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80"/>
  </p:notesMasterIdLst>
  <p:sldIdLst>
    <p:sldId id="256" r:id="rId2"/>
    <p:sldId id="1009" r:id="rId3"/>
    <p:sldId id="1016" r:id="rId4"/>
    <p:sldId id="1015" r:id="rId5"/>
    <p:sldId id="1014" r:id="rId6"/>
    <p:sldId id="1013" r:id="rId7"/>
    <p:sldId id="1012" r:id="rId8"/>
    <p:sldId id="1011" r:id="rId9"/>
    <p:sldId id="1010" r:id="rId10"/>
    <p:sldId id="915" r:id="rId11"/>
    <p:sldId id="1019" r:id="rId12"/>
    <p:sldId id="1018" r:id="rId13"/>
    <p:sldId id="1017" r:id="rId14"/>
    <p:sldId id="295" r:id="rId15"/>
    <p:sldId id="845" r:id="rId16"/>
    <p:sldId id="844" r:id="rId17"/>
    <p:sldId id="843" r:id="rId18"/>
    <p:sldId id="842" r:id="rId19"/>
    <p:sldId id="841" r:id="rId20"/>
    <p:sldId id="840" r:id="rId21"/>
    <p:sldId id="839" r:id="rId22"/>
    <p:sldId id="838" r:id="rId23"/>
    <p:sldId id="916" r:id="rId24"/>
    <p:sldId id="922" r:id="rId25"/>
    <p:sldId id="942" r:id="rId26"/>
    <p:sldId id="941" r:id="rId27"/>
    <p:sldId id="940" r:id="rId28"/>
    <p:sldId id="939" r:id="rId29"/>
    <p:sldId id="938" r:id="rId30"/>
    <p:sldId id="937" r:id="rId31"/>
    <p:sldId id="936" r:id="rId32"/>
    <p:sldId id="935" r:id="rId33"/>
    <p:sldId id="934" r:id="rId34"/>
    <p:sldId id="933" r:id="rId35"/>
    <p:sldId id="932" r:id="rId36"/>
    <p:sldId id="931" r:id="rId37"/>
    <p:sldId id="944" r:id="rId38"/>
    <p:sldId id="946" r:id="rId39"/>
    <p:sldId id="1061" r:id="rId40"/>
    <p:sldId id="1021" r:id="rId41"/>
    <p:sldId id="1022" r:id="rId42"/>
    <p:sldId id="1023" r:id="rId43"/>
    <p:sldId id="1024" r:id="rId44"/>
    <p:sldId id="1025" r:id="rId45"/>
    <p:sldId id="1026" r:id="rId46"/>
    <p:sldId id="1027" r:id="rId47"/>
    <p:sldId id="1028" r:id="rId48"/>
    <p:sldId id="1029" r:id="rId49"/>
    <p:sldId id="1030" r:id="rId50"/>
    <p:sldId id="1031" r:id="rId51"/>
    <p:sldId id="1032" r:id="rId52"/>
    <p:sldId id="1033" r:id="rId53"/>
    <p:sldId id="1034" r:id="rId54"/>
    <p:sldId id="1035" r:id="rId55"/>
    <p:sldId id="1036" r:id="rId56"/>
    <p:sldId id="1037" r:id="rId57"/>
    <p:sldId id="1038" r:id="rId58"/>
    <p:sldId id="1039" r:id="rId59"/>
    <p:sldId id="1040" r:id="rId60"/>
    <p:sldId id="1041" r:id="rId61"/>
    <p:sldId id="1042" r:id="rId62"/>
    <p:sldId id="1043" r:id="rId63"/>
    <p:sldId id="1044" r:id="rId64"/>
    <p:sldId id="1045" r:id="rId65"/>
    <p:sldId id="1046" r:id="rId66"/>
    <p:sldId id="1047" r:id="rId67"/>
    <p:sldId id="1048" r:id="rId68"/>
    <p:sldId id="1049" r:id="rId69"/>
    <p:sldId id="1050" r:id="rId70"/>
    <p:sldId id="1051" r:id="rId71"/>
    <p:sldId id="1052" r:id="rId72"/>
    <p:sldId id="1053" r:id="rId73"/>
    <p:sldId id="1054" r:id="rId74"/>
    <p:sldId id="1055" r:id="rId75"/>
    <p:sldId id="1056" r:id="rId76"/>
    <p:sldId id="1057" r:id="rId77"/>
    <p:sldId id="1058" r:id="rId78"/>
    <p:sldId id="1059" r:id="rId79"/>
    <p:sldId id="1060" r:id="rId80"/>
    <p:sldId id="1071" r:id="rId81"/>
    <p:sldId id="1070" r:id="rId82"/>
    <p:sldId id="959" r:id="rId83"/>
    <p:sldId id="955" r:id="rId84"/>
    <p:sldId id="960" r:id="rId85"/>
    <p:sldId id="962" r:id="rId86"/>
    <p:sldId id="948" r:id="rId87"/>
    <p:sldId id="954" r:id="rId88"/>
    <p:sldId id="1020" r:id="rId89"/>
    <p:sldId id="953" r:id="rId90"/>
    <p:sldId id="1064" r:id="rId91"/>
    <p:sldId id="296" r:id="rId92"/>
    <p:sldId id="856" r:id="rId93"/>
    <p:sldId id="855" r:id="rId94"/>
    <p:sldId id="854" r:id="rId95"/>
    <p:sldId id="853" r:id="rId96"/>
    <p:sldId id="300" r:id="rId97"/>
    <p:sldId id="859" r:id="rId98"/>
    <p:sldId id="858" r:id="rId99"/>
    <p:sldId id="857" r:id="rId100"/>
    <p:sldId id="301" r:id="rId101"/>
    <p:sldId id="862" r:id="rId102"/>
    <p:sldId id="861" r:id="rId103"/>
    <p:sldId id="860" r:id="rId104"/>
    <p:sldId id="866" r:id="rId105"/>
    <p:sldId id="865" r:id="rId106"/>
    <p:sldId id="864" r:id="rId107"/>
    <p:sldId id="863" r:id="rId108"/>
    <p:sldId id="732" r:id="rId109"/>
    <p:sldId id="737" r:id="rId110"/>
    <p:sldId id="869" r:id="rId111"/>
    <p:sldId id="766" r:id="rId112"/>
    <p:sldId id="868" r:id="rId113"/>
    <p:sldId id="763" r:id="rId114"/>
    <p:sldId id="867" r:id="rId115"/>
    <p:sldId id="764" r:id="rId116"/>
    <p:sldId id="765" r:id="rId117"/>
    <p:sldId id="773" r:id="rId118"/>
    <p:sldId id="772" r:id="rId119"/>
    <p:sldId id="870" r:id="rId120"/>
    <p:sldId id="767" r:id="rId121"/>
    <p:sldId id="722" r:id="rId122"/>
    <p:sldId id="874" r:id="rId123"/>
    <p:sldId id="873" r:id="rId124"/>
    <p:sldId id="872" r:id="rId125"/>
    <p:sldId id="871" r:id="rId126"/>
    <p:sldId id="777" r:id="rId127"/>
    <p:sldId id="880" r:id="rId128"/>
    <p:sldId id="879" r:id="rId129"/>
    <p:sldId id="878" r:id="rId130"/>
    <p:sldId id="877" r:id="rId131"/>
    <p:sldId id="876" r:id="rId132"/>
    <p:sldId id="875" r:id="rId133"/>
    <p:sldId id="776" r:id="rId134"/>
    <p:sldId id="881" r:id="rId135"/>
    <p:sldId id="890" r:id="rId136"/>
    <p:sldId id="889" r:id="rId137"/>
    <p:sldId id="891" r:id="rId138"/>
    <p:sldId id="887" r:id="rId139"/>
    <p:sldId id="886" r:id="rId140"/>
    <p:sldId id="885" r:id="rId141"/>
    <p:sldId id="884" r:id="rId142"/>
    <p:sldId id="883" r:id="rId143"/>
    <p:sldId id="882" r:id="rId144"/>
    <p:sldId id="781" r:id="rId145"/>
    <p:sldId id="898" r:id="rId146"/>
    <p:sldId id="897" r:id="rId147"/>
    <p:sldId id="896" r:id="rId148"/>
    <p:sldId id="895" r:id="rId149"/>
    <p:sldId id="894" r:id="rId150"/>
    <p:sldId id="893" r:id="rId151"/>
    <p:sldId id="892" r:id="rId152"/>
    <p:sldId id="780" r:id="rId153"/>
    <p:sldId id="907" r:id="rId154"/>
    <p:sldId id="906" r:id="rId155"/>
    <p:sldId id="905" r:id="rId156"/>
    <p:sldId id="904" r:id="rId157"/>
    <p:sldId id="903" r:id="rId158"/>
    <p:sldId id="902" r:id="rId159"/>
    <p:sldId id="901" r:id="rId160"/>
    <p:sldId id="900" r:id="rId161"/>
    <p:sldId id="899" r:id="rId162"/>
    <p:sldId id="908" r:id="rId163"/>
    <p:sldId id="913" r:id="rId164"/>
    <p:sldId id="912" r:id="rId165"/>
    <p:sldId id="911" r:id="rId166"/>
    <p:sldId id="910" r:id="rId167"/>
    <p:sldId id="909" r:id="rId168"/>
    <p:sldId id="914" r:id="rId169"/>
    <p:sldId id="723" r:id="rId170"/>
    <p:sldId id="1062" r:id="rId171"/>
    <p:sldId id="1063" r:id="rId172"/>
    <p:sldId id="299" r:id="rId173"/>
    <p:sldId id="302" r:id="rId174"/>
    <p:sldId id="1065" r:id="rId175"/>
    <p:sldId id="1066" r:id="rId176"/>
    <p:sldId id="1067" r:id="rId177"/>
    <p:sldId id="1068" r:id="rId178"/>
    <p:sldId id="1069" r:id="rId179"/>
  </p:sldIdLst>
  <p:sldSz cx="9144000" cy="6858000" type="screen4x3"/>
  <p:notesSz cx="6858000" cy="9144000"/>
  <p:defaultTextStyle>
    <a:defPPr>
      <a:defRPr lang="pt-BR"/>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BD840"/>
    <a:srgbClr val="FF0000"/>
    <a:srgbClr val="0B1B2F"/>
    <a:srgbClr val="0099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Estilo Médio 2 - Ênfas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100" d="100"/>
          <a:sy n="100" d="100"/>
        </p:scale>
        <p:origin x="-1920" y="-32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38" Type="http://schemas.openxmlformats.org/officeDocument/2006/relationships/slide" Target="slides/slide137.xml"/><Relationship Id="rId154" Type="http://schemas.openxmlformats.org/officeDocument/2006/relationships/slide" Target="slides/slide153.xml"/><Relationship Id="rId159" Type="http://schemas.openxmlformats.org/officeDocument/2006/relationships/slide" Target="slides/slide158.xml"/><Relationship Id="rId175" Type="http://schemas.openxmlformats.org/officeDocument/2006/relationships/slide" Target="slides/slide174.xml"/><Relationship Id="rId170" Type="http://schemas.openxmlformats.org/officeDocument/2006/relationships/slide" Target="slides/slide169.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slide" Target="slides/slide127.xml"/><Relationship Id="rId144" Type="http://schemas.openxmlformats.org/officeDocument/2006/relationships/slide" Target="slides/slide143.xml"/><Relationship Id="rId149" Type="http://schemas.openxmlformats.org/officeDocument/2006/relationships/slide" Target="slides/slide148.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160" Type="http://schemas.openxmlformats.org/officeDocument/2006/relationships/slide" Target="slides/slide159.xml"/><Relationship Id="rId165" Type="http://schemas.openxmlformats.org/officeDocument/2006/relationships/slide" Target="slides/slide164.xml"/><Relationship Id="rId181" Type="http://schemas.openxmlformats.org/officeDocument/2006/relationships/presProps" Target="presProps.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slide" Target="slides/slide133.xml"/><Relationship Id="rId139" Type="http://schemas.openxmlformats.org/officeDocument/2006/relationships/slide" Target="slides/slide138.xml"/><Relationship Id="rId80" Type="http://schemas.openxmlformats.org/officeDocument/2006/relationships/slide" Target="slides/slide79.xml"/><Relationship Id="rId85" Type="http://schemas.openxmlformats.org/officeDocument/2006/relationships/slide" Target="slides/slide84.xml"/><Relationship Id="rId150" Type="http://schemas.openxmlformats.org/officeDocument/2006/relationships/slide" Target="slides/slide149.xml"/><Relationship Id="rId155" Type="http://schemas.openxmlformats.org/officeDocument/2006/relationships/slide" Target="slides/slide154.xml"/><Relationship Id="rId171" Type="http://schemas.openxmlformats.org/officeDocument/2006/relationships/slide" Target="slides/slide170.xml"/><Relationship Id="rId176" Type="http://schemas.openxmlformats.org/officeDocument/2006/relationships/slide" Target="slides/slide175.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slide" Target="slides/slide128.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40" Type="http://schemas.openxmlformats.org/officeDocument/2006/relationships/slide" Target="slides/slide139.xml"/><Relationship Id="rId145" Type="http://schemas.openxmlformats.org/officeDocument/2006/relationships/slide" Target="slides/slide144.xml"/><Relationship Id="rId161" Type="http://schemas.openxmlformats.org/officeDocument/2006/relationships/slide" Target="slides/slide160.xml"/><Relationship Id="rId166" Type="http://schemas.openxmlformats.org/officeDocument/2006/relationships/slide" Target="slides/slide165.xml"/><Relationship Id="rId182"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slide" Target="slides/slide129.xml"/><Relationship Id="rId135" Type="http://schemas.openxmlformats.org/officeDocument/2006/relationships/slide" Target="slides/slide134.xml"/><Relationship Id="rId151" Type="http://schemas.openxmlformats.org/officeDocument/2006/relationships/slide" Target="slides/slide150.xml"/><Relationship Id="rId156" Type="http://schemas.openxmlformats.org/officeDocument/2006/relationships/slide" Target="slides/slide155.xml"/><Relationship Id="rId177" Type="http://schemas.openxmlformats.org/officeDocument/2006/relationships/slide" Target="slides/slide176.xml"/><Relationship Id="rId4" Type="http://schemas.openxmlformats.org/officeDocument/2006/relationships/slide" Target="slides/slide3.xml"/><Relationship Id="rId9" Type="http://schemas.openxmlformats.org/officeDocument/2006/relationships/slide" Target="slides/slide8.xml"/><Relationship Id="rId172" Type="http://schemas.openxmlformats.org/officeDocument/2006/relationships/slide" Target="slides/slide171.xml"/><Relationship Id="rId180" Type="http://schemas.openxmlformats.org/officeDocument/2006/relationships/notesMaster" Target="notesMasters/notesMaster1.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167" Type="http://schemas.openxmlformats.org/officeDocument/2006/relationships/slide" Target="slides/slide166.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162" Type="http://schemas.openxmlformats.org/officeDocument/2006/relationships/slide" Target="slides/slide161.xml"/><Relationship Id="rId183" Type="http://schemas.openxmlformats.org/officeDocument/2006/relationships/theme" Target="theme/theme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157" Type="http://schemas.openxmlformats.org/officeDocument/2006/relationships/slide" Target="slides/slide156.xml"/><Relationship Id="rId178" Type="http://schemas.openxmlformats.org/officeDocument/2006/relationships/slide" Target="slides/slide177.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slide" Target="slides/slide151.xml"/><Relationship Id="rId173" Type="http://schemas.openxmlformats.org/officeDocument/2006/relationships/slide" Target="slides/slide172.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168" Type="http://schemas.openxmlformats.org/officeDocument/2006/relationships/slide" Target="slides/slide167.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slide" Target="slides/slide162.xml"/><Relationship Id="rId184" Type="http://schemas.openxmlformats.org/officeDocument/2006/relationships/tableStyles" Target="tableStyles.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 Id="rId174" Type="http://schemas.openxmlformats.org/officeDocument/2006/relationships/slide" Target="slides/slide173.xml"/><Relationship Id="rId179" Type="http://schemas.openxmlformats.org/officeDocument/2006/relationships/slide" Target="slides/slide178.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48" Type="http://schemas.openxmlformats.org/officeDocument/2006/relationships/slide" Target="slides/slide147.xml"/><Relationship Id="rId164" Type="http://schemas.openxmlformats.org/officeDocument/2006/relationships/slide" Target="slides/slide163.xml"/><Relationship Id="rId169" Type="http://schemas.openxmlformats.org/officeDocument/2006/relationships/slide" Target="slides/slide168.xml"/></Relationships>
</file>

<file path=ppt/charts/_rels/chart1.xml.rels><?xml version="1.0" encoding="UTF-8" standalone="yes"?>
<Relationships xmlns="http://schemas.openxmlformats.org/package/2006/relationships"><Relationship Id="rId1" Type="http://schemas.openxmlformats.org/officeDocument/2006/relationships/oleObject" Target="file:///C:\PESSOAIS\BLOG%20-%20DIREITO%20FINANCEIRO%20EM%20TELA\Bacen%20-%20Patrimonial%20e%20Cambial%20-%20Transfer&#234;ncias%20e%20Coberturas.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C:\PESSOAIS\BLOG%20-%20DIREITO%20FINANCEIRO%20EM%20TELA\Bacen%20-%20Patrimonial%20e%20Cambial%20-%20Transfer&#234;ncias%20e%20Coberturas.xlsx"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file:///C:\PESSOAIS\BLOG%20-%20DIREITO%20FINANCEIRO%20EM%20TELA\Bacen%20-%20Patrimonial%20e%20Cambial%20-%20Transfer&#234;ncias%20e%20Coberturas.xlsx"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file:///C:\PESSOAIS\BLOG%20-%20DIREITO%20FINANCEIRO%20EM%20TELA\Bacen%20-%20Patrimonial%20e%20Cambial%20-%20Transfer&#234;ncias%20e%20Coberturas.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pt-BR" sz="1800">
                <a:solidFill>
                  <a:schemeClr val="bg1"/>
                </a:solidFill>
              </a:rPr>
              <a:t>Resultado BCB (R$ mil)</a:t>
            </a:r>
          </a:p>
        </c:rich>
      </c:tx>
      <c:layout/>
      <c:overlay val="0"/>
    </c:title>
    <c:autoTitleDeleted val="0"/>
    <c:plotArea>
      <c:layout/>
      <c:barChart>
        <c:barDir val="col"/>
        <c:grouping val="stacked"/>
        <c:varyColors val="0"/>
        <c:ser>
          <c:idx val="0"/>
          <c:order val="0"/>
          <c:tx>
            <c:strRef>
              <c:f>'ATUALIZADA ATÉ 2019'!$C$3</c:f>
              <c:strCache>
                <c:ptCount val="1"/>
                <c:pt idx="0">
                  <c:v>Demais</c:v>
                </c:pt>
              </c:strCache>
            </c:strRef>
          </c:tx>
          <c:spPr>
            <a:solidFill>
              <a:srgbClr val="FF0000"/>
            </a:solidFill>
            <a:ln>
              <a:solidFill>
                <a:schemeClr val="tx1"/>
              </a:solidFill>
            </a:ln>
          </c:spPr>
          <c:invertIfNegative val="0"/>
          <c:cat>
            <c:strRef>
              <c:f>'ATUALIZADA ATÉ 2019'!$B$4:$B$25</c:f>
              <c:strCache>
                <c:ptCount val="22"/>
                <c:pt idx="0">
                  <c:v>1º sem/2008</c:v>
                </c:pt>
                <c:pt idx="1">
                  <c:v>2º sem/2008</c:v>
                </c:pt>
                <c:pt idx="2">
                  <c:v>1º sem/2009</c:v>
                </c:pt>
                <c:pt idx="3">
                  <c:v>2º sem/2009</c:v>
                </c:pt>
                <c:pt idx="4">
                  <c:v>1º sem/2010</c:v>
                </c:pt>
                <c:pt idx="5">
                  <c:v>2º sem/2010</c:v>
                </c:pt>
                <c:pt idx="6">
                  <c:v>1º sem/2011</c:v>
                </c:pt>
                <c:pt idx="7">
                  <c:v>2º sem/2011</c:v>
                </c:pt>
                <c:pt idx="8">
                  <c:v>1º sem/2012</c:v>
                </c:pt>
                <c:pt idx="9">
                  <c:v>2º sem/2012</c:v>
                </c:pt>
                <c:pt idx="10">
                  <c:v>1º sem/2013</c:v>
                </c:pt>
                <c:pt idx="11">
                  <c:v>2º sem/2013</c:v>
                </c:pt>
                <c:pt idx="12">
                  <c:v>1º sem/2014</c:v>
                </c:pt>
                <c:pt idx="13">
                  <c:v>2º sem/2014</c:v>
                </c:pt>
                <c:pt idx="14">
                  <c:v>1º sem/2015</c:v>
                </c:pt>
                <c:pt idx="15">
                  <c:v>2º sem/2015</c:v>
                </c:pt>
                <c:pt idx="16">
                  <c:v>1º sem/2016</c:v>
                </c:pt>
                <c:pt idx="17">
                  <c:v>2º sem/2016</c:v>
                </c:pt>
                <c:pt idx="18">
                  <c:v>1º sem/2017</c:v>
                </c:pt>
                <c:pt idx="19">
                  <c:v>2º sem/2017</c:v>
                </c:pt>
                <c:pt idx="20">
                  <c:v>1º sem/2018</c:v>
                </c:pt>
                <c:pt idx="21">
                  <c:v>2º sem/2018</c:v>
                </c:pt>
              </c:strCache>
            </c:strRef>
          </c:cat>
          <c:val>
            <c:numRef>
              <c:f>'ATUALIZADA ATÉ 2019'!$C$4:$C$25</c:f>
              <c:numCache>
                <c:formatCode>#,##0_);[Red]\(#,##0\)</c:formatCode>
                <c:ptCount val="22"/>
                <c:pt idx="0">
                  <c:v>3172740</c:v>
                </c:pt>
                <c:pt idx="1">
                  <c:v>10172653</c:v>
                </c:pt>
                <c:pt idx="2">
                  <c:v>-941601</c:v>
                </c:pt>
                <c:pt idx="3">
                  <c:v>6550645</c:v>
                </c:pt>
                <c:pt idx="4">
                  <c:v>10803195</c:v>
                </c:pt>
                <c:pt idx="5">
                  <c:v>4926775</c:v>
                </c:pt>
                <c:pt idx="6">
                  <c:v>12230706</c:v>
                </c:pt>
                <c:pt idx="7">
                  <c:v>11240704</c:v>
                </c:pt>
                <c:pt idx="8">
                  <c:v>12318246</c:v>
                </c:pt>
                <c:pt idx="9">
                  <c:v>12296483</c:v>
                </c:pt>
                <c:pt idx="10">
                  <c:v>12669885</c:v>
                </c:pt>
                <c:pt idx="11">
                  <c:v>14267811</c:v>
                </c:pt>
                <c:pt idx="12">
                  <c:v>5271503</c:v>
                </c:pt>
                <c:pt idx="13">
                  <c:v>25655376</c:v>
                </c:pt>
                <c:pt idx="14">
                  <c:v>35184659</c:v>
                </c:pt>
                <c:pt idx="15">
                  <c:v>41521539</c:v>
                </c:pt>
                <c:pt idx="16">
                  <c:v>-17308089</c:v>
                </c:pt>
                <c:pt idx="17">
                  <c:v>7780387</c:v>
                </c:pt>
                <c:pt idx="18">
                  <c:v>11271662</c:v>
                </c:pt>
                <c:pt idx="19">
                  <c:v>14709838</c:v>
                </c:pt>
                <c:pt idx="20">
                  <c:v>19658215</c:v>
                </c:pt>
                <c:pt idx="21">
                  <c:v>25554330</c:v>
                </c:pt>
              </c:numCache>
            </c:numRef>
          </c:val>
        </c:ser>
        <c:dLbls>
          <c:showLegendKey val="0"/>
          <c:showVal val="0"/>
          <c:showCatName val="0"/>
          <c:showSerName val="0"/>
          <c:showPercent val="0"/>
          <c:showBubbleSize val="0"/>
        </c:dLbls>
        <c:gapWidth val="75"/>
        <c:overlap val="100"/>
        <c:axId val="38384768"/>
        <c:axId val="38386688"/>
      </c:barChart>
      <c:catAx>
        <c:axId val="38384768"/>
        <c:scaling>
          <c:orientation val="minMax"/>
        </c:scaling>
        <c:delete val="0"/>
        <c:axPos val="b"/>
        <c:majorTickMark val="none"/>
        <c:minorTickMark val="none"/>
        <c:tickLblPos val="low"/>
        <c:txPr>
          <a:bodyPr/>
          <a:lstStyle/>
          <a:p>
            <a:pPr>
              <a:defRPr sz="1200" b="1" i="0" baseline="0">
                <a:solidFill>
                  <a:schemeClr val="bg1"/>
                </a:solidFill>
              </a:defRPr>
            </a:pPr>
            <a:endParaRPr lang="pt-BR"/>
          </a:p>
        </c:txPr>
        <c:crossAx val="38386688"/>
        <c:crosses val="autoZero"/>
        <c:auto val="1"/>
        <c:lblAlgn val="ctr"/>
        <c:lblOffset val="100"/>
        <c:noMultiLvlLbl val="0"/>
      </c:catAx>
      <c:valAx>
        <c:axId val="38386688"/>
        <c:scaling>
          <c:orientation val="minMax"/>
        </c:scaling>
        <c:delete val="0"/>
        <c:axPos val="l"/>
        <c:majorGridlines/>
        <c:numFmt formatCode="#,##0_);[Red]\(#,##0\)" sourceLinked="1"/>
        <c:majorTickMark val="none"/>
        <c:minorTickMark val="none"/>
        <c:tickLblPos val="nextTo"/>
        <c:spPr>
          <a:ln w="9525">
            <a:noFill/>
          </a:ln>
        </c:spPr>
        <c:txPr>
          <a:bodyPr/>
          <a:lstStyle/>
          <a:p>
            <a:pPr>
              <a:defRPr b="1" i="0" baseline="0">
                <a:solidFill>
                  <a:schemeClr val="bg1"/>
                </a:solidFill>
              </a:defRPr>
            </a:pPr>
            <a:endParaRPr lang="pt-BR"/>
          </a:p>
        </c:txPr>
        <c:crossAx val="38384768"/>
        <c:crosses val="autoZero"/>
        <c:crossBetween val="between"/>
      </c:valAx>
      <c:spPr>
        <a:solidFill>
          <a:schemeClr val="tx1"/>
        </a:solidFill>
      </c:spPr>
    </c:plotArea>
    <c:legend>
      <c:legendPos val="b"/>
      <c:layout/>
      <c:overlay val="0"/>
      <c:txPr>
        <a:bodyPr/>
        <a:lstStyle/>
        <a:p>
          <a:pPr>
            <a:defRPr sz="1400" b="1" i="0" baseline="0">
              <a:solidFill>
                <a:schemeClr val="bg1"/>
              </a:solidFill>
            </a:defRPr>
          </a:pPr>
          <a:endParaRPr lang="pt-BR"/>
        </a:p>
      </c:txPr>
    </c:legend>
    <c:plotVisOnly val="1"/>
    <c:dispBlanksAs val="gap"/>
    <c:showDLblsOverMax val="0"/>
  </c:chart>
  <c:spPr>
    <a:solidFill>
      <a:schemeClr val="tx1"/>
    </a:solidFill>
  </c:sp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pt-BR" sz="1800">
                <a:solidFill>
                  <a:schemeClr val="bg1"/>
                </a:solidFill>
              </a:rPr>
              <a:t>Resultado BCB (R$ mil)</a:t>
            </a:r>
          </a:p>
        </c:rich>
      </c:tx>
      <c:layout/>
      <c:overlay val="0"/>
    </c:title>
    <c:autoTitleDeleted val="0"/>
    <c:plotArea>
      <c:layout/>
      <c:barChart>
        <c:barDir val="col"/>
        <c:grouping val="stacked"/>
        <c:varyColors val="0"/>
        <c:ser>
          <c:idx val="1"/>
          <c:order val="0"/>
          <c:tx>
            <c:strRef>
              <c:f>'ATUALIZADA ATÉ 2019'!$D$3</c:f>
              <c:strCache>
                <c:ptCount val="1"/>
                <c:pt idx="0">
                  <c:v>Câmbio</c:v>
                </c:pt>
              </c:strCache>
            </c:strRef>
          </c:tx>
          <c:spPr>
            <a:solidFill>
              <a:srgbClr val="00B0F0"/>
            </a:solidFill>
            <a:ln>
              <a:solidFill>
                <a:schemeClr val="tx1"/>
              </a:solidFill>
            </a:ln>
          </c:spPr>
          <c:invertIfNegative val="0"/>
          <c:cat>
            <c:strRef>
              <c:f>'ATUALIZADA ATÉ 2019'!$B$4:$B$25</c:f>
              <c:strCache>
                <c:ptCount val="22"/>
                <c:pt idx="0">
                  <c:v>1º sem/2008</c:v>
                </c:pt>
                <c:pt idx="1">
                  <c:v>2º sem/2008</c:v>
                </c:pt>
                <c:pt idx="2">
                  <c:v>1º sem/2009</c:v>
                </c:pt>
                <c:pt idx="3">
                  <c:v>2º sem/2009</c:v>
                </c:pt>
                <c:pt idx="4">
                  <c:v>1º sem/2010</c:v>
                </c:pt>
                <c:pt idx="5">
                  <c:v>2º sem/2010</c:v>
                </c:pt>
                <c:pt idx="6">
                  <c:v>1º sem/2011</c:v>
                </c:pt>
                <c:pt idx="7">
                  <c:v>2º sem/2011</c:v>
                </c:pt>
                <c:pt idx="8">
                  <c:v>1º sem/2012</c:v>
                </c:pt>
                <c:pt idx="9">
                  <c:v>2º sem/2012</c:v>
                </c:pt>
                <c:pt idx="10">
                  <c:v>1º sem/2013</c:v>
                </c:pt>
                <c:pt idx="11">
                  <c:v>2º sem/2013</c:v>
                </c:pt>
                <c:pt idx="12">
                  <c:v>1º sem/2014</c:v>
                </c:pt>
                <c:pt idx="13">
                  <c:v>2º sem/2014</c:v>
                </c:pt>
                <c:pt idx="14">
                  <c:v>1º sem/2015</c:v>
                </c:pt>
                <c:pt idx="15">
                  <c:v>2º sem/2015</c:v>
                </c:pt>
                <c:pt idx="16">
                  <c:v>1º sem/2016</c:v>
                </c:pt>
                <c:pt idx="17">
                  <c:v>2º sem/2016</c:v>
                </c:pt>
                <c:pt idx="18">
                  <c:v>1º sem/2017</c:v>
                </c:pt>
                <c:pt idx="19">
                  <c:v>2º sem/2017</c:v>
                </c:pt>
                <c:pt idx="20">
                  <c:v>1º sem/2018</c:v>
                </c:pt>
                <c:pt idx="21">
                  <c:v>2º sem/2018</c:v>
                </c:pt>
              </c:strCache>
            </c:strRef>
          </c:cat>
          <c:val>
            <c:numRef>
              <c:f>'ATUALIZADA ATÉ 2019'!$D$4:$D$25</c:f>
              <c:numCache>
                <c:formatCode>#,##0_);[Red]\(#,##0\)</c:formatCode>
                <c:ptCount val="22"/>
                <c:pt idx="0">
                  <c:v>-44798256</c:v>
                </c:pt>
                <c:pt idx="1">
                  <c:v>171416012</c:v>
                </c:pt>
                <c:pt idx="2">
                  <c:v>-93787316</c:v>
                </c:pt>
                <c:pt idx="3">
                  <c:v>-53931576</c:v>
                </c:pt>
                <c:pt idx="4">
                  <c:v>-1893172</c:v>
                </c:pt>
                <c:pt idx="5">
                  <c:v>-46636548</c:v>
                </c:pt>
                <c:pt idx="6">
                  <c:v>-46199286</c:v>
                </c:pt>
                <c:pt idx="7">
                  <c:v>90240059</c:v>
                </c:pt>
                <c:pt idx="8">
                  <c:v>32210001</c:v>
                </c:pt>
                <c:pt idx="9">
                  <c:v>-9900595</c:v>
                </c:pt>
                <c:pt idx="10">
                  <c:v>15766502</c:v>
                </c:pt>
                <c:pt idx="11">
                  <c:v>15918931</c:v>
                </c:pt>
                <c:pt idx="12">
                  <c:v>-51233608</c:v>
                </c:pt>
                <c:pt idx="13">
                  <c:v>65173472</c:v>
                </c:pt>
                <c:pt idx="14">
                  <c:v>46406630</c:v>
                </c:pt>
                <c:pt idx="15">
                  <c:v>110938091</c:v>
                </c:pt>
                <c:pt idx="16">
                  <c:v>-184645409</c:v>
                </c:pt>
                <c:pt idx="17">
                  <c:v>-55674283</c:v>
                </c:pt>
                <c:pt idx="18">
                  <c:v>-15744789</c:v>
                </c:pt>
                <c:pt idx="19">
                  <c:v>-30677374</c:v>
                </c:pt>
                <c:pt idx="20">
                  <c:v>146201403</c:v>
                </c:pt>
                <c:pt idx="21">
                  <c:v>-19133818</c:v>
                </c:pt>
              </c:numCache>
            </c:numRef>
          </c:val>
        </c:ser>
        <c:dLbls>
          <c:showLegendKey val="0"/>
          <c:showVal val="0"/>
          <c:showCatName val="0"/>
          <c:showSerName val="0"/>
          <c:showPercent val="0"/>
          <c:showBubbleSize val="0"/>
        </c:dLbls>
        <c:gapWidth val="75"/>
        <c:overlap val="100"/>
        <c:axId val="80418304"/>
        <c:axId val="80419840"/>
      </c:barChart>
      <c:catAx>
        <c:axId val="80418304"/>
        <c:scaling>
          <c:orientation val="minMax"/>
        </c:scaling>
        <c:delete val="0"/>
        <c:axPos val="b"/>
        <c:majorTickMark val="none"/>
        <c:minorTickMark val="none"/>
        <c:tickLblPos val="low"/>
        <c:txPr>
          <a:bodyPr/>
          <a:lstStyle/>
          <a:p>
            <a:pPr>
              <a:defRPr sz="1200" b="1" i="0" baseline="0">
                <a:solidFill>
                  <a:schemeClr val="bg1"/>
                </a:solidFill>
              </a:defRPr>
            </a:pPr>
            <a:endParaRPr lang="pt-BR"/>
          </a:p>
        </c:txPr>
        <c:crossAx val="80419840"/>
        <c:crosses val="autoZero"/>
        <c:auto val="1"/>
        <c:lblAlgn val="ctr"/>
        <c:lblOffset val="100"/>
        <c:noMultiLvlLbl val="0"/>
      </c:catAx>
      <c:valAx>
        <c:axId val="80419840"/>
        <c:scaling>
          <c:orientation val="minMax"/>
        </c:scaling>
        <c:delete val="0"/>
        <c:axPos val="l"/>
        <c:majorGridlines/>
        <c:numFmt formatCode="#,##0_);[Red]\(#,##0\)" sourceLinked="1"/>
        <c:majorTickMark val="none"/>
        <c:minorTickMark val="none"/>
        <c:tickLblPos val="nextTo"/>
        <c:spPr>
          <a:ln w="9525">
            <a:noFill/>
          </a:ln>
        </c:spPr>
        <c:txPr>
          <a:bodyPr/>
          <a:lstStyle/>
          <a:p>
            <a:pPr>
              <a:defRPr b="1" i="0" baseline="0">
                <a:solidFill>
                  <a:schemeClr val="bg1"/>
                </a:solidFill>
              </a:defRPr>
            </a:pPr>
            <a:endParaRPr lang="pt-BR"/>
          </a:p>
        </c:txPr>
        <c:crossAx val="80418304"/>
        <c:crosses val="autoZero"/>
        <c:crossBetween val="between"/>
      </c:valAx>
      <c:spPr>
        <a:solidFill>
          <a:schemeClr val="tx1"/>
        </a:solidFill>
      </c:spPr>
    </c:plotArea>
    <c:legend>
      <c:legendPos val="b"/>
      <c:layout/>
      <c:overlay val="0"/>
      <c:txPr>
        <a:bodyPr/>
        <a:lstStyle/>
        <a:p>
          <a:pPr>
            <a:defRPr sz="1400" b="1" i="0" baseline="0">
              <a:solidFill>
                <a:schemeClr val="bg1"/>
              </a:solidFill>
            </a:defRPr>
          </a:pPr>
          <a:endParaRPr lang="pt-BR"/>
        </a:p>
      </c:txPr>
    </c:legend>
    <c:plotVisOnly val="1"/>
    <c:dispBlanksAs val="gap"/>
    <c:showDLblsOverMax val="0"/>
  </c:chart>
  <c:spPr>
    <a:solidFill>
      <a:schemeClr val="tx1"/>
    </a:solidFill>
  </c:sp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pt-BR" sz="1800">
                <a:solidFill>
                  <a:schemeClr val="bg1"/>
                </a:solidFill>
              </a:rPr>
              <a:t>Resultado BCB (R$ mil)</a:t>
            </a:r>
          </a:p>
        </c:rich>
      </c:tx>
      <c:layout/>
      <c:overlay val="0"/>
    </c:title>
    <c:autoTitleDeleted val="0"/>
    <c:plotArea>
      <c:layout/>
      <c:barChart>
        <c:barDir val="col"/>
        <c:grouping val="stacked"/>
        <c:varyColors val="0"/>
        <c:ser>
          <c:idx val="0"/>
          <c:order val="0"/>
          <c:tx>
            <c:strRef>
              <c:f>'ATUALIZADA ATÉ 2019'!$C$3</c:f>
              <c:strCache>
                <c:ptCount val="1"/>
                <c:pt idx="0">
                  <c:v>Demais</c:v>
                </c:pt>
              </c:strCache>
            </c:strRef>
          </c:tx>
          <c:spPr>
            <a:solidFill>
              <a:srgbClr val="FF0000"/>
            </a:solidFill>
            <a:ln>
              <a:solidFill>
                <a:schemeClr val="tx1"/>
              </a:solidFill>
            </a:ln>
          </c:spPr>
          <c:invertIfNegative val="0"/>
          <c:cat>
            <c:strRef>
              <c:f>'ATUALIZADA ATÉ 2019'!$B$4:$B$25</c:f>
              <c:strCache>
                <c:ptCount val="22"/>
                <c:pt idx="0">
                  <c:v>1º sem/2008</c:v>
                </c:pt>
                <c:pt idx="1">
                  <c:v>2º sem/2008</c:v>
                </c:pt>
                <c:pt idx="2">
                  <c:v>1º sem/2009</c:v>
                </c:pt>
                <c:pt idx="3">
                  <c:v>2º sem/2009</c:v>
                </c:pt>
                <c:pt idx="4">
                  <c:v>1º sem/2010</c:v>
                </c:pt>
                <c:pt idx="5">
                  <c:v>2º sem/2010</c:v>
                </c:pt>
                <c:pt idx="6">
                  <c:v>1º sem/2011</c:v>
                </c:pt>
                <c:pt idx="7">
                  <c:v>2º sem/2011</c:v>
                </c:pt>
                <c:pt idx="8">
                  <c:v>1º sem/2012</c:v>
                </c:pt>
                <c:pt idx="9">
                  <c:v>2º sem/2012</c:v>
                </c:pt>
                <c:pt idx="10">
                  <c:v>1º sem/2013</c:v>
                </c:pt>
                <c:pt idx="11">
                  <c:v>2º sem/2013</c:v>
                </c:pt>
                <c:pt idx="12">
                  <c:v>1º sem/2014</c:v>
                </c:pt>
                <c:pt idx="13">
                  <c:v>2º sem/2014</c:v>
                </c:pt>
                <c:pt idx="14">
                  <c:v>1º sem/2015</c:v>
                </c:pt>
                <c:pt idx="15">
                  <c:v>2º sem/2015</c:v>
                </c:pt>
                <c:pt idx="16">
                  <c:v>1º sem/2016</c:v>
                </c:pt>
                <c:pt idx="17">
                  <c:v>2º sem/2016</c:v>
                </c:pt>
                <c:pt idx="18">
                  <c:v>1º sem/2017</c:v>
                </c:pt>
                <c:pt idx="19">
                  <c:v>2º sem/2017</c:v>
                </c:pt>
                <c:pt idx="20">
                  <c:v>1º sem/2018</c:v>
                </c:pt>
                <c:pt idx="21">
                  <c:v>2º sem/2018</c:v>
                </c:pt>
              </c:strCache>
            </c:strRef>
          </c:cat>
          <c:val>
            <c:numRef>
              <c:f>'ATUALIZADA ATÉ 2019'!$C$4:$C$25</c:f>
              <c:numCache>
                <c:formatCode>#,##0_);[Red]\(#,##0\)</c:formatCode>
                <c:ptCount val="22"/>
                <c:pt idx="0">
                  <c:v>3172740</c:v>
                </c:pt>
                <c:pt idx="1">
                  <c:v>10172653</c:v>
                </c:pt>
                <c:pt idx="2">
                  <c:v>-941601</c:v>
                </c:pt>
                <c:pt idx="3">
                  <c:v>6550645</c:v>
                </c:pt>
                <c:pt idx="4">
                  <c:v>10803195</c:v>
                </c:pt>
                <c:pt idx="5">
                  <c:v>4926775</c:v>
                </c:pt>
                <c:pt idx="6">
                  <c:v>12230706</c:v>
                </c:pt>
                <c:pt idx="7">
                  <c:v>11240704</c:v>
                </c:pt>
                <c:pt idx="8">
                  <c:v>12318246</c:v>
                </c:pt>
                <c:pt idx="9">
                  <c:v>12296483</c:v>
                </c:pt>
                <c:pt idx="10">
                  <c:v>12669885</c:v>
                </c:pt>
                <c:pt idx="11">
                  <c:v>14267811</c:v>
                </c:pt>
                <c:pt idx="12">
                  <c:v>5271503</c:v>
                </c:pt>
                <c:pt idx="13">
                  <c:v>25655376</c:v>
                </c:pt>
                <c:pt idx="14">
                  <c:v>35184659</c:v>
                </c:pt>
                <c:pt idx="15">
                  <c:v>41521539</c:v>
                </c:pt>
                <c:pt idx="16">
                  <c:v>-17308089</c:v>
                </c:pt>
                <c:pt idx="17">
                  <c:v>7780387</c:v>
                </c:pt>
                <c:pt idx="18">
                  <c:v>11271662</c:v>
                </c:pt>
                <c:pt idx="19">
                  <c:v>14709838</c:v>
                </c:pt>
                <c:pt idx="20">
                  <c:v>19658215</c:v>
                </c:pt>
                <c:pt idx="21">
                  <c:v>25554330</c:v>
                </c:pt>
              </c:numCache>
            </c:numRef>
          </c:val>
        </c:ser>
        <c:ser>
          <c:idx val="1"/>
          <c:order val="1"/>
          <c:tx>
            <c:strRef>
              <c:f>'ATUALIZADA ATÉ 2019'!$D$3</c:f>
              <c:strCache>
                <c:ptCount val="1"/>
                <c:pt idx="0">
                  <c:v>Câmbio</c:v>
                </c:pt>
              </c:strCache>
            </c:strRef>
          </c:tx>
          <c:spPr>
            <a:solidFill>
              <a:srgbClr val="00B0F0"/>
            </a:solidFill>
            <a:ln>
              <a:solidFill>
                <a:schemeClr val="tx1"/>
              </a:solidFill>
            </a:ln>
          </c:spPr>
          <c:invertIfNegative val="0"/>
          <c:cat>
            <c:strRef>
              <c:f>'ATUALIZADA ATÉ 2019'!$B$4:$B$25</c:f>
              <c:strCache>
                <c:ptCount val="22"/>
                <c:pt idx="0">
                  <c:v>1º sem/2008</c:v>
                </c:pt>
                <c:pt idx="1">
                  <c:v>2º sem/2008</c:v>
                </c:pt>
                <c:pt idx="2">
                  <c:v>1º sem/2009</c:v>
                </c:pt>
                <c:pt idx="3">
                  <c:v>2º sem/2009</c:v>
                </c:pt>
                <c:pt idx="4">
                  <c:v>1º sem/2010</c:v>
                </c:pt>
                <c:pt idx="5">
                  <c:v>2º sem/2010</c:v>
                </c:pt>
                <c:pt idx="6">
                  <c:v>1º sem/2011</c:v>
                </c:pt>
                <c:pt idx="7">
                  <c:v>2º sem/2011</c:v>
                </c:pt>
                <c:pt idx="8">
                  <c:v>1º sem/2012</c:v>
                </c:pt>
                <c:pt idx="9">
                  <c:v>2º sem/2012</c:v>
                </c:pt>
                <c:pt idx="10">
                  <c:v>1º sem/2013</c:v>
                </c:pt>
                <c:pt idx="11">
                  <c:v>2º sem/2013</c:v>
                </c:pt>
                <c:pt idx="12">
                  <c:v>1º sem/2014</c:v>
                </c:pt>
                <c:pt idx="13">
                  <c:v>2º sem/2014</c:v>
                </c:pt>
                <c:pt idx="14">
                  <c:v>1º sem/2015</c:v>
                </c:pt>
                <c:pt idx="15">
                  <c:v>2º sem/2015</c:v>
                </c:pt>
                <c:pt idx="16">
                  <c:v>1º sem/2016</c:v>
                </c:pt>
                <c:pt idx="17">
                  <c:v>2º sem/2016</c:v>
                </c:pt>
                <c:pt idx="18">
                  <c:v>1º sem/2017</c:v>
                </c:pt>
                <c:pt idx="19">
                  <c:v>2º sem/2017</c:v>
                </c:pt>
                <c:pt idx="20">
                  <c:v>1º sem/2018</c:v>
                </c:pt>
                <c:pt idx="21">
                  <c:v>2º sem/2018</c:v>
                </c:pt>
              </c:strCache>
            </c:strRef>
          </c:cat>
          <c:val>
            <c:numRef>
              <c:f>'ATUALIZADA ATÉ 2019'!$D$4:$D$25</c:f>
              <c:numCache>
                <c:formatCode>#,##0_);[Red]\(#,##0\)</c:formatCode>
                <c:ptCount val="22"/>
                <c:pt idx="0">
                  <c:v>-44798256</c:v>
                </c:pt>
                <c:pt idx="1">
                  <c:v>171416012</c:v>
                </c:pt>
                <c:pt idx="2">
                  <c:v>-93787316</c:v>
                </c:pt>
                <c:pt idx="3">
                  <c:v>-53931576</c:v>
                </c:pt>
                <c:pt idx="4">
                  <c:v>-1893172</c:v>
                </c:pt>
                <c:pt idx="5">
                  <c:v>-46636548</c:v>
                </c:pt>
                <c:pt idx="6">
                  <c:v>-46199286</c:v>
                </c:pt>
                <c:pt idx="7">
                  <c:v>90240059</c:v>
                </c:pt>
                <c:pt idx="8">
                  <c:v>32210001</c:v>
                </c:pt>
                <c:pt idx="9">
                  <c:v>-9900595</c:v>
                </c:pt>
                <c:pt idx="10">
                  <c:v>15766502</c:v>
                </c:pt>
                <c:pt idx="11">
                  <c:v>15918931</c:v>
                </c:pt>
                <c:pt idx="12">
                  <c:v>-51233608</c:v>
                </c:pt>
                <c:pt idx="13">
                  <c:v>65173472</c:v>
                </c:pt>
                <c:pt idx="14">
                  <c:v>46406630</c:v>
                </c:pt>
                <c:pt idx="15">
                  <c:v>110938091</c:v>
                </c:pt>
                <c:pt idx="16">
                  <c:v>-184645409</c:v>
                </c:pt>
                <c:pt idx="17">
                  <c:v>-55674283</c:v>
                </c:pt>
                <c:pt idx="18">
                  <c:v>-15744789</c:v>
                </c:pt>
                <c:pt idx="19">
                  <c:v>-30677374</c:v>
                </c:pt>
                <c:pt idx="20">
                  <c:v>146201403</c:v>
                </c:pt>
                <c:pt idx="21">
                  <c:v>-19133818</c:v>
                </c:pt>
              </c:numCache>
            </c:numRef>
          </c:val>
        </c:ser>
        <c:dLbls>
          <c:showLegendKey val="0"/>
          <c:showVal val="0"/>
          <c:showCatName val="0"/>
          <c:showSerName val="0"/>
          <c:showPercent val="0"/>
          <c:showBubbleSize val="0"/>
        </c:dLbls>
        <c:gapWidth val="75"/>
        <c:overlap val="100"/>
        <c:axId val="80466304"/>
        <c:axId val="80467840"/>
      </c:barChart>
      <c:catAx>
        <c:axId val="80466304"/>
        <c:scaling>
          <c:orientation val="minMax"/>
        </c:scaling>
        <c:delete val="0"/>
        <c:axPos val="b"/>
        <c:majorTickMark val="none"/>
        <c:minorTickMark val="none"/>
        <c:tickLblPos val="low"/>
        <c:txPr>
          <a:bodyPr/>
          <a:lstStyle/>
          <a:p>
            <a:pPr>
              <a:defRPr sz="1200" b="1" i="0" baseline="0">
                <a:solidFill>
                  <a:schemeClr val="bg1"/>
                </a:solidFill>
              </a:defRPr>
            </a:pPr>
            <a:endParaRPr lang="pt-BR"/>
          </a:p>
        </c:txPr>
        <c:crossAx val="80467840"/>
        <c:crosses val="autoZero"/>
        <c:auto val="1"/>
        <c:lblAlgn val="ctr"/>
        <c:lblOffset val="100"/>
        <c:noMultiLvlLbl val="0"/>
      </c:catAx>
      <c:valAx>
        <c:axId val="80467840"/>
        <c:scaling>
          <c:orientation val="minMax"/>
        </c:scaling>
        <c:delete val="0"/>
        <c:axPos val="l"/>
        <c:majorGridlines/>
        <c:numFmt formatCode="#,##0_);[Red]\(#,##0\)" sourceLinked="1"/>
        <c:majorTickMark val="none"/>
        <c:minorTickMark val="none"/>
        <c:tickLblPos val="nextTo"/>
        <c:spPr>
          <a:ln w="9525">
            <a:noFill/>
          </a:ln>
        </c:spPr>
        <c:txPr>
          <a:bodyPr/>
          <a:lstStyle/>
          <a:p>
            <a:pPr>
              <a:defRPr b="1" i="0" baseline="0">
                <a:solidFill>
                  <a:schemeClr val="bg1"/>
                </a:solidFill>
              </a:defRPr>
            </a:pPr>
            <a:endParaRPr lang="pt-BR"/>
          </a:p>
        </c:txPr>
        <c:crossAx val="80466304"/>
        <c:crosses val="autoZero"/>
        <c:crossBetween val="between"/>
      </c:valAx>
      <c:spPr>
        <a:solidFill>
          <a:schemeClr val="tx1"/>
        </a:solidFill>
      </c:spPr>
    </c:plotArea>
    <c:legend>
      <c:legendPos val="b"/>
      <c:layout/>
      <c:overlay val="0"/>
      <c:txPr>
        <a:bodyPr/>
        <a:lstStyle/>
        <a:p>
          <a:pPr>
            <a:defRPr sz="1400" b="1" i="0" baseline="0">
              <a:solidFill>
                <a:schemeClr val="bg1"/>
              </a:solidFill>
            </a:defRPr>
          </a:pPr>
          <a:endParaRPr lang="pt-BR"/>
        </a:p>
      </c:txPr>
    </c:legend>
    <c:plotVisOnly val="1"/>
    <c:dispBlanksAs val="gap"/>
    <c:showDLblsOverMax val="0"/>
  </c:chart>
  <c:spPr>
    <a:solidFill>
      <a:schemeClr val="tx1"/>
    </a:solidFill>
  </c:sp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pt-BR" sz="1800">
                <a:solidFill>
                  <a:schemeClr val="bg1"/>
                </a:solidFill>
              </a:rPr>
              <a:t>Resultado BCB (R$ mil)</a:t>
            </a:r>
          </a:p>
        </c:rich>
      </c:tx>
      <c:layout/>
      <c:overlay val="0"/>
    </c:title>
    <c:autoTitleDeleted val="0"/>
    <c:plotArea>
      <c:layout/>
      <c:barChart>
        <c:barDir val="col"/>
        <c:grouping val="stacked"/>
        <c:varyColors val="0"/>
        <c:ser>
          <c:idx val="0"/>
          <c:order val="0"/>
          <c:tx>
            <c:strRef>
              <c:f>'ATUALIZADA ATÉ 2019'!$C$3</c:f>
              <c:strCache>
                <c:ptCount val="1"/>
                <c:pt idx="0">
                  <c:v>Demais</c:v>
                </c:pt>
              </c:strCache>
            </c:strRef>
          </c:tx>
          <c:spPr>
            <a:solidFill>
              <a:srgbClr val="FF0000"/>
            </a:solidFill>
            <a:ln>
              <a:solidFill>
                <a:schemeClr val="tx1"/>
              </a:solidFill>
            </a:ln>
          </c:spPr>
          <c:invertIfNegative val="0"/>
          <c:cat>
            <c:strRef>
              <c:f>'ATUALIZADA ATÉ 2019'!$B$4:$B$25</c:f>
              <c:strCache>
                <c:ptCount val="22"/>
                <c:pt idx="0">
                  <c:v>1º sem/2008</c:v>
                </c:pt>
                <c:pt idx="1">
                  <c:v>2º sem/2008</c:v>
                </c:pt>
                <c:pt idx="2">
                  <c:v>1º sem/2009</c:v>
                </c:pt>
                <c:pt idx="3">
                  <c:v>2º sem/2009</c:v>
                </c:pt>
                <c:pt idx="4">
                  <c:v>1º sem/2010</c:v>
                </c:pt>
                <c:pt idx="5">
                  <c:v>2º sem/2010</c:v>
                </c:pt>
                <c:pt idx="6">
                  <c:v>1º sem/2011</c:v>
                </c:pt>
                <c:pt idx="7">
                  <c:v>2º sem/2011</c:v>
                </c:pt>
                <c:pt idx="8">
                  <c:v>1º sem/2012</c:v>
                </c:pt>
                <c:pt idx="9">
                  <c:v>2º sem/2012</c:v>
                </c:pt>
                <c:pt idx="10">
                  <c:v>1º sem/2013</c:v>
                </c:pt>
                <c:pt idx="11">
                  <c:v>2º sem/2013</c:v>
                </c:pt>
                <c:pt idx="12">
                  <c:v>1º sem/2014</c:v>
                </c:pt>
                <c:pt idx="13">
                  <c:v>2º sem/2014</c:v>
                </c:pt>
                <c:pt idx="14">
                  <c:v>1º sem/2015</c:v>
                </c:pt>
                <c:pt idx="15">
                  <c:v>2º sem/2015</c:v>
                </c:pt>
                <c:pt idx="16">
                  <c:v>1º sem/2016</c:v>
                </c:pt>
                <c:pt idx="17">
                  <c:v>2º sem/2016</c:v>
                </c:pt>
                <c:pt idx="18">
                  <c:v>1º sem/2017</c:v>
                </c:pt>
                <c:pt idx="19">
                  <c:v>2º sem/2017</c:v>
                </c:pt>
                <c:pt idx="20">
                  <c:v>1º sem/2018</c:v>
                </c:pt>
                <c:pt idx="21">
                  <c:v>2º sem/2018</c:v>
                </c:pt>
              </c:strCache>
            </c:strRef>
          </c:cat>
          <c:val>
            <c:numRef>
              <c:f>'ATUALIZADA ATÉ 2019'!$C$4:$C$25</c:f>
              <c:numCache>
                <c:formatCode>#,##0_);[Red]\(#,##0\)</c:formatCode>
                <c:ptCount val="22"/>
                <c:pt idx="0">
                  <c:v>3172740</c:v>
                </c:pt>
                <c:pt idx="1">
                  <c:v>10172653</c:v>
                </c:pt>
                <c:pt idx="2">
                  <c:v>-941601</c:v>
                </c:pt>
                <c:pt idx="3">
                  <c:v>6550645</c:v>
                </c:pt>
                <c:pt idx="4">
                  <c:v>10803195</c:v>
                </c:pt>
                <c:pt idx="5">
                  <c:v>4926775</c:v>
                </c:pt>
                <c:pt idx="6">
                  <c:v>12230706</c:v>
                </c:pt>
                <c:pt idx="7">
                  <c:v>11240704</c:v>
                </c:pt>
                <c:pt idx="8">
                  <c:v>12318246</c:v>
                </c:pt>
                <c:pt idx="9">
                  <c:v>12296483</c:v>
                </c:pt>
                <c:pt idx="10">
                  <c:v>12669885</c:v>
                </c:pt>
                <c:pt idx="11">
                  <c:v>14267811</c:v>
                </c:pt>
                <c:pt idx="12">
                  <c:v>5271503</c:v>
                </c:pt>
                <c:pt idx="13">
                  <c:v>25655376</c:v>
                </c:pt>
                <c:pt idx="14">
                  <c:v>35184659</c:v>
                </c:pt>
                <c:pt idx="15">
                  <c:v>41521539</c:v>
                </c:pt>
                <c:pt idx="16">
                  <c:v>-17308089</c:v>
                </c:pt>
                <c:pt idx="17">
                  <c:v>7780387</c:v>
                </c:pt>
                <c:pt idx="18">
                  <c:v>11271662</c:v>
                </c:pt>
                <c:pt idx="19">
                  <c:v>14709838</c:v>
                </c:pt>
                <c:pt idx="20">
                  <c:v>19658215</c:v>
                </c:pt>
                <c:pt idx="21">
                  <c:v>25554330</c:v>
                </c:pt>
              </c:numCache>
            </c:numRef>
          </c:val>
        </c:ser>
        <c:ser>
          <c:idx val="1"/>
          <c:order val="1"/>
          <c:tx>
            <c:strRef>
              <c:f>'ATUALIZADA ATÉ 2019'!$D$3</c:f>
              <c:strCache>
                <c:ptCount val="1"/>
                <c:pt idx="0">
                  <c:v>Câmbio</c:v>
                </c:pt>
              </c:strCache>
            </c:strRef>
          </c:tx>
          <c:spPr>
            <a:solidFill>
              <a:srgbClr val="00B0F0"/>
            </a:solidFill>
            <a:ln>
              <a:solidFill>
                <a:schemeClr val="tx1"/>
              </a:solidFill>
            </a:ln>
          </c:spPr>
          <c:invertIfNegative val="0"/>
          <c:cat>
            <c:strRef>
              <c:f>'ATUALIZADA ATÉ 2019'!$B$4:$B$25</c:f>
              <c:strCache>
                <c:ptCount val="22"/>
                <c:pt idx="0">
                  <c:v>1º sem/2008</c:v>
                </c:pt>
                <c:pt idx="1">
                  <c:v>2º sem/2008</c:v>
                </c:pt>
                <c:pt idx="2">
                  <c:v>1º sem/2009</c:v>
                </c:pt>
                <c:pt idx="3">
                  <c:v>2º sem/2009</c:v>
                </c:pt>
                <c:pt idx="4">
                  <c:v>1º sem/2010</c:v>
                </c:pt>
                <c:pt idx="5">
                  <c:v>2º sem/2010</c:v>
                </c:pt>
                <c:pt idx="6">
                  <c:v>1º sem/2011</c:v>
                </c:pt>
                <c:pt idx="7">
                  <c:v>2º sem/2011</c:v>
                </c:pt>
                <c:pt idx="8">
                  <c:v>1º sem/2012</c:v>
                </c:pt>
                <c:pt idx="9">
                  <c:v>2º sem/2012</c:v>
                </c:pt>
                <c:pt idx="10">
                  <c:v>1º sem/2013</c:v>
                </c:pt>
                <c:pt idx="11">
                  <c:v>2º sem/2013</c:v>
                </c:pt>
                <c:pt idx="12">
                  <c:v>1º sem/2014</c:v>
                </c:pt>
                <c:pt idx="13">
                  <c:v>2º sem/2014</c:v>
                </c:pt>
                <c:pt idx="14">
                  <c:v>1º sem/2015</c:v>
                </c:pt>
                <c:pt idx="15">
                  <c:v>2º sem/2015</c:v>
                </c:pt>
                <c:pt idx="16">
                  <c:v>1º sem/2016</c:v>
                </c:pt>
                <c:pt idx="17">
                  <c:v>2º sem/2016</c:v>
                </c:pt>
                <c:pt idx="18">
                  <c:v>1º sem/2017</c:v>
                </c:pt>
                <c:pt idx="19">
                  <c:v>2º sem/2017</c:v>
                </c:pt>
                <c:pt idx="20">
                  <c:v>1º sem/2018</c:v>
                </c:pt>
                <c:pt idx="21">
                  <c:v>2º sem/2018</c:v>
                </c:pt>
              </c:strCache>
            </c:strRef>
          </c:cat>
          <c:val>
            <c:numRef>
              <c:f>'ATUALIZADA ATÉ 2019'!$D$4:$D$25</c:f>
              <c:numCache>
                <c:formatCode>#,##0_);[Red]\(#,##0\)</c:formatCode>
                <c:ptCount val="22"/>
                <c:pt idx="0">
                  <c:v>-44798256</c:v>
                </c:pt>
                <c:pt idx="1">
                  <c:v>171416012</c:v>
                </c:pt>
                <c:pt idx="2">
                  <c:v>-93787316</c:v>
                </c:pt>
                <c:pt idx="3">
                  <c:v>-53931576</c:v>
                </c:pt>
                <c:pt idx="4">
                  <c:v>-1893172</c:v>
                </c:pt>
                <c:pt idx="5">
                  <c:v>-46636548</c:v>
                </c:pt>
                <c:pt idx="6">
                  <c:v>-46199286</c:v>
                </c:pt>
                <c:pt idx="7">
                  <c:v>90240059</c:v>
                </c:pt>
                <c:pt idx="8">
                  <c:v>32210001</c:v>
                </c:pt>
                <c:pt idx="9">
                  <c:v>-9900595</c:v>
                </c:pt>
                <c:pt idx="10">
                  <c:v>15766502</c:v>
                </c:pt>
                <c:pt idx="11">
                  <c:v>15918931</c:v>
                </c:pt>
                <c:pt idx="12">
                  <c:v>-51233608</c:v>
                </c:pt>
                <c:pt idx="13">
                  <c:v>65173472</c:v>
                </c:pt>
                <c:pt idx="14">
                  <c:v>46406630</c:v>
                </c:pt>
                <c:pt idx="15">
                  <c:v>110938091</c:v>
                </c:pt>
                <c:pt idx="16">
                  <c:v>-184645409</c:v>
                </c:pt>
                <c:pt idx="17">
                  <c:v>-55674283</c:v>
                </c:pt>
                <c:pt idx="18">
                  <c:v>-15744789</c:v>
                </c:pt>
                <c:pt idx="19">
                  <c:v>-30677374</c:v>
                </c:pt>
                <c:pt idx="20">
                  <c:v>146201403</c:v>
                </c:pt>
                <c:pt idx="21">
                  <c:v>-19133818</c:v>
                </c:pt>
              </c:numCache>
            </c:numRef>
          </c:val>
        </c:ser>
        <c:dLbls>
          <c:showLegendKey val="0"/>
          <c:showVal val="0"/>
          <c:showCatName val="0"/>
          <c:showSerName val="0"/>
          <c:showPercent val="0"/>
          <c:showBubbleSize val="0"/>
        </c:dLbls>
        <c:gapWidth val="75"/>
        <c:overlap val="100"/>
        <c:axId val="81298176"/>
        <c:axId val="81299712"/>
      </c:barChart>
      <c:lineChart>
        <c:grouping val="standard"/>
        <c:varyColors val="0"/>
        <c:ser>
          <c:idx val="2"/>
          <c:order val="2"/>
          <c:tx>
            <c:strRef>
              <c:f>'ATUALIZADA ATÉ 2019'!$E$3</c:f>
              <c:strCache>
                <c:ptCount val="1"/>
                <c:pt idx="0">
                  <c:v>Total</c:v>
                </c:pt>
              </c:strCache>
            </c:strRef>
          </c:tx>
          <c:spPr>
            <a:ln>
              <a:solidFill>
                <a:srgbClr val="FFFF00"/>
              </a:solidFill>
            </a:ln>
          </c:spPr>
          <c:marker>
            <c:symbol val="none"/>
          </c:marker>
          <c:cat>
            <c:strRef>
              <c:f>'ATUALIZADA ATÉ 2019'!$B$4:$B$25</c:f>
              <c:strCache>
                <c:ptCount val="22"/>
                <c:pt idx="0">
                  <c:v>1º sem/2008</c:v>
                </c:pt>
                <c:pt idx="1">
                  <c:v>2º sem/2008</c:v>
                </c:pt>
                <c:pt idx="2">
                  <c:v>1º sem/2009</c:v>
                </c:pt>
                <c:pt idx="3">
                  <c:v>2º sem/2009</c:v>
                </c:pt>
                <c:pt idx="4">
                  <c:v>1º sem/2010</c:v>
                </c:pt>
                <c:pt idx="5">
                  <c:v>2º sem/2010</c:v>
                </c:pt>
                <c:pt idx="6">
                  <c:v>1º sem/2011</c:v>
                </c:pt>
                <c:pt idx="7">
                  <c:v>2º sem/2011</c:v>
                </c:pt>
                <c:pt idx="8">
                  <c:v>1º sem/2012</c:v>
                </c:pt>
                <c:pt idx="9">
                  <c:v>2º sem/2012</c:v>
                </c:pt>
                <c:pt idx="10">
                  <c:v>1º sem/2013</c:v>
                </c:pt>
                <c:pt idx="11">
                  <c:v>2º sem/2013</c:v>
                </c:pt>
                <c:pt idx="12">
                  <c:v>1º sem/2014</c:v>
                </c:pt>
                <c:pt idx="13">
                  <c:v>2º sem/2014</c:v>
                </c:pt>
                <c:pt idx="14">
                  <c:v>1º sem/2015</c:v>
                </c:pt>
                <c:pt idx="15">
                  <c:v>2º sem/2015</c:v>
                </c:pt>
                <c:pt idx="16">
                  <c:v>1º sem/2016</c:v>
                </c:pt>
                <c:pt idx="17">
                  <c:v>2º sem/2016</c:v>
                </c:pt>
                <c:pt idx="18">
                  <c:v>1º sem/2017</c:v>
                </c:pt>
                <c:pt idx="19">
                  <c:v>2º sem/2017</c:v>
                </c:pt>
                <c:pt idx="20">
                  <c:v>1º sem/2018</c:v>
                </c:pt>
                <c:pt idx="21">
                  <c:v>2º sem/2018</c:v>
                </c:pt>
              </c:strCache>
            </c:strRef>
          </c:cat>
          <c:val>
            <c:numRef>
              <c:f>'ATUALIZADA ATÉ 2019'!$E$4:$E$25</c:f>
              <c:numCache>
                <c:formatCode>#,##0_);[Red]\(#,##0\)</c:formatCode>
                <c:ptCount val="22"/>
                <c:pt idx="0">
                  <c:v>-41625516</c:v>
                </c:pt>
                <c:pt idx="1">
                  <c:v>181588665</c:v>
                </c:pt>
                <c:pt idx="2">
                  <c:v>-94728917</c:v>
                </c:pt>
                <c:pt idx="3">
                  <c:v>-47380931</c:v>
                </c:pt>
                <c:pt idx="4">
                  <c:v>8910023</c:v>
                </c:pt>
                <c:pt idx="5">
                  <c:v>-41709773</c:v>
                </c:pt>
                <c:pt idx="6">
                  <c:v>-33968580</c:v>
                </c:pt>
                <c:pt idx="7">
                  <c:v>101480763</c:v>
                </c:pt>
                <c:pt idx="8">
                  <c:v>44528247</c:v>
                </c:pt>
                <c:pt idx="9">
                  <c:v>2395888</c:v>
                </c:pt>
                <c:pt idx="10">
                  <c:v>28436387</c:v>
                </c:pt>
                <c:pt idx="11">
                  <c:v>30186742</c:v>
                </c:pt>
                <c:pt idx="12">
                  <c:v>-45962105</c:v>
                </c:pt>
                <c:pt idx="13">
                  <c:v>90828848</c:v>
                </c:pt>
                <c:pt idx="14">
                  <c:v>81591289</c:v>
                </c:pt>
                <c:pt idx="15">
                  <c:v>152459630</c:v>
                </c:pt>
                <c:pt idx="16">
                  <c:v>-201953498</c:v>
                </c:pt>
                <c:pt idx="17">
                  <c:v>-47893896</c:v>
                </c:pt>
                <c:pt idx="18">
                  <c:v>-4473127</c:v>
                </c:pt>
                <c:pt idx="19">
                  <c:v>-15967536</c:v>
                </c:pt>
                <c:pt idx="20">
                  <c:v>165859618</c:v>
                </c:pt>
                <c:pt idx="21">
                  <c:v>6420512</c:v>
                </c:pt>
              </c:numCache>
            </c:numRef>
          </c:val>
          <c:smooth val="0"/>
        </c:ser>
        <c:dLbls>
          <c:showLegendKey val="0"/>
          <c:showVal val="0"/>
          <c:showCatName val="0"/>
          <c:showSerName val="0"/>
          <c:showPercent val="0"/>
          <c:showBubbleSize val="0"/>
        </c:dLbls>
        <c:marker val="1"/>
        <c:smooth val="0"/>
        <c:axId val="81298176"/>
        <c:axId val="81299712"/>
      </c:lineChart>
      <c:catAx>
        <c:axId val="81298176"/>
        <c:scaling>
          <c:orientation val="minMax"/>
        </c:scaling>
        <c:delete val="0"/>
        <c:axPos val="b"/>
        <c:majorTickMark val="none"/>
        <c:minorTickMark val="none"/>
        <c:tickLblPos val="low"/>
        <c:txPr>
          <a:bodyPr/>
          <a:lstStyle/>
          <a:p>
            <a:pPr>
              <a:defRPr sz="1200" b="1" i="0" baseline="0">
                <a:solidFill>
                  <a:schemeClr val="bg1"/>
                </a:solidFill>
              </a:defRPr>
            </a:pPr>
            <a:endParaRPr lang="pt-BR"/>
          </a:p>
        </c:txPr>
        <c:crossAx val="81299712"/>
        <c:crosses val="autoZero"/>
        <c:auto val="1"/>
        <c:lblAlgn val="ctr"/>
        <c:lblOffset val="100"/>
        <c:noMultiLvlLbl val="0"/>
      </c:catAx>
      <c:valAx>
        <c:axId val="81299712"/>
        <c:scaling>
          <c:orientation val="minMax"/>
        </c:scaling>
        <c:delete val="0"/>
        <c:axPos val="l"/>
        <c:majorGridlines/>
        <c:numFmt formatCode="#,##0_);[Red]\(#,##0\)" sourceLinked="1"/>
        <c:majorTickMark val="none"/>
        <c:minorTickMark val="none"/>
        <c:tickLblPos val="nextTo"/>
        <c:spPr>
          <a:ln w="9525">
            <a:noFill/>
          </a:ln>
        </c:spPr>
        <c:txPr>
          <a:bodyPr/>
          <a:lstStyle/>
          <a:p>
            <a:pPr>
              <a:defRPr b="1" i="0" baseline="0">
                <a:solidFill>
                  <a:schemeClr val="bg1"/>
                </a:solidFill>
              </a:defRPr>
            </a:pPr>
            <a:endParaRPr lang="pt-BR"/>
          </a:p>
        </c:txPr>
        <c:crossAx val="81298176"/>
        <c:crosses val="autoZero"/>
        <c:crossBetween val="between"/>
      </c:valAx>
      <c:spPr>
        <a:solidFill>
          <a:schemeClr val="tx1"/>
        </a:solidFill>
      </c:spPr>
    </c:plotArea>
    <c:legend>
      <c:legendPos val="b"/>
      <c:layout/>
      <c:overlay val="0"/>
      <c:txPr>
        <a:bodyPr/>
        <a:lstStyle/>
        <a:p>
          <a:pPr>
            <a:defRPr sz="1400" b="1" i="0" baseline="0">
              <a:solidFill>
                <a:schemeClr val="bg1"/>
              </a:solidFill>
            </a:defRPr>
          </a:pPr>
          <a:endParaRPr lang="pt-BR"/>
        </a:p>
      </c:txPr>
    </c:legend>
    <c:plotVisOnly val="1"/>
    <c:dispBlanksAs val="gap"/>
    <c:showDLblsOverMax val="0"/>
  </c:chart>
  <c:spPr>
    <a:solidFill>
      <a:schemeClr val="tx1"/>
    </a:solidFill>
  </c:spPr>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pt-BR"/>
          </a:p>
        </p:txBody>
      </p:sp>
      <p:sp>
        <p:nvSpPr>
          <p:cNvPr id="3" name="Espaço Reservado para Dat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6059D39-9B0D-4BF2-A47C-96C10BE5A885}" type="datetimeFigureOut">
              <a:rPr lang="pt-BR" smtClean="0"/>
              <a:t>5/6/2019</a:t>
            </a:fld>
            <a:endParaRPr lang="pt-BR"/>
          </a:p>
        </p:txBody>
      </p:sp>
      <p:sp>
        <p:nvSpPr>
          <p:cNvPr id="4" name="Espaço Reservado para Imagem de Slide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pt-BR"/>
          </a:p>
        </p:txBody>
      </p:sp>
      <p:sp>
        <p:nvSpPr>
          <p:cNvPr id="5" name="Espaço Reservado para Anotaçõ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6" name="Espaço Reservado para Rodapé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pt-BR"/>
          </a:p>
        </p:txBody>
      </p:sp>
      <p:sp>
        <p:nvSpPr>
          <p:cNvPr id="7" name="Espaço Reservado para Número de Slid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E1D379C-A05A-4217-A762-C3A62F6FDF97}" type="slidenum">
              <a:rPr lang="pt-BR" smtClean="0"/>
              <a:t>‹nº›</a:t>
            </a:fld>
            <a:endParaRPr lang="pt-BR"/>
          </a:p>
        </p:txBody>
      </p:sp>
    </p:spTree>
    <p:extLst>
      <p:ext uri="{BB962C8B-B14F-4D97-AF65-F5344CB8AC3E}">
        <p14:creationId xmlns:p14="http://schemas.microsoft.com/office/powerpoint/2010/main" val="145601653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685800" y="2130425"/>
            <a:ext cx="7772400" cy="1470025"/>
          </a:xfrm>
        </p:spPr>
        <p:txBody>
          <a:bodyPr/>
          <a:lstStyle/>
          <a:p>
            <a:r>
              <a:rPr lang="pt-BR" smtClean="0"/>
              <a:t>Clique para editar o estilo do título mestre</a:t>
            </a:r>
            <a:endParaRPr lang="pt-BR"/>
          </a:p>
        </p:txBody>
      </p:sp>
      <p:sp>
        <p:nvSpPr>
          <p:cNvPr id="3" name="Subtítu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pt-BR" smtClean="0"/>
              <a:t>Clique para editar o estilo do subtítulo mestre</a:t>
            </a:r>
            <a:endParaRPr lang="pt-BR"/>
          </a:p>
        </p:txBody>
      </p:sp>
      <p:sp>
        <p:nvSpPr>
          <p:cNvPr id="4" name="Espaço Reservado para Data 3"/>
          <p:cNvSpPr>
            <a:spLocks noGrp="1"/>
          </p:cNvSpPr>
          <p:nvPr>
            <p:ph type="dt" sz="half" idx="10"/>
          </p:nvPr>
        </p:nvSpPr>
        <p:spPr/>
        <p:txBody>
          <a:bodyPr/>
          <a:lstStyle>
            <a:lvl1pPr>
              <a:defRPr/>
            </a:lvl1pPr>
          </a:lstStyle>
          <a:p>
            <a:pPr>
              <a:defRPr/>
            </a:pPr>
            <a:fld id="{93519DB4-90D1-4A5A-801B-B4A8D9BB8678}" type="datetimeFigureOut">
              <a:rPr lang="pt-BR"/>
              <a:pPr>
                <a:defRPr/>
              </a:pPr>
              <a:t>5/6/2019</a:t>
            </a:fld>
            <a:endParaRPr lang="pt-BR"/>
          </a:p>
        </p:txBody>
      </p:sp>
      <p:sp>
        <p:nvSpPr>
          <p:cNvPr id="5" name="Espaço Reservado para Rodapé 4"/>
          <p:cNvSpPr>
            <a:spLocks noGrp="1"/>
          </p:cNvSpPr>
          <p:nvPr>
            <p:ph type="ftr" sz="quarter" idx="11"/>
          </p:nvPr>
        </p:nvSpPr>
        <p:spPr/>
        <p:txBody>
          <a:bodyPr/>
          <a:lstStyle>
            <a:lvl1pPr>
              <a:defRPr/>
            </a:lvl1pPr>
          </a:lstStyle>
          <a:p>
            <a:pPr>
              <a:defRPr/>
            </a:pPr>
            <a:endParaRPr lang="pt-BR"/>
          </a:p>
        </p:txBody>
      </p:sp>
      <p:sp>
        <p:nvSpPr>
          <p:cNvPr id="6" name="Espaço Reservado para Número de Slide 5"/>
          <p:cNvSpPr>
            <a:spLocks noGrp="1"/>
          </p:cNvSpPr>
          <p:nvPr>
            <p:ph type="sldNum" sz="quarter" idx="12"/>
          </p:nvPr>
        </p:nvSpPr>
        <p:spPr/>
        <p:txBody>
          <a:bodyPr/>
          <a:lstStyle>
            <a:lvl1pPr>
              <a:defRPr/>
            </a:lvl1pPr>
          </a:lstStyle>
          <a:p>
            <a:pPr>
              <a:defRPr/>
            </a:pPr>
            <a:fld id="{A6C788F2-6056-46AB-92B9-E05527D49435}" type="slidenum">
              <a:rPr lang="pt-BR"/>
              <a:pPr>
                <a:defRPr/>
              </a:pPr>
              <a:t>‹nº›</a:t>
            </a:fld>
            <a:endParaRPr lang="pt-B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estilo do título mestre</a:t>
            </a:r>
            <a:endParaRPr lang="pt-BR"/>
          </a:p>
        </p:txBody>
      </p:sp>
      <p:sp>
        <p:nvSpPr>
          <p:cNvPr id="3" name="Espaço Reservado para Texto Vertical 2"/>
          <p:cNvSpPr>
            <a:spLocks noGrp="1"/>
          </p:cNvSpPr>
          <p:nvPr>
            <p:ph type="body" orient="vert" idx="1"/>
          </p:nvPr>
        </p:nvSpPr>
        <p:spPr/>
        <p:txBody>
          <a:bodyPr vert="eaVert"/>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p:txBody>
          <a:bodyPr/>
          <a:lstStyle>
            <a:lvl1pPr>
              <a:defRPr/>
            </a:lvl1pPr>
          </a:lstStyle>
          <a:p>
            <a:pPr>
              <a:defRPr/>
            </a:pPr>
            <a:fld id="{FFE77654-6B78-468F-88E7-855C2A6DE9E4}" type="datetimeFigureOut">
              <a:rPr lang="pt-BR"/>
              <a:pPr>
                <a:defRPr/>
              </a:pPr>
              <a:t>5/6/2019</a:t>
            </a:fld>
            <a:endParaRPr lang="pt-BR"/>
          </a:p>
        </p:txBody>
      </p:sp>
      <p:sp>
        <p:nvSpPr>
          <p:cNvPr id="5" name="Espaço Reservado para Rodapé 4"/>
          <p:cNvSpPr>
            <a:spLocks noGrp="1"/>
          </p:cNvSpPr>
          <p:nvPr>
            <p:ph type="ftr" sz="quarter" idx="11"/>
          </p:nvPr>
        </p:nvSpPr>
        <p:spPr/>
        <p:txBody>
          <a:bodyPr/>
          <a:lstStyle>
            <a:lvl1pPr>
              <a:defRPr/>
            </a:lvl1pPr>
          </a:lstStyle>
          <a:p>
            <a:pPr>
              <a:defRPr/>
            </a:pPr>
            <a:endParaRPr lang="pt-BR"/>
          </a:p>
        </p:txBody>
      </p:sp>
      <p:sp>
        <p:nvSpPr>
          <p:cNvPr id="6" name="Espaço Reservado para Número de Slide 5"/>
          <p:cNvSpPr>
            <a:spLocks noGrp="1"/>
          </p:cNvSpPr>
          <p:nvPr>
            <p:ph type="sldNum" sz="quarter" idx="12"/>
          </p:nvPr>
        </p:nvSpPr>
        <p:spPr/>
        <p:txBody>
          <a:bodyPr/>
          <a:lstStyle>
            <a:lvl1pPr>
              <a:defRPr/>
            </a:lvl1pPr>
          </a:lstStyle>
          <a:p>
            <a:pPr>
              <a:defRPr/>
            </a:pPr>
            <a:fld id="{4B6A91B1-C253-4599-A192-3577CD998C41}" type="slidenum">
              <a:rPr lang="pt-BR"/>
              <a:pPr>
                <a:defRPr/>
              </a:pPr>
              <a:t>‹nº›</a:t>
            </a:fld>
            <a:endParaRPr lang="pt-B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e texto verticais">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629400" y="274638"/>
            <a:ext cx="2057400" cy="5851525"/>
          </a:xfrm>
        </p:spPr>
        <p:txBody>
          <a:bodyPr vert="eaVert"/>
          <a:lstStyle/>
          <a:p>
            <a:r>
              <a:rPr lang="pt-BR" smtClean="0"/>
              <a:t>Clique para editar o estilo do título mestre</a:t>
            </a:r>
            <a:endParaRPr lang="pt-BR"/>
          </a:p>
        </p:txBody>
      </p:sp>
      <p:sp>
        <p:nvSpPr>
          <p:cNvPr id="3" name="Espaço Reservado para Texto Vertical 2"/>
          <p:cNvSpPr>
            <a:spLocks noGrp="1"/>
          </p:cNvSpPr>
          <p:nvPr>
            <p:ph type="body" orient="vert" idx="1"/>
          </p:nvPr>
        </p:nvSpPr>
        <p:spPr>
          <a:xfrm>
            <a:off x="457200" y="274638"/>
            <a:ext cx="6019800" cy="5851525"/>
          </a:xfrm>
        </p:spPr>
        <p:txBody>
          <a:bodyPr vert="eaVert"/>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p:txBody>
          <a:bodyPr/>
          <a:lstStyle>
            <a:lvl1pPr>
              <a:defRPr/>
            </a:lvl1pPr>
          </a:lstStyle>
          <a:p>
            <a:pPr>
              <a:defRPr/>
            </a:pPr>
            <a:fld id="{5AD9427B-C73B-4086-8493-897D7A8AB9D7}" type="datetimeFigureOut">
              <a:rPr lang="pt-BR"/>
              <a:pPr>
                <a:defRPr/>
              </a:pPr>
              <a:t>5/6/2019</a:t>
            </a:fld>
            <a:endParaRPr lang="pt-BR"/>
          </a:p>
        </p:txBody>
      </p:sp>
      <p:sp>
        <p:nvSpPr>
          <p:cNvPr id="5" name="Espaço Reservado para Rodapé 4"/>
          <p:cNvSpPr>
            <a:spLocks noGrp="1"/>
          </p:cNvSpPr>
          <p:nvPr>
            <p:ph type="ftr" sz="quarter" idx="11"/>
          </p:nvPr>
        </p:nvSpPr>
        <p:spPr/>
        <p:txBody>
          <a:bodyPr/>
          <a:lstStyle>
            <a:lvl1pPr>
              <a:defRPr/>
            </a:lvl1pPr>
          </a:lstStyle>
          <a:p>
            <a:pPr>
              <a:defRPr/>
            </a:pPr>
            <a:endParaRPr lang="pt-BR"/>
          </a:p>
        </p:txBody>
      </p:sp>
      <p:sp>
        <p:nvSpPr>
          <p:cNvPr id="6" name="Espaço Reservado para Número de Slide 5"/>
          <p:cNvSpPr>
            <a:spLocks noGrp="1"/>
          </p:cNvSpPr>
          <p:nvPr>
            <p:ph type="sldNum" sz="quarter" idx="12"/>
          </p:nvPr>
        </p:nvSpPr>
        <p:spPr/>
        <p:txBody>
          <a:bodyPr/>
          <a:lstStyle>
            <a:lvl1pPr>
              <a:defRPr/>
            </a:lvl1pPr>
          </a:lstStyle>
          <a:p>
            <a:pPr>
              <a:defRPr/>
            </a:pPr>
            <a:fld id="{7187D906-54F0-4F36-83FF-BAC0B799E58D}" type="slidenum">
              <a:rPr lang="pt-BR"/>
              <a:pPr>
                <a:defRPr/>
              </a:pPr>
              <a:t>‹nº›</a:t>
            </a:fld>
            <a:endParaRPr lang="pt-B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estilo do título mestre</a:t>
            </a:r>
            <a:endParaRPr lang="pt-BR"/>
          </a:p>
        </p:txBody>
      </p:sp>
      <p:sp>
        <p:nvSpPr>
          <p:cNvPr id="3" name="Espaço Reservado para Conteúdo 2"/>
          <p:cNvSpPr>
            <a:spLocks noGrp="1"/>
          </p:cNvSpPr>
          <p:nvPr>
            <p:ph idx="1"/>
          </p:nvPr>
        </p:nvSpPr>
        <p:spPr/>
        <p:txBody>
          <a:body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p:txBody>
          <a:bodyPr/>
          <a:lstStyle>
            <a:lvl1pPr>
              <a:defRPr/>
            </a:lvl1pPr>
          </a:lstStyle>
          <a:p>
            <a:pPr>
              <a:defRPr/>
            </a:pPr>
            <a:fld id="{5A2CDB0C-09E4-4312-932E-DB6F9631C953}" type="datetimeFigureOut">
              <a:rPr lang="pt-BR"/>
              <a:pPr>
                <a:defRPr/>
              </a:pPr>
              <a:t>5/6/2019</a:t>
            </a:fld>
            <a:endParaRPr lang="pt-BR"/>
          </a:p>
        </p:txBody>
      </p:sp>
      <p:sp>
        <p:nvSpPr>
          <p:cNvPr id="5" name="Espaço Reservado para Rodapé 4"/>
          <p:cNvSpPr>
            <a:spLocks noGrp="1"/>
          </p:cNvSpPr>
          <p:nvPr>
            <p:ph type="ftr" sz="quarter" idx="11"/>
          </p:nvPr>
        </p:nvSpPr>
        <p:spPr/>
        <p:txBody>
          <a:bodyPr/>
          <a:lstStyle>
            <a:lvl1pPr>
              <a:defRPr/>
            </a:lvl1pPr>
          </a:lstStyle>
          <a:p>
            <a:pPr>
              <a:defRPr/>
            </a:pPr>
            <a:endParaRPr lang="pt-BR"/>
          </a:p>
        </p:txBody>
      </p:sp>
      <p:sp>
        <p:nvSpPr>
          <p:cNvPr id="6" name="Espaço Reservado para Número de Slide 5"/>
          <p:cNvSpPr>
            <a:spLocks noGrp="1"/>
          </p:cNvSpPr>
          <p:nvPr>
            <p:ph type="sldNum" sz="quarter" idx="12"/>
          </p:nvPr>
        </p:nvSpPr>
        <p:spPr/>
        <p:txBody>
          <a:bodyPr/>
          <a:lstStyle>
            <a:lvl1pPr>
              <a:defRPr/>
            </a:lvl1pPr>
          </a:lstStyle>
          <a:p>
            <a:pPr>
              <a:defRPr/>
            </a:pPr>
            <a:fld id="{0E310B5F-1738-491A-8209-8D68D0B9D2DC}" type="slidenum">
              <a:rPr lang="pt-BR"/>
              <a:pPr>
                <a:defRPr/>
              </a:pPr>
              <a:t>‹nº›</a:t>
            </a:fld>
            <a:endParaRPr lang="pt-B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p:cNvSpPr>
            <a:spLocks noGrp="1"/>
          </p:cNvSpPr>
          <p:nvPr>
            <p:ph type="title"/>
          </p:nvPr>
        </p:nvSpPr>
        <p:spPr>
          <a:xfrm>
            <a:off x="722313" y="4406900"/>
            <a:ext cx="7772400" cy="1362075"/>
          </a:xfrm>
        </p:spPr>
        <p:txBody>
          <a:bodyPr anchor="t"/>
          <a:lstStyle>
            <a:lvl1pPr algn="l">
              <a:defRPr sz="4000" b="1" cap="all"/>
            </a:lvl1pPr>
          </a:lstStyle>
          <a:p>
            <a:r>
              <a:rPr lang="pt-BR" smtClean="0"/>
              <a:t>Clique para editar o estilo do título mestre</a:t>
            </a:r>
            <a:endParaRPr lang="pt-BR"/>
          </a:p>
        </p:txBody>
      </p:sp>
      <p:sp>
        <p:nvSpPr>
          <p:cNvPr id="3" name="Espaço Reservado para Tex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t-BR" smtClean="0"/>
              <a:t>Clique para editar os estilos do texto mestre</a:t>
            </a:r>
          </a:p>
        </p:txBody>
      </p:sp>
      <p:sp>
        <p:nvSpPr>
          <p:cNvPr id="4" name="Espaço Reservado para Data 3"/>
          <p:cNvSpPr>
            <a:spLocks noGrp="1"/>
          </p:cNvSpPr>
          <p:nvPr>
            <p:ph type="dt" sz="half" idx="10"/>
          </p:nvPr>
        </p:nvSpPr>
        <p:spPr/>
        <p:txBody>
          <a:bodyPr/>
          <a:lstStyle>
            <a:lvl1pPr>
              <a:defRPr/>
            </a:lvl1pPr>
          </a:lstStyle>
          <a:p>
            <a:pPr>
              <a:defRPr/>
            </a:pPr>
            <a:fld id="{34754BAE-83CB-40F9-8AAA-9311F85E9860}" type="datetimeFigureOut">
              <a:rPr lang="pt-BR"/>
              <a:pPr>
                <a:defRPr/>
              </a:pPr>
              <a:t>5/6/2019</a:t>
            </a:fld>
            <a:endParaRPr lang="pt-BR"/>
          </a:p>
        </p:txBody>
      </p:sp>
      <p:sp>
        <p:nvSpPr>
          <p:cNvPr id="5" name="Espaço Reservado para Rodapé 4"/>
          <p:cNvSpPr>
            <a:spLocks noGrp="1"/>
          </p:cNvSpPr>
          <p:nvPr>
            <p:ph type="ftr" sz="quarter" idx="11"/>
          </p:nvPr>
        </p:nvSpPr>
        <p:spPr/>
        <p:txBody>
          <a:bodyPr/>
          <a:lstStyle>
            <a:lvl1pPr>
              <a:defRPr/>
            </a:lvl1pPr>
          </a:lstStyle>
          <a:p>
            <a:pPr>
              <a:defRPr/>
            </a:pPr>
            <a:endParaRPr lang="pt-BR"/>
          </a:p>
        </p:txBody>
      </p:sp>
      <p:sp>
        <p:nvSpPr>
          <p:cNvPr id="6" name="Espaço Reservado para Número de Slide 5"/>
          <p:cNvSpPr>
            <a:spLocks noGrp="1"/>
          </p:cNvSpPr>
          <p:nvPr>
            <p:ph type="sldNum" sz="quarter" idx="12"/>
          </p:nvPr>
        </p:nvSpPr>
        <p:spPr/>
        <p:txBody>
          <a:bodyPr/>
          <a:lstStyle>
            <a:lvl1pPr>
              <a:defRPr/>
            </a:lvl1pPr>
          </a:lstStyle>
          <a:p>
            <a:pPr>
              <a:defRPr/>
            </a:pPr>
            <a:fld id="{112158B8-6E99-42F4-B60B-BA0E008E2D1A}" type="slidenum">
              <a:rPr lang="pt-BR"/>
              <a:pPr>
                <a:defRPr/>
              </a:pPr>
              <a:t>‹nº›</a:t>
            </a:fld>
            <a:endParaRPr lang="pt-B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estilo do título mestre</a:t>
            </a:r>
            <a:endParaRPr lang="pt-BR"/>
          </a:p>
        </p:txBody>
      </p:sp>
      <p:sp>
        <p:nvSpPr>
          <p:cNvPr id="3" name="Espaço Reservado para Conteúd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Conteúd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Data 3"/>
          <p:cNvSpPr>
            <a:spLocks noGrp="1"/>
          </p:cNvSpPr>
          <p:nvPr>
            <p:ph type="dt" sz="half" idx="10"/>
          </p:nvPr>
        </p:nvSpPr>
        <p:spPr/>
        <p:txBody>
          <a:bodyPr/>
          <a:lstStyle>
            <a:lvl1pPr>
              <a:defRPr/>
            </a:lvl1pPr>
          </a:lstStyle>
          <a:p>
            <a:pPr>
              <a:defRPr/>
            </a:pPr>
            <a:fld id="{7E95FCC3-CEBE-433D-BEF6-3DAA3E77B8AE}" type="datetimeFigureOut">
              <a:rPr lang="pt-BR"/>
              <a:pPr>
                <a:defRPr/>
              </a:pPr>
              <a:t>5/6/2019</a:t>
            </a:fld>
            <a:endParaRPr lang="pt-BR"/>
          </a:p>
        </p:txBody>
      </p:sp>
      <p:sp>
        <p:nvSpPr>
          <p:cNvPr id="6" name="Espaço Reservado para Rodapé 4"/>
          <p:cNvSpPr>
            <a:spLocks noGrp="1"/>
          </p:cNvSpPr>
          <p:nvPr>
            <p:ph type="ftr" sz="quarter" idx="11"/>
          </p:nvPr>
        </p:nvSpPr>
        <p:spPr/>
        <p:txBody>
          <a:bodyPr/>
          <a:lstStyle>
            <a:lvl1pPr>
              <a:defRPr/>
            </a:lvl1pPr>
          </a:lstStyle>
          <a:p>
            <a:pPr>
              <a:defRPr/>
            </a:pPr>
            <a:endParaRPr lang="pt-BR"/>
          </a:p>
        </p:txBody>
      </p:sp>
      <p:sp>
        <p:nvSpPr>
          <p:cNvPr id="7" name="Espaço Reservado para Número de Slide 5"/>
          <p:cNvSpPr>
            <a:spLocks noGrp="1"/>
          </p:cNvSpPr>
          <p:nvPr>
            <p:ph type="sldNum" sz="quarter" idx="12"/>
          </p:nvPr>
        </p:nvSpPr>
        <p:spPr/>
        <p:txBody>
          <a:bodyPr/>
          <a:lstStyle>
            <a:lvl1pPr>
              <a:defRPr/>
            </a:lvl1pPr>
          </a:lstStyle>
          <a:p>
            <a:pPr>
              <a:defRPr/>
            </a:pPr>
            <a:fld id="{D5E352F1-4554-43F8-8401-EFD485BE250B}" type="slidenum">
              <a:rPr lang="pt-BR"/>
              <a:pPr>
                <a:defRPr/>
              </a:pPr>
              <a:t>‹nº›</a:t>
            </a:fld>
            <a:endParaRPr lang="pt-B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lvl1pPr>
              <a:defRPr/>
            </a:lvl1pPr>
          </a:lstStyle>
          <a:p>
            <a:r>
              <a:rPr lang="pt-BR" smtClean="0"/>
              <a:t>Clique para editar o estilo do título mestre</a:t>
            </a:r>
            <a:endParaRPr lang="pt-BR"/>
          </a:p>
        </p:txBody>
      </p:sp>
      <p:sp>
        <p:nvSpPr>
          <p:cNvPr id="3" name="Espaço Reservado para Tex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os estilos do texto mestre</a:t>
            </a:r>
          </a:p>
        </p:txBody>
      </p:sp>
      <p:sp>
        <p:nvSpPr>
          <p:cNvPr id="4" name="Espaço Reservado para Conteúd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Tex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os estilos do texto mestre</a:t>
            </a:r>
          </a:p>
        </p:txBody>
      </p:sp>
      <p:sp>
        <p:nvSpPr>
          <p:cNvPr id="6" name="Espaço Reservado para Conteúd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7" name="Espaço Reservado para Data 3"/>
          <p:cNvSpPr>
            <a:spLocks noGrp="1"/>
          </p:cNvSpPr>
          <p:nvPr>
            <p:ph type="dt" sz="half" idx="10"/>
          </p:nvPr>
        </p:nvSpPr>
        <p:spPr/>
        <p:txBody>
          <a:bodyPr/>
          <a:lstStyle>
            <a:lvl1pPr>
              <a:defRPr/>
            </a:lvl1pPr>
          </a:lstStyle>
          <a:p>
            <a:pPr>
              <a:defRPr/>
            </a:pPr>
            <a:fld id="{1C07220E-CEE9-461A-9E4C-6475672AA3CE}" type="datetimeFigureOut">
              <a:rPr lang="pt-BR"/>
              <a:pPr>
                <a:defRPr/>
              </a:pPr>
              <a:t>5/6/2019</a:t>
            </a:fld>
            <a:endParaRPr lang="pt-BR"/>
          </a:p>
        </p:txBody>
      </p:sp>
      <p:sp>
        <p:nvSpPr>
          <p:cNvPr id="8" name="Espaço Reservado para Rodapé 4"/>
          <p:cNvSpPr>
            <a:spLocks noGrp="1"/>
          </p:cNvSpPr>
          <p:nvPr>
            <p:ph type="ftr" sz="quarter" idx="11"/>
          </p:nvPr>
        </p:nvSpPr>
        <p:spPr/>
        <p:txBody>
          <a:bodyPr/>
          <a:lstStyle>
            <a:lvl1pPr>
              <a:defRPr/>
            </a:lvl1pPr>
          </a:lstStyle>
          <a:p>
            <a:pPr>
              <a:defRPr/>
            </a:pPr>
            <a:endParaRPr lang="pt-BR"/>
          </a:p>
        </p:txBody>
      </p:sp>
      <p:sp>
        <p:nvSpPr>
          <p:cNvPr id="9" name="Espaço Reservado para Número de Slide 5"/>
          <p:cNvSpPr>
            <a:spLocks noGrp="1"/>
          </p:cNvSpPr>
          <p:nvPr>
            <p:ph type="sldNum" sz="quarter" idx="12"/>
          </p:nvPr>
        </p:nvSpPr>
        <p:spPr/>
        <p:txBody>
          <a:bodyPr/>
          <a:lstStyle>
            <a:lvl1pPr>
              <a:defRPr/>
            </a:lvl1pPr>
          </a:lstStyle>
          <a:p>
            <a:pPr>
              <a:defRPr/>
            </a:pPr>
            <a:fld id="{BF5ADF15-0160-4AC7-88F8-38E180A11F7C}" type="slidenum">
              <a:rPr lang="pt-BR"/>
              <a:pPr>
                <a:defRPr/>
              </a:pPr>
              <a:t>‹nº›</a:t>
            </a:fld>
            <a:endParaRPr lang="pt-B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estilo do título mestre</a:t>
            </a:r>
            <a:endParaRPr lang="pt-BR"/>
          </a:p>
        </p:txBody>
      </p:sp>
      <p:sp>
        <p:nvSpPr>
          <p:cNvPr id="3" name="Espaço Reservado para Data 3"/>
          <p:cNvSpPr>
            <a:spLocks noGrp="1"/>
          </p:cNvSpPr>
          <p:nvPr>
            <p:ph type="dt" sz="half" idx="10"/>
          </p:nvPr>
        </p:nvSpPr>
        <p:spPr/>
        <p:txBody>
          <a:bodyPr/>
          <a:lstStyle>
            <a:lvl1pPr>
              <a:defRPr/>
            </a:lvl1pPr>
          </a:lstStyle>
          <a:p>
            <a:pPr>
              <a:defRPr/>
            </a:pPr>
            <a:fld id="{81CB50E2-860C-4800-A466-0CA605F1EF91}" type="datetimeFigureOut">
              <a:rPr lang="pt-BR"/>
              <a:pPr>
                <a:defRPr/>
              </a:pPr>
              <a:t>5/6/2019</a:t>
            </a:fld>
            <a:endParaRPr lang="pt-BR"/>
          </a:p>
        </p:txBody>
      </p:sp>
      <p:sp>
        <p:nvSpPr>
          <p:cNvPr id="4" name="Espaço Reservado para Rodapé 4"/>
          <p:cNvSpPr>
            <a:spLocks noGrp="1"/>
          </p:cNvSpPr>
          <p:nvPr>
            <p:ph type="ftr" sz="quarter" idx="11"/>
          </p:nvPr>
        </p:nvSpPr>
        <p:spPr/>
        <p:txBody>
          <a:bodyPr/>
          <a:lstStyle>
            <a:lvl1pPr>
              <a:defRPr/>
            </a:lvl1pPr>
          </a:lstStyle>
          <a:p>
            <a:pPr>
              <a:defRPr/>
            </a:pPr>
            <a:endParaRPr lang="pt-BR"/>
          </a:p>
        </p:txBody>
      </p:sp>
      <p:sp>
        <p:nvSpPr>
          <p:cNvPr id="5" name="Espaço Reservado para Número de Slide 5"/>
          <p:cNvSpPr>
            <a:spLocks noGrp="1"/>
          </p:cNvSpPr>
          <p:nvPr>
            <p:ph type="sldNum" sz="quarter" idx="12"/>
          </p:nvPr>
        </p:nvSpPr>
        <p:spPr/>
        <p:txBody>
          <a:bodyPr/>
          <a:lstStyle>
            <a:lvl1pPr>
              <a:defRPr/>
            </a:lvl1pPr>
          </a:lstStyle>
          <a:p>
            <a:pPr>
              <a:defRPr/>
            </a:pPr>
            <a:fld id="{BB0C9077-FA46-49DC-BEF8-423202B07275}" type="slidenum">
              <a:rPr lang="pt-BR"/>
              <a:pPr>
                <a:defRPr/>
              </a:pPr>
              <a:t>‹nº›</a:t>
            </a:fld>
            <a:endParaRPr lang="pt-B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Espaço Reservado para Data 3"/>
          <p:cNvSpPr>
            <a:spLocks noGrp="1"/>
          </p:cNvSpPr>
          <p:nvPr>
            <p:ph type="dt" sz="half" idx="10"/>
          </p:nvPr>
        </p:nvSpPr>
        <p:spPr/>
        <p:txBody>
          <a:bodyPr/>
          <a:lstStyle>
            <a:lvl1pPr>
              <a:defRPr/>
            </a:lvl1pPr>
          </a:lstStyle>
          <a:p>
            <a:pPr>
              <a:defRPr/>
            </a:pPr>
            <a:fld id="{4BB43F71-DB4A-4D71-8150-326BDA553602}" type="datetimeFigureOut">
              <a:rPr lang="pt-BR"/>
              <a:pPr>
                <a:defRPr/>
              </a:pPr>
              <a:t>5/6/2019</a:t>
            </a:fld>
            <a:endParaRPr lang="pt-BR"/>
          </a:p>
        </p:txBody>
      </p:sp>
      <p:sp>
        <p:nvSpPr>
          <p:cNvPr id="3" name="Espaço Reservado para Rodapé 4"/>
          <p:cNvSpPr>
            <a:spLocks noGrp="1"/>
          </p:cNvSpPr>
          <p:nvPr>
            <p:ph type="ftr" sz="quarter" idx="11"/>
          </p:nvPr>
        </p:nvSpPr>
        <p:spPr/>
        <p:txBody>
          <a:bodyPr/>
          <a:lstStyle>
            <a:lvl1pPr>
              <a:defRPr/>
            </a:lvl1pPr>
          </a:lstStyle>
          <a:p>
            <a:pPr>
              <a:defRPr/>
            </a:pPr>
            <a:endParaRPr lang="pt-BR"/>
          </a:p>
        </p:txBody>
      </p:sp>
      <p:sp>
        <p:nvSpPr>
          <p:cNvPr id="4" name="Espaço Reservado para Número de Slide 5"/>
          <p:cNvSpPr>
            <a:spLocks noGrp="1"/>
          </p:cNvSpPr>
          <p:nvPr>
            <p:ph type="sldNum" sz="quarter" idx="12"/>
          </p:nvPr>
        </p:nvSpPr>
        <p:spPr/>
        <p:txBody>
          <a:bodyPr/>
          <a:lstStyle>
            <a:lvl1pPr>
              <a:defRPr/>
            </a:lvl1pPr>
          </a:lstStyle>
          <a:p>
            <a:pPr>
              <a:defRPr/>
            </a:pPr>
            <a:fld id="{F26EA8B3-E599-4344-89B0-2D59C21CF3F0}" type="slidenum">
              <a:rPr lang="pt-BR"/>
              <a:pPr>
                <a:defRPr/>
              </a:pPr>
              <a:t>‹nº›</a:t>
            </a:fld>
            <a:endParaRPr lang="pt-B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3050"/>
            <a:ext cx="3008313" cy="1162050"/>
          </a:xfrm>
        </p:spPr>
        <p:txBody>
          <a:bodyPr anchor="b"/>
          <a:lstStyle>
            <a:lvl1pPr algn="l">
              <a:defRPr sz="2000" b="1"/>
            </a:lvl1pPr>
          </a:lstStyle>
          <a:p>
            <a:r>
              <a:rPr lang="pt-BR" smtClean="0"/>
              <a:t>Clique para editar o estilo do título mestre</a:t>
            </a:r>
            <a:endParaRPr lang="pt-BR"/>
          </a:p>
        </p:txBody>
      </p:sp>
      <p:sp>
        <p:nvSpPr>
          <p:cNvPr id="3" name="Espaço Reservado para Conteúd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Tex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os estilos do texto mestre</a:t>
            </a:r>
          </a:p>
        </p:txBody>
      </p:sp>
      <p:sp>
        <p:nvSpPr>
          <p:cNvPr id="5" name="Espaço Reservado para Data 3"/>
          <p:cNvSpPr>
            <a:spLocks noGrp="1"/>
          </p:cNvSpPr>
          <p:nvPr>
            <p:ph type="dt" sz="half" idx="10"/>
          </p:nvPr>
        </p:nvSpPr>
        <p:spPr/>
        <p:txBody>
          <a:bodyPr/>
          <a:lstStyle>
            <a:lvl1pPr>
              <a:defRPr/>
            </a:lvl1pPr>
          </a:lstStyle>
          <a:p>
            <a:pPr>
              <a:defRPr/>
            </a:pPr>
            <a:fld id="{FBA9B7E7-64AE-466A-B53E-438359D7FB67}" type="datetimeFigureOut">
              <a:rPr lang="pt-BR"/>
              <a:pPr>
                <a:defRPr/>
              </a:pPr>
              <a:t>5/6/2019</a:t>
            </a:fld>
            <a:endParaRPr lang="pt-BR"/>
          </a:p>
        </p:txBody>
      </p:sp>
      <p:sp>
        <p:nvSpPr>
          <p:cNvPr id="6" name="Espaço Reservado para Rodapé 4"/>
          <p:cNvSpPr>
            <a:spLocks noGrp="1"/>
          </p:cNvSpPr>
          <p:nvPr>
            <p:ph type="ftr" sz="quarter" idx="11"/>
          </p:nvPr>
        </p:nvSpPr>
        <p:spPr/>
        <p:txBody>
          <a:bodyPr/>
          <a:lstStyle>
            <a:lvl1pPr>
              <a:defRPr/>
            </a:lvl1pPr>
          </a:lstStyle>
          <a:p>
            <a:pPr>
              <a:defRPr/>
            </a:pPr>
            <a:endParaRPr lang="pt-BR"/>
          </a:p>
        </p:txBody>
      </p:sp>
      <p:sp>
        <p:nvSpPr>
          <p:cNvPr id="7" name="Espaço Reservado para Número de Slide 5"/>
          <p:cNvSpPr>
            <a:spLocks noGrp="1"/>
          </p:cNvSpPr>
          <p:nvPr>
            <p:ph type="sldNum" sz="quarter" idx="12"/>
          </p:nvPr>
        </p:nvSpPr>
        <p:spPr/>
        <p:txBody>
          <a:bodyPr/>
          <a:lstStyle>
            <a:lvl1pPr>
              <a:defRPr/>
            </a:lvl1pPr>
          </a:lstStyle>
          <a:p>
            <a:pPr>
              <a:defRPr/>
            </a:pPr>
            <a:fld id="{4097EF7D-AAE6-4F09-BB54-6657F657EDA6}" type="slidenum">
              <a:rPr lang="pt-BR"/>
              <a:pPr>
                <a:defRPr/>
              </a:pPr>
              <a:t>‹nº›</a:t>
            </a:fld>
            <a:endParaRPr lang="pt-B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1792288" y="4800600"/>
            <a:ext cx="5486400" cy="566738"/>
          </a:xfrm>
        </p:spPr>
        <p:txBody>
          <a:bodyPr anchor="b"/>
          <a:lstStyle>
            <a:lvl1pPr algn="l">
              <a:defRPr sz="2000" b="1"/>
            </a:lvl1pPr>
          </a:lstStyle>
          <a:p>
            <a:r>
              <a:rPr lang="pt-BR" smtClean="0"/>
              <a:t>Clique para editar o estilo do título mestre</a:t>
            </a:r>
            <a:endParaRPr lang="pt-BR"/>
          </a:p>
        </p:txBody>
      </p:sp>
      <p:sp>
        <p:nvSpPr>
          <p:cNvPr id="3" name="Espaço Reservado para Imagem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pt-BR" noProof="0"/>
          </a:p>
        </p:txBody>
      </p:sp>
      <p:sp>
        <p:nvSpPr>
          <p:cNvPr id="4" name="Espaço Reservado para Tex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os estilos do texto mestre</a:t>
            </a:r>
          </a:p>
        </p:txBody>
      </p:sp>
      <p:sp>
        <p:nvSpPr>
          <p:cNvPr id="5" name="Espaço Reservado para Data 3"/>
          <p:cNvSpPr>
            <a:spLocks noGrp="1"/>
          </p:cNvSpPr>
          <p:nvPr>
            <p:ph type="dt" sz="half" idx="10"/>
          </p:nvPr>
        </p:nvSpPr>
        <p:spPr/>
        <p:txBody>
          <a:bodyPr/>
          <a:lstStyle>
            <a:lvl1pPr>
              <a:defRPr/>
            </a:lvl1pPr>
          </a:lstStyle>
          <a:p>
            <a:pPr>
              <a:defRPr/>
            </a:pPr>
            <a:fld id="{3F3B4716-A307-4D38-A0E7-93D7DB678474}" type="datetimeFigureOut">
              <a:rPr lang="pt-BR"/>
              <a:pPr>
                <a:defRPr/>
              </a:pPr>
              <a:t>5/6/2019</a:t>
            </a:fld>
            <a:endParaRPr lang="pt-BR"/>
          </a:p>
        </p:txBody>
      </p:sp>
      <p:sp>
        <p:nvSpPr>
          <p:cNvPr id="6" name="Espaço Reservado para Rodapé 4"/>
          <p:cNvSpPr>
            <a:spLocks noGrp="1"/>
          </p:cNvSpPr>
          <p:nvPr>
            <p:ph type="ftr" sz="quarter" idx="11"/>
          </p:nvPr>
        </p:nvSpPr>
        <p:spPr/>
        <p:txBody>
          <a:bodyPr/>
          <a:lstStyle>
            <a:lvl1pPr>
              <a:defRPr/>
            </a:lvl1pPr>
          </a:lstStyle>
          <a:p>
            <a:pPr>
              <a:defRPr/>
            </a:pPr>
            <a:endParaRPr lang="pt-BR"/>
          </a:p>
        </p:txBody>
      </p:sp>
      <p:sp>
        <p:nvSpPr>
          <p:cNvPr id="7" name="Espaço Reservado para Número de Slide 5"/>
          <p:cNvSpPr>
            <a:spLocks noGrp="1"/>
          </p:cNvSpPr>
          <p:nvPr>
            <p:ph type="sldNum" sz="quarter" idx="12"/>
          </p:nvPr>
        </p:nvSpPr>
        <p:spPr/>
        <p:txBody>
          <a:bodyPr/>
          <a:lstStyle>
            <a:lvl1pPr>
              <a:defRPr/>
            </a:lvl1pPr>
          </a:lstStyle>
          <a:p>
            <a:pPr>
              <a:defRPr/>
            </a:pPr>
            <a:fld id="{27FD438C-0F03-4BF0-84BC-826D964C22C6}" type="slidenum">
              <a:rPr lang="pt-BR"/>
              <a:pPr>
                <a:defRPr/>
              </a:pPr>
              <a:t>‹nº›</a:t>
            </a:fld>
            <a:endParaRPr lang="pt-B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B1B2F"/>
        </a:solidFill>
        <a:effectLst/>
      </p:bgPr>
    </p:bg>
    <p:spTree>
      <p:nvGrpSpPr>
        <p:cNvPr id="1" name=""/>
        <p:cNvGrpSpPr/>
        <p:nvPr/>
      </p:nvGrpSpPr>
      <p:grpSpPr>
        <a:xfrm>
          <a:off x="0" y="0"/>
          <a:ext cx="0" cy="0"/>
          <a:chOff x="0" y="0"/>
          <a:chExt cx="0" cy="0"/>
        </a:xfrm>
      </p:grpSpPr>
      <p:sp>
        <p:nvSpPr>
          <p:cNvPr id="1026" name="Espaço Reservado para Título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pt-BR" smtClean="0"/>
              <a:t>Clique para editar o estilo do título mestre</a:t>
            </a:r>
          </a:p>
        </p:txBody>
      </p:sp>
      <p:sp>
        <p:nvSpPr>
          <p:cNvPr id="1027" name="Espaço Reservado para Texto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p>
        </p:txBody>
      </p:sp>
      <p:sp>
        <p:nvSpPr>
          <p:cNvPr id="4" name="Espaço Reservado para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smtClean="0">
                <a:solidFill>
                  <a:schemeClr val="tx1">
                    <a:tint val="75000"/>
                  </a:schemeClr>
                </a:solidFill>
                <a:latin typeface="+mn-lt"/>
                <a:cs typeface="+mn-cs"/>
              </a:defRPr>
            </a:lvl1pPr>
          </a:lstStyle>
          <a:p>
            <a:pPr>
              <a:defRPr/>
            </a:pPr>
            <a:fld id="{0A017089-6CB1-47ED-ACF0-2E044CF63819}" type="datetimeFigureOut">
              <a:rPr lang="pt-BR"/>
              <a:pPr>
                <a:defRPr/>
              </a:pPr>
              <a:t>5/6/2019</a:t>
            </a:fld>
            <a:endParaRPr lang="pt-BR"/>
          </a:p>
        </p:txBody>
      </p:sp>
      <p:sp>
        <p:nvSpPr>
          <p:cNvPr id="5" name="Espaço Reservado para Rodapé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pt-BR"/>
          </a:p>
        </p:txBody>
      </p:sp>
      <p:sp>
        <p:nvSpPr>
          <p:cNvPr id="6" name="Espaço Reservado para Número de Slid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smtClean="0">
                <a:solidFill>
                  <a:schemeClr val="tx1">
                    <a:tint val="75000"/>
                  </a:schemeClr>
                </a:solidFill>
                <a:latin typeface="+mn-lt"/>
                <a:cs typeface="+mn-cs"/>
              </a:defRPr>
            </a:lvl1pPr>
          </a:lstStyle>
          <a:p>
            <a:pPr>
              <a:defRPr/>
            </a:pPr>
            <a:fld id="{81C0B01D-B5EC-4617-96B2-86CF481BDF5F}" type="slidenum">
              <a:rPr lang="pt-BR"/>
              <a:pPr>
                <a:defRPr/>
              </a:pPr>
              <a:t>‹nº›</a:t>
            </a:fld>
            <a:endParaRPr lang="pt-BR"/>
          </a:p>
        </p:txBody>
      </p:sp>
    </p:spTree>
  </p:cSld>
  <p:clrMap bg1="lt1" tx1="dk1" bg2="lt2" tx2="dk2" accent1="accent1" accent2="accent2" accent3="accent3" accent4="accent4" accent5="accent5" accent6="accent6" hlink="hlink" folHlink="folHlink"/>
  <p:sldLayoutIdLst>
    <p:sldLayoutId id="2147483659" r:id="rId1"/>
    <p:sldLayoutId id="2147483658" r:id="rId2"/>
    <p:sldLayoutId id="2147483657" r:id="rId3"/>
    <p:sldLayoutId id="2147483656" r:id="rId4"/>
    <p:sldLayoutId id="2147483655" r:id="rId5"/>
    <p:sldLayoutId id="2147483654" r:id="rId6"/>
    <p:sldLayoutId id="2147483653" r:id="rId7"/>
    <p:sldLayoutId id="2147483652" r:id="rId8"/>
    <p:sldLayoutId id="2147483651" r:id="rId9"/>
    <p:sldLayoutId id="2147483650" r:id="rId10"/>
    <p:sldLayoutId id="2147483649" r:id="rId11"/>
  </p:sldLayoutIdLst>
  <p:txStyles>
    <p:title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fontAlgn="base">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chart" Target="../charts/chart1.xml"/><Relationship Id="rId1" Type="http://schemas.openxmlformats.org/officeDocument/2006/relationships/slideLayout" Target="../slideLayouts/slideLayout7.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chart" Target="../charts/chart2.xml"/><Relationship Id="rId1" Type="http://schemas.openxmlformats.org/officeDocument/2006/relationships/slideLayout" Target="../slideLayouts/slideLayout7.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chart" Target="../charts/chart3.xml"/><Relationship Id="rId1" Type="http://schemas.openxmlformats.org/officeDocument/2006/relationships/slideLayout" Target="../slideLayouts/slideLayout7.xml"/></Relationships>
</file>

<file path=ppt/slides/_rels/slide11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chart" Target="../charts/chart4.xml"/><Relationship Id="rId1" Type="http://schemas.openxmlformats.org/officeDocument/2006/relationships/slideLayout" Target="../slideLayouts/slideLayout7.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xml"/></Relationships>
</file>

<file path=ppt/slides/_rels/slide17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xml"/></Relationships>
</file>

<file path=ppt/slides/_rels/slide17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7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7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17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17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8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8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8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8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8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8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352406" y="1268413"/>
            <a:ext cx="8424936" cy="2314575"/>
          </a:xfrm>
        </p:spPr>
        <p:txBody>
          <a:bodyPr>
            <a:normAutofit/>
          </a:bodyPr>
          <a:lstStyle/>
          <a:p>
            <a:r>
              <a:rPr lang="pt-BR" sz="4600" b="1" dirty="0" smtClean="0">
                <a:solidFill>
                  <a:srgbClr val="FFFF00"/>
                </a:solidFill>
              </a:rPr>
              <a:t>RELACIONAMENTO </a:t>
            </a:r>
            <a:br>
              <a:rPr lang="pt-BR" sz="4600" b="1" dirty="0" smtClean="0">
                <a:solidFill>
                  <a:srgbClr val="FFFF00"/>
                </a:solidFill>
              </a:rPr>
            </a:br>
            <a:r>
              <a:rPr lang="pt-BR" sz="4600" b="1" dirty="0" smtClean="0">
                <a:solidFill>
                  <a:srgbClr val="FFFF00"/>
                </a:solidFill>
              </a:rPr>
              <a:t>TESOURO x BANCO CENTRAL</a:t>
            </a:r>
            <a:endParaRPr lang="pt-BR" sz="4600" dirty="0" smtClean="0">
              <a:solidFill>
                <a:srgbClr val="FFFF00"/>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4294967295"/>
          </p:nvPr>
        </p:nvSpPr>
        <p:spPr>
          <a:xfrm>
            <a:off x="457200" y="1484313"/>
            <a:ext cx="8229600" cy="4425950"/>
          </a:xfrm>
        </p:spPr>
        <p:txBody>
          <a:bodyPr>
            <a:normAutofit/>
          </a:bodyPr>
          <a:lstStyle/>
          <a:p>
            <a:pPr algn="just">
              <a:lnSpc>
                <a:spcPct val="90000"/>
              </a:lnSpc>
              <a:spcBef>
                <a:spcPct val="0"/>
              </a:spcBef>
              <a:buNone/>
            </a:pPr>
            <a:r>
              <a:rPr lang="pt-BR" sz="2700" dirty="0" smtClean="0"/>
              <a:t>	</a:t>
            </a:r>
            <a:r>
              <a:rPr lang="pt-BR" sz="2700" b="1" dirty="0" smtClean="0">
                <a:solidFill>
                  <a:schemeClr val="bg1"/>
                </a:solidFill>
              </a:rPr>
              <a:t>Lei Complementar 101/2000 (LRF):</a:t>
            </a:r>
          </a:p>
          <a:p>
            <a:pPr algn="just">
              <a:lnSpc>
                <a:spcPct val="90000"/>
              </a:lnSpc>
              <a:spcBef>
                <a:spcPct val="0"/>
              </a:spcBef>
              <a:buNone/>
            </a:pPr>
            <a:r>
              <a:rPr lang="pt-BR" sz="2700" b="1" dirty="0">
                <a:solidFill>
                  <a:schemeClr val="bg1"/>
                </a:solidFill>
              </a:rPr>
              <a:t>	</a:t>
            </a:r>
            <a:endParaRPr lang="pt-BR" sz="2700" b="1" dirty="0" smtClean="0">
              <a:solidFill>
                <a:schemeClr val="bg1"/>
              </a:solidFill>
            </a:endParaRPr>
          </a:p>
          <a:p>
            <a:pPr algn="just">
              <a:lnSpc>
                <a:spcPct val="90000"/>
              </a:lnSpc>
              <a:spcBef>
                <a:spcPct val="0"/>
              </a:spcBef>
              <a:buNone/>
            </a:pPr>
            <a:r>
              <a:rPr lang="pt-BR" sz="2700" dirty="0" smtClean="0">
                <a:solidFill>
                  <a:schemeClr val="bg1"/>
                </a:solidFill>
              </a:rPr>
              <a:t>	</a:t>
            </a:r>
            <a:r>
              <a:rPr lang="pt-BR" sz="2700" dirty="0">
                <a:solidFill>
                  <a:schemeClr val="bg1"/>
                </a:solidFill>
              </a:rPr>
              <a:t>Art. </a:t>
            </a:r>
            <a:r>
              <a:rPr lang="pt-BR" sz="2700" dirty="0" smtClean="0">
                <a:solidFill>
                  <a:schemeClr val="bg1"/>
                </a:solidFill>
              </a:rPr>
              <a:t>5º </a:t>
            </a:r>
            <a:r>
              <a:rPr lang="pt-BR" sz="2700" dirty="0">
                <a:solidFill>
                  <a:schemeClr val="bg1"/>
                </a:solidFill>
              </a:rPr>
              <a:t>O projeto de lei orçamentária anual</a:t>
            </a:r>
            <a:r>
              <a:rPr lang="pt-BR" sz="2700" dirty="0" smtClean="0">
                <a:solidFill>
                  <a:schemeClr val="bg1"/>
                </a:solidFill>
              </a:rPr>
              <a:t>, (...):</a:t>
            </a:r>
          </a:p>
          <a:p>
            <a:pPr algn="just">
              <a:lnSpc>
                <a:spcPct val="90000"/>
              </a:lnSpc>
              <a:spcBef>
                <a:spcPct val="0"/>
              </a:spcBef>
              <a:buNone/>
            </a:pPr>
            <a:r>
              <a:rPr lang="pt-BR" sz="2700" dirty="0" smtClean="0">
                <a:solidFill>
                  <a:schemeClr val="bg1"/>
                </a:solidFill>
              </a:rPr>
              <a:t>	(...)</a:t>
            </a:r>
            <a:endParaRPr lang="pt-BR" sz="2700" dirty="0">
              <a:solidFill>
                <a:schemeClr val="bg1"/>
              </a:solidFill>
            </a:endParaRPr>
          </a:p>
          <a:p>
            <a:pPr algn="just">
              <a:lnSpc>
                <a:spcPct val="90000"/>
              </a:lnSpc>
              <a:spcBef>
                <a:spcPct val="0"/>
              </a:spcBef>
              <a:buNone/>
            </a:pPr>
            <a:r>
              <a:rPr lang="pt-BR" sz="2700" dirty="0" smtClean="0">
                <a:solidFill>
                  <a:schemeClr val="bg1"/>
                </a:solidFill>
              </a:rPr>
              <a:t>	</a:t>
            </a:r>
            <a:r>
              <a:rPr lang="pt-BR" sz="2700" dirty="0">
                <a:solidFill>
                  <a:schemeClr val="tx2">
                    <a:lumMod val="50000"/>
                  </a:schemeClr>
                </a:solidFill>
              </a:rPr>
              <a:t>§ </a:t>
            </a:r>
            <a:r>
              <a:rPr lang="pt-BR" sz="2700" dirty="0" smtClean="0">
                <a:solidFill>
                  <a:schemeClr val="tx2">
                    <a:lumMod val="50000"/>
                  </a:schemeClr>
                </a:solidFill>
              </a:rPr>
              <a:t>6º </a:t>
            </a:r>
            <a:r>
              <a:rPr lang="pt-BR" sz="2700" dirty="0">
                <a:solidFill>
                  <a:schemeClr val="tx2">
                    <a:lumMod val="50000"/>
                  </a:schemeClr>
                </a:solidFill>
              </a:rPr>
              <a:t>Integrarão as despesas da União, e </a:t>
            </a:r>
            <a:r>
              <a:rPr lang="pt-BR" sz="2700" b="1" dirty="0">
                <a:solidFill>
                  <a:schemeClr val="tx2">
                    <a:lumMod val="50000"/>
                  </a:schemeClr>
                </a:solidFill>
              </a:rPr>
              <a:t>serão incluídas na lei orçamentária</a:t>
            </a:r>
            <a:r>
              <a:rPr lang="pt-BR" sz="2700" dirty="0">
                <a:solidFill>
                  <a:schemeClr val="tx2">
                    <a:lumMod val="50000"/>
                  </a:schemeClr>
                </a:solidFill>
              </a:rPr>
              <a:t>, as do </a:t>
            </a:r>
            <a:r>
              <a:rPr lang="pt-BR" sz="2700" b="1" dirty="0">
                <a:solidFill>
                  <a:schemeClr val="tx2">
                    <a:lumMod val="50000"/>
                  </a:schemeClr>
                </a:solidFill>
              </a:rPr>
              <a:t>Banco Central do Brasil </a:t>
            </a:r>
            <a:r>
              <a:rPr lang="pt-BR" sz="2700" dirty="0">
                <a:solidFill>
                  <a:schemeClr val="tx2">
                    <a:lumMod val="50000"/>
                  </a:schemeClr>
                </a:solidFill>
              </a:rPr>
              <a:t>relativas a pessoal e encargos sociais, custeio </a:t>
            </a:r>
            <a:r>
              <a:rPr lang="pt-BR" sz="2700" b="1" dirty="0">
                <a:solidFill>
                  <a:schemeClr val="tx2">
                    <a:lumMod val="50000"/>
                  </a:schemeClr>
                </a:solidFill>
              </a:rPr>
              <a:t>administrativo</a:t>
            </a:r>
            <a:r>
              <a:rPr lang="pt-BR" sz="2700" dirty="0">
                <a:solidFill>
                  <a:schemeClr val="tx2">
                    <a:lumMod val="50000"/>
                  </a:schemeClr>
                </a:solidFill>
              </a:rPr>
              <a:t>, inclusive os destinados a benefícios e assistência aos servidores, e a investimentos</a:t>
            </a:r>
            <a:r>
              <a:rPr lang="pt-BR" sz="2700" dirty="0" smtClean="0">
                <a:solidFill>
                  <a:schemeClr val="tx2">
                    <a:lumMod val="50000"/>
                  </a:schemeClr>
                </a:solidFill>
              </a:rPr>
              <a:t>.</a:t>
            </a:r>
            <a:endParaRPr lang="pt-BR" sz="2700" dirty="0">
              <a:solidFill>
                <a:schemeClr val="tx2">
                  <a:lumMod val="50000"/>
                </a:schemeClr>
              </a:solidFill>
            </a:endParaRPr>
          </a:p>
        </p:txBody>
      </p:sp>
      <p:sp>
        <p:nvSpPr>
          <p:cNvPr id="5" name="Título 1"/>
          <p:cNvSpPr txBox="1">
            <a:spLocks/>
          </p:cNvSpPr>
          <p:nvPr/>
        </p:nvSpPr>
        <p:spPr bwMode="auto">
          <a:xfrm>
            <a:off x="468313" y="260350"/>
            <a:ext cx="8229600" cy="928688"/>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pt-BR" u="sng" dirty="0" smtClean="0">
                <a:solidFill>
                  <a:srgbClr val="00B0F0"/>
                </a:solidFill>
              </a:rPr>
              <a:t>LOA versus BANCO CENTRAL</a:t>
            </a:r>
          </a:p>
        </p:txBody>
      </p:sp>
    </p:spTree>
    <p:extLst>
      <p:ext uri="{BB962C8B-B14F-4D97-AF65-F5344CB8AC3E}">
        <p14:creationId xmlns:p14="http://schemas.microsoft.com/office/powerpoint/2010/main" val="1410170369"/>
      </p:ext>
    </p:extLst>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4294967295"/>
          </p:nvPr>
        </p:nvSpPr>
        <p:spPr>
          <a:xfrm>
            <a:off x="457200" y="1484313"/>
            <a:ext cx="8229600" cy="4425950"/>
          </a:xfrm>
        </p:spPr>
        <p:txBody>
          <a:bodyPr>
            <a:normAutofit/>
          </a:bodyPr>
          <a:lstStyle/>
          <a:p>
            <a:pPr algn="just">
              <a:lnSpc>
                <a:spcPct val="90000"/>
              </a:lnSpc>
              <a:spcBef>
                <a:spcPct val="0"/>
              </a:spcBef>
              <a:buNone/>
            </a:pPr>
            <a:r>
              <a:rPr lang="pt-BR" sz="2700" b="1" dirty="0" smtClean="0">
                <a:solidFill>
                  <a:schemeClr val="bg1"/>
                </a:solidFill>
              </a:rPr>
              <a:t>	MPV 435/2008 (Lei 11.803/2008):</a:t>
            </a:r>
          </a:p>
          <a:p>
            <a:pPr algn="just">
              <a:lnSpc>
                <a:spcPct val="90000"/>
              </a:lnSpc>
              <a:spcBef>
                <a:spcPct val="0"/>
              </a:spcBef>
              <a:buNone/>
            </a:pPr>
            <a:r>
              <a:rPr lang="pt-BR" sz="2700" b="1" dirty="0">
                <a:solidFill>
                  <a:schemeClr val="bg1"/>
                </a:solidFill>
              </a:rPr>
              <a:t>	</a:t>
            </a:r>
            <a:endParaRPr lang="pt-BR" sz="2700" b="1" dirty="0" smtClean="0">
              <a:solidFill>
                <a:schemeClr val="bg1"/>
              </a:solidFill>
            </a:endParaRPr>
          </a:p>
          <a:p>
            <a:pPr algn="just">
              <a:lnSpc>
                <a:spcPct val="90000"/>
              </a:lnSpc>
              <a:spcBef>
                <a:spcPct val="0"/>
              </a:spcBef>
              <a:buNone/>
            </a:pPr>
            <a:r>
              <a:rPr lang="pt-BR" sz="2700" dirty="0" smtClean="0">
                <a:solidFill>
                  <a:schemeClr val="bg1"/>
                </a:solidFill>
              </a:rPr>
              <a:t>	</a:t>
            </a:r>
            <a:r>
              <a:rPr lang="pt-BR" sz="2700" dirty="0">
                <a:solidFill>
                  <a:schemeClr val="bg1"/>
                </a:solidFill>
              </a:rPr>
              <a:t>Art. 6º </a:t>
            </a:r>
            <a:r>
              <a:rPr lang="pt-BR" sz="2700" i="1" dirty="0" err="1">
                <a:solidFill>
                  <a:schemeClr val="bg1"/>
                </a:solidFill>
              </a:rPr>
              <a:t>Omissis</a:t>
            </a:r>
            <a:r>
              <a:rPr lang="pt-BR" sz="2700" i="1" dirty="0">
                <a:solidFill>
                  <a:schemeClr val="bg1"/>
                </a:solidFill>
              </a:rPr>
              <a:t>...</a:t>
            </a:r>
          </a:p>
          <a:p>
            <a:pPr algn="just">
              <a:lnSpc>
                <a:spcPct val="90000"/>
              </a:lnSpc>
              <a:spcBef>
                <a:spcPct val="0"/>
              </a:spcBef>
              <a:buNone/>
            </a:pPr>
            <a:endParaRPr lang="pt-BR" sz="2700" dirty="0">
              <a:solidFill>
                <a:schemeClr val="bg1"/>
              </a:solidFill>
            </a:endParaRPr>
          </a:p>
          <a:p>
            <a:pPr algn="just">
              <a:lnSpc>
                <a:spcPct val="90000"/>
              </a:lnSpc>
              <a:spcBef>
                <a:spcPct val="0"/>
              </a:spcBef>
              <a:buNone/>
            </a:pPr>
            <a:r>
              <a:rPr lang="pt-BR" sz="2700" dirty="0">
                <a:solidFill>
                  <a:schemeClr val="bg1"/>
                </a:solidFill>
              </a:rPr>
              <a:t>	 II - </a:t>
            </a:r>
            <a:r>
              <a:rPr lang="pt-BR" sz="2700" b="1" u="sng" dirty="0">
                <a:solidFill>
                  <a:srgbClr val="FF0000"/>
                </a:solidFill>
              </a:rPr>
              <a:t>se negativo</a:t>
            </a:r>
            <a:r>
              <a:rPr lang="pt-BR" sz="2700" dirty="0">
                <a:solidFill>
                  <a:schemeClr val="bg1"/>
                </a:solidFill>
              </a:rPr>
              <a:t>, </a:t>
            </a:r>
            <a:r>
              <a:rPr lang="pt-BR" sz="2700" dirty="0">
                <a:solidFill>
                  <a:srgbClr val="0B1B2F"/>
                </a:solidFill>
              </a:rPr>
              <a:t>obrigação da União com o Banco Central do Brasil, </a:t>
            </a:r>
            <a:r>
              <a:rPr lang="pt-BR" sz="2700" b="1" dirty="0">
                <a:solidFill>
                  <a:srgbClr val="0B1B2F"/>
                </a:solidFill>
              </a:rPr>
              <a:t>devendo ser objeto de pagamento </a:t>
            </a:r>
            <a:r>
              <a:rPr lang="pt-BR" sz="2700" dirty="0">
                <a:solidFill>
                  <a:srgbClr val="0B1B2F"/>
                </a:solidFill>
              </a:rPr>
              <a:t>até o décimo dia útil do exercício </a:t>
            </a:r>
            <a:r>
              <a:rPr lang="pt-BR" sz="2700" dirty="0" err="1">
                <a:solidFill>
                  <a:srgbClr val="0B1B2F"/>
                </a:solidFill>
              </a:rPr>
              <a:t>subseqüente</a:t>
            </a:r>
            <a:r>
              <a:rPr lang="pt-BR" sz="2700" dirty="0">
                <a:solidFill>
                  <a:srgbClr val="0B1B2F"/>
                </a:solidFill>
              </a:rPr>
              <a:t> ao da aprovação do balanço pelo Conselho Monetário Nacional. </a:t>
            </a:r>
          </a:p>
        </p:txBody>
      </p:sp>
      <p:sp>
        <p:nvSpPr>
          <p:cNvPr id="4" name="Título 1"/>
          <p:cNvSpPr txBox="1">
            <a:spLocks/>
          </p:cNvSpPr>
          <p:nvPr/>
        </p:nvSpPr>
        <p:spPr bwMode="auto">
          <a:xfrm>
            <a:off x="468313" y="260350"/>
            <a:ext cx="8229600" cy="928688"/>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pt-BR" sz="4000" u="sng" dirty="0" smtClean="0">
                <a:solidFill>
                  <a:schemeClr val="accent2">
                    <a:lumMod val="40000"/>
                    <a:lumOff val="60000"/>
                  </a:schemeClr>
                </a:solidFill>
              </a:rPr>
              <a:t>MPV 435/2008 – Equalização Cambial</a:t>
            </a:r>
          </a:p>
        </p:txBody>
      </p:sp>
    </p:spTree>
    <p:extLst>
      <p:ext uri="{BB962C8B-B14F-4D97-AF65-F5344CB8AC3E}">
        <p14:creationId xmlns:p14="http://schemas.microsoft.com/office/powerpoint/2010/main" val="4096702881"/>
      </p:ext>
    </p:extLst>
  </p:cSld>
  <p:clrMapOvr>
    <a:masterClrMapping/>
  </p:clrMapOvr>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4294967295"/>
          </p:nvPr>
        </p:nvSpPr>
        <p:spPr>
          <a:xfrm>
            <a:off x="457200" y="1484313"/>
            <a:ext cx="8229600" cy="4425950"/>
          </a:xfrm>
        </p:spPr>
        <p:txBody>
          <a:bodyPr>
            <a:normAutofit/>
          </a:bodyPr>
          <a:lstStyle/>
          <a:p>
            <a:pPr algn="just">
              <a:lnSpc>
                <a:spcPct val="90000"/>
              </a:lnSpc>
              <a:spcBef>
                <a:spcPct val="0"/>
              </a:spcBef>
              <a:buNone/>
            </a:pPr>
            <a:r>
              <a:rPr lang="pt-BR" sz="2700" b="1" dirty="0" smtClean="0">
                <a:solidFill>
                  <a:schemeClr val="bg1"/>
                </a:solidFill>
              </a:rPr>
              <a:t>	MPV 435/2008 (Lei 11.803/2008):</a:t>
            </a:r>
          </a:p>
          <a:p>
            <a:pPr algn="just">
              <a:lnSpc>
                <a:spcPct val="90000"/>
              </a:lnSpc>
              <a:spcBef>
                <a:spcPct val="0"/>
              </a:spcBef>
              <a:buNone/>
            </a:pPr>
            <a:r>
              <a:rPr lang="pt-BR" sz="2700" b="1" dirty="0">
                <a:solidFill>
                  <a:schemeClr val="bg1"/>
                </a:solidFill>
              </a:rPr>
              <a:t>	</a:t>
            </a:r>
            <a:endParaRPr lang="pt-BR" sz="2700" b="1" dirty="0" smtClean="0">
              <a:solidFill>
                <a:schemeClr val="bg1"/>
              </a:solidFill>
            </a:endParaRPr>
          </a:p>
          <a:p>
            <a:pPr algn="just">
              <a:lnSpc>
                <a:spcPct val="90000"/>
              </a:lnSpc>
              <a:spcBef>
                <a:spcPct val="0"/>
              </a:spcBef>
              <a:buNone/>
            </a:pPr>
            <a:r>
              <a:rPr lang="pt-BR" sz="2700" dirty="0" smtClean="0">
                <a:solidFill>
                  <a:schemeClr val="bg1"/>
                </a:solidFill>
              </a:rPr>
              <a:t>	</a:t>
            </a:r>
            <a:r>
              <a:rPr lang="pt-BR" sz="2700" dirty="0">
                <a:solidFill>
                  <a:schemeClr val="bg1"/>
                </a:solidFill>
              </a:rPr>
              <a:t>Art. 6º </a:t>
            </a:r>
            <a:r>
              <a:rPr lang="pt-BR" sz="2700" i="1" dirty="0" err="1">
                <a:solidFill>
                  <a:schemeClr val="bg1"/>
                </a:solidFill>
              </a:rPr>
              <a:t>Omissis</a:t>
            </a:r>
            <a:r>
              <a:rPr lang="pt-BR" sz="2700" i="1" dirty="0">
                <a:solidFill>
                  <a:schemeClr val="bg1"/>
                </a:solidFill>
              </a:rPr>
              <a:t>...</a:t>
            </a:r>
          </a:p>
          <a:p>
            <a:pPr algn="just">
              <a:lnSpc>
                <a:spcPct val="90000"/>
              </a:lnSpc>
              <a:spcBef>
                <a:spcPct val="0"/>
              </a:spcBef>
              <a:buNone/>
            </a:pPr>
            <a:endParaRPr lang="pt-BR" sz="2700" dirty="0">
              <a:solidFill>
                <a:schemeClr val="bg1"/>
              </a:solidFill>
            </a:endParaRPr>
          </a:p>
          <a:p>
            <a:pPr algn="just">
              <a:lnSpc>
                <a:spcPct val="90000"/>
              </a:lnSpc>
              <a:spcBef>
                <a:spcPct val="0"/>
              </a:spcBef>
              <a:buNone/>
            </a:pPr>
            <a:r>
              <a:rPr lang="pt-BR" sz="2700" dirty="0">
                <a:solidFill>
                  <a:schemeClr val="bg1"/>
                </a:solidFill>
              </a:rPr>
              <a:t>	 II - </a:t>
            </a:r>
            <a:r>
              <a:rPr lang="pt-BR" sz="2700" b="1" u="sng" dirty="0">
                <a:solidFill>
                  <a:srgbClr val="FF0000"/>
                </a:solidFill>
              </a:rPr>
              <a:t>se negativo</a:t>
            </a:r>
            <a:r>
              <a:rPr lang="pt-BR" sz="2700" dirty="0">
                <a:solidFill>
                  <a:schemeClr val="bg1"/>
                </a:solidFill>
              </a:rPr>
              <a:t>, obrigação da União com o Banco Central do Brasil, </a:t>
            </a:r>
            <a:r>
              <a:rPr lang="pt-BR" sz="2700" b="1" dirty="0">
                <a:solidFill>
                  <a:srgbClr val="0B1B2F"/>
                </a:solidFill>
              </a:rPr>
              <a:t>devendo ser objeto de pagamento </a:t>
            </a:r>
            <a:r>
              <a:rPr lang="pt-BR" sz="2700" dirty="0">
                <a:solidFill>
                  <a:srgbClr val="0B1B2F"/>
                </a:solidFill>
              </a:rPr>
              <a:t>até o décimo dia útil do exercício </a:t>
            </a:r>
            <a:r>
              <a:rPr lang="pt-BR" sz="2700" dirty="0" err="1">
                <a:solidFill>
                  <a:srgbClr val="0B1B2F"/>
                </a:solidFill>
              </a:rPr>
              <a:t>subseqüente</a:t>
            </a:r>
            <a:r>
              <a:rPr lang="pt-BR" sz="2700" dirty="0">
                <a:solidFill>
                  <a:srgbClr val="0B1B2F"/>
                </a:solidFill>
              </a:rPr>
              <a:t> ao da aprovação do balanço pelo Conselho Monetário Nacional. </a:t>
            </a:r>
          </a:p>
        </p:txBody>
      </p:sp>
      <p:sp>
        <p:nvSpPr>
          <p:cNvPr id="4" name="Título 1"/>
          <p:cNvSpPr txBox="1">
            <a:spLocks/>
          </p:cNvSpPr>
          <p:nvPr/>
        </p:nvSpPr>
        <p:spPr bwMode="auto">
          <a:xfrm>
            <a:off x="468313" y="260350"/>
            <a:ext cx="8229600" cy="928688"/>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pt-BR" sz="4000" u="sng" dirty="0" smtClean="0">
                <a:solidFill>
                  <a:schemeClr val="accent2">
                    <a:lumMod val="40000"/>
                    <a:lumOff val="60000"/>
                  </a:schemeClr>
                </a:solidFill>
              </a:rPr>
              <a:t>MPV 435/2008 – Equalização Cambial</a:t>
            </a:r>
          </a:p>
        </p:txBody>
      </p:sp>
    </p:spTree>
    <p:extLst>
      <p:ext uri="{BB962C8B-B14F-4D97-AF65-F5344CB8AC3E}">
        <p14:creationId xmlns:p14="http://schemas.microsoft.com/office/powerpoint/2010/main" val="4078512340"/>
      </p:ext>
    </p:extLst>
  </p:cSld>
  <p:clrMapOvr>
    <a:masterClrMapping/>
  </p:clrMapOvr>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4294967295"/>
          </p:nvPr>
        </p:nvSpPr>
        <p:spPr>
          <a:xfrm>
            <a:off x="457200" y="1484313"/>
            <a:ext cx="8229600" cy="4425950"/>
          </a:xfrm>
        </p:spPr>
        <p:txBody>
          <a:bodyPr>
            <a:normAutofit/>
          </a:bodyPr>
          <a:lstStyle/>
          <a:p>
            <a:pPr algn="just">
              <a:lnSpc>
                <a:spcPct val="90000"/>
              </a:lnSpc>
              <a:spcBef>
                <a:spcPct val="0"/>
              </a:spcBef>
              <a:buNone/>
            </a:pPr>
            <a:r>
              <a:rPr lang="pt-BR" sz="2700" b="1" dirty="0" smtClean="0">
                <a:solidFill>
                  <a:schemeClr val="bg1"/>
                </a:solidFill>
              </a:rPr>
              <a:t>	MPV 435/2008 (Lei 11.803/2008):</a:t>
            </a:r>
          </a:p>
          <a:p>
            <a:pPr algn="just">
              <a:lnSpc>
                <a:spcPct val="90000"/>
              </a:lnSpc>
              <a:spcBef>
                <a:spcPct val="0"/>
              </a:spcBef>
              <a:buNone/>
            </a:pPr>
            <a:r>
              <a:rPr lang="pt-BR" sz="2700" b="1" dirty="0">
                <a:solidFill>
                  <a:schemeClr val="bg1"/>
                </a:solidFill>
              </a:rPr>
              <a:t>	</a:t>
            </a:r>
            <a:endParaRPr lang="pt-BR" sz="2700" b="1" dirty="0" smtClean="0">
              <a:solidFill>
                <a:schemeClr val="bg1"/>
              </a:solidFill>
            </a:endParaRPr>
          </a:p>
          <a:p>
            <a:pPr algn="just">
              <a:lnSpc>
                <a:spcPct val="90000"/>
              </a:lnSpc>
              <a:spcBef>
                <a:spcPct val="0"/>
              </a:spcBef>
              <a:buNone/>
            </a:pPr>
            <a:r>
              <a:rPr lang="pt-BR" sz="2700" dirty="0" smtClean="0">
                <a:solidFill>
                  <a:schemeClr val="bg1"/>
                </a:solidFill>
              </a:rPr>
              <a:t>	</a:t>
            </a:r>
            <a:r>
              <a:rPr lang="pt-BR" sz="2700" dirty="0">
                <a:solidFill>
                  <a:schemeClr val="bg1"/>
                </a:solidFill>
              </a:rPr>
              <a:t>Art. 6º </a:t>
            </a:r>
            <a:r>
              <a:rPr lang="pt-BR" sz="2700" i="1" dirty="0" err="1">
                <a:solidFill>
                  <a:schemeClr val="bg1"/>
                </a:solidFill>
              </a:rPr>
              <a:t>Omissis</a:t>
            </a:r>
            <a:r>
              <a:rPr lang="pt-BR" sz="2700" i="1" dirty="0">
                <a:solidFill>
                  <a:schemeClr val="bg1"/>
                </a:solidFill>
              </a:rPr>
              <a:t>...</a:t>
            </a:r>
          </a:p>
          <a:p>
            <a:pPr algn="just">
              <a:lnSpc>
                <a:spcPct val="90000"/>
              </a:lnSpc>
              <a:spcBef>
                <a:spcPct val="0"/>
              </a:spcBef>
              <a:buNone/>
            </a:pPr>
            <a:endParaRPr lang="pt-BR" sz="2700" dirty="0">
              <a:solidFill>
                <a:schemeClr val="bg1"/>
              </a:solidFill>
            </a:endParaRPr>
          </a:p>
          <a:p>
            <a:pPr algn="just">
              <a:lnSpc>
                <a:spcPct val="90000"/>
              </a:lnSpc>
              <a:spcBef>
                <a:spcPct val="0"/>
              </a:spcBef>
              <a:buNone/>
            </a:pPr>
            <a:r>
              <a:rPr lang="pt-BR" sz="2700" dirty="0">
                <a:solidFill>
                  <a:schemeClr val="bg1"/>
                </a:solidFill>
              </a:rPr>
              <a:t>	 II - </a:t>
            </a:r>
            <a:r>
              <a:rPr lang="pt-BR" sz="2700" b="1" u="sng" dirty="0">
                <a:solidFill>
                  <a:srgbClr val="FF0000"/>
                </a:solidFill>
              </a:rPr>
              <a:t>se negativo</a:t>
            </a:r>
            <a:r>
              <a:rPr lang="pt-BR" sz="2700" dirty="0">
                <a:solidFill>
                  <a:schemeClr val="bg1"/>
                </a:solidFill>
              </a:rPr>
              <a:t>, obrigação da União com o Banco Central do Brasil, </a:t>
            </a:r>
            <a:r>
              <a:rPr lang="pt-BR" sz="2700" b="1" dirty="0">
                <a:solidFill>
                  <a:srgbClr val="FFC000"/>
                </a:solidFill>
              </a:rPr>
              <a:t>devendo ser objeto de pagamento </a:t>
            </a:r>
            <a:r>
              <a:rPr lang="pt-BR" sz="2700" dirty="0">
                <a:solidFill>
                  <a:srgbClr val="0B1B2F"/>
                </a:solidFill>
              </a:rPr>
              <a:t>até o décimo dia útil do exercício </a:t>
            </a:r>
            <a:r>
              <a:rPr lang="pt-BR" sz="2700" dirty="0" err="1">
                <a:solidFill>
                  <a:srgbClr val="0B1B2F"/>
                </a:solidFill>
              </a:rPr>
              <a:t>subseqüente</a:t>
            </a:r>
            <a:r>
              <a:rPr lang="pt-BR" sz="2700" dirty="0">
                <a:solidFill>
                  <a:srgbClr val="0B1B2F"/>
                </a:solidFill>
              </a:rPr>
              <a:t> ao da aprovação do balanço pelo Conselho Monetário Nacional. </a:t>
            </a:r>
          </a:p>
        </p:txBody>
      </p:sp>
      <p:sp>
        <p:nvSpPr>
          <p:cNvPr id="4" name="Título 1"/>
          <p:cNvSpPr txBox="1">
            <a:spLocks/>
          </p:cNvSpPr>
          <p:nvPr/>
        </p:nvSpPr>
        <p:spPr bwMode="auto">
          <a:xfrm>
            <a:off x="468313" y="260350"/>
            <a:ext cx="8229600" cy="928688"/>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pt-BR" sz="4000" u="sng" dirty="0" smtClean="0">
                <a:solidFill>
                  <a:schemeClr val="accent2">
                    <a:lumMod val="40000"/>
                    <a:lumOff val="60000"/>
                  </a:schemeClr>
                </a:solidFill>
              </a:rPr>
              <a:t>MPV 435/2008 – Equalização Cambial</a:t>
            </a:r>
          </a:p>
        </p:txBody>
      </p:sp>
    </p:spTree>
    <p:extLst>
      <p:ext uri="{BB962C8B-B14F-4D97-AF65-F5344CB8AC3E}">
        <p14:creationId xmlns:p14="http://schemas.microsoft.com/office/powerpoint/2010/main" val="1319280642"/>
      </p:ext>
    </p:extLst>
  </p:cSld>
  <p:clrMapOvr>
    <a:masterClrMapping/>
  </p:clrMapOvr>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4294967295"/>
          </p:nvPr>
        </p:nvSpPr>
        <p:spPr>
          <a:xfrm>
            <a:off x="457200" y="1484313"/>
            <a:ext cx="8229600" cy="4425950"/>
          </a:xfrm>
        </p:spPr>
        <p:txBody>
          <a:bodyPr>
            <a:normAutofit/>
          </a:bodyPr>
          <a:lstStyle/>
          <a:p>
            <a:pPr algn="just">
              <a:lnSpc>
                <a:spcPct val="90000"/>
              </a:lnSpc>
              <a:spcBef>
                <a:spcPct val="0"/>
              </a:spcBef>
              <a:buNone/>
            </a:pPr>
            <a:r>
              <a:rPr lang="pt-BR" sz="2700" b="1" dirty="0" smtClean="0">
                <a:solidFill>
                  <a:schemeClr val="bg1"/>
                </a:solidFill>
              </a:rPr>
              <a:t>	MPV 435/2008 (Lei 11.803/2008):</a:t>
            </a:r>
          </a:p>
          <a:p>
            <a:pPr algn="just">
              <a:lnSpc>
                <a:spcPct val="90000"/>
              </a:lnSpc>
              <a:spcBef>
                <a:spcPct val="0"/>
              </a:spcBef>
              <a:buNone/>
            </a:pPr>
            <a:r>
              <a:rPr lang="pt-BR" sz="2700" b="1" dirty="0">
                <a:solidFill>
                  <a:schemeClr val="bg1"/>
                </a:solidFill>
              </a:rPr>
              <a:t>	</a:t>
            </a:r>
            <a:endParaRPr lang="pt-BR" sz="2700" b="1" dirty="0" smtClean="0">
              <a:solidFill>
                <a:schemeClr val="bg1"/>
              </a:solidFill>
            </a:endParaRPr>
          </a:p>
          <a:p>
            <a:pPr algn="just">
              <a:lnSpc>
                <a:spcPct val="90000"/>
              </a:lnSpc>
              <a:spcBef>
                <a:spcPct val="0"/>
              </a:spcBef>
              <a:buNone/>
            </a:pPr>
            <a:r>
              <a:rPr lang="pt-BR" sz="2700" dirty="0" smtClean="0">
                <a:solidFill>
                  <a:schemeClr val="bg1"/>
                </a:solidFill>
              </a:rPr>
              <a:t>	</a:t>
            </a:r>
            <a:r>
              <a:rPr lang="pt-BR" sz="2700" dirty="0">
                <a:solidFill>
                  <a:schemeClr val="bg1"/>
                </a:solidFill>
              </a:rPr>
              <a:t>Art. 6º </a:t>
            </a:r>
            <a:r>
              <a:rPr lang="pt-BR" sz="2700" i="1" dirty="0" err="1">
                <a:solidFill>
                  <a:schemeClr val="bg1"/>
                </a:solidFill>
              </a:rPr>
              <a:t>Omissis</a:t>
            </a:r>
            <a:r>
              <a:rPr lang="pt-BR" sz="2700" i="1" dirty="0">
                <a:solidFill>
                  <a:schemeClr val="bg1"/>
                </a:solidFill>
              </a:rPr>
              <a:t>...</a:t>
            </a:r>
          </a:p>
          <a:p>
            <a:pPr algn="just">
              <a:lnSpc>
                <a:spcPct val="90000"/>
              </a:lnSpc>
              <a:spcBef>
                <a:spcPct val="0"/>
              </a:spcBef>
              <a:buNone/>
            </a:pPr>
            <a:endParaRPr lang="pt-BR" sz="2700" dirty="0">
              <a:solidFill>
                <a:schemeClr val="bg1"/>
              </a:solidFill>
            </a:endParaRPr>
          </a:p>
          <a:p>
            <a:pPr algn="just">
              <a:lnSpc>
                <a:spcPct val="90000"/>
              </a:lnSpc>
              <a:spcBef>
                <a:spcPct val="0"/>
              </a:spcBef>
              <a:buNone/>
            </a:pPr>
            <a:r>
              <a:rPr lang="pt-BR" sz="2700" dirty="0">
                <a:solidFill>
                  <a:schemeClr val="bg1"/>
                </a:solidFill>
              </a:rPr>
              <a:t>	 II - </a:t>
            </a:r>
            <a:r>
              <a:rPr lang="pt-BR" sz="2700" b="1" u="sng" dirty="0">
                <a:solidFill>
                  <a:srgbClr val="FF0000"/>
                </a:solidFill>
              </a:rPr>
              <a:t>se negativo</a:t>
            </a:r>
            <a:r>
              <a:rPr lang="pt-BR" sz="2700" dirty="0">
                <a:solidFill>
                  <a:schemeClr val="bg1"/>
                </a:solidFill>
              </a:rPr>
              <a:t>, obrigação da União com o Banco Central do Brasil, </a:t>
            </a:r>
            <a:r>
              <a:rPr lang="pt-BR" sz="2700" b="1" dirty="0">
                <a:solidFill>
                  <a:srgbClr val="FFC000"/>
                </a:solidFill>
              </a:rPr>
              <a:t>devendo ser objeto de pagamento </a:t>
            </a:r>
            <a:r>
              <a:rPr lang="pt-BR" sz="2700" dirty="0">
                <a:solidFill>
                  <a:schemeClr val="bg1"/>
                </a:solidFill>
              </a:rPr>
              <a:t>até o décimo dia útil do exercício </a:t>
            </a:r>
            <a:r>
              <a:rPr lang="pt-BR" sz="2700" dirty="0" err="1">
                <a:solidFill>
                  <a:schemeClr val="bg1"/>
                </a:solidFill>
              </a:rPr>
              <a:t>subseqüente</a:t>
            </a:r>
            <a:r>
              <a:rPr lang="pt-BR" sz="2700" dirty="0">
                <a:solidFill>
                  <a:schemeClr val="bg1"/>
                </a:solidFill>
              </a:rPr>
              <a:t> ao da aprovação do balanço pelo Conselho Monetário Nacional. </a:t>
            </a:r>
          </a:p>
        </p:txBody>
      </p:sp>
      <p:sp>
        <p:nvSpPr>
          <p:cNvPr id="4" name="Título 1"/>
          <p:cNvSpPr txBox="1">
            <a:spLocks/>
          </p:cNvSpPr>
          <p:nvPr/>
        </p:nvSpPr>
        <p:spPr bwMode="auto">
          <a:xfrm>
            <a:off x="468313" y="260350"/>
            <a:ext cx="8229600" cy="928688"/>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pt-BR" sz="4000" u="sng" dirty="0" smtClean="0">
                <a:solidFill>
                  <a:schemeClr val="accent2">
                    <a:lumMod val="40000"/>
                    <a:lumOff val="60000"/>
                  </a:schemeClr>
                </a:solidFill>
              </a:rPr>
              <a:t>MPV 435/2008 – Equalização Cambial</a:t>
            </a:r>
          </a:p>
        </p:txBody>
      </p:sp>
    </p:spTree>
    <p:extLst>
      <p:ext uri="{BB962C8B-B14F-4D97-AF65-F5344CB8AC3E}">
        <p14:creationId xmlns:p14="http://schemas.microsoft.com/office/powerpoint/2010/main" val="248137828"/>
      </p:ext>
    </p:extLst>
  </p:cSld>
  <p:clrMapOvr>
    <a:masterClrMapping/>
  </p:clrMapOvr>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4294967295"/>
          </p:nvPr>
        </p:nvSpPr>
        <p:spPr>
          <a:xfrm>
            <a:off x="457200" y="1484313"/>
            <a:ext cx="8229600" cy="4425950"/>
          </a:xfrm>
        </p:spPr>
        <p:txBody>
          <a:bodyPr>
            <a:normAutofit/>
          </a:bodyPr>
          <a:lstStyle/>
          <a:p>
            <a:pPr algn="just">
              <a:lnSpc>
                <a:spcPct val="90000"/>
              </a:lnSpc>
              <a:spcBef>
                <a:spcPct val="0"/>
              </a:spcBef>
              <a:buNone/>
            </a:pPr>
            <a:r>
              <a:rPr lang="pt-BR" sz="2700" b="1" dirty="0" smtClean="0">
                <a:solidFill>
                  <a:schemeClr val="bg1"/>
                </a:solidFill>
              </a:rPr>
              <a:t>	MPV 435/2008 (Lei 11.803/2008):</a:t>
            </a:r>
          </a:p>
          <a:p>
            <a:pPr algn="just">
              <a:lnSpc>
                <a:spcPct val="90000"/>
              </a:lnSpc>
              <a:spcBef>
                <a:spcPct val="0"/>
              </a:spcBef>
              <a:buNone/>
            </a:pPr>
            <a:r>
              <a:rPr lang="pt-BR" sz="2700" b="1" dirty="0">
                <a:solidFill>
                  <a:schemeClr val="bg1"/>
                </a:solidFill>
              </a:rPr>
              <a:t>	</a:t>
            </a:r>
            <a:endParaRPr lang="pt-BR" sz="2700" b="1" dirty="0" smtClean="0">
              <a:solidFill>
                <a:schemeClr val="bg1"/>
              </a:solidFill>
            </a:endParaRPr>
          </a:p>
          <a:p>
            <a:pPr algn="just">
              <a:lnSpc>
                <a:spcPct val="90000"/>
              </a:lnSpc>
              <a:spcBef>
                <a:spcPct val="0"/>
              </a:spcBef>
              <a:buNone/>
            </a:pPr>
            <a:r>
              <a:rPr lang="pt-BR" sz="2700" dirty="0" smtClean="0">
                <a:solidFill>
                  <a:schemeClr val="bg1"/>
                </a:solidFill>
              </a:rPr>
              <a:t>	</a:t>
            </a:r>
            <a:r>
              <a:rPr lang="pt-BR" sz="2700" dirty="0">
                <a:solidFill>
                  <a:schemeClr val="bg1"/>
                </a:solidFill>
              </a:rPr>
              <a:t>Art. </a:t>
            </a:r>
            <a:r>
              <a:rPr lang="pt-BR" sz="2700" dirty="0" smtClean="0">
                <a:solidFill>
                  <a:schemeClr val="bg1"/>
                </a:solidFill>
              </a:rPr>
              <a:t>5º </a:t>
            </a:r>
            <a:r>
              <a:rPr lang="pt-BR" sz="2700" b="1" dirty="0" smtClean="0">
                <a:solidFill>
                  <a:schemeClr val="accent6">
                    <a:lumMod val="75000"/>
                  </a:schemeClr>
                </a:solidFill>
              </a:rPr>
              <a:t>Para </a:t>
            </a:r>
            <a:r>
              <a:rPr lang="pt-BR" sz="2700" b="1" dirty="0">
                <a:solidFill>
                  <a:schemeClr val="accent6">
                    <a:lumMod val="75000"/>
                  </a:schemeClr>
                </a:solidFill>
              </a:rPr>
              <a:t>pagamento dos valores </a:t>
            </a:r>
            <a:r>
              <a:rPr lang="pt-BR" sz="2700" dirty="0">
                <a:solidFill>
                  <a:schemeClr val="bg1"/>
                </a:solidFill>
              </a:rPr>
              <a:t>a que se referem </a:t>
            </a:r>
            <a:r>
              <a:rPr lang="pt-BR" sz="2700" dirty="0">
                <a:solidFill>
                  <a:srgbClr val="0B1B2F"/>
                </a:solidFill>
              </a:rPr>
              <a:t>os </a:t>
            </a:r>
            <a:r>
              <a:rPr lang="pt-BR" sz="2700" dirty="0" err="1">
                <a:solidFill>
                  <a:srgbClr val="0B1B2F"/>
                </a:solidFill>
              </a:rPr>
              <a:t>arts</a:t>
            </a:r>
            <a:r>
              <a:rPr lang="pt-BR" sz="2700" dirty="0">
                <a:solidFill>
                  <a:srgbClr val="0B1B2F"/>
                </a:solidFill>
              </a:rPr>
              <a:t>. </a:t>
            </a:r>
            <a:r>
              <a:rPr lang="pt-BR" sz="2700" dirty="0" smtClean="0">
                <a:solidFill>
                  <a:srgbClr val="0B1B2F"/>
                </a:solidFill>
              </a:rPr>
              <a:t>2º, </a:t>
            </a:r>
            <a:r>
              <a:rPr lang="pt-BR" sz="2700" dirty="0">
                <a:solidFill>
                  <a:srgbClr val="0B1B2F"/>
                </a:solidFill>
              </a:rPr>
              <a:t>inciso II, </a:t>
            </a:r>
            <a:r>
              <a:rPr lang="pt-BR" sz="2700" dirty="0" smtClean="0">
                <a:solidFill>
                  <a:srgbClr val="0B1B2F"/>
                </a:solidFill>
              </a:rPr>
              <a:t>4º, 7º, </a:t>
            </a:r>
            <a:r>
              <a:rPr lang="pt-BR" sz="2700" dirty="0">
                <a:solidFill>
                  <a:srgbClr val="0B1B2F"/>
                </a:solidFill>
              </a:rPr>
              <a:t>§ </a:t>
            </a:r>
            <a:r>
              <a:rPr lang="pt-BR" sz="2700" dirty="0" smtClean="0">
                <a:solidFill>
                  <a:srgbClr val="0B1B2F"/>
                </a:solidFill>
              </a:rPr>
              <a:t>1º, </a:t>
            </a:r>
            <a:r>
              <a:rPr lang="pt-BR" sz="2700" dirty="0">
                <a:solidFill>
                  <a:srgbClr val="0B1B2F"/>
                </a:solidFill>
              </a:rPr>
              <a:t>e </a:t>
            </a:r>
            <a:r>
              <a:rPr lang="pt-BR" sz="2700" dirty="0" smtClean="0">
                <a:solidFill>
                  <a:srgbClr val="0B1B2F"/>
                </a:solidFill>
              </a:rPr>
              <a:t>9º </a:t>
            </a:r>
            <a:r>
              <a:rPr lang="pt-BR" sz="2700" dirty="0">
                <a:solidFill>
                  <a:srgbClr val="0B1B2F"/>
                </a:solidFill>
              </a:rPr>
              <a:t>da Medida Provisória </a:t>
            </a:r>
            <a:r>
              <a:rPr lang="pt-BR" sz="2700" dirty="0" smtClean="0">
                <a:solidFill>
                  <a:srgbClr val="0B1B2F"/>
                </a:solidFill>
              </a:rPr>
              <a:t>nº </a:t>
            </a:r>
            <a:r>
              <a:rPr lang="pt-BR" sz="2700" dirty="0">
                <a:solidFill>
                  <a:srgbClr val="0B1B2F"/>
                </a:solidFill>
              </a:rPr>
              <a:t>2.179-36, de 2001, </a:t>
            </a:r>
            <a:r>
              <a:rPr lang="pt-BR" sz="2700" b="1" dirty="0">
                <a:solidFill>
                  <a:srgbClr val="0B1B2F"/>
                </a:solidFill>
              </a:rPr>
              <a:t>e o inciso II do art. </a:t>
            </a:r>
            <a:r>
              <a:rPr lang="pt-BR" sz="2700" b="1" dirty="0" smtClean="0">
                <a:solidFill>
                  <a:srgbClr val="0B1B2F"/>
                </a:solidFill>
              </a:rPr>
              <a:t>6º </a:t>
            </a:r>
            <a:r>
              <a:rPr lang="pt-BR" sz="2700" b="1" dirty="0">
                <a:solidFill>
                  <a:srgbClr val="0B1B2F"/>
                </a:solidFill>
              </a:rPr>
              <a:t>desta Medida Provisória</a:t>
            </a:r>
            <a:r>
              <a:rPr lang="pt-BR" sz="2700" dirty="0">
                <a:solidFill>
                  <a:srgbClr val="0B1B2F"/>
                </a:solidFill>
              </a:rPr>
              <a:t>, </a:t>
            </a:r>
            <a:r>
              <a:rPr lang="pt-BR" sz="2700" b="1" dirty="0">
                <a:solidFill>
                  <a:srgbClr val="0B1B2F"/>
                </a:solidFill>
              </a:rPr>
              <a:t>poderão ser emitidos títulos da Dívida Pública Mobiliária Federal </a:t>
            </a:r>
            <a:r>
              <a:rPr lang="pt-BR" sz="2700" dirty="0">
                <a:solidFill>
                  <a:srgbClr val="0B1B2F"/>
                </a:solidFill>
              </a:rPr>
              <a:t>interna adequados aos fins de política monetária, com características definidas pelo Ministro de Estado da Fazenda.</a:t>
            </a:r>
          </a:p>
        </p:txBody>
      </p:sp>
      <p:sp>
        <p:nvSpPr>
          <p:cNvPr id="4" name="Título 1"/>
          <p:cNvSpPr txBox="1">
            <a:spLocks/>
          </p:cNvSpPr>
          <p:nvPr/>
        </p:nvSpPr>
        <p:spPr bwMode="auto">
          <a:xfrm>
            <a:off x="468313" y="260350"/>
            <a:ext cx="8229600" cy="928688"/>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pt-BR" sz="4000" u="sng" dirty="0" smtClean="0">
                <a:solidFill>
                  <a:schemeClr val="accent2">
                    <a:lumMod val="40000"/>
                    <a:lumOff val="60000"/>
                  </a:schemeClr>
                </a:solidFill>
              </a:rPr>
              <a:t>MPV 435/2008 – Equalização Cambial</a:t>
            </a:r>
          </a:p>
        </p:txBody>
      </p:sp>
    </p:spTree>
    <p:extLst>
      <p:ext uri="{BB962C8B-B14F-4D97-AF65-F5344CB8AC3E}">
        <p14:creationId xmlns:p14="http://schemas.microsoft.com/office/powerpoint/2010/main" val="3651513676"/>
      </p:ext>
    </p:extLst>
  </p:cSld>
  <p:clrMapOvr>
    <a:masterClrMapping/>
  </p:clrMapOvr>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4294967295"/>
          </p:nvPr>
        </p:nvSpPr>
        <p:spPr>
          <a:xfrm>
            <a:off x="457200" y="1484313"/>
            <a:ext cx="8229600" cy="4425950"/>
          </a:xfrm>
        </p:spPr>
        <p:txBody>
          <a:bodyPr>
            <a:normAutofit/>
          </a:bodyPr>
          <a:lstStyle/>
          <a:p>
            <a:pPr algn="just">
              <a:lnSpc>
                <a:spcPct val="90000"/>
              </a:lnSpc>
              <a:spcBef>
                <a:spcPct val="0"/>
              </a:spcBef>
              <a:buNone/>
            </a:pPr>
            <a:r>
              <a:rPr lang="pt-BR" sz="2700" b="1" dirty="0" smtClean="0">
                <a:solidFill>
                  <a:schemeClr val="bg1"/>
                </a:solidFill>
              </a:rPr>
              <a:t>	MPV 435/2008 (Lei 11.803/2008):</a:t>
            </a:r>
          </a:p>
          <a:p>
            <a:pPr algn="just">
              <a:lnSpc>
                <a:spcPct val="90000"/>
              </a:lnSpc>
              <a:spcBef>
                <a:spcPct val="0"/>
              </a:spcBef>
              <a:buNone/>
            </a:pPr>
            <a:r>
              <a:rPr lang="pt-BR" sz="2700" b="1" dirty="0">
                <a:solidFill>
                  <a:schemeClr val="bg1"/>
                </a:solidFill>
              </a:rPr>
              <a:t>	</a:t>
            </a:r>
            <a:endParaRPr lang="pt-BR" sz="2700" b="1" dirty="0" smtClean="0">
              <a:solidFill>
                <a:schemeClr val="bg1"/>
              </a:solidFill>
            </a:endParaRPr>
          </a:p>
          <a:p>
            <a:pPr algn="just">
              <a:lnSpc>
                <a:spcPct val="90000"/>
              </a:lnSpc>
              <a:spcBef>
                <a:spcPct val="0"/>
              </a:spcBef>
              <a:buNone/>
            </a:pPr>
            <a:r>
              <a:rPr lang="pt-BR" sz="2700" dirty="0" smtClean="0">
                <a:solidFill>
                  <a:schemeClr val="bg1"/>
                </a:solidFill>
              </a:rPr>
              <a:t>	</a:t>
            </a:r>
            <a:r>
              <a:rPr lang="pt-BR" sz="2700" dirty="0">
                <a:solidFill>
                  <a:schemeClr val="bg1"/>
                </a:solidFill>
              </a:rPr>
              <a:t>Art. </a:t>
            </a:r>
            <a:r>
              <a:rPr lang="pt-BR" sz="2700" dirty="0" smtClean="0">
                <a:solidFill>
                  <a:schemeClr val="bg1"/>
                </a:solidFill>
              </a:rPr>
              <a:t>5º </a:t>
            </a:r>
            <a:r>
              <a:rPr lang="pt-BR" sz="2700" b="1" dirty="0" smtClean="0">
                <a:solidFill>
                  <a:schemeClr val="accent6">
                    <a:lumMod val="75000"/>
                  </a:schemeClr>
                </a:solidFill>
              </a:rPr>
              <a:t>Para </a:t>
            </a:r>
            <a:r>
              <a:rPr lang="pt-BR" sz="2700" b="1" dirty="0">
                <a:solidFill>
                  <a:schemeClr val="accent6">
                    <a:lumMod val="75000"/>
                  </a:schemeClr>
                </a:solidFill>
              </a:rPr>
              <a:t>pagamento dos valores </a:t>
            </a:r>
            <a:r>
              <a:rPr lang="pt-BR" sz="2700" dirty="0">
                <a:solidFill>
                  <a:schemeClr val="bg1"/>
                </a:solidFill>
              </a:rPr>
              <a:t>a que se referem os </a:t>
            </a:r>
            <a:r>
              <a:rPr lang="pt-BR" sz="2700" dirty="0" err="1">
                <a:solidFill>
                  <a:schemeClr val="bg1"/>
                </a:solidFill>
              </a:rPr>
              <a:t>arts</a:t>
            </a:r>
            <a:r>
              <a:rPr lang="pt-BR" sz="2700" dirty="0">
                <a:solidFill>
                  <a:schemeClr val="bg1"/>
                </a:solidFill>
              </a:rPr>
              <a:t>. </a:t>
            </a:r>
            <a:r>
              <a:rPr lang="pt-BR" sz="2700" dirty="0" smtClean="0">
                <a:solidFill>
                  <a:schemeClr val="bg1"/>
                </a:solidFill>
              </a:rPr>
              <a:t>2º, </a:t>
            </a:r>
            <a:r>
              <a:rPr lang="pt-BR" sz="2700" dirty="0">
                <a:solidFill>
                  <a:schemeClr val="bg1"/>
                </a:solidFill>
              </a:rPr>
              <a:t>inciso II, </a:t>
            </a:r>
            <a:r>
              <a:rPr lang="pt-BR" sz="2700" dirty="0" smtClean="0">
                <a:solidFill>
                  <a:schemeClr val="bg1"/>
                </a:solidFill>
              </a:rPr>
              <a:t>4º, 7º, </a:t>
            </a:r>
            <a:r>
              <a:rPr lang="pt-BR" sz="2700" dirty="0">
                <a:solidFill>
                  <a:schemeClr val="bg1"/>
                </a:solidFill>
              </a:rPr>
              <a:t>§ </a:t>
            </a:r>
            <a:r>
              <a:rPr lang="pt-BR" sz="2700" dirty="0" smtClean="0">
                <a:solidFill>
                  <a:schemeClr val="bg1"/>
                </a:solidFill>
              </a:rPr>
              <a:t>1º, </a:t>
            </a:r>
            <a:r>
              <a:rPr lang="pt-BR" sz="2700" dirty="0">
                <a:solidFill>
                  <a:schemeClr val="bg1"/>
                </a:solidFill>
              </a:rPr>
              <a:t>e </a:t>
            </a:r>
            <a:r>
              <a:rPr lang="pt-BR" sz="2700" dirty="0" smtClean="0">
                <a:solidFill>
                  <a:schemeClr val="bg1"/>
                </a:solidFill>
              </a:rPr>
              <a:t>9º </a:t>
            </a:r>
            <a:r>
              <a:rPr lang="pt-BR" sz="2700" dirty="0">
                <a:solidFill>
                  <a:schemeClr val="bg1"/>
                </a:solidFill>
              </a:rPr>
              <a:t>da Medida Provisória </a:t>
            </a:r>
            <a:r>
              <a:rPr lang="pt-BR" sz="2700" dirty="0" smtClean="0">
                <a:solidFill>
                  <a:schemeClr val="bg1"/>
                </a:solidFill>
              </a:rPr>
              <a:t>nº </a:t>
            </a:r>
            <a:r>
              <a:rPr lang="pt-BR" sz="2700" dirty="0">
                <a:solidFill>
                  <a:schemeClr val="bg1"/>
                </a:solidFill>
              </a:rPr>
              <a:t>2.179-36, de 2001,</a:t>
            </a:r>
            <a:r>
              <a:rPr lang="pt-BR" sz="2700" dirty="0">
                <a:solidFill>
                  <a:schemeClr val="tx2">
                    <a:lumMod val="50000"/>
                  </a:schemeClr>
                </a:solidFill>
              </a:rPr>
              <a:t> </a:t>
            </a:r>
            <a:r>
              <a:rPr lang="pt-BR" sz="2700" b="1" dirty="0">
                <a:solidFill>
                  <a:srgbClr val="0B1B2F"/>
                </a:solidFill>
              </a:rPr>
              <a:t>e o inciso II do art. </a:t>
            </a:r>
            <a:r>
              <a:rPr lang="pt-BR" sz="2700" b="1" dirty="0" smtClean="0">
                <a:solidFill>
                  <a:srgbClr val="0B1B2F"/>
                </a:solidFill>
              </a:rPr>
              <a:t>6º </a:t>
            </a:r>
            <a:r>
              <a:rPr lang="pt-BR" sz="2700" b="1" dirty="0">
                <a:solidFill>
                  <a:srgbClr val="0B1B2F"/>
                </a:solidFill>
              </a:rPr>
              <a:t>desta Medida Provisória</a:t>
            </a:r>
            <a:r>
              <a:rPr lang="pt-BR" sz="2700" dirty="0">
                <a:solidFill>
                  <a:srgbClr val="0B1B2F"/>
                </a:solidFill>
              </a:rPr>
              <a:t>, </a:t>
            </a:r>
            <a:r>
              <a:rPr lang="pt-BR" sz="2700" b="1" dirty="0">
                <a:solidFill>
                  <a:srgbClr val="0B1B2F"/>
                </a:solidFill>
              </a:rPr>
              <a:t>poderão ser emitidos títulos da Dívida Pública Mobiliária Federal </a:t>
            </a:r>
            <a:r>
              <a:rPr lang="pt-BR" sz="2700" dirty="0">
                <a:solidFill>
                  <a:srgbClr val="0B1B2F"/>
                </a:solidFill>
              </a:rPr>
              <a:t>interna adequados aos fins de política monetária, com características definidas pelo Ministro de Estado da Fazenda.</a:t>
            </a:r>
          </a:p>
        </p:txBody>
      </p:sp>
      <p:sp>
        <p:nvSpPr>
          <p:cNvPr id="4" name="Título 1"/>
          <p:cNvSpPr txBox="1">
            <a:spLocks/>
          </p:cNvSpPr>
          <p:nvPr/>
        </p:nvSpPr>
        <p:spPr bwMode="auto">
          <a:xfrm>
            <a:off x="468313" y="260350"/>
            <a:ext cx="8229600" cy="928688"/>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pt-BR" sz="4000" u="sng" dirty="0" smtClean="0">
                <a:solidFill>
                  <a:schemeClr val="accent2">
                    <a:lumMod val="40000"/>
                    <a:lumOff val="60000"/>
                  </a:schemeClr>
                </a:solidFill>
              </a:rPr>
              <a:t>MPV 435/2008 – Equalização Cambial</a:t>
            </a:r>
          </a:p>
        </p:txBody>
      </p:sp>
    </p:spTree>
    <p:extLst>
      <p:ext uri="{BB962C8B-B14F-4D97-AF65-F5344CB8AC3E}">
        <p14:creationId xmlns:p14="http://schemas.microsoft.com/office/powerpoint/2010/main" val="2223609709"/>
      </p:ext>
    </p:extLst>
  </p:cSld>
  <p:clrMapOvr>
    <a:masterClrMapping/>
  </p:clrMapOvr>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4294967295"/>
          </p:nvPr>
        </p:nvSpPr>
        <p:spPr>
          <a:xfrm>
            <a:off x="457200" y="1484313"/>
            <a:ext cx="8229600" cy="4425950"/>
          </a:xfrm>
        </p:spPr>
        <p:txBody>
          <a:bodyPr>
            <a:normAutofit/>
          </a:bodyPr>
          <a:lstStyle/>
          <a:p>
            <a:pPr algn="just">
              <a:lnSpc>
                <a:spcPct val="90000"/>
              </a:lnSpc>
              <a:spcBef>
                <a:spcPct val="0"/>
              </a:spcBef>
              <a:buNone/>
            </a:pPr>
            <a:r>
              <a:rPr lang="pt-BR" sz="2700" b="1" dirty="0" smtClean="0">
                <a:solidFill>
                  <a:schemeClr val="bg1"/>
                </a:solidFill>
              </a:rPr>
              <a:t>	MPV 435/2008 (Lei 11.803/2008):</a:t>
            </a:r>
          </a:p>
          <a:p>
            <a:pPr algn="just">
              <a:lnSpc>
                <a:spcPct val="90000"/>
              </a:lnSpc>
              <a:spcBef>
                <a:spcPct val="0"/>
              </a:spcBef>
              <a:buNone/>
            </a:pPr>
            <a:r>
              <a:rPr lang="pt-BR" sz="2700" b="1" dirty="0">
                <a:solidFill>
                  <a:schemeClr val="bg1"/>
                </a:solidFill>
              </a:rPr>
              <a:t>	</a:t>
            </a:r>
            <a:endParaRPr lang="pt-BR" sz="2700" b="1" dirty="0" smtClean="0">
              <a:solidFill>
                <a:schemeClr val="bg1"/>
              </a:solidFill>
            </a:endParaRPr>
          </a:p>
          <a:p>
            <a:pPr algn="just">
              <a:lnSpc>
                <a:spcPct val="90000"/>
              </a:lnSpc>
              <a:spcBef>
                <a:spcPct val="0"/>
              </a:spcBef>
              <a:buNone/>
            </a:pPr>
            <a:r>
              <a:rPr lang="pt-BR" sz="2700" dirty="0" smtClean="0">
                <a:solidFill>
                  <a:schemeClr val="bg1"/>
                </a:solidFill>
              </a:rPr>
              <a:t>	</a:t>
            </a:r>
            <a:r>
              <a:rPr lang="pt-BR" sz="2700" dirty="0">
                <a:solidFill>
                  <a:schemeClr val="bg1"/>
                </a:solidFill>
              </a:rPr>
              <a:t>Art. </a:t>
            </a:r>
            <a:r>
              <a:rPr lang="pt-BR" sz="2700" dirty="0" smtClean="0">
                <a:solidFill>
                  <a:schemeClr val="bg1"/>
                </a:solidFill>
              </a:rPr>
              <a:t>5º </a:t>
            </a:r>
            <a:r>
              <a:rPr lang="pt-BR" sz="2700" b="1" dirty="0" smtClean="0">
                <a:solidFill>
                  <a:schemeClr val="accent6">
                    <a:lumMod val="75000"/>
                  </a:schemeClr>
                </a:solidFill>
              </a:rPr>
              <a:t>Para </a:t>
            </a:r>
            <a:r>
              <a:rPr lang="pt-BR" sz="2700" b="1" dirty="0">
                <a:solidFill>
                  <a:schemeClr val="accent6">
                    <a:lumMod val="75000"/>
                  </a:schemeClr>
                </a:solidFill>
              </a:rPr>
              <a:t>pagamento dos valores </a:t>
            </a:r>
            <a:r>
              <a:rPr lang="pt-BR" sz="2700" dirty="0">
                <a:solidFill>
                  <a:schemeClr val="bg1"/>
                </a:solidFill>
              </a:rPr>
              <a:t>a que se referem os </a:t>
            </a:r>
            <a:r>
              <a:rPr lang="pt-BR" sz="2700" dirty="0" err="1">
                <a:solidFill>
                  <a:schemeClr val="bg1"/>
                </a:solidFill>
              </a:rPr>
              <a:t>arts</a:t>
            </a:r>
            <a:r>
              <a:rPr lang="pt-BR" sz="2700" dirty="0">
                <a:solidFill>
                  <a:schemeClr val="bg1"/>
                </a:solidFill>
              </a:rPr>
              <a:t>. </a:t>
            </a:r>
            <a:r>
              <a:rPr lang="pt-BR" sz="2700" dirty="0" smtClean="0">
                <a:solidFill>
                  <a:schemeClr val="bg1"/>
                </a:solidFill>
              </a:rPr>
              <a:t>2º, </a:t>
            </a:r>
            <a:r>
              <a:rPr lang="pt-BR" sz="2700" dirty="0">
                <a:solidFill>
                  <a:schemeClr val="bg1"/>
                </a:solidFill>
              </a:rPr>
              <a:t>inciso II, </a:t>
            </a:r>
            <a:r>
              <a:rPr lang="pt-BR" sz="2700" dirty="0" smtClean="0">
                <a:solidFill>
                  <a:schemeClr val="bg1"/>
                </a:solidFill>
              </a:rPr>
              <a:t>4º, 7º, </a:t>
            </a:r>
            <a:r>
              <a:rPr lang="pt-BR" sz="2700" dirty="0">
                <a:solidFill>
                  <a:schemeClr val="bg1"/>
                </a:solidFill>
              </a:rPr>
              <a:t>§ </a:t>
            </a:r>
            <a:r>
              <a:rPr lang="pt-BR" sz="2700" dirty="0" smtClean="0">
                <a:solidFill>
                  <a:schemeClr val="bg1"/>
                </a:solidFill>
              </a:rPr>
              <a:t>1º, </a:t>
            </a:r>
            <a:r>
              <a:rPr lang="pt-BR" sz="2700" dirty="0">
                <a:solidFill>
                  <a:schemeClr val="bg1"/>
                </a:solidFill>
              </a:rPr>
              <a:t>e </a:t>
            </a:r>
            <a:r>
              <a:rPr lang="pt-BR" sz="2700" dirty="0" smtClean="0">
                <a:solidFill>
                  <a:schemeClr val="bg1"/>
                </a:solidFill>
              </a:rPr>
              <a:t>9º </a:t>
            </a:r>
            <a:r>
              <a:rPr lang="pt-BR" sz="2700" dirty="0">
                <a:solidFill>
                  <a:schemeClr val="bg1"/>
                </a:solidFill>
              </a:rPr>
              <a:t>da Medida Provisória </a:t>
            </a:r>
            <a:r>
              <a:rPr lang="pt-BR" sz="2700" dirty="0" smtClean="0">
                <a:solidFill>
                  <a:schemeClr val="bg1"/>
                </a:solidFill>
              </a:rPr>
              <a:t>nº </a:t>
            </a:r>
            <a:r>
              <a:rPr lang="pt-BR" sz="2700" dirty="0">
                <a:solidFill>
                  <a:schemeClr val="bg1"/>
                </a:solidFill>
              </a:rPr>
              <a:t>2.179-36, de 2001, </a:t>
            </a:r>
            <a:r>
              <a:rPr lang="pt-BR" sz="2700" b="1" dirty="0">
                <a:solidFill>
                  <a:srgbClr val="FFFF00"/>
                </a:solidFill>
              </a:rPr>
              <a:t>e o inciso II do art. </a:t>
            </a:r>
            <a:r>
              <a:rPr lang="pt-BR" sz="2700" b="1" dirty="0" smtClean="0">
                <a:solidFill>
                  <a:srgbClr val="FFFF00"/>
                </a:solidFill>
              </a:rPr>
              <a:t>6º </a:t>
            </a:r>
            <a:r>
              <a:rPr lang="pt-BR" sz="2700" b="1" dirty="0">
                <a:solidFill>
                  <a:srgbClr val="FFFF00"/>
                </a:solidFill>
              </a:rPr>
              <a:t>desta Medida Provisória</a:t>
            </a:r>
            <a:r>
              <a:rPr lang="pt-BR" sz="2700" dirty="0">
                <a:solidFill>
                  <a:schemeClr val="bg1"/>
                </a:solidFill>
              </a:rPr>
              <a:t>, </a:t>
            </a:r>
            <a:r>
              <a:rPr lang="pt-BR" sz="2700" b="1" dirty="0">
                <a:solidFill>
                  <a:srgbClr val="0B1B2F"/>
                </a:solidFill>
              </a:rPr>
              <a:t>poderão ser emitidos títulos da Dívida Pública Mobiliária Federal </a:t>
            </a:r>
            <a:r>
              <a:rPr lang="pt-BR" sz="2700" dirty="0">
                <a:solidFill>
                  <a:srgbClr val="0B1B2F"/>
                </a:solidFill>
              </a:rPr>
              <a:t>interna adequados aos fins de política monetária, com características definidas pelo Ministro de Estado da Fazenda.</a:t>
            </a:r>
          </a:p>
        </p:txBody>
      </p:sp>
      <p:sp>
        <p:nvSpPr>
          <p:cNvPr id="4" name="Título 1"/>
          <p:cNvSpPr txBox="1">
            <a:spLocks/>
          </p:cNvSpPr>
          <p:nvPr/>
        </p:nvSpPr>
        <p:spPr bwMode="auto">
          <a:xfrm>
            <a:off x="468313" y="260350"/>
            <a:ext cx="8229600" cy="928688"/>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pt-BR" sz="4000" u="sng" dirty="0" smtClean="0">
                <a:solidFill>
                  <a:schemeClr val="accent2">
                    <a:lumMod val="40000"/>
                    <a:lumOff val="60000"/>
                  </a:schemeClr>
                </a:solidFill>
              </a:rPr>
              <a:t>MPV 435/2008 – Equalização Cambial</a:t>
            </a:r>
          </a:p>
        </p:txBody>
      </p:sp>
    </p:spTree>
    <p:extLst>
      <p:ext uri="{BB962C8B-B14F-4D97-AF65-F5344CB8AC3E}">
        <p14:creationId xmlns:p14="http://schemas.microsoft.com/office/powerpoint/2010/main" val="38898804"/>
      </p:ext>
    </p:extLst>
  </p:cSld>
  <p:clrMapOvr>
    <a:masterClrMapping/>
  </p:clrMapOvr>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4294967295"/>
          </p:nvPr>
        </p:nvSpPr>
        <p:spPr>
          <a:xfrm>
            <a:off x="457200" y="1484313"/>
            <a:ext cx="8229600" cy="4425950"/>
          </a:xfrm>
        </p:spPr>
        <p:txBody>
          <a:bodyPr>
            <a:normAutofit/>
          </a:bodyPr>
          <a:lstStyle/>
          <a:p>
            <a:pPr algn="just">
              <a:lnSpc>
                <a:spcPct val="90000"/>
              </a:lnSpc>
              <a:spcBef>
                <a:spcPct val="0"/>
              </a:spcBef>
              <a:buNone/>
            </a:pPr>
            <a:r>
              <a:rPr lang="pt-BR" sz="2700" b="1" dirty="0" smtClean="0">
                <a:solidFill>
                  <a:schemeClr val="bg1"/>
                </a:solidFill>
              </a:rPr>
              <a:t>	MPV 435/2008 (Lei 11.803/2008):</a:t>
            </a:r>
          </a:p>
          <a:p>
            <a:pPr algn="just">
              <a:lnSpc>
                <a:spcPct val="90000"/>
              </a:lnSpc>
              <a:spcBef>
                <a:spcPct val="0"/>
              </a:spcBef>
              <a:buNone/>
            </a:pPr>
            <a:r>
              <a:rPr lang="pt-BR" sz="2700" b="1" dirty="0">
                <a:solidFill>
                  <a:schemeClr val="bg1"/>
                </a:solidFill>
              </a:rPr>
              <a:t>	</a:t>
            </a:r>
            <a:endParaRPr lang="pt-BR" sz="2700" b="1" dirty="0" smtClean="0">
              <a:solidFill>
                <a:schemeClr val="bg1"/>
              </a:solidFill>
            </a:endParaRPr>
          </a:p>
          <a:p>
            <a:pPr algn="just">
              <a:lnSpc>
                <a:spcPct val="90000"/>
              </a:lnSpc>
              <a:spcBef>
                <a:spcPct val="0"/>
              </a:spcBef>
              <a:buNone/>
            </a:pPr>
            <a:r>
              <a:rPr lang="pt-BR" sz="2700" dirty="0" smtClean="0">
                <a:solidFill>
                  <a:schemeClr val="bg1"/>
                </a:solidFill>
              </a:rPr>
              <a:t>	</a:t>
            </a:r>
            <a:r>
              <a:rPr lang="pt-BR" sz="2700" dirty="0">
                <a:solidFill>
                  <a:schemeClr val="bg1"/>
                </a:solidFill>
              </a:rPr>
              <a:t>Art. </a:t>
            </a:r>
            <a:r>
              <a:rPr lang="pt-BR" sz="2700" dirty="0" smtClean="0">
                <a:solidFill>
                  <a:schemeClr val="bg1"/>
                </a:solidFill>
              </a:rPr>
              <a:t>5º </a:t>
            </a:r>
            <a:r>
              <a:rPr lang="pt-BR" sz="2700" b="1" dirty="0" smtClean="0">
                <a:solidFill>
                  <a:schemeClr val="accent6">
                    <a:lumMod val="75000"/>
                  </a:schemeClr>
                </a:solidFill>
              </a:rPr>
              <a:t>Para </a:t>
            </a:r>
            <a:r>
              <a:rPr lang="pt-BR" sz="2700" b="1" dirty="0">
                <a:solidFill>
                  <a:schemeClr val="accent6">
                    <a:lumMod val="75000"/>
                  </a:schemeClr>
                </a:solidFill>
              </a:rPr>
              <a:t>pagamento dos valores </a:t>
            </a:r>
            <a:r>
              <a:rPr lang="pt-BR" sz="2700" dirty="0">
                <a:solidFill>
                  <a:schemeClr val="bg1"/>
                </a:solidFill>
              </a:rPr>
              <a:t>a que se referem os </a:t>
            </a:r>
            <a:r>
              <a:rPr lang="pt-BR" sz="2700" dirty="0" err="1">
                <a:solidFill>
                  <a:schemeClr val="bg1"/>
                </a:solidFill>
              </a:rPr>
              <a:t>arts</a:t>
            </a:r>
            <a:r>
              <a:rPr lang="pt-BR" sz="2700" dirty="0">
                <a:solidFill>
                  <a:schemeClr val="bg1"/>
                </a:solidFill>
              </a:rPr>
              <a:t>. </a:t>
            </a:r>
            <a:r>
              <a:rPr lang="pt-BR" sz="2700" dirty="0" smtClean="0">
                <a:solidFill>
                  <a:schemeClr val="bg1"/>
                </a:solidFill>
              </a:rPr>
              <a:t>2º, </a:t>
            </a:r>
            <a:r>
              <a:rPr lang="pt-BR" sz="2700" dirty="0">
                <a:solidFill>
                  <a:schemeClr val="bg1"/>
                </a:solidFill>
              </a:rPr>
              <a:t>inciso II, </a:t>
            </a:r>
            <a:r>
              <a:rPr lang="pt-BR" sz="2700" dirty="0" smtClean="0">
                <a:solidFill>
                  <a:schemeClr val="bg1"/>
                </a:solidFill>
              </a:rPr>
              <a:t>4º, 7º, </a:t>
            </a:r>
            <a:r>
              <a:rPr lang="pt-BR" sz="2700" dirty="0">
                <a:solidFill>
                  <a:schemeClr val="bg1"/>
                </a:solidFill>
              </a:rPr>
              <a:t>§ </a:t>
            </a:r>
            <a:r>
              <a:rPr lang="pt-BR" sz="2700" dirty="0" smtClean="0">
                <a:solidFill>
                  <a:schemeClr val="bg1"/>
                </a:solidFill>
              </a:rPr>
              <a:t>1º, </a:t>
            </a:r>
            <a:r>
              <a:rPr lang="pt-BR" sz="2700" dirty="0">
                <a:solidFill>
                  <a:schemeClr val="bg1"/>
                </a:solidFill>
              </a:rPr>
              <a:t>e </a:t>
            </a:r>
            <a:r>
              <a:rPr lang="pt-BR" sz="2700" dirty="0" smtClean="0">
                <a:solidFill>
                  <a:schemeClr val="bg1"/>
                </a:solidFill>
              </a:rPr>
              <a:t>9º </a:t>
            </a:r>
            <a:r>
              <a:rPr lang="pt-BR" sz="2700" dirty="0">
                <a:solidFill>
                  <a:schemeClr val="bg1"/>
                </a:solidFill>
              </a:rPr>
              <a:t>da Medida Provisória </a:t>
            </a:r>
            <a:r>
              <a:rPr lang="pt-BR" sz="2700" dirty="0" smtClean="0">
                <a:solidFill>
                  <a:schemeClr val="bg1"/>
                </a:solidFill>
              </a:rPr>
              <a:t>nº </a:t>
            </a:r>
            <a:r>
              <a:rPr lang="pt-BR" sz="2700" dirty="0">
                <a:solidFill>
                  <a:schemeClr val="bg1"/>
                </a:solidFill>
              </a:rPr>
              <a:t>2.179-36, de 2001, </a:t>
            </a:r>
            <a:r>
              <a:rPr lang="pt-BR" sz="2700" b="1" dirty="0">
                <a:solidFill>
                  <a:srgbClr val="FFFF00"/>
                </a:solidFill>
              </a:rPr>
              <a:t>e o inciso II do art. </a:t>
            </a:r>
            <a:r>
              <a:rPr lang="pt-BR" sz="2700" b="1" dirty="0" smtClean="0">
                <a:solidFill>
                  <a:srgbClr val="FFFF00"/>
                </a:solidFill>
              </a:rPr>
              <a:t>6º </a:t>
            </a:r>
            <a:r>
              <a:rPr lang="pt-BR" sz="2700" b="1" dirty="0">
                <a:solidFill>
                  <a:srgbClr val="FFFF00"/>
                </a:solidFill>
              </a:rPr>
              <a:t>desta Medida Provisória</a:t>
            </a:r>
            <a:r>
              <a:rPr lang="pt-BR" sz="2700" dirty="0">
                <a:solidFill>
                  <a:schemeClr val="bg1"/>
                </a:solidFill>
              </a:rPr>
              <a:t>, </a:t>
            </a:r>
            <a:r>
              <a:rPr lang="pt-BR" sz="2700" b="1" dirty="0">
                <a:solidFill>
                  <a:srgbClr val="FF0000"/>
                </a:solidFill>
              </a:rPr>
              <a:t>poderão ser emitidos títulos da Dívida Pública Mobiliária Federal </a:t>
            </a:r>
            <a:r>
              <a:rPr lang="pt-BR" sz="2700" dirty="0">
                <a:solidFill>
                  <a:schemeClr val="bg1"/>
                </a:solidFill>
              </a:rPr>
              <a:t>interna adequados aos fins de política monetária, com características definidas pelo Ministro de Estado da Fazenda.</a:t>
            </a:r>
          </a:p>
        </p:txBody>
      </p:sp>
      <p:sp>
        <p:nvSpPr>
          <p:cNvPr id="4" name="Título 1"/>
          <p:cNvSpPr txBox="1">
            <a:spLocks/>
          </p:cNvSpPr>
          <p:nvPr/>
        </p:nvSpPr>
        <p:spPr bwMode="auto">
          <a:xfrm>
            <a:off x="468313" y="260350"/>
            <a:ext cx="8229600" cy="928688"/>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pt-BR" sz="4000" u="sng" dirty="0" smtClean="0">
                <a:solidFill>
                  <a:schemeClr val="accent2">
                    <a:lumMod val="40000"/>
                    <a:lumOff val="60000"/>
                  </a:schemeClr>
                </a:solidFill>
              </a:rPr>
              <a:t>MPV 435/2008 – Equalização Cambial</a:t>
            </a:r>
          </a:p>
        </p:txBody>
      </p:sp>
    </p:spTree>
    <p:extLst>
      <p:ext uri="{BB962C8B-B14F-4D97-AF65-F5344CB8AC3E}">
        <p14:creationId xmlns:p14="http://schemas.microsoft.com/office/powerpoint/2010/main" val="2478092742"/>
      </p:ext>
    </p:extLst>
  </p:cSld>
  <p:clrMapOvr>
    <a:masterClrMapping/>
  </p:clrMapOvr>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aixaDeTexto 6"/>
          <p:cNvSpPr txBox="1"/>
          <p:nvPr/>
        </p:nvSpPr>
        <p:spPr>
          <a:xfrm>
            <a:off x="218874" y="1268760"/>
            <a:ext cx="8702884" cy="369332"/>
          </a:xfrm>
          <a:prstGeom prst="rect">
            <a:avLst/>
          </a:prstGeom>
          <a:noFill/>
        </p:spPr>
        <p:txBody>
          <a:bodyPr wrap="square" rtlCol="0">
            <a:spAutoFit/>
          </a:bodyPr>
          <a:lstStyle/>
          <a:p>
            <a:pPr algn="ctr"/>
            <a:endParaRPr lang="pt-BR" b="1" dirty="0">
              <a:latin typeface="Arial Narrow" panose="020B0606020202030204" pitchFamily="34" charset="0"/>
              <a:ea typeface="Verdana" panose="020B0604030504040204" pitchFamily="34" charset="0"/>
              <a:cs typeface="Verdana" panose="020B0604030504040204" pitchFamily="34" charset="0"/>
            </a:endParaRPr>
          </a:p>
        </p:txBody>
      </p:sp>
      <p:sp>
        <p:nvSpPr>
          <p:cNvPr id="4" name="CaixaDeTexto 3"/>
          <p:cNvSpPr txBox="1"/>
          <p:nvPr/>
        </p:nvSpPr>
        <p:spPr>
          <a:xfrm>
            <a:off x="218874" y="2361074"/>
            <a:ext cx="8702884" cy="769441"/>
          </a:xfrm>
          <a:prstGeom prst="rect">
            <a:avLst/>
          </a:prstGeom>
          <a:noFill/>
        </p:spPr>
        <p:txBody>
          <a:bodyPr wrap="square" rtlCol="0">
            <a:spAutoFit/>
          </a:bodyPr>
          <a:lstStyle/>
          <a:p>
            <a:pPr algn="ctr"/>
            <a:r>
              <a:rPr lang="pt-BR" sz="4400" b="1" dirty="0" smtClean="0">
                <a:solidFill>
                  <a:srgbClr val="FFFF00"/>
                </a:solidFill>
                <a:latin typeface="Arial Narrow" panose="020B0606020202030204" pitchFamily="34" charset="0"/>
                <a:ea typeface="Verdana" panose="020B0604030504040204" pitchFamily="34" charset="0"/>
                <a:cs typeface="Verdana" panose="020B0604030504040204" pitchFamily="34" charset="0"/>
                <a:sym typeface="Wingdings" panose="05000000000000000000" pitchFamily="2" charset="2"/>
              </a:rPr>
              <a:t>Valores Envolvidos</a:t>
            </a:r>
            <a:endParaRPr lang="pt-BR" sz="4400" b="1" dirty="0" smtClean="0">
              <a:solidFill>
                <a:srgbClr val="00B0F0"/>
              </a:solidFill>
              <a:latin typeface="Arial Narrow" panose="020B0606020202030204" pitchFamily="34" charset="0"/>
              <a:ea typeface="Verdana" panose="020B0604030504040204" pitchFamily="34" charset="0"/>
              <a:cs typeface="Verdana" panose="020B0604030504040204" pitchFamily="34" charset="0"/>
              <a:sym typeface="Wingdings" panose="05000000000000000000" pitchFamily="2" charset="2"/>
            </a:endParaRPr>
          </a:p>
        </p:txBody>
      </p:sp>
    </p:spTree>
    <p:extLst>
      <p:ext uri="{BB962C8B-B14F-4D97-AF65-F5344CB8AC3E}">
        <p14:creationId xmlns:p14="http://schemas.microsoft.com/office/powerpoint/2010/main" val="2623899772"/>
      </p:ext>
    </p:extLst>
  </p:cSld>
  <p:clrMapOvr>
    <a:masterClrMapping/>
  </p:clrMapOvr>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ela 1"/>
          <p:cNvGraphicFramePr>
            <a:graphicFrameLocks noGrp="1"/>
          </p:cNvGraphicFramePr>
          <p:nvPr>
            <p:extLst>
              <p:ext uri="{D42A27DB-BD31-4B8C-83A1-F6EECF244321}">
                <p14:modId xmlns:p14="http://schemas.microsoft.com/office/powerpoint/2010/main" val="2189300297"/>
              </p:ext>
            </p:extLst>
          </p:nvPr>
        </p:nvGraphicFramePr>
        <p:xfrm>
          <a:off x="971600" y="116622"/>
          <a:ext cx="7128792" cy="6698916"/>
        </p:xfrm>
        <a:graphic>
          <a:graphicData uri="http://schemas.openxmlformats.org/drawingml/2006/table">
            <a:tbl>
              <a:tblPr>
                <a:tableStyleId>{5C22544A-7EE6-4342-B048-85BDC9FD1C3A}</a:tableStyleId>
              </a:tblPr>
              <a:tblGrid>
                <a:gridCol w="1692153"/>
                <a:gridCol w="1821274"/>
                <a:gridCol w="1821274"/>
                <a:gridCol w="1794091"/>
              </a:tblGrid>
              <a:tr h="301125">
                <a:tc>
                  <a:txBody>
                    <a:bodyPr/>
                    <a:lstStyle/>
                    <a:p>
                      <a:pPr algn="ctr" fontAlgn="b"/>
                      <a:r>
                        <a:rPr lang="pt-BR" sz="2400" b="1" u="none" strike="noStrike" dirty="0">
                          <a:solidFill>
                            <a:schemeClr val="accent1">
                              <a:lumMod val="40000"/>
                              <a:lumOff val="60000"/>
                            </a:schemeClr>
                          </a:solidFill>
                          <a:effectLst/>
                        </a:rPr>
                        <a:t>Semestre</a:t>
                      </a:r>
                      <a:endParaRPr lang="pt-BR" sz="2400" b="1" i="0" u="none" strike="noStrike" dirty="0">
                        <a:solidFill>
                          <a:schemeClr val="accent1">
                            <a:lumMod val="40000"/>
                            <a:lumOff val="60000"/>
                          </a:schemeClr>
                        </a:solidFill>
                        <a:effectLst/>
                        <a:latin typeface="Calibri"/>
                      </a:endParaRPr>
                    </a:p>
                  </a:txBody>
                  <a:tcPr marL="9525" marR="9525" marT="9525" marB="0" anchor="ctr">
                    <a:solidFill>
                      <a:schemeClr val="tx1">
                        <a:lumMod val="85000"/>
                        <a:lumOff val="15000"/>
                      </a:schemeClr>
                    </a:solidFill>
                  </a:tcPr>
                </a:tc>
                <a:tc>
                  <a:txBody>
                    <a:bodyPr/>
                    <a:lstStyle/>
                    <a:p>
                      <a:pPr algn="ctr" fontAlgn="b"/>
                      <a:r>
                        <a:rPr lang="pt-BR" sz="2400" b="1" u="none" strike="noStrike" dirty="0">
                          <a:solidFill>
                            <a:schemeClr val="tx2">
                              <a:lumMod val="50000"/>
                            </a:schemeClr>
                          </a:solidFill>
                          <a:effectLst/>
                        </a:rPr>
                        <a:t>Demais</a:t>
                      </a:r>
                      <a:endParaRPr lang="pt-BR" sz="2400" b="1" i="0" u="none" strike="noStrike" dirty="0">
                        <a:solidFill>
                          <a:schemeClr val="tx2">
                            <a:lumMod val="50000"/>
                          </a:schemeClr>
                        </a:solidFill>
                        <a:effectLst/>
                        <a:latin typeface="Calibri"/>
                      </a:endParaRPr>
                    </a:p>
                  </a:txBody>
                  <a:tcPr marL="9525" marR="9525" marT="9525" marB="0" anchor="ctr">
                    <a:solidFill>
                      <a:schemeClr val="tx1">
                        <a:lumMod val="85000"/>
                        <a:lumOff val="15000"/>
                      </a:schemeClr>
                    </a:solidFill>
                  </a:tcPr>
                </a:tc>
                <a:tc>
                  <a:txBody>
                    <a:bodyPr/>
                    <a:lstStyle/>
                    <a:p>
                      <a:pPr algn="ctr" fontAlgn="b"/>
                      <a:r>
                        <a:rPr lang="pt-BR" sz="2400" b="1" u="none" strike="noStrike" dirty="0">
                          <a:solidFill>
                            <a:schemeClr val="tx2">
                              <a:lumMod val="50000"/>
                            </a:schemeClr>
                          </a:solidFill>
                          <a:effectLst/>
                        </a:rPr>
                        <a:t>Câmbio</a:t>
                      </a:r>
                      <a:endParaRPr lang="pt-BR" sz="2400" b="1" i="0" u="none" strike="noStrike" dirty="0">
                        <a:solidFill>
                          <a:schemeClr val="tx2">
                            <a:lumMod val="50000"/>
                          </a:schemeClr>
                        </a:solidFill>
                        <a:effectLst/>
                        <a:latin typeface="Calibri"/>
                      </a:endParaRPr>
                    </a:p>
                  </a:txBody>
                  <a:tcPr marL="9525" marR="9525" marT="9525" marB="0" anchor="ctr">
                    <a:solidFill>
                      <a:schemeClr val="tx1">
                        <a:lumMod val="85000"/>
                        <a:lumOff val="15000"/>
                      </a:schemeClr>
                    </a:solidFill>
                  </a:tcPr>
                </a:tc>
                <a:tc>
                  <a:txBody>
                    <a:bodyPr/>
                    <a:lstStyle/>
                    <a:p>
                      <a:pPr algn="ctr" fontAlgn="b"/>
                      <a:r>
                        <a:rPr lang="pt-BR" sz="2400" b="1" u="none" strike="noStrike" dirty="0">
                          <a:solidFill>
                            <a:schemeClr val="tx1">
                              <a:lumMod val="85000"/>
                              <a:lumOff val="15000"/>
                            </a:schemeClr>
                          </a:solidFill>
                          <a:effectLst/>
                        </a:rPr>
                        <a:t>Total</a:t>
                      </a:r>
                      <a:endParaRPr lang="pt-BR" sz="2400" b="1" i="0" u="none" strike="noStrike" dirty="0">
                        <a:solidFill>
                          <a:schemeClr val="tx1">
                            <a:lumMod val="85000"/>
                            <a:lumOff val="15000"/>
                          </a:schemeClr>
                        </a:solidFill>
                        <a:effectLst/>
                        <a:latin typeface="Calibri"/>
                      </a:endParaRPr>
                    </a:p>
                  </a:txBody>
                  <a:tcPr marL="9525" marR="9525" marT="9525" marB="0" anchor="ctr">
                    <a:solidFill>
                      <a:schemeClr val="tx1">
                        <a:lumMod val="85000"/>
                        <a:lumOff val="15000"/>
                      </a:schemeClr>
                    </a:solidFill>
                  </a:tcPr>
                </a:tc>
              </a:tr>
              <a:tr h="286786">
                <a:tc>
                  <a:txBody>
                    <a:bodyPr/>
                    <a:lstStyle/>
                    <a:p>
                      <a:pPr algn="ctr" fontAlgn="b"/>
                      <a:r>
                        <a:rPr lang="pt-BR" sz="1600" u="none" strike="noStrike" dirty="0">
                          <a:solidFill>
                            <a:schemeClr val="accent1">
                              <a:lumMod val="40000"/>
                              <a:lumOff val="60000"/>
                            </a:schemeClr>
                          </a:solidFill>
                          <a:effectLst/>
                        </a:rPr>
                        <a:t>1º sem/2008</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tx2">
                              <a:lumMod val="50000"/>
                            </a:schemeClr>
                          </a:solidFill>
                          <a:effectLst/>
                        </a:rPr>
                        <a:t>3.172.740 </a:t>
                      </a:r>
                      <a:endParaRPr lang="pt-BR" sz="1800" b="1" i="0" u="none" strike="noStrike" dirty="0">
                        <a:solidFill>
                          <a:schemeClr val="tx2">
                            <a:lumMod val="5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tx2">
                              <a:lumMod val="50000"/>
                            </a:schemeClr>
                          </a:solidFill>
                          <a:effectLst/>
                        </a:rPr>
                        <a:t>(44.798.256)</a:t>
                      </a:r>
                      <a:endParaRPr lang="pt-BR" sz="1800" b="1" i="0" u="none" strike="noStrike" dirty="0">
                        <a:solidFill>
                          <a:schemeClr val="tx2">
                            <a:lumMod val="5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tx1">
                              <a:lumMod val="85000"/>
                              <a:lumOff val="15000"/>
                            </a:schemeClr>
                          </a:solidFill>
                          <a:effectLst/>
                        </a:rPr>
                        <a:t>(41.625.516)</a:t>
                      </a:r>
                      <a:endParaRPr lang="pt-BR" sz="1800" b="1" i="0" u="none" strike="noStrike" dirty="0">
                        <a:solidFill>
                          <a:schemeClr val="tx1">
                            <a:lumMod val="85000"/>
                            <a:lumOff val="15000"/>
                          </a:schemeClr>
                        </a:solidFill>
                        <a:effectLst/>
                        <a:latin typeface="Calibri"/>
                      </a:endParaRPr>
                    </a:p>
                  </a:txBody>
                  <a:tcPr marL="9525" marR="9525" marT="9525" marB="0" anchor="ctr">
                    <a:solidFill>
                      <a:schemeClr val="tx1">
                        <a:lumMod val="85000"/>
                        <a:lumOff val="15000"/>
                      </a:schemeClr>
                    </a:solidFill>
                  </a:tcPr>
                </a:tc>
              </a:tr>
              <a:tr h="286786">
                <a:tc>
                  <a:txBody>
                    <a:bodyPr/>
                    <a:lstStyle/>
                    <a:p>
                      <a:pPr algn="ctr" fontAlgn="b"/>
                      <a:r>
                        <a:rPr lang="pt-BR" sz="1600" u="none" strike="noStrike" dirty="0">
                          <a:solidFill>
                            <a:schemeClr val="accent1">
                              <a:lumMod val="40000"/>
                              <a:lumOff val="60000"/>
                            </a:schemeClr>
                          </a:solidFill>
                          <a:effectLst/>
                        </a:rPr>
                        <a:t>2º sem/2008</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tx2">
                              <a:lumMod val="50000"/>
                            </a:schemeClr>
                          </a:solidFill>
                          <a:effectLst/>
                        </a:rPr>
                        <a:t>10.172.653 </a:t>
                      </a:r>
                      <a:endParaRPr lang="pt-BR" sz="1800" b="1" i="0" u="none" strike="noStrike" dirty="0">
                        <a:solidFill>
                          <a:schemeClr val="tx2">
                            <a:lumMod val="5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tx2">
                              <a:lumMod val="50000"/>
                            </a:schemeClr>
                          </a:solidFill>
                          <a:effectLst/>
                        </a:rPr>
                        <a:t>171.416.012 </a:t>
                      </a:r>
                      <a:endParaRPr lang="pt-BR" sz="1800" b="1" i="0" u="none" strike="noStrike" dirty="0">
                        <a:solidFill>
                          <a:schemeClr val="tx2">
                            <a:lumMod val="5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tx1">
                              <a:lumMod val="85000"/>
                              <a:lumOff val="15000"/>
                            </a:schemeClr>
                          </a:solidFill>
                          <a:effectLst/>
                        </a:rPr>
                        <a:t>181.588.665 </a:t>
                      </a:r>
                      <a:endParaRPr lang="pt-BR" sz="1800" b="1" i="0" u="none" strike="noStrike" dirty="0">
                        <a:solidFill>
                          <a:schemeClr val="tx1">
                            <a:lumMod val="85000"/>
                            <a:lumOff val="15000"/>
                          </a:schemeClr>
                        </a:solidFill>
                        <a:effectLst/>
                        <a:latin typeface="Calibri"/>
                      </a:endParaRPr>
                    </a:p>
                  </a:txBody>
                  <a:tcPr marL="9525" marR="9525" marT="9525" marB="0" anchor="ctr">
                    <a:solidFill>
                      <a:schemeClr val="tx1">
                        <a:lumMod val="85000"/>
                        <a:lumOff val="15000"/>
                      </a:schemeClr>
                    </a:solidFill>
                  </a:tcPr>
                </a:tc>
              </a:tr>
              <a:tr h="286786">
                <a:tc>
                  <a:txBody>
                    <a:bodyPr/>
                    <a:lstStyle/>
                    <a:p>
                      <a:pPr algn="ctr" fontAlgn="b"/>
                      <a:r>
                        <a:rPr lang="pt-BR" sz="1600" u="none" strike="noStrike" dirty="0">
                          <a:solidFill>
                            <a:schemeClr val="accent1">
                              <a:lumMod val="40000"/>
                              <a:lumOff val="60000"/>
                            </a:schemeClr>
                          </a:solidFill>
                          <a:effectLst/>
                        </a:rPr>
                        <a:t>1º sem/2009</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tx2">
                              <a:lumMod val="50000"/>
                            </a:schemeClr>
                          </a:solidFill>
                          <a:effectLst/>
                        </a:rPr>
                        <a:t>(941.601)</a:t>
                      </a:r>
                      <a:endParaRPr lang="pt-BR" sz="1800" b="1" i="0" u="none" strike="noStrike" dirty="0">
                        <a:solidFill>
                          <a:schemeClr val="tx2">
                            <a:lumMod val="5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tx2">
                              <a:lumMod val="50000"/>
                            </a:schemeClr>
                          </a:solidFill>
                          <a:effectLst/>
                        </a:rPr>
                        <a:t>(93.787.316)</a:t>
                      </a:r>
                      <a:endParaRPr lang="pt-BR" sz="1800" b="1" i="0" u="none" strike="noStrike" dirty="0">
                        <a:solidFill>
                          <a:schemeClr val="tx2">
                            <a:lumMod val="50000"/>
                          </a:schemeClr>
                        </a:solidFill>
                        <a:effectLst/>
                        <a:latin typeface="Calibri"/>
                      </a:endParaRPr>
                    </a:p>
                  </a:txBody>
                  <a:tcPr marL="9525" marR="9525" marT="9525" marB="0" anchor="ctr">
                    <a:noFill/>
                  </a:tcPr>
                </a:tc>
                <a:tc>
                  <a:txBody>
                    <a:bodyPr/>
                    <a:lstStyle/>
                    <a:p>
                      <a:pPr algn="ctr" fontAlgn="b"/>
                      <a:r>
                        <a:rPr lang="pt-BR" sz="1800" b="1" u="none" strike="noStrike">
                          <a:solidFill>
                            <a:schemeClr val="tx1">
                              <a:lumMod val="85000"/>
                              <a:lumOff val="15000"/>
                            </a:schemeClr>
                          </a:solidFill>
                          <a:effectLst/>
                        </a:rPr>
                        <a:t>(94.728.917)</a:t>
                      </a:r>
                      <a:endParaRPr lang="pt-BR" sz="1800" b="1" i="0" u="none" strike="noStrike">
                        <a:solidFill>
                          <a:schemeClr val="tx1">
                            <a:lumMod val="85000"/>
                            <a:lumOff val="15000"/>
                          </a:schemeClr>
                        </a:solidFill>
                        <a:effectLst/>
                        <a:latin typeface="Calibri"/>
                      </a:endParaRPr>
                    </a:p>
                  </a:txBody>
                  <a:tcPr marL="9525" marR="9525" marT="9525" marB="0" anchor="ctr">
                    <a:solidFill>
                      <a:schemeClr val="tx1">
                        <a:lumMod val="85000"/>
                        <a:lumOff val="15000"/>
                      </a:schemeClr>
                    </a:solidFill>
                  </a:tcPr>
                </a:tc>
              </a:tr>
              <a:tr h="286786">
                <a:tc>
                  <a:txBody>
                    <a:bodyPr/>
                    <a:lstStyle/>
                    <a:p>
                      <a:pPr algn="ctr" fontAlgn="b"/>
                      <a:r>
                        <a:rPr lang="pt-BR" sz="1600" u="none" strike="noStrike" dirty="0">
                          <a:solidFill>
                            <a:schemeClr val="accent1">
                              <a:lumMod val="40000"/>
                              <a:lumOff val="60000"/>
                            </a:schemeClr>
                          </a:solidFill>
                          <a:effectLst/>
                        </a:rPr>
                        <a:t>2º sem/2009</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tx2">
                              <a:lumMod val="50000"/>
                            </a:schemeClr>
                          </a:solidFill>
                          <a:effectLst/>
                        </a:rPr>
                        <a:t>6.550.645 </a:t>
                      </a:r>
                      <a:endParaRPr lang="pt-BR" sz="1800" b="1" i="0" u="none" strike="noStrike" dirty="0">
                        <a:solidFill>
                          <a:schemeClr val="tx2">
                            <a:lumMod val="5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tx2">
                              <a:lumMod val="50000"/>
                            </a:schemeClr>
                          </a:solidFill>
                          <a:effectLst/>
                        </a:rPr>
                        <a:t>(53.931.576)</a:t>
                      </a:r>
                      <a:endParaRPr lang="pt-BR" sz="1800" b="1" i="0" u="none" strike="noStrike" dirty="0">
                        <a:solidFill>
                          <a:schemeClr val="tx2">
                            <a:lumMod val="5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tx1">
                              <a:lumMod val="85000"/>
                              <a:lumOff val="15000"/>
                            </a:schemeClr>
                          </a:solidFill>
                          <a:effectLst/>
                        </a:rPr>
                        <a:t>(47.380.931)</a:t>
                      </a:r>
                      <a:endParaRPr lang="pt-BR" sz="1800" b="1" i="0" u="none" strike="noStrike" dirty="0">
                        <a:solidFill>
                          <a:schemeClr val="tx1">
                            <a:lumMod val="85000"/>
                            <a:lumOff val="15000"/>
                          </a:schemeClr>
                        </a:solidFill>
                        <a:effectLst/>
                        <a:latin typeface="Calibri"/>
                      </a:endParaRPr>
                    </a:p>
                  </a:txBody>
                  <a:tcPr marL="9525" marR="9525" marT="9525" marB="0" anchor="ctr">
                    <a:solidFill>
                      <a:schemeClr val="tx1">
                        <a:lumMod val="85000"/>
                        <a:lumOff val="15000"/>
                      </a:schemeClr>
                    </a:solidFill>
                  </a:tcPr>
                </a:tc>
              </a:tr>
              <a:tr h="286786">
                <a:tc>
                  <a:txBody>
                    <a:bodyPr/>
                    <a:lstStyle/>
                    <a:p>
                      <a:pPr algn="ctr" fontAlgn="b"/>
                      <a:r>
                        <a:rPr lang="pt-BR" sz="1600" u="none" strike="noStrike" dirty="0">
                          <a:solidFill>
                            <a:schemeClr val="accent1">
                              <a:lumMod val="40000"/>
                              <a:lumOff val="60000"/>
                            </a:schemeClr>
                          </a:solidFill>
                          <a:effectLst/>
                        </a:rPr>
                        <a:t>1º sem/2010</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tx2">
                              <a:lumMod val="50000"/>
                            </a:schemeClr>
                          </a:solidFill>
                          <a:effectLst/>
                        </a:rPr>
                        <a:t>10.803.195 </a:t>
                      </a:r>
                      <a:endParaRPr lang="pt-BR" sz="1800" b="1" i="0" u="none" strike="noStrike" dirty="0">
                        <a:solidFill>
                          <a:schemeClr val="tx2">
                            <a:lumMod val="5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tx2">
                              <a:lumMod val="50000"/>
                            </a:schemeClr>
                          </a:solidFill>
                          <a:effectLst/>
                        </a:rPr>
                        <a:t>(1.893.172)</a:t>
                      </a:r>
                      <a:endParaRPr lang="pt-BR" sz="1800" b="1" i="0" u="none" strike="noStrike" dirty="0">
                        <a:solidFill>
                          <a:schemeClr val="tx2">
                            <a:lumMod val="5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tx1">
                              <a:lumMod val="85000"/>
                              <a:lumOff val="15000"/>
                            </a:schemeClr>
                          </a:solidFill>
                          <a:effectLst/>
                        </a:rPr>
                        <a:t>8.910.023 </a:t>
                      </a:r>
                      <a:endParaRPr lang="pt-BR" sz="1800" b="1" i="0" u="none" strike="noStrike" dirty="0">
                        <a:solidFill>
                          <a:schemeClr val="tx1">
                            <a:lumMod val="85000"/>
                            <a:lumOff val="15000"/>
                          </a:schemeClr>
                        </a:solidFill>
                        <a:effectLst/>
                        <a:latin typeface="Calibri"/>
                      </a:endParaRPr>
                    </a:p>
                  </a:txBody>
                  <a:tcPr marL="9525" marR="9525" marT="9525" marB="0" anchor="ctr">
                    <a:solidFill>
                      <a:schemeClr val="tx1">
                        <a:lumMod val="85000"/>
                        <a:lumOff val="15000"/>
                      </a:schemeClr>
                    </a:solidFill>
                  </a:tcPr>
                </a:tc>
              </a:tr>
              <a:tr h="286786">
                <a:tc>
                  <a:txBody>
                    <a:bodyPr/>
                    <a:lstStyle/>
                    <a:p>
                      <a:pPr algn="ctr" fontAlgn="b"/>
                      <a:r>
                        <a:rPr lang="pt-BR" sz="1600" u="none" strike="noStrike" dirty="0">
                          <a:solidFill>
                            <a:schemeClr val="accent1">
                              <a:lumMod val="40000"/>
                              <a:lumOff val="60000"/>
                            </a:schemeClr>
                          </a:solidFill>
                          <a:effectLst/>
                        </a:rPr>
                        <a:t>2º sem/2010</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tx2">
                              <a:lumMod val="50000"/>
                            </a:schemeClr>
                          </a:solidFill>
                          <a:effectLst/>
                        </a:rPr>
                        <a:t>4.926.775 </a:t>
                      </a:r>
                      <a:endParaRPr lang="pt-BR" sz="1800" b="1" i="0" u="none" strike="noStrike" dirty="0">
                        <a:solidFill>
                          <a:schemeClr val="tx2">
                            <a:lumMod val="5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tx2">
                              <a:lumMod val="50000"/>
                            </a:schemeClr>
                          </a:solidFill>
                          <a:effectLst/>
                        </a:rPr>
                        <a:t>(46.636.548)</a:t>
                      </a:r>
                      <a:endParaRPr lang="pt-BR" sz="1800" b="1" i="0" u="none" strike="noStrike" dirty="0">
                        <a:solidFill>
                          <a:schemeClr val="tx2">
                            <a:lumMod val="5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tx1">
                              <a:lumMod val="85000"/>
                              <a:lumOff val="15000"/>
                            </a:schemeClr>
                          </a:solidFill>
                          <a:effectLst/>
                        </a:rPr>
                        <a:t>(41.709.773)</a:t>
                      </a:r>
                      <a:endParaRPr lang="pt-BR" sz="1800" b="1" i="0" u="none" strike="noStrike" dirty="0">
                        <a:solidFill>
                          <a:schemeClr val="tx1">
                            <a:lumMod val="85000"/>
                            <a:lumOff val="15000"/>
                          </a:schemeClr>
                        </a:solidFill>
                        <a:effectLst/>
                        <a:latin typeface="Calibri"/>
                      </a:endParaRPr>
                    </a:p>
                  </a:txBody>
                  <a:tcPr marL="9525" marR="9525" marT="9525" marB="0" anchor="ctr">
                    <a:solidFill>
                      <a:schemeClr val="tx1">
                        <a:lumMod val="85000"/>
                        <a:lumOff val="15000"/>
                      </a:schemeClr>
                    </a:solidFill>
                  </a:tcPr>
                </a:tc>
              </a:tr>
              <a:tr h="286786">
                <a:tc>
                  <a:txBody>
                    <a:bodyPr/>
                    <a:lstStyle/>
                    <a:p>
                      <a:pPr algn="ctr" fontAlgn="b"/>
                      <a:r>
                        <a:rPr lang="pt-BR" sz="1600" u="none" strike="noStrike" dirty="0">
                          <a:solidFill>
                            <a:schemeClr val="accent1">
                              <a:lumMod val="40000"/>
                              <a:lumOff val="60000"/>
                            </a:schemeClr>
                          </a:solidFill>
                          <a:effectLst/>
                        </a:rPr>
                        <a:t>1º sem/2011</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tx2">
                              <a:lumMod val="50000"/>
                            </a:schemeClr>
                          </a:solidFill>
                          <a:effectLst/>
                        </a:rPr>
                        <a:t>12.230.706 </a:t>
                      </a:r>
                      <a:endParaRPr lang="pt-BR" sz="1800" b="1" i="0" u="none" strike="noStrike" dirty="0">
                        <a:solidFill>
                          <a:schemeClr val="tx2">
                            <a:lumMod val="5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tx2">
                              <a:lumMod val="50000"/>
                            </a:schemeClr>
                          </a:solidFill>
                          <a:effectLst/>
                        </a:rPr>
                        <a:t>(46.199.286)</a:t>
                      </a:r>
                      <a:endParaRPr lang="pt-BR" sz="1800" b="1" i="0" u="none" strike="noStrike" dirty="0">
                        <a:solidFill>
                          <a:schemeClr val="tx2">
                            <a:lumMod val="5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tx1">
                              <a:lumMod val="85000"/>
                              <a:lumOff val="15000"/>
                            </a:schemeClr>
                          </a:solidFill>
                          <a:effectLst/>
                        </a:rPr>
                        <a:t>(33.968.580)</a:t>
                      </a:r>
                      <a:endParaRPr lang="pt-BR" sz="1800" b="1" i="0" u="none" strike="noStrike" dirty="0">
                        <a:solidFill>
                          <a:schemeClr val="tx1">
                            <a:lumMod val="85000"/>
                            <a:lumOff val="15000"/>
                          </a:schemeClr>
                        </a:solidFill>
                        <a:effectLst/>
                        <a:latin typeface="Calibri"/>
                      </a:endParaRPr>
                    </a:p>
                  </a:txBody>
                  <a:tcPr marL="9525" marR="9525" marT="9525" marB="0" anchor="ctr">
                    <a:solidFill>
                      <a:schemeClr val="tx1">
                        <a:lumMod val="85000"/>
                        <a:lumOff val="15000"/>
                      </a:schemeClr>
                    </a:solidFill>
                  </a:tcPr>
                </a:tc>
              </a:tr>
              <a:tr h="286786">
                <a:tc>
                  <a:txBody>
                    <a:bodyPr/>
                    <a:lstStyle/>
                    <a:p>
                      <a:pPr algn="ctr" fontAlgn="b"/>
                      <a:r>
                        <a:rPr lang="pt-BR" sz="1600" u="none" strike="noStrike" dirty="0">
                          <a:solidFill>
                            <a:schemeClr val="accent1">
                              <a:lumMod val="40000"/>
                              <a:lumOff val="60000"/>
                            </a:schemeClr>
                          </a:solidFill>
                          <a:effectLst/>
                        </a:rPr>
                        <a:t>2º sem/2011</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tx2">
                              <a:lumMod val="50000"/>
                            </a:schemeClr>
                          </a:solidFill>
                          <a:effectLst/>
                        </a:rPr>
                        <a:t>11.240.704 </a:t>
                      </a:r>
                      <a:endParaRPr lang="pt-BR" sz="1800" b="1" i="0" u="none" strike="noStrike" dirty="0">
                        <a:solidFill>
                          <a:schemeClr val="tx2">
                            <a:lumMod val="5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tx2">
                              <a:lumMod val="50000"/>
                            </a:schemeClr>
                          </a:solidFill>
                          <a:effectLst/>
                        </a:rPr>
                        <a:t>90.240.059 </a:t>
                      </a:r>
                      <a:endParaRPr lang="pt-BR" sz="1800" b="1" i="0" u="none" strike="noStrike" dirty="0">
                        <a:solidFill>
                          <a:schemeClr val="tx2">
                            <a:lumMod val="5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tx1">
                              <a:lumMod val="85000"/>
                              <a:lumOff val="15000"/>
                            </a:schemeClr>
                          </a:solidFill>
                          <a:effectLst/>
                        </a:rPr>
                        <a:t>101.480.763 </a:t>
                      </a:r>
                      <a:endParaRPr lang="pt-BR" sz="1800" b="1" i="0" u="none" strike="noStrike" dirty="0">
                        <a:solidFill>
                          <a:schemeClr val="tx1">
                            <a:lumMod val="85000"/>
                            <a:lumOff val="15000"/>
                          </a:schemeClr>
                        </a:solidFill>
                        <a:effectLst/>
                        <a:latin typeface="Calibri"/>
                      </a:endParaRPr>
                    </a:p>
                  </a:txBody>
                  <a:tcPr marL="9525" marR="9525" marT="9525" marB="0" anchor="ctr">
                    <a:solidFill>
                      <a:schemeClr val="tx1">
                        <a:lumMod val="85000"/>
                        <a:lumOff val="15000"/>
                      </a:schemeClr>
                    </a:solidFill>
                  </a:tcPr>
                </a:tc>
              </a:tr>
              <a:tr h="286786">
                <a:tc>
                  <a:txBody>
                    <a:bodyPr/>
                    <a:lstStyle/>
                    <a:p>
                      <a:pPr algn="ctr" fontAlgn="b"/>
                      <a:r>
                        <a:rPr lang="pt-BR" sz="1600" u="none" strike="noStrike" dirty="0">
                          <a:solidFill>
                            <a:schemeClr val="accent1">
                              <a:lumMod val="40000"/>
                              <a:lumOff val="60000"/>
                            </a:schemeClr>
                          </a:solidFill>
                          <a:effectLst/>
                        </a:rPr>
                        <a:t>1º sem/2012</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tx2">
                              <a:lumMod val="50000"/>
                            </a:schemeClr>
                          </a:solidFill>
                          <a:effectLst/>
                        </a:rPr>
                        <a:t>12.318.246 </a:t>
                      </a:r>
                      <a:endParaRPr lang="pt-BR" sz="1800" b="1" i="0" u="none" strike="noStrike" dirty="0">
                        <a:solidFill>
                          <a:schemeClr val="tx2">
                            <a:lumMod val="5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tx2">
                              <a:lumMod val="50000"/>
                            </a:schemeClr>
                          </a:solidFill>
                          <a:effectLst/>
                        </a:rPr>
                        <a:t>32.210.001 </a:t>
                      </a:r>
                      <a:endParaRPr lang="pt-BR" sz="1800" b="1" i="0" u="none" strike="noStrike" dirty="0">
                        <a:solidFill>
                          <a:schemeClr val="tx2">
                            <a:lumMod val="5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tx1">
                              <a:lumMod val="85000"/>
                              <a:lumOff val="15000"/>
                            </a:schemeClr>
                          </a:solidFill>
                          <a:effectLst/>
                        </a:rPr>
                        <a:t>44.528.247 </a:t>
                      </a:r>
                      <a:endParaRPr lang="pt-BR" sz="1800" b="1" i="0" u="none" strike="noStrike" dirty="0">
                        <a:solidFill>
                          <a:schemeClr val="tx1">
                            <a:lumMod val="85000"/>
                            <a:lumOff val="15000"/>
                          </a:schemeClr>
                        </a:solidFill>
                        <a:effectLst/>
                        <a:latin typeface="Calibri"/>
                      </a:endParaRPr>
                    </a:p>
                  </a:txBody>
                  <a:tcPr marL="9525" marR="9525" marT="9525" marB="0" anchor="ctr">
                    <a:solidFill>
                      <a:schemeClr val="tx1">
                        <a:lumMod val="85000"/>
                        <a:lumOff val="15000"/>
                      </a:schemeClr>
                    </a:solidFill>
                  </a:tcPr>
                </a:tc>
              </a:tr>
              <a:tr h="286786">
                <a:tc>
                  <a:txBody>
                    <a:bodyPr/>
                    <a:lstStyle/>
                    <a:p>
                      <a:pPr algn="ctr" fontAlgn="b"/>
                      <a:r>
                        <a:rPr lang="pt-BR" sz="1600" u="none" strike="noStrike" dirty="0">
                          <a:solidFill>
                            <a:schemeClr val="accent1">
                              <a:lumMod val="40000"/>
                              <a:lumOff val="60000"/>
                            </a:schemeClr>
                          </a:solidFill>
                          <a:effectLst/>
                        </a:rPr>
                        <a:t>2º sem/2012</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tx2">
                              <a:lumMod val="50000"/>
                            </a:schemeClr>
                          </a:solidFill>
                          <a:effectLst/>
                        </a:rPr>
                        <a:t>12.296.483 </a:t>
                      </a:r>
                      <a:endParaRPr lang="pt-BR" sz="1800" b="1" i="0" u="none" strike="noStrike" dirty="0">
                        <a:solidFill>
                          <a:schemeClr val="tx2">
                            <a:lumMod val="5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tx2">
                              <a:lumMod val="50000"/>
                            </a:schemeClr>
                          </a:solidFill>
                          <a:effectLst/>
                        </a:rPr>
                        <a:t>(9.900.595)</a:t>
                      </a:r>
                      <a:endParaRPr lang="pt-BR" sz="1800" b="1" i="0" u="none" strike="noStrike" dirty="0">
                        <a:solidFill>
                          <a:schemeClr val="tx2">
                            <a:lumMod val="5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tx1">
                              <a:lumMod val="85000"/>
                              <a:lumOff val="15000"/>
                            </a:schemeClr>
                          </a:solidFill>
                          <a:effectLst/>
                        </a:rPr>
                        <a:t>2.395.888 </a:t>
                      </a:r>
                      <a:endParaRPr lang="pt-BR" sz="1800" b="1" i="0" u="none" strike="noStrike" dirty="0">
                        <a:solidFill>
                          <a:schemeClr val="tx1">
                            <a:lumMod val="85000"/>
                            <a:lumOff val="15000"/>
                          </a:schemeClr>
                        </a:solidFill>
                        <a:effectLst/>
                        <a:latin typeface="Calibri"/>
                      </a:endParaRPr>
                    </a:p>
                  </a:txBody>
                  <a:tcPr marL="9525" marR="9525" marT="9525" marB="0" anchor="ctr">
                    <a:solidFill>
                      <a:schemeClr val="tx1">
                        <a:lumMod val="85000"/>
                        <a:lumOff val="15000"/>
                      </a:schemeClr>
                    </a:solidFill>
                  </a:tcPr>
                </a:tc>
              </a:tr>
              <a:tr h="286786">
                <a:tc>
                  <a:txBody>
                    <a:bodyPr/>
                    <a:lstStyle/>
                    <a:p>
                      <a:pPr algn="ctr" fontAlgn="b"/>
                      <a:r>
                        <a:rPr lang="pt-BR" sz="1600" u="none" strike="noStrike" dirty="0">
                          <a:solidFill>
                            <a:schemeClr val="accent1">
                              <a:lumMod val="40000"/>
                              <a:lumOff val="60000"/>
                            </a:schemeClr>
                          </a:solidFill>
                          <a:effectLst/>
                        </a:rPr>
                        <a:t>1º sem/2013</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tx2">
                              <a:lumMod val="50000"/>
                            </a:schemeClr>
                          </a:solidFill>
                          <a:effectLst/>
                        </a:rPr>
                        <a:t>12.669.885 </a:t>
                      </a:r>
                      <a:endParaRPr lang="pt-BR" sz="1800" b="1" i="0" u="none" strike="noStrike" dirty="0">
                        <a:solidFill>
                          <a:schemeClr val="tx2">
                            <a:lumMod val="5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tx2">
                              <a:lumMod val="50000"/>
                            </a:schemeClr>
                          </a:solidFill>
                          <a:effectLst/>
                        </a:rPr>
                        <a:t>15.766.502 </a:t>
                      </a:r>
                      <a:endParaRPr lang="pt-BR" sz="1800" b="1" i="0" u="none" strike="noStrike" dirty="0">
                        <a:solidFill>
                          <a:schemeClr val="tx2">
                            <a:lumMod val="5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tx1">
                              <a:lumMod val="85000"/>
                              <a:lumOff val="15000"/>
                            </a:schemeClr>
                          </a:solidFill>
                          <a:effectLst/>
                        </a:rPr>
                        <a:t>28.436.387 </a:t>
                      </a:r>
                      <a:endParaRPr lang="pt-BR" sz="1800" b="1" i="0" u="none" strike="noStrike" dirty="0">
                        <a:solidFill>
                          <a:schemeClr val="tx1">
                            <a:lumMod val="85000"/>
                            <a:lumOff val="15000"/>
                          </a:schemeClr>
                        </a:solidFill>
                        <a:effectLst/>
                        <a:latin typeface="Calibri"/>
                      </a:endParaRPr>
                    </a:p>
                  </a:txBody>
                  <a:tcPr marL="9525" marR="9525" marT="9525" marB="0" anchor="ctr">
                    <a:solidFill>
                      <a:schemeClr val="tx1">
                        <a:lumMod val="85000"/>
                        <a:lumOff val="15000"/>
                      </a:schemeClr>
                    </a:solidFill>
                  </a:tcPr>
                </a:tc>
              </a:tr>
              <a:tr h="286786">
                <a:tc>
                  <a:txBody>
                    <a:bodyPr/>
                    <a:lstStyle/>
                    <a:p>
                      <a:pPr algn="ctr" fontAlgn="b"/>
                      <a:r>
                        <a:rPr lang="pt-BR" sz="1600" u="none" strike="noStrike" dirty="0">
                          <a:solidFill>
                            <a:schemeClr val="accent1">
                              <a:lumMod val="40000"/>
                              <a:lumOff val="60000"/>
                            </a:schemeClr>
                          </a:solidFill>
                          <a:effectLst/>
                        </a:rPr>
                        <a:t>2º sem/2013</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tx2">
                              <a:lumMod val="50000"/>
                            </a:schemeClr>
                          </a:solidFill>
                          <a:effectLst/>
                        </a:rPr>
                        <a:t>14.267.811 </a:t>
                      </a:r>
                      <a:endParaRPr lang="pt-BR" sz="1800" b="1" i="0" u="none" strike="noStrike" dirty="0">
                        <a:solidFill>
                          <a:schemeClr val="tx2">
                            <a:lumMod val="5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tx2">
                              <a:lumMod val="50000"/>
                            </a:schemeClr>
                          </a:solidFill>
                          <a:effectLst/>
                        </a:rPr>
                        <a:t>15.918.931 </a:t>
                      </a:r>
                      <a:endParaRPr lang="pt-BR" sz="1800" b="1" i="0" u="none" strike="noStrike" dirty="0">
                        <a:solidFill>
                          <a:schemeClr val="tx2">
                            <a:lumMod val="5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tx1">
                              <a:lumMod val="85000"/>
                              <a:lumOff val="15000"/>
                            </a:schemeClr>
                          </a:solidFill>
                          <a:effectLst/>
                        </a:rPr>
                        <a:t>30.186.742 </a:t>
                      </a:r>
                      <a:endParaRPr lang="pt-BR" sz="1800" b="1" i="0" u="none" strike="noStrike" dirty="0">
                        <a:solidFill>
                          <a:schemeClr val="tx1">
                            <a:lumMod val="85000"/>
                            <a:lumOff val="15000"/>
                          </a:schemeClr>
                        </a:solidFill>
                        <a:effectLst/>
                        <a:latin typeface="Calibri"/>
                      </a:endParaRPr>
                    </a:p>
                  </a:txBody>
                  <a:tcPr marL="9525" marR="9525" marT="9525" marB="0" anchor="ctr">
                    <a:solidFill>
                      <a:schemeClr val="tx1">
                        <a:lumMod val="85000"/>
                        <a:lumOff val="15000"/>
                      </a:schemeClr>
                    </a:solidFill>
                  </a:tcPr>
                </a:tc>
              </a:tr>
              <a:tr h="286786">
                <a:tc>
                  <a:txBody>
                    <a:bodyPr/>
                    <a:lstStyle/>
                    <a:p>
                      <a:pPr algn="ctr" fontAlgn="b"/>
                      <a:r>
                        <a:rPr lang="pt-BR" sz="1600" u="none" strike="noStrike" dirty="0">
                          <a:solidFill>
                            <a:schemeClr val="accent1">
                              <a:lumMod val="40000"/>
                              <a:lumOff val="60000"/>
                            </a:schemeClr>
                          </a:solidFill>
                          <a:effectLst/>
                        </a:rPr>
                        <a:t>1º sem/2014</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tx2">
                              <a:lumMod val="50000"/>
                            </a:schemeClr>
                          </a:solidFill>
                          <a:effectLst/>
                        </a:rPr>
                        <a:t>5.271.503 </a:t>
                      </a:r>
                      <a:endParaRPr lang="pt-BR" sz="1800" b="1" i="0" u="none" strike="noStrike" dirty="0">
                        <a:solidFill>
                          <a:schemeClr val="tx2">
                            <a:lumMod val="5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tx2">
                              <a:lumMod val="50000"/>
                            </a:schemeClr>
                          </a:solidFill>
                          <a:effectLst/>
                        </a:rPr>
                        <a:t>(51.233.608)</a:t>
                      </a:r>
                      <a:endParaRPr lang="pt-BR" sz="1800" b="1" i="0" u="none" strike="noStrike" dirty="0">
                        <a:solidFill>
                          <a:schemeClr val="tx2">
                            <a:lumMod val="5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tx1">
                              <a:lumMod val="85000"/>
                              <a:lumOff val="15000"/>
                            </a:schemeClr>
                          </a:solidFill>
                          <a:effectLst/>
                        </a:rPr>
                        <a:t>(45.962.105)</a:t>
                      </a:r>
                      <a:endParaRPr lang="pt-BR" sz="1800" b="1" i="0" u="none" strike="noStrike" dirty="0">
                        <a:solidFill>
                          <a:schemeClr val="tx1">
                            <a:lumMod val="85000"/>
                            <a:lumOff val="15000"/>
                          </a:schemeClr>
                        </a:solidFill>
                        <a:effectLst/>
                        <a:latin typeface="Calibri"/>
                      </a:endParaRPr>
                    </a:p>
                  </a:txBody>
                  <a:tcPr marL="9525" marR="9525" marT="9525" marB="0" anchor="ctr">
                    <a:solidFill>
                      <a:schemeClr val="tx1">
                        <a:lumMod val="85000"/>
                        <a:lumOff val="15000"/>
                      </a:schemeClr>
                    </a:solidFill>
                  </a:tcPr>
                </a:tc>
              </a:tr>
              <a:tr h="286786">
                <a:tc>
                  <a:txBody>
                    <a:bodyPr/>
                    <a:lstStyle/>
                    <a:p>
                      <a:pPr algn="ctr" fontAlgn="b"/>
                      <a:r>
                        <a:rPr lang="pt-BR" sz="1600" u="none" strike="noStrike" dirty="0">
                          <a:solidFill>
                            <a:schemeClr val="accent1">
                              <a:lumMod val="40000"/>
                              <a:lumOff val="60000"/>
                            </a:schemeClr>
                          </a:solidFill>
                          <a:effectLst/>
                        </a:rPr>
                        <a:t>2º sem/2014</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tx2">
                              <a:lumMod val="50000"/>
                            </a:schemeClr>
                          </a:solidFill>
                          <a:effectLst/>
                        </a:rPr>
                        <a:t>25.655.376 </a:t>
                      </a:r>
                      <a:endParaRPr lang="pt-BR" sz="1800" b="1" i="0" u="none" strike="noStrike" dirty="0">
                        <a:solidFill>
                          <a:schemeClr val="tx2">
                            <a:lumMod val="5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tx2">
                              <a:lumMod val="50000"/>
                            </a:schemeClr>
                          </a:solidFill>
                          <a:effectLst/>
                        </a:rPr>
                        <a:t>65.173.472 </a:t>
                      </a:r>
                      <a:endParaRPr lang="pt-BR" sz="1800" b="1" i="0" u="none" strike="noStrike" dirty="0">
                        <a:solidFill>
                          <a:schemeClr val="tx2">
                            <a:lumMod val="5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tx1">
                              <a:lumMod val="85000"/>
                              <a:lumOff val="15000"/>
                            </a:schemeClr>
                          </a:solidFill>
                          <a:effectLst/>
                        </a:rPr>
                        <a:t>90.828.848 </a:t>
                      </a:r>
                      <a:endParaRPr lang="pt-BR" sz="1800" b="1" i="0" u="none" strike="noStrike" dirty="0">
                        <a:solidFill>
                          <a:schemeClr val="tx1">
                            <a:lumMod val="85000"/>
                            <a:lumOff val="15000"/>
                          </a:schemeClr>
                        </a:solidFill>
                        <a:effectLst/>
                        <a:latin typeface="Calibri"/>
                      </a:endParaRPr>
                    </a:p>
                  </a:txBody>
                  <a:tcPr marL="9525" marR="9525" marT="9525" marB="0" anchor="ctr">
                    <a:solidFill>
                      <a:schemeClr val="tx1">
                        <a:lumMod val="85000"/>
                        <a:lumOff val="15000"/>
                      </a:schemeClr>
                    </a:solidFill>
                  </a:tcPr>
                </a:tc>
              </a:tr>
              <a:tr h="286786">
                <a:tc>
                  <a:txBody>
                    <a:bodyPr/>
                    <a:lstStyle/>
                    <a:p>
                      <a:pPr algn="ctr" fontAlgn="b"/>
                      <a:r>
                        <a:rPr lang="pt-BR" sz="1600" u="none" strike="noStrike" dirty="0">
                          <a:solidFill>
                            <a:schemeClr val="accent1">
                              <a:lumMod val="40000"/>
                              <a:lumOff val="60000"/>
                            </a:schemeClr>
                          </a:solidFill>
                          <a:effectLst/>
                        </a:rPr>
                        <a:t>1º sem/2015</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tx2">
                              <a:lumMod val="50000"/>
                            </a:schemeClr>
                          </a:solidFill>
                          <a:effectLst/>
                        </a:rPr>
                        <a:t>35.184.659 </a:t>
                      </a:r>
                      <a:endParaRPr lang="pt-BR" sz="1800" b="1" i="0" u="none" strike="noStrike" dirty="0">
                        <a:solidFill>
                          <a:schemeClr val="tx2">
                            <a:lumMod val="5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tx2">
                              <a:lumMod val="50000"/>
                            </a:schemeClr>
                          </a:solidFill>
                          <a:effectLst/>
                        </a:rPr>
                        <a:t>46.406.630 </a:t>
                      </a:r>
                      <a:endParaRPr lang="pt-BR" sz="1800" b="1" i="0" u="none" strike="noStrike" dirty="0">
                        <a:solidFill>
                          <a:schemeClr val="tx2">
                            <a:lumMod val="5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tx1">
                              <a:lumMod val="85000"/>
                              <a:lumOff val="15000"/>
                            </a:schemeClr>
                          </a:solidFill>
                          <a:effectLst/>
                        </a:rPr>
                        <a:t>81.591.289 </a:t>
                      </a:r>
                      <a:endParaRPr lang="pt-BR" sz="1800" b="1" i="0" u="none" strike="noStrike" dirty="0">
                        <a:solidFill>
                          <a:schemeClr val="tx1">
                            <a:lumMod val="85000"/>
                            <a:lumOff val="15000"/>
                          </a:schemeClr>
                        </a:solidFill>
                        <a:effectLst/>
                        <a:latin typeface="Calibri"/>
                      </a:endParaRPr>
                    </a:p>
                  </a:txBody>
                  <a:tcPr marL="9525" marR="9525" marT="9525" marB="0" anchor="ctr">
                    <a:solidFill>
                      <a:schemeClr val="tx1">
                        <a:lumMod val="85000"/>
                        <a:lumOff val="15000"/>
                      </a:schemeClr>
                    </a:solidFill>
                  </a:tcPr>
                </a:tc>
              </a:tr>
              <a:tr h="286786">
                <a:tc>
                  <a:txBody>
                    <a:bodyPr/>
                    <a:lstStyle/>
                    <a:p>
                      <a:pPr algn="ctr" fontAlgn="b"/>
                      <a:r>
                        <a:rPr lang="pt-BR" sz="1600" u="none" strike="noStrike" dirty="0">
                          <a:solidFill>
                            <a:schemeClr val="accent1">
                              <a:lumMod val="40000"/>
                              <a:lumOff val="60000"/>
                            </a:schemeClr>
                          </a:solidFill>
                          <a:effectLst/>
                        </a:rPr>
                        <a:t>2º sem/2015</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tx2">
                              <a:lumMod val="50000"/>
                            </a:schemeClr>
                          </a:solidFill>
                          <a:effectLst/>
                        </a:rPr>
                        <a:t>41.521.539 </a:t>
                      </a:r>
                      <a:endParaRPr lang="pt-BR" sz="1800" b="1" i="0" u="none" strike="noStrike" dirty="0">
                        <a:solidFill>
                          <a:schemeClr val="tx2">
                            <a:lumMod val="5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tx2">
                              <a:lumMod val="50000"/>
                            </a:schemeClr>
                          </a:solidFill>
                          <a:effectLst/>
                        </a:rPr>
                        <a:t>110.938.091 </a:t>
                      </a:r>
                      <a:endParaRPr lang="pt-BR" sz="1800" b="1" i="0" u="none" strike="noStrike" dirty="0">
                        <a:solidFill>
                          <a:schemeClr val="tx2">
                            <a:lumMod val="5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tx1">
                              <a:lumMod val="85000"/>
                              <a:lumOff val="15000"/>
                            </a:schemeClr>
                          </a:solidFill>
                          <a:effectLst/>
                        </a:rPr>
                        <a:t>152.459.630 </a:t>
                      </a:r>
                      <a:endParaRPr lang="pt-BR" sz="1800" b="1" i="0" u="none" strike="noStrike" dirty="0">
                        <a:solidFill>
                          <a:schemeClr val="tx1">
                            <a:lumMod val="85000"/>
                            <a:lumOff val="15000"/>
                          </a:schemeClr>
                        </a:solidFill>
                        <a:effectLst/>
                        <a:latin typeface="Calibri"/>
                      </a:endParaRPr>
                    </a:p>
                  </a:txBody>
                  <a:tcPr marL="9525" marR="9525" marT="9525" marB="0" anchor="ctr">
                    <a:solidFill>
                      <a:schemeClr val="tx1">
                        <a:lumMod val="85000"/>
                        <a:lumOff val="15000"/>
                      </a:schemeClr>
                    </a:solidFill>
                  </a:tcPr>
                </a:tc>
              </a:tr>
              <a:tr h="286786">
                <a:tc>
                  <a:txBody>
                    <a:bodyPr/>
                    <a:lstStyle/>
                    <a:p>
                      <a:pPr algn="ctr" fontAlgn="b"/>
                      <a:r>
                        <a:rPr lang="pt-BR" sz="1600" u="none" strike="noStrike" dirty="0">
                          <a:solidFill>
                            <a:schemeClr val="accent1">
                              <a:lumMod val="40000"/>
                              <a:lumOff val="60000"/>
                            </a:schemeClr>
                          </a:solidFill>
                          <a:effectLst/>
                        </a:rPr>
                        <a:t>1º sem/2016</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tx2">
                              <a:lumMod val="50000"/>
                            </a:schemeClr>
                          </a:solidFill>
                          <a:effectLst/>
                        </a:rPr>
                        <a:t>(17.308.089)</a:t>
                      </a:r>
                      <a:endParaRPr lang="pt-BR" sz="1800" b="1" i="0" u="none" strike="noStrike" dirty="0">
                        <a:solidFill>
                          <a:schemeClr val="tx2">
                            <a:lumMod val="5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tx2">
                              <a:lumMod val="50000"/>
                            </a:schemeClr>
                          </a:solidFill>
                          <a:effectLst/>
                        </a:rPr>
                        <a:t>(184.645.409)</a:t>
                      </a:r>
                      <a:endParaRPr lang="pt-BR" sz="1800" b="1" i="0" u="none" strike="noStrike" dirty="0">
                        <a:solidFill>
                          <a:schemeClr val="tx2">
                            <a:lumMod val="5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tx1">
                              <a:lumMod val="85000"/>
                              <a:lumOff val="15000"/>
                            </a:schemeClr>
                          </a:solidFill>
                          <a:effectLst/>
                        </a:rPr>
                        <a:t>(201.953.498)</a:t>
                      </a:r>
                      <a:endParaRPr lang="pt-BR" sz="1800" b="1" i="0" u="none" strike="noStrike" dirty="0">
                        <a:solidFill>
                          <a:schemeClr val="tx1">
                            <a:lumMod val="85000"/>
                            <a:lumOff val="15000"/>
                          </a:schemeClr>
                        </a:solidFill>
                        <a:effectLst/>
                        <a:latin typeface="Calibri"/>
                      </a:endParaRPr>
                    </a:p>
                  </a:txBody>
                  <a:tcPr marL="9525" marR="9525" marT="9525" marB="0" anchor="ctr">
                    <a:solidFill>
                      <a:schemeClr val="tx1">
                        <a:lumMod val="85000"/>
                        <a:lumOff val="15000"/>
                      </a:schemeClr>
                    </a:solidFill>
                  </a:tcPr>
                </a:tc>
              </a:tr>
              <a:tr h="286786">
                <a:tc>
                  <a:txBody>
                    <a:bodyPr/>
                    <a:lstStyle/>
                    <a:p>
                      <a:pPr algn="ctr" fontAlgn="b"/>
                      <a:r>
                        <a:rPr lang="pt-BR" sz="1600" u="none" strike="noStrike" dirty="0">
                          <a:solidFill>
                            <a:schemeClr val="accent1">
                              <a:lumMod val="40000"/>
                              <a:lumOff val="60000"/>
                            </a:schemeClr>
                          </a:solidFill>
                          <a:effectLst/>
                        </a:rPr>
                        <a:t>2º sem/2016</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tx2">
                              <a:lumMod val="50000"/>
                            </a:schemeClr>
                          </a:solidFill>
                          <a:effectLst/>
                        </a:rPr>
                        <a:t>7.780.387 </a:t>
                      </a:r>
                      <a:endParaRPr lang="pt-BR" sz="1800" b="1" i="0" u="none" strike="noStrike" dirty="0">
                        <a:solidFill>
                          <a:schemeClr val="tx2">
                            <a:lumMod val="5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tx2">
                              <a:lumMod val="50000"/>
                            </a:schemeClr>
                          </a:solidFill>
                          <a:effectLst/>
                        </a:rPr>
                        <a:t>(55.674.283)</a:t>
                      </a:r>
                      <a:endParaRPr lang="pt-BR" sz="1800" b="1" i="0" u="none" strike="noStrike" dirty="0">
                        <a:solidFill>
                          <a:schemeClr val="tx2">
                            <a:lumMod val="5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tx1">
                              <a:lumMod val="85000"/>
                              <a:lumOff val="15000"/>
                            </a:schemeClr>
                          </a:solidFill>
                          <a:effectLst/>
                        </a:rPr>
                        <a:t>(47.893.896)</a:t>
                      </a:r>
                      <a:endParaRPr lang="pt-BR" sz="1800" b="1" i="0" u="none" strike="noStrike" dirty="0">
                        <a:solidFill>
                          <a:schemeClr val="tx1">
                            <a:lumMod val="85000"/>
                            <a:lumOff val="15000"/>
                          </a:schemeClr>
                        </a:solidFill>
                        <a:effectLst/>
                        <a:latin typeface="Calibri"/>
                      </a:endParaRPr>
                    </a:p>
                  </a:txBody>
                  <a:tcPr marL="9525" marR="9525" marT="9525" marB="0" anchor="ctr">
                    <a:solidFill>
                      <a:schemeClr val="tx1">
                        <a:lumMod val="85000"/>
                        <a:lumOff val="15000"/>
                      </a:schemeClr>
                    </a:solidFill>
                  </a:tcPr>
                </a:tc>
              </a:tr>
              <a:tr h="286786">
                <a:tc>
                  <a:txBody>
                    <a:bodyPr/>
                    <a:lstStyle/>
                    <a:p>
                      <a:pPr algn="ctr" fontAlgn="b"/>
                      <a:r>
                        <a:rPr lang="pt-BR" sz="1600" u="none" strike="noStrike" dirty="0">
                          <a:solidFill>
                            <a:schemeClr val="accent1">
                              <a:lumMod val="40000"/>
                              <a:lumOff val="60000"/>
                            </a:schemeClr>
                          </a:solidFill>
                          <a:effectLst/>
                        </a:rPr>
                        <a:t>1º sem/2017</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tx2">
                              <a:lumMod val="50000"/>
                            </a:schemeClr>
                          </a:solidFill>
                          <a:effectLst/>
                        </a:rPr>
                        <a:t>11.271.662 </a:t>
                      </a:r>
                      <a:endParaRPr lang="pt-BR" sz="1800" b="1" i="0" u="none" strike="noStrike" dirty="0">
                        <a:solidFill>
                          <a:schemeClr val="tx2">
                            <a:lumMod val="5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tx2">
                              <a:lumMod val="50000"/>
                            </a:schemeClr>
                          </a:solidFill>
                          <a:effectLst/>
                        </a:rPr>
                        <a:t>(15.744.789)</a:t>
                      </a:r>
                      <a:endParaRPr lang="pt-BR" sz="1800" b="1" i="0" u="none" strike="noStrike" dirty="0">
                        <a:solidFill>
                          <a:schemeClr val="tx2">
                            <a:lumMod val="5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tx1">
                              <a:lumMod val="85000"/>
                              <a:lumOff val="15000"/>
                            </a:schemeClr>
                          </a:solidFill>
                          <a:effectLst/>
                        </a:rPr>
                        <a:t>(4.473.127)</a:t>
                      </a:r>
                      <a:endParaRPr lang="pt-BR" sz="1800" b="1" i="0" u="none" strike="noStrike" dirty="0">
                        <a:solidFill>
                          <a:schemeClr val="tx1">
                            <a:lumMod val="85000"/>
                            <a:lumOff val="15000"/>
                          </a:schemeClr>
                        </a:solidFill>
                        <a:effectLst/>
                        <a:latin typeface="Calibri"/>
                      </a:endParaRPr>
                    </a:p>
                  </a:txBody>
                  <a:tcPr marL="9525" marR="9525" marT="9525" marB="0" anchor="ctr">
                    <a:solidFill>
                      <a:schemeClr val="tx1">
                        <a:lumMod val="85000"/>
                        <a:lumOff val="15000"/>
                      </a:schemeClr>
                    </a:solidFill>
                  </a:tcPr>
                </a:tc>
              </a:tr>
              <a:tr h="286786">
                <a:tc>
                  <a:txBody>
                    <a:bodyPr/>
                    <a:lstStyle/>
                    <a:p>
                      <a:pPr algn="ctr" fontAlgn="b"/>
                      <a:r>
                        <a:rPr lang="pt-BR" sz="1600" u="none" strike="noStrike" dirty="0">
                          <a:solidFill>
                            <a:schemeClr val="accent1">
                              <a:lumMod val="40000"/>
                              <a:lumOff val="60000"/>
                            </a:schemeClr>
                          </a:solidFill>
                          <a:effectLst/>
                        </a:rPr>
                        <a:t>2º sem/2017</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tx2">
                              <a:lumMod val="50000"/>
                            </a:schemeClr>
                          </a:solidFill>
                          <a:effectLst/>
                        </a:rPr>
                        <a:t>14.709.838 </a:t>
                      </a:r>
                      <a:endParaRPr lang="pt-BR" sz="1800" b="1" i="0" u="none" strike="noStrike" dirty="0">
                        <a:solidFill>
                          <a:schemeClr val="tx2">
                            <a:lumMod val="5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tx2">
                              <a:lumMod val="50000"/>
                            </a:schemeClr>
                          </a:solidFill>
                          <a:effectLst/>
                        </a:rPr>
                        <a:t>(30.677.374)</a:t>
                      </a:r>
                      <a:endParaRPr lang="pt-BR" sz="1800" b="1" i="0" u="none" strike="noStrike" dirty="0">
                        <a:solidFill>
                          <a:schemeClr val="tx2">
                            <a:lumMod val="5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tx1">
                              <a:lumMod val="85000"/>
                              <a:lumOff val="15000"/>
                            </a:schemeClr>
                          </a:solidFill>
                          <a:effectLst/>
                        </a:rPr>
                        <a:t>(15.967.536)</a:t>
                      </a:r>
                      <a:endParaRPr lang="pt-BR" sz="1800" b="1" i="0" u="none" strike="noStrike" dirty="0">
                        <a:solidFill>
                          <a:schemeClr val="tx1">
                            <a:lumMod val="85000"/>
                            <a:lumOff val="15000"/>
                          </a:schemeClr>
                        </a:solidFill>
                        <a:effectLst/>
                        <a:latin typeface="Calibri"/>
                      </a:endParaRPr>
                    </a:p>
                  </a:txBody>
                  <a:tcPr marL="9525" marR="9525" marT="9525" marB="0" anchor="ctr">
                    <a:solidFill>
                      <a:schemeClr val="tx1">
                        <a:lumMod val="85000"/>
                        <a:lumOff val="15000"/>
                      </a:schemeClr>
                    </a:solidFill>
                  </a:tcPr>
                </a:tc>
              </a:tr>
              <a:tr h="286786">
                <a:tc>
                  <a:txBody>
                    <a:bodyPr/>
                    <a:lstStyle/>
                    <a:p>
                      <a:pPr algn="ctr" fontAlgn="b"/>
                      <a:r>
                        <a:rPr lang="pt-BR" sz="1600" u="none" strike="noStrike" dirty="0">
                          <a:solidFill>
                            <a:schemeClr val="accent1">
                              <a:lumMod val="40000"/>
                              <a:lumOff val="60000"/>
                            </a:schemeClr>
                          </a:solidFill>
                          <a:effectLst/>
                        </a:rPr>
                        <a:t>1º sem/2018</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tx2">
                              <a:lumMod val="50000"/>
                            </a:schemeClr>
                          </a:solidFill>
                          <a:effectLst/>
                        </a:rPr>
                        <a:t>19.658.215 </a:t>
                      </a:r>
                      <a:endParaRPr lang="pt-BR" sz="1800" b="1" i="0" u="none" strike="noStrike" dirty="0">
                        <a:solidFill>
                          <a:schemeClr val="tx2">
                            <a:lumMod val="5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tx2">
                              <a:lumMod val="50000"/>
                            </a:schemeClr>
                          </a:solidFill>
                          <a:effectLst/>
                        </a:rPr>
                        <a:t>146.201.403 </a:t>
                      </a:r>
                      <a:endParaRPr lang="pt-BR" sz="1800" b="1" i="0" u="none" strike="noStrike" dirty="0">
                        <a:solidFill>
                          <a:schemeClr val="tx2">
                            <a:lumMod val="5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tx1">
                              <a:lumMod val="85000"/>
                              <a:lumOff val="15000"/>
                            </a:schemeClr>
                          </a:solidFill>
                          <a:effectLst/>
                        </a:rPr>
                        <a:t>165.859.618 </a:t>
                      </a:r>
                      <a:endParaRPr lang="pt-BR" sz="1800" b="1" i="0" u="none" strike="noStrike" dirty="0">
                        <a:solidFill>
                          <a:schemeClr val="tx1">
                            <a:lumMod val="85000"/>
                            <a:lumOff val="15000"/>
                          </a:schemeClr>
                        </a:solidFill>
                        <a:effectLst/>
                        <a:latin typeface="Calibri"/>
                      </a:endParaRPr>
                    </a:p>
                  </a:txBody>
                  <a:tcPr marL="9525" marR="9525" marT="9525" marB="0" anchor="ctr">
                    <a:solidFill>
                      <a:schemeClr val="tx1">
                        <a:lumMod val="85000"/>
                        <a:lumOff val="15000"/>
                      </a:schemeClr>
                    </a:solidFill>
                  </a:tcPr>
                </a:tc>
              </a:tr>
              <a:tr h="301125">
                <a:tc>
                  <a:txBody>
                    <a:bodyPr/>
                    <a:lstStyle/>
                    <a:p>
                      <a:pPr algn="ctr" fontAlgn="b"/>
                      <a:r>
                        <a:rPr lang="pt-BR" sz="1600" u="none" strike="noStrike" dirty="0">
                          <a:solidFill>
                            <a:schemeClr val="accent1">
                              <a:lumMod val="40000"/>
                              <a:lumOff val="60000"/>
                            </a:schemeClr>
                          </a:solidFill>
                          <a:effectLst/>
                        </a:rPr>
                        <a:t>2º sem/2018</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tx2">
                              <a:lumMod val="50000"/>
                            </a:schemeClr>
                          </a:solidFill>
                          <a:effectLst/>
                        </a:rPr>
                        <a:t>25.554.330 </a:t>
                      </a:r>
                      <a:endParaRPr lang="pt-BR" sz="1800" b="1" i="0" u="none" strike="noStrike" dirty="0">
                        <a:solidFill>
                          <a:schemeClr val="tx2">
                            <a:lumMod val="5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tx2">
                              <a:lumMod val="50000"/>
                            </a:schemeClr>
                          </a:solidFill>
                          <a:effectLst/>
                        </a:rPr>
                        <a:t>(19.133.818)</a:t>
                      </a:r>
                      <a:endParaRPr lang="pt-BR" sz="1800" b="1" i="0" u="none" strike="noStrike" dirty="0">
                        <a:solidFill>
                          <a:schemeClr val="tx2">
                            <a:lumMod val="5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tx1">
                              <a:lumMod val="85000"/>
                              <a:lumOff val="15000"/>
                            </a:schemeClr>
                          </a:solidFill>
                          <a:effectLst/>
                        </a:rPr>
                        <a:t>6.420.512 </a:t>
                      </a:r>
                      <a:endParaRPr lang="pt-BR" sz="1800" b="1" i="0" u="none" strike="noStrike" dirty="0">
                        <a:solidFill>
                          <a:schemeClr val="tx1">
                            <a:lumMod val="85000"/>
                            <a:lumOff val="15000"/>
                          </a:schemeClr>
                        </a:solidFill>
                        <a:effectLst/>
                        <a:latin typeface="Calibri"/>
                      </a:endParaRPr>
                    </a:p>
                  </a:txBody>
                  <a:tcPr marL="9525" marR="9525" marT="9525" marB="0" anchor="ctr">
                    <a:solidFill>
                      <a:schemeClr val="tx1">
                        <a:lumMod val="85000"/>
                        <a:lumOff val="15000"/>
                      </a:schemeClr>
                    </a:solidFill>
                  </a:tcPr>
                </a:tc>
              </a:tr>
            </a:tbl>
          </a:graphicData>
        </a:graphic>
      </p:graphicFrame>
    </p:spTree>
    <p:extLst>
      <p:ext uri="{BB962C8B-B14F-4D97-AF65-F5344CB8AC3E}">
        <p14:creationId xmlns:p14="http://schemas.microsoft.com/office/powerpoint/2010/main" val="36800899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4294967295"/>
          </p:nvPr>
        </p:nvSpPr>
        <p:spPr>
          <a:xfrm>
            <a:off x="457200" y="1484313"/>
            <a:ext cx="8229600" cy="4425950"/>
          </a:xfrm>
        </p:spPr>
        <p:txBody>
          <a:bodyPr>
            <a:normAutofit/>
          </a:bodyPr>
          <a:lstStyle/>
          <a:p>
            <a:pPr algn="just">
              <a:lnSpc>
                <a:spcPct val="90000"/>
              </a:lnSpc>
              <a:spcBef>
                <a:spcPct val="0"/>
              </a:spcBef>
              <a:buNone/>
            </a:pPr>
            <a:r>
              <a:rPr lang="pt-BR" sz="2700" dirty="0" smtClean="0"/>
              <a:t>	</a:t>
            </a:r>
            <a:r>
              <a:rPr lang="pt-BR" sz="2700" b="1" dirty="0" smtClean="0">
                <a:solidFill>
                  <a:schemeClr val="bg1"/>
                </a:solidFill>
              </a:rPr>
              <a:t>Lei Complementar 101/2000 (LRF):</a:t>
            </a:r>
          </a:p>
          <a:p>
            <a:pPr algn="just">
              <a:lnSpc>
                <a:spcPct val="90000"/>
              </a:lnSpc>
              <a:spcBef>
                <a:spcPct val="0"/>
              </a:spcBef>
              <a:buNone/>
            </a:pPr>
            <a:r>
              <a:rPr lang="pt-BR" sz="2700" b="1" dirty="0">
                <a:solidFill>
                  <a:schemeClr val="bg1"/>
                </a:solidFill>
              </a:rPr>
              <a:t>	</a:t>
            </a:r>
            <a:endParaRPr lang="pt-BR" sz="2700" b="1" dirty="0" smtClean="0">
              <a:solidFill>
                <a:schemeClr val="bg1"/>
              </a:solidFill>
            </a:endParaRPr>
          </a:p>
          <a:p>
            <a:pPr algn="just">
              <a:lnSpc>
                <a:spcPct val="90000"/>
              </a:lnSpc>
              <a:spcBef>
                <a:spcPct val="0"/>
              </a:spcBef>
              <a:buNone/>
            </a:pPr>
            <a:r>
              <a:rPr lang="pt-BR" sz="2700" dirty="0" smtClean="0">
                <a:solidFill>
                  <a:schemeClr val="bg1"/>
                </a:solidFill>
              </a:rPr>
              <a:t>	</a:t>
            </a:r>
            <a:r>
              <a:rPr lang="pt-BR" sz="2700" dirty="0">
                <a:solidFill>
                  <a:schemeClr val="bg1"/>
                </a:solidFill>
              </a:rPr>
              <a:t>Art. </a:t>
            </a:r>
            <a:r>
              <a:rPr lang="pt-BR" sz="2700" dirty="0" smtClean="0">
                <a:solidFill>
                  <a:schemeClr val="bg1"/>
                </a:solidFill>
              </a:rPr>
              <a:t>5º </a:t>
            </a:r>
            <a:r>
              <a:rPr lang="pt-BR" sz="2700" dirty="0">
                <a:solidFill>
                  <a:schemeClr val="bg1"/>
                </a:solidFill>
              </a:rPr>
              <a:t>O projeto de lei orçamentária anual</a:t>
            </a:r>
            <a:r>
              <a:rPr lang="pt-BR" sz="2700" dirty="0" smtClean="0">
                <a:solidFill>
                  <a:schemeClr val="bg1"/>
                </a:solidFill>
              </a:rPr>
              <a:t>, (...):</a:t>
            </a:r>
          </a:p>
          <a:p>
            <a:pPr algn="just">
              <a:lnSpc>
                <a:spcPct val="90000"/>
              </a:lnSpc>
              <a:spcBef>
                <a:spcPct val="0"/>
              </a:spcBef>
              <a:buNone/>
            </a:pPr>
            <a:r>
              <a:rPr lang="pt-BR" sz="2700" dirty="0" smtClean="0">
                <a:solidFill>
                  <a:schemeClr val="bg1"/>
                </a:solidFill>
              </a:rPr>
              <a:t>	(...)</a:t>
            </a:r>
            <a:endParaRPr lang="pt-BR" sz="2700" dirty="0">
              <a:solidFill>
                <a:schemeClr val="bg1"/>
              </a:solidFill>
            </a:endParaRPr>
          </a:p>
          <a:p>
            <a:pPr algn="just">
              <a:lnSpc>
                <a:spcPct val="90000"/>
              </a:lnSpc>
              <a:spcBef>
                <a:spcPct val="0"/>
              </a:spcBef>
              <a:buNone/>
            </a:pPr>
            <a:r>
              <a:rPr lang="pt-BR" sz="2700" dirty="0" smtClean="0">
                <a:solidFill>
                  <a:schemeClr val="bg1"/>
                </a:solidFill>
              </a:rPr>
              <a:t>	</a:t>
            </a:r>
            <a:r>
              <a:rPr lang="pt-BR" sz="2700" dirty="0">
                <a:solidFill>
                  <a:schemeClr val="bg1"/>
                </a:solidFill>
              </a:rPr>
              <a:t>§ </a:t>
            </a:r>
            <a:r>
              <a:rPr lang="pt-BR" sz="2700" dirty="0" smtClean="0">
                <a:solidFill>
                  <a:schemeClr val="bg1"/>
                </a:solidFill>
              </a:rPr>
              <a:t>6º </a:t>
            </a:r>
            <a:r>
              <a:rPr lang="pt-BR" sz="2700" dirty="0">
                <a:solidFill>
                  <a:schemeClr val="bg1"/>
                </a:solidFill>
              </a:rPr>
              <a:t>Integrarão as despesas da União, e </a:t>
            </a:r>
            <a:r>
              <a:rPr lang="pt-BR" sz="2700" b="1" dirty="0">
                <a:solidFill>
                  <a:srgbClr val="FFFF00"/>
                </a:solidFill>
              </a:rPr>
              <a:t>serão incluídas na lei orçamentária</a:t>
            </a:r>
            <a:r>
              <a:rPr lang="pt-BR" sz="2700" dirty="0">
                <a:solidFill>
                  <a:schemeClr val="bg1"/>
                </a:solidFill>
              </a:rPr>
              <a:t>, </a:t>
            </a:r>
            <a:r>
              <a:rPr lang="pt-BR" sz="2700" dirty="0">
                <a:solidFill>
                  <a:schemeClr val="tx2">
                    <a:lumMod val="50000"/>
                  </a:schemeClr>
                </a:solidFill>
              </a:rPr>
              <a:t>as do </a:t>
            </a:r>
            <a:r>
              <a:rPr lang="pt-BR" sz="2700" b="1" dirty="0">
                <a:solidFill>
                  <a:schemeClr val="tx2">
                    <a:lumMod val="50000"/>
                  </a:schemeClr>
                </a:solidFill>
              </a:rPr>
              <a:t>Banco Central do Brasil </a:t>
            </a:r>
            <a:r>
              <a:rPr lang="pt-BR" sz="2700" dirty="0">
                <a:solidFill>
                  <a:schemeClr val="tx2">
                    <a:lumMod val="50000"/>
                  </a:schemeClr>
                </a:solidFill>
              </a:rPr>
              <a:t>relativas a pessoal e encargos sociais, custeio </a:t>
            </a:r>
            <a:r>
              <a:rPr lang="pt-BR" sz="2700" b="1" dirty="0">
                <a:solidFill>
                  <a:schemeClr val="tx2">
                    <a:lumMod val="50000"/>
                  </a:schemeClr>
                </a:solidFill>
              </a:rPr>
              <a:t>administrativo</a:t>
            </a:r>
            <a:r>
              <a:rPr lang="pt-BR" sz="2700" dirty="0">
                <a:solidFill>
                  <a:schemeClr val="tx2">
                    <a:lumMod val="50000"/>
                  </a:schemeClr>
                </a:solidFill>
              </a:rPr>
              <a:t>, inclusive os destinados a benefícios e assistência aos servidores, e a investimentos</a:t>
            </a:r>
            <a:r>
              <a:rPr lang="pt-BR" sz="2700" dirty="0" smtClean="0">
                <a:solidFill>
                  <a:schemeClr val="tx2">
                    <a:lumMod val="50000"/>
                  </a:schemeClr>
                </a:solidFill>
              </a:rPr>
              <a:t>.</a:t>
            </a:r>
            <a:endParaRPr lang="pt-BR" sz="2700" dirty="0">
              <a:solidFill>
                <a:schemeClr val="tx2">
                  <a:lumMod val="50000"/>
                </a:schemeClr>
              </a:solidFill>
            </a:endParaRPr>
          </a:p>
        </p:txBody>
      </p:sp>
      <p:sp>
        <p:nvSpPr>
          <p:cNvPr id="5" name="Título 1"/>
          <p:cNvSpPr txBox="1">
            <a:spLocks/>
          </p:cNvSpPr>
          <p:nvPr/>
        </p:nvSpPr>
        <p:spPr bwMode="auto">
          <a:xfrm>
            <a:off x="468313" y="260350"/>
            <a:ext cx="8229600" cy="928688"/>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pt-BR" u="sng" dirty="0" smtClean="0">
                <a:solidFill>
                  <a:srgbClr val="00B0F0"/>
                </a:solidFill>
              </a:rPr>
              <a:t>LOA versus BANCO CENTRAL</a:t>
            </a:r>
          </a:p>
        </p:txBody>
      </p:sp>
    </p:spTree>
    <p:extLst>
      <p:ext uri="{BB962C8B-B14F-4D97-AF65-F5344CB8AC3E}">
        <p14:creationId xmlns:p14="http://schemas.microsoft.com/office/powerpoint/2010/main" val="890579424"/>
      </p:ext>
    </p:extLst>
  </p:cSld>
  <p:clrMapOvr>
    <a:masterClrMapping/>
  </p:clrMapOvr>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ela 1"/>
          <p:cNvGraphicFramePr>
            <a:graphicFrameLocks noGrp="1"/>
          </p:cNvGraphicFramePr>
          <p:nvPr>
            <p:extLst>
              <p:ext uri="{D42A27DB-BD31-4B8C-83A1-F6EECF244321}">
                <p14:modId xmlns:p14="http://schemas.microsoft.com/office/powerpoint/2010/main" val="2599399606"/>
              </p:ext>
            </p:extLst>
          </p:nvPr>
        </p:nvGraphicFramePr>
        <p:xfrm>
          <a:off x="971600" y="116622"/>
          <a:ext cx="7128792" cy="6698916"/>
        </p:xfrm>
        <a:graphic>
          <a:graphicData uri="http://schemas.openxmlformats.org/drawingml/2006/table">
            <a:tbl>
              <a:tblPr>
                <a:tableStyleId>{5C22544A-7EE6-4342-B048-85BDC9FD1C3A}</a:tableStyleId>
              </a:tblPr>
              <a:tblGrid>
                <a:gridCol w="1692153"/>
                <a:gridCol w="1821274"/>
                <a:gridCol w="1821274"/>
                <a:gridCol w="1794091"/>
              </a:tblGrid>
              <a:tr h="301125">
                <a:tc>
                  <a:txBody>
                    <a:bodyPr/>
                    <a:lstStyle/>
                    <a:p>
                      <a:pPr algn="ctr" fontAlgn="b"/>
                      <a:r>
                        <a:rPr lang="pt-BR" sz="2400" b="1" u="none" strike="noStrike" dirty="0">
                          <a:solidFill>
                            <a:schemeClr val="accent1">
                              <a:lumMod val="40000"/>
                              <a:lumOff val="60000"/>
                            </a:schemeClr>
                          </a:solidFill>
                          <a:effectLst/>
                        </a:rPr>
                        <a:t>Semestre</a:t>
                      </a:r>
                      <a:endParaRPr lang="pt-BR" sz="2400" b="1" i="0" u="none" strike="noStrike" dirty="0">
                        <a:solidFill>
                          <a:schemeClr val="accent1">
                            <a:lumMod val="40000"/>
                            <a:lumOff val="60000"/>
                          </a:schemeClr>
                        </a:solidFill>
                        <a:effectLst/>
                        <a:latin typeface="Calibri"/>
                      </a:endParaRPr>
                    </a:p>
                  </a:txBody>
                  <a:tcPr marL="9525" marR="9525" marT="9525" marB="0" anchor="ctr">
                    <a:solidFill>
                      <a:schemeClr val="tx1">
                        <a:lumMod val="85000"/>
                        <a:lumOff val="15000"/>
                      </a:schemeClr>
                    </a:solidFill>
                  </a:tcPr>
                </a:tc>
                <a:tc>
                  <a:txBody>
                    <a:bodyPr/>
                    <a:lstStyle/>
                    <a:p>
                      <a:pPr algn="ctr" fontAlgn="b"/>
                      <a:r>
                        <a:rPr lang="pt-BR" sz="2400" b="1" u="none" strike="noStrike" dirty="0">
                          <a:solidFill>
                            <a:schemeClr val="accent1">
                              <a:lumMod val="40000"/>
                              <a:lumOff val="60000"/>
                            </a:schemeClr>
                          </a:solidFill>
                          <a:effectLst/>
                        </a:rPr>
                        <a:t>Demais</a:t>
                      </a:r>
                      <a:endParaRPr lang="pt-BR" sz="2400" b="1" i="0" u="none" strike="noStrike" dirty="0">
                        <a:solidFill>
                          <a:schemeClr val="accent1">
                            <a:lumMod val="40000"/>
                            <a:lumOff val="60000"/>
                          </a:schemeClr>
                        </a:solidFill>
                        <a:effectLst/>
                        <a:latin typeface="Calibri"/>
                      </a:endParaRPr>
                    </a:p>
                  </a:txBody>
                  <a:tcPr marL="9525" marR="9525" marT="9525" marB="0" anchor="ctr">
                    <a:solidFill>
                      <a:schemeClr val="tx1">
                        <a:lumMod val="85000"/>
                        <a:lumOff val="15000"/>
                      </a:schemeClr>
                    </a:solidFill>
                  </a:tcPr>
                </a:tc>
                <a:tc>
                  <a:txBody>
                    <a:bodyPr/>
                    <a:lstStyle/>
                    <a:p>
                      <a:pPr algn="ctr" fontAlgn="b"/>
                      <a:r>
                        <a:rPr lang="pt-BR" sz="2400" b="1" u="none" strike="noStrike" dirty="0">
                          <a:solidFill>
                            <a:schemeClr val="tx2">
                              <a:lumMod val="50000"/>
                            </a:schemeClr>
                          </a:solidFill>
                          <a:effectLst/>
                        </a:rPr>
                        <a:t>Câmbio</a:t>
                      </a:r>
                      <a:endParaRPr lang="pt-BR" sz="2400" b="1" i="0" u="none" strike="noStrike" dirty="0">
                        <a:solidFill>
                          <a:schemeClr val="tx2">
                            <a:lumMod val="50000"/>
                          </a:schemeClr>
                        </a:solidFill>
                        <a:effectLst/>
                        <a:latin typeface="Calibri"/>
                      </a:endParaRPr>
                    </a:p>
                  </a:txBody>
                  <a:tcPr marL="9525" marR="9525" marT="9525" marB="0" anchor="ctr">
                    <a:solidFill>
                      <a:schemeClr val="tx1">
                        <a:lumMod val="85000"/>
                        <a:lumOff val="15000"/>
                      </a:schemeClr>
                    </a:solidFill>
                  </a:tcPr>
                </a:tc>
                <a:tc>
                  <a:txBody>
                    <a:bodyPr/>
                    <a:lstStyle/>
                    <a:p>
                      <a:pPr algn="ctr" fontAlgn="b"/>
                      <a:r>
                        <a:rPr lang="pt-BR" sz="2400" b="1" u="none" strike="noStrike" dirty="0">
                          <a:solidFill>
                            <a:schemeClr val="tx1">
                              <a:lumMod val="85000"/>
                              <a:lumOff val="15000"/>
                            </a:schemeClr>
                          </a:solidFill>
                          <a:effectLst/>
                        </a:rPr>
                        <a:t>Total</a:t>
                      </a:r>
                      <a:endParaRPr lang="pt-BR" sz="2400" b="1" i="0" u="none" strike="noStrike" dirty="0">
                        <a:solidFill>
                          <a:schemeClr val="tx1">
                            <a:lumMod val="85000"/>
                            <a:lumOff val="15000"/>
                          </a:schemeClr>
                        </a:solidFill>
                        <a:effectLst/>
                        <a:latin typeface="Calibri"/>
                      </a:endParaRPr>
                    </a:p>
                  </a:txBody>
                  <a:tcPr marL="9525" marR="9525" marT="9525" marB="0" anchor="ctr">
                    <a:solidFill>
                      <a:schemeClr val="tx1">
                        <a:lumMod val="85000"/>
                        <a:lumOff val="15000"/>
                      </a:schemeClr>
                    </a:solidFill>
                  </a:tcPr>
                </a:tc>
              </a:tr>
              <a:tr h="286786">
                <a:tc>
                  <a:txBody>
                    <a:bodyPr/>
                    <a:lstStyle/>
                    <a:p>
                      <a:pPr algn="ctr" fontAlgn="b"/>
                      <a:r>
                        <a:rPr lang="pt-BR" sz="1600" u="none" strike="noStrike" dirty="0">
                          <a:solidFill>
                            <a:schemeClr val="accent1">
                              <a:lumMod val="40000"/>
                              <a:lumOff val="60000"/>
                            </a:schemeClr>
                          </a:solidFill>
                          <a:effectLst/>
                        </a:rPr>
                        <a:t>1º sem/2008</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3.172.740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tx2">
                              <a:lumMod val="50000"/>
                            </a:schemeClr>
                          </a:solidFill>
                          <a:effectLst/>
                        </a:rPr>
                        <a:t>(44.798.256)</a:t>
                      </a:r>
                      <a:endParaRPr lang="pt-BR" sz="1800" b="1" i="0" u="none" strike="noStrike" dirty="0">
                        <a:solidFill>
                          <a:schemeClr val="tx2">
                            <a:lumMod val="5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tx1">
                              <a:lumMod val="85000"/>
                              <a:lumOff val="15000"/>
                            </a:schemeClr>
                          </a:solidFill>
                          <a:effectLst/>
                        </a:rPr>
                        <a:t>(41.625.516)</a:t>
                      </a:r>
                      <a:endParaRPr lang="pt-BR" sz="1800" b="1" i="0" u="none" strike="noStrike" dirty="0">
                        <a:solidFill>
                          <a:schemeClr val="tx1">
                            <a:lumMod val="85000"/>
                            <a:lumOff val="15000"/>
                          </a:schemeClr>
                        </a:solidFill>
                        <a:effectLst/>
                        <a:latin typeface="Calibri"/>
                      </a:endParaRPr>
                    </a:p>
                  </a:txBody>
                  <a:tcPr marL="9525" marR="9525" marT="9525" marB="0" anchor="ctr">
                    <a:solidFill>
                      <a:schemeClr val="tx1">
                        <a:lumMod val="85000"/>
                        <a:lumOff val="15000"/>
                      </a:schemeClr>
                    </a:solidFill>
                  </a:tcPr>
                </a:tc>
              </a:tr>
              <a:tr h="286786">
                <a:tc>
                  <a:txBody>
                    <a:bodyPr/>
                    <a:lstStyle/>
                    <a:p>
                      <a:pPr algn="ctr" fontAlgn="b"/>
                      <a:r>
                        <a:rPr lang="pt-BR" sz="1600" u="none" strike="noStrike" dirty="0">
                          <a:solidFill>
                            <a:schemeClr val="accent1">
                              <a:lumMod val="40000"/>
                              <a:lumOff val="60000"/>
                            </a:schemeClr>
                          </a:solidFill>
                          <a:effectLst/>
                        </a:rPr>
                        <a:t>2º sem/2008</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10.172.653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tx2">
                              <a:lumMod val="50000"/>
                            </a:schemeClr>
                          </a:solidFill>
                          <a:effectLst/>
                        </a:rPr>
                        <a:t>171.416.012 </a:t>
                      </a:r>
                      <a:endParaRPr lang="pt-BR" sz="1800" b="1" i="0" u="none" strike="noStrike" dirty="0">
                        <a:solidFill>
                          <a:schemeClr val="tx2">
                            <a:lumMod val="5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tx1">
                              <a:lumMod val="85000"/>
                              <a:lumOff val="15000"/>
                            </a:schemeClr>
                          </a:solidFill>
                          <a:effectLst/>
                        </a:rPr>
                        <a:t>181.588.665 </a:t>
                      </a:r>
                      <a:endParaRPr lang="pt-BR" sz="1800" b="1" i="0" u="none" strike="noStrike" dirty="0">
                        <a:solidFill>
                          <a:schemeClr val="tx1">
                            <a:lumMod val="85000"/>
                            <a:lumOff val="15000"/>
                          </a:schemeClr>
                        </a:solidFill>
                        <a:effectLst/>
                        <a:latin typeface="Calibri"/>
                      </a:endParaRPr>
                    </a:p>
                  </a:txBody>
                  <a:tcPr marL="9525" marR="9525" marT="9525" marB="0" anchor="ctr">
                    <a:solidFill>
                      <a:schemeClr val="tx1">
                        <a:lumMod val="85000"/>
                        <a:lumOff val="15000"/>
                      </a:schemeClr>
                    </a:solidFill>
                  </a:tcPr>
                </a:tc>
              </a:tr>
              <a:tr h="286786">
                <a:tc>
                  <a:txBody>
                    <a:bodyPr/>
                    <a:lstStyle/>
                    <a:p>
                      <a:pPr algn="ctr" fontAlgn="b"/>
                      <a:r>
                        <a:rPr lang="pt-BR" sz="1600" u="none" strike="noStrike" dirty="0">
                          <a:solidFill>
                            <a:schemeClr val="accent1">
                              <a:lumMod val="40000"/>
                              <a:lumOff val="60000"/>
                            </a:schemeClr>
                          </a:solidFill>
                          <a:effectLst/>
                        </a:rPr>
                        <a:t>1º sem/2009</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(941.601)</a:t>
                      </a:r>
                      <a:endParaRPr lang="pt-BR" sz="1800" b="1" i="0" u="none" strike="noStrike" dirty="0">
                        <a:solidFill>
                          <a:srgbClr val="FFC000"/>
                        </a:solidFill>
                        <a:effectLst/>
                        <a:latin typeface="Calibri"/>
                      </a:endParaRPr>
                    </a:p>
                  </a:txBody>
                  <a:tcPr marL="9525" marR="9525" marT="9525" marB="0" anchor="ctr">
                    <a:noFill/>
                  </a:tcPr>
                </a:tc>
                <a:tc>
                  <a:txBody>
                    <a:bodyPr/>
                    <a:lstStyle/>
                    <a:p>
                      <a:pPr algn="ctr" fontAlgn="b"/>
                      <a:r>
                        <a:rPr lang="pt-BR" sz="1800" b="1" u="none" strike="noStrike" dirty="0">
                          <a:solidFill>
                            <a:schemeClr val="tx2">
                              <a:lumMod val="50000"/>
                            </a:schemeClr>
                          </a:solidFill>
                          <a:effectLst/>
                        </a:rPr>
                        <a:t>(93.787.316)</a:t>
                      </a:r>
                      <a:endParaRPr lang="pt-BR" sz="1800" b="1" i="0" u="none" strike="noStrike" dirty="0">
                        <a:solidFill>
                          <a:schemeClr val="tx2">
                            <a:lumMod val="50000"/>
                          </a:schemeClr>
                        </a:solidFill>
                        <a:effectLst/>
                        <a:latin typeface="Calibri"/>
                      </a:endParaRPr>
                    </a:p>
                  </a:txBody>
                  <a:tcPr marL="9525" marR="9525" marT="9525" marB="0" anchor="ctr">
                    <a:noFill/>
                  </a:tcPr>
                </a:tc>
                <a:tc>
                  <a:txBody>
                    <a:bodyPr/>
                    <a:lstStyle/>
                    <a:p>
                      <a:pPr algn="ctr" fontAlgn="b"/>
                      <a:r>
                        <a:rPr lang="pt-BR" sz="1800" b="1" u="none" strike="noStrike">
                          <a:solidFill>
                            <a:schemeClr val="tx1">
                              <a:lumMod val="85000"/>
                              <a:lumOff val="15000"/>
                            </a:schemeClr>
                          </a:solidFill>
                          <a:effectLst/>
                        </a:rPr>
                        <a:t>(94.728.917)</a:t>
                      </a:r>
                      <a:endParaRPr lang="pt-BR" sz="1800" b="1" i="0" u="none" strike="noStrike">
                        <a:solidFill>
                          <a:schemeClr val="tx1">
                            <a:lumMod val="85000"/>
                            <a:lumOff val="15000"/>
                          </a:schemeClr>
                        </a:solidFill>
                        <a:effectLst/>
                        <a:latin typeface="Calibri"/>
                      </a:endParaRPr>
                    </a:p>
                  </a:txBody>
                  <a:tcPr marL="9525" marR="9525" marT="9525" marB="0" anchor="ctr">
                    <a:solidFill>
                      <a:schemeClr val="tx1">
                        <a:lumMod val="85000"/>
                        <a:lumOff val="15000"/>
                      </a:schemeClr>
                    </a:solidFill>
                  </a:tcPr>
                </a:tc>
              </a:tr>
              <a:tr h="286786">
                <a:tc>
                  <a:txBody>
                    <a:bodyPr/>
                    <a:lstStyle/>
                    <a:p>
                      <a:pPr algn="ctr" fontAlgn="b"/>
                      <a:r>
                        <a:rPr lang="pt-BR" sz="1600" u="none" strike="noStrike" dirty="0">
                          <a:solidFill>
                            <a:schemeClr val="accent1">
                              <a:lumMod val="40000"/>
                              <a:lumOff val="60000"/>
                            </a:schemeClr>
                          </a:solidFill>
                          <a:effectLst/>
                        </a:rPr>
                        <a:t>2º sem/2009</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6.550.645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tx2">
                              <a:lumMod val="50000"/>
                            </a:schemeClr>
                          </a:solidFill>
                          <a:effectLst/>
                        </a:rPr>
                        <a:t>(53.931.576)</a:t>
                      </a:r>
                      <a:endParaRPr lang="pt-BR" sz="1800" b="1" i="0" u="none" strike="noStrike" dirty="0">
                        <a:solidFill>
                          <a:schemeClr val="tx2">
                            <a:lumMod val="5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tx1">
                              <a:lumMod val="85000"/>
                              <a:lumOff val="15000"/>
                            </a:schemeClr>
                          </a:solidFill>
                          <a:effectLst/>
                        </a:rPr>
                        <a:t>(47.380.931)</a:t>
                      </a:r>
                      <a:endParaRPr lang="pt-BR" sz="1800" b="1" i="0" u="none" strike="noStrike" dirty="0">
                        <a:solidFill>
                          <a:schemeClr val="tx1">
                            <a:lumMod val="85000"/>
                            <a:lumOff val="15000"/>
                          </a:schemeClr>
                        </a:solidFill>
                        <a:effectLst/>
                        <a:latin typeface="Calibri"/>
                      </a:endParaRPr>
                    </a:p>
                  </a:txBody>
                  <a:tcPr marL="9525" marR="9525" marT="9525" marB="0" anchor="ctr">
                    <a:solidFill>
                      <a:schemeClr val="tx1">
                        <a:lumMod val="85000"/>
                        <a:lumOff val="15000"/>
                      </a:schemeClr>
                    </a:solidFill>
                  </a:tcPr>
                </a:tc>
              </a:tr>
              <a:tr h="286786">
                <a:tc>
                  <a:txBody>
                    <a:bodyPr/>
                    <a:lstStyle/>
                    <a:p>
                      <a:pPr algn="ctr" fontAlgn="b"/>
                      <a:r>
                        <a:rPr lang="pt-BR" sz="1600" u="none" strike="noStrike" dirty="0">
                          <a:solidFill>
                            <a:schemeClr val="accent1">
                              <a:lumMod val="40000"/>
                              <a:lumOff val="60000"/>
                            </a:schemeClr>
                          </a:solidFill>
                          <a:effectLst/>
                        </a:rPr>
                        <a:t>1º sem/2010</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10.803.195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tx2">
                              <a:lumMod val="50000"/>
                            </a:schemeClr>
                          </a:solidFill>
                          <a:effectLst/>
                        </a:rPr>
                        <a:t>(1.893.172)</a:t>
                      </a:r>
                      <a:endParaRPr lang="pt-BR" sz="1800" b="1" i="0" u="none" strike="noStrike" dirty="0">
                        <a:solidFill>
                          <a:schemeClr val="tx2">
                            <a:lumMod val="5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tx1">
                              <a:lumMod val="85000"/>
                              <a:lumOff val="15000"/>
                            </a:schemeClr>
                          </a:solidFill>
                          <a:effectLst/>
                        </a:rPr>
                        <a:t>8.910.023 </a:t>
                      </a:r>
                      <a:endParaRPr lang="pt-BR" sz="1800" b="1" i="0" u="none" strike="noStrike" dirty="0">
                        <a:solidFill>
                          <a:schemeClr val="tx1">
                            <a:lumMod val="85000"/>
                            <a:lumOff val="15000"/>
                          </a:schemeClr>
                        </a:solidFill>
                        <a:effectLst/>
                        <a:latin typeface="Calibri"/>
                      </a:endParaRPr>
                    </a:p>
                  </a:txBody>
                  <a:tcPr marL="9525" marR="9525" marT="9525" marB="0" anchor="ctr">
                    <a:solidFill>
                      <a:schemeClr val="tx1">
                        <a:lumMod val="85000"/>
                        <a:lumOff val="15000"/>
                      </a:schemeClr>
                    </a:solidFill>
                  </a:tcPr>
                </a:tc>
              </a:tr>
              <a:tr h="286786">
                <a:tc>
                  <a:txBody>
                    <a:bodyPr/>
                    <a:lstStyle/>
                    <a:p>
                      <a:pPr algn="ctr" fontAlgn="b"/>
                      <a:r>
                        <a:rPr lang="pt-BR" sz="1600" u="none" strike="noStrike" dirty="0">
                          <a:solidFill>
                            <a:schemeClr val="accent1">
                              <a:lumMod val="40000"/>
                              <a:lumOff val="60000"/>
                            </a:schemeClr>
                          </a:solidFill>
                          <a:effectLst/>
                        </a:rPr>
                        <a:t>2º sem/2010</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4.926.775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tx2">
                              <a:lumMod val="50000"/>
                            </a:schemeClr>
                          </a:solidFill>
                          <a:effectLst/>
                        </a:rPr>
                        <a:t>(46.636.548)</a:t>
                      </a:r>
                      <a:endParaRPr lang="pt-BR" sz="1800" b="1" i="0" u="none" strike="noStrike" dirty="0">
                        <a:solidFill>
                          <a:schemeClr val="tx2">
                            <a:lumMod val="5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tx1">
                              <a:lumMod val="85000"/>
                              <a:lumOff val="15000"/>
                            </a:schemeClr>
                          </a:solidFill>
                          <a:effectLst/>
                        </a:rPr>
                        <a:t>(41.709.773)</a:t>
                      </a:r>
                      <a:endParaRPr lang="pt-BR" sz="1800" b="1" i="0" u="none" strike="noStrike" dirty="0">
                        <a:solidFill>
                          <a:schemeClr val="tx1">
                            <a:lumMod val="85000"/>
                            <a:lumOff val="15000"/>
                          </a:schemeClr>
                        </a:solidFill>
                        <a:effectLst/>
                        <a:latin typeface="Calibri"/>
                      </a:endParaRPr>
                    </a:p>
                  </a:txBody>
                  <a:tcPr marL="9525" marR="9525" marT="9525" marB="0" anchor="ctr">
                    <a:solidFill>
                      <a:schemeClr val="tx1">
                        <a:lumMod val="85000"/>
                        <a:lumOff val="15000"/>
                      </a:schemeClr>
                    </a:solidFill>
                  </a:tcPr>
                </a:tc>
              </a:tr>
              <a:tr h="286786">
                <a:tc>
                  <a:txBody>
                    <a:bodyPr/>
                    <a:lstStyle/>
                    <a:p>
                      <a:pPr algn="ctr" fontAlgn="b"/>
                      <a:r>
                        <a:rPr lang="pt-BR" sz="1600" u="none" strike="noStrike" dirty="0">
                          <a:solidFill>
                            <a:schemeClr val="accent1">
                              <a:lumMod val="40000"/>
                              <a:lumOff val="60000"/>
                            </a:schemeClr>
                          </a:solidFill>
                          <a:effectLst/>
                        </a:rPr>
                        <a:t>1º sem/2011</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12.230.706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tx2">
                              <a:lumMod val="50000"/>
                            </a:schemeClr>
                          </a:solidFill>
                          <a:effectLst/>
                        </a:rPr>
                        <a:t>(46.199.286)</a:t>
                      </a:r>
                      <a:endParaRPr lang="pt-BR" sz="1800" b="1" i="0" u="none" strike="noStrike" dirty="0">
                        <a:solidFill>
                          <a:schemeClr val="tx2">
                            <a:lumMod val="5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tx1">
                              <a:lumMod val="85000"/>
                              <a:lumOff val="15000"/>
                            </a:schemeClr>
                          </a:solidFill>
                          <a:effectLst/>
                        </a:rPr>
                        <a:t>(33.968.580)</a:t>
                      </a:r>
                      <a:endParaRPr lang="pt-BR" sz="1800" b="1" i="0" u="none" strike="noStrike" dirty="0">
                        <a:solidFill>
                          <a:schemeClr val="tx1">
                            <a:lumMod val="85000"/>
                            <a:lumOff val="15000"/>
                          </a:schemeClr>
                        </a:solidFill>
                        <a:effectLst/>
                        <a:latin typeface="Calibri"/>
                      </a:endParaRPr>
                    </a:p>
                  </a:txBody>
                  <a:tcPr marL="9525" marR="9525" marT="9525" marB="0" anchor="ctr">
                    <a:solidFill>
                      <a:schemeClr val="tx1">
                        <a:lumMod val="85000"/>
                        <a:lumOff val="15000"/>
                      </a:schemeClr>
                    </a:solidFill>
                  </a:tcPr>
                </a:tc>
              </a:tr>
              <a:tr h="286786">
                <a:tc>
                  <a:txBody>
                    <a:bodyPr/>
                    <a:lstStyle/>
                    <a:p>
                      <a:pPr algn="ctr" fontAlgn="b"/>
                      <a:r>
                        <a:rPr lang="pt-BR" sz="1600" u="none" strike="noStrike" dirty="0">
                          <a:solidFill>
                            <a:schemeClr val="accent1">
                              <a:lumMod val="40000"/>
                              <a:lumOff val="60000"/>
                            </a:schemeClr>
                          </a:solidFill>
                          <a:effectLst/>
                        </a:rPr>
                        <a:t>2º sem/2011</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11.240.704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tx2">
                              <a:lumMod val="50000"/>
                            </a:schemeClr>
                          </a:solidFill>
                          <a:effectLst/>
                        </a:rPr>
                        <a:t>90.240.059 </a:t>
                      </a:r>
                      <a:endParaRPr lang="pt-BR" sz="1800" b="1" i="0" u="none" strike="noStrike" dirty="0">
                        <a:solidFill>
                          <a:schemeClr val="tx2">
                            <a:lumMod val="5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tx1">
                              <a:lumMod val="85000"/>
                              <a:lumOff val="15000"/>
                            </a:schemeClr>
                          </a:solidFill>
                          <a:effectLst/>
                        </a:rPr>
                        <a:t>101.480.763 </a:t>
                      </a:r>
                      <a:endParaRPr lang="pt-BR" sz="1800" b="1" i="0" u="none" strike="noStrike" dirty="0">
                        <a:solidFill>
                          <a:schemeClr val="tx1">
                            <a:lumMod val="85000"/>
                            <a:lumOff val="15000"/>
                          </a:schemeClr>
                        </a:solidFill>
                        <a:effectLst/>
                        <a:latin typeface="Calibri"/>
                      </a:endParaRPr>
                    </a:p>
                  </a:txBody>
                  <a:tcPr marL="9525" marR="9525" marT="9525" marB="0" anchor="ctr">
                    <a:solidFill>
                      <a:schemeClr val="tx1">
                        <a:lumMod val="85000"/>
                        <a:lumOff val="15000"/>
                      </a:schemeClr>
                    </a:solidFill>
                  </a:tcPr>
                </a:tc>
              </a:tr>
              <a:tr h="286786">
                <a:tc>
                  <a:txBody>
                    <a:bodyPr/>
                    <a:lstStyle/>
                    <a:p>
                      <a:pPr algn="ctr" fontAlgn="b"/>
                      <a:r>
                        <a:rPr lang="pt-BR" sz="1600" u="none" strike="noStrike" dirty="0">
                          <a:solidFill>
                            <a:schemeClr val="accent1">
                              <a:lumMod val="40000"/>
                              <a:lumOff val="60000"/>
                            </a:schemeClr>
                          </a:solidFill>
                          <a:effectLst/>
                        </a:rPr>
                        <a:t>1º sem/2012</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12.318.246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tx2">
                              <a:lumMod val="50000"/>
                            </a:schemeClr>
                          </a:solidFill>
                          <a:effectLst/>
                        </a:rPr>
                        <a:t>32.210.001 </a:t>
                      </a:r>
                      <a:endParaRPr lang="pt-BR" sz="1800" b="1" i="0" u="none" strike="noStrike" dirty="0">
                        <a:solidFill>
                          <a:schemeClr val="tx2">
                            <a:lumMod val="5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tx1">
                              <a:lumMod val="85000"/>
                              <a:lumOff val="15000"/>
                            </a:schemeClr>
                          </a:solidFill>
                          <a:effectLst/>
                        </a:rPr>
                        <a:t>44.528.247 </a:t>
                      </a:r>
                      <a:endParaRPr lang="pt-BR" sz="1800" b="1" i="0" u="none" strike="noStrike" dirty="0">
                        <a:solidFill>
                          <a:schemeClr val="tx1">
                            <a:lumMod val="85000"/>
                            <a:lumOff val="15000"/>
                          </a:schemeClr>
                        </a:solidFill>
                        <a:effectLst/>
                        <a:latin typeface="Calibri"/>
                      </a:endParaRPr>
                    </a:p>
                  </a:txBody>
                  <a:tcPr marL="9525" marR="9525" marT="9525" marB="0" anchor="ctr">
                    <a:solidFill>
                      <a:schemeClr val="tx1">
                        <a:lumMod val="85000"/>
                        <a:lumOff val="15000"/>
                      </a:schemeClr>
                    </a:solidFill>
                  </a:tcPr>
                </a:tc>
              </a:tr>
              <a:tr h="286786">
                <a:tc>
                  <a:txBody>
                    <a:bodyPr/>
                    <a:lstStyle/>
                    <a:p>
                      <a:pPr algn="ctr" fontAlgn="b"/>
                      <a:r>
                        <a:rPr lang="pt-BR" sz="1600" u="none" strike="noStrike" dirty="0">
                          <a:solidFill>
                            <a:schemeClr val="accent1">
                              <a:lumMod val="40000"/>
                              <a:lumOff val="60000"/>
                            </a:schemeClr>
                          </a:solidFill>
                          <a:effectLst/>
                        </a:rPr>
                        <a:t>2º sem/2012</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12.296.483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tx2">
                              <a:lumMod val="50000"/>
                            </a:schemeClr>
                          </a:solidFill>
                          <a:effectLst/>
                        </a:rPr>
                        <a:t>(9.900.595)</a:t>
                      </a:r>
                      <a:endParaRPr lang="pt-BR" sz="1800" b="1" i="0" u="none" strike="noStrike" dirty="0">
                        <a:solidFill>
                          <a:schemeClr val="tx2">
                            <a:lumMod val="5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tx1">
                              <a:lumMod val="85000"/>
                              <a:lumOff val="15000"/>
                            </a:schemeClr>
                          </a:solidFill>
                          <a:effectLst/>
                        </a:rPr>
                        <a:t>2.395.888 </a:t>
                      </a:r>
                      <a:endParaRPr lang="pt-BR" sz="1800" b="1" i="0" u="none" strike="noStrike" dirty="0">
                        <a:solidFill>
                          <a:schemeClr val="tx1">
                            <a:lumMod val="85000"/>
                            <a:lumOff val="15000"/>
                          </a:schemeClr>
                        </a:solidFill>
                        <a:effectLst/>
                        <a:latin typeface="Calibri"/>
                      </a:endParaRPr>
                    </a:p>
                  </a:txBody>
                  <a:tcPr marL="9525" marR="9525" marT="9525" marB="0" anchor="ctr">
                    <a:solidFill>
                      <a:schemeClr val="tx1">
                        <a:lumMod val="85000"/>
                        <a:lumOff val="15000"/>
                      </a:schemeClr>
                    </a:solidFill>
                  </a:tcPr>
                </a:tc>
              </a:tr>
              <a:tr h="286786">
                <a:tc>
                  <a:txBody>
                    <a:bodyPr/>
                    <a:lstStyle/>
                    <a:p>
                      <a:pPr algn="ctr" fontAlgn="b"/>
                      <a:r>
                        <a:rPr lang="pt-BR" sz="1600" u="none" strike="noStrike" dirty="0">
                          <a:solidFill>
                            <a:schemeClr val="accent1">
                              <a:lumMod val="40000"/>
                              <a:lumOff val="60000"/>
                            </a:schemeClr>
                          </a:solidFill>
                          <a:effectLst/>
                        </a:rPr>
                        <a:t>1º sem/2013</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12.669.885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tx2">
                              <a:lumMod val="50000"/>
                            </a:schemeClr>
                          </a:solidFill>
                          <a:effectLst/>
                        </a:rPr>
                        <a:t>15.766.502 </a:t>
                      </a:r>
                      <a:endParaRPr lang="pt-BR" sz="1800" b="1" i="0" u="none" strike="noStrike" dirty="0">
                        <a:solidFill>
                          <a:schemeClr val="tx2">
                            <a:lumMod val="5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tx1">
                              <a:lumMod val="85000"/>
                              <a:lumOff val="15000"/>
                            </a:schemeClr>
                          </a:solidFill>
                          <a:effectLst/>
                        </a:rPr>
                        <a:t>28.436.387 </a:t>
                      </a:r>
                      <a:endParaRPr lang="pt-BR" sz="1800" b="1" i="0" u="none" strike="noStrike" dirty="0">
                        <a:solidFill>
                          <a:schemeClr val="tx1">
                            <a:lumMod val="85000"/>
                            <a:lumOff val="15000"/>
                          </a:schemeClr>
                        </a:solidFill>
                        <a:effectLst/>
                        <a:latin typeface="Calibri"/>
                      </a:endParaRPr>
                    </a:p>
                  </a:txBody>
                  <a:tcPr marL="9525" marR="9525" marT="9525" marB="0" anchor="ctr">
                    <a:solidFill>
                      <a:schemeClr val="tx1">
                        <a:lumMod val="85000"/>
                        <a:lumOff val="15000"/>
                      </a:schemeClr>
                    </a:solidFill>
                  </a:tcPr>
                </a:tc>
              </a:tr>
              <a:tr h="286786">
                <a:tc>
                  <a:txBody>
                    <a:bodyPr/>
                    <a:lstStyle/>
                    <a:p>
                      <a:pPr algn="ctr" fontAlgn="b"/>
                      <a:r>
                        <a:rPr lang="pt-BR" sz="1600" u="none" strike="noStrike" dirty="0">
                          <a:solidFill>
                            <a:schemeClr val="accent1">
                              <a:lumMod val="40000"/>
                              <a:lumOff val="60000"/>
                            </a:schemeClr>
                          </a:solidFill>
                          <a:effectLst/>
                        </a:rPr>
                        <a:t>2º sem/2013</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14.267.811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tx2">
                              <a:lumMod val="50000"/>
                            </a:schemeClr>
                          </a:solidFill>
                          <a:effectLst/>
                        </a:rPr>
                        <a:t>15.918.931 </a:t>
                      </a:r>
                      <a:endParaRPr lang="pt-BR" sz="1800" b="1" i="0" u="none" strike="noStrike" dirty="0">
                        <a:solidFill>
                          <a:schemeClr val="tx2">
                            <a:lumMod val="5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tx1">
                              <a:lumMod val="85000"/>
                              <a:lumOff val="15000"/>
                            </a:schemeClr>
                          </a:solidFill>
                          <a:effectLst/>
                        </a:rPr>
                        <a:t>30.186.742 </a:t>
                      </a:r>
                      <a:endParaRPr lang="pt-BR" sz="1800" b="1" i="0" u="none" strike="noStrike" dirty="0">
                        <a:solidFill>
                          <a:schemeClr val="tx1">
                            <a:lumMod val="85000"/>
                            <a:lumOff val="15000"/>
                          </a:schemeClr>
                        </a:solidFill>
                        <a:effectLst/>
                        <a:latin typeface="Calibri"/>
                      </a:endParaRPr>
                    </a:p>
                  </a:txBody>
                  <a:tcPr marL="9525" marR="9525" marT="9525" marB="0" anchor="ctr">
                    <a:solidFill>
                      <a:schemeClr val="tx1">
                        <a:lumMod val="85000"/>
                        <a:lumOff val="15000"/>
                      </a:schemeClr>
                    </a:solidFill>
                  </a:tcPr>
                </a:tc>
              </a:tr>
              <a:tr h="286786">
                <a:tc>
                  <a:txBody>
                    <a:bodyPr/>
                    <a:lstStyle/>
                    <a:p>
                      <a:pPr algn="ctr" fontAlgn="b"/>
                      <a:r>
                        <a:rPr lang="pt-BR" sz="1600" u="none" strike="noStrike" dirty="0">
                          <a:solidFill>
                            <a:schemeClr val="accent1">
                              <a:lumMod val="40000"/>
                              <a:lumOff val="60000"/>
                            </a:schemeClr>
                          </a:solidFill>
                          <a:effectLst/>
                        </a:rPr>
                        <a:t>1º sem/2014</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5.271.503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tx2">
                              <a:lumMod val="50000"/>
                            </a:schemeClr>
                          </a:solidFill>
                          <a:effectLst/>
                        </a:rPr>
                        <a:t>(51.233.608)</a:t>
                      </a:r>
                      <a:endParaRPr lang="pt-BR" sz="1800" b="1" i="0" u="none" strike="noStrike" dirty="0">
                        <a:solidFill>
                          <a:schemeClr val="tx2">
                            <a:lumMod val="5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tx1">
                              <a:lumMod val="85000"/>
                              <a:lumOff val="15000"/>
                            </a:schemeClr>
                          </a:solidFill>
                          <a:effectLst/>
                        </a:rPr>
                        <a:t>(45.962.105)</a:t>
                      </a:r>
                      <a:endParaRPr lang="pt-BR" sz="1800" b="1" i="0" u="none" strike="noStrike" dirty="0">
                        <a:solidFill>
                          <a:schemeClr val="tx1">
                            <a:lumMod val="85000"/>
                            <a:lumOff val="15000"/>
                          </a:schemeClr>
                        </a:solidFill>
                        <a:effectLst/>
                        <a:latin typeface="Calibri"/>
                      </a:endParaRPr>
                    </a:p>
                  </a:txBody>
                  <a:tcPr marL="9525" marR="9525" marT="9525" marB="0" anchor="ctr">
                    <a:solidFill>
                      <a:schemeClr val="tx1">
                        <a:lumMod val="85000"/>
                        <a:lumOff val="15000"/>
                      </a:schemeClr>
                    </a:solidFill>
                  </a:tcPr>
                </a:tc>
              </a:tr>
              <a:tr h="286786">
                <a:tc>
                  <a:txBody>
                    <a:bodyPr/>
                    <a:lstStyle/>
                    <a:p>
                      <a:pPr algn="ctr" fontAlgn="b"/>
                      <a:r>
                        <a:rPr lang="pt-BR" sz="1600" u="none" strike="noStrike" dirty="0">
                          <a:solidFill>
                            <a:schemeClr val="accent1">
                              <a:lumMod val="40000"/>
                              <a:lumOff val="60000"/>
                            </a:schemeClr>
                          </a:solidFill>
                          <a:effectLst/>
                        </a:rPr>
                        <a:t>2º sem/2014</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25.655.376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tx2">
                              <a:lumMod val="50000"/>
                            </a:schemeClr>
                          </a:solidFill>
                          <a:effectLst/>
                        </a:rPr>
                        <a:t>65.173.472 </a:t>
                      </a:r>
                      <a:endParaRPr lang="pt-BR" sz="1800" b="1" i="0" u="none" strike="noStrike" dirty="0">
                        <a:solidFill>
                          <a:schemeClr val="tx2">
                            <a:lumMod val="5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tx1">
                              <a:lumMod val="85000"/>
                              <a:lumOff val="15000"/>
                            </a:schemeClr>
                          </a:solidFill>
                          <a:effectLst/>
                        </a:rPr>
                        <a:t>90.828.848 </a:t>
                      </a:r>
                      <a:endParaRPr lang="pt-BR" sz="1800" b="1" i="0" u="none" strike="noStrike" dirty="0">
                        <a:solidFill>
                          <a:schemeClr val="tx1">
                            <a:lumMod val="85000"/>
                            <a:lumOff val="15000"/>
                          </a:schemeClr>
                        </a:solidFill>
                        <a:effectLst/>
                        <a:latin typeface="Calibri"/>
                      </a:endParaRPr>
                    </a:p>
                  </a:txBody>
                  <a:tcPr marL="9525" marR="9525" marT="9525" marB="0" anchor="ctr">
                    <a:solidFill>
                      <a:schemeClr val="tx1">
                        <a:lumMod val="85000"/>
                        <a:lumOff val="15000"/>
                      </a:schemeClr>
                    </a:solidFill>
                  </a:tcPr>
                </a:tc>
              </a:tr>
              <a:tr h="286786">
                <a:tc>
                  <a:txBody>
                    <a:bodyPr/>
                    <a:lstStyle/>
                    <a:p>
                      <a:pPr algn="ctr" fontAlgn="b"/>
                      <a:r>
                        <a:rPr lang="pt-BR" sz="1600" u="none" strike="noStrike" dirty="0">
                          <a:solidFill>
                            <a:schemeClr val="accent1">
                              <a:lumMod val="40000"/>
                              <a:lumOff val="60000"/>
                            </a:schemeClr>
                          </a:solidFill>
                          <a:effectLst/>
                        </a:rPr>
                        <a:t>1º sem/2015</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35.184.659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tx2">
                              <a:lumMod val="50000"/>
                            </a:schemeClr>
                          </a:solidFill>
                          <a:effectLst/>
                        </a:rPr>
                        <a:t>46.406.630 </a:t>
                      </a:r>
                      <a:endParaRPr lang="pt-BR" sz="1800" b="1" i="0" u="none" strike="noStrike" dirty="0">
                        <a:solidFill>
                          <a:schemeClr val="tx2">
                            <a:lumMod val="5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tx1">
                              <a:lumMod val="85000"/>
                              <a:lumOff val="15000"/>
                            </a:schemeClr>
                          </a:solidFill>
                          <a:effectLst/>
                        </a:rPr>
                        <a:t>81.591.289 </a:t>
                      </a:r>
                      <a:endParaRPr lang="pt-BR" sz="1800" b="1" i="0" u="none" strike="noStrike" dirty="0">
                        <a:solidFill>
                          <a:schemeClr val="tx1">
                            <a:lumMod val="85000"/>
                            <a:lumOff val="15000"/>
                          </a:schemeClr>
                        </a:solidFill>
                        <a:effectLst/>
                        <a:latin typeface="Calibri"/>
                      </a:endParaRPr>
                    </a:p>
                  </a:txBody>
                  <a:tcPr marL="9525" marR="9525" marT="9525" marB="0" anchor="ctr">
                    <a:solidFill>
                      <a:schemeClr val="tx1">
                        <a:lumMod val="85000"/>
                        <a:lumOff val="15000"/>
                      </a:schemeClr>
                    </a:solidFill>
                  </a:tcPr>
                </a:tc>
              </a:tr>
              <a:tr h="286786">
                <a:tc>
                  <a:txBody>
                    <a:bodyPr/>
                    <a:lstStyle/>
                    <a:p>
                      <a:pPr algn="ctr" fontAlgn="b"/>
                      <a:r>
                        <a:rPr lang="pt-BR" sz="1600" u="none" strike="noStrike" dirty="0">
                          <a:solidFill>
                            <a:schemeClr val="accent1">
                              <a:lumMod val="40000"/>
                              <a:lumOff val="60000"/>
                            </a:schemeClr>
                          </a:solidFill>
                          <a:effectLst/>
                        </a:rPr>
                        <a:t>2º sem/2015</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41.521.539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tx2">
                              <a:lumMod val="50000"/>
                            </a:schemeClr>
                          </a:solidFill>
                          <a:effectLst/>
                        </a:rPr>
                        <a:t>110.938.091 </a:t>
                      </a:r>
                      <a:endParaRPr lang="pt-BR" sz="1800" b="1" i="0" u="none" strike="noStrike" dirty="0">
                        <a:solidFill>
                          <a:schemeClr val="tx2">
                            <a:lumMod val="5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tx1">
                              <a:lumMod val="85000"/>
                              <a:lumOff val="15000"/>
                            </a:schemeClr>
                          </a:solidFill>
                          <a:effectLst/>
                        </a:rPr>
                        <a:t>152.459.630 </a:t>
                      </a:r>
                      <a:endParaRPr lang="pt-BR" sz="1800" b="1" i="0" u="none" strike="noStrike" dirty="0">
                        <a:solidFill>
                          <a:schemeClr val="tx1">
                            <a:lumMod val="85000"/>
                            <a:lumOff val="15000"/>
                          </a:schemeClr>
                        </a:solidFill>
                        <a:effectLst/>
                        <a:latin typeface="Calibri"/>
                      </a:endParaRPr>
                    </a:p>
                  </a:txBody>
                  <a:tcPr marL="9525" marR="9525" marT="9525" marB="0" anchor="ctr">
                    <a:solidFill>
                      <a:schemeClr val="tx1">
                        <a:lumMod val="85000"/>
                        <a:lumOff val="15000"/>
                      </a:schemeClr>
                    </a:solidFill>
                  </a:tcPr>
                </a:tc>
              </a:tr>
              <a:tr h="286786">
                <a:tc>
                  <a:txBody>
                    <a:bodyPr/>
                    <a:lstStyle/>
                    <a:p>
                      <a:pPr algn="ctr" fontAlgn="b"/>
                      <a:r>
                        <a:rPr lang="pt-BR" sz="1600" u="none" strike="noStrike" dirty="0">
                          <a:solidFill>
                            <a:schemeClr val="accent1">
                              <a:lumMod val="40000"/>
                              <a:lumOff val="60000"/>
                            </a:schemeClr>
                          </a:solidFill>
                          <a:effectLst/>
                        </a:rPr>
                        <a:t>1º sem/2016</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(17.308.089)</a:t>
                      </a:r>
                      <a:endParaRPr lang="pt-BR" sz="1800" b="1" i="0" u="none" strike="noStrike" dirty="0">
                        <a:solidFill>
                          <a:srgbClr val="FFC000"/>
                        </a:solidFill>
                        <a:effectLst/>
                        <a:latin typeface="Calibri"/>
                      </a:endParaRPr>
                    </a:p>
                  </a:txBody>
                  <a:tcPr marL="9525" marR="9525" marT="9525" marB="0" anchor="ctr">
                    <a:noFill/>
                  </a:tcPr>
                </a:tc>
                <a:tc>
                  <a:txBody>
                    <a:bodyPr/>
                    <a:lstStyle/>
                    <a:p>
                      <a:pPr algn="ctr" fontAlgn="b"/>
                      <a:r>
                        <a:rPr lang="pt-BR" sz="1800" b="1" u="none" strike="noStrike" dirty="0">
                          <a:solidFill>
                            <a:schemeClr val="tx2">
                              <a:lumMod val="50000"/>
                            </a:schemeClr>
                          </a:solidFill>
                          <a:effectLst/>
                        </a:rPr>
                        <a:t>(184.645.409)</a:t>
                      </a:r>
                      <a:endParaRPr lang="pt-BR" sz="1800" b="1" i="0" u="none" strike="noStrike" dirty="0">
                        <a:solidFill>
                          <a:schemeClr val="tx2">
                            <a:lumMod val="5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tx1">
                              <a:lumMod val="85000"/>
                              <a:lumOff val="15000"/>
                            </a:schemeClr>
                          </a:solidFill>
                          <a:effectLst/>
                        </a:rPr>
                        <a:t>(201.953.498)</a:t>
                      </a:r>
                      <a:endParaRPr lang="pt-BR" sz="1800" b="1" i="0" u="none" strike="noStrike" dirty="0">
                        <a:solidFill>
                          <a:schemeClr val="tx1">
                            <a:lumMod val="85000"/>
                            <a:lumOff val="15000"/>
                          </a:schemeClr>
                        </a:solidFill>
                        <a:effectLst/>
                        <a:latin typeface="Calibri"/>
                      </a:endParaRPr>
                    </a:p>
                  </a:txBody>
                  <a:tcPr marL="9525" marR="9525" marT="9525" marB="0" anchor="ctr">
                    <a:solidFill>
                      <a:schemeClr val="tx1">
                        <a:lumMod val="85000"/>
                        <a:lumOff val="15000"/>
                      </a:schemeClr>
                    </a:solidFill>
                  </a:tcPr>
                </a:tc>
              </a:tr>
              <a:tr h="286786">
                <a:tc>
                  <a:txBody>
                    <a:bodyPr/>
                    <a:lstStyle/>
                    <a:p>
                      <a:pPr algn="ctr" fontAlgn="b"/>
                      <a:r>
                        <a:rPr lang="pt-BR" sz="1600" u="none" strike="noStrike" dirty="0">
                          <a:solidFill>
                            <a:schemeClr val="accent1">
                              <a:lumMod val="40000"/>
                              <a:lumOff val="60000"/>
                            </a:schemeClr>
                          </a:solidFill>
                          <a:effectLst/>
                        </a:rPr>
                        <a:t>2º sem/2016</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7.780.387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tx2">
                              <a:lumMod val="50000"/>
                            </a:schemeClr>
                          </a:solidFill>
                          <a:effectLst/>
                        </a:rPr>
                        <a:t>(55.674.283)</a:t>
                      </a:r>
                      <a:endParaRPr lang="pt-BR" sz="1800" b="1" i="0" u="none" strike="noStrike" dirty="0">
                        <a:solidFill>
                          <a:schemeClr val="tx2">
                            <a:lumMod val="5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tx1">
                              <a:lumMod val="85000"/>
                              <a:lumOff val="15000"/>
                            </a:schemeClr>
                          </a:solidFill>
                          <a:effectLst/>
                        </a:rPr>
                        <a:t>(47.893.896)</a:t>
                      </a:r>
                      <a:endParaRPr lang="pt-BR" sz="1800" b="1" i="0" u="none" strike="noStrike" dirty="0">
                        <a:solidFill>
                          <a:schemeClr val="tx1">
                            <a:lumMod val="85000"/>
                            <a:lumOff val="15000"/>
                          </a:schemeClr>
                        </a:solidFill>
                        <a:effectLst/>
                        <a:latin typeface="Calibri"/>
                      </a:endParaRPr>
                    </a:p>
                  </a:txBody>
                  <a:tcPr marL="9525" marR="9525" marT="9525" marB="0" anchor="ctr">
                    <a:solidFill>
                      <a:schemeClr val="tx1">
                        <a:lumMod val="85000"/>
                        <a:lumOff val="15000"/>
                      </a:schemeClr>
                    </a:solidFill>
                  </a:tcPr>
                </a:tc>
              </a:tr>
              <a:tr h="286786">
                <a:tc>
                  <a:txBody>
                    <a:bodyPr/>
                    <a:lstStyle/>
                    <a:p>
                      <a:pPr algn="ctr" fontAlgn="b"/>
                      <a:r>
                        <a:rPr lang="pt-BR" sz="1600" u="none" strike="noStrike" dirty="0">
                          <a:solidFill>
                            <a:schemeClr val="accent1">
                              <a:lumMod val="40000"/>
                              <a:lumOff val="60000"/>
                            </a:schemeClr>
                          </a:solidFill>
                          <a:effectLst/>
                        </a:rPr>
                        <a:t>1º sem/2017</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11.271.662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tx2">
                              <a:lumMod val="50000"/>
                            </a:schemeClr>
                          </a:solidFill>
                          <a:effectLst/>
                        </a:rPr>
                        <a:t>(15.744.789)</a:t>
                      </a:r>
                      <a:endParaRPr lang="pt-BR" sz="1800" b="1" i="0" u="none" strike="noStrike" dirty="0">
                        <a:solidFill>
                          <a:schemeClr val="tx2">
                            <a:lumMod val="5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tx1">
                              <a:lumMod val="85000"/>
                              <a:lumOff val="15000"/>
                            </a:schemeClr>
                          </a:solidFill>
                          <a:effectLst/>
                        </a:rPr>
                        <a:t>(4.473.127)</a:t>
                      </a:r>
                      <a:endParaRPr lang="pt-BR" sz="1800" b="1" i="0" u="none" strike="noStrike" dirty="0">
                        <a:solidFill>
                          <a:schemeClr val="tx1">
                            <a:lumMod val="85000"/>
                            <a:lumOff val="15000"/>
                          </a:schemeClr>
                        </a:solidFill>
                        <a:effectLst/>
                        <a:latin typeface="Calibri"/>
                      </a:endParaRPr>
                    </a:p>
                  </a:txBody>
                  <a:tcPr marL="9525" marR="9525" marT="9525" marB="0" anchor="ctr">
                    <a:solidFill>
                      <a:schemeClr val="tx1">
                        <a:lumMod val="85000"/>
                        <a:lumOff val="15000"/>
                      </a:schemeClr>
                    </a:solidFill>
                  </a:tcPr>
                </a:tc>
              </a:tr>
              <a:tr h="286786">
                <a:tc>
                  <a:txBody>
                    <a:bodyPr/>
                    <a:lstStyle/>
                    <a:p>
                      <a:pPr algn="ctr" fontAlgn="b"/>
                      <a:r>
                        <a:rPr lang="pt-BR" sz="1600" u="none" strike="noStrike" dirty="0">
                          <a:solidFill>
                            <a:schemeClr val="accent1">
                              <a:lumMod val="40000"/>
                              <a:lumOff val="60000"/>
                            </a:schemeClr>
                          </a:solidFill>
                          <a:effectLst/>
                        </a:rPr>
                        <a:t>2º sem/2017</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14.709.838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tx2">
                              <a:lumMod val="50000"/>
                            </a:schemeClr>
                          </a:solidFill>
                          <a:effectLst/>
                        </a:rPr>
                        <a:t>(30.677.374)</a:t>
                      </a:r>
                      <a:endParaRPr lang="pt-BR" sz="1800" b="1" i="0" u="none" strike="noStrike" dirty="0">
                        <a:solidFill>
                          <a:schemeClr val="tx2">
                            <a:lumMod val="5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tx1">
                              <a:lumMod val="85000"/>
                              <a:lumOff val="15000"/>
                            </a:schemeClr>
                          </a:solidFill>
                          <a:effectLst/>
                        </a:rPr>
                        <a:t>(15.967.536)</a:t>
                      </a:r>
                      <a:endParaRPr lang="pt-BR" sz="1800" b="1" i="0" u="none" strike="noStrike" dirty="0">
                        <a:solidFill>
                          <a:schemeClr val="tx1">
                            <a:lumMod val="85000"/>
                            <a:lumOff val="15000"/>
                          </a:schemeClr>
                        </a:solidFill>
                        <a:effectLst/>
                        <a:latin typeface="Calibri"/>
                      </a:endParaRPr>
                    </a:p>
                  </a:txBody>
                  <a:tcPr marL="9525" marR="9525" marT="9525" marB="0" anchor="ctr">
                    <a:solidFill>
                      <a:schemeClr val="tx1">
                        <a:lumMod val="85000"/>
                        <a:lumOff val="15000"/>
                      </a:schemeClr>
                    </a:solidFill>
                  </a:tcPr>
                </a:tc>
              </a:tr>
              <a:tr h="286786">
                <a:tc>
                  <a:txBody>
                    <a:bodyPr/>
                    <a:lstStyle/>
                    <a:p>
                      <a:pPr algn="ctr" fontAlgn="b"/>
                      <a:r>
                        <a:rPr lang="pt-BR" sz="1600" u="none" strike="noStrike" dirty="0">
                          <a:solidFill>
                            <a:schemeClr val="accent1">
                              <a:lumMod val="40000"/>
                              <a:lumOff val="60000"/>
                            </a:schemeClr>
                          </a:solidFill>
                          <a:effectLst/>
                        </a:rPr>
                        <a:t>1º sem/2018</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19.658.215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tx2">
                              <a:lumMod val="50000"/>
                            </a:schemeClr>
                          </a:solidFill>
                          <a:effectLst/>
                        </a:rPr>
                        <a:t>146.201.403 </a:t>
                      </a:r>
                      <a:endParaRPr lang="pt-BR" sz="1800" b="1" i="0" u="none" strike="noStrike" dirty="0">
                        <a:solidFill>
                          <a:schemeClr val="tx2">
                            <a:lumMod val="5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tx1">
                              <a:lumMod val="85000"/>
                              <a:lumOff val="15000"/>
                            </a:schemeClr>
                          </a:solidFill>
                          <a:effectLst/>
                        </a:rPr>
                        <a:t>165.859.618 </a:t>
                      </a:r>
                      <a:endParaRPr lang="pt-BR" sz="1800" b="1" i="0" u="none" strike="noStrike" dirty="0">
                        <a:solidFill>
                          <a:schemeClr val="tx1">
                            <a:lumMod val="85000"/>
                            <a:lumOff val="15000"/>
                          </a:schemeClr>
                        </a:solidFill>
                        <a:effectLst/>
                        <a:latin typeface="Calibri"/>
                      </a:endParaRPr>
                    </a:p>
                  </a:txBody>
                  <a:tcPr marL="9525" marR="9525" marT="9525" marB="0" anchor="ctr">
                    <a:solidFill>
                      <a:schemeClr val="tx1">
                        <a:lumMod val="85000"/>
                        <a:lumOff val="15000"/>
                      </a:schemeClr>
                    </a:solidFill>
                  </a:tcPr>
                </a:tc>
              </a:tr>
              <a:tr h="301125">
                <a:tc>
                  <a:txBody>
                    <a:bodyPr/>
                    <a:lstStyle/>
                    <a:p>
                      <a:pPr algn="ctr" fontAlgn="b"/>
                      <a:r>
                        <a:rPr lang="pt-BR" sz="1600" u="none" strike="noStrike" dirty="0">
                          <a:solidFill>
                            <a:schemeClr val="accent1">
                              <a:lumMod val="40000"/>
                              <a:lumOff val="60000"/>
                            </a:schemeClr>
                          </a:solidFill>
                          <a:effectLst/>
                        </a:rPr>
                        <a:t>2º sem/2018</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25.554.330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tx2">
                              <a:lumMod val="50000"/>
                            </a:schemeClr>
                          </a:solidFill>
                          <a:effectLst/>
                        </a:rPr>
                        <a:t>(19.133.818)</a:t>
                      </a:r>
                      <a:endParaRPr lang="pt-BR" sz="1800" b="1" i="0" u="none" strike="noStrike" dirty="0">
                        <a:solidFill>
                          <a:schemeClr val="tx2">
                            <a:lumMod val="5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tx1">
                              <a:lumMod val="85000"/>
                              <a:lumOff val="15000"/>
                            </a:schemeClr>
                          </a:solidFill>
                          <a:effectLst/>
                        </a:rPr>
                        <a:t>6.420.512 </a:t>
                      </a:r>
                      <a:endParaRPr lang="pt-BR" sz="1800" b="1" i="0" u="none" strike="noStrike" dirty="0">
                        <a:solidFill>
                          <a:schemeClr val="tx1">
                            <a:lumMod val="85000"/>
                            <a:lumOff val="15000"/>
                          </a:schemeClr>
                        </a:solidFill>
                        <a:effectLst/>
                        <a:latin typeface="Calibri"/>
                      </a:endParaRPr>
                    </a:p>
                  </a:txBody>
                  <a:tcPr marL="9525" marR="9525" marT="9525" marB="0" anchor="ctr">
                    <a:solidFill>
                      <a:schemeClr val="tx1">
                        <a:lumMod val="85000"/>
                        <a:lumOff val="15000"/>
                      </a:schemeClr>
                    </a:solidFill>
                  </a:tcPr>
                </a:tc>
              </a:tr>
            </a:tbl>
          </a:graphicData>
        </a:graphic>
      </p:graphicFrame>
    </p:spTree>
    <p:extLst>
      <p:ext uri="{BB962C8B-B14F-4D97-AF65-F5344CB8AC3E}">
        <p14:creationId xmlns:p14="http://schemas.microsoft.com/office/powerpoint/2010/main" val="3977035292"/>
      </p:ext>
    </p:extLst>
  </p:cSld>
  <p:clrMapOvr>
    <a:masterClrMapping/>
  </p:clrMapOvr>
  <p:timing>
    <p:tnLst>
      <p:par>
        <p:cT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Gráfico 2"/>
          <p:cNvGraphicFramePr>
            <a:graphicFrameLocks/>
          </p:cNvGraphicFramePr>
          <p:nvPr>
            <p:extLst>
              <p:ext uri="{D42A27DB-BD31-4B8C-83A1-F6EECF244321}">
                <p14:modId xmlns:p14="http://schemas.microsoft.com/office/powerpoint/2010/main" val="3876340708"/>
              </p:ext>
            </p:extLst>
          </p:nvPr>
        </p:nvGraphicFramePr>
        <p:xfrm>
          <a:off x="107504" y="116632"/>
          <a:ext cx="8928992" cy="6552728"/>
        </p:xfrm>
        <a:graphic>
          <a:graphicData uri="http://schemas.openxmlformats.org/drawingml/2006/chart">
            <c:chart xmlns:c="http://schemas.openxmlformats.org/drawingml/2006/chart" xmlns:r="http://schemas.openxmlformats.org/officeDocument/2006/relationships" r:id="rId2"/>
          </a:graphicData>
        </a:graphic>
      </p:graphicFrame>
      <p:pic>
        <p:nvPicPr>
          <p:cNvPr id="30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9538" y="152400"/>
            <a:ext cx="8924925" cy="6553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30359321"/>
      </p:ext>
    </p:extLst>
  </p:cSld>
  <p:clrMapOvr>
    <a:masterClrMapping/>
  </p:clrMapOvr>
  <p:timing>
    <p:tnLst>
      <p:par>
        <p:cT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ela 1"/>
          <p:cNvGraphicFramePr>
            <a:graphicFrameLocks noGrp="1"/>
          </p:cNvGraphicFramePr>
          <p:nvPr>
            <p:extLst>
              <p:ext uri="{D42A27DB-BD31-4B8C-83A1-F6EECF244321}">
                <p14:modId xmlns:p14="http://schemas.microsoft.com/office/powerpoint/2010/main" val="2143517575"/>
              </p:ext>
            </p:extLst>
          </p:nvPr>
        </p:nvGraphicFramePr>
        <p:xfrm>
          <a:off x="971600" y="116622"/>
          <a:ext cx="7128792" cy="6698916"/>
        </p:xfrm>
        <a:graphic>
          <a:graphicData uri="http://schemas.openxmlformats.org/drawingml/2006/table">
            <a:tbl>
              <a:tblPr>
                <a:tableStyleId>{5C22544A-7EE6-4342-B048-85BDC9FD1C3A}</a:tableStyleId>
              </a:tblPr>
              <a:tblGrid>
                <a:gridCol w="1692153"/>
                <a:gridCol w="1821274"/>
                <a:gridCol w="1821274"/>
                <a:gridCol w="1794091"/>
              </a:tblGrid>
              <a:tr h="301125">
                <a:tc>
                  <a:txBody>
                    <a:bodyPr/>
                    <a:lstStyle/>
                    <a:p>
                      <a:pPr algn="ctr" fontAlgn="b"/>
                      <a:r>
                        <a:rPr lang="pt-BR" sz="2400" b="1" u="none" strike="noStrike" dirty="0">
                          <a:solidFill>
                            <a:schemeClr val="accent1">
                              <a:lumMod val="40000"/>
                              <a:lumOff val="60000"/>
                            </a:schemeClr>
                          </a:solidFill>
                          <a:effectLst/>
                        </a:rPr>
                        <a:t>Semestre</a:t>
                      </a:r>
                      <a:endParaRPr lang="pt-BR" sz="2400" b="1" i="0" u="none" strike="noStrike" dirty="0">
                        <a:solidFill>
                          <a:schemeClr val="accent1">
                            <a:lumMod val="40000"/>
                            <a:lumOff val="60000"/>
                          </a:schemeClr>
                        </a:solidFill>
                        <a:effectLst/>
                        <a:latin typeface="Calibri"/>
                      </a:endParaRPr>
                    </a:p>
                  </a:txBody>
                  <a:tcPr marL="9525" marR="9525" marT="9525" marB="0" anchor="ctr">
                    <a:solidFill>
                      <a:schemeClr val="tx1">
                        <a:lumMod val="85000"/>
                        <a:lumOff val="15000"/>
                      </a:schemeClr>
                    </a:solidFill>
                  </a:tcPr>
                </a:tc>
                <a:tc>
                  <a:txBody>
                    <a:bodyPr/>
                    <a:lstStyle/>
                    <a:p>
                      <a:pPr algn="ctr" fontAlgn="b"/>
                      <a:r>
                        <a:rPr lang="pt-BR" sz="2400" b="1" u="none" strike="noStrike" dirty="0">
                          <a:solidFill>
                            <a:schemeClr val="accent1">
                              <a:lumMod val="40000"/>
                              <a:lumOff val="60000"/>
                            </a:schemeClr>
                          </a:solidFill>
                          <a:effectLst/>
                        </a:rPr>
                        <a:t>Demais</a:t>
                      </a:r>
                      <a:endParaRPr lang="pt-BR" sz="2400" b="1" i="0" u="none" strike="noStrike" dirty="0">
                        <a:solidFill>
                          <a:schemeClr val="accent1">
                            <a:lumMod val="40000"/>
                            <a:lumOff val="60000"/>
                          </a:schemeClr>
                        </a:solidFill>
                        <a:effectLst/>
                        <a:latin typeface="Calibri"/>
                      </a:endParaRPr>
                    </a:p>
                  </a:txBody>
                  <a:tcPr marL="9525" marR="9525" marT="9525" marB="0" anchor="ctr">
                    <a:solidFill>
                      <a:schemeClr val="tx1">
                        <a:lumMod val="85000"/>
                        <a:lumOff val="15000"/>
                      </a:schemeClr>
                    </a:solidFill>
                  </a:tcPr>
                </a:tc>
                <a:tc>
                  <a:txBody>
                    <a:bodyPr/>
                    <a:lstStyle/>
                    <a:p>
                      <a:pPr algn="ctr" fontAlgn="b"/>
                      <a:r>
                        <a:rPr lang="pt-BR" sz="2400" b="1" u="none" strike="noStrike" dirty="0">
                          <a:solidFill>
                            <a:schemeClr val="accent1">
                              <a:lumMod val="40000"/>
                              <a:lumOff val="60000"/>
                            </a:schemeClr>
                          </a:solidFill>
                          <a:effectLst/>
                        </a:rPr>
                        <a:t>Câmbio</a:t>
                      </a:r>
                      <a:endParaRPr lang="pt-BR" sz="2400" b="1" i="0" u="none" strike="noStrike" dirty="0">
                        <a:solidFill>
                          <a:schemeClr val="accent1">
                            <a:lumMod val="40000"/>
                            <a:lumOff val="60000"/>
                          </a:schemeClr>
                        </a:solidFill>
                        <a:effectLst/>
                        <a:latin typeface="Calibri"/>
                      </a:endParaRPr>
                    </a:p>
                  </a:txBody>
                  <a:tcPr marL="9525" marR="9525" marT="9525" marB="0" anchor="ctr">
                    <a:solidFill>
                      <a:schemeClr val="tx1">
                        <a:lumMod val="85000"/>
                        <a:lumOff val="15000"/>
                      </a:schemeClr>
                    </a:solidFill>
                  </a:tcPr>
                </a:tc>
                <a:tc>
                  <a:txBody>
                    <a:bodyPr/>
                    <a:lstStyle/>
                    <a:p>
                      <a:pPr algn="ctr" fontAlgn="b"/>
                      <a:r>
                        <a:rPr lang="pt-BR" sz="2400" b="1" u="none" strike="noStrike" dirty="0">
                          <a:solidFill>
                            <a:schemeClr val="tx1">
                              <a:lumMod val="85000"/>
                              <a:lumOff val="15000"/>
                            </a:schemeClr>
                          </a:solidFill>
                          <a:effectLst/>
                        </a:rPr>
                        <a:t>Total</a:t>
                      </a:r>
                      <a:endParaRPr lang="pt-BR" sz="2400" b="1" i="0" u="none" strike="noStrike" dirty="0">
                        <a:solidFill>
                          <a:schemeClr val="tx1">
                            <a:lumMod val="85000"/>
                            <a:lumOff val="15000"/>
                          </a:schemeClr>
                        </a:solidFill>
                        <a:effectLst/>
                        <a:latin typeface="Calibri"/>
                      </a:endParaRPr>
                    </a:p>
                  </a:txBody>
                  <a:tcPr marL="9525" marR="9525" marT="9525" marB="0" anchor="ctr">
                    <a:solidFill>
                      <a:schemeClr val="tx1">
                        <a:lumMod val="85000"/>
                        <a:lumOff val="15000"/>
                      </a:schemeClr>
                    </a:solidFill>
                  </a:tcPr>
                </a:tc>
              </a:tr>
              <a:tr h="286786">
                <a:tc>
                  <a:txBody>
                    <a:bodyPr/>
                    <a:lstStyle/>
                    <a:p>
                      <a:pPr algn="ctr" fontAlgn="b"/>
                      <a:r>
                        <a:rPr lang="pt-BR" sz="1600" u="none" strike="noStrike" dirty="0">
                          <a:solidFill>
                            <a:schemeClr val="accent1">
                              <a:lumMod val="40000"/>
                              <a:lumOff val="60000"/>
                            </a:schemeClr>
                          </a:solidFill>
                          <a:effectLst/>
                        </a:rPr>
                        <a:t>1º sem/2008</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3.172.740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(44.798.256)</a:t>
                      </a:r>
                      <a:endParaRPr lang="pt-BR" sz="1800" b="1" i="0" u="none" strike="noStrike" dirty="0">
                        <a:solidFill>
                          <a:srgbClr val="FFC000"/>
                        </a:solidFill>
                        <a:effectLst/>
                        <a:latin typeface="Calibri"/>
                      </a:endParaRPr>
                    </a:p>
                  </a:txBody>
                  <a:tcPr marL="9525" marR="9525" marT="9525" marB="0" anchor="ctr">
                    <a:noFill/>
                  </a:tcPr>
                </a:tc>
                <a:tc>
                  <a:txBody>
                    <a:bodyPr/>
                    <a:lstStyle/>
                    <a:p>
                      <a:pPr algn="ctr" fontAlgn="b"/>
                      <a:r>
                        <a:rPr lang="pt-BR" sz="1800" b="1" u="none" strike="noStrike" dirty="0">
                          <a:solidFill>
                            <a:schemeClr val="tx1">
                              <a:lumMod val="85000"/>
                              <a:lumOff val="15000"/>
                            </a:schemeClr>
                          </a:solidFill>
                          <a:effectLst/>
                        </a:rPr>
                        <a:t>(41.625.516)</a:t>
                      </a:r>
                      <a:endParaRPr lang="pt-BR" sz="1800" b="1" i="0" u="none" strike="noStrike" dirty="0">
                        <a:solidFill>
                          <a:schemeClr val="tx1">
                            <a:lumMod val="85000"/>
                            <a:lumOff val="15000"/>
                          </a:schemeClr>
                        </a:solidFill>
                        <a:effectLst/>
                        <a:latin typeface="Calibri"/>
                      </a:endParaRPr>
                    </a:p>
                  </a:txBody>
                  <a:tcPr marL="9525" marR="9525" marT="9525" marB="0" anchor="ctr">
                    <a:solidFill>
                      <a:schemeClr val="tx1">
                        <a:lumMod val="85000"/>
                        <a:lumOff val="15000"/>
                      </a:schemeClr>
                    </a:solidFill>
                  </a:tcPr>
                </a:tc>
              </a:tr>
              <a:tr h="286786">
                <a:tc>
                  <a:txBody>
                    <a:bodyPr/>
                    <a:lstStyle/>
                    <a:p>
                      <a:pPr algn="ctr" fontAlgn="b"/>
                      <a:r>
                        <a:rPr lang="pt-BR" sz="1600" u="none" strike="noStrike" dirty="0">
                          <a:solidFill>
                            <a:schemeClr val="accent1">
                              <a:lumMod val="40000"/>
                              <a:lumOff val="60000"/>
                            </a:schemeClr>
                          </a:solidFill>
                          <a:effectLst/>
                        </a:rPr>
                        <a:t>2º sem/2008</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10.172.653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171.416.012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tx1">
                              <a:lumMod val="85000"/>
                              <a:lumOff val="15000"/>
                            </a:schemeClr>
                          </a:solidFill>
                          <a:effectLst/>
                        </a:rPr>
                        <a:t>181.588.665 </a:t>
                      </a:r>
                      <a:endParaRPr lang="pt-BR" sz="1800" b="1" i="0" u="none" strike="noStrike" dirty="0">
                        <a:solidFill>
                          <a:schemeClr val="tx1">
                            <a:lumMod val="85000"/>
                            <a:lumOff val="15000"/>
                          </a:schemeClr>
                        </a:solidFill>
                        <a:effectLst/>
                        <a:latin typeface="Calibri"/>
                      </a:endParaRPr>
                    </a:p>
                  </a:txBody>
                  <a:tcPr marL="9525" marR="9525" marT="9525" marB="0" anchor="ctr">
                    <a:solidFill>
                      <a:schemeClr val="tx1">
                        <a:lumMod val="85000"/>
                        <a:lumOff val="15000"/>
                      </a:schemeClr>
                    </a:solidFill>
                  </a:tcPr>
                </a:tc>
              </a:tr>
              <a:tr h="286786">
                <a:tc>
                  <a:txBody>
                    <a:bodyPr/>
                    <a:lstStyle/>
                    <a:p>
                      <a:pPr algn="ctr" fontAlgn="b"/>
                      <a:r>
                        <a:rPr lang="pt-BR" sz="1600" u="none" strike="noStrike" dirty="0">
                          <a:solidFill>
                            <a:schemeClr val="accent1">
                              <a:lumMod val="40000"/>
                              <a:lumOff val="60000"/>
                            </a:schemeClr>
                          </a:solidFill>
                          <a:effectLst/>
                        </a:rPr>
                        <a:t>1º sem/2009</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(941.601)</a:t>
                      </a:r>
                      <a:endParaRPr lang="pt-BR" sz="1800" b="1" i="0" u="none" strike="noStrike" dirty="0">
                        <a:solidFill>
                          <a:srgbClr val="FFC000"/>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(93.787.316)</a:t>
                      </a:r>
                      <a:endParaRPr lang="pt-BR" sz="1800" b="1" i="0" u="none" strike="noStrike" dirty="0">
                        <a:solidFill>
                          <a:srgbClr val="FFC000"/>
                        </a:solidFill>
                        <a:effectLst/>
                        <a:latin typeface="Calibri"/>
                      </a:endParaRPr>
                    </a:p>
                  </a:txBody>
                  <a:tcPr marL="9525" marR="9525" marT="9525" marB="0" anchor="ctr">
                    <a:noFill/>
                  </a:tcPr>
                </a:tc>
                <a:tc>
                  <a:txBody>
                    <a:bodyPr/>
                    <a:lstStyle/>
                    <a:p>
                      <a:pPr algn="ctr" fontAlgn="b"/>
                      <a:r>
                        <a:rPr lang="pt-BR" sz="1800" b="1" u="none" strike="noStrike">
                          <a:solidFill>
                            <a:schemeClr val="tx1">
                              <a:lumMod val="85000"/>
                              <a:lumOff val="15000"/>
                            </a:schemeClr>
                          </a:solidFill>
                          <a:effectLst/>
                        </a:rPr>
                        <a:t>(94.728.917)</a:t>
                      </a:r>
                      <a:endParaRPr lang="pt-BR" sz="1800" b="1" i="0" u="none" strike="noStrike">
                        <a:solidFill>
                          <a:schemeClr val="tx1">
                            <a:lumMod val="85000"/>
                            <a:lumOff val="15000"/>
                          </a:schemeClr>
                        </a:solidFill>
                        <a:effectLst/>
                        <a:latin typeface="Calibri"/>
                      </a:endParaRPr>
                    </a:p>
                  </a:txBody>
                  <a:tcPr marL="9525" marR="9525" marT="9525" marB="0" anchor="ctr">
                    <a:solidFill>
                      <a:schemeClr val="tx1">
                        <a:lumMod val="85000"/>
                        <a:lumOff val="15000"/>
                      </a:schemeClr>
                    </a:solidFill>
                  </a:tcPr>
                </a:tc>
              </a:tr>
              <a:tr h="286786">
                <a:tc>
                  <a:txBody>
                    <a:bodyPr/>
                    <a:lstStyle/>
                    <a:p>
                      <a:pPr algn="ctr" fontAlgn="b"/>
                      <a:r>
                        <a:rPr lang="pt-BR" sz="1600" u="none" strike="noStrike" dirty="0">
                          <a:solidFill>
                            <a:schemeClr val="accent1">
                              <a:lumMod val="40000"/>
                              <a:lumOff val="60000"/>
                            </a:schemeClr>
                          </a:solidFill>
                          <a:effectLst/>
                        </a:rPr>
                        <a:t>2º sem/2009</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6.550.645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(53.931.576)</a:t>
                      </a:r>
                      <a:endParaRPr lang="pt-BR" sz="1800" b="1" i="0" u="none" strike="noStrike" dirty="0">
                        <a:solidFill>
                          <a:srgbClr val="FFC000"/>
                        </a:solidFill>
                        <a:effectLst/>
                        <a:latin typeface="Calibri"/>
                      </a:endParaRPr>
                    </a:p>
                  </a:txBody>
                  <a:tcPr marL="9525" marR="9525" marT="9525" marB="0" anchor="ctr">
                    <a:noFill/>
                  </a:tcPr>
                </a:tc>
                <a:tc>
                  <a:txBody>
                    <a:bodyPr/>
                    <a:lstStyle/>
                    <a:p>
                      <a:pPr algn="ctr" fontAlgn="b"/>
                      <a:r>
                        <a:rPr lang="pt-BR" sz="1800" b="1" u="none" strike="noStrike" dirty="0">
                          <a:solidFill>
                            <a:schemeClr val="tx1">
                              <a:lumMod val="85000"/>
                              <a:lumOff val="15000"/>
                            </a:schemeClr>
                          </a:solidFill>
                          <a:effectLst/>
                        </a:rPr>
                        <a:t>(47.380.931)</a:t>
                      </a:r>
                      <a:endParaRPr lang="pt-BR" sz="1800" b="1" i="0" u="none" strike="noStrike" dirty="0">
                        <a:solidFill>
                          <a:schemeClr val="tx1">
                            <a:lumMod val="85000"/>
                            <a:lumOff val="15000"/>
                          </a:schemeClr>
                        </a:solidFill>
                        <a:effectLst/>
                        <a:latin typeface="Calibri"/>
                      </a:endParaRPr>
                    </a:p>
                  </a:txBody>
                  <a:tcPr marL="9525" marR="9525" marT="9525" marB="0" anchor="ctr">
                    <a:solidFill>
                      <a:schemeClr val="tx1">
                        <a:lumMod val="85000"/>
                        <a:lumOff val="15000"/>
                      </a:schemeClr>
                    </a:solidFill>
                  </a:tcPr>
                </a:tc>
              </a:tr>
              <a:tr h="286786">
                <a:tc>
                  <a:txBody>
                    <a:bodyPr/>
                    <a:lstStyle/>
                    <a:p>
                      <a:pPr algn="ctr" fontAlgn="b"/>
                      <a:r>
                        <a:rPr lang="pt-BR" sz="1600" u="none" strike="noStrike" dirty="0">
                          <a:solidFill>
                            <a:schemeClr val="accent1">
                              <a:lumMod val="40000"/>
                              <a:lumOff val="60000"/>
                            </a:schemeClr>
                          </a:solidFill>
                          <a:effectLst/>
                        </a:rPr>
                        <a:t>1º sem/2010</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10.803.195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(1.893.172)</a:t>
                      </a:r>
                      <a:endParaRPr lang="pt-BR" sz="1800" b="1" i="0" u="none" strike="noStrike" dirty="0">
                        <a:solidFill>
                          <a:srgbClr val="FFC000"/>
                        </a:solidFill>
                        <a:effectLst/>
                        <a:latin typeface="Calibri"/>
                      </a:endParaRPr>
                    </a:p>
                  </a:txBody>
                  <a:tcPr marL="9525" marR="9525" marT="9525" marB="0" anchor="ctr">
                    <a:noFill/>
                  </a:tcPr>
                </a:tc>
                <a:tc>
                  <a:txBody>
                    <a:bodyPr/>
                    <a:lstStyle/>
                    <a:p>
                      <a:pPr algn="ctr" fontAlgn="b"/>
                      <a:r>
                        <a:rPr lang="pt-BR" sz="1800" b="1" u="none" strike="noStrike" dirty="0">
                          <a:solidFill>
                            <a:schemeClr val="tx1">
                              <a:lumMod val="85000"/>
                              <a:lumOff val="15000"/>
                            </a:schemeClr>
                          </a:solidFill>
                          <a:effectLst/>
                        </a:rPr>
                        <a:t>8.910.023 </a:t>
                      </a:r>
                      <a:endParaRPr lang="pt-BR" sz="1800" b="1" i="0" u="none" strike="noStrike" dirty="0">
                        <a:solidFill>
                          <a:schemeClr val="tx1">
                            <a:lumMod val="85000"/>
                            <a:lumOff val="15000"/>
                          </a:schemeClr>
                        </a:solidFill>
                        <a:effectLst/>
                        <a:latin typeface="Calibri"/>
                      </a:endParaRPr>
                    </a:p>
                  </a:txBody>
                  <a:tcPr marL="9525" marR="9525" marT="9525" marB="0" anchor="ctr">
                    <a:solidFill>
                      <a:schemeClr val="tx1">
                        <a:lumMod val="85000"/>
                        <a:lumOff val="15000"/>
                      </a:schemeClr>
                    </a:solidFill>
                  </a:tcPr>
                </a:tc>
              </a:tr>
              <a:tr h="286786">
                <a:tc>
                  <a:txBody>
                    <a:bodyPr/>
                    <a:lstStyle/>
                    <a:p>
                      <a:pPr algn="ctr" fontAlgn="b"/>
                      <a:r>
                        <a:rPr lang="pt-BR" sz="1600" u="none" strike="noStrike" dirty="0">
                          <a:solidFill>
                            <a:schemeClr val="accent1">
                              <a:lumMod val="40000"/>
                              <a:lumOff val="60000"/>
                            </a:schemeClr>
                          </a:solidFill>
                          <a:effectLst/>
                        </a:rPr>
                        <a:t>2º sem/2010</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4.926.775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(46.636.548)</a:t>
                      </a:r>
                      <a:endParaRPr lang="pt-BR" sz="1800" b="1" i="0" u="none" strike="noStrike" dirty="0">
                        <a:solidFill>
                          <a:srgbClr val="FFC000"/>
                        </a:solidFill>
                        <a:effectLst/>
                        <a:latin typeface="Calibri"/>
                      </a:endParaRPr>
                    </a:p>
                  </a:txBody>
                  <a:tcPr marL="9525" marR="9525" marT="9525" marB="0" anchor="ctr">
                    <a:noFill/>
                  </a:tcPr>
                </a:tc>
                <a:tc>
                  <a:txBody>
                    <a:bodyPr/>
                    <a:lstStyle/>
                    <a:p>
                      <a:pPr algn="ctr" fontAlgn="b"/>
                      <a:r>
                        <a:rPr lang="pt-BR" sz="1800" b="1" u="none" strike="noStrike" dirty="0">
                          <a:solidFill>
                            <a:schemeClr val="tx1">
                              <a:lumMod val="85000"/>
                              <a:lumOff val="15000"/>
                            </a:schemeClr>
                          </a:solidFill>
                          <a:effectLst/>
                        </a:rPr>
                        <a:t>(41.709.773)</a:t>
                      </a:r>
                      <a:endParaRPr lang="pt-BR" sz="1800" b="1" i="0" u="none" strike="noStrike" dirty="0">
                        <a:solidFill>
                          <a:schemeClr val="tx1">
                            <a:lumMod val="85000"/>
                            <a:lumOff val="15000"/>
                          </a:schemeClr>
                        </a:solidFill>
                        <a:effectLst/>
                        <a:latin typeface="Calibri"/>
                      </a:endParaRPr>
                    </a:p>
                  </a:txBody>
                  <a:tcPr marL="9525" marR="9525" marT="9525" marB="0" anchor="ctr">
                    <a:solidFill>
                      <a:schemeClr val="tx1">
                        <a:lumMod val="85000"/>
                        <a:lumOff val="15000"/>
                      </a:schemeClr>
                    </a:solidFill>
                  </a:tcPr>
                </a:tc>
              </a:tr>
              <a:tr h="286786">
                <a:tc>
                  <a:txBody>
                    <a:bodyPr/>
                    <a:lstStyle/>
                    <a:p>
                      <a:pPr algn="ctr" fontAlgn="b"/>
                      <a:r>
                        <a:rPr lang="pt-BR" sz="1600" u="none" strike="noStrike" dirty="0">
                          <a:solidFill>
                            <a:schemeClr val="accent1">
                              <a:lumMod val="40000"/>
                              <a:lumOff val="60000"/>
                            </a:schemeClr>
                          </a:solidFill>
                          <a:effectLst/>
                        </a:rPr>
                        <a:t>1º sem/2011</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12.230.706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(46.199.286)</a:t>
                      </a:r>
                      <a:endParaRPr lang="pt-BR" sz="1800" b="1" i="0" u="none" strike="noStrike" dirty="0">
                        <a:solidFill>
                          <a:srgbClr val="FFC000"/>
                        </a:solidFill>
                        <a:effectLst/>
                        <a:latin typeface="Calibri"/>
                      </a:endParaRPr>
                    </a:p>
                  </a:txBody>
                  <a:tcPr marL="9525" marR="9525" marT="9525" marB="0" anchor="ctr">
                    <a:noFill/>
                  </a:tcPr>
                </a:tc>
                <a:tc>
                  <a:txBody>
                    <a:bodyPr/>
                    <a:lstStyle/>
                    <a:p>
                      <a:pPr algn="ctr" fontAlgn="b"/>
                      <a:r>
                        <a:rPr lang="pt-BR" sz="1800" b="1" u="none" strike="noStrike" dirty="0">
                          <a:solidFill>
                            <a:schemeClr val="tx1">
                              <a:lumMod val="85000"/>
                              <a:lumOff val="15000"/>
                            </a:schemeClr>
                          </a:solidFill>
                          <a:effectLst/>
                        </a:rPr>
                        <a:t>(33.968.580)</a:t>
                      </a:r>
                      <a:endParaRPr lang="pt-BR" sz="1800" b="1" i="0" u="none" strike="noStrike" dirty="0">
                        <a:solidFill>
                          <a:schemeClr val="tx1">
                            <a:lumMod val="85000"/>
                            <a:lumOff val="15000"/>
                          </a:schemeClr>
                        </a:solidFill>
                        <a:effectLst/>
                        <a:latin typeface="Calibri"/>
                      </a:endParaRPr>
                    </a:p>
                  </a:txBody>
                  <a:tcPr marL="9525" marR="9525" marT="9525" marB="0" anchor="ctr">
                    <a:solidFill>
                      <a:schemeClr val="tx1">
                        <a:lumMod val="85000"/>
                        <a:lumOff val="15000"/>
                      </a:schemeClr>
                    </a:solidFill>
                  </a:tcPr>
                </a:tc>
              </a:tr>
              <a:tr h="286786">
                <a:tc>
                  <a:txBody>
                    <a:bodyPr/>
                    <a:lstStyle/>
                    <a:p>
                      <a:pPr algn="ctr" fontAlgn="b"/>
                      <a:r>
                        <a:rPr lang="pt-BR" sz="1600" u="none" strike="noStrike" dirty="0">
                          <a:solidFill>
                            <a:schemeClr val="accent1">
                              <a:lumMod val="40000"/>
                              <a:lumOff val="60000"/>
                            </a:schemeClr>
                          </a:solidFill>
                          <a:effectLst/>
                        </a:rPr>
                        <a:t>2º sem/2011</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11.240.704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90.240.059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tx1">
                              <a:lumMod val="85000"/>
                              <a:lumOff val="15000"/>
                            </a:schemeClr>
                          </a:solidFill>
                          <a:effectLst/>
                        </a:rPr>
                        <a:t>101.480.763 </a:t>
                      </a:r>
                      <a:endParaRPr lang="pt-BR" sz="1800" b="1" i="0" u="none" strike="noStrike" dirty="0">
                        <a:solidFill>
                          <a:schemeClr val="tx1">
                            <a:lumMod val="85000"/>
                            <a:lumOff val="15000"/>
                          </a:schemeClr>
                        </a:solidFill>
                        <a:effectLst/>
                        <a:latin typeface="Calibri"/>
                      </a:endParaRPr>
                    </a:p>
                  </a:txBody>
                  <a:tcPr marL="9525" marR="9525" marT="9525" marB="0" anchor="ctr">
                    <a:solidFill>
                      <a:schemeClr val="tx1">
                        <a:lumMod val="85000"/>
                        <a:lumOff val="15000"/>
                      </a:schemeClr>
                    </a:solidFill>
                  </a:tcPr>
                </a:tc>
              </a:tr>
              <a:tr h="286786">
                <a:tc>
                  <a:txBody>
                    <a:bodyPr/>
                    <a:lstStyle/>
                    <a:p>
                      <a:pPr algn="ctr" fontAlgn="b"/>
                      <a:r>
                        <a:rPr lang="pt-BR" sz="1600" u="none" strike="noStrike" dirty="0">
                          <a:solidFill>
                            <a:schemeClr val="accent1">
                              <a:lumMod val="40000"/>
                              <a:lumOff val="60000"/>
                            </a:schemeClr>
                          </a:solidFill>
                          <a:effectLst/>
                        </a:rPr>
                        <a:t>1º sem/2012</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12.318.246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32.210.001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tx1">
                              <a:lumMod val="85000"/>
                              <a:lumOff val="15000"/>
                            </a:schemeClr>
                          </a:solidFill>
                          <a:effectLst/>
                        </a:rPr>
                        <a:t>44.528.247 </a:t>
                      </a:r>
                      <a:endParaRPr lang="pt-BR" sz="1800" b="1" i="0" u="none" strike="noStrike" dirty="0">
                        <a:solidFill>
                          <a:schemeClr val="tx1">
                            <a:lumMod val="85000"/>
                            <a:lumOff val="15000"/>
                          </a:schemeClr>
                        </a:solidFill>
                        <a:effectLst/>
                        <a:latin typeface="Calibri"/>
                      </a:endParaRPr>
                    </a:p>
                  </a:txBody>
                  <a:tcPr marL="9525" marR="9525" marT="9525" marB="0" anchor="ctr">
                    <a:solidFill>
                      <a:schemeClr val="tx1">
                        <a:lumMod val="85000"/>
                        <a:lumOff val="15000"/>
                      </a:schemeClr>
                    </a:solidFill>
                  </a:tcPr>
                </a:tc>
              </a:tr>
              <a:tr h="286786">
                <a:tc>
                  <a:txBody>
                    <a:bodyPr/>
                    <a:lstStyle/>
                    <a:p>
                      <a:pPr algn="ctr" fontAlgn="b"/>
                      <a:r>
                        <a:rPr lang="pt-BR" sz="1600" u="none" strike="noStrike" dirty="0">
                          <a:solidFill>
                            <a:schemeClr val="accent1">
                              <a:lumMod val="40000"/>
                              <a:lumOff val="60000"/>
                            </a:schemeClr>
                          </a:solidFill>
                          <a:effectLst/>
                        </a:rPr>
                        <a:t>2º sem/2012</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12.296.483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(9.900.595)</a:t>
                      </a:r>
                      <a:endParaRPr lang="pt-BR" sz="1800" b="1" i="0" u="none" strike="noStrike" dirty="0">
                        <a:solidFill>
                          <a:srgbClr val="FFC000"/>
                        </a:solidFill>
                        <a:effectLst/>
                        <a:latin typeface="Calibri"/>
                      </a:endParaRPr>
                    </a:p>
                  </a:txBody>
                  <a:tcPr marL="9525" marR="9525" marT="9525" marB="0" anchor="ctr">
                    <a:noFill/>
                  </a:tcPr>
                </a:tc>
                <a:tc>
                  <a:txBody>
                    <a:bodyPr/>
                    <a:lstStyle/>
                    <a:p>
                      <a:pPr algn="ctr" fontAlgn="b"/>
                      <a:r>
                        <a:rPr lang="pt-BR" sz="1800" b="1" u="none" strike="noStrike" dirty="0">
                          <a:solidFill>
                            <a:schemeClr val="tx1">
                              <a:lumMod val="85000"/>
                              <a:lumOff val="15000"/>
                            </a:schemeClr>
                          </a:solidFill>
                          <a:effectLst/>
                        </a:rPr>
                        <a:t>2.395.888 </a:t>
                      </a:r>
                      <a:endParaRPr lang="pt-BR" sz="1800" b="1" i="0" u="none" strike="noStrike" dirty="0">
                        <a:solidFill>
                          <a:schemeClr val="tx1">
                            <a:lumMod val="85000"/>
                            <a:lumOff val="15000"/>
                          </a:schemeClr>
                        </a:solidFill>
                        <a:effectLst/>
                        <a:latin typeface="Calibri"/>
                      </a:endParaRPr>
                    </a:p>
                  </a:txBody>
                  <a:tcPr marL="9525" marR="9525" marT="9525" marB="0" anchor="ctr">
                    <a:solidFill>
                      <a:schemeClr val="tx1">
                        <a:lumMod val="85000"/>
                        <a:lumOff val="15000"/>
                      </a:schemeClr>
                    </a:solidFill>
                  </a:tcPr>
                </a:tc>
              </a:tr>
              <a:tr h="286786">
                <a:tc>
                  <a:txBody>
                    <a:bodyPr/>
                    <a:lstStyle/>
                    <a:p>
                      <a:pPr algn="ctr" fontAlgn="b"/>
                      <a:r>
                        <a:rPr lang="pt-BR" sz="1600" u="none" strike="noStrike" dirty="0">
                          <a:solidFill>
                            <a:schemeClr val="accent1">
                              <a:lumMod val="40000"/>
                              <a:lumOff val="60000"/>
                            </a:schemeClr>
                          </a:solidFill>
                          <a:effectLst/>
                        </a:rPr>
                        <a:t>1º sem/2013</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12.669.885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15.766.502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tx1">
                              <a:lumMod val="85000"/>
                              <a:lumOff val="15000"/>
                            </a:schemeClr>
                          </a:solidFill>
                          <a:effectLst/>
                        </a:rPr>
                        <a:t>28.436.387 </a:t>
                      </a:r>
                      <a:endParaRPr lang="pt-BR" sz="1800" b="1" i="0" u="none" strike="noStrike" dirty="0">
                        <a:solidFill>
                          <a:schemeClr val="tx1">
                            <a:lumMod val="85000"/>
                            <a:lumOff val="15000"/>
                          </a:schemeClr>
                        </a:solidFill>
                        <a:effectLst/>
                        <a:latin typeface="Calibri"/>
                      </a:endParaRPr>
                    </a:p>
                  </a:txBody>
                  <a:tcPr marL="9525" marR="9525" marT="9525" marB="0" anchor="ctr">
                    <a:solidFill>
                      <a:schemeClr val="tx1">
                        <a:lumMod val="85000"/>
                        <a:lumOff val="15000"/>
                      </a:schemeClr>
                    </a:solidFill>
                  </a:tcPr>
                </a:tc>
              </a:tr>
              <a:tr h="286786">
                <a:tc>
                  <a:txBody>
                    <a:bodyPr/>
                    <a:lstStyle/>
                    <a:p>
                      <a:pPr algn="ctr" fontAlgn="b"/>
                      <a:r>
                        <a:rPr lang="pt-BR" sz="1600" u="none" strike="noStrike" dirty="0">
                          <a:solidFill>
                            <a:schemeClr val="accent1">
                              <a:lumMod val="40000"/>
                              <a:lumOff val="60000"/>
                            </a:schemeClr>
                          </a:solidFill>
                          <a:effectLst/>
                        </a:rPr>
                        <a:t>2º sem/2013</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14.267.811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15.918.931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tx1">
                              <a:lumMod val="85000"/>
                              <a:lumOff val="15000"/>
                            </a:schemeClr>
                          </a:solidFill>
                          <a:effectLst/>
                        </a:rPr>
                        <a:t>30.186.742 </a:t>
                      </a:r>
                      <a:endParaRPr lang="pt-BR" sz="1800" b="1" i="0" u="none" strike="noStrike" dirty="0">
                        <a:solidFill>
                          <a:schemeClr val="tx1">
                            <a:lumMod val="85000"/>
                            <a:lumOff val="15000"/>
                          </a:schemeClr>
                        </a:solidFill>
                        <a:effectLst/>
                        <a:latin typeface="Calibri"/>
                      </a:endParaRPr>
                    </a:p>
                  </a:txBody>
                  <a:tcPr marL="9525" marR="9525" marT="9525" marB="0" anchor="ctr">
                    <a:solidFill>
                      <a:schemeClr val="tx1">
                        <a:lumMod val="85000"/>
                        <a:lumOff val="15000"/>
                      </a:schemeClr>
                    </a:solidFill>
                  </a:tcPr>
                </a:tc>
              </a:tr>
              <a:tr h="286786">
                <a:tc>
                  <a:txBody>
                    <a:bodyPr/>
                    <a:lstStyle/>
                    <a:p>
                      <a:pPr algn="ctr" fontAlgn="b"/>
                      <a:r>
                        <a:rPr lang="pt-BR" sz="1600" u="none" strike="noStrike" dirty="0">
                          <a:solidFill>
                            <a:schemeClr val="accent1">
                              <a:lumMod val="40000"/>
                              <a:lumOff val="60000"/>
                            </a:schemeClr>
                          </a:solidFill>
                          <a:effectLst/>
                        </a:rPr>
                        <a:t>1º sem/2014</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5.271.503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(51.233.608)</a:t>
                      </a:r>
                      <a:endParaRPr lang="pt-BR" sz="1800" b="1" i="0" u="none" strike="noStrike" dirty="0">
                        <a:solidFill>
                          <a:srgbClr val="FFC000"/>
                        </a:solidFill>
                        <a:effectLst/>
                        <a:latin typeface="Calibri"/>
                      </a:endParaRPr>
                    </a:p>
                  </a:txBody>
                  <a:tcPr marL="9525" marR="9525" marT="9525" marB="0" anchor="ctr">
                    <a:noFill/>
                  </a:tcPr>
                </a:tc>
                <a:tc>
                  <a:txBody>
                    <a:bodyPr/>
                    <a:lstStyle/>
                    <a:p>
                      <a:pPr algn="ctr" fontAlgn="b"/>
                      <a:r>
                        <a:rPr lang="pt-BR" sz="1800" b="1" u="none" strike="noStrike" dirty="0">
                          <a:solidFill>
                            <a:schemeClr val="tx1">
                              <a:lumMod val="85000"/>
                              <a:lumOff val="15000"/>
                            </a:schemeClr>
                          </a:solidFill>
                          <a:effectLst/>
                        </a:rPr>
                        <a:t>(45.962.105)</a:t>
                      </a:r>
                      <a:endParaRPr lang="pt-BR" sz="1800" b="1" i="0" u="none" strike="noStrike" dirty="0">
                        <a:solidFill>
                          <a:schemeClr val="tx1">
                            <a:lumMod val="85000"/>
                            <a:lumOff val="15000"/>
                          </a:schemeClr>
                        </a:solidFill>
                        <a:effectLst/>
                        <a:latin typeface="Calibri"/>
                      </a:endParaRPr>
                    </a:p>
                  </a:txBody>
                  <a:tcPr marL="9525" marR="9525" marT="9525" marB="0" anchor="ctr">
                    <a:solidFill>
                      <a:schemeClr val="tx1">
                        <a:lumMod val="85000"/>
                        <a:lumOff val="15000"/>
                      </a:schemeClr>
                    </a:solidFill>
                  </a:tcPr>
                </a:tc>
              </a:tr>
              <a:tr h="286786">
                <a:tc>
                  <a:txBody>
                    <a:bodyPr/>
                    <a:lstStyle/>
                    <a:p>
                      <a:pPr algn="ctr" fontAlgn="b"/>
                      <a:r>
                        <a:rPr lang="pt-BR" sz="1600" u="none" strike="noStrike" dirty="0">
                          <a:solidFill>
                            <a:schemeClr val="accent1">
                              <a:lumMod val="40000"/>
                              <a:lumOff val="60000"/>
                            </a:schemeClr>
                          </a:solidFill>
                          <a:effectLst/>
                        </a:rPr>
                        <a:t>2º sem/2014</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25.655.376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65.173.472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tx1">
                              <a:lumMod val="85000"/>
                              <a:lumOff val="15000"/>
                            </a:schemeClr>
                          </a:solidFill>
                          <a:effectLst/>
                        </a:rPr>
                        <a:t>90.828.848 </a:t>
                      </a:r>
                      <a:endParaRPr lang="pt-BR" sz="1800" b="1" i="0" u="none" strike="noStrike" dirty="0">
                        <a:solidFill>
                          <a:schemeClr val="tx1">
                            <a:lumMod val="85000"/>
                            <a:lumOff val="15000"/>
                          </a:schemeClr>
                        </a:solidFill>
                        <a:effectLst/>
                        <a:latin typeface="Calibri"/>
                      </a:endParaRPr>
                    </a:p>
                  </a:txBody>
                  <a:tcPr marL="9525" marR="9525" marT="9525" marB="0" anchor="ctr">
                    <a:solidFill>
                      <a:schemeClr val="tx1">
                        <a:lumMod val="85000"/>
                        <a:lumOff val="15000"/>
                      </a:schemeClr>
                    </a:solidFill>
                  </a:tcPr>
                </a:tc>
              </a:tr>
              <a:tr h="286786">
                <a:tc>
                  <a:txBody>
                    <a:bodyPr/>
                    <a:lstStyle/>
                    <a:p>
                      <a:pPr algn="ctr" fontAlgn="b"/>
                      <a:r>
                        <a:rPr lang="pt-BR" sz="1600" u="none" strike="noStrike" dirty="0">
                          <a:solidFill>
                            <a:schemeClr val="accent1">
                              <a:lumMod val="40000"/>
                              <a:lumOff val="60000"/>
                            </a:schemeClr>
                          </a:solidFill>
                          <a:effectLst/>
                        </a:rPr>
                        <a:t>1º sem/2015</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35.184.659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46.406.630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tx1">
                              <a:lumMod val="85000"/>
                              <a:lumOff val="15000"/>
                            </a:schemeClr>
                          </a:solidFill>
                          <a:effectLst/>
                        </a:rPr>
                        <a:t>81.591.289 </a:t>
                      </a:r>
                      <a:endParaRPr lang="pt-BR" sz="1800" b="1" i="0" u="none" strike="noStrike" dirty="0">
                        <a:solidFill>
                          <a:schemeClr val="tx1">
                            <a:lumMod val="85000"/>
                            <a:lumOff val="15000"/>
                          </a:schemeClr>
                        </a:solidFill>
                        <a:effectLst/>
                        <a:latin typeface="Calibri"/>
                      </a:endParaRPr>
                    </a:p>
                  </a:txBody>
                  <a:tcPr marL="9525" marR="9525" marT="9525" marB="0" anchor="ctr">
                    <a:solidFill>
                      <a:schemeClr val="tx1">
                        <a:lumMod val="85000"/>
                        <a:lumOff val="15000"/>
                      </a:schemeClr>
                    </a:solidFill>
                  </a:tcPr>
                </a:tc>
              </a:tr>
              <a:tr h="286786">
                <a:tc>
                  <a:txBody>
                    <a:bodyPr/>
                    <a:lstStyle/>
                    <a:p>
                      <a:pPr algn="ctr" fontAlgn="b"/>
                      <a:r>
                        <a:rPr lang="pt-BR" sz="1600" u="none" strike="noStrike" dirty="0">
                          <a:solidFill>
                            <a:schemeClr val="accent1">
                              <a:lumMod val="40000"/>
                              <a:lumOff val="60000"/>
                            </a:schemeClr>
                          </a:solidFill>
                          <a:effectLst/>
                        </a:rPr>
                        <a:t>2º sem/2015</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41.521.539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110.938.091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tx1">
                              <a:lumMod val="85000"/>
                              <a:lumOff val="15000"/>
                            </a:schemeClr>
                          </a:solidFill>
                          <a:effectLst/>
                        </a:rPr>
                        <a:t>152.459.630 </a:t>
                      </a:r>
                      <a:endParaRPr lang="pt-BR" sz="1800" b="1" i="0" u="none" strike="noStrike" dirty="0">
                        <a:solidFill>
                          <a:schemeClr val="tx1">
                            <a:lumMod val="85000"/>
                            <a:lumOff val="15000"/>
                          </a:schemeClr>
                        </a:solidFill>
                        <a:effectLst/>
                        <a:latin typeface="Calibri"/>
                      </a:endParaRPr>
                    </a:p>
                  </a:txBody>
                  <a:tcPr marL="9525" marR="9525" marT="9525" marB="0" anchor="ctr">
                    <a:solidFill>
                      <a:schemeClr val="tx1">
                        <a:lumMod val="85000"/>
                        <a:lumOff val="15000"/>
                      </a:schemeClr>
                    </a:solidFill>
                  </a:tcPr>
                </a:tc>
              </a:tr>
              <a:tr h="286786">
                <a:tc>
                  <a:txBody>
                    <a:bodyPr/>
                    <a:lstStyle/>
                    <a:p>
                      <a:pPr algn="ctr" fontAlgn="b"/>
                      <a:r>
                        <a:rPr lang="pt-BR" sz="1600" u="none" strike="noStrike" dirty="0">
                          <a:solidFill>
                            <a:schemeClr val="accent1">
                              <a:lumMod val="40000"/>
                              <a:lumOff val="60000"/>
                            </a:schemeClr>
                          </a:solidFill>
                          <a:effectLst/>
                        </a:rPr>
                        <a:t>1º sem/2016</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(17.308.089)</a:t>
                      </a:r>
                      <a:endParaRPr lang="pt-BR" sz="1800" b="1" i="0" u="none" strike="noStrike" dirty="0">
                        <a:solidFill>
                          <a:srgbClr val="FFC000"/>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(184.645.409)</a:t>
                      </a:r>
                      <a:endParaRPr lang="pt-BR" sz="1800" b="1" i="0" u="none" strike="noStrike" dirty="0">
                        <a:solidFill>
                          <a:srgbClr val="FFC000"/>
                        </a:solidFill>
                        <a:effectLst/>
                        <a:latin typeface="Calibri"/>
                      </a:endParaRPr>
                    </a:p>
                  </a:txBody>
                  <a:tcPr marL="9525" marR="9525" marT="9525" marB="0" anchor="ctr">
                    <a:noFill/>
                  </a:tcPr>
                </a:tc>
                <a:tc>
                  <a:txBody>
                    <a:bodyPr/>
                    <a:lstStyle/>
                    <a:p>
                      <a:pPr algn="ctr" fontAlgn="b"/>
                      <a:r>
                        <a:rPr lang="pt-BR" sz="1800" b="1" u="none" strike="noStrike" dirty="0">
                          <a:solidFill>
                            <a:schemeClr val="tx1">
                              <a:lumMod val="85000"/>
                              <a:lumOff val="15000"/>
                            </a:schemeClr>
                          </a:solidFill>
                          <a:effectLst/>
                        </a:rPr>
                        <a:t>(201.953.498)</a:t>
                      </a:r>
                      <a:endParaRPr lang="pt-BR" sz="1800" b="1" i="0" u="none" strike="noStrike" dirty="0">
                        <a:solidFill>
                          <a:schemeClr val="tx1">
                            <a:lumMod val="85000"/>
                            <a:lumOff val="15000"/>
                          </a:schemeClr>
                        </a:solidFill>
                        <a:effectLst/>
                        <a:latin typeface="Calibri"/>
                      </a:endParaRPr>
                    </a:p>
                  </a:txBody>
                  <a:tcPr marL="9525" marR="9525" marT="9525" marB="0" anchor="ctr">
                    <a:solidFill>
                      <a:schemeClr val="tx1">
                        <a:lumMod val="85000"/>
                        <a:lumOff val="15000"/>
                      </a:schemeClr>
                    </a:solidFill>
                  </a:tcPr>
                </a:tc>
              </a:tr>
              <a:tr h="286786">
                <a:tc>
                  <a:txBody>
                    <a:bodyPr/>
                    <a:lstStyle/>
                    <a:p>
                      <a:pPr algn="ctr" fontAlgn="b"/>
                      <a:r>
                        <a:rPr lang="pt-BR" sz="1600" u="none" strike="noStrike" dirty="0">
                          <a:solidFill>
                            <a:schemeClr val="accent1">
                              <a:lumMod val="40000"/>
                              <a:lumOff val="60000"/>
                            </a:schemeClr>
                          </a:solidFill>
                          <a:effectLst/>
                        </a:rPr>
                        <a:t>2º sem/2016</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7.780.387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(55.674.283)</a:t>
                      </a:r>
                      <a:endParaRPr lang="pt-BR" sz="1800" b="1" i="0" u="none" strike="noStrike" dirty="0">
                        <a:solidFill>
                          <a:srgbClr val="FFC000"/>
                        </a:solidFill>
                        <a:effectLst/>
                        <a:latin typeface="Calibri"/>
                      </a:endParaRPr>
                    </a:p>
                  </a:txBody>
                  <a:tcPr marL="9525" marR="9525" marT="9525" marB="0" anchor="ctr">
                    <a:noFill/>
                  </a:tcPr>
                </a:tc>
                <a:tc>
                  <a:txBody>
                    <a:bodyPr/>
                    <a:lstStyle/>
                    <a:p>
                      <a:pPr algn="ctr" fontAlgn="b"/>
                      <a:r>
                        <a:rPr lang="pt-BR" sz="1800" b="1" u="none" strike="noStrike" dirty="0">
                          <a:solidFill>
                            <a:schemeClr val="tx1">
                              <a:lumMod val="85000"/>
                              <a:lumOff val="15000"/>
                            </a:schemeClr>
                          </a:solidFill>
                          <a:effectLst/>
                        </a:rPr>
                        <a:t>(47.893.896)</a:t>
                      </a:r>
                      <a:endParaRPr lang="pt-BR" sz="1800" b="1" i="0" u="none" strike="noStrike" dirty="0">
                        <a:solidFill>
                          <a:schemeClr val="tx1">
                            <a:lumMod val="85000"/>
                            <a:lumOff val="15000"/>
                          </a:schemeClr>
                        </a:solidFill>
                        <a:effectLst/>
                        <a:latin typeface="Calibri"/>
                      </a:endParaRPr>
                    </a:p>
                  </a:txBody>
                  <a:tcPr marL="9525" marR="9525" marT="9525" marB="0" anchor="ctr">
                    <a:solidFill>
                      <a:schemeClr val="tx1">
                        <a:lumMod val="85000"/>
                        <a:lumOff val="15000"/>
                      </a:schemeClr>
                    </a:solidFill>
                  </a:tcPr>
                </a:tc>
              </a:tr>
              <a:tr h="286786">
                <a:tc>
                  <a:txBody>
                    <a:bodyPr/>
                    <a:lstStyle/>
                    <a:p>
                      <a:pPr algn="ctr" fontAlgn="b"/>
                      <a:r>
                        <a:rPr lang="pt-BR" sz="1600" u="none" strike="noStrike" dirty="0">
                          <a:solidFill>
                            <a:schemeClr val="accent1">
                              <a:lumMod val="40000"/>
                              <a:lumOff val="60000"/>
                            </a:schemeClr>
                          </a:solidFill>
                          <a:effectLst/>
                        </a:rPr>
                        <a:t>1º sem/2017</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11.271.662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(15.744.789)</a:t>
                      </a:r>
                      <a:endParaRPr lang="pt-BR" sz="1800" b="1" i="0" u="none" strike="noStrike" dirty="0">
                        <a:solidFill>
                          <a:srgbClr val="FFC000"/>
                        </a:solidFill>
                        <a:effectLst/>
                        <a:latin typeface="Calibri"/>
                      </a:endParaRPr>
                    </a:p>
                  </a:txBody>
                  <a:tcPr marL="9525" marR="9525" marT="9525" marB="0" anchor="ctr">
                    <a:noFill/>
                  </a:tcPr>
                </a:tc>
                <a:tc>
                  <a:txBody>
                    <a:bodyPr/>
                    <a:lstStyle/>
                    <a:p>
                      <a:pPr algn="ctr" fontAlgn="b"/>
                      <a:r>
                        <a:rPr lang="pt-BR" sz="1800" b="1" u="none" strike="noStrike" dirty="0">
                          <a:solidFill>
                            <a:schemeClr val="tx1">
                              <a:lumMod val="85000"/>
                              <a:lumOff val="15000"/>
                            </a:schemeClr>
                          </a:solidFill>
                          <a:effectLst/>
                        </a:rPr>
                        <a:t>(4.473.127)</a:t>
                      </a:r>
                      <a:endParaRPr lang="pt-BR" sz="1800" b="1" i="0" u="none" strike="noStrike" dirty="0">
                        <a:solidFill>
                          <a:schemeClr val="tx1">
                            <a:lumMod val="85000"/>
                            <a:lumOff val="15000"/>
                          </a:schemeClr>
                        </a:solidFill>
                        <a:effectLst/>
                        <a:latin typeface="Calibri"/>
                      </a:endParaRPr>
                    </a:p>
                  </a:txBody>
                  <a:tcPr marL="9525" marR="9525" marT="9525" marB="0" anchor="ctr">
                    <a:solidFill>
                      <a:schemeClr val="tx1">
                        <a:lumMod val="85000"/>
                        <a:lumOff val="15000"/>
                      </a:schemeClr>
                    </a:solidFill>
                  </a:tcPr>
                </a:tc>
              </a:tr>
              <a:tr h="286786">
                <a:tc>
                  <a:txBody>
                    <a:bodyPr/>
                    <a:lstStyle/>
                    <a:p>
                      <a:pPr algn="ctr" fontAlgn="b"/>
                      <a:r>
                        <a:rPr lang="pt-BR" sz="1600" u="none" strike="noStrike" dirty="0">
                          <a:solidFill>
                            <a:schemeClr val="accent1">
                              <a:lumMod val="40000"/>
                              <a:lumOff val="60000"/>
                            </a:schemeClr>
                          </a:solidFill>
                          <a:effectLst/>
                        </a:rPr>
                        <a:t>2º sem/2017</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14.709.838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(30.677.374)</a:t>
                      </a:r>
                      <a:endParaRPr lang="pt-BR" sz="1800" b="1" i="0" u="none" strike="noStrike" dirty="0">
                        <a:solidFill>
                          <a:srgbClr val="FFC000"/>
                        </a:solidFill>
                        <a:effectLst/>
                        <a:latin typeface="Calibri"/>
                      </a:endParaRPr>
                    </a:p>
                  </a:txBody>
                  <a:tcPr marL="9525" marR="9525" marT="9525" marB="0" anchor="ctr">
                    <a:noFill/>
                  </a:tcPr>
                </a:tc>
                <a:tc>
                  <a:txBody>
                    <a:bodyPr/>
                    <a:lstStyle/>
                    <a:p>
                      <a:pPr algn="ctr" fontAlgn="b"/>
                      <a:r>
                        <a:rPr lang="pt-BR" sz="1800" b="1" u="none" strike="noStrike" dirty="0">
                          <a:solidFill>
                            <a:schemeClr val="tx1">
                              <a:lumMod val="85000"/>
                              <a:lumOff val="15000"/>
                            </a:schemeClr>
                          </a:solidFill>
                          <a:effectLst/>
                        </a:rPr>
                        <a:t>(15.967.536)</a:t>
                      </a:r>
                      <a:endParaRPr lang="pt-BR" sz="1800" b="1" i="0" u="none" strike="noStrike" dirty="0">
                        <a:solidFill>
                          <a:schemeClr val="tx1">
                            <a:lumMod val="85000"/>
                            <a:lumOff val="15000"/>
                          </a:schemeClr>
                        </a:solidFill>
                        <a:effectLst/>
                        <a:latin typeface="Calibri"/>
                      </a:endParaRPr>
                    </a:p>
                  </a:txBody>
                  <a:tcPr marL="9525" marR="9525" marT="9525" marB="0" anchor="ctr">
                    <a:solidFill>
                      <a:schemeClr val="tx1">
                        <a:lumMod val="85000"/>
                        <a:lumOff val="15000"/>
                      </a:schemeClr>
                    </a:solidFill>
                  </a:tcPr>
                </a:tc>
              </a:tr>
              <a:tr h="286786">
                <a:tc>
                  <a:txBody>
                    <a:bodyPr/>
                    <a:lstStyle/>
                    <a:p>
                      <a:pPr algn="ctr" fontAlgn="b"/>
                      <a:r>
                        <a:rPr lang="pt-BR" sz="1600" u="none" strike="noStrike" dirty="0">
                          <a:solidFill>
                            <a:schemeClr val="accent1">
                              <a:lumMod val="40000"/>
                              <a:lumOff val="60000"/>
                            </a:schemeClr>
                          </a:solidFill>
                          <a:effectLst/>
                        </a:rPr>
                        <a:t>1º sem/2018</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19.658.215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146.201.403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tx1">
                              <a:lumMod val="85000"/>
                              <a:lumOff val="15000"/>
                            </a:schemeClr>
                          </a:solidFill>
                          <a:effectLst/>
                        </a:rPr>
                        <a:t>165.859.618 </a:t>
                      </a:r>
                      <a:endParaRPr lang="pt-BR" sz="1800" b="1" i="0" u="none" strike="noStrike" dirty="0">
                        <a:solidFill>
                          <a:schemeClr val="tx1">
                            <a:lumMod val="85000"/>
                            <a:lumOff val="15000"/>
                          </a:schemeClr>
                        </a:solidFill>
                        <a:effectLst/>
                        <a:latin typeface="Calibri"/>
                      </a:endParaRPr>
                    </a:p>
                  </a:txBody>
                  <a:tcPr marL="9525" marR="9525" marT="9525" marB="0" anchor="ctr">
                    <a:solidFill>
                      <a:schemeClr val="tx1">
                        <a:lumMod val="85000"/>
                        <a:lumOff val="15000"/>
                      </a:schemeClr>
                    </a:solidFill>
                  </a:tcPr>
                </a:tc>
              </a:tr>
              <a:tr h="301125">
                <a:tc>
                  <a:txBody>
                    <a:bodyPr/>
                    <a:lstStyle/>
                    <a:p>
                      <a:pPr algn="ctr" fontAlgn="b"/>
                      <a:r>
                        <a:rPr lang="pt-BR" sz="1600" u="none" strike="noStrike" dirty="0">
                          <a:solidFill>
                            <a:schemeClr val="accent1">
                              <a:lumMod val="40000"/>
                              <a:lumOff val="60000"/>
                            </a:schemeClr>
                          </a:solidFill>
                          <a:effectLst/>
                        </a:rPr>
                        <a:t>2º sem/2018</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25.554.330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(19.133.818)</a:t>
                      </a:r>
                      <a:endParaRPr lang="pt-BR" sz="1800" b="1" i="0" u="none" strike="noStrike" dirty="0">
                        <a:solidFill>
                          <a:srgbClr val="FFC000"/>
                        </a:solidFill>
                        <a:effectLst/>
                        <a:latin typeface="Calibri"/>
                      </a:endParaRPr>
                    </a:p>
                  </a:txBody>
                  <a:tcPr marL="9525" marR="9525" marT="9525" marB="0" anchor="ctr">
                    <a:noFill/>
                  </a:tcPr>
                </a:tc>
                <a:tc>
                  <a:txBody>
                    <a:bodyPr/>
                    <a:lstStyle/>
                    <a:p>
                      <a:pPr algn="ctr" fontAlgn="b"/>
                      <a:r>
                        <a:rPr lang="pt-BR" sz="1800" b="1" u="none" strike="noStrike" dirty="0">
                          <a:solidFill>
                            <a:schemeClr val="tx1">
                              <a:lumMod val="85000"/>
                              <a:lumOff val="15000"/>
                            </a:schemeClr>
                          </a:solidFill>
                          <a:effectLst/>
                        </a:rPr>
                        <a:t>6.420.512 </a:t>
                      </a:r>
                      <a:endParaRPr lang="pt-BR" sz="1800" b="1" i="0" u="none" strike="noStrike" dirty="0">
                        <a:solidFill>
                          <a:schemeClr val="tx1">
                            <a:lumMod val="85000"/>
                            <a:lumOff val="15000"/>
                          </a:schemeClr>
                        </a:solidFill>
                        <a:effectLst/>
                        <a:latin typeface="Calibri"/>
                      </a:endParaRPr>
                    </a:p>
                  </a:txBody>
                  <a:tcPr marL="9525" marR="9525" marT="9525" marB="0" anchor="ctr">
                    <a:solidFill>
                      <a:schemeClr val="tx1">
                        <a:lumMod val="85000"/>
                        <a:lumOff val="15000"/>
                      </a:schemeClr>
                    </a:solidFill>
                  </a:tcPr>
                </a:tc>
              </a:tr>
            </a:tbl>
          </a:graphicData>
        </a:graphic>
      </p:graphicFrame>
    </p:spTree>
    <p:extLst>
      <p:ext uri="{BB962C8B-B14F-4D97-AF65-F5344CB8AC3E}">
        <p14:creationId xmlns:p14="http://schemas.microsoft.com/office/powerpoint/2010/main" val="1430821938"/>
      </p:ext>
    </p:extLst>
  </p:cSld>
  <p:clrMapOvr>
    <a:masterClrMapping/>
  </p:clrMapOvr>
  <p:timing>
    <p:tnLst>
      <p:par>
        <p:cTn id="1" dur="indefinite" restart="never" nodeType="tmRoot"/>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Gráfico 2"/>
          <p:cNvGraphicFramePr>
            <a:graphicFrameLocks/>
          </p:cNvGraphicFramePr>
          <p:nvPr>
            <p:extLst>
              <p:ext uri="{D42A27DB-BD31-4B8C-83A1-F6EECF244321}">
                <p14:modId xmlns:p14="http://schemas.microsoft.com/office/powerpoint/2010/main" val="3679768374"/>
              </p:ext>
            </p:extLst>
          </p:nvPr>
        </p:nvGraphicFramePr>
        <p:xfrm>
          <a:off x="107504" y="116632"/>
          <a:ext cx="8928992" cy="6552728"/>
        </p:xfrm>
        <a:graphic>
          <a:graphicData uri="http://schemas.openxmlformats.org/drawingml/2006/chart">
            <c:chart xmlns:c="http://schemas.openxmlformats.org/drawingml/2006/chart" xmlns:r="http://schemas.openxmlformats.org/officeDocument/2006/relationships" r:id="rId2"/>
          </a:graphicData>
        </a:graphic>
      </p:graphicFrame>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9538" y="152400"/>
            <a:ext cx="8924925" cy="6553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0707210"/>
      </p:ext>
    </p:extLst>
  </p:cSld>
  <p:clrMapOvr>
    <a:masterClrMapping/>
  </p:clrMapOvr>
  <p:timing>
    <p:tnLst>
      <p:par>
        <p:cTn id="1" dur="indefinite" restart="never" nodeType="tmRoot"/>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ela 1"/>
          <p:cNvGraphicFramePr>
            <a:graphicFrameLocks noGrp="1"/>
          </p:cNvGraphicFramePr>
          <p:nvPr>
            <p:extLst>
              <p:ext uri="{D42A27DB-BD31-4B8C-83A1-F6EECF244321}">
                <p14:modId xmlns:p14="http://schemas.microsoft.com/office/powerpoint/2010/main" val="3614196059"/>
              </p:ext>
            </p:extLst>
          </p:nvPr>
        </p:nvGraphicFramePr>
        <p:xfrm>
          <a:off x="971600" y="116622"/>
          <a:ext cx="7128792" cy="6698916"/>
        </p:xfrm>
        <a:graphic>
          <a:graphicData uri="http://schemas.openxmlformats.org/drawingml/2006/table">
            <a:tbl>
              <a:tblPr>
                <a:tableStyleId>{5C22544A-7EE6-4342-B048-85BDC9FD1C3A}</a:tableStyleId>
              </a:tblPr>
              <a:tblGrid>
                <a:gridCol w="1692153"/>
                <a:gridCol w="1821274"/>
                <a:gridCol w="1821274"/>
                <a:gridCol w="1794091"/>
              </a:tblGrid>
              <a:tr h="301125">
                <a:tc>
                  <a:txBody>
                    <a:bodyPr/>
                    <a:lstStyle/>
                    <a:p>
                      <a:pPr algn="ctr" fontAlgn="b"/>
                      <a:r>
                        <a:rPr lang="pt-BR" sz="2400" b="1" u="none" strike="noStrike" dirty="0">
                          <a:solidFill>
                            <a:schemeClr val="accent1">
                              <a:lumMod val="40000"/>
                              <a:lumOff val="60000"/>
                            </a:schemeClr>
                          </a:solidFill>
                          <a:effectLst/>
                        </a:rPr>
                        <a:t>Semestre</a:t>
                      </a:r>
                      <a:endParaRPr lang="pt-BR" sz="2400" b="1" i="0" u="none" strike="noStrike" dirty="0">
                        <a:solidFill>
                          <a:schemeClr val="accent1">
                            <a:lumMod val="40000"/>
                            <a:lumOff val="60000"/>
                          </a:schemeClr>
                        </a:solidFill>
                        <a:effectLst/>
                        <a:latin typeface="Calibri"/>
                      </a:endParaRPr>
                    </a:p>
                  </a:txBody>
                  <a:tcPr marL="9525" marR="9525" marT="9525" marB="0" anchor="ctr">
                    <a:solidFill>
                      <a:schemeClr val="tx1">
                        <a:lumMod val="85000"/>
                        <a:lumOff val="15000"/>
                      </a:schemeClr>
                    </a:solidFill>
                  </a:tcPr>
                </a:tc>
                <a:tc>
                  <a:txBody>
                    <a:bodyPr/>
                    <a:lstStyle/>
                    <a:p>
                      <a:pPr algn="ctr" fontAlgn="b"/>
                      <a:r>
                        <a:rPr lang="pt-BR" sz="2400" b="1" u="none" strike="noStrike" dirty="0">
                          <a:solidFill>
                            <a:schemeClr val="accent1">
                              <a:lumMod val="40000"/>
                              <a:lumOff val="60000"/>
                            </a:schemeClr>
                          </a:solidFill>
                          <a:effectLst/>
                        </a:rPr>
                        <a:t>Demais</a:t>
                      </a:r>
                      <a:endParaRPr lang="pt-BR" sz="2400" b="1" i="0" u="none" strike="noStrike" dirty="0">
                        <a:solidFill>
                          <a:schemeClr val="accent1">
                            <a:lumMod val="40000"/>
                            <a:lumOff val="60000"/>
                          </a:schemeClr>
                        </a:solidFill>
                        <a:effectLst/>
                        <a:latin typeface="Calibri"/>
                      </a:endParaRPr>
                    </a:p>
                  </a:txBody>
                  <a:tcPr marL="9525" marR="9525" marT="9525" marB="0" anchor="ctr">
                    <a:solidFill>
                      <a:schemeClr val="tx1">
                        <a:lumMod val="85000"/>
                        <a:lumOff val="15000"/>
                      </a:schemeClr>
                    </a:solidFill>
                  </a:tcPr>
                </a:tc>
                <a:tc>
                  <a:txBody>
                    <a:bodyPr/>
                    <a:lstStyle/>
                    <a:p>
                      <a:pPr algn="ctr" fontAlgn="b"/>
                      <a:r>
                        <a:rPr lang="pt-BR" sz="2400" b="1" u="none" strike="noStrike" dirty="0">
                          <a:solidFill>
                            <a:schemeClr val="accent1">
                              <a:lumMod val="40000"/>
                              <a:lumOff val="60000"/>
                            </a:schemeClr>
                          </a:solidFill>
                          <a:effectLst/>
                        </a:rPr>
                        <a:t>Câmbio</a:t>
                      </a:r>
                      <a:endParaRPr lang="pt-BR" sz="2400" b="1" i="0" u="none" strike="noStrike" dirty="0">
                        <a:solidFill>
                          <a:schemeClr val="accent1">
                            <a:lumMod val="40000"/>
                            <a:lumOff val="60000"/>
                          </a:schemeClr>
                        </a:solidFill>
                        <a:effectLst/>
                        <a:latin typeface="Calibri"/>
                      </a:endParaRPr>
                    </a:p>
                  </a:txBody>
                  <a:tcPr marL="9525" marR="9525" marT="9525" marB="0" anchor="ctr">
                    <a:solidFill>
                      <a:schemeClr val="tx1">
                        <a:lumMod val="85000"/>
                        <a:lumOff val="15000"/>
                      </a:schemeClr>
                    </a:solidFill>
                  </a:tcPr>
                </a:tc>
                <a:tc>
                  <a:txBody>
                    <a:bodyPr/>
                    <a:lstStyle/>
                    <a:p>
                      <a:pPr algn="ctr" fontAlgn="b"/>
                      <a:r>
                        <a:rPr lang="pt-BR" sz="2400" b="1" u="none" strike="noStrike" dirty="0">
                          <a:solidFill>
                            <a:schemeClr val="accent1">
                              <a:lumMod val="40000"/>
                              <a:lumOff val="60000"/>
                            </a:schemeClr>
                          </a:solidFill>
                          <a:effectLst/>
                        </a:rPr>
                        <a:t>Total</a:t>
                      </a:r>
                      <a:endParaRPr lang="pt-BR" sz="2400" b="1" i="0" u="none" strike="noStrike" dirty="0">
                        <a:solidFill>
                          <a:schemeClr val="accent1">
                            <a:lumMod val="40000"/>
                            <a:lumOff val="60000"/>
                          </a:schemeClr>
                        </a:solidFill>
                        <a:effectLst/>
                        <a:latin typeface="Calibri"/>
                      </a:endParaRPr>
                    </a:p>
                  </a:txBody>
                  <a:tcPr marL="9525" marR="9525" marT="9525" marB="0" anchor="ctr">
                    <a:solidFill>
                      <a:schemeClr val="tx1">
                        <a:lumMod val="85000"/>
                        <a:lumOff val="15000"/>
                      </a:schemeClr>
                    </a:solidFill>
                  </a:tcPr>
                </a:tc>
              </a:tr>
              <a:tr h="286786">
                <a:tc>
                  <a:txBody>
                    <a:bodyPr/>
                    <a:lstStyle/>
                    <a:p>
                      <a:pPr algn="ctr" fontAlgn="b"/>
                      <a:r>
                        <a:rPr lang="pt-BR" sz="1600" u="none" strike="noStrike" dirty="0">
                          <a:solidFill>
                            <a:schemeClr val="accent1">
                              <a:lumMod val="40000"/>
                              <a:lumOff val="60000"/>
                            </a:schemeClr>
                          </a:solidFill>
                          <a:effectLst/>
                        </a:rPr>
                        <a:t>1º sem/2008</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3.172.740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(44.798.256)</a:t>
                      </a:r>
                      <a:endParaRPr lang="pt-BR" sz="1800" b="1" i="0" u="none" strike="noStrike" dirty="0">
                        <a:solidFill>
                          <a:srgbClr val="FFC000"/>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(41.625.516)</a:t>
                      </a:r>
                      <a:endParaRPr lang="pt-BR" sz="1800" b="1" i="0" u="none" strike="noStrike" dirty="0">
                        <a:solidFill>
                          <a:srgbClr val="FFC000"/>
                        </a:solidFill>
                        <a:effectLst/>
                        <a:latin typeface="Calibri"/>
                      </a:endParaRPr>
                    </a:p>
                  </a:txBody>
                  <a:tcPr marL="9525" marR="9525" marT="9525" marB="0" anchor="ctr">
                    <a:solidFill>
                      <a:schemeClr val="tx1">
                        <a:lumMod val="85000"/>
                        <a:lumOff val="15000"/>
                      </a:schemeClr>
                    </a:solidFill>
                  </a:tcPr>
                </a:tc>
              </a:tr>
              <a:tr h="286786">
                <a:tc>
                  <a:txBody>
                    <a:bodyPr/>
                    <a:lstStyle/>
                    <a:p>
                      <a:pPr algn="ctr" fontAlgn="b"/>
                      <a:r>
                        <a:rPr lang="pt-BR" sz="1600" u="none" strike="noStrike" dirty="0">
                          <a:solidFill>
                            <a:schemeClr val="accent1">
                              <a:lumMod val="40000"/>
                              <a:lumOff val="60000"/>
                            </a:schemeClr>
                          </a:solidFill>
                          <a:effectLst/>
                        </a:rPr>
                        <a:t>2º sem/2008</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10.172.653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171.416.012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181.588.665 </a:t>
                      </a:r>
                      <a:endParaRPr lang="pt-BR" sz="1800" b="1" i="0" u="none" strike="noStrike" dirty="0">
                        <a:solidFill>
                          <a:schemeClr val="bg1">
                            <a:lumMod val="85000"/>
                          </a:schemeClr>
                        </a:solidFill>
                        <a:effectLst/>
                        <a:latin typeface="Calibri"/>
                      </a:endParaRPr>
                    </a:p>
                  </a:txBody>
                  <a:tcPr marL="9525" marR="9525" marT="9525" marB="0" anchor="ctr">
                    <a:solidFill>
                      <a:schemeClr val="tx1">
                        <a:lumMod val="85000"/>
                        <a:lumOff val="15000"/>
                      </a:schemeClr>
                    </a:solidFill>
                  </a:tcPr>
                </a:tc>
              </a:tr>
              <a:tr h="286786">
                <a:tc>
                  <a:txBody>
                    <a:bodyPr/>
                    <a:lstStyle/>
                    <a:p>
                      <a:pPr algn="ctr" fontAlgn="b"/>
                      <a:r>
                        <a:rPr lang="pt-BR" sz="1600" u="none" strike="noStrike" dirty="0">
                          <a:solidFill>
                            <a:schemeClr val="accent1">
                              <a:lumMod val="40000"/>
                              <a:lumOff val="60000"/>
                            </a:schemeClr>
                          </a:solidFill>
                          <a:effectLst/>
                        </a:rPr>
                        <a:t>1º sem/2009</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(941.601)</a:t>
                      </a:r>
                      <a:endParaRPr lang="pt-BR" sz="1800" b="1" i="0" u="none" strike="noStrike" dirty="0">
                        <a:solidFill>
                          <a:srgbClr val="FFC000"/>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(93.787.316)</a:t>
                      </a:r>
                      <a:endParaRPr lang="pt-BR" sz="1800" b="1" i="0" u="none" strike="noStrike" dirty="0">
                        <a:solidFill>
                          <a:srgbClr val="FFC000"/>
                        </a:solidFill>
                        <a:effectLst/>
                        <a:latin typeface="Calibri"/>
                      </a:endParaRPr>
                    </a:p>
                  </a:txBody>
                  <a:tcPr marL="9525" marR="9525" marT="9525" marB="0" anchor="ctr">
                    <a:noFill/>
                  </a:tcPr>
                </a:tc>
                <a:tc>
                  <a:txBody>
                    <a:bodyPr/>
                    <a:lstStyle/>
                    <a:p>
                      <a:pPr algn="ctr" fontAlgn="b"/>
                      <a:r>
                        <a:rPr lang="pt-BR" sz="1800" b="1" u="none" strike="noStrike">
                          <a:solidFill>
                            <a:srgbClr val="FFC000"/>
                          </a:solidFill>
                          <a:effectLst/>
                        </a:rPr>
                        <a:t>(94.728.917)</a:t>
                      </a:r>
                      <a:endParaRPr lang="pt-BR" sz="1800" b="1" i="0" u="none" strike="noStrike">
                        <a:solidFill>
                          <a:srgbClr val="FFC000"/>
                        </a:solidFill>
                        <a:effectLst/>
                        <a:latin typeface="Calibri"/>
                      </a:endParaRPr>
                    </a:p>
                  </a:txBody>
                  <a:tcPr marL="9525" marR="9525" marT="9525" marB="0" anchor="ctr">
                    <a:solidFill>
                      <a:schemeClr val="tx1">
                        <a:lumMod val="85000"/>
                        <a:lumOff val="15000"/>
                      </a:schemeClr>
                    </a:solidFill>
                  </a:tcPr>
                </a:tc>
              </a:tr>
              <a:tr h="286786">
                <a:tc>
                  <a:txBody>
                    <a:bodyPr/>
                    <a:lstStyle/>
                    <a:p>
                      <a:pPr algn="ctr" fontAlgn="b"/>
                      <a:r>
                        <a:rPr lang="pt-BR" sz="1600" u="none" strike="noStrike" dirty="0">
                          <a:solidFill>
                            <a:schemeClr val="accent1">
                              <a:lumMod val="40000"/>
                              <a:lumOff val="60000"/>
                            </a:schemeClr>
                          </a:solidFill>
                          <a:effectLst/>
                        </a:rPr>
                        <a:t>2º sem/2009</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6.550.645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(53.931.576)</a:t>
                      </a:r>
                      <a:endParaRPr lang="pt-BR" sz="1800" b="1" i="0" u="none" strike="noStrike" dirty="0">
                        <a:solidFill>
                          <a:srgbClr val="FFC000"/>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(47.380.931)</a:t>
                      </a:r>
                      <a:endParaRPr lang="pt-BR" sz="1800" b="1" i="0" u="none" strike="noStrike" dirty="0">
                        <a:solidFill>
                          <a:srgbClr val="FFC000"/>
                        </a:solidFill>
                        <a:effectLst/>
                        <a:latin typeface="Calibri"/>
                      </a:endParaRPr>
                    </a:p>
                  </a:txBody>
                  <a:tcPr marL="9525" marR="9525" marT="9525" marB="0" anchor="ctr">
                    <a:solidFill>
                      <a:schemeClr val="tx1">
                        <a:lumMod val="85000"/>
                        <a:lumOff val="15000"/>
                      </a:schemeClr>
                    </a:solidFill>
                  </a:tcPr>
                </a:tc>
              </a:tr>
              <a:tr h="286786">
                <a:tc>
                  <a:txBody>
                    <a:bodyPr/>
                    <a:lstStyle/>
                    <a:p>
                      <a:pPr algn="ctr" fontAlgn="b"/>
                      <a:r>
                        <a:rPr lang="pt-BR" sz="1600" u="none" strike="noStrike" dirty="0">
                          <a:solidFill>
                            <a:schemeClr val="accent1">
                              <a:lumMod val="40000"/>
                              <a:lumOff val="60000"/>
                            </a:schemeClr>
                          </a:solidFill>
                          <a:effectLst/>
                        </a:rPr>
                        <a:t>1º sem/2010</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10.803.195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(1.893.172)</a:t>
                      </a:r>
                      <a:endParaRPr lang="pt-BR" sz="1800" b="1" i="0" u="none" strike="noStrike" dirty="0">
                        <a:solidFill>
                          <a:srgbClr val="FFC000"/>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8.910.023 </a:t>
                      </a:r>
                      <a:endParaRPr lang="pt-BR" sz="1800" b="1" i="0" u="none" strike="noStrike" dirty="0">
                        <a:solidFill>
                          <a:schemeClr val="bg1">
                            <a:lumMod val="85000"/>
                          </a:schemeClr>
                        </a:solidFill>
                        <a:effectLst/>
                        <a:latin typeface="Calibri"/>
                      </a:endParaRPr>
                    </a:p>
                  </a:txBody>
                  <a:tcPr marL="9525" marR="9525" marT="9525" marB="0" anchor="ctr">
                    <a:solidFill>
                      <a:schemeClr val="tx1">
                        <a:lumMod val="85000"/>
                        <a:lumOff val="15000"/>
                      </a:schemeClr>
                    </a:solidFill>
                  </a:tcPr>
                </a:tc>
              </a:tr>
              <a:tr h="286786">
                <a:tc>
                  <a:txBody>
                    <a:bodyPr/>
                    <a:lstStyle/>
                    <a:p>
                      <a:pPr algn="ctr" fontAlgn="b"/>
                      <a:r>
                        <a:rPr lang="pt-BR" sz="1600" u="none" strike="noStrike" dirty="0">
                          <a:solidFill>
                            <a:schemeClr val="accent1">
                              <a:lumMod val="40000"/>
                              <a:lumOff val="60000"/>
                            </a:schemeClr>
                          </a:solidFill>
                          <a:effectLst/>
                        </a:rPr>
                        <a:t>2º sem/2010</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4.926.775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(46.636.548)</a:t>
                      </a:r>
                      <a:endParaRPr lang="pt-BR" sz="1800" b="1" i="0" u="none" strike="noStrike" dirty="0">
                        <a:solidFill>
                          <a:srgbClr val="FFC000"/>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(41.709.773)</a:t>
                      </a:r>
                      <a:endParaRPr lang="pt-BR" sz="1800" b="1" i="0" u="none" strike="noStrike" dirty="0">
                        <a:solidFill>
                          <a:srgbClr val="FFC000"/>
                        </a:solidFill>
                        <a:effectLst/>
                        <a:latin typeface="Calibri"/>
                      </a:endParaRPr>
                    </a:p>
                  </a:txBody>
                  <a:tcPr marL="9525" marR="9525" marT="9525" marB="0" anchor="ctr">
                    <a:solidFill>
                      <a:schemeClr val="tx1">
                        <a:lumMod val="85000"/>
                        <a:lumOff val="15000"/>
                      </a:schemeClr>
                    </a:solidFill>
                  </a:tcPr>
                </a:tc>
              </a:tr>
              <a:tr h="286786">
                <a:tc>
                  <a:txBody>
                    <a:bodyPr/>
                    <a:lstStyle/>
                    <a:p>
                      <a:pPr algn="ctr" fontAlgn="b"/>
                      <a:r>
                        <a:rPr lang="pt-BR" sz="1600" u="none" strike="noStrike" dirty="0">
                          <a:solidFill>
                            <a:schemeClr val="accent1">
                              <a:lumMod val="40000"/>
                              <a:lumOff val="60000"/>
                            </a:schemeClr>
                          </a:solidFill>
                          <a:effectLst/>
                        </a:rPr>
                        <a:t>1º sem/2011</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12.230.706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(46.199.286)</a:t>
                      </a:r>
                      <a:endParaRPr lang="pt-BR" sz="1800" b="1" i="0" u="none" strike="noStrike" dirty="0">
                        <a:solidFill>
                          <a:srgbClr val="FFC000"/>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(33.968.580)</a:t>
                      </a:r>
                      <a:endParaRPr lang="pt-BR" sz="1800" b="1" i="0" u="none" strike="noStrike" dirty="0">
                        <a:solidFill>
                          <a:srgbClr val="FFC000"/>
                        </a:solidFill>
                        <a:effectLst/>
                        <a:latin typeface="Calibri"/>
                      </a:endParaRPr>
                    </a:p>
                  </a:txBody>
                  <a:tcPr marL="9525" marR="9525" marT="9525" marB="0" anchor="ctr">
                    <a:solidFill>
                      <a:schemeClr val="tx1">
                        <a:lumMod val="85000"/>
                        <a:lumOff val="15000"/>
                      </a:schemeClr>
                    </a:solidFill>
                  </a:tcPr>
                </a:tc>
              </a:tr>
              <a:tr h="286786">
                <a:tc>
                  <a:txBody>
                    <a:bodyPr/>
                    <a:lstStyle/>
                    <a:p>
                      <a:pPr algn="ctr" fontAlgn="b"/>
                      <a:r>
                        <a:rPr lang="pt-BR" sz="1600" u="none" strike="noStrike" dirty="0">
                          <a:solidFill>
                            <a:schemeClr val="accent1">
                              <a:lumMod val="40000"/>
                              <a:lumOff val="60000"/>
                            </a:schemeClr>
                          </a:solidFill>
                          <a:effectLst/>
                        </a:rPr>
                        <a:t>2º sem/2011</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11.240.704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90.240.059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101.480.763 </a:t>
                      </a:r>
                      <a:endParaRPr lang="pt-BR" sz="1800" b="1" i="0" u="none" strike="noStrike" dirty="0">
                        <a:solidFill>
                          <a:schemeClr val="bg1">
                            <a:lumMod val="85000"/>
                          </a:schemeClr>
                        </a:solidFill>
                        <a:effectLst/>
                        <a:latin typeface="Calibri"/>
                      </a:endParaRPr>
                    </a:p>
                  </a:txBody>
                  <a:tcPr marL="9525" marR="9525" marT="9525" marB="0" anchor="ctr">
                    <a:solidFill>
                      <a:schemeClr val="tx1">
                        <a:lumMod val="85000"/>
                        <a:lumOff val="15000"/>
                      </a:schemeClr>
                    </a:solidFill>
                  </a:tcPr>
                </a:tc>
              </a:tr>
              <a:tr h="286786">
                <a:tc>
                  <a:txBody>
                    <a:bodyPr/>
                    <a:lstStyle/>
                    <a:p>
                      <a:pPr algn="ctr" fontAlgn="b"/>
                      <a:r>
                        <a:rPr lang="pt-BR" sz="1600" u="none" strike="noStrike" dirty="0">
                          <a:solidFill>
                            <a:schemeClr val="accent1">
                              <a:lumMod val="40000"/>
                              <a:lumOff val="60000"/>
                            </a:schemeClr>
                          </a:solidFill>
                          <a:effectLst/>
                        </a:rPr>
                        <a:t>1º sem/2012</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12.318.246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32.210.001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44.528.247 </a:t>
                      </a:r>
                      <a:endParaRPr lang="pt-BR" sz="1800" b="1" i="0" u="none" strike="noStrike" dirty="0">
                        <a:solidFill>
                          <a:schemeClr val="bg1">
                            <a:lumMod val="85000"/>
                          </a:schemeClr>
                        </a:solidFill>
                        <a:effectLst/>
                        <a:latin typeface="Calibri"/>
                      </a:endParaRPr>
                    </a:p>
                  </a:txBody>
                  <a:tcPr marL="9525" marR="9525" marT="9525" marB="0" anchor="ctr">
                    <a:solidFill>
                      <a:schemeClr val="tx1">
                        <a:lumMod val="85000"/>
                        <a:lumOff val="15000"/>
                      </a:schemeClr>
                    </a:solidFill>
                  </a:tcPr>
                </a:tc>
              </a:tr>
              <a:tr h="286786">
                <a:tc>
                  <a:txBody>
                    <a:bodyPr/>
                    <a:lstStyle/>
                    <a:p>
                      <a:pPr algn="ctr" fontAlgn="b"/>
                      <a:r>
                        <a:rPr lang="pt-BR" sz="1600" u="none" strike="noStrike" dirty="0">
                          <a:solidFill>
                            <a:schemeClr val="accent1">
                              <a:lumMod val="40000"/>
                              <a:lumOff val="60000"/>
                            </a:schemeClr>
                          </a:solidFill>
                          <a:effectLst/>
                        </a:rPr>
                        <a:t>2º sem/2012</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12.296.483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(9.900.595)</a:t>
                      </a:r>
                      <a:endParaRPr lang="pt-BR" sz="1800" b="1" i="0" u="none" strike="noStrike" dirty="0">
                        <a:solidFill>
                          <a:srgbClr val="FFC000"/>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2.395.888 </a:t>
                      </a:r>
                      <a:endParaRPr lang="pt-BR" sz="1800" b="1" i="0" u="none" strike="noStrike" dirty="0">
                        <a:solidFill>
                          <a:schemeClr val="bg1">
                            <a:lumMod val="85000"/>
                          </a:schemeClr>
                        </a:solidFill>
                        <a:effectLst/>
                        <a:latin typeface="Calibri"/>
                      </a:endParaRPr>
                    </a:p>
                  </a:txBody>
                  <a:tcPr marL="9525" marR="9525" marT="9525" marB="0" anchor="ctr">
                    <a:solidFill>
                      <a:schemeClr val="tx1">
                        <a:lumMod val="85000"/>
                        <a:lumOff val="15000"/>
                      </a:schemeClr>
                    </a:solidFill>
                  </a:tcPr>
                </a:tc>
              </a:tr>
              <a:tr h="286786">
                <a:tc>
                  <a:txBody>
                    <a:bodyPr/>
                    <a:lstStyle/>
                    <a:p>
                      <a:pPr algn="ctr" fontAlgn="b"/>
                      <a:r>
                        <a:rPr lang="pt-BR" sz="1600" u="none" strike="noStrike" dirty="0">
                          <a:solidFill>
                            <a:schemeClr val="accent1">
                              <a:lumMod val="40000"/>
                              <a:lumOff val="60000"/>
                            </a:schemeClr>
                          </a:solidFill>
                          <a:effectLst/>
                        </a:rPr>
                        <a:t>1º sem/2013</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12.669.885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15.766.502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28.436.387 </a:t>
                      </a:r>
                      <a:endParaRPr lang="pt-BR" sz="1800" b="1" i="0" u="none" strike="noStrike" dirty="0">
                        <a:solidFill>
                          <a:schemeClr val="bg1">
                            <a:lumMod val="85000"/>
                          </a:schemeClr>
                        </a:solidFill>
                        <a:effectLst/>
                        <a:latin typeface="Calibri"/>
                      </a:endParaRPr>
                    </a:p>
                  </a:txBody>
                  <a:tcPr marL="9525" marR="9525" marT="9525" marB="0" anchor="ctr">
                    <a:solidFill>
                      <a:schemeClr val="tx1">
                        <a:lumMod val="85000"/>
                        <a:lumOff val="15000"/>
                      </a:schemeClr>
                    </a:solidFill>
                  </a:tcPr>
                </a:tc>
              </a:tr>
              <a:tr h="286786">
                <a:tc>
                  <a:txBody>
                    <a:bodyPr/>
                    <a:lstStyle/>
                    <a:p>
                      <a:pPr algn="ctr" fontAlgn="b"/>
                      <a:r>
                        <a:rPr lang="pt-BR" sz="1600" u="none" strike="noStrike" dirty="0">
                          <a:solidFill>
                            <a:schemeClr val="accent1">
                              <a:lumMod val="40000"/>
                              <a:lumOff val="60000"/>
                            </a:schemeClr>
                          </a:solidFill>
                          <a:effectLst/>
                        </a:rPr>
                        <a:t>2º sem/2013</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14.267.811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15.918.931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30.186.742 </a:t>
                      </a:r>
                      <a:endParaRPr lang="pt-BR" sz="1800" b="1" i="0" u="none" strike="noStrike" dirty="0">
                        <a:solidFill>
                          <a:schemeClr val="bg1">
                            <a:lumMod val="85000"/>
                          </a:schemeClr>
                        </a:solidFill>
                        <a:effectLst/>
                        <a:latin typeface="Calibri"/>
                      </a:endParaRPr>
                    </a:p>
                  </a:txBody>
                  <a:tcPr marL="9525" marR="9525" marT="9525" marB="0" anchor="ctr">
                    <a:solidFill>
                      <a:schemeClr val="tx1">
                        <a:lumMod val="85000"/>
                        <a:lumOff val="15000"/>
                      </a:schemeClr>
                    </a:solidFill>
                  </a:tcPr>
                </a:tc>
              </a:tr>
              <a:tr h="286786">
                <a:tc>
                  <a:txBody>
                    <a:bodyPr/>
                    <a:lstStyle/>
                    <a:p>
                      <a:pPr algn="ctr" fontAlgn="b"/>
                      <a:r>
                        <a:rPr lang="pt-BR" sz="1600" u="none" strike="noStrike" dirty="0">
                          <a:solidFill>
                            <a:schemeClr val="accent1">
                              <a:lumMod val="40000"/>
                              <a:lumOff val="60000"/>
                            </a:schemeClr>
                          </a:solidFill>
                          <a:effectLst/>
                        </a:rPr>
                        <a:t>1º sem/2014</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5.271.503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(51.233.608)</a:t>
                      </a:r>
                      <a:endParaRPr lang="pt-BR" sz="1800" b="1" i="0" u="none" strike="noStrike" dirty="0">
                        <a:solidFill>
                          <a:srgbClr val="FFC000"/>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(45.962.105)</a:t>
                      </a:r>
                      <a:endParaRPr lang="pt-BR" sz="1800" b="1" i="0" u="none" strike="noStrike" dirty="0">
                        <a:solidFill>
                          <a:srgbClr val="FFC000"/>
                        </a:solidFill>
                        <a:effectLst/>
                        <a:latin typeface="Calibri"/>
                      </a:endParaRPr>
                    </a:p>
                  </a:txBody>
                  <a:tcPr marL="9525" marR="9525" marT="9525" marB="0" anchor="ctr">
                    <a:solidFill>
                      <a:schemeClr val="tx1">
                        <a:lumMod val="85000"/>
                        <a:lumOff val="15000"/>
                      </a:schemeClr>
                    </a:solidFill>
                  </a:tcPr>
                </a:tc>
              </a:tr>
              <a:tr h="286786">
                <a:tc>
                  <a:txBody>
                    <a:bodyPr/>
                    <a:lstStyle/>
                    <a:p>
                      <a:pPr algn="ctr" fontAlgn="b"/>
                      <a:r>
                        <a:rPr lang="pt-BR" sz="1600" u="none" strike="noStrike" dirty="0">
                          <a:solidFill>
                            <a:schemeClr val="accent1">
                              <a:lumMod val="40000"/>
                              <a:lumOff val="60000"/>
                            </a:schemeClr>
                          </a:solidFill>
                          <a:effectLst/>
                        </a:rPr>
                        <a:t>2º sem/2014</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25.655.376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65.173.472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90.828.848 </a:t>
                      </a:r>
                      <a:endParaRPr lang="pt-BR" sz="1800" b="1" i="0" u="none" strike="noStrike" dirty="0">
                        <a:solidFill>
                          <a:schemeClr val="bg1">
                            <a:lumMod val="85000"/>
                          </a:schemeClr>
                        </a:solidFill>
                        <a:effectLst/>
                        <a:latin typeface="Calibri"/>
                      </a:endParaRPr>
                    </a:p>
                  </a:txBody>
                  <a:tcPr marL="9525" marR="9525" marT="9525" marB="0" anchor="ctr">
                    <a:solidFill>
                      <a:schemeClr val="tx1">
                        <a:lumMod val="85000"/>
                        <a:lumOff val="15000"/>
                      </a:schemeClr>
                    </a:solidFill>
                  </a:tcPr>
                </a:tc>
              </a:tr>
              <a:tr h="286786">
                <a:tc>
                  <a:txBody>
                    <a:bodyPr/>
                    <a:lstStyle/>
                    <a:p>
                      <a:pPr algn="ctr" fontAlgn="b"/>
                      <a:r>
                        <a:rPr lang="pt-BR" sz="1600" u="none" strike="noStrike" dirty="0">
                          <a:solidFill>
                            <a:schemeClr val="accent1">
                              <a:lumMod val="40000"/>
                              <a:lumOff val="60000"/>
                            </a:schemeClr>
                          </a:solidFill>
                          <a:effectLst/>
                        </a:rPr>
                        <a:t>1º sem/2015</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35.184.659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46.406.630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81.591.289 </a:t>
                      </a:r>
                      <a:endParaRPr lang="pt-BR" sz="1800" b="1" i="0" u="none" strike="noStrike" dirty="0">
                        <a:solidFill>
                          <a:schemeClr val="bg1">
                            <a:lumMod val="85000"/>
                          </a:schemeClr>
                        </a:solidFill>
                        <a:effectLst/>
                        <a:latin typeface="Calibri"/>
                      </a:endParaRPr>
                    </a:p>
                  </a:txBody>
                  <a:tcPr marL="9525" marR="9525" marT="9525" marB="0" anchor="ctr">
                    <a:solidFill>
                      <a:schemeClr val="tx1">
                        <a:lumMod val="85000"/>
                        <a:lumOff val="15000"/>
                      </a:schemeClr>
                    </a:solidFill>
                  </a:tcPr>
                </a:tc>
              </a:tr>
              <a:tr h="286786">
                <a:tc>
                  <a:txBody>
                    <a:bodyPr/>
                    <a:lstStyle/>
                    <a:p>
                      <a:pPr algn="ctr" fontAlgn="b"/>
                      <a:r>
                        <a:rPr lang="pt-BR" sz="1600" u="none" strike="noStrike" dirty="0">
                          <a:solidFill>
                            <a:schemeClr val="accent1">
                              <a:lumMod val="40000"/>
                              <a:lumOff val="60000"/>
                            </a:schemeClr>
                          </a:solidFill>
                          <a:effectLst/>
                        </a:rPr>
                        <a:t>2º sem/2015</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41.521.539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110.938.091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152.459.630 </a:t>
                      </a:r>
                      <a:endParaRPr lang="pt-BR" sz="1800" b="1" i="0" u="none" strike="noStrike" dirty="0">
                        <a:solidFill>
                          <a:schemeClr val="bg1">
                            <a:lumMod val="85000"/>
                          </a:schemeClr>
                        </a:solidFill>
                        <a:effectLst/>
                        <a:latin typeface="Calibri"/>
                      </a:endParaRPr>
                    </a:p>
                  </a:txBody>
                  <a:tcPr marL="9525" marR="9525" marT="9525" marB="0" anchor="ctr">
                    <a:solidFill>
                      <a:schemeClr val="tx1">
                        <a:lumMod val="85000"/>
                        <a:lumOff val="15000"/>
                      </a:schemeClr>
                    </a:solidFill>
                  </a:tcPr>
                </a:tc>
              </a:tr>
              <a:tr h="286786">
                <a:tc>
                  <a:txBody>
                    <a:bodyPr/>
                    <a:lstStyle/>
                    <a:p>
                      <a:pPr algn="ctr" fontAlgn="b"/>
                      <a:r>
                        <a:rPr lang="pt-BR" sz="1600" u="none" strike="noStrike" dirty="0">
                          <a:solidFill>
                            <a:schemeClr val="accent1">
                              <a:lumMod val="40000"/>
                              <a:lumOff val="60000"/>
                            </a:schemeClr>
                          </a:solidFill>
                          <a:effectLst/>
                        </a:rPr>
                        <a:t>1º sem/2016</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(17.308.089)</a:t>
                      </a:r>
                      <a:endParaRPr lang="pt-BR" sz="1800" b="1" i="0" u="none" strike="noStrike" dirty="0">
                        <a:solidFill>
                          <a:srgbClr val="FFC000"/>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(184.645.409)</a:t>
                      </a:r>
                      <a:endParaRPr lang="pt-BR" sz="1800" b="1" i="0" u="none" strike="noStrike" dirty="0">
                        <a:solidFill>
                          <a:srgbClr val="FFC000"/>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(201.953.498)</a:t>
                      </a:r>
                      <a:endParaRPr lang="pt-BR" sz="1800" b="1" i="0" u="none" strike="noStrike" dirty="0">
                        <a:solidFill>
                          <a:srgbClr val="FFC000"/>
                        </a:solidFill>
                        <a:effectLst/>
                        <a:latin typeface="Calibri"/>
                      </a:endParaRPr>
                    </a:p>
                  </a:txBody>
                  <a:tcPr marL="9525" marR="9525" marT="9525" marB="0" anchor="ctr">
                    <a:solidFill>
                      <a:schemeClr val="tx1">
                        <a:lumMod val="85000"/>
                        <a:lumOff val="15000"/>
                      </a:schemeClr>
                    </a:solidFill>
                  </a:tcPr>
                </a:tc>
              </a:tr>
              <a:tr h="286786">
                <a:tc>
                  <a:txBody>
                    <a:bodyPr/>
                    <a:lstStyle/>
                    <a:p>
                      <a:pPr algn="ctr" fontAlgn="b"/>
                      <a:r>
                        <a:rPr lang="pt-BR" sz="1600" u="none" strike="noStrike" dirty="0">
                          <a:solidFill>
                            <a:schemeClr val="accent1">
                              <a:lumMod val="40000"/>
                              <a:lumOff val="60000"/>
                            </a:schemeClr>
                          </a:solidFill>
                          <a:effectLst/>
                        </a:rPr>
                        <a:t>2º sem/2016</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7.780.387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(55.674.283)</a:t>
                      </a:r>
                      <a:endParaRPr lang="pt-BR" sz="1800" b="1" i="0" u="none" strike="noStrike" dirty="0">
                        <a:solidFill>
                          <a:srgbClr val="FFC000"/>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(47.893.896)</a:t>
                      </a:r>
                      <a:endParaRPr lang="pt-BR" sz="1800" b="1" i="0" u="none" strike="noStrike" dirty="0">
                        <a:solidFill>
                          <a:srgbClr val="FFC000"/>
                        </a:solidFill>
                        <a:effectLst/>
                        <a:latin typeface="Calibri"/>
                      </a:endParaRPr>
                    </a:p>
                  </a:txBody>
                  <a:tcPr marL="9525" marR="9525" marT="9525" marB="0" anchor="ctr">
                    <a:solidFill>
                      <a:schemeClr val="tx1">
                        <a:lumMod val="85000"/>
                        <a:lumOff val="15000"/>
                      </a:schemeClr>
                    </a:solidFill>
                  </a:tcPr>
                </a:tc>
              </a:tr>
              <a:tr h="286786">
                <a:tc>
                  <a:txBody>
                    <a:bodyPr/>
                    <a:lstStyle/>
                    <a:p>
                      <a:pPr algn="ctr" fontAlgn="b"/>
                      <a:r>
                        <a:rPr lang="pt-BR" sz="1600" u="none" strike="noStrike" dirty="0">
                          <a:solidFill>
                            <a:schemeClr val="accent1">
                              <a:lumMod val="40000"/>
                              <a:lumOff val="60000"/>
                            </a:schemeClr>
                          </a:solidFill>
                          <a:effectLst/>
                        </a:rPr>
                        <a:t>1º sem/2017</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11.271.662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(15.744.789)</a:t>
                      </a:r>
                      <a:endParaRPr lang="pt-BR" sz="1800" b="1" i="0" u="none" strike="noStrike" dirty="0">
                        <a:solidFill>
                          <a:srgbClr val="FFC000"/>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(4.473.127)</a:t>
                      </a:r>
                      <a:endParaRPr lang="pt-BR" sz="1800" b="1" i="0" u="none" strike="noStrike" dirty="0">
                        <a:solidFill>
                          <a:srgbClr val="FFC000"/>
                        </a:solidFill>
                        <a:effectLst/>
                        <a:latin typeface="Calibri"/>
                      </a:endParaRPr>
                    </a:p>
                  </a:txBody>
                  <a:tcPr marL="9525" marR="9525" marT="9525" marB="0" anchor="ctr">
                    <a:solidFill>
                      <a:schemeClr val="tx1">
                        <a:lumMod val="85000"/>
                        <a:lumOff val="15000"/>
                      </a:schemeClr>
                    </a:solidFill>
                  </a:tcPr>
                </a:tc>
              </a:tr>
              <a:tr h="286786">
                <a:tc>
                  <a:txBody>
                    <a:bodyPr/>
                    <a:lstStyle/>
                    <a:p>
                      <a:pPr algn="ctr" fontAlgn="b"/>
                      <a:r>
                        <a:rPr lang="pt-BR" sz="1600" u="none" strike="noStrike" dirty="0">
                          <a:solidFill>
                            <a:schemeClr val="accent1">
                              <a:lumMod val="40000"/>
                              <a:lumOff val="60000"/>
                            </a:schemeClr>
                          </a:solidFill>
                          <a:effectLst/>
                        </a:rPr>
                        <a:t>2º sem/2017</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14.709.838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(30.677.374)</a:t>
                      </a:r>
                      <a:endParaRPr lang="pt-BR" sz="1800" b="1" i="0" u="none" strike="noStrike" dirty="0">
                        <a:solidFill>
                          <a:srgbClr val="FFC000"/>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(15.967.536)</a:t>
                      </a:r>
                      <a:endParaRPr lang="pt-BR" sz="1800" b="1" i="0" u="none" strike="noStrike" dirty="0">
                        <a:solidFill>
                          <a:srgbClr val="FFC000"/>
                        </a:solidFill>
                        <a:effectLst/>
                        <a:latin typeface="Calibri"/>
                      </a:endParaRPr>
                    </a:p>
                  </a:txBody>
                  <a:tcPr marL="9525" marR="9525" marT="9525" marB="0" anchor="ctr">
                    <a:solidFill>
                      <a:schemeClr val="tx1">
                        <a:lumMod val="85000"/>
                        <a:lumOff val="15000"/>
                      </a:schemeClr>
                    </a:solidFill>
                  </a:tcPr>
                </a:tc>
              </a:tr>
              <a:tr h="286786">
                <a:tc>
                  <a:txBody>
                    <a:bodyPr/>
                    <a:lstStyle/>
                    <a:p>
                      <a:pPr algn="ctr" fontAlgn="b"/>
                      <a:r>
                        <a:rPr lang="pt-BR" sz="1600" u="none" strike="noStrike" dirty="0">
                          <a:solidFill>
                            <a:schemeClr val="accent1">
                              <a:lumMod val="40000"/>
                              <a:lumOff val="60000"/>
                            </a:schemeClr>
                          </a:solidFill>
                          <a:effectLst/>
                        </a:rPr>
                        <a:t>1º sem/2018</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19.658.215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146.201.403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165.859.618 </a:t>
                      </a:r>
                      <a:endParaRPr lang="pt-BR" sz="1800" b="1" i="0" u="none" strike="noStrike" dirty="0">
                        <a:solidFill>
                          <a:schemeClr val="bg1">
                            <a:lumMod val="85000"/>
                          </a:schemeClr>
                        </a:solidFill>
                        <a:effectLst/>
                        <a:latin typeface="Calibri"/>
                      </a:endParaRPr>
                    </a:p>
                  </a:txBody>
                  <a:tcPr marL="9525" marR="9525" marT="9525" marB="0" anchor="ctr">
                    <a:solidFill>
                      <a:schemeClr val="tx1">
                        <a:lumMod val="85000"/>
                        <a:lumOff val="15000"/>
                      </a:schemeClr>
                    </a:solidFill>
                  </a:tcPr>
                </a:tc>
              </a:tr>
              <a:tr h="301125">
                <a:tc>
                  <a:txBody>
                    <a:bodyPr/>
                    <a:lstStyle/>
                    <a:p>
                      <a:pPr algn="ctr" fontAlgn="b"/>
                      <a:r>
                        <a:rPr lang="pt-BR" sz="1600" u="none" strike="noStrike" dirty="0">
                          <a:solidFill>
                            <a:schemeClr val="accent1">
                              <a:lumMod val="40000"/>
                              <a:lumOff val="60000"/>
                            </a:schemeClr>
                          </a:solidFill>
                          <a:effectLst/>
                        </a:rPr>
                        <a:t>2º sem/2018</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25.554.330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(19.133.818)</a:t>
                      </a:r>
                      <a:endParaRPr lang="pt-BR" sz="1800" b="1" i="0" u="none" strike="noStrike" dirty="0">
                        <a:solidFill>
                          <a:srgbClr val="FFC000"/>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6.420.512 </a:t>
                      </a:r>
                      <a:endParaRPr lang="pt-BR" sz="1800" b="1" i="0" u="none" strike="noStrike" dirty="0">
                        <a:solidFill>
                          <a:schemeClr val="bg1">
                            <a:lumMod val="85000"/>
                          </a:schemeClr>
                        </a:solidFill>
                        <a:effectLst/>
                        <a:latin typeface="Calibri"/>
                      </a:endParaRPr>
                    </a:p>
                  </a:txBody>
                  <a:tcPr marL="9525" marR="9525" marT="9525" marB="0" anchor="ctr">
                    <a:solidFill>
                      <a:schemeClr val="tx1">
                        <a:lumMod val="85000"/>
                        <a:lumOff val="15000"/>
                      </a:schemeClr>
                    </a:solidFill>
                  </a:tcPr>
                </a:tc>
              </a:tr>
            </a:tbl>
          </a:graphicData>
        </a:graphic>
      </p:graphicFrame>
    </p:spTree>
    <p:extLst>
      <p:ext uri="{BB962C8B-B14F-4D97-AF65-F5344CB8AC3E}">
        <p14:creationId xmlns:p14="http://schemas.microsoft.com/office/powerpoint/2010/main" val="146834989"/>
      </p:ext>
    </p:extLst>
  </p:cSld>
  <p:clrMapOvr>
    <a:masterClrMapping/>
  </p:clrMapOvr>
  <p:timing>
    <p:tnLst>
      <p:par>
        <p:cTn id="1" dur="indefinite" restart="never" nodeType="tmRoot"/>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Gráfico 2"/>
          <p:cNvGraphicFramePr>
            <a:graphicFrameLocks/>
          </p:cNvGraphicFramePr>
          <p:nvPr>
            <p:extLst>
              <p:ext uri="{D42A27DB-BD31-4B8C-83A1-F6EECF244321}">
                <p14:modId xmlns:p14="http://schemas.microsoft.com/office/powerpoint/2010/main" val="1837159843"/>
              </p:ext>
            </p:extLst>
          </p:nvPr>
        </p:nvGraphicFramePr>
        <p:xfrm>
          <a:off x="107504" y="116632"/>
          <a:ext cx="8928992" cy="6552728"/>
        </p:xfrm>
        <a:graphic>
          <a:graphicData uri="http://schemas.openxmlformats.org/drawingml/2006/chart">
            <c:chart xmlns:c="http://schemas.openxmlformats.org/drawingml/2006/chart" xmlns:r="http://schemas.openxmlformats.org/officeDocument/2006/relationships" r:id="rId2"/>
          </a:graphicData>
        </a:graphic>
      </p:graphicFrame>
      <p:pic>
        <p:nvPicPr>
          <p:cNvPr id="51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9538" y="152400"/>
            <a:ext cx="8924925" cy="6553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0707210"/>
      </p:ext>
    </p:extLst>
  </p:cSld>
  <p:clrMapOvr>
    <a:masterClrMapping/>
  </p:clrMapOvr>
  <p:timing>
    <p:tnLst>
      <p:par>
        <p:cTn id="1" dur="indefinite" restart="never" nodeType="tmRoot"/>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Gráfico 2"/>
          <p:cNvGraphicFramePr>
            <a:graphicFrameLocks/>
          </p:cNvGraphicFramePr>
          <p:nvPr>
            <p:extLst>
              <p:ext uri="{D42A27DB-BD31-4B8C-83A1-F6EECF244321}">
                <p14:modId xmlns:p14="http://schemas.microsoft.com/office/powerpoint/2010/main" val="3599482538"/>
              </p:ext>
            </p:extLst>
          </p:nvPr>
        </p:nvGraphicFramePr>
        <p:xfrm>
          <a:off x="107504" y="116632"/>
          <a:ext cx="8928992" cy="6552728"/>
        </p:xfrm>
        <a:graphic>
          <a:graphicData uri="http://schemas.openxmlformats.org/drawingml/2006/chart">
            <c:chart xmlns:c="http://schemas.openxmlformats.org/drawingml/2006/chart" xmlns:r="http://schemas.openxmlformats.org/officeDocument/2006/relationships" r:id="rId2"/>
          </a:graphicData>
        </a:graphic>
      </p:graphicFrame>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9538" y="152400"/>
            <a:ext cx="8924925" cy="6553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0707210"/>
      </p:ext>
    </p:extLst>
  </p:cSld>
  <p:clrMapOvr>
    <a:masterClrMapping/>
  </p:clrMapOvr>
  <p:timing>
    <p:tnLst>
      <p:par>
        <p:cTn id="1" dur="indefinite" restart="never" nodeType="tmRoot"/>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ela 1"/>
          <p:cNvGraphicFramePr>
            <a:graphicFrameLocks noGrp="1"/>
          </p:cNvGraphicFramePr>
          <p:nvPr>
            <p:extLst>
              <p:ext uri="{D42A27DB-BD31-4B8C-83A1-F6EECF244321}">
                <p14:modId xmlns:p14="http://schemas.microsoft.com/office/powerpoint/2010/main" val="841665009"/>
              </p:ext>
            </p:extLst>
          </p:nvPr>
        </p:nvGraphicFramePr>
        <p:xfrm>
          <a:off x="971600" y="116622"/>
          <a:ext cx="7128792" cy="6698916"/>
        </p:xfrm>
        <a:graphic>
          <a:graphicData uri="http://schemas.openxmlformats.org/drawingml/2006/table">
            <a:tbl>
              <a:tblPr>
                <a:tableStyleId>{5C22544A-7EE6-4342-B048-85BDC9FD1C3A}</a:tableStyleId>
              </a:tblPr>
              <a:tblGrid>
                <a:gridCol w="1692153"/>
                <a:gridCol w="1821274"/>
                <a:gridCol w="1821274"/>
                <a:gridCol w="1794091"/>
              </a:tblGrid>
              <a:tr h="301125">
                <a:tc>
                  <a:txBody>
                    <a:bodyPr/>
                    <a:lstStyle/>
                    <a:p>
                      <a:pPr algn="ctr" fontAlgn="b"/>
                      <a:r>
                        <a:rPr lang="pt-BR" sz="2400" b="1" u="none" strike="noStrike" dirty="0">
                          <a:solidFill>
                            <a:schemeClr val="accent1">
                              <a:lumMod val="40000"/>
                              <a:lumOff val="60000"/>
                            </a:schemeClr>
                          </a:solidFill>
                          <a:effectLst/>
                        </a:rPr>
                        <a:t>Semestre</a:t>
                      </a:r>
                      <a:endParaRPr lang="pt-BR" sz="2400" b="1" i="0" u="none" strike="noStrike" dirty="0">
                        <a:solidFill>
                          <a:schemeClr val="accent1">
                            <a:lumMod val="40000"/>
                            <a:lumOff val="60000"/>
                          </a:schemeClr>
                        </a:solidFill>
                        <a:effectLst/>
                        <a:latin typeface="Calibri"/>
                      </a:endParaRPr>
                    </a:p>
                  </a:txBody>
                  <a:tcPr marL="9525" marR="9525" marT="9525" marB="0" anchor="ctr">
                    <a:solidFill>
                      <a:schemeClr val="tx1">
                        <a:lumMod val="85000"/>
                        <a:lumOff val="15000"/>
                      </a:schemeClr>
                    </a:solidFill>
                  </a:tcPr>
                </a:tc>
                <a:tc>
                  <a:txBody>
                    <a:bodyPr/>
                    <a:lstStyle/>
                    <a:p>
                      <a:pPr algn="ctr" fontAlgn="b"/>
                      <a:r>
                        <a:rPr lang="pt-BR" sz="2400" b="1" u="none" strike="noStrike" dirty="0">
                          <a:solidFill>
                            <a:schemeClr val="accent1">
                              <a:lumMod val="40000"/>
                              <a:lumOff val="60000"/>
                            </a:schemeClr>
                          </a:solidFill>
                          <a:effectLst/>
                        </a:rPr>
                        <a:t>Demais</a:t>
                      </a:r>
                      <a:endParaRPr lang="pt-BR" sz="2400" b="1" i="0" u="none" strike="noStrike" dirty="0">
                        <a:solidFill>
                          <a:schemeClr val="accent1">
                            <a:lumMod val="40000"/>
                            <a:lumOff val="60000"/>
                          </a:schemeClr>
                        </a:solidFill>
                        <a:effectLst/>
                        <a:latin typeface="Calibri"/>
                      </a:endParaRPr>
                    </a:p>
                  </a:txBody>
                  <a:tcPr marL="9525" marR="9525" marT="9525" marB="0" anchor="ctr">
                    <a:solidFill>
                      <a:schemeClr val="tx1">
                        <a:lumMod val="85000"/>
                        <a:lumOff val="15000"/>
                      </a:schemeClr>
                    </a:solidFill>
                  </a:tcPr>
                </a:tc>
                <a:tc>
                  <a:txBody>
                    <a:bodyPr/>
                    <a:lstStyle/>
                    <a:p>
                      <a:pPr algn="ctr" fontAlgn="b"/>
                      <a:r>
                        <a:rPr lang="pt-BR" sz="2400" b="1" u="none" strike="noStrike" dirty="0">
                          <a:solidFill>
                            <a:schemeClr val="accent1">
                              <a:lumMod val="40000"/>
                              <a:lumOff val="60000"/>
                            </a:schemeClr>
                          </a:solidFill>
                          <a:effectLst/>
                        </a:rPr>
                        <a:t>Câmbio</a:t>
                      </a:r>
                      <a:endParaRPr lang="pt-BR" sz="2400" b="1" i="0" u="none" strike="noStrike" dirty="0">
                        <a:solidFill>
                          <a:schemeClr val="accent1">
                            <a:lumMod val="40000"/>
                            <a:lumOff val="60000"/>
                          </a:schemeClr>
                        </a:solidFill>
                        <a:effectLst/>
                        <a:latin typeface="Calibri"/>
                      </a:endParaRPr>
                    </a:p>
                  </a:txBody>
                  <a:tcPr marL="9525" marR="9525" marT="9525" marB="0" anchor="ctr">
                    <a:solidFill>
                      <a:schemeClr val="tx1">
                        <a:lumMod val="85000"/>
                        <a:lumOff val="15000"/>
                      </a:schemeClr>
                    </a:solidFill>
                  </a:tcPr>
                </a:tc>
                <a:tc>
                  <a:txBody>
                    <a:bodyPr/>
                    <a:lstStyle/>
                    <a:p>
                      <a:pPr algn="ctr" fontAlgn="b"/>
                      <a:r>
                        <a:rPr lang="pt-BR" sz="2400" b="1" u="none" strike="noStrike" dirty="0">
                          <a:solidFill>
                            <a:schemeClr val="accent1">
                              <a:lumMod val="40000"/>
                              <a:lumOff val="60000"/>
                            </a:schemeClr>
                          </a:solidFill>
                          <a:effectLst/>
                        </a:rPr>
                        <a:t>Total</a:t>
                      </a:r>
                      <a:endParaRPr lang="pt-BR" sz="2400" b="1" i="0" u="none" strike="noStrike" dirty="0">
                        <a:solidFill>
                          <a:schemeClr val="accent1">
                            <a:lumMod val="40000"/>
                            <a:lumOff val="60000"/>
                          </a:schemeClr>
                        </a:solidFill>
                        <a:effectLst/>
                        <a:latin typeface="Calibri"/>
                      </a:endParaRPr>
                    </a:p>
                  </a:txBody>
                  <a:tcPr marL="9525" marR="9525" marT="9525" marB="0" anchor="ctr">
                    <a:solidFill>
                      <a:schemeClr val="tx1">
                        <a:lumMod val="85000"/>
                        <a:lumOff val="15000"/>
                      </a:schemeClr>
                    </a:solidFill>
                  </a:tcPr>
                </a:tc>
              </a:tr>
              <a:tr h="286786">
                <a:tc>
                  <a:txBody>
                    <a:bodyPr/>
                    <a:lstStyle/>
                    <a:p>
                      <a:pPr algn="ctr" fontAlgn="b"/>
                      <a:r>
                        <a:rPr lang="pt-BR" sz="1600" u="none" strike="noStrike" dirty="0">
                          <a:solidFill>
                            <a:schemeClr val="accent1">
                              <a:lumMod val="40000"/>
                              <a:lumOff val="60000"/>
                            </a:schemeClr>
                          </a:solidFill>
                          <a:effectLst/>
                        </a:rPr>
                        <a:t>1º sem/2008</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3.172.740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(44.798.256)</a:t>
                      </a:r>
                      <a:endParaRPr lang="pt-BR" sz="1800" b="1" i="0" u="none" strike="noStrike" dirty="0">
                        <a:solidFill>
                          <a:srgbClr val="FFC000"/>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(41.625.516)</a:t>
                      </a:r>
                      <a:endParaRPr lang="pt-BR" sz="1800" b="1" i="0" u="none" strike="noStrike" dirty="0">
                        <a:solidFill>
                          <a:srgbClr val="FFC000"/>
                        </a:solidFill>
                        <a:effectLst/>
                        <a:latin typeface="Calibri"/>
                      </a:endParaRPr>
                    </a:p>
                  </a:txBody>
                  <a:tcPr marL="9525" marR="9525" marT="9525" marB="0" anchor="ctr">
                    <a:solidFill>
                      <a:schemeClr val="tx1">
                        <a:lumMod val="85000"/>
                        <a:lumOff val="15000"/>
                      </a:schemeClr>
                    </a:solidFill>
                  </a:tcPr>
                </a:tc>
              </a:tr>
              <a:tr h="286786">
                <a:tc>
                  <a:txBody>
                    <a:bodyPr/>
                    <a:lstStyle/>
                    <a:p>
                      <a:pPr algn="ctr" fontAlgn="b"/>
                      <a:r>
                        <a:rPr lang="pt-BR" sz="1600" u="none" strike="noStrike" dirty="0">
                          <a:solidFill>
                            <a:schemeClr val="accent1">
                              <a:lumMod val="40000"/>
                              <a:lumOff val="60000"/>
                            </a:schemeClr>
                          </a:solidFill>
                          <a:effectLst/>
                        </a:rPr>
                        <a:t>2º sem/2008</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10.172.653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171.416.012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181.588.665 </a:t>
                      </a:r>
                      <a:endParaRPr lang="pt-BR" sz="1800" b="1" i="0" u="none" strike="noStrike" dirty="0">
                        <a:solidFill>
                          <a:schemeClr val="bg1">
                            <a:lumMod val="85000"/>
                          </a:schemeClr>
                        </a:solidFill>
                        <a:effectLst/>
                        <a:latin typeface="Calibri"/>
                      </a:endParaRPr>
                    </a:p>
                  </a:txBody>
                  <a:tcPr marL="9525" marR="9525" marT="9525" marB="0" anchor="ctr">
                    <a:solidFill>
                      <a:schemeClr val="tx1">
                        <a:lumMod val="85000"/>
                        <a:lumOff val="15000"/>
                      </a:schemeClr>
                    </a:solidFill>
                  </a:tcPr>
                </a:tc>
              </a:tr>
              <a:tr h="286786">
                <a:tc>
                  <a:txBody>
                    <a:bodyPr/>
                    <a:lstStyle/>
                    <a:p>
                      <a:pPr algn="ctr" fontAlgn="b"/>
                      <a:r>
                        <a:rPr lang="pt-BR" sz="1600" u="none" strike="noStrike" dirty="0">
                          <a:solidFill>
                            <a:schemeClr val="accent1">
                              <a:lumMod val="40000"/>
                              <a:lumOff val="60000"/>
                            </a:schemeClr>
                          </a:solidFill>
                          <a:effectLst/>
                        </a:rPr>
                        <a:t>1º sem/2009</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(941.601)</a:t>
                      </a:r>
                      <a:endParaRPr lang="pt-BR" sz="1800" b="1" i="0" u="none" strike="noStrike" dirty="0">
                        <a:solidFill>
                          <a:srgbClr val="FFC000"/>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(93.787.316)</a:t>
                      </a:r>
                      <a:endParaRPr lang="pt-BR" sz="1800" b="1" i="0" u="none" strike="noStrike" dirty="0">
                        <a:solidFill>
                          <a:srgbClr val="FFC000"/>
                        </a:solidFill>
                        <a:effectLst/>
                        <a:latin typeface="Calibri"/>
                      </a:endParaRPr>
                    </a:p>
                  </a:txBody>
                  <a:tcPr marL="9525" marR="9525" marT="9525" marB="0" anchor="ctr">
                    <a:noFill/>
                  </a:tcPr>
                </a:tc>
                <a:tc>
                  <a:txBody>
                    <a:bodyPr/>
                    <a:lstStyle/>
                    <a:p>
                      <a:pPr algn="ctr" fontAlgn="b"/>
                      <a:r>
                        <a:rPr lang="pt-BR" sz="1800" b="1" u="none" strike="noStrike">
                          <a:solidFill>
                            <a:srgbClr val="FFC000"/>
                          </a:solidFill>
                          <a:effectLst/>
                        </a:rPr>
                        <a:t>(94.728.917)</a:t>
                      </a:r>
                      <a:endParaRPr lang="pt-BR" sz="1800" b="1" i="0" u="none" strike="noStrike">
                        <a:solidFill>
                          <a:srgbClr val="FFC000"/>
                        </a:solidFill>
                        <a:effectLst/>
                        <a:latin typeface="Calibri"/>
                      </a:endParaRPr>
                    </a:p>
                  </a:txBody>
                  <a:tcPr marL="9525" marR="9525" marT="9525" marB="0" anchor="ctr">
                    <a:solidFill>
                      <a:schemeClr val="tx1">
                        <a:lumMod val="85000"/>
                        <a:lumOff val="15000"/>
                      </a:schemeClr>
                    </a:solidFill>
                  </a:tcPr>
                </a:tc>
              </a:tr>
              <a:tr h="286786">
                <a:tc>
                  <a:txBody>
                    <a:bodyPr/>
                    <a:lstStyle/>
                    <a:p>
                      <a:pPr algn="ctr" fontAlgn="b"/>
                      <a:r>
                        <a:rPr lang="pt-BR" sz="1600" u="none" strike="noStrike" dirty="0">
                          <a:solidFill>
                            <a:schemeClr val="accent1">
                              <a:lumMod val="40000"/>
                              <a:lumOff val="60000"/>
                            </a:schemeClr>
                          </a:solidFill>
                          <a:effectLst/>
                        </a:rPr>
                        <a:t>2º sem/2009</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6.550.645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(53.931.576)</a:t>
                      </a:r>
                      <a:endParaRPr lang="pt-BR" sz="1800" b="1" i="0" u="none" strike="noStrike" dirty="0">
                        <a:solidFill>
                          <a:srgbClr val="FFC000"/>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(47.380.931)</a:t>
                      </a:r>
                      <a:endParaRPr lang="pt-BR" sz="1800" b="1" i="0" u="none" strike="noStrike" dirty="0">
                        <a:solidFill>
                          <a:srgbClr val="FFC000"/>
                        </a:solidFill>
                        <a:effectLst/>
                        <a:latin typeface="Calibri"/>
                      </a:endParaRPr>
                    </a:p>
                  </a:txBody>
                  <a:tcPr marL="9525" marR="9525" marT="9525" marB="0" anchor="ctr">
                    <a:solidFill>
                      <a:schemeClr val="tx1">
                        <a:lumMod val="85000"/>
                        <a:lumOff val="15000"/>
                      </a:schemeClr>
                    </a:solidFill>
                  </a:tcPr>
                </a:tc>
              </a:tr>
              <a:tr h="286786">
                <a:tc>
                  <a:txBody>
                    <a:bodyPr/>
                    <a:lstStyle/>
                    <a:p>
                      <a:pPr algn="ctr" fontAlgn="b"/>
                      <a:r>
                        <a:rPr lang="pt-BR" sz="1600" u="none" strike="noStrike" dirty="0">
                          <a:solidFill>
                            <a:schemeClr val="accent1">
                              <a:lumMod val="40000"/>
                              <a:lumOff val="60000"/>
                            </a:schemeClr>
                          </a:solidFill>
                          <a:effectLst/>
                        </a:rPr>
                        <a:t>1º sem/2010</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10.803.195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(1.893.172)</a:t>
                      </a:r>
                      <a:endParaRPr lang="pt-BR" sz="1800" b="1" i="0" u="none" strike="noStrike" dirty="0">
                        <a:solidFill>
                          <a:srgbClr val="FFC000"/>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8.910.023 </a:t>
                      </a:r>
                      <a:endParaRPr lang="pt-BR" sz="1800" b="1" i="0" u="none" strike="noStrike" dirty="0">
                        <a:solidFill>
                          <a:schemeClr val="bg1">
                            <a:lumMod val="85000"/>
                          </a:schemeClr>
                        </a:solidFill>
                        <a:effectLst/>
                        <a:latin typeface="Calibri"/>
                      </a:endParaRPr>
                    </a:p>
                  </a:txBody>
                  <a:tcPr marL="9525" marR="9525" marT="9525" marB="0" anchor="ctr">
                    <a:solidFill>
                      <a:schemeClr val="tx1">
                        <a:lumMod val="85000"/>
                        <a:lumOff val="15000"/>
                      </a:schemeClr>
                    </a:solidFill>
                  </a:tcPr>
                </a:tc>
              </a:tr>
              <a:tr h="286786">
                <a:tc>
                  <a:txBody>
                    <a:bodyPr/>
                    <a:lstStyle/>
                    <a:p>
                      <a:pPr algn="ctr" fontAlgn="b"/>
                      <a:r>
                        <a:rPr lang="pt-BR" sz="1600" u="none" strike="noStrike" dirty="0">
                          <a:solidFill>
                            <a:schemeClr val="accent1">
                              <a:lumMod val="40000"/>
                              <a:lumOff val="60000"/>
                            </a:schemeClr>
                          </a:solidFill>
                          <a:effectLst/>
                        </a:rPr>
                        <a:t>2º sem/2010</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4.926.775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(46.636.548)</a:t>
                      </a:r>
                      <a:endParaRPr lang="pt-BR" sz="1800" b="1" i="0" u="none" strike="noStrike" dirty="0">
                        <a:solidFill>
                          <a:srgbClr val="FFC000"/>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(41.709.773)</a:t>
                      </a:r>
                      <a:endParaRPr lang="pt-BR" sz="1800" b="1" i="0" u="none" strike="noStrike" dirty="0">
                        <a:solidFill>
                          <a:srgbClr val="FFC000"/>
                        </a:solidFill>
                        <a:effectLst/>
                        <a:latin typeface="Calibri"/>
                      </a:endParaRPr>
                    </a:p>
                  </a:txBody>
                  <a:tcPr marL="9525" marR="9525" marT="9525" marB="0" anchor="ctr">
                    <a:solidFill>
                      <a:schemeClr val="tx1">
                        <a:lumMod val="85000"/>
                        <a:lumOff val="15000"/>
                      </a:schemeClr>
                    </a:solidFill>
                  </a:tcPr>
                </a:tc>
              </a:tr>
              <a:tr h="286786">
                <a:tc>
                  <a:txBody>
                    <a:bodyPr/>
                    <a:lstStyle/>
                    <a:p>
                      <a:pPr algn="ctr" fontAlgn="b"/>
                      <a:r>
                        <a:rPr lang="pt-BR" sz="1600" u="none" strike="noStrike" dirty="0">
                          <a:solidFill>
                            <a:schemeClr val="accent1">
                              <a:lumMod val="40000"/>
                              <a:lumOff val="60000"/>
                            </a:schemeClr>
                          </a:solidFill>
                          <a:effectLst/>
                        </a:rPr>
                        <a:t>1º sem/2011</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12.230.706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(46.199.286)</a:t>
                      </a:r>
                      <a:endParaRPr lang="pt-BR" sz="1800" b="1" i="0" u="none" strike="noStrike" dirty="0">
                        <a:solidFill>
                          <a:srgbClr val="FFC000"/>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(33.968.580)</a:t>
                      </a:r>
                      <a:endParaRPr lang="pt-BR" sz="1800" b="1" i="0" u="none" strike="noStrike" dirty="0">
                        <a:solidFill>
                          <a:srgbClr val="FFC000"/>
                        </a:solidFill>
                        <a:effectLst/>
                        <a:latin typeface="Calibri"/>
                      </a:endParaRPr>
                    </a:p>
                  </a:txBody>
                  <a:tcPr marL="9525" marR="9525" marT="9525" marB="0" anchor="ctr">
                    <a:solidFill>
                      <a:schemeClr val="tx1">
                        <a:lumMod val="85000"/>
                        <a:lumOff val="15000"/>
                      </a:schemeClr>
                    </a:solidFill>
                  </a:tcPr>
                </a:tc>
              </a:tr>
              <a:tr h="286786">
                <a:tc>
                  <a:txBody>
                    <a:bodyPr/>
                    <a:lstStyle/>
                    <a:p>
                      <a:pPr algn="ctr" fontAlgn="b"/>
                      <a:r>
                        <a:rPr lang="pt-BR" sz="1600" u="none" strike="noStrike" dirty="0">
                          <a:solidFill>
                            <a:schemeClr val="accent1">
                              <a:lumMod val="40000"/>
                              <a:lumOff val="60000"/>
                            </a:schemeClr>
                          </a:solidFill>
                          <a:effectLst/>
                        </a:rPr>
                        <a:t>2º sem/2011</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11.240.704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90.240.059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101.480.763 </a:t>
                      </a:r>
                      <a:endParaRPr lang="pt-BR" sz="1800" b="1" i="0" u="none" strike="noStrike" dirty="0">
                        <a:solidFill>
                          <a:schemeClr val="bg1">
                            <a:lumMod val="85000"/>
                          </a:schemeClr>
                        </a:solidFill>
                        <a:effectLst/>
                        <a:latin typeface="Calibri"/>
                      </a:endParaRPr>
                    </a:p>
                  </a:txBody>
                  <a:tcPr marL="9525" marR="9525" marT="9525" marB="0" anchor="ctr">
                    <a:solidFill>
                      <a:schemeClr val="tx1">
                        <a:lumMod val="85000"/>
                        <a:lumOff val="15000"/>
                      </a:schemeClr>
                    </a:solidFill>
                  </a:tcPr>
                </a:tc>
              </a:tr>
              <a:tr h="286786">
                <a:tc>
                  <a:txBody>
                    <a:bodyPr/>
                    <a:lstStyle/>
                    <a:p>
                      <a:pPr algn="ctr" fontAlgn="b"/>
                      <a:r>
                        <a:rPr lang="pt-BR" sz="1600" u="none" strike="noStrike" dirty="0">
                          <a:solidFill>
                            <a:schemeClr val="accent1">
                              <a:lumMod val="40000"/>
                              <a:lumOff val="60000"/>
                            </a:schemeClr>
                          </a:solidFill>
                          <a:effectLst/>
                        </a:rPr>
                        <a:t>1º sem/2012</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12.318.246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32.210.001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44.528.247 </a:t>
                      </a:r>
                      <a:endParaRPr lang="pt-BR" sz="1800" b="1" i="0" u="none" strike="noStrike" dirty="0">
                        <a:solidFill>
                          <a:schemeClr val="bg1">
                            <a:lumMod val="85000"/>
                          </a:schemeClr>
                        </a:solidFill>
                        <a:effectLst/>
                        <a:latin typeface="Calibri"/>
                      </a:endParaRPr>
                    </a:p>
                  </a:txBody>
                  <a:tcPr marL="9525" marR="9525" marT="9525" marB="0" anchor="ctr">
                    <a:solidFill>
                      <a:schemeClr val="tx1">
                        <a:lumMod val="85000"/>
                        <a:lumOff val="15000"/>
                      </a:schemeClr>
                    </a:solidFill>
                  </a:tcPr>
                </a:tc>
              </a:tr>
              <a:tr h="286786">
                <a:tc>
                  <a:txBody>
                    <a:bodyPr/>
                    <a:lstStyle/>
                    <a:p>
                      <a:pPr algn="ctr" fontAlgn="b"/>
                      <a:r>
                        <a:rPr lang="pt-BR" sz="1600" u="none" strike="noStrike" dirty="0">
                          <a:solidFill>
                            <a:schemeClr val="accent1">
                              <a:lumMod val="40000"/>
                              <a:lumOff val="60000"/>
                            </a:schemeClr>
                          </a:solidFill>
                          <a:effectLst/>
                        </a:rPr>
                        <a:t>2º sem/2012</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12.296.483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(9.900.595)</a:t>
                      </a:r>
                      <a:endParaRPr lang="pt-BR" sz="1800" b="1" i="0" u="none" strike="noStrike" dirty="0">
                        <a:solidFill>
                          <a:srgbClr val="FFC000"/>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2.395.888 </a:t>
                      </a:r>
                      <a:endParaRPr lang="pt-BR" sz="1800" b="1" i="0" u="none" strike="noStrike" dirty="0">
                        <a:solidFill>
                          <a:schemeClr val="bg1">
                            <a:lumMod val="85000"/>
                          </a:schemeClr>
                        </a:solidFill>
                        <a:effectLst/>
                        <a:latin typeface="Calibri"/>
                      </a:endParaRPr>
                    </a:p>
                  </a:txBody>
                  <a:tcPr marL="9525" marR="9525" marT="9525" marB="0" anchor="ctr">
                    <a:solidFill>
                      <a:schemeClr val="tx1">
                        <a:lumMod val="85000"/>
                        <a:lumOff val="15000"/>
                      </a:schemeClr>
                    </a:solidFill>
                  </a:tcPr>
                </a:tc>
              </a:tr>
              <a:tr h="286786">
                <a:tc>
                  <a:txBody>
                    <a:bodyPr/>
                    <a:lstStyle/>
                    <a:p>
                      <a:pPr algn="ctr" fontAlgn="b"/>
                      <a:r>
                        <a:rPr lang="pt-BR" sz="1600" u="none" strike="noStrike" dirty="0">
                          <a:solidFill>
                            <a:schemeClr val="accent1">
                              <a:lumMod val="40000"/>
                              <a:lumOff val="60000"/>
                            </a:schemeClr>
                          </a:solidFill>
                          <a:effectLst/>
                        </a:rPr>
                        <a:t>1º sem/2013</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12.669.885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15.766.502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28.436.387 </a:t>
                      </a:r>
                      <a:endParaRPr lang="pt-BR" sz="1800" b="1" i="0" u="none" strike="noStrike" dirty="0">
                        <a:solidFill>
                          <a:schemeClr val="bg1">
                            <a:lumMod val="85000"/>
                          </a:schemeClr>
                        </a:solidFill>
                        <a:effectLst/>
                        <a:latin typeface="Calibri"/>
                      </a:endParaRPr>
                    </a:p>
                  </a:txBody>
                  <a:tcPr marL="9525" marR="9525" marT="9525" marB="0" anchor="ctr">
                    <a:solidFill>
                      <a:schemeClr val="tx1">
                        <a:lumMod val="85000"/>
                        <a:lumOff val="15000"/>
                      </a:schemeClr>
                    </a:solidFill>
                  </a:tcPr>
                </a:tc>
              </a:tr>
              <a:tr h="286786">
                <a:tc>
                  <a:txBody>
                    <a:bodyPr/>
                    <a:lstStyle/>
                    <a:p>
                      <a:pPr algn="ctr" fontAlgn="b"/>
                      <a:r>
                        <a:rPr lang="pt-BR" sz="1600" u="none" strike="noStrike" dirty="0">
                          <a:solidFill>
                            <a:schemeClr val="accent1">
                              <a:lumMod val="40000"/>
                              <a:lumOff val="60000"/>
                            </a:schemeClr>
                          </a:solidFill>
                          <a:effectLst/>
                        </a:rPr>
                        <a:t>2º sem/2013</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14.267.811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15.918.931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30.186.742 </a:t>
                      </a:r>
                      <a:endParaRPr lang="pt-BR" sz="1800" b="1" i="0" u="none" strike="noStrike" dirty="0">
                        <a:solidFill>
                          <a:schemeClr val="bg1">
                            <a:lumMod val="85000"/>
                          </a:schemeClr>
                        </a:solidFill>
                        <a:effectLst/>
                        <a:latin typeface="Calibri"/>
                      </a:endParaRPr>
                    </a:p>
                  </a:txBody>
                  <a:tcPr marL="9525" marR="9525" marT="9525" marB="0" anchor="ctr">
                    <a:solidFill>
                      <a:schemeClr val="tx1">
                        <a:lumMod val="85000"/>
                        <a:lumOff val="15000"/>
                      </a:schemeClr>
                    </a:solidFill>
                  </a:tcPr>
                </a:tc>
              </a:tr>
              <a:tr h="286786">
                <a:tc>
                  <a:txBody>
                    <a:bodyPr/>
                    <a:lstStyle/>
                    <a:p>
                      <a:pPr algn="ctr" fontAlgn="b"/>
                      <a:r>
                        <a:rPr lang="pt-BR" sz="1600" u="none" strike="noStrike" dirty="0">
                          <a:solidFill>
                            <a:schemeClr val="accent1">
                              <a:lumMod val="40000"/>
                              <a:lumOff val="60000"/>
                            </a:schemeClr>
                          </a:solidFill>
                          <a:effectLst/>
                        </a:rPr>
                        <a:t>1º sem/2014</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5.271.503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(51.233.608)</a:t>
                      </a:r>
                      <a:endParaRPr lang="pt-BR" sz="1800" b="1" i="0" u="none" strike="noStrike" dirty="0">
                        <a:solidFill>
                          <a:srgbClr val="FFC000"/>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(45.962.105)</a:t>
                      </a:r>
                      <a:endParaRPr lang="pt-BR" sz="1800" b="1" i="0" u="none" strike="noStrike" dirty="0">
                        <a:solidFill>
                          <a:srgbClr val="FFC000"/>
                        </a:solidFill>
                        <a:effectLst/>
                        <a:latin typeface="Calibri"/>
                      </a:endParaRPr>
                    </a:p>
                  </a:txBody>
                  <a:tcPr marL="9525" marR="9525" marT="9525" marB="0" anchor="ctr">
                    <a:solidFill>
                      <a:schemeClr val="tx1">
                        <a:lumMod val="85000"/>
                        <a:lumOff val="15000"/>
                      </a:schemeClr>
                    </a:solidFill>
                  </a:tcPr>
                </a:tc>
              </a:tr>
              <a:tr h="286786">
                <a:tc>
                  <a:txBody>
                    <a:bodyPr/>
                    <a:lstStyle/>
                    <a:p>
                      <a:pPr algn="ctr" fontAlgn="b"/>
                      <a:r>
                        <a:rPr lang="pt-BR" sz="1600" u="none" strike="noStrike" dirty="0">
                          <a:solidFill>
                            <a:schemeClr val="accent1">
                              <a:lumMod val="40000"/>
                              <a:lumOff val="60000"/>
                            </a:schemeClr>
                          </a:solidFill>
                          <a:effectLst/>
                        </a:rPr>
                        <a:t>2º sem/2014</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25.655.376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65.173.472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90.828.848 </a:t>
                      </a:r>
                      <a:endParaRPr lang="pt-BR" sz="1800" b="1" i="0" u="none" strike="noStrike" dirty="0">
                        <a:solidFill>
                          <a:schemeClr val="bg1">
                            <a:lumMod val="85000"/>
                          </a:schemeClr>
                        </a:solidFill>
                        <a:effectLst/>
                        <a:latin typeface="Calibri"/>
                      </a:endParaRPr>
                    </a:p>
                  </a:txBody>
                  <a:tcPr marL="9525" marR="9525" marT="9525" marB="0" anchor="ctr">
                    <a:solidFill>
                      <a:schemeClr val="tx1">
                        <a:lumMod val="85000"/>
                        <a:lumOff val="15000"/>
                      </a:schemeClr>
                    </a:solidFill>
                  </a:tcPr>
                </a:tc>
              </a:tr>
              <a:tr h="286786">
                <a:tc>
                  <a:txBody>
                    <a:bodyPr/>
                    <a:lstStyle/>
                    <a:p>
                      <a:pPr algn="ctr" fontAlgn="b"/>
                      <a:r>
                        <a:rPr lang="pt-BR" sz="1600" u="none" strike="noStrike" dirty="0">
                          <a:solidFill>
                            <a:schemeClr val="accent1">
                              <a:lumMod val="40000"/>
                              <a:lumOff val="60000"/>
                            </a:schemeClr>
                          </a:solidFill>
                          <a:effectLst/>
                        </a:rPr>
                        <a:t>1º sem/2015</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35.184.659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46.406.630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81.591.289 </a:t>
                      </a:r>
                      <a:endParaRPr lang="pt-BR" sz="1800" b="1" i="0" u="none" strike="noStrike" dirty="0">
                        <a:solidFill>
                          <a:schemeClr val="bg1">
                            <a:lumMod val="85000"/>
                          </a:schemeClr>
                        </a:solidFill>
                        <a:effectLst/>
                        <a:latin typeface="Calibri"/>
                      </a:endParaRPr>
                    </a:p>
                  </a:txBody>
                  <a:tcPr marL="9525" marR="9525" marT="9525" marB="0" anchor="ctr">
                    <a:solidFill>
                      <a:schemeClr val="tx1">
                        <a:lumMod val="85000"/>
                        <a:lumOff val="15000"/>
                      </a:schemeClr>
                    </a:solidFill>
                  </a:tcPr>
                </a:tc>
              </a:tr>
              <a:tr h="286786">
                <a:tc>
                  <a:txBody>
                    <a:bodyPr/>
                    <a:lstStyle/>
                    <a:p>
                      <a:pPr algn="ctr" fontAlgn="b"/>
                      <a:r>
                        <a:rPr lang="pt-BR" sz="1600" u="none" strike="noStrike" dirty="0">
                          <a:solidFill>
                            <a:schemeClr val="accent1">
                              <a:lumMod val="40000"/>
                              <a:lumOff val="60000"/>
                            </a:schemeClr>
                          </a:solidFill>
                          <a:effectLst/>
                        </a:rPr>
                        <a:t>2º sem/2015</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41.521.539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110.938.091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152.459.630 </a:t>
                      </a:r>
                      <a:endParaRPr lang="pt-BR" sz="1800" b="1" i="0" u="none" strike="noStrike" dirty="0">
                        <a:solidFill>
                          <a:schemeClr val="bg1">
                            <a:lumMod val="85000"/>
                          </a:schemeClr>
                        </a:solidFill>
                        <a:effectLst/>
                        <a:latin typeface="Calibri"/>
                      </a:endParaRPr>
                    </a:p>
                  </a:txBody>
                  <a:tcPr marL="9525" marR="9525" marT="9525" marB="0" anchor="ctr">
                    <a:solidFill>
                      <a:schemeClr val="tx1">
                        <a:lumMod val="85000"/>
                        <a:lumOff val="15000"/>
                      </a:schemeClr>
                    </a:solidFill>
                  </a:tcPr>
                </a:tc>
              </a:tr>
              <a:tr h="286786">
                <a:tc>
                  <a:txBody>
                    <a:bodyPr/>
                    <a:lstStyle/>
                    <a:p>
                      <a:pPr algn="ctr" fontAlgn="b"/>
                      <a:r>
                        <a:rPr lang="pt-BR" sz="1600" u="none" strike="noStrike" dirty="0">
                          <a:solidFill>
                            <a:schemeClr val="accent1">
                              <a:lumMod val="40000"/>
                              <a:lumOff val="60000"/>
                            </a:schemeClr>
                          </a:solidFill>
                          <a:effectLst/>
                        </a:rPr>
                        <a:t>1º sem/2016</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(17.308.089)</a:t>
                      </a:r>
                      <a:endParaRPr lang="pt-BR" sz="1800" b="1" i="0" u="none" strike="noStrike" dirty="0">
                        <a:solidFill>
                          <a:srgbClr val="FFC000"/>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(184.645.409)</a:t>
                      </a:r>
                      <a:endParaRPr lang="pt-BR" sz="1800" b="1" i="0" u="none" strike="noStrike" dirty="0">
                        <a:solidFill>
                          <a:srgbClr val="FFC000"/>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(201.953.498)</a:t>
                      </a:r>
                      <a:endParaRPr lang="pt-BR" sz="1800" b="1" i="0" u="none" strike="noStrike" dirty="0">
                        <a:solidFill>
                          <a:srgbClr val="FFC000"/>
                        </a:solidFill>
                        <a:effectLst/>
                        <a:latin typeface="Calibri"/>
                      </a:endParaRPr>
                    </a:p>
                  </a:txBody>
                  <a:tcPr marL="9525" marR="9525" marT="9525" marB="0" anchor="ctr">
                    <a:solidFill>
                      <a:schemeClr val="tx1">
                        <a:lumMod val="85000"/>
                        <a:lumOff val="15000"/>
                      </a:schemeClr>
                    </a:solidFill>
                  </a:tcPr>
                </a:tc>
              </a:tr>
              <a:tr h="286786">
                <a:tc>
                  <a:txBody>
                    <a:bodyPr/>
                    <a:lstStyle/>
                    <a:p>
                      <a:pPr algn="ctr" fontAlgn="b"/>
                      <a:r>
                        <a:rPr lang="pt-BR" sz="1600" u="none" strike="noStrike" dirty="0">
                          <a:solidFill>
                            <a:schemeClr val="accent1">
                              <a:lumMod val="40000"/>
                              <a:lumOff val="60000"/>
                            </a:schemeClr>
                          </a:solidFill>
                          <a:effectLst/>
                        </a:rPr>
                        <a:t>2º sem/2016</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7.780.387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(55.674.283)</a:t>
                      </a:r>
                      <a:endParaRPr lang="pt-BR" sz="1800" b="1" i="0" u="none" strike="noStrike" dirty="0">
                        <a:solidFill>
                          <a:srgbClr val="FFC000"/>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(47.893.896)</a:t>
                      </a:r>
                      <a:endParaRPr lang="pt-BR" sz="1800" b="1" i="0" u="none" strike="noStrike" dirty="0">
                        <a:solidFill>
                          <a:srgbClr val="FFC000"/>
                        </a:solidFill>
                        <a:effectLst/>
                        <a:latin typeface="Calibri"/>
                      </a:endParaRPr>
                    </a:p>
                  </a:txBody>
                  <a:tcPr marL="9525" marR="9525" marT="9525" marB="0" anchor="ctr">
                    <a:solidFill>
                      <a:schemeClr val="tx1">
                        <a:lumMod val="85000"/>
                        <a:lumOff val="15000"/>
                      </a:schemeClr>
                    </a:solidFill>
                  </a:tcPr>
                </a:tc>
              </a:tr>
              <a:tr h="286786">
                <a:tc>
                  <a:txBody>
                    <a:bodyPr/>
                    <a:lstStyle/>
                    <a:p>
                      <a:pPr algn="ctr" fontAlgn="b"/>
                      <a:r>
                        <a:rPr lang="pt-BR" sz="1600" u="none" strike="noStrike" dirty="0">
                          <a:solidFill>
                            <a:schemeClr val="accent1">
                              <a:lumMod val="40000"/>
                              <a:lumOff val="60000"/>
                            </a:schemeClr>
                          </a:solidFill>
                          <a:effectLst/>
                        </a:rPr>
                        <a:t>1º sem/2017</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11.271.662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(15.744.789)</a:t>
                      </a:r>
                      <a:endParaRPr lang="pt-BR" sz="1800" b="1" i="0" u="none" strike="noStrike" dirty="0">
                        <a:solidFill>
                          <a:srgbClr val="FFC000"/>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(4.473.127)</a:t>
                      </a:r>
                      <a:endParaRPr lang="pt-BR" sz="1800" b="1" i="0" u="none" strike="noStrike" dirty="0">
                        <a:solidFill>
                          <a:srgbClr val="FFC000"/>
                        </a:solidFill>
                        <a:effectLst/>
                        <a:latin typeface="Calibri"/>
                      </a:endParaRPr>
                    </a:p>
                  </a:txBody>
                  <a:tcPr marL="9525" marR="9525" marT="9525" marB="0" anchor="ctr">
                    <a:solidFill>
                      <a:schemeClr val="tx1">
                        <a:lumMod val="85000"/>
                        <a:lumOff val="15000"/>
                      </a:schemeClr>
                    </a:solidFill>
                  </a:tcPr>
                </a:tc>
              </a:tr>
              <a:tr h="286786">
                <a:tc>
                  <a:txBody>
                    <a:bodyPr/>
                    <a:lstStyle/>
                    <a:p>
                      <a:pPr algn="ctr" fontAlgn="b"/>
                      <a:r>
                        <a:rPr lang="pt-BR" sz="1600" u="none" strike="noStrike" dirty="0">
                          <a:solidFill>
                            <a:schemeClr val="accent1">
                              <a:lumMod val="40000"/>
                              <a:lumOff val="60000"/>
                            </a:schemeClr>
                          </a:solidFill>
                          <a:effectLst/>
                        </a:rPr>
                        <a:t>2º sem/2017</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14.709.838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(30.677.374)</a:t>
                      </a:r>
                      <a:endParaRPr lang="pt-BR" sz="1800" b="1" i="0" u="none" strike="noStrike" dirty="0">
                        <a:solidFill>
                          <a:srgbClr val="FFC000"/>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(15.967.536)</a:t>
                      </a:r>
                      <a:endParaRPr lang="pt-BR" sz="1800" b="1" i="0" u="none" strike="noStrike" dirty="0">
                        <a:solidFill>
                          <a:srgbClr val="FFC000"/>
                        </a:solidFill>
                        <a:effectLst/>
                        <a:latin typeface="Calibri"/>
                      </a:endParaRPr>
                    </a:p>
                  </a:txBody>
                  <a:tcPr marL="9525" marR="9525" marT="9525" marB="0" anchor="ctr">
                    <a:solidFill>
                      <a:schemeClr val="tx1">
                        <a:lumMod val="85000"/>
                        <a:lumOff val="15000"/>
                      </a:schemeClr>
                    </a:solidFill>
                  </a:tcPr>
                </a:tc>
              </a:tr>
              <a:tr h="286786">
                <a:tc>
                  <a:txBody>
                    <a:bodyPr/>
                    <a:lstStyle/>
                    <a:p>
                      <a:pPr algn="ctr" fontAlgn="b"/>
                      <a:r>
                        <a:rPr lang="pt-BR" sz="1600" u="none" strike="noStrike" dirty="0">
                          <a:solidFill>
                            <a:schemeClr val="accent1">
                              <a:lumMod val="40000"/>
                              <a:lumOff val="60000"/>
                            </a:schemeClr>
                          </a:solidFill>
                          <a:effectLst/>
                        </a:rPr>
                        <a:t>1º sem/2018</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19.658.215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146.201.403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165.859.618 </a:t>
                      </a:r>
                      <a:endParaRPr lang="pt-BR" sz="1800" b="1" i="0" u="none" strike="noStrike" dirty="0">
                        <a:solidFill>
                          <a:schemeClr val="bg1">
                            <a:lumMod val="85000"/>
                          </a:schemeClr>
                        </a:solidFill>
                        <a:effectLst/>
                        <a:latin typeface="Calibri"/>
                      </a:endParaRPr>
                    </a:p>
                  </a:txBody>
                  <a:tcPr marL="9525" marR="9525" marT="9525" marB="0" anchor="ctr">
                    <a:solidFill>
                      <a:schemeClr val="tx1">
                        <a:lumMod val="85000"/>
                        <a:lumOff val="15000"/>
                      </a:schemeClr>
                    </a:solidFill>
                  </a:tcPr>
                </a:tc>
              </a:tr>
              <a:tr h="301125">
                <a:tc>
                  <a:txBody>
                    <a:bodyPr/>
                    <a:lstStyle/>
                    <a:p>
                      <a:pPr algn="ctr" fontAlgn="b"/>
                      <a:r>
                        <a:rPr lang="pt-BR" sz="1600" u="none" strike="noStrike" dirty="0">
                          <a:solidFill>
                            <a:schemeClr val="accent1">
                              <a:lumMod val="40000"/>
                              <a:lumOff val="60000"/>
                            </a:schemeClr>
                          </a:solidFill>
                          <a:effectLst/>
                        </a:rPr>
                        <a:t>2º sem/2018</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25.554.330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(19.133.818)</a:t>
                      </a:r>
                      <a:endParaRPr lang="pt-BR" sz="1800" b="1" i="0" u="none" strike="noStrike" dirty="0">
                        <a:solidFill>
                          <a:srgbClr val="FFC000"/>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6.420.512 </a:t>
                      </a:r>
                      <a:endParaRPr lang="pt-BR" sz="1800" b="1" i="0" u="none" strike="noStrike" dirty="0">
                        <a:solidFill>
                          <a:schemeClr val="bg1">
                            <a:lumMod val="85000"/>
                          </a:schemeClr>
                        </a:solidFill>
                        <a:effectLst/>
                        <a:latin typeface="Calibri"/>
                      </a:endParaRPr>
                    </a:p>
                  </a:txBody>
                  <a:tcPr marL="9525" marR="9525" marT="9525" marB="0" anchor="ctr">
                    <a:solidFill>
                      <a:schemeClr val="tx1">
                        <a:lumMod val="85000"/>
                        <a:lumOff val="15000"/>
                      </a:schemeClr>
                    </a:solidFill>
                  </a:tcPr>
                </a:tc>
              </a:tr>
            </a:tbl>
          </a:graphicData>
        </a:graphic>
      </p:graphicFrame>
    </p:spTree>
    <p:extLst>
      <p:ext uri="{BB962C8B-B14F-4D97-AF65-F5344CB8AC3E}">
        <p14:creationId xmlns:p14="http://schemas.microsoft.com/office/powerpoint/2010/main" val="4017471640"/>
      </p:ext>
    </p:extLst>
  </p:cSld>
  <p:clrMapOvr>
    <a:masterClrMapping/>
  </p:clrMapOvr>
  <p:timing>
    <p:tnLst>
      <p:par>
        <p:cTn id="1" dur="indefinite" restart="never" nodeType="tmRoot"/>
      </p:par>
    </p:tn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ela 1"/>
          <p:cNvGraphicFramePr>
            <a:graphicFrameLocks noGrp="1"/>
          </p:cNvGraphicFramePr>
          <p:nvPr>
            <p:extLst>
              <p:ext uri="{D42A27DB-BD31-4B8C-83A1-F6EECF244321}">
                <p14:modId xmlns:p14="http://schemas.microsoft.com/office/powerpoint/2010/main" val="813609385"/>
              </p:ext>
            </p:extLst>
          </p:nvPr>
        </p:nvGraphicFramePr>
        <p:xfrm>
          <a:off x="971600" y="116622"/>
          <a:ext cx="7128792" cy="6698916"/>
        </p:xfrm>
        <a:graphic>
          <a:graphicData uri="http://schemas.openxmlformats.org/drawingml/2006/table">
            <a:tbl>
              <a:tblPr>
                <a:tableStyleId>{5C22544A-7EE6-4342-B048-85BDC9FD1C3A}</a:tableStyleId>
              </a:tblPr>
              <a:tblGrid>
                <a:gridCol w="1692153"/>
                <a:gridCol w="1821274"/>
                <a:gridCol w="1821274"/>
                <a:gridCol w="1794091"/>
              </a:tblGrid>
              <a:tr h="301125">
                <a:tc>
                  <a:txBody>
                    <a:bodyPr/>
                    <a:lstStyle/>
                    <a:p>
                      <a:pPr algn="ctr" fontAlgn="b"/>
                      <a:r>
                        <a:rPr lang="pt-BR" sz="2400" b="1" u="none" strike="noStrike" dirty="0">
                          <a:solidFill>
                            <a:schemeClr val="accent1">
                              <a:lumMod val="40000"/>
                              <a:lumOff val="60000"/>
                            </a:schemeClr>
                          </a:solidFill>
                          <a:effectLst/>
                        </a:rPr>
                        <a:t>Semestre</a:t>
                      </a:r>
                      <a:endParaRPr lang="pt-BR" sz="2400" b="1" i="0" u="none" strike="noStrike" dirty="0">
                        <a:solidFill>
                          <a:schemeClr val="accent1">
                            <a:lumMod val="40000"/>
                            <a:lumOff val="60000"/>
                          </a:schemeClr>
                        </a:solidFill>
                        <a:effectLst/>
                        <a:latin typeface="Calibri"/>
                      </a:endParaRPr>
                    </a:p>
                  </a:txBody>
                  <a:tcPr marL="9525" marR="9525" marT="9525" marB="0" anchor="ctr">
                    <a:solidFill>
                      <a:schemeClr val="tx1">
                        <a:lumMod val="85000"/>
                        <a:lumOff val="15000"/>
                      </a:schemeClr>
                    </a:solidFill>
                  </a:tcPr>
                </a:tc>
                <a:tc>
                  <a:txBody>
                    <a:bodyPr/>
                    <a:lstStyle/>
                    <a:p>
                      <a:pPr algn="ctr" fontAlgn="b"/>
                      <a:r>
                        <a:rPr lang="pt-BR" sz="2400" b="1" u="none" strike="noStrike" dirty="0">
                          <a:solidFill>
                            <a:schemeClr val="accent1">
                              <a:lumMod val="40000"/>
                              <a:lumOff val="60000"/>
                            </a:schemeClr>
                          </a:solidFill>
                          <a:effectLst/>
                        </a:rPr>
                        <a:t>Demais</a:t>
                      </a:r>
                      <a:endParaRPr lang="pt-BR" sz="2400" b="1" i="0" u="none" strike="noStrike" dirty="0">
                        <a:solidFill>
                          <a:schemeClr val="accent1">
                            <a:lumMod val="40000"/>
                            <a:lumOff val="60000"/>
                          </a:schemeClr>
                        </a:solidFill>
                        <a:effectLst/>
                        <a:latin typeface="Calibri"/>
                      </a:endParaRPr>
                    </a:p>
                  </a:txBody>
                  <a:tcPr marL="9525" marR="9525" marT="9525" marB="0" anchor="ctr">
                    <a:solidFill>
                      <a:schemeClr val="tx1">
                        <a:lumMod val="85000"/>
                        <a:lumOff val="15000"/>
                      </a:schemeClr>
                    </a:solidFill>
                  </a:tcPr>
                </a:tc>
                <a:tc>
                  <a:txBody>
                    <a:bodyPr/>
                    <a:lstStyle/>
                    <a:p>
                      <a:pPr algn="ctr" fontAlgn="b"/>
                      <a:r>
                        <a:rPr lang="pt-BR" sz="2400" b="1" u="none" strike="noStrike" dirty="0">
                          <a:solidFill>
                            <a:schemeClr val="accent1">
                              <a:lumMod val="40000"/>
                              <a:lumOff val="60000"/>
                            </a:schemeClr>
                          </a:solidFill>
                          <a:effectLst/>
                        </a:rPr>
                        <a:t>Câmbio</a:t>
                      </a:r>
                      <a:endParaRPr lang="pt-BR" sz="2400" b="1" i="0" u="none" strike="noStrike" dirty="0">
                        <a:solidFill>
                          <a:schemeClr val="accent1">
                            <a:lumMod val="40000"/>
                            <a:lumOff val="60000"/>
                          </a:schemeClr>
                        </a:solidFill>
                        <a:effectLst/>
                        <a:latin typeface="Calibri"/>
                      </a:endParaRPr>
                    </a:p>
                  </a:txBody>
                  <a:tcPr marL="9525" marR="9525" marT="9525" marB="0" anchor="ctr">
                    <a:solidFill>
                      <a:schemeClr val="tx1">
                        <a:lumMod val="85000"/>
                        <a:lumOff val="15000"/>
                      </a:schemeClr>
                    </a:solidFill>
                  </a:tcPr>
                </a:tc>
                <a:tc>
                  <a:txBody>
                    <a:bodyPr/>
                    <a:lstStyle/>
                    <a:p>
                      <a:pPr algn="ctr" fontAlgn="b"/>
                      <a:r>
                        <a:rPr lang="pt-BR" sz="2400" b="1" u="none" strike="noStrike" dirty="0">
                          <a:solidFill>
                            <a:schemeClr val="accent1">
                              <a:lumMod val="40000"/>
                              <a:lumOff val="60000"/>
                            </a:schemeClr>
                          </a:solidFill>
                          <a:effectLst/>
                        </a:rPr>
                        <a:t>Total</a:t>
                      </a:r>
                      <a:endParaRPr lang="pt-BR" sz="2400" b="1" i="0" u="none" strike="noStrike" dirty="0">
                        <a:solidFill>
                          <a:schemeClr val="accent1">
                            <a:lumMod val="40000"/>
                            <a:lumOff val="60000"/>
                          </a:schemeClr>
                        </a:solidFill>
                        <a:effectLst/>
                        <a:latin typeface="Calibri"/>
                      </a:endParaRPr>
                    </a:p>
                  </a:txBody>
                  <a:tcPr marL="9525" marR="9525" marT="9525" marB="0" anchor="ctr">
                    <a:solidFill>
                      <a:schemeClr val="tx1">
                        <a:lumMod val="85000"/>
                        <a:lumOff val="15000"/>
                      </a:schemeClr>
                    </a:solidFill>
                  </a:tcPr>
                </a:tc>
              </a:tr>
              <a:tr h="286786">
                <a:tc>
                  <a:txBody>
                    <a:bodyPr/>
                    <a:lstStyle/>
                    <a:p>
                      <a:pPr algn="ctr" fontAlgn="b"/>
                      <a:r>
                        <a:rPr lang="pt-BR" sz="1600" u="none" strike="noStrike" dirty="0">
                          <a:solidFill>
                            <a:schemeClr val="accent1">
                              <a:lumMod val="40000"/>
                              <a:lumOff val="60000"/>
                            </a:schemeClr>
                          </a:solidFill>
                          <a:effectLst/>
                        </a:rPr>
                        <a:t>1º sem/2008</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3.172.740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(44.798.256)</a:t>
                      </a:r>
                      <a:endParaRPr lang="pt-BR" sz="1800" b="1" i="0" u="none" strike="noStrike" dirty="0">
                        <a:solidFill>
                          <a:srgbClr val="FFC000"/>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(41.625.516)</a:t>
                      </a:r>
                      <a:endParaRPr lang="pt-BR" sz="1800" b="1" i="0" u="none" strike="noStrike" dirty="0">
                        <a:solidFill>
                          <a:srgbClr val="FFC000"/>
                        </a:solidFill>
                        <a:effectLst/>
                        <a:latin typeface="Calibri"/>
                      </a:endParaRPr>
                    </a:p>
                  </a:txBody>
                  <a:tcPr marL="9525" marR="9525" marT="9525" marB="0" anchor="ctr">
                    <a:solidFill>
                      <a:schemeClr val="tx1">
                        <a:lumMod val="85000"/>
                        <a:lumOff val="15000"/>
                      </a:schemeClr>
                    </a:solidFill>
                  </a:tcPr>
                </a:tc>
              </a:tr>
              <a:tr h="286786">
                <a:tc>
                  <a:txBody>
                    <a:bodyPr/>
                    <a:lstStyle/>
                    <a:p>
                      <a:pPr algn="ctr" fontAlgn="b"/>
                      <a:r>
                        <a:rPr lang="pt-BR" sz="1600" u="none" strike="noStrike" dirty="0">
                          <a:solidFill>
                            <a:schemeClr val="tx2">
                              <a:lumMod val="75000"/>
                            </a:schemeClr>
                          </a:solidFill>
                          <a:effectLst/>
                        </a:rPr>
                        <a:t>2º sem/2008</a:t>
                      </a:r>
                      <a:endParaRPr lang="pt-BR" sz="1600" b="0" i="0" u="none" strike="noStrike" dirty="0">
                        <a:solidFill>
                          <a:schemeClr val="tx2">
                            <a:lumMod val="75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tx2">
                              <a:lumMod val="75000"/>
                            </a:schemeClr>
                          </a:solidFill>
                          <a:effectLst/>
                        </a:rPr>
                        <a:t>10.172.653 </a:t>
                      </a:r>
                      <a:endParaRPr lang="pt-BR" sz="1800" b="1" i="0" u="none" strike="noStrike" dirty="0">
                        <a:solidFill>
                          <a:schemeClr val="tx2">
                            <a:lumMod val="75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tx2">
                              <a:lumMod val="75000"/>
                            </a:schemeClr>
                          </a:solidFill>
                          <a:effectLst/>
                        </a:rPr>
                        <a:t>171.416.012 </a:t>
                      </a:r>
                      <a:endParaRPr lang="pt-BR" sz="1800" b="1" i="0" u="none" strike="noStrike" dirty="0">
                        <a:solidFill>
                          <a:schemeClr val="tx2">
                            <a:lumMod val="75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tx2">
                              <a:lumMod val="75000"/>
                            </a:schemeClr>
                          </a:solidFill>
                          <a:effectLst/>
                        </a:rPr>
                        <a:t>181.588.665 </a:t>
                      </a:r>
                      <a:endParaRPr lang="pt-BR" sz="1800" b="1" i="0" u="none" strike="noStrike" dirty="0">
                        <a:solidFill>
                          <a:schemeClr val="tx2">
                            <a:lumMod val="75000"/>
                          </a:schemeClr>
                        </a:solidFill>
                        <a:effectLst/>
                        <a:latin typeface="Calibri"/>
                      </a:endParaRPr>
                    </a:p>
                  </a:txBody>
                  <a:tcPr marL="9525" marR="9525" marT="9525" marB="0" anchor="ctr">
                    <a:solidFill>
                      <a:schemeClr val="tx1">
                        <a:lumMod val="85000"/>
                        <a:lumOff val="15000"/>
                      </a:schemeClr>
                    </a:solidFill>
                  </a:tcPr>
                </a:tc>
              </a:tr>
              <a:tr h="286786">
                <a:tc>
                  <a:txBody>
                    <a:bodyPr/>
                    <a:lstStyle/>
                    <a:p>
                      <a:pPr algn="ctr" fontAlgn="b"/>
                      <a:r>
                        <a:rPr lang="pt-BR" sz="1600" u="none" strike="noStrike" dirty="0">
                          <a:solidFill>
                            <a:schemeClr val="tx2">
                              <a:lumMod val="75000"/>
                            </a:schemeClr>
                          </a:solidFill>
                          <a:effectLst/>
                        </a:rPr>
                        <a:t>1º sem/2009</a:t>
                      </a:r>
                      <a:endParaRPr lang="pt-BR" sz="1600" b="0" i="0" u="none" strike="noStrike" dirty="0">
                        <a:solidFill>
                          <a:schemeClr val="tx2">
                            <a:lumMod val="75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tx2">
                              <a:lumMod val="75000"/>
                            </a:schemeClr>
                          </a:solidFill>
                          <a:effectLst/>
                        </a:rPr>
                        <a:t>(941.601)</a:t>
                      </a:r>
                      <a:endParaRPr lang="pt-BR" sz="1800" b="1" i="0" u="none" strike="noStrike" dirty="0">
                        <a:solidFill>
                          <a:schemeClr val="tx2">
                            <a:lumMod val="75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tx2">
                              <a:lumMod val="75000"/>
                            </a:schemeClr>
                          </a:solidFill>
                          <a:effectLst/>
                        </a:rPr>
                        <a:t>(93.787.316)</a:t>
                      </a:r>
                      <a:endParaRPr lang="pt-BR" sz="1800" b="1" i="0" u="none" strike="noStrike" dirty="0">
                        <a:solidFill>
                          <a:schemeClr val="tx2">
                            <a:lumMod val="75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tx2">
                              <a:lumMod val="75000"/>
                            </a:schemeClr>
                          </a:solidFill>
                          <a:effectLst/>
                        </a:rPr>
                        <a:t>(94.728.917)</a:t>
                      </a:r>
                      <a:endParaRPr lang="pt-BR" sz="1800" b="1" i="0" u="none" strike="noStrike" dirty="0">
                        <a:solidFill>
                          <a:schemeClr val="tx2">
                            <a:lumMod val="75000"/>
                          </a:schemeClr>
                        </a:solidFill>
                        <a:effectLst/>
                        <a:latin typeface="Calibri"/>
                      </a:endParaRPr>
                    </a:p>
                  </a:txBody>
                  <a:tcPr marL="9525" marR="9525" marT="9525" marB="0" anchor="ctr">
                    <a:solidFill>
                      <a:schemeClr val="tx1">
                        <a:lumMod val="85000"/>
                        <a:lumOff val="15000"/>
                      </a:schemeClr>
                    </a:solidFill>
                  </a:tcPr>
                </a:tc>
              </a:tr>
              <a:tr h="286786">
                <a:tc>
                  <a:txBody>
                    <a:bodyPr/>
                    <a:lstStyle/>
                    <a:p>
                      <a:pPr algn="ctr" fontAlgn="b"/>
                      <a:r>
                        <a:rPr lang="pt-BR" sz="1600" u="none" strike="noStrike" dirty="0">
                          <a:solidFill>
                            <a:schemeClr val="accent1">
                              <a:lumMod val="40000"/>
                              <a:lumOff val="60000"/>
                            </a:schemeClr>
                          </a:solidFill>
                          <a:effectLst/>
                        </a:rPr>
                        <a:t>2º sem/2009</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6.550.645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(53.931.576)</a:t>
                      </a:r>
                      <a:endParaRPr lang="pt-BR" sz="1800" b="1" i="0" u="none" strike="noStrike" dirty="0">
                        <a:solidFill>
                          <a:srgbClr val="FFC000"/>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(47.380.931)</a:t>
                      </a:r>
                      <a:endParaRPr lang="pt-BR" sz="1800" b="1" i="0" u="none" strike="noStrike" dirty="0">
                        <a:solidFill>
                          <a:srgbClr val="FFC000"/>
                        </a:solidFill>
                        <a:effectLst/>
                        <a:latin typeface="Calibri"/>
                      </a:endParaRPr>
                    </a:p>
                  </a:txBody>
                  <a:tcPr marL="9525" marR="9525" marT="9525" marB="0" anchor="ctr">
                    <a:solidFill>
                      <a:schemeClr val="tx1">
                        <a:lumMod val="85000"/>
                        <a:lumOff val="15000"/>
                      </a:schemeClr>
                    </a:solidFill>
                  </a:tcPr>
                </a:tc>
              </a:tr>
              <a:tr h="286786">
                <a:tc>
                  <a:txBody>
                    <a:bodyPr/>
                    <a:lstStyle/>
                    <a:p>
                      <a:pPr algn="ctr" fontAlgn="b"/>
                      <a:r>
                        <a:rPr lang="pt-BR" sz="1600" u="none" strike="noStrike" dirty="0">
                          <a:solidFill>
                            <a:schemeClr val="accent1">
                              <a:lumMod val="40000"/>
                              <a:lumOff val="60000"/>
                            </a:schemeClr>
                          </a:solidFill>
                          <a:effectLst/>
                        </a:rPr>
                        <a:t>1º sem/2010</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10.803.195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(1.893.172)</a:t>
                      </a:r>
                      <a:endParaRPr lang="pt-BR" sz="1800" b="1" i="0" u="none" strike="noStrike" dirty="0">
                        <a:solidFill>
                          <a:srgbClr val="FFC000"/>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8.910.023 </a:t>
                      </a:r>
                      <a:endParaRPr lang="pt-BR" sz="1800" b="1" i="0" u="none" strike="noStrike" dirty="0">
                        <a:solidFill>
                          <a:schemeClr val="bg1">
                            <a:lumMod val="85000"/>
                          </a:schemeClr>
                        </a:solidFill>
                        <a:effectLst/>
                        <a:latin typeface="Calibri"/>
                      </a:endParaRPr>
                    </a:p>
                  </a:txBody>
                  <a:tcPr marL="9525" marR="9525" marT="9525" marB="0" anchor="ctr">
                    <a:solidFill>
                      <a:schemeClr val="tx1">
                        <a:lumMod val="85000"/>
                        <a:lumOff val="15000"/>
                      </a:schemeClr>
                    </a:solidFill>
                  </a:tcPr>
                </a:tc>
              </a:tr>
              <a:tr h="286786">
                <a:tc>
                  <a:txBody>
                    <a:bodyPr/>
                    <a:lstStyle/>
                    <a:p>
                      <a:pPr algn="ctr" fontAlgn="b"/>
                      <a:r>
                        <a:rPr lang="pt-BR" sz="1600" u="none" strike="noStrike" dirty="0">
                          <a:solidFill>
                            <a:schemeClr val="accent1">
                              <a:lumMod val="40000"/>
                              <a:lumOff val="60000"/>
                            </a:schemeClr>
                          </a:solidFill>
                          <a:effectLst/>
                        </a:rPr>
                        <a:t>2º sem/2010</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4.926.775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(46.636.548)</a:t>
                      </a:r>
                      <a:endParaRPr lang="pt-BR" sz="1800" b="1" i="0" u="none" strike="noStrike" dirty="0">
                        <a:solidFill>
                          <a:srgbClr val="FFC000"/>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(41.709.773)</a:t>
                      </a:r>
                      <a:endParaRPr lang="pt-BR" sz="1800" b="1" i="0" u="none" strike="noStrike" dirty="0">
                        <a:solidFill>
                          <a:srgbClr val="FFC000"/>
                        </a:solidFill>
                        <a:effectLst/>
                        <a:latin typeface="Calibri"/>
                      </a:endParaRPr>
                    </a:p>
                  </a:txBody>
                  <a:tcPr marL="9525" marR="9525" marT="9525" marB="0" anchor="ctr">
                    <a:solidFill>
                      <a:schemeClr val="tx1">
                        <a:lumMod val="85000"/>
                        <a:lumOff val="15000"/>
                      </a:schemeClr>
                    </a:solidFill>
                  </a:tcPr>
                </a:tc>
              </a:tr>
              <a:tr h="286786">
                <a:tc>
                  <a:txBody>
                    <a:bodyPr/>
                    <a:lstStyle/>
                    <a:p>
                      <a:pPr algn="ctr" fontAlgn="b"/>
                      <a:r>
                        <a:rPr lang="pt-BR" sz="1600" u="none" strike="noStrike" dirty="0">
                          <a:solidFill>
                            <a:schemeClr val="accent1">
                              <a:lumMod val="40000"/>
                              <a:lumOff val="60000"/>
                            </a:schemeClr>
                          </a:solidFill>
                          <a:effectLst/>
                        </a:rPr>
                        <a:t>1º sem/2011</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12.230.706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(46.199.286)</a:t>
                      </a:r>
                      <a:endParaRPr lang="pt-BR" sz="1800" b="1" i="0" u="none" strike="noStrike" dirty="0">
                        <a:solidFill>
                          <a:srgbClr val="FFC000"/>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(33.968.580)</a:t>
                      </a:r>
                      <a:endParaRPr lang="pt-BR" sz="1800" b="1" i="0" u="none" strike="noStrike" dirty="0">
                        <a:solidFill>
                          <a:srgbClr val="FFC000"/>
                        </a:solidFill>
                        <a:effectLst/>
                        <a:latin typeface="Calibri"/>
                      </a:endParaRPr>
                    </a:p>
                  </a:txBody>
                  <a:tcPr marL="9525" marR="9525" marT="9525" marB="0" anchor="ctr">
                    <a:solidFill>
                      <a:schemeClr val="tx1">
                        <a:lumMod val="85000"/>
                        <a:lumOff val="15000"/>
                      </a:schemeClr>
                    </a:solidFill>
                  </a:tcPr>
                </a:tc>
              </a:tr>
              <a:tr h="286786">
                <a:tc>
                  <a:txBody>
                    <a:bodyPr/>
                    <a:lstStyle/>
                    <a:p>
                      <a:pPr algn="ctr" fontAlgn="b"/>
                      <a:r>
                        <a:rPr lang="pt-BR" sz="1600" u="none" strike="noStrike" dirty="0">
                          <a:solidFill>
                            <a:schemeClr val="tx2">
                              <a:lumMod val="75000"/>
                            </a:schemeClr>
                          </a:solidFill>
                          <a:effectLst/>
                        </a:rPr>
                        <a:t>2º sem/2011</a:t>
                      </a:r>
                      <a:endParaRPr lang="pt-BR" sz="1600" b="0" i="0" u="none" strike="noStrike" dirty="0">
                        <a:solidFill>
                          <a:schemeClr val="tx2">
                            <a:lumMod val="75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tx2">
                              <a:lumMod val="75000"/>
                            </a:schemeClr>
                          </a:solidFill>
                          <a:effectLst/>
                        </a:rPr>
                        <a:t>11.240.704 </a:t>
                      </a:r>
                      <a:endParaRPr lang="pt-BR" sz="1800" b="1" i="0" u="none" strike="noStrike" dirty="0">
                        <a:solidFill>
                          <a:schemeClr val="tx2">
                            <a:lumMod val="75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tx2">
                              <a:lumMod val="75000"/>
                            </a:schemeClr>
                          </a:solidFill>
                          <a:effectLst/>
                        </a:rPr>
                        <a:t>90.240.059 </a:t>
                      </a:r>
                      <a:endParaRPr lang="pt-BR" sz="1800" b="1" i="0" u="none" strike="noStrike" dirty="0">
                        <a:solidFill>
                          <a:schemeClr val="tx2">
                            <a:lumMod val="75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tx2">
                              <a:lumMod val="75000"/>
                            </a:schemeClr>
                          </a:solidFill>
                          <a:effectLst/>
                        </a:rPr>
                        <a:t>101.480.763 </a:t>
                      </a:r>
                      <a:endParaRPr lang="pt-BR" sz="1800" b="1" i="0" u="none" strike="noStrike" dirty="0">
                        <a:solidFill>
                          <a:schemeClr val="tx2">
                            <a:lumMod val="75000"/>
                          </a:schemeClr>
                        </a:solidFill>
                        <a:effectLst/>
                        <a:latin typeface="Calibri"/>
                      </a:endParaRPr>
                    </a:p>
                  </a:txBody>
                  <a:tcPr marL="9525" marR="9525" marT="9525" marB="0" anchor="ctr">
                    <a:solidFill>
                      <a:schemeClr val="tx1">
                        <a:lumMod val="85000"/>
                        <a:lumOff val="15000"/>
                      </a:schemeClr>
                    </a:solidFill>
                  </a:tcPr>
                </a:tc>
              </a:tr>
              <a:tr h="286786">
                <a:tc>
                  <a:txBody>
                    <a:bodyPr/>
                    <a:lstStyle/>
                    <a:p>
                      <a:pPr algn="ctr" fontAlgn="b"/>
                      <a:r>
                        <a:rPr lang="pt-BR" sz="1600" u="none" strike="noStrike" dirty="0">
                          <a:solidFill>
                            <a:schemeClr val="tx2">
                              <a:lumMod val="75000"/>
                            </a:schemeClr>
                          </a:solidFill>
                          <a:effectLst/>
                        </a:rPr>
                        <a:t>1º sem/2012</a:t>
                      </a:r>
                      <a:endParaRPr lang="pt-BR" sz="1600" b="0" i="0" u="none" strike="noStrike" dirty="0">
                        <a:solidFill>
                          <a:schemeClr val="tx2">
                            <a:lumMod val="75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tx2">
                              <a:lumMod val="75000"/>
                            </a:schemeClr>
                          </a:solidFill>
                          <a:effectLst/>
                        </a:rPr>
                        <a:t>12.318.246 </a:t>
                      </a:r>
                      <a:endParaRPr lang="pt-BR" sz="1800" b="1" i="0" u="none" strike="noStrike" dirty="0">
                        <a:solidFill>
                          <a:schemeClr val="tx2">
                            <a:lumMod val="75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tx2">
                              <a:lumMod val="75000"/>
                            </a:schemeClr>
                          </a:solidFill>
                          <a:effectLst/>
                        </a:rPr>
                        <a:t>32.210.001 </a:t>
                      </a:r>
                      <a:endParaRPr lang="pt-BR" sz="1800" b="1" i="0" u="none" strike="noStrike" dirty="0">
                        <a:solidFill>
                          <a:schemeClr val="tx2">
                            <a:lumMod val="75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tx2">
                              <a:lumMod val="75000"/>
                            </a:schemeClr>
                          </a:solidFill>
                          <a:effectLst/>
                        </a:rPr>
                        <a:t>44.528.247 </a:t>
                      </a:r>
                      <a:endParaRPr lang="pt-BR" sz="1800" b="1" i="0" u="none" strike="noStrike" dirty="0">
                        <a:solidFill>
                          <a:schemeClr val="tx2">
                            <a:lumMod val="75000"/>
                          </a:schemeClr>
                        </a:solidFill>
                        <a:effectLst/>
                        <a:latin typeface="Calibri"/>
                      </a:endParaRPr>
                    </a:p>
                  </a:txBody>
                  <a:tcPr marL="9525" marR="9525" marT="9525" marB="0" anchor="ctr">
                    <a:solidFill>
                      <a:schemeClr val="tx1">
                        <a:lumMod val="85000"/>
                        <a:lumOff val="15000"/>
                      </a:schemeClr>
                    </a:solidFill>
                  </a:tcPr>
                </a:tc>
              </a:tr>
              <a:tr h="286786">
                <a:tc>
                  <a:txBody>
                    <a:bodyPr/>
                    <a:lstStyle/>
                    <a:p>
                      <a:pPr algn="ctr" fontAlgn="b"/>
                      <a:r>
                        <a:rPr lang="pt-BR" sz="1600" u="none" strike="noStrike" dirty="0">
                          <a:solidFill>
                            <a:schemeClr val="accent1">
                              <a:lumMod val="40000"/>
                              <a:lumOff val="60000"/>
                            </a:schemeClr>
                          </a:solidFill>
                          <a:effectLst/>
                        </a:rPr>
                        <a:t>2º sem/2012</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12.296.483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(9.900.595)</a:t>
                      </a:r>
                      <a:endParaRPr lang="pt-BR" sz="1800" b="1" i="0" u="none" strike="noStrike" dirty="0">
                        <a:solidFill>
                          <a:srgbClr val="FFC000"/>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2.395.888 </a:t>
                      </a:r>
                      <a:endParaRPr lang="pt-BR" sz="1800" b="1" i="0" u="none" strike="noStrike" dirty="0">
                        <a:solidFill>
                          <a:schemeClr val="bg1">
                            <a:lumMod val="85000"/>
                          </a:schemeClr>
                        </a:solidFill>
                        <a:effectLst/>
                        <a:latin typeface="Calibri"/>
                      </a:endParaRPr>
                    </a:p>
                  </a:txBody>
                  <a:tcPr marL="9525" marR="9525" marT="9525" marB="0" anchor="ctr">
                    <a:solidFill>
                      <a:schemeClr val="tx1">
                        <a:lumMod val="85000"/>
                        <a:lumOff val="15000"/>
                      </a:schemeClr>
                    </a:solidFill>
                  </a:tcPr>
                </a:tc>
              </a:tr>
              <a:tr h="286786">
                <a:tc>
                  <a:txBody>
                    <a:bodyPr/>
                    <a:lstStyle/>
                    <a:p>
                      <a:pPr algn="ctr" fontAlgn="b"/>
                      <a:r>
                        <a:rPr lang="pt-BR" sz="1600" u="none" strike="noStrike" dirty="0">
                          <a:solidFill>
                            <a:schemeClr val="tx2">
                              <a:lumMod val="75000"/>
                            </a:schemeClr>
                          </a:solidFill>
                          <a:effectLst/>
                        </a:rPr>
                        <a:t>1º sem/2013</a:t>
                      </a:r>
                      <a:endParaRPr lang="pt-BR" sz="1600" b="0" i="0" u="none" strike="noStrike" dirty="0">
                        <a:solidFill>
                          <a:schemeClr val="tx2">
                            <a:lumMod val="75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tx2">
                              <a:lumMod val="75000"/>
                            </a:schemeClr>
                          </a:solidFill>
                          <a:effectLst/>
                        </a:rPr>
                        <a:t>12.669.885 </a:t>
                      </a:r>
                      <a:endParaRPr lang="pt-BR" sz="1800" b="1" i="0" u="none" strike="noStrike" dirty="0">
                        <a:solidFill>
                          <a:schemeClr val="tx2">
                            <a:lumMod val="75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tx2">
                              <a:lumMod val="75000"/>
                            </a:schemeClr>
                          </a:solidFill>
                          <a:effectLst/>
                        </a:rPr>
                        <a:t>15.766.502 </a:t>
                      </a:r>
                      <a:endParaRPr lang="pt-BR" sz="1800" b="1" i="0" u="none" strike="noStrike" dirty="0">
                        <a:solidFill>
                          <a:schemeClr val="tx2">
                            <a:lumMod val="75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tx2">
                              <a:lumMod val="75000"/>
                            </a:schemeClr>
                          </a:solidFill>
                          <a:effectLst/>
                        </a:rPr>
                        <a:t>28.436.387 </a:t>
                      </a:r>
                      <a:endParaRPr lang="pt-BR" sz="1800" b="1" i="0" u="none" strike="noStrike" dirty="0">
                        <a:solidFill>
                          <a:schemeClr val="tx2">
                            <a:lumMod val="75000"/>
                          </a:schemeClr>
                        </a:solidFill>
                        <a:effectLst/>
                        <a:latin typeface="Calibri"/>
                      </a:endParaRPr>
                    </a:p>
                  </a:txBody>
                  <a:tcPr marL="9525" marR="9525" marT="9525" marB="0" anchor="ctr">
                    <a:solidFill>
                      <a:schemeClr val="tx1">
                        <a:lumMod val="85000"/>
                        <a:lumOff val="15000"/>
                      </a:schemeClr>
                    </a:solidFill>
                  </a:tcPr>
                </a:tc>
              </a:tr>
              <a:tr h="286786">
                <a:tc>
                  <a:txBody>
                    <a:bodyPr/>
                    <a:lstStyle/>
                    <a:p>
                      <a:pPr algn="ctr" fontAlgn="b"/>
                      <a:r>
                        <a:rPr lang="pt-BR" sz="1600" u="none" strike="noStrike" dirty="0">
                          <a:solidFill>
                            <a:schemeClr val="tx2">
                              <a:lumMod val="75000"/>
                            </a:schemeClr>
                          </a:solidFill>
                          <a:effectLst/>
                        </a:rPr>
                        <a:t>2º sem/2013</a:t>
                      </a:r>
                      <a:endParaRPr lang="pt-BR" sz="1600" b="0" i="0" u="none" strike="noStrike" dirty="0">
                        <a:solidFill>
                          <a:schemeClr val="tx2">
                            <a:lumMod val="75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tx2">
                              <a:lumMod val="75000"/>
                            </a:schemeClr>
                          </a:solidFill>
                          <a:effectLst/>
                        </a:rPr>
                        <a:t>14.267.811 </a:t>
                      </a:r>
                      <a:endParaRPr lang="pt-BR" sz="1800" b="1" i="0" u="none" strike="noStrike" dirty="0">
                        <a:solidFill>
                          <a:schemeClr val="tx2">
                            <a:lumMod val="75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tx2">
                              <a:lumMod val="75000"/>
                            </a:schemeClr>
                          </a:solidFill>
                          <a:effectLst/>
                        </a:rPr>
                        <a:t>15.918.931 </a:t>
                      </a:r>
                      <a:endParaRPr lang="pt-BR" sz="1800" b="1" i="0" u="none" strike="noStrike" dirty="0">
                        <a:solidFill>
                          <a:schemeClr val="tx2">
                            <a:lumMod val="75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tx2">
                              <a:lumMod val="75000"/>
                            </a:schemeClr>
                          </a:solidFill>
                          <a:effectLst/>
                        </a:rPr>
                        <a:t>30.186.742 </a:t>
                      </a:r>
                      <a:endParaRPr lang="pt-BR" sz="1800" b="1" i="0" u="none" strike="noStrike" dirty="0">
                        <a:solidFill>
                          <a:schemeClr val="tx2">
                            <a:lumMod val="75000"/>
                          </a:schemeClr>
                        </a:solidFill>
                        <a:effectLst/>
                        <a:latin typeface="Calibri"/>
                      </a:endParaRPr>
                    </a:p>
                  </a:txBody>
                  <a:tcPr marL="9525" marR="9525" marT="9525" marB="0" anchor="ctr">
                    <a:solidFill>
                      <a:schemeClr val="tx1">
                        <a:lumMod val="85000"/>
                        <a:lumOff val="15000"/>
                      </a:schemeClr>
                    </a:solidFill>
                  </a:tcPr>
                </a:tc>
              </a:tr>
              <a:tr h="286786">
                <a:tc>
                  <a:txBody>
                    <a:bodyPr/>
                    <a:lstStyle/>
                    <a:p>
                      <a:pPr algn="ctr" fontAlgn="b"/>
                      <a:r>
                        <a:rPr lang="pt-BR" sz="1600" u="none" strike="noStrike" dirty="0">
                          <a:solidFill>
                            <a:schemeClr val="accent1">
                              <a:lumMod val="40000"/>
                              <a:lumOff val="60000"/>
                            </a:schemeClr>
                          </a:solidFill>
                          <a:effectLst/>
                        </a:rPr>
                        <a:t>1º sem/2014</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5.271.503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(51.233.608)</a:t>
                      </a:r>
                      <a:endParaRPr lang="pt-BR" sz="1800" b="1" i="0" u="none" strike="noStrike" dirty="0">
                        <a:solidFill>
                          <a:srgbClr val="FFC000"/>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(45.962.105)</a:t>
                      </a:r>
                      <a:endParaRPr lang="pt-BR" sz="1800" b="1" i="0" u="none" strike="noStrike" dirty="0">
                        <a:solidFill>
                          <a:srgbClr val="FFC000"/>
                        </a:solidFill>
                        <a:effectLst/>
                        <a:latin typeface="Calibri"/>
                      </a:endParaRPr>
                    </a:p>
                  </a:txBody>
                  <a:tcPr marL="9525" marR="9525" marT="9525" marB="0" anchor="ctr">
                    <a:solidFill>
                      <a:schemeClr val="tx1">
                        <a:lumMod val="85000"/>
                        <a:lumOff val="15000"/>
                      </a:schemeClr>
                    </a:solidFill>
                  </a:tcPr>
                </a:tc>
              </a:tr>
              <a:tr h="286786">
                <a:tc>
                  <a:txBody>
                    <a:bodyPr/>
                    <a:lstStyle/>
                    <a:p>
                      <a:pPr algn="ctr" fontAlgn="b"/>
                      <a:r>
                        <a:rPr lang="pt-BR" sz="1600" u="none" strike="noStrike" dirty="0">
                          <a:solidFill>
                            <a:schemeClr val="tx2">
                              <a:lumMod val="75000"/>
                            </a:schemeClr>
                          </a:solidFill>
                          <a:effectLst/>
                        </a:rPr>
                        <a:t>2º sem/2014</a:t>
                      </a:r>
                      <a:endParaRPr lang="pt-BR" sz="1600" b="0" i="0" u="none" strike="noStrike" dirty="0">
                        <a:solidFill>
                          <a:schemeClr val="tx2">
                            <a:lumMod val="75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tx2">
                              <a:lumMod val="75000"/>
                            </a:schemeClr>
                          </a:solidFill>
                          <a:effectLst/>
                        </a:rPr>
                        <a:t>25.655.376 </a:t>
                      </a:r>
                      <a:endParaRPr lang="pt-BR" sz="1800" b="1" i="0" u="none" strike="noStrike" dirty="0">
                        <a:solidFill>
                          <a:schemeClr val="tx2">
                            <a:lumMod val="75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tx2">
                              <a:lumMod val="75000"/>
                            </a:schemeClr>
                          </a:solidFill>
                          <a:effectLst/>
                        </a:rPr>
                        <a:t>65.173.472 </a:t>
                      </a:r>
                      <a:endParaRPr lang="pt-BR" sz="1800" b="1" i="0" u="none" strike="noStrike" dirty="0">
                        <a:solidFill>
                          <a:schemeClr val="tx2">
                            <a:lumMod val="75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tx2">
                              <a:lumMod val="75000"/>
                            </a:schemeClr>
                          </a:solidFill>
                          <a:effectLst/>
                        </a:rPr>
                        <a:t>90.828.848 </a:t>
                      </a:r>
                      <a:endParaRPr lang="pt-BR" sz="1800" b="1" i="0" u="none" strike="noStrike" dirty="0">
                        <a:solidFill>
                          <a:schemeClr val="tx2">
                            <a:lumMod val="75000"/>
                          </a:schemeClr>
                        </a:solidFill>
                        <a:effectLst/>
                        <a:latin typeface="Calibri"/>
                      </a:endParaRPr>
                    </a:p>
                  </a:txBody>
                  <a:tcPr marL="9525" marR="9525" marT="9525" marB="0" anchor="ctr">
                    <a:solidFill>
                      <a:schemeClr val="tx1">
                        <a:lumMod val="85000"/>
                        <a:lumOff val="15000"/>
                      </a:schemeClr>
                    </a:solidFill>
                  </a:tcPr>
                </a:tc>
              </a:tr>
              <a:tr h="286786">
                <a:tc>
                  <a:txBody>
                    <a:bodyPr/>
                    <a:lstStyle/>
                    <a:p>
                      <a:pPr algn="ctr" fontAlgn="b"/>
                      <a:r>
                        <a:rPr lang="pt-BR" sz="1600" u="none" strike="noStrike" dirty="0">
                          <a:solidFill>
                            <a:schemeClr val="tx2">
                              <a:lumMod val="75000"/>
                            </a:schemeClr>
                          </a:solidFill>
                          <a:effectLst/>
                        </a:rPr>
                        <a:t>1º sem/2015</a:t>
                      </a:r>
                      <a:endParaRPr lang="pt-BR" sz="1600" b="0" i="0" u="none" strike="noStrike" dirty="0">
                        <a:solidFill>
                          <a:schemeClr val="tx2">
                            <a:lumMod val="75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tx2">
                              <a:lumMod val="75000"/>
                            </a:schemeClr>
                          </a:solidFill>
                          <a:effectLst/>
                        </a:rPr>
                        <a:t>35.184.659 </a:t>
                      </a:r>
                      <a:endParaRPr lang="pt-BR" sz="1800" b="1" i="0" u="none" strike="noStrike" dirty="0">
                        <a:solidFill>
                          <a:schemeClr val="tx2">
                            <a:lumMod val="75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tx2">
                              <a:lumMod val="75000"/>
                            </a:schemeClr>
                          </a:solidFill>
                          <a:effectLst/>
                        </a:rPr>
                        <a:t>46.406.630 </a:t>
                      </a:r>
                      <a:endParaRPr lang="pt-BR" sz="1800" b="1" i="0" u="none" strike="noStrike" dirty="0">
                        <a:solidFill>
                          <a:schemeClr val="tx2">
                            <a:lumMod val="75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tx2">
                              <a:lumMod val="75000"/>
                            </a:schemeClr>
                          </a:solidFill>
                          <a:effectLst/>
                        </a:rPr>
                        <a:t>81.591.289 </a:t>
                      </a:r>
                      <a:endParaRPr lang="pt-BR" sz="1800" b="1" i="0" u="none" strike="noStrike" dirty="0">
                        <a:solidFill>
                          <a:schemeClr val="tx2">
                            <a:lumMod val="75000"/>
                          </a:schemeClr>
                        </a:solidFill>
                        <a:effectLst/>
                        <a:latin typeface="Calibri"/>
                      </a:endParaRPr>
                    </a:p>
                  </a:txBody>
                  <a:tcPr marL="9525" marR="9525" marT="9525" marB="0" anchor="ctr">
                    <a:solidFill>
                      <a:schemeClr val="tx1">
                        <a:lumMod val="85000"/>
                        <a:lumOff val="15000"/>
                      </a:schemeClr>
                    </a:solidFill>
                  </a:tcPr>
                </a:tc>
              </a:tr>
              <a:tr h="286786">
                <a:tc>
                  <a:txBody>
                    <a:bodyPr/>
                    <a:lstStyle/>
                    <a:p>
                      <a:pPr algn="ctr" fontAlgn="b"/>
                      <a:r>
                        <a:rPr lang="pt-BR" sz="1600" u="none" strike="noStrike" dirty="0">
                          <a:solidFill>
                            <a:schemeClr val="tx2">
                              <a:lumMod val="75000"/>
                            </a:schemeClr>
                          </a:solidFill>
                          <a:effectLst/>
                        </a:rPr>
                        <a:t>2º sem/2015</a:t>
                      </a:r>
                      <a:endParaRPr lang="pt-BR" sz="1600" b="0" i="0" u="none" strike="noStrike" dirty="0">
                        <a:solidFill>
                          <a:schemeClr val="tx2">
                            <a:lumMod val="75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tx2">
                              <a:lumMod val="75000"/>
                            </a:schemeClr>
                          </a:solidFill>
                          <a:effectLst/>
                        </a:rPr>
                        <a:t>41.521.539 </a:t>
                      </a:r>
                      <a:endParaRPr lang="pt-BR" sz="1800" b="1" i="0" u="none" strike="noStrike" dirty="0">
                        <a:solidFill>
                          <a:schemeClr val="tx2">
                            <a:lumMod val="75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tx2">
                              <a:lumMod val="75000"/>
                            </a:schemeClr>
                          </a:solidFill>
                          <a:effectLst/>
                        </a:rPr>
                        <a:t>110.938.091 </a:t>
                      </a:r>
                      <a:endParaRPr lang="pt-BR" sz="1800" b="1" i="0" u="none" strike="noStrike" dirty="0">
                        <a:solidFill>
                          <a:schemeClr val="tx2">
                            <a:lumMod val="75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tx2">
                              <a:lumMod val="75000"/>
                            </a:schemeClr>
                          </a:solidFill>
                          <a:effectLst/>
                        </a:rPr>
                        <a:t>152.459.630 </a:t>
                      </a:r>
                      <a:endParaRPr lang="pt-BR" sz="1800" b="1" i="0" u="none" strike="noStrike" dirty="0">
                        <a:solidFill>
                          <a:schemeClr val="tx2">
                            <a:lumMod val="75000"/>
                          </a:schemeClr>
                        </a:solidFill>
                        <a:effectLst/>
                        <a:latin typeface="Calibri"/>
                      </a:endParaRPr>
                    </a:p>
                  </a:txBody>
                  <a:tcPr marL="9525" marR="9525" marT="9525" marB="0" anchor="ctr">
                    <a:solidFill>
                      <a:schemeClr val="tx1">
                        <a:lumMod val="85000"/>
                        <a:lumOff val="15000"/>
                      </a:schemeClr>
                    </a:solidFill>
                  </a:tcPr>
                </a:tc>
              </a:tr>
              <a:tr h="286786">
                <a:tc>
                  <a:txBody>
                    <a:bodyPr/>
                    <a:lstStyle/>
                    <a:p>
                      <a:pPr algn="ctr" fontAlgn="b"/>
                      <a:r>
                        <a:rPr lang="pt-BR" sz="1600" u="none" strike="noStrike" dirty="0">
                          <a:solidFill>
                            <a:schemeClr val="tx2">
                              <a:lumMod val="75000"/>
                            </a:schemeClr>
                          </a:solidFill>
                          <a:effectLst/>
                        </a:rPr>
                        <a:t>1º sem/2016</a:t>
                      </a:r>
                      <a:endParaRPr lang="pt-BR" sz="1600" b="0" i="0" u="none" strike="noStrike" dirty="0">
                        <a:solidFill>
                          <a:schemeClr val="tx2">
                            <a:lumMod val="75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tx2">
                              <a:lumMod val="75000"/>
                            </a:schemeClr>
                          </a:solidFill>
                          <a:effectLst/>
                        </a:rPr>
                        <a:t>(17.308.089)</a:t>
                      </a:r>
                      <a:endParaRPr lang="pt-BR" sz="1800" b="1" i="0" u="none" strike="noStrike" dirty="0">
                        <a:solidFill>
                          <a:schemeClr val="tx2">
                            <a:lumMod val="75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tx2">
                              <a:lumMod val="75000"/>
                            </a:schemeClr>
                          </a:solidFill>
                          <a:effectLst/>
                        </a:rPr>
                        <a:t>(184.645.409)</a:t>
                      </a:r>
                      <a:endParaRPr lang="pt-BR" sz="1800" b="1" i="0" u="none" strike="noStrike" dirty="0">
                        <a:solidFill>
                          <a:schemeClr val="tx2">
                            <a:lumMod val="75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tx2">
                              <a:lumMod val="75000"/>
                            </a:schemeClr>
                          </a:solidFill>
                          <a:effectLst/>
                        </a:rPr>
                        <a:t>(201.953.498)</a:t>
                      </a:r>
                      <a:endParaRPr lang="pt-BR" sz="1800" b="1" i="0" u="none" strike="noStrike" dirty="0">
                        <a:solidFill>
                          <a:schemeClr val="tx2">
                            <a:lumMod val="75000"/>
                          </a:schemeClr>
                        </a:solidFill>
                        <a:effectLst/>
                        <a:latin typeface="Calibri"/>
                      </a:endParaRPr>
                    </a:p>
                  </a:txBody>
                  <a:tcPr marL="9525" marR="9525" marT="9525" marB="0" anchor="ctr">
                    <a:solidFill>
                      <a:schemeClr val="tx1">
                        <a:lumMod val="85000"/>
                        <a:lumOff val="15000"/>
                      </a:schemeClr>
                    </a:solidFill>
                  </a:tcPr>
                </a:tc>
              </a:tr>
              <a:tr h="286786">
                <a:tc>
                  <a:txBody>
                    <a:bodyPr/>
                    <a:lstStyle/>
                    <a:p>
                      <a:pPr algn="ctr" fontAlgn="b"/>
                      <a:r>
                        <a:rPr lang="pt-BR" sz="1600" u="none" strike="noStrike" dirty="0">
                          <a:solidFill>
                            <a:schemeClr val="accent1">
                              <a:lumMod val="40000"/>
                              <a:lumOff val="60000"/>
                            </a:schemeClr>
                          </a:solidFill>
                          <a:effectLst/>
                        </a:rPr>
                        <a:t>2º sem/2016</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7.780.387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(55.674.283)</a:t>
                      </a:r>
                      <a:endParaRPr lang="pt-BR" sz="1800" b="1" i="0" u="none" strike="noStrike" dirty="0">
                        <a:solidFill>
                          <a:srgbClr val="FFC000"/>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(47.893.896)</a:t>
                      </a:r>
                      <a:endParaRPr lang="pt-BR" sz="1800" b="1" i="0" u="none" strike="noStrike" dirty="0">
                        <a:solidFill>
                          <a:srgbClr val="FFC000"/>
                        </a:solidFill>
                        <a:effectLst/>
                        <a:latin typeface="Calibri"/>
                      </a:endParaRPr>
                    </a:p>
                  </a:txBody>
                  <a:tcPr marL="9525" marR="9525" marT="9525" marB="0" anchor="ctr">
                    <a:solidFill>
                      <a:schemeClr val="tx1">
                        <a:lumMod val="85000"/>
                        <a:lumOff val="15000"/>
                      </a:schemeClr>
                    </a:solidFill>
                  </a:tcPr>
                </a:tc>
              </a:tr>
              <a:tr h="286786">
                <a:tc>
                  <a:txBody>
                    <a:bodyPr/>
                    <a:lstStyle/>
                    <a:p>
                      <a:pPr algn="ctr" fontAlgn="b"/>
                      <a:r>
                        <a:rPr lang="pt-BR" sz="1600" u="none" strike="noStrike" dirty="0">
                          <a:solidFill>
                            <a:schemeClr val="accent1">
                              <a:lumMod val="40000"/>
                              <a:lumOff val="60000"/>
                            </a:schemeClr>
                          </a:solidFill>
                          <a:effectLst/>
                        </a:rPr>
                        <a:t>1º sem/2017</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11.271.662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(15.744.789)</a:t>
                      </a:r>
                      <a:endParaRPr lang="pt-BR" sz="1800" b="1" i="0" u="none" strike="noStrike" dirty="0">
                        <a:solidFill>
                          <a:srgbClr val="FFC000"/>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(4.473.127)</a:t>
                      </a:r>
                      <a:endParaRPr lang="pt-BR" sz="1800" b="1" i="0" u="none" strike="noStrike" dirty="0">
                        <a:solidFill>
                          <a:srgbClr val="FFC000"/>
                        </a:solidFill>
                        <a:effectLst/>
                        <a:latin typeface="Calibri"/>
                      </a:endParaRPr>
                    </a:p>
                  </a:txBody>
                  <a:tcPr marL="9525" marR="9525" marT="9525" marB="0" anchor="ctr">
                    <a:solidFill>
                      <a:schemeClr val="tx1">
                        <a:lumMod val="85000"/>
                        <a:lumOff val="15000"/>
                      </a:schemeClr>
                    </a:solidFill>
                  </a:tcPr>
                </a:tc>
              </a:tr>
              <a:tr h="286786">
                <a:tc>
                  <a:txBody>
                    <a:bodyPr/>
                    <a:lstStyle/>
                    <a:p>
                      <a:pPr algn="ctr" fontAlgn="b"/>
                      <a:r>
                        <a:rPr lang="pt-BR" sz="1600" u="none" strike="noStrike" dirty="0">
                          <a:solidFill>
                            <a:schemeClr val="accent1">
                              <a:lumMod val="40000"/>
                              <a:lumOff val="60000"/>
                            </a:schemeClr>
                          </a:solidFill>
                          <a:effectLst/>
                        </a:rPr>
                        <a:t>2º sem/2017</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14.709.838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(30.677.374)</a:t>
                      </a:r>
                      <a:endParaRPr lang="pt-BR" sz="1800" b="1" i="0" u="none" strike="noStrike" dirty="0">
                        <a:solidFill>
                          <a:srgbClr val="FFC000"/>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(15.967.536)</a:t>
                      </a:r>
                      <a:endParaRPr lang="pt-BR" sz="1800" b="1" i="0" u="none" strike="noStrike" dirty="0">
                        <a:solidFill>
                          <a:srgbClr val="FFC000"/>
                        </a:solidFill>
                        <a:effectLst/>
                        <a:latin typeface="Calibri"/>
                      </a:endParaRPr>
                    </a:p>
                  </a:txBody>
                  <a:tcPr marL="9525" marR="9525" marT="9525" marB="0" anchor="ctr">
                    <a:solidFill>
                      <a:schemeClr val="tx1">
                        <a:lumMod val="85000"/>
                        <a:lumOff val="15000"/>
                      </a:schemeClr>
                    </a:solidFill>
                  </a:tcPr>
                </a:tc>
              </a:tr>
              <a:tr h="286786">
                <a:tc>
                  <a:txBody>
                    <a:bodyPr/>
                    <a:lstStyle/>
                    <a:p>
                      <a:pPr algn="ctr" fontAlgn="b"/>
                      <a:r>
                        <a:rPr lang="pt-BR" sz="1600" u="none" strike="noStrike" dirty="0">
                          <a:solidFill>
                            <a:schemeClr val="tx2">
                              <a:lumMod val="75000"/>
                            </a:schemeClr>
                          </a:solidFill>
                          <a:effectLst/>
                        </a:rPr>
                        <a:t>1º sem/2018</a:t>
                      </a:r>
                      <a:endParaRPr lang="pt-BR" sz="1600" b="0" i="0" u="none" strike="noStrike" dirty="0">
                        <a:solidFill>
                          <a:schemeClr val="tx2">
                            <a:lumMod val="75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tx2">
                              <a:lumMod val="75000"/>
                            </a:schemeClr>
                          </a:solidFill>
                          <a:effectLst/>
                        </a:rPr>
                        <a:t>19.658.215 </a:t>
                      </a:r>
                      <a:endParaRPr lang="pt-BR" sz="1800" b="1" i="0" u="none" strike="noStrike" dirty="0">
                        <a:solidFill>
                          <a:schemeClr val="tx2">
                            <a:lumMod val="75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tx2">
                              <a:lumMod val="75000"/>
                            </a:schemeClr>
                          </a:solidFill>
                          <a:effectLst/>
                        </a:rPr>
                        <a:t>146.201.403 </a:t>
                      </a:r>
                      <a:endParaRPr lang="pt-BR" sz="1800" b="1" i="0" u="none" strike="noStrike" dirty="0">
                        <a:solidFill>
                          <a:schemeClr val="tx2">
                            <a:lumMod val="75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tx2">
                              <a:lumMod val="75000"/>
                            </a:schemeClr>
                          </a:solidFill>
                          <a:effectLst/>
                        </a:rPr>
                        <a:t>165.859.618 </a:t>
                      </a:r>
                      <a:endParaRPr lang="pt-BR" sz="1800" b="1" i="0" u="none" strike="noStrike" dirty="0">
                        <a:solidFill>
                          <a:schemeClr val="tx2">
                            <a:lumMod val="75000"/>
                          </a:schemeClr>
                        </a:solidFill>
                        <a:effectLst/>
                        <a:latin typeface="Calibri"/>
                      </a:endParaRPr>
                    </a:p>
                  </a:txBody>
                  <a:tcPr marL="9525" marR="9525" marT="9525" marB="0" anchor="ctr">
                    <a:solidFill>
                      <a:schemeClr val="tx1">
                        <a:lumMod val="85000"/>
                        <a:lumOff val="15000"/>
                      </a:schemeClr>
                    </a:solidFill>
                  </a:tcPr>
                </a:tc>
              </a:tr>
              <a:tr h="301125">
                <a:tc>
                  <a:txBody>
                    <a:bodyPr/>
                    <a:lstStyle/>
                    <a:p>
                      <a:pPr algn="ctr" fontAlgn="b"/>
                      <a:r>
                        <a:rPr lang="pt-BR" sz="1600" u="none" strike="noStrike" dirty="0">
                          <a:solidFill>
                            <a:schemeClr val="accent1">
                              <a:lumMod val="40000"/>
                              <a:lumOff val="60000"/>
                            </a:schemeClr>
                          </a:solidFill>
                          <a:effectLst/>
                        </a:rPr>
                        <a:t>2º sem/2018</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25.554.330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(19.133.818)</a:t>
                      </a:r>
                      <a:endParaRPr lang="pt-BR" sz="1800" b="1" i="0" u="none" strike="noStrike" dirty="0">
                        <a:solidFill>
                          <a:srgbClr val="FFC000"/>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6.420.512 </a:t>
                      </a:r>
                      <a:endParaRPr lang="pt-BR" sz="1800" b="1" i="0" u="none" strike="noStrike" dirty="0">
                        <a:solidFill>
                          <a:schemeClr val="bg1">
                            <a:lumMod val="85000"/>
                          </a:schemeClr>
                        </a:solidFill>
                        <a:effectLst/>
                        <a:latin typeface="Calibri"/>
                      </a:endParaRPr>
                    </a:p>
                  </a:txBody>
                  <a:tcPr marL="9525" marR="9525" marT="9525" marB="0" anchor="ctr">
                    <a:solidFill>
                      <a:schemeClr val="tx1">
                        <a:lumMod val="85000"/>
                        <a:lumOff val="15000"/>
                      </a:schemeClr>
                    </a:solidFill>
                  </a:tcPr>
                </a:tc>
              </a:tr>
            </a:tbl>
          </a:graphicData>
        </a:graphic>
      </p:graphicFrame>
    </p:spTree>
    <p:extLst>
      <p:ext uri="{BB962C8B-B14F-4D97-AF65-F5344CB8AC3E}">
        <p14:creationId xmlns:p14="http://schemas.microsoft.com/office/powerpoint/2010/main" val="2637693304"/>
      </p:ext>
    </p:extLst>
  </p:cSld>
  <p:clrMapOvr>
    <a:masterClrMapping/>
  </p:clrMapOvr>
  <p:timing>
    <p:tnLst>
      <p:par>
        <p:cTn id="1" dur="indefinite" restart="never" nodeType="tmRoot"/>
      </p:par>
    </p:tn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ela 1"/>
          <p:cNvGraphicFramePr>
            <a:graphicFrameLocks noGrp="1"/>
          </p:cNvGraphicFramePr>
          <p:nvPr>
            <p:extLst>
              <p:ext uri="{D42A27DB-BD31-4B8C-83A1-F6EECF244321}">
                <p14:modId xmlns:p14="http://schemas.microsoft.com/office/powerpoint/2010/main" val="3492267343"/>
              </p:ext>
            </p:extLst>
          </p:nvPr>
        </p:nvGraphicFramePr>
        <p:xfrm>
          <a:off x="971600" y="116622"/>
          <a:ext cx="7128792" cy="3544270"/>
        </p:xfrm>
        <a:graphic>
          <a:graphicData uri="http://schemas.openxmlformats.org/drawingml/2006/table">
            <a:tbl>
              <a:tblPr>
                <a:tableStyleId>{5C22544A-7EE6-4342-B048-85BDC9FD1C3A}</a:tableStyleId>
              </a:tblPr>
              <a:tblGrid>
                <a:gridCol w="1692153"/>
                <a:gridCol w="1821274"/>
                <a:gridCol w="1821274"/>
                <a:gridCol w="1794091"/>
              </a:tblGrid>
              <a:tr h="301125">
                <a:tc>
                  <a:txBody>
                    <a:bodyPr/>
                    <a:lstStyle/>
                    <a:p>
                      <a:pPr algn="ctr" fontAlgn="b"/>
                      <a:r>
                        <a:rPr lang="pt-BR" sz="2400" b="1" u="none" strike="noStrike" dirty="0">
                          <a:solidFill>
                            <a:schemeClr val="accent1">
                              <a:lumMod val="40000"/>
                              <a:lumOff val="60000"/>
                            </a:schemeClr>
                          </a:solidFill>
                          <a:effectLst/>
                        </a:rPr>
                        <a:t>Semestre</a:t>
                      </a:r>
                      <a:endParaRPr lang="pt-BR" sz="2400" b="1" i="0" u="none" strike="noStrike" dirty="0">
                        <a:solidFill>
                          <a:schemeClr val="accent1">
                            <a:lumMod val="40000"/>
                            <a:lumOff val="60000"/>
                          </a:schemeClr>
                        </a:solidFill>
                        <a:effectLst/>
                        <a:latin typeface="Calibri"/>
                      </a:endParaRPr>
                    </a:p>
                  </a:txBody>
                  <a:tcPr marL="9525" marR="9525" marT="9525" marB="0" anchor="ctr">
                    <a:solidFill>
                      <a:schemeClr val="tx1">
                        <a:lumMod val="85000"/>
                        <a:lumOff val="15000"/>
                      </a:schemeClr>
                    </a:solidFill>
                  </a:tcPr>
                </a:tc>
                <a:tc>
                  <a:txBody>
                    <a:bodyPr/>
                    <a:lstStyle/>
                    <a:p>
                      <a:pPr algn="ctr" fontAlgn="b"/>
                      <a:r>
                        <a:rPr lang="pt-BR" sz="2400" b="1" u="none" strike="noStrike" dirty="0">
                          <a:solidFill>
                            <a:schemeClr val="accent1">
                              <a:lumMod val="40000"/>
                              <a:lumOff val="60000"/>
                            </a:schemeClr>
                          </a:solidFill>
                          <a:effectLst/>
                        </a:rPr>
                        <a:t>Demais</a:t>
                      </a:r>
                      <a:endParaRPr lang="pt-BR" sz="2400" b="1" i="0" u="none" strike="noStrike" dirty="0">
                        <a:solidFill>
                          <a:schemeClr val="accent1">
                            <a:lumMod val="40000"/>
                            <a:lumOff val="60000"/>
                          </a:schemeClr>
                        </a:solidFill>
                        <a:effectLst/>
                        <a:latin typeface="Calibri"/>
                      </a:endParaRPr>
                    </a:p>
                  </a:txBody>
                  <a:tcPr marL="9525" marR="9525" marT="9525" marB="0" anchor="ctr">
                    <a:solidFill>
                      <a:schemeClr val="tx1">
                        <a:lumMod val="85000"/>
                        <a:lumOff val="15000"/>
                      </a:schemeClr>
                    </a:solidFill>
                  </a:tcPr>
                </a:tc>
                <a:tc>
                  <a:txBody>
                    <a:bodyPr/>
                    <a:lstStyle/>
                    <a:p>
                      <a:pPr algn="ctr" fontAlgn="b"/>
                      <a:r>
                        <a:rPr lang="pt-BR" sz="2400" b="1" u="none" strike="noStrike" dirty="0">
                          <a:solidFill>
                            <a:schemeClr val="accent1">
                              <a:lumMod val="40000"/>
                              <a:lumOff val="60000"/>
                            </a:schemeClr>
                          </a:solidFill>
                          <a:effectLst/>
                        </a:rPr>
                        <a:t>Câmbio</a:t>
                      </a:r>
                      <a:endParaRPr lang="pt-BR" sz="2400" b="1" i="0" u="none" strike="noStrike" dirty="0">
                        <a:solidFill>
                          <a:schemeClr val="accent1">
                            <a:lumMod val="40000"/>
                            <a:lumOff val="60000"/>
                          </a:schemeClr>
                        </a:solidFill>
                        <a:effectLst/>
                        <a:latin typeface="Calibri"/>
                      </a:endParaRPr>
                    </a:p>
                  </a:txBody>
                  <a:tcPr marL="9525" marR="9525" marT="9525" marB="0" anchor="ctr">
                    <a:solidFill>
                      <a:schemeClr val="tx1">
                        <a:lumMod val="85000"/>
                        <a:lumOff val="15000"/>
                      </a:schemeClr>
                    </a:solidFill>
                  </a:tcPr>
                </a:tc>
                <a:tc>
                  <a:txBody>
                    <a:bodyPr/>
                    <a:lstStyle/>
                    <a:p>
                      <a:pPr algn="ctr" fontAlgn="b"/>
                      <a:r>
                        <a:rPr lang="pt-BR" sz="2400" b="1" u="none" strike="noStrike" dirty="0">
                          <a:solidFill>
                            <a:schemeClr val="accent1">
                              <a:lumMod val="40000"/>
                              <a:lumOff val="60000"/>
                            </a:schemeClr>
                          </a:solidFill>
                          <a:effectLst/>
                        </a:rPr>
                        <a:t>Total</a:t>
                      </a:r>
                      <a:endParaRPr lang="pt-BR" sz="2400" b="1" i="0" u="none" strike="noStrike" dirty="0">
                        <a:solidFill>
                          <a:schemeClr val="accent1">
                            <a:lumMod val="40000"/>
                            <a:lumOff val="60000"/>
                          </a:schemeClr>
                        </a:solidFill>
                        <a:effectLst/>
                        <a:latin typeface="Calibri"/>
                      </a:endParaRPr>
                    </a:p>
                  </a:txBody>
                  <a:tcPr marL="9525" marR="9525" marT="9525" marB="0" anchor="ctr">
                    <a:solidFill>
                      <a:schemeClr val="tx1">
                        <a:lumMod val="85000"/>
                        <a:lumOff val="15000"/>
                      </a:schemeClr>
                    </a:solidFill>
                  </a:tcPr>
                </a:tc>
              </a:tr>
              <a:tr h="286786">
                <a:tc>
                  <a:txBody>
                    <a:bodyPr/>
                    <a:lstStyle/>
                    <a:p>
                      <a:pPr algn="ctr" fontAlgn="b"/>
                      <a:r>
                        <a:rPr lang="pt-BR" sz="1600" u="none" strike="noStrike" dirty="0">
                          <a:solidFill>
                            <a:schemeClr val="accent1">
                              <a:lumMod val="40000"/>
                              <a:lumOff val="60000"/>
                            </a:schemeClr>
                          </a:solidFill>
                          <a:effectLst/>
                        </a:rPr>
                        <a:t>1º sem/2008</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3.172.740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(44.798.256)</a:t>
                      </a:r>
                      <a:endParaRPr lang="pt-BR" sz="1800" b="1" i="0" u="none" strike="noStrike" dirty="0">
                        <a:solidFill>
                          <a:srgbClr val="FFC000"/>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(41.625.516)</a:t>
                      </a:r>
                      <a:endParaRPr lang="pt-BR" sz="1800" b="1" i="0" u="none" strike="noStrike" dirty="0">
                        <a:solidFill>
                          <a:srgbClr val="FFC000"/>
                        </a:solidFill>
                        <a:effectLst/>
                        <a:latin typeface="Calibri"/>
                      </a:endParaRPr>
                    </a:p>
                  </a:txBody>
                  <a:tcPr marL="9525" marR="9525" marT="9525" marB="0" anchor="ctr">
                    <a:solidFill>
                      <a:schemeClr val="tx1">
                        <a:lumMod val="85000"/>
                        <a:lumOff val="15000"/>
                      </a:schemeClr>
                    </a:solidFill>
                  </a:tcPr>
                </a:tc>
              </a:tr>
              <a:tr h="286786">
                <a:tc>
                  <a:txBody>
                    <a:bodyPr/>
                    <a:lstStyle/>
                    <a:p>
                      <a:pPr algn="ctr" fontAlgn="b"/>
                      <a:r>
                        <a:rPr lang="pt-BR" sz="1600" u="none" strike="noStrike" dirty="0">
                          <a:solidFill>
                            <a:schemeClr val="accent1">
                              <a:lumMod val="40000"/>
                              <a:lumOff val="60000"/>
                            </a:schemeClr>
                          </a:solidFill>
                          <a:effectLst/>
                        </a:rPr>
                        <a:t>2º sem/2009</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6.550.645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(53.931.576)</a:t>
                      </a:r>
                      <a:endParaRPr lang="pt-BR" sz="1800" b="1" i="0" u="none" strike="noStrike" dirty="0">
                        <a:solidFill>
                          <a:srgbClr val="FFC000"/>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(47.380.931)</a:t>
                      </a:r>
                      <a:endParaRPr lang="pt-BR" sz="1800" b="1" i="0" u="none" strike="noStrike" dirty="0">
                        <a:solidFill>
                          <a:srgbClr val="FFC000"/>
                        </a:solidFill>
                        <a:effectLst/>
                        <a:latin typeface="Calibri"/>
                      </a:endParaRPr>
                    </a:p>
                  </a:txBody>
                  <a:tcPr marL="9525" marR="9525" marT="9525" marB="0" anchor="ctr">
                    <a:solidFill>
                      <a:schemeClr val="tx1">
                        <a:lumMod val="85000"/>
                        <a:lumOff val="15000"/>
                      </a:schemeClr>
                    </a:solidFill>
                  </a:tcPr>
                </a:tc>
              </a:tr>
              <a:tr h="286786">
                <a:tc>
                  <a:txBody>
                    <a:bodyPr/>
                    <a:lstStyle/>
                    <a:p>
                      <a:pPr algn="ctr" fontAlgn="b"/>
                      <a:r>
                        <a:rPr lang="pt-BR" sz="1600" u="none" strike="noStrike" dirty="0">
                          <a:solidFill>
                            <a:schemeClr val="accent1">
                              <a:lumMod val="40000"/>
                              <a:lumOff val="60000"/>
                            </a:schemeClr>
                          </a:solidFill>
                          <a:effectLst/>
                        </a:rPr>
                        <a:t>1º sem/2010</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10.803.195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(1.893.172)</a:t>
                      </a:r>
                      <a:endParaRPr lang="pt-BR" sz="1800" b="1" i="0" u="none" strike="noStrike" dirty="0">
                        <a:solidFill>
                          <a:srgbClr val="FFC000"/>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8.910.023 </a:t>
                      </a:r>
                      <a:endParaRPr lang="pt-BR" sz="1800" b="1" i="0" u="none" strike="noStrike" dirty="0">
                        <a:solidFill>
                          <a:schemeClr val="bg1">
                            <a:lumMod val="85000"/>
                          </a:schemeClr>
                        </a:solidFill>
                        <a:effectLst/>
                        <a:latin typeface="Calibri"/>
                      </a:endParaRPr>
                    </a:p>
                  </a:txBody>
                  <a:tcPr marL="9525" marR="9525" marT="9525" marB="0" anchor="ctr">
                    <a:solidFill>
                      <a:schemeClr val="tx1">
                        <a:lumMod val="85000"/>
                        <a:lumOff val="15000"/>
                      </a:schemeClr>
                    </a:solidFill>
                  </a:tcPr>
                </a:tc>
              </a:tr>
              <a:tr h="286786">
                <a:tc>
                  <a:txBody>
                    <a:bodyPr/>
                    <a:lstStyle/>
                    <a:p>
                      <a:pPr algn="ctr" fontAlgn="b"/>
                      <a:r>
                        <a:rPr lang="pt-BR" sz="1600" u="none" strike="noStrike" dirty="0">
                          <a:solidFill>
                            <a:schemeClr val="accent1">
                              <a:lumMod val="40000"/>
                              <a:lumOff val="60000"/>
                            </a:schemeClr>
                          </a:solidFill>
                          <a:effectLst/>
                        </a:rPr>
                        <a:t>2º sem/2010</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4.926.775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(46.636.548)</a:t>
                      </a:r>
                      <a:endParaRPr lang="pt-BR" sz="1800" b="1" i="0" u="none" strike="noStrike" dirty="0">
                        <a:solidFill>
                          <a:srgbClr val="FFC000"/>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(41.709.773)</a:t>
                      </a:r>
                      <a:endParaRPr lang="pt-BR" sz="1800" b="1" i="0" u="none" strike="noStrike" dirty="0">
                        <a:solidFill>
                          <a:srgbClr val="FFC000"/>
                        </a:solidFill>
                        <a:effectLst/>
                        <a:latin typeface="Calibri"/>
                      </a:endParaRPr>
                    </a:p>
                  </a:txBody>
                  <a:tcPr marL="9525" marR="9525" marT="9525" marB="0" anchor="ctr">
                    <a:solidFill>
                      <a:schemeClr val="tx1">
                        <a:lumMod val="85000"/>
                        <a:lumOff val="15000"/>
                      </a:schemeClr>
                    </a:solidFill>
                  </a:tcPr>
                </a:tc>
              </a:tr>
              <a:tr h="286786">
                <a:tc>
                  <a:txBody>
                    <a:bodyPr/>
                    <a:lstStyle/>
                    <a:p>
                      <a:pPr algn="ctr" fontAlgn="b"/>
                      <a:r>
                        <a:rPr lang="pt-BR" sz="1600" u="none" strike="noStrike" dirty="0">
                          <a:solidFill>
                            <a:schemeClr val="accent1">
                              <a:lumMod val="40000"/>
                              <a:lumOff val="60000"/>
                            </a:schemeClr>
                          </a:solidFill>
                          <a:effectLst/>
                        </a:rPr>
                        <a:t>1º sem/2011</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12.230.706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(46.199.286)</a:t>
                      </a:r>
                      <a:endParaRPr lang="pt-BR" sz="1800" b="1" i="0" u="none" strike="noStrike" dirty="0">
                        <a:solidFill>
                          <a:srgbClr val="FFC000"/>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(33.968.580)</a:t>
                      </a:r>
                      <a:endParaRPr lang="pt-BR" sz="1800" b="1" i="0" u="none" strike="noStrike" dirty="0">
                        <a:solidFill>
                          <a:srgbClr val="FFC000"/>
                        </a:solidFill>
                        <a:effectLst/>
                        <a:latin typeface="Calibri"/>
                      </a:endParaRPr>
                    </a:p>
                  </a:txBody>
                  <a:tcPr marL="9525" marR="9525" marT="9525" marB="0" anchor="ctr">
                    <a:solidFill>
                      <a:schemeClr val="tx1">
                        <a:lumMod val="85000"/>
                        <a:lumOff val="15000"/>
                      </a:schemeClr>
                    </a:solidFill>
                  </a:tcPr>
                </a:tc>
              </a:tr>
              <a:tr h="286786">
                <a:tc>
                  <a:txBody>
                    <a:bodyPr/>
                    <a:lstStyle/>
                    <a:p>
                      <a:pPr algn="ctr" fontAlgn="b"/>
                      <a:r>
                        <a:rPr lang="pt-BR" sz="1600" u="none" strike="noStrike" dirty="0">
                          <a:solidFill>
                            <a:schemeClr val="accent1">
                              <a:lumMod val="40000"/>
                              <a:lumOff val="60000"/>
                            </a:schemeClr>
                          </a:solidFill>
                          <a:effectLst/>
                        </a:rPr>
                        <a:t>2º sem/2012</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12.296.483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(9.900.595)</a:t>
                      </a:r>
                      <a:endParaRPr lang="pt-BR" sz="1800" b="1" i="0" u="none" strike="noStrike" dirty="0">
                        <a:solidFill>
                          <a:srgbClr val="FFC000"/>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2.395.888 </a:t>
                      </a:r>
                      <a:endParaRPr lang="pt-BR" sz="1800" b="1" i="0" u="none" strike="noStrike" dirty="0">
                        <a:solidFill>
                          <a:schemeClr val="bg1">
                            <a:lumMod val="85000"/>
                          </a:schemeClr>
                        </a:solidFill>
                        <a:effectLst/>
                        <a:latin typeface="Calibri"/>
                      </a:endParaRPr>
                    </a:p>
                  </a:txBody>
                  <a:tcPr marL="9525" marR="9525" marT="9525" marB="0" anchor="ctr">
                    <a:solidFill>
                      <a:schemeClr val="tx1">
                        <a:lumMod val="85000"/>
                        <a:lumOff val="15000"/>
                      </a:schemeClr>
                    </a:solidFill>
                  </a:tcPr>
                </a:tc>
              </a:tr>
              <a:tr h="286786">
                <a:tc>
                  <a:txBody>
                    <a:bodyPr/>
                    <a:lstStyle/>
                    <a:p>
                      <a:pPr algn="ctr" fontAlgn="b"/>
                      <a:r>
                        <a:rPr lang="pt-BR" sz="1600" u="none" strike="noStrike" dirty="0">
                          <a:solidFill>
                            <a:schemeClr val="accent1">
                              <a:lumMod val="40000"/>
                              <a:lumOff val="60000"/>
                            </a:schemeClr>
                          </a:solidFill>
                          <a:effectLst/>
                        </a:rPr>
                        <a:t>1º sem/2014</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5.271.503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(51.233.608)</a:t>
                      </a:r>
                      <a:endParaRPr lang="pt-BR" sz="1800" b="1" i="0" u="none" strike="noStrike" dirty="0">
                        <a:solidFill>
                          <a:srgbClr val="FFC000"/>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(45.962.105)</a:t>
                      </a:r>
                      <a:endParaRPr lang="pt-BR" sz="1800" b="1" i="0" u="none" strike="noStrike" dirty="0">
                        <a:solidFill>
                          <a:srgbClr val="FFC000"/>
                        </a:solidFill>
                        <a:effectLst/>
                        <a:latin typeface="Calibri"/>
                      </a:endParaRPr>
                    </a:p>
                  </a:txBody>
                  <a:tcPr marL="9525" marR="9525" marT="9525" marB="0" anchor="ctr">
                    <a:solidFill>
                      <a:schemeClr val="tx1">
                        <a:lumMod val="85000"/>
                        <a:lumOff val="15000"/>
                      </a:schemeClr>
                    </a:solidFill>
                  </a:tcPr>
                </a:tc>
              </a:tr>
              <a:tr h="286786">
                <a:tc>
                  <a:txBody>
                    <a:bodyPr/>
                    <a:lstStyle/>
                    <a:p>
                      <a:pPr algn="ctr" fontAlgn="b"/>
                      <a:r>
                        <a:rPr lang="pt-BR" sz="1600" u="none" strike="noStrike" dirty="0">
                          <a:solidFill>
                            <a:schemeClr val="accent1">
                              <a:lumMod val="40000"/>
                              <a:lumOff val="60000"/>
                            </a:schemeClr>
                          </a:solidFill>
                          <a:effectLst/>
                        </a:rPr>
                        <a:t>2º sem/2016</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7.780.387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(55.674.283)</a:t>
                      </a:r>
                      <a:endParaRPr lang="pt-BR" sz="1800" b="1" i="0" u="none" strike="noStrike" dirty="0">
                        <a:solidFill>
                          <a:srgbClr val="FFC000"/>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(47.893.896)</a:t>
                      </a:r>
                      <a:endParaRPr lang="pt-BR" sz="1800" b="1" i="0" u="none" strike="noStrike" dirty="0">
                        <a:solidFill>
                          <a:srgbClr val="FFC000"/>
                        </a:solidFill>
                        <a:effectLst/>
                        <a:latin typeface="Calibri"/>
                      </a:endParaRPr>
                    </a:p>
                  </a:txBody>
                  <a:tcPr marL="9525" marR="9525" marT="9525" marB="0" anchor="ctr">
                    <a:solidFill>
                      <a:schemeClr val="tx1">
                        <a:lumMod val="85000"/>
                        <a:lumOff val="15000"/>
                      </a:schemeClr>
                    </a:solidFill>
                  </a:tcPr>
                </a:tc>
              </a:tr>
              <a:tr h="286786">
                <a:tc>
                  <a:txBody>
                    <a:bodyPr/>
                    <a:lstStyle/>
                    <a:p>
                      <a:pPr algn="ctr" fontAlgn="b"/>
                      <a:r>
                        <a:rPr lang="pt-BR" sz="1600" u="none" strike="noStrike" dirty="0">
                          <a:solidFill>
                            <a:schemeClr val="accent1">
                              <a:lumMod val="40000"/>
                              <a:lumOff val="60000"/>
                            </a:schemeClr>
                          </a:solidFill>
                          <a:effectLst/>
                        </a:rPr>
                        <a:t>1º sem/2017</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11.271.662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(15.744.789)</a:t>
                      </a:r>
                      <a:endParaRPr lang="pt-BR" sz="1800" b="1" i="0" u="none" strike="noStrike" dirty="0">
                        <a:solidFill>
                          <a:srgbClr val="FFC000"/>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(4.473.127)</a:t>
                      </a:r>
                      <a:endParaRPr lang="pt-BR" sz="1800" b="1" i="0" u="none" strike="noStrike" dirty="0">
                        <a:solidFill>
                          <a:srgbClr val="FFC000"/>
                        </a:solidFill>
                        <a:effectLst/>
                        <a:latin typeface="Calibri"/>
                      </a:endParaRPr>
                    </a:p>
                  </a:txBody>
                  <a:tcPr marL="9525" marR="9525" marT="9525" marB="0" anchor="ctr">
                    <a:solidFill>
                      <a:schemeClr val="tx1">
                        <a:lumMod val="85000"/>
                        <a:lumOff val="15000"/>
                      </a:schemeClr>
                    </a:solidFill>
                  </a:tcPr>
                </a:tc>
              </a:tr>
              <a:tr h="286786">
                <a:tc>
                  <a:txBody>
                    <a:bodyPr/>
                    <a:lstStyle/>
                    <a:p>
                      <a:pPr algn="ctr" fontAlgn="b"/>
                      <a:r>
                        <a:rPr lang="pt-BR" sz="1600" u="none" strike="noStrike" dirty="0">
                          <a:solidFill>
                            <a:schemeClr val="accent1">
                              <a:lumMod val="40000"/>
                              <a:lumOff val="60000"/>
                            </a:schemeClr>
                          </a:solidFill>
                          <a:effectLst/>
                        </a:rPr>
                        <a:t>2º sem/2017</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14.709.838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(30.677.374)</a:t>
                      </a:r>
                      <a:endParaRPr lang="pt-BR" sz="1800" b="1" i="0" u="none" strike="noStrike" dirty="0">
                        <a:solidFill>
                          <a:srgbClr val="FFC000"/>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(15.967.536)</a:t>
                      </a:r>
                      <a:endParaRPr lang="pt-BR" sz="1800" b="1" i="0" u="none" strike="noStrike" dirty="0">
                        <a:solidFill>
                          <a:srgbClr val="FFC000"/>
                        </a:solidFill>
                        <a:effectLst/>
                        <a:latin typeface="Calibri"/>
                      </a:endParaRPr>
                    </a:p>
                  </a:txBody>
                  <a:tcPr marL="9525" marR="9525" marT="9525" marB="0" anchor="ctr">
                    <a:solidFill>
                      <a:schemeClr val="tx1">
                        <a:lumMod val="85000"/>
                        <a:lumOff val="15000"/>
                      </a:schemeClr>
                    </a:solidFill>
                  </a:tcPr>
                </a:tc>
              </a:tr>
              <a:tr h="301125">
                <a:tc>
                  <a:txBody>
                    <a:bodyPr/>
                    <a:lstStyle/>
                    <a:p>
                      <a:pPr algn="ctr" fontAlgn="b"/>
                      <a:r>
                        <a:rPr lang="pt-BR" sz="1600" u="none" strike="noStrike" dirty="0">
                          <a:solidFill>
                            <a:schemeClr val="accent1">
                              <a:lumMod val="40000"/>
                              <a:lumOff val="60000"/>
                            </a:schemeClr>
                          </a:solidFill>
                          <a:effectLst/>
                        </a:rPr>
                        <a:t>2º sem/2018</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25.554.330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(19.133.818)</a:t>
                      </a:r>
                      <a:endParaRPr lang="pt-BR" sz="1800" b="1" i="0" u="none" strike="noStrike" dirty="0">
                        <a:solidFill>
                          <a:srgbClr val="FFC000"/>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6.420.512 </a:t>
                      </a:r>
                      <a:endParaRPr lang="pt-BR" sz="1800" b="1" i="0" u="none" strike="noStrike" dirty="0">
                        <a:solidFill>
                          <a:schemeClr val="bg1">
                            <a:lumMod val="85000"/>
                          </a:schemeClr>
                        </a:solidFill>
                        <a:effectLst/>
                        <a:latin typeface="Calibri"/>
                      </a:endParaRPr>
                    </a:p>
                  </a:txBody>
                  <a:tcPr marL="9525" marR="9525" marT="9525" marB="0" anchor="ctr">
                    <a:solidFill>
                      <a:schemeClr val="tx1">
                        <a:lumMod val="85000"/>
                        <a:lumOff val="15000"/>
                      </a:schemeClr>
                    </a:solidFill>
                  </a:tcPr>
                </a:tc>
              </a:tr>
            </a:tbl>
          </a:graphicData>
        </a:graphic>
      </p:graphicFrame>
    </p:spTree>
    <p:extLst>
      <p:ext uri="{BB962C8B-B14F-4D97-AF65-F5344CB8AC3E}">
        <p14:creationId xmlns:p14="http://schemas.microsoft.com/office/powerpoint/2010/main" val="324121497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4294967295"/>
          </p:nvPr>
        </p:nvSpPr>
        <p:spPr>
          <a:xfrm>
            <a:off x="457200" y="1484313"/>
            <a:ext cx="8229600" cy="4425950"/>
          </a:xfrm>
        </p:spPr>
        <p:txBody>
          <a:bodyPr>
            <a:normAutofit/>
          </a:bodyPr>
          <a:lstStyle/>
          <a:p>
            <a:pPr algn="just">
              <a:lnSpc>
                <a:spcPct val="90000"/>
              </a:lnSpc>
              <a:spcBef>
                <a:spcPct val="0"/>
              </a:spcBef>
              <a:buNone/>
            </a:pPr>
            <a:r>
              <a:rPr lang="pt-BR" sz="2700" dirty="0" smtClean="0"/>
              <a:t>	</a:t>
            </a:r>
            <a:r>
              <a:rPr lang="pt-BR" sz="2700" b="1" dirty="0" smtClean="0">
                <a:solidFill>
                  <a:schemeClr val="bg1"/>
                </a:solidFill>
              </a:rPr>
              <a:t>Lei Complementar 101/2000 (LRF):</a:t>
            </a:r>
          </a:p>
          <a:p>
            <a:pPr algn="just">
              <a:lnSpc>
                <a:spcPct val="90000"/>
              </a:lnSpc>
              <a:spcBef>
                <a:spcPct val="0"/>
              </a:spcBef>
              <a:buNone/>
            </a:pPr>
            <a:r>
              <a:rPr lang="pt-BR" sz="2700" b="1" dirty="0">
                <a:solidFill>
                  <a:schemeClr val="bg1"/>
                </a:solidFill>
              </a:rPr>
              <a:t>	</a:t>
            </a:r>
            <a:endParaRPr lang="pt-BR" sz="2700" b="1" dirty="0" smtClean="0">
              <a:solidFill>
                <a:schemeClr val="bg1"/>
              </a:solidFill>
            </a:endParaRPr>
          </a:p>
          <a:p>
            <a:pPr algn="just">
              <a:lnSpc>
                <a:spcPct val="90000"/>
              </a:lnSpc>
              <a:spcBef>
                <a:spcPct val="0"/>
              </a:spcBef>
              <a:buNone/>
            </a:pPr>
            <a:r>
              <a:rPr lang="pt-BR" sz="2700" dirty="0" smtClean="0">
                <a:solidFill>
                  <a:schemeClr val="bg1"/>
                </a:solidFill>
              </a:rPr>
              <a:t>	</a:t>
            </a:r>
            <a:r>
              <a:rPr lang="pt-BR" sz="2700" dirty="0">
                <a:solidFill>
                  <a:schemeClr val="bg1"/>
                </a:solidFill>
              </a:rPr>
              <a:t>Art. </a:t>
            </a:r>
            <a:r>
              <a:rPr lang="pt-BR" sz="2700" dirty="0" smtClean="0">
                <a:solidFill>
                  <a:schemeClr val="bg1"/>
                </a:solidFill>
              </a:rPr>
              <a:t>5º </a:t>
            </a:r>
            <a:r>
              <a:rPr lang="pt-BR" sz="2700" dirty="0">
                <a:solidFill>
                  <a:schemeClr val="bg1"/>
                </a:solidFill>
              </a:rPr>
              <a:t>O projeto de lei orçamentária anual</a:t>
            </a:r>
            <a:r>
              <a:rPr lang="pt-BR" sz="2700" dirty="0" smtClean="0">
                <a:solidFill>
                  <a:schemeClr val="bg1"/>
                </a:solidFill>
              </a:rPr>
              <a:t>, (...):</a:t>
            </a:r>
          </a:p>
          <a:p>
            <a:pPr algn="just">
              <a:lnSpc>
                <a:spcPct val="90000"/>
              </a:lnSpc>
              <a:spcBef>
                <a:spcPct val="0"/>
              </a:spcBef>
              <a:buNone/>
            </a:pPr>
            <a:r>
              <a:rPr lang="pt-BR" sz="2700" dirty="0" smtClean="0">
                <a:solidFill>
                  <a:schemeClr val="bg1"/>
                </a:solidFill>
              </a:rPr>
              <a:t>	(...)</a:t>
            </a:r>
            <a:endParaRPr lang="pt-BR" sz="2700" dirty="0">
              <a:solidFill>
                <a:schemeClr val="bg1"/>
              </a:solidFill>
            </a:endParaRPr>
          </a:p>
          <a:p>
            <a:pPr algn="just">
              <a:lnSpc>
                <a:spcPct val="90000"/>
              </a:lnSpc>
              <a:spcBef>
                <a:spcPct val="0"/>
              </a:spcBef>
              <a:buNone/>
            </a:pPr>
            <a:r>
              <a:rPr lang="pt-BR" sz="2700" dirty="0" smtClean="0">
                <a:solidFill>
                  <a:schemeClr val="bg1"/>
                </a:solidFill>
              </a:rPr>
              <a:t>	</a:t>
            </a:r>
            <a:r>
              <a:rPr lang="pt-BR" sz="2700" dirty="0">
                <a:solidFill>
                  <a:schemeClr val="bg1"/>
                </a:solidFill>
              </a:rPr>
              <a:t>§ </a:t>
            </a:r>
            <a:r>
              <a:rPr lang="pt-BR" sz="2700" dirty="0" smtClean="0">
                <a:solidFill>
                  <a:schemeClr val="bg1"/>
                </a:solidFill>
              </a:rPr>
              <a:t>6º </a:t>
            </a:r>
            <a:r>
              <a:rPr lang="pt-BR" sz="2700" dirty="0">
                <a:solidFill>
                  <a:schemeClr val="bg1"/>
                </a:solidFill>
              </a:rPr>
              <a:t>Integrarão as despesas da União, e </a:t>
            </a:r>
            <a:r>
              <a:rPr lang="pt-BR" sz="2700" b="1" dirty="0">
                <a:solidFill>
                  <a:srgbClr val="FFFF00"/>
                </a:solidFill>
              </a:rPr>
              <a:t>serão incluídas na lei orçamentária</a:t>
            </a:r>
            <a:r>
              <a:rPr lang="pt-BR" sz="2700" dirty="0">
                <a:solidFill>
                  <a:schemeClr val="bg1"/>
                </a:solidFill>
              </a:rPr>
              <a:t>, as do </a:t>
            </a:r>
            <a:r>
              <a:rPr lang="pt-BR" sz="2700" b="1" dirty="0">
                <a:solidFill>
                  <a:srgbClr val="00B0F0"/>
                </a:solidFill>
              </a:rPr>
              <a:t>Banco Central do Brasil </a:t>
            </a:r>
            <a:r>
              <a:rPr lang="pt-BR" sz="2700" dirty="0">
                <a:solidFill>
                  <a:schemeClr val="tx2">
                    <a:lumMod val="50000"/>
                  </a:schemeClr>
                </a:solidFill>
              </a:rPr>
              <a:t>relativas a pessoal e encargos sociais, custeio </a:t>
            </a:r>
            <a:r>
              <a:rPr lang="pt-BR" sz="2700" b="1" dirty="0">
                <a:solidFill>
                  <a:schemeClr val="tx2">
                    <a:lumMod val="50000"/>
                  </a:schemeClr>
                </a:solidFill>
              </a:rPr>
              <a:t>administrativo</a:t>
            </a:r>
            <a:r>
              <a:rPr lang="pt-BR" sz="2700" dirty="0">
                <a:solidFill>
                  <a:schemeClr val="tx2">
                    <a:lumMod val="50000"/>
                  </a:schemeClr>
                </a:solidFill>
              </a:rPr>
              <a:t>, inclusive os destinados a benefícios e assistência aos servidores, e a investimentos</a:t>
            </a:r>
            <a:r>
              <a:rPr lang="pt-BR" sz="2700" dirty="0" smtClean="0">
                <a:solidFill>
                  <a:schemeClr val="tx2">
                    <a:lumMod val="50000"/>
                  </a:schemeClr>
                </a:solidFill>
              </a:rPr>
              <a:t>.</a:t>
            </a:r>
            <a:endParaRPr lang="pt-BR" sz="2700" dirty="0">
              <a:solidFill>
                <a:schemeClr val="tx2">
                  <a:lumMod val="50000"/>
                </a:schemeClr>
              </a:solidFill>
            </a:endParaRPr>
          </a:p>
        </p:txBody>
      </p:sp>
      <p:sp>
        <p:nvSpPr>
          <p:cNvPr id="5" name="Título 1"/>
          <p:cNvSpPr txBox="1">
            <a:spLocks/>
          </p:cNvSpPr>
          <p:nvPr/>
        </p:nvSpPr>
        <p:spPr bwMode="auto">
          <a:xfrm>
            <a:off x="468313" y="260350"/>
            <a:ext cx="8229600" cy="928688"/>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pt-BR" u="sng" dirty="0" smtClean="0">
                <a:solidFill>
                  <a:srgbClr val="00B0F0"/>
                </a:solidFill>
              </a:rPr>
              <a:t>LOA versus BANCO CENTRAL</a:t>
            </a:r>
          </a:p>
        </p:txBody>
      </p:sp>
    </p:spTree>
    <p:extLst>
      <p:ext uri="{BB962C8B-B14F-4D97-AF65-F5344CB8AC3E}">
        <p14:creationId xmlns:p14="http://schemas.microsoft.com/office/powerpoint/2010/main" val="3977381386"/>
      </p:ext>
    </p:extLst>
  </p:cSld>
  <p:clrMapOvr>
    <a:masterClrMapping/>
  </p:clrMapOvr>
  <p:timing>
    <p:tnLst>
      <p:par>
        <p:cTn id="1" dur="indefinite" restart="never" nodeType="tmRoot"/>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696" y="116632"/>
            <a:ext cx="8999018" cy="66247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72682996"/>
      </p:ext>
    </p:extLst>
  </p:cSld>
  <p:clrMapOvr>
    <a:masterClrMapping/>
  </p:clrMapOvr>
  <p:timing>
    <p:tnLst>
      <p:par>
        <p:cTn id="1" dur="indefinite" restart="never" nodeType="tmRoot"/>
      </p:par>
    </p:tn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aixaDeTexto 6"/>
          <p:cNvSpPr txBox="1"/>
          <p:nvPr/>
        </p:nvSpPr>
        <p:spPr>
          <a:xfrm>
            <a:off x="218874" y="1268760"/>
            <a:ext cx="8702884" cy="369332"/>
          </a:xfrm>
          <a:prstGeom prst="rect">
            <a:avLst/>
          </a:prstGeom>
          <a:noFill/>
        </p:spPr>
        <p:txBody>
          <a:bodyPr wrap="square" rtlCol="0">
            <a:spAutoFit/>
          </a:bodyPr>
          <a:lstStyle/>
          <a:p>
            <a:pPr algn="ctr"/>
            <a:endParaRPr lang="pt-BR" b="1" dirty="0">
              <a:latin typeface="Arial Narrow" panose="020B0606020202030204" pitchFamily="34" charset="0"/>
              <a:ea typeface="Verdana" panose="020B0604030504040204" pitchFamily="34" charset="0"/>
              <a:cs typeface="Verdana" panose="020B0604030504040204" pitchFamily="34" charset="0"/>
            </a:endParaRPr>
          </a:p>
        </p:txBody>
      </p:sp>
      <p:sp>
        <p:nvSpPr>
          <p:cNvPr id="4" name="CaixaDeTexto 3"/>
          <p:cNvSpPr txBox="1"/>
          <p:nvPr/>
        </p:nvSpPr>
        <p:spPr>
          <a:xfrm>
            <a:off x="218874" y="2361074"/>
            <a:ext cx="8702884" cy="769441"/>
          </a:xfrm>
          <a:prstGeom prst="rect">
            <a:avLst/>
          </a:prstGeom>
          <a:noFill/>
        </p:spPr>
        <p:txBody>
          <a:bodyPr wrap="square" rtlCol="0">
            <a:spAutoFit/>
          </a:bodyPr>
          <a:lstStyle/>
          <a:p>
            <a:pPr algn="ctr"/>
            <a:r>
              <a:rPr lang="pt-BR" sz="4400" b="1" dirty="0" smtClean="0">
                <a:solidFill>
                  <a:srgbClr val="FFFF00"/>
                </a:solidFill>
                <a:latin typeface="Arial Narrow" panose="020B0606020202030204" pitchFamily="34" charset="0"/>
                <a:ea typeface="Verdana" panose="020B0604030504040204" pitchFamily="34" charset="0"/>
                <a:cs typeface="Verdana" panose="020B0604030504040204" pitchFamily="34" charset="0"/>
                <a:sym typeface="Wingdings" panose="05000000000000000000" pitchFamily="2" charset="2"/>
              </a:rPr>
              <a:t>LEI 13.820/2019</a:t>
            </a:r>
            <a:endParaRPr lang="pt-BR" sz="4400" b="1" dirty="0" smtClean="0">
              <a:solidFill>
                <a:srgbClr val="FFFF00"/>
              </a:solidFill>
              <a:latin typeface="Arial Narrow" panose="020B0606020202030204" pitchFamily="34" charset="0"/>
              <a:ea typeface="Verdana" panose="020B0604030504040204" pitchFamily="34" charset="0"/>
              <a:cs typeface="Verdana" panose="020B0604030504040204" pitchFamily="34" charset="0"/>
              <a:sym typeface="Wingdings" panose="05000000000000000000" pitchFamily="2" charset="2"/>
            </a:endParaRPr>
          </a:p>
        </p:txBody>
      </p:sp>
    </p:spTree>
    <p:extLst>
      <p:ext uri="{BB962C8B-B14F-4D97-AF65-F5344CB8AC3E}">
        <p14:creationId xmlns:p14="http://schemas.microsoft.com/office/powerpoint/2010/main" val="4039671126"/>
      </p:ext>
    </p:extLst>
  </p:cSld>
  <p:clrMapOvr>
    <a:masterClrMapping/>
  </p:clrMapOvr>
  <p:timing>
    <p:tnLst>
      <p:par>
        <p:cTn id="1" dur="indefinite" restart="never" nodeType="tmRoot"/>
      </p:par>
    </p:tn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4294967295"/>
          </p:nvPr>
        </p:nvSpPr>
        <p:spPr>
          <a:xfrm>
            <a:off x="457200" y="1484313"/>
            <a:ext cx="8229600" cy="4425950"/>
          </a:xfrm>
        </p:spPr>
        <p:txBody>
          <a:bodyPr>
            <a:normAutofit/>
          </a:bodyPr>
          <a:lstStyle/>
          <a:p>
            <a:pPr algn="just">
              <a:lnSpc>
                <a:spcPct val="90000"/>
              </a:lnSpc>
              <a:spcBef>
                <a:spcPct val="0"/>
              </a:spcBef>
              <a:buNone/>
            </a:pPr>
            <a:r>
              <a:rPr lang="pt-BR" sz="2700" dirty="0" smtClean="0">
                <a:solidFill>
                  <a:schemeClr val="bg1"/>
                </a:solidFill>
              </a:rPr>
              <a:t>	</a:t>
            </a:r>
          </a:p>
          <a:p>
            <a:pPr algn="just">
              <a:lnSpc>
                <a:spcPct val="90000"/>
              </a:lnSpc>
              <a:spcBef>
                <a:spcPct val="0"/>
              </a:spcBef>
              <a:buNone/>
            </a:pPr>
            <a:r>
              <a:rPr lang="pt-BR" sz="2700" dirty="0">
                <a:solidFill>
                  <a:schemeClr val="bg1"/>
                </a:solidFill>
              </a:rPr>
              <a:t>	</a:t>
            </a:r>
            <a:r>
              <a:rPr lang="pt-BR" sz="2700" dirty="0" smtClean="0">
                <a:solidFill>
                  <a:schemeClr val="bg1"/>
                </a:solidFill>
              </a:rPr>
              <a:t>Art</a:t>
            </a:r>
            <a:r>
              <a:rPr lang="pt-BR" sz="2700" dirty="0">
                <a:solidFill>
                  <a:schemeClr val="bg1"/>
                </a:solidFill>
              </a:rPr>
              <a:t>. 2º O </a:t>
            </a:r>
            <a:r>
              <a:rPr lang="pt-BR" sz="2700" b="1" dirty="0">
                <a:solidFill>
                  <a:srgbClr val="92D050"/>
                </a:solidFill>
              </a:rPr>
              <a:t>resultado positivo</a:t>
            </a:r>
            <a:r>
              <a:rPr lang="pt-BR" sz="2700" dirty="0">
                <a:solidFill>
                  <a:schemeClr val="bg1"/>
                </a:solidFill>
              </a:rPr>
              <a:t> apurado no balanço do Banco Central do Brasil </a:t>
            </a:r>
            <a:r>
              <a:rPr lang="pt-BR" sz="2700" b="1" dirty="0">
                <a:solidFill>
                  <a:schemeClr val="tx2">
                    <a:lumMod val="50000"/>
                  </a:schemeClr>
                </a:solidFill>
              </a:rPr>
              <a:t>após a constituição de reservas </a:t>
            </a:r>
            <a:r>
              <a:rPr lang="pt-BR" sz="2700" dirty="0">
                <a:solidFill>
                  <a:schemeClr val="tx2">
                    <a:lumMod val="50000"/>
                  </a:schemeClr>
                </a:solidFill>
              </a:rPr>
              <a:t>será considerado obrigação da referida entidade com a União, devendo ser objeto de pagamento até o décimo dia útil subsequente ao da aprovação do balanço</a:t>
            </a:r>
            <a:r>
              <a:rPr lang="pt-BR" sz="2700" dirty="0" smtClean="0">
                <a:solidFill>
                  <a:schemeClr val="tx2">
                    <a:lumMod val="50000"/>
                  </a:schemeClr>
                </a:solidFill>
              </a:rPr>
              <a:t>.</a:t>
            </a:r>
          </a:p>
          <a:p>
            <a:pPr algn="just">
              <a:lnSpc>
                <a:spcPct val="90000"/>
              </a:lnSpc>
              <a:spcBef>
                <a:spcPct val="0"/>
              </a:spcBef>
              <a:buNone/>
            </a:pPr>
            <a:endParaRPr lang="pt-BR" sz="2700" dirty="0">
              <a:solidFill>
                <a:schemeClr val="bg1"/>
              </a:solidFill>
            </a:endParaRPr>
          </a:p>
        </p:txBody>
      </p:sp>
      <p:sp>
        <p:nvSpPr>
          <p:cNvPr id="4" name="Título 1"/>
          <p:cNvSpPr txBox="1">
            <a:spLocks/>
          </p:cNvSpPr>
          <p:nvPr/>
        </p:nvSpPr>
        <p:spPr bwMode="auto">
          <a:xfrm>
            <a:off x="468313" y="260350"/>
            <a:ext cx="8229600" cy="928688"/>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pt-BR" sz="4000" u="sng" dirty="0">
                <a:solidFill>
                  <a:schemeClr val="accent2">
                    <a:lumMod val="40000"/>
                    <a:lumOff val="60000"/>
                  </a:schemeClr>
                </a:solidFill>
              </a:rPr>
              <a:t>Lei 13.820/2019</a:t>
            </a:r>
          </a:p>
        </p:txBody>
      </p:sp>
    </p:spTree>
    <p:extLst>
      <p:ext uri="{BB962C8B-B14F-4D97-AF65-F5344CB8AC3E}">
        <p14:creationId xmlns:p14="http://schemas.microsoft.com/office/powerpoint/2010/main" val="807510359"/>
      </p:ext>
    </p:extLst>
  </p:cSld>
  <p:clrMapOvr>
    <a:masterClrMapping/>
  </p:clrMapOvr>
  <p:timing>
    <p:tnLst>
      <p:par>
        <p:cTn id="1" dur="indefinite" restart="never" nodeType="tmRoot"/>
      </p:par>
    </p:tn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4294967295"/>
          </p:nvPr>
        </p:nvSpPr>
        <p:spPr>
          <a:xfrm>
            <a:off x="457200" y="1484313"/>
            <a:ext cx="8229600" cy="4425950"/>
          </a:xfrm>
        </p:spPr>
        <p:txBody>
          <a:bodyPr>
            <a:normAutofit/>
          </a:bodyPr>
          <a:lstStyle/>
          <a:p>
            <a:pPr algn="just">
              <a:lnSpc>
                <a:spcPct val="90000"/>
              </a:lnSpc>
              <a:spcBef>
                <a:spcPct val="0"/>
              </a:spcBef>
              <a:buNone/>
            </a:pPr>
            <a:r>
              <a:rPr lang="pt-BR" sz="2700" dirty="0" smtClean="0">
                <a:solidFill>
                  <a:schemeClr val="bg1"/>
                </a:solidFill>
              </a:rPr>
              <a:t>	</a:t>
            </a:r>
          </a:p>
          <a:p>
            <a:pPr algn="just">
              <a:lnSpc>
                <a:spcPct val="90000"/>
              </a:lnSpc>
              <a:spcBef>
                <a:spcPct val="0"/>
              </a:spcBef>
              <a:buNone/>
            </a:pPr>
            <a:r>
              <a:rPr lang="pt-BR" sz="2700" dirty="0">
                <a:solidFill>
                  <a:schemeClr val="bg1"/>
                </a:solidFill>
              </a:rPr>
              <a:t>	</a:t>
            </a:r>
            <a:r>
              <a:rPr lang="pt-BR" sz="2700" dirty="0" smtClean="0">
                <a:solidFill>
                  <a:schemeClr val="bg1"/>
                </a:solidFill>
              </a:rPr>
              <a:t>Art</a:t>
            </a:r>
            <a:r>
              <a:rPr lang="pt-BR" sz="2700" dirty="0">
                <a:solidFill>
                  <a:schemeClr val="bg1"/>
                </a:solidFill>
              </a:rPr>
              <a:t>. 2º O </a:t>
            </a:r>
            <a:r>
              <a:rPr lang="pt-BR" sz="2700" b="1" dirty="0">
                <a:solidFill>
                  <a:srgbClr val="92D050"/>
                </a:solidFill>
              </a:rPr>
              <a:t>resultado positivo</a:t>
            </a:r>
            <a:r>
              <a:rPr lang="pt-BR" sz="2700" dirty="0">
                <a:solidFill>
                  <a:schemeClr val="bg1"/>
                </a:solidFill>
              </a:rPr>
              <a:t> apurado no balanço do Banco Central do Brasil </a:t>
            </a:r>
            <a:r>
              <a:rPr lang="pt-BR" sz="2700" b="1" dirty="0">
                <a:solidFill>
                  <a:srgbClr val="FF0000"/>
                </a:solidFill>
              </a:rPr>
              <a:t>após a constituição de reservas </a:t>
            </a:r>
            <a:r>
              <a:rPr lang="pt-BR" sz="2700" dirty="0">
                <a:solidFill>
                  <a:schemeClr val="tx2">
                    <a:lumMod val="50000"/>
                  </a:schemeClr>
                </a:solidFill>
              </a:rPr>
              <a:t>será considerado obrigação da referida entidade com a União, devendo ser objeto de pagamento até o décimo dia útil subsequente ao da aprovação do balanço</a:t>
            </a:r>
            <a:r>
              <a:rPr lang="pt-BR" sz="2700" dirty="0" smtClean="0">
                <a:solidFill>
                  <a:schemeClr val="tx2">
                    <a:lumMod val="50000"/>
                  </a:schemeClr>
                </a:solidFill>
              </a:rPr>
              <a:t>.</a:t>
            </a:r>
          </a:p>
          <a:p>
            <a:pPr algn="just">
              <a:lnSpc>
                <a:spcPct val="90000"/>
              </a:lnSpc>
              <a:spcBef>
                <a:spcPct val="0"/>
              </a:spcBef>
              <a:buNone/>
            </a:pPr>
            <a:endParaRPr lang="pt-BR" sz="2700" dirty="0">
              <a:solidFill>
                <a:schemeClr val="bg1"/>
              </a:solidFill>
            </a:endParaRPr>
          </a:p>
        </p:txBody>
      </p:sp>
      <p:sp>
        <p:nvSpPr>
          <p:cNvPr id="4" name="Título 1"/>
          <p:cNvSpPr txBox="1">
            <a:spLocks/>
          </p:cNvSpPr>
          <p:nvPr/>
        </p:nvSpPr>
        <p:spPr bwMode="auto">
          <a:xfrm>
            <a:off x="468313" y="260350"/>
            <a:ext cx="8229600" cy="928688"/>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pt-BR" sz="4000" u="sng" dirty="0">
                <a:solidFill>
                  <a:schemeClr val="accent2">
                    <a:lumMod val="40000"/>
                    <a:lumOff val="60000"/>
                  </a:schemeClr>
                </a:solidFill>
              </a:rPr>
              <a:t>Lei 13.820/2019</a:t>
            </a:r>
          </a:p>
        </p:txBody>
      </p:sp>
    </p:spTree>
    <p:extLst>
      <p:ext uri="{BB962C8B-B14F-4D97-AF65-F5344CB8AC3E}">
        <p14:creationId xmlns:p14="http://schemas.microsoft.com/office/powerpoint/2010/main" val="1967491972"/>
      </p:ext>
    </p:extLst>
  </p:cSld>
  <p:clrMapOvr>
    <a:masterClrMapping/>
  </p:clrMapOvr>
  <p:timing>
    <p:tnLst>
      <p:par>
        <p:cTn id="1" dur="indefinite" restart="never" nodeType="tmRoot"/>
      </p:par>
    </p:tn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4294967295"/>
          </p:nvPr>
        </p:nvSpPr>
        <p:spPr>
          <a:xfrm>
            <a:off x="457200" y="1484313"/>
            <a:ext cx="8229600" cy="4425950"/>
          </a:xfrm>
        </p:spPr>
        <p:txBody>
          <a:bodyPr>
            <a:normAutofit/>
          </a:bodyPr>
          <a:lstStyle/>
          <a:p>
            <a:pPr algn="just">
              <a:lnSpc>
                <a:spcPct val="90000"/>
              </a:lnSpc>
              <a:spcBef>
                <a:spcPct val="0"/>
              </a:spcBef>
              <a:buNone/>
            </a:pPr>
            <a:r>
              <a:rPr lang="pt-BR" sz="2700" dirty="0" smtClean="0">
                <a:solidFill>
                  <a:schemeClr val="bg1"/>
                </a:solidFill>
              </a:rPr>
              <a:t>	</a:t>
            </a:r>
          </a:p>
          <a:p>
            <a:pPr algn="just">
              <a:lnSpc>
                <a:spcPct val="90000"/>
              </a:lnSpc>
              <a:spcBef>
                <a:spcPct val="0"/>
              </a:spcBef>
              <a:buNone/>
            </a:pPr>
            <a:r>
              <a:rPr lang="pt-BR" sz="2700" dirty="0">
                <a:solidFill>
                  <a:schemeClr val="bg1"/>
                </a:solidFill>
              </a:rPr>
              <a:t>	</a:t>
            </a:r>
            <a:r>
              <a:rPr lang="pt-BR" sz="2700" dirty="0" smtClean="0">
                <a:solidFill>
                  <a:schemeClr val="bg1"/>
                </a:solidFill>
              </a:rPr>
              <a:t>Art</a:t>
            </a:r>
            <a:r>
              <a:rPr lang="pt-BR" sz="2700" dirty="0">
                <a:solidFill>
                  <a:schemeClr val="bg1"/>
                </a:solidFill>
              </a:rPr>
              <a:t>. 2º O </a:t>
            </a:r>
            <a:r>
              <a:rPr lang="pt-BR" sz="2700" b="1" dirty="0">
                <a:solidFill>
                  <a:srgbClr val="92D050"/>
                </a:solidFill>
              </a:rPr>
              <a:t>resultado positivo</a:t>
            </a:r>
            <a:r>
              <a:rPr lang="pt-BR" sz="2700" dirty="0">
                <a:solidFill>
                  <a:schemeClr val="bg1"/>
                </a:solidFill>
              </a:rPr>
              <a:t> apurado no balanço do Banco Central do Brasil </a:t>
            </a:r>
            <a:r>
              <a:rPr lang="pt-BR" sz="2700" b="1" dirty="0">
                <a:solidFill>
                  <a:srgbClr val="FF0000"/>
                </a:solidFill>
              </a:rPr>
              <a:t>após a constituição de reservas </a:t>
            </a:r>
            <a:r>
              <a:rPr lang="pt-BR" sz="2700" dirty="0">
                <a:solidFill>
                  <a:schemeClr val="bg1"/>
                </a:solidFill>
              </a:rPr>
              <a:t>será considerado obrigação da referida entidade com a União, </a:t>
            </a:r>
            <a:r>
              <a:rPr lang="pt-BR" sz="2700" dirty="0">
                <a:solidFill>
                  <a:schemeClr val="tx2">
                    <a:lumMod val="50000"/>
                  </a:schemeClr>
                </a:solidFill>
              </a:rPr>
              <a:t>devendo ser objeto de pagamento até o décimo dia útil subsequente ao da aprovação do balanço</a:t>
            </a:r>
            <a:r>
              <a:rPr lang="pt-BR" sz="2700" dirty="0" smtClean="0">
                <a:solidFill>
                  <a:schemeClr val="tx2">
                    <a:lumMod val="50000"/>
                  </a:schemeClr>
                </a:solidFill>
              </a:rPr>
              <a:t>.</a:t>
            </a:r>
          </a:p>
          <a:p>
            <a:pPr algn="just">
              <a:lnSpc>
                <a:spcPct val="90000"/>
              </a:lnSpc>
              <a:spcBef>
                <a:spcPct val="0"/>
              </a:spcBef>
              <a:buNone/>
            </a:pPr>
            <a:endParaRPr lang="pt-BR" sz="2700" dirty="0">
              <a:solidFill>
                <a:schemeClr val="bg1"/>
              </a:solidFill>
            </a:endParaRPr>
          </a:p>
        </p:txBody>
      </p:sp>
      <p:sp>
        <p:nvSpPr>
          <p:cNvPr id="4" name="Título 1"/>
          <p:cNvSpPr txBox="1">
            <a:spLocks/>
          </p:cNvSpPr>
          <p:nvPr/>
        </p:nvSpPr>
        <p:spPr bwMode="auto">
          <a:xfrm>
            <a:off x="468313" y="260350"/>
            <a:ext cx="8229600" cy="928688"/>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pt-BR" sz="4000" u="sng" dirty="0">
                <a:solidFill>
                  <a:schemeClr val="accent2">
                    <a:lumMod val="40000"/>
                    <a:lumOff val="60000"/>
                  </a:schemeClr>
                </a:solidFill>
              </a:rPr>
              <a:t>Lei 13.820/2019</a:t>
            </a:r>
          </a:p>
        </p:txBody>
      </p:sp>
    </p:spTree>
    <p:extLst>
      <p:ext uri="{BB962C8B-B14F-4D97-AF65-F5344CB8AC3E}">
        <p14:creationId xmlns:p14="http://schemas.microsoft.com/office/powerpoint/2010/main" val="779897320"/>
      </p:ext>
    </p:extLst>
  </p:cSld>
  <p:clrMapOvr>
    <a:masterClrMapping/>
  </p:clrMapOvr>
  <p:timing>
    <p:tnLst>
      <p:par>
        <p:cTn id="1" dur="indefinite" restart="never" nodeType="tmRoot"/>
      </p:par>
    </p:tn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4294967295"/>
          </p:nvPr>
        </p:nvSpPr>
        <p:spPr>
          <a:xfrm>
            <a:off x="457200" y="1484313"/>
            <a:ext cx="8229600" cy="4425950"/>
          </a:xfrm>
        </p:spPr>
        <p:txBody>
          <a:bodyPr>
            <a:normAutofit/>
          </a:bodyPr>
          <a:lstStyle/>
          <a:p>
            <a:pPr algn="just">
              <a:lnSpc>
                <a:spcPct val="90000"/>
              </a:lnSpc>
              <a:spcBef>
                <a:spcPct val="0"/>
              </a:spcBef>
              <a:buNone/>
            </a:pPr>
            <a:r>
              <a:rPr lang="pt-BR" sz="2700" dirty="0" smtClean="0">
                <a:solidFill>
                  <a:schemeClr val="bg1"/>
                </a:solidFill>
              </a:rPr>
              <a:t>	</a:t>
            </a:r>
          </a:p>
          <a:p>
            <a:pPr algn="just">
              <a:lnSpc>
                <a:spcPct val="90000"/>
              </a:lnSpc>
              <a:spcBef>
                <a:spcPct val="0"/>
              </a:spcBef>
              <a:buNone/>
            </a:pPr>
            <a:r>
              <a:rPr lang="pt-BR" sz="2700" dirty="0">
                <a:solidFill>
                  <a:schemeClr val="bg1"/>
                </a:solidFill>
              </a:rPr>
              <a:t>	</a:t>
            </a:r>
            <a:r>
              <a:rPr lang="pt-BR" sz="2700" dirty="0" smtClean="0">
                <a:solidFill>
                  <a:schemeClr val="bg1"/>
                </a:solidFill>
              </a:rPr>
              <a:t>Art</a:t>
            </a:r>
            <a:r>
              <a:rPr lang="pt-BR" sz="2700" dirty="0">
                <a:solidFill>
                  <a:schemeClr val="bg1"/>
                </a:solidFill>
              </a:rPr>
              <a:t>. 2º O </a:t>
            </a:r>
            <a:r>
              <a:rPr lang="pt-BR" sz="2700" b="1" dirty="0">
                <a:solidFill>
                  <a:srgbClr val="92D050"/>
                </a:solidFill>
              </a:rPr>
              <a:t>resultado positivo</a:t>
            </a:r>
            <a:r>
              <a:rPr lang="pt-BR" sz="2700" dirty="0">
                <a:solidFill>
                  <a:schemeClr val="bg1"/>
                </a:solidFill>
              </a:rPr>
              <a:t> apurado no balanço do Banco Central do Brasil </a:t>
            </a:r>
            <a:r>
              <a:rPr lang="pt-BR" sz="2700" b="1" dirty="0">
                <a:solidFill>
                  <a:srgbClr val="FF0000"/>
                </a:solidFill>
              </a:rPr>
              <a:t>após a constituição de reservas </a:t>
            </a:r>
            <a:r>
              <a:rPr lang="pt-BR" sz="2700" dirty="0">
                <a:solidFill>
                  <a:schemeClr val="bg1"/>
                </a:solidFill>
              </a:rPr>
              <a:t>será considerado obrigação da referida entidade com a União, devendo ser objeto de pagamento até o décimo dia útil subsequente ao da aprovação do balanço</a:t>
            </a:r>
            <a:r>
              <a:rPr lang="pt-BR" sz="2700" dirty="0" smtClean="0">
                <a:solidFill>
                  <a:schemeClr val="bg1"/>
                </a:solidFill>
              </a:rPr>
              <a:t>.</a:t>
            </a:r>
          </a:p>
          <a:p>
            <a:pPr algn="just">
              <a:lnSpc>
                <a:spcPct val="90000"/>
              </a:lnSpc>
              <a:spcBef>
                <a:spcPct val="0"/>
              </a:spcBef>
              <a:buNone/>
            </a:pPr>
            <a:endParaRPr lang="pt-BR" sz="2700" dirty="0">
              <a:solidFill>
                <a:schemeClr val="bg1"/>
              </a:solidFill>
            </a:endParaRPr>
          </a:p>
        </p:txBody>
      </p:sp>
      <p:sp>
        <p:nvSpPr>
          <p:cNvPr id="4" name="Título 1"/>
          <p:cNvSpPr txBox="1">
            <a:spLocks/>
          </p:cNvSpPr>
          <p:nvPr/>
        </p:nvSpPr>
        <p:spPr bwMode="auto">
          <a:xfrm>
            <a:off x="468313" y="260350"/>
            <a:ext cx="8229600" cy="928688"/>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pt-BR" sz="4000" u="sng" dirty="0">
                <a:solidFill>
                  <a:schemeClr val="accent2">
                    <a:lumMod val="40000"/>
                    <a:lumOff val="60000"/>
                  </a:schemeClr>
                </a:solidFill>
              </a:rPr>
              <a:t>Lei 13.820/2019</a:t>
            </a:r>
          </a:p>
        </p:txBody>
      </p:sp>
    </p:spTree>
    <p:extLst>
      <p:ext uri="{BB962C8B-B14F-4D97-AF65-F5344CB8AC3E}">
        <p14:creationId xmlns:p14="http://schemas.microsoft.com/office/powerpoint/2010/main" val="734445304"/>
      </p:ext>
    </p:extLst>
  </p:cSld>
  <p:clrMapOvr>
    <a:masterClrMapping/>
  </p:clrMapOvr>
  <p:timing>
    <p:tnLst>
      <p:par>
        <p:cTn id="1" dur="indefinite" restart="never" nodeType="tmRoot"/>
      </p:par>
    </p:tn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4294967295"/>
          </p:nvPr>
        </p:nvSpPr>
        <p:spPr>
          <a:xfrm>
            <a:off x="457200" y="1484313"/>
            <a:ext cx="8229600" cy="4425950"/>
          </a:xfrm>
        </p:spPr>
        <p:txBody>
          <a:bodyPr>
            <a:normAutofit/>
          </a:bodyPr>
          <a:lstStyle/>
          <a:p>
            <a:pPr algn="just">
              <a:lnSpc>
                <a:spcPct val="90000"/>
              </a:lnSpc>
              <a:spcBef>
                <a:spcPct val="0"/>
              </a:spcBef>
              <a:buNone/>
            </a:pPr>
            <a:r>
              <a:rPr lang="pt-BR" sz="2700" dirty="0" smtClean="0">
                <a:solidFill>
                  <a:schemeClr val="bg1"/>
                </a:solidFill>
              </a:rPr>
              <a:t>	</a:t>
            </a:r>
          </a:p>
          <a:p>
            <a:pPr algn="just">
              <a:lnSpc>
                <a:spcPct val="90000"/>
              </a:lnSpc>
              <a:spcBef>
                <a:spcPct val="0"/>
              </a:spcBef>
              <a:buNone/>
            </a:pPr>
            <a:r>
              <a:rPr lang="pt-BR" sz="2700" dirty="0">
                <a:solidFill>
                  <a:schemeClr val="bg1"/>
                </a:solidFill>
              </a:rPr>
              <a:t>	</a:t>
            </a:r>
            <a:r>
              <a:rPr lang="pt-BR" sz="2700" dirty="0" smtClean="0">
                <a:solidFill>
                  <a:schemeClr val="bg1"/>
                </a:solidFill>
              </a:rPr>
              <a:t>Art</a:t>
            </a:r>
            <a:r>
              <a:rPr lang="pt-BR" sz="2700" dirty="0">
                <a:solidFill>
                  <a:schemeClr val="bg1"/>
                </a:solidFill>
              </a:rPr>
              <a:t>. 3º </a:t>
            </a:r>
            <a:r>
              <a:rPr lang="pt-BR" sz="2700" b="1" dirty="0">
                <a:solidFill>
                  <a:schemeClr val="tx2">
                    <a:lumMod val="50000"/>
                  </a:schemeClr>
                </a:solidFill>
              </a:rPr>
              <a:t>Será destinada à constituição de reserva de resultado</a:t>
            </a:r>
            <a:r>
              <a:rPr lang="pt-BR" sz="2700" dirty="0">
                <a:solidFill>
                  <a:schemeClr val="tx2">
                    <a:lumMod val="50000"/>
                  </a:schemeClr>
                </a:solidFill>
              </a:rPr>
              <a:t> a parcela do </a:t>
            </a:r>
            <a:r>
              <a:rPr lang="pt-BR" sz="2700" b="1" dirty="0">
                <a:solidFill>
                  <a:schemeClr val="tx2">
                    <a:lumMod val="50000"/>
                  </a:schemeClr>
                </a:solidFill>
              </a:rPr>
              <a:t>resultado positivo </a:t>
            </a:r>
            <a:r>
              <a:rPr lang="pt-BR" sz="2700" dirty="0">
                <a:solidFill>
                  <a:schemeClr val="tx2">
                    <a:lumMod val="50000"/>
                  </a:schemeClr>
                </a:solidFill>
              </a:rPr>
              <a:t>apurado no balanço do Banco Central do Brasil que corresponder ao </a:t>
            </a:r>
            <a:r>
              <a:rPr lang="pt-BR" sz="2700" b="1" dirty="0">
                <a:solidFill>
                  <a:schemeClr val="tx2">
                    <a:lumMod val="50000"/>
                  </a:schemeClr>
                </a:solidFill>
              </a:rPr>
              <a:t>resultado financeiro positivo de suas operações com reservas cambiais e operações com derivativos cambiais</a:t>
            </a:r>
            <a:r>
              <a:rPr lang="pt-BR" sz="2700" dirty="0">
                <a:solidFill>
                  <a:schemeClr val="tx2">
                    <a:lumMod val="50000"/>
                  </a:schemeClr>
                </a:solidFill>
              </a:rPr>
              <a:t> realizadas no mercado interno, observado o limite do valor integral do resultado positivo</a:t>
            </a:r>
            <a:r>
              <a:rPr lang="pt-BR" sz="2700" dirty="0" smtClean="0">
                <a:solidFill>
                  <a:schemeClr val="tx2">
                    <a:lumMod val="50000"/>
                  </a:schemeClr>
                </a:solidFill>
              </a:rPr>
              <a:t>.</a:t>
            </a:r>
          </a:p>
          <a:p>
            <a:pPr algn="just">
              <a:lnSpc>
                <a:spcPct val="90000"/>
              </a:lnSpc>
              <a:spcBef>
                <a:spcPct val="0"/>
              </a:spcBef>
              <a:buNone/>
            </a:pPr>
            <a:endParaRPr lang="pt-BR" sz="2700" dirty="0">
              <a:solidFill>
                <a:schemeClr val="bg1"/>
              </a:solidFill>
            </a:endParaRPr>
          </a:p>
        </p:txBody>
      </p:sp>
      <p:sp>
        <p:nvSpPr>
          <p:cNvPr id="4" name="Título 1"/>
          <p:cNvSpPr txBox="1">
            <a:spLocks/>
          </p:cNvSpPr>
          <p:nvPr/>
        </p:nvSpPr>
        <p:spPr bwMode="auto">
          <a:xfrm>
            <a:off x="468313" y="260350"/>
            <a:ext cx="8229600" cy="928688"/>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pt-BR" sz="4000" u="sng" dirty="0">
                <a:solidFill>
                  <a:schemeClr val="accent2">
                    <a:lumMod val="40000"/>
                    <a:lumOff val="60000"/>
                  </a:schemeClr>
                </a:solidFill>
              </a:rPr>
              <a:t>Lei 13.820/2019</a:t>
            </a:r>
          </a:p>
        </p:txBody>
      </p:sp>
    </p:spTree>
    <p:extLst>
      <p:ext uri="{BB962C8B-B14F-4D97-AF65-F5344CB8AC3E}">
        <p14:creationId xmlns:p14="http://schemas.microsoft.com/office/powerpoint/2010/main" val="3847950126"/>
      </p:ext>
    </p:extLst>
  </p:cSld>
  <p:clrMapOvr>
    <a:masterClrMapping/>
  </p:clrMapOvr>
  <p:timing>
    <p:tnLst>
      <p:par>
        <p:cTn id="1" dur="indefinite" restart="never" nodeType="tmRoot"/>
      </p:par>
    </p:tn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4294967295"/>
          </p:nvPr>
        </p:nvSpPr>
        <p:spPr>
          <a:xfrm>
            <a:off x="457200" y="1484313"/>
            <a:ext cx="8229600" cy="4425950"/>
          </a:xfrm>
        </p:spPr>
        <p:txBody>
          <a:bodyPr>
            <a:normAutofit/>
          </a:bodyPr>
          <a:lstStyle/>
          <a:p>
            <a:pPr algn="just">
              <a:lnSpc>
                <a:spcPct val="90000"/>
              </a:lnSpc>
              <a:spcBef>
                <a:spcPct val="0"/>
              </a:spcBef>
              <a:buNone/>
            </a:pPr>
            <a:r>
              <a:rPr lang="pt-BR" sz="2700" dirty="0" smtClean="0">
                <a:solidFill>
                  <a:schemeClr val="bg1"/>
                </a:solidFill>
              </a:rPr>
              <a:t>	</a:t>
            </a:r>
          </a:p>
          <a:p>
            <a:pPr algn="just">
              <a:lnSpc>
                <a:spcPct val="90000"/>
              </a:lnSpc>
              <a:spcBef>
                <a:spcPct val="0"/>
              </a:spcBef>
              <a:buNone/>
            </a:pPr>
            <a:r>
              <a:rPr lang="pt-BR" sz="2700" dirty="0">
                <a:solidFill>
                  <a:schemeClr val="bg1"/>
                </a:solidFill>
              </a:rPr>
              <a:t>	</a:t>
            </a:r>
            <a:r>
              <a:rPr lang="pt-BR" sz="2700" dirty="0" smtClean="0">
                <a:solidFill>
                  <a:schemeClr val="bg1"/>
                </a:solidFill>
              </a:rPr>
              <a:t>Art</a:t>
            </a:r>
            <a:r>
              <a:rPr lang="pt-BR" sz="2700" dirty="0">
                <a:solidFill>
                  <a:schemeClr val="bg1"/>
                </a:solidFill>
              </a:rPr>
              <a:t>. 3º </a:t>
            </a:r>
            <a:r>
              <a:rPr lang="pt-BR" sz="2700" b="1" dirty="0">
                <a:solidFill>
                  <a:srgbClr val="FF0000"/>
                </a:solidFill>
              </a:rPr>
              <a:t>Será destinada à constituição de reserva de resultado</a:t>
            </a:r>
            <a:r>
              <a:rPr lang="pt-BR" sz="2700" dirty="0">
                <a:solidFill>
                  <a:schemeClr val="bg1"/>
                </a:solidFill>
              </a:rPr>
              <a:t> </a:t>
            </a:r>
            <a:r>
              <a:rPr lang="pt-BR" sz="2700" dirty="0">
                <a:solidFill>
                  <a:schemeClr val="tx2">
                    <a:lumMod val="50000"/>
                  </a:schemeClr>
                </a:solidFill>
              </a:rPr>
              <a:t>a parcela do </a:t>
            </a:r>
            <a:r>
              <a:rPr lang="pt-BR" sz="2700" b="1" dirty="0">
                <a:solidFill>
                  <a:schemeClr val="tx2">
                    <a:lumMod val="50000"/>
                  </a:schemeClr>
                </a:solidFill>
              </a:rPr>
              <a:t>resultado positivo </a:t>
            </a:r>
            <a:r>
              <a:rPr lang="pt-BR" sz="2700" dirty="0">
                <a:solidFill>
                  <a:schemeClr val="tx2">
                    <a:lumMod val="50000"/>
                  </a:schemeClr>
                </a:solidFill>
              </a:rPr>
              <a:t>apurado no balanço do Banco Central do Brasil que corresponder ao </a:t>
            </a:r>
            <a:r>
              <a:rPr lang="pt-BR" sz="2700" b="1" dirty="0">
                <a:solidFill>
                  <a:schemeClr val="tx2">
                    <a:lumMod val="50000"/>
                  </a:schemeClr>
                </a:solidFill>
              </a:rPr>
              <a:t>resultado financeiro positivo de suas operações com reservas cambiais e operações com derivativos cambiais</a:t>
            </a:r>
            <a:r>
              <a:rPr lang="pt-BR" sz="2700" dirty="0">
                <a:solidFill>
                  <a:schemeClr val="tx2">
                    <a:lumMod val="50000"/>
                  </a:schemeClr>
                </a:solidFill>
              </a:rPr>
              <a:t> realizadas no mercado interno, observado o limite do valor integral do resultado positivo</a:t>
            </a:r>
            <a:r>
              <a:rPr lang="pt-BR" sz="2700" dirty="0" smtClean="0">
                <a:solidFill>
                  <a:schemeClr val="tx2">
                    <a:lumMod val="50000"/>
                  </a:schemeClr>
                </a:solidFill>
              </a:rPr>
              <a:t>.</a:t>
            </a:r>
          </a:p>
          <a:p>
            <a:pPr algn="just">
              <a:lnSpc>
                <a:spcPct val="90000"/>
              </a:lnSpc>
              <a:spcBef>
                <a:spcPct val="0"/>
              </a:spcBef>
              <a:buNone/>
            </a:pPr>
            <a:endParaRPr lang="pt-BR" sz="2700" dirty="0">
              <a:solidFill>
                <a:schemeClr val="bg1"/>
              </a:solidFill>
            </a:endParaRPr>
          </a:p>
        </p:txBody>
      </p:sp>
      <p:sp>
        <p:nvSpPr>
          <p:cNvPr id="4" name="Título 1"/>
          <p:cNvSpPr txBox="1">
            <a:spLocks/>
          </p:cNvSpPr>
          <p:nvPr/>
        </p:nvSpPr>
        <p:spPr bwMode="auto">
          <a:xfrm>
            <a:off x="468313" y="260350"/>
            <a:ext cx="8229600" cy="928688"/>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pt-BR" sz="4000" u="sng" dirty="0">
                <a:solidFill>
                  <a:schemeClr val="accent2">
                    <a:lumMod val="40000"/>
                    <a:lumOff val="60000"/>
                  </a:schemeClr>
                </a:solidFill>
              </a:rPr>
              <a:t>Lei 13.820/2019</a:t>
            </a:r>
          </a:p>
        </p:txBody>
      </p:sp>
    </p:spTree>
    <p:extLst>
      <p:ext uri="{BB962C8B-B14F-4D97-AF65-F5344CB8AC3E}">
        <p14:creationId xmlns:p14="http://schemas.microsoft.com/office/powerpoint/2010/main" val="2044019002"/>
      </p:ext>
    </p:extLst>
  </p:cSld>
  <p:clrMapOvr>
    <a:masterClrMapping/>
  </p:clrMapOvr>
  <p:timing>
    <p:tnLst>
      <p:par>
        <p:cTn id="1" dur="indefinite" restart="never" nodeType="tmRoot"/>
      </p:par>
    </p:tnLst>
  </p:timing>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4294967295"/>
          </p:nvPr>
        </p:nvSpPr>
        <p:spPr>
          <a:xfrm>
            <a:off x="457200" y="1484313"/>
            <a:ext cx="8229600" cy="4425950"/>
          </a:xfrm>
        </p:spPr>
        <p:txBody>
          <a:bodyPr>
            <a:normAutofit/>
          </a:bodyPr>
          <a:lstStyle/>
          <a:p>
            <a:pPr algn="just">
              <a:lnSpc>
                <a:spcPct val="90000"/>
              </a:lnSpc>
              <a:spcBef>
                <a:spcPct val="0"/>
              </a:spcBef>
              <a:buNone/>
            </a:pPr>
            <a:r>
              <a:rPr lang="pt-BR" sz="2700" dirty="0" smtClean="0">
                <a:solidFill>
                  <a:schemeClr val="bg1"/>
                </a:solidFill>
              </a:rPr>
              <a:t>	</a:t>
            </a:r>
          </a:p>
          <a:p>
            <a:pPr algn="just">
              <a:lnSpc>
                <a:spcPct val="90000"/>
              </a:lnSpc>
              <a:spcBef>
                <a:spcPct val="0"/>
              </a:spcBef>
              <a:buNone/>
            </a:pPr>
            <a:r>
              <a:rPr lang="pt-BR" sz="2700" dirty="0">
                <a:solidFill>
                  <a:schemeClr val="bg1"/>
                </a:solidFill>
              </a:rPr>
              <a:t>	</a:t>
            </a:r>
            <a:r>
              <a:rPr lang="pt-BR" sz="2700" dirty="0" smtClean="0">
                <a:solidFill>
                  <a:schemeClr val="bg1"/>
                </a:solidFill>
              </a:rPr>
              <a:t>Art</a:t>
            </a:r>
            <a:r>
              <a:rPr lang="pt-BR" sz="2700" dirty="0">
                <a:solidFill>
                  <a:schemeClr val="bg1"/>
                </a:solidFill>
              </a:rPr>
              <a:t>. 3º </a:t>
            </a:r>
            <a:r>
              <a:rPr lang="pt-BR" sz="2700" b="1" dirty="0">
                <a:solidFill>
                  <a:srgbClr val="FF0000"/>
                </a:solidFill>
              </a:rPr>
              <a:t>Será destinada à constituição de reserva de resultado</a:t>
            </a:r>
            <a:r>
              <a:rPr lang="pt-BR" sz="2700" dirty="0">
                <a:solidFill>
                  <a:schemeClr val="bg1"/>
                </a:solidFill>
              </a:rPr>
              <a:t> a parcela do </a:t>
            </a:r>
            <a:r>
              <a:rPr lang="pt-BR" sz="2700" b="1" dirty="0">
                <a:solidFill>
                  <a:srgbClr val="00B050"/>
                </a:solidFill>
              </a:rPr>
              <a:t>resultado positivo </a:t>
            </a:r>
            <a:r>
              <a:rPr lang="pt-BR" sz="2700" dirty="0">
                <a:solidFill>
                  <a:schemeClr val="tx2">
                    <a:lumMod val="50000"/>
                  </a:schemeClr>
                </a:solidFill>
              </a:rPr>
              <a:t>apurado no balanço do Banco Central do Brasil que corresponder ao </a:t>
            </a:r>
            <a:r>
              <a:rPr lang="pt-BR" sz="2700" b="1" dirty="0">
                <a:solidFill>
                  <a:schemeClr val="tx2">
                    <a:lumMod val="50000"/>
                  </a:schemeClr>
                </a:solidFill>
              </a:rPr>
              <a:t>resultado financeiro positivo de suas operações com reservas cambiais e operações com derivativos cambiais</a:t>
            </a:r>
            <a:r>
              <a:rPr lang="pt-BR" sz="2700" dirty="0">
                <a:solidFill>
                  <a:schemeClr val="tx2">
                    <a:lumMod val="50000"/>
                  </a:schemeClr>
                </a:solidFill>
              </a:rPr>
              <a:t> realizadas no mercado interno, observado o limite do valor integral do resultado positivo</a:t>
            </a:r>
            <a:r>
              <a:rPr lang="pt-BR" sz="2700" dirty="0" smtClean="0">
                <a:solidFill>
                  <a:schemeClr val="tx2">
                    <a:lumMod val="50000"/>
                  </a:schemeClr>
                </a:solidFill>
              </a:rPr>
              <a:t>.</a:t>
            </a:r>
          </a:p>
          <a:p>
            <a:pPr algn="just">
              <a:lnSpc>
                <a:spcPct val="90000"/>
              </a:lnSpc>
              <a:spcBef>
                <a:spcPct val="0"/>
              </a:spcBef>
              <a:buNone/>
            </a:pPr>
            <a:endParaRPr lang="pt-BR" sz="2700" dirty="0">
              <a:solidFill>
                <a:schemeClr val="bg1"/>
              </a:solidFill>
            </a:endParaRPr>
          </a:p>
        </p:txBody>
      </p:sp>
      <p:sp>
        <p:nvSpPr>
          <p:cNvPr id="4" name="Título 1"/>
          <p:cNvSpPr txBox="1">
            <a:spLocks/>
          </p:cNvSpPr>
          <p:nvPr/>
        </p:nvSpPr>
        <p:spPr bwMode="auto">
          <a:xfrm>
            <a:off x="468313" y="260350"/>
            <a:ext cx="8229600" cy="928688"/>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pt-BR" sz="4000" u="sng" dirty="0">
                <a:solidFill>
                  <a:schemeClr val="accent2">
                    <a:lumMod val="40000"/>
                    <a:lumOff val="60000"/>
                  </a:schemeClr>
                </a:solidFill>
              </a:rPr>
              <a:t>Lei 13.820/2019</a:t>
            </a:r>
          </a:p>
        </p:txBody>
      </p:sp>
    </p:spTree>
    <p:extLst>
      <p:ext uri="{BB962C8B-B14F-4D97-AF65-F5344CB8AC3E}">
        <p14:creationId xmlns:p14="http://schemas.microsoft.com/office/powerpoint/2010/main" val="547069365"/>
      </p:ext>
    </p:extLst>
  </p:cSld>
  <p:clrMapOvr>
    <a:masterClrMapping/>
  </p:clrMapOvr>
  <p:timing>
    <p:tnLst>
      <p:par>
        <p:cTn id="1" dur="indefinite" restart="never" nodeType="tmRoot"/>
      </p:par>
    </p:tnLst>
  </p:timing>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4294967295"/>
          </p:nvPr>
        </p:nvSpPr>
        <p:spPr>
          <a:xfrm>
            <a:off x="457200" y="1484313"/>
            <a:ext cx="8229600" cy="4425950"/>
          </a:xfrm>
        </p:spPr>
        <p:txBody>
          <a:bodyPr>
            <a:normAutofit/>
          </a:bodyPr>
          <a:lstStyle/>
          <a:p>
            <a:pPr algn="just">
              <a:lnSpc>
                <a:spcPct val="90000"/>
              </a:lnSpc>
              <a:spcBef>
                <a:spcPct val="0"/>
              </a:spcBef>
              <a:buNone/>
            </a:pPr>
            <a:r>
              <a:rPr lang="pt-BR" sz="2700" dirty="0" smtClean="0">
                <a:solidFill>
                  <a:schemeClr val="bg1"/>
                </a:solidFill>
              </a:rPr>
              <a:t>	</a:t>
            </a:r>
          </a:p>
          <a:p>
            <a:pPr algn="just">
              <a:lnSpc>
                <a:spcPct val="90000"/>
              </a:lnSpc>
              <a:spcBef>
                <a:spcPct val="0"/>
              </a:spcBef>
              <a:buNone/>
            </a:pPr>
            <a:r>
              <a:rPr lang="pt-BR" sz="2700" dirty="0">
                <a:solidFill>
                  <a:schemeClr val="bg1"/>
                </a:solidFill>
              </a:rPr>
              <a:t>	</a:t>
            </a:r>
            <a:r>
              <a:rPr lang="pt-BR" sz="2700" dirty="0" smtClean="0">
                <a:solidFill>
                  <a:schemeClr val="bg1"/>
                </a:solidFill>
              </a:rPr>
              <a:t>Art</a:t>
            </a:r>
            <a:r>
              <a:rPr lang="pt-BR" sz="2700" dirty="0">
                <a:solidFill>
                  <a:schemeClr val="bg1"/>
                </a:solidFill>
              </a:rPr>
              <a:t>. 3º </a:t>
            </a:r>
            <a:r>
              <a:rPr lang="pt-BR" sz="2700" b="1" dirty="0">
                <a:solidFill>
                  <a:srgbClr val="FF0000"/>
                </a:solidFill>
              </a:rPr>
              <a:t>Será destinada à constituição de reserva de resultado</a:t>
            </a:r>
            <a:r>
              <a:rPr lang="pt-BR" sz="2700" dirty="0">
                <a:solidFill>
                  <a:schemeClr val="bg1"/>
                </a:solidFill>
              </a:rPr>
              <a:t> a parcela do </a:t>
            </a:r>
            <a:r>
              <a:rPr lang="pt-BR" sz="2700" b="1" dirty="0">
                <a:solidFill>
                  <a:srgbClr val="00B050"/>
                </a:solidFill>
              </a:rPr>
              <a:t>resultado positivo </a:t>
            </a:r>
            <a:r>
              <a:rPr lang="pt-BR" sz="2700" dirty="0">
                <a:solidFill>
                  <a:schemeClr val="bg1"/>
                </a:solidFill>
              </a:rPr>
              <a:t>apurado no balanço do Banco Central do Brasil que corresponder ao </a:t>
            </a:r>
            <a:r>
              <a:rPr lang="pt-BR" sz="2700" b="1" dirty="0">
                <a:solidFill>
                  <a:schemeClr val="tx2">
                    <a:lumMod val="50000"/>
                  </a:schemeClr>
                </a:solidFill>
              </a:rPr>
              <a:t>resultado financeiro positivo de suas operações com reservas cambiais e operações com derivativos cambiais</a:t>
            </a:r>
            <a:r>
              <a:rPr lang="pt-BR" sz="2700" dirty="0">
                <a:solidFill>
                  <a:schemeClr val="tx2">
                    <a:lumMod val="50000"/>
                  </a:schemeClr>
                </a:solidFill>
              </a:rPr>
              <a:t> realizadas no mercado interno, observado o limite do valor integral do resultado positivo</a:t>
            </a:r>
            <a:r>
              <a:rPr lang="pt-BR" sz="2700" dirty="0" smtClean="0">
                <a:solidFill>
                  <a:schemeClr val="tx2">
                    <a:lumMod val="50000"/>
                  </a:schemeClr>
                </a:solidFill>
              </a:rPr>
              <a:t>.</a:t>
            </a:r>
          </a:p>
          <a:p>
            <a:pPr algn="just">
              <a:lnSpc>
                <a:spcPct val="90000"/>
              </a:lnSpc>
              <a:spcBef>
                <a:spcPct val="0"/>
              </a:spcBef>
              <a:buNone/>
            </a:pPr>
            <a:endParaRPr lang="pt-BR" sz="2700" dirty="0">
              <a:solidFill>
                <a:schemeClr val="bg1"/>
              </a:solidFill>
            </a:endParaRPr>
          </a:p>
        </p:txBody>
      </p:sp>
      <p:sp>
        <p:nvSpPr>
          <p:cNvPr id="4" name="Título 1"/>
          <p:cNvSpPr txBox="1">
            <a:spLocks/>
          </p:cNvSpPr>
          <p:nvPr/>
        </p:nvSpPr>
        <p:spPr bwMode="auto">
          <a:xfrm>
            <a:off x="468313" y="260350"/>
            <a:ext cx="8229600" cy="928688"/>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pt-BR" sz="4000" u="sng" dirty="0">
                <a:solidFill>
                  <a:schemeClr val="accent2">
                    <a:lumMod val="40000"/>
                    <a:lumOff val="60000"/>
                  </a:schemeClr>
                </a:solidFill>
              </a:rPr>
              <a:t>Lei 13.820/2019</a:t>
            </a:r>
          </a:p>
        </p:txBody>
      </p:sp>
    </p:spTree>
    <p:extLst>
      <p:ext uri="{BB962C8B-B14F-4D97-AF65-F5344CB8AC3E}">
        <p14:creationId xmlns:p14="http://schemas.microsoft.com/office/powerpoint/2010/main" val="18091813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4294967295"/>
          </p:nvPr>
        </p:nvSpPr>
        <p:spPr>
          <a:xfrm>
            <a:off x="457200" y="1484313"/>
            <a:ext cx="8229600" cy="4425950"/>
          </a:xfrm>
        </p:spPr>
        <p:txBody>
          <a:bodyPr>
            <a:normAutofit/>
          </a:bodyPr>
          <a:lstStyle/>
          <a:p>
            <a:pPr algn="just">
              <a:lnSpc>
                <a:spcPct val="90000"/>
              </a:lnSpc>
              <a:spcBef>
                <a:spcPct val="0"/>
              </a:spcBef>
              <a:buNone/>
            </a:pPr>
            <a:r>
              <a:rPr lang="pt-BR" sz="2700" dirty="0" smtClean="0"/>
              <a:t>	</a:t>
            </a:r>
            <a:r>
              <a:rPr lang="pt-BR" sz="2700" b="1" dirty="0" smtClean="0">
                <a:solidFill>
                  <a:schemeClr val="bg1"/>
                </a:solidFill>
              </a:rPr>
              <a:t>Lei Complementar 101/2000 (LRF):</a:t>
            </a:r>
          </a:p>
          <a:p>
            <a:pPr algn="just">
              <a:lnSpc>
                <a:spcPct val="90000"/>
              </a:lnSpc>
              <a:spcBef>
                <a:spcPct val="0"/>
              </a:spcBef>
              <a:buNone/>
            </a:pPr>
            <a:r>
              <a:rPr lang="pt-BR" sz="2700" b="1" dirty="0">
                <a:solidFill>
                  <a:schemeClr val="bg1"/>
                </a:solidFill>
              </a:rPr>
              <a:t>	</a:t>
            </a:r>
            <a:endParaRPr lang="pt-BR" sz="2700" b="1" dirty="0" smtClean="0">
              <a:solidFill>
                <a:schemeClr val="bg1"/>
              </a:solidFill>
            </a:endParaRPr>
          </a:p>
          <a:p>
            <a:pPr algn="just">
              <a:lnSpc>
                <a:spcPct val="90000"/>
              </a:lnSpc>
              <a:spcBef>
                <a:spcPct val="0"/>
              </a:spcBef>
              <a:buNone/>
            </a:pPr>
            <a:r>
              <a:rPr lang="pt-BR" sz="2700" dirty="0" smtClean="0">
                <a:solidFill>
                  <a:schemeClr val="bg1"/>
                </a:solidFill>
              </a:rPr>
              <a:t>	</a:t>
            </a:r>
            <a:r>
              <a:rPr lang="pt-BR" sz="2700" dirty="0">
                <a:solidFill>
                  <a:schemeClr val="bg1"/>
                </a:solidFill>
              </a:rPr>
              <a:t>Art. </a:t>
            </a:r>
            <a:r>
              <a:rPr lang="pt-BR" sz="2700" dirty="0" smtClean="0">
                <a:solidFill>
                  <a:schemeClr val="bg1"/>
                </a:solidFill>
              </a:rPr>
              <a:t>5º </a:t>
            </a:r>
            <a:r>
              <a:rPr lang="pt-BR" sz="2700" dirty="0">
                <a:solidFill>
                  <a:schemeClr val="bg1"/>
                </a:solidFill>
              </a:rPr>
              <a:t>O projeto de lei orçamentária anual</a:t>
            </a:r>
            <a:r>
              <a:rPr lang="pt-BR" sz="2700" dirty="0" smtClean="0">
                <a:solidFill>
                  <a:schemeClr val="bg1"/>
                </a:solidFill>
              </a:rPr>
              <a:t>, (...):</a:t>
            </a:r>
          </a:p>
          <a:p>
            <a:pPr algn="just">
              <a:lnSpc>
                <a:spcPct val="90000"/>
              </a:lnSpc>
              <a:spcBef>
                <a:spcPct val="0"/>
              </a:spcBef>
              <a:buNone/>
            </a:pPr>
            <a:r>
              <a:rPr lang="pt-BR" sz="2700" dirty="0" smtClean="0">
                <a:solidFill>
                  <a:schemeClr val="bg1"/>
                </a:solidFill>
              </a:rPr>
              <a:t>	(...)</a:t>
            </a:r>
            <a:endParaRPr lang="pt-BR" sz="2700" dirty="0">
              <a:solidFill>
                <a:schemeClr val="bg1"/>
              </a:solidFill>
            </a:endParaRPr>
          </a:p>
          <a:p>
            <a:pPr algn="just">
              <a:lnSpc>
                <a:spcPct val="90000"/>
              </a:lnSpc>
              <a:spcBef>
                <a:spcPct val="0"/>
              </a:spcBef>
              <a:buNone/>
            </a:pPr>
            <a:r>
              <a:rPr lang="pt-BR" sz="2700" dirty="0" smtClean="0">
                <a:solidFill>
                  <a:schemeClr val="bg1"/>
                </a:solidFill>
              </a:rPr>
              <a:t>	</a:t>
            </a:r>
            <a:r>
              <a:rPr lang="pt-BR" sz="2700" dirty="0">
                <a:solidFill>
                  <a:schemeClr val="bg1"/>
                </a:solidFill>
              </a:rPr>
              <a:t>§ </a:t>
            </a:r>
            <a:r>
              <a:rPr lang="pt-BR" sz="2700" dirty="0" smtClean="0">
                <a:solidFill>
                  <a:schemeClr val="bg1"/>
                </a:solidFill>
              </a:rPr>
              <a:t>6º </a:t>
            </a:r>
            <a:r>
              <a:rPr lang="pt-BR" sz="2700" dirty="0">
                <a:solidFill>
                  <a:schemeClr val="bg1"/>
                </a:solidFill>
              </a:rPr>
              <a:t>Integrarão as despesas da União, e </a:t>
            </a:r>
            <a:r>
              <a:rPr lang="pt-BR" sz="2700" b="1" dirty="0">
                <a:solidFill>
                  <a:srgbClr val="FFFF00"/>
                </a:solidFill>
              </a:rPr>
              <a:t>serão incluídas na lei orçamentária</a:t>
            </a:r>
            <a:r>
              <a:rPr lang="pt-BR" sz="2700" dirty="0">
                <a:solidFill>
                  <a:schemeClr val="bg1"/>
                </a:solidFill>
              </a:rPr>
              <a:t>, as do </a:t>
            </a:r>
            <a:r>
              <a:rPr lang="pt-BR" sz="2700" b="1" dirty="0">
                <a:solidFill>
                  <a:srgbClr val="00B0F0"/>
                </a:solidFill>
              </a:rPr>
              <a:t>Banco Central do Brasil </a:t>
            </a:r>
            <a:r>
              <a:rPr lang="pt-BR" sz="2700" dirty="0">
                <a:solidFill>
                  <a:schemeClr val="bg1"/>
                </a:solidFill>
              </a:rPr>
              <a:t>relativas a pessoal e encargos sociais, custeio </a:t>
            </a:r>
            <a:r>
              <a:rPr lang="pt-BR" sz="2700" b="1" dirty="0">
                <a:solidFill>
                  <a:srgbClr val="FF0000"/>
                </a:solidFill>
              </a:rPr>
              <a:t>administrativo</a:t>
            </a:r>
            <a:r>
              <a:rPr lang="pt-BR" sz="2700" dirty="0">
                <a:solidFill>
                  <a:schemeClr val="bg1"/>
                </a:solidFill>
              </a:rPr>
              <a:t>, inclusive os destinados a benefícios e assistência aos servidores, e a investimentos</a:t>
            </a:r>
            <a:r>
              <a:rPr lang="pt-BR" sz="2700" dirty="0" smtClean="0">
                <a:solidFill>
                  <a:schemeClr val="bg1"/>
                </a:solidFill>
              </a:rPr>
              <a:t>.</a:t>
            </a:r>
            <a:endParaRPr lang="pt-BR" sz="2700" dirty="0">
              <a:solidFill>
                <a:schemeClr val="bg1"/>
              </a:solidFill>
            </a:endParaRPr>
          </a:p>
        </p:txBody>
      </p:sp>
      <p:sp>
        <p:nvSpPr>
          <p:cNvPr id="5" name="Título 1"/>
          <p:cNvSpPr txBox="1">
            <a:spLocks/>
          </p:cNvSpPr>
          <p:nvPr/>
        </p:nvSpPr>
        <p:spPr bwMode="auto">
          <a:xfrm>
            <a:off x="468313" y="260350"/>
            <a:ext cx="8229600" cy="928688"/>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pt-BR" u="sng" dirty="0" smtClean="0">
                <a:solidFill>
                  <a:srgbClr val="00B0F0"/>
                </a:solidFill>
              </a:rPr>
              <a:t>LOA versus BANCO CENTRAL</a:t>
            </a:r>
          </a:p>
        </p:txBody>
      </p:sp>
    </p:spTree>
    <p:extLst>
      <p:ext uri="{BB962C8B-B14F-4D97-AF65-F5344CB8AC3E}">
        <p14:creationId xmlns:p14="http://schemas.microsoft.com/office/powerpoint/2010/main" val="3518917103"/>
      </p:ext>
    </p:extLst>
  </p:cSld>
  <p:clrMapOvr>
    <a:masterClrMapping/>
  </p:clrMapOvr>
  <p:timing>
    <p:tnLst>
      <p:par>
        <p:cTn id="1" dur="indefinite" restart="never" nodeType="tmRoot"/>
      </p:par>
    </p:tn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4294967295"/>
          </p:nvPr>
        </p:nvSpPr>
        <p:spPr>
          <a:xfrm>
            <a:off x="457200" y="1484313"/>
            <a:ext cx="8229600" cy="4425950"/>
          </a:xfrm>
        </p:spPr>
        <p:txBody>
          <a:bodyPr>
            <a:normAutofit/>
          </a:bodyPr>
          <a:lstStyle/>
          <a:p>
            <a:pPr algn="just">
              <a:lnSpc>
                <a:spcPct val="90000"/>
              </a:lnSpc>
              <a:spcBef>
                <a:spcPct val="0"/>
              </a:spcBef>
              <a:buNone/>
            </a:pPr>
            <a:r>
              <a:rPr lang="pt-BR" sz="2700" dirty="0" smtClean="0">
                <a:solidFill>
                  <a:schemeClr val="bg1"/>
                </a:solidFill>
              </a:rPr>
              <a:t>	</a:t>
            </a:r>
          </a:p>
          <a:p>
            <a:pPr algn="just">
              <a:lnSpc>
                <a:spcPct val="90000"/>
              </a:lnSpc>
              <a:spcBef>
                <a:spcPct val="0"/>
              </a:spcBef>
              <a:buNone/>
            </a:pPr>
            <a:r>
              <a:rPr lang="pt-BR" sz="2700" dirty="0">
                <a:solidFill>
                  <a:schemeClr val="bg1"/>
                </a:solidFill>
              </a:rPr>
              <a:t>	</a:t>
            </a:r>
            <a:r>
              <a:rPr lang="pt-BR" sz="2700" dirty="0" smtClean="0">
                <a:solidFill>
                  <a:schemeClr val="bg1"/>
                </a:solidFill>
              </a:rPr>
              <a:t>Art</a:t>
            </a:r>
            <a:r>
              <a:rPr lang="pt-BR" sz="2700" dirty="0">
                <a:solidFill>
                  <a:schemeClr val="bg1"/>
                </a:solidFill>
              </a:rPr>
              <a:t>. 3º </a:t>
            </a:r>
            <a:r>
              <a:rPr lang="pt-BR" sz="2700" b="1" dirty="0">
                <a:solidFill>
                  <a:srgbClr val="FF0000"/>
                </a:solidFill>
              </a:rPr>
              <a:t>Será destinada à constituição de reserva de resultado</a:t>
            </a:r>
            <a:r>
              <a:rPr lang="pt-BR" sz="2700" dirty="0">
                <a:solidFill>
                  <a:schemeClr val="bg1"/>
                </a:solidFill>
              </a:rPr>
              <a:t> a parcela do </a:t>
            </a:r>
            <a:r>
              <a:rPr lang="pt-BR" sz="2700" b="1" dirty="0">
                <a:solidFill>
                  <a:srgbClr val="00B050"/>
                </a:solidFill>
              </a:rPr>
              <a:t>resultado positivo </a:t>
            </a:r>
            <a:r>
              <a:rPr lang="pt-BR" sz="2700" dirty="0">
                <a:solidFill>
                  <a:schemeClr val="bg1"/>
                </a:solidFill>
              </a:rPr>
              <a:t>apurado no balanço do Banco Central do Brasil que corresponder ao </a:t>
            </a:r>
            <a:r>
              <a:rPr lang="pt-BR" sz="2700" b="1" dirty="0">
                <a:solidFill>
                  <a:srgbClr val="FFFF00"/>
                </a:solidFill>
              </a:rPr>
              <a:t>resultado financeiro positivo de suas operações com reservas cambiais </a:t>
            </a:r>
            <a:r>
              <a:rPr lang="pt-BR" sz="2700" b="1" dirty="0">
                <a:solidFill>
                  <a:schemeClr val="tx2">
                    <a:lumMod val="50000"/>
                  </a:schemeClr>
                </a:solidFill>
              </a:rPr>
              <a:t>e operações com derivativos cambiais</a:t>
            </a:r>
            <a:r>
              <a:rPr lang="pt-BR" sz="2700" dirty="0">
                <a:solidFill>
                  <a:schemeClr val="tx2">
                    <a:lumMod val="50000"/>
                  </a:schemeClr>
                </a:solidFill>
              </a:rPr>
              <a:t> realizadas no mercado interno, observado o limite do valor integral do resultado positivo</a:t>
            </a:r>
            <a:r>
              <a:rPr lang="pt-BR" sz="2700" dirty="0" smtClean="0">
                <a:solidFill>
                  <a:schemeClr val="tx2">
                    <a:lumMod val="50000"/>
                  </a:schemeClr>
                </a:solidFill>
              </a:rPr>
              <a:t>.</a:t>
            </a:r>
          </a:p>
          <a:p>
            <a:pPr algn="just">
              <a:lnSpc>
                <a:spcPct val="90000"/>
              </a:lnSpc>
              <a:spcBef>
                <a:spcPct val="0"/>
              </a:spcBef>
              <a:buNone/>
            </a:pPr>
            <a:endParaRPr lang="pt-BR" sz="2700" dirty="0">
              <a:solidFill>
                <a:schemeClr val="bg1"/>
              </a:solidFill>
            </a:endParaRPr>
          </a:p>
        </p:txBody>
      </p:sp>
      <p:sp>
        <p:nvSpPr>
          <p:cNvPr id="4" name="Título 1"/>
          <p:cNvSpPr txBox="1">
            <a:spLocks/>
          </p:cNvSpPr>
          <p:nvPr/>
        </p:nvSpPr>
        <p:spPr bwMode="auto">
          <a:xfrm>
            <a:off x="468313" y="260350"/>
            <a:ext cx="8229600" cy="928688"/>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pt-BR" sz="4000" u="sng" dirty="0">
                <a:solidFill>
                  <a:schemeClr val="accent2">
                    <a:lumMod val="40000"/>
                    <a:lumOff val="60000"/>
                  </a:schemeClr>
                </a:solidFill>
              </a:rPr>
              <a:t>Lei 13.820/2019</a:t>
            </a:r>
          </a:p>
        </p:txBody>
      </p:sp>
    </p:spTree>
    <p:extLst>
      <p:ext uri="{BB962C8B-B14F-4D97-AF65-F5344CB8AC3E}">
        <p14:creationId xmlns:p14="http://schemas.microsoft.com/office/powerpoint/2010/main" val="1919994201"/>
      </p:ext>
    </p:extLst>
  </p:cSld>
  <p:clrMapOvr>
    <a:masterClrMapping/>
  </p:clrMapOvr>
  <p:timing>
    <p:tnLst>
      <p:par>
        <p:cTn id="1" dur="indefinite" restart="never" nodeType="tmRoot"/>
      </p:par>
    </p:tnLst>
  </p:timing>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4294967295"/>
          </p:nvPr>
        </p:nvSpPr>
        <p:spPr>
          <a:xfrm>
            <a:off x="457200" y="1484313"/>
            <a:ext cx="8229600" cy="4425950"/>
          </a:xfrm>
        </p:spPr>
        <p:txBody>
          <a:bodyPr>
            <a:normAutofit/>
          </a:bodyPr>
          <a:lstStyle/>
          <a:p>
            <a:pPr algn="just">
              <a:lnSpc>
                <a:spcPct val="90000"/>
              </a:lnSpc>
              <a:spcBef>
                <a:spcPct val="0"/>
              </a:spcBef>
              <a:buNone/>
            </a:pPr>
            <a:r>
              <a:rPr lang="pt-BR" sz="2700" dirty="0" smtClean="0">
                <a:solidFill>
                  <a:schemeClr val="bg1"/>
                </a:solidFill>
              </a:rPr>
              <a:t>	</a:t>
            </a:r>
          </a:p>
          <a:p>
            <a:pPr algn="just">
              <a:lnSpc>
                <a:spcPct val="90000"/>
              </a:lnSpc>
              <a:spcBef>
                <a:spcPct val="0"/>
              </a:spcBef>
              <a:buNone/>
            </a:pPr>
            <a:r>
              <a:rPr lang="pt-BR" sz="2700" dirty="0">
                <a:solidFill>
                  <a:schemeClr val="bg1"/>
                </a:solidFill>
              </a:rPr>
              <a:t>	</a:t>
            </a:r>
            <a:r>
              <a:rPr lang="pt-BR" sz="2700" dirty="0" smtClean="0">
                <a:solidFill>
                  <a:schemeClr val="bg1"/>
                </a:solidFill>
              </a:rPr>
              <a:t>Art</a:t>
            </a:r>
            <a:r>
              <a:rPr lang="pt-BR" sz="2700" dirty="0">
                <a:solidFill>
                  <a:schemeClr val="bg1"/>
                </a:solidFill>
              </a:rPr>
              <a:t>. 3º </a:t>
            </a:r>
            <a:r>
              <a:rPr lang="pt-BR" sz="2700" b="1" dirty="0">
                <a:solidFill>
                  <a:srgbClr val="FF0000"/>
                </a:solidFill>
              </a:rPr>
              <a:t>Será destinada à constituição de reserva de resultado</a:t>
            </a:r>
            <a:r>
              <a:rPr lang="pt-BR" sz="2700" dirty="0">
                <a:solidFill>
                  <a:schemeClr val="bg1"/>
                </a:solidFill>
              </a:rPr>
              <a:t> a parcela do </a:t>
            </a:r>
            <a:r>
              <a:rPr lang="pt-BR" sz="2700" b="1" dirty="0">
                <a:solidFill>
                  <a:srgbClr val="00B050"/>
                </a:solidFill>
              </a:rPr>
              <a:t>resultado positivo </a:t>
            </a:r>
            <a:r>
              <a:rPr lang="pt-BR" sz="2700" dirty="0">
                <a:solidFill>
                  <a:schemeClr val="bg1"/>
                </a:solidFill>
              </a:rPr>
              <a:t>apurado no balanço do Banco Central do Brasil que corresponder ao </a:t>
            </a:r>
            <a:r>
              <a:rPr lang="pt-BR" sz="2700" b="1" dirty="0">
                <a:solidFill>
                  <a:srgbClr val="FFFF00"/>
                </a:solidFill>
              </a:rPr>
              <a:t>resultado financeiro positivo de suas operações com reservas cambiais e operações com derivativos cambiais</a:t>
            </a:r>
            <a:r>
              <a:rPr lang="pt-BR" sz="2700" dirty="0">
                <a:solidFill>
                  <a:schemeClr val="bg1"/>
                </a:solidFill>
              </a:rPr>
              <a:t> realizadas no mercado interno, </a:t>
            </a:r>
            <a:r>
              <a:rPr lang="pt-BR" sz="2700" dirty="0">
                <a:solidFill>
                  <a:schemeClr val="tx2">
                    <a:lumMod val="50000"/>
                  </a:schemeClr>
                </a:solidFill>
              </a:rPr>
              <a:t>observado o limite do valor integral do resultado positivo</a:t>
            </a:r>
            <a:r>
              <a:rPr lang="pt-BR" sz="2700" dirty="0" smtClean="0">
                <a:solidFill>
                  <a:schemeClr val="tx2">
                    <a:lumMod val="50000"/>
                  </a:schemeClr>
                </a:solidFill>
              </a:rPr>
              <a:t>.</a:t>
            </a:r>
          </a:p>
          <a:p>
            <a:pPr algn="just">
              <a:lnSpc>
                <a:spcPct val="90000"/>
              </a:lnSpc>
              <a:spcBef>
                <a:spcPct val="0"/>
              </a:spcBef>
              <a:buNone/>
            </a:pPr>
            <a:endParaRPr lang="pt-BR" sz="2700" dirty="0">
              <a:solidFill>
                <a:schemeClr val="bg1"/>
              </a:solidFill>
            </a:endParaRPr>
          </a:p>
        </p:txBody>
      </p:sp>
      <p:sp>
        <p:nvSpPr>
          <p:cNvPr id="4" name="Título 1"/>
          <p:cNvSpPr txBox="1">
            <a:spLocks/>
          </p:cNvSpPr>
          <p:nvPr/>
        </p:nvSpPr>
        <p:spPr bwMode="auto">
          <a:xfrm>
            <a:off x="468313" y="260350"/>
            <a:ext cx="8229600" cy="928688"/>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pt-BR" sz="4000" u="sng" dirty="0">
                <a:solidFill>
                  <a:schemeClr val="accent2">
                    <a:lumMod val="40000"/>
                    <a:lumOff val="60000"/>
                  </a:schemeClr>
                </a:solidFill>
              </a:rPr>
              <a:t>Lei 13.820/2019</a:t>
            </a:r>
          </a:p>
        </p:txBody>
      </p:sp>
    </p:spTree>
    <p:extLst>
      <p:ext uri="{BB962C8B-B14F-4D97-AF65-F5344CB8AC3E}">
        <p14:creationId xmlns:p14="http://schemas.microsoft.com/office/powerpoint/2010/main" val="2490024010"/>
      </p:ext>
    </p:extLst>
  </p:cSld>
  <p:clrMapOvr>
    <a:masterClrMapping/>
  </p:clrMapOvr>
  <p:timing>
    <p:tnLst>
      <p:par>
        <p:cTn id="1" dur="indefinite" restart="never" nodeType="tmRoot"/>
      </p:par>
    </p:tnLst>
  </p:timing>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4294967295"/>
          </p:nvPr>
        </p:nvSpPr>
        <p:spPr>
          <a:xfrm>
            <a:off x="457200" y="1484313"/>
            <a:ext cx="8229600" cy="4425950"/>
          </a:xfrm>
        </p:spPr>
        <p:txBody>
          <a:bodyPr>
            <a:normAutofit/>
          </a:bodyPr>
          <a:lstStyle/>
          <a:p>
            <a:pPr algn="just">
              <a:lnSpc>
                <a:spcPct val="90000"/>
              </a:lnSpc>
              <a:spcBef>
                <a:spcPct val="0"/>
              </a:spcBef>
              <a:buNone/>
            </a:pPr>
            <a:r>
              <a:rPr lang="pt-BR" sz="2700" dirty="0" smtClean="0">
                <a:solidFill>
                  <a:schemeClr val="bg1"/>
                </a:solidFill>
              </a:rPr>
              <a:t>	</a:t>
            </a:r>
          </a:p>
          <a:p>
            <a:pPr algn="just">
              <a:lnSpc>
                <a:spcPct val="90000"/>
              </a:lnSpc>
              <a:spcBef>
                <a:spcPct val="0"/>
              </a:spcBef>
              <a:buNone/>
            </a:pPr>
            <a:r>
              <a:rPr lang="pt-BR" sz="2700" dirty="0">
                <a:solidFill>
                  <a:schemeClr val="bg1"/>
                </a:solidFill>
              </a:rPr>
              <a:t>	</a:t>
            </a:r>
            <a:r>
              <a:rPr lang="pt-BR" sz="2700" dirty="0" smtClean="0">
                <a:solidFill>
                  <a:schemeClr val="bg1"/>
                </a:solidFill>
              </a:rPr>
              <a:t>Art</a:t>
            </a:r>
            <a:r>
              <a:rPr lang="pt-BR" sz="2700" dirty="0">
                <a:solidFill>
                  <a:schemeClr val="bg1"/>
                </a:solidFill>
              </a:rPr>
              <a:t>. 3º </a:t>
            </a:r>
            <a:r>
              <a:rPr lang="pt-BR" sz="2700" b="1" dirty="0">
                <a:solidFill>
                  <a:srgbClr val="FF0000"/>
                </a:solidFill>
              </a:rPr>
              <a:t>Será destinada à constituição de reserva de resultado</a:t>
            </a:r>
            <a:r>
              <a:rPr lang="pt-BR" sz="2700" dirty="0">
                <a:solidFill>
                  <a:schemeClr val="bg1"/>
                </a:solidFill>
              </a:rPr>
              <a:t> a parcela do </a:t>
            </a:r>
            <a:r>
              <a:rPr lang="pt-BR" sz="2700" b="1" dirty="0">
                <a:solidFill>
                  <a:srgbClr val="00B050"/>
                </a:solidFill>
              </a:rPr>
              <a:t>resultado positivo </a:t>
            </a:r>
            <a:r>
              <a:rPr lang="pt-BR" sz="2700" dirty="0">
                <a:solidFill>
                  <a:schemeClr val="bg1"/>
                </a:solidFill>
              </a:rPr>
              <a:t>apurado no balanço do Banco Central do Brasil que corresponder ao </a:t>
            </a:r>
            <a:r>
              <a:rPr lang="pt-BR" sz="2700" b="1" dirty="0">
                <a:solidFill>
                  <a:srgbClr val="FFFF00"/>
                </a:solidFill>
              </a:rPr>
              <a:t>resultado financeiro positivo de suas operações com reservas cambiais e operações com derivativos cambiais</a:t>
            </a:r>
            <a:r>
              <a:rPr lang="pt-BR" sz="2700" dirty="0">
                <a:solidFill>
                  <a:schemeClr val="bg1"/>
                </a:solidFill>
              </a:rPr>
              <a:t> realizadas no mercado interno, observado o limite do valor integral do resultado positivo</a:t>
            </a:r>
            <a:r>
              <a:rPr lang="pt-BR" sz="2700" dirty="0" smtClean="0">
                <a:solidFill>
                  <a:schemeClr val="bg1"/>
                </a:solidFill>
              </a:rPr>
              <a:t>.</a:t>
            </a:r>
          </a:p>
          <a:p>
            <a:pPr algn="just">
              <a:lnSpc>
                <a:spcPct val="90000"/>
              </a:lnSpc>
              <a:spcBef>
                <a:spcPct val="0"/>
              </a:spcBef>
              <a:buNone/>
            </a:pPr>
            <a:endParaRPr lang="pt-BR" sz="2700" dirty="0">
              <a:solidFill>
                <a:schemeClr val="bg1"/>
              </a:solidFill>
            </a:endParaRPr>
          </a:p>
        </p:txBody>
      </p:sp>
      <p:sp>
        <p:nvSpPr>
          <p:cNvPr id="4" name="Título 1"/>
          <p:cNvSpPr txBox="1">
            <a:spLocks/>
          </p:cNvSpPr>
          <p:nvPr/>
        </p:nvSpPr>
        <p:spPr bwMode="auto">
          <a:xfrm>
            <a:off x="468313" y="260350"/>
            <a:ext cx="8229600" cy="928688"/>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pt-BR" sz="4000" u="sng" dirty="0">
                <a:solidFill>
                  <a:schemeClr val="accent2">
                    <a:lumMod val="40000"/>
                    <a:lumOff val="60000"/>
                  </a:schemeClr>
                </a:solidFill>
              </a:rPr>
              <a:t>Lei 13.820/2019</a:t>
            </a:r>
          </a:p>
        </p:txBody>
      </p:sp>
    </p:spTree>
    <p:extLst>
      <p:ext uri="{BB962C8B-B14F-4D97-AF65-F5344CB8AC3E}">
        <p14:creationId xmlns:p14="http://schemas.microsoft.com/office/powerpoint/2010/main" val="2657482640"/>
      </p:ext>
    </p:extLst>
  </p:cSld>
  <p:clrMapOvr>
    <a:masterClrMapping/>
  </p:clrMapOvr>
  <p:timing>
    <p:tnLst>
      <p:par>
        <p:cTn id="1" dur="indefinite" restart="never" nodeType="tmRoot"/>
      </p:par>
    </p:tnLst>
  </p:timing>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ela 1"/>
          <p:cNvGraphicFramePr>
            <a:graphicFrameLocks noGrp="1"/>
          </p:cNvGraphicFramePr>
          <p:nvPr>
            <p:extLst>
              <p:ext uri="{D42A27DB-BD31-4B8C-83A1-F6EECF244321}">
                <p14:modId xmlns:p14="http://schemas.microsoft.com/office/powerpoint/2010/main" val="3941603751"/>
              </p:ext>
            </p:extLst>
          </p:nvPr>
        </p:nvGraphicFramePr>
        <p:xfrm>
          <a:off x="1235857" y="76360"/>
          <a:ext cx="5289041" cy="6698916"/>
        </p:xfrm>
        <a:graphic>
          <a:graphicData uri="http://schemas.openxmlformats.org/drawingml/2006/table">
            <a:tbl>
              <a:tblPr>
                <a:tableStyleId>{5C22544A-7EE6-4342-B048-85BDC9FD1C3A}</a:tableStyleId>
              </a:tblPr>
              <a:tblGrid>
                <a:gridCol w="1271079"/>
                <a:gridCol w="1262062"/>
                <a:gridCol w="1377950"/>
                <a:gridCol w="1377950"/>
              </a:tblGrid>
              <a:tr h="301125">
                <a:tc>
                  <a:txBody>
                    <a:bodyPr/>
                    <a:lstStyle/>
                    <a:p>
                      <a:pPr algn="ctr" fontAlgn="b"/>
                      <a:r>
                        <a:rPr lang="pt-BR" sz="2400" b="1" u="none" strike="noStrike" dirty="0">
                          <a:solidFill>
                            <a:schemeClr val="accent1">
                              <a:lumMod val="40000"/>
                              <a:lumOff val="60000"/>
                            </a:schemeClr>
                          </a:solidFill>
                          <a:effectLst/>
                        </a:rPr>
                        <a:t>Semestre</a:t>
                      </a:r>
                      <a:endParaRPr lang="pt-BR" sz="2400" b="1" i="0" u="none" strike="noStrike" dirty="0">
                        <a:solidFill>
                          <a:schemeClr val="accent1">
                            <a:lumMod val="40000"/>
                            <a:lumOff val="60000"/>
                          </a:schemeClr>
                        </a:solidFill>
                        <a:effectLst/>
                        <a:latin typeface="Calibri"/>
                      </a:endParaRPr>
                    </a:p>
                  </a:txBody>
                  <a:tcPr marL="9525" marR="9525" marT="9525" marB="0" anchor="ctr">
                    <a:solidFill>
                      <a:schemeClr val="tx1">
                        <a:lumMod val="85000"/>
                        <a:lumOff val="15000"/>
                      </a:schemeClr>
                    </a:solidFill>
                  </a:tcPr>
                </a:tc>
                <a:tc>
                  <a:txBody>
                    <a:bodyPr/>
                    <a:lstStyle/>
                    <a:p>
                      <a:pPr algn="ctr" fontAlgn="b"/>
                      <a:r>
                        <a:rPr lang="pt-BR" sz="2400" b="1" u="none" strike="noStrike" dirty="0">
                          <a:solidFill>
                            <a:schemeClr val="accent1">
                              <a:lumMod val="40000"/>
                              <a:lumOff val="60000"/>
                            </a:schemeClr>
                          </a:solidFill>
                          <a:effectLst/>
                        </a:rPr>
                        <a:t>Demais</a:t>
                      </a:r>
                      <a:endParaRPr lang="pt-BR" sz="2400" b="1" i="0" u="none" strike="noStrike" dirty="0">
                        <a:solidFill>
                          <a:schemeClr val="accent1">
                            <a:lumMod val="40000"/>
                            <a:lumOff val="60000"/>
                          </a:schemeClr>
                        </a:solidFill>
                        <a:effectLst/>
                        <a:latin typeface="Calibri"/>
                      </a:endParaRPr>
                    </a:p>
                  </a:txBody>
                  <a:tcPr marL="9525" marR="9525" marT="9525" marB="0" anchor="ctr">
                    <a:solidFill>
                      <a:schemeClr val="tx1">
                        <a:lumMod val="85000"/>
                        <a:lumOff val="15000"/>
                      </a:schemeClr>
                    </a:solidFill>
                  </a:tcPr>
                </a:tc>
                <a:tc>
                  <a:txBody>
                    <a:bodyPr/>
                    <a:lstStyle/>
                    <a:p>
                      <a:pPr algn="ctr" fontAlgn="b"/>
                      <a:r>
                        <a:rPr lang="pt-BR" sz="2400" b="1" u="none" strike="noStrike" dirty="0">
                          <a:solidFill>
                            <a:schemeClr val="accent1">
                              <a:lumMod val="40000"/>
                              <a:lumOff val="60000"/>
                            </a:schemeClr>
                          </a:solidFill>
                          <a:effectLst/>
                        </a:rPr>
                        <a:t>Câmbio</a:t>
                      </a:r>
                      <a:endParaRPr lang="pt-BR" sz="2400" b="1" i="0" u="none" strike="noStrike" dirty="0">
                        <a:solidFill>
                          <a:schemeClr val="accent1">
                            <a:lumMod val="40000"/>
                            <a:lumOff val="60000"/>
                          </a:schemeClr>
                        </a:solidFill>
                        <a:effectLst/>
                        <a:latin typeface="Calibri"/>
                      </a:endParaRPr>
                    </a:p>
                  </a:txBody>
                  <a:tcPr marL="9525" marR="9525" marT="9525" marB="0" anchor="ctr">
                    <a:solidFill>
                      <a:schemeClr val="tx1">
                        <a:lumMod val="85000"/>
                        <a:lumOff val="15000"/>
                      </a:schemeClr>
                    </a:solidFill>
                  </a:tcPr>
                </a:tc>
                <a:tc>
                  <a:txBody>
                    <a:bodyPr/>
                    <a:lstStyle/>
                    <a:p>
                      <a:pPr algn="ctr" fontAlgn="b"/>
                      <a:r>
                        <a:rPr lang="pt-BR" sz="2400" b="1" u="none" strike="noStrike" dirty="0">
                          <a:solidFill>
                            <a:schemeClr val="accent1">
                              <a:lumMod val="40000"/>
                              <a:lumOff val="60000"/>
                            </a:schemeClr>
                          </a:solidFill>
                          <a:effectLst/>
                        </a:rPr>
                        <a:t>Total</a:t>
                      </a:r>
                      <a:endParaRPr lang="pt-BR" sz="2400" b="1" i="0" u="none" strike="noStrike" dirty="0">
                        <a:solidFill>
                          <a:schemeClr val="accent1">
                            <a:lumMod val="40000"/>
                            <a:lumOff val="60000"/>
                          </a:schemeClr>
                        </a:solidFill>
                        <a:effectLst/>
                        <a:latin typeface="Calibri"/>
                      </a:endParaRPr>
                    </a:p>
                  </a:txBody>
                  <a:tcPr marL="9525" marR="9525" marT="9525" marB="0" anchor="ctr">
                    <a:solidFill>
                      <a:schemeClr val="tx1">
                        <a:lumMod val="85000"/>
                        <a:lumOff val="15000"/>
                      </a:schemeClr>
                    </a:solidFill>
                  </a:tcPr>
                </a:tc>
              </a:tr>
              <a:tr h="286786">
                <a:tc>
                  <a:txBody>
                    <a:bodyPr/>
                    <a:lstStyle/>
                    <a:p>
                      <a:pPr algn="ctr" fontAlgn="b"/>
                      <a:r>
                        <a:rPr lang="pt-BR" sz="1600" u="none" strike="noStrike" dirty="0">
                          <a:solidFill>
                            <a:schemeClr val="accent1">
                              <a:lumMod val="40000"/>
                              <a:lumOff val="60000"/>
                            </a:schemeClr>
                          </a:solidFill>
                          <a:effectLst/>
                        </a:rPr>
                        <a:t>1º sem/2008</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3.172.740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(44.798.256)</a:t>
                      </a:r>
                      <a:endParaRPr lang="pt-BR" sz="1800" b="1" i="0" u="none" strike="noStrike" dirty="0">
                        <a:solidFill>
                          <a:srgbClr val="FFC000"/>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(41.625.516)</a:t>
                      </a:r>
                      <a:endParaRPr lang="pt-BR" sz="1800" b="1" i="0" u="none" strike="noStrike" dirty="0">
                        <a:solidFill>
                          <a:srgbClr val="FFC000"/>
                        </a:solidFill>
                        <a:effectLst/>
                        <a:latin typeface="Calibri"/>
                      </a:endParaRPr>
                    </a:p>
                  </a:txBody>
                  <a:tcPr marL="9525" marR="9525" marT="9525" marB="0" anchor="ctr">
                    <a:solidFill>
                      <a:schemeClr val="tx1">
                        <a:lumMod val="85000"/>
                        <a:lumOff val="15000"/>
                      </a:schemeClr>
                    </a:solidFill>
                  </a:tcPr>
                </a:tc>
              </a:tr>
              <a:tr h="286786">
                <a:tc>
                  <a:txBody>
                    <a:bodyPr/>
                    <a:lstStyle/>
                    <a:p>
                      <a:pPr algn="ctr" fontAlgn="b"/>
                      <a:r>
                        <a:rPr lang="pt-BR" sz="1600" u="none" strike="noStrike" dirty="0">
                          <a:solidFill>
                            <a:schemeClr val="accent1">
                              <a:lumMod val="40000"/>
                              <a:lumOff val="60000"/>
                            </a:schemeClr>
                          </a:solidFill>
                          <a:effectLst/>
                        </a:rPr>
                        <a:t>2º sem/2008</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10.172.653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171.416.012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181.588.665 </a:t>
                      </a:r>
                      <a:endParaRPr lang="pt-BR" sz="1800" b="1" i="0" u="none" strike="noStrike" dirty="0">
                        <a:solidFill>
                          <a:schemeClr val="bg1">
                            <a:lumMod val="85000"/>
                          </a:schemeClr>
                        </a:solidFill>
                        <a:effectLst/>
                        <a:latin typeface="Calibri"/>
                      </a:endParaRPr>
                    </a:p>
                  </a:txBody>
                  <a:tcPr marL="9525" marR="9525" marT="9525" marB="0" anchor="ctr">
                    <a:solidFill>
                      <a:schemeClr val="tx1">
                        <a:lumMod val="85000"/>
                        <a:lumOff val="15000"/>
                      </a:schemeClr>
                    </a:solidFill>
                  </a:tcPr>
                </a:tc>
              </a:tr>
              <a:tr h="286786">
                <a:tc>
                  <a:txBody>
                    <a:bodyPr/>
                    <a:lstStyle/>
                    <a:p>
                      <a:pPr algn="ctr" fontAlgn="b"/>
                      <a:r>
                        <a:rPr lang="pt-BR" sz="1600" u="none" strike="noStrike" dirty="0">
                          <a:solidFill>
                            <a:schemeClr val="accent1">
                              <a:lumMod val="40000"/>
                              <a:lumOff val="60000"/>
                            </a:schemeClr>
                          </a:solidFill>
                          <a:effectLst/>
                        </a:rPr>
                        <a:t>1º sem/2009</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(941.601)</a:t>
                      </a:r>
                      <a:endParaRPr lang="pt-BR" sz="1800" b="1" i="0" u="none" strike="noStrike" dirty="0">
                        <a:solidFill>
                          <a:srgbClr val="FFC000"/>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(93.787.316)</a:t>
                      </a:r>
                      <a:endParaRPr lang="pt-BR" sz="1800" b="1" i="0" u="none" strike="noStrike" dirty="0">
                        <a:solidFill>
                          <a:srgbClr val="FFC000"/>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(94.728.917)</a:t>
                      </a:r>
                      <a:endParaRPr lang="pt-BR" sz="1800" b="1" i="0" u="none" strike="noStrike" dirty="0">
                        <a:solidFill>
                          <a:srgbClr val="FFC000"/>
                        </a:solidFill>
                        <a:effectLst/>
                        <a:latin typeface="Calibri"/>
                      </a:endParaRPr>
                    </a:p>
                  </a:txBody>
                  <a:tcPr marL="9525" marR="9525" marT="9525" marB="0" anchor="ctr">
                    <a:solidFill>
                      <a:schemeClr val="tx1">
                        <a:lumMod val="85000"/>
                        <a:lumOff val="15000"/>
                      </a:schemeClr>
                    </a:solidFill>
                  </a:tcPr>
                </a:tc>
              </a:tr>
              <a:tr h="286786">
                <a:tc>
                  <a:txBody>
                    <a:bodyPr/>
                    <a:lstStyle/>
                    <a:p>
                      <a:pPr algn="ctr" fontAlgn="b"/>
                      <a:r>
                        <a:rPr lang="pt-BR" sz="1600" u="none" strike="noStrike" dirty="0">
                          <a:solidFill>
                            <a:schemeClr val="accent1">
                              <a:lumMod val="40000"/>
                              <a:lumOff val="60000"/>
                            </a:schemeClr>
                          </a:solidFill>
                          <a:effectLst/>
                        </a:rPr>
                        <a:t>2º sem/2009</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6.550.645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(53.931.576)</a:t>
                      </a:r>
                      <a:endParaRPr lang="pt-BR" sz="1800" b="1" i="0" u="none" strike="noStrike" dirty="0">
                        <a:solidFill>
                          <a:srgbClr val="FFC000"/>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(47.380.931)</a:t>
                      </a:r>
                      <a:endParaRPr lang="pt-BR" sz="1800" b="1" i="0" u="none" strike="noStrike" dirty="0">
                        <a:solidFill>
                          <a:srgbClr val="FFC000"/>
                        </a:solidFill>
                        <a:effectLst/>
                        <a:latin typeface="Calibri"/>
                      </a:endParaRPr>
                    </a:p>
                  </a:txBody>
                  <a:tcPr marL="9525" marR="9525" marT="9525" marB="0" anchor="ctr">
                    <a:solidFill>
                      <a:schemeClr val="tx1">
                        <a:lumMod val="85000"/>
                        <a:lumOff val="15000"/>
                      </a:schemeClr>
                    </a:solidFill>
                  </a:tcPr>
                </a:tc>
              </a:tr>
              <a:tr h="286786">
                <a:tc>
                  <a:txBody>
                    <a:bodyPr/>
                    <a:lstStyle/>
                    <a:p>
                      <a:pPr algn="ctr" fontAlgn="b"/>
                      <a:r>
                        <a:rPr lang="pt-BR" sz="1600" u="none" strike="noStrike" dirty="0">
                          <a:solidFill>
                            <a:schemeClr val="accent1">
                              <a:lumMod val="40000"/>
                              <a:lumOff val="60000"/>
                            </a:schemeClr>
                          </a:solidFill>
                          <a:effectLst/>
                        </a:rPr>
                        <a:t>1º sem/2010</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10.803.195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(1.893.172)</a:t>
                      </a:r>
                      <a:endParaRPr lang="pt-BR" sz="1800" b="1" i="0" u="none" strike="noStrike" dirty="0">
                        <a:solidFill>
                          <a:srgbClr val="FFC000"/>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8.910.023 </a:t>
                      </a:r>
                      <a:endParaRPr lang="pt-BR" sz="1800" b="1" i="0" u="none" strike="noStrike" dirty="0">
                        <a:solidFill>
                          <a:schemeClr val="bg1">
                            <a:lumMod val="85000"/>
                          </a:schemeClr>
                        </a:solidFill>
                        <a:effectLst/>
                        <a:latin typeface="Calibri"/>
                      </a:endParaRPr>
                    </a:p>
                  </a:txBody>
                  <a:tcPr marL="9525" marR="9525" marT="9525" marB="0" anchor="ctr">
                    <a:solidFill>
                      <a:schemeClr val="tx1">
                        <a:lumMod val="85000"/>
                        <a:lumOff val="15000"/>
                      </a:schemeClr>
                    </a:solidFill>
                  </a:tcPr>
                </a:tc>
              </a:tr>
              <a:tr h="286786">
                <a:tc>
                  <a:txBody>
                    <a:bodyPr/>
                    <a:lstStyle/>
                    <a:p>
                      <a:pPr algn="ctr" fontAlgn="b"/>
                      <a:r>
                        <a:rPr lang="pt-BR" sz="1600" u="none" strike="noStrike" dirty="0">
                          <a:solidFill>
                            <a:schemeClr val="accent1">
                              <a:lumMod val="40000"/>
                              <a:lumOff val="60000"/>
                            </a:schemeClr>
                          </a:solidFill>
                          <a:effectLst/>
                        </a:rPr>
                        <a:t>2º sem/2010</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4.926.775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(46.636.548)</a:t>
                      </a:r>
                      <a:endParaRPr lang="pt-BR" sz="1800" b="1" i="0" u="none" strike="noStrike" dirty="0">
                        <a:solidFill>
                          <a:srgbClr val="FFC000"/>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(41.709.773)</a:t>
                      </a:r>
                      <a:endParaRPr lang="pt-BR" sz="1800" b="1" i="0" u="none" strike="noStrike" dirty="0">
                        <a:solidFill>
                          <a:srgbClr val="FFC000"/>
                        </a:solidFill>
                        <a:effectLst/>
                        <a:latin typeface="Calibri"/>
                      </a:endParaRPr>
                    </a:p>
                  </a:txBody>
                  <a:tcPr marL="9525" marR="9525" marT="9525" marB="0" anchor="ctr">
                    <a:solidFill>
                      <a:schemeClr val="tx1">
                        <a:lumMod val="85000"/>
                        <a:lumOff val="15000"/>
                      </a:schemeClr>
                    </a:solidFill>
                  </a:tcPr>
                </a:tc>
              </a:tr>
              <a:tr h="286786">
                <a:tc>
                  <a:txBody>
                    <a:bodyPr/>
                    <a:lstStyle/>
                    <a:p>
                      <a:pPr algn="ctr" fontAlgn="b"/>
                      <a:r>
                        <a:rPr lang="pt-BR" sz="1600" u="none" strike="noStrike" dirty="0">
                          <a:solidFill>
                            <a:schemeClr val="accent1">
                              <a:lumMod val="40000"/>
                              <a:lumOff val="60000"/>
                            </a:schemeClr>
                          </a:solidFill>
                          <a:effectLst/>
                        </a:rPr>
                        <a:t>1º sem/2011</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12.230.706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(46.199.286)</a:t>
                      </a:r>
                      <a:endParaRPr lang="pt-BR" sz="1800" b="1" i="0" u="none" strike="noStrike" dirty="0">
                        <a:solidFill>
                          <a:srgbClr val="FFC000"/>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(33.968.580)</a:t>
                      </a:r>
                      <a:endParaRPr lang="pt-BR" sz="1800" b="1" i="0" u="none" strike="noStrike" dirty="0">
                        <a:solidFill>
                          <a:srgbClr val="FFC000"/>
                        </a:solidFill>
                        <a:effectLst/>
                        <a:latin typeface="Calibri"/>
                      </a:endParaRPr>
                    </a:p>
                  </a:txBody>
                  <a:tcPr marL="9525" marR="9525" marT="9525" marB="0" anchor="ctr">
                    <a:solidFill>
                      <a:schemeClr val="tx1">
                        <a:lumMod val="85000"/>
                        <a:lumOff val="15000"/>
                      </a:schemeClr>
                    </a:solidFill>
                  </a:tcPr>
                </a:tc>
              </a:tr>
              <a:tr h="286786">
                <a:tc>
                  <a:txBody>
                    <a:bodyPr/>
                    <a:lstStyle/>
                    <a:p>
                      <a:pPr algn="ctr" fontAlgn="b"/>
                      <a:r>
                        <a:rPr lang="pt-BR" sz="1600" u="none" strike="noStrike" dirty="0">
                          <a:solidFill>
                            <a:schemeClr val="accent1">
                              <a:lumMod val="40000"/>
                              <a:lumOff val="60000"/>
                            </a:schemeClr>
                          </a:solidFill>
                          <a:effectLst/>
                        </a:rPr>
                        <a:t>2º sem/2011</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11.240.704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90.240.059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101.480.763 </a:t>
                      </a:r>
                      <a:endParaRPr lang="pt-BR" sz="1800" b="1" i="0" u="none" strike="noStrike" dirty="0">
                        <a:solidFill>
                          <a:schemeClr val="bg1">
                            <a:lumMod val="85000"/>
                          </a:schemeClr>
                        </a:solidFill>
                        <a:effectLst/>
                        <a:latin typeface="Calibri"/>
                      </a:endParaRPr>
                    </a:p>
                  </a:txBody>
                  <a:tcPr marL="9525" marR="9525" marT="9525" marB="0" anchor="ctr">
                    <a:solidFill>
                      <a:schemeClr val="tx1">
                        <a:lumMod val="85000"/>
                        <a:lumOff val="15000"/>
                      </a:schemeClr>
                    </a:solidFill>
                  </a:tcPr>
                </a:tc>
              </a:tr>
              <a:tr h="286786">
                <a:tc>
                  <a:txBody>
                    <a:bodyPr/>
                    <a:lstStyle/>
                    <a:p>
                      <a:pPr algn="ctr" fontAlgn="b"/>
                      <a:r>
                        <a:rPr lang="pt-BR" sz="1600" u="none" strike="noStrike" dirty="0">
                          <a:solidFill>
                            <a:schemeClr val="accent1">
                              <a:lumMod val="40000"/>
                              <a:lumOff val="60000"/>
                            </a:schemeClr>
                          </a:solidFill>
                          <a:effectLst/>
                        </a:rPr>
                        <a:t>1º sem/2012</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12.318.246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32.210.001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44.528.247 </a:t>
                      </a:r>
                      <a:endParaRPr lang="pt-BR" sz="1800" b="1" i="0" u="none" strike="noStrike" dirty="0">
                        <a:solidFill>
                          <a:schemeClr val="bg1">
                            <a:lumMod val="85000"/>
                          </a:schemeClr>
                        </a:solidFill>
                        <a:effectLst/>
                        <a:latin typeface="Calibri"/>
                      </a:endParaRPr>
                    </a:p>
                  </a:txBody>
                  <a:tcPr marL="9525" marR="9525" marT="9525" marB="0" anchor="ctr">
                    <a:solidFill>
                      <a:schemeClr val="tx1">
                        <a:lumMod val="85000"/>
                        <a:lumOff val="15000"/>
                      </a:schemeClr>
                    </a:solidFill>
                  </a:tcPr>
                </a:tc>
              </a:tr>
              <a:tr h="286786">
                <a:tc>
                  <a:txBody>
                    <a:bodyPr/>
                    <a:lstStyle/>
                    <a:p>
                      <a:pPr algn="ctr" fontAlgn="b"/>
                      <a:r>
                        <a:rPr lang="pt-BR" sz="1600" u="none" strike="noStrike" dirty="0">
                          <a:solidFill>
                            <a:schemeClr val="accent1">
                              <a:lumMod val="40000"/>
                              <a:lumOff val="60000"/>
                            </a:schemeClr>
                          </a:solidFill>
                          <a:effectLst/>
                        </a:rPr>
                        <a:t>2º sem/2012</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12.296.483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(9.900.595)</a:t>
                      </a:r>
                      <a:endParaRPr lang="pt-BR" sz="1800" b="1" i="0" u="none" strike="noStrike" dirty="0">
                        <a:solidFill>
                          <a:srgbClr val="FFC000"/>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2.395.888 </a:t>
                      </a:r>
                      <a:endParaRPr lang="pt-BR" sz="1800" b="1" i="0" u="none" strike="noStrike" dirty="0">
                        <a:solidFill>
                          <a:schemeClr val="bg1">
                            <a:lumMod val="85000"/>
                          </a:schemeClr>
                        </a:solidFill>
                        <a:effectLst/>
                        <a:latin typeface="Calibri"/>
                      </a:endParaRPr>
                    </a:p>
                  </a:txBody>
                  <a:tcPr marL="9525" marR="9525" marT="9525" marB="0" anchor="ctr">
                    <a:solidFill>
                      <a:schemeClr val="tx1">
                        <a:lumMod val="85000"/>
                        <a:lumOff val="15000"/>
                      </a:schemeClr>
                    </a:solidFill>
                  </a:tcPr>
                </a:tc>
              </a:tr>
              <a:tr h="286786">
                <a:tc>
                  <a:txBody>
                    <a:bodyPr/>
                    <a:lstStyle/>
                    <a:p>
                      <a:pPr algn="ctr" fontAlgn="b"/>
                      <a:r>
                        <a:rPr lang="pt-BR" sz="1600" u="none" strike="noStrike" dirty="0">
                          <a:solidFill>
                            <a:schemeClr val="accent1">
                              <a:lumMod val="40000"/>
                              <a:lumOff val="60000"/>
                            </a:schemeClr>
                          </a:solidFill>
                          <a:effectLst/>
                        </a:rPr>
                        <a:t>1º sem/2013</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12.669.885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15.766.502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28.436.387 </a:t>
                      </a:r>
                      <a:endParaRPr lang="pt-BR" sz="1800" b="1" i="0" u="none" strike="noStrike" dirty="0">
                        <a:solidFill>
                          <a:schemeClr val="bg1">
                            <a:lumMod val="85000"/>
                          </a:schemeClr>
                        </a:solidFill>
                        <a:effectLst/>
                        <a:latin typeface="Calibri"/>
                      </a:endParaRPr>
                    </a:p>
                  </a:txBody>
                  <a:tcPr marL="9525" marR="9525" marT="9525" marB="0" anchor="ctr">
                    <a:solidFill>
                      <a:schemeClr val="tx1">
                        <a:lumMod val="85000"/>
                        <a:lumOff val="15000"/>
                      </a:schemeClr>
                    </a:solidFill>
                  </a:tcPr>
                </a:tc>
              </a:tr>
              <a:tr h="286786">
                <a:tc>
                  <a:txBody>
                    <a:bodyPr/>
                    <a:lstStyle/>
                    <a:p>
                      <a:pPr algn="ctr" fontAlgn="b"/>
                      <a:r>
                        <a:rPr lang="pt-BR" sz="1600" u="none" strike="noStrike" dirty="0">
                          <a:solidFill>
                            <a:schemeClr val="accent1">
                              <a:lumMod val="40000"/>
                              <a:lumOff val="60000"/>
                            </a:schemeClr>
                          </a:solidFill>
                          <a:effectLst/>
                        </a:rPr>
                        <a:t>2º sem/2013</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14.267.811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15.918.931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30.186.742 </a:t>
                      </a:r>
                      <a:endParaRPr lang="pt-BR" sz="1800" b="1" i="0" u="none" strike="noStrike" dirty="0">
                        <a:solidFill>
                          <a:schemeClr val="bg1">
                            <a:lumMod val="85000"/>
                          </a:schemeClr>
                        </a:solidFill>
                        <a:effectLst/>
                        <a:latin typeface="Calibri"/>
                      </a:endParaRPr>
                    </a:p>
                  </a:txBody>
                  <a:tcPr marL="9525" marR="9525" marT="9525" marB="0" anchor="ctr">
                    <a:solidFill>
                      <a:schemeClr val="tx1">
                        <a:lumMod val="85000"/>
                        <a:lumOff val="15000"/>
                      </a:schemeClr>
                    </a:solidFill>
                  </a:tcPr>
                </a:tc>
              </a:tr>
              <a:tr h="286786">
                <a:tc>
                  <a:txBody>
                    <a:bodyPr/>
                    <a:lstStyle/>
                    <a:p>
                      <a:pPr algn="ctr" fontAlgn="b"/>
                      <a:r>
                        <a:rPr lang="pt-BR" sz="1600" u="none" strike="noStrike" dirty="0">
                          <a:solidFill>
                            <a:schemeClr val="accent1">
                              <a:lumMod val="40000"/>
                              <a:lumOff val="60000"/>
                            </a:schemeClr>
                          </a:solidFill>
                          <a:effectLst/>
                        </a:rPr>
                        <a:t>1º sem/2014</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5.271.503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(51.233.608)</a:t>
                      </a:r>
                      <a:endParaRPr lang="pt-BR" sz="1800" b="1" i="0" u="none" strike="noStrike" dirty="0">
                        <a:solidFill>
                          <a:srgbClr val="FFC000"/>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(45.962.105)</a:t>
                      </a:r>
                      <a:endParaRPr lang="pt-BR" sz="1800" b="1" i="0" u="none" strike="noStrike" dirty="0">
                        <a:solidFill>
                          <a:srgbClr val="FFC000"/>
                        </a:solidFill>
                        <a:effectLst/>
                        <a:latin typeface="Calibri"/>
                      </a:endParaRPr>
                    </a:p>
                  </a:txBody>
                  <a:tcPr marL="9525" marR="9525" marT="9525" marB="0" anchor="ctr">
                    <a:solidFill>
                      <a:schemeClr val="tx1">
                        <a:lumMod val="85000"/>
                        <a:lumOff val="15000"/>
                      </a:schemeClr>
                    </a:solidFill>
                  </a:tcPr>
                </a:tc>
              </a:tr>
              <a:tr h="286786">
                <a:tc>
                  <a:txBody>
                    <a:bodyPr/>
                    <a:lstStyle/>
                    <a:p>
                      <a:pPr algn="ctr" fontAlgn="b"/>
                      <a:r>
                        <a:rPr lang="pt-BR" sz="1600" u="none" strike="noStrike" dirty="0">
                          <a:solidFill>
                            <a:schemeClr val="accent1">
                              <a:lumMod val="40000"/>
                              <a:lumOff val="60000"/>
                            </a:schemeClr>
                          </a:solidFill>
                          <a:effectLst/>
                        </a:rPr>
                        <a:t>2º sem/2014</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25.655.376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65.173.472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90.828.848 </a:t>
                      </a:r>
                      <a:endParaRPr lang="pt-BR" sz="1800" b="1" i="0" u="none" strike="noStrike" dirty="0">
                        <a:solidFill>
                          <a:schemeClr val="bg1">
                            <a:lumMod val="85000"/>
                          </a:schemeClr>
                        </a:solidFill>
                        <a:effectLst/>
                        <a:latin typeface="Calibri"/>
                      </a:endParaRPr>
                    </a:p>
                  </a:txBody>
                  <a:tcPr marL="9525" marR="9525" marT="9525" marB="0" anchor="ctr">
                    <a:solidFill>
                      <a:schemeClr val="tx1">
                        <a:lumMod val="85000"/>
                        <a:lumOff val="15000"/>
                      </a:schemeClr>
                    </a:solidFill>
                  </a:tcPr>
                </a:tc>
              </a:tr>
              <a:tr h="286786">
                <a:tc>
                  <a:txBody>
                    <a:bodyPr/>
                    <a:lstStyle/>
                    <a:p>
                      <a:pPr algn="ctr" fontAlgn="b"/>
                      <a:r>
                        <a:rPr lang="pt-BR" sz="1600" u="none" strike="noStrike" dirty="0">
                          <a:solidFill>
                            <a:schemeClr val="accent1">
                              <a:lumMod val="40000"/>
                              <a:lumOff val="60000"/>
                            </a:schemeClr>
                          </a:solidFill>
                          <a:effectLst/>
                        </a:rPr>
                        <a:t>1º sem/2015</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35.184.659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46.406.630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81.591.289 </a:t>
                      </a:r>
                      <a:endParaRPr lang="pt-BR" sz="1800" b="1" i="0" u="none" strike="noStrike" dirty="0">
                        <a:solidFill>
                          <a:schemeClr val="bg1">
                            <a:lumMod val="85000"/>
                          </a:schemeClr>
                        </a:solidFill>
                        <a:effectLst/>
                        <a:latin typeface="Calibri"/>
                      </a:endParaRPr>
                    </a:p>
                  </a:txBody>
                  <a:tcPr marL="9525" marR="9525" marT="9525" marB="0" anchor="ctr">
                    <a:solidFill>
                      <a:schemeClr val="tx1">
                        <a:lumMod val="85000"/>
                        <a:lumOff val="15000"/>
                      </a:schemeClr>
                    </a:solidFill>
                  </a:tcPr>
                </a:tc>
              </a:tr>
              <a:tr h="286786">
                <a:tc>
                  <a:txBody>
                    <a:bodyPr/>
                    <a:lstStyle/>
                    <a:p>
                      <a:pPr algn="ctr" fontAlgn="b"/>
                      <a:r>
                        <a:rPr lang="pt-BR" sz="1600" u="none" strike="noStrike" dirty="0">
                          <a:solidFill>
                            <a:schemeClr val="accent1">
                              <a:lumMod val="40000"/>
                              <a:lumOff val="60000"/>
                            </a:schemeClr>
                          </a:solidFill>
                          <a:effectLst/>
                        </a:rPr>
                        <a:t>2º sem/2015</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41.521.539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110.938.091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152.459.630 </a:t>
                      </a:r>
                      <a:endParaRPr lang="pt-BR" sz="1800" b="1" i="0" u="none" strike="noStrike" dirty="0">
                        <a:solidFill>
                          <a:schemeClr val="bg1">
                            <a:lumMod val="85000"/>
                          </a:schemeClr>
                        </a:solidFill>
                        <a:effectLst/>
                        <a:latin typeface="Calibri"/>
                      </a:endParaRPr>
                    </a:p>
                  </a:txBody>
                  <a:tcPr marL="9525" marR="9525" marT="9525" marB="0" anchor="ctr">
                    <a:solidFill>
                      <a:schemeClr val="tx1">
                        <a:lumMod val="85000"/>
                        <a:lumOff val="15000"/>
                      </a:schemeClr>
                    </a:solidFill>
                  </a:tcPr>
                </a:tc>
              </a:tr>
              <a:tr h="286786">
                <a:tc>
                  <a:txBody>
                    <a:bodyPr/>
                    <a:lstStyle/>
                    <a:p>
                      <a:pPr algn="ctr" fontAlgn="b"/>
                      <a:r>
                        <a:rPr lang="pt-BR" sz="1600" u="none" strike="noStrike" dirty="0">
                          <a:solidFill>
                            <a:schemeClr val="accent1">
                              <a:lumMod val="40000"/>
                              <a:lumOff val="60000"/>
                            </a:schemeClr>
                          </a:solidFill>
                          <a:effectLst/>
                        </a:rPr>
                        <a:t>1º sem/2016</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(17.308.089)</a:t>
                      </a:r>
                      <a:endParaRPr lang="pt-BR" sz="1800" b="1" i="0" u="none" strike="noStrike" dirty="0">
                        <a:solidFill>
                          <a:srgbClr val="FFC000"/>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(184.645.409)</a:t>
                      </a:r>
                      <a:endParaRPr lang="pt-BR" sz="1800" b="1" i="0" u="none" strike="noStrike" dirty="0">
                        <a:solidFill>
                          <a:srgbClr val="FFC000"/>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(201.953.498)</a:t>
                      </a:r>
                      <a:endParaRPr lang="pt-BR" sz="1800" b="1" i="0" u="none" strike="noStrike" dirty="0">
                        <a:solidFill>
                          <a:srgbClr val="FFC000"/>
                        </a:solidFill>
                        <a:effectLst/>
                        <a:latin typeface="Calibri"/>
                      </a:endParaRPr>
                    </a:p>
                  </a:txBody>
                  <a:tcPr marL="9525" marR="9525" marT="9525" marB="0" anchor="ctr">
                    <a:solidFill>
                      <a:schemeClr val="tx1">
                        <a:lumMod val="85000"/>
                        <a:lumOff val="15000"/>
                      </a:schemeClr>
                    </a:solidFill>
                  </a:tcPr>
                </a:tc>
              </a:tr>
              <a:tr h="286786">
                <a:tc>
                  <a:txBody>
                    <a:bodyPr/>
                    <a:lstStyle/>
                    <a:p>
                      <a:pPr algn="ctr" fontAlgn="b"/>
                      <a:r>
                        <a:rPr lang="pt-BR" sz="1600" u="none" strike="noStrike" dirty="0">
                          <a:solidFill>
                            <a:schemeClr val="accent1">
                              <a:lumMod val="40000"/>
                              <a:lumOff val="60000"/>
                            </a:schemeClr>
                          </a:solidFill>
                          <a:effectLst/>
                        </a:rPr>
                        <a:t>2º sem/2016</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7.780.387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(55.674.283)</a:t>
                      </a:r>
                      <a:endParaRPr lang="pt-BR" sz="1800" b="1" i="0" u="none" strike="noStrike" dirty="0">
                        <a:solidFill>
                          <a:srgbClr val="FFC000"/>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(47.893.896)</a:t>
                      </a:r>
                      <a:endParaRPr lang="pt-BR" sz="1800" b="1" i="0" u="none" strike="noStrike" dirty="0">
                        <a:solidFill>
                          <a:srgbClr val="FFC000"/>
                        </a:solidFill>
                        <a:effectLst/>
                        <a:latin typeface="Calibri"/>
                      </a:endParaRPr>
                    </a:p>
                  </a:txBody>
                  <a:tcPr marL="9525" marR="9525" marT="9525" marB="0" anchor="ctr">
                    <a:solidFill>
                      <a:schemeClr val="tx1">
                        <a:lumMod val="85000"/>
                        <a:lumOff val="15000"/>
                      </a:schemeClr>
                    </a:solidFill>
                  </a:tcPr>
                </a:tc>
              </a:tr>
              <a:tr h="286786">
                <a:tc>
                  <a:txBody>
                    <a:bodyPr/>
                    <a:lstStyle/>
                    <a:p>
                      <a:pPr algn="ctr" fontAlgn="b"/>
                      <a:r>
                        <a:rPr lang="pt-BR" sz="1600" u="none" strike="noStrike" dirty="0">
                          <a:solidFill>
                            <a:schemeClr val="accent1">
                              <a:lumMod val="40000"/>
                              <a:lumOff val="60000"/>
                            </a:schemeClr>
                          </a:solidFill>
                          <a:effectLst/>
                        </a:rPr>
                        <a:t>1º sem/2017</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11.271.662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(15.744.789)</a:t>
                      </a:r>
                      <a:endParaRPr lang="pt-BR" sz="1800" b="1" i="0" u="none" strike="noStrike" dirty="0">
                        <a:solidFill>
                          <a:srgbClr val="FFC000"/>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(4.473.127)</a:t>
                      </a:r>
                      <a:endParaRPr lang="pt-BR" sz="1800" b="1" i="0" u="none" strike="noStrike" dirty="0">
                        <a:solidFill>
                          <a:srgbClr val="FFC000"/>
                        </a:solidFill>
                        <a:effectLst/>
                        <a:latin typeface="Calibri"/>
                      </a:endParaRPr>
                    </a:p>
                  </a:txBody>
                  <a:tcPr marL="9525" marR="9525" marT="9525" marB="0" anchor="ctr">
                    <a:solidFill>
                      <a:schemeClr val="tx1">
                        <a:lumMod val="85000"/>
                        <a:lumOff val="15000"/>
                      </a:schemeClr>
                    </a:solidFill>
                  </a:tcPr>
                </a:tc>
              </a:tr>
              <a:tr h="286786">
                <a:tc>
                  <a:txBody>
                    <a:bodyPr/>
                    <a:lstStyle/>
                    <a:p>
                      <a:pPr algn="ctr" fontAlgn="b"/>
                      <a:r>
                        <a:rPr lang="pt-BR" sz="1600" u="none" strike="noStrike" dirty="0">
                          <a:solidFill>
                            <a:schemeClr val="accent1">
                              <a:lumMod val="40000"/>
                              <a:lumOff val="60000"/>
                            </a:schemeClr>
                          </a:solidFill>
                          <a:effectLst/>
                        </a:rPr>
                        <a:t>2º sem/2017</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14.709.838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(30.677.374)</a:t>
                      </a:r>
                      <a:endParaRPr lang="pt-BR" sz="1800" b="1" i="0" u="none" strike="noStrike" dirty="0">
                        <a:solidFill>
                          <a:srgbClr val="FFC000"/>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(15.967.536)</a:t>
                      </a:r>
                      <a:endParaRPr lang="pt-BR" sz="1800" b="1" i="0" u="none" strike="noStrike" dirty="0">
                        <a:solidFill>
                          <a:srgbClr val="FFC000"/>
                        </a:solidFill>
                        <a:effectLst/>
                        <a:latin typeface="Calibri"/>
                      </a:endParaRPr>
                    </a:p>
                  </a:txBody>
                  <a:tcPr marL="9525" marR="9525" marT="9525" marB="0" anchor="ctr">
                    <a:solidFill>
                      <a:schemeClr val="tx1">
                        <a:lumMod val="85000"/>
                        <a:lumOff val="15000"/>
                      </a:schemeClr>
                    </a:solidFill>
                  </a:tcPr>
                </a:tc>
              </a:tr>
              <a:tr h="286786">
                <a:tc>
                  <a:txBody>
                    <a:bodyPr/>
                    <a:lstStyle/>
                    <a:p>
                      <a:pPr algn="ctr" fontAlgn="b"/>
                      <a:r>
                        <a:rPr lang="pt-BR" sz="1600" u="none" strike="noStrike" dirty="0">
                          <a:solidFill>
                            <a:schemeClr val="accent1">
                              <a:lumMod val="40000"/>
                              <a:lumOff val="60000"/>
                            </a:schemeClr>
                          </a:solidFill>
                          <a:effectLst/>
                        </a:rPr>
                        <a:t>1º sem/2018</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19.658.215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146.201.403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165.859.618 </a:t>
                      </a:r>
                      <a:endParaRPr lang="pt-BR" sz="1800" b="1" i="0" u="none" strike="noStrike" dirty="0">
                        <a:solidFill>
                          <a:schemeClr val="bg1">
                            <a:lumMod val="85000"/>
                          </a:schemeClr>
                        </a:solidFill>
                        <a:effectLst/>
                        <a:latin typeface="Calibri"/>
                      </a:endParaRPr>
                    </a:p>
                  </a:txBody>
                  <a:tcPr marL="9525" marR="9525" marT="9525" marB="0" anchor="ctr">
                    <a:solidFill>
                      <a:schemeClr val="tx1">
                        <a:lumMod val="85000"/>
                        <a:lumOff val="15000"/>
                      </a:schemeClr>
                    </a:solidFill>
                  </a:tcPr>
                </a:tc>
              </a:tr>
              <a:tr h="301125">
                <a:tc>
                  <a:txBody>
                    <a:bodyPr/>
                    <a:lstStyle/>
                    <a:p>
                      <a:pPr algn="ctr" fontAlgn="b"/>
                      <a:r>
                        <a:rPr lang="pt-BR" sz="1600" u="none" strike="noStrike" dirty="0">
                          <a:solidFill>
                            <a:schemeClr val="accent1">
                              <a:lumMod val="40000"/>
                              <a:lumOff val="60000"/>
                            </a:schemeClr>
                          </a:solidFill>
                          <a:effectLst/>
                        </a:rPr>
                        <a:t>2º sem/2018</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25.554.330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(19.133.818)</a:t>
                      </a:r>
                      <a:endParaRPr lang="pt-BR" sz="1800" b="1" i="0" u="none" strike="noStrike" dirty="0">
                        <a:solidFill>
                          <a:srgbClr val="FFC000"/>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6.420.512 </a:t>
                      </a:r>
                      <a:endParaRPr lang="pt-BR" sz="1800" b="1" i="0" u="none" strike="noStrike" dirty="0">
                        <a:solidFill>
                          <a:schemeClr val="bg1">
                            <a:lumMod val="85000"/>
                          </a:schemeClr>
                        </a:solidFill>
                        <a:effectLst/>
                        <a:latin typeface="Calibri"/>
                      </a:endParaRPr>
                    </a:p>
                  </a:txBody>
                  <a:tcPr marL="9525" marR="9525" marT="9525" marB="0" anchor="ctr">
                    <a:solidFill>
                      <a:schemeClr val="tx1">
                        <a:lumMod val="85000"/>
                        <a:lumOff val="15000"/>
                      </a:schemeClr>
                    </a:solidFill>
                  </a:tcPr>
                </a:tc>
              </a:tr>
            </a:tbl>
          </a:graphicData>
        </a:graphic>
      </p:graphicFrame>
    </p:spTree>
    <p:extLst>
      <p:ext uri="{BB962C8B-B14F-4D97-AF65-F5344CB8AC3E}">
        <p14:creationId xmlns:p14="http://schemas.microsoft.com/office/powerpoint/2010/main" val="1614180630"/>
      </p:ext>
    </p:extLst>
  </p:cSld>
  <p:clrMapOvr>
    <a:masterClrMapping/>
  </p:clrMapOvr>
  <p:timing>
    <p:tnLst>
      <p:par>
        <p:cTn id="1" dur="indefinite" restart="never" nodeType="tmRoot"/>
      </p:par>
    </p:tnLst>
  </p:timing>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ela 1"/>
          <p:cNvGraphicFramePr>
            <a:graphicFrameLocks noGrp="1"/>
          </p:cNvGraphicFramePr>
          <p:nvPr>
            <p:extLst>
              <p:ext uri="{D42A27DB-BD31-4B8C-83A1-F6EECF244321}">
                <p14:modId xmlns:p14="http://schemas.microsoft.com/office/powerpoint/2010/main" val="3222560856"/>
              </p:ext>
            </p:extLst>
          </p:nvPr>
        </p:nvGraphicFramePr>
        <p:xfrm>
          <a:off x="1235857" y="76360"/>
          <a:ext cx="6576503" cy="6698916"/>
        </p:xfrm>
        <a:graphic>
          <a:graphicData uri="http://schemas.openxmlformats.org/drawingml/2006/table">
            <a:tbl>
              <a:tblPr>
                <a:tableStyleId>{5C22544A-7EE6-4342-B048-85BDC9FD1C3A}</a:tableStyleId>
              </a:tblPr>
              <a:tblGrid>
                <a:gridCol w="1271079"/>
                <a:gridCol w="1262062"/>
                <a:gridCol w="1377950"/>
                <a:gridCol w="1377950"/>
                <a:gridCol w="1287462"/>
              </a:tblGrid>
              <a:tr h="301125">
                <a:tc>
                  <a:txBody>
                    <a:bodyPr/>
                    <a:lstStyle/>
                    <a:p>
                      <a:pPr algn="ctr" fontAlgn="b"/>
                      <a:r>
                        <a:rPr lang="pt-BR" sz="2400" b="1" u="none" strike="noStrike" dirty="0">
                          <a:solidFill>
                            <a:schemeClr val="accent1">
                              <a:lumMod val="40000"/>
                              <a:lumOff val="60000"/>
                            </a:schemeClr>
                          </a:solidFill>
                          <a:effectLst/>
                        </a:rPr>
                        <a:t>Semestre</a:t>
                      </a:r>
                      <a:endParaRPr lang="pt-BR" sz="2400" b="1" i="0" u="none" strike="noStrike" dirty="0">
                        <a:solidFill>
                          <a:schemeClr val="accent1">
                            <a:lumMod val="40000"/>
                            <a:lumOff val="60000"/>
                          </a:schemeClr>
                        </a:solidFill>
                        <a:effectLst/>
                        <a:latin typeface="Calibri"/>
                      </a:endParaRPr>
                    </a:p>
                  </a:txBody>
                  <a:tcPr marL="9525" marR="9525" marT="9525" marB="0" anchor="ctr">
                    <a:solidFill>
                      <a:schemeClr val="tx1">
                        <a:lumMod val="85000"/>
                        <a:lumOff val="15000"/>
                      </a:schemeClr>
                    </a:solidFill>
                  </a:tcPr>
                </a:tc>
                <a:tc>
                  <a:txBody>
                    <a:bodyPr/>
                    <a:lstStyle/>
                    <a:p>
                      <a:pPr algn="ctr" fontAlgn="b"/>
                      <a:r>
                        <a:rPr lang="pt-BR" sz="2400" b="1" u="none" strike="noStrike" dirty="0">
                          <a:solidFill>
                            <a:schemeClr val="accent1">
                              <a:lumMod val="40000"/>
                              <a:lumOff val="60000"/>
                            </a:schemeClr>
                          </a:solidFill>
                          <a:effectLst/>
                        </a:rPr>
                        <a:t>Demais</a:t>
                      </a:r>
                      <a:endParaRPr lang="pt-BR" sz="2400" b="1" i="0" u="none" strike="noStrike" dirty="0">
                        <a:solidFill>
                          <a:schemeClr val="accent1">
                            <a:lumMod val="40000"/>
                            <a:lumOff val="60000"/>
                          </a:schemeClr>
                        </a:solidFill>
                        <a:effectLst/>
                        <a:latin typeface="Calibri"/>
                      </a:endParaRPr>
                    </a:p>
                  </a:txBody>
                  <a:tcPr marL="9525" marR="9525" marT="9525" marB="0" anchor="ctr">
                    <a:solidFill>
                      <a:schemeClr val="tx1">
                        <a:lumMod val="85000"/>
                        <a:lumOff val="15000"/>
                      </a:schemeClr>
                    </a:solidFill>
                  </a:tcPr>
                </a:tc>
                <a:tc>
                  <a:txBody>
                    <a:bodyPr/>
                    <a:lstStyle/>
                    <a:p>
                      <a:pPr algn="ctr" fontAlgn="b"/>
                      <a:r>
                        <a:rPr lang="pt-BR" sz="2400" b="1" u="none" strike="noStrike" dirty="0">
                          <a:solidFill>
                            <a:schemeClr val="accent1">
                              <a:lumMod val="40000"/>
                              <a:lumOff val="60000"/>
                            </a:schemeClr>
                          </a:solidFill>
                          <a:effectLst/>
                        </a:rPr>
                        <a:t>Câmbio</a:t>
                      </a:r>
                      <a:endParaRPr lang="pt-BR" sz="2400" b="1" i="0" u="none" strike="noStrike" dirty="0">
                        <a:solidFill>
                          <a:schemeClr val="accent1">
                            <a:lumMod val="40000"/>
                            <a:lumOff val="60000"/>
                          </a:schemeClr>
                        </a:solidFill>
                        <a:effectLst/>
                        <a:latin typeface="Calibri"/>
                      </a:endParaRPr>
                    </a:p>
                  </a:txBody>
                  <a:tcPr marL="9525" marR="9525" marT="9525" marB="0" anchor="ctr">
                    <a:solidFill>
                      <a:schemeClr val="tx1">
                        <a:lumMod val="85000"/>
                        <a:lumOff val="15000"/>
                      </a:schemeClr>
                    </a:solidFill>
                  </a:tcPr>
                </a:tc>
                <a:tc>
                  <a:txBody>
                    <a:bodyPr/>
                    <a:lstStyle/>
                    <a:p>
                      <a:pPr algn="ctr" fontAlgn="b"/>
                      <a:r>
                        <a:rPr lang="pt-BR" sz="2400" b="1" u="none" strike="noStrike" dirty="0">
                          <a:solidFill>
                            <a:schemeClr val="accent1">
                              <a:lumMod val="40000"/>
                              <a:lumOff val="60000"/>
                            </a:schemeClr>
                          </a:solidFill>
                          <a:effectLst/>
                        </a:rPr>
                        <a:t>Total</a:t>
                      </a:r>
                      <a:endParaRPr lang="pt-BR" sz="2400" b="1" i="0" u="none" strike="noStrike" dirty="0">
                        <a:solidFill>
                          <a:schemeClr val="accent1">
                            <a:lumMod val="40000"/>
                            <a:lumOff val="60000"/>
                          </a:schemeClr>
                        </a:solidFill>
                        <a:effectLst/>
                        <a:latin typeface="Calibri"/>
                      </a:endParaRPr>
                    </a:p>
                  </a:txBody>
                  <a:tcPr marL="9525" marR="9525" marT="9525" marB="0" anchor="ctr">
                    <a:solidFill>
                      <a:schemeClr val="tx1">
                        <a:lumMod val="85000"/>
                        <a:lumOff val="15000"/>
                      </a:schemeClr>
                    </a:solidFill>
                  </a:tcPr>
                </a:tc>
                <a:tc>
                  <a:txBody>
                    <a:bodyPr/>
                    <a:lstStyle/>
                    <a:p>
                      <a:pPr algn="ctr" fontAlgn="b"/>
                      <a:r>
                        <a:rPr lang="pt-BR" sz="2400" b="1" i="0" u="none" strike="noStrike" dirty="0" smtClean="0">
                          <a:solidFill>
                            <a:schemeClr val="tx1"/>
                          </a:solidFill>
                          <a:effectLst/>
                          <a:latin typeface="Calibri"/>
                        </a:rPr>
                        <a:t>Reserva</a:t>
                      </a:r>
                      <a:endParaRPr lang="pt-BR" sz="2400" b="1" i="0" u="none" strike="noStrike" dirty="0">
                        <a:solidFill>
                          <a:schemeClr val="tx1"/>
                        </a:solidFill>
                        <a:effectLst/>
                        <a:latin typeface="Calibri"/>
                      </a:endParaRPr>
                    </a:p>
                  </a:txBody>
                  <a:tcPr marL="9525" marR="9525" marT="9525" marB="0" anchor="ctr">
                    <a:solidFill>
                      <a:schemeClr val="bg1"/>
                    </a:solidFill>
                  </a:tcPr>
                </a:tc>
              </a:tr>
              <a:tr h="286786">
                <a:tc>
                  <a:txBody>
                    <a:bodyPr/>
                    <a:lstStyle/>
                    <a:p>
                      <a:pPr algn="ctr" fontAlgn="b"/>
                      <a:r>
                        <a:rPr lang="pt-BR" sz="1600" u="none" strike="noStrike" dirty="0">
                          <a:solidFill>
                            <a:schemeClr val="accent1">
                              <a:lumMod val="40000"/>
                              <a:lumOff val="60000"/>
                            </a:schemeClr>
                          </a:solidFill>
                          <a:effectLst/>
                        </a:rPr>
                        <a:t>1º sem/2008</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3.172.740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(44.798.256)</a:t>
                      </a:r>
                      <a:endParaRPr lang="pt-BR" sz="1800" b="1" i="0" u="none" strike="noStrike" dirty="0">
                        <a:solidFill>
                          <a:srgbClr val="FFC000"/>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(41.625.516)</a:t>
                      </a:r>
                      <a:endParaRPr lang="pt-BR" sz="1800" b="1" i="0" u="none" strike="noStrike" dirty="0">
                        <a:solidFill>
                          <a:srgbClr val="FFC000"/>
                        </a:solidFill>
                        <a:effectLst/>
                        <a:latin typeface="Calibri"/>
                      </a:endParaRPr>
                    </a:p>
                  </a:txBody>
                  <a:tcPr marL="9525" marR="9525" marT="9525" marB="0" anchor="ctr">
                    <a:solidFill>
                      <a:schemeClr val="tx1">
                        <a:lumMod val="85000"/>
                        <a:lumOff val="15000"/>
                      </a:schemeClr>
                    </a:solidFill>
                  </a:tcPr>
                </a:tc>
                <a:tc>
                  <a:txBody>
                    <a:bodyPr/>
                    <a:lstStyle/>
                    <a:p>
                      <a:pPr algn="ctr" fontAlgn="b"/>
                      <a:r>
                        <a:rPr lang="pt-BR" sz="1800" b="1" i="0" u="none" strike="noStrike" dirty="0" smtClean="0">
                          <a:solidFill>
                            <a:schemeClr val="tx1"/>
                          </a:solidFill>
                          <a:effectLst/>
                          <a:latin typeface="Calibri"/>
                        </a:rPr>
                        <a:t>-</a:t>
                      </a:r>
                      <a:endParaRPr lang="pt-BR" sz="1800" b="1" i="0" u="none" strike="noStrike" dirty="0">
                        <a:solidFill>
                          <a:schemeClr val="tx1"/>
                        </a:solidFill>
                        <a:effectLst/>
                        <a:latin typeface="Calibri"/>
                      </a:endParaRPr>
                    </a:p>
                  </a:txBody>
                  <a:tcPr marL="9525" marR="9525" marT="9525" marB="0" anchor="ctr">
                    <a:noFill/>
                  </a:tcPr>
                </a:tc>
              </a:tr>
              <a:tr h="286786">
                <a:tc>
                  <a:txBody>
                    <a:bodyPr/>
                    <a:lstStyle/>
                    <a:p>
                      <a:pPr algn="ctr" fontAlgn="b"/>
                      <a:r>
                        <a:rPr lang="pt-BR" sz="1600" u="none" strike="noStrike" dirty="0">
                          <a:solidFill>
                            <a:schemeClr val="accent1">
                              <a:lumMod val="40000"/>
                              <a:lumOff val="60000"/>
                            </a:schemeClr>
                          </a:solidFill>
                          <a:effectLst/>
                        </a:rPr>
                        <a:t>2º sem/2008</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10.172.653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171.416.012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181.588.665 </a:t>
                      </a:r>
                      <a:endParaRPr lang="pt-BR" sz="1800" b="1" i="0" u="none" strike="noStrike" dirty="0">
                        <a:solidFill>
                          <a:schemeClr val="bg1">
                            <a:lumMod val="85000"/>
                          </a:schemeClr>
                        </a:solidFill>
                        <a:effectLst/>
                        <a:latin typeface="Calibri"/>
                      </a:endParaRPr>
                    </a:p>
                  </a:txBody>
                  <a:tcPr marL="9525" marR="9525" marT="9525" marB="0" anchor="ctr">
                    <a:solidFill>
                      <a:schemeClr val="tx1">
                        <a:lumMod val="85000"/>
                        <a:lumOff val="15000"/>
                      </a:schemeClr>
                    </a:solidFill>
                  </a:tcPr>
                </a:tc>
                <a:tc>
                  <a:txBody>
                    <a:bodyPr/>
                    <a:lstStyle/>
                    <a:p>
                      <a:pPr algn="ctr" fontAlgn="b"/>
                      <a:endParaRPr lang="pt-BR" sz="1800" b="1" i="0" u="none" strike="noStrike" dirty="0">
                        <a:solidFill>
                          <a:schemeClr val="tx1"/>
                        </a:solidFill>
                        <a:effectLst/>
                        <a:latin typeface="Calibri"/>
                      </a:endParaRPr>
                    </a:p>
                  </a:txBody>
                  <a:tcPr marL="9525" marR="9525" marT="9525" marB="0" anchor="ctr">
                    <a:noFill/>
                  </a:tcPr>
                </a:tc>
              </a:tr>
              <a:tr h="286786">
                <a:tc>
                  <a:txBody>
                    <a:bodyPr/>
                    <a:lstStyle/>
                    <a:p>
                      <a:pPr algn="ctr" fontAlgn="b"/>
                      <a:r>
                        <a:rPr lang="pt-BR" sz="1600" u="none" strike="noStrike" dirty="0">
                          <a:solidFill>
                            <a:schemeClr val="accent1">
                              <a:lumMod val="40000"/>
                              <a:lumOff val="60000"/>
                            </a:schemeClr>
                          </a:solidFill>
                          <a:effectLst/>
                        </a:rPr>
                        <a:t>1º sem/2009</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(941.601)</a:t>
                      </a:r>
                      <a:endParaRPr lang="pt-BR" sz="1800" b="1" i="0" u="none" strike="noStrike" dirty="0">
                        <a:solidFill>
                          <a:srgbClr val="FFC000"/>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(93.787.316)</a:t>
                      </a:r>
                      <a:endParaRPr lang="pt-BR" sz="1800" b="1" i="0" u="none" strike="noStrike" dirty="0">
                        <a:solidFill>
                          <a:srgbClr val="FFC000"/>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(94.728.917)</a:t>
                      </a:r>
                      <a:endParaRPr lang="pt-BR" sz="1800" b="1" i="0" u="none" strike="noStrike" dirty="0">
                        <a:solidFill>
                          <a:srgbClr val="FFC000"/>
                        </a:solidFill>
                        <a:effectLst/>
                        <a:latin typeface="Calibri"/>
                      </a:endParaRPr>
                    </a:p>
                  </a:txBody>
                  <a:tcPr marL="9525" marR="9525" marT="9525" marB="0" anchor="ctr">
                    <a:solidFill>
                      <a:schemeClr val="tx1">
                        <a:lumMod val="85000"/>
                        <a:lumOff val="15000"/>
                      </a:schemeClr>
                    </a:solidFill>
                  </a:tcPr>
                </a:tc>
                <a:tc>
                  <a:txBody>
                    <a:bodyPr/>
                    <a:lstStyle/>
                    <a:p>
                      <a:pPr algn="ctr" fontAlgn="b"/>
                      <a:r>
                        <a:rPr lang="pt-BR" sz="1800" b="1" i="0" u="none" strike="noStrike" dirty="0" smtClean="0">
                          <a:solidFill>
                            <a:schemeClr val="tx1"/>
                          </a:solidFill>
                          <a:effectLst/>
                          <a:latin typeface="Calibri"/>
                        </a:rPr>
                        <a:t>-</a:t>
                      </a:r>
                      <a:endParaRPr lang="pt-BR" sz="1800" b="1" i="0" u="none" strike="noStrike" dirty="0">
                        <a:solidFill>
                          <a:schemeClr val="tx1"/>
                        </a:solidFill>
                        <a:effectLst/>
                        <a:latin typeface="Calibri"/>
                      </a:endParaRPr>
                    </a:p>
                  </a:txBody>
                  <a:tcPr marL="9525" marR="9525" marT="9525" marB="0" anchor="ctr">
                    <a:noFill/>
                  </a:tcPr>
                </a:tc>
              </a:tr>
              <a:tr h="286786">
                <a:tc>
                  <a:txBody>
                    <a:bodyPr/>
                    <a:lstStyle/>
                    <a:p>
                      <a:pPr algn="ctr" fontAlgn="b"/>
                      <a:r>
                        <a:rPr lang="pt-BR" sz="1600" u="none" strike="noStrike" dirty="0">
                          <a:solidFill>
                            <a:schemeClr val="accent1">
                              <a:lumMod val="40000"/>
                              <a:lumOff val="60000"/>
                            </a:schemeClr>
                          </a:solidFill>
                          <a:effectLst/>
                        </a:rPr>
                        <a:t>2º sem/2009</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6.550.645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(53.931.576)</a:t>
                      </a:r>
                      <a:endParaRPr lang="pt-BR" sz="1800" b="1" i="0" u="none" strike="noStrike" dirty="0">
                        <a:solidFill>
                          <a:srgbClr val="FFC000"/>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(47.380.931)</a:t>
                      </a:r>
                      <a:endParaRPr lang="pt-BR" sz="1800" b="1" i="0" u="none" strike="noStrike" dirty="0">
                        <a:solidFill>
                          <a:srgbClr val="FFC000"/>
                        </a:solidFill>
                        <a:effectLst/>
                        <a:latin typeface="Calibri"/>
                      </a:endParaRPr>
                    </a:p>
                  </a:txBody>
                  <a:tcPr marL="9525" marR="9525" marT="9525" marB="0" anchor="ctr">
                    <a:solidFill>
                      <a:schemeClr val="tx1">
                        <a:lumMod val="85000"/>
                        <a:lumOff val="15000"/>
                      </a:schemeClr>
                    </a:solidFill>
                  </a:tcPr>
                </a:tc>
                <a:tc>
                  <a:txBody>
                    <a:bodyPr/>
                    <a:lstStyle/>
                    <a:p>
                      <a:pPr algn="ctr" fontAlgn="b"/>
                      <a:r>
                        <a:rPr lang="pt-BR" sz="1800" b="1" i="0" u="none" strike="noStrike" dirty="0" smtClean="0">
                          <a:solidFill>
                            <a:schemeClr val="tx1"/>
                          </a:solidFill>
                          <a:effectLst/>
                          <a:latin typeface="Calibri"/>
                        </a:rPr>
                        <a:t>-</a:t>
                      </a:r>
                      <a:endParaRPr lang="pt-BR" sz="1800" b="1" i="0" u="none" strike="noStrike" dirty="0">
                        <a:solidFill>
                          <a:schemeClr val="tx1"/>
                        </a:solidFill>
                        <a:effectLst/>
                        <a:latin typeface="Calibri"/>
                      </a:endParaRPr>
                    </a:p>
                  </a:txBody>
                  <a:tcPr marL="9525" marR="9525" marT="9525" marB="0" anchor="ctr">
                    <a:noFill/>
                  </a:tcPr>
                </a:tc>
              </a:tr>
              <a:tr h="286786">
                <a:tc>
                  <a:txBody>
                    <a:bodyPr/>
                    <a:lstStyle/>
                    <a:p>
                      <a:pPr algn="ctr" fontAlgn="b"/>
                      <a:r>
                        <a:rPr lang="pt-BR" sz="1600" u="none" strike="noStrike" dirty="0">
                          <a:solidFill>
                            <a:schemeClr val="accent1">
                              <a:lumMod val="40000"/>
                              <a:lumOff val="60000"/>
                            </a:schemeClr>
                          </a:solidFill>
                          <a:effectLst/>
                        </a:rPr>
                        <a:t>1º sem/2010</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10.803.195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(1.893.172)</a:t>
                      </a:r>
                      <a:endParaRPr lang="pt-BR" sz="1800" b="1" i="0" u="none" strike="noStrike" dirty="0">
                        <a:solidFill>
                          <a:srgbClr val="FFC000"/>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8.910.023 </a:t>
                      </a:r>
                      <a:endParaRPr lang="pt-BR" sz="1800" b="1" i="0" u="none" strike="noStrike" dirty="0">
                        <a:solidFill>
                          <a:schemeClr val="bg1">
                            <a:lumMod val="85000"/>
                          </a:schemeClr>
                        </a:solidFill>
                        <a:effectLst/>
                        <a:latin typeface="Calibri"/>
                      </a:endParaRPr>
                    </a:p>
                  </a:txBody>
                  <a:tcPr marL="9525" marR="9525" marT="9525" marB="0" anchor="ctr">
                    <a:solidFill>
                      <a:schemeClr val="tx1">
                        <a:lumMod val="85000"/>
                        <a:lumOff val="15000"/>
                      </a:schemeClr>
                    </a:solidFill>
                  </a:tcPr>
                </a:tc>
                <a:tc>
                  <a:txBody>
                    <a:bodyPr/>
                    <a:lstStyle/>
                    <a:p>
                      <a:pPr algn="ctr" fontAlgn="b"/>
                      <a:r>
                        <a:rPr lang="pt-BR" sz="1800" b="1" i="0" u="none" strike="noStrike" dirty="0" smtClean="0">
                          <a:solidFill>
                            <a:schemeClr val="tx1"/>
                          </a:solidFill>
                          <a:effectLst/>
                          <a:latin typeface="Calibri"/>
                        </a:rPr>
                        <a:t>-</a:t>
                      </a:r>
                      <a:endParaRPr lang="pt-BR" sz="1800" b="1" i="0" u="none" strike="noStrike" dirty="0">
                        <a:solidFill>
                          <a:schemeClr val="tx1"/>
                        </a:solidFill>
                        <a:effectLst/>
                        <a:latin typeface="Calibri"/>
                      </a:endParaRPr>
                    </a:p>
                  </a:txBody>
                  <a:tcPr marL="9525" marR="9525" marT="9525" marB="0" anchor="ctr">
                    <a:noFill/>
                  </a:tcPr>
                </a:tc>
              </a:tr>
              <a:tr h="286786">
                <a:tc>
                  <a:txBody>
                    <a:bodyPr/>
                    <a:lstStyle/>
                    <a:p>
                      <a:pPr algn="ctr" fontAlgn="b"/>
                      <a:r>
                        <a:rPr lang="pt-BR" sz="1600" u="none" strike="noStrike" dirty="0">
                          <a:solidFill>
                            <a:schemeClr val="accent1">
                              <a:lumMod val="40000"/>
                              <a:lumOff val="60000"/>
                            </a:schemeClr>
                          </a:solidFill>
                          <a:effectLst/>
                        </a:rPr>
                        <a:t>2º sem/2010</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4.926.775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(46.636.548)</a:t>
                      </a:r>
                      <a:endParaRPr lang="pt-BR" sz="1800" b="1" i="0" u="none" strike="noStrike" dirty="0">
                        <a:solidFill>
                          <a:srgbClr val="FFC000"/>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(41.709.773)</a:t>
                      </a:r>
                      <a:endParaRPr lang="pt-BR" sz="1800" b="1" i="0" u="none" strike="noStrike" dirty="0">
                        <a:solidFill>
                          <a:srgbClr val="FFC000"/>
                        </a:solidFill>
                        <a:effectLst/>
                        <a:latin typeface="Calibri"/>
                      </a:endParaRPr>
                    </a:p>
                  </a:txBody>
                  <a:tcPr marL="9525" marR="9525" marT="9525" marB="0" anchor="ctr">
                    <a:solidFill>
                      <a:schemeClr val="tx1">
                        <a:lumMod val="85000"/>
                        <a:lumOff val="15000"/>
                      </a:schemeClr>
                    </a:solidFill>
                  </a:tcPr>
                </a:tc>
                <a:tc>
                  <a:txBody>
                    <a:bodyPr/>
                    <a:lstStyle/>
                    <a:p>
                      <a:pPr algn="ctr" fontAlgn="b"/>
                      <a:r>
                        <a:rPr lang="pt-BR" sz="1800" b="1" i="0" u="none" strike="noStrike" dirty="0" smtClean="0">
                          <a:solidFill>
                            <a:schemeClr val="tx1"/>
                          </a:solidFill>
                          <a:effectLst/>
                          <a:latin typeface="Calibri"/>
                        </a:rPr>
                        <a:t>-</a:t>
                      </a:r>
                      <a:endParaRPr lang="pt-BR" sz="1800" b="1" i="0" u="none" strike="noStrike" dirty="0">
                        <a:solidFill>
                          <a:schemeClr val="tx1"/>
                        </a:solidFill>
                        <a:effectLst/>
                        <a:latin typeface="Calibri"/>
                      </a:endParaRPr>
                    </a:p>
                  </a:txBody>
                  <a:tcPr marL="9525" marR="9525" marT="9525" marB="0" anchor="ctr">
                    <a:noFill/>
                  </a:tcPr>
                </a:tc>
              </a:tr>
              <a:tr h="286786">
                <a:tc>
                  <a:txBody>
                    <a:bodyPr/>
                    <a:lstStyle/>
                    <a:p>
                      <a:pPr algn="ctr" fontAlgn="b"/>
                      <a:r>
                        <a:rPr lang="pt-BR" sz="1600" u="none" strike="noStrike" dirty="0">
                          <a:solidFill>
                            <a:schemeClr val="accent1">
                              <a:lumMod val="40000"/>
                              <a:lumOff val="60000"/>
                            </a:schemeClr>
                          </a:solidFill>
                          <a:effectLst/>
                        </a:rPr>
                        <a:t>1º sem/2011</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12.230.706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(46.199.286)</a:t>
                      </a:r>
                      <a:endParaRPr lang="pt-BR" sz="1800" b="1" i="0" u="none" strike="noStrike" dirty="0">
                        <a:solidFill>
                          <a:srgbClr val="FFC000"/>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(33.968.580)</a:t>
                      </a:r>
                      <a:endParaRPr lang="pt-BR" sz="1800" b="1" i="0" u="none" strike="noStrike" dirty="0">
                        <a:solidFill>
                          <a:srgbClr val="FFC000"/>
                        </a:solidFill>
                        <a:effectLst/>
                        <a:latin typeface="Calibri"/>
                      </a:endParaRPr>
                    </a:p>
                  </a:txBody>
                  <a:tcPr marL="9525" marR="9525" marT="9525" marB="0" anchor="ctr">
                    <a:solidFill>
                      <a:schemeClr val="tx1">
                        <a:lumMod val="85000"/>
                        <a:lumOff val="15000"/>
                      </a:schemeClr>
                    </a:solidFill>
                  </a:tcPr>
                </a:tc>
                <a:tc>
                  <a:txBody>
                    <a:bodyPr/>
                    <a:lstStyle/>
                    <a:p>
                      <a:pPr algn="ctr" fontAlgn="b"/>
                      <a:r>
                        <a:rPr lang="pt-BR" sz="1800" b="1" i="0" u="none" strike="noStrike" dirty="0" smtClean="0">
                          <a:solidFill>
                            <a:schemeClr val="tx1"/>
                          </a:solidFill>
                          <a:effectLst/>
                          <a:latin typeface="Calibri"/>
                        </a:rPr>
                        <a:t>-</a:t>
                      </a:r>
                      <a:endParaRPr lang="pt-BR" sz="1800" b="1" i="0" u="none" strike="noStrike" dirty="0">
                        <a:solidFill>
                          <a:schemeClr val="tx1"/>
                        </a:solidFill>
                        <a:effectLst/>
                        <a:latin typeface="Calibri"/>
                      </a:endParaRPr>
                    </a:p>
                  </a:txBody>
                  <a:tcPr marL="9525" marR="9525" marT="9525" marB="0" anchor="ctr">
                    <a:noFill/>
                  </a:tcPr>
                </a:tc>
              </a:tr>
              <a:tr h="286786">
                <a:tc>
                  <a:txBody>
                    <a:bodyPr/>
                    <a:lstStyle/>
                    <a:p>
                      <a:pPr algn="ctr" fontAlgn="b"/>
                      <a:r>
                        <a:rPr lang="pt-BR" sz="1600" u="none" strike="noStrike" dirty="0">
                          <a:solidFill>
                            <a:schemeClr val="accent1">
                              <a:lumMod val="40000"/>
                              <a:lumOff val="60000"/>
                            </a:schemeClr>
                          </a:solidFill>
                          <a:effectLst/>
                        </a:rPr>
                        <a:t>2º sem/2011</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11.240.704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90.240.059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101.480.763 </a:t>
                      </a:r>
                      <a:endParaRPr lang="pt-BR" sz="1800" b="1" i="0" u="none" strike="noStrike" dirty="0">
                        <a:solidFill>
                          <a:schemeClr val="bg1">
                            <a:lumMod val="85000"/>
                          </a:schemeClr>
                        </a:solidFill>
                        <a:effectLst/>
                        <a:latin typeface="Calibri"/>
                      </a:endParaRPr>
                    </a:p>
                  </a:txBody>
                  <a:tcPr marL="9525" marR="9525" marT="9525" marB="0" anchor="ctr">
                    <a:solidFill>
                      <a:schemeClr val="tx1">
                        <a:lumMod val="85000"/>
                        <a:lumOff val="15000"/>
                      </a:schemeClr>
                    </a:solidFill>
                  </a:tcPr>
                </a:tc>
                <a:tc>
                  <a:txBody>
                    <a:bodyPr/>
                    <a:lstStyle/>
                    <a:p>
                      <a:pPr algn="ctr" fontAlgn="b"/>
                      <a:endParaRPr lang="pt-BR" sz="1800" b="1" i="0" u="none" strike="noStrike" dirty="0">
                        <a:solidFill>
                          <a:schemeClr val="tx1"/>
                        </a:solidFill>
                        <a:effectLst/>
                        <a:latin typeface="Calibri"/>
                      </a:endParaRPr>
                    </a:p>
                  </a:txBody>
                  <a:tcPr marL="9525" marR="9525" marT="9525" marB="0" anchor="ctr">
                    <a:noFill/>
                  </a:tcPr>
                </a:tc>
              </a:tr>
              <a:tr h="286786">
                <a:tc>
                  <a:txBody>
                    <a:bodyPr/>
                    <a:lstStyle/>
                    <a:p>
                      <a:pPr algn="ctr" fontAlgn="b"/>
                      <a:r>
                        <a:rPr lang="pt-BR" sz="1600" u="none" strike="noStrike" dirty="0">
                          <a:solidFill>
                            <a:schemeClr val="accent1">
                              <a:lumMod val="40000"/>
                              <a:lumOff val="60000"/>
                            </a:schemeClr>
                          </a:solidFill>
                          <a:effectLst/>
                        </a:rPr>
                        <a:t>1º sem/2012</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12.318.246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32.210.001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44.528.247 </a:t>
                      </a:r>
                      <a:endParaRPr lang="pt-BR" sz="1800" b="1" i="0" u="none" strike="noStrike" dirty="0">
                        <a:solidFill>
                          <a:schemeClr val="bg1">
                            <a:lumMod val="85000"/>
                          </a:schemeClr>
                        </a:solidFill>
                        <a:effectLst/>
                        <a:latin typeface="Calibri"/>
                      </a:endParaRPr>
                    </a:p>
                  </a:txBody>
                  <a:tcPr marL="9525" marR="9525" marT="9525" marB="0" anchor="ctr">
                    <a:solidFill>
                      <a:schemeClr val="tx1">
                        <a:lumMod val="85000"/>
                        <a:lumOff val="15000"/>
                      </a:schemeClr>
                    </a:solidFill>
                  </a:tcPr>
                </a:tc>
                <a:tc>
                  <a:txBody>
                    <a:bodyPr/>
                    <a:lstStyle/>
                    <a:p>
                      <a:pPr algn="ctr" fontAlgn="b"/>
                      <a:endParaRPr lang="pt-BR" sz="1800" b="1" i="0" u="none" strike="noStrike" dirty="0">
                        <a:solidFill>
                          <a:schemeClr val="tx1"/>
                        </a:solidFill>
                        <a:effectLst/>
                        <a:latin typeface="Calibri"/>
                      </a:endParaRPr>
                    </a:p>
                  </a:txBody>
                  <a:tcPr marL="9525" marR="9525" marT="9525" marB="0" anchor="ctr">
                    <a:noFill/>
                  </a:tcPr>
                </a:tc>
              </a:tr>
              <a:tr h="286786">
                <a:tc>
                  <a:txBody>
                    <a:bodyPr/>
                    <a:lstStyle/>
                    <a:p>
                      <a:pPr algn="ctr" fontAlgn="b"/>
                      <a:r>
                        <a:rPr lang="pt-BR" sz="1600" u="none" strike="noStrike" dirty="0">
                          <a:solidFill>
                            <a:schemeClr val="accent1">
                              <a:lumMod val="40000"/>
                              <a:lumOff val="60000"/>
                            </a:schemeClr>
                          </a:solidFill>
                          <a:effectLst/>
                        </a:rPr>
                        <a:t>2º sem/2012</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12.296.483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(9.900.595)</a:t>
                      </a:r>
                      <a:endParaRPr lang="pt-BR" sz="1800" b="1" i="0" u="none" strike="noStrike" dirty="0">
                        <a:solidFill>
                          <a:srgbClr val="FFC000"/>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2.395.888 </a:t>
                      </a:r>
                      <a:endParaRPr lang="pt-BR" sz="1800" b="1" i="0" u="none" strike="noStrike" dirty="0">
                        <a:solidFill>
                          <a:schemeClr val="bg1">
                            <a:lumMod val="85000"/>
                          </a:schemeClr>
                        </a:solidFill>
                        <a:effectLst/>
                        <a:latin typeface="Calibri"/>
                      </a:endParaRPr>
                    </a:p>
                  </a:txBody>
                  <a:tcPr marL="9525" marR="9525" marT="9525" marB="0" anchor="ctr">
                    <a:solidFill>
                      <a:schemeClr val="tx1">
                        <a:lumMod val="85000"/>
                        <a:lumOff val="15000"/>
                      </a:schemeClr>
                    </a:solidFill>
                  </a:tcPr>
                </a:tc>
                <a:tc>
                  <a:txBody>
                    <a:bodyPr/>
                    <a:lstStyle/>
                    <a:p>
                      <a:pPr algn="ctr" fontAlgn="b"/>
                      <a:r>
                        <a:rPr lang="pt-BR" sz="1800" b="1" i="0" u="none" strike="noStrike" dirty="0" smtClean="0">
                          <a:solidFill>
                            <a:schemeClr val="tx1"/>
                          </a:solidFill>
                          <a:effectLst/>
                          <a:latin typeface="Calibri"/>
                        </a:rPr>
                        <a:t>-</a:t>
                      </a:r>
                      <a:endParaRPr lang="pt-BR" sz="1800" b="1" i="0" u="none" strike="noStrike" dirty="0">
                        <a:solidFill>
                          <a:schemeClr val="tx1"/>
                        </a:solidFill>
                        <a:effectLst/>
                        <a:latin typeface="Calibri"/>
                      </a:endParaRPr>
                    </a:p>
                  </a:txBody>
                  <a:tcPr marL="9525" marR="9525" marT="9525" marB="0" anchor="ctr">
                    <a:noFill/>
                  </a:tcPr>
                </a:tc>
              </a:tr>
              <a:tr h="286786">
                <a:tc>
                  <a:txBody>
                    <a:bodyPr/>
                    <a:lstStyle/>
                    <a:p>
                      <a:pPr algn="ctr" fontAlgn="b"/>
                      <a:r>
                        <a:rPr lang="pt-BR" sz="1600" u="none" strike="noStrike" dirty="0">
                          <a:solidFill>
                            <a:schemeClr val="accent1">
                              <a:lumMod val="40000"/>
                              <a:lumOff val="60000"/>
                            </a:schemeClr>
                          </a:solidFill>
                          <a:effectLst/>
                        </a:rPr>
                        <a:t>1º sem/2013</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12.669.885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15.766.502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28.436.387 </a:t>
                      </a:r>
                      <a:endParaRPr lang="pt-BR" sz="1800" b="1" i="0" u="none" strike="noStrike" dirty="0">
                        <a:solidFill>
                          <a:schemeClr val="bg1">
                            <a:lumMod val="85000"/>
                          </a:schemeClr>
                        </a:solidFill>
                        <a:effectLst/>
                        <a:latin typeface="Calibri"/>
                      </a:endParaRPr>
                    </a:p>
                  </a:txBody>
                  <a:tcPr marL="9525" marR="9525" marT="9525" marB="0" anchor="ctr">
                    <a:solidFill>
                      <a:schemeClr val="tx1">
                        <a:lumMod val="85000"/>
                        <a:lumOff val="15000"/>
                      </a:schemeClr>
                    </a:solidFill>
                  </a:tcPr>
                </a:tc>
                <a:tc>
                  <a:txBody>
                    <a:bodyPr/>
                    <a:lstStyle/>
                    <a:p>
                      <a:pPr algn="ctr" fontAlgn="b"/>
                      <a:endParaRPr lang="pt-BR" sz="1800" b="1" i="0" u="none" strike="noStrike" dirty="0">
                        <a:solidFill>
                          <a:schemeClr val="tx1"/>
                        </a:solidFill>
                        <a:effectLst/>
                        <a:latin typeface="Calibri"/>
                      </a:endParaRPr>
                    </a:p>
                  </a:txBody>
                  <a:tcPr marL="9525" marR="9525" marT="9525" marB="0" anchor="ctr">
                    <a:noFill/>
                  </a:tcPr>
                </a:tc>
              </a:tr>
              <a:tr h="286786">
                <a:tc>
                  <a:txBody>
                    <a:bodyPr/>
                    <a:lstStyle/>
                    <a:p>
                      <a:pPr algn="ctr" fontAlgn="b"/>
                      <a:r>
                        <a:rPr lang="pt-BR" sz="1600" u="none" strike="noStrike" dirty="0">
                          <a:solidFill>
                            <a:schemeClr val="accent1">
                              <a:lumMod val="40000"/>
                              <a:lumOff val="60000"/>
                            </a:schemeClr>
                          </a:solidFill>
                          <a:effectLst/>
                        </a:rPr>
                        <a:t>2º sem/2013</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14.267.811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15.918.931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30.186.742 </a:t>
                      </a:r>
                      <a:endParaRPr lang="pt-BR" sz="1800" b="1" i="0" u="none" strike="noStrike" dirty="0">
                        <a:solidFill>
                          <a:schemeClr val="bg1">
                            <a:lumMod val="85000"/>
                          </a:schemeClr>
                        </a:solidFill>
                        <a:effectLst/>
                        <a:latin typeface="Calibri"/>
                      </a:endParaRPr>
                    </a:p>
                  </a:txBody>
                  <a:tcPr marL="9525" marR="9525" marT="9525" marB="0" anchor="ctr">
                    <a:solidFill>
                      <a:schemeClr val="tx1">
                        <a:lumMod val="85000"/>
                        <a:lumOff val="15000"/>
                      </a:schemeClr>
                    </a:solidFill>
                  </a:tcPr>
                </a:tc>
                <a:tc>
                  <a:txBody>
                    <a:bodyPr/>
                    <a:lstStyle/>
                    <a:p>
                      <a:pPr algn="ctr" fontAlgn="b"/>
                      <a:endParaRPr lang="pt-BR" sz="1800" b="1" i="0" u="none" strike="noStrike" dirty="0">
                        <a:solidFill>
                          <a:schemeClr val="tx1"/>
                        </a:solidFill>
                        <a:effectLst/>
                        <a:latin typeface="Calibri"/>
                      </a:endParaRPr>
                    </a:p>
                  </a:txBody>
                  <a:tcPr marL="9525" marR="9525" marT="9525" marB="0" anchor="ctr">
                    <a:noFill/>
                  </a:tcPr>
                </a:tc>
              </a:tr>
              <a:tr h="286786">
                <a:tc>
                  <a:txBody>
                    <a:bodyPr/>
                    <a:lstStyle/>
                    <a:p>
                      <a:pPr algn="ctr" fontAlgn="b"/>
                      <a:r>
                        <a:rPr lang="pt-BR" sz="1600" u="none" strike="noStrike" dirty="0">
                          <a:solidFill>
                            <a:schemeClr val="accent1">
                              <a:lumMod val="40000"/>
                              <a:lumOff val="60000"/>
                            </a:schemeClr>
                          </a:solidFill>
                          <a:effectLst/>
                        </a:rPr>
                        <a:t>1º sem/2014</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5.271.503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(51.233.608)</a:t>
                      </a:r>
                      <a:endParaRPr lang="pt-BR" sz="1800" b="1" i="0" u="none" strike="noStrike" dirty="0">
                        <a:solidFill>
                          <a:srgbClr val="FFC000"/>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(45.962.105)</a:t>
                      </a:r>
                      <a:endParaRPr lang="pt-BR" sz="1800" b="1" i="0" u="none" strike="noStrike" dirty="0">
                        <a:solidFill>
                          <a:srgbClr val="FFC000"/>
                        </a:solidFill>
                        <a:effectLst/>
                        <a:latin typeface="Calibri"/>
                      </a:endParaRPr>
                    </a:p>
                  </a:txBody>
                  <a:tcPr marL="9525" marR="9525" marT="9525" marB="0" anchor="ctr">
                    <a:solidFill>
                      <a:schemeClr val="tx1">
                        <a:lumMod val="85000"/>
                        <a:lumOff val="15000"/>
                      </a:schemeClr>
                    </a:solidFill>
                  </a:tcPr>
                </a:tc>
                <a:tc>
                  <a:txBody>
                    <a:bodyPr/>
                    <a:lstStyle/>
                    <a:p>
                      <a:pPr algn="ctr" fontAlgn="b"/>
                      <a:r>
                        <a:rPr lang="pt-BR" sz="1800" b="1" i="0" u="none" strike="noStrike" dirty="0" smtClean="0">
                          <a:solidFill>
                            <a:schemeClr val="tx1"/>
                          </a:solidFill>
                          <a:effectLst/>
                          <a:latin typeface="Calibri"/>
                        </a:rPr>
                        <a:t>-</a:t>
                      </a:r>
                      <a:endParaRPr lang="pt-BR" sz="1800" b="1" i="0" u="none" strike="noStrike" dirty="0">
                        <a:solidFill>
                          <a:schemeClr val="tx1"/>
                        </a:solidFill>
                        <a:effectLst/>
                        <a:latin typeface="Calibri"/>
                      </a:endParaRPr>
                    </a:p>
                  </a:txBody>
                  <a:tcPr marL="9525" marR="9525" marT="9525" marB="0" anchor="ctr">
                    <a:noFill/>
                  </a:tcPr>
                </a:tc>
              </a:tr>
              <a:tr h="286786">
                <a:tc>
                  <a:txBody>
                    <a:bodyPr/>
                    <a:lstStyle/>
                    <a:p>
                      <a:pPr algn="ctr" fontAlgn="b"/>
                      <a:r>
                        <a:rPr lang="pt-BR" sz="1600" u="none" strike="noStrike" dirty="0">
                          <a:solidFill>
                            <a:schemeClr val="accent1">
                              <a:lumMod val="40000"/>
                              <a:lumOff val="60000"/>
                            </a:schemeClr>
                          </a:solidFill>
                          <a:effectLst/>
                        </a:rPr>
                        <a:t>2º sem/2014</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25.655.376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65.173.472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90.828.848 </a:t>
                      </a:r>
                      <a:endParaRPr lang="pt-BR" sz="1800" b="1" i="0" u="none" strike="noStrike" dirty="0">
                        <a:solidFill>
                          <a:schemeClr val="bg1">
                            <a:lumMod val="85000"/>
                          </a:schemeClr>
                        </a:solidFill>
                        <a:effectLst/>
                        <a:latin typeface="Calibri"/>
                      </a:endParaRPr>
                    </a:p>
                  </a:txBody>
                  <a:tcPr marL="9525" marR="9525" marT="9525" marB="0" anchor="ctr">
                    <a:solidFill>
                      <a:schemeClr val="tx1">
                        <a:lumMod val="85000"/>
                        <a:lumOff val="15000"/>
                      </a:schemeClr>
                    </a:solidFill>
                  </a:tcPr>
                </a:tc>
                <a:tc>
                  <a:txBody>
                    <a:bodyPr/>
                    <a:lstStyle/>
                    <a:p>
                      <a:pPr algn="ctr" fontAlgn="b"/>
                      <a:endParaRPr lang="pt-BR" sz="1800" b="1" i="0" u="none" strike="noStrike" dirty="0">
                        <a:solidFill>
                          <a:schemeClr val="tx1"/>
                        </a:solidFill>
                        <a:effectLst/>
                        <a:latin typeface="Calibri"/>
                      </a:endParaRPr>
                    </a:p>
                  </a:txBody>
                  <a:tcPr marL="9525" marR="9525" marT="9525" marB="0" anchor="ctr">
                    <a:noFill/>
                  </a:tcPr>
                </a:tc>
              </a:tr>
              <a:tr h="286786">
                <a:tc>
                  <a:txBody>
                    <a:bodyPr/>
                    <a:lstStyle/>
                    <a:p>
                      <a:pPr algn="ctr" fontAlgn="b"/>
                      <a:r>
                        <a:rPr lang="pt-BR" sz="1600" u="none" strike="noStrike" dirty="0">
                          <a:solidFill>
                            <a:schemeClr val="accent1">
                              <a:lumMod val="40000"/>
                              <a:lumOff val="60000"/>
                            </a:schemeClr>
                          </a:solidFill>
                          <a:effectLst/>
                        </a:rPr>
                        <a:t>1º sem/2015</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35.184.659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46.406.630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81.591.289 </a:t>
                      </a:r>
                      <a:endParaRPr lang="pt-BR" sz="1800" b="1" i="0" u="none" strike="noStrike" dirty="0">
                        <a:solidFill>
                          <a:schemeClr val="bg1">
                            <a:lumMod val="85000"/>
                          </a:schemeClr>
                        </a:solidFill>
                        <a:effectLst/>
                        <a:latin typeface="Calibri"/>
                      </a:endParaRPr>
                    </a:p>
                  </a:txBody>
                  <a:tcPr marL="9525" marR="9525" marT="9525" marB="0" anchor="ctr">
                    <a:solidFill>
                      <a:schemeClr val="tx1">
                        <a:lumMod val="85000"/>
                        <a:lumOff val="15000"/>
                      </a:schemeClr>
                    </a:solidFill>
                  </a:tcPr>
                </a:tc>
                <a:tc>
                  <a:txBody>
                    <a:bodyPr/>
                    <a:lstStyle/>
                    <a:p>
                      <a:pPr algn="ctr" fontAlgn="b"/>
                      <a:endParaRPr lang="pt-BR" sz="1800" b="1" i="0" u="none" strike="noStrike" dirty="0">
                        <a:solidFill>
                          <a:schemeClr val="tx1"/>
                        </a:solidFill>
                        <a:effectLst/>
                        <a:latin typeface="Calibri"/>
                      </a:endParaRPr>
                    </a:p>
                  </a:txBody>
                  <a:tcPr marL="9525" marR="9525" marT="9525" marB="0" anchor="ctr">
                    <a:noFill/>
                  </a:tcPr>
                </a:tc>
              </a:tr>
              <a:tr h="286786">
                <a:tc>
                  <a:txBody>
                    <a:bodyPr/>
                    <a:lstStyle/>
                    <a:p>
                      <a:pPr algn="ctr" fontAlgn="b"/>
                      <a:r>
                        <a:rPr lang="pt-BR" sz="1600" u="none" strike="noStrike" dirty="0">
                          <a:solidFill>
                            <a:schemeClr val="accent1">
                              <a:lumMod val="40000"/>
                              <a:lumOff val="60000"/>
                            </a:schemeClr>
                          </a:solidFill>
                          <a:effectLst/>
                        </a:rPr>
                        <a:t>2º sem/2015</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41.521.539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110.938.091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152.459.630 </a:t>
                      </a:r>
                      <a:endParaRPr lang="pt-BR" sz="1800" b="1" i="0" u="none" strike="noStrike" dirty="0">
                        <a:solidFill>
                          <a:schemeClr val="bg1">
                            <a:lumMod val="85000"/>
                          </a:schemeClr>
                        </a:solidFill>
                        <a:effectLst/>
                        <a:latin typeface="Calibri"/>
                      </a:endParaRPr>
                    </a:p>
                  </a:txBody>
                  <a:tcPr marL="9525" marR="9525" marT="9525" marB="0" anchor="ctr">
                    <a:solidFill>
                      <a:schemeClr val="tx1">
                        <a:lumMod val="85000"/>
                        <a:lumOff val="15000"/>
                      </a:schemeClr>
                    </a:solidFill>
                  </a:tcPr>
                </a:tc>
                <a:tc>
                  <a:txBody>
                    <a:bodyPr/>
                    <a:lstStyle/>
                    <a:p>
                      <a:pPr algn="ctr" fontAlgn="b"/>
                      <a:endParaRPr lang="pt-BR" sz="1800" b="1" i="0" u="none" strike="noStrike" dirty="0">
                        <a:solidFill>
                          <a:schemeClr val="tx1"/>
                        </a:solidFill>
                        <a:effectLst/>
                        <a:latin typeface="Calibri"/>
                      </a:endParaRPr>
                    </a:p>
                  </a:txBody>
                  <a:tcPr marL="9525" marR="9525" marT="9525" marB="0" anchor="ctr">
                    <a:noFill/>
                  </a:tcPr>
                </a:tc>
              </a:tr>
              <a:tr h="286786">
                <a:tc>
                  <a:txBody>
                    <a:bodyPr/>
                    <a:lstStyle/>
                    <a:p>
                      <a:pPr algn="ctr" fontAlgn="b"/>
                      <a:r>
                        <a:rPr lang="pt-BR" sz="1600" u="none" strike="noStrike" dirty="0">
                          <a:solidFill>
                            <a:schemeClr val="accent1">
                              <a:lumMod val="40000"/>
                              <a:lumOff val="60000"/>
                            </a:schemeClr>
                          </a:solidFill>
                          <a:effectLst/>
                        </a:rPr>
                        <a:t>1º sem/2016</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(17.308.089)</a:t>
                      </a:r>
                      <a:endParaRPr lang="pt-BR" sz="1800" b="1" i="0" u="none" strike="noStrike" dirty="0">
                        <a:solidFill>
                          <a:srgbClr val="FFC000"/>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(184.645.409)</a:t>
                      </a:r>
                      <a:endParaRPr lang="pt-BR" sz="1800" b="1" i="0" u="none" strike="noStrike" dirty="0">
                        <a:solidFill>
                          <a:srgbClr val="FFC000"/>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(201.953.498)</a:t>
                      </a:r>
                      <a:endParaRPr lang="pt-BR" sz="1800" b="1" i="0" u="none" strike="noStrike" dirty="0">
                        <a:solidFill>
                          <a:srgbClr val="FFC000"/>
                        </a:solidFill>
                        <a:effectLst/>
                        <a:latin typeface="Calibri"/>
                      </a:endParaRPr>
                    </a:p>
                  </a:txBody>
                  <a:tcPr marL="9525" marR="9525" marT="9525" marB="0" anchor="ctr">
                    <a:solidFill>
                      <a:schemeClr val="tx1">
                        <a:lumMod val="85000"/>
                        <a:lumOff val="15000"/>
                      </a:schemeClr>
                    </a:solidFill>
                  </a:tcPr>
                </a:tc>
                <a:tc>
                  <a:txBody>
                    <a:bodyPr/>
                    <a:lstStyle/>
                    <a:p>
                      <a:pPr algn="ctr" fontAlgn="b"/>
                      <a:r>
                        <a:rPr lang="pt-BR" sz="1800" b="1" i="0" u="none" strike="noStrike" dirty="0" smtClean="0">
                          <a:solidFill>
                            <a:schemeClr val="tx1"/>
                          </a:solidFill>
                          <a:effectLst/>
                          <a:latin typeface="Calibri"/>
                        </a:rPr>
                        <a:t>-</a:t>
                      </a:r>
                      <a:endParaRPr lang="pt-BR" sz="1800" b="1" i="0" u="none" strike="noStrike" dirty="0">
                        <a:solidFill>
                          <a:schemeClr val="tx1"/>
                        </a:solidFill>
                        <a:effectLst/>
                        <a:latin typeface="Calibri"/>
                      </a:endParaRPr>
                    </a:p>
                  </a:txBody>
                  <a:tcPr marL="9525" marR="9525" marT="9525" marB="0" anchor="ctr">
                    <a:noFill/>
                  </a:tcPr>
                </a:tc>
              </a:tr>
              <a:tr h="286786">
                <a:tc>
                  <a:txBody>
                    <a:bodyPr/>
                    <a:lstStyle/>
                    <a:p>
                      <a:pPr algn="ctr" fontAlgn="b"/>
                      <a:r>
                        <a:rPr lang="pt-BR" sz="1600" u="none" strike="noStrike" dirty="0">
                          <a:solidFill>
                            <a:schemeClr val="accent1">
                              <a:lumMod val="40000"/>
                              <a:lumOff val="60000"/>
                            </a:schemeClr>
                          </a:solidFill>
                          <a:effectLst/>
                        </a:rPr>
                        <a:t>2º sem/2016</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7.780.387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(55.674.283)</a:t>
                      </a:r>
                      <a:endParaRPr lang="pt-BR" sz="1800" b="1" i="0" u="none" strike="noStrike" dirty="0">
                        <a:solidFill>
                          <a:srgbClr val="FFC000"/>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(47.893.896)</a:t>
                      </a:r>
                      <a:endParaRPr lang="pt-BR" sz="1800" b="1" i="0" u="none" strike="noStrike" dirty="0">
                        <a:solidFill>
                          <a:srgbClr val="FFC000"/>
                        </a:solidFill>
                        <a:effectLst/>
                        <a:latin typeface="Calibri"/>
                      </a:endParaRPr>
                    </a:p>
                  </a:txBody>
                  <a:tcPr marL="9525" marR="9525" marT="9525" marB="0" anchor="ctr">
                    <a:solidFill>
                      <a:schemeClr val="tx1">
                        <a:lumMod val="85000"/>
                        <a:lumOff val="15000"/>
                      </a:schemeClr>
                    </a:solidFill>
                  </a:tcPr>
                </a:tc>
                <a:tc>
                  <a:txBody>
                    <a:bodyPr/>
                    <a:lstStyle/>
                    <a:p>
                      <a:pPr algn="ctr" fontAlgn="b"/>
                      <a:r>
                        <a:rPr lang="pt-BR" sz="1800" b="1" i="0" u="none" strike="noStrike" dirty="0" smtClean="0">
                          <a:solidFill>
                            <a:schemeClr val="tx1"/>
                          </a:solidFill>
                          <a:effectLst/>
                          <a:latin typeface="Calibri"/>
                        </a:rPr>
                        <a:t>-</a:t>
                      </a:r>
                      <a:endParaRPr lang="pt-BR" sz="1800" b="1" i="0" u="none" strike="noStrike" dirty="0">
                        <a:solidFill>
                          <a:schemeClr val="tx1"/>
                        </a:solidFill>
                        <a:effectLst/>
                        <a:latin typeface="Calibri"/>
                      </a:endParaRPr>
                    </a:p>
                  </a:txBody>
                  <a:tcPr marL="9525" marR="9525" marT="9525" marB="0" anchor="ctr">
                    <a:noFill/>
                  </a:tcPr>
                </a:tc>
              </a:tr>
              <a:tr h="286786">
                <a:tc>
                  <a:txBody>
                    <a:bodyPr/>
                    <a:lstStyle/>
                    <a:p>
                      <a:pPr algn="ctr" fontAlgn="b"/>
                      <a:r>
                        <a:rPr lang="pt-BR" sz="1600" u="none" strike="noStrike" dirty="0">
                          <a:solidFill>
                            <a:schemeClr val="accent1">
                              <a:lumMod val="40000"/>
                              <a:lumOff val="60000"/>
                            </a:schemeClr>
                          </a:solidFill>
                          <a:effectLst/>
                        </a:rPr>
                        <a:t>1º sem/2017</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11.271.662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(15.744.789)</a:t>
                      </a:r>
                      <a:endParaRPr lang="pt-BR" sz="1800" b="1" i="0" u="none" strike="noStrike" dirty="0">
                        <a:solidFill>
                          <a:srgbClr val="FFC000"/>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(4.473.127)</a:t>
                      </a:r>
                      <a:endParaRPr lang="pt-BR" sz="1800" b="1" i="0" u="none" strike="noStrike" dirty="0">
                        <a:solidFill>
                          <a:srgbClr val="FFC000"/>
                        </a:solidFill>
                        <a:effectLst/>
                        <a:latin typeface="Calibri"/>
                      </a:endParaRPr>
                    </a:p>
                  </a:txBody>
                  <a:tcPr marL="9525" marR="9525" marT="9525" marB="0" anchor="ctr">
                    <a:solidFill>
                      <a:schemeClr val="tx1">
                        <a:lumMod val="85000"/>
                        <a:lumOff val="15000"/>
                      </a:schemeClr>
                    </a:solidFill>
                  </a:tcPr>
                </a:tc>
                <a:tc>
                  <a:txBody>
                    <a:bodyPr/>
                    <a:lstStyle/>
                    <a:p>
                      <a:pPr algn="ctr" fontAlgn="b"/>
                      <a:r>
                        <a:rPr lang="pt-BR" sz="1800" b="1" i="0" u="none" strike="noStrike" dirty="0" smtClean="0">
                          <a:solidFill>
                            <a:schemeClr val="tx1"/>
                          </a:solidFill>
                          <a:effectLst/>
                          <a:latin typeface="Calibri"/>
                        </a:rPr>
                        <a:t>-</a:t>
                      </a:r>
                      <a:endParaRPr lang="pt-BR" sz="1800" b="1" i="0" u="none" strike="noStrike" dirty="0">
                        <a:solidFill>
                          <a:schemeClr val="tx1"/>
                        </a:solidFill>
                        <a:effectLst/>
                        <a:latin typeface="Calibri"/>
                      </a:endParaRPr>
                    </a:p>
                  </a:txBody>
                  <a:tcPr marL="9525" marR="9525" marT="9525" marB="0" anchor="ctr">
                    <a:noFill/>
                  </a:tcPr>
                </a:tc>
              </a:tr>
              <a:tr h="286786">
                <a:tc>
                  <a:txBody>
                    <a:bodyPr/>
                    <a:lstStyle/>
                    <a:p>
                      <a:pPr algn="ctr" fontAlgn="b"/>
                      <a:r>
                        <a:rPr lang="pt-BR" sz="1600" u="none" strike="noStrike" dirty="0">
                          <a:solidFill>
                            <a:schemeClr val="accent1">
                              <a:lumMod val="40000"/>
                              <a:lumOff val="60000"/>
                            </a:schemeClr>
                          </a:solidFill>
                          <a:effectLst/>
                        </a:rPr>
                        <a:t>2º sem/2017</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14.709.838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(30.677.374)</a:t>
                      </a:r>
                      <a:endParaRPr lang="pt-BR" sz="1800" b="1" i="0" u="none" strike="noStrike" dirty="0">
                        <a:solidFill>
                          <a:srgbClr val="FFC000"/>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(15.967.536)</a:t>
                      </a:r>
                      <a:endParaRPr lang="pt-BR" sz="1800" b="1" i="0" u="none" strike="noStrike" dirty="0">
                        <a:solidFill>
                          <a:srgbClr val="FFC000"/>
                        </a:solidFill>
                        <a:effectLst/>
                        <a:latin typeface="Calibri"/>
                      </a:endParaRPr>
                    </a:p>
                  </a:txBody>
                  <a:tcPr marL="9525" marR="9525" marT="9525" marB="0" anchor="ctr">
                    <a:solidFill>
                      <a:schemeClr val="tx1">
                        <a:lumMod val="85000"/>
                        <a:lumOff val="15000"/>
                      </a:schemeClr>
                    </a:solidFill>
                  </a:tcPr>
                </a:tc>
                <a:tc>
                  <a:txBody>
                    <a:bodyPr/>
                    <a:lstStyle/>
                    <a:p>
                      <a:pPr algn="ctr" fontAlgn="b"/>
                      <a:r>
                        <a:rPr lang="pt-BR" sz="1800" b="1" i="0" u="none" strike="noStrike" dirty="0" smtClean="0">
                          <a:solidFill>
                            <a:schemeClr val="tx1"/>
                          </a:solidFill>
                          <a:effectLst/>
                          <a:latin typeface="Calibri"/>
                        </a:rPr>
                        <a:t>-</a:t>
                      </a:r>
                      <a:endParaRPr lang="pt-BR" sz="1800" b="1" i="0" u="none" strike="noStrike" dirty="0">
                        <a:solidFill>
                          <a:schemeClr val="tx1"/>
                        </a:solidFill>
                        <a:effectLst/>
                        <a:latin typeface="Calibri"/>
                      </a:endParaRPr>
                    </a:p>
                  </a:txBody>
                  <a:tcPr marL="9525" marR="9525" marT="9525" marB="0" anchor="ctr">
                    <a:noFill/>
                  </a:tcPr>
                </a:tc>
              </a:tr>
              <a:tr h="286786">
                <a:tc>
                  <a:txBody>
                    <a:bodyPr/>
                    <a:lstStyle/>
                    <a:p>
                      <a:pPr algn="ctr" fontAlgn="b"/>
                      <a:r>
                        <a:rPr lang="pt-BR" sz="1600" u="none" strike="noStrike" dirty="0">
                          <a:solidFill>
                            <a:schemeClr val="accent1">
                              <a:lumMod val="40000"/>
                              <a:lumOff val="60000"/>
                            </a:schemeClr>
                          </a:solidFill>
                          <a:effectLst/>
                        </a:rPr>
                        <a:t>1º sem/2018</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19.658.215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146.201.403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165.859.618 </a:t>
                      </a:r>
                      <a:endParaRPr lang="pt-BR" sz="1800" b="1" i="0" u="none" strike="noStrike" dirty="0">
                        <a:solidFill>
                          <a:schemeClr val="bg1">
                            <a:lumMod val="85000"/>
                          </a:schemeClr>
                        </a:solidFill>
                        <a:effectLst/>
                        <a:latin typeface="Calibri"/>
                      </a:endParaRPr>
                    </a:p>
                  </a:txBody>
                  <a:tcPr marL="9525" marR="9525" marT="9525" marB="0" anchor="ctr">
                    <a:solidFill>
                      <a:schemeClr val="tx1">
                        <a:lumMod val="85000"/>
                        <a:lumOff val="15000"/>
                      </a:schemeClr>
                    </a:solidFill>
                  </a:tcPr>
                </a:tc>
                <a:tc>
                  <a:txBody>
                    <a:bodyPr/>
                    <a:lstStyle/>
                    <a:p>
                      <a:pPr algn="ctr" fontAlgn="b"/>
                      <a:endParaRPr lang="pt-BR" sz="1800" b="1" i="0" u="none" strike="noStrike" dirty="0">
                        <a:solidFill>
                          <a:schemeClr val="tx1"/>
                        </a:solidFill>
                        <a:effectLst/>
                        <a:latin typeface="Calibri"/>
                      </a:endParaRPr>
                    </a:p>
                  </a:txBody>
                  <a:tcPr marL="9525" marR="9525" marT="9525" marB="0" anchor="ctr">
                    <a:noFill/>
                  </a:tcPr>
                </a:tc>
              </a:tr>
              <a:tr h="301125">
                <a:tc>
                  <a:txBody>
                    <a:bodyPr/>
                    <a:lstStyle/>
                    <a:p>
                      <a:pPr algn="ctr" fontAlgn="b"/>
                      <a:r>
                        <a:rPr lang="pt-BR" sz="1600" u="none" strike="noStrike" dirty="0">
                          <a:solidFill>
                            <a:schemeClr val="accent1">
                              <a:lumMod val="40000"/>
                              <a:lumOff val="60000"/>
                            </a:schemeClr>
                          </a:solidFill>
                          <a:effectLst/>
                        </a:rPr>
                        <a:t>2º sem/2018</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25.554.330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(19.133.818)</a:t>
                      </a:r>
                      <a:endParaRPr lang="pt-BR" sz="1800" b="1" i="0" u="none" strike="noStrike" dirty="0">
                        <a:solidFill>
                          <a:srgbClr val="FFC000"/>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6.420.512 </a:t>
                      </a:r>
                      <a:endParaRPr lang="pt-BR" sz="1800" b="1" i="0" u="none" strike="noStrike" dirty="0">
                        <a:solidFill>
                          <a:schemeClr val="bg1">
                            <a:lumMod val="85000"/>
                          </a:schemeClr>
                        </a:solidFill>
                        <a:effectLst/>
                        <a:latin typeface="Calibri"/>
                      </a:endParaRPr>
                    </a:p>
                  </a:txBody>
                  <a:tcPr marL="9525" marR="9525" marT="9525" marB="0" anchor="ctr">
                    <a:solidFill>
                      <a:schemeClr val="tx1">
                        <a:lumMod val="85000"/>
                        <a:lumOff val="15000"/>
                      </a:schemeClr>
                    </a:solidFill>
                  </a:tcPr>
                </a:tc>
                <a:tc>
                  <a:txBody>
                    <a:bodyPr/>
                    <a:lstStyle/>
                    <a:p>
                      <a:pPr algn="ctr" fontAlgn="b"/>
                      <a:r>
                        <a:rPr lang="pt-BR" sz="1800" b="1" i="0" u="none" strike="noStrike" dirty="0" smtClean="0">
                          <a:solidFill>
                            <a:schemeClr val="tx1"/>
                          </a:solidFill>
                          <a:effectLst/>
                          <a:latin typeface="Calibri"/>
                        </a:rPr>
                        <a:t>-</a:t>
                      </a:r>
                      <a:endParaRPr lang="pt-BR" sz="1800" b="1" i="0" u="none" strike="noStrike" dirty="0">
                        <a:solidFill>
                          <a:schemeClr val="tx1"/>
                        </a:solidFill>
                        <a:effectLst/>
                        <a:latin typeface="Calibri"/>
                      </a:endParaRPr>
                    </a:p>
                  </a:txBody>
                  <a:tcPr marL="9525" marR="9525" marT="9525" marB="0" anchor="ctr">
                    <a:noFill/>
                  </a:tcPr>
                </a:tc>
              </a:tr>
            </a:tbl>
          </a:graphicData>
        </a:graphic>
      </p:graphicFrame>
    </p:spTree>
    <p:extLst>
      <p:ext uri="{BB962C8B-B14F-4D97-AF65-F5344CB8AC3E}">
        <p14:creationId xmlns:p14="http://schemas.microsoft.com/office/powerpoint/2010/main" val="2625799975"/>
      </p:ext>
    </p:extLst>
  </p:cSld>
  <p:clrMapOvr>
    <a:masterClrMapping/>
  </p:clrMapOvr>
  <p:timing>
    <p:tnLst>
      <p:par>
        <p:cTn id="1" dur="indefinite" restart="never" nodeType="tmRoot"/>
      </p:par>
    </p:tnLst>
  </p:timing>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ela 1"/>
          <p:cNvGraphicFramePr>
            <a:graphicFrameLocks noGrp="1"/>
          </p:cNvGraphicFramePr>
          <p:nvPr>
            <p:extLst>
              <p:ext uri="{D42A27DB-BD31-4B8C-83A1-F6EECF244321}">
                <p14:modId xmlns:p14="http://schemas.microsoft.com/office/powerpoint/2010/main" val="47440022"/>
              </p:ext>
            </p:extLst>
          </p:nvPr>
        </p:nvGraphicFramePr>
        <p:xfrm>
          <a:off x="1235857" y="76360"/>
          <a:ext cx="6576503" cy="6698916"/>
        </p:xfrm>
        <a:graphic>
          <a:graphicData uri="http://schemas.openxmlformats.org/drawingml/2006/table">
            <a:tbl>
              <a:tblPr>
                <a:tableStyleId>{5C22544A-7EE6-4342-B048-85BDC9FD1C3A}</a:tableStyleId>
              </a:tblPr>
              <a:tblGrid>
                <a:gridCol w="1271079"/>
                <a:gridCol w="1262062"/>
                <a:gridCol w="1377950"/>
                <a:gridCol w="1377950"/>
                <a:gridCol w="1287462"/>
              </a:tblGrid>
              <a:tr h="301125">
                <a:tc>
                  <a:txBody>
                    <a:bodyPr/>
                    <a:lstStyle/>
                    <a:p>
                      <a:pPr algn="ctr" fontAlgn="b"/>
                      <a:r>
                        <a:rPr lang="pt-BR" sz="2400" b="1" u="none" strike="noStrike" dirty="0">
                          <a:solidFill>
                            <a:schemeClr val="accent1">
                              <a:lumMod val="40000"/>
                              <a:lumOff val="60000"/>
                            </a:schemeClr>
                          </a:solidFill>
                          <a:effectLst/>
                        </a:rPr>
                        <a:t>Semestre</a:t>
                      </a:r>
                      <a:endParaRPr lang="pt-BR" sz="2400" b="1" i="0" u="none" strike="noStrike" dirty="0">
                        <a:solidFill>
                          <a:schemeClr val="accent1">
                            <a:lumMod val="40000"/>
                            <a:lumOff val="60000"/>
                          </a:schemeClr>
                        </a:solidFill>
                        <a:effectLst/>
                        <a:latin typeface="Calibri"/>
                      </a:endParaRPr>
                    </a:p>
                  </a:txBody>
                  <a:tcPr marL="9525" marR="9525" marT="9525" marB="0" anchor="ctr">
                    <a:solidFill>
                      <a:schemeClr val="tx1">
                        <a:lumMod val="85000"/>
                        <a:lumOff val="15000"/>
                      </a:schemeClr>
                    </a:solidFill>
                  </a:tcPr>
                </a:tc>
                <a:tc>
                  <a:txBody>
                    <a:bodyPr/>
                    <a:lstStyle/>
                    <a:p>
                      <a:pPr algn="ctr" fontAlgn="b"/>
                      <a:r>
                        <a:rPr lang="pt-BR" sz="2400" b="1" u="none" strike="noStrike" dirty="0">
                          <a:solidFill>
                            <a:schemeClr val="accent1">
                              <a:lumMod val="40000"/>
                              <a:lumOff val="60000"/>
                            </a:schemeClr>
                          </a:solidFill>
                          <a:effectLst/>
                        </a:rPr>
                        <a:t>Demais</a:t>
                      </a:r>
                      <a:endParaRPr lang="pt-BR" sz="2400" b="1" i="0" u="none" strike="noStrike" dirty="0">
                        <a:solidFill>
                          <a:schemeClr val="accent1">
                            <a:lumMod val="40000"/>
                            <a:lumOff val="60000"/>
                          </a:schemeClr>
                        </a:solidFill>
                        <a:effectLst/>
                        <a:latin typeface="Calibri"/>
                      </a:endParaRPr>
                    </a:p>
                  </a:txBody>
                  <a:tcPr marL="9525" marR="9525" marT="9525" marB="0" anchor="ctr">
                    <a:solidFill>
                      <a:schemeClr val="tx1">
                        <a:lumMod val="85000"/>
                        <a:lumOff val="15000"/>
                      </a:schemeClr>
                    </a:solidFill>
                  </a:tcPr>
                </a:tc>
                <a:tc>
                  <a:txBody>
                    <a:bodyPr/>
                    <a:lstStyle/>
                    <a:p>
                      <a:pPr algn="ctr" fontAlgn="b"/>
                      <a:r>
                        <a:rPr lang="pt-BR" sz="2400" b="1" u="none" strike="noStrike" dirty="0">
                          <a:solidFill>
                            <a:schemeClr val="accent1">
                              <a:lumMod val="40000"/>
                              <a:lumOff val="60000"/>
                            </a:schemeClr>
                          </a:solidFill>
                          <a:effectLst/>
                        </a:rPr>
                        <a:t>Câmbio</a:t>
                      </a:r>
                      <a:endParaRPr lang="pt-BR" sz="2400" b="1" i="0" u="none" strike="noStrike" dirty="0">
                        <a:solidFill>
                          <a:schemeClr val="accent1">
                            <a:lumMod val="40000"/>
                            <a:lumOff val="60000"/>
                          </a:schemeClr>
                        </a:solidFill>
                        <a:effectLst/>
                        <a:latin typeface="Calibri"/>
                      </a:endParaRPr>
                    </a:p>
                  </a:txBody>
                  <a:tcPr marL="9525" marR="9525" marT="9525" marB="0" anchor="ctr">
                    <a:solidFill>
                      <a:schemeClr val="tx1">
                        <a:lumMod val="85000"/>
                        <a:lumOff val="15000"/>
                      </a:schemeClr>
                    </a:solidFill>
                  </a:tcPr>
                </a:tc>
                <a:tc>
                  <a:txBody>
                    <a:bodyPr/>
                    <a:lstStyle/>
                    <a:p>
                      <a:pPr algn="ctr" fontAlgn="b"/>
                      <a:r>
                        <a:rPr lang="pt-BR" sz="2400" b="1" u="none" strike="noStrike" dirty="0">
                          <a:solidFill>
                            <a:schemeClr val="accent1">
                              <a:lumMod val="40000"/>
                              <a:lumOff val="60000"/>
                            </a:schemeClr>
                          </a:solidFill>
                          <a:effectLst/>
                        </a:rPr>
                        <a:t>Total</a:t>
                      </a:r>
                      <a:endParaRPr lang="pt-BR" sz="2400" b="1" i="0" u="none" strike="noStrike" dirty="0">
                        <a:solidFill>
                          <a:schemeClr val="accent1">
                            <a:lumMod val="40000"/>
                            <a:lumOff val="60000"/>
                          </a:schemeClr>
                        </a:solidFill>
                        <a:effectLst/>
                        <a:latin typeface="Calibri"/>
                      </a:endParaRPr>
                    </a:p>
                  </a:txBody>
                  <a:tcPr marL="9525" marR="9525" marT="9525" marB="0" anchor="ctr">
                    <a:solidFill>
                      <a:schemeClr val="tx1">
                        <a:lumMod val="85000"/>
                        <a:lumOff val="15000"/>
                      </a:schemeClr>
                    </a:solidFill>
                  </a:tcPr>
                </a:tc>
                <a:tc>
                  <a:txBody>
                    <a:bodyPr/>
                    <a:lstStyle/>
                    <a:p>
                      <a:pPr algn="ctr" fontAlgn="b"/>
                      <a:r>
                        <a:rPr lang="pt-BR" sz="2400" b="1" i="0" u="none" strike="noStrike" dirty="0" smtClean="0">
                          <a:solidFill>
                            <a:schemeClr val="tx1"/>
                          </a:solidFill>
                          <a:effectLst/>
                          <a:latin typeface="Calibri"/>
                        </a:rPr>
                        <a:t>Reserva</a:t>
                      </a:r>
                      <a:endParaRPr lang="pt-BR" sz="2400" b="1" i="0" u="none" strike="noStrike" dirty="0">
                        <a:solidFill>
                          <a:schemeClr val="tx1"/>
                        </a:solidFill>
                        <a:effectLst/>
                        <a:latin typeface="Calibri"/>
                      </a:endParaRPr>
                    </a:p>
                  </a:txBody>
                  <a:tcPr marL="9525" marR="9525" marT="9525" marB="0" anchor="ctr">
                    <a:solidFill>
                      <a:schemeClr val="bg1"/>
                    </a:solidFill>
                  </a:tcPr>
                </a:tc>
              </a:tr>
              <a:tr h="286786">
                <a:tc>
                  <a:txBody>
                    <a:bodyPr/>
                    <a:lstStyle/>
                    <a:p>
                      <a:pPr algn="ctr" fontAlgn="b"/>
                      <a:r>
                        <a:rPr lang="pt-BR" sz="1600" u="none" strike="noStrike" dirty="0">
                          <a:solidFill>
                            <a:schemeClr val="accent1">
                              <a:lumMod val="40000"/>
                              <a:lumOff val="60000"/>
                            </a:schemeClr>
                          </a:solidFill>
                          <a:effectLst/>
                        </a:rPr>
                        <a:t>1º sem/2008</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3.172.740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(44.798.256)</a:t>
                      </a:r>
                      <a:endParaRPr lang="pt-BR" sz="1800" b="1" i="0" u="none" strike="noStrike" dirty="0">
                        <a:solidFill>
                          <a:srgbClr val="FFC000"/>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(41.625.516)</a:t>
                      </a:r>
                      <a:endParaRPr lang="pt-BR" sz="1800" b="1" i="0" u="none" strike="noStrike" dirty="0">
                        <a:solidFill>
                          <a:srgbClr val="FFC000"/>
                        </a:solidFill>
                        <a:effectLst/>
                        <a:latin typeface="Calibri"/>
                      </a:endParaRPr>
                    </a:p>
                  </a:txBody>
                  <a:tcPr marL="9525" marR="9525" marT="9525" marB="0" anchor="ctr">
                    <a:solidFill>
                      <a:schemeClr val="tx1">
                        <a:lumMod val="85000"/>
                        <a:lumOff val="15000"/>
                      </a:schemeClr>
                    </a:solidFill>
                  </a:tcPr>
                </a:tc>
                <a:tc>
                  <a:txBody>
                    <a:bodyPr/>
                    <a:lstStyle/>
                    <a:p>
                      <a:pPr algn="ctr" fontAlgn="b"/>
                      <a:r>
                        <a:rPr lang="pt-BR" sz="1800" b="1" i="0" u="none" strike="noStrike" dirty="0" smtClean="0">
                          <a:solidFill>
                            <a:schemeClr val="tx1"/>
                          </a:solidFill>
                          <a:effectLst/>
                          <a:latin typeface="Calibri"/>
                        </a:rPr>
                        <a:t>-</a:t>
                      </a:r>
                      <a:endParaRPr lang="pt-BR" sz="1800" b="1" i="0" u="none" strike="noStrike" dirty="0">
                        <a:solidFill>
                          <a:schemeClr val="tx1"/>
                        </a:solidFill>
                        <a:effectLst/>
                        <a:latin typeface="Calibri"/>
                      </a:endParaRPr>
                    </a:p>
                  </a:txBody>
                  <a:tcPr marL="9525" marR="9525" marT="9525" marB="0" anchor="ctr">
                    <a:noFill/>
                  </a:tcPr>
                </a:tc>
              </a:tr>
              <a:tr h="286786">
                <a:tc>
                  <a:txBody>
                    <a:bodyPr/>
                    <a:lstStyle/>
                    <a:p>
                      <a:pPr algn="ctr" fontAlgn="b"/>
                      <a:r>
                        <a:rPr lang="pt-BR" sz="1600" u="none" strike="noStrike" dirty="0">
                          <a:solidFill>
                            <a:schemeClr val="accent1">
                              <a:lumMod val="40000"/>
                              <a:lumOff val="60000"/>
                            </a:schemeClr>
                          </a:solidFill>
                          <a:effectLst/>
                        </a:rPr>
                        <a:t>2º sem/2008</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10.172.653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171.416.012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181.588.665 </a:t>
                      </a:r>
                      <a:endParaRPr lang="pt-BR" sz="1800" b="1" i="0" u="none" strike="noStrike" dirty="0">
                        <a:solidFill>
                          <a:schemeClr val="bg1">
                            <a:lumMod val="85000"/>
                          </a:schemeClr>
                        </a:solidFill>
                        <a:effectLst/>
                        <a:latin typeface="Calibri"/>
                      </a:endParaRPr>
                    </a:p>
                  </a:txBody>
                  <a:tcPr marL="9525" marR="9525" marT="9525" marB="0" anchor="ctr">
                    <a:solidFill>
                      <a:schemeClr val="tx1">
                        <a:lumMod val="85000"/>
                        <a:lumOff val="15000"/>
                      </a:schemeClr>
                    </a:solidFill>
                  </a:tcPr>
                </a:tc>
                <a:tc>
                  <a:txBody>
                    <a:bodyPr/>
                    <a:lstStyle/>
                    <a:p>
                      <a:pPr algn="ctr" fontAlgn="b"/>
                      <a:r>
                        <a:rPr lang="pt-BR" sz="1800" b="1" u="none" strike="noStrike" dirty="0" smtClean="0">
                          <a:solidFill>
                            <a:schemeClr val="tx1"/>
                          </a:solidFill>
                          <a:effectLst/>
                        </a:rPr>
                        <a:t>171.416.012 </a:t>
                      </a:r>
                      <a:endParaRPr lang="pt-BR" sz="1800" b="1" i="0" u="none" strike="noStrike" dirty="0">
                        <a:solidFill>
                          <a:schemeClr val="tx1"/>
                        </a:solidFill>
                        <a:effectLst/>
                        <a:latin typeface="Calibri"/>
                      </a:endParaRPr>
                    </a:p>
                  </a:txBody>
                  <a:tcPr marL="9525" marR="9525" marT="9525" marB="0" anchor="ctr">
                    <a:solidFill>
                      <a:srgbClr val="FFFF00"/>
                    </a:solidFill>
                  </a:tcPr>
                </a:tc>
              </a:tr>
              <a:tr h="286786">
                <a:tc>
                  <a:txBody>
                    <a:bodyPr/>
                    <a:lstStyle/>
                    <a:p>
                      <a:pPr algn="ctr" fontAlgn="b"/>
                      <a:r>
                        <a:rPr lang="pt-BR" sz="1600" u="none" strike="noStrike" dirty="0">
                          <a:solidFill>
                            <a:schemeClr val="accent1">
                              <a:lumMod val="40000"/>
                              <a:lumOff val="60000"/>
                            </a:schemeClr>
                          </a:solidFill>
                          <a:effectLst/>
                        </a:rPr>
                        <a:t>1º sem/2009</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(941.601)</a:t>
                      </a:r>
                      <a:endParaRPr lang="pt-BR" sz="1800" b="1" i="0" u="none" strike="noStrike" dirty="0">
                        <a:solidFill>
                          <a:srgbClr val="FFC000"/>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(93.787.316)</a:t>
                      </a:r>
                      <a:endParaRPr lang="pt-BR" sz="1800" b="1" i="0" u="none" strike="noStrike" dirty="0">
                        <a:solidFill>
                          <a:srgbClr val="FFC000"/>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(94.728.917)</a:t>
                      </a:r>
                      <a:endParaRPr lang="pt-BR" sz="1800" b="1" i="0" u="none" strike="noStrike" dirty="0">
                        <a:solidFill>
                          <a:srgbClr val="FFC000"/>
                        </a:solidFill>
                        <a:effectLst/>
                        <a:latin typeface="Calibri"/>
                      </a:endParaRPr>
                    </a:p>
                  </a:txBody>
                  <a:tcPr marL="9525" marR="9525" marT="9525" marB="0" anchor="ctr">
                    <a:solidFill>
                      <a:schemeClr val="tx1">
                        <a:lumMod val="85000"/>
                        <a:lumOff val="15000"/>
                      </a:schemeClr>
                    </a:solidFill>
                  </a:tcPr>
                </a:tc>
                <a:tc>
                  <a:txBody>
                    <a:bodyPr/>
                    <a:lstStyle/>
                    <a:p>
                      <a:pPr algn="ctr" fontAlgn="b"/>
                      <a:r>
                        <a:rPr lang="pt-BR" sz="1800" b="1" i="0" u="none" strike="noStrike" dirty="0" smtClean="0">
                          <a:solidFill>
                            <a:schemeClr val="tx1"/>
                          </a:solidFill>
                          <a:effectLst/>
                          <a:latin typeface="Calibri"/>
                        </a:rPr>
                        <a:t>-</a:t>
                      </a:r>
                      <a:endParaRPr lang="pt-BR" sz="1800" b="1" i="0" u="none" strike="noStrike" dirty="0">
                        <a:solidFill>
                          <a:schemeClr val="tx1"/>
                        </a:solidFill>
                        <a:effectLst/>
                        <a:latin typeface="Calibri"/>
                      </a:endParaRPr>
                    </a:p>
                  </a:txBody>
                  <a:tcPr marL="9525" marR="9525" marT="9525" marB="0" anchor="ctr">
                    <a:noFill/>
                  </a:tcPr>
                </a:tc>
              </a:tr>
              <a:tr h="286786">
                <a:tc>
                  <a:txBody>
                    <a:bodyPr/>
                    <a:lstStyle/>
                    <a:p>
                      <a:pPr algn="ctr" fontAlgn="b"/>
                      <a:r>
                        <a:rPr lang="pt-BR" sz="1600" u="none" strike="noStrike" dirty="0">
                          <a:solidFill>
                            <a:schemeClr val="accent1">
                              <a:lumMod val="40000"/>
                              <a:lumOff val="60000"/>
                            </a:schemeClr>
                          </a:solidFill>
                          <a:effectLst/>
                        </a:rPr>
                        <a:t>2º sem/2009</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6.550.645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(53.931.576)</a:t>
                      </a:r>
                      <a:endParaRPr lang="pt-BR" sz="1800" b="1" i="0" u="none" strike="noStrike" dirty="0">
                        <a:solidFill>
                          <a:srgbClr val="FFC000"/>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(47.380.931)</a:t>
                      </a:r>
                      <a:endParaRPr lang="pt-BR" sz="1800" b="1" i="0" u="none" strike="noStrike" dirty="0">
                        <a:solidFill>
                          <a:srgbClr val="FFC000"/>
                        </a:solidFill>
                        <a:effectLst/>
                        <a:latin typeface="Calibri"/>
                      </a:endParaRPr>
                    </a:p>
                  </a:txBody>
                  <a:tcPr marL="9525" marR="9525" marT="9525" marB="0" anchor="ctr">
                    <a:solidFill>
                      <a:schemeClr val="tx1">
                        <a:lumMod val="85000"/>
                        <a:lumOff val="15000"/>
                      </a:schemeClr>
                    </a:solidFill>
                  </a:tcPr>
                </a:tc>
                <a:tc>
                  <a:txBody>
                    <a:bodyPr/>
                    <a:lstStyle/>
                    <a:p>
                      <a:pPr algn="ctr" fontAlgn="b"/>
                      <a:r>
                        <a:rPr lang="pt-BR" sz="1800" b="1" i="0" u="none" strike="noStrike" dirty="0" smtClean="0">
                          <a:solidFill>
                            <a:schemeClr val="tx1"/>
                          </a:solidFill>
                          <a:effectLst/>
                          <a:latin typeface="Calibri"/>
                        </a:rPr>
                        <a:t>-</a:t>
                      </a:r>
                      <a:endParaRPr lang="pt-BR" sz="1800" b="1" i="0" u="none" strike="noStrike" dirty="0">
                        <a:solidFill>
                          <a:schemeClr val="tx1"/>
                        </a:solidFill>
                        <a:effectLst/>
                        <a:latin typeface="Calibri"/>
                      </a:endParaRPr>
                    </a:p>
                  </a:txBody>
                  <a:tcPr marL="9525" marR="9525" marT="9525" marB="0" anchor="ctr">
                    <a:noFill/>
                  </a:tcPr>
                </a:tc>
              </a:tr>
              <a:tr h="286786">
                <a:tc>
                  <a:txBody>
                    <a:bodyPr/>
                    <a:lstStyle/>
                    <a:p>
                      <a:pPr algn="ctr" fontAlgn="b"/>
                      <a:r>
                        <a:rPr lang="pt-BR" sz="1600" u="none" strike="noStrike" dirty="0">
                          <a:solidFill>
                            <a:schemeClr val="accent1">
                              <a:lumMod val="40000"/>
                              <a:lumOff val="60000"/>
                            </a:schemeClr>
                          </a:solidFill>
                          <a:effectLst/>
                        </a:rPr>
                        <a:t>1º sem/2010</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10.803.195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(1.893.172)</a:t>
                      </a:r>
                      <a:endParaRPr lang="pt-BR" sz="1800" b="1" i="0" u="none" strike="noStrike" dirty="0">
                        <a:solidFill>
                          <a:srgbClr val="FFC000"/>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8.910.023 </a:t>
                      </a:r>
                      <a:endParaRPr lang="pt-BR" sz="1800" b="1" i="0" u="none" strike="noStrike" dirty="0">
                        <a:solidFill>
                          <a:schemeClr val="bg1">
                            <a:lumMod val="85000"/>
                          </a:schemeClr>
                        </a:solidFill>
                        <a:effectLst/>
                        <a:latin typeface="Calibri"/>
                      </a:endParaRPr>
                    </a:p>
                  </a:txBody>
                  <a:tcPr marL="9525" marR="9525" marT="9525" marB="0" anchor="ctr">
                    <a:solidFill>
                      <a:schemeClr val="tx1">
                        <a:lumMod val="85000"/>
                        <a:lumOff val="15000"/>
                      </a:schemeClr>
                    </a:solidFill>
                  </a:tcPr>
                </a:tc>
                <a:tc>
                  <a:txBody>
                    <a:bodyPr/>
                    <a:lstStyle/>
                    <a:p>
                      <a:pPr algn="ctr" fontAlgn="b"/>
                      <a:r>
                        <a:rPr lang="pt-BR" sz="1800" b="1" i="0" u="none" strike="noStrike" dirty="0" smtClean="0">
                          <a:solidFill>
                            <a:schemeClr val="tx1"/>
                          </a:solidFill>
                          <a:effectLst/>
                          <a:latin typeface="Calibri"/>
                        </a:rPr>
                        <a:t>-</a:t>
                      </a:r>
                      <a:endParaRPr lang="pt-BR" sz="1800" b="1" i="0" u="none" strike="noStrike" dirty="0">
                        <a:solidFill>
                          <a:schemeClr val="tx1"/>
                        </a:solidFill>
                        <a:effectLst/>
                        <a:latin typeface="Calibri"/>
                      </a:endParaRPr>
                    </a:p>
                  </a:txBody>
                  <a:tcPr marL="9525" marR="9525" marT="9525" marB="0" anchor="ctr">
                    <a:noFill/>
                  </a:tcPr>
                </a:tc>
              </a:tr>
              <a:tr h="286786">
                <a:tc>
                  <a:txBody>
                    <a:bodyPr/>
                    <a:lstStyle/>
                    <a:p>
                      <a:pPr algn="ctr" fontAlgn="b"/>
                      <a:r>
                        <a:rPr lang="pt-BR" sz="1600" u="none" strike="noStrike" dirty="0">
                          <a:solidFill>
                            <a:schemeClr val="accent1">
                              <a:lumMod val="40000"/>
                              <a:lumOff val="60000"/>
                            </a:schemeClr>
                          </a:solidFill>
                          <a:effectLst/>
                        </a:rPr>
                        <a:t>2º sem/2010</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4.926.775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(46.636.548)</a:t>
                      </a:r>
                      <a:endParaRPr lang="pt-BR" sz="1800" b="1" i="0" u="none" strike="noStrike" dirty="0">
                        <a:solidFill>
                          <a:srgbClr val="FFC000"/>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(41.709.773)</a:t>
                      </a:r>
                      <a:endParaRPr lang="pt-BR" sz="1800" b="1" i="0" u="none" strike="noStrike" dirty="0">
                        <a:solidFill>
                          <a:srgbClr val="FFC000"/>
                        </a:solidFill>
                        <a:effectLst/>
                        <a:latin typeface="Calibri"/>
                      </a:endParaRPr>
                    </a:p>
                  </a:txBody>
                  <a:tcPr marL="9525" marR="9525" marT="9525" marB="0" anchor="ctr">
                    <a:solidFill>
                      <a:schemeClr val="tx1">
                        <a:lumMod val="85000"/>
                        <a:lumOff val="15000"/>
                      </a:schemeClr>
                    </a:solidFill>
                  </a:tcPr>
                </a:tc>
                <a:tc>
                  <a:txBody>
                    <a:bodyPr/>
                    <a:lstStyle/>
                    <a:p>
                      <a:pPr algn="ctr" fontAlgn="b"/>
                      <a:r>
                        <a:rPr lang="pt-BR" sz="1800" b="1" i="0" u="none" strike="noStrike" dirty="0" smtClean="0">
                          <a:solidFill>
                            <a:schemeClr val="tx1"/>
                          </a:solidFill>
                          <a:effectLst/>
                          <a:latin typeface="Calibri"/>
                        </a:rPr>
                        <a:t>-</a:t>
                      </a:r>
                      <a:endParaRPr lang="pt-BR" sz="1800" b="1" i="0" u="none" strike="noStrike" dirty="0">
                        <a:solidFill>
                          <a:schemeClr val="tx1"/>
                        </a:solidFill>
                        <a:effectLst/>
                        <a:latin typeface="Calibri"/>
                      </a:endParaRPr>
                    </a:p>
                  </a:txBody>
                  <a:tcPr marL="9525" marR="9525" marT="9525" marB="0" anchor="ctr">
                    <a:noFill/>
                  </a:tcPr>
                </a:tc>
              </a:tr>
              <a:tr h="286786">
                <a:tc>
                  <a:txBody>
                    <a:bodyPr/>
                    <a:lstStyle/>
                    <a:p>
                      <a:pPr algn="ctr" fontAlgn="b"/>
                      <a:r>
                        <a:rPr lang="pt-BR" sz="1600" u="none" strike="noStrike" dirty="0">
                          <a:solidFill>
                            <a:schemeClr val="accent1">
                              <a:lumMod val="40000"/>
                              <a:lumOff val="60000"/>
                            </a:schemeClr>
                          </a:solidFill>
                          <a:effectLst/>
                        </a:rPr>
                        <a:t>1º sem/2011</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12.230.706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(46.199.286)</a:t>
                      </a:r>
                      <a:endParaRPr lang="pt-BR" sz="1800" b="1" i="0" u="none" strike="noStrike" dirty="0">
                        <a:solidFill>
                          <a:srgbClr val="FFC000"/>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(33.968.580)</a:t>
                      </a:r>
                      <a:endParaRPr lang="pt-BR" sz="1800" b="1" i="0" u="none" strike="noStrike" dirty="0">
                        <a:solidFill>
                          <a:srgbClr val="FFC000"/>
                        </a:solidFill>
                        <a:effectLst/>
                        <a:latin typeface="Calibri"/>
                      </a:endParaRPr>
                    </a:p>
                  </a:txBody>
                  <a:tcPr marL="9525" marR="9525" marT="9525" marB="0" anchor="ctr">
                    <a:solidFill>
                      <a:schemeClr val="tx1">
                        <a:lumMod val="85000"/>
                        <a:lumOff val="15000"/>
                      </a:schemeClr>
                    </a:solidFill>
                  </a:tcPr>
                </a:tc>
                <a:tc>
                  <a:txBody>
                    <a:bodyPr/>
                    <a:lstStyle/>
                    <a:p>
                      <a:pPr algn="ctr" fontAlgn="b"/>
                      <a:r>
                        <a:rPr lang="pt-BR" sz="1800" b="1" i="0" u="none" strike="noStrike" dirty="0" smtClean="0">
                          <a:solidFill>
                            <a:schemeClr val="tx1"/>
                          </a:solidFill>
                          <a:effectLst/>
                          <a:latin typeface="Calibri"/>
                        </a:rPr>
                        <a:t>-</a:t>
                      </a:r>
                      <a:endParaRPr lang="pt-BR" sz="1800" b="1" i="0" u="none" strike="noStrike" dirty="0">
                        <a:solidFill>
                          <a:schemeClr val="tx1"/>
                        </a:solidFill>
                        <a:effectLst/>
                        <a:latin typeface="Calibri"/>
                      </a:endParaRPr>
                    </a:p>
                  </a:txBody>
                  <a:tcPr marL="9525" marR="9525" marT="9525" marB="0" anchor="ctr">
                    <a:noFill/>
                  </a:tcPr>
                </a:tc>
              </a:tr>
              <a:tr h="286786">
                <a:tc>
                  <a:txBody>
                    <a:bodyPr/>
                    <a:lstStyle/>
                    <a:p>
                      <a:pPr algn="ctr" fontAlgn="b"/>
                      <a:r>
                        <a:rPr lang="pt-BR" sz="1600" u="none" strike="noStrike" dirty="0">
                          <a:solidFill>
                            <a:schemeClr val="accent1">
                              <a:lumMod val="40000"/>
                              <a:lumOff val="60000"/>
                            </a:schemeClr>
                          </a:solidFill>
                          <a:effectLst/>
                        </a:rPr>
                        <a:t>2º sem/2011</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11.240.704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90.240.059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101.480.763 </a:t>
                      </a:r>
                      <a:endParaRPr lang="pt-BR" sz="1800" b="1" i="0" u="none" strike="noStrike" dirty="0">
                        <a:solidFill>
                          <a:schemeClr val="bg1">
                            <a:lumMod val="85000"/>
                          </a:schemeClr>
                        </a:solidFill>
                        <a:effectLst/>
                        <a:latin typeface="Calibri"/>
                      </a:endParaRPr>
                    </a:p>
                  </a:txBody>
                  <a:tcPr marL="9525" marR="9525" marT="9525" marB="0" anchor="ctr">
                    <a:solidFill>
                      <a:schemeClr val="tx1">
                        <a:lumMod val="85000"/>
                        <a:lumOff val="15000"/>
                      </a:schemeClr>
                    </a:solidFill>
                  </a:tcPr>
                </a:tc>
                <a:tc>
                  <a:txBody>
                    <a:bodyPr/>
                    <a:lstStyle/>
                    <a:p>
                      <a:pPr algn="ctr" fontAlgn="b"/>
                      <a:endParaRPr lang="pt-BR" sz="1800" b="1" i="0" u="none" strike="noStrike" dirty="0">
                        <a:solidFill>
                          <a:schemeClr val="tx1"/>
                        </a:solidFill>
                        <a:effectLst/>
                        <a:latin typeface="Calibri"/>
                      </a:endParaRPr>
                    </a:p>
                  </a:txBody>
                  <a:tcPr marL="9525" marR="9525" marT="9525" marB="0" anchor="ctr">
                    <a:noFill/>
                  </a:tcPr>
                </a:tc>
              </a:tr>
              <a:tr h="286786">
                <a:tc>
                  <a:txBody>
                    <a:bodyPr/>
                    <a:lstStyle/>
                    <a:p>
                      <a:pPr algn="ctr" fontAlgn="b"/>
                      <a:r>
                        <a:rPr lang="pt-BR" sz="1600" u="none" strike="noStrike" dirty="0">
                          <a:solidFill>
                            <a:schemeClr val="accent1">
                              <a:lumMod val="40000"/>
                              <a:lumOff val="60000"/>
                            </a:schemeClr>
                          </a:solidFill>
                          <a:effectLst/>
                        </a:rPr>
                        <a:t>1º sem/2012</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12.318.246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32.210.001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44.528.247 </a:t>
                      </a:r>
                      <a:endParaRPr lang="pt-BR" sz="1800" b="1" i="0" u="none" strike="noStrike" dirty="0">
                        <a:solidFill>
                          <a:schemeClr val="bg1">
                            <a:lumMod val="85000"/>
                          </a:schemeClr>
                        </a:solidFill>
                        <a:effectLst/>
                        <a:latin typeface="Calibri"/>
                      </a:endParaRPr>
                    </a:p>
                  </a:txBody>
                  <a:tcPr marL="9525" marR="9525" marT="9525" marB="0" anchor="ctr">
                    <a:solidFill>
                      <a:schemeClr val="tx1">
                        <a:lumMod val="85000"/>
                        <a:lumOff val="15000"/>
                      </a:schemeClr>
                    </a:solidFill>
                  </a:tcPr>
                </a:tc>
                <a:tc>
                  <a:txBody>
                    <a:bodyPr/>
                    <a:lstStyle/>
                    <a:p>
                      <a:pPr algn="ctr" fontAlgn="b"/>
                      <a:endParaRPr lang="pt-BR" sz="1800" b="1" i="0" u="none" strike="noStrike" dirty="0">
                        <a:solidFill>
                          <a:schemeClr val="tx1"/>
                        </a:solidFill>
                        <a:effectLst/>
                        <a:latin typeface="Calibri"/>
                      </a:endParaRPr>
                    </a:p>
                  </a:txBody>
                  <a:tcPr marL="9525" marR="9525" marT="9525" marB="0" anchor="ctr">
                    <a:noFill/>
                  </a:tcPr>
                </a:tc>
              </a:tr>
              <a:tr h="286786">
                <a:tc>
                  <a:txBody>
                    <a:bodyPr/>
                    <a:lstStyle/>
                    <a:p>
                      <a:pPr algn="ctr" fontAlgn="b"/>
                      <a:r>
                        <a:rPr lang="pt-BR" sz="1600" u="none" strike="noStrike" dirty="0">
                          <a:solidFill>
                            <a:schemeClr val="accent1">
                              <a:lumMod val="40000"/>
                              <a:lumOff val="60000"/>
                            </a:schemeClr>
                          </a:solidFill>
                          <a:effectLst/>
                        </a:rPr>
                        <a:t>2º sem/2012</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12.296.483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(9.900.595)</a:t>
                      </a:r>
                      <a:endParaRPr lang="pt-BR" sz="1800" b="1" i="0" u="none" strike="noStrike" dirty="0">
                        <a:solidFill>
                          <a:srgbClr val="FFC000"/>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2.395.888 </a:t>
                      </a:r>
                      <a:endParaRPr lang="pt-BR" sz="1800" b="1" i="0" u="none" strike="noStrike" dirty="0">
                        <a:solidFill>
                          <a:schemeClr val="bg1">
                            <a:lumMod val="85000"/>
                          </a:schemeClr>
                        </a:solidFill>
                        <a:effectLst/>
                        <a:latin typeface="Calibri"/>
                      </a:endParaRPr>
                    </a:p>
                  </a:txBody>
                  <a:tcPr marL="9525" marR="9525" marT="9525" marB="0" anchor="ctr">
                    <a:solidFill>
                      <a:schemeClr val="tx1">
                        <a:lumMod val="85000"/>
                        <a:lumOff val="15000"/>
                      </a:schemeClr>
                    </a:solidFill>
                  </a:tcPr>
                </a:tc>
                <a:tc>
                  <a:txBody>
                    <a:bodyPr/>
                    <a:lstStyle/>
                    <a:p>
                      <a:pPr algn="ctr" fontAlgn="b"/>
                      <a:r>
                        <a:rPr lang="pt-BR" sz="1800" b="1" i="0" u="none" strike="noStrike" dirty="0" smtClean="0">
                          <a:solidFill>
                            <a:schemeClr val="tx1"/>
                          </a:solidFill>
                          <a:effectLst/>
                          <a:latin typeface="Calibri"/>
                        </a:rPr>
                        <a:t>-</a:t>
                      </a:r>
                      <a:endParaRPr lang="pt-BR" sz="1800" b="1" i="0" u="none" strike="noStrike" dirty="0">
                        <a:solidFill>
                          <a:schemeClr val="tx1"/>
                        </a:solidFill>
                        <a:effectLst/>
                        <a:latin typeface="Calibri"/>
                      </a:endParaRPr>
                    </a:p>
                  </a:txBody>
                  <a:tcPr marL="9525" marR="9525" marT="9525" marB="0" anchor="ctr">
                    <a:noFill/>
                  </a:tcPr>
                </a:tc>
              </a:tr>
              <a:tr h="286786">
                <a:tc>
                  <a:txBody>
                    <a:bodyPr/>
                    <a:lstStyle/>
                    <a:p>
                      <a:pPr algn="ctr" fontAlgn="b"/>
                      <a:r>
                        <a:rPr lang="pt-BR" sz="1600" u="none" strike="noStrike" dirty="0">
                          <a:solidFill>
                            <a:schemeClr val="accent1">
                              <a:lumMod val="40000"/>
                              <a:lumOff val="60000"/>
                            </a:schemeClr>
                          </a:solidFill>
                          <a:effectLst/>
                        </a:rPr>
                        <a:t>1º sem/2013</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12.669.885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15.766.502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28.436.387 </a:t>
                      </a:r>
                      <a:endParaRPr lang="pt-BR" sz="1800" b="1" i="0" u="none" strike="noStrike" dirty="0">
                        <a:solidFill>
                          <a:schemeClr val="bg1">
                            <a:lumMod val="85000"/>
                          </a:schemeClr>
                        </a:solidFill>
                        <a:effectLst/>
                        <a:latin typeface="Calibri"/>
                      </a:endParaRPr>
                    </a:p>
                  </a:txBody>
                  <a:tcPr marL="9525" marR="9525" marT="9525" marB="0" anchor="ctr">
                    <a:solidFill>
                      <a:schemeClr val="tx1">
                        <a:lumMod val="85000"/>
                        <a:lumOff val="15000"/>
                      </a:schemeClr>
                    </a:solidFill>
                  </a:tcPr>
                </a:tc>
                <a:tc>
                  <a:txBody>
                    <a:bodyPr/>
                    <a:lstStyle/>
                    <a:p>
                      <a:pPr algn="ctr" fontAlgn="b"/>
                      <a:endParaRPr lang="pt-BR" sz="1800" b="1" i="0" u="none" strike="noStrike" dirty="0">
                        <a:solidFill>
                          <a:schemeClr val="tx1"/>
                        </a:solidFill>
                        <a:effectLst/>
                        <a:latin typeface="Calibri"/>
                      </a:endParaRPr>
                    </a:p>
                  </a:txBody>
                  <a:tcPr marL="9525" marR="9525" marT="9525" marB="0" anchor="ctr">
                    <a:noFill/>
                  </a:tcPr>
                </a:tc>
              </a:tr>
              <a:tr h="286786">
                <a:tc>
                  <a:txBody>
                    <a:bodyPr/>
                    <a:lstStyle/>
                    <a:p>
                      <a:pPr algn="ctr" fontAlgn="b"/>
                      <a:r>
                        <a:rPr lang="pt-BR" sz="1600" u="none" strike="noStrike" dirty="0">
                          <a:solidFill>
                            <a:schemeClr val="accent1">
                              <a:lumMod val="40000"/>
                              <a:lumOff val="60000"/>
                            </a:schemeClr>
                          </a:solidFill>
                          <a:effectLst/>
                        </a:rPr>
                        <a:t>2º sem/2013</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14.267.811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15.918.931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30.186.742 </a:t>
                      </a:r>
                      <a:endParaRPr lang="pt-BR" sz="1800" b="1" i="0" u="none" strike="noStrike" dirty="0">
                        <a:solidFill>
                          <a:schemeClr val="bg1">
                            <a:lumMod val="85000"/>
                          </a:schemeClr>
                        </a:solidFill>
                        <a:effectLst/>
                        <a:latin typeface="Calibri"/>
                      </a:endParaRPr>
                    </a:p>
                  </a:txBody>
                  <a:tcPr marL="9525" marR="9525" marT="9525" marB="0" anchor="ctr">
                    <a:solidFill>
                      <a:schemeClr val="tx1">
                        <a:lumMod val="85000"/>
                        <a:lumOff val="15000"/>
                      </a:schemeClr>
                    </a:solidFill>
                  </a:tcPr>
                </a:tc>
                <a:tc>
                  <a:txBody>
                    <a:bodyPr/>
                    <a:lstStyle/>
                    <a:p>
                      <a:pPr algn="ctr" fontAlgn="b"/>
                      <a:endParaRPr lang="pt-BR" sz="1800" b="1" i="0" u="none" strike="noStrike" dirty="0">
                        <a:solidFill>
                          <a:schemeClr val="tx1"/>
                        </a:solidFill>
                        <a:effectLst/>
                        <a:latin typeface="Calibri"/>
                      </a:endParaRPr>
                    </a:p>
                  </a:txBody>
                  <a:tcPr marL="9525" marR="9525" marT="9525" marB="0" anchor="ctr">
                    <a:noFill/>
                  </a:tcPr>
                </a:tc>
              </a:tr>
              <a:tr h="286786">
                <a:tc>
                  <a:txBody>
                    <a:bodyPr/>
                    <a:lstStyle/>
                    <a:p>
                      <a:pPr algn="ctr" fontAlgn="b"/>
                      <a:r>
                        <a:rPr lang="pt-BR" sz="1600" u="none" strike="noStrike" dirty="0">
                          <a:solidFill>
                            <a:schemeClr val="accent1">
                              <a:lumMod val="40000"/>
                              <a:lumOff val="60000"/>
                            </a:schemeClr>
                          </a:solidFill>
                          <a:effectLst/>
                        </a:rPr>
                        <a:t>1º sem/2014</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5.271.503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(51.233.608)</a:t>
                      </a:r>
                      <a:endParaRPr lang="pt-BR" sz="1800" b="1" i="0" u="none" strike="noStrike" dirty="0">
                        <a:solidFill>
                          <a:srgbClr val="FFC000"/>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(45.962.105)</a:t>
                      </a:r>
                      <a:endParaRPr lang="pt-BR" sz="1800" b="1" i="0" u="none" strike="noStrike" dirty="0">
                        <a:solidFill>
                          <a:srgbClr val="FFC000"/>
                        </a:solidFill>
                        <a:effectLst/>
                        <a:latin typeface="Calibri"/>
                      </a:endParaRPr>
                    </a:p>
                  </a:txBody>
                  <a:tcPr marL="9525" marR="9525" marT="9525" marB="0" anchor="ctr">
                    <a:solidFill>
                      <a:schemeClr val="tx1">
                        <a:lumMod val="85000"/>
                        <a:lumOff val="15000"/>
                      </a:schemeClr>
                    </a:solidFill>
                  </a:tcPr>
                </a:tc>
                <a:tc>
                  <a:txBody>
                    <a:bodyPr/>
                    <a:lstStyle/>
                    <a:p>
                      <a:pPr algn="ctr" fontAlgn="b"/>
                      <a:r>
                        <a:rPr lang="pt-BR" sz="1800" b="1" i="0" u="none" strike="noStrike" dirty="0" smtClean="0">
                          <a:solidFill>
                            <a:schemeClr val="tx1"/>
                          </a:solidFill>
                          <a:effectLst/>
                          <a:latin typeface="Calibri"/>
                        </a:rPr>
                        <a:t>-</a:t>
                      </a:r>
                      <a:endParaRPr lang="pt-BR" sz="1800" b="1" i="0" u="none" strike="noStrike" dirty="0">
                        <a:solidFill>
                          <a:schemeClr val="tx1"/>
                        </a:solidFill>
                        <a:effectLst/>
                        <a:latin typeface="Calibri"/>
                      </a:endParaRPr>
                    </a:p>
                  </a:txBody>
                  <a:tcPr marL="9525" marR="9525" marT="9525" marB="0" anchor="ctr">
                    <a:noFill/>
                  </a:tcPr>
                </a:tc>
              </a:tr>
              <a:tr h="286786">
                <a:tc>
                  <a:txBody>
                    <a:bodyPr/>
                    <a:lstStyle/>
                    <a:p>
                      <a:pPr algn="ctr" fontAlgn="b"/>
                      <a:r>
                        <a:rPr lang="pt-BR" sz="1600" u="none" strike="noStrike" dirty="0">
                          <a:solidFill>
                            <a:schemeClr val="accent1">
                              <a:lumMod val="40000"/>
                              <a:lumOff val="60000"/>
                            </a:schemeClr>
                          </a:solidFill>
                          <a:effectLst/>
                        </a:rPr>
                        <a:t>2º sem/2014</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25.655.376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65.173.472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90.828.848 </a:t>
                      </a:r>
                      <a:endParaRPr lang="pt-BR" sz="1800" b="1" i="0" u="none" strike="noStrike" dirty="0">
                        <a:solidFill>
                          <a:schemeClr val="bg1">
                            <a:lumMod val="85000"/>
                          </a:schemeClr>
                        </a:solidFill>
                        <a:effectLst/>
                        <a:latin typeface="Calibri"/>
                      </a:endParaRPr>
                    </a:p>
                  </a:txBody>
                  <a:tcPr marL="9525" marR="9525" marT="9525" marB="0" anchor="ctr">
                    <a:solidFill>
                      <a:schemeClr val="tx1">
                        <a:lumMod val="85000"/>
                        <a:lumOff val="15000"/>
                      </a:schemeClr>
                    </a:solidFill>
                  </a:tcPr>
                </a:tc>
                <a:tc>
                  <a:txBody>
                    <a:bodyPr/>
                    <a:lstStyle/>
                    <a:p>
                      <a:pPr algn="ctr" fontAlgn="b"/>
                      <a:endParaRPr lang="pt-BR" sz="1800" b="1" i="0" u="none" strike="noStrike" dirty="0">
                        <a:solidFill>
                          <a:schemeClr val="tx1"/>
                        </a:solidFill>
                        <a:effectLst/>
                        <a:latin typeface="Calibri"/>
                      </a:endParaRPr>
                    </a:p>
                  </a:txBody>
                  <a:tcPr marL="9525" marR="9525" marT="9525" marB="0" anchor="ctr">
                    <a:noFill/>
                  </a:tcPr>
                </a:tc>
              </a:tr>
              <a:tr h="286786">
                <a:tc>
                  <a:txBody>
                    <a:bodyPr/>
                    <a:lstStyle/>
                    <a:p>
                      <a:pPr algn="ctr" fontAlgn="b"/>
                      <a:r>
                        <a:rPr lang="pt-BR" sz="1600" u="none" strike="noStrike" dirty="0">
                          <a:solidFill>
                            <a:schemeClr val="accent1">
                              <a:lumMod val="40000"/>
                              <a:lumOff val="60000"/>
                            </a:schemeClr>
                          </a:solidFill>
                          <a:effectLst/>
                        </a:rPr>
                        <a:t>1º sem/2015</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35.184.659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46.406.630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81.591.289 </a:t>
                      </a:r>
                      <a:endParaRPr lang="pt-BR" sz="1800" b="1" i="0" u="none" strike="noStrike" dirty="0">
                        <a:solidFill>
                          <a:schemeClr val="bg1">
                            <a:lumMod val="85000"/>
                          </a:schemeClr>
                        </a:solidFill>
                        <a:effectLst/>
                        <a:latin typeface="Calibri"/>
                      </a:endParaRPr>
                    </a:p>
                  </a:txBody>
                  <a:tcPr marL="9525" marR="9525" marT="9525" marB="0" anchor="ctr">
                    <a:solidFill>
                      <a:schemeClr val="tx1">
                        <a:lumMod val="85000"/>
                        <a:lumOff val="15000"/>
                      </a:schemeClr>
                    </a:solidFill>
                  </a:tcPr>
                </a:tc>
                <a:tc>
                  <a:txBody>
                    <a:bodyPr/>
                    <a:lstStyle/>
                    <a:p>
                      <a:pPr algn="ctr" fontAlgn="b"/>
                      <a:endParaRPr lang="pt-BR" sz="1800" b="1" i="0" u="none" strike="noStrike" dirty="0">
                        <a:solidFill>
                          <a:schemeClr val="tx1"/>
                        </a:solidFill>
                        <a:effectLst/>
                        <a:latin typeface="Calibri"/>
                      </a:endParaRPr>
                    </a:p>
                  </a:txBody>
                  <a:tcPr marL="9525" marR="9525" marT="9525" marB="0" anchor="ctr">
                    <a:noFill/>
                  </a:tcPr>
                </a:tc>
              </a:tr>
              <a:tr h="286786">
                <a:tc>
                  <a:txBody>
                    <a:bodyPr/>
                    <a:lstStyle/>
                    <a:p>
                      <a:pPr algn="ctr" fontAlgn="b"/>
                      <a:r>
                        <a:rPr lang="pt-BR" sz="1600" u="none" strike="noStrike" dirty="0">
                          <a:solidFill>
                            <a:schemeClr val="accent1">
                              <a:lumMod val="40000"/>
                              <a:lumOff val="60000"/>
                            </a:schemeClr>
                          </a:solidFill>
                          <a:effectLst/>
                        </a:rPr>
                        <a:t>2º sem/2015</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41.521.539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110.938.091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152.459.630 </a:t>
                      </a:r>
                      <a:endParaRPr lang="pt-BR" sz="1800" b="1" i="0" u="none" strike="noStrike" dirty="0">
                        <a:solidFill>
                          <a:schemeClr val="bg1">
                            <a:lumMod val="85000"/>
                          </a:schemeClr>
                        </a:solidFill>
                        <a:effectLst/>
                        <a:latin typeface="Calibri"/>
                      </a:endParaRPr>
                    </a:p>
                  </a:txBody>
                  <a:tcPr marL="9525" marR="9525" marT="9525" marB="0" anchor="ctr">
                    <a:solidFill>
                      <a:schemeClr val="tx1">
                        <a:lumMod val="85000"/>
                        <a:lumOff val="15000"/>
                      </a:schemeClr>
                    </a:solidFill>
                  </a:tcPr>
                </a:tc>
                <a:tc>
                  <a:txBody>
                    <a:bodyPr/>
                    <a:lstStyle/>
                    <a:p>
                      <a:pPr algn="ctr" fontAlgn="b"/>
                      <a:endParaRPr lang="pt-BR" sz="1800" b="1" i="0" u="none" strike="noStrike" dirty="0">
                        <a:solidFill>
                          <a:schemeClr val="tx1"/>
                        </a:solidFill>
                        <a:effectLst/>
                        <a:latin typeface="Calibri"/>
                      </a:endParaRPr>
                    </a:p>
                  </a:txBody>
                  <a:tcPr marL="9525" marR="9525" marT="9525" marB="0" anchor="ctr">
                    <a:noFill/>
                  </a:tcPr>
                </a:tc>
              </a:tr>
              <a:tr h="286786">
                <a:tc>
                  <a:txBody>
                    <a:bodyPr/>
                    <a:lstStyle/>
                    <a:p>
                      <a:pPr algn="ctr" fontAlgn="b"/>
                      <a:r>
                        <a:rPr lang="pt-BR" sz="1600" u="none" strike="noStrike" dirty="0">
                          <a:solidFill>
                            <a:schemeClr val="accent1">
                              <a:lumMod val="40000"/>
                              <a:lumOff val="60000"/>
                            </a:schemeClr>
                          </a:solidFill>
                          <a:effectLst/>
                        </a:rPr>
                        <a:t>1º sem/2016</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(17.308.089)</a:t>
                      </a:r>
                      <a:endParaRPr lang="pt-BR" sz="1800" b="1" i="0" u="none" strike="noStrike" dirty="0">
                        <a:solidFill>
                          <a:srgbClr val="FFC000"/>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(184.645.409)</a:t>
                      </a:r>
                      <a:endParaRPr lang="pt-BR" sz="1800" b="1" i="0" u="none" strike="noStrike" dirty="0">
                        <a:solidFill>
                          <a:srgbClr val="FFC000"/>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(201.953.498)</a:t>
                      </a:r>
                      <a:endParaRPr lang="pt-BR" sz="1800" b="1" i="0" u="none" strike="noStrike" dirty="0">
                        <a:solidFill>
                          <a:srgbClr val="FFC000"/>
                        </a:solidFill>
                        <a:effectLst/>
                        <a:latin typeface="Calibri"/>
                      </a:endParaRPr>
                    </a:p>
                  </a:txBody>
                  <a:tcPr marL="9525" marR="9525" marT="9525" marB="0" anchor="ctr">
                    <a:solidFill>
                      <a:schemeClr val="tx1">
                        <a:lumMod val="85000"/>
                        <a:lumOff val="15000"/>
                      </a:schemeClr>
                    </a:solidFill>
                  </a:tcPr>
                </a:tc>
                <a:tc>
                  <a:txBody>
                    <a:bodyPr/>
                    <a:lstStyle/>
                    <a:p>
                      <a:pPr algn="ctr" fontAlgn="b"/>
                      <a:r>
                        <a:rPr lang="pt-BR" sz="1800" b="1" i="0" u="none" strike="noStrike" dirty="0" smtClean="0">
                          <a:solidFill>
                            <a:schemeClr val="tx1"/>
                          </a:solidFill>
                          <a:effectLst/>
                          <a:latin typeface="Calibri"/>
                        </a:rPr>
                        <a:t>-</a:t>
                      </a:r>
                      <a:endParaRPr lang="pt-BR" sz="1800" b="1" i="0" u="none" strike="noStrike" dirty="0">
                        <a:solidFill>
                          <a:schemeClr val="tx1"/>
                        </a:solidFill>
                        <a:effectLst/>
                        <a:latin typeface="Calibri"/>
                      </a:endParaRPr>
                    </a:p>
                  </a:txBody>
                  <a:tcPr marL="9525" marR="9525" marT="9525" marB="0" anchor="ctr">
                    <a:noFill/>
                  </a:tcPr>
                </a:tc>
              </a:tr>
              <a:tr h="286786">
                <a:tc>
                  <a:txBody>
                    <a:bodyPr/>
                    <a:lstStyle/>
                    <a:p>
                      <a:pPr algn="ctr" fontAlgn="b"/>
                      <a:r>
                        <a:rPr lang="pt-BR" sz="1600" u="none" strike="noStrike" dirty="0">
                          <a:solidFill>
                            <a:schemeClr val="accent1">
                              <a:lumMod val="40000"/>
                              <a:lumOff val="60000"/>
                            </a:schemeClr>
                          </a:solidFill>
                          <a:effectLst/>
                        </a:rPr>
                        <a:t>2º sem/2016</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7.780.387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(55.674.283)</a:t>
                      </a:r>
                      <a:endParaRPr lang="pt-BR" sz="1800" b="1" i="0" u="none" strike="noStrike" dirty="0">
                        <a:solidFill>
                          <a:srgbClr val="FFC000"/>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(47.893.896)</a:t>
                      </a:r>
                      <a:endParaRPr lang="pt-BR" sz="1800" b="1" i="0" u="none" strike="noStrike" dirty="0">
                        <a:solidFill>
                          <a:srgbClr val="FFC000"/>
                        </a:solidFill>
                        <a:effectLst/>
                        <a:latin typeface="Calibri"/>
                      </a:endParaRPr>
                    </a:p>
                  </a:txBody>
                  <a:tcPr marL="9525" marR="9525" marT="9525" marB="0" anchor="ctr">
                    <a:solidFill>
                      <a:schemeClr val="tx1">
                        <a:lumMod val="85000"/>
                        <a:lumOff val="15000"/>
                      </a:schemeClr>
                    </a:solidFill>
                  </a:tcPr>
                </a:tc>
                <a:tc>
                  <a:txBody>
                    <a:bodyPr/>
                    <a:lstStyle/>
                    <a:p>
                      <a:pPr algn="ctr" fontAlgn="b"/>
                      <a:r>
                        <a:rPr lang="pt-BR" sz="1800" b="1" i="0" u="none" strike="noStrike" dirty="0" smtClean="0">
                          <a:solidFill>
                            <a:schemeClr val="tx1"/>
                          </a:solidFill>
                          <a:effectLst/>
                          <a:latin typeface="Calibri"/>
                        </a:rPr>
                        <a:t>-</a:t>
                      </a:r>
                      <a:endParaRPr lang="pt-BR" sz="1800" b="1" i="0" u="none" strike="noStrike" dirty="0">
                        <a:solidFill>
                          <a:schemeClr val="tx1"/>
                        </a:solidFill>
                        <a:effectLst/>
                        <a:latin typeface="Calibri"/>
                      </a:endParaRPr>
                    </a:p>
                  </a:txBody>
                  <a:tcPr marL="9525" marR="9525" marT="9525" marB="0" anchor="ctr">
                    <a:noFill/>
                  </a:tcPr>
                </a:tc>
              </a:tr>
              <a:tr h="286786">
                <a:tc>
                  <a:txBody>
                    <a:bodyPr/>
                    <a:lstStyle/>
                    <a:p>
                      <a:pPr algn="ctr" fontAlgn="b"/>
                      <a:r>
                        <a:rPr lang="pt-BR" sz="1600" u="none" strike="noStrike" dirty="0">
                          <a:solidFill>
                            <a:schemeClr val="accent1">
                              <a:lumMod val="40000"/>
                              <a:lumOff val="60000"/>
                            </a:schemeClr>
                          </a:solidFill>
                          <a:effectLst/>
                        </a:rPr>
                        <a:t>1º sem/2017</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11.271.662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(15.744.789)</a:t>
                      </a:r>
                      <a:endParaRPr lang="pt-BR" sz="1800" b="1" i="0" u="none" strike="noStrike" dirty="0">
                        <a:solidFill>
                          <a:srgbClr val="FFC000"/>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(4.473.127)</a:t>
                      </a:r>
                      <a:endParaRPr lang="pt-BR" sz="1800" b="1" i="0" u="none" strike="noStrike" dirty="0">
                        <a:solidFill>
                          <a:srgbClr val="FFC000"/>
                        </a:solidFill>
                        <a:effectLst/>
                        <a:latin typeface="Calibri"/>
                      </a:endParaRPr>
                    </a:p>
                  </a:txBody>
                  <a:tcPr marL="9525" marR="9525" marT="9525" marB="0" anchor="ctr">
                    <a:solidFill>
                      <a:schemeClr val="tx1">
                        <a:lumMod val="85000"/>
                        <a:lumOff val="15000"/>
                      </a:schemeClr>
                    </a:solidFill>
                  </a:tcPr>
                </a:tc>
                <a:tc>
                  <a:txBody>
                    <a:bodyPr/>
                    <a:lstStyle/>
                    <a:p>
                      <a:pPr algn="ctr" fontAlgn="b"/>
                      <a:r>
                        <a:rPr lang="pt-BR" sz="1800" b="1" i="0" u="none" strike="noStrike" dirty="0" smtClean="0">
                          <a:solidFill>
                            <a:schemeClr val="tx1"/>
                          </a:solidFill>
                          <a:effectLst/>
                          <a:latin typeface="Calibri"/>
                        </a:rPr>
                        <a:t>-</a:t>
                      </a:r>
                      <a:endParaRPr lang="pt-BR" sz="1800" b="1" i="0" u="none" strike="noStrike" dirty="0">
                        <a:solidFill>
                          <a:schemeClr val="tx1"/>
                        </a:solidFill>
                        <a:effectLst/>
                        <a:latin typeface="Calibri"/>
                      </a:endParaRPr>
                    </a:p>
                  </a:txBody>
                  <a:tcPr marL="9525" marR="9525" marT="9525" marB="0" anchor="ctr">
                    <a:noFill/>
                  </a:tcPr>
                </a:tc>
              </a:tr>
              <a:tr h="286786">
                <a:tc>
                  <a:txBody>
                    <a:bodyPr/>
                    <a:lstStyle/>
                    <a:p>
                      <a:pPr algn="ctr" fontAlgn="b"/>
                      <a:r>
                        <a:rPr lang="pt-BR" sz="1600" u="none" strike="noStrike" dirty="0">
                          <a:solidFill>
                            <a:schemeClr val="accent1">
                              <a:lumMod val="40000"/>
                              <a:lumOff val="60000"/>
                            </a:schemeClr>
                          </a:solidFill>
                          <a:effectLst/>
                        </a:rPr>
                        <a:t>2º sem/2017</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14.709.838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(30.677.374)</a:t>
                      </a:r>
                      <a:endParaRPr lang="pt-BR" sz="1800" b="1" i="0" u="none" strike="noStrike" dirty="0">
                        <a:solidFill>
                          <a:srgbClr val="FFC000"/>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(15.967.536)</a:t>
                      </a:r>
                      <a:endParaRPr lang="pt-BR" sz="1800" b="1" i="0" u="none" strike="noStrike" dirty="0">
                        <a:solidFill>
                          <a:srgbClr val="FFC000"/>
                        </a:solidFill>
                        <a:effectLst/>
                        <a:latin typeface="Calibri"/>
                      </a:endParaRPr>
                    </a:p>
                  </a:txBody>
                  <a:tcPr marL="9525" marR="9525" marT="9525" marB="0" anchor="ctr">
                    <a:solidFill>
                      <a:schemeClr val="tx1">
                        <a:lumMod val="85000"/>
                        <a:lumOff val="15000"/>
                      </a:schemeClr>
                    </a:solidFill>
                  </a:tcPr>
                </a:tc>
                <a:tc>
                  <a:txBody>
                    <a:bodyPr/>
                    <a:lstStyle/>
                    <a:p>
                      <a:pPr algn="ctr" fontAlgn="b"/>
                      <a:r>
                        <a:rPr lang="pt-BR" sz="1800" b="1" i="0" u="none" strike="noStrike" dirty="0" smtClean="0">
                          <a:solidFill>
                            <a:schemeClr val="tx1"/>
                          </a:solidFill>
                          <a:effectLst/>
                          <a:latin typeface="Calibri"/>
                        </a:rPr>
                        <a:t>-</a:t>
                      </a:r>
                      <a:endParaRPr lang="pt-BR" sz="1800" b="1" i="0" u="none" strike="noStrike" dirty="0">
                        <a:solidFill>
                          <a:schemeClr val="tx1"/>
                        </a:solidFill>
                        <a:effectLst/>
                        <a:latin typeface="Calibri"/>
                      </a:endParaRPr>
                    </a:p>
                  </a:txBody>
                  <a:tcPr marL="9525" marR="9525" marT="9525" marB="0" anchor="ctr">
                    <a:noFill/>
                  </a:tcPr>
                </a:tc>
              </a:tr>
              <a:tr h="286786">
                <a:tc>
                  <a:txBody>
                    <a:bodyPr/>
                    <a:lstStyle/>
                    <a:p>
                      <a:pPr algn="ctr" fontAlgn="b"/>
                      <a:r>
                        <a:rPr lang="pt-BR" sz="1600" u="none" strike="noStrike" dirty="0">
                          <a:solidFill>
                            <a:schemeClr val="accent1">
                              <a:lumMod val="40000"/>
                              <a:lumOff val="60000"/>
                            </a:schemeClr>
                          </a:solidFill>
                          <a:effectLst/>
                        </a:rPr>
                        <a:t>1º sem/2018</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19.658.215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146.201.403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165.859.618 </a:t>
                      </a:r>
                      <a:endParaRPr lang="pt-BR" sz="1800" b="1" i="0" u="none" strike="noStrike" dirty="0">
                        <a:solidFill>
                          <a:schemeClr val="bg1">
                            <a:lumMod val="85000"/>
                          </a:schemeClr>
                        </a:solidFill>
                        <a:effectLst/>
                        <a:latin typeface="Calibri"/>
                      </a:endParaRPr>
                    </a:p>
                  </a:txBody>
                  <a:tcPr marL="9525" marR="9525" marT="9525" marB="0" anchor="ctr">
                    <a:solidFill>
                      <a:schemeClr val="tx1">
                        <a:lumMod val="85000"/>
                        <a:lumOff val="15000"/>
                      </a:schemeClr>
                    </a:solidFill>
                  </a:tcPr>
                </a:tc>
                <a:tc>
                  <a:txBody>
                    <a:bodyPr/>
                    <a:lstStyle/>
                    <a:p>
                      <a:pPr algn="ctr" fontAlgn="b"/>
                      <a:endParaRPr lang="pt-BR" sz="1800" b="1" i="0" u="none" strike="noStrike" dirty="0">
                        <a:solidFill>
                          <a:schemeClr val="tx1"/>
                        </a:solidFill>
                        <a:effectLst/>
                        <a:latin typeface="Calibri"/>
                      </a:endParaRPr>
                    </a:p>
                  </a:txBody>
                  <a:tcPr marL="9525" marR="9525" marT="9525" marB="0" anchor="ctr">
                    <a:noFill/>
                  </a:tcPr>
                </a:tc>
              </a:tr>
              <a:tr h="301125">
                <a:tc>
                  <a:txBody>
                    <a:bodyPr/>
                    <a:lstStyle/>
                    <a:p>
                      <a:pPr algn="ctr" fontAlgn="b"/>
                      <a:r>
                        <a:rPr lang="pt-BR" sz="1600" u="none" strike="noStrike" dirty="0">
                          <a:solidFill>
                            <a:schemeClr val="accent1">
                              <a:lumMod val="40000"/>
                              <a:lumOff val="60000"/>
                            </a:schemeClr>
                          </a:solidFill>
                          <a:effectLst/>
                        </a:rPr>
                        <a:t>2º sem/2018</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25.554.330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(19.133.818)</a:t>
                      </a:r>
                      <a:endParaRPr lang="pt-BR" sz="1800" b="1" i="0" u="none" strike="noStrike" dirty="0">
                        <a:solidFill>
                          <a:srgbClr val="FFC000"/>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6.420.512 </a:t>
                      </a:r>
                      <a:endParaRPr lang="pt-BR" sz="1800" b="1" i="0" u="none" strike="noStrike" dirty="0">
                        <a:solidFill>
                          <a:schemeClr val="bg1">
                            <a:lumMod val="85000"/>
                          </a:schemeClr>
                        </a:solidFill>
                        <a:effectLst/>
                        <a:latin typeface="Calibri"/>
                      </a:endParaRPr>
                    </a:p>
                  </a:txBody>
                  <a:tcPr marL="9525" marR="9525" marT="9525" marB="0" anchor="ctr">
                    <a:solidFill>
                      <a:schemeClr val="tx1">
                        <a:lumMod val="85000"/>
                        <a:lumOff val="15000"/>
                      </a:schemeClr>
                    </a:solidFill>
                  </a:tcPr>
                </a:tc>
                <a:tc>
                  <a:txBody>
                    <a:bodyPr/>
                    <a:lstStyle/>
                    <a:p>
                      <a:pPr algn="ctr" fontAlgn="b"/>
                      <a:r>
                        <a:rPr lang="pt-BR" sz="1800" b="1" i="0" u="none" strike="noStrike" dirty="0" smtClean="0">
                          <a:solidFill>
                            <a:schemeClr val="tx1"/>
                          </a:solidFill>
                          <a:effectLst/>
                          <a:latin typeface="Calibri"/>
                        </a:rPr>
                        <a:t>-</a:t>
                      </a:r>
                      <a:endParaRPr lang="pt-BR" sz="1800" b="1" i="0" u="none" strike="noStrike" dirty="0">
                        <a:solidFill>
                          <a:schemeClr val="tx1"/>
                        </a:solidFill>
                        <a:effectLst/>
                        <a:latin typeface="Calibri"/>
                      </a:endParaRPr>
                    </a:p>
                  </a:txBody>
                  <a:tcPr marL="9525" marR="9525" marT="9525" marB="0" anchor="ctr">
                    <a:noFill/>
                  </a:tcPr>
                </a:tc>
              </a:tr>
            </a:tbl>
          </a:graphicData>
        </a:graphic>
      </p:graphicFrame>
    </p:spTree>
    <p:extLst>
      <p:ext uri="{BB962C8B-B14F-4D97-AF65-F5344CB8AC3E}">
        <p14:creationId xmlns:p14="http://schemas.microsoft.com/office/powerpoint/2010/main" val="3463195449"/>
      </p:ext>
    </p:extLst>
  </p:cSld>
  <p:clrMapOvr>
    <a:masterClrMapping/>
  </p:clrMapOvr>
  <p:timing>
    <p:tnLst>
      <p:par>
        <p:cTn id="1" dur="indefinite" restart="never" nodeType="tmRoot"/>
      </p:par>
    </p:tnLst>
  </p:timing>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ela 1"/>
          <p:cNvGraphicFramePr>
            <a:graphicFrameLocks noGrp="1"/>
          </p:cNvGraphicFramePr>
          <p:nvPr>
            <p:extLst>
              <p:ext uri="{D42A27DB-BD31-4B8C-83A1-F6EECF244321}">
                <p14:modId xmlns:p14="http://schemas.microsoft.com/office/powerpoint/2010/main" val="1348531425"/>
              </p:ext>
            </p:extLst>
          </p:nvPr>
        </p:nvGraphicFramePr>
        <p:xfrm>
          <a:off x="1235857" y="76360"/>
          <a:ext cx="6576503" cy="6698916"/>
        </p:xfrm>
        <a:graphic>
          <a:graphicData uri="http://schemas.openxmlformats.org/drawingml/2006/table">
            <a:tbl>
              <a:tblPr>
                <a:tableStyleId>{5C22544A-7EE6-4342-B048-85BDC9FD1C3A}</a:tableStyleId>
              </a:tblPr>
              <a:tblGrid>
                <a:gridCol w="1271079"/>
                <a:gridCol w="1262062"/>
                <a:gridCol w="1377950"/>
                <a:gridCol w="1377950"/>
                <a:gridCol w="1287462"/>
              </a:tblGrid>
              <a:tr h="301125">
                <a:tc>
                  <a:txBody>
                    <a:bodyPr/>
                    <a:lstStyle/>
                    <a:p>
                      <a:pPr algn="ctr" fontAlgn="b"/>
                      <a:r>
                        <a:rPr lang="pt-BR" sz="2400" b="1" u="none" strike="noStrike" dirty="0">
                          <a:solidFill>
                            <a:schemeClr val="accent1">
                              <a:lumMod val="40000"/>
                              <a:lumOff val="60000"/>
                            </a:schemeClr>
                          </a:solidFill>
                          <a:effectLst/>
                        </a:rPr>
                        <a:t>Semestre</a:t>
                      </a:r>
                      <a:endParaRPr lang="pt-BR" sz="2400" b="1" i="0" u="none" strike="noStrike" dirty="0">
                        <a:solidFill>
                          <a:schemeClr val="accent1">
                            <a:lumMod val="40000"/>
                            <a:lumOff val="60000"/>
                          </a:schemeClr>
                        </a:solidFill>
                        <a:effectLst/>
                        <a:latin typeface="Calibri"/>
                      </a:endParaRPr>
                    </a:p>
                  </a:txBody>
                  <a:tcPr marL="9525" marR="9525" marT="9525" marB="0" anchor="ctr">
                    <a:solidFill>
                      <a:schemeClr val="tx1">
                        <a:lumMod val="85000"/>
                        <a:lumOff val="15000"/>
                      </a:schemeClr>
                    </a:solidFill>
                  </a:tcPr>
                </a:tc>
                <a:tc>
                  <a:txBody>
                    <a:bodyPr/>
                    <a:lstStyle/>
                    <a:p>
                      <a:pPr algn="ctr" fontAlgn="b"/>
                      <a:r>
                        <a:rPr lang="pt-BR" sz="2400" b="1" u="none" strike="noStrike" dirty="0">
                          <a:solidFill>
                            <a:schemeClr val="accent1">
                              <a:lumMod val="40000"/>
                              <a:lumOff val="60000"/>
                            </a:schemeClr>
                          </a:solidFill>
                          <a:effectLst/>
                        </a:rPr>
                        <a:t>Demais</a:t>
                      </a:r>
                      <a:endParaRPr lang="pt-BR" sz="2400" b="1" i="0" u="none" strike="noStrike" dirty="0">
                        <a:solidFill>
                          <a:schemeClr val="accent1">
                            <a:lumMod val="40000"/>
                            <a:lumOff val="60000"/>
                          </a:schemeClr>
                        </a:solidFill>
                        <a:effectLst/>
                        <a:latin typeface="Calibri"/>
                      </a:endParaRPr>
                    </a:p>
                  </a:txBody>
                  <a:tcPr marL="9525" marR="9525" marT="9525" marB="0" anchor="ctr">
                    <a:solidFill>
                      <a:schemeClr val="tx1">
                        <a:lumMod val="85000"/>
                        <a:lumOff val="15000"/>
                      </a:schemeClr>
                    </a:solidFill>
                  </a:tcPr>
                </a:tc>
                <a:tc>
                  <a:txBody>
                    <a:bodyPr/>
                    <a:lstStyle/>
                    <a:p>
                      <a:pPr algn="ctr" fontAlgn="b"/>
                      <a:r>
                        <a:rPr lang="pt-BR" sz="2400" b="1" u="none" strike="noStrike" dirty="0">
                          <a:solidFill>
                            <a:schemeClr val="accent1">
                              <a:lumMod val="40000"/>
                              <a:lumOff val="60000"/>
                            </a:schemeClr>
                          </a:solidFill>
                          <a:effectLst/>
                        </a:rPr>
                        <a:t>Câmbio</a:t>
                      </a:r>
                      <a:endParaRPr lang="pt-BR" sz="2400" b="1" i="0" u="none" strike="noStrike" dirty="0">
                        <a:solidFill>
                          <a:schemeClr val="accent1">
                            <a:lumMod val="40000"/>
                            <a:lumOff val="60000"/>
                          </a:schemeClr>
                        </a:solidFill>
                        <a:effectLst/>
                        <a:latin typeface="Calibri"/>
                      </a:endParaRPr>
                    </a:p>
                  </a:txBody>
                  <a:tcPr marL="9525" marR="9525" marT="9525" marB="0" anchor="ctr">
                    <a:solidFill>
                      <a:schemeClr val="tx1">
                        <a:lumMod val="85000"/>
                        <a:lumOff val="15000"/>
                      </a:schemeClr>
                    </a:solidFill>
                  </a:tcPr>
                </a:tc>
                <a:tc>
                  <a:txBody>
                    <a:bodyPr/>
                    <a:lstStyle/>
                    <a:p>
                      <a:pPr algn="ctr" fontAlgn="b"/>
                      <a:r>
                        <a:rPr lang="pt-BR" sz="2400" b="1" u="none" strike="noStrike" dirty="0">
                          <a:solidFill>
                            <a:schemeClr val="accent1">
                              <a:lumMod val="40000"/>
                              <a:lumOff val="60000"/>
                            </a:schemeClr>
                          </a:solidFill>
                          <a:effectLst/>
                        </a:rPr>
                        <a:t>Total</a:t>
                      </a:r>
                      <a:endParaRPr lang="pt-BR" sz="2400" b="1" i="0" u="none" strike="noStrike" dirty="0">
                        <a:solidFill>
                          <a:schemeClr val="accent1">
                            <a:lumMod val="40000"/>
                            <a:lumOff val="60000"/>
                          </a:schemeClr>
                        </a:solidFill>
                        <a:effectLst/>
                        <a:latin typeface="Calibri"/>
                      </a:endParaRPr>
                    </a:p>
                  </a:txBody>
                  <a:tcPr marL="9525" marR="9525" marT="9525" marB="0" anchor="ctr">
                    <a:solidFill>
                      <a:schemeClr val="tx1">
                        <a:lumMod val="85000"/>
                        <a:lumOff val="15000"/>
                      </a:schemeClr>
                    </a:solidFill>
                  </a:tcPr>
                </a:tc>
                <a:tc>
                  <a:txBody>
                    <a:bodyPr/>
                    <a:lstStyle/>
                    <a:p>
                      <a:pPr algn="ctr" fontAlgn="b"/>
                      <a:r>
                        <a:rPr lang="pt-BR" sz="2400" b="1" i="0" u="none" strike="noStrike" dirty="0" smtClean="0">
                          <a:solidFill>
                            <a:schemeClr val="tx1"/>
                          </a:solidFill>
                          <a:effectLst/>
                          <a:latin typeface="Calibri"/>
                        </a:rPr>
                        <a:t>Reserva</a:t>
                      </a:r>
                      <a:endParaRPr lang="pt-BR" sz="2400" b="1" i="0" u="none" strike="noStrike" dirty="0">
                        <a:solidFill>
                          <a:schemeClr val="tx1"/>
                        </a:solidFill>
                        <a:effectLst/>
                        <a:latin typeface="Calibri"/>
                      </a:endParaRPr>
                    </a:p>
                  </a:txBody>
                  <a:tcPr marL="9525" marR="9525" marT="9525" marB="0" anchor="ctr">
                    <a:solidFill>
                      <a:schemeClr val="bg1"/>
                    </a:solidFill>
                  </a:tcPr>
                </a:tc>
              </a:tr>
              <a:tr h="286786">
                <a:tc>
                  <a:txBody>
                    <a:bodyPr/>
                    <a:lstStyle/>
                    <a:p>
                      <a:pPr algn="ctr" fontAlgn="b"/>
                      <a:r>
                        <a:rPr lang="pt-BR" sz="1600" u="none" strike="noStrike" dirty="0">
                          <a:solidFill>
                            <a:schemeClr val="accent1">
                              <a:lumMod val="40000"/>
                              <a:lumOff val="60000"/>
                            </a:schemeClr>
                          </a:solidFill>
                          <a:effectLst/>
                        </a:rPr>
                        <a:t>1º sem/2008</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3.172.740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(44.798.256)</a:t>
                      </a:r>
                      <a:endParaRPr lang="pt-BR" sz="1800" b="1" i="0" u="none" strike="noStrike" dirty="0">
                        <a:solidFill>
                          <a:srgbClr val="FFC000"/>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(41.625.516)</a:t>
                      </a:r>
                      <a:endParaRPr lang="pt-BR" sz="1800" b="1" i="0" u="none" strike="noStrike" dirty="0">
                        <a:solidFill>
                          <a:srgbClr val="FFC000"/>
                        </a:solidFill>
                        <a:effectLst/>
                        <a:latin typeface="Calibri"/>
                      </a:endParaRPr>
                    </a:p>
                  </a:txBody>
                  <a:tcPr marL="9525" marR="9525" marT="9525" marB="0" anchor="ctr">
                    <a:solidFill>
                      <a:schemeClr val="tx1">
                        <a:lumMod val="85000"/>
                        <a:lumOff val="15000"/>
                      </a:schemeClr>
                    </a:solidFill>
                  </a:tcPr>
                </a:tc>
                <a:tc>
                  <a:txBody>
                    <a:bodyPr/>
                    <a:lstStyle/>
                    <a:p>
                      <a:pPr algn="ctr" fontAlgn="b"/>
                      <a:r>
                        <a:rPr lang="pt-BR" sz="1800" b="1" i="0" u="none" strike="noStrike" dirty="0" smtClean="0">
                          <a:solidFill>
                            <a:schemeClr val="tx1"/>
                          </a:solidFill>
                          <a:effectLst/>
                          <a:latin typeface="Calibri"/>
                        </a:rPr>
                        <a:t>-</a:t>
                      </a:r>
                      <a:endParaRPr lang="pt-BR" sz="1800" b="1" i="0" u="none" strike="noStrike" dirty="0">
                        <a:solidFill>
                          <a:schemeClr val="tx1"/>
                        </a:solidFill>
                        <a:effectLst/>
                        <a:latin typeface="Calibri"/>
                      </a:endParaRPr>
                    </a:p>
                  </a:txBody>
                  <a:tcPr marL="9525" marR="9525" marT="9525" marB="0" anchor="ctr">
                    <a:noFill/>
                  </a:tcPr>
                </a:tc>
              </a:tr>
              <a:tr h="286786">
                <a:tc>
                  <a:txBody>
                    <a:bodyPr/>
                    <a:lstStyle/>
                    <a:p>
                      <a:pPr algn="ctr" fontAlgn="b"/>
                      <a:r>
                        <a:rPr lang="pt-BR" sz="1600" u="none" strike="noStrike" dirty="0">
                          <a:solidFill>
                            <a:schemeClr val="accent1">
                              <a:lumMod val="40000"/>
                              <a:lumOff val="60000"/>
                            </a:schemeClr>
                          </a:solidFill>
                          <a:effectLst/>
                        </a:rPr>
                        <a:t>2º sem/2008</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10.172.653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171.416.012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181.588.665 </a:t>
                      </a:r>
                      <a:endParaRPr lang="pt-BR" sz="1800" b="1" i="0" u="none" strike="noStrike" dirty="0">
                        <a:solidFill>
                          <a:schemeClr val="bg1">
                            <a:lumMod val="85000"/>
                          </a:schemeClr>
                        </a:solidFill>
                        <a:effectLst/>
                        <a:latin typeface="Calibri"/>
                      </a:endParaRPr>
                    </a:p>
                  </a:txBody>
                  <a:tcPr marL="9525" marR="9525" marT="9525" marB="0" anchor="ctr">
                    <a:solidFill>
                      <a:schemeClr val="tx1">
                        <a:lumMod val="85000"/>
                        <a:lumOff val="15000"/>
                      </a:schemeClr>
                    </a:solidFill>
                  </a:tcPr>
                </a:tc>
                <a:tc>
                  <a:txBody>
                    <a:bodyPr/>
                    <a:lstStyle/>
                    <a:p>
                      <a:pPr algn="ctr" fontAlgn="b"/>
                      <a:r>
                        <a:rPr lang="pt-BR" sz="1800" b="1" u="none" strike="noStrike" dirty="0" smtClean="0">
                          <a:solidFill>
                            <a:schemeClr val="tx1"/>
                          </a:solidFill>
                          <a:effectLst/>
                        </a:rPr>
                        <a:t>171.416.012 </a:t>
                      </a:r>
                      <a:endParaRPr lang="pt-BR" sz="1800" b="1" i="0" u="none" strike="noStrike" dirty="0">
                        <a:solidFill>
                          <a:schemeClr val="tx1"/>
                        </a:solidFill>
                        <a:effectLst/>
                        <a:latin typeface="Calibri"/>
                      </a:endParaRPr>
                    </a:p>
                  </a:txBody>
                  <a:tcPr marL="9525" marR="9525" marT="9525" marB="0" anchor="ctr">
                    <a:solidFill>
                      <a:srgbClr val="FFFF00"/>
                    </a:solidFill>
                  </a:tcPr>
                </a:tc>
              </a:tr>
              <a:tr h="286786">
                <a:tc>
                  <a:txBody>
                    <a:bodyPr/>
                    <a:lstStyle/>
                    <a:p>
                      <a:pPr algn="ctr" fontAlgn="b"/>
                      <a:r>
                        <a:rPr lang="pt-BR" sz="1600" u="none" strike="noStrike" dirty="0">
                          <a:solidFill>
                            <a:schemeClr val="accent1">
                              <a:lumMod val="40000"/>
                              <a:lumOff val="60000"/>
                            </a:schemeClr>
                          </a:solidFill>
                          <a:effectLst/>
                        </a:rPr>
                        <a:t>1º sem/2009</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(941.601)</a:t>
                      </a:r>
                      <a:endParaRPr lang="pt-BR" sz="1800" b="1" i="0" u="none" strike="noStrike" dirty="0">
                        <a:solidFill>
                          <a:srgbClr val="FFC000"/>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(93.787.316)</a:t>
                      </a:r>
                      <a:endParaRPr lang="pt-BR" sz="1800" b="1" i="0" u="none" strike="noStrike" dirty="0">
                        <a:solidFill>
                          <a:srgbClr val="FFC000"/>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(94.728.917)</a:t>
                      </a:r>
                      <a:endParaRPr lang="pt-BR" sz="1800" b="1" i="0" u="none" strike="noStrike" dirty="0">
                        <a:solidFill>
                          <a:srgbClr val="FFC000"/>
                        </a:solidFill>
                        <a:effectLst/>
                        <a:latin typeface="Calibri"/>
                      </a:endParaRPr>
                    </a:p>
                  </a:txBody>
                  <a:tcPr marL="9525" marR="9525" marT="9525" marB="0" anchor="ctr">
                    <a:solidFill>
                      <a:schemeClr val="tx1">
                        <a:lumMod val="85000"/>
                        <a:lumOff val="15000"/>
                      </a:schemeClr>
                    </a:solidFill>
                  </a:tcPr>
                </a:tc>
                <a:tc>
                  <a:txBody>
                    <a:bodyPr/>
                    <a:lstStyle/>
                    <a:p>
                      <a:pPr algn="ctr" fontAlgn="b"/>
                      <a:r>
                        <a:rPr lang="pt-BR" sz="1800" b="1" i="0" u="none" strike="noStrike" dirty="0" smtClean="0">
                          <a:solidFill>
                            <a:schemeClr val="tx1"/>
                          </a:solidFill>
                          <a:effectLst/>
                          <a:latin typeface="Calibri"/>
                        </a:rPr>
                        <a:t>-</a:t>
                      </a:r>
                      <a:endParaRPr lang="pt-BR" sz="1800" b="1" i="0" u="none" strike="noStrike" dirty="0">
                        <a:solidFill>
                          <a:schemeClr val="tx1"/>
                        </a:solidFill>
                        <a:effectLst/>
                        <a:latin typeface="Calibri"/>
                      </a:endParaRPr>
                    </a:p>
                  </a:txBody>
                  <a:tcPr marL="9525" marR="9525" marT="9525" marB="0" anchor="ctr">
                    <a:noFill/>
                  </a:tcPr>
                </a:tc>
              </a:tr>
              <a:tr h="286786">
                <a:tc>
                  <a:txBody>
                    <a:bodyPr/>
                    <a:lstStyle/>
                    <a:p>
                      <a:pPr algn="ctr" fontAlgn="b"/>
                      <a:r>
                        <a:rPr lang="pt-BR" sz="1600" u="none" strike="noStrike" dirty="0">
                          <a:solidFill>
                            <a:schemeClr val="accent1">
                              <a:lumMod val="40000"/>
                              <a:lumOff val="60000"/>
                            </a:schemeClr>
                          </a:solidFill>
                          <a:effectLst/>
                        </a:rPr>
                        <a:t>2º sem/2009</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6.550.645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(53.931.576)</a:t>
                      </a:r>
                      <a:endParaRPr lang="pt-BR" sz="1800" b="1" i="0" u="none" strike="noStrike" dirty="0">
                        <a:solidFill>
                          <a:srgbClr val="FFC000"/>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(47.380.931)</a:t>
                      </a:r>
                      <a:endParaRPr lang="pt-BR" sz="1800" b="1" i="0" u="none" strike="noStrike" dirty="0">
                        <a:solidFill>
                          <a:srgbClr val="FFC000"/>
                        </a:solidFill>
                        <a:effectLst/>
                        <a:latin typeface="Calibri"/>
                      </a:endParaRPr>
                    </a:p>
                  </a:txBody>
                  <a:tcPr marL="9525" marR="9525" marT="9525" marB="0" anchor="ctr">
                    <a:solidFill>
                      <a:schemeClr val="tx1">
                        <a:lumMod val="85000"/>
                        <a:lumOff val="15000"/>
                      </a:schemeClr>
                    </a:solidFill>
                  </a:tcPr>
                </a:tc>
                <a:tc>
                  <a:txBody>
                    <a:bodyPr/>
                    <a:lstStyle/>
                    <a:p>
                      <a:pPr algn="ctr" fontAlgn="b"/>
                      <a:r>
                        <a:rPr lang="pt-BR" sz="1800" b="1" i="0" u="none" strike="noStrike" dirty="0" smtClean="0">
                          <a:solidFill>
                            <a:schemeClr val="tx1"/>
                          </a:solidFill>
                          <a:effectLst/>
                          <a:latin typeface="Calibri"/>
                        </a:rPr>
                        <a:t>-</a:t>
                      </a:r>
                      <a:endParaRPr lang="pt-BR" sz="1800" b="1" i="0" u="none" strike="noStrike" dirty="0">
                        <a:solidFill>
                          <a:schemeClr val="tx1"/>
                        </a:solidFill>
                        <a:effectLst/>
                        <a:latin typeface="Calibri"/>
                      </a:endParaRPr>
                    </a:p>
                  </a:txBody>
                  <a:tcPr marL="9525" marR="9525" marT="9525" marB="0" anchor="ctr">
                    <a:noFill/>
                  </a:tcPr>
                </a:tc>
              </a:tr>
              <a:tr h="286786">
                <a:tc>
                  <a:txBody>
                    <a:bodyPr/>
                    <a:lstStyle/>
                    <a:p>
                      <a:pPr algn="ctr" fontAlgn="b"/>
                      <a:r>
                        <a:rPr lang="pt-BR" sz="1600" u="none" strike="noStrike" dirty="0">
                          <a:solidFill>
                            <a:schemeClr val="accent1">
                              <a:lumMod val="40000"/>
                              <a:lumOff val="60000"/>
                            </a:schemeClr>
                          </a:solidFill>
                          <a:effectLst/>
                        </a:rPr>
                        <a:t>1º sem/2010</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10.803.195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(1.893.172)</a:t>
                      </a:r>
                      <a:endParaRPr lang="pt-BR" sz="1800" b="1" i="0" u="none" strike="noStrike" dirty="0">
                        <a:solidFill>
                          <a:srgbClr val="FFC000"/>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8.910.023 </a:t>
                      </a:r>
                      <a:endParaRPr lang="pt-BR" sz="1800" b="1" i="0" u="none" strike="noStrike" dirty="0">
                        <a:solidFill>
                          <a:schemeClr val="bg1">
                            <a:lumMod val="85000"/>
                          </a:schemeClr>
                        </a:solidFill>
                        <a:effectLst/>
                        <a:latin typeface="Calibri"/>
                      </a:endParaRPr>
                    </a:p>
                  </a:txBody>
                  <a:tcPr marL="9525" marR="9525" marT="9525" marB="0" anchor="ctr">
                    <a:solidFill>
                      <a:schemeClr val="tx1">
                        <a:lumMod val="85000"/>
                        <a:lumOff val="15000"/>
                      </a:schemeClr>
                    </a:solidFill>
                  </a:tcPr>
                </a:tc>
                <a:tc>
                  <a:txBody>
                    <a:bodyPr/>
                    <a:lstStyle/>
                    <a:p>
                      <a:pPr algn="ctr" fontAlgn="b"/>
                      <a:r>
                        <a:rPr lang="pt-BR" sz="1800" b="1" i="0" u="none" strike="noStrike" dirty="0" smtClean="0">
                          <a:solidFill>
                            <a:schemeClr val="tx1"/>
                          </a:solidFill>
                          <a:effectLst/>
                          <a:latin typeface="Calibri"/>
                        </a:rPr>
                        <a:t>-</a:t>
                      </a:r>
                      <a:endParaRPr lang="pt-BR" sz="1800" b="1" i="0" u="none" strike="noStrike" dirty="0">
                        <a:solidFill>
                          <a:schemeClr val="tx1"/>
                        </a:solidFill>
                        <a:effectLst/>
                        <a:latin typeface="Calibri"/>
                      </a:endParaRPr>
                    </a:p>
                  </a:txBody>
                  <a:tcPr marL="9525" marR="9525" marT="9525" marB="0" anchor="ctr">
                    <a:noFill/>
                  </a:tcPr>
                </a:tc>
              </a:tr>
              <a:tr h="286786">
                <a:tc>
                  <a:txBody>
                    <a:bodyPr/>
                    <a:lstStyle/>
                    <a:p>
                      <a:pPr algn="ctr" fontAlgn="b"/>
                      <a:r>
                        <a:rPr lang="pt-BR" sz="1600" u="none" strike="noStrike" dirty="0">
                          <a:solidFill>
                            <a:schemeClr val="accent1">
                              <a:lumMod val="40000"/>
                              <a:lumOff val="60000"/>
                            </a:schemeClr>
                          </a:solidFill>
                          <a:effectLst/>
                        </a:rPr>
                        <a:t>2º sem/2010</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4.926.775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(46.636.548)</a:t>
                      </a:r>
                      <a:endParaRPr lang="pt-BR" sz="1800" b="1" i="0" u="none" strike="noStrike" dirty="0">
                        <a:solidFill>
                          <a:srgbClr val="FFC000"/>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(41.709.773)</a:t>
                      </a:r>
                      <a:endParaRPr lang="pt-BR" sz="1800" b="1" i="0" u="none" strike="noStrike" dirty="0">
                        <a:solidFill>
                          <a:srgbClr val="FFC000"/>
                        </a:solidFill>
                        <a:effectLst/>
                        <a:latin typeface="Calibri"/>
                      </a:endParaRPr>
                    </a:p>
                  </a:txBody>
                  <a:tcPr marL="9525" marR="9525" marT="9525" marB="0" anchor="ctr">
                    <a:solidFill>
                      <a:schemeClr val="tx1">
                        <a:lumMod val="85000"/>
                        <a:lumOff val="15000"/>
                      </a:schemeClr>
                    </a:solidFill>
                  </a:tcPr>
                </a:tc>
                <a:tc>
                  <a:txBody>
                    <a:bodyPr/>
                    <a:lstStyle/>
                    <a:p>
                      <a:pPr algn="ctr" fontAlgn="b"/>
                      <a:r>
                        <a:rPr lang="pt-BR" sz="1800" b="1" i="0" u="none" strike="noStrike" dirty="0" smtClean="0">
                          <a:solidFill>
                            <a:schemeClr val="tx1"/>
                          </a:solidFill>
                          <a:effectLst/>
                          <a:latin typeface="Calibri"/>
                        </a:rPr>
                        <a:t>-</a:t>
                      </a:r>
                      <a:endParaRPr lang="pt-BR" sz="1800" b="1" i="0" u="none" strike="noStrike" dirty="0">
                        <a:solidFill>
                          <a:schemeClr val="tx1"/>
                        </a:solidFill>
                        <a:effectLst/>
                        <a:latin typeface="Calibri"/>
                      </a:endParaRPr>
                    </a:p>
                  </a:txBody>
                  <a:tcPr marL="9525" marR="9525" marT="9525" marB="0" anchor="ctr">
                    <a:noFill/>
                  </a:tcPr>
                </a:tc>
              </a:tr>
              <a:tr h="286786">
                <a:tc>
                  <a:txBody>
                    <a:bodyPr/>
                    <a:lstStyle/>
                    <a:p>
                      <a:pPr algn="ctr" fontAlgn="b"/>
                      <a:r>
                        <a:rPr lang="pt-BR" sz="1600" u="none" strike="noStrike" dirty="0">
                          <a:solidFill>
                            <a:schemeClr val="accent1">
                              <a:lumMod val="40000"/>
                              <a:lumOff val="60000"/>
                            </a:schemeClr>
                          </a:solidFill>
                          <a:effectLst/>
                        </a:rPr>
                        <a:t>1º sem/2011</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12.230.706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(46.199.286)</a:t>
                      </a:r>
                      <a:endParaRPr lang="pt-BR" sz="1800" b="1" i="0" u="none" strike="noStrike" dirty="0">
                        <a:solidFill>
                          <a:srgbClr val="FFC000"/>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(33.968.580)</a:t>
                      </a:r>
                      <a:endParaRPr lang="pt-BR" sz="1800" b="1" i="0" u="none" strike="noStrike" dirty="0">
                        <a:solidFill>
                          <a:srgbClr val="FFC000"/>
                        </a:solidFill>
                        <a:effectLst/>
                        <a:latin typeface="Calibri"/>
                      </a:endParaRPr>
                    </a:p>
                  </a:txBody>
                  <a:tcPr marL="9525" marR="9525" marT="9525" marB="0" anchor="ctr">
                    <a:solidFill>
                      <a:schemeClr val="tx1">
                        <a:lumMod val="85000"/>
                        <a:lumOff val="15000"/>
                      </a:schemeClr>
                    </a:solidFill>
                  </a:tcPr>
                </a:tc>
                <a:tc>
                  <a:txBody>
                    <a:bodyPr/>
                    <a:lstStyle/>
                    <a:p>
                      <a:pPr algn="ctr" fontAlgn="b"/>
                      <a:r>
                        <a:rPr lang="pt-BR" sz="1800" b="1" i="0" u="none" strike="noStrike" dirty="0" smtClean="0">
                          <a:solidFill>
                            <a:schemeClr val="tx1"/>
                          </a:solidFill>
                          <a:effectLst/>
                          <a:latin typeface="Calibri"/>
                        </a:rPr>
                        <a:t>-</a:t>
                      </a:r>
                      <a:endParaRPr lang="pt-BR" sz="1800" b="1" i="0" u="none" strike="noStrike" dirty="0">
                        <a:solidFill>
                          <a:schemeClr val="tx1"/>
                        </a:solidFill>
                        <a:effectLst/>
                        <a:latin typeface="Calibri"/>
                      </a:endParaRPr>
                    </a:p>
                  </a:txBody>
                  <a:tcPr marL="9525" marR="9525" marT="9525" marB="0" anchor="ctr">
                    <a:noFill/>
                  </a:tcPr>
                </a:tc>
              </a:tr>
              <a:tr h="286786">
                <a:tc>
                  <a:txBody>
                    <a:bodyPr/>
                    <a:lstStyle/>
                    <a:p>
                      <a:pPr algn="ctr" fontAlgn="b"/>
                      <a:r>
                        <a:rPr lang="pt-BR" sz="1600" u="none" strike="noStrike" dirty="0">
                          <a:solidFill>
                            <a:schemeClr val="accent1">
                              <a:lumMod val="40000"/>
                              <a:lumOff val="60000"/>
                            </a:schemeClr>
                          </a:solidFill>
                          <a:effectLst/>
                        </a:rPr>
                        <a:t>2º sem/2011</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11.240.704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90.240.059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101.480.763 </a:t>
                      </a:r>
                      <a:endParaRPr lang="pt-BR" sz="1800" b="1" i="0" u="none" strike="noStrike" dirty="0">
                        <a:solidFill>
                          <a:schemeClr val="bg1">
                            <a:lumMod val="85000"/>
                          </a:schemeClr>
                        </a:solidFill>
                        <a:effectLst/>
                        <a:latin typeface="Calibri"/>
                      </a:endParaRPr>
                    </a:p>
                  </a:txBody>
                  <a:tcPr marL="9525" marR="9525" marT="9525" marB="0" anchor="ctr">
                    <a:solidFill>
                      <a:schemeClr val="tx1">
                        <a:lumMod val="85000"/>
                        <a:lumOff val="15000"/>
                      </a:schemeClr>
                    </a:solidFill>
                  </a:tcPr>
                </a:tc>
                <a:tc>
                  <a:txBody>
                    <a:bodyPr/>
                    <a:lstStyle/>
                    <a:p>
                      <a:pPr algn="ctr" fontAlgn="b"/>
                      <a:r>
                        <a:rPr lang="pt-BR" sz="1800" b="1" u="none" strike="noStrike" dirty="0">
                          <a:solidFill>
                            <a:schemeClr val="tx1"/>
                          </a:solidFill>
                          <a:effectLst/>
                        </a:rPr>
                        <a:t>90.240.059 </a:t>
                      </a:r>
                      <a:endParaRPr lang="pt-BR" sz="1800" b="1" i="0" u="none" strike="noStrike" dirty="0">
                        <a:solidFill>
                          <a:schemeClr val="tx1"/>
                        </a:solidFill>
                        <a:effectLst/>
                        <a:latin typeface="Calibri"/>
                      </a:endParaRPr>
                    </a:p>
                  </a:txBody>
                  <a:tcPr marL="9525" marR="9525" marT="9525" marB="0" anchor="ctr">
                    <a:solidFill>
                      <a:srgbClr val="FFFF00"/>
                    </a:solidFill>
                  </a:tcPr>
                </a:tc>
              </a:tr>
              <a:tr h="286786">
                <a:tc>
                  <a:txBody>
                    <a:bodyPr/>
                    <a:lstStyle/>
                    <a:p>
                      <a:pPr algn="ctr" fontAlgn="b"/>
                      <a:r>
                        <a:rPr lang="pt-BR" sz="1600" u="none" strike="noStrike" dirty="0">
                          <a:solidFill>
                            <a:schemeClr val="accent1">
                              <a:lumMod val="40000"/>
                              <a:lumOff val="60000"/>
                            </a:schemeClr>
                          </a:solidFill>
                          <a:effectLst/>
                        </a:rPr>
                        <a:t>1º sem/2012</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12.318.246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32.210.001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44.528.247 </a:t>
                      </a:r>
                      <a:endParaRPr lang="pt-BR" sz="1800" b="1" i="0" u="none" strike="noStrike" dirty="0">
                        <a:solidFill>
                          <a:schemeClr val="bg1">
                            <a:lumMod val="85000"/>
                          </a:schemeClr>
                        </a:solidFill>
                        <a:effectLst/>
                        <a:latin typeface="Calibri"/>
                      </a:endParaRPr>
                    </a:p>
                  </a:txBody>
                  <a:tcPr marL="9525" marR="9525" marT="9525" marB="0" anchor="ctr">
                    <a:solidFill>
                      <a:schemeClr val="tx1">
                        <a:lumMod val="85000"/>
                        <a:lumOff val="15000"/>
                      </a:schemeClr>
                    </a:solidFill>
                  </a:tcPr>
                </a:tc>
                <a:tc>
                  <a:txBody>
                    <a:bodyPr/>
                    <a:lstStyle/>
                    <a:p>
                      <a:pPr algn="ctr" fontAlgn="b"/>
                      <a:endParaRPr lang="pt-BR" sz="1800" b="1" i="0" u="none" strike="noStrike" dirty="0">
                        <a:solidFill>
                          <a:schemeClr val="tx1"/>
                        </a:solidFill>
                        <a:effectLst/>
                        <a:latin typeface="Calibri"/>
                      </a:endParaRPr>
                    </a:p>
                  </a:txBody>
                  <a:tcPr marL="9525" marR="9525" marT="9525" marB="0" anchor="ctr">
                    <a:noFill/>
                  </a:tcPr>
                </a:tc>
              </a:tr>
              <a:tr h="286786">
                <a:tc>
                  <a:txBody>
                    <a:bodyPr/>
                    <a:lstStyle/>
                    <a:p>
                      <a:pPr algn="ctr" fontAlgn="b"/>
                      <a:r>
                        <a:rPr lang="pt-BR" sz="1600" u="none" strike="noStrike" dirty="0">
                          <a:solidFill>
                            <a:schemeClr val="accent1">
                              <a:lumMod val="40000"/>
                              <a:lumOff val="60000"/>
                            </a:schemeClr>
                          </a:solidFill>
                          <a:effectLst/>
                        </a:rPr>
                        <a:t>2º sem/2012</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12.296.483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(9.900.595)</a:t>
                      </a:r>
                      <a:endParaRPr lang="pt-BR" sz="1800" b="1" i="0" u="none" strike="noStrike" dirty="0">
                        <a:solidFill>
                          <a:srgbClr val="FFC000"/>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2.395.888 </a:t>
                      </a:r>
                      <a:endParaRPr lang="pt-BR" sz="1800" b="1" i="0" u="none" strike="noStrike" dirty="0">
                        <a:solidFill>
                          <a:schemeClr val="bg1">
                            <a:lumMod val="85000"/>
                          </a:schemeClr>
                        </a:solidFill>
                        <a:effectLst/>
                        <a:latin typeface="Calibri"/>
                      </a:endParaRPr>
                    </a:p>
                  </a:txBody>
                  <a:tcPr marL="9525" marR="9525" marT="9525" marB="0" anchor="ctr">
                    <a:solidFill>
                      <a:schemeClr val="tx1">
                        <a:lumMod val="85000"/>
                        <a:lumOff val="15000"/>
                      </a:schemeClr>
                    </a:solidFill>
                  </a:tcPr>
                </a:tc>
                <a:tc>
                  <a:txBody>
                    <a:bodyPr/>
                    <a:lstStyle/>
                    <a:p>
                      <a:pPr algn="ctr" fontAlgn="b"/>
                      <a:r>
                        <a:rPr lang="pt-BR" sz="1800" b="1" i="0" u="none" strike="noStrike" dirty="0" smtClean="0">
                          <a:solidFill>
                            <a:schemeClr val="tx1"/>
                          </a:solidFill>
                          <a:effectLst/>
                          <a:latin typeface="Calibri"/>
                        </a:rPr>
                        <a:t>-</a:t>
                      </a:r>
                      <a:endParaRPr lang="pt-BR" sz="1800" b="1" i="0" u="none" strike="noStrike" dirty="0">
                        <a:solidFill>
                          <a:schemeClr val="tx1"/>
                        </a:solidFill>
                        <a:effectLst/>
                        <a:latin typeface="Calibri"/>
                      </a:endParaRPr>
                    </a:p>
                  </a:txBody>
                  <a:tcPr marL="9525" marR="9525" marT="9525" marB="0" anchor="ctr">
                    <a:noFill/>
                  </a:tcPr>
                </a:tc>
              </a:tr>
              <a:tr h="286786">
                <a:tc>
                  <a:txBody>
                    <a:bodyPr/>
                    <a:lstStyle/>
                    <a:p>
                      <a:pPr algn="ctr" fontAlgn="b"/>
                      <a:r>
                        <a:rPr lang="pt-BR" sz="1600" u="none" strike="noStrike" dirty="0">
                          <a:solidFill>
                            <a:schemeClr val="accent1">
                              <a:lumMod val="40000"/>
                              <a:lumOff val="60000"/>
                            </a:schemeClr>
                          </a:solidFill>
                          <a:effectLst/>
                        </a:rPr>
                        <a:t>1º sem/2013</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12.669.885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15.766.502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28.436.387 </a:t>
                      </a:r>
                      <a:endParaRPr lang="pt-BR" sz="1800" b="1" i="0" u="none" strike="noStrike" dirty="0">
                        <a:solidFill>
                          <a:schemeClr val="bg1">
                            <a:lumMod val="85000"/>
                          </a:schemeClr>
                        </a:solidFill>
                        <a:effectLst/>
                        <a:latin typeface="Calibri"/>
                      </a:endParaRPr>
                    </a:p>
                  </a:txBody>
                  <a:tcPr marL="9525" marR="9525" marT="9525" marB="0" anchor="ctr">
                    <a:solidFill>
                      <a:schemeClr val="tx1">
                        <a:lumMod val="85000"/>
                        <a:lumOff val="15000"/>
                      </a:schemeClr>
                    </a:solidFill>
                  </a:tcPr>
                </a:tc>
                <a:tc>
                  <a:txBody>
                    <a:bodyPr/>
                    <a:lstStyle/>
                    <a:p>
                      <a:pPr algn="ctr" fontAlgn="b"/>
                      <a:endParaRPr lang="pt-BR" sz="1800" b="1" i="0" u="none" strike="noStrike" dirty="0">
                        <a:solidFill>
                          <a:schemeClr val="tx1"/>
                        </a:solidFill>
                        <a:effectLst/>
                        <a:latin typeface="Calibri"/>
                      </a:endParaRPr>
                    </a:p>
                  </a:txBody>
                  <a:tcPr marL="9525" marR="9525" marT="9525" marB="0" anchor="ctr">
                    <a:noFill/>
                  </a:tcPr>
                </a:tc>
              </a:tr>
              <a:tr h="286786">
                <a:tc>
                  <a:txBody>
                    <a:bodyPr/>
                    <a:lstStyle/>
                    <a:p>
                      <a:pPr algn="ctr" fontAlgn="b"/>
                      <a:r>
                        <a:rPr lang="pt-BR" sz="1600" u="none" strike="noStrike" dirty="0">
                          <a:solidFill>
                            <a:schemeClr val="accent1">
                              <a:lumMod val="40000"/>
                              <a:lumOff val="60000"/>
                            </a:schemeClr>
                          </a:solidFill>
                          <a:effectLst/>
                        </a:rPr>
                        <a:t>2º sem/2013</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14.267.811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15.918.931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30.186.742 </a:t>
                      </a:r>
                      <a:endParaRPr lang="pt-BR" sz="1800" b="1" i="0" u="none" strike="noStrike" dirty="0">
                        <a:solidFill>
                          <a:schemeClr val="bg1">
                            <a:lumMod val="85000"/>
                          </a:schemeClr>
                        </a:solidFill>
                        <a:effectLst/>
                        <a:latin typeface="Calibri"/>
                      </a:endParaRPr>
                    </a:p>
                  </a:txBody>
                  <a:tcPr marL="9525" marR="9525" marT="9525" marB="0" anchor="ctr">
                    <a:solidFill>
                      <a:schemeClr val="tx1">
                        <a:lumMod val="85000"/>
                        <a:lumOff val="15000"/>
                      </a:schemeClr>
                    </a:solidFill>
                  </a:tcPr>
                </a:tc>
                <a:tc>
                  <a:txBody>
                    <a:bodyPr/>
                    <a:lstStyle/>
                    <a:p>
                      <a:pPr algn="ctr" fontAlgn="b"/>
                      <a:endParaRPr lang="pt-BR" sz="1800" b="1" i="0" u="none" strike="noStrike" dirty="0">
                        <a:solidFill>
                          <a:schemeClr val="tx1"/>
                        </a:solidFill>
                        <a:effectLst/>
                        <a:latin typeface="Calibri"/>
                      </a:endParaRPr>
                    </a:p>
                  </a:txBody>
                  <a:tcPr marL="9525" marR="9525" marT="9525" marB="0" anchor="ctr">
                    <a:noFill/>
                  </a:tcPr>
                </a:tc>
              </a:tr>
              <a:tr h="286786">
                <a:tc>
                  <a:txBody>
                    <a:bodyPr/>
                    <a:lstStyle/>
                    <a:p>
                      <a:pPr algn="ctr" fontAlgn="b"/>
                      <a:r>
                        <a:rPr lang="pt-BR" sz="1600" u="none" strike="noStrike" dirty="0">
                          <a:solidFill>
                            <a:schemeClr val="accent1">
                              <a:lumMod val="40000"/>
                              <a:lumOff val="60000"/>
                            </a:schemeClr>
                          </a:solidFill>
                          <a:effectLst/>
                        </a:rPr>
                        <a:t>1º sem/2014</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5.271.503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(51.233.608)</a:t>
                      </a:r>
                      <a:endParaRPr lang="pt-BR" sz="1800" b="1" i="0" u="none" strike="noStrike" dirty="0">
                        <a:solidFill>
                          <a:srgbClr val="FFC000"/>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(45.962.105)</a:t>
                      </a:r>
                      <a:endParaRPr lang="pt-BR" sz="1800" b="1" i="0" u="none" strike="noStrike" dirty="0">
                        <a:solidFill>
                          <a:srgbClr val="FFC000"/>
                        </a:solidFill>
                        <a:effectLst/>
                        <a:latin typeface="Calibri"/>
                      </a:endParaRPr>
                    </a:p>
                  </a:txBody>
                  <a:tcPr marL="9525" marR="9525" marT="9525" marB="0" anchor="ctr">
                    <a:solidFill>
                      <a:schemeClr val="tx1">
                        <a:lumMod val="85000"/>
                        <a:lumOff val="15000"/>
                      </a:schemeClr>
                    </a:solidFill>
                  </a:tcPr>
                </a:tc>
                <a:tc>
                  <a:txBody>
                    <a:bodyPr/>
                    <a:lstStyle/>
                    <a:p>
                      <a:pPr algn="ctr" fontAlgn="b"/>
                      <a:r>
                        <a:rPr lang="pt-BR" sz="1800" b="1" i="0" u="none" strike="noStrike" dirty="0" smtClean="0">
                          <a:solidFill>
                            <a:schemeClr val="tx1"/>
                          </a:solidFill>
                          <a:effectLst/>
                          <a:latin typeface="Calibri"/>
                        </a:rPr>
                        <a:t>-</a:t>
                      </a:r>
                      <a:endParaRPr lang="pt-BR" sz="1800" b="1" i="0" u="none" strike="noStrike" dirty="0">
                        <a:solidFill>
                          <a:schemeClr val="tx1"/>
                        </a:solidFill>
                        <a:effectLst/>
                        <a:latin typeface="Calibri"/>
                      </a:endParaRPr>
                    </a:p>
                  </a:txBody>
                  <a:tcPr marL="9525" marR="9525" marT="9525" marB="0" anchor="ctr">
                    <a:noFill/>
                  </a:tcPr>
                </a:tc>
              </a:tr>
              <a:tr h="286786">
                <a:tc>
                  <a:txBody>
                    <a:bodyPr/>
                    <a:lstStyle/>
                    <a:p>
                      <a:pPr algn="ctr" fontAlgn="b"/>
                      <a:r>
                        <a:rPr lang="pt-BR" sz="1600" u="none" strike="noStrike" dirty="0">
                          <a:solidFill>
                            <a:schemeClr val="accent1">
                              <a:lumMod val="40000"/>
                              <a:lumOff val="60000"/>
                            </a:schemeClr>
                          </a:solidFill>
                          <a:effectLst/>
                        </a:rPr>
                        <a:t>2º sem/2014</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25.655.376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65.173.472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90.828.848 </a:t>
                      </a:r>
                      <a:endParaRPr lang="pt-BR" sz="1800" b="1" i="0" u="none" strike="noStrike" dirty="0">
                        <a:solidFill>
                          <a:schemeClr val="bg1">
                            <a:lumMod val="85000"/>
                          </a:schemeClr>
                        </a:solidFill>
                        <a:effectLst/>
                        <a:latin typeface="Calibri"/>
                      </a:endParaRPr>
                    </a:p>
                  </a:txBody>
                  <a:tcPr marL="9525" marR="9525" marT="9525" marB="0" anchor="ctr">
                    <a:solidFill>
                      <a:schemeClr val="tx1">
                        <a:lumMod val="85000"/>
                        <a:lumOff val="15000"/>
                      </a:schemeClr>
                    </a:solidFill>
                  </a:tcPr>
                </a:tc>
                <a:tc>
                  <a:txBody>
                    <a:bodyPr/>
                    <a:lstStyle/>
                    <a:p>
                      <a:pPr algn="ctr" fontAlgn="b"/>
                      <a:endParaRPr lang="pt-BR" sz="1800" b="1" i="0" u="none" strike="noStrike" dirty="0">
                        <a:solidFill>
                          <a:schemeClr val="tx1"/>
                        </a:solidFill>
                        <a:effectLst/>
                        <a:latin typeface="Calibri"/>
                      </a:endParaRPr>
                    </a:p>
                  </a:txBody>
                  <a:tcPr marL="9525" marR="9525" marT="9525" marB="0" anchor="ctr">
                    <a:noFill/>
                  </a:tcPr>
                </a:tc>
              </a:tr>
              <a:tr h="286786">
                <a:tc>
                  <a:txBody>
                    <a:bodyPr/>
                    <a:lstStyle/>
                    <a:p>
                      <a:pPr algn="ctr" fontAlgn="b"/>
                      <a:r>
                        <a:rPr lang="pt-BR" sz="1600" u="none" strike="noStrike" dirty="0">
                          <a:solidFill>
                            <a:schemeClr val="accent1">
                              <a:lumMod val="40000"/>
                              <a:lumOff val="60000"/>
                            </a:schemeClr>
                          </a:solidFill>
                          <a:effectLst/>
                        </a:rPr>
                        <a:t>1º sem/2015</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35.184.659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46.406.630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81.591.289 </a:t>
                      </a:r>
                      <a:endParaRPr lang="pt-BR" sz="1800" b="1" i="0" u="none" strike="noStrike" dirty="0">
                        <a:solidFill>
                          <a:schemeClr val="bg1">
                            <a:lumMod val="85000"/>
                          </a:schemeClr>
                        </a:solidFill>
                        <a:effectLst/>
                        <a:latin typeface="Calibri"/>
                      </a:endParaRPr>
                    </a:p>
                  </a:txBody>
                  <a:tcPr marL="9525" marR="9525" marT="9525" marB="0" anchor="ctr">
                    <a:solidFill>
                      <a:schemeClr val="tx1">
                        <a:lumMod val="85000"/>
                        <a:lumOff val="15000"/>
                      </a:schemeClr>
                    </a:solidFill>
                  </a:tcPr>
                </a:tc>
                <a:tc>
                  <a:txBody>
                    <a:bodyPr/>
                    <a:lstStyle/>
                    <a:p>
                      <a:pPr algn="ctr" fontAlgn="b"/>
                      <a:endParaRPr lang="pt-BR" sz="1800" b="1" i="0" u="none" strike="noStrike" dirty="0">
                        <a:solidFill>
                          <a:schemeClr val="tx1"/>
                        </a:solidFill>
                        <a:effectLst/>
                        <a:latin typeface="Calibri"/>
                      </a:endParaRPr>
                    </a:p>
                  </a:txBody>
                  <a:tcPr marL="9525" marR="9525" marT="9525" marB="0" anchor="ctr">
                    <a:noFill/>
                  </a:tcPr>
                </a:tc>
              </a:tr>
              <a:tr h="286786">
                <a:tc>
                  <a:txBody>
                    <a:bodyPr/>
                    <a:lstStyle/>
                    <a:p>
                      <a:pPr algn="ctr" fontAlgn="b"/>
                      <a:r>
                        <a:rPr lang="pt-BR" sz="1600" u="none" strike="noStrike" dirty="0">
                          <a:solidFill>
                            <a:schemeClr val="accent1">
                              <a:lumMod val="40000"/>
                              <a:lumOff val="60000"/>
                            </a:schemeClr>
                          </a:solidFill>
                          <a:effectLst/>
                        </a:rPr>
                        <a:t>2º sem/2015</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41.521.539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110.938.091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152.459.630 </a:t>
                      </a:r>
                      <a:endParaRPr lang="pt-BR" sz="1800" b="1" i="0" u="none" strike="noStrike" dirty="0">
                        <a:solidFill>
                          <a:schemeClr val="bg1">
                            <a:lumMod val="85000"/>
                          </a:schemeClr>
                        </a:solidFill>
                        <a:effectLst/>
                        <a:latin typeface="Calibri"/>
                      </a:endParaRPr>
                    </a:p>
                  </a:txBody>
                  <a:tcPr marL="9525" marR="9525" marT="9525" marB="0" anchor="ctr">
                    <a:solidFill>
                      <a:schemeClr val="tx1">
                        <a:lumMod val="85000"/>
                        <a:lumOff val="15000"/>
                      </a:schemeClr>
                    </a:solidFill>
                  </a:tcPr>
                </a:tc>
                <a:tc>
                  <a:txBody>
                    <a:bodyPr/>
                    <a:lstStyle/>
                    <a:p>
                      <a:pPr algn="ctr" fontAlgn="b"/>
                      <a:endParaRPr lang="pt-BR" sz="1800" b="1" i="0" u="none" strike="noStrike" dirty="0">
                        <a:solidFill>
                          <a:schemeClr val="tx1"/>
                        </a:solidFill>
                        <a:effectLst/>
                        <a:latin typeface="Calibri"/>
                      </a:endParaRPr>
                    </a:p>
                  </a:txBody>
                  <a:tcPr marL="9525" marR="9525" marT="9525" marB="0" anchor="ctr">
                    <a:noFill/>
                  </a:tcPr>
                </a:tc>
              </a:tr>
              <a:tr h="286786">
                <a:tc>
                  <a:txBody>
                    <a:bodyPr/>
                    <a:lstStyle/>
                    <a:p>
                      <a:pPr algn="ctr" fontAlgn="b"/>
                      <a:r>
                        <a:rPr lang="pt-BR" sz="1600" u="none" strike="noStrike" dirty="0">
                          <a:solidFill>
                            <a:schemeClr val="accent1">
                              <a:lumMod val="40000"/>
                              <a:lumOff val="60000"/>
                            </a:schemeClr>
                          </a:solidFill>
                          <a:effectLst/>
                        </a:rPr>
                        <a:t>1º sem/2016</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(17.308.089)</a:t>
                      </a:r>
                      <a:endParaRPr lang="pt-BR" sz="1800" b="1" i="0" u="none" strike="noStrike" dirty="0">
                        <a:solidFill>
                          <a:srgbClr val="FFC000"/>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(184.645.409)</a:t>
                      </a:r>
                      <a:endParaRPr lang="pt-BR" sz="1800" b="1" i="0" u="none" strike="noStrike" dirty="0">
                        <a:solidFill>
                          <a:srgbClr val="FFC000"/>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(201.953.498)</a:t>
                      </a:r>
                      <a:endParaRPr lang="pt-BR" sz="1800" b="1" i="0" u="none" strike="noStrike" dirty="0">
                        <a:solidFill>
                          <a:srgbClr val="FFC000"/>
                        </a:solidFill>
                        <a:effectLst/>
                        <a:latin typeface="Calibri"/>
                      </a:endParaRPr>
                    </a:p>
                  </a:txBody>
                  <a:tcPr marL="9525" marR="9525" marT="9525" marB="0" anchor="ctr">
                    <a:solidFill>
                      <a:schemeClr val="tx1">
                        <a:lumMod val="85000"/>
                        <a:lumOff val="15000"/>
                      </a:schemeClr>
                    </a:solidFill>
                  </a:tcPr>
                </a:tc>
                <a:tc>
                  <a:txBody>
                    <a:bodyPr/>
                    <a:lstStyle/>
                    <a:p>
                      <a:pPr algn="ctr" fontAlgn="b"/>
                      <a:r>
                        <a:rPr lang="pt-BR" sz="1800" b="1" i="0" u="none" strike="noStrike" dirty="0" smtClean="0">
                          <a:solidFill>
                            <a:schemeClr val="tx1"/>
                          </a:solidFill>
                          <a:effectLst/>
                          <a:latin typeface="Calibri"/>
                        </a:rPr>
                        <a:t>-</a:t>
                      </a:r>
                      <a:endParaRPr lang="pt-BR" sz="1800" b="1" i="0" u="none" strike="noStrike" dirty="0">
                        <a:solidFill>
                          <a:schemeClr val="tx1"/>
                        </a:solidFill>
                        <a:effectLst/>
                        <a:latin typeface="Calibri"/>
                      </a:endParaRPr>
                    </a:p>
                  </a:txBody>
                  <a:tcPr marL="9525" marR="9525" marT="9525" marB="0" anchor="ctr">
                    <a:noFill/>
                  </a:tcPr>
                </a:tc>
              </a:tr>
              <a:tr h="286786">
                <a:tc>
                  <a:txBody>
                    <a:bodyPr/>
                    <a:lstStyle/>
                    <a:p>
                      <a:pPr algn="ctr" fontAlgn="b"/>
                      <a:r>
                        <a:rPr lang="pt-BR" sz="1600" u="none" strike="noStrike" dirty="0">
                          <a:solidFill>
                            <a:schemeClr val="accent1">
                              <a:lumMod val="40000"/>
                              <a:lumOff val="60000"/>
                            </a:schemeClr>
                          </a:solidFill>
                          <a:effectLst/>
                        </a:rPr>
                        <a:t>2º sem/2016</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7.780.387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(55.674.283)</a:t>
                      </a:r>
                      <a:endParaRPr lang="pt-BR" sz="1800" b="1" i="0" u="none" strike="noStrike" dirty="0">
                        <a:solidFill>
                          <a:srgbClr val="FFC000"/>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(47.893.896)</a:t>
                      </a:r>
                      <a:endParaRPr lang="pt-BR" sz="1800" b="1" i="0" u="none" strike="noStrike" dirty="0">
                        <a:solidFill>
                          <a:srgbClr val="FFC000"/>
                        </a:solidFill>
                        <a:effectLst/>
                        <a:latin typeface="Calibri"/>
                      </a:endParaRPr>
                    </a:p>
                  </a:txBody>
                  <a:tcPr marL="9525" marR="9525" marT="9525" marB="0" anchor="ctr">
                    <a:solidFill>
                      <a:schemeClr val="tx1">
                        <a:lumMod val="85000"/>
                        <a:lumOff val="15000"/>
                      </a:schemeClr>
                    </a:solidFill>
                  </a:tcPr>
                </a:tc>
                <a:tc>
                  <a:txBody>
                    <a:bodyPr/>
                    <a:lstStyle/>
                    <a:p>
                      <a:pPr algn="ctr" fontAlgn="b"/>
                      <a:r>
                        <a:rPr lang="pt-BR" sz="1800" b="1" i="0" u="none" strike="noStrike" dirty="0" smtClean="0">
                          <a:solidFill>
                            <a:schemeClr val="tx1"/>
                          </a:solidFill>
                          <a:effectLst/>
                          <a:latin typeface="Calibri"/>
                        </a:rPr>
                        <a:t>-</a:t>
                      </a:r>
                      <a:endParaRPr lang="pt-BR" sz="1800" b="1" i="0" u="none" strike="noStrike" dirty="0">
                        <a:solidFill>
                          <a:schemeClr val="tx1"/>
                        </a:solidFill>
                        <a:effectLst/>
                        <a:latin typeface="Calibri"/>
                      </a:endParaRPr>
                    </a:p>
                  </a:txBody>
                  <a:tcPr marL="9525" marR="9525" marT="9525" marB="0" anchor="ctr">
                    <a:noFill/>
                  </a:tcPr>
                </a:tc>
              </a:tr>
              <a:tr h="286786">
                <a:tc>
                  <a:txBody>
                    <a:bodyPr/>
                    <a:lstStyle/>
                    <a:p>
                      <a:pPr algn="ctr" fontAlgn="b"/>
                      <a:r>
                        <a:rPr lang="pt-BR" sz="1600" u="none" strike="noStrike" dirty="0">
                          <a:solidFill>
                            <a:schemeClr val="accent1">
                              <a:lumMod val="40000"/>
                              <a:lumOff val="60000"/>
                            </a:schemeClr>
                          </a:solidFill>
                          <a:effectLst/>
                        </a:rPr>
                        <a:t>1º sem/2017</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11.271.662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(15.744.789)</a:t>
                      </a:r>
                      <a:endParaRPr lang="pt-BR" sz="1800" b="1" i="0" u="none" strike="noStrike" dirty="0">
                        <a:solidFill>
                          <a:srgbClr val="FFC000"/>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(4.473.127)</a:t>
                      </a:r>
                      <a:endParaRPr lang="pt-BR" sz="1800" b="1" i="0" u="none" strike="noStrike" dirty="0">
                        <a:solidFill>
                          <a:srgbClr val="FFC000"/>
                        </a:solidFill>
                        <a:effectLst/>
                        <a:latin typeface="Calibri"/>
                      </a:endParaRPr>
                    </a:p>
                  </a:txBody>
                  <a:tcPr marL="9525" marR="9525" marT="9525" marB="0" anchor="ctr">
                    <a:solidFill>
                      <a:schemeClr val="tx1">
                        <a:lumMod val="85000"/>
                        <a:lumOff val="15000"/>
                      </a:schemeClr>
                    </a:solidFill>
                  </a:tcPr>
                </a:tc>
                <a:tc>
                  <a:txBody>
                    <a:bodyPr/>
                    <a:lstStyle/>
                    <a:p>
                      <a:pPr algn="ctr" fontAlgn="b"/>
                      <a:r>
                        <a:rPr lang="pt-BR" sz="1800" b="1" i="0" u="none" strike="noStrike" dirty="0" smtClean="0">
                          <a:solidFill>
                            <a:schemeClr val="tx1"/>
                          </a:solidFill>
                          <a:effectLst/>
                          <a:latin typeface="Calibri"/>
                        </a:rPr>
                        <a:t>-</a:t>
                      </a:r>
                      <a:endParaRPr lang="pt-BR" sz="1800" b="1" i="0" u="none" strike="noStrike" dirty="0">
                        <a:solidFill>
                          <a:schemeClr val="tx1"/>
                        </a:solidFill>
                        <a:effectLst/>
                        <a:latin typeface="Calibri"/>
                      </a:endParaRPr>
                    </a:p>
                  </a:txBody>
                  <a:tcPr marL="9525" marR="9525" marT="9525" marB="0" anchor="ctr">
                    <a:noFill/>
                  </a:tcPr>
                </a:tc>
              </a:tr>
              <a:tr h="286786">
                <a:tc>
                  <a:txBody>
                    <a:bodyPr/>
                    <a:lstStyle/>
                    <a:p>
                      <a:pPr algn="ctr" fontAlgn="b"/>
                      <a:r>
                        <a:rPr lang="pt-BR" sz="1600" u="none" strike="noStrike" dirty="0">
                          <a:solidFill>
                            <a:schemeClr val="accent1">
                              <a:lumMod val="40000"/>
                              <a:lumOff val="60000"/>
                            </a:schemeClr>
                          </a:solidFill>
                          <a:effectLst/>
                        </a:rPr>
                        <a:t>2º sem/2017</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14.709.838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(30.677.374)</a:t>
                      </a:r>
                      <a:endParaRPr lang="pt-BR" sz="1800" b="1" i="0" u="none" strike="noStrike" dirty="0">
                        <a:solidFill>
                          <a:srgbClr val="FFC000"/>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(15.967.536)</a:t>
                      </a:r>
                      <a:endParaRPr lang="pt-BR" sz="1800" b="1" i="0" u="none" strike="noStrike" dirty="0">
                        <a:solidFill>
                          <a:srgbClr val="FFC000"/>
                        </a:solidFill>
                        <a:effectLst/>
                        <a:latin typeface="Calibri"/>
                      </a:endParaRPr>
                    </a:p>
                  </a:txBody>
                  <a:tcPr marL="9525" marR="9525" marT="9525" marB="0" anchor="ctr">
                    <a:solidFill>
                      <a:schemeClr val="tx1">
                        <a:lumMod val="85000"/>
                        <a:lumOff val="15000"/>
                      </a:schemeClr>
                    </a:solidFill>
                  </a:tcPr>
                </a:tc>
                <a:tc>
                  <a:txBody>
                    <a:bodyPr/>
                    <a:lstStyle/>
                    <a:p>
                      <a:pPr algn="ctr" fontAlgn="b"/>
                      <a:r>
                        <a:rPr lang="pt-BR" sz="1800" b="1" i="0" u="none" strike="noStrike" dirty="0" smtClean="0">
                          <a:solidFill>
                            <a:schemeClr val="tx1"/>
                          </a:solidFill>
                          <a:effectLst/>
                          <a:latin typeface="Calibri"/>
                        </a:rPr>
                        <a:t>-</a:t>
                      </a:r>
                      <a:endParaRPr lang="pt-BR" sz="1800" b="1" i="0" u="none" strike="noStrike" dirty="0">
                        <a:solidFill>
                          <a:schemeClr val="tx1"/>
                        </a:solidFill>
                        <a:effectLst/>
                        <a:latin typeface="Calibri"/>
                      </a:endParaRPr>
                    </a:p>
                  </a:txBody>
                  <a:tcPr marL="9525" marR="9525" marT="9525" marB="0" anchor="ctr">
                    <a:noFill/>
                  </a:tcPr>
                </a:tc>
              </a:tr>
              <a:tr h="286786">
                <a:tc>
                  <a:txBody>
                    <a:bodyPr/>
                    <a:lstStyle/>
                    <a:p>
                      <a:pPr algn="ctr" fontAlgn="b"/>
                      <a:r>
                        <a:rPr lang="pt-BR" sz="1600" u="none" strike="noStrike" dirty="0">
                          <a:solidFill>
                            <a:schemeClr val="accent1">
                              <a:lumMod val="40000"/>
                              <a:lumOff val="60000"/>
                            </a:schemeClr>
                          </a:solidFill>
                          <a:effectLst/>
                        </a:rPr>
                        <a:t>1º sem/2018</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19.658.215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146.201.403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165.859.618 </a:t>
                      </a:r>
                      <a:endParaRPr lang="pt-BR" sz="1800" b="1" i="0" u="none" strike="noStrike" dirty="0">
                        <a:solidFill>
                          <a:schemeClr val="bg1">
                            <a:lumMod val="85000"/>
                          </a:schemeClr>
                        </a:solidFill>
                        <a:effectLst/>
                        <a:latin typeface="Calibri"/>
                      </a:endParaRPr>
                    </a:p>
                  </a:txBody>
                  <a:tcPr marL="9525" marR="9525" marT="9525" marB="0" anchor="ctr">
                    <a:solidFill>
                      <a:schemeClr val="tx1">
                        <a:lumMod val="85000"/>
                        <a:lumOff val="15000"/>
                      </a:schemeClr>
                    </a:solidFill>
                  </a:tcPr>
                </a:tc>
                <a:tc>
                  <a:txBody>
                    <a:bodyPr/>
                    <a:lstStyle/>
                    <a:p>
                      <a:pPr algn="ctr" fontAlgn="b"/>
                      <a:endParaRPr lang="pt-BR" sz="1800" b="1" i="0" u="none" strike="noStrike" dirty="0">
                        <a:solidFill>
                          <a:schemeClr val="tx1"/>
                        </a:solidFill>
                        <a:effectLst/>
                        <a:latin typeface="Calibri"/>
                      </a:endParaRPr>
                    </a:p>
                  </a:txBody>
                  <a:tcPr marL="9525" marR="9525" marT="9525" marB="0" anchor="ctr">
                    <a:noFill/>
                  </a:tcPr>
                </a:tc>
              </a:tr>
              <a:tr h="301125">
                <a:tc>
                  <a:txBody>
                    <a:bodyPr/>
                    <a:lstStyle/>
                    <a:p>
                      <a:pPr algn="ctr" fontAlgn="b"/>
                      <a:r>
                        <a:rPr lang="pt-BR" sz="1600" u="none" strike="noStrike" dirty="0">
                          <a:solidFill>
                            <a:schemeClr val="accent1">
                              <a:lumMod val="40000"/>
                              <a:lumOff val="60000"/>
                            </a:schemeClr>
                          </a:solidFill>
                          <a:effectLst/>
                        </a:rPr>
                        <a:t>2º sem/2018</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25.554.330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(19.133.818)</a:t>
                      </a:r>
                      <a:endParaRPr lang="pt-BR" sz="1800" b="1" i="0" u="none" strike="noStrike" dirty="0">
                        <a:solidFill>
                          <a:srgbClr val="FFC000"/>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6.420.512 </a:t>
                      </a:r>
                      <a:endParaRPr lang="pt-BR" sz="1800" b="1" i="0" u="none" strike="noStrike" dirty="0">
                        <a:solidFill>
                          <a:schemeClr val="bg1">
                            <a:lumMod val="85000"/>
                          </a:schemeClr>
                        </a:solidFill>
                        <a:effectLst/>
                        <a:latin typeface="Calibri"/>
                      </a:endParaRPr>
                    </a:p>
                  </a:txBody>
                  <a:tcPr marL="9525" marR="9525" marT="9525" marB="0" anchor="ctr">
                    <a:solidFill>
                      <a:schemeClr val="tx1">
                        <a:lumMod val="85000"/>
                        <a:lumOff val="15000"/>
                      </a:schemeClr>
                    </a:solidFill>
                  </a:tcPr>
                </a:tc>
                <a:tc>
                  <a:txBody>
                    <a:bodyPr/>
                    <a:lstStyle/>
                    <a:p>
                      <a:pPr algn="ctr" fontAlgn="b"/>
                      <a:r>
                        <a:rPr lang="pt-BR" sz="1800" b="1" i="0" u="none" strike="noStrike" dirty="0" smtClean="0">
                          <a:solidFill>
                            <a:schemeClr val="tx1"/>
                          </a:solidFill>
                          <a:effectLst/>
                          <a:latin typeface="Calibri"/>
                        </a:rPr>
                        <a:t>-</a:t>
                      </a:r>
                      <a:endParaRPr lang="pt-BR" sz="1800" b="1" i="0" u="none" strike="noStrike" dirty="0">
                        <a:solidFill>
                          <a:schemeClr val="tx1"/>
                        </a:solidFill>
                        <a:effectLst/>
                        <a:latin typeface="Calibri"/>
                      </a:endParaRPr>
                    </a:p>
                  </a:txBody>
                  <a:tcPr marL="9525" marR="9525" marT="9525" marB="0" anchor="ctr">
                    <a:noFill/>
                  </a:tcPr>
                </a:tc>
              </a:tr>
            </a:tbl>
          </a:graphicData>
        </a:graphic>
      </p:graphicFrame>
    </p:spTree>
    <p:extLst>
      <p:ext uri="{BB962C8B-B14F-4D97-AF65-F5344CB8AC3E}">
        <p14:creationId xmlns:p14="http://schemas.microsoft.com/office/powerpoint/2010/main" val="353147623"/>
      </p:ext>
    </p:extLst>
  </p:cSld>
  <p:clrMapOvr>
    <a:masterClrMapping/>
  </p:clrMapOvr>
  <p:timing>
    <p:tnLst>
      <p:par>
        <p:cTn id="1" dur="indefinite" restart="never" nodeType="tmRoot"/>
      </p:par>
    </p:tnLst>
  </p:timing>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ela 1"/>
          <p:cNvGraphicFramePr>
            <a:graphicFrameLocks noGrp="1"/>
          </p:cNvGraphicFramePr>
          <p:nvPr>
            <p:extLst>
              <p:ext uri="{D42A27DB-BD31-4B8C-83A1-F6EECF244321}">
                <p14:modId xmlns:p14="http://schemas.microsoft.com/office/powerpoint/2010/main" val="81058292"/>
              </p:ext>
            </p:extLst>
          </p:nvPr>
        </p:nvGraphicFramePr>
        <p:xfrm>
          <a:off x="1235857" y="76360"/>
          <a:ext cx="6576503" cy="6698916"/>
        </p:xfrm>
        <a:graphic>
          <a:graphicData uri="http://schemas.openxmlformats.org/drawingml/2006/table">
            <a:tbl>
              <a:tblPr>
                <a:tableStyleId>{5C22544A-7EE6-4342-B048-85BDC9FD1C3A}</a:tableStyleId>
              </a:tblPr>
              <a:tblGrid>
                <a:gridCol w="1271079"/>
                <a:gridCol w="1262062"/>
                <a:gridCol w="1377950"/>
                <a:gridCol w="1377950"/>
                <a:gridCol w="1287462"/>
              </a:tblGrid>
              <a:tr h="301125">
                <a:tc>
                  <a:txBody>
                    <a:bodyPr/>
                    <a:lstStyle/>
                    <a:p>
                      <a:pPr algn="ctr" fontAlgn="b"/>
                      <a:r>
                        <a:rPr lang="pt-BR" sz="2400" b="1" u="none" strike="noStrike" dirty="0">
                          <a:solidFill>
                            <a:schemeClr val="accent1">
                              <a:lumMod val="40000"/>
                              <a:lumOff val="60000"/>
                            </a:schemeClr>
                          </a:solidFill>
                          <a:effectLst/>
                        </a:rPr>
                        <a:t>Semestre</a:t>
                      </a:r>
                      <a:endParaRPr lang="pt-BR" sz="2400" b="1" i="0" u="none" strike="noStrike" dirty="0">
                        <a:solidFill>
                          <a:schemeClr val="accent1">
                            <a:lumMod val="40000"/>
                            <a:lumOff val="60000"/>
                          </a:schemeClr>
                        </a:solidFill>
                        <a:effectLst/>
                        <a:latin typeface="Calibri"/>
                      </a:endParaRPr>
                    </a:p>
                  </a:txBody>
                  <a:tcPr marL="9525" marR="9525" marT="9525" marB="0" anchor="ctr">
                    <a:solidFill>
                      <a:schemeClr val="tx1">
                        <a:lumMod val="85000"/>
                        <a:lumOff val="15000"/>
                      </a:schemeClr>
                    </a:solidFill>
                  </a:tcPr>
                </a:tc>
                <a:tc>
                  <a:txBody>
                    <a:bodyPr/>
                    <a:lstStyle/>
                    <a:p>
                      <a:pPr algn="ctr" fontAlgn="b"/>
                      <a:r>
                        <a:rPr lang="pt-BR" sz="2400" b="1" u="none" strike="noStrike" dirty="0">
                          <a:solidFill>
                            <a:schemeClr val="accent1">
                              <a:lumMod val="40000"/>
                              <a:lumOff val="60000"/>
                            </a:schemeClr>
                          </a:solidFill>
                          <a:effectLst/>
                        </a:rPr>
                        <a:t>Demais</a:t>
                      </a:r>
                      <a:endParaRPr lang="pt-BR" sz="2400" b="1" i="0" u="none" strike="noStrike" dirty="0">
                        <a:solidFill>
                          <a:schemeClr val="accent1">
                            <a:lumMod val="40000"/>
                            <a:lumOff val="60000"/>
                          </a:schemeClr>
                        </a:solidFill>
                        <a:effectLst/>
                        <a:latin typeface="Calibri"/>
                      </a:endParaRPr>
                    </a:p>
                  </a:txBody>
                  <a:tcPr marL="9525" marR="9525" marT="9525" marB="0" anchor="ctr">
                    <a:solidFill>
                      <a:schemeClr val="tx1">
                        <a:lumMod val="85000"/>
                        <a:lumOff val="15000"/>
                      </a:schemeClr>
                    </a:solidFill>
                  </a:tcPr>
                </a:tc>
                <a:tc>
                  <a:txBody>
                    <a:bodyPr/>
                    <a:lstStyle/>
                    <a:p>
                      <a:pPr algn="ctr" fontAlgn="b"/>
                      <a:r>
                        <a:rPr lang="pt-BR" sz="2400" b="1" u="none" strike="noStrike" dirty="0">
                          <a:solidFill>
                            <a:schemeClr val="accent1">
                              <a:lumMod val="40000"/>
                              <a:lumOff val="60000"/>
                            </a:schemeClr>
                          </a:solidFill>
                          <a:effectLst/>
                        </a:rPr>
                        <a:t>Câmbio</a:t>
                      </a:r>
                      <a:endParaRPr lang="pt-BR" sz="2400" b="1" i="0" u="none" strike="noStrike" dirty="0">
                        <a:solidFill>
                          <a:schemeClr val="accent1">
                            <a:lumMod val="40000"/>
                            <a:lumOff val="60000"/>
                          </a:schemeClr>
                        </a:solidFill>
                        <a:effectLst/>
                        <a:latin typeface="Calibri"/>
                      </a:endParaRPr>
                    </a:p>
                  </a:txBody>
                  <a:tcPr marL="9525" marR="9525" marT="9525" marB="0" anchor="ctr">
                    <a:solidFill>
                      <a:schemeClr val="tx1">
                        <a:lumMod val="85000"/>
                        <a:lumOff val="15000"/>
                      </a:schemeClr>
                    </a:solidFill>
                  </a:tcPr>
                </a:tc>
                <a:tc>
                  <a:txBody>
                    <a:bodyPr/>
                    <a:lstStyle/>
                    <a:p>
                      <a:pPr algn="ctr" fontAlgn="b"/>
                      <a:r>
                        <a:rPr lang="pt-BR" sz="2400" b="1" u="none" strike="noStrike" dirty="0">
                          <a:solidFill>
                            <a:schemeClr val="accent1">
                              <a:lumMod val="40000"/>
                              <a:lumOff val="60000"/>
                            </a:schemeClr>
                          </a:solidFill>
                          <a:effectLst/>
                        </a:rPr>
                        <a:t>Total</a:t>
                      </a:r>
                      <a:endParaRPr lang="pt-BR" sz="2400" b="1" i="0" u="none" strike="noStrike" dirty="0">
                        <a:solidFill>
                          <a:schemeClr val="accent1">
                            <a:lumMod val="40000"/>
                            <a:lumOff val="60000"/>
                          </a:schemeClr>
                        </a:solidFill>
                        <a:effectLst/>
                        <a:latin typeface="Calibri"/>
                      </a:endParaRPr>
                    </a:p>
                  </a:txBody>
                  <a:tcPr marL="9525" marR="9525" marT="9525" marB="0" anchor="ctr">
                    <a:solidFill>
                      <a:schemeClr val="tx1">
                        <a:lumMod val="85000"/>
                        <a:lumOff val="15000"/>
                      </a:schemeClr>
                    </a:solidFill>
                  </a:tcPr>
                </a:tc>
                <a:tc>
                  <a:txBody>
                    <a:bodyPr/>
                    <a:lstStyle/>
                    <a:p>
                      <a:pPr algn="ctr" fontAlgn="b"/>
                      <a:r>
                        <a:rPr lang="pt-BR" sz="2400" b="1" i="0" u="none" strike="noStrike" dirty="0" smtClean="0">
                          <a:solidFill>
                            <a:schemeClr val="tx1"/>
                          </a:solidFill>
                          <a:effectLst/>
                          <a:latin typeface="Calibri"/>
                        </a:rPr>
                        <a:t>Reserva</a:t>
                      </a:r>
                      <a:endParaRPr lang="pt-BR" sz="2400" b="1" i="0" u="none" strike="noStrike" dirty="0">
                        <a:solidFill>
                          <a:schemeClr val="tx1"/>
                        </a:solidFill>
                        <a:effectLst/>
                        <a:latin typeface="Calibri"/>
                      </a:endParaRPr>
                    </a:p>
                  </a:txBody>
                  <a:tcPr marL="9525" marR="9525" marT="9525" marB="0" anchor="ctr">
                    <a:solidFill>
                      <a:schemeClr val="bg1"/>
                    </a:solidFill>
                  </a:tcPr>
                </a:tc>
              </a:tr>
              <a:tr h="286786">
                <a:tc>
                  <a:txBody>
                    <a:bodyPr/>
                    <a:lstStyle/>
                    <a:p>
                      <a:pPr algn="ctr" fontAlgn="b"/>
                      <a:r>
                        <a:rPr lang="pt-BR" sz="1600" u="none" strike="noStrike" dirty="0">
                          <a:solidFill>
                            <a:schemeClr val="accent1">
                              <a:lumMod val="40000"/>
                              <a:lumOff val="60000"/>
                            </a:schemeClr>
                          </a:solidFill>
                          <a:effectLst/>
                        </a:rPr>
                        <a:t>1º sem/2008</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3.172.740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(44.798.256)</a:t>
                      </a:r>
                      <a:endParaRPr lang="pt-BR" sz="1800" b="1" i="0" u="none" strike="noStrike" dirty="0">
                        <a:solidFill>
                          <a:srgbClr val="FFC000"/>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(41.625.516)</a:t>
                      </a:r>
                      <a:endParaRPr lang="pt-BR" sz="1800" b="1" i="0" u="none" strike="noStrike" dirty="0">
                        <a:solidFill>
                          <a:srgbClr val="FFC000"/>
                        </a:solidFill>
                        <a:effectLst/>
                        <a:latin typeface="Calibri"/>
                      </a:endParaRPr>
                    </a:p>
                  </a:txBody>
                  <a:tcPr marL="9525" marR="9525" marT="9525" marB="0" anchor="ctr">
                    <a:solidFill>
                      <a:schemeClr val="tx1">
                        <a:lumMod val="85000"/>
                        <a:lumOff val="15000"/>
                      </a:schemeClr>
                    </a:solidFill>
                  </a:tcPr>
                </a:tc>
                <a:tc>
                  <a:txBody>
                    <a:bodyPr/>
                    <a:lstStyle/>
                    <a:p>
                      <a:pPr algn="ctr" fontAlgn="b"/>
                      <a:r>
                        <a:rPr lang="pt-BR" sz="1800" b="1" i="0" u="none" strike="noStrike" dirty="0" smtClean="0">
                          <a:solidFill>
                            <a:schemeClr val="tx1"/>
                          </a:solidFill>
                          <a:effectLst/>
                          <a:latin typeface="Calibri"/>
                        </a:rPr>
                        <a:t>-</a:t>
                      </a:r>
                      <a:endParaRPr lang="pt-BR" sz="1800" b="1" i="0" u="none" strike="noStrike" dirty="0">
                        <a:solidFill>
                          <a:schemeClr val="tx1"/>
                        </a:solidFill>
                        <a:effectLst/>
                        <a:latin typeface="Calibri"/>
                      </a:endParaRPr>
                    </a:p>
                  </a:txBody>
                  <a:tcPr marL="9525" marR="9525" marT="9525" marB="0" anchor="ctr">
                    <a:noFill/>
                  </a:tcPr>
                </a:tc>
              </a:tr>
              <a:tr h="286786">
                <a:tc>
                  <a:txBody>
                    <a:bodyPr/>
                    <a:lstStyle/>
                    <a:p>
                      <a:pPr algn="ctr" fontAlgn="b"/>
                      <a:r>
                        <a:rPr lang="pt-BR" sz="1600" u="none" strike="noStrike" dirty="0">
                          <a:solidFill>
                            <a:schemeClr val="accent1">
                              <a:lumMod val="40000"/>
                              <a:lumOff val="60000"/>
                            </a:schemeClr>
                          </a:solidFill>
                          <a:effectLst/>
                        </a:rPr>
                        <a:t>2º sem/2008</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10.172.653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171.416.012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181.588.665 </a:t>
                      </a:r>
                      <a:endParaRPr lang="pt-BR" sz="1800" b="1" i="0" u="none" strike="noStrike" dirty="0">
                        <a:solidFill>
                          <a:schemeClr val="bg1">
                            <a:lumMod val="85000"/>
                          </a:schemeClr>
                        </a:solidFill>
                        <a:effectLst/>
                        <a:latin typeface="Calibri"/>
                      </a:endParaRPr>
                    </a:p>
                  </a:txBody>
                  <a:tcPr marL="9525" marR="9525" marT="9525" marB="0" anchor="ctr">
                    <a:solidFill>
                      <a:schemeClr val="tx1">
                        <a:lumMod val="85000"/>
                        <a:lumOff val="15000"/>
                      </a:schemeClr>
                    </a:solidFill>
                  </a:tcPr>
                </a:tc>
                <a:tc>
                  <a:txBody>
                    <a:bodyPr/>
                    <a:lstStyle/>
                    <a:p>
                      <a:pPr algn="ctr" fontAlgn="b"/>
                      <a:r>
                        <a:rPr lang="pt-BR" sz="1800" b="1" u="none" strike="noStrike" dirty="0" smtClean="0">
                          <a:solidFill>
                            <a:schemeClr val="tx1"/>
                          </a:solidFill>
                          <a:effectLst/>
                        </a:rPr>
                        <a:t>171.416.012 </a:t>
                      </a:r>
                      <a:endParaRPr lang="pt-BR" sz="1800" b="1" i="0" u="none" strike="noStrike" dirty="0">
                        <a:solidFill>
                          <a:schemeClr val="tx1"/>
                        </a:solidFill>
                        <a:effectLst/>
                        <a:latin typeface="Calibri"/>
                      </a:endParaRPr>
                    </a:p>
                  </a:txBody>
                  <a:tcPr marL="9525" marR="9525" marT="9525" marB="0" anchor="ctr">
                    <a:solidFill>
                      <a:srgbClr val="FFFF00"/>
                    </a:solidFill>
                  </a:tcPr>
                </a:tc>
              </a:tr>
              <a:tr h="286786">
                <a:tc>
                  <a:txBody>
                    <a:bodyPr/>
                    <a:lstStyle/>
                    <a:p>
                      <a:pPr algn="ctr" fontAlgn="b"/>
                      <a:r>
                        <a:rPr lang="pt-BR" sz="1600" u="none" strike="noStrike" dirty="0">
                          <a:solidFill>
                            <a:schemeClr val="accent1">
                              <a:lumMod val="40000"/>
                              <a:lumOff val="60000"/>
                            </a:schemeClr>
                          </a:solidFill>
                          <a:effectLst/>
                        </a:rPr>
                        <a:t>1º sem/2009</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(941.601)</a:t>
                      </a:r>
                      <a:endParaRPr lang="pt-BR" sz="1800" b="1" i="0" u="none" strike="noStrike" dirty="0">
                        <a:solidFill>
                          <a:srgbClr val="FFC000"/>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(93.787.316)</a:t>
                      </a:r>
                      <a:endParaRPr lang="pt-BR" sz="1800" b="1" i="0" u="none" strike="noStrike" dirty="0">
                        <a:solidFill>
                          <a:srgbClr val="FFC000"/>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(94.728.917)</a:t>
                      </a:r>
                      <a:endParaRPr lang="pt-BR" sz="1800" b="1" i="0" u="none" strike="noStrike" dirty="0">
                        <a:solidFill>
                          <a:srgbClr val="FFC000"/>
                        </a:solidFill>
                        <a:effectLst/>
                        <a:latin typeface="Calibri"/>
                      </a:endParaRPr>
                    </a:p>
                  </a:txBody>
                  <a:tcPr marL="9525" marR="9525" marT="9525" marB="0" anchor="ctr">
                    <a:solidFill>
                      <a:schemeClr val="tx1">
                        <a:lumMod val="85000"/>
                        <a:lumOff val="15000"/>
                      </a:schemeClr>
                    </a:solidFill>
                  </a:tcPr>
                </a:tc>
                <a:tc>
                  <a:txBody>
                    <a:bodyPr/>
                    <a:lstStyle/>
                    <a:p>
                      <a:pPr algn="ctr" fontAlgn="b"/>
                      <a:r>
                        <a:rPr lang="pt-BR" sz="1800" b="1" i="0" u="none" strike="noStrike" dirty="0" smtClean="0">
                          <a:solidFill>
                            <a:schemeClr val="tx1"/>
                          </a:solidFill>
                          <a:effectLst/>
                          <a:latin typeface="Calibri"/>
                        </a:rPr>
                        <a:t>-</a:t>
                      </a:r>
                      <a:endParaRPr lang="pt-BR" sz="1800" b="1" i="0" u="none" strike="noStrike" dirty="0">
                        <a:solidFill>
                          <a:schemeClr val="tx1"/>
                        </a:solidFill>
                        <a:effectLst/>
                        <a:latin typeface="Calibri"/>
                      </a:endParaRPr>
                    </a:p>
                  </a:txBody>
                  <a:tcPr marL="9525" marR="9525" marT="9525" marB="0" anchor="ctr">
                    <a:noFill/>
                  </a:tcPr>
                </a:tc>
              </a:tr>
              <a:tr h="286786">
                <a:tc>
                  <a:txBody>
                    <a:bodyPr/>
                    <a:lstStyle/>
                    <a:p>
                      <a:pPr algn="ctr" fontAlgn="b"/>
                      <a:r>
                        <a:rPr lang="pt-BR" sz="1600" u="none" strike="noStrike" dirty="0">
                          <a:solidFill>
                            <a:schemeClr val="accent1">
                              <a:lumMod val="40000"/>
                              <a:lumOff val="60000"/>
                            </a:schemeClr>
                          </a:solidFill>
                          <a:effectLst/>
                        </a:rPr>
                        <a:t>2º sem/2009</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6.550.645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(53.931.576)</a:t>
                      </a:r>
                      <a:endParaRPr lang="pt-BR" sz="1800" b="1" i="0" u="none" strike="noStrike" dirty="0">
                        <a:solidFill>
                          <a:srgbClr val="FFC000"/>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(47.380.931)</a:t>
                      </a:r>
                      <a:endParaRPr lang="pt-BR" sz="1800" b="1" i="0" u="none" strike="noStrike" dirty="0">
                        <a:solidFill>
                          <a:srgbClr val="FFC000"/>
                        </a:solidFill>
                        <a:effectLst/>
                        <a:latin typeface="Calibri"/>
                      </a:endParaRPr>
                    </a:p>
                  </a:txBody>
                  <a:tcPr marL="9525" marR="9525" marT="9525" marB="0" anchor="ctr">
                    <a:solidFill>
                      <a:schemeClr val="tx1">
                        <a:lumMod val="85000"/>
                        <a:lumOff val="15000"/>
                      </a:schemeClr>
                    </a:solidFill>
                  </a:tcPr>
                </a:tc>
                <a:tc>
                  <a:txBody>
                    <a:bodyPr/>
                    <a:lstStyle/>
                    <a:p>
                      <a:pPr algn="ctr" fontAlgn="b"/>
                      <a:r>
                        <a:rPr lang="pt-BR" sz="1800" b="1" i="0" u="none" strike="noStrike" dirty="0" smtClean="0">
                          <a:solidFill>
                            <a:schemeClr val="tx1"/>
                          </a:solidFill>
                          <a:effectLst/>
                          <a:latin typeface="Calibri"/>
                        </a:rPr>
                        <a:t>-</a:t>
                      </a:r>
                      <a:endParaRPr lang="pt-BR" sz="1800" b="1" i="0" u="none" strike="noStrike" dirty="0">
                        <a:solidFill>
                          <a:schemeClr val="tx1"/>
                        </a:solidFill>
                        <a:effectLst/>
                        <a:latin typeface="Calibri"/>
                      </a:endParaRPr>
                    </a:p>
                  </a:txBody>
                  <a:tcPr marL="9525" marR="9525" marT="9525" marB="0" anchor="ctr">
                    <a:noFill/>
                  </a:tcPr>
                </a:tc>
              </a:tr>
              <a:tr h="286786">
                <a:tc>
                  <a:txBody>
                    <a:bodyPr/>
                    <a:lstStyle/>
                    <a:p>
                      <a:pPr algn="ctr" fontAlgn="b"/>
                      <a:r>
                        <a:rPr lang="pt-BR" sz="1600" u="none" strike="noStrike" dirty="0">
                          <a:solidFill>
                            <a:schemeClr val="accent1">
                              <a:lumMod val="40000"/>
                              <a:lumOff val="60000"/>
                            </a:schemeClr>
                          </a:solidFill>
                          <a:effectLst/>
                        </a:rPr>
                        <a:t>1º sem/2010</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10.803.195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(1.893.172)</a:t>
                      </a:r>
                      <a:endParaRPr lang="pt-BR" sz="1800" b="1" i="0" u="none" strike="noStrike" dirty="0">
                        <a:solidFill>
                          <a:srgbClr val="FFC000"/>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8.910.023 </a:t>
                      </a:r>
                      <a:endParaRPr lang="pt-BR" sz="1800" b="1" i="0" u="none" strike="noStrike" dirty="0">
                        <a:solidFill>
                          <a:schemeClr val="bg1">
                            <a:lumMod val="85000"/>
                          </a:schemeClr>
                        </a:solidFill>
                        <a:effectLst/>
                        <a:latin typeface="Calibri"/>
                      </a:endParaRPr>
                    </a:p>
                  </a:txBody>
                  <a:tcPr marL="9525" marR="9525" marT="9525" marB="0" anchor="ctr">
                    <a:solidFill>
                      <a:schemeClr val="tx1">
                        <a:lumMod val="85000"/>
                        <a:lumOff val="15000"/>
                      </a:schemeClr>
                    </a:solidFill>
                  </a:tcPr>
                </a:tc>
                <a:tc>
                  <a:txBody>
                    <a:bodyPr/>
                    <a:lstStyle/>
                    <a:p>
                      <a:pPr algn="ctr" fontAlgn="b"/>
                      <a:r>
                        <a:rPr lang="pt-BR" sz="1800" b="1" i="0" u="none" strike="noStrike" dirty="0" smtClean="0">
                          <a:solidFill>
                            <a:schemeClr val="tx1"/>
                          </a:solidFill>
                          <a:effectLst/>
                          <a:latin typeface="Calibri"/>
                        </a:rPr>
                        <a:t>-</a:t>
                      </a:r>
                      <a:endParaRPr lang="pt-BR" sz="1800" b="1" i="0" u="none" strike="noStrike" dirty="0">
                        <a:solidFill>
                          <a:schemeClr val="tx1"/>
                        </a:solidFill>
                        <a:effectLst/>
                        <a:latin typeface="Calibri"/>
                      </a:endParaRPr>
                    </a:p>
                  </a:txBody>
                  <a:tcPr marL="9525" marR="9525" marT="9525" marB="0" anchor="ctr">
                    <a:noFill/>
                  </a:tcPr>
                </a:tc>
              </a:tr>
              <a:tr h="286786">
                <a:tc>
                  <a:txBody>
                    <a:bodyPr/>
                    <a:lstStyle/>
                    <a:p>
                      <a:pPr algn="ctr" fontAlgn="b"/>
                      <a:r>
                        <a:rPr lang="pt-BR" sz="1600" u="none" strike="noStrike" dirty="0">
                          <a:solidFill>
                            <a:schemeClr val="accent1">
                              <a:lumMod val="40000"/>
                              <a:lumOff val="60000"/>
                            </a:schemeClr>
                          </a:solidFill>
                          <a:effectLst/>
                        </a:rPr>
                        <a:t>2º sem/2010</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4.926.775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(46.636.548)</a:t>
                      </a:r>
                      <a:endParaRPr lang="pt-BR" sz="1800" b="1" i="0" u="none" strike="noStrike" dirty="0">
                        <a:solidFill>
                          <a:srgbClr val="FFC000"/>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(41.709.773)</a:t>
                      </a:r>
                      <a:endParaRPr lang="pt-BR" sz="1800" b="1" i="0" u="none" strike="noStrike" dirty="0">
                        <a:solidFill>
                          <a:srgbClr val="FFC000"/>
                        </a:solidFill>
                        <a:effectLst/>
                        <a:latin typeface="Calibri"/>
                      </a:endParaRPr>
                    </a:p>
                  </a:txBody>
                  <a:tcPr marL="9525" marR="9525" marT="9525" marB="0" anchor="ctr">
                    <a:solidFill>
                      <a:schemeClr val="tx1">
                        <a:lumMod val="85000"/>
                        <a:lumOff val="15000"/>
                      </a:schemeClr>
                    </a:solidFill>
                  </a:tcPr>
                </a:tc>
                <a:tc>
                  <a:txBody>
                    <a:bodyPr/>
                    <a:lstStyle/>
                    <a:p>
                      <a:pPr algn="ctr" fontAlgn="b"/>
                      <a:r>
                        <a:rPr lang="pt-BR" sz="1800" b="1" i="0" u="none" strike="noStrike" dirty="0" smtClean="0">
                          <a:solidFill>
                            <a:schemeClr val="tx1"/>
                          </a:solidFill>
                          <a:effectLst/>
                          <a:latin typeface="Calibri"/>
                        </a:rPr>
                        <a:t>-</a:t>
                      </a:r>
                      <a:endParaRPr lang="pt-BR" sz="1800" b="1" i="0" u="none" strike="noStrike" dirty="0">
                        <a:solidFill>
                          <a:schemeClr val="tx1"/>
                        </a:solidFill>
                        <a:effectLst/>
                        <a:latin typeface="Calibri"/>
                      </a:endParaRPr>
                    </a:p>
                  </a:txBody>
                  <a:tcPr marL="9525" marR="9525" marT="9525" marB="0" anchor="ctr">
                    <a:noFill/>
                  </a:tcPr>
                </a:tc>
              </a:tr>
              <a:tr h="286786">
                <a:tc>
                  <a:txBody>
                    <a:bodyPr/>
                    <a:lstStyle/>
                    <a:p>
                      <a:pPr algn="ctr" fontAlgn="b"/>
                      <a:r>
                        <a:rPr lang="pt-BR" sz="1600" u="none" strike="noStrike" dirty="0">
                          <a:solidFill>
                            <a:schemeClr val="accent1">
                              <a:lumMod val="40000"/>
                              <a:lumOff val="60000"/>
                            </a:schemeClr>
                          </a:solidFill>
                          <a:effectLst/>
                        </a:rPr>
                        <a:t>1º sem/2011</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12.230.706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(46.199.286)</a:t>
                      </a:r>
                      <a:endParaRPr lang="pt-BR" sz="1800" b="1" i="0" u="none" strike="noStrike" dirty="0">
                        <a:solidFill>
                          <a:srgbClr val="FFC000"/>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(33.968.580)</a:t>
                      </a:r>
                      <a:endParaRPr lang="pt-BR" sz="1800" b="1" i="0" u="none" strike="noStrike" dirty="0">
                        <a:solidFill>
                          <a:srgbClr val="FFC000"/>
                        </a:solidFill>
                        <a:effectLst/>
                        <a:latin typeface="Calibri"/>
                      </a:endParaRPr>
                    </a:p>
                  </a:txBody>
                  <a:tcPr marL="9525" marR="9525" marT="9525" marB="0" anchor="ctr">
                    <a:solidFill>
                      <a:schemeClr val="tx1">
                        <a:lumMod val="85000"/>
                        <a:lumOff val="15000"/>
                      </a:schemeClr>
                    </a:solidFill>
                  </a:tcPr>
                </a:tc>
                <a:tc>
                  <a:txBody>
                    <a:bodyPr/>
                    <a:lstStyle/>
                    <a:p>
                      <a:pPr algn="ctr" fontAlgn="b"/>
                      <a:r>
                        <a:rPr lang="pt-BR" sz="1800" b="1" i="0" u="none" strike="noStrike" dirty="0" smtClean="0">
                          <a:solidFill>
                            <a:schemeClr val="tx1"/>
                          </a:solidFill>
                          <a:effectLst/>
                          <a:latin typeface="Calibri"/>
                        </a:rPr>
                        <a:t>-</a:t>
                      </a:r>
                      <a:endParaRPr lang="pt-BR" sz="1800" b="1" i="0" u="none" strike="noStrike" dirty="0">
                        <a:solidFill>
                          <a:schemeClr val="tx1"/>
                        </a:solidFill>
                        <a:effectLst/>
                        <a:latin typeface="Calibri"/>
                      </a:endParaRPr>
                    </a:p>
                  </a:txBody>
                  <a:tcPr marL="9525" marR="9525" marT="9525" marB="0" anchor="ctr">
                    <a:noFill/>
                  </a:tcPr>
                </a:tc>
              </a:tr>
              <a:tr h="286786">
                <a:tc>
                  <a:txBody>
                    <a:bodyPr/>
                    <a:lstStyle/>
                    <a:p>
                      <a:pPr algn="ctr" fontAlgn="b"/>
                      <a:r>
                        <a:rPr lang="pt-BR" sz="1600" u="none" strike="noStrike" dirty="0">
                          <a:solidFill>
                            <a:schemeClr val="accent1">
                              <a:lumMod val="40000"/>
                              <a:lumOff val="60000"/>
                            </a:schemeClr>
                          </a:solidFill>
                          <a:effectLst/>
                        </a:rPr>
                        <a:t>2º sem/2011</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11.240.704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90.240.059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101.480.763 </a:t>
                      </a:r>
                      <a:endParaRPr lang="pt-BR" sz="1800" b="1" i="0" u="none" strike="noStrike" dirty="0">
                        <a:solidFill>
                          <a:schemeClr val="bg1">
                            <a:lumMod val="85000"/>
                          </a:schemeClr>
                        </a:solidFill>
                        <a:effectLst/>
                        <a:latin typeface="Calibri"/>
                      </a:endParaRPr>
                    </a:p>
                  </a:txBody>
                  <a:tcPr marL="9525" marR="9525" marT="9525" marB="0" anchor="ctr">
                    <a:solidFill>
                      <a:schemeClr val="tx1">
                        <a:lumMod val="85000"/>
                        <a:lumOff val="15000"/>
                      </a:schemeClr>
                    </a:solidFill>
                  </a:tcPr>
                </a:tc>
                <a:tc>
                  <a:txBody>
                    <a:bodyPr/>
                    <a:lstStyle/>
                    <a:p>
                      <a:pPr algn="ctr" fontAlgn="b"/>
                      <a:r>
                        <a:rPr lang="pt-BR" sz="1800" b="1" u="none" strike="noStrike" dirty="0">
                          <a:solidFill>
                            <a:schemeClr val="tx1"/>
                          </a:solidFill>
                          <a:effectLst/>
                        </a:rPr>
                        <a:t>90.240.059 </a:t>
                      </a:r>
                      <a:endParaRPr lang="pt-BR" sz="1800" b="1" i="0" u="none" strike="noStrike" dirty="0">
                        <a:solidFill>
                          <a:schemeClr val="tx1"/>
                        </a:solidFill>
                        <a:effectLst/>
                        <a:latin typeface="Calibri"/>
                      </a:endParaRPr>
                    </a:p>
                  </a:txBody>
                  <a:tcPr marL="9525" marR="9525" marT="9525" marB="0" anchor="ctr">
                    <a:solidFill>
                      <a:srgbClr val="FFFF00"/>
                    </a:solidFill>
                  </a:tcPr>
                </a:tc>
              </a:tr>
              <a:tr h="286786">
                <a:tc>
                  <a:txBody>
                    <a:bodyPr/>
                    <a:lstStyle/>
                    <a:p>
                      <a:pPr algn="ctr" fontAlgn="b"/>
                      <a:r>
                        <a:rPr lang="pt-BR" sz="1600" u="none" strike="noStrike" dirty="0">
                          <a:solidFill>
                            <a:schemeClr val="accent1">
                              <a:lumMod val="40000"/>
                              <a:lumOff val="60000"/>
                            </a:schemeClr>
                          </a:solidFill>
                          <a:effectLst/>
                        </a:rPr>
                        <a:t>1º sem/2012</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12.318.246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32.210.001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44.528.247 </a:t>
                      </a:r>
                      <a:endParaRPr lang="pt-BR" sz="1800" b="1" i="0" u="none" strike="noStrike" dirty="0">
                        <a:solidFill>
                          <a:schemeClr val="bg1">
                            <a:lumMod val="85000"/>
                          </a:schemeClr>
                        </a:solidFill>
                        <a:effectLst/>
                        <a:latin typeface="Calibri"/>
                      </a:endParaRPr>
                    </a:p>
                  </a:txBody>
                  <a:tcPr marL="9525" marR="9525" marT="9525" marB="0" anchor="ctr">
                    <a:solidFill>
                      <a:schemeClr val="tx1">
                        <a:lumMod val="85000"/>
                        <a:lumOff val="15000"/>
                      </a:schemeClr>
                    </a:solidFill>
                  </a:tcPr>
                </a:tc>
                <a:tc>
                  <a:txBody>
                    <a:bodyPr/>
                    <a:lstStyle/>
                    <a:p>
                      <a:pPr algn="ctr" fontAlgn="b"/>
                      <a:r>
                        <a:rPr lang="pt-BR" sz="1800" b="1" u="none" strike="noStrike" dirty="0">
                          <a:solidFill>
                            <a:schemeClr val="tx1"/>
                          </a:solidFill>
                          <a:effectLst/>
                        </a:rPr>
                        <a:t>32.210.001 </a:t>
                      </a:r>
                      <a:endParaRPr lang="pt-BR" sz="1800" b="1" i="0" u="none" strike="noStrike" dirty="0">
                        <a:solidFill>
                          <a:schemeClr val="tx1"/>
                        </a:solidFill>
                        <a:effectLst/>
                        <a:latin typeface="Calibri"/>
                      </a:endParaRPr>
                    </a:p>
                  </a:txBody>
                  <a:tcPr marL="9525" marR="9525" marT="9525" marB="0" anchor="ctr">
                    <a:solidFill>
                      <a:srgbClr val="FFFF00"/>
                    </a:solidFill>
                  </a:tcPr>
                </a:tc>
              </a:tr>
              <a:tr h="286786">
                <a:tc>
                  <a:txBody>
                    <a:bodyPr/>
                    <a:lstStyle/>
                    <a:p>
                      <a:pPr algn="ctr" fontAlgn="b"/>
                      <a:r>
                        <a:rPr lang="pt-BR" sz="1600" u="none" strike="noStrike" dirty="0">
                          <a:solidFill>
                            <a:schemeClr val="accent1">
                              <a:lumMod val="40000"/>
                              <a:lumOff val="60000"/>
                            </a:schemeClr>
                          </a:solidFill>
                          <a:effectLst/>
                        </a:rPr>
                        <a:t>2º sem/2012</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12.296.483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(9.900.595)</a:t>
                      </a:r>
                      <a:endParaRPr lang="pt-BR" sz="1800" b="1" i="0" u="none" strike="noStrike" dirty="0">
                        <a:solidFill>
                          <a:srgbClr val="FFC000"/>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2.395.888 </a:t>
                      </a:r>
                      <a:endParaRPr lang="pt-BR" sz="1800" b="1" i="0" u="none" strike="noStrike" dirty="0">
                        <a:solidFill>
                          <a:schemeClr val="bg1">
                            <a:lumMod val="85000"/>
                          </a:schemeClr>
                        </a:solidFill>
                        <a:effectLst/>
                        <a:latin typeface="Calibri"/>
                      </a:endParaRPr>
                    </a:p>
                  </a:txBody>
                  <a:tcPr marL="9525" marR="9525" marT="9525" marB="0" anchor="ctr">
                    <a:solidFill>
                      <a:schemeClr val="tx1">
                        <a:lumMod val="85000"/>
                        <a:lumOff val="15000"/>
                      </a:schemeClr>
                    </a:solidFill>
                  </a:tcPr>
                </a:tc>
                <a:tc>
                  <a:txBody>
                    <a:bodyPr/>
                    <a:lstStyle/>
                    <a:p>
                      <a:pPr algn="ctr" fontAlgn="b"/>
                      <a:r>
                        <a:rPr lang="pt-BR" sz="1800" b="1" i="0" u="none" strike="noStrike" dirty="0" smtClean="0">
                          <a:solidFill>
                            <a:schemeClr val="tx1"/>
                          </a:solidFill>
                          <a:effectLst/>
                          <a:latin typeface="Calibri"/>
                        </a:rPr>
                        <a:t>-</a:t>
                      </a:r>
                      <a:endParaRPr lang="pt-BR" sz="1800" b="1" i="0" u="none" strike="noStrike" dirty="0">
                        <a:solidFill>
                          <a:schemeClr val="tx1"/>
                        </a:solidFill>
                        <a:effectLst/>
                        <a:latin typeface="Calibri"/>
                      </a:endParaRPr>
                    </a:p>
                  </a:txBody>
                  <a:tcPr marL="9525" marR="9525" marT="9525" marB="0" anchor="ctr">
                    <a:noFill/>
                  </a:tcPr>
                </a:tc>
              </a:tr>
              <a:tr h="286786">
                <a:tc>
                  <a:txBody>
                    <a:bodyPr/>
                    <a:lstStyle/>
                    <a:p>
                      <a:pPr algn="ctr" fontAlgn="b"/>
                      <a:r>
                        <a:rPr lang="pt-BR" sz="1600" u="none" strike="noStrike" dirty="0">
                          <a:solidFill>
                            <a:schemeClr val="accent1">
                              <a:lumMod val="40000"/>
                              <a:lumOff val="60000"/>
                            </a:schemeClr>
                          </a:solidFill>
                          <a:effectLst/>
                        </a:rPr>
                        <a:t>1º sem/2013</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12.669.885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15.766.502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28.436.387 </a:t>
                      </a:r>
                      <a:endParaRPr lang="pt-BR" sz="1800" b="1" i="0" u="none" strike="noStrike" dirty="0">
                        <a:solidFill>
                          <a:schemeClr val="bg1">
                            <a:lumMod val="85000"/>
                          </a:schemeClr>
                        </a:solidFill>
                        <a:effectLst/>
                        <a:latin typeface="Calibri"/>
                      </a:endParaRPr>
                    </a:p>
                  </a:txBody>
                  <a:tcPr marL="9525" marR="9525" marT="9525" marB="0" anchor="ctr">
                    <a:solidFill>
                      <a:schemeClr val="tx1">
                        <a:lumMod val="85000"/>
                        <a:lumOff val="15000"/>
                      </a:schemeClr>
                    </a:solidFill>
                  </a:tcPr>
                </a:tc>
                <a:tc>
                  <a:txBody>
                    <a:bodyPr/>
                    <a:lstStyle/>
                    <a:p>
                      <a:pPr algn="ctr" fontAlgn="b"/>
                      <a:endParaRPr lang="pt-BR" sz="1800" b="1" i="0" u="none" strike="noStrike" dirty="0">
                        <a:solidFill>
                          <a:schemeClr val="tx1"/>
                        </a:solidFill>
                        <a:effectLst/>
                        <a:latin typeface="Calibri"/>
                      </a:endParaRPr>
                    </a:p>
                  </a:txBody>
                  <a:tcPr marL="9525" marR="9525" marT="9525" marB="0" anchor="ctr">
                    <a:noFill/>
                  </a:tcPr>
                </a:tc>
              </a:tr>
              <a:tr h="286786">
                <a:tc>
                  <a:txBody>
                    <a:bodyPr/>
                    <a:lstStyle/>
                    <a:p>
                      <a:pPr algn="ctr" fontAlgn="b"/>
                      <a:r>
                        <a:rPr lang="pt-BR" sz="1600" u="none" strike="noStrike" dirty="0">
                          <a:solidFill>
                            <a:schemeClr val="accent1">
                              <a:lumMod val="40000"/>
                              <a:lumOff val="60000"/>
                            </a:schemeClr>
                          </a:solidFill>
                          <a:effectLst/>
                        </a:rPr>
                        <a:t>2º sem/2013</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14.267.811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15.918.931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30.186.742 </a:t>
                      </a:r>
                      <a:endParaRPr lang="pt-BR" sz="1800" b="1" i="0" u="none" strike="noStrike" dirty="0">
                        <a:solidFill>
                          <a:schemeClr val="bg1">
                            <a:lumMod val="85000"/>
                          </a:schemeClr>
                        </a:solidFill>
                        <a:effectLst/>
                        <a:latin typeface="Calibri"/>
                      </a:endParaRPr>
                    </a:p>
                  </a:txBody>
                  <a:tcPr marL="9525" marR="9525" marT="9525" marB="0" anchor="ctr">
                    <a:solidFill>
                      <a:schemeClr val="tx1">
                        <a:lumMod val="85000"/>
                        <a:lumOff val="15000"/>
                      </a:schemeClr>
                    </a:solidFill>
                  </a:tcPr>
                </a:tc>
                <a:tc>
                  <a:txBody>
                    <a:bodyPr/>
                    <a:lstStyle/>
                    <a:p>
                      <a:pPr algn="ctr" fontAlgn="b"/>
                      <a:endParaRPr lang="pt-BR" sz="1800" b="1" i="0" u="none" strike="noStrike" dirty="0">
                        <a:solidFill>
                          <a:schemeClr val="tx1"/>
                        </a:solidFill>
                        <a:effectLst/>
                        <a:latin typeface="Calibri"/>
                      </a:endParaRPr>
                    </a:p>
                  </a:txBody>
                  <a:tcPr marL="9525" marR="9525" marT="9525" marB="0" anchor="ctr">
                    <a:noFill/>
                  </a:tcPr>
                </a:tc>
              </a:tr>
              <a:tr h="286786">
                <a:tc>
                  <a:txBody>
                    <a:bodyPr/>
                    <a:lstStyle/>
                    <a:p>
                      <a:pPr algn="ctr" fontAlgn="b"/>
                      <a:r>
                        <a:rPr lang="pt-BR" sz="1600" u="none" strike="noStrike" dirty="0">
                          <a:solidFill>
                            <a:schemeClr val="accent1">
                              <a:lumMod val="40000"/>
                              <a:lumOff val="60000"/>
                            </a:schemeClr>
                          </a:solidFill>
                          <a:effectLst/>
                        </a:rPr>
                        <a:t>1º sem/2014</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5.271.503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(51.233.608)</a:t>
                      </a:r>
                      <a:endParaRPr lang="pt-BR" sz="1800" b="1" i="0" u="none" strike="noStrike" dirty="0">
                        <a:solidFill>
                          <a:srgbClr val="FFC000"/>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(45.962.105)</a:t>
                      </a:r>
                      <a:endParaRPr lang="pt-BR" sz="1800" b="1" i="0" u="none" strike="noStrike" dirty="0">
                        <a:solidFill>
                          <a:srgbClr val="FFC000"/>
                        </a:solidFill>
                        <a:effectLst/>
                        <a:latin typeface="Calibri"/>
                      </a:endParaRPr>
                    </a:p>
                  </a:txBody>
                  <a:tcPr marL="9525" marR="9525" marT="9525" marB="0" anchor="ctr">
                    <a:solidFill>
                      <a:schemeClr val="tx1">
                        <a:lumMod val="85000"/>
                        <a:lumOff val="15000"/>
                      </a:schemeClr>
                    </a:solidFill>
                  </a:tcPr>
                </a:tc>
                <a:tc>
                  <a:txBody>
                    <a:bodyPr/>
                    <a:lstStyle/>
                    <a:p>
                      <a:pPr algn="ctr" fontAlgn="b"/>
                      <a:r>
                        <a:rPr lang="pt-BR" sz="1800" b="1" i="0" u="none" strike="noStrike" dirty="0" smtClean="0">
                          <a:solidFill>
                            <a:schemeClr val="tx1"/>
                          </a:solidFill>
                          <a:effectLst/>
                          <a:latin typeface="Calibri"/>
                        </a:rPr>
                        <a:t>-</a:t>
                      </a:r>
                      <a:endParaRPr lang="pt-BR" sz="1800" b="1" i="0" u="none" strike="noStrike" dirty="0">
                        <a:solidFill>
                          <a:schemeClr val="tx1"/>
                        </a:solidFill>
                        <a:effectLst/>
                        <a:latin typeface="Calibri"/>
                      </a:endParaRPr>
                    </a:p>
                  </a:txBody>
                  <a:tcPr marL="9525" marR="9525" marT="9525" marB="0" anchor="ctr">
                    <a:noFill/>
                  </a:tcPr>
                </a:tc>
              </a:tr>
              <a:tr h="286786">
                <a:tc>
                  <a:txBody>
                    <a:bodyPr/>
                    <a:lstStyle/>
                    <a:p>
                      <a:pPr algn="ctr" fontAlgn="b"/>
                      <a:r>
                        <a:rPr lang="pt-BR" sz="1600" u="none" strike="noStrike" dirty="0">
                          <a:solidFill>
                            <a:schemeClr val="accent1">
                              <a:lumMod val="40000"/>
                              <a:lumOff val="60000"/>
                            </a:schemeClr>
                          </a:solidFill>
                          <a:effectLst/>
                        </a:rPr>
                        <a:t>2º sem/2014</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25.655.376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65.173.472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90.828.848 </a:t>
                      </a:r>
                      <a:endParaRPr lang="pt-BR" sz="1800" b="1" i="0" u="none" strike="noStrike" dirty="0">
                        <a:solidFill>
                          <a:schemeClr val="bg1">
                            <a:lumMod val="85000"/>
                          </a:schemeClr>
                        </a:solidFill>
                        <a:effectLst/>
                        <a:latin typeface="Calibri"/>
                      </a:endParaRPr>
                    </a:p>
                  </a:txBody>
                  <a:tcPr marL="9525" marR="9525" marT="9525" marB="0" anchor="ctr">
                    <a:solidFill>
                      <a:schemeClr val="tx1">
                        <a:lumMod val="85000"/>
                        <a:lumOff val="15000"/>
                      </a:schemeClr>
                    </a:solidFill>
                  </a:tcPr>
                </a:tc>
                <a:tc>
                  <a:txBody>
                    <a:bodyPr/>
                    <a:lstStyle/>
                    <a:p>
                      <a:pPr algn="ctr" fontAlgn="b"/>
                      <a:endParaRPr lang="pt-BR" sz="1800" b="1" i="0" u="none" strike="noStrike" dirty="0">
                        <a:solidFill>
                          <a:schemeClr val="tx1"/>
                        </a:solidFill>
                        <a:effectLst/>
                        <a:latin typeface="Calibri"/>
                      </a:endParaRPr>
                    </a:p>
                  </a:txBody>
                  <a:tcPr marL="9525" marR="9525" marT="9525" marB="0" anchor="ctr">
                    <a:noFill/>
                  </a:tcPr>
                </a:tc>
              </a:tr>
              <a:tr h="286786">
                <a:tc>
                  <a:txBody>
                    <a:bodyPr/>
                    <a:lstStyle/>
                    <a:p>
                      <a:pPr algn="ctr" fontAlgn="b"/>
                      <a:r>
                        <a:rPr lang="pt-BR" sz="1600" u="none" strike="noStrike" dirty="0">
                          <a:solidFill>
                            <a:schemeClr val="accent1">
                              <a:lumMod val="40000"/>
                              <a:lumOff val="60000"/>
                            </a:schemeClr>
                          </a:solidFill>
                          <a:effectLst/>
                        </a:rPr>
                        <a:t>1º sem/2015</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35.184.659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46.406.630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81.591.289 </a:t>
                      </a:r>
                      <a:endParaRPr lang="pt-BR" sz="1800" b="1" i="0" u="none" strike="noStrike" dirty="0">
                        <a:solidFill>
                          <a:schemeClr val="bg1">
                            <a:lumMod val="85000"/>
                          </a:schemeClr>
                        </a:solidFill>
                        <a:effectLst/>
                        <a:latin typeface="Calibri"/>
                      </a:endParaRPr>
                    </a:p>
                  </a:txBody>
                  <a:tcPr marL="9525" marR="9525" marT="9525" marB="0" anchor="ctr">
                    <a:solidFill>
                      <a:schemeClr val="tx1">
                        <a:lumMod val="85000"/>
                        <a:lumOff val="15000"/>
                      </a:schemeClr>
                    </a:solidFill>
                  </a:tcPr>
                </a:tc>
                <a:tc>
                  <a:txBody>
                    <a:bodyPr/>
                    <a:lstStyle/>
                    <a:p>
                      <a:pPr algn="ctr" fontAlgn="b"/>
                      <a:endParaRPr lang="pt-BR" sz="1800" b="1" i="0" u="none" strike="noStrike" dirty="0">
                        <a:solidFill>
                          <a:schemeClr val="tx1"/>
                        </a:solidFill>
                        <a:effectLst/>
                        <a:latin typeface="Calibri"/>
                      </a:endParaRPr>
                    </a:p>
                  </a:txBody>
                  <a:tcPr marL="9525" marR="9525" marT="9525" marB="0" anchor="ctr">
                    <a:noFill/>
                  </a:tcPr>
                </a:tc>
              </a:tr>
              <a:tr h="286786">
                <a:tc>
                  <a:txBody>
                    <a:bodyPr/>
                    <a:lstStyle/>
                    <a:p>
                      <a:pPr algn="ctr" fontAlgn="b"/>
                      <a:r>
                        <a:rPr lang="pt-BR" sz="1600" u="none" strike="noStrike" dirty="0">
                          <a:solidFill>
                            <a:schemeClr val="accent1">
                              <a:lumMod val="40000"/>
                              <a:lumOff val="60000"/>
                            </a:schemeClr>
                          </a:solidFill>
                          <a:effectLst/>
                        </a:rPr>
                        <a:t>2º sem/2015</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41.521.539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110.938.091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152.459.630 </a:t>
                      </a:r>
                      <a:endParaRPr lang="pt-BR" sz="1800" b="1" i="0" u="none" strike="noStrike" dirty="0">
                        <a:solidFill>
                          <a:schemeClr val="bg1">
                            <a:lumMod val="85000"/>
                          </a:schemeClr>
                        </a:solidFill>
                        <a:effectLst/>
                        <a:latin typeface="Calibri"/>
                      </a:endParaRPr>
                    </a:p>
                  </a:txBody>
                  <a:tcPr marL="9525" marR="9525" marT="9525" marB="0" anchor="ctr">
                    <a:solidFill>
                      <a:schemeClr val="tx1">
                        <a:lumMod val="85000"/>
                        <a:lumOff val="15000"/>
                      </a:schemeClr>
                    </a:solidFill>
                  </a:tcPr>
                </a:tc>
                <a:tc>
                  <a:txBody>
                    <a:bodyPr/>
                    <a:lstStyle/>
                    <a:p>
                      <a:pPr algn="ctr" fontAlgn="b"/>
                      <a:endParaRPr lang="pt-BR" sz="1800" b="1" i="0" u="none" strike="noStrike" dirty="0">
                        <a:solidFill>
                          <a:schemeClr val="tx1"/>
                        </a:solidFill>
                        <a:effectLst/>
                        <a:latin typeface="Calibri"/>
                      </a:endParaRPr>
                    </a:p>
                  </a:txBody>
                  <a:tcPr marL="9525" marR="9525" marT="9525" marB="0" anchor="ctr">
                    <a:noFill/>
                  </a:tcPr>
                </a:tc>
              </a:tr>
              <a:tr h="286786">
                <a:tc>
                  <a:txBody>
                    <a:bodyPr/>
                    <a:lstStyle/>
                    <a:p>
                      <a:pPr algn="ctr" fontAlgn="b"/>
                      <a:r>
                        <a:rPr lang="pt-BR" sz="1600" u="none" strike="noStrike" dirty="0">
                          <a:solidFill>
                            <a:schemeClr val="accent1">
                              <a:lumMod val="40000"/>
                              <a:lumOff val="60000"/>
                            </a:schemeClr>
                          </a:solidFill>
                          <a:effectLst/>
                        </a:rPr>
                        <a:t>1º sem/2016</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(17.308.089)</a:t>
                      </a:r>
                      <a:endParaRPr lang="pt-BR" sz="1800" b="1" i="0" u="none" strike="noStrike" dirty="0">
                        <a:solidFill>
                          <a:srgbClr val="FFC000"/>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(184.645.409)</a:t>
                      </a:r>
                      <a:endParaRPr lang="pt-BR" sz="1800" b="1" i="0" u="none" strike="noStrike" dirty="0">
                        <a:solidFill>
                          <a:srgbClr val="FFC000"/>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(201.953.498)</a:t>
                      </a:r>
                      <a:endParaRPr lang="pt-BR" sz="1800" b="1" i="0" u="none" strike="noStrike" dirty="0">
                        <a:solidFill>
                          <a:srgbClr val="FFC000"/>
                        </a:solidFill>
                        <a:effectLst/>
                        <a:latin typeface="Calibri"/>
                      </a:endParaRPr>
                    </a:p>
                  </a:txBody>
                  <a:tcPr marL="9525" marR="9525" marT="9525" marB="0" anchor="ctr">
                    <a:solidFill>
                      <a:schemeClr val="tx1">
                        <a:lumMod val="85000"/>
                        <a:lumOff val="15000"/>
                      </a:schemeClr>
                    </a:solidFill>
                  </a:tcPr>
                </a:tc>
                <a:tc>
                  <a:txBody>
                    <a:bodyPr/>
                    <a:lstStyle/>
                    <a:p>
                      <a:pPr algn="ctr" fontAlgn="b"/>
                      <a:r>
                        <a:rPr lang="pt-BR" sz="1800" b="1" i="0" u="none" strike="noStrike" dirty="0" smtClean="0">
                          <a:solidFill>
                            <a:schemeClr val="tx1"/>
                          </a:solidFill>
                          <a:effectLst/>
                          <a:latin typeface="Calibri"/>
                        </a:rPr>
                        <a:t>-</a:t>
                      </a:r>
                      <a:endParaRPr lang="pt-BR" sz="1800" b="1" i="0" u="none" strike="noStrike" dirty="0">
                        <a:solidFill>
                          <a:schemeClr val="tx1"/>
                        </a:solidFill>
                        <a:effectLst/>
                        <a:latin typeface="Calibri"/>
                      </a:endParaRPr>
                    </a:p>
                  </a:txBody>
                  <a:tcPr marL="9525" marR="9525" marT="9525" marB="0" anchor="ctr">
                    <a:noFill/>
                  </a:tcPr>
                </a:tc>
              </a:tr>
              <a:tr h="286786">
                <a:tc>
                  <a:txBody>
                    <a:bodyPr/>
                    <a:lstStyle/>
                    <a:p>
                      <a:pPr algn="ctr" fontAlgn="b"/>
                      <a:r>
                        <a:rPr lang="pt-BR" sz="1600" u="none" strike="noStrike" dirty="0">
                          <a:solidFill>
                            <a:schemeClr val="accent1">
                              <a:lumMod val="40000"/>
                              <a:lumOff val="60000"/>
                            </a:schemeClr>
                          </a:solidFill>
                          <a:effectLst/>
                        </a:rPr>
                        <a:t>2º sem/2016</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7.780.387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(55.674.283)</a:t>
                      </a:r>
                      <a:endParaRPr lang="pt-BR" sz="1800" b="1" i="0" u="none" strike="noStrike" dirty="0">
                        <a:solidFill>
                          <a:srgbClr val="FFC000"/>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(47.893.896)</a:t>
                      </a:r>
                      <a:endParaRPr lang="pt-BR" sz="1800" b="1" i="0" u="none" strike="noStrike" dirty="0">
                        <a:solidFill>
                          <a:srgbClr val="FFC000"/>
                        </a:solidFill>
                        <a:effectLst/>
                        <a:latin typeface="Calibri"/>
                      </a:endParaRPr>
                    </a:p>
                  </a:txBody>
                  <a:tcPr marL="9525" marR="9525" marT="9525" marB="0" anchor="ctr">
                    <a:solidFill>
                      <a:schemeClr val="tx1">
                        <a:lumMod val="85000"/>
                        <a:lumOff val="15000"/>
                      </a:schemeClr>
                    </a:solidFill>
                  </a:tcPr>
                </a:tc>
                <a:tc>
                  <a:txBody>
                    <a:bodyPr/>
                    <a:lstStyle/>
                    <a:p>
                      <a:pPr algn="ctr" fontAlgn="b"/>
                      <a:r>
                        <a:rPr lang="pt-BR" sz="1800" b="1" i="0" u="none" strike="noStrike" dirty="0" smtClean="0">
                          <a:solidFill>
                            <a:schemeClr val="tx1"/>
                          </a:solidFill>
                          <a:effectLst/>
                          <a:latin typeface="Calibri"/>
                        </a:rPr>
                        <a:t>-</a:t>
                      </a:r>
                      <a:endParaRPr lang="pt-BR" sz="1800" b="1" i="0" u="none" strike="noStrike" dirty="0">
                        <a:solidFill>
                          <a:schemeClr val="tx1"/>
                        </a:solidFill>
                        <a:effectLst/>
                        <a:latin typeface="Calibri"/>
                      </a:endParaRPr>
                    </a:p>
                  </a:txBody>
                  <a:tcPr marL="9525" marR="9525" marT="9525" marB="0" anchor="ctr">
                    <a:noFill/>
                  </a:tcPr>
                </a:tc>
              </a:tr>
              <a:tr h="286786">
                <a:tc>
                  <a:txBody>
                    <a:bodyPr/>
                    <a:lstStyle/>
                    <a:p>
                      <a:pPr algn="ctr" fontAlgn="b"/>
                      <a:r>
                        <a:rPr lang="pt-BR" sz="1600" u="none" strike="noStrike" dirty="0">
                          <a:solidFill>
                            <a:schemeClr val="accent1">
                              <a:lumMod val="40000"/>
                              <a:lumOff val="60000"/>
                            </a:schemeClr>
                          </a:solidFill>
                          <a:effectLst/>
                        </a:rPr>
                        <a:t>1º sem/2017</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11.271.662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(15.744.789)</a:t>
                      </a:r>
                      <a:endParaRPr lang="pt-BR" sz="1800" b="1" i="0" u="none" strike="noStrike" dirty="0">
                        <a:solidFill>
                          <a:srgbClr val="FFC000"/>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(4.473.127)</a:t>
                      </a:r>
                      <a:endParaRPr lang="pt-BR" sz="1800" b="1" i="0" u="none" strike="noStrike" dirty="0">
                        <a:solidFill>
                          <a:srgbClr val="FFC000"/>
                        </a:solidFill>
                        <a:effectLst/>
                        <a:latin typeface="Calibri"/>
                      </a:endParaRPr>
                    </a:p>
                  </a:txBody>
                  <a:tcPr marL="9525" marR="9525" marT="9525" marB="0" anchor="ctr">
                    <a:solidFill>
                      <a:schemeClr val="tx1">
                        <a:lumMod val="85000"/>
                        <a:lumOff val="15000"/>
                      </a:schemeClr>
                    </a:solidFill>
                  </a:tcPr>
                </a:tc>
                <a:tc>
                  <a:txBody>
                    <a:bodyPr/>
                    <a:lstStyle/>
                    <a:p>
                      <a:pPr algn="ctr" fontAlgn="b"/>
                      <a:r>
                        <a:rPr lang="pt-BR" sz="1800" b="1" i="0" u="none" strike="noStrike" dirty="0" smtClean="0">
                          <a:solidFill>
                            <a:schemeClr val="tx1"/>
                          </a:solidFill>
                          <a:effectLst/>
                          <a:latin typeface="Calibri"/>
                        </a:rPr>
                        <a:t>-</a:t>
                      </a:r>
                      <a:endParaRPr lang="pt-BR" sz="1800" b="1" i="0" u="none" strike="noStrike" dirty="0">
                        <a:solidFill>
                          <a:schemeClr val="tx1"/>
                        </a:solidFill>
                        <a:effectLst/>
                        <a:latin typeface="Calibri"/>
                      </a:endParaRPr>
                    </a:p>
                  </a:txBody>
                  <a:tcPr marL="9525" marR="9525" marT="9525" marB="0" anchor="ctr">
                    <a:noFill/>
                  </a:tcPr>
                </a:tc>
              </a:tr>
              <a:tr h="286786">
                <a:tc>
                  <a:txBody>
                    <a:bodyPr/>
                    <a:lstStyle/>
                    <a:p>
                      <a:pPr algn="ctr" fontAlgn="b"/>
                      <a:r>
                        <a:rPr lang="pt-BR" sz="1600" u="none" strike="noStrike" dirty="0">
                          <a:solidFill>
                            <a:schemeClr val="accent1">
                              <a:lumMod val="40000"/>
                              <a:lumOff val="60000"/>
                            </a:schemeClr>
                          </a:solidFill>
                          <a:effectLst/>
                        </a:rPr>
                        <a:t>2º sem/2017</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14.709.838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(30.677.374)</a:t>
                      </a:r>
                      <a:endParaRPr lang="pt-BR" sz="1800" b="1" i="0" u="none" strike="noStrike" dirty="0">
                        <a:solidFill>
                          <a:srgbClr val="FFC000"/>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(15.967.536)</a:t>
                      </a:r>
                      <a:endParaRPr lang="pt-BR" sz="1800" b="1" i="0" u="none" strike="noStrike" dirty="0">
                        <a:solidFill>
                          <a:srgbClr val="FFC000"/>
                        </a:solidFill>
                        <a:effectLst/>
                        <a:latin typeface="Calibri"/>
                      </a:endParaRPr>
                    </a:p>
                  </a:txBody>
                  <a:tcPr marL="9525" marR="9525" marT="9525" marB="0" anchor="ctr">
                    <a:solidFill>
                      <a:schemeClr val="tx1">
                        <a:lumMod val="85000"/>
                        <a:lumOff val="15000"/>
                      </a:schemeClr>
                    </a:solidFill>
                  </a:tcPr>
                </a:tc>
                <a:tc>
                  <a:txBody>
                    <a:bodyPr/>
                    <a:lstStyle/>
                    <a:p>
                      <a:pPr algn="ctr" fontAlgn="b"/>
                      <a:r>
                        <a:rPr lang="pt-BR" sz="1800" b="1" i="0" u="none" strike="noStrike" dirty="0" smtClean="0">
                          <a:solidFill>
                            <a:schemeClr val="tx1"/>
                          </a:solidFill>
                          <a:effectLst/>
                          <a:latin typeface="Calibri"/>
                        </a:rPr>
                        <a:t>-</a:t>
                      </a:r>
                      <a:endParaRPr lang="pt-BR" sz="1800" b="1" i="0" u="none" strike="noStrike" dirty="0">
                        <a:solidFill>
                          <a:schemeClr val="tx1"/>
                        </a:solidFill>
                        <a:effectLst/>
                        <a:latin typeface="Calibri"/>
                      </a:endParaRPr>
                    </a:p>
                  </a:txBody>
                  <a:tcPr marL="9525" marR="9525" marT="9525" marB="0" anchor="ctr">
                    <a:noFill/>
                  </a:tcPr>
                </a:tc>
              </a:tr>
              <a:tr h="286786">
                <a:tc>
                  <a:txBody>
                    <a:bodyPr/>
                    <a:lstStyle/>
                    <a:p>
                      <a:pPr algn="ctr" fontAlgn="b"/>
                      <a:r>
                        <a:rPr lang="pt-BR" sz="1600" u="none" strike="noStrike" dirty="0">
                          <a:solidFill>
                            <a:schemeClr val="accent1">
                              <a:lumMod val="40000"/>
                              <a:lumOff val="60000"/>
                            </a:schemeClr>
                          </a:solidFill>
                          <a:effectLst/>
                        </a:rPr>
                        <a:t>1º sem/2018</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19.658.215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146.201.403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165.859.618 </a:t>
                      </a:r>
                      <a:endParaRPr lang="pt-BR" sz="1800" b="1" i="0" u="none" strike="noStrike" dirty="0">
                        <a:solidFill>
                          <a:schemeClr val="bg1">
                            <a:lumMod val="85000"/>
                          </a:schemeClr>
                        </a:solidFill>
                        <a:effectLst/>
                        <a:latin typeface="Calibri"/>
                      </a:endParaRPr>
                    </a:p>
                  </a:txBody>
                  <a:tcPr marL="9525" marR="9525" marT="9525" marB="0" anchor="ctr">
                    <a:solidFill>
                      <a:schemeClr val="tx1">
                        <a:lumMod val="85000"/>
                        <a:lumOff val="15000"/>
                      </a:schemeClr>
                    </a:solidFill>
                  </a:tcPr>
                </a:tc>
                <a:tc>
                  <a:txBody>
                    <a:bodyPr/>
                    <a:lstStyle/>
                    <a:p>
                      <a:pPr algn="ctr" fontAlgn="b"/>
                      <a:endParaRPr lang="pt-BR" sz="1800" b="1" i="0" u="none" strike="noStrike" dirty="0">
                        <a:solidFill>
                          <a:schemeClr val="tx1"/>
                        </a:solidFill>
                        <a:effectLst/>
                        <a:latin typeface="Calibri"/>
                      </a:endParaRPr>
                    </a:p>
                  </a:txBody>
                  <a:tcPr marL="9525" marR="9525" marT="9525" marB="0" anchor="ctr">
                    <a:noFill/>
                  </a:tcPr>
                </a:tc>
              </a:tr>
              <a:tr h="301125">
                <a:tc>
                  <a:txBody>
                    <a:bodyPr/>
                    <a:lstStyle/>
                    <a:p>
                      <a:pPr algn="ctr" fontAlgn="b"/>
                      <a:r>
                        <a:rPr lang="pt-BR" sz="1600" u="none" strike="noStrike" dirty="0">
                          <a:solidFill>
                            <a:schemeClr val="accent1">
                              <a:lumMod val="40000"/>
                              <a:lumOff val="60000"/>
                            </a:schemeClr>
                          </a:solidFill>
                          <a:effectLst/>
                        </a:rPr>
                        <a:t>2º sem/2018</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25.554.330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(19.133.818)</a:t>
                      </a:r>
                      <a:endParaRPr lang="pt-BR" sz="1800" b="1" i="0" u="none" strike="noStrike" dirty="0">
                        <a:solidFill>
                          <a:srgbClr val="FFC000"/>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6.420.512 </a:t>
                      </a:r>
                      <a:endParaRPr lang="pt-BR" sz="1800" b="1" i="0" u="none" strike="noStrike" dirty="0">
                        <a:solidFill>
                          <a:schemeClr val="bg1">
                            <a:lumMod val="85000"/>
                          </a:schemeClr>
                        </a:solidFill>
                        <a:effectLst/>
                        <a:latin typeface="Calibri"/>
                      </a:endParaRPr>
                    </a:p>
                  </a:txBody>
                  <a:tcPr marL="9525" marR="9525" marT="9525" marB="0" anchor="ctr">
                    <a:solidFill>
                      <a:schemeClr val="tx1">
                        <a:lumMod val="85000"/>
                        <a:lumOff val="15000"/>
                      </a:schemeClr>
                    </a:solidFill>
                  </a:tcPr>
                </a:tc>
                <a:tc>
                  <a:txBody>
                    <a:bodyPr/>
                    <a:lstStyle/>
                    <a:p>
                      <a:pPr algn="ctr" fontAlgn="b"/>
                      <a:r>
                        <a:rPr lang="pt-BR" sz="1800" b="1" i="0" u="none" strike="noStrike" dirty="0" smtClean="0">
                          <a:solidFill>
                            <a:schemeClr val="tx1"/>
                          </a:solidFill>
                          <a:effectLst/>
                          <a:latin typeface="Calibri"/>
                        </a:rPr>
                        <a:t>-</a:t>
                      </a:r>
                      <a:endParaRPr lang="pt-BR" sz="1800" b="1" i="0" u="none" strike="noStrike" dirty="0">
                        <a:solidFill>
                          <a:schemeClr val="tx1"/>
                        </a:solidFill>
                        <a:effectLst/>
                        <a:latin typeface="Calibri"/>
                      </a:endParaRPr>
                    </a:p>
                  </a:txBody>
                  <a:tcPr marL="9525" marR="9525" marT="9525" marB="0" anchor="ctr">
                    <a:noFill/>
                  </a:tcPr>
                </a:tc>
              </a:tr>
            </a:tbl>
          </a:graphicData>
        </a:graphic>
      </p:graphicFrame>
    </p:spTree>
    <p:extLst>
      <p:ext uri="{BB962C8B-B14F-4D97-AF65-F5344CB8AC3E}">
        <p14:creationId xmlns:p14="http://schemas.microsoft.com/office/powerpoint/2010/main" val="1866711690"/>
      </p:ext>
    </p:extLst>
  </p:cSld>
  <p:clrMapOvr>
    <a:masterClrMapping/>
  </p:clrMapOvr>
  <p:timing>
    <p:tnLst>
      <p:par>
        <p:cTn id="1" dur="indefinite" restart="never" nodeType="tmRoot"/>
      </p:par>
    </p:tnLst>
  </p:timing>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ela 1"/>
          <p:cNvGraphicFramePr>
            <a:graphicFrameLocks noGrp="1"/>
          </p:cNvGraphicFramePr>
          <p:nvPr>
            <p:extLst>
              <p:ext uri="{D42A27DB-BD31-4B8C-83A1-F6EECF244321}">
                <p14:modId xmlns:p14="http://schemas.microsoft.com/office/powerpoint/2010/main" val="3192273115"/>
              </p:ext>
            </p:extLst>
          </p:nvPr>
        </p:nvGraphicFramePr>
        <p:xfrm>
          <a:off x="1235857" y="76360"/>
          <a:ext cx="6576503" cy="6698916"/>
        </p:xfrm>
        <a:graphic>
          <a:graphicData uri="http://schemas.openxmlformats.org/drawingml/2006/table">
            <a:tbl>
              <a:tblPr>
                <a:tableStyleId>{5C22544A-7EE6-4342-B048-85BDC9FD1C3A}</a:tableStyleId>
              </a:tblPr>
              <a:tblGrid>
                <a:gridCol w="1271079"/>
                <a:gridCol w="1262062"/>
                <a:gridCol w="1377950"/>
                <a:gridCol w="1377950"/>
                <a:gridCol w="1287462"/>
              </a:tblGrid>
              <a:tr h="301125">
                <a:tc>
                  <a:txBody>
                    <a:bodyPr/>
                    <a:lstStyle/>
                    <a:p>
                      <a:pPr algn="ctr" fontAlgn="b"/>
                      <a:r>
                        <a:rPr lang="pt-BR" sz="2400" b="1" u="none" strike="noStrike" dirty="0">
                          <a:solidFill>
                            <a:schemeClr val="accent1">
                              <a:lumMod val="40000"/>
                              <a:lumOff val="60000"/>
                            </a:schemeClr>
                          </a:solidFill>
                          <a:effectLst/>
                        </a:rPr>
                        <a:t>Semestre</a:t>
                      </a:r>
                      <a:endParaRPr lang="pt-BR" sz="2400" b="1" i="0" u="none" strike="noStrike" dirty="0">
                        <a:solidFill>
                          <a:schemeClr val="accent1">
                            <a:lumMod val="40000"/>
                            <a:lumOff val="60000"/>
                          </a:schemeClr>
                        </a:solidFill>
                        <a:effectLst/>
                        <a:latin typeface="Calibri"/>
                      </a:endParaRPr>
                    </a:p>
                  </a:txBody>
                  <a:tcPr marL="9525" marR="9525" marT="9525" marB="0" anchor="ctr">
                    <a:solidFill>
                      <a:schemeClr val="tx1">
                        <a:lumMod val="85000"/>
                        <a:lumOff val="15000"/>
                      </a:schemeClr>
                    </a:solidFill>
                  </a:tcPr>
                </a:tc>
                <a:tc>
                  <a:txBody>
                    <a:bodyPr/>
                    <a:lstStyle/>
                    <a:p>
                      <a:pPr algn="ctr" fontAlgn="b"/>
                      <a:r>
                        <a:rPr lang="pt-BR" sz="2400" b="1" u="none" strike="noStrike" dirty="0">
                          <a:solidFill>
                            <a:schemeClr val="accent1">
                              <a:lumMod val="40000"/>
                              <a:lumOff val="60000"/>
                            </a:schemeClr>
                          </a:solidFill>
                          <a:effectLst/>
                        </a:rPr>
                        <a:t>Demais</a:t>
                      </a:r>
                      <a:endParaRPr lang="pt-BR" sz="2400" b="1" i="0" u="none" strike="noStrike" dirty="0">
                        <a:solidFill>
                          <a:schemeClr val="accent1">
                            <a:lumMod val="40000"/>
                            <a:lumOff val="60000"/>
                          </a:schemeClr>
                        </a:solidFill>
                        <a:effectLst/>
                        <a:latin typeface="Calibri"/>
                      </a:endParaRPr>
                    </a:p>
                  </a:txBody>
                  <a:tcPr marL="9525" marR="9525" marT="9525" marB="0" anchor="ctr">
                    <a:solidFill>
                      <a:schemeClr val="tx1">
                        <a:lumMod val="85000"/>
                        <a:lumOff val="15000"/>
                      </a:schemeClr>
                    </a:solidFill>
                  </a:tcPr>
                </a:tc>
                <a:tc>
                  <a:txBody>
                    <a:bodyPr/>
                    <a:lstStyle/>
                    <a:p>
                      <a:pPr algn="ctr" fontAlgn="b"/>
                      <a:r>
                        <a:rPr lang="pt-BR" sz="2400" b="1" u="none" strike="noStrike" dirty="0">
                          <a:solidFill>
                            <a:schemeClr val="accent1">
                              <a:lumMod val="40000"/>
                              <a:lumOff val="60000"/>
                            </a:schemeClr>
                          </a:solidFill>
                          <a:effectLst/>
                        </a:rPr>
                        <a:t>Câmbio</a:t>
                      </a:r>
                      <a:endParaRPr lang="pt-BR" sz="2400" b="1" i="0" u="none" strike="noStrike" dirty="0">
                        <a:solidFill>
                          <a:schemeClr val="accent1">
                            <a:lumMod val="40000"/>
                            <a:lumOff val="60000"/>
                          </a:schemeClr>
                        </a:solidFill>
                        <a:effectLst/>
                        <a:latin typeface="Calibri"/>
                      </a:endParaRPr>
                    </a:p>
                  </a:txBody>
                  <a:tcPr marL="9525" marR="9525" marT="9525" marB="0" anchor="ctr">
                    <a:solidFill>
                      <a:schemeClr val="tx1">
                        <a:lumMod val="85000"/>
                        <a:lumOff val="15000"/>
                      </a:schemeClr>
                    </a:solidFill>
                  </a:tcPr>
                </a:tc>
                <a:tc>
                  <a:txBody>
                    <a:bodyPr/>
                    <a:lstStyle/>
                    <a:p>
                      <a:pPr algn="ctr" fontAlgn="b"/>
                      <a:r>
                        <a:rPr lang="pt-BR" sz="2400" b="1" u="none" strike="noStrike" dirty="0">
                          <a:solidFill>
                            <a:schemeClr val="accent1">
                              <a:lumMod val="40000"/>
                              <a:lumOff val="60000"/>
                            </a:schemeClr>
                          </a:solidFill>
                          <a:effectLst/>
                        </a:rPr>
                        <a:t>Total</a:t>
                      </a:r>
                      <a:endParaRPr lang="pt-BR" sz="2400" b="1" i="0" u="none" strike="noStrike" dirty="0">
                        <a:solidFill>
                          <a:schemeClr val="accent1">
                            <a:lumMod val="40000"/>
                            <a:lumOff val="60000"/>
                          </a:schemeClr>
                        </a:solidFill>
                        <a:effectLst/>
                        <a:latin typeface="Calibri"/>
                      </a:endParaRPr>
                    </a:p>
                  </a:txBody>
                  <a:tcPr marL="9525" marR="9525" marT="9525" marB="0" anchor="ctr">
                    <a:solidFill>
                      <a:schemeClr val="tx1">
                        <a:lumMod val="85000"/>
                        <a:lumOff val="15000"/>
                      </a:schemeClr>
                    </a:solidFill>
                  </a:tcPr>
                </a:tc>
                <a:tc>
                  <a:txBody>
                    <a:bodyPr/>
                    <a:lstStyle/>
                    <a:p>
                      <a:pPr algn="ctr" fontAlgn="b"/>
                      <a:r>
                        <a:rPr lang="pt-BR" sz="2400" b="1" i="0" u="none" strike="noStrike" dirty="0" smtClean="0">
                          <a:solidFill>
                            <a:schemeClr val="tx1"/>
                          </a:solidFill>
                          <a:effectLst/>
                          <a:latin typeface="Calibri"/>
                        </a:rPr>
                        <a:t>Reserva</a:t>
                      </a:r>
                      <a:endParaRPr lang="pt-BR" sz="2400" b="1" i="0" u="none" strike="noStrike" dirty="0">
                        <a:solidFill>
                          <a:schemeClr val="tx1"/>
                        </a:solidFill>
                        <a:effectLst/>
                        <a:latin typeface="Calibri"/>
                      </a:endParaRPr>
                    </a:p>
                  </a:txBody>
                  <a:tcPr marL="9525" marR="9525" marT="9525" marB="0" anchor="ctr">
                    <a:solidFill>
                      <a:schemeClr val="bg1"/>
                    </a:solidFill>
                  </a:tcPr>
                </a:tc>
              </a:tr>
              <a:tr h="286786">
                <a:tc>
                  <a:txBody>
                    <a:bodyPr/>
                    <a:lstStyle/>
                    <a:p>
                      <a:pPr algn="ctr" fontAlgn="b"/>
                      <a:r>
                        <a:rPr lang="pt-BR" sz="1600" u="none" strike="noStrike" dirty="0">
                          <a:solidFill>
                            <a:schemeClr val="accent1">
                              <a:lumMod val="40000"/>
                              <a:lumOff val="60000"/>
                            </a:schemeClr>
                          </a:solidFill>
                          <a:effectLst/>
                        </a:rPr>
                        <a:t>1º sem/2008</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3.172.740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(44.798.256)</a:t>
                      </a:r>
                      <a:endParaRPr lang="pt-BR" sz="1800" b="1" i="0" u="none" strike="noStrike" dirty="0">
                        <a:solidFill>
                          <a:srgbClr val="FFC000"/>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(41.625.516)</a:t>
                      </a:r>
                      <a:endParaRPr lang="pt-BR" sz="1800" b="1" i="0" u="none" strike="noStrike" dirty="0">
                        <a:solidFill>
                          <a:srgbClr val="FFC000"/>
                        </a:solidFill>
                        <a:effectLst/>
                        <a:latin typeface="Calibri"/>
                      </a:endParaRPr>
                    </a:p>
                  </a:txBody>
                  <a:tcPr marL="9525" marR="9525" marT="9525" marB="0" anchor="ctr">
                    <a:solidFill>
                      <a:schemeClr val="tx1">
                        <a:lumMod val="85000"/>
                        <a:lumOff val="15000"/>
                      </a:schemeClr>
                    </a:solidFill>
                  </a:tcPr>
                </a:tc>
                <a:tc>
                  <a:txBody>
                    <a:bodyPr/>
                    <a:lstStyle/>
                    <a:p>
                      <a:pPr algn="ctr" fontAlgn="b"/>
                      <a:r>
                        <a:rPr lang="pt-BR" sz="1800" b="1" i="0" u="none" strike="noStrike" dirty="0" smtClean="0">
                          <a:solidFill>
                            <a:schemeClr val="tx1"/>
                          </a:solidFill>
                          <a:effectLst/>
                          <a:latin typeface="Calibri"/>
                        </a:rPr>
                        <a:t>-</a:t>
                      </a:r>
                      <a:endParaRPr lang="pt-BR" sz="1800" b="1" i="0" u="none" strike="noStrike" dirty="0">
                        <a:solidFill>
                          <a:schemeClr val="tx1"/>
                        </a:solidFill>
                        <a:effectLst/>
                        <a:latin typeface="Calibri"/>
                      </a:endParaRPr>
                    </a:p>
                  </a:txBody>
                  <a:tcPr marL="9525" marR="9525" marT="9525" marB="0" anchor="ctr">
                    <a:noFill/>
                  </a:tcPr>
                </a:tc>
              </a:tr>
              <a:tr h="286786">
                <a:tc>
                  <a:txBody>
                    <a:bodyPr/>
                    <a:lstStyle/>
                    <a:p>
                      <a:pPr algn="ctr" fontAlgn="b"/>
                      <a:r>
                        <a:rPr lang="pt-BR" sz="1600" u="none" strike="noStrike" dirty="0">
                          <a:solidFill>
                            <a:schemeClr val="accent1">
                              <a:lumMod val="40000"/>
                              <a:lumOff val="60000"/>
                            </a:schemeClr>
                          </a:solidFill>
                          <a:effectLst/>
                        </a:rPr>
                        <a:t>2º sem/2008</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10.172.653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171.416.012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181.588.665 </a:t>
                      </a:r>
                      <a:endParaRPr lang="pt-BR" sz="1800" b="1" i="0" u="none" strike="noStrike" dirty="0">
                        <a:solidFill>
                          <a:schemeClr val="bg1">
                            <a:lumMod val="85000"/>
                          </a:schemeClr>
                        </a:solidFill>
                        <a:effectLst/>
                        <a:latin typeface="Calibri"/>
                      </a:endParaRPr>
                    </a:p>
                  </a:txBody>
                  <a:tcPr marL="9525" marR="9525" marT="9525" marB="0" anchor="ctr">
                    <a:solidFill>
                      <a:schemeClr val="tx1">
                        <a:lumMod val="85000"/>
                        <a:lumOff val="15000"/>
                      </a:schemeClr>
                    </a:solidFill>
                  </a:tcPr>
                </a:tc>
                <a:tc>
                  <a:txBody>
                    <a:bodyPr/>
                    <a:lstStyle/>
                    <a:p>
                      <a:pPr algn="ctr" fontAlgn="b"/>
                      <a:r>
                        <a:rPr lang="pt-BR" sz="1800" b="1" u="none" strike="noStrike" dirty="0" smtClean="0">
                          <a:solidFill>
                            <a:schemeClr val="tx1"/>
                          </a:solidFill>
                          <a:effectLst/>
                        </a:rPr>
                        <a:t>171.416.012 </a:t>
                      </a:r>
                      <a:endParaRPr lang="pt-BR" sz="1800" b="1" i="0" u="none" strike="noStrike" dirty="0">
                        <a:solidFill>
                          <a:schemeClr val="tx1"/>
                        </a:solidFill>
                        <a:effectLst/>
                        <a:latin typeface="Calibri"/>
                      </a:endParaRPr>
                    </a:p>
                  </a:txBody>
                  <a:tcPr marL="9525" marR="9525" marT="9525" marB="0" anchor="ctr">
                    <a:solidFill>
                      <a:srgbClr val="FFFF00"/>
                    </a:solidFill>
                  </a:tcPr>
                </a:tc>
              </a:tr>
              <a:tr h="286786">
                <a:tc>
                  <a:txBody>
                    <a:bodyPr/>
                    <a:lstStyle/>
                    <a:p>
                      <a:pPr algn="ctr" fontAlgn="b"/>
                      <a:r>
                        <a:rPr lang="pt-BR" sz="1600" u="none" strike="noStrike" dirty="0">
                          <a:solidFill>
                            <a:schemeClr val="accent1">
                              <a:lumMod val="40000"/>
                              <a:lumOff val="60000"/>
                            </a:schemeClr>
                          </a:solidFill>
                          <a:effectLst/>
                        </a:rPr>
                        <a:t>1º sem/2009</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(941.601)</a:t>
                      </a:r>
                      <a:endParaRPr lang="pt-BR" sz="1800" b="1" i="0" u="none" strike="noStrike" dirty="0">
                        <a:solidFill>
                          <a:srgbClr val="FFC000"/>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(93.787.316)</a:t>
                      </a:r>
                      <a:endParaRPr lang="pt-BR" sz="1800" b="1" i="0" u="none" strike="noStrike" dirty="0">
                        <a:solidFill>
                          <a:srgbClr val="FFC000"/>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(94.728.917)</a:t>
                      </a:r>
                      <a:endParaRPr lang="pt-BR" sz="1800" b="1" i="0" u="none" strike="noStrike" dirty="0">
                        <a:solidFill>
                          <a:srgbClr val="FFC000"/>
                        </a:solidFill>
                        <a:effectLst/>
                        <a:latin typeface="Calibri"/>
                      </a:endParaRPr>
                    </a:p>
                  </a:txBody>
                  <a:tcPr marL="9525" marR="9525" marT="9525" marB="0" anchor="ctr">
                    <a:solidFill>
                      <a:schemeClr val="tx1">
                        <a:lumMod val="85000"/>
                        <a:lumOff val="15000"/>
                      </a:schemeClr>
                    </a:solidFill>
                  </a:tcPr>
                </a:tc>
                <a:tc>
                  <a:txBody>
                    <a:bodyPr/>
                    <a:lstStyle/>
                    <a:p>
                      <a:pPr algn="ctr" fontAlgn="b"/>
                      <a:r>
                        <a:rPr lang="pt-BR" sz="1800" b="1" i="0" u="none" strike="noStrike" dirty="0" smtClean="0">
                          <a:solidFill>
                            <a:schemeClr val="tx1"/>
                          </a:solidFill>
                          <a:effectLst/>
                          <a:latin typeface="Calibri"/>
                        </a:rPr>
                        <a:t>-</a:t>
                      </a:r>
                      <a:endParaRPr lang="pt-BR" sz="1800" b="1" i="0" u="none" strike="noStrike" dirty="0">
                        <a:solidFill>
                          <a:schemeClr val="tx1"/>
                        </a:solidFill>
                        <a:effectLst/>
                        <a:latin typeface="Calibri"/>
                      </a:endParaRPr>
                    </a:p>
                  </a:txBody>
                  <a:tcPr marL="9525" marR="9525" marT="9525" marB="0" anchor="ctr">
                    <a:noFill/>
                  </a:tcPr>
                </a:tc>
              </a:tr>
              <a:tr h="286786">
                <a:tc>
                  <a:txBody>
                    <a:bodyPr/>
                    <a:lstStyle/>
                    <a:p>
                      <a:pPr algn="ctr" fontAlgn="b"/>
                      <a:r>
                        <a:rPr lang="pt-BR" sz="1600" u="none" strike="noStrike" dirty="0">
                          <a:solidFill>
                            <a:schemeClr val="accent1">
                              <a:lumMod val="40000"/>
                              <a:lumOff val="60000"/>
                            </a:schemeClr>
                          </a:solidFill>
                          <a:effectLst/>
                        </a:rPr>
                        <a:t>2º sem/2009</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6.550.645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(53.931.576)</a:t>
                      </a:r>
                      <a:endParaRPr lang="pt-BR" sz="1800" b="1" i="0" u="none" strike="noStrike" dirty="0">
                        <a:solidFill>
                          <a:srgbClr val="FFC000"/>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(47.380.931)</a:t>
                      </a:r>
                      <a:endParaRPr lang="pt-BR" sz="1800" b="1" i="0" u="none" strike="noStrike" dirty="0">
                        <a:solidFill>
                          <a:srgbClr val="FFC000"/>
                        </a:solidFill>
                        <a:effectLst/>
                        <a:latin typeface="Calibri"/>
                      </a:endParaRPr>
                    </a:p>
                  </a:txBody>
                  <a:tcPr marL="9525" marR="9525" marT="9525" marB="0" anchor="ctr">
                    <a:solidFill>
                      <a:schemeClr val="tx1">
                        <a:lumMod val="85000"/>
                        <a:lumOff val="15000"/>
                      </a:schemeClr>
                    </a:solidFill>
                  </a:tcPr>
                </a:tc>
                <a:tc>
                  <a:txBody>
                    <a:bodyPr/>
                    <a:lstStyle/>
                    <a:p>
                      <a:pPr algn="ctr" fontAlgn="b"/>
                      <a:r>
                        <a:rPr lang="pt-BR" sz="1800" b="1" i="0" u="none" strike="noStrike" dirty="0" smtClean="0">
                          <a:solidFill>
                            <a:schemeClr val="tx1"/>
                          </a:solidFill>
                          <a:effectLst/>
                          <a:latin typeface="Calibri"/>
                        </a:rPr>
                        <a:t>-</a:t>
                      </a:r>
                      <a:endParaRPr lang="pt-BR" sz="1800" b="1" i="0" u="none" strike="noStrike" dirty="0">
                        <a:solidFill>
                          <a:schemeClr val="tx1"/>
                        </a:solidFill>
                        <a:effectLst/>
                        <a:latin typeface="Calibri"/>
                      </a:endParaRPr>
                    </a:p>
                  </a:txBody>
                  <a:tcPr marL="9525" marR="9525" marT="9525" marB="0" anchor="ctr">
                    <a:noFill/>
                  </a:tcPr>
                </a:tc>
              </a:tr>
              <a:tr h="286786">
                <a:tc>
                  <a:txBody>
                    <a:bodyPr/>
                    <a:lstStyle/>
                    <a:p>
                      <a:pPr algn="ctr" fontAlgn="b"/>
                      <a:r>
                        <a:rPr lang="pt-BR" sz="1600" u="none" strike="noStrike" dirty="0">
                          <a:solidFill>
                            <a:schemeClr val="accent1">
                              <a:lumMod val="40000"/>
                              <a:lumOff val="60000"/>
                            </a:schemeClr>
                          </a:solidFill>
                          <a:effectLst/>
                        </a:rPr>
                        <a:t>1º sem/2010</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10.803.195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(1.893.172)</a:t>
                      </a:r>
                      <a:endParaRPr lang="pt-BR" sz="1800" b="1" i="0" u="none" strike="noStrike" dirty="0">
                        <a:solidFill>
                          <a:srgbClr val="FFC000"/>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8.910.023 </a:t>
                      </a:r>
                      <a:endParaRPr lang="pt-BR" sz="1800" b="1" i="0" u="none" strike="noStrike" dirty="0">
                        <a:solidFill>
                          <a:schemeClr val="bg1">
                            <a:lumMod val="85000"/>
                          </a:schemeClr>
                        </a:solidFill>
                        <a:effectLst/>
                        <a:latin typeface="Calibri"/>
                      </a:endParaRPr>
                    </a:p>
                  </a:txBody>
                  <a:tcPr marL="9525" marR="9525" marT="9525" marB="0" anchor="ctr">
                    <a:solidFill>
                      <a:schemeClr val="tx1">
                        <a:lumMod val="85000"/>
                        <a:lumOff val="15000"/>
                      </a:schemeClr>
                    </a:solidFill>
                  </a:tcPr>
                </a:tc>
                <a:tc>
                  <a:txBody>
                    <a:bodyPr/>
                    <a:lstStyle/>
                    <a:p>
                      <a:pPr algn="ctr" fontAlgn="b"/>
                      <a:r>
                        <a:rPr lang="pt-BR" sz="1800" b="1" i="0" u="none" strike="noStrike" dirty="0" smtClean="0">
                          <a:solidFill>
                            <a:schemeClr val="tx1"/>
                          </a:solidFill>
                          <a:effectLst/>
                          <a:latin typeface="Calibri"/>
                        </a:rPr>
                        <a:t>-</a:t>
                      </a:r>
                      <a:endParaRPr lang="pt-BR" sz="1800" b="1" i="0" u="none" strike="noStrike" dirty="0">
                        <a:solidFill>
                          <a:schemeClr val="tx1"/>
                        </a:solidFill>
                        <a:effectLst/>
                        <a:latin typeface="Calibri"/>
                      </a:endParaRPr>
                    </a:p>
                  </a:txBody>
                  <a:tcPr marL="9525" marR="9525" marT="9525" marB="0" anchor="ctr">
                    <a:noFill/>
                  </a:tcPr>
                </a:tc>
              </a:tr>
              <a:tr h="286786">
                <a:tc>
                  <a:txBody>
                    <a:bodyPr/>
                    <a:lstStyle/>
                    <a:p>
                      <a:pPr algn="ctr" fontAlgn="b"/>
                      <a:r>
                        <a:rPr lang="pt-BR" sz="1600" u="none" strike="noStrike" dirty="0">
                          <a:solidFill>
                            <a:schemeClr val="accent1">
                              <a:lumMod val="40000"/>
                              <a:lumOff val="60000"/>
                            </a:schemeClr>
                          </a:solidFill>
                          <a:effectLst/>
                        </a:rPr>
                        <a:t>2º sem/2010</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4.926.775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(46.636.548)</a:t>
                      </a:r>
                      <a:endParaRPr lang="pt-BR" sz="1800" b="1" i="0" u="none" strike="noStrike" dirty="0">
                        <a:solidFill>
                          <a:srgbClr val="FFC000"/>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(41.709.773)</a:t>
                      </a:r>
                      <a:endParaRPr lang="pt-BR" sz="1800" b="1" i="0" u="none" strike="noStrike" dirty="0">
                        <a:solidFill>
                          <a:srgbClr val="FFC000"/>
                        </a:solidFill>
                        <a:effectLst/>
                        <a:latin typeface="Calibri"/>
                      </a:endParaRPr>
                    </a:p>
                  </a:txBody>
                  <a:tcPr marL="9525" marR="9525" marT="9525" marB="0" anchor="ctr">
                    <a:solidFill>
                      <a:schemeClr val="tx1">
                        <a:lumMod val="85000"/>
                        <a:lumOff val="15000"/>
                      </a:schemeClr>
                    </a:solidFill>
                  </a:tcPr>
                </a:tc>
                <a:tc>
                  <a:txBody>
                    <a:bodyPr/>
                    <a:lstStyle/>
                    <a:p>
                      <a:pPr algn="ctr" fontAlgn="b"/>
                      <a:r>
                        <a:rPr lang="pt-BR" sz="1800" b="1" i="0" u="none" strike="noStrike" dirty="0" smtClean="0">
                          <a:solidFill>
                            <a:schemeClr val="tx1"/>
                          </a:solidFill>
                          <a:effectLst/>
                          <a:latin typeface="Calibri"/>
                        </a:rPr>
                        <a:t>-</a:t>
                      </a:r>
                      <a:endParaRPr lang="pt-BR" sz="1800" b="1" i="0" u="none" strike="noStrike" dirty="0">
                        <a:solidFill>
                          <a:schemeClr val="tx1"/>
                        </a:solidFill>
                        <a:effectLst/>
                        <a:latin typeface="Calibri"/>
                      </a:endParaRPr>
                    </a:p>
                  </a:txBody>
                  <a:tcPr marL="9525" marR="9525" marT="9525" marB="0" anchor="ctr">
                    <a:noFill/>
                  </a:tcPr>
                </a:tc>
              </a:tr>
              <a:tr h="286786">
                <a:tc>
                  <a:txBody>
                    <a:bodyPr/>
                    <a:lstStyle/>
                    <a:p>
                      <a:pPr algn="ctr" fontAlgn="b"/>
                      <a:r>
                        <a:rPr lang="pt-BR" sz="1600" u="none" strike="noStrike" dirty="0">
                          <a:solidFill>
                            <a:schemeClr val="accent1">
                              <a:lumMod val="40000"/>
                              <a:lumOff val="60000"/>
                            </a:schemeClr>
                          </a:solidFill>
                          <a:effectLst/>
                        </a:rPr>
                        <a:t>1º sem/2011</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12.230.706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(46.199.286)</a:t>
                      </a:r>
                      <a:endParaRPr lang="pt-BR" sz="1800" b="1" i="0" u="none" strike="noStrike" dirty="0">
                        <a:solidFill>
                          <a:srgbClr val="FFC000"/>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(33.968.580)</a:t>
                      </a:r>
                      <a:endParaRPr lang="pt-BR" sz="1800" b="1" i="0" u="none" strike="noStrike" dirty="0">
                        <a:solidFill>
                          <a:srgbClr val="FFC000"/>
                        </a:solidFill>
                        <a:effectLst/>
                        <a:latin typeface="Calibri"/>
                      </a:endParaRPr>
                    </a:p>
                  </a:txBody>
                  <a:tcPr marL="9525" marR="9525" marT="9525" marB="0" anchor="ctr">
                    <a:solidFill>
                      <a:schemeClr val="tx1">
                        <a:lumMod val="85000"/>
                        <a:lumOff val="15000"/>
                      </a:schemeClr>
                    </a:solidFill>
                  </a:tcPr>
                </a:tc>
                <a:tc>
                  <a:txBody>
                    <a:bodyPr/>
                    <a:lstStyle/>
                    <a:p>
                      <a:pPr algn="ctr" fontAlgn="b"/>
                      <a:r>
                        <a:rPr lang="pt-BR" sz="1800" b="1" i="0" u="none" strike="noStrike" dirty="0" smtClean="0">
                          <a:solidFill>
                            <a:schemeClr val="tx1"/>
                          </a:solidFill>
                          <a:effectLst/>
                          <a:latin typeface="Calibri"/>
                        </a:rPr>
                        <a:t>-</a:t>
                      </a:r>
                      <a:endParaRPr lang="pt-BR" sz="1800" b="1" i="0" u="none" strike="noStrike" dirty="0">
                        <a:solidFill>
                          <a:schemeClr val="tx1"/>
                        </a:solidFill>
                        <a:effectLst/>
                        <a:latin typeface="Calibri"/>
                      </a:endParaRPr>
                    </a:p>
                  </a:txBody>
                  <a:tcPr marL="9525" marR="9525" marT="9525" marB="0" anchor="ctr">
                    <a:noFill/>
                  </a:tcPr>
                </a:tc>
              </a:tr>
              <a:tr h="286786">
                <a:tc>
                  <a:txBody>
                    <a:bodyPr/>
                    <a:lstStyle/>
                    <a:p>
                      <a:pPr algn="ctr" fontAlgn="b"/>
                      <a:r>
                        <a:rPr lang="pt-BR" sz="1600" u="none" strike="noStrike" dirty="0">
                          <a:solidFill>
                            <a:schemeClr val="accent1">
                              <a:lumMod val="40000"/>
                              <a:lumOff val="60000"/>
                            </a:schemeClr>
                          </a:solidFill>
                          <a:effectLst/>
                        </a:rPr>
                        <a:t>2º sem/2011</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11.240.704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90.240.059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101.480.763 </a:t>
                      </a:r>
                      <a:endParaRPr lang="pt-BR" sz="1800" b="1" i="0" u="none" strike="noStrike" dirty="0">
                        <a:solidFill>
                          <a:schemeClr val="bg1">
                            <a:lumMod val="85000"/>
                          </a:schemeClr>
                        </a:solidFill>
                        <a:effectLst/>
                        <a:latin typeface="Calibri"/>
                      </a:endParaRPr>
                    </a:p>
                  </a:txBody>
                  <a:tcPr marL="9525" marR="9525" marT="9525" marB="0" anchor="ctr">
                    <a:solidFill>
                      <a:schemeClr val="tx1">
                        <a:lumMod val="85000"/>
                        <a:lumOff val="15000"/>
                      </a:schemeClr>
                    </a:solidFill>
                  </a:tcPr>
                </a:tc>
                <a:tc>
                  <a:txBody>
                    <a:bodyPr/>
                    <a:lstStyle/>
                    <a:p>
                      <a:pPr algn="ctr" fontAlgn="b"/>
                      <a:r>
                        <a:rPr lang="pt-BR" sz="1800" b="1" u="none" strike="noStrike" dirty="0">
                          <a:solidFill>
                            <a:schemeClr val="tx1"/>
                          </a:solidFill>
                          <a:effectLst/>
                        </a:rPr>
                        <a:t>90.240.059 </a:t>
                      </a:r>
                      <a:endParaRPr lang="pt-BR" sz="1800" b="1" i="0" u="none" strike="noStrike" dirty="0">
                        <a:solidFill>
                          <a:schemeClr val="tx1"/>
                        </a:solidFill>
                        <a:effectLst/>
                        <a:latin typeface="Calibri"/>
                      </a:endParaRPr>
                    </a:p>
                  </a:txBody>
                  <a:tcPr marL="9525" marR="9525" marT="9525" marB="0" anchor="ctr">
                    <a:solidFill>
                      <a:srgbClr val="FFFF00"/>
                    </a:solidFill>
                  </a:tcPr>
                </a:tc>
              </a:tr>
              <a:tr h="286786">
                <a:tc>
                  <a:txBody>
                    <a:bodyPr/>
                    <a:lstStyle/>
                    <a:p>
                      <a:pPr algn="ctr" fontAlgn="b"/>
                      <a:r>
                        <a:rPr lang="pt-BR" sz="1600" u="none" strike="noStrike" dirty="0">
                          <a:solidFill>
                            <a:schemeClr val="accent1">
                              <a:lumMod val="40000"/>
                              <a:lumOff val="60000"/>
                            </a:schemeClr>
                          </a:solidFill>
                          <a:effectLst/>
                        </a:rPr>
                        <a:t>1º sem/2012</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12.318.246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32.210.001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44.528.247 </a:t>
                      </a:r>
                      <a:endParaRPr lang="pt-BR" sz="1800" b="1" i="0" u="none" strike="noStrike" dirty="0">
                        <a:solidFill>
                          <a:schemeClr val="bg1">
                            <a:lumMod val="85000"/>
                          </a:schemeClr>
                        </a:solidFill>
                        <a:effectLst/>
                        <a:latin typeface="Calibri"/>
                      </a:endParaRPr>
                    </a:p>
                  </a:txBody>
                  <a:tcPr marL="9525" marR="9525" marT="9525" marB="0" anchor="ctr">
                    <a:solidFill>
                      <a:schemeClr val="tx1">
                        <a:lumMod val="85000"/>
                        <a:lumOff val="15000"/>
                      </a:schemeClr>
                    </a:solidFill>
                  </a:tcPr>
                </a:tc>
                <a:tc>
                  <a:txBody>
                    <a:bodyPr/>
                    <a:lstStyle/>
                    <a:p>
                      <a:pPr algn="ctr" fontAlgn="b"/>
                      <a:r>
                        <a:rPr lang="pt-BR" sz="1800" b="1" u="none" strike="noStrike" dirty="0">
                          <a:solidFill>
                            <a:schemeClr val="tx1"/>
                          </a:solidFill>
                          <a:effectLst/>
                        </a:rPr>
                        <a:t>32.210.001 </a:t>
                      </a:r>
                      <a:endParaRPr lang="pt-BR" sz="1800" b="1" i="0" u="none" strike="noStrike" dirty="0">
                        <a:solidFill>
                          <a:schemeClr val="tx1"/>
                        </a:solidFill>
                        <a:effectLst/>
                        <a:latin typeface="Calibri"/>
                      </a:endParaRPr>
                    </a:p>
                  </a:txBody>
                  <a:tcPr marL="9525" marR="9525" marT="9525" marB="0" anchor="ctr">
                    <a:solidFill>
                      <a:srgbClr val="FFFF00"/>
                    </a:solidFill>
                  </a:tcPr>
                </a:tc>
              </a:tr>
              <a:tr h="286786">
                <a:tc>
                  <a:txBody>
                    <a:bodyPr/>
                    <a:lstStyle/>
                    <a:p>
                      <a:pPr algn="ctr" fontAlgn="b"/>
                      <a:r>
                        <a:rPr lang="pt-BR" sz="1600" u="none" strike="noStrike" dirty="0">
                          <a:solidFill>
                            <a:schemeClr val="accent1">
                              <a:lumMod val="40000"/>
                              <a:lumOff val="60000"/>
                            </a:schemeClr>
                          </a:solidFill>
                          <a:effectLst/>
                        </a:rPr>
                        <a:t>2º sem/2012</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12.296.483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(9.900.595)</a:t>
                      </a:r>
                      <a:endParaRPr lang="pt-BR" sz="1800" b="1" i="0" u="none" strike="noStrike" dirty="0">
                        <a:solidFill>
                          <a:srgbClr val="FFC000"/>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2.395.888 </a:t>
                      </a:r>
                      <a:endParaRPr lang="pt-BR" sz="1800" b="1" i="0" u="none" strike="noStrike" dirty="0">
                        <a:solidFill>
                          <a:schemeClr val="bg1">
                            <a:lumMod val="85000"/>
                          </a:schemeClr>
                        </a:solidFill>
                        <a:effectLst/>
                        <a:latin typeface="Calibri"/>
                      </a:endParaRPr>
                    </a:p>
                  </a:txBody>
                  <a:tcPr marL="9525" marR="9525" marT="9525" marB="0" anchor="ctr">
                    <a:solidFill>
                      <a:schemeClr val="tx1">
                        <a:lumMod val="85000"/>
                        <a:lumOff val="15000"/>
                      </a:schemeClr>
                    </a:solidFill>
                  </a:tcPr>
                </a:tc>
                <a:tc>
                  <a:txBody>
                    <a:bodyPr/>
                    <a:lstStyle/>
                    <a:p>
                      <a:pPr algn="ctr" fontAlgn="b"/>
                      <a:r>
                        <a:rPr lang="pt-BR" sz="1800" b="1" i="0" u="none" strike="noStrike" dirty="0" smtClean="0">
                          <a:solidFill>
                            <a:schemeClr val="tx1"/>
                          </a:solidFill>
                          <a:effectLst/>
                          <a:latin typeface="Calibri"/>
                        </a:rPr>
                        <a:t>-</a:t>
                      </a:r>
                      <a:endParaRPr lang="pt-BR" sz="1800" b="1" i="0" u="none" strike="noStrike" dirty="0">
                        <a:solidFill>
                          <a:schemeClr val="tx1"/>
                        </a:solidFill>
                        <a:effectLst/>
                        <a:latin typeface="Calibri"/>
                      </a:endParaRPr>
                    </a:p>
                  </a:txBody>
                  <a:tcPr marL="9525" marR="9525" marT="9525" marB="0" anchor="ctr">
                    <a:noFill/>
                  </a:tcPr>
                </a:tc>
              </a:tr>
              <a:tr h="286786">
                <a:tc>
                  <a:txBody>
                    <a:bodyPr/>
                    <a:lstStyle/>
                    <a:p>
                      <a:pPr algn="ctr" fontAlgn="b"/>
                      <a:r>
                        <a:rPr lang="pt-BR" sz="1600" u="none" strike="noStrike" dirty="0">
                          <a:solidFill>
                            <a:schemeClr val="accent1">
                              <a:lumMod val="40000"/>
                              <a:lumOff val="60000"/>
                            </a:schemeClr>
                          </a:solidFill>
                          <a:effectLst/>
                        </a:rPr>
                        <a:t>1º sem/2013</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12.669.885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15.766.502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28.436.387 </a:t>
                      </a:r>
                      <a:endParaRPr lang="pt-BR" sz="1800" b="1" i="0" u="none" strike="noStrike" dirty="0">
                        <a:solidFill>
                          <a:schemeClr val="bg1">
                            <a:lumMod val="85000"/>
                          </a:schemeClr>
                        </a:solidFill>
                        <a:effectLst/>
                        <a:latin typeface="Calibri"/>
                      </a:endParaRPr>
                    </a:p>
                  </a:txBody>
                  <a:tcPr marL="9525" marR="9525" marT="9525" marB="0" anchor="ctr">
                    <a:solidFill>
                      <a:schemeClr val="tx1">
                        <a:lumMod val="85000"/>
                        <a:lumOff val="15000"/>
                      </a:schemeClr>
                    </a:solidFill>
                  </a:tcPr>
                </a:tc>
                <a:tc>
                  <a:txBody>
                    <a:bodyPr/>
                    <a:lstStyle/>
                    <a:p>
                      <a:pPr algn="ctr" fontAlgn="b"/>
                      <a:r>
                        <a:rPr lang="pt-BR" sz="1800" b="1" u="none" strike="noStrike" dirty="0">
                          <a:solidFill>
                            <a:schemeClr val="tx1"/>
                          </a:solidFill>
                          <a:effectLst/>
                        </a:rPr>
                        <a:t>15.766.502 </a:t>
                      </a:r>
                      <a:endParaRPr lang="pt-BR" sz="1800" b="1" i="0" u="none" strike="noStrike" dirty="0">
                        <a:solidFill>
                          <a:schemeClr val="tx1"/>
                        </a:solidFill>
                        <a:effectLst/>
                        <a:latin typeface="Calibri"/>
                      </a:endParaRPr>
                    </a:p>
                  </a:txBody>
                  <a:tcPr marL="9525" marR="9525" marT="9525" marB="0" anchor="ctr">
                    <a:solidFill>
                      <a:srgbClr val="FFFF00"/>
                    </a:solidFill>
                  </a:tcPr>
                </a:tc>
              </a:tr>
              <a:tr h="286786">
                <a:tc>
                  <a:txBody>
                    <a:bodyPr/>
                    <a:lstStyle/>
                    <a:p>
                      <a:pPr algn="ctr" fontAlgn="b"/>
                      <a:r>
                        <a:rPr lang="pt-BR" sz="1600" u="none" strike="noStrike" dirty="0">
                          <a:solidFill>
                            <a:schemeClr val="accent1">
                              <a:lumMod val="40000"/>
                              <a:lumOff val="60000"/>
                            </a:schemeClr>
                          </a:solidFill>
                          <a:effectLst/>
                        </a:rPr>
                        <a:t>2º sem/2013</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14.267.811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15.918.931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30.186.742 </a:t>
                      </a:r>
                      <a:endParaRPr lang="pt-BR" sz="1800" b="1" i="0" u="none" strike="noStrike" dirty="0">
                        <a:solidFill>
                          <a:schemeClr val="bg1">
                            <a:lumMod val="85000"/>
                          </a:schemeClr>
                        </a:solidFill>
                        <a:effectLst/>
                        <a:latin typeface="Calibri"/>
                      </a:endParaRPr>
                    </a:p>
                  </a:txBody>
                  <a:tcPr marL="9525" marR="9525" marT="9525" marB="0" anchor="ctr">
                    <a:solidFill>
                      <a:schemeClr val="tx1">
                        <a:lumMod val="85000"/>
                        <a:lumOff val="15000"/>
                      </a:schemeClr>
                    </a:solidFill>
                  </a:tcPr>
                </a:tc>
                <a:tc>
                  <a:txBody>
                    <a:bodyPr/>
                    <a:lstStyle/>
                    <a:p>
                      <a:pPr algn="ctr" fontAlgn="b"/>
                      <a:endParaRPr lang="pt-BR" sz="1800" b="1" i="0" u="none" strike="noStrike" dirty="0">
                        <a:solidFill>
                          <a:schemeClr val="tx1"/>
                        </a:solidFill>
                        <a:effectLst/>
                        <a:latin typeface="Calibri"/>
                      </a:endParaRPr>
                    </a:p>
                  </a:txBody>
                  <a:tcPr marL="9525" marR="9525" marT="9525" marB="0" anchor="ctr">
                    <a:noFill/>
                  </a:tcPr>
                </a:tc>
              </a:tr>
              <a:tr h="286786">
                <a:tc>
                  <a:txBody>
                    <a:bodyPr/>
                    <a:lstStyle/>
                    <a:p>
                      <a:pPr algn="ctr" fontAlgn="b"/>
                      <a:r>
                        <a:rPr lang="pt-BR" sz="1600" u="none" strike="noStrike" dirty="0">
                          <a:solidFill>
                            <a:schemeClr val="accent1">
                              <a:lumMod val="40000"/>
                              <a:lumOff val="60000"/>
                            </a:schemeClr>
                          </a:solidFill>
                          <a:effectLst/>
                        </a:rPr>
                        <a:t>1º sem/2014</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5.271.503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(51.233.608)</a:t>
                      </a:r>
                      <a:endParaRPr lang="pt-BR" sz="1800" b="1" i="0" u="none" strike="noStrike" dirty="0">
                        <a:solidFill>
                          <a:srgbClr val="FFC000"/>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(45.962.105)</a:t>
                      </a:r>
                      <a:endParaRPr lang="pt-BR" sz="1800" b="1" i="0" u="none" strike="noStrike" dirty="0">
                        <a:solidFill>
                          <a:srgbClr val="FFC000"/>
                        </a:solidFill>
                        <a:effectLst/>
                        <a:latin typeface="Calibri"/>
                      </a:endParaRPr>
                    </a:p>
                  </a:txBody>
                  <a:tcPr marL="9525" marR="9525" marT="9525" marB="0" anchor="ctr">
                    <a:solidFill>
                      <a:schemeClr val="tx1">
                        <a:lumMod val="85000"/>
                        <a:lumOff val="15000"/>
                      </a:schemeClr>
                    </a:solidFill>
                  </a:tcPr>
                </a:tc>
                <a:tc>
                  <a:txBody>
                    <a:bodyPr/>
                    <a:lstStyle/>
                    <a:p>
                      <a:pPr algn="ctr" fontAlgn="b"/>
                      <a:r>
                        <a:rPr lang="pt-BR" sz="1800" b="1" i="0" u="none" strike="noStrike" dirty="0" smtClean="0">
                          <a:solidFill>
                            <a:schemeClr val="tx1"/>
                          </a:solidFill>
                          <a:effectLst/>
                          <a:latin typeface="Calibri"/>
                        </a:rPr>
                        <a:t>-</a:t>
                      </a:r>
                      <a:endParaRPr lang="pt-BR" sz="1800" b="1" i="0" u="none" strike="noStrike" dirty="0">
                        <a:solidFill>
                          <a:schemeClr val="tx1"/>
                        </a:solidFill>
                        <a:effectLst/>
                        <a:latin typeface="Calibri"/>
                      </a:endParaRPr>
                    </a:p>
                  </a:txBody>
                  <a:tcPr marL="9525" marR="9525" marT="9525" marB="0" anchor="ctr">
                    <a:noFill/>
                  </a:tcPr>
                </a:tc>
              </a:tr>
              <a:tr h="286786">
                <a:tc>
                  <a:txBody>
                    <a:bodyPr/>
                    <a:lstStyle/>
                    <a:p>
                      <a:pPr algn="ctr" fontAlgn="b"/>
                      <a:r>
                        <a:rPr lang="pt-BR" sz="1600" u="none" strike="noStrike" dirty="0">
                          <a:solidFill>
                            <a:schemeClr val="accent1">
                              <a:lumMod val="40000"/>
                              <a:lumOff val="60000"/>
                            </a:schemeClr>
                          </a:solidFill>
                          <a:effectLst/>
                        </a:rPr>
                        <a:t>2º sem/2014</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25.655.376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65.173.472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90.828.848 </a:t>
                      </a:r>
                      <a:endParaRPr lang="pt-BR" sz="1800" b="1" i="0" u="none" strike="noStrike" dirty="0">
                        <a:solidFill>
                          <a:schemeClr val="bg1">
                            <a:lumMod val="85000"/>
                          </a:schemeClr>
                        </a:solidFill>
                        <a:effectLst/>
                        <a:latin typeface="Calibri"/>
                      </a:endParaRPr>
                    </a:p>
                  </a:txBody>
                  <a:tcPr marL="9525" marR="9525" marT="9525" marB="0" anchor="ctr">
                    <a:solidFill>
                      <a:schemeClr val="tx1">
                        <a:lumMod val="85000"/>
                        <a:lumOff val="15000"/>
                      </a:schemeClr>
                    </a:solidFill>
                  </a:tcPr>
                </a:tc>
                <a:tc>
                  <a:txBody>
                    <a:bodyPr/>
                    <a:lstStyle/>
                    <a:p>
                      <a:pPr algn="ctr" fontAlgn="b"/>
                      <a:endParaRPr lang="pt-BR" sz="1800" b="1" i="0" u="none" strike="noStrike" dirty="0">
                        <a:solidFill>
                          <a:schemeClr val="tx1"/>
                        </a:solidFill>
                        <a:effectLst/>
                        <a:latin typeface="Calibri"/>
                      </a:endParaRPr>
                    </a:p>
                  </a:txBody>
                  <a:tcPr marL="9525" marR="9525" marT="9525" marB="0" anchor="ctr">
                    <a:noFill/>
                  </a:tcPr>
                </a:tc>
              </a:tr>
              <a:tr h="286786">
                <a:tc>
                  <a:txBody>
                    <a:bodyPr/>
                    <a:lstStyle/>
                    <a:p>
                      <a:pPr algn="ctr" fontAlgn="b"/>
                      <a:r>
                        <a:rPr lang="pt-BR" sz="1600" u="none" strike="noStrike" dirty="0">
                          <a:solidFill>
                            <a:schemeClr val="accent1">
                              <a:lumMod val="40000"/>
                              <a:lumOff val="60000"/>
                            </a:schemeClr>
                          </a:solidFill>
                          <a:effectLst/>
                        </a:rPr>
                        <a:t>1º sem/2015</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35.184.659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46.406.630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81.591.289 </a:t>
                      </a:r>
                      <a:endParaRPr lang="pt-BR" sz="1800" b="1" i="0" u="none" strike="noStrike" dirty="0">
                        <a:solidFill>
                          <a:schemeClr val="bg1">
                            <a:lumMod val="85000"/>
                          </a:schemeClr>
                        </a:solidFill>
                        <a:effectLst/>
                        <a:latin typeface="Calibri"/>
                      </a:endParaRPr>
                    </a:p>
                  </a:txBody>
                  <a:tcPr marL="9525" marR="9525" marT="9525" marB="0" anchor="ctr">
                    <a:solidFill>
                      <a:schemeClr val="tx1">
                        <a:lumMod val="85000"/>
                        <a:lumOff val="15000"/>
                      </a:schemeClr>
                    </a:solidFill>
                  </a:tcPr>
                </a:tc>
                <a:tc>
                  <a:txBody>
                    <a:bodyPr/>
                    <a:lstStyle/>
                    <a:p>
                      <a:pPr algn="ctr" fontAlgn="b"/>
                      <a:endParaRPr lang="pt-BR" sz="1800" b="1" i="0" u="none" strike="noStrike" dirty="0">
                        <a:solidFill>
                          <a:schemeClr val="tx1"/>
                        </a:solidFill>
                        <a:effectLst/>
                        <a:latin typeface="Calibri"/>
                      </a:endParaRPr>
                    </a:p>
                  </a:txBody>
                  <a:tcPr marL="9525" marR="9525" marT="9525" marB="0" anchor="ctr">
                    <a:noFill/>
                  </a:tcPr>
                </a:tc>
              </a:tr>
              <a:tr h="286786">
                <a:tc>
                  <a:txBody>
                    <a:bodyPr/>
                    <a:lstStyle/>
                    <a:p>
                      <a:pPr algn="ctr" fontAlgn="b"/>
                      <a:r>
                        <a:rPr lang="pt-BR" sz="1600" u="none" strike="noStrike" dirty="0">
                          <a:solidFill>
                            <a:schemeClr val="accent1">
                              <a:lumMod val="40000"/>
                              <a:lumOff val="60000"/>
                            </a:schemeClr>
                          </a:solidFill>
                          <a:effectLst/>
                        </a:rPr>
                        <a:t>2º sem/2015</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41.521.539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110.938.091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152.459.630 </a:t>
                      </a:r>
                      <a:endParaRPr lang="pt-BR" sz="1800" b="1" i="0" u="none" strike="noStrike" dirty="0">
                        <a:solidFill>
                          <a:schemeClr val="bg1">
                            <a:lumMod val="85000"/>
                          </a:schemeClr>
                        </a:solidFill>
                        <a:effectLst/>
                        <a:latin typeface="Calibri"/>
                      </a:endParaRPr>
                    </a:p>
                  </a:txBody>
                  <a:tcPr marL="9525" marR="9525" marT="9525" marB="0" anchor="ctr">
                    <a:solidFill>
                      <a:schemeClr val="tx1">
                        <a:lumMod val="85000"/>
                        <a:lumOff val="15000"/>
                      </a:schemeClr>
                    </a:solidFill>
                  </a:tcPr>
                </a:tc>
                <a:tc>
                  <a:txBody>
                    <a:bodyPr/>
                    <a:lstStyle/>
                    <a:p>
                      <a:pPr algn="ctr" fontAlgn="b"/>
                      <a:endParaRPr lang="pt-BR" sz="1800" b="1" i="0" u="none" strike="noStrike" dirty="0">
                        <a:solidFill>
                          <a:schemeClr val="tx1"/>
                        </a:solidFill>
                        <a:effectLst/>
                        <a:latin typeface="Calibri"/>
                      </a:endParaRPr>
                    </a:p>
                  </a:txBody>
                  <a:tcPr marL="9525" marR="9525" marT="9525" marB="0" anchor="ctr">
                    <a:noFill/>
                  </a:tcPr>
                </a:tc>
              </a:tr>
              <a:tr h="286786">
                <a:tc>
                  <a:txBody>
                    <a:bodyPr/>
                    <a:lstStyle/>
                    <a:p>
                      <a:pPr algn="ctr" fontAlgn="b"/>
                      <a:r>
                        <a:rPr lang="pt-BR" sz="1600" u="none" strike="noStrike" dirty="0">
                          <a:solidFill>
                            <a:schemeClr val="accent1">
                              <a:lumMod val="40000"/>
                              <a:lumOff val="60000"/>
                            </a:schemeClr>
                          </a:solidFill>
                          <a:effectLst/>
                        </a:rPr>
                        <a:t>1º sem/2016</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(17.308.089)</a:t>
                      </a:r>
                      <a:endParaRPr lang="pt-BR" sz="1800" b="1" i="0" u="none" strike="noStrike" dirty="0">
                        <a:solidFill>
                          <a:srgbClr val="FFC000"/>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(184.645.409)</a:t>
                      </a:r>
                      <a:endParaRPr lang="pt-BR" sz="1800" b="1" i="0" u="none" strike="noStrike" dirty="0">
                        <a:solidFill>
                          <a:srgbClr val="FFC000"/>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(201.953.498)</a:t>
                      </a:r>
                      <a:endParaRPr lang="pt-BR" sz="1800" b="1" i="0" u="none" strike="noStrike" dirty="0">
                        <a:solidFill>
                          <a:srgbClr val="FFC000"/>
                        </a:solidFill>
                        <a:effectLst/>
                        <a:latin typeface="Calibri"/>
                      </a:endParaRPr>
                    </a:p>
                  </a:txBody>
                  <a:tcPr marL="9525" marR="9525" marT="9525" marB="0" anchor="ctr">
                    <a:solidFill>
                      <a:schemeClr val="tx1">
                        <a:lumMod val="85000"/>
                        <a:lumOff val="15000"/>
                      </a:schemeClr>
                    </a:solidFill>
                  </a:tcPr>
                </a:tc>
                <a:tc>
                  <a:txBody>
                    <a:bodyPr/>
                    <a:lstStyle/>
                    <a:p>
                      <a:pPr algn="ctr" fontAlgn="b"/>
                      <a:r>
                        <a:rPr lang="pt-BR" sz="1800" b="1" i="0" u="none" strike="noStrike" dirty="0" smtClean="0">
                          <a:solidFill>
                            <a:schemeClr val="tx1"/>
                          </a:solidFill>
                          <a:effectLst/>
                          <a:latin typeface="Calibri"/>
                        </a:rPr>
                        <a:t>-</a:t>
                      </a:r>
                      <a:endParaRPr lang="pt-BR" sz="1800" b="1" i="0" u="none" strike="noStrike" dirty="0">
                        <a:solidFill>
                          <a:schemeClr val="tx1"/>
                        </a:solidFill>
                        <a:effectLst/>
                        <a:latin typeface="Calibri"/>
                      </a:endParaRPr>
                    </a:p>
                  </a:txBody>
                  <a:tcPr marL="9525" marR="9525" marT="9525" marB="0" anchor="ctr">
                    <a:noFill/>
                  </a:tcPr>
                </a:tc>
              </a:tr>
              <a:tr h="286786">
                <a:tc>
                  <a:txBody>
                    <a:bodyPr/>
                    <a:lstStyle/>
                    <a:p>
                      <a:pPr algn="ctr" fontAlgn="b"/>
                      <a:r>
                        <a:rPr lang="pt-BR" sz="1600" u="none" strike="noStrike" dirty="0">
                          <a:solidFill>
                            <a:schemeClr val="accent1">
                              <a:lumMod val="40000"/>
                              <a:lumOff val="60000"/>
                            </a:schemeClr>
                          </a:solidFill>
                          <a:effectLst/>
                        </a:rPr>
                        <a:t>2º sem/2016</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7.780.387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(55.674.283)</a:t>
                      </a:r>
                      <a:endParaRPr lang="pt-BR" sz="1800" b="1" i="0" u="none" strike="noStrike" dirty="0">
                        <a:solidFill>
                          <a:srgbClr val="FFC000"/>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(47.893.896)</a:t>
                      </a:r>
                      <a:endParaRPr lang="pt-BR" sz="1800" b="1" i="0" u="none" strike="noStrike" dirty="0">
                        <a:solidFill>
                          <a:srgbClr val="FFC000"/>
                        </a:solidFill>
                        <a:effectLst/>
                        <a:latin typeface="Calibri"/>
                      </a:endParaRPr>
                    </a:p>
                  </a:txBody>
                  <a:tcPr marL="9525" marR="9525" marT="9525" marB="0" anchor="ctr">
                    <a:solidFill>
                      <a:schemeClr val="tx1">
                        <a:lumMod val="85000"/>
                        <a:lumOff val="15000"/>
                      </a:schemeClr>
                    </a:solidFill>
                  </a:tcPr>
                </a:tc>
                <a:tc>
                  <a:txBody>
                    <a:bodyPr/>
                    <a:lstStyle/>
                    <a:p>
                      <a:pPr algn="ctr" fontAlgn="b"/>
                      <a:r>
                        <a:rPr lang="pt-BR" sz="1800" b="1" i="0" u="none" strike="noStrike" dirty="0" smtClean="0">
                          <a:solidFill>
                            <a:schemeClr val="tx1"/>
                          </a:solidFill>
                          <a:effectLst/>
                          <a:latin typeface="Calibri"/>
                        </a:rPr>
                        <a:t>-</a:t>
                      </a:r>
                      <a:endParaRPr lang="pt-BR" sz="1800" b="1" i="0" u="none" strike="noStrike" dirty="0">
                        <a:solidFill>
                          <a:schemeClr val="tx1"/>
                        </a:solidFill>
                        <a:effectLst/>
                        <a:latin typeface="Calibri"/>
                      </a:endParaRPr>
                    </a:p>
                  </a:txBody>
                  <a:tcPr marL="9525" marR="9525" marT="9525" marB="0" anchor="ctr">
                    <a:noFill/>
                  </a:tcPr>
                </a:tc>
              </a:tr>
              <a:tr h="286786">
                <a:tc>
                  <a:txBody>
                    <a:bodyPr/>
                    <a:lstStyle/>
                    <a:p>
                      <a:pPr algn="ctr" fontAlgn="b"/>
                      <a:r>
                        <a:rPr lang="pt-BR" sz="1600" u="none" strike="noStrike" dirty="0">
                          <a:solidFill>
                            <a:schemeClr val="accent1">
                              <a:lumMod val="40000"/>
                              <a:lumOff val="60000"/>
                            </a:schemeClr>
                          </a:solidFill>
                          <a:effectLst/>
                        </a:rPr>
                        <a:t>1º sem/2017</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11.271.662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(15.744.789)</a:t>
                      </a:r>
                      <a:endParaRPr lang="pt-BR" sz="1800" b="1" i="0" u="none" strike="noStrike" dirty="0">
                        <a:solidFill>
                          <a:srgbClr val="FFC000"/>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(4.473.127)</a:t>
                      </a:r>
                      <a:endParaRPr lang="pt-BR" sz="1800" b="1" i="0" u="none" strike="noStrike" dirty="0">
                        <a:solidFill>
                          <a:srgbClr val="FFC000"/>
                        </a:solidFill>
                        <a:effectLst/>
                        <a:latin typeface="Calibri"/>
                      </a:endParaRPr>
                    </a:p>
                  </a:txBody>
                  <a:tcPr marL="9525" marR="9525" marT="9525" marB="0" anchor="ctr">
                    <a:solidFill>
                      <a:schemeClr val="tx1">
                        <a:lumMod val="85000"/>
                        <a:lumOff val="15000"/>
                      </a:schemeClr>
                    </a:solidFill>
                  </a:tcPr>
                </a:tc>
                <a:tc>
                  <a:txBody>
                    <a:bodyPr/>
                    <a:lstStyle/>
                    <a:p>
                      <a:pPr algn="ctr" fontAlgn="b"/>
                      <a:r>
                        <a:rPr lang="pt-BR" sz="1800" b="1" i="0" u="none" strike="noStrike" dirty="0" smtClean="0">
                          <a:solidFill>
                            <a:schemeClr val="tx1"/>
                          </a:solidFill>
                          <a:effectLst/>
                          <a:latin typeface="Calibri"/>
                        </a:rPr>
                        <a:t>-</a:t>
                      </a:r>
                      <a:endParaRPr lang="pt-BR" sz="1800" b="1" i="0" u="none" strike="noStrike" dirty="0">
                        <a:solidFill>
                          <a:schemeClr val="tx1"/>
                        </a:solidFill>
                        <a:effectLst/>
                        <a:latin typeface="Calibri"/>
                      </a:endParaRPr>
                    </a:p>
                  </a:txBody>
                  <a:tcPr marL="9525" marR="9525" marT="9525" marB="0" anchor="ctr">
                    <a:noFill/>
                  </a:tcPr>
                </a:tc>
              </a:tr>
              <a:tr h="286786">
                <a:tc>
                  <a:txBody>
                    <a:bodyPr/>
                    <a:lstStyle/>
                    <a:p>
                      <a:pPr algn="ctr" fontAlgn="b"/>
                      <a:r>
                        <a:rPr lang="pt-BR" sz="1600" u="none" strike="noStrike" dirty="0">
                          <a:solidFill>
                            <a:schemeClr val="accent1">
                              <a:lumMod val="40000"/>
                              <a:lumOff val="60000"/>
                            </a:schemeClr>
                          </a:solidFill>
                          <a:effectLst/>
                        </a:rPr>
                        <a:t>2º sem/2017</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14.709.838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(30.677.374)</a:t>
                      </a:r>
                      <a:endParaRPr lang="pt-BR" sz="1800" b="1" i="0" u="none" strike="noStrike" dirty="0">
                        <a:solidFill>
                          <a:srgbClr val="FFC000"/>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(15.967.536)</a:t>
                      </a:r>
                      <a:endParaRPr lang="pt-BR" sz="1800" b="1" i="0" u="none" strike="noStrike" dirty="0">
                        <a:solidFill>
                          <a:srgbClr val="FFC000"/>
                        </a:solidFill>
                        <a:effectLst/>
                        <a:latin typeface="Calibri"/>
                      </a:endParaRPr>
                    </a:p>
                  </a:txBody>
                  <a:tcPr marL="9525" marR="9525" marT="9525" marB="0" anchor="ctr">
                    <a:solidFill>
                      <a:schemeClr val="tx1">
                        <a:lumMod val="85000"/>
                        <a:lumOff val="15000"/>
                      </a:schemeClr>
                    </a:solidFill>
                  </a:tcPr>
                </a:tc>
                <a:tc>
                  <a:txBody>
                    <a:bodyPr/>
                    <a:lstStyle/>
                    <a:p>
                      <a:pPr algn="ctr" fontAlgn="b"/>
                      <a:r>
                        <a:rPr lang="pt-BR" sz="1800" b="1" i="0" u="none" strike="noStrike" dirty="0" smtClean="0">
                          <a:solidFill>
                            <a:schemeClr val="tx1"/>
                          </a:solidFill>
                          <a:effectLst/>
                          <a:latin typeface="Calibri"/>
                        </a:rPr>
                        <a:t>-</a:t>
                      </a:r>
                      <a:endParaRPr lang="pt-BR" sz="1800" b="1" i="0" u="none" strike="noStrike" dirty="0">
                        <a:solidFill>
                          <a:schemeClr val="tx1"/>
                        </a:solidFill>
                        <a:effectLst/>
                        <a:latin typeface="Calibri"/>
                      </a:endParaRPr>
                    </a:p>
                  </a:txBody>
                  <a:tcPr marL="9525" marR="9525" marT="9525" marB="0" anchor="ctr">
                    <a:noFill/>
                  </a:tcPr>
                </a:tc>
              </a:tr>
              <a:tr h="286786">
                <a:tc>
                  <a:txBody>
                    <a:bodyPr/>
                    <a:lstStyle/>
                    <a:p>
                      <a:pPr algn="ctr" fontAlgn="b"/>
                      <a:r>
                        <a:rPr lang="pt-BR" sz="1600" u="none" strike="noStrike" dirty="0">
                          <a:solidFill>
                            <a:schemeClr val="accent1">
                              <a:lumMod val="40000"/>
                              <a:lumOff val="60000"/>
                            </a:schemeClr>
                          </a:solidFill>
                          <a:effectLst/>
                        </a:rPr>
                        <a:t>1º sem/2018</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19.658.215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146.201.403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165.859.618 </a:t>
                      </a:r>
                      <a:endParaRPr lang="pt-BR" sz="1800" b="1" i="0" u="none" strike="noStrike" dirty="0">
                        <a:solidFill>
                          <a:schemeClr val="bg1">
                            <a:lumMod val="85000"/>
                          </a:schemeClr>
                        </a:solidFill>
                        <a:effectLst/>
                        <a:latin typeface="Calibri"/>
                      </a:endParaRPr>
                    </a:p>
                  </a:txBody>
                  <a:tcPr marL="9525" marR="9525" marT="9525" marB="0" anchor="ctr">
                    <a:solidFill>
                      <a:schemeClr val="tx1">
                        <a:lumMod val="85000"/>
                        <a:lumOff val="15000"/>
                      </a:schemeClr>
                    </a:solidFill>
                  </a:tcPr>
                </a:tc>
                <a:tc>
                  <a:txBody>
                    <a:bodyPr/>
                    <a:lstStyle/>
                    <a:p>
                      <a:pPr algn="ctr" fontAlgn="b"/>
                      <a:endParaRPr lang="pt-BR" sz="1800" b="1" i="0" u="none" strike="noStrike" dirty="0">
                        <a:solidFill>
                          <a:schemeClr val="tx1"/>
                        </a:solidFill>
                        <a:effectLst/>
                        <a:latin typeface="Calibri"/>
                      </a:endParaRPr>
                    </a:p>
                  </a:txBody>
                  <a:tcPr marL="9525" marR="9525" marT="9525" marB="0" anchor="ctr">
                    <a:noFill/>
                  </a:tcPr>
                </a:tc>
              </a:tr>
              <a:tr h="301125">
                <a:tc>
                  <a:txBody>
                    <a:bodyPr/>
                    <a:lstStyle/>
                    <a:p>
                      <a:pPr algn="ctr" fontAlgn="b"/>
                      <a:r>
                        <a:rPr lang="pt-BR" sz="1600" u="none" strike="noStrike" dirty="0">
                          <a:solidFill>
                            <a:schemeClr val="accent1">
                              <a:lumMod val="40000"/>
                              <a:lumOff val="60000"/>
                            </a:schemeClr>
                          </a:solidFill>
                          <a:effectLst/>
                        </a:rPr>
                        <a:t>2º sem/2018</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25.554.330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(19.133.818)</a:t>
                      </a:r>
                      <a:endParaRPr lang="pt-BR" sz="1800" b="1" i="0" u="none" strike="noStrike" dirty="0">
                        <a:solidFill>
                          <a:srgbClr val="FFC000"/>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6.420.512 </a:t>
                      </a:r>
                      <a:endParaRPr lang="pt-BR" sz="1800" b="1" i="0" u="none" strike="noStrike" dirty="0">
                        <a:solidFill>
                          <a:schemeClr val="bg1">
                            <a:lumMod val="85000"/>
                          </a:schemeClr>
                        </a:solidFill>
                        <a:effectLst/>
                        <a:latin typeface="Calibri"/>
                      </a:endParaRPr>
                    </a:p>
                  </a:txBody>
                  <a:tcPr marL="9525" marR="9525" marT="9525" marB="0" anchor="ctr">
                    <a:solidFill>
                      <a:schemeClr val="tx1">
                        <a:lumMod val="85000"/>
                        <a:lumOff val="15000"/>
                      </a:schemeClr>
                    </a:solidFill>
                  </a:tcPr>
                </a:tc>
                <a:tc>
                  <a:txBody>
                    <a:bodyPr/>
                    <a:lstStyle/>
                    <a:p>
                      <a:pPr algn="ctr" fontAlgn="b"/>
                      <a:r>
                        <a:rPr lang="pt-BR" sz="1800" b="1" i="0" u="none" strike="noStrike" dirty="0" smtClean="0">
                          <a:solidFill>
                            <a:schemeClr val="tx1"/>
                          </a:solidFill>
                          <a:effectLst/>
                          <a:latin typeface="Calibri"/>
                        </a:rPr>
                        <a:t>-</a:t>
                      </a:r>
                      <a:endParaRPr lang="pt-BR" sz="1800" b="1" i="0" u="none" strike="noStrike" dirty="0">
                        <a:solidFill>
                          <a:schemeClr val="tx1"/>
                        </a:solidFill>
                        <a:effectLst/>
                        <a:latin typeface="Calibri"/>
                      </a:endParaRPr>
                    </a:p>
                  </a:txBody>
                  <a:tcPr marL="9525" marR="9525" marT="9525" marB="0" anchor="ctr">
                    <a:noFill/>
                  </a:tcPr>
                </a:tc>
              </a:tr>
            </a:tbl>
          </a:graphicData>
        </a:graphic>
      </p:graphicFrame>
    </p:spTree>
    <p:extLst>
      <p:ext uri="{BB962C8B-B14F-4D97-AF65-F5344CB8AC3E}">
        <p14:creationId xmlns:p14="http://schemas.microsoft.com/office/powerpoint/2010/main" val="4283995233"/>
      </p:ext>
    </p:extLst>
  </p:cSld>
  <p:clrMapOvr>
    <a:masterClrMapping/>
  </p:clrMapOvr>
  <p:timing>
    <p:tnLst>
      <p:par>
        <p:cTn id="1" dur="indefinite" restart="never" nodeType="tmRoot"/>
      </p:par>
    </p:tnLst>
  </p:timing>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ela 1"/>
          <p:cNvGraphicFramePr>
            <a:graphicFrameLocks noGrp="1"/>
          </p:cNvGraphicFramePr>
          <p:nvPr>
            <p:extLst>
              <p:ext uri="{D42A27DB-BD31-4B8C-83A1-F6EECF244321}">
                <p14:modId xmlns:p14="http://schemas.microsoft.com/office/powerpoint/2010/main" val="2173811113"/>
              </p:ext>
            </p:extLst>
          </p:nvPr>
        </p:nvGraphicFramePr>
        <p:xfrm>
          <a:off x="1235857" y="76360"/>
          <a:ext cx="6576503" cy="6698916"/>
        </p:xfrm>
        <a:graphic>
          <a:graphicData uri="http://schemas.openxmlformats.org/drawingml/2006/table">
            <a:tbl>
              <a:tblPr>
                <a:tableStyleId>{5C22544A-7EE6-4342-B048-85BDC9FD1C3A}</a:tableStyleId>
              </a:tblPr>
              <a:tblGrid>
                <a:gridCol w="1271079"/>
                <a:gridCol w="1262062"/>
                <a:gridCol w="1377950"/>
                <a:gridCol w="1377950"/>
                <a:gridCol w="1287462"/>
              </a:tblGrid>
              <a:tr h="301125">
                <a:tc>
                  <a:txBody>
                    <a:bodyPr/>
                    <a:lstStyle/>
                    <a:p>
                      <a:pPr algn="ctr" fontAlgn="b"/>
                      <a:r>
                        <a:rPr lang="pt-BR" sz="2400" b="1" u="none" strike="noStrike" dirty="0">
                          <a:solidFill>
                            <a:schemeClr val="accent1">
                              <a:lumMod val="40000"/>
                              <a:lumOff val="60000"/>
                            </a:schemeClr>
                          </a:solidFill>
                          <a:effectLst/>
                        </a:rPr>
                        <a:t>Semestre</a:t>
                      </a:r>
                      <a:endParaRPr lang="pt-BR" sz="2400" b="1" i="0" u="none" strike="noStrike" dirty="0">
                        <a:solidFill>
                          <a:schemeClr val="accent1">
                            <a:lumMod val="40000"/>
                            <a:lumOff val="60000"/>
                          </a:schemeClr>
                        </a:solidFill>
                        <a:effectLst/>
                        <a:latin typeface="Calibri"/>
                      </a:endParaRPr>
                    </a:p>
                  </a:txBody>
                  <a:tcPr marL="9525" marR="9525" marT="9525" marB="0" anchor="ctr">
                    <a:solidFill>
                      <a:schemeClr val="tx1">
                        <a:lumMod val="85000"/>
                        <a:lumOff val="15000"/>
                      </a:schemeClr>
                    </a:solidFill>
                  </a:tcPr>
                </a:tc>
                <a:tc>
                  <a:txBody>
                    <a:bodyPr/>
                    <a:lstStyle/>
                    <a:p>
                      <a:pPr algn="ctr" fontAlgn="b"/>
                      <a:r>
                        <a:rPr lang="pt-BR" sz="2400" b="1" u="none" strike="noStrike" dirty="0">
                          <a:solidFill>
                            <a:schemeClr val="accent1">
                              <a:lumMod val="40000"/>
                              <a:lumOff val="60000"/>
                            </a:schemeClr>
                          </a:solidFill>
                          <a:effectLst/>
                        </a:rPr>
                        <a:t>Demais</a:t>
                      </a:r>
                      <a:endParaRPr lang="pt-BR" sz="2400" b="1" i="0" u="none" strike="noStrike" dirty="0">
                        <a:solidFill>
                          <a:schemeClr val="accent1">
                            <a:lumMod val="40000"/>
                            <a:lumOff val="60000"/>
                          </a:schemeClr>
                        </a:solidFill>
                        <a:effectLst/>
                        <a:latin typeface="Calibri"/>
                      </a:endParaRPr>
                    </a:p>
                  </a:txBody>
                  <a:tcPr marL="9525" marR="9525" marT="9525" marB="0" anchor="ctr">
                    <a:solidFill>
                      <a:schemeClr val="tx1">
                        <a:lumMod val="85000"/>
                        <a:lumOff val="15000"/>
                      </a:schemeClr>
                    </a:solidFill>
                  </a:tcPr>
                </a:tc>
                <a:tc>
                  <a:txBody>
                    <a:bodyPr/>
                    <a:lstStyle/>
                    <a:p>
                      <a:pPr algn="ctr" fontAlgn="b"/>
                      <a:r>
                        <a:rPr lang="pt-BR" sz="2400" b="1" u="none" strike="noStrike" dirty="0">
                          <a:solidFill>
                            <a:schemeClr val="accent1">
                              <a:lumMod val="40000"/>
                              <a:lumOff val="60000"/>
                            </a:schemeClr>
                          </a:solidFill>
                          <a:effectLst/>
                        </a:rPr>
                        <a:t>Câmbio</a:t>
                      </a:r>
                      <a:endParaRPr lang="pt-BR" sz="2400" b="1" i="0" u="none" strike="noStrike" dirty="0">
                        <a:solidFill>
                          <a:schemeClr val="accent1">
                            <a:lumMod val="40000"/>
                            <a:lumOff val="60000"/>
                          </a:schemeClr>
                        </a:solidFill>
                        <a:effectLst/>
                        <a:latin typeface="Calibri"/>
                      </a:endParaRPr>
                    </a:p>
                  </a:txBody>
                  <a:tcPr marL="9525" marR="9525" marT="9525" marB="0" anchor="ctr">
                    <a:solidFill>
                      <a:schemeClr val="tx1">
                        <a:lumMod val="85000"/>
                        <a:lumOff val="15000"/>
                      </a:schemeClr>
                    </a:solidFill>
                  </a:tcPr>
                </a:tc>
                <a:tc>
                  <a:txBody>
                    <a:bodyPr/>
                    <a:lstStyle/>
                    <a:p>
                      <a:pPr algn="ctr" fontAlgn="b"/>
                      <a:r>
                        <a:rPr lang="pt-BR" sz="2400" b="1" u="none" strike="noStrike" dirty="0">
                          <a:solidFill>
                            <a:schemeClr val="accent1">
                              <a:lumMod val="40000"/>
                              <a:lumOff val="60000"/>
                            </a:schemeClr>
                          </a:solidFill>
                          <a:effectLst/>
                        </a:rPr>
                        <a:t>Total</a:t>
                      </a:r>
                      <a:endParaRPr lang="pt-BR" sz="2400" b="1" i="0" u="none" strike="noStrike" dirty="0">
                        <a:solidFill>
                          <a:schemeClr val="accent1">
                            <a:lumMod val="40000"/>
                            <a:lumOff val="60000"/>
                          </a:schemeClr>
                        </a:solidFill>
                        <a:effectLst/>
                        <a:latin typeface="Calibri"/>
                      </a:endParaRPr>
                    </a:p>
                  </a:txBody>
                  <a:tcPr marL="9525" marR="9525" marT="9525" marB="0" anchor="ctr">
                    <a:solidFill>
                      <a:schemeClr val="tx1">
                        <a:lumMod val="85000"/>
                        <a:lumOff val="15000"/>
                      </a:schemeClr>
                    </a:solidFill>
                  </a:tcPr>
                </a:tc>
                <a:tc>
                  <a:txBody>
                    <a:bodyPr/>
                    <a:lstStyle/>
                    <a:p>
                      <a:pPr algn="ctr" fontAlgn="b"/>
                      <a:r>
                        <a:rPr lang="pt-BR" sz="2400" b="1" i="0" u="none" strike="noStrike" dirty="0" smtClean="0">
                          <a:solidFill>
                            <a:schemeClr val="tx1"/>
                          </a:solidFill>
                          <a:effectLst/>
                          <a:latin typeface="Calibri"/>
                        </a:rPr>
                        <a:t>Reserva</a:t>
                      </a:r>
                      <a:endParaRPr lang="pt-BR" sz="2400" b="1" i="0" u="none" strike="noStrike" dirty="0">
                        <a:solidFill>
                          <a:schemeClr val="tx1"/>
                        </a:solidFill>
                        <a:effectLst/>
                        <a:latin typeface="Calibri"/>
                      </a:endParaRPr>
                    </a:p>
                  </a:txBody>
                  <a:tcPr marL="9525" marR="9525" marT="9525" marB="0" anchor="ctr">
                    <a:solidFill>
                      <a:schemeClr val="bg1"/>
                    </a:solidFill>
                  </a:tcPr>
                </a:tc>
              </a:tr>
              <a:tr h="286786">
                <a:tc>
                  <a:txBody>
                    <a:bodyPr/>
                    <a:lstStyle/>
                    <a:p>
                      <a:pPr algn="ctr" fontAlgn="b"/>
                      <a:r>
                        <a:rPr lang="pt-BR" sz="1600" u="none" strike="noStrike" dirty="0">
                          <a:solidFill>
                            <a:schemeClr val="accent1">
                              <a:lumMod val="40000"/>
                              <a:lumOff val="60000"/>
                            </a:schemeClr>
                          </a:solidFill>
                          <a:effectLst/>
                        </a:rPr>
                        <a:t>1º sem/2008</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3.172.740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(44.798.256)</a:t>
                      </a:r>
                      <a:endParaRPr lang="pt-BR" sz="1800" b="1" i="0" u="none" strike="noStrike" dirty="0">
                        <a:solidFill>
                          <a:srgbClr val="FFC000"/>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(41.625.516)</a:t>
                      </a:r>
                      <a:endParaRPr lang="pt-BR" sz="1800" b="1" i="0" u="none" strike="noStrike" dirty="0">
                        <a:solidFill>
                          <a:srgbClr val="FFC000"/>
                        </a:solidFill>
                        <a:effectLst/>
                        <a:latin typeface="Calibri"/>
                      </a:endParaRPr>
                    </a:p>
                  </a:txBody>
                  <a:tcPr marL="9525" marR="9525" marT="9525" marB="0" anchor="ctr">
                    <a:solidFill>
                      <a:schemeClr val="tx1">
                        <a:lumMod val="85000"/>
                        <a:lumOff val="15000"/>
                      </a:schemeClr>
                    </a:solidFill>
                  </a:tcPr>
                </a:tc>
                <a:tc>
                  <a:txBody>
                    <a:bodyPr/>
                    <a:lstStyle/>
                    <a:p>
                      <a:pPr algn="ctr" fontAlgn="b"/>
                      <a:r>
                        <a:rPr lang="pt-BR" sz="1800" b="1" i="0" u="none" strike="noStrike" dirty="0" smtClean="0">
                          <a:solidFill>
                            <a:schemeClr val="tx1"/>
                          </a:solidFill>
                          <a:effectLst/>
                          <a:latin typeface="Calibri"/>
                        </a:rPr>
                        <a:t>-</a:t>
                      </a:r>
                      <a:endParaRPr lang="pt-BR" sz="1800" b="1" i="0" u="none" strike="noStrike" dirty="0">
                        <a:solidFill>
                          <a:schemeClr val="tx1"/>
                        </a:solidFill>
                        <a:effectLst/>
                        <a:latin typeface="Calibri"/>
                      </a:endParaRPr>
                    </a:p>
                  </a:txBody>
                  <a:tcPr marL="9525" marR="9525" marT="9525" marB="0" anchor="ctr">
                    <a:noFill/>
                  </a:tcPr>
                </a:tc>
              </a:tr>
              <a:tr h="286786">
                <a:tc>
                  <a:txBody>
                    <a:bodyPr/>
                    <a:lstStyle/>
                    <a:p>
                      <a:pPr algn="ctr" fontAlgn="b"/>
                      <a:r>
                        <a:rPr lang="pt-BR" sz="1600" u="none" strike="noStrike" dirty="0">
                          <a:solidFill>
                            <a:schemeClr val="accent1">
                              <a:lumMod val="40000"/>
                              <a:lumOff val="60000"/>
                            </a:schemeClr>
                          </a:solidFill>
                          <a:effectLst/>
                        </a:rPr>
                        <a:t>2º sem/2008</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10.172.653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171.416.012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181.588.665 </a:t>
                      </a:r>
                      <a:endParaRPr lang="pt-BR" sz="1800" b="1" i="0" u="none" strike="noStrike" dirty="0">
                        <a:solidFill>
                          <a:schemeClr val="bg1">
                            <a:lumMod val="85000"/>
                          </a:schemeClr>
                        </a:solidFill>
                        <a:effectLst/>
                        <a:latin typeface="Calibri"/>
                      </a:endParaRPr>
                    </a:p>
                  </a:txBody>
                  <a:tcPr marL="9525" marR="9525" marT="9525" marB="0" anchor="ctr">
                    <a:solidFill>
                      <a:schemeClr val="tx1">
                        <a:lumMod val="85000"/>
                        <a:lumOff val="15000"/>
                      </a:schemeClr>
                    </a:solidFill>
                  </a:tcPr>
                </a:tc>
                <a:tc>
                  <a:txBody>
                    <a:bodyPr/>
                    <a:lstStyle/>
                    <a:p>
                      <a:pPr algn="ctr" fontAlgn="b"/>
                      <a:r>
                        <a:rPr lang="pt-BR" sz="1800" b="1" u="none" strike="noStrike" dirty="0" smtClean="0">
                          <a:solidFill>
                            <a:schemeClr val="tx1"/>
                          </a:solidFill>
                          <a:effectLst/>
                        </a:rPr>
                        <a:t>171.416.012 </a:t>
                      </a:r>
                      <a:endParaRPr lang="pt-BR" sz="1800" b="1" i="0" u="none" strike="noStrike" dirty="0">
                        <a:solidFill>
                          <a:schemeClr val="tx1"/>
                        </a:solidFill>
                        <a:effectLst/>
                        <a:latin typeface="Calibri"/>
                      </a:endParaRPr>
                    </a:p>
                  </a:txBody>
                  <a:tcPr marL="9525" marR="9525" marT="9525" marB="0" anchor="ctr">
                    <a:solidFill>
                      <a:srgbClr val="FFFF00"/>
                    </a:solidFill>
                  </a:tcPr>
                </a:tc>
              </a:tr>
              <a:tr h="286786">
                <a:tc>
                  <a:txBody>
                    <a:bodyPr/>
                    <a:lstStyle/>
                    <a:p>
                      <a:pPr algn="ctr" fontAlgn="b"/>
                      <a:r>
                        <a:rPr lang="pt-BR" sz="1600" u="none" strike="noStrike" dirty="0">
                          <a:solidFill>
                            <a:schemeClr val="accent1">
                              <a:lumMod val="40000"/>
                              <a:lumOff val="60000"/>
                            </a:schemeClr>
                          </a:solidFill>
                          <a:effectLst/>
                        </a:rPr>
                        <a:t>1º sem/2009</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(941.601)</a:t>
                      </a:r>
                      <a:endParaRPr lang="pt-BR" sz="1800" b="1" i="0" u="none" strike="noStrike" dirty="0">
                        <a:solidFill>
                          <a:srgbClr val="FFC000"/>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(93.787.316)</a:t>
                      </a:r>
                      <a:endParaRPr lang="pt-BR" sz="1800" b="1" i="0" u="none" strike="noStrike" dirty="0">
                        <a:solidFill>
                          <a:srgbClr val="FFC000"/>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(94.728.917)</a:t>
                      </a:r>
                      <a:endParaRPr lang="pt-BR" sz="1800" b="1" i="0" u="none" strike="noStrike" dirty="0">
                        <a:solidFill>
                          <a:srgbClr val="FFC000"/>
                        </a:solidFill>
                        <a:effectLst/>
                        <a:latin typeface="Calibri"/>
                      </a:endParaRPr>
                    </a:p>
                  </a:txBody>
                  <a:tcPr marL="9525" marR="9525" marT="9525" marB="0" anchor="ctr">
                    <a:solidFill>
                      <a:schemeClr val="tx1">
                        <a:lumMod val="85000"/>
                        <a:lumOff val="15000"/>
                      </a:schemeClr>
                    </a:solidFill>
                  </a:tcPr>
                </a:tc>
                <a:tc>
                  <a:txBody>
                    <a:bodyPr/>
                    <a:lstStyle/>
                    <a:p>
                      <a:pPr algn="ctr" fontAlgn="b"/>
                      <a:r>
                        <a:rPr lang="pt-BR" sz="1800" b="1" i="0" u="none" strike="noStrike" dirty="0" smtClean="0">
                          <a:solidFill>
                            <a:schemeClr val="tx1"/>
                          </a:solidFill>
                          <a:effectLst/>
                          <a:latin typeface="Calibri"/>
                        </a:rPr>
                        <a:t>-</a:t>
                      </a:r>
                      <a:endParaRPr lang="pt-BR" sz="1800" b="1" i="0" u="none" strike="noStrike" dirty="0">
                        <a:solidFill>
                          <a:schemeClr val="tx1"/>
                        </a:solidFill>
                        <a:effectLst/>
                        <a:latin typeface="Calibri"/>
                      </a:endParaRPr>
                    </a:p>
                  </a:txBody>
                  <a:tcPr marL="9525" marR="9525" marT="9525" marB="0" anchor="ctr">
                    <a:noFill/>
                  </a:tcPr>
                </a:tc>
              </a:tr>
              <a:tr h="286786">
                <a:tc>
                  <a:txBody>
                    <a:bodyPr/>
                    <a:lstStyle/>
                    <a:p>
                      <a:pPr algn="ctr" fontAlgn="b"/>
                      <a:r>
                        <a:rPr lang="pt-BR" sz="1600" u="none" strike="noStrike" dirty="0">
                          <a:solidFill>
                            <a:schemeClr val="accent1">
                              <a:lumMod val="40000"/>
                              <a:lumOff val="60000"/>
                            </a:schemeClr>
                          </a:solidFill>
                          <a:effectLst/>
                        </a:rPr>
                        <a:t>2º sem/2009</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6.550.645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(53.931.576)</a:t>
                      </a:r>
                      <a:endParaRPr lang="pt-BR" sz="1800" b="1" i="0" u="none" strike="noStrike" dirty="0">
                        <a:solidFill>
                          <a:srgbClr val="FFC000"/>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(47.380.931)</a:t>
                      </a:r>
                      <a:endParaRPr lang="pt-BR" sz="1800" b="1" i="0" u="none" strike="noStrike" dirty="0">
                        <a:solidFill>
                          <a:srgbClr val="FFC000"/>
                        </a:solidFill>
                        <a:effectLst/>
                        <a:latin typeface="Calibri"/>
                      </a:endParaRPr>
                    </a:p>
                  </a:txBody>
                  <a:tcPr marL="9525" marR="9525" marT="9525" marB="0" anchor="ctr">
                    <a:solidFill>
                      <a:schemeClr val="tx1">
                        <a:lumMod val="85000"/>
                        <a:lumOff val="15000"/>
                      </a:schemeClr>
                    </a:solidFill>
                  </a:tcPr>
                </a:tc>
                <a:tc>
                  <a:txBody>
                    <a:bodyPr/>
                    <a:lstStyle/>
                    <a:p>
                      <a:pPr algn="ctr" fontAlgn="b"/>
                      <a:r>
                        <a:rPr lang="pt-BR" sz="1800" b="1" i="0" u="none" strike="noStrike" dirty="0" smtClean="0">
                          <a:solidFill>
                            <a:schemeClr val="tx1"/>
                          </a:solidFill>
                          <a:effectLst/>
                          <a:latin typeface="Calibri"/>
                        </a:rPr>
                        <a:t>-</a:t>
                      </a:r>
                      <a:endParaRPr lang="pt-BR" sz="1800" b="1" i="0" u="none" strike="noStrike" dirty="0">
                        <a:solidFill>
                          <a:schemeClr val="tx1"/>
                        </a:solidFill>
                        <a:effectLst/>
                        <a:latin typeface="Calibri"/>
                      </a:endParaRPr>
                    </a:p>
                  </a:txBody>
                  <a:tcPr marL="9525" marR="9525" marT="9525" marB="0" anchor="ctr">
                    <a:noFill/>
                  </a:tcPr>
                </a:tc>
              </a:tr>
              <a:tr h="286786">
                <a:tc>
                  <a:txBody>
                    <a:bodyPr/>
                    <a:lstStyle/>
                    <a:p>
                      <a:pPr algn="ctr" fontAlgn="b"/>
                      <a:r>
                        <a:rPr lang="pt-BR" sz="1600" u="none" strike="noStrike" dirty="0">
                          <a:solidFill>
                            <a:schemeClr val="accent1">
                              <a:lumMod val="40000"/>
                              <a:lumOff val="60000"/>
                            </a:schemeClr>
                          </a:solidFill>
                          <a:effectLst/>
                        </a:rPr>
                        <a:t>1º sem/2010</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10.803.195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(1.893.172)</a:t>
                      </a:r>
                      <a:endParaRPr lang="pt-BR" sz="1800" b="1" i="0" u="none" strike="noStrike" dirty="0">
                        <a:solidFill>
                          <a:srgbClr val="FFC000"/>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8.910.023 </a:t>
                      </a:r>
                      <a:endParaRPr lang="pt-BR" sz="1800" b="1" i="0" u="none" strike="noStrike" dirty="0">
                        <a:solidFill>
                          <a:schemeClr val="bg1">
                            <a:lumMod val="85000"/>
                          </a:schemeClr>
                        </a:solidFill>
                        <a:effectLst/>
                        <a:latin typeface="Calibri"/>
                      </a:endParaRPr>
                    </a:p>
                  </a:txBody>
                  <a:tcPr marL="9525" marR="9525" marT="9525" marB="0" anchor="ctr">
                    <a:solidFill>
                      <a:schemeClr val="tx1">
                        <a:lumMod val="85000"/>
                        <a:lumOff val="15000"/>
                      </a:schemeClr>
                    </a:solidFill>
                  </a:tcPr>
                </a:tc>
                <a:tc>
                  <a:txBody>
                    <a:bodyPr/>
                    <a:lstStyle/>
                    <a:p>
                      <a:pPr algn="ctr" fontAlgn="b"/>
                      <a:r>
                        <a:rPr lang="pt-BR" sz="1800" b="1" i="0" u="none" strike="noStrike" dirty="0" smtClean="0">
                          <a:solidFill>
                            <a:schemeClr val="tx1"/>
                          </a:solidFill>
                          <a:effectLst/>
                          <a:latin typeface="Calibri"/>
                        </a:rPr>
                        <a:t>-</a:t>
                      </a:r>
                      <a:endParaRPr lang="pt-BR" sz="1800" b="1" i="0" u="none" strike="noStrike" dirty="0">
                        <a:solidFill>
                          <a:schemeClr val="tx1"/>
                        </a:solidFill>
                        <a:effectLst/>
                        <a:latin typeface="Calibri"/>
                      </a:endParaRPr>
                    </a:p>
                  </a:txBody>
                  <a:tcPr marL="9525" marR="9525" marT="9525" marB="0" anchor="ctr">
                    <a:noFill/>
                  </a:tcPr>
                </a:tc>
              </a:tr>
              <a:tr h="286786">
                <a:tc>
                  <a:txBody>
                    <a:bodyPr/>
                    <a:lstStyle/>
                    <a:p>
                      <a:pPr algn="ctr" fontAlgn="b"/>
                      <a:r>
                        <a:rPr lang="pt-BR" sz="1600" u="none" strike="noStrike" dirty="0">
                          <a:solidFill>
                            <a:schemeClr val="accent1">
                              <a:lumMod val="40000"/>
                              <a:lumOff val="60000"/>
                            </a:schemeClr>
                          </a:solidFill>
                          <a:effectLst/>
                        </a:rPr>
                        <a:t>2º sem/2010</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4.926.775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(46.636.548)</a:t>
                      </a:r>
                      <a:endParaRPr lang="pt-BR" sz="1800" b="1" i="0" u="none" strike="noStrike" dirty="0">
                        <a:solidFill>
                          <a:srgbClr val="FFC000"/>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(41.709.773)</a:t>
                      </a:r>
                      <a:endParaRPr lang="pt-BR" sz="1800" b="1" i="0" u="none" strike="noStrike" dirty="0">
                        <a:solidFill>
                          <a:srgbClr val="FFC000"/>
                        </a:solidFill>
                        <a:effectLst/>
                        <a:latin typeface="Calibri"/>
                      </a:endParaRPr>
                    </a:p>
                  </a:txBody>
                  <a:tcPr marL="9525" marR="9525" marT="9525" marB="0" anchor="ctr">
                    <a:solidFill>
                      <a:schemeClr val="tx1">
                        <a:lumMod val="85000"/>
                        <a:lumOff val="15000"/>
                      </a:schemeClr>
                    </a:solidFill>
                  </a:tcPr>
                </a:tc>
                <a:tc>
                  <a:txBody>
                    <a:bodyPr/>
                    <a:lstStyle/>
                    <a:p>
                      <a:pPr algn="ctr" fontAlgn="b"/>
                      <a:r>
                        <a:rPr lang="pt-BR" sz="1800" b="1" i="0" u="none" strike="noStrike" dirty="0" smtClean="0">
                          <a:solidFill>
                            <a:schemeClr val="tx1"/>
                          </a:solidFill>
                          <a:effectLst/>
                          <a:latin typeface="Calibri"/>
                        </a:rPr>
                        <a:t>-</a:t>
                      </a:r>
                      <a:endParaRPr lang="pt-BR" sz="1800" b="1" i="0" u="none" strike="noStrike" dirty="0">
                        <a:solidFill>
                          <a:schemeClr val="tx1"/>
                        </a:solidFill>
                        <a:effectLst/>
                        <a:latin typeface="Calibri"/>
                      </a:endParaRPr>
                    </a:p>
                  </a:txBody>
                  <a:tcPr marL="9525" marR="9525" marT="9525" marB="0" anchor="ctr">
                    <a:noFill/>
                  </a:tcPr>
                </a:tc>
              </a:tr>
              <a:tr h="286786">
                <a:tc>
                  <a:txBody>
                    <a:bodyPr/>
                    <a:lstStyle/>
                    <a:p>
                      <a:pPr algn="ctr" fontAlgn="b"/>
                      <a:r>
                        <a:rPr lang="pt-BR" sz="1600" u="none" strike="noStrike" dirty="0">
                          <a:solidFill>
                            <a:schemeClr val="accent1">
                              <a:lumMod val="40000"/>
                              <a:lumOff val="60000"/>
                            </a:schemeClr>
                          </a:solidFill>
                          <a:effectLst/>
                        </a:rPr>
                        <a:t>1º sem/2011</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12.230.706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(46.199.286)</a:t>
                      </a:r>
                      <a:endParaRPr lang="pt-BR" sz="1800" b="1" i="0" u="none" strike="noStrike" dirty="0">
                        <a:solidFill>
                          <a:srgbClr val="FFC000"/>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(33.968.580)</a:t>
                      </a:r>
                      <a:endParaRPr lang="pt-BR" sz="1800" b="1" i="0" u="none" strike="noStrike" dirty="0">
                        <a:solidFill>
                          <a:srgbClr val="FFC000"/>
                        </a:solidFill>
                        <a:effectLst/>
                        <a:latin typeface="Calibri"/>
                      </a:endParaRPr>
                    </a:p>
                  </a:txBody>
                  <a:tcPr marL="9525" marR="9525" marT="9525" marB="0" anchor="ctr">
                    <a:solidFill>
                      <a:schemeClr val="tx1">
                        <a:lumMod val="85000"/>
                        <a:lumOff val="15000"/>
                      </a:schemeClr>
                    </a:solidFill>
                  </a:tcPr>
                </a:tc>
                <a:tc>
                  <a:txBody>
                    <a:bodyPr/>
                    <a:lstStyle/>
                    <a:p>
                      <a:pPr algn="ctr" fontAlgn="b"/>
                      <a:r>
                        <a:rPr lang="pt-BR" sz="1800" b="1" i="0" u="none" strike="noStrike" dirty="0" smtClean="0">
                          <a:solidFill>
                            <a:schemeClr val="tx1"/>
                          </a:solidFill>
                          <a:effectLst/>
                          <a:latin typeface="Calibri"/>
                        </a:rPr>
                        <a:t>-</a:t>
                      </a:r>
                      <a:endParaRPr lang="pt-BR" sz="1800" b="1" i="0" u="none" strike="noStrike" dirty="0">
                        <a:solidFill>
                          <a:schemeClr val="tx1"/>
                        </a:solidFill>
                        <a:effectLst/>
                        <a:latin typeface="Calibri"/>
                      </a:endParaRPr>
                    </a:p>
                  </a:txBody>
                  <a:tcPr marL="9525" marR="9525" marT="9525" marB="0" anchor="ctr">
                    <a:noFill/>
                  </a:tcPr>
                </a:tc>
              </a:tr>
              <a:tr h="286786">
                <a:tc>
                  <a:txBody>
                    <a:bodyPr/>
                    <a:lstStyle/>
                    <a:p>
                      <a:pPr algn="ctr" fontAlgn="b"/>
                      <a:r>
                        <a:rPr lang="pt-BR" sz="1600" u="none" strike="noStrike" dirty="0">
                          <a:solidFill>
                            <a:schemeClr val="accent1">
                              <a:lumMod val="40000"/>
                              <a:lumOff val="60000"/>
                            </a:schemeClr>
                          </a:solidFill>
                          <a:effectLst/>
                        </a:rPr>
                        <a:t>2º sem/2011</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11.240.704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90.240.059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101.480.763 </a:t>
                      </a:r>
                      <a:endParaRPr lang="pt-BR" sz="1800" b="1" i="0" u="none" strike="noStrike" dirty="0">
                        <a:solidFill>
                          <a:schemeClr val="bg1">
                            <a:lumMod val="85000"/>
                          </a:schemeClr>
                        </a:solidFill>
                        <a:effectLst/>
                        <a:latin typeface="Calibri"/>
                      </a:endParaRPr>
                    </a:p>
                  </a:txBody>
                  <a:tcPr marL="9525" marR="9525" marT="9525" marB="0" anchor="ctr">
                    <a:solidFill>
                      <a:schemeClr val="tx1">
                        <a:lumMod val="85000"/>
                        <a:lumOff val="15000"/>
                      </a:schemeClr>
                    </a:solidFill>
                  </a:tcPr>
                </a:tc>
                <a:tc>
                  <a:txBody>
                    <a:bodyPr/>
                    <a:lstStyle/>
                    <a:p>
                      <a:pPr algn="ctr" fontAlgn="b"/>
                      <a:r>
                        <a:rPr lang="pt-BR" sz="1800" b="1" u="none" strike="noStrike" dirty="0">
                          <a:solidFill>
                            <a:schemeClr val="tx1"/>
                          </a:solidFill>
                          <a:effectLst/>
                        </a:rPr>
                        <a:t>90.240.059 </a:t>
                      </a:r>
                      <a:endParaRPr lang="pt-BR" sz="1800" b="1" i="0" u="none" strike="noStrike" dirty="0">
                        <a:solidFill>
                          <a:schemeClr val="tx1"/>
                        </a:solidFill>
                        <a:effectLst/>
                        <a:latin typeface="Calibri"/>
                      </a:endParaRPr>
                    </a:p>
                  </a:txBody>
                  <a:tcPr marL="9525" marR="9525" marT="9525" marB="0" anchor="ctr">
                    <a:solidFill>
                      <a:srgbClr val="FFFF00"/>
                    </a:solidFill>
                  </a:tcPr>
                </a:tc>
              </a:tr>
              <a:tr h="286786">
                <a:tc>
                  <a:txBody>
                    <a:bodyPr/>
                    <a:lstStyle/>
                    <a:p>
                      <a:pPr algn="ctr" fontAlgn="b"/>
                      <a:r>
                        <a:rPr lang="pt-BR" sz="1600" u="none" strike="noStrike" dirty="0">
                          <a:solidFill>
                            <a:schemeClr val="accent1">
                              <a:lumMod val="40000"/>
                              <a:lumOff val="60000"/>
                            </a:schemeClr>
                          </a:solidFill>
                          <a:effectLst/>
                        </a:rPr>
                        <a:t>1º sem/2012</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12.318.246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32.210.001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44.528.247 </a:t>
                      </a:r>
                      <a:endParaRPr lang="pt-BR" sz="1800" b="1" i="0" u="none" strike="noStrike" dirty="0">
                        <a:solidFill>
                          <a:schemeClr val="bg1">
                            <a:lumMod val="85000"/>
                          </a:schemeClr>
                        </a:solidFill>
                        <a:effectLst/>
                        <a:latin typeface="Calibri"/>
                      </a:endParaRPr>
                    </a:p>
                  </a:txBody>
                  <a:tcPr marL="9525" marR="9525" marT="9525" marB="0" anchor="ctr">
                    <a:solidFill>
                      <a:schemeClr val="tx1">
                        <a:lumMod val="85000"/>
                        <a:lumOff val="15000"/>
                      </a:schemeClr>
                    </a:solidFill>
                  </a:tcPr>
                </a:tc>
                <a:tc>
                  <a:txBody>
                    <a:bodyPr/>
                    <a:lstStyle/>
                    <a:p>
                      <a:pPr algn="ctr" fontAlgn="b"/>
                      <a:r>
                        <a:rPr lang="pt-BR" sz="1800" b="1" u="none" strike="noStrike" dirty="0">
                          <a:solidFill>
                            <a:schemeClr val="tx1"/>
                          </a:solidFill>
                          <a:effectLst/>
                        </a:rPr>
                        <a:t>32.210.001 </a:t>
                      </a:r>
                      <a:endParaRPr lang="pt-BR" sz="1800" b="1" i="0" u="none" strike="noStrike" dirty="0">
                        <a:solidFill>
                          <a:schemeClr val="tx1"/>
                        </a:solidFill>
                        <a:effectLst/>
                        <a:latin typeface="Calibri"/>
                      </a:endParaRPr>
                    </a:p>
                  </a:txBody>
                  <a:tcPr marL="9525" marR="9525" marT="9525" marB="0" anchor="ctr">
                    <a:solidFill>
                      <a:srgbClr val="FFFF00"/>
                    </a:solidFill>
                  </a:tcPr>
                </a:tc>
              </a:tr>
              <a:tr h="286786">
                <a:tc>
                  <a:txBody>
                    <a:bodyPr/>
                    <a:lstStyle/>
                    <a:p>
                      <a:pPr algn="ctr" fontAlgn="b"/>
                      <a:r>
                        <a:rPr lang="pt-BR" sz="1600" u="none" strike="noStrike" dirty="0">
                          <a:solidFill>
                            <a:schemeClr val="accent1">
                              <a:lumMod val="40000"/>
                              <a:lumOff val="60000"/>
                            </a:schemeClr>
                          </a:solidFill>
                          <a:effectLst/>
                        </a:rPr>
                        <a:t>2º sem/2012</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12.296.483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(9.900.595)</a:t>
                      </a:r>
                      <a:endParaRPr lang="pt-BR" sz="1800" b="1" i="0" u="none" strike="noStrike" dirty="0">
                        <a:solidFill>
                          <a:srgbClr val="FFC000"/>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2.395.888 </a:t>
                      </a:r>
                      <a:endParaRPr lang="pt-BR" sz="1800" b="1" i="0" u="none" strike="noStrike" dirty="0">
                        <a:solidFill>
                          <a:schemeClr val="bg1">
                            <a:lumMod val="85000"/>
                          </a:schemeClr>
                        </a:solidFill>
                        <a:effectLst/>
                        <a:latin typeface="Calibri"/>
                      </a:endParaRPr>
                    </a:p>
                  </a:txBody>
                  <a:tcPr marL="9525" marR="9525" marT="9525" marB="0" anchor="ctr">
                    <a:solidFill>
                      <a:schemeClr val="tx1">
                        <a:lumMod val="85000"/>
                        <a:lumOff val="15000"/>
                      </a:schemeClr>
                    </a:solidFill>
                  </a:tcPr>
                </a:tc>
                <a:tc>
                  <a:txBody>
                    <a:bodyPr/>
                    <a:lstStyle/>
                    <a:p>
                      <a:pPr algn="ctr" fontAlgn="b"/>
                      <a:r>
                        <a:rPr lang="pt-BR" sz="1800" b="1" i="0" u="none" strike="noStrike" dirty="0" smtClean="0">
                          <a:solidFill>
                            <a:schemeClr val="tx1"/>
                          </a:solidFill>
                          <a:effectLst/>
                          <a:latin typeface="Calibri"/>
                        </a:rPr>
                        <a:t>-</a:t>
                      </a:r>
                      <a:endParaRPr lang="pt-BR" sz="1800" b="1" i="0" u="none" strike="noStrike" dirty="0">
                        <a:solidFill>
                          <a:schemeClr val="tx1"/>
                        </a:solidFill>
                        <a:effectLst/>
                        <a:latin typeface="Calibri"/>
                      </a:endParaRPr>
                    </a:p>
                  </a:txBody>
                  <a:tcPr marL="9525" marR="9525" marT="9525" marB="0" anchor="ctr">
                    <a:noFill/>
                  </a:tcPr>
                </a:tc>
              </a:tr>
              <a:tr h="286786">
                <a:tc>
                  <a:txBody>
                    <a:bodyPr/>
                    <a:lstStyle/>
                    <a:p>
                      <a:pPr algn="ctr" fontAlgn="b"/>
                      <a:r>
                        <a:rPr lang="pt-BR" sz="1600" u="none" strike="noStrike" dirty="0">
                          <a:solidFill>
                            <a:schemeClr val="accent1">
                              <a:lumMod val="40000"/>
                              <a:lumOff val="60000"/>
                            </a:schemeClr>
                          </a:solidFill>
                          <a:effectLst/>
                        </a:rPr>
                        <a:t>1º sem/2013</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12.669.885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15.766.502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28.436.387 </a:t>
                      </a:r>
                      <a:endParaRPr lang="pt-BR" sz="1800" b="1" i="0" u="none" strike="noStrike" dirty="0">
                        <a:solidFill>
                          <a:schemeClr val="bg1">
                            <a:lumMod val="85000"/>
                          </a:schemeClr>
                        </a:solidFill>
                        <a:effectLst/>
                        <a:latin typeface="Calibri"/>
                      </a:endParaRPr>
                    </a:p>
                  </a:txBody>
                  <a:tcPr marL="9525" marR="9525" marT="9525" marB="0" anchor="ctr">
                    <a:solidFill>
                      <a:schemeClr val="tx1">
                        <a:lumMod val="85000"/>
                        <a:lumOff val="15000"/>
                      </a:schemeClr>
                    </a:solidFill>
                  </a:tcPr>
                </a:tc>
                <a:tc>
                  <a:txBody>
                    <a:bodyPr/>
                    <a:lstStyle/>
                    <a:p>
                      <a:pPr algn="ctr" fontAlgn="b"/>
                      <a:r>
                        <a:rPr lang="pt-BR" sz="1800" b="1" u="none" strike="noStrike" dirty="0">
                          <a:solidFill>
                            <a:schemeClr val="tx1"/>
                          </a:solidFill>
                          <a:effectLst/>
                        </a:rPr>
                        <a:t>15.766.502 </a:t>
                      </a:r>
                      <a:endParaRPr lang="pt-BR" sz="1800" b="1" i="0" u="none" strike="noStrike" dirty="0">
                        <a:solidFill>
                          <a:schemeClr val="tx1"/>
                        </a:solidFill>
                        <a:effectLst/>
                        <a:latin typeface="Calibri"/>
                      </a:endParaRPr>
                    </a:p>
                  </a:txBody>
                  <a:tcPr marL="9525" marR="9525" marT="9525" marB="0" anchor="ctr">
                    <a:solidFill>
                      <a:srgbClr val="FFFF00"/>
                    </a:solidFill>
                  </a:tcPr>
                </a:tc>
              </a:tr>
              <a:tr h="286786">
                <a:tc>
                  <a:txBody>
                    <a:bodyPr/>
                    <a:lstStyle/>
                    <a:p>
                      <a:pPr algn="ctr" fontAlgn="b"/>
                      <a:r>
                        <a:rPr lang="pt-BR" sz="1600" u="none" strike="noStrike" dirty="0">
                          <a:solidFill>
                            <a:schemeClr val="accent1">
                              <a:lumMod val="40000"/>
                              <a:lumOff val="60000"/>
                            </a:schemeClr>
                          </a:solidFill>
                          <a:effectLst/>
                        </a:rPr>
                        <a:t>2º sem/2013</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14.267.811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15.918.931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30.186.742 </a:t>
                      </a:r>
                      <a:endParaRPr lang="pt-BR" sz="1800" b="1" i="0" u="none" strike="noStrike" dirty="0">
                        <a:solidFill>
                          <a:schemeClr val="bg1">
                            <a:lumMod val="85000"/>
                          </a:schemeClr>
                        </a:solidFill>
                        <a:effectLst/>
                        <a:latin typeface="Calibri"/>
                      </a:endParaRPr>
                    </a:p>
                  </a:txBody>
                  <a:tcPr marL="9525" marR="9525" marT="9525" marB="0" anchor="ctr">
                    <a:solidFill>
                      <a:schemeClr val="tx1">
                        <a:lumMod val="85000"/>
                        <a:lumOff val="15000"/>
                      </a:schemeClr>
                    </a:solidFill>
                  </a:tcPr>
                </a:tc>
                <a:tc>
                  <a:txBody>
                    <a:bodyPr/>
                    <a:lstStyle/>
                    <a:p>
                      <a:pPr algn="ctr" fontAlgn="b"/>
                      <a:r>
                        <a:rPr lang="pt-BR" sz="1800" b="1" u="none" strike="noStrike" dirty="0">
                          <a:solidFill>
                            <a:schemeClr val="tx1"/>
                          </a:solidFill>
                          <a:effectLst/>
                        </a:rPr>
                        <a:t>15.918.931 </a:t>
                      </a:r>
                      <a:endParaRPr lang="pt-BR" sz="1800" b="1" i="0" u="none" strike="noStrike" dirty="0">
                        <a:solidFill>
                          <a:schemeClr val="tx1"/>
                        </a:solidFill>
                        <a:effectLst/>
                        <a:latin typeface="Calibri"/>
                      </a:endParaRPr>
                    </a:p>
                  </a:txBody>
                  <a:tcPr marL="9525" marR="9525" marT="9525" marB="0" anchor="ctr">
                    <a:solidFill>
                      <a:srgbClr val="FFFF00"/>
                    </a:solidFill>
                  </a:tcPr>
                </a:tc>
              </a:tr>
              <a:tr h="286786">
                <a:tc>
                  <a:txBody>
                    <a:bodyPr/>
                    <a:lstStyle/>
                    <a:p>
                      <a:pPr algn="ctr" fontAlgn="b"/>
                      <a:r>
                        <a:rPr lang="pt-BR" sz="1600" u="none" strike="noStrike" dirty="0">
                          <a:solidFill>
                            <a:schemeClr val="accent1">
                              <a:lumMod val="40000"/>
                              <a:lumOff val="60000"/>
                            </a:schemeClr>
                          </a:solidFill>
                          <a:effectLst/>
                        </a:rPr>
                        <a:t>1º sem/2014</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5.271.503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(51.233.608)</a:t>
                      </a:r>
                      <a:endParaRPr lang="pt-BR" sz="1800" b="1" i="0" u="none" strike="noStrike" dirty="0">
                        <a:solidFill>
                          <a:srgbClr val="FFC000"/>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(45.962.105)</a:t>
                      </a:r>
                      <a:endParaRPr lang="pt-BR" sz="1800" b="1" i="0" u="none" strike="noStrike" dirty="0">
                        <a:solidFill>
                          <a:srgbClr val="FFC000"/>
                        </a:solidFill>
                        <a:effectLst/>
                        <a:latin typeface="Calibri"/>
                      </a:endParaRPr>
                    </a:p>
                  </a:txBody>
                  <a:tcPr marL="9525" marR="9525" marT="9525" marB="0" anchor="ctr">
                    <a:solidFill>
                      <a:schemeClr val="tx1">
                        <a:lumMod val="85000"/>
                        <a:lumOff val="15000"/>
                      </a:schemeClr>
                    </a:solidFill>
                  </a:tcPr>
                </a:tc>
                <a:tc>
                  <a:txBody>
                    <a:bodyPr/>
                    <a:lstStyle/>
                    <a:p>
                      <a:pPr algn="ctr" fontAlgn="b"/>
                      <a:r>
                        <a:rPr lang="pt-BR" sz="1800" b="1" i="0" u="none" strike="noStrike" dirty="0" smtClean="0">
                          <a:solidFill>
                            <a:schemeClr val="tx1"/>
                          </a:solidFill>
                          <a:effectLst/>
                          <a:latin typeface="Calibri"/>
                        </a:rPr>
                        <a:t>-</a:t>
                      </a:r>
                      <a:endParaRPr lang="pt-BR" sz="1800" b="1" i="0" u="none" strike="noStrike" dirty="0">
                        <a:solidFill>
                          <a:schemeClr val="tx1"/>
                        </a:solidFill>
                        <a:effectLst/>
                        <a:latin typeface="Calibri"/>
                      </a:endParaRPr>
                    </a:p>
                  </a:txBody>
                  <a:tcPr marL="9525" marR="9525" marT="9525" marB="0" anchor="ctr">
                    <a:noFill/>
                  </a:tcPr>
                </a:tc>
              </a:tr>
              <a:tr h="286786">
                <a:tc>
                  <a:txBody>
                    <a:bodyPr/>
                    <a:lstStyle/>
                    <a:p>
                      <a:pPr algn="ctr" fontAlgn="b"/>
                      <a:r>
                        <a:rPr lang="pt-BR" sz="1600" u="none" strike="noStrike" dirty="0">
                          <a:solidFill>
                            <a:schemeClr val="accent1">
                              <a:lumMod val="40000"/>
                              <a:lumOff val="60000"/>
                            </a:schemeClr>
                          </a:solidFill>
                          <a:effectLst/>
                        </a:rPr>
                        <a:t>2º sem/2014</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25.655.376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65.173.472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90.828.848 </a:t>
                      </a:r>
                      <a:endParaRPr lang="pt-BR" sz="1800" b="1" i="0" u="none" strike="noStrike" dirty="0">
                        <a:solidFill>
                          <a:schemeClr val="bg1">
                            <a:lumMod val="85000"/>
                          </a:schemeClr>
                        </a:solidFill>
                        <a:effectLst/>
                        <a:latin typeface="Calibri"/>
                      </a:endParaRPr>
                    </a:p>
                  </a:txBody>
                  <a:tcPr marL="9525" marR="9525" marT="9525" marB="0" anchor="ctr">
                    <a:solidFill>
                      <a:schemeClr val="tx1">
                        <a:lumMod val="85000"/>
                        <a:lumOff val="15000"/>
                      </a:schemeClr>
                    </a:solidFill>
                  </a:tcPr>
                </a:tc>
                <a:tc>
                  <a:txBody>
                    <a:bodyPr/>
                    <a:lstStyle/>
                    <a:p>
                      <a:pPr algn="ctr" fontAlgn="b"/>
                      <a:endParaRPr lang="pt-BR" sz="1800" b="1" i="0" u="none" strike="noStrike" dirty="0">
                        <a:solidFill>
                          <a:schemeClr val="tx1"/>
                        </a:solidFill>
                        <a:effectLst/>
                        <a:latin typeface="Calibri"/>
                      </a:endParaRPr>
                    </a:p>
                  </a:txBody>
                  <a:tcPr marL="9525" marR="9525" marT="9525" marB="0" anchor="ctr">
                    <a:noFill/>
                  </a:tcPr>
                </a:tc>
              </a:tr>
              <a:tr h="286786">
                <a:tc>
                  <a:txBody>
                    <a:bodyPr/>
                    <a:lstStyle/>
                    <a:p>
                      <a:pPr algn="ctr" fontAlgn="b"/>
                      <a:r>
                        <a:rPr lang="pt-BR" sz="1600" u="none" strike="noStrike" dirty="0">
                          <a:solidFill>
                            <a:schemeClr val="accent1">
                              <a:lumMod val="40000"/>
                              <a:lumOff val="60000"/>
                            </a:schemeClr>
                          </a:solidFill>
                          <a:effectLst/>
                        </a:rPr>
                        <a:t>1º sem/2015</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35.184.659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46.406.630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81.591.289 </a:t>
                      </a:r>
                      <a:endParaRPr lang="pt-BR" sz="1800" b="1" i="0" u="none" strike="noStrike" dirty="0">
                        <a:solidFill>
                          <a:schemeClr val="bg1">
                            <a:lumMod val="85000"/>
                          </a:schemeClr>
                        </a:solidFill>
                        <a:effectLst/>
                        <a:latin typeface="Calibri"/>
                      </a:endParaRPr>
                    </a:p>
                  </a:txBody>
                  <a:tcPr marL="9525" marR="9525" marT="9525" marB="0" anchor="ctr">
                    <a:solidFill>
                      <a:schemeClr val="tx1">
                        <a:lumMod val="85000"/>
                        <a:lumOff val="15000"/>
                      </a:schemeClr>
                    </a:solidFill>
                  </a:tcPr>
                </a:tc>
                <a:tc>
                  <a:txBody>
                    <a:bodyPr/>
                    <a:lstStyle/>
                    <a:p>
                      <a:pPr algn="ctr" fontAlgn="b"/>
                      <a:endParaRPr lang="pt-BR" sz="1800" b="1" i="0" u="none" strike="noStrike" dirty="0">
                        <a:solidFill>
                          <a:schemeClr val="tx1"/>
                        </a:solidFill>
                        <a:effectLst/>
                        <a:latin typeface="Calibri"/>
                      </a:endParaRPr>
                    </a:p>
                  </a:txBody>
                  <a:tcPr marL="9525" marR="9525" marT="9525" marB="0" anchor="ctr">
                    <a:noFill/>
                  </a:tcPr>
                </a:tc>
              </a:tr>
              <a:tr h="286786">
                <a:tc>
                  <a:txBody>
                    <a:bodyPr/>
                    <a:lstStyle/>
                    <a:p>
                      <a:pPr algn="ctr" fontAlgn="b"/>
                      <a:r>
                        <a:rPr lang="pt-BR" sz="1600" u="none" strike="noStrike" dirty="0">
                          <a:solidFill>
                            <a:schemeClr val="accent1">
                              <a:lumMod val="40000"/>
                              <a:lumOff val="60000"/>
                            </a:schemeClr>
                          </a:solidFill>
                          <a:effectLst/>
                        </a:rPr>
                        <a:t>2º sem/2015</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41.521.539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110.938.091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152.459.630 </a:t>
                      </a:r>
                      <a:endParaRPr lang="pt-BR" sz="1800" b="1" i="0" u="none" strike="noStrike" dirty="0">
                        <a:solidFill>
                          <a:schemeClr val="bg1">
                            <a:lumMod val="85000"/>
                          </a:schemeClr>
                        </a:solidFill>
                        <a:effectLst/>
                        <a:latin typeface="Calibri"/>
                      </a:endParaRPr>
                    </a:p>
                  </a:txBody>
                  <a:tcPr marL="9525" marR="9525" marT="9525" marB="0" anchor="ctr">
                    <a:solidFill>
                      <a:schemeClr val="tx1">
                        <a:lumMod val="85000"/>
                        <a:lumOff val="15000"/>
                      </a:schemeClr>
                    </a:solidFill>
                  </a:tcPr>
                </a:tc>
                <a:tc>
                  <a:txBody>
                    <a:bodyPr/>
                    <a:lstStyle/>
                    <a:p>
                      <a:pPr algn="ctr" fontAlgn="b"/>
                      <a:endParaRPr lang="pt-BR" sz="1800" b="1" i="0" u="none" strike="noStrike" dirty="0">
                        <a:solidFill>
                          <a:schemeClr val="tx1"/>
                        </a:solidFill>
                        <a:effectLst/>
                        <a:latin typeface="Calibri"/>
                      </a:endParaRPr>
                    </a:p>
                  </a:txBody>
                  <a:tcPr marL="9525" marR="9525" marT="9525" marB="0" anchor="ctr">
                    <a:noFill/>
                  </a:tcPr>
                </a:tc>
              </a:tr>
              <a:tr h="286786">
                <a:tc>
                  <a:txBody>
                    <a:bodyPr/>
                    <a:lstStyle/>
                    <a:p>
                      <a:pPr algn="ctr" fontAlgn="b"/>
                      <a:r>
                        <a:rPr lang="pt-BR" sz="1600" u="none" strike="noStrike" dirty="0">
                          <a:solidFill>
                            <a:schemeClr val="accent1">
                              <a:lumMod val="40000"/>
                              <a:lumOff val="60000"/>
                            </a:schemeClr>
                          </a:solidFill>
                          <a:effectLst/>
                        </a:rPr>
                        <a:t>1º sem/2016</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(17.308.089)</a:t>
                      </a:r>
                      <a:endParaRPr lang="pt-BR" sz="1800" b="1" i="0" u="none" strike="noStrike" dirty="0">
                        <a:solidFill>
                          <a:srgbClr val="FFC000"/>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(184.645.409)</a:t>
                      </a:r>
                      <a:endParaRPr lang="pt-BR" sz="1800" b="1" i="0" u="none" strike="noStrike" dirty="0">
                        <a:solidFill>
                          <a:srgbClr val="FFC000"/>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(201.953.498)</a:t>
                      </a:r>
                      <a:endParaRPr lang="pt-BR" sz="1800" b="1" i="0" u="none" strike="noStrike" dirty="0">
                        <a:solidFill>
                          <a:srgbClr val="FFC000"/>
                        </a:solidFill>
                        <a:effectLst/>
                        <a:latin typeface="Calibri"/>
                      </a:endParaRPr>
                    </a:p>
                  </a:txBody>
                  <a:tcPr marL="9525" marR="9525" marT="9525" marB="0" anchor="ctr">
                    <a:solidFill>
                      <a:schemeClr val="tx1">
                        <a:lumMod val="85000"/>
                        <a:lumOff val="15000"/>
                      </a:schemeClr>
                    </a:solidFill>
                  </a:tcPr>
                </a:tc>
                <a:tc>
                  <a:txBody>
                    <a:bodyPr/>
                    <a:lstStyle/>
                    <a:p>
                      <a:pPr algn="ctr" fontAlgn="b"/>
                      <a:r>
                        <a:rPr lang="pt-BR" sz="1800" b="1" i="0" u="none" strike="noStrike" dirty="0" smtClean="0">
                          <a:solidFill>
                            <a:schemeClr val="tx1"/>
                          </a:solidFill>
                          <a:effectLst/>
                          <a:latin typeface="Calibri"/>
                        </a:rPr>
                        <a:t>-</a:t>
                      </a:r>
                      <a:endParaRPr lang="pt-BR" sz="1800" b="1" i="0" u="none" strike="noStrike" dirty="0">
                        <a:solidFill>
                          <a:schemeClr val="tx1"/>
                        </a:solidFill>
                        <a:effectLst/>
                        <a:latin typeface="Calibri"/>
                      </a:endParaRPr>
                    </a:p>
                  </a:txBody>
                  <a:tcPr marL="9525" marR="9525" marT="9525" marB="0" anchor="ctr">
                    <a:noFill/>
                  </a:tcPr>
                </a:tc>
              </a:tr>
              <a:tr h="286786">
                <a:tc>
                  <a:txBody>
                    <a:bodyPr/>
                    <a:lstStyle/>
                    <a:p>
                      <a:pPr algn="ctr" fontAlgn="b"/>
                      <a:r>
                        <a:rPr lang="pt-BR" sz="1600" u="none" strike="noStrike" dirty="0">
                          <a:solidFill>
                            <a:schemeClr val="accent1">
                              <a:lumMod val="40000"/>
                              <a:lumOff val="60000"/>
                            </a:schemeClr>
                          </a:solidFill>
                          <a:effectLst/>
                        </a:rPr>
                        <a:t>2º sem/2016</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7.780.387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(55.674.283)</a:t>
                      </a:r>
                      <a:endParaRPr lang="pt-BR" sz="1800" b="1" i="0" u="none" strike="noStrike" dirty="0">
                        <a:solidFill>
                          <a:srgbClr val="FFC000"/>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(47.893.896)</a:t>
                      </a:r>
                      <a:endParaRPr lang="pt-BR" sz="1800" b="1" i="0" u="none" strike="noStrike" dirty="0">
                        <a:solidFill>
                          <a:srgbClr val="FFC000"/>
                        </a:solidFill>
                        <a:effectLst/>
                        <a:latin typeface="Calibri"/>
                      </a:endParaRPr>
                    </a:p>
                  </a:txBody>
                  <a:tcPr marL="9525" marR="9525" marT="9525" marB="0" anchor="ctr">
                    <a:solidFill>
                      <a:schemeClr val="tx1">
                        <a:lumMod val="85000"/>
                        <a:lumOff val="15000"/>
                      </a:schemeClr>
                    </a:solidFill>
                  </a:tcPr>
                </a:tc>
                <a:tc>
                  <a:txBody>
                    <a:bodyPr/>
                    <a:lstStyle/>
                    <a:p>
                      <a:pPr algn="ctr" fontAlgn="b"/>
                      <a:r>
                        <a:rPr lang="pt-BR" sz="1800" b="1" i="0" u="none" strike="noStrike" dirty="0" smtClean="0">
                          <a:solidFill>
                            <a:schemeClr val="tx1"/>
                          </a:solidFill>
                          <a:effectLst/>
                          <a:latin typeface="Calibri"/>
                        </a:rPr>
                        <a:t>-</a:t>
                      </a:r>
                      <a:endParaRPr lang="pt-BR" sz="1800" b="1" i="0" u="none" strike="noStrike" dirty="0">
                        <a:solidFill>
                          <a:schemeClr val="tx1"/>
                        </a:solidFill>
                        <a:effectLst/>
                        <a:latin typeface="Calibri"/>
                      </a:endParaRPr>
                    </a:p>
                  </a:txBody>
                  <a:tcPr marL="9525" marR="9525" marT="9525" marB="0" anchor="ctr">
                    <a:noFill/>
                  </a:tcPr>
                </a:tc>
              </a:tr>
              <a:tr h="286786">
                <a:tc>
                  <a:txBody>
                    <a:bodyPr/>
                    <a:lstStyle/>
                    <a:p>
                      <a:pPr algn="ctr" fontAlgn="b"/>
                      <a:r>
                        <a:rPr lang="pt-BR" sz="1600" u="none" strike="noStrike" dirty="0">
                          <a:solidFill>
                            <a:schemeClr val="accent1">
                              <a:lumMod val="40000"/>
                              <a:lumOff val="60000"/>
                            </a:schemeClr>
                          </a:solidFill>
                          <a:effectLst/>
                        </a:rPr>
                        <a:t>1º sem/2017</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11.271.662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(15.744.789)</a:t>
                      </a:r>
                      <a:endParaRPr lang="pt-BR" sz="1800" b="1" i="0" u="none" strike="noStrike" dirty="0">
                        <a:solidFill>
                          <a:srgbClr val="FFC000"/>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(4.473.127)</a:t>
                      </a:r>
                      <a:endParaRPr lang="pt-BR" sz="1800" b="1" i="0" u="none" strike="noStrike" dirty="0">
                        <a:solidFill>
                          <a:srgbClr val="FFC000"/>
                        </a:solidFill>
                        <a:effectLst/>
                        <a:latin typeface="Calibri"/>
                      </a:endParaRPr>
                    </a:p>
                  </a:txBody>
                  <a:tcPr marL="9525" marR="9525" marT="9525" marB="0" anchor="ctr">
                    <a:solidFill>
                      <a:schemeClr val="tx1">
                        <a:lumMod val="85000"/>
                        <a:lumOff val="15000"/>
                      </a:schemeClr>
                    </a:solidFill>
                  </a:tcPr>
                </a:tc>
                <a:tc>
                  <a:txBody>
                    <a:bodyPr/>
                    <a:lstStyle/>
                    <a:p>
                      <a:pPr algn="ctr" fontAlgn="b"/>
                      <a:r>
                        <a:rPr lang="pt-BR" sz="1800" b="1" i="0" u="none" strike="noStrike" dirty="0" smtClean="0">
                          <a:solidFill>
                            <a:schemeClr val="tx1"/>
                          </a:solidFill>
                          <a:effectLst/>
                          <a:latin typeface="Calibri"/>
                        </a:rPr>
                        <a:t>-</a:t>
                      </a:r>
                      <a:endParaRPr lang="pt-BR" sz="1800" b="1" i="0" u="none" strike="noStrike" dirty="0">
                        <a:solidFill>
                          <a:schemeClr val="tx1"/>
                        </a:solidFill>
                        <a:effectLst/>
                        <a:latin typeface="Calibri"/>
                      </a:endParaRPr>
                    </a:p>
                  </a:txBody>
                  <a:tcPr marL="9525" marR="9525" marT="9525" marB="0" anchor="ctr">
                    <a:noFill/>
                  </a:tcPr>
                </a:tc>
              </a:tr>
              <a:tr h="286786">
                <a:tc>
                  <a:txBody>
                    <a:bodyPr/>
                    <a:lstStyle/>
                    <a:p>
                      <a:pPr algn="ctr" fontAlgn="b"/>
                      <a:r>
                        <a:rPr lang="pt-BR" sz="1600" u="none" strike="noStrike" dirty="0">
                          <a:solidFill>
                            <a:schemeClr val="accent1">
                              <a:lumMod val="40000"/>
                              <a:lumOff val="60000"/>
                            </a:schemeClr>
                          </a:solidFill>
                          <a:effectLst/>
                        </a:rPr>
                        <a:t>2º sem/2017</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14.709.838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(30.677.374)</a:t>
                      </a:r>
                      <a:endParaRPr lang="pt-BR" sz="1800" b="1" i="0" u="none" strike="noStrike" dirty="0">
                        <a:solidFill>
                          <a:srgbClr val="FFC000"/>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(15.967.536)</a:t>
                      </a:r>
                      <a:endParaRPr lang="pt-BR" sz="1800" b="1" i="0" u="none" strike="noStrike" dirty="0">
                        <a:solidFill>
                          <a:srgbClr val="FFC000"/>
                        </a:solidFill>
                        <a:effectLst/>
                        <a:latin typeface="Calibri"/>
                      </a:endParaRPr>
                    </a:p>
                  </a:txBody>
                  <a:tcPr marL="9525" marR="9525" marT="9525" marB="0" anchor="ctr">
                    <a:solidFill>
                      <a:schemeClr val="tx1">
                        <a:lumMod val="85000"/>
                        <a:lumOff val="15000"/>
                      </a:schemeClr>
                    </a:solidFill>
                  </a:tcPr>
                </a:tc>
                <a:tc>
                  <a:txBody>
                    <a:bodyPr/>
                    <a:lstStyle/>
                    <a:p>
                      <a:pPr algn="ctr" fontAlgn="b"/>
                      <a:r>
                        <a:rPr lang="pt-BR" sz="1800" b="1" i="0" u="none" strike="noStrike" dirty="0" smtClean="0">
                          <a:solidFill>
                            <a:schemeClr val="tx1"/>
                          </a:solidFill>
                          <a:effectLst/>
                          <a:latin typeface="Calibri"/>
                        </a:rPr>
                        <a:t>-</a:t>
                      </a:r>
                      <a:endParaRPr lang="pt-BR" sz="1800" b="1" i="0" u="none" strike="noStrike" dirty="0">
                        <a:solidFill>
                          <a:schemeClr val="tx1"/>
                        </a:solidFill>
                        <a:effectLst/>
                        <a:latin typeface="Calibri"/>
                      </a:endParaRPr>
                    </a:p>
                  </a:txBody>
                  <a:tcPr marL="9525" marR="9525" marT="9525" marB="0" anchor="ctr">
                    <a:noFill/>
                  </a:tcPr>
                </a:tc>
              </a:tr>
              <a:tr h="286786">
                <a:tc>
                  <a:txBody>
                    <a:bodyPr/>
                    <a:lstStyle/>
                    <a:p>
                      <a:pPr algn="ctr" fontAlgn="b"/>
                      <a:r>
                        <a:rPr lang="pt-BR" sz="1600" u="none" strike="noStrike" dirty="0">
                          <a:solidFill>
                            <a:schemeClr val="accent1">
                              <a:lumMod val="40000"/>
                              <a:lumOff val="60000"/>
                            </a:schemeClr>
                          </a:solidFill>
                          <a:effectLst/>
                        </a:rPr>
                        <a:t>1º sem/2018</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19.658.215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146.201.403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165.859.618 </a:t>
                      </a:r>
                      <a:endParaRPr lang="pt-BR" sz="1800" b="1" i="0" u="none" strike="noStrike" dirty="0">
                        <a:solidFill>
                          <a:schemeClr val="bg1">
                            <a:lumMod val="85000"/>
                          </a:schemeClr>
                        </a:solidFill>
                        <a:effectLst/>
                        <a:latin typeface="Calibri"/>
                      </a:endParaRPr>
                    </a:p>
                  </a:txBody>
                  <a:tcPr marL="9525" marR="9525" marT="9525" marB="0" anchor="ctr">
                    <a:solidFill>
                      <a:schemeClr val="tx1">
                        <a:lumMod val="85000"/>
                        <a:lumOff val="15000"/>
                      </a:schemeClr>
                    </a:solidFill>
                  </a:tcPr>
                </a:tc>
                <a:tc>
                  <a:txBody>
                    <a:bodyPr/>
                    <a:lstStyle/>
                    <a:p>
                      <a:pPr algn="ctr" fontAlgn="b"/>
                      <a:endParaRPr lang="pt-BR" sz="1800" b="1" i="0" u="none" strike="noStrike" dirty="0">
                        <a:solidFill>
                          <a:schemeClr val="tx1"/>
                        </a:solidFill>
                        <a:effectLst/>
                        <a:latin typeface="Calibri"/>
                      </a:endParaRPr>
                    </a:p>
                  </a:txBody>
                  <a:tcPr marL="9525" marR="9525" marT="9525" marB="0" anchor="ctr">
                    <a:noFill/>
                  </a:tcPr>
                </a:tc>
              </a:tr>
              <a:tr h="301125">
                <a:tc>
                  <a:txBody>
                    <a:bodyPr/>
                    <a:lstStyle/>
                    <a:p>
                      <a:pPr algn="ctr" fontAlgn="b"/>
                      <a:r>
                        <a:rPr lang="pt-BR" sz="1600" u="none" strike="noStrike" dirty="0">
                          <a:solidFill>
                            <a:schemeClr val="accent1">
                              <a:lumMod val="40000"/>
                              <a:lumOff val="60000"/>
                            </a:schemeClr>
                          </a:solidFill>
                          <a:effectLst/>
                        </a:rPr>
                        <a:t>2º sem/2018</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25.554.330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(19.133.818)</a:t>
                      </a:r>
                      <a:endParaRPr lang="pt-BR" sz="1800" b="1" i="0" u="none" strike="noStrike" dirty="0">
                        <a:solidFill>
                          <a:srgbClr val="FFC000"/>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6.420.512 </a:t>
                      </a:r>
                      <a:endParaRPr lang="pt-BR" sz="1800" b="1" i="0" u="none" strike="noStrike" dirty="0">
                        <a:solidFill>
                          <a:schemeClr val="bg1">
                            <a:lumMod val="85000"/>
                          </a:schemeClr>
                        </a:solidFill>
                        <a:effectLst/>
                        <a:latin typeface="Calibri"/>
                      </a:endParaRPr>
                    </a:p>
                  </a:txBody>
                  <a:tcPr marL="9525" marR="9525" marT="9525" marB="0" anchor="ctr">
                    <a:solidFill>
                      <a:schemeClr val="tx1">
                        <a:lumMod val="85000"/>
                        <a:lumOff val="15000"/>
                      </a:schemeClr>
                    </a:solidFill>
                  </a:tcPr>
                </a:tc>
                <a:tc>
                  <a:txBody>
                    <a:bodyPr/>
                    <a:lstStyle/>
                    <a:p>
                      <a:pPr algn="ctr" fontAlgn="b"/>
                      <a:r>
                        <a:rPr lang="pt-BR" sz="1800" b="1" i="0" u="none" strike="noStrike" dirty="0" smtClean="0">
                          <a:solidFill>
                            <a:schemeClr val="tx1"/>
                          </a:solidFill>
                          <a:effectLst/>
                          <a:latin typeface="Calibri"/>
                        </a:rPr>
                        <a:t>-</a:t>
                      </a:r>
                      <a:endParaRPr lang="pt-BR" sz="1800" b="1" i="0" u="none" strike="noStrike" dirty="0">
                        <a:solidFill>
                          <a:schemeClr val="tx1"/>
                        </a:solidFill>
                        <a:effectLst/>
                        <a:latin typeface="Calibri"/>
                      </a:endParaRPr>
                    </a:p>
                  </a:txBody>
                  <a:tcPr marL="9525" marR="9525" marT="9525" marB="0" anchor="ctr">
                    <a:noFill/>
                  </a:tcPr>
                </a:tc>
              </a:tr>
            </a:tbl>
          </a:graphicData>
        </a:graphic>
      </p:graphicFrame>
    </p:spTree>
    <p:extLst>
      <p:ext uri="{BB962C8B-B14F-4D97-AF65-F5344CB8AC3E}">
        <p14:creationId xmlns:p14="http://schemas.microsoft.com/office/powerpoint/2010/main" val="73628023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4294967295"/>
          </p:nvPr>
        </p:nvSpPr>
        <p:spPr>
          <a:xfrm>
            <a:off x="457200" y="1484313"/>
            <a:ext cx="8229600" cy="4425950"/>
          </a:xfrm>
        </p:spPr>
        <p:txBody>
          <a:bodyPr>
            <a:normAutofit/>
          </a:bodyPr>
          <a:lstStyle/>
          <a:p>
            <a:pPr algn="just">
              <a:lnSpc>
                <a:spcPct val="90000"/>
              </a:lnSpc>
              <a:spcBef>
                <a:spcPct val="0"/>
              </a:spcBef>
              <a:buNone/>
            </a:pPr>
            <a:r>
              <a:rPr lang="pt-BR" sz="2700" dirty="0" smtClean="0"/>
              <a:t>	</a:t>
            </a:r>
            <a:r>
              <a:rPr lang="pt-BR" sz="2700" b="1" dirty="0" smtClean="0">
                <a:solidFill>
                  <a:schemeClr val="bg1"/>
                </a:solidFill>
              </a:rPr>
              <a:t>Lei Complementar 101/2000 (LRF):</a:t>
            </a:r>
          </a:p>
          <a:p>
            <a:pPr algn="just">
              <a:lnSpc>
                <a:spcPct val="90000"/>
              </a:lnSpc>
              <a:spcBef>
                <a:spcPct val="0"/>
              </a:spcBef>
              <a:buNone/>
            </a:pPr>
            <a:r>
              <a:rPr lang="pt-BR" sz="2700" b="1" dirty="0">
                <a:solidFill>
                  <a:schemeClr val="bg1"/>
                </a:solidFill>
              </a:rPr>
              <a:t>	</a:t>
            </a:r>
            <a:endParaRPr lang="pt-BR" sz="2700" b="1" dirty="0" smtClean="0">
              <a:solidFill>
                <a:srgbClr val="0B1B2F"/>
              </a:solidFill>
            </a:endParaRPr>
          </a:p>
          <a:p>
            <a:pPr algn="just">
              <a:lnSpc>
                <a:spcPct val="90000"/>
              </a:lnSpc>
              <a:spcBef>
                <a:spcPct val="0"/>
              </a:spcBef>
              <a:buNone/>
            </a:pPr>
            <a:r>
              <a:rPr lang="pt-BR" sz="2700" dirty="0" smtClean="0">
                <a:solidFill>
                  <a:srgbClr val="0B1B2F"/>
                </a:solidFill>
              </a:rPr>
              <a:t>	Art</a:t>
            </a:r>
            <a:r>
              <a:rPr lang="pt-BR" sz="2700" dirty="0">
                <a:solidFill>
                  <a:srgbClr val="0B1B2F"/>
                </a:solidFill>
              </a:rPr>
              <a:t>. </a:t>
            </a:r>
            <a:r>
              <a:rPr lang="pt-BR" sz="2700" dirty="0" smtClean="0">
                <a:solidFill>
                  <a:srgbClr val="0B1B2F"/>
                </a:solidFill>
              </a:rPr>
              <a:t>7º </a:t>
            </a:r>
            <a:r>
              <a:rPr lang="pt-BR" sz="2700" dirty="0">
                <a:solidFill>
                  <a:srgbClr val="0B1B2F"/>
                </a:solidFill>
              </a:rPr>
              <a:t>O resultado do Banco Central do Brasil, </a:t>
            </a:r>
            <a:r>
              <a:rPr lang="pt-BR" sz="2700" b="1" dirty="0">
                <a:solidFill>
                  <a:srgbClr val="0B1B2F"/>
                </a:solidFill>
              </a:rPr>
              <a:t>apurado após a constituição ou reversão de reservas</a:t>
            </a:r>
            <a:r>
              <a:rPr lang="pt-BR" sz="2700" dirty="0">
                <a:solidFill>
                  <a:srgbClr val="0B1B2F"/>
                </a:solidFill>
              </a:rPr>
              <a:t>, </a:t>
            </a:r>
            <a:r>
              <a:rPr lang="pt-BR" sz="2700" b="1" u="sng" dirty="0">
                <a:solidFill>
                  <a:srgbClr val="0B1B2F"/>
                </a:solidFill>
              </a:rPr>
              <a:t>constitui receita do Tesouro Nacional</a:t>
            </a:r>
            <a:r>
              <a:rPr lang="pt-BR" sz="2700" dirty="0">
                <a:solidFill>
                  <a:srgbClr val="0B1B2F"/>
                </a:solidFill>
              </a:rPr>
              <a:t>, </a:t>
            </a:r>
            <a:r>
              <a:rPr lang="pt-BR" sz="2700" b="1" dirty="0">
                <a:solidFill>
                  <a:srgbClr val="0B1B2F"/>
                </a:solidFill>
              </a:rPr>
              <a:t>e será transferido</a:t>
            </a:r>
            <a:r>
              <a:rPr lang="pt-BR" sz="2700" dirty="0">
                <a:solidFill>
                  <a:srgbClr val="0B1B2F"/>
                </a:solidFill>
              </a:rPr>
              <a:t> até o décimo dia útil </a:t>
            </a:r>
            <a:r>
              <a:rPr lang="pt-BR" sz="2700" dirty="0" err="1">
                <a:solidFill>
                  <a:srgbClr val="0B1B2F"/>
                </a:solidFill>
              </a:rPr>
              <a:t>subseqüente</a:t>
            </a:r>
            <a:r>
              <a:rPr lang="pt-BR" sz="2700" dirty="0">
                <a:solidFill>
                  <a:srgbClr val="0B1B2F"/>
                </a:solidFill>
              </a:rPr>
              <a:t> à aprovação dos balanços semestrais.</a:t>
            </a:r>
          </a:p>
          <a:p>
            <a:pPr algn="just">
              <a:lnSpc>
                <a:spcPct val="90000"/>
              </a:lnSpc>
              <a:spcBef>
                <a:spcPct val="0"/>
              </a:spcBef>
              <a:buNone/>
            </a:pPr>
            <a:endParaRPr lang="pt-BR" sz="2700" dirty="0">
              <a:solidFill>
                <a:srgbClr val="0B1B2F"/>
              </a:solidFill>
            </a:endParaRPr>
          </a:p>
          <a:p>
            <a:pPr algn="just">
              <a:lnSpc>
                <a:spcPct val="90000"/>
              </a:lnSpc>
              <a:spcBef>
                <a:spcPct val="0"/>
              </a:spcBef>
              <a:buNone/>
            </a:pPr>
            <a:r>
              <a:rPr lang="pt-BR" sz="2700" dirty="0" smtClean="0">
                <a:solidFill>
                  <a:srgbClr val="0B1B2F"/>
                </a:solidFill>
              </a:rPr>
              <a:t>	§ 1º </a:t>
            </a:r>
            <a:r>
              <a:rPr lang="pt-BR" sz="2700" b="1" dirty="0">
                <a:solidFill>
                  <a:srgbClr val="0B1B2F"/>
                </a:solidFill>
              </a:rPr>
              <a:t>O resultado negativo </a:t>
            </a:r>
            <a:r>
              <a:rPr lang="pt-BR" sz="2700" dirty="0">
                <a:solidFill>
                  <a:srgbClr val="0B1B2F"/>
                </a:solidFill>
              </a:rPr>
              <a:t>constituirá obrigação do Tesouro para com o Banco Central do Brasil e </a:t>
            </a:r>
            <a:r>
              <a:rPr lang="pt-BR" sz="2700" b="1" dirty="0">
                <a:solidFill>
                  <a:srgbClr val="0B1B2F"/>
                </a:solidFill>
              </a:rPr>
              <a:t>será consignado em dotação específica no orçamento</a:t>
            </a:r>
            <a:r>
              <a:rPr lang="pt-BR" sz="2700" dirty="0" smtClean="0">
                <a:solidFill>
                  <a:srgbClr val="0B1B2F"/>
                </a:solidFill>
              </a:rPr>
              <a:t>.</a:t>
            </a:r>
            <a:endParaRPr lang="pt-BR" sz="2700" dirty="0">
              <a:solidFill>
                <a:srgbClr val="0B1B2F"/>
              </a:solidFill>
            </a:endParaRPr>
          </a:p>
        </p:txBody>
      </p:sp>
      <p:sp>
        <p:nvSpPr>
          <p:cNvPr id="5" name="Título 1"/>
          <p:cNvSpPr txBox="1">
            <a:spLocks/>
          </p:cNvSpPr>
          <p:nvPr/>
        </p:nvSpPr>
        <p:spPr bwMode="auto">
          <a:xfrm>
            <a:off x="468313" y="260350"/>
            <a:ext cx="8229600" cy="928688"/>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pt-BR" u="sng" dirty="0" smtClean="0">
                <a:solidFill>
                  <a:srgbClr val="00B0F0"/>
                </a:solidFill>
              </a:rPr>
              <a:t>RESULTADOS DO BANCO CENTRAL</a:t>
            </a:r>
          </a:p>
        </p:txBody>
      </p:sp>
    </p:spTree>
    <p:extLst>
      <p:ext uri="{BB962C8B-B14F-4D97-AF65-F5344CB8AC3E}">
        <p14:creationId xmlns:p14="http://schemas.microsoft.com/office/powerpoint/2010/main" val="3993991067"/>
      </p:ext>
    </p:extLst>
  </p:cSld>
  <p:clrMapOvr>
    <a:masterClrMapping/>
  </p:clrMapOvr>
  <p:timing>
    <p:tnLst>
      <p:par>
        <p:cTn id="1" dur="indefinite" restart="never" nodeType="tmRoot"/>
      </p:par>
    </p:tnLst>
  </p:timing>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ela 1"/>
          <p:cNvGraphicFramePr>
            <a:graphicFrameLocks noGrp="1"/>
          </p:cNvGraphicFramePr>
          <p:nvPr>
            <p:extLst>
              <p:ext uri="{D42A27DB-BD31-4B8C-83A1-F6EECF244321}">
                <p14:modId xmlns:p14="http://schemas.microsoft.com/office/powerpoint/2010/main" val="3749870672"/>
              </p:ext>
            </p:extLst>
          </p:nvPr>
        </p:nvGraphicFramePr>
        <p:xfrm>
          <a:off x="1235857" y="76360"/>
          <a:ext cx="6576503" cy="6698916"/>
        </p:xfrm>
        <a:graphic>
          <a:graphicData uri="http://schemas.openxmlformats.org/drawingml/2006/table">
            <a:tbl>
              <a:tblPr>
                <a:tableStyleId>{5C22544A-7EE6-4342-B048-85BDC9FD1C3A}</a:tableStyleId>
              </a:tblPr>
              <a:tblGrid>
                <a:gridCol w="1271079"/>
                <a:gridCol w="1262062"/>
                <a:gridCol w="1377950"/>
                <a:gridCol w="1377950"/>
                <a:gridCol w="1287462"/>
              </a:tblGrid>
              <a:tr h="301125">
                <a:tc>
                  <a:txBody>
                    <a:bodyPr/>
                    <a:lstStyle/>
                    <a:p>
                      <a:pPr algn="ctr" fontAlgn="b"/>
                      <a:r>
                        <a:rPr lang="pt-BR" sz="2400" b="1" u="none" strike="noStrike" dirty="0">
                          <a:solidFill>
                            <a:schemeClr val="accent1">
                              <a:lumMod val="40000"/>
                              <a:lumOff val="60000"/>
                            </a:schemeClr>
                          </a:solidFill>
                          <a:effectLst/>
                        </a:rPr>
                        <a:t>Semestre</a:t>
                      </a:r>
                      <a:endParaRPr lang="pt-BR" sz="2400" b="1" i="0" u="none" strike="noStrike" dirty="0">
                        <a:solidFill>
                          <a:schemeClr val="accent1">
                            <a:lumMod val="40000"/>
                            <a:lumOff val="60000"/>
                          </a:schemeClr>
                        </a:solidFill>
                        <a:effectLst/>
                        <a:latin typeface="Calibri"/>
                      </a:endParaRPr>
                    </a:p>
                  </a:txBody>
                  <a:tcPr marL="9525" marR="9525" marT="9525" marB="0" anchor="ctr">
                    <a:solidFill>
                      <a:schemeClr val="tx1">
                        <a:lumMod val="85000"/>
                        <a:lumOff val="15000"/>
                      </a:schemeClr>
                    </a:solidFill>
                  </a:tcPr>
                </a:tc>
                <a:tc>
                  <a:txBody>
                    <a:bodyPr/>
                    <a:lstStyle/>
                    <a:p>
                      <a:pPr algn="ctr" fontAlgn="b"/>
                      <a:r>
                        <a:rPr lang="pt-BR" sz="2400" b="1" u="none" strike="noStrike" dirty="0">
                          <a:solidFill>
                            <a:schemeClr val="accent1">
                              <a:lumMod val="40000"/>
                              <a:lumOff val="60000"/>
                            </a:schemeClr>
                          </a:solidFill>
                          <a:effectLst/>
                        </a:rPr>
                        <a:t>Demais</a:t>
                      </a:r>
                      <a:endParaRPr lang="pt-BR" sz="2400" b="1" i="0" u="none" strike="noStrike" dirty="0">
                        <a:solidFill>
                          <a:schemeClr val="accent1">
                            <a:lumMod val="40000"/>
                            <a:lumOff val="60000"/>
                          </a:schemeClr>
                        </a:solidFill>
                        <a:effectLst/>
                        <a:latin typeface="Calibri"/>
                      </a:endParaRPr>
                    </a:p>
                  </a:txBody>
                  <a:tcPr marL="9525" marR="9525" marT="9525" marB="0" anchor="ctr">
                    <a:solidFill>
                      <a:schemeClr val="tx1">
                        <a:lumMod val="85000"/>
                        <a:lumOff val="15000"/>
                      </a:schemeClr>
                    </a:solidFill>
                  </a:tcPr>
                </a:tc>
                <a:tc>
                  <a:txBody>
                    <a:bodyPr/>
                    <a:lstStyle/>
                    <a:p>
                      <a:pPr algn="ctr" fontAlgn="b"/>
                      <a:r>
                        <a:rPr lang="pt-BR" sz="2400" b="1" u="none" strike="noStrike" dirty="0">
                          <a:solidFill>
                            <a:schemeClr val="accent1">
                              <a:lumMod val="40000"/>
                              <a:lumOff val="60000"/>
                            </a:schemeClr>
                          </a:solidFill>
                          <a:effectLst/>
                        </a:rPr>
                        <a:t>Câmbio</a:t>
                      </a:r>
                      <a:endParaRPr lang="pt-BR" sz="2400" b="1" i="0" u="none" strike="noStrike" dirty="0">
                        <a:solidFill>
                          <a:schemeClr val="accent1">
                            <a:lumMod val="40000"/>
                            <a:lumOff val="60000"/>
                          </a:schemeClr>
                        </a:solidFill>
                        <a:effectLst/>
                        <a:latin typeface="Calibri"/>
                      </a:endParaRPr>
                    </a:p>
                  </a:txBody>
                  <a:tcPr marL="9525" marR="9525" marT="9525" marB="0" anchor="ctr">
                    <a:solidFill>
                      <a:schemeClr val="tx1">
                        <a:lumMod val="85000"/>
                        <a:lumOff val="15000"/>
                      </a:schemeClr>
                    </a:solidFill>
                  </a:tcPr>
                </a:tc>
                <a:tc>
                  <a:txBody>
                    <a:bodyPr/>
                    <a:lstStyle/>
                    <a:p>
                      <a:pPr algn="ctr" fontAlgn="b"/>
                      <a:r>
                        <a:rPr lang="pt-BR" sz="2400" b="1" u="none" strike="noStrike" dirty="0">
                          <a:solidFill>
                            <a:schemeClr val="accent1">
                              <a:lumMod val="40000"/>
                              <a:lumOff val="60000"/>
                            </a:schemeClr>
                          </a:solidFill>
                          <a:effectLst/>
                        </a:rPr>
                        <a:t>Total</a:t>
                      </a:r>
                      <a:endParaRPr lang="pt-BR" sz="2400" b="1" i="0" u="none" strike="noStrike" dirty="0">
                        <a:solidFill>
                          <a:schemeClr val="accent1">
                            <a:lumMod val="40000"/>
                            <a:lumOff val="60000"/>
                          </a:schemeClr>
                        </a:solidFill>
                        <a:effectLst/>
                        <a:latin typeface="Calibri"/>
                      </a:endParaRPr>
                    </a:p>
                  </a:txBody>
                  <a:tcPr marL="9525" marR="9525" marT="9525" marB="0" anchor="ctr">
                    <a:solidFill>
                      <a:schemeClr val="tx1">
                        <a:lumMod val="85000"/>
                        <a:lumOff val="15000"/>
                      </a:schemeClr>
                    </a:solidFill>
                  </a:tcPr>
                </a:tc>
                <a:tc>
                  <a:txBody>
                    <a:bodyPr/>
                    <a:lstStyle/>
                    <a:p>
                      <a:pPr algn="ctr" fontAlgn="b"/>
                      <a:r>
                        <a:rPr lang="pt-BR" sz="2400" b="1" i="0" u="none" strike="noStrike" dirty="0" smtClean="0">
                          <a:solidFill>
                            <a:schemeClr val="tx1"/>
                          </a:solidFill>
                          <a:effectLst/>
                          <a:latin typeface="Calibri"/>
                        </a:rPr>
                        <a:t>Reserva</a:t>
                      </a:r>
                      <a:endParaRPr lang="pt-BR" sz="2400" b="1" i="0" u="none" strike="noStrike" dirty="0">
                        <a:solidFill>
                          <a:schemeClr val="tx1"/>
                        </a:solidFill>
                        <a:effectLst/>
                        <a:latin typeface="Calibri"/>
                      </a:endParaRPr>
                    </a:p>
                  </a:txBody>
                  <a:tcPr marL="9525" marR="9525" marT="9525" marB="0" anchor="ctr">
                    <a:solidFill>
                      <a:schemeClr val="bg1"/>
                    </a:solidFill>
                  </a:tcPr>
                </a:tc>
              </a:tr>
              <a:tr h="286786">
                <a:tc>
                  <a:txBody>
                    <a:bodyPr/>
                    <a:lstStyle/>
                    <a:p>
                      <a:pPr algn="ctr" fontAlgn="b"/>
                      <a:r>
                        <a:rPr lang="pt-BR" sz="1600" u="none" strike="noStrike" dirty="0">
                          <a:solidFill>
                            <a:schemeClr val="accent1">
                              <a:lumMod val="40000"/>
                              <a:lumOff val="60000"/>
                            </a:schemeClr>
                          </a:solidFill>
                          <a:effectLst/>
                        </a:rPr>
                        <a:t>1º sem/2008</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3.172.740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(44.798.256)</a:t>
                      </a:r>
                      <a:endParaRPr lang="pt-BR" sz="1800" b="1" i="0" u="none" strike="noStrike" dirty="0">
                        <a:solidFill>
                          <a:srgbClr val="FFC000"/>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(41.625.516)</a:t>
                      </a:r>
                      <a:endParaRPr lang="pt-BR" sz="1800" b="1" i="0" u="none" strike="noStrike" dirty="0">
                        <a:solidFill>
                          <a:srgbClr val="FFC000"/>
                        </a:solidFill>
                        <a:effectLst/>
                        <a:latin typeface="Calibri"/>
                      </a:endParaRPr>
                    </a:p>
                  </a:txBody>
                  <a:tcPr marL="9525" marR="9525" marT="9525" marB="0" anchor="ctr">
                    <a:solidFill>
                      <a:schemeClr val="tx1">
                        <a:lumMod val="85000"/>
                        <a:lumOff val="15000"/>
                      </a:schemeClr>
                    </a:solidFill>
                  </a:tcPr>
                </a:tc>
                <a:tc>
                  <a:txBody>
                    <a:bodyPr/>
                    <a:lstStyle/>
                    <a:p>
                      <a:pPr algn="ctr" fontAlgn="b"/>
                      <a:r>
                        <a:rPr lang="pt-BR" sz="1800" b="1" i="0" u="none" strike="noStrike" dirty="0" smtClean="0">
                          <a:solidFill>
                            <a:schemeClr val="tx1"/>
                          </a:solidFill>
                          <a:effectLst/>
                          <a:latin typeface="Calibri"/>
                        </a:rPr>
                        <a:t>-</a:t>
                      </a:r>
                      <a:endParaRPr lang="pt-BR" sz="1800" b="1" i="0" u="none" strike="noStrike" dirty="0">
                        <a:solidFill>
                          <a:schemeClr val="tx1"/>
                        </a:solidFill>
                        <a:effectLst/>
                        <a:latin typeface="Calibri"/>
                      </a:endParaRPr>
                    </a:p>
                  </a:txBody>
                  <a:tcPr marL="9525" marR="9525" marT="9525" marB="0" anchor="ctr">
                    <a:noFill/>
                  </a:tcPr>
                </a:tc>
              </a:tr>
              <a:tr h="286786">
                <a:tc>
                  <a:txBody>
                    <a:bodyPr/>
                    <a:lstStyle/>
                    <a:p>
                      <a:pPr algn="ctr" fontAlgn="b"/>
                      <a:r>
                        <a:rPr lang="pt-BR" sz="1600" u="none" strike="noStrike" dirty="0">
                          <a:solidFill>
                            <a:schemeClr val="accent1">
                              <a:lumMod val="40000"/>
                              <a:lumOff val="60000"/>
                            </a:schemeClr>
                          </a:solidFill>
                          <a:effectLst/>
                        </a:rPr>
                        <a:t>2º sem/2008</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10.172.653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171.416.012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181.588.665 </a:t>
                      </a:r>
                      <a:endParaRPr lang="pt-BR" sz="1800" b="1" i="0" u="none" strike="noStrike" dirty="0">
                        <a:solidFill>
                          <a:schemeClr val="bg1">
                            <a:lumMod val="85000"/>
                          </a:schemeClr>
                        </a:solidFill>
                        <a:effectLst/>
                        <a:latin typeface="Calibri"/>
                      </a:endParaRPr>
                    </a:p>
                  </a:txBody>
                  <a:tcPr marL="9525" marR="9525" marT="9525" marB="0" anchor="ctr">
                    <a:solidFill>
                      <a:schemeClr val="tx1">
                        <a:lumMod val="85000"/>
                        <a:lumOff val="15000"/>
                      </a:schemeClr>
                    </a:solidFill>
                  </a:tcPr>
                </a:tc>
                <a:tc>
                  <a:txBody>
                    <a:bodyPr/>
                    <a:lstStyle/>
                    <a:p>
                      <a:pPr algn="ctr" fontAlgn="b"/>
                      <a:r>
                        <a:rPr lang="pt-BR" sz="1800" b="1" u="none" strike="noStrike" dirty="0" smtClean="0">
                          <a:solidFill>
                            <a:schemeClr val="tx1"/>
                          </a:solidFill>
                          <a:effectLst/>
                        </a:rPr>
                        <a:t>171.416.012 </a:t>
                      </a:r>
                      <a:endParaRPr lang="pt-BR" sz="1800" b="1" i="0" u="none" strike="noStrike" dirty="0">
                        <a:solidFill>
                          <a:schemeClr val="tx1"/>
                        </a:solidFill>
                        <a:effectLst/>
                        <a:latin typeface="Calibri"/>
                      </a:endParaRPr>
                    </a:p>
                  </a:txBody>
                  <a:tcPr marL="9525" marR="9525" marT="9525" marB="0" anchor="ctr">
                    <a:solidFill>
                      <a:srgbClr val="FFFF00"/>
                    </a:solidFill>
                  </a:tcPr>
                </a:tc>
              </a:tr>
              <a:tr h="286786">
                <a:tc>
                  <a:txBody>
                    <a:bodyPr/>
                    <a:lstStyle/>
                    <a:p>
                      <a:pPr algn="ctr" fontAlgn="b"/>
                      <a:r>
                        <a:rPr lang="pt-BR" sz="1600" u="none" strike="noStrike" dirty="0">
                          <a:solidFill>
                            <a:schemeClr val="accent1">
                              <a:lumMod val="40000"/>
                              <a:lumOff val="60000"/>
                            </a:schemeClr>
                          </a:solidFill>
                          <a:effectLst/>
                        </a:rPr>
                        <a:t>1º sem/2009</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(941.601)</a:t>
                      </a:r>
                      <a:endParaRPr lang="pt-BR" sz="1800" b="1" i="0" u="none" strike="noStrike" dirty="0">
                        <a:solidFill>
                          <a:srgbClr val="FFC000"/>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(93.787.316)</a:t>
                      </a:r>
                      <a:endParaRPr lang="pt-BR" sz="1800" b="1" i="0" u="none" strike="noStrike" dirty="0">
                        <a:solidFill>
                          <a:srgbClr val="FFC000"/>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(94.728.917)</a:t>
                      </a:r>
                      <a:endParaRPr lang="pt-BR" sz="1800" b="1" i="0" u="none" strike="noStrike" dirty="0">
                        <a:solidFill>
                          <a:srgbClr val="FFC000"/>
                        </a:solidFill>
                        <a:effectLst/>
                        <a:latin typeface="Calibri"/>
                      </a:endParaRPr>
                    </a:p>
                  </a:txBody>
                  <a:tcPr marL="9525" marR="9525" marT="9525" marB="0" anchor="ctr">
                    <a:solidFill>
                      <a:schemeClr val="tx1">
                        <a:lumMod val="85000"/>
                        <a:lumOff val="15000"/>
                      </a:schemeClr>
                    </a:solidFill>
                  </a:tcPr>
                </a:tc>
                <a:tc>
                  <a:txBody>
                    <a:bodyPr/>
                    <a:lstStyle/>
                    <a:p>
                      <a:pPr algn="ctr" fontAlgn="b"/>
                      <a:r>
                        <a:rPr lang="pt-BR" sz="1800" b="1" i="0" u="none" strike="noStrike" dirty="0" smtClean="0">
                          <a:solidFill>
                            <a:schemeClr val="tx1"/>
                          </a:solidFill>
                          <a:effectLst/>
                          <a:latin typeface="Calibri"/>
                        </a:rPr>
                        <a:t>-</a:t>
                      </a:r>
                      <a:endParaRPr lang="pt-BR" sz="1800" b="1" i="0" u="none" strike="noStrike" dirty="0">
                        <a:solidFill>
                          <a:schemeClr val="tx1"/>
                        </a:solidFill>
                        <a:effectLst/>
                        <a:latin typeface="Calibri"/>
                      </a:endParaRPr>
                    </a:p>
                  </a:txBody>
                  <a:tcPr marL="9525" marR="9525" marT="9525" marB="0" anchor="ctr">
                    <a:noFill/>
                  </a:tcPr>
                </a:tc>
              </a:tr>
              <a:tr h="286786">
                <a:tc>
                  <a:txBody>
                    <a:bodyPr/>
                    <a:lstStyle/>
                    <a:p>
                      <a:pPr algn="ctr" fontAlgn="b"/>
                      <a:r>
                        <a:rPr lang="pt-BR" sz="1600" u="none" strike="noStrike" dirty="0">
                          <a:solidFill>
                            <a:schemeClr val="accent1">
                              <a:lumMod val="40000"/>
                              <a:lumOff val="60000"/>
                            </a:schemeClr>
                          </a:solidFill>
                          <a:effectLst/>
                        </a:rPr>
                        <a:t>2º sem/2009</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6.550.645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(53.931.576)</a:t>
                      </a:r>
                      <a:endParaRPr lang="pt-BR" sz="1800" b="1" i="0" u="none" strike="noStrike" dirty="0">
                        <a:solidFill>
                          <a:srgbClr val="FFC000"/>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(47.380.931)</a:t>
                      </a:r>
                      <a:endParaRPr lang="pt-BR" sz="1800" b="1" i="0" u="none" strike="noStrike" dirty="0">
                        <a:solidFill>
                          <a:srgbClr val="FFC000"/>
                        </a:solidFill>
                        <a:effectLst/>
                        <a:latin typeface="Calibri"/>
                      </a:endParaRPr>
                    </a:p>
                  </a:txBody>
                  <a:tcPr marL="9525" marR="9525" marT="9525" marB="0" anchor="ctr">
                    <a:solidFill>
                      <a:schemeClr val="tx1">
                        <a:lumMod val="85000"/>
                        <a:lumOff val="15000"/>
                      </a:schemeClr>
                    </a:solidFill>
                  </a:tcPr>
                </a:tc>
                <a:tc>
                  <a:txBody>
                    <a:bodyPr/>
                    <a:lstStyle/>
                    <a:p>
                      <a:pPr algn="ctr" fontAlgn="b"/>
                      <a:r>
                        <a:rPr lang="pt-BR" sz="1800" b="1" i="0" u="none" strike="noStrike" dirty="0" smtClean="0">
                          <a:solidFill>
                            <a:schemeClr val="tx1"/>
                          </a:solidFill>
                          <a:effectLst/>
                          <a:latin typeface="Calibri"/>
                        </a:rPr>
                        <a:t>-</a:t>
                      </a:r>
                      <a:endParaRPr lang="pt-BR" sz="1800" b="1" i="0" u="none" strike="noStrike" dirty="0">
                        <a:solidFill>
                          <a:schemeClr val="tx1"/>
                        </a:solidFill>
                        <a:effectLst/>
                        <a:latin typeface="Calibri"/>
                      </a:endParaRPr>
                    </a:p>
                  </a:txBody>
                  <a:tcPr marL="9525" marR="9525" marT="9525" marB="0" anchor="ctr">
                    <a:noFill/>
                  </a:tcPr>
                </a:tc>
              </a:tr>
              <a:tr h="286786">
                <a:tc>
                  <a:txBody>
                    <a:bodyPr/>
                    <a:lstStyle/>
                    <a:p>
                      <a:pPr algn="ctr" fontAlgn="b"/>
                      <a:r>
                        <a:rPr lang="pt-BR" sz="1600" u="none" strike="noStrike" dirty="0">
                          <a:solidFill>
                            <a:schemeClr val="accent1">
                              <a:lumMod val="40000"/>
                              <a:lumOff val="60000"/>
                            </a:schemeClr>
                          </a:solidFill>
                          <a:effectLst/>
                        </a:rPr>
                        <a:t>1º sem/2010</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10.803.195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(1.893.172)</a:t>
                      </a:r>
                      <a:endParaRPr lang="pt-BR" sz="1800" b="1" i="0" u="none" strike="noStrike" dirty="0">
                        <a:solidFill>
                          <a:srgbClr val="FFC000"/>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8.910.023 </a:t>
                      </a:r>
                      <a:endParaRPr lang="pt-BR" sz="1800" b="1" i="0" u="none" strike="noStrike" dirty="0">
                        <a:solidFill>
                          <a:schemeClr val="bg1">
                            <a:lumMod val="85000"/>
                          </a:schemeClr>
                        </a:solidFill>
                        <a:effectLst/>
                        <a:latin typeface="Calibri"/>
                      </a:endParaRPr>
                    </a:p>
                  </a:txBody>
                  <a:tcPr marL="9525" marR="9525" marT="9525" marB="0" anchor="ctr">
                    <a:solidFill>
                      <a:schemeClr val="tx1">
                        <a:lumMod val="85000"/>
                        <a:lumOff val="15000"/>
                      </a:schemeClr>
                    </a:solidFill>
                  </a:tcPr>
                </a:tc>
                <a:tc>
                  <a:txBody>
                    <a:bodyPr/>
                    <a:lstStyle/>
                    <a:p>
                      <a:pPr algn="ctr" fontAlgn="b"/>
                      <a:r>
                        <a:rPr lang="pt-BR" sz="1800" b="1" i="0" u="none" strike="noStrike" dirty="0" smtClean="0">
                          <a:solidFill>
                            <a:schemeClr val="tx1"/>
                          </a:solidFill>
                          <a:effectLst/>
                          <a:latin typeface="Calibri"/>
                        </a:rPr>
                        <a:t>-</a:t>
                      </a:r>
                      <a:endParaRPr lang="pt-BR" sz="1800" b="1" i="0" u="none" strike="noStrike" dirty="0">
                        <a:solidFill>
                          <a:schemeClr val="tx1"/>
                        </a:solidFill>
                        <a:effectLst/>
                        <a:latin typeface="Calibri"/>
                      </a:endParaRPr>
                    </a:p>
                  </a:txBody>
                  <a:tcPr marL="9525" marR="9525" marT="9525" marB="0" anchor="ctr">
                    <a:noFill/>
                  </a:tcPr>
                </a:tc>
              </a:tr>
              <a:tr h="286786">
                <a:tc>
                  <a:txBody>
                    <a:bodyPr/>
                    <a:lstStyle/>
                    <a:p>
                      <a:pPr algn="ctr" fontAlgn="b"/>
                      <a:r>
                        <a:rPr lang="pt-BR" sz="1600" u="none" strike="noStrike" dirty="0">
                          <a:solidFill>
                            <a:schemeClr val="accent1">
                              <a:lumMod val="40000"/>
                              <a:lumOff val="60000"/>
                            </a:schemeClr>
                          </a:solidFill>
                          <a:effectLst/>
                        </a:rPr>
                        <a:t>2º sem/2010</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4.926.775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(46.636.548)</a:t>
                      </a:r>
                      <a:endParaRPr lang="pt-BR" sz="1800" b="1" i="0" u="none" strike="noStrike" dirty="0">
                        <a:solidFill>
                          <a:srgbClr val="FFC000"/>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(41.709.773)</a:t>
                      </a:r>
                      <a:endParaRPr lang="pt-BR" sz="1800" b="1" i="0" u="none" strike="noStrike" dirty="0">
                        <a:solidFill>
                          <a:srgbClr val="FFC000"/>
                        </a:solidFill>
                        <a:effectLst/>
                        <a:latin typeface="Calibri"/>
                      </a:endParaRPr>
                    </a:p>
                  </a:txBody>
                  <a:tcPr marL="9525" marR="9525" marT="9525" marB="0" anchor="ctr">
                    <a:solidFill>
                      <a:schemeClr val="tx1">
                        <a:lumMod val="85000"/>
                        <a:lumOff val="15000"/>
                      </a:schemeClr>
                    </a:solidFill>
                  </a:tcPr>
                </a:tc>
                <a:tc>
                  <a:txBody>
                    <a:bodyPr/>
                    <a:lstStyle/>
                    <a:p>
                      <a:pPr algn="ctr" fontAlgn="b"/>
                      <a:r>
                        <a:rPr lang="pt-BR" sz="1800" b="1" i="0" u="none" strike="noStrike" dirty="0" smtClean="0">
                          <a:solidFill>
                            <a:schemeClr val="tx1"/>
                          </a:solidFill>
                          <a:effectLst/>
                          <a:latin typeface="Calibri"/>
                        </a:rPr>
                        <a:t>-</a:t>
                      </a:r>
                      <a:endParaRPr lang="pt-BR" sz="1800" b="1" i="0" u="none" strike="noStrike" dirty="0">
                        <a:solidFill>
                          <a:schemeClr val="tx1"/>
                        </a:solidFill>
                        <a:effectLst/>
                        <a:latin typeface="Calibri"/>
                      </a:endParaRPr>
                    </a:p>
                  </a:txBody>
                  <a:tcPr marL="9525" marR="9525" marT="9525" marB="0" anchor="ctr">
                    <a:noFill/>
                  </a:tcPr>
                </a:tc>
              </a:tr>
              <a:tr h="286786">
                <a:tc>
                  <a:txBody>
                    <a:bodyPr/>
                    <a:lstStyle/>
                    <a:p>
                      <a:pPr algn="ctr" fontAlgn="b"/>
                      <a:r>
                        <a:rPr lang="pt-BR" sz="1600" u="none" strike="noStrike" dirty="0">
                          <a:solidFill>
                            <a:schemeClr val="accent1">
                              <a:lumMod val="40000"/>
                              <a:lumOff val="60000"/>
                            </a:schemeClr>
                          </a:solidFill>
                          <a:effectLst/>
                        </a:rPr>
                        <a:t>1º sem/2011</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12.230.706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(46.199.286)</a:t>
                      </a:r>
                      <a:endParaRPr lang="pt-BR" sz="1800" b="1" i="0" u="none" strike="noStrike" dirty="0">
                        <a:solidFill>
                          <a:srgbClr val="FFC000"/>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(33.968.580)</a:t>
                      </a:r>
                      <a:endParaRPr lang="pt-BR" sz="1800" b="1" i="0" u="none" strike="noStrike" dirty="0">
                        <a:solidFill>
                          <a:srgbClr val="FFC000"/>
                        </a:solidFill>
                        <a:effectLst/>
                        <a:latin typeface="Calibri"/>
                      </a:endParaRPr>
                    </a:p>
                  </a:txBody>
                  <a:tcPr marL="9525" marR="9525" marT="9525" marB="0" anchor="ctr">
                    <a:solidFill>
                      <a:schemeClr val="tx1">
                        <a:lumMod val="85000"/>
                        <a:lumOff val="15000"/>
                      </a:schemeClr>
                    </a:solidFill>
                  </a:tcPr>
                </a:tc>
                <a:tc>
                  <a:txBody>
                    <a:bodyPr/>
                    <a:lstStyle/>
                    <a:p>
                      <a:pPr algn="ctr" fontAlgn="b"/>
                      <a:r>
                        <a:rPr lang="pt-BR" sz="1800" b="1" i="0" u="none" strike="noStrike" dirty="0" smtClean="0">
                          <a:solidFill>
                            <a:schemeClr val="tx1"/>
                          </a:solidFill>
                          <a:effectLst/>
                          <a:latin typeface="Calibri"/>
                        </a:rPr>
                        <a:t>-</a:t>
                      </a:r>
                      <a:endParaRPr lang="pt-BR" sz="1800" b="1" i="0" u="none" strike="noStrike" dirty="0">
                        <a:solidFill>
                          <a:schemeClr val="tx1"/>
                        </a:solidFill>
                        <a:effectLst/>
                        <a:latin typeface="Calibri"/>
                      </a:endParaRPr>
                    </a:p>
                  </a:txBody>
                  <a:tcPr marL="9525" marR="9525" marT="9525" marB="0" anchor="ctr">
                    <a:noFill/>
                  </a:tcPr>
                </a:tc>
              </a:tr>
              <a:tr h="286786">
                <a:tc>
                  <a:txBody>
                    <a:bodyPr/>
                    <a:lstStyle/>
                    <a:p>
                      <a:pPr algn="ctr" fontAlgn="b"/>
                      <a:r>
                        <a:rPr lang="pt-BR" sz="1600" u="none" strike="noStrike" dirty="0">
                          <a:solidFill>
                            <a:schemeClr val="accent1">
                              <a:lumMod val="40000"/>
                              <a:lumOff val="60000"/>
                            </a:schemeClr>
                          </a:solidFill>
                          <a:effectLst/>
                        </a:rPr>
                        <a:t>2º sem/2011</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11.240.704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90.240.059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101.480.763 </a:t>
                      </a:r>
                      <a:endParaRPr lang="pt-BR" sz="1800" b="1" i="0" u="none" strike="noStrike" dirty="0">
                        <a:solidFill>
                          <a:schemeClr val="bg1">
                            <a:lumMod val="85000"/>
                          </a:schemeClr>
                        </a:solidFill>
                        <a:effectLst/>
                        <a:latin typeface="Calibri"/>
                      </a:endParaRPr>
                    </a:p>
                  </a:txBody>
                  <a:tcPr marL="9525" marR="9525" marT="9525" marB="0" anchor="ctr">
                    <a:solidFill>
                      <a:schemeClr val="tx1">
                        <a:lumMod val="85000"/>
                        <a:lumOff val="15000"/>
                      </a:schemeClr>
                    </a:solidFill>
                  </a:tcPr>
                </a:tc>
                <a:tc>
                  <a:txBody>
                    <a:bodyPr/>
                    <a:lstStyle/>
                    <a:p>
                      <a:pPr algn="ctr" fontAlgn="b"/>
                      <a:r>
                        <a:rPr lang="pt-BR" sz="1800" b="1" u="none" strike="noStrike" dirty="0">
                          <a:solidFill>
                            <a:schemeClr val="tx1"/>
                          </a:solidFill>
                          <a:effectLst/>
                        </a:rPr>
                        <a:t>90.240.059 </a:t>
                      </a:r>
                      <a:endParaRPr lang="pt-BR" sz="1800" b="1" i="0" u="none" strike="noStrike" dirty="0">
                        <a:solidFill>
                          <a:schemeClr val="tx1"/>
                        </a:solidFill>
                        <a:effectLst/>
                        <a:latin typeface="Calibri"/>
                      </a:endParaRPr>
                    </a:p>
                  </a:txBody>
                  <a:tcPr marL="9525" marR="9525" marT="9525" marB="0" anchor="ctr">
                    <a:solidFill>
                      <a:srgbClr val="FFFF00"/>
                    </a:solidFill>
                  </a:tcPr>
                </a:tc>
              </a:tr>
              <a:tr h="286786">
                <a:tc>
                  <a:txBody>
                    <a:bodyPr/>
                    <a:lstStyle/>
                    <a:p>
                      <a:pPr algn="ctr" fontAlgn="b"/>
                      <a:r>
                        <a:rPr lang="pt-BR" sz="1600" u="none" strike="noStrike" dirty="0">
                          <a:solidFill>
                            <a:schemeClr val="accent1">
                              <a:lumMod val="40000"/>
                              <a:lumOff val="60000"/>
                            </a:schemeClr>
                          </a:solidFill>
                          <a:effectLst/>
                        </a:rPr>
                        <a:t>1º sem/2012</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12.318.246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32.210.001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44.528.247 </a:t>
                      </a:r>
                      <a:endParaRPr lang="pt-BR" sz="1800" b="1" i="0" u="none" strike="noStrike" dirty="0">
                        <a:solidFill>
                          <a:schemeClr val="bg1">
                            <a:lumMod val="85000"/>
                          </a:schemeClr>
                        </a:solidFill>
                        <a:effectLst/>
                        <a:latin typeface="Calibri"/>
                      </a:endParaRPr>
                    </a:p>
                  </a:txBody>
                  <a:tcPr marL="9525" marR="9525" marT="9525" marB="0" anchor="ctr">
                    <a:solidFill>
                      <a:schemeClr val="tx1">
                        <a:lumMod val="85000"/>
                        <a:lumOff val="15000"/>
                      </a:schemeClr>
                    </a:solidFill>
                  </a:tcPr>
                </a:tc>
                <a:tc>
                  <a:txBody>
                    <a:bodyPr/>
                    <a:lstStyle/>
                    <a:p>
                      <a:pPr algn="ctr" fontAlgn="b"/>
                      <a:r>
                        <a:rPr lang="pt-BR" sz="1800" b="1" u="none" strike="noStrike" dirty="0">
                          <a:solidFill>
                            <a:schemeClr val="tx1"/>
                          </a:solidFill>
                          <a:effectLst/>
                        </a:rPr>
                        <a:t>32.210.001 </a:t>
                      </a:r>
                      <a:endParaRPr lang="pt-BR" sz="1800" b="1" i="0" u="none" strike="noStrike" dirty="0">
                        <a:solidFill>
                          <a:schemeClr val="tx1"/>
                        </a:solidFill>
                        <a:effectLst/>
                        <a:latin typeface="Calibri"/>
                      </a:endParaRPr>
                    </a:p>
                  </a:txBody>
                  <a:tcPr marL="9525" marR="9525" marT="9525" marB="0" anchor="ctr">
                    <a:solidFill>
                      <a:srgbClr val="FFFF00"/>
                    </a:solidFill>
                  </a:tcPr>
                </a:tc>
              </a:tr>
              <a:tr h="286786">
                <a:tc>
                  <a:txBody>
                    <a:bodyPr/>
                    <a:lstStyle/>
                    <a:p>
                      <a:pPr algn="ctr" fontAlgn="b"/>
                      <a:r>
                        <a:rPr lang="pt-BR" sz="1600" u="none" strike="noStrike" dirty="0">
                          <a:solidFill>
                            <a:schemeClr val="accent1">
                              <a:lumMod val="40000"/>
                              <a:lumOff val="60000"/>
                            </a:schemeClr>
                          </a:solidFill>
                          <a:effectLst/>
                        </a:rPr>
                        <a:t>2º sem/2012</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12.296.483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(9.900.595)</a:t>
                      </a:r>
                      <a:endParaRPr lang="pt-BR" sz="1800" b="1" i="0" u="none" strike="noStrike" dirty="0">
                        <a:solidFill>
                          <a:srgbClr val="FFC000"/>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2.395.888 </a:t>
                      </a:r>
                      <a:endParaRPr lang="pt-BR" sz="1800" b="1" i="0" u="none" strike="noStrike" dirty="0">
                        <a:solidFill>
                          <a:schemeClr val="bg1">
                            <a:lumMod val="85000"/>
                          </a:schemeClr>
                        </a:solidFill>
                        <a:effectLst/>
                        <a:latin typeface="Calibri"/>
                      </a:endParaRPr>
                    </a:p>
                  </a:txBody>
                  <a:tcPr marL="9525" marR="9525" marT="9525" marB="0" anchor="ctr">
                    <a:solidFill>
                      <a:schemeClr val="tx1">
                        <a:lumMod val="85000"/>
                        <a:lumOff val="15000"/>
                      </a:schemeClr>
                    </a:solidFill>
                  </a:tcPr>
                </a:tc>
                <a:tc>
                  <a:txBody>
                    <a:bodyPr/>
                    <a:lstStyle/>
                    <a:p>
                      <a:pPr algn="ctr" fontAlgn="b"/>
                      <a:r>
                        <a:rPr lang="pt-BR" sz="1800" b="1" i="0" u="none" strike="noStrike" dirty="0" smtClean="0">
                          <a:solidFill>
                            <a:schemeClr val="tx1"/>
                          </a:solidFill>
                          <a:effectLst/>
                          <a:latin typeface="Calibri"/>
                        </a:rPr>
                        <a:t>-</a:t>
                      </a:r>
                      <a:endParaRPr lang="pt-BR" sz="1800" b="1" i="0" u="none" strike="noStrike" dirty="0">
                        <a:solidFill>
                          <a:schemeClr val="tx1"/>
                        </a:solidFill>
                        <a:effectLst/>
                        <a:latin typeface="Calibri"/>
                      </a:endParaRPr>
                    </a:p>
                  </a:txBody>
                  <a:tcPr marL="9525" marR="9525" marT="9525" marB="0" anchor="ctr">
                    <a:noFill/>
                  </a:tcPr>
                </a:tc>
              </a:tr>
              <a:tr h="286786">
                <a:tc>
                  <a:txBody>
                    <a:bodyPr/>
                    <a:lstStyle/>
                    <a:p>
                      <a:pPr algn="ctr" fontAlgn="b"/>
                      <a:r>
                        <a:rPr lang="pt-BR" sz="1600" u="none" strike="noStrike" dirty="0">
                          <a:solidFill>
                            <a:schemeClr val="accent1">
                              <a:lumMod val="40000"/>
                              <a:lumOff val="60000"/>
                            </a:schemeClr>
                          </a:solidFill>
                          <a:effectLst/>
                        </a:rPr>
                        <a:t>1º sem/2013</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12.669.885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15.766.502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28.436.387 </a:t>
                      </a:r>
                      <a:endParaRPr lang="pt-BR" sz="1800" b="1" i="0" u="none" strike="noStrike" dirty="0">
                        <a:solidFill>
                          <a:schemeClr val="bg1">
                            <a:lumMod val="85000"/>
                          </a:schemeClr>
                        </a:solidFill>
                        <a:effectLst/>
                        <a:latin typeface="Calibri"/>
                      </a:endParaRPr>
                    </a:p>
                  </a:txBody>
                  <a:tcPr marL="9525" marR="9525" marT="9525" marB="0" anchor="ctr">
                    <a:solidFill>
                      <a:schemeClr val="tx1">
                        <a:lumMod val="85000"/>
                        <a:lumOff val="15000"/>
                      </a:schemeClr>
                    </a:solidFill>
                  </a:tcPr>
                </a:tc>
                <a:tc>
                  <a:txBody>
                    <a:bodyPr/>
                    <a:lstStyle/>
                    <a:p>
                      <a:pPr algn="ctr" fontAlgn="b"/>
                      <a:r>
                        <a:rPr lang="pt-BR" sz="1800" b="1" u="none" strike="noStrike" dirty="0">
                          <a:solidFill>
                            <a:schemeClr val="tx1"/>
                          </a:solidFill>
                          <a:effectLst/>
                        </a:rPr>
                        <a:t>15.766.502 </a:t>
                      </a:r>
                      <a:endParaRPr lang="pt-BR" sz="1800" b="1" i="0" u="none" strike="noStrike" dirty="0">
                        <a:solidFill>
                          <a:schemeClr val="tx1"/>
                        </a:solidFill>
                        <a:effectLst/>
                        <a:latin typeface="Calibri"/>
                      </a:endParaRPr>
                    </a:p>
                  </a:txBody>
                  <a:tcPr marL="9525" marR="9525" marT="9525" marB="0" anchor="ctr">
                    <a:solidFill>
                      <a:srgbClr val="FFFF00"/>
                    </a:solidFill>
                  </a:tcPr>
                </a:tc>
              </a:tr>
              <a:tr h="286786">
                <a:tc>
                  <a:txBody>
                    <a:bodyPr/>
                    <a:lstStyle/>
                    <a:p>
                      <a:pPr algn="ctr" fontAlgn="b"/>
                      <a:r>
                        <a:rPr lang="pt-BR" sz="1600" u="none" strike="noStrike" dirty="0">
                          <a:solidFill>
                            <a:schemeClr val="accent1">
                              <a:lumMod val="40000"/>
                              <a:lumOff val="60000"/>
                            </a:schemeClr>
                          </a:solidFill>
                          <a:effectLst/>
                        </a:rPr>
                        <a:t>2º sem/2013</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14.267.811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15.918.931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30.186.742 </a:t>
                      </a:r>
                      <a:endParaRPr lang="pt-BR" sz="1800" b="1" i="0" u="none" strike="noStrike" dirty="0">
                        <a:solidFill>
                          <a:schemeClr val="bg1">
                            <a:lumMod val="85000"/>
                          </a:schemeClr>
                        </a:solidFill>
                        <a:effectLst/>
                        <a:latin typeface="Calibri"/>
                      </a:endParaRPr>
                    </a:p>
                  </a:txBody>
                  <a:tcPr marL="9525" marR="9525" marT="9525" marB="0" anchor="ctr">
                    <a:solidFill>
                      <a:schemeClr val="tx1">
                        <a:lumMod val="85000"/>
                        <a:lumOff val="15000"/>
                      </a:schemeClr>
                    </a:solidFill>
                  </a:tcPr>
                </a:tc>
                <a:tc>
                  <a:txBody>
                    <a:bodyPr/>
                    <a:lstStyle/>
                    <a:p>
                      <a:pPr algn="ctr" fontAlgn="b"/>
                      <a:r>
                        <a:rPr lang="pt-BR" sz="1800" b="1" u="none" strike="noStrike" dirty="0">
                          <a:solidFill>
                            <a:schemeClr val="tx1"/>
                          </a:solidFill>
                          <a:effectLst/>
                        </a:rPr>
                        <a:t>15.918.931 </a:t>
                      </a:r>
                      <a:endParaRPr lang="pt-BR" sz="1800" b="1" i="0" u="none" strike="noStrike" dirty="0">
                        <a:solidFill>
                          <a:schemeClr val="tx1"/>
                        </a:solidFill>
                        <a:effectLst/>
                        <a:latin typeface="Calibri"/>
                      </a:endParaRPr>
                    </a:p>
                  </a:txBody>
                  <a:tcPr marL="9525" marR="9525" marT="9525" marB="0" anchor="ctr">
                    <a:solidFill>
                      <a:srgbClr val="FFFF00"/>
                    </a:solidFill>
                  </a:tcPr>
                </a:tc>
              </a:tr>
              <a:tr h="286786">
                <a:tc>
                  <a:txBody>
                    <a:bodyPr/>
                    <a:lstStyle/>
                    <a:p>
                      <a:pPr algn="ctr" fontAlgn="b"/>
                      <a:r>
                        <a:rPr lang="pt-BR" sz="1600" u="none" strike="noStrike" dirty="0">
                          <a:solidFill>
                            <a:schemeClr val="accent1">
                              <a:lumMod val="40000"/>
                              <a:lumOff val="60000"/>
                            </a:schemeClr>
                          </a:solidFill>
                          <a:effectLst/>
                        </a:rPr>
                        <a:t>1º sem/2014</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5.271.503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(51.233.608)</a:t>
                      </a:r>
                      <a:endParaRPr lang="pt-BR" sz="1800" b="1" i="0" u="none" strike="noStrike" dirty="0">
                        <a:solidFill>
                          <a:srgbClr val="FFC000"/>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(45.962.105)</a:t>
                      </a:r>
                      <a:endParaRPr lang="pt-BR" sz="1800" b="1" i="0" u="none" strike="noStrike" dirty="0">
                        <a:solidFill>
                          <a:srgbClr val="FFC000"/>
                        </a:solidFill>
                        <a:effectLst/>
                        <a:latin typeface="Calibri"/>
                      </a:endParaRPr>
                    </a:p>
                  </a:txBody>
                  <a:tcPr marL="9525" marR="9525" marT="9525" marB="0" anchor="ctr">
                    <a:solidFill>
                      <a:schemeClr val="tx1">
                        <a:lumMod val="85000"/>
                        <a:lumOff val="15000"/>
                      </a:schemeClr>
                    </a:solidFill>
                  </a:tcPr>
                </a:tc>
                <a:tc>
                  <a:txBody>
                    <a:bodyPr/>
                    <a:lstStyle/>
                    <a:p>
                      <a:pPr algn="ctr" fontAlgn="b"/>
                      <a:r>
                        <a:rPr lang="pt-BR" sz="1800" b="1" i="0" u="none" strike="noStrike" dirty="0" smtClean="0">
                          <a:solidFill>
                            <a:schemeClr val="tx1"/>
                          </a:solidFill>
                          <a:effectLst/>
                          <a:latin typeface="Calibri"/>
                        </a:rPr>
                        <a:t>-</a:t>
                      </a:r>
                      <a:endParaRPr lang="pt-BR" sz="1800" b="1" i="0" u="none" strike="noStrike" dirty="0">
                        <a:solidFill>
                          <a:schemeClr val="tx1"/>
                        </a:solidFill>
                        <a:effectLst/>
                        <a:latin typeface="Calibri"/>
                      </a:endParaRPr>
                    </a:p>
                  </a:txBody>
                  <a:tcPr marL="9525" marR="9525" marT="9525" marB="0" anchor="ctr">
                    <a:noFill/>
                  </a:tcPr>
                </a:tc>
              </a:tr>
              <a:tr h="286786">
                <a:tc>
                  <a:txBody>
                    <a:bodyPr/>
                    <a:lstStyle/>
                    <a:p>
                      <a:pPr algn="ctr" fontAlgn="b"/>
                      <a:r>
                        <a:rPr lang="pt-BR" sz="1600" u="none" strike="noStrike" dirty="0">
                          <a:solidFill>
                            <a:schemeClr val="accent1">
                              <a:lumMod val="40000"/>
                              <a:lumOff val="60000"/>
                            </a:schemeClr>
                          </a:solidFill>
                          <a:effectLst/>
                        </a:rPr>
                        <a:t>2º sem/2014</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25.655.376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65.173.472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90.828.848 </a:t>
                      </a:r>
                      <a:endParaRPr lang="pt-BR" sz="1800" b="1" i="0" u="none" strike="noStrike" dirty="0">
                        <a:solidFill>
                          <a:schemeClr val="bg1">
                            <a:lumMod val="85000"/>
                          </a:schemeClr>
                        </a:solidFill>
                        <a:effectLst/>
                        <a:latin typeface="Calibri"/>
                      </a:endParaRPr>
                    </a:p>
                  </a:txBody>
                  <a:tcPr marL="9525" marR="9525" marT="9525" marB="0" anchor="ctr">
                    <a:solidFill>
                      <a:schemeClr val="tx1">
                        <a:lumMod val="85000"/>
                        <a:lumOff val="15000"/>
                      </a:schemeClr>
                    </a:solidFill>
                  </a:tcPr>
                </a:tc>
                <a:tc>
                  <a:txBody>
                    <a:bodyPr/>
                    <a:lstStyle/>
                    <a:p>
                      <a:pPr algn="ctr" fontAlgn="b"/>
                      <a:r>
                        <a:rPr lang="pt-BR" sz="1800" b="1" u="none" strike="noStrike" dirty="0">
                          <a:solidFill>
                            <a:schemeClr val="tx1"/>
                          </a:solidFill>
                          <a:effectLst/>
                        </a:rPr>
                        <a:t>65.173.472 </a:t>
                      </a:r>
                      <a:endParaRPr lang="pt-BR" sz="1800" b="1" i="0" u="none" strike="noStrike" dirty="0">
                        <a:solidFill>
                          <a:schemeClr val="tx1"/>
                        </a:solidFill>
                        <a:effectLst/>
                        <a:latin typeface="Calibri"/>
                      </a:endParaRPr>
                    </a:p>
                  </a:txBody>
                  <a:tcPr marL="9525" marR="9525" marT="9525" marB="0" anchor="ctr">
                    <a:solidFill>
                      <a:srgbClr val="FFFF00"/>
                    </a:solidFill>
                  </a:tcPr>
                </a:tc>
              </a:tr>
              <a:tr h="286786">
                <a:tc>
                  <a:txBody>
                    <a:bodyPr/>
                    <a:lstStyle/>
                    <a:p>
                      <a:pPr algn="ctr" fontAlgn="b"/>
                      <a:r>
                        <a:rPr lang="pt-BR" sz="1600" u="none" strike="noStrike" dirty="0">
                          <a:solidFill>
                            <a:schemeClr val="accent1">
                              <a:lumMod val="40000"/>
                              <a:lumOff val="60000"/>
                            </a:schemeClr>
                          </a:solidFill>
                          <a:effectLst/>
                        </a:rPr>
                        <a:t>1º sem/2015</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35.184.659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46.406.630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81.591.289 </a:t>
                      </a:r>
                      <a:endParaRPr lang="pt-BR" sz="1800" b="1" i="0" u="none" strike="noStrike" dirty="0">
                        <a:solidFill>
                          <a:schemeClr val="bg1">
                            <a:lumMod val="85000"/>
                          </a:schemeClr>
                        </a:solidFill>
                        <a:effectLst/>
                        <a:latin typeface="Calibri"/>
                      </a:endParaRPr>
                    </a:p>
                  </a:txBody>
                  <a:tcPr marL="9525" marR="9525" marT="9525" marB="0" anchor="ctr">
                    <a:solidFill>
                      <a:schemeClr val="tx1">
                        <a:lumMod val="85000"/>
                        <a:lumOff val="15000"/>
                      </a:schemeClr>
                    </a:solidFill>
                  </a:tcPr>
                </a:tc>
                <a:tc>
                  <a:txBody>
                    <a:bodyPr/>
                    <a:lstStyle/>
                    <a:p>
                      <a:pPr algn="ctr" fontAlgn="b"/>
                      <a:endParaRPr lang="pt-BR" sz="1800" b="1" i="0" u="none" strike="noStrike" dirty="0">
                        <a:solidFill>
                          <a:schemeClr val="tx1"/>
                        </a:solidFill>
                        <a:effectLst/>
                        <a:latin typeface="Calibri"/>
                      </a:endParaRPr>
                    </a:p>
                  </a:txBody>
                  <a:tcPr marL="9525" marR="9525" marT="9525" marB="0" anchor="ctr">
                    <a:noFill/>
                  </a:tcPr>
                </a:tc>
              </a:tr>
              <a:tr h="286786">
                <a:tc>
                  <a:txBody>
                    <a:bodyPr/>
                    <a:lstStyle/>
                    <a:p>
                      <a:pPr algn="ctr" fontAlgn="b"/>
                      <a:r>
                        <a:rPr lang="pt-BR" sz="1600" u="none" strike="noStrike" dirty="0">
                          <a:solidFill>
                            <a:schemeClr val="accent1">
                              <a:lumMod val="40000"/>
                              <a:lumOff val="60000"/>
                            </a:schemeClr>
                          </a:solidFill>
                          <a:effectLst/>
                        </a:rPr>
                        <a:t>2º sem/2015</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41.521.539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110.938.091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152.459.630 </a:t>
                      </a:r>
                      <a:endParaRPr lang="pt-BR" sz="1800" b="1" i="0" u="none" strike="noStrike" dirty="0">
                        <a:solidFill>
                          <a:schemeClr val="bg1">
                            <a:lumMod val="85000"/>
                          </a:schemeClr>
                        </a:solidFill>
                        <a:effectLst/>
                        <a:latin typeface="Calibri"/>
                      </a:endParaRPr>
                    </a:p>
                  </a:txBody>
                  <a:tcPr marL="9525" marR="9525" marT="9525" marB="0" anchor="ctr">
                    <a:solidFill>
                      <a:schemeClr val="tx1">
                        <a:lumMod val="85000"/>
                        <a:lumOff val="15000"/>
                      </a:schemeClr>
                    </a:solidFill>
                  </a:tcPr>
                </a:tc>
                <a:tc>
                  <a:txBody>
                    <a:bodyPr/>
                    <a:lstStyle/>
                    <a:p>
                      <a:pPr algn="ctr" fontAlgn="b"/>
                      <a:endParaRPr lang="pt-BR" sz="1800" b="1" i="0" u="none" strike="noStrike" dirty="0">
                        <a:solidFill>
                          <a:schemeClr val="tx1"/>
                        </a:solidFill>
                        <a:effectLst/>
                        <a:latin typeface="Calibri"/>
                      </a:endParaRPr>
                    </a:p>
                  </a:txBody>
                  <a:tcPr marL="9525" marR="9525" marT="9525" marB="0" anchor="ctr">
                    <a:noFill/>
                  </a:tcPr>
                </a:tc>
              </a:tr>
              <a:tr h="286786">
                <a:tc>
                  <a:txBody>
                    <a:bodyPr/>
                    <a:lstStyle/>
                    <a:p>
                      <a:pPr algn="ctr" fontAlgn="b"/>
                      <a:r>
                        <a:rPr lang="pt-BR" sz="1600" u="none" strike="noStrike" dirty="0">
                          <a:solidFill>
                            <a:schemeClr val="accent1">
                              <a:lumMod val="40000"/>
                              <a:lumOff val="60000"/>
                            </a:schemeClr>
                          </a:solidFill>
                          <a:effectLst/>
                        </a:rPr>
                        <a:t>1º sem/2016</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(17.308.089)</a:t>
                      </a:r>
                      <a:endParaRPr lang="pt-BR" sz="1800" b="1" i="0" u="none" strike="noStrike" dirty="0">
                        <a:solidFill>
                          <a:srgbClr val="FFC000"/>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(184.645.409)</a:t>
                      </a:r>
                      <a:endParaRPr lang="pt-BR" sz="1800" b="1" i="0" u="none" strike="noStrike" dirty="0">
                        <a:solidFill>
                          <a:srgbClr val="FFC000"/>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(201.953.498)</a:t>
                      </a:r>
                      <a:endParaRPr lang="pt-BR" sz="1800" b="1" i="0" u="none" strike="noStrike" dirty="0">
                        <a:solidFill>
                          <a:srgbClr val="FFC000"/>
                        </a:solidFill>
                        <a:effectLst/>
                        <a:latin typeface="Calibri"/>
                      </a:endParaRPr>
                    </a:p>
                  </a:txBody>
                  <a:tcPr marL="9525" marR="9525" marT="9525" marB="0" anchor="ctr">
                    <a:solidFill>
                      <a:schemeClr val="tx1">
                        <a:lumMod val="85000"/>
                        <a:lumOff val="15000"/>
                      </a:schemeClr>
                    </a:solidFill>
                  </a:tcPr>
                </a:tc>
                <a:tc>
                  <a:txBody>
                    <a:bodyPr/>
                    <a:lstStyle/>
                    <a:p>
                      <a:pPr algn="ctr" fontAlgn="b"/>
                      <a:r>
                        <a:rPr lang="pt-BR" sz="1800" b="1" i="0" u="none" strike="noStrike" dirty="0" smtClean="0">
                          <a:solidFill>
                            <a:schemeClr val="tx1"/>
                          </a:solidFill>
                          <a:effectLst/>
                          <a:latin typeface="Calibri"/>
                        </a:rPr>
                        <a:t>-</a:t>
                      </a:r>
                      <a:endParaRPr lang="pt-BR" sz="1800" b="1" i="0" u="none" strike="noStrike" dirty="0">
                        <a:solidFill>
                          <a:schemeClr val="tx1"/>
                        </a:solidFill>
                        <a:effectLst/>
                        <a:latin typeface="Calibri"/>
                      </a:endParaRPr>
                    </a:p>
                  </a:txBody>
                  <a:tcPr marL="9525" marR="9525" marT="9525" marB="0" anchor="ctr">
                    <a:noFill/>
                  </a:tcPr>
                </a:tc>
              </a:tr>
              <a:tr h="286786">
                <a:tc>
                  <a:txBody>
                    <a:bodyPr/>
                    <a:lstStyle/>
                    <a:p>
                      <a:pPr algn="ctr" fontAlgn="b"/>
                      <a:r>
                        <a:rPr lang="pt-BR" sz="1600" u="none" strike="noStrike" dirty="0">
                          <a:solidFill>
                            <a:schemeClr val="accent1">
                              <a:lumMod val="40000"/>
                              <a:lumOff val="60000"/>
                            </a:schemeClr>
                          </a:solidFill>
                          <a:effectLst/>
                        </a:rPr>
                        <a:t>2º sem/2016</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7.780.387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(55.674.283)</a:t>
                      </a:r>
                      <a:endParaRPr lang="pt-BR" sz="1800" b="1" i="0" u="none" strike="noStrike" dirty="0">
                        <a:solidFill>
                          <a:srgbClr val="FFC000"/>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(47.893.896)</a:t>
                      </a:r>
                      <a:endParaRPr lang="pt-BR" sz="1800" b="1" i="0" u="none" strike="noStrike" dirty="0">
                        <a:solidFill>
                          <a:srgbClr val="FFC000"/>
                        </a:solidFill>
                        <a:effectLst/>
                        <a:latin typeface="Calibri"/>
                      </a:endParaRPr>
                    </a:p>
                  </a:txBody>
                  <a:tcPr marL="9525" marR="9525" marT="9525" marB="0" anchor="ctr">
                    <a:solidFill>
                      <a:schemeClr val="tx1">
                        <a:lumMod val="85000"/>
                        <a:lumOff val="15000"/>
                      </a:schemeClr>
                    </a:solidFill>
                  </a:tcPr>
                </a:tc>
                <a:tc>
                  <a:txBody>
                    <a:bodyPr/>
                    <a:lstStyle/>
                    <a:p>
                      <a:pPr algn="ctr" fontAlgn="b"/>
                      <a:r>
                        <a:rPr lang="pt-BR" sz="1800" b="1" i="0" u="none" strike="noStrike" dirty="0" smtClean="0">
                          <a:solidFill>
                            <a:schemeClr val="tx1"/>
                          </a:solidFill>
                          <a:effectLst/>
                          <a:latin typeface="Calibri"/>
                        </a:rPr>
                        <a:t>-</a:t>
                      </a:r>
                      <a:endParaRPr lang="pt-BR" sz="1800" b="1" i="0" u="none" strike="noStrike" dirty="0">
                        <a:solidFill>
                          <a:schemeClr val="tx1"/>
                        </a:solidFill>
                        <a:effectLst/>
                        <a:latin typeface="Calibri"/>
                      </a:endParaRPr>
                    </a:p>
                  </a:txBody>
                  <a:tcPr marL="9525" marR="9525" marT="9525" marB="0" anchor="ctr">
                    <a:noFill/>
                  </a:tcPr>
                </a:tc>
              </a:tr>
              <a:tr h="286786">
                <a:tc>
                  <a:txBody>
                    <a:bodyPr/>
                    <a:lstStyle/>
                    <a:p>
                      <a:pPr algn="ctr" fontAlgn="b"/>
                      <a:r>
                        <a:rPr lang="pt-BR" sz="1600" u="none" strike="noStrike" dirty="0">
                          <a:solidFill>
                            <a:schemeClr val="accent1">
                              <a:lumMod val="40000"/>
                              <a:lumOff val="60000"/>
                            </a:schemeClr>
                          </a:solidFill>
                          <a:effectLst/>
                        </a:rPr>
                        <a:t>1º sem/2017</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11.271.662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(15.744.789)</a:t>
                      </a:r>
                      <a:endParaRPr lang="pt-BR" sz="1800" b="1" i="0" u="none" strike="noStrike" dirty="0">
                        <a:solidFill>
                          <a:srgbClr val="FFC000"/>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(4.473.127)</a:t>
                      </a:r>
                      <a:endParaRPr lang="pt-BR" sz="1800" b="1" i="0" u="none" strike="noStrike" dirty="0">
                        <a:solidFill>
                          <a:srgbClr val="FFC000"/>
                        </a:solidFill>
                        <a:effectLst/>
                        <a:latin typeface="Calibri"/>
                      </a:endParaRPr>
                    </a:p>
                  </a:txBody>
                  <a:tcPr marL="9525" marR="9525" marT="9525" marB="0" anchor="ctr">
                    <a:solidFill>
                      <a:schemeClr val="tx1">
                        <a:lumMod val="85000"/>
                        <a:lumOff val="15000"/>
                      </a:schemeClr>
                    </a:solidFill>
                  </a:tcPr>
                </a:tc>
                <a:tc>
                  <a:txBody>
                    <a:bodyPr/>
                    <a:lstStyle/>
                    <a:p>
                      <a:pPr algn="ctr" fontAlgn="b"/>
                      <a:r>
                        <a:rPr lang="pt-BR" sz="1800" b="1" i="0" u="none" strike="noStrike" dirty="0" smtClean="0">
                          <a:solidFill>
                            <a:schemeClr val="tx1"/>
                          </a:solidFill>
                          <a:effectLst/>
                          <a:latin typeface="Calibri"/>
                        </a:rPr>
                        <a:t>-</a:t>
                      </a:r>
                      <a:endParaRPr lang="pt-BR" sz="1800" b="1" i="0" u="none" strike="noStrike" dirty="0">
                        <a:solidFill>
                          <a:schemeClr val="tx1"/>
                        </a:solidFill>
                        <a:effectLst/>
                        <a:latin typeface="Calibri"/>
                      </a:endParaRPr>
                    </a:p>
                  </a:txBody>
                  <a:tcPr marL="9525" marR="9525" marT="9525" marB="0" anchor="ctr">
                    <a:noFill/>
                  </a:tcPr>
                </a:tc>
              </a:tr>
              <a:tr h="286786">
                <a:tc>
                  <a:txBody>
                    <a:bodyPr/>
                    <a:lstStyle/>
                    <a:p>
                      <a:pPr algn="ctr" fontAlgn="b"/>
                      <a:r>
                        <a:rPr lang="pt-BR" sz="1600" u="none" strike="noStrike" dirty="0">
                          <a:solidFill>
                            <a:schemeClr val="accent1">
                              <a:lumMod val="40000"/>
                              <a:lumOff val="60000"/>
                            </a:schemeClr>
                          </a:solidFill>
                          <a:effectLst/>
                        </a:rPr>
                        <a:t>2º sem/2017</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14.709.838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(30.677.374)</a:t>
                      </a:r>
                      <a:endParaRPr lang="pt-BR" sz="1800" b="1" i="0" u="none" strike="noStrike" dirty="0">
                        <a:solidFill>
                          <a:srgbClr val="FFC000"/>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(15.967.536)</a:t>
                      </a:r>
                      <a:endParaRPr lang="pt-BR" sz="1800" b="1" i="0" u="none" strike="noStrike" dirty="0">
                        <a:solidFill>
                          <a:srgbClr val="FFC000"/>
                        </a:solidFill>
                        <a:effectLst/>
                        <a:latin typeface="Calibri"/>
                      </a:endParaRPr>
                    </a:p>
                  </a:txBody>
                  <a:tcPr marL="9525" marR="9525" marT="9525" marB="0" anchor="ctr">
                    <a:solidFill>
                      <a:schemeClr val="tx1">
                        <a:lumMod val="85000"/>
                        <a:lumOff val="15000"/>
                      </a:schemeClr>
                    </a:solidFill>
                  </a:tcPr>
                </a:tc>
                <a:tc>
                  <a:txBody>
                    <a:bodyPr/>
                    <a:lstStyle/>
                    <a:p>
                      <a:pPr algn="ctr" fontAlgn="b"/>
                      <a:r>
                        <a:rPr lang="pt-BR" sz="1800" b="1" i="0" u="none" strike="noStrike" dirty="0" smtClean="0">
                          <a:solidFill>
                            <a:schemeClr val="tx1"/>
                          </a:solidFill>
                          <a:effectLst/>
                          <a:latin typeface="Calibri"/>
                        </a:rPr>
                        <a:t>-</a:t>
                      </a:r>
                      <a:endParaRPr lang="pt-BR" sz="1800" b="1" i="0" u="none" strike="noStrike" dirty="0">
                        <a:solidFill>
                          <a:schemeClr val="tx1"/>
                        </a:solidFill>
                        <a:effectLst/>
                        <a:latin typeface="Calibri"/>
                      </a:endParaRPr>
                    </a:p>
                  </a:txBody>
                  <a:tcPr marL="9525" marR="9525" marT="9525" marB="0" anchor="ctr">
                    <a:noFill/>
                  </a:tcPr>
                </a:tc>
              </a:tr>
              <a:tr h="286786">
                <a:tc>
                  <a:txBody>
                    <a:bodyPr/>
                    <a:lstStyle/>
                    <a:p>
                      <a:pPr algn="ctr" fontAlgn="b"/>
                      <a:r>
                        <a:rPr lang="pt-BR" sz="1600" u="none" strike="noStrike" dirty="0">
                          <a:solidFill>
                            <a:schemeClr val="accent1">
                              <a:lumMod val="40000"/>
                              <a:lumOff val="60000"/>
                            </a:schemeClr>
                          </a:solidFill>
                          <a:effectLst/>
                        </a:rPr>
                        <a:t>1º sem/2018</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19.658.215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146.201.403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165.859.618 </a:t>
                      </a:r>
                      <a:endParaRPr lang="pt-BR" sz="1800" b="1" i="0" u="none" strike="noStrike" dirty="0">
                        <a:solidFill>
                          <a:schemeClr val="bg1">
                            <a:lumMod val="85000"/>
                          </a:schemeClr>
                        </a:solidFill>
                        <a:effectLst/>
                        <a:latin typeface="Calibri"/>
                      </a:endParaRPr>
                    </a:p>
                  </a:txBody>
                  <a:tcPr marL="9525" marR="9525" marT="9525" marB="0" anchor="ctr">
                    <a:solidFill>
                      <a:schemeClr val="tx1">
                        <a:lumMod val="85000"/>
                        <a:lumOff val="15000"/>
                      </a:schemeClr>
                    </a:solidFill>
                  </a:tcPr>
                </a:tc>
                <a:tc>
                  <a:txBody>
                    <a:bodyPr/>
                    <a:lstStyle/>
                    <a:p>
                      <a:pPr algn="ctr" fontAlgn="b"/>
                      <a:endParaRPr lang="pt-BR" sz="1800" b="1" i="0" u="none" strike="noStrike" dirty="0">
                        <a:solidFill>
                          <a:schemeClr val="tx1"/>
                        </a:solidFill>
                        <a:effectLst/>
                        <a:latin typeface="Calibri"/>
                      </a:endParaRPr>
                    </a:p>
                  </a:txBody>
                  <a:tcPr marL="9525" marR="9525" marT="9525" marB="0" anchor="ctr">
                    <a:noFill/>
                  </a:tcPr>
                </a:tc>
              </a:tr>
              <a:tr h="301125">
                <a:tc>
                  <a:txBody>
                    <a:bodyPr/>
                    <a:lstStyle/>
                    <a:p>
                      <a:pPr algn="ctr" fontAlgn="b"/>
                      <a:r>
                        <a:rPr lang="pt-BR" sz="1600" u="none" strike="noStrike" dirty="0">
                          <a:solidFill>
                            <a:schemeClr val="accent1">
                              <a:lumMod val="40000"/>
                              <a:lumOff val="60000"/>
                            </a:schemeClr>
                          </a:solidFill>
                          <a:effectLst/>
                        </a:rPr>
                        <a:t>2º sem/2018</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25.554.330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(19.133.818)</a:t>
                      </a:r>
                      <a:endParaRPr lang="pt-BR" sz="1800" b="1" i="0" u="none" strike="noStrike" dirty="0">
                        <a:solidFill>
                          <a:srgbClr val="FFC000"/>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6.420.512 </a:t>
                      </a:r>
                      <a:endParaRPr lang="pt-BR" sz="1800" b="1" i="0" u="none" strike="noStrike" dirty="0">
                        <a:solidFill>
                          <a:schemeClr val="bg1">
                            <a:lumMod val="85000"/>
                          </a:schemeClr>
                        </a:solidFill>
                        <a:effectLst/>
                        <a:latin typeface="Calibri"/>
                      </a:endParaRPr>
                    </a:p>
                  </a:txBody>
                  <a:tcPr marL="9525" marR="9525" marT="9525" marB="0" anchor="ctr">
                    <a:solidFill>
                      <a:schemeClr val="tx1">
                        <a:lumMod val="85000"/>
                        <a:lumOff val="15000"/>
                      </a:schemeClr>
                    </a:solidFill>
                  </a:tcPr>
                </a:tc>
                <a:tc>
                  <a:txBody>
                    <a:bodyPr/>
                    <a:lstStyle/>
                    <a:p>
                      <a:pPr algn="ctr" fontAlgn="b"/>
                      <a:r>
                        <a:rPr lang="pt-BR" sz="1800" b="1" i="0" u="none" strike="noStrike" dirty="0" smtClean="0">
                          <a:solidFill>
                            <a:schemeClr val="tx1"/>
                          </a:solidFill>
                          <a:effectLst/>
                          <a:latin typeface="Calibri"/>
                        </a:rPr>
                        <a:t>-</a:t>
                      </a:r>
                      <a:endParaRPr lang="pt-BR" sz="1800" b="1" i="0" u="none" strike="noStrike" dirty="0">
                        <a:solidFill>
                          <a:schemeClr val="tx1"/>
                        </a:solidFill>
                        <a:effectLst/>
                        <a:latin typeface="Calibri"/>
                      </a:endParaRPr>
                    </a:p>
                  </a:txBody>
                  <a:tcPr marL="9525" marR="9525" marT="9525" marB="0" anchor="ctr">
                    <a:noFill/>
                  </a:tcPr>
                </a:tc>
              </a:tr>
            </a:tbl>
          </a:graphicData>
        </a:graphic>
      </p:graphicFrame>
    </p:spTree>
    <p:extLst>
      <p:ext uri="{BB962C8B-B14F-4D97-AF65-F5344CB8AC3E}">
        <p14:creationId xmlns:p14="http://schemas.microsoft.com/office/powerpoint/2010/main" val="4252713480"/>
      </p:ext>
    </p:extLst>
  </p:cSld>
  <p:clrMapOvr>
    <a:masterClrMapping/>
  </p:clrMapOvr>
  <p:timing>
    <p:tnLst>
      <p:par>
        <p:cTn id="1" dur="indefinite" restart="never" nodeType="tmRoot"/>
      </p:par>
    </p:tnLst>
  </p:timing>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ela 1"/>
          <p:cNvGraphicFramePr>
            <a:graphicFrameLocks noGrp="1"/>
          </p:cNvGraphicFramePr>
          <p:nvPr>
            <p:extLst>
              <p:ext uri="{D42A27DB-BD31-4B8C-83A1-F6EECF244321}">
                <p14:modId xmlns:p14="http://schemas.microsoft.com/office/powerpoint/2010/main" val="3294359712"/>
              </p:ext>
            </p:extLst>
          </p:nvPr>
        </p:nvGraphicFramePr>
        <p:xfrm>
          <a:off x="1235857" y="76360"/>
          <a:ext cx="6576503" cy="6698916"/>
        </p:xfrm>
        <a:graphic>
          <a:graphicData uri="http://schemas.openxmlformats.org/drawingml/2006/table">
            <a:tbl>
              <a:tblPr>
                <a:tableStyleId>{5C22544A-7EE6-4342-B048-85BDC9FD1C3A}</a:tableStyleId>
              </a:tblPr>
              <a:tblGrid>
                <a:gridCol w="1271079"/>
                <a:gridCol w="1262062"/>
                <a:gridCol w="1377950"/>
                <a:gridCol w="1377950"/>
                <a:gridCol w="1287462"/>
              </a:tblGrid>
              <a:tr h="301125">
                <a:tc>
                  <a:txBody>
                    <a:bodyPr/>
                    <a:lstStyle/>
                    <a:p>
                      <a:pPr algn="ctr" fontAlgn="b"/>
                      <a:r>
                        <a:rPr lang="pt-BR" sz="2400" b="1" u="none" strike="noStrike" dirty="0">
                          <a:solidFill>
                            <a:schemeClr val="accent1">
                              <a:lumMod val="40000"/>
                              <a:lumOff val="60000"/>
                            </a:schemeClr>
                          </a:solidFill>
                          <a:effectLst/>
                        </a:rPr>
                        <a:t>Semestre</a:t>
                      </a:r>
                      <a:endParaRPr lang="pt-BR" sz="2400" b="1" i="0" u="none" strike="noStrike" dirty="0">
                        <a:solidFill>
                          <a:schemeClr val="accent1">
                            <a:lumMod val="40000"/>
                            <a:lumOff val="60000"/>
                          </a:schemeClr>
                        </a:solidFill>
                        <a:effectLst/>
                        <a:latin typeface="Calibri"/>
                      </a:endParaRPr>
                    </a:p>
                  </a:txBody>
                  <a:tcPr marL="9525" marR="9525" marT="9525" marB="0" anchor="ctr">
                    <a:solidFill>
                      <a:schemeClr val="tx1">
                        <a:lumMod val="85000"/>
                        <a:lumOff val="15000"/>
                      </a:schemeClr>
                    </a:solidFill>
                  </a:tcPr>
                </a:tc>
                <a:tc>
                  <a:txBody>
                    <a:bodyPr/>
                    <a:lstStyle/>
                    <a:p>
                      <a:pPr algn="ctr" fontAlgn="b"/>
                      <a:r>
                        <a:rPr lang="pt-BR" sz="2400" b="1" u="none" strike="noStrike" dirty="0">
                          <a:solidFill>
                            <a:schemeClr val="accent1">
                              <a:lumMod val="40000"/>
                              <a:lumOff val="60000"/>
                            </a:schemeClr>
                          </a:solidFill>
                          <a:effectLst/>
                        </a:rPr>
                        <a:t>Demais</a:t>
                      </a:r>
                      <a:endParaRPr lang="pt-BR" sz="2400" b="1" i="0" u="none" strike="noStrike" dirty="0">
                        <a:solidFill>
                          <a:schemeClr val="accent1">
                            <a:lumMod val="40000"/>
                            <a:lumOff val="60000"/>
                          </a:schemeClr>
                        </a:solidFill>
                        <a:effectLst/>
                        <a:latin typeface="Calibri"/>
                      </a:endParaRPr>
                    </a:p>
                  </a:txBody>
                  <a:tcPr marL="9525" marR="9525" marT="9525" marB="0" anchor="ctr">
                    <a:solidFill>
                      <a:schemeClr val="tx1">
                        <a:lumMod val="85000"/>
                        <a:lumOff val="15000"/>
                      </a:schemeClr>
                    </a:solidFill>
                  </a:tcPr>
                </a:tc>
                <a:tc>
                  <a:txBody>
                    <a:bodyPr/>
                    <a:lstStyle/>
                    <a:p>
                      <a:pPr algn="ctr" fontAlgn="b"/>
                      <a:r>
                        <a:rPr lang="pt-BR" sz="2400" b="1" u="none" strike="noStrike" dirty="0">
                          <a:solidFill>
                            <a:schemeClr val="accent1">
                              <a:lumMod val="40000"/>
                              <a:lumOff val="60000"/>
                            </a:schemeClr>
                          </a:solidFill>
                          <a:effectLst/>
                        </a:rPr>
                        <a:t>Câmbio</a:t>
                      </a:r>
                      <a:endParaRPr lang="pt-BR" sz="2400" b="1" i="0" u="none" strike="noStrike" dirty="0">
                        <a:solidFill>
                          <a:schemeClr val="accent1">
                            <a:lumMod val="40000"/>
                            <a:lumOff val="60000"/>
                          </a:schemeClr>
                        </a:solidFill>
                        <a:effectLst/>
                        <a:latin typeface="Calibri"/>
                      </a:endParaRPr>
                    </a:p>
                  </a:txBody>
                  <a:tcPr marL="9525" marR="9525" marT="9525" marB="0" anchor="ctr">
                    <a:solidFill>
                      <a:schemeClr val="tx1">
                        <a:lumMod val="85000"/>
                        <a:lumOff val="15000"/>
                      </a:schemeClr>
                    </a:solidFill>
                  </a:tcPr>
                </a:tc>
                <a:tc>
                  <a:txBody>
                    <a:bodyPr/>
                    <a:lstStyle/>
                    <a:p>
                      <a:pPr algn="ctr" fontAlgn="b"/>
                      <a:r>
                        <a:rPr lang="pt-BR" sz="2400" b="1" u="none" strike="noStrike" dirty="0">
                          <a:solidFill>
                            <a:schemeClr val="accent1">
                              <a:lumMod val="40000"/>
                              <a:lumOff val="60000"/>
                            </a:schemeClr>
                          </a:solidFill>
                          <a:effectLst/>
                        </a:rPr>
                        <a:t>Total</a:t>
                      </a:r>
                      <a:endParaRPr lang="pt-BR" sz="2400" b="1" i="0" u="none" strike="noStrike" dirty="0">
                        <a:solidFill>
                          <a:schemeClr val="accent1">
                            <a:lumMod val="40000"/>
                            <a:lumOff val="60000"/>
                          </a:schemeClr>
                        </a:solidFill>
                        <a:effectLst/>
                        <a:latin typeface="Calibri"/>
                      </a:endParaRPr>
                    </a:p>
                  </a:txBody>
                  <a:tcPr marL="9525" marR="9525" marT="9525" marB="0" anchor="ctr">
                    <a:solidFill>
                      <a:schemeClr val="tx1">
                        <a:lumMod val="85000"/>
                        <a:lumOff val="15000"/>
                      </a:schemeClr>
                    </a:solidFill>
                  </a:tcPr>
                </a:tc>
                <a:tc>
                  <a:txBody>
                    <a:bodyPr/>
                    <a:lstStyle/>
                    <a:p>
                      <a:pPr algn="ctr" fontAlgn="b"/>
                      <a:r>
                        <a:rPr lang="pt-BR" sz="2400" b="1" i="0" u="none" strike="noStrike" dirty="0" smtClean="0">
                          <a:solidFill>
                            <a:schemeClr val="tx1"/>
                          </a:solidFill>
                          <a:effectLst/>
                          <a:latin typeface="Calibri"/>
                        </a:rPr>
                        <a:t>Reserva</a:t>
                      </a:r>
                      <a:endParaRPr lang="pt-BR" sz="2400" b="1" i="0" u="none" strike="noStrike" dirty="0">
                        <a:solidFill>
                          <a:schemeClr val="tx1"/>
                        </a:solidFill>
                        <a:effectLst/>
                        <a:latin typeface="Calibri"/>
                      </a:endParaRPr>
                    </a:p>
                  </a:txBody>
                  <a:tcPr marL="9525" marR="9525" marT="9525" marB="0" anchor="ctr">
                    <a:solidFill>
                      <a:schemeClr val="bg1"/>
                    </a:solidFill>
                  </a:tcPr>
                </a:tc>
              </a:tr>
              <a:tr h="286786">
                <a:tc>
                  <a:txBody>
                    <a:bodyPr/>
                    <a:lstStyle/>
                    <a:p>
                      <a:pPr algn="ctr" fontAlgn="b"/>
                      <a:r>
                        <a:rPr lang="pt-BR" sz="1600" u="none" strike="noStrike" dirty="0">
                          <a:solidFill>
                            <a:schemeClr val="accent1">
                              <a:lumMod val="40000"/>
                              <a:lumOff val="60000"/>
                            </a:schemeClr>
                          </a:solidFill>
                          <a:effectLst/>
                        </a:rPr>
                        <a:t>1º sem/2008</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3.172.740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(44.798.256)</a:t>
                      </a:r>
                      <a:endParaRPr lang="pt-BR" sz="1800" b="1" i="0" u="none" strike="noStrike" dirty="0">
                        <a:solidFill>
                          <a:srgbClr val="FFC000"/>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(41.625.516)</a:t>
                      </a:r>
                      <a:endParaRPr lang="pt-BR" sz="1800" b="1" i="0" u="none" strike="noStrike" dirty="0">
                        <a:solidFill>
                          <a:srgbClr val="FFC000"/>
                        </a:solidFill>
                        <a:effectLst/>
                        <a:latin typeface="Calibri"/>
                      </a:endParaRPr>
                    </a:p>
                  </a:txBody>
                  <a:tcPr marL="9525" marR="9525" marT="9525" marB="0" anchor="ctr">
                    <a:solidFill>
                      <a:schemeClr val="tx1">
                        <a:lumMod val="85000"/>
                        <a:lumOff val="15000"/>
                      </a:schemeClr>
                    </a:solidFill>
                  </a:tcPr>
                </a:tc>
                <a:tc>
                  <a:txBody>
                    <a:bodyPr/>
                    <a:lstStyle/>
                    <a:p>
                      <a:pPr algn="ctr" fontAlgn="b"/>
                      <a:r>
                        <a:rPr lang="pt-BR" sz="1800" b="1" i="0" u="none" strike="noStrike" dirty="0" smtClean="0">
                          <a:solidFill>
                            <a:schemeClr val="tx1"/>
                          </a:solidFill>
                          <a:effectLst/>
                          <a:latin typeface="Calibri"/>
                        </a:rPr>
                        <a:t>-</a:t>
                      </a:r>
                      <a:endParaRPr lang="pt-BR" sz="1800" b="1" i="0" u="none" strike="noStrike" dirty="0">
                        <a:solidFill>
                          <a:schemeClr val="tx1"/>
                        </a:solidFill>
                        <a:effectLst/>
                        <a:latin typeface="Calibri"/>
                      </a:endParaRPr>
                    </a:p>
                  </a:txBody>
                  <a:tcPr marL="9525" marR="9525" marT="9525" marB="0" anchor="ctr">
                    <a:noFill/>
                  </a:tcPr>
                </a:tc>
              </a:tr>
              <a:tr h="286786">
                <a:tc>
                  <a:txBody>
                    <a:bodyPr/>
                    <a:lstStyle/>
                    <a:p>
                      <a:pPr algn="ctr" fontAlgn="b"/>
                      <a:r>
                        <a:rPr lang="pt-BR" sz="1600" u="none" strike="noStrike" dirty="0">
                          <a:solidFill>
                            <a:schemeClr val="accent1">
                              <a:lumMod val="40000"/>
                              <a:lumOff val="60000"/>
                            </a:schemeClr>
                          </a:solidFill>
                          <a:effectLst/>
                        </a:rPr>
                        <a:t>2º sem/2008</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10.172.653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171.416.012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181.588.665 </a:t>
                      </a:r>
                      <a:endParaRPr lang="pt-BR" sz="1800" b="1" i="0" u="none" strike="noStrike" dirty="0">
                        <a:solidFill>
                          <a:schemeClr val="bg1">
                            <a:lumMod val="85000"/>
                          </a:schemeClr>
                        </a:solidFill>
                        <a:effectLst/>
                        <a:latin typeface="Calibri"/>
                      </a:endParaRPr>
                    </a:p>
                  </a:txBody>
                  <a:tcPr marL="9525" marR="9525" marT="9525" marB="0" anchor="ctr">
                    <a:solidFill>
                      <a:schemeClr val="tx1">
                        <a:lumMod val="85000"/>
                        <a:lumOff val="15000"/>
                      </a:schemeClr>
                    </a:solidFill>
                  </a:tcPr>
                </a:tc>
                <a:tc>
                  <a:txBody>
                    <a:bodyPr/>
                    <a:lstStyle/>
                    <a:p>
                      <a:pPr algn="ctr" fontAlgn="b"/>
                      <a:r>
                        <a:rPr lang="pt-BR" sz="1800" b="1" u="none" strike="noStrike" dirty="0" smtClean="0">
                          <a:solidFill>
                            <a:schemeClr val="tx1"/>
                          </a:solidFill>
                          <a:effectLst/>
                        </a:rPr>
                        <a:t>171.416.012 </a:t>
                      </a:r>
                      <a:endParaRPr lang="pt-BR" sz="1800" b="1" i="0" u="none" strike="noStrike" dirty="0">
                        <a:solidFill>
                          <a:schemeClr val="tx1"/>
                        </a:solidFill>
                        <a:effectLst/>
                        <a:latin typeface="Calibri"/>
                      </a:endParaRPr>
                    </a:p>
                  </a:txBody>
                  <a:tcPr marL="9525" marR="9525" marT="9525" marB="0" anchor="ctr">
                    <a:solidFill>
                      <a:srgbClr val="FFFF00"/>
                    </a:solidFill>
                  </a:tcPr>
                </a:tc>
              </a:tr>
              <a:tr h="286786">
                <a:tc>
                  <a:txBody>
                    <a:bodyPr/>
                    <a:lstStyle/>
                    <a:p>
                      <a:pPr algn="ctr" fontAlgn="b"/>
                      <a:r>
                        <a:rPr lang="pt-BR" sz="1600" u="none" strike="noStrike" dirty="0">
                          <a:solidFill>
                            <a:schemeClr val="accent1">
                              <a:lumMod val="40000"/>
                              <a:lumOff val="60000"/>
                            </a:schemeClr>
                          </a:solidFill>
                          <a:effectLst/>
                        </a:rPr>
                        <a:t>1º sem/2009</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(941.601)</a:t>
                      </a:r>
                      <a:endParaRPr lang="pt-BR" sz="1800" b="1" i="0" u="none" strike="noStrike" dirty="0">
                        <a:solidFill>
                          <a:srgbClr val="FFC000"/>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(93.787.316)</a:t>
                      </a:r>
                      <a:endParaRPr lang="pt-BR" sz="1800" b="1" i="0" u="none" strike="noStrike" dirty="0">
                        <a:solidFill>
                          <a:srgbClr val="FFC000"/>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(94.728.917)</a:t>
                      </a:r>
                      <a:endParaRPr lang="pt-BR" sz="1800" b="1" i="0" u="none" strike="noStrike" dirty="0">
                        <a:solidFill>
                          <a:srgbClr val="FFC000"/>
                        </a:solidFill>
                        <a:effectLst/>
                        <a:latin typeface="Calibri"/>
                      </a:endParaRPr>
                    </a:p>
                  </a:txBody>
                  <a:tcPr marL="9525" marR="9525" marT="9525" marB="0" anchor="ctr">
                    <a:solidFill>
                      <a:schemeClr val="tx1">
                        <a:lumMod val="85000"/>
                        <a:lumOff val="15000"/>
                      </a:schemeClr>
                    </a:solidFill>
                  </a:tcPr>
                </a:tc>
                <a:tc>
                  <a:txBody>
                    <a:bodyPr/>
                    <a:lstStyle/>
                    <a:p>
                      <a:pPr algn="ctr" fontAlgn="b"/>
                      <a:r>
                        <a:rPr lang="pt-BR" sz="1800" b="1" i="0" u="none" strike="noStrike" dirty="0" smtClean="0">
                          <a:solidFill>
                            <a:schemeClr val="tx1"/>
                          </a:solidFill>
                          <a:effectLst/>
                          <a:latin typeface="Calibri"/>
                        </a:rPr>
                        <a:t>-</a:t>
                      </a:r>
                      <a:endParaRPr lang="pt-BR" sz="1800" b="1" i="0" u="none" strike="noStrike" dirty="0">
                        <a:solidFill>
                          <a:schemeClr val="tx1"/>
                        </a:solidFill>
                        <a:effectLst/>
                        <a:latin typeface="Calibri"/>
                      </a:endParaRPr>
                    </a:p>
                  </a:txBody>
                  <a:tcPr marL="9525" marR="9525" marT="9525" marB="0" anchor="ctr">
                    <a:noFill/>
                  </a:tcPr>
                </a:tc>
              </a:tr>
              <a:tr h="286786">
                <a:tc>
                  <a:txBody>
                    <a:bodyPr/>
                    <a:lstStyle/>
                    <a:p>
                      <a:pPr algn="ctr" fontAlgn="b"/>
                      <a:r>
                        <a:rPr lang="pt-BR" sz="1600" u="none" strike="noStrike" dirty="0">
                          <a:solidFill>
                            <a:schemeClr val="accent1">
                              <a:lumMod val="40000"/>
                              <a:lumOff val="60000"/>
                            </a:schemeClr>
                          </a:solidFill>
                          <a:effectLst/>
                        </a:rPr>
                        <a:t>2º sem/2009</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6.550.645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(53.931.576)</a:t>
                      </a:r>
                      <a:endParaRPr lang="pt-BR" sz="1800" b="1" i="0" u="none" strike="noStrike" dirty="0">
                        <a:solidFill>
                          <a:srgbClr val="FFC000"/>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(47.380.931)</a:t>
                      </a:r>
                      <a:endParaRPr lang="pt-BR" sz="1800" b="1" i="0" u="none" strike="noStrike" dirty="0">
                        <a:solidFill>
                          <a:srgbClr val="FFC000"/>
                        </a:solidFill>
                        <a:effectLst/>
                        <a:latin typeface="Calibri"/>
                      </a:endParaRPr>
                    </a:p>
                  </a:txBody>
                  <a:tcPr marL="9525" marR="9525" marT="9525" marB="0" anchor="ctr">
                    <a:solidFill>
                      <a:schemeClr val="tx1">
                        <a:lumMod val="85000"/>
                        <a:lumOff val="15000"/>
                      </a:schemeClr>
                    </a:solidFill>
                  </a:tcPr>
                </a:tc>
                <a:tc>
                  <a:txBody>
                    <a:bodyPr/>
                    <a:lstStyle/>
                    <a:p>
                      <a:pPr algn="ctr" fontAlgn="b"/>
                      <a:r>
                        <a:rPr lang="pt-BR" sz="1800" b="1" i="0" u="none" strike="noStrike" dirty="0" smtClean="0">
                          <a:solidFill>
                            <a:schemeClr val="tx1"/>
                          </a:solidFill>
                          <a:effectLst/>
                          <a:latin typeface="Calibri"/>
                        </a:rPr>
                        <a:t>-</a:t>
                      </a:r>
                      <a:endParaRPr lang="pt-BR" sz="1800" b="1" i="0" u="none" strike="noStrike" dirty="0">
                        <a:solidFill>
                          <a:schemeClr val="tx1"/>
                        </a:solidFill>
                        <a:effectLst/>
                        <a:latin typeface="Calibri"/>
                      </a:endParaRPr>
                    </a:p>
                  </a:txBody>
                  <a:tcPr marL="9525" marR="9525" marT="9525" marB="0" anchor="ctr">
                    <a:noFill/>
                  </a:tcPr>
                </a:tc>
              </a:tr>
              <a:tr h="286786">
                <a:tc>
                  <a:txBody>
                    <a:bodyPr/>
                    <a:lstStyle/>
                    <a:p>
                      <a:pPr algn="ctr" fontAlgn="b"/>
                      <a:r>
                        <a:rPr lang="pt-BR" sz="1600" u="none" strike="noStrike" dirty="0">
                          <a:solidFill>
                            <a:schemeClr val="accent1">
                              <a:lumMod val="40000"/>
                              <a:lumOff val="60000"/>
                            </a:schemeClr>
                          </a:solidFill>
                          <a:effectLst/>
                        </a:rPr>
                        <a:t>1º sem/2010</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10.803.195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(1.893.172)</a:t>
                      </a:r>
                      <a:endParaRPr lang="pt-BR" sz="1800" b="1" i="0" u="none" strike="noStrike" dirty="0">
                        <a:solidFill>
                          <a:srgbClr val="FFC000"/>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8.910.023 </a:t>
                      </a:r>
                      <a:endParaRPr lang="pt-BR" sz="1800" b="1" i="0" u="none" strike="noStrike" dirty="0">
                        <a:solidFill>
                          <a:schemeClr val="bg1">
                            <a:lumMod val="85000"/>
                          </a:schemeClr>
                        </a:solidFill>
                        <a:effectLst/>
                        <a:latin typeface="Calibri"/>
                      </a:endParaRPr>
                    </a:p>
                  </a:txBody>
                  <a:tcPr marL="9525" marR="9525" marT="9525" marB="0" anchor="ctr">
                    <a:solidFill>
                      <a:schemeClr val="tx1">
                        <a:lumMod val="85000"/>
                        <a:lumOff val="15000"/>
                      </a:schemeClr>
                    </a:solidFill>
                  </a:tcPr>
                </a:tc>
                <a:tc>
                  <a:txBody>
                    <a:bodyPr/>
                    <a:lstStyle/>
                    <a:p>
                      <a:pPr algn="ctr" fontAlgn="b"/>
                      <a:r>
                        <a:rPr lang="pt-BR" sz="1800" b="1" i="0" u="none" strike="noStrike" dirty="0" smtClean="0">
                          <a:solidFill>
                            <a:schemeClr val="tx1"/>
                          </a:solidFill>
                          <a:effectLst/>
                          <a:latin typeface="Calibri"/>
                        </a:rPr>
                        <a:t>-</a:t>
                      </a:r>
                      <a:endParaRPr lang="pt-BR" sz="1800" b="1" i="0" u="none" strike="noStrike" dirty="0">
                        <a:solidFill>
                          <a:schemeClr val="tx1"/>
                        </a:solidFill>
                        <a:effectLst/>
                        <a:latin typeface="Calibri"/>
                      </a:endParaRPr>
                    </a:p>
                  </a:txBody>
                  <a:tcPr marL="9525" marR="9525" marT="9525" marB="0" anchor="ctr">
                    <a:noFill/>
                  </a:tcPr>
                </a:tc>
              </a:tr>
              <a:tr h="286786">
                <a:tc>
                  <a:txBody>
                    <a:bodyPr/>
                    <a:lstStyle/>
                    <a:p>
                      <a:pPr algn="ctr" fontAlgn="b"/>
                      <a:r>
                        <a:rPr lang="pt-BR" sz="1600" u="none" strike="noStrike" dirty="0">
                          <a:solidFill>
                            <a:schemeClr val="accent1">
                              <a:lumMod val="40000"/>
                              <a:lumOff val="60000"/>
                            </a:schemeClr>
                          </a:solidFill>
                          <a:effectLst/>
                        </a:rPr>
                        <a:t>2º sem/2010</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4.926.775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(46.636.548)</a:t>
                      </a:r>
                      <a:endParaRPr lang="pt-BR" sz="1800" b="1" i="0" u="none" strike="noStrike" dirty="0">
                        <a:solidFill>
                          <a:srgbClr val="FFC000"/>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(41.709.773)</a:t>
                      </a:r>
                      <a:endParaRPr lang="pt-BR" sz="1800" b="1" i="0" u="none" strike="noStrike" dirty="0">
                        <a:solidFill>
                          <a:srgbClr val="FFC000"/>
                        </a:solidFill>
                        <a:effectLst/>
                        <a:latin typeface="Calibri"/>
                      </a:endParaRPr>
                    </a:p>
                  </a:txBody>
                  <a:tcPr marL="9525" marR="9525" marT="9525" marB="0" anchor="ctr">
                    <a:solidFill>
                      <a:schemeClr val="tx1">
                        <a:lumMod val="85000"/>
                        <a:lumOff val="15000"/>
                      </a:schemeClr>
                    </a:solidFill>
                  </a:tcPr>
                </a:tc>
                <a:tc>
                  <a:txBody>
                    <a:bodyPr/>
                    <a:lstStyle/>
                    <a:p>
                      <a:pPr algn="ctr" fontAlgn="b"/>
                      <a:r>
                        <a:rPr lang="pt-BR" sz="1800" b="1" i="0" u="none" strike="noStrike" dirty="0" smtClean="0">
                          <a:solidFill>
                            <a:schemeClr val="tx1"/>
                          </a:solidFill>
                          <a:effectLst/>
                          <a:latin typeface="Calibri"/>
                        </a:rPr>
                        <a:t>-</a:t>
                      </a:r>
                      <a:endParaRPr lang="pt-BR" sz="1800" b="1" i="0" u="none" strike="noStrike" dirty="0">
                        <a:solidFill>
                          <a:schemeClr val="tx1"/>
                        </a:solidFill>
                        <a:effectLst/>
                        <a:latin typeface="Calibri"/>
                      </a:endParaRPr>
                    </a:p>
                  </a:txBody>
                  <a:tcPr marL="9525" marR="9525" marT="9525" marB="0" anchor="ctr">
                    <a:noFill/>
                  </a:tcPr>
                </a:tc>
              </a:tr>
              <a:tr h="286786">
                <a:tc>
                  <a:txBody>
                    <a:bodyPr/>
                    <a:lstStyle/>
                    <a:p>
                      <a:pPr algn="ctr" fontAlgn="b"/>
                      <a:r>
                        <a:rPr lang="pt-BR" sz="1600" u="none" strike="noStrike" dirty="0">
                          <a:solidFill>
                            <a:schemeClr val="accent1">
                              <a:lumMod val="40000"/>
                              <a:lumOff val="60000"/>
                            </a:schemeClr>
                          </a:solidFill>
                          <a:effectLst/>
                        </a:rPr>
                        <a:t>1º sem/2011</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12.230.706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(46.199.286)</a:t>
                      </a:r>
                      <a:endParaRPr lang="pt-BR" sz="1800" b="1" i="0" u="none" strike="noStrike" dirty="0">
                        <a:solidFill>
                          <a:srgbClr val="FFC000"/>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(33.968.580)</a:t>
                      </a:r>
                      <a:endParaRPr lang="pt-BR" sz="1800" b="1" i="0" u="none" strike="noStrike" dirty="0">
                        <a:solidFill>
                          <a:srgbClr val="FFC000"/>
                        </a:solidFill>
                        <a:effectLst/>
                        <a:latin typeface="Calibri"/>
                      </a:endParaRPr>
                    </a:p>
                  </a:txBody>
                  <a:tcPr marL="9525" marR="9525" marT="9525" marB="0" anchor="ctr">
                    <a:solidFill>
                      <a:schemeClr val="tx1">
                        <a:lumMod val="85000"/>
                        <a:lumOff val="15000"/>
                      </a:schemeClr>
                    </a:solidFill>
                  </a:tcPr>
                </a:tc>
                <a:tc>
                  <a:txBody>
                    <a:bodyPr/>
                    <a:lstStyle/>
                    <a:p>
                      <a:pPr algn="ctr" fontAlgn="b"/>
                      <a:r>
                        <a:rPr lang="pt-BR" sz="1800" b="1" i="0" u="none" strike="noStrike" dirty="0" smtClean="0">
                          <a:solidFill>
                            <a:schemeClr val="tx1"/>
                          </a:solidFill>
                          <a:effectLst/>
                          <a:latin typeface="Calibri"/>
                        </a:rPr>
                        <a:t>-</a:t>
                      </a:r>
                      <a:endParaRPr lang="pt-BR" sz="1800" b="1" i="0" u="none" strike="noStrike" dirty="0">
                        <a:solidFill>
                          <a:schemeClr val="tx1"/>
                        </a:solidFill>
                        <a:effectLst/>
                        <a:latin typeface="Calibri"/>
                      </a:endParaRPr>
                    </a:p>
                  </a:txBody>
                  <a:tcPr marL="9525" marR="9525" marT="9525" marB="0" anchor="ctr">
                    <a:noFill/>
                  </a:tcPr>
                </a:tc>
              </a:tr>
              <a:tr h="286786">
                <a:tc>
                  <a:txBody>
                    <a:bodyPr/>
                    <a:lstStyle/>
                    <a:p>
                      <a:pPr algn="ctr" fontAlgn="b"/>
                      <a:r>
                        <a:rPr lang="pt-BR" sz="1600" u="none" strike="noStrike" dirty="0">
                          <a:solidFill>
                            <a:schemeClr val="accent1">
                              <a:lumMod val="40000"/>
                              <a:lumOff val="60000"/>
                            </a:schemeClr>
                          </a:solidFill>
                          <a:effectLst/>
                        </a:rPr>
                        <a:t>2º sem/2011</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11.240.704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90.240.059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101.480.763 </a:t>
                      </a:r>
                      <a:endParaRPr lang="pt-BR" sz="1800" b="1" i="0" u="none" strike="noStrike" dirty="0">
                        <a:solidFill>
                          <a:schemeClr val="bg1">
                            <a:lumMod val="85000"/>
                          </a:schemeClr>
                        </a:solidFill>
                        <a:effectLst/>
                        <a:latin typeface="Calibri"/>
                      </a:endParaRPr>
                    </a:p>
                  </a:txBody>
                  <a:tcPr marL="9525" marR="9525" marT="9525" marB="0" anchor="ctr">
                    <a:solidFill>
                      <a:schemeClr val="tx1">
                        <a:lumMod val="85000"/>
                        <a:lumOff val="15000"/>
                      </a:schemeClr>
                    </a:solidFill>
                  </a:tcPr>
                </a:tc>
                <a:tc>
                  <a:txBody>
                    <a:bodyPr/>
                    <a:lstStyle/>
                    <a:p>
                      <a:pPr algn="ctr" fontAlgn="b"/>
                      <a:r>
                        <a:rPr lang="pt-BR" sz="1800" b="1" u="none" strike="noStrike" dirty="0">
                          <a:solidFill>
                            <a:schemeClr val="tx1"/>
                          </a:solidFill>
                          <a:effectLst/>
                        </a:rPr>
                        <a:t>90.240.059 </a:t>
                      </a:r>
                      <a:endParaRPr lang="pt-BR" sz="1800" b="1" i="0" u="none" strike="noStrike" dirty="0">
                        <a:solidFill>
                          <a:schemeClr val="tx1"/>
                        </a:solidFill>
                        <a:effectLst/>
                        <a:latin typeface="Calibri"/>
                      </a:endParaRPr>
                    </a:p>
                  </a:txBody>
                  <a:tcPr marL="9525" marR="9525" marT="9525" marB="0" anchor="ctr">
                    <a:solidFill>
                      <a:srgbClr val="FFFF00"/>
                    </a:solidFill>
                  </a:tcPr>
                </a:tc>
              </a:tr>
              <a:tr h="286786">
                <a:tc>
                  <a:txBody>
                    <a:bodyPr/>
                    <a:lstStyle/>
                    <a:p>
                      <a:pPr algn="ctr" fontAlgn="b"/>
                      <a:r>
                        <a:rPr lang="pt-BR" sz="1600" u="none" strike="noStrike" dirty="0">
                          <a:solidFill>
                            <a:schemeClr val="accent1">
                              <a:lumMod val="40000"/>
                              <a:lumOff val="60000"/>
                            </a:schemeClr>
                          </a:solidFill>
                          <a:effectLst/>
                        </a:rPr>
                        <a:t>1º sem/2012</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12.318.246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32.210.001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44.528.247 </a:t>
                      </a:r>
                      <a:endParaRPr lang="pt-BR" sz="1800" b="1" i="0" u="none" strike="noStrike" dirty="0">
                        <a:solidFill>
                          <a:schemeClr val="bg1">
                            <a:lumMod val="85000"/>
                          </a:schemeClr>
                        </a:solidFill>
                        <a:effectLst/>
                        <a:latin typeface="Calibri"/>
                      </a:endParaRPr>
                    </a:p>
                  </a:txBody>
                  <a:tcPr marL="9525" marR="9525" marT="9525" marB="0" anchor="ctr">
                    <a:solidFill>
                      <a:schemeClr val="tx1">
                        <a:lumMod val="85000"/>
                        <a:lumOff val="15000"/>
                      </a:schemeClr>
                    </a:solidFill>
                  </a:tcPr>
                </a:tc>
                <a:tc>
                  <a:txBody>
                    <a:bodyPr/>
                    <a:lstStyle/>
                    <a:p>
                      <a:pPr algn="ctr" fontAlgn="b"/>
                      <a:r>
                        <a:rPr lang="pt-BR" sz="1800" b="1" u="none" strike="noStrike" dirty="0">
                          <a:solidFill>
                            <a:schemeClr val="tx1"/>
                          </a:solidFill>
                          <a:effectLst/>
                        </a:rPr>
                        <a:t>32.210.001 </a:t>
                      </a:r>
                      <a:endParaRPr lang="pt-BR" sz="1800" b="1" i="0" u="none" strike="noStrike" dirty="0">
                        <a:solidFill>
                          <a:schemeClr val="tx1"/>
                        </a:solidFill>
                        <a:effectLst/>
                        <a:latin typeface="Calibri"/>
                      </a:endParaRPr>
                    </a:p>
                  </a:txBody>
                  <a:tcPr marL="9525" marR="9525" marT="9525" marB="0" anchor="ctr">
                    <a:solidFill>
                      <a:srgbClr val="FFFF00"/>
                    </a:solidFill>
                  </a:tcPr>
                </a:tc>
              </a:tr>
              <a:tr h="286786">
                <a:tc>
                  <a:txBody>
                    <a:bodyPr/>
                    <a:lstStyle/>
                    <a:p>
                      <a:pPr algn="ctr" fontAlgn="b"/>
                      <a:r>
                        <a:rPr lang="pt-BR" sz="1600" u="none" strike="noStrike" dirty="0">
                          <a:solidFill>
                            <a:schemeClr val="accent1">
                              <a:lumMod val="40000"/>
                              <a:lumOff val="60000"/>
                            </a:schemeClr>
                          </a:solidFill>
                          <a:effectLst/>
                        </a:rPr>
                        <a:t>2º sem/2012</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12.296.483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(9.900.595)</a:t>
                      </a:r>
                      <a:endParaRPr lang="pt-BR" sz="1800" b="1" i="0" u="none" strike="noStrike" dirty="0">
                        <a:solidFill>
                          <a:srgbClr val="FFC000"/>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2.395.888 </a:t>
                      </a:r>
                      <a:endParaRPr lang="pt-BR" sz="1800" b="1" i="0" u="none" strike="noStrike" dirty="0">
                        <a:solidFill>
                          <a:schemeClr val="bg1">
                            <a:lumMod val="85000"/>
                          </a:schemeClr>
                        </a:solidFill>
                        <a:effectLst/>
                        <a:latin typeface="Calibri"/>
                      </a:endParaRPr>
                    </a:p>
                  </a:txBody>
                  <a:tcPr marL="9525" marR="9525" marT="9525" marB="0" anchor="ctr">
                    <a:solidFill>
                      <a:schemeClr val="tx1">
                        <a:lumMod val="85000"/>
                        <a:lumOff val="15000"/>
                      </a:schemeClr>
                    </a:solidFill>
                  </a:tcPr>
                </a:tc>
                <a:tc>
                  <a:txBody>
                    <a:bodyPr/>
                    <a:lstStyle/>
                    <a:p>
                      <a:pPr algn="ctr" fontAlgn="b"/>
                      <a:r>
                        <a:rPr lang="pt-BR" sz="1800" b="1" i="0" u="none" strike="noStrike" dirty="0" smtClean="0">
                          <a:solidFill>
                            <a:schemeClr val="tx1"/>
                          </a:solidFill>
                          <a:effectLst/>
                          <a:latin typeface="Calibri"/>
                        </a:rPr>
                        <a:t>-</a:t>
                      </a:r>
                      <a:endParaRPr lang="pt-BR" sz="1800" b="1" i="0" u="none" strike="noStrike" dirty="0">
                        <a:solidFill>
                          <a:schemeClr val="tx1"/>
                        </a:solidFill>
                        <a:effectLst/>
                        <a:latin typeface="Calibri"/>
                      </a:endParaRPr>
                    </a:p>
                  </a:txBody>
                  <a:tcPr marL="9525" marR="9525" marT="9525" marB="0" anchor="ctr">
                    <a:noFill/>
                  </a:tcPr>
                </a:tc>
              </a:tr>
              <a:tr h="286786">
                <a:tc>
                  <a:txBody>
                    <a:bodyPr/>
                    <a:lstStyle/>
                    <a:p>
                      <a:pPr algn="ctr" fontAlgn="b"/>
                      <a:r>
                        <a:rPr lang="pt-BR" sz="1600" u="none" strike="noStrike" dirty="0">
                          <a:solidFill>
                            <a:schemeClr val="accent1">
                              <a:lumMod val="40000"/>
                              <a:lumOff val="60000"/>
                            </a:schemeClr>
                          </a:solidFill>
                          <a:effectLst/>
                        </a:rPr>
                        <a:t>1º sem/2013</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12.669.885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15.766.502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28.436.387 </a:t>
                      </a:r>
                      <a:endParaRPr lang="pt-BR" sz="1800" b="1" i="0" u="none" strike="noStrike" dirty="0">
                        <a:solidFill>
                          <a:schemeClr val="bg1">
                            <a:lumMod val="85000"/>
                          </a:schemeClr>
                        </a:solidFill>
                        <a:effectLst/>
                        <a:latin typeface="Calibri"/>
                      </a:endParaRPr>
                    </a:p>
                  </a:txBody>
                  <a:tcPr marL="9525" marR="9525" marT="9525" marB="0" anchor="ctr">
                    <a:solidFill>
                      <a:schemeClr val="tx1">
                        <a:lumMod val="85000"/>
                        <a:lumOff val="15000"/>
                      </a:schemeClr>
                    </a:solidFill>
                  </a:tcPr>
                </a:tc>
                <a:tc>
                  <a:txBody>
                    <a:bodyPr/>
                    <a:lstStyle/>
                    <a:p>
                      <a:pPr algn="ctr" fontAlgn="b"/>
                      <a:r>
                        <a:rPr lang="pt-BR" sz="1800" b="1" u="none" strike="noStrike" dirty="0">
                          <a:solidFill>
                            <a:schemeClr val="tx1"/>
                          </a:solidFill>
                          <a:effectLst/>
                        </a:rPr>
                        <a:t>15.766.502 </a:t>
                      </a:r>
                      <a:endParaRPr lang="pt-BR" sz="1800" b="1" i="0" u="none" strike="noStrike" dirty="0">
                        <a:solidFill>
                          <a:schemeClr val="tx1"/>
                        </a:solidFill>
                        <a:effectLst/>
                        <a:latin typeface="Calibri"/>
                      </a:endParaRPr>
                    </a:p>
                  </a:txBody>
                  <a:tcPr marL="9525" marR="9525" marT="9525" marB="0" anchor="ctr">
                    <a:solidFill>
                      <a:srgbClr val="FFFF00"/>
                    </a:solidFill>
                  </a:tcPr>
                </a:tc>
              </a:tr>
              <a:tr h="286786">
                <a:tc>
                  <a:txBody>
                    <a:bodyPr/>
                    <a:lstStyle/>
                    <a:p>
                      <a:pPr algn="ctr" fontAlgn="b"/>
                      <a:r>
                        <a:rPr lang="pt-BR" sz="1600" u="none" strike="noStrike" dirty="0">
                          <a:solidFill>
                            <a:schemeClr val="accent1">
                              <a:lumMod val="40000"/>
                              <a:lumOff val="60000"/>
                            </a:schemeClr>
                          </a:solidFill>
                          <a:effectLst/>
                        </a:rPr>
                        <a:t>2º sem/2013</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14.267.811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15.918.931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30.186.742 </a:t>
                      </a:r>
                      <a:endParaRPr lang="pt-BR" sz="1800" b="1" i="0" u="none" strike="noStrike" dirty="0">
                        <a:solidFill>
                          <a:schemeClr val="bg1">
                            <a:lumMod val="85000"/>
                          </a:schemeClr>
                        </a:solidFill>
                        <a:effectLst/>
                        <a:latin typeface="Calibri"/>
                      </a:endParaRPr>
                    </a:p>
                  </a:txBody>
                  <a:tcPr marL="9525" marR="9525" marT="9525" marB="0" anchor="ctr">
                    <a:solidFill>
                      <a:schemeClr val="tx1">
                        <a:lumMod val="85000"/>
                        <a:lumOff val="15000"/>
                      </a:schemeClr>
                    </a:solidFill>
                  </a:tcPr>
                </a:tc>
                <a:tc>
                  <a:txBody>
                    <a:bodyPr/>
                    <a:lstStyle/>
                    <a:p>
                      <a:pPr algn="ctr" fontAlgn="b"/>
                      <a:r>
                        <a:rPr lang="pt-BR" sz="1800" b="1" u="none" strike="noStrike" dirty="0">
                          <a:solidFill>
                            <a:schemeClr val="tx1"/>
                          </a:solidFill>
                          <a:effectLst/>
                        </a:rPr>
                        <a:t>15.918.931 </a:t>
                      </a:r>
                      <a:endParaRPr lang="pt-BR" sz="1800" b="1" i="0" u="none" strike="noStrike" dirty="0">
                        <a:solidFill>
                          <a:schemeClr val="tx1"/>
                        </a:solidFill>
                        <a:effectLst/>
                        <a:latin typeface="Calibri"/>
                      </a:endParaRPr>
                    </a:p>
                  </a:txBody>
                  <a:tcPr marL="9525" marR="9525" marT="9525" marB="0" anchor="ctr">
                    <a:solidFill>
                      <a:srgbClr val="FFFF00"/>
                    </a:solidFill>
                  </a:tcPr>
                </a:tc>
              </a:tr>
              <a:tr h="286786">
                <a:tc>
                  <a:txBody>
                    <a:bodyPr/>
                    <a:lstStyle/>
                    <a:p>
                      <a:pPr algn="ctr" fontAlgn="b"/>
                      <a:r>
                        <a:rPr lang="pt-BR" sz="1600" u="none" strike="noStrike" dirty="0">
                          <a:solidFill>
                            <a:schemeClr val="accent1">
                              <a:lumMod val="40000"/>
                              <a:lumOff val="60000"/>
                            </a:schemeClr>
                          </a:solidFill>
                          <a:effectLst/>
                        </a:rPr>
                        <a:t>1º sem/2014</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5.271.503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(51.233.608)</a:t>
                      </a:r>
                      <a:endParaRPr lang="pt-BR" sz="1800" b="1" i="0" u="none" strike="noStrike" dirty="0">
                        <a:solidFill>
                          <a:srgbClr val="FFC000"/>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(45.962.105)</a:t>
                      </a:r>
                      <a:endParaRPr lang="pt-BR" sz="1800" b="1" i="0" u="none" strike="noStrike" dirty="0">
                        <a:solidFill>
                          <a:srgbClr val="FFC000"/>
                        </a:solidFill>
                        <a:effectLst/>
                        <a:latin typeface="Calibri"/>
                      </a:endParaRPr>
                    </a:p>
                  </a:txBody>
                  <a:tcPr marL="9525" marR="9525" marT="9525" marB="0" anchor="ctr">
                    <a:solidFill>
                      <a:schemeClr val="tx1">
                        <a:lumMod val="85000"/>
                        <a:lumOff val="15000"/>
                      </a:schemeClr>
                    </a:solidFill>
                  </a:tcPr>
                </a:tc>
                <a:tc>
                  <a:txBody>
                    <a:bodyPr/>
                    <a:lstStyle/>
                    <a:p>
                      <a:pPr algn="ctr" fontAlgn="b"/>
                      <a:r>
                        <a:rPr lang="pt-BR" sz="1800" b="1" i="0" u="none" strike="noStrike" dirty="0" smtClean="0">
                          <a:solidFill>
                            <a:schemeClr val="tx1"/>
                          </a:solidFill>
                          <a:effectLst/>
                          <a:latin typeface="Calibri"/>
                        </a:rPr>
                        <a:t>-</a:t>
                      </a:r>
                      <a:endParaRPr lang="pt-BR" sz="1800" b="1" i="0" u="none" strike="noStrike" dirty="0">
                        <a:solidFill>
                          <a:schemeClr val="tx1"/>
                        </a:solidFill>
                        <a:effectLst/>
                        <a:latin typeface="Calibri"/>
                      </a:endParaRPr>
                    </a:p>
                  </a:txBody>
                  <a:tcPr marL="9525" marR="9525" marT="9525" marB="0" anchor="ctr">
                    <a:noFill/>
                  </a:tcPr>
                </a:tc>
              </a:tr>
              <a:tr h="286786">
                <a:tc>
                  <a:txBody>
                    <a:bodyPr/>
                    <a:lstStyle/>
                    <a:p>
                      <a:pPr algn="ctr" fontAlgn="b"/>
                      <a:r>
                        <a:rPr lang="pt-BR" sz="1600" u="none" strike="noStrike" dirty="0">
                          <a:solidFill>
                            <a:schemeClr val="accent1">
                              <a:lumMod val="40000"/>
                              <a:lumOff val="60000"/>
                            </a:schemeClr>
                          </a:solidFill>
                          <a:effectLst/>
                        </a:rPr>
                        <a:t>2º sem/2014</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25.655.376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65.173.472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90.828.848 </a:t>
                      </a:r>
                      <a:endParaRPr lang="pt-BR" sz="1800" b="1" i="0" u="none" strike="noStrike" dirty="0">
                        <a:solidFill>
                          <a:schemeClr val="bg1">
                            <a:lumMod val="85000"/>
                          </a:schemeClr>
                        </a:solidFill>
                        <a:effectLst/>
                        <a:latin typeface="Calibri"/>
                      </a:endParaRPr>
                    </a:p>
                  </a:txBody>
                  <a:tcPr marL="9525" marR="9525" marT="9525" marB="0" anchor="ctr">
                    <a:solidFill>
                      <a:schemeClr val="tx1">
                        <a:lumMod val="85000"/>
                        <a:lumOff val="15000"/>
                      </a:schemeClr>
                    </a:solidFill>
                  </a:tcPr>
                </a:tc>
                <a:tc>
                  <a:txBody>
                    <a:bodyPr/>
                    <a:lstStyle/>
                    <a:p>
                      <a:pPr algn="ctr" fontAlgn="b"/>
                      <a:r>
                        <a:rPr lang="pt-BR" sz="1800" b="1" u="none" strike="noStrike" dirty="0">
                          <a:solidFill>
                            <a:schemeClr val="tx1"/>
                          </a:solidFill>
                          <a:effectLst/>
                        </a:rPr>
                        <a:t>65.173.472 </a:t>
                      </a:r>
                      <a:endParaRPr lang="pt-BR" sz="1800" b="1" i="0" u="none" strike="noStrike" dirty="0">
                        <a:solidFill>
                          <a:schemeClr val="tx1"/>
                        </a:solidFill>
                        <a:effectLst/>
                        <a:latin typeface="Calibri"/>
                      </a:endParaRPr>
                    </a:p>
                  </a:txBody>
                  <a:tcPr marL="9525" marR="9525" marT="9525" marB="0" anchor="ctr">
                    <a:solidFill>
                      <a:srgbClr val="FFFF00"/>
                    </a:solidFill>
                  </a:tcPr>
                </a:tc>
              </a:tr>
              <a:tr h="286786">
                <a:tc>
                  <a:txBody>
                    <a:bodyPr/>
                    <a:lstStyle/>
                    <a:p>
                      <a:pPr algn="ctr" fontAlgn="b"/>
                      <a:r>
                        <a:rPr lang="pt-BR" sz="1600" u="none" strike="noStrike" dirty="0">
                          <a:solidFill>
                            <a:schemeClr val="accent1">
                              <a:lumMod val="40000"/>
                              <a:lumOff val="60000"/>
                            </a:schemeClr>
                          </a:solidFill>
                          <a:effectLst/>
                        </a:rPr>
                        <a:t>1º sem/2015</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35.184.659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46.406.630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81.591.289 </a:t>
                      </a:r>
                      <a:endParaRPr lang="pt-BR" sz="1800" b="1" i="0" u="none" strike="noStrike" dirty="0">
                        <a:solidFill>
                          <a:schemeClr val="bg1">
                            <a:lumMod val="85000"/>
                          </a:schemeClr>
                        </a:solidFill>
                        <a:effectLst/>
                        <a:latin typeface="Calibri"/>
                      </a:endParaRPr>
                    </a:p>
                  </a:txBody>
                  <a:tcPr marL="9525" marR="9525" marT="9525" marB="0" anchor="ctr">
                    <a:solidFill>
                      <a:schemeClr val="tx1">
                        <a:lumMod val="85000"/>
                        <a:lumOff val="15000"/>
                      </a:schemeClr>
                    </a:solidFill>
                  </a:tcPr>
                </a:tc>
                <a:tc>
                  <a:txBody>
                    <a:bodyPr/>
                    <a:lstStyle/>
                    <a:p>
                      <a:pPr algn="ctr" fontAlgn="b"/>
                      <a:r>
                        <a:rPr lang="pt-BR" sz="1800" b="1" u="none" strike="noStrike" dirty="0">
                          <a:solidFill>
                            <a:schemeClr val="tx1"/>
                          </a:solidFill>
                          <a:effectLst/>
                        </a:rPr>
                        <a:t>46.406.630 </a:t>
                      </a:r>
                      <a:endParaRPr lang="pt-BR" sz="1800" b="1" i="0" u="none" strike="noStrike" dirty="0">
                        <a:solidFill>
                          <a:schemeClr val="tx1"/>
                        </a:solidFill>
                        <a:effectLst/>
                        <a:latin typeface="Calibri"/>
                      </a:endParaRPr>
                    </a:p>
                  </a:txBody>
                  <a:tcPr marL="9525" marR="9525" marT="9525" marB="0" anchor="ctr">
                    <a:solidFill>
                      <a:srgbClr val="FFFF00"/>
                    </a:solidFill>
                  </a:tcPr>
                </a:tc>
              </a:tr>
              <a:tr h="286786">
                <a:tc>
                  <a:txBody>
                    <a:bodyPr/>
                    <a:lstStyle/>
                    <a:p>
                      <a:pPr algn="ctr" fontAlgn="b"/>
                      <a:r>
                        <a:rPr lang="pt-BR" sz="1600" u="none" strike="noStrike" dirty="0">
                          <a:solidFill>
                            <a:schemeClr val="accent1">
                              <a:lumMod val="40000"/>
                              <a:lumOff val="60000"/>
                            </a:schemeClr>
                          </a:solidFill>
                          <a:effectLst/>
                        </a:rPr>
                        <a:t>2º sem/2015</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41.521.539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110.938.091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152.459.630 </a:t>
                      </a:r>
                      <a:endParaRPr lang="pt-BR" sz="1800" b="1" i="0" u="none" strike="noStrike" dirty="0">
                        <a:solidFill>
                          <a:schemeClr val="bg1">
                            <a:lumMod val="85000"/>
                          </a:schemeClr>
                        </a:solidFill>
                        <a:effectLst/>
                        <a:latin typeface="Calibri"/>
                      </a:endParaRPr>
                    </a:p>
                  </a:txBody>
                  <a:tcPr marL="9525" marR="9525" marT="9525" marB="0" anchor="ctr">
                    <a:solidFill>
                      <a:schemeClr val="tx1">
                        <a:lumMod val="85000"/>
                        <a:lumOff val="15000"/>
                      </a:schemeClr>
                    </a:solidFill>
                  </a:tcPr>
                </a:tc>
                <a:tc>
                  <a:txBody>
                    <a:bodyPr/>
                    <a:lstStyle/>
                    <a:p>
                      <a:pPr algn="ctr" fontAlgn="b"/>
                      <a:endParaRPr lang="pt-BR" sz="1800" b="1" i="0" u="none" strike="noStrike" dirty="0">
                        <a:solidFill>
                          <a:schemeClr val="tx1"/>
                        </a:solidFill>
                        <a:effectLst/>
                        <a:latin typeface="Calibri"/>
                      </a:endParaRPr>
                    </a:p>
                  </a:txBody>
                  <a:tcPr marL="9525" marR="9525" marT="9525" marB="0" anchor="ctr">
                    <a:noFill/>
                  </a:tcPr>
                </a:tc>
              </a:tr>
              <a:tr h="286786">
                <a:tc>
                  <a:txBody>
                    <a:bodyPr/>
                    <a:lstStyle/>
                    <a:p>
                      <a:pPr algn="ctr" fontAlgn="b"/>
                      <a:r>
                        <a:rPr lang="pt-BR" sz="1600" u="none" strike="noStrike" dirty="0">
                          <a:solidFill>
                            <a:schemeClr val="accent1">
                              <a:lumMod val="40000"/>
                              <a:lumOff val="60000"/>
                            </a:schemeClr>
                          </a:solidFill>
                          <a:effectLst/>
                        </a:rPr>
                        <a:t>1º sem/2016</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(17.308.089)</a:t>
                      </a:r>
                      <a:endParaRPr lang="pt-BR" sz="1800" b="1" i="0" u="none" strike="noStrike" dirty="0">
                        <a:solidFill>
                          <a:srgbClr val="FFC000"/>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(184.645.409)</a:t>
                      </a:r>
                      <a:endParaRPr lang="pt-BR" sz="1800" b="1" i="0" u="none" strike="noStrike" dirty="0">
                        <a:solidFill>
                          <a:srgbClr val="FFC000"/>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(201.953.498)</a:t>
                      </a:r>
                      <a:endParaRPr lang="pt-BR" sz="1800" b="1" i="0" u="none" strike="noStrike" dirty="0">
                        <a:solidFill>
                          <a:srgbClr val="FFC000"/>
                        </a:solidFill>
                        <a:effectLst/>
                        <a:latin typeface="Calibri"/>
                      </a:endParaRPr>
                    </a:p>
                  </a:txBody>
                  <a:tcPr marL="9525" marR="9525" marT="9525" marB="0" anchor="ctr">
                    <a:solidFill>
                      <a:schemeClr val="tx1">
                        <a:lumMod val="85000"/>
                        <a:lumOff val="15000"/>
                      </a:schemeClr>
                    </a:solidFill>
                  </a:tcPr>
                </a:tc>
                <a:tc>
                  <a:txBody>
                    <a:bodyPr/>
                    <a:lstStyle/>
                    <a:p>
                      <a:pPr algn="ctr" fontAlgn="b"/>
                      <a:r>
                        <a:rPr lang="pt-BR" sz="1800" b="1" i="0" u="none" strike="noStrike" dirty="0" smtClean="0">
                          <a:solidFill>
                            <a:schemeClr val="tx1"/>
                          </a:solidFill>
                          <a:effectLst/>
                          <a:latin typeface="Calibri"/>
                        </a:rPr>
                        <a:t>-</a:t>
                      </a:r>
                      <a:endParaRPr lang="pt-BR" sz="1800" b="1" i="0" u="none" strike="noStrike" dirty="0">
                        <a:solidFill>
                          <a:schemeClr val="tx1"/>
                        </a:solidFill>
                        <a:effectLst/>
                        <a:latin typeface="Calibri"/>
                      </a:endParaRPr>
                    </a:p>
                  </a:txBody>
                  <a:tcPr marL="9525" marR="9525" marT="9525" marB="0" anchor="ctr">
                    <a:noFill/>
                  </a:tcPr>
                </a:tc>
              </a:tr>
              <a:tr h="286786">
                <a:tc>
                  <a:txBody>
                    <a:bodyPr/>
                    <a:lstStyle/>
                    <a:p>
                      <a:pPr algn="ctr" fontAlgn="b"/>
                      <a:r>
                        <a:rPr lang="pt-BR" sz="1600" u="none" strike="noStrike" dirty="0">
                          <a:solidFill>
                            <a:schemeClr val="accent1">
                              <a:lumMod val="40000"/>
                              <a:lumOff val="60000"/>
                            </a:schemeClr>
                          </a:solidFill>
                          <a:effectLst/>
                        </a:rPr>
                        <a:t>2º sem/2016</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7.780.387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(55.674.283)</a:t>
                      </a:r>
                      <a:endParaRPr lang="pt-BR" sz="1800" b="1" i="0" u="none" strike="noStrike" dirty="0">
                        <a:solidFill>
                          <a:srgbClr val="FFC000"/>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(47.893.896)</a:t>
                      </a:r>
                      <a:endParaRPr lang="pt-BR" sz="1800" b="1" i="0" u="none" strike="noStrike" dirty="0">
                        <a:solidFill>
                          <a:srgbClr val="FFC000"/>
                        </a:solidFill>
                        <a:effectLst/>
                        <a:latin typeface="Calibri"/>
                      </a:endParaRPr>
                    </a:p>
                  </a:txBody>
                  <a:tcPr marL="9525" marR="9525" marT="9525" marB="0" anchor="ctr">
                    <a:solidFill>
                      <a:schemeClr val="tx1">
                        <a:lumMod val="85000"/>
                        <a:lumOff val="15000"/>
                      </a:schemeClr>
                    </a:solidFill>
                  </a:tcPr>
                </a:tc>
                <a:tc>
                  <a:txBody>
                    <a:bodyPr/>
                    <a:lstStyle/>
                    <a:p>
                      <a:pPr algn="ctr" fontAlgn="b"/>
                      <a:r>
                        <a:rPr lang="pt-BR" sz="1800" b="1" i="0" u="none" strike="noStrike" dirty="0" smtClean="0">
                          <a:solidFill>
                            <a:schemeClr val="tx1"/>
                          </a:solidFill>
                          <a:effectLst/>
                          <a:latin typeface="Calibri"/>
                        </a:rPr>
                        <a:t>-</a:t>
                      </a:r>
                      <a:endParaRPr lang="pt-BR" sz="1800" b="1" i="0" u="none" strike="noStrike" dirty="0">
                        <a:solidFill>
                          <a:schemeClr val="tx1"/>
                        </a:solidFill>
                        <a:effectLst/>
                        <a:latin typeface="Calibri"/>
                      </a:endParaRPr>
                    </a:p>
                  </a:txBody>
                  <a:tcPr marL="9525" marR="9525" marT="9525" marB="0" anchor="ctr">
                    <a:noFill/>
                  </a:tcPr>
                </a:tc>
              </a:tr>
              <a:tr h="286786">
                <a:tc>
                  <a:txBody>
                    <a:bodyPr/>
                    <a:lstStyle/>
                    <a:p>
                      <a:pPr algn="ctr" fontAlgn="b"/>
                      <a:r>
                        <a:rPr lang="pt-BR" sz="1600" u="none" strike="noStrike" dirty="0">
                          <a:solidFill>
                            <a:schemeClr val="accent1">
                              <a:lumMod val="40000"/>
                              <a:lumOff val="60000"/>
                            </a:schemeClr>
                          </a:solidFill>
                          <a:effectLst/>
                        </a:rPr>
                        <a:t>1º sem/2017</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11.271.662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(15.744.789)</a:t>
                      </a:r>
                      <a:endParaRPr lang="pt-BR" sz="1800" b="1" i="0" u="none" strike="noStrike" dirty="0">
                        <a:solidFill>
                          <a:srgbClr val="FFC000"/>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(4.473.127)</a:t>
                      </a:r>
                      <a:endParaRPr lang="pt-BR" sz="1800" b="1" i="0" u="none" strike="noStrike" dirty="0">
                        <a:solidFill>
                          <a:srgbClr val="FFC000"/>
                        </a:solidFill>
                        <a:effectLst/>
                        <a:latin typeface="Calibri"/>
                      </a:endParaRPr>
                    </a:p>
                  </a:txBody>
                  <a:tcPr marL="9525" marR="9525" marT="9525" marB="0" anchor="ctr">
                    <a:solidFill>
                      <a:schemeClr val="tx1">
                        <a:lumMod val="85000"/>
                        <a:lumOff val="15000"/>
                      </a:schemeClr>
                    </a:solidFill>
                  </a:tcPr>
                </a:tc>
                <a:tc>
                  <a:txBody>
                    <a:bodyPr/>
                    <a:lstStyle/>
                    <a:p>
                      <a:pPr algn="ctr" fontAlgn="b"/>
                      <a:r>
                        <a:rPr lang="pt-BR" sz="1800" b="1" i="0" u="none" strike="noStrike" dirty="0" smtClean="0">
                          <a:solidFill>
                            <a:schemeClr val="tx1"/>
                          </a:solidFill>
                          <a:effectLst/>
                          <a:latin typeface="Calibri"/>
                        </a:rPr>
                        <a:t>-</a:t>
                      </a:r>
                      <a:endParaRPr lang="pt-BR" sz="1800" b="1" i="0" u="none" strike="noStrike" dirty="0">
                        <a:solidFill>
                          <a:schemeClr val="tx1"/>
                        </a:solidFill>
                        <a:effectLst/>
                        <a:latin typeface="Calibri"/>
                      </a:endParaRPr>
                    </a:p>
                  </a:txBody>
                  <a:tcPr marL="9525" marR="9525" marT="9525" marB="0" anchor="ctr">
                    <a:noFill/>
                  </a:tcPr>
                </a:tc>
              </a:tr>
              <a:tr h="286786">
                <a:tc>
                  <a:txBody>
                    <a:bodyPr/>
                    <a:lstStyle/>
                    <a:p>
                      <a:pPr algn="ctr" fontAlgn="b"/>
                      <a:r>
                        <a:rPr lang="pt-BR" sz="1600" u="none" strike="noStrike" dirty="0">
                          <a:solidFill>
                            <a:schemeClr val="accent1">
                              <a:lumMod val="40000"/>
                              <a:lumOff val="60000"/>
                            </a:schemeClr>
                          </a:solidFill>
                          <a:effectLst/>
                        </a:rPr>
                        <a:t>2º sem/2017</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14.709.838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(30.677.374)</a:t>
                      </a:r>
                      <a:endParaRPr lang="pt-BR" sz="1800" b="1" i="0" u="none" strike="noStrike" dirty="0">
                        <a:solidFill>
                          <a:srgbClr val="FFC000"/>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(15.967.536)</a:t>
                      </a:r>
                      <a:endParaRPr lang="pt-BR" sz="1800" b="1" i="0" u="none" strike="noStrike" dirty="0">
                        <a:solidFill>
                          <a:srgbClr val="FFC000"/>
                        </a:solidFill>
                        <a:effectLst/>
                        <a:latin typeface="Calibri"/>
                      </a:endParaRPr>
                    </a:p>
                  </a:txBody>
                  <a:tcPr marL="9525" marR="9525" marT="9525" marB="0" anchor="ctr">
                    <a:solidFill>
                      <a:schemeClr val="tx1">
                        <a:lumMod val="85000"/>
                        <a:lumOff val="15000"/>
                      </a:schemeClr>
                    </a:solidFill>
                  </a:tcPr>
                </a:tc>
                <a:tc>
                  <a:txBody>
                    <a:bodyPr/>
                    <a:lstStyle/>
                    <a:p>
                      <a:pPr algn="ctr" fontAlgn="b"/>
                      <a:r>
                        <a:rPr lang="pt-BR" sz="1800" b="1" i="0" u="none" strike="noStrike" dirty="0" smtClean="0">
                          <a:solidFill>
                            <a:schemeClr val="tx1"/>
                          </a:solidFill>
                          <a:effectLst/>
                          <a:latin typeface="Calibri"/>
                        </a:rPr>
                        <a:t>-</a:t>
                      </a:r>
                      <a:endParaRPr lang="pt-BR" sz="1800" b="1" i="0" u="none" strike="noStrike" dirty="0">
                        <a:solidFill>
                          <a:schemeClr val="tx1"/>
                        </a:solidFill>
                        <a:effectLst/>
                        <a:latin typeface="Calibri"/>
                      </a:endParaRPr>
                    </a:p>
                  </a:txBody>
                  <a:tcPr marL="9525" marR="9525" marT="9525" marB="0" anchor="ctr">
                    <a:noFill/>
                  </a:tcPr>
                </a:tc>
              </a:tr>
              <a:tr h="286786">
                <a:tc>
                  <a:txBody>
                    <a:bodyPr/>
                    <a:lstStyle/>
                    <a:p>
                      <a:pPr algn="ctr" fontAlgn="b"/>
                      <a:r>
                        <a:rPr lang="pt-BR" sz="1600" u="none" strike="noStrike" dirty="0">
                          <a:solidFill>
                            <a:schemeClr val="accent1">
                              <a:lumMod val="40000"/>
                              <a:lumOff val="60000"/>
                            </a:schemeClr>
                          </a:solidFill>
                          <a:effectLst/>
                        </a:rPr>
                        <a:t>1º sem/2018</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19.658.215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146.201.403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165.859.618 </a:t>
                      </a:r>
                      <a:endParaRPr lang="pt-BR" sz="1800" b="1" i="0" u="none" strike="noStrike" dirty="0">
                        <a:solidFill>
                          <a:schemeClr val="bg1">
                            <a:lumMod val="85000"/>
                          </a:schemeClr>
                        </a:solidFill>
                        <a:effectLst/>
                        <a:latin typeface="Calibri"/>
                      </a:endParaRPr>
                    </a:p>
                  </a:txBody>
                  <a:tcPr marL="9525" marR="9525" marT="9525" marB="0" anchor="ctr">
                    <a:solidFill>
                      <a:schemeClr val="tx1">
                        <a:lumMod val="85000"/>
                        <a:lumOff val="15000"/>
                      </a:schemeClr>
                    </a:solidFill>
                  </a:tcPr>
                </a:tc>
                <a:tc>
                  <a:txBody>
                    <a:bodyPr/>
                    <a:lstStyle/>
                    <a:p>
                      <a:pPr algn="ctr" fontAlgn="b"/>
                      <a:endParaRPr lang="pt-BR" sz="1800" b="1" i="0" u="none" strike="noStrike" dirty="0">
                        <a:solidFill>
                          <a:schemeClr val="tx1"/>
                        </a:solidFill>
                        <a:effectLst/>
                        <a:latin typeface="Calibri"/>
                      </a:endParaRPr>
                    </a:p>
                  </a:txBody>
                  <a:tcPr marL="9525" marR="9525" marT="9525" marB="0" anchor="ctr">
                    <a:noFill/>
                  </a:tcPr>
                </a:tc>
              </a:tr>
              <a:tr h="301125">
                <a:tc>
                  <a:txBody>
                    <a:bodyPr/>
                    <a:lstStyle/>
                    <a:p>
                      <a:pPr algn="ctr" fontAlgn="b"/>
                      <a:r>
                        <a:rPr lang="pt-BR" sz="1600" u="none" strike="noStrike" dirty="0">
                          <a:solidFill>
                            <a:schemeClr val="accent1">
                              <a:lumMod val="40000"/>
                              <a:lumOff val="60000"/>
                            </a:schemeClr>
                          </a:solidFill>
                          <a:effectLst/>
                        </a:rPr>
                        <a:t>2º sem/2018</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25.554.330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(19.133.818)</a:t>
                      </a:r>
                      <a:endParaRPr lang="pt-BR" sz="1800" b="1" i="0" u="none" strike="noStrike" dirty="0">
                        <a:solidFill>
                          <a:srgbClr val="FFC000"/>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6.420.512 </a:t>
                      </a:r>
                      <a:endParaRPr lang="pt-BR" sz="1800" b="1" i="0" u="none" strike="noStrike" dirty="0">
                        <a:solidFill>
                          <a:schemeClr val="bg1">
                            <a:lumMod val="85000"/>
                          </a:schemeClr>
                        </a:solidFill>
                        <a:effectLst/>
                        <a:latin typeface="Calibri"/>
                      </a:endParaRPr>
                    </a:p>
                  </a:txBody>
                  <a:tcPr marL="9525" marR="9525" marT="9525" marB="0" anchor="ctr">
                    <a:solidFill>
                      <a:schemeClr val="tx1">
                        <a:lumMod val="85000"/>
                        <a:lumOff val="15000"/>
                      </a:schemeClr>
                    </a:solidFill>
                  </a:tcPr>
                </a:tc>
                <a:tc>
                  <a:txBody>
                    <a:bodyPr/>
                    <a:lstStyle/>
                    <a:p>
                      <a:pPr algn="ctr" fontAlgn="b"/>
                      <a:r>
                        <a:rPr lang="pt-BR" sz="1800" b="1" i="0" u="none" strike="noStrike" dirty="0" smtClean="0">
                          <a:solidFill>
                            <a:schemeClr val="tx1"/>
                          </a:solidFill>
                          <a:effectLst/>
                          <a:latin typeface="Calibri"/>
                        </a:rPr>
                        <a:t>-</a:t>
                      </a:r>
                      <a:endParaRPr lang="pt-BR" sz="1800" b="1" i="0" u="none" strike="noStrike" dirty="0">
                        <a:solidFill>
                          <a:schemeClr val="tx1"/>
                        </a:solidFill>
                        <a:effectLst/>
                        <a:latin typeface="Calibri"/>
                      </a:endParaRPr>
                    </a:p>
                  </a:txBody>
                  <a:tcPr marL="9525" marR="9525" marT="9525" marB="0" anchor="ctr">
                    <a:noFill/>
                  </a:tcPr>
                </a:tc>
              </a:tr>
            </a:tbl>
          </a:graphicData>
        </a:graphic>
      </p:graphicFrame>
    </p:spTree>
    <p:extLst>
      <p:ext uri="{BB962C8B-B14F-4D97-AF65-F5344CB8AC3E}">
        <p14:creationId xmlns:p14="http://schemas.microsoft.com/office/powerpoint/2010/main" val="3096850527"/>
      </p:ext>
    </p:extLst>
  </p:cSld>
  <p:clrMapOvr>
    <a:masterClrMapping/>
  </p:clrMapOvr>
  <p:timing>
    <p:tnLst>
      <p:par>
        <p:cTn id="1" dur="indefinite" restart="never" nodeType="tmRoot"/>
      </p:par>
    </p:tnLst>
  </p:timing>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ela 1"/>
          <p:cNvGraphicFramePr>
            <a:graphicFrameLocks noGrp="1"/>
          </p:cNvGraphicFramePr>
          <p:nvPr>
            <p:extLst>
              <p:ext uri="{D42A27DB-BD31-4B8C-83A1-F6EECF244321}">
                <p14:modId xmlns:p14="http://schemas.microsoft.com/office/powerpoint/2010/main" val="2579715216"/>
              </p:ext>
            </p:extLst>
          </p:nvPr>
        </p:nvGraphicFramePr>
        <p:xfrm>
          <a:off x="1235857" y="76360"/>
          <a:ext cx="6576503" cy="6698916"/>
        </p:xfrm>
        <a:graphic>
          <a:graphicData uri="http://schemas.openxmlformats.org/drawingml/2006/table">
            <a:tbl>
              <a:tblPr>
                <a:tableStyleId>{5C22544A-7EE6-4342-B048-85BDC9FD1C3A}</a:tableStyleId>
              </a:tblPr>
              <a:tblGrid>
                <a:gridCol w="1271079"/>
                <a:gridCol w="1262062"/>
                <a:gridCol w="1377950"/>
                <a:gridCol w="1377950"/>
                <a:gridCol w="1287462"/>
              </a:tblGrid>
              <a:tr h="301125">
                <a:tc>
                  <a:txBody>
                    <a:bodyPr/>
                    <a:lstStyle/>
                    <a:p>
                      <a:pPr algn="ctr" fontAlgn="b"/>
                      <a:r>
                        <a:rPr lang="pt-BR" sz="2400" b="1" u="none" strike="noStrike" dirty="0">
                          <a:solidFill>
                            <a:schemeClr val="accent1">
                              <a:lumMod val="40000"/>
                              <a:lumOff val="60000"/>
                            </a:schemeClr>
                          </a:solidFill>
                          <a:effectLst/>
                        </a:rPr>
                        <a:t>Semestre</a:t>
                      </a:r>
                      <a:endParaRPr lang="pt-BR" sz="2400" b="1" i="0" u="none" strike="noStrike" dirty="0">
                        <a:solidFill>
                          <a:schemeClr val="accent1">
                            <a:lumMod val="40000"/>
                            <a:lumOff val="60000"/>
                          </a:schemeClr>
                        </a:solidFill>
                        <a:effectLst/>
                        <a:latin typeface="Calibri"/>
                      </a:endParaRPr>
                    </a:p>
                  </a:txBody>
                  <a:tcPr marL="9525" marR="9525" marT="9525" marB="0" anchor="ctr">
                    <a:solidFill>
                      <a:schemeClr val="tx1">
                        <a:lumMod val="85000"/>
                        <a:lumOff val="15000"/>
                      </a:schemeClr>
                    </a:solidFill>
                  </a:tcPr>
                </a:tc>
                <a:tc>
                  <a:txBody>
                    <a:bodyPr/>
                    <a:lstStyle/>
                    <a:p>
                      <a:pPr algn="ctr" fontAlgn="b"/>
                      <a:r>
                        <a:rPr lang="pt-BR" sz="2400" b="1" u="none" strike="noStrike" dirty="0">
                          <a:solidFill>
                            <a:schemeClr val="accent1">
                              <a:lumMod val="40000"/>
                              <a:lumOff val="60000"/>
                            </a:schemeClr>
                          </a:solidFill>
                          <a:effectLst/>
                        </a:rPr>
                        <a:t>Demais</a:t>
                      </a:r>
                      <a:endParaRPr lang="pt-BR" sz="2400" b="1" i="0" u="none" strike="noStrike" dirty="0">
                        <a:solidFill>
                          <a:schemeClr val="accent1">
                            <a:lumMod val="40000"/>
                            <a:lumOff val="60000"/>
                          </a:schemeClr>
                        </a:solidFill>
                        <a:effectLst/>
                        <a:latin typeface="Calibri"/>
                      </a:endParaRPr>
                    </a:p>
                  </a:txBody>
                  <a:tcPr marL="9525" marR="9525" marT="9525" marB="0" anchor="ctr">
                    <a:solidFill>
                      <a:schemeClr val="tx1">
                        <a:lumMod val="85000"/>
                        <a:lumOff val="15000"/>
                      </a:schemeClr>
                    </a:solidFill>
                  </a:tcPr>
                </a:tc>
                <a:tc>
                  <a:txBody>
                    <a:bodyPr/>
                    <a:lstStyle/>
                    <a:p>
                      <a:pPr algn="ctr" fontAlgn="b"/>
                      <a:r>
                        <a:rPr lang="pt-BR" sz="2400" b="1" u="none" strike="noStrike" dirty="0">
                          <a:solidFill>
                            <a:schemeClr val="accent1">
                              <a:lumMod val="40000"/>
                              <a:lumOff val="60000"/>
                            </a:schemeClr>
                          </a:solidFill>
                          <a:effectLst/>
                        </a:rPr>
                        <a:t>Câmbio</a:t>
                      </a:r>
                      <a:endParaRPr lang="pt-BR" sz="2400" b="1" i="0" u="none" strike="noStrike" dirty="0">
                        <a:solidFill>
                          <a:schemeClr val="accent1">
                            <a:lumMod val="40000"/>
                            <a:lumOff val="60000"/>
                          </a:schemeClr>
                        </a:solidFill>
                        <a:effectLst/>
                        <a:latin typeface="Calibri"/>
                      </a:endParaRPr>
                    </a:p>
                  </a:txBody>
                  <a:tcPr marL="9525" marR="9525" marT="9525" marB="0" anchor="ctr">
                    <a:solidFill>
                      <a:schemeClr val="tx1">
                        <a:lumMod val="85000"/>
                        <a:lumOff val="15000"/>
                      </a:schemeClr>
                    </a:solidFill>
                  </a:tcPr>
                </a:tc>
                <a:tc>
                  <a:txBody>
                    <a:bodyPr/>
                    <a:lstStyle/>
                    <a:p>
                      <a:pPr algn="ctr" fontAlgn="b"/>
                      <a:r>
                        <a:rPr lang="pt-BR" sz="2400" b="1" u="none" strike="noStrike" dirty="0">
                          <a:solidFill>
                            <a:schemeClr val="accent1">
                              <a:lumMod val="40000"/>
                              <a:lumOff val="60000"/>
                            </a:schemeClr>
                          </a:solidFill>
                          <a:effectLst/>
                        </a:rPr>
                        <a:t>Total</a:t>
                      </a:r>
                      <a:endParaRPr lang="pt-BR" sz="2400" b="1" i="0" u="none" strike="noStrike" dirty="0">
                        <a:solidFill>
                          <a:schemeClr val="accent1">
                            <a:lumMod val="40000"/>
                            <a:lumOff val="60000"/>
                          </a:schemeClr>
                        </a:solidFill>
                        <a:effectLst/>
                        <a:latin typeface="Calibri"/>
                      </a:endParaRPr>
                    </a:p>
                  </a:txBody>
                  <a:tcPr marL="9525" marR="9525" marT="9525" marB="0" anchor="ctr">
                    <a:solidFill>
                      <a:schemeClr val="tx1">
                        <a:lumMod val="85000"/>
                        <a:lumOff val="15000"/>
                      </a:schemeClr>
                    </a:solidFill>
                  </a:tcPr>
                </a:tc>
                <a:tc>
                  <a:txBody>
                    <a:bodyPr/>
                    <a:lstStyle/>
                    <a:p>
                      <a:pPr algn="ctr" fontAlgn="b"/>
                      <a:r>
                        <a:rPr lang="pt-BR" sz="2400" b="1" i="0" u="none" strike="noStrike" dirty="0" smtClean="0">
                          <a:solidFill>
                            <a:schemeClr val="tx1"/>
                          </a:solidFill>
                          <a:effectLst/>
                          <a:latin typeface="Calibri"/>
                        </a:rPr>
                        <a:t>Reserva</a:t>
                      </a:r>
                      <a:endParaRPr lang="pt-BR" sz="2400" b="1" i="0" u="none" strike="noStrike" dirty="0">
                        <a:solidFill>
                          <a:schemeClr val="tx1"/>
                        </a:solidFill>
                        <a:effectLst/>
                        <a:latin typeface="Calibri"/>
                      </a:endParaRPr>
                    </a:p>
                  </a:txBody>
                  <a:tcPr marL="9525" marR="9525" marT="9525" marB="0" anchor="ctr">
                    <a:solidFill>
                      <a:schemeClr val="bg1"/>
                    </a:solidFill>
                  </a:tcPr>
                </a:tc>
              </a:tr>
              <a:tr h="286786">
                <a:tc>
                  <a:txBody>
                    <a:bodyPr/>
                    <a:lstStyle/>
                    <a:p>
                      <a:pPr algn="ctr" fontAlgn="b"/>
                      <a:r>
                        <a:rPr lang="pt-BR" sz="1600" u="none" strike="noStrike" dirty="0">
                          <a:solidFill>
                            <a:schemeClr val="accent1">
                              <a:lumMod val="40000"/>
                              <a:lumOff val="60000"/>
                            </a:schemeClr>
                          </a:solidFill>
                          <a:effectLst/>
                        </a:rPr>
                        <a:t>1º sem/2008</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3.172.740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(44.798.256)</a:t>
                      </a:r>
                      <a:endParaRPr lang="pt-BR" sz="1800" b="1" i="0" u="none" strike="noStrike" dirty="0">
                        <a:solidFill>
                          <a:srgbClr val="FFC000"/>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(41.625.516)</a:t>
                      </a:r>
                      <a:endParaRPr lang="pt-BR" sz="1800" b="1" i="0" u="none" strike="noStrike" dirty="0">
                        <a:solidFill>
                          <a:srgbClr val="FFC000"/>
                        </a:solidFill>
                        <a:effectLst/>
                        <a:latin typeface="Calibri"/>
                      </a:endParaRPr>
                    </a:p>
                  </a:txBody>
                  <a:tcPr marL="9525" marR="9525" marT="9525" marB="0" anchor="ctr">
                    <a:solidFill>
                      <a:schemeClr val="tx1">
                        <a:lumMod val="85000"/>
                        <a:lumOff val="15000"/>
                      </a:schemeClr>
                    </a:solidFill>
                  </a:tcPr>
                </a:tc>
                <a:tc>
                  <a:txBody>
                    <a:bodyPr/>
                    <a:lstStyle/>
                    <a:p>
                      <a:pPr algn="ctr" fontAlgn="b"/>
                      <a:r>
                        <a:rPr lang="pt-BR" sz="1800" b="1" i="0" u="none" strike="noStrike" dirty="0" smtClean="0">
                          <a:solidFill>
                            <a:schemeClr val="tx1"/>
                          </a:solidFill>
                          <a:effectLst/>
                          <a:latin typeface="Calibri"/>
                        </a:rPr>
                        <a:t>-</a:t>
                      </a:r>
                      <a:endParaRPr lang="pt-BR" sz="1800" b="1" i="0" u="none" strike="noStrike" dirty="0">
                        <a:solidFill>
                          <a:schemeClr val="tx1"/>
                        </a:solidFill>
                        <a:effectLst/>
                        <a:latin typeface="Calibri"/>
                      </a:endParaRPr>
                    </a:p>
                  </a:txBody>
                  <a:tcPr marL="9525" marR="9525" marT="9525" marB="0" anchor="ctr">
                    <a:noFill/>
                  </a:tcPr>
                </a:tc>
              </a:tr>
              <a:tr h="286786">
                <a:tc>
                  <a:txBody>
                    <a:bodyPr/>
                    <a:lstStyle/>
                    <a:p>
                      <a:pPr algn="ctr" fontAlgn="b"/>
                      <a:r>
                        <a:rPr lang="pt-BR" sz="1600" u="none" strike="noStrike" dirty="0">
                          <a:solidFill>
                            <a:schemeClr val="accent1">
                              <a:lumMod val="40000"/>
                              <a:lumOff val="60000"/>
                            </a:schemeClr>
                          </a:solidFill>
                          <a:effectLst/>
                        </a:rPr>
                        <a:t>2º sem/2008</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10.172.653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171.416.012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181.588.665 </a:t>
                      </a:r>
                      <a:endParaRPr lang="pt-BR" sz="1800" b="1" i="0" u="none" strike="noStrike" dirty="0">
                        <a:solidFill>
                          <a:schemeClr val="bg1">
                            <a:lumMod val="85000"/>
                          </a:schemeClr>
                        </a:solidFill>
                        <a:effectLst/>
                        <a:latin typeface="Calibri"/>
                      </a:endParaRPr>
                    </a:p>
                  </a:txBody>
                  <a:tcPr marL="9525" marR="9525" marT="9525" marB="0" anchor="ctr">
                    <a:solidFill>
                      <a:schemeClr val="tx1">
                        <a:lumMod val="85000"/>
                        <a:lumOff val="15000"/>
                      </a:schemeClr>
                    </a:solidFill>
                  </a:tcPr>
                </a:tc>
                <a:tc>
                  <a:txBody>
                    <a:bodyPr/>
                    <a:lstStyle/>
                    <a:p>
                      <a:pPr algn="ctr" fontAlgn="b"/>
                      <a:r>
                        <a:rPr lang="pt-BR" sz="1800" b="1" u="none" strike="noStrike" dirty="0" smtClean="0">
                          <a:solidFill>
                            <a:schemeClr val="tx1"/>
                          </a:solidFill>
                          <a:effectLst/>
                        </a:rPr>
                        <a:t>171.416.012 </a:t>
                      </a:r>
                      <a:endParaRPr lang="pt-BR" sz="1800" b="1" i="0" u="none" strike="noStrike" dirty="0">
                        <a:solidFill>
                          <a:schemeClr val="tx1"/>
                        </a:solidFill>
                        <a:effectLst/>
                        <a:latin typeface="Calibri"/>
                      </a:endParaRPr>
                    </a:p>
                  </a:txBody>
                  <a:tcPr marL="9525" marR="9525" marT="9525" marB="0" anchor="ctr">
                    <a:solidFill>
                      <a:srgbClr val="FFFF00"/>
                    </a:solidFill>
                  </a:tcPr>
                </a:tc>
              </a:tr>
              <a:tr h="286786">
                <a:tc>
                  <a:txBody>
                    <a:bodyPr/>
                    <a:lstStyle/>
                    <a:p>
                      <a:pPr algn="ctr" fontAlgn="b"/>
                      <a:r>
                        <a:rPr lang="pt-BR" sz="1600" u="none" strike="noStrike" dirty="0">
                          <a:solidFill>
                            <a:schemeClr val="accent1">
                              <a:lumMod val="40000"/>
                              <a:lumOff val="60000"/>
                            </a:schemeClr>
                          </a:solidFill>
                          <a:effectLst/>
                        </a:rPr>
                        <a:t>1º sem/2009</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(941.601)</a:t>
                      </a:r>
                      <a:endParaRPr lang="pt-BR" sz="1800" b="1" i="0" u="none" strike="noStrike" dirty="0">
                        <a:solidFill>
                          <a:srgbClr val="FFC000"/>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(93.787.316)</a:t>
                      </a:r>
                      <a:endParaRPr lang="pt-BR" sz="1800" b="1" i="0" u="none" strike="noStrike" dirty="0">
                        <a:solidFill>
                          <a:srgbClr val="FFC000"/>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(94.728.917)</a:t>
                      </a:r>
                      <a:endParaRPr lang="pt-BR" sz="1800" b="1" i="0" u="none" strike="noStrike" dirty="0">
                        <a:solidFill>
                          <a:srgbClr val="FFC000"/>
                        </a:solidFill>
                        <a:effectLst/>
                        <a:latin typeface="Calibri"/>
                      </a:endParaRPr>
                    </a:p>
                  </a:txBody>
                  <a:tcPr marL="9525" marR="9525" marT="9525" marB="0" anchor="ctr">
                    <a:solidFill>
                      <a:schemeClr val="tx1">
                        <a:lumMod val="85000"/>
                        <a:lumOff val="15000"/>
                      </a:schemeClr>
                    </a:solidFill>
                  </a:tcPr>
                </a:tc>
                <a:tc>
                  <a:txBody>
                    <a:bodyPr/>
                    <a:lstStyle/>
                    <a:p>
                      <a:pPr algn="ctr" fontAlgn="b"/>
                      <a:r>
                        <a:rPr lang="pt-BR" sz="1800" b="1" i="0" u="none" strike="noStrike" dirty="0" smtClean="0">
                          <a:solidFill>
                            <a:schemeClr val="tx1"/>
                          </a:solidFill>
                          <a:effectLst/>
                          <a:latin typeface="Calibri"/>
                        </a:rPr>
                        <a:t>-</a:t>
                      </a:r>
                      <a:endParaRPr lang="pt-BR" sz="1800" b="1" i="0" u="none" strike="noStrike" dirty="0">
                        <a:solidFill>
                          <a:schemeClr val="tx1"/>
                        </a:solidFill>
                        <a:effectLst/>
                        <a:latin typeface="Calibri"/>
                      </a:endParaRPr>
                    </a:p>
                  </a:txBody>
                  <a:tcPr marL="9525" marR="9525" marT="9525" marB="0" anchor="ctr">
                    <a:noFill/>
                  </a:tcPr>
                </a:tc>
              </a:tr>
              <a:tr h="286786">
                <a:tc>
                  <a:txBody>
                    <a:bodyPr/>
                    <a:lstStyle/>
                    <a:p>
                      <a:pPr algn="ctr" fontAlgn="b"/>
                      <a:r>
                        <a:rPr lang="pt-BR" sz="1600" u="none" strike="noStrike" dirty="0">
                          <a:solidFill>
                            <a:schemeClr val="accent1">
                              <a:lumMod val="40000"/>
                              <a:lumOff val="60000"/>
                            </a:schemeClr>
                          </a:solidFill>
                          <a:effectLst/>
                        </a:rPr>
                        <a:t>2º sem/2009</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6.550.645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(53.931.576)</a:t>
                      </a:r>
                      <a:endParaRPr lang="pt-BR" sz="1800" b="1" i="0" u="none" strike="noStrike" dirty="0">
                        <a:solidFill>
                          <a:srgbClr val="FFC000"/>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(47.380.931)</a:t>
                      </a:r>
                      <a:endParaRPr lang="pt-BR" sz="1800" b="1" i="0" u="none" strike="noStrike" dirty="0">
                        <a:solidFill>
                          <a:srgbClr val="FFC000"/>
                        </a:solidFill>
                        <a:effectLst/>
                        <a:latin typeface="Calibri"/>
                      </a:endParaRPr>
                    </a:p>
                  </a:txBody>
                  <a:tcPr marL="9525" marR="9525" marT="9525" marB="0" anchor="ctr">
                    <a:solidFill>
                      <a:schemeClr val="tx1">
                        <a:lumMod val="85000"/>
                        <a:lumOff val="15000"/>
                      </a:schemeClr>
                    </a:solidFill>
                  </a:tcPr>
                </a:tc>
                <a:tc>
                  <a:txBody>
                    <a:bodyPr/>
                    <a:lstStyle/>
                    <a:p>
                      <a:pPr algn="ctr" fontAlgn="b"/>
                      <a:r>
                        <a:rPr lang="pt-BR" sz="1800" b="1" i="0" u="none" strike="noStrike" dirty="0" smtClean="0">
                          <a:solidFill>
                            <a:schemeClr val="tx1"/>
                          </a:solidFill>
                          <a:effectLst/>
                          <a:latin typeface="Calibri"/>
                        </a:rPr>
                        <a:t>-</a:t>
                      </a:r>
                      <a:endParaRPr lang="pt-BR" sz="1800" b="1" i="0" u="none" strike="noStrike" dirty="0">
                        <a:solidFill>
                          <a:schemeClr val="tx1"/>
                        </a:solidFill>
                        <a:effectLst/>
                        <a:latin typeface="Calibri"/>
                      </a:endParaRPr>
                    </a:p>
                  </a:txBody>
                  <a:tcPr marL="9525" marR="9525" marT="9525" marB="0" anchor="ctr">
                    <a:noFill/>
                  </a:tcPr>
                </a:tc>
              </a:tr>
              <a:tr h="286786">
                <a:tc>
                  <a:txBody>
                    <a:bodyPr/>
                    <a:lstStyle/>
                    <a:p>
                      <a:pPr algn="ctr" fontAlgn="b"/>
                      <a:r>
                        <a:rPr lang="pt-BR" sz="1600" u="none" strike="noStrike" dirty="0">
                          <a:solidFill>
                            <a:schemeClr val="accent1">
                              <a:lumMod val="40000"/>
                              <a:lumOff val="60000"/>
                            </a:schemeClr>
                          </a:solidFill>
                          <a:effectLst/>
                        </a:rPr>
                        <a:t>1º sem/2010</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10.803.195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(1.893.172)</a:t>
                      </a:r>
                      <a:endParaRPr lang="pt-BR" sz="1800" b="1" i="0" u="none" strike="noStrike" dirty="0">
                        <a:solidFill>
                          <a:srgbClr val="FFC000"/>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8.910.023 </a:t>
                      </a:r>
                      <a:endParaRPr lang="pt-BR" sz="1800" b="1" i="0" u="none" strike="noStrike" dirty="0">
                        <a:solidFill>
                          <a:schemeClr val="bg1">
                            <a:lumMod val="85000"/>
                          </a:schemeClr>
                        </a:solidFill>
                        <a:effectLst/>
                        <a:latin typeface="Calibri"/>
                      </a:endParaRPr>
                    </a:p>
                  </a:txBody>
                  <a:tcPr marL="9525" marR="9525" marT="9525" marB="0" anchor="ctr">
                    <a:solidFill>
                      <a:schemeClr val="tx1">
                        <a:lumMod val="85000"/>
                        <a:lumOff val="15000"/>
                      </a:schemeClr>
                    </a:solidFill>
                  </a:tcPr>
                </a:tc>
                <a:tc>
                  <a:txBody>
                    <a:bodyPr/>
                    <a:lstStyle/>
                    <a:p>
                      <a:pPr algn="ctr" fontAlgn="b"/>
                      <a:r>
                        <a:rPr lang="pt-BR" sz="1800" b="1" i="0" u="none" strike="noStrike" dirty="0" smtClean="0">
                          <a:solidFill>
                            <a:schemeClr val="tx1"/>
                          </a:solidFill>
                          <a:effectLst/>
                          <a:latin typeface="Calibri"/>
                        </a:rPr>
                        <a:t>-</a:t>
                      </a:r>
                      <a:endParaRPr lang="pt-BR" sz="1800" b="1" i="0" u="none" strike="noStrike" dirty="0">
                        <a:solidFill>
                          <a:schemeClr val="tx1"/>
                        </a:solidFill>
                        <a:effectLst/>
                        <a:latin typeface="Calibri"/>
                      </a:endParaRPr>
                    </a:p>
                  </a:txBody>
                  <a:tcPr marL="9525" marR="9525" marT="9525" marB="0" anchor="ctr">
                    <a:noFill/>
                  </a:tcPr>
                </a:tc>
              </a:tr>
              <a:tr h="286786">
                <a:tc>
                  <a:txBody>
                    <a:bodyPr/>
                    <a:lstStyle/>
                    <a:p>
                      <a:pPr algn="ctr" fontAlgn="b"/>
                      <a:r>
                        <a:rPr lang="pt-BR" sz="1600" u="none" strike="noStrike" dirty="0">
                          <a:solidFill>
                            <a:schemeClr val="accent1">
                              <a:lumMod val="40000"/>
                              <a:lumOff val="60000"/>
                            </a:schemeClr>
                          </a:solidFill>
                          <a:effectLst/>
                        </a:rPr>
                        <a:t>2º sem/2010</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4.926.775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(46.636.548)</a:t>
                      </a:r>
                      <a:endParaRPr lang="pt-BR" sz="1800" b="1" i="0" u="none" strike="noStrike" dirty="0">
                        <a:solidFill>
                          <a:srgbClr val="FFC000"/>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(41.709.773)</a:t>
                      </a:r>
                      <a:endParaRPr lang="pt-BR" sz="1800" b="1" i="0" u="none" strike="noStrike" dirty="0">
                        <a:solidFill>
                          <a:srgbClr val="FFC000"/>
                        </a:solidFill>
                        <a:effectLst/>
                        <a:latin typeface="Calibri"/>
                      </a:endParaRPr>
                    </a:p>
                  </a:txBody>
                  <a:tcPr marL="9525" marR="9525" marT="9525" marB="0" anchor="ctr">
                    <a:solidFill>
                      <a:schemeClr val="tx1">
                        <a:lumMod val="85000"/>
                        <a:lumOff val="15000"/>
                      </a:schemeClr>
                    </a:solidFill>
                  </a:tcPr>
                </a:tc>
                <a:tc>
                  <a:txBody>
                    <a:bodyPr/>
                    <a:lstStyle/>
                    <a:p>
                      <a:pPr algn="ctr" fontAlgn="b"/>
                      <a:r>
                        <a:rPr lang="pt-BR" sz="1800" b="1" i="0" u="none" strike="noStrike" dirty="0" smtClean="0">
                          <a:solidFill>
                            <a:schemeClr val="tx1"/>
                          </a:solidFill>
                          <a:effectLst/>
                          <a:latin typeface="Calibri"/>
                        </a:rPr>
                        <a:t>-</a:t>
                      </a:r>
                      <a:endParaRPr lang="pt-BR" sz="1800" b="1" i="0" u="none" strike="noStrike" dirty="0">
                        <a:solidFill>
                          <a:schemeClr val="tx1"/>
                        </a:solidFill>
                        <a:effectLst/>
                        <a:latin typeface="Calibri"/>
                      </a:endParaRPr>
                    </a:p>
                  </a:txBody>
                  <a:tcPr marL="9525" marR="9525" marT="9525" marB="0" anchor="ctr">
                    <a:noFill/>
                  </a:tcPr>
                </a:tc>
              </a:tr>
              <a:tr h="286786">
                <a:tc>
                  <a:txBody>
                    <a:bodyPr/>
                    <a:lstStyle/>
                    <a:p>
                      <a:pPr algn="ctr" fontAlgn="b"/>
                      <a:r>
                        <a:rPr lang="pt-BR" sz="1600" u="none" strike="noStrike" dirty="0">
                          <a:solidFill>
                            <a:schemeClr val="accent1">
                              <a:lumMod val="40000"/>
                              <a:lumOff val="60000"/>
                            </a:schemeClr>
                          </a:solidFill>
                          <a:effectLst/>
                        </a:rPr>
                        <a:t>1º sem/2011</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12.230.706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(46.199.286)</a:t>
                      </a:r>
                      <a:endParaRPr lang="pt-BR" sz="1800" b="1" i="0" u="none" strike="noStrike" dirty="0">
                        <a:solidFill>
                          <a:srgbClr val="FFC000"/>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(33.968.580)</a:t>
                      </a:r>
                      <a:endParaRPr lang="pt-BR" sz="1800" b="1" i="0" u="none" strike="noStrike" dirty="0">
                        <a:solidFill>
                          <a:srgbClr val="FFC000"/>
                        </a:solidFill>
                        <a:effectLst/>
                        <a:latin typeface="Calibri"/>
                      </a:endParaRPr>
                    </a:p>
                  </a:txBody>
                  <a:tcPr marL="9525" marR="9525" marT="9525" marB="0" anchor="ctr">
                    <a:solidFill>
                      <a:schemeClr val="tx1">
                        <a:lumMod val="85000"/>
                        <a:lumOff val="15000"/>
                      </a:schemeClr>
                    </a:solidFill>
                  </a:tcPr>
                </a:tc>
                <a:tc>
                  <a:txBody>
                    <a:bodyPr/>
                    <a:lstStyle/>
                    <a:p>
                      <a:pPr algn="ctr" fontAlgn="b"/>
                      <a:r>
                        <a:rPr lang="pt-BR" sz="1800" b="1" i="0" u="none" strike="noStrike" dirty="0" smtClean="0">
                          <a:solidFill>
                            <a:schemeClr val="tx1"/>
                          </a:solidFill>
                          <a:effectLst/>
                          <a:latin typeface="Calibri"/>
                        </a:rPr>
                        <a:t>-</a:t>
                      </a:r>
                      <a:endParaRPr lang="pt-BR" sz="1800" b="1" i="0" u="none" strike="noStrike" dirty="0">
                        <a:solidFill>
                          <a:schemeClr val="tx1"/>
                        </a:solidFill>
                        <a:effectLst/>
                        <a:latin typeface="Calibri"/>
                      </a:endParaRPr>
                    </a:p>
                  </a:txBody>
                  <a:tcPr marL="9525" marR="9525" marT="9525" marB="0" anchor="ctr">
                    <a:noFill/>
                  </a:tcPr>
                </a:tc>
              </a:tr>
              <a:tr h="286786">
                <a:tc>
                  <a:txBody>
                    <a:bodyPr/>
                    <a:lstStyle/>
                    <a:p>
                      <a:pPr algn="ctr" fontAlgn="b"/>
                      <a:r>
                        <a:rPr lang="pt-BR" sz="1600" u="none" strike="noStrike" dirty="0">
                          <a:solidFill>
                            <a:schemeClr val="accent1">
                              <a:lumMod val="40000"/>
                              <a:lumOff val="60000"/>
                            </a:schemeClr>
                          </a:solidFill>
                          <a:effectLst/>
                        </a:rPr>
                        <a:t>2º sem/2011</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11.240.704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90.240.059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101.480.763 </a:t>
                      </a:r>
                      <a:endParaRPr lang="pt-BR" sz="1800" b="1" i="0" u="none" strike="noStrike" dirty="0">
                        <a:solidFill>
                          <a:schemeClr val="bg1">
                            <a:lumMod val="85000"/>
                          </a:schemeClr>
                        </a:solidFill>
                        <a:effectLst/>
                        <a:latin typeface="Calibri"/>
                      </a:endParaRPr>
                    </a:p>
                  </a:txBody>
                  <a:tcPr marL="9525" marR="9525" marT="9525" marB="0" anchor="ctr">
                    <a:solidFill>
                      <a:schemeClr val="tx1">
                        <a:lumMod val="85000"/>
                        <a:lumOff val="15000"/>
                      </a:schemeClr>
                    </a:solidFill>
                  </a:tcPr>
                </a:tc>
                <a:tc>
                  <a:txBody>
                    <a:bodyPr/>
                    <a:lstStyle/>
                    <a:p>
                      <a:pPr algn="ctr" fontAlgn="b"/>
                      <a:r>
                        <a:rPr lang="pt-BR" sz="1800" b="1" u="none" strike="noStrike" dirty="0">
                          <a:solidFill>
                            <a:schemeClr val="tx1"/>
                          </a:solidFill>
                          <a:effectLst/>
                        </a:rPr>
                        <a:t>90.240.059 </a:t>
                      </a:r>
                      <a:endParaRPr lang="pt-BR" sz="1800" b="1" i="0" u="none" strike="noStrike" dirty="0">
                        <a:solidFill>
                          <a:schemeClr val="tx1"/>
                        </a:solidFill>
                        <a:effectLst/>
                        <a:latin typeface="Calibri"/>
                      </a:endParaRPr>
                    </a:p>
                  </a:txBody>
                  <a:tcPr marL="9525" marR="9525" marT="9525" marB="0" anchor="ctr">
                    <a:solidFill>
                      <a:srgbClr val="FFFF00"/>
                    </a:solidFill>
                  </a:tcPr>
                </a:tc>
              </a:tr>
              <a:tr h="286786">
                <a:tc>
                  <a:txBody>
                    <a:bodyPr/>
                    <a:lstStyle/>
                    <a:p>
                      <a:pPr algn="ctr" fontAlgn="b"/>
                      <a:r>
                        <a:rPr lang="pt-BR" sz="1600" u="none" strike="noStrike" dirty="0">
                          <a:solidFill>
                            <a:schemeClr val="accent1">
                              <a:lumMod val="40000"/>
                              <a:lumOff val="60000"/>
                            </a:schemeClr>
                          </a:solidFill>
                          <a:effectLst/>
                        </a:rPr>
                        <a:t>1º sem/2012</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12.318.246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32.210.001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44.528.247 </a:t>
                      </a:r>
                      <a:endParaRPr lang="pt-BR" sz="1800" b="1" i="0" u="none" strike="noStrike" dirty="0">
                        <a:solidFill>
                          <a:schemeClr val="bg1">
                            <a:lumMod val="85000"/>
                          </a:schemeClr>
                        </a:solidFill>
                        <a:effectLst/>
                        <a:latin typeface="Calibri"/>
                      </a:endParaRPr>
                    </a:p>
                  </a:txBody>
                  <a:tcPr marL="9525" marR="9525" marT="9525" marB="0" anchor="ctr">
                    <a:solidFill>
                      <a:schemeClr val="tx1">
                        <a:lumMod val="85000"/>
                        <a:lumOff val="15000"/>
                      </a:schemeClr>
                    </a:solidFill>
                  </a:tcPr>
                </a:tc>
                <a:tc>
                  <a:txBody>
                    <a:bodyPr/>
                    <a:lstStyle/>
                    <a:p>
                      <a:pPr algn="ctr" fontAlgn="b"/>
                      <a:r>
                        <a:rPr lang="pt-BR" sz="1800" b="1" u="none" strike="noStrike" dirty="0">
                          <a:solidFill>
                            <a:schemeClr val="tx1"/>
                          </a:solidFill>
                          <a:effectLst/>
                        </a:rPr>
                        <a:t>32.210.001 </a:t>
                      </a:r>
                      <a:endParaRPr lang="pt-BR" sz="1800" b="1" i="0" u="none" strike="noStrike" dirty="0">
                        <a:solidFill>
                          <a:schemeClr val="tx1"/>
                        </a:solidFill>
                        <a:effectLst/>
                        <a:latin typeface="Calibri"/>
                      </a:endParaRPr>
                    </a:p>
                  </a:txBody>
                  <a:tcPr marL="9525" marR="9525" marT="9525" marB="0" anchor="ctr">
                    <a:solidFill>
                      <a:srgbClr val="FFFF00"/>
                    </a:solidFill>
                  </a:tcPr>
                </a:tc>
              </a:tr>
              <a:tr h="286786">
                <a:tc>
                  <a:txBody>
                    <a:bodyPr/>
                    <a:lstStyle/>
                    <a:p>
                      <a:pPr algn="ctr" fontAlgn="b"/>
                      <a:r>
                        <a:rPr lang="pt-BR" sz="1600" u="none" strike="noStrike" dirty="0">
                          <a:solidFill>
                            <a:schemeClr val="accent1">
                              <a:lumMod val="40000"/>
                              <a:lumOff val="60000"/>
                            </a:schemeClr>
                          </a:solidFill>
                          <a:effectLst/>
                        </a:rPr>
                        <a:t>2º sem/2012</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12.296.483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(9.900.595)</a:t>
                      </a:r>
                      <a:endParaRPr lang="pt-BR" sz="1800" b="1" i="0" u="none" strike="noStrike" dirty="0">
                        <a:solidFill>
                          <a:srgbClr val="FFC000"/>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2.395.888 </a:t>
                      </a:r>
                      <a:endParaRPr lang="pt-BR" sz="1800" b="1" i="0" u="none" strike="noStrike" dirty="0">
                        <a:solidFill>
                          <a:schemeClr val="bg1">
                            <a:lumMod val="85000"/>
                          </a:schemeClr>
                        </a:solidFill>
                        <a:effectLst/>
                        <a:latin typeface="Calibri"/>
                      </a:endParaRPr>
                    </a:p>
                  </a:txBody>
                  <a:tcPr marL="9525" marR="9525" marT="9525" marB="0" anchor="ctr">
                    <a:solidFill>
                      <a:schemeClr val="tx1">
                        <a:lumMod val="85000"/>
                        <a:lumOff val="15000"/>
                      </a:schemeClr>
                    </a:solidFill>
                  </a:tcPr>
                </a:tc>
                <a:tc>
                  <a:txBody>
                    <a:bodyPr/>
                    <a:lstStyle/>
                    <a:p>
                      <a:pPr algn="ctr" fontAlgn="b"/>
                      <a:r>
                        <a:rPr lang="pt-BR" sz="1800" b="1" i="0" u="none" strike="noStrike" dirty="0" smtClean="0">
                          <a:solidFill>
                            <a:schemeClr val="tx1"/>
                          </a:solidFill>
                          <a:effectLst/>
                          <a:latin typeface="Calibri"/>
                        </a:rPr>
                        <a:t>-</a:t>
                      </a:r>
                      <a:endParaRPr lang="pt-BR" sz="1800" b="1" i="0" u="none" strike="noStrike" dirty="0">
                        <a:solidFill>
                          <a:schemeClr val="tx1"/>
                        </a:solidFill>
                        <a:effectLst/>
                        <a:latin typeface="Calibri"/>
                      </a:endParaRPr>
                    </a:p>
                  </a:txBody>
                  <a:tcPr marL="9525" marR="9525" marT="9525" marB="0" anchor="ctr">
                    <a:noFill/>
                  </a:tcPr>
                </a:tc>
              </a:tr>
              <a:tr h="286786">
                <a:tc>
                  <a:txBody>
                    <a:bodyPr/>
                    <a:lstStyle/>
                    <a:p>
                      <a:pPr algn="ctr" fontAlgn="b"/>
                      <a:r>
                        <a:rPr lang="pt-BR" sz="1600" u="none" strike="noStrike" dirty="0">
                          <a:solidFill>
                            <a:schemeClr val="accent1">
                              <a:lumMod val="40000"/>
                              <a:lumOff val="60000"/>
                            </a:schemeClr>
                          </a:solidFill>
                          <a:effectLst/>
                        </a:rPr>
                        <a:t>1º sem/2013</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12.669.885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15.766.502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28.436.387 </a:t>
                      </a:r>
                      <a:endParaRPr lang="pt-BR" sz="1800" b="1" i="0" u="none" strike="noStrike" dirty="0">
                        <a:solidFill>
                          <a:schemeClr val="bg1">
                            <a:lumMod val="85000"/>
                          </a:schemeClr>
                        </a:solidFill>
                        <a:effectLst/>
                        <a:latin typeface="Calibri"/>
                      </a:endParaRPr>
                    </a:p>
                  </a:txBody>
                  <a:tcPr marL="9525" marR="9525" marT="9525" marB="0" anchor="ctr">
                    <a:solidFill>
                      <a:schemeClr val="tx1">
                        <a:lumMod val="85000"/>
                        <a:lumOff val="15000"/>
                      </a:schemeClr>
                    </a:solidFill>
                  </a:tcPr>
                </a:tc>
                <a:tc>
                  <a:txBody>
                    <a:bodyPr/>
                    <a:lstStyle/>
                    <a:p>
                      <a:pPr algn="ctr" fontAlgn="b"/>
                      <a:r>
                        <a:rPr lang="pt-BR" sz="1800" b="1" u="none" strike="noStrike" dirty="0">
                          <a:solidFill>
                            <a:schemeClr val="tx1"/>
                          </a:solidFill>
                          <a:effectLst/>
                        </a:rPr>
                        <a:t>15.766.502 </a:t>
                      </a:r>
                      <a:endParaRPr lang="pt-BR" sz="1800" b="1" i="0" u="none" strike="noStrike" dirty="0">
                        <a:solidFill>
                          <a:schemeClr val="tx1"/>
                        </a:solidFill>
                        <a:effectLst/>
                        <a:latin typeface="Calibri"/>
                      </a:endParaRPr>
                    </a:p>
                  </a:txBody>
                  <a:tcPr marL="9525" marR="9525" marT="9525" marB="0" anchor="ctr">
                    <a:solidFill>
                      <a:srgbClr val="FFFF00"/>
                    </a:solidFill>
                  </a:tcPr>
                </a:tc>
              </a:tr>
              <a:tr h="286786">
                <a:tc>
                  <a:txBody>
                    <a:bodyPr/>
                    <a:lstStyle/>
                    <a:p>
                      <a:pPr algn="ctr" fontAlgn="b"/>
                      <a:r>
                        <a:rPr lang="pt-BR" sz="1600" u="none" strike="noStrike" dirty="0">
                          <a:solidFill>
                            <a:schemeClr val="accent1">
                              <a:lumMod val="40000"/>
                              <a:lumOff val="60000"/>
                            </a:schemeClr>
                          </a:solidFill>
                          <a:effectLst/>
                        </a:rPr>
                        <a:t>2º sem/2013</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14.267.811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15.918.931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30.186.742 </a:t>
                      </a:r>
                      <a:endParaRPr lang="pt-BR" sz="1800" b="1" i="0" u="none" strike="noStrike" dirty="0">
                        <a:solidFill>
                          <a:schemeClr val="bg1">
                            <a:lumMod val="85000"/>
                          </a:schemeClr>
                        </a:solidFill>
                        <a:effectLst/>
                        <a:latin typeface="Calibri"/>
                      </a:endParaRPr>
                    </a:p>
                  </a:txBody>
                  <a:tcPr marL="9525" marR="9525" marT="9525" marB="0" anchor="ctr">
                    <a:solidFill>
                      <a:schemeClr val="tx1">
                        <a:lumMod val="85000"/>
                        <a:lumOff val="15000"/>
                      </a:schemeClr>
                    </a:solidFill>
                  </a:tcPr>
                </a:tc>
                <a:tc>
                  <a:txBody>
                    <a:bodyPr/>
                    <a:lstStyle/>
                    <a:p>
                      <a:pPr algn="ctr" fontAlgn="b"/>
                      <a:r>
                        <a:rPr lang="pt-BR" sz="1800" b="1" u="none" strike="noStrike" dirty="0">
                          <a:solidFill>
                            <a:schemeClr val="tx1"/>
                          </a:solidFill>
                          <a:effectLst/>
                        </a:rPr>
                        <a:t>15.918.931 </a:t>
                      </a:r>
                      <a:endParaRPr lang="pt-BR" sz="1800" b="1" i="0" u="none" strike="noStrike" dirty="0">
                        <a:solidFill>
                          <a:schemeClr val="tx1"/>
                        </a:solidFill>
                        <a:effectLst/>
                        <a:latin typeface="Calibri"/>
                      </a:endParaRPr>
                    </a:p>
                  </a:txBody>
                  <a:tcPr marL="9525" marR="9525" marT="9525" marB="0" anchor="ctr">
                    <a:solidFill>
                      <a:srgbClr val="FFFF00"/>
                    </a:solidFill>
                  </a:tcPr>
                </a:tc>
              </a:tr>
              <a:tr h="286786">
                <a:tc>
                  <a:txBody>
                    <a:bodyPr/>
                    <a:lstStyle/>
                    <a:p>
                      <a:pPr algn="ctr" fontAlgn="b"/>
                      <a:r>
                        <a:rPr lang="pt-BR" sz="1600" u="none" strike="noStrike" dirty="0">
                          <a:solidFill>
                            <a:schemeClr val="accent1">
                              <a:lumMod val="40000"/>
                              <a:lumOff val="60000"/>
                            </a:schemeClr>
                          </a:solidFill>
                          <a:effectLst/>
                        </a:rPr>
                        <a:t>1º sem/2014</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5.271.503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(51.233.608)</a:t>
                      </a:r>
                      <a:endParaRPr lang="pt-BR" sz="1800" b="1" i="0" u="none" strike="noStrike" dirty="0">
                        <a:solidFill>
                          <a:srgbClr val="FFC000"/>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(45.962.105)</a:t>
                      </a:r>
                      <a:endParaRPr lang="pt-BR" sz="1800" b="1" i="0" u="none" strike="noStrike" dirty="0">
                        <a:solidFill>
                          <a:srgbClr val="FFC000"/>
                        </a:solidFill>
                        <a:effectLst/>
                        <a:latin typeface="Calibri"/>
                      </a:endParaRPr>
                    </a:p>
                  </a:txBody>
                  <a:tcPr marL="9525" marR="9525" marT="9525" marB="0" anchor="ctr">
                    <a:solidFill>
                      <a:schemeClr val="tx1">
                        <a:lumMod val="85000"/>
                        <a:lumOff val="15000"/>
                      </a:schemeClr>
                    </a:solidFill>
                  </a:tcPr>
                </a:tc>
                <a:tc>
                  <a:txBody>
                    <a:bodyPr/>
                    <a:lstStyle/>
                    <a:p>
                      <a:pPr algn="ctr" fontAlgn="b"/>
                      <a:r>
                        <a:rPr lang="pt-BR" sz="1800" b="1" i="0" u="none" strike="noStrike" dirty="0" smtClean="0">
                          <a:solidFill>
                            <a:schemeClr val="tx1"/>
                          </a:solidFill>
                          <a:effectLst/>
                          <a:latin typeface="Calibri"/>
                        </a:rPr>
                        <a:t>-</a:t>
                      </a:r>
                      <a:endParaRPr lang="pt-BR" sz="1800" b="1" i="0" u="none" strike="noStrike" dirty="0">
                        <a:solidFill>
                          <a:schemeClr val="tx1"/>
                        </a:solidFill>
                        <a:effectLst/>
                        <a:latin typeface="Calibri"/>
                      </a:endParaRPr>
                    </a:p>
                  </a:txBody>
                  <a:tcPr marL="9525" marR="9525" marT="9525" marB="0" anchor="ctr">
                    <a:noFill/>
                  </a:tcPr>
                </a:tc>
              </a:tr>
              <a:tr h="286786">
                <a:tc>
                  <a:txBody>
                    <a:bodyPr/>
                    <a:lstStyle/>
                    <a:p>
                      <a:pPr algn="ctr" fontAlgn="b"/>
                      <a:r>
                        <a:rPr lang="pt-BR" sz="1600" u="none" strike="noStrike" dirty="0">
                          <a:solidFill>
                            <a:schemeClr val="accent1">
                              <a:lumMod val="40000"/>
                              <a:lumOff val="60000"/>
                            </a:schemeClr>
                          </a:solidFill>
                          <a:effectLst/>
                        </a:rPr>
                        <a:t>2º sem/2014</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25.655.376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65.173.472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90.828.848 </a:t>
                      </a:r>
                      <a:endParaRPr lang="pt-BR" sz="1800" b="1" i="0" u="none" strike="noStrike" dirty="0">
                        <a:solidFill>
                          <a:schemeClr val="bg1">
                            <a:lumMod val="85000"/>
                          </a:schemeClr>
                        </a:solidFill>
                        <a:effectLst/>
                        <a:latin typeface="Calibri"/>
                      </a:endParaRPr>
                    </a:p>
                  </a:txBody>
                  <a:tcPr marL="9525" marR="9525" marT="9525" marB="0" anchor="ctr">
                    <a:solidFill>
                      <a:schemeClr val="tx1">
                        <a:lumMod val="85000"/>
                        <a:lumOff val="15000"/>
                      </a:schemeClr>
                    </a:solidFill>
                  </a:tcPr>
                </a:tc>
                <a:tc>
                  <a:txBody>
                    <a:bodyPr/>
                    <a:lstStyle/>
                    <a:p>
                      <a:pPr algn="ctr" fontAlgn="b"/>
                      <a:r>
                        <a:rPr lang="pt-BR" sz="1800" b="1" u="none" strike="noStrike" dirty="0">
                          <a:solidFill>
                            <a:schemeClr val="tx1"/>
                          </a:solidFill>
                          <a:effectLst/>
                        </a:rPr>
                        <a:t>65.173.472 </a:t>
                      </a:r>
                      <a:endParaRPr lang="pt-BR" sz="1800" b="1" i="0" u="none" strike="noStrike" dirty="0">
                        <a:solidFill>
                          <a:schemeClr val="tx1"/>
                        </a:solidFill>
                        <a:effectLst/>
                        <a:latin typeface="Calibri"/>
                      </a:endParaRPr>
                    </a:p>
                  </a:txBody>
                  <a:tcPr marL="9525" marR="9525" marT="9525" marB="0" anchor="ctr">
                    <a:solidFill>
                      <a:srgbClr val="FFFF00"/>
                    </a:solidFill>
                  </a:tcPr>
                </a:tc>
              </a:tr>
              <a:tr h="286786">
                <a:tc>
                  <a:txBody>
                    <a:bodyPr/>
                    <a:lstStyle/>
                    <a:p>
                      <a:pPr algn="ctr" fontAlgn="b"/>
                      <a:r>
                        <a:rPr lang="pt-BR" sz="1600" u="none" strike="noStrike" dirty="0">
                          <a:solidFill>
                            <a:schemeClr val="accent1">
                              <a:lumMod val="40000"/>
                              <a:lumOff val="60000"/>
                            </a:schemeClr>
                          </a:solidFill>
                          <a:effectLst/>
                        </a:rPr>
                        <a:t>1º sem/2015</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35.184.659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46.406.630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81.591.289 </a:t>
                      </a:r>
                      <a:endParaRPr lang="pt-BR" sz="1800" b="1" i="0" u="none" strike="noStrike" dirty="0">
                        <a:solidFill>
                          <a:schemeClr val="bg1">
                            <a:lumMod val="85000"/>
                          </a:schemeClr>
                        </a:solidFill>
                        <a:effectLst/>
                        <a:latin typeface="Calibri"/>
                      </a:endParaRPr>
                    </a:p>
                  </a:txBody>
                  <a:tcPr marL="9525" marR="9525" marT="9525" marB="0" anchor="ctr">
                    <a:solidFill>
                      <a:schemeClr val="tx1">
                        <a:lumMod val="85000"/>
                        <a:lumOff val="15000"/>
                      </a:schemeClr>
                    </a:solidFill>
                  </a:tcPr>
                </a:tc>
                <a:tc>
                  <a:txBody>
                    <a:bodyPr/>
                    <a:lstStyle/>
                    <a:p>
                      <a:pPr algn="ctr" fontAlgn="b"/>
                      <a:r>
                        <a:rPr lang="pt-BR" sz="1800" b="1" u="none" strike="noStrike" dirty="0">
                          <a:solidFill>
                            <a:schemeClr val="tx1"/>
                          </a:solidFill>
                          <a:effectLst/>
                        </a:rPr>
                        <a:t>46.406.630 </a:t>
                      </a:r>
                      <a:endParaRPr lang="pt-BR" sz="1800" b="1" i="0" u="none" strike="noStrike" dirty="0">
                        <a:solidFill>
                          <a:schemeClr val="tx1"/>
                        </a:solidFill>
                        <a:effectLst/>
                        <a:latin typeface="Calibri"/>
                      </a:endParaRPr>
                    </a:p>
                  </a:txBody>
                  <a:tcPr marL="9525" marR="9525" marT="9525" marB="0" anchor="ctr">
                    <a:solidFill>
                      <a:srgbClr val="FFFF00"/>
                    </a:solidFill>
                  </a:tcPr>
                </a:tc>
              </a:tr>
              <a:tr h="286786">
                <a:tc>
                  <a:txBody>
                    <a:bodyPr/>
                    <a:lstStyle/>
                    <a:p>
                      <a:pPr algn="ctr" fontAlgn="b"/>
                      <a:r>
                        <a:rPr lang="pt-BR" sz="1600" u="none" strike="noStrike" dirty="0">
                          <a:solidFill>
                            <a:schemeClr val="accent1">
                              <a:lumMod val="40000"/>
                              <a:lumOff val="60000"/>
                            </a:schemeClr>
                          </a:solidFill>
                          <a:effectLst/>
                        </a:rPr>
                        <a:t>2º sem/2015</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41.521.539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110.938.091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152.459.630 </a:t>
                      </a:r>
                      <a:endParaRPr lang="pt-BR" sz="1800" b="1" i="0" u="none" strike="noStrike" dirty="0">
                        <a:solidFill>
                          <a:schemeClr val="bg1">
                            <a:lumMod val="85000"/>
                          </a:schemeClr>
                        </a:solidFill>
                        <a:effectLst/>
                        <a:latin typeface="Calibri"/>
                      </a:endParaRPr>
                    </a:p>
                  </a:txBody>
                  <a:tcPr marL="9525" marR="9525" marT="9525" marB="0" anchor="ctr">
                    <a:solidFill>
                      <a:schemeClr val="tx1">
                        <a:lumMod val="85000"/>
                        <a:lumOff val="15000"/>
                      </a:schemeClr>
                    </a:solidFill>
                  </a:tcPr>
                </a:tc>
                <a:tc>
                  <a:txBody>
                    <a:bodyPr/>
                    <a:lstStyle/>
                    <a:p>
                      <a:pPr algn="ctr" fontAlgn="b"/>
                      <a:r>
                        <a:rPr lang="pt-BR" sz="1800" b="1" u="none" strike="noStrike" dirty="0">
                          <a:solidFill>
                            <a:schemeClr val="tx1"/>
                          </a:solidFill>
                          <a:effectLst/>
                        </a:rPr>
                        <a:t>110.938.091 </a:t>
                      </a:r>
                      <a:endParaRPr lang="pt-BR" sz="1800" b="1" i="0" u="none" strike="noStrike" dirty="0">
                        <a:solidFill>
                          <a:schemeClr val="tx1"/>
                        </a:solidFill>
                        <a:effectLst/>
                        <a:latin typeface="Calibri"/>
                      </a:endParaRPr>
                    </a:p>
                  </a:txBody>
                  <a:tcPr marL="9525" marR="9525" marT="9525" marB="0" anchor="ctr">
                    <a:solidFill>
                      <a:srgbClr val="FFFF00"/>
                    </a:solidFill>
                  </a:tcPr>
                </a:tc>
              </a:tr>
              <a:tr h="286786">
                <a:tc>
                  <a:txBody>
                    <a:bodyPr/>
                    <a:lstStyle/>
                    <a:p>
                      <a:pPr algn="ctr" fontAlgn="b"/>
                      <a:r>
                        <a:rPr lang="pt-BR" sz="1600" u="none" strike="noStrike" dirty="0">
                          <a:solidFill>
                            <a:schemeClr val="accent1">
                              <a:lumMod val="40000"/>
                              <a:lumOff val="60000"/>
                            </a:schemeClr>
                          </a:solidFill>
                          <a:effectLst/>
                        </a:rPr>
                        <a:t>1º sem/2016</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(17.308.089)</a:t>
                      </a:r>
                      <a:endParaRPr lang="pt-BR" sz="1800" b="1" i="0" u="none" strike="noStrike" dirty="0">
                        <a:solidFill>
                          <a:srgbClr val="FFC000"/>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(184.645.409)</a:t>
                      </a:r>
                      <a:endParaRPr lang="pt-BR" sz="1800" b="1" i="0" u="none" strike="noStrike" dirty="0">
                        <a:solidFill>
                          <a:srgbClr val="FFC000"/>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(201.953.498)</a:t>
                      </a:r>
                      <a:endParaRPr lang="pt-BR" sz="1800" b="1" i="0" u="none" strike="noStrike" dirty="0">
                        <a:solidFill>
                          <a:srgbClr val="FFC000"/>
                        </a:solidFill>
                        <a:effectLst/>
                        <a:latin typeface="Calibri"/>
                      </a:endParaRPr>
                    </a:p>
                  </a:txBody>
                  <a:tcPr marL="9525" marR="9525" marT="9525" marB="0" anchor="ctr">
                    <a:solidFill>
                      <a:schemeClr val="tx1">
                        <a:lumMod val="85000"/>
                        <a:lumOff val="15000"/>
                      </a:schemeClr>
                    </a:solidFill>
                  </a:tcPr>
                </a:tc>
                <a:tc>
                  <a:txBody>
                    <a:bodyPr/>
                    <a:lstStyle/>
                    <a:p>
                      <a:pPr algn="ctr" fontAlgn="b"/>
                      <a:r>
                        <a:rPr lang="pt-BR" sz="1800" b="1" i="0" u="none" strike="noStrike" dirty="0" smtClean="0">
                          <a:solidFill>
                            <a:schemeClr val="tx1"/>
                          </a:solidFill>
                          <a:effectLst/>
                          <a:latin typeface="Calibri"/>
                        </a:rPr>
                        <a:t>-</a:t>
                      </a:r>
                      <a:endParaRPr lang="pt-BR" sz="1800" b="1" i="0" u="none" strike="noStrike" dirty="0">
                        <a:solidFill>
                          <a:schemeClr val="tx1"/>
                        </a:solidFill>
                        <a:effectLst/>
                        <a:latin typeface="Calibri"/>
                      </a:endParaRPr>
                    </a:p>
                  </a:txBody>
                  <a:tcPr marL="9525" marR="9525" marT="9525" marB="0" anchor="ctr">
                    <a:noFill/>
                  </a:tcPr>
                </a:tc>
              </a:tr>
              <a:tr h="286786">
                <a:tc>
                  <a:txBody>
                    <a:bodyPr/>
                    <a:lstStyle/>
                    <a:p>
                      <a:pPr algn="ctr" fontAlgn="b"/>
                      <a:r>
                        <a:rPr lang="pt-BR" sz="1600" u="none" strike="noStrike" dirty="0">
                          <a:solidFill>
                            <a:schemeClr val="accent1">
                              <a:lumMod val="40000"/>
                              <a:lumOff val="60000"/>
                            </a:schemeClr>
                          </a:solidFill>
                          <a:effectLst/>
                        </a:rPr>
                        <a:t>2º sem/2016</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7.780.387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(55.674.283)</a:t>
                      </a:r>
                      <a:endParaRPr lang="pt-BR" sz="1800" b="1" i="0" u="none" strike="noStrike" dirty="0">
                        <a:solidFill>
                          <a:srgbClr val="FFC000"/>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(47.893.896)</a:t>
                      </a:r>
                      <a:endParaRPr lang="pt-BR" sz="1800" b="1" i="0" u="none" strike="noStrike" dirty="0">
                        <a:solidFill>
                          <a:srgbClr val="FFC000"/>
                        </a:solidFill>
                        <a:effectLst/>
                        <a:latin typeface="Calibri"/>
                      </a:endParaRPr>
                    </a:p>
                  </a:txBody>
                  <a:tcPr marL="9525" marR="9525" marT="9525" marB="0" anchor="ctr">
                    <a:solidFill>
                      <a:schemeClr val="tx1">
                        <a:lumMod val="85000"/>
                        <a:lumOff val="15000"/>
                      </a:schemeClr>
                    </a:solidFill>
                  </a:tcPr>
                </a:tc>
                <a:tc>
                  <a:txBody>
                    <a:bodyPr/>
                    <a:lstStyle/>
                    <a:p>
                      <a:pPr algn="ctr" fontAlgn="b"/>
                      <a:r>
                        <a:rPr lang="pt-BR" sz="1800" b="1" i="0" u="none" strike="noStrike" dirty="0" smtClean="0">
                          <a:solidFill>
                            <a:schemeClr val="tx1"/>
                          </a:solidFill>
                          <a:effectLst/>
                          <a:latin typeface="Calibri"/>
                        </a:rPr>
                        <a:t>-</a:t>
                      </a:r>
                      <a:endParaRPr lang="pt-BR" sz="1800" b="1" i="0" u="none" strike="noStrike" dirty="0">
                        <a:solidFill>
                          <a:schemeClr val="tx1"/>
                        </a:solidFill>
                        <a:effectLst/>
                        <a:latin typeface="Calibri"/>
                      </a:endParaRPr>
                    </a:p>
                  </a:txBody>
                  <a:tcPr marL="9525" marR="9525" marT="9525" marB="0" anchor="ctr">
                    <a:noFill/>
                  </a:tcPr>
                </a:tc>
              </a:tr>
              <a:tr h="286786">
                <a:tc>
                  <a:txBody>
                    <a:bodyPr/>
                    <a:lstStyle/>
                    <a:p>
                      <a:pPr algn="ctr" fontAlgn="b"/>
                      <a:r>
                        <a:rPr lang="pt-BR" sz="1600" u="none" strike="noStrike" dirty="0">
                          <a:solidFill>
                            <a:schemeClr val="accent1">
                              <a:lumMod val="40000"/>
                              <a:lumOff val="60000"/>
                            </a:schemeClr>
                          </a:solidFill>
                          <a:effectLst/>
                        </a:rPr>
                        <a:t>1º sem/2017</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11.271.662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(15.744.789)</a:t>
                      </a:r>
                      <a:endParaRPr lang="pt-BR" sz="1800" b="1" i="0" u="none" strike="noStrike" dirty="0">
                        <a:solidFill>
                          <a:srgbClr val="FFC000"/>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(4.473.127)</a:t>
                      </a:r>
                      <a:endParaRPr lang="pt-BR" sz="1800" b="1" i="0" u="none" strike="noStrike" dirty="0">
                        <a:solidFill>
                          <a:srgbClr val="FFC000"/>
                        </a:solidFill>
                        <a:effectLst/>
                        <a:latin typeface="Calibri"/>
                      </a:endParaRPr>
                    </a:p>
                  </a:txBody>
                  <a:tcPr marL="9525" marR="9525" marT="9525" marB="0" anchor="ctr">
                    <a:solidFill>
                      <a:schemeClr val="tx1">
                        <a:lumMod val="85000"/>
                        <a:lumOff val="15000"/>
                      </a:schemeClr>
                    </a:solidFill>
                  </a:tcPr>
                </a:tc>
                <a:tc>
                  <a:txBody>
                    <a:bodyPr/>
                    <a:lstStyle/>
                    <a:p>
                      <a:pPr algn="ctr" fontAlgn="b"/>
                      <a:r>
                        <a:rPr lang="pt-BR" sz="1800" b="1" i="0" u="none" strike="noStrike" dirty="0" smtClean="0">
                          <a:solidFill>
                            <a:schemeClr val="tx1"/>
                          </a:solidFill>
                          <a:effectLst/>
                          <a:latin typeface="Calibri"/>
                        </a:rPr>
                        <a:t>-</a:t>
                      </a:r>
                      <a:endParaRPr lang="pt-BR" sz="1800" b="1" i="0" u="none" strike="noStrike" dirty="0">
                        <a:solidFill>
                          <a:schemeClr val="tx1"/>
                        </a:solidFill>
                        <a:effectLst/>
                        <a:latin typeface="Calibri"/>
                      </a:endParaRPr>
                    </a:p>
                  </a:txBody>
                  <a:tcPr marL="9525" marR="9525" marT="9525" marB="0" anchor="ctr">
                    <a:noFill/>
                  </a:tcPr>
                </a:tc>
              </a:tr>
              <a:tr h="286786">
                <a:tc>
                  <a:txBody>
                    <a:bodyPr/>
                    <a:lstStyle/>
                    <a:p>
                      <a:pPr algn="ctr" fontAlgn="b"/>
                      <a:r>
                        <a:rPr lang="pt-BR" sz="1600" u="none" strike="noStrike" dirty="0">
                          <a:solidFill>
                            <a:schemeClr val="accent1">
                              <a:lumMod val="40000"/>
                              <a:lumOff val="60000"/>
                            </a:schemeClr>
                          </a:solidFill>
                          <a:effectLst/>
                        </a:rPr>
                        <a:t>2º sem/2017</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14.709.838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(30.677.374)</a:t>
                      </a:r>
                      <a:endParaRPr lang="pt-BR" sz="1800" b="1" i="0" u="none" strike="noStrike" dirty="0">
                        <a:solidFill>
                          <a:srgbClr val="FFC000"/>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(15.967.536)</a:t>
                      </a:r>
                      <a:endParaRPr lang="pt-BR" sz="1800" b="1" i="0" u="none" strike="noStrike" dirty="0">
                        <a:solidFill>
                          <a:srgbClr val="FFC000"/>
                        </a:solidFill>
                        <a:effectLst/>
                        <a:latin typeface="Calibri"/>
                      </a:endParaRPr>
                    </a:p>
                  </a:txBody>
                  <a:tcPr marL="9525" marR="9525" marT="9525" marB="0" anchor="ctr">
                    <a:solidFill>
                      <a:schemeClr val="tx1">
                        <a:lumMod val="85000"/>
                        <a:lumOff val="15000"/>
                      </a:schemeClr>
                    </a:solidFill>
                  </a:tcPr>
                </a:tc>
                <a:tc>
                  <a:txBody>
                    <a:bodyPr/>
                    <a:lstStyle/>
                    <a:p>
                      <a:pPr algn="ctr" fontAlgn="b"/>
                      <a:r>
                        <a:rPr lang="pt-BR" sz="1800" b="1" i="0" u="none" strike="noStrike" dirty="0" smtClean="0">
                          <a:solidFill>
                            <a:schemeClr val="tx1"/>
                          </a:solidFill>
                          <a:effectLst/>
                          <a:latin typeface="Calibri"/>
                        </a:rPr>
                        <a:t>-</a:t>
                      </a:r>
                      <a:endParaRPr lang="pt-BR" sz="1800" b="1" i="0" u="none" strike="noStrike" dirty="0">
                        <a:solidFill>
                          <a:schemeClr val="tx1"/>
                        </a:solidFill>
                        <a:effectLst/>
                        <a:latin typeface="Calibri"/>
                      </a:endParaRPr>
                    </a:p>
                  </a:txBody>
                  <a:tcPr marL="9525" marR="9525" marT="9525" marB="0" anchor="ctr">
                    <a:noFill/>
                  </a:tcPr>
                </a:tc>
              </a:tr>
              <a:tr h="286786">
                <a:tc>
                  <a:txBody>
                    <a:bodyPr/>
                    <a:lstStyle/>
                    <a:p>
                      <a:pPr algn="ctr" fontAlgn="b"/>
                      <a:r>
                        <a:rPr lang="pt-BR" sz="1600" u="none" strike="noStrike" dirty="0">
                          <a:solidFill>
                            <a:schemeClr val="accent1">
                              <a:lumMod val="40000"/>
                              <a:lumOff val="60000"/>
                            </a:schemeClr>
                          </a:solidFill>
                          <a:effectLst/>
                        </a:rPr>
                        <a:t>1º sem/2018</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19.658.215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146.201.403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165.859.618 </a:t>
                      </a:r>
                      <a:endParaRPr lang="pt-BR" sz="1800" b="1" i="0" u="none" strike="noStrike" dirty="0">
                        <a:solidFill>
                          <a:schemeClr val="bg1">
                            <a:lumMod val="85000"/>
                          </a:schemeClr>
                        </a:solidFill>
                        <a:effectLst/>
                        <a:latin typeface="Calibri"/>
                      </a:endParaRPr>
                    </a:p>
                  </a:txBody>
                  <a:tcPr marL="9525" marR="9525" marT="9525" marB="0" anchor="ctr">
                    <a:solidFill>
                      <a:schemeClr val="tx1">
                        <a:lumMod val="85000"/>
                        <a:lumOff val="15000"/>
                      </a:schemeClr>
                    </a:solidFill>
                  </a:tcPr>
                </a:tc>
                <a:tc>
                  <a:txBody>
                    <a:bodyPr/>
                    <a:lstStyle/>
                    <a:p>
                      <a:pPr algn="ctr" fontAlgn="b"/>
                      <a:endParaRPr lang="pt-BR" sz="1800" b="1" i="0" u="none" strike="noStrike" dirty="0">
                        <a:solidFill>
                          <a:schemeClr val="tx1"/>
                        </a:solidFill>
                        <a:effectLst/>
                        <a:latin typeface="Calibri"/>
                      </a:endParaRPr>
                    </a:p>
                  </a:txBody>
                  <a:tcPr marL="9525" marR="9525" marT="9525" marB="0" anchor="ctr">
                    <a:noFill/>
                  </a:tcPr>
                </a:tc>
              </a:tr>
              <a:tr h="301125">
                <a:tc>
                  <a:txBody>
                    <a:bodyPr/>
                    <a:lstStyle/>
                    <a:p>
                      <a:pPr algn="ctr" fontAlgn="b"/>
                      <a:r>
                        <a:rPr lang="pt-BR" sz="1600" u="none" strike="noStrike" dirty="0">
                          <a:solidFill>
                            <a:schemeClr val="accent1">
                              <a:lumMod val="40000"/>
                              <a:lumOff val="60000"/>
                            </a:schemeClr>
                          </a:solidFill>
                          <a:effectLst/>
                        </a:rPr>
                        <a:t>2º sem/2018</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25.554.330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(19.133.818)</a:t>
                      </a:r>
                      <a:endParaRPr lang="pt-BR" sz="1800" b="1" i="0" u="none" strike="noStrike" dirty="0">
                        <a:solidFill>
                          <a:srgbClr val="FFC000"/>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6.420.512 </a:t>
                      </a:r>
                      <a:endParaRPr lang="pt-BR" sz="1800" b="1" i="0" u="none" strike="noStrike" dirty="0">
                        <a:solidFill>
                          <a:schemeClr val="bg1">
                            <a:lumMod val="85000"/>
                          </a:schemeClr>
                        </a:solidFill>
                        <a:effectLst/>
                        <a:latin typeface="Calibri"/>
                      </a:endParaRPr>
                    </a:p>
                  </a:txBody>
                  <a:tcPr marL="9525" marR="9525" marT="9525" marB="0" anchor="ctr">
                    <a:solidFill>
                      <a:schemeClr val="tx1">
                        <a:lumMod val="85000"/>
                        <a:lumOff val="15000"/>
                      </a:schemeClr>
                    </a:solidFill>
                  </a:tcPr>
                </a:tc>
                <a:tc>
                  <a:txBody>
                    <a:bodyPr/>
                    <a:lstStyle/>
                    <a:p>
                      <a:pPr algn="ctr" fontAlgn="b"/>
                      <a:r>
                        <a:rPr lang="pt-BR" sz="1800" b="1" i="0" u="none" strike="noStrike" dirty="0" smtClean="0">
                          <a:solidFill>
                            <a:schemeClr val="tx1"/>
                          </a:solidFill>
                          <a:effectLst/>
                          <a:latin typeface="Calibri"/>
                        </a:rPr>
                        <a:t>-</a:t>
                      </a:r>
                      <a:endParaRPr lang="pt-BR" sz="1800" b="1" i="0" u="none" strike="noStrike" dirty="0">
                        <a:solidFill>
                          <a:schemeClr val="tx1"/>
                        </a:solidFill>
                        <a:effectLst/>
                        <a:latin typeface="Calibri"/>
                      </a:endParaRPr>
                    </a:p>
                  </a:txBody>
                  <a:tcPr marL="9525" marR="9525" marT="9525" marB="0" anchor="ctr">
                    <a:noFill/>
                  </a:tcPr>
                </a:tc>
              </a:tr>
            </a:tbl>
          </a:graphicData>
        </a:graphic>
      </p:graphicFrame>
    </p:spTree>
    <p:extLst>
      <p:ext uri="{BB962C8B-B14F-4D97-AF65-F5344CB8AC3E}">
        <p14:creationId xmlns:p14="http://schemas.microsoft.com/office/powerpoint/2010/main" val="1361072709"/>
      </p:ext>
    </p:extLst>
  </p:cSld>
  <p:clrMapOvr>
    <a:masterClrMapping/>
  </p:clrMapOvr>
  <p:timing>
    <p:tnLst>
      <p:par>
        <p:cTn id="1" dur="indefinite" restart="never" nodeType="tmRoot"/>
      </p:par>
    </p:tnLst>
  </p:timing>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ela 1"/>
          <p:cNvGraphicFramePr>
            <a:graphicFrameLocks noGrp="1"/>
          </p:cNvGraphicFramePr>
          <p:nvPr>
            <p:extLst>
              <p:ext uri="{D42A27DB-BD31-4B8C-83A1-F6EECF244321}">
                <p14:modId xmlns:p14="http://schemas.microsoft.com/office/powerpoint/2010/main" val="3936609143"/>
              </p:ext>
            </p:extLst>
          </p:nvPr>
        </p:nvGraphicFramePr>
        <p:xfrm>
          <a:off x="1235857" y="76360"/>
          <a:ext cx="6576503" cy="6698916"/>
        </p:xfrm>
        <a:graphic>
          <a:graphicData uri="http://schemas.openxmlformats.org/drawingml/2006/table">
            <a:tbl>
              <a:tblPr>
                <a:tableStyleId>{5C22544A-7EE6-4342-B048-85BDC9FD1C3A}</a:tableStyleId>
              </a:tblPr>
              <a:tblGrid>
                <a:gridCol w="1271079"/>
                <a:gridCol w="1262062"/>
                <a:gridCol w="1377950"/>
                <a:gridCol w="1377950"/>
                <a:gridCol w="1287462"/>
              </a:tblGrid>
              <a:tr h="301125">
                <a:tc>
                  <a:txBody>
                    <a:bodyPr/>
                    <a:lstStyle/>
                    <a:p>
                      <a:pPr algn="ctr" fontAlgn="b"/>
                      <a:r>
                        <a:rPr lang="pt-BR" sz="2400" b="1" u="none" strike="noStrike" dirty="0">
                          <a:solidFill>
                            <a:schemeClr val="accent1">
                              <a:lumMod val="40000"/>
                              <a:lumOff val="60000"/>
                            </a:schemeClr>
                          </a:solidFill>
                          <a:effectLst/>
                        </a:rPr>
                        <a:t>Semestre</a:t>
                      </a:r>
                      <a:endParaRPr lang="pt-BR" sz="2400" b="1" i="0" u="none" strike="noStrike" dirty="0">
                        <a:solidFill>
                          <a:schemeClr val="accent1">
                            <a:lumMod val="40000"/>
                            <a:lumOff val="60000"/>
                          </a:schemeClr>
                        </a:solidFill>
                        <a:effectLst/>
                        <a:latin typeface="Calibri"/>
                      </a:endParaRPr>
                    </a:p>
                  </a:txBody>
                  <a:tcPr marL="9525" marR="9525" marT="9525" marB="0" anchor="ctr">
                    <a:solidFill>
                      <a:schemeClr val="tx1">
                        <a:lumMod val="85000"/>
                        <a:lumOff val="15000"/>
                      </a:schemeClr>
                    </a:solidFill>
                  </a:tcPr>
                </a:tc>
                <a:tc>
                  <a:txBody>
                    <a:bodyPr/>
                    <a:lstStyle/>
                    <a:p>
                      <a:pPr algn="ctr" fontAlgn="b"/>
                      <a:r>
                        <a:rPr lang="pt-BR" sz="2400" b="1" u="none" strike="noStrike" dirty="0">
                          <a:solidFill>
                            <a:schemeClr val="accent1">
                              <a:lumMod val="40000"/>
                              <a:lumOff val="60000"/>
                            </a:schemeClr>
                          </a:solidFill>
                          <a:effectLst/>
                        </a:rPr>
                        <a:t>Demais</a:t>
                      </a:r>
                      <a:endParaRPr lang="pt-BR" sz="2400" b="1" i="0" u="none" strike="noStrike" dirty="0">
                        <a:solidFill>
                          <a:schemeClr val="accent1">
                            <a:lumMod val="40000"/>
                            <a:lumOff val="60000"/>
                          </a:schemeClr>
                        </a:solidFill>
                        <a:effectLst/>
                        <a:latin typeface="Calibri"/>
                      </a:endParaRPr>
                    </a:p>
                  </a:txBody>
                  <a:tcPr marL="9525" marR="9525" marT="9525" marB="0" anchor="ctr">
                    <a:solidFill>
                      <a:schemeClr val="tx1">
                        <a:lumMod val="85000"/>
                        <a:lumOff val="15000"/>
                      </a:schemeClr>
                    </a:solidFill>
                  </a:tcPr>
                </a:tc>
                <a:tc>
                  <a:txBody>
                    <a:bodyPr/>
                    <a:lstStyle/>
                    <a:p>
                      <a:pPr algn="ctr" fontAlgn="b"/>
                      <a:r>
                        <a:rPr lang="pt-BR" sz="2400" b="1" u="none" strike="noStrike" dirty="0">
                          <a:solidFill>
                            <a:schemeClr val="accent1">
                              <a:lumMod val="40000"/>
                              <a:lumOff val="60000"/>
                            </a:schemeClr>
                          </a:solidFill>
                          <a:effectLst/>
                        </a:rPr>
                        <a:t>Câmbio</a:t>
                      </a:r>
                      <a:endParaRPr lang="pt-BR" sz="2400" b="1" i="0" u="none" strike="noStrike" dirty="0">
                        <a:solidFill>
                          <a:schemeClr val="accent1">
                            <a:lumMod val="40000"/>
                            <a:lumOff val="60000"/>
                          </a:schemeClr>
                        </a:solidFill>
                        <a:effectLst/>
                        <a:latin typeface="Calibri"/>
                      </a:endParaRPr>
                    </a:p>
                  </a:txBody>
                  <a:tcPr marL="9525" marR="9525" marT="9525" marB="0" anchor="ctr">
                    <a:solidFill>
                      <a:schemeClr val="tx1">
                        <a:lumMod val="85000"/>
                        <a:lumOff val="15000"/>
                      </a:schemeClr>
                    </a:solidFill>
                  </a:tcPr>
                </a:tc>
                <a:tc>
                  <a:txBody>
                    <a:bodyPr/>
                    <a:lstStyle/>
                    <a:p>
                      <a:pPr algn="ctr" fontAlgn="b"/>
                      <a:r>
                        <a:rPr lang="pt-BR" sz="2400" b="1" u="none" strike="noStrike" dirty="0">
                          <a:solidFill>
                            <a:schemeClr val="accent1">
                              <a:lumMod val="40000"/>
                              <a:lumOff val="60000"/>
                            </a:schemeClr>
                          </a:solidFill>
                          <a:effectLst/>
                        </a:rPr>
                        <a:t>Total</a:t>
                      </a:r>
                      <a:endParaRPr lang="pt-BR" sz="2400" b="1" i="0" u="none" strike="noStrike" dirty="0">
                        <a:solidFill>
                          <a:schemeClr val="accent1">
                            <a:lumMod val="40000"/>
                            <a:lumOff val="60000"/>
                          </a:schemeClr>
                        </a:solidFill>
                        <a:effectLst/>
                        <a:latin typeface="Calibri"/>
                      </a:endParaRPr>
                    </a:p>
                  </a:txBody>
                  <a:tcPr marL="9525" marR="9525" marT="9525" marB="0" anchor="ctr">
                    <a:solidFill>
                      <a:schemeClr val="tx1">
                        <a:lumMod val="85000"/>
                        <a:lumOff val="15000"/>
                      </a:schemeClr>
                    </a:solidFill>
                  </a:tcPr>
                </a:tc>
                <a:tc>
                  <a:txBody>
                    <a:bodyPr/>
                    <a:lstStyle/>
                    <a:p>
                      <a:pPr algn="ctr" fontAlgn="b"/>
                      <a:r>
                        <a:rPr lang="pt-BR" sz="2400" b="1" i="0" u="none" strike="noStrike" dirty="0" smtClean="0">
                          <a:solidFill>
                            <a:schemeClr val="tx1"/>
                          </a:solidFill>
                          <a:effectLst/>
                          <a:latin typeface="Calibri"/>
                        </a:rPr>
                        <a:t>Reserva</a:t>
                      </a:r>
                      <a:endParaRPr lang="pt-BR" sz="2400" b="1" i="0" u="none" strike="noStrike" dirty="0">
                        <a:solidFill>
                          <a:schemeClr val="tx1"/>
                        </a:solidFill>
                        <a:effectLst/>
                        <a:latin typeface="Calibri"/>
                      </a:endParaRPr>
                    </a:p>
                  </a:txBody>
                  <a:tcPr marL="9525" marR="9525" marT="9525" marB="0" anchor="ctr">
                    <a:solidFill>
                      <a:schemeClr val="bg1"/>
                    </a:solidFill>
                  </a:tcPr>
                </a:tc>
              </a:tr>
              <a:tr h="286786">
                <a:tc>
                  <a:txBody>
                    <a:bodyPr/>
                    <a:lstStyle/>
                    <a:p>
                      <a:pPr algn="ctr" fontAlgn="b"/>
                      <a:r>
                        <a:rPr lang="pt-BR" sz="1600" u="none" strike="noStrike" dirty="0">
                          <a:solidFill>
                            <a:schemeClr val="accent1">
                              <a:lumMod val="40000"/>
                              <a:lumOff val="60000"/>
                            </a:schemeClr>
                          </a:solidFill>
                          <a:effectLst/>
                        </a:rPr>
                        <a:t>1º sem/2008</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3.172.740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(44.798.256)</a:t>
                      </a:r>
                      <a:endParaRPr lang="pt-BR" sz="1800" b="1" i="0" u="none" strike="noStrike" dirty="0">
                        <a:solidFill>
                          <a:srgbClr val="FFC000"/>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(41.625.516)</a:t>
                      </a:r>
                      <a:endParaRPr lang="pt-BR" sz="1800" b="1" i="0" u="none" strike="noStrike" dirty="0">
                        <a:solidFill>
                          <a:srgbClr val="FFC000"/>
                        </a:solidFill>
                        <a:effectLst/>
                        <a:latin typeface="Calibri"/>
                      </a:endParaRPr>
                    </a:p>
                  </a:txBody>
                  <a:tcPr marL="9525" marR="9525" marT="9525" marB="0" anchor="ctr">
                    <a:solidFill>
                      <a:schemeClr val="tx1">
                        <a:lumMod val="85000"/>
                        <a:lumOff val="15000"/>
                      </a:schemeClr>
                    </a:solidFill>
                  </a:tcPr>
                </a:tc>
                <a:tc>
                  <a:txBody>
                    <a:bodyPr/>
                    <a:lstStyle/>
                    <a:p>
                      <a:pPr algn="ctr" fontAlgn="b"/>
                      <a:r>
                        <a:rPr lang="pt-BR" sz="1800" b="1" i="0" u="none" strike="noStrike" dirty="0" smtClean="0">
                          <a:solidFill>
                            <a:schemeClr val="tx1"/>
                          </a:solidFill>
                          <a:effectLst/>
                          <a:latin typeface="Calibri"/>
                        </a:rPr>
                        <a:t>-</a:t>
                      </a:r>
                      <a:endParaRPr lang="pt-BR" sz="1800" b="1" i="0" u="none" strike="noStrike" dirty="0">
                        <a:solidFill>
                          <a:schemeClr val="tx1"/>
                        </a:solidFill>
                        <a:effectLst/>
                        <a:latin typeface="Calibri"/>
                      </a:endParaRPr>
                    </a:p>
                  </a:txBody>
                  <a:tcPr marL="9525" marR="9525" marT="9525" marB="0" anchor="ctr">
                    <a:noFill/>
                  </a:tcPr>
                </a:tc>
              </a:tr>
              <a:tr h="286786">
                <a:tc>
                  <a:txBody>
                    <a:bodyPr/>
                    <a:lstStyle/>
                    <a:p>
                      <a:pPr algn="ctr" fontAlgn="b"/>
                      <a:r>
                        <a:rPr lang="pt-BR" sz="1600" u="none" strike="noStrike" dirty="0">
                          <a:solidFill>
                            <a:schemeClr val="accent1">
                              <a:lumMod val="40000"/>
                              <a:lumOff val="60000"/>
                            </a:schemeClr>
                          </a:solidFill>
                          <a:effectLst/>
                        </a:rPr>
                        <a:t>2º sem/2008</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10.172.653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171.416.012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181.588.665 </a:t>
                      </a:r>
                      <a:endParaRPr lang="pt-BR" sz="1800" b="1" i="0" u="none" strike="noStrike" dirty="0">
                        <a:solidFill>
                          <a:schemeClr val="bg1">
                            <a:lumMod val="85000"/>
                          </a:schemeClr>
                        </a:solidFill>
                        <a:effectLst/>
                        <a:latin typeface="Calibri"/>
                      </a:endParaRPr>
                    </a:p>
                  </a:txBody>
                  <a:tcPr marL="9525" marR="9525" marT="9525" marB="0" anchor="ctr">
                    <a:solidFill>
                      <a:schemeClr val="tx1">
                        <a:lumMod val="85000"/>
                        <a:lumOff val="15000"/>
                      </a:schemeClr>
                    </a:solidFill>
                  </a:tcPr>
                </a:tc>
                <a:tc>
                  <a:txBody>
                    <a:bodyPr/>
                    <a:lstStyle/>
                    <a:p>
                      <a:pPr algn="ctr" fontAlgn="b"/>
                      <a:r>
                        <a:rPr lang="pt-BR" sz="1800" b="1" u="none" strike="noStrike" dirty="0" smtClean="0">
                          <a:solidFill>
                            <a:schemeClr val="tx1"/>
                          </a:solidFill>
                          <a:effectLst/>
                        </a:rPr>
                        <a:t>171.416.012 </a:t>
                      </a:r>
                      <a:endParaRPr lang="pt-BR" sz="1800" b="1" i="0" u="none" strike="noStrike" dirty="0">
                        <a:solidFill>
                          <a:schemeClr val="tx1"/>
                        </a:solidFill>
                        <a:effectLst/>
                        <a:latin typeface="Calibri"/>
                      </a:endParaRPr>
                    </a:p>
                  </a:txBody>
                  <a:tcPr marL="9525" marR="9525" marT="9525" marB="0" anchor="ctr">
                    <a:solidFill>
                      <a:srgbClr val="FFFF00"/>
                    </a:solidFill>
                  </a:tcPr>
                </a:tc>
              </a:tr>
              <a:tr h="286786">
                <a:tc>
                  <a:txBody>
                    <a:bodyPr/>
                    <a:lstStyle/>
                    <a:p>
                      <a:pPr algn="ctr" fontAlgn="b"/>
                      <a:r>
                        <a:rPr lang="pt-BR" sz="1600" u="none" strike="noStrike" dirty="0">
                          <a:solidFill>
                            <a:schemeClr val="accent1">
                              <a:lumMod val="40000"/>
                              <a:lumOff val="60000"/>
                            </a:schemeClr>
                          </a:solidFill>
                          <a:effectLst/>
                        </a:rPr>
                        <a:t>1º sem/2009</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(941.601)</a:t>
                      </a:r>
                      <a:endParaRPr lang="pt-BR" sz="1800" b="1" i="0" u="none" strike="noStrike" dirty="0">
                        <a:solidFill>
                          <a:srgbClr val="FFC000"/>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(93.787.316)</a:t>
                      </a:r>
                      <a:endParaRPr lang="pt-BR" sz="1800" b="1" i="0" u="none" strike="noStrike" dirty="0">
                        <a:solidFill>
                          <a:srgbClr val="FFC000"/>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(94.728.917)</a:t>
                      </a:r>
                      <a:endParaRPr lang="pt-BR" sz="1800" b="1" i="0" u="none" strike="noStrike" dirty="0">
                        <a:solidFill>
                          <a:srgbClr val="FFC000"/>
                        </a:solidFill>
                        <a:effectLst/>
                        <a:latin typeface="Calibri"/>
                      </a:endParaRPr>
                    </a:p>
                  </a:txBody>
                  <a:tcPr marL="9525" marR="9525" marT="9525" marB="0" anchor="ctr">
                    <a:solidFill>
                      <a:schemeClr val="tx1">
                        <a:lumMod val="85000"/>
                        <a:lumOff val="15000"/>
                      </a:schemeClr>
                    </a:solidFill>
                  </a:tcPr>
                </a:tc>
                <a:tc>
                  <a:txBody>
                    <a:bodyPr/>
                    <a:lstStyle/>
                    <a:p>
                      <a:pPr algn="ctr" fontAlgn="b"/>
                      <a:r>
                        <a:rPr lang="pt-BR" sz="1800" b="1" i="0" u="none" strike="noStrike" dirty="0" smtClean="0">
                          <a:solidFill>
                            <a:schemeClr val="tx1"/>
                          </a:solidFill>
                          <a:effectLst/>
                          <a:latin typeface="Calibri"/>
                        </a:rPr>
                        <a:t>-</a:t>
                      </a:r>
                      <a:endParaRPr lang="pt-BR" sz="1800" b="1" i="0" u="none" strike="noStrike" dirty="0">
                        <a:solidFill>
                          <a:schemeClr val="tx1"/>
                        </a:solidFill>
                        <a:effectLst/>
                        <a:latin typeface="Calibri"/>
                      </a:endParaRPr>
                    </a:p>
                  </a:txBody>
                  <a:tcPr marL="9525" marR="9525" marT="9525" marB="0" anchor="ctr">
                    <a:noFill/>
                  </a:tcPr>
                </a:tc>
              </a:tr>
              <a:tr h="286786">
                <a:tc>
                  <a:txBody>
                    <a:bodyPr/>
                    <a:lstStyle/>
                    <a:p>
                      <a:pPr algn="ctr" fontAlgn="b"/>
                      <a:r>
                        <a:rPr lang="pt-BR" sz="1600" u="none" strike="noStrike" dirty="0">
                          <a:solidFill>
                            <a:schemeClr val="accent1">
                              <a:lumMod val="40000"/>
                              <a:lumOff val="60000"/>
                            </a:schemeClr>
                          </a:solidFill>
                          <a:effectLst/>
                        </a:rPr>
                        <a:t>2º sem/2009</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6.550.645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(53.931.576)</a:t>
                      </a:r>
                      <a:endParaRPr lang="pt-BR" sz="1800" b="1" i="0" u="none" strike="noStrike" dirty="0">
                        <a:solidFill>
                          <a:srgbClr val="FFC000"/>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(47.380.931)</a:t>
                      </a:r>
                      <a:endParaRPr lang="pt-BR" sz="1800" b="1" i="0" u="none" strike="noStrike" dirty="0">
                        <a:solidFill>
                          <a:srgbClr val="FFC000"/>
                        </a:solidFill>
                        <a:effectLst/>
                        <a:latin typeface="Calibri"/>
                      </a:endParaRPr>
                    </a:p>
                  </a:txBody>
                  <a:tcPr marL="9525" marR="9525" marT="9525" marB="0" anchor="ctr">
                    <a:solidFill>
                      <a:schemeClr val="tx1">
                        <a:lumMod val="85000"/>
                        <a:lumOff val="15000"/>
                      </a:schemeClr>
                    </a:solidFill>
                  </a:tcPr>
                </a:tc>
                <a:tc>
                  <a:txBody>
                    <a:bodyPr/>
                    <a:lstStyle/>
                    <a:p>
                      <a:pPr algn="ctr" fontAlgn="b"/>
                      <a:r>
                        <a:rPr lang="pt-BR" sz="1800" b="1" i="0" u="none" strike="noStrike" dirty="0" smtClean="0">
                          <a:solidFill>
                            <a:schemeClr val="tx1"/>
                          </a:solidFill>
                          <a:effectLst/>
                          <a:latin typeface="Calibri"/>
                        </a:rPr>
                        <a:t>-</a:t>
                      </a:r>
                      <a:endParaRPr lang="pt-BR" sz="1800" b="1" i="0" u="none" strike="noStrike" dirty="0">
                        <a:solidFill>
                          <a:schemeClr val="tx1"/>
                        </a:solidFill>
                        <a:effectLst/>
                        <a:latin typeface="Calibri"/>
                      </a:endParaRPr>
                    </a:p>
                  </a:txBody>
                  <a:tcPr marL="9525" marR="9525" marT="9525" marB="0" anchor="ctr">
                    <a:noFill/>
                  </a:tcPr>
                </a:tc>
              </a:tr>
              <a:tr h="286786">
                <a:tc>
                  <a:txBody>
                    <a:bodyPr/>
                    <a:lstStyle/>
                    <a:p>
                      <a:pPr algn="ctr" fontAlgn="b"/>
                      <a:r>
                        <a:rPr lang="pt-BR" sz="1600" u="none" strike="noStrike" dirty="0">
                          <a:solidFill>
                            <a:schemeClr val="accent1">
                              <a:lumMod val="40000"/>
                              <a:lumOff val="60000"/>
                            </a:schemeClr>
                          </a:solidFill>
                          <a:effectLst/>
                        </a:rPr>
                        <a:t>1º sem/2010</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10.803.195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(1.893.172)</a:t>
                      </a:r>
                      <a:endParaRPr lang="pt-BR" sz="1800" b="1" i="0" u="none" strike="noStrike" dirty="0">
                        <a:solidFill>
                          <a:srgbClr val="FFC000"/>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8.910.023 </a:t>
                      </a:r>
                      <a:endParaRPr lang="pt-BR" sz="1800" b="1" i="0" u="none" strike="noStrike" dirty="0">
                        <a:solidFill>
                          <a:schemeClr val="bg1">
                            <a:lumMod val="85000"/>
                          </a:schemeClr>
                        </a:solidFill>
                        <a:effectLst/>
                        <a:latin typeface="Calibri"/>
                      </a:endParaRPr>
                    </a:p>
                  </a:txBody>
                  <a:tcPr marL="9525" marR="9525" marT="9525" marB="0" anchor="ctr">
                    <a:solidFill>
                      <a:schemeClr val="tx1">
                        <a:lumMod val="85000"/>
                        <a:lumOff val="15000"/>
                      </a:schemeClr>
                    </a:solidFill>
                  </a:tcPr>
                </a:tc>
                <a:tc>
                  <a:txBody>
                    <a:bodyPr/>
                    <a:lstStyle/>
                    <a:p>
                      <a:pPr algn="ctr" fontAlgn="b"/>
                      <a:r>
                        <a:rPr lang="pt-BR" sz="1800" b="1" i="0" u="none" strike="noStrike" dirty="0" smtClean="0">
                          <a:solidFill>
                            <a:schemeClr val="tx1"/>
                          </a:solidFill>
                          <a:effectLst/>
                          <a:latin typeface="Calibri"/>
                        </a:rPr>
                        <a:t>-</a:t>
                      </a:r>
                      <a:endParaRPr lang="pt-BR" sz="1800" b="1" i="0" u="none" strike="noStrike" dirty="0">
                        <a:solidFill>
                          <a:schemeClr val="tx1"/>
                        </a:solidFill>
                        <a:effectLst/>
                        <a:latin typeface="Calibri"/>
                      </a:endParaRPr>
                    </a:p>
                  </a:txBody>
                  <a:tcPr marL="9525" marR="9525" marT="9525" marB="0" anchor="ctr">
                    <a:noFill/>
                  </a:tcPr>
                </a:tc>
              </a:tr>
              <a:tr h="286786">
                <a:tc>
                  <a:txBody>
                    <a:bodyPr/>
                    <a:lstStyle/>
                    <a:p>
                      <a:pPr algn="ctr" fontAlgn="b"/>
                      <a:r>
                        <a:rPr lang="pt-BR" sz="1600" u="none" strike="noStrike" dirty="0">
                          <a:solidFill>
                            <a:schemeClr val="accent1">
                              <a:lumMod val="40000"/>
                              <a:lumOff val="60000"/>
                            </a:schemeClr>
                          </a:solidFill>
                          <a:effectLst/>
                        </a:rPr>
                        <a:t>2º sem/2010</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4.926.775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(46.636.548)</a:t>
                      </a:r>
                      <a:endParaRPr lang="pt-BR" sz="1800" b="1" i="0" u="none" strike="noStrike" dirty="0">
                        <a:solidFill>
                          <a:srgbClr val="FFC000"/>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(41.709.773)</a:t>
                      </a:r>
                      <a:endParaRPr lang="pt-BR" sz="1800" b="1" i="0" u="none" strike="noStrike" dirty="0">
                        <a:solidFill>
                          <a:srgbClr val="FFC000"/>
                        </a:solidFill>
                        <a:effectLst/>
                        <a:latin typeface="Calibri"/>
                      </a:endParaRPr>
                    </a:p>
                  </a:txBody>
                  <a:tcPr marL="9525" marR="9525" marT="9525" marB="0" anchor="ctr">
                    <a:solidFill>
                      <a:schemeClr val="tx1">
                        <a:lumMod val="85000"/>
                        <a:lumOff val="15000"/>
                      </a:schemeClr>
                    </a:solidFill>
                  </a:tcPr>
                </a:tc>
                <a:tc>
                  <a:txBody>
                    <a:bodyPr/>
                    <a:lstStyle/>
                    <a:p>
                      <a:pPr algn="ctr" fontAlgn="b"/>
                      <a:r>
                        <a:rPr lang="pt-BR" sz="1800" b="1" i="0" u="none" strike="noStrike" dirty="0" smtClean="0">
                          <a:solidFill>
                            <a:schemeClr val="tx1"/>
                          </a:solidFill>
                          <a:effectLst/>
                          <a:latin typeface="Calibri"/>
                        </a:rPr>
                        <a:t>-</a:t>
                      </a:r>
                      <a:endParaRPr lang="pt-BR" sz="1800" b="1" i="0" u="none" strike="noStrike" dirty="0">
                        <a:solidFill>
                          <a:schemeClr val="tx1"/>
                        </a:solidFill>
                        <a:effectLst/>
                        <a:latin typeface="Calibri"/>
                      </a:endParaRPr>
                    </a:p>
                  </a:txBody>
                  <a:tcPr marL="9525" marR="9525" marT="9525" marB="0" anchor="ctr">
                    <a:noFill/>
                  </a:tcPr>
                </a:tc>
              </a:tr>
              <a:tr h="286786">
                <a:tc>
                  <a:txBody>
                    <a:bodyPr/>
                    <a:lstStyle/>
                    <a:p>
                      <a:pPr algn="ctr" fontAlgn="b"/>
                      <a:r>
                        <a:rPr lang="pt-BR" sz="1600" u="none" strike="noStrike" dirty="0">
                          <a:solidFill>
                            <a:schemeClr val="accent1">
                              <a:lumMod val="40000"/>
                              <a:lumOff val="60000"/>
                            </a:schemeClr>
                          </a:solidFill>
                          <a:effectLst/>
                        </a:rPr>
                        <a:t>1º sem/2011</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12.230.706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(46.199.286)</a:t>
                      </a:r>
                      <a:endParaRPr lang="pt-BR" sz="1800" b="1" i="0" u="none" strike="noStrike" dirty="0">
                        <a:solidFill>
                          <a:srgbClr val="FFC000"/>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(33.968.580)</a:t>
                      </a:r>
                      <a:endParaRPr lang="pt-BR" sz="1800" b="1" i="0" u="none" strike="noStrike" dirty="0">
                        <a:solidFill>
                          <a:srgbClr val="FFC000"/>
                        </a:solidFill>
                        <a:effectLst/>
                        <a:latin typeface="Calibri"/>
                      </a:endParaRPr>
                    </a:p>
                  </a:txBody>
                  <a:tcPr marL="9525" marR="9525" marT="9525" marB="0" anchor="ctr">
                    <a:solidFill>
                      <a:schemeClr val="tx1">
                        <a:lumMod val="85000"/>
                        <a:lumOff val="15000"/>
                      </a:schemeClr>
                    </a:solidFill>
                  </a:tcPr>
                </a:tc>
                <a:tc>
                  <a:txBody>
                    <a:bodyPr/>
                    <a:lstStyle/>
                    <a:p>
                      <a:pPr algn="ctr" fontAlgn="b"/>
                      <a:r>
                        <a:rPr lang="pt-BR" sz="1800" b="1" i="0" u="none" strike="noStrike" dirty="0" smtClean="0">
                          <a:solidFill>
                            <a:schemeClr val="tx1"/>
                          </a:solidFill>
                          <a:effectLst/>
                          <a:latin typeface="Calibri"/>
                        </a:rPr>
                        <a:t>-</a:t>
                      </a:r>
                      <a:endParaRPr lang="pt-BR" sz="1800" b="1" i="0" u="none" strike="noStrike" dirty="0">
                        <a:solidFill>
                          <a:schemeClr val="tx1"/>
                        </a:solidFill>
                        <a:effectLst/>
                        <a:latin typeface="Calibri"/>
                      </a:endParaRPr>
                    </a:p>
                  </a:txBody>
                  <a:tcPr marL="9525" marR="9525" marT="9525" marB="0" anchor="ctr">
                    <a:noFill/>
                  </a:tcPr>
                </a:tc>
              </a:tr>
              <a:tr h="286786">
                <a:tc>
                  <a:txBody>
                    <a:bodyPr/>
                    <a:lstStyle/>
                    <a:p>
                      <a:pPr algn="ctr" fontAlgn="b"/>
                      <a:r>
                        <a:rPr lang="pt-BR" sz="1600" u="none" strike="noStrike" dirty="0">
                          <a:solidFill>
                            <a:schemeClr val="accent1">
                              <a:lumMod val="40000"/>
                              <a:lumOff val="60000"/>
                            </a:schemeClr>
                          </a:solidFill>
                          <a:effectLst/>
                        </a:rPr>
                        <a:t>2º sem/2011</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11.240.704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90.240.059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101.480.763 </a:t>
                      </a:r>
                      <a:endParaRPr lang="pt-BR" sz="1800" b="1" i="0" u="none" strike="noStrike" dirty="0">
                        <a:solidFill>
                          <a:schemeClr val="bg1">
                            <a:lumMod val="85000"/>
                          </a:schemeClr>
                        </a:solidFill>
                        <a:effectLst/>
                        <a:latin typeface="Calibri"/>
                      </a:endParaRPr>
                    </a:p>
                  </a:txBody>
                  <a:tcPr marL="9525" marR="9525" marT="9525" marB="0" anchor="ctr">
                    <a:solidFill>
                      <a:schemeClr val="tx1">
                        <a:lumMod val="85000"/>
                        <a:lumOff val="15000"/>
                      </a:schemeClr>
                    </a:solidFill>
                  </a:tcPr>
                </a:tc>
                <a:tc>
                  <a:txBody>
                    <a:bodyPr/>
                    <a:lstStyle/>
                    <a:p>
                      <a:pPr algn="ctr" fontAlgn="b"/>
                      <a:r>
                        <a:rPr lang="pt-BR" sz="1800" b="1" u="none" strike="noStrike" dirty="0">
                          <a:solidFill>
                            <a:schemeClr val="tx1"/>
                          </a:solidFill>
                          <a:effectLst/>
                        </a:rPr>
                        <a:t>90.240.059 </a:t>
                      </a:r>
                      <a:endParaRPr lang="pt-BR" sz="1800" b="1" i="0" u="none" strike="noStrike" dirty="0">
                        <a:solidFill>
                          <a:schemeClr val="tx1"/>
                        </a:solidFill>
                        <a:effectLst/>
                        <a:latin typeface="Calibri"/>
                      </a:endParaRPr>
                    </a:p>
                  </a:txBody>
                  <a:tcPr marL="9525" marR="9525" marT="9525" marB="0" anchor="ctr">
                    <a:solidFill>
                      <a:srgbClr val="FFFF00"/>
                    </a:solidFill>
                  </a:tcPr>
                </a:tc>
              </a:tr>
              <a:tr h="286786">
                <a:tc>
                  <a:txBody>
                    <a:bodyPr/>
                    <a:lstStyle/>
                    <a:p>
                      <a:pPr algn="ctr" fontAlgn="b"/>
                      <a:r>
                        <a:rPr lang="pt-BR" sz="1600" u="none" strike="noStrike" dirty="0">
                          <a:solidFill>
                            <a:schemeClr val="accent1">
                              <a:lumMod val="40000"/>
                              <a:lumOff val="60000"/>
                            </a:schemeClr>
                          </a:solidFill>
                          <a:effectLst/>
                        </a:rPr>
                        <a:t>1º sem/2012</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12.318.246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32.210.001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44.528.247 </a:t>
                      </a:r>
                      <a:endParaRPr lang="pt-BR" sz="1800" b="1" i="0" u="none" strike="noStrike" dirty="0">
                        <a:solidFill>
                          <a:schemeClr val="bg1">
                            <a:lumMod val="85000"/>
                          </a:schemeClr>
                        </a:solidFill>
                        <a:effectLst/>
                        <a:latin typeface="Calibri"/>
                      </a:endParaRPr>
                    </a:p>
                  </a:txBody>
                  <a:tcPr marL="9525" marR="9525" marT="9525" marB="0" anchor="ctr">
                    <a:solidFill>
                      <a:schemeClr val="tx1">
                        <a:lumMod val="85000"/>
                        <a:lumOff val="15000"/>
                      </a:schemeClr>
                    </a:solidFill>
                  </a:tcPr>
                </a:tc>
                <a:tc>
                  <a:txBody>
                    <a:bodyPr/>
                    <a:lstStyle/>
                    <a:p>
                      <a:pPr algn="ctr" fontAlgn="b"/>
                      <a:r>
                        <a:rPr lang="pt-BR" sz="1800" b="1" u="none" strike="noStrike" dirty="0">
                          <a:solidFill>
                            <a:schemeClr val="tx1"/>
                          </a:solidFill>
                          <a:effectLst/>
                        </a:rPr>
                        <a:t>32.210.001 </a:t>
                      </a:r>
                      <a:endParaRPr lang="pt-BR" sz="1800" b="1" i="0" u="none" strike="noStrike" dirty="0">
                        <a:solidFill>
                          <a:schemeClr val="tx1"/>
                        </a:solidFill>
                        <a:effectLst/>
                        <a:latin typeface="Calibri"/>
                      </a:endParaRPr>
                    </a:p>
                  </a:txBody>
                  <a:tcPr marL="9525" marR="9525" marT="9525" marB="0" anchor="ctr">
                    <a:solidFill>
                      <a:srgbClr val="FFFF00"/>
                    </a:solidFill>
                  </a:tcPr>
                </a:tc>
              </a:tr>
              <a:tr h="286786">
                <a:tc>
                  <a:txBody>
                    <a:bodyPr/>
                    <a:lstStyle/>
                    <a:p>
                      <a:pPr algn="ctr" fontAlgn="b"/>
                      <a:r>
                        <a:rPr lang="pt-BR" sz="1600" u="none" strike="noStrike" dirty="0">
                          <a:solidFill>
                            <a:schemeClr val="accent1">
                              <a:lumMod val="40000"/>
                              <a:lumOff val="60000"/>
                            </a:schemeClr>
                          </a:solidFill>
                          <a:effectLst/>
                        </a:rPr>
                        <a:t>2º sem/2012</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12.296.483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(9.900.595)</a:t>
                      </a:r>
                      <a:endParaRPr lang="pt-BR" sz="1800" b="1" i="0" u="none" strike="noStrike" dirty="0">
                        <a:solidFill>
                          <a:srgbClr val="FFC000"/>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2.395.888 </a:t>
                      </a:r>
                      <a:endParaRPr lang="pt-BR" sz="1800" b="1" i="0" u="none" strike="noStrike" dirty="0">
                        <a:solidFill>
                          <a:schemeClr val="bg1">
                            <a:lumMod val="85000"/>
                          </a:schemeClr>
                        </a:solidFill>
                        <a:effectLst/>
                        <a:latin typeface="Calibri"/>
                      </a:endParaRPr>
                    </a:p>
                  </a:txBody>
                  <a:tcPr marL="9525" marR="9525" marT="9525" marB="0" anchor="ctr">
                    <a:solidFill>
                      <a:schemeClr val="tx1">
                        <a:lumMod val="85000"/>
                        <a:lumOff val="15000"/>
                      </a:schemeClr>
                    </a:solidFill>
                  </a:tcPr>
                </a:tc>
                <a:tc>
                  <a:txBody>
                    <a:bodyPr/>
                    <a:lstStyle/>
                    <a:p>
                      <a:pPr algn="ctr" fontAlgn="b"/>
                      <a:r>
                        <a:rPr lang="pt-BR" sz="1800" b="1" i="0" u="none" strike="noStrike" dirty="0" smtClean="0">
                          <a:solidFill>
                            <a:schemeClr val="tx1"/>
                          </a:solidFill>
                          <a:effectLst/>
                          <a:latin typeface="Calibri"/>
                        </a:rPr>
                        <a:t>-</a:t>
                      </a:r>
                      <a:endParaRPr lang="pt-BR" sz="1800" b="1" i="0" u="none" strike="noStrike" dirty="0">
                        <a:solidFill>
                          <a:schemeClr val="tx1"/>
                        </a:solidFill>
                        <a:effectLst/>
                        <a:latin typeface="Calibri"/>
                      </a:endParaRPr>
                    </a:p>
                  </a:txBody>
                  <a:tcPr marL="9525" marR="9525" marT="9525" marB="0" anchor="ctr">
                    <a:noFill/>
                  </a:tcPr>
                </a:tc>
              </a:tr>
              <a:tr h="286786">
                <a:tc>
                  <a:txBody>
                    <a:bodyPr/>
                    <a:lstStyle/>
                    <a:p>
                      <a:pPr algn="ctr" fontAlgn="b"/>
                      <a:r>
                        <a:rPr lang="pt-BR" sz="1600" u="none" strike="noStrike" dirty="0">
                          <a:solidFill>
                            <a:schemeClr val="accent1">
                              <a:lumMod val="40000"/>
                              <a:lumOff val="60000"/>
                            </a:schemeClr>
                          </a:solidFill>
                          <a:effectLst/>
                        </a:rPr>
                        <a:t>1º sem/2013</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12.669.885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15.766.502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28.436.387 </a:t>
                      </a:r>
                      <a:endParaRPr lang="pt-BR" sz="1800" b="1" i="0" u="none" strike="noStrike" dirty="0">
                        <a:solidFill>
                          <a:schemeClr val="bg1">
                            <a:lumMod val="85000"/>
                          </a:schemeClr>
                        </a:solidFill>
                        <a:effectLst/>
                        <a:latin typeface="Calibri"/>
                      </a:endParaRPr>
                    </a:p>
                  </a:txBody>
                  <a:tcPr marL="9525" marR="9525" marT="9525" marB="0" anchor="ctr">
                    <a:solidFill>
                      <a:schemeClr val="tx1">
                        <a:lumMod val="85000"/>
                        <a:lumOff val="15000"/>
                      </a:schemeClr>
                    </a:solidFill>
                  </a:tcPr>
                </a:tc>
                <a:tc>
                  <a:txBody>
                    <a:bodyPr/>
                    <a:lstStyle/>
                    <a:p>
                      <a:pPr algn="ctr" fontAlgn="b"/>
                      <a:r>
                        <a:rPr lang="pt-BR" sz="1800" b="1" u="none" strike="noStrike" dirty="0">
                          <a:solidFill>
                            <a:schemeClr val="tx1"/>
                          </a:solidFill>
                          <a:effectLst/>
                        </a:rPr>
                        <a:t>15.766.502 </a:t>
                      </a:r>
                      <a:endParaRPr lang="pt-BR" sz="1800" b="1" i="0" u="none" strike="noStrike" dirty="0">
                        <a:solidFill>
                          <a:schemeClr val="tx1"/>
                        </a:solidFill>
                        <a:effectLst/>
                        <a:latin typeface="Calibri"/>
                      </a:endParaRPr>
                    </a:p>
                  </a:txBody>
                  <a:tcPr marL="9525" marR="9525" marT="9525" marB="0" anchor="ctr">
                    <a:solidFill>
                      <a:srgbClr val="FFFF00"/>
                    </a:solidFill>
                  </a:tcPr>
                </a:tc>
              </a:tr>
              <a:tr h="286786">
                <a:tc>
                  <a:txBody>
                    <a:bodyPr/>
                    <a:lstStyle/>
                    <a:p>
                      <a:pPr algn="ctr" fontAlgn="b"/>
                      <a:r>
                        <a:rPr lang="pt-BR" sz="1600" u="none" strike="noStrike" dirty="0">
                          <a:solidFill>
                            <a:schemeClr val="accent1">
                              <a:lumMod val="40000"/>
                              <a:lumOff val="60000"/>
                            </a:schemeClr>
                          </a:solidFill>
                          <a:effectLst/>
                        </a:rPr>
                        <a:t>2º sem/2013</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14.267.811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15.918.931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30.186.742 </a:t>
                      </a:r>
                      <a:endParaRPr lang="pt-BR" sz="1800" b="1" i="0" u="none" strike="noStrike" dirty="0">
                        <a:solidFill>
                          <a:schemeClr val="bg1">
                            <a:lumMod val="85000"/>
                          </a:schemeClr>
                        </a:solidFill>
                        <a:effectLst/>
                        <a:latin typeface="Calibri"/>
                      </a:endParaRPr>
                    </a:p>
                  </a:txBody>
                  <a:tcPr marL="9525" marR="9525" marT="9525" marB="0" anchor="ctr">
                    <a:solidFill>
                      <a:schemeClr val="tx1">
                        <a:lumMod val="85000"/>
                        <a:lumOff val="15000"/>
                      </a:schemeClr>
                    </a:solidFill>
                  </a:tcPr>
                </a:tc>
                <a:tc>
                  <a:txBody>
                    <a:bodyPr/>
                    <a:lstStyle/>
                    <a:p>
                      <a:pPr algn="ctr" fontAlgn="b"/>
                      <a:r>
                        <a:rPr lang="pt-BR" sz="1800" b="1" u="none" strike="noStrike" dirty="0">
                          <a:solidFill>
                            <a:schemeClr val="tx1"/>
                          </a:solidFill>
                          <a:effectLst/>
                        </a:rPr>
                        <a:t>15.918.931 </a:t>
                      </a:r>
                      <a:endParaRPr lang="pt-BR" sz="1800" b="1" i="0" u="none" strike="noStrike" dirty="0">
                        <a:solidFill>
                          <a:schemeClr val="tx1"/>
                        </a:solidFill>
                        <a:effectLst/>
                        <a:latin typeface="Calibri"/>
                      </a:endParaRPr>
                    </a:p>
                  </a:txBody>
                  <a:tcPr marL="9525" marR="9525" marT="9525" marB="0" anchor="ctr">
                    <a:solidFill>
                      <a:srgbClr val="FFFF00"/>
                    </a:solidFill>
                  </a:tcPr>
                </a:tc>
              </a:tr>
              <a:tr h="286786">
                <a:tc>
                  <a:txBody>
                    <a:bodyPr/>
                    <a:lstStyle/>
                    <a:p>
                      <a:pPr algn="ctr" fontAlgn="b"/>
                      <a:r>
                        <a:rPr lang="pt-BR" sz="1600" u="none" strike="noStrike" dirty="0">
                          <a:solidFill>
                            <a:schemeClr val="accent1">
                              <a:lumMod val="40000"/>
                              <a:lumOff val="60000"/>
                            </a:schemeClr>
                          </a:solidFill>
                          <a:effectLst/>
                        </a:rPr>
                        <a:t>1º sem/2014</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5.271.503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(51.233.608)</a:t>
                      </a:r>
                      <a:endParaRPr lang="pt-BR" sz="1800" b="1" i="0" u="none" strike="noStrike" dirty="0">
                        <a:solidFill>
                          <a:srgbClr val="FFC000"/>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(45.962.105)</a:t>
                      </a:r>
                      <a:endParaRPr lang="pt-BR" sz="1800" b="1" i="0" u="none" strike="noStrike" dirty="0">
                        <a:solidFill>
                          <a:srgbClr val="FFC000"/>
                        </a:solidFill>
                        <a:effectLst/>
                        <a:latin typeface="Calibri"/>
                      </a:endParaRPr>
                    </a:p>
                  </a:txBody>
                  <a:tcPr marL="9525" marR="9525" marT="9525" marB="0" anchor="ctr">
                    <a:solidFill>
                      <a:schemeClr val="tx1">
                        <a:lumMod val="85000"/>
                        <a:lumOff val="15000"/>
                      </a:schemeClr>
                    </a:solidFill>
                  </a:tcPr>
                </a:tc>
                <a:tc>
                  <a:txBody>
                    <a:bodyPr/>
                    <a:lstStyle/>
                    <a:p>
                      <a:pPr algn="ctr" fontAlgn="b"/>
                      <a:r>
                        <a:rPr lang="pt-BR" sz="1800" b="1" i="0" u="none" strike="noStrike" dirty="0" smtClean="0">
                          <a:solidFill>
                            <a:schemeClr val="tx1"/>
                          </a:solidFill>
                          <a:effectLst/>
                          <a:latin typeface="Calibri"/>
                        </a:rPr>
                        <a:t>-</a:t>
                      </a:r>
                      <a:endParaRPr lang="pt-BR" sz="1800" b="1" i="0" u="none" strike="noStrike" dirty="0">
                        <a:solidFill>
                          <a:schemeClr val="tx1"/>
                        </a:solidFill>
                        <a:effectLst/>
                        <a:latin typeface="Calibri"/>
                      </a:endParaRPr>
                    </a:p>
                  </a:txBody>
                  <a:tcPr marL="9525" marR="9525" marT="9525" marB="0" anchor="ctr">
                    <a:noFill/>
                  </a:tcPr>
                </a:tc>
              </a:tr>
              <a:tr h="286786">
                <a:tc>
                  <a:txBody>
                    <a:bodyPr/>
                    <a:lstStyle/>
                    <a:p>
                      <a:pPr algn="ctr" fontAlgn="b"/>
                      <a:r>
                        <a:rPr lang="pt-BR" sz="1600" u="none" strike="noStrike" dirty="0">
                          <a:solidFill>
                            <a:schemeClr val="accent1">
                              <a:lumMod val="40000"/>
                              <a:lumOff val="60000"/>
                            </a:schemeClr>
                          </a:solidFill>
                          <a:effectLst/>
                        </a:rPr>
                        <a:t>2º sem/2014</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25.655.376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65.173.472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90.828.848 </a:t>
                      </a:r>
                      <a:endParaRPr lang="pt-BR" sz="1800" b="1" i="0" u="none" strike="noStrike" dirty="0">
                        <a:solidFill>
                          <a:schemeClr val="bg1">
                            <a:lumMod val="85000"/>
                          </a:schemeClr>
                        </a:solidFill>
                        <a:effectLst/>
                        <a:latin typeface="Calibri"/>
                      </a:endParaRPr>
                    </a:p>
                  </a:txBody>
                  <a:tcPr marL="9525" marR="9525" marT="9525" marB="0" anchor="ctr">
                    <a:solidFill>
                      <a:schemeClr val="tx1">
                        <a:lumMod val="85000"/>
                        <a:lumOff val="15000"/>
                      </a:schemeClr>
                    </a:solidFill>
                  </a:tcPr>
                </a:tc>
                <a:tc>
                  <a:txBody>
                    <a:bodyPr/>
                    <a:lstStyle/>
                    <a:p>
                      <a:pPr algn="ctr" fontAlgn="b"/>
                      <a:r>
                        <a:rPr lang="pt-BR" sz="1800" b="1" u="none" strike="noStrike" dirty="0">
                          <a:solidFill>
                            <a:schemeClr val="tx1"/>
                          </a:solidFill>
                          <a:effectLst/>
                        </a:rPr>
                        <a:t>65.173.472 </a:t>
                      </a:r>
                      <a:endParaRPr lang="pt-BR" sz="1800" b="1" i="0" u="none" strike="noStrike" dirty="0">
                        <a:solidFill>
                          <a:schemeClr val="tx1"/>
                        </a:solidFill>
                        <a:effectLst/>
                        <a:latin typeface="Calibri"/>
                      </a:endParaRPr>
                    </a:p>
                  </a:txBody>
                  <a:tcPr marL="9525" marR="9525" marT="9525" marB="0" anchor="ctr">
                    <a:solidFill>
                      <a:srgbClr val="FFFF00"/>
                    </a:solidFill>
                  </a:tcPr>
                </a:tc>
              </a:tr>
              <a:tr h="286786">
                <a:tc>
                  <a:txBody>
                    <a:bodyPr/>
                    <a:lstStyle/>
                    <a:p>
                      <a:pPr algn="ctr" fontAlgn="b"/>
                      <a:r>
                        <a:rPr lang="pt-BR" sz="1600" u="none" strike="noStrike" dirty="0">
                          <a:solidFill>
                            <a:schemeClr val="accent1">
                              <a:lumMod val="40000"/>
                              <a:lumOff val="60000"/>
                            </a:schemeClr>
                          </a:solidFill>
                          <a:effectLst/>
                        </a:rPr>
                        <a:t>1º sem/2015</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35.184.659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46.406.630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81.591.289 </a:t>
                      </a:r>
                      <a:endParaRPr lang="pt-BR" sz="1800" b="1" i="0" u="none" strike="noStrike" dirty="0">
                        <a:solidFill>
                          <a:schemeClr val="bg1">
                            <a:lumMod val="85000"/>
                          </a:schemeClr>
                        </a:solidFill>
                        <a:effectLst/>
                        <a:latin typeface="Calibri"/>
                      </a:endParaRPr>
                    </a:p>
                  </a:txBody>
                  <a:tcPr marL="9525" marR="9525" marT="9525" marB="0" anchor="ctr">
                    <a:solidFill>
                      <a:schemeClr val="tx1">
                        <a:lumMod val="85000"/>
                        <a:lumOff val="15000"/>
                      </a:schemeClr>
                    </a:solidFill>
                  </a:tcPr>
                </a:tc>
                <a:tc>
                  <a:txBody>
                    <a:bodyPr/>
                    <a:lstStyle/>
                    <a:p>
                      <a:pPr algn="ctr" fontAlgn="b"/>
                      <a:r>
                        <a:rPr lang="pt-BR" sz="1800" b="1" u="none" strike="noStrike" dirty="0">
                          <a:solidFill>
                            <a:schemeClr val="tx1"/>
                          </a:solidFill>
                          <a:effectLst/>
                        </a:rPr>
                        <a:t>46.406.630 </a:t>
                      </a:r>
                      <a:endParaRPr lang="pt-BR" sz="1800" b="1" i="0" u="none" strike="noStrike" dirty="0">
                        <a:solidFill>
                          <a:schemeClr val="tx1"/>
                        </a:solidFill>
                        <a:effectLst/>
                        <a:latin typeface="Calibri"/>
                      </a:endParaRPr>
                    </a:p>
                  </a:txBody>
                  <a:tcPr marL="9525" marR="9525" marT="9525" marB="0" anchor="ctr">
                    <a:solidFill>
                      <a:srgbClr val="FFFF00"/>
                    </a:solidFill>
                  </a:tcPr>
                </a:tc>
              </a:tr>
              <a:tr h="286786">
                <a:tc>
                  <a:txBody>
                    <a:bodyPr/>
                    <a:lstStyle/>
                    <a:p>
                      <a:pPr algn="ctr" fontAlgn="b"/>
                      <a:r>
                        <a:rPr lang="pt-BR" sz="1600" u="none" strike="noStrike" dirty="0">
                          <a:solidFill>
                            <a:schemeClr val="accent1">
                              <a:lumMod val="40000"/>
                              <a:lumOff val="60000"/>
                            </a:schemeClr>
                          </a:solidFill>
                          <a:effectLst/>
                        </a:rPr>
                        <a:t>2º sem/2015</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41.521.539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110.938.091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152.459.630 </a:t>
                      </a:r>
                      <a:endParaRPr lang="pt-BR" sz="1800" b="1" i="0" u="none" strike="noStrike" dirty="0">
                        <a:solidFill>
                          <a:schemeClr val="bg1">
                            <a:lumMod val="85000"/>
                          </a:schemeClr>
                        </a:solidFill>
                        <a:effectLst/>
                        <a:latin typeface="Calibri"/>
                      </a:endParaRPr>
                    </a:p>
                  </a:txBody>
                  <a:tcPr marL="9525" marR="9525" marT="9525" marB="0" anchor="ctr">
                    <a:solidFill>
                      <a:schemeClr val="tx1">
                        <a:lumMod val="85000"/>
                        <a:lumOff val="15000"/>
                      </a:schemeClr>
                    </a:solidFill>
                  </a:tcPr>
                </a:tc>
                <a:tc>
                  <a:txBody>
                    <a:bodyPr/>
                    <a:lstStyle/>
                    <a:p>
                      <a:pPr algn="ctr" fontAlgn="b"/>
                      <a:r>
                        <a:rPr lang="pt-BR" sz="1800" b="1" u="none" strike="noStrike" dirty="0">
                          <a:solidFill>
                            <a:schemeClr val="tx1"/>
                          </a:solidFill>
                          <a:effectLst/>
                        </a:rPr>
                        <a:t>110.938.091 </a:t>
                      </a:r>
                      <a:endParaRPr lang="pt-BR" sz="1800" b="1" i="0" u="none" strike="noStrike" dirty="0">
                        <a:solidFill>
                          <a:schemeClr val="tx1"/>
                        </a:solidFill>
                        <a:effectLst/>
                        <a:latin typeface="Calibri"/>
                      </a:endParaRPr>
                    </a:p>
                  </a:txBody>
                  <a:tcPr marL="9525" marR="9525" marT="9525" marB="0" anchor="ctr">
                    <a:solidFill>
                      <a:srgbClr val="FFFF00"/>
                    </a:solidFill>
                  </a:tcPr>
                </a:tc>
              </a:tr>
              <a:tr h="286786">
                <a:tc>
                  <a:txBody>
                    <a:bodyPr/>
                    <a:lstStyle/>
                    <a:p>
                      <a:pPr algn="ctr" fontAlgn="b"/>
                      <a:r>
                        <a:rPr lang="pt-BR" sz="1600" u="none" strike="noStrike" dirty="0">
                          <a:solidFill>
                            <a:schemeClr val="accent1">
                              <a:lumMod val="40000"/>
                              <a:lumOff val="60000"/>
                            </a:schemeClr>
                          </a:solidFill>
                          <a:effectLst/>
                        </a:rPr>
                        <a:t>1º sem/2016</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(17.308.089)</a:t>
                      </a:r>
                      <a:endParaRPr lang="pt-BR" sz="1800" b="1" i="0" u="none" strike="noStrike" dirty="0">
                        <a:solidFill>
                          <a:srgbClr val="FFC000"/>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(184.645.409)</a:t>
                      </a:r>
                      <a:endParaRPr lang="pt-BR" sz="1800" b="1" i="0" u="none" strike="noStrike" dirty="0">
                        <a:solidFill>
                          <a:srgbClr val="FFC000"/>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(201.953.498)</a:t>
                      </a:r>
                      <a:endParaRPr lang="pt-BR" sz="1800" b="1" i="0" u="none" strike="noStrike" dirty="0">
                        <a:solidFill>
                          <a:srgbClr val="FFC000"/>
                        </a:solidFill>
                        <a:effectLst/>
                        <a:latin typeface="Calibri"/>
                      </a:endParaRPr>
                    </a:p>
                  </a:txBody>
                  <a:tcPr marL="9525" marR="9525" marT="9525" marB="0" anchor="ctr">
                    <a:solidFill>
                      <a:schemeClr val="tx1">
                        <a:lumMod val="85000"/>
                        <a:lumOff val="15000"/>
                      </a:schemeClr>
                    </a:solidFill>
                  </a:tcPr>
                </a:tc>
                <a:tc>
                  <a:txBody>
                    <a:bodyPr/>
                    <a:lstStyle/>
                    <a:p>
                      <a:pPr algn="ctr" fontAlgn="b"/>
                      <a:r>
                        <a:rPr lang="pt-BR" sz="1800" b="1" i="0" u="none" strike="noStrike" dirty="0" smtClean="0">
                          <a:solidFill>
                            <a:schemeClr val="tx1"/>
                          </a:solidFill>
                          <a:effectLst/>
                          <a:latin typeface="Calibri"/>
                        </a:rPr>
                        <a:t>-</a:t>
                      </a:r>
                      <a:endParaRPr lang="pt-BR" sz="1800" b="1" i="0" u="none" strike="noStrike" dirty="0">
                        <a:solidFill>
                          <a:schemeClr val="tx1"/>
                        </a:solidFill>
                        <a:effectLst/>
                        <a:latin typeface="Calibri"/>
                      </a:endParaRPr>
                    </a:p>
                  </a:txBody>
                  <a:tcPr marL="9525" marR="9525" marT="9525" marB="0" anchor="ctr">
                    <a:noFill/>
                  </a:tcPr>
                </a:tc>
              </a:tr>
              <a:tr h="286786">
                <a:tc>
                  <a:txBody>
                    <a:bodyPr/>
                    <a:lstStyle/>
                    <a:p>
                      <a:pPr algn="ctr" fontAlgn="b"/>
                      <a:r>
                        <a:rPr lang="pt-BR" sz="1600" u="none" strike="noStrike" dirty="0">
                          <a:solidFill>
                            <a:schemeClr val="accent1">
                              <a:lumMod val="40000"/>
                              <a:lumOff val="60000"/>
                            </a:schemeClr>
                          </a:solidFill>
                          <a:effectLst/>
                        </a:rPr>
                        <a:t>2º sem/2016</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7.780.387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(55.674.283)</a:t>
                      </a:r>
                      <a:endParaRPr lang="pt-BR" sz="1800" b="1" i="0" u="none" strike="noStrike" dirty="0">
                        <a:solidFill>
                          <a:srgbClr val="FFC000"/>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(47.893.896)</a:t>
                      </a:r>
                      <a:endParaRPr lang="pt-BR" sz="1800" b="1" i="0" u="none" strike="noStrike" dirty="0">
                        <a:solidFill>
                          <a:srgbClr val="FFC000"/>
                        </a:solidFill>
                        <a:effectLst/>
                        <a:latin typeface="Calibri"/>
                      </a:endParaRPr>
                    </a:p>
                  </a:txBody>
                  <a:tcPr marL="9525" marR="9525" marT="9525" marB="0" anchor="ctr">
                    <a:solidFill>
                      <a:schemeClr val="tx1">
                        <a:lumMod val="85000"/>
                        <a:lumOff val="15000"/>
                      </a:schemeClr>
                    </a:solidFill>
                  </a:tcPr>
                </a:tc>
                <a:tc>
                  <a:txBody>
                    <a:bodyPr/>
                    <a:lstStyle/>
                    <a:p>
                      <a:pPr algn="ctr" fontAlgn="b"/>
                      <a:r>
                        <a:rPr lang="pt-BR" sz="1800" b="1" i="0" u="none" strike="noStrike" dirty="0" smtClean="0">
                          <a:solidFill>
                            <a:schemeClr val="tx1"/>
                          </a:solidFill>
                          <a:effectLst/>
                          <a:latin typeface="Calibri"/>
                        </a:rPr>
                        <a:t>-</a:t>
                      </a:r>
                      <a:endParaRPr lang="pt-BR" sz="1800" b="1" i="0" u="none" strike="noStrike" dirty="0">
                        <a:solidFill>
                          <a:schemeClr val="tx1"/>
                        </a:solidFill>
                        <a:effectLst/>
                        <a:latin typeface="Calibri"/>
                      </a:endParaRPr>
                    </a:p>
                  </a:txBody>
                  <a:tcPr marL="9525" marR="9525" marT="9525" marB="0" anchor="ctr">
                    <a:noFill/>
                  </a:tcPr>
                </a:tc>
              </a:tr>
              <a:tr h="286786">
                <a:tc>
                  <a:txBody>
                    <a:bodyPr/>
                    <a:lstStyle/>
                    <a:p>
                      <a:pPr algn="ctr" fontAlgn="b"/>
                      <a:r>
                        <a:rPr lang="pt-BR" sz="1600" u="none" strike="noStrike" dirty="0">
                          <a:solidFill>
                            <a:schemeClr val="accent1">
                              <a:lumMod val="40000"/>
                              <a:lumOff val="60000"/>
                            </a:schemeClr>
                          </a:solidFill>
                          <a:effectLst/>
                        </a:rPr>
                        <a:t>1º sem/2017</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11.271.662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(15.744.789)</a:t>
                      </a:r>
                      <a:endParaRPr lang="pt-BR" sz="1800" b="1" i="0" u="none" strike="noStrike" dirty="0">
                        <a:solidFill>
                          <a:srgbClr val="FFC000"/>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(4.473.127)</a:t>
                      </a:r>
                      <a:endParaRPr lang="pt-BR" sz="1800" b="1" i="0" u="none" strike="noStrike" dirty="0">
                        <a:solidFill>
                          <a:srgbClr val="FFC000"/>
                        </a:solidFill>
                        <a:effectLst/>
                        <a:latin typeface="Calibri"/>
                      </a:endParaRPr>
                    </a:p>
                  </a:txBody>
                  <a:tcPr marL="9525" marR="9525" marT="9525" marB="0" anchor="ctr">
                    <a:solidFill>
                      <a:schemeClr val="tx1">
                        <a:lumMod val="85000"/>
                        <a:lumOff val="15000"/>
                      </a:schemeClr>
                    </a:solidFill>
                  </a:tcPr>
                </a:tc>
                <a:tc>
                  <a:txBody>
                    <a:bodyPr/>
                    <a:lstStyle/>
                    <a:p>
                      <a:pPr algn="ctr" fontAlgn="b"/>
                      <a:r>
                        <a:rPr lang="pt-BR" sz="1800" b="1" i="0" u="none" strike="noStrike" dirty="0" smtClean="0">
                          <a:solidFill>
                            <a:schemeClr val="tx1"/>
                          </a:solidFill>
                          <a:effectLst/>
                          <a:latin typeface="Calibri"/>
                        </a:rPr>
                        <a:t>-</a:t>
                      </a:r>
                      <a:endParaRPr lang="pt-BR" sz="1800" b="1" i="0" u="none" strike="noStrike" dirty="0">
                        <a:solidFill>
                          <a:schemeClr val="tx1"/>
                        </a:solidFill>
                        <a:effectLst/>
                        <a:latin typeface="Calibri"/>
                      </a:endParaRPr>
                    </a:p>
                  </a:txBody>
                  <a:tcPr marL="9525" marR="9525" marT="9525" marB="0" anchor="ctr">
                    <a:noFill/>
                  </a:tcPr>
                </a:tc>
              </a:tr>
              <a:tr h="286786">
                <a:tc>
                  <a:txBody>
                    <a:bodyPr/>
                    <a:lstStyle/>
                    <a:p>
                      <a:pPr algn="ctr" fontAlgn="b"/>
                      <a:r>
                        <a:rPr lang="pt-BR" sz="1600" u="none" strike="noStrike" dirty="0">
                          <a:solidFill>
                            <a:schemeClr val="accent1">
                              <a:lumMod val="40000"/>
                              <a:lumOff val="60000"/>
                            </a:schemeClr>
                          </a:solidFill>
                          <a:effectLst/>
                        </a:rPr>
                        <a:t>2º sem/2017</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14.709.838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(30.677.374)</a:t>
                      </a:r>
                      <a:endParaRPr lang="pt-BR" sz="1800" b="1" i="0" u="none" strike="noStrike" dirty="0">
                        <a:solidFill>
                          <a:srgbClr val="FFC000"/>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(15.967.536)</a:t>
                      </a:r>
                      <a:endParaRPr lang="pt-BR" sz="1800" b="1" i="0" u="none" strike="noStrike" dirty="0">
                        <a:solidFill>
                          <a:srgbClr val="FFC000"/>
                        </a:solidFill>
                        <a:effectLst/>
                        <a:latin typeface="Calibri"/>
                      </a:endParaRPr>
                    </a:p>
                  </a:txBody>
                  <a:tcPr marL="9525" marR="9525" marT="9525" marB="0" anchor="ctr">
                    <a:solidFill>
                      <a:schemeClr val="tx1">
                        <a:lumMod val="85000"/>
                        <a:lumOff val="15000"/>
                      </a:schemeClr>
                    </a:solidFill>
                  </a:tcPr>
                </a:tc>
                <a:tc>
                  <a:txBody>
                    <a:bodyPr/>
                    <a:lstStyle/>
                    <a:p>
                      <a:pPr algn="ctr" fontAlgn="b"/>
                      <a:r>
                        <a:rPr lang="pt-BR" sz="1800" b="1" i="0" u="none" strike="noStrike" dirty="0" smtClean="0">
                          <a:solidFill>
                            <a:schemeClr val="tx1"/>
                          </a:solidFill>
                          <a:effectLst/>
                          <a:latin typeface="Calibri"/>
                        </a:rPr>
                        <a:t>-</a:t>
                      </a:r>
                      <a:endParaRPr lang="pt-BR" sz="1800" b="1" i="0" u="none" strike="noStrike" dirty="0">
                        <a:solidFill>
                          <a:schemeClr val="tx1"/>
                        </a:solidFill>
                        <a:effectLst/>
                        <a:latin typeface="Calibri"/>
                      </a:endParaRPr>
                    </a:p>
                  </a:txBody>
                  <a:tcPr marL="9525" marR="9525" marT="9525" marB="0" anchor="ctr">
                    <a:noFill/>
                  </a:tcPr>
                </a:tc>
              </a:tr>
              <a:tr h="286786">
                <a:tc>
                  <a:txBody>
                    <a:bodyPr/>
                    <a:lstStyle/>
                    <a:p>
                      <a:pPr algn="ctr" fontAlgn="b"/>
                      <a:r>
                        <a:rPr lang="pt-BR" sz="1600" u="none" strike="noStrike" dirty="0">
                          <a:solidFill>
                            <a:schemeClr val="accent1">
                              <a:lumMod val="40000"/>
                              <a:lumOff val="60000"/>
                            </a:schemeClr>
                          </a:solidFill>
                          <a:effectLst/>
                        </a:rPr>
                        <a:t>1º sem/2018</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19.658.215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146.201.403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165.859.618 </a:t>
                      </a:r>
                      <a:endParaRPr lang="pt-BR" sz="1800" b="1" i="0" u="none" strike="noStrike" dirty="0">
                        <a:solidFill>
                          <a:schemeClr val="bg1">
                            <a:lumMod val="85000"/>
                          </a:schemeClr>
                        </a:solidFill>
                        <a:effectLst/>
                        <a:latin typeface="Calibri"/>
                      </a:endParaRPr>
                    </a:p>
                  </a:txBody>
                  <a:tcPr marL="9525" marR="9525" marT="9525" marB="0" anchor="ctr">
                    <a:solidFill>
                      <a:schemeClr val="tx1">
                        <a:lumMod val="85000"/>
                        <a:lumOff val="15000"/>
                      </a:schemeClr>
                    </a:solidFill>
                  </a:tcPr>
                </a:tc>
                <a:tc>
                  <a:txBody>
                    <a:bodyPr/>
                    <a:lstStyle/>
                    <a:p>
                      <a:pPr algn="ctr" fontAlgn="b"/>
                      <a:r>
                        <a:rPr lang="pt-BR" sz="1800" b="1" u="none" strike="noStrike" dirty="0" smtClean="0">
                          <a:solidFill>
                            <a:schemeClr val="tx1"/>
                          </a:solidFill>
                          <a:effectLst/>
                        </a:rPr>
                        <a:t>146.201.403 </a:t>
                      </a:r>
                      <a:endParaRPr lang="pt-BR" sz="1800" b="1" i="0" u="none" strike="noStrike" dirty="0">
                        <a:solidFill>
                          <a:schemeClr val="tx1"/>
                        </a:solidFill>
                        <a:effectLst/>
                        <a:latin typeface="Calibri"/>
                      </a:endParaRPr>
                    </a:p>
                  </a:txBody>
                  <a:tcPr marL="9525" marR="9525" marT="9525" marB="0" anchor="ctr">
                    <a:solidFill>
                      <a:srgbClr val="FFFF00"/>
                    </a:solidFill>
                  </a:tcPr>
                </a:tc>
              </a:tr>
              <a:tr h="301125">
                <a:tc>
                  <a:txBody>
                    <a:bodyPr/>
                    <a:lstStyle/>
                    <a:p>
                      <a:pPr algn="ctr" fontAlgn="b"/>
                      <a:r>
                        <a:rPr lang="pt-BR" sz="1600" u="none" strike="noStrike" dirty="0">
                          <a:solidFill>
                            <a:schemeClr val="accent1">
                              <a:lumMod val="40000"/>
                              <a:lumOff val="60000"/>
                            </a:schemeClr>
                          </a:solidFill>
                          <a:effectLst/>
                        </a:rPr>
                        <a:t>2º sem/2018</a:t>
                      </a:r>
                      <a:endParaRPr lang="pt-BR" sz="1600" b="0" i="0" u="none" strike="noStrike" dirty="0">
                        <a:solidFill>
                          <a:schemeClr val="accent1">
                            <a:lumMod val="40000"/>
                            <a:lumOff val="60000"/>
                          </a:schemeClr>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25.554.330 </a:t>
                      </a:r>
                      <a:endParaRPr lang="pt-BR" sz="1800" b="1" i="0" u="none" strike="noStrike" dirty="0">
                        <a:solidFill>
                          <a:schemeClr val="bg1">
                            <a:lumMod val="85000"/>
                          </a:schemeClr>
                        </a:solidFill>
                        <a:effectLst/>
                        <a:latin typeface="Calibri"/>
                      </a:endParaRPr>
                    </a:p>
                  </a:txBody>
                  <a:tcPr marL="9525" marR="9525" marT="9525" marB="0" anchor="ctr">
                    <a:noFill/>
                  </a:tcPr>
                </a:tc>
                <a:tc>
                  <a:txBody>
                    <a:bodyPr/>
                    <a:lstStyle/>
                    <a:p>
                      <a:pPr algn="ctr" fontAlgn="b"/>
                      <a:r>
                        <a:rPr lang="pt-BR" sz="1800" b="1" u="none" strike="noStrike" dirty="0">
                          <a:solidFill>
                            <a:srgbClr val="FFC000"/>
                          </a:solidFill>
                          <a:effectLst/>
                        </a:rPr>
                        <a:t>(19.133.818)</a:t>
                      </a:r>
                      <a:endParaRPr lang="pt-BR" sz="1800" b="1" i="0" u="none" strike="noStrike" dirty="0">
                        <a:solidFill>
                          <a:srgbClr val="FFC000"/>
                        </a:solidFill>
                        <a:effectLst/>
                        <a:latin typeface="Calibri"/>
                      </a:endParaRPr>
                    </a:p>
                  </a:txBody>
                  <a:tcPr marL="9525" marR="9525" marT="9525" marB="0" anchor="ctr">
                    <a:noFill/>
                  </a:tcPr>
                </a:tc>
                <a:tc>
                  <a:txBody>
                    <a:bodyPr/>
                    <a:lstStyle/>
                    <a:p>
                      <a:pPr algn="ctr" fontAlgn="b"/>
                      <a:r>
                        <a:rPr lang="pt-BR" sz="1800" b="1" u="none" strike="noStrike" dirty="0">
                          <a:solidFill>
                            <a:schemeClr val="bg1">
                              <a:lumMod val="85000"/>
                            </a:schemeClr>
                          </a:solidFill>
                          <a:effectLst/>
                        </a:rPr>
                        <a:t>6.420.512 </a:t>
                      </a:r>
                      <a:endParaRPr lang="pt-BR" sz="1800" b="1" i="0" u="none" strike="noStrike" dirty="0">
                        <a:solidFill>
                          <a:schemeClr val="bg1">
                            <a:lumMod val="85000"/>
                          </a:schemeClr>
                        </a:solidFill>
                        <a:effectLst/>
                        <a:latin typeface="Calibri"/>
                      </a:endParaRPr>
                    </a:p>
                  </a:txBody>
                  <a:tcPr marL="9525" marR="9525" marT="9525" marB="0" anchor="ctr">
                    <a:solidFill>
                      <a:schemeClr val="tx1">
                        <a:lumMod val="85000"/>
                        <a:lumOff val="15000"/>
                      </a:schemeClr>
                    </a:solidFill>
                  </a:tcPr>
                </a:tc>
                <a:tc>
                  <a:txBody>
                    <a:bodyPr/>
                    <a:lstStyle/>
                    <a:p>
                      <a:pPr algn="ctr" fontAlgn="b"/>
                      <a:r>
                        <a:rPr lang="pt-BR" sz="1800" b="1" i="0" u="none" strike="noStrike" dirty="0" smtClean="0">
                          <a:solidFill>
                            <a:schemeClr val="tx1"/>
                          </a:solidFill>
                          <a:effectLst/>
                          <a:latin typeface="Calibri"/>
                        </a:rPr>
                        <a:t>-</a:t>
                      </a:r>
                      <a:endParaRPr lang="pt-BR" sz="1800" b="1" i="0" u="none" strike="noStrike" dirty="0">
                        <a:solidFill>
                          <a:schemeClr val="tx1"/>
                        </a:solidFill>
                        <a:effectLst/>
                        <a:latin typeface="Calibri"/>
                      </a:endParaRPr>
                    </a:p>
                  </a:txBody>
                  <a:tcPr marL="9525" marR="9525" marT="9525" marB="0" anchor="ctr">
                    <a:noFill/>
                  </a:tcPr>
                </a:tc>
              </a:tr>
            </a:tbl>
          </a:graphicData>
        </a:graphic>
      </p:graphicFrame>
    </p:spTree>
    <p:extLst>
      <p:ext uri="{BB962C8B-B14F-4D97-AF65-F5344CB8AC3E}">
        <p14:creationId xmlns:p14="http://schemas.microsoft.com/office/powerpoint/2010/main" val="4250295790"/>
      </p:ext>
    </p:extLst>
  </p:cSld>
  <p:clrMapOvr>
    <a:masterClrMapping/>
  </p:clrMapOvr>
  <p:timing>
    <p:tnLst>
      <p:par>
        <p:cTn id="1" dur="indefinite" restart="never" nodeType="tmRoot"/>
      </p:par>
    </p:tnLst>
  </p:timing>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4294967295"/>
          </p:nvPr>
        </p:nvSpPr>
        <p:spPr>
          <a:xfrm>
            <a:off x="457200" y="1484313"/>
            <a:ext cx="8229600" cy="4425950"/>
          </a:xfrm>
        </p:spPr>
        <p:txBody>
          <a:bodyPr>
            <a:normAutofit fontScale="92500" lnSpcReduction="10000"/>
          </a:bodyPr>
          <a:lstStyle/>
          <a:p>
            <a:pPr algn="just">
              <a:lnSpc>
                <a:spcPct val="90000"/>
              </a:lnSpc>
              <a:spcBef>
                <a:spcPct val="0"/>
              </a:spcBef>
              <a:buNone/>
            </a:pPr>
            <a:r>
              <a:rPr lang="pt-BR" sz="2700" dirty="0" smtClean="0">
                <a:solidFill>
                  <a:schemeClr val="bg1"/>
                </a:solidFill>
              </a:rPr>
              <a:t>	Art</a:t>
            </a:r>
            <a:r>
              <a:rPr lang="pt-BR" sz="2700" dirty="0">
                <a:solidFill>
                  <a:schemeClr val="bg1"/>
                </a:solidFill>
              </a:rPr>
              <a:t>. 4º </a:t>
            </a:r>
            <a:r>
              <a:rPr lang="pt-BR" sz="2700" b="1" dirty="0">
                <a:solidFill>
                  <a:schemeClr val="tx2">
                    <a:lumMod val="50000"/>
                  </a:schemeClr>
                </a:solidFill>
              </a:rPr>
              <a:t>O resultado negativo </a:t>
            </a:r>
            <a:r>
              <a:rPr lang="pt-BR" sz="2700" dirty="0">
                <a:solidFill>
                  <a:schemeClr val="tx2">
                    <a:lumMod val="50000"/>
                  </a:schemeClr>
                </a:solidFill>
              </a:rPr>
              <a:t>apurado no balanço do Banco Central do Brasil </a:t>
            </a:r>
            <a:r>
              <a:rPr lang="pt-BR" sz="2700" b="1" dirty="0">
                <a:solidFill>
                  <a:schemeClr val="tx2">
                    <a:lumMod val="50000"/>
                  </a:schemeClr>
                </a:solidFill>
              </a:rPr>
              <a:t>será coberto</a:t>
            </a:r>
            <a:r>
              <a:rPr lang="pt-BR" sz="2700" dirty="0">
                <a:solidFill>
                  <a:schemeClr val="tx2">
                    <a:lumMod val="50000"/>
                  </a:schemeClr>
                </a:solidFill>
              </a:rPr>
              <a:t>, sucessivamente, mediante: </a:t>
            </a:r>
          </a:p>
          <a:p>
            <a:pPr algn="just">
              <a:lnSpc>
                <a:spcPct val="90000"/>
              </a:lnSpc>
              <a:spcBef>
                <a:spcPct val="0"/>
              </a:spcBef>
              <a:buNone/>
            </a:pPr>
            <a:r>
              <a:rPr lang="pt-BR" sz="2700" dirty="0" smtClean="0">
                <a:solidFill>
                  <a:schemeClr val="bg1"/>
                </a:solidFill>
              </a:rPr>
              <a:t>	</a:t>
            </a:r>
          </a:p>
          <a:p>
            <a:pPr algn="just">
              <a:lnSpc>
                <a:spcPct val="90000"/>
              </a:lnSpc>
              <a:spcBef>
                <a:spcPct val="0"/>
              </a:spcBef>
              <a:buNone/>
            </a:pPr>
            <a:r>
              <a:rPr lang="pt-BR" sz="2700" dirty="0" smtClean="0">
                <a:solidFill>
                  <a:schemeClr val="bg1"/>
                </a:solidFill>
              </a:rPr>
              <a:t>	</a:t>
            </a:r>
            <a:r>
              <a:rPr lang="pt-BR" sz="2700" dirty="0" smtClean="0">
                <a:solidFill>
                  <a:schemeClr val="tx2">
                    <a:lumMod val="50000"/>
                  </a:schemeClr>
                </a:solidFill>
              </a:rPr>
              <a:t>I </a:t>
            </a:r>
            <a:r>
              <a:rPr lang="pt-BR" sz="2700" dirty="0">
                <a:solidFill>
                  <a:schemeClr val="tx2">
                    <a:lumMod val="50000"/>
                  </a:schemeClr>
                </a:solidFill>
              </a:rPr>
              <a:t>– </a:t>
            </a:r>
            <a:r>
              <a:rPr lang="pt-BR" sz="2700" b="1" dirty="0">
                <a:solidFill>
                  <a:schemeClr val="tx2">
                    <a:lumMod val="50000"/>
                  </a:schemeClr>
                </a:solidFill>
              </a:rPr>
              <a:t>reversão da reserva de resultado </a:t>
            </a:r>
            <a:r>
              <a:rPr lang="pt-BR" sz="2700" dirty="0">
                <a:solidFill>
                  <a:schemeClr val="tx2">
                    <a:lumMod val="50000"/>
                  </a:schemeClr>
                </a:solidFill>
              </a:rPr>
              <a:t>constituída na forma do art. 3º; </a:t>
            </a:r>
          </a:p>
          <a:p>
            <a:pPr algn="just">
              <a:lnSpc>
                <a:spcPct val="90000"/>
              </a:lnSpc>
              <a:spcBef>
                <a:spcPct val="0"/>
              </a:spcBef>
              <a:buNone/>
            </a:pPr>
            <a:r>
              <a:rPr lang="pt-BR" sz="2700" dirty="0" smtClean="0">
                <a:solidFill>
                  <a:schemeClr val="bg1"/>
                </a:solidFill>
              </a:rPr>
              <a:t>	</a:t>
            </a:r>
            <a:endParaRPr lang="pt-BR" sz="2700" dirty="0" smtClean="0">
              <a:solidFill>
                <a:schemeClr val="tx2">
                  <a:lumMod val="50000"/>
                </a:schemeClr>
              </a:solidFill>
            </a:endParaRPr>
          </a:p>
          <a:p>
            <a:pPr algn="just">
              <a:lnSpc>
                <a:spcPct val="90000"/>
              </a:lnSpc>
              <a:spcBef>
                <a:spcPct val="0"/>
              </a:spcBef>
              <a:buNone/>
            </a:pPr>
            <a:r>
              <a:rPr lang="pt-BR" sz="2700" dirty="0">
                <a:solidFill>
                  <a:schemeClr val="tx2">
                    <a:lumMod val="50000"/>
                  </a:schemeClr>
                </a:solidFill>
              </a:rPr>
              <a:t>	</a:t>
            </a:r>
            <a:r>
              <a:rPr lang="pt-BR" sz="2700" dirty="0" smtClean="0">
                <a:solidFill>
                  <a:schemeClr val="tx2">
                    <a:lumMod val="50000"/>
                  </a:schemeClr>
                </a:solidFill>
              </a:rPr>
              <a:t>II </a:t>
            </a:r>
            <a:r>
              <a:rPr lang="pt-BR" sz="2700" dirty="0">
                <a:solidFill>
                  <a:schemeClr val="tx2">
                    <a:lumMod val="50000"/>
                  </a:schemeClr>
                </a:solidFill>
              </a:rPr>
              <a:t>– </a:t>
            </a:r>
            <a:r>
              <a:rPr lang="pt-BR" sz="2700" b="1" dirty="0">
                <a:solidFill>
                  <a:schemeClr val="tx2">
                    <a:lumMod val="50000"/>
                  </a:schemeClr>
                </a:solidFill>
              </a:rPr>
              <a:t>redução do patrimônio </a:t>
            </a:r>
            <a:r>
              <a:rPr lang="pt-BR" sz="2700" dirty="0">
                <a:solidFill>
                  <a:schemeClr val="tx2">
                    <a:lumMod val="50000"/>
                  </a:schemeClr>
                </a:solidFill>
              </a:rPr>
              <a:t>institucional do Banco Central do Brasil. </a:t>
            </a:r>
          </a:p>
          <a:p>
            <a:pPr algn="just">
              <a:lnSpc>
                <a:spcPct val="90000"/>
              </a:lnSpc>
              <a:spcBef>
                <a:spcPct val="0"/>
              </a:spcBef>
              <a:buNone/>
            </a:pPr>
            <a:r>
              <a:rPr lang="pt-BR" sz="2700" dirty="0" smtClean="0">
                <a:solidFill>
                  <a:schemeClr val="bg1"/>
                </a:solidFill>
              </a:rPr>
              <a:t>	</a:t>
            </a:r>
          </a:p>
          <a:p>
            <a:pPr algn="just">
              <a:lnSpc>
                <a:spcPct val="90000"/>
              </a:lnSpc>
              <a:spcBef>
                <a:spcPct val="0"/>
              </a:spcBef>
              <a:buNone/>
            </a:pPr>
            <a:r>
              <a:rPr lang="pt-BR" sz="2700" dirty="0" smtClean="0">
                <a:solidFill>
                  <a:schemeClr val="bg1"/>
                </a:solidFill>
              </a:rPr>
              <a:t>	</a:t>
            </a:r>
            <a:r>
              <a:rPr lang="pt-BR" sz="2700" dirty="0" smtClean="0">
                <a:solidFill>
                  <a:schemeClr val="tx2">
                    <a:lumMod val="50000"/>
                  </a:schemeClr>
                </a:solidFill>
              </a:rPr>
              <a:t>§ </a:t>
            </a:r>
            <a:r>
              <a:rPr lang="pt-BR" sz="2700" dirty="0">
                <a:solidFill>
                  <a:schemeClr val="tx2">
                    <a:lumMod val="50000"/>
                  </a:schemeClr>
                </a:solidFill>
              </a:rPr>
              <a:t>2º </a:t>
            </a:r>
            <a:r>
              <a:rPr lang="pt-BR" sz="2700" b="1" dirty="0">
                <a:solidFill>
                  <a:schemeClr val="tx2">
                    <a:lumMod val="50000"/>
                  </a:schemeClr>
                </a:solidFill>
              </a:rPr>
              <a:t>A cobertura </a:t>
            </a:r>
            <a:r>
              <a:rPr lang="pt-BR" sz="2700" dirty="0">
                <a:solidFill>
                  <a:schemeClr val="tx2">
                    <a:lumMod val="50000"/>
                  </a:schemeClr>
                </a:solidFill>
              </a:rPr>
              <a:t>do resultado negativo na forma do inciso II do caput deste artigo somente </a:t>
            </a:r>
            <a:r>
              <a:rPr lang="pt-BR" sz="2700" b="1" dirty="0">
                <a:solidFill>
                  <a:schemeClr val="tx2">
                    <a:lumMod val="50000"/>
                  </a:schemeClr>
                </a:solidFill>
              </a:rPr>
              <a:t>ocorrerá até que o patrimônio líquido do Banco Central do Brasil atinja o limite mínimo de 1,5%</a:t>
            </a:r>
            <a:r>
              <a:rPr lang="pt-BR" sz="2700" dirty="0">
                <a:solidFill>
                  <a:schemeClr val="tx2">
                    <a:lumMod val="50000"/>
                  </a:schemeClr>
                </a:solidFill>
              </a:rPr>
              <a:t> (um inteiro e cinco décimos por cento) do ativo total existente na data do balanço.</a:t>
            </a:r>
          </a:p>
          <a:p>
            <a:pPr algn="just">
              <a:lnSpc>
                <a:spcPct val="90000"/>
              </a:lnSpc>
              <a:spcBef>
                <a:spcPct val="0"/>
              </a:spcBef>
              <a:buNone/>
            </a:pPr>
            <a:endParaRPr lang="pt-BR" sz="2700" dirty="0">
              <a:solidFill>
                <a:schemeClr val="bg1"/>
              </a:solidFill>
            </a:endParaRPr>
          </a:p>
        </p:txBody>
      </p:sp>
      <p:sp>
        <p:nvSpPr>
          <p:cNvPr id="4" name="Título 1"/>
          <p:cNvSpPr txBox="1">
            <a:spLocks/>
          </p:cNvSpPr>
          <p:nvPr/>
        </p:nvSpPr>
        <p:spPr bwMode="auto">
          <a:xfrm>
            <a:off x="468313" y="260350"/>
            <a:ext cx="8229600" cy="928688"/>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pt-BR" sz="4000" u="sng" dirty="0">
                <a:solidFill>
                  <a:schemeClr val="accent2">
                    <a:lumMod val="40000"/>
                    <a:lumOff val="60000"/>
                  </a:schemeClr>
                </a:solidFill>
              </a:rPr>
              <a:t>Lei 13.820/2019</a:t>
            </a:r>
          </a:p>
        </p:txBody>
      </p:sp>
    </p:spTree>
    <p:extLst>
      <p:ext uri="{BB962C8B-B14F-4D97-AF65-F5344CB8AC3E}">
        <p14:creationId xmlns:p14="http://schemas.microsoft.com/office/powerpoint/2010/main" val="1850629398"/>
      </p:ext>
    </p:extLst>
  </p:cSld>
  <p:clrMapOvr>
    <a:masterClrMapping/>
  </p:clrMapOvr>
  <p:timing>
    <p:tnLst>
      <p:par>
        <p:cTn id="1" dur="indefinite" restart="never" nodeType="tmRoot"/>
      </p:par>
    </p:tnLst>
  </p:timing>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4294967295"/>
          </p:nvPr>
        </p:nvSpPr>
        <p:spPr>
          <a:xfrm>
            <a:off x="457200" y="1484313"/>
            <a:ext cx="8229600" cy="4425950"/>
          </a:xfrm>
        </p:spPr>
        <p:txBody>
          <a:bodyPr>
            <a:normAutofit fontScale="92500" lnSpcReduction="10000"/>
          </a:bodyPr>
          <a:lstStyle/>
          <a:p>
            <a:pPr algn="just">
              <a:lnSpc>
                <a:spcPct val="90000"/>
              </a:lnSpc>
              <a:spcBef>
                <a:spcPct val="0"/>
              </a:spcBef>
              <a:buNone/>
            </a:pPr>
            <a:r>
              <a:rPr lang="pt-BR" sz="2700" dirty="0" smtClean="0">
                <a:solidFill>
                  <a:schemeClr val="bg1"/>
                </a:solidFill>
              </a:rPr>
              <a:t>	Art</a:t>
            </a:r>
            <a:r>
              <a:rPr lang="pt-BR" sz="2700" dirty="0">
                <a:solidFill>
                  <a:schemeClr val="bg1"/>
                </a:solidFill>
              </a:rPr>
              <a:t>. 4º </a:t>
            </a:r>
            <a:r>
              <a:rPr lang="pt-BR" sz="2700" b="1" dirty="0">
                <a:solidFill>
                  <a:srgbClr val="FF0000"/>
                </a:solidFill>
              </a:rPr>
              <a:t>O resultado negativo </a:t>
            </a:r>
            <a:r>
              <a:rPr lang="pt-BR" sz="2700" dirty="0">
                <a:solidFill>
                  <a:schemeClr val="bg1"/>
                </a:solidFill>
              </a:rPr>
              <a:t>apurado no balanço do Banco Central do Brasil </a:t>
            </a:r>
            <a:r>
              <a:rPr lang="pt-BR" sz="2700" b="1" dirty="0">
                <a:solidFill>
                  <a:schemeClr val="tx2">
                    <a:lumMod val="50000"/>
                  </a:schemeClr>
                </a:solidFill>
              </a:rPr>
              <a:t>será coberto</a:t>
            </a:r>
            <a:r>
              <a:rPr lang="pt-BR" sz="2700" dirty="0">
                <a:solidFill>
                  <a:schemeClr val="tx2">
                    <a:lumMod val="50000"/>
                  </a:schemeClr>
                </a:solidFill>
              </a:rPr>
              <a:t>, sucessivamente, mediante: </a:t>
            </a:r>
          </a:p>
          <a:p>
            <a:pPr algn="just">
              <a:lnSpc>
                <a:spcPct val="90000"/>
              </a:lnSpc>
              <a:spcBef>
                <a:spcPct val="0"/>
              </a:spcBef>
              <a:buNone/>
            </a:pPr>
            <a:r>
              <a:rPr lang="pt-BR" sz="2700" dirty="0" smtClean="0">
                <a:solidFill>
                  <a:schemeClr val="bg1"/>
                </a:solidFill>
              </a:rPr>
              <a:t>	</a:t>
            </a:r>
          </a:p>
          <a:p>
            <a:pPr algn="just">
              <a:lnSpc>
                <a:spcPct val="90000"/>
              </a:lnSpc>
              <a:spcBef>
                <a:spcPct val="0"/>
              </a:spcBef>
              <a:buNone/>
            </a:pPr>
            <a:r>
              <a:rPr lang="pt-BR" sz="2700" dirty="0" smtClean="0">
                <a:solidFill>
                  <a:schemeClr val="bg1"/>
                </a:solidFill>
              </a:rPr>
              <a:t>	</a:t>
            </a:r>
            <a:r>
              <a:rPr lang="pt-BR" sz="2700" dirty="0" smtClean="0">
                <a:solidFill>
                  <a:schemeClr val="tx2">
                    <a:lumMod val="50000"/>
                  </a:schemeClr>
                </a:solidFill>
              </a:rPr>
              <a:t>I </a:t>
            </a:r>
            <a:r>
              <a:rPr lang="pt-BR" sz="2700" dirty="0">
                <a:solidFill>
                  <a:schemeClr val="tx2">
                    <a:lumMod val="50000"/>
                  </a:schemeClr>
                </a:solidFill>
              </a:rPr>
              <a:t>– </a:t>
            </a:r>
            <a:r>
              <a:rPr lang="pt-BR" sz="2700" b="1" dirty="0">
                <a:solidFill>
                  <a:schemeClr val="tx2">
                    <a:lumMod val="50000"/>
                  </a:schemeClr>
                </a:solidFill>
              </a:rPr>
              <a:t>reversão da reserva de resultado </a:t>
            </a:r>
            <a:r>
              <a:rPr lang="pt-BR" sz="2700" dirty="0">
                <a:solidFill>
                  <a:schemeClr val="tx2">
                    <a:lumMod val="50000"/>
                  </a:schemeClr>
                </a:solidFill>
              </a:rPr>
              <a:t>constituída na forma do art. 3º; </a:t>
            </a:r>
          </a:p>
          <a:p>
            <a:pPr algn="just">
              <a:lnSpc>
                <a:spcPct val="90000"/>
              </a:lnSpc>
              <a:spcBef>
                <a:spcPct val="0"/>
              </a:spcBef>
              <a:buNone/>
            </a:pPr>
            <a:r>
              <a:rPr lang="pt-BR" sz="2700" dirty="0" smtClean="0">
                <a:solidFill>
                  <a:schemeClr val="bg1"/>
                </a:solidFill>
              </a:rPr>
              <a:t>	</a:t>
            </a:r>
            <a:endParaRPr lang="pt-BR" sz="2700" dirty="0" smtClean="0">
              <a:solidFill>
                <a:schemeClr val="tx2">
                  <a:lumMod val="50000"/>
                </a:schemeClr>
              </a:solidFill>
            </a:endParaRPr>
          </a:p>
          <a:p>
            <a:pPr algn="just">
              <a:lnSpc>
                <a:spcPct val="90000"/>
              </a:lnSpc>
              <a:spcBef>
                <a:spcPct val="0"/>
              </a:spcBef>
              <a:buNone/>
            </a:pPr>
            <a:r>
              <a:rPr lang="pt-BR" sz="2700" dirty="0">
                <a:solidFill>
                  <a:schemeClr val="tx2">
                    <a:lumMod val="50000"/>
                  </a:schemeClr>
                </a:solidFill>
              </a:rPr>
              <a:t>	</a:t>
            </a:r>
            <a:r>
              <a:rPr lang="pt-BR" sz="2700" dirty="0" smtClean="0">
                <a:solidFill>
                  <a:schemeClr val="tx2">
                    <a:lumMod val="50000"/>
                  </a:schemeClr>
                </a:solidFill>
              </a:rPr>
              <a:t>II </a:t>
            </a:r>
            <a:r>
              <a:rPr lang="pt-BR" sz="2700" dirty="0">
                <a:solidFill>
                  <a:schemeClr val="tx2">
                    <a:lumMod val="50000"/>
                  </a:schemeClr>
                </a:solidFill>
              </a:rPr>
              <a:t>– </a:t>
            </a:r>
            <a:r>
              <a:rPr lang="pt-BR" sz="2700" b="1" dirty="0">
                <a:solidFill>
                  <a:schemeClr val="tx2">
                    <a:lumMod val="50000"/>
                  </a:schemeClr>
                </a:solidFill>
              </a:rPr>
              <a:t>redução do patrimônio </a:t>
            </a:r>
            <a:r>
              <a:rPr lang="pt-BR" sz="2700" dirty="0">
                <a:solidFill>
                  <a:schemeClr val="tx2">
                    <a:lumMod val="50000"/>
                  </a:schemeClr>
                </a:solidFill>
              </a:rPr>
              <a:t>institucional do Banco Central do Brasil. </a:t>
            </a:r>
          </a:p>
          <a:p>
            <a:pPr algn="just">
              <a:lnSpc>
                <a:spcPct val="90000"/>
              </a:lnSpc>
              <a:spcBef>
                <a:spcPct val="0"/>
              </a:spcBef>
              <a:buNone/>
            </a:pPr>
            <a:r>
              <a:rPr lang="pt-BR" sz="2700" dirty="0" smtClean="0">
                <a:solidFill>
                  <a:schemeClr val="bg1"/>
                </a:solidFill>
              </a:rPr>
              <a:t>	</a:t>
            </a:r>
          </a:p>
          <a:p>
            <a:pPr algn="just">
              <a:lnSpc>
                <a:spcPct val="90000"/>
              </a:lnSpc>
              <a:spcBef>
                <a:spcPct val="0"/>
              </a:spcBef>
              <a:buNone/>
            </a:pPr>
            <a:r>
              <a:rPr lang="pt-BR" sz="2700" dirty="0" smtClean="0">
                <a:solidFill>
                  <a:schemeClr val="bg1"/>
                </a:solidFill>
              </a:rPr>
              <a:t>	</a:t>
            </a:r>
            <a:r>
              <a:rPr lang="pt-BR" sz="2700" dirty="0" smtClean="0">
                <a:solidFill>
                  <a:schemeClr val="tx2">
                    <a:lumMod val="50000"/>
                  </a:schemeClr>
                </a:solidFill>
              </a:rPr>
              <a:t>§ </a:t>
            </a:r>
            <a:r>
              <a:rPr lang="pt-BR" sz="2700" dirty="0">
                <a:solidFill>
                  <a:schemeClr val="tx2">
                    <a:lumMod val="50000"/>
                  </a:schemeClr>
                </a:solidFill>
              </a:rPr>
              <a:t>2º </a:t>
            </a:r>
            <a:r>
              <a:rPr lang="pt-BR" sz="2700" b="1" dirty="0">
                <a:solidFill>
                  <a:schemeClr val="tx2">
                    <a:lumMod val="50000"/>
                  </a:schemeClr>
                </a:solidFill>
              </a:rPr>
              <a:t>A cobertura </a:t>
            </a:r>
            <a:r>
              <a:rPr lang="pt-BR" sz="2700" dirty="0">
                <a:solidFill>
                  <a:schemeClr val="tx2">
                    <a:lumMod val="50000"/>
                  </a:schemeClr>
                </a:solidFill>
              </a:rPr>
              <a:t>do resultado negativo na forma do inciso II do caput deste artigo somente </a:t>
            </a:r>
            <a:r>
              <a:rPr lang="pt-BR" sz="2700" b="1" dirty="0">
                <a:solidFill>
                  <a:schemeClr val="tx2">
                    <a:lumMod val="50000"/>
                  </a:schemeClr>
                </a:solidFill>
              </a:rPr>
              <a:t>ocorrerá até que o patrimônio líquido do Banco Central do Brasil atinja o limite mínimo de 1,5%</a:t>
            </a:r>
            <a:r>
              <a:rPr lang="pt-BR" sz="2700" dirty="0">
                <a:solidFill>
                  <a:schemeClr val="tx2">
                    <a:lumMod val="50000"/>
                  </a:schemeClr>
                </a:solidFill>
              </a:rPr>
              <a:t> (um inteiro e cinco décimos por cento) do ativo total existente na data do balanço.</a:t>
            </a:r>
          </a:p>
          <a:p>
            <a:pPr algn="just">
              <a:lnSpc>
                <a:spcPct val="90000"/>
              </a:lnSpc>
              <a:spcBef>
                <a:spcPct val="0"/>
              </a:spcBef>
              <a:buNone/>
            </a:pPr>
            <a:endParaRPr lang="pt-BR" sz="2700" dirty="0">
              <a:solidFill>
                <a:schemeClr val="bg1"/>
              </a:solidFill>
            </a:endParaRPr>
          </a:p>
        </p:txBody>
      </p:sp>
      <p:sp>
        <p:nvSpPr>
          <p:cNvPr id="4" name="Título 1"/>
          <p:cNvSpPr txBox="1">
            <a:spLocks/>
          </p:cNvSpPr>
          <p:nvPr/>
        </p:nvSpPr>
        <p:spPr bwMode="auto">
          <a:xfrm>
            <a:off x="468313" y="260350"/>
            <a:ext cx="8229600" cy="928688"/>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pt-BR" sz="4000" u="sng" dirty="0">
                <a:solidFill>
                  <a:schemeClr val="accent2">
                    <a:lumMod val="40000"/>
                    <a:lumOff val="60000"/>
                  </a:schemeClr>
                </a:solidFill>
              </a:rPr>
              <a:t>Lei 13.820/2019</a:t>
            </a:r>
          </a:p>
        </p:txBody>
      </p:sp>
    </p:spTree>
    <p:extLst>
      <p:ext uri="{BB962C8B-B14F-4D97-AF65-F5344CB8AC3E}">
        <p14:creationId xmlns:p14="http://schemas.microsoft.com/office/powerpoint/2010/main" val="3812128392"/>
      </p:ext>
    </p:extLst>
  </p:cSld>
  <p:clrMapOvr>
    <a:masterClrMapping/>
  </p:clrMapOvr>
  <p:timing>
    <p:tnLst>
      <p:par>
        <p:cTn id="1" dur="indefinite" restart="never" nodeType="tmRoot"/>
      </p:par>
    </p:tnLst>
  </p:timing>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4294967295"/>
          </p:nvPr>
        </p:nvSpPr>
        <p:spPr>
          <a:xfrm>
            <a:off x="457200" y="1484313"/>
            <a:ext cx="8229600" cy="4425950"/>
          </a:xfrm>
        </p:spPr>
        <p:txBody>
          <a:bodyPr>
            <a:normAutofit fontScale="92500" lnSpcReduction="10000"/>
          </a:bodyPr>
          <a:lstStyle/>
          <a:p>
            <a:pPr algn="just">
              <a:lnSpc>
                <a:spcPct val="90000"/>
              </a:lnSpc>
              <a:spcBef>
                <a:spcPct val="0"/>
              </a:spcBef>
              <a:buNone/>
            </a:pPr>
            <a:r>
              <a:rPr lang="pt-BR" sz="2700" dirty="0" smtClean="0">
                <a:solidFill>
                  <a:schemeClr val="bg1"/>
                </a:solidFill>
              </a:rPr>
              <a:t>	Art</a:t>
            </a:r>
            <a:r>
              <a:rPr lang="pt-BR" sz="2700" dirty="0">
                <a:solidFill>
                  <a:schemeClr val="bg1"/>
                </a:solidFill>
              </a:rPr>
              <a:t>. 4º </a:t>
            </a:r>
            <a:r>
              <a:rPr lang="pt-BR" sz="2700" b="1" dirty="0">
                <a:solidFill>
                  <a:srgbClr val="FF0000"/>
                </a:solidFill>
              </a:rPr>
              <a:t>O resultado negativo </a:t>
            </a:r>
            <a:r>
              <a:rPr lang="pt-BR" sz="2700" dirty="0">
                <a:solidFill>
                  <a:schemeClr val="bg1"/>
                </a:solidFill>
              </a:rPr>
              <a:t>apurado no balanço do Banco Central do Brasil </a:t>
            </a:r>
            <a:r>
              <a:rPr lang="pt-BR" sz="2700" b="1" dirty="0">
                <a:solidFill>
                  <a:srgbClr val="FF0000"/>
                </a:solidFill>
              </a:rPr>
              <a:t>será coberto</a:t>
            </a:r>
            <a:r>
              <a:rPr lang="pt-BR" sz="2700" dirty="0">
                <a:solidFill>
                  <a:schemeClr val="bg1"/>
                </a:solidFill>
              </a:rPr>
              <a:t>, sucessivamente, mediante: </a:t>
            </a:r>
          </a:p>
          <a:p>
            <a:pPr algn="just">
              <a:lnSpc>
                <a:spcPct val="90000"/>
              </a:lnSpc>
              <a:spcBef>
                <a:spcPct val="0"/>
              </a:spcBef>
              <a:buNone/>
            </a:pPr>
            <a:r>
              <a:rPr lang="pt-BR" sz="2700" dirty="0" smtClean="0">
                <a:solidFill>
                  <a:schemeClr val="bg1"/>
                </a:solidFill>
              </a:rPr>
              <a:t>	</a:t>
            </a:r>
          </a:p>
          <a:p>
            <a:pPr algn="just">
              <a:lnSpc>
                <a:spcPct val="90000"/>
              </a:lnSpc>
              <a:spcBef>
                <a:spcPct val="0"/>
              </a:spcBef>
              <a:buNone/>
            </a:pPr>
            <a:r>
              <a:rPr lang="pt-BR" sz="2700" dirty="0" smtClean="0">
                <a:solidFill>
                  <a:schemeClr val="bg1"/>
                </a:solidFill>
              </a:rPr>
              <a:t>	</a:t>
            </a:r>
            <a:r>
              <a:rPr lang="pt-BR" sz="2700" dirty="0" smtClean="0">
                <a:solidFill>
                  <a:schemeClr val="tx2">
                    <a:lumMod val="50000"/>
                  </a:schemeClr>
                </a:solidFill>
              </a:rPr>
              <a:t>I </a:t>
            </a:r>
            <a:r>
              <a:rPr lang="pt-BR" sz="2700" dirty="0">
                <a:solidFill>
                  <a:schemeClr val="tx2">
                    <a:lumMod val="50000"/>
                  </a:schemeClr>
                </a:solidFill>
              </a:rPr>
              <a:t>– </a:t>
            </a:r>
            <a:r>
              <a:rPr lang="pt-BR" sz="2700" b="1" dirty="0">
                <a:solidFill>
                  <a:schemeClr val="tx2">
                    <a:lumMod val="50000"/>
                  </a:schemeClr>
                </a:solidFill>
              </a:rPr>
              <a:t>reversão da reserva de resultado </a:t>
            </a:r>
            <a:r>
              <a:rPr lang="pt-BR" sz="2700" dirty="0">
                <a:solidFill>
                  <a:schemeClr val="tx2">
                    <a:lumMod val="50000"/>
                  </a:schemeClr>
                </a:solidFill>
              </a:rPr>
              <a:t>constituída na forma do art. 3º; </a:t>
            </a:r>
          </a:p>
          <a:p>
            <a:pPr algn="just">
              <a:lnSpc>
                <a:spcPct val="90000"/>
              </a:lnSpc>
              <a:spcBef>
                <a:spcPct val="0"/>
              </a:spcBef>
              <a:buNone/>
            </a:pPr>
            <a:r>
              <a:rPr lang="pt-BR" sz="2700" dirty="0" smtClean="0">
                <a:solidFill>
                  <a:schemeClr val="bg1"/>
                </a:solidFill>
              </a:rPr>
              <a:t>	</a:t>
            </a:r>
            <a:endParaRPr lang="pt-BR" sz="2700" dirty="0" smtClean="0">
              <a:solidFill>
                <a:schemeClr val="tx2">
                  <a:lumMod val="50000"/>
                </a:schemeClr>
              </a:solidFill>
            </a:endParaRPr>
          </a:p>
          <a:p>
            <a:pPr algn="just">
              <a:lnSpc>
                <a:spcPct val="90000"/>
              </a:lnSpc>
              <a:spcBef>
                <a:spcPct val="0"/>
              </a:spcBef>
              <a:buNone/>
            </a:pPr>
            <a:r>
              <a:rPr lang="pt-BR" sz="2700" dirty="0">
                <a:solidFill>
                  <a:schemeClr val="tx2">
                    <a:lumMod val="50000"/>
                  </a:schemeClr>
                </a:solidFill>
              </a:rPr>
              <a:t>	</a:t>
            </a:r>
            <a:r>
              <a:rPr lang="pt-BR" sz="2700" dirty="0" smtClean="0">
                <a:solidFill>
                  <a:schemeClr val="tx2">
                    <a:lumMod val="50000"/>
                  </a:schemeClr>
                </a:solidFill>
              </a:rPr>
              <a:t>II </a:t>
            </a:r>
            <a:r>
              <a:rPr lang="pt-BR" sz="2700" dirty="0">
                <a:solidFill>
                  <a:schemeClr val="tx2">
                    <a:lumMod val="50000"/>
                  </a:schemeClr>
                </a:solidFill>
              </a:rPr>
              <a:t>– </a:t>
            </a:r>
            <a:r>
              <a:rPr lang="pt-BR" sz="2700" b="1" dirty="0">
                <a:solidFill>
                  <a:schemeClr val="tx2">
                    <a:lumMod val="50000"/>
                  </a:schemeClr>
                </a:solidFill>
              </a:rPr>
              <a:t>redução do patrimônio </a:t>
            </a:r>
            <a:r>
              <a:rPr lang="pt-BR" sz="2700" dirty="0">
                <a:solidFill>
                  <a:schemeClr val="tx2">
                    <a:lumMod val="50000"/>
                  </a:schemeClr>
                </a:solidFill>
              </a:rPr>
              <a:t>institucional do Banco Central do Brasil. </a:t>
            </a:r>
          </a:p>
          <a:p>
            <a:pPr algn="just">
              <a:lnSpc>
                <a:spcPct val="90000"/>
              </a:lnSpc>
              <a:spcBef>
                <a:spcPct val="0"/>
              </a:spcBef>
              <a:buNone/>
            </a:pPr>
            <a:r>
              <a:rPr lang="pt-BR" sz="2700" dirty="0" smtClean="0">
                <a:solidFill>
                  <a:schemeClr val="bg1"/>
                </a:solidFill>
              </a:rPr>
              <a:t>	</a:t>
            </a:r>
          </a:p>
          <a:p>
            <a:pPr algn="just">
              <a:lnSpc>
                <a:spcPct val="90000"/>
              </a:lnSpc>
              <a:spcBef>
                <a:spcPct val="0"/>
              </a:spcBef>
              <a:buNone/>
            </a:pPr>
            <a:r>
              <a:rPr lang="pt-BR" sz="2700" dirty="0" smtClean="0">
                <a:solidFill>
                  <a:schemeClr val="bg1"/>
                </a:solidFill>
              </a:rPr>
              <a:t>	</a:t>
            </a:r>
            <a:r>
              <a:rPr lang="pt-BR" sz="2700" dirty="0" smtClean="0">
                <a:solidFill>
                  <a:schemeClr val="tx2">
                    <a:lumMod val="50000"/>
                  </a:schemeClr>
                </a:solidFill>
              </a:rPr>
              <a:t>§ </a:t>
            </a:r>
            <a:r>
              <a:rPr lang="pt-BR" sz="2700" dirty="0">
                <a:solidFill>
                  <a:schemeClr val="tx2">
                    <a:lumMod val="50000"/>
                  </a:schemeClr>
                </a:solidFill>
              </a:rPr>
              <a:t>2º </a:t>
            </a:r>
            <a:r>
              <a:rPr lang="pt-BR" sz="2700" b="1" dirty="0">
                <a:solidFill>
                  <a:schemeClr val="tx2">
                    <a:lumMod val="50000"/>
                  </a:schemeClr>
                </a:solidFill>
              </a:rPr>
              <a:t>A cobertura </a:t>
            </a:r>
            <a:r>
              <a:rPr lang="pt-BR" sz="2700" dirty="0">
                <a:solidFill>
                  <a:schemeClr val="tx2">
                    <a:lumMod val="50000"/>
                  </a:schemeClr>
                </a:solidFill>
              </a:rPr>
              <a:t>do resultado negativo na forma do inciso II do caput deste artigo somente </a:t>
            </a:r>
            <a:r>
              <a:rPr lang="pt-BR" sz="2700" b="1" dirty="0">
                <a:solidFill>
                  <a:schemeClr val="tx2">
                    <a:lumMod val="50000"/>
                  </a:schemeClr>
                </a:solidFill>
              </a:rPr>
              <a:t>ocorrerá até que o patrimônio líquido do Banco Central do Brasil atinja o limite mínimo de 1,5%</a:t>
            </a:r>
            <a:r>
              <a:rPr lang="pt-BR" sz="2700" dirty="0">
                <a:solidFill>
                  <a:schemeClr val="tx2">
                    <a:lumMod val="50000"/>
                  </a:schemeClr>
                </a:solidFill>
              </a:rPr>
              <a:t> (um inteiro e cinco décimos por cento) do ativo total existente na data do balanço.</a:t>
            </a:r>
          </a:p>
          <a:p>
            <a:pPr algn="just">
              <a:lnSpc>
                <a:spcPct val="90000"/>
              </a:lnSpc>
              <a:spcBef>
                <a:spcPct val="0"/>
              </a:spcBef>
              <a:buNone/>
            </a:pPr>
            <a:endParaRPr lang="pt-BR" sz="2700" dirty="0">
              <a:solidFill>
                <a:schemeClr val="bg1"/>
              </a:solidFill>
            </a:endParaRPr>
          </a:p>
        </p:txBody>
      </p:sp>
      <p:sp>
        <p:nvSpPr>
          <p:cNvPr id="4" name="Título 1"/>
          <p:cNvSpPr txBox="1">
            <a:spLocks/>
          </p:cNvSpPr>
          <p:nvPr/>
        </p:nvSpPr>
        <p:spPr bwMode="auto">
          <a:xfrm>
            <a:off x="468313" y="260350"/>
            <a:ext cx="8229600" cy="928688"/>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pt-BR" sz="4000" u="sng" dirty="0">
                <a:solidFill>
                  <a:schemeClr val="accent2">
                    <a:lumMod val="40000"/>
                    <a:lumOff val="60000"/>
                  </a:schemeClr>
                </a:solidFill>
              </a:rPr>
              <a:t>Lei 13.820/2019</a:t>
            </a:r>
          </a:p>
        </p:txBody>
      </p:sp>
    </p:spTree>
    <p:extLst>
      <p:ext uri="{BB962C8B-B14F-4D97-AF65-F5344CB8AC3E}">
        <p14:creationId xmlns:p14="http://schemas.microsoft.com/office/powerpoint/2010/main" val="497690956"/>
      </p:ext>
    </p:extLst>
  </p:cSld>
  <p:clrMapOvr>
    <a:masterClrMapping/>
  </p:clrMapOvr>
  <p:timing>
    <p:tnLst>
      <p:par>
        <p:cTn id="1" dur="indefinite" restart="never" nodeType="tmRoot"/>
      </p:par>
    </p:tnLst>
  </p:timing>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4294967295"/>
          </p:nvPr>
        </p:nvSpPr>
        <p:spPr>
          <a:xfrm>
            <a:off x="457200" y="1484313"/>
            <a:ext cx="8229600" cy="4425950"/>
          </a:xfrm>
        </p:spPr>
        <p:txBody>
          <a:bodyPr>
            <a:normAutofit fontScale="92500" lnSpcReduction="10000"/>
          </a:bodyPr>
          <a:lstStyle/>
          <a:p>
            <a:pPr algn="just">
              <a:lnSpc>
                <a:spcPct val="90000"/>
              </a:lnSpc>
              <a:spcBef>
                <a:spcPct val="0"/>
              </a:spcBef>
              <a:buNone/>
            </a:pPr>
            <a:r>
              <a:rPr lang="pt-BR" sz="2700" dirty="0" smtClean="0">
                <a:solidFill>
                  <a:schemeClr val="bg1"/>
                </a:solidFill>
              </a:rPr>
              <a:t>	Art</a:t>
            </a:r>
            <a:r>
              <a:rPr lang="pt-BR" sz="2700" dirty="0">
                <a:solidFill>
                  <a:schemeClr val="bg1"/>
                </a:solidFill>
              </a:rPr>
              <a:t>. 4º </a:t>
            </a:r>
            <a:r>
              <a:rPr lang="pt-BR" sz="2700" b="1" dirty="0">
                <a:solidFill>
                  <a:srgbClr val="FF0000"/>
                </a:solidFill>
              </a:rPr>
              <a:t>O resultado negativo </a:t>
            </a:r>
            <a:r>
              <a:rPr lang="pt-BR" sz="2700" dirty="0">
                <a:solidFill>
                  <a:schemeClr val="bg1"/>
                </a:solidFill>
              </a:rPr>
              <a:t>apurado no balanço do Banco Central do Brasil </a:t>
            </a:r>
            <a:r>
              <a:rPr lang="pt-BR" sz="2700" b="1" dirty="0">
                <a:solidFill>
                  <a:srgbClr val="FF0000"/>
                </a:solidFill>
              </a:rPr>
              <a:t>será coberto</a:t>
            </a:r>
            <a:r>
              <a:rPr lang="pt-BR" sz="2700" dirty="0">
                <a:solidFill>
                  <a:schemeClr val="bg1"/>
                </a:solidFill>
              </a:rPr>
              <a:t>, sucessivamente, mediante: </a:t>
            </a:r>
          </a:p>
          <a:p>
            <a:pPr algn="just">
              <a:lnSpc>
                <a:spcPct val="90000"/>
              </a:lnSpc>
              <a:spcBef>
                <a:spcPct val="0"/>
              </a:spcBef>
              <a:buNone/>
            </a:pPr>
            <a:r>
              <a:rPr lang="pt-BR" sz="2700" dirty="0" smtClean="0">
                <a:solidFill>
                  <a:schemeClr val="bg1"/>
                </a:solidFill>
              </a:rPr>
              <a:t>	</a:t>
            </a:r>
          </a:p>
          <a:p>
            <a:pPr algn="just">
              <a:lnSpc>
                <a:spcPct val="90000"/>
              </a:lnSpc>
              <a:spcBef>
                <a:spcPct val="0"/>
              </a:spcBef>
              <a:buNone/>
            </a:pPr>
            <a:r>
              <a:rPr lang="pt-BR" sz="2700" dirty="0" smtClean="0">
                <a:solidFill>
                  <a:schemeClr val="bg1"/>
                </a:solidFill>
              </a:rPr>
              <a:t>	I </a:t>
            </a:r>
            <a:r>
              <a:rPr lang="pt-BR" sz="2700" dirty="0">
                <a:solidFill>
                  <a:schemeClr val="bg1"/>
                </a:solidFill>
              </a:rPr>
              <a:t>– </a:t>
            </a:r>
            <a:r>
              <a:rPr lang="pt-BR" sz="2700" b="1" dirty="0">
                <a:solidFill>
                  <a:srgbClr val="FFFF00"/>
                </a:solidFill>
              </a:rPr>
              <a:t>reversão da reserva de resultado </a:t>
            </a:r>
            <a:r>
              <a:rPr lang="pt-BR" sz="2700" dirty="0">
                <a:solidFill>
                  <a:schemeClr val="bg1"/>
                </a:solidFill>
              </a:rPr>
              <a:t>constituída na forma do art. 3º; </a:t>
            </a:r>
          </a:p>
          <a:p>
            <a:pPr algn="just">
              <a:lnSpc>
                <a:spcPct val="90000"/>
              </a:lnSpc>
              <a:spcBef>
                <a:spcPct val="0"/>
              </a:spcBef>
              <a:buNone/>
            </a:pPr>
            <a:r>
              <a:rPr lang="pt-BR" sz="2700" dirty="0" smtClean="0">
                <a:solidFill>
                  <a:schemeClr val="bg1"/>
                </a:solidFill>
              </a:rPr>
              <a:t>	</a:t>
            </a:r>
            <a:endParaRPr lang="pt-BR" sz="2700" dirty="0" smtClean="0">
              <a:solidFill>
                <a:schemeClr val="tx2">
                  <a:lumMod val="50000"/>
                </a:schemeClr>
              </a:solidFill>
            </a:endParaRPr>
          </a:p>
          <a:p>
            <a:pPr algn="just">
              <a:lnSpc>
                <a:spcPct val="90000"/>
              </a:lnSpc>
              <a:spcBef>
                <a:spcPct val="0"/>
              </a:spcBef>
              <a:buNone/>
            </a:pPr>
            <a:r>
              <a:rPr lang="pt-BR" sz="2700" dirty="0">
                <a:solidFill>
                  <a:schemeClr val="tx2">
                    <a:lumMod val="50000"/>
                  </a:schemeClr>
                </a:solidFill>
              </a:rPr>
              <a:t>	</a:t>
            </a:r>
            <a:r>
              <a:rPr lang="pt-BR" sz="2700" dirty="0" smtClean="0">
                <a:solidFill>
                  <a:schemeClr val="tx2">
                    <a:lumMod val="50000"/>
                  </a:schemeClr>
                </a:solidFill>
              </a:rPr>
              <a:t>II </a:t>
            </a:r>
            <a:r>
              <a:rPr lang="pt-BR" sz="2700" dirty="0">
                <a:solidFill>
                  <a:schemeClr val="tx2">
                    <a:lumMod val="50000"/>
                  </a:schemeClr>
                </a:solidFill>
              </a:rPr>
              <a:t>– </a:t>
            </a:r>
            <a:r>
              <a:rPr lang="pt-BR" sz="2700" b="1" dirty="0">
                <a:solidFill>
                  <a:schemeClr val="tx2">
                    <a:lumMod val="50000"/>
                  </a:schemeClr>
                </a:solidFill>
              </a:rPr>
              <a:t>redução do patrimônio </a:t>
            </a:r>
            <a:r>
              <a:rPr lang="pt-BR" sz="2700" dirty="0">
                <a:solidFill>
                  <a:schemeClr val="tx2">
                    <a:lumMod val="50000"/>
                  </a:schemeClr>
                </a:solidFill>
              </a:rPr>
              <a:t>institucional do Banco Central do Brasil. </a:t>
            </a:r>
          </a:p>
          <a:p>
            <a:pPr algn="just">
              <a:lnSpc>
                <a:spcPct val="90000"/>
              </a:lnSpc>
              <a:spcBef>
                <a:spcPct val="0"/>
              </a:spcBef>
              <a:buNone/>
            </a:pPr>
            <a:r>
              <a:rPr lang="pt-BR" sz="2700" dirty="0" smtClean="0">
                <a:solidFill>
                  <a:schemeClr val="bg1"/>
                </a:solidFill>
              </a:rPr>
              <a:t>	</a:t>
            </a:r>
          </a:p>
          <a:p>
            <a:pPr algn="just">
              <a:lnSpc>
                <a:spcPct val="90000"/>
              </a:lnSpc>
              <a:spcBef>
                <a:spcPct val="0"/>
              </a:spcBef>
              <a:buNone/>
            </a:pPr>
            <a:r>
              <a:rPr lang="pt-BR" sz="2700" dirty="0" smtClean="0">
                <a:solidFill>
                  <a:schemeClr val="bg1"/>
                </a:solidFill>
              </a:rPr>
              <a:t>	</a:t>
            </a:r>
            <a:r>
              <a:rPr lang="pt-BR" sz="2700" dirty="0" smtClean="0">
                <a:solidFill>
                  <a:schemeClr val="tx2">
                    <a:lumMod val="50000"/>
                  </a:schemeClr>
                </a:solidFill>
              </a:rPr>
              <a:t>§ </a:t>
            </a:r>
            <a:r>
              <a:rPr lang="pt-BR" sz="2700" dirty="0">
                <a:solidFill>
                  <a:schemeClr val="tx2">
                    <a:lumMod val="50000"/>
                  </a:schemeClr>
                </a:solidFill>
              </a:rPr>
              <a:t>2º </a:t>
            </a:r>
            <a:r>
              <a:rPr lang="pt-BR" sz="2700" b="1" dirty="0">
                <a:solidFill>
                  <a:schemeClr val="tx2">
                    <a:lumMod val="50000"/>
                  </a:schemeClr>
                </a:solidFill>
              </a:rPr>
              <a:t>A cobertura </a:t>
            </a:r>
            <a:r>
              <a:rPr lang="pt-BR" sz="2700" dirty="0">
                <a:solidFill>
                  <a:schemeClr val="tx2">
                    <a:lumMod val="50000"/>
                  </a:schemeClr>
                </a:solidFill>
              </a:rPr>
              <a:t>do resultado negativo na forma do inciso II do caput deste artigo somente </a:t>
            </a:r>
            <a:r>
              <a:rPr lang="pt-BR" sz="2700" b="1" dirty="0">
                <a:solidFill>
                  <a:schemeClr val="tx2">
                    <a:lumMod val="50000"/>
                  </a:schemeClr>
                </a:solidFill>
              </a:rPr>
              <a:t>ocorrerá até que o patrimônio líquido do Banco Central do Brasil atinja o limite mínimo de 1,5%</a:t>
            </a:r>
            <a:r>
              <a:rPr lang="pt-BR" sz="2700" dirty="0">
                <a:solidFill>
                  <a:schemeClr val="tx2">
                    <a:lumMod val="50000"/>
                  </a:schemeClr>
                </a:solidFill>
              </a:rPr>
              <a:t> (um inteiro e cinco décimos por cento) do ativo total existente na data do balanço.</a:t>
            </a:r>
          </a:p>
          <a:p>
            <a:pPr algn="just">
              <a:lnSpc>
                <a:spcPct val="90000"/>
              </a:lnSpc>
              <a:spcBef>
                <a:spcPct val="0"/>
              </a:spcBef>
              <a:buNone/>
            </a:pPr>
            <a:endParaRPr lang="pt-BR" sz="2700" dirty="0">
              <a:solidFill>
                <a:schemeClr val="bg1"/>
              </a:solidFill>
            </a:endParaRPr>
          </a:p>
        </p:txBody>
      </p:sp>
      <p:sp>
        <p:nvSpPr>
          <p:cNvPr id="4" name="Título 1"/>
          <p:cNvSpPr txBox="1">
            <a:spLocks/>
          </p:cNvSpPr>
          <p:nvPr/>
        </p:nvSpPr>
        <p:spPr bwMode="auto">
          <a:xfrm>
            <a:off x="468313" y="260350"/>
            <a:ext cx="8229600" cy="928688"/>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pt-BR" sz="4000" u="sng" dirty="0">
                <a:solidFill>
                  <a:schemeClr val="accent2">
                    <a:lumMod val="40000"/>
                    <a:lumOff val="60000"/>
                  </a:schemeClr>
                </a:solidFill>
              </a:rPr>
              <a:t>Lei 13.820/2019</a:t>
            </a:r>
          </a:p>
        </p:txBody>
      </p:sp>
    </p:spTree>
    <p:extLst>
      <p:ext uri="{BB962C8B-B14F-4D97-AF65-F5344CB8AC3E}">
        <p14:creationId xmlns:p14="http://schemas.microsoft.com/office/powerpoint/2010/main" val="3855840513"/>
      </p:ext>
    </p:extLst>
  </p:cSld>
  <p:clrMapOvr>
    <a:masterClrMapping/>
  </p:clrMapOvr>
  <p:timing>
    <p:tnLst>
      <p:par>
        <p:cTn id="1" dur="indefinite" restart="never" nodeType="tmRoot"/>
      </p:par>
    </p:tnLst>
  </p:timing>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4294967295"/>
          </p:nvPr>
        </p:nvSpPr>
        <p:spPr>
          <a:xfrm>
            <a:off x="457200" y="1484313"/>
            <a:ext cx="8229600" cy="4425950"/>
          </a:xfrm>
        </p:spPr>
        <p:txBody>
          <a:bodyPr>
            <a:normAutofit fontScale="92500" lnSpcReduction="10000"/>
          </a:bodyPr>
          <a:lstStyle/>
          <a:p>
            <a:pPr algn="just">
              <a:lnSpc>
                <a:spcPct val="90000"/>
              </a:lnSpc>
              <a:spcBef>
                <a:spcPct val="0"/>
              </a:spcBef>
              <a:buNone/>
            </a:pPr>
            <a:r>
              <a:rPr lang="pt-BR" sz="2700" dirty="0" smtClean="0">
                <a:solidFill>
                  <a:schemeClr val="bg1"/>
                </a:solidFill>
              </a:rPr>
              <a:t>	Art</a:t>
            </a:r>
            <a:r>
              <a:rPr lang="pt-BR" sz="2700" dirty="0">
                <a:solidFill>
                  <a:schemeClr val="bg1"/>
                </a:solidFill>
              </a:rPr>
              <a:t>. 4º </a:t>
            </a:r>
            <a:r>
              <a:rPr lang="pt-BR" sz="2700" b="1" dirty="0">
                <a:solidFill>
                  <a:srgbClr val="FF0000"/>
                </a:solidFill>
              </a:rPr>
              <a:t>O resultado negativo </a:t>
            </a:r>
            <a:r>
              <a:rPr lang="pt-BR" sz="2700" dirty="0">
                <a:solidFill>
                  <a:schemeClr val="bg1"/>
                </a:solidFill>
              </a:rPr>
              <a:t>apurado no balanço do Banco Central do Brasil </a:t>
            </a:r>
            <a:r>
              <a:rPr lang="pt-BR" sz="2700" b="1" dirty="0">
                <a:solidFill>
                  <a:srgbClr val="FF0000"/>
                </a:solidFill>
              </a:rPr>
              <a:t>será coberto</a:t>
            </a:r>
            <a:r>
              <a:rPr lang="pt-BR" sz="2700" dirty="0">
                <a:solidFill>
                  <a:schemeClr val="bg1"/>
                </a:solidFill>
              </a:rPr>
              <a:t>, sucessivamente, mediante: </a:t>
            </a:r>
          </a:p>
          <a:p>
            <a:pPr algn="just">
              <a:lnSpc>
                <a:spcPct val="90000"/>
              </a:lnSpc>
              <a:spcBef>
                <a:spcPct val="0"/>
              </a:spcBef>
              <a:buNone/>
            </a:pPr>
            <a:r>
              <a:rPr lang="pt-BR" sz="2700" dirty="0" smtClean="0">
                <a:solidFill>
                  <a:schemeClr val="bg1"/>
                </a:solidFill>
              </a:rPr>
              <a:t>	</a:t>
            </a:r>
          </a:p>
          <a:p>
            <a:pPr algn="just">
              <a:lnSpc>
                <a:spcPct val="90000"/>
              </a:lnSpc>
              <a:spcBef>
                <a:spcPct val="0"/>
              </a:spcBef>
              <a:buNone/>
            </a:pPr>
            <a:r>
              <a:rPr lang="pt-BR" sz="2700" dirty="0" smtClean="0">
                <a:solidFill>
                  <a:schemeClr val="bg1"/>
                </a:solidFill>
              </a:rPr>
              <a:t>	I </a:t>
            </a:r>
            <a:r>
              <a:rPr lang="pt-BR" sz="2700" dirty="0">
                <a:solidFill>
                  <a:schemeClr val="bg1"/>
                </a:solidFill>
              </a:rPr>
              <a:t>– </a:t>
            </a:r>
            <a:r>
              <a:rPr lang="pt-BR" sz="2700" b="1" dirty="0">
                <a:solidFill>
                  <a:srgbClr val="FFFF00"/>
                </a:solidFill>
              </a:rPr>
              <a:t>reversão da reserva de resultado </a:t>
            </a:r>
            <a:r>
              <a:rPr lang="pt-BR" sz="2700" dirty="0">
                <a:solidFill>
                  <a:schemeClr val="bg1"/>
                </a:solidFill>
              </a:rPr>
              <a:t>constituída na forma do art. 3º; </a:t>
            </a:r>
          </a:p>
          <a:p>
            <a:pPr algn="just">
              <a:lnSpc>
                <a:spcPct val="90000"/>
              </a:lnSpc>
              <a:spcBef>
                <a:spcPct val="0"/>
              </a:spcBef>
              <a:buNone/>
            </a:pPr>
            <a:r>
              <a:rPr lang="pt-BR" sz="2700" dirty="0" smtClean="0">
                <a:solidFill>
                  <a:schemeClr val="bg1"/>
                </a:solidFill>
              </a:rPr>
              <a:t>	</a:t>
            </a:r>
          </a:p>
          <a:p>
            <a:pPr algn="just">
              <a:lnSpc>
                <a:spcPct val="90000"/>
              </a:lnSpc>
              <a:spcBef>
                <a:spcPct val="0"/>
              </a:spcBef>
              <a:buNone/>
            </a:pPr>
            <a:r>
              <a:rPr lang="pt-BR" sz="2700" dirty="0">
                <a:solidFill>
                  <a:schemeClr val="bg1"/>
                </a:solidFill>
              </a:rPr>
              <a:t>	</a:t>
            </a:r>
            <a:r>
              <a:rPr lang="pt-BR" sz="2700" dirty="0" smtClean="0">
                <a:solidFill>
                  <a:schemeClr val="bg1"/>
                </a:solidFill>
              </a:rPr>
              <a:t>II </a:t>
            </a:r>
            <a:r>
              <a:rPr lang="pt-BR" sz="2700" dirty="0">
                <a:solidFill>
                  <a:schemeClr val="bg1"/>
                </a:solidFill>
              </a:rPr>
              <a:t>– </a:t>
            </a:r>
            <a:r>
              <a:rPr lang="pt-BR" sz="2700" b="1" dirty="0">
                <a:solidFill>
                  <a:srgbClr val="00B0F0"/>
                </a:solidFill>
              </a:rPr>
              <a:t>redução do patrimônio </a:t>
            </a:r>
            <a:r>
              <a:rPr lang="pt-BR" sz="2700" dirty="0">
                <a:solidFill>
                  <a:schemeClr val="bg1"/>
                </a:solidFill>
              </a:rPr>
              <a:t>institucional do Banco Central do Brasil. </a:t>
            </a:r>
          </a:p>
          <a:p>
            <a:pPr algn="just">
              <a:lnSpc>
                <a:spcPct val="90000"/>
              </a:lnSpc>
              <a:spcBef>
                <a:spcPct val="0"/>
              </a:spcBef>
              <a:buNone/>
            </a:pPr>
            <a:r>
              <a:rPr lang="pt-BR" sz="2700" dirty="0" smtClean="0">
                <a:solidFill>
                  <a:schemeClr val="bg1"/>
                </a:solidFill>
              </a:rPr>
              <a:t>	</a:t>
            </a:r>
          </a:p>
          <a:p>
            <a:pPr algn="just">
              <a:lnSpc>
                <a:spcPct val="90000"/>
              </a:lnSpc>
              <a:spcBef>
                <a:spcPct val="0"/>
              </a:spcBef>
              <a:buNone/>
            </a:pPr>
            <a:r>
              <a:rPr lang="pt-BR" sz="2700" dirty="0" smtClean="0">
                <a:solidFill>
                  <a:schemeClr val="bg1"/>
                </a:solidFill>
              </a:rPr>
              <a:t>	</a:t>
            </a:r>
            <a:r>
              <a:rPr lang="pt-BR" sz="2700" dirty="0" smtClean="0">
                <a:solidFill>
                  <a:schemeClr val="tx2">
                    <a:lumMod val="50000"/>
                  </a:schemeClr>
                </a:solidFill>
              </a:rPr>
              <a:t>§ </a:t>
            </a:r>
            <a:r>
              <a:rPr lang="pt-BR" sz="2700" dirty="0">
                <a:solidFill>
                  <a:schemeClr val="tx2">
                    <a:lumMod val="50000"/>
                  </a:schemeClr>
                </a:solidFill>
              </a:rPr>
              <a:t>2º </a:t>
            </a:r>
            <a:r>
              <a:rPr lang="pt-BR" sz="2700" b="1" dirty="0">
                <a:solidFill>
                  <a:schemeClr val="tx2">
                    <a:lumMod val="50000"/>
                  </a:schemeClr>
                </a:solidFill>
              </a:rPr>
              <a:t>A cobertura </a:t>
            </a:r>
            <a:r>
              <a:rPr lang="pt-BR" sz="2700" dirty="0">
                <a:solidFill>
                  <a:schemeClr val="tx2">
                    <a:lumMod val="50000"/>
                  </a:schemeClr>
                </a:solidFill>
              </a:rPr>
              <a:t>do resultado negativo na forma do inciso II do caput deste artigo somente </a:t>
            </a:r>
            <a:r>
              <a:rPr lang="pt-BR" sz="2700" b="1" dirty="0">
                <a:solidFill>
                  <a:schemeClr val="tx2">
                    <a:lumMod val="50000"/>
                  </a:schemeClr>
                </a:solidFill>
              </a:rPr>
              <a:t>ocorrerá até que o patrimônio líquido do Banco Central do Brasil atinja o limite mínimo de 1,5%</a:t>
            </a:r>
            <a:r>
              <a:rPr lang="pt-BR" sz="2700" dirty="0">
                <a:solidFill>
                  <a:schemeClr val="tx2">
                    <a:lumMod val="50000"/>
                  </a:schemeClr>
                </a:solidFill>
              </a:rPr>
              <a:t> (um inteiro e cinco décimos por cento) do ativo total existente na data do balanço.</a:t>
            </a:r>
          </a:p>
          <a:p>
            <a:pPr algn="just">
              <a:lnSpc>
                <a:spcPct val="90000"/>
              </a:lnSpc>
              <a:spcBef>
                <a:spcPct val="0"/>
              </a:spcBef>
              <a:buNone/>
            </a:pPr>
            <a:endParaRPr lang="pt-BR" sz="2700" dirty="0">
              <a:solidFill>
                <a:schemeClr val="bg1"/>
              </a:solidFill>
            </a:endParaRPr>
          </a:p>
        </p:txBody>
      </p:sp>
      <p:sp>
        <p:nvSpPr>
          <p:cNvPr id="4" name="Título 1"/>
          <p:cNvSpPr txBox="1">
            <a:spLocks/>
          </p:cNvSpPr>
          <p:nvPr/>
        </p:nvSpPr>
        <p:spPr bwMode="auto">
          <a:xfrm>
            <a:off x="468313" y="260350"/>
            <a:ext cx="8229600" cy="928688"/>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pt-BR" sz="4000" u="sng" dirty="0">
                <a:solidFill>
                  <a:schemeClr val="accent2">
                    <a:lumMod val="40000"/>
                    <a:lumOff val="60000"/>
                  </a:schemeClr>
                </a:solidFill>
              </a:rPr>
              <a:t>Lei 13.820/2019</a:t>
            </a:r>
          </a:p>
        </p:txBody>
      </p:sp>
    </p:spTree>
    <p:extLst>
      <p:ext uri="{BB962C8B-B14F-4D97-AF65-F5344CB8AC3E}">
        <p14:creationId xmlns:p14="http://schemas.microsoft.com/office/powerpoint/2010/main" val="1492337696"/>
      </p:ext>
    </p:extLst>
  </p:cSld>
  <p:clrMapOvr>
    <a:masterClrMapping/>
  </p:clrMapOvr>
  <p:timing>
    <p:tnLst>
      <p:par>
        <p:cTn id="1" dur="indefinite" restart="never" nodeType="tmRoot"/>
      </p:par>
    </p:tnLst>
  </p:timing>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4294967295"/>
          </p:nvPr>
        </p:nvSpPr>
        <p:spPr>
          <a:xfrm>
            <a:off x="457200" y="1484313"/>
            <a:ext cx="8229600" cy="4425950"/>
          </a:xfrm>
        </p:spPr>
        <p:txBody>
          <a:bodyPr>
            <a:normAutofit fontScale="92500" lnSpcReduction="10000"/>
          </a:bodyPr>
          <a:lstStyle/>
          <a:p>
            <a:pPr algn="just">
              <a:lnSpc>
                <a:spcPct val="90000"/>
              </a:lnSpc>
              <a:spcBef>
                <a:spcPct val="0"/>
              </a:spcBef>
              <a:buNone/>
            </a:pPr>
            <a:r>
              <a:rPr lang="pt-BR" sz="2700" dirty="0" smtClean="0">
                <a:solidFill>
                  <a:schemeClr val="bg1"/>
                </a:solidFill>
              </a:rPr>
              <a:t>	Art</a:t>
            </a:r>
            <a:r>
              <a:rPr lang="pt-BR" sz="2700" dirty="0">
                <a:solidFill>
                  <a:schemeClr val="bg1"/>
                </a:solidFill>
              </a:rPr>
              <a:t>. 4º </a:t>
            </a:r>
            <a:r>
              <a:rPr lang="pt-BR" sz="2700" b="1" dirty="0">
                <a:solidFill>
                  <a:srgbClr val="FF0000"/>
                </a:solidFill>
              </a:rPr>
              <a:t>O resultado negativo </a:t>
            </a:r>
            <a:r>
              <a:rPr lang="pt-BR" sz="2700" dirty="0">
                <a:solidFill>
                  <a:schemeClr val="bg1"/>
                </a:solidFill>
              </a:rPr>
              <a:t>apurado no balanço do Banco Central do Brasil </a:t>
            </a:r>
            <a:r>
              <a:rPr lang="pt-BR" sz="2700" b="1" dirty="0">
                <a:solidFill>
                  <a:srgbClr val="FF0000"/>
                </a:solidFill>
              </a:rPr>
              <a:t>será coberto</a:t>
            </a:r>
            <a:r>
              <a:rPr lang="pt-BR" sz="2700" dirty="0">
                <a:solidFill>
                  <a:schemeClr val="bg1"/>
                </a:solidFill>
              </a:rPr>
              <a:t>, sucessivamente, mediante: </a:t>
            </a:r>
          </a:p>
          <a:p>
            <a:pPr algn="just">
              <a:lnSpc>
                <a:spcPct val="90000"/>
              </a:lnSpc>
              <a:spcBef>
                <a:spcPct val="0"/>
              </a:spcBef>
              <a:buNone/>
            </a:pPr>
            <a:r>
              <a:rPr lang="pt-BR" sz="2700" dirty="0" smtClean="0">
                <a:solidFill>
                  <a:schemeClr val="bg1"/>
                </a:solidFill>
              </a:rPr>
              <a:t>	</a:t>
            </a:r>
          </a:p>
          <a:p>
            <a:pPr algn="just">
              <a:lnSpc>
                <a:spcPct val="90000"/>
              </a:lnSpc>
              <a:spcBef>
                <a:spcPct val="0"/>
              </a:spcBef>
              <a:buNone/>
            </a:pPr>
            <a:r>
              <a:rPr lang="pt-BR" sz="2700" dirty="0" smtClean="0">
                <a:solidFill>
                  <a:schemeClr val="bg1"/>
                </a:solidFill>
              </a:rPr>
              <a:t>	I </a:t>
            </a:r>
            <a:r>
              <a:rPr lang="pt-BR" sz="2700" dirty="0">
                <a:solidFill>
                  <a:schemeClr val="bg1"/>
                </a:solidFill>
              </a:rPr>
              <a:t>– </a:t>
            </a:r>
            <a:r>
              <a:rPr lang="pt-BR" sz="2700" b="1" dirty="0">
                <a:solidFill>
                  <a:srgbClr val="FFFF00"/>
                </a:solidFill>
              </a:rPr>
              <a:t>reversão da reserva de resultado </a:t>
            </a:r>
            <a:r>
              <a:rPr lang="pt-BR" sz="2700" dirty="0">
                <a:solidFill>
                  <a:schemeClr val="bg1"/>
                </a:solidFill>
              </a:rPr>
              <a:t>constituída na forma do art. 3º; </a:t>
            </a:r>
          </a:p>
          <a:p>
            <a:pPr algn="just">
              <a:lnSpc>
                <a:spcPct val="90000"/>
              </a:lnSpc>
              <a:spcBef>
                <a:spcPct val="0"/>
              </a:spcBef>
              <a:buNone/>
            </a:pPr>
            <a:r>
              <a:rPr lang="pt-BR" sz="2700" dirty="0" smtClean="0">
                <a:solidFill>
                  <a:schemeClr val="bg1"/>
                </a:solidFill>
              </a:rPr>
              <a:t>	</a:t>
            </a:r>
          </a:p>
          <a:p>
            <a:pPr algn="just">
              <a:lnSpc>
                <a:spcPct val="90000"/>
              </a:lnSpc>
              <a:spcBef>
                <a:spcPct val="0"/>
              </a:spcBef>
              <a:buNone/>
            </a:pPr>
            <a:r>
              <a:rPr lang="pt-BR" sz="2700" dirty="0">
                <a:solidFill>
                  <a:schemeClr val="bg1"/>
                </a:solidFill>
              </a:rPr>
              <a:t>	</a:t>
            </a:r>
            <a:r>
              <a:rPr lang="pt-BR" sz="2700" dirty="0" smtClean="0">
                <a:solidFill>
                  <a:schemeClr val="bg1"/>
                </a:solidFill>
              </a:rPr>
              <a:t>II </a:t>
            </a:r>
            <a:r>
              <a:rPr lang="pt-BR" sz="2700" dirty="0">
                <a:solidFill>
                  <a:schemeClr val="bg1"/>
                </a:solidFill>
              </a:rPr>
              <a:t>– </a:t>
            </a:r>
            <a:r>
              <a:rPr lang="pt-BR" sz="2700" b="1" dirty="0">
                <a:solidFill>
                  <a:srgbClr val="00B0F0"/>
                </a:solidFill>
              </a:rPr>
              <a:t>redução do patrimônio </a:t>
            </a:r>
            <a:r>
              <a:rPr lang="pt-BR" sz="2700" dirty="0">
                <a:solidFill>
                  <a:schemeClr val="bg1"/>
                </a:solidFill>
              </a:rPr>
              <a:t>institucional do Banco Central do Brasil. </a:t>
            </a:r>
          </a:p>
          <a:p>
            <a:pPr algn="just">
              <a:lnSpc>
                <a:spcPct val="90000"/>
              </a:lnSpc>
              <a:spcBef>
                <a:spcPct val="0"/>
              </a:spcBef>
              <a:buNone/>
            </a:pPr>
            <a:r>
              <a:rPr lang="pt-BR" sz="2700" dirty="0" smtClean="0">
                <a:solidFill>
                  <a:schemeClr val="bg1"/>
                </a:solidFill>
              </a:rPr>
              <a:t>	</a:t>
            </a:r>
          </a:p>
          <a:p>
            <a:pPr algn="just">
              <a:lnSpc>
                <a:spcPct val="90000"/>
              </a:lnSpc>
              <a:spcBef>
                <a:spcPct val="0"/>
              </a:spcBef>
              <a:buNone/>
            </a:pPr>
            <a:r>
              <a:rPr lang="pt-BR" sz="2700" dirty="0" smtClean="0">
                <a:solidFill>
                  <a:schemeClr val="bg1"/>
                </a:solidFill>
              </a:rPr>
              <a:t>	§ </a:t>
            </a:r>
            <a:r>
              <a:rPr lang="pt-BR" sz="2700" dirty="0">
                <a:solidFill>
                  <a:schemeClr val="bg1"/>
                </a:solidFill>
              </a:rPr>
              <a:t>2º </a:t>
            </a:r>
            <a:r>
              <a:rPr lang="pt-BR" sz="2700" b="1" dirty="0">
                <a:solidFill>
                  <a:schemeClr val="bg1"/>
                </a:solidFill>
              </a:rPr>
              <a:t>A cobertura </a:t>
            </a:r>
            <a:r>
              <a:rPr lang="pt-BR" sz="2700" dirty="0">
                <a:solidFill>
                  <a:schemeClr val="bg1"/>
                </a:solidFill>
              </a:rPr>
              <a:t>do resultado negativo na forma do inciso II do caput deste artigo somente</a:t>
            </a:r>
            <a:r>
              <a:rPr lang="pt-BR" sz="2700" dirty="0">
                <a:solidFill>
                  <a:schemeClr val="tx2">
                    <a:lumMod val="50000"/>
                  </a:schemeClr>
                </a:solidFill>
              </a:rPr>
              <a:t> </a:t>
            </a:r>
            <a:r>
              <a:rPr lang="pt-BR" sz="2700" b="1" dirty="0">
                <a:solidFill>
                  <a:schemeClr val="tx2">
                    <a:lumMod val="50000"/>
                  </a:schemeClr>
                </a:solidFill>
              </a:rPr>
              <a:t>ocorrerá até que o patrimônio líquido do Banco Central do Brasil atinja o limite mínimo de 1,5%</a:t>
            </a:r>
            <a:r>
              <a:rPr lang="pt-BR" sz="2700" dirty="0">
                <a:solidFill>
                  <a:schemeClr val="tx2">
                    <a:lumMod val="50000"/>
                  </a:schemeClr>
                </a:solidFill>
              </a:rPr>
              <a:t> (um inteiro e cinco décimos por cento) do ativo total existente na data do balanço.</a:t>
            </a:r>
          </a:p>
          <a:p>
            <a:pPr algn="just">
              <a:lnSpc>
                <a:spcPct val="90000"/>
              </a:lnSpc>
              <a:spcBef>
                <a:spcPct val="0"/>
              </a:spcBef>
              <a:buNone/>
            </a:pPr>
            <a:endParaRPr lang="pt-BR" sz="2700" dirty="0">
              <a:solidFill>
                <a:schemeClr val="bg1"/>
              </a:solidFill>
            </a:endParaRPr>
          </a:p>
        </p:txBody>
      </p:sp>
      <p:sp>
        <p:nvSpPr>
          <p:cNvPr id="4" name="Título 1"/>
          <p:cNvSpPr txBox="1">
            <a:spLocks/>
          </p:cNvSpPr>
          <p:nvPr/>
        </p:nvSpPr>
        <p:spPr bwMode="auto">
          <a:xfrm>
            <a:off x="468313" y="260350"/>
            <a:ext cx="8229600" cy="928688"/>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pt-BR" sz="4000" u="sng" dirty="0">
                <a:solidFill>
                  <a:schemeClr val="accent2">
                    <a:lumMod val="40000"/>
                    <a:lumOff val="60000"/>
                  </a:schemeClr>
                </a:solidFill>
              </a:rPr>
              <a:t>Lei 13.820/2019</a:t>
            </a:r>
          </a:p>
        </p:txBody>
      </p:sp>
    </p:spTree>
    <p:extLst>
      <p:ext uri="{BB962C8B-B14F-4D97-AF65-F5344CB8AC3E}">
        <p14:creationId xmlns:p14="http://schemas.microsoft.com/office/powerpoint/2010/main" val="120259096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4294967295"/>
          </p:nvPr>
        </p:nvSpPr>
        <p:spPr>
          <a:xfrm>
            <a:off x="457200" y="1484313"/>
            <a:ext cx="8229600" cy="4425950"/>
          </a:xfrm>
        </p:spPr>
        <p:txBody>
          <a:bodyPr>
            <a:normAutofit/>
          </a:bodyPr>
          <a:lstStyle/>
          <a:p>
            <a:pPr algn="just">
              <a:lnSpc>
                <a:spcPct val="90000"/>
              </a:lnSpc>
              <a:spcBef>
                <a:spcPct val="0"/>
              </a:spcBef>
              <a:buNone/>
            </a:pPr>
            <a:r>
              <a:rPr lang="pt-BR" sz="2700" dirty="0" smtClean="0"/>
              <a:t>	</a:t>
            </a:r>
            <a:r>
              <a:rPr lang="pt-BR" sz="2700" b="1" dirty="0" smtClean="0">
                <a:solidFill>
                  <a:schemeClr val="bg1"/>
                </a:solidFill>
              </a:rPr>
              <a:t>Lei Complementar 101/2000 (LRF):</a:t>
            </a:r>
          </a:p>
          <a:p>
            <a:pPr algn="just">
              <a:lnSpc>
                <a:spcPct val="90000"/>
              </a:lnSpc>
              <a:spcBef>
                <a:spcPct val="0"/>
              </a:spcBef>
              <a:buNone/>
            </a:pPr>
            <a:r>
              <a:rPr lang="pt-BR" sz="2700" b="1" dirty="0">
                <a:solidFill>
                  <a:schemeClr val="bg1"/>
                </a:solidFill>
              </a:rPr>
              <a:t>	</a:t>
            </a:r>
            <a:endParaRPr lang="pt-BR" sz="2700" b="1" dirty="0" smtClean="0">
              <a:solidFill>
                <a:schemeClr val="bg1"/>
              </a:solidFill>
            </a:endParaRPr>
          </a:p>
          <a:p>
            <a:pPr algn="just">
              <a:lnSpc>
                <a:spcPct val="90000"/>
              </a:lnSpc>
              <a:spcBef>
                <a:spcPct val="0"/>
              </a:spcBef>
              <a:buNone/>
            </a:pPr>
            <a:r>
              <a:rPr lang="pt-BR" sz="2700" dirty="0" smtClean="0">
                <a:solidFill>
                  <a:schemeClr val="bg1"/>
                </a:solidFill>
              </a:rPr>
              <a:t>	Art</a:t>
            </a:r>
            <a:r>
              <a:rPr lang="pt-BR" sz="2700" dirty="0">
                <a:solidFill>
                  <a:schemeClr val="bg1"/>
                </a:solidFill>
              </a:rPr>
              <a:t>. </a:t>
            </a:r>
            <a:r>
              <a:rPr lang="pt-BR" sz="2700" dirty="0" smtClean="0">
                <a:solidFill>
                  <a:schemeClr val="bg1"/>
                </a:solidFill>
              </a:rPr>
              <a:t>7º </a:t>
            </a:r>
            <a:r>
              <a:rPr lang="pt-BR" sz="2700" dirty="0">
                <a:solidFill>
                  <a:schemeClr val="bg1"/>
                </a:solidFill>
              </a:rPr>
              <a:t>O resultado do Banco Central do Brasil, </a:t>
            </a:r>
            <a:r>
              <a:rPr lang="pt-BR" sz="2700" b="1" dirty="0">
                <a:solidFill>
                  <a:srgbClr val="0B1B2F"/>
                </a:solidFill>
              </a:rPr>
              <a:t>apurado após a constituição ou reversão de reservas</a:t>
            </a:r>
            <a:r>
              <a:rPr lang="pt-BR" sz="2700" dirty="0">
                <a:solidFill>
                  <a:srgbClr val="0B1B2F"/>
                </a:solidFill>
              </a:rPr>
              <a:t>, </a:t>
            </a:r>
            <a:r>
              <a:rPr lang="pt-BR" sz="2700" b="1" u="sng" dirty="0">
                <a:solidFill>
                  <a:srgbClr val="0B1B2F"/>
                </a:solidFill>
              </a:rPr>
              <a:t>constitui receita do Tesouro Nacional</a:t>
            </a:r>
            <a:r>
              <a:rPr lang="pt-BR" sz="2700" dirty="0">
                <a:solidFill>
                  <a:srgbClr val="0B1B2F"/>
                </a:solidFill>
              </a:rPr>
              <a:t>, </a:t>
            </a:r>
            <a:r>
              <a:rPr lang="pt-BR" sz="2700" b="1" dirty="0">
                <a:solidFill>
                  <a:srgbClr val="0B1B2F"/>
                </a:solidFill>
              </a:rPr>
              <a:t>e será transferido</a:t>
            </a:r>
            <a:r>
              <a:rPr lang="pt-BR" sz="2700" dirty="0">
                <a:solidFill>
                  <a:srgbClr val="0B1B2F"/>
                </a:solidFill>
              </a:rPr>
              <a:t> até o décimo dia útil </a:t>
            </a:r>
            <a:r>
              <a:rPr lang="pt-BR" sz="2700" dirty="0" err="1">
                <a:solidFill>
                  <a:srgbClr val="0B1B2F"/>
                </a:solidFill>
              </a:rPr>
              <a:t>subseqüente</a:t>
            </a:r>
            <a:r>
              <a:rPr lang="pt-BR" sz="2700" dirty="0">
                <a:solidFill>
                  <a:srgbClr val="0B1B2F"/>
                </a:solidFill>
              </a:rPr>
              <a:t> à aprovação dos balanços semestrais.</a:t>
            </a:r>
          </a:p>
          <a:p>
            <a:pPr algn="just">
              <a:lnSpc>
                <a:spcPct val="90000"/>
              </a:lnSpc>
              <a:spcBef>
                <a:spcPct val="0"/>
              </a:spcBef>
              <a:buNone/>
            </a:pPr>
            <a:endParaRPr lang="pt-BR" sz="2700" dirty="0">
              <a:solidFill>
                <a:srgbClr val="0B1B2F"/>
              </a:solidFill>
            </a:endParaRPr>
          </a:p>
          <a:p>
            <a:pPr algn="just">
              <a:lnSpc>
                <a:spcPct val="90000"/>
              </a:lnSpc>
              <a:spcBef>
                <a:spcPct val="0"/>
              </a:spcBef>
              <a:buNone/>
            </a:pPr>
            <a:r>
              <a:rPr lang="pt-BR" sz="2700" dirty="0" smtClean="0">
                <a:solidFill>
                  <a:srgbClr val="0B1B2F"/>
                </a:solidFill>
              </a:rPr>
              <a:t>	§ 1º </a:t>
            </a:r>
            <a:r>
              <a:rPr lang="pt-BR" sz="2700" b="1" dirty="0">
                <a:solidFill>
                  <a:srgbClr val="0B1B2F"/>
                </a:solidFill>
              </a:rPr>
              <a:t>O resultado negativo </a:t>
            </a:r>
            <a:r>
              <a:rPr lang="pt-BR" sz="2700" dirty="0">
                <a:solidFill>
                  <a:srgbClr val="0B1B2F"/>
                </a:solidFill>
              </a:rPr>
              <a:t>constituirá obrigação do Tesouro para com o Banco Central do Brasil e </a:t>
            </a:r>
            <a:r>
              <a:rPr lang="pt-BR" sz="2700" b="1" dirty="0">
                <a:solidFill>
                  <a:srgbClr val="0B1B2F"/>
                </a:solidFill>
              </a:rPr>
              <a:t>será consignado em dotação específica no orçamento</a:t>
            </a:r>
            <a:r>
              <a:rPr lang="pt-BR" sz="2700" dirty="0" smtClean="0">
                <a:solidFill>
                  <a:srgbClr val="0B1B2F"/>
                </a:solidFill>
              </a:rPr>
              <a:t>.</a:t>
            </a:r>
            <a:endParaRPr lang="pt-BR" sz="2700" dirty="0">
              <a:solidFill>
                <a:srgbClr val="0B1B2F"/>
              </a:solidFill>
            </a:endParaRPr>
          </a:p>
        </p:txBody>
      </p:sp>
      <p:sp>
        <p:nvSpPr>
          <p:cNvPr id="5" name="Título 1"/>
          <p:cNvSpPr txBox="1">
            <a:spLocks/>
          </p:cNvSpPr>
          <p:nvPr/>
        </p:nvSpPr>
        <p:spPr bwMode="auto">
          <a:xfrm>
            <a:off x="468313" y="260350"/>
            <a:ext cx="8229600" cy="928688"/>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pt-BR" u="sng" dirty="0" smtClean="0">
                <a:solidFill>
                  <a:srgbClr val="00B0F0"/>
                </a:solidFill>
              </a:rPr>
              <a:t>RESULTADOS DO BANCO CENTRAL</a:t>
            </a:r>
          </a:p>
        </p:txBody>
      </p:sp>
    </p:spTree>
    <p:extLst>
      <p:ext uri="{BB962C8B-B14F-4D97-AF65-F5344CB8AC3E}">
        <p14:creationId xmlns:p14="http://schemas.microsoft.com/office/powerpoint/2010/main" val="1694643541"/>
      </p:ext>
    </p:extLst>
  </p:cSld>
  <p:clrMapOvr>
    <a:masterClrMapping/>
  </p:clrMapOvr>
  <p:timing>
    <p:tnLst>
      <p:par>
        <p:cTn id="1" dur="indefinite" restart="never" nodeType="tmRoot"/>
      </p:par>
    </p:tnLst>
  </p:timing>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4294967295"/>
          </p:nvPr>
        </p:nvSpPr>
        <p:spPr>
          <a:xfrm>
            <a:off x="457200" y="1484313"/>
            <a:ext cx="8229600" cy="4425950"/>
          </a:xfrm>
        </p:spPr>
        <p:txBody>
          <a:bodyPr>
            <a:normAutofit fontScale="92500" lnSpcReduction="10000"/>
          </a:bodyPr>
          <a:lstStyle/>
          <a:p>
            <a:pPr algn="just">
              <a:lnSpc>
                <a:spcPct val="90000"/>
              </a:lnSpc>
              <a:spcBef>
                <a:spcPct val="0"/>
              </a:spcBef>
              <a:buNone/>
            </a:pPr>
            <a:r>
              <a:rPr lang="pt-BR" sz="2700" dirty="0" smtClean="0">
                <a:solidFill>
                  <a:schemeClr val="bg1"/>
                </a:solidFill>
              </a:rPr>
              <a:t>	Art</a:t>
            </a:r>
            <a:r>
              <a:rPr lang="pt-BR" sz="2700" dirty="0">
                <a:solidFill>
                  <a:schemeClr val="bg1"/>
                </a:solidFill>
              </a:rPr>
              <a:t>. 4º </a:t>
            </a:r>
            <a:r>
              <a:rPr lang="pt-BR" sz="2700" b="1" dirty="0">
                <a:solidFill>
                  <a:srgbClr val="FF0000"/>
                </a:solidFill>
              </a:rPr>
              <a:t>O resultado negativo </a:t>
            </a:r>
            <a:r>
              <a:rPr lang="pt-BR" sz="2700" dirty="0">
                <a:solidFill>
                  <a:schemeClr val="bg1"/>
                </a:solidFill>
              </a:rPr>
              <a:t>apurado no balanço do Banco Central do Brasil </a:t>
            </a:r>
            <a:r>
              <a:rPr lang="pt-BR" sz="2700" b="1" dirty="0">
                <a:solidFill>
                  <a:srgbClr val="FF0000"/>
                </a:solidFill>
              </a:rPr>
              <a:t>será coberto</a:t>
            </a:r>
            <a:r>
              <a:rPr lang="pt-BR" sz="2700" dirty="0">
                <a:solidFill>
                  <a:schemeClr val="bg1"/>
                </a:solidFill>
              </a:rPr>
              <a:t>, sucessivamente, mediante: </a:t>
            </a:r>
          </a:p>
          <a:p>
            <a:pPr algn="just">
              <a:lnSpc>
                <a:spcPct val="90000"/>
              </a:lnSpc>
              <a:spcBef>
                <a:spcPct val="0"/>
              </a:spcBef>
              <a:buNone/>
            </a:pPr>
            <a:r>
              <a:rPr lang="pt-BR" sz="2700" dirty="0" smtClean="0">
                <a:solidFill>
                  <a:schemeClr val="bg1"/>
                </a:solidFill>
              </a:rPr>
              <a:t>	</a:t>
            </a:r>
          </a:p>
          <a:p>
            <a:pPr algn="just">
              <a:lnSpc>
                <a:spcPct val="90000"/>
              </a:lnSpc>
              <a:spcBef>
                <a:spcPct val="0"/>
              </a:spcBef>
              <a:buNone/>
            </a:pPr>
            <a:r>
              <a:rPr lang="pt-BR" sz="2700" dirty="0" smtClean="0">
                <a:solidFill>
                  <a:schemeClr val="bg1"/>
                </a:solidFill>
              </a:rPr>
              <a:t>	I </a:t>
            </a:r>
            <a:r>
              <a:rPr lang="pt-BR" sz="2700" dirty="0">
                <a:solidFill>
                  <a:schemeClr val="bg1"/>
                </a:solidFill>
              </a:rPr>
              <a:t>– </a:t>
            </a:r>
            <a:r>
              <a:rPr lang="pt-BR" sz="2700" b="1" dirty="0">
                <a:solidFill>
                  <a:srgbClr val="FFFF00"/>
                </a:solidFill>
              </a:rPr>
              <a:t>reversão da reserva de resultado </a:t>
            </a:r>
            <a:r>
              <a:rPr lang="pt-BR" sz="2700" dirty="0">
                <a:solidFill>
                  <a:schemeClr val="bg1"/>
                </a:solidFill>
              </a:rPr>
              <a:t>constituída na forma do art. 3º; </a:t>
            </a:r>
          </a:p>
          <a:p>
            <a:pPr algn="just">
              <a:lnSpc>
                <a:spcPct val="90000"/>
              </a:lnSpc>
              <a:spcBef>
                <a:spcPct val="0"/>
              </a:spcBef>
              <a:buNone/>
            </a:pPr>
            <a:r>
              <a:rPr lang="pt-BR" sz="2700" dirty="0" smtClean="0">
                <a:solidFill>
                  <a:schemeClr val="bg1"/>
                </a:solidFill>
              </a:rPr>
              <a:t>	</a:t>
            </a:r>
          </a:p>
          <a:p>
            <a:pPr algn="just">
              <a:lnSpc>
                <a:spcPct val="90000"/>
              </a:lnSpc>
              <a:spcBef>
                <a:spcPct val="0"/>
              </a:spcBef>
              <a:buNone/>
            </a:pPr>
            <a:r>
              <a:rPr lang="pt-BR" sz="2700" dirty="0">
                <a:solidFill>
                  <a:schemeClr val="bg1"/>
                </a:solidFill>
              </a:rPr>
              <a:t>	</a:t>
            </a:r>
            <a:r>
              <a:rPr lang="pt-BR" sz="2700" dirty="0" smtClean="0">
                <a:solidFill>
                  <a:schemeClr val="bg1"/>
                </a:solidFill>
              </a:rPr>
              <a:t>II </a:t>
            </a:r>
            <a:r>
              <a:rPr lang="pt-BR" sz="2700" dirty="0">
                <a:solidFill>
                  <a:schemeClr val="bg1"/>
                </a:solidFill>
              </a:rPr>
              <a:t>– </a:t>
            </a:r>
            <a:r>
              <a:rPr lang="pt-BR" sz="2700" b="1" dirty="0">
                <a:solidFill>
                  <a:srgbClr val="00B0F0"/>
                </a:solidFill>
              </a:rPr>
              <a:t>redução do patrimônio </a:t>
            </a:r>
            <a:r>
              <a:rPr lang="pt-BR" sz="2700" dirty="0">
                <a:solidFill>
                  <a:schemeClr val="bg1"/>
                </a:solidFill>
              </a:rPr>
              <a:t>institucional do Banco Central do Brasil. </a:t>
            </a:r>
          </a:p>
          <a:p>
            <a:pPr algn="just">
              <a:lnSpc>
                <a:spcPct val="90000"/>
              </a:lnSpc>
              <a:spcBef>
                <a:spcPct val="0"/>
              </a:spcBef>
              <a:buNone/>
            </a:pPr>
            <a:r>
              <a:rPr lang="pt-BR" sz="2700" dirty="0" smtClean="0">
                <a:solidFill>
                  <a:schemeClr val="bg1"/>
                </a:solidFill>
              </a:rPr>
              <a:t>	</a:t>
            </a:r>
          </a:p>
          <a:p>
            <a:pPr algn="just">
              <a:lnSpc>
                <a:spcPct val="90000"/>
              </a:lnSpc>
              <a:spcBef>
                <a:spcPct val="0"/>
              </a:spcBef>
              <a:buNone/>
            </a:pPr>
            <a:r>
              <a:rPr lang="pt-BR" sz="2700" dirty="0" smtClean="0">
                <a:solidFill>
                  <a:schemeClr val="bg1"/>
                </a:solidFill>
              </a:rPr>
              <a:t>	§ </a:t>
            </a:r>
            <a:r>
              <a:rPr lang="pt-BR" sz="2700" dirty="0">
                <a:solidFill>
                  <a:schemeClr val="bg1"/>
                </a:solidFill>
              </a:rPr>
              <a:t>2º </a:t>
            </a:r>
            <a:r>
              <a:rPr lang="pt-BR" sz="2700" b="1" dirty="0">
                <a:solidFill>
                  <a:schemeClr val="bg1"/>
                </a:solidFill>
              </a:rPr>
              <a:t>A cobertura </a:t>
            </a:r>
            <a:r>
              <a:rPr lang="pt-BR" sz="2700" dirty="0">
                <a:solidFill>
                  <a:schemeClr val="bg1"/>
                </a:solidFill>
              </a:rPr>
              <a:t>do resultado negativo na forma do inciso II do caput deste artigo somente </a:t>
            </a:r>
            <a:r>
              <a:rPr lang="pt-BR" sz="2700" b="1" dirty="0">
                <a:solidFill>
                  <a:srgbClr val="00B0F0"/>
                </a:solidFill>
              </a:rPr>
              <a:t>ocorrerá até que o patrimônio líquido do Banco Central do Brasil atinja o limite mínimo de 1,5%</a:t>
            </a:r>
            <a:r>
              <a:rPr lang="pt-BR" sz="2700" dirty="0">
                <a:solidFill>
                  <a:schemeClr val="bg1"/>
                </a:solidFill>
              </a:rPr>
              <a:t> </a:t>
            </a:r>
            <a:r>
              <a:rPr lang="pt-BR" sz="2700" dirty="0">
                <a:solidFill>
                  <a:schemeClr val="tx2">
                    <a:lumMod val="50000"/>
                  </a:schemeClr>
                </a:solidFill>
              </a:rPr>
              <a:t>(um inteiro e cinco décimos por cento) do ativo total existente na data do balanço.</a:t>
            </a:r>
          </a:p>
          <a:p>
            <a:pPr algn="just">
              <a:lnSpc>
                <a:spcPct val="90000"/>
              </a:lnSpc>
              <a:spcBef>
                <a:spcPct val="0"/>
              </a:spcBef>
              <a:buNone/>
            </a:pPr>
            <a:endParaRPr lang="pt-BR" sz="2700" dirty="0">
              <a:solidFill>
                <a:schemeClr val="bg1"/>
              </a:solidFill>
            </a:endParaRPr>
          </a:p>
        </p:txBody>
      </p:sp>
      <p:sp>
        <p:nvSpPr>
          <p:cNvPr id="4" name="Título 1"/>
          <p:cNvSpPr txBox="1">
            <a:spLocks/>
          </p:cNvSpPr>
          <p:nvPr/>
        </p:nvSpPr>
        <p:spPr bwMode="auto">
          <a:xfrm>
            <a:off x="468313" y="260350"/>
            <a:ext cx="8229600" cy="928688"/>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pt-BR" sz="4000" u="sng" dirty="0">
                <a:solidFill>
                  <a:schemeClr val="accent2">
                    <a:lumMod val="40000"/>
                    <a:lumOff val="60000"/>
                  </a:schemeClr>
                </a:solidFill>
              </a:rPr>
              <a:t>Lei 13.820/2019</a:t>
            </a:r>
          </a:p>
        </p:txBody>
      </p:sp>
    </p:spTree>
    <p:extLst>
      <p:ext uri="{BB962C8B-B14F-4D97-AF65-F5344CB8AC3E}">
        <p14:creationId xmlns:p14="http://schemas.microsoft.com/office/powerpoint/2010/main" val="507242381"/>
      </p:ext>
    </p:extLst>
  </p:cSld>
  <p:clrMapOvr>
    <a:masterClrMapping/>
  </p:clrMapOvr>
  <p:timing>
    <p:tnLst>
      <p:par>
        <p:cTn id="1" dur="indefinite" restart="never" nodeType="tmRoot"/>
      </p:par>
    </p:tnLst>
  </p:timing>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4294967295"/>
          </p:nvPr>
        </p:nvSpPr>
        <p:spPr>
          <a:xfrm>
            <a:off x="457200" y="1484313"/>
            <a:ext cx="8229600" cy="4425950"/>
          </a:xfrm>
        </p:spPr>
        <p:txBody>
          <a:bodyPr>
            <a:normAutofit fontScale="92500" lnSpcReduction="10000"/>
          </a:bodyPr>
          <a:lstStyle/>
          <a:p>
            <a:pPr algn="just">
              <a:lnSpc>
                <a:spcPct val="90000"/>
              </a:lnSpc>
              <a:spcBef>
                <a:spcPct val="0"/>
              </a:spcBef>
              <a:buNone/>
            </a:pPr>
            <a:r>
              <a:rPr lang="pt-BR" sz="2700" dirty="0" smtClean="0">
                <a:solidFill>
                  <a:schemeClr val="bg1"/>
                </a:solidFill>
              </a:rPr>
              <a:t>	Art</a:t>
            </a:r>
            <a:r>
              <a:rPr lang="pt-BR" sz="2700" dirty="0">
                <a:solidFill>
                  <a:schemeClr val="bg1"/>
                </a:solidFill>
              </a:rPr>
              <a:t>. 4º </a:t>
            </a:r>
            <a:r>
              <a:rPr lang="pt-BR" sz="2700" b="1" dirty="0">
                <a:solidFill>
                  <a:srgbClr val="FF0000"/>
                </a:solidFill>
              </a:rPr>
              <a:t>O resultado negativo </a:t>
            </a:r>
            <a:r>
              <a:rPr lang="pt-BR" sz="2700" dirty="0">
                <a:solidFill>
                  <a:schemeClr val="bg1"/>
                </a:solidFill>
              </a:rPr>
              <a:t>apurado no balanço do Banco Central do Brasil </a:t>
            </a:r>
            <a:r>
              <a:rPr lang="pt-BR" sz="2700" b="1" dirty="0">
                <a:solidFill>
                  <a:srgbClr val="FF0000"/>
                </a:solidFill>
              </a:rPr>
              <a:t>será coberto</a:t>
            </a:r>
            <a:r>
              <a:rPr lang="pt-BR" sz="2700" dirty="0">
                <a:solidFill>
                  <a:schemeClr val="bg1"/>
                </a:solidFill>
              </a:rPr>
              <a:t>, sucessivamente, mediante: </a:t>
            </a:r>
          </a:p>
          <a:p>
            <a:pPr algn="just">
              <a:lnSpc>
                <a:spcPct val="90000"/>
              </a:lnSpc>
              <a:spcBef>
                <a:spcPct val="0"/>
              </a:spcBef>
              <a:buNone/>
            </a:pPr>
            <a:r>
              <a:rPr lang="pt-BR" sz="2700" dirty="0" smtClean="0">
                <a:solidFill>
                  <a:schemeClr val="bg1"/>
                </a:solidFill>
              </a:rPr>
              <a:t>	</a:t>
            </a:r>
          </a:p>
          <a:p>
            <a:pPr algn="just">
              <a:lnSpc>
                <a:spcPct val="90000"/>
              </a:lnSpc>
              <a:spcBef>
                <a:spcPct val="0"/>
              </a:spcBef>
              <a:buNone/>
            </a:pPr>
            <a:r>
              <a:rPr lang="pt-BR" sz="2700" dirty="0" smtClean="0">
                <a:solidFill>
                  <a:schemeClr val="bg1"/>
                </a:solidFill>
              </a:rPr>
              <a:t>	I </a:t>
            </a:r>
            <a:r>
              <a:rPr lang="pt-BR" sz="2700" dirty="0">
                <a:solidFill>
                  <a:schemeClr val="bg1"/>
                </a:solidFill>
              </a:rPr>
              <a:t>– </a:t>
            </a:r>
            <a:r>
              <a:rPr lang="pt-BR" sz="2700" b="1" dirty="0">
                <a:solidFill>
                  <a:srgbClr val="FFFF00"/>
                </a:solidFill>
              </a:rPr>
              <a:t>reversão da reserva de resultado </a:t>
            </a:r>
            <a:r>
              <a:rPr lang="pt-BR" sz="2700" dirty="0">
                <a:solidFill>
                  <a:schemeClr val="bg1"/>
                </a:solidFill>
              </a:rPr>
              <a:t>constituída na forma do art. 3º; </a:t>
            </a:r>
          </a:p>
          <a:p>
            <a:pPr algn="just">
              <a:lnSpc>
                <a:spcPct val="90000"/>
              </a:lnSpc>
              <a:spcBef>
                <a:spcPct val="0"/>
              </a:spcBef>
              <a:buNone/>
            </a:pPr>
            <a:r>
              <a:rPr lang="pt-BR" sz="2700" dirty="0" smtClean="0">
                <a:solidFill>
                  <a:schemeClr val="bg1"/>
                </a:solidFill>
              </a:rPr>
              <a:t>	</a:t>
            </a:r>
          </a:p>
          <a:p>
            <a:pPr algn="just">
              <a:lnSpc>
                <a:spcPct val="90000"/>
              </a:lnSpc>
              <a:spcBef>
                <a:spcPct val="0"/>
              </a:spcBef>
              <a:buNone/>
            </a:pPr>
            <a:r>
              <a:rPr lang="pt-BR" sz="2700" dirty="0">
                <a:solidFill>
                  <a:schemeClr val="bg1"/>
                </a:solidFill>
              </a:rPr>
              <a:t>	</a:t>
            </a:r>
            <a:r>
              <a:rPr lang="pt-BR" sz="2700" dirty="0" smtClean="0">
                <a:solidFill>
                  <a:schemeClr val="bg1"/>
                </a:solidFill>
              </a:rPr>
              <a:t>II </a:t>
            </a:r>
            <a:r>
              <a:rPr lang="pt-BR" sz="2700" dirty="0">
                <a:solidFill>
                  <a:schemeClr val="bg1"/>
                </a:solidFill>
              </a:rPr>
              <a:t>– </a:t>
            </a:r>
            <a:r>
              <a:rPr lang="pt-BR" sz="2700" b="1" dirty="0">
                <a:solidFill>
                  <a:srgbClr val="00B0F0"/>
                </a:solidFill>
              </a:rPr>
              <a:t>redução do patrimônio </a:t>
            </a:r>
            <a:r>
              <a:rPr lang="pt-BR" sz="2700" dirty="0">
                <a:solidFill>
                  <a:schemeClr val="bg1"/>
                </a:solidFill>
              </a:rPr>
              <a:t>institucional do Banco Central do Brasil. </a:t>
            </a:r>
          </a:p>
          <a:p>
            <a:pPr algn="just">
              <a:lnSpc>
                <a:spcPct val="90000"/>
              </a:lnSpc>
              <a:spcBef>
                <a:spcPct val="0"/>
              </a:spcBef>
              <a:buNone/>
            </a:pPr>
            <a:r>
              <a:rPr lang="pt-BR" sz="2700" dirty="0" smtClean="0">
                <a:solidFill>
                  <a:schemeClr val="bg1"/>
                </a:solidFill>
              </a:rPr>
              <a:t>	</a:t>
            </a:r>
          </a:p>
          <a:p>
            <a:pPr algn="just">
              <a:lnSpc>
                <a:spcPct val="90000"/>
              </a:lnSpc>
              <a:spcBef>
                <a:spcPct val="0"/>
              </a:spcBef>
              <a:buNone/>
            </a:pPr>
            <a:r>
              <a:rPr lang="pt-BR" sz="2700" dirty="0" smtClean="0">
                <a:solidFill>
                  <a:schemeClr val="bg1"/>
                </a:solidFill>
              </a:rPr>
              <a:t>	§ </a:t>
            </a:r>
            <a:r>
              <a:rPr lang="pt-BR" sz="2700" dirty="0">
                <a:solidFill>
                  <a:schemeClr val="bg1"/>
                </a:solidFill>
              </a:rPr>
              <a:t>2º </a:t>
            </a:r>
            <a:r>
              <a:rPr lang="pt-BR" sz="2700" b="1" dirty="0">
                <a:solidFill>
                  <a:schemeClr val="bg1"/>
                </a:solidFill>
              </a:rPr>
              <a:t>A cobertura </a:t>
            </a:r>
            <a:r>
              <a:rPr lang="pt-BR" sz="2700" dirty="0">
                <a:solidFill>
                  <a:schemeClr val="bg1"/>
                </a:solidFill>
              </a:rPr>
              <a:t>do resultado negativo na forma do inciso II do caput deste artigo somente </a:t>
            </a:r>
            <a:r>
              <a:rPr lang="pt-BR" sz="2700" b="1" dirty="0">
                <a:solidFill>
                  <a:srgbClr val="00B0F0"/>
                </a:solidFill>
              </a:rPr>
              <a:t>ocorrerá até que o patrimônio líquido do Banco Central do Brasil atinja o limite mínimo de 1,5%</a:t>
            </a:r>
            <a:r>
              <a:rPr lang="pt-BR" sz="2700" dirty="0">
                <a:solidFill>
                  <a:schemeClr val="bg1"/>
                </a:solidFill>
              </a:rPr>
              <a:t> (um inteiro e cinco décimos por cento) do ativo total existente na data do balanço.</a:t>
            </a:r>
          </a:p>
          <a:p>
            <a:pPr algn="just">
              <a:lnSpc>
                <a:spcPct val="90000"/>
              </a:lnSpc>
              <a:spcBef>
                <a:spcPct val="0"/>
              </a:spcBef>
              <a:buNone/>
            </a:pPr>
            <a:endParaRPr lang="pt-BR" sz="2700" dirty="0">
              <a:solidFill>
                <a:schemeClr val="bg1"/>
              </a:solidFill>
            </a:endParaRPr>
          </a:p>
        </p:txBody>
      </p:sp>
      <p:sp>
        <p:nvSpPr>
          <p:cNvPr id="4" name="Título 1"/>
          <p:cNvSpPr txBox="1">
            <a:spLocks/>
          </p:cNvSpPr>
          <p:nvPr/>
        </p:nvSpPr>
        <p:spPr bwMode="auto">
          <a:xfrm>
            <a:off x="468313" y="260350"/>
            <a:ext cx="8229600" cy="928688"/>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pt-BR" sz="4000" u="sng" dirty="0">
                <a:solidFill>
                  <a:schemeClr val="accent2">
                    <a:lumMod val="40000"/>
                    <a:lumOff val="60000"/>
                  </a:schemeClr>
                </a:solidFill>
              </a:rPr>
              <a:t>Lei 13.820/2019</a:t>
            </a:r>
          </a:p>
        </p:txBody>
      </p:sp>
    </p:spTree>
    <p:extLst>
      <p:ext uri="{BB962C8B-B14F-4D97-AF65-F5344CB8AC3E}">
        <p14:creationId xmlns:p14="http://schemas.microsoft.com/office/powerpoint/2010/main" val="3206321425"/>
      </p:ext>
    </p:extLst>
  </p:cSld>
  <p:clrMapOvr>
    <a:masterClrMapping/>
  </p:clrMapOvr>
  <p:timing>
    <p:tnLst>
      <p:par>
        <p:cTn id="1" dur="indefinite" restart="never" nodeType="tmRoot"/>
      </p:par>
    </p:tnLst>
  </p:timing>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4294967295"/>
          </p:nvPr>
        </p:nvSpPr>
        <p:spPr>
          <a:xfrm>
            <a:off x="457200" y="1484313"/>
            <a:ext cx="8229600" cy="4425950"/>
          </a:xfrm>
        </p:spPr>
        <p:txBody>
          <a:bodyPr>
            <a:normAutofit/>
          </a:bodyPr>
          <a:lstStyle/>
          <a:p>
            <a:pPr algn="just">
              <a:lnSpc>
                <a:spcPct val="90000"/>
              </a:lnSpc>
              <a:spcBef>
                <a:spcPct val="0"/>
              </a:spcBef>
              <a:buNone/>
            </a:pPr>
            <a:r>
              <a:rPr lang="pt-BR" sz="2700" dirty="0" smtClean="0">
                <a:solidFill>
                  <a:schemeClr val="bg1"/>
                </a:solidFill>
              </a:rPr>
              <a:t>	</a:t>
            </a:r>
            <a:r>
              <a:rPr lang="pt-BR" sz="2700" dirty="0" smtClean="0">
                <a:solidFill>
                  <a:schemeClr val="tx2">
                    <a:lumMod val="50000"/>
                  </a:schemeClr>
                </a:solidFill>
              </a:rPr>
              <a:t>Ativos Totais = R$ 3.480,3 bilhões</a:t>
            </a:r>
            <a:endParaRPr lang="pt-BR" sz="2700" dirty="0">
              <a:solidFill>
                <a:schemeClr val="tx2">
                  <a:lumMod val="50000"/>
                </a:schemeClr>
              </a:solidFill>
            </a:endParaRPr>
          </a:p>
          <a:p>
            <a:pPr algn="just">
              <a:lnSpc>
                <a:spcPct val="90000"/>
              </a:lnSpc>
              <a:spcBef>
                <a:spcPct val="0"/>
              </a:spcBef>
              <a:buNone/>
            </a:pPr>
            <a:r>
              <a:rPr lang="pt-BR" sz="2700" dirty="0" smtClean="0">
                <a:solidFill>
                  <a:schemeClr val="bg1"/>
                </a:solidFill>
              </a:rPr>
              <a:t>	</a:t>
            </a:r>
            <a:r>
              <a:rPr lang="pt-BR" sz="2700" dirty="0">
                <a:solidFill>
                  <a:schemeClr val="tx2">
                    <a:lumMod val="50000"/>
                  </a:schemeClr>
                </a:solidFill>
              </a:rPr>
              <a:t>Patrimônio Líquido = R$ 126,7 bilhões</a:t>
            </a:r>
          </a:p>
          <a:p>
            <a:pPr algn="just">
              <a:lnSpc>
                <a:spcPct val="90000"/>
              </a:lnSpc>
              <a:spcBef>
                <a:spcPct val="0"/>
              </a:spcBef>
              <a:buNone/>
            </a:pPr>
            <a:r>
              <a:rPr lang="pt-BR" sz="2700" dirty="0" smtClean="0">
                <a:solidFill>
                  <a:schemeClr val="tx2">
                    <a:lumMod val="50000"/>
                  </a:schemeClr>
                </a:solidFill>
              </a:rPr>
              <a:t>	(Art. 4º, § 2º) 1,5% do PL = R$ 52,2 bilhões</a:t>
            </a:r>
          </a:p>
          <a:p>
            <a:pPr algn="just">
              <a:lnSpc>
                <a:spcPct val="90000"/>
              </a:lnSpc>
              <a:spcBef>
                <a:spcPct val="0"/>
              </a:spcBef>
              <a:buNone/>
            </a:pPr>
            <a:endParaRPr lang="pt-BR" sz="2700" dirty="0" smtClean="0">
              <a:solidFill>
                <a:schemeClr val="bg1"/>
              </a:solidFill>
            </a:endParaRPr>
          </a:p>
          <a:p>
            <a:pPr algn="just">
              <a:lnSpc>
                <a:spcPct val="90000"/>
              </a:lnSpc>
              <a:spcBef>
                <a:spcPct val="0"/>
              </a:spcBef>
              <a:buNone/>
            </a:pPr>
            <a:r>
              <a:rPr lang="pt-BR" sz="2700" dirty="0">
                <a:solidFill>
                  <a:schemeClr val="tx2">
                    <a:lumMod val="50000"/>
                  </a:schemeClr>
                </a:solidFill>
              </a:rPr>
              <a:t>	</a:t>
            </a:r>
            <a:r>
              <a:rPr lang="pt-BR" sz="2700" dirty="0" smtClean="0">
                <a:solidFill>
                  <a:schemeClr val="tx2">
                    <a:lumMod val="50000"/>
                  </a:schemeClr>
                </a:solidFill>
              </a:rPr>
              <a:t>-------------------------------------------------------------------------</a:t>
            </a:r>
          </a:p>
          <a:p>
            <a:pPr algn="just">
              <a:lnSpc>
                <a:spcPct val="90000"/>
              </a:lnSpc>
              <a:spcBef>
                <a:spcPct val="0"/>
              </a:spcBef>
              <a:buNone/>
            </a:pPr>
            <a:r>
              <a:rPr lang="pt-BR" sz="2700" dirty="0">
                <a:solidFill>
                  <a:schemeClr val="bg1"/>
                </a:solidFill>
              </a:rPr>
              <a:t>	</a:t>
            </a:r>
            <a:r>
              <a:rPr lang="pt-BR" sz="2700" u="sng" dirty="0" smtClean="0">
                <a:solidFill>
                  <a:schemeClr val="tx2">
                    <a:lumMod val="50000"/>
                  </a:schemeClr>
                </a:solidFill>
              </a:rPr>
              <a:t>Exemplo:</a:t>
            </a:r>
            <a:r>
              <a:rPr lang="pt-BR" sz="2700" dirty="0" smtClean="0">
                <a:solidFill>
                  <a:schemeClr val="tx2">
                    <a:lumMod val="50000"/>
                  </a:schemeClr>
                </a:solidFill>
              </a:rPr>
              <a:t> 1º semestre/2008</a:t>
            </a:r>
          </a:p>
          <a:p>
            <a:pPr algn="just">
              <a:lnSpc>
                <a:spcPct val="90000"/>
              </a:lnSpc>
              <a:spcBef>
                <a:spcPct val="0"/>
              </a:spcBef>
              <a:buNone/>
            </a:pPr>
            <a:endParaRPr lang="pt-BR" sz="2700" dirty="0">
              <a:solidFill>
                <a:schemeClr val="bg1"/>
              </a:solidFill>
            </a:endParaRPr>
          </a:p>
          <a:p>
            <a:pPr algn="just">
              <a:lnSpc>
                <a:spcPct val="90000"/>
              </a:lnSpc>
              <a:spcBef>
                <a:spcPct val="0"/>
              </a:spcBef>
              <a:buNone/>
            </a:pPr>
            <a:r>
              <a:rPr lang="pt-BR" sz="2700" dirty="0" smtClean="0">
                <a:solidFill>
                  <a:schemeClr val="bg1"/>
                </a:solidFill>
              </a:rPr>
              <a:t>	</a:t>
            </a:r>
            <a:r>
              <a:rPr lang="pt-BR" sz="2700" dirty="0" smtClean="0">
                <a:solidFill>
                  <a:schemeClr val="tx2">
                    <a:lumMod val="50000"/>
                  </a:schemeClr>
                </a:solidFill>
              </a:rPr>
              <a:t>Resultado Total = negativo em R$ 41,6 bilhões</a:t>
            </a:r>
          </a:p>
          <a:p>
            <a:pPr algn="just">
              <a:lnSpc>
                <a:spcPct val="90000"/>
              </a:lnSpc>
              <a:spcBef>
                <a:spcPct val="0"/>
              </a:spcBef>
              <a:buNone/>
            </a:pPr>
            <a:r>
              <a:rPr lang="pt-BR" sz="2700" dirty="0">
                <a:solidFill>
                  <a:schemeClr val="bg1"/>
                </a:solidFill>
              </a:rPr>
              <a:t>	</a:t>
            </a:r>
            <a:endParaRPr lang="pt-BR" sz="2700" dirty="0" smtClean="0">
              <a:solidFill>
                <a:schemeClr val="bg1"/>
              </a:solidFill>
            </a:endParaRPr>
          </a:p>
          <a:p>
            <a:pPr algn="just">
              <a:lnSpc>
                <a:spcPct val="90000"/>
              </a:lnSpc>
              <a:spcBef>
                <a:spcPct val="0"/>
              </a:spcBef>
              <a:buNone/>
            </a:pPr>
            <a:endParaRPr lang="pt-BR" sz="2700" dirty="0" smtClean="0">
              <a:solidFill>
                <a:schemeClr val="bg1"/>
              </a:solidFill>
            </a:endParaRPr>
          </a:p>
          <a:p>
            <a:pPr algn="just">
              <a:lnSpc>
                <a:spcPct val="90000"/>
              </a:lnSpc>
              <a:spcBef>
                <a:spcPct val="0"/>
              </a:spcBef>
              <a:buNone/>
            </a:pPr>
            <a:endParaRPr lang="pt-BR" sz="2700" dirty="0">
              <a:solidFill>
                <a:schemeClr val="bg1"/>
              </a:solidFill>
            </a:endParaRPr>
          </a:p>
        </p:txBody>
      </p:sp>
      <p:sp>
        <p:nvSpPr>
          <p:cNvPr id="4" name="Título 1"/>
          <p:cNvSpPr txBox="1">
            <a:spLocks/>
          </p:cNvSpPr>
          <p:nvPr/>
        </p:nvSpPr>
        <p:spPr bwMode="auto">
          <a:xfrm>
            <a:off x="468313" y="260350"/>
            <a:ext cx="8229600" cy="928688"/>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pt-BR" sz="4000" u="sng" dirty="0" smtClean="0">
                <a:solidFill>
                  <a:schemeClr val="accent2">
                    <a:lumMod val="40000"/>
                    <a:lumOff val="60000"/>
                  </a:schemeClr>
                </a:solidFill>
              </a:rPr>
              <a:t>BANCO CENTRAL DO BRASIL</a:t>
            </a:r>
          </a:p>
        </p:txBody>
      </p:sp>
    </p:spTree>
    <p:extLst>
      <p:ext uri="{BB962C8B-B14F-4D97-AF65-F5344CB8AC3E}">
        <p14:creationId xmlns:p14="http://schemas.microsoft.com/office/powerpoint/2010/main" val="3787421801"/>
      </p:ext>
    </p:extLst>
  </p:cSld>
  <p:clrMapOvr>
    <a:masterClrMapping/>
  </p:clrMapOvr>
  <p:timing>
    <p:tnLst>
      <p:par>
        <p:cTn id="1" dur="indefinite" restart="never" nodeType="tmRoot"/>
      </p:par>
    </p:tnLst>
  </p:timing>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4294967295"/>
          </p:nvPr>
        </p:nvSpPr>
        <p:spPr>
          <a:xfrm>
            <a:off x="457200" y="1484313"/>
            <a:ext cx="8229600" cy="4425950"/>
          </a:xfrm>
        </p:spPr>
        <p:txBody>
          <a:bodyPr>
            <a:normAutofit/>
          </a:bodyPr>
          <a:lstStyle/>
          <a:p>
            <a:pPr algn="just">
              <a:lnSpc>
                <a:spcPct val="90000"/>
              </a:lnSpc>
              <a:spcBef>
                <a:spcPct val="0"/>
              </a:spcBef>
              <a:buNone/>
            </a:pPr>
            <a:r>
              <a:rPr lang="pt-BR" sz="2700" dirty="0" smtClean="0">
                <a:solidFill>
                  <a:schemeClr val="bg1"/>
                </a:solidFill>
              </a:rPr>
              <a:t>	</a:t>
            </a:r>
            <a:r>
              <a:rPr lang="pt-BR" sz="2700" dirty="0" smtClean="0">
                <a:solidFill>
                  <a:srgbClr val="00B0F0"/>
                </a:solidFill>
              </a:rPr>
              <a:t>Ativos Totais</a:t>
            </a:r>
            <a:r>
              <a:rPr lang="pt-BR" sz="2700" dirty="0" smtClean="0">
                <a:solidFill>
                  <a:schemeClr val="bg1"/>
                </a:solidFill>
              </a:rPr>
              <a:t> </a:t>
            </a:r>
            <a:r>
              <a:rPr lang="pt-BR" sz="2700" dirty="0" smtClean="0">
                <a:solidFill>
                  <a:schemeClr val="tx2">
                    <a:lumMod val="50000"/>
                  </a:schemeClr>
                </a:solidFill>
              </a:rPr>
              <a:t>= R$ 3.480,3 bilhões</a:t>
            </a:r>
            <a:endParaRPr lang="pt-BR" sz="2700" dirty="0">
              <a:solidFill>
                <a:schemeClr val="tx2">
                  <a:lumMod val="50000"/>
                </a:schemeClr>
              </a:solidFill>
            </a:endParaRPr>
          </a:p>
          <a:p>
            <a:pPr algn="just">
              <a:lnSpc>
                <a:spcPct val="90000"/>
              </a:lnSpc>
              <a:spcBef>
                <a:spcPct val="0"/>
              </a:spcBef>
              <a:buNone/>
            </a:pPr>
            <a:r>
              <a:rPr lang="pt-BR" sz="2700" dirty="0" smtClean="0">
                <a:solidFill>
                  <a:schemeClr val="bg1"/>
                </a:solidFill>
              </a:rPr>
              <a:t>	</a:t>
            </a:r>
            <a:r>
              <a:rPr lang="pt-BR" sz="2700" dirty="0">
                <a:solidFill>
                  <a:schemeClr val="tx2">
                    <a:lumMod val="50000"/>
                  </a:schemeClr>
                </a:solidFill>
              </a:rPr>
              <a:t>Patrimônio Líquido = R$ 126,7 bilhões</a:t>
            </a:r>
          </a:p>
          <a:p>
            <a:pPr algn="just">
              <a:lnSpc>
                <a:spcPct val="90000"/>
              </a:lnSpc>
              <a:spcBef>
                <a:spcPct val="0"/>
              </a:spcBef>
              <a:buNone/>
            </a:pPr>
            <a:r>
              <a:rPr lang="pt-BR" sz="2700" dirty="0" smtClean="0">
                <a:solidFill>
                  <a:schemeClr val="tx2">
                    <a:lumMod val="50000"/>
                  </a:schemeClr>
                </a:solidFill>
              </a:rPr>
              <a:t>	(Art. 4º, § 2º) 1,5% do PL = R$ 52,2 bilhões</a:t>
            </a:r>
          </a:p>
          <a:p>
            <a:pPr algn="just">
              <a:lnSpc>
                <a:spcPct val="90000"/>
              </a:lnSpc>
              <a:spcBef>
                <a:spcPct val="0"/>
              </a:spcBef>
              <a:buNone/>
            </a:pPr>
            <a:endParaRPr lang="pt-BR" sz="2700" dirty="0" smtClean="0">
              <a:solidFill>
                <a:schemeClr val="bg1"/>
              </a:solidFill>
            </a:endParaRPr>
          </a:p>
          <a:p>
            <a:pPr algn="just">
              <a:lnSpc>
                <a:spcPct val="90000"/>
              </a:lnSpc>
              <a:spcBef>
                <a:spcPct val="0"/>
              </a:spcBef>
              <a:buNone/>
            </a:pPr>
            <a:r>
              <a:rPr lang="pt-BR" sz="2700" dirty="0">
                <a:solidFill>
                  <a:schemeClr val="tx2">
                    <a:lumMod val="50000"/>
                  </a:schemeClr>
                </a:solidFill>
              </a:rPr>
              <a:t>	</a:t>
            </a:r>
            <a:r>
              <a:rPr lang="pt-BR" sz="2700" dirty="0" smtClean="0">
                <a:solidFill>
                  <a:schemeClr val="tx2">
                    <a:lumMod val="50000"/>
                  </a:schemeClr>
                </a:solidFill>
              </a:rPr>
              <a:t>-------------------------------------------------------------------------</a:t>
            </a:r>
          </a:p>
          <a:p>
            <a:pPr algn="just">
              <a:lnSpc>
                <a:spcPct val="90000"/>
              </a:lnSpc>
              <a:spcBef>
                <a:spcPct val="0"/>
              </a:spcBef>
              <a:buNone/>
            </a:pPr>
            <a:r>
              <a:rPr lang="pt-BR" sz="2700" dirty="0">
                <a:solidFill>
                  <a:schemeClr val="bg1"/>
                </a:solidFill>
              </a:rPr>
              <a:t>	</a:t>
            </a:r>
            <a:r>
              <a:rPr lang="pt-BR" sz="2700" u="sng" dirty="0" smtClean="0">
                <a:solidFill>
                  <a:schemeClr val="tx2">
                    <a:lumMod val="50000"/>
                  </a:schemeClr>
                </a:solidFill>
              </a:rPr>
              <a:t>Exemplo:</a:t>
            </a:r>
            <a:r>
              <a:rPr lang="pt-BR" sz="2700" dirty="0" smtClean="0">
                <a:solidFill>
                  <a:schemeClr val="tx2">
                    <a:lumMod val="50000"/>
                  </a:schemeClr>
                </a:solidFill>
              </a:rPr>
              <a:t> 1º semestre/2008</a:t>
            </a:r>
          </a:p>
          <a:p>
            <a:pPr algn="just">
              <a:lnSpc>
                <a:spcPct val="90000"/>
              </a:lnSpc>
              <a:spcBef>
                <a:spcPct val="0"/>
              </a:spcBef>
              <a:buNone/>
            </a:pPr>
            <a:endParaRPr lang="pt-BR" sz="2700" dirty="0">
              <a:solidFill>
                <a:schemeClr val="bg1"/>
              </a:solidFill>
            </a:endParaRPr>
          </a:p>
          <a:p>
            <a:pPr algn="just">
              <a:lnSpc>
                <a:spcPct val="90000"/>
              </a:lnSpc>
              <a:spcBef>
                <a:spcPct val="0"/>
              </a:spcBef>
              <a:buNone/>
            </a:pPr>
            <a:r>
              <a:rPr lang="pt-BR" sz="2700" dirty="0" smtClean="0">
                <a:solidFill>
                  <a:schemeClr val="bg1"/>
                </a:solidFill>
              </a:rPr>
              <a:t>	</a:t>
            </a:r>
            <a:r>
              <a:rPr lang="pt-BR" sz="2700" dirty="0" smtClean="0">
                <a:solidFill>
                  <a:schemeClr val="tx2">
                    <a:lumMod val="50000"/>
                  </a:schemeClr>
                </a:solidFill>
              </a:rPr>
              <a:t>Resultado Total = negativo em R$ 41,6 bilhões</a:t>
            </a:r>
          </a:p>
          <a:p>
            <a:pPr algn="just">
              <a:lnSpc>
                <a:spcPct val="90000"/>
              </a:lnSpc>
              <a:spcBef>
                <a:spcPct val="0"/>
              </a:spcBef>
              <a:buNone/>
            </a:pPr>
            <a:r>
              <a:rPr lang="pt-BR" sz="2700" dirty="0">
                <a:solidFill>
                  <a:schemeClr val="bg1"/>
                </a:solidFill>
              </a:rPr>
              <a:t>	</a:t>
            </a:r>
            <a:endParaRPr lang="pt-BR" sz="2700" dirty="0" smtClean="0">
              <a:solidFill>
                <a:schemeClr val="bg1"/>
              </a:solidFill>
            </a:endParaRPr>
          </a:p>
          <a:p>
            <a:pPr algn="just">
              <a:lnSpc>
                <a:spcPct val="90000"/>
              </a:lnSpc>
              <a:spcBef>
                <a:spcPct val="0"/>
              </a:spcBef>
              <a:buNone/>
            </a:pPr>
            <a:endParaRPr lang="pt-BR" sz="2700" dirty="0" smtClean="0">
              <a:solidFill>
                <a:schemeClr val="bg1"/>
              </a:solidFill>
            </a:endParaRPr>
          </a:p>
          <a:p>
            <a:pPr algn="just">
              <a:lnSpc>
                <a:spcPct val="90000"/>
              </a:lnSpc>
              <a:spcBef>
                <a:spcPct val="0"/>
              </a:spcBef>
              <a:buNone/>
            </a:pPr>
            <a:endParaRPr lang="pt-BR" sz="2700" dirty="0">
              <a:solidFill>
                <a:schemeClr val="bg1"/>
              </a:solidFill>
            </a:endParaRPr>
          </a:p>
        </p:txBody>
      </p:sp>
      <p:sp>
        <p:nvSpPr>
          <p:cNvPr id="4" name="Título 1"/>
          <p:cNvSpPr txBox="1">
            <a:spLocks/>
          </p:cNvSpPr>
          <p:nvPr/>
        </p:nvSpPr>
        <p:spPr bwMode="auto">
          <a:xfrm>
            <a:off x="468313" y="260350"/>
            <a:ext cx="8229600" cy="928688"/>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pt-BR" sz="4000" u="sng" dirty="0" smtClean="0">
                <a:solidFill>
                  <a:schemeClr val="accent2">
                    <a:lumMod val="40000"/>
                    <a:lumOff val="60000"/>
                  </a:schemeClr>
                </a:solidFill>
              </a:rPr>
              <a:t>BANCO CENTRAL DO BRASIL</a:t>
            </a:r>
          </a:p>
        </p:txBody>
      </p:sp>
    </p:spTree>
    <p:extLst>
      <p:ext uri="{BB962C8B-B14F-4D97-AF65-F5344CB8AC3E}">
        <p14:creationId xmlns:p14="http://schemas.microsoft.com/office/powerpoint/2010/main" val="3462415764"/>
      </p:ext>
    </p:extLst>
  </p:cSld>
  <p:clrMapOvr>
    <a:masterClrMapping/>
  </p:clrMapOvr>
  <p:timing>
    <p:tnLst>
      <p:par>
        <p:cTn id="1" dur="indefinite" restart="never" nodeType="tmRoot"/>
      </p:par>
    </p:tnLst>
  </p:timing>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4294967295"/>
          </p:nvPr>
        </p:nvSpPr>
        <p:spPr>
          <a:xfrm>
            <a:off x="457200" y="1484313"/>
            <a:ext cx="8229600" cy="4425950"/>
          </a:xfrm>
        </p:spPr>
        <p:txBody>
          <a:bodyPr>
            <a:normAutofit/>
          </a:bodyPr>
          <a:lstStyle/>
          <a:p>
            <a:pPr algn="just">
              <a:lnSpc>
                <a:spcPct val="90000"/>
              </a:lnSpc>
              <a:spcBef>
                <a:spcPct val="0"/>
              </a:spcBef>
              <a:buNone/>
            </a:pPr>
            <a:r>
              <a:rPr lang="pt-BR" sz="2700" dirty="0" smtClean="0">
                <a:solidFill>
                  <a:schemeClr val="bg1"/>
                </a:solidFill>
              </a:rPr>
              <a:t>	</a:t>
            </a:r>
            <a:r>
              <a:rPr lang="pt-BR" sz="2700" dirty="0" smtClean="0">
                <a:solidFill>
                  <a:srgbClr val="00B0F0"/>
                </a:solidFill>
              </a:rPr>
              <a:t>Ativos Totais</a:t>
            </a:r>
            <a:r>
              <a:rPr lang="pt-BR" sz="2700" dirty="0" smtClean="0">
                <a:solidFill>
                  <a:schemeClr val="bg1"/>
                </a:solidFill>
              </a:rPr>
              <a:t> = R$ 3.480,3 bilhões</a:t>
            </a:r>
            <a:endParaRPr lang="pt-BR" sz="2700" dirty="0">
              <a:solidFill>
                <a:schemeClr val="bg1"/>
              </a:solidFill>
            </a:endParaRPr>
          </a:p>
          <a:p>
            <a:pPr algn="just">
              <a:lnSpc>
                <a:spcPct val="90000"/>
              </a:lnSpc>
              <a:spcBef>
                <a:spcPct val="0"/>
              </a:spcBef>
              <a:buNone/>
            </a:pPr>
            <a:r>
              <a:rPr lang="pt-BR" sz="2700" dirty="0" smtClean="0">
                <a:solidFill>
                  <a:schemeClr val="bg1"/>
                </a:solidFill>
              </a:rPr>
              <a:t>	</a:t>
            </a:r>
            <a:r>
              <a:rPr lang="pt-BR" sz="2700" dirty="0">
                <a:solidFill>
                  <a:schemeClr val="tx2">
                    <a:lumMod val="50000"/>
                  </a:schemeClr>
                </a:solidFill>
              </a:rPr>
              <a:t>Patrimônio Líquido = R$ 126,7 bilhões</a:t>
            </a:r>
          </a:p>
          <a:p>
            <a:pPr algn="just">
              <a:lnSpc>
                <a:spcPct val="90000"/>
              </a:lnSpc>
              <a:spcBef>
                <a:spcPct val="0"/>
              </a:spcBef>
              <a:buNone/>
            </a:pPr>
            <a:r>
              <a:rPr lang="pt-BR" sz="2700" dirty="0" smtClean="0">
                <a:solidFill>
                  <a:schemeClr val="tx2">
                    <a:lumMod val="50000"/>
                  </a:schemeClr>
                </a:solidFill>
              </a:rPr>
              <a:t>	(Art. 4º, § 2º) 1,5% do PL = R$ 52,2 bilhões</a:t>
            </a:r>
          </a:p>
          <a:p>
            <a:pPr algn="just">
              <a:lnSpc>
                <a:spcPct val="90000"/>
              </a:lnSpc>
              <a:spcBef>
                <a:spcPct val="0"/>
              </a:spcBef>
              <a:buNone/>
            </a:pPr>
            <a:endParaRPr lang="pt-BR" sz="2700" dirty="0" smtClean="0">
              <a:solidFill>
                <a:schemeClr val="bg1"/>
              </a:solidFill>
            </a:endParaRPr>
          </a:p>
          <a:p>
            <a:pPr algn="just">
              <a:lnSpc>
                <a:spcPct val="90000"/>
              </a:lnSpc>
              <a:spcBef>
                <a:spcPct val="0"/>
              </a:spcBef>
              <a:buNone/>
            </a:pPr>
            <a:r>
              <a:rPr lang="pt-BR" sz="2700" dirty="0">
                <a:solidFill>
                  <a:schemeClr val="tx2">
                    <a:lumMod val="50000"/>
                  </a:schemeClr>
                </a:solidFill>
              </a:rPr>
              <a:t>	</a:t>
            </a:r>
            <a:r>
              <a:rPr lang="pt-BR" sz="2700" dirty="0" smtClean="0">
                <a:solidFill>
                  <a:schemeClr val="tx2">
                    <a:lumMod val="50000"/>
                  </a:schemeClr>
                </a:solidFill>
              </a:rPr>
              <a:t>-------------------------------------------------------------------------</a:t>
            </a:r>
          </a:p>
          <a:p>
            <a:pPr algn="just">
              <a:lnSpc>
                <a:spcPct val="90000"/>
              </a:lnSpc>
              <a:spcBef>
                <a:spcPct val="0"/>
              </a:spcBef>
              <a:buNone/>
            </a:pPr>
            <a:r>
              <a:rPr lang="pt-BR" sz="2700" dirty="0">
                <a:solidFill>
                  <a:schemeClr val="bg1"/>
                </a:solidFill>
              </a:rPr>
              <a:t>	</a:t>
            </a:r>
            <a:r>
              <a:rPr lang="pt-BR" sz="2700" u="sng" dirty="0" smtClean="0">
                <a:solidFill>
                  <a:schemeClr val="tx2">
                    <a:lumMod val="50000"/>
                  </a:schemeClr>
                </a:solidFill>
              </a:rPr>
              <a:t>Exemplo:</a:t>
            </a:r>
            <a:r>
              <a:rPr lang="pt-BR" sz="2700" dirty="0" smtClean="0">
                <a:solidFill>
                  <a:schemeClr val="tx2">
                    <a:lumMod val="50000"/>
                  </a:schemeClr>
                </a:solidFill>
              </a:rPr>
              <a:t> 1º semestre/2008</a:t>
            </a:r>
          </a:p>
          <a:p>
            <a:pPr algn="just">
              <a:lnSpc>
                <a:spcPct val="90000"/>
              </a:lnSpc>
              <a:spcBef>
                <a:spcPct val="0"/>
              </a:spcBef>
              <a:buNone/>
            </a:pPr>
            <a:endParaRPr lang="pt-BR" sz="2700" dirty="0">
              <a:solidFill>
                <a:schemeClr val="bg1"/>
              </a:solidFill>
            </a:endParaRPr>
          </a:p>
          <a:p>
            <a:pPr algn="just">
              <a:lnSpc>
                <a:spcPct val="90000"/>
              </a:lnSpc>
              <a:spcBef>
                <a:spcPct val="0"/>
              </a:spcBef>
              <a:buNone/>
            </a:pPr>
            <a:r>
              <a:rPr lang="pt-BR" sz="2700" dirty="0" smtClean="0">
                <a:solidFill>
                  <a:schemeClr val="bg1"/>
                </a:solidFill>
              </a:rPr>
              <a:t>	</a:t>
            </a:r>
            <a:r>
              <a:rPr lang="pt-BR" sz="2700" dirty="0" smtClean="0">
                <a:solidFill>
                  <a:schemeClr val="tx2">
                    <a:lumMod val="50000"/>
                  </a:schemeClr>
                </a:solidFill>
              </a:rPr>
              <a:t>Resultado Total = negativo em R$ 41,6 bilhões</a:t>
            </a:r>
          </a:p>
          <a:p>
            <a:pPr algn="just">
              <a:lnSpc>
                <a:spcPct val="90000"/>
              </a:lnSpc>
              <a:spcBef>
                <a:spcPct val="0"/>
              </a:spcBef>
              <a:buNone/>
            </a:pPr>
            <a:r>
              <a:rPr lang="pt-BR" sz="2700" dirty="0">
                <a:solidFill>
                  <a:schemeClr val="bg1"/>
                </a:solidFill>
              </a:rPr>
              <a:t>	</a:t>
            </a:r>
            <a:endParaRPr lang="pt-BR" sz="2700" dirty="0" smtClean="0">
              <a:solidFill>
                <a:schemeClr val="bg1"/>
              </a:solidFill>
            </a:endParaRPr>
          </a:p>
          <a:p>
            <a:pPr algn="just">
              <a:lnSpc>
                <a:spcPct val="90000"/>
              </a:lnSpc>
              <a:spcBef>
                <a:spcPct val="0"/>
              </a:spcBef>
              <a:buNone/>
            </a:pPr>
            <a:endParaRPr lang="pt-BR" sz="2700" dirty="0" smtClean="0">
              <a:solidFill>
                <a:schemeClr val="bg1"/>
              </a:solidFill>
            </a:endParaRPr>
          </a:p>
          <a:p>
            <a:pPr algn="just">
              <a:lnSpc>
                <a:spcPct val="90000"/>
              </a:lnSpc>
              <a:spcBef>
                <a:spcPct val="0"/>
              </a:spcBef>
              <a:buNone/>
            </a:pPr>
            <a:endParaRPr lang="pt-BR" sz="2700" dirty="0">
              <a:solidFill>
                <a:schemeClr val="bg1"/>
              </a:solidFill>
            </a:endParaRPr>
          </a:p>
        </p:txBody>
      </p:sp>
      <p:sp>
        <p:nvSpPr>
          <p:cNvPr id="4" name="Título 1"/>
          <p:cNvSpPr txBox="1">
            <a:spLocks/>
          </p:cNvSpPr>
          <p:nvPr/>
        </p:nvSpPr>
        <p:spPr bwMode="auto">
          <a:xfrm>
            <a:off x="468313" y="260350"/>
            <a:ext cx="8229600" cy="928688"/>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pt-BR" sz="4000" u="sng" dirty="0" smtClean="0">
                <a:solidFill>
                  <a:schemeClr val="accent2">
                    <a:lumMod val="40000"/>
                    <a:lumOff val="60000"/>
                  </a:schemeClr>
                </a:solidFill>
              </a:rPr>
              <a:t>BANCO CENTRAL DO BRASIL</a:t>
            </a:r>
          </a:p>
        </p:txBody>
      </p:sp>
    </p:spTree>
    <p:extLst>
      <p:ext uri="{BB962C8B-B14F-4D97-AF65-F5344CB8AC3E}">
        <p14:creationId xmlns:p14="http://schemas.microsoft.com/office/powerpoint/2010/main" val="1540791805"/>
      </p:ext>
    </p:extLst>
  </p:cSld>
  <p:clrMapOvr>
    <a:masterClrMapping/>
  </p:clrMapOvr>
  <p:timing>
    <p:tnLst>
      <p:par>
        <p:cTn id="1" dur="indefinite" restart="never" nodeType="tmRoot"/>
      </p:par>
    </p:tnLst>
  </p:timing>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4294967295"/>
          </p:nvPr>
        </p:nvSpPr>
        <p:spPr>
          <a:xfrm>
            <a:off x="457200" y="1484313"/>
            <a:ext cx="8229600" cy="4425950"/>
          </a:xfrm>
        </p:spPr>
        <p:txBody>
          <a:bodyPr>
            <a:normAutofit/>
          </a:bodyPr>
          <a:lstStyle/>
          <a:p>
            <a:pPr algn="just">
              <a:lnSpc>
                <a:spcPct val="90000"/>
              </a:lnSpc>
              <a:spcBef>
                <a:spcPct val="0"/>
              </a:spcBef>
              <a:buNone/>
            </a:pPr>
            <a:r>
              <a:rPr lang="pt-BR" sz="2700" dirty="0" smtClean="0">
                <a:solidFill>
                  <a:schemeClr val="bg1"/>
                </a:solidFill>
              </a:rPr>
              <a:t>	</a:t>
            </a:r>
            <a:r>
              <a:rPr lang="pt-BR" sz="2700" dirty="0" smtClean="0">
                <a:solidFill>
                  <a:srgbClr val="00B0F0"/>
                </a:solidFill>
              </a:rPr>
              <a:t>Ativos Totais</a:t>
            </a:r>
            <a:r>
              <a:rPr lang="pt-BR" sz="2700" dirty="0" smtClean="0">
                <a:solidFill>
                  <a:schemeClr val="bg1"/>
                </a:solidFill>
              </a:rPr>
              <a:t> = R$ 3.480,3 bilhões</a:t>
            </a:r>
            <a:endParaRPr lang="pt-BR" sz="2700" dirty="0">
              <a:solidFill>
                <a:schemeClr val="bg1"/>
              </a:solidFill>
            </a:endParaRPr>
          </a:p>
          <a:p>
            <a:pPr algn="just">
              <a:lnSpc>
                <a:spcPct val="90000"/>
              </a:lnSpc>
              <a:spcBef>
                <a:spcPct val="0"/>
              </a:spcBef>
              <a:buNone/>
            </a:pPr>
            <a:r>
              <a:rPr lang="pt-BR" sz="2700" dirty="0" smtClean="0">
                <a:solidFill>
                  <a:schemeClr val="bg1"/>
                </a:solidFill>
              </a:rPr>
              <a:t>	</a:t>
            </a:r>
            <a:r>
              <a:rPr lang="pt-BR" sz="2700" dirty="0">
                <a:solidFill>
                  <a:srgbClr val="FFC000"/>
                </a:solidFill>
              </a:rPr>
              <a:t>Patrimônio Líquido </a:t>
            </a:r>
            <a:r>
              <a:rPr lang="pt-BR" sz="2700" dirty="0">
                <a:solidFill>
                  <a:schemeClr val="tx2">
                    <a:lumMod val="50000"/>
                  </a:schemeClr>
                </a:solidFill>
              </a:rPr>
              <a:t>= R$ 126,7 bilhões</a:t>
            </a:r>
          </a:p>
          <a:p>
            <a:pPr algn="just">
              <a:lnSpc>
                <a:spcPct val="90000"/>
              </a:lnSpc>
              <a:spcBef>
                <a:spcPct val="0"/>
              </a:spcBef>
              <a:buNone/>
            </a:pPr>
            <a:r>
              <a:rPr lang="pt-BR" sz="2700" dirty="0" smtClean="0">
                <a:solidFill>
                  <a:schemeClr val="tx2">
                    <a:lumMod val="50000"/>
                  </a:schemeClr>
                </a:solidFill>
              </a:rPr>
              <a:t>	(Art. 4º, § 2º) 1,5% do PL = R$ 52,2 bilhões</a:t>
            </a:r>
          </a:p>
          <a:p>
            <a:pPr algn="just">
              <a:lnSpc>
                <a:spcPct val="90000"/>
              </a:lnSpc>
              <a:spcBef>
                <a:spcPct val="0"/>
              </a:spcBef>
              <a:buNone/>
            </a:pPr>
            <a:endParaRPr lang="pt-BR" sz="2700" dirty="0" smtClean="0">
              <a:solidFill>
                <a:schemeClr val="bg1"/>
              </a:solidFill>
            </a:endParaRPr>
          </a:p>
          <a:p>
            <a:pPr algn="just">
              <a:lnSpc>
                <a:spcPct val="90000"/>
              </a:lnSpc>
              <a:spcBef>
                <a:spcPct val="0"/>
              </a:spcBef>
              <a:buNone/>
            </a:pPr>
            <a:r>
              <a:rPr lang="pt-BR" sz="2700" dirty="0">
                <a:solidFill>
                  <a:schemeClr val="tx2">
                    <a:lumMod val="50000"/>
                  </a:schemeClr>
                </a:solidFill>
              </a:rPr>
              <a:t>	</a:t>
            </a:r>
            <a:r>
              <a:rPr lang="pt-BR" sz="2700" dirty="0" smtClean="0">
                <a:solidFill>
                  <a:schemeClr val="tx2">
                    <a:lumMod val="50000"/>
                  </a:schemeClr>
                </a:solidFill>
              </a:rPr>
              <a:t>-------------------------------------------------------------------------</a:t>
            </a:r>
          </a:p>
          <a:p>
            <a:pPr algn="just">
              <a:lnSpc>
                <a:spcPct val="90000"/>
              </a:lnSpc>
              <a:spcBef>
                <a:spcPct val="0"/>
              </a:spcBef>
              <a:buNone/>
            </a:pPr>
            <a:r>
              <a:rPr lang="pt-BR" sz="2700" dirty="0">
                <a:solidFill>
                  <a:schemeClr val="bg1"/>
                </a:solidFill>
              </a:rPr>
              <a:t>	</a:t>
            </a:r>
            <a:r>
              <a:rPr lang="pt-BR" sz="2700" u="sng" dirty="0" smtClean="0">
                <a:solidFill>
                  <a:schemeClr val="tx2">
                    <a:lumMod val="50000"/>
                  </a:schemeClr>
                </a:solidFill>
              </a:rPr>
              <a:t>Exemplo:</a:t>
            </a:r>
            <a:r>
              <a:rPr lang="pt-BR" sz="2700" dirty="0" smtClean="0">
                <a:solidFill>
                  <a:schemeClr val="tx2">
                    <a:lumMod val="50000"/>
                  </a:schemeClr>
                </a:solidFill>
              </a:rPr>
              <a:t> 1º semestre/2008</a:t>
            </a:r>
          </a:p>
          <a:p>
            <a:pPr algn="just">
              <a:lnSpc>
                <a:spcPct val="90000"/>
              </a:lnSpc>
              <a:spcBef>
                <a:spcPct val="0"/>
              </a:spcBef>
              <a:buNone/>
            </a:pPr>
            <a:endParaRPr lang="pt-BR" sz="2700" dirty="0">
              <a:solidFill>
                <a:schemeClr val="bg1"/>
              </a:solidFill>
            </a:endParaRPr>
          </a:p>
          <a:p>
            <a:pPr algn="just">
              <a:lnSpc>
                <a:spcPct val="90000"/>
              </a:lnSpc>
              <a:spcBef>
                <a:spcPct val="0"/>
              </a:spcBef>
              <a:buNone/>
            </a:pPr>
            <a:r>
              <a:rPr lang="pt-BR" sz="2700" dirty="0" smtClean="0">
                <a:solidFill>
                  <a:schemeClr val="bg1"/>
                </a:solidFill>
              </a:rPr>
              <a:t>	</a:t>
            </a:r>
            <a:r>
              <a:rPr lang="pt-BR" sz="2700" dirty="0" smtClean="0">
                <a:solidFill>
                  <a:schemeClr val="tx2">
                    <a:lumMod val="50000"/>
                  </a:schemeClr>
                </a:solidFill>
              </a:rPr>
              <a:t>Resultado Total = negativo em R$ 41,6 bilhões</a:t>
            </a:r>
          </a:p>
          <a:p>
            <a:pPr algn="just">
              <a:lnSpc>
                <a:spcPct val="90000"/>
              </a:lnSpc>
              <a:spcBef>
                <a:spcPct val="0"/>
              </a:spcBef>
              <a:buNone/>
            </a:pPr>
            <a:r>
              <a:rPr lang="pt-BR" sz="2700" dirty="0">
                <a:solidFill>
                  <a:schemeClr val="bg1"/>
                </a:solidFill>
              </a:rPr>
              <a:t>	</a:t>
            </a:r>
            <a:endParaRPr lang="pt-BR" sz="2700" dirty="0" smtClean="0">
              <a:solidFill>
                <a:schemeClr val="bg1"/>
              </a:solidFill>
            </a:endParaRPr>
          </a:p>
          <a:p>
            <a:pPr algn="just">
              <a:lnSpc>
                <a:spcPct val="90000"/>
              </a:lnSpc>
              <a:spcBef>
                <a:spcPct val="0"/>
              </a:spcBef>
              <a:buNone/>
            </a:pPr>
            <a:endParaRPr lang="pt-BR" sz="2700" dirty="0" smtClean="0">
              <a:solidFill>
                <a:schemeClr val="bg1"/>
              </a:solidFill>
            </a:endParaRPr>
          </a:p>
          <a:p>
            <a:pPr algn="just">
              <a:lnSpc>
                <a:spcPct val="90000"/>
              </a:lnSpc>
              <a:spcBef>
                <a:spcPct val="0"/>
              </a:spcBef>
              <a:buNone/>
            </a:pPr>
            <a:endParaRPr lang="pt-BR" sz="2700" dirty="0">
              <a:solidFill>
                <a:schemeClr val="bg1"/>
              </a:solidFill>
            </a:endParaRPr>
          </a:p>
        </p:txBody>
      </p:sp>
      <p:sp>
        <p:nvSpPr>
          <p:cNvPr id="4" name="Título 1"/>
          <p:cNvSpPr txBox="1">
            <a:spLocks/>
          </p:cNvSpPr>
          <p:nvPr/>
        </p:nvSpPr>
        <p:spPr bwMode="auto">
          <a:xfrm>
            <a:off x="468313" y="260350"/>
            <a:ext cx="8229600" cy="928688"/>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pt-BR" sz="4000" u="sng" dirty="0" smtClean="0">
                <a:solidFill>
                  <a:schemeClr val="accent2">
                    <a:lumMod val="40000"/>
                    <a:lumOff val="60000"/>
                  </a:schemeClr>
                </a:solidFill>
              </a:rPr>
              <a:t>BANCO CENTRAL DO BRASIL</a:t>
            </a:r>
          </a:p>
        </p:txBody>
      </p:sp>
    </p:spTree>
    <p:extLst>
      <p:ext uri="{BB962C8B-B14F-4D97-AF65-F5344CB8AC3E}">
        <p14:creationId xmlns:p14="http://schemas.microsoft.com/office/powerpoint/2010/main" val="808060109"/>
      </p:ext>
    </p:extLst>
  </p:cSld>
  <p:clrMapOvr>
    <a:masterClrMapping/>
  </p:clrMapOvr>
  <p:timing>
    <p:tnLst>
      <p:par>
        <p:cTn id="1" dur="indefinite" restart="never" nodeType="tmRoot"/>
      </p:par>
    </p:tnLst>
  </p:timing>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4294967295"/>
          </p:nvPr>
        </p:nvSpPr>
        <p:spPr>
          <a:xfrm>
            <a:off x="457200" y="1484313"/>
            <a:ext cx="8229600" cy="4425950"/>
          </a:xfrm>
        </p:spPr>
        <p:txBody>
          <a:bodyPr>
            <a:normAutofit/>
          </a:bodyPr>
          <a:lstStyle/>
          <a:p>
            <a:pPr algn="just">
              <a:lnSpc>
                <a:spcPct val="90000"/>
              </a:lnSpc>
              <a:spcBef>
                <a:spcPct val="0"/>
              </a:spcBef>
              <a:buNone/>
            </a:pPr>
            <a:r>
              <a:rPr lang="pt-BR" sz="2700" dirty="0" smtClean="0">
                <a:solidFill>
                  <a:schemeClr val="bg1"/>
                </a:solidFill>
              </a:rPr>
              <a:t>	</a:t>
            </a:r>
            <a:r>
              <a:rPr lang="pt-BR" sz="2700" dirty="0" smtClean="0">
                <a:solidFill>
                  <a:srgbClr val="00B0F0"/>
                </a:solidFill>
              </a:rPr>
              <a:t>Ativos Totais</a:t>
            </a:r>
            <a:r>
              <a:rPr lang="pt-BR" sz="2700" dirty="0" smtClean="0">
                <a:solidFill>
                  <a:schemeClr val="bg1"/>
                </a:solidFill>
              </a:rPr>
              <a:t> = R$ 3.480,3 bilhões</a:t>
            </a:r>
            <a:endParaRPr lang="pt-BR" sz="2700" dirty="0">
              <a:solidFill>
                <a:schemeClr val="bg1"/>
              </a:solidFill>
            </a:endParaRPr>
          </a:p>
          <a:p>
            <a:pPr algn="just">
              <a:lnSpc>
                <a:spcPct val="90000"/>
              </a:lnSpc>
              <a:spcBef>
                <a:spcPct val="0"/>
              </a:spcBef>
              <a:buNone/>
            </a:pPr>
            <a:r>
              <a:rPr lang="pt-BR" sz="2700" dirty="0" smtClean="0">
                <a:solidFill>
                  <a:schemeClr val="bg1"/>
                </a:solidFill>
              </a:rPr>
              <a:t>	</a:t>
            </a:r>
            <a:r>
              <a:rPr lang="pt-BR" sz="2700" dirty="0">
                <a:solidFill>
                  <a:srgbClr val="FFC000"/>
                </a:solidFill>
              </a:rPr>
              <a:t>Patrimônio Líquido </a:t>
            </a:r>
            <a:r>
              <a:rPr lang="pt-BR" sz="2700" dirty="0">
                <a:solidFill>
                  <a:schemeClr val="bg1"/>
                </a:solidFill>
              </a:rPr>
              <a:t>= R$ 126,7 bilhões</a:t>
            </a:r>
          </a:p>
          <a:p>
            <a:pPr algn="just">
              <a:lnSpc>
                <a:spcPct val="90000"/>
              </a:lnSpc>
              <a:spcBef>
                <a:spcPct val="0"/>
              </a:spcBef>
              <a:buNone/>
            </a:pPr>
            <a:r>
              <a:rPr lang="pt-BR" sz="2700" dirty="0" smtClean="0">
                <a:solidFill>
                  <a:schemeClr val="tx2">
                    <a:lumMod val="50000"/>
                  </a:schemeClr>
                </a:solidFill>
              </a:rPr>
              <a:t>	(Art. 4º, § 2º) 1,5% do PL = R$ 52,2 bilhões</a:t>
            </a:r>
          </a:p>
          <a:p>
            <a:pPr algn="just">
              <a:lnSpc>
                <a:spcPct val="90000"/>
              </a:lnSpc>
              <a:spcBef>
                <a:spcPct val="0"/>
              </a:spcBef>
              <a:buNone/>
            </a:pPr>
            <a:endParaRPr lang="pt-BR" sz="2700" dirty="0" smtClean="0">
              <a:solidFill>
                <a:schemeClr val="bg1"/>
              </a:solidFill>
            </a:endParaRPr>
          </a:p>
          <a:p>
            <a:pPr algn="just">
              <a:lnSpc>
                <a:spcPct val="90000"/>
              </a:lnSpc>
              <a:spcBef>
                <a:spcPct val="0"/>
              </a:spcBef>
              <a:buNone/>
            </a:pPr>
            <a:r>
              <a:rPr lang="pt-BR" sz="2700" dirty="0">
                <a:solidFill>
                  <a:schemeClr val="tx2">
                    <a:lumMod val="50000"/>
                  </a:schemeClr>
                </a:solidFill>
              </a:rPr>
              <a:t>	</a:t>
            </a:r>
            <a:r>
              <a:rPr lang="pt-BR" sz="2700" dirty="0" smtClean="0">
                <a:solidFill>
                  <a:schemeClr val="tx2">
                    <a:lumMod val="50000"/>
                  </a:schemeClr>
                </a:solidFill>
              </a:rPr>
              <a:t>-------------------------------------------------------------------------</a:t>
            </a:r>
          </a:p>
          <a:p>
            <a:pPr algn="just">
              <a:lnSpc>
                <a:spcPct val="90000"/>
              </a:lnSpc>
              <a:spcBef>
                <a:spcPct val="0"/>
              </a:spcBef>
              <a:buNone/>
            </a:pPr>
            <a:r>
              <a:rPr lang="pt-BR" sz="2700" dirty="0">
                <a:solidFill>
                  <a:schemeClr val="bg1"/>
                </a:solidFill>
              </a:rPr>
              <a:t>	</a:t>
            </a:r>
            <a:r>
              <a:rPr lang="pt-BR" sz="2700" u="sng" dirty="0" smtClean="0">
                <a:solidFill>
                  <a:schemeClr val="tx2">
                    <a:lumMod val="50000"/>
                  </a:schemeClr>
                </a:solidFill>
              </a:rPr>
              <a:t>Exemplo:</a:t>
            </a:r>
            <a:r>
              <a:rPr lang="pt-BR" sz="2700" dirty="0" smtClean="0">
                <a:solidFill>
                  <a:schemeClr val="tx2">
                    <a:lumMod val="50000"/>
                  </a:schemeClr>
                </a:solidFill>
              </a:rPr>
              <a:t> 1º semestre/2008</a:t>
            </a:r>
          </a:p>
          <a:p>
            <a:pPr algn="just">
              <a:lnSpc>
                <a:spcPct val="90000"/>
              </a:lnSpc>
              <a:spcBef>
                <a:spcPct val="0"/>
              </a:spcBef>
              <a:buNone/>
            </a:pPr>
            <a:endParaRPr lang="pt-BR" sz="2700" dirty="0">
              <a:solidFill>
                <a:schemeClr val="bg1"/>
              </a:solidFill>
            </a:endParaRPr>
          </a:p>
          <a:p>
            <a:pPr algn="just">
              <a:lnSpc>
                <a:spcPct val="90000"/>
              </a:lnSpc>
              <a:spcBef>
                <a:spcPct val="0"/>
              </a:spcBef>
              <a:buNone/>
            </a:pPr>
            <a:r>
              <a:rPr lang="pt-BR" sz="2700" dirty="0" smtClean="0">
                <a:solidFill>
                  <a:schemeClr val="bg1"/>
                </a:solidFill>
              </a:rPr>
              <a:t>	</a:t>
            </a:r>
            <a:r>
              <a:rPr lang="pt-BR" sz="2700" dirty="0" smtClean="0">
                <a:solidFill>
                  <a:schemeClr val="tx2">
                    <a:lumMod val="50000"/>
                  </a:schemeClr>
                </a:solidFill>
              </a:rPr>
              <a:t>Resultado Total = negativo em R$ 41,6 bilhões</a:t>
            </a:r>
          </a:p>
          <a:p>
            <a:pPr algn="just">
              <a:lnSpc>
                <a:spcPct val="90000"/>
              </a:lnSpc>
              <a:spcBef>
                <a:spcPct val="0"/>
              </a:spcBef>
              <a:buNone/>
            </a:pPr>
            <a:r>
              <a:rPr lang="pt-BR" sz="2700" dirty="0">
                <a:solidFill>
                  <a:schemeClr val="bg1"/>
                </a:solidFill>
              </a:rPr>
              <a:t>	</a:t>
            </a:r>
            <a:endParaRPr lang="pt-BR" sz="2700" dirty="0" smtClean="0">
              <a:solidFill>
                <a:schemeClr val="bg1"/>
              </a:solidFill>
            </a:endParaRPr>
          </a:p>
          <a:p>
            <a:pPr algn="just">
              <a:lnSpc>
                <a:spcPct val="90000"/>
              </a:lnSpc>
              <a:spcBef>
                <a:spcPct val="0"/>
              </a:spcBef>
              <a:buNone/>
            </a:pPr>
            <a:endParaRPr lang="pt-BR" sz="2700" dirty="0" smtClean="0">
              <a:solidFill>
                <a:schemeClr val="bg1"/>
              </a:solidFill>
            </a:endParaRPr>
          </a:p>
          <a:p>
            <a:pPr algn="just">
              <a:lnSpc>
                <a:spcPct val="90000"/>
              </a:lnSpc>
              <a:spcBef>
                <a:spcPct val="0"/>
              </a:spcBef>
              <a:buNone/>
            </a:pPr>
            <a:endParaRPr lang="pt-BR" sz="2700" dirty="0">
              <a:solidFill>
                <a:schemeClr val="bg1"/>
              </a:solidFill>
            </a:endParaRPr>
          </a:p>
        </p:txBody>
      </p:sp>
      <p:sp>
        <p:nvSpPr>
          <p:cNvPr id="4" name="Título 1"/>
          <p:cNvSpPr txBox="1">
            <a:spLocks/>
          </p:cNvSpPr>
          <p:nvPr/>
        </p:nvSpPr>
        <p:spPr bwMode="auto">
          <a:xfrm>
            <a:off x="468313" y="260350"/>
            <a:ext cx="8229600" cy="928688"/>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pt-BR" sz="4000" u="sng" dirty="0" smtClean="0">
                <a:solidFill>
                  <a:schemeClr val="accent2">
                    <a:lumMod val="40000"/>
                    <a:lumOff val="60000"/>
                  </a:schemeClr>
                </a:solidFill>
              </a:rPr>
              <a:t>BANCO CENTRAL DO BRASIL</a:t>
            </a:r>
          </a:p>
        </p:txBody>
      </p:sp>
    </p:spTree>
    <p:extLst>
      <p:ext uri="{BB962C8B-B14F-4D97-AF65-F5344CB8AC3E}">
        <p14:creationId xmlns:p14="http://schemas.microsoft.com/office/powerpoint/2010/main" val="1964718932"/>
      </p:ext>
    </p:extLst>
  </p:cSld>
  <p:clrMapOvr>
    <a:masterClrMapping/>
  </p:clrMapOvr>
  <p:timing>
    <p:tnLst>
      <p:par>
        <p:cTn id="1" dur="indefinite" restart="never" nodeType="tmRoot"/>
      </p:par>
    </p:tnLst>
  </p:timing>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4294967295"/>
          </p:nvPr>
        </p:nvSpPr>
        <p:spPr>
          <a:xfrm>
            <a:off x="457200" y="1484313"/>
            <a:ext cx="8229600" cy="4425950"/>
          </a:xfrm>
        </p:spPr>
        <p:txBody>
          <a:bodyPr>
            <a:normAutofit/>
          </a:bodyPr>
          <a:lstStyle/>
          <a:p>
            <a:pPr algn="just">
              <a:lnSpc>
                <a:spcPct val="90000"/>
              </a:lnSpc>
              <a:spcBef>
                <a:spcPct val="0"/>
              </a:spcBef>
              <a:buNone/>
            </a:pPr>
            <a:r>
              <a:rPr lang="pt-BR" sz="2700" dirty="0" smtClean="0">
                <a:solidFill>
                  <a:schemeClr val="bg1"/>
                </a:solidFill>
              </a:rPr>
              <a:t>	</a:t>
            </a:r>
            <a:r>
              <a:rPr lang="pt-BR" sz="2700" dirty="0" smtClean="0">
                <a:solidFill>
                  <a:srgbClr val="00B0F0"/>
                </a:solidFill>
              </a:rPr>
              <a:t>Ativos Totais</a:t>
            </a:r>
            <a:r>
              <a:rPr lang="pt-BR" sz="2700" dirty="0" smtClean="0">
                <a:solidFill>
                  <a:schemeClr val="bg1"/>
                </a:solidFill>
              </a:rPr>
              <a:t> = R$ 3.480,3 bilhões</a:t>
            </a:r>
            <a:endParaRPr lang="pt-BR" sz="2700" dirty="0">
              <a:solidFill>
                <a:schemeClr val="bg1"/>
              </a:solidFill>
            </a:endParaRPr>
          </a:p>
          <a:p>
            <a:pPr algn="just">
              <a:lnSpc>
                <a:spcPct val="90000"/>
              </a:lnSpc>
              <a:spcBef>
                <a:spcPct val="0"/>
              </a:spcBef>
              <a:buNone/>
            </a:pPr>
            <a:r>
              <a:rPr lang="pt-BR" sz="2700" dirty="0" smtClean="0">
                <a:solidFill>
                  <a:schemeClr val="bg1"/>
                </a:solidFill>
              </a:rPr>
              <a:t>	</a:t>
            </a:r>
            <a:r>
              <a:rPr lang="pt-BR" sz="2700" dirty="0">
                <a:solidFill>
                  <a:srgbClr val="FFC000"/>
                </a:solidFill>
              </a:rPr>
              <a:t>Patrimônio Líquido </a:t>
            </a:r>
            <a:r>
              <a:rPr lang="pt-BR" sz="2700" dirty="0">
                <a:solidFill>
                  <a:schemeClr val="bg1"/>
                </a:solidFill>
              </a:rPr>
              <a:t>= R$ 126,7 bilhões</a:t>
            </a:r>
          </a:p>
          <a:p>
            <a:pPr algn="just">
              <a:lnSpc>
                <a:spcPct val="90000"/>
              </a:lnSpc>
              <a:spcBef>
                <a:spcPct val="0"/>
              </a:spcBef>
              <a:buNone/>
            </a:pPr>
            <a:r>
              <a:rPr lang="pt-BR" sz="2700" dirty="0" smtClean="0">
                <a:solidFill>
                  <a:schemeClr val="bg1"/>
                </a:solidFill>
              </a:rPr>
              <a:t>	(Art. 4º, § 2º) </a:t>
            </a:r>
            <a:r>
              <a:rPr lang="pt-BR" sz="2700" dirty="0" smtClean="0">
                <a:solidFill>
                  <a:srgbClr val="FF0000"/>
                </a:solidFill>
              </a:rPr>
              <a:t>1,5% do PL </a:t>
            </a:r>
            <a:r>
              <a:rPr lang="pt-BR" sz="2700" dirty="0" smtClean="0">
                <a:solidFill>
                  <a:schemeClr val="tx2">
                    <a:lumMod val="50000"/>
                  </a:schemeClr>
                </a:solidFill>
              </a:rPr>
              <a:t>= R$ 52,2 bilhões</a:t>
            </a:r>
          </a:p>
          <a:p>
            <a:pPr algn="just">
              <a:lnSpc>
                <a:spcPct val="90000"/>
              </a:lnSpc>
              <a:spcBef>
                <a:spcPct val="0"/>
              </a:spcBef>
              <a:buNone/>
            </a:pPr>
            <a:endParaRPr lang="pt-BR" sz="2700" dirty="0" smtClean="0">
              <a:solidFill>
                <a:schemeClr val="bg1"/>
              </a:solidFill>
            </a:endParaRPr>
          </a:p>
          <a:p>
            <a:pPr algn="just">
              <a:lnSpc>
                <a:spcPct val="90000"/>
              </a:lnSpc>
              <a:spcBef>
                <a:spcPct val="0"/>
              </a:spcBef>
              <a:buNone/>
            </a:pPr>
            <a:r>
              <a:rPr lang="pt-BR" sz="2700" dirty="0">
                <a:solidFill>
                  <a:schemeClr val="tx2">
                    <a:lumMod val="50000"/>
                  </a:schemeClr>
                </a:solidFill>
              </a:rPr>
              <a:t>	</a:t>
            </a:r>
            <a:r>
              <a:rPr lang="pt-BR" sz="2700" dirty="0" smtClean="0">
                <a:solidFill>
                  <a:schemeClr val="tx2">
                    <a:lumMod val="50000"/>
                  </a:schemeClr>
                </a:solidFill>
              </a:rPr>
              <a:t>-------------------------------------------------------------------------</a:t>
            </a:r>
          </a:p>
          <a:p>
            <a:pPr algn="just">
              <a:lnSpc>
                <a:spcPct val="90000"/>
              </a:lnSpc>
              <a:spcBef>
                <a:spcPct val="0"/>
              </a:spcBef>
              <a:buNone/>
            </a:pPr>
            <a:r>
              <a:rPr lang="pt-BR" sz="2700" dirty="0">
                <a:solidFill>
                  <a:schemeClr val="bg1"/>
                </a:solidFill>
              </a:rPr>
              <a:t>	</a:t>
            </a:r>
            <a:r>
              <a:rPr lang="pt-BR" sz="2700" u="sng" dirty="0" smtClean="0">
                <a:solidFill>
                  <a:schemeClr val="tx2">
                    <a:lumMod val="50000"/>
                  </a:schemeClr>
                </a:solidFill>
              </a:rPr>
              <a:t>Exemplo:</a:t>
            </a:r>
            <a:r>
              <a:rPr lang="pt-BR" sz="2700" dirty="0" smtClean="0">
                <a:solidFill>
                  <a:schemeClr val="tx2">
                    <a:lumMod val="50000"/>
                  </a:schemeClr>
                </a:solidFill>
              </a:rPr>
              <a:t> 1º semestre/2008</a:t>
            </a:r>
          </a:p>
          <a:p>
            <a:pPr algn="just">
              <a:lnSpc>
                <a:spcPct val="90000"/>
              </a:lnSpc>
              <a:spcBef>
                <a:spcPct val="0"/>
              </a:spcBef>
              <a:buNone/>
            </a:pPr>
            <a:endParaRPr lang="pt-BR" sz="2700" dirty="0">
              <a:solidFill>
                <a:schemeClr val="bg1"/>
              </a:solidFill>
            </a:endParaRPr>
          </a:p>
          <a:p>
            <a:pPr algn="just">
              <a:lnSpc>
                <a:spcPct val="90000"/>
              </a:lnSpc>
              <a:spcBef>
                <a:spcPct val="0"/>
              </a:spcBef>
              <a:buNone/>
            </a:pPr>
            <a:r>
              <a:rPr lang="pt-BR" sz="2700" dirty="0" smtClean="0">
                <a:solidFill>
                  <a:schemeClr val="bg1"/>
                </a:solidFill>
              </a:rPr>
              <a:t>	</a:t>
            </a:r>
            <a:r>
              <a:rPr lang="pt-BR" sz="2700" dirty="0" smtClean="0">
                <a:solidFill>
                  <a:schemeClr val="tx2">
                    <a:lumMod val="50000"/>
                  </a:schemeClr>
                </a:solidFill>
              </a:rPr>
              <a:t>Resultado Total = negativo em R$ 41,6 bilhões</a:t>
            </a:r>
          </a:p>
          <a:p>
            <a:pPr algn="just">
              <a:lnSpc>
                <a:spcPct val="90000"/>
              </a:lnSpc>
              <a:spcBef>
                <a:spcPct val="0"/>
              </a:spcBef>
              <a:buNone/>
            </a:pPr>
            <a:r>
              <a:rPr lang="pt-BR" sz="2700" dirty="0">
                <a:solidFill>
                  <a:schemeClr val="bg1"/>
                </a:solidFill>
              </a:rPr>
              <a:t>	</a:t>
            </a:r>
            <a:endParaRPr lang="pt-BR" sz="2700" dirty="0" smtClean="0">
              <a:solidFill>
                <a:schemeClr val="bg1"/>
              </a:solidFill>
            </a:endParaRPr>
          </a:p>
          <a:p>
            <a:pPr algn="just">
              <a:lnSpc>
                <a:spcPct val="90000"/>
              </a:lnSpc>
              <a:spcBef>
                <a:spcPct val="0"/>
              </a:spcBef>
              <a:buNone/>
            </a:pPr>
            <a:endParaRPr lang="pt-BR" sz="2700" dirty="0" smtClean="0">
              <a:solidFill>
                <a:schemeClr val="bg1"/>
              </a:solidFill>
            </a:endParaRPr>
          </a:p>
          <a:p>
            <a:pPr algn="just">
              <a:lnSpc>
                <a:spcPct val="90000"/>
              </a:lnSpc>
              <a:spcBef>
                <a:spcPct val="0"/>
              </a:spcBef>
              <a:buNone/>
            </a:pPr>
            <a:endParaRPr lang="pt-BR" sz="2700" dirty="0">
              <a:solidFill>
                <a:schemeClr val="bg1"/>
              </a:solidFill>
            </a:endParaRPr>
          </a:p>
        </p:txBody>
      </p:sp>
      <p:sp>
        <p:nvSpPr>
          <p:cNvPr id="4" name="Título 1"/>
          <p:cNvSpPr txBox="1">
            <a:spLocks/>
          </p:cNvSpPr>
          <p:nvPr/>
        </p:nvSpPr>
        <p:spPr bwMode="auto">
          <a:xfrm>
            <a:off x="468313" y="260350"/>
            <a:ext cx="8229600" cy="928688"/>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pt-BR" sz="4000" u="sng" dirty="0" smtClean="0">
                <a:solidFill>
                  <a:schemeClr val="accent2">
                    <a:lumMod val="40000"/>
                    <a:lumOff val="60000"/>
                  </a:schemeClr>
                </a:solidFill>
              </a:rPr>
              <a:t>BANCO CENTRAL DO BRASIL</a:t>
            </a:r>
          </a:p>
        </p:txBody>
      </p:sp>
    </p:spTree>
    <p:extLst>
      <p:ext uri="{BB962C8B-B14F-4D97-AF65-F5344CB8AC3E}">
        <p14:creationId xmlns:p14="http://schemas.microsoft.com/office/powerpoint/2010/main" val="123964873"/>
      </p:ext>
    </p:extLst>
  </p:cSld>
  <p:clrMapOvr>
    <a:masterClrMapping/>
  </p:clrMapOvr>
  <p:timing>
    <p:tnLst>
      <p:par>
        <p:cTn id="1" dur="indefinite" restart="never" nodeType="tmRoot"/>
      </p:par>
    </p:tnLst>
  </p:timing>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4294967295"/>
          </p:nvPr>
        </p:nvSpPr>
        <p:spPr>
          <a:xfrm>
            <a:off x="457200" y="1484313"/>
            <a:ext cx="8229600" cy="4425950"/>
          </a:xfrm>
        </p:spPr>
        <p:txBody>
          <a:bodyPr>
            <a:normAutofit/>
          </a:bodyPr>
          <a:lstStyle/>
          <a:p>
            <a:pPr algn="just">
              <a:lnSpc>
                <a:spcPct val="90000"/>
              </a:lnSpc>
              <a:spcBef>
                <a:spcPct val="0"/>
              </a:spcBef>
              <a:buNone/>
            </a:pPr>
            <a:r>
              <a:rPr lang="pt-BR" sz="2700" dirty="0" smtClean="0">
                <a:solidFill>
                  <a:schemeClr val="bg1"/>
                </a:solidFill>
              </a:rPr>
              <a:t>	</a:t>
            </a:r>
            <a:r>
              <a:rPr lang="pt-BR" sz="2700" dirty="0" smtClean="0">
                <a:solidFill>
                  <a:srgbClr val="00B0F0"/>
                </a:solidFill>
              </a:rPr>
              <a:t>Ativos Totais</a:t>
            </a:r>
            <a:r>
              <a:rPr lang="pt-BR" sz="2700" dirty="0" smtClean="0">
                <a:solidFill>
                  <a:schemeClr val="bg1"/>
                </a:solidFill>
              </a:rPr>
              <a:t> = R$ 3.480,3 bilhões</a:t>
            </a:r>
            <a:endParaRPr lang="pt-BR" sz="2700" dirty="0">
              <a:solidFill>
                <a:schemeClr val="bg1"/>
              </a:solidFill>
            </a:endParaRPr>
          </a:p>
          <a:p>
            <a:pPr algn="just">
              <a:lnSpc>
                <a:spcPct val="90000"/>
              </a:lnSpc>
              <a:spcBef>
                <a:spcPct val="0"/>
              </a:spcBef>
              <a:buNone/>
            </a:pPr>
            <a:r>
              <a:rPr lang="pt-BR" sz="2700" dirty="0" smtClean="0">
                <a:solidFill>
                  <a:schemeClr val="bg1"/>
                </a:solidFill>
              </a:rPr>
              <a:t>	</a:t>
            </a:r>
            <a:r>
              <a:rPr lang="pt-BR" sz="2700" dirty="0">
                <a:solidFill>
                  <a:srgbClr val="FFC000"/>
                </a:solidFill>
              </a:rPr>
              <a:t>Patrimônio Líquido </a:t>
            </a:r>
            <a:r>
              <a:rPr lang="pt-BR" sz="2700" dirty="0">
                <a:solidFill>
                  <a:schemeClr val="bg1"/>
                </a:solidFill>
              </a:rPr>
              <a:t>= R$ 126,7 bilhões</a:t>
            </a:r>
          </a:p>
          <a:p>
            <a:pPr algn="just">
              <a:lnSpc>
                <a:spcPct val="90000"/>
              </a:lnSpc>
              <a:spcBef>
                <a:spcPct val="0"/>
              </a:spcBef>
              <a:buNone/>
            </a:pPr>
            <a:r>
              <a:rPr lang="pt-BR" sz="2700" dirty="0" smtClean="0">
                <a:solidFill>
                  <a:schemeClr val="bg1"/>
                </a:solidFill>
              </a:rPr>
              <a:t>	(Art. 4º, § 2º) </a:t>
            </a:r>
            <a:r>
              <a:rPr lang="pt-BR" sz="2700" dirty="0" smtClean="0">
                <a:solidFill>
                  <a:srgbClr val="FF0000"/>
                </a:solidFill>
              </a:rPr>
              <a:t>1,5% do PL </a:t>
            </a:r>
            <a:r>
              <a:rPr lang="pt-BR" sz="2700" dirty="0" smtClean="0">
                <a:solidFill>
                  <a:schemeClr val="bg1"/>
                </a:solidFill>
              </a:rPr>
              <a:t>= R$ 52,2 bilhões</a:t>
            </a:r>
          </a:p>
          <a:p>
            <a:pPr algn="just">
              <a:lnSpc>
                <a:spcPct val="90000"/>
              </a:lnSpc>
              <a:spcBef>
                <a:spcPct val="0"/>
              </a:spcBef>
              <a:buNone/>
            </a:pPr>
            <a:endParaRPr lang="pt-BR" sz="2700" dirty="0" smtClean="0">
              <a:solidFill>
                <a:schemeClr val="bg1"/>
              </a:solidFill>
            </a:endParaRPr>
          </a:p>
          <a:p>
            <a:pPr algn="just">
              <a:lnSpc>
                <a:spcPct val="90000"/>
              </a:lnSpc>
              <a:spcBef>
                <a:spcPct val="0"/>
              </a:spcBef>
              <a:buNone/>
            </a:pPr>
            <a:r>
              <a:rPr lang="pt-BR" sz="2700" dirty="0">
                <a:solidFill>
                  <a:schemeClr val="tx2">
                    <a:lumMod val="50000"/>
                  </a:schemeClr>
                </a:solidFill>
              </a:rPr>
              <a:t>	</a:t>
            </a:r>
            <a:r>
              <a:rPr lang="pt-BR" sz="2700" dirty="0" smtClean="0">
                <a:solidFill>
                  <a:schemeClr val="tx2">
                    <a:lumMod val="50000"/>
                  </a:schemeClr>
                </a:solidFill>
              </a:rPr>
              <a:t>-------------------------------------------------------------------------</a:t>
            </a:r>
          </a:p>
          <a:p>
            <a:pPr algn="just">
              <a:lnSpc>
                <a:spcPct val="90000"/>
              </a:lnSpc>
              <a:spcBef>
                <a:spcPct val="0"/>
              </a:spcBef>
              <a:buNone/>
            </a:pPr>
            <a:r>
              <a:rPr lang="pt-BR" sz="2700" dirty="0">
                <a:solidFill>
                  <a:schemeClr val="bg1"/>
                </a:solidFill>
              </a:rPr>
              <a:t>	</a:t>
            </a:r>
            <a:r>
              <a:rPr lang="pt-BR" sz="2700" u="sng" dirty="0" smtClean="0">
                <a:solidFill>
                  <a:schemeClr val="tx2">
                    <a:lumMod val="50000"/>
                  </a:schemeClr>
                </a:solidFill>
              </a:rPr>
              <a:t>Exemplo:</a:t>
            </a:r>
            <a:r>
              <a:rPr lang="pt-BR" sz="2700" dirty="0" smtClean="0">
                <a:solidFill>
                  <a:schemeClr val="tx2">
                    <a:lumMod val="50000"/>
                  </a:schemeClr>
                </a:solidFill>
              </a:rPr>
              <a:t> 1º semestre/2008</a:t>
            </a:r>
          </a:p>
          <a:p>
            <a:pPr algn="just">
              <a:lnSpc>
                <a:spcPct val="90000"/>
              </a:lnSpc>
              <a:spcBef>
                <a:spcPct val="0"/>
              </a:spcBef>
              <a:buNone/>
            </a:pPr>
            <a:endParaRPr lang="pt-BR" sz="2700" dirty="0">
              <a:solidFill>
                <a:schemeClr val="bg1"/>
              </a:solidFill>
            </a:endParaRPr>
          </a:p>
          <a:p>
            <a:pPr algn="just">
              <a:lnSpc>
                <a:spcPct val="90000"/>
              </a:lnSpc>
              <a:spcBef>
                <a:spcPct val="0"/>
              </a:spcBef>
              <a:buNone/>
            </a:pPr>
            <a:r>
              <a:rPr lang="pt-BR" sz="2700" dirty="0" smtClean="0">
                <a:solidFill>
                  <a:schemeClr val="bg1"/>
                </a:solidFill>
              </a:rPr>
              <a:t>	</a:t>
            </a:r>
            <a:r>
              <a:rPr lang="pt-BR" sz="2700" dirty="0" smtClean="0">
                <a:solidFill>
                  <a:schemeClr val="tx2">
                    <a:lumMod val="50000"/>
                  </a:schemeClr>
                </a:solidFill>
              </a:rPr>
              <a:t>Resultado Total = negativo em R$ 41,6 bilhões</a:t>
            </a:r>
          </a:p>
          <a:p>
            <a:pPr algn="just">
              <a:lnSpc>
                <a:spcPct val="90000"/>
              </a:lnSpc>
              <a:spcBef>
                <a:spcPct val="0"/>
              </a:spcBef>
              <a:buNone/>
            </a:pPr>
            <a:r>
              <a:rPr lang="pt-BR" sz="2700" dirty="0">
                <a:solidFill>
                  <a:schemeClr val="bg1"/>
                </a:solidFill>
              </a:rPr>
              <a:t>	</a:t>
            </a:r>
            <a:endParaRPr lang="pt-BR" sz="2700" dirty="0" smtClean="0">
              <a:solidFill>
                <a:schemeClr val="bg1"/>
              </a:solidFill>
            </a:endParaRPr>
          </a:p>
          <a:p>
            <a:pPr algn="just">
              <a:lnSpc>
                <a:spcPct val="90000"/>
              </a:lnSpc>
              <a:spcBef>
                <a:spcPct val="0"/>
              </a:spcBef>
              <a:buNone/>
            </a:pPr>
            <a:endParaRPr lang="pt-BR" sz="2700" dirty="0" smtClean="0">
              <a:solidFill>
                <a:schemeClr val="bg1"/>
              </a:solidFill>
            </a:endParaRPr>
          </a:p>
          <a:p>
            <a:pPr algn="just">
              <a:lnSpc>
                <a:spcPct val="90000"/>
              </a:lnSpc>
              <a:spcBef>
                <a:spcPct val="0"/>
              </a:spcBef>
              <a:buNone/>
            </a:pPr>
            <a:endParaRPr lang="pt-BR" sz="2700" dirty="0">
              <a:solidFill>
                <a:schemeClr val="bg1"/>
              </a:solidFill>
            </a:endParaRPr>
          </a:p>
        </p:txBody>
      </p:sp>
      <p:sp>
        <p:nvSpPr>
          <p:cNvPr id="4" name="Título 1"/>
          <p:cNvSpPr txBox="1">
            <a:spLocks/>
          </p:cNvSpPr>
          <p:nvPr/>
        </p:nvSpPr>
        <p:spPr bwMode="auto">
          <a:xfrm>
            <a:off x="468313" y="260350"/>
            <a:ext cx="8229600" cy="928688"/>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pt-BR" sz="4000" u="sng" dirty="0" smtClean="0">
                <a:solidFill>
                  <a:schemeClr val="accent2">
                    <a:lumMod val="40000"/>
                    <a:lumOff val="60000"/>
                  </a:schemeClr>
                </a:solidFill>
              </a:rPr>
              <a:t>BANCO CENTRAL DO BRASIL</a:t>
            </a:r>
          </a:p>
        </p:txBody>
      </p:sp>
    </p:spTree>
    <p:extLst>
      <p:ext uri="{BB962C8B-B14F-4D97-AF65-F5344CB8AC3E}">
        <p14:creationId xmlns:p14="http://schemas.microsoft.com/office/powerpoint/2010/main" val="2075271999"/>
      </p:ext>
    </p:extLst>
  </p:cSld>
  <p:clrMapOvr>
    <a:masterClrMapping/>
  </p:clrMapOvr>
  <p:timing>
    <p:tnLst>
      <p:par>
        <p:cTn id="1" dur="indefinite" restart="never" nodeType="tmRoot"/>
      </p:par>
    </p:tnLst>
  </p:timing>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4294967295"/>
          </p:nvPr>
        </p:nvSpPr>
        <p:spPr>
          <a:xfrm>
            <a:off x="457200" y="1484313"/>
            <a:ext cx="8229600" cy="4425950"/>
          </a:xfrm>
        </p:spPr>
        <p:txBody>
          <a:bodyPr>
            <a:normAutofit/>
          </a:bodyPr>
          <a:lstStyle/>
          <a:p>
            <a:pPr algn="just">
              <a:lnSpc>
                <a:spcPct val="90000"/>
              </a:lnSpc>
              <a:spcBef>
                <a:spcPct val="0"/>
              </a:spcBef>
              <a:buNone/>
            </a:pPr>
            <a:r>
              <a:rPr lang="pt-BR" sz="2700" dirty="0" smtClean="0">
                <a:solidFill>
                  <a:schemeClr val="bg1"/>
                </a:solidFill>
              </a:rPr>
              <a:t>	</a:t>
            </a:r>
            <a:r>
              <a:rPr lang="pt-BR" sz="2700" dirty="0" smtClean="0">
                <a:solidFill>
                  <a:srgbClr val="00B0F0"/>
                </a:solidFill>
              </a:rPr>
              <a:t>Ativos Totais</a:t>
            </a:r>
            <a:r>
              <a:rPr lang="pt-BR" sz="2700" dirty="0" smtClean="0">
                <a:solidFill>
                  <a:schemeClr val="bg1"/>
                </a:solidFill>
              </a:rPr>
              <a:t> = R$ 3.480,3 bilhões</a:t>
            </a:r>
            <a:endParaRPr lang="pt-BR" sz="2700" dirty="0">
              <a:solidFill>
                <a:schemeClr val="bg1"/>
              </a:solidFill>
            </a:endParaRPr>
          </a:p>
          <a:p>
            <a:pPr algn="just">
              <a:lnSpc>
                <a:spcPct val="90000"/>
              </a:lnSpc>
              <a:spcBef>
                <a:spcPct val="0"/>
              </a:spcBef>
              <a:buNone/>
            </a:pPr>
            <a:r>
              <a:rPr lang="pt-BR" sz="2700" dirty="0" smtClean="0">
                <a:solidFill>
                  <a:schemeClr val="bg1"/>
                </a:solidFill>
              </a:rPr>
              <a:t>	</a:t>
            </a:r>
            <a:r>
              <a:rPr lang="pt-BR" sz="2700" dirty="0">
                <a:solidFill>
                  <a:srgbClr val="FFC000"/>
                </a:solidFill>
              </a:rPr>
              <a:t>Patrimônio Líquido </a:t>
            </a:r>
            <a:r>
              <a:rPr lang="pt-BR" sz="2700" dirty="0">
                <a:solidFill>
                  <a:schemeClr val="bg1"/>
                </a:solidFill>
              </a:rPr>
              <a:t>= R$ 126,7 bilhões</a:t>
            </a:r>
          </a:p>
          <a:p>
            <a:pPr algn="just">
              <a:lnSpc>
                <a:spcPct val="90000"/>
              </a:lnSpc>
              <a:spcBef>
                <a:spcPct val="0"/>
              </a:spcBef>
              <a:buNone/>
            </a:pPr>
            <a:r>
              <a:rPr lang="pt-BR" sz="2700" dirty="0" smtClean="0">
                <a:solidFill>
                  <a:schemeClr val="bg1"/>
                </a:solidFill>
              </a:rPr>
              <a:t>	(Art. 4º, § 2º) </a:t>
            </a:r>
            <a:r>
              <a:rPr lang="pt-BR" sz="2700" dirty="0" smtClean="0">
                <a:solidFill>
                  <a:srgbClr val="FF0000"/>
                </a:solidFill>
              </a:rPr>
              <a:t>1,5% do PL </a:t>
            </a:r>
            <a:r>
              <a:rPr lang="pt-BR" sz="2700" dirty="0" smtClean="0">
                <a:solidFill>
                  <a:schemeClr val="bg1"/>
                </a:solidFill>
              </a:rPr>
              <a:t>= R$ 52,2 bilhões</a:t>
            </a:r>
          </a:p>
          <a:p>
            <a:pPr algn="just">
              <a:lnSpc>
                <a:spcPct val="90000"/>
              </a:lnSpc>
              <a:spcBef>
                <a:spcPct val="0"/>
              </a:spcBef>
              <a:buNone/>
            </a:pPr>
            <a:endParaRPr lang="pt-BR" sz="2700" dirty="0" smtClean="0">
              <a:solidFill>
                <a:schemeClr val="bg1"/>
              </a:solidFill>
            </a:endParaRPr>
          </a:p>
          <a:p>
            <a:pPr algn="just">
              <a:lnSpc>
                <a:spcPct val="90000"/>
              </a:lnSpc>
              <a:spcBef>
                <a:spcPct val="0"/>
              </a:spcBef>
              <a:buNone/>
            </a:pPr>
            <a:r>
              <a:rPr lang="pt-BR" sz="2700" dirty="0">
                <a:solidFill>
                  <a:schemeClr val="bg1"/>
                </a:solidFill>
              </a:rPr>
              <a:t>	</a:t>
            </a:r>
            <a:r>
              <a:rPr lang="pt-BR" sz="2700" dirty="0" smtClean="0">
                <a:solidFill>
                  <a:schemeClr val="bg1"/>
                </a:solidFill>
              </a:rPr>
              <a:t>-------------------------------------------------------------------------</a:t>
            </a:r>
          </a:p>
          <a:p>
            <a:pPr algn="just">
              <a:lnSpc>
                <a:spcPct val="90000"/>
              </a:lnSpc>
              <a:spcBef>
                <a:spcPct val="0"/>
              </a:spcBef>
              <a:buNone/>
            </a:pPr>
            <a:r>
              <a:rPr lang="pt-BR" sz="2700" dirty="0">
                <a:solidFill>
                  <a:schemeClr val="bg1"/>
                </a:solidFill>
              </a:rPr>
              <a:t>	</a:t>
            </a:r>
            <a:r>
              <a:rPr lang="pt-BR" sz="2700" u="sng" dirty="0" smtClean="0">
                <a:solidFill>
                  <a:schemeClr val="tx2">
                    <a:lumMod val="50000"/>
                  </a:schemeClr>
                </a:solidFill>
              </a:rPr>
              <a:t>Exemplo:</a:t>
            </a:r>
            <a:r>
              <a:rPr lang="pt-BR" sz="2700" dirty="0" smtClean="0">
                <a:solidFill>
                  <a:schemeClr val="tx2">
                    <a:lumMod val="50000"/>
                  </a:schemeClr>
                </a:solidFill>
              </a:rPr>
              <a:t> 1º semestre/2008</a:t>
            </a:r>
          </a:p>
          <a:p>
            <a:pPr algn="just">
              <a:lnSpc>
                <a:spcPct val="90000"/>
              </a:lnSpc>
              <a:spcBef>
                <a:spcPct val="0"/>
              </a:spcBef>
              <a:buNone/>
            </a:pPr>
            <a:endParaRPr lang="pt-BR" sz="2700" dirty="0">
              <a:solidFill>
                <a:schemeClr val="bg1"/>
              </a:solidFill>
            </a:endParaRPr>
          </a:p>
          <a:p>
            <a:pPr algn="just">
              <a:lnSpc>
                <a:spcPct val="90000"/>
              </a:lnSpc>
              <a:spcBef>
                <a:spcPct val="0"/>
              </a:spcBef>
              <a:buNone/>
            </a:pPr>
            <a:r>
              <a:rPr lang="pt-BR" sz="2700" dirty="0" smtClean="0">
                <a:solidFill>
                  <a:schemeClr val="bg1"/>
                </a:solidFill>
              </a:rPr>
              <a:t>	</a:t>
            </a:r>
            <a:r>
              <a:rPr lang="pt-BR" sz="2700" dirty="0" smtClean="0">
                <a:solidFill>
                  <a:schemeClr val="tx2">
                    <a:lumMod val="50000"/>
                  </a:schemeClr>
                </a:solidFill>
              </a:rPr>
              <a:t>Resultado Total = negativo em R$ 41,6 bilhões</a:t>
            </a:r>
          </a:p>
          <a:p>
            <a:pPr algn="just">
              <a:lnSpc>
                <a:spcPct val="90000"/>
              </a:lnSpc>
              <a:spcBef>
                <a:spcPct val="0"/>
              </a:spcBef>
              <a:buNone/>
            </a:pPr>
            <a:r>
              <a:rPr lang="pt-BR" sz="2700" dirty="0">
                <a:solidFill>
                  <a:schemeClr val="bg1"/>
                </a:solidFill>
              </a:rPr>
              <a:t>	</a:t>
            </a:r>
            <a:endParaRPr lang="pt-BR" sz="2700" dirty="0" smtClean="0">
              <a:solidFill>
                <a:schemeClr val="bg1"/>
              </a:solidFill>
            </a:endParaRPr>
          </a:p>
          <a:p>
            <a:pPr algn="just">
              <a:lnSpc>
                <a:spcPct val="90000"/>
              </a:lnSpc>
              <a:spcBef>
                <a:spcPct val="0"/>
              </a:spcBef>
              <a:buNone/>
            </a:pPr>
            <a:endParaRPr lang="pt-BR" sz="2700" dirty="0" smtClean="0">
              <a:solidFill>
                <a:schemeClr val="bg1"/>
              </a:solidFill>
            </a:endParaRPr>
          </a:p>
          <a:p>
            <a:pPr algn="just">
              <a:lnSpc>
                <a:spcPct val="90000"/>
              </a:lnSpc>
              <a:spcBef>
                <a:spcPct val="0"/>
              </a:spcBef>
              <a:buNone/>
            </a:pPr>
            <a:endParaRPr lang="pt-BR" sz="2700" dirty="0">
              <a:solidFill>
                <a:schemeClr val="bg1"/>
              </a:solidFill>
            </a:endParaRPr>
          </a:p>
        </p:txBody>
      </p:sp>
      <p:sp>
        <p:nvSpPr>
          <p:cNvPr id="4" name="Título 1"/>
          <p:cNvSpPr txBox="1">
            <a:spLocks/>
          </p:cNvSpPr>
          <p:nvPr/>
        </p:nvSpPr>
        <p:spPr bwMode="auto">
          <a:xfrm>
            <a:off x="468313" y="260350"/>
            <a:ext cx="8229600" cy="928688"/>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pt-BR" sz="4000" u="sng" dirty="0" smtClean="0">
                <a:solidFill>
                  <a:schemeClr val="accent2">
                    <a:lumMod val="40000"/>
                    <a:lumOff val="60000"/>
                  </a:schemeClr>
                </a:solidFill>
              </a:rPr>
              <a:t>BANCO CENTRAL DO BRASIL</a:t>
            </a:r>
          </a:p>
        </p:txBody>
      </p:sp>
    </p:spTree>
    <p:extLst>
      <p:ext uri="{BB962C8B-B14F-4D97-AF65-F5344CB8AC3E}">
        <p14:creationId xmlns:p14="http://schemas.microsoft.com/office/powerpoint/2010/main" val="225773034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4294967295"/>
          </p:nvPr>
        </p:nvSpPr>
        <p:spPr>
          <a:xfrm>
            <a:off x="457200" y="1484313"/>
            <a:ext cx="8229600" cy="4425950"/>
          </a:xfrm>
        </p:spPr>
        <p:txBody>
          <a:bodyPr>
            <a:normAutofit/>
          </a:bodyPr>
          <a:lstStyle/>
          <a:p>
            <a:pPr algn="just">
              <a:lnSpc>
                <a:spcPct val="90000"/>
              </a:lnSpc>
              <a:spcBef>
                <a:spcPct val="0"/>
              </a:spcBef>
              <a:buNone/>
            </a:pPr>
            <a:r>
              <a:rPr lang="pt-BR" sz="2700" dirty="0" smtClean="0"/>
              <a:t>	</a:t>
            </a:r>
            <a:r>
              <a:rPr lang="pt-BR" sz="2700" b="1" dirty="0" smtClean="0">
                <a:solidFill>
                  <a:schemeClr val="bg1"/>
                </a:solidFill>
              </a:rPr>
              <a:t>Lei Complementar 101/2000 (LRF):</a:t>
            </a:r>
          </a:p>
          <a:p>
            <a:pPr algn="just">
              <a:lnSpc>
                <a:spcPct val="90000"/>
              </a:lnSpc>
              <a:spcBef>
                <a:spcPct val="0"/>
              </a:spcBef>
              <a:buNone/>
            </a:pPr>
            <a:r>
              <a:rPr lang="pt-BR" sz="2700" b="1" dirty="0">
                <a:solidFill>
                  <a:schemeClr val="bg1"/>
                </a:solidFill>
              </a:rPr>
              <a:t>	</a:t>
            </a:r>
            <a:endParaRPr lang="pt-BR" sz="2700" b="1" dirty="0" smtClean="0">
              <a:solidFill>
                <a:schemeClr val="bg1"/>
              </a:solidFill>
            </a:endParaRPr>
          </a:p>
          <a:p>
            <a:pPr algn="just">
              <a:lnSpc>
                <a:spcPct val="90000"/>
              </a:lnSpc>
              <a:spcBef>
                <a:spcPct val="0"/>
              </a:spcBef>
              <a:buNone/>
            </a:pPr>
            <a:r>
              <a:rPr lang="pt-BR" sz="2700" dirty="0" smtClean="0">
                <a:solidFill>
                  <a:schemeClr val="bg1"/>
                </a:solidFill>
              </a:rPr>
              <a:t>	Art</a:t>
            </a:r>
            <a:r>
              <a:rPr lang="pt-BR" sz="2700" dirty="0">
                <a:solidFill>
                  <a:schemeClr val="bg1"/>
                </a:solidFill>
              </a:rPr>
              <a:t>. </a:t>
            </a:r>
            <a:r>
              <a:rPr lang="pt-BR" sz="2700" dirty="0" smtClean="0">
                <a:solidFill>
                  <a:schemeClr val="bg1"/>
                </a:solidFill>
              </a:rPr>
              <a:t>7º </a:t>
            </a:r>
            <a:r>
              <a:rPr lang="pt-BR" sz="2700" dirty="0">
                <a:solidFill>
                  <a:schemeClr val="bg1"/>
                </a:solidFill>
              </a:rPr>
              <a:t>O resultado do Banco Central do Brasil, </a:t>
            </a:r>
            <a:r>
              <a:rPr lang="pt-BR" sz="2700" b="1" dirty="0">
                <a:solidFill>
                  <a:schemeClr val="accent6">
                    <a:lumMod val="75000"/>
                  </a:schemeClr>
                </a:solidFill>
              </a:rPr>
              <a:t>apurado após a constituição ou reversão de reservas</a:t>
            </a:r>
            <a:r>
              <a:rPr lang="pt-BR" sz="2700" dirty="0">
                <a:solidFill>
                  <a:schemeClr val="tx2">
                    <a:lumMod val="50000"/>
                  </a:schemeClr>
                </a:solidFill>
              </a:rPr>
              <a:t>, </a:t>
            </a:r>
            <a:r>
              <a:rPr lang="pt-BR" sz="2700" b="1" u="sng" dirty="0">
                <a:solidFill>
                  <a:srgbClr val="0B1B2F"/>
                </a:solidFill>
              </a:rPr>
              <a:t>constitui receita do Tesouro Nacional</a:t>
            </a:r>
            <a:r>
              <a:rPr lang="pt-BR" sz="2700" dirty="0">
                <a:solidFill>
                  <a:srgbClr val="0B1B2F"/>
                </a:solidFill>
              </a:rPr>
              <a:t>, </a:t>
            </a:r>
            <a:r>
              <a:rPr lang="pt-BR" sz="2700" b="1" dirty="0">
                <a:solidFill>
                  <a:srgbClr val="0B1B2F"/>
                </a:solidFill>
              </a:rPr>
              <a:t>e será transferido</a:t>
            </a:r>
            <a:r>
              <a:rPr lang="pt-BR" sz="2700" dirty="0">
                <a:solidFill>
                  <a:srgbClr val="0B1B2F"/>
                </a:solidFill>
              </a:rPr>
              <a:t> até o décimo dia útil </a:t>
            </a:r>
            <a:r>
              <a:rPr lang="pt-BR" sz="2700" dirty="0" err="1">
                <a:solidFill>
                  <a:srgbClr val="0B1B2F"/>
                </a:solidFill>
              </a:rPr>
              <a:t>subseqüente</a:t>
            </a:r>
            <a:r>
              <a:rPr lang="pt-BR" sz="2700" dirty="0">
                <a:solidFill>
                  <a:srgbClr val="0B1B2F"/>
                </a:solidFill>
              </a:rPr>
              <a:t> à aprovação dos balanços semestrais.</a:t>
            </a:r>
          </a:p>
          <a:p>
            <a:pPr algn="just">
              <a:lnSpc>
                <a:spcPct val="90000"/>
              </a:lnSpc>
              <a:spcBef>
                <a:spcPct val="0"/>
              </a:spcBef>
              <a:buNone/>
            </a:pPr>
            <a:endParaRPr lang="pt-BR" sz="2700" dirty="0">
              <a:solidFill>
                <a:srgbClr val="0B1B2F"/>
              </a:solidFill>
            </a:endParaRPr>
          </a:p>
          <a:p>
            <a:pPr algn="just">
              <a:lnSpc>
                <a:spcPct val="90000"/>
              </a:lnSpc>
              <a:spcBef>
                <a:spcPct val="0"/>
              </a:spcBef>
              <a:buNone/>
            </a:pPr>
            <a:r>
              <a:rPr lang="pt-BR" sz="2700" dirty="0" smtClean="0">
                <a:solidFill>
                  <a:srgbClr val="0B1B2F"/>
                </a:solidFill>
              </a:rPr>
              <a:t>	§ 1º </a:t>
            </a:r>
            <a:r>
              <a:rPr lang="pt-BR" sz="2700" b="1" dirty="0">
                <a:solidFill>
                  <a:srgbClr val="0B1B2F"/>
                </a:solidFill>
              </a:rPr>
              <a:t>O resultado negativo </a:t>
            </a:r>
            <a:r>
              <a:rPr lang="pt-BR" sz="2700" dirty="0">
                <a:solidFill>
                  <a:srgbClr val="0B1B2F"/>
                </a:solidFill>
              </a:rPr>
              <a:t>constituirá obrigação do Tesouro para com o Banco Central do Brasil e </a:t>
            </a:r>
            <a:r>
              <a:rPr lang="pt-BR" sz="2700" b="1" dirty="0">
                <a:solidFill>
                  <a:srgbClr val="0B1B2F"/>
                </a:solidFill>
              </a:rPr>
              <a:t>será consignado em dotação específica no orçamento</a:t>
            </a:r>
            <a:r>
              <a:rPr lang="pt-BR" sz="2700" dirty="0" smtClean="0">
                <a:solidFill>
                  <a:srgbClr val="0B1B2F"/>
                </a:solidFill>
              </a:rPr>
              <a:t>.</a:t>
            </a:r>
            <a:endParaRPr lang="pt-BR" sz="2700" dirty="0">
              <a:solidFill>
                <a:srgbClr val="0B1B2F"/>
              </a:solidFill>
            </a:endParaRPr>
          </a:p>
        </p:txBody>
      </p:sp>
      <p:sp>
        <p:nvSpPr>
          <p:cNvPr id="5" name="Título 1"/>
          <p:cNvSpPr txBox="1">
            <a:spLocks/>
          </p:cNvSpPr>
          <p:nvPr/>
        </p:nvSpPr>
        <p:spPr bwMode="auto">
          <a:xfrm>
            <a:off x="468313" y="260350"/>
            <a:ext cx="8229600" cy="928688"/>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pt-BR" u="sng" dirty="0" smtClean="0">
                <a:solidFill>
                  <a:srgbClr val="00B0F0"/>
                </a:solidFill>
              </a:rPr>
              <a:t>RESULTADOS DO BANCO CENTRAL</a:t>
            </a:r>
          </a:p>
        </p:txBody>
      </p:sp>
    </p:spTree>
    <p:extLst>
      <p:ext uri="{BB962C8B-B14F-4D97-AF65-F5344CB8AC3E}">
        <p14:creationId xmlns:p14="http://schemas.microsoft.com/office/powerpoint/2010/main" val="2251668501"/>
      </p:ext>
    </p:extLst>
  </p:cSld>
  <p:clrMapOvr>
    <a:masterClrMapping/>
  </p:clrMapOvr>
  <p:timing>
    <p:tnLst>
      <p:par>
        <p:cTn id="1" dur="indefinite" restart="never" nodeType="tmRoot"/>
      </p:par>
    </p:tnLst>
  </p:timing>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4294967295"/>
          </p:nvPr>
        </p:nvSpPr>
        <p:spPr>
          <a:xfrm>
            <a:off x="457200" y="1484313"/>
            <a:ext cx="8229600" cy="4425950"/>
          </a:xfrm>
        </p:spPr>
        <p:txBody>
          <a:bodyPr>
            <a:normAutofit/>
          </a:bodyPr>
          <a:lstStyle/>
          <a:p>
            <a:pPr algn="just">
              <a:lnSpc>
                <a:spcPct val="90000"/>
              </a:lnSpc>
              <a:spcBef>
                <a:spcPct val="0"/>
              </a:spcBef>
              <a:buNone/>
            </a:pPr>
            <a:r>
              <a:rPr lang="pt-BR" sz="2700" dirty="0" smtClean="0">
                <a:solidFill>
                  <a:schemeClr val="bg1"/>
                </a:solidFill>
              </a:rPr>
              <a:t>	</a:t>
            </a:r>
            <a:r>
              <a:rPr lang="pt-BR" sz="2700" dirty="0" smtClean="0">
                <a:solidFill>
                  <a:srgbClr val="00B0F0"/>
                </a:solidFill>
              </a:rPr>
              <a:t>Ativos Totais</a:t>
            </a:r>
            <a:r>
              <a:rPr lang="pt-BR" sz="2700" dirty="0" smtClean="0">
                <a:solidFill>
                  <a:schemeClr val="bg1"/>
                </a:solidFill>
              </a:rPr>
              <a:t> = R$ 3.480,3 bilhões</a:t>
            </a:r>
            <a:endParaRPr lang="pt-BR" sz="2700" dirty="0">
              <a:solidFill>
                <a:schemeClr val="bg1"/>
              </a:solidFill>
            </a:endParaRPr>
          </a:p>
          <a:p>
            <a:pPr algn="just">
              <a:lnSpc>
                <a:spcPct val="90000"/>
              </a:lnSpc>
              <a:spcBef>
                <a:spcPct val="0"/>
              </a:spcBef>
              <a:buNone/>
            </a:pPr>
            <a:r>
              <a:rPr lang="pt-BR" sz="2700" dirty="0" smtClean="0">
                <a:solidFill>
                  <a:schemeClr val="bg1"/>
                </a:solidFill>
              </a:rPr>
              <a:t>	</a:t>
            </a:r>
            <a:r>
              <a:rPr lang="pt-BR" sz="2700" dirty="0">
                <a:solidFill>
                  <a:srgbClr val="FFC000"/>
                </a:solidFill>
              </a:rPr>
              <a:t>Patrimônio Líquido </a:t>
            </a:r>
            <a:r>
              <a:rPr lang="pt-BR" sz="2700" dirty="0">
                <a:solidFill>
                  <a:schemeClr val="bg1"/>
                </a:solidFill>
              </a:rPr>
              <a:t>= R$ 126,7 bilhões</a:t>
            </a:r>
          </a:p>
          <a:p>
            <a:pPr algn="just">
              <a:lnSpc>
                <a:spcPct val="90000"/>
              </a:lnSpc>
              <a:spcBef>
                <a:spcPct val="0"/>
              </a:spcBef>
              <a:buNone/>
            </a:pPr>
            <a:r>
              <a:rPr lang="pt-BR" sz="2700" dirty="0" smtClean="0">
                <a:solidFill>
                  <a:schemeClr val="bg1"/>
                </a:solidFill>
              </a:rPr>
              <a:t>	(Art. 4º, § 2º) </a:t>
            </a:r>
            <a:r>
              <a:rPr lang="pt-BR" sz="2700" dirty="0" smtClean="0">
                <a:solidFill>
                  <a:srgbClr val="FF0000"/>
                </a:solidFill>
              </a:rPr>
              <a:t>1,5% do PL </a:t>
            </a:r>
            <a:r>
              <a:rPr lang="pt-BR" sz="2700" dirty="0" smtClean="0">
                <a:solidFill>
                  <a:schemeClr val="bg1"/>
                </a:solidFill>
              </a:rPr>
              <a:t>= R$ 52,2 bilhões</a:t>
            </a:r>
          </a:p>
          <a:p>
            <a:pPr algn="just">
              <a:lnSpc>
                <a:spcPct val="90000"/>
              </a:lnSpc>
              <a:spcBef>
                <a:spcPct val="0"/>
              </a:spcBef>
              <a:buNone/>
            </a:pPr>
            <a:endParaRPr lang="pt-BR" sz="2700" dirty="0" smtClean="0">
              <a:solidFill>
                <a:schemeClr val="bg1"/>
              </a:solidFill>
            </a:endParaRPr>
          </a:p>
          <a:p>
            <a:pPr algn="just">
              <a:lnSpc>
                <a:spcPct val="90000"/>
              </a:lnSpc>
              <a:spcBef>
                <a:spcPct val="0"/>
              </a:spcBef>
              <a:buNone/>
            </a:pPr>
            <a:r>
              <a:rPr lang="pt-BR" sz="2700" dirty="0">
                <a:solidFill>
                  <a:schemeClr val="bg1"/>
                </a:solidFill>
              </a:rPr>
              <a:t>	</a:t>
            </a:r>
            <a:r>
              <a:rPr lang="pt-BR" sz="2700" dirty="0" smtClean="0">
                <a:solidFill>
                  <a:schemeClr val="bg1"/>
                </a:solidFill>
              </a:rPr>
              <a:t>-------------------------------------------------------------------------</a:t>
            </a:r>
          </a:p>
          <a:p>
            <a:pPr algn="just">
              <a:lnSpc>
                <a:spcPct val="90000"/>
              </a:lnSpc>
              <a:spcBef>
                <a:spcPct val="0"/>
              </a:spcBef>
              <a:buNone/>
            </a:pPr>
            <a:r>
              <a:rPr lang="pt-BR" sz="2700" dirty="0">
                <a:solidFill>
                  <a:schemeClr val="bg1"/>
                </a:solidFill>
              </a:rPr>
              <a:t>	</a:t>
            </a:r>
            <a:r>
              <a:rPr lang="pt-BR" sz="2700" u="sng" dirty="0" smtClean="0">
                <a:solidFill>
                  <a:srgbClr val="00B050"/>
                </a:solidFill>
              </a:rPr>
              <a:t>Exemplo:</a:t>
            </a:r>
            <a:r>
              <a:rPr lang="pt-BR" sz="2700" dirty="0" smtClean="0">
                <a:solidFill>
                  <a:schemeClr val="bg1"/>
                </a:solidFill>
              </a:rPr>
              <a:t> 1º semestre/2008</a:t>
            </a:r>
          </a:p>
          <a:p>
            <a:pPr algn="just">
              <a:lnSpc>
                <a:spcPct val="90000"/>
              </a:lnSpc>
              <a:spcBef>
                <a:spcPct val="0"/>
              </a:spcBef>
              <a:buNone/>
            </a:pPr>
            <a:endParaRPr lang="pt-BR" sz="2700" dirty="0">
              <a:solidFill>
                <a:schemeClr val="bg1"/>
              </a:solidFill>
            </a:endParaRPr>
          </a:p>
          <a:p>
            <a:pPr algn="just">
              <a:lnSpc>
                <a:spcPct val="90000"/>
              </a:lnSpc>
              <a:spcBef>
                <a:spcPct val="0"/>
              </a:spcBef>
              <a:buNone/>
            </a:pPr>
            <a:r>
              <a:rPr lang="pt-BR" sz="2700" dirty="0" smtClean="0">
                <a:solidFill>
                  <a:schemeClr val="bg1"/>
                </a:solidFill>
              </a:rPr>
              <a:t>	</a:t>
            </a:r>
            <a:r>
              <a:rPr lang="pt-BR" sz="2700" dirty="0" smtClean="0">
                <a:solidFill>
                  <a:schemeClr val="tx2">
                    <a:lumMod val="50000"/>
                  </a:schemeClr>
                </a:solidFill>
              </a:rPr>
              <a:t>Resultado Total = negativo em R$ 41,6 bilhões</a:t>
            </a:r>
          </a:p>
          <a:p>
            <a:pPr algn="just">
              <a:lnSpc>
                <a:spcPct val="90000"/>
              </a:lnSpc>
              <a:spcBef>
                <a:spcPct val="0"/>
              </a:spcBef>
              <a:buNone/>
            </a:pPr>
            <a:r>
              <a:rPr lang="pt-BR" sz="2700" dirty="0">
                <a:solidFill>
                  <a:schemeClr val="bg1"/>
                </a:solidFill>
              </a:rPr>
              <a:t>	</a:t>
            </a:r>
            <a:endParaRPr lang="pt-BR" sz="2700" dirty="0" smtClean="0">
              <a:solidFill>
                <a:schemeClr val="bg1"/>
              </a:solidFill>
            </a:endParaRPr>
          </a:p>
          <a:p>
            <a:pPr algn="just">
              <a:lnSpc>
                <a:spcPct val="90000"/>
              </a:lnSpc>
              <a:spcBef>
                <a:spcPct val="0"/>
              </a:spcBef>
              <a:buNone/>
            </a:pPr>
            <a:endParaRPr lang="pt-BR" sz="2700" dirty="0" smtClean="0">
              <a:solidFill>
                <a:schemeClr val="bg1"/>
              </a:solidFill>
            </a:endParaRPr>
          </a:p>
          <a:p>
            <a:pPr algn="just">
              <a:lnSpc>
                <a:spcPct val="90000"/>
              </a:lnSpc>
              <a:spcBef>
                <a:spcPct val="0"/>
              </a:spcBef>
              <a:buNone/>
            </a:pPr>
            <a:endParaRPr lang="pt-BR" sz="2700" dirty="0">
              <a:solidFill>
                <a:schemeClr val="bg1"/>
              </a:solidFill>
            </a:endParaRPr>
          </a:p>
        </p:txBody>
      </p:sp>
      <p:sp>
        <p:nvSpPr>
          <p:cNvPr id="4" name="Título 1"/>
          <p:cNvSpPr txBox="1">
            <a:spLocks/>
          </p:cNvSpPr>
          <p:nvPr/>
        </p:nvSpPr>
        <p:spPr bwMode="auto">
          <a:xfrm>
            <a:off x="468313" y="260350"/>
            <a:ext cx="8229600" cy="928688"/>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pt-BR" sz="4000" u="sng" dirty="0" smtClean="0">
                <a:solidFill>
                  <a:schemeClr val="accent2">
                    <a:lumMod val="40000"/>
                    <a:lumOff val="60000"/>
                  </a:schemeClr>
                </a:solidFill>
              </a:rPr>
              <a:t>BANCO CENTRAL DO BRASIL</a:t>
            </a:r>
          </a:p>
        </p:txBody>
      </p:sp>
    </p:spTree>
    <p:extLst>
      <p:ext uri="{BB962C8B-B14F-4D97-AF65-F5344CB8AC3E}">
        <p14:creationId xmlns:p14="http://schemas.microsoft.com/office/powerpoint/2010/main" val="3369443517"/>
      </p:ext>
    </p:extLst>
  </p:cSld>
  <p:clrMapOvr>
    <a:masterClrMapping/>
  </p:clrMapOvr>
  <p:timing>
    <p:tnLst>
      <p:par>
        <p:cTn id="1" dur="indefinite" restart="never" nodeType="tmRoot"/>
      </p:par>
    </p:tnLst>
  </p:timing>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4294967295"/>
          </p:nvPr>
        </p:nvSpPr>
        <p:spPr>
          <a:xfrm>
            <a:off x="457200" y="1484313"/>
            <a:ext cx="8229600" cy="4425950"/>
          </a:xfrm>
        </p:spPr>
        <p:txBody>
          <a:bodyPr>
            <a:normAutofit/>
          </a:bodyPr>
          <a:lstStyle/>
          <a:p>
            <a:pPr algn="just">
              <a:lnSpc>
                <a:spcPct val="90000"/>
              </a:lnSpc>
              <a:spcBef>
                <a:spcPct val="0"/>
              </a:spcBef>
              <a:buNone/>
            </a:pPr>
            <a:r>
              <a:rPr lang="pt-BR" sz="2700" dirty="0" smtClean="0">
                <a:solidFill>
                  <a:schemeClr val="bg1"/>
                </a:solidFill>
              </a:rPr>
              <a:t>	</a:t>
            </a:r>
            <a:r>
              <a:rPr lang="pt-BR" sz="2700" dirty="0" smtClean="0">
                <a:solidFill>
                  <a:srgbClr val="00B0F0"/>
                </a:solidFill>
              </a:rPr>
              <a:t>Ativos Totais</a:t>
            </a:r>
            <a:r>
              <a:rPr lang="pt-BR" sz="2700" dirty="0" smtClean="0">
                <a:solidFill>
                  <a:schemeClr val="bg1"/>
                </a:solidFill>
              </a:rPr>
              <a:t> = R$ 3.480,3 bilhões</a:t>
            </a:r>
            <a:endParaRPr lang="pt-BR" sz="2700" dirty="0">
              <a:solidFill>
                <a:schemeClr val="bg1"/>
              </a:solidFill>
            </a:endParaRPr>
          </a:p>
          <a:p>
            <a:pPr algn="just">
              <a:lnSpc>
                <a:spcPct val="90000"/>
              </a:lnSpc>
              <a:spcBef>
                <a:spcPct val="0"/>
              </a:spcBef>
              <a:buNone/>
            </a:pPr>
            <a:r>
              <a:rPr lang="pt-BR" sz="2700" dirty="0" smtClean="0">
                <a:solidFill>
                  <a:schemeClr val="bg1"/>
                </a:solidFill>
              </a:rPr>
              <a:t>	</a:t>
            </a:r>
            <a:r>
              <a:rPr lang="pt-BR" sz="2700" dirty="0">
                <a:solidFill>
                  <a:srgbClr val="FFC000"/>
                </a:solidFill>
              </a:rPr>
              <a:t>Patrimônio Líquido </a:t>
            </a:r>
            <a:r>
              <a:rPr lang="pt-BR" sz="2700" dirty="0">
                <a:solidFill>
                  <a:schemeClr val="bg1"/>
                </a:solidFill>
              </a:rPr>
              <a:t>= R$ 126,7 bilhões</a:t>
            </a:r>
          </a:p>
          <a:p>
            <a:pPr algn="just">
              <a:lnSpc>
                <a:spcPct val="90000"/>
              </a:lnSpc>
              <a:spcBef>
                <a:spcPct val="0"/>
              </a:spcBef>
              <a:buNone/>
            </a:pPr>
            <a:r>
              <a:rPr lang="pt-BR" sz="2700" dirty="0" smtClean="0">
                <a:solidFill>
                  <a:schemeClr val="bg1"/>
                </a:solidFill>
              </a:rPr>
              <a:t>	(Art. 4º, § 2º) </a:t>
            </a:r>
            <a:r>
              <a:rPr lang="pt-BR" sz="2700" dirty="0" smtClean="0">
                <a:solidFill>
                  <a:srgbClr val="FF0000"/>
                </a:solidFill>
              </a:rPr>
              <a:t>1,5% do PL </a:t>
            </a:r>
            <a:r>
              <a:rPr lang="pt-BR" sz="2700" dirty="0" smtClean="0">
                <a:solidFill>
                  <a:schemeClr val="bg1"/>
                </a:solidFill>
              </a:rPr>
              <a:t>= R$ 52,2 bilhões</a:t>
            </a:r>
          </a:p>
          <a:p>
            <a:pPr algn="just">
              <a:lnSpc>
                <a:spcPct val="90000"/>
              </a:lnSpc>
              <a:spcBef>
                <a:spcPct val="0"/>
              </a:spcBef>
              <a:buNone/>
            </a:pPr>
            <a:endParaRPr lang="pt-BR" sz="2700" dirty="0" smtClean="0">
              <a:solidFill>
                <a:schemeClr val="bg1"/>
              </a:solidFill>
            </a:endParaRPr>
          </a:p>
          <a:p>
            <a:pPr algn="just">
              <a:lnSpc>
                <a:spcPct val="90000"/>
              </a:lnSpc>
              <a:spcBef>
                <a:spcPct val="0"/>
              </a:spcBef>
              <a:buNone/>
            </a:pPr>
            <a:r>
              <a:rPr lang="pt-BR" sz="2700" dirty="0">
                <a:solidFill>
                  <a:schemeClr val="bg1"/>
                </a:solidFill>
              </a:rPr>
              <a:t>	</a:t>
            </a:r>
            <a:r>
              <a:rPr lang="pt-BR" sz="2700" dirty="0" smtClean="0">
                <a:solidFill>
                  <a:schemeClr val="bg1"/>
                </a:solidFill>
              </a:rPr>
              <a:t>-------------------------------------------------------------------------</a:t>
            </a:r>
          </a:p>
          <a:p>
            <a:pPr algn="just">
              <a:lnSpc>
                <a:spcPct val="90000"/>
              </a:lnSpc>
              <a:spcBef>
                <a:spcPct val="0"/>
              </a:spcBef>
              <a:buNone/>
            </a:pPr>
            <a:r>
              <a:rPr lang="pt-BR" sz="2700" dirty="0">
                <a:solidFill>
                  <a:schemeClr val="bg1"/>
                </a:solidFill>
              </a:rPr>
              <a:t>	</a:t>
            </a:r>
            <a:r>
              <a:rPr lang="pt-BR" sz="2700" u="sng" dirty="0" smtClean="0">
                <a:solidFill>
                  <a:srgbClr val="00B050"/>
                </a:solidFill>
              </a:rPr>
              <a:t>Exemplo:</a:t>
            </a:r>
            <a:r>
              <a:rPr lang="pt-BR" sz="2700" dirty="0" smtClean="0">
                <a:solidFill>
                  <a:schemeClr val="bg1"/>
                </a:solidFill>
              </a:rPr>
              <a:t> 1º semestre/2008</a:t>
            </a:r>
          </a:p>
          <a:p>
            <a:pPr algn="just">
              <a:lnSpc>
                <a:spcPct val="90000"/>
              </a:lnSpc>
              <a:spcBef>
                <a:spcPct val="0"/>
              </a:spcBef>
              <a:buNone/>
            </a:pPr>
            <a:endParaRPr lang="pt-BR" sz="2700" dirty="0">
              <a:solidFill>
                <a:schemeClr val="bg1"/>
              </a:solidFill>
            </a:endParaRPr>
          </a:p>
          <a:p>
            <a:pPr algn="just">
              <a:lnSpc>
                <a:spcPct val="90000"/>
              </a:lnSpc>
              <a:spcBef>
                <a:spcPct val="0"/>
              </a:spcBef>
              <a:buNone/>
            </a:pPr>
            <a:r>
              <a:rPr lang="pt-BR" sz="2700" dirty="0" smtClean="0">
                <a:solidFill>
                  <a:schemeClr val="bg1"/>
                </a:solidFill>
              </a:rPr>
              <a:t>	Resultado Total = </a:t>
            </a:r>
            <a:r>
              <a:rPr lang="pt-BR" sz="2700" dirty="0" smtClean="0">
                <a:solidFill>
                  <a:srgbClr val="FFC000"/>
                </a:solidFill>
              </a:rPr>
              <a:t>negativo em R$ 41,6 bilhões</a:t>
            </a:r>
          </a:p>
          <a:p>
            <a:pPr algn="just">
              <a:lnSpc>
                <a:spcPct val="90000"/>
              </a:lnSpc>
              <a:spcBef>
                <a:spcPct val="0"/>
              </a:spcBef>
              <a:buNone/>
            </a:pPr>
            <a:r>
              <a:rPr lang="pt-BR" sz="2700" dirty="0">
                <a:solidFill>
                  <a:schemeClr val="bg1"/>
                </a:solidFill>
              </a:rPr>
              <a:t>	</a:t>
            </a:r>
            <a:endParaRPr lang="pt-BR" sz="2700" dirty="0" smtClean="0">
              <a:solidFill>
                <a:schemeClr val="bg1"/>
              </a:solidFill>
            </a:endParaRPr>
          </a:p>
          <a:p>
            <a:pPr algn="just">
              <a:lnSpc>
                <a:spcPct val="90000"/>
              </a:lnSpc>
              <a:spcBef>
                <a:spcPct val="0"/>
              </a:spcBef>
              <a:buNone/>
            </a:pPr>
            <a:endParaRPr lang="pt-BR" sz="2700" dirty="0" smtClean="0">
              <a:solidFill>
                <a:schemeClr val="bg1"/>
              </a:solidFill>
            </a:endParaRPr>
          </a:p>
          <a:p>
            <a:pPr algn="just">
              <a:lnSpc>
                <a:spcPct val="90000"/>
              </a:lnSpc>
              <a:spcBef>
                <a:spcPct val="0"/>
              </a:spcBef>
              <a:buNone/>
            </a:pPr>
            <a:endParaRPr lang="pt-BR" sz="2700" dirty="0">
              <a:solidFill>
                <a:schemeClr val="bg1"/>
              </a:solidFill>
            </a:endParaRPr>
          </a:p>
        </p:txBody>
      </p:sp>
      <p:sp>
        <p:nvSpPr>
          <p:cNvPr id="4" name="Título 1"/>
          <p:cNvSpPr txBox="1">
            <a:spLocks/>
          </p:cNvSpPr>
          <p:nvPr/>
        </p:nvSpPr>
        <p:spPr bwMode="auto">
          <a:xfrm>
            <a:off x="468313" y="260350"/>
            <a:ext cx="8229600" cy="928688"/>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pt-BR" sz="4000" u="sng" dirty="0" smtClean="0">
                <a:solidFill>
                  <a:schemeClr val="accent2">
                    <a:lumMod val="40000"/>
                    <a:lumOff val="60000"/>
                  </a:schemeClr>
                </a:solidFill>
              </a:rPr>
              <a:t>BANCO CENTRAL DO BRASIL</a:t>
            </a:r>
          </a:p>
        </p:txBody>
      </p:sp>
    </p:spTree>
    <p:extLst>
      <p:ext uri="{BB962C8B-B14F-4D97-AF65-F5344CB8AC3E}">
        <p14:creationId xmlns:p14="http://schemas.microsoft.com/office/powerpoint/2010/main" val="2173480124"/>
      </p:ext>
    </p:extLst>
  </p:cSld>
  <p:clrMapOvr>
    <a:masterClrMapping/>
  </p:clrMapOvr>
  <p:timing>
    <p:tnLst>
      <p:par>
        <p:cTn id="1" dur="indefinite" restart="never" nodeType="tmRoot"/>
      </p:par>
    </p:tnLst>
  </p:timing>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4294967295"/>
          </p:nvPr>
        </p:nvSpPr>
        <p:spPr>
          <a:xfrm>
            <a:off x="457200" y="1484313"/>
            <a:ext cx="8229600" cy="4425950"/>
          </a:xfrm>
        </p:spPr>
        <p:txBody>
          <a:bodyPr>
            <a:normAutofit fontScale="92500" lnSpcReduction="10000"/>
          </a:bodyPr>
          <a:lstStyle/>
          <a:p>
            <a:pPr algn="just">
              <a:lnSpc>
                <a:spcPct val="90000"/>
              </a:lnSpc>
              <a:spcBef>
                <a:spcPct val="0"/>
              </a:spcBef>
              <a:buNone/>
            </a:pPr>
            <a:r>
              <a:rPr lang="pt-BR" sz="2700" dirty="0" smtClean="0">
                <a:solidFill>
                  <a:schemeClr val="bg1"/>
                </a:solidFill>
              </a:rPr>
              <a:t>	Art</a:t>
            </a:r>
            <a:r>
              <a:rPr lang="pt-BR" sz="2700" dirty="0">
                <a:solidFill>
                  <a:schemeClr val="bg1"/>
                </a:solidFill>
              </a:rPr>
              <a:t>. 4º </a:t>
            </a:r>
            <a:r>
              <a:rPr lang="pt-BR" sz="2700" dirty="0" err="1" smtClean="0">
                <a:solidFill>
                  <a:schemeClr val="bg1"/>
                </a:solidFill>
              </a:rPr>
              <a:t>Omissis</a:t>
            </a:r>
            <a:r>
              <a:rPr lang="pt-BR" sz="2700" dirty="0" smtClean="0">
                <a:solidFill>
                  <a:schemeClr val="bg1"/>
                </a:solidFill>
              </a:rPr>
              <a:t> (...)</a:t>
            </a:r>
          </a:p>
          <a:p>
            <a:pPr algn="just">
              <a:lnSpc>
                <a:spcPct val="90000"/>
              </a:lnSpc>
              <a:spcBef>
                <a:spcPct val="0"/>
              </a:spcBef>
              <a:buNone/>
            </a:pPr>
            <a:r>
              <a:rPr lang="pt-BR" sz="2700" dirty="0" smtClean="0">
                <a:solidFill>
                  <a:schemeClr val="bg1"/>
                </a:solidFill>
              </a:rPr>
              <a:t>	</a:t>
            </a:r>
          </a:p>
          <a:p>
            <a:pPr algn="just">
              <a:lnSpc>
                <a:spcPct val="90000"/>
              </a:lnSpc>
              <a:spcBef>
                <a:spcPct val="0"/>
              </a:spcBef>
              <a:buNone/>
            </a:pPr>
            <a:r>
              <a:rPr lang="pt-BR" sz="2700" dirty="0">
                <a:solidFill>
                  <a:schemeClr val="bg1"/>
                </a:solidFill>
              </a:rPr>
              <a:t>	</a:t>
            </a:r>
            <a:r>
              <a:rPr lang="pt-BR" sz="2700" dirty="0" smtClean="0">
                <a:solidFill>
                  <a:schemeClr val="bg1"/>
                </a:solidFill>
              </a:rPr>
              <a:t>§ </a:t>
            </a:r>
            <a:r>
              <a:rPr lang="pt-BR" sz="2700" dirty="0">
                <a:solidFill>
                  <a:schemeClr val="bg1"/>
                </a:solidFill>
              </a:rPr>
              <a:t>3º </a:t>
            </a:r>
            <a:r>
              <a:rPr lang="pt-BR" sz="2700" dirty="0">
                <a:solidFill>
                  <a:schemeClr val="tx2">
                    <a:lumMod val="50000"/>
                  </a:schemeClr>
                </a:solidFill>
              </a:rPr>
              <a:t>Caso o procedimento previsto no </a:t>
            </a:r>
            <a:r>
              <a:rPr lang="pt-BR" sz="2700" i="1" dirty="0">
                <a:solidFill>
                  <a:schemeClr val="tx2">
                    <a:lumMod val="50000"/>
                  </a:schemeClr>
                </a:solidFill>
              </a:rPr>
              <a:t>caput</a:t>
            </a:r>
            <a:r>
              <a:rPr lang="pt-BR" sz="2700" dirty="0">
                <a:solidFill>
                  <a:schemeClr val="tx2">
                    <a:lumMod val="50000"/>
                  </a:schemeClr>
                </a:solidFill>
              </a:rPr>
              <a:t> deste artigo não seja suficiente para a cobertura do resultado negativo, </a:t>
            </a:r>
            <a:r>
              <a:rPr lang="pt-BR" sz="2700" b="1" dirty="0">
                <a:solidFill>
                  <a:schemeClr val="tx2">
                    <a:lumMod val="50000"/>
                  </a:schemeClr>
                </a:solidFill>
              </a:rPr>
              <a:t>o saldo remanescente será considerado obrigação</a:t>
            </a:r>
            <a:r>
              <a:rPr lang="pt-BR" sz="2700" dirty="0">
                <a:solidFill>
                  <a:schemeClr val="tx2">
                    <a:lumMod val="50000"/>
                  </a:schemeClr>
                </a:solidFill>
              </a:rPr>
              <a:t> da União com o Banco Central do Brasil, devendo ser objeto de pagamento até o décimo dia útil do exercício subsequente ao da aprovação do </a:t>
            </a:r>
            <a:r>
              <a:rPr lang="pt-BR" sz="2700" dirty="0" smtClean="0">
                <a:solidFill>
                  <a:schemeClr val="tx2">
                    <a:lumMod val="50000"/>
                  </a:schemeClr>
                </a:solidFill>
              </a:rPr>
              <a:t>balanço.</a:t>
            </a:r>
          </a:p>
          <a:p>
            <a:pPr algn="just">
              <a:lnSpc>
                <a:spcPct val="90000"/>
              </a:lnSpc>
              <a:spcBef>
                <a:spcPct val="0"/>
              </a:spcBef>
              <a:buNone/>
            </a:pPr>
            <a:r>
              <a:rPr lang="pt-BR" sz="2700" dirty="0" smtClean="0">
                <a:solidFill>
                  <a:schemeClr val="tx2">
                    <a:lumMod val="50000"/>
                  </a:schemeClr>
                </a:solidFill>
              </a:rPr>
              <a:t>	</a:t>
            </a:r>
          </a:p>
          <a:p>
            <a:pPr algn="just">
              <a:lnSpc>
                <a:spcPct val="90000"/>
              </a:lnSpc>
              <a:spcBef>
                <a:spcPct val="0"/>
              </a:spcBef>
              <a:buNone/>
            </a:pPr>
            <a:r>
              <a:rPr lang="pt-BR" sz="2700" dirty="0">
                <a:solidFill>
                  <a:schemeClr val="tx2">
                    <a:lumMod val="50000"/>
                  </a:schemeClr>
                </a:solidFill>
              </a:rPr>
              <a:t>	</a:t>
            </a:r>
            <a:r>
              <a:rPr lang="pt-BR" sz="2700" dirty="0" smtClean="0">
                <a:solidFill>
                  <a:schemeClr val="tx2">
                    <a:lumMod val="50000"/>
                  </a:schemeClr>
                </a:solidFill>
              </a:rPr>
              <a:t>§ </a:t>
            </a:r>
            <a:r>
              <a:rPr lang="pt-BR" sz="2700" dirty="0">
                <a:solidFill>
                  <a:schemeClr val="tx2">
                    <a:lumMod val="50000"/>
                  </a:schemeClr>
                </a:solidFill>
              </a:rPr>
              <a:t>5º </a:t>
            </a:r>
            <a:r>
              <a:rPr lang="pt-BR" sz="2700" b="1" dirty="0">
                <a:solidFill>
                  <a:schemeClr val="tx2">
                    <a:lumMod val="50000"/>
                  </a:schemeClr>
                </a:solidFill>
              </a:rPr>
              <a:t>Para pagamento da obrigação </a:t>
            </a:r>
            <a:r>
              <a:rPr lang="pt-BR" sz="2700" dirty="0">
                <a:solidFill>
                  <a:schemeClr val="tx2">
                    <a:lumMod val="50000"/>
                  </a:schemeClr>
                </a:solidFill>
              </a:rPr>
              <a:t>a que se refere o § 3º deste artigo, </a:t>
            </a:r>
            <a:r>
              <a:rPr lang="pt-BR" sz="2700" b="1" dirty="0">
                <a:solidFill>
                  <a:schemeClr val="tx2">
                    <a:lumMod val="50000"/>
                  </a:schemeClr>
                </a:solidFill>
              </a:rPr>
              <a:t>poderão ser emitidos títulos da dívida pública mobiliária federal interna (</a:t>
            </a:r>
            <a:r>
              <a:rPr lang="pt-BR" sz="2700" b="1" dirty="0" err="1">
                <a:solidFill>
                  <a:schemeClr val="tx2">
                    <a:lumMod val="50000"/>
                  </a:schemeClr>
                </a:solidFill>
              </a:rPr>
              <a:t>DPMFi</a:t>
            </a:r>
            <a:r>
              <a:rPr lang="pt-BR" sz="2700" b="1" dirty="0">
                <a:solidFill>
                  <a:schemeClr val="tx2">
                    <a:lumMod val="50000"/>
                  </a:schemeClr>
                </a:solidFill>
              </a:rPr>
              <a:t>) </a:t>
            </a:r>
            <a:r>
              <a:rPr lang="pt-BR" sz="2700" dirty="0">
                <a:solidFill>
                  <a:schemeClr val="tx2">
                    <a:lumMod val="50000"/>
                  </a:schemeClr>
                </a:solidFill>
              </a:rPr>
              <a:t>adequados aos fins de política monetária, com características definidas pelo Ministro de Estado da Fazenda</a:t>
            </a:r>
            <a:r>
              <a:rPr lang="pt-BR" sz="2700" dirty="0">
                <a:solidFill>
                  <a:schemeClr val="bg1"/>
                </a:solidFill>
              </a:rPr>
              <a:t>.</a:t>
            </a:r>
          </a:p>
          <a:p>
            <a:pPr algn="just">
              <a:lnSpc>
                <a:spcPct val="90000"/>
              </a:lnSpc>
              <a:spcBef>
                <a:spcPct val="0"/>
              </a:spcBef>
              <a:buNone/>
            </a:pPr>
            <a:endParaRPr lang="pt-BR" sz="2700" dirty="0">
              <a:solidFill>
                <a:schemeClr val="bg1"/>
              </a:solidFill>
            </a:endParaRPr>
          </a:p>
        </p:txBody>
      </p:sp>
      <p:sp>
        <p:nvSpPr>
          <p:cNvPr id="4" name="Título 1"/>
          <p:cNvSpPr txBox="1">
            <a:spLocks/>
          </p:cNvSpPr>
          <p:nvPr/>
        </p:nvSpPr>
        <p:spPr bwMode="auto">
          <a:xfrm>
            <a:off x="468313" y="260350"/>
            <a:ext cx="8229600" cy="928688"/>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pt-BR" sz="4000" u="sng" dirty="0">
                <a:solidFill>
                  <a:schemeClr val="accent2">
                    <a:lumMod val="40000"/>
                    <a:lumOff val="60000"/>
                  </a:schemeClr>
                </a:solidFill>
              </a:rPr>
              <a:t>Lei 13.820/2019</a:t>
            </a:r>
          </a:p>
        </p:txBody>
      </p:sp>
    </p:spTree>
    <p:extLst>
      <p:ext uri="{BB962C8B-B14F-4D97-AF65-F5344CB8AC3E}">
        <p14:creationId xmlns:p14="http://schemas.microsoft.com/office/powerpoint/2010/main" val="701709724"/>
      </p:ext>
    </p:extLst>
  </p:cSld>
  <p:clrMapOvr>
    <a:masterClrMapping/>
  </p:clrMapOvr>
  <p:timing>
    <p:tnLst>
      <p:par>
        <p:cTn id="1" dur="indefinite" restart="never" nodeType="tmRoot"/>
      </p:par>
    </p:tnLst>
  </p:timing>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4294967295"/>
          </p:nvPr>
        </p:nvSpPr>
        <p:spPr>
          <a:xfrm>
            <a:off x="457200" y="1484313"/>
            <a:ext cx="8229600" cy="4425950"/>
          </a:xfrm>
        </p:spPr>
        <p:txBody>
          <a:bodyPr>
            <a:normAutofit fontScale="92500" lnSpcReduction="10000"/>
          </a:bodyPr>
          <a:lstStyle/>
          <a:p>
            <a:pPr algn="just">
              <a:lnSpc>
                <a:spcPct val="90000"/>
              </a:lnSpc>
              <a:spcBef>
                <a:spcPct val="0"/>
              </a:spcBef>
              <a:buNone/>
            </a:pPr>
            <a:r>
              <a:rPr lang="pt-BR" sz="2700" dirty="0" smtClean="0">
                <a:solidFill>
                  <a:schemeClr val="bg1"/>
                </a:solidFill>
              </a:rPr>
              <a:t>	Art</a:t>
            </a:r>
            <a:r>
              <a:rPr lang="pt-BR" sz="2700" dirty="0">
                <a:solidFill>
                  <a:schemeClr val="bg1"/>
                </a:solidFill>
              </a:rPr>
              <a:t>. 4º </a:t>
            </a:r>
            <a:r>
              <a:rPr lang="pt-BR" sz="2700" dirty="0" err="1" smtClean="0">
                <a:solidFill>
                  <a:schemeClr val="bg1"/>
                </a:solidFill>
              </a:rPr>
              <a:t>Omissis</a:t>
            </a:r>
            <a:r>
              <a:rPr lang="pt-BR" sz="2700" dirty="0" smtClean="0">
                <a:solidFill>
                  <a:schemeClr val="bg1"/>
                </a:solidFill>
              </a:rPr>
              <a:t> (...)</a:t>
            </a:r>
          </a:p>
          <a:p>
            <a:pPr algn="just">
              <a:lnSpc>
                <a:spcPct val="90000"/>
              </a:lnSpc>
              <a:spcBef>
                <a:spcPct val="0"/>
              </a:spcBef>
              <a:buNone/>
            </a:pPr>
            <a:r>
              <a:rPr lang="pt-BR" sz="2700" dirty="0" smtClean="0">
                <a:solidFill>
                  <a:schemeClr val="bg1"/>
                </a:solidFill>
              </a:rPr>
              <a:t>	</a:t>
            </a:r>
          </a:p>
          <a:p>
            <a:pPr algn="just">
              <a:lnSpc>
                <a:spcPct val="90000"/>
              </a:lnSpc>
              <a:spcBef>
                <a:spcPct val="0"/>
              </a:spcBef>
              <a:buNone/>
            </a:pPr>
            <a:r>
              <a:rPr lang="pt-BR" sz="2700" dirty="0">
                <a:solidFill>
                  <a:schemeClr val="bg1"/>
                </a:solidFill>
              </a:rPr>
              <a:t>	</a:t>
            </a:r>
            <a:r>
              <a:rPr lang="pt-BR" sz="2700" dirty="0" smtClean="0">
                <a:solidFill>
                  <a:schemeClr val="bg1"/>
                </a:solidFill>
              </a:rPr>
              <a:t>§ </a:t>
            </a:r>
            <a:r>
              <a:rPr lang="pt-BR" sz="2700" dirty="0">
                <a:solidFill>
                  <a:schemeClr val="bg1"/>
                </a:solidFill>
              </a:rPr>
              <a:t>3º Caso o procedimento previsto no </a:t>
            </a:r>
            <a:r>
              <a:rPr lang="pt-BR" sz="2700" i="1" dirty="0">
                <a:solidFill>
                  <a:schemeClr val="bg1"/>
                </a:solidFill>
              </a:rPr>
              <a:t>caput</a:t>
            </a:r>
            <a:r>
              <a:rPr lang="pt-BR" sz="2700" dirty="0">
                <a:solidFill>
                  <a:schemeClr val="bg1"/>
                </a:solidFill>
              </a:rPr>
              <a:t> deste artigo não seja suficiente para a cobertura do resultado negativo, </a:t>
            </a:r>
            <a:r>
              <a:rPr lang="pt-BR" sz="2700" b="1" dirty="0">
                <a:solidFill>
                  <a:schemeClr val="tx2">
                    <a:lumMod val="50000"/>
                  </a:schemeClr>
                </a:solidFill>
              </a:rPr>
              <a:t>o saldo remanescente será considerado obrigação</a:t>
            </a:r>
            <a:r>
              <a:rPr lang="pt-BR" sz="2700" dirty="0">
                <a:solidFill>
                  <a:schemeClr val="tx2">
                    <a:lumMod val="50000"/>
                  </a:schemeClr>
                </a:solidFill>
              </a:rPr>
              <a:t> da União com o Banco Central do Brasil, devendo ser objeto de pagamento até o décimo dia útil do exercício subsequente ao da aprovação do </a:t>
            </a:r>
            <a:r>
              <a:rPr lang="pt-BR" sz="2700" dirty="0" smtClean="0">
                <a:solidFill>
                  <a:schemeClr val="tx2">
                    <a:lumMod val="50000"/>
                  </a:schemeClr>
                </a:solidFill>
              </a:rPr>
              <a:t>balanço.</a:t>
            </a:r>
          </a:p>
          <a:p>
            <a:pPr algn="just">
              <a:lnSpc>
                <a:spcPct val="90000"/>
              </a:lnSpc>
              <a:spcBef>
                <a:spcPct val="0"/>
              </a:spcBef>
              <a:buNone/>
            </a:pPr>
            <a:r>
              <a:rPr lang="pt-BR" sz="2700" dirty="0" smtClean="0">
                <a:solidFill>
                  <a:schemeClr val="tx2">
                    <a:lumMod val="50000"/>
                  </a:schemeClr>
                </a:solidFill>
              </a:rPr>
              <a:t>	</a:t>
            </a:r>
          </a:p>
          <a:p>
            <a:pPr algn="just">
              <a:lnSpc>
                <a:spcPct val="90000"/>
              </a:lnSpc>
              <a:spcBef>
                <a:spcPct val="0"/>
              </a:spcBef>
              <a:buNone/>
            </a:pPr>
            <a:r>
              <a:rPr lang="pt-BR" sz="2700" dirty="0">
                <a:solidFill>
                  <a:schemeClr val="tx2">
                    <a:lumMod val="50000"/>
                  </a:schemeClr>
                </a:solidFill>
              </a:rPr>
              <a:t>	</a:t>
            </a:r>
            <a:r>
              <a:rPr lang="pt-BR" sz="2700" dirty="0" smtClean="0">
                <a:solidFill>
                  <a:schemeClr val="tx2">
                    <a:lumMod val="50000"/>
                  </a:schemeClr>
                </a:solidFill>
              </a:rPr>
              <a:t>§ </a:t>
            </a:r>
            <a:r>
              <a:rPr lang="pt-BR" sz="2700" dirty="0">
                <a:solidFill>
                  <a:schemeClr val="tx2">
                    <a:lumMod val="50000"/>
                  </a:schemeClr>
                </a:solidFill>
              </a:rPr>
              <a:t>5º </a:t>
            </a:r>
            <a:r>
              <a:rPr lang="pt-BR" sz="2700" b="1" dirty="0">
                <a:solidFill>
                  <a:schemeClr val="tx2">
                    <a:lumMod val="50000"/>
                  </a:schemeClr>
                </a:solidFill>
              </a:rPr>
              <a:t>Para pagamento da obrigação </a:t>
            </a:r>
            <a:r>
              <a:rPr lang="pt-BR" sz="2700" dirty="0">
                <a:solidFill>
                  <a:schemeClr val="tx2">
                    <a:lumMod val="50000"/>
                  </a:schemeClr>
                </a:solidFill>
              </a:rPr>
              <a:t>a que se refere o § 3º deste artigo, </a:t>
            </a:r>
            <a:r>
              <a:rPr lang="pt-BR" sz="2700" b="1" dirty="0">
                <a:solidFill>
                  <a:schemeClr val="tx2">
                    <a:lumMod val="50000"/>
                  </a:schemeClr>
                </a:solidFill>
              </a:rPr>
              <a:t>poderão ser emitidos títulos da dívida pública mobiliária federal interna (</a:t>
            </a:r>
            <a:r>
              <a:rPr lang="pt-BR" sz="2700" b="1" dirty="0" err="1">
                <a:solidFill>
                  <a:schemeClr val="tx2">
                    <a:lumMod val="50000"/>
                  </a:schemeClr>
                </a:solidFill>
              </a:rPr>
              <a:t>DPMFi</a:t>
            </a:r>
            <a:r>
              <a:rPr lang="pt-BR" sz="2700" b="1" dirty="0">
                <a:solidFill>
                  <a:schemeClr val="tx2">
                    <a:lumMod val="50000"/>
                  </a:schemeClr>
                </a:solidFill>
              </a:rPr>
              <a:t>) </a:t>
            </a:r>
            <a:r>
              <a:rPr lang="pt-BR" sz="2700" dirty="0">
                <a:solidFill>
                  <a:schemeClr val="tx2">
                    <a:lumMod val="50000"/>
                  </a:schemeClr>
                </a:solidFill>
              </a:rPr>
              <a:t>adequados aos fins de política monetária, com características definidas pelo Ministro de Estado da Fazenda</a:t>
            </a:r>
            <a:r>
              <a:rPr lang="pt-BR" sz="2700" dirty="0">
                <a:solidFill>
                  <a:schemeClr val="bg1"/>
                </a:solidFill>
              </a:rPr>
              <a:t>.</a:t>
            </a:r>
          </a:p>
          <a:p>
            <a:pPr algn="just">
              <a:lnSpc>
                <a:spcPct val="90000"/>
              </a:lnSpc>
              <a:spcBef>
                <a:spcPct val="0"/>
              </a:spcBef>
              <a:buNone/>
            </a:pPr>
            <a:endParaRPr lang="pt-BR" sz="2700" dirty="0">
              <a:solidFill>
                <a:schemeClr val="bg1"/>
              </a:solidFill>
            </a:endParaRPr>
          </a:p>
        </p:txBody>
      </p:sp>
      <p:sp>
        <p:nvSpPr>
          <p:cNvPr id="4" name="Título 1"/>
          <p:cNvSpPr txBox="1">
            <a:spLocks/>
          </p:cNvSpPr>
          <p:nvPr/>
        </p:nvSpPr>
        <p:spPr bwMode="auto">
          <a:xfrm>
            <a:off x="468313" y="260350"/>
            <a:ext cx="8229600" cy="928688"/>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pt-BR" sz="4000" u="sng" dirty="0">
                <a:solidFill>
                  <a:schemeClr val="accent2">
                    <a:lumMod val="40000"/>
                    <a:lumOff val="60000"/>
                  </a:schemeClr>
                </a:solidFill>
              </a:rPr>
              <a:t>Lei 13.820/2019</a:t>
            </a:r>
          </a:p>
        </p:txBody>
      </p:sp>
    </p:spTree>
    <p:extLst>
      <p:ext uri="{BB962C8B-B14F-4D97-AF65-F5344CB8AC3E}">
        <p14:creationId xmlns:p14="http://schemas.microsoft.com/office/powerpoint/2010/main" val="770289513"/>
      </p:ext>
    </p:extLst>
  </p:cSld>
  <p:clrMapOvr>
    <a:masterClrMapping/>
  </p:clrMapOvr>
  <p:timing>
    <p:tnLst>
      <p:par>
        <p:cTn id="1" dur="indefinite" restart="never" nodeType="tmRoot"/>
      </p:par>
    </p:tnLst>
  </p:timing>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4294967295"/>
          </p:nvPr>
        </p:nvSpPr>
        <p:spPr>
          <a:xfrm>
            <a:off x="457200" y="1484313"/>
            <a:ext cx="8229600" cy="4425950"/>
          </a:xfrm>
        </p:spPr>
        <p:txBody>
          <a:bodyPr>
            <a:normAutofit fontScale="92500" lnSpcReduction="10000"/>
          </a:bodyPr>
          <a:lstStyle/>
          <a:p>
            <a:pPr algn="just">
              <a:lnSpc>
                <a:spcPct val="90000"/>
              </a:lnSpc>
              <a:spcBef>
                <a:spcPct val="0"/>
              </a:spcBef>
              <a:buNone/>
            </a:pPr>
            <a:r>
              <a:rPr lang="pt-BR" sz="2700" dirty="0" smtClean="0">
                <a:solidFill>
                  <a:schemeClr val="bg1"/>
                </a:solidFill>
              </a:rPr>
              <a:t>	Art</a:t>
            </a:r>
            <a:r>
              <a:rPr lang="pt-BR" sz="2700" dirty="0">
                <a:solidFill>
                  <a:schemeClr val="bg1"/>
                </a:solidFill>
              </a:rPr>
              <a:t>. 4º </a:t>
            </a:r>
            <a:r>
              <a:rPr lang="pt-BR" sz="2700" dirty="0" err="1" smtClean="0">
                <a:solidFill>
                  <a:schemeClr val="bg1"/>
                </a:solidFill>
              </a:rPr>
              <a:t>Omissis</a:t>
            </a:r>
            <a:r>
              <a:rPr lang="pt-BR" sz="2700" dirty="0" smtClean="0">
                <a:solidFill>
                  <a:schemeClr val="bg1"/>
                </a:solidFill>
              </a:rPr>
              <a:t> (...)</a:t>
            </a:r>
          </a:p>
          <a:p>
            <a:pPr algn="just">
              <a:lnSpc>
                <a:spcPct val="90000"/>
              </a:lnSpc>
              <a:spcBef>
                <a:spcPct val="0"/>
              </a:spcBef>
              <a:buNone/>
            </a:pPr>
            <a:r>
              <a:rPr lang="pt-BR" sz="2700" dirty="0" smtClean="0">
                <a:solidFill>
                  <a:schemeClr val="bg1"/>
                </a:solidFill>
              </a:rPr>
              <a:t>	</a:t>
            </a:r>
          </a:p>
          <a:p>
            <a:pPr algn="just">
              <a:lnSpc>
                <a:spcPct val="90000"/>
              </a:lnSpc>
              <a:spcBef>
                <a:spcPct val="0"/>
              </a:spcBef>
              <a:buNone/>
            </a:pPr>
            <a:r>
              <a:rPr lang="pt-BR" sz="2700" dirty="0">
                <a:solidFill>
                  <a:schemeClr val="bg1"/>
                </a:solidFill>
              </a:rPr>
              <a:t>	</a:t>
            </a:r>
            <a:r>
              <a:rPr lang="pt-BR" sz="2700" dirty="0" smtClean="0">
                <a:solidFill>
                  <a:schemeClr val="bg1"/>
                </a:solidFill>
              </a:rPr>
              <a:t>§ </a:t>
            </a:r>
            <a:r>
              <a:rPr lang="pt-BR" sz="2700" dirty="0">
                <a:solidFill>
                  <a:schemeClr val="bg1"/>
                </a:solidFill>
              </a:rPr>
              <a:t>3º Caso o procedimento previsto no </a:t>
            </a:r>
            <a:r>
              <a:rPr lang="pt-BR" sz="2700" i="1" dirty="0">
                <a:solidFill>
                  <a:schemeClr val="bg1"/>
                </a:solidFill>
              </a:rPr>
              <a:t>caput</a:t>
            </a:r>
            <a:r>
              <a:rPr lang="pt-BR" sz="2700" dirty="0">
                <a:solidFill>
                  <a:schemeClr val="bg1"/>
                </a:solidFill>
              </a:rPr>
              <a:t> deste artigo não seja suficiente para a cobertura do resultado negativo, </a:t>
            </a:r>
            <a:r>
              <a:rPr lang="pt-BR" sz="2700" b="1" dirty="0">
                <a:solidFill>
                  <a:srgbClr val="FFC000"/>
                </a:solidFill>
              </a:rPr>
              <a:t>o saldo remanescente será considerado obrigação</a:t>
            </a:r>
            <a:r>
              <a:rPr lang="pt-BR" sz="2700" dirty="0">
                <a:solidFill>
                  <a:schemeClr val="bg1"/>
                </a:solidFill>
              </a:rPr>
              <a:t> da União com o Banco Central do Brasil, </a:t>
            </a:r>
            <a:r>
              <a:rPr lang="pt-BR" sz="2700" dirty="0">
                <a:solidFill>
                  <a:schemeClr val="tx2">
                    <a:lumMod val="50000"/>
                  </a:schemeClr>
                </a:solidFill>
              </a:rPr>
              <a:t>devendo ser objeto de pagamento até o décimo dia útil do exercício subsequente ao da aprovação do </a:t>
            </a:r>
            <a:r>
              <a:rPr lang="pt-BR" sz="2700" dirty="0" smtClean="0">
                <a:solidFill>
                  <a:schemeClr val="tx2">
                    <a:lumMod val="50000"/>
                  </a:schemeClr>
                </a:solidFill>
              </a:rPr>
              <a:t>balanço.</a:t>
            </a:r>
          </a:p>
          <a:p>
            <a:pPr algn="just">
              <a:lnSpc>
                <a:spcPct val="90000"/>
              </a:lnSpc>
              <a:spcBef>
                <a:spcPct val="0"/>
              </a:spcBef>
              <a:buNone/>
            </a:pPr>
            <a:r>
              <a:rPr lang="pt-BR" sz="2700" dirty="0" smtClean="0">
                <a:solidFill>
                  <a:schemeClr val="tx2">
                    <a:lumMod val="50000"/>
                  </a:schemeClr>
                </a:solidFill>
              </a:rPr>
              <a:t>	</a:t>
            </a:r>
          </a:p>
          <a:p>
            <a:pPr algn="just">
              <a:lnSpc>
                <a:spcPct val="90000"/>
              </a:lnSpc>
              <a:spcBef>
                <a:spcPct val="0"/>
              </a:spcBef>
              <a:buNone/>
            </a:pPr>
            <a:r>
              <a:rPr lang="pt-BR" sz="2700" dirty="0">
                <a:solidFill>
                  <a:schemeClr val="tx2">
                    <a:lumMod val="50000"/>
                  </a:schemeClr>
                </a:solidFill>
              </a:rPr>
              <a:t>	</a:t>
            </a:r>
            <a:r>
              <a:rPr lang="pt-BR" sz="2700" dirty="0" smtClean="0">
                <a:solidFill>
                  <a:schemeClr val="tx2">
                    <a:lumMod val="50000"/>
                  </a:schemeClr>
                </a:solidFill>
              </a:rPr>
              <a:t>§ </a:t>
            </a:r>
            <a:r>
              <a:rPr lang="pt-BR" sz="2700" dirty="0">
                <a:solidFill>
                  <a:schemeClr val="tx2">
                    <a:lumMod val="50000"/>
                  </a:schemeClr>
                </a:solidFill>
              </a:rPr>
              <a:t>5º </a:t>
            </a:r>
            <a:r>
              <a:rPr lang="pt-BR" sz="2700" b="1" dirty="0">
                <a:solidFill>
                  <a:schemeClr val="tx2">
                    <a:lumMod val="50000"/>
                  </a:schemeClr>
                </a:solidFill>
              </a:rPr>
              <a:t>Para pagamento da obrigação </a:t>
            </a:r>
            <a:r>
              <a:rPr lang="pt-BR" sz="2700" dirty="0">
                <a:solidFill>
                  <a:schemeClr val="tx2">
                    <a:lumMod val="50000"/>
                  </a:schemeClr>
                </a:solidFill>
              </a:rPr>
              <a:t>a que se refere o § 3º deste artigo, </a:t>
            </a:r>
            <a:r>
              <a:rPr lang="pt-BR" sz="2700" b="1" dirty="0">
                <a:solidFill>
                  <a:schemeClr val="tx2">
                    <a:lumMod val="50000"/>
                  </a:schemeClr>
                </a:solidFill>
              </a:rPr>
              <a:t>poderão ser emitidos títulos da dívida pública mobiliária federal interna (</a:t>
            </a:r>
            <a:r>
              <a:rPr lang="pt-BR" sz="2700" b="1" dirty="0" err="1">
                <a:solidFill>
                  <a:schemeClr val="tx2">
                    <a:lumMod val="50000"/>
                  </a:schemeClr>
                </a:solidFill>
              </a:rPr>
              <a:t>DPMFi</a:t>
            </a:r>
            <a:r>
              <a:rPr lang="pt-BR" sz="2700" b="1" dirty="0">
                <a:solidFill>
                  <a:schemeClr val="tx2">
                    <a:lumMod val="50000"/>
                  </a:schemeClr>
                </a:solidFill>
              </a:rPr>
              <a:t>) </a:t>
            </a:r>
            <a:r>
              <a:rPr lang="pt-BR" sz="2700" dirty="0">
                <a:solidFill>
                  <a:schemeClr val="tx2">
                    <a:lumMod val="50000"/>
                  </a:schemeClr>
                </a:solidFill>
              </a:rPr>
              <a:t>adequados aos fins de política monetária, com características definidas pelo Ministro de Estado da Fazenda</a:t>
            </a:r>
            <a:r>
              <a:rPr lang="pt-BR" sz="2700" dirty="0">
                <a:solidFill>
                  <a:schemeClr val="bg1"/>
                </a:solidFill>
              </a:rPr>
              <a:t>.</a:t>
            </a:r>
          </a:p>
          <a:p>
            <a:pPr algn="just">
              <a:lnSpc>
                <a:spcPct val="90000"/>
              </a:lnSpc>
              <a:spcBef>
                <a:spcPct val="0"/>
              </a:spcBef>
              <a:buNone/>
            </a:pPr>
            <a:endParaRPr lang="pt-BR" sz="2700" dirty="0">
              <a:solidFill>
                <a:schemeClr val="bg1"/>
              </a:solidFill>
            </a:endParaRPr>
          </a:p>
        </p:txBody>
      </p:sp>
      <p:sp>
        <p:nvSpPr>
          <p:cNvPr id="4" name="Título 1"/>
          <p:cNvSpPr txBox="1">
            <a:spLocks/>
          </p:cNvSpPr>
          <p:nvPr/>
        </p:nvSpPr>
        <p:spPr bwMode="auto">
          <a:xfrm>
            <a:off x="468313" y="260350"/>
            <a:ext cx="8229600" cy="928688"/>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pt-BR" sz="4000" u="sng" dirty="0">
                <a:solidFill>
                  <a:schemeClr val="accent2">
                    <a:lumMod val="40000"/>
                    <a:lumOff val="60000"/>
                  </a:schemeClr>
                </a:solidFill>
              </a:rPr>
              <a:t>Lei 13.820/2019</a:t>
            </a:r>
          </a:p>
        </p:txBody>
      </p:sp>
    </p:spTree>
    <p:extLst>
      <p:ext uri="{BB962C8B-B14F-4D97-AF65-F5344CB8AC3E}">
        <p14:creationId xmlns:p14="http://schemas.microsoft.com/office/powerpoint/2010/main" val="627644511"/>
      </p:ext>
    </p:extLst>
  </p:cSld>
  <p:clrMapOvr>
    <a:masterClrMapping/>
  </p:clrMapOvr>
  <p:timing>
    <p:tnLst>
      <p:par>
        <p:cTn id="1" dur="indefinite" restart="never" nodeType="tmRoot"/>
      </p:par>
    </p:tnLst>
  </p:timing>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4294967295"/>
          </p:nvPr>
        </p:nvSpPr>
        <p:spPr>
          <a:xfrm>
            <a:off x="457200" y="1484313"/>
            <a:ext cx="8229600" cy="4425950"/>
          </a:xfrm>
        </p:spPr>
        <p:txBody>
          <a:bodyPr>
            <a:normAutofit fontScale="92500" lnSpcReduction="10000"/>
          </a:bodyPr>
          <a:lstStyle/>
          <a:p>
            <a:pPr algn="just">
              <a:lnSpc>
                <a:spcPct val="90000"/>
              </a:lnSpc>
              <a:spcBef>
                <a:spcPct val="0"/>
              </a:spcBef>
              <a:buNone/>
            </a:pPr>
            <a:r>
              <a:rPr lang="pt-BR" sz="2700" dirty="0" smtClean="0">
                <a:solidFill>
                  <a:schemeClr val="bg1"/>
                </a:solidFill>
              </a:rPr>
              <a:t>	Art</a:t>
            </a:r>
            <a:r>
              <a:rPr lang="pt-BR" sz="2700" dirty="0">
                <a:solidFill>
                  <a:schemeClr val="bg1"/>
                </a:solidFill>
              </a:rPr>
              <a:t>. 4º </a:t>
            </a:r>
            <a:r>
              <a:rPr lang="pt-BR" sz="2700" dirty="0" err="1" smtClean="0">
                <a:solidFill>
                  <a:schemeClr val="bg1"/>
                </a:solidFill>
              </a:rPr>
              <a:t>Omissis</a:t>
            </a:r>
            <a:r>
              <a:rPr lang="pt-BR" sz="2700" dirty="0" smtClean="0">
                <a:solidFill>
                  <a:schemeClr val="bg1"/>
                </a:solidFill>
              </a:rPr>
              <a:t> (...)</a:t>
            </a:r>
          </a:p>
          <a:p>
            <a:pPr algn="just">
              <a:lnSpc>
                <a:spcPct val="90000"/>
              </a:lnSpc>
              <a:spcBef>
                <a:spcPct val="0"/>
              </a:spcBef>
              <a:buNone/>
            </a:pPr>
            <a:r>
              <a:rPr lang="pt-BR" sz="2700" dirty="0" smtClean="0">
                <a:solidFill>
                  <a:schemeClr val="bg1"/>
                </a:solidFill>
              </a:rPr>
              <a:t>	</a:t>
            </a:r>
          </a:p>
          <a:p>
            <a:pPr algn="just">
              <a:lnSpc>
                <a:spcPct val="90000"/>
              </a:lnSpc>
              <a:spcBef>
                <a:spcPct val="0"/>
              </a:spcBef>
              <a:buNone/>
            </a:pPr>
            <a:r>
              <a:rPr lang="pt-BR" sz="2700" dirty="0">
                <a:solidFill>
                  <a:schemeClr val="bg1"/>
                </a:solidFill>
              </a:rPr>
              <a:t>	</a:t>
            </a:r>
            <a:r>
              <a:rPr lang="pt-BR" sz="2700" dirty="0" smtClean="0">
                <a:solidFill>
                  <a:schemeClr val="bg1"/>
                </a:solidFill>
              </a:rPr>
              <a:t>§ </a:t>
            </a:r>
            <a:r>
              <a:rPr lang="pt-BR" sz="2700" dirty="0">
                <a:solidFill>
                  <a:schemeClr val="bg1"/>
                </a:solidFill>
              </a:rPr>
              <a:t>3º Caso o procedimento previsto no </a:t>
            </a:r>
            <a:r>
              <a:rPr lang="pt-BR" sz="2700" i="1" dirty="0">
                <a:solidFill>
                  <a:schemeClr val="bg1"/>
                </a:solidFill>
              </a:rPr>
              <a:t>caput</a:t>
            </a:r>
            <a:r>
              <a:rPr lang="pt-BR" sz="2700" dirty="0">
                <a:solidFill>
                  <a:schemeClr val="bg1"/>
                </a:solidFill>
              </a:rPr>
              <a:t> deste artigo não seja suficiente para a cobertura do resultado negativo, </a:t>
            </a:r>
            <a:r>
              <a:rPr lang="pt-BR" sz="2700" b="1" dirty="0">
                <a:solidFill>
                  <a:srgbClr val="FFC000"/>
                </a:solidFill>
              </a:rPr>
              <a:t>o saldo remanescente será considerado obrigação</a:t>
            </a:r>
            <a:r>
              <a:rPr lang="pt-BR" sz="2700" dirty="0">
                <a:solidFill>
                  <a:schemeClr val="bg1"/>
                </a:solidFill>
              </a:rPr>
              <a:t> da União com o Banco Central do Brasil, devendo ser objeto de pagamento até o décimo dia útil do exercício subsequente ao da aprovação do </a:t>
            </a:r>
            <a:r>
              <a:rPr lang="pt-BR" sz="2700" dirty="0" smtClean="0">
                <a:solidFill>
                  <a:schemeClr val="bg1"/>
                </a:solidFill>
              </a:rPr>
              <a:t>balanço.</a:t>
            </a:r>
          </a:p>
          <a:p>
            <a:pPr algn="just">
              <a:lnSpc>
                <a:spcPct val="90000"/>
              </a:lnSpc>
              <a:spcBef>
                <a:spcPct val="0"/>
              </a:spcBef>
              <a:buNone/>
            </a:pPr>
            <a:r>
              <a:rPr lang="pt-BR" sz="2700" dirty="0" smtClean="0">
                <a:solidFill>
                  <a:schemeClr val="bg1"/>
                </a:solidFill>
              </a:rPr>
              <a:t>	</a:t>
            </a:r>
          </a:p>
          <a:p>
            <a:pPr algn="just">
              <a:lnSpc>
                <a:spcPct val="90000"/>
              </a:lnSpc>
              <a:spcBef>
                <a:spcPct val="0"/>
              </a:spcBef>
              <a:buNone/>
            </a:pPr>
            <a:r>
              <a:rPr lang="pt-BR" sz="2700" dirty="0">
                <a:solidFill>
                  <a:schemeClr val="tx2">
                    <a:lumMod val="50000"/>
                  </a:schemeClr>
                </a:solidFill>
              </a:rPr>
              <a:t>	</a:t>
            </a:r>
            <a:r>
              <a:rPr lang="pt-BR" sz="2700" dirty="0" smtClean="0">
                <a:solidFill>
                  <a:schemeClr val="tx2">
                    <a:lumMod val="50000"/>
                  </a:schemeClr>
                </a:solidFill>
              </a:rPr>
              <a:t>§ </a:t>
            </a:r>
            <a:r>
              <a:rPr lang="pt-BR" sz="2700" dirty="0">
                <a:solidFill>
                  <a:schemeClr val="tx2">
                    <a:lumMod val="50000"/>
                  </a:schemeClr>
                </a:solidFill>
              </a:rPr>
              <a:t>5º </a:t>
            </a:r>
            <a:r>
              <a:rPr lang="pt-BR" sz="2700" b="1" dirty="0">
                <a:solidFill>
                  <a:schemeClr val="tx2">
                    <a:lumMod val="50000"/>
                  </a:schemeClr>
                </a:solidFill>
              </a:rPr>
              <a:t>Para pagamento da obrigação </a:t>
            </a:r>
            <a:r>
              <a:rPr lang="pt-BR" sz="2700" dirty="0">
                <a:solidFill>
                  <a:schemeClr val="tx2">
                    <a:lumMod val="50000"/>
                  </a:schemeClr>
                </a:solidFill>
              </a:rPr>
              <a:t>a que se refere o § 3º deste artigo, </a:t>
            </a:r>
            <a:r>
              <a:rPr lang="pt-BR" sz="2700" b="1" dirty="0">
                <a:solidFill>
                  <a:schemeClr val="tx2">
                    <a:lumMod val="50000"/>
                  </a:schemeClr>
                </a:solidFill>
              </a:rPr>
              <a:t>poderão ser emitidos títulos da dívida pública mobiliária federal interna (</a:t>
            </a:r>
            <a:r>
              <a:rPr lang="pt-BR" sz="2700" b="1" dirty="0" err="1">
                <a:solidFill>
                  <a:schemeClr val="tx2">
                    <a:lumMod val="50000"/>
                  </a:schemeClr>
                </a:solidFill>
              </a:rPr>
              <a:t>DPMFi</a:t>
            </a:r>
            <a:r>
              <a:rPr lang="pt-BR" sz="2700" b="1" dirty="0">
                <a:solidFill>
                  <a:schemeClr val="tx2">
                    <a:lumMod val="50000"/>
                  </a:schemeClr>
                </a:solidFill>
              </a:rPr>
              <a:t>) </a:t>
            </a:r>
            <a:r>
              <a:rPr lang="pt-BR" sz="2700" dirty="0">
                <a:solidFill>
                  <a:schemeClr val="tx2">
                    <a:lumMod val="50000"/>
                  </a:schemeClr>
                </a:solidFill>
              </a:rPr>
              <a:t>adequados aos fins de política monetária, com características definidas pelo Ministro de Estado da Fazenda</a:t>
            </a:r>
            <a:r>
              <a:rPr lang="pt-BR" sz="2700" dirty="0">
                <a:solidFill>
                  <a:schemeClr val="bg1"/>
                </a:solidFill>
              </a:rPr>
              <a:t>.</a:t>
            </a:r>
          </a:p>
          <a:p>
            <a:pPr algn="just">
              <a:lnSpc>
                <a:spcPct val="90000"/>
              </a:lnSpc>
              <a:spcBef>
                <a:spcPct val="0"/>
              </a:spcBef>
              <a:buNone/>
            </a:pPr>
            <a:endParaRPr lang="pt-BR" sz="2700" dirty="0">
              <a:solidFill>
                <a:schemeClr val="bg1"/>
              </a:solidFill>
            </a:endParaRPr>
          </a:p>
        </p:txBody>
      </p:sp>
      <p:sp>
        <p:nvSpPr>
          <p:cNvPr id="4" name="Título 1"/>
          <p:cNvSpPr txBox="1">
            <a:spLocks/>
          </p:cNvSpPr>
          <p:nvPr/>
        </p:nvSpPr>
        <p:spPr bwMode="auto">
          <a:xfrm>
            <a:off x="468313" y="260350"/>
            <a:ext cx="8229600" cy="928688"/>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pt-BR" sz="4000" u="sng" dirty="0">
                <a:solidFill>
                  <a:schemeClr val="accent2">
                    <a:lumMod val="40000"/>
                    <a:lumOff val="60000"/>
                  </a:schemeClr>
                </a:solidFill>
              </a:rPr>
              <a:t>Lei 13.820/2019</a:t>
            </a:r>
          </a:p>
        </p:txBody>
      </p:sp>
    </p:spTree>
    <p:extLst>
      <p:ext uri="{BB962C8B-B14F-4D97-AF65-F5344CB8AC3E}">
        <p14:creationId xmlns:p14="http://schemas.microsoft.com/office/powerpoint/2010/main" val="2245707742"/>
      </p:ext>
    </p:extLst>
  </p:cSld>
  <p:clrMapOvr>
    <a:masterClrMapping/>
  </p:clrMapOvr>
  <p:timing>
    <p:tnLst>
      <p:par>
        <p:cTn id="1" dur="indefinite" restart="never" nodeType="tmRoot"/>
      </p:par>
    </p:tnLst>
  </p:timing>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4294967295"/>
          </p:nvPr>
        </p:nvSpPr>
        <p:spPr>
          <a:xfrm>
            <a:off x="457200" y="1484313"/>
            <a:ext cx="8229600" cy="4425950"/>
          </a:xfrm>
        </p:spPr>
        <p:txBody>
          <a:bodyPr>
            <a:normAutofit fontScale="92500" lnSpcReduction="10000"/>
          </a:bodyPr>
          <a:lstStyle/>
          <a:p>
            <a:pPr algn="just">
              <a:lnSpc>
                <a:spcPct val="90000"/>
              </a:lnSpc>
              <a:spcBef>
                <a:spcPct val="0"/>
              </a:spcBef>
              <a:buNone/>
            </a:pPr>
            <a:r>
              <a:rPr lang="pt-BR" sz="2700" dirty="0" smtClean="0">
                <a:solidFill>
                  <a:schemeClr val="bg1"/>
                </a:solidFill>
              </a:rPr>
              <a:t>	Art</a:t>
            </a:r>
            <a:r>
              <a:rPr lang="pt-BR" sz="2700" dirty="0">
                <a:solidFill>
                  <a:schemeClr val="bg1"/>
                </a:solidFill>
              </a:rPr>
              <a:t>. 4º </a:t>
            </a:r>
            <a:r>
              <a:rPr lang="pt-BR" sz="2700" dirty="0" err="1" smtClean="0">
                <a:solidFill>
                  <a:schemeClr val="bg1"/>
                </a:solidFill>
              </a:rPr>
              <a:t>Omissis</a:t>
            </a:r>
            <a:r>
              <a:rPr lang="pt-BR" sz="2700" dirty="0" smtClean="0">
                <a:solidFill>
                  <a:schemeClr val="bg1"/>
                </a:solidFill>
              </a:rPr>
              <a:t> (...)</a:t>
            </a:r>
          </a:p>
          <a:p>
            <a:pPr algn="just">
              <a:lnSpc>
                <a:spcPct val="90000"/>
              </a:lnSpc>
              <a:spcBef>
                <a:spcPct val="0"/>
              </a:spcBef>
              <a:buNone/>
            </a:pPr>
            <a:r>
              <a:rPr lang="pt-BR" sz="2700" dirty="0" smtClean="0">
                <a:solidFill>
                  <a:schemeClr val="bg1"/>
                </a:solidFill>
              </a:rPr>
              <a:t>	</a:t>
            </a:r>
          </a:p>
          <a:p>
            <a:pPr algn="just">
              <a:lnSpc>
                <a:spcPct val="90000"/>
              </a:lnSpc>
              <a:spcBef>
                <a:spcPct val="0"/>
              </a:spcBef>
              <a:buNone/>
            </a:pPr>
            <a:r>
              <a:rPr lang="pt-BR" sz="2700" dirty="0">
                <a:solidFill>
                  <a:schemeClr val="bg1"/>
                </a:solidFill>
              </a:rPr>
              <a:t>	</a:t>
            </a:r>
            <a:r>
              <a:rPr lang="pt-BR" sz="2700" dirty="0" smtClean="0">
                <a:solidFill>
                  <a:schemeClr val="bg1"/>
                </a:solidFill>
              </a:rPr>
              <a:t>§ </a:t>
            </a:r>
            <a:r>
              <a:rPr lang="pt-BR" sz="2700" dirty="0">
                <a:solidFill>
                  <a:schemeClr val="bg1"/>
                </a:solidFill>
              </a:rPr>
              <a:t>3º Caso o procedimento previsto no </a:t>
            </a:r>
            <a:r>
              <a:rPr lang="pt-BR" sz="2700" i="1" dirty="0">
                <a:solidFill>
                  <a:schemeClr val="bg1"/>
                </a:solidFill>
              </a:rPr>
              <a:t>caput</a:t>
            </a:r>
            <a:r>
              <a:rPr lang="pt-BR" sz="2700" dirty="0">
                <a:solidFill>
                  <a:schemeClr val="bg1"/>
                </a:solidFill>
              </a:rPr>
              <a:t> deste artigo não seja suficiente para a cobertura do resultado negativo, </a:t>
            </a:r>
            <a:r>
              <a:rPr lang="pt-BR" sz="2700" b="1" dirty="0">
                <a:solidFill>
                  <a:srgbClr val="FFC000"/>
                </a:solidFill>
              </a:rPr>
              <a:t>o saldo remanescente será considerado obrigação</a:t>
            </a:r>
            <a:r>
              <a:rPr lang="pt-BR" sz="2700" dirty="0">
                <a:solidFill>
                  <a:schemeClr val="bg1"/>
                </a:solidFill>
              </a:rPr>
              <a:t> da União com o Banco Central do Brasil, devendo ser objeto de pagamento até o décimo dia útil do exercício subsequente ao da aprovação do </a:t>
            </a:r>
            <a:r>
              <a:rPr lang="pt-BR" sz="2700" dirty="0" smtClean="0">
                <a:solidFill>
                  <a:schemeClr val="bg1"/>
                </a:solidFill>
              </a:rPr>
              <a:t>balanço.</a:t>
            </a:r>
          </a:p>
          <a:p>
            <a:pPr algn="just">
              <a:lnSpc>
                <a:spcPct val="90000"/>
              </a:lnSpc>
              <a:spcBef>
                <a:spcPct val="0"/>
              </a:spcBef>
              <a:buNone/>
            </a:pPr>
            <a:r>
              <a:rPr lang="pt-BR" sz="2700" dirty="0" smtClean="0">
                <a:solidFill>
                  <a:schemeClr val="bg1"/>
                </a:solidFill>
              </a:rPr>
              <a:t>	</a:t>
            </a:r>
          </a:p>
          <a:p>
            <a:pPr algn="just">
              <a:lnSpc>
                <a:spcPct val="90000"/>
              </a:lnSpc>
              <a:spcBef>
                <a:spcPct val="0"/>
              </a:spcBef>
              <a:buNone/>
            </a:pPr>
            <a:r>
              <a:rPr lang="pt-BR" sz="2700" dirty="0">
                <a:solidFill>
                  <a:schemeClr val="bg1"/>
                </a:solidFill>
              </a:rPr>
              <a:t>	</a:t>
            </a:r>
            <a:r>
              <a:rPr lang="pt-BR" sz="2700" dirty="0" smtClean="0">
                <a:solidFill>
                  <a:schemeClr val="bg1"/>
                </a:solidFill>
              </a:rPr>
              <a:t>§ </a:t>
            </a:r>
            <a:r>
              <a:rPr lang="pt-BR" sz="2700" dirty="0">
                <a:solidFill>
                  <a:schemeClr val="bg1"/>
                </a:solidFill>
              </a:rPr>
              <a:t>5º </a:t>
            </a:r>
            <a:r>
              <a:rPr lang="pt-BR" sz="2700" b="1" dirty="0">
                <a:solidFill>
                  <a:srgbClr val="FF0000"/>
                </a:solidFill>
              </a:rPr>
              <a:t>Para pagamento da obrigação </a:t>
            </a:r>
            <a:r>
              <a:rPr lang="pt-BR" sz="2700" dirty="0">
                <a:solidFill>
                  <a:schemeClr val="bg1"/>
                </a:solidFill>
              </a:rPr>
              <a:t>a que se refere o § 3º deste artigo, </a:t>
            </a:r>
            <a:r>
              <a:rPr lang="pt-BR" sz="2700" b="1" dirty="0">
                <a:solidFill>
                  <a:schemeClr val="tx2">
                    <a:lumMod val="50000"/>
                  </a:schemeClr>
                </a:solidFill>
              </a:rPr>
              <a:t>poderão ser emitidos títulos da dívida pública mobiliária federal interna (</a:t>
            </a:r>
            <a:r>
              <a:rPr lang="pt-BR" sz="2700" b="1" dirty="0" err="1">
                <a:solidFill>
                  <a:schemeClr val="tx2">
                    <a:lumMod val="50000"/>
                  </a:schemeClr>
                </a:solidFill>
              </a:rPr>
              <a:t>DPMFi</a:t>
            </a:r>
            <a:r>
              <a:rPr lang="pt-BR" sz="2700" b="1" dirty="0">
                <a:solidFill>
                  <a:schemeClr val="tx2">
                    <a:lumMod val="50000"/>
                  </a:schemeClr>
                </a:solidFill>
              </a:rPr>
              <a:t>) </a:t>
            </a:r>
            <a:r>
              <a:rPr lang="pt-BR" sz="2700" dirty="0">
                <a:solidFill>
                  <a:schemeClr val="tx2">
                    <a:lumMod val="50000"/>
                  </a:schemeClr>
                </a:solidFill>
              </a:rPr>
              <a:t>adequados aos fins de política monetária, com características definidas pelo Ministro de Estado da Fazenda</a:t>
            </a:r>
            <a:r>
              <a:rPr lang="pt-BR" sz="2700" dirty="0">
                <a:solidFill>
                  <a:schemeClr val="bg1"/>
                </a:solidFill>
              </a:rPr>
              <a:t>.</a:t>
            </a:r>
          </a:p>
          <a:p>
            <a:pPr algn="just">
              <a:lnSpc>
                <a:spcPct val="90000"/>
              </a:lnSpc>
              <a:spcBef>
                <a:spcPct val="0"/>
              </a:spcBef>
              <a:buNone/>
            </a:pPr>
            <a:endParaRPr lang="pt-BR" sz="2700" dirty="0">
              <a:solidFill>
                <a:schemeClr val="bg1"/>
              </a:solidFill>
            </a:endParaRPr>
          </a:p>
        </p:txBody>
      </p:sp>
      <p:sp>
        <p:nvSpPr>
          <p:cNvPr id="4" name="Título 1"/>
          <p:cNvSpPr txBox="1">
            <a:spLocks/>
          </p:cNvSpPr>
          <p:nvPr/>
        </p:nvSpPr>
        <p:spPr bwMode="auto">
          <a:xfrm>
            <a:off x="468313" y="260350"/>
            <a:ext cx="8229600" cy="928688"/>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pt-BR" sz="4000" u="sng" dirty="0">
                <a:solidFill>
                  <a:schemeClr val="accent2">
                    <a:lumMod val="40000"/>
                    <a:lumOff val="60000"/>
                  </a:schemeClr>
                </a:solidFill>
              </a:rPr>
              <a:t>Lei 13.820/2019</a:t>
            </a:r>
          </a:p>
        </p:txBody>
      </p:sp>
    </p:spTree>
    <p:extLst>
      <p:ext uri="{BB962C8B-B14F-4D97-AF65-F5344CB8AC3E}">
        <p14:creationId xmlns:p14="http://schemas.microsoft.com/office/powerpoint/2010/main" val="565959838"/>
      </p:ext>
    </p:extLst>
  </p:cSld>
  <p:clrMapOvr>
    <a:masterClrMapping/>
  </p:clrMapOvr>
  <p:timing>
    <p:tnLst>
      <p:par>
        <p:cTn id="1" dur="indefinite" restart="never" nodeType="tmRoot"/>
      </p:par>
    </p:tnLst>
  </p:timing>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4294967295"/>
          </p:nvPr>
        </p:nvSpPr>
        <p:spPr>
          <a:xfrm>
            <a:off x="457200" y="1484313"/>
            <a:ext cx="8229600" cy="4425950"/>
          </a:xfrm>
        </p:spPr>
        <p:txBody>
          <a:bodyPr>
            <a:normAutofit fontScale="92500" lnSpcReduction="10000"/>
          </a:bodyPr>
          <a:lstStyle/>
          <a:p>
            <a:pPr algn="just">
              <a:lnSpc>
                <a:spcPct val="90000"/>
              </a:lnSpc>
              <a:spcBef>
                <a:spcPct val="0"/>
              </a:spcBef>
              <a:buNone/>
            </a:pPr>
            <a:r>
              <a:rPr lang="pt-BR" sz="2700" dirty="0" smtClean="0">
                <a:solidFill>
                  <a:schemeClr val="bg1"/>
                </a:solidFill>
              </a:rPr>
              <a:t>	Art</a:t>
            </a:r>
            <a:r>
              <a:rPr lang="pt-BR" sz="2700" dirty="0">
                <a:solidFill>
                  <a:schemeClr val="bg1"/>
                </a:solidFill>
              </a:rPr>
              <a:t>. 4º </a:t>
            </a:r>
            <a:r>
              <a:rPr lang="pt-BR" sz="2700" dirty="0" err="1" smtClean="0">
                <a:solidFill>
                  <a:schemeClr val="bg1"/>
                </a:solidFill>
              </a:rPr>
              <a:t>Omissis</a:t>
            </a:r>
            <a:r>
              <a:rPr lang="pt-BR" sz="2700" dirty="0" smtClean="0">
                <a:solidFill>
                  <a:schemeClr val="bg1"/>
                </a:solidFill>
              </a:rPr>
              <a:t> (...)</a:t>
            </a:r>
          </a:p>
          <a:p>
            <a:pPr algn="just">
              <a:lnSpc>
                <a:spcPct val="90000"/>
              </a:lnSpc>
              <a:spcBef>
                <a:spcPct val="0"/>
              </a:spcBef>
              <a:buNone/>
            </a:pPr>
            <a:r>
              <a:rPr lang="pt-BR" sz="2700" dirty="0" smtClean="0">
                <a:solidFill>
                  <a:schemeClr val="bg1"/>
                </a:solidFill>
              </a:rPr>
              <a:t>	</a:t>
            </a:r>
          </a:p>
          <a:p>
            <a:pPr algn="just">
              <a:lnSpc>
                <a:spcPct val="90000"/>
              </a:lnSpc>
              <a:spcBef>
                <a:spcPct val="0"/>
              </a:spcBef>
              <a:buNone/>
            </a:pPr>
            <a:r>
              <a:rPr lang="pt-BR" sz="2700" dirty="0">
                <a:solidFill>
                  <a:schemeClr val="bg1"/>
                </a:solidFill>
              </a:rPr>
              <a:t>	</a:t>
            </a:r>
            <a:r>
              <a:rPr lang="pt-BR" sz="2700" dirty="0" smtClean="0">
                <a:solidFill>
                  <a:schemeClr val="bg1"/>
                </a:solidFill>
              </a:rPr>
              <a:t>§ </a:t>
            </a:r>
            <a:r>
              <a:rPr lang="pt-BR" sz="2700" dirty="0">
                <a:solidFill>
                  <a:schemeClr val="bg1"/>
                </a:solidFill>
              </a:rPr>
              <a:t>3º Caso o procedimento previsto no </a:t>
            </a:r>
            <a:r>
              <a:rPr lang="pt-BR" sz="2700" i="1" dirty="0">
                <a:solidFill>
                  <a:schemeClr val="bg1"/>
                </a:solidFill>
              </a:rPr>
              <a:t>caput</a:t>
            </a:r>
            <a:r>
              <a:rPr lang="pt-BR" sz="2700" dirty="0">
                <a:solidFill>
                  <a:schemeClr val="bg1"/>
                </a:solidFill>
              </a:rPr>
              <a:t> deste artigo não seja suficiente para a cobertura do resultado negativo, </a:t>
            </a:r>
            <a:r>
              <a:rPr lang="pt-BR" sz="2700" b="1" dirty="0">
                <a:solidFill>
                  <a:srgbClr val="FFC000"/>
                </a:solidFill>
              </a:rPr>
              <a:t>o saldo remanescente será considerado obrigação</a:t>
            </a:r>
            <a:r>
              <a:rPr lang="pt-BR" sz="2700" dirty="0">
                <a:solidFill>
                  <a:schemeClr val="bg1"/>
                </a:solidFill>
              </a:rPr>
              <a:t> da União com o Banco Central do Brasil, devendo ser objeto de pagamento até o décimo dia útil do exercício subsequente ao da aprovação do </a:t>
            </a:r>
            <a:r>
              <a:rPr lang="pt-BR" sz="2700" dirty="0" smtClean="0">
                <a:solidFill>
                  <a:schemeClr val="bg1"/>
                </a:solidFill>
              </a:rPr>
              <a:t>balanço.</a:t>
            </a:r>
          </a:p>
          <a:p>
            <a:pPr algn="just">
              <a:lnSpc>
                <a:spcPct val="90000"/>
              </a:lnSpc>
              <a:spcBef>
                <a:spcPct val="0"/>
              </a:spcBef>
              <a:buNone/>
            </a:pPr>
            <a:r>
              <a:rPr lang="pt-BR" sz="2700" dirty="0" smtClean="0">
                <a:solidFill>
                  <a:schemeClr val="bg1"/>
                </a:solidFill>
              </a:rPr>
              <a:t>	</a:t>
            </a:r>
          </a:p>
          <a:p>
            <a:pPr algn="just">
              <a:lnSpc>
                <a:spcPct val="90000"/>
              </a:lnSpc>
              <a:spcBef>
                <a:spcPct val="0"/>
              </a:spcBef>
              <a:buNone/>
            </a:pPr>
            <a:r>
              <a:rPr lang="pt-BR" sz="2700" dirty="0">
                <a:solidFill>
                  <a:schemeClr val="bg1"/>
                </a:solidFill>
              </a:rPr>
              <a:t>	</a:t>
            </a:r>
            <a:r>
              <a:rPr lang="pt-BR" sz="2700" dirty="0" smtClean="0">
                <a:solidFill>
                  <a:schemeClr val="bg1"/>
                </a:solidFill>
              </a:rPr>
              <a:t>§ </a:t>
            </a:r>
            <a:r>
              <a:rPr lang="pt-BR" sz="2700" dirty="0">
                <a:solidFill>
                  <a:schemeClr val="bg1"/>
                </a:solidFill>
              </a:rPr>
              <a:t>5º </a:t>
            </a:r>
            <a:r>
              <a:rPr lang="pt-BR" sz="2700" b="1" dirty="0">
                <a:solidFill>
                  <a:srgbClr val="FF0000"/>
                </a:solidFill>
              </a:rPr>
              <a:t>Para pagamento da obrigação </a:t>
            </a:r>
            <a:r>
              <a:rPr lang="pt-BR" sz="2700" dirty="0">
                <a:solidFill>
                  <a:schemeClr val="bg1"/>
                </a:solidFill>
              </a:rPr>
              <a:t>a que se refere o § 3º deste artigo, </a:t>
            </a:r>
            <a:r>
              <a:rPr lang="pt-BR" sz="2700" b="1" dirty="0">
                <a:solidFill>
                  <a:srgbClr val="FFFF00"/>
                </a:solidFill>
              </a:rPr>
              <a:t>poderão ser emitidos títulos da dívida pública mobiliária federal interna (</a:t>
            </a:r>
            <a:r>
              <a:rPr lang="pt-BR" sz="2700" b="1" dirty="0" err="1">
                <a:solidFill>
                  <a:srgbClr val="FFFF00"/>
                </a:solidFill>
              </a:rPr>
              <a:t>DPMFi</a:t>
            </a:r>
            <a:r>
              <a:rPr lang="pt-BR" sz="2700" b="1" dirty="0">
                <a:solidFill>
                  <a:srgbClr val="FFFF00"/>
                </a:solidFill>
              </a:rPr>
              <a:t>) </a:t>
            </a:r>
            <a:r>
              <a:rPr lang="pt-BR" sz="2700" dirty="0">
                <a:solidFill>
                  <a:schemeClr val="tx2">
                    <a:lumMod val="50000"/>
                  </a:schemeClr>
                </a:solidFill>
              </a:rPr>
              <a:t>adequados aos fins de política monetária, com características definidas pelo Ministro de Estado da Fazenda</a:t>
            </a:r>
            <a:r>
              <a:rPr lang="pt-BR" sz="2700" dirty="0">
                <a:solidFill>
                  <a:schemeClr val="bg1"/>
                </a:solidFill>
              </a:rPr>
              <a:t>.</a:t>
            </a:r>
          </a:p>
          <a:p>
            <a:pPr algn="just">
              <a:lnSpc>
                <a:spcPct val="90000"/>
              </a:lnSpc>
              <a:spcBef>
                <a:spcPct val="0"/>
              </a:spcBef>
              <a:buNone/>
            </a:pPr>
            <a:endParaRPr lang="pt-BR" sz="2700" dirty="0">
              <a:solidFill>
                <a:schemeClr val="bg1"/>
              </a:solidFill>
            </a:endParaRPr>
          </a:p>
        </p:txBody>
      </p:sp>
      <p:sp>
        <p:nvSpPr>
          <p:cNvPr id="4" name="Título 1"/>
          <p:cNvSpPr txBox="1">
            <a:spLocks/>
          </p:cNvSpPr>
          <p:nvPr/>
        </p:nvSpPr>
        <p:spPr bwMode="auto">
          <a:xfrm>
            <a:off x="468313" y="260350"/>
            <a:ext cx="8229600" cy="928688"/>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pt-BR" sz="4000" u="sng" dirty="0">
                <a:solidFill>
                  <a:schemeClr val="accent2">
                    <a:lumMod val="40000"/>
                    <a:lumOff val="60000"/>
                  </a:schemeClr>
                </a:solidFill>
              </a:rPr>
              <a:t>Lei 13.820/2019</a:t>
            </a:r>
          </a:p>
        </p:txBody>
      </p:sp>
    </p:spTree>
    <p:extLst>
      <p:ext uri="{BB962C8B-B14F-4D97-AF65-F5344CB8AC3E}">
        <p14:creationId xmlns:p14="http://schemas.microsoft.com/office/powerpoint/2010/main" val="250230595"/>
      </p:ext>
    </p:extLst>
  </p:cSld>
  <p:clrMapOvr>
    <a:masterClrMapping/>
  </p:clrMapOvr>
  <p:timing>
    <p:tnLst>
      <p:par>
        <p:cTn id="1" dur="indefinite" restart="never" nodeType="tmRoot"/>
      </p:par>
    </p:tnLst>
  </p:timing>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4294967295"/>
          </p:nvPr>
        </p:nvSpPr>
        <p:spPr>
          <a:xfrm>
            <a:off x="457200" y="1484313"/>
            <a:ext cx="8229600" cy="4425950"/>
          </a:xfrm>
        </p:spPr>
        <p:txBody>
          <a:bodyPr>
            <a:normAutofit fontScale="92500" lnSpcReduction="10000"/>
          </a:bodyPr>
          <a:lstStyle/>
          <a:p>
            <a:pPr algn="just">
              <a:lnSpc>
                <a:spcPct val="90000"/>
              </a:lnSpc>
              <a:spcBef>
                <a:spcPct val="0"/>
              </a:spcBef>
              <a:buNone/>
            </a:pPr>
            <a:r>
              <a:rPr lang="pt-BR" sz="2700" dirty="0" smtClean="0">
                <a:solidFill>
                  <a:schemeClr val="bg1"/>
                </a:solidFill>
              </a:rPr>
              <a:t>	Art</a:t>
            </a:r>
            <a:r>
              <a:rPr lang="pt-BR" sz="2700" dirty="0">
                <a:solidFill>
                  <a:schemeClr val="bg1"/>
                </a:solidFill>
              </a:rPr>
              <a:t>. 4º </a:t>
            </a:r>
            <a:r>
              <a:rPr lang="pt-BR" sz="2700" dirty="0" err="1" smtClean="0">
                <a:solidFill>
                  <a:schemeClr val="bg1"/>
                </a:solidFill>
              </a:rPr>
              <a:t>Omissis</a:t>
            </a:r>
            <a:r>
              <a:rPr lang="pt-BR" sz="2700" dirty="0" smtClean="0">
                <a:solidFill>
                  <a:schemeClr val="bg1"/>
                </a:solidFill>
              </a:rPr>
              <a:t> (...)</a:t>
            </a:r>
          </a:p>
          <a:p>
            <a:pPr algn="just">
              <a:lnSpc>
                <a:spcPct val="90000"/>
              </a:lnSpc>
              <a:spcBef>
                <a:spcPct val="0"/>
              </a:spcBef>
              <a:buNone/>
            </a:pPr>
            <a:r>
              <a:rPr lang="pt-BR" sz="2700" dirty="0" smtClean="0">
                <a:solidFill>
                  <a:schemeClr val="bg1"/>
                </a:solidFill>
              </a:rPr>
              <a:t>	</a:t>
            </a:r>
          </a:p>
          <a:p>
            <a:pPr algn="just">
              <a:lnSpc>
                <a:spcPct val="90000"/>
              </a:lnSpc>
              <a:spcBef>
                <a:spcPct val="0"/>
              </a:spcBef>
              <a:buNone/>
            </a:pPr>
            <a:r>
              <a:rPr lang="pt-BR" sz="2700" dirty="0">
                <a:solidFill>
                  <a:schemeClr val="bg1"/>
                </a:solidFill>
              </a:rPr>
              <a:t>	</a:t>
            </a:r>
            <a:r>
              <a:rPr lang="pt-BR" sz="2700" dirty="0" smtClean="0">
                <a:solidFill>
                  <a:schemeClr val="bg1"/>
                </a:solidFill>
              </a:rPr>
              <a:t>§ </a:t>
            </a:r>
            <a:r>
              <a:rPr lang="pt-BR" sz="2700" dirty="0">
                <a:solidFill>
                  <a:schemeClr val="bg1"/>
                </a:solidFill>
              </a:rPr>
              <a:t>3º Caso o procedimento previsto no </a:t>
            </a:r>
            <a:r>
              <a:rPr lang="pt-BR" sz="2700" i="1" dirty="0">
                <a:solidFill>
                  <a:schemeClr val="bg1"/>
                </a:solidFill>
              </a:rPr>
              <a:t>caput</a:t>
            </a:r>
            <a:r>
              <a:rPr lang="pt-BR" sz="2700" dirty="0">
                <a:solidFill>
                  <a:schemeClr val="bg1"/>
                </a:solidFill>
              </a:rPr>
              <a:t> deste artigo não seja suficiente para a cobertura do resultado negativo, </a:t>
            </a:r>
            <a:r>
              <a:rPr lang="pt-BR" sz="2700" b="1" dirty="0">
                <a:solidFill>
                  <a:srgbClr val="FFC000"/>
                </a:solidFill>
              </a:rPr>
              <a:t>o saldo remanescente será considerado obrigação</a:t>
            </a:r>
            <a:r>
              <a:rPr lang="pt-BR" sz="2700" dirty="0">
                <a:solidFill>
                  <a:schemeClr val="bg1"/>
                </a:solidFill>
              </a:rPr>
              <a:t> da União com o Banco Central do Brasil, devendo ser objeto de pagamento até o décimo dia útil do exercício subsequente ao da aprovação do </a:t>
            </a:r>
            <a:r>
              <a:rPr lang="pt-BR" sz="2700" dirty="0" smtClean="0">
                <a:solidFill>
                  <a:schemeClr val="bg1"/>
                </a:solidFill>
              </a:rPr>
              <a:t>balanço.</a:t>
            </a:r>
          </a:p>
          <a:p>
            <a:pPr algn="just">
              <a:lnSpc>
                <a:spcPct val="90000"/>
              </a:lnSpc>
              <a:spcBef>
                <a:spcPct val="0"/>
              </a:spcBef>
              <a:buNone/>
            </a:pPr>
            <a:r>
              <a:rPr lang="pt-BR" sz="2700" dirty="0" smtClean="0">
                <a:solidFill>
                  <a:schemeClr val="bg1"/>
                </a:solidFill>
              </a:rPr>
              <a:t>	</a:t>
            </a:r>
          </a:p>
          <a:p>
            <a:pPr algn="just">
              <a:lnSpc>
                <a:spcPct val="90000"/>
              </a:lnSpc>
              <a:spcBef>
                <a:spcPct val="0"/>
              </a:spcBef>
              <a:buNone/>
            </a:pPr>
            <a:r>
              <a:rPr lang="pt-BR" sz="2700" dirty="0">
                <a:solidFill>
                  <a:schemeClr val="bg1"/>
                </a:solidFill>
              </a:rPr>
              <a:t>	</a:t>
            </a:r>
            <a:r>
              <a:rPr lang="pt-BR" sz="2700" dirty="0" smtClean="0">
                <a:solidFill>
                  <a:schemeClr val="bg1"/>
                </a:solidFill>
              </a:rPr>
              <a:t>§ </a:t>
            </a:r>
            <a:r>
              <a:rPr lang="pt-BR" sz="2700" dirty="0">
                <a:solidFill>
                  <a:schemeClr val="bg1"/>
                </a:solidFill>
              </a:rPr>
              <a:t>5º </a:t>
            </a:r>
            <a:r>
              <a:rPr lang="pt-BR" sz="2700" b="1" dirty="0">
                <a:solidFill>
                  <a:srgbClr val="FF0000"/>
                </a:solidFill>
              </a:rPr>
              <a:t>Para pagamento da obrigação </a:t>
            </a:r>
            <a:r>
              <a:rPr lang="pt-BR" sz="2700" dirty="0">
                <a:solidFill>
                  <a:schemeClr val="bg1"/>
                </a:solidFill>
              </a:rPr>
              <a:t>a que se refere o § 3º deste artigo, </a:t>
            </a:r>
            <a:r>
              <a:rPr lang="pt-BR" sz="2700" b="1" dirty="0">
                <a:solidFill>
                  <a:srgbClr val="FFFF00"/>
                </a:solidFill>
              </a:rPr>
              <a:t>poderão ser emitidos títulos da dívida pública mobiliária federal interna (</a:t>
            </a:r>
            <a:r>
              <a:rPr lang="pt-BR" sz="2700" b="1" dirty="0" err="1">
                <a:solidFill>
                  <a:srgbClr val="FFFF00"/>
                </a:solidFill>
              </a:rPr>
              <a:t>DPMFi</a:t>
            </a:r>
            <a:r>
              <a:rPr lang="pt-BR" sz="2700" b="1" dirty="0">
                <a:solidFill>
                  <a:schemeClr val="bg1"/>
                </a:solidFill>
              </a:rPr>
              <a:t>) </a:t>
            </a:r>
            <a:r>
              <a:rPr lang="pt-BR" sz="2700" dirty="0">
                <a:solidFill>
                  <a:schemeClr val="bg1"/>
                </a:solidFill>
              </a:rPr>
              <a:t>adequados aos fins de política monetária, com características definidas pelo Ministro de Estado da Fazenda.</a:t>
            </a:r>
          </a:p>
          <a:p>
            <a:pPr algn="just">
              <a:lnSpc>
                <a:spcPct val="90000"/>
              </a:lnSpc>
              <a:spcBef>
                <a:spcPct val="0"/>
              </a:spcBef>
              <a:buNone/>
            </a:pPr>
            <a:endParaRPr lang="pt-BR" sz="2700" dirty="0">
              <a:solidFill>
                <a:schemeClr val="bg1"/>
              </a:solidFill>
            </a:endParaRPr>
          </a:p>
        </p:txBody>
      </p:sp>
      <p:sp>
        <p:nvSpPr>
          <p:cNvPr id="4" name="Título 1"/>
          <p:cNvSpPr txBox="1">
            <a:spLocks/>
          </p:cNvSpPr>
          <p:nvPr/>
        </p:nvSpPr>
        <p:spPr bwMode="auto">
          <a:xfrm>
            <a:off x="468313" y="260350"/>
            <a:ext cx="8229600" cy="928688"/>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pt-BR" sz="4000" u="sng" dirty="0">
                <a:solidFill>
                  <a:schemeClr val="accent2">
                    <a:lumMod val="40000"/>
                    <a:lumOff val="60000"/>
                  </a:schemeClr>
                </a:solidFill>
              </a:rPr>
              <a:t>Lei 13.820/2019</a:t>
            </a:r>
          </a:p>
        </p:txBody>
      </p:sp>
    </p:spTree>
    <p:extLst>
      <p:ext uri="{BB962C8B-B14F-4D97-AF65-F5344CB8AC3E}">
        <p14:creationId xmlns:p14="http://schemas.microsoft.com/office/powerpoint/2010/main" val="1147799865"/>
      </p:ext>
    </p:extLst>
  </p:cSld>
  <p:clrMapOvr>
    <a:masterClrMapping/>
  </p:clrMapOvr>
  <p:timing>
    <p:tnLst>
      <p:par>
        <p:cTn id="1" dur="indefinite" restart="never" nodeType="tmRoot"/>
      </p:par>
    </p:tnLst>
  </p:timing>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aixaDeTexto 6"/>
          <p:cNvSpPr txBox="1"/>
          <p:nvPr/>
        </p:nvSpPr>
        <p:spPr>
          <a:xfrm>
            <a:off x="218874" y="1268760"/>
            <a:ext cx="8702884" cy="369332"/>
          </a:xfrm>
          <a:prstGeom prst="rect">
            <a:avLst/>
          </a:prstGeom>
          <a:noFill/>
        </p:spPr>
        <p:txBody>
          <a:bodyPr wrap="square" rtlCol="0">
            <a:spAutoFit/>
          </a:bodyPr>
          <a:lstStyle/>
          <a:p>
            <a:pPr algn="ctr"/>
            <a:endParaRPr lang="pt-BR" b="1" dirty="0">
              <a:latin typeface="Arial Narrow" panose="020B0606020202030204" pitchFamily="34" charset="0"/>
              <a:ea typeface="Verdana" panose="020B0604030504040204" pitchFamily="34" charset="0"/>
              <a:cs typeface="Verdana" panose="020B0604030504040204" pitchFamily="34" charset="0"/>
            </a:endParaRPr>
          </a:p>
        </p:txBody>
      </p:sp>
      <p:sp>
        <p:nvSpPr>
          <p:cNvPr id="4" name="CaixaDeTexto 3"/>
          <p:cNvSpPr txBox="1"/>
          <p:nvPr/>
        </p:nvSpPr>
        <p:spPr>
          <a:xfrm>
            <a:off x="218874" y="2361074"/>
            <a:ext cx="8702884" cy="2062103"/>
          </a:xfrm>
          <a:prstGeom prst="rect">
            <a:avLst/>
          </a:prstGeom>
          <a:noFill/>
        </p:spPr>
        <p:txBody>
          <a:bodyPr wrap="square" rtlCol="0">
            <a:spAutoFit/>
          </a:bodyPr>
          <a:lstStyle/>
          <a:p>
            <a:pPr algn="ctr"/>
            <a:r>
              <a:rPr lang="pt-BR" sz="4400" b="1" dirty="0" smtClean="0">
                <a:solidFill>
                  <a:srgbClr val="FFFF00"/>
                </a:solidFill>
                <a:latin typeface="Arial Narrow" panose="020B0606020202030204" pitchFamily="34" charset="0"/>
                <a:ea typeface="Verdana" panose="020B0604030504040204" pitchFamily="34" charset="0"/>
                <a:cs typeface="Verdana" panose="020B0604030504040204" pitchFamily="34" charset="0"/>
                <a:sym typeface="Wingdings" panose="05000000000000000000" pitchFamily="2" charset="2"/>
              </a:rPr>
              <a:t>Obrigado!!!</a:t>
            </a:r>
          </a:p>
          <a:p>
            <a:pPr algn="ctr"/>
            <a:endParaRPr lang="pt-BR" sz="4400" b="1" dirty="0" smtClean="0">
              <a:solidFill>
                <a:srgbClr val="FFFF00"/>
              </a:solidFill>
              <a:latin typeface="Arial Narrow" panose="020B0606020202030204" pitchFamily="34" charset="0"/>
              <a:ea typeface="Verdana" panose="020B0604030504040204" pitchFamily="34" charset="0"/>
              <a:cs typeface="Verdana" panose="020B0604030504040204" pitchFamily="34" charset="0"/>
              <a:sym typeface="Wingdings" panose="05000000000000000000" pitchFamily="2" charset="2"/>
            </a:endParaRPr>
          </a:p>
          <a:p>
            <a:pPr algn="ctr"/>
            <a:r>
              <a:rPr lang="pt-BR" sz="4000" b="1" dirty="0" smtClean="0">
                <a:solidFill>
                  <a:schemeClr val="accent3">
                    <a:lumMod val="20000"/>
                    <a:lumOff val="80000"/>
                  </a:schemeClr>
                </a:solidFill>
                <a:latin typeface="Arial Narrow" panose="020B0606020202030204" pitchFamily="34" charset="0"/>
                <a:ea typeface="Verdana" panose="020B0604030504040204" pitchFamily="34" charset="0"/>
                <a:cs typeface="Verdana" panose="020B0604030504040204" pitchFamily="34" charset="0"/>
                <a:sym typeface="Wingdings" panose="05000000000000000000" pitchFamily="2" charset="2"/>
              </a:rPr>
              <a:t>Antoniocarlos.carvalho@camara.leg.br</a:t>
            </a:r>
          </a:p>
        </p:txBody>
      </p:sp>
    </p:spTree>
    <p:extLst>
      <p:ext uri="{BB962C8B-B14F-4D97-AF65-F5344CB8AC3E}">
        <p14:creationId xmlns:p14="http://schemas.microsoft.com/office/powerpoint/2010/main" val="98455774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4294967295"/>
          </p:nvPr>
        </p:nvSpPr>
        <p:spPr>
          <a:xfrm>
            <a:off x="457200" y="1484313"/>
            <a:ext cx="8229600" cy="4425950"/>
          </a:xfrm>
        </p:spPr>
        <p:txBody>
          <a:bodyPr>
            <a:normAutofit/>
          </a:bodyPr>
          <a:lstStyle/>
          <a:p>
            <a:pPr algn="just">
              <a:lnSpc>
                <a:spcPct val="90000"/>
              </a:lnSpc>
              <a:spcBef>
                <a:spcPct val="0"/>
              </a:spcBef>
              <a:buNone/>
            </a:pPr>
            <a:r>
              <a:rPr lang="pt-BR" sz="2700" dirty="0" smtClean="0"/>
              <a:t>	</a:t>
            </a:r>
            <a:r>
              <a:rPr lang="pt-BR" sz="2700" b="1" dirty="0" smtClean="0">
                <a:solidFill>
                  <a:schemeClr val="bg1"/>
                </a:solidFill>
              </a:rPr>
              <a:t>Lei Complementar 101/2000 (LRF):</a:t>
            </a:r>
          </a:p>
          <a:p>
            <a:pPr algn="just">
              <a:lnSpc>
                <a:spcPct val="90000"/>
              </a:lnSpc>
              <a:spcBef>
                <a:spcPct val="0"/>
              </a:spcBef>
              <a:buNone/>
            </a:pPr>
            <a:r>
              <a:rPr lang="pt-BR" sz="2700" b="1" dirty="0">
                <a:solidFill>
                  <a:schemeClr val="bg1"/>
                </a:solidFill>
              </a:rPr>
              <a:t>	</a:t>
            </a:r>
            <a:endParaRPr lang="pt-BR" sz="2700" b="1" dirty="0" smtClean="0">
              <a:solidFill>
                <a:schemeClr val="bg1"/>
              </a:solidFill>
            </a:endParaRPr>
          </a:p>
          <a:p>
            <a:pPr algn="just">
              <a:lnSpc>
                <a:spcPct val="90000"/>
              </a:lnSpc>
              <a:spcBef>
                <a:spcPct val="0"/>
              </a:spcBef>
              <a:buNone/>
            </a:pPr>
            <a:r>
              <a:rPr lang="pt-BR" sz="2700" dirty="0" smtClean="0">
                <a:solidFill>
                  <a:schemeClr val="bg1"/>
                </a:solidFill>
              </a:rPr>
              <a:t>	Art</a:t>
            </a:r>
            <a:r>
              <a:rPr lang="pt-BR" sz="2700" dirty="0">
                <a:solidFill>
                  <a:schemeClr val="bg1"/>
                </a:solidFill>
              </a:rPr>
              <a:t>. </a:t>
            </a:r>
            <a:r>
              <a:rPr lang="pt-BR" sz="2700" dirty="0" smtClean="0">
                <a:solidFill>
                  <a:schemeClr val="bg1"/>
                </a:solidFill>
              </a:rPr>
              <a:t>7º </a:t>
            </a:r>
            <a:r>
              <a:rPr lang="pt-BR" sz="2700" dirty="0">
                <a:solidFill>
                  <a:schemeClr val="bg1"/>
                </a:solidFill>
              </a:rPr>
              <a:t>O resultado do Banco Central do Brasil, </a:t>
            </a:r>
            <a:r>
              <a:rPr lang="pt-BR" sz="2700" b="1" dirty="0">
                <a:solidFill>
                  <a:schemeClr val="accent6">
                    <a:lumMod val="75000"/>
                  </a:schemeClr>
                </a:solidFill>
              </a:rPr>
              <a:t>apurado após a constituição ou reversão de reservas</a:t>
            </a:r>
            <a:r>
              <a:rPr lang="pt-BR" sz="2700" dirty="0">
                <a:solidFill>
                  <a:schemeClr val="bg1"/>
                </a:solidFill>
              </a:rPr>
              <a:t>, </a:t>
            </a:r>
            <a:r>
              <a:rPr lang="pt-BR" sz="2700" b="1" u="sng" dirty="0">
                <a:solidFill>
                  <a:srgbClr val="00B0F0"/>
                </a:solidFill>
              </a:rPr>
              <a:t>constitui receita do Tesouro Nacional</a:t>
            </a:r>
            <a:r>
              <a:rPr lang="pt-BR" sz="2700" dirty="0">
                <a:solidFill>
                  <a:schemeClr val="bg1"/>
                </a:solidFill>
              </a:rPr>
              <a:t>, </a:t>
            </a:r>
            <a:r>
              <a:rPr lang="pt-BR" sz="2700" b="1" dirty="0">
                <a:solidFill>
                  <a:srgbClr val="0B1B2F"/>
                </a:solidFill>
              </a:rPr>
              <a:t>e será transferido</a:t>
            </a:r>
            <a:r>
              <a:rPr lang="pt-BR" sz="2700" dirty="0">
                <a:solidFill>
                  <a:srgbClr val="0B1B2F"/>
                </a:solidFill>
              </a:rPr>
              <a:t> até o décimo dia útil </a:t>
            </a:r>
            <a:r>
              <a:rPr lang="pt-BR" sz="2700" dirty="0" err="1">
                <a:solidFill>
                  <a:srgbClr val="0B1B2F"/>
                </a:solidFill>
              </a:rPr>
              <a:t>subseqüente</a:t>
            </a:r>
            <a:r>
              <a:rPr lang="pt-BR" sz="2700" dirty="0">
                <a:solidFill>
                  <a:srgbClr val="0B1B2F"/>
                </a:solidFill>
              </a:rPr>
              <a:t> à aprovação dos balanços semestrais.</a:t>
            </a:r>
          </a:p>
          <a:p>
            <a:pPr algn="just">
              <a:lnSpc>
                <a:spcPct val="90000"/>
              </a:lnSpc>
              <a:spcBef>
                <a:spcPct val="0"/>
              </a:spcBef>
              <a:buNone/>
            </a:pPr>
            <a:endParaRPr lang="pt-BR" sz="2700" dirty="0">
              <a:solidFill>
                <a:srgbClr val="0B1B2F"/>
              </a:solidFill>
            </a:endParaRPr>
          </a:p>
          <a:p>
            <a:pPr algn="just">
              <a:lnSpc>
                <a:spcPct val="90000"/>
              </a:lnSpc>
              <a:spcBef>
                <a:spcPct val="0"/>
              </a:spcBef>
              <a:buNone/>
            </a:pPr>
            <a:r>
              <a:rPr lang="pt-BR" sz="2700" dirty="0" smtClean="0">
                <a:solidFill>
                  <a:srgbClr val="0B1B2F"/>
                </a:solidFill>
              </a:rPr>
              <a:t>	§ 1º </a:t>
            </a:r>
            <a:r>
              <a:rPr lang="pt-BR" sz="2700" b="1" dirty="0">
                <a:solidFill>
                  <a:srgbClr val="0B1B2F"/>
                </a:solidFill>
              </a:rPr>
              <a:t>O resultado negativo </a:t>
            </a:r>
            <a:r>
              <a:rPr lang="pt-BR" sz="2700" dirty="0">
                <a:solidFill>
                  <a:srgbClr val="0B1B2F"/>
                </a:solidFill>
              </a:rPr>
              <a:t>constituirá obrigação do Tesouro para com o Banco Central do Brasil e </a:t>
            </a:r>
            <a:r>
              <a:rPr lang="pt-BR" sz="2700" b="1" dirty="0">
                <a:solidFill>
                  <a:srgbClr val="0B1B2F"/>
                </a:solidFill>
              </a:rPr>
              <a:t>será consignado em dotação específica no orçamento</a:t>
            </a:r>
            <a:r>
              <a:rPr lang="pt-BR" sz="2700" dirty="0" smtClean="0">
                <a:solidFill>
                  <a:srgbClr val="0B1B2F"/>
                </a:solidFill>
              </a:rPr>
              <a:t>.</a:t>
            </a:r>
            <a:endParaRPr lang="pt-BR" sz="2700" dirty="0">
              <a:solidFill>
                <a:srgbClr val="0B1B2F"/>
              </a:solidFill>
            </a:endParaRPr>
          </a:p>
        </p:txBody>
      </p:sp>
      <p:sp>
        <p:nvSpPr>
          <p:cNvPr id="5" name="Título 1"/>
          <p:cNvSpPr txBox="1">
            <a:spLocks/>
          </p:cNvSpPr>
          <p:nvPr/>
        </p:nvSpPr>
        <p:spPr bwMode="auto">
          <a:xfrm>
            <a:off x="468313" y="260350"/>
            <a:ext cx="8229600" cy="928688"/>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pt-BR" u="sng" dirty="0" smtClean="0">
                <a:solidFill>
                  <a:srgbClr val="00B0F0"/>
                </a:solidFill>
              </a:rPr>
              <a:t>RESULTADOS DO BANCO CENTRAL</a:t>
            </a:r>
          </a:p>
        </p:txBody>
      </p:sp>
    </p:spTree>
    <p:extLst>
      <p:ext uri="{BB962C8B-B14F-4D97-AF65-F5344CB8AC3E}">
        <p14:creationId xmlns:p14="http://schemas.microsoft.com/office/powerpoint/2010/main" val="3076600796"/>
      </p:ext>
    </p:extLst>
  </p:cSld>
  <p:clrMapOvr>
    <a:masterClrMapping/>
  </p:clrMapOvr>
  <p:timing>
    <p:tnLst>
      <p:par>
        <p:cTn id="1" dur="indefinite" restart="never" nodeType="tmRoot"/>
      </p:par>
    </p:tnLst>
  </p:timing>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aixaDeTexto 6"/>
          <p:cNvSpPr txBox="1"/>
          <p:nvPr/>
        </p:nvSpPr>
        <p:spPr>
          <a:xfrm>
            <a:off x="218874" y="1268760"/>
            <a:ext cx="8702884" cy="369332"/>
          </a:xfrm>
          <a:prstGeom prst="rect">
            <a:avLst/>
          </a:prstGeom>
          <a:noFill/>
        </p:spPr>
        <p:txBody>
          <a:bodyPr wrap="square" rtlCol="0">
            <a:spAutoFit/>
          </a:bodyPr>
          <a:lstStyle/>
          <a:p>
            <a:pPr algn="ctr"/>
            <a:endParaRPr lang="pt-BR" b="1" dirty="0">
              <a:latin typeface="Arial Narrow" panose="020B0606020202030204" pitchFamily="34" charset="0"/>
              <a:ea typeface="Verdana" panose="020B0604030504040204" pitchFamily="34" charset="0"/>
              <a:cs typeface="Verdana" panose="020B0604030504040204" pitchFamily="34" charset="0"/>
            </a:endParaRPr>
          </a:p>
        </p:txBody>
      </p:sp>
      <p:pic>
        <p:nvPicPr>
          <p:cNvPr id="3076"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03" y="6524"/>
            <a:ext cx="9146604" cy="68514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81159283"/>
      </p:ext>
    </p:extLst>
  </p:cSld>
  <p:clrMapOvr>
    <a:masterClrMapping/>
  </p:clrMapOvr>
  <p:timing>
    <p:tnLst>
      <p:par>
        <p:cTn id="1" dur="indefinite" restart="never" nodeType="tmRoot"/>
      </p:par>
    </p:tnLst>
  </p:timing>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aixaDeTexto 6"/>
          <p:cNvSpPr txBox="1"/>
          <p:nvPr/>
        </p:nvSpPr>
        <p:spPr>
          <a:xfrm>
            <a:off x="218874" y="1268760"/>
            <a:ext cx="8702884" cy="369332"/>
          </a:xfrm>
          <a:prstGeom prst="rect">
            <a:avLst/>
          </a:prstGeom>
          <a:noFill/>
        </p:spPr>
        <p:txBody>
          <a:bodyPr wrap="square" rtlCol="0">
            <a:spAutoFit/>
          </a:bodyPr>
          <a:lstStyle/>
          <a:p>
            <a:pPr algn="ctr"/>
            <a:endParaRPr lang="pt-BR" b="1" dirty="0">
              <a:latin typeface="Arial Narrow" panose="020B0606020202030204" pitchFamily="34" charset="0"/>
              <a:ea typeface="Verdana" panose="020B0604030504040204" pitchFamily="34" charset="0"/>
              <a:cs typeface="Verdana" panose="020B0604030504040204" pitchFamily="34" charset="0"/>
            </a:endParaRPr>
          </a:p>
        </p:txBody>
      </p:sp>
      <p:pic>
        <p:nvPicPr>
          <p:cNvPr id="307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04" y="1190"/>
            <a:ext cx="9146604" cy="68568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61115350"/>
      </p:ext>
    </p:extLst>
  </p:cSld>
  <p:clrMapOvr>
    <a:masterClrMapping/>
  </p:clrMapOvr>
  <p:timing>
    <p:tnLst>
      <p:par>
        <p:cTn id="1" dur="indefinite" restart="never" nodeType="tmRoot"/>
      </p:par>
    </p:tnLst>
  </p:timing>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4294967295"/>
          </p:nvPr>
        </p:nvSpPr>
        <p:spPr>
          <a:xfrm>
            <a:off x="457200" y="1484313"/>
            <a:ext cx="8229600" cy="4425950"/>
          </a:xfrm>
        </p:spPr>
        <p:txBody>
          <a:bodyPr>
            <a:normAutofit lnSpcReduction="10000"/>
          </a:bodyPr>
          <a:lstStyle/>
          <a:p>
            <a:pPr algn="just">
              <a:lnSpc>
                <a:spcPct val="90000"/>
              </a:lnSpc>
              <a:spcBef>
                <a:spcPct val="0"/>
              </a:spcBef>
              <a:buNone/>
            </a:pPr>
            <a:r>
              <a:rPr lang="pt-BR" sz="2700" dirty="0" smtClean="0"/>
              <a:t>	</a:t>
            </a:r>
            <a:r>
              <a:rPr lang="pt-BR" sz="2700" b="1" dirty="0" smtClean="0">
                <a:solidFill>
                  <a:schemeClr val="bg1"/>
                </a:solidFill>
              </a:rPr>
              <a:t>MPV </a:t>
            </a:r>
            <a:r>
              <a:rPr lang="pt-BR" sz="2700" b="1" dirty="0">
                <a:solidFill>
                  <a:schemeClr val="bg1"/>
                </a:solidFill>
              </a:rPr>
              <a:t>435/2008 (Lei 11.803/2008):</a:t>
            </a:r>
            <a:endParaRPr lang="pt-BR" sz="2700" b="1" dirty="0" smtClean="0">
              <a:solidFill>
                <a:schemeClr val="bg1"/>
              </a:solidFill>
            </a:endParaRPr>
          </a:p>
          <a:p>
            <a:pPr algn="just">
              <a:lnSpc>
                <a:spcPct val="90000"/>
              </a:lnSpc>
              <a:spcBef>
                <a:spcPct val="0"/>
              </a:spcBef>
              <a:buNone/>
            </a:pPr>
            <a:r>
              <a:rPr lang="pt-BR" sz="2700" b="1" dirty="0">
                <a:solidFill>
                  <a:schemeClr val="bg1"/>
                </a:solidFill>
              </a:rPr>
              <a:t>	</a:t>
            </a:r>
            <a:endParaRPr lang="pt-BR" sz="2700" b="1" dirty="0" smtClean="0">
              <a:solidFill>
                <a:schemeClr val="bg1"/>
              </a:solidFill>
            </a:endParaRPr>
          </a:p>
          <a:p>
            <a:pPr algn="just">
              <a:lnSpc>
                <a:spcPct val="90000"/>
              </a:lnSpc>
              <a:spcBef>
                <a:spcPct val="0"/>
              </a:spcBef>
              <a:buNone/>
            </a:pPr>
            <a:r>
              <a:rPr lang="pt-BR" sz="2700" dirty="0" smtClean="0">
                <a:solidFill>
                  <a:schemeClr val="bg1"/>
                </a:solidFill>
              </a:rPr>
              <a:t>	Art</a:t>
            </a:r>
            <a:r>
              <a:rPr lang="pt-BR" sz="2700" dirty="0">
                <a:solidFill>
                  <a:schemeClr val="bg1"/>
                </a:solidFill>
              </a:rPr>
              <a:t>. </a:t>
            </a:r>
            <a:r>
              <a:rPr lang="pt-BR" sz="2700" dirty="0" smtClean="0">
                <a:solidFill>
                  <a:schemeClr val="bg1"/>
                </a:solidFill>
              </a:rPr>
              <a:t>6º, § 1º  </a:t>
            </a:r>
            <a:r>
              <a:rPr lang="pt-BR" sz="2700" dirty="0">
                <a:solidFill>
                  <a:schemeClr val="bg1"/>
                </a:solidFill>
              </a:rPr>
              <a:t>Para os efeitos desta Medida Provisória, considera-se:</a:t>
            </a:r>
          </a:p>
          <a:p>
            <a:pPr algn="just">
              <a:lnSpc>
                <a:spcPct val="90000"/>
              </a:lnSpc>
              <a:spcBef>
                <a:spcPct val="0"/>
              </a:spcBef>
              <a:buNone/>
            </a:pPr>
            <a:endParaRPr lang="pt-BR" sz="2700" dirty="0">
              <a:solidFill>
                <a:schemeClr val="bg1"/>
              </a:solidFill>
            </a:endParaRPr>
          </a:p>
          <a:p>
            <a:pPr algn="just">
              <a:lnSpc>
                <a:spcPct val="90000"/>
              </a:lnSpc>
              <a:spcBef>
                <a:spcPct val="0"/>
              </a:spcBef>
              <a:buNone/>
            </a:pPr>
            <a:r>
              <a:rPr lang="pt-BR" sz="2700" dirty="0" smtClean="0">
                <a:solidFill>
                  <a:schemeClr val="bg1"/>
                </a:solidFill>
              </a:rPr>
              <a:t>	I </a:t>
            </a:r>
            <a:r>
              <a:rPr lang="pt-BR" sz="2700" dirty="0">
                <a:solidFill>
                  <a:schemeClr val="bg1"/>
                </a:solidFill>
              </a:rPr>
              <a:t>- resultado financeiro das operações com reservas cambiais depositadas no Banco Central do Brasil: o produto entre o estoque de reservas cambiais, apurado em reais, e a diferença entre sua taxa média ponderada de rentabilidade, em reais, e a taxa média ponderada do passivo do Banco Central do Brasil, nele incluído seu patrimônio líquido; e</a:t>
            </a:r>
          </a:p>
        </p:txBody>
      </p:sp>
      <p:sp>
        <p:nvSpPr>
          <p:cNvPr id="4" name="Título 1"/>
          <p:cNvSpPr txBox="1">
            <a:spLocks/>
          </p:cNvSpPr>
          <p:nvPr/>
        </p:nvSpPr>
        <p:spPr bwMode="auto">
          <a:xfrm>
            <a:off x="468313" y="260350"/>
            <a:ext cx="8229600" cy="928688"/>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pt-BR" sz="4000" u="sng" dirty="0" smtClean="0">
                <a:solidFill>
                  <a:schemeClr val="accent2">
                    <a:lumMod val="40000"/>
                    <a:lumOff val="60000"/>
                  </a:schemeClr>
                </a:solidFill>
              </a:rPr>
              <a:t>MPV 435/2008 – Equalização Cambial</a:t>
            </a:r>
          </a:p>
        </p:txBody>
      </p:sp>
    </p:spTree>
    <p:extLst>
      <p:ext uri="{BB962C8B-B14F-4D97-AF65-F5344CB8AC3E}">
        <p14:creationId xmlns:p14="http://schemas.microsoft.com/office/powerpoint/2010/main" val="4139126200"/>
      </p:ext>
    </p:extLst>
  </p:cSld>
  <p:clrMapOvr>
    <a:masterClrMapping/>
  </p:clrMapOvr>
  <p:timing>
    <p:tnLst>
      <p:par>
        <p:cTn id="1" dur="indefinite" restart="never" nodeType="tmRoot"/>
      </p:par>
    </p:tnLst>
  </p:timing>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4294967295"/>
          </p:nvPr>
        </p:nvSpPr>
        <p:spPr>
          <a:xfrm>
            <a:off x="457200" y="1484313"/>
            <a:ext cx="8229600" cy="4425950"/>
          </a:xfrm>
        </p:spPr>
        <p:txBody>
          <a:bodyPr>
            <a:normAutofit lnSpcReduction="10000"/>
          </a:bodyPr>
          <a:lstStyle/>
          <a:p>
            <a:pPr algn="just">
              <a:lnSpc>
                <a:spcPct val="90000"/>
              </a:lnSpc>
              <a:spcBef>
                <a:spcPct val="0"/>
              </a:spcBef>
              <a:buNone/>
            </a:pPr>
            <a:r>
              <a:rPr lang="pt-BR" sz="2700" dirty="0" smtClean="0"/>
              <a:t>	</a:t>
            </a:r>
            <a:r>
              <a:rPr lang="pt-BR" sz="2700" b="1" dirty="0" smtClean="0">
                <a:solidFill>
                  <a:schemeClr val="bg1"/>
                </a:solidFill>
              </a:rPr>
              <a:t>MPV </a:t>
            </a:r>
            <a:r>
              <a:rPr lang="pt-BR" sz="2700" b="1" dirty="0">
                <a:solidFill>
                  <a:schemeClr val="bg1"/>
                </a:solidFill>
              </a:rPr>
              <a:t>435/2008 (Lei 11.803/2008): </a:t>
            </a:r>
            <a:endParaRPr lang="pt-BR" sz="2700" b="1" dirty="0" smtClean="0">
              <a:solidFill>
                <a:schemeClr val="bg1"/>
              </a:solidFill>
            </a:endParaRPr>
          </a:p>
          <a:p>
            <a:pPr algn="just">
              <a:lnSpc>
                <a:spcPct val="90000"/>
              </a:lnSpc>
              <a:spcBef>
                <a:spcPct val="0"/>
              </a:spcBef>
              <a:buNone/>
            </a:pPr>
            <a:r>
              <a:rPr lang="pt-BR" sz="2700" b="1" dirty="0">
                <a:solidFill>
                  <a:schemeClr val="bg1"/>
                </a:solidFill>
              </a:rPr>
              <a:t>	</a:t>
            </a:r>
            <a:endParaRPr lang="pt-BR" sz="2700" b="1" dirty="0" smtClean="0">
              <a:solidFill>
                <a:schemeClr val="bg1"/>
              </a:solidFill>
            </a:endParaRPr>
          </a:p>
          <a:p>
            <a:pPr algn="just">
              <a:lnSpc>
                <a:spcPct val="90000"/>
              </a:lnSpc>
              <a:spcBef>
                <a:spcPct val="0"/>
              </a:spcBef>
              <a:buNone/>
            </a:pPr>
            <a:r>
              <a:rPr lang="pt-BR" sz="2700" dirty="0" smtClean="0">
                <a:solidFill>
                  <a:schemeClr val="bg1"/>
                </a:solidFill>
              </a:rPr>
              <a:t>	Art</a:t>
            </a:r>
            <a:r>
              <a:rPr lang="pt-BR" sz="2700" dirty="0">
                <a:solidFill>
                  <a:schemeClr val="bg1"/>
                </a:solidFill>
              </a:rPr>
              <a:t>. </a:t>
            </a:r>
            <a:r>
              <a:rPr lang="pt-BR" sz="2700" dirty="0" smtClean="0">
                <a:solidFill>
                  <a:schemeClr val="bg1"/>
                </a:solidFill>
              </a:rPr>
              <a:t>6º, § 1º  </a:t>
            </a:r>
            <a:r>
              <a:rPr lang="pt-BR" sz="2700" dirty="0">
                <a:solidFill>
                  <a:schemeClr val="bg1"/>
                </a:solidFill>
              </a:rPr>
              <a:t>Para os efeitos desta Medida Provisória, considera-se:</a:t>
            </a:r>
          </a:p>
          <a:p>
            <a:pPr algn="just">
              <a:lnSpc>
                <a:spcPct val="90000"/>
              </a:lnSpc>
              <a:spcBef>
                <a:spcPct val="0"/>
              </a:spcBef>
              <a:buNone/>
            </a:pPr>
            <a:endParaRPr lang="pt-BR" sz="2700" dirty="0">
              <a:solidFill>
                <a:schemeClr val="bg1"/>
              </a:solidFill>
            </a:endParaRPr>
          </a:p>
          <a:p>
            <a:pPr algn="just">
              <a:lnSpc>
                <a:spcPct val="90000"/>
              </a:lnSpc>
              <a:spcBef>
                <a:spcPct val="0"/>
              </a:spcBef>
              <a:buNone/>
            </a:pPr>
            <a:r>
              <a:rPr lang="pt-BR" sz="2700" dirty="0">
                <a:solidFill>
                  <a:schemeClr val="bg1"/>
                </a:solidFill>
              </a:rPr>
              <a:t>	II - resultado financeiro das operações com derivativos cambiais realizadas pelo Banco Central do Brasil no mercado interno: a soma dos valores referentes aos ajustes periódicos dos contratos de derivativos cambiais firmados pelo Banco Central do Brasil no mercado interno, apurados por câmara ou prestador de serviços de compensação, liquidação e custódia. </a:t>
            </a:r>
          </a:p>
        </p:txBody>
      </p:sp>
      <p:sp>
        <p:nvSpPr>
          <p:cNvPr id="4" name="Título 1"/>
          <p:cNvSpPr txBox="1">
            <a:spLocks/>
          </p:cNvSpPr>
          <p:nvPr/>
        </p:nvSpPr>
        <p:spPr bwMode="auto">
          <a:xfrm>
            <a:off x="468313" y="260350"/>
            <a:ext cx="8229600" cy="928688"/>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pt-BR" sz="4000" u="sng" dirty="0" smtClean="0">
                <a:solidFill>
                  <a:schemeClr val="accent2">
                    <a:lumMod val="40000"/>
                    <a:lumOff val="60000"/>
                  </a:schemeClr>
                </a:solidFill>
              </a:rPr>
              <a:t>MPV 435/2008 – Equalização Cambial</a:t>
            </a:r>
          </a:p>
        </p:txBody>
      </p:sp>
    </p:spTree>
    <p:extLst>
      <p:ext uri="{BB962C8B-B14F-4D97-AF65-F5344CB8AC3E}">
        <p14:creationId xmlns:p14="http://schemas.microsoft.com/office/powerpoint/2010/main" val="3236322342"/>
      </p:ext>
    </p:extLst>
  </p:cSld>
  <p:clrMapOvr>
    <a:masterClrMapping/>
  </p:clrMapOvr>
  <p:timing>
    <p:tnLst>
      <p:par>
        <p:cTn id="1" dur="indefinite" restart="never" nodeType="tmRoot"/>
      </p:par>
    </p:tnLst>
  </p:timing>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9"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504" y="116632"/>
            <a:ext cx="8927315" cy="66247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20546504"/>
      </p:ext>
    </p:extLst>
  </p:cSld>
  <p:clrMapOvr>
    <a:masterClrMapping/>
  </p:clrMapOvr>
  <p:timing>
    <p:tnLst>
      <p:par>
        <p:cTn id="1" dur="indefinite" restart="never" nodeType="tmRoot"/>
      </p:par>
    </p:tnLst>
  </p:timing>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909" y="116632"/>
            <a:ext cx="8980484" cy="66247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91294938"/>
      </p:ext>
    </p:extLst>
  </p:cSld>
  <p:clrMapOvr>
    <a:masterClrMapping/>
  </p:clrMapOvr>
  <p:timing>
    <p:tnLst>
      <p:par>
        <p:cTn id="1" dur="indefinite" restart="never" nodeType="tmRoot"/>
      </p:par>
    </p:tnLst>
  </p:timing>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4794" y="116632"/>
            <a:ext cx="8975125" cy="66247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57400994"/>
      </p:ext>
    </p:extLst>
  </p:cSld>
  <p:clrMapOvr>
    <a:masterClrMapping/>
  </p:clrMapOvr>
  <p:timing>
    <p:tnLst>
      <p:par>
        <p:cTn id="1" dur="indefinite" restart="never" nodeType="tmRoot"/>
      </p:par>
    </p:tnLst>
  </p:timing>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018" y="116632"/>
            <a:ext cx="8928377" cy="66247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85068594"/>
      </p:ext>
    </p:extLst>
  </p:cSld>
  <p:clrMapOvr>
    <a:masterClrMapping/>
  </p:clrMapOvr>
  <p:timing>
    <p:tnLst>
      <p:par>
        <p:cTn id="1" dur="indefinite" restart="never" nodeType="tmRoot"/>
      </p:par>
    </p:tnLst>
  </p:timing>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504" y="116633"/>
            <a:ext cx="8910983" cy="66247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2108460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4294967295"/>
          </p:nvPr>
        </p:nvSpPr>
        <p:spPr>
          <a:xfrm>
            <a:off x="457200" y="1484313"/>
            <a:ext cx="8229600" cy="4425950"/>
          </a:xfrm>
        </p:spPr>
        <p:txBody>
          <a:bodyPr>
            <a:normAutofit/>
          </a:bodyPr>
          <a:lstStyle/>
          <a:p>
            <a:pPr algn="just">
              <a:lnSpc>
                <a:spcPct val="90000"/>
              </a:lnSpc>
              <a:spcBef>
                <a:spcPct val="0"/>
              </a:spcBef>
              <a:buNone/>
            </a:pPr>
            <a:r>
              <a:rPr lang="pt-BR" sz="2700" dirty="0" smtClean="0"/>
              <a:t>	</a:t>
            </a:r>
            <a:r>
              <a:rPr lang="pt-BR" sz="2700" b="1" dirty="0" smtClean="0">
                <a:solidFill>
                  <a:schemeClr val="bg1"/>
                </a:solidFill>
              </a:rPr>
              <a:t>Lei Complementar 101/2000 (LRF):</a:t>
            </a:r>
          </a:p>
          <a:p>
            <a:pPr algn="just">
              <a:lnSpc>
                <a:spcPct val="90000"/>
              </a:lnSpc>
              <a:spcBef>
                <a:spcPct val="0"/>
              </a:spcBef>
              <a:buNone/>
            </a:pPr>
            <a:r>
              <a:rPr lang="pt-BR" sz="2700" b="1" dirty="0">
                <a:solidFill>
                  <a:schemeClr val="bg1"/>
                </a:solidFill>
              </a:rPr>
              <a:t>	</a:t>
            </a:r>
            <a:endParaRPr lang="pt-BR" sz="2700" b="1" dirty="0" smtClean="0">
              <a:solidFill>
                <a:schemeClr val="bg1"/>
              </a:solidFill>
            </a:endParaRPr>
          </a:p>
          <a:p>
            <a:pPr algn="just">
              <a:lnSpc>
                <a:spcPct val="90000"/>
              </a:lnSpc>
              <a:spcBef>
                <a:spcPct val="0"/>
              </a:spcBef>
              <a:buNone/>
            </a:pPr>
            <a:r>
              <a:rPr lang="pt-BR" sz="2700" dirty="0" smtClean="0">
                <a:solidFill>
                  <a:schemeClr val="bg1"/>
                </a:solidFill>
              </a:rPr>
              <a:t>	Art</a:t>
            </a:r>
            <a:r>
              <a:rPr lang="pt-BR" sz="2700" dirty="0">
                <a:solidFill>
                  <a:schemeClr val="bg1"/>
                </a:solidFill>
              </a:rPr>
              <a:t>. </a:t>
            </a:r>
            <a:r>
              <a:rPr lang="pt-BR" sz="2700" dirty="0" smtClean="0">
                <a:solidFill>
                  <a:schemeClr val="bg1"/>
                </a:solidFill>
              </a:rPr>
              <a:t>7º </a:t>
            </a:r>
            <a:r>
              <a:rPr lang="pt-BR" sz="2700" dirty="0">
                <a:solidFill>
                  <a:schemeClr val="bg1"/>
                </a:solidFill>
              </a:rPr>
              <a:t>O resultado do Banco Central do Brasil, </a:t>
            </a:r>
            <a:r>
              <a:rPr lang="pt-BR" sz="2700" b="1" dirty="0">
                <a:solidFill>
                  <a:schemeClr val="accent6">
                    <a:lumMod val="75000"/>
                  </a:schemeClr>
                </a:solidFill>
              </a:rPr>
              <a:t>apurado após a constituição ou reversão de reservas</a:t>
            </a:r>
            <a:r>
              <a:rPr lang="pt-BR" sz="2700" dirty="0">
                <a:solidFill>
                  <a:schemeClr val="bg1"/>
                </a:solidFill>
              </a:rPr>
              <a:t>, </a:t>
            </a:r>
            <a:r>
              <a:rPr lang="pt-BR" sz="2700" b="1" u="sng" dirty="0">
                <a:solidFill>
                  <a:srgbClr val="00B0F0"/>
                </a:solidFill>
              </a:rPr>
              <a:t>constitui receita do Tesouro Nacional</a:t>
            </a:r>
            <a:r>
              <a:rPr lang="pt-BR" sz="2700" dirty="0">
                <a:solidFill>
                  <a:schemeClr val="bg1"/>
                </a:solidFill>
              </a:rPr>
              <a:t>, </a:t>
            </a:r>
            <a:r>
              <a:rPr lang="pt-BR" sz="2700" b="1" dirty="0">
                <a:solidFill>
                  <a:srgbClr val="FFFF00"/>
                </a:solidFill>
              </a:rPr>
              <a:t>e será transferido</a:t>
            </a:r>
            <a:r>
              <a:rPr lang="pt-BR" sz="2700" dirty="0">
                <a:solidFill>
                  <a:schemeClr val="bg1"/>
                </a:solidFill>
              </a:rPr>
              <a:t> </a:t>
            </a:r>
            <a:r>
              <a:rPr lang="pt-BR" sz="2700" dirty="0">
                <a:solidFill>
                  <a:srgbClr val="0B1B2F"/>
                </a:solidFill>
              </a:rPr>
              <a:t>até o décimo dia útil </a:t>
            </a:r>
            <a:r>
              <a:rPr lang="pt-BR" sz="2700" dirty="0" err="1">
                <a:solidFill>
                  <a:srgbClr val="0B1B2F"/>
                </a:solidFill>
              </a:rPr>
              <a:t>subseqüente</a:t>
            </a:r>
            <a:r>
              <a:rPr lang="pt-BR" sz="2700" dirty="0">
                <a:solidFill>
                  <a:srgbClr val="0B1B2F"/>
                </a:solidFill>
              </a:rPr>
              <a:t> à aprovação dos balanços semestrais.</a:t>
            </a:r>
          </a:p>
          <a:p>
            <a:pPr algn="just">
              <a:lnSpc>
                <a:spcPct val="90000"/>
              </a:lnSpc>
              <a:spcBef>
                <a:spcPct val="0"/>
              </a:spcBef>
              <a:buNone/>
            </a:pPr>
            <a:endParaRPr lang="pt-BR" sz="2700" dirty="0">
              <a:solidFill>
                <a:srgbClr val="0B1B2F"/>
              </a:solidFill>
            </a:endParaRPr>
          </a:p>
          <a:p>
            <a:pPr algn="just">
              <a:lnSpc>
                <a:spcPct val="90000"/>
              </a:lnSpc>
              <a:spcBef>
                <a:spcPct val="0"/>
              </a:spcBef>
              <a:buNone/>
            </a:pPr>
            <a:r>
              <a:rPr lang="pt-BR" sz="2700" dirty="0" smtClean="0">
                <a:solidFill>
                  <a:srgbClr val="0B1B2F"/>
                </a:solidFill>
              </a:rPr>
              <a:t>	§ 1º </a:t>
            </a:r>
            <a:r>
              <a:rPr lang="pt-BR" sz="2700" b="1" dirty="0">
                <a:solidFill>
                  <a:srgbClr val="0B1B2F"/>
                </a:solidFill>
              </a:rPr>
              <a:t>O resultado negativo </a:t>
            </a:r>
            <a:r>
              <a:rPr lang="pt-BR" sz="2700" dirty="0">
                <a:solidFill>
                  <a:srgbClr val="0B1B2F"/>
                </a:solidFill>
              </a:rPr>
              <a:t>constituirá obrigação do Tesouro para com o Banco Central do Brasil e </a:t>
            </a:r>
            <a:r>
              <a:rPr lang="pt-BR" sz="2700" b="1" dirty="0">
                <a:solidFill>
                  <a:srgbClr val="0B1B2F"/>
                </a:solidFill>
              </a:rPr>
              <a:t>será consignado em dotação específica no orçamento</a:t>
            </a:r>
            <a:r>
              <a:rPr lang="pt-BR" sz="2700" dirty="0" smtClean="0">
                <a:solidFill>
                  <a:srgbClr val="0B1B2F"/>
                </a:solidFill>
              </a:rPr>
              <a:t>.</a:t>
            </a:r>
            <a:endParaRPr lang="pt-BR" sz="2700" dirty="0">
              <a:solidFill>
                <a:srgbClr val="0B1B2F"/>
              </a:solidFill>
            </a:endParaRPr>
          </a:p>
        </p:txBody>
      </p:sp>
      <p:sp>
        <p:nvSpPr>
          <p:cNvPr id="5" name="Título 1"/>
          <p:cNvSpPr txBox="1">
            <a:spLocks/>
          </p:cNvSpPr>
          <p:nvPr/>
        </p:nvSpPr>
        <p:spPr bwMode="auto">
          <a:xfrm>
            <a:off x="468313" y="260350"/>
            <a:ext cx="8229600" cy="928688"/>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pt-BR" u="sng" dirty="0" smtClean="0">
                <a:solidFill>
                  <a:srgbClr val="00B0F0"/>
                </a:solidFill>
              </a:rPr>
              <a:t>RESULTADOS DO BANCO CENTRAL</a:t>
            </a:r>
          </a:p>
        </p:txBody>
      </p:sp>
    </p:spTree>
    <p:extLst>
      <p:ext uri="{BB962C8B-B14F-4D97-AF65-F5344CB8AC3E}">
        <p14:creationId xmlns:p14="http://schemas.microsoft.com/office/powerpoint/2010/main" val="337330986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4294967295"/>
          </p:nvPr>
        </p:nvSpPr>
        <p:spPr>
          <a:xfrm>
            <a:off x="457200" y="1484313"/>
            <a:ext cx="8229600" cy="4425950"/>
          </a:xfrm>
        </p:spPr>
        <p:txBody>
          <a:bodyPr>
            <a:normAutofit/>
          </a:bodyPr>
          <a:lstStyle/>
          <a:p>
            <a:pPr algn="just">
              <a:lnSpc>
                <a:spcPct val="90000"/>
              </a:lnSpc>
              <a:spcBef>
                <a:spcPct val="0"/>
              </a:spcBef>
              <a:buNone/>
            </a:pPr>
            <a:r>
              <a:rPr lang="pt-BR" sz="2700" dirty="0" smtClean="0"/>
              <a:t>	</a:t>
            </a:r>
            <a:r>
              <a:rPr lang="pt-BR" sz="2700" b="1" dirty="0" smtClean="0">
                <a:solidFill>
                  <a:schemeClr val="bg1"/>
                </a:solidFill>
              </a:rPr>
              <a:t>Lei Complementar 101/2000 (LRF):</a:t>
            </a:r>
          </a:p>
          <a:p>
            <a:pPr algn="just">
              <a:lnSpc>
                <a:spcPct val="90000"/>
              </a:lnSpc>
              <a:spcBef>
                <a:spcPct val="0"/>
              </a:spcBef>
              <a:buNone/>
            </a:pPr>
            <a:r>
              <a:rPr lang="pt-BR" sz="2700" b="1" dirty="0">
                <a:solidFill>
                  <a:schemeClr val="bg1"/>
                </a:solidFill>
              </a:rPr>
              <a:t>	</a:t>
            </a:r>
            <a:endParaRPr lang="pt-BR" sz="2700" b="1" dirty="0" smtClean="0">
              <a:solidFill>
                <a:schemeClr val="bg1"/>
              </a:solidFill>
            </a:endParaRPr>
          </a:p>
          <a:p>
            <a:pPr algn="just">
              <a:lnSpc>
                <a:spcPct val="90000"/>
              </a:lnSpc>
              <a:spcBef>
                <a:spcPct val="0"/>
              </a:spcBef>
              <a:buNone/>
            </a:pPr>
            <a:r>
              <a:rPr lang="pt-BR" sz="2700" dirty="0" smtClean="0">
                <a:solidFill>
                  <a:schemeClr val="bg1"/>
                </a:solidFill>
              </a:rPr>
              <a:t>	Art</a:t>
            </a:r>
            <a:r>
              <a:rPr lang="pt-BR" sz="2700" dirty="0">
                <a:solidFill>
                  <a:schemeClr val="bg1"/>
                </a:solidFill>
              </a:rPr>
              <a:t>. </a:t>
            </a:r>
            <a:r>
              <a:rPr lang="pt-BR" sz="2700" dirty="0" smtClean="0">
                <a:solidFill>
                  <a:schemeClr val="bg1"/>
                </a:solidFill>
              </a:rPr>
              <a:t>7º </a:t>
            </a:r>
            <a:r>
              <a:rPr lang="pt-BR" sz="2700" dirty="0">
                <a:solidFill>
                  <a:schemeClr val="bg1"/>
                </a:solidFill>
              </a:rPr>
              <a:t>O resultado do Banco Central do Brasil, </a:t>
            </a:r>
            <a:r>
              <a:rPr lang="pt-BR" sz="2700" b="1" dirty="0">
                <a:solidFill>
                  <a:schemeClr val="accent6">
                    <a:lumMod val="75000"/>
                  </a:schemeClr>
                </a:solidFill>
              </a:rPr>
              <a:t>apurado após a constituição ou reversão de reservas</a:t>
            </a:r>
            <a:r>
              <a:rPr lang="pt-BR" sz="2700" dirty="0">
                <a:solidFill>
                  <a:schemeClr val="bg1"/>
                </a:solidFill>
              </a:rPr>
              <a:t>, </a:t>
            </a:r>
            <a:r>
              <a:rPr lang="pt-BR" sz="2700" b="1" u="sng" dirty="0">
                <a:solidFill>
                  <a:srgbClr val="00B0F0"/>
                </a:solidFill>
              </a:rPr>
              <a:t>constitui receita do Tesouro Nacional</a:t>
            </a:r>
            <a:r>
              <a:rPr lang="pt-BR" sz="2700" dirty="0">
                <a:solidFill>
                  <a:schemeClr val="bg1"/>
                </a:solidFill>
              </a:rPr>
              <a:t>, </a:t>
            </a:r>
            <a:r>
              <a:rPr lang="pt-BR" sz="2700" b="1" dirty="0">
                <a:solidFill>
                  <a:srgbClr val="FFFF00"/>
                </a:solidFill>
              </a:rPr>
              <a:t>e será transferido</a:t>
            </a:r>
            <a:r>
              <a:rPr lang="pt-BR" sz="2700" dirty="0">
                <a:solidFill>
                  <a:schemeClr val="bg1"/>
                </a:solidFill>
              </a:rPr>
              <a:t> até o décimo dia útil </a:t>
            </a:r>
            <a:r>
              <a:rPr lang="pt-BR" sz="2700" dirty="0" err="1">
                <a:solidFill>
                  <a:schemeClr val="bg1"/>
                </a:solidFill>
              </a:rPr>
              <a:t>subseqüente</a:t>
            </a:r>
            <a:r>
              <a:rPr lang="pt-BR" sz="2700" dirty="0">
                <a:solidFill>
                  <a:schemeClr val="bg1"/>
                </a:solidFill>
              </a:rPr>
              <a:t> à aprovação dos balanços semestrais.</a:t>
            </a:r>
          </a:p>
          <a:p>
            <a:pPr algn="just">
              <a:lnSpc>
                <a:spcPct val="90000"/>
              </a:lnSpc>
              <a:spcBef>
                <a:spcPct val="0"/>
              </a:spcBef>
              <a:buNone/>
            </a:pPr>
            <a:endParaRPr lang="pt-BR" sz="2700" dirty="0">
              <a:solidFill>
                <a:schemeClr val="bg1"/>
              </a:solidFill>
            </a:endParaRPr>
          </a:p>
          <a:p>
            <a:pPr algn="just">
              <a:lnSpc>
                <a:spcPct val="90000"/>
              </a:lnSpc>
              <a:spcBef>
                <a:spcPct val="0"/>
              </a:spcBef>
              <a:buNone/>
            </a:pPr>
            <a:r>
              <a:rPr lang="pt-BR" sz="2700" dirty="0" smtClean="0">
                <a:solidFill>
                  <a:schemeClr val="bg1"/>
                </a:solidFill>
              </a:rPr>
              <a:t>	</a:t>
            </a:r>
            <a:r>
              <a:rPr lang="pt-BR" sz="2700" dirty="0" smtClean="0">
                <a:solidFill>
                  <a:srgbClr val="0B1B2F"/>
                </a:solidFill>
              </a:rPr>
              <a:t>§ 1º </a:t>
            </a:r>
            <a:r>
              <a:rPr lang="pt-BR" sz="2700" b="1" dirty="0">
                <a:solidFill>
                  <a:srgbClr val="0B1B2F"/>
                </a:solidFill>
              </a:rPr>
              <a:t>O resultado negativo </a:t>
            </a:r>
            <a:r>
              <a:rPr lang="pt-BR" sz="2700" dirty="0">
                <a:solidFill>
                  <a:srgbClr val="0B1B2F"/>
                </a:solidFill>
              </a:rPr>
              <a:t>constituirá obrigação do Tesouro para com o Banco Central do Brasil e </a:t>
            </a:r>
            <a:r>
              <a:rPr lang="pt-BR" sz="2700" b="1" dirty="0">
                <a:solidFill>
                  <a:srgbClr val="0B1B2F"/>
                </a:solidFill>
              </a:rPr>
              <a:t>será consignado em dotação específica no orçamento</a:t>
            </a:r>
            <a:r>
              <a:rPr lang="pt-BR" sz="2700" dirty="0" smtClean="0">
                <a:solidFill>
                  <a:srgbClr val="0B1B2F"/>
                </a:solidFill>
              </a:rPr>
              <a:t>.</a:t>
            </a:r>
            <a:endParaRPr lang="pt-BR" sz="2700" dirty="0">
              <a:solidFill>
                <a:srgbClr val="0B1B2F"/>
              </a:solidFill>
            </a:endParaRPr>
          </a:p>
        </p:txBody>
      </p:sp>
      <p:sp>
        <p:nvSpPr>
          <p:cNvPr id="5" name="Título 1"/>
          <p:cNvSpPr txBox="1">
            <a:spLocks/>
          </p:cNvSpPr>
          <p:nvPr/>
        </p:nvSpPr>
        <p:spPr bwMode="auto">
          <a:xfrm>
            <a:off x="468313" y="260350"/>
            <a:ext cx="8229600" cy="928688"/>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pt-BR" u="sng" dirty="0" smtClean="0">
                <a:solidFill>
                  <a:srgbClr val="00B0F0"/>
                </a:solidFill>
              </a:rPr>
              <a:t>RESULTADOS DO BANCO CENTRAL</a:t>
            </a:r>
          </a:p>
        </p:txBody>
      </p:sp>
    </p:spTree>
    <p:extLst>
      <p:ext uri="{BB962C8B-B14F-4D97-AF65-F5344CB8AC3E}">
        <p14:creationId xmlns:p14="http://schemas.microsoft.com/office/powerpoint/2010/main" val="4045116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4294967295"/>
          </p:nvPr>
        </p:nvSpPr>
        <p:spPr>
          <a:xfrm>
            <a:off x="457200" y="1484313"/>
            <a:ext cx="8229600" cy="4425950"/>
          </a:xfrm>
        </p:spPr>
        <p:txBody>
          <a:bodyPr>
            <a:normAutofit lnSpcReduction="10000"/>
          </a:bodyPr>
          <a:lstStyle/>
          <a:p>
            <a:pPr algn="just">
              <a:lnSpc>
                <a:spcPct val="90000"/>
              </a:lnSpc>
              <a:spcBef>
                <a:spcPct val="0"/>
              </a:spcBef>
              <a:buNone/>
            </a:pPr>
            <a:r>
              <a:rPr lang="pt-BR" sz="2700" b="1" dirty="0" smtClean="0">
                <a:solidFill>
                  <a:schemeClr val="bg1"/>
                </a:solidFill>
              </a:rPr>
              <a:t>	Constituição de 1988:</a:t>
            </a:r>
            <a:endParaRPr lang="pt-BR" sz="2700" b="1" dirty="0" smtClean="0">
              <a:solidFill>
                <a:schemeClr val="bg1"/>
              </a:solidFill>
            </a:endParaRPr>
          </a:p>
          <a:p>
            <a:pPr algn="just">
              <a:lnSpc>
                <a:spcPct val="90000"/>
              </a:lnSpc>
              <a:spcBef>
                <a:spcPct val="0"/>
              </a:spcBef>
              <a:buNone/>
            </a:pPr>
            <a:r>
              <a:rPr lang="pt-BR" sz="2700" b="1" dirty="0">
                <a:solidFill>
                  <a:schemeClr val="bg1"/>
                </a:solidFill>
              </a:rPr>
              <a:t>	</a:t>
            </a:r>
            <a:endParaRPr lang="pt-BR" sz="2700" b="1" dirty="0" smtClean="0">
              <a:solidFill>
                <a:schemeClr val="bg1"/>
              </a:solidFill>
            </a:endParaRPr>
          </a:p>
          <a:p>
            <a:pPr algn="just">
              <a:lnSpc>
                <a:spcPct val="90000"/>
              </a:lnSpc>
              <a:spcBef>
                <a:spcPct val="0"/>
              </a:spcBef>
              <a:buNone/>
            </a:pPr>
            <a:r>
              <a:rPr lang="pt-BR" sz="2700" dirty="0" smtClean="0">
                <a:solidFill>
                  <a:schemeClr val="bg1"/>
                </a:solidFill>
              </a:rPr>
              <a:t>	</a:t>
            </a:r>
            <a:r>
              <a:rPr lang="pt-BR" sz="2700" dirty="0" smtClean="0">
                <a:solidFill>
                  <a:schemeClr val="tx2">
                    <a:lumMod val="50000"/>
                  </a:schemeClr>
                </a:solidFill>
              </a:rPr>
              <a:t>Art</a:t>
            </a:r>
            <a:r>
              <a:rPr lang="pt-BR" sz="2700" dirty="0">
                <a:solidFill>
                  <a:schemeClr val="tx2">
                    <a:lumMod val="50000"/>
                  </a:schemeClr>
                </a:solidFill>
              </a:rPr>
              <a:t>. </a:t>
            </a:r>
            <a:r>
              <a:rPr lang="pt-BR" sz="2700" dirty="0" smtClean="0">
                <a:solidFill>
                  <a:schemeClr val="tx2">
                    <a:lumMod val="50000"/>
                  </a:schemeClr>
                </a:solidFill>
              </a:rPr>
              <a:t>164</a:t>
            </a:r>
            <a:r>
              <a:rPr lang="pt-BR" sz="2700" dirty="0" smtClean="0">
                <a:solidFill>
                  <a:schemeClr val="tx2">
                    <a:lumMod val="50000"/>
                  </a:schemeClr>
                </a:solidFill>
              </a:rPr>
              <a:t>. </a:t>
            </a:r>
            <a:r>
              <a:rPr lang="pt-BR" sz="2700" dirty="0">
                <a:solidFill>
                  <a:schemeClr val="tx2">
                    <a:lumMod val="50000"/>
                  </a:schemeClr>
                </a:solidFill>
              </a:rPr>
              <a:t>A competência da União para </a:t>
            </a:r>
            <a:r>
              <a:rPr lang="pt-BR" sz="2700" b="1" dirty="0">
                <a:solidFill>
                  <a:schemeClr val="tx2">
                    <a:lumMod val="50000"/>
                  </a:schemeClr>
                </a:solidFill>
              </a:rPr>
              <a:t>emitir moeda </a:t>
            </a:r>
            <a:r>
              <a:rPr lang="pt-BR" sz="2700" dirty="0">
                <a:solidFill>
                  <a:schemeClr val="tx2">
                    <a:lumMod val="50000"/>
                  </a:schemeClr>
                </a:solidFill>
              </a:rPr>
              <a:t>será exercida </a:t>
            </a:r>
            <a:r>
              <a:rPr lang="pt-BR" sz="2700" b="1" dirty="0">
                <a:solidFill>
                  <a:schemeClr val="tx2">
                    <a:lumMod val="50000"/>
                  </a:schemeClr>
                </a:solidFill>
              </a:rPr>
              <a:t>exclusivamente pelo banco central</a:t>
            </a:r>
            <a:r>
              <a:rPr lang="pt-BR" sz="2700" dirty="0" smtClean="0">
                <a:solidFill>
                  <a:schemeClr val="tx2">
                    <a:lumMod val="50000"/>
                  </a:schemeClr>
                </a:solidFill>
              </a:rPr>
              <a:t>.</a:t>
            </a:r>
            <a:endParaRPr lang="pt-BR" sz="2700" dirty="0">
              <a:solidFill>
                <a:schemeClr val="tx2">
                  <a:lumMod val="50000"/>
                </a:schemeClr>
              </a:solidFill>
            </a:endParaRPr>
          </a:p>
          <a:p>
            <a:pPr algn="just">
              <a:lnSpc>
                <a:spcPct val="90000"/>
              </a:lnSpc>
              <a:spcBef>
                <a:spcPct val="0"/>
              </a:spcBef>
              <a:buNone/>
            </a:pPr>
            <a:endParaRPr lang="pt-BR" sz="2700" dirty="0" smtClean="0">
              <a:solidFill>
                <a:schemeClr val="bg1"/>
              </a:solidFill>
            </a:endParaRPr>
          </a:p>
          <a:p>
            <a:pPr algn="just">
              <a:lnSpc>
                <a:spcPct val="90000"/>
              </a:lnSpc>
              <a:spcBef>
                <a:spcPct val="0"/>
              </a:spcBef>
              <a:buNone/>
            </a:pPr>
            <a:r>
              <a:rPr lang="pt-BR" sz="2700" dirty="0">
                <a:solidFill>
                  <a:schemeClr val="bg1"/>
                </a:solidFill>
              </a:rPr>
              <a:t>	</a:t>
            </a:r>
            <a:r>
              <a:rPr lang="pt-BR" sz="2700" dirty="0">
                <a:solidFill>
                  <a:schemeClr val="tx2">
                    <a:lumMod val="50000"/>
                  </a:schemeClr>
                </a:solidFill>
              </a:rPr>
              <a:t>§ 1º </a:t>
            </a:r>
            <a:r>
              <a:rPr lang="pt-BR" sz="2700" b="1" dirty="0">
                <a:solidFill>
                  <a:schemeClr val="tx2">
                    <a:lumMod val="50000"/>
                  </a:schemeClr>
                </a:solidFill>
              </a:rPr>
              <a:t>É vedado</a:t>
            </a:r>
            <a:r>
              <a:rPr lang="pt-BR" sz="2700" dirty="0">
                <a:solidFill>
                  <a:schemeClr val="tx2">
                    <a:lumMod val="50000"/>
                  </a:schemeClr>
                </a:solidFill>
              </a:rPr>
              <a:t> ao banco central conceder, direta ou indiretamente, </a:t>
            </a:r>
            <a:r>
              <a:rPr lang="pt-BR" sz="2700" b="1" dirty="0">
                <a:solidFill>
                  <a:schemeClr val="tx2">
                    <a:lumMod val="50000"/>
                  </a:schemeClr>
                </a:solidFill>
              </a:rPr>
              <a:t>empréstimos ao Tesouro Nacional </a:t>
            </a:r>
            <a:r>
              <a:rPr lang="pt-BR" sz="2700" dirty="0">
                <a:solidFill>
                  <a:schemeClr val="tx2">
                    <a:lumMod val="50000"/>
                  </a:schemeClr>
                </a:solidFill>
              </a:rPr>
              <a:t>e a qualquer órgão ou entidade que não seja instituição financeira</a:t>
            </a:r>
            <a:r>
              <a:rPr lang="pt-BR" sz="2700" dirty="0" smtClean="0">
                <a:solidFill>
                  <a:schemeClr val="tx2">
                    <a:lumMod val="50000"/>
                  </a:schemeClr>
                </a:solidFill>
              </a:rPr>
              <a:t>.</a:t>
            </a:r>
          </a:p>
          <a:p>
            <a:pPr algn="just">
              <a:lnSpc>
                <a:spcPct val="90000"/>
              </a:lnSpc>
              <a:spcBef>
                <a:spcPct val="0"/>
              </a:spcBef>
              <a:buNone/>
            </a:pPr>
            <a:r>
              <a:rPr lang="pt-BR" sz="2700" dirty="0" smtClean="0">
                <a:solidFill>
                  <a:schemeClr val="tx2">
                    <a:lumMod val="50000"/>
                  </a:schemeClr>
                </a:solidFill>
              </a:rPr>
              <a:t>	(...)</a:t>
            </a:r>
          </a:p>
          <a:p>
            <a:pPr algn="just">
              <a:lnSpc>
                <a:spcPct val="90000"/>
              </a:lnSpc>
              <a:spcBef>
                <a:spcPct val="0"/>
              </a:spcBef>
              <a:buNone/>
            </a:pPr>
            <a:r>
              <a:rPr lang="pt-BR" sz="2700" dirty="0">
                <a:solidFill>
                  <a:schemeClr val="tx2">
                    <a:lumMod val="50000"/>
                  </a:schemeClr>
                </a:solidFill>
              </a:rPr>
              <a:t>	</a:t>
            </a:r>
            <a:r>
              <a:rPr lang="pt-BR" sz="2700" dirty="0" smtClean="0">
                <a:solidFill>
                  <a:schemeClr val="tx2">
                    <a:lumMod val="50000"/>
                  </a:schemeClr>
                </a:solidFill>
              </a:rPr>
              <a:t>§ </a:t>
            </a:r>
            <a:r>
              <a:rPr lang="pt-BR" sz="2700" dirty="0">
                <a:solidFill>
                  <a:schemeClr val="tx2">
                    <a:lumMod val="50000"/>
                  </a:schemeClr>
                </a:solidFill>
              </a:rPr>
              <a:t>3º As </a:t>
            </a:r>
            <a:r>
              <a:rPr lang="pt-BR" sz="2700" b="1" dirty="0">
                <a:solidFill>
                  <a:schemeClr val="tx2">
                    <a:lumMod val="50000"/>
                  </a:schemeClr>
                </a:solidFill>
              </a:rPr>
              <a:t>disponibilidades de caixa da União </a:t>
            </a:r>
            <a:r>
              <a:rPr lang="pt-BR" sz="2700" dirty="0">
                <a:solidFill>
                  <a:schemeClr val="tx2">
                    <a:lumMod val="50000"/>
                  </a:schemeClr>
                </a:solidFill>
              </a:rPr>
              <a:t>serão </a:t>
            </a:r>
            <a:r>
              <a:rPr lang="pt-BR" sz="2700" b="1" dirty="0">
                <a:solidFill>
                  <a:schemeClr val="tx2">
                    <a:lumMod val="50000"/>
                  </a:schemeClr>
                </a:solidFill>
              </a:rPr>
              <a:t>depositadas no banco central</a:t>
            </a:r>
            <a:r>
              <a:rPr lang="pt-BR" sz="2700" dirty="0" smtClean="0">
                <a:solidFill>
                  <a:schemeClr val="tx2">
                    <a:lumMod val="50000"/>
                  </a:schemeClr>
                </a:solidFill>
              </a:rPr>
              <a:t>; (...).</a:t>
            </a:r>
            <a:endParaRPr lang="pt-BR" sz="2700" dirty="0">
              <a:solidFill>
                <a:schemeClr val="tx2">
                  <a:lumMod val="50000"/>
                </a:schemeClr>
              </a:solidFill>
            </a:endParaRPr>
          </a:p>
        </p:txBody>
      </p:sp>
      <p:sp>
        <p:nvSpPr>
          <p:cNvPr id="5" name="Título 1"/>
          <p:cNvSpPr txBox="1">
            <a:spLocks/>
          </p:cNvSpPr>
          <p:nvPr/>
        </p:nvSpPr>
        <p:spPr bwMode="auto">
          <a:xfrm>
            <a:off x="468313" y="260350"/>
            <a:ext cx="8229600" cy="928688"/>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pt-BR" u="sng" dirty="0" smtClean="0">
                <a:solidFill>
                  <a:srgbClr val="00B0F0"/>
                </a:solidFill>
              </a:rPr>
              <a:t>BANCO CENTRAL e TESOURO</a:t>
            </a:r>
            <a:endParaRPr lang="pt-BR" u="sng" dirty="0" smtClean="0">
              <a:solidFill>
                <a:srgbClr val="00B0F0"/>
              </a:solidFill>
            </a:endParaRPr>
          </a:p>
        </p:txBody>
      </p:sp>
    </p:spTree>
    <p:extLst>
      <p:ext uri="{BB962C8B-B14F-4D97-AF65-F5344CB8AC3E}">
        <p14:creationId xmlns:p14="http://schemas.microsoft.com/office/powerpoint/2010/main" val="426422341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4294967295"/>
          </p:nvPr>
        </p:nvSpPr>
        <p:spPr>
          <a:xfrm>
            <a:off x="457200" y="1484313"/>
            <a:ext cx="8229600" cy="4425950"/>
          </a:xfrm>
        </p:spPr>
        <p:txBody>
          <a:bodyPr>
            <a:normAutofit/>
          </a:bodyPr>
          <a:lstStyle/>
          <a:p>
            <a:pPr algn="just">
              <a:lnSpc>
                <a:spcPct val="90000"/>
              </a:lnSpc>
              <a:spcBef>
                <a:spcPct val="0"/>
              </a:spcBef>
              <a:buNone/>
            </a:pPr>
            <a:r>
              <a:rPr lang="pt-BR" sz="2700" dirty="0" smtClean="0"/>
              <a:t>	</a:t>
            </a:r>
            <a:r>
              <a:rPr lang="pt-BR" sz="2700" b="1" dirty="0" smtClean="0">
                <a:solidFill>
                  <a:schemeClr val="bg1"/>
                </a:solidFill>
              </a:rPr>
              <a:t>Lei Complementar 101/2000 (LRF):</a:t>
            </a:r>
          </a:p>
          <a:p>
            <a:pPr algn="just">
              <a:lnSpc>
                <a:spcPct val="90000"/>
              </a:lnSpc>
              <a:spcBef>
                <a:spcPct val="0"/>
              </a:spcBef>
              <a:buNone/>
            </a:pPr>
            <a:r>
              <a:rPr lang="pt-BR" sz="2700" b="1" dirty="0">
                <a:solidFill>
                  <a:schemeClr val="bg1"/>
                </a:solidFill>
              </a:rPr>
              <a:t>	</a:t>
            </a:r>
            <a:endParaRPr lang="pt-BR" sz="2700" b="1" dirty="0" smtClean="0">
              <a:solidFill>
                <a:schemeClr val="bg1"/>
              </a:solidFill>
            </a:endParaRPr>
          </a:p>
          <a:p>
            <a:pPr algn="just">
              <a:lnSpc>
                <a:spcPct val="90000"/>
              </a:lnSpc>
              <a:spcBef>
                <a:spcPct val="0"/>
              </a:spcBef>
              <a:buNone/>
            </a:pPr>
            <a:r>
              <a:rPr lang="pt-BR" sz="2700" dirty="0" smtClean="0">
                <a:solidFill>
                  <a:schemeClr val="bg1"/>
                </a:solidFill>
              </a:rPr>
              <a:t>	Art</a:t>
            </a:r>
            <a:r>
              <a:rPr lang="pt-BR" sz="2700" dirty="0">
                <a:solidFill>
                  <a:schemeClr val="bg1"/>
                </a:solidFill>
              </a:rPr>
              <a:t>. </a:t>
            </a:r>
            <a:r>
              <a:rPr lang="pt-BR" sz="2700" dirty="0" smtClean="0">
                <a:solidFill>
                  <a:schemeClr val="bg1"/>
                </a:solidFill>
              </a:rPr>
              <a:t>7º </a:t>
            </a:r>
            <a:r>
              <a:rPr lang="pt-BR" sz="2700" dirty="0">
                <a:solidFill>
                  <a:schemeClr val="bg1"/>
                </a:solidFill>
              </a:rPr>
              <a:t>O resultado do Banco Central do Brasil, </a:t>
            </a:r>
            <a:r>
              <a:rPr lang="pt-BR" sz="2700" b="1" dirty="0">
                <a:solidFill>
                  <a:schemeClr val="accent6">
                    <a:lumMod val="75000"/>
                  </a:schemeClr>
                </a:solidFill>
              </a:rPr>
              <a:t>apurado após a constituição ou reversão de reservas</a:t>
            </a:r>
            <a:r>
              <a:rPr lang="pt-BR" sz="2700" dirty="0">
                <a:solidFill>
                  <a:schemeClr val="bg1"/>
                </a:solidFill>
              </a:rPr>
              <a:t>, </a:t>
            </a:r>
            <a:r>
              <a:rPr lang="pt-BR" sz="2700" b="1" u="sng" dirty="0">
                <a:solidFill>
                  <a:srgbClr val="00B0F0"/>
                </a:solidFill>
              </a:rPr>
              <a:t>constitui receita do Tesouro Nacional</a:t>
            </a:r>
            <a:r>
              <a:rPr lang="pt-BR" sz="2700" dirty="0">
                <a:solidFill>
                  <a:schemeClr val="bg1"/>
                </a:solidFill>
              </a:rPr>
              <a:t>, </a:t>
            </a:r>
            <a:r>
              <a:rPr lang="pt-BR" sz="2700" b="1" dirty="0">
                <a:solidFill>
                  <a:srgbClr val="FFFF00"/>
                </a:solidFill>
              </a:rPr>
              <a:t>e será transferido</a:t>
            </a:r>
            <a:r>
              <a:rPr lang="pt-BR" sz="2700" dirty="0">
                <a:solidFill>
                  <a:schemeClr val="bg1"/>
                </a:solidFill>
              </a:rPr>
              <a:t> até o décimo dia útil </a:t>
            </a:r>
            <a:r>
              <a:rPr lang="pt-BR" sz="2700" dirty="0" err="1">
                <a:solidFill>
                  <a:schemeClr val="bg1"/>
                </a:solidFill>
              </a:rPr>
              <a:t>subseqüente</a:t>
            </a:r>
            <a:r>
              <a:rPr lang="pt-BR" sz="2700" dirty="0">
                <a:solidFill>
                  <a:schemeClr val="bg1"/>
                </a:solidFill>
              </a:rPr>
              <a:t> à aprovação dos balanços semestrais.</a:t>
            </a:r>
          </a:p>
          <a:p>
            <a:pPr algn="just">
              <a:lnSpc>
                <a:spcPct val="90000"/>
              </a:lnSpc>
              <a:spcBef>
                <a:spcPct val="0"/>
              </a:spcBef>
              <a:buNone/>
            </a:pPr>
            <a:endParaRPr lang="pt-BR" sz="2700" dirty="0">
              <a:solidFill>
                <a:schemeClr val="bg1"/>
              </a:solidFill>
            </a:endParaRPr>
          </a:p>
          <a:p>
            <a:pPr algn="just">
              <a:lnSpc>
                <a:spcPct val="90000"/>
              </a:lnSpc>
              <a:spcBef>
                <a:spcPct val="0"/>
              </a:spcBef>
              <a:buNone/>
            </a:pPr>
            <a:r>
              <a:rPr lang="pt-BR" sz="2700" dirty="0" smtClean="0">
                <a:solidFill>
                  <a:schemeClr val="bg1"/>
                </a:solidFill>
              </a:rPr>
              <a:t>	§ 1º </a:t>
            </a:r>
            <a:r>
              <a:rPr lang="pt-BR" sz="2700" b="1" dirty="0">
                <a:solidFill>
                  <a:srgbClr val="FF0000"/>
                </a:solidFill>
              </a:rPr>
              <a:t>O resultado negativo </a:t>
            </a:r>
            <a:r>
              <a:rPr lang="pt-BR" sz="2700" dirty="0">
                <a:solidFill>
                  <a:srgbClr val="0B1B2F"/>
                </a:solidFill>
              </a:rPr>
              <a:t>constituirá obrigação do Tesouro para com o Banco Central do Brasil e </a:t>
            </a:r>
            <a:r>
              <a:rPr lang="pt-BR" sz="2700" b="1" dirty="0">
                <a:solidFill>
                  <a:srgbClr val="0B1B2F"/>
                </a:solidFill>
              </a:rPr>
              <a:t>será consignado em dotação específica no orçamento</a:t>
            </a:r>
            <a:r>
              <a:rPr lang="pt-BR" sz="2700" dirty="0" smtClean="0">
                <a:solidFill>
                  <a:srgbClr val="0B1B2F"/>
                </a:solidFill>
              </a:rPr>
              <a:t>.</a:t>
            </a:r>
            <a:endParaRPr lang="pt-BR" sz="2700" dirty="0">
              <a:solidFill>
                <a:srgbClr val="0B1B2F"/>
              </a:solidFill>
            </a:endParaRPr>
          </a:p>
        </p:txBody>
      </p:sp>
      <p:sp>
        <p:nvSpPr>
          <p:cNvPr id="5" name="Título 1"/>
          <p:cNvSpPr txBox="1">
            <a:spLocks/>
          </p:cNvSpPr>
          <p:nvPr/>
        </p:nvSpPr>
        <p:spPr bwMode="auto">
          <a:xfrm>
            <a:off x="468313" y="260350"/>
            <a:ext cx="8229600" cy="928688"/>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pt-BR" u="sng" dirty="0" smtClean="0">
                <a:solidFill>
                  <a:srgbClr val="00B0F0"/>
                </a:solidFill>
              </a:rPr>
              <a:t>RESULTADOS DO BANCO CENTRAL</a:t>
            </a:r>
          </a:p>
        </p:txBody>
      </p:sp>
    </p:spTree>
    <p:extLst>
      <p:ext uri="{BB962C8B-B14F-4D97-AF65-F5344CB8AC3E}">
        <p14:creationId xmlns:p14="http://schemas.microsoft.com/office/powerpoint/2010/main" val="267421466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4294967295"/>
          </p:nvPr>
        </p:nvSpPr>
        <p:spPr>
          <a:xfrm>
            <a:off x="457200" y="1484313"/>
            <a:ext cx="8229600" cy="4425950"/>
          </a:xfrm>
        </p:spPr>
        <p:txBody>
          <a:bodyPr>
            <a:normAutofit/>
          </a:bodyPr>
          <a:lstStyle/>
          <a:p>
            <a:pPr algn="just">
              <a:lnSpc>
                <a:spcPct val="90000"/>
              </a:lnSpc>
              <a:spcBef>
                <a:spcPct val="0"/>
              </a:spcBef>
              <a:buNone/>
            </a:pPr>
            <a:r>
              <a:rPr lang="pt-BR" sz="2700" dirty="0" smtClean="0"/>
              <a:t>	</a:t>
            </a:r>
            <a:r>
              <a:rPr lang="pt-BR" sz="2700" b="1" dirty="0" smtClean="0">
                <a:solidFill>
                  <a:schemeClr val="bg1"/>
                </a:solidFill>
              </a:rPr>
              <a:t>Lei Complementar 101/2000 (LRF):</a:t>
            </a:r>
          </a:p>
          <a:p>
            <a:pPr algn="just">
              <a:lnSpc>
                <a:spcPct val="90000"/>
              </a:lnSpc>
              <a:spcBef>
                <a:spcPct val="0"/>
              </a:spcBef>
              <a:buNone/>
            </a:pPr>
            <a:r>
              <a:rPr lang="pt-BR" sz="2700" b="1" dirty="0">
                <a:solidFill>
                  <a:schemeClr val="bg1"/>
                </a:solidFill>
              </a:rPr>
              <a:t>	</a:t>
            </a:r>
            <a:endParaRPr lang="pt-BR" sz="2700" b="1" dirty="0" smtClean="0">
              <a:solidFill>
                <a:schemeClr val="bg1"/>
              </a:solidFill>
            </a:endParaRPr>
          </a:p>
          <a:p>
            <a:pPr algn="just">
              <a:lnSpc>
                <a:spcPct val="90000"/>
              </a:lnSpc>
              <a:spcBef>
                <a:spcPct val="0"/>
              </a:spcBef>
              <a:buNone/>
            </a:pPr>
            <a:r>
              <a:rPr lang="pt-BR" sz="2700" dirty="0" smtClean="0">
                <a:solidFill>
                  <a:schemeClr val="bg1"/>
                </a:solidFill>
              </a:rPr>
              <a:t>	Art</a:t>
            </a:r>
            <a:r>
              <a:rPr lang="pt-BR" sz="2700" dirty="0">
                <a:solidFill>
                  <a:schemeClr val="bg1"/>
                </a:solidFill>
              </a:rPr>
              <a:t>. </a:t>
            </a:r>
            <a:r>
              <a:rPr lang="pt-BR" sz="2700" dirty="0" smtClean="0">
                <a:solidFill>
                  <a:schemeClr val="bg1"/>
                </a:solidFill>
              </a:rPr>
              <a:t>7º </a:t>
            </a:r>
            <a:r>
              <a:rPr lang="pt-BR" sz="2700" dirty="0">
                <a:solidFill>
                  <a:schemeClr val="bg1"/>
                </a:solidFill>
              </a:rPr>
              <a:t>O resultado do Banco Central do Brasil, </a:t>
            </a:r>
            <a:r>
              <a:rPr lang="pt-BR" sz="2700" b="1" dirty="0">
                <a:solidFill>
                  <a:schemeClr val="accent6">
                    <a:lumMod val="75000"/>
                  </a:schemeClr>
                </a:solidFill>
              </a:rPr>
              <a:t>apurado após a constituição ou reversão de reservas</a:t>
            </a:r>
            <a:r>
              <a:rPr lang="pt-BR" sz="2700" dirty="0">
                <a:solidFill>
                  <a:schemeClr val="bg1"/>
                </a:solidFill>
              </a:rPr>
              <a:t>, </a:t>
            </a:r>
            <a:r>
              <a:rPr lang="pt-BR" sz="2700" b="1" u="sng" dirty="0">
                <a:solidFill>
                  <a:srgbClr val="00B0F0"/>
                </a:solidFill>
              </a:rPr>
              <a:t>constitui receita do Tesouro Nacional</a:t>
            </a:r>
            <a:r>
              <a:rPr lang="pt-BR" sz="2700" dirty="0">
                <a:solidFill>
                  <a:schemeClr val="bg1"/>
                </a:solidFill>
              </a:rPr>
              <a:t>, </a:t>
            </a:r>
            <a:r>
              <a:rPr lang="pt-BR" sz="2700" b="1" dirty="0">
                <a:solidFill>
                  <a:srgbClr val="FFFF00"/>
                </a:solidFill>
              </a:rPr>
              <a:t>e será transferido</a:t>
            </a:r>
            <a:r>
              <a:rPr lang="pt-BR" sz="2700" dirty="0">
                <a:solidFill>
                  <a:schemeClr val="bg1"/>
                </a:solidFill>
              </a:rPr>
              <a:t> até o décimo dia útil </a:t>
            </a:r>
            <a:r>
              <a:rPr lang="pt-BR" sz="2700" dirty="0" err="1">
                <a:solidFill>
                  <a:schemeClr val="bg1"/>
                </a:solidFill>
              </a:rPr>
              <a:t>subseqüente</a:t>
            </a:r>
            <a:r>
              <a:rPr lang="pt-BR" sz="2700" dirty="0">
                <a:solidFill>
                  <a:schemeClr val="bg1"/>
                </a:solidFill>
              </a:rPr>
              <a:t> à aprovação dos balanços semestrais.</a:t>
            </a:r>
          </a:p>
          <a:p>
            <a:pPr algn="just">
              <a:lnSpc>
                <a:spcPct val="90000"/>
              </a:lnSpc>
              <a:spcBef>
                <a:spcPct val="0"/>
              </a:spcBef>
              <a:buNone/>
            </a:pPr>
            <a:endParaRPr lang="pt-BR" sz="2700" dirty="0">
              <a:solidFill>
                <a:schemeClr val="bg1"/>
              </a:solidFill>
            </a:endParaRPr>
          </a:p>
          <a:p>
            <a:pPr algn="just">
              <a:lnSpc>
                <a:spcPct val="90000"/>
              </a:lnSpc>
              <a:spcBef>
                <a:spcPct val="0"/>
              </a:spcBef>
              <a:buNone/>
            </a:pPr>
            <a:r>
              <a:rPr lang="pt-BR" sz="2700" dirty="0" smtClean="0">
                <a:solidFill>
                  <a:schemeClr val="bg1"/>
                </a:solidFill>
              </a:rPr>
              <a:t>	§ 1º </a:t>
            </a:r>
            <a:r>
              <a:rPr lang="pt-BR" sz="2700" b="1" dirty="0">
                <a:solidFill>
                  <a:srgbClr val="FF0000"/>
                </a:solidFill>
              </a:rPr>
              <a:t>O resultado negativo </a:t>
            </a:r>
            <a:r>
              <a:rPr lang="pt-BR" sz="2700" dirty="0">
                <a:solidFill>
                  <a:schemeClr val="bg1"/>
                </a:solidFill>
              </a:rPr>
              <a:t>constituirá obrigação do Tesouro para com o Banco Central do Brasil e </a:t>
            </a:r>
            <a:r>
              <a:rPr lang="pt-BR" sz="2700" b="1" dirty="0">
                <a:solidFill>
                  <a:srgbClr val="0B1B2F"/>
                </a:solidFill>
              </a:rPr>
              <a:t>será consignado em dotação específica no orçamento</a:t>
            </a:r>
            <a:r>
              <a:rPr lang="pt-BR" sz="2700" dirty="0" smtClean="0">
                <a:solidFill>
                  <a:srgbClr val="0B1B2F"/>
                </a:solidFill>
              </a:rPr>
              <a:t>.</a:t>
            </a:r>
            <a:endParaRPr lang="pt-BR" sz="2700" dirty="0">
              <a:solidFill>
                <a:srgbClr val="0B1B2F"/>
              </a:solidFill>
            </a:endParaRPr>
          </a:p>
        </p:txBody>
      </p:sp>
      <p:sp>
        <p:nvSpPr>
          <p:cNvPr id="5" name="Título 1"/>
          <p:cNvSpPr txBox="1">
            <a:spLocks/>
          </p:cNvSpPr>
          <p:nvPr/>
        </p:nvSpPr>
        <p:spPr bwMode="auto">
          <a:xfrm>
            <a:off x="468313" y="260350"/>
            <a:ext cx="8229600" cy="928688"/>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pt-BR" u="sng" dirty="0" smtClean="0">
                <a:solidFill>
                  <a:srgbClr val="00B0F0"/>
                </a:solidFill>
              </a:rPr>
              <a:t>RESULTADOS DO BANCO CENTRAL</a:t>
            </a:r>
          </a:p>
        </p:txBody>
      </p:sp>
    </p:spTree>
    <p:extLst>
      <p:ext uri="{BB962C8B-B14F-4D97-AF65-F5344CB8AC3E}">
        <p14:creationId xmlns:p14="http://schemas.microsoft.com/office/powerpoint/2010/main" val="44889379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4294967295"/>
          </p:nvPr>
        </p:nvSpPr>
        <p:spPr>
          <a:xfrm>
            <a:off x="457200" y="1484313"/>
            <a:ext cx="8229600" cy="4425950"/>
          </a:xfrm>
        </p:spPr>
        <p:txBody>
          <a:bodyPr>
            <a:normAutofit/>
          </a:bodyPr>
          <a:lstStyle/>
          <a:p>
            <a:pPr algn="just">
              <a:lnSpc>
                <a:spcPct val="90000"/>
              </a:lnSpc>
              <a:spcBef>
                <a:spcPct val="0"/>
              </a:spcBef>
              <a:buNone/>
            </a:pPr>
            <a:r>
              <a:rPr lang="pt-BR" sz="2700" dirty="0" smtClean="0"/>
              <a:t>	</a:t>
            </a:r>
            <a:r>
              <a:rPr lang="pt-BR" sz="2700" b="1" dirty="0" smtClean="0">
                <a:solidFill>
                  <a:schemeClr val="bg1"/>
                </a:solidFill>
              </a:rPr>
              <a:t>Lei Complementar 101/2000 (LRF):</a:t>
            </a:r>
          </a:p>
          <a:p>
            <a:pPr algn="just">
              <a:lnSpc>
                <a:spcPct val="90000"/>
              </a:lnSpc>
              <a:spcBef>
                <a:spcPct val="0"/>
              </a:spcBef>
              <a:buNone/>
            </a:pPr>
            <a:r>
              <a:rPr lang="pt-BR" sz="2700" b="1" dirty="0">
                <a:solidFill>
                  <a:schemeClr val="bg1"/>
                </a:solidFill>
              </a:rPr>
              <a:t>	</a:t>
            </a:r>
            <a:endParaRPr lang="pt-BR" sz="2700" b="1" dirty="0" smtClean="0">
              <a:solidFill>
                <a:schemeClr val="bg1"/>
              </a:solidFill>
            </a:endParaRPr>
          </a:p>
          <a:p>
            <a:pPr algn="just">
              <a:lnSpc>
                <a:spcPct val="90000"/>
              </a:lnSpc>
              <a:spcBef>
                <a:spcPct val="0"/>
              </a:spcBef>
              <a:buNone/>
            </a:pPr>
            <a:r>
              <a:rPr lang="pt-BR" sz="2700" dirty="0" smtClean="0">
                <a:solidFill>
                  <a:schemeClr val="bg1"/>
                </a:solidFill>
              </a:rPr>
              <a:t>	Art</a:t>
            </a:r>
            <a:r>
              <a:rPr lang="pt-BR" sz="2700" dirty="0">
                <a:solidFill>
                  <a:schemeClr val="bg1"/>
                </a:solidFill>
              </a:rPr>
              <a:t>. </a:t>
            </a:r>
            <a:r>
              <a:rPr lang="pt-BR" sz="2700" dirty="0" smtClean="0">
                <a:solidFill>
                  <a:schemeClr val="bg1"/>
                </a:solidFill>
              </a:rPr>
              <a:t>7º </a:t>
            </a:r>
            <a:r>
              <a:rPr lang="pt-BR" sz="2700" dirty="0">
                <a:solidFill>
                  <a:schemeClr val="bg1"/>
                </a:solidFill>
              </a:rPr>
              <a:t>O resultado do Banco Central do Brasil, </a:t>
            </a:r>
            <a:r>
              <a:rPr lang="pt-BR" sz="2700" b="1" dirty="0">
                <a:solidFill>
                  <a:schemeClr val="accent6">
                    <a:lumMod val="75000"/>
                  </a:schemeClr>
                </a:solidFill>
              </a:rPr>
              <a:t>apurado após a constituição ou reversão de reservas</a:t>
            </a:r>
            <a:r>
              <a:rPr lang="pt-BR" sz="2700" dirty="0">
                <a:solidFill>
                  <a:schemeClr val="bg1"/>
                </a:solidFill>
              </a:rPr>
              <a:t>, </a:t>
            </a:r>
            <a:r>
              <a:rPr lang="pt-BR" sz="2700" b="1" u="sng" dirty="0">
                <a:solidFill>
                  <a:srgbClr val="00B0F0"/>
                </a:solidFill>
              </a:rPr>
              <a:t>constitui receita do Tesouro Nacional</a:t>
            </a:r>
            <a:r>
              <a:rPr lang="pt-BR" sz="2700" dirty="0">
                <a:solidFill>
                  <a:schemeClr val="bg1"/>
                </a:solidFill>
              </a:rPr>
              <a:t>, </a:t>
            </a:r>
            <a:r>
              <a:rPr lang="pt-BR" sz="2700" b="1" dirty="0">
                <a:solidFill>
                  <a:srgbClr val="FFFF00"/>
                </a:solidFill>
              </a:rPr>
              <a:t>e será transferido</a:t>
            </a:r>
            <a:r>
              <a:rPr lang="pt-BR" sz="2700" dirty="0">
                <a:solidFill>
                  <a:schemeClr val="bg1"/>
                </a:solidFill>
              </a:rPr>
              <a:t> até o décimo dia útil </a:t>
            </a:r>
            <a:r>
              <a:rPr lang="pt-BR" sz="2700" dirty="0" err="1">
                <a:solidFill>
                  <a:schemeClr val="bg1"/>
                </a:solidFill>
              </a:rPr>
              <a:t>subseqüente</a:t>
            </a:r>
            <a:r>
              <a:rPr lang="pt-BR" sz="2700" dirty="0">
                <a:solidFill>
                  <a:schemeClr val="bg1"/>
                </a:solidFill>
              </a:rPr>
              <a:t> à aprovação dos balanços semestrais.</a:t>
            </a:r>
          </a:p>
          <a:p>
            <a:pPr algn="just">
              <a:lnSpc>
                <a:spcPct val="90000"/>
              </a:lnSpc>
              <a:spcBef>
                <a:spcPct val="0"/>
              </a:spcBef>
              <a:buNone/>
            </a:pPr>
            <a:endParaRPr lang="pt-BR" sz="2700" dirty="0">
              <a:solidFill>
                <a:schemeClr val="bg1"/>
              </a:solidFill>
            </a:endParaRPr>
          </a:p>
          <a:p>
            <a:pPr algn="just">
              <a:lnSpc>
                <a:spcPct val="90000"/>
              </a:lnSpc>
              <a:spcBef>
                <a:spcPct val="0"/>
              </a:spcBef>
              <a:buNone/>
            </a:pPr>
            <a:r>
              <a:rPr lang="pt-BR" sz="2700" dirty="0" smtClean="0">
                <a:solidFill>
                  <a:schemeClr val="bg1"/>
                </a:solidFill>
              </a:rPr>
              <a:t>	§ 1º </a:t>
            </a:r>
            <a:r>
              <a:rPr lang="pt-BR" sz="2700" b="1" dirty="0">
                <a:solidFill>
                  <a:srgbClr val="FF0000"/>
                </a:solidFill>
              </a:rPr>
              <a:t>O resultado negativo </a:t>
            </a:r>
            <a:r>
              <a:rPr lang="pt-BR" sz="2700" dirty="0">
                <a:solidFill>
                  <a:schemeClr val="bg1"/>
                </a:solidFill>
              </a:rPr>
              <a:t>constituirá obrigação do Tesouro para com o Banco Central do Brasil e </a:t>
            </a:r>
            <a:r>
              <a:rPr lang="pt-BR" sz="2700" b="1" dirty="0">
                <a:solidFill>
                  <a:srgbClr val="00B050"/>
                </a:solidFill>
              </a:rPr>
              <a:t>será consignado em dotação específica no orçamento</a:t>
            </a:r>
            <a:r>
              <a:rPr lang="pt-BR" sz="2700" dirty="0" smtClean="0">
                <a:solidFill>
                  <a:schemeClr val="bg1"/>
                </a:solidFill>
              </a:rPr>
              <a:t>.</a:t>
            </a:r>
            <a:endParaRPr lang="pt-BR" sz="2700" dirty="0">
              <a:solidFill>
                <a:schemeClr val="bg1"/>
              </a:solidFill>
            </a:endParaRPr>
          </a:p>
        </p:txBody>
      </p:sp>
      <p:sp>
        <p:nvSpPr>
          <p:cNvPr id="5" name="Título 1"/>
          <p:cNvSpPr txBox="1">
            <a:spLocks/>
          </p:cNvSpPr>
          <p:nvPr/>
        </p:nvSpPr>
        <p:spPr bwMode="auto">
          <a:xfrm>
            <a:off x="468313" y="260350"/>
            <a:ext cx="8229600" cy="928688"/>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pt-BR" u="sng" dirty="0" smtClean="0">
                <a:solidFill>
                  <a:srgbClr val="00B0F0"/>
                </a:solidFill>
              </a:rPr>
              <a:t>RESULTADOS DO BANCO CENTRAL</a:t>
            </a:r>
          </a:p>
        </p:txBody>
      </p:sp>
    </p:spTree>
    <p:extLst>
      <p:ext uri="{BB962C8B-B14F-4D97-AF65-F5344CB8AC3E}">
        <p14:creationId xmlns:p14="http://schemas.microsoft.com/office/powerpoint/2010/main" val="107848123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684213" y="1268413"/>
            <a:ext cx="7772400" cy="2314575"/>
          </a:xfrm>
        </p:spPr>
        <p:txBody>
          <a:bodyPr>
            <a:normAutofit/>
          </a:bodyPr>
          <a:lstStyle/>
          <a:p>
            <a:r>
              <a:rPr lang="pt-BR" sz="4800" b="1" dirty="0" smtClean="0">
                <a:solidFill>
                  <a:schemeClr val="bg1"/>
                </a:solidFill>
              </a:rPr>
              <a:t>APURAÇÃO DO RESULTADO DO BANCO CENTRAL</a:t>
            </a:r>
            <a:endParaRPr lang="pt-BR" sz="4800" dirty="0" smtClean="0">
              <a:solidFill>
                <a:schemeClr val="bg1"/>
              </a:solidFill>
            </a:endParaRPr>
          </a:p>
        </p:txBody>
      </p:sp>
    </p:spTree>
    <p:extLst>
      <p:ext uri="{BB962C8B-B14F-4D97-AF65-F5344CB8AC3E}">
        <p14:creationId xmlns:p14="http://schemas.microsoft.com/office/powerpoint/2010/main" val="153620233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ítulo 1"/>
          <p:cNvSpPr>
            <a:spLocks noGrp="1"/>
          </p:cNvSpPr>
          <p:nvPr>
            <p:ph type="title" idx="4294967295"/>
          </p:nvPr>
        </p:nvSpPr>
        <p:spPr>
          <a:xfrm>
            <a:off x="468313" y="260350"/>
            <a:ext cx="8229600" cy="928688"/>
          </a:xfrm>
        </p:spPr>
        <p:txBody>
          <a:bodyPr/>
          <a:lstStyle/>
          <a:p>
            <a:r>
              <a:rPr lang="pt-BR" dirty="0" smtClean="0">
                <a:solidFill>
                  <a:schemeClr val="bg1"/>
                </a:solidFill>
              </a:rPr>
              <a:t>RESULTADO </a:t>
            </a:r>
            <a:r>
              <a:rPr lang="pt-BR" dirty="0" smtClean="0">
                <a:solidFill>
                  <a:srgbClr val="FF0000"/>
                </a:solidFill>
              </a:rPr>
              <a:t>patrimonial</a:t>
            </a:r>
            <a:r>
              <a:rPr lang="pt-BR" dirty="0" smtClean="0">
                <a:solidFill>
                  <a:schemeClr val="bg1"/>
                </a:solidFill>
              </a:rPr>
              <a:t> BCB</a:t>
            </a:r>
          </a:p>
        </p:txBody>
      </p:sp>
    </p:spTree>
    <p:extLst>
      <p:ext uri="{BB962C8B-B14F-4D97-AF65-F5344CB8AC3E}">
        <p14:creationId xmlns:p14="http://schemas.microsoft.com/office/powerpoint/2010/main" val="236141959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ítulo 1"/>
          <p:cNvSpPr>
            <a:spLocks noGrp="1"/>
          </p:cNvSpPr>
          <p:nvPr>
            <p:ph type="title" idx="4294967295"/>
          </p:nvPr>
        </p:nvSpPr>
        <p:spPr>
          <a:xfrm>
            <a:off x="468313" y="260350"/>
            <a:ext cx="8229600" cy="928688"/>
          </a:xfrm>
        </p:spPr>
        <p:txBody>
          <a:bodyPr/>
          <a:lstStyle/>
          <a:p>
            <a:r>
              <a:rPr lang="pt-BR" dirty="0" smtClean="0">
                <a:solidFill>
                  <a:schemeClr val="bg1"/>
                </a:solidFill>
              </a:rPr>
              <a:t>RESULTADO </a:t>
            </a:r>
            <a:r>
              <a:rPr lang="pt-BR" dirty="0" smtClean="0">
                <a:solidFill>
                  <a:srgbClr val="FF0000"/>
                </a:solidFill>
              </a:rPr>
              <a:t>patrimonial</a:t>
            </a:r>
            <a:r>
              <a:rPr lang="pt-BR" dirty="0" smtClean="0">
                <a:solidFill>
                  <a:schemeClr val="bg1"/>
                </a:solidFill>
              </a:rPr>
              <a:t> BCB</a:t>
            </a:r>
          </a:p>
        </p:txBody>
      </p:sp>
      <p:sp>
        <p:nvSpPr>
          <p:cNvPr id="10" name="Retângulo 9"/>
          <p:cNvSpPr/>
          <p:nvPr/>
        </p:nvSpPr>
        <p:spPr>
          <a:xfrm>
            <a:off x="755576" y="1916832"/>
            <a:ext cx="2304256" cy="3456384"/>
          </a:xfrm>
          <a:prstGeom prst="rect">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1" name="CaixaDeTexto 10"/>
          <p:cNvSpPr txBox="1"/>
          <p:nvPr/>
        </p:nvSpPr>
        <p:spPr>
          <a:xfrm>
            <a:off x="755576" y="2723436"/>
            <a:ext cx="2304256" cy="1938992"/>
          </a:xfrm>
          <a:prstGeom prst="rect">
            <a:avLst/>
          </a:prstGeom>
          <a:noFill/>
        </p:spPr>
        <p:txBody>
          <a:bodyPr wrap="square" rtlCol="0">
            <a:spAutoFit/>
          </a:bodyPr>
          <a:lstStyle/>
          <a:p>
            <a:pPr algn="ctr"/>
            <a:r>
              <a:rPr lang="pt-BR" sz="3200" b="1" dirty="0" smtClean="0"/>
              <a:t>Resultado</a:t>
            </a:r>
          </a:p>
          <a:p>
            <a:pPr algn="ctr"/>
            <a:r>
              <a:rPr lang="pt-BR" sz="2400" b="1" dirty="0" smtClean="0">
                <a:solidFill>
                  <a:srgbClr val="FF0000"/>
                </a:solidFill>
              </a:rPr>
              <a:t>(patrimonial)</a:t>
            </a:r>
          </a:p>
          <a:p>
            <a:pPr algn="ctr"/>
            <a:r>
              <a:rPr lang="pt-BR" sz="3200" dirty="0" smtClean="0"/>
              <a:t>do</a:t>
            </a:r>
          </a:p>
          <a:p>
            <a:pPr algn="ctr"/>
            <a:r>
              <a:rPr lang="pt-BR" sz="3200" b="1" dirty="0" smtClean="0"/>
              <a:t>BCB</a:t>
            </a:r>
            <a:endParaRPr lang="pt-BR" sz="3200" b="1" dirty="0"/>
          </a:p>
        </p:txBody>
      </p:sp>
    </p:spTree>
    <p:extLst>
      <p:ext uri="{BB962C8B-B14F-4D97-AF65-F5344CB8AC3E}">
        <p14:creationId xmlns:p14="http://schemas.microsoft.com/office/powerpoint/2010/main" val="143294558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ítulo 1"/>
          <p:cNvSpPr>
            <a:spLocks noGrp="1"/>
          </p:cNvSpPr>
          <p:nvPr>
            <p:ph type="title" idx="4294967295"/>
          </p:nvPr>
        </p:nvSpPr>
        <p:spPr>
          <a:xfrm>
            <a:off x="468313" y="260350"/>
            <a:ext cx="8229600" cy="928688"/>
          </a:xfrm>
        </p:spPr>
        <p:txBody>
          <a:bodyPr/>
          <a:lstStyle/>
          <a:p>
            <a:r>
              <a:rPr lang="pt-BR" dirty="0" smtClean="0">
                <a:solidFill>
                  <a:schemeClr val="bg1"/>
                </a:solidFill>
              </a:rPr>
              <a:t>RESULTADO </a:t>
            </a:r>
            <a:r>
              <a:rPr lang="pt-BR" dirty="0" smtClean="0">
                <a:solidFill>
                  <a:srgbClr val="FF0000"/>
                </a:solidFill>
              </a:rPr>
              <a:t>patrimonial</a:t>
            </a:r>
            <a:r>
              <a:rPr lang="pt-BR" dirty="0" smtClean="0">
                <a:solidFill>
                  <a:schemeClr val="bg1"/>
                </a:solidFill>
              </a:rPr>
              <a:t> BCB</a:t>
            </a:r>
          </a:p>
        </p:txBody>
      </p:sp>
      <p:sp>
        <p:nvSpPr>
          <p:cNvPr id="10" name="Retângulo 9"/>
          <p:cNvSpPr/>
          <p:nvPr/>
        </p:nvSpPr>
        <p:spPr>
          <a:xfrm>
            <a:off x="755576" y="1916832"/>
            <a:ext cx="2304256" cy="3456384"/>
          </a:xfrm>
          <a:prstGeom prst="rect">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1" name="CaixaDeTexto 10"/>
          <p:cNvSpPr txBox="1"/>
          <p:nvPr/>
        </p:nvSpPr>
        <p:spPr>
          <a:xfrm>
            <a:off x="755576" y="2723436"/>
            <a:ext cx="2304256" cy="1938992"/>
          </a:xfrm>
          <a:prstGeom prst="rect">
            <a:avLst/>
          </a:prstGeom>
          <a:noFill/>
        </p:spPr>
        <p:txBody>
          <a:bodyPr wrap="square" rtlCol="0">
            <a:spAutoFit/>
          </a:bodyPr>
          <a:lstStyle/>
          <a:p>
            <a:pPr algn="ctr"/>
            <a:r>
              <a:rPr lang="pt-BR" sz="3200" b="1" dirty="0" smtClean="0"/>
              <a:t>Resultado</a:t>
            </a:r>
          </a:p>
          <a:p>
            <a:pPr algn="ctr"/>
            <a:r>
              <a:rPr lang="pt-BR" sz="2400" b="1" dirty="0" smtClean="0">
                <a:solidFill>
                  <a:srgbClr val="FF0000"/>
                </a:solidFill>
              </a:rPr>
              <a:t>(patrimonial)</a:t>
            </a:r>
          </a:p>
          <a:p>
            <a:pPr algn="ctr"/>
            <a:r>
              <a:rPr lang="pt-BR" sz="3200" dirty="0" smtClean="0"/>
              <a:t>do</a:t>
            </a:r>
          </a:p>
          <a:p>
            <a:pPr algn="ctr"/>
            <a:r>
              <a:rPr lang="pt-BR" sz="3200" b="1" dirty="0" smtClean="0"/>
              <a:t>BCB</a:t>
            </a:r>
            <a:endParaRPr lang="pt-BR" sz="3200" b="1" dirty="0"/>
          </a:p>
        </p:txBody>
      </p:sp>
      <p:sp>
        <p:nvSpPr>
          <p:cNvPr id="12" name="Chave direita 11"/>
          <p:cNvSpPr/>
          <p:nvPr/>
        </p:nvSpPr>
        <p:spPr>
          <a:xfrm>
            <a:off x="3203848" y="1916832"/>
            <a:ext cx="360040" cy="3456384"/>
          </a:xfrm>
          <a:prstGeom prst="rightBrace">
            <a:avLst/>
          </a:prstGeom>
          <a:ln w="38100">
            <a:solidFill>
              <a:schemeClr val="bg1">
                <a:lumMod val="8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pt-BR"/>
          </a:p>
        </p:txBody>
      </p:sp>
    </p:spTree>
    <p:extLst>
      <p:ext uri="{BB962C8B-B14F-4D97-AF65-F5344CB8AC3E}">
        <p14:creationId xmlns:p14="http://schemas.microsoft.com/office/powerpoint/2010/main" val="12568255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ítulo 1"/>
          <p:cNvSpPr>
            <a:spLocks noGrp="1"/>
          </p:cNvSpPr>
          <p:nvPr>
            <p:ph type="title" idx="4294967295"/>
          </p:nvPr>
        </p:nvSpPr>
        <p:spPr>
          <a:xfrm>
            <a:off x="468313" y="260350"/>
            <a:ext cx="8229600" cy="928688"/>
          </a:xfrm>
        </p:spPr>
        <p:txBody>
          <a:bodyPr/>
          <a:lstStyle/>
          <a:p>
            <a:r>
              <a:rPr lang="pt-BR" dirty="0" smtClean="0">
                <a:solidFill>
                  <a:schemeClr val="bg1"/>
                </a:solidFill>
              </a:rPr>
              <a:t>RESULTADO </a:t>
            </a:r>
            <a:r>
              <a:rPr lang="pt-BR" dirty="0" smtClean="0">
                <a:solidFill>
                  <a:srgbClr val="FF0000"/>
                </a:solidFill>
              </a:rPr>
              <a:t>patrimonial</a:t>
            </a:r>
            <a:r>
              <a:rPr lang="pt-BR" dirty="0" smtClean="0">
                <a:solidFill>
                  <a:schemeClr val="bg1"/>
                </a:solidFill>
              </a:rPr>
              <a:t> BCB</a:t>
            </a:r>
          </a:p>
        </p:txBody>
      </p:sp>
      <p:sp>
        <p:nvSpPr>
          <p:cNvPr id="10" name="Retângulo 9"/>
          <p:cNvSpPr/>
          <p:nvPr/>
        </p:nvSpPr>
        <p:spPr>
          <a:xfrm>
            <a:off x="755576" y="1916832"/>
            <a:ext cx="2304256" cy="3456384"/>
          </a:xfrm>
          <a:prstGeom prst="rect">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1" name="CaixaDeTexto 10"/>
          <p:cNvSpPr txBox="1"/>
          <p:nvPr/>
        </p:nvSpPr>
        <p:spPr>
          <a:xfrm>
            <a:off x="755576" y="2723436"/>
            <a:ext cx="2304256" cy="1938992"/>
          </a:xfrm>
          <a:prstGeom prst="rect">
            <a:avLst/>
          </a:prstGeom>
          <a:noFill/>
        </p:spPr>
        <p:txBody>
          <a:bodyPr wrap="square" rtlCol="0">
            <a:spAutoFit/>
          </a:bodyPr>
          <a:lstStyle/>
          <a:p>
            <a:pPr algn="ctr"/>
            <a:r>
              <a:rPr lang="pt-BR" sz="3200" b="1" dirty="0" smtClean="0"/>
              <a:t>Resultado</a:t>
            </a:r>
          </a:p>
          <a:p>
            <a:pPr algn="ctr"/>
            <a:r>
              <a:rPr lang="pt-BR" sz="2400" b="1" dirty="0" smtClean="0">
                <a:solidFill>
                  <a:srgbClr val="FF0000"/>
                </a:solidFill>
              </a:rPr>
              <a:t>(patrimonial)</a:t>
            </a:r>
          </a:p>
          <a:p>
            <a:pPr algn="ctr"/>
            <a:r>
              <a:rPr lang="pt-BR" sz="3200" dirty="0" smtClean="0"/>
              <a:t>do</a:t>
            </a:r>
          </a:p>
          <a:p>
            <a:pPr algn="ctr"/>
            <a:r>
              <a:rPr lang="pt-BR" sz="3200" b="1" dirty="0" smtClean="0"/>
              <a:t>BCB</a:t>
            </a:r>
            <a:endParaRPr lang="pt-BR" sz="3200" b="1" dirty="0"/>
          </a:p>
        </p:txBody>
      </p:sp>
      <p:sp>
        <p:nvSpPr>
          <p:cNvPr id="6" name="Seta para a direita 5"/>
          <p:cNvSpPr/>
          <p:nvPr/>
        </p:nvSpPr>
        <p:spPr>
          <a:xfrm>
            <a:off x="3563888" y="2636912"/>
            <a:ext cx="576064" cy="216024"/>
          </a:xfrm>
          <a:prstGeom prst="rightArrow">
            <a:avLst/>
          </a:prstGeom>
          <a:solidFill>
            <a:schemeClr val="bg1">
              <a:lumMod val="6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2" name="Chave direita 11"/>
          <p:cNvSpPr/>
          <p:nvPr/>
        </p:nvSpPr>
        <p:spPr>
          <a:xfrm>
            <a:off x="3203848" y="1916832"/>
            <a:ext cx="360040" cy="3456384"/>
          </a:xfrm>
          <a:prstGeom prst="rightBrace">
            <a:avLst/>
          </a:prstGeom>
          <a:ln w="38100">
            <a:solidFill>
              <a:schemeClr val="bg1">
                <a:lumMod val="8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pt-BR"/>
          </a:p>
        </p:txBody>
      </p:sp>
    </p:spTree>
    <p:extLst>
      <p:ext uri="{BB962C8B-B14F-4D97-AF65-F5344CB8AC3E}">
        <p14:creationId xmlns:p14="http://schemas.microsoft.com/office/powerpoint/2010/main" val="44187762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ítulo 1"/>
          <p:cNvSpPr>
            <a:spLocks noGrp="1"/>
          </p:cNvSpPr>
          <p:nvPr>
            <p:ph type="title" idx="4294967295"/>
          </p:nvPr>
        </p:nvSpPr>
        <p:spPr>
          <a:xfrm>
            <a:off x="468313" y="260350"/>
            <a:ext cx="8229600" cy="928688"/>
          </a:xfrm>
        </p:spPr>
        <p:txBody>
          <a:bodyPr/>
          <a:lstStyle/>
          <a:p>
            <a:r>
              <a:rPr lang="pt-BR" dirty="0" smtClean="0">
                <a:solidFill>
                  <a:schemeClr val="bg1"/>
                </a:solidFill>
              </a:rPr>
              <a:t>RESULTADO </a:t>
            </a:r>
            <a:r>
              <a:rPr lang="pt-BR" dirty="0" smtClean="0">
                <a:solidFill>
                  <a:srgbClr val="FF0000"/>
                </a:solidFill>
              </a:rPr>
              <a:t>patrimonial</a:t>
            </a:r>
            <a:r>
              <a:rPr lang="pt-BR" dirty="0" smtClean="0">
                <a:solidFill>
                  <a:schemeClr val="bg1"/>
                </a:solidFill>
              </a:rPr>
              <a:t> BCB</a:t>
            </a:r>
          </a:p>
        </p:txBody>
      </p:sp>
      <p:sp>
        <p:nvSpPr>
          <p:cNvPr id="10" name="Retângulo 9"/>
          <p:cNvSpPr/>
          <p:nvPr/>
        </p:nvSpPr>
        <p:spPr>
          <a:xfrm>
            <a:off x="755576" y="1916832"/>
            <a:ext cx="2304256" cy="3456384"/>
          </a:xfrm>
          <a:prstGeom prst="rect">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1" name="CaixaDeTexto 10"/>
          <p:cNvSpPr txBox="1"/>
          <p:nvPr/>
        </p:nvSpPr>
        <p:spPr>
          <a:xfrm>
            <a:off x="755576" y="2723436"/>
            <a:ext cx="2304256" cy="1938992"/>
          </a:xfrm>
          <a:prstGeom prst="rect">
            <a:avLst/>
          </a:prstGeom>
          <a:noFill/>
        </p:spPr>
        <p:txBody>
          <a:bodyPr wrap="square" rtlCol="0">
            <a:spAutoFit/>
          </a:bodyPr>
          <a:lstStyle/>
          <a:p>
            <a:pPr algn="ctr"/>
            <a:r>
              <a:rPr lang="pt-BR" sz="3200" b="1" dirty="0" smtClean="0"/>
              <a:t>Resultado</a:t>
            </a:r>
          </a:p>
          <a:p>
            <a:pPr algn="ctr"/>
            <a:r>
              <a:rPr lang="pt-BR" sz="2400" b="1" dirty="0" smtClean="0">
                <a:solidFill>
                  <a:srgbClr val="FF0000"/>
                </a:solidFill>
              </a:rPr>
              <a:t>(patrimonial)</a:t>
            </a:r>
          </a:p>
          <a:p>
            <a:pPr algn="ctr"/>
            <a:r>
              <a:rPr lang="pt-BR" sz="3200" dirty="0" smtClean="0"/>
              <a:t>do</a:t>
            </a:r>
          </a:p>
          <a:p>
            <a:pPr algn="ctr"/>
            <a:r>
              <a:rPr lang="pt-BR" sz="3200" b="1" dirty="0" smtClean="0"/>
              <a:t>BCB</a:t>
            </a:r>
            <a:endParaRPr lang="pt-BR" sz="3200" b="1" dirty="0"/>
          </a:p>
        </p:txBody>
      </p:sp>
      <p:sp>
        <p:nvSpPr>
          <p:cNvPr id="6" name="Seta para a direita 5"/>
          <p:cNvSpPr/>
          <p:nvPr/>
        </p:nvSpPr>
        <p:spPr>
          <a:xfrm>
            <a:off x="3563888" y="2636912"/>
            <a:ext cx="576064" cy="216024"/>
          </a:xfrm>
          <a:prstGeom prst="rightArrow">
            <a:avLst/>
          </a:prstGeom>
          <a:solidFill>
            <a:schemeClr val="bg1">
              <a:lumMod val="6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3" name="Seta para a direita 12"/>
          <p:cNvSpPr/>
          <p:nvPr/>
        </p:nvSpPr>
        <p:spPr>
          <a:xfrm>
            <a:off x="3563888" y="4293096"/>
            <a:ext cx="576064" cy="216024"/>
          </a:xfrm>
          <a:prstGeom prst="rightArrow">
            <a:avLst/>
          </a:prstGeom>
          <a:solidFill>
            <a:schemeClr val="bg1">
              <a:lumMod val="6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2" name="Chave direita 11"/>
          <p:cNvSpPr/>
          <p:nvPr/>
        </p:nvSpPr>
        <p:spPr>
          <a:xfrm>
            <a:off x="3203848" y="1916832"/>
            <a:ext cx="360040" cy="3456384"/>
          </a:xfrm>
          <a:prstGeom prst="rightBrace">
            <a:avLst/>
          </a:prstGeom>
          <a:ln w="38100">
            <a:solidFill>
              <a:schemeClr val="bg1">
                <a:lumMod val="8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pt-BR"/>
          </a:p>
        </p:txBody>
      </p:sp>
    </p:spTree>
    <p:extLst>
      <p:ext uri="{BB962C8B-B14F-4D97-AF65-F5344CB8AC3E}">
        <p14:creationId xmlns:p14="http://schemas.microsoft.com/office/powerpoint/2010/main" val="3455254625"/>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ítulo 1"/>
          <p:cNvSpPr>
            <a:spLocks noGrp="1"/>
          </p:cNvSpPr>
          <p:nvPr>
            <p:ph type="title" idx="4294967295"/>
          </p:nvPr>
        </p:nvSpPr>
        <p:spPr>
          <a:xfrm>
            <a:off x="468313" y="260350"/>
            <a:ext cx="8229600" cy="928688"/>
          </a:xfrm>
        </p:spPr>
        <p:txBody>
          <a:bodyPr/>
          <a:lstStyle/>
          <a:p>
            <a:r>
              <a:rPr lang="pt-BR" dirty="0" smtClean="0">
                <a:solidFill>
                  <a:schemeClr val="bg1"/>
                </a:solidFill>
              </a:rPr>
              <a:t>RESULTADO </a:t>
            </a:r>
            <a:r>
              <a:rPr lang="pt-BR" dirty="0" smtClean="0">
                <a:solidFill>
                  <a:srgbClr val="FF0000"/>
                </a:solidFill>
              </a:rPr>
              <a:t>patrimonial</a:t>
            </a:r>
            <a:r>
              <a:rPr lang="pt-BR" dirty="0" smtClean="0">
                <a:solidFill>
                  <a:schemeClr val="bg1"/>
                </a:solidFill>
              </a:rPr>
              <a:t> BCB</a:t>
            </a:r>
          </a:p>
        </p:txBody>
      </p:sp>
      <p:sp>
        <p:nvSpPr>
          <p:cNvPr id="2" name="Retângulo 1"/>
          <p:cNvSpPr/>
          <p:nvPr/>
        </p:nvSpPr>
        <p:spPr>
          <a:xfrm>
            <a:off x="4283968" y="1916832"/>
            <a:ext cx="2304256" cy="1728192"/>
          </a:xfrm>
          <a:prstGeom prst="rect">
            <a:avLst/>
          </a:prstGeom>
          <a:solidFill>
            <a:srgbClr val="4BD84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schemeClr val="accent5">
                  <a:lumMod val="40000"/>
                  <a:lumOff val="60000"/>
                </a:schemeClr>
              </a:solidFill>
            </a:endParaRPr>
          </a:p>
        </p:txBody>
      </p:sp>
      <p:sp>
        <p:nvSpPr>
          <p:cNvPr id="10" name="Retângulo 9"/>
          <p:cNvSpPr/>
          <p:nvPr/>
        </p:nvSpPr>
        <p:spPr>
          <a:xfrm>
            <a:off x="755576" y="1916832"/>
            <a:ext cx="2304256" cy="3456384"/>
          </a:xfrm>
          <a:prstGeom prst="rect">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1" name="CaixaDeTexto 10"/>
          <p:cNvSpPr txBox="1"/>
          <p:nvPr/>
        </p:nvSpPr>
        <p:spPr>
          <a:xfrm>
            <a:off x="755576" y="2723436"/>
            <a:ext cx="2304256" cy="1938992"/>
          </a:xfrm>
          <a:prstGeom prst="rect">
            <a:avLst/>
          </a:prstGeom>
          <a:noFill/>
        </p:spPr>
        <p:txBody>
          <a:bodyPr wrap="square" rtlCol="0">
            <a:spAutoFit/>
          </a:bodyPr>
          <a:lstStyle/>
          <a:p>
            <a:pPr algn="ctr"/>
            <a:r>
              <a:rPr lang="pt-BR" sz="3200" b="1" dirty="0" smtClean="0"/>
              <a:t>Resultado</a:t>
            </a:r>
          </a:p>
          <a:p>
            <a:pPr algn="ctr"/>
            <a:r>
              <a:rPr lang="pt-BR" sz="2400" b="1" dirty="0" smtClean="0">
                <a:solidFill>
                  <a:srgbClr val="FF0000"/>
                </a:solidFill>
              </a:rPr>
              <a:t>(patrimonial)</a:t>
            </a:r>
          </a:p>
          <a:p>
            <a:pPr algn="ctr"/>
            <a:r>
              <a:rPr lang="pt-BR" sz="3200" dirty="0" smtClean="0"/>
              <a:t>do</a:t>
            </a:r>
          </a:p>
          <a:p>
            <a:pPr algn="ctr"/>
            <a:r>
              <a:rPr lang="pt-BR" sz="3200" b="1" dirty="0" smtClean="0"/>
              <a:t>BCB</a:t>
            </a:r>
            <a:endParaRPr lang="pt-BR" sz="3200" b="1" dirty="0"/>
          </a:p>
        </p:txBody>
      </p:sp>
      <p:sp>
        <p:nvSpPr>
          <p:cNvPr id="6" name="Seta para a direita 5"/>
          <p:cNvSpPr/>
          <p:nvPr/>
        </p:nvSpPr>
        <p:spPr>
          <a:xfrm>
            <a:off x="3563888" y="2636912"/>
            <a:ext cx="576064" cy="216024"/>
          </a:xfrm>
          <a:prstGeom prst="rightArrow">
            <a:avLst/>
          </a:prstGeom>
          <a:solidFill>
            <a:schemeClr val="bg1">
              <a:lumMod val="6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3" name="Seta para a direita 12"/>
          <p:cNvSpPr/>
          <p:nvPr/>
        </p:nvSpPr>
        <p:spPr>
          <a:xfrm>
            <a:off x="3563888" y="4293096"/>
            <a:ext cx="576064" cy="216024"/>
          </a:xfrm>
          <a:prstGeom prst="rightArrow">
            <a:avLst/>
          </a:prstGeom>
          <a:solidFill>
            <a:schemeClr val="bg1">
              <a:lumMod val="6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2" name="Chave direita 11"/>
          <p:cNvSpPr/>
          <p:nvPr/>
        </p:nvSpPr>
        <p:spPr>
          <a:xfrm>
            <a:off x="3203848" y="1916832"/>
            <a:ext cx="360040" cy="3456384"/>
          </a:xfrm>
          <a:prstGeom prst="rightBrace">
            <a:avLst/>
          </a:prstGeom>
          <a:ln w="38100">
            <a:solidFill>
              <a:schemeClr val="bg1">
                <a:lumMod val="8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pt-BR"/>
          </a:p>
        </p:txBody>
      </p:sp>
    </p:spTree>
    <p:extLst>
      <p:ext uri="{BB962C8B-B14F-4D97-AF65-F5344CB8AC3E}">
        <p14:creationId xmlns:p14="http://schemas.microsoft.com/office/powerpoint/2010/main" val="21419745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4294967295"/>
          </p:nvPr>
        </p:nvSpPr>
        <p:spPr>
          <a:xfrm>
            <a:off x="457200" y="1484313"/>
            <a:ext cx="8229600" cy="4425950"/>
          </a:xfrm>
        </p:spPr>
        <p:txBody>
          <a:bodyPr>
            <a:normAutofit lnSpcReduction="10000"/>
          </a:bodyPr>
          <a:lstStyle/>
          <a:p>
            <a:pPr algn="just">
              <a:lnSpc>
                <a:spcPct val="90000"/>
              </a:lnSpc>
              <a:spcBef>
                <a:spcPct val="0"/>
              </a:spcBef>
              <a:buNone/>
            </a:pPr>
            <a:r>
              <a:rPr lang="pt-BR" sz="2700" b="1" dirty="0" smtClean="0">
                <a:solidFill>
                  <a:schemeClr val="bg1"/>
                </a:solidFill>
              </a:rPr>
              <a:t>	Constituição de 1988:</a:t>
            </a:r>
            <a:endParaRPr lang="pt-BR" sz="2700" b="1" dirty="0" smtClean="0">
              <a:solidFill>
                <a:schemeClr val="bg1"/>
              </a:solidFill>
            </a:endParaRPr>
          </a:p>
          <a:p>
            <a:pPr algn="just">
              <a:lnSpc>
                <a:spcPct val="90000"/>
              </a:lnSpc>
              <a:spcBef>
                <a:spcPct val="0"/>
              </a:spcBef>
              <a:buNone/>
            </a:pPr>
            <a:r>
              <a:rPr lang="pt-BR" sz="2700" b="1" dirty="0">
                <a:solidFill>
                  <a:schemeClr val="bg1"/>
                </a:solidFill>
              </a:rPr>
              <a:t>	</a:t>
            </a:r>
            <a:endParaRPr lang="pt-BR" sz="2700" b="1" dirty="0" smtClean="0">
              <a:solidFill>
                <a:schemeClr val="bg1"/>
              </a:solidFill>
            </a:endParaRPr>
          </a:p>
          <a:p>
            <a:pPr algn="just">
              <a:lnSpc>
                <a:spcPct val="90000"/>
              </a:lnSpc>
              <a:spcBef>
                <a:spcPct val="0"/>
              </a:spcBef>
              <a:buNone/>
            </a:pPr>
            <a:r>
              <a:rPr lang="pt-BR" sz="2700" dirty="0" smtClean="0">
                <a:solidFill>
                  <a:schemeClr val="bg1"/>
                </a:solidFill>
              </a:rPr>
              <a:t>	Art</a:t>
            </a:r>
            <a:r>
              <a:rPr lang="pt-BR" sz="2700" dirty="0">
                <a:solidFill>
                  <a:schemeClr val="bg1"/>
                </a:solidFill>
              </a:rPr>
              <a:t>. </a:t>
            </a:r>
            <a:r>
              <a:rPr lang="pt-BR" sz="2700" dirty="0" smtClean="0">
                <a:solidFill>
                  <a:schemeClr val="bg1"/>
                </a:solidFill>
              </a:rPr>
              <a:t>164</a:t>
            </a:r>
            <a:r>
              <a:rPr lang="pt-BR" sz="2700" dirty="0" smtClean="0">
                <a:solidFill>
                  <a:schemeClr val="bg1"/>
                </a:solidFill>
              </a:rPr>
              <a:t>. </a:t>
            </a:r>
            <a:r>
              <a:rPr lang="pt-BR" sz="2700" dirty="0">
                <a:solidFill>
                  <a:schemeClr val="bg1"/>
                </a:solidFill>
              </a:rPr>
              <a:t>A competência da União para </a:t>
            </a:r>
            <a:r>
              <a:rPr lang="pt-BR" sz="2700" b="1" dirty="0">
                <a:solidFill>
                  <a:srgbClr val="FF0000"/>
                </a:solidFill>
              </a:rPr>
              <a:t>emitir moeda </a:t>
            </a:r>
            <a:r>
              <a:rPr lang="pt-BR" sz="2700" dirty="0">
                <a:solidFill>
                  <a:schemeClr val="tx2">
                    <a:lumMod val="50000"/>
                  </a:schemeClr>
                </a:solidFill>
              </a:rPr>
              <a:t>será exercida </a:t>
            </a:r>
            <a:r>
              <a:rPr lang="pt-BR" sz="2700" b="1" dirty="0">
                <a:solidFill>
                  <a:schemeClr val="tx2">
                    <a:lumMod val="50000"/>
                  </a:schemeClr>
                </a:solidFill>
              </a:rPr>
              <a:t>exclusivamente pelo banco central</a:t>
            </a:r>
            <a:r>
              <a:rPr lang="pt-BR" sz="2700" dirty="0" smtClean="0">
                <a:solidFill>
                  <a:schemeClr val="tx2">
                    <a:lumMod val="50000"/>
                  </a:schemeClr>
                </a:solidFill>
              </a:rPr>
              <a:t>.</a:t>
            </a:r>
            <a:endParaRPr lang="pt-BR" sz="2700" dirty="0">
              <a:solidFill>
                <a:schemeClr val="tx2">
                  <a:lumMod val="50000"/>
                </a:schemeClr>
              </a:solidFill>
            </a:endParaRPr>
          </a:p>
          <a:p>
            <a:pPr algn="just">
              <a:lnSpc>
                <a:spcPct val="90000"/>
              </a:lnSpc>
              <a:spcBef>
                <a:spcPct val="0"/>
              </a:spcBef>
              <a:buNone/>
            </a:pPr>
            <a:endParaRPr lang="pt-BR" sz="2700" dirty="0" smtClean="0">
              <a:solidFill>
                <a:schemeClr val="bg1"/>
              </a:solidFill>
            </a:endParaRPr>
          </a:p>
          <a:p>
            <a:pPr algn="just">
              <a:lnSpc>
                <a:spcPct val="90000"/>
              </a:lnSpc>
              <a:spcBef>
                <a:spcPct val="0"/>
              </a:spcBef>
              <a:buNone/>
            </a:pPr>
            <a:r>
              <a:rPr lang="pt-BR" sz="2700" dirty="0">
                <a:solidFill>
                  <a:schemeClr val="bg1"/>
                </a:solidFill>
              </a:rPr>
              <a:t>	</a:t>
            </a:r>
            <a:r>
              <a:rPr lang="pt-BR" sz="2700" dirty="0">
                <a:solidFill>
                  <a:schemeClr val="tx2">
                    <a:lumMod val="50000"/>
                  </a:schemeClr>
                </a:solidFill>
              </a:rPr>
              <a:t>§ 1º </a:t>
            </a:r>
            <a:r>
              <a:rPr lang="pt-BR" sz="2700" b="1" dirty="0">
                <a:solidFill>
                  <a:schemeClr val="tx2">
                    <a:lumMod val="50000"/>
                  </a:schemeClr>
                </a:solidFill>
              </a:rPr>
              <a:t>É vedado</a:t>
            </a:r>
            <a:r>
              <a:rPr lang="pt-BR" sz="2700" dirty="0">
                <a:solidFill>
                  <a:schemeClr val="tx2">
                    <a:lumMod val="50000"/>
                  </a:schemeClr>
                </a:solidFill>
              </a:rPr>
              <a:t> ao banco central conceder, direta ou indiretamente, </a:t>
            </a:r>
            <a:r>
              <a:rPr lang="pt-BR" sz="2700" b="1" dirty="0">
                <a:solidFill>
                  <a:schemeClr val="tx2">
                    <a:lumMod val="50000"/>
                  </a:schemeClr>
                </a:solidFill>
              </a:rPr>
              <a:t>empréstimos ao Tesouro Nacional </a:t>
            </a:r>
            <a:r>
              <a:rPr lang="pt-BR" sz="2700" dirty="0">
                <a:solidFill>
                  <a:schemeClr val="tx2">
                    <a:lumMod val="50000"/>
                  </a:schemeClr>
                </a:solidFill>
              </a:rPr>
              <a:t>e a qualquer órgão ou entidade que não seja instituição financeira</a:t>
            </a:r>
            <a:r>
              <a:rPr lang="pt-BR" sz="2700" dirty="0" smtClean="0">
                <a:solidFill>
                  <a:schemeClr val="tx2">
                    <a:lumMod val="50000"/>
                  </a:schemeClr>
                </a:solidFill>
              </a:rPr>
              <a:t>.</a:t>
            </a:r>
          </a:p>
          <a:p>
            <a:pPr algn="just">
              <a:lnSpc>
                <a:spcPct val="90000"/>
              </a:lnSpc>
              <a:spcBef>
                <a:spcPct val="0"/>
              </a:spcBef>
              <a:buNone/>
            </a:pPr>
            <a:r>
              <a:rPr lang="pt-BR" sz="2700" dirty="0" smtClean="0">
                <a:solidFill>
                  <a:schemeClr val="tx2">
                    <a:lumMod val="50000"/>
                  </a:schemeClr>
                </a:solidFill>
              </a:rPr>
              <a:t>	(...)</a:t>
            </a:r>
          </a:p>
          <a:p>
            <a:pPr algn="just">
              <a:lnSpc>
                <a:spcPct val="90000"/>
              </a:lnSpc>
              <a:spcBef>
                <a:spcPct val="0"/>
              </a:spcBef>
              <a:buNone/>
            </a:pPr>
            <a:r>
              <a:rPr lang="pt-BR" sz="2700" dirty="0">
                <a:solidFill>
                  <a:schemeClr val="tx2">
                    <a:lumMod val="50000"/>
                  </a:schemeClr>
                </a:solidFill>
              </a:rPr>
              <a:t>	</a:t>
            </a:r>
            <a:r>
              <a:rPr lang="pt-BR" sz="2700" dirty="0" smtClean="0">
                <a:solidFill>
                  <a:schemeClr val="tx2">
                    <a:lumMod val="50000"/>
                  </a:schemeClr>
                </a:solidFill>
              </a:rPr>
              <a:t>§ </a:t>
            </a:r>
            <a:r>
              <a:rPr lang="pt-BR" sz="2700" dirty="0">
                <a:solidFill>
                  <a:schemeClr val="tx2">
                    <a:lumMod val="50000"/>
                  </a:schemeClr>
                </a:solidFill>
              </a:rPr>
              <a:t>3º As </a:t>
            </a:r>
            <a:r>
              <a:rPr lang="pt-BR" sz="2700" b="1" dirty="0">
                <a:solidFill>
                  <a:schemeClr val="tx2">
                    <a:lumMod val="50000"/>
                  </a:schemeClr>
                </a:solidFill>
              </a:rPr>
              <a:t>disponibilidades de caixa da União </a:t>
            </a:r>
            <a:r>
              <a:rPr lang="pt-BR" sz="2700" dirty="0">
                <a:solidFill>
                  <a:schemeClr val="tx2">
                    <a:lumMod val="50000"/>
                  </a:schemeClr>
                </a:solidFill>
              </a:rPr>
              <a:t>serão </a:t>
            </a:r>
            <a:r>
              <a:rPr lang="pt-BR" sz="2700" b="1" dirty="0">
                <a:solidFill>
                  <a:schemeClr val="tx2">
                    <a:lumMod val="50000"/>
                  </a:schemeClr>
                </a:solidFill>
              </a:rPr>
              <a:t>depositadas no banco central</a:t>
            </a:r>
            <a:r>
              <a:rPr lang="pt-BR" sz="2700" dirty="0" smtClean="0">
                <a:solidFill>
                  <a:schemeClr val="tx2">
                    <a:lumMod val="50000"/>
                  </a:schemeClr>
                </a:solidFill>
              </a:rPr>
              <a:t>; (...).</a:t>
            </a:r>
            <a:endParaRPr lang="pt-BR" sz="2700" dirty="0">
              <a:solidFill>
                <a:schemeClr val="tx2">
                  <a:lumMod val="50000"/>
                </a:schemeClr>
              </a:solidFill>
            </a:endParaRPr>
          </a:p>
        </p:txBody>
      </p:sp>
      <p:sp>
        <p:nvSpPr>
          <p:cNvPr id="5" name="Título 1"/>
          <p:cNvSpPr txBox="1">
            <a:spLocks/>
          </p:cNvSpPr>
          <p:nvPr/>
        </p:nvSpPr>
        <p:spPr bwMode="auto">
          <a:xfrm>
            <a:off x="468313" y="260350"/>
            <a:ext cx="8229600" cy="928688"/>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pt-BR" u="sng" dirty="0">
                <a:solidFill>
                  <a:srgbClr val="00B0F0"/>
                </a:solidFill>
              </a:rPr>
              <a:t>BANCO CENTRAL e TESOURO</a:t>
            </a:r>
          </a:p>
        </p:txBody>
      </p:sp>
    </p:spTree>
    <p:extLst>
      <p:ext uri="{BB962C8B-B14F-4D97-AF65-F5344CB8AC3E}">
        <p14:creationId xmlns:p14="http://schemas.microsoft.com/office/powerpoint/2010/main" val="2760680918"/>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ítulo 1"/>
          <p:cNvSpPr>
            <a:spLocks noGrp="1"/>
          </p:cNvSpPr>
          <p:nvPr>
            <p:ph type="title" idx="4294967295"/>
          </p:nvPr>
        </p:nvSpPr>
        <p:spPr>
          <a:xfrm>
            <a:off x="468313" y="260350"/>
            <a:ext cx="8229600" cy="928688"/>
          </a:xfrm>
        </p:spPr>
        <p:txBody>
          <a:bodyPr/>
          <a:lstStyle/>
          <a:p>
            <a:r>
              <a:rPr lang="pt-BR" dirty="0" smtClean="0">
                <a:solidFill>
                  <a:schemeClr val="bg1"/>
                </a:solidFill>
              </a:rPr>
              <a:t>RESULTADO </a:t>
            </a:r>
            <a:r>
              <a:rPr lang="pt-BR" dirty="0" smtClean="0">
                <a:solidFill>
                  <a:srgbClr val="FF0000"/>
                </a:solidFill>
              </a:rPr>
              <a:t>patrimonial</a:t>
            </a:r>
            <a:r>
              <a:rPr lang="pt-BR" dirty="0" smtClean="0">
                <a:solidFill>
                  <a:schemeClr val="bg1"/>
                </a:solidFill>
              </a:rPr>
              <a:t> BCB</a:t>
            </a:r>
          </a:p>
        </p:txBody>
      </p:sp>
      <p:sp>
        <p:nvSpPr>
          <p:cNvPr id="2" name="Retângulo 1"/>
          <p:cNvSpPr/>
          <p:nvPr/>
        </p:nvSpPr>
        <p:spPr>
          <a:xfrm>
            <a:off x="4283968" y="1916832"/>
            <a:ext cx="2304256" cy="1728192"/>
          </a:xfrm>
          <a:prstGeom prst="rect">
            <a:avLst/>
          </a:prstGeom>
          <a:solidFill>
            <a:srgbClr val="4BD84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schemeClr val="accent5">
                  <a:lumMod val="40000"/>
                  <a:lumOff val="60000"/>
                </a:schemeClr>
              </a:solidFill>
            </a:endParaRPr>
          </a:p>
        </p:txBody>
      </p:sp>
      <p:sp>
        <p:nvSpPr>
          <p:cNvPr id="4" name="CaixaDeTexto 3"/>
          <p:cNvSpPr txBox="1"/>
          <p:nvPr/>
        </p:nvSpPr>
        <p:spPr>
          <a:xfrm>
            <a:off x="4572000" y="2309971"/>
            <a:ext cx="1728192" cy="830997"/>
          </a:xfrm>
          <a:prstGeom prst="rect">
            <a:avLst/>
          </a:prstGeom>
          <a:noFill/>
        </p:spPr>
        <p:txBody>
          <a:bodyPr wrap="square" rtlCol="0">
            <a:spAutoFit/>
          </a:bodyPr>
          <a:lstStyle/>
          <a:p>
            <a:pPr algn="ctr"/>
            <a:r>
              <a:rPr lang="pt-BR" sz="2400" b="1" dirty="0" smtClean="0"/>
              <a:t>DEMAIS</a:t>
            </a:r>
          </a:p>
          <a:p>
            <a:pPr algn="ctr"/>
            <a:r>
              <a:rPr lang="pt-BR" sz="2400" b="1" dirty="0" smtClean="0"/>
              <a:t>operações</a:t>
            </a:r>
            <a:endParaRPr lang="pt-BR" sz="2400" b="1" dirty="0"/>
          </a:p>
        </p:txBody>
      </p:sp>
      <p:sp>
        <p:nvSpPr>
          <p:cNvPr id="10" name="Retângulo 9"/>
          <p:cNvSpPr/>
          <p:nvPr/>
        </p:nvSpPr>
        <p:spPr>
          <a:xfrm>
            <a:off x="755576" y="1916832"/>
            <a:ext cx="2304256" cy="3456384"/>
          </a:xfrm>
          <a:prstGeom prst="rect">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1" name="CaixaDeTexto 10"/>
          <p:cNvSpPr txBox="1"/>
          <p:nvPr/>
        </p:nvSpPr>
        <p:spPr>
          <a:xfrm>
            <a:off x="755576" y="2723436"/>
            <a:ext cx="2304256" cy="1938992"/>
          </a:xfrm>
          <a:prstGeom prst="rect">
            <a:avLst/>
          </a:prstGeom>
          <a:noFill/>
        </p:spPr>
        <p:txBody>
          <a:bodyPr wrap="square" rtlCol="0">
            <a:spAutoFit/>
          </a:bodyPr>
          <a:lstStyle/>
          <a:p>
            <a:pPr algn="ctr"/>
            <a:r>
              <a:rPr lang="pt-BR" sz="3200" b="1" dirty="0" smtClean="0"/>
              <a:t>Resultado</a:t>
            </a:r>
          </a:p>
          <a:p>
            <a:pPr algn="ctr"/>
            <a:r>
              <a:rPr lang="pt-BR" sz="2400" b="1" dirty="0" smtClean="0">
                <a:solidFill>
                  <a:srgbClr val="FF0000"/>
                </a:solidFill>
              </a:rPr>
              <a:t>(patrimonial)</a:t>
            </a:r>
          </a:p>
          <a:p>
            <a:pPr algn="ctr"/>
            <a:r>
              <a:rPr lang="pt-BR" sz="3200" dirty="0" smtClean="0"/>
              <a:t>do</a:t>
            </a:r>
          </a:p>
          <a:p>
            <a:pPr algn="ctr"/>
            <a:r>
              <a:rPr lang="pt-BR" sz="3200" b="1" dirty="0" smtClean="0"/>
              <a:t>BCB</a:t>
            </a:r>
            <a:endParaRPr lang="pt-BR" sz="3200" b="1" dirty="0"/>
          </a:p>
        </p:txBody>
      </p:sp>
      <p:sp>
        <p:nvSpPr>
          <p:cNvPr id="6" name="Seta para a direita 5"/>
          <p:cNvSpPr/>
          <p:nvPr/>
        </p:nvSpPr>
        <p:spPr>
          <a:xfrm>
            <a:off x="3563888" y="2636912"/>
            <a:ext cx="576064" cy="216024"/>
          </a:xfrm>
          <a:prstGeom prst="rightArrow">
            <a:avLst/>
          </a:prstGeom>
          <a:solidFill>
            <a:schemeClr val="bg1">
              <a:lumMod val="6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3" name="Seta para a direita 12"/>
          <p:cNvSpPr/>
          <p:nvPr/>
        </p:nvSpPr>
        <p:spPr>
          <a:xfrm>
            <a:off x="3563888" y="4293096"/>
            <a:ext cx="576064" cy="216024"/>
          </a:xfrm>
          <a:prstGeom prst="rightArrow">
            <a:avLst/>
          </a:prstGeom>
          <a:solidFill>
            <a:schemeClr val="bg1">
              <a:lumMod val="6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2" name="Chave direita 11"/>
          <p:cNvSpPr/>
          <p:nvPr/>
        </p:nvSpPr>
        <p:spPr>
          <a:xfrm>
            <a:off x="3203848" y="1916832"/>
            <a:ext cx="360040" cy="3456384"/>
          </a:xfrm>
          <a:prstGeom prst="rightBrace">
            <a:avLst/>
          </a:prstGeom>
          <a:ln w="38100">
            <a:solidFill>
              <a:schemeClr val="bg1">
                <a:lumMod val="8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pt-BR"/>
          </a:p>
        </p:txBody>
      </p:sp>
    </p:spTree>
    <p:extLst>
      <p:ext uri="{BB962C8B-B14F-4D97-AF65-F5344CB8AC3E}">
        <p14:creationId xmlns:p14="http://schemas.microsoft.com/office/powerpoint/2010/main" val="1266448066"/>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ítulo 1"/>
          <p:cNvSpPr>
            <a:spLocks noGrp="1"/>
          </p:cNvSpPr>
          <p:nvPr>
            <p:ph type="title" idx="4294967295"/>
          </p:nvPr>
        </p:nvSpPr>
        <p:spPr>
          <a:xfrm>
            <a:off x="468313" y="260350"/>
            <a:ext cx="8229600" cy="928688"/>
          </a:xfrm>
        </p:spPr>
        <p:txBody>
          <a:bodyPr/>
          <a:lstStyle/>
          <a:p>
            <a:r>
              <a:rPr lang="pt-BR" dirty="0" smtClean="0">
                <a:solidFill>
                  <a:schemeClr val="bg1"/>
                </a:solidFill>
              </a:rPr>
              <a:t>RESULTADO </a:t>
            </a:r>
            <a:r>
              <a:rPr lang="pt-BR" dirty="0" smtClean="0">
                <a:solidFill>
                  <a:srgbClr val="FF0000"/>
                </a:solidFill>
              </a:rPr>
              <a:t>patrimonial</a:t>
            </a:r>
            <a:r>
              <a:rPr lang="pt-BR" dirty="0" smtClean="0">
                <a:solidFill>
                  <a:schemeClr val="bg1"/>
                </a:solidFill>
              </a:rPr>
              <a:t> BCB</a:t>
            </a:r>
          </a:p>
        </p:txBody>
      </p:sp>
      <p:sp>
        <p:nvSpPr>
          <p:cNvPr id="2" name="Retângulo 1"/>
          <p:cNvSpPr/>
          <p:nvPr/>
        </p:nvSpPr>
        <p:spPr>
          <a:xfrm>
            <a:off x="4283968" y="1916832"/>
            <a:ext cx="2304256" cy="1728192"/>
          </a:xfrm>
          <a:prstGeom prst="rect">
            <a:avLst/>
          </a:prstGeom>
          <a:solidFill>
            <a:srgbClr val="4BD84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schemeClr val="accent5">
                  <a:lumMod val="40000"/>
                  <a:lumOff val="60000"/>
                </a:schemeClr>
              </a:solidFill>
            </a:endParaRPr>
          </a:p>
        </p:txBody>
      </p:sp>
      <p:sp>
        <p:nvSpPr>
          <p:cNvPr id="4" name="CaixaDeTexto 3"/>
          <p:cNvSpPr txBox="1"/>
          <p:nvPr/>
        </p:nvSpPr>
        <p:spPr>
          <a:xfrm>
            <a:off x="4572000" y="2309971"/>
            <a:ext cx="1728192" cy="830997"/>
          </a:xfrm>
          <a:prstGeom prst="rect">
            <a:avLst/>
          </a:prstGeom>
          <a:noFill/>
        </p:spPr>
        <p:txBody>
          <a:bodyPr wrap="square" rtlCol="0">
            <a:spAutoFit/>
          </a:bodyPr>
          <a:lstStyle/>
          <a:p>
            <a:pPr algn="ctr"/>
            <a:r>
              <a:rPr lang="pt-BR" sz="2400" b="1" dirty="0" smtClean="0"/>
              <a:t>DEMAIS</a:t>
            </a:r>
          </a:p>
          <a:p>
            <a:pPr algn="ctr"/>
            <a:r>
              <a:rPr lang="pt-BR" sz="2400" b="1" dirty="0" smtClean="0"/>
              <a:t>operações</a:t>
            </a:r>
            <a:endParaRPr lang="pt-BR" sz="2400" b="1" dirty="0"/>
          </a:p>
        </p:txBody>
      </p:sp>
      <p:sp>
        <p:nvSpPr>
          <p:cNvPr id="8" name="Retângulo 7"/>
          <p:cNvSpPr/>
          <p:nvPr/>
        </p:nvSpPr>
        <p:spPr>
          <a:xfrm>
            <a:off x="4283968" y="3678932"/>
            <a:ext cx="2304256" cy="1728192"/>
          </a:xfrm>
          <a:prstGeom prst="rect">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0" name="Retângulo 9"/>
          <p:cNvSpPr/>
          <p:nvPr/>
        </p:nvSpPr>
        <p:spPr>
          <a:xfrm>
            <a:off x="755576" y="1916832"/>
            <a:ext cx="2304256" cy="3456384"/>
          </a:xfrm>
          <a:prstGeom prst="rect">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1" name="CaixaDeTexto 10"/>
          <p:cNvSpPr txBox="1"/>
          <p:nvPr/>
        </p:nvSpPr>
        <p:spPr>
          <a:xfrm>
            <a:off x="755576" y="2723436"/>
            <a:ext cx="2304256" cy="1938992"/>
          </a:xfrm>
          <a:prstGeom prst="rect">
            <a:avLst/>
          </a:prstGeom>
          <a:noFill/>
        </p:spPr>
        <p:txBody>
          <a:bodyPr wrap="square" rtlCol="0">
            <a:spAutoFit/>
          </a:bodyPr>
          <a:lstStyle/>
          <a:p>
            <a:pPr algn="ctr"/>
            <a:r>
              <a:rPr lang="pt-BR" sz="3200" b="1" dirty="0" smtClean="0"/>
              <a:t>Resultado</a:t>
            </a:r>
          </a:p>
          <a:p>
            <a:pPr algn="ctr"/>
            <a:r>
              <a:rPr lang="pt-BR" sz="2400" b="1" dirty="0" smtClean="0">
                <a:solidFill>
                  <a:srgbClr val="FF0000"/>
                </a:solidFill>
              </a:rPr>
              <a:t>(patrimonial)</a:t>
            </a:r>
          </a:p>
          <a:p>
            <a:pPr algn="ctr"/>
            <a:r>
              <a:rPr lang="pt-BR" sz="3200" dirty="0" smtClean="0"/>
              <a:t>do</a:t>
            </a:r>
          </a:p>
          <a:p>
            <a:pPr algn="ctr"/>
            <a:r>
              <a:rPr lang="pt-BR" sz="3200" b="1" dirty="0" smtClean="0"/>
              <a:t>BCB</a:t>
            </a:r>
            <a:endParaRPr lang="pt-BR" sz="3200" b="1" dirty="0"/>
          </a:p>
        </p:txBody>
      </p:sp>
      <p:sp>
        <p:nvSpPr>
          <p:cNvPr id="6" name="Seta para a direita 5"/>
          <p:cNvSpPr/>
          <p:nvPr/>
        </p:nvSpPr>
        <p:spPr>
          <a:xfrm>
            <a:off x="3563888" y="2636912"/>
            <a:ext cx="576064" cy="216024"/>
          </a:xfrm>
          <a:prstGeom prst="rightArrow">
            <a:avLst/>
          </a:prstGeom>
          <a:solidFill>
            <a:schemeClr val="bg1">
              <a:lumMod val="6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3" name="Seta para a direita 12"/>
          <p:cNvSpPr/>
          <p:nvPr/>
        </p:nvSpPr>
        <p:spPr>
          <a:xfrm>
            <a:off x="3563888" y="4293096"/>
            <a:ext cx="576064" cy="216024"/>
          </a:xfrm>
          <a:prstGeom prst="rightArrow">
            <a:avLst/>
          </a:prstGeom>
          <a:solidFill>
            <a:schemeClr val="bg1">
              <a:lumMod val="6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2" name="Chave direita 11"/>
          <p:cNvSpPr/>
          <p:nvPr/>
        </p:nvSpPr>
        <p:spPr>
          <a:xfrm>
            <a:off x="3203848" y="1916832"/>
            <a:ext cx="360040" cy="3456384"/>
          </a:xfrm>
          <a:prstGeom prst="rightBrace">
            <a:avLst/>
          </a:prstGeom>
          <a:ln w="38100">
            <a:solidFill>
              <a:schemeClr val="bg1">
                <a:lumMod val="8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pt-BR"/>
          </a:p>
        </p:txBody>
      </p:sp>
    </p:spTree>
    <p:extLst>
      <p:ext uri="{BB962C8B-B14F-4D97-AF65-F5344CB8AC3E}">
        <p14:creationId xmlns:p14="http://schemas.microsoft.com/office/powerpoint/2010/main" val="2327708413"/>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ítulo 1"/>
          <p:cNvSpPr>
            <a:spLocks noGrp="1"/>
          </p:cNvSpPr>
          <p:nvPr>
            <p:ph type="title" idx="4294967295"/>
          </p:nvPr>
        </p:nvSpPr>
        <p:spPr>
          <a:xfrm>
            <a:off x="468313" y="260350"/>
            <a:ext cx="8229600" cy="928688"/>
          </a:xfrm>
        </p:spPr>
        <p:txBody>
          <a:bodyPr/>
          <a:lstStyle/>
          <a:p>
            <a:r>
              <a:rPr lang="pt-BR" dirty="0" smtClean="0">
                <a:solidFill>
                  <a:schemeClr val="bg1"/>
                </a:solidFill>
              </a:rPr>
              <a:t>RESULTADO </a:t>
            </a:r>
            <a:r>
              <a:rPr lang="pt-BR" dirty="0" smtClean="0">
                <a:solidFill>
                  <a:srgbClr val="FF0000"/>
                </a:solidFill>
              </a:rPr>
              <a:t>patrimonial</a:t>
            </a:r>
            <a:r>
              <a:rPr lang="pt-BR" dirty="0" smtClean="0">
                <a:solidFill>
                  <a:schemeClr val="bg1"/>
                </a:solidFill>
              </a:rPr>
              <a:t> BCB</a:t>
            </a:r>
          </a:p>
        </p:txBody>
      </p:sp>
      <p:sp>
        <p:nvSpPr>
          <p:cNvPr id="2" name="Retângulo 1"/>
          <p:cNvSpPr/>
          <p:nvPr/>
        </p:nvSpPr>
        <p:spPr>
          <a:xfrm>
            <a:off x="4283968" y="1916832"/>
            <a:ext cx="2304256" cy="1728192"/>
          </a:xfrm>
          <a:prstGeom prst="rect">
            <a:avLst/>
          </a:prstGeom>
          <a:solidFill>
            <a:srgbClr val="4BD84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schemeClr val="accent5">
                  <a:lumMod val="40000"/>
                  <a:lumOff val="60000"/>
                </a:schemeClr>
              </a:solidFill>
            </a:endParaRPr>
          </a:p>
        </p:txBody>
      </p:sp>
      <p:sp>
        <p:nvSpPr>
          <p:cNvPr id="4" name="CaixaDeTexto 3"/>
          <p:cNvSpPr txBox="1"/>
          <p:nvPr/>
        </p:nvSpPr>
        <p:spPr>
          <a:xfrm>
            <a:off x="4572000" y="2309971"/>
            <a:ext cx="1728192" cy="830997"/>
          </a:xfrm>
          <a:prstGeom prst="rect">
            <a:avLst/>
          </a:prstGeom>
          <a:noFill/>
        </p:spPr>
        <p:txBody>
          <a:bodyPr wrap="square" rtlCol="0">
            <a:spAutoFit/>
          </a:bodyPr>
          <a:lstStyle/>
          <a:p>
            <a:pPr algn="ctr"/>
            <a:r>
              <a:rPr lang="pt-BR" sz="2400" b="1" dirty="0" smtClean="0"/>
              <a:t>DEMAIS</a:t>
            </a:r>
          </a:p>
          <a:p>
            <a:pPr algn="ctr"/>
            <a:r>
              <a:rPr lang="pt-BR" sz="2400" b="1" dirty="0" smtClean="0"/>
              <a:t>operações</a:t>
            </a:r>
            <a:endParaRPr lang="pt-BR" sz="2400" b="1" dirty="0"/>
          </a:p>
        </p:txBody>
      </p:sp>
      <p:sp>
        <p:nvSpPr>
          <p:cNvPr id="8" name="Retângulo 7"/>
          <p:cNvSpPr/>
          <p:nvPr/>
        </p:nvSpPr>
        <p:spPr>
          <a:xfrm>
            <a:off x="4283968" y="3678932"/>
            <a:ext cx="2304256" cy="1728192"/>
          </a:xfrm>
          <a:prstGeom prst="rect">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9" name="CaixaDeTexto 8"/>
          <p:cNvSpPr txBox="1"/>
          <p:nvPr/>
        </p:nvSpPr>
        <p:spPr>
          <a:xfrm>
            <a:off x="4572000" y="4191471"/>
            <a:ext cx="1728192" cy="461665"/>
          </a:xfrm>
          <a:prstGeom prst="rect">
            <a:avLst/>
          </a:prstGeom>
          <a:noFill/>
        </p:spPr>
        <p:txBody>
          <a:bodyPr wrap="square" rtlCol="0">
            <a:spAutoFit/>
          </a:bodyPr>
          <a:lstStyle/>
          <a:p>
            <a:pPr algn="ctr"/>
            <a:r>
              <a:rPr lang="pt-BR" sz="2400" b="1" dirty="0" smtClean="0"/>
              <a:t>CÂMBIO</a:t>
            </a:r>
            <a:endParaRPr lang="pt-BR" sz="2400" b="1" dirty="0"/>
          </a:p>
        </p:txBody>
      </p:sp>
      <p:sp>
        <p:nvSpPr>
          <p:cNvPr id="10" name="Retângulo 9"/>
          <p:cNvSpPr/>
          <p:nvPr/>
        </p:nvSpPr>
        <p:spPr>
          <a:xfrm>
            <a:off x="755576" y="1916832"/>
            <a:ext cx="2304256" cy="3456384"/>
          </a:xfrm>
          <a:prstGeom prst="rect">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1" name="CaixaDeTexto 10"/>
          <p:cNvSpPr txBox="1"/>
          <p:nvPr/>
        </p:nvSpPr>
        <p:spPr>
          <a:xfrm>
            <a:off x="755576" y="2723436"/>
            <a:ext cx="2304256" cy="1938992"/>
          </a:xfrm>
          <a:prstGeom prst="rect">
            <a:avLst/>
          </a:prstGeom>
          <a:noFill/>
        </p:spPr>
        <p:txBody>
          <a:bodyPr wrap="square" rtlCol="0">
            <a:spAutoFit/>
          </a:bodyPr>
          <a:lstStyle/>
          <a:p>
            <a:pPr algn="ctr"/>
            <a:r>
              <a:rPr lang="pt-BR" sz="3200" b="1" dirty="0" smtClean="0"/>
              <a:t>Resultado</a:t>
            </a:r>
          </a:p>
          <a:p>
            <a:pPr algn="ctr"/>
            <a:r>
              <a:rPr lang="pt-BR" sz="2400" b="1" dirty="0" smtClean="0">
                <a:solidFill>
                  <a:srgbClr val="FF0000"/>
                </a:solidFill>
              </a:rPr>
              <a:t>(patrimonial)</a:t>
            </a:r>
          </a:p>
          <a:p>
            <a:pPr algn="ctr"/>
            <a:r>
              <a:rPr lang="pt-BR" sz="3200" dirty="0" smtClean="0"/>
              <a:t>do</a:t>
            </a:r>
          </a:p>
          <a:p>
            <a:pPr algn="ctr"/>
            <a:r>
              <a:rPr lang="pt-BR" sz="3200" b="1" dirty="0" smtClean="0"/>
              <a:t>BCB</a:t>
            </a:r>
            <a:endParaRPr lang="pt-BR" sz="3200" b="1" dirty="0"/>
          </a:p>
        </p:txBody>
      </p:sp>
      <p:sp>
        <p:nvSpPr>
          <p:cNvPr id="6" name="Seta para a direita 5"/>
          <p:cNvSpPr/>
          <p:nvPr/>
        </p:nvSpPr>
        <p:spPr>
          <a:xfrm>
            <a:off x="3563888" y="2636912"/>
            <a:ext cx="576064" cy="216024"/>
          </a:xfrm>
          <a:prstGeom prst="rightArrow">
            <a:avLst/>
          </a:prstGeom>
          <a:solidFill>
            <a:schemeClr val="bg1">
              <a:lumMod val="6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3" name="Seta para a direita 12"/>
          <p:cNvSpPr/>
          <p:nvPr/>
        </p:nvSpPr>
        <p:spPr>
          <a:xfrm>
            <a:off x="3563888" y="4293096"/>
            <a:ext cx="576064" cy="216024"/>
          </a:xfrm>
          <a:prstGeom prst="rightArrow">
            <a:avLst/>
          </a:prstGeom>
          <a:solidFill>
            <a:schemeClr val="bg1">
              <a:lumMod val="6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2" name="Chave direita 11"/>
          <p:cNvSpPr/>
          <p:nvPr/>
        </p:nvSpPr>
        <p:spPr>
          <a:xfrm>
            <a:off x="3203848" y="1916832"/>
            <a:ext cx="360040" cy="3456384"/>
          </a:xfrm>
          <a:prstGeom prst="rightBrace">
            <a:avLst/>
          </a:prstGeom>
          <a:ln w="38100">
            <a:solidFill>
              <a:schemeClr val="bg1">
                <a:lumMod val="8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pt-BR"/>
          </a:p>
        </p:txBody>
      </p:sp>
    </p:spTree>
    <p:extLst>
      <p:ext uri="{BB962C8B-B14F-4D97-AF65-F5344CB8AC3E}">
        <p14:creationId xmlns:p14="http://schemas.microsoft.com/office/powerpoint/2010/main" val="20886106"/>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ítulo 1"/>
          <p:cNvSpPr>
            <a:spLocks noGrp="1"/>
          </p:cNvSpPr>
          <p:nvPr>
            <p:ph type="title" idx="4294967295"/>
          </p:nvPr>
        </p:nvSpPr>
        <p:spPr>
          <a:xfrm>
            <a:off x="468313" y="260350"/>
            <a:ext cx="8229600" cy="928688"/>
          </a:xfrm>
        </p:spPr>
        <p:txBody>
          <a:bodyPr/>
          <a:lstStyle/>
          <a:p>
            <a:r>
              <a:rPr lang="pt-BR" dirty="0" smtClean="0">
                <a:solidFill>
                  <a:schemeClr val="bg1"/>
                </a:solidFill>
              </a:rPr>
              <a:t>RESULTADO </a:t>
            </a:r>
            <a:r>
              <a:rPr lang="pt-BR" dirty="0" smtClean="0">
                <a:solidFill>
                  <a:srgbClr val="FF0000"/>
                </a:solidFill>
              </a:rPr>
              <a:t>patrimonial</a:t>
            </a:r>
            <a:r>
              <a:rPr lang="pt-BR" dirty="0" smtClean="0">
                <a:solidFill>
                  <a:schemeClr val="bg1"/>
                </a:solidFill>
              </a:rPr>
              <a:t> BCB</a:t>
            </a:r>
          </a:p>
        </p:txBody>
      </p:sp>
      <p:sp>
        <p:nvSpPr>
          <p:cNvPr id="2" name="Retângulo 1"/>
          <p:cNvSpPr/>
          <p:nvPr/>
        </p:nvSpPr>
        <p:spPr>
          <a:xfrm>
            <a:off x="4283968" y="1916832"/>
            <a:ext cx="2304256" cy="1728192"/>
          </a:xfrm>
          <a:prstGeom prst="rect">
            <a:avLst/>
          </a:prstGeom>
          <a:solidFill>
            <a:srgbClr val="4BD84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schemeClr val="accent5">
                  <a:lumMod val="40000"/>
                  <a:lumOff val="60000"/>
                </a:schemeClr>
              </a:solidFill>
            </a:endParaRPr>
          </a:p>
        </p:txBody>
      </p:sp>
      <p:sp>
        <p:nvSpPr>
          <p:cNvPr id="4" name="CaixaDeTexto 3"/>
          <p:cNvSpPr txBox="1"/>
          <p:nvPr/>
        </p:nvSpPr>
        <p:spPr>
          <a:xfrm>
            <a:off x="4572000" y="2309971"/>
            <a:ext cx="1728192" cy="830997"/>
          </a:xfrm>
          <a:prstGeom prst="rect">
            <a:avLst/>
          </a:prstGeom>
          <a:noFill/>
        </p:spPr>
        <p:txBody>
          <a:bodyPr wrap="square" rtlCol="0">
            <a:spAutoFit/>
          </a:bodyPr>
          <a:lstStyle/>
          <a:p>
            <a:pPr algn="ctr"/>
            <a:r>
              <a:rPr lang="pt-BR" sz="2400" b="1" dirty="0" smtClean="0"/>
              <a:t>DEMAIS</a:t>
            </a:r>
          </a:p>
          <a:p>
            <a:pPr algn="ctr"/>
            <a:r>
              <a:rPr lang="pt-BR" sz="2400" b="1" dirty="0" smtClean="0"/>
              <a:t>operações</a:t>
            </a:r>
            <a:endParaRPr lang="pt-BR" sz="2400" b="1" dirty="0"/>
          </a:p>
        </p:txBody>
      </p:sp>
      <p:sp>
        <p:nvSpPr>
          <p:cNvPr id="8" name="Retângulo 7"/>
          <p:cNvSpPr/>
          <p:nvPr/>
        </p:nvSpPr>
        <p:spPr>
          <a:xfrm>
            <a:off x="4283968" y="3678932"/>
            <a:ext cx="2304256" cy="1728192"/>
          </a:xfrm>
          <a:prstGeom prst="rect">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9" name="CaixaDeTexto 8"/>
          <p:cNvSpPr txBox="1"/>
          <p:nvPr/>
        </p:nvSpPr>
        <p:spPr>
          <a:xfrm>
            <a:off x="4572000" y="4191471"/>
            <a:ext cx="1728192" cy="461665"/>
          </a:xfrm>
          <a:prstGeom prst="rect">
            <a:avLst/>
          </a:prstGeom>
          <a:noFill/>
        </p:spPr>
        <p:txBody>
          <a:bodyPr wrap="square" rtlCol="0">
            <a:spAutoFit/>
          </a:bodyPr>
          <a:lstStyle/>
          <a:p>
            <a:pPr algn="ctr"/>
            <a:r>
              <a:rPr lang="pt-BR" sz="2400" b="1" dirty="0" smtClean="0"/>
              <a:t>CÂMBIO</a:t>
            </a:r>
            <a:endParaRPr lang="pt-BR" sz="2400" b="1" dirty="0"/>
          </a:p>
        </p:txBody>
      </p:sp>
      <p:sp>
        <p:nvSpPr>
          <p:cNvPr id="10" name="Retângulo 9"/>
          <p:cNvSpPr/>
          <p:nvPr/>
        </p:nvSpPr>
        <p:spPr>
          <a:xfrm>
            <a:off x="755576" y="1916832"/>
            <a:ext cx="2304256" cy="3456384"/>
          </a:xfrm>
          <a:prstGeom prst="rect">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1" name="CaixaDeTexto 10"/>
          <p:cNvSpPr txBox="1"/>
          <p:nvPr/>
        </p:nvSpPr>
        <p:spPr>
          <a:xfrm>
            <a:off x="755576" y="2723436"/>
            <a:ext cx="2304256" cy="1938992"/>
          </a:xfrm>
          <a:prstGeom prst="rect">
            <a:avLst/>
          </a:prstGeom>
          <a:noFill/>
        </p:spPr>
        <p:txBody>
          <a:bodyPr wrap="square" rtlCol="0">
            <a:spAutoFit/>
          </a:bodyPr>
          <a:lstStyle/>
          <a:p>
            <a:pPr algn="ctr"/>
            <a:r>
              <a:rPr lang="pt-BR" sz="3200" b="1" dirty="0" smtClean="0"/>
              <a:t>Resultado</a:t>
            </a:r>
          </a:p>
          <a:p>
            <a:pPr algn="ctr"/>
            <a:r>
              <a:rPr lang="pt-BR" sz="2400" b="1" dirty="0" smtClean="0">
                <a:solidFill>
                  <a:srgbClr val="FF0000"/>
                </a:solidFill>
              </a:rPr>
              <a:t>(patrimonial)</a:t>
            </a:r>
          </a:p>
          <a:p>
            <a:pPr algn="ctr"/>
            <a:r>
              <a:rPr lang="pt-BR" sz="3200" dirty="0" smtClean="0"/>
              <a:t>do</a:t>
            </a:r>
          </a:p>
          <a:p>
            <a:pPr algn="ctr"/>
            <a:r>
              <a:rPr lang="pt-BR" sz="3200" b="1" dirty="0" smtClean="0"/>
              <a:t>BCB</a:t>
            </a:r>
            <a:endParaRPr lang="pt-BR" sz="3200" b="1" dirty="0"/>
          </a:p>
        </p:txBody>
      </p:sp>
      <p:sp>
        <p:nvSpPr>
          <p:cNvPr id="6" name="Seta para a direita 5"/>
          <p:cNvSpPr/>
          <p:nvPr/>
        </p:nvSpPr>
        <p:spPr>
          <a:xfrm>
            <a:off x="3563888" y="2636912"/>
            <a:ext cx="576064" cy="216024"/>
          </a:xfrm>
          <a:prstGeom prst="rightArrow">
            <a:avLst/>
          </a:prstGeom>
          <a:solidFill>
            <a:schemeClr val="bg1">
              <a:lumMod val="6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3" name="Seta para a direita 12"/>
          <p:cNvSpPr/>
          <p:nvPr/>
        </p:nvSpPr>
        <p:spPr>
          <a:xfrm>
            <a:off x="3563888" y="4293096"/>
            <a:ext cx="576064" cy="216024"/>
          </a:xfrm>
          <a:prstGeom prst="rightArrow">
            <a:avLst/>
          </a:prstGeom>
          <a:solidFill>
            <a:schemeClr val="bg1">
              <a:lumMod val="6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2" name="Chave direita 11"/>
          <p:cNvSpPr/>
          <p:nvPr/>
        </p:nvSpPr>
        <p:spPr>
          <a:xfrm>
            <a:off x="3203848" y="1916832"/>
            <a:ext cx="360040" cy="3456384"/>
          </a:xfrm>
          <a:prstGeom prst="rightBrace">
            <a:avLst/>
          </a:prstGeom>
          <a:ln w="38100">
            <a:solidFill>
              <a:schemeClr val="bg1">
                <a:lumMod val="8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pt-BR"/>
          </a:p>
        </p:txBody>
      </p:sp>
      <p:sp>
        <p:nvSpPr>
          <p:cNvPr id="17" name="Seta para a direita 16"/>
          <p:cNvSpPr/>
          <p:nvPr/>
        </p:nvSpPr>
        <p:spPr>
          <a:xfrm>
            <a:off x="6732240" y="2636912"/>
            <a:ext cx="432048" cy="216024"/>
          </a:xfrm>
          <a:prstGeom prst="rightArrow">
            <a:avLst/>
          </a:prstGeom>
          <a:solidFill>
            <a:schemeClr val="bg1">
              <a:lumMod val="6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Tree>
    <p:extLst>
      <p:ext uri="{BB962C8B-B14F-4D97-AF65-F5344CB8AC3E}">
        <p14:creationId xmlns:p14="http://schemas.microsoft.com/office/powerpoint/2010/main" val="1846154379"/>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ítulo 1"/>
          <p:cNvSpPr>
            <a:spLocks noGrp="1"/>
          </p:cNvSpPr>
          <p:nvPr>
            <p:ph type="title" idx="4294967295"/>
          </p:nvPr>
        </p:nvSpPr>
        <p:spPr>
          <a:xfrm>
            <a:off x="468313" y="260350"/>
            <a:ext cx="8229600" cy="928688"/>
          </a:xfrm>
        </p:spPr>
        <p:txBody>
          <a:bodyPr/>
          <a:lstStyle/>
          <a:p>
            <a:r>
              <a:rPr lang="pt-BR" dirty="0" smtClean="0">
                <a:solidFill>
                  <a:schemeClr val="bg1"/>
                </a:solidFill>
              </a:rPr>
              <a:t>RESULTADO </a:t>
            </a:r>
            <a:r>
              <a:rPr lang="pt-BR" dirty="0" smtClean="0">
                <a:solidFill>
                  <a:srgbClr val="FF0000"/>
                </a:solidFill>
              </a:rPr>
              <a:t>patrimonial</a:t>
            </a:r>
            <a:r>
              <a:rPr lang="pt-BR" dirty="0" smtClean="0">
                <a:solidFill>
                  <a:schemeClr val="bg1"/>
                </a:solidFill>
              </a:rPr>
              <a:t> BCB</a:t>
            </a:r>
          </a:p>
        </p:txBody>
      </p:sp>
      <p:sp>
        <p:nvSpPr>
          <p:cNvPr id="2" name="Retângulo 1"/>
          <p:cNvSpPr/>
          <p:nvPr/>
        </p:nvSpPr>
        <p:spPr>
          <a:xfrm>
            <a:off x="4283968" y="1916832"/>
            <a:ext cx="2304256" cy="1728192"/>
          </a:xfrm>
          <a:prstGeom prst="rect">
            <a:avLst/>
          </a:prstGeom>
          <a:solidFill>
            <a:srgbClr val="4BD84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schemeClr val="accent5">
                  <a:lumMod val="40000"/>
                  <a:lumOff val="60000"/>
                </a:schemeClr>
              </a:solidFill>
            </a:endParaRPr>
          </a:p>
        </p:txBody>
      </p:sp>
      <p:sp>
        <p:nvSpPr>
          <p:cNvPr id="4" name="CaixaDeTexto 3"/>
          <p:cNvSpPr txBox="1"/>
          <p:nvPr/>
        </p:nvSpPr>
        <p:spPr>
          <a:xfrm>
            <a:off x="4572000" y="2309971"/>
            <a:ext cx="1728192" cy="830997"/>
          </a:xfrm>
          <a:prstGeom prst="rect">
            <a:avLst/>
          </a:prstGeom>
          <a:noFill/>
        </p:spPr>
        <p:txBody>
          <a:bodyPr wrap="square" rtlCol="0">
            <a:spAutoFit/>
          </a:bodyPr>
          <a:lstStyle/>
          <a:p>
            <a:pPr algn="ctr"/>
            <a:r>
              <a:rPr lang="pt-BR" sz="2400" b="1" dirty="0" smtClean="0"/>
              <a:t>DEMAIS</a:t>
            </a:r>
          </a:p>
          <a:p>
            <a:pPr algn="ctr"/>
            <a:r>
              <a:rPr lang="pt-BR" sz="2400" b="1" dirty="0" smtClean="0"/>
              <a:t>operações</a:t>
            </a:r>
            <a:endParaRPr lang="pt-BR" sz="2400" b="1" dirty="0"/>
          </a:p>
        </p:txBody>
      </p:sp>
      <p:sp>
        <p:nvSpPr>
          <p:cNvPr id="8" name="Retângulo 7"/>
          <p:cNvSpPr/>
          <p:nvPr/>
        </p:nvSpPr>
        <p:spPr>
          <a:xfrm>
            <a:off x="4283968" y="3678932"/>
            <a:ext cx="2304256" cy="1728192"/>
          </a:xfrm>
          <a:prstGeom prst="rect">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9" name="CaixaDeTexto 8"/>
          <p:cNvSpPr txBox="1"/>
          <p:nvPr/>
        </p:nvSpPr>
        <p:spPr>
          <a:xfrm>
            <a:off x="4572000" y="4191471"/>
            <a:ext cx="1728192" cy="461665"/>
          </a:xfrm>
          <a:prstGeom prst="rect">
            <a:avLst/>
          </a:prstGeom>
          <a:noFill/>
        </p:spPr>
        <p:txBody>
          <a:bodyPr wrap="square" rtlCol="0">
            <a:spAutoFit/>
          </a:bodyPr>
          <a:lstStyle/>
          <a:p>
            <a:pPr algn="ctr"/>
            <a:r>
              <a:rPr lang="pt-BR" sz="2400" b="1" dirty="0" smtClean="0"/>
              <a:t>CÂMBIO</a:t>
            </a:r>
            <a:endParaRPr lang="pt-BR" sz="2400" b="1" dirty="0"/>
          </a:p>
        </p:txBody>
      </p:sp>
      <p:sp>
        <p:nvSpPr>
          <p:cNvPr id="10" name="Retângulo 9"/>
          <p:cNvSpPr/>
          <p:nvPr/>
        </p:nvSpPr>
        <p:spPr>
          <a:xfrm>
            <a:off x="755576" y="1916832"/>
            <a:ext cx="2304256" cy="3456384"/>
          </a:xfrm>
          <a:prstGeom prst="rect">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1" name="CaixaDeTexto 10"/>
          <p:cNvSpPr txBox="1"/>
          <p:nvPr/>
        </p:nvSpPr>
        <p:spPr>
          <a:xfrm>
            <a:off x="755576" y="2723436"/>
            <a:ext cx="2304256" cy="1938992"/>
          </a:xfrm>
          <a:prstGeom prst="rect">
            <a:avLst/>
          </a:prstGeom>
          <a:noFill/>
        </p:spPr>
        <p:txBody>
          <a:bodyPr wrap="square" rtlCol="0">
            <a:spAutoFit/>
          </a:bodyPr>
          <a:lstStyle/>
          <a:p>
            <a:pPr algn="ctr"/>
            <a:r>
              <a:rPr lang="pt-BR" sz="3200" b="1" dirty="0" smtClean="0"/>
              <a:t>Resultado</a:t>
            </a:r>
          </a:p>
          <a:p>
            <a:pPr algn="ctr"/>
            <a:r>
              <a:rPr lang="pt-BR" sz="2400" b="1" dirty="0" smtClean="0">
                <a:solidFill>
                  <a:srgbClr val="FF0000"/>
                </a:solidFill>
              </a:rPr>
              <a:t>(patrimonial)</a:t>
            </a:r>
          </a:p>
          <a:p>
            <a:pPr algn="ctr"/>
            <a:r>
              <a:rPr lang="pt-BR" sz="3200" dirty="0" smtClean="0"/>
              <a:t>do</a:t>
            </a:r>
          </a:p>
          <a:p>
            <a:pPr algn="ctr"/>
            <a:r>
              <a:rPr lang="pt-BR" sz="3200" b="1" dirty="0" smtClean="0"/>
              <a:t>BCB</a:t>
            </a:r>
            <a:endParaRPr lang="pt-BR" sz="3200" b="1" dirty="0"/>
          </a:p>
        </p:txBody>
      </p:sp>
      <p:sp>
        <p:nvSpPr>
          <p:cNvPr id="6" name="Seta para a direita 5"/>
          <p:cNvSpPr/>
          <p:nvPr/>
        </p:nvSpPr>
        <p:spPr>
          <a:xfrm>
            <a:off x="3563888" y="2636912"/>
            <a:ext cx="576064" cy="216024"/>
          </a:xfrm>
          <a:prstGeom prst="rightArrow">
            <a:avLst/>
          </a:prstGeom>
          <a:solidFill>
            <a:schemeClr val="bg1">
              <a:lumMod val="6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3" name="Seta para a direita 12"/>
          <p:cNvSpPr/>
          <p:nvPr/>
        </p:nvSpPr>
        <p:spPr>
          <a:xfrm>
            <a:off x="3563888" y="4293096"/>
            <a:ext cx="576064" cy="216024"/>
          </a:xfrm>
          <a:prstGeom prst="rightArrow">
            <a:avLst/>
          </a:prstGeom>
          <a:solidFill>
            <a:schemeClr val="bg1">
              <a:lumMod val="6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2" name="Chave direita 11"/>
          <p:cNvSpPr/>
          <p:nvPr/>
        </p:nvSpPr>
        <p:spPr>
          <a:xfrm>
            <a:off x="3203848" y="1916832"/>
            <a:ext cx="360040" cy="3456384"/>
          </a:xfrm>
          <a:prstGeom prst="rightBrace">
            <a:avLst/>
          </a:prstGeom>
          <a:ln w="38100">
            <a:solidFill>
              <a:schemeClr val="bg1">
                <a:lumMod val="8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pt-BR"/>
          </a:p>
        </p:txBody>
      </p:sp>
      <p:sp>
        <p:nvSpPr>
          <p:cNvPr id="15" name="CaixaDeTexto 14"/>
          <p:cNvSpPr txBox="1"/>
          <p:nvPr/>
        </p:nvSpPr>
        <p:spPr>
          <a:xfrm>
            <a:off x="6948264" y="2309971"/>
            <a:ext cx="1728192" cy="830997"/>
          </a:xfrm>
          <a:prstGeom prst="rect">
            <a:avLst/>
          </a:prstGeom>
          <a:noFill/>
        </p:spPr>
        <p:txBody>
          <a:bodyPr wrap="square" rtlCol="0">
            <a:spAutoFit/>
          </a:bodyPr>
          <a:lstStyle/>
          <a:p>
            <a:pPr algn="ctr"/>
            <a:r>
              <a:rPr lang="pt-BR" sz="2400" b="1" dirty="0" smtClean="0">
                <a:solidFill>
                  <a:schemeClr val="bg1"/>
                </a:solidFill>
              </a:rPr>
              <a:t>Mais estável</a:t>
            </a:r>
            <a:endParaRPr lang="pt-BR" sz="2400" b="1" dirty="0">
              <a:solidFill>
                <a:schemeClr val="bg1"/>
              </a:solidFill>
            </a:endParaRPr>
          </a:p>
        </p:txBody>
      </p:sp>
      <p:sp>
        <p:nvSpPr>
          <p:cNvPr id="17" name="Seta para a direita 16"/>
          <p:cNvSpPr/>
          <p:nvPr/>
        </p:nvSpPr>
        <p:spPr>
          <a:xfrm>
            <a:off x="6732240" y="2636912"/>
            <a:ext cx="432048" cy="216024"/>
          </a:xfrm>
          <a:prstGeom prst="rightArrow">
            <a:avLst/>
          </a:prstGeom>
          <a:solidFill>
            <a:schemeClr val="bg1">
              <a:lumMod val="6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Tree>
    <p:extLst>
      <p:ext uri="{BB962C8B-B14F-4D97-AF65-F5344CB8AC3E}">
        <p14:creationId xmlns:p14="http://schemas.microsoft.com/office/powerpoint/2010/main" val="2123014923"/>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ítulo 1"/>
          <p:cNvSpPr>
            <a:spLocks noGrp="1"/>
          </p:cNvSpPr>
          <p:nvPr>
            <p:ph type="title" idx="4294967295"/>
          </p:nvPr>
        </p:nvSpPr>
        <p:spPr>
          <a:xfrm>
            <a:off x="468313" y="260350"/>
            <a:ext cx="8229600" cy="928688"/>
          </a:xfrm>
        </p:spPr>
        <p:txBody>
          <a:bodyPr/>
          <a:lstStyle/>
          <a:p>
            <a:r>
              <a:rPr lang="pt-BR" dirty="0" smtClean="0">
                <a:solidFill>
                  <a:schemeClr val="bg1"/>
                </a:solidFill>
              </a:rPr>
              <a:t>RESULTADO </a:t>
            </a:r>
            <a:r>
              <a:rPr lang="pt-BR" dirty="0" smtClean="0">
                <a:solidFill>
                  <a:srgbClr val="FF0000"/>
                </a:solidFill>
              </a:rPr>
              <a:t>patrimonial</a:t>
            </a:r>
            <a:r>
              <a:rPr lang="pt-BR" dirty="0" smtClean="0">
                <a:solidFill>
                  <a:schemeClr val="bg1"/>
                </a:solidFill>
              </a:rPr>
              <a:t> BCB</a:t>
            </a:r>
          </a:p>
        </p:txBody>
      </p:sp>
      <p:sp>
        <p:nvSpPr>
          <p:cNvPr id="2" name="Retângulo 1"/>
          <p:cNvSpPr/>
          <p:nvPr/>
        </p:nvSpPr>
        <p:spPr>
          <a:xfrm>
            <a:off x="4283968" y="1916832"/>
            <a:ext cx="2304256" cy="1728192"/>
          </a:xfrm>
          <a:prstGeom prst="rect">
            <a:avLst/>
          </a:prstGeom>
          <a:solidFill>
            <a:srgbClr val="4BD84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schemeClr val="accent5">
                  <a:lumMod val="40000"/>
                  <a:lumOff val="60000"/>
                </a:schemeClr>
              </a:solidFill>
            </a:endParaRPr>
          </a:p>
        </p:txBody>
      </p:sp>
      <p:sp>
        <p:nvSpPr>
          <p:cNvPr id="4" name="CaixaDeTexto 3"/>
          <p:cNvSpPr txBox="1"/>
          <p:nvPr/>
        </p:nvSpPr>
        <p:spPr>
          <a:xfrm>
            <a:off x="4572000" y="2309971"/>
            <a:ext cx="1728192" cy="830997"/>
          </a:xfrm>
          <a:prstGeom prst="rect">
            <a:avLst/>
          </a:prstGeom>
          <a:noFill/>
        </p:spPr>
        <p:txBody>
          <a:bodyPr wrap="square" rtlCol="0">
            <a:spAutoFit/>
          </a:bodyPr>
          <a:lstStyle/>
          <a:p>
            <a:pPr algn="ctr"/>
            <a:r>
              <a:rPr lang="pt-BR" sz="2400" b="1" dirty="0" smtClean="0"/>
              <a:t>DEMAIS</a:t>
            </a:r>
          </a:p>
          <a:p>
            <a:pPr algn="ctr"/>
            <a:r>
              <a:rPr lang="pt-BR" sz="2400" b="1" dirty="0" smtClean="0"/>
              <a:t>operações</a:t>
            </a:r>
            <a:endParaRPr lang="pt-BR" sz="2400" b="1" dirty="0"/>
          </a:p>
        </p:txBody>
      </p:sp>
      <p:sp>
        <p:nvSpPr>
          <p:cNvPr id="8" name="Retângulo 7"/>
          <p:cNvSpPr/>
          <p:nvPr/>
        </p:nvSpPr>
        <p:spPr>
          <a:xfrm>
            <a:off x="4283968" y="3678932"/>
            <a:ext cx="2304256" cy="1728192"/>
          </a:xfrm>
          <a:prstGeom prst="rect">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9" name="CaixaDeTexto 8"/>
          <p:cNvSpPr txBox="1"/>
          <p:nvPr/>
        </p:nvSpPr>
        <p:spPr>
          <a:xfrm>
            <a:off x="4572000" y="4191471"/>
            <a:ext cx="1728192" cy="461665"/>
          </a:xfrm>
          <a:prstGeom prst="rect">
            <a:avLst/>
          </a:prstGeom>
          <a:noFill/>
        </p:spPr>
        <p:txBody>
          <a:bodyPr wrap="square" rtlCol="0">
            <a:spAutoFit/>
          </a:bodyPr>
          <a:lstStyle/>
          <a:p>
            <a:pPr algn="ctr"/>
            <a:r>
              <a:rPr lang="pt-BR" sz="2400" b="1" dirty="0" smtClean="0"/>
              <a:t>CÂMBIO</a:t>
            </a:r>
            <a:endParaRPr lang="pt-BR" sz="2400" b="1" dirty="0"/>
          </a:p>
        </p:txBody>
      </p:sp>
      <p:sp>
        <p:nvSpPr>
          <p:cNvPr id="10" name="Retângulo 9"/>
          <p:cNvSpPr/>
          <p:nvPr/>
        </p:nvSpPr>
        <p:spPr>
          <a:xfrm>
            <a:off x="755576" y="1916832"/>
            <a:ext cx="2304256" cy="3456384"/>
          </a:xfrm>
          <a:prstGeom prst="rect">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1" name="CaixaDeTexto 10"/>
          <p:cNvSpPr txBox="1"/>
          <p:nvPr/>
        </p:nvSpPr>
        <p:spPr>
          <a:xfrm>
            <a:off x="755576" y="2723436"/>
            <a:ext cx="2304256" cy="1938992"/>
          </a:xfrm>
          <a:prstGeom prst="rect">
            <a:avLst/>
          </a:prstGeom>
          <a:noFill/>
        </p:spPr>
        <p:txBody>
          <a:bodyPr wrap="square" rtlCol="0">
            <a:spAutoFit/>
          </a:bodyPr>
          <a:lstStyle/>
          <a:p>
            <a:pPr algn="ctr"/>
            <a:r>
              <a:rPr lang="pt-BR" sz="3200" b="1" dirty="0" smtClean="0"/>
              <a:t>Resultado</a:t>
            </a:r>
          </a:p>
          <a:p>
            <a:pPr algn="ctr"/>
            <a:r>
              <a:rPr lang="pt-BR" sz="2400" b="1" dirty="0" smtClean="0">
                <a:solidFill>
                  <a:srgbClr val="FF0000"/>
                </a:solidFill>
              </a:rPr>
              <a:t>(patrimonial)</a:t>
            </a:r>
          </a:p>
          <a:p>
            <a:pPr algn="ctr"/>
            <a:r>
              <a:rPr lang="pt-BR" sz="3200" dirty="0" smtClean="0"/>
              <a:t>do</a:t>
            </a:r>
          </a:p>
          <a:p>
            <a:pPr algn="ctr"/>
            <a:r>
              <a:rPr lang="pt-BR" sz="3200" b="1" dirty="0" smtClean="0"/>
              <a:t>BCB</a:t>
            </a:r>
            <a:endParaRPr lang="pt-BR" sz="3200" b="1" dirty="0"/>
          </a:p>
        </p:txBody>
      </p:sp>
      <p:sp>
        <p:nvSpPr>
          <p:cNvPr id="6" name="Seta para a direita 5"/>
          <p:cNvSpPr/>
          <p:nvPr/>
        </p:nvSpPr>
        <p:spPr>
          <a:xfrm>
            <a:off x="3563888" y="2636912"/>
            <a:ext cx="576064" cy="216024"/>
          </a:xfrm>
          <a:prstGeom prst="rightArrow">
            <a:avLst/>
          </a:prstGeom>
          <a:solidFill>
            <a:schemeClr val="bg1">
              <a:lumMod val="6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3" name="Seta para a direita 12"/>
          <p:cNvSpPr/>
          <p:nvPr/>
        </p:nvSpPr>
        <p:spPr>
          <a:xfrm>
            <a:off x="3563888" y="4293096"/>
            <a:ext cx="576064" cy="216024"/>
          </a:xfrm>
          <a:prstGeom prst="rightArrow">
            <a:avLst/>
          </a:prstGeom>
          <a:solidFill>
            <a:schemeClr val="bg1">
              <a:lumMod val="6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2" name="Chave direita 11"/>
          <p:cNvSpPr/>
          <p:nvPr/>
        </p:nvSpPr>
        <p:spPr>
          <a:xfrm>
            <a:off x="3203848" y="1916832"/>
            <a:ext cx="360040" cy="3456384"/>
          </a:xfrm>
          <a:prstGeom prst="rightBrace">
            <a:avLst/>
          </a:prstGeom>
          <a:ln w="38100">
            <a:solidFill>
              <a:schemeClr val="bg1">
                <a:lumMod val="8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pt-BR"/>
          </a:p>
        </p:txBody>
      </p:sp>
      <p:sp>
        <p:nvSpPr>
          <p:cNvPr id="15" name="CaixaDeTexto 14"/>
          <p:cNvSpPr txBox="1"/>
          <p:nvPr/>
        </p:nvSpPr>
        <p:spPr>
          <a:xfrm>
            <a:off x="6948264" y="2309971"/>
            <a:ext cx="1728192" cy="830997"/>
          </a:xfrm>
          <a:prstGeom prst="rect">
            <a:avLst/>
          </a:prstGeom>
          <a:noFill/>
        </p:spPr>
        <p:txBody>
          <a:bodyPr wrap="square" rtlCol="0">
            <a:spAutoFit/>
          </a:bodyPr>
          <a:lstStyle/>
          <a:p>
            <a:pPr algn="ctr"/>
            <a:r>
              <a:rPr lang="pt-BR" sz="2400" b="1" dirty="0" smtClean="0">
                <a:solidFill>
                  <a:schemeClr val="bg1"/>
                </a:solidFill>
              </a:rPr>
              <a:t>Mais estável</a:t>
            </a:r>
            <a:endParaRPr lang="pt-BR" sz="2400" b="1" dirty="0">
              <a:solidFill>
                <a:schemeClr val="bg1"/>
              </a:solidFill>
            </a:endParaRPr>
          </a:p>
        </p:txBody>
      </p:sp>
      <p:sp>
        <p:nvSpPr>
          <p:cNvPr id="17" name="Seta para a direita 16"/>
          <p:cNvSpPr/>
          <p:nvPr/>
        </p:nvSpPr>
        <p:spPr>
          <a:xfrm>
            <a:off x="6732240" y="2636912"/>
            <a:ext cx="432048" cy="216024"/>
          </a:xfrm>
          <a:prstGeom prst="rightArrow">
            <a:avLst/>
          </a:prstGeom>
          <a:solidFill>
            <a:schemeClr val="bg1">
              <a:lumMod val="6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9" name="Seta para a direita 18"/>
          <p:cNvSpPr/>
          <p:nvPr/>
        </p:nvSpPr>
        <p:spPr>
          <a:xfrm>
            <a:off x="6732240" y="4293096"/>
            <a:ext cx="432048" cy="216024"/>
          </a:xfrm>
          <a:prstGeom prst="rightArrow">
            <a:avLst/>
          </a:prstGeom>
          <a:solidFill>
            <a:schemeClr val="bg1">
              <a:lumMod val="6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Tree>
    <p:extLst>
      <p:ext uri="{BB962C8B-B14F-4D97-AF65-F5344CB8AC3E}">
        <p14:creationId xmlns:p14="http://schemas.microsoft.com/office/powerpoint/2010/main" val="1577039318"/>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ítulo 1"/>
          <p:cNvSpPr>
            <a:spLocks noGrp="1"/>
          </p:cNvSpPr>
          <p:nvPr>
            <p:ph type="title" idx="4294967295"/>
          </p:nvPr>
        </p:nvSpPr>
        <p:spPr>
          <a:xfrm>
            <a:off x="468313" y="260350"/>
            <a:ext cx="8229600" cy="928688"/>
          </a:xfrm>
        </p:spPr>
        <p:txBody>
          <a:bodyPr/>
          <a:lstStyle/>
          <a:p>
            <a:r>
              <a:rPr lang="pt-BR" dirty="0" smtClean="0">
                <a:solidFill>
                  <a:schemeClr val="bg1"/>
                </a:solidFill>
              </a:rPr>
              <a:t>RESULTADO </a:t>
            </a:r>
            <a:r>
              <a:rPr lang="pt-BR" dirty="0" smtClean="0">
                <a:solidFill>
                  <a:srgbClr val="FF0000"/>
                </a:solidFill>
              </a:rPr>
              <a:t>patrimonial</a:t>
            </a:r>
            <a:r>
              <a:rPr lang="pt-BR" dirty="0" smtClean="0">
                <a:solidFill>
                  <a:schemeClr val="bg1"/>
                </a:solidFill>
              </a:rPr>
              <a:t> BCB</a:t>
            </a:r>
          </a:p>
        </p:txBody>
      </p:sp>
      <p:sp>
        <p:nvSpPr>
          <p:cNvPr id="2" name="Retângulo 1"/>
          <p:cNvSpPr/>
          <p:nvPr/>
        </p:nvSpPr>
        <p:spPr>
          <a:xfrm>
            <a:off x="4283968" y="1916832"/>
            <a:ext cx="2304256" cy="1728192"/>
          </a:xfrm>
          <a:prstGeom prst="rect">
            <a:avLst/>
          </a:prstGeom>
          <a:solidFill>
            <a:srgbClr val="4BD84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schemeClr val="accent5">
                  <a:lumMod val="40000"/>
                  <a:lumOff val="60000"/>
                </a:schemeClr>
              </a:solidFill>
            </a:endParaRPr>
          </a:p>
        </p:txBody>
      </p:sp>
      <p:sp>
        <p:nvSpPr>
          <p:cNvPr id="4" name="CaixaDeTexto 3"/>
          <p:cNvSpPr txBox="1"/>
          <p:nvPr/>
        </p:nvSpPr>
        <p:spPr>
          <a:xfrm>
            <a:off x="4572000" y="2309971"/>
            <a:ext cx="1728192" cy="830997"/>
          </a:xfrm>
          <a:prstGeom prst="rect">
            <a:avLst/>
          </a:prstGeom>
          <a:noFill/>
        </p:spPr>
        <p:txBody>
          <a:bodyPr wrap="square" rtlCol="0">
            <a:spAutoFit/>
          </a:bodyPr>
          <a:lstStyle/>
          <a:p>
            <a:pPr algn="ctr"/>
            <a:r>
              <a:rPr lang="pt-BR" sz="2400" b="1" dirty="0" smtClean="0"/>
              <a:t>DEMAIS</a:t>
            </a:r>
          </a:p>
          <a:p>
            <a:pPr algn="ctr"/>
            <a:r>
              <a:rPr lang="pt-BR" sz="2400" b="1" dirty="0" smtClean="0"/>
              <a:t>operações</a:t>
            </a:r>
            <a:endParaRPr lang="pt-BR" sz="2400" b="1" dirty="0"/>
          </a:p>
        </p:txBody>
      </p:sp>
      <p:sp>
        <p:nvSpPr>
          <p:cNvPr id="8" name="Retângulo 7"/>
          <p:cNvSpPr/>
          <p:nvPr/>
        </p:nvSpPr>
        <p:spPr>
          <a:xfrm>
            <a:off x="4283968" y="3678932"/>
            <a:ext cx="2304256" cy="1728192"/>
          </a:xfrm>
          <a:prstGeom prst="rect">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9" name="CaixaDeTexto 8"/>
          <p:cNvSpPr txBox="1"/>
          <p:nvPr/>
        </p:nvSpPr>
        <p:spPr>
          <a:xfrm>
            <a:off x="4572000" y="4191471"/>
            <a:ext cx="1728192" cy="461665"/>
          </a:xfrm>
          <a:prstGeom prst="rect">
            <a:avLst/>
          </a:prstGeom>
          <a:noFill/>
        </p:spPr>
        <p:txBody>
          <a:bodyPr wrap="square" rtlCol="0">
            <a:spAutoFit/>
          </a:bodyPr>
          <a:lstStyle/>
          <a:p>
            <a:pPr algn="ctr"/>
            <a:r>
              <a:rPr lang="pt-BR" sz="2400" b="1" dirty="0" smtClean="0"/>
              <a:t>CÂMBIO</a:t>
            </a:r>
            <a:endParaRPr lang="pt-BR" sz="2400" b="1" dirty="0"/>
          </a:p>
        </p:txBody>
      </p:sp>
      <p:sp>
        <p:nvSpPr>
          <p:cNvPr id="10" name="Retângulo 9"/>
          <p:cNvSpPr/>
          <p:nvPr/>
        </p:nvSpPr>
        <p:spPr>
          <a:xfrm>
            <a:off x="755576" y="1916832"/>
            <a:ext cx="2304256" cy="3456384"/>
          </a:xfrm>
          <a:prstGeom prst="rect">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1" name="CaixaDeTexto 10"/>
          <p:cNvSpPr txBox="1"/>
          <p:nvPr/>
        </p:nvSpPr>
        <p:spPr>
          <a:xfrm>
            <a:off x="755576" y="2723436"/>
            <a:ext cx="2304256" cy="1938992"/>
          </a:xfrm>
          <a:prstGeom prst="rect">
            <a:avLst/>
          </a:prstGeom>
          <a:noFill/>
        </p:spPr>
        <p:txBody>
          <a:bodyPr wrap="square" rtlCol="0">
            <a:spAutoFit/>
          </a:bodyPr>
          <a:lstStyle/>
          <a:p>
            <a:pPr algn="ctr"/>
            <a:r>
              <a:rPr lang="pt-BR" sz="3200" b="1" dirty="0" smtClean="0"/>
              <a:t>Resultado</a:t>
            </a:r>
          </a:p>
          <a:p>
            <a:pPr algn="ctr"/>
            <a:r>
              <a:rPr lang="pt-BR" sz="2400" b="1" dirty="0" smtClean="0">
                <a:solidFill>
                  <a:srgbClr val="FF0000"/>
                </a:solidFill>
              </a:rPr>
              <a:t>(patrimonial)</a:t>
            </a:r>
          </a:p>
          <a:p>
            <a:pPr algn="ctr"/>
            <a:r>
              <a:rPr lang="pt-BR" sz="3200" dirty="0" smtClean="0"/>
              <a:t>do</a:t>
            </a:r>
          </a:p>
          <a:p>
            <a:pPr algn="ctr"/>
            <a:r>
              <a:rPr lang="pt-BR" sz="3200" b="1" dirty="0" smtClean="0"/>
              <a:t>BCB</a:t>
            </a:r>
            <a:endParaRPr lang="pt-BR" sz="3200" b="1" dirty="0"/>
          </a:p>
        </p:txBody>
      </p:sp>
      <p:sp>
        <p:nvSpPr>
          <p:cNvPr id="6" name="Seta para a direita 5"/>
          <p:cNvSpPr/>
          <p:nvPr/>
        </p:nvSpPr>
        <p:spPr>
          <a:xfrm>
            <a:off x="3563888" y="2636912"/>
            <a:ext cx="576064" cy="216024"/>
          </a:xfrm>
          <a:prstGeom prst="rightArrow">
            <a:avLst/>
          </a:prstGeom>
          <a:solidFill>
            <a:schemeClr val="bg1">
              <a:lumMod val="6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3" name="Seta para a direita 12"/>
          <p:cNvSpPr/>
          <p:nvPr/>
        </p:nvSpPr>
        <p:spPr>
          <a:xfrm>
            <a:off x="3563888" y="4293096"/>
            <a:ext cx="576064" cy="216024"/>
          </a:xfrm>
          <a:prstGeom prst="rightArrow">
            <a:avLst/>
          </a:prstGeom>
          <a:solidFill>
            <a:schemeClr val="bg1">
              <a:lumMod val="6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2" name="Chave direita 11"/>
          <p:cNvSpPr/>
          <p:nvPr/>
        </p:nvSpPr>
        <p:spPr>
          <a:xfrm>
            <a:off x="3203848" y="1916832"/>
            <a:ext cx="360040" cy="3456384"/>
          </a:xfrm>
          <a:prstGeom prst="rightBrace">
            <a:avLst/>
          </a:prstGeom>
          <a:ln w="38100">
            <a:solidFill>
              <a:schemeClr val="bg1">
                <a:lumMod val="8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pt-BR"/>
          </a:p>
        </p:txBody>
      </p:sp>
      <p:sp>
        <p:nvSpPr>
          <p:cNvPr id="15" name="CaixaDeTexto 14"/>
          <p:cNvSpPr txBox="1"/>
          <p:nvPr/>
        </p:nvSpPr>
        <p:spPr>
          <a:xfrm>
            <a:off x="6948264" y="2309971"/>
            <a:ext cx="1728192" cy="830997"/>
          </a:xfrm>
          <a:prstGeom prst="rect">
            <a:avLst/>
          </a:prstGeom>
          <a:noFill/>
        </p:spPr>
        <p:txBody>
          <a:bodyPr wrap="square" rtlCol="0">
            <a:spAutoFit/>
          </a:bodyPr>
          <a:lstStyle/>
          <a:p>
            <a:pPr algn="ctr"/>
            <a:r>
              <a:rPr lang="pt-BR" sz="2400" b="1" dirty="0" smtClean="0">
                <a:solidFill>
                  <a:schemeClr val="bg1"/>
                </a:solidFill>
              </a:rPr>
              <a:t>Mais estável</a:t>
            </a:r>
            <a:endParaRPr lang="pt-BR" sz="2400" b="1" dirty="0">
              <a:solidFill>
                <a:schemeClr val="bg1"/>
              </a:solidFill>
            </a:endParaRPr>
          </a:p>
        </p:txBody>
      </p:sp>
      <p:sp>
        <p:nvSpPr>
          <p:cNvPr id="16" name="CaixaDeTexto 15"/>
          <p:cNvSpPr txBox="1"/>
          <p:nvPr/>
        </p:nvSpPr>
        <p:spPr>
          <a:xfrm>
            <a:off x="7092280" y="4129916"/>
            <a:ext cx="1728192" cy="523220"/>
          </a:xfrm>
          <a:prstGeom prst="rect">
            <a:avLst/>
          </a:prstGeom>
          <a:noFill/>
        </p:spPr>
        <p:txBody>
          <a:bodyPr wrap="square" rtlCol="0">
            <a:spAutoFit/>
          </a:bodyPr>
          <a:lstStyle/>
          <a:p>
            <a:pPr algn="ctr"/>
            <a:r>
              <a:rPr lang="pt-BR" sz="2800" b="1" dirty="0" smtClean="0">
                <a:solidFill>
                  <a:srgbClr val="FFFF00"/>
                </a:solidFill>
              </a:rPr>
              <a:t>Variável</a:t>
            </a:r>
            <a:endParaRPr lang="pt-BR" sz="2800" b="1" dirty="0">
              <a:solidFill>
                <a:srgbClr val="FFFF00"/>
              </a:solidFill>
            </a:endParaRPr>
          </a:p>
        </p:txBody>
      </p:sp>
      <p:sp>
        <p:nvSpPr>
          <p:cNvPr id="17" name="Seta para a direita 16"/>
          <p:cNvSpPr/>
          <p:nvPr/>
        </p:nvSpPr>
        <p:spPr>
          <a:xfrm>
            <a:off x="6732240" y="2636912"/>
            <a:ext cx="432048" cy="216024"/>
          </a:xfrm>
          <a:prstGeom prst="rightArrow">
            <a:avLst/>
          </a:prstGeom>
          <a:solidFill>
            <a:schemeClr val="bg1">
              <a:lumMod val="6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9" name="Seta para a direita 18"/>
          <p:cNvSpPr/>
          <p:nvPr/>
        </p:nvSpPr>
        <p:spPr>
          <a:xfrm>
            <a:off x="6732240" y="4293096"/>
            <a:ext cx="432048" cy="216024"/>
          </a:xfrm>
          <a:prstGeom prst="rightArrow">
            <a:avLst/>
          </a:prstGeom>
          <a:solidFill>
            <a:schemeClr val="bg1">
              <a:lumMod val="6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Tree>
    <p:extLst>
      <p:ext uri="{BB962C8B-B14F-4D97-AF65-F5344CB8AC3E}">
        <p14:creationId xmlns:p14="http://schemas.microsoft.com/office/powerpoint/2010/main" val="3598429108"/>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aixaDeTexto 6"/>
          <p:cNvSpPr txBox="1"/>
          <p:nvPr/>
        </p:nvSpPr>
        <p:spPr>
          <a:xfrm>
            <a:off x="218874" y="1268760"/>
            <a:ext cx="8702884" cy="369332"/>
          </a:xfrm>
          <a:prstGeom prst="rect">
            <a:avLst/>
          </a:prstGeom>
          <a:noFill/>
        </p:spPr>
        <p:txBody>
          <a:bodyPr wrap="square" rtlCol="0">
            <a:spAutoFit/>
          </a:bodyPr>
          <a:lstStyle/>
          <a:p>
            <a:pPr algn="ctr"/>
            <a:endParaRPr lang="pt-BR" b="1" dirty="0">
              <a:latin typeface="Arial Narrow" panose="020B0606020202030204" pitchFamily="34" charset="0"/>
              <a:ea typeface="Verdana" panose="020B0604030504040204" pitchFamily="34" charset="0"/>
              <a:cs typeface="Verdana" panose="020B0604030504040204" pitchFamily="34" charset="0"/>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12" y="1894"/>
            <a:ext cx="9151234" cy="68561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08292080"/>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aixaDeTexto 6"/>
          <p:cNvSpPr txBox="1"/>
          <p:nvPr/>
        </p:nvSpPr>
        <p:spPr>
          <a:xfrm>
            <a:off x="218874" y="1268760"/>
            <a:ext cx="8702884" cy="369332"/>
          </a:xfrm>
          <a:prstGeom prst="rect">
            <a:avLst/>
          </a:prstGeom>
          <a:noFill/>
        </p:spPr>
        <p:txBody>
          <a:bodyPr wrap="square" rtlCol="0">
            <a:spAutoFit/>
          </a:bodyPr>
          <a:lstStyle/>
          <a:p>
            <a:pPr algn="ctr"/>
            <a:endParaRPr lang="pt-BR" b="1" dirty="0">
              <a:latin typeface="Arial Narrow" panose="020B0606020202030204" pitchFamily="34" charset="0"/>
              <a:ea typeface="Verdana" panose="020B0604030504040204" pitchFamily="34" charset="0"/>
              <a:cs typeface="Verdana" panose="020B0604030504040204" pitchFamily="34" charset="0"/>
            </a:endParaRP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8838"/>
            <a:ext cx="9144000" cy="6885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9936772"/>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aixaDeTexto 6"/>
          <p:cNvSpPr txBox="1"/>
          <p:nvPr/>
        </p:nvSpPr>
        <p:spPr>
          <a:xfrm>
            <a:off x="218874" y="1268760"/>
            <a:ext cx="8702884" cy="369332"/>
          </a:xfrm>
          <a:prstGeom prst="rect">
            <a:avLst/>
          </a:prstGeom>
          <a:noFill/>
        </p:spPr>
        <p:txBody>
          <a:bodyPr wrap="square" rtlCol="0">
            <a:spAutoFit/>
          </a:bodyPr>
          <a:lstStyle/>
          <a:p>
            <a:pPr algn="ctr"/>
            <a:endParaRPr lang="pt-BR" b="1" dirty="0">
              <a:latin typeface="Arial Narrow" panose="020B0606020202030204" pitchFamily="34" charset="0"/>
              <a:ea typeface="Verdana" panose="020B0604030504040204" pitchFamily="34" charset="0"/>
              <a:cs typeface="Verdana" panose="020B0604030504040204" pitchFamily="34" charset="0"/>
            </a:endParaRPr>
          </a:p>
        </p:txBody>
      </p:sp>
      <p:pic>
        <p:nvPicPr>
          <p:cNvPr id="614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94" y="10888"/>
            <a:ext cx="9147994" cy="68471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0231925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4294967295"/>
          </p:nvPr>
        </p:nvSpPr>
        <p:spPr>
          <a:xfrm>
            <a:off x="457200" y="1484313"/>
            <a:ext cx="8229600" cy="4425950"/>
          </a:xfrm>
        </p:spPr>
        <p:txBody>
          <a:bodyPr>
            <a:normAutofit lnSpcReduction="10000"/>
          </a:bodyPr>
          <a:lstStyle/>
          <a:p>
            <a:pPr algn="just">
              <a:lnSpc>
                <a:spcPct val="90000"/>
              </a:lnSpc>
              <a:spcBef>
                <a:spcPct val="0"/>
              </a:spcBef>
              <a:buNone/>
            </a:pPr>
            <a:r>
              <a:rPr lang="pt-BR" sz="2700" b="1" dirty="0" smtClean="0">
                <a:solidFill>
                  <a:schemeClr val="bg1"/>
                </a:solidFill>
              </a:rPr>
              <a:t>	Constituição de 1988:</a:t>
            </a:r>
            <a:endParaRPr lang="pt-BR" sz="2700" b="1" dirty="0" smtClean="0">
              <a:solidFill>
                <a:schemeClr val="bg1"/>
              </a:solidFill>
            </a:endParaRPr>
          </a:p>
          <a:p>
            <a:pPr algn="just">
              <a:lnSpc>
                <a:spcPct val="90000"/>
              </a:lnSpc>
              <a:spcBef>
                <a:spcPct val="0"/>
              </a:spcBef>
              <a:buNone/>
            </a:pPr>
            <a:r>
              <a:rPr lang="pt-BR" sz="2700" b="1" dirty="0">
                <a:solidFill>
                  <a:schemeClr val="bg1"/>
                </a:solidFill>
              </a:rPr>
              <a:t>	</a:t>
            </a:r>
            <a:endParaRPr lang="pt-BR" sz="2700" b="1" dirty="0" smtClean="0">
              <a:solidFill>
                <a:schemeClr val="bg1"/>
              </a:solidFill>
            </a:endParaRPr>
          </a:p>
          <a:p>
            <a:pPr algn="just">
              <a:lnSpc>
                <a:spcPct val="90000"/>
              </a:lnSpc>
              <a:spcBef>
                <a:spcPct val="0"/>
              </a:spcBef>
              <a:buNone/>
            </a:pPr>
            <a:r>
              <a:rPr lang="pt-BR" sz="2700" dirty="0" smtClean="0">
                <a:solidFill>
                  <a:schemeClr val="bg1"/>
                </a:solidFill>
              </a:rPr>
              <a:t>	Art</a:t>
            </a:r>
            <a:r>
              <a:rPr lang="pt-BR" sz="2700" dirty="0">
                <a:solidFill>
                  <a:schemeClr val="bg1"/>
                </a:solidFill>
              </a:rPr>
              <a:t>. </a:t>
            </a:r>
            <a:r>
              <a:rPr lang="pt-BR" sz="2700" dirty="0" smtClean="0">
                <a:solidFill>
                  <a:schemeClr val="bg1"/>
                </a:solidFill>
              </a:rPr>
              <a:t>164</a:t>
            </a:r>
            <a:r>
              <a:rPr lang="pt-BR" sz="2700" dirty="0" smtClean="0">
                <a:solidFill>
                  <a:schemeClr val="bg1"/>
                </a:solidFill>
              </a:rPr>
              <a:t>. </a:t>
            </a:r>
            <a:r>
              <a:rPr lang="pt-BR" sz="2700" dirty="0">
                <a:solidFill>
                  <a:schemeClr val="bg1"/>
                </a:solidFill>
              </a:rPr>
              <a:t>A competência da União para </a:t>
            </a:r>
            <a:r>
              <a:rPr lang="pt-BR" sz="2700" b="1" dirty="0">
                <a:solidFill>
                  <a:srgbClr val="FF0000"/>
                </a:solidFill>
              </a:rPr>
              <a:t>emitir moeda </a:t>
            </a:r>
            <a:r>
              <a:rPr lang="pt-BR" sz="2700" dirty="0">
                <a:solidFill>
                  <a:schemeClr val="bg1"/>
                </a:solidFill>
              </a:rPr>
              <a:t>será exercida </a:t>
            </a:r>
            <a:r>
              <a:rPr lang="pt-BR" sz="2700" b="1" dirty="0">
                <a:solidFill>
                  <a:srgbClr val="FFFF00"/>
                </a:solidFill>
              </a:rPr>
              <a:t>exclusivamente pelo banco central</a:t>
            </a:r>
            <a:r>
              <a:rPr lang="pt-BR" sz="2700" dirty="0" smtClean="0">
                <a:solidFill>
                  <a:schemeClr val="bg1"/>
                </a:solidFill>
              </a:rPr>
              <a:t>.</a:t>
            </a:r>
            <a:endParaRPr lang="pt-BR" sz="2700" dirty="0">
              <a:solidFill>
                <a:schemeClr val="bg1"/>
              </a:solidFill>
            </a:endParaRPr>
          </a:p>
          <a:p>
            <a:pPr algn="just">
              <a:lnSpc>
                <a:spcPct val="90000"/>
              </a:lnSpc>
              <a:spcBef>
                <a:spcPct val="0"/>
              </a:spcBef>
              <a:buNone/>
            </a:pPr>
            <a:endParaRPr lang="pt-BR" sz="2700" dirty="0" smtClean="0">
              <a:solidFill>
                <a:schemeClr val="bg1"/>
              </a:solidFill>
            </a:endParaRPr>
          </a:p>
          <a:p>
            <a:pPr algn="just">
              <a:lnSpc>
                <a:spcPct val="90000"/>
              </a:lnSpc>
              <a:spcBef>
                <a:spcPct val="0"/>
              </a:spcBef>
              <a:buNone/>
            </a:pPr>
            <a:r>
              <a:rPr lang="pt-BR" sz="2700" dirty="0">
                <a:solidFill>
                  <a:schemeClr val="bg1"/>
                </a:solidFill>
              </a:rPr>
              <a:t>	</a:t>
            </a:r>
            <a:r>
              <a:rPr lang="pt-BR" sz="2700" dirty="0">
                <a:solidFill>
                  <a:schemeClr val="tx2">
                    <a:lumMod val="50000"/>
                  </a:schemeClr>
                </a:solidFill>
              </a:rPr>
              <a:t>§ 1º </a:t>
            </a:r>
            <a:r>
              <a:rPr lang="pt-BR" sz="2700" b="1" dirty="0">
                <a:solidFill>
                  <a:schemeClr val="tx2">
                    <a:lumMod val="50000"/>
                  </a:schemeClr>
                </a:solidFill>
              </a:rPr>
              <a:t>É vedado</a:t>
            </a:r>
            <a:r>
              <a:rPr lang="pt-BR" sz="2700" dirty="0">
                <a:solidFill>
                  <a:schemeClr val="tx2">
                    <a:lumMod val="50000"/>
                  </a:schemeClr>
                </a:solidFill>
              </a:rPr>
              <a:t> ao banco central conceder, direta ou indiretamente, </a:t>
            </a:r>
            <a:r>
              <a:rPr lang="pt-BR" sz="2700" b="1" dirty="0">
                <a:solidFill>
                  <a:schemeClr val="tx2">
                    <a:lumMod val="50000"/>
                  </a:schemeClr>
                </a:solidFill>
              </a:rPr>
              <a:t>empréstimos ao Tesouro Nacional </a:t>
            </a:r>
            <a:r>
              <a:rPr lang="pt-BR" sz="2700" dirty="0">
                <a:solidFill>
                  <a:schemeClr val="tx2">
                    <a:lumMod val="50000"/>
                  </a:schemeClr>
                </a:solidFill>
              </a:rPr>
              <a:t>e a qualquer órgão ou entidade que não seja instituição financeira</a:t>
            </a:r>
            <a:r>
              <a:rPr lang="pt-BR" sz="2700" dirty="0" smtClean="0">
                <a:solidFill>
                  <a:schemeClr val="tx2">
                    <a:lumMod val="50000"/>
                  </a:schemeClr>
                </a:solidFill>
              </a:rPr>
              <a:t>.</a:t>
            </a:r>
          </a:p>
          <a:p>
            <a:pPr algn="just">
              <a:lnSpc>
                <a:spcPct val="90000"/>
              </a:lnSpc>
              <a:spcBef>
                <a:spcPct val="0"/>
              </a:spcBef>
              <a:buNone/>
            </a:pPr>
            <a:r>
              <a:rPr lang="pt-BR" sz="2700" dirty="0" smtClean="0">
                <a:solidFill>
                  <a:schemeClr val="tx2">
                    <a:lumMod val="50000"/>
                  </a:schemeClr>
                </a:solidFill>
              </a:rPr>
              <a:t>	(...)</a:t>
            </a:r>
          </a:p>
          <a:p>
            <a:pPr algn="just">
              <a:lnSpc>
                <a:spcPct val="90000"/>
              </a:lnSpc>
              <a:spcBef>
                <a:spcPct val="0"/>
              </a:spcBef>
              <a:buNone/>
            </a:pPr>
            <a:r>
              <a:rPr lang="pt-BR" sz="2700" dirty="0">
                <a:solidFill>
                  <a:schemeClr val="tx2">
                    <a:lumMod val="50000"/>
                  </a:schemeClr>
                </a:solidFill>
              </a:rPr>
              <a:t>	</a:t>
            </a:r>
            <a:r>
              <a:rPr lang="pt-BR" sz="2700" dirty="0" smtClean="0">
                <a:solidFill>
                  <a:schemeClr val="tx2">
                    <a:lumMod val="50000"/>
                  </a:schemeClr>
                </a:solidFill>
              </a:rPr>
              <a:t>§ </a:t>
            </a:r>
            <a:r>
              <a:rPr lang="pt-BR" sz="2700" dirty="0">
                <a:solidFill>
                  <a:schemeClr val="tx2">
                    <a:lumMod val="50000"/>
                  </a:schemeClr>
                </a:solidFill>
              </a:rPr>
              <a:t>3º As </a:t>
            </a:r>
            <a:r>
              <a:rPr lang="pt-BR" sz="2700" b="1" dirty="0">
                <a:solidFill>
                  <a:schemeClr val="tx2">
                    <a:lumMod val="50000"/>
                  </a:schemeClr>
                </a:solidFill>
              </a:rPr>
              <a:t>disponibilidades de caixa da União </a:t>
            </a:r>
            <a:r>
              <a:rPr lang="pt-BR" sz="2700" dirty="0">
                <a:solidFill>
                  <a:schemeClr val="tx2">
                    <a:lumMod val="50000"/>
                  </a:schemeClr>
                </a:solidFill>
              </a:rPr>
              <a:t>serão </a:t>
            </a:r>
            <a:r>
              <a:rPr lang="pt-BR" sz="2700" b="1" dirty="0">
                <a:solidFill>
                  <a:schemeClr val="tx2">
                    <a:lumMod val="50000"/>
                  </a:schemeClr>
                </a:solidFill>
              </a:rPr>
              <a:t>depositadas no banco central</a:t>
            </a:r>
            <a:r>
              <a:rPr lang="pt-BR" sz="2700" dirty="0" smtClean="0">
                <a:solidFill>
                  <a:schemeClr val="tx2">
                    <a:lumMod val="50000"/>
                  </a:schemeClr>
                </a:solidFill>
              </a:rPr>
              <a:t>; (...).</a:t>
            </a:r>
            <a:endParaRPr lang="pt-BR" sz="2700" dirty="0">
              <a:solidFill>
                <a:schemeClr val="tx2">
                  <a:lumMod val="50000"/>
                </a:schemeClr>
              </a:solidFill>
            </a:endParaRPr>
          </a:p>
        </p:txBody>
      </p:sp>
      <p:sp>
        <p:nvSpPr>
          <p:cNvPr id="5" name="Título 1"/>
          <p:cNvSpPr txBox="1">
            <a:spLocks/>
          </p:cNvSpPr>
          <p:nvPr/>
        </p:nvSpPr>
        <p:spPr bwMode="auto">
          <a:xfrm>
            <a:off x="468313" y="260350"/>
            <a:ext cx="8229600" cy="928688"/>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pt-BR" u="sng" dirty="0">
                <a:solidFill>
                  <a:srgbClr val="00B0F0"/>
                </a:solidFill>
              </a:rPr>
              <a:t>BANCO CENTRAL e TESOURO</a:t>
            </a:r>
          </a:p>
        </p:txBody>
      </p:sp>
    </p:spTree>
    <p:extLst>
      <p:ext uri="{BB962C8B-B14F-4D97-AF65-F5344CB8AC3E}">
        <p14:creationId xmlns:p14="http://schemas.microsoft.com/office/powerpoint/2010/main" val="2860707996"/>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tângulo 9"/>
          <p:cNvSpPr/>
          <p:nvPr/>
        </p:nvSpPr>
        <p:spPr>
          <a:xfrm>
            <a:off x="251520" y="2564904"/>
            <a:ext cx="936104" cy="1080120"/>
          </a:xfrm>
          <a:prstGeom prst="rect">
            <a:avLst/>
          </a:prstGeom>
          <a:solidFill>
            <a:schemeClr val="bg1"/>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8" name="Retângulo 17"/>
          <p:cNvSpPr/>
          <p:nvPr/>
        </p:nvSpPr>
        <p:spPr>
          <a:xfrm>
            <a:off x="251520" y="3645024"/>
            <a:ext cx="936104" cy="1080120"/>
          </a:xfrm>
          <a:prstGeom prst="rect">
            <a:avLst/>
          </a:prstGeom>
          <a:solidFill>
            <a:srgbClr val="FFFF0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2" name="CaixaDeTexto 21"/>
          <p:cNvSpPr txBox="1"/>
          <p:nvPr/>
        </p:nvSpPr>
        <p:spPr>
          <a:xfrm>
            <a:off x="251520" y="2564904"/>
            <a:ext cx="936104" cy="584775"/>
          </a:xfrm>
          <a:prstGeom prst="rect">
            <a:avLst/>
          </a:prstGeom>
          <a:noFill/>
        </p:spPr>
        <p:txBody>
          <a:bodyPr wrap="square" rtlCol="0">
            <a:spAutoFit/>
          </a:bodyPr>
          <a:lstStyle/>
          <a:p>
            <a:pPr algn="ctr"/>
            <a:r>
              <a:rPr lang="pt-BR" sz="3200" b="1" dirty="0" smtClean="0"/>
              <a:t>D+</a:t>
            </a:r>
            <a:endParaRPr lang="pt-BR" sz="3200" b="1" dirty="0"/>
          </a:p>
        </p:txBody>
      </p:sp>
      <p:sp>
        <p:nvSpPr>
          <p:cNvPr id="26" name="CaixaDeTexto 25"/>
          <p:cNvSpPr txBox="1"/>
          <p:nvPr/>
        </p:nvSpPr>
        <p:spPr>
          <a:xfrm>
            <a:off x="251520" y="3708321"/>
            <a:ext cx="936104" cy="584775"/>
          </a:xfrm>
          <a:prstGeom prst="rect">
            <a:avLst/>
          </a:prstGeom>
          <a:noFill/>
        </p:spPr>
        <p:txBody>
          <a:bodyPr wrap="square" rtlCol="0">
            <a:spAutoFit/>
          </a:bodyPr>
          <a:lstStyle/>
          <a:p>
            <a:pPr algn="ctr"/>
            <a:r>
              <a:rPr lang="pt-BR" sz="3200" b="1" dirty="0" smtClean="0"/>
              <a:t>RI</a:t>
            </a:r>
            <a:endParaRPr lang="pt-BR" sz="3200" b="1" dirty="0"/>
          </a:p>
        </p:txBody>
      </p:sp>
      <p:sp>
        <p:nvSpPr>
          <p:cNvPr id="31" name="CaixaDeTexto 30"/>
          <p:cNvSpPr txBox="1"/>
          <p:nvPr/>
        </p:nvSpPr>
        <p:spPr>
          <a:xfrm>
            <a:off x="251520" y="2204864"/>
            <a:ext cx="936104" cy="369332"/>
          </a:xfrm>
          <a:prstGeom prst="rect">
            <a:avLst/>
          </a:prstGeom>
          <a:noFill/>
        </p:spPr>
        <p:txBody>
          <a:bodyPr wrap="square" rtlCol="0">
            <a:spAutoFit/>
          </a:bodyPr>
          <a:lstStyle/>
          <a:p>
            <a:pPr algn="ctr"/>
            <a:r>
              <a:rPr lang="pt-BR" b="1" dirty="0" smtClean="0">
                <a:solidFill>
                  <a:schemeClr val="accent5">
                    <a:lumMod val="40000"/>
                    <a:lumOff val="60000"/>
                  </a:schemeClr>
                </a:solidFill>
              </a:rPr>
              <a:t>Ativos</a:t>
            </a:r>
            <a:endParaRPr lang="pt-BR" b="1" dirty="0">
              <a:solidFill>
                <a:schemeClr val="accent5">
                  <a:lumMod val="40000"/>
                  <a:lumOff val="60000"/>
                </a:schemeClr>
              </a:solidFill>
            </a:endParaRPr>
          </a:p>
        </p:txBody>
      </p:sp>
    </p:spTree>
    <p:extLst>
      <p:ext uri="{BB962C8B-B14F-4D97-AF65-F5344CB8AC3E}">
        <p14:creationId xmlns:p14="http://schemas.microsoft.com/office/powerpoint/2010/main" val="577795511"/>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Retângulo 29"/>
          <p:cNvSpPr/>
          <p:nvPr/>
        </p:nvSpPr>
        <p:spPr>
          <a:xfrm>
            <a:off x="1231057" y="2564903"/>
            <a:ext cx="936104" cy="1575465"/>
          </a:xfrm>
          <a:prstGeom prst="rect">
            <a:avLst/>
          </a:prstGeom>
          <a:solidFill>
            <a:schemeClr val="bg1"/>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0" name="Retângulo 9"/>
          <p:cNvSpPr/>
          <p:nvPr/>
        </p:nvSpPr>
        <p:spPr>
          <a:xfrm>
            <a:off x="251520" y="2564904"/>
            <a:ext cx="936104" cy="1080120"/>
          </a:xfrm>
          <a:prstGeom prst="rect">
            <a:avLst/>
          </a:prstGeom>
          <a:solidFill>
            <a:schemeClr val="bg1"/>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8" name="Retângulo 17"/>
          <p:cNvSpPr/>
          <p:nvPr/>
        </p:nvSpPr>
        <p:spPr>
          <a:xfrm>
            <a:off x="251520" y="3645024"/>
            <a:ext cx="936104" cy="1080120"/>
          </a:xfrm>
          <a:prstGeom prst="rect">
            <a:avLst/>
          </a:prstGeom>
          <a:solidFill>
            <a:srgbClr val="FFFF0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1" name="Retângulo 20"/>
          <p:cNvSpPr/>
          <p:nvPr/>
        </p:nvSpPr>
        <p:spPr>
          <a:xfrm>
            <a:off x="1231057" y="4185084"/>
            <a:ext cx="936104" cy="540060"/>
          </a:xfrm>
          <a:prstGeom prst="rect">
            <a:avLst/>
          </a:prstGeom>
          <a:solidFill>
            <a:schemeClr val="bg1"/>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2" name="CaixaDeTexto 21"/>
          <p:cNvSpPr txBox="1"/>
          <p:nvPr/>
        </p:nvSpPr>
        <p:spPr>
          <a:xfrm>
            <a:off x="251520" y="2564904"/>
            <a:ext cx="936104" cy="584775"/>
          </a:xfrm>
          <a:prstGeom prst="rect">
            <a:avLst/>
          </a:prstGeom>
          <a:noFill/>
        </p:spPr>
        <p:txBody>
          <a:bodyPr wrap="square" rtlCol="0">
            <a:spAutoFit/>
          </a:bodyPr>
          <a:lstStyle/>
          <a:p>
            <a:pPr algn="ctr"/>
            <a:r>
              <a:rPr lang="pt-BR" sz="3200" b="1" dirty="0" smtClean="0"/>
              <a:t>D+</a:t>
            </a:r>
            <a:endParaRPr lang="pt-BR" sz="3200" b="1" dirty="0"/>
          </a:p>
        </p:txBody>
      </p:sp>
      <p:sp>
        <p:nvSpPr>
          <p:cNvPr id="26" name="CaixaDeTexto 25"/>
          <p:cNvSpPr txBox="1"/>
          <p:nvPr/>
        </p:nvSpPr>
        <p:spPr>
          <a:xfrm>
            <a:off x="251520" y="3708321"/>
            <a:ext cx="936104" cy="584775"/>
          </a:xfrm>
          <a:prstGeom prst="rect">
            <a:avLst/>
          </a:prstGeom>
          <a:noFill/>
        </p:spPr>
        <p:txBody>
          <a:bodyPr wrap="square" rtlCol="0">
            <a:spAutoFit/>
          </a:bodyPr>
          <a:lstStyle/>
          <a:p>
            <a:pPr algn="ctr"/>
            <a:r>
              <a:rPr lang="pt-BR" sz="3200" b="1" dirty="0" smtClean="0"/>
              <a:t>RI</a:t>
            </a:r>
            <a:endParaRPr lang="pt-BR" sz="3200" b="1" dirty="0"/>
          </a:p>
        </p:txBody>
      </p:sp>
      <p:sp>
        <p:nvSpPr>
          <p:cNvPr id="27" name="CaixaDeTexto 26"/>
          <p:cNvSpPr txBox="1"/>
          <p:nvPr/>
        </p:nvSpPr>
        <p:spPr>
          <a:xfrm>
            <a:off x="1216199" y="2564904"/>
            <a:ext cx="936104" cy="1077218"/>
          </a:xfrm>
          <a:prstGeom prst="rect">
            <a:avLst/>
          </a:prstGeom>
          <a:noFill/>
        </p:spPr>
        <p:txBody>
          <a:bodyPr wrap="square" rtlCol="0">
            <a:spAutoFit/>
          </a:bodyPr>
          <a:lstStyle/>
          <a:p>
            <a:pPr algn="ctr"/>
            <a:r>
              <a:rPr lang="pt-BR" sz="3200" b="1" dirty="0" smtClean="0"/>
              <a:t>R$</a:t>
            </a:r>
          </a:p>
          <a:p>
            <a:pPr algn="ctr"/>
            <a:r>
              <a:rPr lang="pt-BR" sz="3200" b="1" dirty="0" smtClean="0"/>
              <a:t>TN</a:t>
            </a:r>
            <a:endParaRPr lang="pt-BR" sz="3200" b="1" dirty="0"/>
          </a:p>
        </p:txBody>
      </p:sp>
      <p:sp>
        <p:nvSpPr>
          <p:cNvPr id="28" name="CaixaDeTexto 27"/>
          <p:cNvSpPr txBox="1"/>
          <p:nvPr/>
        </p:nvSpPr>
        <p:spPr>
          <a:xfrm>
            <a:off x="1259632" y="4140369"/>
            <a:ext cx="936104" cy="584775"/>
          </a:xfrm>
          <a:prstGeom prst="rect">
            <a:avLst/>
          </a:prstGeom>
          <a:noFill/>
        </p:spPr>
        <p:txBody>
          <a:bodyPr wrap="square" rtlCol="0">
            <a:spAutoFit/>
          </a:bodyPr>
          <a:lstStyle/>
          <a:p>
            <a:pPr algn="ctr"/>
            <a:r>
              <a:rPr lang="pt-BR" sz="3200" b="1" dirty="0" smtClean="0"/>
              <a:t>PL</a:t>
            </a:r>
            <a:endParaRPr lang="pt-BR" sz="3200" b="1" dirty="0"/>
          </a:p>
        </p:txBody>
      </p:sp>
      <p:sp>
        <p:nvSpPr>
          <p:cNvPr id="31" name="CaixaDeTexto 30"/>
          <p:cNvSpPr txBox="1"/>
          <p:nvPr/>
        </p:nvSpPr>
        <p:spPr>
          <a:xfrm>
            <a:off x="251520" y="2204864"/>
            <a:ext cx="936104" cy="369332"/>
          </a:xfrm>
          <a:prstGeom prst="rect">
            <a:avLst/>
          </a:prstGeom>
          <a:noFill/>
        </p:spPr>
        <p:txBody>
          <a:bodyPr wrap="square" rtlCol="0">
            <a:spAutoFit/>
          </a:bodyPr>
          <a:lstStyle/>
          <a:p>
            <a:pPr algn="ctr"/>
            <a:r>
              <a:rPr lang="pt-BR" b="1" dirty="0" smtClean="0">
                <a:solidFill>
                  <a:schemeClr val="accent5">
                    <a:lumMod val="40000"/>
                    <a:lumOff val="60000"/>
                  </a:schemeClr>
                </a:solidFill>
              </a:rPr>
              <a:t>Ativos</a:t>
            </a:r>
            <a:endParaRPr lang="pt-BR" b="1" dirty="0">
              <a:solidFill>
                <a:schemeClr val="accent5">
                  <a:lumMod val="40000"/>
                  <a:lumOff val="60000"/>
                </a:schemeClr>
              </a:solidFill>
            </a:endParaRPr>
          </a:p>
        </p:txBody>
      </p:sp>
      <p:sp>
        <p:nvSpPr>
          <p:cNvPr id="32" name="CaixaDeTexto 31"/>
          <p:cNvSpPr txBox="1"/>
          <p:nvPr/>
        </p:nvSpPr>
        <p:spPr>
          <a:xfrm>
            <a:off x="1106091" y="2204864"/>
            <a:ext cx="1224136" cy="369332"/>
          </a:xfrm>
          <a:prstGeom prst="rect">
            <a:avLst/>
          </a:prstGeom>
          <a:noFill/>
        </p:spPr>
        <p:txBody>
          <a:bodyPr wrap="square" rtlCol="0">
            <a:spAutoFit/>
          </a:bodyPr>
          <a:lstStyle/>
          <a:p>
            <a:pPr algn="ctr"/>
            <a:r>
              <a:rPr lang="pt-BR" b="1" dirty="0" smtClean="0">
                <a:solidFill>
                  <a:schemeClr val="accent5">
                    <a:lumMod val="40000"/>
                    <a:lumOff val="60000"/>
                  </a:schemeClr>
                </a:solidFill>
              </a:rPr>
              <a:t>Passivos</a:t>
            </a:r>
            <a:endParaRPr lang="pt-BR" b="1" dirty="0">
              <a:solidFill>
                <a:schemeClr val="accent5">
                  <a:lumMod val="40000"/>
                  <a:lumOff val="60000"/>
                </a:schemeClr>
              </a:solidFill>
            </a:endParaRPr>
          </a:p>
        </p:txBody>
      </p:sp>
    </p:spTree>
    <p:extLst>
      <p:ext uri="{BB962C8B-B14F-4D97-AF65-F5344CB8AC3E}">
        <p14:creationId xmlns:p14="http://schemas.microsoft.com/office/powerpoint/2010/main" val="618059227"/>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Retângulo 29"/>
          <p:cNvSpPr/>
          <p:nvPr/>
        </p:nvSpPr>
        <p:spPr>
          <a:xfrm>
            <a:off x="1231057" y="2564903"/>
            <a:ext cx="936104" cy="1575465"/>
          </a:xfrm>
          <a:prstGeom prst="rect">
            <a:avLst/>
          </a:prstGeom>
          <a:solidFill>
            <a:schemeClr val="bg1"/>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0" name="Retângulo 9"/>
          <p:cNvSpPr/>
          <p:nvPr/>
        </p:nvSpPr>
        <p:spPr>
          <a:xfrm>
            <a:off x="251520" y="2564904"/>
            <a:ext cx="936104" cy="1080120"/>
          </a:xfrm>
          <a:prstGeom prst="rect">
            <a:avLst/>
          </a:prstGeom>
          <a:solidFill>
            <a:schemeClr val="bg1"/>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7" name="Seta para a direita 16"/>
          <p:cNvSpPr/>
          <p:nvPr/>
        </p:nvSpPr>
        <p:spPr>
          <a:xfrm>
            <a:off x="2301999" y="3537012"/>
            <a:ext cx="432048" cy="216024"/>
          </a:xfrm>
          <a:prstGeom prst="rightArrow">
            <a:avLst/>
          </a:prstGeom>
          <a:solidFill>
            <a:schemeClr val="bg1">
              <a:lumMod val="6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8" name="Retângulo 17"/>
          <p:cNvSpPr/>
          <p:nvPr/>
        </p:nvSpPr>
        <p:spPr>
          <a:xfrm>
            <a:off x="251520" y="3645024"/>
            <a:ext cx="936104" cy="1080120"/>
          </a:xfrm>
          <a:prstGeom prst="rect">
            <a:avLst/>
          </a:prstGeom>
          <a:solidFill>
            <a:srgbClr val="FFFF0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1" name="Retângulo 20"/>
          <p:cNvSpPr/>
          <p:nvPr/>
        </p:nvSpPr>
        <p:spPr>
          <a:xfrm>
            <a:off x="1231057" y="4185084"/>
            <a:ext cx="936104" cy="540060"/>
          </a:xfrm>
          <a:prstGeom prst="rect">
            <a:avLst/>
          </a:prstGeom>
          <a:solidFill>
            <a:schemeClr val="bg1"/>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2" name="CaixaDeTexto 21"/>
          <p:cNvSpPr txBox="1"/>
          <p:nvPr/>
        </p:nvSpPr>
        <p:spPr>
          <a:xfrm>
            <a:off x="251520" y="2564904"/>
            <a:ext cx="936104" cy="584775"/>
          </a:xfrm>
          <a:prstGeom prst="rect">
            <a:avLst/>
          </a:prstGeom>
          <a:noFill/>
        </p:spPr>
        <p:txBody>
          <a:bodyPr wrap="square" rtlCol="0">
            <a:spAutoFit/>
          </a:bodyPr>
          <a:lstStyle/>
          <a:p>
            <a:pPr algn="ctr"/>
            <a:r>
              <a:rPr lang="pt-BR" sz="3200" b="1" dirty="0" smtClean="0"/>
              <a:t>D+</a:t>
            </a:r>
            <a:endParaRPr lang="pt-BR" sz="3200" b="1" dirty="0"/>
          </a:p>
        </p:txBody>
      </p:sp>
      <p:sp>
        <p:nvSpPr>
          <p:cNvPr id="26" name="CaixaDeTexto 25"/>
          <p:cNvSpPr txBox="1"/>
          <p:nvPr/>
        </p:nvSpPr>
        <p:spPr>
          <a:xfrm>
            <a:off x="251520" y="3708321"/>
            <a:ext cx="936104" cy="584775"/>
          </a:xfrm>
          <a:prstGeom prst="rect">
            <a:avLst/>
          </a:prstGeom>
          <a:noFill/>
        </p:spPr>
        <p:txBody>
          <a:bodyPr wrap="square" rtlCol="0">
            <a:spAutoFit/>
          </a:bodyPr>
          <a:lstStyle/>
          <a:p>
            <a:pPr algn="ctr"/>
            <a:r>
              <a:rPr lang="pt-BR" sz="3200" b="1" dirty="0" smtClean="0"/>
              <a:t>RI</a:t>
            </a:r>
            <a:endParaRPr lang="pt-BR" sz="3200" b="1" dirty="0"/>
          </a:p>
        </p:txBody>
      </p:sp>
      <p:sp>
        <p:nvSpPr>
          <p:cNvPr id="27" name="CaixaDeTexto 26"/>
          <p:cNvSpPr txBox="1"/>
          <p:nvPr/>
        </p:nvSpPr>
        <p:spPr>
          <a:xfrm>
            <a:off x="1216199" y="2564904"/>
            <a:ext cx="936104" cy="1077218"/>
          </a:xfrm>
          <a:prstGeom prst="rect">
            <a:avLst/>
          </a:prstGeom>
          <a:noFill/>
        </p:spPr>
        <p:txBody>
          <a:bodyPr wrap="square" rtlCol="0">
            <a:spAutoFit/>
          </a:bodyPr>
          <a:lstStyle/>
          <a:p>
            <a:pPr algn="ctr"/>
            <a:r>
              <a:rPr lang="pt-BR" sz="3200" b="1" dirty="0" smtClean="0"/>
              <a:t>R$</a:t>
            </a:r>
          </a:p>
          <a:p>
            <a:pPr algn="ctr"/>
            <a:r>
              <a:rPr lang="pt-BR" sz="3200" b="1" dirty="0" smtClean="0"/>
              <a:t>TN</a:t>
            </a:r>
            <a:endParaRPr lang="pt-BR" sz="3200" b="1" dirty="0"/>
          </a:p>
        </p:txBody>
      </p:sp>
      <p:sp>
        <p:nvSpPr>
          <p:cNvPr id="28" name="CaixaDeTexto 27"/>
          <p:cNvSpPr txBox="1"/>
          <p:nvPr/>
        </p:nvSpPr>
        <p:spPr>
          <a:xfrm>
            <a:off x="1259632" y="4140369"/>
            <a:ext cx="936104" cy="584775"/>
          </a:xfrm>
          <a:prstGeom prst="rect">
            <a:avLst/>
          </a:prstGeom>
          <a:noFill/>
        </p:spPr>
        <p:txBody>
          <a:bodyPr wrap="square" rtlCol="0">
            <a:spAutoFit/>
          </a:bodyPr>
          <a:lstStyle/>
          <a:p>
            <a:pPr algn="ctr"/>
            <a:r>
              <a:rPr lang="pt-BR" sz="3200" b="1" dirty="0" smtClean="0"/>
              <a:t>PL</a:t>
            </a:r>
            <a:endParaRPr lang="pt-BR" sz="3200" b="1" dirty="0"/>
          </a:p>
        </p:txBody>
      </p:sp>
      <p:sp>
        <p:nvSpPr>
          <p:cNvPr id="31" name="CaixaDeTexto 30"/>
          <p:cNvSpPr txBox="1"/>
          <p:nvPr/>
        </p:nvSpPr>
        <p:spPr>
          <a:xfrm>
            <a:off x="251520" y="2204864"/>
            <a:ext cx="936104" cy="369332"/>
          </a:xfrm>
          <a:prstGeom prst="rect">
            <a:avLst/>
          </a:prstGeom>
          <a:noFill/>
        </p:spPr>
        <p:txBody>
          <a:bodyPr wrap="square" rtlCol="0">
            <a:spAutoFit/>
          </a:bodyPr>
          <a:lstStyle/>
          <a:p>
            <a:pPr algn="ctr"/>
            <a:r>
              <a:rPr lang="pt-BR" b="1" dirty="0" smtClean="0">
                <a:solidFill>
                  <a:schemeClr val="accent5">
                    <a:lumMod val="40000"/>
                    <a:lumOff val="60000"/>
                  </a:schemeClr>
                </a:solidFill>
              </a:rPr>
              <a:t>Ativos</a:t>
            </a:r>
            <a:endParaRPr lang="pt-BR" b="1" dirty="0">
              <a:solidFill>
                <a:schemeClr val="accent5">
                  <a:lumMod val="40000"/>
                  <a:lumOff val="60000"/>
                </a:schemeClr>
              </a:solidFill>
            </a:endParaRPr>
          </a:p>
        </p:txBody>
      </p:sp>
      <p:sp>
        <p:nvSpPr>
          <p:cNvPr id="32" name="CaixaDeTexto 31"/>
          <p:cNvSpPr txBox="1"/>
          <p:nvPr/>
        </p:nvSpPr>
        <p:spPr>
          <a:xfrm>
            <a:off x="1106091" y="2204864"/>
            <a:ext cx="1224136" cy="369332"/>
          </a:xfrm>
          <a:prstGeom prst="rect">
            <a:avLst/>
          </a:prstGeom>
          <a:noFill/>
        </p:spPr>
        <p:txBody>
          <a:bodyPr wrap="square" rtlCol="0">
            <a:spAutoFit/>
          </a:bodyPr>
          <a:lstStyle/>
          <a:p>
            <a:pPr algn="ctr"/>
            <a:r>
              <a:rPr lang="pt-BR" b="1" dirty="0" smtClean="0">
                <a:solidFill>
                  <a:schemeClr val="accent5">
                    <a:lumMod val="40000"/>
                    <a:lumOff val="60000"/>
                  </a:schemeClr>
                </a:solidFill>
              </a:rPr>
              <a:t>Passivos</a:t>
            </a:r>
            <a:endParaRPr lang="pt-BR" b="1" dirty="0">
              <a:solidFill>
                <a:schemeClr val="accent5">
                  <a:lumMod val="40000"/>
                  <a:lumOff val="60000"/>
                </a:schemeClr>
              </a:solidFill>
            </a:endParaRPr>
          </a:p>
        </p:txBody>
      </p:sp>
    </p:spTree>
    <p:extLst>
      <p:ext uri="{BB962C8B-B14F-4D97-AF65-F5344CB8AC3E}">
        <p14:creationId xmlns:p14="http://schemas.microsoft.com/office/powerpoint/2010/main" val="3543678687"/>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Retângulo 29"/>
          <p:cNvSpPr/>
          <p:nvPr/>
        </p:nvSpPr>
        <p:spPr>
          <a:xfrm>
            <a:off x="1231057" y="2564903"/>
            <a:ext cx="936104" cy="1575465"/>
          </a:xfrm>
          <a:prstGeom prst="rect">
            <a:avLst/>
          </a:prstGeom>
          <a:solidFill>
            <a:schemeClr val="bg1"/>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0" name="Retângulo 9"/>
          <p:cNvSpPr/>
          <p:nvPr/>
        </p:nvSpPr>
        <p:spPr>
          <a:xfrm>
            <a:off x="251520" y="2564904"/>
            <a:ext cx="936104" cy="1080120"/>
          </a:xfrm>
          <a:prstGeom prst="rect">
            <a:avLst/>
          </a:prstGeom>
          <a:solidFill>
            <a:schemeClr val="bg1"/>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7" name="Seta para a direita 16"/>
          <p:cNvSpPr/>
          <p:nvPr/>
        </p:nvSpPr>
        <p:spPr>
          <a:xfrm>
            <a:off x="2301999" y="3537012"/>
            <a:ext cx="432048" cy="216024"/>
          </a:xfrm>
          <a:prstGeom prst="rightArrow">
            <a:avLst/>
          </a:prstGeom>
          <a:solidFill>
            <a:schemeClr val="bg1">
              <a:lumMod val="6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8" name="Retângulo 17"/>
          <p:cNvSpPr/>
          <p:nvPr/>
        </p:nvSpPr>
        <p:spPr>
          <a:xfrm>
            <a:off x="251520" y="3645024"/>
            <a:ext cx="936104" cy="1080120"/>
          </a:xfrm>
          <a:prstGeom prst="rect">
            <a:avLst/>
          </a:prstGeom>
          <a:solidFill>
            <a:srgbClr val="FFFF0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1" name="Retângulo 20"/>
          <p:cNvSpPr/>
          <p:nvPr/>
        </p:nvSpPr>
        <p:spPr>
          <a:xfrm>
            <a:off x="1231057" y="4185084"/>
            <a:ext cx="936104" cy="540060"/>
          </a:xfrm>
          <a:prstGeom prst="rect">
            <a:avLst/>
          </a:prstGeom>
          <a:solidFill>
            <a:schemeClr val="bg1"/>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2" name="CaixaDeTexto 21"/>
          <p:cNvSpPr txBox="1"/>
          <p:nvPr/>
        </p:nvSpPr>
        <p:spPr>
          <a:xfrm>
            <a:off x="251520" y="2564904"/>
            <a:ext cx="936104" cy="584775"/>
          </a:xfrm>
          <a:prstGeom prst="rect">
            <a:avLst/>
          </a:prstGeom>
          <a:noFill/>
        </p:spPr>
        <p:txBody>
          <a:bodyPr wrap="square" rtlCol="0">
            <a:spAutoFit/>
          </a:bodyPr>
          <a:lstStyle/>
          <a:p>
            <a:pPr algn="ctr"/>
            <a:r>
              <a:rPr lang="pt-BR" sz="3200" b="1" dirty="0" smtClean="0"/>
              <a:t>D+</a:t>
            </a:r>
            <a:endParaRPr lang="pt-BR" sz="3200" b="1" dirty="0"/>
          </a:p>
        </p:txBody>
      </p:sp>
      <p:sp>
        <p:nvSpPr>
          <p:cNvPr id="26" name="CaixaDeTexto 25"/>
          <p:cNvSpPr txBox="1"/>
          <p:nvPr/>
        </p:nvSpPr>
        <p:spPr>
          <a:xfrm>
            <a:off x="251520" y="3708321"/>
            <a:ext cx="936104" cy="584775"/>
          </a:xfrm>
          <a:prstGeom prst="rect">
            <a:avLst/>
          </a:prstGeom>
          <a:noFill/>
        </p:spPr>
        <p:txBody>
          <a:bodyPr wrap="square" rtlCol="0">
            <a:spAutoFit/>
          </a:bodyPr>
          <a:lstStyle/>
          <a:p>
            <a:pPr algn="ctr"/>
            <a:r>
              <a:rPr lang="pt-BR" sz="3200" b="1" dirty="0" smtClean="0"/>
              <a:t>RI</a:t>
            </a:r>
            <a:endParaRPr lang="pt-BR" sz="3200" b="1" dirty="0"/>
          </a:p>
        </p:txBody>
      </p:sp>
      <p:sp>
        <p:nvSpPr>
          <p:cNvPr id="27" name="CaixaDeTexto 26"/>
          <p:cNvSpPr txBox="1"/>
          <p:nvPr/>
        </p:nvSpPr>
        <p:spPr>
          <a:xfrm>
            <a:off x="1216199" y="2564904"/>
            <a:ext cx="936104" cy="1077218"/>
          </a:xfrm>
          <a:prstGeom prst="rect">
            <a:avLst/>
          </a:prstGeom>
          <a:noFill/>
        </p:spPr>
        <p:txBody>
          <a:bodyPr wrap="square" rtlCol="0">
            <a:spAutoFit/>
          </a:bodyPr>
          <a:lstStyle/>
          <a:p>
            <a:pPr algn="ctr"/>
            <a:r>
              <a:rPr lang="pt-BR" sz="3200" b="1" dirty="0" smtClean="0"/>
              <a:t>R$</a:t>
            </a:r>
          </a:p>
          <a:p>
            <a:pPr algn="ctr"/>
            <a:r>
              <a:rPr lang="pt-BR" sz="3200" b="1" dirty="0" smtClean="0"/>
              <a:t>TN</a:t>
            </a:r>
            <a:endParaRPr lang="pt-BR" sz="3200" b="1" dirty="0"/>
          </a:p>
        </p:txBody>
      </p:sp>
      <p:sp>
        <p:nvSpPr>
          <p:cNvPr id="28" name="CaixaDeTexto 27"/>
          <p:cNvSpPr txBox="1"/>
          <p:nvPr/>
        </p:nvSpPr>
        <p:spPr>
          <a:xfrm>
            <a:off x="1259632" y="4140369"/>
            <a:ext cx="936104" cy="584775"/>
          </a:xfrm>
          <a:prstGeom prst="rect">
            <a:avLst/>
          </a:prstGeom>
          <a:noFill/>
        </p:spPr>
        <p:txBody>
          <a:bodyPr wrap="square" rtlCol="0">
            <a:spAutoFit/>
          </a:bodyPr>
          <a:lstStyle/>
          <a:p>
            <a:pPr algn="ctr"/>
            <a:r>
              <a:rPr lang="pt-BR" sz="3200" b="1" dirty="0" smtClean="0"/>
              <a:t>PL</a:t>
            </a:r>
            <a:endParaRPr lang="pt-BR" sz="3200" b="1" dirty="0"/>
          </a:p>
        </p:txBody>
      </p:sp>
      <p:sp>
        <p:nvSpPr>
          <p:cNvPr id="31" name="CaixaDeTexto 30"/>
          <p:cNvSpPr txBox="1"/>
          <p:nvPr/>
        </p:nvSpPr>
        <p:spPr>
          <a:xfrm>
            <a:off x="251520" y="2204864"/>
            <a:ext cx="936104" cy="369332"/>
          </a:xfrm>
          <a:prstGeom prst="rect">
            <a:avLst/>
          </a:prstGeom>
          <a:noFill/>
        </p:spPr>
        <p:txBody>
          <a:bodyPr wrap="square" rtlCol="0">
            <a:spAutoFit/>
          </a:bodyPr>
          <a:lstStyle/>
          <a:p>
            <a:pPr algn="ctr"/>
            <a:r>
              <a:rPr lang="pt-BR" b="1" dirty="0" smtClean="0">
                <a:solidFill>
                  <a:schemeClr val="accent5">
                    <a:lumMod val="40000"/>
                    <a:lumOff val="60000"/>
                  </a:schemeClr>
                </a:solidFill>
              </a:rPr>
              <a:t>Ativos</a:t>
            </a:r>
            <a:endParaRPr lang="pt-BR" b="1" dirty="0">
              <a:solidFill>
                <a:schemeClr val="accent5">
                  <a:lumMod val="40000"/>
                  <a:lumOff val="60000"/>
                </a:schemeClr>
              </a:solidFill>
            </a:endParaRPr>
          </a:p>
        </p:txBody>
      </p:sp>
      <p:sp>
        <p:nvSpPr>
          <p:cNvPr id="32" name="CaixaDeTexto 31"/>
          <p:cNvSpPr txBox="1"/>
          <p:nvPr/>
        </p:nvSpPr>
        <p:spPr>
          <a:xfrm>
            <a:off x="1106091" y="2204864"/>
            <a:ext cx="1224136" cy="369332"/>
          </a:xfrm>
          <a:prstGeom prst="rect">
            <a:avLst/>
          </a:prstGeom>
          <a:noFill/>
        </p:spPr>
        <p:txBody>
          <a:bodyPr wrap="square" rtlCol="0">
            <a:spAutoFit/>
          </a:bodyPr>
          <a:lstStyle/>
          <a:p>
            <a:pPr algn="ctr"/>
            <a:r>
              <a:rPr lang="pt-BR" b="1" dirty="0" smtClean="0">
                <a:solidFill>
                  <a:schemeClr val="accent5">
                    <a:lumMod val="40000"/>
                    <a:lumOff val="60000"/>
                  </a:schemeClr>
                </a:solidFill>
              </a:rPr>
              <a:t>Passivos</a:t>
            </a:r>
            <a:endParaRPr lang="pt-BR" b="1" dirty="0">
              <a:solidFill>
                <a:schemeClr val="accent5">
                  <a:lumMod val="40000"/>
                  <a:lumOff val="60000"/>
                </a:schemeClr>
              </a:solidFill>
            </a:endParaRPr>
          </a:p>
        </p:txBody>
      </p:sp>
      <p:sp>
        <p:nvSpPr>
          <p:cNvPr id="41" name="CaixaDeTexto 40"/>
          <p:cNvSpPr txBox="1"/>
          <p:nvPr/>
        </p:nvSpPr>
        <p:spPr>
          <a:xfrm>
            <a:off x="2853333" y="2204864"/>
            <a:ext cx="936104" cy="369332"/>
          </a:xfrm>
          <a:prstGeom prst="rect">
            <a:avLst/>
          </a:prstGeom>
          <a:noFill/>
        </p:spPr>
        <p:txBody>
          <a:bodyPr wrap="square" rtlCol="0">
            <a:spAutoFit/>
          </a:bodyPr>
          <a:lstStyle/>
          <a:p>
            <a:pPr algn="ctr"/>
            <a:r>
              <a:rPr lang="pt-BR" b="1" dirty="0" smtClean="0">
                <a:solidFill>
                  <a:schemeClr val="accent5">
                    <a:lumMod val="40000"/>
                    <a:lumOff val="60000"/>
                  </a:schemeClr>
                </a:solidFill>
              </a:rPr>
              <a:t>Ativos</a:t>
            </a:r>
            <a:endParaRPr lang="pt-BR" b="1" dirty="0">
              <a:solidFill>
                <a:schemeClr val="accent5">
                  <a:lumMod val="40000"/>
                  <a:lumOff val="60000"/>
                </a:schemeClr>
              </a:solidFill>
            </a:endParaRPr>
          </a:p>
        </p:txBody>
      </p:sp>
      <p:sp>
        <p:nvSpPr>
          <p:cNvPr id="42" name="CaixaDeTexto 41"/>
          <p:cNvSpPr txBox="1"/>
          <p:nvPr/>
        </p:nvSpPr>
        <p:spPr>
          <a:xfrm>
            <a:off x="3707904" y="2204864"/>
            <a:ext cx="1224136" cy="369332"/>
          </a:xfrm>
          <a:prstGeom prst="rect">
            <a:avLst/>
          </a:prstGeom>
          <a:noFill/>
        </p:spPr>
        <p:txBody>
          <a:bodyPr wrap="square" rtlCol="0">
            <a:spAutoFit/>
          </a:bodyPr>
          <a:lstStyle/>
          <a:p>
            <a:pPr algn="ctr"/>
            <a:r>
              <a:rPr lang="pt-BR" b="1" dirty="0" smtClean="0">
                <a:solidFill>
                  <a:schemeClr val="accent5">
                    <a:lumMod val="40000"/>
                    <a:lumOff val="60000"/>
                  </a:schemeClr>
                </a:solidFill>
              </a:rPr>
              <a:t>Passivos</a:t>
            </a:r>
            <a:endParaRPr lang="pt-BR" b="1" dirty="0">
              <a:solidFill>
                <a:schemeClr val="accent5">
                  <a:lumMod val="40000"/>
                  <a:lumOff val="60000"/>
                </a:schemeClr>
              </a:solidFill>
            </a:endParaRPr>
          </a:p>
        </p:txBody>
      </p:sp>
    </p:spTree>
    <p:extLst>
      <p:ext uri="{BB962C8B-B14F-4D97-AF65-F5344CB8AC3E}">
        <p14:creationId xmlns:p14="http://schemas.microsoft.com/office/powerpoint/2010/main" val="3516372225"/>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Retângulo 29"/>
          <p:cNvSpPr/>
          <p:nvPr/>
        </p:nvSpPr>
        <p:spPr>
          <a:xfrm>
            <a:off x="1231057" y="2564903"/>
            <a:ext cx="936104" cy="1575465"/>
          </a:xfrm>
          <a:prstGeom prst="rect">
            <a:avLst/>
          </a:prstGeom>
          <a:solidFill>
            <a:schemeClr val="bg1"/>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0" name="Retângulo 9"/>
          <p:cNvSpPr/>
          <p:nvPr/>
        </p:nvSpPr>
        <p:spPr>
          <a:xfrm>
            <a:off x="251520" y="2564904"/>
            <a:ext cx="936104" cy="1080120"/>
          </a:xfrm>
          <a:prstGeom prst="rect">
            <a:avLst/>
          </a:prstGeom>
          <a:solidFill>
            <a:schemeClr val="bg1"/>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7" name="Seta para a direita 16"/>
          <p:cNvSpPr/>
          <p:nvPr/>
        </p:nvSpPr>
        <p:spPr>
          <a:xfrm>
            <a:off x="2301999" y="3537012"/>
            <a:ext cx="432048" cy="216024"/>
          </a:xfrm>
          <a:prstGeom prst="rightArrow">
            <a:avLst/>
          </a:prstGeom>
          <a:solidFill>
            <a:schemeClr val="bg1">
              <a:lumMod val="6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8" name="Retângulo 17"/>
          <p:cNvSpPr/>
          <p:nvPr/>
        </p:nvSpPr>
        <p:spPr>
          <a:xfrm>
            <a:off x="251520" y="3645024"/>
            <a:ext cx="936104" cy="1080120"/>
          </a:xfrm>
          <a:prstGeom prst="rect">
            <a:avLst/>
          </a:prstGeom>
          <a:solidFill>
            <a:srgbClr val="FFFF0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1" name="Retângulo 20"/>
          <p:cNvSpPr/>
          <p:nvPr/>
        </p:nvSpPr>
        <p:spPr>
          <a:xfrm>
            <a:off x="1231057" y="4185084"/>
            <a:ext cx="936104" cy="540060"/>
          </a:xfrm>
          <a:prstGeom prst="rect">
            <a:avLst/>
          </a:prstGeom>
          <a:solidFill>
            <a:schemeClr val="bg1"/>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2" name="CaixaDeTexto 21"/>
          <p:cNvSpPr txBox="1"/>
          <p:nvPr/>
        </p:nvSpPr>
        <p:spPr>
          <a:xfrm>
            <a:off x="251520" y="2564904"/>
            <a:ext cx="936104" cy="584775"/>
          </a:xfrm>
          <a:prstGeom prst="rect">
            <a:avLst/>
          </a:prstGeom>
          <a:noFill/>
        </p:spPr>
        <p:txBody>
          <a:bodyPr wrap="square" rtlCol="0">
            <a:spAutoFit/>
          </a:bodyPr>
          <a:lstStyle/>
          <a:p>
            <a:pPr algn="ctr"/>
            <a:r>
              <a:rPr lang="pt-BR" sz="3200" b="1" dirty="0" smtClean="0"/>
              <a:t>D+</a:t>
            </a:r>
            <a:endParaRPr lang="pt-BR" sz="3200" b="1" dirty="0"/>
          </a:p>
        </p:txBody>
      </p:sp>
      <p:sp>
        <p:nvSpPr>
          <p:cNvPr id="26" name="CaixaDeTexto 25"/>
          <p:cNvSpPr txBox="1"/>
          <p:nvPr/>
        </p:nvSpPr>
        <p:spPr>
          <a:xfrm>
            <a:off x="251520" y="3708321"/>
            <a:ext cx="936104" cy="584775"/>
          </a:xfrm>
          <a:prstGeom prst="rect">
            <a:avLst/>
          </a:prstGeom>
          <a:noFill/>
        </p:spPr>
        <p:txBody>
          <a:bodyPr wrap="square" rtlCol="0">
            <a:spAutoFit/>
          </a:bodyPr>
          <a:lstStyle/>
          <a:p>
            <a:pPr algn="ctr"/>
            <a:r>
              <a:rPr lang="pt-BR" sz="3200" b="1" dirty="0" smtClean="0"/>
              <a:t>RI</a:t>
            </a:r>
            <a:endParaRPr lang="pt-BR" sz="3200" b="1" dirty="0"/>
          </a:p>
        </p:txBody>
      </p:sp>
      <p:sp>
        <p:nvSpPr>
          <p:cNvPr id="27" name="CaixaDeTexto 26"/>
          <p:cNvSpPr txBox="1"/>
          <p:nvPr/>
        </p:nvSpPr>
        <p:spPr>
          <a:xfrm>
            <a:off x="1216199" y="2564904"/>
            <a:ext cx="936104" cy="1077218"/>
          </a:xfrm>
          <a:prstGeom prst="rect">
            <a:avLst/>
          </a:prstGeom>
          <a:noFill/>
        </p:spPr>
        <p:txBody>
          <a:bodyPr wrap="square" rtlCol="0">
            <a:spAutoFit/>
          </a:bodyPr>
          <a:lstStyle/>
          <a:p>
            <a:pPr algn="ctr"/>
            <a:r>
              <a:rPr lang="pt-BR" sz="3200" b="1" dirty="0" smtClean="0"/>
              <a:t>R$</a:t>
            </a:r>
          </a:p>
          <a:p>
            <a:pPr algn="ctr"/>
            <a:r>
              <a:rPr lang="pt-BR" sz="3200" b="1" dirty="0" smtClean="0"/>
              <a:t>TN</a:t>
            </a:r>
            <a:endParaRPr lang="pt-BR" sz="3200" b="1" dirty="0"/>
          </a:p>
        </p:txBody>
      </p:sp>
      <p:sp>
        <p:nvSpPr>
          <p:cNvPr id="28" name="CaixaDeTexto 27"/>
          <p:cNvSpPr txBox="1"/>
          <p:nvPr/>
        </p:nvSpPr>
        <p:spPr>
          <a:xfrm>
            <a:off x="1259632" y="4140369"/>
            <a:ext cx="936104" cy="584775"/>
          </a:xfrm>
          <a:prstGeom prst="rect">
            <a:avLst/>
          </a:prstGeom>
          <a:noFill/>
        </p:spPr>
        <p:txBody>
          <a:bodyPr wrap="square" rtlCol="0">
            <a:spAutoFit/>
          </a:bodyPr>
          <a:lstStyle/>
          <a:p>
            <a:pPr algn="ctr"/>
            <a:r>
              <a:rPr lang="pt-BR" sz="3200" b="1" dirty="0" smtClean="0"/>
              <a:t>PL</a:t>
            </a:r>
            <a:endParaRPr lang="pt-BR" sz="3200" b="1" dirty="0"/>
          </a:p>
        </p:txBody>
      </p:sp>
      <p:sp>
        <p:nvSpPr>
          <p:cNvPr id="31" name="CaixaDeTexto 30"/>
          <p:cNvSpPr txBox="1"/>
          <p:nvPr/>
        </p:nvSpPr>
        <p:spPr>
          <a:xfrm>
            <a:off x="251520" y="2204864"/>
            <a:ext cx="936104" cy="369332"/>
          </a:xfrm>
          <a:prstGeom prst="rect">
            <a:avLst/>
          </a:prstGeom>
          <a:noFill/>
        </p:spPr>
        <p:txBody>
          <a:bodyPr wrap="square" rtlCol="0">
            <a:spAutoFit/>
          </a:bodyPr>
          <a:lstStyle/>
          <a:p>
            <a:pPr algn="ctr"/>
            <a:r>
              <a:rPr lang="pt-BR" b="1" dirty="0" smtClean="0">
                <a:solidFill>
                  <a:schemeClr val="accent5">
                    <a:lumMod val="40000"/>
                    <a:lumOff val="60000"/>
                  </a:schemeClr>
                </a:solidFill>
              </a:rPr>
              <a:t>Ativos</a:t>
            </a:r>
            <a:endParaRPr lang="pt-BR" b="1" dirty="0">
              <a:solidFill>
                <a:schemeClr val="accent5">
                  <a:lumMod val="40000"/>
                  <a:lumOff val="60000"/>
                </a:schemeClr>
              </a:solidFill>
            </a:endParaRPr>
          </a:p>
        </p:txBody>
      </p:sp>
      <p:sp>
        <p:nvSpPr>
          <p:cNvPr id="32" name="CaixaDeTexto 31"/>
          <p:cNvSpPr txBox="1"/>
          <p:nvPr/>
        </p:nvSpPr>
        <p:spPr>
          <a:xfrm>
            <a:off x="1106091" y="2204864"/>
            <a:ext cx="1224136" cy="369332"/>
          </a:xfrm>
          <a:prstGeom prst="rect">
            <a:avLst/>
          </a:prstGeom>
          <a:noFill/>
        </p:spPr>
        <p:txBody>
          <a:bodyPr wrap="square" rtlCol="0">
            <a:spAutoFit/>
          </a:bodyPr>
          <a:lstStyle/>
          <a:p>
            <a:pPr algn="ctr"/>
            <a:r>
              <a:rPr lang="pt-BR" b="1" dirty="0" smtClean="0">
                <a:solidFill>
                  <a:schemeClr val="accent5">
                    <a:lumMod val="40000"/>
                    <a:lumOff val="60000"/>
                  </a:schemeClr>
                </a:solidFill>
              </a:rPr>
              <a:t>Passivos</a:t>
            </a:r>
            <a:endParaRPr lang="pt-BR" b="1" dirty="0">
              <a:solidFill>
                <a:schemeClr val="accent5">
                  <a:lumMod val="40000"/>
                  <a:lumOff val="60000"/>
                </a:schemeClr>
              </a:solidFill>
            </a:endParaRPr>
          </a:p>
        </p:txBody>
      </p:sp>
      <p:sp>
        <p:nvSpPr>
          <p:cNvPr id="35" name="Retângulo 34"/>
          <p:cNvSpPr/>
          <p:nvPr/>
        </p:nvSpPr>
        <p:spPr>
          <a:xfrm>
            <a:off x="2853333" y="3645024"/>
            <a:ext cx="936104" cy="1512168"/>
          </a:xfrm>
          <a:prstGeom prst="rect">
            <a:avLst/>
          </a:prstGeom>
          <a:solidFill>
            <a:srgbClr val="FFFF0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8" name="CaixaDeTexto 37"/>
          <p:cNvSpPr txBox="1"/>
          <p:nvPr/>
        </p:nvSpPr>
        <p:spPr>
          <a:xfrm>
            <a:off x="2853333" y="3708321"/>
            <a:ext cx="936104" cy="584775"/>
          </a:xfrm>
          <a:prstGeom prst="rect">
            <a:avLst/>
          </a:prstGeom>
          <a:noFill/>
        </p:spPr>
        <p:txBody>
          <a:bodyPr wrap="square" rtlCol="0">
            <a:spAutoFit/>
          </a:bodyPr>
          <a:lstStyle/>
          <a:p>
            <a:pPr algn="ctr"/>
            <a:r>
              <a:rPr lang="pt-BR" sz="3200" b="1" dirty="0" smtClean="0"/>
              <a:t>RI</a:t>
            </a:r>
            <a:endParaRPr lang="pt-BR" sz="3200" b="1" dirty="0"/>
          </a:p>
        </p:txBody>
      </p:sp>
      <p:sp>
        <p:nvSpPr>
          <p:cNvPr id="41" name="CaixaDeTexto 40"/>
          <p:cNvSpPr txBox="1"/>
          <p:nvPr/>
        </p:nvSpPr>
        <p:spPr>
          <a:xfrm>
            <a:off x="2853333" y="2204864"/>
            <a:ext cx="936104" cy="369332"/>
          </a:xfrm>
          <a:prstGeom prst="rect">
            <a:avLst/>
          </a:prstGeom>
          <a:noFill/>
        </p:spPr>
        <p:txBody>
          <a:bodyPr wrap="square" rtlCol="0">
            <a:spAutoFit/>
          </a:bodyPr>
          <a:lstStyle/>
          <a:p>
            <a:pPr algn="ctr"/>
            <a:r>
              <a:rPr lang="pt-BR" b="1" dirty="0" smtClean="0">
                <a:solidFill>
                  <a:schemeClr val="accent5">
                    <a:lumMod val="40000"/>
                    <a:lumOff val="60000"/>
                  </a:schemeClr>
                </a:solidFill>
              </a:rPr>
              <a:t>Ativos</a:t>
            </a:r>
            <a:endParaRPr lang="pt-BR" b="1" dirty="0">
              <a:solidFill>
                <a:schemeClr val="accent5">
                  <a:lumMod val="40000"/>
                  <a:lumOff val="60000"/>
                </a:schemeClr>
              </a:solidFill>
            </a:endParaRPr>
          </a:p>
        </p:txBody>
      </p:sp>
      <p:sp>
        <p:nvSpPr>
          <p:cNvPr id="42" name="CaixaDeTexto 41"/>
          <p:cNvSpPr txBox="1"/>
          <p:nvPr/>
        </p:nvSpPr>
        <p:spPr>
          <a:xfrm>
            <a:off x="3707904" y="2204864"/>
            <a:ext cx="1224136" cy="369332"/>
          </a:xfrm>
          <a:prstGeom prst="rect">
            <a:avLst/>
          </a:prstGeom>
          <a:noFill/>
        </p:spPr>
        <p:txBody>
          <a:bodyPr wrap="square" rtlCol="0">
            <a:spAutoFit/>
          </a:bodyPr>
          <a:lstStyle/>
          <a:p>
            <a:pPr algn="ctr"/>
            <a:r>
              <a:rPr lang="pt-BR" b="1" dirty="0" smtClean="0">
                <a:solidFill>
                  <a:schemeClr val="accent5">
                    <a:lumMod val="40000"/>
                    <a:lumOff val="60000"/>
                  </a:schemeClr>
                </a:solidFill>
              </a:rPr>
              <a:t>Passivos</a:t>
            </a:r>
            <a:endParaRPr lang="pt-BR" b="1" dirty="0">
              <a:solidFill>
                <a:schemeClr val="accent5">
                  <a:lumMod val="40000"/>
                  <a:lumOff val="60000"/>
                </a:schemeClr>
              </a:solidFill>
            </a:endParaRPr>
          </a:p>
        </p:txBody>
      </p:sp>
    </p:spTree>
    <p:extLst>
      <p:ext uri="{BB962C8B-B14F-4D97-AF65-F5344CB8AC3E}">
        <p14:creationId xmlns:p14="http://schemas.microsoft.com/office/powerpoint/2010/main" val="2046119593"/>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Retângulo 29"/>
          <p:cNvSpPr/>
          <p:nvPr/>
        </p:nvSpPr>
        <p:spPr>
          <a:xfrm>
            <a:off x="1231057" y="2564903"/>
            <a:ext cx="936104" cy="1575465"/>
          </a:xfrm>
          <a:prstGeom prst="rect">
            <a:avLst/>
          </a:prstGeom>
          <a:solidFill>
            <a:schemeClr val="bg1"/>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0" name="Retângulo 9"/>
          <p:cNvSpPr/>
          <p:nvPr/>
        </p:nvSpPr>
        <p:spPr>
          <a:xfrm>
            <a:off x="251520" y="2564904"/>
            <a:ext cx="936104" cy="1080120"/>
          </a:xfrm>
          <a:prstGeom prst="rect">
            <a:avLst/>
          </a:prstGeom>
          <a:solidFill>
            <a:schemeClr val="bg1"/>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7" name="Seta para a direita 16"/>
          <p:cNvSpPr/>
          <p:nvPr/>
        </p:nvSpPr>
        <p:spPr>
          <a:xfrm>
            <a:off x="2301999" y="3537012"/>
            <a:ext cx="432048" cy="216024"/>
          </a:xfrm>
          <a:prstGeom prst="rightArrow">
            <a:avLst/>
          </a:prstGeom>
          <a:solidFill>
            <a:schemeClr val="bg1">
              <a:lumMod val="6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8" name="Retângulo 17"/>
          <p:cNvSpPr/>
          <p:nvPr/>
        </p:nvSpPr>
        <p:spPr>
          <a:xfrm>
            <a:off x="251520" y="3645024"/>
            <a:ext cx="936104" cy="1080120"/>
          </a:xfrm>
          <a:prstGeom prst="rect">
            <a:avLst/>
          </a:prstGeom>
          <a:solidFill>
            <a:srgbClr val="FFFF0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1" name="Retângulo 20"/>
          <p:cNvSpPr/>
          <p:nvPr/>
        </p:nvSpPr>
        <p:spPr>
          <a:xfrm>
            <a:off x="1231057" y="4185084"/>
            <a:ext cx="936104" cy="540060"/>
          </a:xfrm>
          <a:prstGeom prst="rect">
            <a:avLst/>
          </a:prstGeom>
          <a:solidFill>
            <a:schemeClr val="bg1"/>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2" name="CaixaDeTexto 21"/>
          <p:cNvSpPr txBox="1"/>
          <p:nvPr/>
        </p:nvSpPr>
        <p:spPr>
          <a:xfrm>
            <a:off x="251520" y="2564904"/>
            <a:ext cx="936104" cy="584775"/>
          </a:xfrm>
          <a:prstGeom prst="rect">
            <a:avLst/>
          </a:prstGeom>
          <a:noFill/>
        </p:spPr>
        <p:txBody>
          <a:bodyPr wrap="square" rtlCol="0">
            <a:spAutoFit/>
          </a:bodyPr>
          <a:lstStyle/>
          <a:p>
            <a:pPr algn="ctr"/>
            <a:r>
              <a:rPr lang="pt-BR" sz="3200" b="1" dirty="0" smtClean="0"/>
              <a:t>D+</a:t>
            </a:r>
            <a:endParaRPr lang="pt-BR" sz="3200" b="1" dirty="0"/>
          </a:p>
        </p:txBody>
      </p:sp>
      <p:sp>
        <p:nvSpPr>
          <p:cNvPr id="26" name="CaixaDeTexto 25"/>
          <p:cNvSpPr txBox="1"/>
          <p:nvPr/>
        </p:nvSpPr>
        <p:spPr>
          <a:xfrm>
            <a:off x="251520" y="3708321"/>
            <a:ext cx="936104" cy="584775"/>
          </a:xfrm>
          <a:prstGeom prst="rect">
            <a:avLst/>
          </a:prstGeom>
          <a:noFill/>
        </p:spPr>
        <p:txBody>
          <a:bodyPr wrap="square" rtlCol="0">
            <a:spAutoFit/>
          </a:bodyPr>
          <a:lstStyle/>
          <a:p>
            <a:pPr algn="ctr"/>
            <a:r>
              <a:rPr lang="pt-BR" sz="3200" b="1" dirty="0" smtClean="0"/>
              <a:t>RI</a:t>
            </a:r>
            <a:endParaRPr lang="pt-BR" sz="3200" b="1" dirty="0"/>
          </a:p>
        </p:txBody>
      </p:sp>
      <p:sp>
        <p:nvSpPr>
          <p:cNvPr id="27" name="CaixaDeTexto 26"/>
          <p:cNvSpPr txBox="1"/>
          <p:nvPr/>
        </p:nvSpPr>
        <p:spPr>
          <a:xfrm>
            <a:off x="1216199" y="2564904"/>
            <a:ext cx="936104" cy="1077218"/>
          </a:xfrm>
          <a:prstGeom prst="rect">
            <a:avLst/>
          </a:prstGeom>
          <a:noFill/>
        </p:spPr>
        <p:txBody>
          <a:bodyPr wrap="square" rtlCol="0">
            <a:spAutoFit/>
          </a:bodyPr>
          <a:lstStyle/>
          <a:p>
            <a:pPr algn="ctr"/>
            <a:r>
              <a:rPr lang="pt-BR" sz="3200" b="1" dirty="0" smtClean="0"/>
              <a:t>R$</a:t>
            </a:r>
          </a:p>
          <a:p>
            <a:pPr algn="ctr"/>
            <a:r>
              <a:rPr lang="pt-BR" sz="3200" b="1" dirty="0" smtClean="0"/>
              <a:t>TN</a:t>
            </a:r>
            <a:endParaRPr lang="pt-BR" sz="3200" b="1" dirty="0"/>
          </a:p>
        </p:txBody>
      </p:sp>
      <p:sp>
        <p:nvSpPr>
          <p:cNvPr id="28" name="CaixaDeTexto 27"/>
          <p:cNvSpPr txBox="1"/>
          <p:nvPr/>
        </p:nvSpPr>
        <p:spPr>
          <a:xfrm>
            <a:off x="1259632" y="4140369"/>
            <a:ext cx="936104" cy="584775"/>
          </a:xfrm>
          <a:prstGeom prst="rect">
            <a:avLst/>
          </a:prstGeom>
          <a:noFill/>
        </p:spPr>
        <p:txBody>
          <a:bodyPr wrap="square" rtlCol="0">
            <a:spAutoFit/>
          </a:bodyPr>
          <a:lstStyle/>
          <a:p>
            <a:pPr algn="ctr"/>
            <a:r>
              <a:rPr lang="pt-BR" sz="3200" b="1" dirty="0" smtClean="0"/>
              <a:t>PL</a:t>
            </a:r>
            <a:endParaRPr lang="pt-BR" sz="3200" b="1" dirty="0"/>
          </a:p>
        </p:txBody>
      </p:sp>
      <p:sp>
        <p:nvSpPr>
          <p:cNvPr id="31" name="CaixaDeTexto 30"/>
          <p:cNvSpPr txBox="1"/>
          <p:nvPr/>
        </p:nvSpPr>
        <p:spPr>
          <a:xfrm>
            <a:off x="251520" y="2204864"/>
            <a:ext cx="936104" cy="369332"/>
          </a:xfrm>
          <a:prstGeom prst="rect">
            <a:avLst/>
          </a:prstGeom>
          <a:noFill/>
        </p:spPr>
        <p:txBody>
          <a:bodyPr wrap="square" rtlCol="0">
            <a:spAutoFit/>
          </a:bodyPr>
          <a:lstStyle/>
          <a:p>
            <a:pPr algn="ctr"/>
            <a:r>
              <a:rPr lang="pt-BR" b="1" dirty="0" smtClean="0">
                <a:solidFill>
                  <a:schemeClr val="accent5">
                    <a:lumMod val="40000"/>
                    <a:lumOff val="60000"/>
                  </a:schemeClr>
                </a:solidFill>
              </a:rPr>
              <a:t>Ativos</a:t>
            </a:r>
            <a:endParaRPr lang="pt-BR" b="1" dirty="0">
              <a:solidFill>
                <a:schemeClr val="accent5">
                  <a:lumMod val="40000"/>
                  <a:lumOff val="60000"/>
                </a:schemeClr>
              </a:solidFill>
            </a:endParaRPr>
          </a:p>
        </p:txBody>
      </p:sp>
      <p:sp>
        <p:nvSpPr>
          <p:cNvPr id="32" name="CaixaDeTexto 31"/>
          <p:cNvSpPr txBox="1"/>
          <p:nvPr/>
        </p:nvSpPr>
        <p:spPr>
          <a:xfrm>
            <a:off x="1106091" y="2204864"/>
            <a:ext cx="1224136" cy="369332"/>
          </a:xfrm>
          <a:prstGeom prst="rect">
            <a:avLst/>
          </a:prstGeom>
          <a:noFill/>
        </p:spPr>
        <p:txBody>
          <a:bodyPr wrap="square" rtlCol="0">
            <a:spAutoFit/>
          </a:bodyPr>
          <a:lstStyle/>
          <a:p>
            <a:pPr algn="ctr"/>
            <a:r>
              <a:rPr lang="pt-BR" b="1" dirty="0" smtClean="0">
                <a:solidFill>
                  <a:schemeClr val="accent5">
                    <a:lumMod val="40000"/>
                    <a:lumOff val="60000"/>
                  </a:schemeClr>
                </a:solidFill>
              </a:rPr>
              <a:t>Passivos</a:t>
            </a:r>
            <a:endParaRPr lang="pt-BR" b="1" dirty="0">
              <a:solidFill>
                <a:schemeClr val="accent5">
                  <a:lumMod val="40000"/>
                  <a:lumOff val="60000"/>
                </a:schemeClr>
              </a:solidFill>
            </a:endParaRPr>
          </a:p>
        </p:txBody>
      </p:sp>
      <p:sp>
        <p:nvSpPr>
          <p:cNvPr id="33" name="Retângulo 32"/>
          <p:cNvSpPr/>
          <p:nvPr/>
        </p:nvSpPr>
        <p:spPr>
          <a:xfrm>
            <a:off x="3832870" y="2564903"/>
            <a:ext cx="936104" cy="1575465"/>
          </a:xfrm>
          <a:prstGeom prst="rect">
            <a:avLst/>
          </a:prstGeom>
          <a:solidFill>
            <a:schemeClr val="bg1"/>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4" name="Retângulo 33"/>
          <p:cNvSpPr/>
          <p:nvPr/>
        </p:nvSpPr>
        <p:spPr>
          <a:xfrm>
            <a:off x="2853333" y="2564904"/>
            <a:ext cx="936104" cy="1080120"/>
          </a:xfrm>
          <a:prstGeom prst="rect">
            <a:avLst/>
          </a:prstGeom>
          <a:solidFill>
            <a:schemeClr val="bg1"/>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5" name="Retângulo 34"/>
          <p:cNvSpPr/>
          <p:nvPr/>
        </p:nvSpPr>
        <p:spPr>
          <a:xfrm>
            <a:off x="2853333" y="3645024"/>
            <a:ext cx="936104" cy="1512168"/>
          </a:xfrm>
          <a:prstGeom prst="rect">
            <a:avLst/>
          </a:prstGeom>
          <a:solidFill>
            <a:srgbClr val="FFFF0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7" name="CaixaDeTexto 36"/>
          <p:cNvSpPr txBox="1"/>
          <p:nvPr/>
        </p:nvSpPr>
        <p:spPr>
          <a:xfrm>
            <a:off x="2853333" y="2564904"/>
            <a:ext cx="936104" cy="584775"/>
          </a:xfrm>
          <a:prstGeom prst="rect">
            <a:avLst/>
          </a:prstGeom>
          <a:noFill/>
        </p:spPr>
        <p:txBody>
          <a:bodyPr wrap="square" rtlCol="0">
            <a:spAutoFit/>
          </a:bodyPr>
          <a:lstStyle/>
          <a:p>
            <a:pPr algn="ctr"/>
            <a:r>
              <a:rPr lang="pt-BR" sz="3200" b="1" dirty="0" smtClean="0"/>
              <a:t>D+</a:t>
            </a:r>
            <a:endParaRPr lang="pt-BR" sz="3200" b="1" dirty="0"/>
          </a:p>
        </p:txBody>
      </p:sp>
      <p:sp>
        <p:nvSpPr>
          <p:cNvPr id="38" name="CaixaDeTexto 37"/>
          <p:cNvSpPr txBox="1"/>
          <p:nvPr/>
        </p:nvSpPr>
        <p:spPr>
          <a:xfrm>
            <a:off x="2853333" y="3708321"/>
            <a:ext cx="936104" cy="584775"/>
          </a:xfrm>
          <a:prstGeom prst="rect">
            <a:avLst/>
          </a:prstGeom>
          <a:noFill/>
        </p:spPr>
        <p:txBody>
          <a:bodyPr wrap="square" rtlCol="0">
            <a:spAutoFit/>
          </a:bodyPr>
          <a:lstStyle/>
          <a:p>
            <a:pPr algn="ctr"/>
            <a:r>
              <a:rPr lang="pt-BR" sz="3200" b="1" dirty="0" smtClean="0"/>
              <a:t>RI</a:t>
            </a:r>
            <a:endParaRPr lang="pt-BR" sz="3200" b="1" dirty="0"/>
          </a:p>
        </p:txBody>
      </p:sp>
      <p:sp>
        <p:nvSpPr>
          <p:cNvPr id="39" name="CaixaDeTexto 38"/>
          <p:cNvSpPr txBox="1"/>
          <p:nvPr/>
        </p:nvSpPr>
        <p:spPr>
          <a:xfrm>
            <a:off x="3818012" y="2564904"/>
            <a:ext cx="936104" cy="1077218"/>
          </a:xfrm>
          <a:prstGeom prst="rect">
            <a:avLst/>
          </a:prstGeom>
          <a:noFill/>
        </p:spPr>
        <p:txBody>
          <a:bodyPr wrap="square" rtlCol="0">
            <a:spAutoFit/>
          </a:bodyPr>
          <a:lstStyle/>
          <a:p>
            <a:pPr algn="ctr"/>
            <a:r>
              <a:rPr lang="pt-BR" sz="3200" b="1" dirty="0" smtClean="0"/>
              <a:t>R$</a:t>
            </a:r>
          </a:p>
          <a:p>
            <a:pPr algn="ctr"/>
            <a:r>
              <a:rPr lang="pt-BR" sz="3200" b="1" dirty="0" smtClean="0"/>
              <a:t>TN</a:t>
            </a:r>
            <a:endParaRPr lang="pt-BR" sz="3200" b="1" dirty="0"/>
          </a:p>
        </p:txBody>
      </p:sp>
      <p:sp>
        <p:nvSpPr>
          <p:cNvPr id="41" name="CaixaDeTexto 40"/>
          <p:cNvSpPr txBox="1"/>
          <p:nvPr/>
        </p:nvSpPr>
        <p:spPr>
          <a:xfrm>
            <a:off x="2853333" y="2204864"/>
            <a:ext cx="936104" cy="369332"/>
          </a:xfrm>
          <a:prstGeom prst="rect">
            <a:avLst/>
          </a:prstGeom>
          <a:noFill/>
        </p:spPr>
        <p:txBody>
          <a:bodyPr wrap="square" rtlCol="0">
            <a:spAutoFit/>
          </a:bodyPr>
          <a:lstStyle/>
          <a:p>
            <a:pPr algn="ctr"/>
            <a:r>
              <a:rPr lang="pt-BR" b="1" dirty="0" smtClean="0">
                <a:solidFill>
                  <a:schemeClr val="accent5">
                    <a:lumMod val="40000"/>
                    <a:lumOff val="60000"/>
                  </a:schemeClr>
                </a:solidFill>
              </a:rPr>
              <a:t>Ativos</a:t>
            </a:r>
            <a:endParaRPr lang="pt-BR" b="1" dirty="0">
              <a:solidFill>
                <a:schemeClr val="accent5">
                  <a:lumMod val="40000"/>
                  <a:lumOff val="60000"/>
                </a:schemeClr>
              </a:solidFill>
            </a:endParaRPr>
          </a:p>
        </p:txBody>
      </p:sp>
      <p:sp>
        <p:nvSpPr>
          <p:cNvPr id="42" name="CaixaDeTexto 41"/>
          <p:cNvSpPr txBox="1"/>
          <p:nvPr/>
        </p:nvSpPr>
        <p:spPr>
          <a:xfrm>
            <a:off x="3707904" y="2204864"/>
            <a:ext cx="1224136" cy="369332"/>
          </a:xfrm>
          <a:prstGeom prst="rect">
            <a:avLst/>
          </a:prstGeom>
          <a:noFill/>
        </p:spPr>
        <p:txBody>
          <a:bodyPr wrap="square" rtlCol="0">
            <a:spAutoFit/>
          </a:bodyPr>
          <a:lstStyle/>
          <a:p>
            <a:pPr algn="ctr"/>
            <a:r>
              <a:rPr lang="pt-BR" b="1" dirty="0" smtClean="0">
                <a:solidFill>
                  <a:schemeClr val="accent5">
                    <a:lumMod val="40000"/>
                    <a:lumOff val="60000"/>
                  </a:schemeClr>
                </a:solidFill>
              </a:rPr>
              <a:t>Passivos</a:t>
            </a:r>
            <a:endParaRPr lang="pt-BR" b="1" dirty="0">
              <a:solidFill>
                <a:schemeClr val="accent5">
                  <a:lumMod val="40000"/>
                  <a:lumOff val="60000"/>
                </a:schemeClr>
              </a:solidFill>
            </a:endParaRPr>
          </a:p>
        </p:txBody>
      </p:sp>
      <p:sp>
        <p:nvSpPr>
          <p:cNvPr id="65" name="Retângulo 64"/>
          <p:cNvSpPr/>
          <p:nvPr/>
        </p:nvSpPr>
        <p:spPr>
          <a:xfrm>
            <a:off x="3832870" y="4185084"/>
            <a:ext cx="936104" cy="540060"/>
          </a:xfrm>
          <a:prstGeom prst="rect">
            <a:avLst/>
          </a:prstGeom>
          <a:solidFill>
            <a:schemeClr val="bg1"/>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66" name="CaixaDeTexto 65"/>
          <p:cNvSpPr txBox="1"/>
          <p:nvPr/>
        </p:nvSpPr>
        <p:spPr>
          <a:xfrm>
            <a:off x="3861445" y="4140369"/>
            <a:ext cx="936104" cy="584775"/>
          </a:xfrm>
          <a:prstGeom prst="rect">
            <a:avLst/>
          </a:prstGeom>
          <a:noFill/>
        </p:spPr>
        <p:txBody>
          <a:bodyPr wrap="square" rtlCol="0">
            <a:spAutoFit/>
          </a:bodyPr>
          <a:lstStyle/>
          <a:p>
            <a:pPr algn="ctr"/>
            <a:r>
              <a:rPr lang="pt-BR" sz="3200" b="1" dirty="0" smtClean="0"/>
              <a:t>PL</a:t>
            </a:r>
            <a:endParaRPr lang="pt-BR" sz="3200" b="1" dirty="0"/>
          </a:p>
        </p:txBody>
      </p:sp>
    </p:spTree>
    <p:extLst>
      <p:ext uri="{BB962C8B-B14F-4D97-AF65-F5344CB8AC3E}">
        <p14:creationId xmlns:p14="http://schemas.microsoft.com/office/powerpoint/2010/main" val="2507398698"/>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Retângulo 29"/>
          <p:cNvSpPr/>
          <p:nvPr/>
        </p:nvSpPr>
        <p:spPr>
          <a:xfrm>
            <a:off x="1231057" y="2564903"/>
            <a:ext cx="936104" cy="1575465"/>
          </a:xfrm>
          <a:prstGeom prst="rect">
            <a:avLst/>
          </a:prstGeom>
          <a:solidFill>
            <a:schemeClr val="bg1"/>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0" name="Retângulo 9"/>
          <p:cNvSpPr/>
          <p:nvPr/>
        </p:nvSpPr>
        <p:spPr>
          <a:xfrm>
            <a:off x="251520" y="2564904"/>
            <a:ext cx="936104" cy="1080120"/>
          </a:xfrm>
          <a:prstGeom prst="rect">
            <a:avLst/>
          </a:prstGeom>
          <a:solidFill>
            <a:schemeClr val="bg1"/>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7" name="Seta para a direita 16"/>
          <p:cNvSpPr/>
          <p:nvPr/>
        </p:nvSpPr>
        <p:spPr>
          <a:xfrm>
            <a:off x="2301999" y="3537012"/>
            <a:ext cx="432048" cy="216024"/>
          </a:xfrm>
          <a:prstGeom prst="rightArrow">
            <a:avLst/>
          </a:prstGeom>
          <a:solidFill>
            <a:schemeClr val="bg1">
              <a:lumMod val="6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8" name="Retângulo 17"/>
          <p:cNvSpPr/>
          <p:nvPr/>
        </p:nvSpPr>
        <p:spPr>
          <a:xfrm>
            <a:off x="251520" y="3645024"/>
            <a:ext cx="936104" cy="1080120"/>
          </a:xfrm>
          <a:prstGeom prst="rect">
            <a:avLst/>
          </a:prstGeom>
          <a:solidFill>
            <a:srgbClr val="FFFF0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1" name="Retângulo 20"/>
          <p:cNvSpPr/>
          <p:nvPr/>
        </p:nvSpPr>
        <p:spPr>
          <a:xfrm>
            <a:off x="1231057" y="4185084"/>
            <a:ext cx="936104" cy="540060"/>
          </a:xfrm>
          <a:prstGeom prst="rect">
            <a:avLst/>
          </a:prstGeom>
          <a:solidFill>
            <a:schemeClr val="bg1"/>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2" name="CaixaDeTexto 21"/>
          <p:cNvSpPr txBox="1"/>
          <p:nvPr/>
        </p:nvSpPr>
        <p:spPr>
          <a:xfrm>
            <a:off x="251520" y="2564904"/>
            <a:ext cx="936104" cy="584775"/>
          </a:xfrm>
          <a:prstGeom prst="rect">
            <a:avLst/>
          </a:prstGeom>
          <a:noFill/>
        </p:spPr>
        <p:txBody>
          <a:bodyPr wrap="square" rtlCol="0">
            <a:spAutoFit/>
          </a:bodyPr>
          <a:lstStyle/>
          <a:p>
            <a:pPr algn="ctr"/>
            <a:r>
              <a:rPr lang="pt-BR" sz="3200" b="1" dirty="0" smtClean="0"/>
              <a:t>D+</a:t>
            </a:r>
            <a:endParaRPr lang="pt-BR" sz="3200" b="1" dirty="0"/>
          </a:p>
        </p:txBody>
      </p:sp>
      <p:sp>
        <p:nvSpPr>
          <p:cNvPr id="26" name="CaixaDeTexto 25"/>
          <p:cNvSpPr txBox="1"/>
          <p:nvPr/>
        </p:nvSpPr>
        <p:spPr>
          <a:xfrm>
            <a:off x="251520" y="3708321"/>
            <a:ext cx="936104" cy="584775"/>
          </a:xfrm>
          <a:prstGeom prst="rect">
            <a:avLst/>
          </a:prstGeom>
          <a:noFill/>
        </p:spPr>
        <p:txBody>
          <a:bodyPr wrap="square" rtlCol="0">
            <a:spAutoFit/>
          </a:bodyPr>
          <a:lstStyle/>
          <a:p>
            <a:pPr algn="ctr"/>
            <a:r>
              <a:rPr lang="pt-BR" sz="3200" b="1" dirty="0" smtClean="0"/>
              <a:t>RI</a:t>
            </a:r>
            <a:endParaRPr lang="pt-BR" sz="3200" b="1" dirty="0"/>
          </a:p>
        </p:txBody>
      </p:sp>
      <p:sp>
        <p:nvSpPr>
          <p:cNvPr id="27" name="CaixaDeTexto 26"/>
          <p:cNvSpPr txBox="1"/>
          <p:nvPr/>
        </p:nvSpPr>
        <p:spPr>
          <a:xfrm>
            <a:off x="1216199" y="2564904"/>
            <a:ext cx="936104" cy="1077218"/>
          </a:xfrm>
          <a:prstGeom prst="rect">
            <a:avLst/>
          </a:prstGeom>
          <a:noFill/>
        </p:spPr>
        <p:txBody>
          <a:bodyPr wrap="square" rtlCol="0">
            <a:spAutoFit/>
          </a:bodyPr>
          <a:lstStyle/>
          <a:p>
            <a:pPr algn="ctr"/>
            <a:r>
              <a:rPr lang="pt-BR" sz="3200" b="1" dirty="0" smtClean="0"/>
              <a:t>R$</a:t>
            </a:r>
          </a:p>
          <a:p>
            <a:pPr algn="ctr"/>
            <a:r>
              <a:rPr lang="pt-BR" sz="3200" b="1" dirty="0" smtClean="0"/>
              <a:t>TN</a:t>
            </a:r>
            <a:endParaRPr lang="pt-BR" sz="3200" b="1" dirty="0"/>
          </a:p>
        </p:txBody>
      </p:sp>
      <p:sp>
        <p:nvSpPr>
          <p:cNvPr id="28" name="CaixaDeTexto 27"/>
          <p:cNvSpPr txBox="1"/>
          <p:nvPr/>
        </p:nvSpPr>
        <p:spPr>
          <a:xfrm>
            <a:off x="1259632" y="4140369"/>
            <a:ext cx="936104" cy="584775"/>
          </a:xfrm>
          <a:prstGeom prst="rect">
            <a:avLst/>
          </a:prstGeom>
          <a:noFill/>
        </p:spPr>
        <p:txBody>
          <a:bodyPr wrap="square" rtlCol="0">
            <a:spAutoFit/>
          </a:bodyPr>
          <a:lstStyle/>
          <a:p>
            <a:pPr algn="ctr"/>
            <a:r>
              <a:rPr lang="pt-BR" sz="3200" b="1" dirty="0" smtClean="0"/>
              <a:t>PL</a:t>
            </a:r>
            <a:endParaRPr lang="pt-BR" sz="3200" b="1" dirty="0"/>
          </a:p>
        </p:txBody>
      </p:sp>
      <p:sp>
        <p:nvSpPr>
          <p:cNvPr id="31" name="CaixaDeTexto 30"/>
          <p:cNvSpPr txBox="1"/>
          <p:nvPr/>
        </p:nvSpPr>
        <p:spPr>
          <a:xfrm>
            <a:off x="251520" y="2204864"/>
            <a:ext cx="936104" cy="369332"/>
          </a:xfrm>
          <a:prstGeom prst="rect">
            <a:avLst/>
          </a:prstGeom>
          <a:noFill/>
        </p:spPr>
        <p:txBody>
          <a:bodyPr wrap="square" rtlCol="0">
            <a:spAutoFit/>
          </a:bodyPr>
          <a:lstStyle/>
          <a:p>
            <a:pPr algn="ctr"/>
            <a:r>
              <a:rPr lang="pt-BR" b="1" dirty="0" smtClean="0">
                <a:solidFill>
                  <a:schemeClr val="accent5">
                    <a:lumMod val="40000"/>
                    <a:lumOff val="60000"/>
                  </a:schemeClr>
                </a:solidFill>
              </a:rPr>
              <a:t>Ativos</a:t>
            </a:r>
            <a:endParaRPr lang="pt-BR" b="1" dirty="0">
              <a:solidFill>
                <a:schemeClr val="accent5">
                  <a:lumMod val="40000"/>
                  <a:lumOff val="60000"/>
                </a:schemeClr>
              </a:solidFill>
            </a:endParaRPr>
          </a:p>
        </p:txBody>
      </p:sp>
      <p:sp>
        <p:nvSpPr>
          <p:cNvPr id="32" name="CaixaDeTexto 31"/>
          <p:cNvSpPr txBox="1"/>
          <p:nvPr/>
        </p:nvSpPr>
        <p:spPr>
          <a:xfrm>
            <a:off x="1106091" y="2204864"/>
            <a:ext cx="1224136" cy="369332"/>
          </a:xfrm>
          <a:prstGeom prst="rect">
            <a:avLst/>
          </a:prstGeom>
          <a:noFill/>
        </p:spPr>
        <p:txBody>
          <a:bodyPr wrap="square" rtlCol="0">
            <a:spAutoFit/>
          </a:bodyPr>
          <a:lstStyle/>
          <a:p>
            <a:pPr algn="ctr"/>
            <a:r>
              <a:rPr lang="pt-BR" b="1" dirty="0" smtClean="0">
                <a:solidFill>
                  <a:schemeClr val="accent5">
                    <a:lumMod val="40000"/>
                    <a:lumOff val="60000"/>
                  </a:schemeClr>
                </a:solidFill>
              </a:rPr>
              <a:t>Passivos</a:t>
            </a:r>
            <a:endParaRPr lang="pt-BR" b="1" dirty="0">
              <a:solidFill>
                <a:schemeClr val="accent5">
                  <a:lumMod val="40000"/>
                  <a:lumOff val="60000"/>
                </a:schemeClr>
              </a:solidFill>
            </a:endParaRPr>
          </a:p>
        </p:txBody>
      </p:sp>
      <p:sp>
        <p:nvSpPr>
          <p:cNvPr id="33" name="Retângulo 32"/>
          <p:cNvSpPr/>
          <p:nvPr/>
        </p:nvSpPr>
        <p:spPr>
          <a:xfrm>
            <a:off x="3832870" y="2564903"/>
            <a:ext cx="936104" cy="1575465"/>
          </a:xfrm>
          <a:prstGeom prst="rect">
            <a:avLst/>
          </a:prstGeom>
          <a:solidFill>
            <a:schemeClr val="bg1"/>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4" name="Retângulo 33"/>
          <p:cNvSpPr/>
          <p:nvPr/>
        </p:nvSpPr>
        <p:spPr>
          <a:xfrm>
            <a:off x="2853333" y="2564904"/>
            <a:ext cx="936104" cy="1080120"/>
          </a:xfrm>
          <a:prstGeom prst="rect">
            <a:avLst/>
          </a:prstGeom>
          <a:solidFill>
            <a:schemeClr val="bg1"/>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5" name="Retângulo 34"/>
          <p:cNvSpPr/>
          <p:nvPr/>
        </p:nvSpPr>
        <p:spPr>
          <a:xfrm>
            <a:off x="2853333" y="3645024"/>
            <a:ext cx="936104" cy="1512168"/>
          </a:xfrm>
          <a:prstGeom prst="rect">
            <a:avLst/>
          </a:prstGeom>
          <a:solidFill>
            <a:srgbClr val="FFFF0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6" name="Retângulo 35"/>
          <p:cNvSpPr/>
          <p:nvPr/>
        </p:nvSpPr>
        <p:spPr>
          <a:xfrm>
            <a:off x="6929214" y="2384884"/>
            <a:ext cx="936104" cy="540060"/>
          </a:xfrm>
          <a:prstGeom prst="rect">
            <a:avLst/>
          </a:prstGeom>
          <a:solidFill>
            <a:schemeClr val="bg1"/>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7" name="CaixaDeTexto 36"/>
          <p:cNvSpPr txBox="1"/>
          <p:nvPr/>
        </p:nvSpPr>
        <p:spPr>
          <a:xfrm>
            <a:off x="2853333" y="2564904"/>
            <a:ext cx="936104" cy="584775"/>
          </a:xfrm>
          <a:prstGeom prst="rect">
            <a:avLst/>
          </a:prstGeom>
          <a:noFill/>
        </p:spPr>
        <p:txBody>
          <a:bodyPr wrap="square" rtlCol="0">
            <a:spAutoFit/>
          </a:bodyPr>
          <a:lstStyle/>
          <a:p>
            <a:pPr algn="ctr"/>
            <a:r>
              <a:rPr lang="pt-BR" sz="3200" b="1" dirty="0" smtClean="0"/>
              <a:t>D+</a:t>
            </a:r>
            <a:endParaRPr lang="pt-BR" sz="3200" b="1" dirty="0"/>
          </a:p>
        </p:txBody>
      </p:sp>
      <p:sp>
        <p:nvSpPr>
          <p:cNvPr id="38" name="CaixaDeTexto 37"/>
          <p:cNvSpPr txBox="1"/>
          <p:nvPr/>
        </p:nvSpPr>
        <p:spPr>
          <a:xfrm>
            <a:off x="2853333" y="3708321"/>
            <a:ext cx="936104" cy="584775"/>
          </a:xfrm>
          <a:prstGeom prst="rect">
            <a:avLst/>
          </a:prstGeom>
          <a:noFill/>
        </p:spPr>
        <p:txBody>
          <a:bodyPr wrap="square" rtlCol="0">
            <a:spAutoFit/>
          </a:bodyPr>
          <a:lstStyle/>
          <a:p>
            <a:pPr algn="ctr"/>
            <a:r>
              <a:rPr lang="pt-BR" sz="3200" b="1" dirty="0" smtClean="0"/>
              <a:t>RI</a:t>
            </a:r>
            <a:endParaRPr lang="pt-BR" sz="3200" b="1" dirty="0"/>
          </a:p>
        </p:txBody>
      </p:sp>
      <p:sp>
        <p:nvSpPr>
          <p:cNvPr id="39" name="CaixaDeTexto 38"/>
          <p:cNvSpPr txBox="1"/>
          <p:nvPr/>
        </p:nvSpPr>
        <p:spPr>
          <a:xfrm>
            <a:off x="3818012" y="2564904"/>
            <a:ext cx="936104" cy="1077218"/>
          </a:xfrm>
          <a:prstGeom prst="rect">
            <a:avLst/>
          </a:prstGeom>
          <a:noFill/>
        </p:spPr>
        <p:txBody>
          <a:bodyPr wrap="square" rtlCol="0">
            <a:spAutoFit/>
          </a:bodyPr>
          <a:lstStyle/>
          <a:p>
            <a:pPr algn="ctr"/>
            <a:r>
              <a:rPr lang="pt-BR" sz="3200" b="1" dirty="0" smtClean="0"/>
              <a:t>R$</a:t>
            </a:r>
          </a:p>
          <a:p>
            <a:pPr algn="ctr"/>
            <a:r>
              <a:rPr lang="pt-BR" sz="3200" b="1" dirty="0" smtClean="0"/>
              <a:t>TN</a:t>
            </a:r>
            <a:endParaRPr lang="pt-BR" sz="3200" b="1" dirty="0"/>
          </a:p>
        </p:txBody>
      </p:sp>
      <p:sp>
        <p:nvSpPr>
          <p:cNvPr id="40" name="CaixaDeTexto 39"/>
          <p:cNvSpPr txBox="1"/>
          <p:nvPr/>
        </p:nvSpPr>
        <p:spPr>
          <a:xfrm>
            <a:off x="6957789" y="2340169"/>
            <a:ext cx="936104" cy="584775"/>
          </a:xfrm>
          <a:prstGeom prst="rect">
            <a:avLst/>
          </a:prstGeom>
          <a:noFill/>
        </p:spPr>
        <p:txBody>
          <a:bodyPr wrap="square" rtlCol="0">
            <a:spAutoFit/>
          </a:bodyPr>
          <a:lstStyle/>
          <a:p>
            <a:pPr algn="ctr"/>
            <a:r>
              <a:rPr lang="pt-BR" sz="3200" b="1" dirty="0" smtClean="0"/>
              <a:t>PL</a:t>
            </a:r>
            <a:endParaRPr lang="pt-BR" sz="3200" b="1" dirty="0"/>
          </a:p>
        </p:txBody>
      </p:sp>
      <p:sp>
        <p:nvSpPr>
          <p:cNvPr id="41" name="CaixaDeTexto 40"/>
          <p:cNvSpPr txBox="1"/>
          <p:nvPr/>
        </p:nvSpPr>
        <p:spPr>
          <a:xfrm>
            <a:off x="2853333" y="2204864"/>
            <a:ext cx="936104" cy="369332"/>
          </a:xfrm>
          <a:prstGeom prst="rect">
            <a:avLst/>
          </a:prstGeom>
          <a:noFill/>
        </p:spPr>
        <p:txBody>
          <a:bodyPr wrap="square" rtlCol="0">
            <a:spAutoFit/>
          </a:bodyPr>
          <a:lstStyle/>
          <a:p>
            <a:pPr algn="ctr"/>
            <a:r>
              <a:rPr lang="pt-BR" b="1" dirty="0" smtClean="0">
                <a:solidFill>
                  <a:schemeClr val="accent5">
                    <a:lumMod val="40000"/>
                    <a:lumOff val="60000"/>
                  </a:schemeClr>
                </a:solidFill>
              </a:rPr>
              <a:t>Ativos</a:t>
            </a:r>
            <a:endParaRPr lang="pt-BR" b="1" dirty="0">
              <a:solidFill>
                <a:schemeClr val="accent5">
                  <a:lumMod val="40000"/>
                  <a:lumOff val="60000"/>
                </a:schemeClr>
              </a:solidFill>
            </a:endParaRPr>
          </a:p>
        </p:txBody>
      </p:sp>
      <p:sp>
        <p:nvSpPr>
          <p:cNvPr id="42" name="CaixaDeTexto 41"/>
          <p:cNvSpPr txBox="1"/>
          <p:nvPr/>
        </p:nvSpPr>
        <p:spPr>
          <a:xfrm>
            <a:off x="3707904" y="2204864"/>
            <a:ext cx="1224136" cy="369332"/>
          </a:xfrm>
          <a:prstGeom prst="rect">
            <a:avLst/>
          </a:prstGeom>
          <a:noFill/>
        </p:spPr>
        <p:txBody>
          <a:bodyPr wrap="square" rtlCol="0">
            <a:spAutoFit/>
          </a:bodyPr>
          <a:lstStyle/>
          <a:p>
            <a:pPr algn="ctr"/>
            <a:r>
              <a:rPr lang="pt-BR" b="1" dirty="0" smtClean="0">
                <a:solidFill>
                  <a:schemeClr val="accent5">
                    <a:lumMod val="40000"/>
                    <a:lumOff val="60000"/>
                  </a:schemeClr>
                </a:solidFill>
              </a:rPr>
              <a:t>Passivos</a:t>
            </a:r>
            <a:endParaRPr lang="pt-BR" b="1" dirty="0">
              <a:solidFill>
                <a:schemeClr val="accent5">
                  <a:lumMod val="40000"/>
                  <a:lumOff val="60000"/>
                </a:schemeClr>
              </a:solidFill>
            </a:endParaRPr>
          </a:p>
        </p:txBody>
      </p:sp>
      <p:sp>
        <p:nvSpPr>
          <p:cNvPr id="54" name="Seta para a direita 53"/>
          <p:cNvSpPr/>
          <p:nvPr/>
        </p:nvSpPr>
        <p:spPr>
          <a:xfrm rot="19424157">
            <a:off x="4809140" y="2150832"/>
            <a:ext cx="1091463" cy="185342"/>
          </a:xfrm>
          <a:prstGeom prst="rightArrow">
            <a:avLst/>
          </a:prstGeom>
          <a:solidFill>
            <a:schemeClr val="bg1">
              <a:lumMod val="6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55" name="Retângulo 54"/>
          <p:cNvSpPr/>
          <p:nvPr/>
        </p:nvSpPr>
        <p:spPr>
          <a:xfrm>
            <a:off x="6929214" y="764703"/>
            <a:ext cx="936104" cy="1575465"/>
          </a:xfrm>
          <a:prstGeom prst="rect">
            <a:avLst/>
          </a:prstGeom>
          <a:solidFill>
            <a:schemeClr val="bg1"/>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56" name="Retângulo 55"/>
          <p:cNvSpPr/>
          <p:nvPr/>
        </p:nvSpPr>
        <p:spPr>
          <a:xfrm>
            <a:off x="5949677" y="764704"/>
            <a:ext cx="936104" cy="1080120"/>
          </a:xfrm>
          <a:prstGeom prst="rect">
            <a:avLst/>
          </a:prstGeom>
          <a:solidFill>
            <a:schemeClr val="bg1"/>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57" name="Retângulo 56"/>
          <p:cNvSpPr/>
          <p:nvPr/>
        </p:nvSpPr>
        <p:spPr>
          <a:xfrm>
            <a:off x="5949677" y="1844824"/>
            <a:ext cx="936104" cy="1512168"/>
          </a:xfrm>
          <a:prstGeom prst="rect">
            <a:avLst/>
          </a:prstGeom>
          <a:solidFill>
            <a:srgbClr val="FFFF0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59" name="CaixaDeTexto 58"/>
          <p:cNvSpPr txBox="1"/>
          <p:nvPr/>
        </p:nvSpPr>
        <p:spPr>
          <a:xfrm>
            <a:off x="5949677" y="764704"/>
            <a:ext cx="936104" cy="584775"/>
          </a:xfrm>
          <a:prstGeom prst="rect">
            <a:avLst/>
          </a:prstGeom>
          <a:noFill/>
        </p:spPr>
        <p:txBody>
          <a:bodyPr wrap="square" rtlCol="0">
            <a:spAutoFit/>
          </a:bodyPr>
          <a:lstStyle/>
          <a:p>
            <a:pPr algn="ctr"/>
            <a:r>
              <a:rPr lang="pt-BR" sz="3200" b="1" dirty="0" smtClean="0"/>
              <a:t>D+</a:t>
            </a:r>
            <a:endParaRPr lang="pt-BR" sz="3200" b="1" dirty="0"/>
          </a:p>
        </p:txBody>
      </p:sp>
      <p:sp>
        <p:nvSpPr>
          <p:cNvPr id="60" name="CaixaDeTexto 59"/>
          <p:cNvSpPr txBox="1"/>
          <p:nvPr/>
        </p:nvSpPr>
        <p:spPr>
          <a:xfrm>
            <a:off x="5949677" y="1908121"/>
            <a:ext cx="936104" cy="584775"/>
          </a:xfrm>
          <a:prstGeom prst="rect">
            <a:avLst/>
          </a:prstGeom>
          <a:noFill/>
        </p:spPr>
        <p:txBody>
          <a:bodyPr wrap="square" rtlCol="0">
            <a:spAutoFit/>
          </a:bodyPr>
          <a:lstStyle/>
          <a:p>
            <a:pPr algn="ctr"/>
            <a:r>
              <a:rPr lang="pt-BR" sz="3200" b="1" dirty="0" smtClean="0"/>
              <a:t>RI</a:t>
            </a:r>
            <a:endParaRPr lang="pt-BR" sz="3200" b="1" dirty="0"/>
          </a:p>
        </p:txBody>
      </p:sp>
      <p:sp>
        <p:nvSpPr>
          <p:cNvPr id="61" name="CaixaDeTexto 60"/>
          <p:cNvSpPr txBox="1"/>
          <p:nvPr/>
        </p:nvSpPr>
        <p:spPr>
          <a:xfrm>
            <a:off x="6914356" y="764704"/>
            <a:ext cx="936104" cy="1077218"/>
          </a:xfrm>
          <a:prstGeom prst="rect">
            <a:avLst/>
          </a:prstGeom>
          <a:noFill/>
        </p:spPr>
        <p:txBody>
          <a:bodyPr wrap="square" rtlCol="0">
            <a:spAutoFit/>
          </a:bodyPr>
          <a:lstStyle/>
          <a:p>
            <a:pPr algn="ctr"/>
            <a:r>
              <a:rPr lang="pt-BR" sz="3200" b="1" dirty="0" smtClean="0"/>
              <a:t>R$</a:t>
            </a:r>
          </a:p>
          <a:p>
            <a:pPr algn="ctr"/>
            <a:r>
              <a:rPr lang="pt-BR" sz="3200" b="1" dirty="0" smtClean="0"/>
              <a:t>TN</a:t>
            </a:r>
            <a:endParaRPr lang="pt-BR" sz="3200" b="1" dirty="0"/>
          </a:p>
        </p:txBody>
      </p:sp>
      <p:sp>
        <p:nvSpPr>
          <p:cNvPr id="63" name="CaixaDeTexto 62"/>
          <p:cNvSpPr txBox="1"/>
          <p:nvPr/>
        </p:nvSpPr>
        <p:spPr>
          <a:xfrm>
            <a:off x="5949677" y="404664"/>
            <a:ext cx="936104" cy="369332"/>
          </a:xfrm>
          <a:prstGeom prst="rect">
            <a:avLst/>
          </a:prstGeom>
          <a:noFill/>
        </p:spPr>
        <p:txBody>
          <a:bodyPr wrap="square" rtlCol="0">
            <a:spAutoFit/>
          </a:bodyPr>
          <a:lstStyle/>
          <a:p>
            <a:pPr algn="ctr"/>
            <a:r>
              <a:rPr lang="pt-BR" b="1" dirty="0" smtClean="0">
                <a:solidFill>
                  <a:schemeClr val="accent5">
                    <a:lumMod val="40000"/>
                    <a:lumOff val="60000"/>
                  </a:schemeClr>
                </a:solidFill>
              </a:rPr>
              <a:t>Ativos</a:t>
            </a:r>
            <a:endParaRPr lang="pt-BR" b="1" dirty="0">
              <a:solidFill>
                <a:schemeClr val="accent5">
                  <a:lumMod val="40000"/>
                  <a:lumOff val="60000"/>
                </a:schemeClr>
              </a:solidFill>
            </a:endParaRPr>
          </a:p>
        </p:txBody>
      </p:sp>
      <p:sp>
        <p:nvSpPr>
          <p:cNvPr id="64" name="CaixaDeTexto 63"/>
          <p:cNvSpPr txBox="1"/>
          <p:nvPr/>
        </p:nvSpPr>
        <p:spPr>
          <a:xfrm>
            <a:off x="6804248" y="404664"/>
            <a:ext cx="1224136" cy="369332"/>
          </a:xfrm>
          <a:prstGeom prst="rect">
            <a:avLst/>
          </a:prstGeom>
          <a:noFill/>
        </p:spPr>
        <p:txBody>
          <a:bodyPr wrap="square" rtlCol="0">
            <a:spAutoFit/>
          </a:bodyPr>
          <a:lstStyle/>
          <a:p>
            <a:pPr algn="ctr"/>
            <a:r>
              <a:rPr lang="pt-BR" b="1" dirty="0" smtClean="0">
                <a:solidFill>
                  <a:schemeClr val="accent5">
                    <a:lumMod val="40000"/>
                    <a:lumOff val="60000"/>
                  </a:schemeClr>
                </a:solidFill>
              </a:rPr>
              <a:t>Passivos</a:t>
            </a:r>
            <a:endParaRPr lang="pt-BR" b="1" dirty="0">
              <a:solidFill>
                <a:schemeClr val="accent5">
                  <a:lumMod val="40000"/>
                  <a:lumOff val="60000"/>
                </a:schemeClr>
              </a:solidFill>
            </a:endParaRPr>
          </a:p>
        </p:txBody>
      </p:sp>
      <p:sp>
        <p:nvSpPr>
          <p:cNvPr id="65" name="Retângulo 64"/>
          <p:cNvSpPr/>
          <p:nvPr/>
        </p:nvSpPr>
        <p:spPr>
          <a:xfrm>
            <a:off x="3832870" y="4185084"/>
            <a:ext cx="936104" cy="540060"/>
          </a:xfrm>
          <a:prstGeom prst="rect">
            <a:avLst/>
          </a:prstGeom>
          <a:solidFill>
            <a:schemeClr val="bg1"/>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66" name="CaixaDeTexto 65"/>
          <p:cNvSpPr txBox="1"/>
          <p:nvPr/>
        </p:nvSpPr>
        <p:spPr>
          <a:xfrm>
            <a:off x="3861445" y="4140369"/>
            <a:ext cx="936104" cy="584775"/>
          </a:xfrm>
          <a:prstGeom prst="rect">
            <a:avLst/>
          </a:prstGeom>
          <a:noFill/>
        </p:spPr>
        <p:txBody>
          <a:bodyPr wrap="square" rtlCol="0">
            <a:spAutoFit/>
          </a:bodyPr>
          <a:lstStyle/>
          <a:p>
            <a:pPr algn="ctr"/>
            <a:r>
              <a:rPr lang="pt-BR" sz="3200" b="1" dirty="0" smtClean="0"/>
              <a:t>PL</a:t>
            </a:r>
            <a:endParaRPr lang="pt-BR" sz="3200" b="1" dirty="0"/>
          </a:p>
        </p:txBody>
      </p:sp>
    </p:spTree>
    <p:extLst>
      <p:ext uri="{BB962C8B-B14F-4D97-AF65-F5344CB8AC3E}">
        <p14:creationId xmlns:p14="http://schemas.microsoft.com/office/powerpoint/2010/main" val="1951510300"/>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Retângulo 29"/>
          <p:cNvSpPr/>
          <p:nvPr/>
        </p:nvSpPr>
        <p:spPr>
          <a:xfrm>
            <a:off x="1231057" y="2564903"/>
            <a:ext cx="936104" cy="1575465"/>
          </a:xfrm>
          <a:prstGeom prst="rect">
            <a:avLst/>
          </a:prstGeom>
          <a:solidFill>
            <a:schemeClr val="bg1"/>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0" name="Retângulo 9"/>
          <p:cNvSpPr/>
          <p:nvPr/>
        </p:nvSpPr>
        <p:spPr>
          <a:xfrm>
            <a:off x="251520" y="2564904"/>
            <a:ext cx="936104" cy="1080120"/>
          </a:xfrm>
          <a:prstGeom prst="rect">
            <a:avLst/>
          </a:prstGeom>
          <a:solidFill>
            <a:schemeClr val="bg1"/>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7" name="Seta para a direita 16"/>
          <p:cNvSpPr/>
          <p:nvPr/>
        </p:nvSpPr>
        <p:spPr>
          <a:xfrm>
            <a:off x="2301999" y="3537012"/>
            <a:ext cx="432048" cy="216024"/>
          </a:xfrm>
          <a:prstGeom prst="rightArrow">
            <a:avLst/>
          </a:prstGeom>
          <a:solidFill>
            <a:schemeClr val="bg1">
              <a:lumMod val="6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8" name="Retângulo 17"/>
          <p:cNvSpPr/>
          <p:nvPr/>
        </p:nvSpPr>
        <p:spPr>
          <a:xfrm>
            <a:off x="251520" y="3645024"/>
            <a:ext cx="936104" cy="1080120"/>
          </a:xfrm>
          <a:prstGeom prst="rect">
            <a:avLst/>
          </a:prstGeom>
          <a:solidFill>
            <a:srgbClr val="FFFF0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1" name="Retângulo 20"/>
          <p:cNvSpPr/>
          <p:nvPr/>
        </p:nvSpPr>
        <p:spPr>
          <a:xfrm>
            <a:off x="1231057" y="4185084"/>
            <a:ext cx="936104" cy="540060"/>
          </a:xfrm>
          <a:prstGeom prst="rect">
            <a:avLst/>
          </a:prstGeom>
          <a:solidFill>
            <a:schemeClr val="bg1"/>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2" name="CaixaDeTexto 21"/>
          <p:cNvSpPr txBox="1"/>
          <p:nvPr/>
        </p:nvSpPr>
        <p:spPr>
          <a:xfrm>
            <a:off x="251520" y="2564904"/>
            <a:ext cx="936104" cy="584775"/>
          </a:xfrm>
          <a:prstGeom prst="rect">
            <a:avLst/>
          </a:prstGeom>
          <a:noFill/>
        </p:spPr>
        <p:txBody>
          <a:bodyPr wrap="square" rtlCol="0">
            <a:spAutoFit/>
          </a:bodyPr>
          <a:lstStyle/>
          <a:p>
            <a:pPr algn="ctr"/>
            <a:r>
              <a:rPr lang="pt-BR" sz="3200" b="1" dirty="0" smtClean="0"/>
              <a:t>D+</a:t>
            </a:r>
            <a:endParaRPr lang="pt-BR" sz="3200" b="1" dirty="0"/>
          </a:p>
        </p:txBody>
      </p:sp>
      <p:sp>
        <p:nvSpPr>
          <p:cNvPr id="26" name="CaixaDeTexto 25"/>
          <p:cNvSpPr txBox="1"/>
          <p:nvPr/>
        </p:nvSpPr>
        <p:spPr>
          <a:xfrm>
            <a:off x="251520" y="3708321"/>
            <a:ext cx="936104" cy="584775"/>
          </a:xfrm>
          <a:prstGeom prst="rect">
            <a:avLst/>
          </a:prstGeom>
          <a:noFill/>
        </p:spPr>
        <p:txBody>
          <a:bodyPr wrap="square" rtlCol="0">
            <a:spAutoFit/>
          </a:bodyPr>
          <a:lstStyle/>
          <a:p>
            <a:pPr algn="ctr"/>
            <a:r>
              <a:rPr lang="pt-BR" sz="3200" b="1" dirty="0" smtClean="0"/>
              <a:t>RI</a:t>
            </a:r>
            <a:endParaRPr lang="pt-BR" sz="3200" b="1" dirty="0"/>
          </a:p>
        </p:txBody>
      </p:sp>
      <p:sp>
        <p:nvSpPr>
          <p:cNvPr id="27" name="CaixaDeTexto 26"/>
          <p:cNvSpPr txBox="1"/>
          <p:nvPr/>
        </p:nvSpPr>
        <p:spPr>
          <a:xfrm>
            <a:off x="1216199" y="2564904"/>
            <a:ext cx="936104" cy="1077218"/>
          </a:xfrm>
          <a:prstGeom prst="rect">
            <a:avLst/>
          </a:prstGeom>
          <a:noFill/>
        </p:spPr>
        <p:txBody>
          <a:bodyPr wrap="square" rtlCol="0">
            <a:spAutoFit/>
          </a:bodyPr>
          <a:lstStyle/>
          <a:p>
            <a:pPr algn="ctr"/>
            <a:r>
              <a:rPr lang="pt-BR" sz="3200" b="1" dirty="0" smtClean="0"/>
              <a:t>R$</a:t>
            </a:r>
          </a:p>
          <a:p>
            <a:pPr algn="ctr"/>
            <a:r>
              <a:rPr lang="pt-BR" sz="3200" b="1" dirty="0" smtClean="0"/>
              <a:t>TN</a:t>
            </a:r>
            <a:endParaRPr lang="pt-BR" sz="3200" b="1" dirty="0"/>
          </a:p>
        </p:txBody>
      </p:sp>
      <p:sp>
        <p:nvSpPr>
          <p:cNvPr id="28" name="CaixaDeTexto 27"/>
          <p:cNvSpPr txBox="1"/>
          <p:nvPr/>
        </p:nvSpPr>
        <p:spPr>
          <a:xfrm>
            <a:off x="1259632" y="4140369"/>
            <a:ext cx="936104" cy="584775"/>
          </a:xfrm>
          <a:prstGeom prst="rect">
            <a:avLst/>
          </a:prstGeom>
          <a:noFill/>
        </p:spPr>
        <p:txBody>
          <a:bodyPr wrap="square" rtlCol="0">
            <a:spAutoFit/>
          </a:bodyPr>
          <a:lstStyle/>
          <a:p>
            <a:pPr algn="ctr"/>
            <a:r>
              <a:rPr lang="pt-BR" sz="3200" b="1" dirty="0" smtClean="0"/>
              <a:t>PL</a:t>
            </a:r>
            <a:endParaRPr lang="pt-BR" sz="3200" b="1" dirty="0"/>
          </a:p>
        </p:txBody>
      </p:sp>
      <p:sp>
        <p:nvSpPr>
          <p:cNvPr id="31" name="CaixaDeTexto 30"/>
          <p:cNvSpPr txBox="1"/>
          <p:nvPr/>
        </p:nvSpPr>
        <p:spPr>
          <a:xfrm>
            <a:off x="251520" y="2204864"/>
            <a:ext cx="936104" cy="369332"/>
          </a:xfrm>
          <a:prstGeom prst="rect">
            <a:avLst/>
          </a:prstGeom>
          <a:noFill/>
        </p:spPr>
        <p:txBody>
          <a:bodyPr wrap="square" rtlCol="0">
            <a:spAutoFit/>
          </a:bodyPr>
          <a:lstStyle/>
          <a:p>
            <a:pPr algn="ctr"/>
            <a:r>
              <a:rPr lang="pt-BR" b="1" dirty="0" smtClean="0">
                <a:solidFill>
                  <a:schemeClr val="accent5">
                    <a:lumMod val="40000"/>
                    <a:lumOff val="60000"/>
                  </a:schemeClr>
                </a:solidFill>
              </a:rPr>
              <a:t>Ativos</a:t>
            </a:r>
            <a:endParaRPr lang="pt-BR" b="1" dirty="0">
              <a:solidFill>
                <a:schemeClr val="accent5">
                  <a:lumMod val="40000"/>
                  <a:lumOff val="60000"/>
                </a:schemeClr>
              </a:solidFill>
            </a:endParaRPr>
          </a:p>
        </p:txBody>
      </p:sp>
      <p:sp>
        <p:nvSpPr>
          <p:cNvPr id="32" name="CaixaDeTexto 31"/>
          <p:cNvSpPr txBox="1"/>
          <p:nvPr/>
        </p:nvSpPr>
        <p:spPr>
          <a:xfrm>
            <a:off x="1106091" y="2204864"/>
            <a:ext cx="1224136" cy="369332"/>
          </a:xfrm>
          <a:prstGeom prst="rect">
            <a:avLst/>
          </a:prstGeom>
          <a:noFill/>
        </p:spPr>
        <p:txBody>
          <a:bodyPr wrap="square" rtlCol="0">
            <a:spAutoFit/>
          </a:bodyPr>
          <a:lstStyle/>
          <a:p>
            <a:pPr algn="ctr"/>
            <a:r>
              <a:rPr lang="pt-BR" b="1" dirty="0" smtClean="0">
                <a:solidFill>
                  <a:schemeClr val="accent5">
                    <a:lumMod val="40000"/>
                    <a:lumOff val="60000"/>
                  </a:schemeClr>
                </a:solidFill>
              </a:rPr>
              <a:t>Passivos</a:t>
            </a:r>
            <a:endParaRPr lang="pt-BR" b="1" dirty="0">
              <a:solidFill>
                <a:schemeClr val="accent5">
                  <a:lumMod val="40000"/>
                  <a:lumOff val="60000"/>
                </a:schemeClr>
              </a:solidFill>
            </a:endParaRPr>
          </a:p>
        </p:txBody>
      </p:sp>
      <p:sp>
        <p:nvSpPr>
          <p:cNvPr id="33" name="Retângulo 32"/>
          <p:cNvSpPr/>
          <p:nvPr/>
        </p:nvSpPr>
        <p:spPr>
          <a:xfrm>
            <a:off x="3832870" y="2564903"/>
            <a:ext cx="936104" cy="1575465"/>
          </a:xfrm>
          <a:prstGeom prst="rect">
            <a:avLst/>
          </a:prstGeom>
          <a:solidFill>
            <a:schemeClr val="bg1"/>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4" name="Retângulo 33"/>
          <p:cNvSpPr/>
          <p:nvPr/>
        </p:nvSpPr>
        <p:spPr>
          <a:xfrm>
            <a:off x="2853333" y="2564904"/>
            <a:ext cx="936104" cy="1080120"/>
          </a:xfrm>
          <a:prstGeom prst="rect">
            <a:avLst/>
          </a:prstGeom>
          <a:solidFill>
            <a:schemeClr val="bg1"/>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5" name="Retângulo 34"/>
          <p:cNvSpPr/>
          <p:nvPr/>
        </p:nvSpPr>
        <p:spPr>
          <a:xfrm>
            <a:off x="2853333" y="3645024"/>
            <a:ext cx="936104" cy="1512168"/>
          </a:xfrm>
          <a:prstGeom prst="rect">
            <a:avLst/>
          </a:prstGeom>
          <a:solidFill>
            <a:srgbClr val="FFFF0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7" name="CaixaDeTexto 36"/>
          <p:cNvSpPr txBox="1"/>
          <p:nvPr/>
        </p:nvSpPr>
        <p:spPr>
          <a:xfrm>
            <a:off x="2853333" y="2564904"/>
            <a:ext cx="936104" cy="584775"/>
          </a:xfrm>
          <a:prstGeom prst="rect">
            <a:avLst/>
          </a:prstGeom>
          <a:noFill/>
        </p:spPr>
        <p:txBody>
          <a:bodyPr wrap="square" rtlCol="0">
            <a:spAutoFit/>
          </a:bodyPr>
          <a:lstStyle/>
          <a:p>
            <a:pPr algn="ctr"/>
            <a:r>
              <a:rPr lang="pt-BR" sz="3200" b="1" dirty="0" smtClean="0"/>
              <a:t>D+</a:t>
            </a:r>
            <a:endParaRPr lang="pt-BR" sz="3200" b="1" dirty="0"/>
          </a:p>
        </p:txBody>
      </p:sp>
      <p:sp>
        <p:nvSpPr>
          <p:cNvPr id="38" name="CaixaDeTexto 37"/>
          <p:cNvSpPr txBox="1"/>
          <p:nvPr/>
        </p:nvSpPr>
        <p:spPr>
          <a:xfrm>
            <a:off x="2853333" y="3708321"/>
            <a:ext cx="936104" cy="584775"/>
          </a:xfrm>
          <a:prstGeom prst="rect">
            <a:avLst/>
          </a:prstGeom>
          <a:noFill/>
        </p:spPr>
        <p:txBody>
          <a:bodyPr wrap="square" rtlCol="0">
            <a:spAutoFit/>
          </a:bodyPr>
          <a:lstStyle/>
          <a:p>
            <a:pPr algn="ctr"/>
            <a:r>
              <a:rPr lang="pt-BR" sz="3200" b="1" dirty="0" smtClean="0"/>
              <a:t>RI</a:t>
            </a:r>
            <a:endParaRPr lang="pt-BR" sz="3200" b="1" dirty="0"/>
          </a:p>
        </p:txBody>
      </p:sp>
      <p:sp>
        <p:nvSpPr>
          <p:cNvPr id="39" name="CaixaDeTexto 38"/>
          <p:cNvSpPr txBox="1"/>
          <p:nvPr/>
        </p:nvSpPr>
        <p:spPr>
          <a:xfrm>
            <a:off x="3818012" y="2564904"/>
            <a:ext cx="936104" cy="1077218"/>
          </a:xfrm>
          <a:prstGeom prst="rect">
            <a:avLst/>
          </a:prstGeom>
          <a:noFill/>
        </p:spPr>
        <p:txBody>
          <a:bodyPr wrap="square" rtlCol="0">
            <a:spAutoFit/>
          </a:bodyPr>
          <a:lstStyle/>
          <a:p>
            <a:pPr algn="ctr"/>
            <a:r>
              <a:rPr lang="pt-BR" sz="3200" b="1" dirty="0" smtClean="0"/>
              <a:t>R$</a:t>
            </a:r>
          </a:p>
          <a:p>
            <a:pPr algn="ctr"/>
            <a:r>
              <a:rPr lang="pt-BR" sz="3200" b="1" dirty="0" smtClean="0"/>
              <a:t>TN</a:t>
            </a:r>
            <a:endParaRPr lang="pt-BR" sz="3200" b="1" dirty="0"/>
          </a:p>
        </p:txBody>
      </p:sp>
      <p:sp>
        <p:nvSpPr>
          <p:cNvPr id="41" name="CaixaDeTexto 40"/>
          <p:cNvSpPr txBox="1"/>
          <p:nvPr/>
        </p:nvSpPr>
        <p:spPr>
          <a:xfrm>
            <a:off x="2853333" y="2204864"/>
            <a:ext cx="936104" cy="369332"/>
          </a:xfrm>
          <a:prstGeom prst="rect">
            <a:avLst/>
          </a:prstGeom>
          <a:noFill/>
        </p:spPr>
        <p:txBody>
          <a:bodyPr wrap="square" rtlCol="0">
            <a:spAutoFit/>
          </a:bodyPr>
          <a:lstStyle/>
          <a:p>
            <a:pPr algn="ctr"/>
            <a:r>
              <a:rPr lang="pt-BR" b="1" dirty="0" smtClean="0">
                <a:solidFill>
                  <a:schemeClr val="accent5">
                    <a:lumMod val="40000"/>
                    <a:lumOff val="60000"/>
                  </a:schemeClr>
                </a:solidFill>
              </a:rPr>
              <a:t>Ativos</a:t>
            </a:r>
            <a:endParaRPr lang="pt-BR" b="1" dirty="0">
              <a:solidFill>
                <a:schemeClr val="accent5">
                  <a:lumMod val="40000"/>
                  <a:lumOff val="60000"/>
                </a:schemeClr>
              </a:solidFill>
            </a:endParaRPr>
          </a:p>
        </p:txBody>
      </p:sp>
      <p:sp>
        <p:nvSpPr>
          <p:cNvPr id="42" name="CaixaDeTexto 41"/>
          <p:cNvSpPr txBox="1"/>
          <p:nvPr/>
        </p:nvSpPr>
        <p:spPr>
          <a:xfrm>
            <a:off x="3707904" y="2204864"/>
            <a:ext cx="1224136" cy="369332"/>
          </a:xfrm>
          <a:prstGeom prst="rect">
            <a:avLst/>
          </a:prstGeom>
          <a:noFill/>
        </p:spPr>
        <p:txBody>
          <a:bodyPr wrap="square" rtlCol="0">
            <a:spAutoFit/>
          </a:bodyPr>
          <a:lstStyle/>
          <a:p>
            <a:pPr algn="ctr"/>
            <a:r>
              <a:rPr lang="pt-BR" b="1" dirty="0" smtClean="0">
                <a:solidFill>
                  <a:schemeClr val="accent5">
                    <a:lumMod val="40000"/>
                    <a:lumOff val="60000"/>
                  </a:schemeClr>
                </a:solidFill>
              </a:rPr>
              <a:t>Passivos</a:t>
            </a:r>
            <a:endParaRPr lang="pt-BR" b="1" dirty="0">
              <a:solidFill>
                <a:schemeClr val="accent5">
                  <a:lumMod val="40000"/>
                  <a:lumOff val="60000"/>
                </a:schemeClr>
              </a:solidFill>
            </a:endParaRPr>
          </a:p>
        </p:txBody>
      </p:sp>
      <p:sp>
        <p:nvSpPr>
          <p:cNvPr id="54" name="Seta para a direita 53"/>
          <p:cNvSpPr/>
          <p:nvPr/>
        </p:nvSpPr>
        <p:spPr>
          <a:xfrm rot="19424157">
            <a:off x="4809140" y="2150832"/>
            <a:ext cx="1091463" cy="185342"/>
          </a:xfrm>
          <a:prstGeom prst="rightArrow">
            <a:avLst/>
          </a:prstGeom>
          <a:solidFill>
            <a:schemeClr val="bg1">
              <a:lumMod val="6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55" name="Retângulo 54"/>
          <p:cNvSpPr/>
          <p:nvPr/>
        </p:nvSpPr>
        <p:spPr>
          <a:xfrm>
            <a:off x="6929214" y="764703"/>
            <a:ext cx="936104" cy="1575465"/>
          </a:xfrm>
          <a:prstGeom prst="rect">
            <a:avLst/>
          </a:prstGeom>
          <a:solidFill>
            <a:schemeClr val="bg1"/>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56" name="Retângulo 55"/>
          <p:cNvSpPr/>
          <p:nvPr/>
        </p:nvSpPr>
        <p:spPr>
          <a:xfrm>
            <a:off x="5949677" y="764704"/>
            <a:ext cx="936104" cy="1080120"/>
          </a:xfrm>
          <a:prstGeom prst="rect">
            <a:avLst/>
          </a:prstGeom>
          <a:solidFill>
            <a:schemeClr val="bg1"/>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57" name="Retângulo 56"/>
          <p:cNvSpPr/>
          <p:nvPr/>
        </p:nvSpPr>
        <p:spPr>
          <a:xfrm>
            <a:off x="5949677" y="1844824"/>
            <a:ext cx="936104" cy="1512168"/>
          </a:xfrm>
          <a:prstGeom prst="rect">
            <a:avLst/>
          </a:prstGeom>
          <a:solidFill>
            <a:srgbClr val="FFFF0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58" name="Retângulo 57"/>
          <p:cNvSpPr/>
          <p:nvPr/>
        </p:nvSpPr>
        <p:spPr>
          <a:xfrm>
            <a:off x="6929214" y="2384883"/>
            <a:ext cx="936104" cy="967751"/>
          </a:xfrm>
          <a:prstGeom prst="rect">
            <a:avLst/>
          </a:prstGeom>
          <a:solidFill>
            <a:srgbClr val="FF000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59" name="CaixaDeTexto 58"/>
          <p:cNvSpPr txBox="1"/>
          <p:nvPr/>
        </p:nvSpPr>
        <p:spPr>
          <a:xfrm>
            <a:off x="5949677" y="764704"/>
            <a:ext cx="936104" cy="584775"/>
          </a:xfrm>
          <a:prstGeom prst="rect">
            <a:avLst/>
          </a:prstGeom>
          <a:noFill/>
        </p:spPr>
        <p:txBody>
          <a:bodyPr wrap="square" rtlCol="0">
            <a:spAutoFit/>
          </a:bodyPr>
          <a:lstStyle/>
          <a:p>
            <a:pPr algn="ctr"/>
            <a:r>
              <a:rPr lang="pt-BR" sz="3200" b="1" dirty="0" smtClean="0"/>
              <a:t>D+</a:t>
            </a:r>
            <a:endParaRPr lang="pt-BR" sz="3200" b="1" dirty="0"/>
          </a:p>
        </p:txBody>
      </p:sp>
      <p:sp>
        <p:nvSpPr>
          <p:cNvPr id="60" name="CaixaDeTexto 59"/>
          <p:cNvSpPr txBox="1"/>
          <p:nvPr/>
        </p:nvSpPr>
        <p:spPr>
          <a:xfrm>
            <a:off x="5949677" y="1908121"/>
            <a:ext cx="936104" cy="584775"/>
          </a:xfrm>
          <a:prstGeom prst="rect">
            <a:avLst/>
          </a:prstGeom>
          <a:noFill/>
        </p:spPr>
        <p:txBody>
          <a:bodyPr wrap="square" rtlCol="0">
            <a:spAutoFit/>
          </a:bodyPr>
          <a:lstStyle/>
          <a:p>
            <a:pPr algn="ctr"/>
            <a:r>
              <a:rPr lang="pt-BR" sz="3200" b="1" dirty="0" smtClean="0"/>
              <a:t>RI</a:t>
            </a:r>
            <a:endParaRPr lang="pt-BR" sz="3200" b="1" dirty="0"/>
          </a:p>
        </p:txBody>
      </p:sp>
      <p:sp>
        <p:nvSpPr>
          <p:cNvPr id="61" name="CaixaDeTexto 60"/>
          <p:cNvSpPr txBox="1"/>
          <p:nvPr/>
        </p:nvSpPr>
        <p:spPr>
          <a:xfrm>
            <a:off x="6914356" y="764704"/>
            <a:ext cx="936104" cy="1077218"/>
          </a:xfrm>
          <a:prstGeom prst="rect">
            <a:avLst/>
          </a:prstGeom>
          <a:noFill/>
        </p:spPr>
        <p:txBody>
          <a:bodyPr wrap="square" rtlCol="0">
            <a:spAutoFit/>
          </a:bodyPr>
          <a:lstStyle/>
          <a:p>
            <a:pPr algn="ctr"/>
            <a:r>
              <a:rPr lang="pt-BR" sz="3200" b="1" dirty="0" smtClean="0"/>
              <a:t>R$</a:t>
            </a:r>
          </a:p>
          <a:p>
            <a:pPr algn="ctr"/>
            <a:r>
              <a:rPr lang="pt-BR" sz="3200" b="1" dirty="0" smtClean="0"/>
              <a:t>TN</a:t>
            </a:r>
            <a:endParaRPr lang="pt-BR" sz="3200" b="1" dirty="0"/>
          </a:p>
        </p:txBody>
      </p:sp>
      <p:sp>
        <p:nvSpPr>
          <p:cNvPr id="62" name="CaixaDeTexto 61"/>
          <p:cNvSpPr txBox="1"/>
          <p:nvPr/>
        </p:nvSpPr>
        <p:spPr>
          <a:xfrm>
            <a:off x="6948264" y="2340169"/>
            <a:ext cx="936104" cy="584775"/>
          </a:xfrm>
          <a:prstGeom prst="rect">
            <a:avLst/>
          </a:prstGeom>
          <a:noFill/>
        </p:spPr>
        <p:txBody>
          <a:bodyPr wrap="square" rtlCol="0">
            <a:spAutoFit/>
          </a:bodyPr>
          <a:lstStyle/>
          <a:p>
            <a:pPr algn="ctr"/>
            <a:r>
              <a:rPr lang="pt-BR" sz="3200" b="1" dirty="0" smtClean="0"/>
              <a:t>PL</a:t>
            </a:r>
            <a:endParaRPr lang="pt-BR" sz="3200" b="1" dirty="0"/>
          </a:p>
        </p:txBody>
      </p:sp>
      <p:sp>
        <p:nvSpPr>
          <p:cNvPr id="63" name="CaixaDeTexto 62"/>
          <p:cNvSpPr txBox="1"/>
          <p:nvPr/>
        </p:nvSpPr>
        <p:spPr>
          <a:xfrm>
            <a:off x="5949677" y="404664"/>
            <a:ext cx="936104" cy="369332"/>
          </a:xfrm>
          <a:prstGeom prst="rect">
            <a:avLst/>
          </a:prstGeom>
          <a:noFill/>
        </p:spPr>
        <p:txBody>
          <a:bodyPr wrap="square" rtlCol="0">
            <a:spAutoFit/>
          </a:bodyPr>
          <a:lstStyle/>
          <a:p>
            <a:pPr algn="ctr"/>
            <a:r>
              <a:rPr lang="pt-BR" b="1" dirty="0" smtClean="0">
                <a:solidFill>
                  <a:schemeClr val="accent5">
                    <a:lumMod val="40000"/>
                    <a:lumOff val="60000"/>
                  </a:schemeClr>
                </a:solidFill>
              </a:rPr>
              <a:t>Ativos</a:t>
            </a:r>
            <a:endParaRPr lang="pt-BR" b="1" dirty="0">
              <a:solidFill>
                <a:schemeClr val="accent5">
                  <a:lumMod val="40000"/>
                  <a:lumOff val="60000"/>
                </a:schemeClr>
              </a:solidFill>
            </a:endParaRPr>
          </a:p>
        </p:txBody>
      </p:sp>
      <p:sp>
        <p:nvSpPr>
          <p:cNvPr id="64" name="CaixaDeTexto 63"/>
          <p:cNvSpPr txBox="1"/>
          <p:nvPr/>
        </p:nvSpPr>
        <p:spPr>
          <a:xfrm>
            <a:off x="6804248" y="404664"/>
            <a:ext cx="1224136" cy="369332"/>
          </a:xfrm>
          <a:prstGeom prst="rect">
            <a:avLst/>
          </a:prstGeom>
          <a:noFill/>
        </p:spPr>
        <p:txBody>
          <a:bodyPr wrap="square" rtlCol="0">
            <a:spAutoFit/>
          </a:bodyPr>
          <a:lstStyle/>
          <a:p>
            <a:pPr algn="ctr"/>
            <a:r>
              <a:rPr lang="pt-BR" b="1" dirty="0" smtClean="0">
                <a:solidFill>
                  <a:schemeClr val="accent5">
                    <a:lumMod val="40000"/>
                    <a:lumOff val="60000"/>
                  </a:schemeClr>
                </a:solidFill>
              </a:rPr>
              <a:t>Passivos</a:t>
            </a:r>
            <a:endParaRPr lang="pt-BR" b="1" dirty="0">
              <a:solidFill>
                <a:schemeClr val="accent5">
                  <a:lumMod val="40000"/>
                  <a:lumOff val="60000"/>
                </a:schemeClr>
              </a:solidFill>
            </a:endParaRPr>
          </a:p>
        </p:txBody>
      </p:sp>
      <p:sp>
        <p:nvSpPr>
          <p:cNvPr id="65" name="Retângulo 64"/>
          <p:cNvSpPr/>
          <p:nvPr/>
        </p:nvSpPr>
        <p:spPr>
          <a:xfrm>
            <a:off x="3832870" y="4184270"/>
            <a:ext cx="936104" cy="540060"/>
          </a:xfrm>
          <a:prstGeom prst="rect">
            <a:avLst/>
          </a:prstGeom>
          <a:solidFill>
            <a:schemeClr val="bg1"/>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66" name="CaixaDeTexto 65"/>
          <p:cNvSpPr txBox="1"/>
          <p:nvPr/>
        </p:nvSpPr>
        <p:spPr>
          <a:xfrm>
            <a:off x="3861445" y="4139555"/>
            <a:ext cx="936104" cy="584775"/>
          </a:xfrm>
          <a:prstGeom prst="rect">
            <a:avLst/>
          </a:prstGeom>
          <a:noFill/>
        </p:spPr>
        <p:txBody>
          <a:bodyPr wrap="square" rtlCol="0">
            <a:spAutoFit/>
          </a:bodyPr>
          <a:lstStyle/>
          <a:p>
            <a:pPr algn="ctr"/>
            <a:r>
              <a:rPr lang="pt-BR" sz="3200" b="1" dirty="0" smtClean="0"/>
              <a:t>PL</a:t>
            </a:r>
            <a:endParaRPr lang="pt-BR" sz="3200" b="1" dirty="0"/>
          </a:p>
        </p:txBody>
      </p:sp>
    </p:spTree>
    <p:extLst>
      <p:ext uri="{BB962C8B-B14F-4D97-AF65-F5344CB8AC3E}">
        <p14:creationId xmlns:p14="http://schemas.microsoft.com/office/powerpoint/2010/main" val="2704451167"/>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Retângulo 29"/>
          <p:cNvSpPr/>
          <p:nvPr/>
        </p:nvSpPr>
        <p:spPr>
          <a:xfrm>
            <a:off x="1231057" y="2564903"/>
            <a:ext cx="936104" cy="1575465"/>
          </a:xfrm>
          <a:prstGeom prst="rect">
            <a:avLst/>
          </a:prstGeom>
          <a:solidFill>
            <a:schemeClr val="bg1"/>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0" name="Retângulo 9"/>
          <p:cNvSpPr/>
          <p:nvPr/>
        </p:nvSpPr>
        <p:spPr>
          <a:xfrm>
            <a:off x="251520" y="2564904"/>
            <a:ext cx="936104" cy="1080120"/>
          </a:xfrm>
          <a:prstGeom prst="rect">
            <a:avLst/>
          </a:prstGeom>
          <a:solidFill>
            <a:schemeClr val="bg1"/>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7" name="Seta para a direita 16"/>
          <p:cNvSpPr/>
          <p:nvPr/>
        </p:nvSpPr>
        <p:spPr>
          <a:xfrm>
            <a:off x="2301999" y="3537012"/>
            <a:ext cx="432048" cy="216024"/>
          </a:xfrm>
          <a:prstGeom prst="rightArrow">
            <a:avLst/>
          </a:prstGeom>
          <a:solidFill>
            <a:schemeClr val="bg1">
              <a:lumMod val="6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8" name="Retângulo 17"/>
          <p:cNvSpPr/>
          <p:nvPr/>
        </p:nvSpPr>
        <p:spPr>
          <a:xfrm>
            <a:off x="251520" y="3645024"/>
            <a:ext cx="936104" cy="1080120"/>
          </a:xfrm>
          <a:prstGeom prst="rect">
            <a:avLst/>
          </a:prstGeom>
          <a:solidFill>
            <a:srgbClr val="FFFF0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1" name="Retângulo 20"/>
          <p:cNvSpPr/>
          <p:nvPr/>
        </p:nvSpPr>
        <p:spPr>
          <a:xfrm>
            <a:off x="1231057" y="4185084"/>
            <a:ext cx="936104" cy="540060"/>
          </a:xfrm>
          <a:prstGeom prst="rect">
            <a:avLst/>
          </a:prstGeom>
          <a:solidFill>
            <a:schemeClr val="bg1"/>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2" name="CaixaDeTexto 21"/>
          <p:cNvSpPr txBox="1"/>
          <p:nvPr/>
        </p:nvSpPr>
        <p:spPr>
          <a:xfrm>
            <a:off x="251520" y="2564904"/>
            <a:ext cx="936104" cy="584775"/>
          </a:xfrm>
          <a:prstGeom prst="rect">
            <a:avLst/>
          </a:prstGeom>
          <a:noFill/>
        </p:spPr>
        <p:txBody>
          <a:bodyPr wrap="square" rtlCol="0">
            <a:spAutoFit/>
          </a:bodyPr>
          <a:lstStyle/>
          <a:p>
            <a:pPr algn="ctr"/>
            <a:r>
              <a:rPr lang="pt-BR" sz="3200" b="1" dirty="0" smtClean="0"/>
              <a:t>D+</a:t>
            </a:r>
            <a:endParaRPr lang="pt-BR" sz="3200" b="1" dirty="0"/>
          </a:p>
        </p:txBody>
      </p:sp>
      <p:sp>
        <p:nvSpPr>
          <p:cNvPr id="26" name="CaixaDeTexto 25"/>
          <p:cNvSpPr txBox="1"/>
          <p:nvPr/>
        </p:nvSpPr>
        <p:spPr>
          <a:xfrm>
            <a:off x="251520" y="3708321"/>
            <a:ext cx="936104" cy="584775"/>
          </a:xfrm>
          <a:prstGeom prst="rect">
            <a:avLst/>
          </a:prstGeom>
          <a:noFill/>
        </p:spPr>
        <p:txBody>
          <a:bodyPr wrap="square" rtlCol="0">
            <a:spAutoFit/>
          </a:bodyPr>
          <a:lstStyle/>
          <a:p>
            <a:pPr algn="ctr"/>
            <a:r>
              <a:rPr lang="pt-BR" sz="3200" b="1" dirty="0" smtClean="0"/>
              <a:t>RI</a:t>
            </a:r>
            <a:endParaRPr lang="pt-BR" sz="3200" b="1" dirty="0"/>
          </a:p>
        </p:txBody>
      </p:sp>
      <p:sp>
        <p:nvSpPr>
          <p:cNvPr id="27" name="CaixaDeTexto 26"/>
          <p:cNvSpPr txBox="1"/>
          <p:nvPr/>
        </p:nvSpPr>
        <p:spPr>
          <a:xfrm>
            <a:off x="1216199" y="2564904"/>
            <a:ext cx="936104" cy="1077218"/>
          </a:xfrm>
          <a:prstGeom prst="rect">
            <a:avLst/>
          </a:prstGeom>
          <a:noFill/>
        </p:spPr>
        <p:txBody>
          <a:bodyPr wrap="square" rtlCol="0">
            <a:spAutoFit/>
          </a:bodyPr>
          <a:lstStyle/>
          <a:p>
            <a:pPr algn="ctr"/>
            <a:r>
              <a:rPr lang="pt-BR" sz="3200" b="1" dirty="0" smtClean="0"/>
              <a:t>R$</a:t>
            </a:r>
          </a:p>
          <a:p>
            <a:pPr algn="ctr"/>
            <a:r>
              <a:rPr lang="pt-BR" sz="3200" b="1" dirty="0" smtClean="0"/>
              <a:t>TN</a:t>
            </a:r>
            <a:endParaRPr lang="pt-BR" sz="3200" b="1" dirty="0"/>
          </a:p>
        </p:txBody>
      </p:sp>
      <p:sp>
        <p:nvSpPr>
          <p:cNvPr id="28" name="CaixaDeTexto 27"/>
          <p:cNvSpPr txBox="1"/>
          <p:nvPr/>
        </p:nvSpPr>
        <p:spPr>
          <a:xfrm>
            <a:off x="1259632" y="4140369"/>
            <a:ext cx="936104" cy="584775"/>
          </a:xfrm>
          <a:prstGeom prst="rect">
            <a:avLst/>
          </a:prstGeom>
          <a:noFill/>
        </p:spPr>
        <p:txBody>
          <a:bodyPr wrap="square" rtlCol="0">
            <a:spAutoFit/>
          </a:bodyPr>
          <a:lstStyle/>
          <a:p>
            <a:pPr algn="ctr"/>
            <a:r>
              <a:rPr lang="pt-BR" sz="3200" b="1" dirty="0" smtClean="0"/>
              <a:t>PL</a:t>
            </a:r>
            <a:endParaRPr lang="pt-BR" sz="3200" b="1" dirty="0"/>
          </a:p>
        </p:txBody>
      </p:sp>
      <p:sp>
        <p:nvSpPr>
          <p:cNvPr id="31" name="CaixaDeTexto 30"/>
          <p:cNvSpPr txBox="1"/>
          <p:nvPr/>
        </p:nvSpPr>
        <p:spPr>
          <a:xfrm>
            <a:off x="251520" y="2204864"/>
            <a:ext cx="936104" cy="369332"/>
          </a:xfrm>
          <a:prstGeom prst="rect">
            <a:avLst/>
          </a:prstGeom>
          <a:noFill/>
        </p:spPr>
        <p:txBody>
          <a:bodyPr wrap="square" rtlCol="0">
            <a:spAutoFit/>
          </a:bodyPr>
          <a:lstStyle/>
          <a:p>
            <a:pPr algn="ctr"/>
            <a:r>
              <a:rPr lang="pt-BR" b="1" dirty="0" smtClean="0">
                <a:solidFill>
                  <a:schemeClr val="accent5">
                    <a:lumMod val="40000"/>
                    <a:lumOff val="60000"/>
                  </a:schemeClr>
                </a:solidFill>
              </a:rPr>
              <a:t>Ativos</a:t>
            </a:r>
            <a:endParaRPr lang="pt-BR" b="1" dirty="0">
              <a:solidFill>
                <a:schemeClr val="accent5">
                  <a:lumMod val="40000"/>
                  <a:lumOff val="60000"/>
                </a:schemeClr>
              </a:solidFill>
            </a:endParaRPr>
          </a:p>
        </p:txBody>
      </p:sp>
      <p:sp>
        <p:nvSpPr>
          <p:cNvPr id="32" name="CaixaDeTexto 31"/>
          <p:cNvSpPr txBox="1"/>
          <p:nvPr/>
        </p:nvSpPr>
        <p:spPr>
          <a:xfrm>
            <a:off x="1106091" y="2204864"/>
            <a:ext cx="1224136" cy="369332"/>
          </a:xfrm>
          <a:prstGeom prst="rect">
            <a:avLst/>
          </a:prstGeom>
          <a:noFill/>
        </p:spPr>
        <p:txBody>
          <a:bodyPr wrap="square" rtlCol="0">
            <a:spAutoFit/>
          </a:bodyPr>
          <a:lstStyle/>
          <a:p>
            <a:pPr algn="ctr"/>
            <a:r>
              <a:rPr lang="pt-BR" b="1" dirty="0" smtClean="0">
                <a:solidFill>
                  <a:schemeClr val="accent5">
                    <a:lumMod val="40000"/>
                    <a:lumOff val="60000"/>
                  </a:schemeClr>
                </a:solidFill>
              </a:rPr>
              <a:t>Passivos</a:t>
            </a:r>
            <a:endParaRPr lang="pt-BR" b="1" dirty="0">
              <a:solidFill>
                <a:schemeClr val="accent5">
                  <a:lumMod val="40000"/>
                  <a:lumOff val="60000"/>
                </a:schemeClr>
              </a:solidFill>
            </a:endParaRPr>
          </a:p>
        </p:txBody>
      </p:sp>
      <p:sp>
        <p:nvSpPr>
          <p:cNvPr id="33" name="Retângulo 32"/>
          <p:cNvSpPr/>
          <p:nvPr/>
        </p:nvSpPr>
        <p:spPr>
          <a:xfrm>
            <a:off x="3832870" y="2564903"/>
            <a:ext cx="936104" cy="1575465"/>
          </a:xfrm>
          <a:prstGeom prst="rect">
            <a:avLst/>
          </a:prstGeom>
          <a:solidFill>
            <a:schemeClr val="bg1"/>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4" name="Retângulo 33"/>
          <p:cNvSpPr/>
          <p:nvPr/>
        </p:nvSpPr>
        <p:spPr>
          <a:xfrm>
            <a:off x="2853333" y="2564904"/>
            <a:ext cx="936104" cy="1080120"/>
          </a:xfrm>
          <a:prstGeom prst="rect">
            <a:avLst/>
          </a:prstGeom>
          <a:solidFill>
            <a:schemeClr val="bg1"/>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5" name="Retângulo 34"/>
          <p:cNvSpPr/>
          <p:nvPr/>
        </p:nvSpPr>
        <p:spPr>
          <a:xfrm>
            <a:off x="2853333" y="3645024"/>
            <a:ext cx="936104" cy="1512168"/>
          </a:xfrm>
          <a:prstGeom prst="rect">
            <a:avLst/>
          </a:prstGeom>
          <a:solidFill>
            <a:srgbClr val="FFFF0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6" name="Retângulo 35"/>
          <p:cNvSpPr/>
          <p:nvPr/>
        </p:nvSpPr>
        <p:spPr>
          <a:xfrm>
            <a:off x="6919689" y="5903751"/>
            <a:ext cx="936104" cy="540060"/>
          </a:xfrm>
          <a:prstGeom prst="rect">
            <a:avLst/>
          </a:prstGeom>
          <a:solidFill>
            <a:schemeClr val="bg1"/>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7" name="CaixaDeTexto 36"/>
          <p:cNvSpPr txBox="1"/>
          <p:nvPr/>
        </p:nvSpPr>
        <p:spPr>
          <a:xfrm>
            <a:off x="2853333" y="2564904"/>
            <a:ext cx="936104" cy="584775"/>
          </a:xfrm>
          <a:prstGeom prst="rect">
            <a:avLst/>
          </a:prstGeom>
          <a:noFill/>
        </p:spPr>
        <p:txBody>
          <a:bodyPr wrap="square" rtlCol="0">
            <a:spAutoFit/>
          </a:bodyPr>
          <a:lstStyle/>
          <a:p>
            <a:pPr algn="ctr"/>
            <a:r>
              <a:rPr lang="pt-BR" sz="3200" b="1" dirty="0" smtClean="0"/>
              <a:t>D+</a:t>
            </a:r>
            <a:endParaRPr lang="pt-BR" sz="3200" b="1" dirty="0"/>
          </a:p>
        </p:txBody>
      </p:sp>
      <p:sp>
        <p:nvSpPr>
          <p:cNvPr id="38" name="CaixaDeTexto 37"/>
          <p:cNvSpPr txBox="1"/>
          <p:nvPr/>
        </p:nvSpPr>
        <p:spPr>
          <a:xfrm>
            <a:off x="2853333" y="3708321"/>
            <a:ext cx="936104" cy="584775"/>
          </a:xfrm>
          <a:prstGeom prst="rect">
            <a:avLst/>
          </a:prstGeom>
          <a:noFill/>
        </p:spPr>
        <p:txBody>
          <a:bodyPr wrap="square" rtlCol="0">
            <a:spAutoFit/>
          </a:bodyPr>
          <a:lstStyle/>
          <a:p>
            <a:pPr algn="ctr"/>
            <a:r>
              <a:rPr lang="pt-BR" sz="3200" b="1" dirty="0" smtClean="0"/>
              <a:t>RI</a:t>
            </a:r>
            <a:endParaRPr lang="pt-BR" sz="3200" b="1" dirty="0"/>
          </a:p>
        </p:txBody>
      </p:sp>
      <p:sp>
        <p:nvSpPr>
          <p:cNvPr id="39" name="CaixaDeTexto 38"/>
          <p:cNvSpPr txBox="1"/>
          <p:nvPr/>
        </p:nvSpPr>
        <p:spPr>
          <a:xfrm>
            <a:off x="3818012" y="2564904"/>
            <a:ext cx="936104" cy="1077218"/>
          </a:xfrm>
          <a:prstGeom prst="rect">
            <a:avLst/>
          </a:prstGeom>
          <a:noFill/>
        </p:spPr>
        <p:txBody>
          <a:bodyPr wrap="square" rtlCol="0">
            <a:spAutoFit/>
          </a:bodyPr>
          <a:lstStyle/>
          <a:p>
            <a:pPr algn="ctr"/>
            <a:r>
              <a:rPr lang="pt-BR" sz="3200" b="1" dirty="0" smtClean="0"/>
              <a:t>R$</a:t>
            </a:r>
          </a:p>
          <a:p>
            <a:pPr algn="ctr"/>
            <a:r>
              <a:rPr lang="pt-BR" sz="3200" b="1" dirty="0" smtClean="0"/>
              <a:t>TN</a:t>
            </a:r>
            <a:endParaRPr lang="pt-BR" sz="3200" b="1" dirty="0"/>
          </a:p>
        </p:txBody>
      </p:sp>
      <p:sp>
        <p:nvSpPr>
          <p:cNvPr id="40" name="CaixaDeTexto 39"/>
          <p:cNvSpPr txBox="1"/>
          <p:nvPr/>
        </p:nvSpPr>
        <p:spPr>
          <a:xfrm>
            <a:off x="6948264" y="5859036"/>
            <a:ext cx="936104" cy="584775"/>
          </a:xfrm>
          <a:prstGeom prst="rect">
            <a:avLst/>
          </a:prstGeom>
          <a:noFill/>
        </p:spPr>
        <p:txBody>
          <a:bodyPr wrap="square" rtlCol="0">
            <a:spAutoFit/>
          </a:bodyPr>
          <a:lstStyle/>
          <a:p>
            <a:pPr algn="ctr"/>
            <a:r>
              <a:rPr lang="pt-BR" sz="3200" b="1" dirty="0" smtClean="0"/>
              <a:t>PL</a:t>
            </a:r>
            <a:endParaRPr lang="pt-BR" sz="3200" b="1" dirty="0"/>
          </a:p>
        </p:txBody>
      </p:sp>
      <p:sp>
        <p:nvSpPr>
          <p:cNvPr id="41" name="CaixaDeTexto 40"/>
          <p:cNvSpPr txBox="1"/>
          <p:nvPr/>
        </p:nvSpPr>
        <p:spPr>
          <a:xfrm>
            <a:off x="2853333" y="2204864"/>
            <a:ext cx="936104" cy="369332"/>
          </a:xfrm>
          <a:prstGeom prst="rect">
            <a:avLst/>
          </a:prstGeom>
          <a:noFill/>
        </p:spPr>
        <p:txBody>
          <a:bodyPr wrap="square" rtlCol="0">
            <a:spAutoFit/>
          </a:bodyPr>
          <a:lstStyle/>
          <a:p>
            <a:pPr algn="ctr"/>
            <a:r>
              <a:rPr lang="pt-BR" b="1" dirty="0" smtClean="0">
                <a:solidFill>
                  <a:schemeClr val="accent5">
                    <a:lumMod val="40000"/>
                    <a:lumOff val="60000"/>
                  </a:schemeClr>
                </a:solidFill>
              </a:rPr>
              <a:t>Ativos</a:t>
            </a:r>
            <a:endParaRPr lang="pt-BR" b="1" dirty="0">
              <a:solidFill>
                <a:schemeClr val="accent5">
                  <a:lumMod val="40000"/>
                  <a:lumOff val="60000"/>
                </a:schemeClr>
              </a:solidFill>
            </a:endParaRPr>
          </a:p>
        </p:txBody>
      </p:sp>
      <p:sp>
        <p:nvSpPr>
          <p:cNvPr id="42" name="CaixaDeTexto 41"/>
          <p:cNvSpPr txBox="1"/>
          <p:nvPr/>
        </p:nvSpPr>
        <p:spPr>
          <a:xfrm>
            <a:off x="3707904" y="2204864"/>
            <a:ext cx="1224136" cy="369332"/>
          </a:xfrm>
          <a:prstGeom prst="rect">
            <a:avLst/>
          </a:prstGeom>
          <a:noFill/>
        </p:spPr>
        <p:txBody>
          <a:bodyPr wrap="square" rtlCol="0">
            <a:spAutoFit/>
          </a:bodyPr>
          <a:lstStyle/>
          <a:p>
            <a:pPr algn="ctr"/>
            <a:r>
              <a:rPr lang="pt-BR" b="1" dirty="0" smtClean="0">
                <a:solidFill>
                  <a:schemeClr val="accent5">
                    <a:lumMod val="40000"/>
                    <a:lumOff val="60000"/>
                  </a:schemeClr>
                </a:solidFill>
              </a:rPr>
              <a:t>Passivos</a:t>
            </a:r>
            <a:endParaRPr lang="pt-BR" b="1" dirty="0">
              <a:solidFill>
                <a:schemeClr val="accent5">
                  <a:lumMod val="40000"/>
                  <a:lumOff val="60000"/>
                </a:schemeClr>
              </a:solidFill>
            </a:endParaRPr>
          </a:p>
        </p:txBody>
      </p:sp>
      <p:sp>
        <p:nvSpPr>
          <p:cNvPr id="54" name="Seta para a direita 53"/>
          <p:cNvSpPr/>
          <p:nvPr/>
        </p:nvSpPr>
        <p:spPr>
          <a:xfrm rot="19424157">
            <a:off x="4809140" y="2150832"/>
            <a:ext cx="1091463" cy="185342"/>
          </a:xfrm>
          <a:prstGeom prst="rightArrow">
            <a:avLst/>
          </a:prstGeom>
          <a:solidFill>
            <a:schemeClr val="bg1">
              <a:lumMod val="6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55" name="Retângulo 54"/>
          <p:cNvSpPr/>
          <p:nvPr/>
        </p:nvSpPr>
        <p:spPr>
          <a:xfrm>
            <a:off x="6929214" y="764703"/>
            <a:ext cx="936104" cy="1575465"/>
          </a:xfrm>
          <a:prstGeom prst="rect">
            <a:avLst/>
          </a:prstGeom>
          <a:solidFill>
            <a:schemeClr val="bg1"/>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56" name="Retângulo 55"/>
          <p:cNvSpPr/>
          <p:nvPr/>
        </p:nvSpPr>
        <p:spPr>
          <a:xfrm>
            <a:off x="5949677" y="764704"/>
            <a:ext cx="936104" cy="1080120"/>
          </a:xfrm>
          <a:prstGeom prst="rect">
            <a:avLst/>
          </a:prstGeom>
          <a:solidFill>
            <a:schemeClr val="bg1"/>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57" name="Retângulo 56"/>
          <p:cNvSpPr/>
          <p:nvPr/>
        </p:nvSpPr>
        <p:spPr>
          <a:xfrm>
            <a:off x="5949677" y="1844824"/>
            <a:ext cx="936104" cy="1512168"/>
          </a:xfrm>
          <a:prstGeom prst="rect">
            <a:avLst/>
          </a:prstGeom>
          <a:solidFill>
            <a:srgbClr val="FFFF0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58" name="Retângulo 57"/>
          <p:cNvSpPr/>
          <p:nvPr/>
        </p:nvSpPr>
        <p:spPr>
          <a:xfrm>
            <a:off x="6929214" y="2384883"/>
            <a:ext cx="936104" cy="967751"/>
          </a:xfrm>
          <a:prstGeom prst="rect">
            <a:avLst/>
          </a:prstGeom>
          <a:solidFill>
            <a:srgbClr val="FF000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59" name="CaixaDeTexto 58"/>
          <p:cNvSpPr txBox="1"/>
          <p:nvPr/>
        </p:nvSpPr>
        <p:spPr>
          <a:xfrm>
            <a:off x="5949677" y="764704"/>
            <a:ext cx="936104" cy="584775"/>
          </a:xfrm>
          <a:prstGeom prst="rect">
            <a:avLst/>
          </a:prstGeom>
          <a:noFill/>
        </p:spPr>
        <p:txBody>
          <a:bodyPr wrap="square" rtlCol="0">
            <a:spAutoFit/>
          </a:bodyPr>
          <a:lstStyle/>
          <a:p>
            <a:pPr algn="ctr"/>
            <a:r>
              <a:rPr lang="pt-BR" sz="3200" b="1" dirty="0" smtClean="0"/>
              <a:t>D+</a:t>
            </a:r>
            <a:endParaRPr lang="pt-BR" sz="3200" b="1" dirty="0"/>
          </a:p>
        </p:txBody>
      </p:sp>
      <p:sp>
        <p:nvSpPr>
          <p:cNvPr id="60" name="CaixaDeTexto 59"/>
          <p:cNvSpPr txBox="1"/>
          <p:nvPr/>
        </p:nvSpPr>
        <p:spPr>
          <a:xfrm>
            <a:off x="5949677" y="1908121"/>
            <a:ext cx="936104" cy="584775"/>
          </a:xfrm>
          <a:prstGeom prst="rect">
            <a:avLst/>
          </a:prstGeom>
          <a:noFill/>
        </p:spPr>
        <p:txBody>
          <a:bodyPr wrap="square" rtlCol="0">
            <a:spAutoFit/>
          </a:bodyPr>
          <a:lstStyle/>
          <a:p>
            <a:pPr algn="ctr"/>
            <a:r>
              <a:rPr lang="pt-BR" sz="3200" b="1" dirty="0" smtClean="0"/>
              <a:t>RI</a:t>
            </a:r>
            <a:endParaRPr lang="pt-BR" sz="3200" b="1" dirty="0"/>
          </a:p>
        </p:txBody>
      </p:sp>
      <p:sp>
        <p:nvSpPr>
          <p:cNvPr id="61" name="CaixaDeTexto 60"/>
          <p:cNvSpPr txBox="1"/>
          <p:nvPr/>
        </p:nvSpPr>
        <p:spPr>
          <a:xfrm>
            <a:off x="6914356" y="764704"/>
            <a:ext cx="936104" cy="1077218"/>
          </a:xfrm>
          <a:prstGeom prst="rect">
            <a:avLst/>
          </a:prstGeom>
          <a:noFill/>
        </p:spPr>
        <p:txBody>
          <a:bodyPr wrap="square" rtlCol="0">
            <a:spAutoFit/>
          </a:bodyPr>
          <a:lstStyle/>
          <a:p>
            <a:pPr algn="ctr"/>
            <a:r>
              <a:rPr lang="pt-BR" sz="3200" b="1" dirty="0" smtClean="0"/>
              <a:t>R$</a:t>
            </a:r>
          </a:p>
          <a:p>
            <a:pPr algn="ctr"/>
            <a:r>
              <a:rPr lang="pt-BR" sz="3200" b="1" dirty="0" smtClean="0"/>
              <a:t>TN</a:t>
            </a:r>
            <a:endParaRPr lang="pt-BR" sz="3200" b="1" dirty="0"/>
          </a:p>
        </p:txBody>
      </p:sp>
      <p:sp>
        <p:nvSpPr>
          <p:cNvPr id="62" name="CaixaDeTexto 61"/>
          <p:cNvSpPr txBox="1"/>
          <p:nvPr/>
        </p:nvSpPr>
        <p:spPr>
          <a:xfrm>
            <a:off x="6948264" y="2340169"/>
            <a:ext cx="936104" cy="584775"/>
          </a:xfrm>
          <a:prstGeom prst="rect">
            <a:avLst/>
          </a:prstGeom>
          <a:noFill/>
        </p:spPr>
        <p:txBody>
          <a:bodyPr wrap="square" rtlCol="0">
            <a:spAutoFit/>
          </a:bodyPr>
          <a:lstStyle/>
          <a:p>
            <a:pPr algn="ctr"/>
            <a:r>
              <a:rPr lang="pt-BR" sz="3200" b="1" dirty="0" smtClean="0"/>
              <a:t>PL</a:t>
            </a:r>
            <a:endParaRPr lang="pt-BR" sz="3200" b="1" dirty="0"/>
          </a:p>
        </p:txBody>
      </p:sp>
      <p:sp>
        <p:nvSpPr>
          <p:cNvPr id="63" name="CaixaDeTexto 62"/>
          <p:cNvSpPr txBox="1"/>
          <p:nvPr/>
        </p:nvSpPr>
        <p:spPr>
          <a:xfrm>
            <a:off x="5949677" y="404664"/>
            <a:ext cx="936104" cy="369332"/>
          </a:xfrm>
          <a:prstGeom prst="rect">
            <a:avLst/>
          </a:prstGeom>
          <a:noFill/>
        </p:spPr>
        <p:txBody>
          <a:bodyPr wrap="square" rtlCol="0">
            <a:spAutoFit/>
          </a:bodyPr>
          <a:lstStyle/>
          <a:p>
            <a:pPr algn="ctr"/>
            <a:r>
              <a:rPr lang="pt-BR" b="1" dirty="0" smtClean="0">
                <a:solidFill>
                  <a:schemeClr val="accent5">
                    <a:lumMod val="40000"/>
                    <a:lumOff val="60000"/>
                  </a:schemeClr>
                </a:solidFill>
              </a:rPr>
              <a:t>Ativos</a:t>
            </a:r>
            <a:endParaRPr lang="pt-BR" b="1" dirty="0">
              <a:solidFill>
                <a:schemeClr val="accent5">
                  <a:lumMod val="40000"/>
                  <a:lumOff val="60000"/>
                </a:schemeClr>
              </a:solidFill>
            </a:endParaRPr>
          </a:p>
        </p:txBody>
      </p:sp>
      <p:sp>
        <p:nvSpPr>
          <p:cNvPr id="64" name="CaixaDeTexto 63"/>
          <p:cNvSpPr txBox="1"/>
          <p:nvPr/>
        </p:nvSpPr>
        <p:spPr>
          <a:xfrm>
            <a:off x="6804248" y="404664"/>
            <a:ext cx="1224136" cy="369332"/>
          </a:xfrm>
          <a:prstGeom prst="rect">
            <a:avLst/>
          </a:prstGeom>
          <a:noFill/>
        </p:spPr>
        <p:txBody>
          <a:bodyPr wrap="square" rtlCol="0">
            <a:spAutoFit/>
          </a:bodyPr>
          <a:lstStyle/>
          <a:p>
            <a:pPr algn="ctr"/>
            <a:r>
              <a:rPr lang="pt-BR" b="1" dirty="0" smtClean="0">
                <a:solidFill>
                  <a:schemeClr val="accent5">
                    <a:lumMod val="40000"/>
                    <a:lumOff val="60000"/>
                  </a:schemeClr>
                </a:solidFill>
              </a:rPr>
              <a:t>Passivos</a:t>
            </a:r>
            <a:endParaRPr lang="pt-BR" b="1" dirty="0">
              <a:solidFill>
                <a:schemeClr val="accent5">
                  <a:lumMod val="40000"/>
                  <a:lumOff val="60000"/>
                </a:schemeClr>
              </a:solidFill>
            </a:endParaRPr>
          </a:p>
        </p:txBody>
      </p:sp>
      <p:sp>
        <p:nvSpPr>
          <p:cNvPr id="43" name="Seta para a direita 42"/>
          <p:cNvSpPr/>
          <p:nvPr/>
        </p:nvSpPr>
        <p:spPr>
          <a:xfrm rot="2220494">
            <a:off x="4809140" y="5178984"/>
            <a:ext cx="1091463" cy="185342"/>
          </a:xfrm>
          <a:prstGeom prst="rightArrow">
            <a:avLst/>
          </a:prstGeom>
          <a:solidFill>
            <a:schemeClr val="bg1">
              <a:lumMod val="6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45" name="Retângulo 44"/>
          <p:cNvSpPr/>
          <p:nvPr/>
        </p:nvSpPr>
        <p:spPr>
          <a:xfrm rot="21594539">
            <a:off x="5949677" y="3861048"/>
            <a:ext cx="936104" cy="1080120"/>
          </a:xfrm>
          <a:prstGeom prst="rect">
            <a:avLst/>
          </a:prstGeom>
          <a:solidFill>
            <a:schemeClr val="bg1"/>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46" name="Retângulo 45"/>
          <p:cNvSpPr/>
          <p:nvPr/>
        </p:nvSpPr>
        <p:spPr>
          <a:xfrm rot="21594539">
            <a:off x="5949677" y="4941168"/>
            <a:ext cx="936104" cy="1512168"/>
          </a:xfrm>
          <a:prstGeom prst="rect">
            <a:avLst/>
          </a:prstGeom>
          <a:solidFill>
            <a:srgbClr val="FFFF0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48" name="CaixaDeTexto 47"/>
          <p:cNvSpPr txBox="1"/>
          <p:nvPr/>
        </p:nvSpPr>
        <p:spPr>
          <a:xfrm rot="21594539">
            <a:off x="5949677" y="3861048"/>
            <a:ext cx="936104" cy="584775"/>
          </a:xfrm>
          <a:prstGeom prst="rect">
            <a:avLst/>
          </a:prstGeom>
          <a:noFill/>
        </p:spPr>
        <p:txBody>
          <a:bodyPr wrap="square" rtlCol="0">
            <a:spAutoFit/>
          </a:bodyPr>
          <a:lstStyle/>
          <a:p>
            <a:pPr algn="ctr"/>
            <a:r>
              <a:rPr lang="pt-BR" sz="3200" b="1" dirty="0" smtClean="0"/>
              <a:t>D+</a:t>
            </a:r>
            <a:endParaRPr lang="pt-BR" sz="3200" b="1" dirty="0"/>
          </a:p>
        </p:txBody>
      </p:sp>
      <p:sp>
        <p:nvSpPr>
          <p:cNvPr id="49" name="CaixaDeTexto 48"/>
          <p:cNvSpPr txBox="1"/>
          <p:nvPr/>
        </p:nvSpPr>
        <p:spPr>
          <a:xfrm rot="21594539">
            <a:off x="5949677" y="5004465"/>
            <a:ext cx="936104" cy="584775"/>
          </a:xfrm>
          <a:prstGeom prst="rect">
            <a:avLst/>
          </a:prstGeom>
          <a:noFill/>
        </p:spPr>
        <p:txBody>
          <a:bodyPr wrap="square" rtlCol="0">
            <a:spAutoFit/>
          </a:bodyPr>
          <a:lstStyle/>
          <a:p>
            <a:pPr algn="ctr"/>
            <a:r>
              <a:rPr lang="pt-BR" sz="3200" b="1" dirty="0" smtClean="0"/>
              <a:t>RI</a:t>
            </a:r>
            <a:endParaRPr lang="pt-BR" sz="3200" b="1" dirty="0"/>
          </a:p>
        </p:txBody>
      </p:sp>
      <p:sp>
        <p:nvSpPr>
          <p:cNvPr id="52" name="CaixaDeTexto 51"/>
          <p:cNvSpPr txBox="1"/>
          <p:nvPr/>
        </p:nvSpPr>
        <p:spPr>
          <a:xfrm rot="21594539">
            <a:off x="5949677" y="3501008"/>
            <a:ext cx="936104" cy="369332"/>
          </a:xfrm>
          <a:prstGeom prst="rect">
            <a:avLst/>
          </a:prstGeom>
          <a:noFill/>
        </p:spPr>
        <p:txBody>
          <a:bodyPr wrap="square" rtlCol="0">
            <a:spAutoFit/>
          </a:bodyPr>
          <a:lstStyle/>
          <a:p>
            <a:pPr algn="ctr"/>
            <a:r>
              <a:rPr lang="pt-BR" b="1" dirty="0" smtClean="0">
                <a:solidFill>
                  <a:schemeClr val="accent5">
                    <a:lumMod val="40000"/>
                    <a:lumOff val="60000"/>
                  </a:schemeClr>
                </a:solidFill>
              </a:rPr>
              <a:t>Ativos</a:t>
            </a:r>
            <a:endParaRPr lang="pt-BR" b="1" dirty="0">
              <a:solidFill>
                <a:schemeClr val="accent5">
                  <a:lumMod val="40000"/>
                  <a:lumOff val="60000"/>
                </a:schemeClr>
              </a:solidFill>
            </a:endParaRPr>
          </a:p>
        </p:txBody>
      </p:sp>
      <p:sp>
        <p:nvSpPr>
          <p:cNvPr id="53" name="CaixaDeTexto 52"/>
          <p:cNvSpPr txBox="1"/>
          <p:nvPr/>
        </p:nvSpPr>
        <p:spPr>
          <a:xfrm rot="21594539">
            <a:off x="6804248" y="3501008"/>
            <a:ext cx="1224136" cy="369332"/>
          </a:xfrm>
          <a:prstGeom prst="rect">
            <a:avLst/>
          </a:prstGeom>
          <a:noFill/>
        </p:spPr>
        <p:txBody>
          <a:bodyPr wrap="square" rtlCol="0">
            <a:spAutoFit/>
          </a:bodyPr>
          <a:lstStyle/>
          <a:p>
            <a:pPr algn="ctr"/>
            <a:r>
              <a:rPr lang="pt-BR" b="1" dirty="0" smtClean="0">
                <a:solidFill>
                  <a:schemeClr val="accent5">
                    <a:lumMod val="40000"/>
                    <a:lumOff val="60000"/>
                  </a:schemeClr>
                </a:solidFill>
              </a:rPr>
              <a:t>Passivos</a:t>
            </a:r>
            <a:endParaRPr lang="pt-BR" b="1" dirty="0">
              <a:solidFill>
                <a:schemeClr val="accent5">
                  <a:lumMod val="40000"/>
                  <a:lumOff val="60000"/>
                </a:schemeClr>
              </a:solidFill>
            </a:endParaRPr>
          </a:p>
        </p:txBody>
      </p:sp>
      <p:sp>
        <p:nvSpPr>
          <p:cNvPr id="47" name="Retângulo 46"/>
          <p:cNvSpPr/>
          <p:nvPr/>
        </p:nvSpPr>
        <p:spPr>
          <a:xfrm>
            <a:off x="6925022" y="3861048"/>
            <a:ext cx="936104" cy="1575465"/>
          </a:xfrm>
          <a:prstGeom prst="rect">
            <a:avLst/>
          </a:prstGeom>
          <a:solidFill>
            <a:schemeClr val="bg1"/>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51" name="CaixaDeTexto 50"/>
          <p:cNvSpPr txBox="1"/>
          <p:nvPr/>
        </p:nvSpPr>
        <p:spPr>
          <a:xfrm>
            <a:off x="6910164" y="3861049"/>
            <a:ext cx="936104" cy="1077218"/>
          </a:xfrm>
          <a:prstGeom prst="rect">
            <a:avLst/>
          </a:prstGeom>
          <a:noFill/>
        </p:spPr>
        <p:txBody>
          <a:bodyPr wrap="square" rtlCol="0">
            <a:spAutoFit/>
          </a:bodyPr>
          <a:lstStyle/>
          <a:p>
            <a:pPr algn="ctr"/>
            <a:r>
              <a:rPr lang="pt-BR" sz="3200" b="1" dirty="0" smtClean="0"/>
              <a:t>R$</a:t>
            </a:r>
          </a:p>
          <a:p>
            <a:pPr algn="ctr"/>
            <a:r>
              <a:rPr lang="pt-BR" sz="3200" b="1" dirty="0" smtClean="0"/>
              <a:t>TN</a:t>
            </a:r>
            <a:endParaRPr lang="pt-BR" sz="3200" b="1" dirty="0"/>
          </a:p>
        </p:txBody>
      </p:sp>
      <p:sp>
        <p:nvSpPr>
          <p:cNvPr id="65" name="Retângulo 64"/>
          <p:cNvSpPr/>
          <p:nvPr/>
        </p:nvSpPr>
        <p:spPr>
          <a:xfrm>
            <a:off x="3832870" y="4184270"/>
            <a:ext cx="936104" cy="540060"/>
          </a:xfrm>
          <a:prstGeom prst="rect">
            <a:avLst/>
          </a:prstGeom>
          <a:solidFill>
            <a:schemeClr val="bg1"/>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66" name="CaixaDeTexto 65"/>
          <p:cNvSpPr txBox="1"/>
          <p:nvPr/>
        </p:nvSpPr>
        <p:spPr>
          <a:xfrm>
            <a:off x="3861445" y="4139555"/>
            <a:ext cx="936104" cy="584775"/>
          </a:xfrm>
          <a:prstGeom prst="rect">
            <a:avLst/>
          </a:prstGeom>
          <a:noFill/>
        </p:spPr>
        <p:txBody>
          <a:bodyPr wrap="square" rtlCol="0">
            <a:spAutoFit/>
          </a:bodyPr>
          <a:lstStyle/>
          <a:p>
            <a:pPr algn="ctr"/>
            <a:r>
              <a:rPr lang="pt-BR" sz="3200" b="1" dirty="0" smtClean="0"/>
              <a:t>PL</a:t>
            </a:r>
            <a:endParaRPr lang="pt-BR" sz="3200" b="1" dirty="0"/>
          </a:p>
        </p:txBody>
      </p:sp>
    </p:spTree>
    <p:extLst>
      <p:ext uri="{BB962C8B-B14F-4D97-AF65-F5344CB8AC3E}">
        <p14:creationId xmlns:p14="http://schemas.microsoft.com/office/powerpoint/2010/main" val="1573553343"/>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Retângulo 29"/>
          <p:cNvSpPr/>
          <p:nvPr/>
        </p:nvSpPr>
        <p:spPr>
          <a:xfrm>
            <a:off x="1231057" y="2564903"/>
            <a:ext cx="936104" cy="1575465"/>
          </a:xfrm>
          <a:prstGeom prst="rect">
            <a:avLst/>
          </a:prstGeom>
          <a:solidFill>
            <a:schemeClr val="bg1"/>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0" name="Retângulo 9"/>
          <p:cNvSpPr/>
          <p:nvPr/>
        </p:nvSpPr>
        <p:spPr>
          <a:xfrm>
            <a:off x="251520" y="2564904"/>
            <a:ext cx="936104" cy="1080120"/>
          </a:xfrm>
          <a:prstGeom prst="rect">
            <a:avLst/>
          </a:prstGeom>
          <a:solidFill>
            <a:schemeClr val="bg1"/>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7" name="Seta para a direita 16"/>
          <p:cNvSpPr/>
          <p:nvPr/>
        </p:nvSpPr>
        <p:spPr>
          <a:xfrm>
            <a:off x="2301999" y="3537012"/>
            <a:ext cx="432048" cy="216024"/>
          </a:xfrm>
          <a:prstGeom prst="rightArrow">
            <a:avLst/>
          </a:prstGeom>
          <a:solidFill>
            <a:schemeClr val="bg1">
              <a:lumMod val="6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8" name="Retângulo 17"/>
          <p:cNvSpPr/>
          <p:nvPr/>
        </p:nvSpPr>
        <p:spPr>
          <a:xfrm>
            <a:off x="251520" y="3645024"/>
            <a:ext cx="936104" cy="1080120"/>
          </a:xfrm>
          <a:prstGeom prst="rect">
            <a:avLst/>
          </a:prstGeom>
          <a:solidFill>
            <a:srgbClr val="FFFF0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1" name="Retângulo 20"/>
          <p:cNvSpPr/>
          <p:nvPr/>
        </p:nvSpPr>
        <p:spPr>
          <a:xfrm>
            <a:off x="1231057" y="4185084"/>
            <a:ext cx="936104" cy="540060"/>
          </a:xfrm>
          <a:prstGeom prst="rect">
            <a:avLst/>
          </a:prstGeom>
          <a:solidFill>
            <a:schemeClr val="bg1"/>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2" name="CaixaDeTexto 21"/>
          <p:cNvSpPr txBox="1"/>
          <p:nvPr/>
        </p:nvSpPr>
        <p:spPr>
          <a:xfrm>
            <a:off x="251520" y="2564904"/>
            <a:ext cx="936104" cy="584775"/>
          </a:xfrm>
          <a:prstGeom prst="rect">
            <a:avLst/>
          </a:prstGeom>
          <a:noFill/>
        </p:spPr>
        <p:txBody>
          <a:bodyPr wrap="square" rtlCol="0">
            <a:spAutoFit/>
          </a:bodyPr>
          <a:lstStyle/>
          <a:p>
            <a:pPr algn="ctr"/>
            <a:r>
              <a:rPr lang="pt-BR" sz="3200" b="1" dirty="0" smtClean="0"/>
              <a:t>D+</a:t>
            </a:r>
            <a:endParaRPr lang="pt-BR" sz="3200" b="1" dirty="0"/>
          </a:p>
        </p:txBody>
      </p:sp>
      <p:sp>
        <p:nvSpPr>
          <p:cNvPr id="26" name="CaixaDeTexto 25"/>
          <p:cNvSpPr txBox="1"/>
          <p:nvPr/>
        </p:nvSpPr>
        <p:spPr>
          <a:xfrm>
            <a:off x="251520" y="3708321"/>
            <a:ext cx="936104" cy="584775"/>
          </a:xfrm>
          <a:prstGeom prst="rect">
            <a:avLst/>
          </a:prstGeom>
          <a:noFill/>
        </p:spPr>
        <p:txBody>
          <a:bodyPr wrap="square" rtlCol="0">
            <a:spAutoFit/>
          </a:bodyPr>
          <a:lstStyle/>
          <a:p>
            <a:pPr algn="ctr"/>
            <a:r>
              <a:rPr lang="pt-BR" sz="3200" b="1" dirty="0" smtClean="0"/>
              <a:t>RI</a:t>
            </a:r>
            <a:endParaRPr lang="pt-BR" sz="3200" b="1" dirty="0"/>
          </a:p>
        </p:txBody>
      </p:sp>
      <p:sp>
        <p:nvSpPr>
          <p:cNvPr id="27" name="CaixaDeTexto 26"/>
          <p:cNvSpPr txBox="1"/>
          <p:nvPr/>
        </p:nvSpPr>
        <p:spPr>
          <a:xfrm>
            <a:off x="1216199" y="2564904"/>
            <a:ext cx="936104" cy="1077218"/>
          </a:xfrm>
          <a:prstGeom prst="rect">
            <a:avLst/>
          </a:prstGeom>
          <a:noFill/>
        </p:spPr>
        <p:txBody>
          <a:bodyPr wrap="square" rtlCol="0">
            <a:spAutoFit/>
          </a:bodyPr>
          <a:lstStyle/>
          <a:p>
            <a:pPr algn="ctr"/>
            <a:r>
              <a:rPr lang="pt-BR" sz="3200" b="1" dirty="0" smtClean="0"/>
              <a:t>R$</a:t>
            </a:r>
          </a:p>
          <a:p>
            <a:pPr algn="ctr"/>
            <a:r>
              <a:rPr lang="pt-BR" sz="3200" b="1" dirty="0" smtClean="0"/>
              <a:t>TN</a:t>
            </a:r>
            <a:endParaRPr lang="pt-BR" sz="3200" b="1" dirty="0"/>
          </a:p>
        </p:txBody>
      </p:sp>
      <p:sp>
        <p:nvSpPr>
          <p:cNvPr id="28" name="CaixaDeTexto 27"/>
          <p:cNvSpPr txBox="1"/>
          <p:nvPr/>
        </p:nvSpPr>
        <p:spPr>
          <a:xfrm>
            <a:off x="1259632" y="4140369"/>
            <a:ext cx="936104" cy="584775"/>
          </a:xfrm>
          <a:prstGeom prst="rect">
            <a:avLst/>
          </a:prstGeom>
          <a:noFill/>
        </p:spPr>
        <p:txBody>
          <a:bodyPr wrap="square" rtlCol="0">
            <a:spAutoFit/>
          </a:bodyPr>
          <a:lstStyle/>
          <a:p>
            <a:pPr algn="ctr"/>
            <a:r>
              <a:rPr lang="pt-BR" sz="3200" b="1" dirty="0" smtClean="0"/>
              <a:t>PL</a:t>
            </a:r>
            <a:endParaRPr lang="pt-BR" sz="3200" b="1" dirty="0"/>
          </a:p>
        </p:txBody>
      </p:sp>
      <p:sp>
        <p:nvSpPr>
          <p:cNvPr id="31" name="CaixaDeTexto 30"/>
          <p:cNvSpPr txBox="1"/>
          <p:nvPr/>
        </p:nvSpPr>
        <p:spPr>
          <a:xfrm>
            <a:off x="251520" y="2204864"/>
            <a:ext cx="936104" cy="369332"/>
          </a:xfrm>
          <a:prstGeom prst="rect">
            <a:avLst/>
          </a:prstGeom>
          <a:noFill/>
        </p:spPr>
        <p:txBody>
          <a:bodyPr wrap="square" rtlCol="0">
            <a:spAutoFit/>
          </a:bodyPr>
          <a:lstStyle/>
          <a:p>
            <a:pPr algn="ctr"/>
            <a:r>
              <a:rPr lang="pt-BR" b="1" dirty="0" smtClean="0">
                <a:solidFill>
                  <a:schemeClr val="accent5">
                    <a:lumMod val="40000"/>
                    <a:lumOff val="60000"/>
                  </a:schemeClr>
                </a:solidFill>
              </a:rPr>
              <a:t>Ativos</a:t>
            </a:r>
            <a:endParaRPr lang="pt-BR" b="1" dirty="0">
              <a:solidFill>
                <a:schemeClr val="accent5">
                  <a:lumMod val="40000"/>
                  <a:lumOff val="60000"/>
                </a:schemeClr>
              </a:solidFill>
            </a:endParaRPr>
          </a:p>
        </p:txBody>
      </p:sp>
      <p:sp>
        <p:nvSpPr>
          <p:cNvPr id="32" name="CaixaDeTexto 31"/>
          <p:cNvSpPr txBox="1"/>
          <p:nvPr/>
        </p:nvSpPr>
        <p:spPr>
          <a:xfrm>
            <a:off x="1106091" y="2204864"/>
            <a:ext cx="1224136" cy="369332"/>
          </a:xfrm>
          <a:prstGeom prst="rect">
            <a:avLst/>
          </a:prstGeom>
          <a:noFill/>
        </p:spPr>
        <p:txBody>
          <a:bodyPr wrap="square" rtlCol="0">
            <a:spAutoFit/>
          </a:bodyPr>
          <a:lstStyle/>
          <a:p>
            <a:pPr algn="ctr"/>
            <a:r>
              <a:rPr lang="pt-BR" b="1" dirty="0" smtClean="0">
                <a:solidFill>
                  <a:schemeClr val="accent5">
                    <a:lumMod val="40000"/>
                    <a:lumOff val="60000"/>
                  </a:schemeClr>
                </a:solidFill>
              </a:rPr>
              <a:t>Passivos</a:t>
            </a:r>
            <a:endParaRPr lang="pt-BR" b="1" dirty="0">
              <a:solidFill>
                <a:schemeClr val="accent5">
                  <a:lumMod val="40000"/>
                  <a:lumOff val="60000"/>
                </a:schemeClr>
              </a:solidFill>
            </a:endParaRPr>
          </a:p>
        </p:txBody>
      </p:sp>
      <p:sp>
        <p:nvSpPr>
          <p:cNvPr id="33" name="Retângulo 32"/>
          <p:cNvSpPr/>
          <p:nvPr/>
        </p:nvSpPr>
        <p:spPr>
          <a:xfrm>
            <a:off x="3832870" y="2564903"/>
            <a:ext cx="936104" cy="1575465"/>
          </a:xfrm>
          <a:prstGeom prst="rect">
            <a:avLst/>
          </a:prstGeom>
          <a:solidFill>
            <a:schemeClr val="bg1"/>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4" name="Retângulo 33"/>
          <p:cNvSpPr/>
          <p:nvPr/>
        </p:nvSpPr>
        <p:spPr>
          <a:xfrm>
            <a:off x="2853333" y="2564904"/>
            <a:ext cx="936104" cy="1080120"/>
          </a:xfrm>
          <a:prstGeom prst="rect">
            <a:avLst/>
          </a:prstGeom>
          <a:solidFill>
            <a:schemeClr val="bg1"/>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5" name="Retângulo 34"/>
          <p:cNvSpPr/>
          <p:nvPr/>
        </p:nvSpPr>
        <p:spPr>
          <a:xfrm>
            <a:off x="2853333" y="3645024"/>
            <a:ext cx="936104" cy="1512168"/>
          </a:xfrm>
          <a:prstGeom prst="rect">
            <a:avLst/>
          </a:prstGeom>
          <a:solidFill>
            <a:srgbClr val="FFFF0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6" name="Retângulo 35"/>
          <p:cNvSpPr/>
          <p:nvPr/>
        </p:nvSpPr>
        <p:spPr>
          <a:xfrm>
            <a:off x="6919689" y="5903751"/>
            <a:ext cx="936104" cy="540060"/>
          </a:xfrm>
          <a:prstGeom prst="rect">
            <a:avLst/>
          </a:prstGeom>
          <a:solidFill>
            <a:schemeClr val="bg1"/>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7" name="CaixaDeTexto 36"/>
          <p:cNvSpPr txBox="1"/>
          <p:nvPr/>
        </p:nvSpPr>
        <p:spPr>
          <a:xfrm>
            <a:off x="2853333" y="2564904"/>
            <a:ext cx="936104" cy="584775"/>
          </a:xfrm>
          <a:prstGeom prst="rect">
            <a:avLst/>
          </a:prstGeom>
          <a:noFill/>
        </p:spPr>
        <p:txBody>
          <a:bodyPr wrap="square" rtlCol="0">
            <a:spAutoFit/>
          </a:bodyPr>
          <a:lstStyle/>
          <a:p>
            <a:pPr algn="ctr"/>
            <a:r>
              <a:rPr lang="pt-BR" sz="3200" b="1" dirty="0" smtClean="0"/>
              <a:t>D+</a:t>
            </a:r>
            <a:endParaRPr lang="pt-BR" sz="3200" b="1" dirty="0"/>
          </a:p>
        </p:txBody>
      </p:sp>
      <p:sp>
        <p:nvSpPr>
          <p:cNvPr id="38" name="CaixaDeTexto 37"/>
          <p:cNvSpPr txBox="1"/>
          <p:nvPr/>
        </p:nvSpPr>
        <p:spPr>
          <a:xfrm>
            <a:off x="2853333" y="3708321"/>
            <a:ext cx="936104" cy="584775"/>
          </a:xfrm>
          <a:prstGeom prst="rect">
            <a:avLst/>
          </a:prstGeom>
          <a:noFill/>
        </p:spPr>
        <p:txBody>
          <a:bodyPr wrap="square" rtlCol="0">
            <a:spAutoFit/>
          </a:bodyPr>
          <a:lstStyle/>
          <a:p>
            <a:pPr algn="ctr"/>
            <a:r>
              <a:rPr lang="pt-BR" sz="3200" b="1" dirty="0" smtClean="0"/>
              <a:t>RI</a:t>
            </a:r>
            <a:endParaRPr lang="pt-BR" sz="3200" b="1" dirty="0"/>
          </a:p>
        </p:txBody>
      </p:sp>
      <p:sp>
        <p:nvSpPr>
          <p:cNvPr id="39" name="CaixaDeTexto 38"/>
          <p:cNvSpPr txBox="1"/>
          <p:nvPr/>
        </p:nvSpPr>
        <p:spPr>
          <a:xfrm>
            <a:off x="3818012" y="2564904"/>
            <a:ext cx="936104" cy="1077218"/>
          </a:xfrm>
          <a:prstGeom prst="rect">
            <a:avLst/>
          </a:prstGeom>
          <a:noFill/>
        </p:spPr>
        <p:txBody>
          <a:bodyPr wrap="square" rtlCol="0">
            <a:spAutoFit/>
          </a:bodyPr>
          <a:lstStyle/>
          <a:p>
            <a:pPr algn="ctr"/>
            <a:r>
              <a:rPr lang="pt-BR" sz="3200" b="1" dirty="0" smtClean="0"/>
              <a:t>R$</a:t>
            </a:r>
          </a:p>
          <a:p>
            <a:pPr algn="ctr"/>
            <a:r>
              <a:rPr lang="pt-BR" sz="3200" b="1" dirty="0" smtClean="0"/>
              <a:t>TN</a:t>
            </a:r>
            <a:endParaRPr lang="pt-BR" sz="3200" b="1" dirty="0"/>
          </a:p>
        </p:txBody>
      </p:sp>
      <p:sp>
        <p:nvSpPr>
          <p:cNvPr id="40" name="CaixaDeTexto 39"/>
          <p:cNvSpPr txBox="1"/>
          <p:nvPr/>
        </p:nvSpPr>
        <p:spPr>
          <a:xfrm>
            <a:off x="6948264" y="5859036"/>
            <a:ext cx="936104" cy="584775"/>
          </a:xfrm>
          <a:prstGeom prst="rect">
            <a:avLst/>
          </a:prstGeom>
          <a:noFill/>
        </p:spPr>
        <p:txBody>
          <a:bodyPr wrap="square" rtlCol="0">
            <a:spAutoFit/>
          </a:bodyPr>
          <a:lstStyle/>
          <a:p>
            <a:pPr algn="ctr"/>
            <a:r>
              <a:rPr lang="pt-BR" sz="3200" b="1" dirty="0" smtClean="0"/>
              <a:t>PL</a:t>
            </a:r>
            <a:endParaRPr lang="pt-BR" sz="3200" b="1" dirty="0"/>
          </a:p>
        </p:txBody>
      </p:sp>
      <p:sp>
        <p:nvSpPr>
          <p:cNvPr id="41" name="CaixaDeTexto 40"/>
          <p:cNvSpPr txBox="1"/>
          <p:nvPr/>
        </p:nvSpPr>
        <p:spPr>
          <a:xfrm>
            <a:off x="2853333" y="2204864"/>
            <a:ext cx="936104" cy="369332"/>
          </a:xfrm>
          <a:prstGeom prst="rect">
            <a:avLst/>
          </a:prstGeom>
          <a:noFill/>
        </p:spPr>
        <p:txBody>
          <a:bodyPr wrap="square" rtlCol="0">
            <a:spAutoFit/>
          </a:bodyPr>
          <a:lstStyle/>
          <a:p>
            <a:pPr algn="ctr"/>
            <a:r>
              <a:rPr lang="pt-BR" b="1" dirty="0" smtClean="0">
                <a:solidFill>
                  <a:schemeClr val="accent5">
                    <a:lumMod val="40000"/>
                    <a:lumOff val="60000"/>
                  </a:schemeClr>
                </a:solidFill>
              </a:rPr>
              <a:t>Ativos</a:t>
            </a:r>
            <a:endParaRPr lang="pt-BR" b="1" dirty="0">
              <a:solidFill>
                <a:schemeClr val="accent5">
                  <a:lumMod val="40000"/>
                  <a:lumOff val="60000"/>
                </a:schemeClr>
              </a:solidFill>
            </a:endParaRPr>
          </a:p>
        </p:txBody>
      </p:sp>
      <p:sp>
        <p:nvSpPr>
          <p:cNvPr id="42" name="CaixaDeTexto 41"/>
          <p:cNvSpPr txBox="1"/>
          <p:nvPr/>
        </p:nvSpPr>
        <p:spPr>
          <a:xfrm>
            <a:off x="3707904" y="2204864"/>
            <a:ext cx="1224136" cy="369332"/>
          </a:xfrm>
          <a:prstGeom prst="rect">
            <a:avLst/>
          </a:prstGeom>
          <a:noFill/>
        </p:spPr>
        <p:txBody>
          <a:bodyPr wrap="square" rtlCol="0">
            <a:spAutoFit/>
          </a:bodyPr>
          <a:lstStyle/>
          <a:p>
            <a:pPr algn="ctr"/>
            <a:r>
              <a:rPr lang="pt-BR" b="1" dirty="0" smtClean="0">
                <a:solidFill>
                  <a:schemeClr val="accent5">
                    <a:lumMod val="40000"/>
                    <a:lumOff val="60000"/>
                  </a:schemeClr>
                </a:solidFill>
              </a:rPr>
              <a:t>Passivos</a:t>
            </a:r>
            <a:endParaRPr lang="pt-BR" b="1" dirty="0">
              <a:solidFill>
                <a:schemeClr val="accent5">
                  <a:lumMod val="40000"/>
                  <a:lumOff val="60000"/>
                </a:schemeClr>
              </a:solidFill>
            </a:endParaRPr>
          </a:p>
        </p:txBody>
      </p:sp>
      <p:sp>
        <p:nvSpPr>
          <p:cNvPr id="54" name="Seta para a direita 53"/>
          <p:cNvSpPr/>
          <p:nvPr/>
        </p:nvSpPr>
        <p:spPr>
          <a:xfrm rot="19424157">
            <a:off x="4809140" y="2150832"/>
            <a:ext cx="1091463" cy="185342"/>
          </a:xfrm>
          <a:prstGeom prst="rightArrow">
            <a:avLst/>
          </a:prstGeom>
          <a:solidFill>
            <a:schemeClr val="bg1">
              <a:lumMod val="6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55" name="Retângulo 54"/>
          <p:cNvSpPr/>
          <p:nvPr/>
        </p:nvSpPr>
        <p:spPr>
          <a:xfrm>
            <a:off x="6929214" y="764703"/>
            <a:ext cx="936104" cy="1575465"/>
          </a:xfrm>
          <a:prstGeom prst="rect">
            <a:avLst/>
          </a:prstGeom>
          <a:solidFill>
            <a:schemeClr val="bg1"/>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56" name="Retângulo 55"/>
          <p:cNvSpPr/>
          <p:nvPr/>
        </p:nvSpPr>
        <p:spPr>
          <a:xfrm>
            <a:off x="5949677" y="764704"/>
            <a:ext cx="936104" cy="1080120"/>
          </a:xfrm>
          <a:prstGeom prst="rect">
            <a:avLst/>
          </a:prstGeom>
          <a:solidFill>
            <a:schemeClr val="bg1"/>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57" name="Retângulo 56"/>
          <p:cNvSpPr/>
          <p:nvPr/>
        </p:nvSpPr>
        <p:spPr>
          <a:xfrm>
            <a:off x="5949677" y="1844824"/>
            <a:ext cx="936104" cy="1512168"/>
          </a:xfrm>
          <a:prstGeom prst="rect">
            <a:avLst/>
          </a:prstGeom>
          <a:solidFill>
            <a:srgbClr val="FFFF0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58" name="Retângulo 57"/>
          <p:cNvSpPr/>
          <p:nvPr/>
        </p:nvSpPr>
        <p:spPr>
          <a:xfrm>
            <a:off x="6929214" y="2384883"/>
            <a:ext cx="936104" cy="967751"/>
          </a:xfrm>
          <a:prstGeom prst="rect">
            <a:avLst/>
          </a:prstGeom>
          <a:solidFill>
            <a:srgbClr val="FF000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59" name="CaixaDeTexto 58"/>
          <p:cNvSpPr txBox="1"/>
          <p:nvPr/>
        </p:nvSpPr>
        <p:spPr>
          <a:xfrm>
            <a:off x="5949677" y="764704"/>
            <a:ext cx="936104" cy="584775"/>
          </a:xfrm>
          <a:prstGeom prst="rect">
            <a:avLst/>
          </a:prstGeom>
          <a:noFill/>
        </p:spPr>
        <p:txBody>
          <a:bodyPr wrap="square" rtlCol="0">
            <a:spAutoFit/>
          </a:bodyPr>
          <a:lstStyle/>
          <a:p>
            <a:pPr algn="ctr"/>
            <a:r>
              <a:rPr lang="pt-BR" sz="3200" b="1" dirty="0" smtClean="0"/>
              <a:t>D+</a:t>
            </a:r>
            <a:endParaRPr lang="pt-BR" sz="3200" b="1" dirty="0"/>
          </a:p>
        </p:txBody>
      </p:sp>
      <p:sp>
        <p:nvSpPr>
          <p:cNvPr id="60" name="CaixaDeTexto 59"/>
          <p:cNvSpPr txBox="1"/>
          <p:nvPr/>
        </p:nvSpPr>
        <p:spPr>
          <a:xfrm>
            <a:off x="5949677" y="1908121"/>
            <a:ext cx="936104" cy="584775"/>
          </a:xfrm>
          <a:prstGeom prst="rect">
            <a:avLst/>
          </a:prstGeom>
          <a:noFill/>
        </p:spPr>
        <p:txBody>
          <a:bodyPr wrap="square" rtlCol="0">
            <a:spAutoFit/>
          </a:bodyPr>
          <a:lstStyle/>
          <a:p>
            <a:pPr algn="ctr"/>
            <a:r>
              <a:rPr lang="pt-BR" sz="3200" b="1" dirty="0" smtClean="0"/>
              <a:t>RI</a:t>
            </a:r>
            <a:endParaRPr lang="pt-BR" sz="3200" b="1" dirty="0"/>
          </a:p>
        </p:txBody>
      </p:sp>
      <p:sp>
        <p:nvSpPr>
          <p:cNvPr id="61" name="CaixaDeTexto 60"/>
          <p:cNvSpPr txBox="1"/>
          <p:nvPr/>
        </p:nvSpPr>
        <p:spPr>
          <a:xfrm>
            <a:off x="6914356" y="764704"/>
            <a:ext cx="936104" cy="1077218"/>
          </a:xfrm>
          <a:prstGeom prst="rect">
            <a:avLst/>
          </a:prstGeom>
          <a:noFill/>
        </p:spPr>
        <p:txBody>
          <a:bodyPr wrap="square" rtlCol="0">
            <a:spAutoFit/>
          </a:bodyPr>
          <a:lstStyle/>
          <a:p>
            <a:pPr algn="ctr"/>
            <a:r>
              <a:rPr lang="pt-BR" sz="3200" b="1" dirty="0" smtClean="0"/>
              <a:t>R$</a:t>
            </a:r>
          </a:p>
          <a:p>
            <a:pPr algn="ctr"/>
            <a:r>
              <a:rPr lang="pt-BR" sz="3200" b="1" dirty="0" smtClean="0"/>
              <a:t>TN</a:t>
            </a:r>
            <a:endParaRPr lang="pt-BR" sz="3200" b="1" dirty="0"/>
          </a:p>
        </p:txBody>
      </p:sp>
      <p:sp>
        <p:nvSpPr>
          <p:cNvPr id="62" name="CaixaDeTexto 61"/>
          <p:cNvSpPr txBox="1"/>
          <p:nvPr/>
        </p:nvSpPr>
        <p:spPr>
          <a:xfrm>
            <a:off x="6948264" y="2340169"/>
            <a:ext cx="936104" cy="584775"/>
          </a:xfrm>
          <a:prstGeom prst="rect">
            <a:avLst/>
          </a:prstGeom>
          <a:noFill/>
        </p:spPr>
        <p:txBody>
          <a:bodyPr wrap="square" rtlCol="0">
            <a:spAutoFit/>
          </a:bodyPr>
          <a:lstStyle/>
          <a:p>
            <a:pPr algn="ctr"/>
            <a:r>
              <a:rPr lang="pt-BR" sz="3200" b="1" dirty="0" smtClean="0"/>
              <a:t>PL</a:t>
            </a:r>
            <a:endParaRPr lang="pt-BR" sz="3200" b="1" dirty="0"/>
          </a:p>
        </p:txBody>
      </p:sp>
      <p:sp>
        <p:nvSpPr>
          <p:cNvPr id="63" name="CaixaDeTexto 62"/>
          <p:cNvSpPr txBox="1"/>
          <p:nvPr/>
        </p:nvSpPr>
        <p:spPr>
          <a:xfrm>
            <a:off x="5949677" y="404664"/>
            <a:ext cx="936104" cy="369332"/>
          </a:xfrm>
          <a:prstGeom prst="rect">
            <a:avLst/>
          </a:prstGeom>
          <a:noFill/>
        </p:spPr>
        <p:txBody>
          <a:bodyPr wrap="square" rtlCol="0">
            <a:spAutoFit/>
          </a:bodyPr>
          <a:lstStyle/>
          <a:p>
            <a:pPr algn="ctr"/>
            <a:r>
              <a:rPr lang="pt-BR" b="1" dirty="0" smtClean="0">
                <a:solidFill>
                  <a:schemeClr val="accent5">
                    <a:lumMod val="40000"/>
                    <a:lumOff val="60000"/>
                  </a:schemeClr>
                </a:solidFill>
              </a:rPr>
              <a:t>Ativos</a:t>
            </a:r>
            <a:endParaRPr lang="pt-BR" b="1" dirty="0">
              <a:solidFill>
                <a:schemeClr val="accent5">
                  <a:lumMod val="40000"/>
                  <a:lumOff val="60000"/>
                </a:schemeClr>
              </a:solidFill>
            </a:endParaRPr>
          </a:p>
        </p:txBody>
      </p:sp>
      <p:sp>
        <p:nvSpPr>
          <p:cNvPr id="64" name="CaixaDeTexto 63"/>
          <p:cNvSpPr txBox="1"/>
          <p:nvPr/>
        </p:nvSpPr>
        <p:spPr>
          <a:xfrm>
            <a:off x="6804248" y="404664"/>
            <a:ext cx="1224136" cy="369332"/>
          </a:xfrm>
          <a:prstGeom prst="rect">
            <a:avLst/>
          </a:prstGeom>
          <a:noFill/>
        </p:spPr>
        <p:txBody>
          <a:bodyPr wrap="square" rtlCol="0">
            <a:spAutoFit/>
          </a:bodyPr>
          <a:lstStyle/>
          <a:p>
            <a:pPr algn="ctr"/>
            <a:r>
              <a:rPr lang="pt-BR" b="1" dirty="0" smtClean="0">
                <a:solidFill>
                  <a:schemeClr val="accent5">
                    <a:lumMod val="40000"/>
                    <a:lumOff val="60000"/>
                  </a:schemeClr>
                </a:solidFill>
              </a:rPr>
              <a:t>Passivos</a:t>
            </a:r>
            <a:endParaRPr lang="pt-BR" b="1" dirty="0">
              <a:solidFill>
                <a:schemeClr val="accent5">
                  <a:lumMod val="40000"/>
                  <a:lumOff val="60000"/>
                </a:schemeClr>
              </a:solidFill>
            </a:endParaRPr>
          </a:p>
        </p:txBody>
      </p:sp>
      <p:sp>
        <p:nvSpPr>
          <p:cNvPr id="43" name="Seta para a direita 42"/>
          <p:cNvSpPr/>
          <p:nvPr/>
        </p:nvSpPr>
        <p:spPr>
          <a:xfrm rot="2220494">
            <a:off x="4809140" y="5178984"/>
            <a:ext cx="1091463" cy="185342"/>
          </a:xfrm>
          <a:prstGeom prst="rightArrow">
            <a:avLst/>
          </a:prstGeom>
          <a:solidFill>
            <a:schemeClr val="bg1">
              <a:lumMod val="6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44" name="Retângulo 43"/>
          <p:cNvSpPr/>
          <p:nvPr/>
        </p:nvSpPr>
        <p:spPr>
          <a:xfrm rot="21594539">
            <a:off x="6920032" y="3861047"/>
            <a:ext cx="936104" cy="2007504"/>
          </a:xfrm>
          <a:prstGeom prst="rect">
            <a:avLst/>
          </a:prstGeom>
          <a:solidFill>
            <a:srgbClr val="FF000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45" name="Retângulo 44"/>
          <p:cNvSpPr/>
          <p:nvPr/>
        </p:nvSpPr>
        <p:spPr>
          <a:xfrm rot="21594539">
            <a:off x="5949677" y="3861048"/>
            <a:ext cx="936104" cy="1080120"/>
          </a:xfrm>
          <a:prstGeom prst="rect">
            <a:avLst/>
          </a:prstGeom>
          <a:solidFill>
            <a:schemeClr val="bg1"/>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46" name="Retângulo 45"/>
          <p:cNvSpPr/>
          <p:nvPr/>
        </p:nvSpPr>
        <p:spPr>
          <a:xfrm rot="21594539">
            <a:off x="5949677" y="4941168"/>
            <a:ext cx="936104" cy="1512168"/>
          </a:xfrm>
          <a:prstGeom prst="rect">
            <a:avLst/>
          </a:prstGeom>
          <a:solidFill>
            <a:srgbClr val="FFFF0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48" name="CaixaDeTexto 47"/>
          <p:cNvSpPr txBox="1"/>
          <p:nvPr/>
        </p:nvSpPr>
        <p:spPr>
          <a:xfrm rot="21594539">
            <a:off x="5949677" y="3861048"/>
            <a:ext cx="936104" cy="584775"/>
          </a:xfrm>
          <a:prstGeom prst="rect">
            <a:avLst/>
          </a:prstGeom>
          <a:noFill/>
        </p:spPr>
        <p:txBody>
          <a:bodyPr wrap="square" rtlCol="0">
            <a:spAutoFit/>
          </a:bodyPr>
          <a:lstStyle/>
          <a:p>
            <a:pPr algn="ctr"/>
            <a:r>
              <a:rPr lang="pt-BR" sz="3200" b="1" dirty="0" smtClean="0"/>
              <a:t>D+</a:t>
            </a:r>
            <a:endParaRPr lang="pt-BR" sz="3200" b="1" dirty="0"/>
          </a:p>
        </p:txBody>
      </p:sp>
      <p:sp>
        <p:nvSpPr>
          <p:cNvPr id="49" name="CaixaDeTexto 48"/>
          <p:cNvSpPr txBox="1"/>
          <p:nvPr/>
        </p:nvSpPr>
        <p:spPr>
          <a:xfrm rot="21594539">
            <a:off x="5949677" y="5004465"/>
            <a:ext cx="936104" cy="584775"/>
          </a:xfrm>
          <a:prstGeom prst="rect">
            <a:avLst/>
          </a:prstGeom>
          <a:noFill/>
        </p:spPr>
        <p:txBody>
          <a:bodyPr wrap="square" rtlCol="0">
            <a:spAutoFit/>
          </a:bodyPr>
          <a:lstStyle/>
          <a:p>
            <a:pPr algn="ctr"/>
            <a:r>
              <a:rPr lang="pt-BR" sz="3200" b="1" dirty="0" smtClean="0"/>
              <a:t>RI</a:t>
            </a:r>
            <a:endParaRPr lang="pt-BR" sz="3200" b="1" dirty="0"/>
          </a:p>
        </p:txBody>
      </p:sp>
      <p:sp>
        <p:nvSpPr>
          <p:cNvPr id="50" name="CaixaDeTexto 49"/>
          <p:cNvSpPr txBox="1"/>
          <p:nvPr/>
        </p:nvSpPr>
        <p:spPr>
          <a:xfrm rot="21594539">
            <a:off x="6914356" y="3861048"/>
            <a:ext cx="936104" cy="1077218"/>
          </a:xfrm>
          <a:prstGeom prst="rect">
            <a:avLst/>
          </a:prstGeom>
          <a:noFill/>
        </p:spPr>
        <p:txBody>
          <a:bodyPr wrap="square" rtlCol="0">
            <a:spAutoFit/>
          </a:bodyPr>
          <a:lstStyle/>
          <a:p>
            <a:pPr algn="ctr"/>
            <a:r>
              <a:rPr lang="pt-BR" sz="3200" b="1" dirty="0" smtClean="0"/>
              <a:t>R$</a:t>
            </a:r>
          </a:p>
          <a:p>
            <a:pPr algn="ctr"/>
            <a:r>
              <a:rPr lang="pt-BR" sz="3200" b="1" dirty="0" smtClean="0"/>
              <a:t>TN</a:t>
            </a:r>
            <a:endParaRPr lang="pt-BR" sz="3200" b="1" dirty="0"/>
          </a:p>
        </p:txBody>
      </p:sp>
      <p:sp>
        <p:nvSpPr>
          <p:cNvPr id="52" name="CaixaDeTexto 51"/>
          <p:cNvSpPr txBox="1"/>
          <p:nvPr/>
        </p:nvSpPr>
        <p:spPr>
          <a:xfrm rot="21594539">
            <a:off x="5949677" y="3501008"/>
            <a:ext cx="936104" cy="369332"/>
          </a:xfrm>
          <a:prstGeom prst="rect">
            <a:avLst/>
          </a:prstGeom>
          <a:noFill/>
        </p:spPr>
        <p:txBody>
          <a:bodyPr wrap="square" rtlCol="0">
            <a:spAutoFit/>
          </a:bodyPr>
          <a:lstStyle/>
          <a:p>
            <a:pPr algn="ctr"/>
            <a:r>
              <a:rPr lang="pt-BR" b="1" dirty="0" smtClean="0">
                <a:solidFill>
                  <a:schemeClr val="accent5">
                    <a:lumMod val="40000"/>
                    <a:lumOff val="60000"/>
                  </a:schemeClr>
                </a:solidFill>
              </a:rPr>
              <a:t>Ativos</a:t>
            </a:r>
            <a:endParaRPr lang="pt-BR" b="1" dirty="0">
              <a:solidFill>
                <a:schemeClr val="accent5">
                  <a:lumMod val="40000"/>
                  <a:lumOff val="60000"/>
                </a:schemeClr>
              </a:solidFill>
            </a:endParaRPr>
          </a:p>
        </p:txBody>
      </p:sp>
      <p:sp>
        <p:nvSpPr>
          <p:cNvPr id="53" name="CaixaDeTexto 52"/>
          <p:cNvSpPr txBox="1"/>
          <p:nvPr/>
        </p:nvSpPr>
        <p:spPr>
          <a:xfrm rot="21594539">
            <a:off x="6804248" y="3501008"/>
            <a:ext cx="1224136" cy="369332"/>
          </a:xfrm>
          <a:prstGeom prst="rect">
            <a:avLst/>
          </a:prstGeom>
          <a:noFill/>
        </p:spPr>
        <p:txBody>
          <a:bodyPr wrap="square" rtlCol="0">
            <a:spAutoFit/>
          </a:bodyPr>
          <a:lstStyle/>
          <a:p>
            <a:pPr algn="ctr"/>
            <a:r>
              <a:rPr lang="pt-BR" b="1" dirty="0" smtClean="0">
                <a:solidFill>
                  <a:schemeClr val="accent5">
                    <a:lumMod val="40000"/>
                    <a:lumOff val="60000"/>
                  </a:schemeClr>
                </a:solidFill>
              </a:rPr>
              <a:t>Passivos</a:t>
            </a:r>
            <a:endParaRPr lang="pt-BR" b="1" dirty="0">
              <a:solidFill>
                <a:schemeClr val="accent5">
                  <a:lumMod val="40000"/>
                  <a:lumOff val="60000"/>
                </a:schemeClr>
              </a:solidFill>
            </a:endParaRPr>
          </a:p>
        </p:txBody>
      </p:sp>
    </p:spTree>
    <p:extLst>
      <p:ext uri="{BB962C8B-B14F-4D97-AF65-F5344CB8AC3E}">
        <p14:creationId xmlns:p14="http://schemas.microsoft.com/office/powerpoint/2010/main" val="19772236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4294967295"/>
          </p:nvPr>
        </p:nvSpPr>
        <p:spPr>
          <a:xfrm>
            <a:off x="457200" y="1484313"/>
            <a:ext cx="8229600" cy="4425950"/>
          </a:xfrm>
        </p:spPr>
        <p:txBody>
          <a:bodyPr>
            <a:normAutofit lnSpcReduction="10000"/>
          </a:bodyPr>
          <a:lstStyle/>
          <a:p>
            <a:pPr algn="just">
              <a:lnSpc>
                <a:spcPct val="90000"/>
              </a:lnSpc>
              <a:spcBef>
                <a:spcPct val="0"/>
              </a:spcBef>
              <a:buNone/>
            </a:pPr>
            <a:r>
              <a:rPr lang="pt-BR" sz="2700" b="1" dirty="0" smtClean="0">
                <a:solidFill>
                  <a:schemeClr val="bg1"/>
                </a:solidFill>
              </a:rPr>
              <a:t>	Constituição de 1988:</a:t>
            </a:r>
            <a:endParaRPr lang="pt-BR" sz="2700" b="1" dirty="0" smtClean="0">
              <a:solidFill>
                <a:schemeClr val="bg1"/>
              </a:solidFill>
            </a:endParaRPr>
          </a:p>
          <a:p>
            <a:pPr algn="just">
              <a:lnSpc>
                <a:spcPct val="90000"/>
              </a:lnSpc>
              <a:spcBef>
                <a:spcPct val="0"/>
              </a:spcBef>
              <a:buNone/>
            </a:pPr>
            <a:r>
              <a:rPr lang="pt-BR" sz="2700" b="1" dirty="0">
                <a:solidFill>
                  <a:schemeClr val="bg1"/>
                </a:solidFill>
              </a:rPr>
              <a:t>	</a:t>
            </a:r>
            <a:endParaRPr lang="pt-BR" sz="2700" b="1" dirty="0" smtClean="0">
              <a:solidFill>
                <a:schemeClr val="bg1"/>
              </a:solidFill>
            </a:endParaRPr>
          </a:p>
          <a:p>
            <a:pPr algn="just">
              <a:lnSpc>
                <a:spcPct val="90000"/>
              </a:lnSpc>
              <a:spcBef>
                <a:spcPct val="0"/>
              </a:spcBef>
              <a:buNone/>
            </a:pPr>
            <a:r>
              <a:rPr lang="pt-BR" sz="2700" dirty="0" smtClean="0">
                <a:solidFill>
                  <a:schemeClr val="bg1"/>
                </a:solidFill>
              </a:rPr>
              <a:t>	Art</a:t>
            </a:r>
            <a:r>
              <a:rPr lang="pt-BR" sz="2700" dirty="0">
                <a:solidFill>
                  <a:schemeClr val="bg1"/>
                </a:solidFill>
              </a:rPr>
              <a:t>. </a:t>
            </a:r>
            <a:r>
              <a:rPr lang="pt-BR" sz="2700" dirty="0" smtClean="0">
                <a:solidFill>
                  <a:schemeClr val="bg1"/>
                </a:solidFill>
              </a:rPr>
              <a:t>164</a:t>
            </a:r>
            <a:r>
              <a:rPr lang="pt-BR" sz="2700" dirty="0" smtClean="0">
                <a:solidFill>
                  <a:schemeClr val="bg1"/>
                </a:solidFill>
              </a:rPr>
              <a:t>. </a:t>
            </a:r>
            <a:r>
              <a:rPr lang="pt-BR" sz="2700" dirty="0">
                <a:solidFill>
                  <a:schemeClr val="bg1"/>
                </a:solidFill>
              </a:rPr>
              <a:t>A competência da União para </a:t>
            </a:r>
            <a:r>
              <a:rPr lang="pt-BR" sz="2700" b="1" dirty="0">
                <a:solidFill>
                  <a:srgbClr val="FF0000"/>
                </a:solidFill>
              </a:rPr>
              <a:t>emitir moeda </a:t>
            </a:r>
            <a:r>
              <a:rPr lang="pt-BR" sz="2700" dirty="0">
                <a:solidFill>
                  <a:schemeClr val="bg1"/>
                </a:solidFill>
              </a:rPr>
              <a:t>será exercida </a:t>
            </a:r>
            <a:r>
              <a:rPr lang="pt-BR" sz="2700" b="1" dirty="0">
                <a:solidFill>
                  <a:srgbClr val="FFFF00"/>
                </a:solidFill>
              </a:rPr>
              <a:t>exclusivamente pelo banco central</a:t>
            </a:r>
            <a:r>
              <a:rPr lang="pt-BR" sz="2700" dirty="0" smtClean="0">
                <a:solidFill>
                  <a:schemeClr val="bg1"/>
                </a:solidFill>
              </a:rPr>
              <a:t>.</a:t>
            </a:r>
            <a:endParaRPr lang="pt-BR" sz="2700" dirty="0">
              <a:solidFill>
                <a:schemeClr val="bg1"/>
              </a:solidFill>
            </a:endParaRPr>
          </a:p>
          <a:p>
            <a:pPr algn="just">
              <a:lnSpc>
                <a:spcPct val="90000"/>
              </a:lnSpc>
              <a:spcBef>
                <a:spcPct val="0"/>
              </a:spcBef>
              <a:buNone/>
            </a:pPr>
            <a:endParaRPr lang="pt-BR" sz="2700" dirty="0" smtClean="0">
              <a:solidFill>
                <a:schemeClr val="bg1"/>
              </a:solidFill>
            </a:endParaRPr>
          </a:p>
          <a:p>
            <a:pPr algn="just">
              <a:lnSpc>
                <a:spcPct val="90000"/>
              </a:lnSpc>
              <a:spcBef>
                <a:spcPct val="0"/>
              </a:spcBef>
              <a:buNone/>
            </a:pPr>
            <a:r>
              <a:rPr lang="pt-BR" sz="2700" dirty="0">
                <a:solidFill>
                  <a:schemeClr val="bg1"/>
                </a:solidFill>
              </a:rPr>
              <a:t>	§ 1º </a:t>
            </a:r>
            <a:r>
              <a:rPr lang="pt-BR" sz="2700" b="1" dirty="0">
                <a:solidFill>
                  <a:srgbClr val="4BD840"/>
                </a:solidFill>
              </a:rPr>
              <a:t>É vedado</a:t>
            </a:r>
            <a:r>
              <a:rPr lang="pt-BR" sz="2700" dirty="0">
                <a:solidFill>
                  <a:schemeClr val="bg1"/>
                </a:solidFill>
              </a:rPr>
              <a:t> ao banco central conceder, direta ou indiretamente, </a:t>
            </a:r>
            <a:r>
              <a:rPr lang="pt-BR" sz="2700" b="1" dirty="0">
                <a:solidFill>
                  <a:schemeClr val="tx2">
                    <a:lumMod val="50000"/>
                  </a:schemeClr>
                </a:solidFill>
              </a:rPr>
              <a:t>empréstimos ao Tesouro Nacional </a:t>
            </a:r>
            <a:r>
              <a:rPr lang="pt-BR" sz="2700" dirty="0">
                <a:solidFill>
                  <a:schemeClr val="tx2">
                    <a:lumMod val="50000"/>
                  </a:schemeClr>
                </a:solidFill>
              </a:rPr>
              <a:t>e a qualquer órgão ou entidade que não seja instituição financeira</a:t>
            </a:r>
            <a:r>
              <a:rPr lang="pt-BR" sz="2700" dirty="0" smtClean="0">
                <a:solidFill>
                  <a:schemeClr val="tx2">
                    <a:lumMod val="50000"/>
                  </a:schemeClr>
                </a:solidFill>
              </a:rPr>
              <a:t>.</a:t>
            </a:r>
          </a:p>
          <a:p>
            <a:pPr algn="just">
              <a:lnSpc>
                <a:spcPct val="90000"/>
              </a:lnSpc>
              <a:spcBef>
                <a:spcPct val="0"/>
              </a:spcBef>
              <a:buNone/>
            </a:pPr>
            <a:r>
              <a:rPr lang="pt-BR" sz="2700" dirty="0" smtClean="0">
                <a:solidFill>
                  <a:schemeClr val="tx2">
                    <a:lumMod val="50000"/>
                  </a:schemeClr>
                </a:solidFill>
              </a:rPr>
              <a:t>	(...)</a:t>
            </a:r>
          </a:p>
          <a:p>
            <a:pPr algn="just">
              <a:lnSpc>
                <a:spcPct val="90000"/>
              </a:lnSpc>
              <a:spcBef>
                <a:spcPct val="0"/>
              </a:spcBef>
              <a:buNone/>
            </a:pPr>
            <a:r>
              <a:rPr lang="pt-BR" sz="2700" dirty="0">
                <a:solidFill>
                  <a:schemeClr val="tx2">
                    <a:lumMod val="50000"/>
                  </a:schemeClr>
                </a:solidFill>
              </a:rPr>
              <a:t>	</a:t>
            </a:r>
            <a:r>
              <a:rPr lang="pt-BR" sz="2700" dirty="0" smtClean="0">
                <a:solidFill>
                  <a:schemeClr val="tx2">
                    <a:lumMod val="50000"/>
                  </a:schemeClr>
                </a:solidFill>
              </a:rPr>
              <a:t>§ </a:t>
            </a:r>
            <a:r>
              <a:rPr lang="pt-BR" sz="2700" dirty="0">
                <a:solidFill>
                  <a:schemeClr val="tx2">
                    <a:lumMod val="50000"/>
                  </a:schemeClr>
                </a:solidFill>
              </a:rPr>
              <a:t>3º As </a:t>
            </a:r>
            <a:r>
              <a:rPr lang="pt-BR" sz="2700" b="1" dirty="0">
                <a:solidFill>
                  <a:schemeClr val="tx2">
                    <a:lumMod val="50000"/>
                  </a:schemeClr>
                </a:solidFill>
              </a:rPr>
              <a:t>disponibilidades de caixa da União </a:t>
            </a:r>
            <a:r>
              <a:rPr lang="pt-BR" sz="2700" dirty="0">
                <a:solidFill>
                  <a:schemeClr val="tx2">
                    <a:lumMod val="50000"/>
                  </a:schemeClr>
                </a:solidFill>
              </a:rPr>
              <a:t>serão </a:t>
            </a:r>
            <a:r>
              <a:rPr lang="pt-BR" sz="2700" b="1" dirty="0">
                <a:solidFill>
                  <a:schemeClr val="tx2">
                    <a:lumMod val="50000"/>
                  </a:schemeClr>
                </a:solidFill>
              </a:rPr>
              <a:t>depositadas no banco central</a:t>
            </a:r>
            <a:r>
              <a:rPr lang="pt-BR" sz="2700" dirty="0" smtClean="0">
                <a:solidFill>
                  <a:schemeClr val="tx2">
                    <a:lumMod val="50000"/>
                  </a:schemeClr>
                </a:solidFill>
              </a:rPr>
              <a:t>; (...).</a:t>
            </a:r>
            <a:endParaRPr lang="pt-BR" sz="2700" dirty="0">
              <a:solidFill>
                <a:schemeClr val="tx2">
                  <a:lumMod val="50000"/>
                </a:schemeClr>
              </a:solidFill>
            </a:endParaRPr>
          </a:p>
        </p:txBody>
      </p:sp>
      <p:sp>
        <p:nvSpPr>
          <p:cNvPr id="5" name="Título 1"/>
          <p:cNvSpPr txBox="1">
            <a:spLocks/>
          </p:cNvSpPr>
          <p:nvPr/>
        </p:nvSpPr>
        <p:spPr bwMode="auto">
          <a:xfrm>
            <a:off x="468313" y="260350"/>
            <a:ext cx="8229600" cy="928688"/>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pt-BR" u="sng" dirty="0">
                <a:solidFill>
                  <a:srgbClr val="00B0F0"/>
                </a:solidFill>
              </a:rPr>
              <a:t>BANCO CENTRAL e TESOURO</a:t>
            </a:r>
          </a:p>
        </p:txBody>
      </p:sp>
    </p:spTree>
    <p:extLst>
      <p:ext uri="{BB962C8B-B14F-4D97-AF65-F5344CB8AC3E}">
        <p14:creationId xmlns:p14="http://schemas.microsoft.com/office/powerpoint/2010/main" val="3153675130"/>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 name="Retângulo 54"/>
          <p:cNvSpPr/>
          <p:nvPr/>
        </p:nvSpPr>
        <p:spPr>
          <a:xfrm>
            <a:off x="1303065" y="2204863"/>
            <a:ext cx="936104" cy="1575465"/>
          </a:xfrm>
          <a:prstGeom prst="rect">
            <a:avLst/>
          </a:prstGeom>
          <a:solidFill>
            <a:schemeClr val="bg1"/>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56" name="Retângulo 55"/>
          <p:cNvSpPr/>
          <p:nvPr/>
        </p:nvSpPr>
        <p:spPr>
          <a:xfrm>
            <a:off x="333053" y="2204864"/>
            <a:ext cx="936104" cy="1080120"/>
          </a:xfrm>
          <a:prstGeom prst="rect">
            <a:avLst/>
          </a:prstGeom>
          <a:solidFill>
            <a:schemeClr val="bg1"/>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57" name="Retângulo 56"/>
          <p:cNvSpPr/>
          <p:nvPr/>
        </p:nvSpPr>
        <p:spPr>
          <a:xfrm>
            <a:off x="333053" y="3284984"/>
            <a:ext cx="936104" cy="1512168"/>
          </a:xfrm>
          <a:prstGeom prst="rect">
            <a:avLst/>
          </a:prstGeom>
          <a:solidFill>
            <a:srgbClr val="FFFF0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58" name="Retângulo 57"/>
          <p:cNvSpPr/>
          <p:nvPr/>
        </p:nvSpPr>
        <p:spPr>
          <a:xfrm>
            <a:off x="1303065" y="3815518"/>
            <a:ext cx="936104" cy="981634"/>
          </a:xfrm>
          <a:prstGeom prst="rect">
            <a:avLst/>
          </a:prstGeom>
          <a:solidFill>
            <a:srgbClr val="FF000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59" name="CaixaDeTexto 58"/>
          <p:cNvSpPr txBox="1"/>
          <p:nvPr/>
        </p:nvSpPr>
        <p:spPr>
          <a:xfrm>
            <a:off x="333053" y="2204864"/>
            <a:ext cx="936104" cy="584775"/>
          </a:xfrm>
          <a:prstGeom prst="rect">
            <a:avLst/>
          </a:prstGeom>
          <a:noFill/>
        </p:spPr>
        <p:txBody>
          <a:bodyPr wrap="square" rtlCol="0">
            <a:spAutoFit/>
          </a:bodyPr>
          <a:lstStyle/>
          <a:p>
            <a:pPr algn="ctr"/>
            <a:r>
              <a:rPr lang="pt-BR" sz="3200" b="1" dirty="0" smtClean="0"/>
              <a:t>D+</a:t>
            </a:r>
            <a:endParaRPr lang="pt-BR" sz="3200" b="1" dirty="0"/>
          </a:p>
        </p:txBody>
      </p:sp>
      <p:sp>
        <p:nvSpPr>
          <p:cNvPr id="60" name="CaixaDeTexto 59"/>
          <p:cNvSpPr txBox="1"/>
          <p:nvPr/>
        </p:nvSpPr>
        <p:spPr>
          <a:xfrm>
            <a:off x="333053" y="3348281"/>
            <a:ext cx="936104" cy="584775"/>
          </a:xfrm>
          <a:prstGeom prst="rect">
            <a:avLst/>
          </a:prstGeom>
          <a:noFill/>
        </p:spPr>
        <p:txBody>
          <a:bodyPr wrap="square" rtlCol="0">
            <a:spAutoFit/>
          </a:bodyPr>
          <a:lstStyle/>
          <a:p>
            <a:pPr algn="ctr"/>
            <a:r>
              <a:rPr lang="pt-BR" sz="3200" b="1" dirty="0" smtClean="0"/>
              <a:t>RI</a:t>
            </a:r>
            <a:endParaRPr lang="pt-BR" sz="3200" b="1" dirty="0"/>
          </a:p>
        </p:txBody>
      </p:sp>
      <p:sp>
        <p:nvSpPr>
          <p:cNvPr id="61" name="CaixaDeTexto 60"/>
          <p:cNvSpPr txBox="1"/>
          <p:nvPr/>
        </p:nvSpPr>
        <p:spPr>
          <a:xfrm>
            <a:off x="1288207" y="2204864"/>
            <a:ext cx="936104" cy="1077218"/>
          </a:xfrm>
          <a:prstGeom prst="rect">
            <a:avLst/>
          </a:prstGeom>
          <a:noFill/>
        </p:spPr>
        <p:txBody>
          <a:bodyPr wrap="square" rtlCol="0">
            <a:spAutoFit/>
          </a:bodyPr>
          <a:lstStyle/>
          <a:p>
            <a:pPr algn="ctr"/>
            <a:r>
              <a:rPr lang="pt-BR" sz="3200" b="1" dirty="0" smtClean="0"/>
              <a:t>R$</a:t>
            </a:r>
          </a:p>
          <a:p>
            <a:pPr algn="ctr"/>
            <a:r>
              <a:rPr lang="pt-BR" sz="3200" b="1" dirty="0" smtClean="0"/>
              <a:t>TN</a:t>
            </a:r>
            <a:endParaRPr lang="pt-BR" sz="3200" b="1" dirty="0"/>
          </a:p>
        </p:txBody>
      </p:sp>
      <p:sp>
        <p:nvSpPr>
          <p:cNvPr id="62" name="CaixaDeTexto 61"/>
          <p:cNvSpPr txBox="1"/>
          <p:nvPr/>
        </p:nvSpPr>
        <p:spPr>
          <a:xfrm>
            <a:off x="1322115" y="3770804"/>
            <a:ext cx="936104" cy="584775"/>
          </a:xfrm>
          <a:prstGeom prst="rect">
            <a:avLst/>
          </a:prstGeom>
          <a:noFill/>
        </p:spPr>
        <p:txBody>
          <a:bodyPr wrap="square" rtlCol="0">
            <a:spAutoFit/>
          </a:bodyPr>
          <a:lstStyle/>
          <a:p>
            <a:pPr algn="ctr"/>
            <a:r>
              <a:rPr lang="pt-BR" sz="3200" b="1" dirty="0" smtClean="0"/>
              <a:t>PL</a:t>
            </a:r>
            <a:endParaRPr lang="pt-BR" sz="3200" b="1" dirty="0"/>
          </a:p>
        </p:txBody>
      </p:sp>
      <p:sp>
        <p:nvSpPr>
          <p:cNvPr id="63" name="CaixaDeTexto 62"/>
          <p:cNvSpPr txBox="1"/>
          <p:nvPr/>
        </p:nvSpPr>
        <p:spPr>
          <a:xfrm>
            <a:off x="333053" y="1844824"/>
            <a:ext cx="936104" cy="369332"/>
          </a:xfrm>
          <a:prstGeom prst="rect">
            <a:avLst/>
          </a:prstGeom>
          <a:noFill/>
        </p:spPr>
        <p:txBody>
          <a:bodyPr wrap="square" rtlCol="0">
            <a:spAutoFit/>
          </a:bodyPr>
          <a:lstStyle/>
          <a:p>
            <a:pPr algn="ctr"/>
            <a:r>
              <a:rPr lang="pt-BR" b="1" dirty="0" smtClean="0">
                <a:solidFill>
                  <a:schemeClr val="accent5">
                    <a:lumMod val="40000"/>
                    <a:lumOff val="60000"/>
                  </a:schemeClr>
                </a:solidFill>
              </a:rPr>
              <a:t>Ativos</a:t>
            </a:r>
            <a:endParaRPr lang="pt-BR" b="1" dirty="0">
              <a:solidFill>
                <a:schemeClr val="accent5">
                  <a:lumMod val="40000"/>
                  <a:lumOff val="60000"/>
                </a:schemeClr>
              </a:solidFill>
            </a:endParaRPr>
          </a:p>
        </p:txBody>
      </p:sp>
      <p:sp>
        <p:nvSpPr>
          <p:cNvPr id="64" name="CaixaDeTexto 63"/>
          <p:cNvSpPr txBox="1"/>
          <p:nvPr/>
        </p:nvSpPr>
        <p:spPr>
          <a:xfrm>
            <a:off x="1187624" y="1844824"/>
            <a:ext cx="1224136" cy="369332"/>
          </a:xfrm>
          <a:prstGeom prst="rect">
            <a:avLst/>
          </a:prstGeom>
          <a:noFill/>
        </p:spPr>
        <p:txBody>
          <a:bodyPr wrap="square" rtlCol="0">
            <a:spAutoFit/>
          </a:bodyPr>
          <a:lstStyle/>
          <a:p>
            <a:pPr algn="ctr"/>
            <a:r>
              <a:rPr lang="pt-BR" b="1" dirty="0" smtClean="0">
                <a:solidFill>
                  <a:schemeClr val="accent5">
                    <a:lumMod val="40000"/>
                    <a:lumOff val="60000"/>
                  </a:schemeClr>
                </a:solidFill>
              </a:rPr>
              <a:t>Passivos</a:t>
            </a:r>
            <a:endParaRPr lang="pt-BR" b="1" dirty="0">
              <a:solidFill>
                <a:schemeClr val="accent5">
                  <a:lumMod val="40000"/>
                  <a:lumOff val="60000"/>
                </a:schemeClr>
              </a:solidFill>
            </a:endParaRPr>
          </a:p>
        </p:txBody>
      </p:sp>
    </p:spTree>
    <p:extLst>
      <p:ext uri="{BB962C8B-B14F-4D97-AF65-F5344CB8AC3E}">
        <p14:creationId xmlns:p14="http://schemas.microsoft.com/office/powerpoint/2010/main" val="1998602474"/>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 name="Retângulo 54"/>
          <p:cNvSpPr/>
          <p:nvPr/>
        </p:nvSpPr>
        <p:spPr>
          <a:xfrm>
            <a:off x="1303065" y="2204863"/>
            <a:ext cx="936104" cy="1575465"/>
          </a:xfrm>
          <a:prstGeom prst="rect">
            <a:avLst/>
          </a:prstGeom>
          <a:solidFill>
            <a:schemeClr val="bg1"/>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56" name="Retângulo 55"/>
          <p:cNvSpPr/>
          <p:nvPr/>
        </p:nvSpPr>
        <p:spPr>
          <a:xfrm>
            <a:off x="333053" y="2204864"/>
            <a:ext cx="936104" cy="1080120"/>
          </a:xfrm>
          <a:prstGeom prst="rect">
            <a:avLst/>
          </a:prstGeom>
          <a:solidFill>
            <a:schemeClr val="bg1"/>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57" name="Retângulo 56"/>
          <p:cNvSpPr/>
          <p:nvPr/>
        </p:nvSpPr>
        <p:spPr>
          <a:xfrm>
            <a:off x="333053" y="3284984"/>
            <a:ext cx="936104" cy="1512168"/>
          </a:xfrm>
          <a:prstGeom prst="rect">
            <a:avLst/>
          </a:prstGeom>
          <a:solidFill>
            <a:srgbClr val="FFFF0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58" name="Retângulo 57"/>
          <p:cNvSpPr/>
          <p:nvPr/>
        </p:nvSpPr>
        <p:spPr>
          <a:xfrm>
            <a:off x="1303065" y="3815518"/>
            <a:ext cx="936104" cy="981634"/>
          </a:xfrm>
          <a:prstGeom prst="rect">
            <a:avLst/>
          </a:prstGeom>
          <a:solidFill>
            <a:schemeClr val="bg1"/>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59" name="CaixaDeTexto 58"/>
          <p:cNvSpPr txBox="1"/>
          <p:nvPr/>
        </p:nvSpPr>
        <p:spPr>
          <a:xfrm>
            <a:off x="333053" y="2204864"/>
            <a:ext cx="936104" cy="584775"/>
          </a:xfrm>
          <a:prstGeom prst="rect">
            <a:avLst/>
          </a:prstGeom>
          <a:noFill/>
        </p:spPr>
        <p:txBody>
          <a:bodyPr wrap="square" rtlCol="0">
            <a:spAutoFit/>
          </a:bodyPr>
          <a:lstStyle/>
          <a:p>
            <a:pPr algn="ctr"/>
            <a:r>
              <a:rPr lang="pt-BR" sz="3200" b="1" dirty="0" smtClean="0"/>
              <a:t>D+</a:t>
            </a:r>
            <a:endParaRPr lang="pt-BR" sz="3200" b="1" dirty="0"/>
          </a:p>
        </p:txBody>
      </p:sp>
      <p:sp>
        <p:nvSpPr>
          <p:cNvPr id="60" name="CaixaDeTexto 59"/>
          <p:cNvSpPr txBox="1"/>
          <p:nvPr/>
        </p:nvSpPr>
        <p:spPr>
          <a:xfrm>
            <a:off x="333053" y="3348281"/>
            <a:ext cx="936104" cy="584775"/>
          </a:xfrm>
          <a:prstGeom prst="rect">
            <a:avLst/>
          </a:prstGeom>
          <a:noFill/>
        </p:spPr>
        <p:txBody>
          <a:bodyPr wrap="square" rtlCol="0">
            <a:spAutoFit/>
          </a:bodyPr>
          <a:lstStyle/>
          <a:p>
            <a:pPr algn="ctr"/>
            <a:r>
              <a:rPr lang="pt-BR" sz="3200" b="1" dirty="0" smtClean="0"/>
              <a:t>RI</a:t>
            </a:r>
            <a:endParaRPr lang="pt-BR" sz="3200" b="1" dirty="0"/>
          </a:p>
        </p:txBody>
      </p:sp>
      <p:sp>
        <p:nvSpPr>
          <p:cNvPr id="61" name="CaixaDeTexto 60"/>
          <p:cNvSpPr txBox="1"/>
          <p:nvPr/>
        </p:nvSpPr>
        <p:spPr>
          <a:xfrm>
            <a:off x="1288207" y="2204864"/>
            <a:ext cx="936104" cy="1077218"/>
          </a:xfrm>
          <a:prstGeom prst="rect">
            <a:avLst/>
          </a:prstGeom>
          <a:noFill/>
        </p:spPr>
        <p:txBody>
          <a:bodyPr wrap="square" rtlCol="0">
            <a:spAutoFit/>
          </a:bodyPr>
          <a:lstStyle/>
          <a:p>
            <a:pPr algn="ctr"/>
            <a:r>
              <a:rPr lang="pt-BR" sz="3200" b="1" dirty="0" smtClean="0"/>
              <a:t>R$</a:t>
            </a:r>
          </a:p>
          <a:p>
            <a:pPr algn="ctr"/>
            <a:r>
              <a:rPr lang="pt-BR" sz="3200" b="1" dirty="0" smtClean="0"/>
              <a:t>TN</a:t>
            </a:r>
            <a:endParaRPr lang="pt-BR" sz="3200" b="1" dirty="0"/>
          </a:p>
        </p:txBody>
      </p:sp>
      <p:sp>
        <p:nvSpPr>
          <p:cNvPr id="62" name="CaixaDeTexto 61"/>
          <p:cNvSpPr txBox="1"/>
          <p:nvPr/>
        </p:nvSpPr>
        <p:spPr>
          <a:xfrm>
            <a:off x="1322115" y="3770804"/>
            <a:ext cx="936104" cy="584775"/>
          </a:xfrm>
          <a:prstGeom prst="rect">
            <a:avLst/>
          </a:prstGeom>
          <a:noFill/>
        </p:spPr>
        <p:txBody>
          <a:bodyPr wrap="square" rtlCol="0">
            <a:spAutoFit/>
          </a:bodyPr>
          <a:lstStyle/>
          <a:p>
            <a:pPr algn="ctr"/>
            <a:r>
              <a:rPr lang="pt-BR" sz="3200" b="1" dirty="0" smtClean="0"/>
              <a:t>PL</a:t>
            </a:r>
            <a:endParaRPr lang="pt-BR" sz="3200" b="1" dirty="0"/>
          </a:p>
        </p:txBody>
      </p:sp>
      <p:sp>
        <p:nvSpPr>
          <p:cNvPr id="63" name="CaixaDeTexto 62"/>
          <p:cNvSpPr txBox="1"/>
          <p:nvPr/>
        </p:nvSpPr>
        <p:spPr>
          <a:xfrm>
            <a:off x="333053" y="1844824"/>
            <a:ext cx="936104" cy="369332"/>
          </a:xfrm>
          <a:prstGeom prst="rect">
            <a:avLst/>
          </a:prstGeom>
          <a:noFill/>
        </p:spPr>
        <p:txBody>
          <a:bodyPr wrap="square" rtlCol="0">
            <a:spAutoFit/>
          </a:bodyPr>
          <a:lstStyle/>
          <a:p>
            <a:pPr algn="ctr"/>
            <a:r>
              <a:rPr lang="pt-BR" b="1" dirty="0" smtClean="0">
                <a:solidFill>
                  <a:schemeClr val="accent5">
                    <a:lumMod val="40000"/>
                    <a:lumOff val="60000"/>
                  </a:schemeClr>
                </a:solidFill>
              </a:rPr>
              <a:t>Ativos</a:t>
            </a:r>
            <a:endParaRPr lang="pt-BR" b="1" dirty="0">
              <a:solidFill>
                <a:schemeClr val="accent5">
                  <a:lumMod val="40000"/>
                  <a:lumOff val="60000"/>
                </a:schemeClr>
              </a:solidFill>
            </a:endParaRPr>
          </a:p>
        </p:txBody>
      </p:sp>
      <p:sp>
        <p:nvSpPr>
          <p:cNvPr id="64" name="CaixaDeTexto 63"/>
          <p:cNvSpPr txBox="1"/>
          <p:nvPr/>
        </p:nvSpPr>
        <p:spPr>
          <a:xfrm>
            <a:off x="1187624" y="1844824"/>
            <a:ext cx="1224136" cy="369332"/>
          </a:xfrm>
          <a:prstGeom prst="rect">
            <a:avLst/>
          </a:prstGeom>
          <a:noFill/>
        </p:spPr>
        <p:txBody>
          <a:bodyPr wrap="square" rtlCol="0">
            <a:spAutoFit/>
          </a:bodyPr>
          <a:lstStyle/>
          <a:p>
            <a:pPr algn="ctr"/>
            <a:r>
              <a:rPr lang="pt-BR" b="1" dirty="0" smtClean="0">
                <a:solidFill>
                  <a:schemeClr val="accent5">
                    <a:lumMod val="40000"/>
                    <a:lumOff val="60000"/>
                  </a:schemeClr>
                </a:solidFill>
              </a:rPr>
              <a:t>Passivos</a:t>
            </a:r>
            <a:endParaRPr lang="pt-BR" b="1" dirty="0">
              <a:solidFill>
                <a:schemeClr val="accent5">
                  <a:lumMod val="40000"/>
                  <a:lumOff val="60000"/>
                </a:schemeClr>
              </a:solidFill>
            </a:endParaRPr>
          </a:p>
        </p:txBody>
      </p:sp>
    </p:spTree>
    <p:extLst>
      <p:ext uri="{BB962C8B-B14F-4D97-AF65-F5344CB8AC3E}">
        <p14:creationId xmlns:p14="http://schemas.microsoft.com/office/powerpoint/2010/main" val="2058903248"/>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 name="Retângulo 54"/>
          <p:cNvSpPr/>
          <p:nvPr/>
        </p:nvSpPr>
        <p:spPr>
          <a:xfrm>
            <a:off x="1303065" y="2204863"/>
            <a:ext cx="936104" cy="1575465"/>
          </a:xfrm>
          <a:prstGeom prst="rect">
            <a:avLst/>
          </a:prstGeom>
          <a:solidFill>
            <a:schemeClr val="bg1"/>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56" name="Retângulo 55"/>
          <p:cNvSpPr/>
          <p:nvPr/>
        </p:nvSpPr>
        <p:spPr>
          <a:xfrm>
            <a:off x="333053" y="2204864"/>
            <a:ext cx="936104" cy="1080120"/>
          </a:xfrm>
          <a:prstGeom prst="rect">
            <a:avLst/>
          </a:prstGeom>
          <a:solidFill>
            <a:schemeClr val="bg1"/>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57" name="Retângulo 56"/>
          <p:cNvSpPr/>
          <p:nvPr/>
        </p:nvSpPr>
        <p:spPr>
          <a:xfrm>
            <a:off x="333053" y="3284984"/>
            <a:ext cx="936104" cy="1512168"/>
          </a:xfrm>
          <a:prstGeom prst="rect">
            <a:avLst/>
          </a:prstGeom>
          <a:solidFill>
            <a:srgbClr val="FFFF0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58" name="Retângulo 57"/>
          <p:cNvSpPr/>
          <p:nvPr/>
        </p:nvSpPr>
        <p:spPr>
          <a:xfrm>
            <a:off x="1303065" y="3815518"/>
            <a:ext cx="936104" cy="981634"/>
          </a:xfrm>
          <a:prstGeom prst="rect">
            <a:avLst/>
          </a:prstGeom>
          <a:solidFill>
            <a:schemeClr val="bg1"/>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59" name="CaixaDeTexto 58"/>
          <p:cNvSpPr txBox="1"/>
          <p:nvPr/>
        </p:nvSpPr>
        <p:spPr>
          <a:xfrm>
            <a:off x="333053" y="2204864"/>
            <a:ext cx="936104" cy="584775"/>
          </a:xfrm>
          <a:prstGeom prst="rect">
            <a:avLst/>
          </a:prstGeom>
          <a:noFill/>
        </p:spPr>
        <p:txBody>
          <a:bodyPr wrap="square" rtlCol="0">
            <a:spAutoFit/>
          </a:bodyPr>
          <a:lstStyle/>
          <a:p>
            <a:pPr algn="ctr"/>
            <a:r>
              <a:rPr lang="pt-BR" sz="3200" b="1" dirty="0" smtClean="0"/>
              <a:t>D+</a:t>
            </a:r>
            <a:endParaRPr lang="pt-BR" sz="3200" b="1" dirty="0"/>
          </a:p>
        </p:txBody>
      </p:sp>
      <p:sp>
        <p:nvSpPr>
          <p:cNvPr id="60" name="CaixaDeTexto 59"/>
          <p:cNvSpPr txBox="1"/>
          <p:nvPr/>
        </p:nvSpPr>
        <p:spPr>
          <a:xfrm>
            <a:off x="333053" y="3348281"/>
            <a:ext cx="936104" cy="584775"/>
          </a:xfrm>
          <a:prstGeom prst="rect">
            <a:avLst/>
          </a:prstGeom>
          <a:noFill/>
        </p:spPr>
        <p:txBody>
          <a:bodyPr wrap="square" rtlCol="0">
            <a:spAutoFit/>
          </a:bodyPr>
          <a:lstStyle/>
          <a:p>
            <a:pPr algn="ctr"/>
            <a:r>
              <a:rPr lang="pt-BR" sz="3200" b="1" dirty="0" smtClean="0"/>
              <a:t>RI</a:t>
            </a:r>
            <a:endParaRPr lang="pt-BR" sz="3200" b="1" dirty="0"/>
          </a:p>
        </p:txBody>
      </p:sp>
      <p:sp>
        <p:nvSpPr>
          <p:cNvPr id="61" name="CaixaDeTexto 60"/>
          <p:cNvSpPr txBox="1"/>
          <p:nvPr/>
        </p:nvSpPr>
        <p:spPr>
          <a:xfrm>
            <a:off x="1288207" y="2204864"/>
            <a:ext cx="936104" cy="1077218"/>
          </a:xfrm>
          <a:prstGeom prst="rect">
            <a:avLst/>
          </a:prstGeom>
          <a:noFill/>
        </p:spPr>
        <p:txBody>
          <a:bodyPr wrap="square" rtlCol="0">
            <a:spAutoFit/>
          </a:bodyPr>
          <a:lstStyle/>
          <a:p>
            <a:pPr algn="ctr"/>
            <a:r>
              <a:rPr lang="pt-BR" sz="3200" b="1" dirty="0" smtClean="0"/>
              <a:t>R$</a:t>
            </a:r>
          </a:p>
          <a:p>
            <a:pPr algn="ctr"/>
            <a:r>
              <a:rPr lang="pt-BR" sz="3200" b="1" dirty="0" smtClean="0"/>
              <a:t>TN</a:t>
            </a:r>
            <a:endParaRPr lang="pt-BR" sz="3200" b="1" dirty="0"/>
          </a:p>
        </p:txBody>
      </p:sp>
      <p:sp>
        <p:nvSpPr>
          <p:cNvPr id="62" name="CaixaDeTexto 61"/>
          <p:cNvSpPr txBox="1"/>
          <p:nvPr/>
        </p:nvSpPr>
        <p:spPr>
          <a:xfrm>
            <a:off x="1322115" y="3770804"/>
            <a:ext cx="936104" cy="584775"/>
          </a:xfrm>
          <a:prstGeom prst="rect">
            <a:avLst/>
          </a:prstGeom>
          <a:noFill/>
        </p:spPr>
        <p:txBody>
          <a:bodyPr wrap="square" rtlCol="0">
            <a:spAutoFit/>
          </a:bodyPr>
          <a:lstStyle/>
          <a:p>
            <a:pPr algn="ctr"/>
            <a:r>
              <a:rPr lang="pt-BR" sz="3200" b="1" dirty="0" smtClean="0"/>
              <a:t>PL</a:t>
            </a:r>
            <a:endParaRPr lang="pt-BR" sz="3200" b="1" dirty="0"/>
          </a:p>
        </p:txBody>
      </p:sp>
      <p:sp>
        <p:nvSpPr>
          <p:cNvPr id="63" name="CaixaDeTexto 62"/>
          <p:cNvSpPr txBox="1"/>
          <p:nvPr/>
        </p:nvSpPr>
        <p:spPr>
          <a:xfrm>
            <a:off x="333053" y="1844824"/>
            <a:ext cx="936104" cy="369332"/>
          </a:xfrm>
          <a:prstGeom prst="rect">
            <a:avLst/>
          </a:prstGeom>
          <a:noFill/>
        </p:spPr>
        <p:txBody>
          <a:bodyPr wrap="square" rtlCol="0">
            <a:spAutoFit/>
          </a:bodyPr>
          <a:lstStyle/>
          <a:p>
            <a:pPr algn="ctr"/>
            <a:r>
              <a:rPr lang="pt-BR" b="1" dirty="0" smtClean="0">
                <a:solidFill>
                  <a:schemeClr val="accent5">
                    <a:lumMod val="40000"/>
                    <a:lumOff val="60000"/>
                  </a:schemeClr>
                </a:solidFill>
              </a:rPr>
              <a:t>Ativos</a:t>
            </a:r>
            <a:endParaRPr lang="pt-BR" b="1" dirty="0">
              <a:solidFill>
                <a:schemeClr val="accent5">
                  <a:lumMod val="40000"/>
                  <a:lumOff val="60000"/>
                </a:schemeClr>
              </a:solidFill>
            </a:endParaRPr>
          </a:p>
        </p:txBody>
      </p:sp>
      <p:sp>
        <p:nvSpPr>
          <p:cNvPr id="64" name="CaixaDeTexto 63"/>
          <p:cNvSpPr txBox="1"/>
          <p:nvPr/>
        </p:nvSpPr>
        <p:spPr>
          <a:xfrm>
            <a:off x="1187624" y="1844824"/>
            <a:ext cx="1224136" cy="369332"/>
          </a:xfrm>
          <a:prstGeom prst="rect">
            <a:avLst/>
          </a:prstGeom>
          <a:noFill/>
        </p:spPr>
        <p:txBody>
          <a:bodyPr wrap="square" rtlCol="0">
            <a:spAutoFit/>
          </a:bodyPr>
          <a:lstStyle/>
          <a:p>
            <a:pPr algn="ctr"/>
            <a:r>
              <a:rPr lang="pt-BR" b="1" dirty="0" smtClean="0">
                <a:solidFill>
                  <a:schemeClr val="accent5">
                    <a:lumMod val="40000"/>
                    <a:lumOff val="60000"/>
                  </a:schemeClr>
                </a:solidFill>
              </a:rPr>
              <a:t>Passivos</a:t>
            </a:r>
            <a:endParaRPr lang="pt-BR" b="1" dirty="0">
              <a:solidFill>
                <a:schemeClr val="accent5">
                  <a:lumMod val="40000"/>
                  <a:lumOff val="60000"/>
                </a:schemeClr>
              </a:solidFill>
            </a:endParaRPr>
          </a:p>
        </p:txBody>
      </p:sp>
      <p:sp>
        <p:nvSpPr>
          <p:cNvPr id="47" name="Seta para a direita 46"/>
          <p:cNvSpPr/>
          <p:nvPr/>
        </p:nvSpPr>
        <p:spPr>
          <a:xfrm>
            <a:off x="2301999" y="3537012"/>
            <a:ext cx="432048" cy="216024"/>
          </a:xfrm>
          <a:prstGeom prst="rightArrow">
            <a:avLst/>
          </a:prstGeom>
          <a:solidFill>
            <a:schemeClr val="bg1">
              <a:lumMod val="6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72" name="CaixaDeTexto 71"/>
          <p:cNvSpPr txBox="1"/>
          <p:nvPr/>
        </p:nvSpPr>
        <p:spPr>
          <a:xfrm>
            <a:off x="2853333" y="1844824"/>
            <a:ext cx="936104" cy="369332"/>
          </a:xfrm>
          <a:prstGeom prst="rect">
            <a:avLst/>
          </a:prstGeom>
          <a:noFill/>
        </p:spPr>
        <p:txBody>
          <a:bodyPr wrap="square" rtlCol="0">
            <a:spAutoFit/>
          </a:bodyPr>
          <a:lstStyle/>
          <a:p>
            <a:pPr algn="ctr"/>
            <a:r>
              <a:rPr lang="pt-BR" b="1" dirty="0" smtClean="0">
                <a:solidFill>
                  <a:schemeClr val="accent5">
                    <a:lumMod val="40000"/>
                    <a:lumOff val="60000"/>
                  </a:schemeClr>
                </a:solidFill>
              </a:rPr>
              <a:t>Ativos</a:t>
            </a:r>
            <a:endParaRPr lang="pt-BR" b="1" dirty="0">
              <a:solidFill>
                <a:schemeClr val="accent5">
                  <a:lumMod val="40000"/>
                  <a:lumOff val="60000"/>
                </a:schemeClr>
              </a:solidFill>
            </a:endParaRPr>
          </a:p>
        </p:txBody>
      </p:sp>
      <p:sp>
        <p:nvSpPr>
          <p:cNvPr id="73" name="CaixaDeTexto 72"/>
          <p:cNvSpPr txBox="1"/>
          <p:nvPr/>
        </p:nvSpPr>
        <p:spPr>
          <a:xfrm>
            <a:off x="3707904" y="1844824"/>
            <a:ext cx="1224136" cy="369332"/>
          </a:xfrm>
          <a:prstGeom prst="rect">
            <a:avLst/>
          </a:prstGeom>
          <a:noFill/>
        </p:spPr>
        <p:txBody>
          <a:bodyPr wrap="square" rtlCol="0">
            <a:spAutoFit/>
          </a:bodyPr>
          <a:lstStyle/>
          <a:p>
            <a:pPr algn="ctr"/>
            <a:r>
              <a:rPr lang="pt-BR" b="1" dirty="0" smtClean="0">
                <a:solidFill>
                  <a:schemeClr val="accent5">
                    <a:lumMod val="40000"/>
                    <a:lumOff val="60000"/>
                  </a:schemeClr>
                </a:solidFill>
              </a:rPr>
              <a:t>Passivos</a:t>
            </a:r>
            <a:endParaRPr lang="pt-BR" b="1" dirty="0">
              <a:solidFill>
                <a:schemeClr val="accent5">
                  <a:lumMod val="40000"/>
                  <a:lumOff val="60000"/>
                </a:schemeClr>
              </a:solidFill>
            </a:endParaRPr>
          </a:p>
        </p:txBody>
      </p:sp>
    </p:spTree>
    <p:extLst>
      <p:ext uri="{BB962C8B-B14F-4D97-AF65-F5344CB8AC3E}">
        <p14:creationId xmlns:p14="http://schemas.microsoft.com/office/powerpoint/2010/main" val="2719485217"/>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 name="Retângulo 54"/>
          <p:cNvSpPr/>
          <p:nvPr/>
        </p:nvSpPr>
        <p:spPr>
          <a:xfrm>
            <a:off x="1303065" y="2204863"/>
            <a:ext cx="936104" cy="1575465"/>
          </a:xfrm>
          <a:prstGeom prst="rect">
            <a:avLst/>
          </a:prstGeom>
          <a:solidFill>
            <a:schemeClr val="bg1"/>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56" name="Retângulo 55"/>
          <p:cNvSpPr/>
          <p:nvPr/>
        </p:nvSpPr>
        <p:spPr>
          <a:xfrm>
            <a:off x="333053" y="2204864"/>
            <a:ext cx="936104" cy="1080120"/>
          </a:xfrm>
          <a:prstGeom prst="rect">
            <a:avLst/>
          </a:prstGeom>
          <a:solidFill>
            <a:schemeClr val="bg1"/>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57" name="Retângulo 56"/>
          <p:cNvSpPr/>
          <p:nvPr/>
        </p:nvSpPr>
        <p:spPr>
          <a:xfrm>
            <a:off x="333053" y="3284984"/>
            <a:ext cx="936104" cy="1512168"/>
          </a:xfrm>
          <a:prstGeom prst="rect">
            <a:avLst/>
          </a:prstGeom>
          <a:solidFill>
            <a:srgbClr val="FFFF0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58" name="Retângulo 57"/>
          <p:cNvSpPr/>
          <p:nvPr/>
        </p:nvSpPr>
        <p:spPr>
          <a:xfrm>
            <a:off x="1303065" y="3815518"/>
            <a:ext cx="936104" cy="981634"/>
          </a:xfrm>
          <a:prstGeom prst="rect">
            <a:avLst/>
          </a:prstGeom>
          <a:solidFill>
            <a:schemeClr val="bg1"/>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59" name="CaixaDeTexto 58"/>
          <p:cNvSpPr txBox="1"/>
          <p:nvPr/>
        </p:nvSpPr>
        <p:spPr>
          <a:xfrm>
            <a:off x="333053" y="2204864"/>
            <a:ext cx="936104" cy="584775"/>
          </a:xfrm>
          <a:prstGeom prst="rect">
            <a:avLst/>
          </a:prstGeom>
          <a:noFill/>
        </p:spPr>
        <p:txBody>
          <a:bodyPr wrap="square" rtlCol="0">
            <a:spAutoFit/>
          </a:bodyPr>
          <a:lstStyle/>
          <a:p>
            <a:pPr algn="ctr"/>
            <a:r>
              <a:rPr lang="pt-BR" sz="3200" b="1" dirty="0" smtClean="0"/>
              <a:t>D+</a:t>
            </a:r>
            <a:endParaRPr lang="pt-BR" sz="3200" b="1" dirty="0"/>
          </a:p>
        </p:txBody>
      </p:sp>
      <p:sp>
        <p:nvSpPr>
          <p:cNvPr id="60" name="CaixaDeTexto 59"/>
          <p:cNvSpPr txBox="1"/>
          <p:nvPr/>
        </p:nvSpPr>
        <p:spPr>
          <a:xfrm>
            <a:off x="333053" y="3348281"/>
            <a:ext cx="936104" cy="584775"/>
          </a:xfrm>
          <a:prstGeom prst="rect">
            <a:avLst/>
          </a:prstGeom>
          <a:noFill/>
        </p:spPr>
        <p:txBody>
          <a:bodyPr wrap="square" rtlCol="0">
            <a:spAutoFit/>
          </a:bodyPr>
          <a:lstStyle/>
          <a:p>
            <a:pPr algn="ctr"/>
            <a:r>
              <a:rPr lang="pt-BR" sz="3200" b="1" dirty="0" smtClean="0"/>
              <a:t>RI</a:t>
            </a:r>
            <a:endParaRPr lang="pt-BR" sz="3200" b="1" dirty="0"/>
          </a:p>
        </p:txBody>
      </p:sp>
      <p:sp>
        <p:nvSpPr>
          <p:cNvPr id="61" name="CaixaDeTexto 60"/>
          <p:cNvSpPr txBox="1"/>
          <p:nvPr/>
        </p:nvSpPr>
        <p:spPr>
          <a:xfrm>
            <a:off x="1288207" y="2204864"/>
            <a:ext cx="936104" cy="1077218"/>
          </a:xfrm>
          <a:prstGeom prst="rect">
            <a:avLst/>
          </a:prstGeom>
          <a:noFill/>
        </p:spPr>
        <p:txBody>
          <a:bodyPr wrap="square" rtlCol="0">
            <a:spAutoFit/>
          </a:bodyPr>
          <a:lstStyle/>
          <a:p>
            <a:pPr algn="ctr"/>
            <a:r>
              <a:rPr lang="pt-BR" sz="3200" b="1" dirty="0" smtClean="0"/>
              <a:t>R$</a:t>
            </a:r>
          </a:p>
          <a:p>
            <a:pPr algn="ctr"/>
            <a:r>
              <a:rPr lang="pt-BR" sz="3200" b="1" dirty="0" smtClean="0"/>
              <a:t>TN</a:t>
            </a:r>
            <a:endParaRPr lang="pt-BR" sz="3200" b="1" dirty="0"/>
          </a:p>
        </p:txBody>
      </p:sp>
      <p:sp>
        <p:nvSpPr>
          <p:cNvPr id="62" name="CaixaDeTexto 61"/>
          <p:cNvSpPr txBox="1"/>
          <p:nvPr/>
        </p:nvSpPr>
        <p:spPr>
          <a:xfrm>
            <a:off x="1322115" y="3770804"/>
            <a:ext cx="936104" cy="584775"/>
          </a:xfrm>
          <a:prstGeom prst="rect">
            <a:avLst/>
          </a:prstGeom>
          <a:noFill/>
        </p:spPr>
        <p:txBody>
          <a:bodyPr wrap="square" rtlCol="0">
            <a:spAutoFit/>
          </a:bodyPr>
          <a:lstStyle/>
          <a:p>
            <a:pPr algn="ctr"/>
            <a:r>
              <a:rPr lang="pt-BR" sz="3200" b="1" dirty="0" smtClean="0"/>
              <a:t>PL</a:t>
            </a:r>
            <a:endParaRPr lang="pt-BR" sz="3200" b="1" dirty="0"/>
          </a:p>
        </p:txBody>
      </p:sp>
      <p:sp>
        <p:nvSpPr>
          <p:cNvPr id="63" name="CaixaDeTexto 62"/>
          <p:cNvSpPr txBox="1"/>
          <p:nvPr/>
        </p:nvSpPr>
        <p:spPr>
          <a:xfrm>
            <a:off x="333053" y="1844824"/>
            <a:ext cx="936104" cy="369332"/>
          </a:xfrm>
          <a:prstGeom prst="rect">
            <a:avLst/>
          </a:prstGeom>
          <a:noFill/>
        </p:spPr>
        <p:txBody>
          <a:bodyPr wrap="square" rtlCol="0">
            <a:spAutoFit/>
          </a:bodyPr>
          <a:lstStyle/>
          <a:p>
            <a:pPr algn="ctr"/>
            <a:r>
              <a:rPr lang="pt-BR" b="1" dirty="0" smtClean="0">
                <a:solidFill>
                  <a:schemeClr val="accent5">
                    <a:lumMod val="40000"/>
                    <a:lumOff val="60000"/>
                  </a:schemeClr>
                </a:solidFill>
              </a:rPr>
              <a:t>Ativos</a:t>
            </a:r>
            <a:endParaRPr lang="pt-BR" b="1" dirty="0">
              <a:solidFill>
                <a:schemeClr val="accent5">
                  <a:lumMod val="40000"/>
                  <a:lumOff val="60000"/>
                </a:schemeClr>
              </a:solidFill>
            </a:endParaRPr>
          </a:p>
        </p:txBody>
      </p:sp>
      <p:sp>
        <p:nvSpPr>
          <p:cNvPr id="64" name="CaixaDeTexto 63"/>
          <p:cNvSpPr txBox="1"/>
          <p:nvPr/>
        </p:nvSpPr>
        <p:spPr>
          <a:xfrm>
            <a:off x="1187624" y="1844824"/>
            <a:ext cx="1224136" cy="369332"/>
          </a:xfrm>
          <a:prstGeom prst="rect">
            <a:avLst/>
          </a:prstGeom>
          <a:noFill/>
        </p:spPr>
        <p:txBody>
          <a:bodyPr wrap="square" rtlCol="0">
            <a:spAutoFit/>
          </a:bodyPr>
          <a:lstStyle/>
          <a:p>
            <a:pPr algn="ctr"/>
            <a:r>
              <a:rPr lang="pt-BR" b="1" dirty="0" smtClean="0">
                <a:solidFill>
                  <a:schemeClr val="accent5">
                    <a:lumMod val="40000"/>
                    <a:lumOff val="60000"/>
                  </a:schemeClr>
                </a:solidFill>
              </a:rPr>
              <a:t>Passivos</a:t>
            </a:r>
            <a:endParaRPr lang="pt-BR" b="1" dirty="0">
              <a:solidFill>
                <a:schemeClr val="accent5">
                  <a:lumMod val="40000"/>
                  <a:lumOff val="60000"/>
                </a:schemeClr>
              </a:solidFill>
            </a:endParaRPr>
          </a:p>
        </p:txBody>
      </p:sp>
      <p:sp>
        <p:nvSpPr>
          <p:cNvPr id="47" name="Seta para a direita 46"/>
          <p:cNvSpPr/>
          <p:nvPr/>
        </p:nvSpPr>
        <p:spPr>
          <a:xfrm>
            <a:off x="2301999" y="3537012"/>
            <a:ext cx="432048" cy="216024"/>
          </a:xfrm>
          <a:prstGeom prst="rightArrow">
            <a:avLst/>
          </a:prstGeom>
          <a:solidFill>
            <a:schemeClr val="bg1">
              <a:lumMod val="6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66" name="Retângulo 65"/>
          <p:cNvSpPr/>
          <p:nvPr/>
        </p:nvSpPr>
        <p:spPr>
          <a:xfrm>
            <a:off x="2853333" y="3284984"/>
            <a:ext cx="936104" cy="1070595"/>
          </a:xfrm>
          <a:prstGeom prst="rect">
            <a:avLst/>
          </a:prstGeom>
          <a:solidFill>
            <a:srgbClr val="FFFF0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69" name="CaixaDeTexto 68"/>
          <p:cNvSpPr txBox="1"/>
          <p:nvPr/>
        </p:nvSpPr>
        <p:spPr>
          <a:xfrm>
            <a:off x="2853333" y="3348281"/>
            <a:ext cx="936104" cy="584775"/>
          </a:xfrm>
          <a:prstGeom prst="rect">
            <a:avLst/>
          </a:prstGeom>
          <a:noFill/>
        </p:spPr>
        <p:txBody>
          <a:bodyPr wrap="square" rtlCol="0">
            <a:spAutoFit/>
          </a:bodyPr>
          <a:lstStyle/>
          <a:p>
            <a:pPr algn="ctr"/>
            <a:r>
              <a:rPr lang="pt-BR" sz="3200" b="1" dirty="0" smtClean="0"/>
              <a:t>RI</a:t>
            </a:r>
            <a:endParaRPr lang="pt-BR" sz="3200" b="1" dirty="0"/>
          </a:p>
        </p:txBody>
      </p:sp>
      <p:sp>
        <p:nvSpPr>
          <p:cNvPr id="72" name="CaixaDeTexto 71"/>
          <p:cNvSpPr txBox="1"/>
          <p:nvPr/>
        </p:nvSpPr>
        <p:spPr>
          <a:xfrm>
            <a:off x="2853333" y="1844824"/>
            <a:ext cx="936104" cy="369332"/>
          </a:xfrm>
          <a:prstGeom prst="rect">
            <a:avLst/>
          </a:prstGeom>
          <a:noFill/>
        </p:spPr>
        <p:txBody>
          <a:bodyPr wrap="square" rtlCol="0">
            <a:spAutoFit/>
          </a:bodyPr>
          <a:lstStyle/>
          <a:p>
            <a:pPr algn="ctr"/>
            <a:r>
              <a:rPr lang="pt-BR" b="1" dirty="0" smtClean="0">
                <a:solidFill>
                  <a:schemeClr val="accent5">
                    <a:lumMod val="40000"/>
                    <a:lumOff val="60000"/>
                  </a:schemeClr>
                </a:solidFill>
              </a:rPr>
              <a:t>Ativos</a:t>
            </a:r>
            <a:endParaRPr lang="pt-BR" b="1" dirty="0">
              <a:solidFill>
                <a:schemeClr val="accent5">
                  <a:lumMod val="40000"/>
                  <a:lumOff val="60000"/>
                </a:schemeClr>
              </a:solidFill>
            </a:endParaRPr>
          </a:p>
        </p:txBody>
      </p:sp>
      <p:sp>
        <p:nvSpPr>
          <p:cNvPr id="73" name="CaixaDeTexto 72"/>
          <p:cNvSpPr txBox="1"/>
          <p:nvPr/>
        </p:nvSpPr>
        <p:spPr>
          <a:xfrm>
            <a:off x="3707904" y="1844824"/>
            <a:ext cx="1224136" cy="369332"/>
          </a:xfrm>
          <a:prstGeom prst="rect">
            <a:avLst/>
          </a:prstGeom>
          <a:noFill/>
        </p:spPr>
        <p:txBody>
          <a:bodyPr wrap="square" rtlCol="0">
            <a:spAutoFit/>
          </a:bodyPr>
          <a:lstStyle/>
          <a:p>
            <a:pPr algn="ctr"/>
            <a:r>
              <a:rPr lang="pt-BR" b="1" dirty="0" smtClean="0">
                <a:solidFill>
                  <a:schemeClr val="accent5">
                    <a:lumMod val="40000"/>
                    <a:lumOff val="60000"/>
                  </a:schemeClr>
                </a:solidFill>
              </a:rPr>
              <a:t>Passivos</a:t>
            </a:r>
            <a:endParaRPr lang="pt-BR" b="1" dirty="0">
              <a:solidFill>
                <a:schemeClr val="accent5">
                  <a:lumMod val="40000"/>
                  <a:lumOff val="60000"/>
                </a:schemeClr>
              </a:solidFill>
            </a:endParaRPr>
          </a:p>
        </p:txBody>
      </p:sp>
    </p:spTree>
    <p:extLst>
      <p:ext uri="{BB962C8B-B14F-4D97-AF65-F5344CB8AC3E}">
        <p14:creationId xmlns:p14="http://schemas.microsoft.com/office/powerpoint/2010/main" val="1745868773"/>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 name="Retângulo 54"/>
          <p:cNvSpPr/>
          <p:nvPr/>
        </p:nvSpPr>
        <p:spPr>
          <a:xfrm>
            <a:off x="1303065" y="2204863"/>
            <a:ext cx="936104" cy="1575465"/>
          </a:xfrm>
          <a:prstGeom prst="rect">
            <a:avLst/>
          </a:prstGeom>
          <a:solidFill>
            <a:schemeClr val="bg1"/>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56" name="Retângulo 55"/>
          <p:cNvSpPr/>
          <p:nvPr/>
        </p:nvSpPr>
        <p:spPr>
          <a:xfrm>
            <a:off x="333053" y="2204864"/>
            <a:ext cx="936104" cy="1080120"/>
          </a:xfrm>
          <a:prstGeom prst="rect">
            <a:avLst/>
          </a:prstGeom>
          <a:solidFill>
            <a:schemeClr val="bg1"/>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57" name="Retângulo 56"/>
          <p:cNvSpPr/>
          <p:nvPr/>
        </p:nvSpPr>
        <p:spPr>
          <a:xfrm>
            <a:off x="333053" y="3284984"/>
            <a:ext cx="936104" cy="1512168"/>
          </a:xfrm>
          <a:prstGeom prst="rect">
            <a:avLst/>
          </a:prstGeom>
          <a:solidFill>
            <a:srgbClr val="FFFF0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58" name="Retângulo 57"/>
          <p:cNvSpPr/>
          <p:nvPr/>
        </p:nvSpPr>
        <p:spPr>
          <a:xfrm>
            <a:off x="1303065" y="3815518"/>
            <a:ext cx="936104" cy="981634"/>
          </a:xfrm>
          <a:prstGeom prst="rect">
            <a:avLst/>
          </a:prstGeom>
          <a:solidFill>
            <a:schemeClr val="bg1"/>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59" name="CaixaDeTexto 58"/>
          <p:cNvSpPr txBox="1"/>
          <p:nvPr/>
        </p:nvSpPr>
        <p:spPr>
          <a:xfrm>
            <a:off x="333053" y="2204864"/>
            <a:ext cx="936104" cy="584775"/>
          </a:xfrm>
          <a:prstGeom prst="rect">
            <a:avLst/>
          </a:prstGeom>
          <a:noFill/>
        </p:spPr>
        <p:txBody>
          <a:bodyPr wrap="square" rtlCol="0">
            <a:spAutoFit/>
          </a:bodyPr>
          <a:lstStyle/>
          <a:p>
            <a:pPr algn="ctr"/>
            <a:r>
              <a:rPr lang="pt-BR" sz="3200" b="1" dirty="0" smtClean="0"/>
              <a:t>D+</a:t>
            </a:r>
            <a:endParaRPr lang="pt-BR" sz="3200" b="1" dirty="0"/>
          </a:p>
        </p:txBody>
      </p:sp>
      <p:sp>
        <p:nvSpPr>
          <p:cNvPr id="60" name="CaixaDeTexto 59"/>
          <p:cNvSpPr txBox="1"/>
          <p:nvPr/>
        </p:nvSpPr>
        <p:spPr>
          <a:xfrm>
            <a:off x="333053" y="3348281"/>
            <a:ext cx="936104" cy="584775"/>
          </a:xfrm>
          <a:prstGeom prst="rect">
            <a:avLst/>
          </a:prstGeom>
          <a:noFill/>
        </p:spPr>
        <p:txBody>
          <a:bodyPr wrap="square" rtlCol="0">
            <a:spAutoFit/>
          </a:bodyPr>
          <a:lstStyle/>
          <a:p>
            <a:pPr algn="ctr"/>
            <a:r>
              <a:rPr lang="pt-BR" sz="3200" b="1" dirty="0" smtClean="0"/>
              <a:t>RI</a:t>
            </a:r>
            <a:endParaRPr lang="pt-BR" sz="3200" b="1" dirty="0"/>
          </a:p>
        </p:txBody>
      </p:sp>
      <p:sp>
        <p:nvSpPr>
          <p:cNvPr id="61" name="CaixaDeTexto 60"/>
          <p:cNvSpPr txBox="1"/>
          <p:nvPr/>
        </p:nvSpPr>
        <p:spPr>
          <a:xfrm>
            <a:off x="1288207" y="2204864"/>
            <a:ext cx="936104" cy="1077218"/>
          </a:xfrm>
          <a:prstGeom prst="rect">
            <a:avLst/>
          </a:prstGeom>
          <a:noFill/>
        </p:spPr>
        <p:txBody>
          <a:bodyPr wrap="square" rtlCol="0">
            <a:spAutoFit/>
          </a:bodyPr>
          <a:lstStyle/>
          <a:p>
            <a:pPr algn="ctr"/>
            <a:r>
              <a:rPr lang="pt-BR" sz="3200" b="1" dirty="0" smtClean="0"/>
              <a:t>R$</a:t>
            </a:r>
          </a:p>
          <a:p>
            <a:pPr algn="ctr"/>
            <a:r>
              <a:rPr lang="pt-BR" sz="3200" b="1" dirty="0" smtClean="0"/>
              <a:t>TN</a:t>
            </a:r>
            <a:endParaRPr lang="pt-BR" sz="3200" b="1" dirty="0"/>
          </a:p>
        </p:txBody>
      </p:sp>
      <p:sp>
        <p:nvSpPr>
          <p:cNvPr id="62" name="CaixaDeTexto 61"/>
          <p:cNvSpPr txBox="1"/>
          <p:nvPr/>
        </p:nvSpPr>
        <p:spPr>
          <a:xfrm>
            <a:off x="1322115" y="3770804"/>
            <a:ext cx="936104" cy="584775"/>
          </a:xfrm>
          <a:prstGeom prst="rect">
            <a:avLst/>
          </a:prstGeom>
          <a:noFill/>
        </p:spPr>
        <p:txBody>
          <a:bodyPr wrap="square" rtlCol="0">
            <a:spAutoFit/>
          </a:bodyPr>
          <a:lstStyle/>
          <a:p>
            <a:pPr algn="ctr"/>
            <a:r>
              <a:rPr lang="pt-BR" sz="3200" b="1" dirty="0" smtClean="0"/>
              <a:t>PL</a:t>
            </a:r>
            <a:endParaRPr lang="pt-BR" sz="3200" b="1" dirty="0"/>
          </a:p>
        </p:txBody>
      </p:sp>
      <p:sp>
        <p:nvSpPr>
          <p:cNvPr id="63" name="CaixaDeTexto 62"/>
          <p:cNvSpPr txBox="1"/>
          <p:nvPr/>
        </p:nvSpPr>
        <p:spPr>
          <a:xfrm>
            <a:off x="333053" y="1844824"/>
            <a:ext cx="936104" cy="369332"/>
          </a:xfrm>
          <a:prstGeom prst="rect">
            <a:avLst/>
          </a:prstGeom>
          <a:noFill/>
        </p:spPr>
        <p:txBody>
          <a:bodyPr wrap="square" rtlCol="0">
            <a:spAutoFit/>
          </a:bodyPr>
          <a:lstStyle/>
          <a:p>
            <a:pPr algn="ctr"/>
            <a:r>
              <a:rPr lang="pt-BR" b="1" dirty="0" smtClean="0">
                <a:solidFill>
                  <a:schemeClr val="accent5">
                    <a:lumMod val="40000"/>
                    <a:lumOff val="60000"/>
                  </a:schemeClr>
                </a:solidFill>
              </a:rPr>
              <a:t>Ativos</a:t>
            </a:r>
            <a:endParaRPr lang="pt-BR" b="1" dirty="0">
              <a:solidFill>
                <a:schemeClr val="accent5">
                  <a:lumMod val="40000"/>
                  <a:lumOff val="60000"/>
                </a:schemeClr>
              </a:solidFill>
            </a:endParaRPr>
          </a:p>
        </p:txBody>
      </p:sp>
      <p:sp>
        <p:nvSpPr>
          <p:cNvPr id="64" name="CaixaDeTexto 63"/>
          <p:cNvSpPr txBox="1"/>
          <p:nvPr/>
        </p:nvSpPr>
        <p:spPr>
          <a:xfrm>
            <a:off x="1187624" y="1844824"/>
            <a:ext cx="1224136" cy="369332"/>
          </a:xfrm>
          <a:prstGeom prst="rect">
            <a:avLst/>
          </a:prstGeom>
          <a:noFill/>
        </p:spPr>
        <p:txBody>
          <a:bodyPr wrap="square" rtlCol="0">
            <a:spAutoFit/>
          </a:bodyPr>
          <a:lstStyle/>
          <a:p>
            <a:pPr algn="ctr"/>
            <a:r>
              <a:rPr lang="pt-BR" b="1" dirty="0" smtClean="0">
                <a:solidFill>
                  <a:schemeClr val="accent5">
                    <a:lumMod val="40000"/>
                    <a:lumOff val="60000"/>
                  </a:schemeClr>
                </a:solidFill>
              </a:rPr>
              <a:t>Passivos</a:t>
            </a:r>
            <a:endParaRPr lang="pt-BR" b="1" dirty="0">
              <a:solidFill>
                <a:schemeClr val="accent5">
                  <a:lumMod val="40000"/>
                  <a:lumOff val="60000"/>
                </a:schemeClr>
              </a:solidFill>
            </a:endParaRPr>
          </a:p>
        </p:txBody>
      </p:sp>
      <p:sp>
        <p:nvSpPr>
          <p:cNvPr id="47" name="Seta para a direita 46"/>
          <p:cNvSpPr/>
          <p:nvPr/>
        </p:nvSpPr>
        <p:spPr>
          <a:xfrm>
            <a:off x="2301999" y="3537012"/>
            <a:ext cx="432048" cy="216024"/>
          </a:xfrm>
          <a:prstGeom prst="rightArrow">
            <a:avLst/>
          </a:prstGeom>
          <a:solidFill>
            <a:schemeClr val="bg1">
              <a:lumMod val="6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51" name="Retângulo 50"/>
          <p:cNvSpPr/>
          <p:nvPr/>
        </p:nvSpPr>
        <p:spPr>
          <a:xfrm>
            <a:off x="3832870" y="2204863"/>
            <a:ext cx="936104" cy="1575465"/>
          </a:xfrm>
          <a:prstGeom prst="rect">
            <a:avLst/>
          </a:prstGeom>
          <a:solidFill>
            <a:schemeClr val="bg1"/>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65" name="Retângulo 64"/>
          <p:cNvSpPr/>
          <p:nvPr/>
        </p:nvSpPr>
        <p:spPr>
          <a:xfrm>
            <a:off x="2853333" y="2204864"/>
            <a:ext cx="936104" cy="1080120"/>
          </a:xfrm>
          <a:prstGeom prst="rect">
            <a:avLst/>
          </a:prstGeom>
          <a:solidFill>
            <a:schemeClr val="bg1"/>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66" name="Retângulo 65"/>
          <p:cNvSpPr/>
          <p:nvPr/>
        </p:nvSpPr>
        <p:spPr>
          <a:xfrm>
            <a:off x="2853333" y="3284984"/>
            <a:ext cx="936104" cy="1070595"/>
          </a:xfrm>
          <a:prstGeom prst="rect">
            <a:avLst/>
          </a:prstGeom>
          <a:solidFill>
            <a:srgbClr val="FFFF0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67" name="Retângulo 66"/>
          <p:cNvSpPr/>
          <p:nvPr/>
        </p:nvSpPr>
        <p:spPr>
          <a:xfrm>
            <a:off x="3832870" y="3815518"/>
            <a:ext cx="936104" cy="981634"/>
          </a:xfrm>
          <a:prstGeom prst="rect">
            <a:avLst/>
          </a:prstGeom>
          <a:solidFill>
            <a:schemeClr val="bg1"/>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68" name="CaixaDeTexto 67"/>
          <p:cNvSpPr txBox="1"/>
          <p:nvPr/>
        </p:nvSpPr>
        <p:spPr>
          <a:xfrm>
            <a:off x="2853333" y="2204864"/>
            <a:ext cx="936104" cy="584775"/>
          </a:xfrm>
          <a:prstGeom prst="rect">
            <a:avLst/>
          </a:prstGeom>
          <a:noFill/>
        </p:spPr>
        <p:txBody>
          <a:bodyPr wrap="square" rtlCol="0">
            <a:spAutoFit/>
          </a:bodyPr>
          <a:lstStyle/>
          <a:p>
            <a:pPr algn="ctr"/>
            <a:r>
              <a:rPr lang="pt-BR" sz="3200" b="1" dirty="0" smtClean="0"/>
              <a:t>D+</a:t>
            </a:r>
            <a:endParaRPr lang="pt-BR" sz="3200" b="1" dirty="0"/>
          </a:p>
        </p:txBody>
      </p:sp>
      <p:sp>
        <p:nvSpPr>
          <p:cNvPr id="69" name="CaixaDeTexto 68"/>
          <p:cNvSpPr txBox="1"/>
          <p:nvPr/>
        </p:nvSpPr>
        <p:spPr>
          <a:xfrm>
            <a:off x="2853333" y="3348281"/>
            <a:ext cx="936104" cy="584775"/>
          </a:xfrm>
          <a:prstGeom prst="rect">
            <a:avLst/>
          </a:prstGeom>
          <a:noFill/>
        </p:spPr>
        <p:txBody>
          <a:bodyPr wrap="square" rtlCol="0">
            <a:spAutoFit/>
          </a:bodyPr>
          <a:lstStyle/>
          <a:p>
            <a:pPr algn="ctr"/>
            <a:r>
              <a:rPr lang="pt-BR" sz="3200" b="1" dirty="0" smtClean="0"/>
              <a:t>RI</a:t>
            </a:r>
            <a:endParaRPr lang="pt-BR" sz="3200" b="1" dirty="0"/>
          </a:p>
        </p:txBody>
      </p:sp>
      <p:sp>
        <p:nvSpPr>
          <p:cNvPr id="70" name="CaixaDeTexto 69"/>
          <p:cNvSpPr txBox="1"/>
          <p:nvPr/>
        </p:nvSpPr>
        <p:spPr>
          <a:xfrm>
            <a:off x="3808487" y="2204864"/>
            <a:ext cx="936104" cy="1077218"/>
          </a:xfrm>
          <a:prstGeom prst="rect">
            <a:avLst/>
          </a:prstGeom>
          <a:noFill/>
        </p:spPr>
        <p:txBody>
          <a:bodyPr wrap="square" rtlCol="0">
            <a:spAutoFit/>
          </a:bodyPr>
          <a:lstStyle/>
          <a:p>
            <a:pPr algn="ctr"/>
            <a:r>
              <a:rPr lang="pt-BR" sz="3200" b="1" dirty="0" smtClean="0"/>
              <a:t>R$</a:t>
            </a:r>
          </a:p>
          <a:p>
            <a:pPr algn="ctr"/>
            <a:r>
              <a:rPr lang="pt-BR" sz="3200" b="1" dirty="0" smtClean="0"/>
              <a:t>TN</a:t>
            </a:r>
            <a:endParaRPr lang="pt-BR" sz="3200" b="1" dirty="0"/>
          </a:p>
        </p:txBody>
      </p:sp>
      <p:sp>
        <p:nvSpPr>
          <p:cNvPr id="71" name="CaixaDeTexto 70"/>
          <p:cNvSpPr txBox="1"/>
          <p:nvPr/>
        </p:nvSpPr>
        <p:spPr>
          <a:xfrm>
            <a:off x="3842395" y="3770804"/>
            <a:ext cx="936104" cy="584775"/>
          </a:xfrm>
          <a:prstGeom prst="rect">
            <a:avLst/>
          </a:prstGeom>
          <a:noFill/>
        </p:spPr>
        <p:txBody>
          <a:bodyPr wrap="square" rtlCol="0">
            <a:spAutoFit/>
          </a:bodyPr>
          <a:lstStyle/>
          <a:p>
            <a:pPr algn="ctr"/>
            <a:r>
              <a:rPr lang="pt-BR" sz="3200" b="1" dirty="0" smtClean="0"/>
              <a:t>PL</a:t>
            </a:r>
            <a:endParaRPr lang="pt-BR" sz="3200" b="1" dirty="0"/>
          </a:p>
        </p:txBody>
      </p:sp>
      <p:sp>
        <p:nvSpPr>
          <p:cNvPr id="72" name="CaixaDeTexto 71"/>
          <p:cNvSpPr txBox="1"/>
          <p:nvPr/>
        </p:nvSpPr>
        <p:spPr>
          <a:xfrm>
            <a:off x="2853333" y="1844824"/>
            <a:ext cx="936104" cy="369332"/>
          </a:xfrm>
          <a:prstGeom prst="rect">
            <a:avLst/>
          </a:prstGeom>
          <a:noFill/>
        </p:spPr>
        <p:txBody>
          <a:bodyPr wrap="square" rtlCol="0">
            <a:spAutoFit/>
          </a:bodyPr>
          <a:lstStyle/>
          <a:p>
            <a:pPr algn="ctr"/>
            <a:r>
              <a:rPr lang="pt-BR" b="1" dirty="0" smtClean="0">
                <a:solidFill>
                  <a:schemeClr val="accent5">
                    <a:lumMod val="40000"/>
                    <a:lumOff val="60000"/>
                  </a:schemeClr>
                </a:solidFill>
              </a:rPr>
              <a:t>Ativos</a:t>
            </a:r>
            <a:endParaRPr lang="pt-BR" b="1" dirty="0">
              <a:solidFill>
                <a:schemeClr val="accent5">
                  <a:lumMod val="40000"/>
                  <a:lumOff val="60000"/>
                </a:schemeClr>
              </a:solidFill>
            </a:endParaRPr>
          </a:p>
        </p:txBody>
      </p:sp>
      <p:sp>
        <p:nvSpPr>
          <p:cNvPr id="73" name="CaixaDeTexto 72"/>
          <p:cNvSpPr txBox="1"/>
          <p:nvPr/>
        </p:nvSpPr>
        <p:spPr>
          <a:xfrm>
            <a:off x="3707904" y="1844824"/>
            <a:ext cx="1224136" cy="369332"/>
          </a:xfrm>
          <a:prstGeom prst="rect">
            <a:avLst/>
          </a:prstGeom>
          <a:noFill/>
        </p:spPr>
        <p:txBody>
          <a:bodyPr wrap="square" rtlCol="0">
            <a:spAutoFit/>
          </a:bodyPr>
          <a:lstStyle/>
          <a:p>
            <a:pPr algn="ctr"/>
            <a:r>
              <a:rPr lang="pt-BR" b="1" dirty="0" smtClean="0">
                <a:solidFill>
                  <a:schemeClr val="accent5">
                    <a:lumMod val="40000"/>
                    <a:lumOff val="60000"/>
                  </a:schemeClr>
                </a:solidFill>
              </a:rPr>
              <a:t>Passivos</a:t>
            </a:r>
            <a:endParaRPr lang="pt-BR" b="1" dirty="0">
              <a:solidFill>
                <a:schemeClr val="accent5">
                  <a:lumMod val="40000"/>
                  <a:lumOff val="60000"/>
                </a:schemeClr>
              </a:solidFill>
            </a:endParaRPr>
          </a:p>
        </p:txBody>
      </p:sp>
    </p:spTree>
    <p:extLst>
      <p:ext uri="{BB962C8B-B14F-4D97-AF65-F5344CB8AC3E}">
        <p14:creationId xmlns:p14="http://schemas.microsoft.com/office/powerpoint/2010/main" val="3331424306"/>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5" name="Retângulo 84"/>
          <p:cNvSpPr/>
          <p:nvPr/>
        </p:nvSpPr>
        <p:spPr>
          <a:xfrm>
            <a:off x="5949677" y="1888257"/>
            <a:ext cx="936104" cy="1070595"/>
          </a:xfrm>
          <a:prstGeom prst="rect">
            <a:avLst/>
          </a:prstGeom>
          <a:solidFill>
            <a:srgbClr val="FFFF0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55" name="Retângulo 54"/>
          <p:cNvSpPr/>
          <p:nvPr/>
        </p:nvSpPr>
        <p:spPr>
          <a:xfrm>
            <a:off x="1303065" y="2204863"/>
            <a:ext cx="936104" cy="1575465"/>
          </a:xfrm>
          <a:prstGeom prst="rect">
            <a:avLst/>
          </a:prstGeom>
          <a:solidFill>
            <a:schemeClr val="bg1"/>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56" name="Retângulo 55"/>
          <p:cNvSpPr/>
          <p:nvPr/>
        </p:nvSpPr>
        <p:spPr>
          <a:xfrm>
            <a:off x="333053" y="2204864"/>
            <a:ext cx="936104" cy="1080120"/>
          </a:xfrm>
          <a:prstGeom prst="rect">
            <a:avLst/>
          </a:prstGeom>
          <a:solidFill>
            <a:schemeClr val="bg1"/>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57" name="Retângulo 56"/>
          <p:cNvSpPr/>
          <p:nvPr/>
        </p:nvSpPr>
        <p:spPr>
          <a:xfrm>
            <a:off x="333053" y="3284984"/>
            <a:ext cx="936104" cy="1512168"/>
          </a:xfrm>
          <a:prstGeom prst="rect">
            <a:avLst/>
          </a:prstGeom>
          <a:solidFill>
            <a:srgbClr val="FFFF0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58" name="Retângulo 57"/>
          <p:cNvSpPr/>
          <p:nvPr/>
        </p:nvSpPr>
        <p:spPr>
          <a:xfrm>
            <a:off x="1303065" y="3815518"/>
            <a:ext cx="936104" cy="981634"/>
          </a:xfrm>
          <a:prstGeom prst="rect">
            <a:avLst/>
          </a:prstGeom>
          <a:solidFill>
            <a:schemeClr val="bg1"/>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59" name="CaixaDeTexto 58"/>
          <p:cNvSpPr txBox="1"/>
          <p:nvPr/>
        </p:nvSpPr>
        <p:spPr>
          <a:xfrm>
            <a:off x="333053" y="2204864"/>
            <a:ext cx="936104" cy="584775"/>
          </a:xfrm>
          <a:prstGeom prst="rect">
            <a:avLst/>
          </a:prstGeom>
          <a:noFill/>
        </p:spPr>
        <p:txBody>
          <a:bodyPr wrap="square" rtlCol="0">
            <a:spAutoFit/>
          </a:bodyPr>
          <a:lstStyle/>
          <a:p>
            <a:pPr algn="ctr"/>
            <a:r>
              <a:rPr lang="pt-BR" sz="3200" b="1" dirty="0" smtClean="0"/>
              <a:t>D+</a:t>
            </a:r>
            <a:endParaRPr lang="pt-BR" sz="3200" b="1" dirty="0"/>
          </a:p>
        </p:txBody>
      </p:sp>
      <p:sp>
        <p:nvSpPr>
          <p:cNvPr id="60" name="CaixaDeTexto 59"/>
          <p:cNvSpPr txBox="1"/>
          <p:nvPr/>
        </p:nvSpPr>
        <p:spPr>
          <a:xfrm>
            <a:off x="333053" y="3348281"/>
            <a:ext cx="936104" cy="584775"/>
          </a:xfrm>
          <a:prstGeom prst="rect">
            <a:avLst/>
          </a:prstGeom>
          <a:noFill/>
        </p:spPr>
        <p:txBody>
          <a:bodyPr wrap="square" rtlCol="0">
            <a:spAutoFit/>
          </a:bodyPr>
          <a:lstStyle/>
          <a:p>
            <a:pPr algn="ctr"/>
            <a:r>
              <a:rPr lang="pt-BR" sz="3200" b="1" dirty="0" smtClean="0"/>
              <a:t>RI</a:t>
            </a:r>
            <a:endParaRPr lang="pt-BR" sz="3200" b="1" dirty="0"/>
          </a:p>
        </p:txBody>
      </p:sp>
      <p:sp>
        <p:nvSpPr>
          <p:cNvPr id="61" name="CaixaDeTexto 60"/>
          <p:cNvSpPr txBox="1"/>
          <p:nvPr/>
        </p:nvSpPr>
        <p:spPr>
          <a:xfrm>
            <a:off x="1288207" y="2204864"/>
            <a:ext cx="936104" cy="1077218"/>
          </a:xfrm>
          <a:prstGeom prst="rect">
            <a:avLst/>
          </a:prstGeom>
          <a:noFill/>
        </p:spPr>
        <p:txBody>
          <a:bodyPr wrap="square" rtlCol="0">
            <a:spAutoFit/>
          </a:bodyPr>
          <a:lstStyle/>
          <a:p>
            <a:pPr algn="ctr"/>
            <a:r>
              <a:rPr lang="pt-BR" sz="3200" b="1" dirty="0" smtClean="0"/>
              <a:t>R$</a:t>
            </a:r>
          </a:p>
          <a:p>
            <a:pPr algn="ctr"/>
            <a:r>
              <a:rPr lang="pt-BR" sz="3200" b="1" dirty="0" smtClean="0"/>
              <a:t>TN</a:t>
            </a:r>
            <a:endParaRPr lang="pt-BR" sz="3200" b="1" dirty="0"/>
          </a:p>
        </p:txBody>
      </p:sp>
      <p:sp>
        <p:nvSpPr>
          <p:cNvPr id="62" name="CaixaDeTexto 61"/>
          <p:cNvSpPr txBox="1"/>
          <p:nvPr/>
        </p:nvSpPr>
        <p:spPr>
          <a:xfrm>
            <a:off x="1322115" y="3770804"/>
            <a:ext cx="936104" cy="584775"/>
          </a:xfrm>
          <a:prstGeom prst="rect">
            <a:avLst/>
          </a:prstGeom>
          <a:noFill/>
        </p:spPr>
        <p:txBody>
          <a:bodyPr wrap="square" rtlCol="0">
            <a:spAutoFit/>
          </a:bodyPr>
          <a:lstStyle/>
          <a:p>
            <a:pPr algn="ctr"/>
            <a:r>
              <a:rPr lang="pt-BR" sz="3200" b="1" dirty="0" smtClean="0"/>
              <a:t>PL</a:t>
            </a:r>
            <a:endParaRPr lang="pt-BR" sz="3200" b="1" dirty="0"/>
          </a:p>
        </p:txBody>
      </p:sp>
      <p:sp>
        <p:nvSpPr>
          <p:cNvPr id="63" name="CaixaDeTexto 62"/>
          <p:cNvSpPr txBox="1"/>
          <p:nvPr/>
        </p:nvSpPr>
        <p:spPr>
          <a:xfrm>
            <a:off x="333053" y="1844824"/>
            <a:ext cx="936104" cy="369332"/>
          </a:xfrm>
          <a:prstGeom prst="rect">
            <a:avLst/>
          </a:prstGeom>
          <a:noFill/>
        </p:spPr>
        <p:txBody>
          <a:bodyPr wrap="square" rtlCol="0">
            <a:spAutoFit/>
          </a:bodyPr>
          <a:lstStyle/>
          <a:p>
            <a:pPr algn="ctr"/>
            <a:r>
              <a:rPr lang="pt-BR" b="1" dirty="0" smtClean="0">
                <a:solidFill>
                  <a:schemeClr val="accent5">
                    <a:lumMod val="40000"/>
                    <a:lumOff val="60000"/>
                  </a:schemeClr>
                </a:solidFill>
              </a:rPr>
              <a:t>Ativos</a:t>
            </a:r>
            <a:endParaRPr lang="pt-BR" b="1" dirty="0">
              <a:solidFill>
                <a:schemeClr val="accent5">
                  <a:lumMod val="40000"/>
                  <a:lumOff val="60000"/>
                </a:schemeClr>
              </a:solidFill>
            </a:endParaRPr>
          </a:p>
        </p:txBody>
      </p:sp>
      <p:sp>
        <p:nvSpPr>
          <p:cNvPr id="64" name="CaixaDeTexto 63"/>
          <p:cNvSpPr txBox="1"/>
          <p:nvPr/>
        </p:nvSpPr>
        <p:spPr>
          <a:xfrm>
            <a:off x="1187624" y="1844824"/>
            <a:ext cx="1224136" cy="369332"/>
          </a:xfrm>
          <a:prstGeom prst="rect">
            <a:avLst/>
          </a:prstGeom>
          <a:noFill/>
        </p:spPr>
        <p:txBody>
          <a:bodyPr wrap="square" rtlCol="0">
            <a:spAutoFit/>
          </a:bodyPr>
          <a:lstStyle/>
          <a:p>
            <a:pPr algn="ctr"/>
            <a:r>
              <a:rPr lang="pt-BR" b="1" dirty="0" smtClean="0">
                <a:solidFill>
                  <a:schemeClr val="accent5">
                    <a:lumMod val="40000"/>
                    <a:lumOff val="60000"/>
                  </a:schemeClr>
                </a:solidFill>
              </a:rPr>
              <a:t>Passivos</a:t>
            </a:r>
            <a:endParaRPr lang="pt-BR" b="1" dirty="0">
              <a:solidFill>
                <a:schemeClr val="accent5">
                  <a:lumMod val="40000"/>
                  <a:lumOff val="60000"/>
                </a:schemeClr>
              </a:solidFill>
            </a:endParaRPr>
          </a:p>
        </p:txBody>
      </p:sp>
      <p:sp>
        <p:nvSpPr>
          <p:cNvPr id="47" name="Seta para a direita 46"/>
          <p:cNvSpPr/>
          <p:nvPr/>
        </p:nvSpPr>
        <p:spPr>
          <a:xfrm>
            <a:off x="2301999" y="3537012"/>
            <a:ext cx="432048" cy="216024"/>
          </a:xfrm>
          <a:prstGeom prst="rightArrow">
            <a:avLst/>
          </a:prstGeom>
          <a:solidFill>
            <a:schemeClr val="bg1">
              <a:lumMod val="6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51" name="Retângulo 50"/>
          <p:cNvSpPr/>
          <p:nvPr/>
        </p:nvSpPr>
        <p:spPr>
          <a:xfrm>
            <a:off x="3832870" y="2204863"/>
            <a:ext cx="936104" cy="1575465"/>
          </a:xfrm>
          <a:prstGeom prst="rect">
            <a:avLst/>
          </a:prstGeom>
          <a:solidFill>
            <a:schemeClr val="bg1"/>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65" name="Retângulo 64"/>
          <p:cNvSpPr/>
          <p:nvPr/>
        </p:nvSpPr>
        <p:spPr>
          <a:xfrm>
            <a:off x="2853333" y="2204864"/>
            <a:ext cx="936104" cy="1080120"/>
          </a:xfrm>
          <a:prstGeom prst="rect">
            <a:avLst/>
          </a:prstGeom>
          <a:solidFill>
            <a:schemeClr val="bg1"/>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66" name="Retângulo 65"/>
          <p:cNvSpPr/>
          <p:nvPr/>
        </p:nvSpPr>
        <p:spPr>
          <a:xfrm>
            <a:off x="2853333" y="3284984"/>
            <a:ext cx="936104" cy="1070595"/>
          </a:xfrm>
          <a:prstGeom prst="rect">
            <a:avLst/>
          </a:prstGeom>
          <a:solidFill>
            <a:srgbClr val="FFFF0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67" name="Retângulo 66"/>
          <p:cNvSpPr/>
          <p:nvPr/>
        </p:nvSpPr>
        <p:spPr>
          <a:xfrm>
            <a:off x="3832870" y="3815518"/>
            <a:ext cx="936104" cy="981634"/>
          </a:xfrm>
          <a:prstGeom prst="rect">
            <a:avLst/>
          </a:prstGeom>
          <a:solidFill>
            <a:schemeClr val="bg1"/>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68" name="CaixaDeTexto 67"/>
          <p:cNvSpPr txBox="1"/>
          <p:nvPr/>
        </p:nvSpPr>
        <p:spPr>
          <a:xfrm>
            <a:off x="2853333" y="2204864"/>
            <a:ext cx="936104" cy="584775"/>
          </a:xfrm>
          <a:prstGeom prst="rect">
            <a:avLst/>
          </a:prstGeom>
          <a:noFill/>
        </p:spPr>
        <p:txBody>
          <a:bodyPr wrap="square" rtlCol="0">
            <a:spAutoFit/>
          </a:bodyPr>
          <a:lstStyle/>
          <a:p>
            <a:pPr algn="ctr"/>
            <a:r>
              <a:rPr lang="pt-BR" sz="3200" b="1" dirty="0" smtClean="0"/>
              <a:t>D+</a:t>
            </a:r>
            <a:endParaRPr lang="pt-BR" sz="3200" b="1" dirty="0"/>
          </a:p>
        </p:txBody>
      </p:sp>
      <p:sp>
        <p:nvSpPr>
          <p:cNvPr id="69" name="CaixaDeTexto 68"/>
          <p:cNvSpPr txBox="1"/>
          <p:nvPr/>
        </p:nvSpPr>
        <p:spPr>
          <a:xfrm>
            <a:off x="2853333" y="3348281"/>
            <a:ext cx="936104" cy="584775"/>
          </a:xfrm>
          <a:prstGeom prst="rect">
            <a:avLst/>
          </a:prstGeom>
          <a:noFill/>
        </p:spPr>
        <p:txBody>
          <a:bodyPr wrap="square" rtlCol="0">
            <a:spAutoFit/>
          </a:bodyPr>
          <a:lstStyle/>
          <a:p>
            <a:pPr algn="ctr"/>
            <a:r>
              <a:rPr lang="pt-BR" sz="3200" b="1" dirty="0" smtClean="0"/>
              <a:t>RI</a:t>
            </a:r>
            <a:endParaRPr lang="pt-BR" sz="3200" b="1" dirty="0"/>
          </a:p>
        </p:txBody>
      </p:sp>
      <p:sp>
        <p:nvSpPr>
          <p:cNvPr id="70" name="CaixaDeTexto 69"/>
          <p:cNvSpPr txBox="1"/>
          <p:nvPr/>
        </p:nvSpPr>
        <p:spPr>
          <a:xfrm>
            <a:off x="3808487" y="2204864"/>
            <a:ext cx="936104" cy="1077218"/>
          </a:xfrm>
          <a:prstGeom prst="rect">
            <a:avLst/>
          </a:prstGeom>
          <a:noFill/>
        </p:spPr>
        <p:txBody>
          <a:bodyPr wrap="square" rtlCol="0">
            <a:spAutoFit/>
          </a:bodyPr>
          <a:lstStyle/>
          <a:p>
            <a:pPr algn="ctr"/>
            <a:r>
              <a:rPr lang="pt-BR" sz="3200" b="1" dirty="0" smtClean="0"/>
              <a:t>R$</a:t>
            </a:r>
          </a:p>
          <a:p>
            <a:pPr algn="ctr"/>
            <a:r>
              <a:rPr lang="pt-BR" sz="3200" b="1" dirty="0" smtClean="0"/>
              <a:t>TN</a:t>
            </a:r>
            <a:endParaRPr lang="pt-BR" sz="3200" b="1" dirty="0"/>
          </a:p>
        </p:txBody>
      </p:sp>
      <p:sp>
        <p:nvSpPr>
          <p:cNvPr id="71" name="CaixaDeTexto 70"/>
          <p:cNvSpPr txBox="1"/>
          <p:nvPr/>
        </p:nvSpPr>
        <p:spPr>
          <a:xfrm>
            <a:off x="3842395" y="3770804"/>
            <a:ext cx="936104" cy="584775"/>
          </a:xfrm>
          <a:prstGeom prst="rect">
            <a:avLst/>
          </a:prstGeom>
          <a:noFill/>
        </p:spPr>
        <p:txBody>
          <a:bodyPr wrap="square" rtlCol="0">
            <a:spAutoFit/>
          </a:bodyPr>
          <a:lstStyle/>
          <a:p>
            <a:pPr algn="ctr"/>
            <a:r>
              <a:rPr lang="pt-BR" sz="3200" b="1" dirty="0" smtClean="0"/>
              <a:t>PL</a:t>
            </a:r>
            <a:endParaRPr lang="pt-BR" sz="3200" b="1" dirty="0"/>
          </a:p>
        </p:txBody>
      </p:sp>
      <p:sp>
        <p:nvSpPr>
          <p:cNvPr id="72" name="CaixaDeTexto 71"/>
          <p:cNvSpPr txBox="1"/>
          <p:nvPr/>
        </p:nvSpPr>
        <p:spPr>
          <a:xfrm>
            <a:off x="2853333" y="1844824"/>
            <a:ext cx="936104" cy="369332"/>
          </a:xfrm>
          <a:prstGeom prst="rect">
            <a:avLst/>
          </a:prstGeom>
          <a:noFill/>
        </p:spPr>
        <p:txBody>
          <a:bodyPr wrap="square" rtlCol="0">
            <a:spAutoFit/>
          </a:bodyPr>
          <a:lstStyle/>
          <a:p>
            <a:pPr algn="ctr"/>
            <a:r>
              <a:rPr lang="pt-BR" b="1" dirty="0" smtClean="0">
                <a:solidFill>
                  <a:schemeClr val="accent5">
                    <a:lumMod val="40000"/>
                    <a:lumOff val="60000"/>
                  </a:schemeClr>
                </a:solidFill>
              </a:rPr>
              <a:t>Ativos</a:t>
            </a:r>
            <a:endParaRPr lang="pt-BR" b="1" dirty="0">
              <a:solidFill>
                <a:schemeClr val="accent5">
                  <a:lumMod val="40000"/>
                  <a:lumOff val="60000"/>
                </a:schemeClr>
              </a:solidFill>
            </a:endParaRPr>
          </a:p>
        </p:txBody>
      </p:sp>
      <p:sp>
        <p:nvSpPr>
          <p:cNvPr id="73" name="CaixaDeTexto 72"/>
          <p:cNvSpPr txBox="1"/>
          <p:nvPr/>
        </p:nvSpPr>
        <p:spPr>
          <a:xfrm>
            <a:off x="3707904" y="1844824"/>
            <a:ext cx="1224136" cy="369332"/>
          </a:xfrm>
          <a:prstGeom prst="rect">
            <a:avLst/>
          </a:prstGeom>
          <a:noFill/>
        </p:spPr>
        <p:txBody>
          <a:bodyPr wrap="square" rtlCol="0">
            <a:spAutoFit/>
          </a:bodyPr>
          <a:lstStyle/>
          <a:p>
            <a:pPr algn="ctr"/>
            <a:r>
              <a:rPr lang="pt-BR" b="1" dirty="0" smtClean="0">
                <a:solidFill>
                  <a:schemeClr val="accent5">
                    <a:lumMod val="40000"/>
                    <a:lumOff val="60000"/>
                  </a:schemeClr>
                </a:solidFill>
              </a:rPr>
              <a:t>Passivos</a:t>
            </a:r>
            <a:endParaRPr lang="pt-BR" b="1" dirty="0">
              <a:solidFill>
                <a:schemeClr val="accent5">
                  <a:lumMod val="40000"/>
                  <a:lumOff val="60000"/>
                </a:schemeClr>
              </a:solidFill>
            </a:endParaRPr>
          </a:p>
        </p:txBody>
      </p:sp>
      <p:sp>
        <p:nvSpPr>
          <p:cNvPr id="74" name="Seta para a direita 73"/>
          <p:cNvSpPr/>
          <p:nvPr/>
        </p:nvSpPr>
        <p:spPr>
          <a:xfrm rot="19424157">
            <a:off x="4809140" y="2150832"/>
            <a:ext cx="1091463" cy="185342"/>
          </a:xfrm>
          <a:prstGeom prst="rightArrow">
            <a:avLst/>
          </a:prstGeom>
          <a:solidFill>
            <a:schemeClr val="bg1">
              <a:lumMod val="6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75" name="Retângulo 74"/>
          <p:cNvSpPr/>
          <p:nvPr/>
        </p:nvSpPr>
        <p:spPr>
          <a:xfrm>
            <a:off x="6929214" y="764703"/>
            <a:ext cx="936104" cy="1575465"/>
          </a:xfrm>
          <a:prstGeom prst="rect">
            <a:avLst/>
          </a:prstGeom>
          <a:solidFill>
            <a:schemeClr val="bg1"/>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76" name="Retângulo 75"/>
          <p:cNvSpPr/>
          <p:nvPr/>
        </p:nvSpPr>
        <p:spPr>
          <a:xfrm>
            <a:off x="5949677" y="764704"/>
            <a:ext cx="936104" cy="1080120"/>
          </a:xfrm>
          <a:prstGeom prst="rect">
            <a:avLst/>
          </a:prstGeom>
          <a:solidFill>
            <a:schemeClr val="bg1"/>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79" name="CaixaDeTexto 78"/>
          <p:cNvSpPr txBox="1"/>
          <p:nvPr/>
        </p:nvSpPr>
        <p:spPr>
          <a:xfrm>
            <a:off x="5949677" y="764704"/>
            <a:ext cx="936104" cy="584775"/>
          </a:xfrm>
          <a:prstGeom prst="rect">
            <a:avLst/>
          </a:prstGeom>
          <a:noFill/>
        </p:spPr>
        <p:txBody>
          <a:bodyPr wrap="square" rtlCol="0">
            <a:spAutoFit/>
          </a:bodyPr>
          <a:lstStyle/>
          <a:p>
            <a:pPr algn="ctr"/>
            <a:r>
              <a:rPr lang="pt-BR" sz="3200" b="1" dirty="0" smtClean="0"/>
              <a:t>D+</a:t>
            </a:r>
            <a:endParaRPr lang="pt-BR" sz="3200" b="1" dirty="0"/>
          </a:p>
        </p:txBody>
      </p:sp>
      <p:sp>
        <p:nvSpPr>
          <p:cNvPr id="80" name="CaixaDeTexto 79"/>
          <p:cNvSpPr txBox="1"/>
          <p:nvPr/>
        </p:nvSpPr>
        <p:spPr>
          <a:xfrm>
            <a:off x="5949677" y="1908121"/>
            <a:ext cx="936104" cy="584775"/>
          </a:xfrm>
          <a:prstGeom prst="rect">
            <a:avLst/>
          </a:prstGeom>
          <a:noFill/>
        </p:spPr>
        <p:txBody>
          <a:bodyPr wrap="square" rtlCol="0">
            <a:spAutoFit/>
          </a:bodyPr>
          <a:lstStyle/>
          <a:p>
            <a:pPr algn="ctr"/>
            <a:r>
              <a:rPr lang="pt-BR" sz="3200" b="1" dirty="0" smtClean="0"/>
              <a:t>RI</a:t>
            </a:r>
            <a:endParaRPr lang="pt-BR" sz="3200" b="1" dirty="0"/>
          </a:p>
        </p:txBody>
      </p:sp>
      <p:sp>
        <p:nvSpPr>
          <p:cNvPr id="81" name="CaixaDeTexto 80"/>
          <p:cNvSpPr txBox="1"/>
          <p:nvPr/>
        </p:nvSpPr>
        <p:spPr>
          <a:xfrm>
            <a:off x="6914356" y="764704"/>
            <a:ext cx="936104" cy="1077218"/>
          </a:xfrm>
          <a:prstGeom prst="rect">
            <a:avLst/>
          </a:prstGeom>
          <a:noFill/>
        </p:spPr>
        <p:txBody>
          <a:bodyPr wrap="square" rtlCol="0">
            <a:spAutoFit/>
          </a:bodyPr>
          <a:lstStyle/>
          <a:p>
            <a:pPr algn="ctr"/>
            <a:r>
              <a:rPr lang="pt-BR" sz="3200" b="1" dirty="0" smtClean="0"/>
              <a:t>R$</a:t>
            </a:r>
          </a:p>
          <a:p>
            <a:pPr algn="ctr"/>
            <a:r>
              <a:rPr lang="pt-BR" sz="3200" b="1" dirty="0" smtClean="0"/>
              <a:t>TN</a:t>
            </a:r>
            <a:endParaRPr lang="pt-BR" sz="3200" b="1" dirty="0"/>
          </a:p>
        </p:txBody>
      </p:sp>
      <p:sp>
        <p:nvSpPr>
          <p:cNvPr id="83" name="CaixaDeTexto 82"/>
          <p:cNvSpPr txBox="1"/>
          <p:nvPr/>
        </p:nvSpPr>
        <p:spPr>
          <a:xfrm>
            <a:off x="5949677" y="404664"/>
            <a:ext cx="936104" cy="369332"/>
          </a:xfrm>
          <a:prstGeom prst="rect">
            <a:avLst/>
          </a:prstGeom>
          <a:noFill/>
        </p:spPr>
        <p:txBody>
          <a:bodyPr wrap="square" rtlCol="0">
            <a:spAutoFit/>
          </a:bodyPr>
          <a:lstStyle/>
          <a:p>
            <a:pPr algn="ctr"/>
            <a:r>
              <a:rPr lang="pt-BR" b="1" dirty="0" smtClean="0">
                <a:solidFill>
                  <a:schemeClr val="accent5">
                    <a:lumMod val="40000"/>
                    <a:lumOff val="60000"/>
                  </a:schemeClr>
                </a:solidFill>
              </a:rPr>
              <a:t>Ativos</a:t>
            </a:r>
            <a:endParaRPr lang="pt-BR" b="1" dirty="0">
              <a:solidFill>
                <a:schemeClr val="accent5">
                  <a:lumMod val="40000"/>
                  <a:lumOff val="60000"/>
                </a:schemeClr>
              </a:solidFill>
            </a:endParaRPr>
          </a:p>
        </p:txBody>
      </p:sp>
      <p:sp>
        <p:nvSpPr>
          <p:cNvPr id="84" name="CaixaDeTexto 83"/>
          <p:cNvSpPr txBox="1"/>
          <p:nvPr/>
        </p:nvSpPr>
        <p:spPr>
          <a:xfrm>
            <a:off x="6804248" y="404664"/>
            <a:ext cx="1224136" cy="369332"/>
          </a:xfrm>
          <a:prstGeom prst="rect">
            <a:avLst/>
          </a:prstGeom>
          <a:noFill/>
        </p:spPr>
        <p:txBody>
          <a:bodyPr wrap="square" rtlCol="0">
            <a:spAutoFit/>
          </a:bodyPr>
          <a:lstStyle/>
          <a:p>
            <a:pPr algn="ctr"/>
            <a:r>
              <a:rPr lang="pt-BR" b="1" dirty="0" smtClean="0">
                <a:solidFill>
                  <a:schemeClr val="accent5">
                    <a:lumMod val="40000"/>
                    <a:lumOff val="60000"/>
                  </a:schemeClr>
                </a:solidFill>
              </a:rPr>
              <a:t>Passivos</a:t>
            </a:r>
            <a:endParaRPr lang="pt-BR" b="1" dirty="0">
              <a:solidFill>
                <a:schemeClr val="accent5">
                  <a:lumMod val="40000"/>
                  <a:lumOff val="60000"/>
                </a:schemeClr>
              </a:solidFill>
            </a:endParaRPr>
          </a:p>
        </p:txBody>
      </p:sp>
      <p:sp>
        <p:nvSpPr>
          <p:cNvPr id="34" name="Retângulo 33"/>
          <p:cNvSpPr/>
          <p:nvPr/>
        </p:nvSpPr>
        <p:spPr>
          <a:xfrm>
            <a:off x="6929214" y="2384069"/>
            <a:ext cx="936104" cy="981634"/>
          </a:xfrm>
          <a:prstGeom prst="rect">
            <a:avLst/>
          </a:prstGeom>
          <a:solidFill>
            <a:schemeClr val="bg1"/>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5" name="CaixaDeTexto 34"/>
          <p:cNvSpPr txBox="1"/>
          <p:nvPr/>
        </p:nvSpPr>
        <p:spPr>
          <a:xfrm>
            <a:off x="6938739" y="2339355"/>
            <a:ext cx="936104" cy="584775"/>
          </a:xfrm>
          <a:prstGeom prst="rect">
            <a:avLst/>
          </a:prstGeom>
          <a:noFill/>
        </p:spPr>
        <p:txBody>
          <a:bodyPr wrap="square" rtlCol="0">
            <a:spAutoFit/>
          </a:bodyPr>
          <a:lstStyle/>
          <a:p>
            <a:pPr algn="ctr"/>
            <a:r>
              <a:rPr lang="pt-BR" sz="3200" b="1" dirty="0" smtClean="0"/>
              <a:t>PL</a:t>
            </a:r>
            <a:endParaRPr lang="pt-BR" sz="3200" b="1" dirty="0"/>
          </a:p>
        </p:txBody>
      </p:sp>
    </p:spTree>
    <p:extLst>
      <p:ext uri="{BB962C8B-B14F-4D97-AF65-F5344CB8AC3E}">
        <p14:creationId xmlns:p14="http://schemas.microsoft.com/office/powerpoint/2010/main" val="1904010188"/>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5" name="Retângulo 84"/>
          <p:cNvSpPr/>
          <p:nvPr/>
        </p:nvSpPr>
        <p:spPr>
          <a:xfrm>
            <a:off x="5949677" y="1888257"/>
            <a:ext cx="936104" cy="1070595"/>
          </a:xfrm>
          <a:prstGeom prst="rect">
            <a:avLst/>
          </a:prstGeom>
          <a:solidFill>
            <a:srgbClr val="FFFF0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55" name="Retângulo 54"/>
          <p:cNvSpPr/>
          <p:nvPr/>
        </p:nvSpPr>
        <p:spPr>
          <a:xfrm>
            <a:off x="1303065" y="2204863"/>
            <a:ext cx="936104" cy="1575465"/>
          </a:xfrm>
          <a:prstGeom prst="rect">
            <a:avLst/>
          </a:prstGeom>
          <a:solidFill>
            <a:schemeClr val="bg1"/>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56" name="Retângulo 55"/>
          <p:cNvSpPr/>
          <p:nvPr/>
        </p:nvSpPr>
        <p:spPr>
          <a:xfrm>
            <a:off x="333053" y="2204864"/>
            <a:ext cx="936104" cy="1080120"/>
          </a:xfrm>
          <a:prstGeom prst="rect">
            <a:avLst/>
          </a:prstGeom>
          <a:solidFill>
            <a:schemeClr val="bg1"/>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57" name="Retângulo 56"/>
          <p:cNvSpPr/>
          <p:nvPr/>
        </p:nvSpPr>
        <p:spPr>
          <a:xfrm>
            <a:off x="333053" y="3284984"/>
            <a:ext cx="936104" cy="1512168"/>
          </a:xfrm>
          <a:prstGeom prst="rect">
            <a:avLst/>
          </a:prstGeom>
          <a:solidFill>
            <a:srgbClr val="FFFF0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58" name="Retângulo 57"/>
          <p:cNvSpPr/>
          <p:nvPr/>
        </p:nvSpPr>
        <p:spPr>
          <a:xfrm>
            <a:off x="1303065" y="3815518"/>
            <a:ext cx="936104" cy="981634"/>
          </a:xfrm>
          <a:prstGeom prst="rect">
            <a:avLst/>
          </a:prstGeom>
          <a:solidFill>
            <a:schemeClr val="bg1"/>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59" name="CaixaDeTexto 58"/>
          <p:cNvSpPr txBox="1"/>
          <p:nvPr/>
        </p:nvSpPr>
        <p:spPr>
          <a:xfrm>
            <a:off x="333053" y="2204864"/>
            <a:ext cx="936104" cy="584775"/>
          </a:xfrm>
          <a:prstGeom prst="rect">
            <a:avLst/>
          </a:prstGeom>
          <a:noFill/>
        </p:spPr>
        <p:txBody>
          <a:bodyPr wrap="square" rtlCol="0">
            <a:spAutoFit/>
          </a:bodyPr>
          <a:lstStyle/>
          <a:p>
            <a:pPr algn="ctr"/>
            <a:r>
              <a:rPr lang="pt-BR" sz="3200" b="1" dirty="0" smtClean="0"/>
              <a:t>D+</a:t>
            </a:r>
            <a:endParaRPr lang="pt-BR" sz="3200" b="1" dirty="0"/>
          </a:p>
        </p:txBody>
      </p:sp>
      <p:sp>
        <p:nvSpPr>
          <p:cNvPr id="60" name="CaixaDeTexto 59"/>
          <p:cNvSpPr txBox="1"/>
          <p:nvPr/>
        </p:nvSpPr>
        <p:spPr>
          <a:xfrm>
            <a:off x="333053" y="3348281"/>
            <a:ext cx="936104" cy="584775"/>
          </a:xfrm>
          <a:prstGeom prst="rect">
            <a:avLst/>
          </a:prstGeom>
          <a:noFill/>
        </p:spPr>
        <p:txBody>
          <a:bodyPr wrap="square" rtlCol="0">
            <a:spAutoFit/>
          </a:bodyPr>
          <a:lstStyle/>
          <a:p>
            <a:pPr algn="ctr"/>
            <a:r>
              <a:rPr lang="pt-BR" sz="3200" b="1" dirty="0" smtClean="0"/>
              <a:t>RI</a:t>
            </a:r>
            <a:endParaRPr lang="pt-BR" sz="3200" b="1" dirty="0"/>
          </a:p>
        </p:txBody>
      </p:sp>
      <p:sp>
        <p:nvSpPr>
          <p:cNvPr id="61" name="CaixaDeTexto 60"/>
          <p:cNvSpPr txBox="1"/>
          <p:nvPr/>
        </p:nvSpPr>
        <p:spPr>
          <a:xfrm>
            <a:off x="1288207" y="2204864"/>
            <a:ext cx="936104" cy="1077218"/>
          </a:xfrm>
          <a:prstGeom prst="rect">
            <a:avLst/>
          </a:prstGeom>
          <a:noFill/>
        </p:spPr>
        <p:txBody>
          <a:bodyPr wrap="square" rtlCol="0">
            <a:spAutoFit/>
          </a:bodyPr>
          <a:lstStyle/>
          <a:p>
            <a:pPr algn="ctr"/>
            <a:r>
              <a:rPr lang="pt-BR" sz="3200" b="1" dirty="0" smtClean="0"/>
              <a:t>R$</a:t>
            </a:r>
          </a:p>
          <a:p>
            <a:pPr algn="ctr"/>
            <a:r>
              <a:rPr lang="pt-BR" sz="3200" b="1" dirty="0" smtClean="0"/>
              <a:t>TN</a:t>
            </a:r>
            <a:endParaRPr lang="pt-BR" sz="3200" b="1" dirty="0"/>
          </a:p>
        </p:txBody>
      </p:sp>
      <p:sp>
        <p:nvSpPr>
          <p:cNvPr id="62" name="CaixaDeTexto 61"/>
          <p:cNvSpPr txBox="1"/>
          <p:nvPr/>
        </p:nvSpPr>
        <p:spPr>
          <a:xfrm>
            <a:off x="1322115" y="3770804"/>
            <a:ext cx="936104" cy="584775"/>
          </a:xfrm>
          <a:prstGeom prst="rect">
            <a:avLst/>
          </a:prstGeom>
          <a:noFill/>
        </p:spPr>
        <p:txBody>
          <a:bodyPr wrap="square" rtlCol="0">
            <a:spAutoFit/>
          </a:bodyPr>
          <a:lstStyle/>
          <a:p>
            <a:pPr algn="ctr"/>
            <a:r>
              <a:rPr lang="pt-BR" sz="3200" b="1" dirty="0" smtClean="0"/>
              <a:t>PL</a:t>
            </a:r>
            <a:endParaRPr lang="pt-BR" sz="3200" b="1" dirty="0"/>
          </a:p>
        </p:txBody>
      </p:sp>
      <p:sp>
        <p:nvSpPr>
          <p:cNvPr id="63" name="CaixaDeTexto 62"/>
          <p:cNvSpPr txBox="1"/>
          <p:nvPr/>
        </p:nvSpPr>
        <p:spPr>
          <a:xfrm>
            <a:off x="333053" y="1844824"/>
            <a:ext cx="936104" cy="369332"/>
          </a:xfrm>
          <a:prstGeom prst="rect">
            <a:avLst/>
          </a:prstGeom>
          <a:noFill/>
        </p:spPr>
        <p:txBody>
          <a:bodyPr wrap="square" rtlCol="0">
            <a:spAutoFit/>
          </a:bodyPr>
          <a:lstStyle/>
          <a:p>
            <a:pPr algn="ctr"/>
            <a:r>
              <a:rPr lang="pt-BR" b="1" dirty="0" smtClean="0">
                <a:solidFill>
                  <a:schemeClr val="accent5">
                    <a:lumMod val="40000"/>
                    <a:lumOff val="60000"/>
                  </a:schemeClr>
                </a:solidFill>
              </a:rPr>
              <a:t>Ativos</a:t>
            </a:r>
            <a:endParaRPr lang="pt-BR" b="1" dirty="0">
              <a:solidFill>
                <a:schemeClr val="accent5">
                  <a:lumMod val="40000"/>
                  <a:lumOff val="60000"/>
                </a:schemeClr>
              </a:solidFill>
            </a:endParaRPr>
          </a:p>
        </p:txBody>
      </p:sp>
      <p:sp>
        <p:nvSpPr>
          <p:cNvPr id="64" name="CaixaDeTexto 63"/>
          <p:cNvSpPr txBox="1"/>
          <p:nvPr/>
        </p:nvSpPr>
        <p:spPr>
          <a:xfrm>
            <a:off x="1187624" y="1844824"/>
            <a:ext cx="1224136" cy="369332"/>
          </a:xfrm>
          <a:prstGeom prst="rect">
            <a:avLst/>
          </a:prstGeom>
          <a:noFill/>
        </p:spPr>
        <p:txBody>
          <a:bodyPr wrap="square" rtlCol="0">
            <a:spAutoFit/>
          </a:bodyPr>
          <a:lstStyle/>
          <a:p>
            <a:pPr algn="ctr"/>
            <a:r>
              <a:rPr lang="pt-BR" b="1" dirty="0" smtClean="0">
                <a:solidFill>
                  <a:schemeClr val="accent5">
                    <a:lumMod val="40000"/>
                    <a:lumOff val="60000"/>
                  </a:schemeClr>
                </a:solidFill>
              </a:rPr>
              <a:t>Passivos</a:t>
            </a:r>
            <a:endParaRPr lang="pt-BR" b="1" dirty="0">
              <a:solidFill>
                <a:schemeClr val="accent5">
                  <a:lumMod val="40000"/>
                  <a:lumOff val="60000"/>
                </a:schemeClr>
              </a:solidFill>
            </a:endParaRPr>
          </a:p>
        </p:txBody>
      </p:sp>
      <p:sp>
        <p:nvSpPr>
          <p:cNvPr id="47" name="Seta para a direita 46"/>
          <p:cNvSpPr/>
          <p:nvPr/>
        </p:nvSpPr>
        <p:spPr>
          <a:xfrm>
            <a:off x="2301999" y="3537012"/>
            <a:ext cx="432048" cy="216024"/>
          </a:xfrm>
          <a:prstGeom prst="rightArrow">
            <a:avLst/>
          </a:prstGeom>
          <a:solidFill>
            <a:schemeClr val="bg1">
              <a:lumMod val="6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51" name="Retângulo 50"/>
          <p:cNvSpPr/>
          <p:nvPr/>
        </p:nvSpPr>
        <p:spPr>
          <a:xfrm>
            <a:off x="3832870" y="2204863"/>
            <a:ext cx="936104" cy="1575465"/>
          </a:xfrm>
          <a:prstGeom prst="rect">
            <a:avLst/>
          </a:prstGeom>
          <a:solidFill>
            <a:schemeClr val="bg1"/>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65" name="Retângulo 64"/>
          <p:cNvSpPr/>
          <p:nvPr/>
        </p:nvSpPr>
        <p:spPr>
          <a:xfrm>
            <a:off x="2853333" y="2204864"/>
            <a:ext cx="936104" cy="1080120"/>
          </a:xfrm>
          <a:prstGeom prst="rect">
            <a:avLst/>
          </a:prstGeom>
          <a:solidFill>
            <a:schemeClr val="bg1"/>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66" name="Retângulo 65"/>
          <p:cNvSpPr/>
          <p:nvPr/>
        </p:nvSpPr>
        <p:spPr>
          <a:xfrm>
            <a:off x="2853333" y="3284984"/>
            <a:ext cx="936104" cy="1070595"/>
          </a:xfrm>
          <a:prstGeom prst="rect">
            <a:avLst/>
          </a:prstGeom>
          <a:solidFill>
            <a:srgbClr val="FFFF0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67" name="Retângulo 66"/>
          <p:cNvSpPr/>
          <p:nvPr/>
        </p:nvSpPr>
        <p:spPr>
          <a:xfrm>
            <a:off x="3832870" y="3815518"/>
            <a:ext cx="936104" cy="981634"/>
          </a:xfrm>
          <a:prstGeom prst="rect">
            <a:avLst/>
          </a:prstGeom>
          <a:solidFill>
            <a:schemeClr val="bg1"/>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68" name="CaixaDeTexto 67"/>
          <p:cNvSpPr txBox="1"/>
          <p:nvPr/>
        </p:nvSpPr>
        <p:spPr>
          <a:xfrm>
            <a:off x="2853333" y="2204864"/>
            <a:ext cx="936104" cy="584775"/>
          </a:xfrm>
          <a:prstGeom prst="rect">
            <a:avLst/>
          </a:prstGeom>
          <a:noFill/>
        </p:spPr>
        <p:txBody>
          <a:bodyPr wrap="square" rtlCol="0">
            <a:spAutoFit/>
          </a:bodyPr>
          <a:lstStyle/>
          <a:p>
            <a:pPr algn="ctr"/>
            <a:r>
              <a:rPr lang="pt-BR" sz="3200" b="1" dirty="0" smtClean="0"/>
              <a:t>D+</a:t>
            </a:r>
            <a:endParaRPr lang="pt-BR" sz="3200" b="1" dirty="0"/>
          </a:p>
        </p:txBody>
      </p:sp>
      <p:sp>
        <p:nvSpPr>
          <p:cNvPr id="69" name="CaixaDeTexto 68"/>
          <p:cNvSpPr txBox="1"/>
          <p:nvPr/>
        </p:nvSpPr>
        <p:spPr>
          <a:xfrm>
            <a:off x="2853333" y="3348281"/>
            <a:ext cx="936104" cy="584775"/>
          </a:xfrm>
          <a:prstGeom prst="rect">
            <a:avLst/>
          </a:prstGeom>
          <a:noFill/>
        </p:spPr>
        <p:txBody>
          <a:bodyPr wrap="square" rtlCol="0">
            <a:spAutoFit/>
          </a:bodyPr>
          <a:lstStyle/>
          <a:p>
            <a:pPr algn="ctr"/>
            <a:r>
              <a:rPr lang="pt-BR" sz="3200" b="1" dirty="0" smtClean="0"/>
              <a:t>RI</a:t>
            </a:r>
            <a:endParaRPr lang="pt-BR" sz="3200" b="1" dirty="0"/>
          </a:p>
        </p:txBody>
      </p:sp>
      <p:sp>
        <p:nvSpPr>
          <p:cNvPr id="70" name="CaixaDeTexto 69"/>
          <p:cNvSpPr txBox="1"/>
          <p:nvPr/>
        </p:nvSpPr>
        <p:spPr>
          <a:xfrm>
            <a:off x="3808487" y="2204864"/>
            <a:ext cx="936104" cy="1077218"/>
          </a:xfrm>
          <a:prstGeom prst="rect">
            <a:avLst/>
          </a:prstGeom>
          <a:noFill/>
        </p:spPr>
        <p:txBody>
          <a:bodyPr wrap="square" rtlCol="0">
            <a:spAutoFit/>
          </a:bodyPr>
          <a:lstStyle/>
          <a:p>
            <a:pPr algn="ctr"/>
            <a:r>
              <a:rPr lang="pt-BR" sz="3200" b="1" dirty="0" smtClean="0"/>
              <a:t>R$</a:t>
            </a:r>
          </a:p>
          <a:p>
            <a:pPr algn="ctr"/>
            <a:r>
              <a:rPr lang="pt-BR" sz="3200" b="1" dirty="0" smtClean="0"/>
              <a:t>TN</a:t>
            </a:r>
            <a:endParaRPr lang="pt-BR" sz="3200" b="1" dirty="0"/>
          </a:p>
        </p:txBody>
      </p:sp>
      <p:sp>
        <p:nvSpPr>
          <p:cNvPr id="71" name="CaixaDeTexto 70"/>
          <p:cNvSpPr txBox="1"/>
          <p:nvPr/>
        </p:nvSpPr>
        <p:spPr>
          <a:xfrm>
            <a:off x="3842395" y="3770804"/>
            <a:ext cx="936104" cy="584775"/>
          </a:xfrm>
          <a:prstGeom prst="rect">
            <a:avLst/>
          </a:prstGeom>
          <a:noFill/>
        </p:spPr>
        <p:txBody>
          <a:bodyPr wrap="square" rtlCol="0">
            <a:spAutoFit/>
          </a:bodyPr>
          <a:lstStyle/>
          <a:p>
            <a:pPr algn="ctr"/>
            <a:r>
              <a:rPr lang="pt-BR" sz="3200" b="1" dirty="0" smtClean="0"/>
              <a:t>PL</a:t>
            </a:r>
            <a:endParaRPr lang="pt-BR" sz="3200" b="1" dirty="0"/>
          </a:p>
        </p:txBody>
      </p:sp>
      <p:sp>
        <p:nvSpPr>
          <p:cNvPr id="72" name="CaixaDeTexto 71"/>
          <p:cNvSpPr txBox="1"/>
          <p:nvPr/>
        </p:nvSpPr>
        <p:spPr>
          <a:xfrm>
            <a:off x="2853333" y="1844824"/>
            <a:ext cx="936104" cy="369332"/>
          </a:xfrm>
          <a:prstGeom prst="rect">
            <a:avLst/>
          </a:prstGeom>
          <a:noFill/>
        </p:spPr>
        <p:txBody>
          <a:bodyPr wrap="square" rtlCol="0">
            <a:spAutoFit/>
          </a:bodyPr>
          <a:lstStyle/>
          <a:p>
            <a:pPr algn="ctr"/>
            <a:r>
              <a:rPr lang="pt-BR" b="1" dirty="0" smtClean="0">
                <a:solidFill>
                  <a:schemeClr val="accent5">
                    <a:lumMod val="40000"/>
                    <a:lumOff val="60000"/>
                  </a:schemeClr>
                </a:solidFill>
              </a:rPr>
              <a:t>Ativos</a:t>
            </a:r>
            <a:endParaRPr lang="pt-BR" b="1" dirty="0">
              <a:solidFill>
                <a:schemeClr val="accent5">
                  <a:lumMod val="40000"/>
                  <a:lumOff val="60000"/>
                </a:schemeClr>
              </a:solidFill>
            </a:endParaRPr>
          </a:p>
        </p:txBody>
      </p:sp>
      <p:sp>
        <p:nvSpPr>
          <p:cNvPr id="73" name="CaixaDeTexto 72"/>
          <p:cNvSpPr txBox="1"/>
          <p:nvPr/>
        </p:nvSpPr>
        <p:spPr>
          <a:xfrm>
            <a:off x="3707904" y="1844824"/>
            <a:ext cx="1224136" cy="369332"/>
          </a:xfrm>
          <a:prstGeom prst="rect">
            <a:avLst/>
          </a:prstGeom>
          <a:noFill/>
        </p:spPr>
        <p:txBody>
          <a:bodyPr wrap="square" rtlCol="0">
            <a:spAutoFit/>
          </a:bodyPr>
          <a:lstStyle/>
          <a:p>
            <a:pPr algn="ctr"/>
            <a:r>
              <a:rPr lang="pt-BR" b="1" dirty="0" smtClean="0">
                <a:solidFill>
                  <a:schemeClr val="accent5">
                    <a:lumMod val="40000"/>
                    <a:lumOff val="60000"/>
                  </a:schemeClr>
                </a:solidFill>
              </a:rPr>
              <a:t>Passivos</a:t>
            </a:r>
            <a:endParaRPr lang="pt-BR" b="1" dirty="0">
              <a:solidFill>
                <a:schemeClr val="accent5">
                  <a:lumMod val="40000"/>
                  <a:lumOff val="60000"/>
                </a:schemeClr>
              </a:solidFill>
            </a:endParaRPr>
          </a:p>
        </p:txBody>
      </p:sp>
      <p:sp>
        <p:nvSpPr>
          <p:cNvPr id="74" name="Seta para a direita 73"/>
          <p:cNvSpPr/>
          <p:nvPr/>
        </p:nvSpPr>
        <p:spPr>
          <a:xfrm rot="19424157">
            <a:off x="4809140" y="2150832"/>
            <a:ext cx="1091463" cy="185342"/>
          </a:xfrm>
          <a:prstGeom prst="rightArrow">
            <a:avLst/>
          </a:prstGeom>
          <a:solidFill>
            <a:schemeClr val="bg1">
              <a:lumMod val="6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75" name="Retângulo 74"/>
          <p:cNvSpPr/>
          <p:nvPr/>
        </p:nvSpPr>
        <p:spPr>
          <a:xfrm>
            <a:off x="6929214" y="764703"/>
            <a:ext cx="936104" cy="1575465"/>
          </a:xfrm>
          <a:prstGeom prst="rect">
            <a:avLst/>
          </a:prstGeom>
          <a:solidFill>
            <a:schemeClr val="bg1"/>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76" name="Retângulo 75"/>
          <p:cNvSpPr/>
          <p:nvPr/>
        </p:nvSpPr>
        <p:spPr>
          <a:xfrm>
            <a:off x="5949677" y="764704"/>
            <a:ext cx="936104" cy="1080120"/>
          </a:xfrm>
          <a:prstGeom prst="rect">
            <a:avLst/>
          </a:prstGeom>
          <a:solidFill>
            <a:schemeClr val="bg1"/>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78" name="Retângulo 77"/>
          <p:cNvSpPr/>
          <p:nvPr/>
        </p:nvSpPr>
        <p:spPr>
          <a:xfrm>
            <a:off x="6929214" y="2384884"/>
            <a:ext cx="936104" cy="573968"/>
          </a:xfrm>
          <a:prstGeom prst="rect">
            <a:avLst/>
          </a:prstGeom>
          <a:solidFill>
            <a:srgbClr val="FF000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79" name="CaixaDeTexto 78"/>
          <p:cNvSpPr txBox="1"/>
          <p:nvPr/>
        </p:nvSpPr>
        <p:spPr>
          <a:xfrm>
            <a:off x="5949677" y="764704"/>
            <a:ext cx="936104" cy="584775"/>
          </a:xfrm>
          <a:prstGeom prst="rect">
            <a:avLst/>
          </a:prstGeom>
          <a:noFill/>
        </p:spPr>
        <p:txBody>
          <a:bodyPr wrap="square" rtlCol="0">
            <a:spAutoFit/>
          </a:bodyPr>
          <a:lstStyle/>
          <a:p>
            <a:pPr algn="ctr"/>
            <a:r>
              <a:rPr lang="pt-BR" sz="3200" b="1" dirty="0" smtClean="0"/>
              <a:t>D+</a:t>
            </a:r>
            <a:endParaRPr lang="pt-BR" sz="3200" b="1" dirty="0"/>
          </a:p>
        </p:txBody>
      </p:sp>
      <p:sp>
        <p:nvSpPr>
          <p:cNvPr id="80" name="CaixaDeTexto 79"/>
          <p:cNvSpPr txBox="1"/>
          <p:nvPr/>
        </p:nvSpPr>
        <p:spPr>
          <a:xfrm>
            <a:off x="5949677" y="1908121"/>
            <a:ext cx="936104" cy="584775"/>
          </a:xfrm>
          <a:prstGeom prst="rect">
            <a:avLst/>
          </a:prstGeom>
          <a:noFill/>
        </p:spPr>
        <p:txBody>
          <a:bodyPr wrap="square" rtlCol="0">
            <a:spAutoFit/>
          </a:bodyPr>
          <a:lstStyle/>
          <a:p>
            <a:pPr algn="ctr"/>
            <a:r>
              <a:rPr lang="pt-BR" sz="3200" b="1" dirty="0" smtClean="0"/>
              <a:t>RI</a:t>
            </a:r>
            <a:endParaRPr lang="pt-BR" sz="3200" b="1" dirty="0"/>
          </a:p>
        </p:txBody>
      </p:sp>
      <p:sp>
        <p:nvSpPr>
          <p:cNvPr id="81" name="CaixaDeTexto 80"/>
          <p:cNvSpPr txBox="1"/>
          <p:nvPr/>
        </p:nvSpPr>
        <p:spPr>
          <a:xfrm>
            <a:off x="6914356" y="764704"/>
            <a:ext cx="936104" cy="1077218"/>
          </a:xfrm>
          <a:prstGeom prst="rect">
            <a:avLst/>
          </a:prstGeom>
          <a:noFill/>
        </p:spPr>
        <p:txBody>
          <a:bodyPr wrap="square" rtlCol="0">
            <a:spAutoFit/>
          </a:bodyPr>
          <a:lstStyle/>
          <a:p>
            <a:pPr algn="ctr"/>
            <a:r>
              <a:rPr lang="pt-BR" sz="3200" b="1" dirty="0" smtClean="0"/>
              <a:t>R$</a:t>
            </a:r>
          </a:p>
          <a:p>
            <a:pPr algn="ctr"/>
            <a:r>
              <a:rPr lang="pt-BR" sz="3200" b="1" dirty="0" smtClean="0"/>
              <a:t>TN</a:t>
            </a:r>
            <a:endParaRPr lang="pt-BR" sz="3200" b="1" dirty="0"/>
          </a:p>
        </p:txBody>
      </p:sp>
      <p:sp>
        <p:nvSpPr>
          <p:cNvPr id="82" name="CaixaDeTexto 81"/>
          <p:cNvSpPr txBox="1"/>
          <p:nvPr/>
        </p:nvSpPr>
        <p:spPr>
          <a:xfrm>
            <a:off x="6948264" y="2340169"/>
            <a:ext cx="936104" cy="584775"/>
          </a:xfrm>
          <a:prstGeom prst="rect">
            <a:avLst/>
          </a:prstGeom>
          <a:noFill/>
        </p:spPr>
        <p:txBody>
          <a:bodyPr wrap="square" rtlCol="0">
            <a:spAutoFit/>
          </a:bodyPr>
          <a:lstStyle/>
          <a:p>
            <a:pPr algn="ctr"/>
            <a:r>
              <a:rPr lang="pt-BR" sz="3200" b="1" dirty="0" smtClean="0"/>
              <a:t>PL</a:t>
            </a:r>
            <a:endParaRPr lang="pt-BR" sz="3200" b="1" dirty="0"/>
          </a:p>
        </p:txBody>
      </p:sp>
      <p:sp>
        <p:nvSpPr>
          <p:cNvPr id="83" name="CaixaDeTexto 82"/>
          <p:cNvSpPr txBox="1"/>
          <p:nvPr/>
        </p:nvSpPr>
        <p:spPr>
          <a:xfrm>
            <a:off x="5949677" y="404664"/>
            <a:ext cx="936104" cy="369332"/>
          </a:xfrm>
          <a:prstGeom prst="rect">
            <a:avLst/>
          </a:prstGeom>
          <a:noFill/>
        </p:spPr>
        <p:txBody>
          <a:bodyPr wrap="square" rtlCol="0">
            <a:spAutoFit/>
          </a:bodyPr>
          <a:lstStyle/>
          <a:p>
            <a:pPr algn="ctr"/>
            <a:r>
              <a:rPr lang="pt-BR" b="1" dirty="0" smtClean="0">
                <a:solidFill>
                  <a:schemeClr val="accent5">
                    <a:lumMod val="40000"/>
                    <a:lumOff val="60000"/>
                  </a:schemeClr>
                </a:solidFill>
              </a:rPr>
              <a:t>Ativos</a:t>
            </a:r>
            <a:endParaRPr lang="pt-BR" b="1" dirty="0">
              <a:solidFill>
                <a:schemeClr val="accent5">
                  <a:lumMod val="40000"/>
                  <a:lumOff val="60000"/>
                </a:schemeClr>
              </a:solidFill>
            </a:endParaRPr>
          </a:p>
        </p:txBody>
      </p:sp>
      <p:sp>
        <p:nvSpPr>
          <p:cNvPr id="84" name="CaixaDeTexto 83"/>
          <p:cNvSpPr txBox="1"/>
          <p:nvPr/>
        </p:nvSpPr>
        <p:spPr>
          <a:xfrm>
            <a:off x="6804248" y="404664"/>
            <a:ext cx="1224136" cy="369332"/>
          </a:xfrm>
          <a:prstGeom prst="rect">
            <a:avLst/>
          </a:prstGeom>
          <a:noFill/>
        </p:spPr>
        <p:txBody>
          <a:bodyPr wrap="square" rtlCol="0">
            <a:spAutoFit/>
          </a:bodyPr>
          <a:lstStyle/>
          <a:p>
            <a:pPr algn="ctr"/>
            <a:r>
              <a:rPr lang="pt-BR" b="1" dirty="0" smtClean="0">
                <a:solidFill>
                  <a:schemeClr val="accent5">
                    <a:lumMod val="40000"/>
                    <a:lumOff val="60000"/>
                  </a:schemeClr>
                </a:solidFill>
              </a:rPr>
              <a:t>Passivos</a:t>
            </a:r>
            <a:endParaRPr lang="pt-BR" b="1" dirty="0">
              <a:solidFill>
                <a:schemeClr val="accent5">
                  <a:lumMod val="40000"/>
                  <a:lumOff val="60000"/>
                </a:schemeClr>
              </a:solidFill>
            </a:endParaRPr>
          </a:p>
        </p:txBody>
      </p:sp>
    </p:spTree>
    <p:extLst>
      <p:ext uri="{BB962C8B-B14F-4D97-AF65-F5344CB8AC3E}">
        <p14:creationId xmlns:p14="http://schemas.microsoft.com/office/powerpoint/2010/main" val="3118842580"/>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Retângulo 35"/>
          <p:cNvSpPr/>
          <p:nvPr/>
        </p:nvSpPr>
        <p:spPr>
          <a:xfrm>
            <a:off x="1302772" y="4246824"/>
            <a:ext cx="936104" cy="540060"/>
          </a:xfrm>
          <a:prstGeom prst="rect">
            <a:avLst/>
          </a:prstGeom>
          <a:solidFill>
            <a:schemeClr val="bg1"/>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40" name="CaixaDeTexto 39"/>
          <p:cNvSpPr txBox="1"/>
          <p:nvPr/>
        </p:nvSpPr>
        <p:spPr>
          <a:xfrm>
            <a:off x="1331347" y="4202109"/>
            <a:ext cx="936104" cy="584775"/>
          </a:xfrm>
          <a:prstGeom prst="rect">
            <a:avLst/>
          </a:prstGeom>
          <a:noFill/>
        </p:spPr>
        <p:txBody>
          <a:bodyPr wrap="square" rtlCol="0">
            <a:spAutoFit/>
          </a:bodyPr>
          <a:lstStyle/>
          <a:p>
            <a:pPr algn="ctr"/>
            <a:r>
              <a:rPr lang="pt-BR" sz="3200" b="1" dirty="0" smtClean="0"/>
              <a:t>PL</a:t>
            </a:r>
            <a:endParaRPr lang="pt-BR" sz="3200" b="1" dirty="0"/>
          </a:p>
        </p:txBody>
      </p:sp>
      <p:sp>
        <p:nvSpPr>
          <p:cNvPr id="44" name="Retângulo 43"/>
          <p:cNvSpPr/>
          <p:nvPr/>
        </p:nvSpPr>
        <p:spPr>
          <a:xfrm rot="21594539">
            <a:off x="1303115" y="2204120"/>
            <a:ext cx="936104" cy="2007504"/>
          </a:xfrm>
          <a:prstGeom prst="rect">
            <a:avLst/>
          </a:prstGeom>
          <a:solidFill>
            <a:srgbClr val="FF000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45" name="Retângulo 44"/>
          <p:cNvSpPr/>
          <p:nvPr/>
        </p:nvSpPr>
        <p:spPr>
          <a:xfrm rot="21594539">
            <a:off x="332760" y="2204121"/>
            <a:ext cx="936104" cy="1080120"/>
          </a:xfrm>
          <a:prstGeom prst="rect">
            <a:avLst/>
          </a:prstGeom>
          <a:solidFill>
            <a:schemeClr val="bg1"/>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46" name="Retângulo 45"/>
          <p:cNvSpPr/>
          <p:nvPr/>
        </p:nvSpPr>
        <p:spPr>
          <a:xfrm rot="21594539">
            <a:off x="332760" y="3284241"/>
            <a:ext cx="936104" cy="1512168"/>
          </a:xfrm>
          <a:prstGeom prst="rect">
            <a:avLst/>
          </a:prstGeom>
          <a:solidFill>
            <a:srgbClr val="FFFF0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48" name="CaixaDeTexto 47"/>
          <p:cNvSpPr txBox="1"/>
          <p:nvPr/>
        </p:nvSpPr>
        <p:spPr>
          <a:xfrm rot="21594539">
            <a:off x="332760" y="2204121"/>
            <a:ext cx="936104" cy="584775"/>
          </a:xfrm>
          <a:prstGeom prst="rect">
            <a:avLst/>
          </a:prstGeom>
          <a:noFill/>
        </p:spPr>
        <p:txBody>
          <a:bodyPr wrap="square" rtlCol="0">
            <a:spAutoFit/>
          </a:bodyPr>
          <a:lstStyle/>
          <a:p>
            <a:pPr algn="ctr"/>
            <a:r>
              <a:rPr lang="pt-BR" sz="3200" b="1" dirty="0" smtClean="0"/>
              <a:t>D+</a:t>
            </a:r>
            <a:endParaRPr lang="pt-BR" sz="3200" b="1" dirty="0"/>
          </a:p>
        </p:txBody>
      </p:sp>
      <p:sp>
        <p:nvSpPr>
          <p:cNvPr id="49" name="CaixaDeTexto 48"/>
          <p:cNvSpPr txBox="1"/>
          <p:nvPr/>
        </p:nvSpPr>
        <p:spPr>
          <a:xfrm rot="21594539">
            <a:off x="332760" y="3347538"/>
            <a:ext cx="936104" cy="584775"/>
          </a:xfrm>
          <a:prstGeom prst="rect">
            <a:avLst/>
          </a:prstGeom>
          <a:noFill/>
        </p:spPr>
        <p:txBody>
          <a:bodyPr wrap="square" rtlCol="0">
            <a:spAutoFit/>
          </a:bodyPr>
          <a:lstStyle/>
          <a:p>
            <a:pPr algn="ctr"/>
            <a:r>
              <a:rPr lang="pt-BR" sz="3200" b="1" dirty="0" smtClean="0"/>
              <a:t>RI</a:t>
            </a:r>
            <a:endParaRPr lang="pt-BR" sz="3200" b="1" dirty="0"/>
          </a:p>
        </p:txBody>
      </p:sp>
      <p:sp>
        <p:nvSpPr>
          <p:cNvPr id="50" name="CaixaDeTexto 49"/>
          <p:cNvSpPr txBox="1"/>
          <p:nvPr/>
        </p:nvSpPr>
        <p:spPr>
          <a:xfrm rot="21594539">
            <a:off x="1297439" y="2204121"/>
            <a:ext cx="936104" cy="1077218"/>
          </a:xfrm>
          <a:prstGeom prst="rect">
            <a:avLst/>
          </a:prstGeom>
          <a:noFill/>
        </p:spPr>
        <p:txBody>
          <a:bodyPr wrap="square" rtlCol="0">
            <a:spAutoFit/>
          </a:bodyPr>
          <a:lstStyle/>
          <a:p>
            <a:pPr algn="ctr"/>
            <a:r>
              <a:rPr lang="pt-BR" sz="3200" b="1" dirty="0" smtClean="0"/>
              <a:t>R$</a:t>
            </a:r>
          </a:p>
          <a:p>
            <a:pPr algn="ctr"/>
            <a:r>
              <a:rPr lang="pt-BR" sz="3200" b="1" dirty="0" smtClean="0"/>
              <a:t>TN</a:t>
            </a:r>
            <a:endParaRPr lang="pt-BR" sz="3200" b="1" dirty="0"/>
          </a:p>
        </p:txBody>
      </p:sp>
      <p:sp>
        <p:nvSpPr>
          <p:cNvPr id="52" name="CaixaDeTexto 51"/>
          <p:cNvSpPr txBox="1"/>
          <p:nvPr/>
        </p:nvSpPr>
        <p:spPr>
          <a:xfrm rot="21594539">
            <a:off x="332760" y="1844081"/>
            <a:ext cx="936104" cy="369332"/>
          </a:xfrm>
          <a:prstGeom prst="rect">
            <a:avLst/>
          </a:prstGeom>
          <a:noFill/>
        </p:spPr>
        <p:txBody>
          <a:bodyPr wrap="square" rtlCol="0">
            <a:spAutoFit/>
          </a:bodyPr>
          <a:lstStyle/>
          <a:p>
            <a:pPr algn="ctr"/>
            <a:r>
              <a:rPr lang="pt-BR" b="1" dirty="0" smtClean="0">
                <a:solidFill>
                  <a:schemeClr val="accent5">
                    <a:lumMod val="40000"/>
                    <a:lumOff val="60000"/>
                  </a:schemeClr>
                </a:solidFill>
              </a:rPr>
              <a:t>Ativos</a:t>
            </a:r>
            <a:endParaRPr lang="pt-BR" b="1" dirty="0">
              <a:solidFill>
                <a:schemeClr val="accent5">
                  <a:lumMod val="40000"/>
                  <a:lumOff val="60000"/>
                </a:schemeClr>
              </a:solidFill>
            </a:endParaRPr>
          </a:p>
        </p:txBody>
      </p:sp>
      <p:sp>
        <p:nvSpPr>
          <p:cNvPr id="53" name="CaixaDeTexto 52"/>
          <p:cNvSpPr txBox="1"/>
          <p:nvPr/>
        </p:nvSpPr>
        <p:spPr>
          <a:xfrm rot="21594539">
            <a:off x="1187331" y="1844081"/>
            <a:ext cx="1224136" cy="369332"/>
          </a:xfrm>
          <a:prstGeom prst="rect">
            <a:avLst/>
          </a:prstGeom>
          <a:noFill/>
        </p:spPr>
        <p:txBody>
          <a:bodyPr wrap="square" rtlCol="0">
            <a:spAutoFit/>
          </a:bodyPr>
          <a:lstStyle/>
          <a:p>
            <a:pPr algn="ctr"/>
            <a:r>
              <a:rPr lang="pt-BR" b="1" dirty="0" smtClean="0">
                <a:solidFill>
                  <a:schemeClr val="accent5">
                    <a:lumMod val="40000"/>
                    <a:lumOff val="60000"/>
                  </a:schemeClr>
                </a:solidFill>
              </a:rPr>
              <a:t>Passivos</a:t>
            </a:r>
            <a:endParaRPr lang="pt-BR" b="1" dirty="0">
              <a:solidFill>
                <a:schemeClr val="accent5">
                  <a:lumMod val="40000"/>
                  <a:lumOff val="60000"/>
                </a:schemeClr>
              </a:solidFill>
            </a:endParaRPr>
          </a:p>
        </p:txBody>
      </p:sp>
    </p:spTree>
    <p:extLst>
      <p:ext uri="{BB962C8B-B14F-4D97-AF65-F5344CB8AC3E}">
        <p14:creationId xmlns:p14="http://schemas.microsoft.com/office/powerpoint/2010/main" val="2296435915"/>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Retângulo 35"/>
          <p:cNvSpPr/>
          <p:nvPr/>
        </p:nvSpPr>
        <p:spPr>
          <a:xfrm>
            <a:off x="1302772" y="4246824"/>
            <a:ext cx="936104" cy="540060"/>
          </a:xfrm>
          <a:prstGeom prst="rect">
            <a:avLst/>
          </a:prstGeom>
          <a:solidFill>
            <a:schemeClr val="bg1"/>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40" name="CaixaDeTexto 39"/>
          <p:cNvSpPr txBox="1"/>
          <p:nvPr/>
        </p:nvSpPr>
        <p:spPr>
          <a:xfrm>
            <a:off x="1331347" y="4202109"/>
            <a:ext cx="936104" cy="584775"/>
          </a:xfrm>
          <a:prstGeom prst="rect">
            <a:avLst/>
          </a:prstGeom>
          <a:noFill/>
        </p:spPr>
        <p:txBody>
          <a:bodyPr wrap="square" rtlCol="0">
            <a:spAutoFit/>
          </a:bodyPr>
          <a:lstStyle/>
          <a:p>
            <a:pPr algn="ctr"/>
            <a:r>
              <a:rPr lang="pt-BR" sz="3200" b="1" dirty="0" smtClean="0"/>
              <a:t>PL</a:t>
            </a:r>
            <a:endParaRPr lang="pt-BR" sz="3200" b="1" dirty="0"/>
          </a:p>
        </p:txBody>
      </p:sp>
      <p:sp>
        <p:nvSpPr>
          <p:cNvPr id="44" name="Retângulo 43"/>
          <p:cNvSpPr/>
          <p:nvPr/>
        </p:nvSpPr>
        <p:spPr>
          <a:xfrm rot="21594539">
            <a:off x="1303115" y="2204120"/>
            <a:ext cx="936104" cy="2007504"/>
          </a:xfrm>
          <a:prstGeom prst="rect">
            <a:avLst/>
          </a:prstGeom>
          <a:solidFill>
            <a:schemeClr val="bg1"/>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45" name="Retângulo 44"/>
          <p:cNvSpPr/>
          <p:nvPr/>
        </p:nvSpPr>
        <p:spPr>
          <a:xfrm rot="21594539">
            <a:off x="332760" y="2204121"/>
            <a:ext cx="936104" cy="1080120"/>
          </a:xfrm>
          <a:prstGeom prst="rect">
            <a:avLst/>
          </a:prstGeom>
          <a:solidFill>
            <a:schemeClr val="bg1"/>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46" name="Retângulo 45"/>
          <p:cNvSpPr/>
          <p:nvPr/>
        </p:nvSpPr>
        <p:spPr>
          <a:xfrm rot="21594539">
            <a:off x="332760" y="3284241"/>
            <a:ext cx="936104" cy="1512168"/>
          </a:xfrm>
          <a:prstGeom prst="rect">
            <a:avLst/>
          </a:prstGeom>
          <a:solidFill>
            <a:srgbClr val="FFFF0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48" name="CaixaDeTexto 47"/>
          <p:cNvSpPr txBox="1"/>
          <p:nvPr/>
        </p:nvSpPr>
        <p:spPr>
          <a:xfrm rot="21594539">
            <a:off x="332760" y="2204121"/>
            <a:ext cx="936104" cy="584775"/>
          </a:xfrm>
          <a:prstGeom prst="rect">
            <a:avLst/>
          </a:prstGeom>
          <a:noFill/>
        </p:spPr>
        <p:txBody>
          <a:bodyPr wrap="square" rtlCol="0">
            <a:spAutoFit/>
          </a:bodyPr>
          <a:lstStyle/>
          <a:p>
            <a:pPr algn="ctr"/>
            <a:r>
              <a:rPr lang="pt-BR" sz="3200" b="1" dirty="0" smtClean="0"/>
              <a:t>D+</a:t>
            </a:r>
            <a:endParaRPr lang="pt-BR" sz="3200" b="1" dirty="0"/>
          </a:p>
        </p:txBody>
      </p:sp>
      <p:sp>
        <p:nvSpPr>
          <p:cNvPr id="49" name="CaixaDeTexto 48"/>
          <p:cNvSpPr txBox="1"/>
          <p:nvPr/>
        </p:nvSpPr>
        <p:spPr>
          <a:xfrm rot="21594539">
            <a:off x="332760" y="3347538"/>
            <a:ext cx="936104" cy="584775"/>
          </a:xfrm>
          <a:prstGeom prst="rect">
            <a:avLst/>
          </a:prstGeom>
          <a:noFill/>
        </p:spPr>
        <p:txBody>
          <a:bodyPr wrap="square" rtlCol="0">
            <a:spAutoFit/>
          </a:bodyPr>
          <a:lstStyle/>
          <a:p>
            <a:pPr algn="ctr"/>
            <a:r>
              <a:rPr lang="pt-BR" sz="3200" b="1" dirty="0" smtClean="0"/>
              <a:t>RI</a:t>
            </a:r>
            <a:endParaRPr lang="pt-BR" sz="3200" b="1" dirty="0"/>
          </a:p>
        </p:txBody>
      </p:sp>
      <p:sp>
        <p:nvSpPr>
          <p:cNvPr id="50" name="CaixaDeTexto 49"/>
          <p:cNvSpPr txBox="1"/>
          <p:nvPr/>
        </p:nvSpPr>
        <p:spPr>
          <a:xfrm rot="21594539">
            <a:off x="1297439" y="2204121"/>
            <a:ext cx="936104" cy="1077218"/>
          </a:xfrm>
          <a:prstGeom prst="rect">
            <a:avLst/>
          </a:prstGeom>
          <a:noFill/>
        </p:spPr>
        <p:txBody>
          <a:bodyPr wrap="square" rtlCol="0">
            <a:spAutoFit/>
          </a:bodyPr>
          <a:lstStyle/>
          <a:p>
            <a:pPr algn="ctr"/>
            <a:r>
              <a:rPr lang="pt-BR" sz="3200" b="1" dirty="0" smtClean="0"/>
              <a:t>R$</a:t>
            </a:r>
          </a:p>
          <a:p>
            <a:pPr algn="ctr"/>
            <a:r>
              <a:rPr lang="pt-BR" sz="3200" b="1" dirty="0" smtClean="0"/>
              <a:t>TN</a:t>
            </a:r>
            <a:endParaRPr lang="pt-BR" sz="3200" b="1" dirty="0"/>
          </a:p>
        </p:txBody>
      </p:sp>
      <p:sp>
        <p:nvSpPr>
          <p:cNvPr id="52" name="CaixaDeTexto 51"/>
          <p:cNvSpPr txBox="1"/>
          <p:nvPr/>
        </p:nvSpPr>
        <p:spPr>
          <a:xfrm rot="21594539">
            <a:off x="332760" y="1844081"/>
            <a:ext cx="936104" cy="369332"/>
          </a:xfrm>
          <a:prstGeom prst="rect">
            <a:avLst/>
          </a:prstGeom>
          <a:noFill/>
        </p:spPr>
        <p:txBody>
          <a:bodyPr wrap="square" rtlCol="0">
            <a:spAutoFit/>
          </a:bodyPr>
          <a:lstStyle/>
          <a:p>
            <a:pPr algn="ctr"/>
            <a:r>
              <a:rPr lang="pt-BR" b="1" dirty="0" smtClean="0">
                <a:solidFill>
                  <a:schemeClr val="accent5">
                    <a:lumMod val="40000"/>
                    <a:lumOff val="60000"/>
                  </a:schemeClr>
                </a:solidFill>
              </a:rPr>
              <a:t>Ativos</a:t>
            </a:r>
            <a:endParaRPr lang="pt-BR" b="1" dirty="0">
              <a:solidFill>
                <a:schemeClr val="accent5">
                  <a:lumMod val="40000"/>
                  <a:lumOff val="60000"/>
                </a:schemeClr>
              </a:solidFill>
            </a:endParaRPr>
          </a:p>
        </p:txBody>
      </p:sp>
      <p:sp>
        <p:nvSpPr>
          <p:cNvPr id="53" name="CaixaDeTexto 52"/>
          <p:cNvSpPr txBox="1"/>
          <p:nvPr/>
        </p:nvSpPr>
        <p:spPr>
          <a:xfrm rot="21594539">
            <a:off x="1187331" y="1844081"/>
            <a:ext cx="1224136" cy="369332"/>
          </a:xfrm>
          <a:prstGeom prst="rect">
            <a:avLst/>
          </a:prstGeom>
          <a:noFill/>
        </p:spPr>
        <p:txBody>
          <a:bodyPr wrap="square" rtlCol="0">
            <a:spAutoFit/>
          </a:bodyPr>
          <a:lstStyle/>
          <a:p>
            <a:pPr algn="ctr"/>
            <a:r>
              <a:rPr lang="pt-BR" b="1" dirty="0" smtClean="0">
                <a:solidFill>
                  <a:schemeClr val="accent5">
                    <a:lumMod val="40000"/>
                    <a:lumOff val="60000"/>
                  </a:schemeClr>
                </a:solidFill>
              </a:rPr>
              <a:t>Passivos</a:t>
            </a:r>
            <a:endParaRPr lang="pt-BR" b="1" dirty="0">
              <a:solidFill>
                <a:schemeClr val="accent5">
                  <a:lumMod val="40000"/>
                  <a:lumOff val="60000"/>
                </a:schemeClr>
              </a:solidFill>
            </a:endParaRPr>
          </a:p>
        </p:txBody>
      </p:sp>
    </p:spTree>
    <p:extLst>
      <p:ext uri="{BB962C8B-B14F-4D97-AF65-F5344CB8AC3E}">
        <p14:creationId xmlns:p14="http://schemas.microsoft.com/office/powerpoint/2010/main" val="1976776684"/>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Retângulo 35"/>
          <p:cNvSpPr/>
          <p:nvPr/>
        </p:nvSpPr>
        <p:spPr>
          <a:xfrm>
            <a:off x="1302772" y="4246824"/>
            <a:ext cx="936104" cy="540060"/>
          </a:xfrm>
          <a:prstGeom prst="rect">
            <a:avLst/>
          </a:prstGeom>
          <a:solidFill>
            <a:schemeClr val="bg1"/>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40" name="CaixaDeTexto 39"/>
          <p:cNvSpPr txBox="1"/>
          <p:nvPr/>
        </p:nvSpPr>
        <p:spPr>
          <a:xfrm>
            <a:off x="1331347" y="4202109"/>
            <a:ext cx="936104" cy="584775"/>
          </a:xfrm>
          <a:prstGeom prst="rect">
            <a:avLst/>
          </a:prstGeom>
          <a:noFill/>
        </p:spPr>
        <p:txBody>
          <a:bodyPr wrap="square" rtlCol="0">
            <a:spAutoFit/>
          </a:bodyPr>
          <a:lstStyle/>
          <a:p>
            <a:pPr algn="ctr"/>
            <a:r>
              <a:rPr lang="pt-BR" sz="3200" b="1" dirty="0" smtClean="0"/>
              <a:t>PL</a:t>
            </a:r>
            <a:endParaRPr lang="pt-BR" sz="3200" b="1" dirty="0"/>
          </a:p>
        </p:txBody>
      </p:sp>
      <p:sp>
        <p:nvSpPr>
          <p:cNvPr id="44" name="Retângulo 43"/>
          <p:cNvSpPr/>
          <p:nvPr/>
        </p:nvSpPr>
        <p:spPr>
          <a:xfrm rot="21594539">
            <a:off x="1303115" y="2204120"/>
            <a:ext cx="936104" cy="2007504"/>
          </a:xfrm>
          <a:prstGeom prst="rect">
            <a:avLst/>
          </a:prstGeom>
          <a:solidFill>
            <a:schemeClr val="bg1"/>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45" name="Retângulo 44"/>
          <p:cNvSpPr/>
          <p:nvPr/>
        </p:nvSpPr>
        <p:spPr>
          <a:xfrm rot="21594539">
            <a:off x="332760" y="2204121"/>
            <a:ext cx="936104" cy="1080120"/>
          </a:xfrm>
          <a:prstGeom prst="rect">
            <a:avLst/>
          </a:prstGeom>
          <a:solidFill>
            <a:schemeClr val="bg1"/>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46" name="Retângulo 45"/>
          <p:cNvSpPr/>
          <p:nvPr/>
        </p:nvSpPr>
        <p:spPr>
          <a:xfrm rot="21594539">
            <a:off x="332760" y="3284241"/>
            <a:ext cx="936104" cy="1512168"/>
          </a:xfrm>
          <a:prstGeom prst="rect">
            <a:avLst/>
          </a:prstGeom>
          <a:solidFill>
            <a:srgbClr val="FFFF0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48" name="CaixaDeTexto 47"/>
          <p:cNvSpPr txBox="1"/>
          <p:nvPr/>
        </p:nvSpPr>
        <p:spPr>
          <a:xfrm rot="21594539">
            <a:off x="332760" y="2204121"/>
            <a:ext cx="936104" cy="584775"/>
          </a:xfrm>
          <a:prstGeom prst="rect">
            <a:avLst/>
          </a:prstGeom>
          <a:noFill/>
        </p:spPr>
        <p:txBody>
          <a:bodyPr wrap="square" rtlCol="0">
            <a:spAutoFit/>
          </a:bodyPr>
          <a:lstStyle/>
          <a:p>
            <a:pPr algn="ctr"/>
            <a:r>
              <a:rPr lang="pt-BR" sz="3200" b="1" dirty="0" smtClean="0"/>
              <a:t>D+</a:t>
            </a:r>
            <a:endParaRPr lang="pt-BR" sz="3200" b="1" dirty="0"/>
          </a:p>
        </p:txBody>
      </p:sp>
      <p:sp>
        <p:nvSpPr>
          <p:cNvPr id="49" name="CaixaDeTexto 48"/>
          <p:cNvSpPr txBox="1"/>
          <p:nvPr/>
        </p:nvSpPr>
        <p:spPr>
          <a:xfrm rot="21594539">
            <a:off x="332760" y="3347538"/>
            <a:ext cx="936104" cy="584775"/>
          </a:xfrm>
          <a:prstGeom prst="rect">
            <a:avLst/>
          </a:prstGeom>
          <a:noFill/>
        </p:spPr>
        <p:txBody>
          <a:bodyPr wrap="square" rtlCol="0">
            <a:spAutoFit/>
          </a:bodyPr>
          <a:lstStyle/>
          <a:p>
            <a:pPr algn="ctr"/>
            <a:r>
              <a:rPr lang="pt-BR" sz="3200" b="1" dirty="0" smtClean="0"/>
              <a:t>RI</a:t>
            </a:r>
            <a:endParaRPr lang="pt-BR" sz="3200" b="1" dirty="0"/>
          </a:p>
        </p:txBody>
      </p:sp>
      <p:sp>
        <p:nvSpPr>
          <p:cNvPr id="50" name="CaixaDeTexto 49"/>
          <p:cNvSpPr txBox="1"/>
          <p:nvPr/>
        </p:nvSpPr>
        <p:spPr>
          <a:xfrm rot="21594539">
            <a:off x="1297439" y="2204121"/>
            <a:ext cx="936104" cy="1077218"/>
          </a:xfrm>
          <a:prstGeom prst="rect">
            <a:avLst/>
          </a:prstGeom>
          <a:noFill/>
        </p:spPr>
        <p:txBody>
          <a:bodyPr wrap="square" rtlCol="0">
            <a:spAutoFit/>
          </a:bodyPr>
          <a:lstStyle/>
          <a:p>
            <a:pPr algn="ctr"/>
            <a:r>
              <a:rPr lang="pt-BR" sz="3200" b="1" dirty="0" smtClean="0"/>
              <a:t>R$</a:t>
            </a:r>
          </a:p>
          <a:p>
            <a:pPr algn="ctr"/>
            <a:r>
              <a:rPr lang="pt-BR" sz="3200" b="1" dirty="0" smtClean="0"/>
              <a:t>TN</a:t>
            </a:r>
            <a:endParaRPr lang="pt-BR" sz="3200" b="1" dirty="0"/>
          </a:p>
        </p:txBody>
      </p:sp>
      <p:sp>
        <p:nvSpPr>
          <p:cNvPr id="52" name="CaixaDeTexto 51"/>
          <p:cNvSpPr txBox="1"/>
          <p:nvPr/>
        </p:nvSpPr>
        <p:spPr>
          <a:xfrm rot="21594539">
            <a:off x="332760" y="1844081"/>
            <a:ext cx="936104" cy="369332"/>
          </a:xfrm>
          <a:prstGeom prst="rect">
            <a:avLst/>
          </a:prstGeom>
          <a:noFill/>
        </p:spPr>
        <p:txBody>
          <a:bodyPr wrap="square" rtlCol="0">
            <a:spAutoFit/>
          </a:bodyPr>
          <a:lstStyle/>
          <a:p>
            <a:pPr algn="ctr"/>
            <a:r>
              <a:rPr lang="pt-BR" b="1" dirty="0" smtClean="0">
                <a:solidFill>
                  <a:schemeClr val="accent5">
                    <a:lumMod val="40000"/>
                    <a:lumOff val="60000"/>
                  </a:schemeClr>
                </a:solidFill>
              </a:rPr>
              <a:t>Ativos</a:t>
            </a:r>
            <a:endParaRPr lang="pt-BR" b="1" dirty="0">
              <a:solidFill>
                <a:schemeClr val="accent5">
                  <a:lumMod val="40000"/>
                  <a:lumOff val="60000"/>
                </a:schemeClr>
              </a:solidFill>
            </a:endParaRPr>
          </a:p>
        </p:txBody>
      </p:sp>
      <p:sp>
        <p:nvSpPr>
          <p:cNvPr id="53" name="CaixaDeTexto 52"/>
          <p:cNvSpPr txBox="1"/>
          <p:nvPr/>
        </p:nvSpPr>
        <p:spPr>
          <a:xfrm rot="21594539">
            <a:off x="1187331" y="1844081"/>
            <a:ext cx="1224136" cy="369332"/>
          </a:xfrm>
          <a:prstGeom prst="rect">
            <a:avLst/>
          </a:prstGeom>
          <a:noFill/>
        </p:spPr>
        <p:txBody>
          <a:bodyPr wrap="square" rtlCol="0">
            <a:spAutoFit/>
          </a:bodyPr>
          <a:lstStyle/>
          <a:p>
            <a:pPr algn="ctr"/>
            <a:r>
              <a:rPr lang="pt-BR" b="1" dirty="0" smtClean="0">
                <a:solidFill>
                  <a:schemeClr val="accent5">
                    <a:lumMod val="40000"/>
                    <a:lumOff val="60000"/>
                  </a:schemeClr>
                </a:solidFill>
              </a:rPr>
              <a:t>Passivos</a:t>
            </a:r>
            <a:endParaRPr lang="pt-BR" b="1" dirty="0">
              <a:solidFill>
                <a:schemeClr val="accent5">
                  <a:lumMod val="40000"/>
                  <a:lumOff val="60000"/>
                </a:schemeClr>
              </a:solidFill>
            </a:endParaRPr>
          </a:p>
        </p:txBody>
      </p:sp>
      <p:sp>
        <p:nvSpPr>
          <p:cNvPr id="12" name="Seta para a direita 11"/>
          <p:cNvSpPr/>
          <p:nvPr/>
        </p:nvSpPr>
        <p:spPr>
          <a:xfrm>
            <a:off x="2339752" y="3607304"/>
            <a:ext cx="432048" cy="216024"/>
          </a:xfrm>
          <a:prstGeom prst="rightArrow">
            <a:avLst/>
          </a:prstGeom>
          <a:solidFill>
            <a:schemeClr val="bg1">
              <a:lumMod val="6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7" name="Retângulo 16"/>
          <p:cNvSpPr/>
          <p:nvPr/>
        </p:nvSpPr>
        <p:spPr>
          <a:xfrm rot="21594539">
            <a:off x="2916417" y="3284241"/>
            <a:ext cx="936104" cy="756084"/>
          </a:xfrm>
          <a:prstGeom prst="rect">
            <a:avLst/>
          </a:prstGeom>
          <a:solidFill>
            <a:srgbClr val="FFFF0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9" name="CaixaDeTexto 18"/>
          <p:cNvSpPr txBox="1"/>
          <p:nvPr/>
        </p:nvSpPr>
        <p:spPr>
          <a:xfrm rot="21594539">
            <a:off x="2917017" y="3347538"/>
            <a:ext cx="936104" cy="584775"/>
          </a:xfrm>
          <a:prstGeom prst="rect">
            <a:avLst/>
          </a:prstGeom>
          <a:noFill/>
        </p:spPr>
        <p:txBody>
          <a:bodyPr wrap="square" rtlCol="0">
            <a:spAutoFit/>
          </a:bodyPr>
          <a:lstStyle/>
          <a:p>
            <a:pPr algn="ctr"/>
            <a:r>
              <a:rPr lang="pt-BR" sz="3200" b="1" dirty="0" smtClean="0"/>
              <a:t>RI</a:t>
            </a:r>
            <a:endParaRPr lang="pt-BR" sz="3200" b="1" dirty="0"/>
          </a:p>
        </p:txBody>
      </p:sp>
      <p:sp>
        <p:nvSpPr>
          <p:cNvPr id="21" name="CaixaDeTexto 20"/>
          <p:cNvSpPr txBox="1"/>
          <p:nvPr/>
        </p:nvSpPr>
        <p:spPr>
          <a:xfrm rot="21594539">
            <a:off x="2917017" y="1844081"/>
            <a:ext cx="936104" cy="369332"/>
          </a:xfrm>
          <a:prstGeom prst="rect">
            <a:avLst/>
          </a:prstGeom>
          <a:noFill/>
        </p:spPr>
        <p:txBody>
          <a:bodyPr wrap="square" rtlCol="0">
            <a:spAutoFit/>
          </a:bodyPr>
          <a:lstStyle/>
          <a:p>
            <a:pPr algn="ctr"/>
            <a:r>
              <a:rPr lang="pt-BR" b="1" dirty="0" smtClean="0">
                <a:solidFill>
                  <a:schemeClr val="accent5">
                    <a:lumMod val="40000"/>
                    <a:lumOff val="60000"/>
                  </a:schemeClr>
                </a:solidFill>
              </a:rPr>
              <a:t>Ativos</a:t>
            </a:r>
            <a:endParaRPr lang="pt-BR" b="1" dirty="0">
              <a:solidFill>
                <a:schemeClr val="accent5">
                  <a:lumMod val="40000"/>
                  <a:lumOff val="60000"/>
                </a:schemeClr>
              </a:solidFill>
            </a:endParaRPr>
          </a:p>
        </p:txBody>
      </p:sp>
      <p:sp>
        <p:nvSpPr>
          <p:cNvPr id="22" name="CaixaDeTexto 21"/>
          <p:cNvSpPr txBox="1"/>
          <p:nvPr/>
        </p:nvSpPr>
        <p:spPr>
          <a:xfrm rot="21594539">
            <a:off x="3771588" y="1844081"/>
            <a:ext cx="1224136" cy="369332"/>
          </a:xfrm>
          <a:prstGeom prst="rect">
            <a:avLst/>
          </a:prstGeom>
          <a:noFill/>
        </p:spPr>
        <p:txBody>
          <a:bodyPr wrap="square" rtlCol="0">
            <a:spAutoFit/>
          </a:bodyPr>
          <a:lstStyle/>
          <a:p>
            <a:pPr algn="ctr"/>
            <a:r>
              <a:rPr lang="pt-BR" b="1" dirty="0" smtClean="0">
                <a:solidFill>
                  <a:schemeClr val="accent5">
                    <a:lumMod val="40000"/>
                    <a:lumOff val="60000"/>
                  </a:schemeClr>
                </a:solidFill>
              </a:rPr>
              <a:t>Passivos</a:t>
            </a:r>
            <a:endParaRPr lang="pt-BR" b="1" dirty="0">
              <a:solidFill>
                <a:schemeClr val="accent5">
                  <a:lumMod val="40000"/>
                  <a:lumOff val="60000"/>
                </a:schemeClr>
              </a:solidFill>
            </a:endParaRPr>
          </a:p>
        </p:txBody>
      </p:sp>
    </p:spTree>
    <p:extLst>
      <p:ext uri="{BB962C8B-B14F-4D97-AF65-F5344CB8AC3E}">
        <p14:creationId xmlns:p14="http://schemas.microsoft.com/office/powerpoint/2010/main" val="381550769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4294967295"/>
          </p:nvPr>
        </p:nvSpPr>
        <p:spPr>
          <a:xfrm>
            <a:off x="457200" y="1484313"/>
            <a:ext cx="8229600" cy="4425950"/>
          </a:xfrm>
        </p:spPr>
        <p:txBody>
          <a:bodyPr>
            <a:normAutofit lnSpcReduction="10000"/>
          </a:bodyPr>
          <a:lstStyle/>
          <a:p>
            <a:pPr algn="just">
              <a:lnSpc>
                <a:spcPct val="90000"/>
              </a:lnSpc>
              <a:spcBef>
                <a:spcPct val="0"/>
              </a:spcBef>
              <a:buNone/>
            </a:pPr>
            <a:r>
              <a:rPr lang="pt-BR" sz="2700" b="1" dirty="0" smtClean="0">
                <a:solidFill>
                  <a:schemeClr val="bg1"/>
                </a:solidFill>
              </a:rPr>
              <a:t>	Constituição de 1988:</a:t>
            </a:r>
            <a:endParaRPr lang="pt-BR" sz="2700" b="1" dirty="0" smtClean="0">
              <a:solidFill>
                <a:schemeClr val="bg1"/>
              </a:solidFill>
            </a:endParaRPr>
          </a:p>
          <a:p>
            <a:pPr algn="just">
              <a:lnSpc>
                <a:spcPct val="90000"/>
              </a:lnSpc>
              <a:spcBef>
                <a:spcPct val="0"/>
              </a:spcBef>
              <a:buNone/>
            </a:pPr>
            <a:r>
              <a:rPr lang="pt-BR" sz="2700" b="1" dirty="0">
                <a:solidFill>
                  <a:schemeClr val="bg1"/>
                </a:solidFill>
              </a:rPr>
              <a:t>	</a:t>
            </a:r>
            <a:endParaRPr lang="pt-BR" sz="2700" b="1" dirty="0" smtClean="0">
              <a:solidFill>
                <a:schemeClr val="bg1"/>
              </a:solidFill>
            </a:endParaRPr>
          </a:p>
          <a:p>
            <a:pPr algn="just">
              <a:lnSpc>
                <a:spcPct val="90000"/>
              </a:lnSpc>
              <a:spcBef>
                <a:spcPct val="0"/>
              </a:spcBef>
              <a:buNone/>
            </a:pPr>
            <a:r>
              <a:rPr lang="pt-BR" sz="2700" dirty="0" smtClean="0">
                <a:solidFill>
                  <a:schemeClr val="bg1"/>
                </a:solidFill>
              </a:rPr>
              <a:t>	Art</a:t>
            </a:r>
            <a:r>
              <a:rPr lang="pt-BR" sz="2700" dirty="0">
                <a:solidFill>
                  <a:schemeClr val="bg1"/>
                </a:solidFill>
              </a:rPr>
              <a:t>. </a:t>
            </a:r>
            <a:r>
              <a:rPr lang="pt-BR" sz="2700" dirty="0" smtClean="0">
                <a:solidFill>
                  <a:schemeClr val="bg1"/>
                </a:solidFill>
              </a:rPr>
              <a:t>164</a:t>
            </a:r>
            <a:r>
              <a:rPr lang="pt-BR" sz="2700" dirty="0" smtClean="0">
                <a:solidFill>
                  <a:schemeClr val="bg1"/>
                </a:solidFill>
              </a:rPr>
              <a:t>. </a:t>
            </a:r>
            <a:r>
              <a:rPr lang="pt-BR" sz="2700" dirty="0">
                <a:solidFill>
                  <a:schemeClr val="bg1"/>
                </a:solidFill>
              </a:rPr>
              <a:t>A competência da União para </a:t>
            </a:r>
            <a:r>
              <a:rPr lang="pt-BR" sz="2700" b="1" dirty="0">
                <a:solidFill>
                  <a:srgbClr val="FF0000"/>
                </a:solidFill>
              </a:rPr>
              <a:t>emitir moeda </a:t>
            </a:r>
            <a:r>
              <a:rPr lang="pt-BR" sz="2700" dirty="0">
                <a:solidFill>
                  <a:schemeClr val="bg1"/>
                </a:solidFill>
              </a:rPr>
              <a:t>será exercida </a:t>
            </a:r>
            <a:r>
              <a:rPr lang="pt-BR" sz="2700" b="1" dirty="0">
                <a:solidFill>
                  <a:srgbClr val="FFFF00"/>
                </a:solidFill>
              </a:rPr>
              <a:t>exclusivamente pelo banco central</a:t>
            </a:r>
            <a:r>
              <a:rPr lang="pt-BR" sz="2700" dirty="0" smtClean="0">
                <a:solidFill>
                  <a:schemeClr val="bg1"/>
                </a:solidFill>
              </a:rPr>
              <a:t>.</a:t>
            </a:r>
            <a:endParaRPr lang="pt-BR" sz="2700" dirty="0">
              <a:solidFill>
                <a:schemeClr val="bg1"/>
              </a:solidFill>
            </a:endParaRPr>
          </a:p>
          <a:p>
            <a:pPr algn="just">
              <a:lnSpc>
                <a:spcPct val="90000"/>
              </a:lnSpc>
              <a:spcBef>
                <a:spcPct val="0"/>
              </a:spcBef>
              <a:buNone/>
            </a:pPr>
            <a:endParaRPr lang="pt-BR" sz="2700" dirty="0" smtClean="0">
              <a:solidFill>
                <a:schemeClr val="bg1"/>
              </a:solidFill>
            </a:endParaRPr>
          </a:p>
          <a:p>
            <a:pPr algn="just">
              <a:lnSpc>
                <a:spcPct val="90000"/>
              </a:lnSpc>
              <a:spcBef>
                <a:spcPct val="0"/>
              </a:spcBef>
              <a:buNone/>
            </a:pPr>
            <a:r>
              <a:rPr lang="pt-BR" sz="2700" dirty="0">
                <a:solidFill>
                  <a:schemeClr val="bg1"/>
                </a:solidFill>
              </a:rPr>
              <a:t>	§ 1º </a:t>
            </a:r>
            <a:r>
              <a:rPr lang="pt-BR" sz="2700" b="1" dirty="0">
                <a:solidFill>
                  <a:srgbClr val="4BD840"/>
                </a:solidFill>
              </a:rPr>
              <a:t>É vedado</a:t>
            </a:r>
            <a:r>
              <a:rPr lang="pt-BR" sz="2700" dirty="0">
                <a:solidFill>
                  <a:schemeClr val="bg1"/>
                </a:solidFill>
              </a:rPr>
              <a:t> ao banco central conceder, direta ou indiretamente, </a:t>
            </a:r>
            <a:r>
              <a:rPr lang="pt-BR" sz="2700" b="1" dirty="0">
                <a:solidFill>
                  <a:srgbClr val="FFC000"/>
                </a:solidFill>
              </a:rPr>
              <a:t>empréstimos ao Tesouro Nacional </a:t>
            </a:r>
            <a:r>
              <a:rPr lang="pt-BR" sz="2700" dirty="0">
                <a:solidFill>
                  <a:schemeClr val="tx2">
                    <a:lumMod val="50000"/>
                  </a:schemeClr>
                </a:solidFill>
              </a:rPr>
              <a:t>e a qualquer órgão ou entidade que não seja instituição financeira</a:t>
            </a:r>
            <a:r>
              <a:rPr lang="pt-BR" sz="2700" dirty="0" smtClean="0">
                <a:solidFill>
                  <a:schemeClr val="tx2">
                    <a:lumMod val="50000"/>
                  </a:schemeClr>
                </a:solidFill>
              </a:rPr>
              <a:t>.</a:t>
            </a:r>
          </a:p>
          <a:p>
            <a:pPr algn="just">
              <a:lnSpc>
                <a:spcPct val="90000"/>
              </a:lnSpc>
              <a:spcBef>
                <a:spcPct val="0"/>
              </a:spcBef>
              <a:buNone/>
            </a:pPr>
            <a:r>
              <a:rPr lang="pt-BR" sz="2700" dirty="0" smtClean="0">
                <a:solidFill>
                  <a:schemeClr val="tx2">
                    <a:lumMod val="50000"/>
                  </a:schemeClr>
                </a:solidFill>
              </a:rPr>
              <a:t>	(...)</a:t>
            </a:r>
          </a:p>
          <a:p>
            <a:pPr algn="just">
              <a:lnSpc>
                <a:spcPct val="90000"/>
              </a:lnSpc>
              <a:spcBef>
                <a:spcPct val="0"/>
              </a:spcBef>
              <a:buNone/>
            </a:pPr>
            <a:r>
              <a:rPr lang="pt-BR" sz="2700" dirty="0">
                <a:solidFill>
                  <a:schemeClr val="tx2">
                    <a:lumMod val="50000"/>
                  </a:schemeClr>
                </a:solidFill>
              </a:rPr>
              <a:t>	</a:t>
            </a:r>
            <a:r>
              <a:rPr lang="pt-BR" sz="2700" dirty="0" smtClean="0">
                <a:solidFill>
                  <a:schemeClr val="tx2">
                    <a:lumMod val="50000"/>
                  </a:schemeClr>
                </a:solidFill>
              </a:rPr>
              <a:t>§ </a:t>
            </a:r>
            <a:r>
              <a:rPr lang="pt-BR" sz="2700" dirty="0">
                <a:solidFill>
                  <a:schemeClr val="tx2">
                    <a:lumMod val="50000"/>
                  </a:schemeClr>
                </a:solidFill>
              </a:rPr>
              <a:t>3º As </a:t>
            </a:r>
            <a:r>
              <a:rPr lang="pt-BR" sz="2700" b="1" dirty="0">
                <a:solidFill>
                  <a:schemeClr val="tx2">
                    <a:lumMod val="50000"/>
                  </a:schemeClr>
                </a:solidFill>
              </a:rPr>
              <a:t>disponibilidades de caixa da União </a:t>
            </a:r>
            <a:r>
              <a:rPr lang="pt-BR" sz="2700" dirty="0">
                <a:solidFill>
                  <a:schemeClr val="tx2">
                    <a:lumMod val="50000"/>
                  </a:schemeClr>
                </a:solidFill>
              </a:rPr>
              <a:t>serão </a:t>
            </a:r>
            <a:r>
              <a:rPr lang="pt-BR" sz="2700" b="1" dirty="0">
                <a:solidFill>
                  <a:schemeClr val="tx2">
                    <a:lumMod val="50000"/>
                  </a:schemeClr>
                </a:solidFill>
              </a:rPr>
              <a:t>depositadas no banco central</a:t>
            </a:r>
            <a:r>
              <a:rPr lang="pt-BR" sz="2700" dirty="0" smtClean="0">
                <a:solidFill>
                  <a:schemeClr val="tx2">
                    <a:lumMod val="50000"/>
                  </a:schemeClr>
                </a:solidFill>
              </a:rPr>
              <a:t>; (...).</a:t>
            </a:r>
            <a:endParaRPr lang="pt-BR" sz="2700" dirty="0">
              <a:solidFill>
                <a:schemeClr val="tx2">
                  <a:lumMod val="50000"/>
                </a:schemeClr>
              </a:solidFill>
            </a:endParaRPr>
          </a:p>
        </p:txBody>
      </p:sp>
      <p:sp>
        <p:nvSpPr>
          <p:cNvPr id="5" name="Título 1"/>
          <p:cNvSpPr txBox="1">
            <a:spLocks/>
          </p:cNvSpPr>
          <p:nvPr/>
        </p:nvSpPr>
        <p:spPr bwMode="auto">
          <a:xfrm>
            <a:off x="468313" y="260350"/>
            <a:ext cx="8229600" cy="928688"/>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pt-BR" u="sng" dirty="0">
                <a:solidFill>
                  <a:srgbClr val="00B0F0"/>
                </a:solidFill>
              </a:rPr>
              <a:t>BANCO CENTRAL e TESOURO</a:t>
            </a:r>
          </a:p>
        </p:txBody>
      </p:sp>
    </p:spTree>
    <p:extLst>
      <p:ext uri="{BB962C8B-B14F-4D97-AF65-F5344CB8AC3E}">
        <p14:creationId xmlns:p14="http://schemas.microsoft.com/office/powerpoint/2010/main" val="1012178950"/>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Retângulo 35"/>
          <p:cNvSpPr/>
          <p:nvPr/>
        </p:nvSpPr>
        <p:spPr>
          <a:xfrm>
            <a:off x="1302772" y="4246824"/>
            <a:ext cx="936104" cy="540060"/>
          </a:xfrm>
          <a:prstGeom prst="rect">
            <a:avLst/>
          </a:prstGeom>
          <a:solidFill>
            <a:schemeClr val="bg1"/>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40" name="CaixaDeTexto 39"/>
          <p:cNvSpPr txBox="1"/>
          <p:nvPr/>
        </p:nvSpPr>
        <p:spPr>
          <a:xfrm>
            <a:off x="1331347" y="4202109"/>
            <a:ext cx="936104" cy="584775"/>
          </a:xfrm>
          <a:prstGeom prst="rect">
            <a:avLst/>
          </a:prstGeom>
          <a:noFill/>
        </p:spPr>
        <p:txBody>
          <a:bodyPr wrap="square" rtlCol="0">
            <a:spAutoFit/>
          </a:bodyPr>
          <a:lstStyle/>
          <a:p>
            <a:pPr algn="ctr"/>
            <a:r>
              <a:rPr lang="pt-BR" sz="3200" b="1" dirty="0" smtClean="0"/>
              <a:t>PL</a:t>
            </a:r>
            <a:endParaRPr lang="pt-BR" sz="3200" b="1" dirty="0"/>
          </a:p>
        </p:txBody>
      </p:sp>
      <p:sp>
        <p:nvSpPr>
          <p:cNvPr id="44" name="Retângulo 43"/>
          <p:cNvSpPr/>
          <p:nvPr/>
        </p:nvSpPr>
        <p:spPr>
          <a:xfrm rot="21594539">
            <a:off x="1303115" y="2204120"/>
            <a:ext cx="936104" cy="2007504"/>
          </a:xfrm>
          <a:prstGeom prst="rect">
            <a:avLst/>
          </a:prstGeom>
          <a:solidFill>
            <a:schemeClr val="bg1"/>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45" name="Retângulo 44"/>
          <p:cNvSpPr/>
          <p:nvPr/>
        </p:nvSpPr>
        <p:spPr>
          <a:xfrm rot="21594539">
            <a:off x="332760" y="2204121"/>
            <a:ext cx="936104" cy="1080120"/>
          </a:xfrm>
          <a:prstGeom prst="rect">
            <a:avLst/>
          </a:prstGeom>
          <a:solidFill>
            <a:schemeClr val="bg1"/>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46" name="Retângulo 45"/>
          <p:cNvSpPr/>
          <p:nvPr/>
        </p:nvSpPr>
        <p:spPr>
          <a:xfrm rot="21594539">
            <a:off x="332760" y="3284241"/>
            <a:ext cx="936104" cy="1512168"/>
          </a:xfrm>
          <a:prstGeom prst="rect">
            <a:avLst/>
          </a:prstGeom>
          <a:solidFill>
            <a:srgbClr val="FFFF0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48" name="CaixaDeTexto 47"/>
          <p:cNvSpPr txBox="1"/>
          <p:nvPr/>
        </p:nvSpPr>
        <p:spPr>
          <a:xfrm rot="21594539">
            <a:off x="332760" y="2204121"/>
            <a:ext cx="936104" cy="584775"/>
          </a:xfrm>
          <a:prstGeom prst="rect">
            <a:avLst/>
          </a:prstGeom>
          <a:noFill/>
        </p:spPr>
        <p:txBody>
          <a:bodyPr wrap="square" rtlCol="0">
            <a:spAutoFit/>
          </a:bodyPr>
          <a:lstStyle/>
          <a:p>
            <a:pPr algn="ctr"/>
            <a:r>
              <a:rPr lang="pt-BR" sz="3200" b="1" dirty="0" smtClean="0"/>
              <a:t>D+</a:t>
            </a:r>
            <a:endParaRPr lang="pt-BR" sz="3200" b="1" dirty="0"/>
          </a:p>
        </p:txBody>
      </p:sp>
      <p:sp>
        <p:nvSpPr>
          <p:cNvPr id="49" name="CaixaDeTexto 48"/>
          <p:cNvSpPr txBox="1"/>
          <p:nvPr/>
        </p:nvSpPr>
        <p:spPr>
          <a:xfrm rot="21594539">
            <a:off x="332760" y="3347538"/>
            <a:ext cx="936104" cy="584775"/>
          </a:xfrm>
          <a:prstGeom prst="rect">
            <a:avLst/>
          </a:prstGeom>
          <a:noFill/>
        </p:spPr>
        <p:txBody>
          <a:bodyPr wrap="square" rtlCol="0">
            <a:spAutoFit/>
          </a:bodyPr>
          <a:lstStyle/>
          <a:p>
            <a:pPr algn="ctr"/>
            <a:r>
              <a:rPr lang="pt-BR" sz="3200" b="1" dirty="0" smtClean="0"/>
              <a:t>RI</a:t>
            </a:r>
            <a:endParaRPr lang="pt-BR" sz="3200" b="1" dirty="0"/>
          </a:p>
        </p:txBody>
      </p:sp>
      <p:sp>
        <p:nvSpPr>
          <p:cNvPr id="50" name="CaixaDeTexto 49"/>
          <p:cNvSpPr txBox="1"/>
          <p:nvPr/>
        </p:nvSpPr>
        <p:spPr>
          <a:xfrm rot="21594539">
            <a:off x="1297439" y="2204121"/>
            <a:ext cx="936104" cy="1077218"/>
          </a:xfrm>
          <a:prstGeom prst="rect">
            <a:avLst/>
          </a:prstGeom>
          <a:noFill/>
        </p:spPr>
        <p:txBody>
          <a:bodyPr wrap="square" rtlCol="0">
            <a:spAutoFit/>
          </a:bodyPr>
          <a:lstStyle/>
          <a:p>
            <a:pPr algn="ctr"/>
            <a:r>
              <a:rPr lang="pt-BR" sz="3200" b="1" dirty="0" smtClean="0"/>
              <a:t>R$</a:t>
            </a:r>
          </a:p>
          <a:p>
            <a:pPr algn="ctr"/>
            <a:r>
              <a:rPr lang="pt-BR" sz="3200" b="1" dirty="0" smtClean="0"/>
              <a:t>TN</a:t>
            </a:r>
            <a:endParaRPr lang="pt-BR" sz="3200" b="1" dirty="0"/>
          </a:p>
        </p:txBody>
      </p:sp>
      <p:sp>
        <p:nvSpPr>
          <p:cNvPr id="52" name="CaixaDeTexto 51"/>
          <p:cNvSpPr txBox="1"/>
          <p:nvPr/>
        </p:nvSpPr>
        <p:spPr>
          <a:xfrm rot="21594539">
            <a:off x="332760" y="1844081"/>
            <a:ext cx="936104" cy="369332"/>
          </a:xfrm>
          <a:prstGeom prst="rect">
            <a:avLst/>
          </a:prstGeom>
          <a:noFill/>
        </p:spPr>
        <p:txBody>
          <a:bodyPr wrap="square" rtlCol="0">
            <a:spAutoFit/>
          </a:bodyPr>
          <a:lstStyle/>
          <a:p>
            <a:pPr algn="ctr"/>
            <a:r>
              <a:rPr lang="pt-BR" b="1" dirty="0" smtClean="0">
                <a:solidFill>
                  <a:schemeClr val="accent5">
                    <a:lumMod val="40000"/>
                    <a:lumOff val="60000"/>
                  </a:schemeClr>
                </a:solidFill>
              </a:rPr>
              <a:t>Ativos</a:t>
            </a:r>
            <a:endParaRPr lang="pt-BR" b="1" dirty="0">
              <a:solidFill>
                <a:schemeClr val="accent5">
                  <a:lumMod val="40000"/>
                  <a:lumOff val="60000"/>
                </a:schemeClr>
              </a:solidFill>
            </a:endParaRPr>
          </a:p>
        </p:txBody>
      </p:sp>
      <p:sp>
        <p:nvSpPr>
          <p:cNvPr id="53" name="CaixaDeTexto 52"/>
          <p:cNvSpPr txBox="1"/>
          <p:nvPr/>
        </p:nvSpPr>
        <p:spPr>
          <a:xfrm rot="21594539">
            <a:off x="1187331" y="1844081"/>
            <a:ext cx="1224136" cy="369332"/>
          </a:xfrm>
          <a:prstGeom prst="rect">
            <a:avLst/>
          </a:prstGeom>
          <a:noFill/>
        </p:spPr>
        <p:txBody>
          <a:bodyPr wrap="square" rtlCol="0">
            <a:spAutoFit/>
          </a:bodyPr>
          <a:lstStyle/>
          <a:p>
            <a:pPr algn="ctr"/>
            <a:r>
              <a:rPr lang="pt-BR" b="1" dirty="0" smtClean="0">
                <a:solidFill>
                  <a:schemeClr val="accent5">
                    <a:lumMod val="40000"/>
                    <a:lumOff val="60000"/>
                  </a:schemeClr>
                </a:solidFill>
              </a:rPr>
              <a:t>Passivos</a:t>
            </a:r>
            <a:endParaRPr lang="pt-BR" b="1" dirty="0">
              <a:solidFill>
                <a:schemeClr val="accent5">
                  <a:lumMod val="40000"/>
                  <a:lumOff val="60000"/>
                </a:schemeClr>
              </a:solidFill>
            </a:endParaRPr>
          </a:p>
        </p:txBody>
      </p:sp>
      <p:sp>
        <p:nvSpPr>
          <p:cNvPr id="12" name="Seta para a direita 11"/>
          <p:cNvSpPr/>
          <p:nvPr/>
        </p:nvSpPr>
        <p:spPr>
          <a:xfrm>
            <a:off x="2339752" y="3607304"/>
            <a:ext cx="432048" cy="216024"/>
          </a:xfrm>
          <a:prstGeom prst="rightArrow">
            <a:avLst/>
          </a:prstGeom>
          <a:solidFill>
            <a:schemeClr val="bg1">
              <a:lumMod val="6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7" name="Retângulo 16"/>
          <p:cNvSpPr/>
          <p:nvPr/>
        </p:nvSpPr>
        <p:spPr>
          <a:xfrm rot="21594539">
            <a:off x="2916417" y="3284241"/>
            <a:ext cx="936104" cy="756084"/>
          </a:xfrm>
          <a:prstGeom prst="rect">
            <a:avLst/>
          </a:prstGeom>
          <a:solidFill>
            <a:srgbClr val="FFFF0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9" name="CaixaDeTexto 18"/>
          <p:cNvSpPr txBox="1"/>
          <p:nvPr/>
        </p:nvSpPr>
        <p:spPr>
          <a:xfrm rot="21594539">
            <a:off x="2917017" y="3347538"/>
            <a:ext cx="936104" cy="584775"/>
          </a:xfrm>
          <a:prstGeom prst="rect">
            <a:avLst/>
          </a:prstGeom>
          <a:noFill/>
        </p:spPr>
        <p:txBody>
          <a:bodyPr wrap="square" rtlCol="0">
            <a:spAutoFit/>
          </a:bodyPr>
          <a:lstStyle/>
          <a:p>
            <a:pPr algn="ctr"/>
            <a:r>
              <a:rPr lang="pt-BR" sz="3200" b="1" dirty="0" smtClean="0"/>
              <a:t>RI</a:t>
            </a:r>
            <a:endParaRPr lang="pt-BR" sz="3200" b="1" dirty="0"/>
          </a:p>
        </p:txBody>
      </p:sp>
      <p:sp>
        <p:nvSpPr>
          <p:cNvPr id="21" name="CaixaDeTexto 20"/>
          <p:cNvSpPr txBox="1"/>
          <p:nvPr/>
        </p:nvSpPr>
        <p:spPr>
          <a:xfrm rot="21594539">
            <a:off x="2917017" y="1844081"/>
            <a:ext cx="936104" cy="369332"/>
          </a:xfrm>
          <a:prstGeom prst="rect">
            <a:avLst/>
          </a:prstGeom>
          <a:noFill/>
        </p:spPr>
        <p:txBody>
          <a:bodyPr wrap="square" rtlCol="0">
            <a:spAutoFit/>
          </a:bodyPr>
          <a:lstStyle/>
          <a:p>
            <a:pPr algn="ctr"/>
            <a:r>
              <a:rPr lang="pt-BR" b="1" dirty="0" smtClean="0">
                <a:solidFill>
                  <a:schemeClr val="accent5">
                    <a:lumMod val="40000"/>
                    <a:lumOff val="60000"/>
                  </a:schemeClr>
                </a:solidFill>
              </a:rPr>
              <a:t>Ativos</a:t>
            </a:r>
            <a:endParaRPr lang="pt-BR" b="1" dirty="0">
              <a:solidFill>
                <a:schemeClr val="accent5">
                  <a:lumMod val="40000"/>
                  <a:lumOff val="60000"/>
                </a:schemeClr>
              </a:solidFill>
            </a:endParaRPr>
          </a:p>
        </p:txBody>
      </p:sp>
      <p:sp>
        <p:nvSpPr>
          <p:cNvPr id="22" name="CaixaDeTexto 21"/>
          <p:cNvSpPr txBox="1"/>
          <p:nvPr/>
        </p:nvSpPr>
        <p:spPr>
          <a:xfrm rot="21594539">
            <a:off x="3771588" y="1844081"/>
            <a:ext cx="1224136" cy="369332"/>
          </a:xfrm>
          <a:prstGeom prst="rect">
            <a:avLst/>
          </a:prstGeom>
          <a:noFill/>
        </p:spPr>
        <p:txBody>
          <a:bodyPr wrap="square" rtlCol="0">
            <a:spAutoFit/>
          </a:bodyPr>
          <a:lstStyle/>
          <a:p>
            <a:pPr algn="ctr"/>
            <a:r>
              <a:rPr lang="pt-BR" b="1" dirty="0" smtClean="0">
                <a:solidFill>
                  <a:schemeClr val="accent5">
                    <a:lumMod val="40000"/>
                    <a:lumOff val="60000"/>
                  </a:schemeClr>
                </a:solidFill>
              </a:rPr>
              <a:t>Passivos</a:t>
            </a:r>
            <a:endParaRPr lang="pt-BR" b="1" dirty="0">
              <a:solidFill>
                <a:schemeClr val="accent5">
                  <a:lumMod val="40000"/>
                  <a:lumOff val="60000"/>
                </a:schemeClr>
              </a:solidFill>
            </a:endParaRPr>
          </a:p>
        </p:txBody>
      </p:sp>
      <p:sp>
        <p:nvSpPr>
          <p:cNvPr id="24" name="Retângulo 23"/>
          <p:cNvSpPr/>
          <p:nvPr/>
        </p:nvSpPr>
        <p:spPr>
          <a:xfrm rot="21594539">
            <a:off x="3887372" y="2204120"/>
            <a:ext cx="936104" cy="2007504"/>
          </a:xfrm>
          <a:prstGeom prst="rect">
            <a:avLst/>
          </a:prstGeom>
          <a:solidFill>
            <a:schemeClr val="bg1"/>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5" name="Retângulo 24"/>
          <p:cNvSpPr/>
          <p:nvPr/>
        </p:nvSpPr>
        <p:spPr>
          <a:xfrm rot="21594539">
            <a:off x="2917017" y="2204121"/>
            <a:ext cx="936104" cy="1080120"/>
          </a:xfrm>
          <a:prstGeom prst="rect">
            <a:avLst/>
          </a:prstGeom>
          <a:solidFill>
            <a:schemeClr val="bg1"/>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6" name="CaixaDeTexto 25"/>
          <p:cNvSpPr txBox="1"/>
          <p:nvPr/>
        </p:nvSpPr>
        <p:spPr>
          <a:xfrm rot="21594539">
            <a:off x="2917017" y="2204121"/>
            <a:ext cx="936104" cy="584775"/>
          </a:xfrm>
          <a:prstGeom prst="rect">
            <a:avLst/>
          </a:prstGeom>
          <a:noFill/>
        </p:spPr>
        <p:txBody>
          <a:bodyPr wrap="square" rtlCol="0">
            <a:spAutoFit/>
          </a:bodyPr>
          <a:lstStyle/>
          <a:p>
            <a:pPr algn="ctr"/>
            <a:r>
              <a:rPr lang="pt-BR" sz="3200" b="1" dirty="0" smtClean="0"/>
              <a:t>D+</a:t>
            </a:r>
            <a:endParaRPr lang="pt-BR" sz="3200" b="1" dirty="0"/>
          </a:p>
        </p:txBody>
      </p:sp>
      <p:sp>
        <p:nvSpPr>
          <p:cNvPr id="27" name="CaixaDeTexto 26"/>
          <p:cNvSpPr txBox="1"/>
          <p:nvPr/>
        </p:nvSpPr>
        <p:spPr>
          <a:xfrm rot="21594539">
            <a:off x="3881696" y="2204121"/>
            <a:ext cx="936104" cy="1077218"/>
          </a:xfrm>
          <a:prstGeom prst="rect">
            <a:avLst/>
          </a:prstGeom>
          <a:noFill/>
        </p:spPr>
        <p:txBody>
          <a:bodyPr wrap="square" rtlCol="0">
            <a:spAutoFit/>
          </a:bodyPr>
          <a:lstStyle/>
          <a:p>
            <a:pPr algn="ctr"/>
            <a:r>
              <a:rPr lang="pt-BR" sz="3200" b="1" dirty="0" smtClean="0"/>
              <a:t>R$</a:t>
            </a:r>
          </a:p>
          <a:p>
            <a:pPr algn="ctr"/>
            <a:r>
              <a:rPr lang="pt-BR" sz="3200" b="1" dirty="0" smtClean="0"/>
              <a:t>TN</a:t>
            </a:r>
            <a:endParaRPr lang="pt-BR" sz="3200" b="1" dirty="0"/>
          </a:p>
        </p:txBody>
      </p:sp>
      <p:sp>
        <p:nvSpPr>
          <p:cNvPr id="28" name="Retângulo 27"/>
          <p:cNvSpPr/>
          <p:nvPr/>
        </p:nvSpPr>
        <p:spPr>
          <a:xfrm>
            <a:off x="3887029" y="4246824"/>
            <a:ext cx="936104" cy="540060"/>
          </a:xfrm>
          <a:prstGeom prst="rect">
            <a:avLst/>
          </a:prstGeom>
          <a:solidFill>
            <a:schemeClr val="bg1"/>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9" name="CaixaDeTexto 28"/>
          <p:cNvSpPr txBox="1"/>
          <p:nvPr/>
        </p:nvSpPr>
        <p:spPr>
          <a:xfrm>
            <a:off x="3915604" y="4202109"/>
            <a:ext cx="936104" cy="584775"/>
          </a:xfrm>
          <a:prstGeom prst="rect">
            <a:avLst/>
          </a:prstGeom>
          <a:noFill/>
        </p:spPr>
        <p:txBody>
          <a:bodyPr wrap="square" rtlCol="0">
            <a:spAutoFit/>
          </a:bodyPr>
          <a:lstStyle/>
          <a:p>
            <a:pPr algn="ctr"/>
            <a:r>
              <a:rPr lang="pt-BR" sz="3200" b="1" dirty="0" smtClean="0"/>
              <a:t>PL</a:t>
            </a:r>
            <a:endParaRPr lang="pt-BR" sz="3200" b="1" dirty="0"/>
          </a:p>
        </p:txBody>
      </p:sp>
    </p:spTree>
    <p:extLst>
      <p:ext uri="{BB962C8B-B14F-4D97-AF65-F5344CB8AC3E}">
        <p14:creationId xmlns:p14="http://schemas.microsoft.com/office/powerpoint/2010/main" val="1113658717"/>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Retângulo 35"/>
          <p:cNvSpPr/>
          <p:nvPr/>
        </p:nvSpPr>
        <p:spPr>
          <a:xfrm>
            <a:off x="1302772" y="4246824"/>
            <a:ext cx="936104" cy="540060"/>
          </a:xfrm>
          <a:prstGeom prst="rect">
            <a:avLst/>
          </a:prstGeom>
          <a:solidFill>
            <a:schemeClr val="bg1"/>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40" name="CaixaDeTexto 39"/>
          <p:cNvSpPr txBox="1"/>
          <p:nvPr/>
        </p:nvSpPr>
        <p:spPr>
          <a:xfrm>
            <a:off x="1331347" y="4202109"/>
            <a:ext cx="936104" cy="584775"/>
          </a:xfrm>
          <a:prstGeom prst="rect">
            <a:avLst/>
          </a:prstGeom>
          <a:noFill/>
        </p:spPr>
        <p:txBody>
          <a:bodyPr wrap="square" rtlCol="0">
            <a:spAutoFit/>
          </a:bodyPr>
          <a:lstStyle/>
          <a:p>
            <a:pPr algn="ctr"/>
            <a:r>
              <a:rPr lang="pt-BR" sz="3200" b="1" dirty="0" smtClean="0"/>
              <a:t>PL</a:t>
            </a:r>
            <a:endParaRPr lang="pt-BR" sz="3200" b="1" dirty="0"/>
          </a:p>
        </p:txBody>
      </p:sp>
      <p:sp>
        <p:nvSpPr>
          <p:cNvPr id="44" name="Retângulo 43"/>
          <p:cNvSpPr/>
          <p:nvPr/>
        </p:nvSpPr>
        <p:spPr>
          <a:xfrm rot="21594539">
            <a:off x="1303115" y="2204120"/>
            <a:ext cx="936104" cy="2007504"/>
          </a:xfrm>
          <a:prstGeom prst="rect">
            <a:avLst/>
          </a:prstGeom>
          <a:solidFill>
            <a:schemeClr val="bg1"/>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45" name="Retângulo 44"/>
          <p:cNvSpPr/>
          <p:nvPr/>
        </p:nvSpPr>
        <p:spPr>
          <a:xfrm rot="21594539">
            <a:off x="332760" y="2204121"/>
            <a:ext cx="936104" cy="1080120"/>
          </a:xfrm>
          <a:prstGeom prst="rect">
            <a:avLst/>
          </a:prstGeom>
          <a:solidFill>
            <a:schemeClr val="bg1"/>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46" name="Retângulo 45"/>
          <p:cNvSpPr/>
          <p:nvPr/>
        </p:nvSpPr>
        <p:spPr>
          <a:xfrm rot="21594539">
            <a:off x="332760" y="3284241"/>
            <a:ext cx="936104" cy="1512168"/>
          </a:xfrm>
          <a:prstGeom prst="rect">
            <a:avLst/>
          </a:prstGeom>
          <a:solidFill>
            <a:srgbClr val="FFFF0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48" name="CaixaDeTexto 47"/>
          <p:cNvSpPr txBox="1"/>
          <p:nvPr/>
        </p:nvSpPr>
        <p:spPr>
          <a:xfrm rot="21594539">
            <a:off x="332760" y="2204121"/>
            <a:ext cx="936104" cy="584775"/>
          </a:xfrm>
          <a:prstGeom prst="rect">
            <a:avLst/>
          </a:prstGeom>
          <a:noFill/>
        </p:spPr>
        <p:txBody>
          <a:bodyPr wrap="square" rtlCol="0">
            <a:spAutoFit/>
          </a:bodyPr>
          <a:lstStyle/>
          <a:p>
            <a:pPr algn="ctr"/>
            <a:r>
              <a:rPr lang="pt-BR" sz="3200" b="1" dirty="0" smtClean="0"/>
              <a:t>D+</a:t>
            </a:r>
            <a:endParaRPr lang="pt-BR" sz="3200" b="1" dirty="0"/>
          </a:p>
        </p:txBody>
      </p:sp>
      <p:sp>
        <p:nvSpPr>
          <p:cNvPr id="49" name="CaixaDeTexto 48"/>
          <p:cNvSpPr txBox="1"/>
          <p:nvPr/>
        </p:nvSpPr>
        <p:spPr>
          <a:xfrm rot="21594539">
            <a:off x="332760" y="3347538"/>
            <a:ext cx="936104" cy="584775"/>
          </a:xfrm>
          <a:prstGeom prst="rect">
            <a:avLst/>
          </a:prstGeom>
          <a:noFill/>
        </p:spPr>
        <p:txBody>
          <a:bodyPr wrap="square" rtlCol="0">
            <a:spAutoFit/>
          </a:bodyPr>
          <a:lstStyle/>
          <a:p>
            <a:pPr algn="ctr"/>
            <a:r>
              <a:rPr lang="pt-BR" sz="3200" b="1" dirty="0" smtClean="0"/>
              <a:t>RI</a:t>
            </a:r>
            <a:endParaRPr lang="pt-BR" sz="3200" b="1" dirty="0"/>
          </a:p>
        </p:txBody>
      </p:sp>
      <p:sp>
        <p:nvSpPr>
          <p:cNvPr id="50" name="CaixaDeTexto 49"/>
          <p:cNvSpPr txBox="1"/>
          <p:nvPr/>
        </p:nvSpPr>
        <p:spPr>
          <a:xfrm rot="21594539">
            <a:off x="1297439" y="2204121"/>
            <a:ext cx="936104" cy="1077218"/>
          </a:xfrm>
          <a:prstGeom prst="rect">
            <a:avLst/>
          </a:prstGeom>
          <a:noFill/>
        </p:spPr>
        <p:txBody>
          <a:bodyPr wrap="square" rtlCol="0">
            <a:spAutoFit/>
          </a:bodyPr>
          <a:lstStyle/>
          <a:p>
            <a:pPr algn="ctr"/>
            <a:r>
              <a:rPr lang="pt-BR" sz="3200" b="1" dirty="0" smtClean="0"/>
              <a:t>R$</a:t>
            </a:r>
          </a:p>
          <a:p>
            <a:pPr algn="ctr"/>
            <a:r>
              <a:rPr lang="pt-BR" sz="3200" b="1" dirty="0" smtClean="0"/>
              <a:t>TN</a:t>
            </a:r>
            <a:endParaRPr lang="pt-BR" sz="3200" b="1" dirty="0"/>
          </a:p>
        </p:txBody>
      </p:sp>
      <p:sp>
        <p:nvSpPr>
          <p:cNvPr id="52" name="CaixaDeTexto 51"/>
          <p:cNvSpPr txBox="1"/>
          <p:nvPr/>
        </p:nvSpPr>
        <p:spPr>
          <a:xfrm rot="21594539">
            <a:off x="332760" y="1844081"/>
            <a:ext cx="936104" cy="369332"/>
          </a:xfrm>
          <a:prstGeom prst="rect">
            <a:avLst/>
          </a:prstGeom>
          <a:noFill/>
        </p:spPr>
        <p:txBody>
          <a:bodyPr wrap="square" rtlCol="0">
            <a:spAutoFit/>
          </a:bodyPr>
          <a:lstStyle/>
          <a:p>
            <a:pPr algn="ctr"/>
            <a:r>
              <a:rPr lang="pt-BR" b="1" dirty="0" smtClean="0">
                <a:solidFill>
                  <a:schemeClr val="accent5">
                    <a:lumMod val="40000"/>
                    <a:lumOff val="60000"/>
                  </a:schemeClr>
                </a:solidFill>
              </a:rPr>
              <a:t>Ativos</a:t>
            </a:r>
            <a:endParaRPr lang="pt-BR" b="1" dirty="0">
              <a:solidFill>
                <a:schemeClr val="accent5">
                  <a:lumMod val="40000"/>
                  <a:lumOff val="60000"/>
                </a:schemeClr>
              </a:solidFill>
            </a:endParaRPr>
          </a:p>
        </p:txBody>
      </p:sp>
      <p:sp>
        <p:nvSpPr>
          <p:cNvPr id="53" name="CaixaDeTexto 52"/>
          <p:cNvSpPr txBox="1"/>
          <p:nvPr/>
        </p:nvSpPr>
        <p:spPr>
          <a:xfrm rot="21594539">
            <a:off x="1187331" y="1844081"/>
            <a:ext cx="1224136" cy="369332"/>
          </a:xfrm>
          <a:prstGeom prst="rect">
            <a:avLst/>
          </a:prstGeom>
          <a:noFill/>
        </p:spPr>
        <p:txBody>
          <a:bodyPr wrap="square" rtlCol="0">
            <a:spAutoFit/>
          </a:bodyPr>
          <a:lstStyle/>
          <a:p>
            <a:pPr algn="ctr"/>
            <a:r>
              <a:rPr lang="pt-BR" b="1" dirty="0" smtClean="0">
                <a:solidFill>
                  <a:schemeClr val="accent5">
                    <a:lumMod val="40000"/>
                    <a:lumOff val="60000"/>
                  </a:schemeClr>
                </a:solidFill>
              </a:rPr>
              <a:t>Passivos</a:t>
            </a:r>
            <a:endParaRPr lang="pt-BR" b="1" dirty="0">
              <a:solidFill>
                <a:schemeClr val="accent5">
                  <a:lumMod val="40000"/>
                  <a:lumOff val="60000"/>
                </a:schemeClr>
              </a:solidFill>
            </a:endParaRPr>
          </a:p>
        </p:txBody>
      </p:sp>
      <p:sp>
        <p:nvSpPr>
          <p:cNvPr id="12" name="Seta para a direita 11"/>
          <p:cNvSpPr/>
          <p:nvPr/>
        </p:nvSpPr>
        <p:spPr>
          <a:xfrm>
            <a:off x="2339752" y="3607304"/>
            <a:ext cx="432048" cy="216024"/>
          </a:xfrm>
          <a:prstGeom prst="rightArrow">
            <a:avLst/>
          </a:prstGeom>
          <a:solidFill>
            <a:schemeClr val="bg1">
              <a:lumMod val="6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7" name="Retângulo 16"/>
          <p:cNvSpPr/>
          <p:nvPr/>
        </p:nvSpPr>
        <p:spPr>
          <a:xfrm rot="21594539">
            <a:off x="2916417" y="3284241"/>
            <a:ext cx="936104" cy="756084"/>
          </a:xfrm>
          <a:prstGeom prst="rect">
            <a:avLst/>
          </a:prstGeom>
          <a:solidFill>
            <a:srgbClr val="FFFF0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9" name="CaixaDeTexto 18"/>
          <p:cNvSpPr txBox="1"/>
          <p:nvPr/>
        </p:nvSpPr>
        <p:spPr>
          <a:xfrm rot="21594539">
            <a:off x="2917017" y="3347538"/>
            <a:ext cx="936104" cy="584775"/>
          </a:xfrm>
          <a:prstGeom prst="rect">
            <a:avLst/>
          </a:prstGeom>
          <a:noFill/>
        </p:spPr>
        <p:txBody>
          <a:bodyPr wrap="square" rtlCol="0">
            <a:spAutoFit/>
          </a:bodyPr>
          <a:lstStyle/>
          <a:p>
            <a:pPr algn="ctr"/>
            <a:r>
              <a:rPr lang="pt-BR" sz="3200" b="1" dirty="0" smtClean="0"/>
              <a:t>RI</a:t>
            </a:r>
            <a:endParaRPr lang="pt-BR" sz="3200" b="1" dirty="0"/>
          </a:p>
        </p:txBody>
      </p:sp>
      <p:sp>
        <p:nvSpPr>
          <p:cNvPr id="21" name="CaixaDeTexto 20"/>
          <p:cNvSpPr txBox="1"/>
          <p:nvPr/>
        </p:nvSpPr>
        <p:spPr>
          <a:xfrm rot="21594539">
            <a:off x="2917017" y="1844081"/>
            <a:ext cx="936104" cy="369332"/>
          </a:xfrm>
          <a:prstGeom prst="rect">
            <a:avLst/>
          </a:prstGeom>
          <a:noFill/>
        </p:spPr>
        <p:txBody>
          <a:bodyPr wrap="square" rtlCol="0">
            <a:spAutoFit/>
          </a:bodyPr>
          <a:lstStyle/>
          <a:p>
            <a:pPr algn="ctr"/>
            <a:r>
              <a:rPr lang="pt-BR" b="1" dirty="0" smtClean="0">
                <a:solidFill>
                  <a:schemeClr val="accent5">
                    <a:lumMod val="40000"/>
                    <a:lumOff val="60000"/>
                  </a:schemeClr>
                </a:solidFill>
              </a:rPr>
              <a:t>Ativos</a:t>
            </a:r>
            <a:endParaRPr lang="pt-BR" b="1" dirty="0">
              <a:solidFill>
                <a:schemeClr val="accent5">
                  <a:lumMod val="40000"/>
                  <a:lumOff val="60000"/>
                </a:schemeClr>
              </a:solidFill>
            </a:endParaRPr>
          </a:p>
        </p:txBody>
      </p:sp>
      <p:sp>
        <p:nvSpPr>
          <p:cNvPr id="22" name="CaixaDeTexto 21"/>
          <p:cNvSpPr txBox="1"/>
          <p:nvPr/>
        </p:nvSpPr>
        <p:spPr>
          <a:xfrm rot="21594539">
            <a:off x="3771588" y="1844081"/>
            <a:ext cx="1224136" cy="369332"/>
          </a:xfrm>
          <a:prstGeom prst="rect">
            <a:avLst/>
          </a:prstGeom>
          <a:noFill/>
        </p:spPr>
        <p:txBody>
          <a:bodyPr wrap="square" rtlCol="0">
            <a:spAutoFit/>
          </a:bodyPr>
          <a:lstStyle/>
          <a:p>
            <a:pPr algn="ctr"/>
            <a:r>
              <a:rPr lang="pt-BR" b="1" dirty="0" smtClean="0">
                <a:solidFill>
                  <a:schemeClr val="accent5">
                    <a:lumMod val="40000"/>
                    <a:lumOff val="60000"/>
                  </a:schemeClr>
                </a:solidFill>
              </a:rPr>
              <a:t>Passivos</a:t>
            </a:r>
            <a:endParaRPr lang="pt-BR" b="1" dirty="0">
              <a:solidFill>
                <a:schemeClr val="accent5">
                  <a:lumMod val="40000"/>
                  <a:lumOff val="60000"/>
                </a:schemeClr>
              </a:solidFill>
            </a:endParaRPr>
          </a:p>
        </p:txBody>
      </p:sp>
      <p:sp>
        <p:nvSpPr>
          <p:cNvPr id="24" name="Retângulo 23"/>
          <p:cNvSpPr/>
          <p:nvPr/>
        </p:nvSpPr>
        <p:spPr>
          <a:xfrm rot="21594539">
            <a:off x="3887372" y="2204120"/>
            <a:ext cx="936104" cy="2007504"/>
          </a:xfrm>
          <a:prstGeom prst="rect">
            <a:avLst/>
          </a:prstGeom>
          <a:solidFill>
            <a:schemeClr val="bg1"/>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5" name="Retângulo 24"/>
          <p:cNvSpPr/>
          <p:nvPr/>
        </p:nvSpPr>
        <p:spPr>
          <a:xfrm rot="21594539">
            <a:off x="2917017" y="2204121"/>
            <a:ext cx="936104" cy="1080120"/>
          </a:xfrm>
          <a:prstGeom prst="rect">
            <a:avLst/>
          </a:prstGeom>
          <a:solidFill>
            <a:schemeClr val="bg1"/>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6" name="CaixaDeTexto 25"/>
          <p:cNvSpPr txBox="1"/>
          <p:nvPr/>
        </p:nvSpPr>
        <p:spPr>
          <a:xfrm rot="21594539">
            <a:off x="2917017" y="2204121"/>
            <a:ext cx="936104" cy="584775"/>
          </a:xfrm>
          <a:prstGeom prst="rect">
            <a:avLst/>
          </a:prstGeom>
          <a:noFill/>
        </p:spPr>
        <p:txBody>
          <a:bodyPr wrap="square" rtlCol="0">
            <a:spAutoFit/>
          </a:bodyPr>
          <a:lstStyle/>
          <a:p>
            <a:pPr algn="ctr"/>
            <a:r>
              <a:rPr lang="pt-BR" sz="3200" b="1" dirty="0" smtClean="0"/>
              <a:t>D+</a:t>
            </a:r>
            <a:endParaRPr lang="pt-BR" sz="3200" b="1" dirty="0"/>
          </a:p>
        </p:txBody>
      </p:sp>
      <p:sp>
        <p:nvSpPr>
          <p:cNvPr id="27" name="CaixaDeTexto 26"/>
          <p:cNvSpPr txBox="1"/>
          <p:nvPr/>
        </p:nvSpPr>
        <p:spPr>
          <a:xfrm rot="21594539">
            <a:off x="3881696" y="2204121"/>
            <a:ext cx="936104" cy="1077218"/>
          </a:xfrm>
          <a:prstGeom prst="rect">
            <a:avLst/>
          </a:prstGeom>
          <a:noFill/>
        </p:spPr>
        <p:txBody>
          <a:bodyPr wrap="square" rtlCol="0">
            <a:spAutoFit/>
          </a:bodyPr>
          <a:lstStyle/>
          <a:p>
            <a:pPr algn="ctr"/>
            <a:r>
              <a:rPr lang="pt-BR" sz="3200" b="1" dirty="0" smtClean="0"/>
              <a:t>R$</a:t>
            </a:r>
          </a:p>
          <a:p>
            <a:pPr algn="ctr"/>
            <a:r>
              <a:rPr lang="pt-BR" sz="3200" b="1" dirty="0" smtClean="0"/>
              <a:t>TN</a:t>
            </a:r>
            <a:endParaRPr lang="pt-BR" sz="3200" b="1" dirty="0"/>
          </a:p>
        </p:txBody>
      </p:sp>
      <p:sp>
        <p:nvSpPr>
          <p:cNvPr id="28" name="Retângulo 27"/>
          <p:cNvSpPr/>
          <p:nvPr/>
        </p:nvSpPr>
        <p:spPr>
          <a:xfrm>
            <a:off x="3887029" y="4246824"/>
            <a:ext cx="936104" cy="540060"/>
          </a:xfrm>
          <a:prstGeom prst="rect">
            <a:avLst/>
          </a:prstGeom>
          <a:solidFill>
            <a:schemeClr val="bg1"/>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9" name="CaixaDeTexto 28"/>
          <p:cNvSpPr txBox="1"/>
          <p:nvPr/>
        </p:nvSpPr>
        <p:spPr>
          <a:xfrm>
            <a:off x="3915604" y="4202109"/>
            <a:ext cx="936104" cy="584775"/>
          </a:xfrm>
          <a:prstGeom prst="rect">
            <a:avLst/>
          </a:prstGeom>
          <a:noFill/>
        </p:spPr>
        <p:txBody>
          <a:bodyPr wrap="square" rtlCol="0">
            <a:spAutoFit/>
          </a:bodyPr>
          <a:lstStyle/>
          <a:p>
            <a:pPr algn="ctr"/>
            <a:r>
              <a:rPr lang="pt-BR" sz="3200" b="1" dirty="0" smtClean="0"/>
              <a:t>PL</a:t>
            </a:r>
            <a:endParaRPr lang="pt-BR" sz="3200" b="1" dirty="0"/>
          </a:p>
        </p:txBody>
      </p:sp>
      <p:sp>
        <p:nvSpPr>
          <p:cNvPr id="23" name="Retângulo 22"/>
          <p:cNvSpPr/>
          <p:nvPr/>
        </p:nvSpPr>
        <p:spPr>
          <a:xfrm>
            <a:off x="6919689" y="2952396"/>
            <a:ext cx="936104" cy="540060"/>
          </a:xfrm>
          <a:prstGeom prst="rect">
            <a:avLst/>
          </a:prstGeom>
          <a:solidFill>
            <a:schemeClr val="bg1"/>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0" name="CaixaDeTexto 29"/>
          <p:cNvSpPr txBox="1"/>
          <p:nvPr/>
        </p:nvSpPr>
        <p:spPr>
          <a:xfrm>
            <a:off x="6948264" y="2907681"/>
            <a:ext cx="936104" cy="584775"/>
          </a:xfrm>
          <a:prstGeom prst="rect">
            <a:avLst/>
          </a:prstGeom>
          <a:noFill/>
        </p:spPr>
        <p:txBody>
          <a:bodyPr wrap="square" rtlCol="0">
            <a:spAutoFit/>
          </a:bodyPr>
          <a:lstStyle/>
          <a:p>
            <a:pPr algn="ctr"/>
            <a:r>
              <a:rPr lang="pt-BR" sz="3200" b="1" dirty="0" smtClean="0"/>
              <a:t>PL</a:t>
            </a:r>
            <a:endParaRPr lang="pt-BR" sz="3200" b="1" dirty="0"/>
          </a:p>
        </p:txBody>
      </p:sp>
      <p:sp>
        <p:nvSpPr>
          <p:cNvPr id="31" name="Seta para a direita 30"/>
          <p:cNvSpPr/>
          <p:nvPr/>
        </p:nvSpPr>
        <p:spPr>
          <a:xfrm rot="19424157">
            <a:off x="4809140" y="2150832"/>
            <a:ext cx="1091463" cy="185342"/>
          </a:xfrm>
          <a:prstGeom prst="rightArrow">
            <a:avLst/>
          </a:prstGeom>
          <a:solidFill>
            <a:schemeClr val="bg1">
              <a:lumMod val="6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51" name="Retângulo 50"/>
          <p:cNvSpPr/>
          <p:nvPr/>
        </p:nvSpPr>
        <p:spPr>
          <a:xfrm rot="21594539">
            <a:off x="6920032" y="909692"/>
            <a:ext cx="936104" cy="2007504"/>
          </a:xfrm>
          <a:prstGeom prst="rect">
            <a:avLst/>
          </a:prstGeom>
          <a:solidFill>
            <a:srgbClr val="FF000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54" name="Retângulo 53"/>
          <p:cNvSpPr/>
          <p:nvPr/>
        </p:nvSpPr>
        <p:spPr>
          <a:xfrm rot="21594539">
            <a:off x="5949677" y="909693"/>
            <a:ext cx="936104" cy="1080120"/>
          </a:xfrm>
          <a:prstGeom prst="rect">
            <a:avLst/>
          </a:prstGeom>
          <a:solidFill>
            <a:schemeClr val="bg1"/>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56" name="CaixaDeTexto 55"/>
          <p:cNvSpPr txBox="1"/>
          <p:nvPr/>
        </p:nvSpPr>
        <p:spPr>
          <a:xfrm rot="21594539">
            <a:off x="5949677" y="909693"/>
            <a:ext cx="936104" cy="584775"/>
          </a:xfrm>
          <a:prstGeom prst="rect">
            <a:avLst/>
          </a:prstGeom>
          <a:noFill/>
        </p:spPr>
        <p:txBody>
          <a:bodyPr wrap="square" rtlCol="0">
            <a:spAutoFit/>
          </a:bodyPr>
          <a:lstStyle/>
          <a:p>
            <a:pPr algn="ctr"/>
            <a:r>
              <a:rPr lang="pt-BR" sz="3200" b="1" dirty="0" smtClean="0"/>
              <a:t>D+</a:t>
            </a:r>
            <a:endParaRPr lang="pt-BR" sz="3200" b="1" dirty="0"/>
          </a:p>
        </p:txBody>
      </p:sp>
      <p:sp>
        <p:nvSpPr>
          <p:cNvPr id="58" name="CaixaDeTexto 57"/>
          <p:cNvSpPr txBox="1"/>
          <p:nvPr/>
        </p:nvSpPr>
        <p:spPr>
          <a:xfrm rot="21594539">
            <a:off x="6914356" y="909693"/>
            <a:ext cx="936104" cy="1077218"/>
          </a:xfrm>
          <a:prstGeom prst="rect">
            <a:avLst/>
          </a:prstGeom>
          <a:noFill/>
        </p:spPr>
        <p:txBody>
          <a:bodyPr wrap="square" rtlCol="0">
            <a:spAutoFit/>
          </a:bodyPr>
          <a:lstStyle/>
          <a:p>
            <a:pPr algn="ctr"/>
            <a:r>
              <a:rPr lang="pt-BR" sz="3200" b="1" dirty="0" smtClean="0"/>
              <a:t>R$</a:t>
            </a:r>
          </a:p>
          <a:p>
            <a:pPr algn="ctr"/>
            <a:r>
              <a:rPr lang="pt-BR" sz="3200" b="1" dirty="0" smtClean="0"/>
              <a:t>TN</a:t>
            </a:r>
            <a:endParaRPr lang="pt-BR" sz="3200" b="1" dirty="0"/>
          </a:p>
        </p:txBody>
      </p:sp>
      <p:sp>
        <p:nvSpPr>
          <p:cNvPr id="59" name="CaixaDeTexto 58"/>
          <p:cNvSpPr txBox="1"/>
          <p:nvPr/>
        </p:nvSpPr>
        <p:spPr>
          <a:xfrm rot="21594539">
            <a:off x="5949677" y="549653"/>
            <a:ext cx="936104" cy="369332"/>
          </a:xfrm>
          <a:prstGeom prst="rect">
            <a:avLst/>
          </a:prstGeom>
          <a:noFill/>
        </p:spPr>
        <p:txBody>
          <a:bodyPr wrap="square" rtlCol="0">
            <a:spAutoFit/>
          </a:bodyPr>
          <a:lstStyle/>
          <a:p>
            <a:pPr algn="ctr"/>
            <a:r>
              <a:rPr lang="pt-BR" b="1" dirty="0" smtClean="0">
                <a:solidFill>
                  <a:schemeClr val="accent5">
                    <a:lumMod val="40000"/>
                    <a:lumOff val="60000"/>
                  </a:schemeClr>
                </a:solidFill>
              </a:rPr>
              <a:t>Ativos</a:t>
            </a:r>
            <a:endParaRPr lang="pt-BR" b="1" dirty="0">
              <a:solidFill>
                <a:schemeClr val="accent5">
                  <a:lumMod val="40000"/>
                  <a:lumOff val="60000"/>
                </a:schemeClr>
              </a:solidFill>
            </a:endParaRPr>
          </a:p>
        </p:txBody>
      </p:sp>
      <p:sp>
        <p:nvSpPr>
          <p:cNvPr id="60" name="CaixaDeTexto 59"/>
          <p:cNvSpPr txBox="1"/>
          <p:nvPr/>
        </p:nvSpPr>
        <p:spPr>
          <a:xfrm rot="21594539">
            <a:off x="6804248" y="549653"/>
            <a:ext cx="1224136" cy="369332"/>
          </a:xfrm>
          <a:prstGeom prst="rect">
            <a:avLst/>
          </a:prstGeom>
          <a:noFill/>
        </p:spPr>
        <p:txBody>
          <a:bodyPr wrap="square" rtlCol="0">
            <a:spAutoFit/>
          </a:bodyPr>
          <a:lstStyle/>
          <a:p>
            <a:pPr algn="ctr"/>
            <a:r>
              <a:rPr lang="pt-BR" b="1" dirty="0" smtClean="0">
                <a:solidFill>
                  <a:schemeClr val="accent5">
                    <a:lumMod val="40000"/>
                    <a:lumOff val="60000"/>
                  </a:schemeClr>
                </a:solidFill>
              </a:rPr>
              <a:t>Passivos</a:t>
            </a:r>
            <a:endParaRPr lang="pt-BR" b="1" dirty="0">
              <a:solidFill>
                <a:schemeClr val="accent5">
                  <a:lumMod val="40000"/>
                  <a:lumOff val="60000"/>
                </a:schemeClr>
              </a:solidFill>
            </a:endParaRPr>
          </a:p>
        </p:txBody>
      </p:sp>
      <p:sp>
        <p:nvSpPr>
          <p:cNvPr id="61" name="Retângulo 60"/>
          <p:cNvSpPr/>
          <p:nvPr/>
        </p:nvSpPr>
        <p:spPr>
          <a:xfrm rot="21594539">
            <a:off x="5950277" y="2024100"/>
            <a:ext cx="936104" cy="756084"/>
          </a:xfrm>
          <a:prstGeom prst="rect">
            <a:avLst/>
          </a:prstGeom>
          <a:solidFill>
            <a:srgbClr val="FFFF0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62" name="CaixaDeTexto 61"/>
          <p:cNvSpPr txBox="1"/>
          <p:nvPr/>
        </p:nvSpPr>
        <p:spPr>
          <a:xfrm rot="21594539">
            <a:off x="5950877" y="2087397"/>
            <a:ext cx="936104" cy="584775"/>
          </a:xfrm>
          <a:prstGeom prst="rect">
            <a:avLst/>
          </a:prstGeom>
          <a:noFill/>
        </p:spPr>
        <p:txBody>
          <a:bodyPr wrap="square" rtlCol="0">
            <a:spAutoFit/>
          </a:bodyPr>
          <a:lstStyle/>
          <a:p>
            <a:pPr algn="ctr"/>
            <a:r>
              <a:rPr lang="pt-BR" sz="3200" b="1" dirty="0" smtClean="0"/>
              <a:t>RI</a:t>
            </a:r>
            <a:endParaRPr lang="pt-BR" sz="3200" b="1" dirty="0"/>
          </a:p>
        </p:txBody>
      </p:sp>
    </p:spTree>
    <p:extLst>
      <p:ext uri="{BB962C8B-B14F-4D97-AF65-F5344CB8AC3E}">
        <p14:creationId xmlns:p14="http://schemas.microsoft.com/office/powerpoint/2010/main" val="410700055"/>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Retângulo 35"/>
          <p:cNvSpPr/>
          <p:nvPr/>
        </p:nvSpPr>
        <p:spPr>
          <a:xfrm>
            <a:off x="1302772" y="4246824"/>
            <a:ext cx="936104" cy="540060"/>
          </a:xfrm>
          <a:prstGeom prst="rect">
            <a:avLst/>
          </a:prstGeom>
          <a:solidFill>
            <a:schemeClr val="bg1"/>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40" name="CaixaDeTexto 39"/>
          <p:cNvSpPr txBox="1"/>
          <p:nvPr/>
        </p:nvSpPr>
        <p:spPr>
          <a:xfrm>
            <a:off x="1331347" y="4202109"/>
            <a:ext cx="936104" cy="584775"/>
          </a:xfrm>
          <a:prstGeom prst="rect">
            <a:avLst/>
          </a:prstGeom>
          <a:noFill/>
        </p:spPr>
        <p:txBody>
          <a:bodyPr wrap="square" rtlCol="0">
            <a:spAutoFit/>
          </a:bodyPr>
          <a:lstStyle/>
          <a:p>
            <a:pPr algn="ctr"/>
            <a:r>
              <a:rPr lang="pt-BR" sz="3200" b="1" dirty="0" smtClean="0"/>
              <a:t>PL</a:t>
            </a:r>
            <a:endParaRPr lang="pt-BR" sz="3200" b="1" dirty="0"/>
          </a:p>
        </p:txBody>
      </p:sp>
      <p:sp>
        <p:nvSpPr>
          <p:cNvPr id="44" name="Retângulo 43"/>
          <p:cNvSpPr/>
          <p:nvPr/>
        </p:nvSpPr>
        <p:spPr>
          <a:xfrm rot="21594539">
            <a:off x="1303115" y="2204120"/>
            <a:ext cx="936104" cy="2007504"/>
          </a:xfrm>
          <a:prstGeom prst="rect">
            <a:avLst/>
          </a:prstGeom>
          <a:solidFill>
            <a:schemeClr val="bg1"/>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45" name="Retângulo 44"/>
          <p:cNvSpPr/>
          <p:nvPr/>
        </p:nvSpPr>
        <p:spPr>
          <a:xfrm rot="21594539">
            <a:off x="332760" y="2204121"/>
            <a:ext cx="936104" cy="1080120"/>
          </a:xfrm>
          <a:prstGeom prst="rect">
            <a:avLst/>
          </a:prstGeom>
          <a:solidFill>
            <a:schemeClr val="bg1"/>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46" name="Retângulo 45"/>
          <p:cNvSpPr/>
          <p:nvPr/>
        </p:nvSpPr>
        <p:spPr>
          <a:xfrm rot="21594539">
            <a:off x="332760" y="3284241"/>
            <a:ext cx="936104" cy="1512168"/>
          </a:xfrm>
          <a:prstGeom prst="rect">
            <a:avLst/>
          </a:prstGeom>
          <a:solidFill>
            <a:srgbClr val="FFFF0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48" name="CaixaDeTexto 47"/>
          <p:cNvSpPr txBox="1"/>
          <p:nvPr/>
        </p:nvSpPr>
        <p:spPr>
          <a:xfrm rot="21594539">
            <a:off x="332760" y="2204121"/>
            <a:ext cx="936104" cy="584775"/>
          </a:xfrm>
          <a:prstGeom prst="rect">
            <a:avLst/>
          </a:prstGeom>
          <a:noFill/>
        </p:spPr>
        <p:txBody>
          <a:bodyPr wrap="square" rtlCol="0">
            <a:spAutoFit/>
          </a:bodyPr>
          <a:lstStyle/>
          <a:p>
            <a:pPr algn="ctr"/>
            <a:r>
              <a:rPr lang="pt-BR" sz="3200" b="1" dirty="0" smtClean="0"/>
              <a:t>D+</a:t>
            </a:r>
            <a:endParaRPr lang="pt-BR" sz="3200" b="1" dirty="0"/>
          </a:p>
        </p:txBody>
      </p:sp>
      <p:sp>
        <p:nvSpPr>
          <p:cNvPr id="49" name="CaixaDeTexto 48"/>
          <p:cNvSpPr txBox="1"/>
          <p:nvPr/>
        </p:nvSpPr>
        <p:spPr>
          <a:xfrm rot="21594539">
            <a:off x="332760" y="3347538"/>
            <a:ext cx="936104" cy="584775"/>
          </a:xfrm>
          <a:prstGeom prst="rect">
            <a:avLst/>
          </a:prstGeom>
          <a:noFill/>
        </p:spPr>
        <p:txBody>
          <a:bodyPr wrap="square" rtlCol="0">
            <a:spAutoFit/>
          </a:bodyPr>
          <a:lstStyle/>
          <a:p>
            <a:pPr algn="ctr"/>
            <a:r>
              <a:rPr lang="pt-BR" sz="3200" b="1" dirty="0" smtClean="0"/>
              <a:t>RI</a:t>
            </a:r>
            <a:endParaRPr lang="pt-BR" sz="3200" b="1" dirty="0"/>
          </a:p>
        </p:txBody>
      </p:sp>
      <p:sp>
        <p:nvSpPr>
          <p:cNvPr id="50" name="CaixaDeTexto 49"/>
          <p:cNvSpPr txBox="1"/>
          <p:nvPr/>
        </p:nvSpPr>
        <p:spPr>
          <a:xfrm rot="21594539">
            <a:off x="1297439" y="2204121"/>
            <a:ext cx="936104" cy="1077218"/>
          </a:xfrm>
          <a:prstGeom prst="rect">
            <a:avLst/>
          </a:prstGeom>
          <a:noFill/>
        </p:spPr>
        <p:txBody>
          <a:bodyPr wrap="square" rtlCol="0">
            <a:spAutoFit/>
          </a:bodyPr>
          <a:lstStyle/>
          <a:p>
            <a:pPr algn="ctr"/>
            <a:r>
              <a:rPr lang="pt-BR" sz="3200" b="1" dirty="0" smtClean="0"/>
              <a:t>R$</a:t>
            </a:r>
          </a:p>
          <a:p>
            <a:pPr algn="ctr"/>
            <a:r>
              <a:rPr lang="pt-BR" sz="3200" b="1" dirty="0" smtClean="0"/>
              <a:t>TN</a:t>
            </a:r>
            <a:endParaRPr lang="pt-BR" sz="3200" b="1" dirty="0"/>
          </a:p>
        </p:txBody>
      </p:sp>
      <p:sp>
        <p:nvSpPr>
          <p:cNvPr id="52" name="CaixaDeTexto 51"/>
          <p:cNvSpPr txBox="1"/>
          <p:nvPr/>
        </p:nvSpPr>
        <p:spPr>
          <a:xfrm rot="21594539">
            <a:off x="332760" y="1844081"/>
            <a:ext cx="936104" cy="369332"/>
          </a:xfrm>
          <a:prstGeom prst="rect">
            <a:avLst/>
          </a:prstGeom>
          <a:noFill/>
        </p:spPr>
        <p:txBody>
          <a:bodyPr wrap="square" rtlCol="0">
            <a:spAutoFit/>
          </a:bodyPr>
          <a:lstStyle/>
          <a:p>
            <a:pPr algn="ctr"/>
            <a:r>
              <a:rPr lang="pt-BR" b="1" dirty="0" smtClean="0">
                <a:solidFill>
                  <a:schemeClr val="accent5">
                    <a:lumMod val="40000"/>
                    <a:lumOff val="60000"/>
                  </a:schemeClr>
                </a:solidFill>
              </a:rPr>
              <a:t>Ativos</a:t>
            </a:r>
            <a:endParaRPr lang="pt-BR" b="1" dirty="0">
              <a:solidFill>
                <a:schemeClr val="accent5">
                  <a:lumMod val="40000"/>
                  <a:lumOff val="60000"/>
                </a:schemeClr>
              </a:solidFill>
            </a:endParaRPr>
          </a:p>
        </p:txBody>
      </p:sp>
      <p:sp>
        <p:nvSpPr>
          <p:cNvPr id="53" name="CaixaDeTexto 52"/>
          <p:cNvSpPr txBox="1"/>
          <p:nvPr/>
        </p:nvSpPr>
        <p:spPr>
          <a:xfrm rot="21594539">
            <a:off x="1187331" y="1844081"/>
            <a:ext cx="1224136" cy="369332"/>
          </a:xfrm>
          <a:prstGeom prst="rect">
            <a:avLst/>
          </a:prstGeom>
          <a:noFill/>
        </p:spPr>
        <p:txBody>
          <a:bodyPr wrap="square" rtlCol="0">
            <a:spAutoFit/>
          </a:bodyPr>
          <a:lstStyle/>
          <a:p>
            <a:pPr algn="ctr"/>
            <a:r>
              <a:rPr lang="pt-BR" b="1" dirty="0" smtClean="0">
                <a:solidFill>
                  <a:schemeClr val="accent5">
                    <a:lumMod val="40000"/>
                    <a:lumOff val="60000"/>
                  </a:schemeClr>
                </a:solidFill>
              </a:rPr>
              <a:t>Passivos</a:t>
            </a:r>
            <a:endParaRPr lang="pt-BR" b="1" dirty="0">
              <a:solidFill>
                <a:schemeClr val="accent5">
                  <a:lumMod val="40000"/>
                  <a:lumOff val="60000"/>
                </a:schemeClr>
              </a:solidFill>
            </a:endParaRPr>
          </a:p>
        </p:txBody>
      </p:sp>
      <p:sp>
        <p:nvSpPr>
          <p:cNvPr id="12" name="Seta para a direita 11"/>
          <p:cNvSpPr/>
          <p:nvPr/>
        </p:nvSpPr>
        <p:spPr>
          <a:xfrm>
            <a:off x="2339752" y="3607304"/>
            <a:ext cx="432048" cy="216024"/>
          </a:xfrm>
          <a:prstGeom prst="rightArrow">
            <a:avLst/>
          </a:prstGeom>
          <a:solidFill>
            <a:schemeClr val="bg1">
              <a:lumMod val="6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7" name="Retângulo 16"/>
          <p:cNvSpPr/>
          <p:nvPr/>
        </p:nvSpPr>
        <p:spPr>
          <a:xfrm rot="21594539">
            <a:off x="2916417" y="3284241"/>
            <a:ext cx="936104" cy="756084"/>
          </a:xfrm>
          <a:prstGeom prst="rect">
            <a:avLst/>
          </a:prstGeom>
          <a:solidFill>
            <a:srgbClr val="FFFF0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9" name="CaixaDeTexto 18"/>
          <p:cNvSpPr txBox="1"/>
          <p:nvPr/>
        </p:nvSpPr>
        <p:spPr>
          <a:xfrm rot="21594539">
            <a:off x="2917017" y="3347538"/>
            <a:ext cx="936104" cy="584775"/>
          </a:xfrm>
          <a:prstGeom prst="rect">
            <a:avLst/>
          </a:prstGeom>
          <a:noFill/>
        </p:spPr>
        <p:txBody>
          <a:bodyPr wrap="square" rtlCol="0">
            <a:spAutoFit/>
          </a:bodyPr>
          <a:lstStyle/>
          <a:p>
            <a:pPr algn="ctr"/>
            <a:r>
              <a:rPr lang="pt-BR" sz="3200" b="1" dirty="0" smtClean="0"/>
              <a:t>RI</a:t>
            </a:r>
            <a:endParaRPr lang="pt-BR" sz="3200" b="1" dirty="0"/>
          </a:p>
        </p:txBody>
      </p:sp>
      <p:sp>
        <p:nvSpPr>
          <p:cNvPr id="21" name="CaixaDeTexto 20"/>
          <p:cNvSpPr txBox="1"/>
          <p:nvPr/>
        </p:nvSpPr>
        <p:spPr>
          <a:xfrm rot="21594539">
            <a:off x="2917017" y="1844081"/>
            <a:ext cx="936104" cy="369332"/>
          </a:xfrm>
          <a:prstGeom prst="rect">
            <a:avLst/>
          </a:prstGeom>
          <a:noFill/>
        </p:spPr>
        <p:txBody>
          <a:bodyPr wrap="square" rtlCol="0">
            <a:spAutoFit/>
          </a:bodyPr>
          <a:lstStyle/>
          <a:p>
            <a:pPr algn="ctr"/>
            <a:r>
              <a:rPr lang="pt-BR" b="1" dirty="0" smtClean="0">
                <a:solidFill>
                  <a:schemeClr val="accent5">
                    <a:lumMod val="40000"/>
                    <a:lumOff val="60000"/>
                  </a:schemeClr>
                </a:solidFill>
              </a:rPr>
              <a:t>Ativos</a:t>
            </a:r>
            <a:endParaRPr lang="pt-BR" b="1" dirty="0">
              <a:solidFill>
                <a:schemeClr val="accent5">
                  <a:lumMod val="40000"/>
                  <a:lumOff val="60000"/>
                </a:schemeClr>
              </a:solidFill>
            </a:endParaRPr>
          </a:p>
        </p:txBody>
      </p:sp>
      <p:sp>
        <p:nvSpPr>
          <p:cNvPr id="22" name="CaixaDeTexto 21"/>
          <p:cNvSpPr txBox="1"/>
          <p:nvPr/>
        </p:nvSpPr>
        <p:spPr>
          <a:xfrm rot="21594539">
            <a:off x="3771588" y="1844081"/>
            <a:ext cx="1224136" cy="369332"/>
          </a:xfrm>
          <a:prstGeom prst="rect">
            <a:avLst/>
          </a:prstGeom>
          <a:noFill/>
        </p:spPr>
        <p:txBody>
          <a:bodyPr wrap="square" rtlCol="0">
            <a:spAutoFit/>
          </a:bodyPr>
          <a:lstStyle/>
          <a:p>
            <a:pPr algn="ctr"/>
            <a:r>
              <a:rPr lang="pt-BR" b="1" dirty="0" smtClean="0">
                <a:solidFill>
                  <a:schemeClr val="accent5">
                    <a:lumMod val="40000"/>
                    <a:lumOff val="60000"/>
                  </a:schemeClr>
                </a:solidFill>
              </a:rPr>
              <a:t>Passivos</a:t>
            </a:r>
            <a:endParaRPr lang="pt-BR" b="1" dirty="0">
              <a:solidFill>
                <a:schemeClr val="accent5">
                  <a:lumMod val="40000"/>
                  <a:lumOff val="60000"/>
                </a:schemeClr>
              </a:solidFill>
            </a:endParaRPr>
          </a:p>
        </p:txBody>
      </p:sp>
      <p:sp>
        <p:nvSpPr>
          <p:cNvPr id="24" name="Retângulo 23"/>
          <p:cNvSpPr/>
          <p:nvPr/>
        </p:nvSpPr>
        <p:spPr>
          <a:xfrm rot="21594539">
            <a:off x="3887372" y="2204120"/>
            <a:ext cx="936104" cy="2007504"/>
          </a:xfrm>
          <a:prstGeom prst="rect">
            <a:avLst/>
          </a:prstGeom>
          <a:solidFill>
            <a:schemeClr val="bg1"/>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5" name="Retângulo 24"/>
          <p:cNvSpPr/>
          <p:nvPr/>
        </p:nvSpPr>
        <p:spPr>
          <a:xfrm rot="21594539">
            <a:off x="2917017" y="2204121"/>
            <a:ext cx="936104" cy="1080120"/>
          </a:xfrm>
          <a:prstGeom prst="rect">
            <a:avLst/>
          </a:prstGeom>
          <a:solidFill>
            <a:schemeClr val="bg1"/>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6" name="CaixaDeTexto 25"/>
          <p:cNvSpPr txBox="1"/>
          <p:nvPr/>
        </p:nvSpPr>
        <p:spPr>
          <a:xfrm rot="21594539">
            <a:off x="2917017" y="2204121"/>
            <a:ext cx="936104" cy="584775"/>
          </a:xfrm>
          <a:prstGeom prst="rect">
            <a:avLst/>
          </a:prstGeom>
          <a:noFill/>
        </p:spPr>
        <p:txBody>
          <a:bodyPr wrap="square" rtlCol="0">
            <a:spAutoFit/>
          </a:bodyPr>
          <a:lstStyle/>
          <a:p>
            <a:pPr algn="ctr"/>
            <a:r>
              <a:rPr lang="pt-BR" sz="3200" b="1" dirty="0" smtClean="0"/>
              <a:t>D+</a:t>
            </a:r>
            <a:endParaRPr lang="pt-BR" sz="3200" b="1" dirty="0"/>
          </a:p>
        </p:txBody>
      </p:sp>
      <p:sp>
        <p:nvSpPr>
          <p:cNvPr id="27" name="CaixaDeTexto 26"/>
          <p:cNvSpPr txBox="1"/>
          <p:nvPr/>
        </p:nvSpPr>
        <p:spPr>
          <a:xfrm rot="21594539">
            <a:off x="3881696" y="2204121"/>
            <a:ext cx="936104" cy="1077218"/>
          </a:xfrm>
          <a:prstGeom prst="rect">
            <a:avLst/>
          </a:prstGeom>
          <a:noFill/>
        </p:spPr>
        <p:txBody>
          <a:bodyPr wrap="square" rtlCol="0">
            <a:spAutoFit/>
          </a:bodyPr>
          <a:lstStyle/>
          <a:p>
            <a:pPr algn="ctr"/>
            <a:r>
              <a:rPr lang="pt-BR" sz="3200" b="1" dirty="0" smtClean="0"/>
              <a:t>R$</a:t>
            </a:r>
          </a:p>
          <a:p>
            <a:pPr algn="ctr"/>
            <a:r>
              <a:rPr lang="pt-BR" sz="3200" b="1" dirty="0" smtClean="0"/>
              <a:t>TN</a:t>
            </a:r>
            <a:endParaRPr lang="pt-BR" sz="3200" b="1" dirty="0"/>
          </a:p>
        </p:txBody>
      </p:sp>
      <p:sp>
        <p:nvSpPr>
          <p:cNvPr id="28" name="Retângulo 27"/>
          <p:cNvSpPr/>
          <p:nvPr/>
        </p:nvSpPr>
        <p:spPr>
          <a:xfrm>
            <a:off x="3887029" y="4246824"/>
            <a:ext cx="936104" cy="540060"/>
          </a:xfrm>
          <a:prstGeom prst="rect">
            <a:avLst/>
          </a:prstGeom>
          <a:solidFill>
            <a:schemeClr val="bg1"/>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9" name="CaixaDeTexto 28"/>
          <p:cNvSpPr txBox="1"/>
          <p:nvPr/>
        </p:nvSpPr>
        <p:spPr>
          <a:xfrm>
            <a:off x="3915604" y="4202109"/>
            <a:ext cx="936104" cy="584775"/>
          </a:xfrm>
          <a:prstGeom prst="rect">
            <a:avLst/>
          </a:prstGeom>
          <a:noFill/>
        </p:spPr>
        <p:txBody>
          <a:bodyPr wrap="square" rtlCol="0">
            <a:spAutoFit/>
          </a:bodyPr>
          <a:lstStyle/>
          <a:p>
            <a:pPr algn="ctr"/>
            <a:r>
              <a:rPr lang="pt-BR" sz="3200" b="1" dirty="0" smtClean="0"/>
              <a:t>PL</a:t>
            </a:r>
            <a:endParaRPr lang="pt-BR" sz="3200" b="1" dirty="0"/>
          </a:p>
        </p:txBody>
      </p:sp>
      <p:sp>
        <p:nvSpPr>
          <p:cNvPr id="23" name="Retângulo 22"/>
          <p:cNvSpPr/>
          <p:nvPr/>
        </p:nvSpPr>
        <p:spPr>
          <a:xfrm>
            <a:off x="6919689" y="2952396"/>
            <a:ext cx="936104" cy="540060"/>
          </a:xfrm>
          <a:prstGeom prst="rect">
            <a:avLst/>
          </a:prstGeom>
          <a:solidFill>
            <a:schemeClr val="bg1"/>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0" name="CaixaDeTexto 29"/>
          <p:cNvSpPr txBox="1"/>
          <p:nvPr/>
        </p:nvSpPr>
        <p:spPr>
          <a:xfrm>
            <a:off x="6948264" y="2907681"/>
            <a:ext cx="936104" cy="584775"/>
          </a:xfrm>
          <a:prstGeom prst="rect">
            <a:avLst/>
          </a:prstGeom>
          <a:noFill/>
        </p:spPr>
        <p:txBody>
          <a:bodyPr wrap="square" rtlCol="0">
            <a:spAutoFit/>
          </a:bodyPr>
          <a:lstStyle/>
          <a:p>
            <a:pPr algn="ctr"/>
            <a:r>
              <a:rPr lang="pt-BR" sz="3200" b="1" dirty="0" smtClean="0"/>
              <a:t>PL</a:t>
            </a:r>
            <a:endParaRPr lang="pt-BR" sz="3200" b="1" dirty="0"/>
          </a:p>
        </p:txBody>
      </p:sp>
      <p:sp>
        <p:nvSpPr>
          <p:cNvPr id="31" name="Seta para a direita 30"/>
          <p:cNvSpPr/>
          <p:nvPr/>
        </p:nvSpPr>
        <p:spPr>
          <a:xfrm rot="19424157">
            <a:off x="4809140" y="2150832"/>
            <a:ext cx="1091463" cy="185342"/>
          </a:xfrm>
          <a:prstGeom prst="rightArrow">
            <a:avLst/>
          </a:prstGeom>
          <a:solidFill>
            <a:schemeClr val="bg1">
              <a:lumMod val="6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51" name="Retângulo 50"/>
          <p:cNvSpPr/>
          <p:nvPr/>
        </p:nvSpPr>
        <p:spPr>
          <a:xfrm rot="21594539">
            <a:off x="6919465" y="909693"/>
            <a:ext cx="936104" cy="1293676"/>
          </a:xfrm>
          <a:prstGeom prst="rect">
            <a:avLst/>
          </a:prstGeom>
          <a:solidFill>
            <a:srgbClr val="FF000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54" name="Retângulo 53"/>
          <p:cNvSpPr/>
          <p:nvPr/>
        </p:nvSpPr>
        <p:spPr>
          <a:xfrm rot="21594539">
            <a:off x="5949677" y="909693"/>
            <a:ext cx="936104" cy="1080120"/>
          </a:xfrm>
          <a:prstGeom prst="rect">
            <a:avLst/>
          </a:prstGeom>
          <a:solidFill>
            <a:schemeClr val="bg1"/>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56" name="CaixaDeTexto 55"/>
          <p:cNvSpPr txBox="1"/>
          <p:nvPr/>
        </p:nvSpPr>
        <p:spPr>
          <a:xfrm rot="21594539">
            <a:off x="5949677" y="909693"/>
            <a:ext cx="936104" cy="584775"/>
          </a:xfrm>
          <a:prstGeom prst="rect">
            <a:avLst/>
          </a:prstGeom>
          <a:noFill/>
        </p:spPr>
        <p:txBody>
          <a:bodyPr wrap="square" rtlCol="0">
            <a:spAutoFit/>
          </a:bodyPr>
          <a:lstStyle/>
          <a:p>
            <a:pPr algn="ctr"/>
            <a:r>
              <a:rPr lang="pt-BR" sz="3200" b="1" dirty="0" smtClean="0"/>
              <a:t>D+</a:t>
            </a:r>
            <a:endParaRPr lang="pt-BR" sz="3200" b="1" dirty="0"/>
          </a:p>
        </p:txBody>
      </p:sp>
      <p:sp>
        <p:nvSpPr>
          <p:cNvPr id="58" name="CaixaDeTexto 57"/>
          <p:cNvSpPr txBox="1"/>
          <p:nvPr/>
        </p:nvSpPr>
        <p:spPr>
          <a:xfrm rot="21594539">
            <a:off x="6914356" y="909693"/>
            <a:ext cx="936104" cy="1077218"/>
          </a:xfrm>
          <a:prstGeom prst="rect">
            <a:avLst/>
          </a:prstGeom>
          <a:noFill/>
        </p:spPr>
        <p:txBody>
          <a:bodyPr wrap="square" rtlCol="0">
            <a:spAutoFit/>
          </a:bodyPr>
          <a:lstStyle/>
          <a:p>
            <a:pPr algn="ctr"/>
            <a:r>
              <a:rPr lang="pt-BR" sz="3200" b="1" dirty="0" smtClean="0"/>
              <a:t>R$</a:t>
            </a:r>
          </a:p>
          <a:p>
            <a:pPr algn="ctr"/>
            <a:r>
              <a:rPr lang="pt-BR" sz="3200" b="1" dirty="0" smtClean="0"/>
              <a:t>TN</a:t>
            </a:r>
            <a:endParaRPr lang="pt-BR" sz="3200" b="1" dirty="0"/>
          </a:p>
        </p:txBody>
      </p:sp>
      <p:sp>
        <p:nvSpPr>
          <p:cNvPr id="59" name="CaixaDeTexto 58"/>
          <p:cNvSpPr txBox="1"/>
          <p:nvPr/>
        </p:nvSpPr>
        <p:spPr>
          <a:xfrm rot="21594539">
            <a:off x="5949677" y="549653"/>
            <a:ext cx="936104" cy="369332"/>
          </a:xfrm>
          <a:prstGeom prst="rect">
            <a:avLst/>
          </a:prstGeom>
          <a:noFill/>
        </p:spPr>
        <p:txBody>
          <a:bodyPr wrap="square" rtlCol="0">
            <a:spAutoFit/>
          </a:bodyPr>
          <a:lstStyle/>
          <a:p>
            <a:pPr algn="ctr"/>
            <a:r>
              <a:rPr lang="pt-BR" b="1" dirty="0" smtClean="0">
                <a:solidFill>
                  <a:schemeClr val="accent5">
                    <a:lumMod val="40000"/>
                    <a:lumOff val="60000"/>
                  </a:schemeClr>
                </a:solidFill>
              </a:rPr>
              <a:t>Ativos</a:t>
            </a:r>
            <a:endParaRPr lang="pt-BR" b="1" dirty="0">
              <a:solidFill>
                <a:schemeClr val="accent5">
                  <a:lumMod val="40000"/>
                  <a:lumOff val="60000"/>
                </a:schemeClr>
              </a:solidFill>
            </a:endParaRPr>
          </a:p>
        </p:txBody>
      </p:sp>
      <p:sp>
        <p:nvSpPr>
          <p:cNvPr id="60" name="CaixaDeTexto 59"/>
          <p:cNvSpPr txBox="1"/>
          <p:nvPr/>
        </p:nvSpPr>
        <p:spPr>
          <a:xfrm rot="21594539">
            <a:off x="6804248" y="549653"/>
            <a:ext cx="1224136" cy="369332"/>
          </a:xfrm>
          <a:prstGeom prst="rect">
            <a:avLst/>
          </a:prstGeom>
          <a:noFill/>
        </p:spPr>
        <p:txBody>
          <a:bodyPr wrap="square" rtlCol="0">
            <a:spAutoFit/>
          </a:bodyPr>
          <a:lstStyle/>
          <a:p>
            <a:pPr algn="ctr"/>
            <a:r>
              <a:rPr lang="pt-BR" b="1" dirty="0" smtClean="0">
                <a:solidFill>
                  <a:schemeClr val="accent5">
                    <a:lumMod val="40000"/>
                    <a:lumOff val="60000"/>
                  </a:schemeClr>
                </a:solidFill>
              </a:rPr>
              <a:t>Passivos</a:t>
            </a:r>
            <a:endParaRPr lang="pt-BR" b="1" dirty="0">
              <a:solidFill>
                <a:schemeClr val="accent5">
                  <a:lumMod val="40000"/>
                  <a:lumOff val="60000"/>
                </a:schemeClr>
              </a:solidFill>
            </a:endParaRPr>
          </a:p>
        </p:txBody>
      </p:sp>
      <p:sp>
        <p:nvSpPr>
          <p:cNvPr id="61" name="Retângulo 60"/>
          <p:cNvSpPr/>
          <p:nvPr/>
        </p:nvSpPr>
        <p:spPr>
          <a:xfrm rot="21594539">
            <a:off x="5950277" y="2024100"/>
            <a:ext cx="936104" cy="756084"/>
          </a:xfrm>
          <a:prstGeom prst="rect">
            <a:avLst/>
          </a:prstGeom>
          <a:solidFill>
            <a:srgbClr val="FFFF0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62" name="CaixaDeTexto 61"/>
          <p:cNvSpPr txBox="1"/>
          <p:nvPr/>
        </p:nvSpPr>
        <p:spPr>
          <a:xfrm rot="21594539">
            <a:off x="5950877" y="2087397"/>
            <a:ext cx="936104" cy="584775"/>
          </a:xfrm>
          <a:prstGeom prst="rect">
            <a:avLst/>
          </a:prstGeom>
          <a:noFill/>
        </p:spPr>
        <p:txBody>
          <a:bodyPr wrap="square" rtlCol="0">
            <a:spAutoFit/>
          </a:bodyPr>
          <a:lstStyle/>
          <a:p>
            <a:pPr algn="ctr"/>
            <a:r>
              <a:rPr lang="pt-BR" sz="3200" b="1" dirty="0" smtClean="0"/>
              <a:t>RI</a:t>
            </a:r>
            <a:endParaRPr lang="pt-BR" sz="3200" b="1" dirty="0"/>
          </a:p>
        </p:txBody>
      </p:sp>
    </p:spTree>
    <p:extLst>
      <p:ext uri="{BB962C8B-B14F-4D97-AF65-F5344CB8AC3E}">
        <p14:creationId xmlns:p14="http://schemas.microsoft.com/office/powerpoint/2010/main" val="935436511"/>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Retângulo 35"/>
          <p:cNvSpPr/>
          <p:nvPr/>
        </p:nvSpPr>
        <p:spPr>
          <a:xfrm>
            <a:off x="1302772" y="4246824"/>
            <a:ext cx="936104" cy="540060"/>
          </a:xfrm>
          <a:prstGeom prst="rect">
            <a:avLst/>
          </a:prstGeom>
          <a:solidFill>
            <a:schemeClr val="bg1"/>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40" name="CaixaDeTexto 39"/>
          <p:cNvSpPr txBox="1"/>
          <p:nvPr/>
        </p:nvSpPr>
        <p:spPr>
          <a:xfrm>
            <a:off x="1331347" y="4202109"/>
            <a:ext cx="936104" cy="584775"/>
          </a:xfrm>
          <a:prstGeom prst="rect">
            <a:avLst/>
          </a:prstGeom>
          <a:noFill/>
        </p:spPr>
        <p:txBody>
          <a:bodyPr wrap="square" rtlCol="0">
            <a:spAutoFit/>
          </a:bodyPr>
          <a:lstStyle/>
          <a:p>
            <a:pPr algn="ctr"/>
            <a:r>
              <a:rPr lang="pt-BR" sz="3200" b="1" dirty="0" smtClean="0"/>
              <a:t>PL</a:t>
            </a:r>
            <a:endParaRPr lang="pt-BR" sz="3200" b="1" dirty="0"/>
          </a:p>
        </p:txBody>
      </p:sp>
      <p:sp>
        <p:nvSpPr>
          <p:cNvPr id="44" name="Retângulo 43"/>
          <p:cNvSpPr/>
          <p:nvPr/>
        </p:nvSpPr>
        <p:spPr>
          <a:xfrm rot="21594539">
            <a:off x="1303115" y="2204120"/>
            <a:ext cx="936104" cy="2007504"/>
          </a:xfrm>
          <a:prstGeom prst="rect">
            <a:avLst/>
          </a:prstGeom>
          <a:solidFill>
            <a:schemeClr val="bg1"/>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45" name="Retângulo 44"/>
          <p:cNvSpPr/>
          <p:nvPr/>
        </p:nvSpPr>
        <p:spPr>
          <a:xfrm rot="21594539">
            <a:off x="332760" y="2204121"/>
            <a:ext cx="936104" cy="1080120"/>
          </a:xfrm>
          <a:prstGeom prst="rect">
            <a:avLst/>
          </a:prstGeom>
          <a:solidFill>
            <a:schemeClr val="bg1"/>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46" name="Retângulo 45"/>
          <p:cNvSpPr/>
          <p:nvPr/>
        </p:nvSpPr>
        <p:spPr>
          <a:xfrm rot="21594539">
            <a:off x="332760" y="3284241"/>
            <a:ext cx="936104" cy="1512168"/>
          </a:xfrm>
          <a:prstGeom prst="rect">
            <a:avLst/>
          </a:prstGeom>
          <a:solidFill>
            <a:srgbClr val="FFFF0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48" name="CaixaDeTexto 47"/>
          <p:cNvSpPr txBox="1"/>
          <p:nvPr/>
        </p:nvSpPr>
        <p:spPr>
          <a:xfrm rot="21594539">
            <a:off x="332760" y="2204121"/>
            <a:ext cx="936104" cy="584775"/>
          </a:xfrm>
          <a:prstGeom prst="rect">
            <a:avLst/>
          </a:prstGeom>
          <a:noFill/>
        </p:spPr>
        <p:txBody>
          <a:bodyPr wrap="square" rtlCol="0">
            <a:spAutoFit/>
          </a:bodyPr>
          <a:lstStyle/>
          <a:p>
            <a:pPr algn="ctr"/>
            <a:r>
              <a:rPr lang="pt-BR" sz="3200" b="1" dirty="0" smtClean="0"/>
              <a:t>D+</a:t>
            </a:r>
            <a:endParaRPr lang="pt-BR" sz="3200" b="1" dirty="0"/>
          </a:p>
        </p:txBody>
      </p:sp>
      <p:sp>
        <p:nvSpPr>
          <p:cNvPr id="49" name="CaixaDeTexto 48"/>
          <p:cNvSpPr txBox="1"/>
          <p:nvPr/>
        </p:nvSpPr>
        <p:spPr>
          <a:xfrm rot="21594539">
            <a:off x="332760" y="3347538"/>
            <a:ext cx="936104" cy="584775"/>
          </a:xfrm>
          <a:prstGeom prst="rect">
            <a:avLst/>
          </a:prstGeom>
          <a:noFill/>
        </p:spPr>
        <p:txBody>
          <a:bodyPr wrap="square" rtlCol="0">
            <a:spAutoFit/>
          </a:bodyPr>
          <a:lstStyle/>
          <a:p>
            <a:pPr algn="ctr"/>
            <a:r>
              <a:rPr lang="pt-BR" sz="3200" b="1" dirty="0" smtClean="0"/>
              <a:t>RI</a:t>
            </a:r>
            <a:endParaRPr lang="pt-BR" sz="3200" b="1" dirty="0"/>
          </a:p>
        </p:txBody>
      </p:sp>
      <p:sp>
        <p:nvSpPr>
          <p:cNvPr id="50" name="CaixaDeTexto 49"/>
          <p:cNvSpPr txBox="1"/>
          <p:nvPr/>
        </p:nvSpPr>
        <p:spPr>
          <a:xfrm rot="21594539">
            <a:off x="1297439" y="2204121"/>
            <a:ext cx="936104" cy="1077218"/>
          </a:xfrm>
          <a:prstGeom prst="rect">
            <a:avLst/>
          </a:prstGeom>
          <a:noFill/>
        </p:spPr>
        <p:txBody>
          <a:bodyPr wrap="square" rtlCol="0">
            <a:spAutoFit/>
          </a:bodyPr>
          <a:lstStyle/>
          <a:p>
            <a:pPr algn="ctr"/>
            <a:r>
              <a:rPr lang="pt-BR" sz="3200" b="1" dirty="0" smtClean="0"/>
              <a:t>R$</a:t>
            </a:r>
          </a:p>
          <a:p>
            <a:pPr algn="ctr"/>
            <a:r>
              <a:rPr lang="pt-BR" sz="3200" b="1" dirty="0" smtClean="0"/>
              <a:t>TN</a:t>
            </a:r>
            <a:endParaRPr lang="pt-BR" sz="3200" b="1" dirty="0"/>
          </a:p>
        </p:txBody>
      </p:sp>
      <p:sp>
        <p:nvSpPr>
          <p:cNvPr id="52" name="CaixaDeTexto 51"/>
          <p:cNvSpPr txBox="1"/>
          <p:nvPr/>
        </p:nvSpPr>
        <p:spPr>
          <a:xfrm rot="21594539">
            <a:off x="332760" y="1844081"/>
            <a:ext cx="936104" cy="369332"/>
          </a:xfrm>
          <a:prstGeom prst="rect">
            <a:avLst/>
          </a:prstGeom>
          <a:noFill/>
        </p:spPr>
        <p:txBody>
          <a:bodyPr wrap="square" rtlCol="0">
            <a:spAutoFit/>
          </a:bodyPr>
          <a:lstStyle/>
          <a:p>
            <a:pPr algn="ctr"/>
            <a:r>
              <a:rPr lang="pt-BR" b="1" dirty="0" smtClean="0">
                <a:solidFill>
                  <a:schemeClr val="accent5">
                    <a:lumMod val="40000"/>
                    <a:lumOff val="60000"/>
                  </a:schemeClr>
                </a:solidFill>
              </a:rPr>
              <a:t>Ativos</a:t>
            </a:r>
            <a:endParaRPr lang="pt-BR" b="1" dirty="0">
              <a:solidFill>
                <a:schemeClr val="accent5">
                  <a:lumMod val="40000"/>
                  <a:lumOff val="60000"/>
                </a:schemeClr>
              </a:solidFill>
            </a:endParaRPr>
          </a:p>
        </p:txBody>
      </p:sp>
      <p:sp>
        <p:nvSpPr>
          <p:cNvPr id="53" name="CaixaDeTexto 52"/>
          <p:cNvSpPr txBox="1"/>
          <p:nvPr/>
        </p:nvSpPr>
        <p:spPr>
          <a:xfrm rot="21594539">
            <a:off x="1187331" y="1844081"/>
            <a:ext cx="1224136" cy="369332"/>
          </a:xfrm>
          <a:prstGeom prst="rect">
            <a:avLst/>
          </a:prstGeom>
          <a:noFill/>
        </p:spPr>
        <p:txBody>
          <a:bodyPr wrap="square" rtlCol="0">
            <a:spAutoFit/>
          </a:bodyPr>
          <a:lstStyle/>
          <a:p>
            <a:pPr algn="ctr"/>
            <a:r>
              <a:rPr lang="pt-BR" b="1" dirty="0" smtClean="0">
                <a:solidFill>
                  <a:schemeClr val="accent5">
                    <a:lumMod val="40000"/>
                    <a:lumOff val="60000"/>
                  </a:schemeClr>
                </a:solidFill>
              </a:rPr>
              <a:t>Passivos</a:t>
            </a:r>
            <a:endParaRPr lang="pt-BR" b="1" dirty="0">
              <a:solidFill>
                <a:schemeClr val="accent5">
                  <a:lumMod val="40000"/>
                  <a:lumOff val="60000"/>
                </a:schemeClr>
              </a:solidFill>
            </a:endParaRPr>
          </a:p>
        </p:txBody>
      </p:sp>
      <p:sp>
        <p:nvSpPr>
          <p:cNvPr id="12" name="Seta para a direita 11"/>
          <p:cNvSpPr/>
          <p:nvPr/>
        </p:nvSpPr>
        <p:spPr>
          <a:xfrm>
            <a:off x="2339752" y="3607304"/>
            <a:ext cx="432048" cy="216024"/>
          </a:xfrm>
          <a:prstGeom prst="rightArrow">
            <a:avLst/>
          </a:prstGeom>
          <a:solidFill>
            <a:schemeClr val="bg1">
              <a:lumMod val="6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7" name="Retângulo 16"/>
          <p:cNvSpPr/>
          <p:nvPr/>
        </p:nvSpPr>
        <p:spPr>
          <a:xfrm rot="21594539">
            <a:off x="2916417" y="3284241"/>
            <a:ext cx="936104" cy="756084"/>
          </a:xfrm>
          <a:prstGeom prst="rect">
            <a:avLst/>
          </a:prstGeom>
          <a:solidFill>
            <a:srgbClr val="FFFF0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9" name="CaixaDeTexto 18"/>
          <p:cNvSpPr txBox="1"/>
          <p:nvPr/>
        </p:nvSpPr>
        <p:spPr>
          <a:xfrm rot="21594539">
            <a:off x="2917017" y="3347538"/>
            <a:ext cx="936104" cy="584775"/>
          </a:xfrm>
          <a:prstGeom prst="rect">
            <a:avLst/>
          </a:prstGeom>
          <a:noFill/>
        </p:spPr>
        <p:txBody>
          <a:bodyPr wrap="square" rtlCol="0">
            <a:spAutoFit/>
          </a:bodyPr>
          <a:lstStyle/>
          <a:p>
            <a:pPr algn="ctr"/>
            <a:r>
              <a:rPr lang="pt-BR" sz="3200" b="1" dirty="0" smtClean="0"/>
              <a:t>RI</a:t>
            </a:r>
            <a:endParaRPr lang="pt-BR" sz="3200" b="1" dirty="0"/>
          </a:p>
        </p:txBody>
      </p:sp>
      <p:sp>
        <p:nvSpPr>
          <p:cNvPr id="21" name="CaixaDeTexto 20"/>
          <p:cNvSpPr txBox="1"/>
          <p:nvPr/>
        </p:nvSpPr>
        <p:spPr>
          <a:xfrm rot="21594539">
            <a:off x="2917017" y="1844081"/>
            <a:ext cx="936104" cy="369332"/>
          </a:xfrm>
          <a:prstGeom prst="rect">
            <a:avLst/>
          </a:prstGeom>
          <a:noFill/>
        </p:spPr>
        <p:txBody>
          <a:bodyPr wrap="square" rtlCol="0">
            <a:spAutoFit/>
          </a:bodyPr>
          <a:lstStyle/>
          <a:p>
            <a:pPr algn="ctr"/>
            <a:r>
              <a:rPr lang="pt-BR" b="1" dirty="0" smtClean="0">
                <a:solidFill>
                  <a:schemeClr val="accent5">
                    <a:lumMod val="40000"/>
                    <a:lumOff val="60000"/>
                  </a:schemeClr>
                </a:solidFill>
              </a:rPr>
              <a:t>Ativos</a:t>
            </a:r>
            <a:endParaRPr lang="pt-BR" b="1" dirty="0">
              <a:solidFill>
                <a:schemeClr val="accent5">
                  <a:lumMod val="40000"/>
                  <a:lumOff val="60000"/>
                </a:schemeClr>
              </a:solidFill>
            </a:endParaRPr>
          </a:p>
        </p:txBody>
      </p:sp>
      <p:sp>
        <p:nvSpPr>
          <p:cNvPr id="22" name="CaixaDeTexto 21"/>
          <p:cNvSpPr txBox="1"/>
          <p:nvPr/>
        </p:nvSpPr>
        <p:spPr>
          <a:xfrm rot="21594539">
            <a:off x="3771588" y="1844081"/>
            <a:ext cx="1224136" cy="369332"/>
          </a:xfrm>
          <a:prstGeom prst="rect">
            <a:avLst/>
          </a:prstGeom>
          <a:noFill/>
        </p:spPr>
        <p:txBody>
          <a:bodyPr wrap="square" rtlCol="0">
            <a:spAutoFit/>
          </a:bodyPr>
          <a:lstStyle/>
          <a:p>
            <a:pPr algn="ctr"/>
            <a:r>
              <a:rPr lang="pt-BR" b="1" dirty="0" smtClean="0">
                <a:solidFill>
                  <a:schemeClr val="accent5">
                    <a:lumMod val="40000"/>
                    <a:lumOff val="60000"/>
                  </a:schemeClr>
                </a:solidFill>
              </a:rPr>
              <a:t>Passivos</a:t>
            </a:r>
            <a:endParaRPr lang="pt-BR" b="1" dirty="0">
              <a:solidFill>
                <a:schemeClr val="accent5">
                  <a:lumMod val="40000"/>
                  <a:lumOff val="60000"/>
                </a:schemeClr>
              </a:solidFill>
            </a:endParaRPr>
          </a:p>
        </p:txBody>
      </p:sp>
      <p:sp>
        <p:nvSpPr>
          <p:cNvPr id="24" name="Retângulo 23"/>
          <p:cNvSpPr/>
          <p:nvPr/>
        </p:nvSpPr>
        <p:spPr>
          <a:xfrm rot="21594539">
            <a:off x="3887372" y="2204120"/>
            <a:ext cx="936104" cy="2007504"/>
          </a:xfrm>
          <a:prstGeom prst="rect">
            <a:avLst/>
          </a:prstGeom>
          <a:solidFill>
            <a:schemeClr val="bg1"/>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5" name="Retângulo 24"/>
          <p:cNvSpPr/>
          <p:nvPr/>
        </p:nvSpPr>
        <p:spPr>
          <a:xfrm rot="21594539">
            <a:off x="2917017" y="2204121"/>
            <a:ext cx="936104" cy="1080120"/>
          </a:xfrm>
          <a:prstGeom prst="rect">
            <a:avLst/>
          </a:prstGeom>
          <a:solidFill>
            <a:schemeClr val="bg1"/>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6" name="CaixaDeTexto 25"/>
          <p:cNvSpPr txBox="1"/>
          <p:nvPr/>
        </p:nvSpPr>
        <p:spPr>
          <a:xfrm rot="21594539">
            <a:off x="2917017" y="2204121"/>
            <a:ext cx="936104" cy="584775"/>
          </a:xfrm>
          <a:prstGeom prst="rect">
            <a:avLst/>
          </a:prstGeom>
          <a:noFill/>
        </p:spPr>
        <p:txBody>
          <a:bodyPr wrap="square" rtlCol="0">
            <a:spAutoFit/>
          </a:bodyPr>
          <a:lstStyle/>
          <a:p>
            <a:pPr algn="ctr"/>
            <a:r>
              <a:rPr lang="pt-BR" sz="3200" b="1" dirty="0" smtClean="0"/>
              <a:t>D+</a:t>
            </a:r>
            <a:endParaRPr lang="pt-BR" sz="3200" b="1" dirty="0"/>
          </a:p>
        </p:txBody>
      </p:sp>
      <p:sp>
        <p:nvSpPr>
          <p:cNvPr id="27" name="CaixaDeTexto 26"/>
          <p:cNvSpPr txBox="1"/>
          <p:nvPr/>
        </p:nvSpPr>
        <p:spPr>
          <a:xfrm rot="21594539">
            <a:off x="3881696" y="2204121"/>
            <a:ext cx="936104" cy="1077218"/>
          </a:xfrm>
          <a:prstGeom prst="rect">
            <a:avLst/>
          </a:prstGeom>
          <a:noFill/>
        </p:spPr>
        <p:txBody>
          <a:bodyPr wrap="square" rtlCol="0">
            <a:spAutoFit/>
          </a:bodyPr>
          <a:lstStyle/>
          <a:p>
            <a:pPr algn="ctr"/>
            <a:r>
              <a:rPr lang="pt-BR" sz="3200" b="1" dirty="0" smtClean="0"/>
              <a:t>R$</a:t>
            </a:r>
          </a:p>
          <a:p>
            <a:pPr algn="ctr"/>
            <a:r>
              <a:rPr lang="pt-BR" sz="3200" b="1" dirty="0" smtClean="0"/>
              <a:t>TN</a:t>
            </a:r>
            <a:endParaRPr lang="pt-BR" sz="3200" b="1" dirty="0"/>
          </a:p>
        </p:txBody>
      </p:sp>
      <p:sp>
        <p:nvSpPr>
          <p:cNvPr id="28" name="Retângulo 27"/>
          <p:cNvSpPr/>
          <p:nvPr/>
        </p:nvSpPr>
        <p:spPr>
          <a:xfrm>
            <a:off x="3887029" y="4246824"/>
            <a:ext cx="936104" cy="540060"/>
          </a:xfrm>
          <a:prstGeom prst="rect">
            <a:avLst/>
          </a:prstGeom>
          <a:solidFill>
            <a:schemeClr val="bg1"/>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9" name="CaixaDeTexto 28"/>
          <p:cNvSpPr txBox="1"/>
          <p:nvPr/>
        </p:nvSpPr>
        <p:spPr>
          <a:xfrm>
            <a:off x="3915604" y="4202109"/>
            <a:ext cx="936104" cy="584775"/>
          </a:xfrm>
          <a:prstGeom prst="rect">
            <a:avLst/>
          </a:prstGeom>
          <a:noFill/>
        </p:spPr>
        <p:txBody>
          <a:bodyPr wrap="square" rtlCol="0">
            <a:spAutoFit/>
          </a:bodyPr>
          <a:lstStyle/>
          <a:p>
            <a:pPr algn="ctr"/>
            <a:r>
              <a:rPr lang="pt-BR" sz="3200" b="1" dirty="0" smtClean="0"/>
              <a:t>PL</a:t>
            </a:r>
            <a:endParaRPr lang="pt-BR" sz="3200" b="1" dirty="0"/>
          </a:p>
        </p:txBody>
      </p:sp>
      <p:sp>
        <p:nvSpPr>
          <p:cNvPr id="23" name="Retângulo 22"/>
          <p:cNvSpPr/>
          <p:nvPr/>
        </p:nvSpPr>
        <p:spPr>
          <a:xfrm>
            <a:off x="6919689" y="2952396"/>
            <a:ext cx="936104" cy="540060"/>
          </a:xfrm>
          <a:prstGeom prst="rect">
            <a:avLst/>
          </a:prstGeom>
          <a:solidFill>
            <a:schemeClr val="bg1"/>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0" name="CaixaDeTexto 29"/>
          <p:cNvSpPr txBox="1"/>
          <p:nvPr/>
        </p:nvSpPr>
        <p:spPr>
          <a:xfrm>
            <a:off x="6948264" y="2907681"/>
            <a:ext cx="936104" cy="584775"/>
          </a:xfrm>
          <a:prstGeom prst="rect">
            <a:avLst/>
          </a:prstGeom>
          <a:noFill/>
        </p:spPr>
        <p:txBody>
          <a:bodyPr wrap="square" rtlCol="0">
            <a:spAutoFit/>
          </a:bodyPr>
          <a:lstStyle/>
          <a:p>
            <a:pPr algn="ctr"/>
            <a:r>
              <a:rPr lang="pt-BR" sz="3200" b="1" dirty="0" smtClean="0"/>
              <a:t>PL</a:t>
            </a:r>
            <a:endParaRPr lang="pt-BR" sz="3200" b="1" dirty="0"/>
          </a:p>
        </p:txBody>
      </p:sp>
      <p:sp>
        <p:nvSpPr>
          <p:cNvPr id="31" name="Seta para a direita 30"/>
          <p:cNvSpPr/>
          <p:nvPr/>
        </p:nvSpPr>
        <p:spPr>
          <a:xfrm rot="19424157">
            <a:off x="4809140" y="2150832"/>
            <a:ext cx="1091463" cy="185342"/>
          </a:xfrm>
          <a:prstGeom prst="rightArrow">
            <a:avLst/>
          </a:prstGeom>
          <a:solidFill>
            <a:schemeClr val="bg1">
              <a:lumMod val="6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51" name="Retângulo 50"/>
          <p:cNvSpPr/>
          <p:nvPr/>
        </p:nvSpPr>
        <p:spPr>
          <a:xfrm rot="21594539">
            <a:off x="6919465" y="909693"/>
            <a:ext cx="936104" cy="1293676"/>
          </a:xfrm>
          <a:prstGeom prst="rect">
            <a:avLst/>
          </a:prstGeom>
          <a:solidFill>
            <a:schemeClr val="bg1"/>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54" name="Retângulo 53"/>
          <p:cNvSpPr/>
          <p:nvPr/>
        </p:nvSpPr>
        <p:spPr>
          <a:xfrm rot="21594539">
            <a:off x="5949677" y="909693"/>
            <a:ext cx="936104" cy="1080120"/>
          </a:xfrm>
          <a:prstGeom prst="rect">
            <a:avLst/>
          </a:prstGeom>
          <a:solidFill>
            <a:schemeClr val="bg1"/>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56" name="CaixaDeTexto 55"/>
          <p:cNvSpPr txBox="1"/>
          <p:nvPr/>
        </p:nvSpPr>
        <p:spPr>
          <a:xfrm rot="21594539">
            <a:off x="5949677" y="909693"/>
            <a:ext cx="936104" cy="584775"/>
          </a:xfrm>
          <a:prstGeom prst="rect">
            <a:avLst/>
          </a:prstGeom>
          <a:noFill/>
        </p:spPr>
        <p:txBody>
          <a:bodyPr wrap="square" rtlCol="0">
            <a:spAutoFit/>
          </a:bodyPr>
          <a:lstStyle/>
          <a:p>
            <a:pPr algn="ctr"/>
            <a:r>
              <a:rPr lang="pt-BR" sz="3200" b="1" dirty="0" smtClean="0"/>
              <a:t>D+</a:t>
            </a:r>
            <a:endParaRPr lang="pt-BR" sz="3200" b="1" dirty="0"/>
          </a:p>
        </p:txBody>
      </p:sp>
      <p:sp>
        <p:nvSpPr>
          <p:cNvPr id="58" name="CaixaDeTexto 57"/>
          <p:cNvSpPr txBox="1"/>
          <p:nvPr/>
        </p:nvSpPr>
        <p:spPr>
          <a:xfrm rot="21594539">
            <a:off x="6914356" y="909693"/>
            <a:ext cx="936104" cy="1077218"/>
          </a:xfrm>
          <a:prstGeom prst="rect">
            <a:avLst/>
          </a:prstGeom>
          <a:noFill/>
        </p:spPr>
        <p:txBody>
          <a:bodyPr wrap="square" rtlCol="0">
            <a:spAutoFit/>
          </a:bodyPr>
          <a:lstStyle/>
          <a:p>
            <a:pPr algn="ctr"/>
            <a:r>
              <a:rPr lang="pt-BR" sz="3200" b="1" dirty="0" smtClean="0"/>
              <a:t>R$</a:t>
            </a:r>
          </a:p>
          <a:p>
            <a:pPr algn="ctr"/>
            <a:r>
              <a:rPr lang="pt-BR" sz="3200" b="1" dirty="0" smtClean="0"/>
              <a:t>TN</a:t>
            </a:r>
            <a:endParaRPr lang="pt-BR" sz="3200" b="1" dirty="0"/>
          </a:p>
        </p:txBody>
      </p:sp>
      <p:sp>
        <p:nvSpPr>
          <p:cNvPr id="59" name="CaixaDeTexto 58"/>
          <p:cNvSpPr txBox="1"/>
          <p:nvPr/>
        </p:nvSpPr>
        <p:spPr>
          <a:xfrm rot="21594539">
            <a:off x="5949677" y="549653"/>
            <a:ext cx="936104" cy="369332"/>
          </a:xfrm>
          <a:prstGeom prst="rect">
            <a:avLst/>
          </a:prstGeom>
          <a:noFill/>
        </p:spPr>
        <p:txBody>
          <a:bodyPr wrap="square" rtlCol="0">
            <a:spAutoFit/>
          </a:bodyPr>
          <a:lstStyle/>
          <a:p>
            <a:pPr algn="ctr"/>
            <a:r>
              <a:rPr lang="pt-BR" b="1" dirty="0" smtClean="0">
                <a:solidFill>
                  <a:schemeClr val="accent5">
                    <a:lumMod val="40000"/>
                    <a:lumOff val="60000"/>
                  </a:schemeClr>
                </a:solidFill>
              </a:rPr>
              <a:t>Ativos</a:t>
            </a:r>
            <a:endParaRPr lang="pt-BR" b="1" dirty="0">
              <a:solidFill>
                <a:schemeClr val="accent5">
                  <a:lumMod val="40000"/>
                  <a:lumOff val="60000"/>
                </a:schemeClr>
              </a:solidFill>
            </a:endParaRPr>
          </a:p>
        </p:txBody>
      </p:sp>
      <p:sp>
        <p:nvSpPr>
          <p:cNvPr id="60" name="CaixaDeTexto 59"/>
          <p:cNvSpPr txBox="1"/>
          <p:nvPr/>
        </p:nvSpPr>
        <p:spPr>
          <a:xfrm rot="21594539">
            <a:off x="6804248" y="549653"/>
            <a:ext cx="1224136" cy="369332"/>
          </a:xfrm>
          <a:prstGeom prst="rect">
            <a:avLst/>
          </a:prstGeom>
          <a:noFill/>
        </p:spPr>
        <p:txBody>
          <a:bodyPr wrap="square" rtlCol="0">
            <a:spAutoFit/>
          </a:bodyPr>
          <a:lstStyle/>
          <a:p>
            <a:pPr algn="ctr"/>
            <a:r>
              <a:rPr lang="pt-BR" b="1" dirty="0" smtClean="0">
                <a:solidFill>
                  <a:schemeClr val="accent5">
                    <a:lumMod val="40000"/>
                    <a:lumOff val="60000"/>
                  </a:schemeClr>
                </a:solidFill>
              </a:rPr>
              <a:t>Passivos</a:t>
            </a:r>
            <a:endParaRPr lang="pt-BR" b="1" dirty="0">
              <a:solidFill>
                <a:schemeClr val="accent5">
                  <a:lumMod val="40000"/>
                  <a:lumOff val="60000"/>
                </a:schemeClr>
              </a:solidFill>
            </a:endParaRPr>
          </a:p>
        </p:txBody>
      </p:sp>
      <p:sp>
        <p:nvSpPr>
          <p:cNvPr id="61" name="Retângulo 60"/>
          <p:cNvSpPr/>
          <p:nvPr/>
        </p:nvSpPr>
        <p:spPr>
          <a:xfrm rot="21594539">
            <a:off x="5950277" y="2024100"/>
            <a:ext cx="936104" cy="756084"/>
          </a:xfrm>
          <a:prstGeom prst="rect">
            <a:avLst/>
          </a:prstGeom>
          <a:solidFill>
            <a:srgbClr val="FFFF0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62" name="CaixaDeTexto 61"/>
          <p:cNvSpPr txBox="1"/>
          <p:nvPr/>
        </p:nvSpPr>
        <p:spPr>
          <a:xfrm rot="21594539">
            <a:off x="5950877" y="2087397"/>
            <a:ext cx="936104" cy="584775"/>
          </a:xfrm>
          <a:prstGeom prst="rect">
            <a:avLst/>
          </a:prstGeom>
          <a:noFill/>
        </p:spPr>
        <p:txBody>
          <a:bodyPr wrap="square" rtlCol="0">
            <a:spAutoFit/>
          </a:bodyPr>
          <a:lstStyle/>
          <a:p>
            <a:pPr algn="ctr"/>
            <a:r>
              <a:rPr lang="pt-BR" sz="3200" b="1" dirty="0" smtClean="0"/>
              <a:t>RI</a:t>
            </a:r>
            <a:endParaRPr lang="pt-BR" sz="3200" b="1" dirty="0"/>
          </a:p>
        </p:txBody>
      </p:sp>
    </p:spTree>
    <p:extLst>
      <p:ext uri="{BB962C8B-B14F-4D97-AF65-F5344CB8AC3E}">
        <p14:creationId xmlns:p14="http://schemas.microsoft.com/office/powerpoint/2010/main" val="2777875321"/>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Retângulo 35"/>
          <p:cNvSpPr/>
          <p:nvPr/>
        </p:nvSpPr>
        <p:spPr>
          <a:xfrm>
            <a:off x="1302772" y="4246824"/>
            <a:ext cx="936104" cy="540060"/>
          </a:xfrm>
          <a:prstGeom prst="rect">
            <a:avLst/>
          </a:prstGeom>
          <a:solidFill>
            <a:schemeClr val="bg1"/>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40" name="CaixaDeTexto 39"/>
          <p:cNvSpPr txBox="1"/>
          <p:nvPr/>
        </p:nvSpPr>
        <p:spPr>
          <a:xfrm>
            <a:off x="1331347" y="4202109"/>
            <a:ext cx="936104" cy="584775"/>
          </a:xfrm>
          <a:prstGeom prst="rect">
            <a:avLst/>
          </a:prstGeom>
          <a:noFill/>
        </p:spPr>
        <p:txBody>
          <a:bodyPr wrap="square" rtlCol="0">
            <a:spAutoFit/>
          </a:bodyPr>
          <a:lstStyle/>
          <a:p>
            <a:pPr algn="ctr"/>
            <a:r>
              <a:rPr lang="pt-BR" sz="3200" b="1" dirty="0" smtClean="0"/>
              <a:t>PL</a:t>
            </a:r>
            <a:endParaRPr lang="pt-BR" sz="3200" b="1" dirty="0"/>
          </a:p>
        </p:txBody>
      </p:sp>
      <p:sp>
        <p:nvSpPr>
          <p:cNvPr id="44" name="Retângulo 43"/>
          <p:cNvSpPr/>
          <p:nvPr/>
        </p:nvSpPr>
        <p:spPr>
          <a:xfrm rot="21594539">
            <a:off x="1303115" y="2204120"/>
            <a:ext cx="936104" cy="2007504"/>
          </a:xfrm>
          <a:prstGeom prst="rect">
            <a:avLst/>
          </a:prstGeom>
          <a:solidFill>
            <a:schemeClr val="bg1"/>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45" name="Retângulo 44"/>
          <p:cNvSpPr/>
          <p:nvPr/>
        </p:nvSpPr>
        <p:spPr>
          <a:xfrm rot="21594539">
            <a:off x="332760" y="2204121"/>
            <a:ext cx="936104" cy="1080120"/>
          </a:xfrm>
          <a:prstGeom prst="rect">
            <a:avLst/>
          </a:prstGeom>
          <a:solidFill>
            <a:schemeClr val="bg1"/>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46" name="Retângulo 45"/>
          <p:cNvSpPr/>
          <p:nvPr/>
        </p:nvSpPr>
        <p:spPr>
          <a:xfrm rot="21594539">
            <a:off x="332760" y="3284241"/>
            <a:ext cx="936104" cy="1512168"/>
          </a:xfrm>
          <a:prstGeom prst="rect">
            <a:avLst/>
          </a:prstGeom>
          <a:solidFill>
            <a:srgbClr val="FFFF0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48" name="CaixaDeTexto 47"/>
          <p:cNvSpPr txBox="1"/>
          <p:nvPr/>
        </p:nvSpPr>
        <p:spPr>
          <a:xfrm rot="21594539">
            <a:off x="332760" y="2204121"/>
            <a:ext cx="936104" cy="584775"/>
          </a:xfrm>
          <a:prstGeom prst="rect">
            <a:avLst/>
          </a:prstGeom>
          <a:noFill/>
        </p:spPr>
        <p:txBody>
          <a:bodyPr wrap="square" rtlCol="0">
            <a:spAutoFit/>
          </a:bodyPr>
          <a:lstStyle/>
          <a:p>
            <a:pPr algn="ctr"/>
            <a:r>
              <a:rPr lang="pt-BR" sz="3200" b="1" dirty="0" smtClean="0"/>
              <a:t>D+</a:t>
            </a:r>
            <a:endParaRPr lang="pt-BR" sz="3200" b="1" dirty="0"/>
          </a:p>
        </p:txBody>
      </p:sp>
      <p:sp>
        <p:nvSpPr>
          <p:cNvPr id="49" name="CaixaDeTexto 48"/>
          <p:cNvSpPr txBox="1"/>
          <p:nvPr/>
        </p:nvSpPr>
        <p:spPr>
          <a:xfrm rot="21594539">
            <a:off x="332760" y="3347538"/>
            <a:ext cx="936104" cy="584775"/>
          </a:xfrm>
          <a:prstGeom prst="rect">
            <a:avLst/>
          </a:prstGeom>
          <a:noFill/>
        </p:spPr>
        <p:txBody>
          <a:bodyPr wrap="square" rtlCol="0">
            <a:spAutoFit/>
          </a:bodyPr>
          <a:lstStyle/>
          <a:p>
            <a:pPr algn="ctr"/>
            <a:r>
              <a:rPr lang="pt-BR" sz="3200" b="1" dirty="0" smtClean="0"/>
              <a:t>RI</a:t>
            </a:r>
            <a:endParaRPr lang="pt-BR" sz="3200" b="1" dirty="0"/>
          </a:p>
        </p:txBody>
      </p:sp>
      <p:sp>
        <p:nvSpPr>
          <p:cNvPr id="50" name="CaixaDeTexto 49"/>
          <p:cNvSpPr txBox="1"/>
          <p:nvPr/>
        </p:nvSpPr>
        <p:spPr>
          <a:xfrm rot="21594539">
            <a:off x="1297439" y="2204121"/>
            <a:ext cx="936104" cy="1077218"/>
          </a:xfrm>
          <a:prstGeom prst="rect">
            <a:avLst/>
          </a:prstGeom>
          <a:noFill/>
        </p:spPr>
        <p:txBody>
          <a:bodyPr wrap="square" rtlCol="0">
            <a:spAutoFit/>
          </a:bodyPr>
          <a:lstStyle/>
          <a:p>
            <a:pPr algn="ctr"/>
            <a:r>
              <a:rPr lang="pt-BR" sz="3200" b="1" dirty="0" smtClean="0"/>
              <a:t>R$</a:t>
            </a:r>
          </a:p>
          <a:p>
            <a:pPr algn="ctr"/>
            <a:r>
              <a:rPr lang="pt-BR" sz="3200" b="1" dirty="0" smtClean="0"/>
              <a:t>TN</a:t>
            </a:r>
            <a:endParaRPr lang="pt-BR" sz="3200" b="1" dirty="0"/>
          </a:p>
        </p:txBody>
      </p:sp>
      <p:sp>
        <p:nvSpPr>
          <p:cNvPr id="52" name="CaixaDeTexto 51"/>
          <p:cNvSpPr txBox="1"/>
          <p:nvPr/>
        </p:nvSpPr>
        <p:spPr>
          <a:xfrm rot="21594539">
            <a:off x="332760" y="1844081"/>
            <a:ext cx="936104" cy="369332"/>
          </a:xfrm>
          <a:prstGeom prst="rect">
            <a:avLst/>
          </a:prstGeom>
          <a:noFill/>
        </p:spPr>
        <p:txBody>
          <a:bodyPr wrap="square" rtlCol="0">
            <a:spAutoFit/>
          </a:bodyPr>
          <a:lstStyle/>
          <a:p>
            <a:pPr algn="ctr"/>
            <a:r>
              <a:rPr lang="pt-BR" b="1" dirty="0" smtClean="0">
                <a:solidFill>
                  <a:schemeClr val="accent5">
                    <a:lumMod val="40000"/>
                    <a:lumOff val="60000"/>
                  </a:schemeClr>
                </a:solidFill>
              </a:rPr>
              <a:t>Ativos</a:t>
            </a:r>
            <a:endParaRPr lang="pt-BR" b="1" dirty="0">
              <a:solidFill>
                <a:schemeClr val="accent5">
                  <a:lumMod val="40000"/>
                  <a:lumOff val="60000"/>
                </a:schemeClr>
              </a:solidFill>
            </a:endParaRPr>
          </a:p>
        </p:txBody>
      </p:sp>
      <p:sp>
        <p:nvSpPr>
          <p:cNvPr id="53" name="CaixaDeTexto 52"/>
          <p:cNvSpPr txBox="1"/>
          <p:nvPr/>
        </p:nvSpPr>
        <p:spPr>
          <a:xfrm rot="21594539">
            <a:off x="1187331" y="1844081"/>
            <a:ext cx="1224136" cy="369332"/>
          </a:xfrm>
          <a:prstGeom prst="rect">
            <a:avLst/>
          </a:prstGeom>
          <a:noFill/>
        </p:spPr>
        <p:txBody>
          <a:bodyPr wrap="square" rtlCol="0">
            <a:spAutoFit/>
          </a:bodyPr>
          <a:lstStyle/>
          <a:p>
            <a:pPr algn="ctr"/>
            <a:r>
              <a:rPr lang="pt-BR" b="1" dirty="0" smtClean="0">
                <a:solidFill>
                  <a:schemeClr val="accent5">
                    <a:lumMod val="40000"/>
                    <a:lumOff val="60000"/>
                  </a:schemeClr>
                </a:solidFill>
              </a:rPr>
              <a:t>Passivos</a:t>
            </a:r>
            <a:endParaRPr lang="pt-BR" b="1" dirty="0">
              <a:solidFill>
                <a:schemeClr val="accent5">
                  <a:lumMod val="40000"/>
                  <a:lumOff val="60000"/>
                </a:schemeClr>
              </a:solidFill>
            </a:endParaRPr>
          </a:p>
        </p:txBody>
      </p:sp>
      <p:sp>
        <p:nvSpPr>
          <p:cNvPr id="12" name="Seta para a direita 11"/>
          <p:cNvSpPr/>
          <p:nvPr/>
        </p:nvSpPr>
        <p:spPr>
          <a:xfrm>
            <a:off x="2339752" y="3607304"/>
            <a:ext cx="432048" cy="216024"/>
          </a:xfrm>
          <a:prstGeom prst="rightArrow">
            <a:avLst/>
          </a:prstGeom>
          <a:solidFill>
            <a:schemeClr val="bg1">
              <a:lumMod val="6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7" name="Retângulo 16"/>
          <p:cNvSpPr/>
          <p:nvPr/>
        </p:nvSpPr>
        <p:spPr>
          <a:xfrm rot="21594539">
            <a:off x="2916417" y="3284241"/>
            <a:ext cx="936104" cy="756084"/>
          </a:xfrm>
          <a:prstGeom prst="rect">
            <a:avLst/>
          </a:prstGeom>
          <a:solidFill>
            <a:srgbClr val="FFFF0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9" name="CaixaDeTexto 18"/>
          <p:cNvSpPr txBox="1"/>
          <p:nvPr/>
        </p:nvSpPr>
        <p:spPr>
          <a:xfrm rot="21594539">
            <a:off x="2917017" y="3347538"/>
            <a:ext cx="936104" cy="584775"/>
          </a:xfrm>
          <a:prstGeom prst="rect">
            <a:avLst/>
          </a:prstGeom>
          <a:noFill/>
        </p:spPr>
        <p:txBody>
          <a:bodyPr wrap="square" rtlCol="0">
            <a:spAutoFit/>
          </a:bodyPr>
          <a:lstStyle/>
          <a:p>
            <a:pPr algn="ctr"/>
            <a:r>
              <a:rPr lang="pt-BR" sz="3200" b="1" dirty="0" smtClean="0"/>
              <a:t>RI</a:t>
            </a:r>
            <a:endParaRPr lang="pt-BR" sz="3200" b="1" dirty="0"/>
          </a:p>
        </p:txBody>
      </p:sp>
      <p:sp>
        <p:nvSpPr>
          <p:cNvPr id="21" name="CaixaDeTexto 20"/>
          <p:cNvSpPr txBox="1"/>
          <p:nvPr/>
        </p:nvSpPr>
        <p:spPr>
          <a:xfrm rot="21594539">
            <a:off x="2917017" y="1844081"/>
            <a:ext cx="936104" cy="369332"/>
          </a:xfrm>
          <a:prstGeom prst="rect">
            <a:avLst/>
          </a:prstGeom>
          <a:noFill/>
        </p:spPr>
        <p:txBody>
          <a:bodyPr wrap="square" rtlCol="0">
            <a:spAutoFit/>
          </a:bodyPr>
          <a:lstStyle/>
          <a:p>
            <a:pPr algn="ctr"/>
            <a:r>
              <a:rPr lang="pt-BR" b="1" dirty="0" smtClean="0">
                <a:solidFill>
                  <a:schemeClr val="accent5">
                    <a:lumMod val="40000"/>
                    <a:lumOff val="60000"/>
                  </a:schemeClr>
                </a:solidFill>
              </a:rPr>
              <a:t>Ativos</a:t>
            </a:r>
            <a:endParaRPr lang="pt-BR" b="1" dirty="0">
              <a:solidFill>
                <a:schemeClr val="accent5">
                  <a:lumMod val="40000"/>
                  <a:lumOff val="60000"/>
                </a:schemeClr>
              </a:solidFill>
            </a:endParaRPr>
          </a:p>
        </p:txBody>
      </p:sp>
      <p:sp>
        <p:nvSpPr>
          <p:cNvPr id="22" name="CaixaDeTexto 21"/>
          <p:cNvSpPr txBox="1"/>
          <p:nvPr/>
        </p:nvSpPr>
        <p:spPr>
          <a:xfrm rot="21594539">
            <a:off x="3771588" y="1844081"/>
            <a:ext cx="1224136" cy="369332"/>
          </a:xfrm>
          <a:prstGeom prst="rect">
            <a:avLst/>
          </a:prstGeom>
          <a:noFill/>
        </p:spPr>
        <p:txBody>
          <a:bodyPr wrap="square" rtlCol="0">
            <a:spAutoFit/>
          </a:bodyPr>
          <a:lstStyle/>
          <a:p>
            <a:pPr algn="ctr"/>
            <a:r>
              <a:rPr lang="pt-BR" b="1" dirty="0" smtClean="0">
                <a:solidFill>
                  <a:schemeClr val="accent5">
                    <a:lumMod val="40000"/>
                    <a:lumOff val="60000"/>
                  </a:schemeClr>
                </a:solidFill>
              </a:rPr>
              <a:t>Passivos</a:t>
            </a:r>
            <a:endParaRPr lang="pt-BR" b="1" dirty="0">
              <a:solidFill>
                <a:schemeClr val="accent5">
                  <a:lumMod val="40000"/>
                  <a:lumOff val="60000"/>
                </a:schemeClr>
              </a:solidFill>
            </a:endParaRPr>
          </a:p>
        </p:txBody>
      </p:sp>
      <p:sp>
        <p:nvSpPr>
          <p:cNvPr id="24" name="Retângulo 23"/>
          <p:cNvSpPr/>
          <p:nvPr/>
        </p:nvSpPr>
        <p:spPr>
          <a:xfrm rot="21594539">
            <a:off x="3887372" y="2204120"/>
            <a:ext cx="936104" cy="2007504"/>
          </a:xfrm>
          <a:prstGeom prst="rect">
            <a:avLst/>
          </a:prstGeom>
          <a:solidFill>
            <a:schemeClr val="bg1"/>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5" name="Retângulo 24"/>
          <p:cNvSpPr/>
          <p:nvPr/>
        </p:nvSpPr>
        <p:spPr>
          <a:xfrm rot="21594539">
            <a:off x="2917017" y="2204121"/>
            <a:ext cx="936104" cy="1080120"/>
          </a:xfrm>
          <a:prstGeom prst="rect">
            <a:avLst/>
          </a:prstGeom>
          <a:solidFill>
            <a:schemeClr val="bg1"/>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6" name="CaixaDeTexto 25"/>
          <p:cNvSpPr txBox="1"/>
          <p:nvPr/>
        </p:nvSpPr>
        <p:spPr>
          <a:xfrm rot="21594539">
            <a:off x="2917017" y="2204121"/>
            <a:ext cx="936104" cy="584775"/>
          </a:xfrm>
          <a:prstGeom prst="rect">
            <a:avLst/>
          </a:prstGeom>
          <a:noFill/>
        </p:spPr>
        <p:txBody>
          <a:bodyPr wrap="square" rtlCol="0">
            <a:spAutoFit/>
          </a:bodyPr>
          <a:lstStyle/>
          <a:p>
            <a:pPr algn="ctr"/>
            <a:r>
              <a:rPr lang="pt-BR" sz="3200" b="1" dirty="0" smtClean="0"/>
              <a:t>D+</a:t>
            </a:r>
            <a:endParaRPr lang="pt-BR" sz="3200" b="1" dirty="0"/>
          </a:p>
        </p:txBody>
      </p:sp>
      <p:sp>
        <p:nvSpPr>
          <p:cNvPr id="27" name="CaixaDeTexto 26"/>
          <p:cNvSpPr txBox="1"/>
          <p:nvPr/>
        </p:nvSpPr>
        <p:spPr>
          <a:xfrm rot="21594539">
            <a:off x="3881696" y="2204121"/>
            <a:ext cx="936104" cy="1077218"/>
          </a:xfrm>
          <a:prstGeom prst="rect">
            <a:avLst/>
          </a:prstGeom>
          <a:noFill/>
        </p:spPr>
        <p:txBody>
          <a:bodyPr wrap="square" rtlCol="0">
            <a:spAutoFit/>
          </a:bodyPr>
          <a:lstStyle/>
          <a:p>
            <a:pPr algn="ctr"/>
            <a:r>
              <a:rPr lang="pt-BR" sz="3200" b="1" dirty="0" smtClean="0"/>
              <a:t>R$</a:t>
            </a:r>
          </a:p>
          <a:p>
            <a:pPr algn="ctr"/>
            <a:r>
              <a:rPr lang="pt-BR" sz="3200" b="1" dirty="0" smtClean="0"/>
              <a:t>TN</a:t>
            </a:r>
            <a:endParaRPr lang="pt-BR" sz="3200" b="1" dirty="0"/>
          </a:p>
        </p:txBody>
      </p:sp>
      <p:sp>
        <p:nvSpPr>
          <p:cNvPr id="28" name="Retângulo 27"/>
          <p:cNvSpPr/>
          <p:nvPr/>
        </p:nvSpPr>
        <p:spPr>
          <a:xfrm>
            <a:off x="3887029" y="4246824"/>
            <a:ext cx="936104" cy="540060"/>
          </a:xfrm>
          <a:prstGeom prst="rect">
            <a:avLst/>
          </a:prstGeom>
          <a:solidFill>
            <a:schemeClr val="bg1"/>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9" name="CaixaDeTexto 28"/>
          <p:cNvSpPr txBox="1"/>
          <p:nvPr/>
        </p:nvSpPr>
        <p:spPr>
          <a:xfrm>
            <a:off x="3915604" y="4202109"/>
            <a:ext cx="936104" cy="584775"/>
          </a:xfrm>
          <a:prstGeom prst="rect">
            <a:avLst/>
          </a:prstGeom>
          <a:noFill/>
        </p:spPr>
        <p:txBody>
          <a:bodyPr wrap="square" rtlCol="0">
            <a:spAutoFit/>
          </a:bodyPr>
          <a:lstStyle/>
          <a:p>
            <a:pPr algn="ctr"/>
            <a:r>
              <a:rPr lang="pt-BR" sz="3200" b="1" dirty="0" smtClean="0"/>
              <a:t>PL</a:t>
            </a:r>
            <a:endParaRPr lang="pt-BR" sz="3200" b="1" dirty="0"/>
          </a:p>
        </p:txBody>
      </p:sp>
      <p:sp>
        <p:nvSpPr>
          <p:cNvPr id="23" name="Retângulo 22"/>
          <p:cNvSpPr/>
          <p:nvPr/>
        </p:nvSpPr>
        <p:spPr>
          <a:xfrm>
            <a:off x="6919689" y="2230529"/>
            <a:ext cx="936104" cy="540060"/>
          </a:xfrm>
          <a:prstGeom prst="rect">
            <a:avLst/>
          </a:prstGeom>
          <a:solidFill>
            <a:schemeClr val="bg1"/>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0" name="CaixaDeTexto 29"/>
          <p:cNvSpPr txBox="1"/>
          <p:nvPr/>
        </p:nvSpPr>
        <p:spPr>
          <a:xfrm>
            <a:off x="6948264" y="2185814"/>
            <a:ext cx="936104" cy="584775"/>
          </a:xfrm>
          <a:prstGeom prst="rect">
            <a:avLst/>
          </a:prstGeom>
          <a:noFill/>
        </p:spPr>
        <p:txBody>
          <a:bodyPr wrap="square" rtlCol="0">
            <a:spAutoFit/>
          </a:bodyPr>
          <a:lstStyle/>
          <a:p>
            <a:pPr algn="ctr"/>
            <a:r>
              <a:rPr lang="pt-BR" sz="3200" b="1" dirty="0" smtClean="0"/>
              <a:t>PL</a:t>
            </a:r>
            <a:endParaRPr lang="pt-BR" sz="3200" b="1" dirty="0"/>
          </a:p>
        </p:txBody>
      </p:sp>
      <p:sp>
        <p:nvSpPr>
          <p:cNvPr id="31" name="Seta para a direita 30"/>
          <p:cNvSpPr/>
          <p:nvPr/>
        </p:nvSpPr>
        <p:spPr>
          <a:xfrm rot="19424157">
            <a:off x="4809140" y="2150832"/>
            <a:ext cx="1091463" cy="185342"/>
          </a:xfrm>
          <a:prstGeom prst="rightArrow">
            <a:avLst/>
          </a:prstGeom>
          <a:solidFill>
            <a:schemeClr val="bg1">
              <a:lumMod val="6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51" name="Retângulo 50"/>
          <p:cNvSpPr/>
          <p:nvPr/>
        </p:nvSpPr>
        <p:spPr>
          <a:xfrm rot="21594539">
            <a:off x="6919465" y="909693"/>
            <a:ext cx="936104" cy="1293676"/>
          </a:xfrm>
          <a:prstGeom prst="rect">
            <a:avLst/>
          </a:prstGeom>
          <a:solidFill>
            <a:schemeClr val="bg1"/>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54" name="Retângulo 53"/>
          <p:cNvSpPr/>
          <p:nvPr/>
        </p:nvSpPr>
        <p:spPr>
          <a:xfrm rot="21594539">
            <a:off x="5949677" y="909693"/>
            <a:ext cx="936104" cy="1080120"/>
          </a:xfrm>
          <a:prstGeom prst="rect">
            <a:avLst/>
          </a:prstGeom>
          <a:solidFill>
            <a:schemeClr val="bg1"/>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56" name="CaixaDeTexto 55"/>
          <p:cNvSpPr txBox="1"/>
          <p:nvPr/>
        </p:nvSpPr>
        <p:spPr>
          <a:xfrm rot="21594539">
            <a:off x="5949677" y="909693"/>
            <a:ext cx="936104" cy="584775"/>
          </a:xfrm>
          <a:prstGeom prst="rect">
            <a:avLst/>
          </a:prstGeom>
          <a:noFill/>
        </p:spPr>
        <p:txBody>
          <a:bodyPr wrap="square" rtlCol="0">
            <a:spAutoFit/>
          </a:bodyPr>
          <a:lstStyle/>
          <a:p>
            <a:pPr algn="ctr"/>
            <a:r>
              <a:rPr lang="pt-BR" sz="3200" b="1" dirty="0" smtClean="0"/>
              <a:t>D+</a:t>
            </a:r>
            <a:endParaRPr lang="pt-BR" sz="3200" b="1" dirty="0"/>
          </a:p>
        </p:txBody>
      </p:sp>
      <p:sp>
        <p:nvSpPr>
          <p:cNvPr id="58" name="CaixaDeTexto 57"/>
          <p:cNvSpPr txBox="1"/>
          <p:nvPr/>
        </p:nvSpPr>
        <p:spPr>
          <a:xfrm rot="21594539">
            <a:off x="6914356" y="909693"/>
            <a:ext cx="936104" cy="1077218"/>
          </a:xfrm>
          <a:prstGeom prst="rect">
            <a:avLst/>
          </a:prstGeom>
          <a:noFill/>
        </p:spPr>
        <p:txBody>
          <a:bodyPr wrap="square" rtlCol="0">
            <a:spAutoFit/>
          </a:bodyPr>
          <a:lstStyle/>
          <a:p>
            <a:pPr algn="ctr"/>
            <a:r>
              <a:rPr lang="pt-BR" sz="3200" b="1" dirty="0" smtClean="0"/>
              <a:t>R$</a:t>
            </a:r>
          </a:p>
          <a:p>
            <a:pPr algn="ctr"/>
            <a:r>
              <a:rPr lang="pt-BR" sz="3200" b="1" dirty="0" smtClean="0"/>
              <a:t>TN</a:t>
            </a:r>
            <a:endParaRPr lang="pt-BR" sz="3200" b="1" dirty="0"/>
          </a:p>
        </p:txBody>
      </p:sp>
      <p:sp>
        <p:nvSpPr>
          <p:cNvPr id="59" name="CaixaDeTexto 58"/>
          <p:cNvSpPr txBox="1"/>
          <p:nvPr/>
        </p:nvSpPr>
        <p:spPr>
          <a:xfrm rot="21594539">
            <a:off x="5949677" y="549653"/>
            <a:ext cx="936104" cy="369332"/>
          </a:xfrm>
          <a:prstGeom prst="rect">
            <a:avLst/>
          </a:prstGeom>
          <a:noFill/>
        </p:spPr>
        <p:txBody>
          <a:bodyPr wrap="square" rtlCol="0">
            <a:spAutoFit/>
          </a:bodyPr>
          <a:lstStyle/>
          <a:p>
            <a:pPr algn="ctr"/>
            <a:r>
              <a:rPr lang="pt-BR" b="1" dirty="0" smtClean="0">
                <a:solidFill>
                  <a:schemeClr val="accent5">
                    <a:lumMod val="40000"/>
                    <a:lumOff val="60000"/>
                  </a:schemeClr>
                </a:solidFill>
              </a:rPr>
              <a:t>Ativos</a:t>
            </a:r>
            <a:endParaRPr lang="pt-BR" b="1" dirty="0">
              <a:solidFill>
                <a:schemeClr val="accent5">
                  <a:lumMod val="40000"/>
                  <a:lumOff val="60000"/>
                </a:schemeClr>
              </a:solidFill>
            </a:endParaRPr>
          </a:p>
        </p:txBody>
      </p:sp>
      <p:sp>
        <p:nvSpPr>
          <p:cNvPr id="60" name="CaixaDeTexto 59"/>
          <p:cNvSpPr txBox="1"/>
          <p:nvPr/>
        </p:nvSpPr>
        <p:spPr>
          <a:xfrm rot="21594539">
            <a:off x="6804248" y="549653"/>
            <a:ext cx="1224136" cy="369332"/>
          </a:xfrm>
          <a:prstGeom prst="rect">
            <a:avLst/>
          </a:prstGeom>
          <a:noFill/>
        </p:spPr>
        <p:txBody>
          <a:bodyPr wrap="square" rtlCol="0">
            <a:spAutoFit/>
          </a:bodyPr>
          <a:lstStyle/>
          <a:p>
            <a:pPr algn="ctr"/>
            <a:r>
              <a:rPr lang="pt-BR" b="1" dirty="0" smtClean="0">
                <a:solidFill>
                  <a:schemeClr val="accent5">
                    <a:lumMod val="40000"/>
                    <a:lumOff val="60000"/>
                  </a:schemeClr>
                </a:solidFill>
              </a:rPr>
              <a:t>Passivos</a:t>
            </a:r>
            <a:endParaRPr lang="pt-BR" b="1" dirty="0">
              <a:solidFill>
                <a:schemeClr val="accent5">
                  <a:lumMod val="40000"/>
                  <a:lumOff val="60000"/>
                </a:schemeClr>
              </a:solidFill>
            </a:endParaRPr>
          </a:p>
        </p:txBody>
      </p:sp>
      <p:sp>
        <p:nvSpPr>
          <p:cNvPr id="61" name="Retângulo 60"/>
          <p:cNvSpPr/>
          <p:nvPr/>
        </p:nvSpPr>
        <p:spPr>
          <a:xfrm rot="21594539">
            <a:off x="5950277" y="2024100"/>
            <a:ext cx="936104" cy="756084"/>
          </a:xfrm>
          <a:prstGeom prst="rect">
            <a:avLst/>
          </a:prstGeom>
          <a:solidFill>
            <a:srgbClr val="FFFF0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62" name="CaixaDeTexto 61"/>
          <p:cNvSpPr txBox="1"/>
          <p:nvPr/>
        </p:nvSpPr>
        <p:spPr>
          <a:xfrm rot="21594539">
            <a:off x="5950877" y="2087397"/>
            <a:ext cx="936104" cy="584775"/>
          </a:xfrm>
          <a:prstGeom prst="rect">
            <a:avLst/>
          </a:prstGeom>
          <a:noFill/>
        </p:spPr>
        <p:txBody>
          <a:bodyPr wrap="square" rtlCol="0">
            <a:spAutoFit/>
          </a:bodyPr>
          <a:lstStyle/>
          <a:p>
            <a:pPr algn="ctr"/>
            <a:r>
              <a:rPr lang="pt-BR" sz="3200" b="1" dirty="0" smtClean="0"/>
              <a:t>RI</a:t>
            </a:r>
            <a:endParaRPr lang="pt-BR" sz="3200" b="1" dirty="0"/>
          </a:p>
        </p:txBody>
      </p:sp>
    </p:spTree>
    <p:extLst>
      <p:ext uri="{BB962C8B-B14F-4D97-AF65-F5344CB8AC3E}">
        <p14:creationId xmlns:p14="http://schemas.microsoft.com/office/powerpoint/2010/main" val="35668912"/>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Retângulo 35"/>
          <p:cNvSpPr/>
          <p:nvPr/>
        </p:nvSpPr>
        <p:spPr>
          <a:xfrm>
            <a:off x="1302772" y="4246824"/>
            <a:ext cx="936104" cy="540060"/>
          </a:xfrm>
          <a:prstGeom prst="rect">
            <a:avLst/>
          </a:prstGeom>
          <a:solidFill>
            <a:schemeClr val="bg1"/>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40" name="CaixaDeTexto 39"/>
          <p:cNvSpPr txBox="1"/>
          <p:nvPr/>
        </p:nvSpPr>
        <p:spPr>
          <a:xfrm>
            <a:off x="1331347" y="4202109"/>
            <a:ext cx="936104" cy="584775"/>
          </a:xfrm>
          <a:prstGeom prst="rect">
            <a:avLst/>
          </a:prstGeom>
          <a:noFill/>
        </p:spPr>
        <p:txBody>
          <a:bodyPr wrap="square" rtlCol="0">
            <a:spAutoFit/>
          </a:bodyPr>
          <a:lstStyle/>
          <a:p>
            <a:pPr algn="ctr"/>
            <a:r>
              <a:rPr lang="pt-BR" sz="3200" b="1" dirty="0" smtClean="0"/>
              <a:t>PL</a:t>
            </a:r>
            <a:endParaRPr lang="pt-BR" sz="3200" b="1" dirty="0"/>
          </a:p>
        </p:txBody>
      </p:sp>
      <p:sp>
        <p:nvSpPr>
          <p:cNvPr id="44" name="Retângulo 43"/>
          <p:cNvSpPr/>
          <p:nvPr/>
        </p:nvSpPr>
        <p:spPr>
          <a:xfrm rot="21594539">
            <a:off x="1303115" y="2204120"/>
            <a:ext cx="936104" cy="2007504"/>
          </a:xfrm>
          <a:prstGeom prst="rect">
            <a:avLst/>
          </a:prstGeom>
          <a:solidFill>
            <a:schemeClr val="bg1"/>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45" name="Retângulo 44"/>
          <p:cNvSpPr/>
          <p:nvPr/>
        </p:nvSpPr>
        <p:spPr>
          <a:xfrm rot="21594539">
            <a:off x="332760" y="2204121"/>
            <a:ext cx="936104" cy="1080120"/>
          </a:xfrm>
          <a:prstGeom prst="rect">
            <a:avLst/>
          </a:prstGeom>
          <a:solidFill>
            <a:schemeClr val="bg1"/>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46" name="Retângulo 45"/>
          <p:cNvSpPr/>
          <p:nvPr/>
        </p:nvSpPr>
        <p:spPr>
          <a:xfrm rot="21594539">
            <a:off x="332760" y="3284241"/>
            <a:ext cx="936104" cy="1512168"/>
          </a:xfrm>
          <a:prstGeom prst="rect">
            <a:avLst/>
          </a:prstGeom>
          <a:solidFill>
            <a:srgbClr val="FFFF0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48" name="CaixaDeTexto 47"/>
          <p:cNvSpPr txBox="1"/>
          <p:nvPr/>
        </p:nvSpPr>
        <p:spPr>
          <a:xfrm rot="21594539">
            <a:off x="332760" y="2204121"/>
            <a:ext cx="936104" cy="584775"/>
          </a:xfrm>
          <a:prstGeom prst="rect">
            <a:avLst/>
          </a:prstGeom>
          <a:noFill/>
        </p:spPr>
        <p:txBody>
          <a:bodyPr wrap="square" rtlCol="0">
            <a:spAutoFit/>
          </a:bodyPr>
          <a:lstStyle/>
          <a:p>
            <a:pPr algn="ctr"/>
            <a:r>
              <a:rPr lang="pt-BR" sz="3200" b="1" dirty="0" smtClean="0"/>
              <a:t>D+</a:t>
            </a:r>
            <a:endParaRPr lang="pt-BR" sz="3200" b="1" dirty="0"/>
          </a:p>
        </p:txBody>
      </p:sp>
      <p:sp>
        <p:nvSpPr>
          <p:cNvPr id="49" name="CaixaDeTexto 48"/>
          <p:cNvSpPr txBox="1"/>
          <p:nvPr/>
        </p:nvSpPr>
        <p:spPr>
          <a:xfrm rot="21594539">
            <a:off x="332760" y="3347538"/>
            <a:ext cx="936104" cy="584775"/>
          </a:xfrm>
          <a:prstGeom prst="rect">
            <a:avLst/>
          </a:prstGeom>
          <a:noFill/>
        </p:spPr>
        <p:txBody>
          <a:bodyPr wrap="square" rtlCol="0">
            <a:spAutoFit/>
          </a:bodyPr>
          <a:lstStyle/>
          <a:p>
            <a:pPr algn="ctr"/>
            <a:r>
              <a:rPr lang="pt-BR" sz="3200" b="1" dirty="0" smtClean="0"/>
              <a:t>RI</a:t>
            </a:r>
            <a:endParaRPr lang="pt-BR" sz="3200" b="1" dirty="0"/>
          </a:p>
        </p:txBody>
      </p:sp>
      <p:sp>
        <p:nvSpPr>
          <p:cNvPr id="50" name="CaixaDeTexto 49"/>
          <p:cNvSpPr txBox="1"/>
          <p:nvPr/>
        </p:nvSpPr>
        <p:spPr>
          <a:xfrm rot="21594539">
            <a:off x="1297439" y="2204121"/>
            <a:ext cx="936104" cy="1077218"/>
          </a:xfrm>
          <a:prstGeom prst="rect">
            <a:avLst/>
          </a:prstGeom>
          <a:noFill/>
        </p:spPr>
        <p:txBody>
          <a:bodyPr wrap="square" rtlCol="0">
            <a:spAutoFit/>
          </a:bodyPr>
          <a:lstStyle/>
          <a:p>
            <a:pPr algn="ctr"/>
            <a:r>
              <a:rPr lang="pt-BR" sz="3200" b="1" dirty="0" smtClean="0"/>
              <a:t>R$</a:t>
            </a:r>
          </a:p>
          <a:p>
            <a:pPr algn="ctr"/>
            <a:r>
              <a:rPr lang="pt-BR" sz="3200" b="1" dirty="0" smtClean="0"/>
              <a:t>TN</a:t>
            </a:r>
            <a:endParaRPr lang="pt-BR" sz="3200" b="1" dirty="0"/>
          </a:p>
        </p:txBody>
      </p:sp>
      <p:sp>
        <p:nvSpPr>
          <p:cNvPr id="52" name="CaixaDeTexto 51"/>
          <p:cNvSpPr txBox="1"/>
          <p:nvPr/>
        </p:nvSpPr>
        <p:spPr>
          <a:xfrm rot="21594539">
            <a:off x="332760" y="1844081"/>
            <a:ext cx="936104" cy="369332"/>
          </a:xfrm>
          <a:prstGeom prst="rect">
            <a:avLst/>
          </a:prstGeom>
          <a:noFill/>
        </p:spPr>
        <p:txBody>
          <a:bodyPr wrap="square" rtlCol="0">
            <a:spAutoFit/>
          </a:bodyPr>
          <a:lstStyle/>
          <a:p>
            <a:pPr algn="ctr"/>
            <a:r>
              <a:rPr lang="pt-BR" b="1" dirty="0" smtClean="0">
                <a:solidFill>
                  <a:schemeClr val="accent5">
                    <a:lumMod val="40000"/>
                    <a:lumOff val="60000"/>
                  </a:schemeClr>
                </a:solidFill>
              </a:rPr>
              <a:t>Ativos</a:t>
            </a:r>
            <a:endParaRPr lang="pt-BR" b="1" dirty="0">
              <a:solidFill>
                <a:schemeClr val="accent5">
                  <a:lumMod val="40000"/>
                  <a:lumOff val="60000"/>
                </a:schemeClr>
              </a:solidFill>
            </a:endParaRPr>
          </a:p>
        </p:txBody>
      </p:sp>
      <p:sp>
        <p:nvSpPr>
          <p:cNvPr id="53" name="CaixaDeTexto 52"/>
          <p:cNvSpPr txBox="1"/>
          <p:nvPr/>
        </p:nvSpPr>
        <p:spPr>
          <a:xfrm rot="21594539">
            <a:off x="1187331" y="1844081"/>
            <a:ext cx="1224136" cy="369332"/>
          </a:xfrm>
          <a:prstGeom prst="rect">
            <a:avLst/>
          </a:prstGeom>
          <a:noFill/>
        </p:spPr>
        <p:txBody>
          <a:bodyPr wrap="square" rtlCol="0">
            <a:spAutoFit/>
          </a:bodyPr>
          <a:lstStyle/>
          <a:p>
            <a:pPr algn="ctr"/>
            <a:r>
              <a:rPr lang="pt-BR" b="1" dirty="0" smtClean="0">
                <a:solidFill>
                  <a:schemeClr val="accent5">
                    <a:lumMod val="40000"/>
                    <a:lumOff val="60000"/>
                  </a:schemeClr>
                </a:solidFill>
              </a:rPr>
              <a:t>Passivos</a:t>
            </a:r>
            <a:endParaRPr lang="pt-BR" b="1" dirty="0">
              <a:solidFill>
                <a:schemeClr val="accent5">
                  <a:lumMod val="40000"/>
                  <a:lumOff val="60000"/>
                </a:schemeClr>
              </a:solidFill>
            </a:endParaRPr>
          </a:p>
        </p:txBody>
      </p:sp>
      <p:sp>
        <p:nvSpPr>
          <p:cNvPr id="12" name="Seta para a direita 11"/>
          <p:cNvSpPr/>
          <p:nvPr/>
        </p:nvSpPr>
        <p:spPr>
          <a:xfrm>
            <a:off x="2339752" y="3607304"/>
            <a:ext cx="432048" cy="216024"/>
          </a:xfrm>
          <a:prstGeom prst="rightArrow">
            <a:avLst/>
          </a:prstGeom>
          <a:solidFill>
            <a:schemeClr val="bg1">
              <a:lumMod val="6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7" name="Retângulo 16"/>
          <p:cNvSpPr/>
          <p:nvPr/>
        </p:nvSpPr>
        <p:spPr>
          <a:xfrm rot="21594539">
            <a:off x="2916417" y="3284241"/>
            <a:ext cx="936104" cy="756084"/>
          </a:xfrm>
          <a:prstGeom prst="rect">
            <a:avLst/>
          </a:prstGeom>
          <a:solidFill>
            <a:srgbClr val="FFFF0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9" name="CaixaDeTexto 18"/>
          <p:cNvSpPr txBox="1"/>
          <p:nvPr/>
        </p:nvSpPr>
        <p:spPr>
          <a:xfrm rot="21594539">
            <a:off x="2917017" y="3347538"/>
            <a:ext cx="936104" cy="584775"/>
          </a:xfrm>
          <a:prstGeom prst="rect">
            <a:avLst/>
          </a:prstGeom>
          <a:noFill/>
        </p:spPr>
        <p:txBody>
          <a:bodyPr wrap="square" rtlCol="0">
            <a:spAutoFit/>
          </a:bodyPr>
          <a:lstStyle/>
          <a:p>
            <a:pPr algn="ctr"/>
            <a:r>
              <a:rPr lang="pt-BR" sz="3200" b="1" dirty="0" smtClean="0"/>
              <a:t>RI</a:t>
            </a:r>
            <a:endParaRPr lang="pt-BR" sz="3200" b="1" dirty="0"/>
          </a:p>
        </p:txBody>
      </p:sp>
      <p:sp>
        <p:nvSpPr>
          <p:cNvPr id="21" name="CaixaDeTexto 20"/>
          <p:cNvSpPr txBox="1"/>
          <p:nvPr/>
        </p:nvSpPr>
        <p:spPr>
          <a:xfrm rot="21594539">
            <a:off x="2917017" y="1844081"/>
            <a:ext cx="936104" cy="369332"/>
          </a:xfrm>
          <a:prstGeom prst="rect">
            <a:avLst/>
          </a:prstGeom>
          <a:noFill/>
        </p:spPr>
        <p:txBody>
          <a:bodyPr wrap="square" rtlCol="0">
            <a:spAutoFit/>
          </a:bodyPr>
          <a:lstStyle/>
          <a:p>
            <a:pPr algn="ctr"/>
            <a:r>
              <a:rPr lang="pt-BR" b="1" dirty="0" smtClean="0">
                <a:solidFill>
                  <a:schemeClr val="accent5">
                    <a:lumMod val="40000"/>
                    <a:lumOff val="60000"/>
                  </a:schemeClr>
                </a:solidFill>
              </a:rPr>
              <a:t>Ativos</a:t>
            </a:r>
            <a:endParaRPr lang="pt-BR" b="1" dirty="0">
              <a:solidFill>
                <a:schemeClr val="accent5">
                  <a:lumMod val="40000"/>
                  <a:lumOff val="60000"/>
                </a:schemeClr>
              </a:solidFill>
            </a:endParaRPr>
          </a:p>
        </p:txBody>
      </p:sp>
      <p:sp>
        <p:nvSpPr>
          <p:cNvPr id="22" name="CaixaDeTexto 21"/>
          <p:cNvSpPr txBox="1"/>
          <p:nvPr/>
        </p:nvSpPr>
        <p:spPr>
          <a:xfrm rot="21594539">
            <a:off x="3771588" y="1844081"/>
            <a:ext cx="1224136" cy="369332"/>
          </a:xfrm>
          <a:prstGeom prst="rect">
            <a:avLst/>
          </a:prstGeom>
          <a:noFill/>
        </p:spPr>
        <p:txBody>
          <a:bodyPr wrap="square" rtlCol="0">
            <a:spAutoFit/>
          </a:bodyPr>
          <a:lstStyle/>
          <a:p>
            <a:pPr algn="ctr"/>
            <a:r>
              <a:rPr lang="pt-BR" b="1" dirty="0" smtClean="0">
                <a:solidFill>
                  <a:schemeClr val="accent5">
                    <a:lumMod val="40000"/>
                    <a:lumOff val="60000"/>
                  </a:schemeClr>
                </a:solidFill>
              </a:rPr>
              <a:t>Passivos</a:t>
            </a:r>
            <a:endParaRPr lang="pt-BR" b="1" dirty="0">
              <a:solidFill>
                <a:schemeClr val="accent5">
                  <a:lumMod val="40000"/>
                  <a:lumOff val="60000"/>
                </a:schemeClr>
              </a:solidFill>
            </a:endParaRPr>
          </a:p>
        </p:txBody>
      </p:sp>
      <p:sp>
        <p:nvSpPr>
          <p:cNvPr id="24" name="Retângulo 23"/>
          <p:cNvSpPr/>
          <p:nvPr/>
        </p:nvSpPr>
        <p:spPr>
          <a:xfrm rot="21594539">
            <a:off x="3887372" y="2204120"/>
            <a:ext cx="936104" cy="2007504"/>
          </a:xfrm>
          <a:prstGeom prst="rect">
            <a:avLst/>
          </a:prstGeom>
          <a:solidFill>
            <a:schemeClr val="bg1"/>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5" name="Retângulo 24"/>
          <p:cNvSpPr/>
          <p:nvPr/>
        </p:nvSpPr>
        <p:spPr>
          <a:xfrm rot="21594539">
            <a:off x="2917017" y="2204121"/>
            <a:ext cx="936104" cy="1080120"/>
          </a:xfrm>
          <a:prstGeom prst="rect">
            <a:avLst/>
          </a:prstGeom>
          <a:solidFill>
            <a:schemeClr val="bg1"/>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6" name="CaixaDeTexto 25"/>
          <p:cNvSpPr txBox="1"/>
          <p:nvPr/>
        </p:nvSpPr>
        <p:spPr>
          <a:xfrm rot="21594539">
            <a:off x="2917017" y="2204121"/>
            <a:ext cx="936104" cy="584775"/>
          </a:xfrm>
          <a:prstGeom prst="rect">
            <a:avLst/>
          </a:prstGeom>
          <a:noFill/>
        </p:spPr>
        <p:txBody>
          <a:bodyPr wrap="square" rtlCol="0">
            <a:spAutoFit/>
          </a:bodyPr>
          <a:lstStyle/>
          <a:p>
            <a:pPr algn="ctr"/>
            <a:r>
              <a:rPr lang="pt-BR" sz="3200" b="1" dirty="0" smtClean="0"/>
              <a:t>D+</a:t>
            </a:r>
            <a:endParaRPr lang="pt-BR" sz="3200" b="1" dirty="0"/>
          </a:p>
        </p:txBody>
      </p:sp>
      <p:sp>
        <p:nvSpPr>
          <p:cNvPr id="27" name="CaixaDeTexto 26"/>
          <p:cNvSpPr txBox="1"/>
          <p:nvPr/>
        </p:nvSpPr>
        <p:spPr>
          <a:xfrm rot="21594539">
            <a:off x="3881696" y="2204121"/>
            <a:ext cx="936104" cy="1077218"/>
          </a:xfrm>
          <a:prstGeom prst="rect">
            <a:avLst/>
          </a:prstGeom>
          <a:noFill/>
        </p:spPr>
        <p:txBody>
          <a:bodyPr wrap="square" rtlCol="0">
            <a:spAutoFit/>
          </a:bodyPr>
          <a:lstStyle/>
          <a:p>
            <a:pPr algn="ctr"/>
            <a:r>
              <a:rPr lang="pt-BR" sz="3200" b="1" dirty="0" smtClean="0"/>
              <a:t>R$</a:t>
            </a:r>
          </a:p>
          <a:p>
            <a:pPr algn="ctr"/>
            <a:r>
              <a:rPr lang="pt-BR" sz="3200" b="1" dirty="0" smtClean="0"/>
              <a:t>TN</a:t>
            </a:r>
            <a:endParaRPr lang="pt-BR" sz="3200" b="1" dirty="0"/>
          </a:p>
        </p:txBody>
      </p:sp>
      <p:sp>
        <p:nvSpPr>
          <p:cNvPr id="28" name="Retângulo 27"/>
          <p:cNvSpPr/>
          <p:nvPr/>
        </p:nvSpPr>
        <p:spPr>
          <a:xfrm>
            <a:off x="3887029" y="4246824"/>
            <a:ext cx="936104" cy="540060"/>
          </a:xfrm>
          <a:prstGeom prst="rect">
            <a:avLst/>
          </a:prstGeom>
          <a:solidFill>
            <a:schemeClr val="bg1"/>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9" name="CaixaDeTexto 28"/>
          <p:cNvSpPr txBox="1"/>
          <p:nvPr/>
        </p:nvSpPr>
        <p:spPr>
          <a:xfrm>
            <a:off x="3915604" y="4202109"/>
            <a:ext cx="936104" cy="584775"/>
          </a:xfrm>
          <a:prstGeom prst="rect">
            <a:avLst/>
          </a:prstGeom>
          <a:noFill/>
        </p:spPr>
        <p:txBody>
          <a:bodyPr wrap="square" rtlCol="0">
            <a:spAutoFit/>
          </a:bodyPr>
          <a:lstStyle/>
          <a:p>
            <a:pPr algn="ctr"/>
            <a:r>
              <a:rPr lang="pt-BR" sz="3200" b="1" dirty="0" smtClean="0"/>
              <a:t>PL</a:t>
            </a:r>
            <a:endParaRPr lang="pt-BR" sz="3200" b="1" dirty="0"/>
          </a:p>
        </p:txBody>
      </p:sp>
      <p:sp>
        <p:nvSpPr>
          <p:cNvPr id="23" name="Retângulo 22"/>
          <p:cNvSpPr/>
          <p:nvPr/>
        </p:nvSpPr>
        <p:spPr>
          <a:xfrm>
            <a:off x="6919689" y="2230529"/>
            <a:ext cx="936104" cy="540060"/>
          </a:xfrm>
          <a:prstGeom prst="rect">
            <a:avLst/>
          </a:prstGeom>
          <a:solidFill>
            <a:schemeClr val="bg1"/>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0" name="CaixaDeTexto 29"/>
          <p:cNvSpPr txBox="1"/>
          <p:nvPr/>
        </p:nvSpPr>
        <p:spPr>
          <a:xfrm>
            <a:off x="6948264" y="2185814"/>
            <a:ext cx="936104" cy="584775"/>
          </a:xfrm>
          <a:prstGeom prst="rect">
            <a:avLst/>
          </a:prstGeom>
          <a:noFill/>
        </p:spPr>
        <p:txBody>
          <a:bodyPr wrap="square" rtlCol="0">
            <a:spAutoFit/>
          </a:bodyPr>
          <a:lstStyle/>
          <a:p>
            <a:pPr algn="ctr"/>
            <a:r>
              <a:rPr lang="pt-BR" sz="3200" b="1" dirty="0" smtClean="0"/>
              <a:t>PL</a:t>
            </a:r>
            <a:endParaRPr lang="pt-BR" sz="3200" b="1" dirty="0"/>
          </a:p>
        </p:txBody>
      </p:sp>
      <p:sp>
        <p:nvSpPr>
          <p:cNvPr id="31" name="Seta para a direita 30"/>
          <p:cNvSpPr/>
          <p:nvPr/>
        </p:nvSpPr>
        <p:spPr>
          <a:xfrm rot="19424157">
            <a:off x="4809140" y="2150832"/>
            <a:ext cx="1091463" cy="185342"/>
          </a:xfrm>
          <a:prstGeom prst="rightArrow">
            <a:avLst/>
          </a:prstGeom>
          <a:solidFill>
            <a:schemeClr val="bg1">
              <a:lumMod val="6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51" name="Retângulo 50"/>
          <p:cNvSpPr/>
          <p:nvPr/>
        </p:nvSpPr>
        <p:spPr>
          <a:xfrm rot="21594539">
            <a:off x="6919465" y="909693"/>
            <a:ext cx="936104" cy="1293676"/>
          </a:xfrm>
          <a:prstGeom prst="rect">
            <a:avLst/>
          </a:prstGeom>
          <a:solidFill>
            <a:schemeClr val="bg1"/>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54" name="Retângulo 53"/>
          <p:cNvSpPr/>
          <p:nvPr/>
        </p:nvSpPr>
        <p:spPr>
          <a:xfrm rot="21594539">
            <a:off x="5949677" y="909693"/>
            <a:ext cx="936104" cy="1080120"/>
          </a:xfrm>
          <a:prstGeom prst="rect">
            <a:avLst/>
          </a:prstGeom>
          <a:solidFill>
            <a:schemeClr val="bg1"/>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56" name="CaixaDeTexto 55"/>
          <p:cNvSpPr txBox="1"/>
          <p:nvPr/>
        </p:nvSpPr>
        <p:spPr>
          <a:xfrm rot="21594539">
            <a:off x="5949677" y="909693"/>
            <a:ext cx="936104" cy="584775"/>
          </a:xfrm>
          <a:prstGeom prst="rect">
            <a:avLst/>
          </a:prstGeom>
          <a:noFill/>
        </p:spPr>
        <p:txBody>
          <a:bodyPr wrap="square" rtlCol="0">
            <a:spAutoFit/>
          </a:bodyPr>
          <a:lstStyle/>
          <a:p>
            <a:pPr algn="ctr"/>
            <a:r>
              <a:rPr lang="pt-BR" sz="3200" b="1" dirty="0" smtClean="0"/>
              <a:t>D+</a:t>
            </a:r>
            <a:endParaRPr lang="pt-BR" sz="3200" b="1" dirty="0"/>
          </a:p>
        </p:txBody>
      </p:sp>
      <p:sp>
        <p:nvSpPr>
          <p:cNvPr id="58" name="CaixaDeTexto 57"/>
          <p:cNvSpPr txBox="1"/>
          <p:nvPr/>
        </p:nvSpPr>
        <p:spPr>
          <a:xfrm rot="21594539">
            <a:off x="6914356" y="909693"/>
            <a:ext cx="936104" cy="1077218"/>
          </a:xfrm>
          <a:prstGeom prst="rect">
            <a:avLst/>
          </a:prstGeom>
          <a:noFill/>
        </p:spPr>
        <p:txBody>
          <a:bodyPr wrap="square" rtlCol="0">
            <a:spAutoFit/>
          </a:bodyPr>
          <a:lstStyle/>
          <a:p>
            <a:pPr algn="ctr"/>
            <a:r>
              <a:rPr lang="pt-BR" sz="3200" b="1" dirty="0" smtClean="0"/>
              <a:t>R$</a:t>
            </a:r>
          </a:p>
          <a:p>
            <a:pPr algn="ctr"/>
            <a:r>
              <a:rPr lang="pt-BR" sz="3200" b="1" dirty="0" smtClean="0"/>
              <a:t>TN</a:t>
            </a:r>
            <a:endParaRPr lang="pt-BR" sz="3200" b="1" dirty="0"/>
          </a:p>
        </p:txBody>
      </p:sp>
      <p:sp>
        <p:nvSpPr>
          <p:cNvPr id="59" name="CaixaDeTexto 58"/>
          <p:cNvSpPr txBox="1"/>
          <p:nvPr/>
        </p:nvSpPr>
        <p:spPr>
          <a:xfrm rot="21594539">
            <a:off x="5949677" y="549653"/>
            <a:ext cx="936104" cy="369332"/>
          </a:xfrm>
          <a:prstGeom prst="rect">
            <a:avLst/>
          </a:prstGeom>
          <a:noFill/>
        </p:spPr>
        <p:txBody>
          <a:bodyPr wrap="square" rtlCol="0">
            <a:spAutoFit/>
          </a:bodyPr>
          <a:lstStyle/>
          <a:p>
            <a:pPr algn="ctr"/>
            <a:r>
              <a:rPr lang="pt-BR" b="1" dirty="0" smtClean="0">
                <a:solidFill>
                  <a:schemeClr val="accent5">
                    <a:lumMod val="40000"/>
                    <a:lumOff val="60000"/>
                  </a:schemeClr>
                </a:solidFill>
              </a:rPr>
              <a:t>Ativos</a:t>
            </a:r>
            <a:endParaRPr lang="pt-BR" b="1" dirty="0">
              <a:solidFill>
                <a:schemeClr val="accent5">
                  <a:lumMod val="40000"/>
                  <a:lumOff val="60000"/>
                </a:schemeClr>
              </a:solidFill>
            </a:endParaRPr>
          </a:p>
        </p:txBody>
      </p:sp>
      <p:sp>
        <p:nvSpPr>
          <p:cNvPr id="60" name="CaixaDeTexto 59"/>
          <p:cNvSpPr txBox="1"/>
          <p:nvPr/>
        </p:nvSpPr>
        <p:spPr>
          <a:xfrm rot="21594539">
            <a:off x="6804248" y="549653"/>
            <a:ext cx="1224136" cy="369332"/>
          </a:xfrm>
          <a:prstGeom prst="rect">
            <a:avLst/>
          </a:prstGeom>
          <a:noFill/>
        </p:spPr>
        <p:txBody>
          <a:bodyPr wrap="square" rtlCol="0">
            <a:spAutoFit/>
          </a:bodyPr>
          <a:lstStyle/>
          <a:p>
            <a:pPr algn="ctr"/>
            <a:r>
              <a:rPr lang="pt-BR" b="1" dirty="0" smtClean="0">
                <a:solidFill>
                  <a:schemeClr val="accent5">
                    <a:lumMod val="40000"/>
                    <a:lumOff val="60000"/>
                  </a:schemeClr>
                </a:solidFill>
              </a:rPr>
              <a:t>Passivos</a:t>
            </a:r>
            <a:endParaRPr lang="pt-BR" b="1" dirty="0">
              <a:solidFill>
                <a:schemeClr val="accent5">
                  <a:lumMod val="40000"/>
                  <a:lumOff val="60000"/>
                </a:schemeClr>
              </a:solidFill>
            </a:endParaRPr>
          </a:p>
        </p:txBody>
      </p:sp>
      <p:sp>
        <p:nvSpPr>
          <p:cNvPr id="61" name="Retângulo 60"/>
          <p:cNvSpPr/>
          <p:nvPr/>
        </p:nvSpPr>
        <p:spPr>
          <a:xfrm rot="21594539">
            <a:off x="5950277" y="2024100"/>
            <a:ext cx="936104" cy="756084"/>
          </a:xfrm>
          <a:prstGeom prst="rect">
            <a:avLst/>
          </a:prstGeom>
          <a:solidFill>
            <a:srgbClr val="FFFF0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62" name="CaixaDeTexto 61"/>
          <p:cNvSpPr txBox="1"/>
          <p:nvPr/>
        </p:nvSpPr>
        <p:spPr>
          <a:xfrm rot="21594539">
            <a:off x="5950877" y="2087397"/>
            <a:ext cx="936104" cy="584775"/>
          </a:xfrm>
          <a:prstGeom prst="rect">
            <a:avLst/>
          </a:prstGeom>
          <a:noFill/>
        </p:spPr>
        <p:txBody>
          <a:bodyPr wrap="square" rtlCol="0">
            <a:spAutoFit/>
          </a:bodyPr>
          <a:lstStyle/>
          <a:p>
            <a:pPr algn="ctr"/>
            <a:r>
              <a:rPr lang="pt-BR" sz="3200" b="1" dirty="0" smtClean="0"/>
              <a:t>RI</a:t>
            </a:r>
            <a:endParaRPr lang="pt-BR" sz="3200" b="1" dirty="0"/>
          </a:p>
        </p:txBody>
      </p:sp>
      <p:sp>
        <p:nvSpPr>
          <p:cNvPr id="34" name="Retângulo 33"/>
          <p:cNvSpPr/>
          <p:nvPr/>
        </p:nvSpPr>
        <p:spPr>
          <a:xfrm>
            <a:off x="6919689" y="5326944"/>
            <a:ext cx="936104" cy="540060"/>
          </a:xfrm>
          <a:prstGeom prst="rect">
            <a:avLst/>
          </a:prstGeom>
          <a:solidFill>
            <a:schemeClr val="bg1"/>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5" name="CaixaDeTexto 34"/>
          <p:cNvSpPr txBox="1"/>
          <p:nvPr/>
        </p:nvSpPr>
        <p:spPr>
          <a:xfrm>
            <a:off x="6948264" y="5282229"/>
            <a:ext cx="936104" cy="584775"/>
          </a:xfrm>
          <a:prstGeom prst="rect">
            <a:avLst/>
          </a:prstGeom>
          <a:noFill/>
        </p:spPr>
        <p:txBody>
          <a:bodyPr wrap="square" rtlCol="0">
            <a:spAutoFit/>
          </a:bodyPr>
          <a:lstStyle/>
          <a:p>
            <a:pPr algn="ctr"/>
            <a:r>
              <a:rPr lang="pt-BR" sz="3200" b="1" dirty="0" smtClean="0"/>
              <a:t>PL</a:t>
            </a:r>
            <a:endParaRPr lang="pt-BR" sz="3200" b="1" dirty="0"/>
          </a:p>
        </p:txBody>
      </p:sp>
      <p:sp>
        <p:nvSpPr>
          <p:cNvPr id="37" name="Seta para a direita 36"/>
          <p:cNvSpPr/>
          <p:nvPr/>
        </p:nvSpPr>
        <p:spPr>
          <a:xfrm rot="2220494">
            <a:off x="4809140" y="4602177"/>
            <a:ext cx="1091463" cy="185342"/>
          </a:xfrm>
          <a:prstGeom prst="rightArrow">
            <a:avLst/>
          </a:prstGeom>
          <a:solidFill>
            <a:schemeClr val="bg1">
              <a:lumMod val="6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8" name="Retângulo 37"/>
          <p:cNvSpPr/>
          <p:nvPr/>
        </p:nvSpPr>
        <p:spPr>
          <a:xfrm rot="21594539">
            <a:off x="6920032" y="3284240"/>
            <a:ext cx="936104" cy="2007504"/>
          </a:xfrm>
          <a:prstGeom prst="rect">
            <a:avLst/>
          </a:prstGeom>
          <a:solidFill>
            <a:schemeClr val="bg1"/>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9" name="Retângulo 38"/>
          <p:cNvSpPr/>
          <p:nvPr/>
        </p:nvSpPr>
        <p:spPr>
          <a:xfrm rot="21594539">
            <a:off x="5949677" y="3284241"/>
            <a:ext cx="936104" cy="1080120"/>
          </a:xfrm>
          <a:prstGeom prst="rect">
            <a:avLst/>
          </a:prstGeom>
          <a:solidFill>
            <a:schemeClr val="bg1"/>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42" name="CaixaDeTexto 41"/>
          <p:cNvSpPr txBox="1"/>
          <p:nvPr/>
        </p:nvSpPr>
        <p:spPr>
          <a:xfrm rot="21594539">
            <a:off x="5949677" y="3284241"/>
            <a:ext cx="936104" cy="584775"/>
          </a:xfrm>
          <a:prstGeom prst="rect">
            <a:avLst/>
          </a:prstGeom>
          <a:noFill/>
        </p:spPr>
        <p:txBody>
          <a:bodyPr wrap="square" rtlCol="0">
            <a:spAutoFit/>
          </a:bodyPr>
          <a:lstStyle/>
          <a:p>
            <a:pPr algn="ctr"/>
            <a:r>
              <a:rPr lang="pt-BR" sz="3200" b="1" dirty="0" smtClean="0"/>
              <a:t>D+</a:t>
            </a:r>
            <a:endParaRPr lang="pt-BR" sz="3200" b="1" dirty="0"/>
          </a:p>
        </p:txBody>
      </p:sp>
      <p:sp>
        <p:nvSpPr>
          <p:cNvPr id="47" name="CaixaDeTexto 46"/>
          <p:cNvSpPr txBox="1"/>
          <p:nvPr/>
        </p:nvSpPr>
        <p:spPr>
          <a:xfrm rot="21594539">
            <a:off x="6914356" y="3284241"/>
            <a:ext cx="936104" cy="1077218"/>
          </a:xfrm>
          <a:prstGeom prst="rect">
            <a:avLst/>
          </a:prstGeom>
          <a:noFill/>
        </p:spPr>
        <p:txBody>
          <a:bodyPr wrap="square" rtlCol="0">
            <a:spAutoFit/>
          </a:bodyPr>
          <a:lstStyle/>
          <a:p>
            <a:pPr algn="ctr"/>
            <a:r>
              <a:rPr lang="pt-BR" sz="3200" b="1" dirty="0" smtClean="0"/>
              <a:t>R$</a:t>
            </a:r>
          </a:p>
          <a:p>
            <a:pPr algn="ctr"/>
            <a:r>
              <a:rPr lang="pt-BR" sz="3200" b="1" dirty="0" smtClean="0"/>
              <a:t>TN</a:t>
            </a:r>
            <a:endParaRPr lang="pt-BR" sz="3200" b="1" dirty="0"/>
          </a:p>
        </p:txBody>
      </p:sp>
      <p:sp>
        <p:nvSpPr>
          <p:cNvPr id="55" name="CaixaDeTexto 54"/>
          <p:cNvSpPr txBox="1"/>
          <p:nvPr/>
        </p:nvSpPr>
        <p:spPr>
          <a:xfrm rot="21594539">
            <a:off x="5949677" y="2924201"/>
            <a:ext cx="936104" cy="369332"/>
          </a:xfrm>
          <a:prstGeom prst="rect">
            <a:avLst/>
          </a:prstGeom>
          <a:noFill/>
        </p:spPr>
        <p:txBody>
          <a:bodyPr wrap="square" rtlCol="0">
            <a:spAutoFit/>
          </a:bodyPr>
          <a:lstStyle/>
          <a:p>
            <a:pPr algn="ctr"/>
            <a:r>
              <a:rPr lang="pt-BR" b="1" dirty="0" smtClean="0">
                <a:solidFill>
                  <a:schemeClr val="accent5">
                    <a:lumMod val="40000"/>
                    <a:lumOff val="60000"/>
                  </a:schemeClr>
                </a:solidFill>
              </a:rPr>
              <a:t>Ativos</a:t>
            </a:r>
            <a:endParaRPr lang="pt-BR" b="1" dirty="0">
              <a:solidFill>
                <a:schemeClr val="accent5">
                  <a:lumMod val="40000"/>
                  <a:lumOff val="60000"/>
                </a:schemeClr>
              </a:solidFill>
            </a:endParaRPr>
          </a:p>
        </p:txBody>
      </p:sp>
      <p:sp>
        <p:nvSpPr>
          <p:cNvPr id="57" name="CaixaDeTexto 56"/>
          <p:cNvSpPr txBox="1"/>
          <p:nvPr/>
        </p:nvSpPr>
        <p:spPr>
          <a:xfrm rot="21594539">
            <a:off x="6804248" y="2924201"/>
            <a:ext cx="1224136" cy="369332"/>
          </a:xfrm>
          <a:prstGeom prst="rect">
            <a:avLst/>
          </a:prstGeom>
          <a:noFill/>
        </p:spPr>
        <p:txBody>
          <a:bodyPr wrap="square" rtlCol="0">
            <a:spAutoFit/>
          </a:bodyPr>
          <a:lstStyle/>
          <a:p>
            <a:pPr algn="ctr"/>
            <a:r>
              <a:rPr lang="pt-BR" b="1" dirty="0" smtClean="0">
                <a:solidFill>
                  <a:schemeClr val="accent5">
                    <a:lumMod val="40000"/>
                    <a:lumOff val="60000"/>
                  </a:schemeClr>
                </a:solidFill>
              </a:rPr>
              <a:t>Passivos</a:t>
            </a:r>
            <a:endParaRPr lang="pt-BR" b="1" dirty="0">
              <a:solidFill>
                <a:schemeClr val="accent5">
                  <a:lumMod val="40000"/>
                  <a:lumOff val="60000"/>
                </a:schemeClr>
              </a:solidFill>
            </a:endParaRPr>
          </a:p>
        </p:txBody>
      </p:sp>
      <p:sp>
        <p:nvSpPr>
          <p:cNvPr id="63" name="Retângulo 62"/>
          <p:cNvSpPr/>
          <p:nvPr/>
        </p:nvSpPr>
        <p:spPr>
          <a:xfrm rot="21594539">
            <a:off x="5948613" y="4394423"/>
            <a:ext cx="936104" cy="756084"/>
          </a:xfrm>
          <a:prstGeom prst="rect">
            <a:avLst/>
          </a:prstGeom>
          <a:solidFill>
            <a:srgbClr val="FFFF0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64" name="CaixaDeTexto 63"/>
          <p:cNvSpPr txBox="1"/>
          <p:nvPr/>
        </p:nvSpPr>
        <p:spPr>
          <a:xfrm rot="21594539">
            <a:off x="5949213" y="4457720"/>
            <a:ext cx="936104" cy="584775"/>
          </a:xfrm>
          <a:prstGeom prst="rect">
            <a:avLst/>
          </a:prstGeom>
          <a:noFill/>
        </p:spPr>
        <p:txBody>
          <a:bodyPr wrap="square" rtlCol="0">
            <a:spAutoFit/>
          </a:bodyPr>
          <a:lstStyle/>
          <a:p>
            <a:pPr algn="ctr"/>
            <a:r>
              <a:rPr lang="pt-BR" sz="3200" b="1" dirty="0" smtClean="0"/>
              <a:t>RI</a:t>
            </a:r>
            <a:endParaRPr lang="pt-BR" sz="3200" b="1" dirty="0"/>
          </a:p>
        </p:txBody>
      </p:sp>
    </p:spTree>
    <p:extLst>
      <p:ext uri="{BB962C8B-B14F-4D97-AF65-F5344CB8AC3E}">
        <p14:creationId xmlns:p14="http://schemas.microsoft.com/office/powerpoint/2010/main" val="454196453"/>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Retângulo 35"/>
          <p:cNvSpPr/>
          <p:nvPr/>
        </p:nvSpPr>
        <p:spPr>
          <a:xfrm>
            <a:off x="1302772" y="4246824"/>
            <a:ext cx="936104" cy="540060"/>
          </a:xfrm>
          <a:prstGeom prst="rect">
            <a:avLst/>
          </a:prstGeom>
          <a:solidFill>
            <a:schemeClr val="bg1"/>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40" name="CaixaDeTexto 39"/>
          <p:cNvSpPr txBox="1"/>
          <p:nvPr/>
        </p:nvSpPr>
        <p:spPr>
          <a:xfrm>
            <a:off x="1331347" y="4202109"/>
            <a:ext cx="936104" cy="584775"/>
          </a:xfrm>
          <a:prstGeom prst="rect">
            <a:avLst/>
          </a:prstGeom>
          <a:noFill/>
        </p:spPr>
        <p:txBody>
          <a:bodyPr wrap="square" rtlCol="0">
            <a:spAutoFit/>
          </a:bodyPr>
          <a:lstStyle/>
          <a:p>
            <a:pPr algn="ctr"/>
            <a:r>
              <a:rPr lang="pt-BR" sz="3200" b="1" dirty="0" smtClean="0"/>
              <a:t>PL</a:t>
            </a:r>
            <a:endParaRPr lang="pt-BR" sz="3200" b="1" dirty="0"/>
          </a:p>
        </p:txBody>
      </p:sp>
      <p:sp>
        <p:nvSpPr>
          <p:cNvPr id="44" name="Retângulo 43"/>
          <p:cNvSpPr/>
          <p:nvPr/>
        </p:nvSpPr>
        <p:spPr>
          <a:xfrm rot="21594539">
            <a:off x="1303115" y="2204120"/>
            <a:ext cx="936104" cy="2007504"/>
          </a:xfrm>
          <a:prstGeom prst="rect">
            <a:avLst/>
          </a:prstGeom>
          <a:solidFill>
            <a:schemeClr val="bg1"/>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45" name="Retângulo 44"/>
          <p:cNvSpPr/>
          <p:nvPr/>
        </p:nvSpPr>
        <p:spPr>
          <a:xfrm rot="21594539">
            <a:off x="332760" y="2204121"/>
            <a:ext cx="936104" cy="1080120"/>
          </a:xfrm>
          <a:prstGeom prst="rect">
            <a:avLst/>
          </a:prstGeom>
          <a:solidFill>
            <a:schemeClr val="bg1"/>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46" name="Retângulo 45"/>
          <p:cNvSpPr/>
          <p:nvPr/>
        </p:nvSpPr>
        <p:spPr>
          <a:xfrm rot="21594539">
            <a:off x="332760" y="3284241"/>
            <a:ext cx="936104" cy="1512168"/>
          </a:xfrm>
          <a:prstGeom prst="rect">
            <a:avLst/>
          </a:prstGeom>
          <a:solidFill>
            <a:srgbClr val="FFFF0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48" name="CaixaDeTexto 47"/>
          <p:cNvSpPr txBox="1"/>
          <p:nvPr/>
        </p:nvSpPr>
        <p:spPr>
          <a:xfrm rot="21594539">
            <a:off x="332760" y="2204121"/>
            <a:ext cx="936104" cy="584775"/>
          </a:xfrm>
          <a:prstGeom prst="rect">
            <a:avLst/>
          </a:prstGeom>
          <a:noFill/>
        </p:spPr>
        <p:txBody>
          <a:bodyPr wrap="square" rtlCol="0">
            <a:spAutoFit/>
          </a:bodyPr>
          <a:lstStyle/>
          <a:p>
            <a:pPr algn="ctr"/>
            <a:r>
              <a:rPr lang="pt-BR" sz="3200" b="1" dirty="0" smtClean="0"/>
              <a:t>D+</a:t>
            </a:r>
            <a:endParaRPr lang="pt-BR" sz="3200" b="1" dirty="0"/>
          </a:p>
        </p:txBody>
      </p:sp>
      <p:sp>
        <p:nvSpPr>
          <p:cNvPr id="49" name="CaixaDeTexto 48"/>
          <p:cNvSpPr txBox="1"/>
          <p:nvPr/>
        </p:nvSpPr>
        <p:spPr>
          <a:xfrm rot="21594539">
            <a:off x="332760" y="3347538"/>
            <a:ext cx="936104" cy="584775"/>
          </a:xfrm>
          <a:prstGeom prst="rect">
            <a:avLst/>
          </a:prstGeom>
          <a:noFill/>
        </p:spPr>
        <p:txBody>
          <a:bodyPr wrap="square" rtlCol="0">
            <a:spAutoFit/>
          </a:bodyPr>
          <a:lstStyle/>
          <a:p>
            <a:pPr algn="ctr"/>
            <a:r>
              <a:rPr lang="pt-BR" sz="3200" b="1" dirty="0" smtClean="0"/>
              <a:t>RI</a:t>
            </a:r>
            <a:endParaRPr lang="pt-BR" sz="3200" b="1" dirty="0"/>
          </a:p>
        </p:txBody>
      </p:sp>
      <p:sp>
        <p:nvSpPr>
          <p:cNvPr id="50" name="CaixaDeTexto 49"/>
          <p:cNvSpPr txBox="1"/>
          <p:nvPr/>
        </p:nvSpPr>
        <p:spPr>
          <a:xfrm rot="21594539">
            <a:off x="1297439" y="2204121"/>
            <a:ext cx="936104" cy="1077218"/>
          </a:xfrm>
          <a:prstGeom prst="rect">
            <a:avLst/>
          </a:prstGeom>
          <a:noFill/>
        </p:spPr>
        <p:txBody>
          <a:bodyPr wrap="square" rtlCol="0">
            <a:spAutoFit/>
          </a:bodyPr>
          <a:lstStyle/>
          <a:p>
            <a:pPr algn="ctr"/>
            <a:r>
              <a:rPr lang="pt-BR" sz="3200" b="1" dirty="0" smtClean="0"/>
              <a:t>R$</a:t>
            </a:r>
          </a:p>
          <a:p>
            <a:pPr algn="ctr"/>
            <a:r>
              <a:rPr lang="pt-BR" sz="3200" b="1" dirty="0" smtClean="0"/>
              <a:t>TN</a:t>
            </a:r>
            <a:endParaRPr lang="pt-BR" sz="3200" b="1" dirty="0"/>
          </a:p>
        </p:txBody>
      </p:sp>
      <p:sp>
        <p:nvSpPr>
          <p:cNvPr id="52" name="CaixaDeTexto 51"/>
          <p:cNvSpPr txBox="1"/>
          <p:nvPr/>
        </p:nvSpPr>
        <p:spPr>
          <a:xfrm rot="21594539">
            <a:off x="332760" y="1844081"/>
            <a:ext cx="936104" cy="369332"/>
          </a:xfrm>
          <a:prstGeom prst="rect">
            <a:avLst/>
          </a:prstGeom>
          <a:noFill/>
        </p:spPr>
        <p:txBody>
          <a:bodyPr wrap="square" rtlCol="0">
            <a:spAutoFit/>
          </a:bodyPr>
          <a:lstStyle/>
          <a:p>
            <a:pPr algn="ctr"/>
            <a:r>
              <a:rPr lang="pt-BR" b="1" dirty="0" smtClean="0">
                <a:solidFill>
                  <a:schemeClr val="accent5">
                    <a:lumMod val="40000"/>
                    <a:lumOff val="60000"/>
                  </a:schemeClr>
                </a:solidFill>
              </a:rPr>
              <a:t>Ativos</a:t>
            </a:r>
            <a:endParaRPr lang="pt-BR" b="1" dirty="0">
              <a:solidFill>
                <a:schemeClr val="accent5">
                  <a:lumMod val="40000"/>
                  <a:lumOff val="60000"/>
                </a:schemeClr>
              </a:solidFill>
            </a:endParaRPr>
          </a:p>
        </p:txBody>
      </p:sp>
      <p:sp>
        <p:nvSpPr>
          <p:cNvPr id="53" name="CaixaDeTexto 52"/>
          <p:cNvSpPr txBox="1"/>
          <p:nvPr/>
        </p:nvSpPr>
        <p:spPr>
          <a:xfrm rot="21594539">
            <a:off x="1187331" y="1844081"/>
            <a:ext cx="1224136" cy="369332"/>
          </a:xfrm>
          <a:prstGeom prst="rect">
            <a:avLst/>
          </a:prstGeom>
          <a:noFill/>
        </p:spPr>
        <p:txBody>
          <a:bodyPr wrap="square" rtlCol="0">
            <a:spAutoFit/>
          </a:bodyPr>
          <a:lstStyle/>
          <a:p>
            <a:pPr algn="ctr"/>
            <a:r>
              <a:rPr lang="pt-BR" b="1" dirty="0" smtClean="0">
                <a:solidFill>
                  <a:schemeClr val="accent5">
                    <a:lumMod val="40000"/>
                    <a:lumOff val="60000"/>
                  </a:schemeClr>
                </a:solidFill>
              </a:rPr>
              <a:t>Passivos</a:t>
            </a:r>
            <a:endParaRPr lang="pt-BR" b="1" dirty="0">
              <a:solidFill>
                <a:schemeClr val="accent5">
                  <a:lumMod val="40000"/>
                  <a:lumOff val="60000"/>
                </a:schemeClr>
              </a:solidFill>
            </a:endParaRPr>
          </a:p>
        </p:txBody>
      </p:sp>
      <p:sp>
        <p:nvSpPr>
          <p:cNvPr id="12" name="Seta para a direita 11"/>
          <p:cNvSpPr/>
          <p:nvPr/>
        </p:nvSpPr>
        <p:spPr>
          <a:xfrm>
            <a:off x="2339752" y="3607304"/>
            <a:ext cx="432048" cy="216024"/>
          </a:xfrm>
          <a:prstGeom prst="rightArrow">
            <a:avLst/>
          </a:prstGeom>
          <a:solidFill>
            <a:schemeClr val="bg1">
              <a:lumMod val="6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7" name="Retângulo 16"/>
          <p:cNvSpPr/>
          <p:nvPr/>
        </p:nvSpPr>
        <p:spPr>
          <a:xfrm rot="21594539">
            <a:off x="2916417" y="3284241"/>
            <a:ext cx="936104" cy="756084"/>
          </a:xfrm>
          <a:prstGeom prst="rect">
            <a:avLst/>
          </a:prstGeom>
          <a:solidFill>
            <a:srgbClr val="FFFF0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9" name="CaixaDeTexto 18"/>
          <p:cNvSpPr txBox="1"/>
          <p:nvPr/>
        </p:nvSpPr>
        <p:spPr>
          <a:xfrm rot="21594539">
            <a:off x="2917017" y="3347538"/>
            <a:ext cx="936104" cy="584775"/>
          </a:xfrm>
          <a:prstGeom prst="rect">
            <a:avLst/>
          </a:prstGeom>
          <a:noFill/>
        </p:spPr>
        <p:txBody>
          <a:bodyPr wrap="square" rtlCol="0">
            <a:spAutoFit/>
          </a:bodyPr>
          <a:lstStyle/>
          <a:p>
            <a:pPr algn="ctr"/>
            <a:r>
              <a:rPr lang="pt-BR" sz="3200" b="1" dirty="0" smtClean="0"/>
              <a:t>RI</a:t>
            </a:r>
            <a:endParaRPr lang="pt-BR" sz="3200" b="1" dirty="0"/>
          </a:p>
        </p:txBody>
      </p:sp>
      <p:sp>
        <p:nvSpPr>
          <p:cNvPr id="21" name="CaixaDeTexto 20"/>
          <p:cNvSpPr txBox="1"/>
          <p:nvPr/>
        </p:nvSpPr>
        <p:spPr>
          <a:xfrm rot="21594539">
            <a:off x="2917017" y="1844081"/>
            <a:ext cx="936104" cy="369332"/>
          </a:xfrm>
          <a:prstGeom prst="rect">
            <a:avLst/>
          </a:prstGeom>
          <a:noFill/>
        </p:spPr>
        <p:txBody>
          <a:bodyPr wrap="square" rtlCol="0">
            <a:spAutoFit/>
          </a:bodyPr>
          <a:lstStyle/>
          <a:p>
            <a:pPr algn="ctr"/>
            <a:r>
              <a:rPr lang="pt-BR" b="1" dirty="0" smtClean="0">
                <a:solidFill>
                  <a:schemeClr val="accent5">
                    <a:lumMod val="40000"/>
                    <a:lumOff val="60000"/>
                  </a:schemeClr>
                </a:solidFill>
              </a:rPr>
              <a:t>Ativos</a:t>
            </a:r>
            <a:endParaRPr lang="pt-BR" b="1" dirty="0">
              <a:solidFill>
                <a:schemeClr val="accent5">
                  <a:lumMod val="40000"/>
                  <a:lumOff val="60000"/>
                </a:schemeClr>
              </a:solidFill>
            </a:endParaRPr>
          </a:p>
        </p:txBody>
      </p:sp>
      <p:sp>
        <p:nvSpPr>
          <p:cNvPr id="22" name="CaixaDeTexto 21"/>
          <p:cNvSpPr txBox="1"/>
          <p:nvPr/>
        </p:nvSpPr>
        <p:spPr>
          <a:xfrm rot="21594539">
            <a:off x="3771588" y="1844081"/>
            <a:ext cx="1224136" cy="369332"/>
          </a:xfrm>
          <a:prstGeom prst="rect">
            <a:avLst/>
          </a:prstGeom>
          <a:noFill/>
        </p:spPr>
        <p:txBody>
          <a:bodyPr wrap="square" rtlCol="0">
            <a:spAutoFit/>
          </a:bodyPr>
          <a:lstStyle/>
          <a:p>
            <a:pPr algn="ctr"/>
            <a:r>
              <a:rPr lang="pt-BR" b="1" dirty="0" smtClean="0">
                <a:solidFill>
                  <a:schemeClr val="accent5">
                    <a:lumMod val="40000"/>
                    <a:lumOff val="60000"/>
                  </a:schemeClr>
                </a:solidFill>
              </a:rPr>
              <a:t>Passivos</a:t>
            </a:r>
            <a:endParaRPr lang="pt-BR" b="1" dirty="0">
              <a:solidFill>
                <a:schemeClr val="accent5">
                  <a:lumMod val="40000"/>
                  <a:lumOff val="60000"/>
                </a:schemeClr>
              </a:solidFill>
            </a:endParaRPr>
          </a:p>
        </p:txBody>
      </p:sp>
      <p:sp>
        <p:nvSpPr>
          <p:cNvPr id="24" name="Retângulo 23"/>
          <p:cNvSpPr/>
          <p:nvPr/>
        </p:nvSpPr>
        <p:spPr>
          <a:xfrm rot="21594539">
            <a:off x="3887372" y="2204120"/>
            <a:ext cx="936104" cy="2007504"/>
          </a:xfrm>
          <a:prstGeom prst="rect">
            <a:avLst/>
          </a:prstGeom>
          <a:solidFill>
            <a:schemeClr val="bg1"/>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5" name="Retângulo 24"/>
          <p:cNvSpPr/>
          <p:nvPr/>
        </p:nvSpPr>
        <p:spPr>
          <a:xfrm rot="21594539">
            <a:off x="2917017" y="2204121"/>
            <a:ext cx="936104" cy="1080120"/>
          </a:xfrm>
          <a:prstGeom prst="rect">
            <a:avLst/>
          </a:prstGeom>
          <a:solidFill>
            <a:schemeClr val="bg1"/>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6" name="CaixaDeTexto 25"/>
          <p:cNvSpPr txBox="1"/>
          <p:nvPr/>
        </p:nvSpPr>
        <p:spPr>
          <a:xfrm rot="21594539">
            <a:off x="2917017" y="2204121"/>
            <a:ext cx="936104" cy="584775"/>
          </a:xfrm>
          <a:prstGeom prst="rect">
            <a:avLst/>
          </a:prstGeom>
          <a:noFill/>
        </p:spPr>
        <p:txBody>
          <a:bodyPr wrap="square" rtlCol="0">
            <a:spAutoFit/>
          </a:bodyPr>
          <a:lstStyle/>
          <a:p>
            <a:pPr algn="ctr"/>
            <a:r>
              <a:rPr lang="pt-BR" sz="3200" b="1" dirty="0" smtClean="0"/>
              <a:t>D+</a:t>
            </a:r>
            <a:endParaRPr lang="pt-BR" sz="3200" b="1" dirty="0"/>
          </a:p>
        </p:txBody>
      </p:sp>
      <p:sp>
        <p:nvSpPr>
          <p:cNvPr id="27" name="CaixaDeTexto 26"/>
          <p:cNvSpPr txBox="1"/>
          <p:nvPr/>
        </p:nvSpPr>
        <p:spPr>
          <a:xfrm rot="21594539">
            <a:off x="3881696" y="2204121"/>
            <a:ext cx="936104" cy="1077218"/>
          </a:xfrm>
          <a:prstGeom prst="rect">
            <a:avLst/>
          </a:prstGeom>
          <a:noFill/>
        </p:spPr>
        <p:txBody>
          <a:bodyPr wrap="square" rtlCol="0">
            <a:spAutoFit/>
          </a:bodyPr>
          <a:lstStyle/>
          <a:p>
            <a:pPr algn="ctr"/>
            <a:r>
              <a:rPr lang="pt-BR" sz="3200" b="1" dirty="0" smtClean="0"/>
              <a:t>R$</a:t>
            </a:r>
          </a:p>
          <a:p>
            <a:pPr algn="ctr"/>
            <a:r>
              <a:rPr lang="pt-BR" sz="3200" b="1" dirty="0" smtClean="0"/>
              <a:t>TN</a:t>
            </a:r>
            <a:endParaRPr lang="pt-BR" sz="3200" b="1" dirty="0"/>
          </a:p>
        </p:txBody>
      </p:sp>
      <p:sp>
        <p:nvSpPr>
          <p:cNvPr id="28" name="Retângulo 27"/>
          <p:cNvSpPr/>
          <p:nvPr/>
        </p:nvSpPr>
        <p:spPr>
          <a:xfrm>
            <a:off x="3887029" y="4246824"/>
            <a:ext cx="936104" cy="540060"/>
          </a:xfrm>
          <a:prstGeom prst="rect">
            <a:avLst/>
          </a:prstGeom>
          <a:solidFill>
            <a:schemeClr val="bg1"/>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9" name="CaixaDeTexto 28"/>
          <p:cNvSpPr txBox="1"/>
          <p:nvPr/>
        </p:nvSpPr>
        <p:spPr>
          <a:xfrm>
            <a:off x="3915604" y="4202109"/>
            <a:ext cx="936104" cy="584775"/>
          </a:xfrm>
          <a:prstGeom prst="rect">
            <a:avLst/>
          </a:prstGeom>
          <a:noFill/>
        </p:spPr>
        <p:txBody>
          <a:bodyPr wrap="square" rtlCol="0">
            <a:spAutoFit/>
          </a:bodyPr>
          <a:lstStyle/>
          <a:p>
            <a:pPr algn="ctr"/>
            <a:r>
              <a:rPr lang="pt-BR" sz="3200" b="1" dirty="0" smtClean="0"/>
              <a:t>PL</a:t>
            </a:r>
            <a:endParaRPr lang="pt-BR" sz="3200" b="1" dirty="0"/>
          </a:p>
        </p:txBody>
      </p:sp>
      <p:sp>
        <p:nvSpPr>
          <p:cNvPr id="23" name="Retângulo 22"/>
          <p:cNvSpPr/>
          <p:nvPr/>
        </p:nvSpPr>
        <p:spPr>
          <a:xfrm>
            <a:off x="6919689" y="2230529"/>
            <a:ext cx="936104" cy="540060"/>
          </a:xfrm>
          <a:prstGeom prst="rect">
            <a:avLst/>
          </a:prstGeom>
          <a:solidFill>
            <a:schemeClr val="bg1"/>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0" name="CaixaDeTexto 29"/>
          <p:cNvSpPr txBox="1"/>
          <p:nvPr/>
        </p:nvSpPr>
        <p:spPr>
          <a:xfrm>
            <a:off x="6948264" y="2185814"/>
            <a:ext cx="936104" cy="584775"/>
          </a:xfrm>
          <a:prstGeom prst="rect">
            <a:avLst/>
          </a:prstGeom>
          <a:noFill/>
        </p:spPr>
        <p:txBody>
          <a:bodyPr wrap="square" rtlCol="0">
            <a:spAutoFit/>
          </a:bodyPr>
          <a:lstStyle/>
          <a:p>
            <a:pPr algn="ctr"/>
            <a:r>
              <a:rPr lang="pt-BR" sz="3200" b="1" dirty="0" smtClean="0"/>
              <a:t>PL</a:t>
            </a:r>
            <a:endParaRPr lang="pt-BR" sz="3200" b="1" dirty="0"/>
          </a:p>
        </p:txBody>
      </p:sp>
      <p:sp>
        <p:nvSpPr>
          <p:cNvPr id="31" name="Seta para a direita 30"/>
          <p:cNvSpPr/>
          <p:nvPr/>
        </p:nvSpPr>
        <p:spPr>
          <a:xfrm rot="19424157">
            <a:off x="4809140" y="2150832"/>
            <a:ext cx="1091463" cy="185342"/>
          </a:xfrm>
          <a:prstGeom prst="rightArrow">
            <a:avLst/>
          </a:prstGeom>
          <a:solidFill>
            <a:schemeClr val="bg1">
              <a:lumMod val="6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51" name="Retângulo 50"/>
          <p:cNvSpPr/>
          <p:nvPr/>
        </p:nvSpPr>
        <p:spPr>
          <a:xfrm rot="21594539">
            <a:off x="6919465" y="909693"/>
            <a:ext cx="936104" cy="1293676"/>
          </a:xfrm>
          <a:prstGeom prst="rect">
            <a:avLst/>
          </a:prstGeom>
          <a:solidFill>
            <a:schemeClr val="bg1"/>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54" name="Retângulo 53"/>
          <p:cNvSpPr/>
          <p:nvPr/>
        </p:nvSpPr>
        <p:spPr>
          <a:xfrm rot="21594539">
            <a:off x="5949677" y="909693"/>
            <a:ext cx="936104" cy="1080120"/>
          </a:xfrm>
          <a:prstGeom prst="rect">
            <a:avLst/>
          </a:prstGeom>
          <a:solidFill>
            <a:schemeClr val="bg1"/>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56" name="CaixaDeTexto 55"/>
          <p:cNvSpPr txBox="1"/>
          <p:nvPr/>
        </p:nvSpPr>
        <p:spPr>
          <a:xfrm rot="21594539">
            <a:off x="5949677" y="909693"/>
            <a:ext cx="936104" cy="584775"/>
          </a:xfrm>
          <a:prstGeom prst="rect">
            <a:avLst/>
          </a:prstGeom>
          <a:noFill/>
        </p:spPr>
        <p:txBody>
          <a:bodyPr wrap="square" rtlCol="0">
            <a:spAutoFit/>
          </a:bodyPr>
          <a:lstStyle/>
          <a:p>
            <a:pPr algn="ctr"/>
            <a:r>
              <a:rPr lang="pt-BR" sz="3200" b="1" dirty="0" smtClean="0"/>
              <a:t>D+</a:t>
            </a:r>
            <a:endParaRPr lang="pt-BR" sz="3200" b="1" dirty="0"/>
          </a:p>
        </p:txBody>
      </p:sp>
      <p:sp>
        <p:nvSpPr>
          <p:cNvPr id="58" name="CaixaDeTexto 57"/>
          <p:cNvSpPr txBox="1"/>
          <p:nvPr/>
        </p:nvSpPr>
        <p:spPr>
          <a:xfrm rot="21594539">
            <a:off x="6914356" y="909693"/>
            <a:ext cx="936104" cy="1077218"/>
          </a:xfrm>
          <a:prstGeom prst="rect">
            <a:avLst/>
          </a:prstGeom>
          <a:noFill/>
        </p:spPr>
        <p:txBody>
          <a:bodyPr wrap="square" rtlCol="0">
            <a:spAutoFit/>
          </a:bodyPr>
          <a:lstStyle/>
          <a:p>
            <a:pPr algn="ctr"/>
            <a:r>
              <a:rPr lang="pt-BR" sz="3200" b="1" dirty="0" smtClean="0"/>
              <a:t>R$</a:t>
            </a:r>
          </a:p>
          <a:p>
            <a:pPr algn="ctr"/>
            <a:r>
              <a:rPr lang="pt-BR" sz="3200" b="1" dirty="0" smtClean="0"/>
              <a:t>TN</a:t>
            </a:r>
            <a:endParaRPr lang="pt-BR" sz="3200" b="1" dirty="0"/>
          </a:p>
        </p:txBody>
      </p:sp>
      <p:sp>
        <p:nvSpPr>
          <p:cNvPr id="59" name="CaixaDeTexto 58"/>
          <p:cNvSpPr txBox="1"/>
          <p:nvPr/>
        </p:nvSpPr>
        <p:spPr>
          <a:xfrm rot="21594539">
            <a:off x="5949677" y="549653"/>
            <a:ext cx="936104" cy="369332"/>
          </a:xfrm>
          <a:prstGeom prst="rect">
            <a:avLst/>
          </a:prstGeom>
          <a:noFill/>
        </p:spPr>
        <p:txBody>
          <a:bodyPr wrap="square" rtlCol="0">
            <a:spAutoFit/>
          </a:bodyPr>
          <a:lstStyle/>
          <a:p>
            <a:pPr algn="ctr"/>
            <a:r>
              <a:rPr lang="pt-BR" b="1" dirty="0" smtClean="0">
                <a:solidFill>
                  <a:schemeClr val="accent5">
                    <a:lumMod val="40000"/>
                    <a:lumOff val="60000"/>
                  </a:schemeClr>
                </a:solidFill>
              </a:rPr>
              <a:t>Ativos</a:t>
            </a:r>
            <a:endParaRPr lang="pt-BR" b="1" dirty="0">
              <a:solidFill>
                <a:schemeClr val="accent5">
                  <a:lumMod val="40000"/>
                  <a:lumOff val="60000"/>
                </a:schemeClr>
              </a:solidFill>
            </a:endParaRPr>
          </a:p>
        </p:txBody>
      </p:sp>
      <p:sp>
        <p:nvSpPr>
          <p:cNvPr id="60" name="CaixaDeTexto 59"/>
          <p:cNvSpPr txBox="1"/>
          <p:nvPr/>
        </p:nvSpPr>
        <p:spPr>
          <a:xfrm rot="21594539">
            <a:off x="6804248" y="549653"/>
            <a:ext cx="1224136" cy="369332"/>
          </a:xfrm>
          <a:prstGeom prst="rect">
            <a:avLst/>
          </a:prstGeom>
          <a:noFill/>
        </p:spPr>
        <p:txBody>
          <a:bodyPr wrap="square" rtlCol="0">
            <a:spAutoFit/>
          </a:bodyPr>
          <a:lstStyle/>
          <a:p>
            <a:pPr algn="ctr"/>
            <a:r>
              <a:rPr lang="pt-BR" b="1" dirty="0" smtClean="0">
                <a:solidFill>
                  <a:schemeClr val="accent5">
                    <a:lumMod val="40000"/>
                    <a:lumOff val="60000"/>
                  </a:schemeClr>
                </a:solidFill>
              </a:rPr>
              <a:t>Passivos</a:t>
            </a:r>
            <a:endParaRPr lang="pt-BR" b="1" dirty="0">
              <a:solidFill>
                <a:schemeClr val="accent5">
                  <a:lumMod val="40000"/>
                  <a:lumOff val="60000"/>
                </a:schemeClr>
              </a:solidFill>
            </a:endParaRPr>
          </a:p>
        </p:txBody>
      </p:sp>
      <p:sp>
        <p:nvSpPr>
          <p:cNvPr id="61" name="Retângulo 60"/>
          <p:cNvSpPr/>
          <p:nvPr/>
        </p:nvSpPr>
        <p:spPr>
          <a:xfrm rot="21594539">
            <a:off x="5950277" y="2024100"/>
            <a:ext cx="936104" cy="756084"/>
          </a:xfrm>
          <a:prstGeom prst="rect">
            <a:avLst/>
          </a:prstGeom>
          <a:solidFill>
            <a:srgbClr val="FFFF0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62" name="CaixaDeTexto 61"/>
          <p:cNvSpPr txBox="1"/>
          <p:nvPr/>
        </p:nvSpPr>
        <p:spPr>
          <a:xfrm rot="21594539">
            <a:off x="5950877" y="2087397"/>
            <a:ext cx="936104" cy="584775"/>
          </a:xfrm>
          <a:prstGeom prst="rect">
            <a:avLst/>
          </a:prstGeom>
          <a:noFill/>
        </p:spPr>
        <p:txBody>
          <a:bodyPr wrap="square" rtlCol="0">
            <a:spAutoFit/>
          </a:bodyPr>
          <a:lstStyle/>
          <a:p>
            <a:pPr algn="ctr"/>
            <a:r>
              <a:rPr lang="pt-BR" sz="3200" b="1" dirty="0" smtClean="0"/>
              <a:t>RI</a:t>
            </a:r>
            <a:endParaRPr lang="pt-BR" sz="3200" b="1" dirty="0"/>
          </a:p>
        </p:txBody>
      </p:sp>
      <p:sp>
        <p:nvSpPr>
          <p:cNvPr id="34" name="Retângulo 33"/>
          <p:cNvSpPr/>
          <p:nvPr/>
        </p:nvSpPr>
        <p:spPr>
          <a:xfrm>
            <a:off x="6919689" y="5326944"/>
            <a:ext cx="936104" cy="540060"/>
          </a:xfrm>
          <a:prstGeom prst="rect">
            <a:avLst/>
          </a:prstGeom>
          <a:solidFill>
            <a:schemeClr val="bg1"/>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5" name="CaixaDeTexto 34"/>
          <p:cNvSpPr txBox="1"/>
          <p:nvPr/>
        </p:nvSpPr>
        <p:spPr>
          <a:xfrm>
            <a:off x="6948264" y="5282229"/>
            <a:ext cx="936104" cy="584775"/>
          </a:xfrm>
          <a:prstGeom prst="rect">
            <a:avLst/>
          </a:prstGeom>
          <a:noFill/>
        </p:spPr>
        <p:txBody>
          <a:bodyPr wrap="square" rtlCol="0">
            <a:spAutoFit/>
          </a:bodyPr>
          <a:lstStyle/>
          <a:p>
            <a:pPr algn="ctr"/>
            <a:r>
              <a:rPr lang="pt-BR" sz="3200" b="1" dirty="0" smtClean="0"/>
              <a:t>PL</a:t>
            </a:r>
            <a:endParaRPr lang="pt-BR" sz="3200" b="1" dirty="0"/>
          </a:p>
        </p:txBody>
      </p:sp>
      <p:sp>
        <p:nvSpPr>
          <p:cNvPr id="37" name="Seta para a direita 36"/>
          <p:cNvSpPr/>
          <p:nvPr/>
        </p:nvSpPr>
        <p:spPr>
          <a:xfrm rot="2220494">
            <a:off x="4809140" y="4602177"/>
            <a:ext cx="1091463" cy="185342"/>
          </a:xfrm>
          <a:prstGeom prst="rightArrow">
            <a:avLst/>
          </a:prstGeom>
          <a:solidFill>
            <a:schemeClr val="bg1">
              <a:lumMod val="6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8" name="Retângulo 37"/>
          <p:cNvSpPr/>
          <p:nvPr/>
        </p:nvSpPr>
        <p:spPr>
          <a:xfrm rot="21594539">
            <a:off x="6920032" y="3284240"/>
            <a:ext cx="936104" cy="2007504"/>
          </a:xfrm>
          <a:prstGeom prst="rect">
            <a:avLst/>
          </a:prstGeom>
          <a:solidFill>
            <a:srgbClr val="92D05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9" name="Retângulo 38"/>
          <p:cNvSpPr/>
          <p:nvPr/>
        </p:nvSpPr>
        <p:spPr>
          <a:xfrm rot="21594539">
            <a:off x="5949677" y="3284241"/>
            <a:ext cx="936104" cy="1080120"/>
          </a:xfrm>
          <a:prstGeom prst="rect">
            <a:avLst/>
          </a:prstGeom>
          <a:solidFill>
            <a:schemeClr val="bg1"/>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42" name="CaixaDeTexto 41"/>
          <p:cNvSpPr txBox="1"/>
          <p:nvPr/>
        </p:nvSpPr>
        <p:spPr>
          <a:xfrm rot="21594539">
            <a:off x="5949677" y="3284241"/>
            <a:ext cx="936104" cy="584775"/>
          </a:xfrm>
          <a:prstGeom prst="rect">
            <a:avLst/>
          </a:prstGeom>
          <a:noFill/>
        </p:spPr>
        <p:txBody>
          <a:bodyPr wrap="square" rtlCol="0">
            <a:spAutoFit/>
          </a:bodyPr>
          <a:lstStyle/>
          <a:p>
            <a:pPr algn="ctr"/>
            <a:r>
              <a:rPr lang="pt-BR" sz="3200" b="1" dirty="0" smtClean="0"/>
              <a:t>D+</a:t>
            </a:r>
            <a:endParaRPr lang="pt-BR" sz="3200" b="1" dirty="0"/>
          </a:p>
        </p:txBody>
      </p:sp>
      <p:sp>
        <p:nvSpPr>
          <p:cNvPr id="47" name="CaixaDeTexto 46"/>
          <p:cNvSpPr txBox="1"/>
          <p:nvPr/>
        </p:nvSpPr>
        <p:spPr>
          <a:xfrm rot="21594539">
            <a:off x="6914356" y="3284241"/>
            <a:ext cx="936104" cy="1077218"/>
          </a:xfrm>
          <a:prstGeom prst="rect">
            <a:avLst/>
          </a:prstGeom>
          <a:noFill/>
        </p:spPr>
        <p:txBody>
          <a:bodyPr wrap="square" rtlCol="0">
            <a:spAutoFit/>
          </a:bodyPr>
          <a:lstStyle/>
          <a:p>
            <a:pPr algn="ctr"/>
            <a:r>
              <a:rPr lang="pt-BR" sz="3200" b="1" dirty="0" smtClean="0"/>
              <a:t>R$</a:t>
            </a:r>
          </a:p>
          <a:p>
            <a:pPr algn="ctr"/>
            <a:r>
              <a:rPr lang="pt-BR" sz="3200" b="1" dirty="0" smtClean="0"/>
              <a:t>TN</a:t>
            </a:r>
            <a:endParaRPr lang="pt-BR" sz="3200" b="1" dirty="0"/>
          </a:p>
        </p:txBody>
      </p:sp>
      <p:sp>
        <p:nvSpPr>
          <p:cNvPr id="55" name="CaixaDeTexto 54"/>
          <p:cNvSpPr txBox="1"/>
          <p:nvPr/>
        </p:nvSpPr>
        <p:spPr>
          <a:xfrm rot="21594539">
            <a:off x="5949677" y="2924201"/>
            <a:ext cx="936104" cy="369332"/>
          </a:xfrm>
          <a:prstGeom prst="rect">
            <a:avLst/>
          </a:prstGeom>
          <a:noFill/>
        </p:spPr>
        <p:txBody>
          <a:bodyPr wrap="square" rtlCol="0">
            <a:spAutoFit/>
          </a:bodyPr>
          <a:lstStyle/>
          <a:p>
            <a:pPr algn="ctr"/>
            <a:r>
              <a:rPr lang="pt-BR" b="1" dirty="0" smtClean="0">
                <a:solidFill>
                  <a:schemeClr val="accent5">
                    <a:lumMod val="40000"/>
                    <a:lumOff val="60000"/>
                  </a:schemeClr>
                </a:solidFill>
              </a:rPr>
              <a:t>Ativos</a:t>
            </a:r>
            <a:endParaRPr lang="pt-BR" b="1" dirty="0">
              <a:solidFill>
                <a:schemeClr val="accent5">
                  <a:lumMod val="40000"/>
                  <a:lumOff val="60000"/>
                </a:schemeClr>
              </a:solidFill>
            </a:endParaRPr>
          </a:p>
        </p:txBody>
      </p:sp>
      <p:sp>
        <p:nvSpPr>
          <p:cNvPr id="57" name="CaixaDeTexto 56"/>
          <p:cNvSpPr txBox="1"/>
          <p:nvPr/>
        </p:nvSpPr>
        <p:spPr>
          <a:xfrm rot="21594539">
            <a:off x="6804248" y="2924201"/>
            <a:ext cx="1224136" cy="369332"/>
          </a:xfrm>
          <a:prstGeom prst="rect">
            <a:avLst/>
          </a:prstGeom>
          <a:noFill/>
        </p:spPr>
        <p:txBody>
          <a:bodyPr wrap="square" rtlCol="0">
            <a:spAutoFit/>
          </a:bodyPr>
          <a:lstStyle/>
          <a:p>
            <a:pPr algn="ctr"/>
            <a:r>
              <a:rPr lang="pt-BR" b="1" dirty="0" smtClean="0">
                <a:solidFill>
                  <a:schemeClr val="accent5">
                    <a:lumMod val="40000"/>
                    <a:lumOff val="60000"/>
                  </a:schemeClr>
                </a:solidFill>
              </a:rPr>
              <a:t>Passivos</a:t>
            </a:r>
            <a:endParaRPr lang="pt-BR" b="1" dirty="0">
              <a:solidFill>
                <a:schemeClr val="accent5">
                  <a:lumMod val="40000"/>
                  <a:lumOff val="60000"/>
                </a:schemeClr>
              </a:solidFill>
            </a:endParaRPr>
          </a:p>
        </p:txBody>
      </p:sp>
      <p:sp>
        <p:nvSpPr>
          <p:cNvPr id="63" name="Retângulo 62"/>
          <p:cNvSpPr/>
          <p:nvPr/>
        </p:nvSpPr>
        <p:spPr>
          <a:xfrm rot="21594539">
            <a:off x="5948613" y="4394423"/>
            <a:ext cx="936104" cy="756084"/>
          </a:xfrm>
          <a:prstGeom prst="rect">
            <a:avLst/>
          </a:prstGeom>
          <a:solidFill>
            <a:srgbClr val="FFFF0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64" name="CaixaDeTexto 63"/>
          <p:cNvSpPr txBox="1"/>
          <p:nvPr/>
        </p:nvSpPr>
        <p:spPr>
          <a:xfrm rot="21594539">
            <a:off x="5949213" y="4457720"/>
            <a:ext cx="936104" cy="584775"/>
          </a:xfrm>
          <a:prstGeom prst="rect">
            <a:avLst/>
          </a:prstGeom>
          <a:noFill/>
        </p:spPr>
        <p:txBody>
          <a:bodyPr wrap="square" rtlCol="0">
            <a:spAutoFit/>
          </a:bodyPr>
          <a:lstStyle/>
          <a:p>
            <a:pPr algn="ctr"/>
            <a:r>
              <a:rPr lang="pt-BR" sz="3200" b="1" dirty="0" smtClean="0"/>
              <a:t>RI</a:t>
            </a:r>
            <a:endParaRPr lang="pt-BR" sz="3200" b="1" dirty="0"/>
          </a:p>
        </p:txBody>
      </p:sp>
    </p:spTree>
    <p:extLst>
      <p:ext uri="{BB962C8B-B14F-4D97-AF65-F5344CB8AC3E}">
        <p14:creationId xmlns:p14="http://schemas.microsoft.com/office/powerpoint/2010/main" val="4211336009"/>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Retângulo 35"/>
          <p:cNvSpPr/>
          <p:nvPr/>
        </p:nvSpPr>
        <p:spPr>
          <a:xfrm>
            <a:off x="1302772" y="4246824"/>
            <a:ext cx="936104" cy="540060"/>
          </a:xfrm>
          <a:prstGeom prst="rect">
            <a:avLst/>
          </a:prstGeom>
          <a:solidFill>
            <a:schemeClr val="bg1"/>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40" name="CaixaDeTexto 39"/>
          <p:cNvSpPr txBox="1"/>
          <p:nvPr/>
        </p:nvSpPr>
        <p:spPr>
          <a:xfrm>
            <a:off x="1331347" y="4202109"/>
            <a:ext cx="936104" cy="584775"/>
          </a:xfrm>
          <a:prstGeom prst="rect">
            <a:avLst/>
          </a:prstGeom>
          <a:noFill/>
        </p:spPr>
        <p:txBody>
          <a:bodyPr wrap="square" rtlCol="0">
            <a:spAutoFit/>
          </a:bodyPr>
          <a:lstStyle/>
          <a:p>
            <a:pPr algn="ctr"/>
            <a:r>
              <a:rPr lang="pt-BR" sz="3200" b="1" dirty="0" smtClean="0"/>
              <a:t>PL</a:t>
            </a:r>
            <a:endParaRPr lang="pt-BR" sz="3200" b="1" dirty="0"/>
          </a:p>
        </p:txBody>
      </p:sp>
      <p:sp>
        <p:nvSpPr>
          <p:cNvPr id="44" name="Retângulo 43"/>
          <p:cNvSpPr/>
          <p:nvPr/>
        </p:nvSpPr>
        <p:spPr>
          <a:xfrm rot="21594539">
            <a:off x="1303115" y="2204120"/>
            <a:ext cx="936104" cy="2007504"/>
          </a:xfrm>
          <a:prstGeom prst="rect">
            <a:avLst/>
          </a:prstGeom>
          <a:solidFill>
            <a:schemeClr val="bg1"/>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45" name="Retângulo 44"/>
          <p:cNvSpPr/>
          <p:nvPr/>
        </p:nvSpPr>
        <p:spPr>
          <a:xfrm rot="21594539">
            <a:off x="332760" y="2204121"/>
            <a:ext cx="936104" cy="1080120"/>
          </a:xfrm>
          <a:prstGeom prst="rect">
            <a:avLst/>
          </a:prstGeom>
          <a:solidFill>
            <a:schemeClr val="bg1"/>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46" name="Retângulo 45"/>
          <p:cNvSpPr/>
          <p:nvPr/>
        </p:nvSpPr>
        <p:spPr>
          <a:xfrm rot="21594539">
            <a:off x="332760" y="3284241"/>
            <a:ext cx="936104" cy="1512168"/>
          </a:xfrm>
          <a:prstGeom prst="rect">
            <a:avLst/>
          </a:prstGeom>
          <a:solidFill>
            <a:srgbClr val="FFFF0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48" name="CaixaDeTexto 47"/>
          <p:cNvSpPr txBox="1"/>
          <p:nvPr/>
        </p:nvSpPr>
        <p:spPr>
          <a:xfrm rot="21594539">
            <a:off x="332760" y="2204121"/>
            <a:ext cx="936104" cy="584775"/>
          </a:xfrm>
          <a:prstGeom prst="rect">
            <a:avLst/>
          </a:prstGeom>
          <a:noFill/>
        </p:spPr>
        <p:txBody>
          <a:bodyPr wrap="square" rtlCol="0">
            <a:spAutoFit/>
          </a:bodyPr>
          <a:lstStyle/>
          <a:p>
            <a:pPr algn="ctr"/>
            <a:r>
              <a:rPr lang="pt-BR" sz="3200" b="1" dirty="0" smtClean="0"/>
              <a:t>D+</a:t>
            </a:r>
            <a:endParaRPr lang="pt-BR" sz="3200" b="1" dirty="0"/>
          </a:p>
        </p:txBody>
      </p:sp>
      <p:sp>
        <p:nvSpPr>
          <p:cNvPr id="49" name="CaixaDeTexto 48"/>
          <p:cNvSpPr txBox="1"/>
          <p:nvPr/>
        </p:nvSpPr>
        <p:spPr>
          <a:xfrm rot="21594539">
            <a:off x="332760" y="3347538"/>
            <a:ext cx="936104" cy="584775"/>
          </a:xfrm>
          <a:prstGeom prst="rect">
            <a:avLst/>
          </a:prstGeom>
          <a:noFill/>
        </p:spPr>
        <p:txBody>
          <a:bodyPr wrap="square" rtlCol="0">
            <a:spAutoFit/>
          </a:bodyPr>
          <a:lstStyle/>
          <a:p>
            <a:pPr algn="ctr"/>
            <a:r>
              <a:rPr lang="pt-BR" sz="3200" b="1" dirty="0" smtClean="0"/>
              <a:t>RI</a:t>
            </a:r>
            <a:endParaRPr lang="pt-BR" sz="3200" b="1" dirty="0"/>
          </a:p>
        </p:txBody>
      </p:sp>
      <p:sp>
        <p:nvSpPr>
          <p:cNvPr id="50" name="CaixaDeTexto 49"/>
          <p:cNvSpPr txBox="1"/>
          <p:nvPr/>
        </p:nvSpPr>
        <p:spPr>
          <a:xfrm rot="21594539">
            <a:off x="1297439" y="2204121"/>
            <a:ext cx="936104" cy="1077218"/>
          </a:xfrm>
          <a:prstGeom prst="rect">
            <a:avLst/>
          </a:prstGeom>
          <a:noFill/>
        </p:spPr>
        <p:txBody>
          <a:bodyPr wrap="square" rtlCol="0">
            <a:spAutoFit/>
          </a:bodyPr>
          <a:lstStyle/>
          <a:p>
            <a:pPr algn="ctr"/>
            <a:r>
              <a:rPr lang="pt-BR" sz="3200" b="1" dirty="0" smtClean="0"/>
              <a:t>R$</a:t>
            </a:r>
          </a:p>
          <a:p>
            <a:pPr algn="ctr"/>
            <a:r>
              <a:rPr lang="pt-BR" sz="3200" b="1" dirty="0" smtClean="0"/>
              <a:t>TN</a:t>
            </a:r>
            <a:endParaRPr lang="pt-BR" sz="3200" b="1" dirty="0"/>
          </a:p>
        </p:txBody>
      </p:sp>
      <p:sp>
        <p:nvSpPr>
          <p:cNvPr id="52" name="CaixaDeTexto 51"/>
          <p:cNvSpPr txBox="1"/>
          <p:nvPr/>
        </p:nvSpPr>
        <p:spPr>
          <a:xfrm rot="21594539">
            <a:off x="332760" y="1844081"/>
            <a:ext cx="936104" cy="369332"/>
          </a:xfrm>
          <a:prstGeom prst="rect">
            <a:avLst/>
          </a:prstGeom>
          <a:noFill/>
        </p:spPr>
        <p:txBody>
          <a:bodyPr wrap="square" rtlCol="0">
            <a:spAutoFit/>
          </a:bodyPr>
          <a:lstStyle/>
          <a:p>
            <a:pPr algn="ctr"/>
            <a:r>
              <a:rPr lang="pt-BR" b="1" dirty="0" smtClean="0">
                <a:solidFill>
                  <a:schemeClr val="accent5">
                    <a:lumMod val="40000"/>
                    <a:lumOff val="60000"/>
                  </a:schemeClr>
                </a:solidFill>
              </a:rPr>
              <a:t>Ativos</a:t>
            </a:r>
            <a:endParaRPr lang="pt-BR" b="1" dirty="0">
              <a:solidFill>
                <a:schemeClr val="accent5">
                  <a:lumMod val="40000"/>
                  <a:lumOff val="60000"/>
                </a:schemeClr>
              </a:solidFill>
            </a:endParaRPr>
          </a:p>
        </p:txBody>
      </p:sp>
      <p:sp>
        <p:nvSpPr>
          <p:cNvPr id="53" name="CaixaDeTexto 52"/>
          <p:cNvSpPr txBox="1"/>
          <p:nvPr/>
        </p:nvSpPr>
        <p:spPr>
          <a:xfrm rot="21594539">
            <a:off x="1187331" y="1844081"/>
            <a:ext cx="1224136" cy="369332"/>
          </a:xfrm>
          <a:prstGeom prst="rect">
            <a:avLst/>
          </a:prstGeom>
          <a:noFill/>
        </p:spPr>
        <p:txBody>
          <a:bodyPr wrap="square" rtlCol="0">
            <a:spAutoFit/>
          </a:bodyPr>
          <a:lstStyle/>
          <a:p>
            <a:pPr algn="ctr"/>
            <a:r>
              <a:rPr lang="pt-BR" b="1" dirty="0" smtClean="0">
                <a:solidFill>
                  <a:schemeClr val="accent5">
                    <a:lumMod val="40000"/>
                    <a:lumOff val="60000"/>
                  </a:schemeClr>
                </a:solidFill>
              </a:rPr>
              <a:t>Passivos</a:t>
            </a:r>
            <a:endParaRPr lang="pt-BR" b="1" dirty="0">
              <a:solidFill>
                <a:schemeClr val="accent5">
                  <a:lumMod val="40000"/>
                  <a:lumOff val="60000"/>
                </a:schemeClr>
              </a:solidFill>
            </a:endParaRPr>
          </a:p>
        </p:txBody>
      </p:sp>
      <p:sp>
        <p:nvSpPr>
          <p:cNvPr id="12" name="Seta para a direita 11"/>
          <p:cNvSpPr/>
          <p:nvPr/>
        </p:nvSpPr>
        <p:spPr>
          <a:xfrm>
            <a:off x="2339752" y="3607304"/>
            <a:ext cx="432048" cy="216024"/>
          </a:xfrm>
          <a:prstGeom prst="rightArrow">
            <a:avLst/>
          </a:prstGeom>
          <a:solidFill>
            <a:schemeClr val="bg1">
              <a:lumMod val="6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7" name="Retângulo 16"/>
          <p:cNvSpPr/>
          <p:nvPr/>
        </p:nvSpPr>
        <p:spPr>
          <a:xfrm rot="21594539">
            <a:off x="2916417" y="3284241"/>
            <a:ext cx="936104" cy="756084"/>
          </a:xfrm>
          <a:prstGeom prst="rect">
            <a:avLst/>
          </a:prstGeom>
          <a:solidFill>
            <a:srgbClr val="FFFF0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9" name="CaixaDeTexto 18"/>
          <p:cNvSpPr txBox="1"/>
          <p:nvPr/>
        </p:nvSpPr>
        <p:spPr>
          <a:xfrm rot="21594539">
            <a:off x="2917017" y="3347538"/>
            <a:ext cx="936104" cy="584775"/>
          </a:xfrm>
          <a:prstGeom prst="rect">
            <a:avLst/>
          </a:prstGeom>
          <a:noFill/>
        </p:spPr>
        <p:txBody>
          <a:bodyPr wrap="square" rtlCol="0">
            <a:spAutoFit/>
          </a:bodyPr>
          <a:lstStyle/>
          <a:p>
            <a:pPr algn="ctr"/>
            <a:r>
              <a:rPr lang="pt-BR" sz="3200" b="1" dirty="0" smtClean="0"/>
              <a:t>RI</a:t>
            </a:r>
            <a:endParaRPr lang="pt-BR" sz="3200" b="1" dirty="0"/>
          </a:p>
        </p:txBody>
      </p:sp>
      <p:sp>
        <p:nvSpPr>
          <p:cNvPr id="21" name="CaixaDeTexto 20"/>
          <p:cNvSpPr txBox="1"/>
          <p:nvPr/>
        </p:nvSpPr>
        <p:spPr>
          <a:xfrm rot="21594539">
            <a:off x="2917017" y="1844081"/>
            <a:ext cx="936104" cy="369332"/>
          </a:xfrm>
          <a:prstGeom prst="rect">
            <a:avLst/>
          </a:prstGeom>
          <a:noFill/>
        </p:spPr>
        <p:txBody>
          <a:bodyPr wrap="square" rtlCol="0">
            <a:spAutoFit/>
          </a:bodyPr>
          <a:lstStyle/>
          <a:p>
            <a:pPr algn="ctr"/>
            <a:r>
              <a:rPr lang="pt-BR" b="1" dirty="0" smtClean="0">
                <a:solidFill>
                  <a:schemeClr val="accent5">
                    <a:lumMod val="40000"/>
                    <a:lumOff val="60000"/>
                  </a:schemeClr>
                </a:solidFill>
              </a:rPr>
              <a:t>Ativos</a:t>
            </a:r>
            <a:endParaRPr lang="pt-BR" b="1" dirty="0">
              <a:solidFill>
                <a:schemeClr val="accent5">
                  <a:lumMod val="40000"/>
                  <a:lumOff val="60000"/>
                </a:schemeClr>
              </a:solidFill>
            </a:endParaRPr>
          </a:p>
        </p:txBody>
      </p:sp>
      <p:sp>
        <p:nvSpPr>
          <p:cNvPr id="22" name="CaixaDeTexto 21"/>
          <p:cNvSpPr txBox="1"/>
          <p:nvPr/>
        </p:nvSpPr>
        <p:spPr>
          <a:xfrm rot="21594539">
            <a:off x="3771588" y="1844081"/>
            <a:ext cx="1224136" cy="369332"/>
          </a:xfrm>
          <a:prstGeom prst="rect">
            <a:avLst/>
          </a:prstGeom>
          <a:noFill/>
        </p:spPr>
        <p:txBody>
          <a:bodyPr wrap="square" rtlCol="0">
            <a:spAutoFit/>
          </a:bodyPr>
          <a:lstStyle/>
          <a:p>
            <a:pPr algn="ctr"/>
            <a:r>
              <a:rPr lang="pt-BR" b="1" dirty="0" smtClean="0">
                <a:solidFill>
                  <a:schemeClr val="accent5">
                    <a:lumMod val="40000"/>
                    <a:lumOff val="60000"/>
                  </a:schemeClr>
                </a:solidFill>
              </a:rPr>
              <a:t>Passivos</a:t>
            </a:r>
            <a:endParaRPr lang="pt-BR" b="1" dirty="0">
              <a:solidFill>
                <a:schemeClr val="accent5">
                  <a:lumMod val="40000"/>
                  <a:lumOff val="60000"/>
                </a:schemeClr>
              </a:solidFill>
            </a:endParaRPr>
          </a:p>
        </p:txBody>
      </p:sp>
      <p:sp>
        <p:nvSpPr>
          <p:cNvPr id="24" name="Retângulo 23"/>
          <p:cNvSpPr/>
          <p:nvPr/>
        </p:nvSpPr>
        <p:spPr>
          <a:xfrm rot="21594539">
            <a:off x="3887372" y="2204120"/>
            <a:ext cx="936104" cy="2007504"/>
          </a:xfrm>
          <a:prstGeom prst="rect">
            <a:avLst/>
          </a:prstGeom>
          <a:solidFill>
            <a:schemeClr val="bg1"/>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5" name="Retângulo 24"/>
          <p:cNvSpPr/>
          <p:nvPr/>
        </p:nvSpPr>
        <p:spPr>
          <a:xfrm rot="21594539">
            <a:off x="2917017" y="2204121"/>
            <a:ext cx="936104" cy="1080120"/>
          </a:xfrm>
          <a:prstGeom prst="rect">
            <a:avLst/>
          </a:prstGeom>
          <a:solidFill>
            <a:schemeClr val="bg1"/>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6" name="CaixaDeTexto 25"/>
          <p:cNvSpPr txBox="1"/>
          <p:nvPr/>
        </p:nvSpPr>
        <p:spPr>
          <a:xfrm rot="21594539">
            <a:off x="2917017" y="2204121"/>
            <a:ext cx="936104" cy="584775"/>
          </a:xfrm>
          <a:prstGeom prst="rect">
            <a:avLst/>
          </a:prstGeom>
          <a:noFill/>
        </p:spPr>
        <p:txBody>
          <a:bodyPr wrap="square" rtlCol="0">
            <a:spAutoFit/>
          </a:bodyPr>
          <a:lstStyle/>
          <a:p>
            <a:pPr algn="ctr"/>
            <a:r>
              <a:rPr lang="pt-BR" sz="3200" b="1" dirty="0" smtClean="0"/>
              <a:t>D+</a:t>
            </a:r>
            <a:endParaRPr lang="pt-BR" sz="3200" b="1" dirty="0"/>
          </a:p>
        </p:txBody>
      </p:sp>
      <p:sp>
        <p:nvSpPr>
          <p:cNvPr id="27" name="CaixaDeTexto 26"/>
          <p:cNvSpPr txBox="1"/>
          <p:nvPr/>
        </p:nvSpPr>
        <p:spPr>
          <a:xfrm rot="21594539">
            <a:off x="3881696" y="2204121"/>
            <a:ext cx="936104" cy="1077218"/>
          </a:xfrm>
          <a:prstGeom prst="rect">
            <a:avLst/>
          </a:prstGeom>
          <a:noFill/>
        </p:spPr>
        <p:txBody>
          <a:bodyPr wrap="square" rtlCol="0">
            <a:spAutoFit/>
          </a:bodyPr>
          <a:lstStyle/>
          <a:p>
            <a:pPr algn="ctr"/>
            <a:r>
              <a:rPr lang="pt-BR" sz="3200" b="1" dirty="0" smtClean="0"/>
              <a:t>R$</a:t>
            </a:r>
          </a:p>
          <a:p>
            <a:pPr algn="ctr"/>
            <a:r>
              <a:rPr lang="pt-BR" sz="3200" b="1" dirty="0" smtClean="0"/>
              <a:t>TN</a:t>
            </a:r>
            <a:endParaRPr lang="pt-BR" sz="3200" b="1" dirty="0"/>
          </a:p>
        </p:txBody>
      </p:sp>
      <p:sp>
        <p:nvSpPr>
          <p:cNvPr id="28" name="Retângulo 27"/>
          <p:cNvSpPr/>
          <p:nvPr/>
        </p:nvSpPr>
        <p:spPr>
          <a:xfrm>
            <a:off x="3887029" y="4246824"/>
            <a:ext cx="936104" cy="540060"/>
          </a:xfrm>
          <a:prstGeom prst="rect">
            <a:avLst/>
          </a:prstGeom>
          <a:solidFill>
            <a:schemeClr val="bg1"/>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9" name="CaixaDeTexto 28"/>
          <p:cNvSpPr txBox="1"/>
          <p:nvPr/>
        </p:nvSpPr>
        <p:spPr>
          <a:xfrm>
            <a:off x="3915604" y="4202109"/>
            <a:ext cx="936104" cy="584775"/>
          </a:xfrm>
          <a:prstGeom prst="rect">
            <a:avLst/>
          </a:prstGeom>
          <a:noFill/>
        </p:spPr>
        <p:txBody>
          <a:bodyPr wrap="square" rtlCol="0">
            <a:spAutoFit/>
          </a:bodyPr>
          <a:lstStyle/>
          <a:p>
            <a:pPr algn="ctr"/>
            <a:r>
              <a:rPr lang="pt-BR" sz="3200" b="1" dirty="0" smtClean="0"/>
              <a:t>PL</a:t>
            </a:r>
            <a:endParaRPr lang="pt-BR" sz="3200" b="1" dirty="0"/>
          </a:p>
        </p:txBody>
      </p:sp>
      <p:sp>
        <p:nvSpPr>
          <p:cNvPr id="23" name="Retângulo 22"/>
          <p:cNvSpPr/>
          <p:nvPr/>
        </p:nvSpPr>
        <p:spPr>
          <a:xfrm>
            <a:off x="6919689" y="2230529"/>
            <a:ext cx="936104" cy="540060"/>
          </a:xfrm>
          <a:prstGeom prst="rect">
            <a:avLst/>
          </a:prstGeom>
          <a:solidFill>
            <a:schemeClr val="bg1"/>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0" name="CaixaDeTexto 29"/>
          <p:cNvSpPr txBox="1"/>
          <p:nvPr/>
        </p:nvSpPr>
        <p:spPr>
          <a:xfrm>
            <a:off x="6948264" y="2185814"/>
            <a:ext cx="936104" cy="584775"/>
          </a:xfrm>
          <a:prstGeom prst="rect">
            <a:avLst/>
          </a:prstGeom>
          <a:noFill/>
        </p:spPr>
        <p:txBody>
          <a:bodyPr wrap="square" rtlCol="0">
            <a:spAutoFit/>
          </a:bodyPr>
          <a:lstStyle/>
          <a:p>
            <a:pPr algn="ctr"/>
            <a:r>
              <a:rPr lang="pt-BR" sz="3200" b="1" dirty="0" smtClean="0"/>
              <a:t>PL</a:t>
            </a:r>
            <a:endParaRPr lang="pt-BR" sz="3200" b="1" dirty="0"/>
          </a:p>
        </p:txBody>
      </p:sp>
      <p:sp>
        <p:nvSpPr>
          <p:cNvPr id="31" name="Seta para a direita 30"/>
          <p:cNvSpPr/>
          <p:nvPr/>
        </p:nvSpPr>
        <p:spPr>
          <a:xfrm rot="19424157">
            <a:off x="4809140" y="2150832"/>
            <a:ext cx="1091463" cy="185342"/>
          </a:xfrm>
          <a:prstGeom prst="rightArrow">
            <a:avLst/>
          </a:prstGeom>
          <a:solidFill>
            <a:schemeClr val="bg1">
              <a:lumMod val="6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51" name="Retângulo 50"/>
          <p:cNvSpPr/>
          <p:nvPr/>
        </p:nvSpPr>
        <p:spPr>
          <a:xfrm rot="21594539">
            <a:off x="6919465" y="909693"/>
            <a:ext cx="936104" cy="1293676"/>
          </a:xfrm>
          <a:prstGeom prst="rect">
            <a:avLst/>
          </a:prstGeom>
          <a:solidFill>
            <a:schemeClr val="bg1"/>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54" name="Retângulo 53"/>
          <p:cNvSpPr/>
          <p:nvPr/>
        </p:nvSpPr>
        <p:spPr>
          <a:xfrm rot="21594539">
            <a:off x="5949677" y="909693"/>
            <a:ext cx="936104" cy="1080120"/>
          </a:xfrm>
          <a:prstGeom prst="rect">
            <a:avLst/>
          </a:prstGeom>
          <a:solidFill>
            <a:schemeClr val="bg1"/>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56" name="CaixaDeTexto 55"/>
          <p:cNvSpPr txBox="1"/>
          <p:nvPr/>
        </p:nvSpPr>
        <p:spPr>
          <a:xfrm rot="21594539">
            <a:off x="5949677" y="909693"/>
            <a:ext cx="936104" cy="584775"/>
          </a:xfrm>
          <a:prstGeom prst="rect">
            <a:avLst/>
          </a:prstGeom>
          <a:noFill/>
        </p:spPr>
        <p:txBody>
          <a:bodyPr wrap="square" rtlCol="0">
            <a:spAutoFit/>
          </a:bodyPr>
          <a:lstStyle/>
          <a:p>
            <a:pPr algn="ctr"/>
            <a:r>
              <a:rPr lang="pt-BR" sz="3200" b="1" dirty="0" smtClean="0"/>
              <a:t>D+</a:t>
            </a:r>
            <a:endParaRPr lang="pt-BR" sz="3200" b="1" dirty="0"/>
          </a:p>
        </p:txBody>
      </p:sp>
      <p:sp>
        <p:nvSpPr>
          <p:cNvPr id="58" name="CaixaDeTexto 57"/>
          <p:cNvSpPr txBox="1"/>
          <p:nvPr/>
        </p:nvSpPr>
        <p:spPr>
          <a:xfrm rot="21594539">
            <a:off x="6914356" y="909693"/>
            <a:ext cx="936104" cy="1077218"/>
          </a:xfrm>
          <a:prstGeom prst="rect">
            <a:avLst/>
          </a:prstGeom>
          <a:noFill/>
        </p:spPr>
        <p:txBody>
          <a:bodyPr wrap="square" rtlCol="0">
            <a:spAutoFit/>
          </a:bodyPr>
          <a:lstStyle/>
          <a:p>
            <a:pPr algn="ctr"/>
            <a:r>
              <a:rPr lang="pt-BR" sz="3200" b="1" dirty="0" smtClean="0"/>
              <a:t>R$</a:t>
            </a:r>
          </a:p>
          <a:p>
            <a:pPr algn="ctr"/>
            <a:r>
              <a:rPr lang="pt-BR" sz="3200" b="1" dirty="0" smtClean="0"/>
              <a:t>TN</a:t>
            </a:r>
            <a:endParaRPr lang="pt-BR" sz="3200" b="1" dirty="0"/>
          </a:p>
        </p:txBody>
      </p:sp>
      <p:sp>
        <p:nvSpPr>
          <p:cNvPr id="59" name="CaixaDeTexto 58"/>
          <p:cNvSpPr txBox="1"/>
          <p:nvPr/>
        </p:nvSpPr>
        <p:spPr>
          <a:xfrm rot="21594539">
            <a:off x="5949677" y="549653"/>
            <a:ext cx="936104" cy="369332"/>
          </a:xfrm>
          <a:prstGeom prst="rect">
            <a:avLst/>
          </a:prstGeom>
          <a:noFill/>
        </p:spPr>
        <p:txBody>
          <a:bodyPr wrap="square" rtlCol="0">
            <a:spAutoFit/>
          </a:bodyPr>
          <a:lstStyle/>
          <a:p>
            <a:pPr algn="ctr"/>
            <a:r>
              <a:rPr lang="pt-BR" b="1" dirty="0" smtClean="0">
                <a:solidFill>
                  <a:schemeClr val="accent5">
                    <a:lumMod val="40000"/>
                    <a:lumOff val="60000"/>
                  </a:schemeClr>
                </a:solidFill>
              </a:rPr>
              <a:t>Ativos</a:t>
            </a:r>
            <a:endParaRPr lang="pt-BR" b="1" dirty="0">
              <a:solidFill>
                <a:schemeClr val="accent5">
                  <a:lumMod val="40000"/>
                  <a:lumOff val="60000"/>
                </a:schemeClr>
              </a:solidFill>
            </a:endParaRPr>
          </a:p>
        </p:txBody>
      </p:sp>
      <p:sp>
        <p:nvSpPr>
          <p:cNvPr id="60" name="CaixaDeTexto 59"/>
          <p:cNvSpPr txBox="1"/>
          <p:nvPr/>
        </p:nvSpPr>
        <p:spPr>
          <a:xfrm rot="21594539">
            <a:off x="6804248" y="549653"/>
            <a:ext cx="1224136" cy="369332"/>
          </a:xfrm>
          <a:prstGeom prst="rect">
            <a:avLst/>
          </a:prstGeom>
          <a:noFill/>
        </p:spPr>
        <p:txBody>
          <a:bodyPr wrap="square" rtlCol="0">
            <a:spAutoFit/>
          </a:bodyPr>
          <a:lstStyle/>
          <a:p>
            <a:pPr algn="ctr"/>
            <a:r>
              <a:rPr lang="pt-BR" b="1" dirty="0" smtClean="0">
                <a:solidFill>
                  <a:schemeClr val="accent5">
                    <a:lumMod val="40000"/>
                    <a:lumOff val="60000"/>
                  </a:schemeClr>
                </a:solidFill>
              </a:rPr>
              <a:t>Passivos</a:t>
            </a:r>
            <a:endParaRPr lang="pt-BR" b="1" dirty="0">
              <a:solidFill>
                <a:schemeClr val="accent5">
                  <a:lumMod val="40000"/>
                  <a:lumOff val="60000"/>
                </a:schemeClr>
              </a:solidFill>
            </a:endParaRPr>
          </a:p>
        </p:txBody>
      </p:sp>
      <p:sp>
        <p:nvSpPr>
          <p:cNvPr id="61" name="Retângulo 60"/>
          <p:cNvSpPr/>
          <p:nvPr/>
        </p:nvSpPr>
        <p:spPr>
          <a:xfrm rot="21594539">
            <a:off x="5950277" y="2024100"/>
            <a:ext cx="936104" cy="756084"/>
          </a:xfrm>
          <a:prstGeom prst="rect">
            <a:avLst/>
          </a:prstGeom>
          <a:solidFill>
            <a:srgbClr val="FFFF0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62" name="CaixaDeTexto 61"/>
          <p:cNvSpPr txBox="1"/>
          <p:nvPr/>
        </p:nvSpPr>
        <p:spPr>
          <a:xfrm rot="21594539">
            <a:off x="5950877" y="2087397"/>
            <a:ext cx="936104" cy="584775"/>
          </a:xfrm>
          <a:prstGeom prst="rect">
            <a:avLst/>
          </a:prstGeom>
          <a:noFill/>
        </p:spPr>
        <p:txBody>
          <a:bodyPr wrap="square" rtlCol="0">
            <a:spAutoFit/>
          </a:bodyPr>
          <a:lstStyle/>
          <a:p>
            <a:pPr algn="ctr"/>
            <a:r>
              <a:rPr lang="pt-BR" sz="3200" b="1" dirty="0" smtClean="0"/>
              <a:t>RI</a:t>
            </a:r>
            <a:endParaRPr lang="pt-BR" sz="3200" b="1" dirty="0"/>
          </a:p>
        </p:txBody>
      </p:sp>
      <p:sp>
        <p:nvSpPr>
          <p:cNvPr id="34" name="Retângulo 33"/>
          <p:cNvSpPr/>
          <p:nvPr/>
        </p:nvSpPr>
        <p:spPr>
          <a:xfrm>
            <a:off x="6919689" y="5326944"/>
            <a:ext cx="936104" cy="540060"/>
          </a:xfrm>
          <a:prstGeom prst="rect">
            <a:avLst/>
          </a:prstGeom>
          <a:solidFill>
            <a:schemeClr val="bg1"/>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5" name="CaixaDeTexto 34"/>
          <p:cNvSpPr txBox="1"/>
          <p:nvPr/>
        </p:nvSpPr>
        <p:spPr>
          <a:xfrm>
            <a:off x="6948264" y="5282229"/>
            <a:ext cx="936104" cy="584775"/>
          </a:xfrm>
          <a:prstGeom prst="rect">
            <a:avLst/>
          </a:prstGeom>
          <a:noFill/>
        </p:spPr>
        <p:txBody>
          <a:bodyPr wrap="square" rtlCol="0">
            <a:spAutoFit/>
          </a:bodyPr>
          <a:lstStyle/>
          <a:p>
            <a:pPr algn="ctr"/>
            <a:r>
              <a:rPr lang="pt-BR" sz="3200" b="1" dirty="0" smtClean="0"/>
              <a:t>PL</a:t>
            </a:r>
            <a:endParaRPr lang="pt-BR" sz="3200" b="1" dirty="0"/>
          </a:p>
        </p:txBody>
      </p:sp>
      <p:sp>
        <p:nvSpPr>
          <p:cNvPr id="37" name="Seta para a direita 36"/>
          <p:cNvSpPr/>
          <p:nvPr/>
        </p:nvSpPr>
        <p:spPr>
          <a:xfrm rot="2220494">
            <a:off x="4809140" y="4602177"/>
            <a:ext cx="1091463" cy="185342"/>
          </a:xfrm>
          <a:prstGeom prst="rightArrow">
            <a:avLst/>
          </a:prstGeom>
          <a:solidFill>
            <a:schemeClr val="bg1">
              <a:lumMod val="6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8" name="Retângulo 37"/>
          <p:cNvSpPr/>
          <p:nvPr/>
        </p:nvSpPr>
        <p:spPr>
          <a:xfrm rot="21594539">
            <a:off x="6920032" y="3284240"/>
            <a:ext cx="936104" cy="2007504"/>
          </a:xfrm>
          <a:prstGeom prst="rect">
            <a:avLst/>
          </a:prstGeom>
          <a:solidFill>
            <a:schemeClr val="bg1"/>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9" name="Retângulo 38"/>
          <p:cNvSpPr/>
          <p:nvPr/>
        </p:nvSpPr>
        <p:spPr>
          <a:xfrm rot="21594539">
            <a:off x="5949677" y="3284241"/>
            <a:ext cx="936104" cy="1080120"/>
          </a:xfrm>
          <a:prstGeom prst="rect">
            <a:avLst/>
          </a:prstGeom>
          <a:solidFill>
            <a:schemeClr val="bg1"/>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42" name="CaixaDeTexto 41"/>
          <p:cNvSpPr txBox="1"/>
          <p:nvPr/>
        </p:nvSpPr>
        <p:spPr>
          <a:xfrm rot="21594539">
            <a:off x="5949677" y="3284241"/>
            <a:ext cx="936104" cy="584775"/>
          </a:xfrm>
          <a:prstGeom prst="rect">
            <a:avLst/>
          </a:prstGeom>
          <a:noFill/>
        </p:spPr>
        <p:txBody>
          <a:bodyPr wrap="square" rtlCol="0">
            <a:spAutoFit/>
          </a:bodyPr>
          <a:lstStyle/>
          <a:p>
            <a:pPr algn="ctr"/>
            <a:r>
              <a:rPr lang="pt-BR" sz="3200" b="1" dirty="0" smtClean="0"/>
              <a:t>D+</a:t>
            </a:r>
            <a:endParaRPr lang="pt-BR" sz="3200" b="1" dirty="0"/>
          </a:p>
        </p:txBody>
      </p:sp>
      <p:sp>
        <p:nvSpPr>
          <p:cNvPr id="47" name="CaixaDeTexto 46"/>
          <p:cNvSpPr txBox="1"/>
          <p:nvPr/>
        </p:nvSpPr>
        <p:spPr>
          <a:xfrm rot="21594539">
            <a:off x="6914356" y="3284241"/>
            <a:ext cx="936104" cy="1077218"/>
          </a:xfrm>
          <a:prstGeom prst="rect">
            <a:avLst/>
          </a:prstGeom>
          <a:noFill/>
        </p:spPr>
        <p:txBody>
          <a:bodyPr wrap="square" rtlCol="0">
            <a:spAutoFit/>
          </a:bodyPr>
          <a:lstStyle/>
          <a:p>
            <a:pPr algn="ctr"/>
            <a:r>
              <a:rPr lang="pt-BR" sz="3200" b="1" dirty="0" smtClean="0"/>
              <a:t>R$</a:t>
            </a:r>
          </a:p>
          <a:p>
            <a:pPr algn="ctr"/>
            <a:r>
              <a:rPr lang="pt-BR" sz="3200" b="1" dirty="0" smtClean="0"/>
              <a:t>TN</a:t>
            </a:r>
            <a:endParaRPr lang="pt-BR" sz="3200" b="1" dirty="0"/>
          </a:p>
        </p:txBody>
      </p:sp>
      <p:sp>
        <p:nvSpPr>
          <p:cNvPr id="55" name="CaixaDeTexto 54"/>
          <p:cNvSpPr txBox="1"/>
          <p:nvPr/>
        </p:nvSpPr>
        <p:spPr>
          <a:xfrm rot="21594539">
            <a:off x="5949677" y="2924201"/>
            <a:ext cx="936104" cy="369332"/>
          </a:xfrm>
          <a:prstGeom prst="rect">
            <a:avLst/>
          </a:prstGeom>
          <a:noFill/>
        </p:spPr>
        <p:txBody>
          <a:bodyPr wrap="square" rtlCol="0">
            <a:spAutoFit/>
          </a:bodyPr>
          <a:lstStyle/>
          <a:p>
            <a:pPr algn="ctr"/>
            <a:r>
              <a:rPr lang="pt-BR" b="1" dirty="0" smtClean="0">
                <a:solidFill>
                  <a:schemeClr val="accent5">
                    <a:lumMod val="40000"/>
                    <a:lumOff val="60000"/>
                  </a:schemeClr>
                </a:solidFill>
              </a:rPr>
              <a:t>Ativos</a:t>
            </a:r>
            <a:endParaRPr lang="pt-BR" b="1" dirty="0">
              <a:solidFill>
                <a:schemeClr val="accent5">
                  <a:lumMod val="40000"/>
                  <a:lumOff val="60000"/>
                </a:schemeClr>
              </a:solidFill>
            </a:endParaRPr>
          </a:p>
        </p:txBody>
      </p:sp>
      <p:sp>
        <p:nvSpPr>
          <p:cNvPr id="57" name="CaixaDeTexto 56"/>
          <p:cNvSpPr txBox="1"/>
          <p:nvPr/>
        </p:nvSpPr>
        <p:spPr>
          <a:xfrm rot="21594539">
            <a:off x="6804248" y="2924201"/>
            <a:ext cx="1224136" cy="369332"/>
          </a:xfrm>
          <a:prstGeom prst="rect">
            <a:avLst/>
          </a:prstGeom>
          <a:noFill/>
        </p:spPr>
        <p:txBody>
          <a:bodyPr wrap="square" rtlCol="0">
            <a:spAutoFit/>
          </a:bodyPr>
          <a:lstStyle/>
          <a:p>
            <a:pPr algn="ctr"/>
            <a:r>
              <a:rPr lang="pt-BR" b="1" dirty="0" smtClean="0">
                <a:solidFill>
                  <a:schemeClr val="accent5">
                    <a:lumMod val="40000"/>
                    <a:lumOff val="60000"/>
                  </a:schemeClr>
                </a:solidFill>
              </a:rPr>
              <a:t>Passivos</a:t>
            </a:r>
            <a:endParaRPr lang="pt-BR" b="1" dirty="0">
              <a:solidFill>
                <a:schemeClr val="accent5">
                  <a:lumMod val="40000"/>
                  <a:lumOff val="60000"/>
                </a:schemeClr>
              </a:solidFill>
            </a:endParaRPr>
          </a:p>
        </p:txBody>
      </p:sp>
      <p:sp>
        <p:nvSpPr>
          <p:cNvPr id="63" name="Retângulo 62"/>
          <p:cNvSpPr/>
          <p:nvPr/>
        </p:nvSpPr>
        <p:spPr>
          <a:xfrm rot="21594539">
            <a:off x="5948613" y="5120444"/>
            <a:ext cx="936104" cy="756084"/>
          </a:xfrm>
          <a:prstGeom prst="rect">
            <a:avLst/>
          </a:prstGeom>
          <a:solidFill>
            <a:srgbClr val="FFFF0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64" name="CaixaDeTexto 63"/>
          <p:cNvSpPr txBox="1"/>
          <p:nvPr/>
        </p:nvSpPr>
        <p:spPr>
          <a:xfrm rot="21594539">
            <a:off x="5949213" y="5183741"/>
            <a:ext cx="936104" cy="584775"/>
          </a:xfrm>
          <a:prstGeom prst="rect">
            <a:avLst/>
          </a:prstGeom>
          <a:noFill/>
        </p:spPr>
        <p:txBody>
          <a:bodyPr wrap="square" rtlCol="0">
            <a:spAutoFit/>
          </a:bodyPr>
          <a:lstStyle/>
          <a:p>
            <a:pPr algn="ctr"/>
            <a:r>
              <a:rPr lang="pt-BR" sz="3200" b="1" dirty="0" smtClean="0"/>
              <a:t>RI</a:t>
            </a:r>
            <a:endParaRPr lang="pt-BR" sz="3200" b="1" dirty="0"/>
          </a:p>
        </p:txBody>
      </p:sp>
    </p:spTree>
    <p:extLst>
      <p:ext uri="{BB962C8B-B14F-4D97-AF65-F5344CB8AC3E}">
        <p14:creationId xmlns:p14="http://schemas.microsoft.com/office/powerpoint/2010/main" val="3634322716"/>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Retângulo 35"/>
          <p:cNvSpPr/>
          <p:nvPr/>
        </p:nvSpPr>
        <p:spPr>
          <a:xfrm>
            <a:off x="1302772" y="4246824"/>
            <a:ext cx="936104" cy="540060"/>
          </a:xfrm>
          <a:prstGeom prst="rect">
            <a:avLst/>
          </a:prstGeom>
          <a:solidFill>
            <a:schemeClr val="bg1"/>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40" name="CaixaDeTexto 39"/>
          <p:cNvSpPr txBox="1"/>
          <p:nvPr/>
        </p:nvSpPr>
        <p:spPr>
          <a:xfrm>
            <a:off x="1331347" y="4202109"/>
            <a:ext cx="936104" cy="584775"/>
          </a:xfrm>
          <a:prstGeom prst="rect">
            <a:avLst/>
          </a:prstGeom>
          <a:noFill/>
        </p:spPr>
        <p:txBody>
          <a:bodyPr wrap="square" rtlCol="0">
            <a:spAutoFit/>
          </a:bodyPr>
          <a:lstStyle/>
          <a:p>
            <a:pPr algn="ctr"/>
            <a:r>
              <a:rPr lang="pt-BR" sz="3200" b="1" dirty="0" smtClean="0"/>
              <a:t>PL</a:t>
            </a:r>
            <a:endParaRPr lang="pt-BR" sz="3200" b="1" dirty="0"/>
          </a:p>
        </p:txBody>
      </p:sp>
      <p:sp>
        <p:nvSpPr>
          <p:cNvPr id="44" name="Retângulo 43"/>
          <p:cNvSpPr/>
          <p:nvPr/>
        </p:nvSpPr>
        <p:spPr>
          <a:xfrm rot="21594539">
            <a:off x="1303115" y="2204120"/>
            <a:ext cx="936104" cy="2007504"/>
          </a:xfrm>
          <a:prstGeom prst="rect">
            <a:avLst/>
          </a:prstGeom>
          <a:solidFill>
            <a:schemeClr val="bg1"/>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45" name="Retângulo 44"/>
          <p:cNvSpPr/>
          <p:nvPr/>
        </p:nvSpPr>
        <p:spPr>
          <a:xfrm rot="21594539">
            <a:off x="332760" y="2204121"/>
            <a:ext cx="936104" cy="1080120"/>
          </a:xfrm>
          <a:prstGeom prst="rect">
            <a:avLst/>
          </a:prstGeom>
          <a:solidFill>
            <a:schemeClr val="bg1"/>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46" name="Retângulo 45"/>
          <p:cNvSpPr/>
          <p:nvPr/>
        </p:nvSpPr>
        <p:spPr>
          <a:xfrm rot="21594539">
            <a:off x="332760" y="3284241"/>
            <a:ext cx="936104" cy="1512168"/>
          </a:xfrm>
          <a:prstGeom prst="rect">
            <a:avLst/>
          </a:prstGeom>
          <a:solidFill>
            <a:srgbClr val="FFFF0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48" name="CaixaDeTexto 47"/>
          <p:cNvSpPr txBox="1"/>
          <p:nvPr/>
        </p:nvSpPr>
        <p:spPr>
          <a:xfrm rot="21594539">
            <a:off x="332760" y="2204121"/>
            <a:ext cx="936104" cy="584775"/>
          </a:xfrm>
          <a:prstGeom prst="rect">
            <a:avLst/>
          </a:prstGeom>
          <a:noFill/>
        </p:spPr>
        <p:txBody>
          <a:bodyPr wrap="square" rtlCol="0">
            <a:spAutoFit/>
          </a:bodyPr>
          <a:lstStyle/>
          <a:p>
            <a:pPr algn="ctr"/>
            <a:r>
              <a:rPr lang="pt-BR" sz="3200" b="1" dirty="0" smtClean="0"/>
              <a:t>D+</a:t>
            </a:r>
            <a:endParaRPr lang="pt-BR" sz="3200" b="1" dirty="0"/>
          </a:p>
        </p:txBody>
      </p:sp>
      <p:sp>
        <p:nvSpPr>
          <p:cNvPr id="49" name="CaixaDeTexto 48"/>
          <p:cNvSpPr txBox="1"/>
          <p:nvPr/>
        </p:nvSpPr>
        <p:spPr>
          <a:xfrm rot="21594539">
            <a:off x="332760" y="3347538"/>
            <a:ext cx="936104" cy="584775"/>
          </a:xfrm>
          <a:prstGeom prst="rect">
            <a:avLst/>
          </a:prstGeom>
          <a:noFill/>
        </p:spPr>
        <p:txBody>
          <a:bodyPr wrap="square" rtlCol="0">
            <a:spAutoFit/>
          </a:bodyPr>
          <a:lstStyle/>
          <a:p>
            <a:pPr algn="ctr"/>
            <a:r>
              <a:rPr lang="pt-BR" sz="3200" b="1" dirty="0" smtClean="0"/>
              <a:t>RI</a:t>
            </a:r>
            <a:endParaRPr lang="pt-BR" sz="3200" b="1" dirty="0"/>
          </a:p>
        </p:txBody>
      </p:sp>
      <p:sp>
        <p:nvSpPr>
          <p:cNvPr id="50" name="CaixaDeTexto 49"/>
          <p:cNvSpPr txBox="1"/>
          <p:nvPr/>
        </p:nvSpPr>
        <p:spPr>
          <a:xfrm rot="21594539">
            <a:off x="1297439" y="2204121"/>
            <a:ext cx="936104" cy="1077218"/>
          </a:xfrm>
          <a:prstGeom prst="rect">
            <a:avLst/>
          </a:prstGeom>
          <a:noFill/>
        </p:spPr>
        <p:txBody>
          <a:bodyPr wrap="square" rtlCol="0">
            <a:spAutoFit/>
          </a:bodyPr>
          <a:lstStyle/>
          <a:p>
            <a:pPr algn="ctr"/>
            <a:r>
              <a:rPr lang="pt-BR" sz="3200" b="1" dirty="0" smtClean="0"/>
              <a:t>R$</a:t>
            </a:r>
          </a:p>
          <a:p>
            <a:pPr algn="ctr"/>
            <a:r>
              <a:rPr lang="pt-BR" sz="3200" b="1" dirty="0" smtClean="0"/>
              <a:t>TN</a:t>
            </a:r>
            <a:endParaRPr lang="pt-BR" sz="3200" b="1" dirty="0"/>
          </a:p>
        </p:txBody>
      </p:sp>
      <p:sp>
        <p:nvSpPr>
          <p:cNvPr id="52" name="CaixaDeTexto 51"/>
          <p:cNvSpPr txBox="1"/>
          <p:nvPr/>
        </p:nvSpPr>
        <p:spPr>
          <a:xfrm rot="21594539">
            <a:off x="332760" y="1844081"/>
            <a:ext cx="936104" cy="369332"/>
          </a:xfrm>
          <a:prstGeom prst="rect">
            <a:avLst/>
          </a:prstGeom>
          <a:noFill/>
        </p:spPr>
        <p:txBody>
          <a:bodyPr wrap="square" rtlCol="0">
            <a:spAutoFit/>
          </a:bodyPr>
          <a:lstStyle/>
          <a:p>
            <a:pPr algn="ctr"/>
            <a:r>
              <a:rPr lang="pt-BR" b="1" dirty="0" smtClean="0">
                <a:solidFill>
                  <a:schemeClr val="accent5">
                    <a:lumMod val="40000"/>
                    <a:lumOff val="60000"/>
                  </a:schemeClr>
                </a:solidFill>
              </a:rPr>
              <a:t>Ativos</a:t>
            </a:r>
            <a:endParaRPr lang="pt-BR" b="1" dirty="0">
              <a:solidFill>
                <a:schemeClr val="accent5">
                  <a:lumMod val="40000"/>
                  <a:lumOff val="60000"/>
                </a:schemeClr>
              </a:solidFill>
            </a:endParaRPr>
          </a:p>
        </p:txBody>
      </p:sp>
      <p:sp>
        <p:nvSpPr>
          <p:cNvPr id="53" name="CaixaDeTexto 52"/>
          <p:cNvSpPr txBox="1"/>
          <p:nvPr/>
        </p:nvSpPr>
        <p:spPr>
          <a:xfrm rot="21594539">
            <a:off x="1187331" y="1844081"/>
            <a:ext cx="1224136" cy="369332"/>
          </a:xfrm>
          <a:prstGeom prst="rect">
            <a:avLst/>
          </a:prstGeom>
          <a:noFill/>
        </p:spPr>
        <p:txBody>
          <a:bodyPr wrap="square" rtlCol="0">
            <a:spAutoFit/>
          </a:bodyPr>
          <a:lstStyle/>
          <a:p>
            <a:pPr algn="ctr"/>
            <a:r>
              <a:rPr lang="pt-BR" b="1" dirty="0" smtClean="0">
                <a:solidFill>
                  <a:schemeClr val="accent5">
                    <a:lumMod val="40000"/>
                    <a:lumOff val="60000"/>
                  </a:schemeClr>
                </a:solidFill>
              </a:rPr>
              <a:t>Passivos</a:t>
            </a:r>
            <a:endParaRPr lang="pt-BR" b="1" dirty="0">
              <a:solidFill>
                <a:schemeClr val="accent5">
                  <a:lumMod val="40000"/>
                  <a:lumOff val="60000"/>
                </a:schemeClr>
              </a:solidFill>
            </a:endParaRPr>
          </a:p>
        </p:txBody>
      </p:sp>
      <p:sp>
        <p:nvSpPr>
          <p:cNvPr id="12" name="Seta para a direita 11"/>
          <p:cNvSpPr/>
          <p:nvPr/>
        </p:nvSpPr>
        <p:spPr>
          <a:xfrm>
            <a:off x="2339752" y="3607304"/>
            <a:ext cx="432048" cy="216024"/>
          </a:xfrm>
          <a:prstGeom prst="rightArrow">
            <a:avLst/>
          </a:prstGeom>
          <a:solidFill>
            <a:schemeClr val="bg1">
              <a:lumMod val="6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7" name="Retângulo 16"/>
          <p:cNvSpPr/>
          <p:nvPr/>
        </p:nvSpPr>
        <p:spPr>
          <a:xfrm rot="21594539">
            <a:off x="2916417" y="3284241"/>
            <a:ext cx="936104" cy="756084"/>
          </a:xfrm>
          <a:prstGeom prst="rect">
            <a:avLst/>
          </a:prstGeom>
          <a:solidFill>
            <a:srgbClr val="FFFF0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9" name="CaixaDeTexto 18"/>
          <p:cNvSpPr txBox="1"/>
          <p:nvPr/>
        </p:nvSpPr>
        <p:spPr>
          <a:xfrm rot="21594539">
            <a:off x="2917017" y="3347538"/>
            <a:ext cx="936104" cy="584775"/>
          </a:xfrm>
          <a:prstGeom prst="rect">
            <a:avLst/>
          </a:prstGeom>
          <a:noFill/>
        </p:spPr>
        <p:txBody>
          <a:bodyPr wrap="square" rtlCol="0">
            <a:spAutoFit/>
          </a:bodyPr>
          <a:lstStyle/>
          <a:p>
            <a:pPr algn="ctr"/>
            <a:r>
              <a:rPr lang="pt-BR" sz="3200" b="1" dirty="0" smtClean="0"/>
              <a:t>RI</a:t>
            </a:r>
            <a:endParaRPr lang="pt-BR" sz="3200" b="1" dirty="0"/>
          </a:p>
        </p:txBody>
      </p:sp>
      <p:sp>
        <p:nvSpPr>
          <p:cNvPr id="21" name="CaixaDeTexto 20"/>
          <p:cNvSpPr txBox="1"/>
          <p:nvPr/>
        </p:nvSpPr>
        <p:spPr>
          <a:xfrm rot="21594539">
            <a:off x="2917017" y="1844081"/>
            <a:ext cx="936104" cy="369332"/>
          </a:xfrm>
          <a:prstGeom prst="rect">
            <a:avLst/>
          </a:prstGeom>
          <a:noFill/>
        </p:spPr>
        <p:txBody>
          <a:bodyPr wrap="square" rtlCol="0">
            <a:spAutoFit/>
          </a:bodyPr>
          <a:lstStyle/>
          <a:p>
            <a:pPr algn="ctr"/>
            <a:r>
              <a:rPr lang="pt-BR" b="1" dirty="0" smtClean="0">
                <a:solidFill>
                  <a:schemeClr val="accent5">
                    <a:lumMod val="40000"/>
                    <a:lumOff val="60000"/>
                  </a:schemeClr>
                </a:solidFill>
              </a:rPr>
              <a:t>Ativos</a:t>
            </a:r>
            <a:endParaRPr lang="pt-BR" b="1" dirty="0">
              <a:solidFill>
                <a:schemeClr val="accent5">
                  <a:lumMod val="40000"/>
                  <a:lumOff val="60000"/>
                </a:schemeClr>
              </a:solidFill>
            </a:endParaRPr>
          </a:p>
        </p:txBody>
      </p:sp>
      <p:sp>
        <p:nvSpPr>
          <p:cNvPr id="22" name="CaixaDeTexto 21"/>
          <p:cNvSpPr txBox="1"/>
          <p:nvPr/>
        </p:nvSpPr>
        <p:spPr>
          <a:xfrm rot="21594539">
            <a:off x="3771588" y="1844081"/>
            <a:ext cx="1224136" cy="369332"/>
          </a:xfrm>
          <a:prstGeom prst="rect">
            <a:avLst/>
          </a:prstGeom>
          <a:noFill/>
        </p:spPr>
        <p:txBody>
          <a:bodyPr wrap="square" rtlCol="0">
            <a:spAutoFit/>
          </a:bodyPr>
          <a:lstStyle/>
          <a:p>
            <a:pPr algn="ctr"/>
            <a:r>
              <a:rPr lang="pt-BR" b="1" dirty="0" smtClean="0">
                <a:solidFill>
                  <a:schemeClr val="accent5">
                    <a:lumMod val="40000"/>
                    <a:lumOff val="60000"/>
                  </a:schemeClr>
                </a:solidFill>
              </a:rPr>
              <a:t>Passivos</a:t>
            </a:r>
            <a:endParaRPr lang="pt-BR" b="1" dirty="0">
              <a:solidFill>
                <a:schemeClr val="accent5">
                  <a:lumMod val="40000"/>
                  <a:lumOff val="60000"/>
                </a:schemeClr>
              </a:solidFill>
            </a:endParaRPr>
          </a:p>
        </p:txBody>
      </p:sp>
      <p:sp>
        <p:nvSpPr>
          <p:cNvPr id="24" name="Retângulo 23"/>
          <p:cNvSpPr/>
          <p:nvPr/>
        </p:nvSpPr>
        <p:spPr>
          <a:xfrm rot="21594539">
            <a:off x="3887372" y="2204120"/>
            <a:ext cx="936104" cy="2007504"/>
          </a:xfrm>
          <a:prstGeom prst="rect">
            <a:avLst/>
          </a:prstGeom>
          <a:solidFill>
            <a:schemeClr val="bg1"/>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5" name="Retângulo 24"/>
          <p:cNvSpPr/>
          <p:nvPr/>
        </p:nvSpPr>
        <p:spPr>
          <a:xfrm rot="21594539">
            <a:off x="2917017" y="2204121"/>
            <a:ext cx="936104" cy="1080120"/>
          </a:xfrm>
          <a:prstGeom prst="rect">
            <a:avLst/>
          </a:prstGeom>
          <a:solidFill>
            <a:schemeClr val="bg1"/>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6" name="CaixaDeTexto 25"/>
          <p:cNvSpPr txBox="1"/>
          <p:nvPr/>
        </p:nvSpPr>
        <p:spPr>
          <a:xfrm rot="21594539">
            <a:off x="2917017" y="2204121"/>
            <a:ext cx="936104" cy="584775"/>
          </a:xfrm>
          <a:prstGeom prst="rect">
            <a:avLst/>
          </a:prstGeom>
          <a:noFill/>
        </p:spPr>
        <p:txBody>
          <a:bodyPr wrap="square" rtlCol="0">
            <a:spAutoFit/>
          </a:bodyPr>
          <a:lstStyle/>
          <a:p>
            <a:pPr algn="ctr"/>
            <a:r>
              <a:rPr lang="pt-BR" sz="3200" b="1" dirty="0" smtClean="0"/>
              <a:t>D+</a:t>
            </a:r>
            <a:endParaRPr lang="pt-BR" sz="3200" b="1" dirty="0"/>
          </a:p>
        </p:txBody>
      </p:sp>
      <p:sp>
        <p:nvSpPr>
          <p:cNvPr id="27" name="CaixaDeTexto 26"/>
          <p:cNvSpPr txBox="1"/>
          <p:nvPr/>
        </p:nvSpPr>
        <p:spPr>
          <a:xfrm rot="21594539">
            <a:off x="3881696" y="2204121"/>
            <a:ext cx="936104" cy="1077218"/>
          </a:xfrm>
          <a:prstGeom prst="rect">
            <a:avLst/>
          </a:prstGeom>
          <a:noFill/>
        </p:spPr>
        <p:txBody>
          <a:bodyPr wrap="square" rtlCol="0">
            <a:spAutoFit/>
          </a:bodyPr>
          <a:lstStyle/>
          <a:p>
            <a:pPr algn="ctr"/>
            <a:r>
              <a:rPr lang="pt-BR" sz="3200" b="1" dirty="0" smtClean="0"/>
              <a:t>R$</a:t>
            </a:r>
          </a:p>
          <a:p>
            <a:pPr algn="ctr"/>
            <a:r>
              <a:rPr lang="pt-BR" sz="3200" b="1" dirty="0" smtClean="0"/>
              <a:t>TN</a:t>
            </a:r>
            <a:endParaRPr lang="pt-BR" sz="3200" b="1" dirty="0"/>
          </a:p>
        </p:txBody>
      </p:sp>
      <p:sp>
        <p:nvSpPr>
          <p:cNvPr id="28" name="Retângulo 27"/>
          <p:cNvSpPr/>
          <p:nvPr/>
        </p:nvSpPr>
        <p:spPr>
          <a:xfrm>
            <a:off x="3887029" y="4246824"/>
            <a:ext cx="936104" cy="540060"/>
          </a:xfrm>
          <a:prstGeom prst="rect">
            <a:avLst/>
          </a:prstGeom>
          <a:solidFill>
            <a:schemeClr val="bg1"/>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9" name="CaixaDeTexto 28"/>
          <p:cNvSpPr txBox="1"/>
          <p:nvPr/>
        </p:nvSpPr>
        <p:spPr>
          <a:xfrm>
            <a:off x="3915604" y="4202109"/>
            <a:ext cx="936104" cy="584775"/>
          </a:xfrm>
          <a:prstGeom prst="rect">
            <a:avLst/>
          </a:prstGeom>
          <a:noFill/>
        </p:spPr>
        <p:txBody>
          <a:bodyPr wrap="square" rtlCol="0">
            <a:spAutoFit/>
          </a:bodyPr>
          <a:lstStyle/>
          <a:p>
            <a:pPr algn="ctr"/>
            <a:r>
              <a:rPr lang="pt-BR" sz="3200" b="1" dirty="0" smtClean="0"/>
              <a:t>PL</a:t>
            </a:r>
            <a:endParaRPr lang="pt-BR" sz="3200" b="1" dirty="0"/>
          </a:p>
        </p:txBody>
      </p:sp>
      <p:sp>
        <p:nvSpPr>
          <p:cNvPr id="23" name="Retângulo 22"/>
          <p:cNvSpPr/>
          <p:nvPr/>
        </p:nvSpPr>
        <p:spPr>
          <a:xfrm>
            <a:off x="6919689" y="2230529"/>
            <a:ext cx="936104" cy="540060"/>
          </a:xfrm>
          <a:prstGeom prst="rect">
            <a:avLst/>
          </a:prstGeom>
          <a:solidFill>
            <a:schemeClr val="bg1"/>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0" name="CaixaDeTexto 29"/>
          <p:cNvSpPr txBox="1"/>
          <p:nvPr/>
        </p:nvSpPr>
        <p:spPr>
          <a:xfrm>
            <a:off x="6948264" y="2185814"/>
            <a:ext cx="936104" cy="584775"/>
          </a:xfrm>
          <a:prstGeom prst="rect">
            <a:avLst/>
          </a:prstGeom>
          <a:noFill/>
        </p:spPr>
        <p:txBody>
          <a:bodyPr wrap="square" rtlCol="0">
            <a:spAutoFit/>
          </a:bodyPr>
          <a:lstStyle/>
          <a:p>
            <a:pPr algn="ctr"/>
            <a:r>
              <a:rPr lang="pt-BR" sz="3200" b="1" dirty="0" smtClean="0"/>
              <a:t>PL</a:t>
            </a:r>
            <a:endParaRPr lang="pt-BR" sz="3200" b="1" dirty="0"/>
          </a:p>
        </p:txBody>
      </p:sp>
      <p:sp>
        <p:nvSpPr>
          <p:cNvPr id="31" name="Seta para a direita 30"/>
          <p:cNvSpPr/>
          <p:nvPr/>
        </p:nvSpPr>
        <p:spPr>
          <a:xfrm rot="19424157">
            <a:off x="4809140" y="2150832"/>
            <a:ext cx="1091463" cy="185342"/>
          </a:xfrm>
          <a:prstGeom prst="rightArrow">
            <a:avLst/>
          </a:prstGeom>
          <a:solidFill>
            <a:schemeClr val="bg1">
              <a:lumMod val="6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51" name="Retângulo 50"/>
          <p:cNvSpPr/>
          <p:nvPr/>
        </p:nvSpPr>
        <p:spPr>
          <a:xfrm rot="21594539">
            <a:off x="6919465" y="909693"/>
            <a:ext cx="936104" cy="1293676"/>
          </a:xfrm>
          <a:prstGeom prst="rect">
            <a:avLst/>
          </a:prstGeom>
          <a:solidFill>
            <a:schemeClr val="bg1"/>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54" name="Retângulo 53"/>
          <p:cNvSpPr/>
          <p:nvPr/>
        </p:nvSpPr>
        <p:spPr>
          <a:xfrm rot="21594539">
            <a:off x="5949677" y="909693"/>
            <a:ext cx="936104" cy="1080120"/>
          </a:xfrm>
          <a:prstGeom prst="rect">
            <a:avLst/>
          </a:prstGeom>
          <a:solidFill>
            <a:schemeClr val="bg1"/>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56" name="CaixaDeTexto 55"/>
          <p:cNvSpPr txBox="1"/>
          <p:nvPr/>
        </p:nvSpPr>
        <p:spPr>
          <a:xfrm rot="21594539">
            <a:off x="5949677" y="909693"/>
            <a:ext cx="936104" cy="584775"/>
          </a:xfrm>
          <a:prstGeom prst="rect">
            <a:avLst/>
          </a:prstGeom>
          <a:noFill/>
        </p:spPr>
        <p:txBody>
          <a:bodyPr wrap="square" rtlCol="0">
            <a:spAutoFit/>
          </a:bodyPr>
          <a:lstStyle/>
          <a:p>
            <a:pPr algn="ctr"/>
            <a:r>
              <a:rPr lang="pt-BR" sz="3200" b="1" dirty="0" smtClean="0"/>
              <a:t>D+</a:t>
            </a:r>
            <a:endParaRPr lang="pt-BR" sz="3200" b="1" dirty="0"/>
          </a:p>
        </p:txBody>
      </p:sp>
      <p:sp>
        <p:nvSpPr>
          <p:cNvPr id="58" name="CaixaDeTexto 57"/>
          <p:cNvSpPr txBox="1"/>
          <p:nvPr/>
        </p:nvSpPr>
        <p:spPr>
          <a:xfrm rot="21594539">
            <a:off x="6914356" y="909693"/>
            <a:ext cx="936104" cy="1077218"/>
          </a:xfrm>
          <a:prstGeom prst="rect">
            <a:avLst/>
          </a:prstGeom>
          <a:noFill/>
        </p:spPr>
        <p:txBody>
          <a:bodyPr wrap="square" rtlCol="0">
            <a:spAutoFit/>
          </a:bodyPr>
          <a:lstStyle/>
          <a:p>
            <a:pPr algn="ctr"/>
            <a:r>
              <a:rPr lang="pt-BR" sz="3200" b="1" dirty="0" smtClean="0"/>
              <a:t>R$</a:t>
            </a:r>
          </a:p>
          <a:p>
            <a:pPr algn="ctr"/>
            <a:r>
              <a:rPr lang="pt-BR" sz="3200" b="1" dirty="0" smtClean="0"/>
              <a:t>TN</a:t>
            </a:r>
            <a:endParaRPr lang="pt-BR" sz="3200" b="1" dirty="0"/>
          </a:p>
        </p:txBody>
      </p:sp>
      <p:sp>
        <p:nvSpPr>
          <p:cNvPr id="59" name="CaixaDeTexto 58"/>
          <p:cNvSpPr txBox="1"/>
          <p:nvPr/>
        </p:nvSpPr>
        <p:spPr>
          <a:xfrm rot="21594539">
            <a:off x="5949677" y="549653"/>
            <a:ext cx="936104" cy="369332"/>
          </a:xfrm>
          <a:prstGeom prst="rect">
            <a:avLst/>
          </a:prstGeom>
          <a:noFill/>
        </p:spPr>
        <p:txBody>
          <a:bodyPr wrap="square" rtlCol="0">
            <a:spAutoFit/>
          </a:bodyPr>
          <a:lstStyle/>
          <a:p>
            <a:pPr algn="ctr"/>
            <a:r>
              <a:rPr lang="pt-BR" b="1" dirty="0" smtClean="0">
                <a:solidFill>
                  <a:schemeClr val="accent5">
                    <a:lumMod val="40000"/>
                    <a:lumOff val="60000"/>
                  </a:schemeClr>
                </a:solidFill>
              </a:rPr>
              <a:t>Ativos</a:t>
            </a:r>
            <a:endParaRPr lang="pt-BR" b="1" dirty="0">
              <a:solidFill>
                <a:schemeClr val="accent5">
                  <a:lumMod val="40000"/>
                  <a:lumOff val="60000"/>
                </a:schemeClr>
              </a:solidFill>
            </a:endParaRPr>
          </a:p>
        </p:txBody>
      </p:sp>
      <p:sp>
        <p:nvSpPr>
          <p:cNvPr id="60" name="CaixaDeTexto 59"/>
          <p:cNvSpPr txBox="1"/>
          <p:nvPr/>
        </p:nvSpPr>
        <p:spPr>
          <a:xfrm rot="21594539">
            <a:off x="6804248" y="549653"/>
            <a:ext cx="1224136" cy="369332"/>
          </a:xfrm>
          <a:prstGeom prst="rect">
            <a:avLst/>
          </a:prstGeom>
          <a:noFill/>
        </p:spPr>
        <p:txBody>
          <a:bodyPr wrap="square" rtlCol="0">
            <a:spAutoFit/>
          </a:bodyPr>
          <a:lstStyle/>
          <a:p>
            <a:pPr algn="ctr"/>
            <a:r>
              <a:rPr lang="pt-BR" b="1" dirty="0" smtClean="0">
                <a:solidFill>
                  <a:schemeClr val="accent5">
                    <a:lumMod val="40000"/>
                    <a:lumOff val="60000"/>
                  </a:schemeClr>
                </a:solidFill>
              </a:rPr>
              <a:t>Passivos</a:t>
            </a:r>
            <a:endParaRPr lang="pt-BR" b="1" dirty="0">
              <a:solidFill>
                <a:schemeClr val="accent5">
                  <a:lumMod val="40000"/>
                  <a:lumOff val="60000"/>
                </a:schemeClr>
              </a:solidFill>
            </a:endParaRPr>
          </a:p>
        </p:txBody>
      </p:sp>
      <p:sp>
        <p:nvSpPr>
          <p:cNvPr id="61" name="Retângulo 60"/>
          <p:cNvSpPr/>
          <p:nvPr/>
        </p:nvSpPr>
        <p:spPr>
          <a:xfrm rot="21594539">
            <a:off x="5950277" y="2024100"/>
            <a:ext cx="936104" cy="756084"/>
          </a:xfrm>
          <a:prstGeom prst="rect">
            <a:avLst/>
          </a:prstGeom>
          <a:solidFill>
            <a:srgbClr val="FFFF0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62" name="CaixaDeTexto 61"/>
          <p:cNvSpPr txBox="1"/>
          <p:nvPr/>
        </p:nvSpPr>
        <p:spPr>
          <a:xfrm rot="21594539">
            <a:off x="5950877" y="2087397"/>
            <a:ext cx="936104" cy="584775"/>
          </a:xfrm>
          <a:prstGeom prst="rect">
            <a:avLst/>
          </a:prstGeom>
          <a:noFill/>
        </p:spPr>
        <p:txBody>
          <a:bodyPr wrap="square" rtlCol="0">
            <a:spAutoFit/>
          </a:bodyPr>
          <a:lstStyle/>
          <a:p>
            <a:pPr algn="ctr"/>
            <a:r>
              <a:rPr lang="pt-BR" sz="3200" b="1" dirty="0" smtClean="0"/>
              <a:t>RI</a:t>
            </a:r>
            <a:endParaRPr lang="pt-BR" sz="3200" b="1" dirty="0"/>
          </a:p>
        </p:txBody>
      </p:sp>
      <p:sp>
        <p:nvSpPr>
          <p:cNvPr id="34" name="Retângulo 33"/>
          <p:cNvSpPr/>
          <p:nvPr/>
        </p:nvSpPr>
        <p:spPr>
          <a:xfrm>
            <a:off x="6919689" y="5326944"/>
            <a:ext cx="936104" cy="540060"/>
          </a:xfrm>
          <a:prstGeom prst="rect">
            <a:avLst/>
          </a:prstGeom>
          <a:solidFill>
            <a:schemeClr val="bg1"/>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5" name="CaixaDeTexto 34"/>
          <p:cNvSpPr txBox="1"/>
          <p:nvPr/>
        </p:nvSpPr>
        <p:spPr>
          <a:xfrm>
            <a:off x="6948264" y="5282229"/>
            <a:ext cx="936104" cy="584775"/>
          </a:xfrm>
          <a:prstGeom prst="rect">
            <a:avLst/>
          </a:prstGeom>
          <a:noFill/>
        </p:spPr>
        <p:txBody>
          <a:bodyPr wrap="square" rtlCol="0">
            <a:spAutoFit/>
          </a:bodyPr>
          <a:lstStyle/>
          <a:p>
            <a:pPr algn="ctr"/>
            <a:r>
              <a:rPr lang="pt-BR" sz="3200" b="1" dirty="0" smtClean="0"/>
              <a:t>PL</a:t>
            </a:r>
            <a:endParaRPr lang="pt-BR" sz="3200" b="1" dirty="0"/>
          </a:p>
        </p:txBody>
      </p:sp>
      <p:sp>
        <p:nvSpPr>
          <p:cNvPr id="37" name="Seta para a direita 36"/>
          <p:cNvSpPr/>
          <p:nvPr/>
        </p:nvSpPr>
        <p:spPr>
          <a:xfrm rot="2220494">
            <a:off x="4809140" y="4602177"/>
            <a:ext cx="1091463" cy="185342"/>
          </a:xfrm>
          <a:prstGeom prst="rightArrow">
            <a:avLst/>
          </a:prstGeom>
          <a:solidFill>
            <a:schemeClr val="bg1">
              <a:lumMod val="6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8" name="Retângulo 37"/>
          <p:cNvSpPr/>
          <p:nvPr/>
        </p:nvSpPr>
        <p:spPr>
          <a:xfrm rot="21594539">
            <a:off x="6920032" y="3284240"/>
            <a:ext cx="936104" cy="2007504"/>
          </a:xfrm>
          <a:prstGeom prst="rect">
            <a:avLst/>
          </a:prstGeom>
          <a:solidFill>
            <a:schemeClr val="bg1"/>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9" name="Retângulo 38"/>
          <p:cNvSpPr/>
          <p:nvPr/>
        </p:nvSpPr>
        <p:spPr>
          <a:xfrm rot="21594539">
            <a:off x="5950259" y="3284240"/>
            <a:ext cx="936104" cy="1813103"/>
          </a:xfrm>
          <a:prstGeom prst="rect">
            <a:avLst/>
          </a:prstGeom>
          <a:solidFill>
            <a:srgbClr val="FF000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42" name="CaixaDeTexto 41"/>
          <p:cNvSpPr txBox="1"/>
          <p:nvPr/>
        </p:nvSpPr>
        <p:spPr>
          <a:xfrm rot="21594539">
            <a:off x="5949677" y="3284241"/>
            <a:ext cx="936104" cy="584775"/>
          </a:xfrm>
          <a:prstGeom prst="rect">
            <a:avLst/>
          </a:prstGeom>
          <a:noFill/>
        </p:spPr>
        <p:txBody>
          <a:bodyPr wrap="square" rtlCol="0">
            <a:spAutoFit/>
          </a:bodyPr>
          <a:lstStyle/>
          <a:p>
            <a:pPr algn="ctr"/>
            <a:r>
              <a:rPr lang="pt-BR" sz="3200" b="1" dirty="0" smtClean="0"/>
              <a:t>D+</a:t>
            </a:r>
            <a:endParaRPr lang="pt-BR" sz="3200" b="1" dirty="0"/>
          </a:p>
        </p:txBody>
      </p:sp>
      <p:sp>
        <p:nvSpPr>
          <p:cNvPr id="47" name="CaixaDeTexto 46"/>
          <p:cNvSpPr txBox="1"/>
          <p:nvPr/>
        </p:nvSpPr>
        <p:spPr>
          <a:xfrm rot="21594539">
            <a:off x="6914356" y="3284241"/>
            <a:ext cx="936104" cy="1077218"/>
          </a:xfrm>
          <a:prstGeom prst="rect">
            <a:avLst/>
          </a:prstGeom>
          <a:noFill/>
        </p:spPr>
        <p:txBody>
          <a:bodyPr wrap="square" rtlCol="0">
            <a:spAutoFit/>
          </a:bodyPr>
          <a:lstStyle/>
          <a:p>
            <a:pPr algn="ctr"/>
            <a:r>
              <a:rPr lang="pt-BR" sz="3200" b="1" dirty="0" smtClean="0"/>
              <a:t>R$</a:t>
            </a:r>
          </a:p>
          <a:p>
            <a:pPr algn="ctr"/>
            <a:r>
              <a:rPr lang="pt-BR" sz="3200" b="1" dirty="0" smtClean="0"/>
              <a:t>TN</a:t>
            </a:r>
            <a:endParaRPr lang="pt-BR" sz="3200" b="1" dirty="0"/>
          </a:p>
        </p:txBody>
      </p:sp>
      <p:sp>
        <p:nvSpPr>
          <p:cNvPr id="55" name="CaixaDeTexto 54"/>
          <p:cNvSpPr txBox="1"/>
          <p:nvPr/>
        </p:nvSpPr>
        <p:spPr>
          <a:xfrm rot="21594539">
            <a:off x="5949677" y="2924201"/>
            <a:ext cx="936104" cy="369332"/>
          </a:xfrm>
          <a:prstGeom prst="rect">
            <a:avLst/>
          </a:prstGeom>
          <a:noFill/>
        </p:spPr>
        <p:txBody>
          <a:bodyPr wrap="square" rtlCol="0">
            <a:spAutoFit/>
          </a:bodyPr>
          <a:lstStyle/>
          <a:p>
            <a:pPr algn="ctr"/>
            <a:r>
              <a:rPr lang="pt-BR" b="1" dirty="0" smtClean="0">
                <a:solidFill>
                  <a:schemeClr val="accent5">
                    <a:lumMod val="40000"/>
                    <a:lumOff val="60000"/>
                  </a:schemeClr>
                </a:solidFill>
              </a:rPr>
              <a:t>Ativos</a:t>
            </a:r>
            <a:endParaRPr lang="pt-BR" b="1" dirty="0">
              <a:solidFill>
                <a:schemeClr val="accent5">
                  <a:lumMod val="40000"/>
                  <a:lumOff val="60000"/>
                </a:schemeClr>
              </a:solidFill>
            </a:endParaRPr>
          </a:p>
        </p:txBody>
      </p:sp>
      <p:sp>
        <p:nvSpPr>
          <p:cNvPr id="57" name="CaixaDeTexto 56"/>
          <p:cNvSpPr txBox="1"/>
          <p:nvPr/>
        </p:nvSpPr>
        <p:spPr>
          <a:xfrm rot="21594539">
            <a:off x="6804248" y="2924201"/>
            <a:ext cx="1224136" cy="369332"/>
          </a:xfrm>
          <a:prstGeom prst="rect">
            <a:avLst/>
          </a:prstGeom>
          <a:noFill/>
        </p:spPr>
        <p:txBody>
          <a:bodyPr wrap="square" rtlCol="0">
            <a:spAutoFit/>
          </a:bodyPr>
          <a:lstStyle/>
          <a:p>
            <a:pPr algn="ctr"/>
            <a:r>
              <a:rPr lang="pt-BR" b="1" dirty="0" smtClean="0">
                <a:solidFill>
                  <a:schemeClr val="accent5">
                    <a:lumMod val="40000"/>
                    <a:lumOff val="60000"/>
                  </a:schemeClr>
                </a:solidFill>
              </a:rPr>
              <a:t>Passivos</a:t>
            </a:r>
            <a:endParaRPr lang="pt-BR" b="1" dirty="0">
              <a:solidFill>
                <a:schemeClr val="accent5">
                  <a:lumMod val="40000"/>
                  <a:lumOff val="60000"/>
                </a:schemeClr>
              </a:solidFill>
            </a:endParaRPr>
          </a:p>
        </p:txBody>
      </p:sp>
      <p:sp>
        <p:nvSpPr>
          <p:cNvPr id="63" name="Retângulo 62"/>
          <p:cNvSpPr/>
          <p:nvPr/>
        </p:nvSpPr>
        <p:spPr>
          <a:xfrm rot="21594539">
            <a:off x="5948613" y="5115111"/>
            <a:ext cx="936104" cy="756084"/>
          </a:xfrm>
          <a:prstGeom prst="rect">
            <a:avLst/>
          </a:prstGeom>
          <a:solidFill>
            <a:srgbClr val="FFFF0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64" name="CaixaDeTexto 63"/>
          <p:cNvSpPr txBox="1"/>
          <p:nvPr/>
        </p:nvSpPr>
        <p:spPr>
          <a:xfrm rot="21594539">
            <a:off x="5949213" y="5178408"/>
            <a:ext cx="936104" cy="584775"/>
          </a:xfrm>
          <a:prstGeom prst="rect">
            <a:avLst/>
          </a:prstGeom>
          <a:noFill/>
        </p:spPr>
        <p:txBody>
          <a:bodyPr wrap="square" rtlCol="0">
            <a:spAutoFit/>
          </a:bodyPr>
          <a:lstStyle/>
          <a:p>
            <a:pPr algn="ctr"/>
            <a:r>
              <a:rPr lang="pt-BR" sz="3200" b="1" dirty="0" smtClean="0"/>
              <a:t>RI</a:t>
            </a:r>
            <a:endParaRPr lang="pt-BR" sz="3200" b="1" dirty="0"/>
          </a:p>
        </p:txBody>
      </p:sp>
    </p:spTree>
    <p:extLst>
      <p:ext uri="{BB962C8B-B14F-4D97-AF65-F5344CB8AC3E}">
        <p14:creationId xmlns:p14="http://schemas.microsoft.com/office/powerpoint/2010/main" val="2354659809"/>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Retângulo 35"/>
          <p:cNvSpPr/>
          <p:nvPr/>
        </p:nvSpPr>
        <p:spPr>
          <a:xfrm>
            <a:off x="1302772" y="4246824"/>
            <a:ext cx="936104" cy="540060"/>
          </a:xfrm>
          <a:prstGeom prst="rect">
            <a:avLst/>
          </a:prstGeom>
          <a:solidFill>
            <a:schemeClr val="bg1"/>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40" name="CaixaDeTexto 39"/>
          <p:cNvSpPr txBox="1"/>
          <p:nvPr/>
        </p:nvSpPr>
        <p:spPr>
          <a:xfrm>
            <a:off x="1331347" y="4202109"/>
            <a:ext cx="936104" cy="584775"/>
          </a:xfrm>
          <a:prstGeom prst="rect">
            <a:avLst/>
          </a:prstGeom>
          <a:noFill/>
        </p:spPr>
        <p:txBody>
          <a:bodyPr wrap="square" rtlCol="0">
            <a:spAutoFit/>
          </a:bodyPr>
          <a:lstStyle/>
          <a:p>
            <a:pPr algn="ctr"/>
            <a:r>
              <a:rPr lang="pt-BR" sz="3200" b="1" dirty="0" smtClean="0"/>
              <a:t>PL</a:t>
            </a:r>
            <a:endParaRPr lang="pt-BR" sz="3200" b="1" dirty="0"/>
          </a:p>
        </p:txBody>
      </p:sp>
      <p:sp>
        <p:nvSpPr>
          <p:cNvPr id="44" name="Retângulo 43"/>
          <p:cNvSpPr/>
          <p:nvPr/>
        </p:nvSpPr>
        <p:spPr>
          <a:xfrm rot="21594539">
            <a:off x="1303115" y="2204120"/>
            <a:ext cx="936104" cy="2007504"/>
          </a:xfrm>
          <a:prstGeom prst="rect">
            <a:avLst/>
          </a:prstGeom>
          <a:solidFill>
            <a:schemeClr val="bg1"/>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45" name="Retângulo 44"/>
          <p:cNvSpPr/>
          <p:nvPr/>
        </p:nvSpPr>
        <p:spPr>
          <a:xfrm rot="21594539">
            <a:off x="332760" y="2204121"/>
            <a:ext cx="936104" cy="1080120"/>
          </a:xfrm>
          <a:prstGeom prst="rect">
            <a:avLst/>
          </a:prstGeom>
          <a:solidFill>
            <a:schemeClr val="bg1"/>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46" name="Retângulo 45"/>
          <p:cNvSpPr/>
          <p:nvPr/>
        </p:nvSpPr>
        <p:spPr>
          <a:xfrm rot="21594539">
            <a:off x="332760" y="3284241"/>
            <a:ext cx="936104" cy="1512168"/>
          </a:xfrm>
          <a:prstGeom prst="rect">
            <a:avLst/>
          </a:prstGeom>
          <a:solidFill>
            <a:srgbClr val="FFFF0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48" name="CaixaDeTexto 47"/>
          <p:cNvSpPr txBox="1"/>
          <p:nvPr/>
        </p:nvSpPr>
        <p:spPr>
          <a:xfrm rot="21594539">
            <a:off x="332760" y="2204121"/>
            <a:ext cx="936104" cy="584775"/>
          </a:xfrm>
          <a:prstGeom prst="rect">
            <a:avLst/>
          </a:prstGeom>
          <a:noFill/>
        </p:spPr>
        <p:txBody>
          <a:bodyPr wrap="square" rtlCol="0">
            <a:spAutoFit/>
          </a:bodyPr>
          <a:lstStyle/>
          <a:p>
            <a:pPr algn="ctr"/>
            <a:r>
              <a:rPr lang="pt-BR" sz="3200" b="1" dirty="0" smtClean="0"/>
              <a:t>D+</a:t>
            </a:r>
            <a:endParaRPr lang="pt-BR" sz="3200" b="1" dirty="0"/>
          </a:p>
        </p:txBody>
      </p:sp>
      <p:sp>
        <p:nvSpPr>
          <p:cNvPr id="49" name="CaixaDeTexto 48"/>
          <p:cNvSpPr txBox="1"/>
          <p:nvPr/>
        </p:nvSpPr>
        <p:spPr>
          <a:xfrm rot="21594539">
            <a:off x="332760" y="3347538"/>
            <a:ext cx="936104" cy="584775"/>
          </a:xfrm>
          <a:prstGeom prst="rect">
            <a:avLst/>
          </a:prstGeom>
          <a:noFill/>
        </p:spPr>
        <p:txBody>
          <a:bodyPr wrap="square" rtlCol="0">
            <a:spAutoFit/>
          </a:bodyPr>
          <a:lstStyle/>
          <a:p>
            <a:pPr algn="ctr"/>
            <a:r>
              <a:rPr lang="pt-BR" sz="3200" b="1" dirty="0" smtClean="0"/>
              <a:t>RI</a:t>
            </a:r>
            <a:endParaRPr lang="pt-BR" sz="3200" b="1" dirty="0"/>
          </a:p>
        </p:txBody>
      </p:sp>
      <p:sp>
        <p:nvSpPr>
          <p:cNvPr id="50" name="CaixaDeTexto 49"/>
          <p:cNvSpPr txBox="1"/>
          <p:nvPr/>
        </p:nvSpPr>
        <p:spPr>
          <a:xfrm rot="21594539">
            <a:off x="1297439" y="2204121"/>
            <a:ext cx="936104" cy="1077218"/>
          </a:xfrm>
          <a:prstGeom prst="rect">
            <a:avLst/>
          </a:prstGeom>
          <a:noFill/>
        </p:spPr>
        <p:txBody>
          <a:bodyPr wrap="square" rtlCol="0">
            <a:spAutoFit/>
          </a:bodyPr>
          <a:lstStyle/>
          <a:p>
            <a:pPr algn="ctr"/>
            <a:r>
              <a:rPr lang="pt-BR" sz="3200" b="1" dirty="0" smtClean="0"/>
              <a:t>R$</a:t>
            </a:r>
          </a:p>
          <a:p>
            <a:pPr algn="ctr"/>
            <a:r>
              <a:rPr lang="pt-BR" sz="3200" b="1" dirty="0" smtClean="0"/>
              <a:t>TN</a:t>
            </a:r>
            <a:endParaRPr lang="pt-BR" sz="3200" b="1" dirty="0"/>
          </a:p>
        </p:txBody>
      </p:sp>
      <p:sp>
        <p:nvSpPr>
          <p:cNvPr id="52" name="CaixaDeTexto 51"/>
          <p:cNvSpPr txBox="1"/>
          <p:nvPr/>
        </p:nvSpPr>
        <p:spPr>
          <a:xfrm rot="21594539">
            <a:off x="332760" y="1844081"/>
            <a:ext cx="936104" cy="369332"/>
          </a:xfrm>
          <a:prstGeom prst="rect">
            <a:avLst/>
          </a:prstGeom>
          <a:noFill/>
        </p:spPr>
        <p:txBody>
          <a:bodyPr wrap="square" rtlCol="0">
            <a:spAutoFit/>
          </a:bodyPr>
          <a:lstStyle/>
          <a:p>
            <a:pPr algn="ctr"/>
            <a:r>
              <a:rPr lang="pt-BR" b="1" dirty="0" smtClean="0">
                <a:solidFill>
                  <a:schemeClr val="accent5">
                    <a:lumMod val="40000"/>
                    <a:lumOff val="60000"/>
                  </a:schemeClr>
                </a:solidFill>
              </a:rPr>
              <a:t>Ativos</a:t>
            </a:r>
            <a:endParaRPr lang="pt-BR" b="1" dirty="0">
              <a:solidFill>
                <a:schemeClr val="accent5">
                  <a:lumMod val="40000"/>
                  <a:lumOff val="60000"/>
                </a:schemeClr>
              </a:solidFill>
            </a:endParaRPr>
          </a:p>
        </p:txBody>
      </p:sp>
      <p:sp>
        <p:nvSpPr>
          <p:cNvPr id="53" name="CaixaDeTexto 52"/>
          <p:cNvSpPr txBox="1"/>
          <p:nvPr/>
        </p:nvSpPr>
        <p:spPr>
          <a:xfrm rot="21594539">
            <a:off x="1187331" y="1844081"/>
            <a:ext cx="1224136" cy="369332"/>
          </a:xfrm>
          <a:prstGeom prst="rect">
            <a:avLst/>
          </a:prstGeom>
          <a:noFill/>
        </p:spPr>
        <p:txBody>
          <a:bodyPr wrap="square" rtlCol="0">
            <a:spAutoFit/>
          </a:bodyPr>
          <a:lstStyle/>
          <a:p>
            <a:pPr algn="ctr"/>
            <a:r>
              <a:rPr lang="pt-BR" b="1" dirty="0" smtClean="0">
                <a:solidFill>
                  <a:schemeClr val="accent5">
                    <a:lumMod val="40000"/>
                    <a:lumOff val="60000"/>
                  </a:schemeClr>
                </a:solidFill>
              </a:rPr>
              <a:t>Passivos</a:t>
            </a:r>
            <a:endParaRPr lang="pt-BR" b="1" dirty="0">
              <a:solidFill>
                <a:schemeClr val="accent5">
                  <a:lumMod val="40000"/>
                  <a:lumOff val="60000"/>
                </a:schemeClr>
              </a:solidFill>
            </a:endParaRPr>
          </a:p>
        </p:txBody>
      </p:sp>
      <p:sp>
        <p:nvSpPr>
          <p:cNvPr id="12" name="Seta para a direita 11"/>
          <p:cNvSpPr/>
          <p:nvPr/>
        </p:nvSpPr>
        <p:spPr>
          <a:xfrm>
            <a:off x="2339752" y="3607304"/>
            <a:ext cx="432048" cy="216024"/>
          </a:xfrm>
          <a:prstGeom prst="rightArrow">
            <a:avLst/>
          </a:prstGeom>
          <a:solidFill>
            <a:schemeClr val="bg1">
              <a:lumMod val="6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7" name="Retângulo 16"/>
          <p:cNvSpPr/>
          <p:nvPr/>
        </p:nvSpPr>
        <p:spPr>
          <a:xfrm rot="21594539">
            <a:off x="2916417" y="3284241"/>
            <a:ext cx="936104" cy="756084"/>
          </a:xfrm>
          <a:prstGeom prst="rect">
            <a:avLst/>
          </a:prstGeom>
          <a:solidFill>
            <a:srgbClr val="FFFF0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9" name="CaixaDeTexto 18"/>
          <p:cNvSpPr txBox="1"/>
          <p:nvPr/>
        </p:nvSpPr>
        <p:spPr>
          <a:xfrm rot="21594539">
            <a:off x="2917017" y="3347538"/>
            <a:ext cx="936104" cy="584775"/>
          </a:xfrm>
          <a:prstGeom prst="rect">
            <a:avLst/>
          </a:prstGeom>
          <a:noFill/>
        </p:spPr>
        <p:txBody>
          <a:bodyPr wrap="square" rtlCol="0">
            <a:spAutoFit/>
          </a:bodyPr>
          <a:lstStyle/>
          <a:p>
            <a:pPr algn="ctr"/>
            <a:r>
              <a:rPr lang="pt-BR" sz="3200" b="1" dirty="0" smtClean="0"/>
              <a:t>RI</a:t>
            </a:r>
            <a:endParaRPr lang="pt-BR" sz="3200" b="1" dirty="0"/>
          </a:p>
        </p:txBody>
      </p:sp>
      <p:sp>
        <p:nvSpPr>
          <p:cNvPr id="21" name="CaixaDeTexto 20"/>
          <p:cNvSpPr txBox="1"/>
          <p:nvPr/>
        </p:nvSpPr>
        <p:spPr>
          <a:xfrm rot="21594539">
            <a:off x="2917017" y="1844081"/>
            <a:ext cx="936104" cy="369332"/>
          </a:xfrm>
          <a:prstGeom prst="rect">
            <a:avLst/>
          </a:prstGeom>
          <a:noFill/>
        </p:spPr>
        <p:txBody>
          <a:bodyPr wrap="square" rtlCol="0">
            <a:spAutoFit/>
          </a:bodyPr>
          <a:lstStyle/>
          <a:p>
            <a:pPr algn="ctr"/>
            <a:r>
              <a:rPr lang="pt-BR" b="1" dirty="0" smtClean="0">
                <a:solidFill>
                  <a:schemeClr val="accent5">
                    <a:lumMod val="40000"/>
                    <a:lumOff val="60000"/>
                  </a:schemeClr>
                </a:solidFill>
              </a:rPr>
              <a:t>Ativos</a:t>
            </a:r>
            <a:endParaRPr lang="pt-BR" b="1" dirty="0">
              <a:solidFill>
                <a:schemeClr val="accent5">
                  <a:lumMod val="40000"/>
                  <a:lumOff val="60000"/>
                </a:schemeClr>
              </a:solidFill>
            </a:endParaRPr>
          </a:p>
        </p:txBody>
      </p:sp>
      <p:sp>
        <p:nvSpPr>
          <p:cNvPr id="22" name="CaixaDeTexto 21"/>
          <p:cNvSpPr txBox="1"/>
          <p:nvPr/>
        </p:nvSpPr>
        <p:spPr>
          <a:xfrm rot="21594539">
            <a:off x="3771588" y="1844081"/>
            <a:ext cx="1224136" cy="369332"/>
          </a:xfrm>
          <a:prstGeom prst="rect">
            <a:avLst/>
          </a:prstGeom>
          <a:noFill/>
        </p:spPr>
        <p:txBody>
          <a:bodyPr wrap="square" rtlCol="0">
            <a:spAutoFit/>
          </a:bodyPr>
          <a:lstStyle/>
          <a:p>
            <a:pPr algn="ctr"/>
            <a:r>
              <a:rPr lang="pt-BR" b="1" dirty="0" smtClean="0">
                <a:solidFill>
                  <a:schemeClr val="accent5">
                    <a:lumMod val="40000"/>
                    <a:lumOff val="60000"/>
                  </a:schemeClr>
                </a:solidFill>
              </a:rPr>
              <a:t>Passivos</a:t>
            </a:r>
            <a:endParaRPr lang="pt-BR" b="1" dirty="0">
              <a:solidFill>
                <a:schemeClr val="accent5">
                  <a:lumMod val="40000"/>
                  <a:lumOff val="60000"/>
                </a:schemeClr>
              </a:solidFill>
            </a:endParaRPr>
          </a:p>
        </p:txBody>
      </p:sp>
      <p:sp>
        <p:nvSpPr>
          <p:cNvPr id="24" name="Retângulo 23"/>
          <p:cNvSpPr/>
          <p:nvPr/>
        </p:nvSpPr>
        <p:spPr>
          <a:xfrm rot="21594539">
            <a:off x="3887372" y="2204120"/>
            <a:ext cx="936104" cy="2007504"/>
          </a:xfrm>
          <a:prstGeom prst="rect">
            <a:avLst/>
          </a:prstGeom>
          <a:solidFill>
            <a:schemeClr val="bg1"/>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5" name="Retângulo 24"/>
          <p:cNvSpPr/>
          <p:nvPr/>
        </p:nvSpPr>
        <p:spPr>
          <a:xfrm rot="21594539">
            <a:off x="2917017" y="2204121"/>
            <a:ext cx="936104" cy="1080120"/>
          </a:xfrm>
          <a:prstGeom prst="rect">
            <a:avLst/>
          </a:prstGeom>
          <a:solidFill>
            <a:schemeClr val="bg1"/>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6" name="CaixaDeTexto 25"/>
          <p:cNvSpPr txBox="1"/>
          <p:nvPr/>
        </p:nvSpPr>
        <p:spPr>
          <a:xfrm rot="21594539">
            <a:off x="2917017" y="2204121"/>
            <a:ext cx="936104" cy="584775"/>
          </a:xfrm>
          <a:prstGeom prst="rect">
            <a:avLst/>
          </a:prstGeom>
          <a:noFill/>
        </p:spPr>
        <p:txBody>
          <a:bodyPr wrap="square" rtlCol="0">
            <a:spAutoFit/>
          </a:bodyPr>
          <a:lstStyle/>
          <a:p>
            <a:pPr algn="ctr"/>
            <a:r>
              <a:rPr lang="pt-BR" sz="3200" b="1" dirty="0" smtClean="0"/>
              <a:t>D+</a:t>
            </a:r>
            <a:endParaRPr lang="pt-BR" sz="3200" b="1" dirty="0"/>
          </a:p>
        </p:txBody>
      </p:sp>
      <p:sp>
        <p:nvSpPr>
          <p:cNvPr id="27" name="CaixaDeTexto 26"/>
          <p:cNvSpPr txBox="1"/>
          <p:nvPr/>
        </p:nvSpPr>
        <p:spPr>
          <a:xfrm rot="21594539">
            <a:off x="3881696" y="2204121"/>
            <a:ext cx="936104" cy="1077218"/>
          </a:xfrm>
          <a:prstGeom prst="rect">
            <a:avLst/>
          </a:prstGeom>
          <a:noFill/>
        </p:spPr>
        <p:txBody>
          <a:bodyPr wrap="square" rtlCol="0">
            <a:spAutoFit/>
          </a:bodyPr>
          <a:lstStyle/>
          <a:p>
            <a:pPr algn="ctr"/>
            <a:r>
              <a:rPr lang="pt-BR" sz="3200" b="1" dirty="0" smtClean="0"/>
              <a:t>R$</a:t>
            </a:r>
          </a:p>
          <a:p>
            <a:pPr algn="ctr"/>
            <a:r>
              <a:rPr lang="pt-BR" sz="3200" b="1" dirty="0" smtClean="0"/>
              <a:t>TN</a:t>
            </a:r>
            <a:endParaRPr lang="pt-BR" sz="3200" b="1" dirty="0"/>
          </a:p>
        </p:txBody>
      </p:sp>
      <p:sp>
        <p:nvSpPr>
          <p:cNvPr id="28" name="Retângulo 27"/>
          <p:cNvSpPr/>
          <p:nvPr/>
        </p:nvSpPr>
        <p:spPr>
          <a:xfrm>
            <a:off x="3887029" y="4246824"/>
            <a:ext cx="936104" cy="540060"/>
          </a:xfrm>
          <a:prstGeom prst="rect">
            <a:avLst/>
          </a:prstGeom>
          <a:solidFill>
            <a:schemeClr val="bg1"/>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9" name="CaixaDeTexto 28"/>
          <p:cNvSpPr txBox="1"/>
          <p:nvPr/>
        </p:nvSpPr>
        <p:spPr>
          <a:xfrm>
            <a:off x="3915604" y="4202109"/>
            <a:ext cx="936104" cy="584775"/>
          </a:xfrm>
          <a:prstGeom prst="rect">
            <a:avLst/>
          </a:prstGeom>
          <a:noFill/>
        </p:spPr>
        <p:txBody>
          <a:bodyPr wrap="square" rtlCol="0">
            <a:spAutoFit/>
          </a:bodyPr>
          <a:lstStyle/>
          <a:p>
            <a:pPr algn="ctr"/>
            <a:r>
              <a:rPr lang="pt-BR" sz="3200" b="1" dirty="0" smtClean="0"/>
              <a:t>PL</a:t>
            </a:r>
            <a:endParaRPr lang="pt-BR" sz="3200" b="1" dirty="0"/>
          </a:p>
        </p:txBody>
      </p:sp>
      <p:sp>
        <p:nvSpPr>
          <p:cNvPr id="23" name="Retângulo 22"/>
          <p:cNvSpPr/>
          <p:nvPr/>
        </p:nvSpPr>
        <p:spPr>
          <a:xfrm>
            <a:off x="6919689" y="2230529"/>
            <a:ext cx="936104" cy="540060"/>
          </a:xfrm>
          <a:prstGeom prst="rect">
            <a:avLst/>
          </a:prstGeom>
          <a:solidFill>
            <a:schemeClr val="bg1"/>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0" name="CaixaDeTexto 29"/>
          <p:cNvSpPr txBox="1"/>
          <p:nvPr/>
        </p:nvSpPr>
        <p:spPr>
          <a:xfrm>
            <a:off x="6948264" y="2185814"/>
            <a:ext cx="936104" cy="584775"/>
          </a:xfrm>
          <a:prstGeom prst="rect">
            <a:avLst/>
          </a:prstGeom>
          <a:noFill/>
        </p:spPr>
        <p:txBody>
          <a:bodyPr wrap="square" rtlCol="0">
            <a:spAutoFit/>
          </a:bodyPr>
          <a:lstStyle/>
          <a:p>
            <a:pPr algn="ctr"/>
            <a:r>
              <a:rPr lang="pt-BR" sz="3200" b="1" dirty="0" smtClean="0"/>
              <a:t>PL</a:t>
            </a:r>
            <a:endParaRPr lang="pt-BR" sz="3200" b="1" dirty="0"/>
          </a:p>
        </p:txBody>
      </p:sp>
      <p:sp>
        <p:nvSpPr>
          <p:cNvPr id="31" name="Seta para a direita 30"/>
          <p:cNvSpPr/>
          <p:nvPr/>
        </p:nvSpPr>
        <p:spPr>
          <a:xfrm rot="19424157">
            <a:off x="4809140" y="2150832"/>
            <a:ext cx="1091463" cy="185342"/>
          </a:xfrm>
          <a:prstGeom prst="rightArrow">
            <a:avLst/>
          </a:prstGeom>
          <a:solidFill>
            <a:schemeClr val="bg1">
              <a:lumMod val="6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51" name="Retângulo 50"/>
          <p:cNvSpPr/>
          <p:nvPr/>
        </p:nvSpPr>
        <p:spPr>
          <a:xfrm rot="21594539">
            <a:off x="6919465" y="909693"/>
            <a:ext cx="936104" cy="1293676"/>
          </a:xfrm>
          <a:prstGeom prst="rect">
            <a:avLst/>
          </a:prstGeom>
          <a:solidFill>
            <a:schemeClr val="bg1"/>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54" name="Retângulo 53"/>
          <p:cNvSpPr/>
          <p:nvPr/>
        </p:nvSpPr>
        <p:spPr>
          <a:xfrm rot="21594539">
            <a:off x="5949677" y="909693"/>
            <a:ext cx="936104" cy="1080120"/>
          </a:xfrm>
          <a:prstGeom prst="rect">
            <a:avLst/>
          </a:prstGeom>
          <a:solidFill>
            <a:schemeClr val="bg1"/>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56" name="CaixaDeTexto 55"/>
          <p:cNvSpPr txBox="1"/>
          <p:nvPr/>
        </p:nvSpPr>
        <p:spPr>
          <a:xfrm rot="21594539">
            <a:off x="5949677" y="909693"/>
            <a:ext cx="936104" cy="584775"/>
          </a:xfrm>
          <a:prstGeom prst="rect">
            <a:avLst/>
          </a:prstGeom>
          <a:noFill/>
        </p:spPr>
        <p:txBody>
          <a:bodyPr wrap="square" rtlCol="0">
            <a:spAutoFit/>
          </a:bodyPr>
          <a:lstStyle/>
          <a:p>
            <a:pPr algn="ctr"/>
            <a:r>
              <a:rPr lang="pt-BR" sz="3200" b="1" dirty="0" smtClean="0"/>
              <a:t>D+</a:t>
            </a:r>
            <a:endParaRPr lang="pt-BR" sz="3200" b="1" dirty="0"/>
          </a:p>
        </p:txBody>
      </p:sp>
      <p:sp>
        <p:nvSpPr>
          <p:cNvPr id="58" name="CaixaDeTexto 57"/>
          <p:cNvSpPr txBox="1"/>
          <p:nvPr/>
        </p:nvSpPr>
        <p:spPr>
          <a:xfrm rot="21594539">
            <a:off x="6914356" y="909693"/>
            <a:ext cx="936104" cy="1077218"/>
          </a:xfrm>
          <a:prstGeom prst="rect">
            <a:avLst/>
          </a:prstGeom>
          <a:noFill/>
        </p:spPr>
        <p:txBody>
          <a:bodyPr wrap="square" rtlCol="0">
            <a:spAutoFit/>
          </a:bodyPr>
          <a:lstStyle/>
          <a:p>
            <a:pPr algn="ctr"/>
            <a:r>
              <a:rPr lang="pt-BR" sz="3200" b="1" dirty="0" smtClean="0"/>
              <a:t>R$</a:t>
            </a:r>
          </a:p>
          <a:p>
            <a:pPr algn="ctr"/>
            <a:r>
              <a:rPr lang="pt-BR" sz="3200" b="1" dirty="0" smtClean="0"/>
              <a:t>TN</a:t>
            </a:r>
            <a:endParaRPr lang="pt-BR" sz="3200" b="1" dirty="0"/>
          </a:p>
        </p:txBody>
      </p:sp>
      <p:sp>
        <p:nvSpPr>
          <p:cNvPr id="59" name="CaixaDeTexto 58"/>
          <p:cNvSpPr txBox="1"/>
          <p:nvPr/>
        </p:nvSpPr>
        <p:spPr>
          <a:xfrm rot="21594539">
            <a:off x="5949677" y="549653"/>
            <a:ext cx="936104" cy="369332"/>
          </a:xfrm>
          <a:prstGeom prst="rect">
            <a:avLst/>
          </a:prstGeom>
          <a:noFill/>
        </p:spPr>
        <p:txBody>
          <a:bodyPr wrap="square" rtlCol="0">
            <a:spAutoFit/>
          </a:bodyPr>
          <a:lstStyle/>
          <a:p>
            <a:pPr algn="ctr"/>
            <a:r>
              <a:rPr lang="pt-BR" b="1" dirty="0" smtClean="0">
                <a:solidFill>
                  <a:schemeClr val="accent5">
                    <a:lumMod val="40000"/>
                    <a:lumOff val="60000"/>
                  </a:schemeClr>
                </a:solidFill>
              </a:rPr>
              <a:t>Ativos</a:t>
            </a:r>
            <a:endParaRPr lang="pt-BR" b="1" dirty="0">
              <a:solidFill>
                <a:schemeClr val="accent5">
                  <a:lumMod val="40000"/>
                  <a:lumOff val="60000"/>
                </a:schemeClr>
              </a:solidFill>
            </a:endParaRPr>
          </a:p>
        </p:txBody>
      </p:sp>
      <p:sp>
        <p:nvSpPr>
          <p:cNvPr id="60" name="CaixaDeTexto 59"/>
          <p:cNvSpPr txBox="1"/>
          <p:nvPr/>
        </p:nvSpPr>
        <p:spPr>
          <a:xfrm rot="21594539">
            <a:off x="6804248" y="549653"/>
            <a:ext cx="1224136" cy="369332"/>
          </a:xfrm>
          <a:prstGeom prst="rect">
            <a:avLst/>
          </a:prstGeom>
          <a:noFill/>
        </p:spPr>
        <p:txBody>
          <a:bodyPr wrap="square" rtlCol="0">
            <a:spAutoFit/>
          </a:bodyPr>
          <a:lstStyle/>
          <a:p>
            <a:pPr algn="ctr"/>
            <a:r>
              <a:rPr lang="pt-BR" b="1" dirty="0" smtClean="0">
                <a:solidFill>
                  <a:schemeClr val="accent5">
                    <a:lumMod val="40000"/>
                    <a:lumOff val="60000"/>
                  </a:schemeClr>
                </a:solidFill>
              </a:rPr>
              <a:t>Passivos</a:t>
            </a:r>
            <a:endParaRPr lang="pt-BR" b="1" dirty="0">
              <a:solidFill>
                <a:schemeClr val="accent5">
                  <a:lumMod val="40000"/>
                  <a:lumOff val="60000"/>
                </a:schemeClr>
              </a:solidFill>
            </a:endParaRPr>
          </a:p>
        </p:txBody>
      </p:sp>
      <p:sp>
        <p:nvSpPr>
          <p:cNvPr id="61" name="Retângulo 60"/>
          <p:cNvSpPr/>
          <p:nvPr/>
        </p:nvSpPr>
        <p:spPr>
          <a:xfrm rot="21594539">
            <a:off x="5950277" y="2024100"/>
            <a:ext cx="936104" cy="756084"/>
          </a:xfrm>
          <a:prstGeom prst="rect">
            <a:avLst/>
          </a:prstGeom>
          <a:solidFill>
            <a:srgbClr val="FFFF0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62" name="CaixaDeTexto 61"/>
          <p:cNvSpPr txBox="1"/>
          <p:nvPr/>
        </p:nvSpPr>
        <p:spPr>
          <a:xfrm rot="21594539">
            <a:off x="5950877" y="2087397"/>
            <a:ext cx="936104" cy="584775"/>
          </a:xfrm>
          <a:prstGeom prst="rect">
            <a:avLst/>
          </a:prstGeom>
          <a:noFill/>
        </p:spPr>
        <p:txBody>
          <a:bodyPr wrap="square" rtlCol="0">
            <a:spAutoFit/>
          </a:bodyPr>
          <a:lstStyle/>
          <a:p>
            <a:pPr algn="ctr"/>
            <a:r>
              <a:rPr lang="pt-BR" sz="3200" b="1" dirty="0" smtClean="0"/>
              <a:t>RI</a:t>
            </a:r>
            <a:endParaRPr lang="pt-BR" sz="3200" b="1" dirty="0"/>
          </a:p>
        </p:txBody>
      </p:sp>
      <p:sp>
        <p:nvSpPr>
          <p:cNvPr id="34" name="Retângulo 33"/>
          <p:cNvSpPr/>
          <p:nvPr/>
        </p:nvSpPr>
        <p:spPr>
          <a:xfrm>
            <a:off x="6919689" y="5326944"/>
            <a:ext cx="936104" cy="540060"/>
          </a:xfrm>
          <a:prstGeom prst="rect">
            <a:avLst/>
          </a:prstGeom>
          <a:solidFill>
            <a:schemeClr val="bg1"/>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5" name="CaixaDeTexto 34"/>
          <p:cNvSpPr txBox="1"/>
          <p:nvPr/>
        </p:nvSpPr>
        <p:spPr>
          <a:xfrm>
            <a:off x="6948264" y="5282229"/>
            <a:ext cx="936104" cy="584775"/>
          </a:xfrm>
          <a:prstGeom prst="rect">
            <a:avLst/>
          </a:prstGeom>
          <a:noFill/>
        </p:spPr>
        <p:txBody>
          <a:bodyPr wrap="square" rtlCol="0">
            <a:spAutoFit/>
          </a:bodyPr>
          <a:lstStyle/>
          <a:p>
            <a:pPr algn="ctr"/>
            <a:r>
              <a:rPr lang="pt-BR" sz="3200" b="1" dirty="0" smtClean="0"/>
              <a:t>PL</a:t>
            </a:r>
            <a:endParaRPr lang="pt-BR" sz="3200" b="1" dirty="0"/>
          </a:p>
        </p:txBody>
      </p:sp>
      <p:sp>
        <p:nvSpPr>
          <p:cNvPr id="37" name="Seta para a direita 36"/>
          <p:cNvSpPr/>
          <p:nvPr/>
        </p:nvSpPr>
        <p:spPr>
          <a:xfrm rot="2220494">
            <a:off x="4809140" y="4602177"/>
            <a:ext cx="1091463" cy="185342"/>
          </a:xfrm>
          <a:prstGeom prst="rightArrow">
            <a:avLst/>
          </a:prstGeom>
          <a:solidFill>
            <a:schemeClr val="bg1">
              <a:lumMod val="6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8" name="Retângulo 37"/>
          <p:cNvSpPr/>
          <p:nvPr/>
        </p:nvSpPr>
        <p:spPr>
          <a:xfrm rot="21594539">
            <a:off x="6920032" y="3284240"/>
            <a:ext cx="936104" cy="2007504"/>
          </a:xfrm>
          <a:prstGeom prst="rect">
            <a:avLst/>
          </a:prstGeom>
          <a:solidFill>
            <a:schemeClr val="bg1"/>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9" name="Retângulo 38"/>
          <p:cNvSpPr/>
          <p:nvPr/>
        </p:nvSpPr>
        <p:spPr>
          <a:xfrm rot="21594539">
            <a:off x="5950259" y="3284240"/>
            <a:ext cx="936104" cy="1813103"/>
          </a:xfrm>
          <a:prstGeom prst="rect">
            <a:avLst/>
          </a:prstGeom>
          <a:solidFill>
            <a:srgbClr val="FF000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42" name="CaixaDeTexto 41"/>
          <p:cNvSpPr txBox="1"/>
          <p:nvPr/>
        </p:nvSpPr>
        <p:spPr>
          <a:xfrm rot="21594539">
            <a:off x="5949677" y="3284241"/>
            <a:ext cx="936104" cy="584775"/>
          </a:xfrm>
          <a:prstGeom prst="rect">
            <a:avLst/>
          </a:prstGeom>
          <a:noFill/>
        </p:spPr>
        <p:txBody>
          <a:bodyPr wrap="square" rtlCol="0">
            <a:spAutoFit/>
          </a:bodyPr>
          <a:lstStyle/>
          <a:p>
            <a:pPr algn="ctr"/>
            <a:r>
              <a:rPr lang="pt-BR" sz="3200" b="1" dirty="0" smtClean="0"/>
              <a:t>D+</a:t>
            </a:r>
            <a:endParaRPr lang="pt-BR" sz="3200" b="1" dirty="0"/>
          </a:p>
        </p:txBody>
      </p:sp>
      <p:sp>
        <p:nvSpPr>
          <p:cNvPr id="47" name="CaixaDeTexto 46"/>
          <p:cNvSpPr txBox="1"/>
          <p:nvPr/>
        </p:nvSpPr>
        <p:spPr>
          <a:xfrm rot="21594539">
            <a:off x="6914356" y="3284241"/>
            <a:ext cx="936104" cy="1077218"/>
          </a:xfrm>
          <a:prstGeom prst="rect">
            <a:avLst/>
          </a:prstGeom>
          <a:noFill/>
        </p:spPr>
        <p:txBody>
          <a:bodyPr wrap="square" rtlCol="0">
            <a:spAutoFit/>
          </a:bodyPr>
          <a:lstStyle/>
          <a:p>
            <a:pPr algn="ctr"/>
            <a:r>
              <a:rPr lang="pt-BR" sz="3200" b="1" dirty="0" smtClean="0"/>
              <a:t>R$</a:t>
            </a:r>
          </a:p>
          <a:p>
            <a:pPr algn="ctr"/>
            <a:r>
              <a:rPr lang="pt-BR" sz="3200" b="1" dirty="0" smtClean="0"/>
              <a:t>TN</a:t>
            </a:r>
            <a:endParaRPr lang="pt-BR" sz="3200" b="1" dirty="0"/>
          </a:p>
        </p:txBody>
      </p:sp>
      <p:sp>
        <p:nvSpPr>
          <p:cNvPr id="55" name="CaixaDeTexto 54"/>
          <p:cNvSpPr txBox="1"/>
          <p:nvPr/>
        </p:nvSpPr>
        <p:spPr>
          <a:xfrm rot="21594539">
            <a:off x="5949677" y="2924201"/>
            <a:ext cx="936104" cy="369332"/>
          </a:xfrm>
          <a:prstGeom prst="rect">
            <a:avLst/>
          </a:prstGeom>
          <a:noFill/>
        </p:spPr>
        <p:txBody>
          <a:bodyPr wrap="square" rtlCol="0">
            <a:spAutoFit/>
          </a:bodyPr>
          <a:lstStyle/>
          <a:p>
            <a:pPr algn="ctr"/>
            <a:r>
              <a:rPr lang="pt-BR" b="1" dirty="0" smtClean="0">
                <a:solidFill>
                  <a:schemeClr val="accent5">
                    <a:lumMod val="40000"/>
                    <a:lumOff val="60000"/>
                  </a:schemeClr>
                </a:solidFill>
              </a:rPr>
              <a:t>Ativos</a:t>
            </a:r>
            <a:endParaRPr lang="pt-BR" b="1" dirty="0">
              <a:solidFill>
                <a:schemeClr val="accent5">
                  <a:lumMod val="40000"/>
                  <a:lumOff val="60000"/>
                </a:schemeClr>
              </a:solidFill>
            </a:endParaRPr>
          </a:p>
        </p:txBody>
      </p:sp>
      <p:sp>
        <p:nvSpPr>
          <p:cNvPr id="57" name="CaixaDeTexto 56"/>
          <p:cNvSpPr txBox="1"/>
          <p:nvPr/>
        </p:nvSpPr>
        <p:spPr>
          <a:xfrm rot="21594539">
            <a:off x="6804248" y="2924201"/>
            <a:ext cx="1224136" cy="369332"/>
          </a:xfrm>
          <a:prstGeom prst="rect">
            <a:avLst/>
          </a:prstGeom>
          <a:noFill/>
        </p:spPr>
        <p:txBody>
          <a:bodyPr wrap="square" rtlCol="0">
            <a:spAutoFit/>
          </a:bodyPr>
          <a:lstStyle/>
          <a:p>
            <a:pPr algn="ctr"/>
            <a:r>
              <a:rPr lang="pt-BR" b="1" dirty="0" smtClean="0">
                <a:solidFill>
                  <a:schemeClr val="accent5">
                    <a:lumMod val="40000"/>
                    <a:lumOff val="60000"/>
                  </a:schemeClr>
                </a:solidFill>
              </a:rPr>
              <a:t>Passivos</a:t>
            </a:r>
            <a:endParaRPr lang="pt-BR" b="1" dirty="0">
              <a:solidFill>
                <a:schemeClr val="accent5">
                  <a:lumMod val="40000"/>
                  <a:lumOff val="60000"/>
                </a:schemeClr>
              </a:solidFill>
            </a:endParaRPr>
          </a:p>
        </p:txBody>
      </p:sp>
      <p:sp>
        <p:nvSpPr>
          <p:cNvPr id="63" name="Retângulo 62"/>
          <p:cNvSpPr/>
          <p:nvPr/>
        </p:nvSpPr>
        <p:spPr>
          <a:xfrm rot="21594539">
            <a:off x="5948613" y="5115111"/>
            <a:ext cx="936104" cy="756084"/>
          </a:xfrm>
          <a:prstGeom prst="rect">
            <a:avLst/>
          </a:prstGeom>
          <a:solidFill>
            <a:srgbClr val="FFFF0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64" name="CaixaDeTexto 63"/>
          <p:cNvSpPr txBox="1"/>
          <p:nvPr/>
        </p:nvSpPr>
        <p:spPr>
          <a:xfrm rot="21594539">
            <a:off x="5949213" y="5178408"/>
            <a:ext cx="936104" cy="584775"/>
          </a:xfrm>
          <a:prstGeom prst="rect">
            <a:avLst/>
          </a:prstGeom>
          <a:noFill/>
        </p:spPr>
        <p:txBody>
          <a:bodyPr wrap="square" rtlCol="0">
            <a:spAutoFit/>
          </a:bodyPr>
          <a:lstStyle/>
          <a:p>
            <a:pPr algn="ctr"/>
            <a:r>
              <a:rPr lang="pt-BR" sz="3200" b="1" dirty="0" smtClean="0"/>
              <a:t>RI</a:t>
            </a:r>
            <a:endParaRPr lang="pt-BR" sz="3200" b="1" dirty="0"/>
          </a:p>
        </p:txBody>
      </p:sp>
      <p:sp>
        <p:nvSpPr>
          <p:cNvPr id="66" name="CaixaDeTexto 65"/>
          <p:cNvSpPr txBox="1"/>
          <p:nvPr/>
        </p:nvSpPr>
        <p:spPr>
          <a:xfrm rot="21594539">
            <a:off x="5950141" y="4005807"/>
            <a:ext cx="936104" cy="1077218"/>
          </a:xfrm>
          <a:prstGeom prst="rect">
            <a:avLst/>
          </a:prstGeom>
          <a:noFill/>
        </p:spPr>
        <p:txBody>
          <a:bodyPr wrap="square" rtlCol="0">
            <a:spAutoFit/>
          </a:bodyPr>
          <a:lstStyle/>
          <a:p>
            <a:pPr algn="ctr"/>
            <a:r>
              <a:rPr lang="pt-BR" sz="3200" b="1" dirty="0" err="1" smtClean="0">
                <a:solidFill>
                  <a:schemeClr val="bg1"/>
                </a:solidFill>
              </a:rPr>
              <a:t>Tít</a:t>
            </a:r>
            <a:endParaRPr lang="pt-BR" sz="3200" b="1" dirty="0" smtClean="0">
              <a:solidFill>
                <a:schemeClr val="bg1"/>
              </a:solidFill>
            </a:endParaRPr>
          </a:p>
          <a:p>
            <a:pPr algn="ctr"/>
            <a:r>
              <a:rPr lang="pt-BR" sz="3200" b="1" dirty="0" smtClean="0">
                <a:solidFill>
                  <a:schemeClr val="bg1"/>
                </a:solidFill>
              </a:rPr>
              <a:t>TN</a:t>
            </a:r>
            <a:endParaRPr lang="pt-BR" sz="3200" b="1" dirty="0">
              <a:solidFill>
                <a:schemeClr val="bg1"/>
              </a:solidFill>
            </a:endParaRPr>
          </a:p>
        </p:txBody>
      </p:sp>
      <p:cxnSp>
        <p:nvCxnSpPr>
          <p:cNvPr id="67" name="Conector reto 66"/>
          <p:cNvCxnSpPr/>
          <p:nvPr/>
        </p:nvCxnSpPr>
        <p:spPr>
          <a:xfrm flipV="1">
            <a:off x="5950413" y="4040325"/>
            <a:ext cx="934904" cy="744"/>
          </a:xfrm>
          <a:prstGeom prst="line">
            <a:avLst/>
          </a:prstGeom>
          <a:ln w="19050">
            <a:solidFill>
              <a:schemeClr val="tx1"/>
            </a:solidFill>
            <a:prstDash val="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3926234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4294967295"/>
          </p:nvPr>
        </p:nvSpPr>
        <p:spPr>
          <a:xfrm>
            <a:off x="457200" y="1484313"/>
            <a:ext cx="8229600" cy="4425950"/>
          </a:xfrm>
        </p:spPr>
        <p:txBody>
          <a:bodyPr>
            <a:normAutofit lnSpcReduction="10000"/>
          </a:bodyPr>
          <a:lstStyle/>
          <a:p>
            <a:pPr algn="just">
              <a:lnSpc>
                <a:spcPct val="90000"/>
              </a:lnSpc>
              <a:spcBef>
                <a:spcPct val="0"/>
              </a:spcBef>
              <a:buNone/>
            </a:pPr>
            <a:r>
              <a:rPr lang="pt-BR" sz="2700" b="1" dirty="0" smtClean="0">
                <a:solidFill>
                  <a:schemeClr val="bg1"/>
                </a:solidFill>
              </a:rPr>
              <a:t>	Constituição de 1988:</a:t>
            </a:r>
            <a:endParaRPr lang="pt-BR" sz="2700" b="1" dirty="0" smtClean="0">
              <a:solidFill>
                <a:schemeClr val="bg1"/>
              </a:solidFill>
            </a:endParaRPr>
          </a:p>
          <a:p>
            <a:pPr algn="just">
              <a:lnSpc>
                <a:spcPct val="90000"/>
              </a:lnSpc>
              <a:spcBef>
                <a:spcPct val="0"/>
              </a:spcBef>
              <a:buNone/>
            </a:pPr>
            <a:r>
              <a:rPr lang="pt-BR" sz="2700" b="1" dirty="0">
                <a:solidFill>
                  <a:schemeClr val="bg1"/>
                </a:solidFill>
              </a:rPr>
              <a:t>	</a:t>
            </a:r>
            <a:endParaRPr lang="pt-BR" sz="2700" b="1" dirty="0" smtClean="0">
              <a:solidFill>
                <a:schemeClr val="bg1"/>
              </a:solidFill>
            </a:endParaRPr>
          </a:p>
          <a:p>
            <a:pPr algn="just">
              <a:lnSpc>
                <a:spcPct val="90000"/>
              </a:lnSpc>
              <a:spcBef>
                <a:spcPct val="0"/>
              </a:spcBef>
              <a:buNone/>
            </a:pPr>
            <a:r>
              <a:rPr lang="pt-BR" sz="2700" dirty="0" smtClean="0">
                <a:solidFill>
                  <a:schemeClr val="bg1"/>
                </a:solidFill>
              </a:rPr>
              <a:t>	Art</a:t>
            </a:r>
            <a:r>
              <a:rPr lang="pt-BR" sz="2700" dirty="0">
                <a:solidFill>
                  <a:schemeClr val="bg1"/>
                </a:solidFill>
              </a:rPr>
              <a:t>. </a:t>
            </a:r>
            <a:r>
              <a:rPr lang="pt-BR" sz="2700" dirty="0" smtClean="0">
                <a:solidFill>
                  <a:schemeClr val="bg1"/>
                </a:solidFill>
              </a:rPr>
              <a:t>164</a:t>
            </a:r>
            <a:r>
              <a:rPr lang="pt-BR" sz="2700" dirty="0" smtClean="0">
                <a:solidFill>
                  <a:schemeClr val="bg1"/>
                </a:solidFill>
              </a:rPr>
              <a:t>. </a:t>
            </a:r>
            <a:r>
              <a:rPr lang="pt-BR" sz="2700" dirty="0">
                <a:solidFill>
                  <a:schemeClr val="bg1"/>
                </a:solidFill>
              </a:rPr>
              <a:t>A competência da União para </a:t>
            </a:r>
            <a:r>
              <a:rPr lang="pt-BR" sz="2700" b="1" dirty="0">
                <a:solidFill>
                  <a:srgbClr val="FF0000"/>
                </a:solidFill>
              </a:rPr>
              <a:t>emitir moeda </a:t>
            </a:r>
            <a:r>
              <a:rPr lang="pt-BR" sz="2700" dirty="0">
                <a:solidFill>
                  <a:schemeClr val="bg1"/>
                </a:solidFill>
              </a:rPr>
              <a:t>será exercida </a:t>
            </a:r>
            <a:r>
              <a:rPr lang="pt-BR" sz="2700" b="1" dirty="0">
                <a:solidFill>
                  <a:srgbClr val="FFFF00"/>
                </a:solidFill>
              </a:rPr>
              <a:t>exclusivamente pelo banco central</a:t>
            </a:r>
            <a:r>
              <a:rPr lang="pt-BR" sz="2700" dirty="0" smtClean="0">
                <a:solidFill>
                  <a:schemeClr val="bg1"/>
                </a:solidFill>
              </a:rPr>
              <a:t>.</a:t>
            </a:r>
            <a:endParaRPr lang="pt-BR" sz="2700" dirty="0">
              <a:solidFill>
                <a:schemeClr val="bg1"/>
              </a:solidFill>
            </a:endParaRPr>
          </a:p>
          <a:p>
            <a:pPr algn="just">
              <a:lnSpc>
                <a:spcPct val="90000"/>
              </a:lnSpc>
              <a:spcBef>
                <a:spcPct val="0"/>
              </a:spcBef>
              <a:buNone/>
            </a:pPr>
            <a:endParaRPr lang="pt-BR" sz="2700" dirty="0" smtClean="0">
              <a:solidFill>
                <a:schemeClr val="bg1"/>
              </a:solidFill>
            </a:endParaRPr>
          </a:p>
          <a:p>
            <a:pPr algn="just">
              <a:lnSpc>
                <a:spcPct val="90000"/>
              </a:lnSpc>
              <a:spcBef>
                <a:spcPct val="0"/>
              </a:spcBef>
              <a:buNone/>
            </a:pPr>
            <a:r>
              <a:rPr lang="pt-BR" sz="2700" dirty="0">
                <a:solidFill>
                  <a:schemeClr val="bg1"/>
                </a:solidFill>
              </a:rPr>
              <a:t>	§ 1º </a:t>
            </a:r>
            <a:r>
              <a:rPr lang="pt-BR" sz="2700" b="1" dirty="0">
                <a:solidFill>
                  <a:srgbClr val="4BD840"/>
                </a:solidFill>
              </a:rPr>
              <a:t>É vedado</a:t>
            </a:r>
            <a:r>
              <a:rPr lang="pt-BR" sz="2700" dirty="0">
                <a:solidFill>
                  <a:schemeClr val="bg1"/>
                </a:solidFill>
              </a:rPr>
              <a:t> ao banco central conceder, direta ou indiretamente, </a:t>
            </a:r>
            <a:r>
              <a:rPr lang="pt-BR" sz="2700" b="1" dirty="0">
                <a:solidFill>
                  <a:srgbClr val="FFC000"/>
                </a:solidFill>
              </a:rPr>
              <a:t>empréstimos ao Tesouro Nacional </a:t>
            </a:r>
            <a:r>
              <a:rPr lang="pt-BR" sz="2700" dirty="0">
                <a:solidFill>
                  <a:schemeClr val="bg1"/>
                </a:solidFill>
              </a:rPr>
              <a:t>e a qualquer órgão ou entidade que não seja instituição financeira</a:t>
            </a:r>
            <a:r>
              <a:rPr lang="pt-BR" sz="2700" dirty="0" smtClean="0">
                <a:solidFill>
                  <a:schemeClr val="bg1"/>
                </a:solidFill>
              </a:rPr>
              <a:t>.</a:t>
            </a:r>
          </a:p>
          <a:p>
            <a:pPr algn="just">
              <a:lnSpc>
                <a:spcPct val="90000"/>
              </a:lnSpc>
              <a:spcBef>
                <a:spcPct val="0"/>
              </a:spcBef>
              <a:buNone/>
            </a:pPr>
            <a:r>
              <a:rPr lang="pt-BR" sz="2700" dirty="0" smtClean="0">
                <a:solidFill>
                  <a:schemeClr val="bg1"/>
                </a:solidFill>
              </a:rPr>
              <a:t>	(...)</a:t>
            </a:r>
          </a:p>
          <a:p>
            <a:pPr algn="just">
              <a:lnSpc>
                <a:spcPct val="90000"/>
              </a:lnSpc>
              <a:spcBef>
                <a:spcPct val="0"/>
              </a:spcBef>
              <a:buNone/>
            </a:pPr>
            <a:r>
              <a:rPr lang="pt-BR" sz="2700" dirty="0">
                <a:solidFill>
                  <a:schemeClr val="bg1"/>
                </a:solidFill>
              </a:rPr>
              <a:t>	</a:t>
            </a:r>
            <a:r>
              <a:rPr lang="pt-BR" sz="2700" dirty="0" smtClean="0">
                <a:solidFill>
                  <a:schemeClr val="tx2">
                    <a:lumMod val="50000"/>
                  </a:schemeClr>
                </a:solidFill>
              </a:rPr>
              <a:t>§ </a:t>
            </a:r>
            <a:r>
              <a:rPr lang="pt-BR" sz="2700" dirty="0">
                <a:solidFill>
                  <a:schemeClr val="tx2">
                    <a:lumMod val="50000"/>
                  </a:schemeClr>
                </a:solidFill>
              </a:rPr>
              <a:t>3º As </a:t>
            </a:r>
            <a:r>
              <a:rPr lang="pt-BR" sz="2700" b="1" dirty="0">
                <a:solidFill>
                  <a:schemeClr val="tx2">
                    <a:lumMod val="50000"/>
                  </a:schemeClr>
                </a:solidFill>
              </a:rPr>
              <a:t>disponibilidades de caixa da União </a:t>
            </a:r>
            <a:r>
              <a:rPr lang="pt-BR" sz="2700" dirty="0">
                <a:solidFill>
                  <a:schemeClr val="tx2">
                    <a:lumMod val="50000"/>
                  </a:schemeClr>
                </a:solidFill>
              </a:rPr>
              <a:t>serão </a:t>
            </a:r>
            <a:r>
              <a:rPr lang="pt-BR" sz="2700" b="1" dirty="0">
                <a:solidFill>
                  <a:schemeClr val="tx2">
                    <a:lumMod val="50000"/>
                  </a:schemeClr>
                </a:solidFill>
              </a:rPr>
              <a:t>depositadas no banco central</a:t>
            </a:r>
            <a:r>
              <a:rPr lang="pt-BR" sz="2700" dirty="0" smtClean="0">
                <a:solidFill>
                  <a:schemeClr val="tx2">
                    <a:lumMod val="50000"/>
                  </a:schemeClr>
                </a:solidFill>
              </a:rPr>
              <a:t>; (...).</a:t>
            </a:r>
            <a:endParaRPr lang="pt-BR" sz="2700" dirty="0">
              <a:solidFill>
                <a:schemeClr val="tx2">
                  <a:lumMod val="50000"/>
                </a:schemeClr>
              </a:solidFill>
            </a:endParaRPr>
          </a:p>
        </p:txBody>
      </p:sp>
      <p:sp>
        <p:nvSpPr>
          <p:cNvPr id="5" name="Título 1"/>
          <p:cNvSpPr txBox="1">
            <a:spLocks/>
          </p:cNvSpPr>
          <p:nvPr/>
        </p:nvSpPr>
        <p:spPr bwMode="auto">
          <a:xfrm>
            <a:off x="468313" y="260350"/>
            <a:ext cx="8229600" cy="928688"/>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pt-BR" u="sng" dirty="0">
                <a:solidFill>
                  <a:srgbClr val="00B0F0"/>
                </a:solidFill>
              </a:rPr>
              <a:t>BANCO CENTRAL e TESOURO</a:t>
            </a:r>
          </a:p>
        </p:txBody>
      </p:sp>
    </p:spTree>
    <p:extLst>
      <p:ext uri="{BB962C8B-B14F-4D97-AF65-F5344CB8AC3E}">
        <p14:creationId xmlns:p14="http://schemas.microsoft.com/office/powerpoint/2010/main" val="2005210473"/>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Retângulo 35"/>
          <p:cNvSpPr/>
          <p:nvPr/>
        </p:nvSpPr>
        <p:spPr>
          <a:xfrm>
            <a:off x="1302772" y="4246824"/>
            <a:ext cx="936104" cy="540060"/>
          </a:xfrm>
          <a:prstGeom prst="rect">
            <a:avLst/>
          </a:prstGeom>
          <a:solidFill>
            <a:schemeClr val="bg1"/>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40" name="CaixaDeTexto 39"/>
          <p:cNvSpPr txBox="1"/>
          <p:nvPr/>
        </p:nvSpPr>
        <p:spPr>
          <a:xfrm>
            <a:off x="1331347" y="4202109"/>
            <a:ext cx="936104" cy="584775"/>
          </a:xfrm>
          <a:prstGeom prst="rect">
            <a:avLst/>
          </a:prstGeom>
          <a:noFill/>
        </p:spPr>
        <p:txBody>
          <a:bodyPr wrap="square" rtlCol="0">
            <a:spAutoFit/>
          </a:bodyPr>
          <a:lstStyle/>
          <a:p>
            <a:pPr algn="ctr"/>
            <a:r>
              <a:rPr lang="pt-BR" sz="3200" b="1" dirty="0" smtClean="0"/>
              <a:t>PL</a:t>
            </a:r>
            <a:endParaRPr lang="pt-BR" sz="3200" b="1" dirty="0"/>
          </a:p>
        </p:txBody>
      </p:sp>
      <p:sp>
        <p:nvSpPr>
          <p:cNvPr id="44" name="Retângulo 43"/>
          <p:cNvSpPr/>
          <p:nvPr/>
        </p:nvSpPr>
        <p:spPr>
          <a:xfrm rot="21594539">
            <a:off x="1303115" y="2204120"/>
            <a:ext cx="936104" cy="2007504"/>
          </a:xfrm>
          <a:prstGeom prst="rect">
            <a:avLst/>
          </a:prstGeom>
          <a:solidFill>
            <a:schemeClr val="bg1"/>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45" name="Retângulo 44"/>
          <p:cNvSpPr/>
          <p:nvPr/>
        </p:nvSpPr>
        <p:spPr>
          <a:xfrm rot="21594539">
            <a:off x="332760" y="2204121"/>
            <a:ext cx="936104" cy="1080120"/>
          </a:xfrm>
          <a:prstGeom prst="rect">
            <a:avLst/>
          </a:prstGeom>
          <a:solidFill>
            <a:schemeClr val="bg1"/>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46" name="Retângulo 45"/>
          <p:cNvSpPr/>
          <p:nvPr/>
        </p:nvSpPr>
        <p:spPr>
          <a:xfrm rot="21594539">
            <a:off x="332760" y="3284241"/>
            <a:ext cx="936104" cy="1512168"/>
          </a:xfrm>
          <a:prstGeom prst="rect">
            <a:avLst/>
          </a:prstGeom>
          <a:solidFill>
            <a:srgbClr val="FFFF0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48" name="CaixaDeTexto 47"/>
          <p:cNvSpPr txBox="1"/>
          <p:nvPr/>
        </p:nvSpPr>
        <p:spPr>
          <a:xfrm rot="21594539">
            <a:off x="332760" y="2204121"/>
            <a:ext cx="936104" cy="584775"/>
          </a:xfrm>
          <a:prstGeom prst="rect">
            <a:avLst/>
          </a:prstGeom>
          <a:noFill/>
        </p:spPr>
        <p:txBody>
          <a:bodyPr wrap="square" rtlCol="0">
            <a:spAutoFit/>
          </a:bodyPr>
          <a:lstStyle/>
          <a:p>
            <a:pPr algn="ctr"/>
            <a:r>
              <a:rPr lang="pt-BR" sz="3200" b="1" dirty="0" smtClean="0"/>
              <a:t>D+</a:t>
            </a:r>
            <a:endParaRPr lang="pt-BR" sz="3200" b="1" dirty="0"/>
          </a:p>
        </p:txBody>
      </p:sp>
      <p:sp>
        <p:nvSpPr>
          <p:cNvPr id="49" name="CaixaDeTexto 48"/>
          <p:cNvSpPr txBox="1"/>
          <p:nvPr/>
        </p:nvSpPr>
        <p:spPr>
          <a:xfrm rot="21594539">
            <a:off x="332760" y="3347538"/>
            <a:ext cx="936104" cy="584775"/>
          </a:xfrm>
          <a:prstGeom prst="rect">
            <a:avLst/>
          </a:prstGeom>
          <a:noFill/>
        </p:spPr>
        <p:txBody>
          <a:bodyPr wrap="square" rtlCol="0">
            <a:spAutoFit/>
          </a:bodyPr>
          <a:lstStyle/>
          <a:p>
            <a:pPr algn="ctr"/>
            <a:r>
              <a:rPr lang="pt-BR" sz="3200" b="1" dirty="0" smtClean="0"/>
              <a:t>RI</a:t>
            </a:r>
            <a:endParaRPr lang="pt-BR" sz="3200" b="1" dirty="0"/>
          </a:p>
        </p:txBody>
      </p:sp>
      <p:sp>
        <p:nvSpPr>
          <p:cNvPr id="50" name="CaixaDeTexto 49"/>
          <p:cNvSpPr txBox="1"/>
          <p:nvPr/>
        </p:nvSpPr>
        <p:spPr>
          <a:xfrm rot="21594539">
            <a:off x="1297439" y="2204121"/>
            <a:ext cx="936104" cy="1077218"/>
          </a:xfrm>
          <a:prstGeom prst="rect">
            <a:avLst/>
          </a:prstGeom>
          <a:noFill/>
        </p:spPr>
        <p:txBody>
          <a:bodyPr wrap="square" rtlCol="0">
            <a:spAutoFit/>
          </a:bodyPr>
          <a:lstStyle/>
          <a:p>
            <a:pPr algn="ctr"/>
            <a:r>
              <a:rPr lang="pt-BR" sz="3200" b="1" dirty="0" smtClean="0"/>
              <a:t>R$</a:t>
            </a:r>
          </a:p>
          <a:p>
            <a:pPr algn="ctr"/>
            <a:r>
              <a:rPr lang="pt-BR" sz="3200" b="1" dirty="0" smtClean="0"/>
              <a:t>TN</a:t>
            </a:r>
            <a:endParaRPr lang="pt-BR" sz="3200" b="1" dirty="0"/>
          </a:p>
        </p:txBody>
      </p:sp>
      <p:sp>
        <p:nvSpPr>
          <p:cNvPr id="52" name="CaixaDeTexto 51"/>
          <p:cNvSpPr txBox="1"/>
          <p:nvPr/>
        </p:nvSpPr>
        <p:spPr>
          <a:xfrm rot="21594539">
            <a:off x="332760" y="1844081"/>
            <a:ext cx="936104" cy="369332"/>
          </a:xfrm>
          <a:prstGeom prst="rect">
            <a:avLst/>
          </a:prstGeom>
          <a:noFill/>
        </p:spPr>
        <p:txBody>
          <a:bodyPr wrap="square" rtlCol="0">
            <a:spAutoFit/>
          </a:bodyPr>
          <a:lstStyle/>
          <a:p>
            <a:pPr algn="ctr"/>
            <a:r>
              <a:rPr lang="pt-BR" b="1" dirty="0" smtClean="0">
                <a:solidFill>
                  <a:schemeClr val="accent5">
                    <a:lumMod val="40000"/>
                    <a:lumOff val="60000"/>
                  </a:schemeClr>
                </a:solidFill>
              </a:rPr>
              <a:t>Ativos</a:t>
            </a:r>
            <a:endParaRPr lang="pt-BR" b="1" dirty="0">
              <a:solidFill>
                <a:schemeClr val="accent5">
                  <a:lumMod val="40000"/>
                  <a:lumOff val="60000"/>
                </a:schemeClr>
              </a:solidFill>
            </a:endParaRPr>
          </a:p>
        </p:txBody>
      </p:sp>
      <p:sp>
        <p:nvSpPr>
          <p:cNvPr id="53" name="CaixaDeTexto 52"/>
          <p:cNvSpPr txBox="1"/>
          <p:nvPr/>
        </p:nvSpPr>
        <p:spPr>
          <a:xfrm rot="21594539">
            <a:off x="1187331" y="1844081"/>
            <a:ext cx="1224136" cy="369332"/>
          </a:xfrm>
          <a:prstGeom prst="rect">
            <a:avLst/>
          </a:prstGeom>
          <a:noFill/>
        </p:spPr>
        <p:txBody>
          <a:bodyPr wrap="square" rtlCol="0">
            <a:spAutoFit/>
          </a:bodyPr>
          <a:lstStyle/>
          <a:p>
            <a:pPr algn="ctr"/>
            <a:r>
              <a:rPr lang="pt-BR" b="1" dirty="0" smtClean="0">
                <a:solidFill>
                  <a:schemeClr val="accent5">
                    <a:lumMod val="40000"/>
                    <a:lumOff val="60000"/>
                  </a:schemeClr>
                </a:solidFill>
              </a:rPr>
              <a:t>Passivos</a:t>
            </a:r>
            <a:endParaRPr lang="pt-BR" b="1" dirty="0">
              <a:solidFill>
                <a:schemeClr val="accent5">
                  <a:lumMod val="40000"/>
                  <a:lumOff val="60000"/>
                </a:schemeClr>
              </a:solidFill>
            </a:endParaRPr>
          </a:p>
        </p:txBody>
      </p:sp>
      <p:sp>
        <p:nvSpPr>
          <p:cNvPr id="12" name="Seta para a direita 11"/>
          <p:cNvSpPr/>
          <p:nvPr/>
        </p:nvSpPr>
        <p:spPr>
          <a:xfrm>
            <a:off x="2339752" y="3607304"/>
            <a:ext cx="432048" cy="216024"/>
          </a:xfrm>
          <a:prstGeom prst="rightArrow">
            <a:avLst/>
          </a:prstGeom>
          <a:solidFill>
            <a:schemeClr val="bg1">
              <a:lumMod val="6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7" name="Retângulo 16"/>
          <p:cNvSpPr/>
          <p:nvPr/>
        </p:nvSpPr>
        <p:spPr>
          <a:xfrm rot="21594539">
            <a:off x="2916417" y="3284241"/>
            <a:ext cx="936104" cy="756084"/>
          </a:xfrm>
          <a:prstGeom prst="rect">
            <a:avLst/>
          </a:prstGeom>
          <a:solidFill>
            <a:srgbClr val="FFFF0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9" name="CaixaDeTexto 18"/>
          <p:cNvSpPr txBox="1"/>
          <p:nvPr/>
        </p:nvSpPr>
        <p:spPr>
          <a:xfrm rot="21594539">
            <a:off x="2917017" y="3347538"/>
            <a:ext cx="936104" cy="584775"/>
          </a:xfrm>
          <a:prstGeom prst="rect">
            <a:avLst/>
          </a:prstGeom>
          <a:noFill/>
        </p:spPr>
        <p:txBody>
          <a:bodyPr wrap="square" rtlCol="0">
            <a:spAutoFit/>
          </a:bodyPr>
          <a:lstStyle/>
          <a:p>
            <a:pPr algn="ctr"/>
            <a:r>
              <a:rPr lang="pt-BR" sz="3200" b="1" dirty="0" smtClean="0"/>
              <a:t>RI</a:t>
            </a:r>
            <a:endParaRPr lang="pt-BR" sz="3200" b="1" dirty="0"/>
          </a:p>
        </p:txBody>
      </p:sp>
      <p:sp>
        <p:nvSpPr>
          <p:cNvPr id="21" name="CaixaDeTexto 20"/>
          <p:cNvSpPr txBox="1"/>
          <p:nvPr/>
        </p:nvSpPr>
        <p:spPr>
          <a:xfrm rot="21594539">
            <a:off x="2917017" y="1844081"/>
            <a:ext cx="936104" cy="369332"/>
          </a:xfrm>
          <a:prstGeom prst="rect">
            <a:avLst/>
          </a:prstGeom>
          <a:noFill/>
        </p:spPr>
        <p:txBody>
          <a:bodyPr wrap="square" rtlCol="0">
            <a:spAutoFit/>
          </a:bodyPr>
          <a:lstStyle/>
          <a:p>
            <a:pPr algn="ctr"/>
            <a:r>
              <a:rPr lang="pt-BR" b="1" dirty="0" smtClean="0">
                <a:solidFill>
                  <a:schemeClr val="accent5">
                    <a:lumMod val="40000"/>
                    <a:lumOff val="60000"/>
                  </a:schemeClr>
                </a:solidFill>
              </a:rPr>
              <a:t>Ativos</a:t>
            </a:r>
            <a:endParaRPr lang="pt-BR" b="1" dirty="0">
              <a:solidFill>
                <a:schemeClr val="accent5">
                  <a:lumMod val="40000"/>
                  <a:lumOff val="60000"/>
                </a:schemeClr>
              </a:solidFill>
            </a:endParaRPr>
          </a:p>
        </p:txBody>
      </p:sp>
      <p:sp>
        <p:nvSpPr>
          <p:cNvPr id="22" name="CaixaDeTexto 21"/>
          <p:cNvSpPr txBox="1"/>
          <p:nvPr/>
        </p:nvSpPr>
        <p:spPr>
          <a:xfrm rot="21594539">
            <a:off x="3771588" y="1844081"/>
            <a:ext cx="1224136" cy="369332"/>
          </a:xfrm>
          <a:prstGeom prst="rect">
            <a:avLst/>
          </a:prstGeom>
          <a:noFill/>
        </p:spPr>
        <p:txBody>
          <a:bodyPr wrap="square" rtlCol="0">
            <a:spAutoFit/>
          </a:bodyPr>
          <a:lstStyle/>
          <a:p>
            <a:pPr algn="ctr"/>
            <a:r>
              <a:rPr lang="pt-BR" b="1" dirty="0" smtClean="0">
                <a:solidFill>
                  <a:schemeClr val="accent5">
                    <a:lumMod val="40000"/>
                    <a:lumOff val="60000"/>
                  </a:schemeClr>
                </a:solidFill>
              </a:rPr>
              <a:t>Passivos</a:t>
            </a:r>
            <a:endParaRPr lang="pt-BR" b="1" dirty="0">
              <a:solidFill>
                <a:schemeClr val="accent5">
                  <a:lumMod val="40000"/>
                  <a:lumOff val="60000"/>
                </a:schemeClr>
              </a:solidFill>
            </a:endParaRPr>
          </a:p>
        </p:txBody>
      </p:sp>
      <p:sp>
        <p:nvSpPr>
          <p:cNvPr id="24" name="Retângulo 23"/>
          <p:cNvSpPr/>
          <p:nvPr/>
        </p:nvSpPr>
        <p:spPr>
          <a:xfrm rot="21594539">
            <a:off x="3887372" y="2204120"/>
            <a:ext cx="936104" cy="2007504"/>
          </a:xfrm>
          <a:prstGeom prst="rect">
            <a:avLst/>
          </a:prstGeom>
          <a:solidFill>
            <a:schemeClr val="bg1"/>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5" name="Retângulo 24"/>
          <p:cNvSpPr/>
          <p:nvPr/>
        </p:nvSpPr>
        <p:spPr>
          <a:xfrm rot="21594539">
            <a:off x="2917017" y="2204121"/>
            <a:ext cx="936104" cy="1080120"/>
          </a:xfrm>
          <a:prstGeom prst="rect">
            <a:avLst/>
          </a:prstGeom>
          <a:solidFill>
            <a:schemeClr val="bg1"/>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6" name="CaixaDeTexto 25"/>
          <p:cNvSpPr txBox="1"/>
          <p:nvPr/>
        </p:nvSpPr>
        <p:spPr>
          <a:xfrm rot="21594539">
            <a:off x="2917017" y="2204121"/>
            <a:ext cx="936104" cy="584775"/>
          </a:xfrm>
          <a:prstGeom prst="rect">
            <a:avLst/>
          </a:prstGeom>
          <a:noFill/>
        </p:spPr>
        <p:txBody>
          <a:bodyPr wrap="square" rtlCol="0">
            <a:spAutoFit/>
          </a:bodyPr>
          <a:lstStyle/>
          <a:p>
            <a:pPr algn="ctr"/>
            <a:r>
              <a:rPr lang="pt-BR" sz="3200" b="1" dirty="0" smtClean="0"/>
              <a:t>D+</a:t>
            </a:r>
            <a:endParaRPr lang="pt-BR" sz="3200" b="1" dirty="0"/>
          </a:p>
        </p:txBody>
      </p:sp>
      <p:sp>
        <p:nvSpPr>
          <p:cNvPr id="27" name="CaixaDeTexto 26"/>
          <p:cNvSpPr txBox="1"/>
          <p:nvPr/>
        </p:nvSpPr>
        <p:spPr>
          <a:xfrm rot="21594539">
            <a:off x="3881696" y="2204121"/>
            <a:ext cx="936104" cy="1077218"/>
          </a:xfrm>
          <a:prstGeom prst="rect">
            <a:avLst/>
          </a:prstGeom>
          <a:noFill/>
        </p:spPr>
        <p:txBody>
          <a:bodyPr wrap="square" rtlCol="0">
            <a:spAutoFit/>
          </a:bodyPr>
          <a:lstStyle/>
          <a:p>
            <a:pPr algn="ctr"/>
            <a:r>
              <a:rPr lang="pt-BR" sz="3200" b="1" dirty="0" smtClean="0"/>
              <a:t>R$</a:t>
            </a:r>
          </a:p>
          <a:p>
            <a:pPr algn="ctr"/>
            <a:r>
              <a:rPr lang="pt-BR" sz="3200" b="1" dirty="0" smtClean="0"/>
              <a:t>TN</a:t>
            </a:r>
            <a:endParaRPr lang="pt-BR" sz="3200" b="1" dirty="0"/>
          </a:p>
        </p:txBody>
      </p:sp>
      <p:sp>
        <p:nvSpPr>
          <p:cNvPr id="28" name="Retângulo 27"/>
          <p:cNvSpPr/>
          <p:nvPr/>
        </p:nvSpPr>
        <p:spPr>
          <a:xfrm>
            <a:off x="3887029" y="4246824"/>
            <a:ext cx="936104" cy="540060"/>
          </a:xfrm>
          <a:prstGeom prst="rect">
            <a:avLst/>
          </a:prstGeom>
          <a:solidFill>
            <a:schemeClr val="bg1"/>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9" name="CaixaDeTexto 28"/>
          <p:cNvSpPr txBox="1"/>
          <p:nvPr/>
        </p:nvSpPr>
        <p:spPr>
          <a:xfrm>
            <a:off x="3915604" y="4202109"/>
            <a:ext cx="936104" cy="584775"/>
          </a:xfrm>
          <a:prstGeom prst="rect">
            <a:avLst/>
          </a:prstGeom>
          <a:noFill/>
        </p:spPr>
        <p:txBody>
          <a:bodyPr wrap="square" rtlCol="0">
            <a:spAutoFit/>
          </a:bodyPr>
          <a:lstStyle/>
          <a:p>
            <a:pPr algn="ctr"/>
            <a:r>
              <a:rPr lang="pt-BR" sz="3200" b="1" dirty="0" smtClean="0"/>
              <a:t>PL</a:t>
            </a:r>
            <a:endParaRPr lang="pt-BR" sz="3200" b="1" dirty="0"/>
          </a:p>
        </p:txBody>
      </p:sp>
      <p:sp>
        <p:nvSpPr>
          <p:cNvPr id="23" name="Retângulo 22"/>
          <p:cNvSpPr/>
          <p:nvPr/>
        </p:nvSpPr>
        <p:spPr>
          <a:xfrm>
            <a:off x="6919689" y="2230529"/>
            <a:ext cx="936104" cy="540060"/>
          </a:xfrm>
          <a:prstGeom prst="rect">
            <a:avLst/>
          </a:prstGeom>
          <a:solidFill>
            <a:schemeClr val="bg1"/>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0" name="CaixaDeTexto 29"/>
          <p:cNvSpPr txBox="1"/>
          <p:nvPr/>
        </p:nvSpPr>
        <p:spPr>
          <a:xfrm>
            <a:off x="6948264" y="2185814"/>
            <a:ext cx="936104" cy="584775"/>
          </a:xfrm>
          <a:prstGeom prst="rect">
            <a:avLst/>
          </a:prstGeom>
          <a:noFill/>
        </p:spPr>
        <p:txBody>
          <a:bodyPr wrap="square" rtlCol="0">
            <a:spAutoFit/>
          </a:bodyPr>
          <a:lstStyle/>
          <a:p>
            <a:pPr algn="ctr"/>
            <a:r>
              <a:rPr lang="pt-BR" sz="3200" b="1" dirty="0" smtClean="0"/>
              <a:t>PL</a:t>
            </a:r>
            <a:endParaRPr lang="pt-BR" sz="3200" b="1" dirty="0"/>
          </a:p>
        </p:txBody>
      </p:sp>
      <p:sp>
        <p:nvSpPr>
          <p:cNvPr id="31" name="Seta para a direita 30"/>
          <p:cNvSpPr/>
          <p:nvPr/>
        </p:nvSpPr>
        <p:spPr>
          <a:xfrm rot="19424157">
            <a:off x="4809140" y="2150832"/>
            <a:ext cx="1091463" cy="185342"/>
          </a:xfrm>
          <a:prstGeom prst="rightArrow">
            <a:avLst/>
          </a:prstGeom>
          <a:solidFill>
            <a:schemeClr val="bg1">
              <a:lumMod val="6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51" name="Retângulo 50"/>
          <p:cNvSpPr/>
          <p:nvPr/>
        </p:nvSpPr>
        <p:spPr>
          <a:xfrm rot="21594539">
            <a:off x="6919465" y="909693"/>
            <a:ext cx="936104" cy="1293676"/>
          </a:xfrm>
          <a:prstGeom prst="rect">
            <a:avLst/>
          </a:prstGeom>
          <a:solidFill>
            <a:schemeClr val="bg1"/>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54" name="Retângulo 53"/>
          <p:cNvSpPr/>
          <p:nvPr/>
        </p:nvSpPr>
        <p:spPr>
          <a:xfrm rot="21594539">
            <a:off x="5949677" y="909693"/>
            <a:ext cx="936104" cy="1080120"/>
          </a:xfrm>
          <a:prstGeom prst="rect">
            <a:avLst/>
          </a:prstGeom>
          <a:solidFill>
            <a:schemeClr val="bg1"/>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56" name="CaixaDeTexto 55"/>
          <p:cNvSpPr txBox="1"/>
          <p:nvPr/>
        </p:nvSpPr>
        <p:spPr>
          <a:xfrm rot="21594539">
            <a:off x="5949677" y="909693"/>
            <a:ext cx="936104" cy="584775"/>
          </a:xfrm>
          <a:prstGeom prst="rect">
            <a:avLst/>
          </a:prstGeom>
          <a:noFill/>
        </p:spPr>
        <p:txBody>
          <a:bodyPr wrap="square" rtlCol="0">
            <a:spAutoFit/>
          </a:bodyPr>
          <a:lstStyle/>
          <a:p>
            <a:pPr algn="ctr"/>
            <a:r>
              <a:rPr lang="pt-BR" sz="3200" b="1" dirty="0" smtClean="0"/>
              <a:t>D+</a:t>
            </a:r>
            <a:endParaRPr lang="pt-BR" sz="3200" b="1" dirty="0"/>
          </a:p>
        </p:txBody>
      </p:sp>
      <p:sp>
        <p:nvSpPr>
          <p:cNvPr id="58" name="CaixaDeTexto 57"/>
          <p:cNvSpPr txBox="1"/>
          <p:nvPr/>
        </p:nvSpPr>
        <p:spPr>
          <a:xfrm rot="21594539">
            <a:off x="6914356" y="909693"/>
            <a:ext cx="936104" cy="1077218"/>
          </a:xfrm>
          <a:prstGeom prst="rect">
            <a:avLst/>
          </a:prstGeom>
          <a:noFill/>
        </p:spPr>
        <p:txBody>
          <a:bodyPr wrap="square" rtlCol="0">
            <a:spAutoFit/>
          </a:bodyPr>
          <a:lstStyle/>
          <a:p>
            <a:pPr algn="ctr"/>
            <a:r>
              <a:rPr lang="pt-BR" sz="3200" b="1" dirty="0" smtClean="0"/>
              <a:t>R$</a:t>
            </a:r>
          </a:p>
          <a:p>
            <a:pPr algn="ctr"/>
            <a:r>
              <a:rPr lang="pt-BR" sz="3200" b="1" dirty="0" smtClean="0"/>
              <a:t>TN</a:t>
            </a:r>
            <a:endParaRPr lang="pt-BR" sz="3200" b="1" dirty="0"/>
          </a:p>
        </p:txBody>
      </p:sp>
      <p:sp>
        <p:nvSpPr>
          <p:cNvPr id="59" name="CaixaDeTexto 58"/>
          <p:cNvSpPr txBox="1"/>
          <p:nvPr/>
        </p:nvSpPr>
        <p:spPr>
          <a:xfrm rot="21594539">
            <a:off x="5949677" y="549653"/>
            <a:ext cx="936104" cy="369332"/>
          </a:xfrm>
          <a:prstGeom prst="rect">
            <a:avLst/>
          </a:prstGeom>
          <a:noFill/>
        </p:spPr>
        <p:txBody>
          <a:bodyPr wrap="square" rtlCol="0">
            <a:spAutoFit/>
          </a:bodyPr>
          <a:lstStyle/>
          <a:p>
            <a:pPr algn="ctr"/>
            <a:r>
              <a:rPr lang="pt-BR" b="1" dirty="0" smtClean="0">
                <a:solidFill>
                  <a:schemeClr val="accent5">
                    <a:lumMod val="40000"/>
                    <a:lumOff val="60000"/>
                  </a:schemeClr>
                </a:solidFill>
              </a:rPr>
              <a:t>Ativos</a:t>
            </a:r>
            <a:endParaRPr lang="pt-BR" b="1" dirty="0">
              <a:solidFill>
                <a:schemeClr val="accent5">
                  <a:lumMod val="40000"/>
                  <a:lumOff val="60000"/>
                </a:schemeClr>
              </a:solidFill>
            </a:endParaRPr>
          </a:p>
        </p:txBody>
      </p:sp>
      <p:sp>
        <p:nvSpPr>
          <p:cNvPr id="60" name="CaixaDeTexto 59"/>
          <p:cNvSpPr txBox="1"/>
          <p:nvPr/>
        </p:nvSpPr>
        <p:spPr>
          <a:xfrm rot="21594539">
            <a:off x="6804248" y="549653"/>
            <a:ext cx="1224136" cy="369332"/>
          </a:xfrm>
          <a:prstGeom prst="rect">
            <a:avLst/>
          </a:prstGeom>
          <a:noFill/>
        </p:spPr>
        <p:txBody>
          <a:bodyPr wrap="square" rtlCol="0">
            <a:spAutoFit/>
          </a:bodyPr>
          <a:lstStyle/>
          <a:p>
            <a:pPr algn="ctr"/>
            <a:r>
              <a:rPr lang="pt-BR" b="1" dirty="0" smtClean="0">
                <a:solidFill>
                  <a:schemeClr val="accent5">
                    <a:lumMod val="40000"/>
                    <a:lumOff val="60000"/>
                  </a:schemeClr>
                </a:solidFill>
              </a:rPr>
              <a:t>Passivos</a:t>
            </a:r>
            <a:endParaRPr lang="pt-BR" b="1" dirty="0">
              <a:solidFill>
                <a:schemeClr val="accent5">
                  <a:lumMod val="40000"/>
                  <a:lumOff val="60000"/>
                </a:schemeClr>
              </a:solidFill>
            </a:endParaRPr>
          </a:p>
        </p:txBody>
      </p:sp>
      <p:sp>
        <p:nvSpPr>
          <p:cNvPr id="61" name="Retângulo 60"/>
          <p:cNvSpPr/>
          <p:nvPr/>
        </p:nvSpPr>
        <p:spPr>
          <a:xfrm rot="21594539">
            <a:off x="5950277" y="2024100"/>
            <a:ext cx="936104" cy="756084"/>
          </a:xfrm>
          <a:prstGeom prst="rect">
            <a:avLst/>
          </a:prstGeom>
          <a:solidFill>
            <a:srgbClr val="FFFF0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62" name="CaixaDeTexto 61"/>
          <p:cNvSpPr txBox="1"/>
          <p:nvPr/>
        </p:nvSpPr>
        <p:spPr>
          <a:xfrm rot="21594539">
            <a:off x="5950877" y="2087397"/>
            <a:ext cx="936104" cy="584775"/>
          </a:xfrm>
          <a:prstGeom prst="rect">
            <a:avLst/>
          </a:prstGeom>
          <a:noFill/>
        </p:spPr>
        <p:txBody>
          <a:bodyPr wrap="square" rtlCol="0">
            <a:spAutoFit/>
          </a:bodyPr>
          <a:lstStyle/>
          <a:p>
            <a:pPr algn="ctr"/>
            <a:r>
              <a:rPr lang="pt-BR" sz="3200" b="1" dirty="0" smtClean="0"/>
              <a:t>RI</a:t>
            </a:r>
            <a:endParaRPr lang="pt-BR" sz="3200" b="1" dirty="0"/>
          </a:p>
        </p:txBody>
      </p:sp>
      <p:sp>
        <p:nvSpPr>
          <p:cNvPr id="34" name="Retângulo 33"/>
          <p:cNvSpPr/>
          <p:nvPr/>
        </p:nvSpPr>
        <p:spPr>
          <a:xfrm>
            <a:off x="6919689" y="5326944"/>
            <a:ext cx="936104" cy="540060"/>
          </a:xfrm>
          <a:prstGeom prst="rect">
            <a:avLst/>
          </a:prstGeom>
          <a:solidFill>
            <a:schemeClr val="bg1"/>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5" name="CaixaDeTexto 34"/>
          <p:cNvSpPr txBox="1"/>
          <p:nvPr/>
        </p:nvSpPr>
        <p:spPr>
          <a:xfrm>
            <a:off x="6948264" y="5282229"/>
            <a:ext cx="936104" cy="584775"/>
          </a:xfrm>
          <a:prstGeom prst="rect">
            <a:avLst/>
          </a:prstGeom>
          <a:noFill/>
        </p:spPr>
        <p:txBody>
          <a:bodyPr wrap="square" rtlCol="0">
            <a:spAutoFit/>
          </a:bodyPr>
          <a:lstStyle/>
          <a:p>
            <a:pPr algn="ctr"/>
            <a:r>
              <a:rPr lang="pt-BR" sz="3200" b="1" dirty="0" smtClean="0"/>
              <a:t>PL</a:t>
            </a:r>
            <a:endParaRPr lang="pt-BR" sz="3200" b="1" dirty="0"/>
          </a:p>
        </p:txBody>
      </p:sp>
      <p:sp>
        <p:nvSpPr>
          <p:cNvPr id="37" name="Seta para a direita 36"/>
          <p:cNvSpPr/>
          <p:nvPr/>
        </p:nvSpPr>
        <p:spPr>
          <a:xfrm rot="2220494">
            <a:off x="4809140" y="4602177"/>
            <a:ext cx="1091463" cy="185342"/>
          </a:xfrm>
          <a:prstGeom prst="rightArrow">
            <a:avLst/>
          </a:prstGeom>
          <a:solidFill>
            <a:schemeClr val="bg1">
              <a:lumMod val="6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8" name="Retângulo 37"/>
          <p:cNvSpPr/>
          <p:nvPr/>
        </p:nvSpPr>
        <p:spPr>
          <a:xfrm rot="21594539">
            <a:off x="6920032" y="3284240"/>
            <a:ext cx="936104" cy="2007504"/>
          </a:xfrm>
          <a:prstGeom prst="rect">
            <a:avLst/>
          </a:prstGeom>
          <a:solidFill>
            <a:schemeClr val="bg1"/>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9" name="Retângulo 38"/>
          <p:cNvSpPr/>
          <p:nvPr/>
        </p:nvSpPr>
        <p:spPr>
          <a:xfrm rot="21594539">
            <a:off x="5950259" y="3284240"/>
            <a:ext cx="936104" cy="1813103"/>
          </a:xfrm>
          <a:prstGeom prst="rect">
            <a:avLst/>
          </a:prstGeom>
          <a:solidFill>
            <a:schemeClr val="bg1"/>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42" name="CaixaDeTexto 41"/>
          <p:cNvSpPr txBox="1"/>
          <p:nvPr/>
        </p:nvSpPr>
        <p:spPr>
          <a:xfrm rot="21594539">
            <a:off x="5949677" y="3284241"/>
            <a:ext cx="936104" cy="584775"/>
          </a:xfrm>
          <a:prstGeom prst="rect">
            <a:avLst/>
          </a:prstGeom>
          <a:noFill/>
        </p:spPr>
        <p:txBody>
          <a:bodyPr wrap="square" rtlCol="0">
            <a:spAutoFit/>
          </a:bodyPr>
          <a:lstStyle/>
          <a:p>
            <a:pPr algn="ctr"/>
            <a:r>
              <a:rPr lang="pt-BR" sz="3200" b="1" dirty="0" smtClean="0"/>
              <a:t>D+</a:t>
            </a:r>
            <a:endParaRPr lang="pt-BR" sz="3200" b="1" dirty="0"/>
          </a:p>
        </p:txBody>
      </p:sp>
      <p:sp>
        <p:nvSpPr>
          <p:cNvPr id="47" name="CaixaDeTexto 46"/>
          <p:cNvSpPr txBox="1"/>
          <p:nvPr/>
        </p:nvSpPr>
        <p:spPr>
          <a:xfrm rot="21594539">
            <a:off x="6914356" y="3284241"/>
            <a:ext cx="936104" cy="1077218"/>
          </a:xfrm>
          <a:prstGeom prst="rect">
            <a:avLst/>
          </a:prstGeom>
          <a:noFill/>
        </p:spPr>
        <p:txBody>
          <a:bodyPr wrap="square" rtlCol="0">
            <a:spAutoFit/>
          </a:bodyPr>
          <a:lstStyle/>
          <a:p>
            <a:pPr algn="ctr"/>
            <a:r>
              <a:rPr lang="pt-BR" sz="3200" b="1" dirty="0" smtClean="0"/>
              <a:t>R$</a:t>
            </a:r>
          </a:p>
          <a:p>
            <a:pPr algn="ctr"/>
            <a:r>
              <a:rPr lang="pt-BR" sz="3200" b="1" dirty="0" smtClean="0"/>
              <a:t>TN</a:t>
            </a:r>
            <a:endParaRPr lang="pt-BR" sz="3200" b="1" dirty="0"/>
          </a:p>
        </p:txBody>
      </p:sp>
      <p:sp>
        <p:nvSpPr>
          <p:cNvPr id="55" name="CaixaDeTexto 54"/>
          <p:cNvSpPr txBox="1"/>
          <p:nvPr/>
        </p:nvSpPr>
        <p:spPr>
          <a:xfrm rot="21594539">
            <a:off x="5949677" y="2924201"/>
            <a:ext cx="936104" cy="369332"/>
          </a:xfrm>
          <a:prstGeom prst="rect">
            <a:avLst/>
          </a:prstGeom>
          <a:noFill/>
        </p:spPr>
        <p:txBody>
          <a:bodyPr wrap="square" rtlCol="0">
            <a:spAutoFit/>
          </a:bodyPr>
          <a:lstStyle/>
          <a:p>
            <a:pPr algn="ctr"/>
            <a:r>
              <a:rPr lang="pt-BR" b="1" dirty="0" smtClean="0">
                <a:solidFill>
                  <a:schemeClr val="accent5">
                    <a:lumMod val="40000"/>
                    <a:lumOff val="60000"/>
                  </a:schemeClr>
                </a:solidFill>
              </a:rPr>
              <a:t>Ativos</a:t>
            </a:r>
            <a:endParaRPr lang="pt-BR" b="1" dirty="0">
              <a:solidFill>
                <a:schemeClr val="accent5">
                  <a:lumMod val="40000"/>
                  <a:lumOff val="60000"/>
                </a:schemeClr>
              </a:solidFill>
            </a:endParaRPr>
          </a:p>
        </p:txBody>
      </p:sp>
      <p:sp>
        <p:nvSpPr>
          <p:cNvPr id="57" name="CaixaDeTexto 56"/>
          <p:cNvSpPr txBox="1"/>
          <p:nvPr/>
        </p:nvSpPr>
        <p:spPr>
          <a:xfrm rot="21594539">
            <a:off x="6804248" y="2924201"/>
            <a:ext cx="1224136" cy="369332"/>
          </a:xfrm>
          <a:prstGeom prst="rect">
            <a:avLst/>
          </a:prstGeom>
          <a:noFill/>
        </p:spPr>
        <p:txBody>
          <a:bodyPr wrap="square" rtlCol="0">
            <a:spAutoFit/>
          </a:bodyPr>
          <a:lstStyle/>
          <a:p>
            <a:pPr algn="ctr"/>
            <a:r>
              <a:rPr lang="pt-BR" b="1" dirty="0" smtClean="0">
                <a:solidFill>
                  <a:schemeClr val="accent5">
                    <a:lumMod val="40000"/>
                    <a:lumOff val="60000"/>
                  </a:schemeClr>
                </a:solidFill>
              </a:rPr>
              <a:t>Passivos</a:t>
            </a:r>
            <a:endParaRPr lang="pt-BR" b="1" dirty="0">
              <a:solidFill>
                <a:schemeClr val="accent5">
                  <a:lumMod val="40000"/>
                  <a:lumOff val="60000"/>
                </a:schemeClr>
              </a:solidFill>
            </a:endParaRPr>
          </a:p>
        </p:txBody>
      </p:sp>
      <p:sp>
        <p:nvSpPr>
          <p:cNvPr id="63" name="Retângulo 62"/>
          <p:cNvSpPr/>
          <p:nvPr/>
        </p:nvSpPr>
        <p:spPr>
          <a:xfrm rot="21594539">
            <a:off x="5948613" y="5115111"/>
            <a:ext cx="936104" cy="756084"/>
          </a:xfrm>
          <a:prstGeom prst="rect">
            <a:avLst/>
          </a:prstGeom>
          <a:solidFill>
            <a:srgbClr val="FFFF0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64" name="CaixaDeTexto 63"/>
          <p:cNvSpPr txBox="1"/>
          <p:nvPr/>
        </p:nvSpPr>
        <p:spPr>
          <a:xfrm rot="21594539">
            <a:off x="5949213" y="5178408"/>
            <a:ext cx="936104" cy="584775"/>
          </a:xfrm>
          <a:prstGeom prst="rect">
            <a:avLst/>
          </a:prstGeom>
          <a:noFill/>
        </p:spPr>
        <p:txBody>
          <a:bodyPr wrap="square" rtlCol="0">
            <a:spAutoFit/>
          </a:bodyPr>
          <a:lstStyle/>
          <a:p>
            <a:pPr algn="ctr"/>
            <a:r>
              <a:rPr lang="pt-BR" sz="3200" b="1" dirty="0" smtClean="0"/>
              <a:t>RI</a:t>
            </a:r>
            <a:endParaRPr lang="pt-BR" sz="3200" b="1" dirty="0"/>
          </a:p>
        </p:txBody>
      </p:sp>
      <p:sp>
        <p:nvSpPr>
          <p:cNvPr id="65" name="CaixaDeTexto 64"/>
          <p:cNvSpPr txBox="1"/>
          <p:nvPr/>
        </p:nvSpPr>
        <p:spPr>
          <a:xfrm rot="21594539">
            <a:off x="5950141" y="4005807"/>
            <a:ext cx="936104" cy="1077218"/>
          </a:xfrm>
          <a:prstGeom prst="rect">
            <a:avLst/>
          </a:prstGeom>
          <a:noFill/>
        </p:spPr>
        <p:txBody>
          <a:bodyPr wrap="square" rtlCol="0">
            <a:spAutoFit/>
          </a:bodyPr>
          <a:lstStyle/>
          <a:p>
            <a:pPr algn="ctr"/>
            <a:r>
              <a:rPr lang="pt-BR" sz="3200" b="1" dirty="0" err="1" smtClean="0"/>
              <a:t>Tít</a:t>
            </a:r>
            <a:endParaRPr lang="pt-BR" sz="3200" b="1" dirty="0" smtClean="0"/>
          </a:p>
          <a:p>
            <a:pPr algn="ctr"/>
            <a:r>
              <a:rPr lang="pt-BR" sz="3200" b="1" dirty="0" smtClean="0"/>
              <a:t>TN</a:t>
            </a:r>
            <a:endParaRPr lang="pt-BR" sz="3200" b="1" dirty="0"/>
          </a:p>
        </p:txBody>
      </p:sp>
      <p:cxnSp>
        <p:nvCxnSpPr>
          <p:cNvPr id="3" name="Conector reto 2"/>
          <p:cNvCxnSpPr/>
          <p:nvPr/>
        </p:nvCxnSpPr>
        <p:spPr>
          <a:xfrm flipV="1">
            <a:off x="5950413" y="4040325"/>
            <a:ext cx="934904" cy="744"/>
          </a:xfrm>
          <a:prstGeom prst="line">
            <a:avLst/>
          </a:prstGeom>
          <a:ln w="19050">
            <a:solidFill>
              <a:schemeClr val="tx1"/>
            </a:solidFill>
            <a:prstDash val="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7900563"/>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Retângulo 33"/>
          <p:cNvSpPr/>
          <p:nvPr/>
        </p:nvSpPr>
        <p:spPr>
          <a:xfrm>
            <a:off x="6199316" y="3312436"/>
            <a:ext cx="936104" cy="540060"/>
          </a:xfrm>
          <a:prstGeom prst="rect">
            <a:avLst/>
          </a:prstGeom>
          <a:solidFill>
            <a:schemeClr val="bg1"/>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5" name="CaixaDeTexto 34"/>
          <p:cNvSpPr txBox="1"/>
          <p:nvPr/>
        </p:nvSpPr>
        <p:spPr>
          <a:xfrm>
            <a:off x="6227891" y="3267721"/>
            <a:ext cx="936104" cy="584775"/>
          </a:xfrm>
          <a:prstGeom prst="rect">
            <a:avLst/>
          </a:prstGeom>
          <a:noFill/>
        </p:spPr>
        <p:txBody>
          <a:bodyPr wrap="square" rtlCol="0">
            <a:spAutoFit/>
          </a:bodyPr>
          <a:lstStyle/>
          <a:p>
            <a:pPr algn="ctr"/>
            <a:r>
              <a:rPr lang="pt-BR" sz="3200" b="1" dirty="0" smtClean="0"/>
              <a:t>PL</a:t>
            </a:r>
            <a:endParaRPr lang="pt-BR" sz="3200" b="1" dirty="0"/>
          </a:p>
        </p:txBody>
      </p:sp>
      <p:sp>
        <p:nvSpPr>
          <p:cNvPr id="38" name="Retângulo 37"/>
          <p:cNvSpPr/>
          <p:nvPr/>
        </p:nvSpPr>
        <p:spPr>
          <a:xfrm rot="21594539">
            <a:off x="6199659" y="1269732"/>
            <a:ext cx="936104" cy="2007504"/>
          </a:xfrm>
          <a:prstGeom prst="rect">
            <a:avLst/>
          </a:prstGeom>
          <a:solidFill>
            <a:schemeClr val="bg1"/>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9" name="Retângulo 38"/>
          <p:cNvSpPr/>
          <p:nvPr/>
        </p:nvSpPr>
        <p:spPr>
          <a:xfrm rot="21594539">
            <a:off x="5229886" y="1269732"/>
            <a:ext cx="936104" cy="1813103"/>
          </a:xfrm>
          <a:prstGeom prst="rect">
            <a:avLst/>
          </a:prstGeom>
          <a:solidFill>
            <a:schemeClr val="bg1"/>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42" name="CaixaDeTexto 41"/>
          <p:cNvSpPr txBox="1"/>
          <p:nvPr/>
        </p:nvSpPr>
        <p:spPr>
          <a:xfrm rot="21594539">
            <a:off x="5229304" y="1269733"/>
            <a:ext cx="936104" cy="584775"/>
          </a:xfrm>
          <a:prstGeom prst="rect">
            <a:avLst/>
          </a:prstGeom>
          <a:noFill/>
        </p:spPr>
        <p:txBody>
          <a:bodyPr wrap="square" rtlCol="0">
            <a:spAutoFit/>
          </a:bodyPr>
          <a:lstStyle/>
          <a:p>
            <a:pPr algn="ctr"/>
            <a:r>
              <a:rPr lang="pt-BR" sz="3200" b="1" dirty="0" smtClean="0"/>
              <a:t>D+</a:t>
            </a:r>
            <a:endParaRPr lang="pt-BR" sz="3200" b="1" dirty="0"/>
          </a:p>
        </p:txBody>
      </p:sp>
      <p:sp>
        <p:nvSpPr>
          <p:cNvPr id="47" name="CaixaDeTexto 46"/>
          <p:cNvSpPr txBox="1"/>
          <p:nvPr/>
        </p:nvSpPr>
        <p:spPr>
          <a:xfrm rot="21594539">
            <a:off x="6193983" y="1269733"/>
            <a:ext cx="936104" cy="1077218"/>
          </a:xfrm>
          <a:prstGeom prst="rect">
            <a:avLst/>
          </a:prstGeom>
          <a:noFill/>
        </p:spPr>
        <p:txBody>
          <a:bodyPr wrap="square" rtlCol="0">
            <a:spAutoFit/>
          </a:bodyPr>
          <a:lstStyle/>
          <a:p>
            <a:pPr algn="ctr"/>
            <a:r>
              <a:rPr lang="pt-BR" sz="3200" b="1" dirty="0" smtClean="0"/>
              <a:t>R$</a:t>
            </a:r>
          </a:p>
          <a:p>
            <a:pPr algn="ctr"/>
            <a:r>
              <a:rPr lang="pt-BR" sz="3200" b="1" dirty="0" smtClean="0"/>
              <a:t>TN</a:t>
            </a:r>
            <a:endParaRPr lang="pt-BR" sz="3200" b="1" dirty="0"/>
          </a:p>
        </p:txBody>
      </p:sp>
      <p:sp>
        <p:nvSpPr>
          <p:cNvPr id="55" name="CaixaDeTexto 54"/>
          <p:cNvSpPr txBox="1"/>
          <p:nvPr/>
        </p:nvSpPr>
        <p:spPr>
          <a:xfrm rot="21594539">
            <a:off x="5229304" y="909693"/>
            <a:ext cx="936104" cy="369332"/>
          </a:xfrm>
          <a:prstGeom prst="rect">
            <a:avLst/>
          </a:prstGeom>
          <a:noFill/>
        </p:spPr>
        <p:txBody>
          <a:bodyPr wrap="square" rtlCol="0">
            <a:spAutoFit/>
          </a:bodyPr>
          <a:lstStyle/>
          <a:p>
            <a:pPr algn="ctr"/>
            <a:r>
              <a:rPr lang="pt-BR" b="1" dirty="0" smtClean="0">
                <a:solidFill>
                  <a:schemeClr val="accent5">
                    <a:lumMod val="40000"/>
                    <a:lumOff val="60000"/>
                  </a:schemeClr>
                </a:solidFill>
              </a:rPr>
              <a:t>Ativos</a:t>
            </a:r>
            <a:endParaRPr lang="pt-BR" b="1" dirty="0">
              <a:solidFill>
                <a:schemeClr val="accent5">
                  <a:lumMod val="40000"/>
                  <a:lumOff val="60000"/>
                </a:schemeClr>
              </a:solidFill>
            </a:endParaRPr>
          </a:p>
        </p:txBody>
      </p:sp>
      <p:sp>
        <p:nvSpPr>
          <p:cNvPr id="57" name="CaixaDeTexto 56"/>
          <p:cNvSpPr txBox="1"/>
          <p:nvPr/>
        </p:nvSpPr>
        <p:spPr>
          <a:xfrm rot="21594539">
            <a:off x="6083875" y="909693"/>
            <a:ext cx="1224136" cy="369332"/>
          </a:xfrm>
          <a:prstGeom prst="rect">
            <a:avLst/>
          </a:prstGeom>
          <a:noFill/>
        </p:spPr>
        <p:txBody>
          <a:bodyPr wrap="square" rtlCol="0">
            <a:spAutoFit/>
          </a:bodyPr>
          <a:lstStyle/>
          <a:p>
            <a:pPr algn="ctr"/>
            <a:r>
              <a:rPr lang="pt-BR" b="1" dirty="0" smtClean="0">
                <a:solidFill>
                  <a:schemeClr val="accent5">
                    <a:lumMod val="40000"/>
                    <a:lumOff val="60000"/>
                  </a:schemeClr>
                </a:solidFill>
              </a:rPr>
              <a:t>Passivos</a:t>
            </a:r>
            <a:endParaRPr lang="pt-BR" b="1" dirty="0">
              <a:solidFill>
                <a:schemeClr val="accent5">
                  <a:lumMod val="40000"/>
                  <a:lumOff val="60000"/>
                </a:schemeClr>
              </a:solidFill>
            </a:endParaRPr>
          </a:p>
        </p:txBody>
      </p:sp>
      <p:sp>
        <p:nvSpPr>
          <p:cNvPr id="63" name="Retângulo 62"/>
          <p:cNvSpPr/>
          <p:nvPr/>
        </p:nvSpPr>
        <p:spPr>
          <a:xfrm rot="21594539">
            <a:off x="5228240" y="3100603"/>
            <a:ext cx="936104" cy="756084"/>
          </a:xfrm>
          <a:prstGeom prst="rect">
            <a:avLst/>
          </a:prstGeom>
          <a:solidFill>
            <a:srgbClr val="FFFF0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64" name="CaixaDeTexto 63"/>
          <p:cNvSpPr txBox="1"/>
          <p:nvPr/>
        </p:nvSpPr>
        <p:spPr>
          <a:xfrm rot="21594539">
            <a:off x="5228840" y="3163900"/>
            <a:ext cx="936104" cy="584775"/>
          </a:xfrm>
          <a:prstGeom prst="rect">
            <a:avLst/>
          </a:prstGeom>
          <a:noFill/>
        </p:spPr>
        <p:txBody>
          <a:bodyPr wrap="square" rtlCol="0">
            <a:spAutoFit/>
          </a:bodyPr>
          <a:lstStyle/>
          <a:p>
            <a:pPr algn="ctr"/>
            <a:r>
              <a:rPr lang="pt-BR" sz="3200" b="1" dirty="0" smtClean="0"/>
              <a:t>RI</a:t>
            </a:r>
            <a:endParaRPr lang="pt-BR" sz="3200" b="1" dirty="0"/>
          </a:p>
        </p:txBody>
      </p:sp>
      <p:sp>
        <p:nvSpPr>
          <p:cNvPr id="65" name="CaixaDeTexto 64"/>
          <p:cNvSpPr txBox="1"/>
          <p:nvPr/>
        </p:nvSpPr>
        <p:spPr>
          <a:xfrm rot="21594539">
            <a:off x="5229768" y="1991299"/>
            <a:ext cx="936104" cy="1077218"/>
          </a:xfrm>
          <a:prstGeom prst="rect">
            <a:avLst/>
          </a:prstGeom>
          <a:noFill/>
        </p:spPr>
        <p:txBody>
          <a:bodyPr wrap="square" rtlCol="0">
            <a:spAutoFit/>
          </a:bodyPr>
          <a:lstStyle/>
          <a:p>
            <a:pPr algn="ctr"/>
            <a:r>
              <a:rPr lang="pt-BR" sz="3200" b="1" dirty="0" err="1" smtClean="0"/>
              <a:t>Tít</a:t>
            </a:r>
            <a:endParaRPr lang="pt-BR" sz="3200" b="1" dirty="0" smtClean="0"/>
          </a:p>
          <a:p>
            <a:pPr algn="ctr"/>
            <a:r>
              <a:rPr lang="pt-BR" sz="3200" b="1" dirty="0" smtClean="0"/>
              <a:t>TN</a:t>
            </a:r>
            <a:endParaRPr lang="pt-BR" sz="3200" b="1" dirty="0"/>
          </a:p>
        </p:txBody>
      </p:sp>
      <p:cxnSp>
        <p:nvCxnSpPr>
          <p:cNvPr id="3" name="Conector reto 2"/>
          <p:cNvCxnSpPr/>
          <p:nvPr/>
        </p:nvCxnSpPr>
        <p:spPr>
          <a:xfrm flipV="1">
            <a:off x="5230040" y="2025817"/>
            <a:ext cx="934904" cy="744"/>
          </a:xfrm>
          <a:prstGeom prst="line">
            <a:avLst/>
          </a:prstGeom>
          <a:ln w="1905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66" name="Retângulo 65"/>
          <p:cNvSpPr/>
          <p:nvPr/>
        </p:nvSpPr>
        <p:spPr>
          <a:xfrm>
            <a:off x="2392710" y="1274667"/>
            <a:ext cx="936104" cy="1575465"/>
          </a:xfrm>
          <a:prstGeom prst="rect">
            <a:avLst/>
          </a:prstGeom>
          <a:solidFill>
            <a:schemeClr val="bg1"/>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67" name="Retângulo 66"/>
          <p:cNvSpPr/>
          <p:nvPr/>
        </p:nvSpPr>
        <p:spPr>
          <a:xfrm>
            <a:off x="1413173" y="1274668"/>
            <a:ext cx="936104" cy="1080120"/>
          </a:xfrm>
          <a:prstGeom prst="rect">
            <a:avLst/>
          </a:prstGeom>
          <a:solidFill>
            <a:schemeClr val="bg1"/>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68" name="Retângulo 67"/>
          <p:cNvSpPr/>
          <p:nvPr/>
        </p:nvSpPr>
        <p:spPr>
          <a:xfrm>
            <a:off x="1413173" y="2354788"/>
            <a:ext cx="936104" cy="1080120"/>
          </a:xfrm>
          <a:prstGeom prst="rect">
            <a:avLst/>
          </a:prstGeom>
          <a:solidFill>
            <a:srgbClr val="FFFF0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69" name="Retângulo 68"/>
          <p:cNvSpPr/>
          <p:nvPr/>
        </p:nvSpPr>
        <p:spPr>
          <a:xfrm>
            <a:off x="2392710" y="2885323"/>
            <a:ext cx="936104" cy="540060"/>
          </a:xfrm>
          <a:prstGeom prst="rect">
            <a:avLst/>
          </a:prstGeom>
          <a:solidFill>
            <a:schemeClr val="bg1"/>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70" name="CaixaDeTexto 69"/>
          <p:cNvSpPr txBox="1"/>
          <p:nvPr/>
        </p:nvSpPr>
        <p:spPr>
          <a:xfrm>
            <a:off x="1413173" y="1274668"/>
            <a:ext cx="936104" cy="584775"/>
          </a:xfrm>
          <a:prstGeom prst="rect">
            <a:avLst/>
          </a:prstGeom>
          <a:noFill/>
        </p:spPr>
        <p:txBody>
          <a:bodyPr wrap="square" rtlCol="0">
            <a:spAutoFit/>
          </a:bodyPr>
          <a:lstStyle/>
          <a:p>
            <a:pPr algn="ctr"/>
            <a:r>
              <a:rPr lang="pt-BR" sz="3200" b="1" dirty="0" smtClean="0"/>
              <a:t>D+</a:t>
            </a:r>
            <a:endParaRPr lang="pt-BR" sz="3200" b="1" dirty="0"/>
          </a:p>
        </p:txBody>
      </p:sp>
      <p:sp>
        <p:nvSpPr>
          <p:cNvPr id="71" name="CaixaDeTexto 70"/>
          <p:cNvSpPr txBox="1"/>
          <p:nvPr/>
        </p:nvSpPr>
        <p:spPr>
          <a:xfrm>
            <a:off x="1413173" y="2418085"/>
            <a:ext cx="936104" cy="584775"/>
          </a:xfrm>
          <a:prstGeom prst="rect">
            <a:avLst/>
          </a:prstGeom>
          <a:noFill/>
        </p:spPr>
        <p:txBody>
          <a:bodyPr wrap="square" rtlCol="0">
            <a:spAutoFit/>
          </a:bodyPr>
          <a:lstStyle/>
          <a:p>
            <a:pPr algn="ctr"/>
            <a:r>
              <a:rPr lang="pt-BR" sz="3200" b="1" dirty="0" smtClean="0"/>
              <a:t>RI</a:t>
            </a:r>
            <a:endParaRPr lang="pt-BR" sz="3200" b="1" dirty="0"/>
          </a:p>
        </p:txBody>
      </p:sp>
      <p:sp>
        <p:nvSpPr>
          <p:cNvPr id="72" name="CaixaDeTexto 71"/>
          <p:cNvSpPr txBox="1"/>
          <p:nvPr/>
        </p:nvSpPr>
        <p:spPr>
          <a:xfrm>
            <a:off x="2377852" y="1274668"/>
            <a:ext cx="936104" cy="1077218"/>
          </a:xfrm>
          <a:prstGeom prst="rect">
            <a:avLst/>
          </a:prstGeom>
          <a:noFill/>
        </p:spPr>
        <p:txBody>
          <a:bodyPr wrap="square" rtlCol="0">
            <a:spAutoFit/>
          </a:bodyPr>
          <a:lstStyle/>
          <a:p>
            <a:pPr algn="ctr"/>
            <a:r>
              <a:rPr lang="pt-BR" sz="3200" b="1" dirty="0" smtClean="0"/>
              <a:t>R$</a:t>
            </a:r>
          </a:p>
          <a:p>
            <a:pPr algn="ctr"/>
            <a:r>
              <a:rPr lang="pt-BR" sz="3200" b="1" dirty="0" smtClean="0"/>
              <a:t>TN</a:t>
            </a:r>
            <a:endParaRPr lang="pt-BR" sz="3200" b="1" dirty="0"/>
          </a:p>
        </p:txBody>
      </p:sp>
      <p:sp>
        <p:nvSpPr>
          <p:cNvPr id="73" name="CaixaDeTexto 72"/>
          <p:cNvSpPr txBox="1"/>
          <p:nvPr/>
        </p:nvSpPr>
        <p:spPr>
          <a:xfrm>
            <a:off x="2421285" y="2840608"/>
            <a:ext cx="936104" cy="584775"/>
          </a:xfrm>
          <a:prstGeom prst="rect">
            <a:avLst/>
          </a:prstGeom>
          <a:noFill/>
        </p:spPr>
        <p:txBody>
          <a:bodyPr wrap="square" rtlCol="0">
            <a:spAutoFit/>
          </a:bodyPr>
          <a:lstStyle/>
          <a:p>
            <a:pPr algn="ctr"/>
            <a:r>
              <a:rPr lang="pt-BR" sz="3200" b="1" dirty="0" smtClean="0"/>
              <a:t>PL</a:t>
            </a:r>
            <a:endParaRPr lang="pt-BR" sz="3200" b="1" dirty="0"/>
          </a:p>
        </p:txBody>
      </p:sp>
      <p:sp>
        <p:nvSpPr>
          <p:cNvPr id="74" name="CaixaDeTexto 73"/>
          <p:cNvSpPr txBox="1"/>
          <p:nvPr/>
        </p:nvSpPr>
        <p:spPr>
          <a:xfrm>
            <a:off x="1413173" y="914628"/>
            <a:ext cx="936104" cy="369332"/>
          </a:xfrm>
          <a:prstGeom prst="rect">
            <a:avLst/>
          </a:prstGeom>
          <a:noFill/>
        </p:spPr>
        <p:txBody>
          <a:bodyPr wrap="square" rtlCol="0">
            <a:spAutoFit/>
          </a:bodyPr>
          <a:lstStyle/>
          <a:p>
            <a:pPr algn="ctr"/>
            <a:r>
              <a:rPr lang="pt-BR" b="1" dirty="0" smtClean="0">
                <a:solidFill>
                  <a:schemeClr val="accent5">
                    <a:lumMod val="40000"/>
                    <a:lumOff val="60000"/>
                  </a:schemeClr>
                </a:solidFill>
              </a:rPr>
              <a:t>Ativos</a:t>
            </a:r>
            <a:endParaRPr lang="pt-BR" b="1" dirty="0">
              <a:solidFill>
                <a:schemeClr val="accent5">
                  <a:lumMod val="40000"/>
                  <a:lumOff val="60000"/>
                </a:schemeClr>
              </a:solidFill>
            </a:endParaRPr>
          </a:p>
        </p:txBody>
      </p:sp>
      <p:sp>
        <p:nvSpPr>
          <p:cNvPr id="75" name="CaixaDeTexto 74"/>
          <p:cNvSpPr txBox="1"/>
          <p:nvPr/>
        </p:nvSpPr>
        <p:spPr>
          <a:xfrm>
            <a:off x="2267744" y="914628"/>
            <a:ext cx="1224136" cy="369332"/>
          </a:xfrm>
          <a:prstGeom prst="rect">
            <a:avLst/>
          </a:prstGeom>
          <a:noFill/>
        </p:spPr>
        <p:txBody>
          <a:bodyPr wrap="square" rtlCol="0">
            <a:spAutoFit/>
          </a:bodyPr>
          <a:lstStyle/>
          <a:p>
            <a:pPr algn="ctr"/>
            <a:r>
              <a:rPr lang="pt-BR" b="1" dirty="0" smtClean="0">
                <a:solidFill>
                  <a:schemeClr val="accent5">
                    <a:lumMod val="40000"/>
                    <a:lumOff val="60000"/>
                  </a:schemeClr>
                </a:solidFill>
              </a:rPr>
              <a:t>Passivos</a:t>
            </a:r>
            <a:endParaRPr lang="pt-BR" b="1" dirty="0">
              <a:solidFill>
                <a:schemeClr val="accent5">
                  <a:lumMod val="40000"/>
                  <a:lumOff val="60000"/>
                </a:schemeClr>
              </a:solidFill>
            </a:endParaRPr>
          </a:p>
        </p:txBody>
      </p:sp>
      <p:sp>
        <p:nvSpPr>
          <p:cNvPr id="76" name="Seta para a direita 75"/>
          <p:cNvSpPr/>
          <p:nvPr/>
        </p:nvSpPr>
        <p:spPr>
          <a:xfrm>
            <a:off x="3768569" y="2232564"/>
            <a:ext cx="1091463" cy="477908"/>
          </a:xfrm>
          <a:prstGeom prst="rightArrow">
            <a:avLst/>
          </a:prstGeom>
          <a:solidFill>
            <a:schemeClr val="bg1">
              <a:lumMod val="6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Tree>
    <p:extLst>
      <p:ext uri="{BB962C8B-B14F-4D97-AF65-F5344CB8AC3E}">
        <p14:creationId xmlns:p14="http://schemas.microsoft.com/office/powerpoint/2010/main" val="3160975085"/>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Retângulo 24"/>
          <p:cNvSpPr/>
          <p:nvPr/>
        </p:nvSpPr>
        <p:spPr>
          <a:xfrm rot="21594539">
            <a:off x="6199659" y="1269732"/>
            <a:ext cx="936104" cy="2007504"/>
          </a:xfrm>
          <a:prstGeom prst="rect">
            <a:avLst/>
          </a:prstGeom>
          <a:solidFill>
            <a:schemeClr val="bg1"/>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4" name="Retângulo 33"/>
          <p:cNvSpPr/>
          <p:nvPr/>
        </p:nvSpPr>
        <p:spPr>
          <a:xfrm>
            <a:off x="6199316" y="3748101"/>
            <a:ext cx="936104" cy="540060"/>
          </a:xfrm>
          <a:prstGeom prst="rect">
            <a:avLst/>
          </a:prstGeom>
          <a:solidFill>
            <a:schemeClr val="bg1"/>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5" name="CaixaDeTexto 34"/>
          <p:cNvSpPr txBox="1"/>
          <p:nvPr/>
        </p:nvSpPr>
        <p:spPr>
          <a:xfrm>
            <a:off x="6227891" y="3703386"/>
            <a:ext cx="936104" cy="584775"/>
          </a:xfrm>
          <a:prstGeom prst="rect">
            <a:avLst/>
          </a:prstGeom>
          <a:noFill/>
        </p:spPr>
        <p:txBody>
          <a:bodyPr wrap="square" rtlCol="0">
            <a:spAutoFit/>
          </a:bodyPr>
          <a:lstStyle/>
          <a:p>
            <a:pPr algn="ctr"/>
            <a:r>
              <a:rPr lang="pt-BR" sz="3200" b="1" dirty="0" smtClean="0"/>
              <a:t>PL</a:t>
            </a:r>
            <a:endParaRPr lang="pt-BR" sz="3200" b="1" dirty="0"/>
          </a:p>
        </p:txBody>
      </p:sp>
      <p:sp>
        <p:nvSpPr>
          <p:cNvPr id="39" name="Retângulo 38"/>
          <p:cNvSpPr/>
          <p:nvPr/>
        </p:nvSpPr>
        <p:spPr>
          <a:xfrm rot="21594539">
            <a:off x="5229875" y="1269732"/>
            <a:ext cx="936104" cy="1799527"/>
          </a:xfrm>
          <a:prstGeom prst="rect">
            <a:avLst/>
          </a:prstGeom>
          <a:solidFill>
            <a:schemeClr val="bg1"/>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42" name="CaixaDeTexto 41"/>
          <p:cNvSpPr txBox="1"/>
          <p:nvPr/>
        </p:nvSpPr>
        <p:spPr>
          <a:xfrm rot="21594539">
            <a:off x="5229304" y="1269733"/>
            <a:ext cx="936104" cy="584775"/>
          </a:xfrm>
          <a:prstGeom prst="rect">
            <a:avLst/>
          </a:prstGeom>
          <a:noFill/>
        </p:spPr>
        <p:txBody>
          <a:bodyPr wrap="square" rtlCol="0">
            <a:spAutoFit/>
          </a:bodyPr>
          <a:lstStyle/>
          <a:p>
            <a:pPr algn="ctr"/>
            <a:r>
              <a:rPr lang="pt-BR" sz="3200" b="1" dirty="0" smtClean="0"/>
              <a:t>D+</a:t>
            </a:r>
            <a:endParaRPr lang="pt-BR" sz="3200" b="1" dirty="0"/>
          </a:p>
        </p:txBody>
      </p:sp>
      <p:sp>
        <p:nvSpPr>
          <p:cNvPr id="47" name="CaixaDeTexto 46"/>
          <p:cNvSpPr txBox="1"/>
          <p:nvPr/>
        </p:nvSpPr>
        <p:spPr>
          <a:xfrm rot="21594539">
            <a:off x="6193983" y="1269733"/>
            <a:ext cx="936104" cy="1077218"/>
          </a:xfrm>
          <a:prstGeom prst="rect">
            <a:avLst/>
          </a:prstGeom>
          <a:noFill/>
        </p:spPr>
        <p:txBody>
          <a:bodyPr wrap="square" rtlCol="0">
            <a:spAutoFit/>
          </a:bodyPr>
          <a:lstStyle/>
          <a:p>
            <a:pPr algn="ctr"/>
            <a:r>
              <a:rPr lang="pt-BR" sz="3200" b="1" dirty="0" smtClean="0"/>
              <a:t>R$</a:t>
            </a:r>
          </a:p>
          <a:p>
            <a:pPr algn="ctr"/>
            <a:r>
              <a:rPr lang="pt-BR" sz="3200" b="1" dirty="0" smtClean="0"/>
              <a:t>TN</a:t>
            </a:r>
            <a:endParaRPr lang="pt-BR" sz="3200" b="1" dirty="0"/>
          </a:p>
        </p:txBody>
      </p:sp>
      <p:sp>
        <p:nvSpPr>
          <p:cNvPr id="55" name="CaixaDeTexto 54"/>
          <p:cNvSpPr txBox="1"/>
          <p:nvPr/>
        </p:nvSpPr>
        <p:spPr>
          <a:xfrm rot="21594539">
            <a:off x="5229304" y="909693"/>
            <a:ext cx="936104" cy="369332"/>
          </a:xfrm>
          <a:prstGeom prst="rect">
            <a:avLst/>
          </a:prstGeom>
          <a:noFill/>
        </p:spPr>
        <p:txBody>
          <a:bodyPr wrap="square" rtlCol="0">
            <a:spAutoFit/>
          </a:bodyPr>
          <a:lstStyle/>
          <a:p>
            <a:pPr algn="ctr"/>
            <a:r>
              <a:rPr lang="pt-BR" b="1" dirty="0" smtClean="0">
                <a:solidFill>
                  <a:schemeClr val="accent5">
                    <a:lumMod val="40000"/>
                    <a:lumOff val="60000"/>
                  </a:schemeClr>
                </a:solidFill>
              </a:rPr>
              <a:t>Ativos</a:t>
            </a:r>
            <a:endParaRPr lang="pt-BR" b="1" dirty="0">
              <a:solidFill>
                <a:schemeClr val="accent5">
                  <a:lumMod val="40000"/>
                  <a:lumOff val="60000"/>
                </a:schemeClr>
              </a:solidFill>
            </a:endParaRPr>
          </a:p>
        </p:txBody>
      </p:sp>
      <p:sp>
        <p:nvSpPr>
          <p:cNvPr id="57" name="CaixaDeTexto 56"/>
          <p:cNvSpPr txBox="1"/>
          <p:nvPr/>
        </p:nvSpPr>
        <p:spPr>
          <a:xfrm rot="21594539">
            <a:off x="6083875" y="909693"/>
            <a:ext cx="1224136" cy="369332"/>
          </a:xfrm>
          <a:prstGeom prst="rect">
            <a:avLst/>
          </a:prstGeom>
          <a:noFill/>
        </p:spPr>
        <p:txBody>
          <a:bodyPr wrap="square" rtlCol="0">
            <a:spAutoFit/>
          </a:bodyPr>
          <a:lstStyle/>
          <a:p>
            <a:pPr algn="ctr"/>
            <a:r>
              <a:rPr lang="pt-BR" b="1" dirty="0" smtClean="0">
                <a:solidFill>
                  <a:schemeClr val="accent5">
                    <a:lumMod val="40000"/>
                    <a:lumOff val="60000"/>
                  </a:schemeClr>
                </a:solidFill>
              </a:rPr>
              <a:t>Passivos</a:t>
            </a:r>
            <a:endParaRPr lang="pt-BR" b="1" dirty="0">
              <a:solidFill>
                <a:schemeClr val="accent5">
                  <a:lumMod val="40000"/>
                  <a:lumOff val="60000"/>
                </a:schemeClr>
              </a:solidFill>
            </a:endParaRPr>
          </a:p>
        </p:txBody>
      </p:sp>
      <p:sp>
        <p:nvSpPr>
          <p:cNvPr id="63" name="Retângulo 62"/>
          <p:cNvSpPr/>
          <p:nvPr/>
        </p:nvSpPr>
        <p:spPr>
          <a:xfrm rot="21594539">
            <a:off x="5227870" y="3070163"/>
            <a:ext cx="936104" cy="1222190"/>
          </a:xfrm>
          <a:prstGeom prst="rect">
            <a:avLst/>
          </a:prstGeom>
          <a:solidFill>
            <a:srgbClr val="FFFF0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64" name="CaixaDeTexto 63"/>
          <p:cNvSpPr txBox="1"/>
          <p:nvPr/>
        </p:nvSpPr>
        <p:spPr>
          <a:xfrm rot="21594539">
            <a:off x="5228840" y="3599565"/>
            <a:ext cx="936104" cy="584775"/>
          </a:xfrm>
          <a:prstGeom prst="rect">
            <a:avLst/>
          </a:prstGeom>
          <a:noFill/>
        </p:spPr>
        <p:txBody>
          <a:bodyPr wrap="square" rtlCol="0">
            <a:spAutoFit/>
          </a:bodyPr>
          <a:lstStyle/>
          <a:p>
            <a:pPr algn="ctr"/>
            <a:r>
              <a:rPr lang="pt-BR" sz="3200" b="1" dirty="0" smtClean="0"/>
              <a:t>RI</a:t>
            </a:r>
            <a:endParaRPr lang="pt-BR" sz="3200" b="1" dirty="0"/>
          </a:p>
        </p:txBody>
      </p:sp>
      <p:sp>
        <p:nvSpPr>
          <p:cNvPr id="65" name="CaixaDeTexto 64"/>
          <p:cNvSpPr txBox="1"/>
          <p:nvPr/>
        </p:nvSpPr>
        <p:spPr>
          <a:xfrm rot="21594539">
            <a:off x="5229768" y="1991299"/>
            <a:ext cx="936104" cy="1077218"/>
          </a:xfrm>
          <a:prstGeom prst="rect">
            <a:avLst/>
          </a:prstGeom>
          <a:noFill/>
        </p:spPr>
        <p:txBody>
          <a:bodyPr wrap="square" rtlCol="0">
            <a:spAutoFit/>
          </a:bodyPr>
          <a:lstStyle/>
          <a:p>
            <a:pPr algn="ctr"/>
            <a:r>
              <a:rPr lang="pt-BR" sz="3200" b="1" dirty="0" err="1" smtClean="0"/>
              <a:t>Tít</a:t>
            </a:r>
            <a:endParaRPr lang="pt-BR" sz="3200" b="1" dirty="0" smtClean="0"/>
          </a:p>
          <a:p>
            <a:pPr algn="ctr"/>
            <a:r>
              <a:rPr lang="pt-BR" sz="3200" b="1" dirty="0" smtClean="0"/>
              <a:t>TN</a:t>
            </a:r>
            <a:endParaRPr lang="pt-BR" sz="3200" b="1" dirty="0"/>
          </a:p>
        </p:txBody>
      </p:sp>
      <p:cxnSp>
        <p:nvCxnSpPr>
          <p:cNvPr id="3" name="Conector reto 2"/>
          <p:cNvCxnSpPr/>
          <p:nvPr/>
        </p:nvCxnSpPr>
        <p:spPr>
          <a:xfrm flipV="1">
            <a:off x="5230040" y="2025817"/>
            <a:ext cx="934904" cy="744"/>
          </a:xfrm>
          <a:prstGeom prst="line">
            <a:avLst/>
          </a:prstGeom>
          <a:ln w="1905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66" name="Retângulo 65"/>
          <p:cNvSpPr/>
          <p:nvPr/>
        </p:nvSpPr>
        <p:spPr>
          <a:xfrm>
            <a:off x="2392710" y="1274667"/>
            <a:ext cx="936104" cy="1575465"/>
          </a:xfrm>
          <a:prstGeom prst="rect">
            <a:avLst/>
          </a:prstGeom>
          <a:solidFill>
            <a:schemeClr val="bg1"/>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67" name="Retângulo 66"/>
          <p:cNvSpPr/>
          <p:nvPr/>
        </p:nvSpPr>
        <p:spPr>
          <a:xfrm>
            <a:off x="1413173" y="1274668"/>
            <a:ext cx="936104" cy="1080120"/>
          </a:xfrm>
          <a:prstGeom prst="rect">
            <a:avLst/>
          </a:prstGeom>
          <a:solidFill>
            <a:schemeClr val="bg1"/>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68" name="Retângulo 67"/>
          <p:cNvSpPr/>
          <p:nvPr/>
        </p:nvSpPr>
        <p:spPr>
          <a:xfrm>
            <a:off x="1413173" y="2354788"/>
            <a:ext cx="936104" cy="1080120"/>
          </a:xfrm>
          <a:prstGeom prst="rect">
            <a:avLst/>
          </a:prstGeom>
          <a:solidFill>
            <a:srgbClr val="FFFF0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70" name="CaixaDeTexto 69"/>
          <p:cNvSpPr txBox="1"/>
          <p:nvPr/>
        </p:nvSpPr>
        <p:spPr>
          <a:xfrm>
            <a:off x="1413173" y="1274668"/>
            <a:ext cx="936104" cy="584775"/>
          </a:xfrm>
          <a:prstGeom prst="rect">
            <a:avLst/>
          </a:prstGeom>
          <a:noFill/>
        </p:spPr>
        <p:txBody>
          <a:bodyPr wrap="square" rtlCol="0">
            <a:spAutoFit/>
          </a:bodyPr>
          <a:lstStyle/>
          <a:p>
            <a:pPr algn="ctr"/>
            <a:r>
              <a:rPr lang="pt-BR" sz="3200" b="1" dirty="0" smtClean="0"/>
              <a:t>D+</a:t>
            </a:r>
            <a:endParaRPr lang="pt-BR" sz="3200" b="1" dirty="0"/>
          </a:p>
        </p:txBody>
      </p:sp>
      <p:sp>
        <p:nvSpPr>
          <p:cNvPr id="71" name="CaixaDeTexto 70"/>
          <p:cNvSpPr txBox="1"/>
          <p:nvPr/>
        </p:nvSpPr>
        <p:spPr>
          <a:xfrm>
            <a:off x="1413173" y="2418085"/>
            <a:ext cx="936104" cy="584775"/>
          </a:xfrm>
          <a:prstGeom prst="rect">
            <a:avLst/>
          </a:prstGeom>
          <a:noFill/>
        </p:spPr>
        <p:txBody>
          <a:bodyPr wrap="square" rtlCol="0">
            <a:spAutoFit/>
          </a:bodyPr>
          <a:lstStyle/>
          <a:p>
            <a:pPr algn="ctr"/>
            <a:r>
              <a:rPr lang="pt-BR" sz="3200" b="1" dirty="0" smtClean="0"/>
              <a:t>RI</a:t>
            </a:r>
            <a:endParaRPr lang="pt-BR" sz="3200" b="1" dirty="0"/>
          </a:p>
        </p:txBody>
      </p:sp>
      <p:sp>
        <p:nvSpPr>
          <p:cNvPr id="72" name="CaixaDeTexto 71"/>
          <p:cNvSpPr txBox="1"/>
          <p:nvPr/>
        </p:nvSpPr>
        <p:spPr>
          <a:xfrm>
            <a:off x="2377852" y="1274668"/>
            <a:ext cx="936104" cy="1077218"/>
          </a:xfrm>
          <a:prstGeom prst="rect">
            <a:avLst/>
          </a:prstGeom>
          <a:noFill/>
        </p:spPr>
        <p:txBody>
          <a:bodyPr wrap="square" rtlCol="0">
            <a:spAutoFit/>
          </a:bodyPr>
          <a:lstStyle/>
          <a:p>
            <a:pPr algn="ctr"/>
            <a:r>
              <a:rPr lang="pt-BR" sz="3200" b="1" dirty="0" smtClean="0"/>
              <a:t>R$</a:t>
            </a:r>
          </a:p>
          <a:p>
            <a:pPr algn="ctr"/>
            <a:r>
              <a:rPr lang="pt-BR" sz="3200" b="1" dirty="0" smtClean="0"/>
              <a:t>TN</a:t>
            </a:r>
            <a:endParaRPr lang="pt-BR" sz="3200" b="1" dirty="0"/>
          </a:p>
        </p:txBody>
      </p:sp>
      <p:sp>
        <p:nvSpPr>
          <p:cNvPr id="74" name="CaixaDeTexto 73"/>
          <p:cNvSpPr txBox="1"/>
          <p:nvPr/>
        </p:nvSpPr>
        <p:spPr>
          <a:xfrm>
            <a:off x="1413173" y="914628"/>
            <a:ext cx="936104" cy="369332"/>
          </a:xfrm>
          <a:prstGeom prst="rect">
            <a:avLst/>
          </a:prstGeom>
          <a:noFill/>
        </p:spPr>
        <p:txBody>
          <a:bodyPr wrap="square" rtlCol="0">
            <a:spAutoFit/>
          </a:bodyPr>
          <a:lstStyle/>
          <a:p>
            <a:pPr algn="ctr"/>
            <a:r>
              <a:rPr lang="pt-BR" b="1" dirty="0" smtClean="0">
                <a:solidFill>
                  <a:schemeClr val="accent5">
                    <a:lumMod val="40000"/>
                    <a:lumOff val="60000"/>
                  </a:schemeClr>
                </a:solidFill>
              </a:rPr>
              <a:t>Ativos</a:t>
            </a:r>
            <a:endParaRPr lang="pt-BR" b="1" dirty="0">
              <a:solidFill>
                <a:schemeClr val="accent5">
                  <a:lumMod val="40000"/>
                  <a:lumOff val="60000"/>
                </a:schemeClr>
              </a:solidFill>
            </a:endParaRPr>
          </a:p>
        </p:txBody>
      </p:sp>
      <p:sp>
        <p:nvSpPr>
          <p:cNvPr id="75" name="CaixaDeTexto 74"/>
          <p:cNvSpPr txBox="1"/>
          <p:nvPr/>
        </p:nvSpPr>
        <p:spPr>
          <a:xfrm>
            <a:off x="2267744" y="914628"/>
            <a:ext cx="1224136" cy="369332"/>
          </a:xfrm>
          <a:prstGeom prst="rect">
            <a:avLst/>
          </a:prstGeom>
          <a:noFill/>
        </p:spPr>
        <p:txBody>
          <a:bodyPr wrap="square" rtlCol="0">
            <a:spAutoFit/>
          </a:bodyPr>
          <a:lstStyle/>
          <a:p>
            <a:pPr algn="ctr"/>
            <a:r>
              <a:rPr lang="pt-BR" b="1" dirty="0" smtClean="0">
                <a:solidFill>
                  <a:schemeClr val="accent5">
                    <a:lumMod val="40000"/>
                    <a:lumOff val="60000"/>
                  </a:schemeClr>
                </a:solidFill>
              </a:rPr>
              <a:t>Passivos</a:t>
            </a:r>
            <a:endParaRPr lang="pt-BR" b="1" dirty="0">
              <a:solidFill>
                <a:schemeClr val="accent5">
                  <a:lumMod val="40000"/>
                  <a:lumOff val="60000"/>
                </a:schemeClr>
              </a:solidFill>
            </a:endParaRPr>
          </a:p>
        </p:txBody>
      </p:sp>
      <p:sp>
        <p:nvSpPr>
          <p:cNvPr id="76" name="Seta para a direita 75"/>
          <p:cNvSpPr/>
          <p:nvPr/>
        </p:nvSpPr>
        <p:spPr>
          <a:xfrm>
            <a:off x="3768569" y="2232564"/>
            <a:ext cx="1091463" cy="477908"/>
          </a:xfrm>
          <a:prstGeom prst="rightArrow">
            <a:avLst/>
          </a:prstGeom>
          <a:solidFill>
            <a:schemeClr val="bg1">
              <a:lumMod val="6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6" name="Retângulo 25"/>
          <p:cNvSpPr/>
          <p:nvPr/>
        </p:nvSpPr>
        <p:spPr>
          <a:xfrm>
            <a:off x="2392710" y="2885323"/>
            <a:ext cx="936104" cy="540060"/>
          </a:xfrm>
          <a:prstGeom prst="rect">
            <a:avLst/>
          </a:prstGeom>
          <a:solidFill>
            <a:schemeClr val="bg1"/>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7" name="CaixaDeTexto 26"/>
          <p:cNvSpPr txBox="1"/>
          <p:nvPr/>
        </p:nvSpPr>
        <p:spPr>
          <a:xfrm>
            <a:off x="2421285" y="2840608"/>
            <a:ext cx="936104" cy="584775"/>
          </a:xfrm>
          <a:prstGeom prst="rect">
            <a:avLst/>
          </a:prstGeom>
          <a:noFill/>
        </p:spPr>
        <p:txBody>
          <a:bodyPr wrap="square" rtlCol="0">
            <a:spAutoFit/>
          </a:bodyPr>
          <a:lstStyle/>
          <a:p>
            <a:pPr algn="ctr"/>
            <a:r>
              <a:rPr lang="pt-BR" sz="3200" b="1" dirty="0" smtClean="0"/>
              <a:t>PL</a:t>
            </a:r>
            <a:endParaRPr lang="pt-BR" sz="3200" b="1" dirty="0"/>
          </a:p>
        </p:txBody>
      </p:sp>
    </p:spTree>
    <p:extLst>
      <p:ext uri="{BB962C8B-B14F-4D97-AF65-F5344CB8AC3E}">
        <p14:creationId xmlns:p14="http://schemas.microsoft.com/office/powerpoint/2010/main" val="877794400"/>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Retângulo 33"/>
          <p:cNvSpPr/>
          <p:nvPr/>
        </p:nvSpPr>
        <p:spPr>
          <a:xfrm>
            <a:off x="6199316" y="3748101"/>
            <a:ext cx="936104" cy="540060"/>
          </a:xfrm>
          <a:prstGeom prst="rect">
            <a:avLst/>
          </a:prstGeom>
          <a:solidFill>
            <a:schemeClr val="bg1"/>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5" name="CaixaDeTexto 34"/>
          <p:cNvSpPr txBox="1"/>
          <p:nvPr/>
        </p:nvSpPr>
        <p:spPr>
          <a:xfrm>
            <a:off x="6227891" y="3703386"/>
            <a:ext cx="936104" cy="584775"/>
          </a:xfrm>
          <a:prstGeom prst="rect">
            <a:avLst/>
          </a:prstGeom>
          <a:noFill/>
        </p:spPr>
        <p:txBody>
          <a:bodyPr wrap="square" rtlCol="0">
            <a:spAutoFit/>
          </a:bodyPr>
          <a:lstStyle/>
          <a:p>
            <a:pPr algn="ctr"/>
            <a:r>
              <a:rPr lang="pt-BR" sz="3200" b="1" dirty="0" smtClean="0"/>
              <a:t>PL</a:t>
            </a:r>
            <a:endParaRPr lang="pt-BR" sz="3200" b="1" dirty="0"/>
          </a:p>
        </p:txBody>
      </p:sp>
      <p:sp>
        <p:nvSpPr>
          <p:cNvPr id="38" name="Retângulo 37"/>
          <p:cNvSpPr/>
          <p:nvPr/>
        </p:nvSpPr>
        <p:spPr>
          <a:xfrm rot="21594539">
            <a:off x="6200033" y="1269731"/>
            <a:ext cx="936104" cy="2478241"/>
          </a:xfrm>
          <a:prstGeom prst="rect">
            <a:avLst/>
          </a:prstGeom>
          <a:solidFill>
            <a:schemeClr val="bg1"/>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9" name="Retângulo 38"/>
          <p:cNvSpPr/>
          <p:nvPr/>
        </p:nvSpPr>
        <p:spPr>
          <a:xfrm rot="21594539">
            <a:off x="5229875" y="1269732"/>
            <a:ext cx="936104" cy="1799527"/>
          </a:xfrm>
          <a:prstGeom prst="rect">
            <a:avLst/>
          </a:prstGeom>
          <a:solidFill>
            <a:schemeClr val="bg1"/>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42" name="CaixaDeTexto 41"/>
          <p:cNvSpPr txBox="1"/>
          <p:nvPr/>
        </p:nvSpPr>
        <p:spPr>
          <a:xfrm rot="21594539">
            <a:off x="5229304" y="1269733"/>
            <a:ext cx="936104" cy="584775"/>
          </a:xfrm>
          <a:prstGeom prst="rect">
            <a:avLst/>
          </a:prstGeom>
          <a:noFill/>
        </p:spPr>
        <p:txBody>
          <a:bodyPr wrap="square" rtlCol="0">
            <a:spAutoFit/>
          </a:bodyPr>
          <a:lstStyle/>
          <a:p>
            <a:pPr algn="ctr"/>
            <a:r>
              <a:rPr lang="pt-BR" sz="3200" b="1" dirty="0" smtClean="0"/>
              <a:t>D+</a:t>
            </a:r>
            <a:endParaRPr lang="pt-BR" sz="3200" b="1" dirty="0"/>
          </a:p>
        </p:txBody>
      </p:sp>
      <p:sp>
        <p:nvSpPr>
          <p:cNvPr id="47" name="CaixaDeTexto 46"/>
          <p:cNvSpPr txBox="1"/>
          <p:nvPr/>
        </p:nvSpPr>
        <p:spPr>
          <a:xfrm rot="21594539">
            <a:off x="6193983" y="1269733"/>
            <a:ext cx="936104" cy="1077218"/>
          </a:xfrm>
          <a:prstGeom prst="rect">
            <a:avLst/>
          </a:prstGeom>
          <a:noFill/>
        </p:spPr>
        <p:txBody>
          <a:bodyPr wrap="square" rtlCol="0">
            <a:spAutoFit/>
          </a:bodyPr>
          <a:lstStyle/>
          <a:p>
            <a:pPr algn="ctr"/>
            <a:r>
              <a:rPr lang="pt-BR" sz="3200" b="1" dirty="0" smtClean="0"/>
              <a:t>R$</a:t>
            </a:r>
          </a:p>
          <a:p>
            <a:pPr algn="ctr"/>
            <a:r>
              <a:rPr lang="pt-BR" sz="3200" b="1" dirty="0" smtClean="0"/>
              <a:t>TN</a:t>
            </a:r>
            <a:endParaRPr lang="pt-BR" sz="3200" b="1" dirty="0"/>
          </a:p>
        </p:txBody>
      </p:sp>
      <p:sp>
        <p:nvSpPr>
          <p:cNvPr id="55" name="CaixaDeTexto 54"/>
          <p:cNvSpPr txBox="1"/>
          <p:nvPr/>
        </p:nvSpPr>
        <p:spPr>
          <a:xfrm rot="21594539">
            <a:off x="5229304" y="909693"/>
            <a:ext cx="936104" cy="369332"/>
          </a:xfrm>
          <a:prstGeom prst="rect">
            <a:avLst/>
          </a:prstGeom>
          <a:noFill/>
        </p:spPr>
        <p:txBody>
          <a:bodyPr wrap="square" rtlCol="0">
            <a:spAutoFit/>
          </a:bodyPr>
          <a:lstStyle/>
          <a:p>
            <a:pPr algn="ctr"/>
            <a:r>
              <a:rPr lang="pt-BR" b="1" dirty="0" smtClean="0">
                <a:solidFill>
                  <a:schemeClr val="accent5">
                    <a:lumMod val="40000"/>
                    <a:lumOff val="60000"/>
                  </a:schemeClr>
                </a:solidFill>
              </a:rPr>
              <a:t>Ativos</a:t>
            </a:r>
            <a:endParaRPr lang="pt-BR" b="1" dirty="0">
              <a:solidFill>
                <a:schemeClr val="accent5">
                  <a:lumMod val="40000"/>
                  <a:lumOff val="60000"/>
                </a:schemeClr>
              </a:solidFill>
            </a:endParaRPr>
          </a:p>
        </p:txBody>
      </p:sp>
      <p:sp>
        <p:nvSpPr>
          <p:cNvPr id="57" name="CaixaDeTexto 56"/>
          <p:cNvSpPr txBox="1"/>
          <p:nvPr/>
        </p:nvSpPr>
        <p:spPr>
          <a:xfrm rot="21594539">
            <a:off x="6083875" y="909693"/>
            <a:ext cx="1224136" cy="369332"/>
          </a:xfrm>
          <a:prstGeom prst="rect">
            <a:avLst/>
          </a:prstGeom>
          <a:noFill/>
        </p:spPr>
        <p:txBody>
          <a:bodyPr wrap="square" rtlCol="0">
            <a:spAutoFit/>
          </a:bodyPr>
          <a:lstStyle/>
          <a:p>
            <a:pPr algn="ctr"/>
            <a:r>
              <a:rPr lang="pt-BR" b="1" dirty="0" smtClean="0">
                <a:solidFill>
                  <a:schemeClr val="accent5">
                    <a:lumMod val="40000"/>
                    <a:lumOff val="60000"/>
                  </a:schemeClr>
                </a:solidFill>
              </a:rPr>
              <a:t>Passivos</a:t>
            </a:r>
            <a:endParaRPr lang="pt-BR" b="1" dirty="0">
              <a:solidFill>
                <a:schemeClr val="accent5">
                  <a:lumMod val="40000"/>
                  <a:lumOff val="60000"/>
                </a:schemeClr>
              </a:solidFill>
            </a:endParaRPr>
          </a:p>
        </p:txBody>
      </p:sp>
      <p:sp>
        <p:nvSpPr>
          <p:cNvPr id="63" name="Retângulo 62"/>
          <p:cNvSpPr/>
          <p:nvPr/>
        </p:nvSpPr>
        <p:spPr>
          <a:xfrm rot="21594539">
            <a:off x="5227870" y="3070163"/>
            <a:ext cx="936104" cy="1222190"/>
          </a:xfrm>
          <a:prstGeom prst="rect">
            <a:avLst/>
          </a:prstGeom>
          <a:solidFill>
            <a:srgbClr val="FFFF0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64" name="CaixaDeTexto 63"/>
          <p:cNvSpPr txBox="1"/>
          <p:nvPr/>
        </p:nvSpPr>
        <p:spPr>
          <a:xfrm rot="21594539">
            <a:off x="5228840" y="3599565"/>
            <a:ext cx="936104" cy="584775"/>
          </a:xfrm>
          <a:prstGeom prst="rect">
            <a:avLst/>
          </a:prstGeom>
          <a:noFill/>
        </p:spPr>
        <p:txBody>
          <a:bodyPr wrap="square" rtlCol="0">
            <a:spAutoFit/>
          </a:bodyPr>
          <a:lstStyle/>
          <a:p>
            <a:pPr algn="ctr"/>
            <a:r>
              <a:rPr lang="pt-BR" sz="3200" b="1" dirty="0" smtClean="0"/>
              <a:t>RI</a:t>
            </a:r>
            <a:endParaRPr lang="pt-BR" sz="3200" b="1" dirty="0"/>
          </a:p>
        </p:txBody>
      </p:sp>
      <p:sp>
        <p:nvSpPr>
          <p:cNvPr id="65" name="CaixaDeTexto 64"/>
          <p:cNvSpPr txBox="1"/>
          <p:nvPr/>
        </p:nvSpPr>
        <p:spPr>
          <a:xfrm rot="21594539">
            <a:off x="5229768" y="1991299"/>
            <a:ext cx="936104" cy="1077218"/>
          </a:xfrm>
          <a:prstGeom prst="rect">
            <a:avLst/>
          </a:prstGeom>
          <a:noFill/>
        </p:spPr>
        <p:txBody>
          <a:bodyPr wrap="square" rtlCol="0">
            <a:spAutoFit/>
          </a:bodyPr>
          <a:lstStyle/>
          <a:p>
            <a:pPr algn="ctr"/>
            <a:r>
              <a:rPr lang="pt-BR" sz="3200" b="1" dirty="0" err="1" smtClean="0"/>
              <a:t>Tít</a:t>
            </a:r>
            <a:endParaRPr lang="pt-BR" sz="3200" b="1" dirty="0" smtClean="0"/>
          </a:p>
          <a:p>
            <a:pPr algn="ctr"/>
            <a:r>
              <a:rPr lang="pt-BR" sz="3200" b="1" dirty="0" smtClean="0"/>
              <a:t>TN</a:t>
            </a:r>
            <a:endParaRPr lang="pt-BR" sz="3200" b="1" dirty="0"/>
          </a:p>
        </p:txBody>
      </p:sp>
      <p:cxnSp>
        <p:nvCxnSpPr>
          <p:cNvPr id="3" name="Conector reto 2"/>
          <p:cNvCxnSpPr/>
          <p:nvPr/>
        </p:nvCxnSpPr>
        <p:spPr>
          <a:xfrm flipV="1">
            <a:off x="5230040" y="2025817"/>
            <a:ext cx="934904" cy="744"/>
          </a:xfrm>
          <a:prstGeom prst="line">
            <a:avLst/>
          </a:prstGeom>
          <a:ln w="1905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66" name="Retângulo 65"/>
          <p:cNvSpPr/>
          <p:nvPr/>
        </p:nvSpPr>
        <p:spPr>
          <a:xfrm>
            <a:off x="2392710" y="1274667"/>
            <a:ext cx="936104" cy="1575465"/>
          </a:xfrm>
          <a:prstGeom prst="rect">
            <a:avLst/>
          </a:prstGeom>
          <a:solidFill>
            <a:schemeClr val="bg1"/>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67" name="Retângulo 66"/>
          <p:cNvSpPr/>
          <p:nvPr/>
        </p:nvSpPr>
        <p:spPr>
          <a:xfrm>
            <a:off x="1413173" y="1274668"/>
            <a:ext cx="936104" cy="1080120"/>
          </a:xfrm>
          <a:prstGeom prst="rect">
            <a:avLst/>
          </a:prstGeom>
          <a:solidFill>
            <a:schemeClr val="bg1"/>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68" name="Retângulo 67"/>
          <p:cNvSpPr/>
          <p:nvPr/>
        </p:nvSpPr>
        <p:spPr>
          <a:xfrm>
            <a:off x="1413173" y="2354788"/>
            <a:ext cx="936104" cy="1080120"/>
          </a:xfrm>
          <a:prstGeom prst="rect">
            <a:avLst/>
          </a:prstGeom>
          <a:solidFill>
            <a:srgbClr val="FFFF0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70" name="CaixaDeTexto 69"/>
          <p:cNvSpPr txBox="1"/>
          <p:nvPr/>
        </p:nvSpPr>
        <p:spPr>
          <a:xfrm>
            <a:off x="1413173" y="1274668"/>
            <a:ext cx="936104" cy="584775"/>
          </a:xfrm>
          <a:prstGeom prst="rect">
            <a:avLst/>
          </a:prstGeom>
          <a:noFill/>
        </p:spPr>
        <p:txBody>
          <a:bodyPr wrap="square" rtlCol="0">
            <a:spAutoFit/>
          </a:bodyPr>
          <a:lstStyle/>
          <a:p>
            <a:pPr algn="ctr"/>
            <a:r>
              <a:rPr lang="pt-BR" sz="3200" b="1" dirty="0" smtClean="0"/>
              <a:t>D+</a:t>
            </a:r>
            <a:endParaRPr lang="pt-BR" sz="3200" b="1" dirty="0"/>
          </a:p>
        </p:txBody>
      </p:sp>
      <p:sp>
        <p:nvSpPr>
          <p:cNvPr id="71" name="CaixaDeTexto 70"/>
          <p:cNvSpPr txBox="1"/>
          <p:nvPr/>
        </p:nvSpPr>
        <p:spPr>
          <a:xfrm>
            <a:off x="1413173" y="2418085"/>
            <a:ext cx="936104" cy="584775"/>
          </a:xfrm>
          <a:prstGeom prst="rect">
            <a:avLst/>
          </a:prstGeom>
          <a:noFill/>
        </p:spPr>
        <p:txBody>
          <a:bodyPr wrap="square" rtlCol="0">
            <a:spAutoFit/>
          </a:bodyPr>
          <a:lstStyle/>
          <a:p>
            <a:pPr algn="ctr"/>
            <a:r>
              <a:rPr lang="pt-BR" sz="3200" b="1" dirty="0" smtClean="0"/>
              <a:t>RI</a:t>
            </a:r>
            <a:endParaRPr lang="pt-BR" sz="3200" b="1" dirty="0"/>
          </a:p>
        </p:txBody>
      </p:sp>
      <p:sp>
        <p:nvSpPr>
          <p:cNvPr id="72" name="CaixaDeTexto 71"/>
          <p:cNvSpPr txBox="1"/>
          <p:nvPr/>
        </p:nvSpPr>
        <p:spPr>
          <a:xfrm>
            <a:off x="2377852" y="1274668"/>
            <a:ext cx="936104" cy="1077218"/>
          </a:xfrm>
          <a:prstGeom prst="rect">
            <a:avLst/>
          </a:prstGeom>
          <a:noFill/>
        </p:spPr>
        <p:txBody>
          <a:bodyPr wrap="square" rtlCol="0">
            <a:spAutoFit/>
          </a:bodyPr>
          <a:lstStyle/>
          <a:p>
            <a:pPr algn="ctr"/>
            <a:r>
              <a:rPr lang="pt-BR" sz="3200" b="1" dirty="0" smtClean="0"/>
              <a:t>R$</a:t>
            </a:r>
          </a:p>
          <a:p>
            <a:pPr algn="ctr"/>
            <a:r>
              <a:rPr lang="pt-BR" sz="3200" b="1" dirty="0" smtClean="0"/>
              <a:t>TN</a:t>
            </a:r>
            <a:endParaRPr lang="pt-BR" sz="3200" b="1" dirty="0"/>
          </a:p>
        </p:txBody>
      </p:sp>
      <p:sp>
        <p:nvSpPr>
          <p:cNvPr id="74" name="CaixaDeTexto 73"/>
          <p:cNvSpPr txBox="1"/>
          <p:nvPr/>
        </p:nvSpPr>
        <p:spPr>
          <a:xfrm>
            <a:off x="1413173" y="914628"/>
            <a:ext cx="936104" cy="369332"/>
          </a:xfrm>
          <a:prstGeom prst="rect">
            <a:avLst/>
          </a:prstGeom>
          <a:noFill/>
        </p:spPr>
        <p:txBody>
          <a:bodyPr wrap="square" rtlCol="0">
            <a:spAutoFit/>
          </a:bodyPr>
          <a:lstStyle/>
          <a:p>
            <a:pPr algn="ctr"/>
            <a:r>
              <a:rPr lang="pt-BR" b="1" dirty="0" smtClean="0">
                <a:solidFill>
                  <a:schemeClr val="accent5">
                    <a:lumMod val="40000"/>
                    <a:lumOff val="60000"/>
                  </a:schemeClr>
                </a:solidFill>
              </a:rPr>
              <a:t>Ativos</a:t>
            </a:r>
            <a:endParaRPr lang="pt-BR" b="1" dirty="0">
              <a:solidFill>
                <a:schemeClr val="accent5">
                  <a:lumMod val="40000"/>
                  <a:lumOff val="60000"/>
                </a:schemeClr>
              </a:solidFill>
            </a:endParaRPr>
          </a:p>
        </p:txBody>
      </p:sp>
      <p:sp>
        <p:nvSpPr>
          <p:cNvPr id="75" name="CaixaDeTexto 74"/>
          <p:cNvSpPr txBox="1"/>
          <p:nvPr/>
        </p:nvSpPr>
        <p:spPr>
          <a:xfrm>
            <a:off x="2267744" y="914628"/>
            <a:ext cx="1224136" cy="369332"/>
          </a:xfrm>
          <a:prstGeom prst="rect">
            <a:avLst/>
          </a:prstGeom>
          <a:noFill/>
        </p:spPr>
        <p:txBody>
          <a:bodyPr wrap="square" rtlCol="0">
            <a:spAutoFit/>
          </a:bodyPr>
          <a:lstStyle/>
          <a:p>
            <a:pPr algn="ctr"/>
            <a:r>
              <a:rPr lang="pt-BR" b="1" dirty="0" smtClean="0">
                <a:solidFill>
                  <a:schemeClr val="accent5">
                    <a:lumMod val="40000"/>
                    <a:lumOff val="60000"/>
                  </a:schemeClr>
                </a:solidFill>
              </a:rPr>
              <a:t>Passivos</a:t>
            </a:r>
            <a:endParaRPr lang="pt-BR" b="1" dirty="0">
              <a:solidFill>
                <a:schemeClr val="accent5">
                  <a:lumMod val="40000"/>
                  <a:lumOff val="60000"/>
                </a:schemeClr>
              </a:solidFill>
            </a:endParaRPr>
          </a:p>
        </p:txBody>
      </p:sp>
      <p:sp>
        <p:nvSpPr>
          <p:cNvPr id="76" name="Seta para a direita 75"/>
          <p:cNvSpPr/>
          <p:nvPr/>
        </p:nvSpPr>
        <p:spPr>
          <a:xfrm>
            <a:off x="3768569" y="2232564"/>
            <a:ext cx="1091463" cy="477908"/>
          </a:xfrm>
          <a:prstGeom prst="rightArrow">
            <a:avLst/>
          </a:prstGeom>
          <a:solidFill>
            <a:schemeClr val="bg1">
              <a:lumMod val="6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5" name="Retângulo 24"/>
          <p:cNvSpPr/>
          <p:nvPr/>
        </p:nvSpPr>
        <p:spPr>
          <a:xfrm>
            <a:off x="2392710" y="2885323"/>
            <a:ext cx="936104" cy="540060"/>
          </a:xfrm>
          <a:prstGeom prst="rect">
            <a:avLst/>
          </a:prstGeom>
          <a:solidFill>
            <a:schemeClr val="bg1"/>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6" name="CaixaDeTexto 25"/>
          <p:cNvSpPr txBox="1"/>
          <p:nvPr/>
        </p:nvSpPr>
        <p:spPr>
          <a:xfrm>
            <a:off x="2421285" y="2840608"/>
            <a:ext cx="936104" cy="584775"/>
          </a:xfrm>
          <a:prstGeom prst="rect">
            <a:avLst/>
          </a:prstGeom>
          <a:noFill/>
        </p:spPr>
        <p:txBody>
          <a:bodyPr wrap="square" rtlCol="0">
            <a:spAutoFit/>
          </a:bodyPr>
          <a:lstStyle/>
          <a:p>
            <a:pPr algn="ctr"/>
            <a:r>
              <a:rPr lang="pt-BR" sz="3200" b="1" dirty="0" smtClean="0"/>
              <a:t>PL</a:t>
            </a:r>
            <a:endParaRPr lang="pt-BR" sz="3200" b="1" dirty="0"/>
          </a:p>
        </p:txBody>
      </p:sp>
    </p:spTree>
    <p:extLst>
      <p:ext uri="{BB962C8B-B14F-4D97-AF65-F5344CB8AC3E}">
        <p14:creationId xmlns:p14="http://schemas.microsoft.com/office/powerpoint/2010/main" val="167076189"/>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Retângulo 33"/>
          <p:cNvSpPr/>
          <p:nvPr/>
        </p:nvSpPr>
        <p:spPr>
          <a:xfrm>
            <a:off x="6199316" y="4289649"/>
            <a:ext cx="936104" cy="540060"/>
          </a:xfrm>
          <a:prstGeom prst="rect">
            <a:avLst/>
          </a:prstGeom>
          <a:solidFill>
            <a:schemeClr val="bg1"/>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5" name="CaixaDeTexto 34"/>
          <p:cNvSpPr txBox="1"/>
          <p:nvPr/>
        </p:nvSpPr>
        <p:spPr>
          <a:xfrm>
            <a:off x="6227891" y="4244934"/>
            <a:ext cx="936104" cy="584775"/>
          </a:xfrm>
          <a:prstGeom prst="rect">
            <a:avLst/>
          </a:prstGeom>
          <a:noFill/>
        </p:spPr>
        <p:txBody>
          <a:bodyPr wrap="square" rtlCol="0">
            <a:spAutoFit/>
          </a:bodyPr>
          <a:lstStyle/>
          <a:p>
            <a:pPr algn="ctr"/>
            <a:r>
              <a:rPr lang="pt-BR" sz="3200" b="1" dirty="0" smtClean="0"/>
              <a:t>PL</a:t>
            </a:r>
            <a:endParaRPr lang="pt-BR" sz="3200" b="1" dirty="0"/>
          </a:p>
        </p:txBody>
      </p:sp>
      <p:sp>
        <p:nvSpPr>
          <p:cNvPr id="38" name="Retângulo 37"/>
          <p:cNvSpPr/>
          <p:nvPr/>
        </p:nvSpPr>
        <p:spPr>
          <a:xfrm rot="21594539">
            <a:off x="6200463" y="1269730"/>
            <a:ext cx="936104" cy="3019675"/>
          </a:xfrm>
          <a:prstGeom prst="rect">
            <a:avLst/>
          </a:prstGeom>
          <a:solidFill>
            <a:schemeClr val="bg1"/>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47" name="CaixaDeTexto 46"/>
          <p:cNvSpPr txBox="1"/>
          <p:nvPr/>
        </p:nvSpPr>
        <p:spPr>
          <a:xfrm rot="21594539">
            <a:off x="6193983" y="1269733"/>
            <a:ext cx="936104" cy="1077218"/>
          </a:xfrm>
          <a:prstGeom prst="rect">
            <a:avLst/>
          </a:prstGeom>
          <a:noFill/>
        </p:spPr>
        <p:txBody>
          <a:bodyPr wrap="square" rtlCol="0">
            <a:spAutoFit/>
          </a:bodyPr>
          <a:lstStyle/>
          <a:p>
            <a:pPr algn="ctr"/>
            <a:r>
              <a:rPr lang="pt-BR" sz="3200" b="1" dirty="0" smtClean="0"/>
              <a:t>R$</a:t>
            </a:r>
          </a:p>
          <a:p>
            <a:pPr algn="ctr"/>
            <a:r>
              <a:rPr lang="pt-BR" sz="3200" b="1" dirty="0" smtClean="0"/>
              <a:t>TN</a:t>
            </a:r>
            <a:endParaRPr lang="pt-BR" sz="3200" b="1" dirty="0"/>
          </a:p>
        </p:txBody>
      </p:sp>
      <p:sp>
        <p:nvSpPr>
          <p:cNvPr id="55" name="CaixaDeTexto 54"/>
          <p:cNvSpPr txBox="1"/>
          <p:nvPr/>
        </p:nvSpPr>
        <p:spPr>
          <a:xfrm rot="21594539">
            <a:off x="5229304" y="909693"/>
            <a:ext cx="936104" cy="369332"/>
          </a:xfrm>
          <a:prstGeom prst="rect">
            <a:avLst/>
          </a:prstGeom>
          <a:noFill/>
        </p:spPr>
        <p:txBody>
          <a:bodyPr wrap="square" rtlCol="0">
            <a:spAutoFit/>
          </a:bodyPr>
          <a:lstStyle/>
          <a:p>
            <a:pPr algn="ctr"/>
            <a:r>
              <a:rPr lang="pt-BR" b="1" dirty="0" smtClean="0">
                <a:solidFill>
                  <a:schemeClr val="accent5">
                    <a:lumMod val="40000"/>
                    <a:lumOff val="60000"/>
                  </a:schemeClr>
                </a:solidFill>
              </a:rPr>
              <a:t>Ativos</a:t>
            </a:r>
            <a:endParaRPr lang="pt-BR" b="1" dirty="0">
              <a:solidFill>
                <a:schemeClr val="accent5">
                  <a:lumMod val="40000"/>
                  <a:lumOff val="60000"/>
                </a:schemeClr>
              </a:solidFill>
            </a:endParaRPr>
          </a:p>
        </p:txBody>
      </p:sp>
      <p:sp>
        <p:nvSpPr>
          <p:cNvPr id="57" name="CaixaDeTexto 56"/>
          <p:cNvSpPr txBox="1"/>
          <p:nvPr/>
        </p:nvSpPr>
        <p:spPr>
          <a:xfrm rot="21594539">
            <a:off x="6083875" y="909693"/>
            <a:ext cx="1224136" cy="369332"/>
          </a:xfrm>
          <a:prstGeom prst="rect">
            <a:avLst/>
          </a:prstGeom>
          <a:noFill/>
        </p:spPr>
        <p:txBody>
          <a:bodyPr wrap="square" rtlCol="0">
            <a:spAutoFit/>
          </a:bodyPr>
          <a:lstStyle/>
          <a:p>
            <a:pPr algn="ctr"/>
            <a:r>
              <a:rPr lang="pt-BR" b="1" dirty="0" smtClean="0">
                <a:solidFill>
                  <a:schemeClr val="accent5">
                    <a:lumMod val="40000"/>
                    <a:lumOff val="60000"/>
                  </a:schemeClr>
                </a:solidFill>
              </a:rPr>
              <a:t>Passivos</a:t>
            </a:r>
            <a:endParaRPr lang="pt-BR" b="1" dirty="0">
              <a:solidFill>
                <a:schemeClr val="accent5">
                  <a:lumMod val="40000"/>
                  <a:lumOff val="60000"/>
                </a:schemeClr>
              </a:solidFill>
            </a:endParaRPr>
          </a:p>
        </p:txBody>
      </p:sp>
      <p:sp>
        <p:nvSpPr>
          <p:cNvPr id="63" name="Retângulo 62"/>
          <p:cNvSpPr/>
          <p:nvPr/>
        </p:nvSpPr>
        <p:spPr>
          <a:xfrm rot="21594539">
            <a:off x="5228240" y="4077816"/>
            <a:ext cx="936104" cy="756084"/>
          </a:xfrm>
          <a:prstGeom prst="rect">
            <a:avLst/>
          </a:prstGeom>
          <a:solidFill>
            <a:srgbClr val="FFFF0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64" name="CaixaDeTexto 63"/>
          <p:cNvSpPr txBox="1"/>
          <p:nvPr/>
        </p:nvSpPr>
        <p:spPr>
          <a:xfrm rot="21594539">
            <a:off x="5228840" y="4141113"/>
            <a:ext cx="936104" cy="584775"/>
          </a:xfrm>
          <a:prstGeom prst="rect">
            <a:avLst/>
          </a:prstGeom>
          <a:noFill/>
        </p:spPr>
        <p:txBody>
          <a:bodyPr wrap="square" rtlCol="0">
            <a:spAutoFit/>
          </a:bodyPr>
          <a:lstStyle/>
          <a:p>
            <a:pPr algn="ctr"/>
            <a:r>
              <a:rPr lang="pt-BR" sz="3200" b="1" dirty="0" smtClean="0"/>
              <a:t>RI</a:t>
            </a:r>
            <a:endParaRPr lang="pt-BR" sz="3200" b="1" dirty="0"/>
          </a:p>
        </p:txBody>
      </p:sp>
      <p:cxnSp>
        <p:nvCxnSpPr>
          <p:cNvPr id="3" name="Conector reto 2"/>
          <p:cNvCxnSpPr/>
          <p:nvPr/>
        </p:nvCxnSpPr>
        <p:spPr>
          <a:xfrm flipV="1">
            <a:off x="5230040" y="2016292"/>
            <a:ext cx="934904" cy="744"/>
          </a:xfrm>
          <a:prstGeom prst="line">
            <a:avLst/>
          </a:prstGeom>
          <a:ln w="1905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66" name="Retângulo 65"/>
          <p:cNvSpPr/>
          <p:nvPr/>
        </p:nvSpPr>
        <p:spPr>
          <a:xfrm>
            <a:off x="2392710" y="1274667"/>
            <a:ext cx="936104" cy="1575465"/>
          </a:xfrm>
          <a:prstGeom prst="rect">
            <a:avLst/>
          </a:prstGeom>
          <a:solidFill>
            <a:schemeClr val="bg1"/>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67" name="Retângulo 66"/>
          <p:cNvSpPr/>
          <p:nvPr/>
        </p:nvSpPr>
        <p:spPr>
          <a:xfrm>
            <a:off x="1413173" y="1274668"/>
            <a:ext cx="936104" cy="1080120"/>
          </a:xfrm>
          <a:prstGeom prst="rect">
            <a:avLst/>
          </a:prstGeom>
          <a:solidFill>
            <a:schemeClr val="bg1"/>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68" name="Retângulo 67"/>
          <p:cNvSpPr/>
          <p:nvPr/>
        </p:nvSpPr>
        <p:spPr>
          <a:xfrm>
            <a:off x="1413173" y="2354788"/>
            <a:ext cx="936104" cy="1080120"/>
          </a:xfrm>
          <a:prstGeom prst="rect">
            <a:avLst/>
          </a:prstGeom>
          <a:solidFill>
            <a:srgbClr val="FFFF0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70" name="CaixaDeTexto 69"/>
          <p:cNvSpPr txBox="1"/>
          <p:nvPr/>
        </p:nvSpPr>
        <p:spPr>
          <a:xfrm>
            <a:off x="1413173" y="1274668"/>
            <a:ext cx="936104" cy="584775"/>
          </a:xfrm>
          <a:prstGeom prst="rect">
            <a:avLst/>
          </a:prstGeom>
          <a:noFill/>
        </p:spPr>
        <p:txBody>
          <a:bodyPr wrap="square" rtlCol="0">
            <a:spAutoFit/>
          </a:bodyPr>
          <a:lstStyle/>
          <a:p>
            <a:pPr algn="ctr"/>
            <a:r>
              <a:rPr lang="pt-BR" sz="3200" b="1" dirty="0" smtClean="0"/>
              <a:t>D+</a:t>
            </a:r>
            <a:endParaRPr lang="pt-BR" sz="3200" b="1" dirty="0"/>
          </a:p>
        </p:txBody>
      </p:sp>
      <p:sp>
        <p:nvSpPr>
          <p:cNvPr id="71" name="CaixaDeTexto 70"/>
          <p:cNvSpPr txBox="1"/>
          <p:nvPr/>
        </p:nvSpPr>
        <p:spPr>
          <a:xfrm>
            <a:off x="1413173" y="2418085"/>
            <a:ext cx="936104" cy="584775"/>
          </a:xfrm>
          <a:prstGeom prst="rect">
            <a:avLst/>
          </a:prstGeom>
          <a:noFill/>
        </p:spPr>
        <p:txBody>
          <a:bodyPr wrap="square" rtlCol="0">
            <a:spAutoFit/>
          </a:bodyPr>
          <a:lstStyle/>
          <a:p>
            <a:pPr algn="ctr"/>
            <a:r>
              <a:rPr lang="pt-BR" sz="3200" b="1" dirty="0" smtClean="0"/>
              <a:t>RI</a:t>
            </a:r>
            <a:endParaRPr lang="pt-BR" sz="3200" b="1" dirty="0"/>
          </a:p>
        </p:txBody>
      </p:sp>
      <p:sp>
        <p:nvSpPr>
          <p:cNvPr id="72" name="CaixaDeTexto 71"/>
          <p:cNvSpPr txBox="1"/>
          <p:nvPr/>
        </p:nvSpPr>
        <p:spPr>
          <a:xfrm>
            <a:off x="2377852" y="1274668"/>
            <a:ext cx="936104" cy="1077218"/>
          </a:xfrm>
          <a:prstGeom prst="rect">
            <a:avLst/>
          </a:prstGeom>
          <a:noFill/>
        </p:spPr>
        <p:txBody>
          <a:bodyPr wrap="square" rtlCol="0">
            <a:spAutoFit/>
          </a:bodyPr>
          <a:lstStyle/>
          <a:p>
            <a:pPr algn="ctr"/>
            <a:r>
              <a:rPr lang="pt-BR" sz="3200" b="1" dirty="0" smtClean="0"/>
              <a:t>R$</a:t>
            </a:r>
          </a:p>
          <a:p>
            <a:pPr algn="ctr"/>
            <a:r>
              <a:rPr lang="pt-BR" sz="3200" b="1" dirty="0" smtClean="0"/>
              <a:t>TN</a:t>
            </a:r>
            <a:endParaRPr lang="pt-BR" sz="3200" b="1" dirty="0"/>
          </a:p>
        </p:txBody>
      </p:sp>
      <p:sp>
        <p:nvSpPr>
          <p:cNvPr id="74" name="CaixaDeTexto 73"/>
          <p:cNvSpPr txBox="1"/>
          <p:nvPr/>
        </p:nvSpPr>
        <p:spPr>
          <a:xfrm>
            <a:off x="1413173" y="914628"/>
            <a:ext cx="936104" cy="369332"/>
          </a:xfrm>
          <a:prstGeom prst="rect">
            <a:avLst/>
          </a:prstGeom>
          <a:noFill/>
        </p:spPr>
        <p:txBody>
          <a:bodyPr wrap="square" rtlCol="0">
            <a:spAutoFit/>
          </a:bodyPr>
          <a:lstStyle/>
          <a:p>
            <a:pPr algn="ctr"/>
            <a:r>
              <a:rPr lang="pt-BR" b="1" dirty="0" smtClean="0">
                <a:solidFill>
                  <a:schemeClr val="accent5">
                    <a:lumMod val="40000"/>
                    <a:lumOff val="60000"/>
                  </a:schemeClr>
                </a:solidFill>
              </a:rPr>
              <a:t>Ativos</a:t>
            </a:r>
            <a:endParaRPr lang="pt-BR" b="1" dirty="0">
              <a:solidFill>
                <a:schemeClr val="accent5">
                  <a:lumMod val="40000"/>
                  <a:lumOff val="60000"/>
                </a:schemeClr>
              </a:solidFill>
            </a:endParaRPr>
          </a:p>
        </p:txBody>
      </p:sp>
      <p:sp>
        <p:nvSpPr>
          <p:cNvPr id="75" name="CaixaDeTexto 74"/>
          <p:cNvSpPr txBox="1"/>
          <p:nvPr/>
        </p:nvSpPr>
        <p:spPr>
          <a:xfrm>
            <a:off x="2267744" y="914628"/>
            <a:ext cx="1224136" cy="369332"/>
          </a:xfrm>
          <a:prstGeom prst="rect">
            <a:avLst/>
          </a:prstGeom>
          <a:noFill/>
        </p:spPr>
        <p:txBody>
          <a:bodyPr wrap="square" rtlCol="0">
            <a:spAutoFit/>
          </a:bodyPr>
          <a:lstStyle/>
          <a:p>
            <a:pPr algn="ctr"/>
            <a:r>
              <a:rPr lang="pt-BR" b="1" dirty="0" smtClean="0">
                <a:solidFill>
                  <a:schemeClr val="accent5">
                    <a:lumMod val="40000"/>
                    <a:lumOff val="60000"/>
                  </a:schemeClr>
                </a:solidFill>
              </a:rPr>
              <a:t>Passivos</a:t>
            </a:r>
            <a:endParaRPr lang="pt-BR" b="1" dirty="0">
              <a:solidFill>
                <a:schemeClr val="accent5">
                  <a:lumMod val="40000"/>
                  <a:lumOff val="60000"/>
                </a:schemeClr>
              </a:solidFill>
            </a:endParaRPr>
          </a:p>
        </p:txBody>
      </p:sp>
      <p:sp>
        <p:nvSpPr>
          <p:cNvPr id="76" name="Seta para a direita 75"/>
          <p:cNvSpPr/>
          <p:nvPr/>
        </p:nvSpPr>
        <p:spPr>
          <a:xfrm>
            <a:off x="3768569" y="2232564"/>
            <a:ext cx="1091463" cy="477908"/>
          </a:xfrm>
          <a:prstGeom prst="rightArrow">
            <a:avLst/>
          </a:prstGeom>
          <a:solidFill>
            <a:schemeClr val="bg1">
              <a:lumMod val="6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9" name="Retângulo 28"/>
          <p:cNvSpPr/>
          <p:nvPr/>
        </p:nvSpPr>
        <p:spPr>
          <a:xfrm rot="21594539">
            <a:off x="5231026" y="1269732"/>
            <a:ext cx="936104" cy="1799527"/>
          </a:xfrm>
          <a:prstGeom prst="rect">
            <a:avLst/>
          </a:prstGeom>
          <a:solidFill>
            <a:schemeClr val="bg1"/>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0" name="CaixaDeTexto 29"/>
          <p:cNvSpPr txBox="1"/>
          <p:nvPr/>
        </p:nvSpPr>
        <p:spPr>
          <a:xfrm rot="21594539">
            <a:off x="5230455" y="1269733"/>
            <a:ext cx="936104" cy="584775"/>
          </a:xfrm>
          <a:prstGeom prst="rect">
            <a:avLst/>
          </a:prstGeom>
          <a:noFill/>
        </p:spPr>
        <p:txBody>
          <a:bodyPr wrap="square" rtlCol="0">
            <a:spAutoFit/>
          </a:bodyPr>
          <a:lstStyle/>
          <a:p>
            <a:pPr algn="ctr"/>
            <a:r>
              <a:rPr lang="pt-BR" sz="3200" b="1" dirty="0" smtClean="0"/>
              <a:t>D+</a:t>
            </a:r>
            <a:endParaRPr lang="pt-BR" sz="3200" b="1" dirty="0"/>
          </a:p>
        </p:txBody>
      </p:sp>
      <p:sp>
        <p:nvSpPr>
          <p:cNvPr id="31" name="CaixaDeTexto 30"/>
          <p:cNvSpPr txBox="1"/>
          <p:nvPr/>
        </p:nvSpPr>
        <p:spPr>
          <a:xfrm rot="21594539">
            <a:off x="5230919" y="1991299"/>
            <a:ext cx="936104" cy="1077218"/>
          </a:xfrm>
          <a:prstGeom prst="rect">
            <a:avLst/>
          </a:prstGeom>
          <a:noFill/>
        </p:spPr>
        <p:txBody>
          <a:bodyPr wrap="square" rtlCol="0">
            <a:spAutoFit/>
          </a:bodyPr>
          <a:lstStyle/>
          <a:p>
            <a:pPr algn="ctr"/>
            <a:r>
              <a:rPr lang="pt-BR" sz="3200" b="1" dirty="0" err="1" smtClean="0"/>
              <a:t>Tít</a:t>
            </a:r>
            <a:endParaRPr lang="pt-BR" sz="3200" b="1" dirty="0" smtClean="0"/>
          </a:p>
          <a:p>
            <a:pPr algn="ctr"/>
            <a:r>
              <a:rPr lang="pt-BR" sz="3200" b="1" dirty="0" smtClean="0"/>
              <a:t>TN</a:t>
            </a:r>
            <a:endParaRPr lang="pt-BR" sz="3200" b="1" dirty="0"/>
          </a:p>
        </p:txBody>
      </p:sp>
      <p:cxnSp>
        <p:nvCxnSpPr>
          <p:cNvPr id="32" name="Conector reto 31"/>
          <p:cNvCxnSpPr/>
          <p:nvPr/>
        </p:nvCxnSpPr>
        <p:spPr>
          <a:xfrm flipV="1">
            <a:off x="5231191" y="2025817"/>
            <a:ext cx="934904" cy="744"/>
          </a:xfrm>
          <a:prstGeom prst="line">
            <a:avLst/>
          </a:prstGeom>
          <a:ln w="1905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33" name="Retângulo 32"/>
          <p:cNvSpPr/>
          <p:nvPr/>
        </p:nvSpPr>
        <p:spPr>
          <a:xfrm>
            <a:off x="2392710" y="2885323"/>
            <a:ext cx="936104" cy="540060"/>
          </a:xfrm>
          <a:prstGeom prst="rect">
            <a:avLst/>
          </a:prstGeom>
          <a:solidFill>
            <a:schemeClr val="bg1"/>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6" name="CaixaDeTexto 35"/>
          <p:cNvSpPr txBox="1"/>
          <p:nvPr/>
        </p:nvSpPr>
        <p:spPr>
          <a:xfrm>
            <a:off x="2421285" y="2840608"/>
            <a:ext cx="936104" cy="584775"/>
          </a:xfrm>
          <a:prstGeom prst="rect">
            <a:avLst/>
          </a:prstGeom>
          <a:noFill/>
        </p:spPr>
        <p:txBody>
          <a:bodyPr wrap="square" rtlCol="0">
            <a:spAutoFit/>
          </a:bodyPr>
          <a:lstStyle/>
          <a:p>
            <a:pPr algn="ctr"/>
            <a:r>
              <a:rPr lang="pt-BR" sz="3200" b="1" dirty="0" smtClean="0"/>
              <a:t>PL</a:t>
            </a:r>
            <a:endParaRPr lang="pt-BR" sz="3200" b="1" dirty="0"/>
          </a:p>
        </p:txBody>
      </p:sp>
    </p:spTree>
    <p:extLst>
      <p:ext uri="{BB962C8B-B14F-4D97-AF65-F5344CB8AC3E}">
        <p14:creationId xmlns:p14="http://schemas.microsoft.com/office/powerpoint/2010/main" val="2493903540"/>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Retângulo 33"/>
          <p:cNvSpPr/>
          <p:nvPr/>
        </p:nvSpPr>
        <p:spPr>
          <a:xfrm>
            <a:off x="6199316" y="4289649"/>
            <a:ext cx="936104" cy="540060"/>
          </a:xfrm>
          <a:prstGeom prst="rect">
            <a:avLst/>
          </a:prstGeom>
          <a:solidFill>
            <a:schemeClr val="bg1"/>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5" name="CaixaDeTexto 34"/>
          <p:cNvSpPr txBox="1"/>
          <p:nvPr/>
        </p:nvSpPr>
        <p:spPr>
          <a:xfrm>
            <a:off x="6227891" y="4244934"/>
            <a:ext cx="936104" cy="584775"/>
          </a:xfrm>
          <a:prstGeom prst="rect">
            <a:avLst/>
          </a:prstGeom>
          <a:noFill/>
        </p:spPr>
        <p:txBody>
          <a:bodyPr wrap="square" rtlCol="0">
            <a:spAutoFit/>
          </a:bodyPr>
          <a:lstStyle/>
          <a:p>
            <a:pPr algn="ctr"/>
            <a:r>
              <a:rPr lang="pt-BR" sz="3200" b="1" dirty="0" smtClean="0"/>
              <a:t>PL</a:t>
            </a:r>
            <a:endParaRPr lang="pt-BR" sz="3200" b="1" dirty="0"/>
          </a:p>
        </p:txBody>
      </p:sp>
      <p:sp>
        <p:nvSpPr>
          <p:cNvPr id="38" name="Retângulo 37"/>
          <p:cNvSpPr/>
          <p:nvPr/>
        </p:nvSpPr>
        <p:spPr>
          <a:xfrm rot="21594539">
            <a:off x="6200463" y="1269730"/>
            <a:ext cx="936104" cy="3019675"/>
          </a:xfrm>
          <a:prstGeom prst="rect">
            <a:avLst/>
          </a:prstGeom>
          <a:solidFill>
            <a:schemeClr val="bg1"/>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9" name="Retângulo 38"/>
          <p:cNvSpPr/>
          <p:nvPr/>
        </p:nvSpPr>
        <p:spPr>
          <a:xfrm rot="21594539">
            <a:off x="5230675" y="1269731"/>
            <a:ext cx="936104" cy="2807265"/>
          </a:xfrm>
          <a:prstGeom prst="rect">
            <a:avLst/>
          </a:prstGeom>
          <a:solidFill>
            <a:schemeClr val="bg1"/>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42" name="CaixaDeTexto 41"/>
          <p:cNvSpPr txBox="1"/>
          <p:nvPr/>
        </p:nvSpPr>
        <p:spPr>
          <a:xfrm rot="21594539">
            <a:off x="5229304" y="1269733"/>
            <a:ext cx="936104" cy="584775"/>
          </a:xfrm>
          <a:prstGeom prst="rect">
            <a:avLst/>
          </a:prstGeom>
          <a:noFill/>
        </p:spPr>
        <p:txBody>
          <a:bodyPr wrap="square" rtlCol="0">
            <a:spAutoFit/>
          </a:bodyPr>
          <a:lstStyle/>
          <a:p>
            <a:pPr algn="ctr"/>
            <a:r>
              <a:rPr lang="pt-BR" sz="3200" b="1" dirty="0" smtClean="0"/>
              <a:t>D+</a:t>
            </a:r>
            <a:endParaRPr lang="pt-BR" sz="3200" b="1" dirty="0"/>
          </a:p>
        </p:txBody>
      </p:sp>
      <p:sp>
        <p:nvSpPr>
          <p:cNvPr id="47" name="CaixaDeTexto 46"/>
          <p:cNvSpPr txBox="1"/>
          <p:nvPr/>
        </p:nvSpPr>
        <p:spPr>
          <a:xfrm rot="21594539">
            <a:off x="6193983" y="1269733"/>
            <a:ext cx="936104" cy="1077218"/>
          </a:xfrm>
          <a:prstGeom prst="rect">
            <a:avLst/>
          </a:prstGeom>
          <a:noFill/>
        </p:spPr>
        <p:txBody>
          <a:bodyPr wrap="square" rtlCol="0">
            <a:spAutoFit/>
          </a:bodyPr>
          <a:lstStyle/>
          <a:p>
            <a:pPr algn="ctr"/>
            <a:r>
              <a:rPr lang="pt-BR" sz="3200" b="1" dirty="0" smtClean="0"/>
              <a:t>R$</a:t>
            </a:r>
          </a:p>
          <a:p>
            <a:pPr algn="ctr"/>
            <a:r>
              <a:rPr lang="pt-BR" sz="3200" b="1" dirty="0" smtClean="0"/>
              <a:t>TN</a:t>
            </a:r>
            <a:endParaRPr lang="pt-BR" sz="3200" b="1" dirty="0"/>
          </a:p>
        </p:txBody>
      </p:sp>
      <p:sp>
        <p:nvSpPr>
          <p:cNvPr id="55" name="CaixaDeTexto 54"/>
          <p:cNvSpPr txBox="1"/>
          <p:nvPr/>
        </p:nvSpPr>
        <p:spPr>
          <a:xfrm rot="21594539">
            <a:off x="5229304" y="909693"/>
            <a:ext cx="936104" cy="369332"/>
          </a:xfrm>
          <a:prstGeom prst="rect">
            <a:avLst/>
          </a:prstGeom>
          <a:noFill/>
        </p:spPr>
        <p:txBody>
          <a:bodyPr wrap="square" rtlCol="0">
            <a:spAutoFit/>
          </a:bodyPr>
          <a:lstStyle/>
          <a:p>
            <a:pPr algn="ctr"/>
            <a:r>
              <a:rPr lang="pt-BR" b="1" dirty="0" smtClean="0">
                <a:solidFill>
                  <a:schemeClr val="accent5">
                    <a:lumMod val="40000"/>
                    <a:lumOff val="60000"/>
                  </a:schemeClr>
                </a:solidFill>
              </a:rPr>
              <a:t>Ativos</a:t>
            </a:r>
            <a:endParaRPr lang="pt-BR" b="1" dirty="0">
              <a:solidFill>
                <a:schemeClr val="accent5">
                  <a:lumMod val="40000"/>
                  <a:lumOff val="60000"/>
                </a:schemeClr>
              </a:solidFill>
            </a:endParaRPr>
          </a:p>
        </p:txBody>
      </p:sp>
      <p:sp>
        <p:nvSpPr>
          <p:cNvPr id="57" name="CaixaDeTexto 56"/>
          <p:cNvSpPr txBox="1"/>
          <p:nvPr/>
        </p:nvSpPr>
        <p:spPr>
          <a:xfrm rot="21594539">
            <a:off x="6083875" y="909693"/>
            <a:ext cx="1224136" cy="369332"/>
          </a:xfrm>
          <a:prstGeom prst="rect">
            <a:avLst/>
          </a:prstGeom>
          <a:noFill/>
        </p:spPr>
        <p:txBody>
          <a:bodyPr wrap="square" rtlCol="0">
            <a:spAutoFit/>
          </a:bodyPr>
          <a:lstStyle/>
          <a:p>
            <a:pPr algn="ctr"/>
            <a:r>
              <a:rPr lang="pt-BR" b="1" dirty="0" smtClean="0">
                <a:solidFill>
                  <a:schemeClr val="accent5">
                    <a:lumMod val="40000"/>
                    <a:lumOff val="60000"/>
                  </a:schemeClr>
                </a:solidFill>
              </a:rPr>
              <a:t>Passivos</a:t>
            </a:r>
            <a:endParaRPr lang="pt-BR" b="1" dirty="0">
              <a:solidFill>
                <a:schemeClr val="accent5">
                  <a:lumMod val="40000"/>
                  <a:lumOff val="60000"/>
                </a:schemeClr>
              </a:solidFill>
            </a:endParaRPr>
          </a:p>
        </p:txBody>
      </p:sp>
      <p:sp>
        <p:nvSpPr>
          <p:cNvPr id="63" name="Retângulo 62"/>
          <p:cNvSpPr/>
          <p:nvPr/>
        </p:nvSpPr>
        <p:spPr>
          <a:xfrm rot="21594539">
            <a:off x="5228240" y="4077816"/>
            <a:ext cx="936104" cy="756084"/>
          </a:xfrm>
          <a:prstGeom prst="rect">
            <a:avLst/>
          </a:prstGeom>
          <a:solidFill>
            <a:srgbClr val="FFFF0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64" name="CaixaDeTexto 63"/>
          <p:cNvSpPr txBox="1"/>
          <p:nvPr/>
        </p:nvSpPr>
        <p:spPr>
          <a:xfrm rot="21594539">
            <a:off x="5228840" y="4141113"/>
            <a:ext cx="936104" cy="584775"/>
          </a:xfrm>
          <a:prstGeom prst="rect">
            <a:avLst/>
          </a:prstGeom>
          <a:noFill/>
        </p:spPr>
        <p:txBody>
          <a:bodyPr wrap="square" rtlCol="0">
            <a:spAutoFit/>
          </a:bodyPr>
          <a:lstStyle/>
          <a:p>
            <a:pPr algn="ctr"/>
            <a:r>
              <a:rPr lang="pt-BR" sz="3200" b="1" dirty="0" smtClean="0"/>
              <a:t>RI</a:t>
            </a:r>
            <a:endParaRPr lang="pt-BR" sz="3200" b="1" dirty="0"/>
          </a:p>
        </p:txBody>
      </p:sp>
      <p:sp>
        <p:nvSpPr>
          <p:cNvPr id="65" name="CaixaDeTexto 64"/>
          <p:cNvSpPr txBox="1"/>
          <p:nvPr/>
        </p:nvSpPr>
        <p:spPr>
          <a:xfrm rot="21594539">
            <a:off x="5229768" y="1991299"/>
            <a:ext cx="936104" cy="1077218"/>
          </a:xfrm>
          <a:prstGeom prst="rect">
            <a:avLst/>
          </a:prstGeom>
          <a:noFill/>
        </p:spPr>
        <p:txBody>
          <a:bodyPr wrap="square" rtlCol="0">
            <a:spAutoFit/>
          </a:bodyPr>
          <a:lstStyle/>
          <a:p>
            <a:pPr algn="ctr"/>
            <a:r>
              <a:rPr lang="pt-BR" sz="3200" b="1" dirty="0" err="1" smtClean="0"/>
              <a:t>Tít</a:t>
            </a:r>
            <a:endParaRPr lang="pt-BR" sz="3200" b="1" dirty="0" smtClean="0"/>
          </a:p>
          <a:p>
            <a:pPr algn="ctr"/>
            <a:r>
              <a:rPr lang="pt-BR" sz="3200" b="1" dirty="0" smtClean="0"/>
              <a:t>TN</a:t>
            </a:r>
            <a:endParaRPr lang="pt-BR" sz="3200" b="1" dirty="0"/>
          </a:p>
        </p:txBody>
      </p:sp>
      <p:cxnSp>
        <p:nvCxnSpPr>
          <p:cNvPr id="3" name="Conector reto 2"/>
          <p:cNvCxnSpPr/>
          <p:nvPr/>
        </p:nvCxnSpPr>
        <p:spPr>
          <a:xfrm flipV="1">
            <a:off x="5230040" y="2025817"/>
            <a:ext cx="934904" cy="744"/>
          </a:xfrm>
          <a:prstGeom prst="line">
            <a:avLst/>
          </a:prstGeom>
          <a:ln w="1905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66" name="Retângulo 65"/>
          <p:cNvSpPr/>
          <p:nvPr/>
        </p:nvSpPr>
        <p:spPr>
          <a:xfrm>
            <a:off x="2392710" y="1274667"/>
            <a:ext cx="936104" cy="1575465"/>
          </a:xfrm>
          <a:prstGeom prst="rect">
            <a:avLst/>
          </a:prstGeom>
          <a:solidFill>
            <a:schemeClr val="bg1"/>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67" name="Retângulo 66"/>
          <p:cNvSpPr/>
          <p:nvPr/>
        </p:nvSpPr>
        <p:spPr>
          <a:xfrm>
            <a:off x="1413173" y="1274668"/>
            <a:ext cx="936104" cy="1080120"/>
          </a:xfrm>
          <a:prstGeom prst="rect">
            <a:avLst/>
          </a:prstGeom>
          <a:solidFill>
            <a:schemeClr val="bg1"/>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68" name="Retângulo 67"/>
          <p:cNvSpPr/>
          <p:nvPr/>
        </p:nvSpPr>
        <p:spPr>
          <a:xfrm>
            <a:off x="1413173" y="2354788"/>
            <a:ext cx="936104" cy="1080120"/>
          </a:xfrm>
          <a:prstGeom prst="rect">
            <a:avLst/>
          </a:prstGeom>
          <a:solidFill>
            <a:srgbClr val="FFFF0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70" name="CaixaDeTexto 69"/>
          <p:cNvSpPr txBox="1"/>
          <p:nvPr/>
        </p:nvSpPr>
        <p:spPr>
          <a:xfrm>
            <a:off x="1413173" y="1274668"/>
            <a:ext cx="936104" cy="584775"/>
          </a:xfrm>
          <a:prstGeom prst="rect">
            <a:avLst/>
          </a:prstGeom>
          <a:noFill/>
        </p:spPr>
        <p:txBody>
          <a:bodyPr wrap="square" rtlCol="0">
            <a:spAutoFit/>
          </a:bodyPr>
          <a:lstStyle/>
          <a:p>
            <a:pPr algn="ctr"/>
            <a:r>
              <a:rPr lang="pt-BR" sz="3200" b="1" dirty="0" smtClean="0"/>
              <a:t>D+</a:t>
            </a:r>
            <a:endParaRPr lang="pt-BR" sz="3200" b="1" dirty="0"/>
          </a:p>
        </p:txBody>
      </p:sp>
      <p:sp>
        <p:nvSpPr>
          <p:cNvPr id="71" name="CaixaDeTexto 70"/>
          <p:cNvSpPr txBox="1"/>
          <p:nvPr/>
        </p:nvSpPr>
        <p:spPr>
          <a:xfrm>
            <a:off x="1413173" y="2418085"/>
            <a:ext cx="936104" cy="584775"/>
          </a:xfrm>
          <a:prstGeom prst="rect">
            <a:avLst/>
          </a:prstGeom>
          <a:noFill/>
        </p:spPr>
        <p:txBody>
          <a:bodyPr wrap="square" rtlCol="0">
            <a:spAutoFit/>
          </a:bodyPr>
          <a:lstStyle/>
          <a:p>
            <a:pPr algn="ctr"/>
            <a:r>
              <a:rPr lang="pt-BR" sz="3200" b="1" dirty="0" smtClean="0"/>
              <a:t>RI</a:t>
            </a:r>
            <a:endParaRPr lang="pt-BR" sz="3200" b="1" dirty="0"/>
          </a:p>
        </p:txBody>
      </p:sp>
      <p:sp>
        <p:nvSpPr>
          <p:cNvPr id="72" name="CaixaDeTexto 71"/>
          <p:cNvSpPr txBox="1"/>
          <p:nvPr/>
        </p:nvSpPr>
        <p:spPr>
          <a:xfrm>
            <a:off x="2377852" y="1274668"/>
            <a:ext cx="936104" cy="1077218"/>
          </a:xfrm>
          <a:prstGeom prst="rect">
            <a:avLst/>
          </a:prstGeom>
          <a:noFill/>
        </p:spPr>
        <p:txBody>
          <a:bodyPr wrap="square" rtlCol="0">
            <a:spAutoFit/>
          </a:bodyPr>
          <a:lstStyle/>
          <a:p>
            <a:pPr algn="ctr"/>
            <a:r>
              <a:rPr lang="pt-BR" sz="3200" b="1" dirty="0" smtClean="0"/>
              <a:t>R$</a:t>
            </a:r>
          </a:p>
          <a:p>
            <a:pPr algn="ctr"/>
            <a:r>
              <a:rPr lang="pt-BR" sz="3200" b="1" dirty="0" smtClean="0"/>
              <a:t>TN</a:t>
            </a:r>
            <a:endParaRPr lang="pt-BR" sz="3200" b="1" dirty="0"/>
          </a:p>
        </p:txBody>
      </p:sp>
      <p:sp>
        <p:nvSpPr>
          <p:cNvPr id="74" name="CaixaDeTexto 73"/>
          <p:cNvSpPr txBox="1"/>
          <p:nvPr/>
        </p:nvSpPr>
        <p:spPr>
          <a:xfrm>
            <a:off x="1413173" y="914628"/>
            <a:ext cx="936104" cy="369332"/>
          </a:xfrm>
          <a:prstGeom prst="rect">
            <a:avLst/>
          </a:prstGeom>
          <a:noFill/>
        </p:spPr>
        <p:txBody>
          <a:bodyPr wrap="square" rtlCol="0">
            <a:spAutoFit/>
          </a:bodyPr>
          <a:lstStyle/>
          <a:p>
            <a:pPr algn="ctr"/>
            <a:r>
              <a:rPr lang="pt-BR" b="1" dirty="0" smtClean="0">
                <a:solidFill>
                  <a:schemeClr val="accent5">
                    <a:lumMod val="40000"/>
                    <a:lumOff val="60000"/>
                  </a:schemeClr>
                </a:solidFill>
              </a:rPr>
              <a:t>Ativos</a:t>
            </a:r>
            <a:endParaRPr lang="pt-BR" b="1" dirty="0">
              <a:solidFill>
                <a:schemeClr val="accent5">
                  <a:lumMod val="40000"/>
                  <a:lumOff val="60000"/>
                </a:schemeClr>
              </a:solidFill>
            </a:endParaRPr>
          </a:p>
        </p:txBody>
      </p:sp>
      <p:sp>
        <p:nvSpPr>
          <p:cNvPr id="75" name="CaixaDeTexto 74"/>
          <p:cNvSpPr txBox="1"/>
          <p:nvPr/>
        </p:nvSpPr>
        <p:spPr>
          <a:xfrm>
            <a:off x="2267744" y="914628"/>
            <a:ext cx="1224136" cy="369332"/>
          </a:xfrm>
          <a:prstGeom prst="rect">
            <a:avLst/>
          </a:prstGeom>
          <a:noFill/>
        </p:spPr>
        <p:txBody>
          <a:bodyPr wrap="square" rtlCol="0">
            <a:spAutoFit/>
          </a:bodyPr>
          <a:lstStyle/>
          <a:p>
            <a:pPr algn="ctr"/>
            <a:r>
              <a:rPr lang="pt-BR" b="1" dirty="0" smtClean="0">
                <a:solidFill>
                  <a:schemeClr val="accent5">
                    <a:lumMod val="40000"/>
                    <a:lumOff val="60000"/>
                  </a:schemeClr>
                </a:solidFill>
              </a:rPr>
              <a:t>Passivos</a:t>
            </a:r>
            <a:endParaRPr lang="pt-BR" b="1" dirty="0">
              <a:solidFill>
                <a:schemeClr val="accent5">
                  <a:lumMod val="40000"/>
                  <a:lumOff val="60000"/>
                </a:schemeClr>
              </a:solidFill>
            </a:endParaRPr>
          </a:p>
        </p:txBody>
      </p:sp>
      <p:sp>
        <p:nvSpPr>
          <p:cNvPr id="76" name="Seta para a direita 75"/>
          <p:cNvSpPr/>
          <p:nvPr/>
        </p:nvSpPr>
        <p:spPr>
          <a:xfrm>
            <a:off x="3768569" y="2232564"/>
            <a:ext cx="1091463" cy="477908"/>
          </a:xfrm>
          <a:prstGeom prst="rightArrow">
            <a:avLst/>
          </a:prstGeom>
          <a:solidFill>
            <a:schemeClr val="bg1">
              <a:lumMod val="6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5" name="Retângulo 24"/>
          <p:cNvSpPr/>
          <p:nvPr/>
        </p:nvSpPr>
        <p:spPr>
          <a:xfrm>
            <a:off x="2392710" y="2885323"/>
            <a:ext cx="936104" cy="540060"/>
          </a:xfrm>
          <a:prstGeom prst="rect">
            <a:avLst/>
          </a:prstGeom>
          <a:solidFill>
            <a:schemeClr val="bg1"/>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6" name="CaixaDeTexto 25"/>
          <p:cNvSpPr txBox="1"/>
          <p:nvPr/>
        </p:nvSpPr>
        <p:spPr>
          <a:xfrm>
            <a:off x="2421285" y="2840608"/>
            <a:ext cx="936104" cy="584775"/>
          </a:xfrm>
          <a:prstGeom prst="rect">
            <a:avLst/>
          </a:prstGeom>
          <a:noFill/>
        </p:spPr>
        <p:txBody>
          <a:bodyPr wrap="square" rtlCol="0">
            <a:spAutoFit/>
          </a:bodyPr>
          <a:lstStyle/>
          <a:p>
            <a:pPr algn="ctr"/>
            <a:r>
              <a:rPr lang="pt-BR" sz="3200" b="1" dirty="0" smtClean="0"/>
              <a:t>PL</a:t>
            </a:r>
            <a:endParaRPr lang="pt-BR" sz="3200" b="1" dirty="0"/>
          </a:p>
        </p:txBody>
      </p:sp>
    </p:spTree>
    <p:extLst>
      <p:ext uri="{BB962C8B-B14F-4D97-AF65-F5344CB8AC3E}">
        <p14:creationId xmlns:p14="http://schemas.microsoft.com/office/powerpoint/2010/main" val="2022646836"/>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Retângulo 24"/>
          <p:cNvSpPr/>
          <p:nvPr/>
        </p:nvSpPr>
        <p:spPr>
          <a:xfrm rot="21594539">
            <a:off x="6200463" y="1269730"/>
            <a:ext cx="936104" cy="3019675"/>
          </a:xfrm>
          <a:prstGeom prst="rect">
            <a:avLst/>
          </a:prstGeom>
          <a:solidFill>
            <a:schemeClr val="bg1"/>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6" name="Retângulo 25"/>
          <p:cNvSpPr/>
          <p:nvPr/>
        </p:nvSpPr>
        <p:spPr>
          <a:xfrm rot="21594539">
            <a:off x="5230675" y="1269731"/>
            <a:ext cx="936104" cy="2807265"/>
          </a:xfrm>
          <a:prstGeom prst="rect">
            <a:avLst/>
          </a:prstGeom>
          <a:solidFill>
            <a:schemeClr val="bg1"/>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4" name="Retângulo 33"/>
          <p:cNvSpPr/>
          <p:nvPr/>
        </p:nvSpPr>
        <p:spPr>
          <a:xfrm>
            <a:off x="6199316" y="4890704"/>
            <a:ext cx="936104" cy="540060"/>
          </a:xfrm>
          <a:prstGeom prst="rect">
            <a:avLst/>
          </a:prstGeom>
          <a:solidFill>
            <a:schemeClr val="bg1"/>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5" name="CaixaDeTexto 34"/>
          <p:cNvSpPr txBox="1"/>
          <p:nvPr/>
        </p:nvSpPr>
        <p:spPr>
          <a:xfrm>
            <a:off x="6227891" y="4845989"/>
            <a:ext cx="936104" cy="584775"/>
          </a:xfrm>
          <a:prstGeom prst="rect">
            <a:avLst/>
          </a:prstGeom>
          <a:noFill/>
        </p:spPr>
        <p:txBody>
          <a:bodyPr wrap="square" rtlCol="0">
            <a:spAutoFit/>
          </a:bodyPr>
          <a:lstStyle/>
          <a:p>
            <a:pPr algn="ctr"/>
            <a:r>
              <a:rPr lang="pt-BR" sz="3200" b="1" dirty="0" smtClean="0"/>
              <a:t>PL</a:t>
            </a:r>
            <a:endParaRPr lang="pt-BR" sz="3200" b="1" dirty="0"/>
          </a:p>
        </p:txBody>
      </p:sp>
      <p:sp>
        <p:nvSpPr>
          <p:cNvPr id="42" name="CaixaDeTexto 41"/>
          <p:cNvSpPr txBox="1"/>
          <p:nvPr/>
        </p:nvSpPr>
        <p:spPr>
          <a:xfrm rot="21594539">
            <a:off x="5229304" y="1269733"/>
            <a:ext cx="936104" cy="584775"/>
          </a:xfrm>
          <a:prstGeom prst="rect">
            <a:avLst/>
          </a:prstGeom>
          <a:noFill/>
        </p:spPr>
        <p:txBody>
          <a:bodyPr wrap="square" rtlCol="0">
            <a:spAutoFit/>
          </a:bodyPr>
          <a:lstStyle/>
          <a:p>
            <a:pPr algn="ctr"/>
            <a:r>
              <a:rPr lang="pt-BR" sz="3200" b="1" dirty="0" smtClean="0"/>
              <a:t>D+</a:t>
            </a:r>
            <a:endParaRPr lang="pt-BR" sz="3200" b="1" dirty="0"/>
          </a:p>
        </p:txBody>
      </p:sp>
      <p:sp>
        <p:nvSpPr>
          <p:cNvPr id="47" name="CaixaDeTexto 46"/>
          <p:cNvSpPr txBox="1"/>
          <p:nvPr/>
        </p:nvSpPr>
        <p:spPr>
          <a:xfrm rot="21594539">
            <a:off x="6193983" y="1269733"/>
            <a:ext cx="936104" cy="1077218"/>
          </a:xfrm>
          <a:prstGeom prst="rect">
            <a:avLst/>
          </a:prstGeom>
          <a:noFill/>
        </p:spPr>
        <p:txBody>
          <a:bodyPr wrap="square" rtlCol="0">
            <a:spAutoFit/>
          </a:bodyPr>
          <a:lstStyle/>
          <a:p>
            <a:pPr algn="ctr"/>
            <a:r>
              <a:rPr lang="pt-BR" sz="3200" b="1" dirty="0" smtClean="0"/>
              <a:t>R$</a:t>
            </a:r>
          </a:p>
          <a:p>
            <a:pPr algn="ctr"/>
            <a:r>
              <a:rPr lang="pt-BR" sz="3200" b="1" dirty="0" smtClean="0"/>
              <a:t>TN</a:t>
            </a:r>
            <a:endParaRPr lang="pt-BR" sz="3200" b="1" dirty="0"/>
          </a:p>
        </p:txBody>
      </p:sp>
      <p:sp>
        <p:nvSpPr>
          <p:cNvPr id="55" name="CaixaDeTexto 54"/>
          <p:cNvSpPr txBox="1"/>
          <p:nvPr/>
        </p:nvSpPr>
        <p:spPr>
          <a:xfrm rot="21594539">
            <a:off x="5229304" y="909693"/>
            <a:ext cx="936104" cy="369332"/>
          </a:xfrm>
          <a:prstGeom prst="rect">
            <a:avLst/>
          </a:prstGeom>
          <a:noFill/>
        </p:spPr>
        <p:txBody>
          <a:bodyPr wrap="square" rtlCol="0">
            <a:spAutoFit/>
          </a:bodyPr>
          <a:lstStyle/>
          <a:p>
            <a:pPr algn="ctr"/>
            <a:r>
              <a:rPr lang="pt-BR" b="1" dirty="0" smtClean="0">
                <a:solidFill>
                  <a:schemeClr val="accent5">
                    <a:lumMod val="40000"/>
                    <a:lumOff val="60000"/>
                  </a:schemeClr>
                </a:solidFill>
              </a:rPr>
              <a:t>Ativos</a:t>
            </a:r>
            <a:endParaRPr lang="pt-BR" b="1" dirty="0">
              <a:solidFill>
                <a:schemeClr val="accent5">
                  <a:lumMod val="40000"/>
                  <a:lumOff val="60000"/>
                </a:schemeClr>
              </a:solidFill>
            </a:endParaRPr>
          </a:p>
        </p:txBody>
      </p:sp>
      <p:sp>
        <p:nvSpPr>
          <p:cNvPr id="57" name="CaixaDeTexto 56"/>
          <p:cNvSpPr txBox="1"/>
          <p:nvPr/>
        </p:nvSpPr>
        <p:spPr>
          <a:xfrm rot="21594539">
            <a:off x="6083875" y="909693"/>
            <a:ext cx="1224136" cy="369332"/>
          </a:xfrm>
          <a:prstGeom prst="rect">
            <a:avLst/>
          </a:prstGeom>
          <a:noFill/>
        </p:spPr>
        <p:txBody>
          <a:bodyPr wrap="square" rtlCol="0">
            <a:spAutoFit/>
          </a:bodyPr>
          <a:lstStyle/>
          <a:p>
            <a:pPr algn="ctr"/>
            <a:r>
              <a:rPr lang="pt-BR" b="1" dirty="0" smtClean="0">
                <a:solidFill>
                  <a:schemeClr val="accent5">
                    <a:lumMod val="40000"/>
                    <a:lumOff val="60000"/>
                  </a:schemeClr>
                </a:solidFill>
              </a:rPr>
              <a:t>Passivos</a:t>
            </a:r>
            <a:endParaRPr lang="pt-BR" b="1" dirty="0">
              <a:solidFill>
                <a:schemeClr val="accent5">
                  <a:lumMod val="40000"/>
                  <a:lumOff val="60000"/>
                </a:schemeClr>
              </a:solidFill>
            </a:endParaRPr>
          </a:p>
        </p:txBody>
      </p:sp>
      <p:sp>
        <p:nvSpPr>
          <p:cNvPr id="63" name="Retângulo 62"/>
          <p:cNvSpPr/>
          <p:nvPr/>
        </p:nvSpPr>
        <p:spPr>
          <a:xfrm rot="21594539">
            <a:off x="5227755" y="4077739"/>
            <a:ext cx="936104" cy="1366741"/>
          </a:xfrm>
          <a:prstGeom prst="rect">
            <a:avLst/>
          </a:prstGeom>
          <a:solidFill>
            <a:srgbClr val="FFFF0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64" name="CaixaDeTexto 63"/>
          <p:cNvSpPr txBox="1"/>
          <p:nvPr/>
        </p:nvSpPr>
        <p:spPr>
          <a:xfrm rot="21594539">
            <a:off x="5228840" y="4751693"/>
            <a:ext cx="936104" cy="584775"/>
          </a:xfrm>
          <a:prstGeom prst="rect">
            <a:avLst/>
          </a:prstGeom>
          <a:noFill/>
        </p:spPr>
        <p:txBody>
          <a:bodyPr wrap="square" rtlCol="0">
            <a:spAutoFit/>
          </a:bodyPr>
          <a:lstStyle/>
          <a:p>
            <a:pPr algn="ctr"/>
            <a:r>
              <a:rPr lang="pt-BR" sz="3200" b="1" dirty="0" smtClean="0"/>
              <a:t>RI</a:t>
            </a:r>
            <a:endParaRPr lang="pt-BR" sz="3200" b="1" dirty="0"/>
          </a:p>
        </p:txBody>
      </p:sp>
      <p:sp>
        <p:nvSpPr>
          <p:cNvPr id="65" name="CaixaDeTexto 64"/>
          <p:cNvSpPr txBox="1"/>
          <p:nvPr/>
        </p:nvSpPr>
        <p:spPr>
          <a:xfrm rot="21594539">
            <a:off x="5229768" y="1991299"/>
            <a:ext cx="936104" cy="1077218"/>
          </a:xfrm>
          <a:prstGeom prst="rect">
            <a:avLst/>
          </a:prstGeom>
          <a:noFill/>
        </p:spPr>
        <p:txBody>
          <a:bodyPr wrap="square" rtlCol="0">
            <a:spAutoFit/>
          </a:bodyPr>
          <a:lstStyle/>
          <a:p>
            <a:pPr algn="ctr"/>
            <a:r>
              <a:rPr lang="pt-BR" sz="3200" b="1" dirty="0" err="1" smtClean="0"/>
              <a:t>Tít</a:t>
            </a:r>
            <a:endParaRPr lang="pt-BR" sz="3200" b="1" dirty="0" smtClean="0"/>
          </a:p>
          <a:p>
            <a:pPr algn="ctr"/>
            <a:r>
              <a:rPr lang="pt-BR" sz="3200" b="1" dirty="0" smtClean="0"/>
              <a:t>TN</a:t>
            </a:r>
            <a:endParaRPr lang="pt-BR" sz="3200" b="1" dirty="0"/>
          </a:p>
        </p:txBody>
      </p:sp>
      <p:cxnSp>
        <p:nvCxnSpPr>
          <p:cNvPr id="3" name="Conector reto 2"/>
          <p:cNvCxnSpPr/>
          <p:nvPr/>
        </p:nvCxnSpPr>
        <p:spPr>
          <a:xfrm flipV="1">
            <a:off x="5230040" y="2025817"/>
            <a:ext cx="934904" cy="744"/>
          </a:xfrm>
          <a:prstGeom prst="line">
            <a:avLst/>
          </a:prstGeom>
          <a:ln w="1905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66" name="Retângulo 65"/>
          <p:cNvSpPr/>
          <p:nvPr/>
        </p:nvSpPr>
        <p:spPr>
          <a:xfrm>
            <a:off x="2392710" y="1274667"/>
            <a:ext cx="936104" cy="1575465"/>
          </a:xfrm>
          <a:prstGeom prst="rect">
            <a:avLst/>
          </a:prstGeom>
          <a:solidFill>
            <a:schemeClr val="bg1"/>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67" name="Retângulo 66"/>
          <p:cNvSpPr/>
          <p:nvPr/>
        </p:nvSpPr>
        <p:spPr>
          <a:xfrm>
            <a:off x="1413173" y="1274668"/>
            <a:ext cx="936104" cy="1080120"/>
          </a:xfrm>
          <a:prstGeom prst="rect">
            <a:avLst/>
          </a:prstGeom>
          <a:solidFill>
            <a:schemeClr val="bg1"/>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68" name="Retângulo 67"/>
          <p:cNvSpPr/>
          <p:nvPr/>
        </p:nvSpPr>
        <p:spPr>
          <a:xfrm>
            <a:off x="1413173" y="2354788"/>
            <a:ext cx="936104" cy="1080120"/>
          </a:xfrm>
          <a:prstGeom prst="rect">
            <a:avLst/>
          </a:prstGeom>
          <a:solidFill>
            <a:srgbClr val="FFFF0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70" name="CaixaDeTexto 69"/>
          <p:cNvSpPr txBox="1"/>
          <p:nvPr/>
        </p:nvSpPr>
        <p:spPr>
          <a:xfrm>
            <a:off x="1413173" y="1274668"/>
            <a:ext cx="936104" cy="584775"/>
          </a:xfrm>
          <a:prstGeom prst="rect">
            <a:avLst/>
          </a:prstGeom>
          <a:noFill/>
        </p:spPr>
        <p:txBody>
          <a:bodyPr wrap="square" rtlCol="0">
            <a:spAutoFit/>
          </a:bodyPr>
          <a:lstStyle/>
          <a:p>
            <a:pPr algn="ctr"/>
            <a:r>
              <a:rPr lang="pt-BR" sz="3200" b="1" dirty="0" smtClean="0"/>
              <a:t>D+</a:t>
            </a:r>
            <a:endParaRPr lang="pt-BR" sz="3200" b="1" dirty="0"/>
          </a:p>
        </p:txBody>
      </p:sp>
      <p:sp>
        <p:nvSpPr>
          <p:cNvPr id="71" name="CaixaDeTexto 70"/>
          <p:cNvSpPr txBox="1"/>
          <p:nvPr/>
        </p:nvSpPr>
        <p:spPr>
          <a:xfrm>
            <a:off x="1413173" y="2418085"/>
            <a:ext cx="936104" cy="584775"/>
          </a:xfrm>
          <a:prstGeom prst="rect">
            <a:avLst/>
          </a:prstGeom>
          <a:noFill/>
        </p:spPr>
        <p:txBody>
          <a:bodyPr wrap="square" rtlCol="0">
            <a:spAutoFit/>
          </a:bodyPr>
          <a:lstStyle/>
          <a:p>
            <a:pPr algn="ctr"/>
            <a:r>
              <a:rPr lang="pt-BR" sz="3200" b="1" dirty="0" smtClean="0"/>
              <a:t>RI</a:t>
            </a:r>
            <a:endParaRPr lang="pt-BR" sz="3200" b="1" dirty="0"/>
          </a:p>
        </p:txBody>
      </p:sp>
      <p:sp>
        <p:nvSpPr>
          <p:cNvPr id="72" name="CaixaDeTexto 71"/>
          <p:cNvSpPr txBox="1"/>
          <p:nvPr/>
        </p:nvSpPr>
        <p:spPr>
          <a:xfrm>
            <a:off x="2377852" y="1274668"/>
            <a:ext cx="936104" cy="1077218"/>
          </a:xfrm>
          <a:prstGeom prst="rect">
            <a:avLst/>
          </a:prstGeom>
          <a:noFill/>
        </p:spPr>
        <p:txBody>
          <a:bodyPr wrap="square" rtlCol="0">
            <a:spAutoFit/>
          </a:bodyPr>
          <a:lstStyle/>
          <a:p>
            <a:pPr algn="ctr"/>
            <a:r>
              <a:rPr lang="pt-BR" sz="3200" b="1" dirty="0" smtClean="0"/>
              <a:t>R$</a:t>
            </a:r>
          </a:p>
          <a:p>
            <a:pPr algn="ctr"/>
            <a:r>
              <a:rPr lang="pt-BR" sz="3200" b="1" dirty="0" smtClean="0"/>
              <a:t>TN</a:t>
            </a:r>
            <a:endParaRPr lang="pt-BR" sz="3200" b="1" dirty="0"/>
          </a:p>
        </p:txBody>
      </p:sp>
      <p:sp>
        <p:nvSpPr>
          <p:cNvPr id="74" name="CaixaDeTexto 73"/>
          <p:cNvSpPr txBox="1"/>
          <p:nvPr/>
        </p:nvSpPr>
        <p:spPr>
          <a:xfrm>
            <a:off x="1413173" y="914628"/>
            <a:ext cx="936104" cy="369332"/>
          </a:xfrm>
          <a:prstGeom prst="rect">
            <a:avLst/>
          </a:prstGeom>
          <a:noFill/>
        </p:spPr>
        <p:txBody>
          <a:bodyPr wrap="square" rtlCol="0">
            <a:spAutoFit/>
          </a:bodyPr>
          <a:lstStyle/>
          <a:p>
            <a:pPr algn="ctr"/>
            <a:r>
              <a:rPr lang="pt-BR" b="1" dirty="0" smtClean="0">
                <a:solidFill>
                  <a:schemeClr val="accent5">
                    <a:lumMod val="40000"/>
                    <a:lumOff val="60000"/>
                  </a:schemeClr>
                </a:solidFill>
              </a:rPr>
              <a:t>Ativos</a:t>
            </a:r>
            <a:endParaRPr lang="pt-BR" b="1" dirty="0">
              <a:solidFill>
                <a:schemeClr val="accent5">
                  <a:lumMod val="40000"/>
                  <a:lumOff val="60000"/>
                </a:schemeClr>
              </a:solidFill>
            </a:endParaRPr>
          </a:p>
        </p:txBody>
      </p:sp>
      <p:sp>
        <p:nvSpPr>
          <p:cNvPr id="75" name="CaixaDeTexto 74"/>
          <p:cNvSpPr txBox="1"/>
          <p:nvPr/>
        </p:nvSpPr>
        <p:spPr>
          <a:xfrm>
            <a:off x="2267744" y="914628"/>
            <a:ext cx="1224136" cy="369332"/>
          </a:xfrm>
          <a:prstGeom prst="rect">
            <a:avLst/>
          </a:prstGeom>
          <a:noFill/>
        </p:spPr>
        <p:txBody>
          <a:bodyPr wrap="square" rtlCol="0">
            <a:spAutoFit/>
          </a:bodyPr>
          <a:lstStyle/>
          <a:p>
            <a:pPr algn="ctr"/>
            <a:r>
              <a:rPr lang="pt-BR" b="1" dirty="0" smtClean="0">
                <a:solidFill>
                  <a:schemeClr val="accent5">
                    <a:lumMod val="40000"/>
                    <a:lumOff val="60000"/>
                  </a:schemeClr>
                </a:solidFill>
              </a:rPr>
              <a:t>Passivos</a:t>
            </a:r>
            <a:endParaRPr lang="pt-BR" b="1" dirty="0">
              <a:solidFill>
                <a:schemeClr val="accent5">
                  <a:lumMod val="40000"/>
                  <a:lumOff val="60000"/>
                </a:schemeClr>
              </a:solidFill>
            </a:endParaRPr>
          </a:p>
        </p:txBody>
      </p:sp>
      <p:sp>
        <p:nvSpPr>
          <p:cNvPr id="76" name="Seta para a direita 75"/>
          <p:cNvSpPr/>
          <p:nvPr/>
        </p:nvSpPr>
        <p:spPr>
          <a:xfrm>
            <a:off x="3768569" y="2232564"/>
            <a:ext cx="1091463" cy="477908"/>
          </a:xfrm>
          <a:prstGeom prst="rightArrow">
            <a:avLst/>
          </a:prstGeom>
          <a:solidFill>
            <a:schemeClr val="bg1">
              <a:lumMod val="6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7" name="Retângulo 26"/>
          <p:cNvSpPr/>
          <p:nvPr/>
        </p:nvSpPr>
        <p:spPr>
          <a:xfrm>
            <a:off x="2392710" y="2885323"/>
            <a:ext cx="936104" cy="540060"/>
          </a:xfrm>
          <a:prstGeom prst="rect">
            <a:avLst/>
          </a:prstGeom>
          <a:solidFill>
            <a:schemeClr val="bg1"/>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8" name="CaixaDeTexto 27"/>
          <p:cNvSpPr txBox="1"/>
          <p:nvPr/>
        </p:nvSpPr>
        <p:spPr>
          <a:xfrm>
            <a:off x="2421285" y="2840608"/>
            <a:ext cx="936104" cy="584775"/>
          </a:xfrm>
          <a:prstGeom prst="rect">
            <a:avLst/>
          </a:prstGeom>
          <a:noFill/>
        </p:spPr>
        <p:txBody>
          <a:bodyPr wrap="square" rtlCol="0">
            <a:spAutoFit/>
          </a:bodyPr>
          <a:lstStyle/>
          <a:p>
            <a:pPr algn="ctr"/>
            <a:r>
              <a:rPr lang="pt-BR" sz="3200" b="1" dirty="0" smtClean="0"/>
              <a:t>PL</a:t>
            </a:r>
            <a:endParaRPr lang="pt-BR" sz="3200" b="1" dirty="0"/>
          </a:p>
        </p:txBody>
      </p:sp>
    </p:spTree>
    <p:extLst>
      <p:ext uri="{BB962C8B-B14F-4D97-AF65-F5344CB8AC3E}">
        <p14:creationId xmlns:p14="http://schemas.microsoft.com/office/powerpoint/2010/main" val="185043555"/>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Retângulo 24"/>
          <p:cNvSpPr/>
          <p:nvPr/>
        </p:nvSpPr>
        <p:spPr>
          <a:xfrm rot="21594539">
            <a:off x="5230675" y="1269731"/>
            <a:ext cx="936104" cy="2807265"/>
          </a:xfrm>
          <a:prstGeom prst="rect">
            <a:avLst/>
          </a:prstGeom>
          <a:solidFill>
            <a:schemeClr val="bg1"/>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4" name="Retângulo 33"/>
          <p:cNvSpPr/>
          <p:nvPr/>
        </p:nvSpPr>
        <p:spPr>
          <a:xfrm>
            <a:off x="6199316" y="4890704"/>
            <a:ext cx="936104" cy="540060"/>
          </a:xfrm>
          <a:prstGeom prst="rect">
            <a:avLst/>
          </a:prstGeom>
          <a:solidFill>
            <a:schemeClr val="bg1"/>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5" name="CaixaDeTexto 34"/>
          <p:cNvSpPr txBox="1"/>
          <p:nvPr/>
        </p:nvSpPr>
        <p:spPr>
          <a:xfrm>
            <a:off x="6227891" y="4845989"/>
            <a:ext cx="936104" cy="584775"/>
          </a:xfrm>
          <a:prstGeom prst="rect">
            <a:avLst/>
          </a:prstGeom>
          <a:noFill/>
        </p:spPr>
        <p:txBody>
          <a:bodyPr wrap="square" rtlCol="0">
            <a:spAutoFit/>
          </a:bodyPr>
          <a:lstStyle/>
          <a:p>
            <a:pPr algn="ctr"/>
            <a:r>
              <a:rPr lang="pt-BR" sz="3200" b="1" dirty="0" smtClean="0"/>
              <a:t>PL</a:t>
            </a:r>
            <a:endParaRPr lang="pt-BR" sz="3200" b="1" dirty="0"/>
          </a:p>
        </p:txBody>
      </p:sp>
      <p:sp>
        <p:nvSpPr>
          <p:cNvPr id="38" name="Retângulo 37"/>
          <p:cNvSpPr/>
          <p:nvPr/>
        </p:nvSpPr>
        <p:spPr>
          <a:xfrm rot="21594539">
            <a:off x="6200913" y="1269729"/>
            <a:ext cx="936104" cy="3586500"/>
          </a:xfrm>
          <a:prstGeom prst="rect">
            <a:avLst/>
          </a:prstGeom>
          <a:solidFill>
            <a:schemeClr val="bg1"/>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42" name="CaixaDeTexto 41"/>
          <p:cNvSpPr txBox="1"/>
          <p:nvPr/>
        </p:nvSpPr>
        <p:spPr>
          <a:xfrm rot="21594539">
            <a:off x="5229304" y="1269733"/>
            <a:ext cx="936104" cy="584775"/>
          </a:xfrm>
          <a:prstGeom prst="rect">
            <a:avLst/>
          </a:prstGeom>
          <a:noFill/>
        </p:spPr>
        <p:txBody>
          <a:bodyPr wrap="square" rtlCol="0">
            <a:spAutoFit/>
          </a:bodyPr>
          <a:lstStyle/>
          <a:p>
            <a:pPr algn="ctr"/>
            <a:r>
              <a:rPr lang="pt-BR" sz="3200" b="1" dirty="0" smtClean="0"/>
              <a:t>D+</a:t>
            </a:r>
            <a:endParaRPr lang="pt-BR" sz="3200" b="1" dirty="0"/>
          </a:p>
        </p:txBody>
      </p:sp>
      <p:sp>
        <p:nvSpPr>
          <p:cNvPr id="47" name="CaixaDeTexto 46"/>
          <p:cNvSpPr txBox="1"/>
          <p:nvPr/>
        </p:nvSpPr>
        <p:spPr>
          <a:xfrm rot="21594539">
            <a:off x="6193983" y="1269733"/>
            <a:ext cx="936104" cy="1077218"/>
          </a:xfrm>
          <a:prstGeom prst="rect">
            <a:avLst/>
          </a:prstGeom>
          <a:noFill/>
        </p:spPr>
        <p:txBody>
          <a:bodyPr wrap="square" rtlCol="0">
            <a:spAutoFit/>
          </a:bodyPr>
          <a:lstStyle/>
          <a:p>
            <a:pPr algn="ctr"/>
            <a:r>
              <a:rPr lang="pt-BR" sz="3200" b="1" dirty="0" smtClean="0"/>
              <a:t>R$</a:t>
            </a:r>
          </a:p>
          <a:p>
            <a:pPr algn="ctr"/>
            <a:r>
              <a:rPr lang="pt-BR" sz="3200" b="1" dirty="0" smtClean="0"/>
              <a:t>TN</a:t>
            </a:r>
            <a:endParaRPr lang="pt-BR" sz="3200" b="1" dirty="0"/>
          </a:p>
        </p:txBody>
      </p:sp>
      <p:sp>
        <p:nvSpPr>
          <p:cNvPr id="55" name="CaixaDeTexto 54"/>
          <p:cNvSpPr txBox="1"/>
          <p:nvPr/>
        </p:nvSpPr>
        <p:spPr>
          <a:xfrm rot="21594539">
            <a:off x="5229304" y="909693"/>
            <a:ext cx="936104" cy="369332"/>
          </a:xfrm>
          <a:prstGeom prst="rect">
            <a:avLst/>
          </a:prstGeom>
          <a:noFill/>
        </p:spPr>
        <p:txBody>
          <a:bodyPr wrap="square" rtlCol="0">
            <a:spAutoFit/>
          </a:bodyPr>
          <a:lstStyle/>
          <a:p>
            <a:pPr algn="ctr"/>
            <a:r>
              <a:rPr lang="pt-BR" b="1" dirty="0" smtClean="0">
                <a:solidFill>
                  <a:schemeClr val="accent5">
                    <a:lumMod val="40000"/>
                    <a:lumOff val="60000"/>
                  </a:schemeClr>
                </a:solidFill>
              </a:rPr>
              <a:t>Ativos</a:t>
            </a:r>
            <a:endParaRPr lang="pt-BR" b="1" dirty="0">
              <a:solidFill>
                <a:schemeClr val="accent5">
                  <a:lumMod val="40000"/>
                  <a:lumOff val="60000"/>
                </a:schemeClr>
              </a:solidFill>
            </a:endParaRPr>
          </a:p>
        </p:txBody>
      </p:sp>
      <p:sp>
        <p:nvSpPr>
          <p:cNvPr id="57" name="CaixaDeTexto 56"/>
          <p:cNvSpPr txBox="1"/>
          <p:nvPr/>
        </p:nvSpPr>
        <p:spPr>
          <a:xfrm rot="21594539">
            <a:off x="6083875" y="909693"/>
            <a:ext cx="1224136" cy="369332"/>
          </a:xfrm>
          <a:prstGeom prst="rect">
            <a:avLst/>
          </a:prstGeom>
          <a:noFill/>
        </p:spPr>
        <p:txBody>
          <a:bodyPr wrap="square" rtlCol="0">
            <a:spAutoFit/>
          </a:bodyPr>
          <a:lstStyle/>
          <a:p>
            <a:pPr algn="ctr"/>
            <a:r>
              <a:rPr lang="pt-BR" b="1" dirty="0" smtClean="0">
                <a:solidFill>
                  <a:schemeClr val="accent5">
                    <a:lumMod val="40000"/>
                    <a:lumOff val="60000"/>
                  </a:schemeClr>
                </a:solidFill>
              </a:rPr>
              <a:t>Passivos</a:t>
            </a:r>
            <a:endParaRPr lang="pt-BR" b="1" dirty="0">
              <a:solidFill>
                <a:schemeClr val="accent5">
                  <a:lumMod val="40000"/>
                  <a:lumOff val="60000"/>
                </a:schemeClr>
              </a:solidFill>
            </a:endParaRPr>
          </a:p>
        </p:txBody>
      </p:sp>
      <p:sp>
        <p:nvSpPr>
          <p:cNvPr id="65" name="CaixaDeTexto 64"/>
          <p:cNvSpPr txBox="1"/>
          <p:nvPr/>
        </p:nvSpPr>
        <p:spPr>
          <a:xfrm rot="21594539">
            <a:off x="5229768" y="1991299"/>
            <a:ext cx="936104" cy="1077218"/>
          </a:xfrm>
          <a:prstGeom prst="rect">
            <a:avLst/>
          </a:prstGeom>
          <a:noFill/>
        </p:spPr>
        <p:txBody>
          <a:bodyPr wrap="square" rtlCol="0">
            <a:spAutoFit/>
          </a:bodyPr>
          <a:lstStyle/>
          <a:p>
            <a:pPr algn="ctr"/>
            <a:r>
              <a:rPr lang="pt-BR" sz="3200" b="1" dirty="0" err="1" smtClean="0"/>
              <a:t>Tít</a:t>
            </a:r>
            <a:endParaRPr lang="pt-BR" sz="3200" b="1" dirty="0" smtClean="0"/>
          </a:p>
          <a:p>
            <a:pPr algn="ctr"/>
            <a:r>
              <a:rPr lang="pt-BR" sz="3200" b="1" dirty="0" smtClean="0"/>
              <a:t>TN</a:t>
            </a:r>
            <a:endParaRPr lang="pt-BR" sz="3200" b="1" dirty="0"/>
          </a:p>
        </p:txBody>
      </p:sp>
      <p:cxnSp>
        <p:nvCxnSpPr>
          <p:cNvPr id="3" name="Conector reto 2"/>
          <p:cNvCxnSpPr/>
          <p:nvPr/>
        </p:nvCxnSpPr>
        <p:spPr>
          <a:xfrm flipV="1">
            <a:off x="5230040" y="2025817"/>
            <a:ext cx="934904" cy="744"/>
          </a:xfrm>
          <a:prstGeom prst="line">
            <a:avLst/>
          </a:prstGeom>
          <a:ln w="1905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66" name="Retângulo 65"/>
          <p:cNvSpPr/>
          <p:nvPr/>
        </p:nvSpPr>
        <p:spPr>
          <a:xfrm>
            <a:off x="2392710" y="1274667"/>
            <a:ext cx="936104" cy="1575465"/>
          </a:xfrm>
          <a:prstGeom prst="rect">
            <a:avLst/>
          </a:prstGeom>
          <a:solidFill>
            <a:schemeClr val="bg1"/>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67" name="Retângulo 66"/>
          <p:cNvSpPr/>
          <p:nvPr/>
        </p:nvSpPr>
        <p:spPr>
          <a:xfrm>
            <a:off x="1413173" y="1274668"/>
            <a:ext cx="936104" cy="1080120"/>
          </a:xfrm>
          <a:prstGeom prst="rect">
            <a:avLst/>
          </a:prstGeom>
          <a:solidFill>
            <a:schemeClr val="bg1"/>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68" name="Retângulo 67"/>
          <p:cNvSpPr/>
          <p:nvPr/>
        </p:nvSpPr>
        <p:spPr>
          <a:xfrm>
            <a:off x="1413173" y="2354788"/>
            <a:ext cx="936104" cy="1080120"/>
          </a:xfrm>
          <a:prstGeom prst="rect">
            <a:avLst/>
          </a:prstGeom>
          <a:solidFill>
            <a:srgbClr val="FFFF0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70" name="CaixaDeTexto 69"/>
          <p:cNvSpPr txBox="1"/>
          <p:nvPr/>
        </p:nvSpPr>
        <p:spPr>
          <a:xfrm>
            <a:off x="1413173" y="1274668"/>
            <a:ext cx="936104" cy="584775"/>
          </a:xfrm>
          <a:prstGeom prst="rect">
            <a:avLst/>
          </a:prstGeom>
          <a:noFill/>
        </p:spPr>
        <p:txBody>
          <a:bodyPr wrap="square" rtlCol="0">
            <a:spAutoFit/>
          </a:bodyPr>
          <a:lstStyle/>
          <a:p>
            <a:pPr algn="ctr"/>
            <a:r>
              <a:rPr lang="pt-BR" sz="3200" b="1" dirty="0" smtClean="0"/>
              <a:t>D+</a:t>
            </a:r>
            <a:endParaRPr lang="pt-BR" sz="3200" b="1" dirty="0"/>
          </a:p>
        </p:txBody>
      </p:sp>
      <p:sp>
        <p:nvSpPr>
          <p:cNvPr id="71" name="CaixaDeTexto 70"/>
          <p:cNvSpPr txBox="1"/>
          <p:nvPr/>
        </p:nvSpPr>
        <p:spPr>
          <a:xfrm>
            <a:off x="1413173" y="2418085"/>
            <a:ext cx="936104" cy="584775"/>
          </a:xfrm>
          <a:prstGeom prst="rect">
            <a:avLst/>
          </a:prstGeom>
          <a:noFill/>
        </p:spPr>
        <p:txBody>
          <a:bodyPr wrap="square" rtlCol="0">
            <a:spAutoFit/>
          </a:bodyPr>
          <a:lstStyle/>
          <a:p>
            <a:pPr algn="ctr"/>
            <a:r>
              <a:rPr lang="pt-BR" sz="3200" b="1" dirty="0" smtClean="0"/>
              <a:t>RI</a:t>
            </a:r>
            <a:endParaRPr lang="pt-BR" sz="3200" b="1" dirty="0"/>
          </a:p>
        </p:txBody>
      </p:sp>
      <p:sp>
        <p:nvSpPr>
          <p:cNvPr id="72" name="CaixaDeTexto 71"/>
          <p:cNvSpPr txBox="1"/>
          <p:nvPr/>
        </p:nvSpPr>
        <p:spPr>
          <a:xfrm>
            <a:off x="2377852" y="1274668"/>
            <a:ext cx="936104" cy="1077218"/>
          </a:xfrm>
          <a:prstGeom prst="rect">
            <a:avLst/>
          </a:prstGeom>
          <a:noFill/>
        </p:spPr>
        <p:txBody>
          <a:bodyPr wrap="square" rtlCol="0">
            <a:spAutoFit/>
          </a:bodyPr>
          <a:lstStyle/>
          <a:p>
            <a:pPr algn="ctr"/>
            <a:r>
              <a:rPr lang="pt-BR" sz="3200" b="1" dirty="0" smtClean="0"/>
              <a:t>R$</a:t>
            </a:r>
          </a:p>
          <a:p>
            <a:pPr algn="ctr"/>
            <a:r>
              <a:rPr lang="pt-BR" sz="3200" b="1" dirty="0" smtClean="0"/>
              <a:t>TN</a:t>
            </a:r>
            <a:endParaRPr lang="pt-BR" sz="3200" b="1" dirty="0"/>
          </a:p>
        </p:txBody>
      </p:sp>
      <p:sp>
        <p:nvSpPr>
          <p:cNvPr id="74" name="CaixaDeTexto 73"/>
          <p:cNvSpPr txBox="1"/>
          <p:nvPr/>
        </p:nvSpPr>
        <p:spPr>
          <a:xfrm>
            <a:off x="1413173" y="914628"/>
            <a:ext cx="936104" cy="369332"/>
          </a:xfrm>
          <a:prstGeom prst="rect">
            <a:avLst/>
          </a:prstGeom>
          <a:noFill/>
        </p:spPr>
        <p:txBody>
          <a:bodyPr wrap="square" rtlCol="0">
            <a:spAutoFit/>
          </a:bodyPr>
          <a:lstStyle/>
          <a:p>
            <a:pPr algn="ctr"/>
            <a:r>
              <a:rPr lang="pt-BR" b="1" dirty="0" smtClean="0">
                <a:solidFill>
                  <a:schemeClr val="accent5">
                    <a:lumMod val="40000"/>
                    <a:lumOff val="60000"/>
                  </a:schemeClr>
                </a:solidFill>
              </a:rPr>
              <a:t>Ativos</a:t>
            </a:r>
            <a:endParaRPr lang="pt-BR" b="1" dirty="0">
              <a:solidFill>
                <a:schemeClr val="accent5">
                  <a:lumMod val="40000"/>
                  <a:lumOff val="60000"/>
                </a:schemeClr>
              </a:solidFill>
            </a:endParaRPr>
          </a:p>
        </p:txBody>
      </p:sp>
      <p:sp>
        <p:nvSpPr>
          <p:cNvPr id="75" name="CaixaDeTexto 74"/>
          <p:cNvSpPr txBox="1"/>
          <p:nvPr/>
        </p:nvSpPr>
        <p:spPr>
          <a:xfrm>
            <a:off x="2267744" y="914628"/>
            <a:ext cx="1224136" cy="369332"/>
          </a:xfrm>
          <a:prstGeom prst="rect">
            <a:avLst/>
          </a:prstGeom>
          <a:noFill/>
        </p:spPr>
        <p:txBody>
          <a:bodyPr wrap="square" rtlCol="0">
            <a:spAutoFit/>
          </a:bodyPr>
          <a:lstStyle/>
          <a:p>
            <a:pPr algn="ctr"/>
            <a:r>
              <a:rPr lang="pt-BR" b="1" dirty="0" smtClean="0">
                <a:solidFill>
                  <a:schemeClr val="accent5">
                    <a:lumMod val="40000"/>
                    <a:lumOff val="60000"/>
                  </a:schemeClr>
                </a:solidFill>
              </a:rPr>
              <a:t>Passivos</a:t>
            </a:r>
            <a:endParaRPr lang="pt-BR" b="1" dirty="0">
              <a:solidFill>
                <a:schemeClr val="accent5">
                  <a:lumMod val="40000"/>
                  <a:lumOff val="60000"/>
                </a:schemeClr>
              </a:solidFill>
            </a:endParaRPr>
          </a:p>
        </p:txBody>
      </p:sp>
      <p:sp>
        <p:nvSpPr>
          <p:cNvPr id="76" name="Seta para a direita 75"/>
          <p:cNvSpPr/>
          <p:nvPr/>
        </p:nvSpPr>
        <p:spPr>
          <a:xfrm>
            <a:off x="3768569" y="2232564"/>
            <a:ext cx="1091463" cy="477908"/>
          </a:xfrm>
          <a:prstGeom prst="rightArrow">
            <a:avLst/>
          </a:prstGeom>
          <a:solidFill>
            <a:schemeClr val="bg1">
              <a:lumMod val="6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6" name="Retângulo 25"/>
          <p:cNvSpPr/>
          <p:nvPr/>
        </p:nvSpPr>
        <p:spPr>
          <a:xfrm rot="21594539">
            <a:off x="5227755" y="4077739"/>
            <a:ext cx="936104" cy="1366741"/>
          </a:xfrm>
          <a:prstGeom prst="rect">
            <a:avLst/>
          </a:prstGeom>
          <a:solidFill>
            <a:srgbClr val="FFFF0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7" name="CaixaDeTexto 26"/>
          <p:cNvSpPr txBox="1"/>
          <p:nvPr/>
        </p:nvSpPr>
        <p:spPr>
          <a:xfrm rot="21594539">
            <a:off x="5228840" y="4751693"/>
            <a:ext cx="936104" cy="584775"/>
          </a:xfrm>
          <a:prstGeom prst="rect">
            <a:avLst/>
          </a:prstGeom>
          <a:noFill/>
        </p:spPr>
        <p:txBody>
          <a:bodyPr wrap="square" rtlCol="0">
            <a:spAutoFit/>
          </a:bodyPr>
          <a:lstStyle/>
          <a:p>
            <a:pPr algn="ctr"/>
            <a:r>
              <a:rPr lang="pt-BR" sz="3200" b="1" dirty="0" smtClean="0"/>
              <a:t>RI</a:t>
            </a:r>
            <a:endParaRPr lang="pt-BR" sz="3200" b="1" dirty="0"/>
          </a:p>
        </p:txBody>
      </p:sp>
      <p:sp>
        <p:nvSpPr>
          <p:cNvPr id="28" name="Retângulo 27"/>
          <p:cNvSpPr/>
          <p:nvPr/>
        </p:nvSpPr>
        <p:spPr>
          <a:xfrm>
            <a:off x="2392710" y="2885323"/>
            <a:ext cx="936104" cy="540060"/>
          </a:xfrm>
          <a:prstGeom prst="rect">
            <a:avLst/>
          </a:prstGeom>
          <a:solidFill>
            <a:schemeClr val="bg1"/>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9" name="CaixaDeTexto 28"/>
          <p:cNvSpPr txBox="1"/>
          <p:nvPr/>
        </p:nvSpPr>
        <p:spPr>
          <a:xfrm>
            <a:off x="2421285" y="2840608"/>
            <a:ext cx="936104" cy="584775"/>
          </a:xfrm>
          <a:prstGeom prst="rect">
            <a:avLst/>
          </a:prstGeom>
          <a:noFill/>
        </p:spPr>
        <p:txBody>
          <a:bodyPr wrap="square" rtlCol="0">
            <a:spAutoFit/>
          </a:bodyPr>
          <a:lstStyle/>
          <a:p>
            <a:pPr algn="ctr"/>
            <a:r>
              <a:rPr lang="pt-BR" sz="3200" b="1" dirty="0" smtClean="0"/>
              <a:t>PL</a:t>
            </a:r>
            <a:endParaRPr lang="pt-BR" sz="3200" b="1" dirty="0"/>
          </a:p>
        </p:txBody>
      </p:sp>
    </p:spTree>
    <p:extLst>
      <p:ext uri="{BB962C8B-B14F-4D97-AF65-F5344CB8AC3E}">
        <p14:creationId xmlns:p14="http://schemas.microsoft.com/office/powerpoint/2010/main" val="224420069"/>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Retângulo 24"/>
          <p:cNvSpPr/>
          <p:nvPr/>
        </p:nvSpPr>
        <p:spPr>
          <a:xfrm rot="21594539">
            <a:off x="5230675" y="1269731"/>
            <a:ext cx="936104" cy="2807265"/>
          </a:xfrm>
          <a:prstGeom prst="rect">
            <a:avLst/>
          </a:prstGeom>
          <a:solidFill>
            <a:schemeClr val="bg1"/>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4" name="Retângulo 33"/>
          <p:cNvSpPr/>
          <p:nvPr/>
        </p:nvSpPr>
        <p:spPr>
          <a:xfrm>
            <a:off x="6199316" y="5385235"/>
            <a:ext cx="936104" cy="540060"/>
          </a:xfrm>
          <a:prstGeom prst="rect">
            <a:avLst/>
          </a:prstGeom>
          <a:solidFill>
            <a:schemeClr val="bg1"/>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5" name="CaixaDeTexto 34"/>
          <p:cNvSpPr txBox="1"/>
          <p:nvPr/>
        </p:nvSpPr>
        <p:spPr>
          <a:xfrm>
            <a:off x="6227891" y="5340520"/>
            <a:ext cx="936104" cy="584775"/>
          </a:xfrm>
          <a:prstGeom prst="rect">
            <a:avLst/>
          </a:prstGeom>
          <a:noFill/>
        </p:spPr>
        <p:txBody>
          <a:bodyPr wrap="square" rtlCol="0">
            <a:spAutoFit/>
          </a:bodyPr>
          <a:lstStyle/>
          <a:p>
            <a:pPr algn="ctr"/>
            <a:r>
              <a:rPr lang="pt-BR" sz="3200" b="1" dirty="0" smtClean="0"/>
              <a:t>PL</a:t>
            </a:r>
            <a:endParaRPr lang="pt-BR" sz="3200" b="1" dirty="0"/>
          </a:p>
        </p:txBody>
      </p:sp>
      <p:sp>
        <p:nvSpPr>
          <p:cNvPr id="38" name="Retângulo 37"/>
          <p:cNvSpPr/>
          <p:nvPr/>
        </p:nvSpPr>
        <p:spPr>
          <a:xfrm rot="21594539">
            <a:off x="6201305" y="1269728"/>
            <a:ext cx="936104" cy="4080185"/>
          </a:xfrm>
          <a:prstGeom prst="rect">
            <a:avLst/>
          </a:prstGeom>
          <a:solidFill>
            <a:schemeClr val="bg1"/>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42" name="CaixaDeTexto 41"/>
          <p:cNvSpPr txBox="1"/>
          <p:nvPr/>
        </p:nvSpPr>
        <p:spPr>
          <a:xfrm rot="21594539">
            <a:off x="5229304" y="1269733"/>
            <a:ext cx="936104" cy="584775"/>
          </a:xfrm>
          <a:prstGeom prst="rect">
            <a:avLst/>
          </a:prstGeom>
          <a:noFill/>
        </p:spPr>
        <p:txBody>
          <a:bodyPr wrap="square" rtlCol="0">
            <a:spAutoFit/>
          </a:bodyPr>
          <a:lstStyle/>
          <a:p>
            <a:pPr algn="ctr"/>
            <a:r>
              <a:rPr lang="pt-BR" sz="3200" b="1" dirty="0" smtClean="0"/>
              <a:t>D+</a:t>
            </a:r>
            <a:endParaRPr lang="pt-BR" sz="3200" b="1" dirty="0"/>
          </a:p>
        </p:txBody>
      </p:sp>
      <p:sp>
        <p:nvSpPr>
          <p:cNvPr id="47" name="CaixaDeTexto 46"/>
          <p:cNvSpPr txBox="1"/>
          <p:nvPr/>
        </p:nvSpPr>
        <p:spPr>
          <a:xfrm rot="21594539">
            <a:off x="6193983" y="1269733"/>
            <a:ext cx="936104" cy="1077218"/>
          </a:xfrm>
          <a:prstGeom prst="rect">
            <a:avLst/>
          </a:prstGeom>
          <a:noFill/>
        </p:spPr>
        <p:txBody>
          <a:bodyPr wrap="square" rtlCol="0">
            <a:spAutoFit/>
          </a:bodyPr>
          <a:lstStyle/>
          <a:p>
            <a:pPr algn="ctr"/>
            <a:r>
              <a:rPr lang="pt-BR" sz="3200" b="1" dirty="0" smtClean="0"/>
              <a:t>R$</a:t>
            </a:r>
          </a:p>
          <a:p>
            <a:pPr algn="ctr"/>
            <a:r>
              <a:rPr lang="pt-BR" sz="3200" b="1" dirty="0" smtClean="0"/>
              <a:t>TN</a:t>
            </a:r>
            <a:endParaRPr lang="pt-BR" sz="3200" b="1" dirty="0"/>
          </a:p>
        </p:txBody>
      </p:sp>
      <p:sp>
        <p:nvSpPr>
          <p:cNvPr id="55" name="CaixaDeTexto 54"/>
          <p:cNvSpPr txBox="1"/>
          <p:nvPr/>
        </p:nvSpPr>
        <p:spPr>
          <a:xfrm rot="21594539">
            <a:off x="5229304" y="909693"/>
            <a:ext cx="936104" cy="369332"/>
          </a:xfrm>
          <a:prstGeom prst="rect">
            <a:avLst/>
          </a:prstGeom>
          <a:noFill/>
        </p:spPr>
        <p:txBody>
          <a:bodyPr wrap="square" rtlCol="0">
            <a:spAutoFit/>
          </a:bodyPr>
          <a:lstStyle/>
          <a:p>
            <a:pPr algn="ctr"/>
            <a:r>
              <a:rPr lang="pt-BR" b="1" dirty="0" smtClean="0">
                <a:solidFill>
                  <a:schemeClr val="accent5">
                    <a:lumMod val="40000"/>
                    <a:lumOff val="60000"/>
                  </a:schemeClr>
                </a:solidFill>
              </a:rPr>
              <a:t>Ativos</a:t>
            </a:r>
            <a:endParaRPr lang="pt-BR" b="1" dirty="0">
              <a:solidFill>
                <a:schemeClr val="accent5">
                  <a:lumMod val="40000"/>
                  <a:lumOff val="60000"/>
                </a:schemeClr>
              </a:solidFill>
            </a:endParaRPr>
          </a:p>
        </p:txBody>
      </p:sp>
      <p:sp>
        <p:nvSpPr>
          <p:cNvPr id="57" name="CaixaDeTexto 56"/>
          <p:cNvSpPr txBox="1"/>
          <p:nvPr/>
        </p:nvSpPr>
        <p:spPr>
          <a:xfrm rot="21594539">
            <a:off x="6083875" y="909693"/>
            <a:ext cx="1224136" cy="369332"/>
          </a:xfrm>
          <a:prstGeom prst="rect">
            <a:avLst/>
          </a:prstGeom>
          <a:noFill/>
        </p:spPr>
        <p:txBody>
          <a:bodyPr wrap="square" rtlCol="0">
            <a:spAutoFit/>
          </a:bodyPr>
          <a:lstStyle/>
          <a:p>
            <a:pPr algn="ctr"/>
            <a:r>
              <a:rPr lang="pt-BR" b="1" dirty="0" smtClean="0">
                <a:solidFill>
                  <a:schemeClr val="accent5">
                    <a:lumMod val="40000"/>
                    <a:lumOff val="60000"/>
                  </a:schemeClr>
                </a:solidFill>
              </a:rPr>
              <a:t>Passivos</a:t>
            </a:r>
            <a:endParaRPr lang="pt-BR" b="1" dirty="0">
              <a:solidFill>
                <a:schemeClr val="accent5">
                  <a:lumMod val="40000"/>
                  <a:lumOff val="60000"/>
                </a:schemeClr>
              </a:solidFill>
            </a:endParaRPr>
          </a:p>
        </p:txBody>
      </p:sp>
      <p:sp>
        <p:nvSpPr>
          <p:cNvPr id="63" name="Retângulo 62"/>
          <p:cNvSpPr/>
          <p:nvPr/>
        </p:nvSpPr>
        <p:spPr>
          <a:xfrm rot="21594539">
            <a:off x="5228240" y="5192452"/>
            <a:ext cx="936104" cy="756084"/>
          </a:xfrm>
          <a:prstGeom prst="rect">
            <a:avLst/>
          </a:prstGeom>
          <a:solidFill>
            <a:srgbClr val="FFFF0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64" name="CaixaDeTexto 63"/>
          <p:cNvSpPr txBox="1"/>
          <p:nvPr/>
        </p:nvSpPr>
        <p:spPr>
          <a:xfrm rot="21594539">
            <a:off x="5228840" y="5255749"/>
            <a:ext cx="936104" cy="584775"/>
          </a:xfrm>
          <a:prstGeom prst="rect">
            <a:avLst/>
          </a:prstGeom>
          <a:noFill/>
        </p:spPr>
        <p:txBody>
          <a:bodyPr wrap="square" rtlCol="0">
            <a:spAutoFit/>
          </a:bodyPr>
          <a:lstStyle/>
          <a:p>
            <a:pPr algn="ctr"/>
            <a:r>
              <a:rPr lang="pt-BR" sz="3200" b="1" dirty="0" smtClean="0"/>
              <a:t>RI</a:t>
            </a:r>
            <a:endParaRPr lang="pt-BR" sz="3200" b="1" dirty="0"/>
          </a:p>
        </p:txBody>
      </p:sp>
      <p:sp>
        <p:nvSpPr>
          <p:cNvPr id="65" name="CaixaDeTexto 64"/>
          <p:cNvSpPr txBox="1"/>
          <p:nvPr/>
        </p:nvSpPr>
        <p:spPr>
          <a:xfrm rot="21594539">
            <a:off x="5229768" y="1991299"/>
            <a:ext cx="936104" cy="1077218"/>
          </a:xfrm>
          <a:prstGeom prst="rect">
            <a:avLst/>
          </a:prstGeom>
          <a:noFill/>
        </p:spPr>
        <p:txBody>
          <a:bodyPr wrap="square" rtlCol="0">
            <a:spAutoFit/>
          </a:bodyPr>
          <a:lstStyle/>
          <a:p>
            <a:pPr algn="ctr"/>
            <a:r>
              <a:rPr lang="pt-BR" sz="3200" b="1" dirty="0" err="1" smtClean="0"/>
              <a:t>Tít</a:t>
            </a:r>
            <a:endParaRPr lang="pt-BR" sz="3200" b="1" dirty="0" smtClean="0"/>
          </a:p>
          <a:p>
            <a:pPr algn="ctr"/>
            <a:r>
              <a:rPr lang="pt-BR" sz="3200" b="1" dirty="0" smtClean="0"/>
              <a:t>TN</a:t>
            </a:r>
            <a:endParaRPr lang="pt-BR" sz="3200" b="1" dirty="0"/>
          </a:p>
        </p:txBody>
      </p:sp>
      <p:cxnSp>
        <p:nvCxnSpPr>
          <p:cNvPr id="3" name="Conector reto 2"/>
          <p:cNvCxnSpPr/>
          <p:nvPr/>
        </p:nvCxnSpPr>
        <p:spPr>
          <a:xfrm flipV="1">
            <a:off x="5230040" y="2025817"/>
            <a:ext cx="934904" cy="744"/>
          </a:xfrm>
          <a:prstGeom prst="line">
            <a:avLst/>
          </a:prstGeom>
          <a:ln w="1905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66" name="Retângulo 65"/>
          <p:cNvSpPr/>
          <p:nvPr/>
        </p:nvSpPr>
        <p:spPr>
          <a:xfrm>
            <a:off x="2392710" y="1274667"/>
            <a:ext cx="936104" cy="1575465"/>
          </a:xfrm>
          <a:prstGeom prst="rect">
            <a:avLst/>
          </a:prstGeom>
          <a:solidFill>
            <a:schemeClr val="bg1"/>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67" name="Retângulo 66"/>
          <p:cNvSpPr/>
          <p:nvPr/>
        </p:nvSpPr>
        <p:spPr>
          <a:xfrm>
            <a:off x="1413173" y="1274668"/>
            <a:ext cx="936104" cy="1080120"/>
          </a:xfrm>
          <a:prstGeom prst="rect">
            <a:avLst/>
          </a:prstGeom>
          <a:solidFill>
            <a:schemeClr val="bg1"/>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68" name="Retângulo 67"/>
          <p:cNvSpPr/>
          <p:nvPr/>
        </p:nvSpPr>
        <p:spPr>
          <a:xfrm>
            <a:off x="1413173" y="2354788"/>
            <a:ext cx="936104" cy="1080120"/>
          </a:xfrm>
          <a:prstGeom prst="rect">
            <a:avLst/>
          </a:prstGeom>
          <a:solidFill>
            <a:srgbClr val="FFFF0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70" name="CaixaDeTexto 69"/>
          <p:cNvSpPr txBox="1"/>
          <p:nvPr/>
        </p:nvSpPr>
        <p:spPr>
          <a:xfrm>
            <a:off x="1413173" y="1274668"/>
            <a:ext cx="936104" cy="584775"/>
          </a:xfrm>
          <a:prstGeom prst="rect">
            <a:avLst/>
          </a:prstGeom>
          <a:noFill/>
        </p:spPr>
        <p:txBody>
          <a:bodyPr wrap="square" rtlCol="0">
            <a:spAutoFit/>
          </a:bodyPr>
          <a:lstStyle/>
          <a:p>
            <a:pPr algn="ctr"/>
            <a:r>
              <a:rPr lang="pt-BR" sz="3200" b="1" dirty="0" smtClean="0"/>
              <a:t>D+</a:t>
            </a:r>
            <a:endParaRPr lang="pt-BR" sz="3200" b="1" dirty="0"/>
          </a:p>
        </p:txBody>
      </p:sp>
      <p:sp>
        <p:nvSpPr>
          <p:cNvPr id="71" name="CaixaDeTexto 70"/>
          <p:cNvSpPr txBox="1"/>
          <p:nvPr/>
        </p:nvSpPr>
        <p:spPr>
          <a:xfrm>
            <a:off x="1413173" y="2418085"/>
            <a:ext cx="936104" cy="584775"/>
          </a:xfrm>
          <a:prstGeom prst="rect">
            <a:avLst/>
          </a:prstGeom>
          <a:noFill/>
        </p:spPr>
        <p:txBody>
          <a:bodyPr wrap="square" rtlCol="0">
            <a:spAutoFit/>
          </a:bodyPr>
          <a:lstStyle/>
          <a:p>
            <a:pPr algn="ctr"/>
            <a:r>
              <a:rPr lang="pt-BR" sz="3200" b="1" dirty="0" smtClean="0"/>
              <a:t>RI</a:t>
            </a:r>
            <a:endParaRPr lang="pt-BR" sz="3200" b="1" dirty="0"/>
          </a:p>
        </p:txBody>
      </p:sp>
      <p:sp>
        <p:nvSpPr>
          <p:cNvPr id="72" name="CaixaDeTexto 71"/>
          <p:cNvSpPr txBox="1"/>
          <p:nvPr/>
        </p:nvSpPr>
        <p:spPr>
          <a:xfrm>
            <a:off x="2377852" y="1274668"/>
            <a:ext cx="936104" cy="1077218"/>
          </a:xfrm>
          <a:prstGeom prst="rect">
            <a:avLst/>
          </a:prstGeom>
          <a:noFill/>
        </p:spPr>
        <p:txBody>
          <a:bodyPr wrap="square" rtlCol="0">
            <a:spAutoFit/>
          </a:bodyPr>
          <a:lstStyle/>
          <a:p>
            <a:pPr algn="ctr"/>
            <a:r>
              <a:rPr lang="pt-BR" sz="3200" b="1" dirty="0" smtClean="0"/>
              <a:t>R$</a:t>
            </a:r>
          </a:p>
          <a:p>
            <a:pPr algn="ctr"/>
            <a:r>
              <a:rPr lang="pt-BR" sz="3200" b="1" dirty="0" smtClean="0"/>
              <a:t>TN</a:t>
            </a:r>
            <a:endParaRPr lang="pt-BR" sz="3200" b="1" dirty="0"/>
          </a:p>
        </p:txBody>
      </p:sp>
      <p:sp>
        <p:nvSpPr>
          <p:cNvPr id="74" name="CaixaDeTexto 73"/>
          <p:cNvSpPr txBox="1"/>
          <p:nvPr/>
        </p:nvSpPr>
        <p:spPr>
          <a:xfrm>
            <a:off x="1413173" y="914628"/>
            <a:ext cx="936104" cy="369332"/>
          </a:xfrm>
          <a:prstGeom prst="rect">
            <a:avLst/>
          </a:prstGeom>
          <a:noFill/>
        </p:spPr>
        <p:txBody>
          <a:bodyPr wrap="square" rtlCol="0">
            <a:spAutoFit/>
          </a:bodyPr>
          <a:lstStyle/>
          <a:p>
            <a:pPr algn="ctr"/>
            <a:r>
              <a:rPr lang="pt-BR" b="1" dirty="0" smtClean="0">
                <a:solidFill>
                  <a:schemeClr val="accent5">
                    <a:lumMod val="40000"/>
                    <a:lumOff val="60000"/>
                  </a:schemeClr>
                </a:solidFill>
              </a:rPr>
              <a:t>Ativos</a:t>
            </a:r>
            <a:endParaRPr lang="pt-BR" b="1" dirty="0">
              <a:solidFill>
                <a:schemeClr val="accent5">
                  <a:lumMod val="40000"/>
                  <a:lumOff val="60000"/>
                </a:schemeClr>
              </a:solidFill>
            </a:endParaRPr>
          </a:p>
        </p:txBody>
      </p:sp>
      <p:sp>
        <p:nvSpPr>
          <p:cNvPr id="75" name="CaixaDeTexto 74"/>
          <p:cNvSpPr txBox="1"/>
          <p:nvPr/>
        </p:nvSpPr>
        <p:spPr>
          <a:xfrm>
            <a:off x="2267744" y="914628"/>
            <a:ext cx="1224136" cy="369332"/>
          </a:xfrm>
          <a:prstGeom prst="rect">
            <a:avLst/>
          </a:prstGeom>
          <a:noFill/>
        </p:spPr>
        <p:txBody>
          <a:bodyPr wrap="square" rtlCol="0">
            <a:spAutoFit/>
          </a:bodyPr>
          <a:lstStyle/>
          <a:p>
            <a:pPr algn="ctr"/>
            <a:r>
              <a:rPr lang="pt-BR" b="1" dirty="0" smtClean="0">
                <a:solidFill>
                  <a:schemeClr val="accent5">
                    <a:lumMod val="40000"/>
                    <a:lumOff val="60000"/>
                  </a:schemeClr>
                </a:solidFill>
              </a:rPr>
              <a:t>Passivos</a:t>
            </a:r>
            <a:endParaRPr lang="pt-BR" b="1" dirty="0">
              <a:solidFill>
                <a:schemeClr val="accent5">
                  <a:lumMod val="40000"/>
                  <a:lumOff val="60000"/>
                </a:schemeClr>
              </a:solidFill>
            </a:endParaRPr>
          </a:p>
        </p:txBody>
      </p:sp>
      <p:sp>
        <p:nvSpPr>
          <p:cNvPr id="76" name="Seta para a direita 75"/>
          <p:cNvSpPr/>
          <p:nvPr/>
        </p:nvSpPr>
        <p:spPr>
          <a:xfrm>
            <a:off x="3768569" y="2232564"/>
            <a:ext cx="1091463" cy="477908"/>
          </a:xfrm>
          <a:prstGeom prst="rightArrow">
            <a:avLst/>
          </a:prstGeom>
          <a:solidFill>
            <a:schemeClr val="bg1">
              <a:lumMod val="6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6" name="Retângulo 25"/>
          <p:cNvSpPr/>
          <p:nvPr/>
        </p:nvSpPr>
        <p:spPr>
          <a:xfrm>
            <a:off x="2392710" y="2885323"/>
            <a:ext cx="936104" cy="540060"/>
          </a:xfrm>
          <a:prstGeom prst="rect">
            <a:avLst/>
          </a:prstGeom>
          <a:solidFill>
            <a:schemeClr val="bg1"/>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7" name="CaixaDeTexto 26"/>
          <p:cNvSpPr txBox="1"/>
          <p:nvPr/>
        </p:nvSpPr>
        <p:spPr>
          <a:xfrm>
            <a:off x="2421285" y="2840608"/>
            <a:ext cx="936104" cy="584775"/>
          </a:xfrm>
          <a:prstGeom prst="rect">
            <a:avLst/>
          </a:prstGeom>
          <a:noFill/>
        </p:spPr>
        <p:txBody>
          <a:bodyPr wrap="square" rtlCol="0">
            <a:spAutoFit/>
          </a:bodyPr>
          <a:lstStyle/>
          <a:p>
            <a:pPr algn="ctr"/>
            <a:r>
              <a:rPr lang="pt-BR" sz="3200" b="1" dirty="0" smtClean="0"/>
              <a:t>PL</a:t>
            </a:r>
            <a:endParaRPr lang="pt-BR" sz="3200" b="1" dirty="0"/>
          </a:p>
        </p:txBody>
      </p:sp>
    </p:spTree>
    <p:extLst>
      <p:ext uri="{BB962C8B-B14F-4D97-AF65-F5344CB8AC3E}">
        <p14:creationId xmlns:p14="http://schemas.microsoft.com/office/powerpoint/2010/main" val="2125798772"/>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Retângulo 33"/>
          <p:cNvSpPr/>
          <p:nvPr/>
        </p:nvSpPr>
        <p:spPr>
          <a:xfrm>
            <a:off x="6199316" y="5385235"/>
            <a:ext cx="936104" cy="540060"/>
          </a:xfrm>
          <a:prstGeom prst="rect">
            <a:avLst/>
          </a:prstGeom>
          <a:solidFill>
            <a:schemeClr val="bg1"/>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5" name="CaixaDeTexto 34"/>
          <p:cNvSpPr txBox="1"/>
          <p:nvPr/>
        </p:nvSpPr>
        <p:spPr>
          <a:xfrm>
            <a:off x="6227891" y="5340520"/>
            <a:ext cx="936104" cy="584775"/>
          </a:xfrm>
          <a:prstGeom prst="rect">
            <a:avLst/>
          </a:prstGeom>
          <a:noFill/>
        </p:spPr>
        <p:txBody>
          <a:bodyPr wrap="square" rtlCol="0">
            <a:spAutoFit/>
          </a:bodyPr>
          <a:lstStyle/>
          <a:p>
            <a:pPr algn="ctr"/>
            <a:r>
              <a:rPr lang="pt-BR" sz="3200" b="1" dirty="0" smtClean="0"/>
              <a:t>PL</a:t>
            </a:r>
            <a:endParaRPr lang="pt-BR" sz="3200" b="1" dirty="0"/>
          </a:p>
        </p:txBody>
      </p:sp>
      <p:sp>
        <p:nvSpPr>
          <p:cNvPr id="38" name="Retângulo 37"/>
          <p:cNvSpPr/>
          <p:nvPr/>
        </p:nvSpPr>
        <p:spPr>
          <a:xfrm rot="21594539">
            <a:off x="6201305" y="1269728"/>
            <a:ext cx="936104" cy="4080185"/>
          </a:xfrm>
          <a:prstGeom prst="rect">
            <a:avLst/>
          </a:prstGeom>
          <a:solidFill>
            <a:schemeClr val="bg1"/>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9" name="Retângulo 38"/>
          <p:cNvSpPr/>
          <p:nvPr/>
        </p:nvSpPr>
        <p:spPr>
          <a:xfrm rot="21594539">
            <a:off x="5231560" y="1269730"/>
            <a:ext cx="936104" cy="3921786"/>
          </a:xfrm>
          <a:prstGeom prst="rect">
            <a:avLst/>
          </a:prstGeom>
          <a:solidFill>
            <a:schemeClr val="bg1"/>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42" name="CaixaDeTexto 41"/>
          <p:cNvSpPr txBox="1"/>
          <p:nvPr/>
        </p:nvSpPr>
        <p:spPr>
          <a:xfrm rot="21594539">
            <a:off x="5229304" y="1269733"/>
            <a:ext cx="936104" cy="584775"/>
          </a:xfrm>
          <a:prstGeom prst="rect">
            <a:avLst/>
          </a:prstGeom>
          <a:noFill/>
        </p:spPr>
        <p:txBody>
          <a:bodyPr wrap="square" rtlCol="0">
            <a:spAutoFit/>
          </a:bodyPr>
          <a:lstStyle/>
          <a:p>
            <a:pPr algn="ctr"/>
            <a:r>
              <a:rPr lang="pt-BR" sz="3200" b="1" dirty="0" smtClean="0"/>
              <a:t>D+</a:t>
            </a:r>
            <a:endParaRPr lang="pt-BR" sz="3200" b="1" dirty="0"/>
          </a:p>
        </p:txBody>
      </p:sp>
      <p:sp>
        <p:nvSpPr>
          <p:cNvPr id="47" name="CaixaDeTexto 46"/>
          <p:cNvSpPr txBox="1"/>
          <p:nvPr/>
        </p:nvSpPr>
        <p:spPr>
          <a:xfrm rot="21594539">
            <a:off x="6193983" y="1269733"/>
            <a:ext cx="936104" cy="1077218"/>
          </a:xfrm>
          <a:prstGeom prst="rect">
            <a:avLst/>
          </a:prstGeom>
          <a:noFill/>
        </p:spPr>
        <p:txBody>
          <a:bodyPr wrap="square" rtlCol="0">
            <a:spAutoFit/>
          </a:bodyPr>
          <a:lstStyle/>
          <a:p>
            <a:pPr algn="ctr"/>
            <a:r>
              <a:rPr lang="pt-BR" sz="3200" b="1" dirty="0" smtClean="0"/>
              <a:t>R$</a:t>
            </a:r>
          </a:p>
          <a:p>
            <a:pPr algn="ctr"/>
            <a:r>
              <a:rPr lang="pt-BR" sz="3200" b="1" dirty="0" smtClean="0"/>
              <a:t>TN</a:t>
            </a:r>
            <a:endParaRPr lang="pt-BR" sz="3200" b="1" dirty="0"/>
          </a:p>
        </p:txBody>
      </p:sp>
      <p:sp>
        <p:nvSpPr>
          <p:cNvPr id="55" name="CaixaDeTexto 54"/>
          <p:cNvSpPr txBox="1"/>
          <p:nvPr/>
        </p:nvSpPr>
        <p:spPr>
          <a:xfrm rot="21594539">
            <a:off x="5229304" y="909693"/>
            <a:ext cx="936104" cy="369332"/>
          </a:xfrm>
          <a:prstGeom prst="rect">
            <a:avLst/>
          </a:prstGeom>
          <a:noFill/>
        </p:spPr>
        <p:txBody>
          <a:bodyPr wrap="square" rtlCol="0">
            <a:spAutoFit/>
          </a:bodyPr>
          <a:lstStyle/>
          <a:p>
            <a:pPr algn="ctr"/>
            <a:r>
              <a:rPr lang="pt-BR" b="1" dirty="0" smtClean="0">
                <a:solidFill>
                  <a:schemeClr val="accent5">
                    <a:lumMod val="40000"/>
                    <a:lumOff val="60000"/>
                  </a:schemeClr>
                </a:solidFill>
              </a:rPr>
              <a:t>Ativos</a:t>
            </a:r>
            <a:endParaRPr lang="pt-BR" b="1" dirty="0">
              <a:solidFill>
                <a:schemeClr val="accent5">
                  <a:lumMod val="40000"/>
                  <a:lumOff val="60000"/>
                </a:schemeClr>
              </a:solidFill>
            </a:endParaRPr>
          </a:p>
        </p:txBody>
      </p:sp>
      <p:sp>
        <p:nvSpPr>
          <p:cNvPr id="57" name="CaixaDeTexto 56"/>
          <p:cNvSpPr txBox="1"/>
          <p:nvPr/>
        </p:nvSpPr>
        <p:spPr>
          <a:xfrm rot="21594539">
            <a:off x="6083875" y="909693"/>
            <a:ext cx="1224136" cy="369332"/>
          </a:xfrm>
          <a:prstGeom prst="rect">
            <a:avLst/>
          </a:prstGeom>
          <a:noFill/>
        </p:spPr>
        <p:txBody>
          <a:bodyPr wrap="square" rtlCol="0">
            <a:spAutoFit/>
          </a:bodyPr>
          <a:lstStyle/>
          <a:p>
            <a:pPr algn="ctr"/>
            <a:r>
              <a:rPr lang="pt-BR" b="1" dirty="0" smtClean="0">
                <a:solidFill>
                  <a:schemeClr val="accent5">
                    <a:lumMod val="40000"/>
                    <a:lumOff val="60000"/>
                  </a:schemeClr>
                </a:solidFill>
              </a:rPr>
              <a:t>Passivos</a:t>
            </a:r>
            <a:endParaRPr lang="pt-BR" b="1" dirty="0">
              <a:solidFill>
                <a:schemeClr val="accent5">
                  <a:lumMod val="40000"/>
                  <a:lumOff val="60000"/>
                </a:schemeClr>
              </a:solidFill>
            </a:endParaRPr>
          </a:p>
        </p:txBody>
      </p:sp>
      <p:sp>
        <p:nvSpPr>
          <p:cNvPr id="63" name="Retângulo 62"/>
          <p:cNvSpPr/>
          <p:nvPr/>
        </p:nvSpPr>
        <p:spPr>
          <a:xfrm rot="21594539">
            <a:off x="5228240" y="5192452"/>
            <a:ext cx="936104" cy="756084"/>
          </a:xfrm>
          <a:prstGeom prst="rect">
            <a:avLst/>
          </a:prstGeom>
          <a:solidFill>
            <a:srgbClr val="FFFF0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64" name="CaixaDeTexto 63"/>
          <p:cNvSpPr txBox="1"/>
          <p:nvPr/>
        </p:nvSpPr>
        <p:spPr>
          <a:xfrm rot="21594539">
            <a:off x="5228840" y="5255749"/>
            <a:ext cx="936104" cy="584775"/>
          </a:xfrm>
          <a:prstGeom prst="rect">
            <a:avLst/>
          </a:prstGeom>
          <a:noFill/>
        </p:spPr>
        <p:txBody>
          <a:bodyPr wrap="square" rtlCol="0">
            <a:spAutoFit/>
          </a:bodyPr>
          <a:lstStyle/>
          <a:p>
            <a:pPr algn="ctr"/>
            <a:r>
              <a:rPr lang="pt-BR" sz="3200" b="1" dirty="0" smtClean="0"/>
              <a:t>RI</a:t>
            </a:r>
            <a:endParaRPr lang="pt-BR" sz="3200" b="1" dirty="0"/>
          </a:p>
        </p:txBody>
      </p:sp>
      <p:sp>
        <p:nvSpPr>
          <p:cNvPr id="65" name="CaixaDeTexto 64"/>
          <p:cNvSpPr txBox="1"/>
          <p:nvPr/>
        </p:nvSpPr>
        <p:spPr>
          <a:xfrm rot="21594539">
            <a:off x="5229768" y="1991299"/>
            <a:ext cx="936104" cy="1077218"/>
          </a:xfrm>
          <a:prstGeom prst="rect">
            <a:avLst/>
          </a:prstGeom>
          <a:noFill/>
        </p:spPr>
        <p:txBody>
          <a:bodyPr wrap="square" rtlCol="0">
            <a:spAutoFit/>
          </a:bodyPr>
          <a:lstStyle/>
          <a:p>
            <a:pPr algn="ctr"/>
            <a:r>
              <a:rPr lang="pt-BR" sz="3200" b="1" dirty="0" err="1" smtClean="0"/>
              <a:t>Tít</a:t>
            </a:r>
            <a:endParaRPr lang="pt-BR" sz="3200" b="1" dirty="0" smtClean="0"/>
          </a:p>
          <a:p>
            <a:pPr algn="ctr"/>
            <a:r>
              <a:rPr lang="pt-BR" sz="3200" b="1" dirty="0" smtClean="0"/>
              <a:t>TN</a:t>
            </a:r>
            <a:endParaRPr lang="pt-BR" sz="3200" b="1" dirty="0"/>
          </a:p>
        </p:txBody>
      </p:sp>
      <p:cxnSp>
        <p:nvCxnSpPr>
          <p:cNvPr id="3" name="Conector reto 2"/>
          <p:cNvCxnSpPr/>
          <p:nvPr/>
        </p:nvCxnSpPr>
        <p:spPr>
          <a:xfrm flipV="1">
            <a:off x="5230040" y="2025817"/>
            <a:ext cx="934904" cy="744"/>
          </a:xfrm>
          <a:prstGeom prst="line">
            <a:avLst/>
          </a:prstGeom>
          <a:ln w="1905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66" name="Retângulo 65"/>
          <p:cNvSpPr/>
          <p:nvPr/>
        </p:nvSpPr>
        <p:spPr>
          <a:xfrm>
            <a:off x="2392710" y="1274667"/>
            <a:ext cx="936104" cy="1575465"/>
          </a:xfrm>
          <a:prstGeom prst="rect">
            <a:avLst/>
          </a:prstGeom>
          <a:solidFill>
            <a:schemeClr val="bg1"/>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67" name="Retângulo 66"/>
          <p:cNvSpPr/>
          <p:nvPr/>
        </p:nvSpPr>
        <p:spPr>
          <a:xfrm>
            <a:off x="1413173" y="1274668"/>
            <a:ext cx="936104" cy="1080120"/>
          </a:xfrm>
          <a:prstGeom prst="rect">
            <a:avLst/>
          </a:prstGeom>
          <a:solidFill>
            <a:schemeClr val="bg1"/>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68" name="Retângulo 67"/>
          <p:cNvSpPr/>
          <p:nvPr/>
        </p:nvSpPr>
        <p:spPr>
          <a:xfrm>
            <a:off x="1413173" y="2354788"/>
            <a:ext cx="936104" cy="1080120"/>
          </a:xfrm>
          <a:prstGeom prst="rect">
            <a:avLst/>
          </a:prstGeom>
          <a:solidFill>
            <a:srgbClr val="FFFF0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70" name="CaixaDeTexto 69"/>
          <p:cNvSpPr txBox="1"/>
          <p:nvPr/>
        </p:nvSpPr>
        <p:spPr>
          <a:xfrm>
            <a:off x="1413173" y="1274668"/>
            <a:ext cx="936104" cy="584775"/>
          </a:xfrm>
          <a:prstGeom prst="rect">
            <a:avLst/>
          </a:prstGeom>
          <a:noFill/>
        </p:spPr>
        <p:txBody>
          <a:bodyPr wrap="square" rtlCol="0">
            <a:spAutoFit/>
          </a:bodyPr>
          <a:lstStyle/>
          <a:p>
            <a:pPr algn="ctr"/>
            <a:r>
              <a:rPr lang="pt-BR" sz="3200" b="1" dirty="0" smtClean="0"/>
              <a:t>D+</a:t>
            </a:r>
            <a:endParaRPr lang="pt-BR" sz="3200" b="1" dirty="0"/>
          </a:p>
        </p:txBody>
      </p:sp>
      <p:sp>
        <p:nvSpPr>
          <p:cNvPr id="71" name="CaixaDeTexto 70"/>
          <p:cNvSpPr txBox="1"/>
          <p:nvPr/>
        </p:nvSpPr>
        <p:spPr>
          <a:xfrm>
            <a:off x="1413173" y="2418085"/>
            <a:ext cx="936104" cy="584775"/>
          </a:xfrm>
          <a:prstGeom prst="rect">
            <a:avLst/>
          </a:prstGeom>
          <a:noFill/>
        </p:spPr>
        <p:txBody>
          <a:bodyPr wrap="square" rtlCol="0">
            <a:spAutoFit/>
          </a:bodyPr>
          <a:lstStyle/>
          <a:p>
            <a:pPr algn="ctr"/>
            <a:r>
              <a:rPr lang="pt-BR" sz="3200" b="1" dirty="0" smtClean="0"/>
              <a:t>RI</a:t>
            </a:r>
            <a:endParaRPr lang="pt-BR" sz="3200" b="1" dirty="0"/>
          </a:p>
        </p:txBody>
      </p:sp>
      <p:sp>
        <p:nvSpPr>
          <p:cNvPr id="72" name="CaixaDeTexto 71"/>
          <p:cNvSpPr txBox="1"/>
          <p:nvPr/>
        </p:nvSpPr>
        <p:spPr>
          <a:xfrm>
            <a:off x="2377852" y="1274668"/>
            <a:ext cx="936104" cy="1077218"/>
          </a:xfrm>
          <a:prstGeom prst="rect">
            <a:avLst/>
          </a:prstGeom>
          <a:noFill/>
        </p:spPr>
        <p:txBody>
          <a:bodyPr wrap="square" rtlCol="0">
            <a:spAutoFit/>
          </a:bodyPr>
          <a:lstStyle/>
          <a:p>
            <a:pPr algn="ctr"/>
            <a:r>
              <a:rPr lang="pt-BR" sz="3200" b="1" dirty="0" smtClean="0"/>
              <a:t>R$</a:t>
            </a:r>
          </a:p>
          <a:p>
            <a:pPr algn="ctr"/>
            <a:r>
              <a:rPr lang="pt-BR" sz="3200" b="1" dirty="0" smtClean="0"/>
              <a:t>TN</a:t>
            </a:r>
            <a:endParaRPr lang="pt-BR" sz="3200" b="1" dirty="0"/>
          </a:p>
        </p:txBody>
      </p:sp>
      <p:sp>
        <p:nvSpPr>
          <p:cNvPr id="74" name="CaixaDeTexto 73"/>
          <p:cNvSpPr txBox="1"/>
          <p:nvPr/>
        </p:nvSpPr>
        <p:spPr>
          <a:xfrm>
            <a:off x="1413173" y="914628"/>
            <a:ext cx="936104" cy="369332"/>
          </a:xfrm>
          <a:prstGeom prst="rect">
            <a:avLst/>
          </a:prstGeom>
          <a:noFill/>
        </p:spPr>
        <p:txBody>
          <a:bodyPr wrap="square" rtlCol="0">
            <a:spAutoFit/>
          </a:bodyPr>
          <a:lstStyle/>
          <a:p>
            <a:pPr algn="ctr"/>
            <a:r>
              <a:rPr lang="pt-BR" b="1" dirty="0" smtClean="0">
                <a:solidFill>
                  <a:schemeClr val="accent5">
                    <a:lumMod val="40000"/>
                    <a:lumOff val="60000"/>
                  </a:schemeClr>
                </a:solidFill>
              </a:rPr>
              <a:t>Ativos</a:t>
            </a:r>
            <a:endParaRPr lang="pt-BR" b="1" dirty="0">
              <a:solidFill>
                <a:schemeClr val="accent5">
                  <a:lumMod val="40000"/>
                  <a:lumOff val="60000"/>
                </a:schemeClr>
              </a:solidFill>
            </a:endParaRPr>
          </a:p>
        </p:txBody>
      </p:sp>
      <p:sp>
        <p:nvSpPr>
          <p:cNvPr id="75" name="CaixaDeTexto 74"/>
          <p:cNvSpPr txBox="1"/>
          <p:nvPr/>
        </p:nvSpPr>
        <p:spPr>
          <a:xfrm>
            <a:off x="2267744" y="914628"/>
            <a:ext cx="1224136" cy="369332"/>
          </a:xfrm>
          <a:prstGeom prst="rect">
            <a:avLst/>
          </a:prstGeom>
          <a:noFill/>
        </p:spPr>
        <p:txBody>
          <a:bodyPr wrap="square" rtlCol="0">
            <a:spAutoFit/>
          </a:bodyPr>
          <a:lstStyle/>
          <a:p>
            <a:pPr algn="ctr"/>
            <a:r>
              <a:rPr lang="pt-BR" b="1" dirty="0" smtClean="0">
                <a:solidFill>
                  <a:schemeClr val="accent5">
                    <a:lumMod val="40000"/>
                    <a:lumOff val="60000"/>
                  </a:schemeClr>
                </a:solidFill>
              </a:rPr>
              <a:t>Passivos</a:t>
            </a:r>
            <a:endParaRPr lang="pt-BR" b="1" dirty="0">
              <a:solidFill>
                <a:schemeClr val="accent5">
                  <a:lumMod val="40000"/>
                  <a:lumOff val="60000"/>
                </a:schemeClr>
              </a:solidFill>
            </a:endParaRPr>
          </a:p>
        </p:txBody>
      </p:sp>
      <p:sp>
        <p:nvSpPr>
          <p:cNvPr id="76" name="Seta para a direita 75"/>
          <p:cNvSpPr/>
          <p:nvPr/>
        </p:nvSpPr>
        <p:spPr>
          <a:xfrm>
            <a:off x="3768569" y="2232564"/>
            <a:ext cx="1091463" cy="477908"/>
          </a:xfrm>
          <a:prstGeom prst="rightArrow">
            <a:avLst/>
          </a:prstGeom>
          <a:solidFill>
            <a:schemeClr val="bg1">
              <a:lumMod val="6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5" name="Retângulo 24"/>
          <p:cNvSpPr/>
          <p:nvPr/>
        </p:nvSpPr>
        <p:spPr>
          <a:xfrm>
            <a:off x="2392710" y="2885323"/>
            <a:ext cx="936104" cy="540060"/>
          </a:xfrm>
          <a:prstGeom prst="rect">
            <a:avLst/>
          </a:prstGeom>
          <a:solidFill>
            <a:schemeClr val="bg1"/>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6" name="CaixaDeTexto 25"/>
          <p:cNvSpPr txBox="1"/>
          <p:nvPr/>
        </p:nvSpPr>
        <p:spPr>
          <a:xfrm>
            <a:off x="2421285" y="2840608"/>
            <a:ext cx="936104" cy="584775"/>
          </a:xfrm>
          <a:prstGeom prst="rect">
            <a:avLst/>
          </a:prstGeom>
          <a:noFill/>
        </p:spPr>
        <p:txBody>
          <a:bodyPr wrap="square" rtlCol="0">
            <a:spAutoFit/>
          </a:bodyPr>
          <a:lstStyle/>
          <a:p>
            <a:pPr algn="ctr"/>
            <a:r>
              <a:rPr lang="pt-BR" sz="3200" b="1" dirty="0" smtClean="0"/>
              <a:t>PL</a:t>
            </a:r>
            <a:endParaRPr lang="pt-BR" sz="3200" b="1" dirty="0"/>
          </a:p>
        </p:txBody>
      </p:sp>
    </p:spTree>
    <p:extLst>
      <p:ext uri="{BB962C8B-B14F-4D97-AF65-F5344CB8AC3E}">
        <p14:creationId xmlns:p14="http://schemas.microsoft.com/office/powerpoint/2010/main" val="193264183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4294967295"/>
          </p:nvPr>
        </p:nvSpPr>
        <p:spPr>
          <a:xfrm>
            <a:off x="457200" y="1484313"/>
            <a:ext cx="8229600" cy="4425950"/>
          </a:xfrm>
        </p:spPr>
        <p:txBody>
          <a:bodyPr>
            <a:normAutofit lnSpcReduction="10000"/>
          </a:bodyPr>
          <a:lstStyle/>
          <a:p>
            <a:pPr algn="just">
              <a:lnSpc>
                <a:spcPct val="90000"/>
              </a:lnSpc>
              <a:spcBef>
                <a:spcPct val="0"/>
              </a:spcBef>
              <a:buNone/>
            </a:pPr>
            <a:r>
              <a:rPr lang="pt-BR" sz="2700" b="1" dirty="0" smtClean="0">
                <a:solidFill>
                  <a:schemeClr val="bg1"/>
                </a:solidFill>
              </a:rPr>
              <a:t>	Constituição de 1988:</a:t>
            </a:r>
            <a:endParaRPr lang="pt-BR" sz="2700" b="1" dirty="0" smtClean="0">
              <a:solidFill>
                <a:schemeClr val="bg1"/>
              </a:solidFill>
            </a:endParaRPr>
          </a:p>
          <a:p>
            <a:pPr algn="just">
              <a:lnSpc>
                <a:spcPct val="90000"/>
              </a:lnSpc>
              <a:spcBef>
                <a:spcPct val="0"/>
              </a:spcBef>
              <a:buNone/>
            </a:pPr>
            <a:r>
              <a:rPr lang="pt-BR" sz="2700" b="1" dirty="0">
                <a:solidFill>
                  <a:schemeClr val="bg1"/>
                </a:solidFill>
              </a:rPr>
              <a:t>	</a:t>
            </a:r>
            <a:endParaRPr lang="pt-BR" sz="2700" b="1" dirty="0" smtClean="0">
              <a:solidFill>
                <a:schemeClr val="bg1"/>
              </a:solidFill>
            </a:endParaRPr>
          </a:p>
          <a:p>
            <a:pPr algn="just">
              <a:lnSpc>
                <a:spcPct val="90000"/>
              </a:lnSpc>
              <a:spcBef>
                <a:spcPct val="0"/>
              </a:spcBef>
              <a:buNone/>
            </a:pPr>
            <a:r>
              <a:rPr lang="pt-BR" sz="2700" dirty="0" smtClean="0">
                <a:solidFill>
                  <a:schemeClr val="bg1"/>
                </a:solidFill>
              </a:rPr>
              <a:t>	Art</a:t>
            </a:r>
            <a:r>
              <a:rPr lang="pt-BR" sz="2700" dirty="0">
                <a:solidFill>
                  <a:schemeClr val="bg1"/>
                </a:solidFill>
              </a:rPr>
              <a:t>. </a:t>
            </a:r>
            <a:r>
              <a:rPr lang="pt-BR" sz="2700" dirty="0" smtClean="0">
                <a:solidFill>
                  <a:schemeClr val="bg1"/>
                </a:solidFill>
              </a:rPr>
              <a:t>164</a:t>
            </a:r>
            <a:r>
              <a:rPr lang="pt-BR" sz="2700" dirty="0" smtClean="0">
                <a:solidFill>
                  <a:schemeClr val="bg1"/>
                </a:solidFill>
              </a:rPr>
              <a:t>. </a:t>
            </a:r>
            <a:r>
              <a:rPr lang="pt-BR" sz="2700" dirty="0">
                <a:solidFill>
                  <a:schemeClr val="bg1"/>
                </a:solidFill>
              </a:rPr>
              <a:t>A competência da União para </a:t>
            </a:r>
            <a:r>
              <a:rPr lang="pt-BR" sz="2700" b="1" dirty="0">
                <a:solidFill>
                  <a:srgbClr val="FF0000"/>
                </a:solidFill>
              </a:rPr>
              <a:t>emitir moeda </a:t>
            </a:r>
            <a:r>
              <a:rPr lang="pt-BR" sz="2700" dirty="0">
                <a:solidFill>
                  <a:schemeClr val="bg1"/>
                </a:solidFill>
              </a:rPr>
              <a:t>será exercida </a:t>
            </a:r>
            <a:r>
              <a:rPr lang="pt-BR" sz="2700" b="1" dirty="0">
                <a:solidFill>
                  <a:srgbClr val="FFFF00"/>
                </a:solidFill>
              </a:rPr>
              <a:t>exclusivamente pelo banco central</a:t>
            </a:r>
            <a:r>
              <a:rPr lang="pt-BR" sz="2700" dirty="0" smtClean="0">
                <a:solidFill>
                  <a:schemeClr val="bg1"/>
                </a:solidFill>
              </a:rPr>
              <a:t>.</a:t>
            </a:r>
            <a:endParaRPr lang="pt-BR" sz="2700" dirty="0">
              <a:solidFill>
                <a:schemeClr val="bg1"/>
              </a:solidFill>
            </a:endParaRPr>
          </a:p>
          <a:p>
            <a:pPr algn="just">
              <a:lnSpc>
                <a:spcPct val="90000"/>
              </a:lnSpc>
              <a:spcBef>
                <a:spcPct val="0"/>
              </a:spcBef>
              <a:buNone/>
            </a:pPr>
            <a:endParaRPr lang="pt-BR" sz="2700" dirty="0" smtClean="0">
              <a:solidFill>
                <a:schemeClr val="bg1"/>
              </a:solidFill>
            </a:endParaRPr>
          </a:p>
          <a:p>
            <a:pPr algn="just">
              <a:lnSpc>
                <a:spcPct val="90000"/>
              </a:lnSpc>
              <a:spcBef>
                <a:spcPct val="0"/>
              </a:spcBef>
              <a:buNone/>
            </a:pPr>
            <a:r>
              <a:rPr lang="pt-BR" sz="2700" dirty="0">
                <a:solidFill>
                  <a:schemeClr val="bg1"/>
                </a:solidFill>
              </a:rPr>
              <a:t>	§ 1º </a:t>
            </a:r>
            <a:r>
              <a:rPr lang="pt-BR" sz="2700" b="1" dirty="0">
                <a:solidFill>
                  <a:srgbClr val="4BD840"/>
                </a:solidFill>
              </a:rPr>
              <a:t>É vedado</a:t>
            </a:r>
            <a:r>
              <a:rPr lang="pt-BR" sz="2700" dirty="0">
                <a:solidFill>
                  <a:schemeClr val="bg1"/>
                </a:solidFill>
              </a:rPr>
              <a:t> ao banco central conceder, direta ou indiretamente, </a:t>
            </a:r>
            <a:r>
              <a:rPr lang="pt-BR" sz="2700" b="1" dirty="0">
                <a:solidFill>
                  <a:srgbClr val="FFC000"/>
                </a:solidFill>
              </a:rPr>
              <a:t>empréstimos ao Tesouro Nacional </a:t>
            </a:r>
            <a:r>
              <a:rPr lang="pt-BR" sz="2700" dirty="0">
                <a:solidFill>
                  <a:schemeClr val="bg1"/>
                </a:solidFill>
              </a:rPr>
              <a:t>e a qualquer órgão ou entidade que não seja instituição financeira</a:t>
            </a:r>
            <a:r>
              <a:rPr lang="pt-BR" sz="2700" dirty="0" smtClean="0">
                <a:solidFill>
                  <a:schemeClr val="bg1"/>
                </a:solidFill>
              </a:rPr>
              <a:t>.</a:t>
            </a:r>
          </a:p>
          <a:p>
            <a:pPr algn="just">
              <a:lnSpc>
                <a:spcPct val="90000"/>
              </a:lnSpc>
              <a:spcBef>
                <a:spcPct val="0"/>
              </a:spcBef>
              <a:buNone/>
            </a:pPr>
            <a:r>
              <a:rPr lang="pt-BR" sz="2700" dirty="0" smtClean="0">
                <a:solidFill>
                  <a:schemeClr val="bg1"/>
                </a:solidFill>
              </a:rPr>
              <a:t>	(...)</a:t>
            </a:r>
          </a:p>
          <a:p>
            <a:pPr algn="just">
              <a:lnSpc>
                <a:spcPct val="90000"/>
              </a:lnSpc>
              <a:spcBef>
                <a:spcPct val="0"/>
              </a:spcBef>
              <a:buNone/>
            </a:pPr>
            <a:r>
              <a:rPr lang="pt-BR" sz="2700" dirty="0">
                <a:solidFill>
                  <a:schemeClr val="bg1"/>
                </a:solidFill>
              </a:rPr>
              <a:t>	</a:t>
            </a:r>
            <a:r>
              <a:rPr lang="pt-BR" sz="2700" dirty="0" smtClean="0">
                <a:solidFill>
                  <a:schemeClr val="bg1"/>
                </a:solidFill>
              </a:rPr>
              <a:t>§ </a:t>
            </a:r>
            <a:r>
              <a:rPr lang="pt-BR" sz="2700" dirty="0">
                <a:solidFill>
                  <a:schemeClr val="bg1"/>
                </a:solidFill>
              </a:rPr>
              <a:t>3º As </a:t>
            </a:r>
            <a:r>
              <a:rPr lang="pt-BR" sz="2700" b="1" dirty="0">
                <a:solidFill>
                  <a:srgbClr val="FFFF00"/>
                </a:solidFill>
              </a:rPr>
              <a:t>disponibilidades de caixa da União </a:t>
            </a:r>
            <a:r>
              <a:rPr lang="pt-BR" sz="2700" dirty="0">
                <a:solidFill>
                  <a:schemeClr val="tx2">
                    <a:lumMod val="50000"/>
                  </a:schemeClr>
                </a:solidFill>
              </a:rPr>
              <a:t>serão </a:t>
            </a:r>
            <a:r>
              <a:rPr lang="pt-BR" sz="2700" b="1" dirty="0">
                <a:solidFill>
                  <a:schemeClr val="tx2">
                    <a:lumMod val="50000"/>
                  </a:schemeClr>
                </a:solidFill>
              </a:rPr>
              <a:t>depositadas no banco central</a:t>
            </a:r>
            <a:r>
              <a:rPr lang="pt-BR" sz="2700" dirty="0" smtClean="0">
                <a:solidFill>
                  <a:schemeClr val="tx2">
                    <a:lumMod val="50000"/>
                  </a:schemeClr>
                </a:solidFill>
              </a:rPr>
              <a:t>; (...).</a:t>
            </a:r>
            <a:endParaRPr lang="pt-BR" sz="2700" dirty="0">
              <a:solidFill>
                <a:schemeClr val="tx2">
                  <a:lumMod val="50000"/>
                </a:schemeClr>
              </a:solidFill>
            </a:endParaRPr>
          </a:p>
        </p:txBody>
      </p:sp>
      <p:sp>
        <p:nvSpPr>
          <p:cNvPr id="5" name="Título 1"/>
          <p:cNvSpPr txBox="1">
            <a:spLocks/>
          </p:cNvSpPr>
          <p:nvPr/>
        </p:nvSpPr>
        <p:spPr bwMode="auto">
          <a:xfrm>
            <a:off x="468313" y="260350"/>
            <a:ext cx="8229600" cy="928688"/>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pt-BR" u="sng" dirty="0">
                <a:solidFill>
                  <a:srgbClr val="00B0F0"/>
                </a:solidFill>
              </a:rPr>
              <a:t>BANCO CENTRAL e TESOURO</a:t>
            </a:r>
          </a:p>
        </p:txBody>
      </p:sp>
    </p:spTree>
    <p:extLst>
      <p:ext uri="{BB962C8B-B14F-4D97-AF65-F5344CB8AC3E}">
        <p14:creationId xmlns:p14="http://schemas.microsoft.com/office/powerpoint/2010/main" val="1700856723"/>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Retângulo 33"/>
          <p:cNvSpPr/>
          <p:nvPr/>
        </p:nvSpPr>
        <p:spPr>
          <a:xfrm>
            <a:off x="6199316" y="5385235"/>
            <a:ext cx="936104" cy="540060"/>
          </a:xfrm>
          <a:prstGeom prst="rect">
            <a:avLst/>
          </a:prstGeom>
          <a:solidFill>
            <a:schemeClr val="bg1"/>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5" name="CaixaDeTexto 34"/>
          <p:cNvSpPr txBox="1"/>
          <p:nvPr/>
        </p:nvSpPr>
        <p:spPr>
          <a:xfrm>
            <a:off x="6227891" y="5340520"/>
            <a:ext cx="936104" cy="584775"/>
          </a:xfrm>
          <a:prstGeom prst="rect">
            <a:avLst/>
          </a:prstGeom>
          <a:noFill/>
        </p:spPr>
        <p:txBody>
          <a:bodyPr wrap="square" rtlCol="0">
            <a:spAutoFit/>
          </a:bodyPr>
          <a:lstStyle/>
          <a:p>
            <a:pPr algn="ctr"/>
            <a:r>
              <a:rPr lang="pt-BR" sz="3200" b="1" dirty="0" smtClean="0"/>
              <a:t>PL</a:t>
            </a:r>
            <a:endParaRPr lang="pt-BR" sz="3200" b="1" dirty="0"/>
          </a:p>
        </p:txBody>
      </p:sp>
      <p:sp>
        <p:nvSpPr>
          <p:cNvPr id="38" name="Retângulo 37"/>
          <p:cNvSpPr/>
          <p:nvPr/>
        </p:nvSpPr>
        <p:spPr>
          <a:xfrm rot="21594539">
            <a:off x="6201305" y="1269728"/>
            <a:ext cx="936104" cy="4080185"/>
          </a:xfrm>
          <a:prstGeom prst="rect">
            <a:avLst/>
          </a:prstGeom>
          <a:solidFill>
            <a:schemeClr val="bg1"/>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9" name="Retângulo 38"/>
          <p:cNvSpPr/>
          <p:nvPr/>
        </p:nvSpPr>
        <p:spPr>
          <a:xfrm rot="21594539">
            <a:off x="5231560" y="1269730"/>
            <a:ext cx="936104" cy="3921786"/>
          </a:xfrm>
          <a:prstGeom prst="rect">
            <a:avLst/>
          </a:prstGeom>
          <a:solidFill>
            <a:schemeClr val="bg1"/>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42" name="CaixaDeTexto 41"/>
          <p:cNvSpPr txBox="1"/>
          <p:nvPr/>
        </p:nvSpPr>
        <p:spPr>
          <a:xfrm rot="21594539">
            <a:off x="5229304" y="1269733"/>
            <a:ext cx="936104" cy="584775"/>
          </a:xfrm>
          <a:prstGeom prst="rect">
            <a:avLst/>
          </a:prstGeom>
          <a:noFill/>
        </p:spPr>
        <p:txBody>
          <a:bodyPr wrap="square" rtlCol="0">
            <a:spAutoFit/>
          </a:bodyPr>
          <a:lstStyle/>
          <a:p>
            <a:pPr algn="ctr"/>
            <a:r>
              <a:rPr lang="pt-BR" sz="3200" b="1" dirty="0" smtClean="0"/>
              <a:t>D+</a:t>
            </a:r>
            <a:endParaRPr lang="pt-BR" sz="3200" b="1" dirty="0"/>
          </a:p>
        </p:txBody>
      </p:sp>
      <p:sp>
        <p:nvSpPr>
          <p:cNvPr id="47" name="CaixaDeTexto 46"/>
          <p:cNvSpPr txBox="1"/>
          <p:nvPr/>
        </p:nvSpPr>
        <p:spPr>
          <a:xfrm rot="21594539">
            <a:off x="6193983" y="1269733"/>
            <a:ext cx="936104" cy="1077218"/>
          </a:xfrm>
          <a:prstGeom prst="rect">
            <a:avLst/>
          </a:prstGeom>
          <a:noFill/>
        </p:spPr>
        <p:txBody>
          <a:bodyPr wrap="square" rtlCol="0">
            <a:spAutoFit/>
          </a:bodyPr>
          <a:lstStyle/>
          <a:p>
            <a:pPr algn="ctr"/>
            <a:r>
              <a:rPr lang="pt-BR" sz="3200" b="1" dirty="0" smtClean="0"/>
              <a:t>R$</a:t>
            </a:r>
          </a:p>
          <a:p>
            <a:pPr algn="ctr"/>
            <a:r>
              <a:rPr lang="pt-BR" sz="3200" b="1" dirty="0" smtClean="0"/>
              <a:t>TN</a:t>
            </a:r>
            <a:endParaRPr lang="pt-BR" sz="3200" b="1" dirty="0"/>
          </a:p>
        </p:txBody>
      </p:sp>
      <p:sp>
        <p:nvSpPr>
          <p:cNvPr id="55" name="CaixaDeTexto 54"/>
          <p:cNvSpPr txBox="1"/>
          <p:nvPr/>
        </p:nvSpPr>
        <p:spPr>
          <a:xfrm rot="21594539">
            <a:off x="5229304" y="909693"/>
            <a:ext cx="936104" cy="369332"/>
          </a:xfrm>
          <a:prstGeom prst="rect">
            <a:avLst/>
          </a:prstGeom>
          <a:noFill/>
        </p:spPr>
        <p:txBody>
          <a:bodyPr wrap="square" rtlCol="0">
            <a:spAutoFit/>
          </a:bodyPr>
          <a:lstStyle/>
          <a:p>
            <a:pPr algn="ctr"/>
            <a:r>
              <a:rPr lang="pt-BR" b="1" dirty="0" smtClean="0">
                <a:solidFill>
                  <a:schemeClr val="accent5">
                    <a:lumMod val="40000"/>
                    <a:lumOff val="60000"/>
                  </a:schemeClr>
                </a:solidFill>
              </a:rPr>
              <a:t>Ativos</a:t>
            </a:r>
            <a:endParaRPr lang="pt-BR" b="1" dirty="0">
              <a:solidFill>
                <a:schemeClr val="accent5">
                  <a:lumMod val="40000"/>
                  <a:lumOff val="60000"/>
                </a:schemeClr>
              </a:solidFill>
            </a:endParaRPr>
          </a:p>
        </p:txBody>
      </p:sp>
      <p:sp>
        <p:nvSpPr>
          <p:cNvPr id="57" name="CaixaDeTexto 56"/>
          <p:cNvSpPr txBox="1"/>
          <p:nvPr/>
        </p:nvSpPr>
        <p:spPr>
          <a:xfrm rot="21594539">
            <a:off x="6083875" y="909693"/>
            <a:ext cx="1224136" cy="369332"/>
          </a:xfrm>
          <a:prstGeom prst="rect">
            <a:avLst/>
          </a:prstGeom>
          <a:noFill/>
        </p:spPr>
        <p:txBody>
          <a:bodyPr wrap="square" rtlCol="0">
            <a:spAutoFit/>
          </a:bodyPr>
          <a:lstStyle/>
          <a:p>
            <a:pPr algn="ctr"/>
            <a:r>
              <a:rPr lang="pt-BR" b="1" dirty="0" smtClean="0">
                <a:solidFill>
                  <a:schemeClr val="accent5">
                    <a:lumMod val="40000"/>
                    <a:lumOff val="60000"/>
                  </a:schemeClr>
                </a:solidFill>
              </a:rPr>
              <a:t>Passivos</a:t>
            </a:r>
            <a:endParaRPr lang="pt-BR" b="1" dirty="0">
              <a:solidFill>
                <a:schemeClr val="accent5">
                  <a:lumMod val="40000"/>
                  <a:lumOff val="60000"/>
                </a:schemeClr>
              </a:solidFill>
            </a:endParaRPr>
          </a:p>
        </p:txBody>
      </p:sp>
      <p:sp>
        <p:nvSpPr>
          <p:cNvPr id="63" name="Retângulo 62"/>
          <p:cNvSpPr/>
          <p:nvPr/>
        </p:nvSpPr>
        <p:spPr>
          <a:xfrm rot="21594539">
            <a:off x="5228240" y="5192452"/>
            <a:ext cx="936104" cy="756084"/>
          </a:xfrm>
          <a:prstGeom prst="rect">
            <a:avLst/>
          </a:prstGeom>
          <a:solidFill>
            <a:srgbClr val="FFFF0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64" name="CaixaDeTexto 63"/>
          <p:cNvSpPr txBox="1"/>
          <p:nvPr/>
        </p:nvSpPr>
        <p:spPr>
          <a:xfrm rot="21594539">
            <a:off x="5228840" y="5255749"/>
            <a:ext cx="936104" cy="584775"/>
          </a:xfrm>
          <a:prstGeom prst="rect">
            <a:avLst/>
          </a:prstGeom>
          <a:noFill/>
        </p:spPr>
        <p:txBody>
          <a:bodyPr wrap="square" rtlCol="0">
            <a:spAutoFit/>
          </a:bodyPr>
          <a:lstStyle/>
          <a:p>
            <a:pPr algn="ctr"/>
            <a:r>
              <a:rPr lang="pt-BR" sz="3200" b="1" dirty="0" smtClean="0"/>
              <a:t>RI</a:t>
            </a:r>
            <a:endParaRPr lang="pt-BR" sz="3200" b="1" dirty="0"/>
          </a:p>
        </p:txBody>
      </p:sp>
      <p:sp>
        <p:nvSpPr>
          <p:cNvPr id="65" name="CaixaDeTexto 64"/>
          <p:cNvSpPr txBox="1"/>
          <p:nvPr/>
        </p:nvSpPr>
        <p:spPr>
          <a:xfrm rot="21594539">
            <a:off x="5229768" y="1991299"/>
            <a:ext cx="936104" cy="1077218"/>
          </a:xfrm>
          <a:prstGeom prst="rect">
            <a:avLst/>
          </a:prstGeom>
          <a:noFill/>
        </p:spPr>
        <p:txBody>
          <a:bodyPr wrap="square" rtlCol="0">
            <a:spAutoFit/>
          </a:bodyPr>
          <a:lstStyle/>
          <a:p>
            <a:pPr algn="ctr"/>
            <a:r>
              <a:rPr lang="pt-BR" sz="3200" b="1" dirty="0" err="1" smtClean="0"/>
              <a:t>Tít</a:t>
            </a:r>
            <a:endParaRPr lang="pt-BR" sz="3200" b="1" dirty="0" smtClean="0"/>
          </a:p>
          <a:p>
            <a:pPr algn="ctr"/>
            <a:r>
              <a:rPr lang="pt-BR" sz="3200" b="1" dirty="0" smtClean="0"/>
              <a:t>TN</a:t>
            </a:r>
            <a:endParaRPr lang="pt-BR" sz="3200" b="1" dirty="0"/>
          </a:p>
        </p:txBody>
      </p:sp>
      <p:cxnSp>
        <p:nvCxnSpPr>
          <p:cNvPr id="3" name="Conector reto 2"/>
          <p:cNvCxnSpPr/>
          <p:nvPr/>
        </p:nvCxnSpPr>
        <p:spPr>
          <a:xfrm flipV="1">
            <a:off x="5230040" y="2025817"/>
            <a:ext cx="934904" cy="744"/>
          </a:xfrm>
          <a:prstGeom prst="line">
            <a:avLst/>
          </a:prstGeom>
          <a:ln w="1905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66" name="Retângulo 65"/>
          <p:cNvSpPr/>
          <p:nvPr/>
        </p:nvSpPr>
        <p:spPr>
          <a:xfrm>
            <a:off x="2392710" y="1274667"/>
            <a:ext cx="936104" cy="1575465"/>
          </a:xfrm>
          <a:prstGeom prst="rect">
            <a:avLst/>
          </a:prstGeom>
          <a:solidFill>
            <a:schemeClr val="bg1"/>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67" name="Retângulo 66"/>
          <p:cNvSpPr/>
          <p:nvPr/>
        </p:nvSpPr>
        <p:spPr>
          <a:xfrm>
            <a:off x="1413173" y="1274668"/>
            <a:ext cx="936104" cy="1080120"/>
          </a:xfrm>
          <a:prstGeom prst="rect">
            <a:avLst/>
          </a:prstGeom>
          <a:solidFill>
            <a:schemeClr val="bg1"/>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68" name="Retângulo 67"/>
          <p:cNvSpPr/>
          <p:nvPr/>
        </p:nvSpPr>
        <p:spPr>
          <a:xfrm>
            <a:off x="1413173" y="2354788"/>
            <a:ext cx="936104" cy="1080120"/>
          </a:xfrm>
          <a:prstGeom prst="rect">
            <a:avLst/>
          </a:prstGeom>
          <a:solidFill>
            <a:srgbClr val="FFFF0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70" name="CaixaDeTexto 69"/>
          <p:cNvSpPr txBox="1"/>
          <p:nvPr/>
        </p:nvSpPr>
        <p:spPr>
          <a:xfrm>
            <a:off x="1413173" y="1274668"/>
            <a:ext cx="936104" cy="584775"/>
          </a:xfrm>
          <a:prstGeom prst="rect">
            <a:avLst/>
          </a:prstGeom>
          <a:noFill/>
        </p:spPr>
        <p:txBody>
          <a:bodyPr wrap="square" rtlCol="0">
            <a:spAutoFit/>
          </a:bodyPr>
          <a:lstStyle/>
          <a:p>
            <a:pPr algn="ctr"/>
            <a:r>
              <a:rPr lang="pt-BR" sz="3200" b="1" dirty="0" smtClean="0"/>
              <a:t>D+</a:t>
            </a:r>
            <a:endParaRPr lang="pt-BR" sz="3200" b="1" dirty="0"/>
          </a:p>
        </p:txBody>
      </p:sp>
      <p:sp>
        <p:nvSpPr>
          <p:cNvPr id="71" name="CaixaDeTexto 70"/>
          <p:cNvSpPr txBox="1"/>
          <p:nvPr/>
        </p:nvSpPr>
        <p:spPr>
          <a:xfrm>
            <a:off x="1413173" y="2418085"/>
            <a:ext cx="936104" cy="584775"/>
          </a:xfrm>
          <a:prstGeom prst="rect">
            <a:avLst/>
          </a:prstGeom>
          <a:noFill/>
        </p:spPr>
        <p:txBody>
          <a:bodyPr wrap="square" rtlCol="0">
            <a:spAutoFit/>
          </a:bodyPr>
          <a:lstStyle/>
          <a:p>
            <a:pPr algn="ctr"/>
            <a:r>
              <a:rPr lang="pt-BR" sz="3200" b="1" dirty="0" smtClean="0"/>
              <a:t>RI</a:t>
            </a:r>
            <a:endParaRPr lang="pt-BR" sz="3200" b="1" dirty="0"/>
          </a:p>
        </p:txBody>
      </p:sp>
      <p:sp>
        <p:nvSpPr>
          <p:cNvPr id="72" name="CaixaDeTexto 71"/>
          <p:cNvSpPr txBox="1"/>
          <p:nvPr/>
        </p:nvSpPr>
        <p:spPr>
          <a:xfrm>
            <a:off x="2377852" y="1274668"/>
            <a:ext cx="936104" cy="1077218"/>
          </a:xfrm>
          <a:prstGeom prst="rect">
            <a:avLst/>
          </a:prstGeom>
          <a:noFill/>
        </p:spPr>
        <p:txBody>
          <a:bodyPr wrap="square" rtlCol="0">
            <a:spAutoFit/>
          </a:bodyPr>
          <a:lstStyle/>
          <a:p>
            <a:pPr algn="ctr"/>
            <a:r>
              <a:rPr lang="pt-BR" sz="3200" b="1" dirty="0" smtClean="0"/>
              <a:t>R$</a:t>
            </a:r>
          </a:p>
          <a:p>
            <a:pPr algn="ctr"/>
            <a:r>
              <a:rPr lang="pt-BR" sz="3200" b="1" dirty="0" smtClean="0"/>
              <a:t>TN</a:t>
            </a:r>
            <a:endParaRPr lang="pt-BR" sz="3200" b="1" dirty="0"/>
          </a:p>
        </p:txBody>
      </p:sp>
      <p:sp>
        <p:nvSpPr>
          <p:cNvPr id="74" name="CaixaDeTexto 73"/>
          <p:cNvSpPr txBox="1"/>
          <p:nvPr/>
        </p:nvSpPr>
        <p:spPr>
          <a:xfrm>
            <a:off x="1413173" y="914628"/>
            <a:ext cx="936104" cy="369332"/>
          </a:xfrm>
          <a:prstGeom prst="rect">
            <a:avLst/>
          </a:prstGeom>
          <a:noFill/>
        </p:spPr>
        <p:txBody>
          <a:bodyPr wrap="square" rtlCol="0">
            <a:spAutoFit/>
          </a:bodyPr>
          <a:lstStyle/>
          <a:p>
            <a:pPr algn="ctr"/>
            <a:r>
              <a:rPr lang="pt-BR" b="1" dirty="0" smtClean="0">
                <a:solidFill>
                  <a:schemeClr val="accent5">
                    <a:lumMod val="40000"/>
                    <a:lumOff val="60000"/>
                  </a:schemeClr>
                </a:solidFill>
              </a:rPr>
              <a:t>Ativos</a:t>
            </a:r>
            <a:endParaRPr lang="pt-BR" b="1" dirty="0">
              <a:solidFill>
                <a:schemeClr val="accent5">
                  <a:lumMod val="40000"/>
                  <a:lumOff val="60000"/>
                </a:schemeClr>
              </a:solidFill>
            </a:endParaRPr>
          </a:p>
        </p:txBody>
      </p:sp>
      <p:sp>
        <p:nvSpPr>
          <p:cNvPr id="75" name="CaixaDeTexto 74"/>
          <p:cNvSpPr txBox="1"/>
          <p:nvPr/>
        </p:nvSpPr>
        <p:spPr>
          <a:xfrm>
            <a:off x="2267744" y="914628"/>
            <a:ext cx="1224136" cy="369332"/>
          </a:xfrm>
          <a:prstGeom prst="rect">
            <a:avLst/>
          </a:prstGeom>
          <a:noFill/>
        </p:spPr>
        <p:txBody>
          <a:bodyPr wrap="square" rtlCol="0">
            <a:spAutoFit/>
          </a:bodyPr>
          <a:lstStyle/>
          <a:p>
            <a:pPr algn="ctr"/>
            <a:r>
              <a:rPr lang="pt-BR" b="1" dirty="0" smtClean="0">
                <a:solidFill>
                  <a:schemeClr val="accent5">
                    <a:lumMod val="40000"/>
                    <a:lumOff val="60000"/>
                  </a:schemeClr>
                </a:solidFill>
              </a:rPr>
              <a:t>Passivos</a:t>
            </a:r>
            <a:endParaRPr lang="pt-BR" b="1" dirty="0">
              <a:solidFill>
                <a:schemeClr val="accent5">
                  <a:lumMod val="40000"/>
                  <a:lumOff val="60000"/>
                </a:schemeClr>
              </a:solidFill>
            </a:endParaRPr>
          </a:p>
        </p:txBody>
      </p:sp>
      <p:sp>
        <p:nvSpPr>
          <p:cNvPr id="76" name="Seta para a direita 75"/>
          <p:cNvSpPr/>
          <p:nvPr/>
        </p:nvSpPr>
        <p:spPr>
          <a:xfrm>
            <a:off x="3768569" y="2232564"/>
            <a:ext cx="1091463" cy="477908"/>
          </a:xfrm>
          <a:prstGeom prst="rightArrow">
            <a:avLst/>
          </a:prstGeom>
          <a:solidFill>
            <a:schemeClr val="bg1">
              <a:lumMod val="6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5" name="Retângulo 24"/>
          <p:cNvSpPr/>
          <p:nvPr/>
        </p:nvSpPr>
        <p:spPr>
          <a:xfrm>
            <a:off x="2392710" y="2885323"/>
            <a:ext cx="936104" cy="540060"/>
          </a:xfrm>
          <a:prstGeom prst="rect">
            <a:avLst/>
          </a:prstGeom>
          <a:solidFill>
            <a:schemeClr val="bg1"/>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6" name="CaixaDeTexto 25"/>
          <p:cNvSpPr txBox="1"/>
          <p:nvPr/>
        </p:nvSpPr>
        <p:spPr>
          <a:xfrm>
            <a:off x="2421285" y="2840608"/>
            <a:ext cx="936104" cy="584775"/>
          </a:xfrm>
          <a:prstGeom prst="rect">
            <a:avLst/>
          </a:prstGeom>
          <a:noFill/>
        </p:spPr>
        <p:txBody>
          <a:bodyPr wrap="square" rtlCol="0">
            <a:spAutoFit/>
          </a:bodyPr>
          <a:lstStyle/>
          <a:p>
            <a:pPr algn="ctr"/>
            <a:r>
              <a:rPr lang="pt-BR" sz="3200" b="1" dirty="0" smtClean="0"/>
              <a:t>PL</a:t>
            </a:r>
            <a:endParaRPr lang="pt-BR" sz="3200" b="1" dirty="0"/>
          </a:p>
        </p:txBody>
      </p:sp>
      <p:sp>
        <p:nvSpPr>
          <p:cNvPr id="27" name="CaixaDeTexto 26"/>
          <p:cNvSpPr txBox="1"/>
          <p:nvPr/>
        </p:nvSpPr>
        <p:spPr>
          <a:xfrm>
            <a:off x="1412640" y="3501008"/>
            <a:ext cx="1901316" cy="830997"/>
          </a:xfrm>
          <a:prstGeom prst="rect">
            <a:avLst/>
          </a:prstGeom>
          <a:noFill/>
        </p:spPr>
        <p:txBody>
          <a:bodyPr wrap="square" rtlCol="0">
            <a:spAutoFit/>
          </a:bodyPr>
          <a:lstStyle/>
          <a:p>
            <a:pPr algn="ctr"/>
            <a:r>
              <a:rPr lang="pt-BR" sz="2400" b="1" dirty="0" smtClean="0">
                <a:solidFill>
                  <a:schemeClr val="bg1"/>
                </a:solidFill>
              </a:rPr>
              <a:t>Em 2006</a:t>
            </a:r>
          </a:p>
          <a:p>
            <a:pPr algn="ctr"/>
            <a:r>
              <a:rPr lang="pt-BR" sz="2400" b="1" dirty="0" smtClean="0">
                <a:solidFill>
                  <a:schemeClr val="bg1"/>
                </a:solidFill>
              </a:rPr>
              <a:t>22% PIB</a:t>
            </a:r>
            <a:endParaRPr lang="pt-BR" sz="2400" b="1" dirty="0">
              <a:solidFill>
                <a:schemeClr val="bg1"/>
              </a:solidFill>
            </a:endParaRPr>
          </a:p>
        </p:txBody>
      </p:sp>
    </p:spTree>
    <p:extLst>
      <p:ext uri="{BB962C8B-B14F-4D97-AF65-F5344CB8AC3E}">
        <p14:creationId xmlns:p14="http://schemas.microsoft.com/office/powerpoint/2010/main" val="3963388805"/>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Retângulo 33"/>
          <p:cNvSpPr/>
          <p:nvPr/>
        </p:nvSpPr>
        <p:spPr>
          <a:xfrm>
            <a:off x="6199316" y="5385235"/>
            <a:ext cx="936104" cy="540060"/>
          </a:xfrm>
          <a:prstGeom prst="rect">
            <a:avLst/>
          </a:prstGeom>
          <a:solidFill>
            <a:schemeClr val="bg1"/>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5" name="CaixaDeTexto 34"/>
          <p:cNvSpPr txBox="1"/>
          <p:nvPr/>
        </p:nvSpPr>
        <p:spPr>
          <a:xfrm>
            <a:off x="6227891" y="5340520"/>
            <a:ext cx="936104" cy="584775"/>
          </a:xfrm>
          <a:prstGeom prst="rect">
            <a:avLst/>
          </a:prstGeom>
          <a:noFill/>
        </p:spPr>
        <p:txBody>
          <a:bodyPr wrap="square" rtlCol="0">
            <a:spAutoFit/>
          </a:bodyPr>
          <a:lstStyle/>
          <a:p>
            <a:pPr algn="ctr"/>
            <a:r>
              <a:rPr lang="pt-BR" sz="3200" b="1" dirty="0" smtClean="0"/>
              <a:t>PL</a:t>
            </a:r>
            <a:endParaRPr lang="pt-BR" sz="3200" b="1" dirty="0"/>
          </a:p>
        </p:txBody>
      </p:sp>
      <p:sp>
        <p:nvSpPr>
          <p:cNvPr id="38" name="Retângulo 37"/>
          <p:cNvSpPr/>
          <p:nvPr/>
        </p:nvSpPr>
        <p:spPr>
          <a:xfrm rot="21594539">
            <a:off x="6201305" y="1269728"/>
            <a:ext cx="936104" cy="4080185"/>
          </a:xfrm>
          <a:prstGeom prst="rect">
            <a:avLst/>
          </a:prstGeom>
          <a:solidFill>
            <a:schemeClr val="bg1"/>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9" name="Retângulo 38"/>
          <p:cNvSpPr/>
          <p:nvPr/>
        </p:nvSpPr>
        <p:spPr>
          <a:xfrm rot="21594539">
            <a:off x="5231560" y="1269730"/>
            <a:ext cx="936104" cy="3921786"/>
          </a:xfrm>
          <a:prstGeom prst="rect">
            <a:avLst/>
          </a:prstGeom>
          <a:solidFill>
            <a:schemeClr val="bg1"/>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42" name="CaixaDeTexto 41"/>
          <p:cNvSpPr txBox="1"/>
          <p:nvPr/>
        </p:nvSpPr>
        <p:spPr>
          <a:xfrm rot="21594539">
            <a:off x="5229304" y="1269733"/>
            <a:ext cx="936104" cy="584775"/>
          </a:xfrm>
          <a:prstGeom prst="rect">
            <a:avLst/>
          </a:prstGeom>
          <a:noFill/>
        </p:spPr>
        <p:txBody>
          <a:bodyPr wrap="square" rtlCol="0">
            <a:spAutoFit/>
          </a:bodyPr>
          <a:lstStyle/>
          <a:p>
            <a:pPr algn="ctr"/>
            <a:r>
              <a:rPr lang="pt-BR" sz="3200" b="1" dirty="0" smtClean="0"/>
              <a:t>D+</a:t>
            </a:r>
            <a:endParaRPr lang="pt-BR" sz="3200" b="1" dirty="0"/>
          </a:p>
        </p:txBody>
      </p:sp>
      <p:sp>
        <p:nvSpPr>
          <p:cNvPr id="47" name="CaixaDeTexto 46"/>
          <p:cNvSpPr txBox="1"/>
          <p:nvPr/>
        </p:nvSpPr>
        <p:spPr>
          <a:xfrm rot="21594539">
            <a:off x="6193983" y="1269733"/>
            <a:ext cx="936104" cy="1077218"/>
          </a:xfrm>
          <a:prstGeom prst="rect">
            <a:avLst/>
          </a:prstGeom>
          <a:noFill/>
        </p:spPr>
        <p:txBody>
          <a:bodyPr wrap="square" rtlCol="0">
            <a:spAutoFit/>
          </a:bodyPr>
          <a:lstStyle/>
          <a:p>
            <a:pPr algn="ctr"/>
            <a:r>
              <a:rPr lang="pt-BR" sz="3200" b="1" dirty="0" smtClean="0"/>
              <a:t>R$</a:t>
            </a:r>
          </a:p>
          <a:p>
            <a:pPr algn="ctr"/>
            <a:r>
              <a:rPr lang="pt-BR" sz="3200" b="1" dirty="0" smtClean="0"/>
              <a:t>TN</a:t>
            </a:r>
            <a:endParaRPr lang="pt-BR" sz="3200" b="1" dirty="0"/>
          </a:p>
        </p:txBody>
      </p:sp>
      <p:sp>
        <p:nvSpPr>
          <p:cNvPr id="55" name="CaixaDeTexto 54"/>
          <p:cNvSpPr txBox="1"/>
          <p:nvPr/>
        </p:nvSpPr>
        <p:spPr>
          <a:xfrm rot="21594539">
            <a:off x="5229304" y="909693"/>
            <a:ext cx="936104" cy="369332"/>
          </a:xfrm>
          <a:prstGeom prst="rect">
            <a:avLst/>
          </a:prstGeom>
          <a:noFill/>
        </p:spPr>
        <p:txBody>
          <a:bodyPr wrap="square" rtlCol="0">
            <a:spAutoFit/>
          </a:bodyPr>
          <a:lstStyle/>
          <a:p>
            <a:pPr algn="ctr"/>
            <a:r>
              <a:rPr lang="pt-BR" b="1" dirty="0" smtClean="0">
                <a:solidFill>
                  <a:schemeClr val="accent5">
                    <a:lumMod val="40000"/>
                    <a:lumOff val="60000"/>
                  </a:schemeClr>
                </a:solidFill>
              </a:rPr>
              <a:t>Ativos</a:t>
            </a:r>
            <a:endParaRPr lang="pt-BR" b="1" dirty="0">
              <a:solidFill>
                <a:schemeClr val="accent5">
                  <a:lumMod val="40000"/>
                  <a:lumOff val="60000"/>
                </a:schemeClr>
              </a:solidFill>
            </a:endParaRPr>
          </a:p>
        </p:txBody>
      </p:sp>
      <p:sp>
        <p:nvSpPr>
          <p:cNvPr id="57" name="CaixaDeTexto 56"/>
          <p:cNvSpPr txBox="1"/>
          <p:nvPr/>
        </p:nvSpPr>
        <p:spPr>
          <a:xfrm rot="21594539">
            <a:off x="6083875" y="909693"/>
            <a:ext cx="1224136" cy="369332"/>
          </a:xfrm>
          <a:prstGeom prst="rect">
            <a:avLst/>
          </a:prstGeom>
          <a:noFill/>
        </p:spPr>
        <p:txBody>
          <a:bodyPr wrap="square" rtlCol="0">
            <a:spAutoFit/>
          </a:bodyPr>
          <a:lstStyle/>
          <a:p>
            <a:pPr algn="ctr"/>
            <a:r>
              <a:rPr lang="pt-BR" b="1" dirty="0" smtClean="0">
                <a:solidFill>
                  <a:schemeClr val="accent5">
                    <a:lumMod val="40000"/>
                    <a:lumOff val="60000"/>
                  </a:schemeClr>
                </a:solidFill>
              </a:rPr>
              <a:t>Passivos</a:t>
            </a:r>
            <a:endParaRPr lang="pt-BR" b="1" dirty="0">
              <a:solidFill>
                <a:schemeClr val="accent5">
                  <a:lumMod val="40000"/>
                  <a:lumOff val="60000"/>
                </a:schemeClr>
              </a:solidFill>
            </a:endParaRPr>
          </a:p>
        </p:txBody>
      </p:sp>
      <p:sp>
        <p:nvSpPr>
          <p:cNvPr id="63" name="Retângulo 62"/>
          <p:cNvSpPr/>
          <p:nvPr/>
        </p:nvSpPr>
        <p:spPr>
          <a:xfrm rot="21594539">
            <a:off x="5228240" y="5192452"/>
            <a:ext cx="936104" cy="756084"/>
          </a:xfrm>
          <a:prstGeom prst="rect">
            <a:avLst/>
          </a:prstGeom>
          <a:solidFill>
            <a:srgbClr val="FFFF0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64" name="CaixaDeTexto 63"/>
          <p:cNvSpPr txBox="1"/>
          <p:nvPr/>
        </p:nvSpPr>
        <p:spPr>
          <a:xfrm rot="21594539">
            <a:off x="5228840" y="5255749"/>
            <a:ext cx="936104" cy="584775"/>
          </a:xfrm>
          <a:prstGeom prst="rect">
            <a:avLst/>
          </a:prstGeom>
          <a:noFill/>
        </p:spPr>
        <p:txBody>
          <a:bodyPr wrap="square" rtlCol="0">
            <a:spAutoFit/>
          </a:bodyPr>
          <a:lstStyle/>
          <a:p>
            <a:pPr algn="ctr"/>
            <a:r>
              <a:rPr lang="pt-BR" sz="3200" b="1" dirty="0" smtClean="0"/>
              <a:t>RI</a:t>
            </a:r>
            <a:endParaRPr lang="pt-BR" sz="3200" b="1" dirty="0"/>
          </a:p>
        </p:txBody>
      </p:sp>
      <p:sp>
        <p:nvSpPr>
          <p:cNvPr id="65" name="CaixaDeTexto 64"/>
          <p:cNvSpPr txBox="1"/>
          <p:nvPr/>
        </p:nvSpPr>
        <p:spPr>
          <a:xfrm rot="21594539">
            <a:off x="5229768" y="1991299"/>
            <a:ext cx="936104" cy="1077218"/>
          </a:xfrm>
          <a:prstGeom prst="rect">
            <a:avLst/>
          </a:prstGeom>
          <a:noFill/>
        </p:spPr>
        <p:txBody>
          <a:bodyPr wrap="square" rtlCol="0">
            <a:spAutoFit/>
          </a:bodyPr>
          <a:lstStyle/>
          <a:p>
            <a:pPr algn="ctr"/>
            <a:r>
              <a:rPr lang="pt-BR" sz="3200" b="1" dirty="0" err="1" smtClean="0"/>
              <a:t>Tít</a:t>
            </a:r>
            <a:endParaRPr lang="pt-BR" sz="3200" b="1" dirty="0" smtClean="0"/>
          </a:p>
          <a:p>
            <a:pPr algn="ctr"/>
            <a:r>
              <a:rPr lang="pt-BR" sz="3200" b="1" dirty="0" smtClean="0"/>
              <a:t>TN</a:t>
            </a:r>
            <a:endParaRPr lang="pt-BR" sz="3200" b="1" dirty="0"/>
          </a:p>
        </p:txBody>
      </p:sp>
      <p:cxnSp>
        <p:nvCxnSpPr>
          <p:cNvPr id="3" name="Conector reto 2"/>
          <p:cNvCxnSpPr/>
          <p:nvPr/>
        </p:nvCxnSpPr>
        <p:spPr>
          <a:xfrm flipV="1">
            <a:off x="5230040" y="2025817"/>
            <a:ext cx="934904" cy="744"/>
          </a:xfrm>
          <a:prstGeom prst="line">
            <a:avLst/>
          </a:prstGeom>
          <a:ln w="1905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66" name="Retângulo 65"/>
          <p:cNvSpPr/>
          <p:nvPr/>
        </p:nvSpPr>
        <p:spPr>
          <a:xfrm>
            <a:off x="2392710" y="1274667"/>
            <a:ext cx="936104" cy="1575465"/>
          </a:xfrm>
          <a:prstGeom prst="rect">
            <a:avLst/>
          </a:prstGeom>
          <a:solidFill>
            <a:schemeClr val="bg1"/>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67" name="Retângulo 66"/>
          <p:cNvSpPr/>
          <p:nvPr/>
        </p:nvSpPr>
        <p:spPr>
          <a:xfrm>
            <a:off x="1413173" y="1274668"/>
            <a:ext cx="936104" cy="1080120"/>
          </a:xfrm>
          <a:prstGeom prst="rect">
            <a:avLst/>
          </a:prstGeom>
          <a:solidFill>
            <a:schemeClr val="bg1"/>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68" name="Retângulo 67"/>
          <p:cNvSpPr/>
          <p:nvPr/>
        </p:nvSpPr>
        <p:spPr>
          <a:xfrm>
            <a:off x="1413173" y="2354788"/>
            <a:ext cx="936104" cy="1080120"/>
          </a:xfrm>
          <a:prstGeom prst="rect">
            <a:avLst/>
          </a:prstGeom>
          <a:solidFill>
            <a:srgbClr val="FFFF0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70" name="CaixaDeTexto 69"/>
          <p:cNvSpPr txBox="1"/>
          <p:nvPr/>
        </p:nvSpPr>
        <p:spPr>
          <a:xfrm>
            <a:off x="1413173" y="1274668"/>
            <a:ext cx="936104" cy="584775"/>
          </a:xfrm>
          <a:prstGeom prst="rect">
            <a:avLst/>
          </a:prstGeom>
          <a:noFill/>
        </p:spPr>
        <p:txBody>
          <a:bodyPr wrap="square" rtlCol="0">
            <a:spAutoFit/>
          </a:bodyPr>
          <a:lstStyle/>
          <a:p>
            <a:pPr algn="ctr"/>
            <a:r>
              <a:rPr lang="pt-BR" sz="3200" b="1" dirty="0" smtClean="0"/>
              <a:t>D+</a:t>
            </a:r>
            <a:endParaRPr lang="pt-BR" sz="3200" b="1" dirty="0"/>
          </a:p>
        </p:txBody>
      </p:sp>
      <p:sp>
        <p:nvSpPr>
          <p:cNvPr id="71" name="CaixaDeTexto 70"/>
          <p:cNvSpPr txBox="1"/>
          <p:nvPr/>
        </p:nvSpPr>
        <p:spPr>
          <a:xfrm>
            <a:off x="1413173" y="2418085"/>
            <a:ext cx="936104" cy="584775"/>
          </a:xfrm>
          <a:prstGeom prst="rect">
            <a:avLst/>
          </a:prstGeom>
          <a:noFill/>
        </p:spPr>
        <p:txBody>
          <a:bodyPr wrap="square" rtlCol="0">
            <a:spAutoFit/>
          </a:bodyPr>
          <a:lstStyle/>
          <a:p>
            <a:pPr algn="ctr"/>
            <a:r>
              <a:rPr lang="pt-BR" sz="3200" b="1" dirty="0" smtClean="0"/>
              <a:t>RI</a:t>
            </a:r>
            <a:endParaRPr lang="pt-BR" sz="3200" b="1" dirty="0"/>
          </a:p>
        </p:txBody>
      </p:sp>
      <p:sp>
        <p:nvSpPr>
          <p:cNvPr id="72" name="CaixaDeTexto 71"/>
          <p:cNvSpPr txBox="1"/>
          <p:nvPr/>
        </p:nvSpPr>
        <p:spPr>
          <a:xfrm>
            <a:off x="2377852" y="1274668"/>
            <a:ext cx="936104" cy="1077218"/>
          </a:xfrm>
          <a:prstGeom prst="rect">
            <a:avLst/>
          </a:prstGeom>
          <a:noFill/>
        </p:spPr>
        <p:txBody>
          <a:bodyPr wrap="square" rtlCol="0">
            <a:spAutoFit/>
          </a:bodyPr>
          <a:lstStyle/>
          <a:p>
            <a:pPr algn="ctr"/>
            <a:r>
              <a:rPr lang="pt-BR" sz="3200" b="1" dirty="0" smtClean="0"/>
              <a:t>R$</a:t>
            </a:r>
          </a:p>
          <a:p>
            <a:pPr algn="ctr"/>
            <a:r>
              <a:rPr lang="pt-BR" sz="3200" b="1" dirty="0" smtClean="0"/>
              <a:t>TN</a:t>
            </a:r>
            <a:endParaRPr lang="pt-BR" sz="3200" b="1" dirty="0"/>
          </a:p>
        </p:txBody>
      </p:sp>
      <p:sp>
        <p:nvSpPr>
          <p:cNvPr id="74" name="CaixaDeTexto 73"/>
          <p:cNvSpPr txBox="1"/>
          <p:nvPr/>
        </p:nvSpPr>
        <p:spPr>
          <a:xfrm>
            <a:off x="1413173" y="914628"/>
            <a:ext cx="936104" cy="369332"/>
          </a:xfrm>
          <a:prstGeom prst="rect">
            <a:avLst/>
          </a:prstGeom>
          <a:noFill/>
        </p:spPr>
        <p:txBody>
          <a:bodyPr wrap="square" rtlCol="0">
            <a:spAutoFit/>
          </a:bodyPr>
          <a:lstStyle/>
          <a:p>
            <a:pPr algn="ctr"/>
            <a:r>
              <a:rPr lang="pt-BR" b="1" dirty="0" smtClean="0">
                <a:solidFill>
                  <a:schemeClr val="accent5">
                    <a:lumMod val="40000"/>
                    <a:lumOff val="60000"/>
                  </a:schemeClr>
                </a:solidFill>
              </a:rPr>
              <a:t>Ativos</a:t>
            </a:r>
            <a:endParaRPr lang="pt-BR" b="1" dirty="0">
              <a:solidFill>
                <a:schemeClr val="accent5">
                  <a:lumMod val="40000"/>
                  <a:lumOff val="60000"/>
                </a:schemeClr>
              </a:solidFill>
            </a:endParaRPr>
          </a:p>
        </p:txBody>
      </p:sp>
      <p:sp>
        <p:nvSpPr>
          <p:cNvPr id="75" name="CaixaDeTexto 74"/>
          <p:cNvSpPr txBox="1"/>
          <p:nvPr/>
        </p:nvSpPr>
        <p:spPr>
          <a:xfrm>
            <a:off x="2267744" y="914628"/>
            <a:ext cx="1224136" cy="369332"/>
          </a:xfrm>
          <a:prstGeom prst="rect">
            <a:avLst/>
          </a:prstGeom>
          <a:noFill/>
        </p:spPr>
        <p:txBody>
          <a:bodyPr wrap="square" rtlCol="0">
            <a:spAutoFit/>
          </a:bodyPr>
          <a:lstStyle/>
          <a:p>
            <a:pPr algn="ctr"/>
            <a:r>
              <a:rPr lang="pt-BR" b="1" dirty="0" smtClean="0">
                <a:solidFill>
                  <a:schemeClr val="accent5">
                    <a:lumMod val="40000"/>
                    <a:lumOff val="60000"/>
                  </a:schemeClr>
                </a:solidFill>
              </a:rPr>
              <a:t>Passivos</a:t>
            </a:r>
            <a:endParaRPr lang="pt-BR" b="1" dirty="0">
              <a:solidFill>
                <a:schemeClr val="accent5">
                  <a:lumMod val="40000"/>
                  <a:lumOff val="60000"/>
                </a:schemeClr>
              </a:solidFill>
            </a:endParaRPr>
          </a:p>
        </p:txBody>
      </p:sp>
      <p:sp>
        <p:nvSpPr>
          <p:cNvPr id="76" name="Seta para a direita 75"/>
          <p:cNvSpPr/>
          <p:nvPr/>
        </p:nvSpPr>
        <p:spPr>
          <a:xfrm>
            <a:off x="3768569" y="2232564"/>
            <a:ext cx="1091463" cy="477908"/>
          </a:xfrm>
          <a:prstGeom prst="rightArrow">
            <a:avLst/>
          </a:prstGeom>
          <a:solidFill>
            <a:schemeClr val="bg1">
              <a:lumMod val="6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5" name="Retângulo 24"/>
          <p:cNvSpPr/>
          <p:nvPr/>
        </p:nvSpPr>
        <p:spPr>
          <a:xfrm>
            <a:off x="2392710" y="2885323"/>
            <a:ext cx="936104" cy="540060"/>
          </a:xfrm>
          <a:prstGeom prst="rect">
            <a:avLst/>
          </a:prstGeom>
          <a:solidFill>
            <a:schemeClr val="bg1"/>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6" name="CaixaDeTexto 25"/>
          <p:cNvSpPr txBox="1"/>
          <p:nvPr/>
        </p:nvSpPr>
        <p:spPr>
          <a:xfrm>
            <a:off x="2421285" y="2840608"/>
            <a:ext cx="936104" cy="584775"/>
          </a:xfrm>
          <a:prstGeom prst="rect">
            <a:avLst/>
          </a:prstGeom>
          <a:noFill/>
        </p:spPr>
        <p:txBody>
          <a:bodyPr wrap="square" rtlCol="0">
            <a:spAutoFit/>
          </a:bodyPr>
          <a:lstStyle/>
          <a:p>
            <a:pPr algn="ctr"/>
            <a:r>
              <a:rPr lang="pt-BR" sz="3200" b="1" dirty="0" smtClean="0"/>
              <a:t>PL</a:t>
            </a:r>
            <a:endParaRPr lang="pt-BR" sz="3200" b="1" dirty="0"/>
          </a:p>
        </p:txBody>
      </p:sp>
      <p:sp>
        <p:nvSpPr>
          <p:cNvPr id="27" name="CaixaDeTexto 26"/>
          <p:cNvSpPr txBox="1"/>
          <p:nvPr/>
        </p:nvSpPr>
        <p:spPr>
          <a:xfrm>
            <a:off x="1412640" y="3501008"/>
            <a:ext cx="1901316" cy="830997"/>
          </a:xfrm>
          <a:prstGeom prst="rect">
            <a:avLst/>
          </a:prstGeom>
          <a:noFill/>
        </p:spPr>
        <p:txBody>
          <a:bodyPr wrap="square" rtlCol="0">
            <a:spAutoFit/>
          </a:bodyPr>
          <a:lstStyle/>
          <a:p>
            <a:pPr algn="ctr"/>
            <a:r>
              <a:rPr lang="pt-BR" sz="2400" b="1" dirty="0" smtClean="0">
                <a:solidFill>
                  <a:schemeClr val="bg1"/>
                </a:solidFill>
              </a:rPr>
              <a:t>Em 2006</a:t>
            </a:r>
          </a:p>
          <a:p>
            <a:pPr algn="ctr"/>
            <a:r>
              <a:rPr lang="pt-BR" sz="2400" b="1" dirty="0" smtClean="0">
                <a:solidFill>
                  <a:schemeClr val="bg1"/>
                </a:solidFill>
              </a:rPr>
              <a:t>22% PIB</a:t>
            </a:r>
            <a:endParaRPr lang="pt-BR" sz="2400" b="1" dirty="0">
              <a:solidFill>
                <a:schemeClr val="bg1"/>
              </a:solidFill>
            </a:endParaRPr>
          </a:p>
        </p:txBody>
      </p:sp>
      <p:sp>
        <p:nvSpPr>
          <p:cNvPr id="28" name="CaixaDeTexto 27"/>
          <p:cNvSpPr txBox="1"/>
          <p:nvPr/>
        </p:nvSpPr>
        <p:spPr>
          <a:xfrm>
            <a:off x="5262972" y="5982379"/>
            <a:ext cx="1901316" cy="830997"/>
          </a:xfrm>
          <a:prstGeom prst="rect">
            <a:avLst/>
          </a:prstGeom>
          <a:noFill/>
        </p:spPr>
        <p:txBody>
          <a:bodyPr wrap="square" rtlCol="0">
            <a:spAutoFit/>
          </a:bodyPr>
          <a:lstStyle/>
          <a:p>
            <a:pPr algn="ctr"/>
            <a:r>
              <a:rPr lang="pt-BR" sz="2400" b="1" dirty="0" smtClean="0">
                <a:solidFill>
                  <a:schemeClr val="bg1"/>
                </a:solidFill>
              </a:rPr>
              <a:t>Em 2019</a:t>
            </a:r>
          </a:p>
          <a:p>
            <a:pPr algn="ctr"/>
            <a:r>
              <a:rPr lang="pt-BR" sz="2400" b="1" dirty="0" smtClean="0">
                <a:solidFill>
                  <a:schemeClr val="bg1"/>
                </a:solidFill>
              </a:rPr>
              <a:t>50% PIB</a:t>
            </a:r>
            <a:endParaRPr lang="pt-BR" sz="2400" b="1" dirty="0">
              <a:solidFill>
                <a:schemeClr val="bg1"/>
              </a:solidFill>
            </a:endParaRPr>
          </a:p>
        </p:txBody>
      </p:sp>
    </p:spTree>
    <p:extLst>
      <p:ext uri="{BB962C8B-B14F-4D97-AF65-F5344CB8AC3E}">
        <p14:creationId xmlns:p14="http://schemas.microsoft.com/office/powerpoint/2010/main" val="3737792900"/>
      </p:ext>
    </p:extLst>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352406" y="1124745"/>
            <a:ext cx="8424936" cy="3168351"/>
          </a:xfrm>
        </p:spPr>
        <p:txBody>
          <a:bodyPr>
            <a:normAutofit/>
          </a:bodyPr>
          <a:lstStyle/>
          <a:p>
            <a:r>
              <a:rPr lang="pt-BR" sz="4600" b="1" dirty="0" smtClean="0">
                <a:solidFill>
                  <a:srgbClr val="FFFF00"/>
                </a:solidFill>
              </a:rPr>
              <a:t>RESULTADOS BCB</a:t>
            </a:r>
            <a:br>
              <a:rPr lang="pt-BR" sz="4600" b="1" dirty="0" smtClean="0">
                <a:solidFill>
                  <a:srgbClr val="FFFF00"/>
                </a:solidFill>
              </a:rPr>
            </a:br>
            <a:r>
              <a:rPr lang="pt-BR" sz="4600" b="1" dirty="0" smtClean="0">
                <a:solidFill>
                  <a:srgbClr val="FFFF00"/>
                </a:solidFill>
              </a:rPr>
              <a:t/>
            </a:r>
            <a:br>
              <a:rPr lang="pt-BR" sz="4600" b="1" dirty="0" smtClean="0">
                <a:solidFill>
                  <a:srgbClr val="FFFF00"/>
                </a:solidFill>
              </a:rPr>
            </a:br>
            <a:r>
              <a:rPr lang="pt-BR" sz="4600" b="1" dirty="0" smtClean="0">
                <a:solidFill>
                  <a:srgbClr val="FFFF00"/>
                </a:solidFill>
              </a:rPr>
              <a:t>2001 a </a:t>
            </a:r>
            <a:r>
              <a:rPr lang="pt-BR" sz="4600" b="1" dirty="0" smtClean="0">
                <a:solidFill>
                  <a:srgbClr val="FFFF00"/>
                </a:solidFill>
              </a:rPr>
              <a:t>2018</a:t>
            </a:r>
            <a:endParaRPr lang="pt-BR" sz="4600" dirty="0" smtClean="0">
              <a:solidFill>
                <a:srgbClr val="FFFF00"/>
              </a:solidFill>
            </a:endParaRPr>
          </a:p>
        </p:txBody>
      </p:sp>
    </p:spTree>
    <p:extLst>
      <p:ext uri="{BB962C8B-B14F-4D97-AF65-F5344CB8AC3E}">
        <p14:creationId xmlns:p14="http://schemas.microsoft.com/office/powerpoint/2010/main" val="592267024"/>
      </p:ext>
    </p:extLst>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aixaDeTexto 6"/>
          <p:cNvSpPr txBox="1"/>
          <p:nvPr/>
        </p:nvSpPr>
        <p:spPr>
          <a:xfrm>
            <a:off x="218874" y="1268760"/>
            <a:ext cx="8702884" cy="369332"/>
          </a:xfrm>
          <a:prstGeom prst="rect">
            <a:avLst/>
          </a:prstGeom>
          <a:noFill/>
        </p:spPr>
        <p:txBody>
          <a:bodyPr wrap="square" rtlCol="0">
            <a:spAutoFit/>
          </a:bodyPr>
          <a:lstStyle/>
          <a:p>
            <a:pPr algn="ctr"/>
            <a:endParaRPr lang="pt-BR" b="1" dirty="0">
              <a:latin typeface="Arial Narrow" panose="020B0606020202030204" pitchFamily="34" charset="0"/>
              <a:ea typeface="Verdana" panose="020B0604030504040204" pitchFamily="34" charset="0"/>
              <a:cs typeface="Verdana" panose="020B0604030504040204" pitchFamily="34" charset="0"/>
            </a:endParaRP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50" y="6524"/>
            <a:ext cx="9156700" cy="68514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73844818"/>
      </p:ext>
    </p:extLst>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aixaDeTexto 6"/>
          <p:cNvSpPr txBox="1"/>
          <p:nvPr/>
        </p:nvSpPr>
        <p:spPr>
          <a:xfrm>
            <a:off x="218874" y="1268760"/>
            <a:ext cx="8702884" cy="369332"/>
          </a:xfrm>
          <a:prstGeom prst="rect">
            <a:avLst/>
          </a:prstGeom>
          <a:noFill/>
        </p:spPr>
        <p:txBody>
          <a:bodyPr wrap="square" rtlCol="0">
            <a:spAutoFit/>
          </a:bodyPr>
          <a:lstStyle/>
          <a:p>
            <a:pPr algn="ctr"/>
            <a:endParaRPr lang="pt-BR" b="1" dirty="0">
              <a:latin typeface="Arial Narrow" panose="020B0606020202030204" pitchFamily="34" charset="0"/>
              <a:ea typeface="Verdana" panose="020B0604030504040204" pitchFamily="34" charset="0"/>
              <a:cs typeface="Verdana" panose="020B0604030504040204" pitchFamily="34" charset="0"/>
            </a:endParaRP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50" y="6524"/>
            <a:ext cx="9156700" cy="68514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77066963"/>
      </p:ext>
    </p:extLst>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aixaDeTexto 6"/>
          <p:cNvSpPr txBox="1"/>
          <p:nvPr/>
        </p:nvSpPr>
        <p:spPr>
          <a:xfrm>
            <a:off x="218874" y="1268760"/>
            <a:ext cx="8702884" cy="369332"/>
          </a:xfrm>
          <a:prstGeom prst="rect">
            <a:avLst/>
          </a:prstGeom>
          <a:noFill/>
        </p:spPr>
        <p:txBody>
          <a:bodyPr wrap="square" rtlCol="0">
            <a:spAutoFit/>
          </a:bodyPr>
          <a:lstStyle/>
          <a:p>
            <a:pPr algn="ctr"/>
            <a:endParaRPr lang="pt-BR" b="1" dirty="0">
              <a:latin typeface="Arial Narrow" panose="020B0606020202030204" pitchFamily="34" charset="0"/>
              <a:ea typeface="Verdana" panose="020B0604030504040204" pitchFamily="34" charset="0"/>
              <a:cs typeface="Verdana" panose="020B0604030504040204" pitchFamily="34" charset="0"/>
            </a:endParaRP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50" y="6524"/>
            <a:ext cx="9156700" cy="68514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5" name="Conector reto 4"/>
          <p:cNvCxnSpPr/>
          <p:nvPr/>
        </p:nvCxnSpPr>
        <p:spPr>
          <a:xfrm>
            <a:off x="4173860" y="836712"/>
            <a:ext cx="28575" cy="3895725"/>
          </a:xfrm>
          <a:prstGeom prst="line">
            <a:avLst/>
          </a:prstGeom>
          <a:ln w="38100">
            <a:solidFill>
              <a:schemeClr val="bg1"/>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37984074"/>
      </p:ext>
    </p:extLst>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aixaDeTexto 6"/>
          <p:cNvSpPr txBox="1"/>
          <p:nvPr/>
        </p:nvSpPr>
        <p:spPr>
          <a:xfrm>
            <a:off x="218874" y="1268760"/>
            <a:ext cx="8702884" cy="369332"/>
          </a:xfrm>
          <a:prstGeom prst="rect">
            <a:avLst/>
          </a:prstGeom>
          <a:noFill/>
        </p:spPr>
        <p:txBody>
          <a:bodyPr wrap="square" rtlCol="0">
            <a:spAutoFit/>
          </a:bodyPr>
          <a:lstStyle/>
          <a:p>
            <a:pPr algn="ctr"/>
            <a:endParaRPr lang="pt-BR" b="1" dirty="0">
              <a:latin typeface="Arial Narrow" panose="020B0606020202030204" pitchFamily="34" charset="0"/>
              <a:ea typeface="Verdana" panose="020B0604030504040204" pitchFamily="34" charset="0"/>
              <a:cs typeface="Verdana" panose="020B0604030504040204" pitchFamily="34" charset="0"/>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50" y="6524"/>
            <a:ext cx="9156700" cy="68514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24637468"/>
      </p:ext>
    </p:extLst>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aixaDeTexto 6"/>
          <p:cNvSpPr txBox="1"/>
          <p:nvPr/>
        </p:nvSpPr>
        <p:spPr>
          <a:xfrm>
            <a:off x="218874" y="1268760"/>
            <a:ext cx="8702884" cy="369332"/>
          </a:xfrm>
          <a:prstGeom prst="rect">
            <a:avLst/>
          </a:prstGeom>
          <a:noFill/>
        </p:spPr>
        <p:txBody>
          <a:bodyPr wrap="square" rtlCol="0">
            <a:spAutoFit/>
          </a:bodyPr>
          <a:lstStyle/>
          <a:p>
            <a:pPr algn="ctr"/>
            <a:endParaRPr lang="pt-BR" b="1" dirty="0">
              <a:latin typeface="Arial Narrow" panose="020B0606020202030204" pitchFamily="34" charset="0"/>
              <a:ea typeface="Verdana" panose="020B0604030504040204" pitchFamily="34" charset="0"/>
              <a:cs typeface="Verdana" panose="020B0604030504040204" pitchFamily="34" charset="0"/>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50" y="6524"/>
            <a:ext cx="9156700" cy="68514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5" name="Conector reto 4"/>
          <p:cNvCxnSpPr/>
          <p:nvPr/>
        </p:nvCxnSpPr>
        <p:spPr>
          <a:xfrm>
            <a:off x="4173860" y="836712"/>
            <a:ext cx="28575" cy="3895725"/>
          </a:xfrm>
          <a:prstGeom prst="line">
            <a:avLst/>
          </a:prstGeom>
          <a:ln w="38100">
            <a:solidFill>
              <a:schemeClr val="bg1"/>
            </a:solidFill>
            <a:prstDash val="sysDash"/>
          </a:ln>
        </p:spPr>
        <p:style>
          <a:lnRef idx="1">
            <a:schemeClr val="accent1"/>
          </a:lnRef>
          <a:fillRef idx="0">
            <a:schemeClr val="accent1"/>
          </a:fillRef>
          <a:effectRef idx="0">
            <a:schemeClr val="accent1"/>
          </a:effectRef>
          <a:fontRef idx="minor">
            <a:schemeClr val="tx1"/>
          </a:fontRef>
        </p:style>
      </p:cxnSp>
      <p:sp>
        <p:nvSpPr>
          <p:cNvPr id="6" name="CaixaDeTexto 8"/>
          <p:cNvSpPr txBox="1"/>
          <p:nvPr/>
        </p:nvSpPr>
        <p:spPr>
          <a:xfrm>
            <a:off x="3347864" y="4825727"/>
            <a:ext cx="1764195" cy="422413"/>
          </a:xfrm>
          <a:prstGeom prst="rect">
            <a:avLst/>
          </a:prstGeom>
          <a:noFill/>
          <a:ln w="9525" cmpd="sng">
            <a:no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r>
              <a:rPr lang="pt-BR" sz="2000" b="1" dirty="0">
                <a:solidFill>
                  <a:schemeClr val="bg1"/>
                </a:solidFill>
              </a:rPr>
              <a:t>MPV 435/2008</a:t>
            </a:r>
          </a:p>
        </p:txBody>
      </p:sp>
    </p:spTree>
    <p:extLst>
      <p:ext uri="{BB962C8B-B14F-4D97-AF65-F5344CB8AC3E}">
        <p14:creationId xmlns:p14="http://schemas.microsoft.com/office/powerpoint/2010/main" val="3541936684"/>
      </p:ext>
    </p:extLst>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aixaDeTexto 6"/>
          <p:cNvSpPr txBox="1"/>
          <p:nvPr/>
        </p:nvSpPr>
        <p:spPr>
          <a:xfrm>
            <a:off x="218874" y="1268760"/>
            <a:ext cx="8702884" cy="369332"/>
          </a:xfrm>
          <a:prstGeom prst="rect">
            <a:avLst/>
          </a:prstGeom>
          <a:noFill/>
        </p:spPr>
        <p:txBody>
          <a:bodyPr wrap="square" rtlCol="0">
            <a:spAutoFit/>
          </a:bodyPr>
          <a:lstStyle/>
          <a:p>
            <a:pPr algn="ctr"/>
            <a:endParaRPr lang="pt-BR" b="1" dirty="0">
              <a:latin typeface="Arial Narrow" panose="020B0606020202030204" pitchFamily="34" charset="0"/>
              <a:ea typeface="Verdana" panose="020B0604030504040204" pitchFamily="34" charset="0"/>
              <a:cs typeface="Verdana" panose="020B0604030504040204" pitchFamily="34" charset="0"/>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21" y="1364"/>
            <a:ext cx="9148123" cy="68566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6" name="Conector de seta reta 5"/>
          <p:cNvCxnSpPr/>
          <p:nvPr/>
        </p:nvCxnSpPr>
        <p:spPr>
          <a:xfrm>
            <a:off x="2771800" y="3356992"/>
            <a:ext cx="576064" cy="936104"/>
          </a:xfrm>
          <a:prstGeom prst="straightConnector1">
            <a:avLst/>
          </a:prstGeom>
          <a:ln w="76200">
            <a:solidFill>
              <a:schemeClr val="bg1"/>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22172091"/>
      </p:ext>
    </p:extLst>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aixaDeTexto 6"/>
          <p:cNvSpPr txBox="1"/>
          <p:nvPr/>
        </p:nvSpPr>
        <p:spPr>
          <a:xfrm>
            <a:off x="218874" y="1268760"/>
            <a:ext cx="8702884" cy="369332"/>
          </a:xfrm>
          <a:prstGeom prst="rect">
            <a:avLst/>
          </a:prstGeom>
          <a:noFill/>
        </p:spPr>
        <p:txBody>
          <a:bodyPr wrap="square" rtlCol="0">
            <a:spAutoFit/>
          </a:bodyPr>
          <a:lstStyle/>
          <a:p>
            <a:pPr algn="ctr"/>
            <a:endParaRPr lang="pt-BR" b="1" dirty="0">
              <a:latin typeface="Arial Narrow" panose="020B0606020202030204" pitchFamily="34" charset="0"/>
              <a:ea typeface="Verdana" panose="020B0604030504040204" pitchFamily="34" charset="0"/>
              <a:cs typeface="Verdana" panose="020B0604030504040204" pitchFamily="34" charset="0"/>
            </a:endParaRPr>
          </a:p>
        </p:txBody>
      </p:sp>
      <p:pic>
        <p:nvPicPr>
          <p:cNvPr id="614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94" y="10888"/>
            <a:ext cx="9147994" cy="68471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484092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4294967295"/>
          </p:nvPr>
        </p:nvSpPr>
        <p:spPr>
          <a:xfrm>
            <a:off x="457200" y="1484313"/>
            <a:ext cx="8229600" cy="4425950"/>
          </a:xfrm>
        </p:spPr>
        <p:txBody>
          <a:bodyPr>
            <a:normAutofit lnSpcReduction="10000"/>
          </a:bodyPr>
          <a:lstStyle/>
          <a:p>
            <a:pPr algn="just">
              <a:lnSpc>
                <a:spcPct val="90000"/>
              </a:lnSpc>
              <a:spcBef>
                <a:spcPct val="0"/>
              </a:spcBef>
              <a:buNone/>
            </a:pPr>
            <a:r>
              <a:rPr lang="pt-BR" sz="2700" b="1" dirty="0" smtClean="0">
                <a:solidFill>
                  <a:schemeClr val="bg1"/>
                </a:solidFill>
              </a:rPr>
              <a:t>	Constituição de 1988:</a:t>
            </a:r>
            <a:endParaRPr lang="pt-BR" sz="2700" b="1" dirty="0" smtClean="0">
              <a:solidFill>
                <a:schemeClr val="bg1"/>
              </a:solidFill>
            </a:endParaRPr>
          </a:p>
          <a:p>
            <a:pPr algn="just">
              <a:lnSpc>
                <a:spcPct val="90000"/>
              </a:lnSpc>
              <a:spcBef>
                <a:spcPct val="0"/>
              </a:spcBef>
              <a:buNone/>
            </a:pPr>
            <a:r>
              <a:rPr lang="pt-BR" sz="2700" b="1" dirty="0">
                <a:solidFill>
                  <a:schemeClr val="bg1"/>
                </a:solidFill>
              </a:rPr>
              <a:t>	</a:t>
            </a:r>
            <a:endParaRPr lang="pt-BR" sz="2700" b="1" dirty="0" smtClean="0">
              <a:solidFill>
                <a:schemeClr val="bg1"/>
              </a:solidFill>
            </a:endParaRPr>
          </a:p>
          <a:p>
            <a:pPr algn="just">
              <a:lnSpc>
                <a:spcPct val="90000"/>
              </a:lnSpc>
              <a:spcBef>
                <a:spcPct val="0"/>
              </a:spcBef>
              <a:buNone/>
            </a:pPr>
            <a:r>
              <a:rPr lang="pt-BR" sz="2700" dirty="0" smtClean="0">
                <a:solidFill>
                  <a:schemeClr val="bg1"/>
                </a:solidFill>
              </a:rPr>
              <a:t>	Art</a:t>
            </a:r>
            <a:r>
              <a:rPr lang="pt-BR" sz="2700" dirty="0">
                <a:solidFill>
                  <a:schemeClr val="bg1"/>
                </a:solidFill>
              </a:rPr>
              <a:t>. </a:t>
            </a:r>
            <a:r>
              <a:rPr lang="pt-BR" sz="2700" dirty="0" smtClean="0">
                <a:solidFill>
                  <a:schemeClr val="bg1"/>
                </a:solidFill>
              </a:rPr>
              <a:t>164</a:t>
            </a:r>
            <a:r>
              <a:rPr lang="pt-BR" sz="2700" dirty="0" smtClean="0">
                <a:solidFill>
                  <a:schemeClr val="bg1"/>
                </a:solidFill>
              </a:rPr>
              <a:t>. </a:t>
            </a:r>
            <a:r>
              <a:rPr lang="pt-BR" sz="2700" dirty="0">
                <a:solidFill>
                  <a:schemeClr val="bg1"/>
                </a:solidFill>
              </a:rPr>
              <a:t>A competência da União para </a:t>
            </a:r>
            <a:r>
              <a:rPr lang="pt-BR" sz="2700" b="1" dirty="0">
                <a:solidFill>
                  <a:srgbClr val="FF0000"/>
                </a:solidFill>
              </a:rPr>
              <a:t>emitir moeda </a:t>
            </a:r>
            <a:r>
              <a:rPr lang="pt-BR" sz="2700" dirty="0">
                <a:solidFill>
                  <a:schemeClr val="bg1"/>
                </a:solidFill>
              </a:rPr>
              <a:t>será exercida </a:t>
            </a:r>
            <a:r>
              <a:rPr lang="pt-BR" sz="2700" b="1" dirty="0">
                <a:solidFill>
                  <a:srgbClr val="FFFF00"/>
                </a:solidFill>
              </a:rPr>
              <a:t>exclusivamente pelo banco central</a:t>
            </a:r>
            <a:r>
              <a:rPr lang="pt-BR" sz="2700" dirty="0" smtClean="0">
                <a:solidFill>
                  <a:schemeClr val="bg1"/>
                </a:solidFill>
              </a:rPr>
              <a:t>.</a:t>
            </a:r>
            <a:endParaRPr lang="pt-BR" sz="2700" dirty="0">
              <a:solidFill>
                <a:schemeClr val="bg1"/>
              </a:solidFill>
            </a:endParaRPr>
          </a:p>
          <a:p>
            <a:pPr algn="just">
              <a:lnSpc>
                <a:spcPct val="90000"/>
              </a:lnSpc>
              <a:spcBef>
                <a:spcPct val="0"/>
              </a:spcBef>
              <a:buNone/>
            </a:pPr>
            <a:endParaRPr lang="pt-BR" sz="2700" dirty="0" smtClean="0">
              <a:solidFill>
                <a:schemeClr val="bg1"/>
              </a:solidFill>
            </a:endParaRPr>
          </a:p>
          <a:p>
            <a:pPr algn="just">
              <a:lnSpc>
                <a:spcPct val="90000"/>
              </a:lnSpc>
              <a:spcBef>
                <a:spcPct val="0"/>
              </a:spcBef>
              <a:buNone/>
            </a:pPr>
            <a:r>
              <a:rPr lang="pt-BR" sz="2700" dirty="0">
                <a:solidFill>
                  <a:schemeClr val="bg1"/>
                </a:solidFill>
              </a:rPr>
              <a:t>	§ 1º </a:t>
            </a:r>
            <a:r>
              <a:rPr lang="pt-BR" sz="2700" b="1" dirty="0">
                <a:solidFill>
                  <a:srgbClr val="4BD840"/>
                </a:solidFill>
              </a:rPr>
              <a:t>É vedado</a:t>
            </a:r>
            <a:r>
              <a:rPr lang="pt-BR" sz="2700" dirty="0">
                <a:solidFill>
                  <a:schemeClr val="bg1"/>
                </a:solidFill>
              </a:rPr>
              <a:t> ao banco central conceder, direta ou indiretamente, </a:t>
            </a:r>
            <a:r>
              <a:rPr lang="pt-BR" sz="2700" b="1" dirty="0">
                <a:solidFill>
                  <a:srgbClr val="FFC000"/>
                </a:solidFill>
              </a:rPr>
              <a:t>empréstimos ao Tesouro Nacional </a:t>
            </a:r>
            <a:r>
              <a:rPr lang="pt-BR" sz="2700" dirty="0">
                <a:solidFill>
                  <a:schemeClr val="bg1"/>
                </a:solidFill>
              </a:rPr>
              <a:t>e a qualquer órgão ou entidade que não seja instituição financeira</a:t>
            </a:r>
            <a:r>
              <a:rPr lang="pt-BR" sz="2700" dirty="0" smtClean="0">
                <a:solidFill>
                  <a:schemeClr val="bg1"/>
                </a:solidFill>
              </a:rPr>
              <a:t>.</a:t>
            </a:r>
          </a:p>
          <a:p>
            <a:pPr algn="just">
              <a:lnSpc>
                <a:spcPct val="90000"/>
              </a:lnSpc>
              <a:spcBef>
                <a:spcPct val="0"/>
              </a:spcBef>
              <a:buNone/>
            </a:pPr>
            <a:r>
              <a:rPr lang="pt-BR" sz="2700" dirty="0" smtClean="0">
                <a:solidFill>
                  <a:schemeClr val="bg1"/>
                </a:solidFill>
              </a:rPr>
              <a:t>	(...)</a:t>
            </a:r>
          </a:p>
          <a:p>
            <a:pPr algn="just">
              <a:lnSpc>
                <a:spcPct val="90000"/>
              </a:lnSpc>
              <a:spcBef>
                <a:spcPct val="0"/>
              </a:spcBef>
              <a:buNone/>
            </a:pPr>
            <a:r>
              <a:rPr lang="pt-BR" sz="2700" dirty="0">
                <a:solidFill>
                  <a:schemeClr val="bg1"/>
                </a:solidFill>
              </a:rPr>
              <a:t>	</a:t>
            </a:r>
            <a:r>
              <a:rPr lang="pt-BR" sz="2700" dirty="0" smtClean="0">
                <a:solidFill>
                  <a:schemeClr val="bg1"/>
                </a:solidFill>
              </a:rPr>
              <a:t>§ </a:t>
            </a:r>
            <a:r>
              <a:rPr lang="pt-BR" sz="2700" dirty="0">
                <a:solidFill>
                  <a:schemeClr val="bg1"/>
                </a:solidFill>
              </a:rPr>
              <a:t>3º As </a:t>
            </a:r>
            <a:r>
              <a:rPr lang="pt-BR" sz="2700" b="1" dirty="0">
                <a:solidFill>
                  <a:srgbClr val="FFFF00"/>
                </a:solidFill>
              </a:rPr>
              <a:t>disponibilidades de caixa da União </a:t>
            </a:r>
            <a:r>
              <a:rPr lang="pt-BR" sz="2700" dirty="0">
                <a:solidFill>
                  <a:schemeClr val="bg1"/>
                </a:solidFill>
              </a:rPr>
              <a:t>serão </a:t>
            </a:r>
            <a:r>
              <a:rPr lang="pt-BR" sz="2700" b="1" dirty="0">
                <a:solidFill>
                  <a:srgbClr val="00B0F0"/>
                </a:solidFill>
              </a:rPr>
              <a:t>depositadas no banco central</a:t>
            </a:r>
            <a:r>
              <a:rPr lang="pt-BR" sz="2700" dirty="0" smtClean="0">
                <a:solidFill>
                  <a:schemeClr val="bg1"/>
                </a:solidFill>
              </a:rPr>
              <a:t>; (...).</a:t>
            </a:r>
            <a:endParaRPr lang="pt-BR" sz="2700" dirty="0">
              <a:solidFill>
                <a:schemeClr val="bg1"/>
              </a:solidFill>
            </a:endParaRPr>
          </a:p>
        </p:txBody>
      </p:sp>
      <p:sp>
        <p:nvSpPr>
          <p:cNvPr id="5" name="Título 1"/>
          <p:cNvSpPr txBox="1">
            <a:spLocks/>
          </p:cNvSpPr>
          <p:nvPr/>
        </p:nvSpPr>
        <p:spPr bwMode="auto">
          <a:xfrm>
            <a:off x="468313" y="260350"/>
            <a:ext cx="8229600" cy="928688"/>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pt-BR" u="sng" dirty="0">
                <a:solidFill>
                  <a:srgbClr val="00B0F0"/>
                </a:solidFill>
              </a:rPr>
              <a:t>BANCO CENTRAL e TESOURO</a:t>
            </a:r>
          </a:p>
        </p:txBody>
      </p:sp>
    </p:spTree>
    <p:extLst>
      <p:ext uri="{BB962C8B-B14F-4D97-AF65-F5344CB8AC3E}">
        <p14:creationId xmlns:p14="http://schemas.microsoft.com/office/powerpoint/2010/main" val="674799149"/>
      </p:ext>
    </p:extLst>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352406" y="1124745"/>
            <a:ext cx="8424936" cy="3168351"/>
          </a:xfrm>
        </p:spPr>
        <p:txBody>
          <a:bodyPr>
            <a:normAutofit/>
          </a:bodyPr>
          <a:lstStyle/>
          <a:p>
            <a:r>
              <a:rPr lang="pt-BR" sz="4600" b="1" dirty="0" smtClean="0">
                <a:solidFill>
                  <a:srgbClr val="FFFF00"/>
                </a:solidFill>
              </a:rPr>
              <a:t>A OPERAÇÃO DE </a:t>
            </a:r>
            <a:br>
              <a:rPr lang="pt-BR" sz="4600" b="1" dirty="0" smtClean="0">
                <a:solidFill>
                  <a:srgbClr val="FFFF00"/>
                </a:solidFill>
              </a:rPr>
            </a:br>
            <a:r>
              <a:rPr lang="pt-BR" sz="4600" b="1" dirty="0" smtClean="0">
                <a:solidFill>
                  <a:srgbClr val="FFFF00"/>
                </a:solidFill>
              </a:rPr>
              <a:t>EQUALIZAÇÃO CAMBIAL</a:t>
            </a:r>
            <a:endParaRPr lang="pt-BR" sz="4600" dirty="0" smtClean="0">
              <a:solidFill>
                <a:srgbClr val="FFFF00"/>
              </a:solidFill>
            </a:endParaRPr>
          </a:p>
        </p:txBody>
      </p:sp>
    </p:spTree>
    <p:extLst>
      <p:ext uri="{BB962C8B-B14F-4D97-AF65-F5344CB8AC3E}">
        <p14:creationId xmlns:p14="http://schemas.microsoft.com/office/powerpoint/2010/main" val="510601925"/>
      </p:ext>
    </p:extLst>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4294967295"/>
          </p:nvPr>
        </p:nvSpPr>
        <p:spPr>
          <a:xfrm>
            <a:off x="457200" y="1484313"/>
            <a:ext cx="8229600" cy="4425950"/>
          </a:xfrm>
        </p:spPr>
        <p:txBody>
          <a:bodyPr>
            <a:normAutofit/>
          </a:bodyPr>
          <a:lstStyle/>
          <a:p>
            <a:pPr algn="just">
              <a:lnSpc>
                <a:spcPct val="90000"/>
              </a:lnSpc>
              <a:spcBef>
                <a:spcPct val="0"/>
              </a:spcBef>
              <a:buNone/>
            </a:pPr>
            <a:r>
              <a:rPr lang="pt-BR" sz="2700" b="1" dirty="0" smtClean="0">
                <a:solidFill>
                  <a:schemeClr val="bg1"/>
                </a:solidFill>
              </a:rPr>
              <a:t>	MPV 435/2008 (Lei 11.803/2008):</a:t>
            </a:r>
          </a:p>
          <a:p>
            <a:pPr algn="just">
              <a:lnSpc>
                <a:spcPct val="90000"/>
              </a:lnSpc>
              <a:spcBef>
                <a:spcPct val="0"/>
              </a:spcBef>
              <a:buNone/>
            </a:pPr>
            <a:r>
              <a:rPr lang="pt-BR" sz="2700" b="1" dirty="0">
                <a:solidFill>
                  <a:schemeClr val="bg1"/>
                </a:solidFill>
              </a:rPr>
              <a:t>	</a:t>
            </a:r>
            <a:endParaRPr lang="pt-BR" sz="2700" b="1" dirty="0" smtClean="0">
              <a:solidFill>
                <a:schemeClr val="bg1"/>
              </a:solidFill>
            </a:endParaRPr>
          </a:p>
          <a:p>
            <a:pPr algn="just">
              <a:lnSpc>
                <a:spcPct val="90000"/>
              </a:lnSpc>
              <a:spcBef>
                <a:spcPct val="0"/>
              </a:spcBef>
              <a:buNone/>
            </a:pPr>
            <a:r>
              <a:rPr lang="pt-BR" sz="2700" dirty="0" smtClean="0">
                <a:solidFill>
                  <a:schemeClr val="bg1"/>
                </a:solidFill>
              </a:rPr>
              <a:t>	</a:t>
            </a:r>
            <a:r>
              <a:rPr lang="pt-BR" sz="2700" dirty="0" smtClean="0">
                <a:solidFill>
                  <a:srgbClr val="0B1B2F"/>
                </a:solidFill>
              </a:rPr>
              <a:t>Art</a:t>
            </a:r>
            <a:r>
              <a:rPr lang="pt-BR" sz="2700" dirty="0">
                <a:solidFill>
                  <a:srgbClr val="0B1B2F"/>
                </a:solidFill>
              </a:rPr>
              <a:t>. </a:t>
            </a:r>
            <a:r>
              <a:rPr lang="pt-BR" sz="2700" dirty="0" smtClean="0">
                <a:solidFill>
                  <a:srgbClr val="0B1B2F"/>
                </a:solidFill>
              </a:rPr>
              <a:t>6º </a:t>
            </a:r>
            <a:r>
              <a:rPr lang="pt-BR" sz="2700" dirty="0">
                <a:solidFill>
                  <a:srgbClr val="0B1B2F"/>
                </a:solidFill>
              </a:rPr>
              <a:t>O resultado financeiro </a:t>
            </a:r>
            <a:r>
              <a:rPr lang="pt-BR" sz="2700" b="1" dirty="0">
                <a:solidFill>
                  <a:srgbClr val="0B1B2F"/>
                </a:solidFill>
              </a:rPr>
              <a:t>das operações com reservas cambiais depositadas no Banco Central do Brasil</a:t>
            </a:r>
            <a:r>
              <a:rPr lang="pt-BR" sz="2700" dirty="0">
                <a:solidFill>
                  <a:srgbClr val="0B1B2F"/>
                </a:solidFill>
              </a:rPr>
              <a:t> </a:t>
            </a:r>
            <a:r>
              <a:rPr lang="pt-BR" sz="2700" b="1" dirty="0">
                <a:solidFill>
                  <a:srgbClr val="0B1B2F"/>
                </a:solidFill>
              </a:rPr>
              <a:t>e das operações com derivativos cambiais </a:t>
            </a:r>
            <a:r>
              <a:rPr lang="pt-BR" sz="2700" dirty="0">
                <a:solidFill>
                  <a:srgbClr val="0B1B2F"/>
                </a:solidFill>
              </a:rPr>
              <a:t>por ele realizadas no mercado interno, conforme apurado em seu balanço, será considerado</a:t>
            </a:r>
            <a:r>
              <a:rPr lang="pt-BR" sz="2700" dirty="0" smtClean="0">
                <a:solidFill>
                  <a:srgbClr val="0B1B2F"/>
                </a:solidFill>
              </a:rPr>
              <a:t>:</a:t>
            </a:r>
            <a:endParaRPr lang="pt-BR" sz="2700" dirty="0">
              <a:solidFill>
                <a:srgbClr val="0B1B2F"/>
              </a:solidFill>
            </a:endParaRPr>
          </a:p>
        </p:txBody>
      </p:sp>
      <p:sp>
        <p:nvSpPr>
          <p:cNvPr id="4" name="Título 1"/>
          <p:cNvSpPr txBox="1">
            <a:spLocks/>
          </p:cNvSpPr>
          <p:nvPr/>
        </p:nvSpPr>
        <p:spPr bwMode="auto">
          <a:xfrm>
            <a:off x="468313" y="260350"/>
            <a:ext cx="8229600" cy="928688"/>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pt-BR" sz="4000" u="sng" dirty="0" smtClean="0">
                <a:solidFill>
                  <a:schemeClr val="accent2">
                    <a:lumMod val="40000"/>
                    <a:lumOff val="60000"/>
                  </a:schemeClr>
                </a:solidFill>
              </a:rPr>
              <a:t>MPV 435/2008 – Equalização Cambial</a:t>
            </a:r>
          </a:p>
        </p:txBody>
      </p:sp>
    </p:spTree>
    <p:extLst>
      <p:ext uri="{BB962C8B-B14F-4D97-AF65-F5344CB8AC3E}">
        <p14:creationId xmlns:p14="http://schemas.microsoft.com/office/powerpoint/2010/main" val="2146655127"/>
      </p:ext>
    </p:extLst>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4294967295"/>
          </p:nvPr>
        </p:nvSpPr>
        <p:spPr>
          <a:xfrm>
            <a:off x="457200" y="1484313"/>
            <a:ext cx="8229600" cy="4425950"/>
          </a:xfrm>
        </p:spPr>
        <p:txBody>
          <a:bodyPr>
            <a:normAutofit/>
          </a:bodyPr>
          <a:lstStyle/>
          <a:p>
            <a:pPr algn="just">
              <a:lnSpc>
                <a:spcPct val="90000"/>
              </a:lnSpc>
              <a:spcBef>
                <a:spcPct val="0"/>
              </a:spcBef>
              <a:buNone/>
            </a:pPr>
            <a:r>
              <a:rPr lang="pt-BR" sz="2700" b="1" dirty="0" smtClean="0">
                <a:solidFill>
                  <a:schemeClr val="bg1"/>
                </a:solidFill>
              </a:rPr>
              <a:t>	MPV 435/2008 (Lei 11.803/2008):</a:t>
            </a:r>
          </a:p>
          <a:p>
            <a:pPr algn="just">
              <a:lnSpc>
                <a:spcPct val="90000"/>
              </a:lnSpc>
              <a:spcBef>
                <a:spcPct val="0"/>
              </a:spcBef>
              <a:buNone/>
            </a:pPr>
            <a:r>
              <a:rPr lang="pt-BR" sz="2700" b="1" dirty="0">
                <a:solidFill>
                  <a:schemeClr val="bg1"/>
                </a:solidFill>
              </a:rPr>
              <a:t>	</a:t>
            </a:r>
            <a:endParaRPr lang="pt-BR" sz="2700" b="1" dirty="0" smtClean="0">
              <a:solidFill>
                <a:schemeClr val="bg1"/>
              </a:solidFill>
            </a:endParaRPr>
          </a:p>
          <a:p>
            <a:pPr algn="just">
              <a:lnSpc>
                <a:spcPct val="90000"/>
              </a:lnSpc>
              <a:spcBef>
                <a:spcPct val="0"/>
              </a:spcBef>
              <a:buNone/>
            </a:pPr>
            <a:r>
              <a:rPr lang="pt-BR" sz="2700" dirty="0" smtClean="0">
                <a:solidFill>
                  <a:schemeClr val="bg1"/>
                </a:solidFill>
              </a:rPr>
              <a:t>	Art</a:t>
            </a:r>
            <a:r>
              <a:rPr lang="pt-BR" sz="2700" dirty="0">
                <a:solidFill>
                  <a:schemeClr val="bg1"/>
                </a:solidFill>
              </a:rPr>
              <a:t>. </a:t>
            </a:r>
            <a:r>
              <a:rPr lang="pt-BR" sz="2700" dirty="0" smtClean="0">
                <a:solidFill>
                  <a:schemeClr val="bg1"/>
                </a:solidFill>
              </a:rPr>
              <a:t>6º </a:t>
            </a:r>
            <a:r>
              <a:rPr lang="pt-BR" sz="2700" dirty="0">
                <a:solidFill>
                  <a:schemeClr val="bg1"/>
                </a:solidFill>
              </a:rPr>
              <a:t>O resultado financeiro </a:t>
            </a:r>
            <a:r>
              <a:rPr lang="pt-BR" sz="2700" b="1" dirty="0">
                <a:solidFill>
                  <a:srgbClr val="0B1B2F"/>
                </a:solidFill>
              </a:rPr>
              <a:t>das operações com reservas cambiais depositadas no Banco Central do Brasil</a:t>
            </a:r>
            <a:r>
              <a:rPr lang="pt-BR" sz="2700" dirty="0">
                <a:solidFill>
                  <a:srgbClr val="0B1B2F"/>
                </a:solidFill>
              </a:rPr>
              <a:t> </a:t>
            </a:r>
            <a:r>
              <a:rPr lang="pt-BR" sz="2700" b="1" dirty="0">
                <a:solidFill>
                  <a:srgbClr val="0B1B2F"/>
                </a:solidFill>
              </a:rPr>
              <a:t>e das operações com derivativos cambiais </a:t>
            </a:r>
            <a:r>
              <a:rPr lang="pt-BR" sz="2700" dirty="0">
                <a:solidFill>
                  <a:srgbClr val="0B1B2F"/>
                </a:solidFill>
              </a:rPr>
              <a:t>por ele realizadas no mercado interno, conforme apurado em seu balanço, será considerado</a:t>
            </a:r>
            <a:r>
              <a:rPr lang="pt-BR" sz="2700" dirty="0" smtClean="0">
                <a:solidFill>
                  <a:srgbClr val="0B1B2F"/>
                </a:solidFill>
              </a:rPr>
              <a:t>:</a:t>
            </a:r>
            <a:endParaRPr lang="pt-BR" sz="2700" dirty="0">
              <a:solidFill>
                <a:srgbClr val="0B1B2F"/>
              </a:solidFill>
            </a:endParaRPr>
          </a:p>
        </p:txBody>
      </p:sp>
      <p:sp>
        <p:nvSpPr>
          <p:cNvPr id="4" name="Título 1"/>
          <p:cNvSpPr txBox="1">
            <a:spLocks/>
          </p:cNvSpPr>
          <p:nvPr/>
        </p:nvSpPr>
        <p:spPr bwMode="auto">
          <a:xfrm>
            <a:off x="468313" y="260350"/>
            <a:ext cx="8229600" cy="928688"/>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pt-BR" sz="4000" u="sng" dirty="0" smtClean="0">
                <a:solidFill>
                  <a:schemeClr val="accent2">
                    <a:lumMod val="40000"/>
                    <a:lumOff val="60000"/>
                  </a:schemeClr>
                </a:solidFill>
              </a:rPr>
              <a:t>MPV 435/2008 – Equalização Cambial</a:t>
            </a:r>
          </a:p>
        </p:txBody>
      </p:sp>
    </p:spTree>
    <p:extLst>
      <p:ext uri="{BB962C8B-B14F-4D97-AF65-F5344CB8AC3E}">
        <p14:creationId xmlns:p14="http://schemas.microsoft.com/office/powerpoint/2010/main" val="3390044741"/>
      </p:ext>
    </p:extLst>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4294967295"/>
          </p:nvPr>
        </p:nvSpPr>
        <p:spPr>
          <a:xfrm>
            <a:off x="457200" y="1484313"/>
            <a:ext cx="8229600" cy="4425950"/>
          </a:xfrm>
        </p:spPr>
        <p:txBody>
          <a:bodyPr>
            <a:normAutofit/>
          </a:bodyPr>
          <a:lstStyle/>
          <a:p>
            <a:pPr algn="just">
              <a:lnSpc>
                <a:spcPct val="90000"/>
              </a:lnSpc>
              <a:spcBef>
                <a:spcPct val="0"/>
              </a:spcBef>
              <a:buNone/>
            </a:pPr>
            <a:r>
              <a:rPr lang="pt-BR" sz="2700" b="1" dirty="0" smtClean="0">
                <a:solidFill>
                  <a:schemeClr val="bg1"/>
                </a:solidFill>
              </a:rPr>
              <a:t>	MPV 435/2008 (Lei 11.803/2008):</a:t>
            </a:r>
          </a:p>
          <a:p>
            <a:pPr algn="just">
              <a:lnSpc>
                <a:spcPct val="90000"/>
              </a:lnSpc>
              <a:spcBef>
                <a:spcPct val="0"/>
              </a:spcBef>
              <a:buNone/>
            </a:pPr>
            <a:r>
              <a:rPr lang="pt-BR" sz="2700" b="1" dirty="0">
                <a:solidFill>
                  <a:schemeClr val="bg1"/>
                </a:solidFill>
              </a:rPr>
              <a:t>	</a:t>
            </a:r>
            <a:endParaRPr lang="pt-BR" sz="2700" b="1" dirty="0" smtClean="0">
              <a:solidFill>
                <a:schemeClr val="bg1"/>
              </a:solidFill>
            </a:endParaRPr>
          </a:p>
          <a:p>
            <a:pPr algn="just">
              <a:lnSpc>
                <a:spcPct val="90000"/>
              </a:lnSpc>
              <a:spcBef>
                <a:spcPct val="0"/>
              </a:spcBef>
              <a:buNone/>
            </a:pPr>
            <a:r>
              <a:rPr lang="pt-BR" sz="2700" dirty="0" smtClean="0">
                <a:solidFill>
                  <a:schemeClr val="bg1"/>
                </a:solidFill>
              </a:rPr>
              <a:t>	Art</a:t>
            </a:r>
            <a:r>
              <a:rPr lang="pt-BR" sz="2700" dirty="0">
                <a:solidFill>
                  <a:schemeClr val="bg1"/>
                </a:solidFill>
              </a:rPr>
              <a:t>. </a:t>
            </a:r>
            <a:r>
              <a:rPr lang="pt-BR" sz="2700" dirty="0" smtClean="0">
                <a:solidFill>
                  <a:schemeClr val="bg1"/>
                </a:solidFill>
              </a:rPr>
              <a:t>6º </a:t>
            </a:r>
            <a:r>
              <a:rPr lang="pt-BR" sz="2700" dirty="0">
                <a:solidFill>
                  <a:schemeClr val="bg1"/>
                </a:solidFill>
              </a:rPr>
              <a:t>O resultado financeiro </a:t>
            </a:r>
            <a:r>
              <a:rPr lang="pt-BR" sz="2700" b="1" dirty="0">
                <a:solidFill>
                  <a:srgbClr val="FFFF00"/>
                </a:solidFill>
              </a:rPr>
              <a:t>das operações com reservas cambiais depositadas no Banco Central do </a:t>
            </a:r>
            <a:r>
              <a:rPr lang="pt-BR" sz="2700" b="1" dirty="0">
                <a:solidFill>
                  <a:srgbClr val="0B1B2F"/>
                </a:solidFill>
              </a:rPr>
              <a:t>Brasil</a:t>
            </a:r>
            <a:r>
              <a:rPr lang="pt-BR" sz="2700" dirty="0">
                <a:solidFill>
                  <a:srgbClr val="0B1B2F"/>
                </a:solidFill>
              </a:rPr>
              <a:t> </a:t>
            </a:r>
            <a:r>
              <a:rPr lang="pt-BR" sz="2700" b="1" dirty="0">
                <a:solidFill>
                  <a:srgbClr val="0B1B2F"/>
                </a:solidFill>
              </a:rPr>
              <a:t>e das operações com derivativos cambiais </a:t>
            </a:r>
            <a:r>
              <a:rPr lang="pt-BR" sz="2700" dirty="0">
                <a:solidFill>
                  <a:srgbClr val="0B1B2F"/>
                </a:solidFill>
              </a:rPr>
              <a:t>por ele realizadas no mercado interno, conforme apurado em seu balanço, será considerado</a:t>
            </a:r>
            <a:r>
              <a:rPr lang="pt-BR" sz="2700" dirty="0" smtClean="0">
                <a:solidFill>
                  <a:srgbClr val="0B1B2F"/>
                </a:solidFill>
              </a:rPr>
              <a:t>:</a:t>
            </a:r>
            <a:endParaRPr lang="pt-BR" sz="2700" dirty="0">
              <a:solidFill>
                <a:srgbClr val="0B1B2F"/>
              </a:solidFill>
            </a:endParaRPr>
          </a:p>
        </p:txBody>
      </p:sp>
      <p:sp>
        <p:nvSpPr>
          <p:cNvPr id="4" name="Título 1"/>
          <p:cNvSpPr txBox="1">
            <a:spLocks/>
          </p:cNvSpPr>
          <p:nvPr/>
        </p:nvSpPr>
        <p:spPr bwMode="auto">
          <a:xfrm>
            <a:off x="468313" y="260350"/>
            <a:ext cx="8229600" cy="928688"/>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pt-BR" sz="4000" u="sng" dirty="0" smtClean="0">
                <a:solidFill>
                  <a:schemeClr val="accent2">
                    <a:lumMod val="40000"/>
                    <a:lumOff val="60000"/>
                  </a:schemeClr>
                </a:solidFill>
              </a:rPr>
              <a:t>MPV 435/2008 – Equalização Cambial</a:t>
            </a:r>
          </a:p>
        </p:txBody>
      </p:sp>
    </p:spTree>
    <p:extLst>
      <p:ext uri="{BB962C8B-B14F-4D97-AF65-F5344CB8AC3E}">
        <p14:creationId xmlns:p14="http://schemas.microsoft.com/office/powerpoint/2010/main" val="2391677714"/>
      </p:ext>
    </p:extLst>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4294967295"/>
          </p:nvPr>
        </p:nvSpPr>
        <p:spPr>
          <a:xfrm>
            <a:off x="457200" y="1484313"/>
            <a:ext cx="8229600" cy="4425950"/>
          </a:xfrm>
        </p:spPr>
        <p:txBody>
          <a:bodyPr>
            <a:normAutofit/>
          </a:bodyPr>
          <a:lstStyle/>
          <a:p>
            <a:pPr algn="just">
              <a:lnSpc>
                <a:spcPct val="90000"/>
              </a:lnSpc>
              <a:spcBef>
                <a:spcPct val="0"/>
              </a:spcBef>
              <a:buNone/>
            </a:pPr>
            <a:r>
              <a:rPr lang="pt-BR" sz="2700" b="1" dirty="0" smtClean="0">
                <a:solidFill>
                  <a:schemeClr val="bg1"/>
                </a:solidFill>
              </a:rPr>
              <a:t>	MPV 435/2008 (Lei 11.803/2008):</a:t>
            </a:r>
          </a:p>
          <a:p>
            <a:pPr algn="just">
              <a:lnSpc>
                <a:spcPct val="90000"/>
              </a:lnSpc>
              <a:spcBef>
                <a:spcPct val="0"/>
              </a:spcBef>
              <a:buNone/>
            </a:pPr>
            <a:r>
              <a:rPr lang="pt-BR" sz="2700" b="1" dirty="0">
                <a:solidFill>
                  <a:schemeClr val="bg1"/>
                </a:solidFill>
              </a:rPr>
              <a:t>	</a:t>
            </a:r>
            <a:endParaRPr lang="pt-BR" sz="2700" b="1" dirty="0" smtClean="0">
              <a:solidFill>
                <a:schemeClr val="bg1"/>
              </a:solidFill>
            </a:endParaRPr>
          </a:p>
          <a:p>
            <a:pPr algn="just">
              <a:lnSpc>
                <a:spcPct val="90000"/>
              </a:lnSpc>
              <a:spcBef>
                <a:spcPct val="0"/>
              </a:spcBef>
              <a:buNone/>
            </a:pPr>
            <a:r>
              <a:rPr lang="pt-BR" sz="2700" dirty="0" smtClean="0">
                <a:solidFill>
                  <a:schemeClr val="bg1"/>
                </a:solidFill>
              </a:rPr>
              <a:t>	Art</a:t>
            </a:r>
            <a:r>
              <a:rPr lang="pt-BR" sz="2700" dirty="0">
                <a:solidFill>
                  <a:schemeClr val="bg1"/>
                </a:solidFill>
              </a:rPr>
              <a:t>. </a:t>
            </a:r>
            <a:r>
              <a:rPr lang="pt-BR" sz="2700" dirty="0" smtClean="0">
                <a:solidFill>
                  <a:schemeClr val="bg1"/>
                </a:solidFill>
              </a:rPr>
              <a:t>6º </a:t>
            </a:r>
            <a:r>
              <a:rPr lang="pt-BR" sz="2700" dirty="0">
                <a:solidFill>
                  <a:schemeClr val="bg1"/>
                </a:solidFill>
              </a:rPr>
              <a:t>O resultado financeiro </a:t>
            </a:r>
            <a:r>
              <a:rPr lang="pt-BR" sz="2700" b="1" dirty="0">
                <a:solidFill>
                  <a:srgbClr val="FFFF00"/>
                </a:solidFill>
              </a:rPr>
              <a:t>das operações com reservas cambiais depositadas no Banco Central do Brasil</a:t>
            </a:r>
            <a:r>
              <a:rPr lang="pt-BR" sz="2700" dirty="0">
                <a:solidFill>
                  <a:schemeClr val="bg1"/>
                </a:solidFill>
              </a:rPr>
              <a:t> </a:t>
            </a:r>
            <a:r>
              <a:rPr lang="pt-BR" sz="2700" b="1" dirty="0">
                <a:solidFill>
                  <a:srgbClr val="00B0F0"/>
                </a:solidFill>
              </a:rPr>
              <a:t>e das operações com derivativos cambiais </a:t>
            </a:r>
            <a:r>
              <a:rPr lang="pt-BR" sz="2700" dirty="0">
                <a:solidFill>
                  <a:schemeClr val="bg1"/>
                </a:solidFill>
              </a:rPr>
              <a:t>por ele realizadas no mercado interno, </a:t>
            </a:r>
            <a:r>
              <a:rPr lang="pt-BR" sz="2700" dirty="0">
                <a:solidFill>
                  <a:srgbClr val="0B1B2F"/>
                </a:solidFill>
              </a:rPr>
              <a:t>conforme apurado em seu balanço, será considerado</a:t>
            </a:r>
            <a:r>
              <a:rPr lang="pt-BR" sz="2700" dirty="0" smtClean="0">
                <a:solidFill>
                  <a:srgbClr val="0B1B2F"/>
                </a:solidFill>
              </a:rPr>
              <a:t>:</a:t>
            </a:r>
            <a:endParaRPr lang="pt-BR" sz="2700" dirty="0">
              <a:solidFill>
                <a:srgbClr val="0B1B2F"/>
              </a:solidFill>
            </a:endParaRPr>
          </a:p>
        </p:txBody>
      </p:sp>
      <p:sp>
        <p:nvSpPr>
          <p:cNvPr id="4" name="Título 1"/>
          <p:cNvSpPr txBox="1">
            <a:spLocks/>
          </p:cNvSpPr>
          <p:nvPr/>
        </p:nvSpPr>
        <p:spPr bwMode="auto">
          <a:xfrm>
            <a:off x="468313" y="260350"/>
            <a:ext cx="8229600" cy="928688"/>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pt-BR" sz="4000" u="sng" dirty="0" smtClean="0">
                <a:solidFill>
                  <a:schemeClr val="accent2">
                    <a:lumMod val="40000"/>
                    <a:lumOff val="60000"/>
                  </a:schemeClr>
                </a:solidFill>
              </a:rPr>
              <a:t>MPV 435/2008 – Equalização Cambial</a:t>
            </a:r>
          </a:p>
        </p:txBody>
      </p:sp>
    </p:spTree>
    <p:extLst>
      <p:ext uri="{BB962C8B-B14F-4D97-AF65-F5344CB8AC3E}">
        <p14:creationId xmlns:p14="http://schemas.microsoft.com/office/powerpoint/2010/main" val="1931050075"/>
      </p:ext>
    </p:extLst>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4294967295"/>
          </p:nvPr>
        </p:nvSpPr>
        <p:spPr>
          <a:xfrm>
            <a:off x="457200" y="1484313"/>
            <a:ext cx="8229600" cy="4425950"/>
          </a:xfrm>
        </p:spPr>
        <p:txBody>
          <a:bodyPr>
            <a:normAutofit/>
          </a:bodyPr>
          <a:lstStyle/>
          <a:p>
            <a:pPr algn="just">
              <a:lnSpc>
                <a:spcPct val="90000"/>
              </a:lnSpc>
              <a:spcBef>
                <a:spcPct val="0"/>
              </a:spcBef>
              <a:buNone/>
            </a:pPr>
            <a:r>
              <a:rPr lang="pt-BR" sz="2700" b="1" dirty="0" smtClean="0">
                <a:solidFill>
                  <a:schemeClr val="bg1"/>
                </a:solidFill>
              </a:rPr>
              <a:t>	MPV 435/2008 (Lei 11.803/2008):</a:t>
            </a:r>
          </a:p>
          <a:p>
            <a:pPr algn="just">
              <a:lnSpc>
                <a:spcPct val="90000"/>
              </a:lnSpc>
              <a:spcBef>
                <a:spcPct val="0"/>
              </a:spcBef>
              <a:buNone/>
            </a:pPr>
            <a:r>
              <a:rPr lang="pt-BR" sz="2700" b="1" dirty="0">
                <a:solidFill>
                  <a:schemeClr val="bg1"/>
                </a:solidFill>
              </a:rPr>
              <a:t>	</a:t>
            </a:r>
            <a:endParaRPr lang="pt-BR" sz="2700" b="1" dirty="0" smtClean="0">
              <a:solidFill>
                <a:schemeClr val="bg1"/>
              </a:solidFill>
            </a:endParaRPr>
          </a:p>
          <a:p>
            <a:pPr algn="just">
              <a:lnSpc>
                <a:spcPct val="90000"/>
              </a:lnSpc>
              <a:spcBef>
                <a:spcPct val="0"/>
              </a:spcBef>
              <a:buNone/>
            </a:pPr>
            <a:r>
              <a:rPr lang="pt-BR" sz="2700" dirty="0" smtClean="0">
                <a:solidFill>
                  <a:schemeClr val="bg1"/>
                </a:solidFill>
              </a:rPr>
              <a:t>	Art</a:t>
            </a:r>
            <a:r>
              <a:rPr lang="pt-BR" sz="2700" dirty="0">
                <a:solidFill>
                  <a:schemeClr val="bg1"/>
                </a:solidFill>
              </a:rPr>
              <a:t>. </a:t>
            </a:r>
            <a:r>
              <a:rPr lang="pt-BR" sz="2700" dirty="0" smtClean="0">
                <a:solidFill>
                  <a:schemeClr val="bg1"/>
                </a:solidFill>
              </a:rPr>
              <a:t>6º </a:t>
            </a:r>
            <a:r>
              <a:rPr lang="pt-BR" sz="2700" dirty="0">
                <a:solidFill>
                  <a:schemeClr val="bg1"/>
                </a:solidFill>
              </a:rPr>
              <a:t>O resultado financeiro </a:t>
            </a:r>
            <a:r>
              <a:rPr lang="pt-BR" sz="2700" b="1" dirty="0">
                <a:solidFill>
                  <a:srgbClr val="FFFF00"/>
                </a:solidFill>
              </a:rPr>
              <a:t>das operações com reservas cambiais depositadas no Banco Central do Brasil</a:t>
            </a:r>
            <a:r>
              <a:rPr lang="pt-BR" sz="2700" dirty="0">
                <a:solidFill>
                  <a:schemeClr val="bg1"/>
                </a:solidFill>
              </a:rPr>
              <a:t> </a:t>
            </a:r>
            <a:r>
              <a:rPr lang="pt-BR" sz="2700" b="1" dirty="0">
                <a:solidFill>
                  <a:srgbClr val="00B0F0"/>
                </a:solidFill>
              </a:rPr>
              <a:t>e das operações com derivativos cambiais </a:t>
            </a:r>
            <a:r>
              <a:rPr lang="pt-BR" sz="2700" dirty="0">
                <a:solidFill>
                  <a:schemeClr val="bg1"/>
                </a:solidFill>
              </a:rPr>
              <a:t>por ele realizadas no mercado interno, conforme apurado em seu balanço, será considerado</a:t>
            </a:r>
            <a:r>
              <a:rPr lang="pt-BR" sz="2700" dirty="0" smtClean="0">
                <a:solidFill>
                  <a:schemeClr val="bg1"/>
                </a:solidFill>
              </a:rPr>
              <a:t>:</a:t>
            </a:r>
            <a:endParaRPr lang="pt-BR" sz="2700" dirty="0">
              <a:solidFill>
                <a:schemeClr val="bg1"/>
              </a:solidFill>
            </a:endParaRPr>
          </a:p>
        </p:txBody>
      </p:sp>
      <p:sp>
        <p:nvSpPr>
          <p:cNvPr id="4" name="Título 1"/>
          <p:cNvSpPr txBox="1">
            <a:spLocks/>
          </p:cNvSpPr>
          <p:nvPr/>
        </p:nvSpPr>
        <p:spPr bwMode="auto">
          <a:xfrm>
            <a:off x="468313" y="260350"/>
            <a:ext cx="8229600" cy="928688"/>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pt-BR" sz="4000" u="sng" dirty="0" smtClean="0">
                <a:solidFill>
                  <a:schemeClr val="accent2">
                    <a:lumMod val="40000"/>
                    <a:lumOff val="60000"/>
                  </a:schemeClr>
                </a:solidFill>
              </a:rPr>
              <a:t>MPV 435/2008 – Equalização Cambial</a:t>
            </a:r>
          </a:p>
        </p:txBody>
      </p:sp>
    </p:spTree>
    <p:extLst>
      <p:ext uri="{BB962C8B-B14F-4D97-AF65-F5344CB8AC3E}">
        <p14:creationId xmlns:p14="http://schemas.microsoft.com/office/powerpoint/2010/main" val="2137924307"/>
      </p:ext>
    </p:extLst>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4294967295"/>
          </p:nvPr>
        </p:nvSpPr>
        <p:spPr>
          <a:xfrm>
            <a:off x="457200" y="1484313"/>
            <a:ext cx="8229600" cy="4425950"/>
          </a:xfrm>
        </p:spPr>
        <p:txBody>
          <a:bodyPr>
            <a:normAutofit/>
          </a:bodyPr>
          <a:lstStyle/>
          <a:p>
            <a:pPr algn="just">
              <a:lnSpc>
                <a:spcPct val="90000"/>
              </a:lnSpc>
              <a:spcBef>
                <a:spcPct val="0"/>
              </a:spcBef>
              <a:buNone/>
            </a:pPr>
            <a:r>
              <a:rPr lang="pt-BR" sz="2700" b="1" dirty="0" smtClean="0">
                <a:solidFill>
                  <a:schemeClr val="bg1"/>
                </a:solidFill>
              </a:rPr>
              <a:t>	MPV 435/2008 (Lei 11.803/2008):</a:t>
            </a:r>
          </a:p>
          <a:p>
            <a:pPr algn="just">
              <a:lnSpc>
                <a:spcPct val="90000"/>
              </a:lnSpc>
              <a:spcBef>
                <a:spcPct val="0"/>
              </a:spcBef>
              <a:buNone/>
            </a:pPr>
            <a:r>
              <a:rPr lang="pt-BR" sz="2700" b="1" dirty="0">
                <a:solidFill>
                  <a:schemeClr val="bg1"/>
                </a:solidFill>
              </a:rPr>
              <a:t>	</a:t>
            </a:r>
            <a:endParaRPr lang="pt-BR" sz="2700" b="1" dirty="0" smtClean="0">
              <a:solidFill>
                <a:schemeClr val="bg1"/>
              </a:solidFill>
            </a:endParaRPr>
          </a:p>
          <a:p>
            <a:pPr algn="just">
              <a:lnSpc>
                <a:spcPct val="90000"/>
              </a:lnSpc>
              <a:spcBef>
                <a:spcPct val="0"/>
              </a:spcBef>
              <a:buNone/>
            </a:pPr>
            <a:r>
              <a:rPr lang="pt-BR" sz="2700" dirty="0" smtClean="0">
                <a:solidFill>
                  <a:schemeClr val="bg1"/>
                </a:solidFill>
              </a:rPr>
              <a:t>	</a:t>
            </a:r>
            <a:r>
              <a:rPr lang="pt-BR" sz="2700" dirty="0">
                <a:solidFill>
                  <a:schemeClr val="bg1"/>
                </a:solidFill>
              </a:rPr>
              <a:t>Art. 6º </a:t>
            </a:r>
            <a:r>
              <a:rPr lang="pt-BR" sz="2700" i="1" dirty="0" err="1">
                <a:solidFill>
                  <a:schemeClr val="bg1"/>
                </a:solidFill>
              </a:rPr>
              <a:t>Omissis</a:t>
            </a:r>
            <a:r>
              <a:rPr lang="pt-BR" sz="2700" i="1" dirty="0">
                <a:solidFill>
                  <a:schemeClr val="bg1"/>
                </a:solidFill>
              </a:rPr>
              <a:t>...</a:t>
            </a:r>
          </a:p>
          <a:p>
            <a:pPr algn="just">
              <a:lnSpc>
                <a:spcPct val="90000"/>
              </a:lnSpc>
              <a:spcBef>
                <a:spcPct val="0"/>
              </a:spcBef>
              <a:buNone/>
            </a:pPr>
            <a:endParaRPr lang="pt-BR" sz="2700" dirty="0">
              <a:solidFill>
                <a:schemeClr val="bg1"/>
              </a:solidFill>
            </a:endParaRPr>
          </a:p>
          <a:p>
            <a:pPr algn="just">
              <a:lnSpc>
                <a:spcPct val="90000"/>
              </a:lnSpc>
              <a:spcBef>
                <a:spcPct val="0"/>
              </a:spcBef>
              <a:buNone/>
            </a:pPr>
            <a:r>
              <a:rPr lang="pt-BR" sz="2700" dirty="0">
                <a:solidFill>
                  <a:schemeClr val="bg1"/>
                </a:solidFill>
              </a:rPr>
              <a:t>	I - </a:t>
            </a:r>
            <a:r>
              <a:rPr lang="pt-BR" sz="2700" b="1" u="sng" dirty="0">
                <a:solidFill>
                  <a:srgbClr val="00B050"/>
                </a:solidFill>
              </a:rPr>
              <a:t>se positivo</a:t>
            </a:r>
            <a:r>
              <a:rPr lang="pt-BR" sz="2700" dirty="0">
                <a:solidFill>
                  <a:schemeClr val="bg1"/>
                </a:solidFill>
              </a:rPr>
              <a:t>, </a:t>
            </a:r>
            <a:r>
              <a:rPr lang="pt-BR" sz="2700" dirty="0">
                <a:solidFill>
                  <a:srgbClr val="0B1B2F"/>
                </a:solidFill>
              </a:rPr>
              <a:t>obrigação do Banco Central do Brasil com a União, </a:t>
            </a:r>
            <a:r>
              <a:rPr lang="pt-BR" sz="2700" b="1" dirty="0">
                <a:solidFill>
                  <a:srgbClr val="0B1B2F"/>
                </a:solidFill>
              </a:rPr>
              <a:t>devendo ser objeto de pagamento </a:t>
            </a:r>
            <a:r>
              <a:rPr lang="pt-BR" sz="2700" dirty="0">
                <a:solidFill>
                  <a:srgbClr val="0B1B2F"/>
                </a:solidFill>
              </a:rPr>
              <a:t>até o décimo dia útil </a:t>
            </a:r>
            <a:r>
              <a:rPr lang="pt-BR" sz="2700" dirty="0" err="1">
                <a:solidFill>
                  <a:srgbClr val="0B1B2F"/>
                </a:solidFill>
              </a:rPr>
              <a:t>subseqüente</a:t>
            </a:r>
            <a:r>
              <a:rPr lang="pt-BR" sz="2700" dirty="0">
                <a:solidFill>
                  <a:srgbClr val="0B1B2F"/>
                </a:solidFill>
              </a:rPr>
              <a:t> ao da aprovação do balanço pelo Conselho Monetário Nacional; e</a:t>
            </a:r>
          </a:p>
        </p:txBody>
      </p:sp>
      <p:sp>
        <p:nvSpPr>
          <p:cNvPr id="4" name="Título 1"/>
          <p:cNvSpPr txBox="1">
            <a:spLocks/>
          </p:cNvSpPr>
          <p:nvPr/>
        </p:nvSpPr>
        <p:spPr bwMode="auto">
          <a:xfrm>
            <a:off x="468313" y="260350"/>
            <a:ext cx="8229600" cy="928688"/>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pt-BR" sz="4000" u="sng" dirty="0" smtClean="0">
                <a:solidFill>
                  <a:schemeClr val="accent2">
                    <a:lumMod val="40000"/>
                    <a:lumOff val="60000"/>
                  </a:schemeClr>
                </a:solidFill>
              </a:rPr>
              <a:t>MPV 435/2008 – Equalização Cambial</a:t>
            </a:r>
          </a:p>
        </p:txBody>
      </p:sp>
    </p:spTree>
    <p:extLst>
      <p:ext uri="{BB962C8B-B14F-4D97-AF65-F5344CB8AC3E}">
        <p14:creationId xmlns:p14="http://schemas.microsoft.com/office/powerpoint/2010/main" val="87441564"/>
      </p:ext>
    </p:extLst>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4294967295"/>
          </p:nvPr>
        </p:nvSpPr>
        <p:spPr>
          <a:xfrm>
            <a:off x="457200" y="1484313"/>
            <a:ext cx="8229600" cy="4425950"/>
          </a:xfrm>
        </p:spPr>
        <p:txBody>
          <a:bodyPr>
            <a:normAutofit/>
          </a:bodyPr>
          <a:lstStyle/>
          <a:p>
            <a:pPr algn="just">
              <a:lnSpc>
                <a:spcPct val="90000"/>
              </a:lnSpc>
              <a:spcBef>
                <a:spcPct val="0"/>
              </a:spcBef>
              <a:buNone/>
            </a:pPr>
            <a:r>
              <a:rPr lang="pt-BR" sz="2700" b="1" dirty="0" smtClean="0">
                <a:solidFill>
                  <a:schemeClr val="bg1"/>
                </a:solidFill>
              </a:rPr>
              <a:t>	MPV 435/2008 (Lei 11.803/2008):</a:t>
            </a:r>
          </a:p>
          <a:p>
            <a:pPr algn="just">
              <a:lnSpc>
                <a:spcPct val="90000"/>
              </a:lnSpc>
              <a:spcBef>
                <a:spcPct val="0"/>
              </a:spcBef>
              <a:buNone/>
            </a:pPr>
            <a:r>
              <a:rPr lang="pt-BR" sz="2700" b="1" dirty="0">
                <a:solidFill>
                  <a:schemeClr val="bg1"/>
                </a:solidFill>
              </a:rPr>
              <a:t>	</a:t>
            </a:r>
            <a:endParaRPr lang="pt-BR" sz="2700" b="1" dirty="0" smtClean="0">
              <a:solidFill>
                <a:schemeClr val="bg1"/>
              </a:solidFill>
            </a:endParaRPr>
          </a:p>
          <a:p>
            <a:pPr algn="just">
              <a:lnSpc>
                <a:spcPct val="90000"/>
              </a:lnSpc>
              <a:spcBef>
                <a:spcPct val="0"/>
              </a:spcBef>
              <a:buNone/>
            </a:pPr>
            <a:r>
              <a:rPr lang="pt-BR" sz="2700" dirty="0" smtClean="0">
                <a:solidFill>
                  <a:schemeClr val="bg1"/>
                </a:solidFill>
              </a:rPr>
              <a:t>	</a:t>
            </a:r>
            <a:r>
              <a:rPr lang="pt-BR" sz="2700" dirty="0">
                <a:solidFill>
                  <a:schemeClr val="bg1"/>
                </a:solidFill>
              </a:rPr>
              <a:t>Art. 6º </a:t>
            </a:r>
            <a:r>
              <a:rPr lang="pt-BR" sz="2700" i="1" dirty="0" err="1">
                <a:solidFill>
                  <a:schemeClr val="bg1"/>
                </a:solidFill>
              </a:rPr>
              <a:t>Omissis</a:t>
            </a:r>
            <a:r>
              <a:rPr lang="pt-BR" sz="2700" i="1" dirty="0">
                <a:solidFill>
                  <a:schemeClr val="bg1"/>
                </a:solidFill>
              </a:rPr>
              <a:t>...</a:t>
            </a:r>
          </a:p>
          <a:p>
            <a:pPr algn="just">
              <a:lnSpc>
                <a:spcPct val="90000"/>
              </a:lnSpc>
              <a:spcBef>
                <a:spcPct val="0"/>
              </a:spcBef>
              <a:buNone/>
            </a:pPr>
            <a:endParaRPr lang="pt-BR" sz="2700" dirty="0">
              <a:solidFill>
                <a:schemeClr val="bg1"/>
              </a:solidFill>
            </a:endParaRPr>
          </a:p>
          <a:p>
            <a:pPr algn="just">
              <a:lnSpc>
                <a:spcPct val="90000"/>
              </a:lnSpc>
              <a:spcBef>
                <a:spcPct val="0"/>
              </a:spcBef>
              <a:buNone/>
            </a:pPr>
            <a:r>
              <a:rPr lang="pt-BR" sz="2700" dirty="0">
                <a:solidFill>
                  <a:schemeClr val="bg1"/>
                </a:solidFill>
              </a:rPr>
              <a:t>	I - </a:t>
            </a:r>
            <a:r>
              <a:rPr lang="pt-BR" sz="2700" b="1" u="sng" dirty="0">
                <a:solidFill>
                  <a:srgbClr val="00B050"/>
                </a:solidFill>
              </a:rPr>
              <a:t>se positivo</a:t>
            </a:r>
            <a:r>
              <a:rPr lang="pt-BR" sz="2700" dirty="0">
                <a:solidFill>
                  <a:schemeClr val="bg1"/>
                </a:solidFill>
              </a:rPr>
              <a:t>, obrigação do Banco Central do Brasil com a União, </a:t>
            </a:r>
            <a:r>
              <a:rPr lang="pt-BR" sz="2700" b="1" dirty="0">
                <a:solidFill>
                  <a:srgbClr val="0B1B2F"/>
                </a:solidFill>
              </a:rPr>
              <a:t>devendo ser objeto de pagamento </a:t>
            </a:r>
            <a:r>
              <a:rPr lang="pt-BR" sz="2700" dirty="0">
                <a:solidFill>
                  <a:srgbClr val="0B1B2F"/>
                </a:solidFill>
              </a:rPr>
              <a:t>até o décimo dia útil </a:t>
            </a:r>
            <a:r>
              <a:rPr lang="pt-BR" sz="2700" dirty="0" err="1">
                <a:solidFill>
                  <a:srgbClr val="0B1B2F"/>
                </a:solidFill>
              </a:rPr>
              <a:t>subseqüente</a:t>
            </a:r>
            <a:r>
              <a:rPr lang="pt-BR" sz="2700" dirty="0">
                <a:solidFill>
                  <a:srgbClr val="0B1B2F"/>
                </a:solidFill>
              </a:rPr>
              <a:t> ao da aprovação do balanço pelo Conselho Monetário Nacional; e</a:t>
            </a:r>
          </a:p>
        </p:txBody>
      </p:sp>
      <p:sp>
        <p:nvSpPr>
          <p:cNvPr id="4" name="Título 1"/>
          <p:cNvSpPr txBox="1">
            <a:spLocks/>
          </p:cNvSpPr>
          <p:nvPr/>
        </p:nvSpPr>
        <p:spPr bwMode="auto">
          <a:xfrm>
            <a:off x="468313" y="260350"/>
            <a:ext cx="8229600" cy="928688"/>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pt-BR" sz="4000" u="sng" dirty="0" smtClean="0">
                <a:solidFill>
                  <a:schemeClr val="accent2">
                    <a:lumMod val="40000"/>
                    <a:lumOff val="60000"/>
                  </a:schemeClr>
                </a:solidFill>
              </a:rPr>
              <a:t>MPV 435/2008 – Equalização Cambial</a:t>
            </a:r>
          </a:p>
        </p:txBody>
      </p:sp>
    </p:spTree>
    <p:extLst>
      <p:ext uri="{BB962C8B-B14F-4D97-AF65-F5344CB8AC3E}">
        <p14:creationId xmlns:p14="http://schemas.microsoft.com/office/powerpoint/2010/main" val="1268873244"/>
      </p:ext>
    </p:extLst>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4294967295"/>
          </p:nvPr>
        </p:nvSpPr>
        <p:spPr>
          <a:xfrm>
            <a:off x="457200" y="1484313"/>
            <a:ext cx="8229600" cy="4425950"/>
          </a:xfrm>
        </p:spPr>
        <p:txBody>
          <a:bodyPr>
            <a:normAutofit/>
          </a:bodyPr>
          <a:lstStyle/>
          <a:p>
            <a:pPr algn="just">
              <a:lnSpc>
                <a:spcPct val="90000"/>
              </a:lnSpc>
              <a:spcBef>
                <a:spcPct val="0"/>
              </a:spcBef>
              <a:buNone/>
            </a:pPr>
            <a:r>
              <a:rPr lang="pt-BR" sz="2700" b="1" dirty="0" smtClean="0">
                <a:solidFill>
                  <a:schemeClr val="bg1"/>
                </a:solidFill>
              </a:rPr>
              <a:t>	MPV 435/2008 (Lei 11.803/2008):</a:t>
            </a:r>
          </a:p>
          <a:p>
            <a:pPr algn="just">
              <a:lnSpc>
                <a:spcPct val="90000"/>
              </a:lnSpc>
              <a:spcBef>
                <a:spcPct val="0"/>
              </a:spcBef>
              <a:buNone/>
            </a:pPr>
            <a:r>
              <a:rPr lang="pt-BR" sz="2700" b="1" dirty="0">
                <a:solidFill>
                  <a:schemeClr val="bg1"/>
                </a:solidFill>
              </a:rPr>
              <a:t>	</a:t>
            </a:r>
            <a:endParaRPr lang="pt-BR" sz="2700" b="1" dirty="0" smtClean="0">
              <a:solidFill>
                <a:schemeClr val="bg1"/>
              </a:solidFill>
            </a:endParaRPr>
          </a:p>
          <a:p>
            <a:pPr algn="just">
              <a:lnSpc>
                <a:spcPct val="90000"/>
              </a:lnSpc>
              <a:spcBef>
                <a:spcPct val="0"/>
              </a:spcBef>
              <a:buNone/>
            </a:pPr>
            <a:r>
              <a:rPr lang="pt-BR" sz="2700" dirty="0" smtClean="0">
                <a:solidFill>
                  <a:schemeClr val="bg1"/>
                </a:solidFill>
              </a:rPr>
              <a:t>	</a:t>
            </a:r>
            <a:r>
              <a:rPr lang="pt-BR" sz="2700" dirty="0">
                <a:solidFill>
                  <a:schemeClr val="bg1"/>
                </a:solidFill>
              </a:rPr>
              <a:t>Art. 6º </a:t>
            </a:r>
            <a:r>
              <a:rPr lang="pt-BR" sz="2700" i="1" dirty="0" err="1">
                <a:solidFill>
                  <a:schemeClr val="bg1"/>
                </a:solidFill>
              </a:rPr>
              <a:t>Omissis</a:t>
            </a:r>
            <a:r>
              <a:rPr lang="pt-BR" sz="2700" i="1" dirty="0">
                <a:solidFill>
                  <a:schemeClr val="bg1"/>
                </a:solidFill>
              </a:rPr>
              <a:t>...</a:t>
            </a:r>
          </a:p>
          <a:p>
            <a:pPr algn="just">
              <a:lnSpc>
                <a:spcPct val="90000"/>
              </a:lnSpc>
              <a:spcBef>
                <a:spcPct val="0"/>
              </a:spcBef>
              <a:buNone/>
            </a:pPr>
            <a:endParaRPr lang="pt-BR" sz="2700" dirty="0">
              <a:solidFill>
                <a:schemeClr val="bg1"/>
              </a:solidFill>
            </a:endParaRPr>
          </a:p>
          <a:p>
            <a:pPr algn="just">
              <a:lnSpc>
                <a:spcPct val="90000"/>
              </a:lnSpc>
              <a:spcBef>
                <a:spcPct val="0"/>
              </a:spcBef>
              <a:buNone/>
            </a:pPr>
            <a:r>
              <a:rPr lang="pt-BR" sz="2700" dirty="0">
                <a:solidFill>
                  <a:schemeClr val="bg1"/>
                </a:solidFill>
              </a:rPr>
              <a:t>	I - </a:t>
            </a:r>
            <a:r>
              <a:rPr lang="pt-BR" sz="2700" b="1" u="sng" dirty="0">
                <a:solidFill>
                  <a:srgbClr val="00B050"/>
                </a:solidFill>
              </a:rPr>
              <a:t>se positivo</a:t>
            </a:r>
            <a:r>
              <a:rPr lang="pt-BR" sz="2700" dirty="0">
                <a:solidFill>
                  <a:schemeClr val="bg1"/>
                </a:solidFill>
              </a:rPr>
              <a:t>, obrigação do Banco Central do Brasil com a União, </a:t>
            </a:r>
            <a:r>
              <a:rPr lang="pt-BR" sz="2700" b="1" dirty="0">
                <a:solidFill>
                  <a:srgbClr val="FFFF00"/>
                </a:solidFill>
              </a:rPr>
              <a:t>devendo ser objeto de pagamento </a:t>
            </a:r>
            <a:r>
              <a:rPr lang="pt-BR" sz="2700" dirty="0">
                <a:solidFill>
                  <a:srgbClr val="0B1B2F"/>
                </a:solidFill>
              </a:rPr>
              <a:t>até o décimo dia útil </a:t>
            </a:r>
            <a:r>
              <a:rPr lang="pt-BR" sz="2700" dirty="0" err="1">
                <a:solidFill>
                  <a:srgbClr val="0B1B2F"/>
                </a:solidFill>
              </a:rPr>
              <a:t>subseqüente</a:t>
            </a:r>
            <a:r>
              <a:rPr lang="pt-BR" sz="2700" dirty="0">
                <a:solidFill>
                  <a:srgbClr val="0B1B2F"/>
                </a:solidFill>
              </a:rPr>
              <a:t> ao da aprovação do balanço pelo Conselho Monetário Nacional; e</a:t>
            </a:r>
          </a:p>
        </p:txBody>
      </p:sp>
      <p:sp>
        <p:nvSpPr>
          <p:cNvPr id="4" name="Título 1"/>
          <p:cNvSpPr txBox="1">
            <a:spLocks/>
          </p:cNvSpPr>
          <p:nvPr/>
        </p:nvSpPr>
        <p:spPr bwMode="auto">
          <a:xfrm>
            <a:off x="468313" y="260350"/>
            <a:ext cx="8229600" cy="928688"/>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pt-BR" sz="4000" u="sng" dirty="0" smtClean="0">
                <a:solidFill>
                  <a:schemeClr val="accent2">
                    <a:lumMod val="40000"/>
                    <a:lumOff val="60000"/>
                  </a:schemeClr>
                </a:solidFill>
              </a:rPr>
              <a:t>MPV 435/2008 – Equalização Cambial</a:t>
            </a:r>
          </a:p>
        </p:txBody>
      </p:sp>
    </p:spTree>
    <p:extLst>
      <p:ext uri="{BB962C8B-B14F-4D97-AF65-F5344CB8AC3E}">
        <p14:creationId xmlns:p14="http://schemas.microsoft.com/office/powerpoint/2010/main" val="1589634832"/>
      </p:ext>
    </p:extLst>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4294967295"/>
          </p:nvPr>
        </p:nvSpPr>
        <p:spPr>
          <a:xfrm>
            <a:off x="457200" y="1484313"/>
            <a:ext cx="8229600" cy="4425950"/>
          </a:xfrm>
        </p:spPr>
        <p:txBody>
          <a:bodyPr>
            <a:normAutofit/>
          </a:bodyPr>
          <a:lstStyle/>
          <a:p>
            <a:pPr algn="just">
              <a:lnSpc>
                <a:spcPct val="90000"/>
              </a:lnSpc>
              <a:spcBef>
                <a:spcPct val="0"/>
              </a:spcBef>
              <a:buNone/>
            </a:pPr>
            <a:r>
              <a:rPr lang="pt-BR" sz="2700" b="1" dirty="0" smtClean="0">
                <a:solidFill>
                  <a:schemeClr val="bg1"/>
                </a:solidFill>
              </a:rPr>
              <a:t>	MPV 435/2008 (Lei 11.803/2008):</a:t>
            </a:r>
          </a:p>
          <a:p>
            <a:pPr algn="just">
              <a:lnSpc>
                <a:spcPct val="90000"/>
              </a:lnSpc>
              <a:spcBef>
                <a:spcPct val="0"/>
              </a:spcBef>
              <a:buNone/>
            </a:pPr>
            <a:r>
              <a:rPr lang="pt-BR" sz="2700" b="1" dirty="0">
                <a:solidFill>
                  <a:schemeClr val="bg1"/>
                </a:solidFill>
              </a:rPr>
              <a:t>	</a:t>
            </a:r>
            <a:endParaRPr lang="pt-BR" sz="2700" b="1" dirty="0" smtClean="0">
              <a:solidFill>
                <a:schemeClr val="bg1"/>
              </a:solidFill>
            </a:endParaRPr>
          </a:p>
          <a:p>
            <a:pPr algn="just">
              <a:lnSpc>
                <a:spcPct val="90000"/>
              </a:lnSpc>
              <a:spcBef>
                <a:spcPct val="0"/>
              </a:spcBef>
              <a:buNone/>
            </a:pPr>
            <a:r>
              <a:rPr lang="pt-BR" sz="2700" dirty="0" smtClean="0">
                <a:solidFill>
                  <a:schemeClr val="bg1"/>
                </a:solidFill>
              </a:rPr>
              <a:t>	</a:t>
            </a:r>
            <a:r>
              <a:rPr lang="pt-BR" sz="2700" dirty="0">
                <a:solidFill>
                  <a:schemeClr val="bg1"/>
                </a:solidFill>
              </a:rPr>
              <a:t>Art. 6º </a:t>
            </a:r>
            <a:r>
              <a:rPr lang="pt-BR" sz="2700" i="1" dirty="0" err="1">
                <a:solidFill>
                  <a:schemeClr val="bg1"/>
                </a:solidFill>
              </a:rPr>
              <a:t>Omissis</a:t>
            </a:r>
            <a:r>
              <a:rPr lang="pt-BR" sz="2700" i="1" dirty="0">
                <a:solidFill>
                  <a:schemeClr val="bg1"/>
                </a:solidFill>
              </a:rPr>
              <a:t>...</a:t>
            </a:r>
          </a:p>
          <a:p>
            <a:pPr algn="just">
              <a:lnSpc>
                <a:spcPct val="90000"/>
              </a:lnSpc>
              <a:spcBef>
                <a:spcPct val="0"/>
              </a:spcBef>
              <a:buNone/>
            </a:pPr>
            <a:endParaRPr lang="pt-BR" sz="2700" dirty="0">
              <a:solidFill>
                <a:schemeClr val="bg1"/>
              </a:solidFill>
            </a:endParaRPr>
          </a:p>
          <a:p>
            <a:pPr algn="just">
              <a:lnSpc>
                <a:spcPct val="90000"/>
              </a:lnSpc>
              <a:spcBef>
                <a:spcPct val="0"/>
              </a:spcBef>
              <a:buNone/>
            </a:pPr>
            <a:r>
              <a:rPr lang="pt-BR" sz="2700" dirty="0">
                <a:solidFill>
                  <a:schemeClr val="bg1"/>
                </a:solidFill>
              </a:rPr>
              <a:t>	I - </a:t>
            </a:r>
            <a:r>
              <a:rPr lang="pt-BR" sz="2700" b="1" u="sng" dirty="0">
                <a:solidFill>
                  <a:srgbClr val="00B050"/>
                </a:solidFill>
              </a:rPr>
              <a:t>se positivo</a:t>
            </a:r>
            <a:r>
              <a:rPr lang="pt-BR" sz="2700" dirty="0">
                <a:solidFill>
                  <a:schemeClr val="bg1"/>
                </a:solidFill>
              </a:rPr>
              <a:t>, obrigação do Banco Central do Brasil com a União, </a:t>
            </a:r>
            <a:r>
              <a:rPr lang="pt-BR" sz="2700" b="1" dirty="0">
                <a:solidFill>
                  <a:srgbClr val="FFFF00"/>
                </a:solidFill>
              </a:rPr>
              <a:t>devendo ser objeto de pagamento </a:t>
            </a:r>
            <a:r>
              <a:rPr lang="pt-BR" sz="2700" dirty="0">
                <a:solidFill>
                  <a:schemeClr val="bg1"/>
                </a:solidFill>
              </a:rPr>
              <a:t>até o décimo dia útil </a:t>
            </a:r>
            <a:r>
              <a:rPr lang="pt-BR" sz="2700" dirty="0" err="1">
                <a:solidFill>
                  <a:schemeClr val="bg1"/>
                </a:solidFill>
              </a:rPr>
              <a:t>subseqüente</a:t>
            </a:r>
            <a:r>
              <a:rPr lang="pt-BR" sz="2700" dirty="0">
                <a:solidFill>
                  <a:schemeClr val="bg1"/>
                </a:solidFill>
              </a:rPr>
              <a:t> ao da aprovação do balanço pelo Conselho Monetário Nacional; e</a:t>
            </a:r>
          </a:p>
        </p:txBody>
      </p:sp>
      <p:sp>
        <p:nvSpPr>
          <p:cNvPr id="4" name="Título 1"/>
          <p:cNvSpPr txBox="1">
            <a:spLocks/>
          </p:cNvSpPr>
          <p:nvPr/>
        </p:nvSpPr>
        <p:spPr bwMode="auto">
          <a:xfrm>
            <a:off x="468313" y="260350"/>
            <a:ext cx="8229600" cy="928688"/>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pt-BR" sz="4000" u="sng" dirty="0" smtClean="0">
                <a:solidFill>
                  <a:schemeClr val="accent2">
                    <a:lumMod val="40000"/>
                    <a:lumOff val="60000"/>
                  </a:schemeClr>
                </a:solidFill>
              </a:rPr>
              <a:t>MPV 435/2008 – Equalização Cambial</a:t>
            </a:r>
          </a:p>
        </p:txBody>
      </p:sp>
    </p:spTree>
    <p:extLst>
      <p:ext uri="{BB962C8B-B14F-4D97-AF65-F5344CB8AC3E}">
        <p14:creationId xmlns:p14="http://schemas.microsoft.com/office/powerpoint/2010/main" val="2641491655"/>
      </p:ext>
    </p:extLst>
  </p:cSld>
  <p:clrMapOvr>
    <a:masterClrMapping/>
  </p:clrMapOvr>
  <p:timing>
    <p:tnLst>
      <p:par>
        <p:cTn id="1" dur="indefinite" restart="never" nodeType="tmRoot"/>
      </p:par>
    </p:tnLst>
  </p:timing>
</p:sld>
</file>

<file path=ppt/theme/theme1.xml><?xml version="1.0" encoding="utf-8"?>
<a:theme xmlns:a="http://schemas.openxmlformats.org/drawingml/2006/main" name="Tema do Office">
  <a:themeElements>
    <a:clrScheme name="Escritório">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o Office">
  <a:themeElements>
    <a:clrScheme name="Escritório">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2257</TotalTime>
  <Words>4439</Words>
  <Application>Microsoft Office PowerPoint</Application>
  <PresentationFormat>Apresentação na tela (4:3)</PresentationFormat>
  <Paragraphs>3084</Paragraphs>
  <Slides>178</Slides>
  <Notes>0</Notes>
  <HiddenSlides>0</HiddenSlides>
  <MMClips>0</MMClips>
  <ScaleCrop>false</ScaleCrop>
  <HeadingPairs>
    <vt:vector size="4" baseType="variant">
      <vt:variant>
        <vt:lpstr>Tema</vt:lpstr>
      </vt:variant>
      <vt:variant>
        <vt:i4>1</vt:i4>
      </vt:variant>
      <vt:variant>
        <vt:lpstr>Títulos de slides</vt:lpstr>
      </vt:variant>
      <vt:variant>
        <vt:i4>178</vt:i4>
      </vt:variant>
    </vt:vector>
  </HeadingPairs>
  <TitlesOfParts>
    <vt:vector size="179" baseType="lpstr">
      <vt:lpstr>Tema do Office</vt:lpstr>
      <vt:lpstr>RELACIONAMENTO  TESOURO x BANCO CENTRAL</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APURAÇÃO DO RESULTADO DO BANCO CENTRAL</vt:lpstr>
      <vt:lpstr>RESULTADO patrimonial BCB</vt:lpstr>
      <vt:lpstr>RESULTADO patrimonial BCB</vt:lpstr>
      <vt:lpstr>RESULTADO patrimonial BCB</vt:lpstr>
      <vt:lpstr>RESULTADO patrimonial BCB</vt:lpstr>
      <vt:lpstr>RESULTADO patrimonial BCB</vt:lpstr>
      <vt:lpstr>RESULTADO patrimonial BCB</vt:lpstr>
      <vt:lpstr>RESULTADO patrimonial BCB</vt:lpstr>
      <vt:lpstr>RESULTADO patrimonial BCB</vt:lpstr>
      <vt:lpstr>RESULTADO patrimonial BCB</vt:lpstr>
      <vt:lpstr>RESULTADO patrimonial BCB</vt:lpstr>
      <vt:lpstr>RESULTADO patrimonial BCB</vt:lpstr>
      <vt:lpstr>RESULTADO patrimonial BCB</vt:lpstr>
      <vt:lpstr>RESULTADO patrimonial BCB</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RESULTADOS BCB  2001 a 2018</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 OPERAÇÃO DE  EQUALIZAÇÃO CAMBIAL</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 LEI 11.803/08 E AS RELAÇÕES FINANCEIRAS ENTRE TESOURO NACIONAL E BANCO CENTRAL</dc:title>
  <dc:creator>Ana</dc:creator>
  <cp:lastModifiedBy>Antonio Carlos Costa D'Avila Carvalho Junior</cp:lastModifiedBy>
  <cp:revision>167</cp:revision>
  <dcterms:created xsi:type="dcterms:W3CDTF">2015-12-10T19:53:45Z</dcterms:created>
  <dcterms:modified xsi:type="dcterms:W3CDTF">2019-06-05T12:42:40Z</dcterms:modified>
</cp:coreProperties>
</file>