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0"/>
  </p:notesMasterIdLst>
  <p:sldIdLst>
    <p:sldId id="256" r:id="rId2"/>
    <p:sldId id="1009" r:id="rId3"/>
    <p:sldId id="1016" r:id="rId4"/>
    <p:sldId id="1015" r:id="rId5"/>
    <p:sldId id="1014" r:id="rId6"/>
    <p:sldId id="1013" r:id="rId7"/>
    <p:sldId id="1012" r:id="rId8"/>
    <p:sldId id="1011" r:id="rId9"/>
    <p:sldId id="1010" r:id="rId10"/>
    <p:sldId id="915" r:id="rId11"/>
    <p:sldId id="1019" r:id="rId12"/>
    <p:sldId id="1018" r:id="rId13"/>
    <p:sldId id="1017" r:id="rId14"/>
    <p:sldId id="295" r:id="rId15"/>
    <p:sldId id="845" r:id="rId16"/>
    <p:sldId id="844" r:id="rId17"/>
    <p:sldId id="843" r:id="rId18"/>
    <p:sldId id="842" r:id="rId19"/>
    <p:sldId id="841" r:id="rId20"/>
    <p:sldId id="840" r:id="rId21"/>
    <p:sldId id="839" r:id="rId22"/>
    <p:sldId id="838" r:id="rId23"/>
    <p:sldId id="916" r:id="rId24"/>
    <p:sldId id="922" r:id="rId25"/>
    <p:sldId id="942" r:id="rId26"/>
    <p:sldId id="941" r:id="rId27"/>
    <p:sldId id="940" r:id="rId28"/>
    <p:sldId id="939" r:id="rId29"/>
    <p:sldId id="938" r:id="rId30"/>
    <p:sldId id="937" r:id="rId31"/>
    <p:sldId id="936" r:id="rId32"/>
    <p:sldId id="935" r:id="rId33"/>
    <p:sldId id="934" r:id="rId34"/>
    <p:sldId id="933" r:id="rId35"/>
    <p:sldId id="932" r:id="rId36"/>
    <p:sldId id="931" r:id="rId37"/>
    <p:sldId id="944" r:id="rId38"/>
    <p:sldId id="946" r:id="rId39"/>
    <p:sldId id="1061" r:id="rId40"/>
    <p:sldId id="1021" r:id="rId41"/>
    <p:sldId id="1022" r:id="rId42"/>
    <p:sldId id="1023" r:id="rId43"/>
    <p:sldId id="1024" r:id="rId44"/>
    <p:sldId id="1025" r:id="rId45"/>
    <p:sldId id="1026" r:id="rId46"/>
    <p:sldId id="1027" r:id="rId47"/>
    <p:sldId id="1028" r:id="rId48"/>
    <p:sldId id="1029" r:id="rId49"/>
    <p:sldId id="1030" r:id="rId50"/>
    <p:sldId id="1031" r:id="rId51"/>
    <p:sldId id="1032" r:id="rId52"/>
    <p:sldId id="1033" r:id="rId53"/>
    <p:sldId id="1034" r:id="rId54"/>
    <p:sldId id="1035" r:id="rId55"/>
    <p:sldId id="1036" r:id="rId56"/>
    <p:sldId id="1037" r:id="rId57"/>
    <p:sldId id="1038" r:id="rId58"/>
    <p:sldId id="1039" r:id="rId59"/>
    <p:sldId id="1040" r:id="rId60"/>
    <p:sldId id="1041" r:id="rId61"/>
    <p:sldId id="1042" r:id="rId62"/>
    <p:sldId id="1043" r:id="rId63"/>
    <p:sldId id="1044" r:id="rId64"/>
    <p:sldId id="1045" r:id="rId65"/>
    <p:sldId id="1046" r:id="rId66"/>
    <p:sldId id="1047" r:id="rId67"/>
    <p:sldId id="1048" r:id="rId68"/>
    <p:sldId id="1049" r:id="rId69"/>
    <p:sldId id="1050" r:id="rId70"/>
    <p:sldId id="1051" r:id="rId71"/>
    <p:sldId id="1052" r:id="rId72"/>
    <p:sldId id="1053" r:id="rId73"/>
    <p:sldId id="1054" r:id="rId74"/>
    <p:sldId id="1055" r:id="rId75"/>
    <p:sldId id="1056" r:id="rId76"/>
    <p:sldId id="1057" r:id="rId77"/>
    <p:sldId id="1058" r:id="rId78"/>
    <p:sldId id="1059" r:id="rId79"/>
    <p:sldId id="1060" r:id="rId80"/>
    <p:sldId id="1071" r:id="rId81"/>
    <p:sldId id="1070" r:id="rId82"/>
    <p:sldId id="959" r:id="rId83"/>
    <p:sldId id="955" r:id="rId84"/>
    <p:sldId id="960" r:id="rId85"/>
    <p:sldId id="962" r:id="rId86"/>
    <p:sldId id="948" r:id="rId87"/>
    <p:sldId id="954" r:id="rId88"/>
    <p:sldId id="1020" r:id="rId89"/>
    <p:sldId id="953" r:id="rId90"/>
    <p:sldId id="1064" r:id="rId91"/>
    <p:sldId id="296" r:id="rId92"/>
    <p:sldId id="856" r:id="rId93"/>
    <p:sldId id="855" r:id="rId94"/>
    <p:sldId id="854" r:id="rId95"/>
    <p:sldId id="853" r:id="rId96"/>
    <p:sldId id="300" r:id="rId97"/>
    <p:sldId id="859" r:id="rId98"/>
    <p:sldId id="858" r:id="rId99"/>
    <p:sldId id="857" r:id="rId100"/>
    <p:sldId id="301" r:id="rId101"/>
    <p:sldId id="862" r:id="rId102"/>
    <p:sldId id="861" r:id="rId103"/>
    <p:sldId id="860" r:id="rId104"/>
    <p:sldId id="866" r:id="rId105"/>
    <p:sldId id="865" r:id="rId106"/>
    <p:sldId id="864" r:id="rId107"/>
    <p:sldId id="863" r:id="rId108"/>
    <p:sldId id="732" r:id="rId109"/>
    <p:sldId id="737" r:id="rId110"/>
    <p:sldId id="869" r:id="rId111"/>
    <p:sldId id="766" r:id="rId112"/>
    <p:sldId id="868" r:id="rId113"/>
    <p:sldId id="763" r:id="rId114"/>
    <p:sldId id="867" r:id="rId115"/>
    <p:sldId id="764" r:id="rId116"/>
    <p:sldId id="765" r:id="rId117"/>
    <p:sldId id="773" r:id="rId118"/>
    <p:sldId id="772" r:id="rId119"/>
    <p:sldId id="870" r:id="rId120"/>
    <p:sldId id="767" r:id="rId121"/>
    <p:sldId id="722" r:id="rId122"/>
    <p:sldId id="874" r:id="rId123"/>
    <p:sldId id="873" r:id="rId124"/>
    <p:sldId id="872" r:id="rId125"/>
    <p:sldId id="871" r:id="rId126"/>
    <p:sldId id="777" r:id="rId127"/>
    <p:sldId id="880" r:id="rId128"/>
    <p:sldId id="879" r:id="rId129"/>
    <p:sldId id="878" r:id="rId130"/>
    <p:sldId id="877" r:id="rId131"/>
    <p:sldId id="876" r:id="rId132"/>
    <p:sldId id="875" r:id="rId133"/>
    <p:sldId id="776" r:id="rId134"/>
    <p:sldId id="881" r:id="rId135"/>
    <p:sldId id="890" r:id="rId136"/>
    <p:sldId id="889" r:id="rId137"/>
    <p:sldId id="891" r:id="rId138"/>
    <p:sldId id="887" r:id="rId139"/>
    <p:sldId id="886" r:id="rId140"/>
    <p:sldId id="885" r:id="rId141"/>
    <p:sldId id="884" r:id="rId142"/>
    <p:sldId id="883" r:id="rId143"/>
    <p:sldId id="882" r:id="rId144"/>
    <p:sldId id="781" r:id="rId145"/>
    <p:sldId id="898" r:id="rId146"/>
    <p:sldId id="897" r:id="rId147"/>
    <p:sldId id="896" r:id="rId148"/>
    <p:sldId id="895" r:id="rId149"/>
    <p:sldId id="894" r:id="rId150"/>
    <p:sldId id="893" r:id="rId151"/>
    <p:sldId id="892" r:id="rId152"/>
    <p:sldId id="780" r:id="rId153"/>
    <p:sldId id="907" r:id="rId154"/>
    <p:sldId id="906" r:id="rId155"/>
    <p:sldId id="905" r:id="rId156"/>
    <p:sldId id="904" r:id="rId157"/>
    <p:sldId id="903" r:id="rId158"/>
    <p:sldId id="902" r:id="rId159"/>
    <p:sldId id="901" r:id="rId160"/>
    <p:sldId id="900" r:id="rId161"/>
    <p:sldId id="899" r:id="rId162"/>
    <p:sldId id="908" r:id="rId163"/>
    <p:sldId id="913" r:id="rId164"/>
    <p:sldId id="912" r:id="rId165"/>
    <p:sldId id="911" r:id="rId166"/>
    <p:sldId id="910" r:id="rId167"/>
    <p:sldId id="909" r:id="rId168"/>
    <p:sldId id="914" r:id="rId169"/>
    <p:sldId id="723" r:id="rId170"/>
    <p:sldId id="1062" r:id="rId171"/>
    <p:sldId id="1063" r:id="rId172"/>
    <p:sldId id="299" r:id="rId173"/>
    <p:sldId id="302" r:id="rId174"/>
    <p:sldId id="1065" r:id="rId175"/>
    <p:sldId id="1066" r:id="rId176"/>
    <p:sldId id="1067" r:id="rId177"/>
    <p:sldId id="1068" r:id="rId178"/>
    <p:sldId id="1069" r:id="rId17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D840"/>
    <a:srgbClr val="FF0000"/>
    <a:srgbClr val="0B1B2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20"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1" Type="http://schemas.openxmlformats.org/officeDocument/2006/relationships/oleObject" Target="file:///C:\PESSOAIS\BLOG%20-%20DIREITO%20FINANCEIRO%20EM%20TELA\Bacen%20-%20Patrimonial%20e%20Cambial%20-%20Transfer&#234;ncias%20e%20Cobertur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PESSOAIS\BLOG%20-%20DIREITO%20FINANCEIRO%20EM%20TELA\Bacen%20-%20Patrimonial%20e%20Cambial%20-%20Transfer&#234;ncias%20e%20Cobertur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ESSOAIS\BLOG%20-%20DIREITO%20FINANCEIRO%20EM%20TELA\Bacen%20-%20Patrimonial%20e%20Cambial%20-%20Transfer&#234;ncias%20e%20Cobertur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PESSOAIS\BLOG%20-%20DIREITO%20FINANCEIRO%20EM%20TELA\Bacen%20-%20Patrimonial%20e%20Cambial%20-%20Transfer&#234;ncias%20e%20Cobertur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800">
                <a:solidFill>
                  <a:schemeClr val="bg1"/>
                </a:solidFill>
              </a:rPr>
              <a:t>Resultado BCB (R$ mil)</a:t>
            </a:r>
          </a:p>
        </c:rich>
      </c:tx>
      <c:layout/>
      <c:overlay val="0"/>
    </c:title>
    <c:autoTitleDeleted val="0"/>
    <c:plotArea>
      <c:layout/>
      <c:barChart>
        <c:barDir val="col"/>
        <c:grouping val="stacked"/>
        <c:varyColors val="0"/>
        <c:ser>
          <c:idx val="0"/>
          <c:order val="0"/>
          <c:tx>
            <c:strRef>
              <c:f>'ATUALIZADA ATÉ 2019'!$C$3</c:f>
              <c:strCache>
                <c:ptCount val="1"/>
                <c:pt idx="0">
                  <c:v>Demais</c:v>
                </c:pt>
              </c:strCache>
            </c:strRef>
          </c:tx>
          <c:spPr>
            <a:solidFill>
              <a:srgbClr val="FF0000"/>
            </a:solidFill>
            <a:ln>
              <a:solidFill>
                <a:schemeClr val="tx1"/>
              </a:solidFill>
            </a:ln>
          </c:spPr>
          <c:invertIfNegative val="0"/>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2019'!$C$4:$C$25</c:f>
              <c:numCache>
                <c:formatCode>#,##0_);[Red]\(#,##0\)</c:formatCode>
                <c:ptCount val="22"/>
                <c:pt idx="0">
                  <c:v>3172740</c:v>
                </c:pt>
                <c:pt idx="1">
                  <c:v>10172653</c:v>
                </c:pt>
                <c:pt idx="2">
                  <c:v>-941601</c:v>
                </c:pt>
                <c:pt idx="3">
                  <c:v>6550645</c:v>
                </c:pt>
                <c:pt idx="4">
                  <c:v>10803195</c:v>
                </c:pt>
                <c:pt idx="5">
                  <c:v>4926775</c:v>
                </c:pt>
                <c:pt idx="6">
                  <c:v>12230706</c:v>
                </c:pt>
                <c:pt idx="7">
                  <c:v>11240704</c:v>
                </c:pt>
                <c:pt idx="8">
                  <c:v>12318246</c:v>
                </c:pt>
                <c:pt idx="9">
                  <c:v>12296483</c:v>
                </c:pt>
                <c:pt idx="10">
                  <c:v>12669885</c:v>
                </c:pt>
                <c:pt idx="11">
                  <c:v>14267811</c:v>
                </c:pt>
                <c:pt idx="12">
                  <c:v>5271503</c:v>
                </c:pt>
                <c:pt idx="13">
                  <c:v>25655376</c:v>
                </c:pt>
                <c:pt idx="14">
                  <c:v>35184659</c:v>
                </c:pt>
                <c:pt idx="15">
                  <c:v>41521539</c:v>
                </c:pt>
                <c:pt idx="16">
                  <c:v>-17308089</c:v>
                </c:pt>
                <c:pt idx="17">
                  <c:v>7780387</c:v>
                </c:pt>
                <c:pt idx="18">
                  <c:v>11271662</c:v>
                </c:pt>
                <c:pt idx="19">
                  <c:v>14709838</c:v>
                </c:pt>
                <c:pt idx="20">
                  <c:v>19658215</c:v>
                </c:pt>
                <c:pt idx="21">
                  <c:v>25554330</c:v>
                </c:pt>
              </c:numCache>
            </c:numRef>
          </c:val>
        </c:ser>
        <c:dLbls>
          <c:showLegendKey val="0"/>
          <c:showVal val="0"/>
          <c:showCatName val="0"/>
          <c:showSerName val="0"/>
          <c:showPercent val="0"/>
          <c:showBubbleSize val="0"/>
        </c:dLbls>
        <c:gapWidth val="75"/>
        <c:overlap val="100"/>
        <c:axId val="38384768"/>
        <c:axId val="38386688"/>
      </c:barChart>
      <c:catAx>
        <c:axId val="38384768"/>
        <c:scaling>
          <c:orientation val="minMax"/>
        </c:scaling>
        <c:delete val="0"/>
        <c:axPos val="b"/>
        <c:majorTickMark val="none"/>
        <c:minorTickMark val="none"/>
        <c:tickLblPos val="low"/>
        <c:txPr>
          <a:bodyPr/>
          <a:lstStyle/>
          <a:p>
            <a:pPr>
              <a:defRPr sz="1200" b="1" i="0" baseline="0">
                <a:solidFill>
                  <a:schemeClr val="bg1"/>
                </a:solidFill>
              </a:defRPr>
            </a:pPr>
            <a:endParaRPr lang="pt-BR"/>
          </a:p>
        </c:txPr>
        <c:crossAx val="38386688"/>
        <c:crosses val="autoZero"/>
        <c:auto val="1"/>
        <c:lblAlgn val="ctr"/>
        <c:lblOffset val="100"/>
        <c:noMultiLvlLbl val="0"/>
      </c:catAx>
      <c:valAx>
        <c:axId val="38386688"/>
        <c:scaling>
          <c:orientation val="minMax"/>
        </c:scaling>
        <c:delete val="0"/>
        <c:axPos val="l"/>
        <c:majorGridlines/>
        <c:numFmt formatCode="#,##0_);[Red]\(#,##0\)" sourceLinked="1"/>
        <c:majorTickMark val="none"/>
        <c:minorTickMark val="none"/>
        <c:tickLblPos val="nextTo"/>
        <c:spPr>
          <a:ln w="9525">
            <a:noFill/>
          </a:ln>
        </c:spPr>
        <c:txPr>
          <a:bodyPr/>
          <a:lstStyle/>
          <a:p>
            <a:pPr>
              <a:defRPr b="1" i="0" baseline="0">
                <a:solidFill>
                  <a:schemeClr val="bg1"/>
                </a:solidFill>
              </a:defRPr>
            </a:pPr>
            <a:endParaRPr lang="pt-BR"/>
          </a:p>
        </c:txPr>
        <c:crossAx val="38384768"/>
        <c:crosses val="autoZero"/>
        <c:crossBetween val="between"/>
      </c:valAx>
      <c:spPr>
        <a:solidFill>
          <a:schemeClr val="tx1"/>
        </a:solidFill>
      </c:spPr>
    </c:plotArea>
    <c:legend>
      <c:legendPos val="b"/>
      <c:layout/>
      <c:overlay val="0"/>
      <c:txPr>
        <a:bodyPr/>
        <a:lstStyle/>
        <a:p>
          <a:pPr>
            <a:defRPr sz="1400" b="1" i="0" baseline="0">
              <a:solidFill>
                <a:schemeClr val="bg1"/>
              </a:solidFill>
            </a:defRPr>
          </a:pPr>
          <a:endParaRPr lang="pt-BR"/>
        </a:p>
      </c:txPr>
    </c:legend>
    <c:plotVisOnly val="1"/>
    <c:dispBlanksAs val="gap"/>
    <c:showDLblsOverMax val="0"/>
  </c:chart>
  <c:spPr>
    <a:solidFill>
      <a:schemeClr val="tx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800">
                <a:solidFill>
                  <a:schemeClr val="bg1"/>
                </a:solidFill>
              </a:rPr>
              <a:t>Resultado BCB (R$ mil)</a:t>
            </a:r>
          </a:p>
        </c:rich>
      </c:tx>
      <c:layout/>
      <c:overlay val="0"/>
    </c:title>
    <c:autoTitleDeleted val="0"/>
    <c:plotArea>
      <c:layout/>
      <c:barChart>
        <c:barDir val="col"/>
        <c:grouping val="stacked"/>
        <c:varyColors val="0"/>
        <c:ser>
          <c:idx val="1"/>
          <c:order val="0"/>
          <c:tx>
            <c:strRef>
              <c:f>'ATUALIZADA ATÉ 2019'!$D$3</c:f>
              <c:strCache>
                <c:ptCount val="1"/>
                <c:pt idx="0">
                  <c:v>Câmbio</c:v>
                </c:pt>
              </c:strCache>
            </c:strRef>
          </c:tx>
          <c:spPr>
            <a:solidFill>
              <a:srgbClr val="00B0F0"/>
            </a:solidFill>
            <a:ln>
              <a:solidFill>
                <a:schemeClr val="tx1"/>
              </a:solidFill>
            </a:ln>
          </c:spPr>
          <c:invertIfNegative val="0"/>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2019'!$D$4:$D$25</c:f>
              <c:numCache>
                <c:formatCode>#,##0_);[Red]\(#,##0\)</c:formatCode>
                <c:ptCount val="22"/>
                <c:pt idx="0">
                  <c:v>-44798256</c:v>
                </c:pt>
                <c:pt idx="1">
                  <c:v>171416012</c:v>
                </c:pt>
                <c:pt idx="2">
                  <c:v>-93787316</c:v>
                </c:pt>
                <c:pt idx="3">
                  <c:v>-53931576</c:v>
                </c:pt>
                <c:pt idx="4">
                  <c:v>-1893172</c:v>
                </c:pt>
                <c:pt idx="5">
                  <c:v>-46636548</c:v>
                </c:pt>
                <c:pt idx="6">
                  <c:v>-46199286</c:v>
                </c:pt>
                <c:pt idx="7">
                  <c:v>90240059</c:v>
                </c:pt>
                <c:pt idx="8">
                  <c:v>32210001</c:v>
                </c:pt>
                <c:pt idx="9">
                  <c:v>-9900595</c:v>
                </c:pt>
                <c:pt idx="10">
                  <c:v>15766502</c:v>
                </c:pt>
                <c:pt idx="11">
                  <c:v>15918931</c:v>
                </c:pt>
                <c:pt idx="12">
                  <c:v>-51233608</c:v>
                </c:pt>
                <c:pt idx="13">
                  <c:v>65173472</c:v>
                </c:pt>
                <c:pt idx="14">
                  <c:v>46406630</c:v>
                </c:pt>
                <c:pt idx="15">
                  <c:v>110938091</c:v>
                </c:pt>
                <c:pt idx="16">
                  <c:v>-184645409</c:v>
                </c:pt>
                <c:pt idx="17">
                  <c:v>-55674283</c:v>
                </c:pt>
                <c:pt idx="18">
                  <c:v>-15744789</c:v>
                </c:pt>
                <c:pt idx="19">
                  <c:v>-30677374</c:v>
                </c:pt>
                <c:pt idx="20">
                  <c:v>146201403</c:v>
                </c:pt>
                <c:pt idx="21">
                  <c:v>-19133818</c:v>
                </c:pt>
              </c:numCache>
            </c:numRef>
          </c:val>
        </c:ser>
        <c:dLbls>
          <c:showLegendKey val="0"/>
          <c:showVal val="0"/>
          <c:showCatName val="0"/>
          <c:showSerName val="0"/>
          <c:showPercent val="0"/>
          <c:showBubbleSize val="0"/>
        </c:dLbls>
        <c:gapWidth val="75"/>
        <c:overlap val="100"/>
        <c:axId val="80418304"/>
        <c:axId val="80419840"/>
      </c:barChart>
      <c:catAx>
        <c:axId val="80418304"/>
        <c:scaling>
          <c:orientation val="minMax"/>
        </c:scaling>
        <c:delete val="0"/>
        <c:axPos val="b"/>
        <c:majorTickMark val="none"/>
        <c:minorTickMark val="none"/>
        <c:tickLblPos val="low"/>
        <c:txPr>
          <a:bodyPr/>
          <a:lstStyle/>
          <a:p>
            <a:pPr>
              <a:defRPr sz="1200" b="1" i="0" baseline="0">
                <a:solidFill>
                  <a:schemeClr val="bg1"/>
                </a:solidFill>
              </a:defRPr>
            </a:pPr>
            <a:endParaRPr lang="pt-BR"/>
          </a:p>
        </c:txPr>
        <c:crossAx val="80419840"/>
        <c:crosses val="autoZero"/>
        <c:auto val="1"/>
        <c:lblAlgn val="ctr"/>
        <c:lblOffset val="100"/>
        <c:noMultiLvlLbl val="0"/>
      </c:catAx>
      <c:valAx>
        <c:axId val="80419840"/>
        <c:scaling>
          <c:orientation val="minMax"/>
        </c:scaling>
        <c:delete val="0"/>
        <c:axPos val="l"/>
        <c:majorGridlines/>
        <c:numFmt formatCode="#,##0_);[Red]\(#,##0\)" sourceLinked="1"/>
        <c:majorTickMark val="none"/>
        <c:minorTickMark val="none"/>
        <c:tickLblPos val="nextTo"/>
        <c:spPr>
          <a:ln w="9525">
            <a:noFill/>
          </a:ln>
        </c:spPr>
        <c:txPr>
          <a:bodyPr/>
          <a:lstStyle/>
          <a:p>
            <a:pPr>
              <a:defRPr b="1" i="0" baseline="0">
                <a:solidFill>
                  <a:schemeClr val="bg1"/>
                </a:solidFill>
              </a:defRPr>
            </a:pPr>
            <a:endParaRPr lang="pt-BR"/>
          </a:p>
        </c:txPr>
        <c:crossAx val="80418304"/>
        <c:crosses val="autoZero"/>
        <c:crossBetween val="between"/>
      </c:valAx>
      <c:spPr>
        <a:solidFill>
          <a:schemeClr val="tx1"/>
        </a:solidFill>
      </c:spPr>
    </c:plotArea>
    <c:legend>
      <c:legendPos val="b"/>
      <c:layout/>
      <c:overlay val="0"/>
      <c:txPr>
        <a:bodyPr/>
        <a:lstStyle/>
        <a:p>
          <a:pPr>
            <a:defRPr sz="1400" b="1" i="0" baseline="0">
              <a:solidFill>
                <a:schemeClr val="bg1"/>
              </a:solidFill>
            </a:defRPr>
          </a:pPr>
          <a:endParaRPr lang="pt-BR"/>
        </a:p>
      </c:txPr>
    </c:legend>
    <c:plotVisOnly val="1"/>
    <c:dispBlanksAs val="gap"/>
    <c:showDLblsOverMax val="0"/>
  </c:chart>
  <c:spPr>
    <a:solidFill>
      <a:schemeClr val="tx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800">
                <a:solidFill>
                  <a:schemeClr val="bg1"/>
                </a:solidFill>
              </a:rPr>
              <a:t>Resultado BCB (R$ mil)</a:t>
            </a:r>
          </a:p>
        </c:rich>
      </c:tx>
      <c:layout/>
      <c:overlay val="0"/>
    </c:title>
    <c:autoTitleDeleted val="0"/>
    <c:plotArea>
      <c:layout/>
      <c:barChart>
        <c:barDir val="col"/>
        <c:grouping val="stacked"/>
        <c:varyColors val="0"/>
        <c:ser>
          <c:idx val="0"/>
          <c:order val="0"/>
          <c:tx>
            <c:strRef>
              <c:f>'ATUALIZADA ATÉ 2019'!$C$3</c:f>
              <c:strCache>
                <c:ptCount val="1"/>
                <c:pt idx="0">
                  <c:v>Demais</c:v>
                </c:pt>
              </c:strCache>
            </c:strRef>
          </c:tx>
          <c:spPr>
            <a:solidFill>
              <a:srgbClr val="FF0000"/>
            </a:solidFill>
            <a:ln>
              <a:solidFill>
                <a:schemeClr val="tx1"/>
              </a:solidFill>
            </a:ln>
          </c:spPr>
          <c:invertIfNegative val="0"/>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2019'!$C$4:$C$25</c:f>
              <c:numCache>
                <c:formatCode>#,##0_);[Red]\(#,##0\)</c:formatCode>
                <c:ptCount val="22"/>
                <c:pt idx="0">
                  <c:v>3172740</c:v>
                </c:pt>
                <c:pt idx="1">
                  <c:v>10172653</c:v>
                </c:pt>
                <c:pt idx="2">
                  <c:v>-941601</c:v>
                </c:pt>
                <c:pt idx="3">
                  <c:v>6550645</c:v>
                </c:pt>
                <c:pt idx="4">
                  <c:v>10803195</c:v>
                </c:pt>
                <c:pt idx="5">
                  <c:v>4926775</c:v>
                </c:pt>
                <c:pt idx="6">
                  <c:v>12230706</c:v>
                </c:pt>
                <c:pt idx="7">
                  <c:v>11240704</c:v>
                </c:pt>
                <c:pt idx="8">
                  <c:v>12318246</c:v>
                </c:pt>
                <c:pt idx="9">
                  <c:v>12296483</c:v>
                </c:pt>
                <c:pt idx="10">
                  <c:v>12669885</c:v>
                </c:pt>
                <c:pt idx="11">
                  <c:v>14267811</c:v>
                </c:pt>
                <c:pt idx="12">
                  <c:v>5271503</c:v>
                </c:pt>
                <c:pt idx="13">
                  <c:v>25655376</c:v>
                </c:pt>
                <c:pt idx="14">
                  <c:v>35184659</c:v>
                </c:pt>
                <c:pt idx="15">
                  <c:v>41521539</c:v>
                </c:pt>
                <c:pt idx="16">
                  <c:v>-17308089</c:v>
                </c:pt>
                <c:pt idx="17">
                  <c:v>7780387</c:v>
                </c:pt>
                <c:pt idx="18">
                  <c:v>11271662</c:v>
                </c:pt>
                <c:pt idx="19">
                  <c:v>14709838</c:v>
                </c:pt>
                <c:pt idx="20">
                  <c:v>19658215</c:v>
                </c:pt>
                <c:pt idx="21">
                  <c:v>25554330</c:v>
                </c:pt>
              </c:numCache>
            </c:numRef>
          </c:val>
        </c:ser>
        <c:ser>
          <c:idx val="1"/>
          <c:order val="1"/>
          <c:tx>
            <c:strRef>
              <c:f>'ATUALIZADA ATÉ 2019'!$D$3</c:f>
              <c:strCache>
                <c:ptCount val="1"/>
                <c:pt idx="0">
                  <c:v>Câmbio</c:v>
                </c:pt>
              </c:strCache>
            </c:strRef>
          </c:tx>
          <c:spPr>
            <a:solidFill>
              <a:srgbClr val="00B0F0"/>
            </a:solidFill>
            <a:ln>
              <a:solidFill>
                <a:schemeClr val="tx1"/>
              </a:solidFill>
            </a:ln>
          </c:spPr>
          <c:invertIfNegative val="0"/>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2019'!$D$4:$D$25</c:f>
              <c:numCache>
                <c:formatCode>#,##0_);[Red]\(#,##0\)</c:formatCode>
                <c:ptCount val="22"/>
                <c:pt idx="0">
                  <c:v>-44798256</c:v>
                </c:pt>
                <c:pt idx="1">
                  <c:v>171416012</c:v>
                </c:pt>
                <c:pt idx="2">
                  <c:v>-93787316</c:v>
                </c:pt>
                <c:pt idx="3">
                  <c:v>-53931576</c:v>
                </c:pt>
                <c:pt idx="4">
                  <c:v>-1893172</c:v>
                </c:pt>
                <c:pt idx="5">
                  <c:v>-46636548</c:v>
                </c:pt>
                <c:pt idx="6">
                  <c:v>-46199286</c:v>
                </c:pt>
                <c:pt idx="7">
                  <c:v>90240059</c:v>
                </c:pt>
                <c:pt idx="8">
                  <c:v>32210001</c:v>
                </c:pt>
                <c:pt idx="9">
                  <c:v>-9900595</c:v>
                </c:pt>
                <c:pt idx="10">
                  <c:v>15766502</c:v>
                </c:pt>
                <c:pt idx="11">
                  <c:v>15918931</c:v>
                </c:pt>
                <c:pt idx="12">
                  <c:v>-51233608</c:v>
                </c:pt>
                <c:pt idx="13">
                  <c:v>65173472</c:v>
                </c:pt>
                <c:pt idx="14">
                  <c:v>46406630</c:v>
                </c:pt>
                <c:pt idx="15">
                  <c:v>110938091</c:v>
                </c:pt>
                <c:pt idx="16">
                  <c:v>-184645409</c:v>
                </c:pt>
                <c:pt idx="17">
                  <c:v>-55674283</c:v>
                </c:pt>
                <c:pt idx="18">
                  <c:v>-15744789</c:v>
                </c:pt>
                <c:pt idx="19">
                  <c:v>-30677374</c:v>
                </c:pt>
                <c:pt idx="20">
                  <c:v>146201403</c:v>
                </c:pt>
                <c:pt idx="21">
                  <c:v>-19133818</c:v>
                </c:pt>
              </c:numCache>
            </c:numRef>
          </c:val>
        </c:ser>
        <c:dLbls>
          <c:showLegendKey val="0"/>
          <c:showVal val="0"/>
          <c:showCatName val="0"/>
          <c:showSerName val="0"/>
          <c:showPercent val="0"/>
          <c:showBubbleSize val="0"/>
        </c:dLbls>
        <c:gapWidth val="75"/>
        <c:overlap val="100"/>
        <c:axId val="80466304"/>
        <c:axId val="80467840"/>
      </c:barChart>
      <c:catAx>
        <c:axId val="80466304"/>
        <c:scaling>
          <c:orientation val="minMax"/>
        </c:scaling>
        <c:delete val="0"/>
        <c:axPos val="b"/>
        <c:majorTickMark val="none"/>
        <c:minorTickMark val="none"/>
        <c:tickLblPos val="low"/>
        <c:txPr>
          <a:bodyPr/>
          <a:lstStyle/>
          <a:p>
            <a:pPr>
              <a:defRPr sz="1200" b="1" i="0" baseline="0">
                <a:solidFill>
                  <a:schemeClr val="bg1"/>
                </a:solidFill>
              </a:defRPr>
            </a:pPr>
            <a:endParaRPr lang="pt-BR"/>
          </a:p>
        </c:txPr>
        <c:crossAx val="80467840"/>
        <c:crosses val="autoZero"/>
        <c:auto val="1"/>
        <c:lblAlgn val="ctr"/>
        <c:lblOffset val="100"/>
        <c:noMultiLvlLbl val="0"/>
      </c:catAx>
      <c:valAx>
        <c:axId val="80467840"/>
        <c:scaling>
          <c:orientation val="minMax"/>
        </c:scaling>
        <c:delete val="0"/>
        <c:axPos val="l"/>
        <c:majorGridlines/>
        <c:numFmt formatCode="#,##0_);[Red]\(#,##0\)" sourceLinked="1"/>
        <c:majorTickMark val="none"/>
        <c:minorTickMark val="none"/>
        <c:tickLblPos val="nextTo"/>
        <c:spPr>
          <a:ln w="9525">
            <a:noFill/>
          </a:ln>
        </c:spPr>
        <c:txPr>
          <a:bodyPr/>
          <a:lstStyle/>
          <a:p>
            <a:pPr>
              <a:defRPr b="1" i="0" baseline="0">
                <a:solidFill>
                  <a:schemeClr val="bg1"/>
                </a:solidFill>
              </a:defRPr>
            </a:pPr>
            <a:endParaRPr lang="pt-BR"/>
          </a:p>
        </c:txPr>
        <c:crossAx val="80466304"/>
        <c:crosses val="autoZero"/>
        <c:crossBetween val="between"/>
      </c:valAx>
      <c:spPr>
        <a:solidFill>
          <a:schemeClr val="tx1"/>
        </a:solidFill>
      </c:spPr>
    </c:plotArea>
    <c:legend>
      <c:legendPos val="b"/>
      <c:layout/>
      <c:overlay val="0"/>
      <c:txPr>
        <a:bodyPr/>
        <a:lstStyle/>
        <a:p>
          <a:pPr>
            <a:defRPr sz="1400" b="1" i="0" baseline="0">
              <a:solidFill>
                <a:schemeClr val="bg1"/>
              </a:solidFill>
            </a:defRPr>
          </a:pPr>
          <a:endParaRPr lang="pt-BR"/>
        </a:p>
      </c:txPr>
    </c:legend>
    <c:plotVisOnly val="1"/>
    <c:dispBlanksAs val="gap"/>
    <c:showDLblsOverMax val="0"/>
  </c:chart>
  <c:spPr>
    <a:solidFill>
      <a:schemeClr val="tx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800">
                <a:solidFill>
                  <a:schemeClr val="bg1"/>
                </a:solidFill>
              </a:rPr>
              <a:t>Resultado BCB (R$ mil)</a:t>
            </a:r>
          </a:p>
        </c:rich>
      </c:tx>
      <c:layout/>
      <c:overlay val="0"/>
    </c:title>
    <c:autoTitleDeleted val="0"/>
    <c:plotArea>
      <c:layout/>
      <c:barChart>
        <c:barDir val="col"/>
        <c:grouping val="stacked"/>
        <c:varyColors val="0"/>
        <c:ser>
          <c:idx val="0"/>
          <c:order val="0"/>
          <c:tx>
            <c:strRef>
              <c:f>'ATUALIZADA ATÉ 2019'!$C$3</c:f>
              <c:strCache>
                <c:ptCount val="1"/>
                <c:pt idx="0">
                  <c:v>Demais</c:v>
                </c:pt>
              </c:strCache>
            </c:strRef>
          </c:tx>
          <c:spPr>
            <a:solidFill>
              <a:srgbClr val="FF0000"/>
            </a:solidFill>
            <a:ln>
              <a:solidFill>
                <a:schemeClr val="tx1"/>
              </a:solidFill>
            </a:ln>
          </c:spPr>
          <c:invertIfNegative val="0"/>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2019'!$C$4:$C$25</c:f>
              <c:numCache>
                <c:formatCode>#,##0_);[Red]\(#,##0\)</c:formatCode>
                <c:ptCount val="22"/>
                <c:pt idx="0">
                  <c:v>3172740</c:v>
                </c:pt>
                <c:pt idx="1">
                  <c:v>10172653</c:v>
                </c:pt>
                <c:pt idx="2">
                  <c:v>-941601</c:v>
                </c:pt>
                <c:pt idx="3">
                  <c:v>6550645</c:v>
                </c:pt>
                <c:pt idx="4">
                  <c:v>10803195</c:v>
                </c:pt>
                <c:pt idx="5">
                  <c:v>4926775</c:v>
                </c:pt>
                <c:pt idx="6">
                  <c:v>12230706</c:v>
                </c:pt>
                <c:pt idx="7">
                  <c:v>11240704</c:v>
                </c:pt>
                <c:pt idx="8">
                  <c:v>12318246</c:v>
                </c:pt>
                <c:pt idx="9">
                  <c:v>12296483</c:v>
                </c:pt>
                <c:pt idx="10">
                  <c:v>12669885</c:v>
                </c:pt>
                <c:pt idx="11">
                  <c:v>14267811</c:v>
                </c:pt>
                <c:pt idx="12">
                  <c:v>5271503</c:v>
                </c:pt>
                <c:pt idx="13">
                  <c:v>25655376</c:v>
                </c:pt>
                <c:pt idx="14">
                  <c:v>35184659</c:v>
                </c:pt>
                <c:pt idx="15">
                  <c:v>41521539</c:v>
                </c:pt>
                <c:pt idx="16">
                  <c:v>-17308089</c:v>
                </c:pt>
                <c:pt idx="17">
                  <c:v>7780387</c:v>
                </c:pt>
                <c:pt idx="18">
                  <c:v>11271662</c:v>
                </c:pt>
                <c:pt idx="19">
                  <c:v>14709838</c:v>
                </c:pt>
                <c:pt idx="20">
                  <c:v>19658215</c:v>
                </c:pt>
                <c:pt idx="21">
                  <c:v>25554330</c:v>
                </c:pt>
              </c:numCache>
            </c:numRef>
          </c:val>
        </c:ser>
        <c:ser>
          <c:idx val="1"/>
          <c:order val="1"/>
          <c:tx>
            <c:strRef>
              <c:f>'ATUALIZADA ATÉ 2019'!$D$3</c:f>
              <c:strCache>
                <c:ptCount val="1"/>
                <c:pt idx="0">
                  <c:v>Câmbio</c:v>
                </c:pt>
              </c:strCache>
            </c:strRef>
          </c:tx>
          <c:spPr>
            <a:solidFill>
              <a:srgbClr val="00B0F0"/>
            </a:solidFill>
            <a:ln>
              <a:solidFill>
                <a:schemeClr val="tx1"/>
              </a:solidFill>
            </a:ln>
          </c:spPr>
          <c:invertIfNegative val="0"/>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2019'!$D$4:$D$25</c:f>
              <c:numCache>
                <c:formatCode>#,##0_);[Red]\(#,##0\)</c:formatCode>
                <c:ptCount val="22"/>
                <c:pt idx="0">
                  <c:v>-44798256</c:v>
                </c:pt>
                <c:pt idx="1">
                  <c:v>171416012</c:v>
                </c:pt>
                <c:pt idx="2">
                  <c:v>-93787316</c:v>
                </c:pt>
                <c:pt idx="3">
                  <c:v>-53931576</c:v>
                </c:pt>
                <c:pt idx="4">
                  <c:v>-1893172</c:v>
                </c:pt>
                <c:pt idx="5">
                  <c:v>-46636548</c:v>
                </c:pt>
                <c:pt idx="6">
                  <c:v>-46199286</c:v>
                </c:pt>
                <c:pt idx="7">
                  <c:v>90240059</c:v>
                </c:pt>
                <c:pt idx="8">
                  <c:v>32210001</c:v>
                </c:pt>
                <c:pt idx="9">
                  <c:v>-9900595</c:v>
                </c:pt>
                <c:pt idx="10">
                  <c:v>15766502</c:v>
                </c:pt>
                <c:pt idx="11">
                  <c:v>15918931</c:v>
                </c:pt>
                <c:pt idx="12">
                  <c:v>-51233608</c:v>
                </c:pt>
                <c:pt idx="13">
                  <c:v>65173472</c:v>
                </c:pt>
                <c:pt idx="14">
                  <c:v>46406630</c:v>
                </c:pt>
                <c:pt idx="15">
                  <c:v>110938091</c:v>
                </c:pt>
                <c:pt idx="16">
                  <c:v>-184645409</c:v>
                </c:pt>
                <c:pt idx="17">
                  <c:v>-55674283</c:v>
                </c:pt>
                <c:pt idx="18">
                  <c:v>-15744789</c:v>
                </c:pt>
                <c:pt idx="19">
                  <c:v>-30677374</c:v>
                </c:pt>
                <c:pt idx="20">
                  <c:v>146201403</c:v>
                </c:pt>
                <c:pt idx="21">
                  <c:v>-19133818</c:v>
                </c:pt>
              </c:numCache>
            </c:numRef>
          </c:val>
        </c:ser>
        <c:dLbls>
          <c:showLegendKey val="0"/>
          <c:showVal val="0"/>
          <c:showCatName val="0"/>
          <c:showSerName val="0"/>
          <c:showPercent val="0"/>
          <c:showBubbleSize val="0"/>
        </c:dLbls>
        <c:gapWidth val="75"/>
        <c:overlap val="100"/>
        <c:axId val="81298176"/>
        <c:axId val="81299712"/>
      </c:barChart>
      <c:lineChart>
        <c:grouping val="standard"/>
        <c:varyColors val="0"/>
        <c:ser>
          <c:idx val="2"/>
          <c:order val="2"/>
          <c:tx>
            <c:strRef>
              <c:f>'ATUALIZADA ATÉ 2019'!$E$3</c:f>
              <c:strCache>
                <c:ptCount val="1"/>
                <c:pt idx="0">
                  <c:v>Total</c:v>
                </c:pt>
              </c:strCache>
            </c:strRef>
          </c:tx>
          <c:spPr>
            <a:ln>
              <a:solidFill>
                <a:srgbClr val="FFFF00"/>
              </a:solidFill>
            </a:ln>
          </c:spPr>
          <c:marker>
            <c:symbol val="none"/>
          </c:marker>
          <c:cat>
            <c:strRef>
              <c:f>'ATUALIZADA ATÉ 2019'!$B$4:$B$25</c:f>
              <c:strCache>
                <c:ptCount val="22"/>
                <c:pt idx="0">
                  <c:v>1º sem/2008</c:v>
                </c:pt>
                <c:pt idx="1">
                  <c:v>2º sem/2008</c:v>
                </c:pt>
                <c:pt idx="2">
                  <c:v>1º sem/2009</c:v>
                </c:pt>
                <c:pt idx="3">
                  <c:v>2º sem/2009</c:v>
                </c:pt>
                <c:pt idx="4">
                  <c:v>1º sem/2010</c:v>
                </c:pt>
                <c:pt idx="5">
                  <c:v>2º sem/2010</c:v>
                </c:pt>
                <c:pt idx="6">
                  <c:v>1º sem/2011</c:v>
                </c:pt>
                <c:pt idx="7">
                  <c:v>2º sem/2011</c:v>
                </c:pt>
                <c:pt idx="8">
                  <c:v>1º sem/2012</c:v>
                </c:pt>
                <c:pt idx="9">
                  <c:v>2º sem/2012</c:v>
                </c:pt>
                <c:pt idx="10">
                  <c:v>1º sem/2013</c:v>
                </c:pt>
                <c:pt idx="11">
                  <c:v>2º sem/2013</c:v>
                </c:pt>
                <c:pt idx="12">
                  <c:v>1º sem/2014</c:v>
                </c:pt>
                <c:pt idx="13">
                  <c:v>2º sem/2014</c:v>
                </c:pt>
                <c:pt idx="14">
                  <c:v>1º sem/2015</c:v>
                </c:pt>
                <c:pt idx="15">
                  <c:v>2º sem/2015</c:v>
                </c:pt>
                <c:pt idx="16">
                  <c:v>1º sem/2016</c:v>
                </c:pt>
                <c:pt idx="17">
                  <c:v>2º sem/2016</c:v>
                </c:pt>
                <c:pt idx="18">
                  <c:v>1º sem/2017</c:v>
                </c:pt>
                <c:pt idx="19">
                  <c:v>2º sem/2017</c:v>
                </c:pt>
                <c:pt idx="20">
                  <c:v>1º sem/2018</c:v>
                </c:pt>
                <c:pt idx="21">
                  <c:v>2º sem/2018</c:v>
                </c:pt>
              </c:strCache>
            </c:strRef>
          </c:cat>
          <c:val>
            <c:numRef>
              <c:f>'ATUALIZADA ATÉ 2019'!$E$4:$E$25</c:f>
              <c:numCache>
                <c:formatCode>#,##0_);[Red]\(#,##0\)</c:formatCode>
                <c:ptCount val="22"/>
                <c:pt idx="0">
                  <c:v>-41625516</c:v>
                </c:pt>
                <c:pt idx="1">
                  <c:v>181588665</c:v>
                </c:pt>
                <c:pt idx="2">
                  <c:v>-94728917</c:v>
                </c:pt>
                <c:pt idx="3">
                  <c:v>-47380931</c:v>
                </c:pt>
                <c:pt idx="4">
                  <c:v>8910023</c:v>
                </c:pt>
                <c:pt idx="5">
                  <c:v>-41709773</c:v>
                </c:pt>
                <c:pt idx="6">
                  <c:v>-33968580</c:v>
                </c:pt>
                <c:pt idx="7">
                  <c:v>101480763</c:v>
                </c:pt>
                <c:pt idx="8">
                  <c:v>44528247</c:v>
                </c:pt>
                <c:pt idx="9">
                  <c:v>2395888</c:v>
                </c:pt>
                <c:pt idx="10">
                  <c:v>28436387</c:v>
                </c:pt>
                <c:pt idx="11">
                  <c:v>30186742</c:v>
                </c:pt>
                <c:pt idx="12">
                  <c:v>-45962105</c:v>
                </c:pt>
                <c:pt idx="13">
                  <c:v>90828848</c:v>
                </c:pt>
                <c:pt idx="14">
                  <c:v>81591289</c:v>
                </c:pt>
                <c:pt idx="15">
                  <c:v>152459630</c:v>
                </c:pt>
                <c:pt idx="16">
                  <c:v>-201953498</c:v>
                </c:pt>
                <c:pt idx="17">
                  <c:v>-47893896</c:v>
                </c:pt>
                <c:pt idx="18">
                  <c:v>-4473127</c:v>
                </c:pt>
                <c:pt idx="19">
                  <c:v>-15967536</c:v>
                </c:pt>
                <c:pt idx="20">
                  <c:v>165859618</c:v>
                </c:pt>
                <c:pt idx="21">
                  <c:v>6420512</c:v>
                </c:pt>
              </c:numCache>
            </c:numRef>
          </c:val>
          <c:smooth val="0"/>
        </c:ser>
        <c:dLbls>
          <c:showLegendKey val="0"/>
          <c:showVal val="0"/>
          <c:showCatName val="0"/>
          <c:showSerName val="0"/>
          <c:showPercent val="0"/>
          <c:showBubbleSize val="0"/>
        </c:dLbls>
        <c:marker val="1"/>
        <c:smooth val="0"/>
        <c:axId val="81298176"/>
        <c:axId val="81299712"/>
      </c:lineChart>
      <c:catAx>
        <c:axId val="81298176"/>
        <c:scaling>
          <c:orientation val="minMax"/>
        </c:scaling>
        <c:delete val="0"/>
        <c:axPos val="b"/>
        <c:majorTickMark val="none"/>
        <c:minorTickMark val="none"/>
        <c:tickLblPos val="low"/>
        <c:txPr>
          <a:bodyPr/>
          <a:lstStyle/>
          <a:p>
            <a:pPr>
              <a:defRPr sz="1200" b="1" i="0" baseline="0">
                <a:solidFill>
                  <a:schemeClr val="bg1"/>
                </a:solidFill>
              </a:defRPr>
            </a:pPr>
            <a:endParaRPr lang="pt-BR"/>
          </a:p>
        </c:txPr>
        <c:crossAx val="81299712"/>
        <c:crosses val="autoZero"/>
        <c:auto val="1"/>
        <c:lblAlgn val="ctr"/>
        <c:lblOffset val="100"/>
        <c:noMultiLvlLbl val="0"/>
      </c:catAx>
      <c:valAx>
        <c:axId val="81299712"/>
        <c:scaling>
          <c:orientation val="minMax"/>
        </c:scaling>
        <c:delete val="0"/>
        <c:axPos val="l"/>
        <c:majorGridlines/>
        <c:numFmt formatCode="#,##0_);[Red]\(#,##0\)" sourceLinked="1"/>
        <c:majorTickMark val="none"/>
        <c:minorTickMark val="none"/>
        <c:tickLblPos val="nextTo"/>
        <c:spPr>
          <a:ln w="9525">
            <a:noFill/>
          </a:ln>
        </c:spPr>
        <c:txPr>
          <a:bodyPr/>
          <a:lstStyle/>
          <a:p>
            <a:pPr>
              <a:defRPr b="1" i="0" baseline="0">
                <a:solidFill>
                  <a:schemeClr val="bg1"/>
                </a:solidFill>
              </a:defRPr>
            </a:pPr>
            <a:endParaRPr lang="pt-BR"/>
          </a:p>
        </c:txPr>
        <c:crossAx val="81298176"/>
        <c:crosses val="autoZero"/>
        <c:crossBetween val="between"/>
      </c:valAx>
      <c:spPr>
        <a:solidFill>
          <a:schemeClr val="tx1"/>
        </a:solidFill>
      </c:spPr>
    </c:plotArea>
    <c:legend>
      <c:legendPos val="b"/>
      <c:layout/>
      <c:overlay val="0"/>
      <c:txPr>
        <a:bodyPr/>
        <a:lstStyle/>
        <a:p>
          <a:pPr>
            <a:defRPr sz="1400" b="1" i="0" baseline="0">
              <a:solidFill>
                <a:schemeClr val="bg1"/>
              </a:solidFill>
            </a:defRPr>
          </a:pPr>
          <a:endParaRPr lang="pt-BR"/>
        </a:p>
      </c:txPr>
    </c:legend>
    <c:plotVisOnly val="1"/>
    <c:dispBlanksAs val="gap"/>
    <c:showDLblsOverMax val="0"/>
  </c:chart>
  <c:spPr>
    <a:solidFill>
      <a:schemeClr val="tx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59D39-9B0D-4BF2-A47C-96C10BE5A885}" type="datetimeFigureOut">
              <a:rPr lang="pt-BR" smtClean="0"/>
              <a:t>5/6/2019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D379C-A05A-4217-A762-C3A62F6FDF97}" type="slidenum">
              <a:rPr lang="pt-BR" smtClean="0"/>
              <a:t>‹nº›</a:t>
            </a:fld>
            <a:endParaRPr lang="pt-BR"/>
          </a:p>
        </p:txBody>
      </p:sp>
    </p:spTree>
    <p:extLst>
      <p:ext uri="{BB962C8B-B14F-4D97-AF65-F5344CB8AC3E}">
        <p14:creationId xmlns:p14="http://schemas.microsoft.com/office/powerpoint/2010/main" val="145601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3519DB4-90D1-4A5A-801B-B4A8D9BB8678}" type="datetimeFigureOut">
              <a:rPr lang="pt-BR"/>
              <a:pPr>
                <a:defRPr/>
              </a:pPr>
              <a:t>5/6/2019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6C788F2-6056-46AB-92B9-E05527D49435}"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FE77654-6B78-468F-88E7-855C2A6DE9E4}" type="datetimeFigureOut">
              <a:rPr lang="pt-BR"/>
              <a:pPr>
                <a:defRPr/>
              </a:pPr>
              <a:t>5/6/2019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B6A91B1-C253-4599-A192-3577CD998C4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AD9427B-C73B-4086-8493-897D7A8AB9D7}" type="datetimeFigureOut">
              <a:rPr lang="pt-BR"/>
              <a:pPr>
                <a:defRPr/>
              </a:pPr>
              <a:t>5/6/2019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187D906-54F0-4F36-83FF-BAC0B799E58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A2CDB0C-09E4-4312-932E-DB6F9631C953}" type="datetimeFigureOut">
              <a:rPr lang="pt-BR"/>
              <a:pPr>
                <a:defRPr/>
              </a:pPr>
              <a:t>5/6/2019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E310B5F-1738-491A-8209-8D68D0B9D2DC}"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34754BAE-83CB-40F9-8AAA-9311F85E9860}" type="datetimeFigureOut">
              <a:rPr lang="pt-BR"/>
              <a:pPr>
                <a:defRPr/>
              </a:pPr>
              <a:t>5/6/2019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12158B8-6E99-42F4-B60B-BA0E008E2D1A}"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E95FCC3-CEBE-433D-BEF6-3DAA3E77B8AE}" type="datetimeFigureOut">
              <a:rPr lang="pt-BR"/>
              <a:pPr>
                <a:defRPr/>
              </a:pPr>
              <a:t>5/6/2019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5E352F1-4554-43F8-8401-EFD485BE250B}"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1C07220E-CEE9-461A-9E4C-6475672AA3CE}" type="datetimeFigureOut">
              <a:rPr lang="pt-BR"/>
              <a:pPr>
                <a:defRPr/>
              </a:pPr>
              <a:t>5/6/2019</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F5ADF15-0160-4AC7-88F8-38E180A11F7C}"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81CB50E2-860C-4800-A466-0CA605F1EF91}" type="datetimeFigureOut">
              <a:rPr lang="pt-BR"/>
              <a:pPr>
                <a:defRPr/>
              </a:pPr>
              <a:t>5/6/2019</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B0C9077-FA46-49DC-BEF8-423202B0727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4BB43F71-DB4A-4D71-8150-326BDA553602}" type="datetimeFigureOut">
              <a:rPr lang="pt-BR"/>
              <a:pPr>
                <a:defRPr/>
              </a:pPr>
              <a:t>5/6/2019</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26EA8B3-E599-4344-89B0-2D59C21CF3F0}"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BA9B7E7-64AE-466A-B53E-438359D7FB67}" type="datetimeFigureOut">
              <a:rPr lang="pt-BR"/>
              <a:pPr>
                <a:defRPr/>
              </a:pPr>
              <a:t>5/6/2019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097EF7D-AAE6-4F09-BB54-6657F657EDA6}"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3F3B4716-A307-4D38-A0E7-93D7DB678474}" type="datetimeFigureOut">
              <a:rPr lang="pt-BR"/>
              <a:pPr>
                <a:defRPr/>
              </a:pPr>
              <a:t>5/6/2019</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7FD438C-0F03-4BF0-84BC-826D964C22C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1B2F"/>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017089-6CB1-47ED-ACF0-2E044CF63819}" type="datetimeFigureOut">
              <a:rPr lang="pt-BR"/>
              <a:pPr>
                <a:defRPr/>
              </a:pPr>
              <a:t>5/6/2019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1C0B01D-B5EC-4617-96B2-86CF481BDF5F}"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2406" y="1268413"/>
            <a:ext cx="8424936" cy="2314575"/>
          </a:xfrm>
        </p:spPr>
        <p:txBody>
          <a:bodyPr>
            <a:normAutofit/>
          </a:bodyPr>
          <a:lstStyle/>
          <a:p>
            <a:r>
              <a:rPr lang="pt-BR" sz="4600" b="1" dirty="0" smtClean="0">
                <a:solidFill>
                  <a:srgbClr val="FFFF00"/>
                </a:solidFill>
              </a:rPr>
              <a:t>RELACIONAMENTO </a:t>
            </a:r>
            <a:br>
              <a:rPr lang="pt-BR" sz="4600" b="1" dirty="0" smtClean="0">
                <a:solidFill>
                  <a:srgbClr val="FFFF00"/>
                </a:solidFill>
              </a:rPr>
            </a:br>
            <a:r>
              <a:rPr lang="pt-BR" sz="4600" b="1" dirty="0" smtClean="0">
                <a:solidFill>
                  <a:srgbClr val="FFFF00"/>
                </a:solidFill>
              </a:rPr>
              <a:t>TESOURO x BANCO CENTRAL</a:t>
            </a:r>
            <a:endParaRPr lang="pt-BR" sz="4600" dirty="0" smtClean="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dirty="0">
                <a:solidFill>
                  <a:schemeClr val="bg1"/>
                </a:solidFill>
              </a:rPr>
              <a:t>O projeto de lei orçamentária anual</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tx2">
                    <a:lumMod val="50000"/>
                  </a:schemeClr>
                </a:solidFill>
              </a:rPr>
              <a:t>§ </a:t>
            </a:r>
            <a:r>
              <a:rPr lang="pt-BR" sz="2700" dirty="0" smtClean="0">
                <a:solidFill>
                  <a:schemeClr val="tx2">
                    <a:lumMod val="50000"/>
                  </a:schemeClr>
                </a:solidFill>
              </a:rPr>
              <a:t>6º </a:t>
            </a:r>
            <a:r>
              <a:rPr lang="pt-BR" sz="2700" dirty="0">
                <a:solidFill>
                  <a:schemeClr val="tx2">
                    <a:lumMod val="50000"/>
                  </a:schemeClr>
                </a:solidFill>
              </a:rPr>
              <a:t>Integrarão as despesas da União, e </a:t>
            </a:r>
            <a:r>
              <a:rPr lang="pt-BR" sz="2700" b="1" dirty="0">
                <a:solidFill>
                  <a:schemeClr val="tx2">
                    <a:lumMod val="50000"/>
                  </a:schemeClr>
                </a:solidFill>
              </a:rPr>
              <a:t>serão incluídas na lei orçamentária</a:t>
            </a:r>
            <a:r>
              <a:rPr lang="pt-BR" sz="2700" dirty="0">
                <a:solidFill>
                  <a:schemeClr val="tx2">
                    <a:lumMod val="50000"/>
                  </a:schemeClr>
                </a:solidFill>
              </a:rPr>
              <a:t>, as do </a:t>
            </a:r>
            <a:r>
              <a:rPr lang="pt-BR" sz="2700" b="1" dirty="0">
                <a:solidFill>
                  <a:schemeClr val="tx2">
                    <a:lumMod val="50000"/>
                  </a:schemeClr>
                </a:solidFill>
              </a:rPr>
              <a:t>Banco Central do Brasil </a:t>
            </a:r>
            <a:r>
              <a:rPr lang="pt-BR" sz="2700" dirty="0">
                <a:solidFill>
                  <a:schemeClr val="tx2">
                    <a:lumMod val="50000"/>
                  </a:schemeClr>
                </a:solidFill>
              </a:rPr>
              <a:t>relativas a pessoal e encargos sociais, custeio </a:t>
            </a:r>
            <a:r>
              <a:rPr lang="pt-BR" sz="2700" b="1" dirty="0">
                <a:solidFill>
                  <a:schemeClr val="tx2">
                    <a:lumMod val="50000"/>
                  </a:schemeClr>
                </a:solidFill>
              </a:rPr>
              <a:t>administrativo</a:t>
            </a:r>
            <a:r>
              <a:rPr lang="pt-BR" sz="2700" dirty="0">
                <a:solidFill>
                  <a:schemeClr val="tx2">
                    <a:lumMod val="50000"/>
                  </a:schemeClr>
                </a:solidFill>
              </a:rPr>
              <a:t>, inclusive os destinados a benefícios e assistência aos servidores, e a investimentos</a:t>
            </a:r>
            <a:r>
              <a:rPr lang="pt-BR" sz="2700" dirty="0" smtClean="0">
                <a:solidFill>
                  <a:schemeClr val="tx2">
                    <a:lumMod val="50000"/>
                  </a:schemeClr>
                </a:solidFill>
              </a:rPr>
              <a:t>.</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LOA versus BANCO CENTRAL</a:t>
            </a:r>
          </a:p>
        </p:txBody>
      </p:sp>
    </p:spTree>
    <p:extLst>
      <p:ext uri="{BB962C8B-B14F-4D97-AF65-F5344CB8AC3E}">
        <p14:creationId xmlns:p14="http://schemas.microsoft.com/office/powerpoint/2010/main" val="14101703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II - </a:t>
            </a:r>
            <a:r>
              <a:rPr lang="pt-BR" sz="2700" b="1" u="sng" dirty="0">
                <a:solidFill>
                  <a:srgbClr val="FF0000"/>
                </a:solidFill>
              </a:rPr>
              <a:t>se negativo</a:t>
            </a:r>
            <a:r>
              <a:rPr lang="pt-BR" sz="2700" dirty="0">
                <a:solidFill>
                  <a:schemeClr val="bg1"/>
                </a:solidFill>
              </a:rPr>
              <a:t>, </a:t>
            </a:r>
            <a:r>
              <a:rPr lang="pt-BR" sz="2700" dirty="0">
                <a:solidFill>
                  <a:srgbClr val="0B1B2F"/>
                </a:solidFill>
              </a:rPr>
              <a:t>obrigação da União com o Banco Central do Brasil, </a:t>
            </a:r>
            <a:r>
              <a:rPr lang="pt-BR" sz="2700" b="1" dirty="0">
                <a:solidFill>
                  <a:srgbClr val="0B1B2F"/>
                </a:solidFill>
              </a:rPr>
              <a:t>devendo ser objeto de pagamento </a:t>
            </a:r>
            <a:r>
              <a:rPr lang="pt-BR" sz="2700" dirty="0">
                <a:solidFill>
                  <a:srgbClr val="0B1B2F"/>
                </a:solidFill>
              </a:rPr>
              <a:t>até o décimo dia útil do exercício </a:t>
            </a:r>
            <a:r>
              <a:rPr lang="pt-BR" sz="2700" dirty="0" err="1">
                <a:solidFill>
                  <a:srgbClr val="0B1B2F"/>
                </a:solidFill>
              </a:rPr>
              <a:t>subseqüente</a:t>
            </a:r>
            <a:r>
              <a:rPr lang="pt-BR" sz="2700" dirty="0">
                <a:solidFill>
                  <a:srgbClr val="0B1B2F"/>
                </a:solidFill>
              </a:rPr>
              <a:t> ao da aprovação do balanço pelo Conselho Monetário Nacional. </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40967028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II - </a:t>
            </a:r>
            <a:r>
              <a:rPr lang="pt-BR" sz="2700" b="1" u="sng" dirty="0">
                <a:solidFill>
                  <a:srgbClr val="FF0000"/>
                </a:solidFill>
              </a:rPr>
              <a:t>se negativo</a:t>
            </a:r>
            <a:r>
              <a:rPr lang="pt-BR" sz="2700" dirty="0">
                <a:solidFill>
                  <a:schemeClr val="bg1"/>
                </a:solidFill>
              </a:rPr>
              <a:t>, obrigação da União com o Banco Central do Brasil, </a:t>
            </a:r>
            <a:r>
              <a:rPr lang="pt-BR" sz="2700" b="1" dirty="0">
                <a:solidFill>
                  <a:srgbClr val="0B1B2F"/>
                </a:solidFill>
              </a:rPr>
              <a:t>devendo ser objeto de pagamento </a:t>
            </a:r>
            <a:r>
              <a:rPr lang="pt-BR" sz="2700" dirty="0">
                <a:solidFill>
                  <a:srgbClr val="0B1B2F"/>
                </a:solidFill>
              </a:rPr>
              <a:t>até o décimo dia útil do exercício </a:t>
            </a:r>
            <a:r>
              <a:rPr lang="pt-BR" sz="2700" dirty="0" err="1">
                <a:solidFill>
                  <a:srgbClr val="0B1B2F"/>
                </a:solidFill>
              </a:rPr>
              <a:t>subseqüente</a:t>
            </a:r>
            <a:r>
              <a:rPr lang="pt-BR" sz="2700" dirty="0">
                <a:solidFill>
                  <a:srgbClr val="0B1B2F"/>
                </a:solidFill>
              </a:rPr>
              <a:t> ao da aprovação do balanço pelo Conselho Monetário Nacional. </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40785123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II - </a:t>
            </a:r>
            <a:r>
              <a:rPr lang="pt-BR" sz="2700" b="1" u="sng" dirty="0">
                <a:solidFill>
                  <a:srgbClr val="FF0000"/>
                </a:solidFill>
              </a:rPr>
              <a:t>se negativo</a:t>
            </a:r>
            <a:r>
              <a:rPr lang="pt-BR" sz="2700" dirty="0">
                <a:solidFill>
                  <a:schemeClr val="bg1"/>
                </a:solidFill>
              </a:rPr>
              <a:t>, obrigação da União com o Banco Central do Brasil, </a:t>
            </a:r>
            <a:r>
              <a:rPr lang="pt-BR" sz="2700" b="1" dirty="0">
                <a:solidFill>
                  <a:srgbClr val="FFC000"/>
                </a:solidFill>
              </a:rPr>
              <a:t>devendo ser objeto de pagamento </a:t>
            </a:r>
            <a:r>
              <a:rPr lang="pt-BR" sz="2700" dirty="0">
                <a:solidFill>
                  <a:srgbClr val="0B1B2F"/>
                </a:solidFill>
              </a:rPr>
              <a:t>até o décimo dia útil do exercício </a:t>
            </a:r>
            <a:r>
              <a:rPr lang="pt-BR" sz="2700" dirty="0" err="1">
                <a:solidFill>
                  <a:srgbClr val="0B1B2F"/>
                </a:solidFill>
              </a:rPr>
              <a:t>subseqüente</a:t>
            </a:r>
            <a:r>
              <a:rPr lang="pt-BR" sz="2700" dirty="0">
                <a:solidFill>
                  <a:srgbClr val="0B1B2F"/>
                </a:solidFill>
              </a:rPr>
              <a:t> ao da aprovação do balanço pelo Conselho Monetário Nacional. </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13192806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II - </a:t>
            </a:r>
            <a:r>
              <a:rPr lang="pt-BR" sz="2700" b="1" u="sng" dirty="0">
                <a:solidFill>
                  <a:srgbClr val="FF0000"/>
                </a:solidFill>
              </a:rPr>
              <a:t>se negativo</a:t>
            </a:r>
            <a:r>
              <a:rPr lang="pt-BR" sz="2700" dirty="0">
                <a:solidFill>
                  <a:schemeClr val="bg1"/>
                </a:solidFill>
              </a:rPr>
              <a:t>, obrigação da União com o Banco Central do Brasil, </a:t>
            </a:r>
            <a:r>
              <a:rPr lang="pt-BR" sz="2700" b="1" dirty="0">
                <a:solidFill>
                  <a:srgbClr val="FFC000"/>
                </a:solidFill>
              </a:rPr>
              <a:t>devendo ser objeto de pagamento </a:t>
            </a:r>
            <a:r>
              <a:rPr lang="pt-BR" sz="2700" dirty="0">
                <a:solidFill>
                  <a:schemeClr val="bg1"/>
                </a:solidFill>
              </a:rPr>
              <a:t>até o décimo dia útil do exercício </a:t>
            </a:r>
            <a:r>
              <a:rPr lang="pt-BR" sz="2700" dirty="0" err="1">
                <a:solidFill>
                  <a:schemeClr val="bg1"/>
                </a:solidFill>
              </a:rPr>
              <a:t>subseqüente</a:t>
            </a:r>
            <a:r>
              <a:rPr lang="pt-BR" sz="2700" dirty="0">
                <a:solidFill>
                  <a:schemeClr val="bg1"/>
                </a:solidFill>
              </a:rPr>
              <a:t> ao da aprovação do balanço pelo Conselho Monetário Nacional. </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481378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b="1" dirty="0" smtClean="0">
                <a:solidFill>
                  <a:schemeClr val="accent6">
                    <a:lumMod val="75000"/>
                  </a:schemeClr>
                </a:solidFill>
              </a:rPr>
              <a:t>Para </a:t>
            </a:r>
            <a:r>
              <a:rPr lang="pt-BR" sz="2700" b="1" dirty="0">
                <a:solidFill>
                  <a:schemeClr val="accent6">
                    <a:lumMod val="75000"/>
                  </a:schemeClr>
                </a:solidFill>
              </a:rPr>
              <a:t>pagamento dos valores </a:t>
            </a:r>
            <a:r>
              <a:rPr lang="pt-BR" sz="2700" dirty="0">
                <a:solidFill>
                  <a:schemeClr val="bg1"/>
                </a:solidFill>
              </a:rPr>
              <a:t>a que se referem </a:t>
            </a:r>
            <a:r>
              <a:rPr lang="pt-BR" sz="2700" dirty="0">
                <a:solidFill>
                  <a:srgbClr val="0B1B2F"/>
                </a:solidFill>
              </a:rPr>
              <a:t>os </a:t>
            </a:r>
            <a:r>
              <a:rPr lang="pt-BR" sz="2700" dirty="0" err="1">
                <a:solidFill>
                  <a:srgbClr val="0B1B2F"/>
                </a:solidFill>
              </a:rPr>
              <a:t>arts</a:t>
            </a:r>
            <a:r>
              <a:rPr lang="pt-BR" sz="2700" dirty="0">
                <a:solidFill>
                  <a:srgbClr val="0B1B2F"/>
                </a:solidFill>
              </a:rPr>
              <a:t>. </a:t>
            </a:r>
            <a:r>
              <a:rPr lang="pt-BR" sz="2700" dirty="0" smtClean="0">
                <a:solidFill>
                  <a:srgbClr val="0B1B2F"/>
                </a:solidFill>
              </a:rPr>
              <a:t>2º, </a:t>
            </a:r>
            <a:r>
              <a:rPr lang="pt-BR" sz="2700" dirty="0">
                <a:solidFill>
                  <a:srgbClr val="0B1B2F"/>
                </a:solidFill>
              </a:rPr>
              <a:t>inciso II, </a:t>
            </a:r>
            <a:r>
              <a:rPr lang="pt-BR" sz="2700" dirty="0" smtClean="0">
                <a:solidFill>
                  <a:srgbClr val="0B1B2F"/>
                </a:solidFill>
              </a:rPr>
              <a:t>4º, 7º, </a:t>
            </a:r>
            <a:r>
              <a:rPr lang="pt-BR" sz="2700" dirty="0">
                <a:solidFill>
                  <a:srgbClr val="0B1B2F"/>
                </a:solidFill>
              </a:rPr>
              <a:t>§ </a:t>
            </a:r>
            <a:r>
              <a:rPr lang="pt-BR" sz="2700" dirty="0" smtClean="0">
                <a:solidFill>
                  <a:srgbClr val="0B1B2F"/>
                </a:solidFill>
              </a:rPr>
              <a:t>1º, </a:t>
            </a:r>
            <a:r>
              <a:rPr lang="pt-BR" sz="2700" dirty="0">
                <a:solidFill>
                  <a:srgbClr val="0B1B2F"/>
                </a:solidFill>
              </a:rPr>
              <a:t>e </a:t>
            </a:r>
            <a:r>
              <a:rPr lang="pt-BR" sz="2700" dirty="0" smtClean="0">
                <a:solidFill>
                  <a:srgbClr val="0B1B2F"/>
                </a:solidFill>
              </a:rPr>
              <a:t>9º </a:t>
            </a:r>
            <a:r>
              <a:rPr lang="pt-BR" sz="2700" dirty="0">
                <a:solidFill>
                  <a:srgbClr val="0B1B2F"/>
                </a:solidFill>
              </a:rPr>
              <a:t>da Medida Provisória </a:t>
            </a:r>
            <a:r>
              <a:rPr lang="pt-BR" sz="2700" dirty="0" smtClean="0">
                <a:solidFill>
                  <a:srgbClr val="0B1B2F"/>
                </a:solidFill>
              </a:rPr>
              <a:t>nº </a:t>
            </a:r>
            <a:r>
              <a:rPr lang="pt-BR" sz="2700" dirty="0">
                <a:solidFill>
                  <a:srgbClr val="0B1B2F"/>
                </a:solidFill>
              </a:rPr>
              <a:t>2.179-36, de 2001, </a:t>
            </a:r>
            <a:r>
              <a:rPr lang="pt-BR" sz="2700" b="1" dirty="0">
                <a:solidFill>
                  <a:srgbClr val="0B1B2F"/>
                </a:solidFill>
              </a:rPr>
              <a:t>e o inciso II do art. </a:t>
            </a:r>
            <a:r>
              <a:rPr lang="pt-BR" sz="2700" b="1" dirty="0" smtClean="0">
                <a:solidFill>
                  <a:srgbClr val="0B1B2F"/>
                </a:solidFill>
              </a:rPr>
              <a:t>6º </a:t>
            </a:r>
            <a:r>
              <a:rPr lang="pt-BR" sz="2700" b="1" dirty="0">
                <a:solidFill>
                  <a:srgbClr val="0B1B2F"/>
                </a:solidFill>
              </a:rPr>
              <a:t>desta Medida Provisória</a:t>
            </a:r>
            <a:r>
              <a:rPr lang="pt-BR" sz="2700" dirty="0">
                <a:solidFill>
                  <a:srgbClr val="0B1B2F"/>
                </a:solidFill>
              </a:rPr>
              <a:t>, </a:t>
            </a:r>
            <a:r>
              <a:rPr lang="pt-BR" sz="2700" b="1" dirty="0">
                <a:solidFill>
                  <a:srgbClr val="0B1B2F"/>
                </a:solidFill>
              </a:rPr>
              <a:t>poderão ser emitidos títulos da Dívida Pública Mobiliária Federal </a:t>
            </a:r>
            <a:r>
              <a:rPr lang="pt-BR" sz="2700" dirty="0">
                <a:solidFill>
                  <a:srgbClr val="0B1B2F"/>
                </a:solidFill>
              </a:rPr>
              <a:t>interna adequados aos fins de política monetária, com características definidas pelo Ministro de Estado da Fazenda.</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36515136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b="1" dirty="0" smtClean="0">
                <a:solidFill>
                  <a:schemeClr val="accent6">
                    <a:lumMod val="75000"/>
                  </a:schemeClr>
                </a:solidFill>
              </a:rPr>
              <a:t>Para </a:t>
            </a:r>
            <a:r>
              <a:rPr lang="pt-BR" sz="2700" b="1" dirty="0">
                <a:solidFill>
                  <a:schemeClr val="accent6">
                    <a:lumMod val="75000"/>
                  </a:schemeClr>
                </a:solidFill>
              </a:rPr>
              <a:t>pagamento dos valores </a:t>
            </a:r>
            <a:r>
              <a:rPr lang="pt-BR" sz="2700" dirty="0">
                <a:solidFill>
                  <a:schemeClr val="bg1"/>
                </a:solidFill>
              </a:rPr>
              <a:t>a que se referem os </a:t>
            </a:r>
            <a:r>
              <a:rPr lang="pt-BR" sz="2700" dirty="0" err="1">
                <a:solidFill>
                  <a:schemeClr val="bg1"/>
                </a:solidFill>
              </a:rPr>
              <a:t>arts</a:t>
            </a:r>
            <a:r>
              <a:rPr lang="pt-BR" sz="2700" dirty="0">
                <a:solidFill>
                  <a:schemeClr val="bg1"/>
                </a:solidFill>
              </a:rPr>
              <a:t>. </a:t>
            </a:r>
            <a:r>
              <a:rPr lang="pt-BR" sz="2700" dirty="0" smtClean="0">
                <a:solidFill>
                  <a:schemeClr val="bg1"/>
                </a:solidFill>
              </a:rPr>
              <a:t>2º, </a:t>
            </a:r>
            <a:r>
              <a:rPr lang="pt-BR" sz="2700" dirty="0">
                <a:solidFill>
                  <a:schemeClr val="bg1"/>
                </a:solidFill>
              </a:rPr>
              <a:t>inciso II, </a:t>
            </a:r>
            <a:r>
              <a:rPr lang="pt-BR" sz="2700" dirty="0" smtClean="0">
                <a:solidFill>
                  <a:schemeClr val="bg1"/>
                </a:solidFill>
              </a:rPr>
              <a:t>4º, 7º, </a:t>
            </a:r>
            <a:r>
              <a:rPr lang="pt-BR" sz="2700" dirty="0">
                <a:solidFill>
                  <a:schemeClr val="bg1"/>
                </a:solidFill>
              </a:rPr>
              <a:t>§ </a:t>
            </a:r>
            <a:r>
              <a:rPr lang="pt-BR" sz="2700" dirty="0" smtClean="0">
                <a:solidFill>
                  <a:schemeClr val="bg1"/>
                </a:solidFill>
              </a:rPr>
              <a:t>1º, </a:t>
            </a:r>
            <a:r>
              <a:rPr lang="pt-BR" sz="2700" dirty="0">
                <a:solidFill>
                  <a:schemeClr val="bg1"/>
                </a:solidFill>
              </a:rPr>
              <a:t>e </a:t>
            </a:r>
            <a:r>
              <a:rPr lang="pt-BR" sz="2700" dirty="0" smtClean="0">
                <a:solidFill>
                  <a:schemeClr val="bg1"/>
                </a:solidFill>
              </a:rPr>
              <a:t>9º </a:t>
            </a:r>
            <a:r>
              <a:rPr lang="pt-BR" sz="2700" dirty="0">
                <a:solidFill>
                  <a:schemeClr val="bg1"/>
                </a:solidFill>
              </a:rPr>
              <a:t>da Medida Provisória </a:t>
            </a:r>
            <a:r>
              <a:rPr lang="pt-BR" sz="2700" dirty="0" smtClean="0">
                <a:solidFill>
                  <a:schemeClr val="bg1"/>
                </a:solidFill>
              </a:rPr>
              <a:t>nº </a:t>
            </a:r>
            <a:r>
              <a:rPr lang="pt-BR" sz="2700" dirty="0">
                <a:solidFill>
                  <a:schemeClr val="bg1"/>
                </a:solidFill>
              </a:rPr>
              <a:t>2.179-36, de 2001,</a:t>
            </a:r>
            <a:r>
              <a:rPr lang="pt-BR" sz="2700" dirty="0">
                <a:solidFill>
                  <a:schemeClr val="tx2">
                    <a:lumMod val="50000"/>
                  </a:schemeClr>
                </a:solidFill>
              </a:rPr>
              <a:t> </a:t>
            </a:r>
            <a:r>
              <a:rPr lang="pt-BR" sz="2700" b="1" dirty="0">
                <a:solidFill>
                  <a:srgbClr val="0B1B2F"/>
                </a:solidFill>
              </a:rPr>
              <a:t>e o inciso II do art. </a:t>
            </a:r>
            <a:r>
              <a:rPr lang="pt-BR" sz="2700" b="1" dirty="0" smtClean="0">
                <a:solidFill>
                  <a:srgbClr val="0B1B2F"/>
                </a:solidFill>
              </a:rPr>
              <a:t>6º </a:t>
            </a:r>
            <a:r>
              <a:rPr lang="pt-BR" sz="2700" b="1" dirty="0">
                <a:solidFill>
                  <a:srgbClr val="0B1B2F"/>
                </a:solidFill>
              </a:rPr>
              <a:t>desta Medida Provisória</a:t>
            </a:r>
            <a:r>
              <a:rPr lang="pt-BR" sz="2700" dirty="0">
                <a:solidFill>
                  <a:srgbClr val="0B1B2F"/>
                </a:solidFill>
              </a:rPr>
              <a:t>, </a:t>
            </a:r>
            <a:r>
              <a:rPr lang="pt-BR" sz="2700" b="1" dirty="0">
                <a:solidFill>
                  <a:srgbClr val="0B1B2F"/>
                </a:solidFill>
              </a:rPr>
              <a:t>poderão ser emitidos títulos da Dívida Pública Mobiliária Federal </a:t>
            </a:r>
            <a:r>
              <a:rPr lang="pt-BR" sz="2700" dirty="0">
                <a:solidFill>
                  <a:srgbClr val="0B1B2F"/>
                </a:solidFill>
              </a:rPr>
              <a:t>interna adequados aos fins de política monetária, com características definidas pelo Ministro de Estado da Fazenda.</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22360970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b="1" dirty="0" smtClean="0">
                <a:solidFill>
                  <a:schemeClr val="accent6">
                    <a:lumMod val="75000"/>
                  </a:schemeClr>
                </a:solidFill>
              </a:rPr>
              <a:t>Para </a:t>
            </a:r>
            <a:r>
              <a:rPr lang="pt-BR" sz="2700" b="1" dirty="0">
                <a:solidFill>
                  <a:schemeClr val="accent6">
                    <a:lumMod val="75000"/>
                  </a:schemeClr>
                </a:solidFill>
              </a:rPr>
              <a:t>pagamento dos valores </a:t>
            </a:r>
            <a:r>
              <a:rPr lang="pt-BR" sz="2700" dirty="0">
                <a:solidFill>
                  <a:schemeClr val="bg1"/>
                </a:solidFill>
              </a:rPr>
              <a:t>a que se referem os </a:t>
            </a:r>
            <a:r>
              <a:rPr lang="pt-BR" sz="2700" dirty="0" err="1">
                <a:solidFill>
                  <a:schemeClr val="bg1"/>
                </a:solidFill>
              </a:rPr>
              <a:t>arts</a:t>
            </a:r>
            <a:r>
              <a:rPr lang="pt-BR" sz="2700" dirty="0">
                <a:solidFill>
                  <a:schemeClr val="bg1"/>
                </a:solidFill>
              </a:rPr>
              <a:t>. </a:t>
            </a:r>
            <a:r>
              <a:rPr lang="pt-BR" sz="2700" dirty="0" smtClean="0">
                <a:solidFill>
                  <a:schemeClr val="bg1"/>
                </a:solidFill>
              </a:rPr>
              <a:t>2º, </a:t>
            </a:r>
            <a:r>
              <a:rPr lang="pt-BR" sz="2700" dirty="0">
                <a:solidFill>
                  <a:schemeClr val="bg1"/>
                </a:solidFill>
              </a:rPr>
              <a:t>inciso II, </a:t>
            </a:r>
            <a:r>
              <a:rPr lang="pt-BR" sz="2700" dirty="0" smtClean="0">
                <a:solidFill>
                  <a:schemeClr val="bg1"/>
                </a:solidFill>
              </a:rPr>
              <a:t>4º, 7º, </a:t>
            </a:r>
            <a:r>
              <a:rPr lang="pt-BR" sz="2700" dirty="0">
                <a:solidFill>
                  <a:schemeClr val="bg1"/>
                </a:solidFill>
              </a:rPr>
              <a:t>§ </a:t>
            </a:r>
            <a:r>
              <a:rPr lang="pt-BR" sz="2700" dirty="0" smtClean="0">
                <a:solidFill>
                  <a:schemeClr val="bg1"/>
                </a:solidFill>
              </a:rPr>
              <a:t>1º, </a:t>
            </a:r>
            <a:r>
              <a:rPr lang="pt-BR" sz="2700" dirty="0">
                <a:solidFill>
                  <a:schemeClr val="bg1"/>
                </a:solidFill>
              </a:rPr>
              <a:t>e </a:t>
            </a:r>
            <a:r>
              <a:rPr lang="pt-BR" sz="2700" dirty="0" smtClean="0">
                <a:solidFill>
                  <a:schemeClr val="bg1"/>
                </a:solidFill>
              </a:rPr>
              <a:t>9º </a:t>
            </a:r>
            <a:r>
              <a:rPr lang="pt-BR" sz="2700" dirty="0">
                <a:solidFill>
                  <a:schemeClr val="bg1"/>
                </a:solidFill>
              </a:rPr>
              <a:t>da Medida Provisória </a:t>
            </a:r>
            <a:r>
              <a:rPr lang="pt-BR" sz="2700" dirty="0" smtClean="0">
                <a:solidFill>
                  <a:schemeClr val="bg1"/>
                </a:solidFill>
              </a:rPr>
              <a:t>nº </a:t>
            </a:r>
            <a:r>
              <a:rPr lang="pt-BR" sz="2700" dirty="0">
                <a:solidFill>
                  <a:schemeClr val="bg1"/>
                </a:solidFill>
              </a:rPr>
              <a:t>2.179-36, de 2001, </a:t>
            </a:r>
            <a:r>
              <a:rPr lang="pt-BR" sz="2700" b="1" dirty="0">
                <a:solidFill>
                  <a:srgbClr val="FFFF00"/>
                </a:solidFill>
              </a:rPr>
              <a:t>e o inciso II do art. </a:t>
            </a:r>
            <a:r>
              <a:rPr lang="pt-BR" sz="2700" b="1" dirty="0" smtClean="0">
                <a:solidFill>
                  <a:srgbClr val="FFFF00"/>
                </a:solidFill>
              </a:rPr>
              <a:t>6º </a:t>
            </a:r>
            <a:r>
              <a:rPr lang="pt-BR" sz="2700" b="1" dirty="0">
                <a:solidFill>
                  <a:srgbClr val="FFFF00"/>
                </a:solidFill>
              </a:rPr>
              <a:t>desta Medida Provisória</a:t>
            </a:r>
            <a:r>
              <a:rPr lang="pt-BR" sz="2700" dirty="0">
                <a:solidFill>
                  <a:schemeClr val="bg1"/>
                </a:solidFill>
              </a:rPr>
              <a:t>, </a:t>
            </a:r>
            <a:r>
              <a:rPr lang="pt-BR" sz="2700" b="1" dirty="0">
                <a:solidFill>
                  <a:srgbClr val="0B1B2F"/>
                </a:solidFill>
              </a:rPr>
              <a:t>poderão ser emitidos títulos da Dívida Pública Mobiliária Federal </a:t>
            </a:r>
            <a:r>
              <a:rPr lang="pt-BR" sz="2700" dirty="0">
                <a:solidFill>
                  <a:srgbClr val="0B1B2F"/>
                </a:solidFill>
              </a:rPr>
              <a:t>interna adequados aos fins de política monetária, com características definidas pelo Ministro de Estado da Fazenda.</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388988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b="1" dirty="0" smtClean="0">
                <a:solidFill>
                  <a:schemeClr val="accent6">
                    <a:lumMod val="75000"/>
                  </a:schemeClr>
                </a:solidFill>
              </a:rPr>
              <a:t>Para </a:t>
            </a:r>
            <a:r>
              <a:rPr lang="pt-BR" sz="2700" b="1" dirty="0">
                <a:solidFill>
                  <a:schemeClr val="accent6">
                    <a:lumMod val="75000"/>
                  </a:schemeClr>
                </a:solidFill>
              </a:rPr>
              <a:t>pagamento dos valores </a:t>
            </a:r>
            <a:r>
              <a:rPr lang="pt-BR" sz="2700" dirty="0">
                <a:solidFill>
                  <a:schemeClr val="bg1"/>
                </a:solidFill>
              </a:rPr>
              <a:t>a que se referem os </a:t>
            </a:r>
            <a:r>
              <a:rPr lang="pt-BR" sz="2700" dirty="0" err="1">
                <a:solidFill>
                  <a:schemeClr val="bg1"/>
                </a:solidFill>
              </a:rPr>
              <a:t>arts</a:t>
            </a:r>
            <a:r>
              <a:rPr lang="pt-BR" sz="2700" dirty="0">
                <a:solidFill>
                  <a:schemeClr val="bg1"/>
                </a:solidFill>
              </a:rPr>
              <a:t>. </a:t>
            </a:r>
            <a:r>
              <a:rPr lang="pt-BR" sz="2700" dirty="0" smtClean="0">
                <a:solidFill>
                  <a:schemeClr val="bg1"/>
                </a:solidFill>
              </a:rPr>
              <a:t>2º, </a:t>
            </a:r>
            <a:r>
              <a:rPr lang="pt-BR" sz="2700" dirty="0">
                <a:solidFill>
                  <a:schemeClr val="bg1"/>
                </a:solidFill>
              </a:rPr>
              <a:t>inciso II, </a:t>
            </a:r>
            <a:r>
              <a:rPr lang="pt-BR" sz="2700" dirty="0" smtClean="0">
                <a:solidFill>
                  <a:schemeClr val="bg1"/>
                </a:solidFill>
              </a:rPr>
              <a:t>4º, 7º, </a:t>
            </a:r>
            <a:r>
              <a:rPr lang="pt-BR" sz="2700" dirty="0">
                <a:solidFill>
                  <a:schemeClr val="bg1"/>
                </a:solidFill>
              </a:rPr>
              <a:t>§ </a:t>
            </a:r>
            <a:r>
              <a:rPr lang="pt-BR" sz="2700" dirty="0" smtClean="0">
                <a:solidFill>
                  <a:schemeClr val="bg1"/>
                </a:solidFill>
              </a:rPr>
              <a:t>1º, </a:t>
            </a:r>
            <a:r>
              <a:rPr lang="pt-BR" sz="2700" dirty="0">
                <a:solidFill>
                  <a:schemeClr val="bg1"/>
                </a:solidFill>
              </a:rPr>
              <a:t>e </a:t>
            </a:r>
            <a:r>
              <a:rPr lang="pt-BR" sz="2700" dirty="0" smtClean="0">
                <a:solidFill>
                  <a:schemeClr val="bg1"/>
                </a:solidFill>
              </a:rPr>
              <a:t>9º </a:t>
            </a:r>
            <a:r>
              <a:rPr lang="pt-BR" sz="2700" dirty="0">
                <a:solidFill>
                  <a:schemeClr val="bg1"/>
                </a:solidFill>
              </a:rPr>
              <a:t>da Medida Provisória </a:t>
            </a:r>
            <a:r>
              <a:rPr lang="pt-BR" sz="2700" dirty="0" smtClean="0">
                <a:solidFill>
                  <a:schemeClr val="bg1"/>
                </a:solidFill>
              </a:rPr>
              <a:t>nº </a:t>
            </a:r>
            <a:r>
              <a:rPr lang="pt-BR" sz="2700" dirty="0">
                <a:solidFill>
                  <a:schemeClr val="bg1"/>
                </a:solidFill>
              </a:rPr>
              <a:t>2.179-36, de 2001, </a:t>
            </a:r>
            <a:r>
              <a:rPr lang="pt-BR" sz="2700" b="1" dirty="0">
                <a:solidFill>
                  <a:srgbClr val="FFFF00"/>
                </a:solidFill>
              </a:rPr>
              <a:t>e o inciso II do art. </a:t>
            </a:r>
            <a:r>
              <a:rPr lang="pt-BR" sz="2700" b="1" dirty="0" smtClean="0">
                <a:solidFill>
                  <a:srgbClr val="FFFF00"/>
                </a:solidFill>
              </a:rPr>
              <a:t>6º </a:t>
            </a:r>
            <a:r>
              <a:rPr lang="pt-BR" sz="2700" b="1" dirty="0">
                <a:solidFill>
                  <a:srgbClr val="FFFF00"/>
                </a:solidFill>
              </a:rPr>
              <a:t>desta Medida Provisória</a:t>
            </a:r>
            <a:r>
              <a:rPr lang="pt-BR" sz="2700" dirty="0">
                <a:solidFill>
                  <a:schemeClr val="bg1"/>
                </a:solidFill>
              </a:rPr>
              <a:t>, </a:t>
            </a:r>
            <a:r>
              <a:rPr lang="pt-BR" sz="2700" b="1" dirty="0">
                <a:solidFill>
                  <a:srgbClr val="FF0000"/>
                </a:solidFill>
              </a:rPr>
              <a:t>poderão ser emitidos títulos da Dívida Pública Mobiliária Federal </a:t>
            </a:r>
            <a:r>
              <a:rPr lang="pt-BR" sz="2700" dirty="0">
                <a:solidFill>
                  <a:schemeClr val="bg1"/>
                </a:solidFill>
              </a:rPr>
              <a:t>interna adequados aos fins de política monetária, com características definidas pelo Ministro de Estado da Fazenda.</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4780927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sp>
        <p:nvSpPr>
          <p:cNvPr id="4" name="CaixaDeTexto 3"/>
          <p:cNvSpPr txBox="1"/>
          <p:nvPr/>
        </p:nvSpPr>
        <p:spPr>
          <a:xfrm>
            <a:off x="218874" y="2361074"/>
            <a:ext cx="8702884" cy="769441"/>
          </a:xfrm>
          <a:prstGeom prst="rect">
            <a:avLst/>
          </a:prstGeom>
          <a:noFill/>
        </p:spPr>
        <p:txBody>
          <a:bodyPr wrap="square" rtlCol="0">
            <a:spAutoFit/>
          </a:bodyPr>
          <a:lstStyle/>
          <a:p>
            <a:pPr algn="ctr"/>
            <a:r>
              <a:rPr lang="pt-BR" sz="4400" b="1" dirty="0" smtClean="0">
                <a:solidFill>
                  <a:srgbClr val="FFFF00"/>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rPr>
              <a:t>Valores Envolvidos</a:t>
            </a:r>
            <a:endParaRPr lang="pt-BR" sz="44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26238997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89300297"/>
              </p:ext>
            </p:extLst>
          </p:nvPr>
        </p:nvGraphicFramePr>
        <p:xfrm>
          <a:off x="971600" y="116622"/>
          <a:ext cx="7128792" cy="6698916"/>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tx2">
                              <a:lumMod val="50000"/>
                            </a:schemeClr>
                          </a:solidFill>
                          <a:effectLst/>
                        </a:rPr>
                        <a:t>Demais</a:t>
                      </a:r>
                      <a:endParaRPr lang="pt-BR" sz="2400" b="1" i="0" u="none" strike="noStrike" dirty="0">
                        <a:solidFill>
                          <a:schemeClr val="tx2">
                            <a:lumMod val="5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tx2">
                              <a:lumMod val="50000"/>
                            </a:schemeClr>
                          </a:solidFill>
                          <a:effectLst/>
                        </a:rPr>
                        <a:t>Câmbio</a:t>
                      </a:r>
                      <a:endParaRPr lang="pt-BR" sz="2400" b="1" i="0" u="none" strike="noStrike" dirty="0">
                        <a:solidFill>
                          <a:schemeClr val="tx2">
                            <a:lumMod val="5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tx1">
                              <a:lumMod val="85000"/>
                              <a:lumOff val="15000"/>
                            </a:schemeClr>
                          </a:solidFill>
                          <a:effectLst/>
                        </a:rPr>
                        <a:t>Total</a:t>
                      </a:r>
                      <a:endParaRPr lang="pt-BR" sz="24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3.172.740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(44.798.256)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(41.625.516)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10.172.653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171.416.012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181.588.665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(941.601)</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(93.787.316)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a:solidFill>
                            <a:schemeClr val="tx1">
                              <a:lumMod val="85000"/>
                              <a:lumOff val="15000"/>
                            </a:schemeClr>
                          </a:solidFill>
                          <a:effectLst/>
                        </a:rPr>
                        <a:t>(94.728.917)</a:t>
                      </a:r>
                      <a:endParaRPr lang="pt-BR" sz="1800" b="1" i="0" u="none" strike="noStrike">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6.550.645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(53.931.576)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(47.380.931)</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10.803.195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(1.893.172)</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8.910.023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4.926.775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(46.636.548)</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(41.709.773)</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12.230.706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(46.199.286)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(33.968.580)</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11.240.704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90.240.059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101.480.763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12.318.246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32.210.001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44.528.247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12.296.483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(9.900.595)</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2.395.888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12.669.885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15.766.502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28.436.387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14.267.811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15.918.931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30.186.742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5.271.503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(51.233.608)</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(45.962.105)</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25.655.376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65.173.472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90.828.848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35.184.659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46.406.630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81.591.289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41.521.539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110.938.091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152.459.630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(17.308.089)</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(184.645.409)</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(201.953.498)</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7.780.387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(55.674.283)</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(47.893.896)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11.271.662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(15.744.789)</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(4.473.127)</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14.709.838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(30.677.374)</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(15.967.536)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19.658.215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146.201.403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165.859.618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25.554.330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(19.133.818)</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6.420.512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368008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dirty="0">
                <a:solidFill>
                  <a:schemeClr val="bg1"/>
                </a:solidFill>
              </a:rPr>
              <a:t>O projeto de lei orçamentária anual</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 </a:t>
            </a:r>
            <a:r>
              <a:rPr lang="pt-BR" sz="2700" dirty="0" smtClean="0">
                <a:solidFill>
                  <a:schemeClr val="bg1"/>
                </a:solidFill>
              </a:rPr>
              <a:t>6º </a:t>
            </a:r>
            <a:r>
              <a:rPr lang="pt-BR" sz="2700" dirty="0">
                <a:solidFill>
                  <a:schemeClr val="bg1"/>
                </a:solidFill>
              </a:rPr>
              <a:t>Integrarão as despesas da União, e </a:t>
            </a:r>
            <a:r>
              <a:rPr lang="pt-BR" sz="2700" b="1" dirty="0">
                <a:solidFill>
                  <a:srgbClr val="FFFF00"/>
                </a:solidFill>
              </a:rPr>
              <a:t>serão incluídas na lei orçamentária</a:t>
            </a:r>
            <a:r>
              <a:rPr lang="pt-BR" sz="2700" dirty="0">
                <a:solidFill>
                  <a:schemeClr val="bg1"/>
                </a:solidFill>
              </a:rPr>
              <a:t>, </a:t>
            </a:r>
            <a:r>
              <a:rPr lang="pt-BR" sz="2700" dirty="0">
                <a:solidFill>
                  <a:schemeClr val="tx2">
                    <a:lumMod val="50000"/>
                  </a:schemeClr>
                </a:solidFill>
              </a:rPr>
              <a:t>as do </a:t>
            </a:r>
            <a:r>
              <a:rPr lang="pt-BR" sz="2700" b="1" dirty="0">
                <a:solidFill>
                  <a:schemeClr val="tx2">
                    <a:lumMod val="50000"/>
                  </a:schemeClr>
                </a:solidFill>
              </a:rPr>
              <a:t>Banco Central do Brasil </a:t>
            </a:r>
            <a:r>
              <a:rPr lang="pt-BR" sz="2700" dirty="0">
                <a:solidFill>
                  <a:schemeClr val="tx2">
                    <a:lumMod val="50000"/>
                  </a:schemeClr>
                </a:solidFill>
              </a:rPr>
              <a:t>relativas a pessoal e encargos sociais, custeio </a:t>
            </a:r>
            <a:r>
              <a:rPr lang="pt-BR" sz="2700" b="1" dirty="0">
                <a:solidFill>
                  <a:schemeClr val="tx2">
                    <a:lumMod val="50000"/>
                  </a:schemeClr>
                </a:solidFill>
              </a:rPr>
              <a:t>administrativo</a:t>
            </a:r>
            <a:r>
              <a:rPr lang="pt-BR" sz="2700" dirty="0">
                <a:solidFill>
                  <a:schemeClr val="tx2">
                    <a:lumMod val="50000"/>
                  </a:schemeClr>
                </a:solidFill>
              </a:rPr>
              <a:t>, inclusive os destinados a benefícios e assistência aos servidores, e a investimentos</a:t>
            </a:r>
            <a:r>
              <a:rPr lang="pt-BR" sz="2700" dirty="0" smtClean="0">
                <a:solidFill>
                  <a:schemeClr val="tx2">
                    <a:lumMod val="50000"/>
                  </a:schemeClr>
                </a:solidFill>
              </a:rPr>
              <a:t>.</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LOA versus BANCO CENTRAL</a:t>
            </a:r>
          </a:p>
        </p:txBody>
      </p:sp>
    </p:spTree>
    <p:extLst>
      <p:ext uri="{BB962C8B-B14F-4D97-AF65-F5344CB8AC3E}">
        <p14:creationId xmlns:p14="http://schemas.microsoft.com/office/powerpoint/2010/main" val="8905794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99399606"/>
              </p:ext>
            </p:extLst>
          </p:nvPr>
        </p:nvGraphicFramePr>
        <p:xfrm>
          <a:off x="971600" y="116622"/>
          <a:ext cx="7128792" cy="6698916"/>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tx2">
                              <a:lumMod val="50000"/>
                            </a:schemeClr>
                          </a:solidFill>
                          <a:effectLst/>
                        </a:rPr>
                        <a:t>Câmbio</a:t>
                      </a:r>
                      <a:endParaRPr lang="pt-BR" sz="2400" b="1" i="0" u="none" strike="noStrike" dirty="0">
                        <a:solidFill>
                          <a:schemeClr val="tx2">
                            <a:lumMod val="5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tx1">
                              <a:lumMod val="85000"/>
                              <a:lumOff val="15000"/>
                            </a:schemeClr>
                          </a:solidFill>
                          <a:effectLst/>
                        </a:rPr>
                        <a:t>Total</a:t>
                      </a:r>
                      <a:endParaRPr lang="pt-BR" sz="24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(44.798.256)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(41.625.516)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171.416.012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181.588.665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(93.787.316)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a:solidFill>
                            <a:schemeClr val="tx1">
                              <a:lumMod val="85000"/>
                              <a:lumOff val="15000"/>
                            </a:schemeClr>
                          </a:solidFill>
                          <a:effectLst/>
                        </a:rPr>
                        <a:t>(94.728.917)</a:t>
                      </a:r>
                      <a:endParaRPr lang="pt-BR" sz="1800" b="1" i="0" u="none" strike="noStrike">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(53.931.576)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(47.380.931)</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(1.893.172)</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8.910.023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(46.636.548)</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(41.709.773)</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(46.199.286)</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(33.968.580)</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90.240.059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101.480.763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32.210.001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44.528.247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(9.900.595)</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2.395.888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15.766.502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28.436.387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15.918.931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30.186.742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(51.233.608)</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(45.962.105)</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65.173.472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90.828.848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46.406.630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81.591.289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110.938.091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152.459.630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(184.645.409)</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(201.953.498)</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(55.674.283)</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(47.893.896)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(15.744.789)</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(4.473.127)</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(30.677.374)</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(15.967.536)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146.201.403 </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165.859.618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50000"/>
                            </a:schemeClr>
                          </a:solidFill>
                          <a:effectLst/>
                        </a:rPr>
                        <a:t>(19.133.818)</a:t>
                      </a:r>
                      <a:endParaRPr lang="pt-BR" sz="1800" b="1" i="0" u="none" strike="noStrike" dirty="0">
                        <a:solidFill>
                          <a:schemeClr val="tx2">
                            <a:lumMod val="5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6.420.512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39770352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876340708"/>
              </p:ext>
            </p:extLst>
          </p:nvPr>
        </p:nvGraphicFramePr>
        <p:xfrm>
          <a:off x="107504" y="116632"/>
          <a:ext cx="8928992"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2400"/>
            <a:ext cx="89249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3593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43517575"/>
              </p:ext>
            </p:extLst>
          </p:nvPr>
        </p:nvGraphicFramePr>
        <p:xfrm>
          <a:off x="971600" y="116622"/>
          <a:ext cx="7128792" cy="6698916"/>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tx1">
                              <a:lumMod val="85000"/>
                              <a:lumOff val="15000"/>
                            </a:schemeClr>
                          </a:solidFill>
                          <a:effectLst/>
                        </a:rPr>
                        <a:t>Total</a:t>
                      </a:r>
                      <a:endParaRPr lang="pt-BR" sz="24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(41.625.516)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181.588.665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a:solidFill>
                            <a:schemeClr val="tx1">
                              <a:lumMod val="85000"/>
                              <a:lumOff val="15000"/>
                            </a:schemeClr>
                          </a:solidFill>
                          <a:effectLst/>
                        </a:rPr>
                        <a:t>(94.728.917)</a:t>
                      </a:r>
                      <a:endParaRPr lang="pt-BR" sz="1800" b="1" i="0" u="none" strike="noStrike">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(47.380.931)</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8.910.023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(41.709.773)</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(33.968.580)</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101.480.763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44.528.247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2.395.888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28.436.387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30.186.742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(45.962.105)</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90.828.848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81.591.289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152.459.630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(201.953.498)</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(47.893.896)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(4.473.127)</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(15.967.536)</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165.859.618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tx1">
                              <a:lumMod val="85000"/>
                              <a:lumOff val="15000"/>
                            </a:schemeClr>
                          </a:solidFill>
                          <a:effectLst/>
                        </a:rPr>
                        <a:t>6.420.512 </a:t>
                      </a:r>
                      <a:endParaRPr lang="pt-BR" sz="1800" b="1" i="0" u="none" strike="noStrike" dirty="0">
                        <a:solidFill>
                          <a:schemeClr val="tx1">
                            <a:lumMod val="85000"/>
                            <a:lumOff val="1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14308219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679768374"/>
              </p:ext>
            </p:extLst>
          </p:nvPr>
        </p:nvGraphicFramePr>
        <p:xfrm>
          <a:off x="107504" y="116632"/>
          <a:ext cx="8928992"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2400"/>
            <a:ext cx="89249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072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614196059"/>
              </p:ext>
            </p:extLst>
          </p:nvPr>
        </p:nvGraphicFramePr>
        <p:xfrm>
          <a:off x="971600" y="116622"/>
          <a:ext cx="7128792" cy="6698916"/>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a:solidFill>
                            <a:srgbClr val="FFC000"/>
                          </a:solidFill>
                          <a:effectLst/>
                        </a:rPr>
                        <a:t>(94.728.917)</a:t>
                      </a:r>
                      <a:endParaRPr lang="pt-BR" sz="1800" b="1" i="0" u="none" strike="noStrike">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1468349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1837159843"/>
              </p:ext>
            </p:extLst>
          </p:nvPr>
        </p:nvGraphicFramePr>
        <p:xfrm>
          <a:off x="107504" y="116632"/>
          <a:ext cx="8928992"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2400"/>
            <a:ext cx="89249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072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a:graphicFrameLocks/>
          </p:cNvGraphicFramePr>
          <p:nvPr>
            <p:extLst>
              <p:ext uri="{D42A27DB-BD31-4B8C-83A1-F6EECF244321}">
                <p14:modId xmlns:p14="http://schemas.microsoft.com/office/powerpoint/2010/main" val="3599482538"/>
              </p:ext>
            </p:extLst>
          </p:nvPr>
        </p:nvGraphicFramePr>
        <p:xfrm>
          <a:off x="107504" y="116632"/>
          <a:ext cx="8928992"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52400"/>
            <a:ext cx="892492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072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41665009"/>
              </p:ext>
            </p:extLst>
          </p:nvPr>
        </p:nvGraphicFramePr>
        <p:xfrm>
          <a:off x="971600" y="116622"/>
          <a:ext cx="7128792" cy="6698916"/>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a:solidFill>
                            <a:srgbClr val="FFC000"/>
                          </a:solidFill>
                          <a:effectLst/>
                        </a:rPr>
                        <a:t>(94.728.917)</a:t>
                      </a:r>
                      <a:endParaRPr lang="pt-BR" sz="1800" b="1" i="0" u="none" strike="noStrike">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40174716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13609385"/>
              </p:ext>
            </p:extLst>
          </p:nvPr>
        </p:nvGraphicFramePr>
        <p:xfrm>
          <a:off x="971600" y="116622"/>
          <a:ext cx="7128792" cy="6698916"/>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2º sem/2008</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10.172.653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171.416.012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181.588.665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1º sem/2009</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(941.601)</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(93.787.316)</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(94.728.917)</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2º sem/2011</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11.240.704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90.240.059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101.480.763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1º sem/2012</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12.318.246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32.210.001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44.528.247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1º sem/2013</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12.669.885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15.766.502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28.436.387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2º sem/2013</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14.267.811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15.918.931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30.186.742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2º sem/2014</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25.655.376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65.173.472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90.828.848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1º sem/2015</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35.184.659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46.406.630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81.591.289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2º sem/2015</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41.521.539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110.938.091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152.459.630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1º sem/2016</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(17.308.089)</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(184.645.409)</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(201.953.498)</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tx2">
                              <a:lumMod val="75000"/>
                            </a:schemeClr>
                          </a:solidFill>
                          <a:effectLst/>
                        </a:rPr>
                        <a:t>1º sem/2018</a:t>
                      </a:r>
                      <a:endParaRPr lang="pt-BR" sz="1600" b="0"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19.658.215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146.201.403 </a:t>
                      </a:r>
                      <a:endParaRPr lang="pt-BR" sz="1800" b="1" i="0" u="none" strike="noStrike" dirty="0">
                        <a:solidFill>
                          <a:schemeClr val="tx2">
                            <a:lumMod val="7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tx2">
                              <a:lumMod val="75000"/>
                            </a:schemeClr>
                          </a:solidFill>
                          <a:effectLst/>
                        </a:rPr>
                        <a:t>165.859.618 </a:t>
                      </a:r>
                      <a:endParaRPr lang="pt-BR" sz="1800" b="1" i="0" u="none" strike="noStrike" dirty="0">
                        <a:solidFill>
                          <a:schemeClr val="tx2">
                            <a:lumMod val="7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26376933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92267343"/>
              </p:ext>
            </p:extLst>
          </p:nvPr>
        </p:nvGraphicFramePr>
        <p:xfrm>
          <a:off x="971600" y="116622"/>
          <a:ext cx="7128792" cy="3544270"/>
        </p:xfrm>
        <a:graphic>
          <a:graphicData uri="http://schemas.openxmlformats.org/drawingml/2006/table">
            <a:tbl>
              <a:tblPr>
                <a:tableStyleId>{5C22544A-7EE6-4342-B048-85BDC9FD1C3A}</a:tableStyleId>
              </a:tblPr>
              <a:tblGrid>
                <a:gridCol w="1692153"/>
                <a:gridCol w="1821274"/>
                <a:gridCol w="1821274"/>
                <a:gridCol w="1794091"/>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324121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dirty="0">
                <a:solidFill>
                  <a:schemeClr val="bg1"/>
                </a:solidFill>
              </a:rPr>
              <a:t>O projeto de lei orçamentária anual</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 </a:t>
            </a:r>
            <a:r>
              <a:rPr lang="pt-BR" sz="2700" dirty="0" smtClean="0">
                <a:solidFill>
                  <a:schemeClr val="bg1"/>
                </a:solidFill>
              </a:rPr>
              <a:t>6º </a:t>
            </a:r>
            <a:r>
              <a:rPr lang="pt-BR" sz="2700" dirty="0">
                <a:solidFill>
                  <a:schemeClr val="bg1"/>
                </a:solidFill>
              </a:rPr>
              <a:t>Integrarão as despesas da União, e </a:t>
            </a:r>
            <a:r>
              <a:rPr lang="pt-BR" sz="2700" b="1" dirty="0">
                <a:solidFill>
                  <a:srgbClr val="FFFF00"/>
                </a:solidFill>
              </a:rPr>
              <a:t>serão incluídas na lei orçamentária</a:t>
            </a:r>
            <a:r>
              <a:rPr lang="pt-BR" sz="2700" dirty="0">
                <a:solidFill>
                  <a:schemeClr val="bg1"/>
                </a:solidFill>
              </a:rPr>
              <a:t>, as do </a:t>
            </a:r>
            <a:r>
              <a:rPr lang="pt-BR" sz="2700" b="1" dirty="0">
                <a:solidFill>
                  <a:srgbClr val="00B0F0"/>
                </a:solidFill>
              </a:rPr>
              <a:t>Banco Central do Brasil </a:t>
            </a:r>
            <a:r>
              <a:rPr lang="pt-BR" sz="2700" dirty="0">
                <a:solidFill>
                  <a:schemeClr val="tx2">
                    <a:lumMod val="50000"/>
                  </a:schemeClr>
                </a:solidFill>
              </a:rPr>
              <a:t>relativas a pessoal e encargos sociais, custeio </a:t>
            </a:r>
            <a:r>
              <a:rPr lang="pt-BR" sz="2700" b="1" dirty="0">
                <a:solidFill>
                  <a:schemeClr val="tx2">
                    <a:lumMod val="50000"/>
                  </a:schemeClr>
                </a:solidFill>
              </a:rPr>
              <a:t>administrativo</a:t>
            </a:r>
            <a:r>
              <a:rPr lang="pt-BR" sz="2700" dirty="0">
                <a:solidFill>
                  <a:schemeClr val="tx2">
                    <a:lumMod val="50000"/>
                  </a:schemeClr>
                </a:solidFill>
              </a:rPr>
              <a:t>, inclusive os destinados a benefícios e assistência aos servidores, e a investimentos</a:t>
            </a:r>
            <a:r>
              <a:rPr lang="pt-BR" sz="2700" dirty="0" smtClean="0">
                <a:solidFill>
                  <a:schemeClr val="tx2">
                    <a:lumMod val="50000"/>
                  </a:schemeClr>
                </a:solidFill>
              </a:rPr>
              <a:t>.</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LOA versus BANCO CENTRAL</a:t>
            </a:r>
          </a:p>
        </p:txBody>
      </p:sp>
    </p:spTree>
    <p:extLst>
      <p:ext uri="{BB962C8B-B14F-4D97-AF65-F5344CB8AC3E}">
        <p14:creationId xmlns:p14="http://schemas.microsoft.com/office/powerpoint/2010/main" val="397738138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6" y="116632"/>
            <a:ext cx="8999018"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6829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sp>
        <p:nvSpPr>
          <p:cNvPr id="4" name="CaixaDeTexto 3"/>
          <p:cNvSpPr txBox="1"/>
          <p:nvPr/>
        </p:nvSpPr>
        <p:spPr>
          <a:xfrm>
            <a:off x="218874" y="2361074"/>
            <a:ext cx="8702884" cy="769441"/>
          </a:xfrm>
          <a:prstGeom prst="rect">
            <a:avLst/>
          </a:prstGeom>
          <a:noFill/>
        </p:spPr>
        <p:txBody>
          <a:bodyPr wrap="square" rtlCol="0">
            <a:spAutoFit/>
          </a:bodyPr>
          <a:lstStyle/>
          <a:p>
            <a:pPr algn="ctr"/>
            <a:r>
              <a:rPr lang="pt-BR" sz="4400" b="1" dirty="0" smtClean="0">
                <a:solidFill>
                  <a:srgbClr val="FFFF00"/>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rPr>
              <a:t>LEI 13.820/2019</a:t>
            </a:r>
            <a:endParaRPr lang="pt-BR" sz="4400" b="1" dirty="0" smtClean="0">
              <a:solidFill>
                <a:srgbClr val="FFFF00"/>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403967112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2º O </a:t>
            </a:r>
            <a:r>
              <a:rPr lang="pt-BR" sz="2700" b="1" dirty="0">
                <a:solidFill>
                  <a:srgbClr val="92D050"/>
                </a:solidFill>
              </a:rPr>
              <a:t>resultado positivo</a:t>
            </a:r>
            <a:r>
              <a:rPr lang="pt-BR" sz="2700" dirty="0">
                <a:solidFill>
                  <a:schemeClr val="bg1"/>
                </a:solidFill>
              </a:rPr>
              <a:t> apurado no balanço do Banco Central do Brasil </a:t>
            </a:r>
            <a:r>
              <a:rPr lang="pt-BR" sz="2700" b="1" dirty="0">
                <a:solidFill>
                  <a:schemeClr val="tx2">
                    <a:lumMod val="50000"/>
                  </a:schemeClr>
                </a:solidFill>
              </a:rPr>
              <a:t>após a constituição de reservas </a:t>
            </a:r>
            <a:r>
              <a:rPr lang="pt-BR" sz="2700" dirty="0">
                <a:solidFill>
                  <a:schemeClr val="tx2">
                    <a:lumMod val="50000"/>
                  </a:schemeClr>
                </a:solidFill>
              </a:rPr>
              <a:t>será considerado obrigação da referida entidade com a União, devendo ser objeto de pagamento até o décimo dia útil subsequente ao da aprovação do balanço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8075103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2º O </a:t>
            </a:r>
            <a:r>
              <a:rPr lang="pt-BR" sz="2700" b="1" dirty="0">
                <a:solidFill>
                  <a:srgbClr val="92D050"/>
                </a:solidFill>
              </a:rPr>
              <a:t>resultado positivo</a:t>
            </a:r>
            <a:r>
              <a:rPr lang="pt-BR" sz="2700" dirty="0">
                <a:solidFill>
                  <a:schemeClr val="bg1"/>
                </a:solidFill>
              </a:rPr>
              <a:t> apurado no balanço do Banco Central do Brasil </a:t>
            </a:r>
            <a:r>
              <a:rPr lang="pt-BR" sz="2700" b="1" dirty="0">
                <a:solidFill>
                  <a:srgbClr val="FF0000"/>
                </a:solidFill>
              </a:rPr>
              <a:t>após a constituição de reservas </a:t>
            </a:r>
            <a:r>
              <a:rPr lang="pt-BR" sz="2700" dirty="0">
                <a:solidFill>
                  <a:schemeClr val="tx2">
                    <a:lumMod val="50000"/>
                  </a:schemeClr>
                </a:solidFill>
              </a:rPr>
              <a:t>será considerado obrigação da referida entidade com a União, devendo ser objeto de pagamento até o décimo dia útil subsequente ao da aprovação do balanço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9674919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2º O </a:t>
            </a:r>
            <a:r>
              <a:rPr lang="pt-BR" sz="2700" b="1" dirty="0">
                <a:solidFill>
                  <a:srgbClr val="92D050"/>
                </a:solidFill>
              </a:rPr>
              <a:t>resultado positivo</a:t>
            </a:r>
            <a:r>
              <a:rPr lang="pt-BR" sz="2700" dirty="0">
                <a:solidFill>
                  <a:schemeClr val="bg1"/>
                </a:solidFill>
              </a:rPr>
              <a:t> apurado no balanço do Banco Central do Brasil </a:t>
            </a:r>
            <a:r>
              <a:rPr lang="pt-BR" sz="2700" b="1" dirty="0">
                <a:solidFill>
                  <a:srgbClr val="FF0000"/>
                </a:solidFill>
              </a:rPr>
              <a:t>após a constituição de reservas </a:t>
            </a:r>
            <a:r>
              <a:rPr lang="pt-BR" sz="2700" dirty="0">
                <a:solidFill>
                  <a:schemeClr val="bg1"/>
                </a:solidFill>
              </a:rPr>
              <a:t>será considerado obrigação da referida entidade com a União, </a:t>
            </a:r>
            <a:r>
              <a:rPr lang="pt-BR" sz="2700" dirty="0">
                <a:solidFill>
                  <a:schemeClr val="tx2">
                    <a:lumMod val="50000"/>
                  </a:schemeClr>
                </a:solidFill>
              </a:rPr>
              <a:t>devendo ser objeto de pagamento até o décimo dia útil subsequente ao da aprovação do balanço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7798973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2º O </a:t>
            </a:r>
            <a:r>
              <a:rPr lang="pt-BR" sz="2700" b="1" dirty="0">
                <a:solidFill>
                  <a:srgbClr val="92D050"/>
                </a:solidFill>
              </a:rPr>
              <a:t>resultado positivo</a:t>
            </a:r>
            <a:r>
              <a:rPr lang="pt-BR" sz="2700" dirty="0">
                <a:solidFill>
                  <a:schemeClr val="bg1"/>
                </a:solidFill>
              </a:rPr>
              <a:t> apurado no balanço do Banco Central do Brasil </a:t>
            </a:r>
            <a:r>
              <a:rPr lang="pt-BR" sz="2700" b="1" dirty="0">
                <a:solidFill>
                  <a:srgbClr val="FF0000"/>
                </a:solidFill>
              </a:rPr>
              <a:t>após a constituição de reservas </a:t>
            </a:r>
            <a:r>
              <a:rPr lang="pt-BR" sz="2700" dirty="0">
                <a:solidFill>
                  <a:schemeClr val="bg1"/>
                </a:solidFill>
              </a:rPr>
              <a:t>será considerado obrigação da referida entidade com a União, devendo ser objeto de pagamento até o décimo dia útil subsequente ao da aprovação do balanço</a:t>
            </a:r>
            <a:r>
              <a:rPr lang="pt-BR" sz="2700" dirty="0" smtClean="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73444530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chemeClr val="tx2">
                    <a:lumMod val="50000"/>
                  </a:schemeClr>
                </a:solidFill>
              </a:rPr>
              <a:t>Será destinada à constituição de reserva de resultado</a:t>
            </a:r>
            <a:r>
              <a:rPr lang="pt-BR" sz="2700" dirty="0">
                <a:solidFill>
                  <a:schemeClr val="tx2">
                    <a:lumMod val="50000"/>
                  </a:schemeClr>
                </a:solidFill>
              </a:rPr>
              <a:t> a parcela do </a:t>
            </a:r>
            <a:r>
              <a:rPr lang="pt-BR" sz="2700" b="1" dirty="0">
                <a:solidFill>
                  <a:schemeClr val="tx2">
                    <a:lumMod val="50000"/>
                  </a:schemeClr>
                </a:solidFill>
              </a:rPr>
              <a:t>resultado positivo </a:t>
            </a:r>
            <a:r>
              <a:rPr lang="pt-BR" sz="2700" dirty="0">
                <a:solidFill>
                  <a:schemeClr val="tx2">
                    <a:lumMod val="50000"/>
                  </a:schemeClr>
                </a:solidFill>
              </a:rPr>
              <a:t>apurado no balanço do Banco Central do Brasil que corresponder ao </a:t>
            </a:r>
            <a:r>
              <a:rPr lang="pt-BR" sz="2700" b="1" dirty="0">
                <a:solidFill>
                  <a:schemeClr val="tx2">
                    <a:lumMod val="50000"/>
                  </a:schemeClr>
                </a:solidFill>
              </a:rPr>
              <a:t>resultado financeiro positivo de suas operações com reservas cambiais e operações com derivativos cambiais</a:t>
            </a:r>
            <a:r>
              <a:rPr lang="pt-BR" sz="2700" dirty="0">
                <a:solidFill>
                  <a:schemeClr val="tx2">
                    <a:lumMod val="50000"/>
                  </a:schemeClr>
                </a:solidFill>
              </a:rPr>
              <a:t> realizadas no mercado interno, observado o limite do valor integral do resultado positivo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38479501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rgbClr val="FF0000"/>
                </a:solidFill>
              </a:rPr>
              <a:t>Será destinada à constituição de reserva de resultado</a:t>
            </a:r>
            <a:r>
              <a:rPr lang="pt-BR" sz="2700" dirty="0">
                <a:solidFill>
                  <a:schemeClr val="bg1"/>
                </a:solidFill>
              </a:rPr>
              <a:t> </a:t>
            </a:r>
            <a:r>
              <a:rPr lang="pt-BR" sz="2700" dirty="0">
                <a:solidFill>
                  <a:schemeClr val="tx2">
                    <a:lumMod val="50000"/>
                  </a:schemeClr>
                </a:solidFill>
              </a:rPr>
              <a:t>a parcela do </a:t>
            </a:r>
            <a:r>
              <a:rPr lang="pt-BR" sz="2700" b="1" dirty="0">
                <a:solidFill>
                  <a:schemeClr val="tx2">
                    <a:lumMod val="50000"/>
                  </a:schemeClr>
                </a:solidFill>
              </a:rPr>
              <a:t>resultado positivo </a:t>
            </a:r>
            <a:r>
              <a:rPr lang="pt-BR" sz="2700" dirty="0">
                <a:solidFill>
                  <a:schemeClr val="tx2">
                    <a:lumMod val="50000"/>
                  </a:schemeClr>
                </a:solidFill>
              </a:rPr>
              <a:t>apurado no balanço do Banco Central do Brasil que corresponder ao </a:t>
            </a:r>
            <a:r>
              <a:rPr lang="pt-BR" sz="2700" b="1" dirty="0">
                <a:solidFill>
                  <a:schemeClr val="tx2">
                    <a:lumMod val="50000"/>
                  </a:schemeClr>
                </a:solidFill>
              </a:rPr>
              <a:t>resultado financeiro positivo de suas operações com reservas cambiais e operações com derivativos cambiais</a:t>
            </a:r>
            <a:r>
              <a:rPr lang="pt-BR" sz="2700" dirty="0">
                <a:solidFill>
                  <a:schemeClr val="tx2">
                    <a:lumMod val="50000"/>
                  </a:schemeClr>
                </a:solidFill>
              </a:rPr>
              <a:t> realizadas no mercado interno, observado o limite do valor integral do resultado positivo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20440190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rgbClr val="FF0000"/>
                </a:solidFill>
              </a:rPr>
              <a:t>Será destinada à constituição de reserva de resultado</a:t>
            </a:r>
            <a:r>
              <a:rPr lang="pt-BR" sz="2700" dirty="0">
                <a:solidFill>
                  <a:schemeClr val="bg1"/>
                </a:solidFill>
              </a:rPr>
              <a:t> a parcela do </a:t>
            </a:r>
            <a:r>
              <a:rPr lang="pt-BR" sz="2700" b="1" dirty="0">
                <a:solidFill>
                  <a:srgbClr val="00B050"/>
                </a:solidFill>
              </a:rPr>
              <a:t>resultado positivo </a:t>
            </a:r>
            <a:r>
              <a:rPr lang="pt-BR" sz="2700" dirty="0">
                <a:solidFill>
                  <a:schemeClr val="tx2">
                    <a:lumMod val="50000"/>
                  </a:schemeClr>
                </a:solidFill>
              </a:rPr>
              <a:t>apurado no balanço do Banco Central do Brasil que corresponder ao </a:t>
            </a:r>
            <a:r>
              <a:rPr lang="pt-BR" sz="2700" b="1" dirty="0">
                <a:solidFill>
                  <a:schemeClr val="tx2">
                    <a:lumMod val="50000"/>
                  </a:schemeClr>
                </a:solidFill>
              </a:rPr>
              <a:t>resultado financeiro positivo de suas operações com reservas cambiais e operações com derivativos cambiais</a:t>
            </a:r>
            <a:r>
              <a:rPr lang="pt-BR" sz="2700" dirty="0">
                <a:solidFill>
                  <a:schemeClr val="tx2">
                    <a:lumMod val="50000"/>
                  </a:schemeClr>
                </a:solidFill>
              </a:rPr>
              <a:t> realizadas no mercado interno, observado o limite do valor integral do resultado positivo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54706936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rgbClr val="FF0000"/>
                </a:solidFill>
              </a:rPr>
              <a:t>Será destinada à constituição de reserva de resultado</a:t>
            </a:r>
            <a:r>
              <a:rPr lang="pt-BR" sz="2700" dirty="0">
                <a:solidFill>
                  <a:schemeClr val="bg1"/>
                </a:solidFill>
              </a:rPr>
              <a:t> a parcela do </a:t>
            </a:r>
            <a:r>
              <a:rPr lang="pt-BR" sz="2700" b="1" dirty="0">
                <a:solidFill>
                  <a:srgbClr val="00B050"/>
                </a:solidFill>
              </a:rPr>
              <a:t>resultado positivo </a:t>
            </a:r>
            <a:r>
              <a:rPr lang="pt-BR" sz="2700" dirty="0">
                <a:solidFill>
                  <a:schemeClr val="bg1"/>
                </a:solidFill>
              </a:rPr>
              <a:t>apurado no balanço do Banco Central do Brasil que corresponder ao </a:t>
            </a:r>
            <a:r>
              <a:rPr lang="pt-BR" sz="2700" b="1" dirty="0">
                <a:solidFill>
                  <a:schemeClr val="tx2">
                    <a:lumMod val="50000"/>
                  </a:schemeClr>
                </a:solidFill>
              </a:rPr>
              <a:t>resultado financeiro positivo de suas operações com reservas cambiais e operações com derivativos cambiais</a:t>
            </a:r>
            <a:r>
              <a:rPr lang="pt-BR" sz="2700" dirty="0">
                <a:solidFill>
                  <a:schemeClr val="tx2">
                    <a:lumMod val="50000"/>
                  </a:schemeClr>
                </a:solidFill>
              </a:rPr>
              <a:t> realizadas no mercado interno, observado o limite do valor integral do resultado positivo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8091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a:t>
            </a:r>
            <a:r>
              <a:rPr lang="pt-BR" sz="2700" dirty="0" smtClean="0">
                <a:solidFill>
                  <a:schemeClr val="bg1"/>
                </a:solidFill>
              </a:rPr>
              <a:t>5º </a:t>
            </a:r>
            <a:r>
              <a:rPr lang="pt-BR" sz="2700" dirty="0">
                <a:solidFill>
                  <a:schemeClr val="bg1"/>
                </a:solidFill>
              </a:rPr>
              <a:t>O projeto de lei orçamentária anual</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 </a:t>
            </a:r>
            <a:r>
              <a:rPr lang="pt-BR" sz="2700" dirty="0" smtClean="0">
                <a:solidFill>
                  <a:schemeClr val="bg1"/>
                </a:solidFill>
              </a:rPr>
              <a:t>6º </a:t>
            </a:r>
            <a:r>
              <a:rPr lang="pt-BR" sz="2700" dirty="0">
                <a:solidFill>
                  <a:schemeClr val="bg1"/>
                </a:solidFill>
              </a:rPr>
              <a:t>Integrarão as despesas da União, e </a:t>
            </a:r>
            <a:r>
              <a:rPr lang="pt-BR" sz="2700" b="1" dirty="0">
                <a:solidFill>
                  <a:srgbClr val="FFFF00"/>
                </a:solidFill>
              </a:rPr>
              <a:t>serão incluídas na lei orçamentária</a:t>
            </a:r>
            <a:r>
              <a:rPr lang="pt-BR" sz="2700" dirty="0">
                <a:solidFill>
                  <a:schemeClr val="bg1"/>
                </a:solidFill>
              </a:rPr>
              <a:t>, as do </a:t>
            </a:r>
            <a:r>
              <a:rPr lang="pt-BR" sz="2700" b="1" dirty="0">
                <a:solidFill>
                  <a:srgbClr val="00B0F0"/>
                </a:solidFill>
              </a:rPr>
              <a:t>Banco Central do Brasil </a:t>
            </a:r>
            <a:r>
              <a:rPr lang="pt-BR" sz="2700" dirty="0">
                <a:solidFill>
                  <a:schemeClr val="bg1"/>
                </a:solidFill>
              </a:rPr>
              <a:t>relativas a pessoal e encargos sociais, custeio </a:t>
            </a:r>
            <a:r>
              <a:rPr lang="pt-BR" sz="2700" b="1" dirty="0">
                <a:solidFill>
                  <a:srgbClr val="FF0000"/>
                </a:solidFill>
              </a:rPr>
              <a:t>administrativo</a:t>
            </a:r>
            <a:r>
              <a:rPr lang="pt-BR" sz="2700" dirty="0">
                <a:solidFill>
                  <a:schemeClr val="bg1"/>
                </a:solidFill>
              </a:rPr>
              <a:t>, inclusive os destinados a benefícios e assistência aos servidores, e a investimentos</a:t>
            </a:r>
            <a:r>
              <a:rPr lang="pt-BR" sz="2700" dirty="0" smtClean="0">
                <a:solidFill>
                  <a:schemeClr val="bg1"/>
                </a:solidFill>
              </a:rPr>
              <a:t>.</a:t>
            </a:r>
            <a:endParaRPr lang="pt-BR" sz="2700" dirty="0">
              <a:solidFill>
                <a:schemeClr val="bg1"/>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LOA versus BANCO CENTRAL</a:t>
            </a:r>
          </a:p>
        </p:txBody>
      </p:sp>
    </p:spTree>
    <p:extLst>
      <p:ext uri="{BB962C8B-B14F-4D97-AF65-F5344CB8AC3E}">
        <p14:creationId xmlns:p14="http://schemas.microsoft.com/office/powerpoint/2010/main" val="35189171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rgbClr val="FF0000"/>
                </a:solidFill>
              </a:rPr>
              <a:t>Será destinada à constituição de reserva de resultado</a:t>
            </a:r>
            <a:r>
              <a:rPr lang="pt-BR" sz="2700" dirty="0">
                <a:solidFill>
                  <a:schemeClr val="bg1"/>
                </a:solidFill>
              </a:rPr>
              <a:t> a parcela do </a:t>
            </a:r>
            <a:r>
              <a:rPr lang="pt-BR" sz="2700" b="1" dirty="0">
                <a:solidFill>
                  <a:srgbClr val="00B050"/>
                </a:solidFill>
              </a:rPr>
              <a:t>resultado positivo </a:t>
            </a:r>
            <a:r>
              <a:rPr lang="pt-BR" sz="2700" dirty="0">
                <a:solidFill>
                  <a:schemeClr val="bg1"/>
                </a:solidFill>
              </a:rPr>
              <a:t>apurado no balanço do Banco Central do Brasil que corresponder ao </a:t>
            </a:r>
            <a:r>
              <a:rPr lang="pt-BR" sz="2700" b="1" dirty="0">
                <a:solidFill>
                  <a:srgbClr val="FFFF00"/>
                </a:solidFill>
              </a:rPr>
              <a:t>resultado financeiro positivo de suas operações com reservas cambiais </a:t>
            </a:r>
            <a:r>
              <a:rPr lang="pt-BR" sz="2700" b="1" dirty="0">
                <a:solidFill>
                  <a:schemeClr val="tx2">
                    <a:lumMod val="50000"/>
                  </a:schemeClr>
                </a:solidFill>
              </a:rPr>
              <a:t>e operações com derivativos cambiais</a:t>
            </a:r>
            <a:r>
              <a:rPr lang="pt-BR" sz="2700" dirty="0">
                <a:solidFill>
                  <a:schemeClr val="tx2">
                    <a:lumMod val="50000"/>
                  </a:schemeClr>
                </a:solidFill>
              </a:rPr>
              <a:t> realizadas no mercado interno, observado o limite do valor integral do resultado positivo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91999420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rgbClr val="FF0000"/>
                </a:solidFill>
              </a:rPr>
              <a:t>Será destinada à constituição de reserva de resultado</a:t>
            </a:r>
            <a:r>
              <a:rPr lang="pt-BR" sz="2700" dirty="0">
                <a:solidFill>
                  <a:schemeClr val="bg1"/>
                </a:solidFill>
              </a:rPr>
              <a:t> a parcela do </a:t>
            </a:r>
            <a:r>
              <a:rPr lang="pt-BR" sz="2700" b="1" dirty="0">
                <a:solidFill>
                  <a:srgbClr val="00B050"/>
                </a:solidFill>
              </a:rPr>
              <a:t>resultado positivo </a:t>
            </a:r>
            <a:r>
              <a:rPr lang="pt-BR" sz="2700" dirty="0">
                <a:solidFill>
                  <a:schemeClr val="bg1"/>
                </a:solidFill>
              </a:rPr>
              <a:t>apurado no balanço do Banco Central do Brasil que corresponder ao </a:t>
            </a:r>
            <a:r>
              <a:rPr lang="pt-BR" sz="2700" b="1" dirty="0">
                <a:solidFill>
                  <a:srgbClr val="FFFF00"/>
                </a:solidFill>
              </a:rPr>
              <a:t>resultado financeiro positivo de suas operações com reservas cambiais e operações com derivativos cambiais</a:t>
            </a:r>
            <a:r>
              <a:rPr lang="pt-BR" sz="2700" dirty="0">
                <a:solidFill>
                  <a:schemeClr val="bg1"/>
                </a:solidFill>
              </a:rPr>
              <a:t> realizadas no mercado interno, </a:t>
            </a:r>
            <a:r>
              <a:rPr lang="pt-BR" sz="2700" dirty="0">
                <a:solidFill>
                  <a:schemeClr val="tx2">
                    <a:lumMod val="50000"/>
                  </a:schemeClr>
                </a:solidFill>
              </a:rPr>
              <a:t>observado o limite do valor integral do resultado positivo</a:t>
            </a:r>
            <a:r>
              <a:rPr lang="pt-BR" sz="2700" dirty="0" smtClean="0">
                <a:solidFill>
                  <a:schemeClr val="tx2">
                    <a:lumMod val="50000"/>
                  </a:schemeClr>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24900240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Art</a:t>
            </a:r>
            <a:r>
              <a:rPr lang="pt-BR" sz="2700" dirty="0">
                <a:solidFill>
                  <a:schemeClr val="bg1"/>
                </a:solidFill>
              </a:rPr>
              <a:t>. 3º </a:t>
            </a:r>
            <a:r>
              <a:rPr lang="pt-BR" sz="2700" b="1" dirty="0">
                <a:solidFill>
                  <a:srgbClr val="FF0000"/>
                </a:solidFill>
              </a:rPr>
              <a:t>Será destinada à constituição de reserva de resultado</a:t>
            </a:r>
            <a:r>
              <a:rPr lang="pt-BR" sz="2700" dirty="0">
                <a:solidFill>
                  <a:schemeClr val="bg1"/>
                </a:solidFill>
              </a:rPr>
              <a:t> a parcela do </a:t>
            </a:r>
            <a:r>
              <a:rPr lang="pt-BR" sz="2700" b="1" dirty="0">
                <a:solidFill>
                  <a:srgbClr val="00B050"/>
                </a:solidFill>
              </a:rPr>
              <a:t>resultado positivo </a:t>
            </a:r>
            <a:r>
              <a:rPr lang="pt-BR" sz="2700" dirty="0">
                <a:solidFill>
                  <a:schemeClr val="bg1"/>
                </a:solidFill>
              </a:rPr>
              <a:t>apurado no balanço do Banco Central do Brasil que corresponder ao </a:t>
            </a:r>
            <a:r>
              <a:rPr lang="pt-BR" sz="2700" b="1" dirty="0">
                <a:solidFill>
                  <a:srgbClr val="FFFF00"/>
                </a:solidFill>
              </a:rPr>
              <a:t>resultado financeiro positivo de suas operações com reservas cambiais e operações com derivativos cambiais</a:t>
            </a:r>
            <a:r>
              <a:rPr lang="pt-BR" sz="2700" dirty="0">
                <a:solidFill>
                  <a:schemeClr val="bg1"/>
                </a:solidFill>
              </a:rPr>
              <a:t> realizadas no mercado interno, observado o limite do valor integral do resultado positivo</a:t>
            </a:r>
            <a:r>
              <a:rPr lang="pt-BR" sz="2700" dirty="0" smtClean="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26574826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941603751"/>
              </p:ext>
            </p:extLst>
          </p:nvPr>
        </p:nvGraphicFramePr>
        <p:xfrm>
          <a:off x="1235857" y="76360"/>
          <a:ext cx="5289041" cy="6698916"/>
        </p:xfrm>
        <a:graphic>
          <a:graphicData uri="http://schemas.openxmlformats.org/drawingml/2006/table">
            <a:tbl>
              <a:tblPr>
                <a:tableStyleId>{5C22544A-7EE6-4342-B048-85BDC9FD1C3A}</a:tableStyleId>
              </a:tblPr>
              <a:tblGrid>
                <a:gridCol w="1271079"/>
                <a:gridCol w="1262062"/>
                <a:gridCol w="1377950"/>
                <a:gridCol w="1377950"/>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r>
            </a:tbl>
          </a:graphicData>
        </a:graphic>
      </p:graphicFrame>
    </p:spTree>
    <p:extLst>
      <p:ext uri="{BB962C8B-B14F-4D97-AF65-F5344CB8AC3E}">
        <p14:creationId xmlns:p14="http://schemas.microsoft.com/office/powerpoint/2010/main" val="16141806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222560856"/>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262579997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7440022"/>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346319544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348531425"/>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35314762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1058292"/>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18667116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192273115"/>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15.766.502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428399523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73811113"/>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15.766.502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15.918.931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736280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rgbClr val="0B1B2F"/>
              </a:solidFill>
            </a:endParaRPr>
          </a:p>
          <a:p>
            <a:pPr algn="just">
              <a:lnSpc>
                <a:spcPct val="90000"/>
              </a:lnSpc>
              <a:spcBef>
                <a:spcPct val="0"/>
              </a:spcBef>
              <a:buNone/>
            </a:pPr>
            <a:r>
              <a:rPr lang="pt-BR" sz="2700" dirty="0" smtClean="0">
                <a:solidFill>
                  <a:srgbClr val="0B1B2F"/>
                </a:solidFill>
              </a:rPr>
              <a:t>	Art</a:t>
            </a:r>
            <a:r>
              <a:rPr lang="pt-BR" sz="2700" dirty="0">
                <a:solidFill>
                  <a:srgbClr val="0B1B2F"/>
                </a:solidFill>
              </a:rPr>
              <a:t>. </a:t>
            </a:r>
            <a:r>
              <a:rPr lang="pt-BR" sz="2700" dirty="0" smtClean="0">
                <a:solidFill>
                  <a:srgbClr val="0B1B2F"/>
                </a:solidFill>
              </a:rPr>
              <a:t>7º </a:t>
            </a:r>
            <a:r>
              <a:rPr lang="pt-BR" sz="2700" dirty="0">
                <a:solidFill>
                  <a:srgbClr val="0B1B2F"/>
                </a:solidFill>
              </a:rPr>
              <a:t>O resultado do Banco Central do Brasil, </a:t>
            </a:r>
            <a:r>
              <a:rPr lang="pt-BR" sz="2700" b="1" dirty="0">
                <a:solidFill>
                  <a:srgbClr val="0B1B2F"/>
                </a:solidFill>
              </a:rPr>
              <a:t>apurado após a constituição ou reversão de reservas</a:t>
            </a:r>
            <a:r>
              <a:rPr lang="pt-BR" sz="2700" dirty="0">
                <a:solidFill>
                  <a:srgbClr val="0B1B2F"/>
                </a:solidFill>
              </a:rPr>
              <a:t>, </a:t>
            </a:r>
            <a:r>
              <a:rPr lang="pt-BR" sz="2700" b="1" u="sng" dirty="0">
                <a:solidFill>
                  <a:srgbClr val="0B1B2F"/>
                </a:solidFill>
              </a:rPr>
              <a:t>constitui receita do Tesouro Nacional</a:t>
            </a:r>
            <a:r>
              <a:rPr lang="pt-BR" sz="2700" dirty="0">
                <a:solidFill>
                  <a:srgbClr val="0B1B2F"/>
                </a:solidFill>
              </a:rPr>
              <a:t>, </a:t>
            </a:r>
            <a:r>
              <a:rPr lang="pt-BR" sz="2700" b="1" dirty="0">
                <a:solidFill>
                  <a:srgbClr val="0B1B2F"/>
                </a:solidFill>
              </a:rPr>
              <a:t>e será transferido</a:t>
            </a:r>
            <a:r>
              <a:rPr lang="pt-BR" sz="2700" dirty="0">
                <a:solidFill>
                  <a:srgbClr val="0B1B2F"/>
                </a:solidFill>
              </a:rPr>
              <a:t> até o décimo dia útil </a:t>
            </a:r>
            <a:r>
              <a:rPr lang="pt-BR" sz="2700" dirty="0" err="1">
                <a:solidFill>
                  <a:srgbClr val="0B1B2F"/>
                </a:solidFill>
              </a:rPr>
              <a:t>subseqüente</a:t>
            </a:r>
            <a:r>
              <a:rPr lang="pt-BR" sz="2700" dirty="0">
                <a:solidFill>
                  <a:srgbClr val="0B1B2F"/>
                </a:solidFill>
              </a:rPr>
              <a:t> à aprovação dos balanços semestrais.</a:t>
            </a:r>
          </a:p>
          <a:p>
            <a:pPr algn="just">
              <a:lnSpc>
                <a:spcPct val="90000"/>
              </a:lnSpc>
              <a:spcBef>
                <a:spcPct val="0"/>
              </a:spcBef>
              <a:buNone/>
            </a:pPr>
            <a:endParaRPr lang="pt-BR" sz="2700" dirty="0">
              <a:solidFill>
                <a:srgbClr val="0B1B2F"/>
              </a:solidFill>
            </a:endParaRPr>
          </a:p>
          <a:p>
            <a:pPr algn="just">
              <a:lnSpc>
                <a:spcPct val="90000"/>
              </a:lnSpc>
              <a:spcBef>
                <a:spcPct val="0"/>
              </a:spcBef>
              <a:buNone/>
            </a:pPr>
            <a:r>
              <a:rPr lang="pt-BR" sz="2700" dirty="0" smtClean="0">
                <a:solidFill>
                  <a:srgbClr val="0B1B2F"/>
                </a:solidFill>
              </a:rPr>
              <a:t>	§ 1º </a:t>
            </a:r>
            <a:r>
              <a:rPr lang="pt-BR" sz="2700" b="1" dirty="0">
                <a:solidFill>
                  <a:srgbClr val="0B1B2F"/>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39939910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49870672"/>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15.766.502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15.918.931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65.173.472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42527134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294359712"/>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15.766.502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15.918.931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65.173.472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46.406.630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30968505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79715216"/>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15.766.502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15.918.931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65.173.472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46.406.630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110.938.091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endParaRPr lang="pt-BR" sz="1800" b="1" i="0" u="none" strike="noStrike" dirty="0">
                        <a:solidFill>
                          <a:schemeClr val="tx1"/>
                        </a:solidFill>
                        <a:effectLst/>
                        <a:latin typeface="Calibri"/>
                      </a:endParaRPr>
                    </a:p>
                  </a:txBody>
                  <a:tcPr marL="9525" marR="9525" marT="9525" marB="0" anchor="ctr">
                    <a:no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136107270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936609143"/>
              </p:ext>
            </p:extLst>
          </p:nvPr>
        </p:nvGraphicFramePr>
        <p:xfrm>
          <a:off x="1235857" y="76360"/>
          <a:ext cx="6576503" cy="6698916"/>
        </p:xfrm>
        <a:graphic>
          <a:graphicData uri="http://schemas.openxmlformats.org/drawingml/2006/table">
            <a:tbl>
              <a:tblPr>
                <a:tableStyleId>{5C22544A-7EE6-4342-B048-85BDC9FD1C3A}</a:tableStyleId>
              </a:tblPr>
              <a:tblGrid>
                <a:gridCol w="1271079"/>
                <a:gridCol w="1262062"/>
                <a:gridCol w="1377950"/>
                <a:gridCol w="1377950"/>
                <a:gridCol w="1287462"/>
              </a:tblGrid>
              <a:tr h="301125">
                <a:tc>
                  <a:txBody>
                    <a:bodyPr/>
                    <a:lstStyle/>
                    <a:p>
                      <a:pPr algn="ctr" fontAlgn="b"/>
                      <a:r>
                        <a:rPr lang="pt-BR" sz="2400" b="1" u="none" strike="noStrike" dirty="0">
                          <a:solidFill>
                            <a:schemeClr val="accent1">
                              <a:lumMod val="40000"/>
                              <a:lumOff val="60000"/>
                            </a:schemeClr>
                          </a:solidFill>
                          <a:effectLst/>
                        </a:rPr>
                        <a:t>Semestre</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Demais</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Câmbio</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u="none" strike="noStrike" dirty="0">
                          <a:solidFill>
                            <a:schemeClr val="accent1">
                              <a:lumMod val="40000"/>
                              <a:lumOff val="60000"/>
                            </a:schemeClr>
                          </a:solidFill>
                          <a:effectLst/>
                        </a:rPr>
                        <a:t>Total</a:t>
                      </a:r>
                      <a:endParaRPr lang="pt-BR" sz="2400" b="1" i="0" u="none" strike="noStrike" dirty="0">
                        <a:solidFill>
                          <a:schemeClr val="accent1">
                            <a:lumMod val="40000"/>
                            <a:lumOff val="60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2400" b="1" i="0" u="none" strike="noStrike" dirty="0" smtClean="0">
                          <a:solidFill>
                            <a:schemeClr val="tx1"/>
                          </a:solidFill>
                          <a:effectLst/>
                          <a:latin typeface="Calibri"/>
                        </a:rPr>
                        <a:t>Reserva</a:t>
                      </a:r>
                      <a:endParaRPr lang="pt-BR" sz="2400" b="1" i="0" u="none" strike="noStrike" dirty="0">
                        <a:solidFill>
                          <a:schemeClr val="tx1"/>
                        </a:solidFill>
                        <a:effectLst/>
                        <a:latin typeface="Calibri"/>
                      </a:endParaRPr>
                    </a:p>
                  </a:txBody>
                  <a:tcPr marL="9525" marR="9525" marT="9525" marB="0" anchor="ctr">
                    <a:solidFill>
                      <a:schemeClr val="bg1"/>
                    </a:solidFill>
                  </a:tcPr>
                </a:tc>
              </a:tr>
              <a:tr h="286786">
                <a:tc>
                  <a:txBody>
                    <a:bodyPr/>
                    <a:lstStyle/>
                    <a:p>
                      <a:pPr algn="ctr" fontAlgn="b"/>
                      <a:r>
                        <a:rPr lang="pt-BR" sz="1600" u="none" strike="noStrike" dirty="0">
                          <a:solidFill>
                            <a:schemeClr val="accent1">
                              <a:lumMod val="40000"/>
                              <a:lumOff val="60000"/>
                            </a:schemeClr>
                          </a:solidFill>
                          <a:effectLst/>
                        </a:rPr>
                        <a:t>1º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3.172.740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(44.798.256)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(41.625.516)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10.172.653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171.416.012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181.588.665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171.416.012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(941.601)</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(93.787.316)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(94.728.917)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sem/2009</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6.550.645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(53.931.576)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(47.380.931)</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10.803.195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(1.893.172)</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8.910.023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sem/2010</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4.926.775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(46.636.548)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(41.709.773)</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12.230.706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(46.199.286)</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(33.968.580)</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sem/2011</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11.240.704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90.240.059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101.480.763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90.240.059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12.318.246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32.210.001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44.528.247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32.210.001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sem/2012</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12.296.483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(9.900.595)</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2.395.888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12.669.885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15.766.502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28.436.387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15.766.502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sem/2013</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14.267.811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15.918.931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30.186.742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15.918.931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5.271.503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(51.233.608)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(45.962.105)</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sem/2014</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25.655.376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65.173.472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90.828.848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65.173.472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35.184.659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46.406.630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81.591.289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46.406.630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2º sem/2015</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41.521.539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110.938.091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152.459.630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a:solidFill>
                            <a:schemeClr val="tx1"/>
                          </a:solidFill>
                          <a:effectLst/>
                        </a:rPr>
                        <a:t>110.938.091 </a:t>
                      </a:r>
                      <a:endParaRPr lang="pt-BR" sz="1800" b="1" i="0" u="none" strike="noStrike" dirty="0">
                        <a:solidFill>
                          <a:schemeClr val="tx1"/>
                        </a:solidFill>
                        <a:effectLst/>
                        <a:latin typeface="Calibri"/>
                      </a:endParaRPr>
                    </a:p>
                  </a:txBody>
                  <a:tcPr marL="9525" marR="9525" marT="9525" marB="0" anchor="ctr">
                    <a:solidFill>
                      <a:srgbClr val="FFFF00"/>
                    </a:solidFill>
                  </a:tcPr>
                </a:tc>
              </a:tr>
              <a:tr h="286786">
                <a:tc>
                  <a:txBody>
                    <a:bodyPr/>
                    <a:lstStyle/>
                    <a:p>
                      <a:pPr algn="ctr" fontAlgn="b"/>
                      <a:r>
                        <a:rPr lang="pt-BR" sz="1600" u="none" strike="noStrike" dirty="0">
                          <a:solidFill>
                            <a:schemeClr val="accent1">
                              <a:lumMod val="40000"/>
                              <a:lumOff val="60000"/>
                            </a:schemeClr>
                          </a:solidFill>
                          <a:effectLst/>
                        </a:rPr>
                        <a:t>1º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(17.308.089)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(184.645.409)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(201.953.498)</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sem/2016</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7.780.387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(55.674.283)</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(47.893.896)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11.271.662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(15.744.789)</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(4.473.127)</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2º sem/2017</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14.709.838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(30.677.374)</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(15.967.536)</a:t>
                      </a:r>
                      <a:endParaRPr lang="pt-BR" sz="1800" b="1" i="0" u="none" strike="noStrike" dirty="0">
                        <a:solidFill>
                          <a:srgbClr val="FFC000"/>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r h="286786">
                <a:tc>
                  <a:txBody>
                    <a:bodyPr/>
                    <a:lstStyle/>
                    <a:p>
                      <a:pPr algn="ctr" fontAlgn="b"/>
                      <a:r>
                        <a:rPr lang="pt-BR" sz="1600" u="none" strike="noStrike" dirty="0">
                          <a:solidFill>
                            <a:schemeClr val="accent1">
                              <a:lumMod val="40000"/>
                              <a:lumOff val="60000"/>
                            </a:schemeClr>
                          </a:solidFill>
                          <a:effectLst/>
                        </a:rPr>
                        <a:t>1º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19.658.215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146.201.403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165.859.618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u="none" strike="noStrike" dirty="0" smtClean="0">
                          <a:solidFill>
                            <a:schemeClr val="tx1"/>
                          </a:solidFill>
                          <a:effectLst/>
                        </a:rPr>
                        <a:t>146.201.403 </a:t>
                      </a:r>
                      <a:endParaRPr lang="pt-BR" sz="1800" b="1" i="0" u="none" strike="noStrike" dirty="0">
                        <a:solidFill>
                          <a:schemeClr val="tx1"/>
                        </a:solidFill>
                        <a:effectLst/>
                        <a:latin typeface="Calibri"/>
                      </a:endParaRPr>
                    </a:p>
                  </a:txBody>
                  <a:tcPr marL="9525" marR="9525" marT="9525" marB="0" anchor="ctr">
                    <a:solidFill>
                      <a:srgbClr val="FFFF00"/>
                    </a:solidFill>
                  </a:tcPr>
                </a:tc>
              </a:tr>
              <a:tr h="301125">
                <a:tc>
                  <a:txBody>
                    <a:bodyPr/>
                    <a:lstStyle/>
                    <a:p>
                      <a:pPr algn="ctr" fontAlgn="b"/>
                      <a:r>
                        <a:rPr lang="pt-BR" sz="1600" u="none" strike="noStrike" dirty="0">
                          <a:solidFill>
                            <a:schemeClr val="accent1">
                              <a:lumMod val="40000"/>
                              <a:lumOff val="60000"/>
                            </a:schemeClr>
                          </a:solidFill>
                          <a:effectLst/>
                        </a:rPr>
                        <a:t>2º sem/2018</a:t>
                      </a:r>
                      <a:endParaRPr lang="pt-BR" sz="1600" b="0" i="0" u="none" strike="noStrike" dirty="0">
                        <a:solidFill>
                          <a:schemeClr val="accent1">
                            <a:lumMod val="40000"/>
                            <a:lumOff val="60000"/>
                          </a:schemeClr>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25.554.330 </a:t>
                      </a:r>
                      <a:endParaRPr lang="pt-BR" sz="1800" b="1" i="0" u="none" strike="noStrike" dirty="0">
                        <a:solidFill>
                          <a:schemeClr val="bg1">
                            <a:lumMod val="85000"/>
                          </a:schemeClr>
                        </a:solidFill>
                        <a:effectLst/>
                        <a:latin typeface="Calibri"/>
                      </a:endParaRPr>
                    </a:p>
                  </a:txBody>
                  <a:tcPr marL="9525" marR="9525" marT="9525" marB="0" anchor="ctr">
                    <a:noFill/>
                  </a:tcPr>
                </a:tc>
                <a:tc>
                  <a:txBody>
                    <a:bodyPr/>
                    <a:lstStyle/>
                    <a:p>
                      <a:pPr algn="ctr" fontAlgn="b"/>
                      <a:r>
                        <a:rPr lang="pt-BR" sz="1800" b="1" u="none" strike="noStrike" dirty="0">
                          <a:solidFill>
                            <a:srgbClr val="FFC000"/>
                          </a:solidFill>
                          <a:effectLst/>
                        </a:rPr>
                        <a:t>(19.133.818)</a:t>
                      </a:r>
                      <a:endParaRPr lang="pt-BR" sz="1800" b="1" i="0" u="none" strike="noStrike" dirty="0">
                        <a:solidFill>
                          <a:srgbClr val="FFC000"/>
                        </a:solidFill>
                        <a:effectLst/>
                        <a:latin typeface="Calibri"/>
                      </a:endParaRPr>
                    </a:p>
                  </a:txBody>
                  <a:tcPr marL="9525" marR="9525" marT="9525" marB="0" anchor="ctr">
                    <a:noFill/>
                  </a:tcPr>
                </a:tc>
                <a:tc>
                  <a:txBody>
                    <a:bodyPr/>
                    <a:lstStyle/>
                    <a:p>
                      <a:pPr algn="ctr" fontAlgn="b"/>
                      <a:r>
                        <a:rPr lang="pt-BR" sz="1800" b="1" u="none" strike="noStrike" dirty="0">
                          <a:solidFill>
                            <a:schemeClr val="bg1">
                              <a:lumMod val="85000"/>
                            </a:schemeClr>
                          </a:solidFill>
                          <a:effectLst/>
                        </a:rPr>
                        <a:t>6.420.512 </a:t>
                      </a:r>
                      <a:endParaRPr lang="pt-BR" sz="1800" b="1" i="0" u="none" strike="noStrike" dirty="0">
                        <a:solidFill>
                          <a:schemeClr val="bg1">
                            <a:lumMod val="85000"/>
                          </a:schemeClr>
                        </a:solidFill>
                        <a:effectLst/>
                        <a:latin typeface="Calibri"/>
                      </a:endParaRPr>
                    </a:p>
                  </a:txBody>
                  <a:tcPr marL="9525" marR="9525" marT="9525" marB="0" anchor="ctr">
                    <a:solidFill>
                      <a:schemeClr val="tx1">
                        <a:lumMod val="85000"/>
                        <a:lumOff val="15000"/>
                      </a:schemeClr>
                    </a:solidFill>
                  </a:tcPr>
                </a:tc>
                <a:tc>
                  <a:txBody>
                    <a:bodyPr/>
                    <a:lstStyle/>
                    <a:p>
                      <a:pPr algn="ctr" fontAlgn="b"/>
                      <a:r>
                        <a:rPr lang="pt-BR" sz="1800" b="1" i="0" u="none" strike="noStrike" dirty="0" smtClean="0">
                          <a:solidFill>
                            <a:schemeClr val="tx1"/>
                          </a:solidFill>
                          <a:effectLst/>
                          <a:latin typeface="Calibri"/>
                        </a:rPr>
                        <a:t>-</a:t>
                      </a:r>
                      <a:endParaRPr lang="pt-BR" sz="1800" b="1" i="0" u="none" strike="noStrike" dirty="0">
                        <a:solidFill>
                          <a:schemeClr val="tx1"/>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425029579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chemeClr val="tx2">
                    <a:lumMod val="50000"/>
                  </a:schemeClr>
                </a:solidFill>
              </a:rPr>
              <a:t>O resultado negativo </a:t>
            </a:r>
            <a:r>
              <a:rPr lang="pt-BR" sz="2700" dirty="0">
                <a:solidFill>
                  <a:schemeClr val="tx2">
                    <a:lumMod val="50000"/>
                  </a:schemeClr>
                </a:solidFill>
              </a:rPr>
              <a:t>apurado no balanço do Banco Central do Brasil </a:t>
            </a:r>
            <a:r>
              <a:rPr lang="pt-BR" sz="2700" b="1" dirty="0">
                <a:solidFill>
                  <a:schemeClr val="tx2">
                    <a:lumMod val="50000"/>
                  </a:schemeClr>
                </a:solidFill>
              </a:rPr>
              <a:t>será coberto</a:t>
            </a:r>
            <a:r>
              <a:rPr lang="pt-BR" sz="2700" dirty="0">
                <a:solidFill>
                  <a:schemeClr val="tx2">
                    <a:lumMod val="50000"/>
                  </a:schemeClr>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I </a:t>
            </a:r>
            <a:r>
              <a:rPr lang="pt-BR" sz="2700" dirty="0">
                <a:solidFill>
                  <a:schemeClr val="tx2">
                    <a:lumMod val="50000"/>
                  </a:schemeClr>
                </a:solidFill>
              </a:rPr>
              <a:t>– </a:t>
            </a:r>
            <a:r>
              <a:rPr lang="pt-BR" sz="2700" b="1" dirty="0">
                <a:solidFill>
                  <a:schemeClr val="tx2">
                    <a:lumMod val="50000"/>
                  </a:schemeClr>
                </a:solidFill>
              </a:rPr>
              <a:t>reversão da reserva de resultado </a:t>
            </a:r>
            <a:r>
              <a:rPr lang="pt-BR" sz="2700" dirty="0">
                <a:solidFill>
                  <a:schemeClr val="tx2">
                    <a:lumMod val="50000"/>
                  </a:schemeClr>
                </a:solidFill>
              </a:rPr>
              <a:t>constituída na forma do art. 3º; </a:t>
            </a:r>
          </a:p>
          <a:p>
            <a:pPr algn="just">
              <a:lnSpc>
                <a:spcPct val="90000"/>
              </a:lnSpc>
              <a:spcBef>
                <a:spcPct val="0"/>
              </a:spcBef>
              <a:buNone/>
            </a:pPr>
            <a:r>
              <a:rPr lang="pt-BR" sz="2700" dirty="0" smtClean="0">
                <a:solidFill>
                  <a:schemeClr val="bg1"/>
                </a:solidFill>
              </a:rPr>
              <a:t>	</a:t>
            </a:r>
            <a:endParaRPr lang="pt-BR" sz="2700" dirty="0" smtClean="0">
              <a:solidFill>
                <a:schemeClr val="tx2">
                  <a:lumMod val="50000"/>
                </a:schemeClr>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II </a:t>
            </a:r>
            <a:r>
              <a:rPr lang="pt-BR" sz="2700" dirty="0">
                <a:solidFill>
                  <a:schemeClr val="tx2">
                    <a:lumMod val="50000"/>
                  </a:schemeClr>
                </a:solidFill>
              </a:rPr>
              <a:t>– </a:t>
            </a:r>
            <a:r>
              <a:rPr lang="pt-BR" sz="2700" b="1" dirty="0">
                <a:solidFill>
                  <a:schemeClr val="tx2">
                    <a:lumMod val="50000"/>
                  </a:schemeClr>
                </a:solidFill>
              </a:rPr>
              <a:t>redução do patrimônio </a:t>
            </a:r>
            <a:r>
              <a:rPr lang="pt-BR" sz="2700" dirty="0">
                <a:solidFill>
                  <a:schemeClr val="tx2">
                    <a:lumMod val="50000"/>
                  </a:schemeClr>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 </a:t>
            </a:r>
            <a:r>
              <a:rPr lang="pt-BR" sz="2700" dirty="0">
                <a:solidFill>
                  <a:schemeClr val="tx2">
                    <a:lumMod val="50000"/>
                  </a:schemeClr>
                </a:solidFill>
              </a:rPr>
              <a:t>2º </a:t>
            </a:r>
            <a:r>
              <a:rPr lang="pt-BR" sz="2700" b="1" dirty="0">
                <a:solidFill>
                  <a:schemeClr val="tx2">
                    <a:lumMod val="50000"/>
                  </a:schemeClr>
                </a:solidFill>
              </a:rPr>
              <a:t>A cobertura </a:t>
            </a:r>
            <a:r>
              <a:rPr lang="pt-BR" sz="2700" dirty="0">
                <a:solidFill>
                  <a:schemeClr val="tx2">
                    <a:lumMod val="50000"/>
                  </a:schemeClr>
                </a:solidFill>
              </a:rPr>
              <a:t>do resultado negativo na forma do inciso II do caput deste artigo somente </a:t>
            </a:r>
            <a:r>
              <a:rPr lang="pt-BR" sz="2700" b="1" dirty="0">
                <a:solidFill>
                  <a:schemeClr val="tx2">
                    <a:lumMod val="50000"/>
                  </a:schemeClr>
                </a:solidFill>
              </a:rPr>
              <a:t>ocorrerá até que o patrimônio líquido do Banco Central do Brasil atinja o limite mínimo de 1,5%</a:t>
            </a:r>
            <a:r>
              <a:rPr lang="pt-BR" sz="2700" dirty="0">
                <a:solidFill>
                  <a:schemeClr val="tx2">
                    <a:lumMod val="50000"/>
                  </a:schemeClr>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85062939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chemeClr val="tx2">
                    <a:lumMod val="50000"/>
                  </a:schemeClr>
                </a:solidFill>
              </a:rPr>
              <a:t>será coberto</a:t>
            </a:r>
            <a:r>
              <a:rPr lang="pt-BR" sz="2700" dirty="0">
                <a:solidFill>
                  <a:schemeClr val="tx2">
                    <a:lumMod val="50000"/>
                  </a:schemeClr>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I </a:t>
            </a:r>
            <a:r>
              <a:rPr lang="pt-BR" sz="2700" dirty="0">
                <a:solidFill>
                  <a:schemeClr val="tx2">
                    <a:lumMod val="50000"/>
                  </a:schemeClr>
                </a:solidFill>
              </a:rPr>
              <a:t>– </a:t>
            </a:r>
            <a:r>
              <a:rPr lang="pt-BR" sz="2700" b="1" dirty="0">
                <a:solidFill>
                  <a:schemeClr val="tx2">
                    <a:lumMod val="50000"/>
                  </a:schemeClr>
                </a:solidFill>
              </a:rPr>
              <a:t>reversão da reserva de resultado </a:t>
            </a:r>
            <a:r>
              <a:rPr lang="pt-BR" sz="2700" dirty="0">
                <a:solidFill>
                  <a:schemeClr val="tx2">
                    <a:lumMod val="50000"/>
                  </a:schemeClr>
                </a:solidFill>
              </a:rPr>
              <a:t>constituída na forma do art. 3º; </a:t>
            </a:r>
          </a:p>
          <a:p>
            <a:pPr algn="just">
              <a:lnSpc>
                <a:spcPct val="90000"/>
              </a:lnSpc>
              <a:spcBef>
                <a:spcPct val="0"/>
              </a:spcBef>
              <a:buNone/>
            </a:pPr>
            <a:r>
              <a:rPr lang="pt-BR" sz="2700" dirty="0" smtClean="0">
                <a:solidFill>
                  <a:schemeClr val="bg1"/>
                </a:solidFill>
              </a:rPr>
              <a:t>	</a:t>
            </a:r>
            <a:endParaRPr lang="pt-BR" sz="2700" dirty="0" smtClean="0">
              <a:solidFill>
                <a:schemeClr val="tx2">
                  <a:lumMod val="50000"/>
                </a:schemeClr>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II </a:t>
            </a:r>
            <a:r>
              <a:rPr lang="pt-BR" sz="2700" dirty="0">
                <a:solidFill>
                  <a:schemeClr val="tx2">
                    <a:lumMod val="50000"/>
                  </a:schemeClr>
                </a:solidFill>
              </a:rPr>
              <a:t>– </a:t>
            </a:r>
            <a:r>
              <a:rPr lang="pt-BR" sz="2700" b="1" dirty="0">
                <a:solidFill>
                  <a:schemeClr val="tx2">
                    <a:lumMod val="50000"/>
                  </a:schemeClr>
                </a:solidFill>
              </a:rPr>
              <a:t>redução do patrimônio </a:t>
            </a:r>
            <a:r>
              <a:rPr lang="pt-BR" sz="2700" dirty="0">
                <a:solidFill>
                  <a:schemeClr val="tx2">
                    <a:lumMod val="50000"/>
                  </a:schemeClr>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 </a:t>
            </a:r>
            <a:r>
              <a:rPr lang="pt-BR" sz="2700" dirty="0">
                <a:solidFill>
                  <a:schemeClr val="tx2">
                    <a:lumMod val="50000"/>
                  </a:schemeClr>
                </a:solidFill>
              </a:rPr>
              <a:t>2º </a:t>
            </a:r>
            <a:r>
              <a:rPr lang="pt-BR" sz="2700" b="1" dirty="0">
                <a:solidFill>
                  <a:schemeClr val="tx2">
                    <a:lumMod val="50000"/>
                  </a:schemeClr>
                </a:solidFill>
              </a:rPr>
              <a:t>A cobertura </a:t>
            </a:r>
            <a:r>
              <a:rPr lang="pt-BR" sz="2700" dirty="0">
                <a:solidFill>
                  <a:schemeClr val="tx2">
                    <a:lumMod val="50000"/>
                  </a:schemeClr>
                </a:solidFill>
              </a:rPr>
              <a:t>do resultado negativo na forma do inciso II do caput deste artigo somente </a:t>
            </a:r>
            <a:r>
              <a:rPr lang="pt-BR" sz="2700" b="1" dirty="0">
                <a:solidFill>
                  <a:schemeClr val="tx2">
                    <a:lumMod val="50000"/>
                  </a:schemeClr>
                </a:solidFill>
              </a:rPr>
              <a:t>ocorrerá até que o patrimônio líquido do Banco Central do Brasil atinja o limite mínimo de 1,5%</a:t>
            </a:r>
            <a:r>
              <a:rPr lang="pt-BR" sz="2700" dirty="0">
                <a:solidFill>
                  <a:schemeClr val="tx2">
                    <a:lumMod val="50000"/>
                  </a:schemeClr>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381212839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rgbClr val="FF0000"/>
                </a:solidFill>
              </a:rPr>
              <a:t>será coberto</a:t>
            </a:r>
            <a:r>
              <a:rPr lang="pt-BR" sz="2700" dirty="0">
                <a:solidFill>
                  <a:schemeClr val="bg1"/>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I </a:t>
            </a:r>
            <a:r>
              <a:rPr lang="pt-BR" sz="2700" dirty="0">
                <a:solidFill>
                  <a:schemeClr val="tx2">
                    <a:lumMod val="50000"/>
                  </a:schemeClr>
                </a:solidFill>
              </a:rPr>
              <a:t>– </a:t>
            </a:r>
            <a:r>
              <a:rPr lang="pt-BR" sz="2700" b="1" dirty="0">
                <a:solidFill>
                  <a:schemeClr val="tx2">
                    <a:lumMod val="50000"/>
                  </a:schemeClr>
                </a:solidFill>
              </a:rPr>
              <a:t>reversão da reserva de resultado </a:t>
            </a:r>
            <a:r>
              <a:rPr lang="pt-BR" sz="2700" dirty="0">
                <a:solidFill>
                  <a:schemeClr val="tx2">
                    <a:lumMod val="50000"/>
                  </a:schemeClr>
                </a:solidFill>
              </a:rPr>
              <a:t>constituída na forma do art. 3º; </a:t>
            </a:r>
          </a:p>
          <a:p>
            <a:pPr algn="just">
              <a:lnSpc>
                <a:spcPct val="90000"/>
              </a:lnSpc>
              <a:spcBef>
                <a:spcPct val="0"/>
              </a:spcBef>
              <a:buNone/>
            </a:pPr>
            <a:r>
              <a:rPr lang="pt-BR" sz="2700" dirty="0" smtClean="0">
                <a:solidFill>
                  <a:schemeClr val="bg1"/>
                </a:solidFill>
              </a:rPr>
              <a:t>	</a:t>
            </a:r>
            <a:endParaRPr lang="pt-BR" sz="2700" dirty="0" smtClean="0">
              <a:solidFill>
                <a:schemeClr val="tx2">
                  <a:lumMod val="50000"/>
                </a:schemeClr>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II </a:t>
            </a:r>
            <a:r>
              <a:rPr lang="pt-BR" sz="2700" dirty="0">
                <a:solidFill>
                  <a:schemeClr val="tx2">
                    <a:lumMod val="50000"/>
                  </a:schemeClr>
                </a:solidFill>
              </a:rPr>
              <a:t>– </a:t>
            </a:r>
            <a:r>
              <a:rPr lang="pt-BR" sz="2700" b="1" dirty="0">
                <a:solidFill>
                  <a:schemeClr val="tx2">
                    <a:lumMod val="50000"/>
                  </a:schemeClr>
                </a:solidFill>
              </a:rPr>
              <a:t>redução do patrimônio </a:t>
            </a:r>
            <a:r>
              <a:rPr lang="pt-BR" sz="2700" dirty="0">
                <a:solidFill>
                  <a:schemeClr val="tx2">
                    <a:lumMod val="50000"/>
                  </a:schemeClr>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 </a:t>
            </a:r>
            <a:r>
              <a:rPr lang="pt-BR" sz="2700" dirty="0">
                <a:solidFill>
                  <a:schemeClr val="tx2">
                    <a:lumMod val="50000"/>
                  </a:schemeClr>
                </a:solidFill>
              </a:rPr>
              <a:t>2º </a:t>
            </a:r>
            <a:r>
              <a:rPr lang="pt-BR" sz="2700" b="1" dirty="0">
                <a:solidFill>
                  <a:schemeClr val="tx2">
                    <a:lumMod val="50000"/>
                  </a:schemeClr>
                </a:solidFill>
              </a:rPr>
              <a:t>A cobertura </a:t>
            </a:r>
            <a:r>
              <a:rPr lang="pt-BR" sz="2700" dirty="0">
                <a:solidFill>
                  <a:schemeClr val="tx2">
                    <a:lumMod val="50000"/>
                  </a:schemeClr>
                </a:solidFill>
              </a:rPr>
              <a:t>do resultado negativo na forma do inciso II do caput deste artigo somente </a:t>
            </a:r>
            <a:r>
              <a:rPr lang="pt-BR" sz="2700" b="1" dirty="0">
                <a:solidFill>
                  <a:schemeClr val="tx2">
                    <a:lumMod val="50000"/>
                  </a:schemeClr>
                </a:solidFill>
              </a:rPr>
              <a:t>ocorrerá até que o patrimônio líquido do Banco Central do Brasil atinja o limite mínimo de 1,5%</a:t>
            </a:r>
            <a:r>
              <a:rPr lang="pt-BR" sz="2700" dirty="0">
                <a:solidFill>
                  <a:schemeClr val="tx2">
                    <a:lumMod val="50000"/>
                  </a:schemeClr>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49769095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rgbClr val="FF0000"/>
                </a:solidFill>
              </a:rPr>
              <a:t>será coberto</a:t>
            </a:r>
            <a:r>
              <a:rPr lang="pt-BR" sz="2700" dirty="0">
                <a:solidFill>
                  <a:schemeClr val="bg1"/>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I </a:t>
            </a:r>
            <a:r>
              <a:rPr lang="pt-BR" sz="2700" dirty="0">
                <a:solidFill>
                  <a:schemeClr val="bg1"/>
                </a:solidFill>
              </a:rPr>
              <a:t>– </a:t>
            </a:r>
            <a:r>
              <a:rPr lang="pt-BR" sz="2700" b="1" dirty="0">
                <a:solidFill>
                  <a:srgbClr val="FFFF00"/>
                </a:solidFill>
              </a:rPr>
              <a:t>reversão da reserva de resultado </a:t>
            </a:r>
            <a:r>
              <a:rPr lang="pt-BR" sz="2700" dirty="0">
                <a:solidFill>
                  <a:schemeClr val="bg1"/>
                </a:solidFill>
              </a:rPr>
              <a:t>constituída na forma do art. 3º; </a:t>
            </a:r>
          </a:p>
          <a:p>
            <a:pPr algn="just">
              <a:lnSpc>
                <a:spcPct val="90000"/>
              </a:lnSpc>
              <a:spcBef>
                <a:spcPct val="0"/>
              </a:spcBef>
              <a:buNone/>
            </a:pPr>
            <a:r>
              <a:rPr lang="pt-BR" sz="2700" dirty="0" smtClean="0">
                <a:solidFill>
                  <a:schemeClr val="bg1"/>
                </a:solidFill>
              </a:rPr>
              <a:t>	</a:t>
            </a:r>
            <a:endParaRPr lang="pt-BR" sz="2700" dirty="0" smtClean="0">
              <a:solidFill>
                <a:schemeClr val="tx2">
                  <a:lumMod val="50000"/>
                </a:schemeClr>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II </a:t>
            </a:r>
            <a:r>
              <a:rPr lang="pt-BR" sz="2700" dirty="0">
                <a:solidFill>
                  <a:schemeClr val="tx2">
                    <a:lumMod val="50000"/>
                  </a:schemeClr>
                </a:solidFill>
              </a:rPr>
              <a:t>– </a:t>
            </a:r>
            <a:r>
              <a:rPr lang="pt-BR" sz="2700" b="1" dirty="0">
                <a:solidFill>
                  <a:schemeClr val="tx2">
                    <a:lumMod val="50000"/>
                  </a:schemeClr>
                </a:solidFill>
              </a:rPr>
              <a:t>redução do patrimônio </a:t>
            </a:r>
            <a:r>
              <a:rPr lang="pt-BR" sz="2700" dirty="0">
                <a:solidFill>
                  <a:schemeClr val="tx2">
                    <a:lumMod val="50000"/>
                  </a:schemeClr>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 </a:t>
            </a:r>
            <a:r>
              <a:rPr lang="pt-BR" sz="2700" dirty="0">
                <a:solidFill>
                  <a:schemeClr val="tx2">
                    <a:lumMod val="50000"/>
                  </a:schemeClr>
                </a:solidFill>
              </a:rPr>
              <a:t>2º </a:t>
            </a:r>
            <a:r>
              <a:rPr lang="pt-BR" sz="2700" b="1" dirty="0">
                <a:solidFill>
                  <a:schemeClr val="tx2">
                    <a:lumMod val="50000"/>
                  </a:schemeClr>
                </a:solidFill>
              </a:rPr>
              <a:t>A cobertura </a:t>
            </a:r>
            <a:r>
              <a:rPr lang="pt-BR" sz="2700" dirty="0">
                <a:solidFill>
                  <a:schemeClr val="tx2">
                    <a:lumMod val="50000"/>
                  </a:schemeClr>
                </a:solidFill>
              </a:rPr>
              <a:t>do resultado negativo na forma do inciso II do caput deste artigo somente </a:t>
            </a:r>
            <a:r>
              <a:rPr lang="pt-BR" sz="2700" b="1" dirty="0">
                <a:solidFill>
                  <a:schemeClr val="tx2">
                    <a:lumMod val="50000"/>
                  </a:schemeClr>
                </a:solidFill>
              </a:rPr>
              <a:t>ocorrerá até que o patrimônio líquido do Banco Central do Brasil atinja o limite mínimo de 1,5%</a:t>
            </a:r>
            <a:r>
              <a:rPr lang="pt-BR" sz="2700" dirty="0">
                <a:solidFill>
                  <a:schemeClr val="tx2">
                    <a:lumMod val="50000"/>
                  </a:schemeClr>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38558405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rgbClr val="FF0000"/>
                </a:solidFill>
              </a:rPr>
              <a:t>será coberto</a:t>
            </a:r>
            <a:r>
              <a:rPr lang="pt-BR" sz="2700" dirty="0">
                <a:solidFill>
                  <a:schemeClr val="bg1"/>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I </a:t>
            </a:r>
            <a:r>
              <a:rPr lang="pt-BR" sz="2700" dirty="0">
                <a:solidFill>
                  <a:schemeClr val="bg1"/>
                </a:solidFill>
              </a:rPr>
              <a:t>– </a:t>
            </a:r>
            <a:r>
              <a:rPr lang="pt-BR" sz="2700" b="1" dirty="0">
                <a:solidFill>
                  <a:srgbClr val="FFFF00"/>
                </a:solidFill>
              </a:rPr>
              <a:t>reversão da reserva de resultado </a:t>
            </a:r>
            <a:r>
              <a:rPr lang="pt-BR" sz="2700" dirty="0">
                <a:solidFill>
                  <a:schemeClr val="bg1"/>
                </a:solidFill>
              </a:rPr>
              <a:t>constituída na forma do art. 3º;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II </a:t>
            </a:r>
            <a:r>
              <a:rPr lang="pt-BR" sz="2700" dirty="0">
                <a:solidFill>
                  <a:schemeClr val="bg1"/>
                </a:solidFill>
              </a:rPr>
              <a:t>– </a:t>
            </a:r>
            <a:r>
              <a:rPr lang="pt-BR" sz="2700" b="1" dirty="0">
                <a:solidFill>
                  <a:srgbClr val="00B0F0"/>
                </a:solidFill>
              </a:rPr>
              <a:t>redução do patrimônio </a:t>
            </a:r>
            <a:r>
              <a:rPr lang="pt-BR" sz="2700" dirty="0">
                <a:solidFill>
                  <a:schemeClr val="bg1"/>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 </a:t>
            </a:r>
            <a:r>
              <a:rPr lang="pt-BR" sz="2700" dirty="0">
                <a:solidFill>
                  <a:schemeClr val="tx2">
                    <a:lumMod val="50000"/>
                  </a:schemeClr>
                </a:solidFill>
              </a:rPr>
              <a:t>2º </a:t>
            </a:r>
            <a:r>
              <a:rPr lang="pt-BR" sz="2700" b="1" dirty="0">
                <a:solidFill>
                  <a:schemeClr val="tx2">
                    <a:lumMod val="50000"/>
                  </a:schemeClr>
                </a:solidFill>
              </a:rPr>
              <a:t>A cobertura </a:t>
            </a:r>
            <a:r>
              <a:rPr lang="pt-BR" sz="2700" dirty="0">
                <a:solidFill>
                  <a:schemeClr val="tx2">
                    <a:lumMod val="50000"/>
                  </a:schemeClr>
                </a:solidFill>
              </a:rPr>
              <a:t>do resultado negativo na forma do inciso II do caput deste artigo somente </a:t>
            </a:r>
            <a:r>
              <a:rPr lang="pt-BR" sz="2700" b="1" dirty="0">
                <a:solidFill>
                  <a:schemeClr val="tx2">
                    <a:lumMod val="50000"/>
                  </a:schemeClr>
                </a:solidFill>
              </a:rPr>
              <a:t>ocorrerá até que o patrimônio líquido do Banco Central do Brasil atinja o limite mínimo de 1,5%</a:t>
            </a:r>
            <a:r>
              <a:rPr lang="pt-BR" sz="2700" dirty="0">
                <a:solidFill>
                  <a:schemeClr val="tx2">
                    <a:lumMod val="50000"/>
                  </a:schemeClr>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49233769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rgbClr val="FF0000"/>
                </a:solidFill>
              </a:rPr>
              <a:t>será coberto</a:t>
            </a:r>
            <a:r>
              <a:rPr lang="pt-BR" sz="2700" dirty="0">
                <a:solidFill>
                  <a:schemeClr val="bg1"/>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I </a:t>
            </a:r>
            <a:r>
              <a:rPr lang="pt-BR" sz="2700" dirty="0">
                <a:solidFill>
                  <a:schemeClr val="bg1"/>
                </a:solidFill>
              </a:rPr>
              <a:t>– </a:t>
            </a:r>
            <a:r>
              <a:rPr lang="pt-BR" sz="2700" b="1" dirty="0">
                <a:solidFill>
                  <a:srgbClr val="FFFF00"/>
                </a:solidFill>
              </a:rPr>
              <a:t>reversão da reserva de resultado </a:t>
            </a:r>
            <a:r>
              <a:rPr lang="pt-BR" sz="2700" dirty="0">
                <a:solidFill>
                  <a:schemeClr val="bg1"/>
                </a:solidFill>
              </a:rPr>
              <a:t>constituída na forma do art. 3º;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II </a:t>
            </a:r>
            <a:r>
              <a:rPr lang="pt-BR" sz="2700" dirty="0">
                <a:solidFill>
                  <a:schemeClr val="bg1"/>
                </a:solidFill>
              </a:rPr>
              <a:t>– </a:t>
            </a:r>
            <a:r>
              <a:rPr lang="pt-BR" sz="2700" b="1" dirty="0">
                <a:solidFill>
                  <a:srgbClr val="00B0F0"/>
                </a:solidFill>
              </a:rPr>
              <a:t>redução do patrimônio </a:t>
            </a:r>
            <a:r>
              <a:rPr lang="pt-BR" sz="2700" dirty="0">
                <a:solidFill>
                  <a:schemeClr val="bg1"/>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 </a:t>
            </a:r>
            <a:r>
              <a:rPr lang="pt-BR" sz="2700" dirty="0">
                <a:solidFill>
                  <a:schemeClr val="bg1"/>
                </a:solidFill>
              </a:rPr>
              <a:t>2º </a:t>
            </a:r>
            <a:r>
              <a:rPr lang="pt-BR" sz="2700" b="1" dirty="0">
                <a:solidFill>
                  <a:schemeClr val="bg1"/>
                </a:solidFill>
              </a:rPr>
              <a:t>A cobertura </a:t>
            </a:r>
            <a:r>
              <a:rPr lang="pt-BR" sz="2700" dirty="0">
                <a:solidFill>
                  <a:schemeClr val="bg1"/>
                </a:solidFill>
              </a:rPr>
              <a:t>do resultado negativo na forma do inciso II do caput deste artigo somente</a:t>
            </a:r>
            <a:r>
              <a:rPr lang="pt-BR" sz="2700" dirty="0">
                <a:solidFill>
                  <a:schemeClr val="tx2">
                    <a:lumMod val="50000"/>
                  </a:schemeClr>
                </a:solidFill>
              </a:rPr>
              <a:t> </a:t>
            </a:r>
            <a:r>
              <a:rPr lang="pt-BR" sz="2700" b="1" dirty="0">
                <a:solidFill>
                  <a:schemeClr val="tx2">
                    <a:lumMod val="50000"/>
                  </a:schemeClr>
                </a:solidFill>
              </a:rPr>
              <a:t>ocorrerá até que o patrimônio líquido do Banco Central do Brasil atinja o limite mínimo de 1,5%</a:t>
            </a:r>
            <a:r>
              <a:rPr lang="pt-BR" sz="2700" dirty="0">
                <a:solidFill>
                  <a:schemeClr val="tx2">
                    <a:lumMod val="50000"/>
                  </a:schemeClr>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202590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rgbClr val="0B1B2F"/>
                </a:solidFill>
              </a:rPr>
              <a:t>apurado após a constituição ou reversão de reservas</a:t>
            </a:r>
            <a:r>
              <a:rPr lang="pt-BR" sz="2700" dirty="0">
                <a:solidFill>
                  <a:srgbClr val="0B1B2F"/>
                </a:solidFill>
              </a:rPr>
              <a:t>, </a:t>
            </a:r>
            <a:r>
              <a:rPr lang="pt-BR" sz="2700" b="1" u="sng" dirty="0">
                <a:solidFill>
                  <a:srgbClr val="0B1B2F"/>
                </a:solidFill>
              </a:rPr>
              <a:t>constitui receita do Tesouro Nacional</a:t>
            </a:r>
            <a:r>
              <a:rPr lang="pt-BR" sz="2700" dirty="0">
                <a:solidFill>
                  <a:srgbClr val="0B1B2F"/>
                </a:solidFill>
              </a:rPr>
              <a:t>, </a:t>
            </a:r>
            <a:r>
              <a:rPr lang="pt-BR" sz="2700" b="1" dirty="0">
                <a:solidFill>
                  <a:srgbClr val="0B1B2F"/>
                </a:solidFill>
              </a:rPr>
              <a:t>e será transferido</a:t>
            </a:r>
            <a:r>
              <a:rPr lang="pt-BR" sz="2700" dirty="0">
                <a:solidFill>
                  <a:srgbClr val="0B1B2F"/>
                </a:solidFill>
              </a:rPr>
              <a:t> até o décimo dia útil </a:t>
            </a:r>
            <a:r>
              <a:rPr lang="pt-BR" sz="2700" dirty="0" err="1">
                <a:solidFill>
                  <a:srgbClr val="0B1B2F"/>
                </a:solidFill>
              </a:rPr>
              <a:t>subseqüente</a:t>
            </a:r>
            <a:r>
              <a:rPr lang="pt-BR" sz="2700" dirty="0">
                <a:solidFill>
                  <a:srgbClr val="0B1B2F"/>
                </a:solidFill>
              </a:rPr>
              <a:t> à aprovação dos balanços semestrais.</a:t>
            </a:r>
          </a:p>
          <a:p>
            <a:pPr algn="just">
              <a:lnSpc>
                <a:spcPct val="90000"/>
              </a:lnSpc>
              <a:spcBef>
                <a:spcPct val="0"/>
              </a:spcBef>
              <a:buNone/>
            </a:pPr>
            <a:endParaRPr lang="pt-BR" sz="2700" dirty="0">
              <a:solidFill>
                <a:srgbClr val="0B1B2F"/>
              </a:solidFill>
            </a:endParaRPr>
          </a:p>
          <a:p>
            <a:pPr algn="just">
              <a:lnSpc>
                <a:spcPct val="90000"/>
              </a:lnSpc>
              <a:spcBef>
                <a:spcPct val="0"/>
              </a:spcBef>
              <a:buNone/>
            </a:pPr>
            <a:r>
              <a:rPr lang="pt-BR" sz="2700" dirty="0" smtClean="0">
                <a:solidFill>
                  <a:srgbClr val="0B1B2F"/>
                </a:solidFill>
              </a:rPr>
              <a:t>	§ 1º </a:t>
            </a:r>
            <a:r>
              <a:rPr lang="pt-BR" sz="2700" b="1" dirty="0">
                <a:solidFill>
                  <a:srgbClr val="0B1B2F"/>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169464354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rgbClr val="FF0000"/>
                </a:solidFill>
              </a:rPr>
              <a:t>será coberto</a:t>
            </a:r>
            <a:r>
              <a:rPr lang="pt-BR" sz="2700" dirty="0">
                <a:solidFill>
                  <a:schemeClr val="bg1"/>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I </a:t>
            </a:r>
            <a:r>
              <a:rPr lang="pt-BR" sz="2700" dirty="0">
                <a:solidFill>
                  <a:schemeClr val="bg1"/>
                </a:solidFill>
              </a:rPr>
              <a:t>– </a:t>
            </a:r>
            <a:r>
              <a:rPr lang="pt-BR" sz="2700" b="1" dirty="0">
                <a:solidFill>
                  <a:srgbClr val="FFFF00"/>
                </a:solidFill>
              </a:rPr>
              <a:t>reversão da reserva de resultado </a:t>
            </a:r>
            <a:r>
              <a:rPr lang="pt-BR" sz="2700" dirty="0">
                <a:solidFill>
                  <a:schemeClr val="bg1"/>
                </a:solidFill>
              </a:rPr>
              <a:t>constituída na forma do art. 3º;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II </a:t>
            </a:r>
            <a:r>
              <a:rPr lang="pt-BR" sz="2700" dirty="0">
                <a:solidFill>
                  <a:schemeClr val="bg1"/>
                </a:solidFill>
              </a:rPr>
              <a:t>– </a:t>
            </a:r>
            <a:r>
              <a:rPr lang="pt-BR" sz="2700" b="1" dirty="0">
                <a:solidFill>
                  <a:srgbClr val="00B0F0"/>
                </a:solidFill>
              </a:rPr>
              <a:t>redução do patrimônio </a:t>
            </a:r>
            <a:r>
              <a:rPr lang="pt-BR" sz="2700" dirty="0">
                <a:solidFill>
                  <a:schemeClr val="bg1"/>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 </a:t>
            </a:r>
            <a:r>
              <a:rPr lang="pt-BR" sz="2700" dirty="0">
                <a:solidFill>
                  <a:schemeClr val="bg1"/>
                </a:solidFill>
              </a:rPr>
              <a:t>2º </a:t>
            </a:r>
            <a:r>
              <a:rPr lang="pt-BR" sz="2700" b="1" dirty="0">
                <a:solidFill>
                  <a:schemeClr val="bg1"/>
                </a:solidFill>
              </a:rPr>
              <a:t>A cobertura </a:t>
            </a:r>
            <a:r>
              <a:rPr lang="pt-BR" sz="2700" dirty="0">
                <a:solidFill>
                  <a:schemeClr val="bg1"/>
                </a:solidFill>
              </a:rPr>
              <a:t>do resultado negativo na forma do inciso II do caput deste artigo somente </a:t>
            </a:r>
            <a:r>
              <a:rPr lang="pt-BR" sz="2700" b="1" dirty="0">
                <a:solidFill>
                  <a:srgbClr val="00B0F0"/>
                </a:solidFill>
              </a:rPr>
              <a:t>ocorrerá até que o patrimônio líquido do Banco Central do Brasil atinja o limite mínimo de 1,5%</a:t>
            </a:r>
            <a:r>
              <a:rPr lang="pt-BR" sz="2700" dirty="0">
                <a:solidFill>
                  <a:schemeClr val="bg1"/>
                </a:solidFill>
              </a:rPr>
              <a:t> </a:t>
            </a:r>
            <a:r>
              <a:rPr lang="pt-BR" sz="2700" dirty="0">
                <a:solidFill>
                  <a:schemeClr val="tx2">
                    <a:lumMod val="50000"/>
                  </a:schemeClr>
                </a:solidFill>
              </a:rPr>
              <a:t>(um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50724238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b="1" dirty="0">
                <a:solidFill>
                  <a:srgbClr val="FF0000"/>
                </a:solidFill>
              </a:rPr>
              <a:t>O resultado negativo </a:t>
            </a:r>
            <a:r>
              <a:rPr lang="pt-BR" sz="2700" dirty="0">
                <a:solidFill>
                  <a:schemeClr val="bg1"/>
                </a:solidFill>
              </a:rPr>
              <a:t>apurado no balanço do Banco Central do Brasil </a:t>
            </a:r>
            <a:r>
              <a:rPr lang="pt-BR" sz="2700" b="1" dirty="0">
                <a:solidFill>
                  <a:srgbClr val="FF0000"/>
                </a:solidFill>
              </a:rPr>
              <a:t>será coberto</a:t>
            </a:r>
            <a:r>
              <a:rPr lang="pt-BR" sz="2700" dirty="0">
                <a:solidFill>
                  <a:schemeClr val="bg1"/>
                </a:solidFill>
              </a:rPr>
              <a:t>, sucessivamente, mediante: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I </a:t>
            </a:r>
            <a:r>
              <a:rPr lang="pt-BR" sz="2700" dirty="0">
                <a:solidFill>
                  <a:schemeClr val="bg1"/>
                </a:solidFill>
              </a:rPr>
              <a:t>– </a:t>
            </a:r>
            <a:r>
              <a:rPr lang="pt-BR" sz="2700" b="1" dirty="0">
                <a:solidFill>
                  <a:srgbClr val="FFFF00"/>
                </a:solidFill>
              </a:rPr>
              <a:t>reversão da reserva de resultado </a:t>
            </a:r>
            <a:r>
              <a:rPr lang="pt-BR" sz="2700" dirty="0">
                <a:solidFill>
                  <a:schemeClr val="bg1"/>
                </a:solidFill>
              </a:rPr>
              <a:t>constituída na forma do art. 3º;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II </a:t>
            </a:r>
            <a:r>
              <a:rPr lang="pt-BR" sz="2700" dirty="0">
                <a:solidFill>
                  <a:schemeClr val="bg1"/>
                </a:solidFill>
              </a:rPr>
              <a:t>– </a:t>
            </a:r>
            <a:r>
              <a:rPr lang="pt-BR" sz="2700" b="1" dirty="0">
                <a:solidFill>
                  <a:srgbClr val="00B0F0"/>
                </a:solidFill>
              </a:rPr>
              <a:t>redução do patrimônio </a:t>
            </a:r>
            <a:r>
              <a:rPr lang="pt-BR" sz="2700" dirty="0">
                <a:solidFill>
                  <a:schemeClr val="bg1"/>
                </a:solidFill>
              </a:rPr>
              <a:t>institucional do Banco Central do Brasil.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smtClean="0">
                <a:solidFill>
                  <a:schemeClr val="bg1"/>
                </a:solidFill>
              </a:rPr>
              <a:t>	§ </a:t>
            </a:r>
            <a:r>
              <a:rPr lang="pt-BR" sz="2700" dirty="0">
                <a:solidFill>
                  <a:schemeClr val="bg1"/>
                </a:solidFill>
              </a:rPr>
              <a:t>2º </a:t>
            </a:r>
            <a:r>
              <a:rPr lang="pt-BR" sz="2700" b="1" dirty="0">
                <a:solidFill>
                  <a:schemeClr val="bg1"/>
                </a:solidFill>
              </a:rPr>
              <a:t>A cobertura </a:t>
            </a:r>
            <a:r>
              <a:rPr lang="pt-BR" sz="2700" dirty="0">
                <a:solidFill>
                  <a:schemeClr val="bg1"/>
                </a:solidFill>
              </a:rPr>
              <a:t>do resultado negativo na forma do inciso II do caput deste artigo somente </a:t>
            </a:r>
            <a:r>
              <a:rPr lang="pt-BR" sz="2700" b="1" dirty="0">
                <a:solidFill>
                  <a:srgbClr val="00B0F0"/>
                </a:solidFill>
              </a:rPr>
              <a:t>ocorrerá até que o patrimônio líquido do Banco Central do Brasil atinja o limite mínimo de 1,5%</a:t>
            </a:r>
            <a:r>
              <a:rPr lang="pt-BR" sz="2700" dirty="0">
                <a:solidFill>
                  <a:schemeClr val="bg1"/>
                </a:solidFill>
              </a:rPr>
              <a:t> (um inteiro e cinco décimos por cento) do ativo total existente na data do balanço.</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320632142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Ativos Totais = R$ 3.480,3 bilhões</a:t>
            </a:r>
            <a:endParaRPr lang="pt-BR" sz="2700" dirty="0">
              <a:solidFill>
                <a:schemeClr val="tx2">
                  <a:lumMod val="50000"/>
                </a:schemeClr>
              </a:solidFill>
            </a:endParaRPr>
          </a:p>
          <a:p>
            <a:pPr algn="just">
              <a:lnSpc>
                <a:spcPct val="90000"/>
              </a:lnSpc>
              <a:spcBef>
                <a:spcPct val="0"/>
              </a:spcBef>
              <a:buNone/>
            </a:pPr>
            <a:r>
              <a:rPr lang="pt-BR" sz="2700" dirty="0" smtClean="0">
                <a:solidFill>
                  <a:schemeClr val="bg1"/>
                </a:solidFill>
              </a:rPr>
              <a:t>	</a:t>
            </a:r>
            <a:r>
              <a:rPr lang="pt-BR" sz="2700" dirty="0">
                <a:solidFill>
                  <a:schemeClr val="tx2">
                    <a:lumMod val="50000"/>
                  </a:schemeClr>
                </a:solidFill>
              </a:rPr>
              <a:t>Patrimônio Líquido = R$ 126,7 bilhões</a:t>
            </a:r>
          </a:p>
          <a:p>
            <a:pPr algn="just">
              <a:lnSpc>
                <a:spcPct val="90000"/>
              </a:lnSpc>
              <a:spcBef>
                <a:spcPct val="0"/>
              </a:spcBef>
              <a:buNone/>
            </a:pPr>
            <a:r>
              <a:rPr lang="pt-BR" sz="2700" dirty="0" smtClean="0">
                <a:solidFill>
                  <a:schemeClr val="tx2">
                    <a:lumMod val="50000"/>
                  </a:schemeClr>
                </a:solidFill>
              </a:rPr>
              <a:t>	(Art. 4º, § 2º) 1,5% do PL =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378742180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a:t>
            </a:r>
            <a:r>
              <a:rPr lang="pt-BR" sz="2700" dirty="0" smtClean="0">
                <a:solidFill>
                  <a:schemeClr val="tx2">
                    <a:lumMod val="50000"/>
                  </a:schemeClr>
                </a:solidFill>
              </a:rPr>
              <a:t>= R$ 3.480,3 bilhões</a:t>
            </a:r>
            <a:endParaRPr lang="pt-BR" sz="2700" dirty="0">
              <a:solidFill>
                <a:schemeClr val="tx2">
                  <a:lumMod val="50000"/>
                </a:schemeClr>
              </a:solidFill>
            </a:endParaRPr>
          </a:p>
          <a:p>
            <a:pPr algn="just">
              <a:lnSpc>
                <a:spcPct val="90000"/>
              </a:lnSpc>
              <a:spcBef>
                <a:spcPct val="0"/>
              </a:spcBef>
              <a:buNone/>
            </a:pPr>
            <a:r>
              <a:rPr lang="pt-BR" sz="2700" dirty="0" smtClean="0">
                <a:solidFill>
                  <a:schemeClr val="bg1"/>
                </a:solidFill>
              </a:rPr>
              <a:t>	</a:t>
            </a:r>
            <a:r>
              <a:rPr lang="pt-BR" sz="2700" dirty="0">
                <a:solidFill>
                  <a:schemeClr val="tx2">
                    <a:lumMod val="50000"/>
                  </a:schemeClr>
                </a:solidFill>
              </a:rPr>
              <a:t>Patrimônio Líquido = R$ 126,7 bilhões</a:t>
            </a:r>
          </a:p>
          <a:p>
            <a:pPr algn="just">
              <a:lnSpc>
                <a:spcPct val="90000"/>
              </a:lnSpc>
              <a:spcBef>
                <a:spcPct val="0"/>
              </a:spcBef>
              <a:buNone/>
            </a:pPr>
            <a:r>
              <a:rPr lang="pt-BR" sz="2700" dirty="0" smtClean="0">
                <a:solidFill>
                  <a:schemeClr val="tx2">
                    <a:lumMod val="50000"/>
                  </a:schemeClr>
                </a:solidFill>
              </a:rPr>
              <a:t>	(Art. 4º, § 2º) 1,5% do PL =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346241576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tx2">
                    <a:lumMod val="50000"/>
                  </a:schemeClr>
                </a:solidFill>
              </a:rPr>
              <a:t>Patrimônio Líquido = R$ 126,7 bilhões</a:t>
            </a:r>
          </a:p>
          <a:p>
            <a:pPr algn="just">
              <a:lnSpc>
                <a:spcPct val="90000"/>
              </a:lnSpc>
              <a:spcBef>
                <a:spcPct val="0"/>
              </a:spcBef>
              <a:buNone/>
            </a:pPr>
            <a:r>
              <a:rPr lang="pt-BR" sz="2700" dirty="0" smtClean="0">
                <a:solidFill>
                  <a:schemeClr val="tx2">
                    <a:lumMod val="50000"/>
                  </a:schemeClr>
                </a:solidFill>
              </a:rPr>
              <a:t>	(Art. 4º, § 2º) 1,5% do PL =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15407918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tx2">
                    <a:lumMod val="50000"/>
                  </a:schemeClr>
                </a:solidFill>
              </a:rPr>
              <a:t>= R$ 126,7 bilhões</a:t>
            </a:r>
          </a:p>
          <a:p>
            <a:pPr algn="just">
              <a:lnSpc>
                <a:spcPct val="90000"/>
              </a:lnSpc>
              <a:spcBef>
                <a:spcPct val="0"/>
              </a:spcBef>
              <a:buNone/>
            </a:pPr>
            <a:r>
              <a:rPr lang="pt-BR" sz="2700" dirty="0" smtClean="0">
                <a:solidFill>
                  <a:schemeClr val="tx2">
                    <a:lumMod val="50000"/>
                  </a:schemeClr>
                </a:solidFill>
              </a:rPr>
              <a:t>	(Art. 4º, § 2º) 1,5% do PL =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80806010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bg1"/>
                </a:solidFill>
              </a:rPr>
              <a:t>= R$ 126,7 bilhões</a:t>
            </a:r>
          </a:p>
          <a:p>
            <a:pPr algn="just">
              <a:lnSpc>
                <a:spcPct val="90000"/>
              </a:lnSpc>
              <a:spcBef>
                <a:spcPct val="0"/>
              </a:spcBef>
              <a:buNone/>
            </a:pPr>
            <a:r>
              <a:rPr lang="pt-BR" sz="2700" dirty="0" smtClean="0">
                <a:solidFill>
                  <a:schemeClr val="tx2">
                    <a:lumMod val="50000"/>
                  </a:schemeClr>
                </a:solidFill>
              </a:rPr>
              <a:t>	(Art. 4º, § 2º) 1,5% do PL =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1964718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bg1"/>
                </a:solidFill>
              </a:rPr>
              <a:t>= R$ 126,7 bilhões</a:t>
            </a:r>
          </a:p>
          <a:p>
            <a:pPr algn="just">
              <a:lnSpc>
                <a:spcPct val="90000"/>
              </a:lnSpc>
              <a:spcBef>
                <a:spcPct val="0"/>
              </a:spcBef>
              <a:buNone/>
            </a:pPr>
            <a:r>
              <a:rPr lang="pt-BR" sz="2700" dirty="0" smtClean="0">
                <a:solidFill>
                  <a:schemeClr val="bg1"/>
                </a:solidFill>
              </a:rPr>
              <a:t>	(Art. 4º, § 2º) </a:t>
            </a:r>
            <a:r>
              <a:rPr lang="pt-BR" sz="2700" dirty="0" smtClean="0">
                <a:solidFill>
                  <a:srgbClr val="FF0000"/>
                </a:solidFill>
              </a:rPr>
              <a:t>1,5% do PL </a:t>
            </a:r>
            <a:r>
              <a:rPr lang="pt-BR" sz="2700" dirty="0" smtClean="0">
                <a:solidFill>
                  <a:schemeClr val="tx2">
                    <a:lumMod val="50000"/>
                  </a:schemeClr>
                </a:solidFill>
              </a:rPr>
              <a:t>=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12396487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bg1"/>
                </a:solidFill>
              </a:rPr>
              <a:t>= R$ 126,7 bilhões</a:t>
            </a:r>
          </a:p>
          <a:p>
            <a:pPr algn="just">
              <a:lnSpc>
                <a:spcPct val="90000"/>
              </a:lnSpc>
              <a:spcBef>
                <a:spcPct val="0"/>
              </a:spcBef>
              <a:buNone/>
            </a:pPr>
            <a:r>
              <a:rPr lang="pt-BR" sz="2700" dirty="0" smtClean="0">
                <a:solidFill>
                  <a:schemeClr val="bg1"/>
                </a:solidFill>
              </a:rPr>
              <a:t>	(Art. 4º, § 2º) </a:t>
            </a:r>
            <a:r>
              <a:rPr lang="pt-BR" sz="2700" dirty="0" smtClean="0">
                <a:solidFill>
                  <a:srgbClr val="FF0000"/>
                </a:solidFill>
              </a:rPr>
              <a:t>1,5% do PL </a:t>
            </a:r>
            <a:r>
              <a:rPr lang="pt-BR" sz="2700" dirty="0" smtClean="0">
                <a:solidFill>
                  <a:schemeClr val="bg1"/>
                </a:solidFill>
              </a:rPr>
              <a:t>=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207527199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bg1"/>
                </a:solidFill>
              </a:rPr>
              <a:t>= R$ 126,7 bilhões</a:t>
            </a:r>
          </a:p>
          <a:p>
            <a:pPr algn="just">
              <a:lnSpc>
                <a:spcPct val="90000"/>
              </a:lnSpc>
              <a:spcBef>
                <a:spcPct val="0"/>
              </a:spcBef>
              <a:buNone/>
            </a:pPr>
            <a:r>
              <a:rPr lang="pt-BR" sz="2700" dirty="0" smtClean="0">
                <a:solidFill>
                  <a:schemeClr val="bg1"/>
                </a:solidFill>
              </a:rPr>
              <a:t>	(Art. 4º, § 2º) </a:t>
            </a:r>
            <a:r>
              <a:rPr lang="pt-BR" sz="2700" dirty="0" smtClean="0">
                <a:solidFill>
                  <a:srgbClr val="FF0000"/>
                </a:solidFill>
              </a:rPr>
              <a:t>1,5% do PL </a:t>
            </a:r>
            <a:r>
              <a:rPr lang="pt-BR" sz="2700" dirty="0" smtClean="0">
                <a:solidFill>
                  <a:schemeClr val="bg1"/>
                </a:solidFill>
              </a:rPr>
              <a:t>=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a:t>
            </a:r>
            <a:r>
              <a:rPr lang="pt-BR" sz="2700" dirty="0" smtClean="0">
                <a:solidFill>
                  <a:schemeClr val="bg1"/>
                </a:solidFill>
              </a:rPr>
              <a:t>-------------------------------------------------------------------------</a:t>
            </a:r>
          </a:p>
          <a:p>
            <a:pPr algn="just">
              <a:lnSpc>
                <a:spcPct val="90000"/>
              </a:lnSpc>
              <a:spcBef>
                <a:spcPct val="0"/>
              </a:spcBef>
              <a:buNone/>
            </a:pPr>
            <a:r>
              <a:rPr lang="pt-BR" sz="2700" dirty="0">
                <a:solidFill>
                  <a:schemeClr val="bg1"/>
                </a:solidFill>
              </a:rPr>
              <a:t>	</a:t>
            </a:r>
            <a:r>
              <a:rPr lang="pt-BR" sz="2700" u="sng" dirty="0" smtClean="0">
                <a:solidFill>
                  <a:schemeClr val="tx2">
                    <a:lumMod val="50000"/>
                  </a:schemeClr>
                </a:solidFill>
              </a:rPr>
              <a:t>Exemplo:</a:t>
            </a:r>
            <a:r>
              <a:rPr lang="pt-BR" sz="2700" dirty="0" smtClean="0">
                <a:solidFill>
                  <a:schemeClr val="tx2">
                    <a:lumMod val="50000"/>
                  </a:schemeClr>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225773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tx2">
                    <a:lumMod val="50000"/>
                  </a:schemeClr>
                </a:solidFill>
              </a:rPr>
              <a:t>, </a:t>
            </a:r>
            <a:r>
              <a:rPr lang="pt-BR" sz="2700" b="1" u="sng" dirty="0">
                <a:solidFill>
                  <a:srgbClr val="0B1B2F"/>
                </a:solidFill>
              </a:rPr>
              <a:t>constitui receita do Tesouro Nacional</a:t>
            </a:r>
            <a:r>
              <a:rPr lang="pt-BR" sz="2700" dirty="0">
                <a:solidFill>
                  <a:srgbClr val="0B1B2F"/>
                </a:solidFill>
              </a:rPr>
              <a:t>, </a:t>
            </a:r>
            <a:r>
              <a:rPr lang="pt-BR" sz="2700" b="1" dirty="0">
                <a:solidFill>
                  <a:srgbClr val="0B1B2F"/>
                </a:solidFill>
              </a:rPr>
              <a:t>e será transferido</a:t>
            </a:r>
            <a:r>
              <a:rPr lang="pt-BR" sz="2700" dirty="0">
                <a:solidFill>
                  <a:srgbClr val="0B1B2F"/>
                </a:solidFill>
              </a:rPr>
              <a:t> até o décimo dia útil </a:t>
            </a:r>
            <a:r>
              <a:rPr lang="pt-BR" sz="2700" dirty="0" err="1">
                <a:solidFill>
                  <a:srgbClr val="0B1B2F"/>
                </a:solidFill>
              </a:rPr>
              <a:t>subseqüente</a:t>
            </a:r>
            <a:r>
              <a:rPr lang="pt-BR" sz="2700" dirty="0">
                <a:solidFill>
                  <a:srgbClr val="0B1B2F"/>
                </a:solidFill>
              </a:rPr>
              <a:t> à aprovação dos balanços semestrais.</a:t>
            </a:r>
          </a:p>
          <a:p>
            <a:pPr algn="just">
              <a:lnSpc>
                <a:spcPct val="90000"/>
              </a:lnSpc>
              <a:spcBef>
                <a:spcPct val="0"/>
              </a:spcBef>
              <a:buNone/>
            </a:pPr>
            <a:endParaRPr lang="pt-BR" sz="2700" dirty="0">
              <a:solidFill>
                <a:srgbClr val="0B1B2F"/>
              </a:solidFill>
            </a:endParaRPr>
          </a:p>
          <a:p>
            <a:pPr algn="just">
              <a:lnSpc>
                <a:spcPct val="90000"/>
              </a:lnSpc>
              <a:spcBef>
                <a:spcPct val="0"/>
              </a:spcBef>
              <a:buNone/>
            </a:pPr>
            <a:r>
              <a:rPr lang="pt-BR" sz="2700" dirty="0" smtClean="0">
                <a:solidFill>
                  <a:srgbClr val="0B1B2F"/>
                </a:solidFill>
              </a:rPr>
              <a:t>	§ 1º </a:t>
            </a:r>
            <a:r>
              <a:rPr lang="pt-BR" sz="2700" b="1" dirty="0">
                <a:solidFill>
                  <a:srgbClr val="0B1B2F"/>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22516685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bg1"/>
                </a:solidFill>
              </a:rPr>
              <a:t>= R$ 126,7 bilhões</a:t>
            </a:r>
          </a:p>
          <a:p>
            <a:pPr algn="just">
              <a:lnSpc>
                <a:spcPct val="90000"/>
              </a:lnSpc>
              <a:spcBef>
                <a:spcPct val="0"/>
              </a:spcBef>
              <a:buNone/>
            </a:pPr>
            <a:r>
              <a:rPr lang="pt-BR" sz="2700" dirty="0" smtClean="0">
                <a:solidFill>
                  <a:schemeClr val="bg1"/>
                </a:solidFill>
              </a:rPr>
              <a:t>	(Art. 4º, § 2º) </a:t>
            </a:r>
            <a:r>
              <a:rPr lang="pt-BR" sz="2700" dirty="0" smtClean="0">
                <a:solidFill>
                  <a:srgbClr val="FF0000"/>
                </a:solidFill>
              </a:rPr>
              <a:t>1,5% do PL </a:t>
            </a:r>
            <a:r>
              <a:rPr lang="pt-BR" sz="2700" dirty="0" smtClean="0">
                <a:solidFill>
                  <a:schemeClr val="bg1"/>
                </a:solidFill>
              </a:rPr>
              <a:t>=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a:t>
            </a:r>
            <a:r>
              <a:rPr lang="pt-BR" sz="2700" dirty="0" smtClean="0">
                <a:solidFill>
                  <a:schemeClr val="bg1"/>
                </a:solidFill>
              </a:rPr>
              <a:t>-------------------------------------------------------------------------</a:t>
            </a:r>
          </a:p>
          <a:p>
            <a:pPr algn="just">
              <a:lnSpc>
                <a:spcPct val="90000"/>
              </a:lnSpc>
              <a:spcBef>
                <a:spcPct val="0"/>
              </a:spcBef>
              <a:buNone/>
            </a:pPr>
            <a:r>
              <a:rPr lang="pt-BR" sz="2700" dirty="0">
                <a:solidFill>
                  <a:schemeClr val="bg1"/>
                </a:solidFill>
              </a:rPr>
              <a:t>	</a:t>
            </a:r>
            <a:r>
              <a:rPr lang="pt-BR" sz="2700" u="sng" dirty="0" smtClean="0">
                <a:solidFill>
                  <a:srgbClr val="00B050"/>
                </a:solidFill>
              </a:rPr>
              <a:t>Exemplo:</a:t>
            </a:r>
            <a:r>
              <a:rPr lang="pt-BR" sz="2700" dirty="0" smtClean="0">
                <a:solidFill>
                  <a:schemeClr val="bg1"/>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Resultado Total = 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336944351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solidFill>
                  <a:schemeClr val="bg1"/>
                </a:solidFill>
              </a:rPr>
              <a:t>	</a:t>
            </a:r>
            <a:r>
              <a:rPr lang="pt-BR" sz="2700" dirty="0" smtClean="0">
                <a:solidFill>
                  <a:srgbClr val="00B0F0"/>
                </a:solidFill>
              </a:rPr>
              <a:t>Ativos Totais</a:t>
            </a:r>
            <a:r>
              <a:rPr lang="pt-BR" sz="2700" dirty="0" smtClean="0">
                <a:solidFill>
                  <a:schemeClr val="bg1"/>
                </a:solidFill>
              </a:rPr>
              <a:t> = R$ 3.480,3 bilhões</a:t>
            </a: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rgbClr val="FFC000"/>
                </a:solidFill>
              </a:rPr>
              <a:t>Patrimônio Líquido </a:t>
            </a:r>
            <a:r>
              <a:rPr lang="pt-BR" sz="2700" dirty="0">
                <a:solidFill>
                  <a:schemeClr val="bg1"/>
                </a:solidFill>
              </a:rPr>
              <a:t>= R$ 126,7 bilhões</a:t>
            </a:r>
          </a:p>
          <a:p>
            <a:pPr algn="just">
              <a:lnSpc>
                <a:spcPct val="90000"/>
              </a:lnSpc>
              <a:spcBef>
                <a:spcPct val="0"/>
              </a:spcBef>
              <a:buNone/>
            </a:pPr>
            <a:r>
              <a:rPr lang="pt-BR" sz="2700" dirty="0" smtClean="0">
                <a:solidFill>
                  <a:schemeClr val="bg1"/>
                </a:solidFill>
              </a:rPr>
              <a:t>	(Art. 4º, § 2º) </a:t>
            </a:r>
            <a:r>
              <a:rPr lang="pt-BR" sz="2700" dirty="0" smtClean="0">
                <a:solidFill>
                  <a:srgbClr val="FF0000"/>
                </a:solidFill>
              </a:rPr>
              <a:t>1,5% do PL </a:t>
            </a:r>
            <a:r>
              <a:rPr lang="pt-BR" sz="2700" dirty="0" smtClean="0">
                <a:solidFill>
                  <a:schemeClr val="bg1"/>
                </a:solidFill>
              </a:rPr>
              <a:t>= R$ 52,2 bilhões</a:t>
            </a: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a:t>
            </a:r>
            <a:r>
              <a:rPr lang="pt-BR" sz="2700" dirty="0" smtClean="0">
                <a:solidFill>
                  <a:schemeClr val="bg1"/>
                </a:solidFill>
              </a:rPr>
              <a:t>-------------------------------------------------------------------------</a:t>
            </a:r>
          </a:p>
          <a:p>
            <a:pPr algn="just">
              <a:lnSpc>
                <a:spcPct val="90000"/>
              </a:lnSpc>
              <a:spcBef>
                <a:spcPct val="0"/>
              </a:spcBef>
              <a:buNone/>
            </a:pPr>
            <a:r>
              <a:rPr lang="pt-BR" sz="2700" dirty="0">
                <a:solidFill>
                  <a:schemeClr val="bg1"/>
                </a:solidFill>
              </a:rPr>
              <a:t>	</a:t>
            </a:r>
            <a:r>
              <a:rPr lang="pt-BR" sz="2700" u="sng" dirty="0" smtClean="0">
                <a:solidFill>
                  <a:srgbClr val="00B050"/>
                </a:solidFill>
              </a:rPr>
              <a:t>Exemplo:</a:t>
            </a:r>
            <a:r>
              <a:rPr lang="pt-BR" sz="2700" dirty="0" smtClean="0">
                <a:solidFill>
                  <a:schemeClr val="bg1"/>
                </a:solidFill>
              </a:rPr>
              <a:t> 1º semestre/2008</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Resultado Total = </a:t>
            </a:r>
            <a:r>
              <a:rPr lang="pt-BR" sz="2700" dirty="0" smtClean="0">
                <a:solidFill>
                  <a:srgbClr val="FFC000"/>
                </a:solidFill>
              </a:rPr>
              <a:t>negativo em R$ 41,6 bilhões</a:t>
            </a:r>
          </a:p>
          <a:p>
            <a:pPr algn="just">
              <a:lnSpc>
                <a:spcPct val="90000"/>
              </a:lnSpc>
              <a:spcBef>
                <a:spcPct val="0"/>
              </a:spcBef>
              <a:buNone/>
            </a:pPr>
            <a:r>
              <a:rPr lang="pt-BR" sz="2700" dirty="0">
                <a:solidFill>
                  <a:schemeClr val="bg1"/>
                </a:solidFill>
              </a:rPr>
              <a:t>	</a:t>
            </a:r>
            <a:endParaRPr lang="pt-BR" sz="2700" dirty="0" smtClean="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BANCO CENTRAL DO BRASIL</a:t>
            </a:r>
          </a:p>
        </p:txBody>
      </p:sp>
    </p:spTree>
    <p:extLst>
      <p:ext uri="{BB962C8B-B14F-4D97-AF65-F5344CB8AC3E}">
        <p14:creationId xmlns:p14="http://schemas.microsoft.com/office/powerpoint/2010/main" val="21734801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a:t>
            </a:r>
            <a:r>
              <a:rPr lang="pt-BR" sz="2700" dirty="0">
                <a:solidFill>
                  <a:schemeClr val="tx2">
                    <a:lumMod val="50000"/>
                  </a:schemeClr>
                </a:solidFill>
              </a:rPr>
              <a:t>Caso o procedimento previsto no </a:t>
            </a:r>
            <a:r>
              <a:rPr lang="pt-BR" sz="2700" i="1" dirty="0">
                <a:solidFill>
                  <a:schemeClr val="tx2">
                    <a:lumMod val="50000"/>
                  </a:schemeClr>
                </a:solidFill>
              </a:rPr>
              <a:t>caput</a:t>
            </a:r>
            <a:r>
              <a:rPr lang="pt-BR" sz="2700" dirty="0">
                <a:solidFill>
                  <a:schemeClr val="tx2">
                    <a:lumMod val="50000"/>
                  </a:schemeClr>
                </a:solidFill>
              </a:rPr>
              <a:t> deste artigo não seja suficiente para a cobertura do resultado negativo, </a:t>
            </a:r>
            <a:r>
              <a:rPr lang="pt-BR" sz="2700" b="1" dirty="0">
                <a:solidFill>
                  <a:schemeClr val="tx2">
                    <a:lumMod val="50000"/>
                  </a:schemeClr>
                </a:solidFill>
              </a:rPr>
              <a:t>o saldo remanescente será considerado obrigação</a:t>
            </a:r>
            <a:r>
              <a:rPr lang="pt-BR" sz="2700" dirty="0">
                <a:solidFill>
                  <a:schemeClr val="tx2">
                    <a:lumMod val="50000"/>
                  </a:schemeClr>
                </a:solidFill>
              </a:rPr>
              <a:t> da União com o Banco Central do Brasil, devendo ser objeto de pagamento até o décimo dia útil do exercício subsequente ao da aprovação do </a:t>
            </a:r>
            <a:r>
              <a:rPr lang="pt-BR" sz="2700" dirty="0" smtClean="0">
                <a:solidFill>
                  <a:schemeClr val="tx2">
                    <a:lumMod val="50000"/>
                  </a:schemeClr>
                </a:solidFill>
              </a:rPr>
              <a:t>balanço.</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5º </a:t>
            </a:r>
            <a:r>
              <a:rPr lang="pt-BR" sz="2700" b="1" dirty="0">
                <a:solidFill>
                  <a:schemeClr val="tx2">
                    <a:lumMod val="50000"/>
                  </a:schemeClr>
                </a:solidFill>
              </a:rPr>
              <a:t>Para pagamento da obrigação </a:t>
            </a:r>
            <a:r>
              <a:rPr lang="pt-BR" sz="2700" dirty="0">
                <a:solidFill>
                  <a:schemeClr val="tx2">
                    <a:lumMod val="50000"/>
                  </a:schemeClr>
                </a:solidFill>
              </a:rPr>
              <a:t>a que se refere o § 3º deste artigo, </a:t>
            </a:r>
            <a:r>
              <a:rPr lang="pt-BR" sz="2700" b="1" dirty="0">
                <a:solidFill>
                  <a:schemeClr val="tx2">
                    <a:lumMod val="50000"/>
                  </a:schemeClr>
                </a:solidFill>
              </a:rPr>
              <a:t>poderão ser emitidos títulos da dívida pública mobiliária federal interna (</a:t>
            </a:r>
            <a:r>
              <a:rPr lang="pt-BR" sz="2700" b="1" dirty="0" err="1">
                <a:solidFill>
                  <a:schemeClr val="tx2">
                    <a:lumMod val="50000"/>
                  </a:schemeClr>
                </a:solidFill>
              </a:rPr>
              <a:t>DPMFi</a:t>
            </a:r>
            <a:r>
              <a:rPr lang="pt-BR" sz="2700" b="1" dirty="0">
                <a:solidFill>
                  <a:schemeClr val="tx2">
                    <a:lumMod val="50000"/>
                  </a:schemeClr>
                </a:solidFill>
              </a:rPr>
              <a:t>) </a:t>
            </a:r>
            <a:r>
              <a:rPr lang="pt-BR" sz="2700" dirty="0">
                <a:solidFill>
                  <a:schemeClr val="tx2">
                    <a:lumMod val="50000"/>
                  </a:schemeClr>
                </a:solidFill>
              </a:rPr>
              <a:t>adequados aos fins de política monetária, com características definidas pelo Ministro de Estado da Fazenda</a:t>
            </a:r>
            <a:r>
              <a:rPr lang="pt-BR" sz="2700" dirty="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70170972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Caso o procedimento previsto no </a:t>
            </a:r>
            <a:r>
              <a:rPr lang="pt-BR" sz="2700" i="1" dirty="0">
                <a:solidFill>
                  <a:schemeClr val="bg1"/>
                </a:solidFill>
              </a:rPr>
              <a:t>caput</a:t>
            </a:r>
            <a:r>
              <a:rPr lang="pt-BR" sz="2700" dirty="0">
                <a:solidFill>
                  <a:schemeClr val="bg1"/>
                </a:solidFill>
              </a:rPr>
              <a:t> deste artigo não seja suficiente para a cobertura do resultado negativo, </a:t>
            </a:r>
            <a:r>
              <a:rPr lang="pt-BR" sz="2700" b="1" dirty="0">
                <a:solidFill>
                  <a:schemeClr val="tx2">
                    <a:lumMod val="50000"/>
                  </a:schemeClr>
                </a:solidFill>
              </a:rPr>
              <a:t>o saldo remanescente será considerado obrigação</a:t>
            </a:r>
            <a:r>
              <a:rPr lang="pt-BR" sz="2700" dirty="0">
                <a:solidFill>
                  <a:schemeClr val="tx2">
                    <a:lumMod val="50000"/>
                  </a:schemeClr>
                </a:solidFill>
              </a:rPr>
              <a:t> da União com o Banco Central do Brasil, devendo ser objeto de pagamento até o décimo dia útil do exercício subsequente ao da aprovação do </a:t>
            </a:r>
            <a:r>
              <a:rPr lang="pt-BR" sz="2700" dirty="0" smtClean="0">
                <a:solidFill>
                  <a:schemeClr val="tx2">
                    <a:lumMod val="50000"/>
                  </a:schemeClr>
                </a:solidFill>
              </a:rPr>
              <a:t>balanço.</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5º </a:t>
            </a:r>
            <a:r>
              <a:rPr lang="pt-BR" sz="2700" b="1" dirty="0">
                <a:solidFill>
                  <a:schemeClr val="tx2">
                    <a:lumMod val="50000"/>
                  </a:schemeClr>
                </a:solidFill>
              </a:rPr>
              <a:t>Para pagamento da obrigação </a:t>
            </a:r>
            <a:r>
              <a:rPr lang="pt-BR" sz="2700" dirty="0">
                <a:solidFill>
                  <a:schemeClr val="tx2">
                    <a:lumMod val="50000"/>
                  </a:schemeClr>
                </a:solidFill>
              </a:rPr>
              <a:t>a que se refere o § 3º deste artigo, </a:t>
            </a:r>
            <a:r>
              <a:rPr lang="pt-BR" sz="2700" b="1" dirty="0">
                <a:solidFill>
                  <a:schemeClr val="tx2">
                    <a:lumMod val="50000"/>
                  </a:schemeClr>
                </a:solidFill>
              </a:rPr>
              <a:t>poderão ser emitidos títulos da dívida pública mobiliária federal interna (</a:t>
            </a:r>
            <a:r>
              <a:rPr lang="pt-BR" sz="2700" b="1" dirty="0" err="1">
                <a:solidFill>
                  <a:schemeClr val="tx2">
                    <a:lumMod val="50000"/>
                  </a:schemeClr>
                </a:solidFill>
              </a:rPr>
              <a:t>DPMFi</a:t>
            </a:r>
            <a:r>
              <a:rPr lang="pt-BR" sz="2700" b="1" dirty="0">
                <a:solidFill>
                  <a:schemeClr val="tx2">
                    <a:lumMod val="50000"/>
                  </a:schemeClr>
                </a:solidFill>
              </a:rPr>
              <a:t>) </a:t>
            </a:r>
            <a:r>
              <a:rPr lang="pt-BR" sz="2700" dirty="0">
                <a:solidFill>
                  <a:schemeClr val="tx2">
                    <a:lumMod val="50000"/>
                  </a:schemeClr>
                </a:solidFill>
              </a:rPr>
              <a:t>adequados aos fins de política monetária, com características definidas pelo Ministro de Estado da Fazenda</a:t>
            </a:r>
            <a:r>
              <a:rPr lang="pt-BR" sz="2700" dirty="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77028951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Caso o procedimento previsto no </a:t>
            </a:r>
            <a:r>
              <a:rPr lang="pt-BR" sz="2700" i="1" dirty="0">
                <a:solidFill>
                  <a:schemeClr val="bg1"/>
                </a:solidFill>
              </a:rPr>
              <a:t>caput</a:t>
            </a:r>
            <a:r>
              <a:rPr lang="pt-BR" sz="2700" dirty="0">
                <a:solidFill>
                  <a:schemeClr val="bg1"/>
                </a:solidFill>
              </a:rPr>
              <a:t> deste artigo não seja suficiente para a cobertura do resultado negativo, </a:t>
            </a:r>
            <a:r>
              <a:rPr lang="pt-BR" sz="2700" b="1" dirty="0">
                <a:solidFill>
                  <a:srgbClr val="FFC000"/>
                </a:solidFill>
              </a:rPr>
              <a:t>o saldo remanescente será considerado obrigação</a:t>
            </a:r>
            <a:r>
              <a:rPr lang="pt-BR" sz="2700" dirty="0">
                <a:solidFill>
                  <a:schemeClr val="bg1"/>
                </a:solidFill>
              </a:rPr>
              <a:t> da União com o Banco Central do Brasil, </a:t>
            </a:r>
            <a:r>
              <a:rPr lang="pt-BR" sz="2700" dirty="0">
                <a:solidFill>
                  <a:schemeClr val="tx2">
                    <a:lumMod val="50000"/>
                  </a:schemeClr>
                </a:solidFill>
              </a:rPr>
              <a:t>devendo ser objeto de pagamento até o décimo dia útil do exercício subsequente ao da aprovação do </a:t>
            </a:r>
            <a:r>
              <a:rPr lang="pt-BR" sz="2700" dirty="0" smtClean="0">
                <a:solidFill>
                  <a:schemeClr val="tx2">
                    <a:lumMod val="50000"/>
                  </a:schemeClr>
                </a:solidFill>
              </a:rPr>
              <a:t>balanço.</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5º </a:t>
            </a:r>
            <a:r>
              <a:rPr lang="pt-BR" sz="2700" b="1" dirty="0">
                <a:solidFill>
                  <a:schemeClr val="tx2">
                    <a:lumMod val="50000"/>
                  </a:schemeClr>
                </a:solidFill>
              </a:rPr>
              <a:t>Para pagamento da obrigação </a:t>
            </a:r>
            <a:r>
              <a:rPr lang="pt-BR" sz="2700" dirty="0">
                <a:solidFill>
                  <a:schemeClr val="tx2">
                    <a:lumMod val="50000"/>
                  </a:schemeClr>
                </a:solidFill>
              </a:rPr>
              <a:t>a que se refere o § 3º deste artigo, </a:t>
            </a:r>
            <a:r>
              <a:rPr lang="pt-BR" sz="2700" b="1" dirty="0">
                <a:solidFill>
                  <a:schemeClr val="tx2">
                    <a:lumMod val="50000"/>
                  </a:schemeClr>
                </a:solidFill>
              </a:rPr>
              <a:t>poderão ser emitidos títulos da dívida pública mobiliária federal interna (</a:t>
            </a:r>
            <a:r>
              <a:rPr lang="pt-BR" sz="2700" b="1" dirty="0" err="1">
                <a:solidFill>
                  <a:schemeClr val="tx2">
                    <a:lumMod val="50000"/>
                  </a:schemeClr>
                </a:solidFill>
              </a:rPr>
              <a:t>DPMFi</a:t>
            </a:r>
            <a:r>
              <a:rPr lang="pt-BR" sz="2700" b="1" dirty="0">
                <a:solidFill>
                  <a:schemeClr val="tx2">
                    <a:lumMod val="50000"/>
                  </a:schemeClr>
                </a:solidFill>
              </a:rPr>
              <a:t>) </a:t>
            </a:r>
            <a:r>
              <a:rPr lang="pt-BR" sz="2700" dirty="0">
                <a:solidFill>
                  <a:schemeClr val="tx2">
                    <a:lumMod val="50000"/>
                  </a:schemeClr>
                </a:solidFill>
              </a:rPr>
              <a:t>adequados aos fins de política monetária, com características definidas pelo Ministro de Estado da Fazenda</a:t>
            </a:r>
            <a:r>
              <a:rPr lang="pt-BR" sz="2700" dirty="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62764451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Caso o procedimento previsto no </a:t>
            </a:r>
            <a:r>
              <a:rPr lang="pt-BR" sz="2700" i="1" dirty="0">
                <a:solidFill>
                  <a:schemeClr val="bg1"/>
                </a:solidFill>
              </a:rPr>
              <a:t>caput</a:t>
            </a:r>
            <a:r>
              <a:rPr lang="pt-BR" sz="2700" dirty="0">
                <a:solidFill>
                  <a:schemeClr val="bg1"/>
                </a:solidFill>
              </a:rPr>
              <a:t> deste artigo não seja suficiente para a cobertura do resultado negativo, </a:t>
            </a:r>
            <a:r>
              <a:rPr lang="pt-BR" sz="2700" b="1" dirty="0">
                <a:solidFill>
                  <a:srgbClr val="FFC000"/>
                </a:solidFill>
              </a:rPr>
              <a:t>o saldo remanescente será considerado obrigação</a:t>
            </a:r>
            <a:r>
              <a:rPr lang="pt-BR" sz="2700" dirty="0">
                <a:solidFill>
                  <a:schemeClr val="bg1"/>
                </a:solidFill>
              </a:rPr>
              <a:t> da União com o Banco Central do Brasil, devendo ser objeto de pagamento até o décimo dia útil do exercício subsequente ao da aprovação do </a:t>
            </a:r>
            <a:r>
              <a:rPr lang="pt-BR" sz="2700" dirty="0" smtClean="0">
                <a:solidFill>
                  <a:schemeClr val="bg1"/>
                </a:solidFill>
              </a:rPr>
              <a:t>balanço.</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5º </a:t>
            </a:r>
            <a:r>
              <a:rPr lang="pt-BR" sz="2700" b="1" dirty="0">
                <a:solidFill>
                  <a:schemeClr val="tx2">
                    <a:lumMod val="50000"/>
                  </a:schemeClr>
                </a:solidFill>
              </a:rPr>
              <a:t>Para pagamento da obrigação </a:t>
            </a:r>
            <a:r>
              <a:rPr lang="pt-BR" sz="2700" dirty="0">
                <a:solidFill>
                  <a:schemeClr val="tx2">
                    <a:lumMod val="50000"/>
                  </a:schemeClr>
                </a:solidFill>
              </a:rPr>
              <a:t>a que se refere o § 3º deste artigo, </a:t>
            </a:r>
            <a:r>
              <a:rPr lang="pt-BR" sz="2700" b="1" dirty="0">
                <a:solidFill>
                  <a:schemeClr val="tx2">
                    <a:lumMod val="50000"/>
                  </a:schemeClr>
                </a:solidFill>
              </a:rPr>
              <a:t>poderão ser emitidos títulos da dívida pública mobiliária federal interna (</a:t>
            </a:r>
            <a:r>
              <a:rPr lang="pt-BR" sz="2700" b="1" dirty="0" err="1">
                <a:solidFill>
                  <a:schemeClr val="tx2">
                    <a:lumMod val="50000"/>
                  </a:schemeClr>
                </a:solidFill>
              </a:rPr>
              <a:t>DPMFi</a:t>
            </a:r>
            <a:r>
              <a:rPr lang="pt-BR" sz="2700" b="1" dirty="0">
                <a:solidFill>
                  <a:schemeClr val="tx2">
                    <a:lumMod val="50000"/>
                  </a:schemeClr>
                </a:solidFill>
              </a:rPr>
              <a:t>) </a:t>
            </a:r>
            <a:r>
              <a:rPr lang="pt-BR" sz="2700" dirty="0">
                <a:solidFill>
                  <a:schemeClr val="tx2">
                    <a:lumMod val="50000"/>
                  </a:schemeClr>
                </a:solidFill>
              </a:rPr>
              <a:t>adequados aos fins de política monetária, com características definidas pelo Ministro de Estado da Fazenda</a:t>
            </a:r>
            <a:r>
              <a:rPr lang="pt-BR" sz="2700" dirty="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224570774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Caso o procedimento previsto no </a:t>
            </a:r>
            <a:r>
              <a:rPr lang="pt-BR" sz="2700" i="1" dirty="0">
                <a:solidFill>
                  <a:schemeClr val="bg1"/>
                </a:solidFill>
              </a:rPr>
              <a:t>caput</a:t>
            </a:r>
            <a:r>
              <a:rPr lang="pt-BR" sz="2700" dirty="0">
                <a:solidFill>
                  <a:schemeClr val="bg1"/>
                </a:solidFill>
              </a:rPr>
              <a:t> deste artigo não seja suficiente para a cobertura do resultado negativo, </a:t>
            </a:r>
            <a:r>
              <a:rPr lang="pt-BR" sz="2700" b="1" dirty="0">
                <a:solidFill>
                  <a:srgbClr val="FFC000"/>
                </a:solidFill>
              </a:rPr>
              <a:t>o saldo remanescente será considerado obrigação</a:t>
            </a:r>
            <a:r>
              <a:rPr lang="pt-BR" sz="2700" dirty="0">
                <a:solidFill>
                  <a:schemeClr val="bg1"/>
                </a:solidFill>
              </a:rPr>
              <a:t> da União com o Banco Central do Brasil, devendo ser objeto de pagamento até o décimo dia útil do exercício subsequente ao da aprovação do </a:t>
            </a:r>
            <a:r>
              <a:rPr lang="pt-BR" sz="2700" dirty="0" smtClean="0">
                <a:solidFill>
                  <a:schemeClr val="bg1"/>
                </a:solidFill>
              </a:rPr>
              <a:t>balanço.</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5º </a:t>
            </a:r>
            <a:r>
              <a:rPr lang="pt-BR" sz="2700" b="1" dirty="0">
                <a:solidFill>
                  <a:srgbClr val="FF0000"/>
                </a:solidFill>
              </a:rPr>
              <a:t>Para pagamento da obrigação </a:t>
            </a:r>
            <a:r>
              <a:rPr lang="pt-BR" sz="2700" dirty="0">
                <a:solidFill>
                  <a:schemeClr val="bg1"/>
                </a:solidFill>
              </a:rPr>
              <a:t>a que se refere o § 3º deste artigo, </a:t>
            </a:r>
            <a:r>
              <a:rPr lang="pt-BR" sz="2700" b="1" dirty="0">
                <a:solidFill>
                  <a:schemeClr val="tx2">
                    <a:lumMod val="50000"/>
                  </a:schemeClr>
                </a:solidFill>
              </a:rPr>
              <a:t>poderão ser emitidos títulos da dívida pública mobiliária federal interna (</a:t>
            </a:r>
            <a:r>
              <a:rPr lang="pt-BR" sz="2700" b="1" dirty="0" err="1">
                <a:solidFill>
                  <a:schemeClr val="tx2">
                    <a:lumMod val="50000"/>
                  </a:schemeClr>
                </a:solidFill>
              </a:rPr>
              <a:t>DPMFi</a:t>
            </a:r>
            <a:r>
              <a:rPr lang="pt-BR" sz="2700" b="1" dirty="0">
                <a:solidFill>
                  <a:schemeClr val="tx2">
                    <a:lumMod val="50000"/>
                  </a:schemeClr>
                </a:solidFill>
              </a:rPr>
              <a:t>) </a:t>
            </a:r>
            <a:r>
              <a:rPr lang="pt-BR" sz="2700" dirty="0">
                <a:solidFill>
                  <a:schemeClr val="tx2">
                    <a:lumMod val="50000"/>
                  </a:schemeClr>
                </a:solidFill>
              </a:rPr>
              <a:t>adequados aos fins de política monetária, com características definidas pelo Ministro de Estado da Fazenda</a:t>
            </a:r>
            <a:r>
              <a:rPr lang="pt-BR" sz="2700" dirty="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56595983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Caso o procedimento previsto no </a:t>
            </a:r>
            <a:r>
              <a:rPr lang="pt-BR" sz="2700" i="1" dirty="0">
                <a:solidFill>
                  <a:schemeClr val="bg1"/>
                </a:solidFill>
              </a:rPr>
              <a:t>caput</a:t>
            </a:r>
            <a:r>
              <a:rPr lang="pt-BR" sz="2700" dirty="0">
                <a:solidFill>
                  <a:schemeClr val="bg1"/>
                </a:solidFill>
              </a:rPr>
              <a:t> deste artigo não seja suficiente para a cobertura do resultado negativo, </a:t>
            </a:r>
            <a:r>
              <a:rPr lang="pt-BR" sz="2700" b="1" dirty="0">
                <a:solidFill>
                  <a:srgbClr val="FFC000"/>
                </a:solidFill>
              </a:rPr>
              <a:t>o saldo remanescente será considerado obrigação</a:t>
            </a:r>
            <a:r>
              <a:rPr lang="pt-BR" sz="2700" dirty="0">
                <a:solidFill>
                  <a:schemeClr val="bg1"/>
                </a:solidFill>
              </a:rPr>
              <a:t> da União com o Banco Central do Brasil, devendo ser objeto de pagamento até o décimo dia útil do exercício subsequente ao da aprovação do </a:t>
            </a:r>
            <a:r>
              <a:rPr lang="pt-BR" sz="2700" dirty="0" smtClean="0">
                <a:solidFill>
                  <a:schemeClr val="bg1"/>
                </a:solidFill>
              </a:rPr>
              <a:t>balanço.</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5º </a:t>
            </a:r>
            <a:r>
              <a:rPr lang="pt-BR" sz="2700" b="1" dirty="0">
                <a:solidFill>
                  <a:srgbClr val="FF0000"/>
                </a:solidFill>
              </a:rPr>
              <a:t>Para pagamento da obrigação </a:t>
            </a:r>
            <a:r>
              <a:rPr lang="pt-BR" sz="2700" dirty="0">
                <a:solidFill>
                  <a:schemeClr val="bg1"/>
                </a:solidFill>
              </a:rPr>
              <a:t>a que se refere o § 3º deste artigo, </a:t>
            </a:r>
            <a:r>
              <a:rPr lang="pt-BR" sz="2700" b="1" dirty="0">
                <a:solidFill>
                  <a:srgbClr val="FFFF00"/>
                </a:solidFill>
              </a:rPr>
              <a:t>poderão ser emitidos títulos da dívida pública mobiliária federal interna (</a:t>
            </a:r>
            <a:r>
              <a:rPr lang="pt-BR" sz="2700" b="1" dirty="0" err="1">
                <a:solidFill>
                  <a:srgbClr val="FFFF00"/>
                </a:solidFill>
              </a:rPr>
              <a:t>DPMFi</a:t>
            </a:r>
            <a:r>
              <a:rPr lang="pt-BR" sz="2700" b="1" dirty="0">
                <a:solidFill>
                  <a:srgbClr val="FFFF00"/>
                </a:solidFill>
              </a:rPr>
              <a:t>) </a:t>
            </a:r>
            <a:r>
              <a:rPr lang="pt-BR" sz="2700" dirty="0">
                <a:solidFill>
                  <a:schemeClr val="tx2">
                    <a:lumMod val="50000"/>
                  </a:schemeClr>
                </a:solidFill>
              </a:rPr>
              <a:t>adequados aos fins de política monetária, com características definidas pelo Ministro de Estado da Fazenda</a:t>
            </a:r>
            <a:r>
              <a:rPr lang="pt-BR" sz="2700" dirty="0">
                <a:solidFill>
                  <a:schemeClr val="bg1"/>
                </a:solidFill>
              </a:rPr>
              <a:t>.</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25023059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fontScale="92500" lnSpcReduction="10000"/>
          </a:bodyPr>
          <a:lstStyle/>
          <a:p>
            <a:pPr algn="just">
              <a:lnSpc>
                <a:spcPct val="90000"/>
              </a:lnSpc>
              <a:spcBef>
                <a:spcPct val="0"/>
              </a:spcBef>
              <a:buNone/>
            </a:pPr>
            <a:r>
              <a:rPr lang="pt-BR" sz="2700" dirty="0" smtClean="0">
                <a:solidFill>
                  <a:schemeClr val="bg1"/>
                </a:solidFill>
              </a:rPr>
              <a:t>	Art</a:t>
            </a:r>
            <a:r>
              <a:rPr lang="pt-BR" sz="2700" dirty="0">
                <a:solidFill>
                  <a:schemeClr val="bg1"/>
                </a:solidFill>
              </a:rPr>
              <a:t>. 4º </a:t>
            </a:r>
            <a:r>
              <a:rPr lang="pt-BR" sz="2700" dirty="0" err="1" smtClean="0">
                <a:solidFill>
                  <a:schemeClr val="bg1"/>
                </a:solidFill>
              </a:rPr>
              <a:t>Omissis</a:t>
            </a:r>
            <a:r>
              <a:rPr lang="pt-BR" sz="2700" dirty="0" smtClean="0">
                <a:solidFill>
                  <a:schemeClr val="bg1"/>
                </a:solidFill>
              </a:rPr>
              <a:t> (...)</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Caso o procedimento previsto no </a:t>
            </a:r>
            <a:r>
              <a:rPr lang="pt-BR" sz="2700" i="1" dirty="0">
                <a:solidFill>
                  <a:schemeClr val="bg1"/>
                </a:solidFill>
              </a:rPr>
              <a:t>caput</a:t>
            </a:r>
            <a:r>
              <a:rPr lang="pt-BR" sz="2700" dirty="0">
                <a:solidFill>
                  <a:schemeClr val="bg1"/>
                </a:solidFill>
              </a:rPr>
              <a:t> deste artigo não seja suficiente para a cobertura do resultado negativo, </a:t>
            </a:r>
            <a:r>
              <a:rPr lang="pt-BR" sz="2700" b="1" dirty="0">
                <a:solidFill>
                  <a:srgbClr val="FFC000"/>
                </a:solidFill>
              </a:rPr>
              <a:t>o saldo remanescente será considerado obrigação</a:t>
            </a:r>
            <a:r>
              <a:rPr lang="pt-BR" sz="2700" dirty="0">
                <a:solidFill>
                  <a:schemeClr val="bg1"/>
                </a:solidFill>
              </a:rPr>
              <a:t> da União com o Banco Central do Brasil, devendo ser objeto de pagamento até o décimo dia útil do exercício subsequente ao da aprovação do </a:t>
            </a:r>
            <a:r>
              <a:rPr lang="pt-BR" sz="2700" dirty="0" smtClean="0">
                <a:solidFill>
                  <a:schemeClr val="bg1"/>
                </a:solidFill>
              </a:rPr>
              <a:t>balanço.</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5º </a:t>
            </a:r>
            <a:r>
              <a:rPr lang="pt-BR" sz="2700" b="1" dirty="0">
                <a:solidFill>
                  <a:srgbClr val="FF0000"/>
                </a:solidFill>
              </a:rPr>
              <a:t>Para pagamento da obrigação </a:t>
            </a:r>
            <a:r>
              <a:rPr lang="pt-BR" sz="2700" dirty="0">
                <a:solidFill>
                  <a:schemeClr val="bg1"/>
                </a:solidFill>
              </a:rPr>
              <a:t>a que se refere o § 3º deste artigo, </a:t>
            </a:r>
            <a:r>
              <a:rPr lang="pt-BR" sz="2700" b="1" dirty="0">
                <a:solidFill>
                  <a:srgbClr val="FFFF00"/>
                </a:solidFill>
              </a:rPr>
              <a:t>poderão ser emitidos títulos da dívida pública mobiliária federal interna (</a:t>
            </a:r>
            <a:r>
              <a:rPr lang="pt-BR" sz="2700" b="1" dirty="0" err="1">
                <a:solidFill>
                  <a:srgbClr val="FFFF00"/>
                </a:solidFill>
              </a:rPr>
              <a:t>DPMFi</a:t>
            </a:r>
            <a:r>
              <a:rPr lang="pt-BR" sz="2700" b="1" dirty="0">
                <a:solidFill>
                  <a:schemeClr val="bg1"/>
                </a:solidFill>
              </a:rPr>
              <a:t>) </a:t>
            </a:r>
            <a:r>
              <a:rPr lang="pt-BR" sz="2700" dirty="0">
                <a:solidFill>
                  <a:schemeClr val="bg1"/>
                </a:solidFill>
              </a:rPr>
              <a:t>adequados aos fins de política monetária, com características definidas pelo Ministro de Estado da Fazenda.</a:t>
            </a:r>
          </a:p>
          <a:p>
            <a:pPr algn="just">
              <a:lnSpc>
                <a:spcPct val="90000"/>
              </a:lnSpc>
              <a:spcBef>
                <a:spcPct val="0"/>
              </a:spcBef>
              <a:buNone/>
            </a:pP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a:solidFill>
                  <a:schemeClr val="accent2">
                    <a:lumMod val="40000"/>
                    <a:lumOff val="60000"/>
                  </a:schemeClr>
                </a:solidFill>
              </a:rPr>
              <a:t>Lei 13.820/2019</a:t>
            </a:r>
          </a:p>
        </p:txBody>
      </p:sp>
    </p:spTree>
    <p:extLst>
      <p:ext uri="{BB962C8B-B14F-4D97-AF65-F5344CB8AC3E}">
        <p14:creationId xmlns:p14="http://schemas.microsoft.com/office/powerpoint/2010/main" val="114779986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sp>
        <p:nvSpPr>
          <p:cNvPr id="4" name="CaixaDeTexto 3"/>
          <p:cNvSpPr txBox="1"/>
          <p:nvPr/>
        </p:nvSpPr>
        <p:spPr>
          <a:xfrm>
            <a:off x="218874" y="2361074"/>
            <a:ext cx="8702884" cy="2062103"/>
          </a:xfrm>
          <a:prstGeom prst="rect">
            <a:avLst/>
          </a:prstGeom>
          <a:noFill/>
        </p:spPr>
        <p:txBody>
          <a:bodyPr wrap="square" rtlCol="0">
            <a:spAutoFit/>
          </a:bodyPr>
          <a:lstStyle/>
          <a:p>
            <a:pPr algn="ctr"/>
            <a:r>
              <a:rPr lang="pt-BR" sz="4400" b="1" dirty="0" smtClean="0">
                <a:solidFill>
                  <a:srgbClr val="FFFF00"/>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rPr>
              <a:t>Obrigado!!!</a:t>
            </a:r>
          </a:p>
          <a:p>
            <a:pPr algn="ctr"/>
            <a:endParaRPr lang="pt-BR" sz="4400" b="1" dirty="0" smtClean="0">
              <a:solidFill>
                <a:srgbClr val="FFFF00"/>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endParaRPr>
          </a:p>
          <a:p>
            <a:pPr algn="ctr"/>
            <a:r>
              <a:rPr lang="pt-BR" sz="4000" b="1" dirty="0" smtClean="0">
                <a:solidFill>
                  <a:schemeClr val="accent3">
                    <a:lumMod val="20000"/>
                    <a:lumOff val="80000"/>
                  </a:schemeClr>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rPr>
              <a:t>Antoniocarlos.carvalho@camara.leg.br</a:t>
            </a:r>
          </a:p>
        </p:txBody>
      </p:sp>
    </p:spTree>
    <p:extLst>
      <p:ext uri="{BB962C8B-B14F-4D97-AF65-F5344CB8AC3E}">
        <p14:creationId xmlns:p14="http://schemas.microsoft.com/office/powerpoint/2010/main" val="98455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bg1"/>
                </a:solidFill>
              </a:rPr>
              <a:t>, </a:t>
            </a:r>
            <a:r>
              <a:rPr lang="pt-BR" sz="2700" b="1" u="sng" dirty="0">
                <a:solidFill>
                  <a:srgbClr val="00B0F0"/>
                </a:solidFill>
              </a:rPr>
              <a:t>constitui receita do Tesouro Nacional</a:t>
            </a:r>
            <a:r>
              <a:rPr lang="pt-BR" sz="2700" dirty="0">
                <a:solidFill>
                  <a:schemeClr val="bg1"/>
                </a:solidFill>
              </a:rPr>
              <a:t>, </a:t>
            </a:r>
            <a:r>
              <a:rPr lang="pt-BR" sz="2700" b="1" dirty="0">
                <a:solidFill>
                  <a:srgbClr val="0B1B2F"/>
                </a:solidFill>
              </a:rPr>
              <a:t>e será transferido</a:t>
            </a:r>
            <a:r>
              <a:rPr lang="pt-BR" sz="2700" dirty="0">
                <a:solidFill>
                  <a:srgbClr val="0B1B2F"/>
                </a:solidFill>
              </a:rPr>
              <a:t> até o décimo dia útil </a:t>
            </a:r>
            <a:r>
              <a:rPr lang="pt-BR" sz="2700" dirty="0" err="1">
                <a:solidFill>
                  <a:srgbClr val="0B1B2F"/>
                </a:solidFill>
              </a:rPr>
              <a:t>subseqüente</a:t>
            </a:r>
            <a:r>
              <a:rPr lang="pt-BR" sz="2700" dirty="0">
                <a:solidFill>
                  <a:srgbClr val="0B1B2F"/>
                </a:solidFill>
              </a:rPr>
              <a:t> à aprovação dos balanços semestrais.</a:t>
            </a:r>
          </a:p>
          <a:p>
            <a:pPr algn="just">
              <a:lnSpc>
                <a:spcPct val="90000"/>
              </a:lnSpc>
              <a:spcBef>
                <a:spcPct val="0"/>
              </a:spcBef>
              <a:buNone/>
            </a:pPr>
            <a:endParaRPr lang="pt-BR" sz="2700" dirty="0">
              <a:solidFill>
                <a:srgbClr val="0B1B2F"/>
              </a:solidFill>
            </a:endParaRPr>
          </a:p>
          <a:p>
            <a:pPr algn="just">
              <a:lnSpc>
                <a:spcPct val="90000"/>
              </a:lnSpc>
              <a:spcBef>
                <a:spcPct val="0"/>
              </a:spcBef>
              <a:buNone/>
            </a:pPr>
            <a:r>
              <a:rPr lang="pt-BR" sz="2700" dirty="0" smtClean="0">
                <a:solidFill>
                  <a:srgbClr val="0B1B2F"/>
                </a:solidFill>
              </a:rPr>
              <a:t>	§ 1º </a:t>
            </a:r>
            <a:r>
              <a:rPr lang="pt-BR" sz="2700" b="1" dirty="0">
                <a:solidFill>
                  <a:srgbClr val="0B1B2F"/>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307660079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 y="6524"/>
            <a:ext cx="9146604" cy="68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15928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 y="1190"/>
            <a:ext cx="9146604" cy="685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1535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dirty="0" smtClean="0"/>
              <a:t>	</a:t>
            </a:r>
            <a:r>
              <a:rPr lang="pt-BR" sz="2700" b="1" dirty="0" smtClean="0">
                <a:solidFill>
                  <a:schemeClr val="bg1"/>
                </a:solidFill>
              </a:rPr>
              <a:t>MPV </a:t>
            </a:r>
            <a:r>
              <a:rPr lang="pt-BR" sz="2700" b="1" dirty="0">
                <a:solidFill>
                  <a:schemeClr val="bg1"/>
                </a:solidFill>
              </a:rPr>
              <a:t>435/2008 (Lei 11.803/2008):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6º, § 1º  </a:t>
            </a:r>
            <a:r>
              <a:rPr lang="pt-BR" sz="2700" dirty="0">
                <a:solidFill>
                  <a:schemeClr val="bg1"/>
                </a:solidFill>
              </a:rPr>
              <a:t>Para os efeitos desta Medida Provisória, considera-se:</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I </a:t>
            </a:r>
            <a:r>
              <a:rPr lang="pt-BR" sz="2700" dirty="0">
                <a:solidFill>
                  <a:schemeClr val="bg1"/>
                </a:solidFill>
              </a:rPr>
              <a:t>- resultado financeiro das operações com reservas cambiais depositadas no Banco Central do Brasil: o produto entre o estoque de reservas cambiais, apurado em reais, e a diferença entre sua taxa média ponderada de rentabilidade, em reais, e a taxa média ponderada do passivo do Banco Central do Brasil, nele incluído seu patrimônio líquido; e</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413912620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dirty="0" smtClean="0"/>
              <a:t>	</a:t>
            </a:r>
            <a:r>
              <a:rPr lang="pt-BR" sz="2700" b="1" dirty="0" smtClean="0">
                <a:solidFill>
                  <a:schemeClr val="bg1"/>
                </a:solidFill>
              </a:rPr>
              <a:t>MPV </a:t>
            </a:r>
            <a:r>
              <a:rPr lang="pt-BR" sz="2700" b="1" dirty="0">
                <a:solidFill>
                  <a:schemeClr val="bg1"/>
                </a:solidFill>
              </a:rPr>
              <a:t>435/2008 (Lei 11.803/2008): </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6º, § 1º  </a:t>
            </a:r>
            <a:r>
              <a:rPr lang="pt-BR" sz="2700" dirty="0">
                <a:solidFill>
                  <a:schemeClr val="bg1"/>
                </a:solidFill>
              </a:rPr>
              <a:t>Para os efeitos desta Medida Provisória, considera-se:</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II - resultado financeiro das operações com derivativos cambiais realizadas pelo Banco Central do Brasil no mercado interno: a soma dos valores referentes aos ajustes periódicos dos contratos de derivativos cambiais firmados pelo Banco Central do Brasil no mercado interno, apurados por câmara ou prestador de serviços de compensação, liquidação e custódia. </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323632234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731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4650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9" y="116632"/>
            <a:ext cx="89804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29493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4" y="116632"/>
            <a:ext cx="897512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40099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8" y="116632"/>
            <a:ext cx="892837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06859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3"/>
            <a:ext cx="891098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084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bg1"/>
                </a:solidFill>
              </a:rPr>
              <a:t>, </a:t>
            </a:r>
            <a:r>
              <a:rPr lang="pt-BR" sz="2700" b="1" u="sng" dirty="0">
                <a:solidFill>
                  <a:srgbClr val="00B0F0"/>
                </a:solidFill>
              </a:rPr>
              <a:t>constitui receita do Tesouro Nacional</a:t>
            </a:r>
            <a:r>
              <a:rPr lang="pt-BR" sz="2700" dirty="0">
                <a:solidFill>
                  <a:schemeClr val="bg1"/>
                </a:solidFill>
              </a:rPr>
              <a:t>, </a:t>
            </a:r>
            <a:r>
              <a:rPr lang="pt-BR" sz="2700" b="1" dirty="0">
                <a:solidFill>
                  <a:srgbClr val="FFFF00"/>
                </a:solidFill>
              </a:rPr>
              <a:t>e será transferido</a:t>
            </a:r>
            <a:r>
              <a:rPr lang="pt-BR" sz="2700" dirty="0">
                <a:solidFill>
                  <a:schemeClr val="bg1"/>
                </a:solidFill>
              </a:rPr>
              <a:t> </a:t>
            </a:r>
            <a:r>
              <a:rPr lang="pt-BR" sz="2700" dirty="0">
                <a:solidFill>
                  <a:srgbClr val="0B1B2F"/>
                </a:solidFill>
              </a:rPr>
              <a:t>até o décimo dia útil </a:t>
            </a:r>
            <a:r>
              <a:rPr lang="pt-BR" sz="2700" dirty="0" err="1">
                <a:solidFill>
                  <a:srgbClr val="0B1B2F"/>
                </a:solidFill>
              </a:rPr>
              <a:t>subseqüente</a:t>
            </a:r>
            <a:r>
              <a:rPr lang="pt-BR" sz="2700" dirty="0">
                <a:solidFill>
                  <a:srgbClr val="0B1B2F"/>
                </a:solidFill>
              </a:rPr>
              <a:t> à aprovação dos balanços semestrais.</a:t>
            </a:r>
          </a:p>
          <a:p>
            <a:pPr algn="just">
              <a:lnSpc>
                <a:spcPct val="90000"/>
              </a:lnSpc>
              <a:spcBef>
                <a:spcPct val="0"/>
              </a:spcBef>
              <a:buNone/>
            </a:pPr>
            <a:endParaRPr lang="pt-BR" sz="2700" dirty="0">
              <a:solidFill>
                <a:srgbClr val="0B1B2F"/>
              </a:solidFill>
            </a:endParaRPr>
          </a:p>
          <a:p>
            <a:pPr algn="just">
              <a:lnSpc>
                <a:spcPct val="90000"/>
              </a:lnSpc>
              <a:spcBef>
                <a:spcPct val="0"/>
              </a:spcBef>
              <a:buNone/>
            </a:pPr>
            <a:r>
              <a:rPr lang="pt-BR" sz="2700" dirty="0" smtClean="0">
                <a:solidFill>
                  <a:srgbClr val="0B1B2F"/>
                </a:solidFill>
              </a:rPr>
              <a:t>	§ 1º </a:t>
            </a:r>
            <a:r>
              <a:rPr lang="pt-BR" sz="2700" b="1" dirty="0">
                <a:solidFill>
                  <a:srgbClr val="0B1B2F"/>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3373309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bg1"/>
                </a:solidFill>
              </a:rPr>
              <a:t>, </a:t>
            </a:r>
            <a:r>
              <a:rPr lang="pt-BR" sz="2700" b="1" u="sng" dirty="0">
                <a:solidFill>
                  <a:srgbClr val="00B0F0"/>
                </a:solidFill>
              </a:rPr>
              <a:t>constitui receita do Tesouro Nacional</a:t>
            </a:r>
            <a:r>
              <a:rPr lang="pt-BR" sz="2700" dirty="0">
                <a:solidFill>
                  <a:schemeClr val="bg1"/>
                </a:solidFill>
              </a:rPr>
              <a:t>, </a:t>
            </a:r>
            <a:r>
              <a:rPr lang="pt-BR" sz="2700" b="1" dirty="0">
                <a:solidFill>
                  <a:srgbClr val="FFFF00"/>
                </a:solidFill>
              </a:rPr>
              <a:t>e será transferido</a:t>
            </a:r>
            <a:r>
              <a:rPr lang="pt-BR" sz="2700" dirty="0">
                <a:solidFill>
                  <a:schemeClr val="bg1"/>
                </a:solidFill>
              </a:rPr>
              <a:t> até o décimo dia útil </a:t>
            </a:r>
            <a:r>
              <a:rPr lang="pt-BR" sz="2700" dirty="0" err="1">
                <a:solidFill>
                  <a:schemeClr val="bg1"/>
                </a:solidFill>
              </a:rPr>
              <a:t>subseqüente</a:t>
            </a:r>
            <a:r>
              <a:rPr lang="pt-BR" sz="2700" dirty="0">
                <a:solidFill>
                  <a:schemeClr val="bg1"/>
                </a:solidFill>
              </a:rPr>
              <a:t> à aprovação dos balanços semestrais.</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rgbClr val="0B1B2F"/>
                </a:solidFill>
              </a:rPr>
              <a:t>§ 1º </a:t>
            </a:r>
            <a:r>
              <a:rPr lang="pt-BR" sz="2700" b="1" dirty="0">
                <a:solidFill>
                  <a:srgbClr val="0B1B2F"/>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4045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chemeClr val="tx2">
                    <a:lumMod val="50000"/>
                  </a:schemeClr>
                </a:solidFill>
              </a:rPr>
              <a:t>Art</a:t>
            </a:r>
            <a:r>
              <a:rPr lang="pt-BR" sz="2700" dirty="0">
                <a:solidFill>
                  <a:schemeClr val="tx2">
                    <a:lumMod val="50000"/>
                  </a:schemeClr>
                </a:solidFill>
              </a:rPr>
              <a:t>. </a:t>
            </a:r>
            <a:r>
              <a:rPr lang="pt-BR" sz="2700" dirty="0" smtClean="0">
                <a:solidFill>
                  <a:schemeClr val="tx2">
                    <a:lumMod val="50000"/>
                  </a:schemeClr>
                </a:solidFill>
              </a:rPr>
              <a:t>164</a:t>
            </a:r>
            <a:r>
              <a:rPr lang="pt-BR" sz="2700" dirty="0" smtClean="0">
                <a:solidFill>
                  <a:schemeClr val="tx2">
                    <a:lumMod val="50000"/>
                  </a:schemeClr>
                </a:solidFill>
              </a:rPr>
              <a:t>. </a:t>
            </a:r>
            <a:r>
              <a:rPr lang="pt-BR" sz="2700" dirty="0">
                <a:solidFill>
                  <a:schemeClr val="tx2">
                    <a:lumMod val="50000"/>
                  </a:schemeClr>
                </a:solidFill>
              </a:rPr>
              <a:t>A competência da União para </a:t>
            </a:r>
            <a:r>
              <a:rPr lang="pt-BR" sz="2700" b="1" dirty="0">
                <a:solidFill>
                  <a:schemeClr val="tx2">
                    <a:lumMod val="50000"/>
                  </a:schemeClr>
                </a:solidFill>
              </a:rPr>
              <a:t>emitir moeda </a:t>
            </a:r>
            <a:r>
              <a:rPr lang="pt-BR" sz="2700" dirty="0">
                <a:solidFill>
                  <a:schemeClr val="tx2">
                    <a:lumMod val="50000"/>
                  </a:schemeClr>
                </a:solidFill>
              </a:rPr>
              <a:t>será exercida </a:t>
            </a:r>
            <a:r>
              <a:rPr lang="pt-BR" sz="2700" b="1" dirty="0">
                <a:solidFill>
                  <a:schemeClr val="tx2">
                    <a:lumMod val="50000"/>
                  </a:schemeClr>
                </a:solidFill>
              </a:rPr>
              <a:t>exclusivamente pelo banco central</a:t>
            </a:r>
            <a:r>
              <a:rPr lang="pt-BR" sz="2700" dirty="0" smtClean="0">
                <a:solidFill>
                  <a:schemeClr val="tx2">
                    <a:lumMod val="50000"/>
                  </a:schemeClr>
                </a:solidFill>
              </a:rPr>
              <a:t>.</a:t>
            </a:r>
            <a:endParaRPr lang="pt-BR" sz="2700" dirty="0">
              <a:solidFill>
                <a:schemeClr val="tx2">
                  <a:lumMod val="50000"/>
                </a:schemeClr>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a:t>
            </a:r>
            <a:r>
              <a:rPr lang="pt-BR" sz="2700" dirty="0">
                <a:solidFill>
                  <a:schemeClr val="tx2">
                    <a:lumMod val="50000"/>
                  </a:schemeClr>
                </a:solidFill>
              </a:rPr>
              <a:t>§ 1º </a:t>
            </a:r>
            <a:r>
              <a:rPr lang="pt-BR" sz="2700" b="1" dirty="0">
                <a:solidFill>
                  <a:schemeClr val="tx2">
                    <a:lumMod val="50000"/>
                  </a:schemeClr>
                </a:solidFill>
              </a:rPr>
              <a:t>É vedado</a:t>
            </a:r>
            <a:r>
              <a:rPr lang="pt-BR" sz="2700" dirty="0">
                <a:solidFill>
                  <a:schemeClr val="tx2">
                    <a:lumMod val="50000"/>
                  </a:schemeClr>
                </a:solidFill>
              </a:rPr>
              <a:t> ao banco central conceder, direta ou indiretamente, </a:t>
            </a:r>
            <a:r>
              <a:rPr lang="pt-BR" sz="2700" b="1" dirty="0">
                <a:solidFill>
                  <a:schemeClr val="tx2">
                    <a:lumMod val="50000"/>
                  </a:schemeClr>
                </a:solidFill>
              </a:rPr>
              <a:t>empréstimos ao Tesouro Nacional </a:t>
            </a:r>
            <a:r>
              <a:rPr lang="pt-BR" sz="2700" dirty="0">
                <a:solidFill>
                  <a:schemeClr val="tx2">
                    <a:lumMod val="50000"/>
                  </a:schemeClr>
                </a:solidFill>
              </a:rPr>
              <a:t>e a qualquer órgão ou entidade que não seja instituição financeira</a:t>
            </a:r>
            <a:r>
              <a:rPr lang="pt-BR" sz="2700" dirty="0" smtClean="0">
                <a:solidFill>
                  <a:schemeClr val="tx2">
                    <a:lumMod val="50000"/>
                  </a:schemeClr>
                </a:solidFill>
              </a:rPr>
              <a:t>.</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3º As </a:t>
            </a:r>
            <a:r>
              <a:rPr lang="pt-BR" sz="2700" b="1" dirty="0">
                <a:solidFill>
                  <a:schemeClr val="tx2">
                    <a:lumMod val="50000"/>
                  </a:schemeClr>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BANCO CENTRAL e TESOURO</a:t>
            </a:r>
            <a:endParaRPr lang="pt-BR" u="sng" dirty="0" smtClean="0">
              <a:solidFill>
                <a:srgbClr val="00B0F0"/>
              </a:solidFill>
            </a:endParaRPr>
          </a:p>
        </p:txBody>
      </p:sp>
    </p:spTree>
    <p:extLst>
      <p:ext uri="{BB962C8B-B14F-4D97-AF65-F5344CB8AC3E}">
        <p14:creationId xmlns:p14="http://schemas.microsoft.com/office/powerpoint/2010/main" val="426422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bg1"/>
                </a:solidFill>
              </a:rPr>
              <a:t>, </a:t>
            </a:r>
            <a:r>
              <a:rPr lang="pt-BR" sz="2700" b="1" u="sng" dirty="0">
                <a:solidFill>
                  <a:srgbClr val="00B0F0"/>
                </a:solidFill>
              </a:rPr>
              <a:t>constitui receita do Tesouro Nacional</a:t>
            </a:r>
            <a:r>
              <a:rPr lang="pt-BR" sz="2700" dirty="0">
                <a:solidFill>
                  <a:schemeClr val="bg1"/>
                </a:solidFill>
              </a:rPr>
              <a:t>, </a:t>
            </a:r>
            <a:r>
              <a:rPr lang="pt-BR" sz="2700" b="1" dirty="0">
                <a:solidFill>
                  <a:srgbClr val="FFFF00"/>
                </a:solidFill>
              </a:rPr>
              <a:t>e será transferido</a:t>
            </a:r>
            <a:r>
              <a:rPr lang="pt-BR" sz="2700" dirty="0">
                <a:solidFill>
                  <a:schemeClr val="bg1"/>
                </a:solidFill>
              </a:rPr>
              <a:t> até o décimo dia útil </a:t>
            </a:r>
            <a:r>
              <a:rPr lang="pt-BR" sz="2700" dirty="0" err="1">
                <a:solidFill>
                  <a:schemeClr val="bg1"/>
                </a:solidFill>
              </a:rPr>
              <a:t>subseqüente</a:t>
            </a:r>
            <a:r>
              <a:rPr lang="pt-BR" sz="2700" dirty="0">
                <a:solidFill>
                  <a:schemeClr val="bg1"/>
                </a:solidFill>
              </a:rPr>
              <a:t> à aprovação dos balanços semestrais.</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 1º </a:t>
            </a:r>
            <a:r>
              <a:rPr lang="pt-BR" sz="2700" b="1" dirty="0">
                <a:solidFill>
                  <a:srgbClr val="FF0000"/>
                </a:solidFill>
              </a:rPr>
              <a:t>O resultado negativo </a:t>
            </a:r>
            <a:r>
              <a:rPr lang="pt-BR" sz="2700" dirty="0">
                <a:solidFill>
                  <a:srgbClr val="0B1B2F"/>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2674214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bg1"/>
                </a:solidFill>
              </a:rPr>
              <a:t>, </a:t>
            </a:r>
            <a:r>
              <a:rPr lang="pt-BR" sz="2700" b="1" u="sng" dirty="0">
                <a:solidFill>
                  <a:srgbClr val="00B0F0"/>
                </a:solidFill>
              </a:rPr>
              <a:t>constitui receita do Tesouro Nacional</a:t>
            </a:r>
            <a:r>
              <a:rPr lang="pt-BR" sz="2700" dirty="0">
                <a:solidFill>
                  <a:schemeClr val="bg1"/>
                </a:solidFill>
              </a:rPr>
              <a:t>, </a:t>
            </a:r>
            <a:r>
              <a:rPr lang="pt-BR" sz="2700" b="1" dirty="0">
                <a:solidFill>
                  <a:srgbClr val="FFFF00"/>
                </a:solidFill>
              </a:rPr>
              <a:t>e será transferido</a:t>
            </a:r>
            <a:r>
              <a:rPr lang="pt-BR" sz="2700" dirty="0">
                <a:solidFill>
                  <a:schemeClr val="bg1"/>
                </a:solidFill>
              </a:rPr>
              <a:t> até o décimo dia útil </a:t>
            </a:r>
            <a:r>
              <a:rPr lang="pt-BR" sz="2700" dirty="0" err="1">
                <a:solidFill>
                  <a:schemeClr val="bg1"/>
                </a:solidFill>
              </a:rPr>
              <a:t>subseqüente</a:t>
            </a:r>
            <a:r>
              <a:rPr lang="pt-BR" sz="2700" dirty="0">
                <a:solidFill>
                  <a:schemeClr val="bg1"/>
                </a:solidFill>
              </a:rPr>
              <a:t> à aprovação dos balanços semestrais.</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 1º </a:t>
            </a:r>
            <a:r>
              <a:rPr lang="pt-BR" sz="2700" b="1" dirty="0">
                <a:solidFill>
                  <a:srgbClr val="FF0000"/>
                </a:solidFill>
              </a:rPr>
              <a:t>O resultado negativo </a:t>
            </a:r>
            <a:r>
              <a:rPr lang="pt-BR" sz="2700" dirty="0">
                <a:solidFill>
                  <a:schemeClr val="bg1"/>
                </a:solidFill>
              </a:rPr>
              <a:t>constituirá obrigação do Tesouro para com o Banco Central do Brasil e </a:t>
            </a:r>
            <a:r>
              <a:rPr lang="pt-BR" sz="2700" b="1" dirty="0">
                <a:solidFill>
                  <a:srgbClr val="0B1B2F"/>
                </a:solidFill>
              </a:rPr>
              <a:t>será consignado em dotação específica no orçamento</a:t>
            </a:r>
            <a:r>
              <a:rPr lang="pt-BR" sz="2700" dirty="0" smtClean="0">
                <a:solidFill>
                  <a:srgbClr val="0B1B2F"/>
                </a:solidFill>
              </a:rPr>
              <a:t>.</a:t>
            </a:r>
            <a:endParaRPr lang="pt-BR" sz="2700" dirty="0">
              <a:solidFill>
                <a:srgbClr val="0B1B2F"/>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448893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dirty="0" smtClean="0"/>
              <a:t>	</a:t>
            </a:r>
            <a:r>
              <a:rPr lang="pt-BR" sz="2700" b="1" dirty="0" smtClean="0">
                <a:solidFill>
                  <a:schemeClr val="bg1"/>
                </a:solidFill>
              </a:rPr>
              <a:t>Lei Complementar 101/2000 (LRF):</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7º </a:t>
            </a:r>
            <a:r>
              <a:rPr lang="pt-BR" sz="2700" dirty="0">
                <a:solidFill>
                  <a:schemeClr val="bg1"/>
                </a:solidFill>
              </a:rPr>
              <a:t>O resultado do Banco Central do Brasil, </a:t>
            </a:r>
            <a:r>
              <a:rPr lang="pt-BR" sz="2700" b="1" dirty="0">
                <a:solidFill>
                  <a:schemeClr val="accent6">
                    <a:lumMod val="75000"/>
                  </a:schemeClr>
                </a:solidFill>
              </a:rPr>
              <a:t>apurado após a constituição ou reversão de reservas</a:t>
            </a:r>
            <a:r>
              <a:rPr lang="pt-BR" sz="2700" dirty="0">
                <a:solidFill>
                  <a:schemeClr val="bg1"/>
                </a:solidFill>
              </a:rPr>
              <a:t>, </a:t>
            </a:r>
            <a:r>
              <a:rPr lang="pt-BR" sz="2700" b="1" u="sng" dirty="0">
                <a:solidFill>
                  <a:srgbClr val="00B0F0"/>
                </a:solidFill>
              </a:rPr>
              <a:t>constitui receita do Tesouro Nacional</a:t>
            </a:r>
            <a:r>
              <a:rPr lang="pt-BR" sz="2700" dirty="0">
                <a:solidFill>
                  <a:schemeClr val="bg1"/>
                </a:solidFill>
              </a:rPr>
              <a:t>, </a:t>
            </a:r>
            <a:r>
              <a:rPr lang="pt-BR" sz="2700" b="1" dirty="0">
                <a:solidFill>
                  <a:srgbClr val="FFFF00"/>
                </a:solidFill>
              </a:rPr>
              <a:t>e será transferido</a:t>
            </a:r>
            <a:r>
              <a:rPr lang="pt-BR" sz="2700" dirty="0">
                <a:solidFill>
                  <a:schemeClr val="bg1"/>
                </a:solidFill>
              </a:rPr>
              <a:t> até o décimo dia útil </a:t>
            </a:r>
            <a:r>
              <a:rPr lang="pt-BR" sz="2700" dirty="0" err="1">
                <a:solidFill>
                  <a:schemeClr val="bg1"/>
                </a:solidFill>
              </a:rPr>
              <a:t>subseqüente</a:t>
            </a:r>
            <a:r>
              <a:rPr lang="pt-BR" sz="2700" dirty="0">
                <a:solidFill>
                  <a:schemeClr val="bg1"/>
                </a:solidFill>
              </a:rPr>
              <a:t> à aprovação dos balanços semestrais.</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smtClean="0">
                <a:solidFill>
                  <a:schemeClr val="bg1"/>
                </a:solidFill>
              </a:rPr>
              <a:t>	§ 1º </a:t>
            </a:r>
            <a:r>
              <a:rPr lang="pt-BR" sz="2700" b="1" dirty="0">
                <a:solidFill>
                  <a:srgbClr val="FF0000"/>
                </a:solidFill>
              </a:rPr>
              <a:t>O resultado negativo </a:t>
            </a:r>
            <a:r>
              <a:rPr lang="pt-BR" sz="2700" dirty="0">
                <a:solidFill>
                  <a:schemeClr val="bg1"/>
                </a:solidFill>
              </a:rPr>
              <a:t>constituirá obrigação do Tesouro para com o Banco Central do Brasil e </a:t>
            </a:r>
            <a:r>
              <a:rPr lang="pt-BR" sz="2700" b="1" dirty="0">
                <a:solidFill>
                  <a:srgbClr val="00B050"/>
                </a:solidFill>
              </a:rPr>
              <a:t>será consignado em dotação específica no orçamento</a:t>
            </a:r>
            <a:r>
              <a:rPr lang="pt-BR" sz="2700" dirty="0" smtClean="0">
                <a:solidFill>
                  <a:schemeClr val="bg1"/>
                </a:solidFill>
              </a:rPr>
              <a:t>.</a:t>
            </a:r>
            <a:endParaRPr lang="pt-BR" sz="2700" dirty="0">
              <a:solidFill>
                <a:schemeClr val="bg1"/>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smtClean="0">
                <a:solidFill>
                  <a:srgbClr val="00B0F0"/>
                </a:solidFill>
              </a:rPr>
              <a:t>RESULTADOS DO BANCO CENTRAL</a:t>
            </a:r>
          </a:p>
        </p:txBody>
      </p:sp>
    </p:spTree>
    <p:extLst>
      <p:ext uri="{BB962C8B-B14F-4D97-AF65-F5344CB8AC3E}">
        <p14:creationId xmlns:p14="http://schemas.microsoft.com/office/powerpoint/2010/main" val="1078481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3" y="1268413"/>
            <a:ext cx="7772400" cy="2314575"/>
          </a:xfrm>
        </p:spPr>
        <p:txBody>
          <a:bodyPr>
            <a:normAutofit/>
          </a:bodyPr>
          <a:lstStyle/>
          <a:p>
            <a:r>
              <a:rPr lang="pt-BR" sz="4800" b="1" dirty="0" smtClean="0">
                <a:solidFill>
                  <a:schemeClr val="bg1"/>
                </a:solidFill>
              </a:rPr>
              <a:t>APURAÇÃO DO RESULTADO DO BANCO CENTRAL</a:t>
            </a:r>
            <a:endParaRPr lang="pt-BR" sz="4800" dirty="0" smtClean="0">
              <a:solidFill>
                <a:schemeClr val="bg1"/>
              </a:solidFill>
            </a:endParaRPr>
          </a:p>
        </p:txBody>
      </p:sp>
    </p:spTree>
    <p:extLst>
      <p:ext uri="{BB962C8B-B14F-4D97-AF65-F5344CB8AC3E}">
        <p14:creationId xmlns:p14="http://schemas.microsoft.com/office/powerpoint/2010/main" val="1536202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Tree>
    <p:extLst>
      <p:ext uri="{BB962C8B-B14F-4D97-AF65-F5344CB8AC3E}">
        <p14:creationId xmlns:p14="http://schemas.microsoft.com/office/powerpoint/2010/main" val="2361419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Tree>
    <p:extLst>
      <p:ext uri="{BB962C8B-B14F-4D97-AF65-F5344CB8AC3E}">
        <p14:creationId xmlns:p14="http://schemas.microsoft.com/office/powerpoint/2010/main" val="1432945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25682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441877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455254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14197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tx2">
                    <a:lumMod val="50000"/>
                  </a:schemeClr>
                </a:solidFill>
              </a:rPr>
              <a:t>será exercida </a:t>
            </a:r>
            <a:r>
              <a:rPr lang="pt-BR" sz="2700" b="1" dirty="0">
                <a:solidFill>
                  <a:schemeClr val="tx2">
                    <a:lumMod val="50000"/>
                  </a:schemeClr>
                </a:solidFill>
              </a:rPr>
              <a:t>exclusivamente pelo banco central</a:t>
            </a:r>
            <a:r>
              <a:rPr lang="pt-BR" sz="2700" dirty="0" smtClean="0">
                <a:solidFill>
                  <a:schemeClr val="tx2">
                    <a:lumMod val="50000"/>
                  </a:schemeClr>
                </a:solidFill>
              </a:rPr>
              <a:t>.</a:t>
            </a:r>
            <a:endParaRPr lang="pt-BR" sz="2700" dirty="0">
              <a:solidFill>
                <a:schemeClr val="tx2">
                  <a:lumMod val="50000"/>
                </a:schemeClr>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a:t>
            </a:r>
            <a:r>
              <a:rPr lang="pt-BR" sz="2700" dirty="0">
                <a:solidFill>
                  <a:schemeClr val="tx2">
                    <a:lumMod val="50000"/>
                  </a:schemeClr>
                </a:solidFill>
              </a:rPr>
              <a:t>§ 1º </a:t>
            </a:r>
            <a:r>
              <a:rPr lang="pt-BR" sz="2700" b="1" dirty="0">
                <a:solidFill>
                  <a:schemeClr val="tx2">
                    <a:lumMod val="50000"/>
                  </a:schemeClr>
                </a:solidFill>
              </a:rPr>
              <a:t>É vedado</a:t>
            </a:r>
            <a:r>
              <a:rPr lang="pt-BR" sz="2700" dirty="0">
                <a:solidFill>
                  <a:schemeClr val="tx2">
                    <a:lumMod val="50000"/>
                  </a:schemeClr>
                </a:solidFill>
              </a:rPr>
              <a:t> ao banco central conceder, direta ou indiretamente, </a:t>
            </a:r>
            <a:r>
              <a:rPr lang="pt-BR" sz="2700" b="1" dirty="0">
                <a:solidFill>
                  <a:schemeClr val="tx2">
                    <a:lumMod val="50000"/>
                  </a:schemeClr>
                </a:solidFill>
              </a:rPr>
              <a:t>empréstimos ao Tesouro Nacional </a:t>
            </a:r>
            <a:r>
              <a:rPr lang="pt-BR" sz="2700" dirty="0">
                <a:solidFill>
                  <a:schemeClr val="tx2">
                    <a:lumMod val="50000"/>
                  </a:schemeClr>
                </a:solidFill>
              </a:rPr>
              <a:t>e a qualquer órgão ou entidade que não seja instituição financeira</a:t>
            </a:r>
            <a:r>
              <a:rPr lang="pt-BR" sz="2700" dirty="0" smtClean="0">
                <a:solidFill>
                  <a:schemeClr val="tx2">
                    <a:lumMod val="50000"/>
                  </a:schemeClr>
                </a:solidFill>
              </a:rPr>
              <a:t>.</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3º As </a:t>
            </a:r>
            <a:r>
              <a:rPr lang="pt-BR" sz="2700" b="1" dirty="0">
                <a:solidFill>
                  <a:schemeClr val="tx2">
                    <a:lumMod val="50000"/>
                  </a:schemeClr>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2760680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26644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8" name="Retângulo 7"/>
          <p:cNvSpPr/>
          <p:nvPr/>
        </p:nvSpPr>
        <p:spPr>
          <a:xfrm>
            <a:off x="4283968" y="3678932"/>
            <a:ext cx="2304256" cy="17281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327708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8" name="Retângulo 7"/>
          <p:cNvSpPr/>
          <p:nvPr/>
        </p:nvSpPr>
        <p:spPr>
          <a:xfrm>
            <a:off x="4283968" y="3678932"/>
            <a:ext cx="2304256" cy="17281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572000" y="4191471"/>
            <a:ext cx="1728192" cy="461665"/>
          </a:xfrm>
          <a:prstGeom prst="rect">
            <a:avLst/>
          </a:prstGeom>
          <a:noFill/>
        </p:spPr>
        <p:txBody>
          <a:bodyPr wrap="square" rtlCol="0">
            <a:spAutoFit/>
          </a:bodyPr>
          <a:lstStyle/>
          <a:p>
            <a:pPr algn="ctr"/>
            <a:r>
              <a:rPr lang="pt-BR" sz="2400" b="1" dirty="0" smtClean="0"/>
              <a:t>CÂMBIO</a:t>
            </a:r>
            <a:endParaRPr lang="pt-BR" sz="2400" b="1" dirty="0"/>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0886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8" name="Retângulo 7"/>
          <p:cNvSpPr/>
          <p:nvPr/>
        </p:nvSpPr>
        <p:spPr>
          <a:xfrm>
            <a:off x="4283968" y="3678932"/>
            <a:ext cx="2304256" cy="17281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572000" y="4191471"/>
            <a:ext cx="1728192" cy="461665"/>
          </a:xfrm>
          <a:prstGeom prst="rect">
            <a:avLst/>
          </a:prstGeom>
          <a:noFill/>
        </p:spPr>
        <p:txBody>
          <a:bodyPr wrap="square" rtlCol="0">
            <a:spAutoFit/>
          </a:bodyPr>
          <a:lstStyle/>
          <a:p>
            <a:pPr algn="ctr"/>
            <a:r>
              <a:rPr lang="pt-BR" sz="2400" b="1" dirty="0" smtClean="0"/>
              <a:t>CÂMBIO</a:t>
            </a:r>
            <a:endParaRPr lang="pt-BR" sz="2400" b="1" dirty="0"/>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7" name="Seta para a direita 16"/>
          <p:cNvSpPr/>
          <p:nvPr/>
        </p:nvSpPr>
        <p:spPr>
          <a:xfrm>
            <a:off x="6732240" y="26369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46154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8" name="Retângulo 7"/>
          <p:cNvSpPr/>
          <p:nvPr/>
        </p:nvSpPr>
        <p:spPr>
          <a:xfrm>
            <a:off x="4283968" y="3678932"/>
            <a:ext cx="2304256" cy="17281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572000" y="4191471"/>
            <a:ext cx="1728192" cy="461665"/>
          </a:xfrm>
          <a:prstGeom prst="rect">
            <a:avLst/>
          </a:prstGeom>
          <a:noFill/>
        </p:spPr>
        <p:txBody>
          <a:bodyPr wrap="square" rtlCol="0">
            <a:spAutoFit/>
          </a:bodyPr>
          <a:lstStyle/>
          <a:p>
            <a:pPr algn="ctr"/>
            <a:r>
              <a:rPr lang="pt-BR" sz="2400" b="1" dirty="0" smtClean="0"/>
              <a:t>CÂMBIO</a:t>
            </a:r>
            <a:endParaRPr lang="pt-BR" sz="2400" b="1" dirty="0"/>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CaixaDeTexto 14"/>
          <p:cNvSpPr txBox="1"/>
          <p:nvPr/>
        </p:nvSpPr>
        <p:spPr>
          <a:xfrm>
            <a:off x="6948264" y="2309971"/>
            <a:ext cx="1728192" cy="830997"/>
          </a:xfrm>
          <a:prstGeom prst="rect">
            <a:avLst/>
          </a:prstGeom>
          <a:noFill/>
        </p:spPr>
        <p:txBody>
          <a:bodyPr wrap="square" rtlCol="0">
            <a:spAutoFit/>
          </a:bodyPr>
          <a:lstStyle/>
          <a:p>
            <a:pPr algn="ctr"/>
            <a:r>
              <a:rPr lang="pt-BR" sz="2400" b="1" dirty="0" smtClean="0">
                <a:solidFill>
                  <a:schemeClr val="bg1"/>
                </a:solidFill>
              </a:rPr>
              <a:t>Mais estável</a:t>
            </a:r>
            <a:endParaRPr lang="pt-BR" sz="2400" b="1" dirty="0">
              <a:solidFill>
                <a:schemeClr val="bg1"/>
              </a:solidFill>
            </a:endParaRPr>
          </a:p>
        </p:txBody>
      </p:sp>
      <p:sp>
        <p:nvSpPr>
          <p:cNvPr id="17" name="Seta para a direita 16"/>
          <p:cNvSpPr/>
          <p:nvPr/>
        </p:nvSpPr>
        <p:spPr>
          <a:xfrm>
            <a:off x="6732240" y="26369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23014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8" name="Retângulo 7"/>
          <p:cNvSpPr/>
          <p:nvPr/>
        </p:nvSpPr>
        <p:spPr>
          <a:xfrm>
            <a:off x="4283968" y="3678932"/>
            <a:ext cx="2304256" cy="17281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572000" y="4191471"/>
            <a:ext cx="1728192" cy="461665"/>
          </a:xfrm>
          <a:prstGeom prst="rect">
            <a:avLst/>
          </a:prstGeom>
          <a:noFill/>
        </p:spPr>
        <p:txBody>
          <a:bodyPr wrap="square" rtlCol="0">
            <a:spAutoFit/>
          </a:bodyPr>
          <a:lstStyle/>
          <a:p>
            <a:pPr algn="ctr"/>
            <a:r>
              <a:rPr lang="pt-BR" sz="2400" b="1" dirty="0" smtClean="0"/>
              <a:t>CÂMBIO</a:t>
            </a:r>
            <a:endParaRPr lang="pt-BR" sz="2400" b="1" dirty="0"/>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CaixaDeTexto 14"/>
          <p:cNvSpPr txBox="1"/>
          <p:nvPr/>
        </p:nvSpPr>
        <p:spPr>
          <a:xfrm>
            <a:off x="6948264" y="2309971"/>
            <a:ext cx="1728192" cy="830997"/>
          </a:xfrm>
          <a:prstGeom prst="rect">
            <a:avLst/>
          </a:prstGeom>
          <a:noFill/>
        </p:spPr>
        <p:txBody>
          <a:bodyPr wrap="square" rtlCol="0">
            <a:spAutoFit/>
          </a:bodyPr>
          <a:lstStyle/>
          <a:p>
            <a:pPr algn="ctr"/>
            <a:r>
              <a:rPr lang="pt-BR" sz="2400" b="1" dirty="0" smtClean="0">
                <a:solidFill>
                  <a:schemeClr val="bg1"/>
                </a:solidFill>
              </a:rPr>
              <a:t>Mais estável</a:t>
            </a:r>
            <a:endParaRPr lang="pt-BR" sz="2400" b="1" dirty="0">
              <a:solidFill>
                <a:schemeClr val="bg1"/>
              </a:solidFill>
            </a:endParaRPr>
          </a:p>
        </p:txBody>
      </p:sp>
      <p:sp>
        <p:nvSpPr>
          <p:cNvPr id="17" name="Seta para a direita 16"/>
          <p:cNvSpPr/>
          <p:nvPr/>
        </p:nvSpPr>
        <p:spPr>
          <a:xfrm>
            <a:off x="6732240" y="26369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direita 18"/>
          <p:cNvSpPr/>
          <p:nvPr/>
        </p:nvSpPr>
        <p:spPr>
          <a:xfrm>
            <a:off x="6732240" y="4293096"/>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77039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idx="4294967295"/>
          </p:nvPr>
        </p:nvSpPr>
        <p:spPr>
          <a:xfrm>
            <a:off x="468313" y="260350"/>
            <a:ext cx="8229600" cy="928688"/>
          </a:xfrm>
        </p:spPr>
        <p:txBody>
          <a:bodyPr/>
          <a:lstStyle/>
          <a:p>
            <a:r>
              <a:rPr lang="pt-BR" dirty="0" smtClean="0">
                <a:solidFill>
                  <a:schemeClr val="bg1"/>
                </a:solidFill>
              </a:rPr>
              <a:t>RESULTADO </a:t>
            </a:r>
            <a:r>
              <a:rPr lang="pt-BR" dirty="0" smtClean="0">
                <a:solidFill>
                  <a:srgbClr val="FF0000"/>
                </a:solidFill>
              </a:rPr>
              <a:t>patrimonial</a:t>
            </a:r>
            <a:r>
              <a:rPr lang="pt-BR" dirty="0" smtClean="0">
                <a:solidFill>
                  <a:schemeClr val="bg1"/>
                </a:solidFill>
              </a:rPr>
              <a:t> BCB</a:t>
            </a:r>
          </a:p>
        </p:txBody>
      </p:sp>
      <p:sp>
        <p:nvSpPr>
          <p:cNvPr id="2" name="Retângulo 1"/>
          <p:cNvSpPr/>
          <p:nvPr/>
        </p:nvSpPr>
        <p:spPr>
          <a:xfrm>
            <a:off x="4283968" y="1916832"/>
            <a:ext cx="2304256" cy="1728192"/>
          </a:xfrm>
          <a:prstGeom prst="rect">
            <a:avLst/>
          </a:prstGeom>
          <a:solidFill>
            <a:srgbClr val="4BD8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accent5">
                  <a:lumMod val="40000"/>
                  <a:lumOff val="60000"/>
                </a:schemeClr>
              </a:solidFill>
            </a:endParaRPr>
          </a:p>
        </p:txBody>
      </p:sp>
      <p:sp>
        <p:nvSpPr>
          <p:cNvPr id="4" name="CaixaDeTexto 3"/>
          <p:cNvSpPr txBox="1"/>
          <p:nvPr/>
        </p:nvSpPr>
        <p:spPr>
          <a:xfrm>
            <a:off x="4572000" y="2309971"/>
            <a:ext cx="1728192" cy="830997"/>
          </a:xfrm>
          <a:prstGeom prst="rect">
            <a:avLst/>
          </a:prstGeom>
          <a:noFill/>
        </p:spPr>
        <p:txBody>
          <a:bodyPr wrap="square" rtlCol="0">
            <a:spAutoFit/>
          </a:bodyPr>
          <a:lstStyle/>
          <a:p>
            <a:pPr algn="ctr"/>
            <a:r>
              <a:rPr lang="pt-BR" sz="2400" b="1" dirty="0" smtClean="0"/>
              <a:t>DEMAIS</a:t>
            </a:r>
          </a:p>
          <a:p>
            <a:pPr algn="ctr"/>
            <a:r>
              <a:rPr lang="pt-BR" sz="2400" b="1" dirty="0" smtClean="0"/>
              <a:t>operações</a:t>
            </a:r>
            <a:endParaRPr lang="pt-BR" sz="2400" b="1" dirty="0"/>
          </a:p>
        </p:txBody>
      </p:sp>
      <p:sp>
        <p:nvSpPr>
          <p:cNvPr id="8" name="Retângulo 7"/>
          <p:cNvSpPr/>
          <p:nvPr/>
        </p:nvSpPr>
        <p:spPr>
          <a:xfrm>
            <a:off x="4283968" y="3678932"/>
            <a:ext cx="2304256" cy="172819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4572000" y="4191471"/>
            <a:ext cx="1728192" cy="461665"/>
          </a:xfrm>
          <a:prstGeom prst="rect">
            <a:avLst/>
          </a:prstGeom>
          <a:noFill/>
        </p:spPr>
        <p:txBody>
          <a:bodyPr wrap="square" rtlCol="0">
            <a:spAutoFit/>
          </a:bodyPr>
          <a:lstStyle/>
          <a:p>
            <a:pPr algn="ctr"/>
            <a:r>
              <a:rPr lang="pt-BR" sz="2400" b="1" dirty="0" smtClean="0"/>
              <a:t>CÂMBIO</a:t>
            </a:r>
            <a:endParaRPr lang="pt-BR" sz="2400" b="1" dirty="0"/>
          </a:p>
        </p:txBody>
      </p:sp>
      <p:sp>
        <p:nvSpPr>
          <p:cNvPr id="10" name="Retângulo 9"/>
          <p:cNvSpPr/>
          <p:nvPr/>
        </p:nvSpPr>
        <p:spPr>
          <a:xfrm>
            <a:off x="755576" y="1916832"/>
            <a:ext cx="2304256" cy="34563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55576" y="2723436"/>
            <a:ext cx="2304256" cy="1938992"/>
          </a:xfrm>
          <a:prstGeom prst="rect">
            <a:avLst/>
          </a:prstGeom>
          <a:noFill/>
        </p:spPr>
        <p:txBody>
          <a:bodyPr wrap="square" rtlCol="0">
            <a:spAutoFit/>
          </a:bodyPr>
          <a:lstStyle/>
          <a:p>
            <a:pPr algn="ctr"/>
            <a:r>
              <a:rPr lang="pt-BR" sz="3200" b="1" dirty="0" smtClean="0"/>
              <a:t>Resultado</a:t>
            </a:r>
          </a:p>
          <a:p>
            <a:pPr algn="ctr"/>
            <a:r>
              <a:rPr lang="pt-BR" sz="2400" b="1" dirty="0" smtClean="0">
                <a:solidFill>
                  <a:srgbClr val="FF0000"/>
                </a:solidFill>
              </a:rPr>
              <a:t>(patrimonial)</a:t>
            </a:r>
          </a:p>
          <a:p>
            <a:pPr algn="ctr"/>
            <a:r>
              <a:rPr lang="pt-BR" sz="3200" dirty="0" smtClean="0"/>
              <a:t>do</a:t>
            </a:r>
          </a:p>
          <a:p>
            <a:pPr algn="ctr"/>
            <a:r>
              <a:rPr lang="pt-BR" sz="3200" b="1" dirty="0" smtClean="0"/>
              <a:t>BCB</a:t>
            </a:r>
            <a:endParaRPr lang="pt-BR" sz="3200" b="1" dirty="0"/>
          </a:p>
        </p:txBody>
      </p:sp>
      <p:sp>
        <p:nvSpPr>
          <p:cNvPr id="6" name="Seta para a direita 5"/>
          <p:cNvSpPr/>
          <p:nvPr/>
        </p:nvSpPr>
        <p:spPr>
          <a:xfrm>
            <a:off x="3563888" y="2636912"/>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a direita 12"/>
          <p:cNvSpPr/>
          <p:nvPr/>
        </p:nvSpPr>
        <p:spPr>
          <a:xfrm>
            <a:off x="3563888" y="4293096"/>
            <a:ext cx="576064"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have direita 11"/>
          <p:cNvSpPr/>
          <p:nvPr/>
        </p:nvSpPr>
        <p:spPr>
          <a:xfrm>
            <a:off x="3203848" y="1916832"/>
            <a:ext cx="360040" cy="3456384"/>
          </a:xfrm>
          <a:prstGeom prst="rightBrac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CaixaDeTexto 14"/>
          <p:cNvSpPr txBox="1"/>
          <p:nvPr/>
        </p:nvSpPr>
        <p:spPr>
          <a:xfrm>
            <a:off x="6948264" y="2309971"/>
            <a:ext cx="1728192" cy="830997"/>
          </a:xfrm>
          <a:prstGeom prst="rect">
            <a:avLst/>
          </a:prstGeom>
          <a:noFill/>
        </p:spPr>
        <p:txBody>
          <a:bodyPr wrap="square" rtlCol="0">
            <a:spAutoFit/>
          </a:bodyPr>
          <a:lstStyle/>
          <a:p>
            <a:pPr algn="ctr"/>
            <a:r>
              <a:rPr lang="pt-BR" sz="2400" b="1" dirty="0" smtClean="0">
                <a:solidFill>
                  <a:schemeClr val="bg1"/>
                </a:solidFill>
              </a:rPr>
              <a:t>Mais estável</a:t>
            </a:r>
            <a:endParaRPr lang="pt-BR" sz="2400" b="1" dirty="0">
              <a:solidFill>
                <a:schemeClr val="bg1"/>
              </a:solidFill>
            </a:endParaRPr>
          </a:p>
        </p:txBody>
      </p:sp>
      <p:sp>
        <p:nvSpPr>
          <p:cNvPr id="16" name="CaixaDeTexto 15"/>
          <p:cNvSpPr txBox="1"/>
          <p:nvPr/>
        </p:nvSpPr>
        <p:spPr>
          <a:xfrm>
            <a:off x="7092280" y="4129916"/>
            <a:ext cx="1728192" cy="523220"/>
          </a:xfrm>
          <a:prstGeom prst="rect">
            <a:avLst/>
          </a:prstGeom>
          <a:noFill/>
        </p:spPr>
        <p:txBody>
          <a:bodyPr wrap="square" rtlCol="0">
            <a:spAutoFit/>
          </a:bodyPr>
          <a:lstStyle/>
          <a:p>
            <a:pPr algn="ctr"/>
            <a:r>
              <a:rPr lang="pt-BR" sz="2800" b="1" dirty="0" smtClean="0">
                <a:solidFill>
                  <a:srgbClr val="FFFF00"/>
                </a:solidFill>
              </a:rPr>
              <a:t>Variável</a:t>
            </a:r>
            <a:endParaRPr lang="pt-BR" sz="2800" b="1" dirty="0">
              <a:solidFill>
                <a:srgbClr val="FFFF00"/>
              </a:solidFill>
            </a:endParaRPr>
          </a:p>
        </p:txBody>
      </p:sp>
      <p:sp>
        <p:nvSpPr>
          <p:cNvPr id="17" name="Seta para a direita 16"/>
          <p:cNvSpPr/>
          <p:nvPr/>
        </p:nvSpPr>
        <p:spPr>
          <a:xfrm>
            <a:off x="6732240" y="26369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eta para a direita 18"/>
          <p:cNvSpPr/>
          <p:nvPr/>
        </p:nvSpPr>
        <p:spPr>
          <a:xfrm>
            <a:off x="6732240" y="4293096"/>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98429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 y="1894"/>
            <a:ext cx="9151234" cy="685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292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38"/>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36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 y="10888"/>
            <a:ext cx="9147994" cy="684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31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bg1"/>
                </a:solidFill>
              </a:rPr>
              <a:t>será exercida </a:t>
            </a:r>
            <a:r>
              <a:rPr lang="pt-BR" sz="2700" b="1" dirty="0">
                <a:solidFill>
                  <a:srgbClr val="FFFF00"/>
                </a:solidFill>
              </a:rPr>
              <a:t>exclusivamente pelo banco central</a:t>
            </a:r>
            <a:r>
              <a:rPr lang="pt-BR" sz="2700" dirty="0" smtClean="0">
                <a:solidFill>
                  <a:schemeClr val="bg1"/>
                </a:solidFill>
              </a:rPr>
              <a:t>.</a:t>
            </a:r>
            <a:endParaRPr lang="pt-BR" sz="2700" dirty="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a:t>
            </a:r>
            <a:r>
              <a:rPr lang="pt-BR" sz="2700" dirty="0">
                <a:solidFill>
                  <a:schemeClr val="tx2">
                    <a:lumMod val="50000"/>
                  </a:schemeClr>
                </a:solidFill>
              </a:rPr>
              <a:t>§ 1º </a:t>
            </a:r>
            <a:r>
              <a:rPr lang="pt-BR" sz="2700" b="1" dirty="0">
                <a:solidFill>
                  <a:schemeClr val="tx2">
                    <a:lumMod val="50000"/>
                  </a:schemeClr>
                </a:solidFill>
              </a:rPr>
              <a:t>É vedado</a:t>
            </a:r>
            <a:r>
              <a:rPr lang="pt-BR" sz="2700" dirty="0">
                <a:solidFill>
                  <a:schemeClr val="tx2">
                    <a:lumMod val="50000"/>
                  </a:schemeClr>
                </a:solidFill>
              </a:rPr>
              <a:t> ao banco central conceder, direta ou indiretamente, </a:t>
            </a:r>
            <a:r>
              <a:rPr lang="pt-BR" sz="2700" b="1" dirty="0">
                <a:solidFill>
                  <a:schemeClr val="tx2">
                    <a:lumMod val="50000"/>
                  </a:schemeClr>
                </a:solidFill>
              </a:rPr>
              <a:t>empréstimos ao Tesouro Nacional </a:t>
            </a:r>
            <a:r>
              <a:rPr lang="pt-BR" sz="2700" dirty="0">
                <a:solidFill>
                  <a:schemeClr val="tx2">
                    <a:lumMod val="50000"/>
                  </a:schemeClr>
                </a:solidFill>
              </a:rPr>
              <a:t>e a qualquer órgão ou entidade que não seja instituição financeira</a:t>
            </a:r>
            <a:r>
              <a:rPr lang="pt-BR" sz="2700" dirty="0" smtClean="0">
                <a:solidFill>
                  <a:schemeClr val="tx2">
                    <a:lumMod val="50000"/>
                  </a:schemeClr>
                </a:solidFill>
              </a:rPr>
              <a:t>.</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3º As </a:t>
            </a:r>
            <a:r>
              <a:rPr lang="pt-BR" sz="2700" b="1" dirty="0">
                <a:solidFill>
                  <a:schemeClr val="tx2">
                    <a:lumMod val="50000"/>
                  </a:schemeClr>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2860707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577795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618059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3543678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3516372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5" name="Retângulo 34"/>
          <p:cNvSpPr/>
          <p:nvPr/>
        </p:nvSpPr>
        <p:spPr>
          <a:xfrm>
            <a:off x="2853333" y="36450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p:cNvSpPr txBox="1"/>
          <p:nvPr/>
        </p:nvSpPr>
        <p:spPr>
          <a:xfrm>
            <a:off x="2853333"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2046119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3" name="Retângulo 32"/>
          <p:cNvSpPr/>
          <p:nvPr/>
        </p:nvSpPr>
        <p:spPr>
          <a:xfrm>
            <a:off x="3832870"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853333"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853333" y="36450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2853333"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38" name="CaixaDeTexto 37"/>
          <p:cNvSpPr txBox="1"/>
          <p:nvPr/>
        </p:nvSpPr>
        <p:spPr>
          <a:xfrm>
            <a:off x="2853333"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9" name="CaixaDeTexto 38"/>
          <p:cNvSpPr txBox="1"/>
          <p:nvPr/>
        </p:nvSpPr>
        <p:spPr>
          <a:xfrm>
            <a:off x="3818012"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5" name="Retângulo 64"/>
          <p:cNvSpPr/>
          <p:nvPr/>
        </p:nvSpPr>
        <p:spPr>
          <a:xfrm>
            <a:off x="3832870"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3861445" y="4140369"/>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250739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3" name="Retângulo 32"/>
          <p:cNvSpPr/>
          <p:nvPr/>
        </p:nvSpPr>
        <p:spPr>
          <a:xfrm>
            <a:off x="3832870"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853333"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853333" y="36450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6929214" y="23848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2853333"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38" name="CaixaDeTexto 37"/>
          <p:cNvSpPr txBox="1"/>
          <p:nvPr/>
        </p:nvSpPr>
        <p:spPr>
          <a:xfrm>
            <a:off x="2853333"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9" name="CaixaDeTexto 38"/>
          <p:cNvSpPr txBox="1"/>
          <p:nvPr/>
        </p:nvSpPr>
        <p:spPr>
          <a:xfrm>
            <a:off x="3818012"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40" name="CaixaDeTexto 39"/>
          <p:cNvSpPr txBox="1"/>
          <p:nvPr/>
        </p:nvSpPr>
        <p:spPr>
          <a:xfrm>
            <a:off x="6957789" y="23401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54" name="Seta para a direita 53"/>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6929214" y="7647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5949677" y="7647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5949677" y="18448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5949677" y="7647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5949677" y="19081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6914356" y="7647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3" name="CaixaDeTexto 62"/>
          <p:cNvSpPr txBox="1"/>
          <p:nvPr/>
        </p:nvSpPr>
        <p:spPr>
          <a:xfrm>
            <a:off x="5949677" y="4046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6804248" y="4046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5" name="Retângulo 64"/>
          <p:cNvSpPr/>
          <p:nvPr/>
        </p:nvSpPr>
        <p:spPr>
          <a:xfrm>
            <a:off x="3832870"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3861445" y="4140369"/>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951510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3" name="Retângulo 32"/>
          <p:cNvSpPr/>
          <p:nvPr/>
        </p:nvSpPr>
        <p:spPr>
          <a:xfrm>
            <a:off x="3832870"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853333"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853333" y="36450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2853333"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38" name="CaixaDeTexto 37"/>
          <p:cNvSpPr txBox="1"/>
          <p:nvPr/>
        </p:nvSpPr>
        <p:spPr>
          <a:xfrm>
            <a:off x="2853333"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9" name="CaixaDeTexto 38"/>
          <p:cNvSpPr txBox="1"/>
          <p:nvPr/>
        </p:nvSpPr>
        <p:spPr>
          <a:xfrm>
            <a:off x="3818012"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54" name="Seta para a direita 53"/>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6929214" y="7647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5949677" y="7647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5949677" y="18448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6929214" y="2384883"/>
            <a:ext cx="936104" cy="967751"/>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5949677" y="7647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5949677" y="19081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6914356" y="7647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6948264" y="23401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5949677" y="4046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6804248" y="4046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5" name="Retângulo 64"/>
          <p:cNvSpPr/>
          <p:nvPr/>
        </p:nvSpPr>
        <p:spPr>
          <a:xfrm>
            <a:off x="3832870" y="4184270"/>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3861445" y="4139555"/>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2704451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3" name="Retângulo 32"/>
          <p:cNvSpPr/>
          <p:nvPr/>
        </p:nvSpPr>
        <p:spPr>
          <a:xfrm>
            <a:off x="3832870"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853333"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853333" y="36450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6919689" y="5903751"/>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2853333"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38" name="CaixaDeTexto 37"/>
          <p:cNvSpPr txBox="1"/>
          <p:nvPr/>
        </p:nvSpPr>
        <p:spPr>
          <a:xfrm>
            <a:off x="2853333"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9" name="CaixaDeTexto 38"/>
          <p:cNvSpPr txBox="1"/>
          <p:nvPr/>
        </p:nvSpPr>
        <p:spPr>
          <a:xfrm>
            <a:off x="3818012"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40" name="CaixaDeTexto 39"/>
          <p:cNvSpPr txBox="1"/>
          <p:nvPr/>
        </p:nvSpPr>
        <p:spPr>
          <a:xfrm>
            <a:off x="6948264" y="5859036"/>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54" name="Seta para a direita 53"/>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6929214" y="7647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5949677" y="7647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5949677" y="18448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6929214" y="2384883"/>
            <a:ext cx="936104" cy="967751"/>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5949677" y="7647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5949677" y="19081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6914356" y="7647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6948264" y="23401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5949677" y="4046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6804248" y="4046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3" name="Seta para a direita 42"/>
          <p:cNvSpPr/>
          <p:nvPr/>
        </p:nvSpPr>
        <p:spPr>
          <a:xfrm rot="2220494">
            <a:off x="4809140" y="5178984"/>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5949677" y="386104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5949677" y="4941168"/>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5949677" y="386104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5949677" y="500446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2" name="CaixaDeTexto 51"/>
          <p:cNvSpPr txBox="1"/>
          <p:nvPr/>
        </p:nvSpPr>
        <p:spPr>
          <a:xfrm rot="21594539">
            <a:off x="5949677" y="350100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6804248" y="350100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7" name="Retângulo 46"/>
          <p:cNvSpPr/>
          <p:nvPr/>
        </p:nvSpPr>
        <p:spPr>
          <a:xfrm>
            <a:off x="6925022" y="3861048"/>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6910164" y="3861049"/>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5" name="Retângulo 64"/>
          <p:cNvSpPr/>
          <p:nvPr/>
        </p:nvSpPr>
        <p:spPr>
          <a:xfrm>
            <a:off x="3832870" y="4184270"/>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3861445" y="4139555"/>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573553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ângulo 29"/>
          <p:cNvSpPr/>
          <p:nvPr/>
        </p:nvSpPr>
        <p:spPr>
          <a:xfrm>
            <a:off x="1231057"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51520"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51520" y="3645024"/>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231057" y="418508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251520"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6" name="CaixaDeTexto 25"/>
          <p:cNvSpPr txBox="1"/>
          <p:nvPr/>
        </p:nvSpPr>
        <p:spPr>
          <a:xfrm>
            <a:off x="251520"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7" name="CaixaDeTexto 26"/>
          <p:cNvSpPr txBox="1"/>
          <p:nvPr/>
        </p:nvSpPr>
        <p:spPr>
          <a:xfrm>
            <a:off x="1216199"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CaixaDeTexto 27"/>
          <p:cNvSpPr txBox="1"/>
          <p:nvPr/>
        </p:nvSpPr>
        <p:spPr>
          <a:xfrm>
            <a:off x="1259632" y="41403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CaixaDeTexto 30"/>
          <p:cNvSpPr txBox="1"/>
          <p:nvPr/>
        </p:nvSpPr>
        <p:spPr>
          <a:xfrm>
            <a:off x="251520"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32" name="CaixaDeTexto 31"/>
          <p:cNvSpPr txBox="1"/>
          <p:nvPr/>
        </p:nvSpPr>
        <p:spPr>
          <a:xfrm>
            <a:off x="1106091"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3" name="Retângulo 32"/>
          <p:cNvSpPr/>
          <p:nvPr/>
        </p:nvSpPr>
        <p:spPr>
          <a:xfrm>
            <a:off x="3832870" y="25649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2853333" y="25649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2853333" y="36450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6919689" y="5903751"/>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2853333" y="25649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38" name="CaixaDeTexto 37"/>
          <p:cNvSpPr txBox="1"/>
          <p:nvPr/>
        </p:nvSpPr>
        <p:spPr>
          <a:xfrm>
            <a:off x="2853333" y="37083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9" name="CaixaDeTexto 38"/>
          <p:cNvSpPr txBox="1"/>
          <p:nvPr/>
        </p:nvSpPr>
        <p:spPr>
          <a:xfrm>
            <a:off x="3818012" y="25649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40" name="CaixaDeTexto 39"/>
          <p:cNvSpPr txBox="1"/>
          <p:nvPr/>
        </p:nvSpPr>
        <p:spPr>
          <a:xfrm>
            <a:off x="6948264" y="5859036"/>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1" name="CaixaDeTexto 40"/>
          <p:cNvSpPr txBox="1"/>
          <p:nvPr/>
        </p:nvSpPr>
        <p:spPr>
          <a:xfrm>
            <a:off x="2853333" y="22048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42" name="CaixaDeTexto 41"/>
          <p:cNvSpPr txBox="1"/>
          <p:nvPr/>
        </p:nvSpPr>
        <p:spPr>
          <a:xfrm>
            <a:off x="3707904" y="22048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54" name="Seta para a direita 53"/>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6929214" y="7647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5949677" y="7647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5949677" y="184482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6929214" y="2384883"/>
            <a:ext cx="936104" cy="967751"/>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5949677" y="7647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5949677" y="19081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6914356" y="7647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6948264" y="23401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5949677" y="4046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6804248" y="4046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3" name="Seta para a direita 42"/>
          <p:cNvSpPr/>
          <p:nvPr/>
        </p:nvSpPr>
        <p:spPr>
          <a:xfrm rot="2220494">
            <a:off x="4809140" y="5178984"/>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rot="21594539">
            <a:off x="6920032" y="3861047"/>
            <a:ext cx="936104" cy="2007504"/>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5949677" y="386104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5949677" y="4941168"/>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5949677" y="386104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5949677" y="500446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6914356" y="386104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5949677" y="350100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6804248" y="350100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197722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bg1"/>
                </a:solidFill>
              </a:rPr>
              <a:t>será exercida </a:t>
            </a:r>
            <a:r>
              <a:rPr lang="pt-BR" sz="2700" b="1" dirty="0">
                <a:solidFill>
                  <a:srgbClr val="FFFF00"/>
                </a:solidFill>
              </a:rPr>
              <a:t>exclusivamente pelo banco central</a:t>
            </a:r>
            <a:r>
              <a:rPr lang="pt-BR" sz="2700" dirty="0" smtClean="0">
                <a:solidFill>
                  <a:schemeClr val="bg1"/>
                </a:solidFill>
              </a:rPr>
              <a:t>.</a:t>
            </a:r>
            <a:endParaRPr lang="pt-BR" sz="2700" dirty="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 1º </a:t>
            </a:r>
            <a:r>
              <a:rPr lang="pt-BR" sz="2700" b="1" dirty="0">
                <a:solidFill>
                  <a:srgbClr val="4BD840"/>
                </a:solidFill>
              </a:rPr>
              <a:t>É vedado</a:t>
            </a:r>
            <a:r>
              <a:rPr lang="pt-BR" sz="2700" dirty="0">
                <a:solidFill>
                  <a:schemeClr val="bg1"/>
                </a:solidFill>
              </a:rPr>
              <a:t> ao banco central conceder, direta ou indiretamente, </a:t>
            </a:r>
            <a:r>
              <a:rPr lang="pt-BR" sz="2700" b="1" dirty="0">
                <a:solidFill>
                  <a:schemeClr val="tx2">
                    <a:lumMod val="50000"/>
                  </a:schemeClr>
                </a:solidFill>
              </a:rPr>
              <a:t>empréstimos ao Tesouro Nacional </a:t>
            </a:r>
            <a:r>
              <a:rPr lang="pt-BR" sz="2700" dirty="0">
                <a:solidFill>
                  <a:schemeClr val="tx2">
                    <a:lumMod val="50000"/>
                  </a:schemeClr>
                </a:solidFill>
              </a:rPr>
              <a:t>e a qualquer órgão ou entidade que não seja instituição financeira</a:t>
            </a:r>
            <a:r>
              <a:rPr lang="pt-BR" sz="2700" dirty="0" smtClean="0">
                <a:solidFill>
                  <a:schemeClr val="tx2">
                    <a:lumMod val="50000"/>
                  </a:schemeClr>
                </a:solidFill>
              </a:rPr>
              <a:t>.</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3º As </a:t>
            </a:r>
            <a:r>
              <a:rPr lang="pt-BR" sz="2700" b="1" dirty="0">
                <a:solidFill>
                  <a:schemeClr val="tx2">
                    <a:lumMod val="50000"/>
                  </a:schemeClr>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3153675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1998602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20589032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7" name="Seta para a direita 4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CaixaDeTexto 71"/>
          <p:cNvSpPr txBox="1"/>
          <p:nvPr/>
        </p:nvSpPr>
        <p:spPr>
          <a:xfrm>
            <a:off x="285333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3" name="CaixaDeTexto 72"/>
          <p:cNvSpPr txBox="1"/>
          <p:nvPr/>
        </p:nvSpPr>
        <p:spPr>
          <a:xfrm>
            <a:off x="370790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2719485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7" name="Seta para a direita 4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2853333" y="3284984"/>
            <a:ext cx="936104" cy="1070595"/>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285333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85333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3" name="CaixaDeTexto 72"/>
          <p:cNvSpPr txBox="1"/>
          <p:nvPr/>
        </p:nvSpPr>
        <p:spPr>
          <a:xfrm>
            <a:off x="370790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1745868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7" name="Seta para a direita 4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3832870"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285333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2853333" y="3284984"/>
            <a:ext cx="936104" cy="1070595"/>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3832870"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CaixaDeTexto 67"/>
          <p:cNvSpPr txBox="1"/>
          <p:nvPr/>
        </p:nvSpPr>
        <p:spPr>
          <a:xfrm>
            <a:off x="285333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9" name="CaixaDeTexto 68"/>
          <p:cNvSpPr txBox="1"/>
          <p:nvPr/>
        </p:nvSpPr>
        <p:spPr>
          <a:xfrm>
            <a:off x="285333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0" name="CaixaDeTexto 69"/>
          <p:cNvSpPr txBox="1"/>
          <p:nvPr/>
        </p:nvSpPr>
        <p:spPr>
          <a:xfrm>
            <a:off x="380848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1" name="CaixaDeTexto 70"/>
          <p:cNvSpPr txBox="1"/>
          <p:nvPr/>
        </p:nvSpPr>
        <p:spPr>
          <a:xfrm>
            <a:off x="384239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72" name="CaixaDeTexto 71"/>
          <p:cNvSpPr txBox="1"/>
          <p:nvPr/>
        </p:nvSpPr>
        <p:spPr>
          <a:xfrm>
            <a:off x="285333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3" name="CaixaDeTexto 72"/>
          <p:cNvSpPr txBox="1"/>
          <p:nvPr/>
        </p:nvSpPr>
        <p:spPr>
          <a:xfrm>
            <a:off x="370790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3331424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tângulo 84"/>
          <p:cNvSpPr/>
          <p:nvPr/>
        </p:nvSpPr>
        <p:spPr>
          <a:xfrm>
            <a:off x="5949677" y="1888257"/>
            <a:ext cx="936104" cy="1070595"/>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7" name="Seta para a direita 4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3832870"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285333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2853333" y="3284984"/>
            <a:ext cx="936104" cy="1070595"/>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3832870"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CaixaDeTexto 67"/>
          <p:cNvSpPr txBox="1"/>
          <p:nvPr/>
        </p:nvSpPr>
        <p:spPr>
          <a:xfrm>
            <a:off x="285333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9" name="CaixaDeTexto 68"/>
          <p:cNvSpPr txBox="1"/>
          <p:nvPr/>
        </p:nvSpPr>
        <p:spPr>
          <a:xfrm>
            <a:off x="285333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0" name="CaixaDeTexto 69"/>
          <p:cNvSpPr txBox="1"/>
          <p:nvPr/>
        </p:nvSpPr>
        <p:spPr>
          <a:xfrm>
            <a:off x="380848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1" name="CaixaDeTexto 70"/>
          <p:cNvSpPr txBox="1"/>
          <p:nvPr/>
        </p:nvSpPr>
        <p:spPr>
          <a:xfrm>
            <a:off x="384239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72" name="CaixaDeTexto 71"/>
          <p:cNvSpPr txBox="1"/>
          <p:nvPr/>
        </p:nvSpPr>
        <p:spPr>
          <a:xfrm>
            <a:off x="285333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3" name="CaixaDeTexto 72"/>
          <p:cNvSpPr txBox="1"/>
          <p:nvPr/>
        </p:nvSpPr>
        <p:spPr>
          <a:xfrm>
            <a:off x="370790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4" name="Seta para a direita 73"/>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74"/>
          <p:cNvSpPr/>
          <p:nvPr/>
        </p:nvSpPr>
        <p:spPr>
          <a:xfrm>
            <a:off x="6929214" y="7647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75"/>
          <p:cNvSpPr/>
          <p:nvPr/>
        </p:nvSpPr>
        <p:spPr>
          <a:xfrm>
            <a:off x="5949677" y="7647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CaixaDeTexto 78"/>
          <p:cNvSpPr txBox="1"/>
          <p:nvPr/>
        </p:nvSpPr>
        <p:spPr>
          <a:xfrm>
            <a:off x="5949677" y="7647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80" name="CaixaDeTexto 79"/>
          <p:cNvSpPr txBox="1"/>
          <p:nvPr/>
        </p:nvSpPr>
        <p:spPr>
          <a:xfrm>
            <a:off x="5949677" y="19081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81" name="CaixaDeTexto 80"/>
          <p:cNvSpPr txBox="1"/>
          <p:nvPr/>
        </p:nvSpPr>
        <p:spPr>
          <a:xfrm>
            <a:off x="6914356" y="7647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83" name="CaixaDeTexto 82"/>
          <p:cNvSpPr txBox="1"/>
          <p:nvPr/>
        </p:nvSpPr>
        <p:spPr>
          <a:xfrm>
            <a:off x="5949677" y="4046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84" name="CaixaDeTexto 83"/>
          <p:cNvSpPr txBox="1"/>
          <p:nvPr/>
        </p:nvSpPr>
        <p:spPr>
          <a:xfrm>
            <a:off x="6804248" y="4046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34" name="Retângulo 33"/>
          <p:cNvSpPr/>
          <p:nvPr/>
        </p:nvSpPr>
        <p:spPr>
          <a:xfrm>
            <a:off x="6929214" y="2384069"/>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38739" y="2339355"/>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904010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tângulo 84"/>
          <p:cNvSpPr/>
          <p:nvPr/>
        </p:nvSpPr>
        <p:spPr>
          <a:xfrm>
            <a:off x="5949677" y="1888257"/>
            <a:ext cx="936104" cy="1070595"/>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1303065"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3305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333053" y="3284984"/>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1303065"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33305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0" name="CaixaDeTexto 59"/>
          <p:cNvSpPr txBox="1"/>
          <p:nvPr/>
        </p:nvSpPr>
        <p:spPr>
          <a:xfrm>
            <a:off x="33305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1" name="CaixaDeTexto 60"/>
          <p:cNvSpPr txBox="1"/>
          <p:nvPr/>
        </p:nvSpPr>
        <p:spPr>
          <a:xfrm>
            <a:off x="128820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62" name="CaixaDeTexto 61"/>
          <p:cNvSpPr txBox="1"/>
          <p:nvPr/>
        </p:nvSpPr>
        <p:spPr>
          <a:xfrm>
            <a:off x="132211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63" name="CaixaDeTexto 62"/>
          <p:cNvSpPr txBox="1"/>
          <p:nvPr/>
        </p:nvSpPr>
        <p:spPr>
          <a:xfrm>
            <a:off x="33305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4" name="CaixaDeTexto 63"/>
          <p:cNvSpPr txBox="1"/>
          <p:nvPr/>
        </p:nvSpPr>
        <p:spPr>
          <a:xfrm>
            <a:off x="118762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47" name="Seta para a direita 46"/>
          <p:cNvSpPr/>
          <p:nvPr/>
        </p:nvSpPr>
        <p:spPr>
          <a:xfrm>
            <a:off x="2301999" y="3537012"/>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3832870" y="220486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2853333" y="220486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2853333" y="3284984"/>
            <a:ext cx="936104" cy="1070595"/>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3832870" y="3815518"/>
            <a:ext cx="936104" cy="98163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CaixaDeTexto 67"/>
          <p:cNvSpPr txBox="1"/>
          <p:nvPr/>
        </p:nvSpPr>
        <p:spPr>
          <a:xfrm>
            <a:off x="2853333" y="220486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69" name="CaixaDeTexto 68"/>
          <p:cNvSpPr txBox="1"/>
          <p:nvPr/>
        </p:nvSpPr>
        <p:spPr>
          <a:xfrm>
            <a:off x="2853333" y="334828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0" name="CaixaDeTexto 69"/>
          <p:cNvSpPr txBox="1"/>
          <p:nvPr/>
        </p:nvSpPr>
        <p:spPr>
          <a:xfrm>
            <a:off x="3808487" y="220486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1" name="CaixaDeTexto 70"/>
          <p:cNvSpPr txBox="1"/>
          <p:nvPr/>
        </p:nvSpPr>
        <p:spPr>
          <a:xfrm>
            <a:off x="3842395" y="377080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72" name="CaixaDeTexto 71"/>
          <p:cNvSpPr txBox="1"/>
          <p:nvPr/>
        </p:nvSpPr>
        <p:spPr>
          <a:xfrm>
            <a:off x="2853333" y="184482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3" name="CaixaDeTexto 72"/>
          <p:cNvSpPr txBox="1"/>
          <p:nvPr/>
        </p:nvSpPr>
        <p:spPr>
          <a:xfrm>
            <a:off x="3707904" y="184482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4" name="Seta para a direita 73"/>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74"/>
          <p:cNvSpPr/>
          <p:nvPr/>
        </p:nvSpPr>
        <p:spPr>
          <a:xfrm>
            <a:off x="6929214" y="764703"/>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75"/>
          <p:cNvSpPr/>
          <p:nvPr/>
        </p:nvSpPr>
        <p:spPr>
          <a:xfrm>
            <a:off x="5949677" y="764704"/>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Retângulo 77"/>
          <p:cNvSpPr/>
          <p:nvPr/>
        </p:nvSpPr>
        <p:spPr>
          <a:xfrm>
            <a:off x="6929214" y="2384884"/>
            <a:ext cx="936104" cy="573968"/>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CaixaDeTexto 78"/>
          <p:cNvSpPr txBox="1"/>
          <p:nvPr/>
        </p:nvSpPr>
        <p:spPr>
          <a:xfrm>
            <a:off x="5949677" y="764704"/>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80" name="CaixaDeTexto 79"/>
          <p:cNvSpPr txBox="1"/>
          <p:nvPr/>
        </p:nvSpPr>
        <p:spPr>
          <a:xfrm>
            <a:off x="5949677" y="1908121"/>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81" name="CaixaDeTexto 80"/>
          <p:cNvSpPr txBox="1"/>
          <p:nvPr/>
        </p:nvSpPr>
        <p:spPr>
          <a:xfrm>
            <a:off x="6914356" y="764704"/>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82" name="CaixaDeTexto 81"/>
          <p:cNvSpPr txBox="1"/>
          <p:nvPr/>
        </p:nvSpPr>
        <p:spPr>
          <a:xfrm>
            <a:off x="6948264" y="234016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83" name="CaixaDeTexto 82"/>
          <p:cNvSpPr txBox="1"/>
          <p:nvPr/>
        </p:nvSpPr>
        <p:spPr>
          <a:xfrm>
            <a:off x="5949677" y="404664"/>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84" name="CaixaDeTexto 83"/>
          <p:cNvSpPr txBox="1"/>
          <p:nvPr/>
        </p:nvSpPr>
        <p:spPr>
          <a:xfrm>
            <a:off x="6804248" y="404664"/>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3118842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22964359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1976776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Tree>
    <p:extLst>
      <p:ext uri="{BB962C8B-B14F-4D97-AF65-F5344CB8AC3E}">
        <p14:creationId xmlns:p14="http://schemas.microsoft.com/office/powerpoint/2010/main" val="3815507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bg1"/>
                </a:solidFill>
              </a:rPr>
              <a:t>será exercida </a:t>
            </a:r>
            <a:r>
              <a:rPr lang="pt-BR" sz="2700" b="1" dirty="0">
                <a:solidFill>
                  <a:srgbClr val="FFFF00"/>
                </a:solidFill>
              </a:rPr>
              <a:t>exclusivamente pelo banco central</a:t>
            </a:r>
            <a:r>
              <a:rPr lang="pt-BR" sz="2700" dirty="0" smtClean="0">
                <a:solidFill>
                  <a:schemeClr val="bg1"/>
                </a:solidFill>
              </a:rPr>
              <a:t>.</a:t>
            </a:r>
            <a:endParaRPr lang="pt-BR" sz="2700" dirty="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 1º </a:t>
            </a:r>
            <a:r>
              <a:rPr lang="pt-BR" sz="2700" b="1" dirty="0">
                <a:solidFill>
                  <a:srgbClr val="4BD840"/>
                </a:solidFill>
              </a:rPr>
              <a:t>É vedado</a:t>
            </a:r>
            <a:r>
              <a:rPr lang="pt-BR" sz="2700" dirty="0">
                <a:solidFill>
                  <a:schemeClr val="bg1"/>
                </a:solidFill>
              </a:rPr>
              <a:t> ao banco central conceder, direta ou indiretamente, </a:t>
            </a:r>
            <a:r>
              <a:rPr lang="pt-BR" sz="2700" b="1" dirty="0">
                <a:solidFill>
                  <a:srgbClr val="FFC000"/>
                </a:solidFill>
              </a:rPr>
              <a:t>empréstimos ao Tesouro Nacional </a:t>
            </a:r>
            <a:r>
              <a:rPr lang="pt-BR" sz="2700" dirty="0">
                <a:solidFill>
                  <a:schemeClr val="tx2">
                    <a:lumMod val="50000"/>
                  </a:schemeClr>
                </a:solidFill>
              </a:rPr>
              <a:t>e a qualquer órgão ou entidade que não seja instituição financeira</a:t>
            </a:r>
            <a:r>
              <a:rPr lang="pt-BR" sz="2700" dirty="0" smtClean="0">
                <a:solidFill>
                  <a:schemeClr val="tx2">
                    <a:lumMod val="50000"/>
                  </a:schemeClr>
                </a:solidFill>
              </a:rPr>
              <a:t>.</a:t>
            </a:r>
          </a:p>
          <a:p>
            <a:pPr algn="just">
              <a:lnSpc>
                <a:spcPct val="90000"/>
              </a:lnSpc>
              <a:spcBef>
                <a:spcPct val="0"/>
              </a:spcBef>
              <a:buNone/>
            </a:pPr>
            <a:r>
              <a:rPr lang="pt-BR" sz="2700" dirty="0" smtClean="0">
                <a:solidFill>
                  <a:schemeClr val="tx2">
                    <a:lumMod val="50000"/>
                  </a:schemeClr>
                </a:solidFill>
              </a:rPr>
              <a:t>	(...)</a:t>
            </a:r>
          </a:p>
          <a:p>
            <a:pPr algn="just">
              <a:lnSpc>
                <a:spcPct val="90000"/>
              </a:lnSpc>
              <a:spcBef>
                <a:spcPct val="0"/>
              </a:spcBef>
              <a:buNone/>
            </a:pPr>
            <a:r>
              <a:rPr lang="pt-BR" sz="2700" dirty="0">
                <a:solidFill>
                  <a:schemeClr val="tx2">
                    <a:lumMod val="50000"/>
                  </a:schemeClr>
                </a:solidFill>
              </a:rPr>
              <a:t>	</a:t>
            </a:r>
            <a:r>
              <a:rPr lang="pt-BR" sz="2700" dirty="0" smtClean="0">
                <a:solidFill>
                  <a:schemeClr val="tx2">
                    <a:lumMod val="50000"/>
                  </a:schemeClr>
                </a:solidFill>
              </a:rPr>
              <a:t>§ </a:t>
            </a:r>
            <a:r>
              <a:rPr lang="pt-BR" sz="2700" dirty="0">
                <a:solidFill>
                  <a:schemeClr val="tx2">
                    <a:lumMod val="50000"/>
                  </a:schemeClr>
                </a:solidFill>
              </a:rPr>
              <a:t>3º As </a:t>
            </a:r>
            <a:r>
              <a:rPr lang="pt-BR" sz="2700" b="1" dirty="0">
                <a:solidFill>
                  <a:schemeClr val="tx2">
                    <a:lumMod val="50000"/>
                  </a:schemeClr>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10121789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1136587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952396"/>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907681"/>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20032" y="909692"/>
            <a:ext cx="936104" cy="2007504"/>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410700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952396"/>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907681"/>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9354365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952396"/>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907681"/>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27778753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35668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4" name="Retângulo 33"/>
          <p:cNvSpPr/>
          <p:nvPr/>
        </p:nvSpPr>
        <p:spPr>
          <a:xfrm>
            <a:off x="6919689" y="532694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48264" y="528222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7" name="Seta para a direita 36"/>
          <p:cNvSpPr/>
          <p:nvPr/>
        </p:nvSpPr>
        <p:spPr>
          <a:xfrm rot="2220494">
            <a:off x="4809140" y="4602177"/>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21594539">
            <a:off x="6920032" y="328424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949677" y="328424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949677" y="328424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914356" y="328424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949677" y="292420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804248" y="292420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948613" y="4394423"/>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949213" y="4457720"/>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454196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4" name="Retângulo 33"/>
          <p:cNvSpPr/>
          <p:nvPr/>
        </p:nvSpPr>
        <p:spPr>
          <a:xfrm>
            <a:off x="6919689" y="532694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48264" y="528222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7" name="Seta para a direita 36"/>
          <p:cNvSpPr/>
          <p:nvPr/>
        </p:nvSpPr>
        <p:spPr>
          <a:xfrm rot="2220494">
            <a:off x="4809140" y="4602177"/>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21594539">
            <a:off x="6920032" y="3284240"/>
            <a:ext cx="936104" cy="2007504"/>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949677" y="328424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949677" y="328424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914356" y="328424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949677" y="292420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804248" y="292420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948613" y="4394423"/>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949213" y="4457720"/>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4211336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4" name="Retângulo 33"/>
          <p:cNvSpPr/>
          <p:nvPr/>
        </p:nvSpPr>
        <p:spPr>
          <a:xfrm>
            <a:off x="6919689" y="532694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48264" y="528222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7" name="Seta para a direita 36"/>
          <p:cNvSpPr/>
          <p:nvPr/>
        </p:nvSpPr>
        <p:spPr>
          <a:xfrm rot="2220494">
            <a:off x="4809140" y="4602177"/>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21594539">
            <a:off x="6920032" y="328424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949677" y="328424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949677" y="328424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914356" y="328424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949677" y="292420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804248" y="292420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948613" y="5120444"/>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949213" y="5183741"/>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36343227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4" name="Retângulo 33"/>
          <p:cNvSpPr/>
          <p:nvPr/>
        </p:nvSpPr>
        <p:spPr>
          <a:xfrm>
            <a:off x="6919689" y="532694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48264" y="528222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7" name="Seta para a direita 36"/>
          <p:cNvSpPr/>
          <p:nvPr/>
        </p:nvSpPr>
        <p:spPr>
          <a:xfrm rot="2220494">
            <a:off x="4809140" y="4602177"/>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21594539">
            <a:off x="6920032" y="328424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950259" y="3284240"/>
            <a:ext cx="936104" cy="1813103"/>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949677" y="328424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914356" y="328424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949677" y="292420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804248" y="292420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948613" y="511511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949213" y="5178408"/>
            <a:ext cx="936104" cy="584775"/>
          </a:xfrm>
          <a:prstGeom prst="rect">
            <a:avLst/>
          </a:prstGeom>
          <a:noFill/>
        </p:spPr>
        <p:txBody>
          <a:bodyPr wrap="square" rtlCol="0">
            <a:spAutoFit/>
          </a:bodyPr>
          <a:lstStyle/>
          <a:p>
            <a:pPr algn="ctr"/>
            <a:r>
              <a:rPr lang="pt-BR" sz="3200" b="1" dirty="0" smtClean="0"/>
              <a:t>RI</a:t>
            </a:r>
            <a:endParaRPr lang="pt-BR" sz="3200" b="1" dirty="0"/>
          </a:p>
        </p:txBody>
      </p:sp>
    </p:spTree>
    <p:extLst>
      <p:ext uri="{BB962C8B-B14F-4D97-AF65-F5344CB8AC3E}">
        <p14:creationId xmlns:p14="http://schemas.microsoft.com/office/powerpoint/2010/main" val="2354659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4" name="Retângulo 33"/>
          <p:cNvSpPr/>
          <p:nvPr/>
        </p:nvSpPr>
        <p:spPr>
          <a:xfrm>
            <a:off x="6919689" y="532694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48264" y="528222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7" name="Seta para a direita 36"/>
          <p:cNvSpPr/>
          <p:nvPr/>
        </p:nvSpPr>
        <p:spPr>
          <a:xfrm rot="2220494">
            <a:off x="4809140" y="4602177"/>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21594539">
            <a:off x="6920032" y="328424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950259" y="3284240"/>
            <a:ext cx="936104" cy="1813103"/>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949677" y="328424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914356" y="328424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949677" y="292420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804248" y="292420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948613" y="511511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949213" y="517840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6" name="CaixaDeTexto 65"/>
          <p:cNvSpPr txBox="1"/>
          <p:nvPr/>
        </p:nvSpPr>
        <p:spPr>
          <a:xfrm rot="21594539">
            <a:off x="5950141" y="4005807"/>
            <a:ext cx="936104" cy="1077218"/>
          </a:xfrm>
          <a:prstGeom prst="rect">
            <a:avLst/>
          </a:prstGeom>
          <a:noFill/>
        </p:spPr>
        <p:txBody>
          <a:bodyPr wrap="square" rtlCol="0">
            <a:spAutoFit/>
          </a:bodyPr>
          <a:lstStyle/>
          <a:p>
            <a:pPr algn="ctr"/>
            <a:r>
              <a:rPr lang="pt-BR" sz="3200" b="1" dirty="0" err="1" smtClean="0">
                <a:solidFill>
                  <a:schemeClr val="bg1"/>
                </a:solidFill>
              </a:rPr>
              <a:t>Tít</a:t>
            </a:r>
            <a:endParaRPr lang="pt-BR" sz="3200" b="1" dirty="0" smtClean="0">
              <a:solidFill>
                <a:schemeClr val="bg1"/>
              </a:solidFill>
            </a:endParaRPr>
          </a:p>
          <a:p>
            <a:pPr algn="ctr"/>
            <a:r>
              <a:rPr lang="pt-BR" sz="3200" b="1" dirty="0" smtClean="0">
                <a:solidFill>
                  <a:schemeClr val="bg1"/>
                </a:solidFill>
              </a:rPr>
              <a:t>TN</a:t>
            </a:r>
            <a:endParaRPr lang="pt-BR" sz="3200" b="1" dirty="0">
              <a:solidFill>
                <a:schemeClr val="bg1"/>
              </a:solidFill>
            </a:endParaRPr>
          </a:p>
        </p:txBody>
      </p:sp>
      <p:cxnSp>
        <p:nvCxnSpPr>
          <p:cNvPr id="67" name="Conector reto 66"/>
          <p:cNvCxnSpPr/>
          <p:nvPr/>
        </p:nvCxnSpPr>
        <p:spPr>
          <a:xfrm flipV="1">
            <a:off x="5950413" y="4040325"/>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26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bg1"/>
                </a:solidFill>
              </a:rPr>
              <a:t>será exercida </a:t>
            </a:r>
            <a:r>
              <a:rPr lang="pt-BR" sz="2700" b="1" dirty="0">
                <a:solidFill>
                  <a:srgbClr val="FFFF00"/>
                </a:solidFill>
              </a:rPr>
              <a:t>exclusivamente pelo banco central</a:t>
            </a:r>
            <a:r>
              <a:rPr lang="pt-BR" sz="2700" dirty="0" smtClean="0">
                <a:solidFill>
                  <a:schemeClr val="bg1"/>
                </a:solidFill>
              </a:rPr>
              <a:t>.</a:t>
            </a:r>
            <a:endParaRPr lang="pt-BR" sz="2700" dirty="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 1º </a:t>
            </a:r>
            <a:r>
              <a:rPr lang="pt-BR" sz="2700" b="1" dirty="0">
                <a:solidFill>
                  <a:srgbClr val="4BD840"/>
                </a:solidFill>
              </a:rPr>
              <a:t>É vedado</a:t>
            </a:r>
            <a:r>
              <a:rPr lang="pt-BR" sz="2700" dirty="0">
                <a:solidFill>
                  <a:schemeClr val="bg1"/>
                </a:solidFill>
              </a:rPr>
              <a:t> ao banco central conceder, direta ou indiretamente, </a:t>
            </a:r>
            <a:r>
              <a:rPr lang="pt-BR" sz="2700" b="1" dirty="0">
                <a:solidFill>
                  <a:srgbClr val="FFC000"/>
                </a:solidFill>
              </a:rPr>
              <a:t>empréstimos ao Tesouro Nacional </a:t>
            </a:r>
            <a:r>
              <a:rPr lang="pt-BR" sz="2700" dirty="0">
                <a:solidFill>
                  <a:schemeClr val="bg1"/>
                </a:solidFill>
              </a:rPr>
              <a:t>e a qualquer órgão ou entidade que não seja instituição financeira</a:t>
            </a:r>
            <a:r>
              <a:rPr lang="pt-BR" sz="2700" dirty="0" smtClean="0">
                <a:solidFill>
                  <a:schemeClr val="bg1"/>
                </a:solidFill>
              </a:rPr>
              <a:t>.</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tx2">
                    <a:lumMod val="50000"/>
                  </a:schemeClr>
                </a:solidFill>
              </a:rPr>
              <a:t>§ </a:t>
            </a:r>
            <a:r>
              <a:rPr lang="pt-BR" sz="2700" dirty="0">
                <a:solidFill>
                  <a:schemeClr val="tx2">
                    <a:lumMod val="50000"/>
                  </a:schemeClr>
                </a:solidFill>
              </a:rPr>
              <a:t>3º As </a:t>
            </a:r>
            <a:r>
              <a:rPr lang="pt-BR" sz="2700" b="1" dirty="0">
                <a:solidFill>
                  <a:schemeClr val="tx2">
                    <a:lumMod val="50000"/>
                  </a:schemeClr>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20052104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ângulo 35"/>
          <p:cNvSpPr/>
          <p:nvPr/>
        </p:nvSpPr>
        <p:spPr>
          <a:xfrm>
            <a:off x="1302772"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1331347"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4" name="Retângulo 43"/>
          <p:cNvSpPr/>
          <p:nvPr/>
        </p:nvSpPr>
        <p:spPr>
          <a:xfrm rot="21594539">
            <a:off x="1303115"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rot="21594539">
            <a:off x="332760"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rot="21594539">
            <a:off x="332760" y="3284241"/>
            <a:ext cx="936104" cy="1512168"/>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rot="21594539">
            <a:off x="332760"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9" name="CaixaDeTexto 48"/>
          <p:cNvSpPr txBox="1"/>
          <p:nvPr/>
        </p:nvSpPr>
        <p:spPr>
          <a:xfrm rot="21594539">
            <a:off x="332760"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50" name="CaixaDeTexto 49"/>
          <p:cNvSpPr txBox="1"/>
          <p:nvPr/>
        </p:nvSpPr>
        <p:spPr>
          <a:xfrm rot="21594539">
            <a:off x="1297439"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2" name="CaixaDeTexto 51"/>
          <p:cNvSpPr txBox="1"/>
          <p:nvPr/>
        </p:nvSpPr>
        <p:spPr>
          <a:xfrm rot="21594539">
            <a:off x="332760"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3" name="CaixaDeTexto 52"/>
          <p:cNvSpPr txBox="1"/>
          <p:nvPr/>
        </p:nvSpPr>
        <p:spPr>
          <a:xfrm rot="21594539">
            <a:off x="1187331"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12" name="Seta para a direita 11"/>
          <p:cNvSpPr/>
          <p:nvPr/>
        </p:nvSpPr>
        <p:spPr>
          <a:xfrm>
            <a:off x="2339752" y="3607304"/>
            <a:ext cx="432048" cy="216024"/>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rot="21594539">
            <a:off x="2916417" y="328424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rot="21594539">
            <a:off x="2917017" y="334753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1" name="CaixaDeTexto 20"/>
          <p:cNvSpPr txBox="1"/>
          <p:nvPr/>
        </p:nvSpPr>
        <p:spPr>
          <a:xfrm rot="21594539">
            <a:off x="2917017" y="184408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22" name="CaixaDeTexto 21"/>
          <p:cNvSpPr txBox="1"/>
          <p:nvPr/>
        </p:nvSpPr>
        <p:spPr>
          <a:xfrm rot="21594539">
            <a:off x="3771588" y="184408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24" name="Retângulo 23"/>
          <p:cNvSpPr/>
          <p:nvPr/>
        </p:nvSpPr>
        <p:spPr>
          <a:xfrm rot="21594539">
            <a:off x="3887372" y="220412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rot="21594539">
            <a:off x="2917017" y="2204121"/>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rot="21594539">
            <a:off x="2917017" y="220412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27" name="CaixaDeTexto 26"/>
          <p:cNvSpPr txBox="1"/>
          <p:nvPr/>
        </p:nvSpPr>
        <p:spPr>
          <a:xfrm rot="21594539">
            <a:off x="3881696" y="220412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28" name="Retângulo 27"/>
          <p:cNvSpPr/>
          <p:nvPr/>
        </p:nvSpPr>
        <p:spPr>
          <a:xfrm>
            <a:off x="3887029" y="424682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915604" y="420210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3" name="Retângulo 22"/>
          <p:cNvSpPr/>
          <p:nvPr/>
        </p:nvSpPr>
        <p:spPr>
          <a:xfrm>
            <a:off x="6919689" y="223052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6948264" y="218581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1" name="Seta para a direita 30"/>
          <p:cNvSpPr/>
          <p:nvPr/>
        </p:nvSpPr>
        <p:spPr>
          <a:xfrm rot="19424157">
            <a:off x="4809140" y="2150832"/>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rot="21594539">
            <a:off x="6919465" y="909693"/>
            <a:ext cx="936104" cy="129367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rot="21594539">
            <a:off x="5949677" y="909693"/>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rot="21594539">
            <a:off x="5949677" y="90969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58" name="CaixaDeTexto 57"/>
          <p:cNvSpPr txBox="1"/>
          <p:nvPr/>
        </p:nvSpPr>
        <p:spPr>
          <a:xfrm rot="21594539">
            <a:off x="6914356" y="90969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9" name="CaixaDeTexto 58"/>
          <p:cNvSpPr txBox="1"/>
          <p:nvPr/>
        </p:nvSpPr>
        <p:spPr>
          <a:xfrm rot="21594539">
            <a:off x="5949677" y="54965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60" name="CaixaDeTexto 59"/>
          <p:cNvSpPr txBox="1"/>
          <p:nvPr/>
        </p:nvSpPr>
        <p:spPr>
          <a:xfrm rot="21594539">
            <a:off x="6804248" y="54965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1" name="Retângulo 60"/>
          <p:cNvSpPr/>
          <p:nvPr/>
        </p:nvSpPr>
        <p:spPr>
          <a:xfrm rot="21594539">
            <a:off x="5950277" y="2024100"/>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rot="21594539">
            <a:off x="5950877" y="2087397"/>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34" name="Retângulo 33"/>
          <p:cNvSpPr/>
          <p:nvPr/>
        </p:nvSpPr>
        <p:spPr>
          <a:xfrm>
            <a:off x="6919689" y="532694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948264" y="528222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7" name="Seta para a direita 36"/>
          <p:cNvSpPr/>
          <p:nvPr/>
        </p:nvSpPr>
        <p:spPr>
          <a:xfrm rot="2220494">
            <a:off x="4809140" y="4602177"/>
            <a:ext cx="1091463" cy="185342"/>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rot="21594539">
            <a:off x="6920032" y="3284240"/>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950259" y="3284240"/>
            <a:ext cx="936104" cy="181310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949677" y="3284241"/>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914356" y="3284241"/>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949677" y="2924201"/>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804248" y="2924201"/>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948613" y="5115111"/>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949213" y="5178408"/>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950141" y="4005807"/>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950413" y="4040325"/>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005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3312436"/>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3267721"/>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199659" y="1269732"/>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229886" y="1269732"/>
            <a:ext cx="936104" cy="1813103"/>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3100603"/>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3163900"/>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68"/>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3" name="CaixaDeTexto 72"/>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60975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rot="21594539">
            <a:off x="6199659" y="1269732"/>
            <a:ext cx="936104" cy="200750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6199316" y="3748101"/>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3703386"/>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9" name="Retângulo 38"/>
          <p:cNvSpPr/>
          <p:nvPr/>
        </p:nvSpPr>
        <p:spPr>
          <a:xfrm rot="21594539">
            <a:off x="5229875" y="1269732"/>
            <a:ext cx="936104" cy="179952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7870" y="3070163"/>
            <a:ext cx="936104" cy="122219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359956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aixaDeTexto 26"/>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8777944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3748101"/>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3703386"/>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0033" y="1269731"/>
            <a:ext cx="936104" cy="2478241"/>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229875" y="1269732"/>
            <a:ext cx="936104" cy="179952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7870" y="3070163"/>
            <a:ext cx="936104" cy="122219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359956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67076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428964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424493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0463" y="1269730"/>
            <a:ext cx="936104" cy="301967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4077816"/>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4141113"/>
            <a:ext cx="936104" cy="584775"/>
          </a:xfrm>
          <a:prstGeom prst="rect">
            <a:avLst/>
          </a:prstGeom>
          <a:noFill/>
        </p:spPr>
        <p:txBody>
          <a:bodyPr wrap="square" rtlCol="0">
            <a:spAutoFit/>
          </a:bodyPr>
          <a:lstStyle/>
          <a:p>
            <a:pPr algn="ctr"/>
            <a:r>
              <a:rPr lang="pt-BR" sz="3200" b="1" dirty="0" smtClean="0"/>
              <a:t>RI</a:t>
            </a:r>
            <a:endParaRPr lang="pt-BR" sz="3200" b="1" dirty="0"/>
          </a:p>
        </p:txBody>
      </p:sp>
      <p:cxnSp>
        <p:nvCxnSpPr>
          <p:cNvPr id="3" name="Conector reto 2"/>
          <p:cNvCxnSpPr/>
          <p:nvPr/>
        </p:nvCxnSpPr>
        <p:spPr>
          <a:xfrm flipV="1">
            <a:off x="5230040" y="2016292"/>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rot="21594539">
            <a:off x="5231026" y="1269732"/>
            <a:ext cx="936104" cy="179952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rot="21594539">
            <a:off x="5230455"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31" name="CaixaDeTexto 30"/>
          <p:cNvSpPr txBox="1"/>
          <p:nvPr/>
        </p:nvSpPr>
        <p:spPr>
          <a:xfrm rot="21594539">
            <a:off x="5230919"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2" name="Conector reto 31"/>
          <p:cNvCxnSpPr/>
          <p:nvPr/>
        </p:nvCxnSpPr>
        <p:spPr>
          <a:xfrm flipV="1">
            <a:off x="5231191"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Retângulo 32"/>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24939035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4289649"/>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4244934"/>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0463" y="1269730"/>
            <a:ext cx="936104" cy="301967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230675" y="1269731"/>
            <a:ext cx="936104" cy="28072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4077816"/>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4141113"/>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20226468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rot="21594539">
            <a:off x="6200463" y="1269730"/>
            <a:ext cx="936104" cy="301967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rot="21594539">
            <a:off x="5230675" y="1269731"/>
            <a:ext cx="936104" cy="28072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6199316" y="489070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484598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7755" y="4077739"/>
            <a:ext cx="936104" cy="1366741"/>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4751693"/>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850435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rot="21594539">
            <a:off x="5230675" y="1269731"/>
            <a:ext cx="936104" cy="28072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6199316" y="4890704"/>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4845989"/>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0913" y="1269729"/>
            <a:ext cx="936104" cy="35865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rot="21594539">
            <a:off x="5227755" y="4077739"/>
            <a:ext cx="936104" cy="1366741"/>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aixaDeTexto 26"/>
          <p:cNvSpPr txBox="1"/>
          <p:nvPr/>
        </p:nvSpPr>
        <p:spPr>
          <a:xfrm rot="21594539">
            <a:off x="5228840" y="4751693"/>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28" name="Retângulo 27"/>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2244200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rot="21594539">
            <a:off x="5230675" y="1269731"/>
            <a:ext cx="936104" cy="28072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6199316" y="5385235"/>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5340520"/>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1305" y="1269728"/>
            <a:ext cx="936104" cy="40801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5192452"/>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5255749"/>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aixaDeTexto 26"/>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21257987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5385235"/>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5340520"/>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1305" y="1269728"/>
            <a:ext cx="936104" cy="40801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231560" y="1269730"/>
            <a:ext cx="936104" cy="392178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5192452"/>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5255749"/>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Tree>
    <p:extLst>
      <p:ext uri="{BB962C8B-B14F-4D97-AF65-F5344CB8AC3E}">
        <p14:creationId xmlns:p14="http://schemas.microsoft.com/office/powerpoint/2010/main" val="1932641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bg1"/>
                </a:solidFill>
              </a:rPr>
              <a:t>será exercida </a:t>
            </a:r>
            <a:r>
              <a:rPr lang="pt-BR" sz="2700" b="1" dirty="0">
                <a:solidFill>
                  <a:srgbClr val="FFFF00"/>
                </a:solidFill>
              </a:rPr>
              <a:t>exclusivamente pelo banco central</a:t>
            </a:r>
            <a:r>
              <a:rPr lang="pt-BR" sz="2700" dirty="0" smtClean="0">
                <a:solidFill>
                  <a:schemeClr val="bg1"/>
                </a:solidFill>
              </a:rPr>
              <a:t>.</a:t>
            </a:r>
            <a:endParaRPr lang="pt-BR" sz="2700" dirty="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 1º </a:t>
            </a:r>
            <a:r>
              <a:rPr lang="pt-BR" sz="2700" b="1" dirty="0">
                <a:solidFill>
                  <a:srgbClr val="4BD840"/>
                </a:solidFill>
              </a:rPr>
              <a:t>É vedado</a:t>
            </a:r>
            <a:r>
              <a:rPr lang="pt-BR" sz="2700" dirty="0">
                <a:solidFill>
                  <a:schemeClr val="bg1"/>
                </a:solidFill>
              </a:rPr>
              <a:t> ao banco central conceder, direta ou indiretamente, </a:t>
            </a:r>
            <a:r>
              <a:rPr lang="pt-BR" sz="2700" b="1" dirty="0">
                <a:solidFill>
                  <a:srgbClr val="FFC000"/>
                </a:solidFill>
              </a:rPr>
              <a:t>empréstimos ao Tesouro Nacional </a:t>
            </a:r>
            <a:r>
              <a:rPr lang="pt-BR" sz="2700" dirty="0">
                <a:solidFill>
                  <a:schemeClr val="bg1"/>
                </a:solidFill>
              </a:rPr>
              <a:t>e a qualquer órgão ou entidade que não seja instituição financeira</a:t>
            </a:r>
            <a:r>
              <a:rPr lang="pt-BR" sz="2700" dirty="0" smtClean="0">
                <a:solidFill>
                  <a:schemeClr val="bg1"/>
                </a:solidFill>
              </a:rPr>
              <a:t>.</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As </a:t>
            </a:r>
            <a:r>
              <a:rPr lang="pt-BR" sz="2700" b="1" dirty="0">
                <a:solidFill>
                  <a:srgbClr val="FFFF00"/>
                </a:solidFill>
              </a:rPr>
              <a:t>disponibilidades de caixa da União </a:t>
            </a:r>
            <a:r>
              <a:rPr lang="pt-BR" sz="2700" dirty="0">
                <a:solidFill>
                  <a:schemeClr val="tx2">
                    <a:lumMod val="50000"/>
                  </a:schemeClr>
                </a:solidFill>
              </a:rPr>
              <a:t>serão </a:t>
            </a:r>
            <a:r>
              <a:rPr lang="pt-BR" sz="2700" b="1" dirty="0">
                <a:solidFill>
                  <a:schemeClr val="tx2">
                    <a:lumMod val="50000"/>
                  </a:schemeClr>
                </a:solidFill>
              </a:rPr>
              <a:t>depositadas no banco central</a:t>
            </a:r>
            <a:r>
              <a:rPr lang="pt-BR" sz="2700" dirty="0" smtClean="0">
                <a:solidFill>
                  <a:schemeClr val="tx2">
                    <a:lumMod val="50000"/>
                  </a:schemeClr>
                </a:solidFill>
              </a:rPr>
              <a:t>; (...).</a:t>
            </a:r>
            <a:endParaRPr lang="pt-BR" sz="2700" dirty="0">
              <a:solidFill>
                <a:schemeClr val="tx2">
                  <a:lumMod val="50000"/>
                </a:schemeClr>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17008567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5385235"/>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5340520"/>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1305" y="1269728"/>
            <a:ext cx="936104" cy="40801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231560" y="1269730"/>
            <a:ext cx="936104" cy="392178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5192452"/>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5255749"/>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7" name="CaixaDeTexto 26"/>
          <p:cNvSpPr txBox="1"/>
          <p:nvPr/>
        </p:nvSpPr>
        <p:spPr>
          <a:xfrm>
            <a:off x="1412640" y="3501008"/>
            <a:ext cx="1901316" cy="830997"/>
          </a:xfrm>
          <a:prstGeom prst="rect">
            <a:avLst/>
          </a:prstGeom>
          <a:noFill/>
        </p:spPr>
        <p:txBody>
          <a:bodyPr wrap="square" rtlCol="0">
            <a:spAutoFit/>
          </a:bodyPr>
          <a:lstStyle/>
          <a:p>
            <a:pPr algn="ctr"/>
            <a:r>
              <a:rPr lang="pt-BR" sz="2400" b="1" dirty="0" smtClean="0">
                <a:solidFill>
                  <a:schemeClr val="bg1"/>
                </a:solidFill>
              </a:rPr>
              <a:t>Em 2006</a:t>
            </a:r>
          </a:p>
          <a:p>
            <a:pPr algn="ctr"/>
            <a:r>
              <a:rPr lang="pt-BR" sz="2400" b="1" dirty="0" smtClean="0">
                <a:solidFill>
                  <a:schemeClr val="bg1"/>
                </a:solidFill>
              </a:rPr>
              <a:t>22% PIB</a:t>
            </a:r>
            <a:endParaRPr lang="pt-BR" sz="2400" b="1" dirty="0">
              <a:solidFill>
                <a:schemeClr val="bg1"/>
              </a:solidFill>
            </a:endParaRPr>
          </a:p>
        </p:txBody>
      </p:sp>
    </p:spTree>
    <p:extLst>
      <p:ext uri="{BB962C8B-B14F-4D97-AF65-F5344CB8AC3E}">
        <p14:creationId xmlns:p14="http://schemas.microsoft.com/office/powerpoint/2010/main" val="39633888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6199316" y="5385235"/>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6227891" y="5340520"/>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38" name="Retângulo 37"/>
          <p:cNvSpPr/>
          <p:nvPr/>
        </p:nvSpPr>
        <p:spPr>
          <a:xfrm rot="21594539">
            <a:off x="6201305" y="1269728"/>
            <a:ext cx="936104" cy="40801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rot="21594539">
            <a:off x="5231560" y="1269730"/>
            <a:ext cx="936104" cy="392178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rot="21594539">
            <a:off x="5229304" y="1269733"/>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47" name="CaixaDeTexto 46"/>
          <p:cNvSpPr txBox="1"/>
          <p:nvPr/>
        </p:nvSpPr>
        <p:spPr>
          <a:xfrm rot="21594539">
            <a:off x="6193983" y="1269733"/>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55" name="CaixaDeTexto 54"/>
          <p:cNvSpPr txBox="1"/>
          <p:nvPr/>
        </p:nvSpPr>
        <p:spPr>
          <a:xfrm rot="21594539">
            <a:off x="5229304" y="909693"/>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57" name="CaixaDeTexto 56"/>
          <p:cNvSpPr txBox="1"/>
          <p:nvPr/>
        </p:nvSpPr>
        <p:spPr>
          <a:xfrm rot="21594539">
            <a:off x="6083875" y="909693"/>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63" name="Retângulo 62"/>
          <p:cNvSpPr/>
          <p:nvPr/>
        </p:nvSpPr>
        <p:spPr>
          <a:xfrm rot="21594539">
            <a:off x="5228240" y="5192452"/>
            <a:ext cx="936104" cy="756084"/>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CaixaDeTexto 63"/>
          <p:cNvSpPr txBox="1"/>
          <p:nvPr/>
        </p:nvSpPr>
        <p:spPr>
          <a:xfrm rot="21594539">
            <a:off x="5228840" y="5255749"/>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65" name="CaixaDeTexto 64"/>
          <p:cNvSpPr txBox="1"/>
          <p:nvPr/>
        </p:nvSpPr>
        <p:spPr>
          <a:xfrm rot="21594539">
            <a:off x="5229768" y="1991299"/>
            <a:ext cx="936104" cy="1077218"/>
          </a:xfrm>
          <a:prstGeom prst="rect">
            <a:avLst/>
          </a:prstGeom>
          <a:noFill/>
        </p:spPr>
        <p:txBody>
          <a:bodyPr wrap="square" rtlCol="0">
            <a:spAutoFit/>
          </a:bodyPr>
          <a:lstStyle/>
          <a:p>
            <a:pPr algn="ctr"/>
            <a:r>
              <a:rPr lang="pt-BR" sz="3200" b="1" dirty="0" err="1" smtClean="0"/>
              <a:t>Tít</a:t>
            </a:r>
            <a:endParaRPr lang="pt-BR" sz="3200" b="1" dirty="0" smtClean="0"/>
          </a:p>
          <a:p>
            <a:pPr algn="ctr"/>
            <a:r>
              <a:rPr lang="pt-BR" sz="3200" b="1" dirty="0" smtClean="0"/>
              <a:t>TN</a:t>
            </a:r>
            <a:endParaRPr lang="pt-BR" sz="3200" b="1" dirty="0"/>
          </a:p>
        </p:txBody>
      </p:sp>
      <p:cxnSp>
        <p:nvCxnSpPr>
          <p:cNvPr id="3" name="Conector reto 2"/>
          <p:cNvCxnSpPr/>
          <p:nvPr/>
        </p:nvCxnSpPr>
        <p:spPr>
          <a:xfrm flipV="1">
            <a:off x="5230040" y="2025817"/>
            <a:ext cx="934904" cy="74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Retângulo 65"/>
          <p:cNvSpPr/>
          <p:nvPr/>
        </p:nvSpPr>
        <p:spPr>
          <a:xfrm>
            <a:off x="2392710" y="1274667"/>
            <a:ext cx="936104" cy="157546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66"/>
          <p:cNvSpPr/>
          <p:nvPr/>
        </p:nvSpPr>
        <p:spPr>
          <a:xfrm>
            <a:off x="1413173" y="1274668"/>
            <a:ext cx="936104" cy="108012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1413173" y="2354788"/>
            <a:ext cx="936104" cy="1080120"/>
          </a:xfrm>
          <a:prstGeom prst="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CaixaDeTexto 69"/>
          <p:cNvSpPr txBox="1"/>
          <p:nvPr/>
        </p:nvSpPr>
        <p:spPr>
          <a:xfrm>
            <a:off x="1413173" y="1274668"/>
            <a:ext cx="936104" cy="584775"/>
          </a:xfrm>
          <a:prstGeom prst="rect">
            <a:avLst/>
          </a:prstGeom>
          <a:noFill/>
        </p:spPr>
        <p:txBody>
          <a:bodyPr wrap="square" rtlCol="0">
            <a:spAutoFit/>
          </a:bodyPr>
          <a:lstStyle/>
          <a:p>
            <a:pPr algn="ctr"/>
            <a:r>
              <a:rPr lang="pt-BR" sz="3200" b="1" dirty="0" smtClean="0"/>
              <a:t>D+</a:t>
            </a:r>
            <a:endParaRPr lang="pt-BR" sz="3200" b="1" dirty="0"/>
          </a:p>
        </p:txBody>
      </p:sp>
      <p:sp>
        <p:nvSpPr>
          <p:cNvPr id="71" name="CaixaDeTexto 70"/>
          <p:cNvSpPr txBox="1"/>
          <p:nvPr/>
        </p:nvSpPr>
        <p:spPr>
          <a:xfrm>
            <a:off x="1413173" y="2418085"/>
            <a:ext cx="936104" cy="584775"/>
          </a:xfrm>
          <a:prstGeom prst="rect">
            <a:avLst/>
          </a:prstGeom>
          <a:noFill/>
        </p:spPr>
        <p:txBody>
          <a:bodyPr wrap="square" rtlCol="0">
            <a:spAutoFit/>
          </a:bodyPr>
          <a:lstStyle/>
          <a:p>
            <a:pPr algn="ctr"/>
            <a:r>
              <a:rPr lang="pt-BR" sz="3200" b="1" dirty="0" smtClean="0"/>
              <a:t>RI</a:t>
            </a:r>
            <a:endParaRPr lang="pt-BR" sz="3200" b="1" dirty="0"/>
          </a:p>
        </p:txBody>
      </p:sp>
      <p:sp>
        <p:nvSpPr>
          <p:cNvPr id="72" name="CaixaDeTexto 71"/>
          <p:cNvSpPr txBox="1"/>
          <p:nvPr/>
        </p:nvSpPr>
        <p:spPr>
          <a:xfrm>
            <a:off x="2377852" y="1274668"/>
            <a:ext cx="936104" cy="1077218"/>
          </a:xfrm>
          <a:prstGeom prst="rect">
            <a:avLst/>
          </a:prstGeom>
          <a:noFill/>
        </p:spPr>
        <p:txBody>
          <a:bodyPr wrap="square" rtlCol="0">
            <a:spAutoFit/>
          </a:bodyPr>
          <a:lstStyle/>
          <a:p>
            <a:pPr algn="ctr"/>
            <a:r>
              <a:rPr lang="pt-BR" sz="3200" b="1" dirty="0" smtClean="0"/>
              <a:t>R$</a:t>
            </a:r>
          </a:p>
          <a:p>
            <a:pPr algn="ctr"/>
            <a:r>
              <a:rPr lang="pt-BR" sz="3200" b="1" dirty="0" smtClean="0"/>
              <a:t>TN</a:t>
            </a:r>
            <a:endParaRPr lang="pt-BR" sz="3200" b="1" dirty="0"/>
          </a:p>
        </p:txBody>
      </p:sp>
      <p:sp>
        <p:nvSpPr>
          <p:cNvPr id="74" name="CaixaDeTexto 73"/>
          <p:cNvSpPr txBox="1"/>
          <p:nvPr/>
        </p:nvSpPr>
        <p:spPr>
          <a:xfrm>
            <a:off x="1413173" y="914628"/>
            <a:ext cx="936104" cy="369332"/>
          </a:xfrm>
          <a:prstGeom prst="rect">
            <a:avLst/>
          </a:prstGeom>
          <a:noFill/>
        </p:spPr>
        <p:txBody>
          <a:bodyPr wrap="square" rtlCol="0">
            <a:spAutoFit/>
          </a:bodyPr>
          <a:lstStyle/>
          <a:p>
            <a:pPr algn="ctr"/>
            <a:r>
              <a:rPr lang="pt-BR" b="1" dirty="0" smtClean="0">
                <a:solidFill>
                  <a:schemeClr val="accent5">
                    <a:lumMod val="40000"/>
                    <a:lumOff val="60000"/>
                  </a:schemeClr>
                </a:solidFill>
              </a:rPr>
              <a:t>Ativos</a:t>
            </a:r>
            <a:endParaRPr lang="pt-BR" b="1" dirty="0">
              <a:solidFill>
                <a:schemeClr val="accent5">
                  <a:lumMod val="40000"/>
                  <a:lumOff val="60000"/>
                </a:schemeClr>
              </a:solidFill>
            </a:endParaRPr>
          </a:p>
        </p:txBody>
      </p:sp>
      <p:sp>
        <p:nvSpPr>
          <p:cNvPr id="75" name="CaixaDeTexto 74"/>
          <p:cNvSpPr txBox="1"/>
          <p:nvPr/>
        </p:nvSpPr>
        <p:spPr>
          <a:xfrm>
            <a:off x="2267744" y="914628"/>
            <a:ext cx="1224136" cy="369332"/>
          </a:xfrm>
          <a:prstGeom prst="rect">
            <a:avLst/>
          </a:prstGeom>
          <a:noFill/>
        </p:spPr>
        <p:txBody>
          <a:bodyPr wrap="square" rtlCol="0">
            <a:spAutoFit/>
          </a:bodyPr>
          <a:lstStyle/>
          <a:p>
            <a:pPr algn="ctr"/>
            <a:r>
              <a:rPr lang="pt-BR" b="1" dirty="0" smtClean="0">
                <a:solidFill>
                  <a:schemeClr val="accent5">
                    <a:lumMod val="40000"/>
                    <a:lumOff val="60000"/>
                  </a:schemeClr>
                </a:solidFill>
              </a:rPr>
              <a:t>Passivos</a:t>
            </a:r>
            <a:endParaRPr lang="pt-BR" b="1" dirty="0">
              <a:solidFill>
                <a:schemeClr val="accent5">
                  <a:lumMod val="40000"/>
                  <a:lumOff val="60000"/>
                </a:schemeClr>
              </a:solidFill>
            </a:endParaRPr>
          </a:p>
        </p:txBody>
      </p:sp>
      <p:sp>
        <p:nvSpPr>
          <p:cNvPr id="76" name="Seta para a direita 75"/>
          <p:cNvSpPr/>
          <p:nvPr/>
        </p:nvSpPr>
        <p:spPr>
          <a:xfrm>
            <a:off x="3768569" y="2232564"/>
            <a:ext cx="1091463" cy="477908"/>
          </a:xfrm>
          <a:prstGeom prst="rightArrow">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392710" y="2885323"/>
            <a:ext cx="936104" cy="54006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2421285" y="2840608"/>
            <a:ext cx="936104" cy="584775"/>
          </a:xfrm>
          <a:prstGeom prst="rect">
            <a:avLst/>
          </a:prstGeom>
          <a:noFill/>
        </p:spPr>
        <p:txBody>
          <a:bodyPr wrap="square" rtlCol="0">
            <a:spAutoFit/>
          </a:bodyPr>
          <a:lstStyle/>
          <a:p>
            <a:pPr algn="ctr"/>
            <a:r>
              <a:rPr lang="pt-BR" sz="3200" b="1" dirty="0" smtClean="0"/>
              <a:t>PL</a:t>
            </a:r>
            <a:endParaRPr lang="pt-BR" sz="3200" b="1" dirty="0"/>
          </a:p>
        </p:txBody>
      </p:sp>
      <p:sp>
        <p:nvSpPr>
          <p:cNvPr id="27" name="CaixaDeTexto 26"/>
          <p:cNvSpPr txBox="1"/>
          <p:nvPr/>
        </p:nvSpPr>
        <p:spPr>
          <a:xfrm>
            <a:off x="1412640" y="3501008"/>
            <a:ext cx="1901316" cy="830997"/>
          </a:xfrm>
          <a:prstGeom prst="rect">
            <a:avLst/>
          </a:prstGeom>
          <a:noFill/>
        </p:spPr>
        <p:txBody>
          <a:bodyPr wrap="square" rtlCol="0">
            <a:spAutoFit/>
          </a:bodyPr>
          <a:lstStyle/>
          <a:p>
            <a:pPr algn="ctr"/>
            <a:r>
              <a:rPr lang="pt-BR" sz="2400" b="1" dirty="0" smtClean="0">
                <a:solidFill>
                  <a:schemeClr val="bg1"/>
                </a:solidFill>
              </a:rPr>
              <a:t>Em 2006</a:t>
            </a:r>
          </a:p>
          <a:p>
            <a:pPr algn="ctr"/>
            <a:r>
              <a:rPr lang="pt-BR" sz="2400" b="1" dirty="0" smtClean="0">
                <a:solidFill>
                  <a:schemeClr val="bg1"/>
                </a:solidFill>
              </a:rPr>
              <a:t>22% PIB</a:t>
            </a:r>
            <a:endParaRPr lang="pt-BR" sz="2400" b="1" dirty="0">
              <a:solidFill>
                <a:schemeClr val="bg1"/>
              </a:solidFill>
            </a:endParaRPr>
          </a:p>
        </p:txBody>
      </p:sp>
      <p:sp>
        <p:nvSpPr>
          <p:cNvPr id="28" name="CaixaDeTexto 27"/>
          <p:cNvSpPr txBox="1"/>
          <p:nvPr/>
        </p:nvSpPr>
        <p:spPr>
          <a:xfrm>
            <a:off x="5262972" y="5982379"/>
            <a:ext cx="1901316" cy="830997"/>
          </a:xfrm>
          <a:prstGeom prst="rect">
            <a:avLst/>
          </a:prstGeom>
          <a:noFill/>
        </p:spPr>
        <p:txBody>
          <a:bodyPr wrap="square" rtlCol="0">
            <a:spAutoFit/>
          </a:bodyPr>
          <a:lstStyle/>
          <a:p>
            <a:pPr algn="ctr"/>
            <a:r>
              <a:rPr lang="pt-BR" sz="2400" b="1" dirty="0" smtClean="0">
                <a:solidFill>
                  <a:schemeClr val="bg1"/>
                </a:solidFill>
              </a:rPr>
              <a:t>Em 2019</a:t>
            </a:r>
          </a:p>
          <a:p>
            <a:pPr algn="ctr"/>
            <a:r>
              <a:rPr lang="pt-BR" sz="2400" b="1" dirty="0" smtClean="0">
                <a:solidFill>
                  <a:schemeClr val="bg1"/>
                </a:solidFill>
              </a:rPr>
              <a:t>50% PIB</a:t>
            </a:r>
            <a:endParaRPr lang="pt-BR" sz="2400" b="1" dirty="0">
              <a:solidFill>
                <a:schemeClr val="bg1"/>
              </a:solidFill>
            </a:endParaRPr>
          </a:p>
        </p:txBody>
      </p:sp>
    </p:spTree>
    <p:extLst>
      <p:ext uri="{BB962C8B-B14F-4D97-AF65-F5344CB8AC3E}">
        <p14:creationId xmlns:p14="http://schemas.microsoft.com/office/powerpoint/2010/main" val="37377929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2406" y="1124745"/>
            <a:ext cx="8424936" cy="3168351"/>
          </a:xfrm>
        </p:spPr>
        <p:txBody>
          <a:bodyPr>
            <a:normAutofit/>
          </a:bodyPr>
          <a:lstStyle/>
          <a:p>
            <a:r>
              <a:rPr lang="pt-BR" sz="4600" b="1" dirty="0" smtClean="0">
                <a:solidFill>
                  <a:srgbClr val="FFFF00"/>
                </a:solidFill>
              </a:rPr>
              <a:t>RESULTADOS BCB</a:t>
            </a:r>
            <a:br>
              <a:rPr lang="pt-BR" sz="4600" b="1" dirty="0" smtClean="0">
                <a:solidFill>
                  <a:srgbClr val="FFFF00"/>
                </a:solidFill>
              </a:rPr>
            </a:br>
            <a:r>
              <a:rPr lang="pt-BR" sz="4600" b="1" dirty="0" smtClean="0">
                <a:solidFill>
                  <a:srgbClr val="FFFF00"/>
                </a:solidFill>
              </a:rPr>
              <a:t/>
            </a:r>
            <a:br>
              <a:rPr lang="pt-BR" sz="4600" b="1" dirty="0" smtClean="0">
                <a:solidFill>
                  <a:srgbClr val="FFFF00"/>
                </a:solidFill>
              </a:rPr>
            </a:br>
            <a:r>
              <a:rPr lang="pt-BR" sz="4600" b="1" dirty="0" smtClean="0">
                <a:solidFill>
                  <a:srgbClr val="FFFF00"/>
                </a:solidFill>
              </a:rPr>
              <a:t>2001 a </a:t>
            </a:r>
            <a:r>
              <a:rPr lang="pt-BR" sz="4600" b="1" dirty="0" smtClean="0">
                <a:solidFill>
                  <a:srgbClr val="FFFF00"/>
                </a:solidFill>
              </a:rPr>
              <a:t>2018</a:t>
            </a:r>
            <a:endParaRPr lang="pt-BR" sz="4600" dirty="0" smtClean="0">
              <a:solidFill>
                <a:srgbClr val="FFFF00"/>
              </a:solidFill>
            </a:endParaRPr>
          </a:p>
        </p:txBody>
      </p:sp>
    </p:spTree>
    <p:extLst>
      <p:ext uri="{BB962C8B-B14F-4D97-AF65-F5344CB8AC3E}">
        <p14:creationId xmlns:p14="http://schemas.microsoft.com/office/powerpoint/2010/main" val="5922670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524"/>
            <a:ext cx="9156700" cy="68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8448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524"/>
            <a:ext cx="9156700" cy="68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0669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524"/>
            <a:ext cx="9156700" cy="68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reto 4"/>
          <p:cNvCxnSpPr/>
          <p:nvPr/>
        </p:nvCxnSpPr>
        <p:spPr>
          <a:xfrm>
            <a:off x="4173860" y="836712"/>
            <a:ext cx="28575" cy="3895725"/>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9840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524"/>
            <a:ext cx="9156700" cy="68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6374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524"/>
            <a:ext cx="9156700" cy="685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reto 4"/>
          <p:cNvCxnSpPr/>
          <p:nvPr/>
        </p:nvCxnSpPr>
        <p:spPr>
          <a:xfrm>
            <a:off x="4173860" y="836712"/>
            <a:ext cx="28575" cy="3895725"/>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 name="CaixaDeTexto 8"/>
          <p:cNvSpPr txBox="1"/>
          <p:nvPr/>
        </p:nvSpPr>
        <p:spPr>
          <a:xfrm>
            <a:off x="3347864" y="4825727"/>
            <a:ext cx="1764195" cy="4224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2000" b="1" dirty="0">
                <a:solidFill>
                  <a:schemeClr val="bg1"/>
                </a:solidFill>
              </a:rPr>
              <a:t>MPV 435/2008</a:t>
            </a:r>
          </a:p>
        </p:txBody>
      </p:sp>
    </p:spTree>
    <p:extLst>
      <p:ext uri="{BB962C8B-B14F-4D97-AF65-F5344CB8AC3E}">
        <p14:creationId xmlns:p14="http://schemas.microsoft.com/office/powerpoint/2010/main" val="35419366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 y="1364"/>
            <a:ext cx="9148123" cy="68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ector de seta reta 5"/>
          <p:cNvCxnSpPr/>
          <p:nvPr/>
        </p:nvCxnSpPr>
        <p:spPr>
          <a:xfrm>
            <a:off x="2771800" y="3356992"/>
            <a:ext cx="576064" cy="936104"/>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1720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8874" y="1268760"/>
            <a:ext cx="8702884" cy="369332"/>
          </a:xfrm>
          <a:prstGeom prst="rect">
            <a:avLst/>
          </a:prstGeom>
          <a:noFill/>
        </p:spPr>
        <p:txBody>
          <a:bodyPr wrap="square" rtlCol="0">
            <a:spAutoFit/>
          </a:bodyPr>
          <a:lstStyle/>
          <a:p>
            <a:pPr algn="ctr"/>
            <a:endParaRPr lang="pt-BR" b="1" dirty="0">
              <a:latin typeface="Arial Narrow" panose="020B0606020202030204" pitchFamily="34" charset="0"/>
              <a:ea typeface="Verdana" panose="020B0604030504040204" pitchFamily="34" charset="0"/>
              <a:cs typeface="Verdan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 y="10888"/>
            <a:ext cx="9147994" cy="684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40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lnSpcReduction="10000"/>
          </a:bodyPr>
          <a:lstStyle/>
          <a:p>
            <a:pPr algn="just">
              <a:lnSpc>
                <a:spcPct val="90000"/>
              </a:lnSpc>
              <a:spcBef>
                <a:spcPct val="0"/>
              </a:spcBef>
              <a:buNone/>
            </a:pPr>
            <a:r>
              <a:rPr lang="pt-BR" sz="2700" b="1" dirty="0" smtClean="0">
                <a:solidFill>
                  <a:schemeClr val="bg1"/>
                </a:solidFill>
              </a:rPr>
              <a:t>	Constituição de 1988:</a:t>
            </a:r>
            <a:endParaRPr lang="pt-BR" sz="2700" b="1" dirty="0" smtClean="0">
              <a:solidFill>
                <a:schemeClr val="bg1"/>
              </a:solidFill>
            </a:endParaRP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164</a:t>
            </a:r>
            <a:r>
              <a:rPr lang="pt-BR" sz="2700" dirty="0" smtClean="0">
                <a:solidFill>
                  <a:schemeClr val="bg1"/>
                </a:solidFill>
              </a:rPr>
              <a:t>. </a:t>
            </a:r>
            <a:r>
              <a:rPr lang="pt-BR" sz="2700" dirty="0">
                <a:solidFill>
                  <a:schemeClr val="bg1"/>
                </a:solidFill>
              </a:rPr>
              <a:t>A competência da União para </a:t>
            </a:r>
            <a:r>
              <a:rPr lang="pt-BR" sz="2700" b="1" dirty="0">
                <a:solidFill>
                  <a:srgbClr val="FF0000"/>
                </a:solidFill>
              </a:rPr>
              <a:t>emitir moeda </a:t>
            </a:r>
            <a:r>
              <a:rPr lang="pt-BR" sz="2700" dirty="0">
                <a:solidFill>
                  <a:schemeClr val="bg1"/>
                </a:solidFill>
              </a:rPr>
              <a:t>será exercida </a:t>
            </a:r>
            <a:r>
              <a:rPr lang="pt-BR" sz="2700" b="1" dirty="0">
                <a:solidFill>
                  <a:srgbClr val="FFFF00"/>
                </a:solidFill>
              </a:rPr>
              <a:t>exclusivamente pelo banco central</a:t>
            </a:r>
            <a:r>
              <a:rPr lang="pt-BR" sz="2700" dirty="0" smtClean="0">
                <a:solidFill>
                  <a:schemeClr val="bg1"/>
                </a:solidFill>
              </a:rPr>
              <a:t>.</a:t>
            </a:r>
            <a:endParaRPr lang="pt-BR" sz="2700" dirty="0">
              <a:solidFill>
                <a:schemeClr val="bg1"/>
              </a:solidFill>
            </a:endParaRPr>
          </a:p>
          <a:p>
            <a:pPr algn="just">
              <a:lnSpc>
                <a:spcPct val="90000"/>
              </a:lnSpc>
              <a:spcBef>
                <a:spcPct val="0"/>
              </a:spcBef>
              <a:buNone/>
            </a:pPr>
            <a:endParaRPr lang="pt-BR" sz="2700" dirty="0" smtClean="0">
              <a:solidFill>
                <a:schemeClr val="bg1"/>
              </a:solidFill>
            </a:endParaRPr>
          </a:p>
          <a:p>
            <a:pPr algn="just">
              <a:lnSpc>
                <a:spcPct val="90000"/>
              </a:lnSpc>
              <a:spcBef>
                <a:spcPct val="0"/>
              </a:spcBef>
              <a:buNone/>
            </a:pPr>
            <a:r>
              <a:rPr lang="pt-BR" sz="2700" dirty="0">
                <a:solidFill>
                  <a:schemeClr val="bg1"/>
                </a:solidFill>
              </a:rPr>
              <a:t>	§ 1º </a:t>
            </a:r>
            <a:r>
              <a:rPr lang="pt-BR" sz="2700" b="1" dirty="0">
                <a:solidFill>
                  <a:srgbClr val="4BD840"/>
                </a:solidFill>
              </a:rPr>
              <a:t>É vedado</a:t>
            </a:r>
            <a:r>
              <a:rPr lang="pt-BR" sz="2700" dirty="0">
                <a:solidFill>
                  <a:schemeClr val="bg1"/>
                </a:solidFill>
              </a:rPr>
              <a:t> ao banco central conceder, direta ou indiretamente, </a:t>
            </a:r>
            <a:r>
              <a:rPr lang="pt-BR" sz="2700" b="1" dirty="0">
                <a:solidFill>
                  <a:srgbClr val="FFC000"/>
                </a:solidFill>
              </a:rPr>
              <a:t>empréstimos ao Tesouro Nacional </a:t>
            </a:r>
            <a:r>
              <a:rPr lang="pt-BR" sz="2700" dirty="0">
                <a:solidFill>
                  <a:schemeClr val="bg1"/>
                </a:solidFill>
              </a:rPr>
              <a:t>e a qualquer órgão ou entidade que não seja instituição financeira</a:t>
            </a:r>
            <a:r>
              <a:rPr lang="pt-BR" sz="2700" dirty="0" smtClean="0">
                <a:solidFill>
                  <a:schemeClr val="bg1"/>
                </a:solidFill>
              </a:rPr>
              <a:t>.</a:t>
            </a:r>
          </a:p>
          <a:p>
            <a:pPr algn="just">
              <a:lnSpc>
                <a:spcPct val="90000"/>
              </a:lnSpc>
              <a:spcBef>
                <a:spcPct val="0"/>
              </a:spcBef>
              <a:buNone/>
            </a:pPr>
            <a:r>
              <a:rPr lang="pt-BR" sz="2700" dirty="0" smtClean="0">
                <a:solidFill>
                  <a:schemeClr val="bg1"/>
                </a:solidFill>
              </a:rPr>
              <a:t>	(...)</a:t>
            </a:r>
          </a:p>
          <a:p>
            <a:pPr algn="just">
              <a:lnSpc>
                <a:spcPct val="90000"/>
              </a:lnSpc>
              <a:spcBef>
                <a:spcPct val="0"/>
              </a:spcBef>
              <a:buNone/>
            </a:pPr>
            <a:r>
              <a:rPr lang="pt-BR" sz="2700" dirty="0">
                <a:solidFill>
                  <a:schemeClr val="bg1"/>
                </a:solidFill>
              </a:rPr>
              <a:t>	</a:t>
            </a:r>
            <a:r>
              <a:rPr lang="pt-BR" sz="2700" dirty="0" smtClean="0">
                <a:solidFill>
                  <a:schemeClr val="bg1"/>
                </a:solidFill>
              </a:rPr>
              <a:t>§ </a:t>
            </a:r>
            <a:r>
              <a:rPr lang="pt-BR" sz="2700" dirty="0">
                <a:solidFill>
                  <a:schemeClr val="bg1"/>
                </a:solidFill>
              </a:rPr>
              <a:t>3º As </a:t>
            </a:r>
            <a:r>
              <a:rPr lang="pt-BR" sz="2700" b="1" dirty="0">
                <a:solidFill>
                  <a:srgbClr val="FFFF00"/>
                </a:solidFill>
              </a:rPr>
              <a:t>disponibilidades de caixa da União </a:t>
            </a:r>
            <a:r>
              <a:rPr lang="pt-BR" sz="2700" dirty="0">
                <a:solidFill>
                  <a:schemeClr val="bg1"/>
                </a:solidFill>
              </a:rPr>
              <a:t>serão </a:t>
            </a:r>
            <a:r>
              <a:rPr lang="pt-BR" sz="2700" b="1" dirty="0">
                <a:solidFill>
                  <a:srgbClr val="00B0F0"/>
                </a:solidFill>
              </a:rPr>
              <a:t>depositadas no banco central</a:t>
            </a:r>
            <a:r>
              <a:rPr lang="pt-BR" sz="2700" dirty="0" smtClean="0">
                <a:solidFill>
                  <a:schemeClr val="bg1"/>
                </a:solidFill>
              </a:rPr>
              <a:t>; (...).</a:t>
            </a:r>
            <a:endParaRPr lang="pt-BR" sz="2700" dirty="0">
              <a:solidFill>
                <a:schemeClr val="bg1"/>
              </a:solidFill>
            </a:endParaRPr>
          </a:p>
        </p:txBody>
      </p:sp>
      <p:sp>
        <p:nvSpPr>
          <p:cNvPr id="5"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u="sng" dirty="0">
                <a:solidFill>
                  <a:srgbClr val="00B0F0"/>
                </a:solidFill>
              </a:rPr>
              <a:t>BANCO CENTRAL e TESOURO</a:t>
            </a:r>
          </a:p>
        </p:txBody>
      </p:sp>
    </p:spTree>
    <p:extLst>
      <p:ext uri="{BB962C8B-B14F-4D97-AF65-F5344CB8AC3E}">
        <p14:creationId xmlns:p14="http://schemas.microsoft.com/office/powerpoint/2010/main" val="6747991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2406" y="1124745"/>
            <a:ext cx="8424936" cy="3168351"/>
          </a:xfrm>
        </p:spPr>
        <p:txBody>
          <a:bodyPr>
            <a:normAutofit/>
          </a:bodyPr>
          <a:lstStyle/>
          <a:p>
            <a:r>
              <a:rPr lang="pt-BR" sz="4600" b="1" dirty="0" smtClean="0">
                <a:solidFill>
                  <a:srgbClr val="FFFF00"/>
                </a:solidFill>
              </a:rPr>
              <a:t>A OPERAÇÃO DE </a:t>
            </a:r>
            <a:br>
              <a:rPr lang="pt-BR" sz="4600" b="1" dirty="0" smtClean="0">
                <a:solidFill>
                  <a:srgbClr val="FFFF00"/>
                </a:solidFill>
              </a:rPr>
            </a:br>
            <a:r>
              <a:rPr lang="pt-BR" sz="4600" b="1" dirty="0" smtClean="0">
                <a:solidFill>
                  <a:srgbClr val="FFFF00"/>
                </a:solidFill>
              </a:rPr>
              <a:t>EQUALIZAÇÃO CAMBIAL</a:t>
            </a:r>
            <a:endParaRPr lang="pt-BR" sz="4600" dirty="0" smtClean="0">
              <a:solidFill>
                <a:srgbClr val="FFFF00"/>
              </a:solidFill>
            </a:endParaRPr>
          </a:p>
        </p:txBody>
      </p:sp>
    </p:spTree>
    <p:extLst>
      <p:ext uri="{BB962C8B-B14F-4D97-AF65-F5344CB8AC3E}">
        <p14:creationId xmlns:p14="http://schemas.microsoft.com/office/powerpoint/2010/main" val="5106019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smtClean="0">
                <a:solidFill>
                  <a:srgbClr val="0B1B2F"/>
                </a:solidFill>
              </a:rPr>
              <a:t>Art</a:t>
            </a:r>
            <a:r>
              <a:rPr lang="pt-BR" sz="2700" dirty="0">
                <a:solidFill>
                  <a:srgbClr val="0B1B2F"/>
                </a:solidFill>
              </a:rPr>
              <a:t>. </a:t>
            </a:r>
            <a:r>
              <a:rPr lang="pt-BR" sz="2700" dirty="0" smtClean="0">
                <a:solidFill>
                  <a:srgbClr val="0B1B2F"/>
                </a:solidFill>
              </a:rPr>
              <a:t>6º </a:t>
            </a:r>
            <a:r>
              <a:rPr lang="pt-BR" sz="2700" dirty="0">
                <a:solidFill>
                  <a:srgbClr val="0B1B2F"/>
                </a:solidFill>
              </a:rPr>
              <a:t>O resultado financeiro </a:t>
            </a:r>
            <a:r>
              <a:rPr lang="pt-BR" sz="2700" b="1" dirty="0">
                <a:solidFill>
                  <a:srgbClr val="0B1B2F"/>
                </a:solidFill>
              </a:rPr>
              <a:t>das operações com reservas cambiais depositadas no Banco Central do Brasil</a:t>
            </a:r>
            <a:r>
              <a:rPr lang="pt-BR" sz="2700" dirty="0">
                <a:solidFill>
                  <a:srgbClr val="0B1B2F"/>
                </a:solidFill>
              </a:rPr>
              <a:t> </a:t>
            </a:r>
            <a:r>
              <a:rPr lang="pt-BR" sz="2700" b="1" dirty="0">
                <a:solidFill>
                  <a:srgbClr val="0B1B2F"/>
                </a:solidFill>
              </a:rPr>
              <a:t>e das operações com derivativos cambiais </a:t>
            </a:r>
            <a:r>
              <a:rPr lang="pt-BR" sz="2700" dirty="0">
                <a:solidFill>
                  <a:srgbClr val="0B1B2F"/>
                </a:solidFill>
              </a:rPr>
              <a:t>por ele realizadas no mercado interno, conforme apurado em seu balanço, será considerado</a:t>
            </a:r>
            <a:r>
              <a:rPr lang="pt-BR" sz="2700" dirty="0" smtClean="0">
                <a:solidFill>
                  <a:srgbClr val="0B1B2F"/>
                </a:solidFill>
              </a:rPr>
              <a:t>:</a:t>
            </a:r>
            <a:endParaRPr lang="pt-BR" sz="2700" dirty="0">
              <a:solidFill>
                <a:srgbClr val="0B1B2F"/>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1466551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6º </a:t>
            </a:r>
            <a:r>
              <a:rPr lang="pt-BR" sz="2700" dirty="0">
                <a:solidFill>
                  <a:schemeClr val="bg1"/>
                </a:solidFill>
              </a:rPr>
              <a:t>O resultado financeiro </a:t>
            </a:r>
            <a:r>
              <a:rPr lang="pt-BR" sz="2700" b="1" dirty="0">
                <a:solidFill>
                  <a:srgbClr val="0B1B2F"/>
                </a:solidFill>
              </a:rPr>
              <a:t>das operações com reservas cambiais depositadas no Banco Central do Brasil</a:t>
            </a:r>
            <a:r>
              <a:rPr lang="pt-BR" sz="2700" dirty="0">
                <a:solidFill>
                  <a:srgbClr val="0B1B2F"/>
                </a:solidFill>
              </a:rPr>
              <a:t> </a:t>
            </a:r>
            <a:r>
              <a:rPr lang="pt-BR" sz="2700" b="1" dirty="0">
                <a:solidFill>
                  <a:srgbClr val="0B1B2F"/>
                </a:solidFill>
              </a:rPr>
              <a:t>e das operações com derivativos cambiais </a:t>
            </a:r>
            <a:r>
              <a:rPr lang="pt-BR" sz="2700" dirty="0">
                <a:solidFill>
                  <a:srgbClr val="0B1B2F"/>
                </a:solidFill>
              </a:rPr>
              <a:t>por ele realizadas no mercado interno, conforme apurado em seu balanço, será considerado</a:t>
            </a:r>
            <a:r>
              <a:rPr lang="pt-BR" sz="2700" dirty="0" smtClean="0">
                <a:solidFill>
                  <a:srgbClr val="0B1B2F"/>
                </a:solidFill>
              </a:rPr>
              <a:t>:</a:t>
            </a:r>
            <a:endParaRPr lang="pt-BR" sz="2700" dirty="0">
              <a:solidFill>
                <a:srgbClr val="0B1B2F"/>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33900447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6º </a:t>
            </a:r>
            <a:r>
              <a:rPr lang="pt-BR" sz="2700" dirty="0">
                <a:solidFill>
                  <a:schemeClr val="bg1"/>
                </a:solidFill>
              </a:rPr>
              <a:t>O resultado financeiro </a:t>
            </a:r>
            <a:r>
              <a:rPr lang="pt-BR" sz="2700" b="1" dirty="0">
                <a:solidFill>
                  <a:srgbClr val="FFFF00"/>
                </a:solidFill>
              </a:rPr>
              <a:t>das operações com reservas cambiais depositadas no Banco Central do </a:t>
            </a:r>
            <a:r>
              <a:rPr lang="pt-BR" sz="2700" b="1" dirty="0">
                <a:solidFill>
                  <a:srgbClr val="0B1B2F"/>
                </a:solidFill>
              </a:rPr>
              <a:t>Brasil</a:t>
            </a:r>
            <a:r>
              <a:rPr lang="pt-BR" sz="2700" dirty="0">
                <a:solidFill>
                  <a:srgbClr val="0B1B2F"/>
                </a:solidFill>
              </a:rPr>
              <a:t> </a:t>
            </a:r>
            <a:r>
              <a:rPr lang="pt-BR" sz="2700" b="1" dirty="0">
                <a:solidFill>
                  <a:srgbClr val="0B1B2F"/>
                </a:solidFill>
              </a:rPr>
              <a:t>e das operações com derivativos cambiais </a:t>
            </a:r>
            <a:r>
              <a:rPr lang="pt-BR" sz="2700" dirty="0">
                <a:solidFill>
                  <a:srgbClr val="0B1B2F"/>
                </a:solidFill>
              </a:rPr>
              <a:t>por ele realizadas no mercado interno, conforme apurado em seu balanço, será considerado</a:t>
            </a:r>
            <a:r>
              <a:rPr lang="pt-BR" sz="2700" dirty="0" smtClean="0">
                <a:solidFill>
                  <a:srgbClr val="0B1B2F"/>
                </a:solidFill>
              </a:rPr>
              <a:t>:</a:t>
            </a:r>
            <a:endParaRPr lang="pt-BR" sz="2700" dirty="0">
              <a:solidFill>
                <a:srgbClr val="0B1B2F"/>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3916777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6º </a:t>
            </a:r>
            <a:r>
              <a:rPr lang="pt-BR" sz="2700" dirty="0">
                <a:solidFill>
                  <a:schemeClr val="bg1"/>
                </a:solidFill>
              </a:rPr>
              <a:t>O resultado financeiro </a:t>
            </a:r>
            <a:r>
              <a:rPr lang="pt-BR" sz="2700" b="1" dirty="0">
                <a:solidFill>
                  <a:srgbClr val="FFFF00"/>
                </a:solidFill>
              </a:rPr>
              <a:t>das operações com reservas cambiais depositadas no Banco Central do Brasil</a:t>
            </a:r>
            <a:r>
              <a:rPr lang="pt-BR" sz="2700" dirty="0">
                <a:solidFill>
                  <a:schemeClr val="bg1"/>
                </a:solidFill>
              </a:rPr>
              <a:t> </a:t>
            </a:r>
            <a:r>
              <a:rPr lang="pt-BR" sz="2700" b="1" dirty="0">
                <a:solidFill>
                  <a:srgbClr val="00B0F0"/>
                </a:solidFill>
              </a:rPr>
              <a:t>e das operações com derivativos cambiais </a:t>
            </a:r>
            <a:r>
              <a:rPr lang="pt-BR" sz="2700" dirty="0">
                <a:solidFill>
                  <a:schemeClr val="bg1"/>
                </a:solidFill>
              </a:rPr>
              <a:t>por ele realizadas no mercado interno, </a:t>
            </a:r>
            <a:r>
              <a:rPr lang="pt-BR" sz="2700" dirty="0">
                <a:solidFill>
                  <a:srgbClr val="0B1B2F"/>
                </a:solidFill>
              </a:rPr>
              <a:t>conforme apurado em seu balanço, será considerado</a:t>
            </a:r>
            <a:r>
              <a:rPr lang="pt-BR" sz="2700" dirty="0" smtClean="0">
                <a:solidFill>
                  <a:srgbClr val="0B1B2F"/>
                </a:solidFill>
              </a:rPr>
              <a:t>:</a:t>
            </a:r>
            <a:endParaRPr lang="pt-BR" sz="2700" dirty="0">
              <a:solidFill>
                <a:srgbClr val="0B1B2F"/>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19310500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Art</a:t>
            </a:r>
            <a:r>
              <a:rPr lang="pt-BR" sz="2700" dirty="0">
                <a:solidFill>
                  <a:schemeClr val="bg1"/>
                </a:solidFill>
              </a:rPr>
              <a:t>. </a:t>
            </a:r>
            <a:r>
              <a:rPr lang="pt-BR" sz="2700" dirty="0" smtClean="0">
                <a:solidFill>
                  <a:schemeClr val="bg1"/>
                </a:solidFill>
              </a:rPr>
              <a:t>6º </a:t>
            </a:r>
            <a:r>
              <a:rPr lang="pt-BR" sz="2700" dirty="0">
                <a:solidFill>
                  <a:schemeClr val="bg1"/>
                </a:solidFill>
              </a:rPr>
              <a:t>O resultado financeiro </a:t>
            </a:r>
            <a:r>
              <a:rPr lang="pt-BR" sz="2700" b="1" dirty="0">
                <a:solidFill>
                  <a:srgbClr val="FFFF00"/>
                </a:solidFill>
              </a:rPr>
              <a:t>das operações com reservas cambiais depositadas no Banco Central do Brasil</a:t>
            </a:r>
            <a:r>
              <a:rPr lang="pt-BR" sz="2700" dirty="0">
                <a:solidFill>
                  <a:schemeClr val="bg1"/>
                </a:solidFill>
              </a:rPr>
              <a:t> </a:t>
            </a:r>
            <a:r>
              <a:rPr lang="pt-BR" sz="2700" b="1" dirty="0">
                <a:solidFill>
                  <a:srgbClr val="00B0F0"/>
                </a:solidFill>
              </a:rPr>
              <a:t>e das operações com derivativos cambiais </a:t>
            </a:r>
            <a:r>
              <a:rPr lang="pt-BR" sz="2700" dirty="0">
                <a:solidFill>
                  <a:schemeClr val="bg1"/>
                </a:solidFill>
              </a:rPr>
              <a:t>por ele realizadas no mercado interno, conforme apurado em seu balanço, será considerado</a:t>
            </a:r>
            <a:r>
              <a:rPr lang="pt-BR" sz="2700" dirty="0" smtClean="0">
                <a:solidFill>
                  <a:schemeClr val="bg1"/>
                </a:solidFill>
              </a:rPr>
              <a:t>:</a:t>
            </a:r>
            <a:endParaRPr lang="pt-BR" sz="2700" dirty="0">
              <a:solidFill>
                <a:schemeClr val="bg1"/>
              </a:solidFill>
            </a:endParaRP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1379243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 - </a:t>
            </a:r>
            <a:r>
              <a:rPr lang="pt-BR" sz="2700" b="1" u="sng" dirty="0">
                <a:solidFill>
                  <a:srgbClr val="00B050"/>
                </a:solidFill>
              </a:rPr>
              <a:t>se positivo</a:t>
            </a:r>
            <a:r>
              <a:rPr lang="pt-BR" sz="2700" dirty="0">
                <a:solidFill>
                  <a:schemeClr val="bg1"/>
                </a:solidFill>
              </a:rPr>
              <a:t>, </a:t>
            </a:r>
            <a:r>
              <a:rPr lang="pt-BR" sz="2700" dirty="0">
                <a:solidFill>
                  <a:srgbClr val="0B1B2F"/>
                </a:solidFill>
              </a:rPr>
              <a:t>obrigação do Banco Central do Brasil com a União, </a:t>
            </a:r>
            <a:r>
              <a:rPr lang="pt-BR" sz="2700" b="1" dirty="0">
                <a:solidFill>
                  <a:srgbClr val="0B1B2F"/>
                </a:solidFill>
              </a:rPr>
              <a:t>devendo ser objeto de pagamento </a:t>
            </a:r>
            <a:r>
              <a:rPr lang="pt-BR" sz="2700" dirty="0">
                <a:solidFill>
                  <a:srgbClr val="0B1B2F"/>
                </a:solidFill>
              </a:rPr>
              <a:t>até o décimo dia útil </a:t>
            </a:r>
            <a:r>
              <a:rPr lang="pt-BR" sz="2700" dirty="0" err="1">
                <a:solidFill>
                  <a:srgbClr val="0B1B2F"/>
                </a:solidFill>
              </a:rPr>
              <a:t>subseqüente</a:t>
            </a:r>
            <a:r>
              <a:rPr lang="pt-BR" sz="2700" dirty="0">
                <a:solidFill>
                  <a:srgbClr val="0B1B2F"/>
                </a:solidFill>
              </a:rPr>
              <a:t> ao da aprovação do balanço pelo Conselho Monetário Nacional; e</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874415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 - </a:t>
            </a:r>
            <a:r>
              <a:rPr lang="pt-BR" sz="2700" b="1" u="sng" dirty="0">
                <a:solidFill>
                  <a:srgbClr val="00B050"/>
                </a:solidFill>
              </a:rPr>
              <a:t>se positivo</a:t>
            </a:r>
            <a:r>
              <a:rPr lang="pt-BR" sz="2700" dirty="0">
                <a:solidFill>
                  <a:schemeClr val="bg1"/>
                </a:solidFill>
              </a:rPr>
              <a:t>, obrigação do Banco Central do Brasil com a União, </a:t>
            </a:r>
            <a:r>
              <a:rPr lang="pt-BR" sz="2700" b="1" dirty="0">
                <a:solidFill>
                  <a:srgbClr val="0B1B2F"/>
                </a:solidFill>
              </a:rPr>
              <a:t>devendo ser objeto de pagamento </a:t>
            </a:r>
            <a:r>
              <a:rPr lang="pt-BR" sz="2700" dirty="0">
                <a:solidFill>
                  <a:srgbClr val="0B1B2F"/>
                </a:solidFill>
              </a:rPr>
              <a:t>até o décimo dia útil </a:t>
            </a:r>
            <a:r>
              <a:rPr lang="pt-BR" sz="2700" dirty="0" err="1">
                <a:solidFill>
                  <a:srgbClr val="0B1B2F"/>
                </a:solidFill>
              </a:rPr>
              <a:t>subseqüente</a:t>
            </a:r>
            <a:r>
              <a:rPr lang="pt-BR" sz="2700" dirty="0">
                <a:solidFill>
                  <a:srgbClr val="0B1B2F"/>
                </a:solidFill>
              </a:rPr>
              <a:t> ao da aprovação do balanço pelo Conselho Monetário Nacional; e</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12688732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 - </a:t>
            </a:r>
            <a:r>
              <a:rPr lang="pt-BR" sz="2700" b="1" u="sng" dirty="0">
                <a:solidFill>
                  <a:srgbClr val="00B050"/>
                </a:solidFill>
              </a:rPr>
              <a:t>se positivo</a:t>
            </a:r>
            <a:r>
              <a:rPr lang="pt-BR" sz="2700" dirty="0">
                <a:solidFill>
                  <a:schemeClr val="bg1"/>
                </a:solidFill>
              </a:rPr>
              <a:t>, obrigação do Banco Central do Brasil com a União, </a:t>
            </a:r>
            <a:r>
              <a:rPr lang="pt-BR" sz="2700" b="1" dirty="0">
                <a:solidFill>
                  <a:srgbClr val="FFFF00"/>
                </a:solidFill>
              </a:rPr>
              <a:t>devendo ser objeto de pagamento </a:t>
            </a:r>
            <a:r>
              <a:rPr lang="pt-BR" sz="2700" dirty="0">
                <a:solidFill>
                  <a:srgbClr val="0B1B2F"/>
                </a:solidFill>
              </a:rPr>
              <a:t>até o décimo dia útil </a:t>
            </a:r>
            <a:r>
              <a:rPr lang="pt-BR" sz="2700" dirty="0" err="1">
                <a:solidFill>
                  <a:srgbClr val="0B1B2F"/>
                </a:solidFill>
              </a:rPr>
              <a:t>subseqüente</a:t>
            </a:r>
            <a:r>
              <a:rPr lang="pt-BR" sz="2700" dirty="0">
                <a:solidFill>
                  <a:srgbClr val="0B1B2F"/>
                </a:solidFill>
              </a:rPr>
              <a:t> ao da aprovação do balanço pelo Conselho Monetário Nacional; e</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15896348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457200" y="1484313"/>
            <a:ext cx="8229600" cy="4425950"/>
          </a:xfrm>
        </p:spPr>
        <p:txBody>
          <a:bodyPr>
            <a:normAutofit/>
          </a:bodyPr>
          <a:lstStyle/>
          <a:p>
            <a:pPr algn="just">
              <a:lnSpc>
                <a:spcPct val="90000"/>
              </a:lnSpc>
              <a:spcBef>
                <a:spcPct val="0"/>
              </a:spcBef>
              <a:buNone/>
            </a:pPr>
            <a:r>
              <a:rPr lang="pt-BR" sz="2700" b="1" dirty="0" smtClean="0">
                <a:solidFill>
                  <a:schemeClr val="bg1"/>
                </a:solidFill>
              </a:rPr>
              <a:t>	MPV 435/2008 (Lei 11.803/2008):</a:t>
            </a:r>
          </a:p>
          <a:p>
            <a:pPr algn="just">
              <a:lnSpc>
                <a:spcPct val="90000"/>
              </a:lnSpc>
              <a:spcBef>
                <a:spcPct val="0"/>
              </a:spcBef>
              <a:buNone/>
            </a:pPr>
            <a:r>
              <a:rPr lang="pt-BR" sz="2700" b="1" dirty="0">
                <a:solidFill>
                  <a:schemeClr val="bg1"/>
                </a:solidFill>
              </a:rPr>
              <a:t>	</a:t>
            </a:r>
            <a:endParaRPr lang="pt-BR" sz="2700" b="1" dirty="0" smtClean="0">
              <a:solidFill>
                <a:schemeClr val="bg1"/>
              </a:solidFill>
            </a:endParaRPr>
          </a:p>
          <a:p>
            <a:pPr algn="just">
              <a:lnSpc>
                <a:spcPct val="90000"/>
              </a:lnSpc>
              <a:spcBef>
                <a:spcPct val="0"/>
              </a:spcBef>
              <a:buNone/>
            </a:pPr>
            <a:r>
              <a:rPr lang="pt-BR" sz="2700" dirty="0" smtClean="0">
                <a:solidFill>
                  <a:schemeClr val="bg1"/>
                </a:solidFill>
              </a:rPr>
              <a:t>	</a:t>
            </a:r>
            <a:r>
              <a:rPr lang="pt-BR" sz="2700" dirty="0">
                <a:solidFill>
                  <a:schemeClr val="bg1"/>
                </a:solidFill>
              </a:rPr>
              <a:t>Art. 6º </a:t>
            </a:r>
            <a:r>
              <a:rPr lang="pt-BR" sz="2700" i="1" dirty="0" err="1">
                <a:solidFill>
                  <a:schemeClr val="bg1"/>
                </a:solidFill>
              </a:rPr>
              <a:t>Omissis</a:t>
            </a:r>
            <a:r>
              <a:rPr lang="pt-BR" sz="2700" i="1" dirty="0">
                <a:solidFill>
                  <a:schemeClr val="bg1"/>
                </a:solidFill>
              </a:rPr>
              <a:t>...</a:t>
            </a:r>
          </a:p>
          <a:p>
            <a:pPr algn="just">
              <a:lnSpc>
                <a:spcPct val="90000"/>
              </a:lnSpc>
              <a:spcBef>
                <a:spcPct val="0"/>
              </a:spcBef>
              <a:buNone/>
            </a:pPr>
            <a:endParaRPr lang="pt-BR" sz="2700" dirty="0">
              <a:solidFill>
                <a:schemeClr val="bg1"/>
              </a:solidFill>
            </a:endParaRPr>
          </a:p>
          <a:p>
            <a:pPr algn="just">
              <a:lnSpc>
                <a:spcPct val="90000"/>
              </a:lnSpc>
              <a:spcBef>
                <a:spcPct val="0"/>
              </a:spcBef>
              <a:buNone/>
            </a:pPr>
            <a:r>
              <a:rPr lang="pt-BR" sz="2700" dirty="0">
                <a:solidFill>
                  <a:schemeClr val="bg1"/>
                </a:solidFill>
              </a:rPr>
              <a:t>	I - </a:t>
            </a:r>
            <a:r>
              <a:rPr lang="pt-BR" sz="2700" b="1" u="sng" dirty="0">
                <a:solidFill>
                  <a:srgbClr val="00B050"/>
                </a:solidFill>
              </a:rPr>
              <a:t>se positivo</a:t>
            </a:r>
            <a:r>
              <a:rPr lang="pt-BR" sz="2700" dirty="0">
                <a:solidFill>
                  <a:schemeClr val="bg1"/>
                </a:solidFill>
              </a:rPr>
              <a:t>, obrigação do Banco Central do Brasil com a União, </a:t>
            </a:r>
            <a:r>
              <a:rPr lang="pt-BR" sz="2700" b="1" dirty="0">
                <a:solidFill>
                  <a:srgbClr val="FFFF00"/>
                </a:solidFill>
              </a:rPr>
              <a:t>devendo ser objeto de pagamento </a:t>
            </a:r>
            <a:r>
              <a:rPr lang="pt-BR" sz="2700" dirty="0">
                <a:solidFill>
                  <a:schemeClr val="bg1"/>
                </a:solidFill>
              </a:rPr>
              <a:t>até o décimo dia útil </a:t>
            </a:r>
            <a:r>
              <a:rPr lang="pt-BR" sz="2700" dirty="0" err="1">
                <a:solidFill>
                  <a:schemeClr val="bg1"/>
                </a:solidFill>
              </a:rPr>
              <a:t>subseqüente</a:t>
            </a:r>
            <a:r>
              <a:rPr lang="pt-BR" sz="2700" dirty="0">
                <a:solidFill>
                  <a:schemeClr val="bg1"/>
                </a:solidFill>
              </a:rPr>
              <a:t> ao da aprovação do balanço pelo Conselho Monetário Nacional; e</a:t>
            </a:r>
          </a:p>
        </p:txBody>
      </p:sp>
      <p:sp>
        <p:nvSpPr>
          <p:cNvPr id="4" name="Título 1"/>
          <p:cNvSpPr txBox="1">
            <a:spLocks/>
          </p:cNvSpPr>
          <p:nvPr/>
        </p:nvSpPr>
        <p:spPr bwMode="auto">
          <a:xfrm>
            <a:off x="468313" y="260350"/>
            <a:ext cx="8229600" cy="928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sz="4000" u="sng" dirty="0" smtClean="0">
                <a:solidFill>
                  <a:schemeClr val="accent2">
                    <a:lumMod val="40000"/>
                    <a:lumOff val="60000"/>
                  </a:schemeClr>
                </a:solidFill>
              </a:rPr>
              <a:t>MPV 435/2008 – Equalização Cambial</a:t>
            </a:r>
          </a:p>
        </p:txBody>
      </p:sp>
    </p:spTree>
    <p:extLst>
      <p:ext uri="{BB962C8B-B14F-4D97-AF65-F5344CB8AC3E}">
        <p14:creationId xmlns:p14="http://schemas.microsoft.com/office/powerpoint/2010/main" val="264149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2257</TotalTime>
  <Words>4439</Words>
  <Application>Microsoft Office PowerPoint</Application>
  <PresentationFormat>Apresentação na tela (4:3)</PresentationFormat>
  <Paragraphs>3084</Paragraphs>
  <Slides>178</Slides>
  <Notes>0</Notes>
  <HiddenSlides>0</HiddenSlides>
  <MMClips>0</MMClips>
  <ScaleCrop>false</ScaleCrop>
  <HeadingPairs>
    <vt:vector size="4" baseType="variant">
      <vt:variant>
        <vt:lpstr>Tema</vt:lpstr>
      </vt:variant>
      <vt:variant>
        <vt:i4>1</vt:i4>
      </vt:variant>
      <vt:variant>
        <vt:lpstr>Títulos de slides</vt:lpstr>
      </vt:variant>
      <vt:variant>
        <vt:i4>178</vt:i4>
      </vt:variant>
    </vt:vector>
  </HeadingPairs>
  <TitlesOfParts>
    <vt:vector size="179" baseType="lpstr">
      <vt:lpstr>Tema do Office</vt:lpstr>
      <vt:lpstr>RELACIONAMENTO  TESOURO x BANCO CENTRAL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APURAÇÃO DO RESULTADO DO BANCO CENTRAL</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RESULTADO patrimonial BCB</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 BCB  2001 a 2018</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OPERAÇÃO DE  EQUALIZAÇÃO CAMBIAL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LEI 11.803/08 E AS RELAÇÕES FINANCEIRAS ENTRE TESOURO NACIONAL E BANCO CENTRAL</dc:title>
  <dc:creator>Ana</dc:creator>
  <cp:lastModifiedBy>Antonio Carlos Costa D'Avila Carvalho Junior</cp:lastModifiedBy>
  <cp:revision>167</cp:revision>
  <dcterms:created xsi:type="dcterms:W3CDTF">2015-12-10T19:53:45Z</dcterms:created>
  <dcterms:modified xsi:type="dcterms:W3CDTF">2019-06-05T12:42:40Z</dcterms:modified>
</cp:coreProperties>
</file>