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257" r:id="rId2"/>
    <p:sldId id="349" r:id="rId3"/>
    <p:sldId id="898" r:id="rId4"/>
    <p:sldId id="790" r:id="rId5"/>
    <p:sldId id="685" r:id="rId6"/>
    <p:sldId id="899" r:id="rId7"/>
    <p:sldId id="879" r:id="rId8"/>
    <p:sldId id="555" r:id="rId9"/>
    <p:sldId id="625" r:id="rId10"/>
    <p:sldId id="577" r:id="rId11"/>
    <p:sldId id="908" r:id="rId12"/>
    <p:sldId id="912" r:id="rId13"/>
    <p:sldId id="913" r:id="rId14"/>
    <p:sldId id="738" r:id="rId15"/>
    <p:sldId id="909" r:id="rId16"/>
    <p:sldId id="910" r:id="rId17"/>
    <p:sldId id="883" r:id="rId18"/>
    <p:sldId id="648" r:id="rId19"/>
    <p:sldId id="283" r:id="rId20"/>
    <p:sldId id="272" r:id="rId21"/>
    <p:sldId id="271" r:id="rId22"/>
    <p:sldId id="914" r:id="rId23"/>
    <p:sldId id="282" r:id="rId24"/>
    <p:sldId id="266" r:id="rId25"/>
    <p:sldId id="269" r:id="rId26"/>
    <p:sldId id="268" r:id="rId27"/>
    <p:sldId id="267" r:id="rId28"/>
    <p:sldId id="323" r:id="rId29"/>
    <p:sldId id="277" r:id="rId30"/>
    <p:sldId id="278" r:id="rId31"/>
    <p:sldId id="279" r:id="rId32"/>
    <p:sldId id="280" r:id="rId33"/>
    <p:sldId id="273" r:id="rId34"/>
    <p:sldId id="275" r:id="rId35"/>
    <p:sldId id="322" r:id="rId36"/>
    <p:sldId id="274" r:id="rId37"/>
    <p:sldId id="281" r:id="rId38"/>
    <p:sldId id="915" r:id="rId39"/>
    <p:sldId id="767" r:id="rId40"/>
    <p:sldId id="354" r:id="rId41"/>
    <p:sldId id="702" r:id="rId4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32" autoAdjust="0"/>
    <p:restoredTop sz="89911" autoAdjust="0"/>
  </p:normalViewPr>
  <p:slideViewPr>
    <p:cSldViewPr snapToGrid="0">
      <p:cViewPr varScale="1">
        <p:scale>
          <a:sx n="72" d="100"/>
          <a:sy n="72" d="100"/>
        </p:scale>
        <p:origin x="276" y="6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411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o.nogueira\Downloads\Demanda%20Dr%20Flavio%2006062017%20ipca%20e%20selic%20serie%202008%20a%20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GVFSBI3\ibre\SCI\N&#250;cleo_Solu&#231;&#245;es\Dados\Boletim%20Macro\2018\Mar&#231;o\Atividade\Endividamento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GVFSBI3\ibre\SCI\N&#250;cleo_Solu&#231;&#245;es\Dados\Boletim%20Macro\2018\Mar&#231;o\Atividade\Cr&#233;dit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PIB_Brasil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44E-4F0E-86EA-C161900137B2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44E-4F0E-86EA-C161900137B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E44E-4F0E-86EA-C161900137B2}"/>
              </c:ext>
            </c:extLst>
          </c:dPt>
          <c:dLbls>
            <c:dLbl>
              <c:idx val="14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44E-4F0E-86EA-C161900137B2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4E-4F0E-86EA-C161900137B2}"/>
                </c:ext>
              </c:extLst>
            </c:dLbl>
            <c:dLbl>
              <c:idx val="21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44E-4F0E-86EA-C161900137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Plan2!$B$2:$B$23</c:f>
              <c:numCache>
                <c:formatCode>0.0</c:formatCode>
                <c:ptCount val="22"/>
                <c:pt idx="0">
                  <c:v>4.2199999999999989</c:v>
                </c:pt>
                <c:pt idx="1">
                  <c:v>2.2088640505145638</c:v>
                </c:pt>
                <c:pt idx="2">
                  <c:v>3.3948459853159241</c:v>
                </c:pt>
                <c:pt idx="3">
                  <c:v>0.33809790195232386</c:v>
                </c:pt>
                <c:pt idx="4">
                  <c:v>0.46793756667950964</c:v>
                </c:pt>
                <c:pt idx="5">
                  <c:v>4.3821432826514553</c:v>
                </c:pt>
                <c:pt idx="6">
                  <c:v>1.389896404458014</c:v>
                </c:pt>
                <c:pt idx="7">
                  <c:v>3.0534618568361798</c:v>
                </c:pt>
                <c:pt idx="8">
                  <c:v>1.1408289987710845</c:v>
                </c:pt>
                <c:pt idx="9">
                  <c:v>5.7599646368599897</c:v>
                </c:pt>
                <c:pt idx="10">
                  <c:v>3.2021320621623923</c:v>
                </c:pt>
                <c:pt idx="11">
                  <c:v>3.9619887089948524</c:v>
                </c:pt>
                <c:pt idx="12">
                  <c:v>6.0698706073315236</c:v>
                </c:pt>
                <c:pt idx="13">
                  <c:v>5.0941954481199172</c:v>
                </c:pt>
                <c:pt idx="14">
                  <c:v>-0.12581200299162276</c:v>
                </c:pt>
                <c:pt idx="15">
                  <c:v>7.5282258181216264</c:v>
                </c:pt>
                <c:pt idx="16">
                  <c:v>3.9744230794470208</c:v>
                </c:pt>
                <c:pt idx="17">
                  <c:v>1.9211759850945358</c:v>
                </c:pt>
                <c:pt idx="18">
                  <c:v>3.0048226702888448</c:v>
                </c:pt>
                <c:pt idx="19">
                  <c:v>0.50395574027326961</c:v>
                </c:pt>
                <c:pt idx="20">
                  <c:v>-3.7692556174104168</c:v>
                </c:pt>
                <c:pt idx="21">
                  <c:v>-3.5947391982152688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4E-4F0E-86EA-C16190013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015296"/>
        <c:axId val="139016832"/>
      </c:barChart>
      <c:catAx>
        <c:axId val="13901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9016832"/>
        <c:crosses val="autoZero"/>
        <c:auto val="1"/>
        <c:lblAlgn val="ctr"/>
        <c:lblOffset val="100"/>
        <c:noMultiLvlLbl val="0"/>
      </c:catAx>
      <c:valAx>
        <c:axId val="13901683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390152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6550857938345"/>
          <c:y val="4.3663691351818447E-2"/>
          <c:w val="0.8941580787675808"/>
          <c:h val="0.80454955075434476"/>
        </c:manualLayout>
      </c:layout>
      <c:lineChart>
        <c:grouping val="standard"/>
        <c:varyColors val="0"/>
        <c:ser>
          <c:idx val="0"/>
          <c:order val="0"/>
          <c:tx>
            <c:strRef>
              <c:f>'[Demanda Dr Flavio 06062017 ipca e selic serie 2008 a 2017.xlsx]IPCA E SELIC 2008 A 2017'!$Q$1</c:f>
              <c:strCache>
                <c:ptCount val="1"/>
                <c:pt idx="0">
                  <c:v>SELIC Real Ex-Ante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36"/>
              <c:layout>
                <c:manualLayout>
                  <c:x val="-4.4362304737050875E-4"/>
                  <c:y val="3.725678215226072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/>
                    </a:pPr>
                    <a:fld id="{14D2A87C-09C4-4252-BCB7-89BFF234AA56}" type="VALUE">
                      <a:rPr lang="en-US" sz="1600"/>
                      <a:pPr>
                        <a:defRPr sz="1600"/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85657741773423E-2"/>
                      <c:h val="7.35697258233308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924-484E-AC4F-A45DB2AD2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'[Demanda Dr Flavio 06062017 ipca e selic serie 2008 a 2017.xlsx]IPCA E SELIC 2008 A 2017'!$P$2:$P$38</c:f>
              <c:strCache>
                <c:ptCount val="37"/>
                <c:pt idx="0">
                  <c:v>2008.1</c:v>
                </c:pt>
                <c:pt idx="1">
                  <c:v>2008.2</c:v>
                </c:pt>
                <c:pt idx="2">
                  <c:v>2008.3</c:v>
                </c:pt>
                <c:pt idx="3">
                  <c:v>2008.4</c:v>
                </c:pt>
                <c:pt idx="4">
                  <c:v>2009.1</c:v>
                </c:pt>
                <c:pt idx="5">
                  <c:v>2009.2</c:v>
                </c:pt>
                <c:pt idx="6">
                  <c:v>2009.3</c:v>
                </c:pt>
                <c:pt idx="7">
                  <c:v>2009.4</c:v>
                </c:pt>
                <c:pt idx="8">
                  <c:v>2010.1</c:v>
                </c:pt>
                <c:pt idx="9">
                  <c:v>2010.2</c:v>
                </c:pt>
                <c:pt idx="10">
                  <c:v>2010.3</c:v>
                </c:pt>
                <c:pt idx="11">
                  <c:v>2010.4</c:v>
                </c:pt>
                <c:pt idx="12">
                  <c:v>2011.1</c:v>
                </c:pt>
                <c:pt idx="13">
                  <c:v>2011.2</c:v>
                </c:pt>
                <c:pt idx="14">
                  <c:v>2011.3</c:v>
                </c:pt>
                <c:pt idx="15">
                  <c:v>2011.4</c:v>
                </c:pt>
                <c:pt idx="16">
                  <c:v>2012.1</c:v>
                </c:pt>
                <c:pt idx="17">
                  <c:v>2012.2</c:v>
                </c:pt>
                <c:pt idx="18">
                  <c:v>2012.3</c:v>
                </c:pt>
                <c:pt idx="19">
                  <c:v>2012.4</c:v>
                </c:pt>
                <c:pt idx="20">
                  <c:v>2013.1</c:v>
                </c:pt>
                <c:pt idx="21">
                  <c:v>2013.2</c:v>
                </c:pt>
                <c:pt idx="22">
                  <c:v>2013.3</c:v>
                </c:pt>
                <c:pt idx="23">
                  <c:v>2013.4</c:v>
                </c:pt>
                <c:pt idx="24">
                  <c:v>2014.1</c:v>
                </c:pt>
                <c:pt idx="25">
                  <c:v>2014.2</c:v>
                </c:pt>
                <c:pt idx="26">
                  <c:v>2014.3</c:v>
                </c:pt>
                <c:pt idx="27">
                  <c:v>2014.4</c:v>
                </c:pt>
                <c:pt idx="28">
                  <c:v>2015.1</c:v>
                </c:pt>
                <c:pt idx="29">
                  <c:v>2015.2</c:v>
                </c:pt>
                <c:pt idx="30">
                  <c:v>2015.3</c:v>
                </c:pt>
                <c:pt idx="31">
                  <c:v>2015.4</c:v>
                </c:pt>
                <c:pt idx="32">
                  <c:v>2016.1</c:v>
                </c:pt>
                <c:pt idx="33">
                  <c:v>2016.2</c:v>
                </c:pt>
                <c:pt idx="34">
                  <c:v>2016.3</c:v>
                </c:pt>
                <c:pt idx="35">
                  <c:v>2016.4</c:v>
                </c:pt>
                <c:pt idx="36">
                  <c:v>2017.1</c:v>
                </c:pt>
              </c:strCache>
            </c:strRef>
          </c:cat>
          <c:val>
            <c:numRef>
              <c:f>'[Demanda Dr Flavio 06062017 ipca e selic serie 2008 a 2017.xlsx]IPCA E SELIC 2008 A 2017'!$Q$2:$Q$38</c:f>
              <c:numCache>
                <c:formatCode>0.00</c:formatCode>
                <c:ptCount val="37"/>
                <c:pt idx="0">
                  <c:v>6.8</c:v>
                </c:pt>
                <c:pt idx="1">
                  <c:v>6.89</c:v>
                </c:pt>
                <c:pt idx="2">
                  <c:v>8.52</c:v>
                </c:pt>
                <c:pt idx="3">
                  <c:v>8.65</c:v>
                </c:pt>
                <c:pt idx="4">
                  <c:v>6.9700000000000006</c:v>
                </c:pt>
                <c:pt idx="5">
                  <c:v>5.07</c:v>
                </c:pt>
                <c:pt idx="6">
                  <c:v>4.4400000000000004</c:v>
                </c:pt>
                <c:pt idx="7">
                  <c:v>4.21</c:v>
                </c:pt>
                <c:pt idx="8">
                  <c:v>4.0100000000000007</c:v>
                </c:pt>
                <c:pt idx="9">
                  <c:v>5.33</c:v>
                </c:pt>
                <c:pt idx="10">
                  <c:v>5.51</c:v>
                </c:pt>
                <c:pt idx="11">
                  <c:v>5.3199999999999994</c:v>
                </c:pt>
                <c:pt idx="12">
                  <c:v>6.22</c:v>
                </c:pt>
                <c:pt idx="13">
                  <c:v>7.02</c:v>
                </c:pt>
                <c:pt idx="14">
                  <c:v>6.1899999999999995</c:v>
                </c:pt>
                <c:pt idx="15">
                  <c:v>5.58</c:v>
                </c:pt>
                <c:pt idx="16">
                  <c:v>4.25</c:v>
                </c:pt>
                <c:pt idx="17">
                  <c:v>2.9000000000000004</c:v>
                </c:pt>
                <c:pt idx="18">
                  <c:v>1.87</c:v>
                </c:pt>
                <c:pt idx="19">
                  <c:v>1.7399999999999989</c:v>
                </c:pt>
                <c:pt idx="20">
                  <c:v>1.7300000000000004</c:v>
                </c:pt>
                <c:pt idx="21">
                  <c:v>2.25</c:v>
                </c:pt>
                <c:pt idx="22">
                  <c:v>2.6900000000000004</c:v>
                </c:pt>
                <c:pt idx="23">
                  <c:v>3.8699999999999997</c:v>
                </c:pt>
                <c:pt idx="24">
                  <c:v>4.5100000000000007</c:v>
                </c:pt>
                <c:pt idx="25">
                  <c:v>4.99</c:v>
                </c:pt>
                <c:pt idx="26">
                  <c:v>4.57</c:v>
                </c:pt>
                <c:pt idx="27">
                  <c:v>5.0600000000000005</c:v>
                </c:pt>
                <c:pt idx="28">
                  <c:v>6.3500000000000005</c:v>
                </c:pt>
                <c:pt idx="29">
                  <c:v>7.6599999999999993</c:v>
                </c:pt>
                <c:pt idx="30">
                  <c:v>8.1000000000000014</c:v>
                </c:pt>
                <c:pt idx="31">
                  <c:v>7.21</c:v>
                </c:pt>
                <c:pt idx="32">
                  <c:v>7.67</c:v>
                </c:pt>
                <c:pt idx="33">
                  <c:v>8.17</c:v>
                </c:pt>
                <c:pt idx="34">
                  <c:v>9</c:v>
                </c:pt>
                <c:pt idx="35">
                  <c:v>8.8500000000000032</c:v>
                </c:pt>
                <c:pt idx="36">
                  <c:v>7.58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24-484E-AC4F-A45DB2AD2EE2}"/>
            </c:ext>
          </c:extLst>
        </c:ser>
        <c:ser>
          <c:idx val="1"/>
          <c:order val="1"/>
          <c:tx>
            <c:strRef>
              <c:f>'[Demanda Dr Flavio 06062017 ipca e selic serie 2008 a 2017.xlsx]IPCA E SELIC 2008 A 2017'!$R$1</c:f>
              <c:strCache>
                <c:ptCount val="1"/>
                <c:pt idx="0">
                  <c:v>PIB Trimestral Anualizado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22"/>
              <c:layout>
                <c:manualLayout>
                  <c:x val="-2.011519419221525E-2"/>
                  <c:y val="-5.961085144361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24-484E-AC4F-A45DB2AD2EE2}"/>
                </c:ext>
              </c:extLst>
            </c:dLbl>
            <c:dLbl>
              <c:idx val="36"/>
              <c:layout>
                <c:manualLayout>
                  <c:x val="0"/>
                  <c:y val="-5.2159495013165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4-484E-AC4F-A45DB2AD2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'[Demanda Dr Flavio 06062017 ipca e selic serie 2008 a 2017.xlsx]IPCA E SELIC 2008 A 2017'!$P$2:$P$38</c:f>
              <c:strCache>
                <c:ptCount val="37"/>
                <c:pt idx="0">
                  <c:v>2008.1</c:v>
                </c:pt>
                <c:pt idx="1">
                  <c:v>2008.2</c:v>
                </c:pt>
                <c:pt idx="2">
                  <c:v>2008.3</c:v>
                </c:pt>
                <c:pt idx="3">
                  <c:v>2008.4</c:v>
                </c:pt>
                <c:pt idx="4">
                  <c:v>2009.1</c:v>
                </c:pt>
                <c:pt idx="5">
                  <c:v>2009.2</c:v>
                </c:pt>
                <c:pt idx="6">
                  <c:v>2009.3</c:v>
                </c:pt>
                <c:pt idx="7">
                  <c:v>2009.4</c:v>
                </c:pt>
                <c:pt idx="8">
                  <c:v>2010.1</c:v>
                </c:pt>
                <c:pt idx="9">
                  <c:v>2010.2</c:v>
                </c:pt>
                <c:pt idx="10">
                  <c:v>2010.3</c:v>
                </c:pt>
                <c:pt idx="11">
                  <c:v>2010.4</c:v>
                </c:pt>
                <c:pt idx="12">
                  <c:v>2011.1</c:v>
                </c:pt>
                <c:pt idx="13">
                  <c:v>2011.2</c:v>
                </c:pt>
                <c:pt idx="14">
                  <c:v>2011.3</c:v>
                </c:pt>
                <c:pt idx="15">
                  <c:v>2011.4</c:v>
                </c:pt>
                <c:pt idx="16">
                  <c:v>2012.1</c:v>
                </c:pt>
                <c:pt idx="17">
                  <c:v>2012.2</c:v>
                </c:pt>
                <c:pt idx="18">
                  <c:v>2012.3</c:v>
                </c:pt>
                <c:pt idx="19">
                  <c:v>2012.4</c:v>
                </c:pt>
                <c:pt idx="20">
                  <c:v>2013.1</c:v>
                </c:pt>
                <c:pt idx="21">
                  <c:v>2013.2</c:v>
                </c:pt>
                <c:pt idx="22">
                  <c:v>2013.3</c:v>
                </c:pt>
                <c:pt idx="23">
                  <c:v>2013.4</c:v>
                </c:pt>
                <c:pt idx="24">
                  <c:v>2014.1</c:v>
                </c:pt>
                <c:pt idx="25">
                  <c:v>2014.2</c:v>
                </c:pt>
                <c:pt idx="26">
                  <c:v>2014.3</c:v>
                </c:pt>
                <c:pt idx="27">
                  <c:v>2014.4</c:v>
                </c:pt>
                <c:pt idx="28">
                  <c:v>2015.1</c:v>
                </c:pt>
                <c:pt idx="29">
                  <c:v>2015.2</c:v>
                </c:pt>
                <c:pt idx="30">
                  <c:v>2015.3</c:v>
                </c:pt>
                <c:pt idx="31">
                  <c:v>2015.4</c:v>
                </c:pt>
                <c:pt idx="32">
                  <c:v>2016.1</c:v>
                </c:pt>
                <c:pt idx="33">
                  <c:v>2016.2</c:v>
                </c:pt>
                <c:pt idx="34">
                  <c:v>2016.3</c:v>
                </c:pt>
                <c:pt idx="35">
                  <c:v>2016.4</c:v>
                </c:pt>
                <c:pt idx="36">
                  <c:v>2017.1</c:v>
                </c:pt>
              </c:strCache>
            </c:strRef>
          </c:cat>
          <c:val>
            <c:numRef>
              <c:f>'[Demanda Dr Flavio 06062017 ipca e selic serie 2008 a 2017.xlsx]IPCA E SELIC 2008 A 2017'!$R$2:$R$38</c:f>
              <c:numCache>
                <c:formatCode>0.00</c:formatCode>
                <c:ptCount val="37"/>
                <c:pt idx="0">
                  <c:v>6.2994397797842669</c:v>
                </c:pt>
                <c:pt idx="1">
                  <c:v>6.2515852162307031</c:v>
                </c:pt>
                <c:pt idx="2">
                  <c:v>6.5348347819396366</c:v>
                </c:pt>
                <c:pt idx="3">
                  <c:v>5.0941953699522795</c:v>
                </c:pt>
                <c:pt idx="4">
                  <c:v>2.9694311809369993</c:v>
                </c:pt>
                <c:pt idx="5">
                  <c:v>0.82845040404742054</c:v>
                </c:pt>
                <c:pt idx="6">
                  <c:v>-1.1929093366848442</c:v>
                </c:pt>
                <c:pt idx="7">
                  <c:v>-0.12581203171947444</c:v>
                </c:pt>
                <c:pt idx="8">
                  <c:v>2.6367564573598568</c:v>
                </c:pt>
                <c:pt idx="9">
                  <c:v>5.3338237964789537</c:v>
                </c:pt>
                <c:pt idx="10">
                  <c:v>7.4613746549257787</c:v>
                </c:pt>
                <c:pt idx="11">
                  <c:v>7.5282256690783802</c:v>
                </c:pt>
                <c:pt idx="12">
                  <c:v>6.5545204044834549</c:v>
                </c:pt>
                <c:pt idx="13">
                  <c:v>5.6144664071273045</c:v>
                </c:pt>
                <c:pt idx="14">
                  <c:v>4.7606248221351946</c:v>
                </c:pt>
                <c:pt idx="15">
                  <c:v>3.9744230794469315</c:v>
                </c:pt>
                <c:pt idx="16">
                  <c:v>3.1246460681299215</c:v>
                </c:pt>
                <c:pt idx="17">
                  <c:v>2.1988292432663545</c:v>
                </c:pt>
                <c:pt idx="18">
                  <c:v>1.9404003195258259</c:v>
                </c:pt>
                <c:pt idx="19">
                  <c:v>1.9211759850947807</c:v>
                </c:pt>
                <c:pt idx="20">
                  <c:v>2.1648775544464987</c:v>
                </c:pt>
                <c:pt idx="21">
                  <c:v>2.921371695192021</c:v>
                </c:pt>
                <c:pt idx="22">
                  <c:v>2.989379800782999</c:v>
                </c:pt>
                <c:pt idx="23">
                  <c:v>3.00482267028872</c:v>
                </c:pt>
                <c:pt idx="24">
                  <c:v>3.2014423320932734</c:v>
                </c:pt>
                <c:pt idx="25">
                  <c:v>2.0901165878393977</c:v>
                </c:pt>
                <c:pt idx="26">
                  <c:v>1.2190738517813715</c:v>
                </c:pt>
                <c:pt idx="27">
                  <c:v>0.50395574027337642</c:v>
                </c:pt>
                <c:pt idx="28">
                  <c:v>-0.77903863006081342</c:v>
                </c:pt>
                <c:pt idx="29">
                  <c:v>-1.4147969246027794</c:v>
                </c:pt>
                <c:pt idx="30">
                  <c:v>-2.399612004274009</c:v>
                </c:pt>
                <c:pt idx="31">
                  <c:v>-3.7692556174104168</c:v>
                </c:pt>
                <c:pt idx="32">
                  <c:v>-4.6678938433238555</c:v>
                </c:pt>
                <c:pt idx="33">
                  <c:v>-4.8325686509339674</c:v>
                </c:pt>
                <c:pt idx="34">
                  <c:v>-4.4257810109256779</c:v>
                </c:pt>
                <c:pt idx="35">
                  <c:v>-3.5947391982152688</c:v>
                </c:pt>
                <c:pt idx="36">
                  <c:v>-2.3391312989215489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24-484E-AC4F-A45DB2AD2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97952"/>
        <c:axId val="79599488"/>
      </c:lineChart>
      <c:catAx>
        <c:axId val="7959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800"/>
            </a:pPr>
            <a:endParaRPr lang="pt-BR"/>
          </a:p>
        </c:txPr>
        <c:crossAx val="79599488"/>
        <c:crosses val="autoZero"/>
        <c:auto val="1"/>
        <c:lblAlgn val="ctr"/>
        <c:lblOffset val="100"/>
        <c:noMultiLvlLbl val="0"/>
      </c:catAx>
      <c:valAx>
        <c:axId val="79599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BR" sz="1200"/>
                  <a:t>% a.a.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795979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Planilha3!$C$1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7762824332649905E-3"/>
                  <c:y val="-2.10805570214420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D8-4C7D-842C-DD335FC0BEB8}"/>
                </c:ext>
              </c:extLst>
            </c:dLbl>
            <c:dLbl>
              <c:idx val="6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D8-4C7D-842C-DD335FC0BEB8}"/>
                </c:ext>
              </c:extLst>
            </c:dLbl>
            <c:dLbl>
              <c:idx val="1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D8-4C7D-842C-DD335FC0B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Planilha3!$B$2:$B$133</c:f>
              <c:numCache>
                <c:formatCode>mmm\-yy</c:formatCode>
                <c:ptCount val="132"/>
                <c:pt idx="0">
                  <c:v>39142</c:v>
                </c:pt>
                <c:pt idx="1">
                  <c:v>39173</c:v>
                </c:pt>
                <c:pt idx="2">
                  <c:v>39203</c:v>
                </c:pt>
                <c:pt idx="3">
                  <c:v>39234</c:v>
                </c:pt>
                <c:pt idx="4">
                  <c:v>39264</c:v>
                </c:pt>
                <c:pt idx="5">
                  <c:v>39295</c:v>
                </c:pt>
                <c:pt idx="6">
                  <c:v>39326</c:v>
                </c:pt>
                <c:pt idx="7">
                  <c:v>39356</c:v>
                </c:pt>
                <c:pt idx="8">
                  <c:v>39387</c:v>
                </c:pt>
                <c:pt idx="9">
                  <c:v>39417</c:v>
                </c:pt>
                <c:pt idx="10">
                  <c:v>39448</c:v>
                </c:pt>
                <c:pt idx="11">
                  <c:v>39479</c:v>
                </c:pt>
                <c:pt idx="12">
                  <c:v>39508</c:v>
                </c:pt>
                <c:pt idx="13">
                  <c:v>39539</c:v>
                </c:pt>
                <c:pt idx="14">
                  <c:v>39569</c:v>
                </c:pt>
                <c:pt idx="15">
                  <c:v>39600</c:v>
                </c:pt>
                <c:pt idx="16">
                  <c:v>39630</c:v>
                </c:pt>
                <c:pt idx="17">
                  <c:v>39661</c:v>
                </c:pt>
                <c:pt idx="18">
                  <c:v>39692</c:v>
                </c:pt>
                <c:pt idx="19">
                  <c:v>39722</c:v>
                </c:pt>
                <c:pt idx="20">
                  <c:v>39753</c:v>
                </c:pt>
                <c:pt idx="21">
                  <c:v>39783</c:v>
                </c:pt>
                <c:pt idx="22">
                  <c:v>39814</c:v>
                </c:pt>
                <c:pt idx="23">
                  <c:v>39845</c:v>
                </c:pt>
                <c:pt idx="24">
                  <c:v>39873</c:v>
                </c:pt>
                <c:pt idx="25">
                  <c:v>39904</c:v>
                </c:pt>
                <c:pt idx="26">
                  <c:v>39934</c:v>
                </c:pt>
                <c:pt idx="27">
                  <c:v>39965</c:v>
                </c:pt>
                <c:pt idx="28">
                  <c:v>39995</c:v>
                </c:pt>
                <c:pt idx="29">
                  <c:v>40026</c:v>
                </c:pt>
                <c:pt idx="30">
                  <c:v>40057</c:v>
                </c:pt>
                <c:pt idx="31">
                  <c:v>40087</c:v>
                </c:pt>
                <c:pt idx="32">
                  <c:v>40118</c:v>
                </c:pt>
                <c:pt idx="33">
                  <c:v>40148</c:v>
                </c:pt>
                <c:pt idx="34">
                  <c:v>40179</c:v>
                </c:pt>
                <c:pt idx="35">
                  <c:v>40210</c:v>
                </c:pt>
                <c:pt idx="36">
                  <c:v>40238</c:v>
                </c:pt>
                <c:pt idx="37">
                  <c:v>40269</c:v>
                </c:pt>
                <c:pt idx="38">
                  <c:v>40299</c:v>
                </c:pt>
                <c:pt idx="39">
                  <c:v>40330</c:v>
                </c:pt>
                <c:pt idx="40">
                  <c:v>40360</c:v>
                </c:pt>
                <c:pt idx="41">
                  <c:v>40391</c:v>
                </c:pt>
                <c:pt idx="42">
                  <c:v>40422</c:v>
                </c:pt>
                <c:pt idx="43">
                  <c:v>40452</c:v>
                </c:pt>
                <c:pt idx="44">
                  <c:v>40483</c:v>
                </c:pt>
                <c:pt idx="45">
                  <c:v>40513</c:v>
                </c:pt>
                <c:pt idx="46">
                  <c:v>40544</c:v>
                </c:pt>
                <c:pt idx="47">
                  <c:v>40575</c:v>
                </c:pt>
                <c:pt idx="48">
                  <c:v>40603</c:v>
                </c:pt>
                <c:pt idx="49">
                  <c:v>40634</c:v>
                </c:pt>
                <c:pt idx="50">
                  <c:v>40664</c:v>
                </c:pt>
                <c:pt idx="51">
                  <c:v>40695</c:v>
                </c:pt>
                <c:pt idx="52">
                  <c:v>40725</c:v>
                </c:pt>
                <c:pt idx="53">
                  <c:v>40756</c:v>
                </c:pt>
                <c:pt idx="54">
                  <c:v>40787</c:v>
                </c:pt>
                <c:pt idx="55">
                  <c:v>40817</c:v>
                </c:pt>
                <c:pt idx="56">
                  <c:v>40848</c:v>
                </c:pt>
                <c:pt idx="57">
                  <c:v>40878</c:v>
                </c:pt>
                <c:pt idx="58">
                  <c:v>40909</c:v>
                </c:pt>
                <c:pt idx="59">
                  <c:v>40940</c:v>
                </c:pt>
                <c:pt idx="60">
                  <c:v>40969</c:v>
                </c:pt>
                <c:pt idx="61">
                  <c:v>41000</c:v>
                </c:pt>
                <c:pt idx="62">
                  <c:v>41030</c:v>
                </c:pt>
                <c:pt idx="63">
                  <c:v>41061</c:v>
                </c:pt>
                <c:pt idx="64">
                  <c:v>41091</c:v>
                </c:pt>
                <c:pt idx="65">
                  <c:v>41122</c:v>
                </c:pt>
                <c:pt idx="66">
                  <c:v>41153</c:v>
                </c:pt>
                <c:pt idx="67">
                  <c:v>41183</c:v>
                </c:pt>
                <c:pt idx="68">
                  <c:v>41214</c:v>
                </c:pt>
                <c:pt idx="69">
                  <c:v>41244</c:v>
                </c:pt>
                <c:pt idx="70">
                  <c:v>41275</c:v>
                </c:pt>
                <c:pt idx="71">
                  <c:v>41306</c:v>
                </c:pt>
                <c:pt idx="72">
                  <c:v>41334</c:v>
                </c:pt>
                <c:pt idx="73">
                  <c:v>41365</c:v>
                </c:pt>
                <c:pt idx="74">
                  <c:v>41395</c:v>
                </c:pt>
                <c:pt idx="75">
                  <c:v>41426</c:v>
                </c:pt>
                <c:pt idx="76">
                  <c:v>41456</c:v>
                </c:pt>
                <c:pt idx="77">
                  <c:v>41487</c:v>
                </c:pt>
                <c:pt idx="78">
                  <c:v>41518</c:v>
                </c:pt>
                <c:pt idx="79">
                  <c:v>41548</c:v>
                </c:pt>
                <c:pt idx="80">
                  <c:v>41579</c:v>
                </c:pt>
                <c:pt idx="81">
                  <c:v>41609</c:v>
                </c:pt>
                <c:pt idx="82">
                  <c:v>41640</c:v>
                </c:pt>
                <c:pt idx="83">
                  <c:v>41671</c:v>
                </c:pt>
                <c:pt idx="84">
                  <c:v>41699</c:v>
                </c:pt>
                <c:pt idx="85">
                  <c:v>41730</c:v>
                </c:pt>
                <c:pt idx="86">
                  <c:v>41760</c:v>
                </c:pt>
                <c:pt idx="87">
                  <c:v>41791</c:v>
                </c:pt>
                <c:pt idx="88">
                  <c:v>41821</c:v>
                </c:pt>
                <c:pt idx="89">
                  <c:v>41852</c:v>
                </c:pt>
                <c:pt idx="90">
                  <c:v>41883</c:v>
                </c:pt>
                <c:pt idx="91">
                  <c:v>41913</c:v>
                </c:pt>
                <c:pt idx="92">
                  <c:v>41944</c:v>
                </c:pt>
                <c:pt idx="93">
                  <c:v>41974</c:v>
                </c:pt>
                <c:pt idx="94">
                  <c:v>42005</c:v>
                </c:pt>
                <c:pt idx="95">
                  <c:v>42036</c:v>
                </c:pt>
                <c:pt idx="96">
                  <c:v>42064</c:v>
                </c:pt>
                <c:pt idx="97">
                  <c:v>42095</c:v>
                </c:pt>
                <c:pt idx="98">
                  <c:v>42125</c:v>
                </c:pt>
                <c:pt idx="99">
                  <c:v>42156</c:v>
                </c:pt>
                <c:pt idx="100">
                  <c:v>42186</c:v>
                </c:pt>
                <c:pt idx="101">
                  <c:v>42217</c:v>
                </c:pt>
                <c:pt idx="102">
                  <c:v>42248</c:v>
                </c:pt>
                <c:pt idx="103">
                  <c:v>42278</c:v>
                </c:pt>
                <c:pt idx="104">
                  <c:v>42309</c:v>
                </c:pt>
                <c:pt idx="105">
                  <c:v>42339</c:v>
                </c:pt>
                <c:pt idx="106">
                  <c:v>42370</c:v>
                </c:pt>
                <c:pt idx="107">
                  <c:v>42401</c:v>
                </c:pt>
                <c:pt idx="108">
                  <c:v>42430</c:v>
                </c:pt>
                <c:pt idx="109">
                  <c:v>42461</c:v>
                </c:pt>
                <c:pt idx="110">
                  <c:v>42491</c:v>
                </c:pt>
                <c:pt idx="111">
                  <c:v>42522</c:v>
                </c:pt>
                <c:pt idx="112">
                  <c:v>42552</c:v>
                </c:pt>
                <c:pt idx="113">
                  <c:v>42583</c:v>
                </c:pt>
                <c:pt idx="114">
                  <c:v>42614</c:v>
                </c:pt>
                <c:pt idx="115">
                  <c:v>42644</c:v>
                </c:pt>
                <c:pt idx="116">
                  <c:v>42675</c:v>
                </c:pt>
                <c:pt idx="117">
                  <c:v>42705</c:v>
                </c:pt>
                <c:pt idx="118">
                  <c:v>42736</c:v>
                </c:pt>
                <c:pt idx="119">
                  <c:v>42767</c:v>
                </c:pt>
                <c:pt idx="120">
                  <c:v>42795</c:v>
                </c:pt>
                <c:pt idx="121">
                  <c:v>42826</c:v>
                </c:pt>
                <c:pt idx="122">
                  <c:v>42856</c:v>
                </c:pt>
                <c:pt idx="123">
                  <c:v>42887</c:v>
                </c:pt>
                <c:pt idx="124">
                  <c:v>42917</c:v>
                </c:pt>
                <c:pt idx="125">
                  <c:v>42948</c:v>
                </c:pt>
                <c:pt idx="126">
                  <c:v>42979</c:v>
                </c:pt>
                <c:pt idx="127">
                  <c:v>43009</c:v>
                </c:pt>
                <c:pt idx="128">
                  <c:v>43040</c:v>
                </c:pt>
                <c:pt idx="129">
                  <c:v>43070</c:v>
                </c:pt>
                <c:pt idx="130">
                  <c:v>43101</c:v>
                </c:pt>
                <c:pt idx="131">
                  <c:v>43132</c:v>
                </c:pt>
              </c:numCache>
            </c:numRef>
          </c:cat>
          <c:val>
            <c:numRef>
              <c:f>Planilha3!$C$2:$C$133</c:f>
              <c:numCache>
                <c:formatCode>#,##0</c:formatCode>
                <c:ptCount val="132"/>
                <c:pt idx="0">
                  <c:v>762353</c:v>
                </c:pt>
                <c:pt idx="1">
                  <c:v>781888</c:v>
                </c:pt>
                <c:pt idx="2">
                  <c:v>793133</c:v>
                </c:pt>
                <c:pt idx="3">
                  <c:v>805488</c:v>
                </c:pt>
                <c:pt idx="4">
                  <c:v>824442</c:v>
                </c:pt>
                <c:pt idx="5">
                  <c:v>849829</c:v>
                </c:pt>
                <c:pt idx="6">
                  <c:v>865511</c:v>
                </c:pt>
                <c:pt idx="7">
                  <c:v>889035</c:v>
                </c:pt>
                <c:pt idx="8">
                  <c:v>918815</c:v>
                </c:pt>
                <c:pt idx="9">
                  <c:v>943922</c:v>
                </c:pt>
                <c:pt idx="10">
                  <c:v>953413</c:v>
                </c:pt>
                <c:pt idx="11">
                  <c:v>967443</c:v>
                </c:pt>
                <c:pt idx="12">
                  <c:v>1001598</c:v>
                </c:pt>
                <c:pt idx="13">
                  <c:v>1026847</c:v>
                </c:pt>
                <c:pt idx="14">
                  <c:v>1053889</c:v>
                </c:pt>
                <c:pt idx="15">
                  <c:v>1076833</c:v>
                </c:pt>
                <c:pt idx="16">
                  <c:v>1094368</c:v>
                </c:pt>
                <c:pt idx="17">
                  <c:v>1119457</c:v>
                </c:pt>
                <c:pt idx="18">
                  <c:v>1160687</c:v>
                </c:pt>
                <c:pt idx="19">
                  <c:v>1193073</c:v>
                </c:pt>
                <c:pt idx="20">
                  <c:v>1215779</c:v>
                </c:pt>
                <c:pt idx="21">
                  <c:v>1233987</c:v>
                </c:pt>
                <c:pt idx="22">
                  <c:v>1235244</c:v>
                </c:pt>
                <c:pt idx="23">
                  <c:v>1234825</c:v>
                </c:pt>
                <c:pt idx="24">
                  <c:v>1248303</c:v>
                </c:pt>
                <c:pt idx="25">
                  <c:v>1254564</c:v>
                </c:pt>
                <c:pt idx="26">
                  <c:v>1266918</c:v>
                </c:pt>
                <c:pt idx="27">
                  <c:v>1282923</c:v>
                </c:pt>
                <c:pt idx="28">
                  <c:v>1313534</c:v>
                </c:pt>
                <c:pt idx="29">
                  <c:v>1333320</c:v>
                </c:pt>
                <c:pt idx="30">
                  <c:v>1353111</c:v>
                </c:pt>
                <c:pt idx="31">
                  <c:v>1372244</c:v>
                </c:pt>
                <c:pt idx="32">
                  <c:v>1392918</c:v>
                </c:pt>
                <c:pt idx="33">
                  <c:v>1420515</c:v>
                </c:pt>
                <c:pt idx="34">
                  <c:v>1430550</c:v>
                </c:pt>
                <c:pt idx="35">
                  <c:v>1441519</c:v>
                </c:pt>
                <c:pt idx="36">
                  <c:v>1458091</c:v>
                </c:pt>
                <c:pt idx="37">
                  <c:v>1474310</c:v>
                </c:pt>
                <c:pt idx="38">
                  <c:v>1505517</c:v>
                </c:pt>
                <c:pt idx="39">
                  <c:v>1536422</c:v>
                </c:pt>
                <c:pt idx="40">
                  <c:v>1556280</c:v>
                </c:pt>
                <c:pt idx="41">
                  <c:v>1589856</c:v>
                </c:pt>
                <c:pt idx="42">
                  <c:v>1621541</c:v>
                </c:pt>
                <c:pt idx="43">
                  <c:v>1651813</c:v>
                </c:pt>
                <c:pt idx="44">
                  <c:v>1685712</c:v>
                </c:pt>
                <c:pt idx="45">
                  <c:v>1712708</c:v>
                </c:pt>
                <c:pt idx="46">
                  <c:v>1718711</c:v>
                </c:pt>
                <c:pt idx="47">
                  <c:v>1741509</c:v>
                </c:pt>
                <c:pt idx="48">
                  <c:v>1759678</c:v>
                </c:pt>
                <c:pt idx="49">
                  <c:v>1783487</c:v>
                </c:pt>
                <c:pt idx="50">
                  <c:v>1812128</c:v>
                </c:pt>
                <c:pt idx="51">
                  <c:v>1840157</c:v>
                </c:pt>
                <c:pt idx="52">
                  <c:v>1861598</c:v>
                </c:pt>
                <c:pt idx="53">
                  <c:v>1894713</c:v>
                </c:pt>
                <c:pt idx="54">
                  <c:v>1935781</c:v>
                </c:pt>
                <c:pt idx="55">
                  <c:v>1950658</c:v>
                </c:pt>
                <c:pt idx="56">
                  <c:v>1988613</c:v>
                </c:pt>
                <c:pt idx="57">
                  <c:v>2033954</c:v>
                </c:pt>
                <c:pt idx="58">
                  <c:v>2033185</c:v>
                </c:pt>
                <c:pt idx="59">
                  <c:v>2041040</c:v>
                </c:pt>
                <c:pt idx="60">
                  <c:v>2078912</c:v>
                </c:pt>
                <c:pt idx="61">
                  <c:v>2106585</c:v>
                </c:pt>
                <c:pt idx="62">
                  <c:v>2142061</c:v>
                </c:pt>
                <c:pt idx="63">
                  <c:v>2175135</c:v>
                </c:pt>
                <c:pt idx="64">
                  <c:v>2192888</c:v>
                </c:pt>
                <c:pt idx="65">
                  <c:v>2219866</c:v>
                </c:pt>
                <c:pt idx="66">
                  <c:v>2244474</c:v>
                </c:pt>
                <c:pt idx="67">
                  <c:v>2276286</c:v>
                </c:pt>
                <c:pt idx="68">
                  <c:v>2310841</c:v>
                </c:pt>
                <c:pt idx="69">
                  <c:v>2368338</c:v>
                </c:pt>
                <c:pt idx="70">
                  <c:v>2366165</c:v>
                </c:pt>
                <c:pt idx="71">
                  <c:v>2383597</c:v>
                </c:pt>
                <c:pt idx="72">
                  <c:v>2427062</c:v>
                </c:pt>
                <c:pt idx="73">
                  <c:v>2449147</c:v>
                </c:pt>
                <c:pt idx="74">
                  <c:v>2487294</c:v>
                </c:pt>
                <c:pt idx="75">
                  <c:v>2531576</c:v>
                </c:pt>
                <c:pt idx="76">
                  <c:v>2545127</c:v>
                </c:pt>
                <c:pt idx="77">
                  <c:v>2577874</c:v>
                </c:pt>
                <c:pt idx="78">
                  <c:v>2597168</c:v>
                </c:pt>
                <c:pt idx="79">
                  <c:v>2604241</c:v>
                </c:pt>
                <c:pt idx="80">
                  <c:v>2646873</c:v>
                </c:pt>
                <c:pt idx="81">
                  <c:v>2711371</c:v>
                </c:pt>
                <c:pt idx="82">
                  <c:v>2713271</c:v>
                </c:pt>
                <c:pt idx="83">
                  <c:v>2725652</c:v>
                </c:pt>
                <c:pt idx="84">
                  <c:v>2752289</c:v>
                </c:pt>
                <c:pt idx="85">
                  <c:v>2771347</c:v>
                </c:pt>
                <c:pt idx="86">
                  <c:v>2798015</c:v>
                </c:pt>
                <c:pt idx="87">
                  <c:v>2824626</c:v>
                </c:pt>
                <c:pt idx="88">
                  <c:v>2830844</c:v>
                </c:pt>
                <c:pt idx="89">
                  <c:v>2857674</c:v>
                </c:pt>
                <c:pt idx="90">
                  <c:v>2896570</c:v>
                </c:pt>
                <c:pt idx="91">
                  <c:v>2919447</c:v>
                </c:pt>
                <c:pt idx="92">
                  <c:v>2956599</c:v>
                </c:pt>
                <c:pt idx="93">
                  <c:v>3017456</c:v>
                </c:pt>
                <c:pt idx="94">
                  <c:v>3012938</c:v>
                </c:pt>
                <c:pt idx="95">
                  <c:v>3024548</c:v>
                </c:pt>
                <c:pt idx="96">
                  <c:v>3061283</c:v>
                </c:pt>
                <c:pt idx="97">
                  <c:v>3061606</c:v>
                </c:pt>
                <c:pt idx="98">
                  <c:v>3083180</c:v>
                </c:pt>
                <c:pt idx="99">
                  <c:v>3100535</c:v>
                </c:pt>
                <c:pt idx="100">
                  <c:v>3109922</c:v>
                </c:pt>
                <c:pt idx="101">
                  <c:v>3135117</c:v>
                </c:pt>
                <c:pt idx="102">
                  <c:v>3163976</c:v>
                </c:pt>
                <c:pt idx="103">
                  <c:v>3157172</c:v>
                </c:pt>
                <c:pt idx="104">
                  <c:v>3176761</c:v>
                </c:pt>
                <c:pt idx="105">
                  <c:v>3219219</c:v>
                </c:pt>
                <c:pt idx="106">
                  <c:v>3198008</c:v>
                </c:pt>
                <c:pt idx="107">
                  <c:v>3182204</c:v>
                </c:pt>
                <c:pt idx="108">
                  <c:v>3160501</c:v>
                </c:pt>
                <c:pt idx="109">
                  <c:v>3140677</c:v>
                </c:pt>
                <c:pt idx="110">
                  <c:v>3147482</c:v>
                </c:pt>
                <c:pt idx="111">
                  <c:v>3129544</c:v>
                </c:pt>
                <c:pt idx="112">
                  <c:v>3116164</c:v>
                </c:pt>
                <c:pt idx="113">
                  <c:v>3114763</c:v>
                </c:pt>
                <c:pt idx="114">
                  <c:v>3110439</c:v>
                </c:pt>
                <c:pt idx="115">
                  <c:v>3094781</c:v>
                </c:pt>
                <c:pt idx="116">
                  <c:v>3103957</c:v>
                </c:pt>
                <c:pt idx="117">
                  <c:v>3106155</c:v>
                </c:pt>
                <c:pt idx="118">
                  <c:v>3075008</c:v>
                </c:pt>
                <c:pt idx="119">
                  <c:v>3071780</c:v>
                </c:pt>
                <c:pt idx="120">
                  <c:v>3078632</c:v>
                </c:pt>
                <c:pt idx="121">
                  <c:v>3070889</c:v>
                </c:pt>
                <c:pt idx="122">
                  <c:v>3066377</c:v>
                </c:pt>
                <c:pt idx="123">
                  <c:v>3077319</c:v>
                </c:pt>
                <c:pt idx="124">
                  <c:v>3053214</c:v>
                </c:pt>
                <c:pt idx="125">
                  <c:v>3052002</c:v>
                </c:pt>
                <c:pt idx="126">
                  <c:v>3050849</c:v>
                </c:pt>
                <c:pt idx="127">
                  <c:v>3056372</c:v>
                </c:pt>
                <c:pt idx="128">
                  <c:v>3068333</c:v>
                </c:pt>
                <c:pt idx="129">
                  <c:v>3091540</c:v>
                </c:pt>
                <c:pt idx="130">
                  <c:v>3067915</c:v>
                </c:pt>
                <c:pt idx="131">
                  <c:v>3061500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D8-4C7D-842C-DD335FC0BEB8}"/>
            </c:ext>
          </c:extLst>
        </c:ser>
        <c:ser>
          <c:idx val="1"/>
          <c:order val="1"/>
          <c:tx>
            <c:strRef>
              <c:f>Planilha3!$D$1</c:f>
              <c:strCache>
                <c:ptCount val="1"/>
                <c:pt idx="0">
                  <c:v>PJ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4556387674096821E-2"/>
                  <c:y val="-3.1815258374069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D8-4C7D-842C-DD335FC0BEB8}"/>
                </c:ext>
              </c:extLst>
            </c:dLbl>
            <c:dLbl>
              <c:idx val="6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D8-4C7D-842C-DD335FC0BEB8}"/>
                </c:ext>
              </c:extLst>
            </c:dLbl>
            <c:dLbl>
              <c:idx val="131"/>
              <c:layout>
                <c:manualLayout>
                  <c:x val="0"/>
                  <c:y val="2.3444660662704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D8-4C7D-842C-DD335FC0B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Planilha3!$B$2:$B$133</c:f>
              <c:numCache>
                <c:formatCode>mmm\-yy</c:formatCode>
                <c:ptCount val="132"/>
                <c:pt idx="0">
                  <c:v>39142</c:v>
                </c:pt>
                <c:pt idx="1">
                  <c:v>39173</c:v>
                </c:pt>
                <c:pt idx="2">
                  <c:v>39203</c:v>
                </c:pt>
                <c:pt idx="3">
                  <c:v>39234</c:v>
                </c:pt>
                <c:pt idx="4">
                  <c:v>39264</c:v>
                </c:pt>
                <c:pt idx="5">
                  <c:v>39295</c:v>
                </c:pt>
                <c:pt idx="6">
                  <c:v>39326</c:v>
                </c:pt>
                <c:pt idx="7">
                  <c:v>39356</c:v>
                </c:pt>
                <c:pt idx="8">
                  <c:v>39387</c:v>
                </c:pt>
                <c:pt idx="9">
                  <c:v>39417</c:v>
                </c:pt>
                <c:pt idx="10">
                  <c:v>39448</c:v>
                </c:pt>
                <c:pt idx="11">
                  <c:v>39479</c:v>
                </c:pt>
                <c:pt idx="12">
                  <c:v>39508</c:v>
                </c:pt>
                <c:pt idx="13">
                  <c:v>39539</c:v>
                </c:pt>
                <c:pt idx="14">
                  <c:v>39569</c:v>
                </c:pt>
                <c:pt idx="15">
                  <c:v>39600</c:v>
                </c:pt>
                <c:pt idx="16">
                  <c:v>39630</c:v>
                </c:pt>
                <c:pt idx="17">
                  <c:v>39661</c:v>
                </c:pt>
                <c:pt idx="18">
                  <c:v>39692</c:v>
                </c:pt>
                <c:pt idx="19">
                  <c:v>39722</c:v>
                </c:pt>
                <c:pt idx="20">
                  <c:v>39753</c:v>
                </c:pt>
                <c:pt idx="21">
                  <c:v>39783</c:v>
                </c:pt>
                <c:pt idx="22">
                  <c:v>39814</c:v>
                </c:pt>
                <c:pt idx="23">
                  <c:v>39845</c:v>
                </c:pt>
                <c:pt idx="24">
                  <c:v>39873</c:v>
                </c:pt>
                <c:pt idx="25">
                  <c:v>39904</c:v>
                </c:pt>
                <c:pt idx="26">
                  <c:v>39934</c:v>
                </c:pt>
                <c:pt idx="27">
                  <c:v>39965</c:v>
                </c:pt>
                <c:pt idx="28">
                  <c:v>39995</c:v>
                </c:pt>
                <c:pt idx="29">
                  <c:v>40026</c:v>
                </c:pt>
                <c:pt idx="30">
                  <c:v>40057</c:v>
                </c:pt>
                <c:pt idx="31">
                  <c:v>40087</c:v>
                </c:pt>
                <c:pt idx="32">
                  <c:v>40118</c:v>
                </c:pt>
                <c:pt idx="33">
                  <c:v>40148</c:v>
                </c:pt>
                <c:pt idx="34">
                  <c:v>40179</c:v>
                </c:pt>
                <c:pt idx="35">
                  <c:v>40210</c:v>
                </c:pt>
                <c:pt idx="36">
                  <c:v>40238</c:v>
                </c:pt>
                <c:pt idx="37">
                  <c:v>40269</c:v>
                </c:pt>
                <c:pt idx="38">
                  <c:v>40299</c:v>
                </c:pt>
                <c:pt idx="39">
                  <c:v>40330</c:v>
                </c:pt>
                <c:pt idx="40">
                  <c:v>40360</c:v>
                </c:pt>
                <c:pt idx="41">
                  <c:v>40391</c:v>
                </c:pt>
                <c:pt idx="42">
                  <c:v>40422</c:v>
                </c:pt>
                <c:pt idx="43">
                  <c:v>40452</c:v>
                </c:pt>
                <c:pt idx="44">
                  <c:v>40483</c:v>
                </c:pt>
                <c:pt idx="45">
                  <c:v>40513</c:v>
                </c:pt>
                <c:pt idx="46">
                  <c:v>40544</c:v>
                </c:pt>
                <c:pt idx="47">
                  <c:v>40575</c:v>
                </c:pt>
                <c:pt idx="48">
                  <c:v>40603</c:v>
                </c:pt>
                <c:pt idx="49">
                  <c:v>40634</c:v>
                </c:pt>
                <c:pt idx="50">
                  <c:v>40664</c:v>
                </c:pt>
                <c:pt idx="51">
                  <c:v>40695</c:v>
                </c:pt>
                <c:pt idx="52">
                  <c:v>40725</c:v>
                </c:pt>
                <c:pt idx="53">
                  <c:v>40756</c:v>
                </c:pt>
                <c:pt idx="54">
                  <c:v>40787</c:v>
                </c:pt>
                <c:pt idx="55">
                  <c:v>40817</c:v>
                </c:pt>
                <c:pt idx="56">
                  <c:v>40848</c:v>
                </c:pt>
                <c:pt idx="57">
                  <c:v>40878</c:v>
                </c:pt>
                <c:pt idx="58">
                  <c:v>40909</c:v>
                </c:pt>
                <c:pt idx="59">
                  <c:v>40940</c:v>
                </c:pt>
                <c:pt idx="60">
                  <c:v>40969</c:v>
                </c:pt>
                <c:pt idx="61">
                  <c:v>41000</c:v>
                </c:pt>
                <c:pt idx="62">
                  <c:v>41030</c:v>
                </c:pt>
                <c:pt idx="63">
                  <c:v>41061</c:v>
                </c:pt>
                <c:pt idx="64">
                  <c:v>41091</c:v>
                </c:pt>
                <c:pt idx="65">
                  <c:v>41122</c:v>
                </c:pt>
                <c:pt idx="66">
                  <c:v>41153</c:v>
                </c:pt>
                <c:pt idx="67">
                  <c:v>41183</c:v>
                </c:pt>
                <c:pt idx="68">
                  <c:v>41214</c:v>
                </c:pt>
                <c:pt idx="69">
                  <c:v>41244</c:v>
                </c:pt>
                <c:pt idx="70">
                  <c:v>41275</c:v>
                </c:pt>
                <c:pt idx="71">
                  <c:v>41306</c:v>
                </c:pt>
                <c:pt idx="72">
                  <c:v>41334</c:v>
                </c:pt>
                <c:pt idx="73">
                  <c:v>41365</c:v>
                </c:pt>
                <c:pt idx="74">
                  <c:v>41395</c:v>
                </c:pt>
                <c:pt idx="75">
                  <c:v>41426</c:v>
                </c:pt>
                <c:pt idx="76">
                  <c:v>41456</c:v>
                </c:pt>
                <c:pt idx="77">
                  <c:v>41487</c:v>
                </c:pt>
                <c:pt idx="78">
                  <c:v>41518</c:v>
                </c:pt>
                <c:pt idx="79">
                  <c:v>41548</c:v>
                </c:pt>
                <c:pt idx="80">
                  <c:v>41579</c:v>
                </c:pt>
                <c:pt idx="81">
                  <c:v>41609</c:v>
                </c:pt>
                <c:pt idx="82">
                  <c:v>41640</c:v>
                </c:pt>
                <c:pt idx="83">
                  <c:v>41671</c:v>
                </c:pt>
                <c:pt idx="84">
                  <c:v>41699</c:v>
                </c:pt>
                <c:pt idx="85">
                  <c:v>41730</c:v>
                </c:pt>
                <c:pt idx="86">
                  <c:v>41760</c:v>
                </c:pt>
                <c:pt idx="87">
                  <c:v>41791</c:v>
                </c:pt>
                <c:pt idx="88">
                  <c:v>41821</c:v>
                </c:pt>
                <c:pt idx="89">
                  <c:v>41852</c:v>
                </c:pt>
                <c:pt idx="90">
                  <c:v>41883</c:v>
                </c:pt>
                <c:pt idx="91">
                  <c:v>41913</c:v>
                </c:pt>
                <c:pt idx="92">
                  <c:v>41944</c:v>
                </c:pt>
                <c:pt idx="93">
                  <c:v>41974</c:v>
                </c:pt>
                <c:pt idx="94">
                  <c:v>42005</c:v>
                </c:pt>
                <c:pt idx="95">
                  <c:v>42036</c:v>
                </c:pt>
                <c:pt idx="96">
                  <c:v>42064</c:v>
                </c:pt>
                <c:pt idx="97">
                  <c:v>42095</c:v>
                </c:pt>
                <c:pt idx="98">
                  <c:v>42125</c:v>
                </c:pt>
                <c:pt idx="99">
                  <c:v>42156</c:v>
                </c:pt>
                <c:pt idx="100">
                  <c:v>42186</c:v>
                </c:pt>
                <c:pt idx="101">
                  <c:v>42217</c:v>
                </c:pt>
                <c:pt idx="102">
                  <c:v>42248</c:v>
                </c:pt>
                <c:pt idx="103">
                  <c:v>42278</c:v>
                </c:pt>
                <c:pt idx="104">
                  <c:v>42309</c:v>
                </c:pt>
                <c:pt idx="105">
                  <c:v>42339</c:v>
                </c:pt>
                <c:pt idx="106">
                  <c:v>42370</c:v>
                </c:pt>
                <c:pt idx="107">
                  <c:v>42401</c:v>
                </c:pt>
                <c:pt idx="108">
                  <c:v>42430</c:v>
                </c:pt>
                <c:pt idx="109">
                  <c:v>42461</c:v>
                </c:pt>
                <c:pt idx="110">
                  <c:v>42491</c:v>
                </c:pt>
                <c:pt idx="111">
                  <c:v>42522</c:v>
                </c:pt>
                <c:pt idx="112">
                  <c:v>42552</c:v>
                </c:pt>
                <c:pt idx="113">
                  <c:v>42583</c:v>
                </c:pt>
                <c:pt idx="114">
                  <c:v>42614</c:v>
                </c:pt>
                <c:pt idx="115">
                  <c:v>42644</c:v>
                </c:pt>
                <c:pt idx="116">
                  <c:v>42675</c:v>
                </c:pt>
                <c:pt idx="117">
                  <c:v>42705</c:v>
                </c:pt>
                <c:pt idx="118">
                  <c:v>42736</c:v>
                </c:pt>
                <c:pt idx="119">
                  <c:v>42767</c:v>
                </c:pt>
                <c:pt idx="120">
                  <c:v>42795</c:v>
                </c:pt>
                <c:pt idx="121">
                  <c:v>42826</c:v>
                </c:pt>
                <c:pt idx="122">
                  <c:v>42856</c:v>
                </c:pt>
                <c:pt idx="123">
                  <c:v>42887</c:v>
                </c:pt>
                <c:pt idx="124">
                  <c:v>42917</c:v>
                </c:pt>
                <c:pt idx="125">
                  <c:v>42948</c:v>
                </c:pt>
                <c:pt idx="126">
                  <c:v>42979</c:v>
                </c:pt>
                <c:pt idx="127">
                  <c:v>43009</c:v>
                </c:pt>
                <c:pt idx="128">
                  <c:v>43040</c:v>
                </c:pt>
                <c:pt idx="129">
                  <c:v>43070</c:v>
                </c:pt>
                <c:pt idx="130">
                  <c:v>43101</c:v>
                </c:pt>
                <c:pt idx="131">
                  <c:v>43132</c:v>
                </c:pt>
              </c:numCache>
            </c:numRef>
          </c:cat>
          <c:val>
            <c:numRef>
              <c:f>Planilha3!$D$2:$D$133</c:f>
              <c:numCache>
                <c:formatCode>#,##0</c:formatCode>
                <c:ptCount val="132"/>
                <c:pt idx="0">
                  <c:v>413952</c:v>
                </c:pt>
                <c:pt idx="1">
                  <c:v>424836</c:v>
                </c:pt>
                <c:pt idx="2">
                  <c:v>425838</c:v>
                </c:pt>
                <c:pt idx="3">
                  <c:v>430511</c:v>
                </c:pt>
                <c:pt idx="4">
                  <c:v>439052</c:v>
                </c:pt>
                <c:pt idx="5">
                  <c:v>456966</c:v>
                </c:pt>
                <c:pt idx="6">
                  <c:v>464106</c:v>
                </c:pt>
                <c:pt idx="7">
                  <c:v>475254</c:v>
                </c:pt>
                <c:pt idx="8">
                  <c:v>494849</c:v>
                </c:pt>
                <c:pt idx="9">
                  <c:v>512056</c:v>
                </c:pt>
                <c:pt idx="10">
                  <c:v>513560</c:v>
                </c:pt>
                <c:pt idx="11">
                  <c:v>522260</c:v>
                </c:pt>
                <c:pt idx="12">
                  <c:v>544862</c:v>
                </c:pt>
                <c:pt idx="13">
                  <c:v>557409</c:v>
                </c:pt>
                <c:pt idx="14">
                  <c:v>572822</c:v>
                </c:pt>
                <c:pt idx="15">
                  <c:v>587334</c:v>
                </c:pt>
                <c:pt idx="16">
                  <c:v>598386</c:v>
                </c:pt>
                <c:pt idx="17">
                  <c:v>615495</c:v>
                </c:pt>
                <c:pt idx="18">
                  <c:v>646485</c:v>
                </c:pt>
                <c:pt idx="19">
                  <c:v>668184</c:v>
                </c:pt>
                <c:pt idx="20">
                  <c:v>688358</c:v>
                </c:pt>
                <c:pt idx="21">
                  <c:v>699775</c:v>
                </c:pt>
                <c:pt idx="22">
                  <c:v>698197</c:v>
                </c:pt>
                <c:pt idx="23">
                  <c:v>698600</c:v>
                </c:pt>
                <c:pt idx="24">
                  <c:v>705416</c:v>
                </c:pt>
                <c:pt idx="25">
                  <c:v>703231</c:v>
                </c:pt>
                <c:pt idx="26">
                  <c:v>703135</c:v>
                </c:pt>
                <c:pt idx="27">
                  <c:v>709695</c:v>
                </c:pt>
                <c:pt idx="28">
                  <c:v>734148</c:v>
                </c:pt>
                <c:pt idx="29">
                  <c:v>744780</c:v>
                </c:pt>
                <c:pt idx="30">
                  <c:v>753080</c:v>
                </c:pt>
                <c:pt idx="31">
                  <c:v>763694</c:v>
                </c:pt>
                <c:pt idx="32">
                  <c:v>777239</c:v>
                </c:pt>
                <c:pt idx="33">
                  <c:v>793960</c:v>
                </c:pt>
                <c:pt idx="34">
                  <c:v>794589</c:v>
                </c:pt>
                <c:pt idx="35">
                  <c:v>799320</c:v>
                </c:pt>
                <c:pt idx="36">
                  <c:v>803921</c:v>
                </c:pt>
                <c:pt idx="37">
                  <c:v>810261</c:v>
                </c:pt>
                <c:pt idx="38">
                  <c:v>827703</c:v>
                </c:pt>
                <c:pt idx="39">
                  <c:v>850742</c:v>
                </c:pt>
                <c:pt idx="40">
                  <c:v>856268</c:v>
                </c:pt>
                <c:pt idx="41">
                  <c:v>876241</c:v>
                </c:pt>
                <c:pt idx="42">
                  <c:v>894120</c:v>
                </c:pt>
                <c:pt idx="43">
                  <c:v>910493</c:v>
                </c:pt>
                <c:pt idx="44">
                  <c:v>927066</c:v>
                </c:pt>
                <c:pt idx="45">
                  <c:v>936912</c:v>
                </c:pt>
                <c:pt idx="46">
                  <c:v>933467</c:v>
                </c:pt>
                <c:pt idx="47">
                  <c:v>947964</c:v>
                </c:pt>
                <c:pt idx="48">
                  <c:v>958523</c:v>
                </c:pt>
                <c:pt idx="49">
                  <c:v>971517</c:v>
                </c:pt>
                <c:pt idx="50">
                  <c:v>986178</c:v>
                </c:pt>
                <c:pt idx="51">
                  <c:v>1001753</c:v>
                </c:pt>
                <c:pt idx="52">
                  <c:v>1012399</c:v>
                </c:pt>
                <c:pt idx="53">
                  <c:v>1025550</c:v>
                </c:pt>
                <c:pt idx="54">
                  <c:v>1053701</c:v>
                </c:pt>
                <c:pt idx="55">
                  <c:v>1056642</c:v>
                </c:pt>
                <c:pt idx="56">
                  <c:v>1080031</c:v>
                </c:pt>
                <c:pt idx="57">
                  <c:v>1112286</c:v>
                </c:pt>
                <c:pt idx="58">
                  <c:v>1099084</c:v>
                </c:pt>
                <c:pt idx="59">
                  <c:v>1099951</c:v>
                </c:pt>
                <c:pt idx="60">
                  <c:v>1125763</c:v>
                </c:pt>
                <c:pt idx="61">
                  <c:v>1141832</c:v>
                </c:pt>
                <c:pt idx="62">
                  <c:v>1161352</c:v>
                </c:pt>
                <c:pt idx="63">
                  <c:v>1181157</c:v>
                </c:pt>
                <c:pt idx="64">
                  <c:v>1188951</c:v>
                </c:pt>
                <c:pt idx="65">
                  <c:v>1197676</c:v>
                </c:pt>
                <c:pt idx="66">
                  <c:v>1219299</c:v>
                </c:pt>
                <c:pt idx="67">
                  <c:v>1235454</c:v>
                </c:pt>
                <c:pt idx="68">
                  <c:v>1255380</c:v>
                </c:pt>
                <c:pt idx="69">
                  <c:v>1292648</c:v>
                </c:pt>
                <c:pt idx="70">
                  <c:v>1278850</c:v>
                </c:pt>
                <c:pt idx="71">
                  <c:v>1289897</c:v>
                </c:pt>
                <c:pt idx="72">
                  <c:v>1320271</c:v>
                </c:pt>
                <c:pt idx="73">
                  <c:v>1325660</c:v>
                </c:pt>
                <c:pt idx="74">
                  <c:v>1344783</c:v>
                </c:pt>
                <c:pt idx="75">
                  <c:v>1373050</c:v>
                </c:pt>
                <c:pt idx="76">
                  <c:v>1372858</c:v>
                </c:pt>
                <c:pt idx="77">
                  <c:v>1389264</c:v>
                </c:pt>
                <c:pt idx="78">
                  <c:v>1396639</c:v>
                </c:pt>
                <c:pt idx="79">
                  <c:v>1393875</c:v>
                </c:pt>
                <c:pt idx="80">
                  <c:v>1421073</c:v>
                </c:pt>
                <c:pt idx="81">
                  <c:v>1464161</c:v>
                </c:pt>
                <c:pt idx="82">
                  <c:v>1452476</c:v>
                </c:pt>
                <c:pt idx="83">
                  <c:v>1457897</c:v>
                </c:pt>
                <c:pt idx="84">
                  <c:v>1473233</c:v>
                </c:pt>
                <c:pt idx="85">
                  <c:v>1479671</c:v>
                </c:pt>
                <c:pt idx="86">
                  <c:v>1489460</c:v>
                </c:pt>
                <c:pt idx="87">
                  <c:v>1502520</c:v>
                </c:pt>
                <c:pt idx="88">
                  <c:v>1500676</c:v>
                </c:pt>
                <c:pt idx="89">
                  <c:v>1512637</c:v>
                </c:pt>
                <c:pt idx="90">
                  <c:v>1538732</c:v>
                </c:pt>
                <c:pt idx="91">
                  <c:v>1544489</c:v>
                </c:pt>
                <c:pt idx="92">
                  <c:v>1569672</c:v>
                </c:pt>
                <c:pt idx="93">
                  <c:v>1604982</c:v>
                </c:pt>
                <c:pt idx="94">
                  <c:v>1588392</c:v>
                </c:pt>
                <c:pt idx="95">
                  <c:v>1596501</c:v>
                </c:pt>
                <c:pt idx="96">
                  <c:v>1621948</c:v>
                </c:pt>
                <c:pt idx="97">
                  <c:v>1614365</c:v>
                </c:pt>
                <c:pt idx="98">
                  <c:v>1627366</c:v>
                </c:pt>
                <c:pt idx="99">
                  <c:v>1636754</c:v>
                </c:pt>
                <c:pt idx="100">
                  <c:v>1640738</c:v>
                </c:pt>
                <c:pt idx="101">
                  <c:v>1654789</c:v>
                </c:pt>
                <c:pt idx="102">
                  <c:v>1677276</c:v>
                </c:pt>
                <c:pt idx="103">
                  <c:v>1667013</c:v>
                </c:pt>
                <c:pt idx="104">
                  <c:v>1675066</c:v>
                </c:pt>
                <c:pt idx="105">
                  <c:v>1707051</c:v>
                </c:pt>
                <c:pt idx="106">
                  <c:v>1682836</c:v>
                </c:pt>
                <c:pt idx="107">
                  <c:v>1666250</c:v>
                </c:pt>
                <c:pt idx="108">
                  <c:v>1639898</c:v>
                </c:pt>
                <c:pt idx="109">
                  <c:v>1621424</c:v>
                </c:pt>
                <c:pt idx="110">
                  <c:v>1621373</c:v>
                </c:pt>
                <c:pt idx="111">
                  <c:v>1600119</c:v>
                </c:pt>
                <c:pt idx="112">
                  <c:v>1585495</c:v>
                </c:pt>
                <c:pt idx="113">
                  <c:v>1575631</c:v>
                </c:pt>
                <c:pt idx="114">
                  <c:v>1568050</c:v>
                </c:pt>
                <c:pt idx="115">
                  <c:v>1554796</c:v>
                </c:pt>
                <c:pt idx="116">
                  <c:v>1553769</c:v>
                </c:pt>
                <c:pt idx="117">
                  <c:v>1545224</c:v>
                </c:pt>
                <c:pt idx="118">
                  <c:v>1508825</c:v>
                </c:pt>
                <c:pt idx="119">
                  <c:v>1504616</c:v>
                </c:pt>
                <c:pt idx="120">
                  <c:v>1502524</c:v>
                </c:pt>
                <c:pt idx="121">
                  <c:v>1493177</c:v>
                </c:pt>
                <c:pt idx="122">
                  <c:v>1478547</c:v>
                </c:pt>
                <c:pt idx="123">
                  <c:v>1481849</c:v>
                </c:pt>
                <c:pt idx="124">
                  <c:v>1453287</c:v>
                </c:pt>
                <c:pt idx="125">
                  <c:v>1440483</c:v>
                </c:pt>
                <c:pt idx="126">
                  <c:v>1436145</c:v>
                </c:pt>
                <c:pt idx="127">
                  <c:v>1429769</c:v>
                </c:pt>
                <c:pt idx="128">
                  <c:v>1427497</c:v>
                </c:pt>
                <c:pt idx="129">
                  <c:v>1442047</c:v>
                </c:pt>
                <c:pt idx="130">
                  <c:v>1408674</c:v>
                </c:pt>
                <c:pt idx="131">
                  <c:v>1403532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D8-4C7D-842C-DD335FC0BEB8}"/>
            </c:ext>
          </c:extLst>
        </c:ser>
        <c:ser>
          <c:idx val="2"/>
          <c:order val="2"/>
          <c:tx>
            <c:strRef>
              <c:f>Planilha3!$E$1</c:f>
              <c:strCache>
                <c:ptCount val="1"/>
                <c:pt idx="0">
                  <c:v>PF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506029633071057E-2"/>
                  <c:y val="-1.25376694256203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D8-4C7D-842C-DD335FC0BEB8}"/>
                </c:ext>
              </c:extLst>
            </c:dLbl>
            <c:dLbl>
              <c:idx val="6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D8-4C7D-842C-DD335FC0BEB8}"/>
                </c:ext>
              </c:extLst>
            </c:dLbl>
            <c:dLbl>
              <c:idx val="131"/>
              <c:layout>
                <c:manualLayout>
                  <c:x val="0"/>
                  <c:y val="-1.7933120278302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D8-4C7D-842C-DD335FC0B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Planilha3!$B$2:$B$133</c:f>
              <c:numCache>
                <c:formatCode>mmm\-yy</c:formatCode>
                <c:ptCount val="132"/>
                <c:pt idx="0">
                  <c:v>39142</c:v>
                </c:pt>
                <c:pt idx="1">
                  <c:v>39173</c:v>
                </c:pt>
                <c:pt idx="2">
                  <c:v>39203</c:v>
                </c:pt>
                <c:pt idx="3">
                  <c:v>39234</c:v>
                </c:pt>
                <c:pt idx="4">
                  <c:v>39264</c:v>
                </c:pt>
                <c:pt idx="5">
                  <c:v>39295</c:v>
                </c:pt>
                <c:pt idx="6">
                  <c:v>39326</c:v>
                </c:pt>
                <c:pt idx="7">
                  <c:v>39356</c:v>
                </c:pt>
                <c:pt idx="8">
                  <c:v>39387</c:v>
                </c:pt>
                <c:pt idx="9">
                  <c:v>39417</c:v>
                </c:pt>
                <c:pt idx="10">
                  <c:v>39448</c:v>
                </c:pt>
                <c:pt idx="11">
                  <c:v>39479</c:v>
                </c:pt>
                <c:pt idx="12">
                  <c:v>39508</c:v>
                </c:pt>
                <c:pt idx="13">
                  <c:v>39539</c:v>
                </c:pt>
                <c:pt idx="14">
                  <c:v>39569</c:v>
                </c:pt>
                <c:pt idx="15">
                  <c:v>39600</c:v>
                </c:pt>
                <c:pt idx="16">
                  <c:v>39630</c:v>
                </c:pt>
                <c:pt idx="17">
                  <c:v>39661</c:v>
                </c:pt>
                <c:pt idx="18">
                  <c:v>39692</c:v>
                </c:pt>
                <c:pt idx="19">
                  <c:v>39722</c:v>
                </c:pt>
                <c:pt idx="20">
                  <c:v>39753</c:v>
                </c:pt>
                <c:pt idx="21">
                  <c:v>39783</c:v>
                </c:pt>
                <c:pt idx="22">
                  <c:v>39814</c:v>
                </c:pt>
                <c:pt idx="23">
                  <c:v>39845</c:v>
                </c:pt>
                <c:pt idx="24">
                  <c:v>39873</c:v>
                </c:pt>
                <c:pt idx="25">
                  <c:v>39904</c:v>
                </c:pt>
                <c:pt idx="26">
                  <c:v>39934</c:v>
                </c:pt>
                <c:pt idx="27">
                  <c:v>39965</c:v>
                </c:pt>
                <c:pt idx="28">
                  <c:v>39995</c:v>
                </c:pt>
                <c:pt idx="29">
                  <c:v>40026</c:v>
                </c:pt>
                <c:pt idx="30">
                  <c:v>40057</c:v>
                </c:pt>
                <c:pt idx="31">
                  <c:v>40087</c:v>
                </c:pt>
                <c:pt idx="32">
                  <c:v>40118</c:v>
                </c:pt>
                <c:pt idx="33">
                  <c:v>40148</c:v>
                </c:pt>
                <c:pt idx="34">
                  <c:v>40179</c:v>
                </c:pt>
                <c:pt idx="35">
                  <c:v>40210</c:v>
                </c:pt>
                <c:pt idx="36">
                  <c:v>40238</c:v>
                </c:pt>
                <c:pt idx="37">
                  <c:v>40269</c:v>
                </c:pt>
                <c:pt idx="38">
                  <c:v>40299</c:v>
                </c:pt>
                <c:pt idx="39">
                  <c:v>40330</c:v>
                </c:pt>
                <c:pt idx="40">
                  <c:v>40360</c:v>
                </c:pt>
                <c:pt idx="41">
                  <c:v>40391</c:v>
                </c:pt>
                <c:pt idx="42">
                  <c:v>40422</c:v>
                </c:pt>
                <c:pt idx="43">
                  <c:v>40452</c:v>
                </c:pt>
                <c:pt idx="44">
                  <c:v>40483</c:v>
                </c:pt>
                <c:pt idx="45">
                  <c:v>40513</c:v>
                </c:pt>
                <c:pt idx="46">
                  <c:v>40544</c:v>
                </c:pt>
                <c:pt idx="47">
                  <c:v>40575</c:v>
                </c:pt>
                <c:pt idx="48">
                  <c:v>40603</c:v>
                </c:pt>
                <c:pt idx="49">
                  <c:v>40634</c:v>
                </c:pt>
                <c:pt idx="50">
                  <c:v>40664</c:v>
                </c:pt>
                <c:pt idx="51">
                  <c:v>40695</c:v>
                </c:pt>
                <c:pt idx="52">
                  <c:v>40725</c:v>
                </c:pt>
                <c:pt idx="53">
                  <c:v>40756</c:v>
                </c:pt>
                <c:pt idx="54">
                  <c:v>40787</c:v>
                </c:pt>
                <c:pt idx="55">
                  <c:v>40817</c:v>
                </c:pt>
                <c:pt idx="56">
                  <c:v>40848</c:v>
                </c:pt>
                <c:pt idx="57">
                  <c:v>40878</c:v>
                </c:pt>
                <c:pt idx="58">
                  <c:v>40909</c:v>
                </c:pt>
                <c:pt idx="59">
                  <c:v>40940</c:v>
                </c:pt>
                <c:pt idx="60">
                  <c:v>40969</c:v>
                </c:pt>
                <c:pt idx="61">
                  <c:v>41000</c:v>
                </c:pt>
                <c:pt idx="62">
                  <c:v>41030</c:v>
                </c:pt>
                <c:pt idx="63">
                  <c:v>41061</c:v>
                </c:pt>
                <c:pt idx="64">
                  <c:v>41091</c:v>
                </c:pt>
                <c:pt idx="65">
                  <c:v>41122</c:v>
                </c:pt>
                <c:pt idx="66">
                  <c:v>41153</c:v>
                </c:pt>
                <c:pt idx="67">
                  <c:v>41183</c:v>
                </c:pt>
                <c:pt idx="68">
                  <c:v>41214</c:v>
                </c:pt>
                <c:pt idx="69">
                  <c:v>41244</c:v>
                </c:pt>
                <c:pt idx="70">
                  <c:v>41275</c:v>
                </c:pt>
                <c:pt idx="71">
                  <c:v>41306</c:v>
                </c:pt>
                <c:pt idx="72">
                  <c:v>41334</c:v>
                </c:pt>
                <c:pt idx="73">
                  <c:v>41365</c:v>
                </c:pt>
                <c:pt idx="74">
                  <c:v>41395</c:v>
                </c:pt>
                <c:pt idx="75">
                  <c:v>41426</c:v>
                </c:pt>
                <c:pt idx="76">
                  <c:v>41456</c:v>
                </c:pt>
                <c:pt idx="77">
                  <c:v>41487</c:v>
                </c:pt>
                <c:pt idx="78">
                  <c:v>41518</c:v>
                </c:pt>
                <c:pt idx="79">
                  <c:v>41548</c:v>
                </c:pt>
                <c:pt idx="80">
                  <c:v>41579</c:v>
                </c:pt>
                <c:pt idx="81">
                  <c:v>41609</c:v>
                </c:pt>
                <c:pt idx="82">
                  <c:v>41640</c:v>
                </c:pt>
                <c:pt idx="83">
                  <c:v>41671</c:v>
                </c:pt>
                <c:pt idx="84">
                  <c:v>41699</c:v>
                </c:pt>
                <c:pt idx="85">
                  <c:v>41730</c:v>
                </c:pt>
                <c:pt idx="86">
                  <c:v>41760</c:v>
                </c:pt>
                <c:pt idx="87">
                  <c:v>41791</c:v>
                </c:pt>
                <c:pt idx="88">
                  <c:v>41821</c:v>
                </c:pt>
                <c:pt idx="89">
                  <c:v>41852</c:v>
                </c:pt>
                <c:pt idx="90">
                  <c:v>41883</c:v>
                </c:pt>
                <c:pt idx="91">
                  <c:v>41913</c:v>
                </c:pt>
                <c:pt idx="92">
                  <c:v>41944</c:v>
                </c:pt>
                <c:pt idx="93">
                  <c:v>41974</c:v>
                </c:pt>
                <c:pt idx="94">
                  <c:v>42005</c:v>
                </c:pt>
                <c:pt idx="95">
                  <c:v>42036</c:v>
                </c:pt>
                <c:pt idx="96">
                  <c:v>42064</c:v>
                </c:pt>
                <c:pt idx="97">
                  <c:v>42095</c:v>
                </c:pt>
                <c:pt idx="98">
                  <c:v>42125</c:v>
                </c:pt>
                <c:pt idx="99">
                  <c:v>42156</c:v>
                </c:pt>
                <c:pt idx="100">
                  <c:v>42186</c:v>
                </c:pt>
                <c:pt idx="101">
                  <c:v>42217</c:v>
                </c:pt>
                <c:pt idx="102">
                  <c:v>42248</c:v>
                </c:pt>
                <c:pt idx="103">
                  <c:v>42278</c:v>
                </c:pt>
                <c:pt idx="104">
                  <c:v>42309</c:v>
                </c:pt>
                <c:pt idx="105">
                  <c:v>42339</c:v>
                </c:pt>
                <c:pt idx="106">
                  <c:v>42370</c:v>
                </c:pt>
                <c:pt idx="107">
                  <c:v>42401</c:v>
                </c:pt>
                <c:pt idx="108">
                  <c:v>42430</c:v>
                </c:pt>
                <c:pt idx="109">
                  <c:v>42461</c:v>
                </c:pt>
                <c:pt idx="110">
                  <c:v>42491</c:v>
                </c:pt>
                <c:pt idx="111">
                  <c:v>42522</c:v>
                </c:pt>
                <c:pt idx="112">
                  <c:v>42552</c:v>
                </c:pt>
                <c:pt idx="113">
                  <c:v>42583</c:v>
                </c:pt>
                <c:pt idx="114">
                  <c:v>42614</c:v>
                </c:pt>
                <c:pt idx="115">
                  <c:v>42644</c:v>
                </c:pt>
                <c:pt idx="116">
                  <c:v>42675</c:v>
                </c:pt>
                <c:pt idx="117">
                  <c:v>42705</c:v>
                </c:pt>
                <c:pt idx="118">
                  <c:v>42736</c:v>
                </c:pt>
                <c:pt idx="119">
                  <c:v>42767</c:v>
                </c:pt>
                <c:pt idx="120">
                  <c:v>42795</c:v>
                </c:pt>
                <c:pt idx="121">
                  <c:v>42826</c:v>
                </c:pt>
                <c:pt idx="122">
                  <c:v>42856</c:v>
                </c:pt>
                <c:pt idx="123">
                  <c:v>42887</c:v>
                </c:pt>
                <c:pt idx="124">
                  <c:v>42917</c:v>
                </c:pt>
                <c:pt idx="125">
                  <c:v>42948</c:v>
                </c:pt>
                <c:pt idx="126">
                  <c:v>42979</c:v>
                </c:pt>
                <c:pt idx="127">
                  <c:v>43009</c:v>
                </c:pt>
                <c:pt idx="128">
                  <c:v>43040</c:v>
                </c:pt>
                <c:pt idx="129">
                  <c:v>43070</c:v>
                </c:pt>
                <c:pt idx="130">
                  <c:v>43101</c:v>
                </c:pt>
                <c:pt idx="131">
                  <c:v>43132</c:v>
                </c:pt>
              </c:numCache>
            </c:numRef>
          </c:cat>
          <c:val>
            <c:numRef>
              <c:f>Planilha3!$E$2:$E$133</c:f>
              <c:numCache>
                <c:formatCode>#,##0</c:formatCode>
                <c:ptCount val="132"/>
                <c:pt idx="0">
                  <c:v>348401</c:v>
                </c:pt>
                <c:pt idx="1">
                  <c:v>357052</c:v>
                </c:pt>
                <c:pt idx="2">
                  <c:v>367295</c:v>
                </c:pt>
                <c:pt idx="3">
                  <c:v>374977</c:v>
                </c:pt>
                <c:pt idx="4">
                  <c:v>385390</c:v>
                </c:pt>
                <c:pt idx="5">
                  <c:v>392862</c:v>
                </c:pt>
                <c:pt idx="6">
                  <c:v>401403</c:v>
                </c:pt>
                <c:pt idx="7">
                  <c:v>413781</c:v>
                </c:pt>
                <c:pt idx="8">
                  <c:v>423966</c:v>
                </c:pt>
                <c:pt idx="9">
                  <c:v>431865</c:v>
                </c:pt>
                <c:pt idx="10">
                  <c:v>439854</c:v>
                </c:pt>
                <c:pt idx="11">
                  <c:v>445183</c:v>
                </c:pt>
                <c:pt idx="12">
                  <c:v>456737</c:v>
                </c:pt>
                <c:pt idx="13">
                  <c:v>469437</c:v>
                </c:pt>
                <c:pt idx="14">
                  <c:v>481067</c:v>
                </c:pt>
                <c:pt idx="15">
                  <c:v>489499</c:v>
                </c:pt>
                <c:pt idx="16">
                  <c:v>495983</c:v>
                </c:pt>
                <c:pt idx="17">
                  <c:v>503962</c:v>
                </c:pt>
                <c:pt idx="18">
                  <c:v>514202</c:v>
                </c:pt>
                <c:pt idx="19">
                  <c:v>524889</c:v>
                </c:pt>
                <c:pt idx="20">
                  <c:v>527421</c:v>
                </c:pt>
                <c:pt idx="21">
                  <c:v>534213</c:v>
                </c:pt>
                <c:pt idx="22">
                  <c:v>537046</c:v>
                </c:pt>
                <c:pt idx="23">
                  <c:v>536225</c:v>
                </c:pt>
                <c:pt idx="24">
                  <c:v>542887</c:v>
                </c:pt>
                <c:pt idx="25">
                  <c:v>551333</c:v>
                </c:pt>
                <c:pt idx="26">
                  <c:v>563782</c:v>
                </c:pt>
                <c:pt idx="27">
                  <c:v>573227</c:v>
                </c:pt>
                <c:pt idx="28">
                  <c:v>579386</c:v>
                </c:pt>
                <c:pt idx="29">
                  <c:v>588539</c:v>
                </c:pt>
                <c:pt idx="30">
                  <c:v>600032</c:v>
                </c:pt>
                <c:pt idx="31">
                  <c:v>608549</c:v>
                </c:pt>
                <c:pt idx="32">
                  <c:v>615678</c:v>
                </c:pt>
                <c:pt idx="33">
                  <c:v>626556</c:v>
                </c:pt>
                <c:pt idx="34">
                  <c:v>635960</c:v>
                </c:pt>
                <c:pt idx="35">
                  <c:v>642199</c:v>
                </c:pt>
                <c:pt idx="36">
                  <c:v>654170</c:v>
                </c:pt>
                <c:pt idx="37">
                  <c:v>664048</c:v>
                </c:pt>
                <c:pt idx="38">
                  <c:v>677815</c:v>
                </c:pt>
                <c:pt idx="39">
                  <c:v>685682</c:v>
                </c:pt>
                <c:pt idx="40">
                  <c:v>700012</c:v>
                </c:pt>
                <c:pt idx="41">
                  <c:v>713615</c:v>
                </c:pt>
                <c:pt idx="42">
                  <c:v>727421</c:v>
                </c:pt>
                <c:pt idx="43">
                  <c:v>741319</c:v>
                </c:pt>
                <c:pt idx="44">
                  <c:v>758646</c:v>
                </c:pt>
                <c:pt idx="45">
                  <c:v>775797</c:v>
                </c:pt>
                <c:pt idx="46">
                  <c:v>785244</c:v>
                </c:pt>
                <c:pt idx="47">
                  <c:v>793544</c:v>
                </c:pt>
                <c:pt idx="48">
                  <c:v>801156</c:v>
                </c:pt>
                <c:pt idx="49">
                  <c:v>811970</c:v>
                </c:pt>
                <c:pt idx="50">
                  <c:v>825950</c:v>
                </c:pt>
                <c:pt idx="51">
                  <c:v>838404</c:v>
                </c:pt>
                <c:pt idx="52">
                  <c:v>849199</c:v>
                </c:pt>
                <c:pt idx="53">
                  <c:v>869163</c:v>
                </c:pt>
                <c:pt idx="54">
                  <c:v>882080</c:v>
                </c:pt>
                <c:pt idx="55">
                  <c:v>894016</c:v>
                </c:pt>
                <c:pt idx="56">
                  <c:v>908582</c:v>
                </c:pt>
                <c:pt idx="57">
                  <c:v>921668</c:v>
                </c:pt>
                <c:pt idx="58">
                  <c:v>934101</c:v>
                </c:pt>
                <c:pt idx="59">
                  <c:v>941090</c:v>
                </c:pt>
                <c:pt idx="60">
                  <c:v>953149</c:v>
                </c:pt>
                <c:pt idx="61">
                  <c:v>964753</c:v>
                </c:pt>
                <c:pt idx="62">
                  <c:v>980709</c:v>
                </c:pt>
                <c:pt idx="63">
                  <c:v>993979</c:v>
                </c:pt>
                <c:pt idx="64">
                  <c:v>1003937</c:v>
                </c:pt>
                <c:pt idx="65">
                  <c:v>1022190</c:v>
                </c:pt>
                <c:pt idx="66">
                  <c:v>1025175</c:v>
                </c:pt>
                <c:pt idx="67">
                  <c:v>1040832</c:v>
                </c:pt>
                <c:pt idx="68">
                  <c:v>1055461</c:v>
                </c:pt>
                <c:pt idx="69">
                  <c:v>1075690</c:v>
                </c:pt>
                <c:pt idx="70">
                  <c:v>1087316</c:v>
                </c:pt>
                <c:pt idx="71">
                  <c:v>1093699</c:v>
                </c:pt>
                <c:pt idx="72">
                  <c:v>1106791</c:v>
                </c:pt>
                <c:pt idx="73">
                  <c:v>1123487</c:v>
                </c:pt>
                <c:pt idx="74">
                  <c:v>1142510</c:v>
                </c:pt>
                <c:pt idx="75">
                  <c:v>1158526</c:v>
                </c:pt>
                <c:pt idx="76">
                  <c:v>1172269</c:v>
                </c:pt>
                <c:pt idx="77">
                  <c:v>1188610</c:v>
                </c:pt>
                <c:pt idx="78">
                  <c:v>1200529</c:v>
                </c:pt>
                <c:pt idx="79">
                  <c:v>1210366</c:v>
                </c:pt>
                <c:pt idx="80">
                  <c:v>1225800</c:v>
                </c:pt>
                <c:pt idx="81">
                  <c:v>1247210</c:v>
                </c:pt>
                <c:pt idx="82">
                  <c:v>1260795</c:v>
                </c:pt>
                <c:pt idx="83">
                  <c:v>1267755</c:v>
                </c:pt>
                <c:pt idx="84">
                  <c:v>1279056</c:v>
                </c:pt>
                <c:pt idx="85">
                  <c:v>1291676</c:v>
                </c:pt>
                <c:pt idx="86">
                  <c:v>1308555</c:v>
                </c:pt>
                <c:pt idx="87">
                  <c:v>1322106</c:v>
                </c:pt>
                <c:pt idx="88">
                  <c:v>1330168</c:v>
                </c:pt>
                <c:pt idx="89">
                  <c:v>1345037</c:v>
                </c:pt>
                <c:pt idx="90">
                  <c:v>1357838</c:v>
                </c:pt>
                <c:pt idx="91">
                  <c:v>1374958</c:v>
                </c:pt>
                <c:pt idx="92">
                  <c:v>1386927</c:v>
                </c:pt>
                <c:pt idx="93">
                  <c:v>1412475</c:v>
                </c:pt>
                <c:pt idx="94">
                  <c:v>1424546</c:v>
                </c:pt>
                <c:pt idx="95">
                  <c:v>1428047</c:v>
                </c:pt>
                <c:pt idx="96">
                  <c:v>1439335</c:v>
                </c:pt>
                <c:pt idx="97">
                  <c:v>1447241</c:v>
                </c:pt>
                <c:pt idx="98">
                  <c:v>1455814</c:v>
                </c:pt>
                <c:pt idx="99">
                  <c:v>1463781</c:v>
                </c:pt>
                <c:pt idx="100">
                  <c:v>1469184</c:v>
                </c:pt>
                <c:pt idx="101">
                  <c:v>1480328</c:v>
                </c:pt>
                <c:pt idx="102">
                  <c:v>1486699</c:v>
                </c:pt>
                <c:pt idx="103">
                  <c:v>1490159</c:v>
                </c:pt>
                <c:pt idx="104">
                  <c:v>1501695</c:v>
                </c:pt>
                <c:pt idx="105">
                  <c:v>1512168</c:v>
                </c:pt>
                <c:pt idx="106">
                  <c:v>1515172</c:v>
                </c:pt>
                <c:pt idx="107">
                  <c:v>1515954</c:v>
                </c:pt>
                <c:pt idx="108">
                  <c:v>1520604</c:v>
                </c:pt>
                <c:pt idx="109">
                  <c:v>1519253</c:v>
                </c:pt>
                <c:pt idx="110">
                  <c:v>1526109</c:v>
                </c:pt>
                <c:pt idx="111">
                  <c:v>1529426</c:v>
                </c:pt>
                <c:pt idx="112">
                  <c:v>1530669</c:v>
                </c:pt>
                <c:pt idx="113">
                  <c:v>1539132</c:v>
                </c:pt>
                <c:pt idx="114">
                  <c:v>1542389</c:v>
                </c:pt>
                <c:pt idx="115">
                  <c:v>1539986</c:v>
                </c:pt>
                <c:pt idx="116">
                  <c:v>1550188</c:v>
                </c:pt>
                <c:pt idx="117">
                  <c:v>1560931</c:v>
                </c:pt>
                <c:pt idx="118">
                  <c:v>1566183</c:v>
                </c:pt>
                <c:pt idx="119">
                  <c:v>1567163</c:v>
                </c:pt>
                <c:pt idx="120">
                  <c:v>1576108</c:v>
                </c:pt>
                <c:pt idx="121">
                  <c:v>1577712</c:v>
                </c:pt>
                <c:pt idx="122">
                  <c:v>1587830</c:v>
                </c:pt>
                <c:pt idx="123">
                  <c:v>1595470</c:v>
                </c:pt>
                <c:pt idx="124">
                  <c:v>1599927</c:v>
                </c:pt>
                <c:pt idx="125">
                  <c:v>1611520</c:v>
                </c:pt>
                <c:pt idx="126">
                  <c:v>1614704</c:v>
                </c:pt>
                <c:pt idx="127">
                  <c:v>1626603</c:v>
                </c:pt>
                <c:pt idx="128">
                  <c:v>1640836</c:v>
                </c:pt>
                <c:pt idx="129">
                  <c:v>1649493</c:v>
                </c:pt>
                <c:pt idx="130">
                  <c:v>1659241</c:v>
                </c:pt>
                <c:pt idx="131">
                  <c:v>1657968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5D8-4C7D-842C-DD335FC0B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2693720"/>
        <c:axId val="552694376"/>
      </c:lineChart>
      <c:dateAx>
        <c:axId val="552693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2694376"/>
        <c:crosses val="autoZero"/>
        <c:auto val="1"/>
        <c:lblOffset val="100"/>
        <c:baseTimeUnit val="months"/>
      </c:dateAx>
      <c:valAx>
        <c:axId val="552694376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2693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 w="69850">
              <a:solidFill>
                <a:srgbClr val="00206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Planilha7!$B$1:$B$17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Planilha7!$C$1:$C$17</c:f>
              <c:numCache>
                <c:formatCode>General</c:formatCode>
                <c:ptCount val="17"/>
                <c:pt idx="0">
                  <c:v>25.8</c:v>
                </c:pt>
                <c:pt idx="1">
                  <c:v>24.3</c:v>
                </c:pt>
                <c:pt idx="2">
                  <c:v>25.5</c:v>
                </c:pt>
                <c:pt idx="3">
                  <c:v>28</c:v>
                </c:pt>
                <c:pt idx="4">
                  <c:v>30.4</c:v>
                </c:pt>
                <c:pt idx="5">
                  <c:v>34.700000000000003</c:v>
                </c:pt>
                <c:pt idx="6">
                  <c:v>39.700000000000003</c:v>
                </c:pt>
                <c:pt idx="7">
                  <c:v>42.6</c:v>
                </c:pt>
                <c:pt idx="8">
                  <c:v>44.1</c:v>
                </c:pt>
                <c:pt idx="9">
                  <c:v>46.5</c:v>
                </c:pt>
                <c:pt idx="10">
                  <c:v>49.2</c:v>
                </c:pt>
                <c:pt idx="11">
                  <c:v>50.9</c:v>
                </c:pt>
                <c:pt idx="12">
                  <c:v>52.2</c:v>
                </c:pt>
                <c:pt idx="13">
                  <c:v>53.7</c:v>
                </c:pt>
                <c:pt idx="14">
                  <c:v>49.4</c:v>
                </c:pt>
                <c:pt idx="15">
                  <c:v>47.1</c:v>
                </c:pt>
                <c:pt idx="16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C-4BBA-B1BA-785C7DE3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305664"/>
        <c:axId val="662306320"/>
      </c:barChart>
      <c:catAx>
        <c:axId val="66230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2306320"/>
        <c:crosses val="autoZero"/>
        <c:auto val="1"/>
        <c:lblAlgn val="ctr"/>
        <c:lblOffset val="100"/>
        <c:noMultiLvlLbl val="0"/>
      </c:catAx>
      <c:valAx>
        <c:axId val="66230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230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Planilha2!$B$3:$B$14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Planilha2!$D$3:$D$14</c:f>
              <c:numCache>
                <c:formatCode>#,##0</c:formatCode>
                <c:ptCount val="12"/>
                <c:pt idx="0">
                  <c:v>201.17599999999999</c:v>
                </c:pt>
                <c:pt idx="1">
                  <c:v>190.45400000000001</c:v>
                </c:pt>
                <c:pt idx="2">
                  <c:v>193.63300000000001</c:v>
                </c:pt>
                <c:pt idx="3">
                  <c:v>395.28300000000002</c:v>
                </c:pt>
                <c:pt idx="4">
                  <c:v>448.542345619</c:v>
                </c:pt>
                <c:pt idx="5">
                  <c:v>348.51465038399999</c:v>
                </c:pt>
                <c:pt idx="6">
                  <c:v>386.69462026300005</c:v>
                </c:pt>
                <c:pt idx="7">
                  <c:v>356.05253399700001</c:v>
                </c:pt>
                <c:pt idx="8">
                  <c:v>395.12804492359999</c:v>
                </c:pt>
                <c:pt idx="9">
                  <c:v>435.69732695095001</c:v>
                </c:pt>
                <c:pt idx="10">
                  <c:v>469.47237164700005</c:v>
                </c:pt>
                <c:pt idx="11">
                  <c:v>457.09400218385997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D-43C7-8A1C-3B9187BF8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817440"/>
        <c:axId val="661817768"/>
      </c:barChart>
      <c:catAx>
        <c:axId val="66181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1817768"/>
        <c:crosses val="autoZero"/>
        <c:auto val="1"/>
        <c:lblAlgn val="ctr"/>
        <c:lblOffset val="100"/>
        <c:noMultiLvlLbl val="0"/>
      </c:catAx>
      <c:valAx>
        <c:axId val="66181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181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Planilha1!$C$3:$C$9</c:f>
              <c:numCache>
                <c:formatCode>General</c:formatCode>
                <c:ptCount val="7"/>
                <c:pt idx="0">
                  <c:v>2000</c:v>
                </c:pt>
                <c:pt idx="1">
                  <c:v>2002</c:v>
                </c:pt>
                <c:pt idx="2">
                  <c:v>2005</c:v>
                </c:pt>
                <c:pt idx="3">
                  <c:v>2008</c:v>
                </c:pt>
                <c:pt idx="4">
                  <c:v>2011</c:v>
                </c:pt>
                <c:pt idx="5">
                  <c:v>2014</c:v>
                </c:pt>
                <c:pt idx="6">
                  <c:v>2017</c:v>
                </c:pt>
              </c:numCache>
            </c:numRef>
          </c:cat>
          <c:val>
            <c:numRef>
              <c:f>Planilha1!$D$3:$D$9</c:f>
              <c:numCache>
                <c:formatCode>General</c:formatCode>
                <c:ptCount val="7"/>
                <c:pt idx="0">
                  <c:v>56.5</c:v>
                </c:pt>
                <c:pt idx="1">
                  <c:v>59.7</c:v>
                </c:pt>
                <c:pt idx="2">
                  <c:v>58.6</c:v>
                </c:pt>
                <c:pt idx="3">
                  <c:v>75.3</c:v>
                </c:pt>
                <c:pt idx="4">
                  <c:v>77.8</c:v>
                </c:pt>
                <c:pt idx="5">
                  <c:v>79.7</c:v>
                </c:pt>
                <c:pt idx="6">
                  <c:v>82.2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0C6-4C77-8C1C-CBEC6D13C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887568"/>
        <c:axId val="401881992"/>
      </c:lineChart>
      <c:catAx>
        <c:axId val="40188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1881992"/>
        <c:crosses val="autoZero"/>
        <c:auto val="1"/>
        <c:lblAlgn val="ctr"/>
        <c:lblOffset val="100"/>
        <c:noMultiLvlLbl val="0"/>
      </c:catAx>
      <c:valAx>
        <c:axId val="401881992"/>
        <c:scaling>
          <c:orientation val="minMax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188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Endividamento das Famílias (% Renda)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Endividamento</c:v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'Endividamento das famílias'!$A$4:$A$159</c:f>
              <c:numCache>
                <c:formatCode>mmm/yy</c:formatCode>
                <c:ptCount val="156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</c:numCache>
            </c:numRef>
          </c:cat>
          <c:val>
            <c:numRef>
              <c:f>'Endividamento das famílias'!$B$4:$B$159</c:f>
              <c:numCache>
                <c:formatCode>0.00</c:formatCode>
                <c:ptCount val="156"/>
                <c:pt idx="0">
                  <c:v>18.420000000000002</c:v>
                </c:pt>
                <c:pt idx="1">
                  <c:v>18.79</c:v>
                </c:pt>
                <c:pt idx="2">
                  <c:v>19.34</c:v>
                </c:pt>
                <c:pt idx="3">
                  <c:v>19.739999999999995</c:v>
                </c:pt>
                <c:pt idx="4">
                  <c:v>20.130000000000003</c:v>
                </c:pt>
                <c:pt idx="5">
                  <c:v>20.3</c:v>
                </c:pt>
                <c:pt idx="6">
                  <c:v>20.57</c:v>
                </c:pt>
                <c:pt idx="7">
                  <c:v>21.05</c:v>
                </c:pt>
                <c:pt idx="8">
                  <c:v>21.37</c:v>
                </c:pt>
                <c:pt idx="9">
                  <c:v>21.66</c:v>
                </c:pt>
                <c:pt idx="10">
                  <c:v>21.9</c:v>
                </c:pt>
                <c:pt idx="11">
                  <c:v>21.74</c:v>
                </c:pt>
                <c:pt idx="12">
                  <c:v>22.24</c:v>
                </c:pt>
                <c:pt idx="13">
                  <c:v>22.49</c:v>
                </c:pt>
                <c:pt idx="14">
                  <c:v>22.93</c:v>
                </c:pt>
                <c:pt idx="15">
                  <c:v>23.279999999999998</c:v>
                </c:pt>
                <c:pt idx="16">
                  <c:v>23.55</c:v>
                </c:pt>
                <c:pt idx="17">
                  <c:v>23.7</c:v>
                </c:pt>
                <c:pt idx="18">
                  <c:v>23.939999999999998</c:v>
                </c:pt>
                <c:pt idx="19">
                  <c:v>24.24</c:v>
                </c:pt>
                <c:pt idx="20">
                  <c:v>24.3</c:v>
                </c:pt>
                <c:pt idx="21">
                  <c:v>24.419999999999998</c:v>
                </c:pt>
                <c:pt idx="22">
                  <c:v>24.64</c:v>
                </c:pt>
                <c:pt idx="23">
                  <c:v>24.610000000000003</c:v>
                </c:pt>
                <c:pt idx="24">
                  <c:v>25.08</c:v>
                </c:pt>
                <c:pt idx="25">
                  <c:v>25.41</c:v>
                </c:pt>
                <c:pt idx="26">
                  <c:v>25.75</c:v>
                </c:pt>
                <c:pt idx="27">
                  <c:v>26.21</c:v>
                </c:pt>
                <c:pt idx="28">
                  <c:v>26.79</c:v>
                </c:pt>
                <c:pt idx="29">
                  <c:v>26.95</c:v>
                </c:pt>
                <c:pt idx="30">
                  <c:v>27.38</c:v>
                </c:pt>
                <c:pt idx="31">
                  <c:v>27.779999999999998</c:v>
                </c:pt>
                <c:pt idx="32">
                  <c:v>28.05</c:v>
                </c:pt>
                <c:pt idx="33">
                  <c:v>28.77</c:v>
                </c:pt>
                <c:pt idx="34">
                  <c:v>29.32</c:v>
                </c:pt>
                <c:pt idx="35">
                  <c:v>29.25</c:v>
                </c:pt>
                <c:pt idx="36">
                  <c:v>29.72</c:v>
                </c:pt>
                <c:pt idx="37">
                  <c:v>30.130000000000003</c:v>
                </c:pt>
                <c:pt idx="38">
                  <c:v>30.57</c:v>
                </c:pt>
                <c:pt idx="39">
                  <c:v>31.01</c:v>
                </c:pt>
                <c:pt idx="40">
                  <c:v>31.41</c:v>
                </c:pt>
                <c:pt idx="41">
                  <c:v>31.630000000000003</c:v>
                </c:pt>
                <c:pt idx="42">
                  <c:v>31.97</c:v>
                </c:pt>
                <c:pt idx="43">
                  <c:v>32.07</c:v>
                </c:pt>
                <c:pt idx="44">
                  <c:v>32.379999999999995</c:v>
                </c:pt>
                <c:pt idx="45">
                  <c:v>33.120000000000005</c:v>
                </c:pt>
                <c:pt idx="46">
                  <c:v>32.86</c:v>
                </c:pt>
                <c:pt idx="47">
                  <c:v>32.520000000000003</c:v>
                </c:pt>
                <c:pt idx="48">
                  <c:v>32.480000000000004</c:v>
                </c:pt>
                <c:pt idx="49">
                  <c:v>32.82</c:v>
                </c:pt>
                <c:pt idx="50">
                  <c:v>33.17</c:v>
                </c:pt>
                <c:pt idx="51">
                  <c:v>33.32</c:v>
                </c:pt>
                <c:pt idx="52">
                  <c:v>33.56</c:v>
                </c:pt>
                <c:pt idx="53">
                  <c:v>33.75</c:v>
                </c:pt>
                <c:pt idx="54">
                  <c:v>33.97</c:v>
                </c:pt>
                <c:pt idx="55">
                  <c:v>34.300000000000011</c:v>
                </c:pt>
                <c:pt idx="56">
                  <c:v>34.690000000000005</c:v>
                </c:pt>
                <c:pt idx="57">
                  <c:v>35.020000000000003</c:v>
                </c:pt>
                <c:pt idx="58">
                  <c:v>35.18</c:v>
                </c:pt>
                <c:pt idx="59">
                  <c:v>35.39</c:v>
                </c:pt>
                <c:pt idx="60">
                  <c:v>35.75</c:v>
                </c:pt>
                <c:pt idx="61">
                  <c:v>36</c:v>
                </c:pt>
                <c:pt idx="62">
                  <c:v>36.4</c:v>
                </c:pt>
                <c:pt idx="63">
                  <c:v>36.800000000000011</c:v>
                </c:pt>
                <c:pt idx="64">
                  <c:v>37.24</c:v>
                </c:pt>
                <c:pt idx="65">
                  <c:v>37.49</c:v>
                </c:pt>
                <c:pt idx="66">
                  <c:v>37.849999999999994</c:v>
                </c:pt>
                <c:pt idx="67">
                  <c:v>38.15</c:v>
                </c:pt>
                <c:pt idx="68">
                  <c:v>38.58</c:v>
                </c:pt>
                <c:pt idx="69">
                  <c:v>38.89</c:v>
                </c:pt>
                <c:pt idx="70">
                  <c:v>39.339999999999996</c:v>
                </c:pt>
                <c:pt idx="71">
                  <c:v>39.410000000000004</c:v>
                </c:pt>
                <c:pt idx="72">
                  <c:v>39.790000000000006</c:v>
                </c:pt>
                <c:pt idx="73">
                  <c:v>40.1</c:v>
                </c:pt>
                <c:pt idx="74">
                  <c:v>40.410000000000004</c:v>
                </c:pt>
                <c:pt idx="75">
                  <c:v>40.6</c:v>
                </c:pt>
                <c:pt idx="76">
                  <c:v>41</c:v>
                </c:pt>
                <c:pt idx="77">
                  <c:v>40.99</c:v>
                </c:pt>
                <c:pt idx="78">
                  <c:v>41.05</c:v>
                </c:pt>
                <c:pt idx="79">
                  <c:v>41.51</c:v>
                </c:pt>
                <c:pt idx="80">
                  <c:v>41.61</c:v>
                </c:pt>
                <c:pt idx="81">
                  <c:v>41.82</c:v>
                </c:pt>
                <c:pt idx="82">
                  <c:v>41.96</c:v>
                </c:pt>
                <c:pt idx="83">
                  <c:v>41.83</c:v>
                </c:pt>
                <c:pt idx="84">
                  <c:v>42.18</c:v>
                </c:pt>
                <c:pt idx="85">
                  <c:v>42.13</c:v>
                </c:pt>
                <c:pt idx="86">
                  <c:v>42.449999999999996</c:v>
                </c:pt>
                <c:pt idx="87">
                  <c:v>42.68</c:v>
                </c:pt>
                <c:pt idx="88">
                  <c:v>42.75</c:v>
                </c:pt>
                <c:pt idx="89">
                  <c:v>43.220000000000006</c:v>
                </c:pt>
                <c:pt idx="90">
                  <c:v>43.47</c:v>
                </c:pt>
                <c:pt idx="91">
                  <c:v>43.63</c:v>
                </c:pt>
                <c:pt idx="92">
                  <c:v>43.51</c:v>
                </c:pt>
                <c:pt idx="93">
                  <c:v>43.59</c:v>
                </c:pt>
                <c:pt idx="94">
                  <c:v>43.5</c:v>
                </c:pt>
                <c:pt idx="95">
                  <c:v>43.620000000000005</c:v>
                </c:pt>
                <c:pt idx="96">
                  <c:v>43.86</c:v>
                </c:pt>
                <c:pt idx="97">
                  <c:v>44.09</c:v>
                </c:pt>
                <c:pt idx="98">
                  <c:v>44.260000000000005</c:v>
                </c:pt>
                <c:pt idx="99">
                  <c:v>44.44</c:v>
                </c:pt>
                <c:pt idx="100">
                  <c:v>44.7</c:v>
                </c:pt>
                <c:pt idx="101">
                  <c:v>44.92</c:v>
                </c:pt>
                <c:pt idx="102">
                  <c:v>45.06</c:v>
                </c:pt>
                <c:pt idx="103">
                  <c:v>45.28</c:v>
                </c:pt>
                <c:pt idx="104">
                  <c:v>45.160000000000004</c:v>
                </c:pt>
                <c:pt idx="105">
                  <c:v>44.949999999999996</c:v>
                </c:pt>
                <c:pt idx="106">
                  <c:v>45.11</c:v>
                </c:pt>
                <c:pt idx="107">
                  <c:v>44.949999999999996</c:v>
                </c:pt>
                <c:pt idx="108">
                  <c:v>45.120000000000005</c:v>
                </c:pt>
                <c:pt idx="109">
                  <c:v>45.190000000000005</c:v>
                </c:pt>
                <c:pt idx="110">
                  <c:v>45.120000000000005</c:v>
                </c:pt>
                <c:pt idx="111">
                  <c:v>45.290000000000006</c:v>
                </c:pt>
                <c:pt idx="112">
                  <c:v>45.59</c:v>
                </c:pt>
                <c:pt idx="113">
                  <c:v>45.91</c:v>
                </c:pt>
                <c:pt idx="114">
                  <c:v>45.87</c:v>
                </c:pt>
                <c:pt idx="115">
                  <c:v>45.91</c:v>
                </c:pt>
                <c:pt idx="116">
                  <c:v>45.96</c:v>
                </c:pt>
                <c:pt idx="117">
                  <c:v>46.11</c:v>
                </c:pt>
                <c:pt idx="118">
                  <c:v>46.01</c:v>
                </c:pt>
                <c:pt idx="119">
                  <c:v>45.93</c:v>
                </c:pt>
                <c:pt idx="120">
                  <c:v>46.17</c:v>
                </c:pt>
                <c:pt idx="121">
                  <c:v>46.230000000000004</c:v>
                </c:pt>
                <c:pt idx="122">
                  <c:v>46.230000000000004</c:v>
                </c:pt>
                <c:pt idx="123">
                  <c:v>46.39</c:v>
                </c:pt>
                <c:pt idx="124">
                  <c:v>46.120000000000005</c:v>
                </c:pt>
                <c:pt idx="125">
                  <c:v>45.93</c:v>
                </c:pt>
                <c:pt idx="126">
                  <c:v>46.01</c:v>
                </c:pt>
                <c:pt idx="127">
                  <c:v>46.05</c:v>
                </c:pt>
                <c:pt idx="128">
                  <c:v>46.13</c:v>
                </c:pt>
                <c:pt idx="129">
                  <c:v>45.82</c:v>
                </c:pt>
                <c:pt idx="130">
                  <c:v>45.36</c:v>
                </c:pt>
                <c:pt idx="131">
                  <c:v>44.54</c:v>
                </c:pt>
                <c:pt idx="132">
                  <c:v>44.53</c:v>
                </c:pt>
                <c:pt idx="133">
                  <c:v>44.2</c:v>
                </c:pt>
                <c:pt idx="134">
                  <c:v>44.1</c:v>
                </c:pt>
                <c:pt idx="135">
                  <c:v>43.83</c:v>
                </c:pt>
                <c:pt idx="136">
                  <c:v>43.65</c:v>
                </c:pt>
                <c:pt idx="137">
                  <c:v>43.48</c:v>
                </c:pt>
                <c:pt idx="138">
                  <c:v>43.24</c:v>
                </c:pt>
                <c:pt idx="139">
                  <c:v>43</c:v>
                </c:pt>
                <c:pt idx="140">
                  <c:v>42.730000000000004</c:v>
                </c:pt>
                <c:pt idx="141">
                  <c:v>42.42</c:v>
                </c:pt>
                <c:pt idx="142">
                  <c:v>42.25</c:v>
                </c:pt>
                <c:pt idx="143">
                  <c:v>42</c:v>
                </c:pt>
                <c:pt idx="144">
                  <c:v>41.87</c:v>
                </c:pt>
                <c:pt idx="145">
                  <c:v>41.86</c:v>
                </c:pt>
                <c:pt idx="146">
                  <c:v>41.77</c:v>
                </c:pt>
                <c:pt idx="147">
                  <c:v>41.65</c:v>
                </c:pt>
                <c:pt idx="148">
                  <c:v>41.54</c:v>
                </c:pt>
                <c:pt idx="149">
                  <c:v>41.57</c:v>
                </c:pt>
                <c:pt idx="150">
                  <c:v>41.53</c:v>
                </c:pt>
                <c:pt idx="151">
                  <c:v>41.48</c:v>
                </c:pt>
                <c:pt idx="152">
                  <c:v>41.36</c:v>
                </c:pt>
                <c:pt idx="153">
                  <c:v>41.37</c:v>
                </c:pt>
                <c:pt idx="154">
                  <c:v>41.339999999999996</c:v>
                </c:pt>
                <c:pt idx="155">
                  <c:v>41.05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28-4569-92C7-CB4D73651789}"/>
            </c:ext>
          </c:extLst>
        </c:ser>
        <c:ser>
          <c:idx val="1"/>
          <c:order val="1"/>
          <c:tx>
            <c:v>Sem Crédito Habitacional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'Endividamento das famílias'!$A$4:$A$159</c:f>
              <c:numCache>
                <c:formatCode>mmm/yy</c:formatCode>
                <c:ptCount val="156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</c:numCache>
            </c:numRef>
          </c:cat>
          <c:val>
            <c:numRef>
              <c:f>'Endividamento das famílias'!$C$4:$C$159</c:f>
              <c:numCache>
                <c:formatCode>0.00</c:formatCode>
                <c:ptCount val="156"/>
                <c:pt idx="0">
                  <c:v>15.31</c:v>
                </c:pt>
                <c:pt idx="1">
                  <c:v>15.709999999999999</c:v>
                </c:pt>
                <c:pt idx="2">
                  <c:v>16.239999999999995</c:v>
                </c:pt>
                <c:pt idx="3">
                  <c:v>16.649999999999999</c:v>
                </c:pt>
                <c:pt idx="4">
                  <c:v>17.04</c:v>
                </c:pt>
                <c:pt idx="5">
                  <c:v>17.21</c:v>
                </c:pt>
                <c:pt idx="6">
                  <c:v>17.479999999999997</c:v>
                </c:pt>
                <c:pt idx="7">
                  <c:v>17.939999999999998</c:v>
                </c:pt>
                <c:pt idx="8">
                  <c:v>18.25</c:v>
                </c:pt>
                <c:pt idx="9">
                  <c:v>18.52</c:v>
                </c:pt>
                <c:pt idx="10">
                  <c:v>18.760000000000002</c:v>
                </c:pt>
                <c:pt idx="11">
                  <c:v>18.579999999999995</c:v>
                </c:pt>
                <c:pt idx="12">
                  <c:v>19.04</c:v>
                </c:pt>
                <c:pt idx="13">
                  <c:v>19.3</c:v>
                </c:pt>
                <c:pt idx="14">
                  <c:v>19.68</c:v>
                </c:pt>
                <c:pt idx="15">
                  <c:v>20</c:v>
                </c:pt>
                <c:pt idx="16">
                  <c:v>20.239999999999995</c:v>
                </c:pt>
                <c:pt idx="17">
                  <c:v>20.329999999999995</c:v>
                </c:pt>
                <c:pt idx="18">
                  <c:v>20.53</c:v>
                </c:pt>
                <c:pt idx="19">
                  <c:v>20.810000000000002</c:v>
                </c:pt>
                <c:pt idx="20">
                  <c:v>20.88</c:v>
                </c:pt>
                <c:pt idx="21">
                  <c:v>20.959999999999997</c:v>
                </c:pt>
                <c:pt idx="22">
                  <c:v>21.16</c:v>
                </c:pt>
                <c:pt idx="23">
                  <c:v>21.1</c:v>
                </c:pt>
                <c:pt idx="24">
                  <c:v>21.49</c:v>
                </c:pt>
                <c:pt idx="25">
                  <c:v>21.810000000000002</c:v>
                </c:pt>
                <c:pt idx="26">
                  <c:v>22.1</c:v>
                </c:pt>
                <c:pt idx="27">
                  <c:v>22.51</c:v>
                </c:pt>
                <c:pt idx="28">
                  <c:v>23.03</c:v>
                </c:pt>
                <c:pt idx="29">
                  <c:v>23.150000000000002</c:v>
                </c:pt>
                <c:pt idx="30">
                  <c:v>23.55</c:v>
                </c:pt>
                <c:pt idx="31">
                  <c:v>23.89</c:v>
                </c:pt>
                <c:pt idx="32">
                  <c:v>24.110000000000003</c:v>
                </c:pt>
                <c:pt idx="33">
                  <c:v>24.779999999999998</c:v>
                </c:pt>
                <c:pt idx="34">
                  <c:v>25.279999999999998</c:v>
                </c:pt>
                <c:pt idx="35">
                  <c:v>25.14</c:v>
                </c:pt>
                <c:pt idx="36">
                  <c:v>25.6</c:v>
                </c:pt>
                <c:pt idx="37">
                  <c:v>25.97</c:v>
                </c:pt>
                <c:pt idx="38">
                  <c:v>26.330000000000002</c:v>
                </c:pt>
                <c:pt idx="39">
                  <c:v>26.7</c:v>
                </c:pt>
                <c:pt idx="40">
                  <c:v>27.03</c:v>
                </c:pt>
                <c:pt idx="41">
                  <c:v>27.16</c:v>
                </c:pt>
                <c:pt idx="42">
                  <c:v>27.419999999999998</c:v>
                </c:pt>
                <c:pt idx="43">
                  <c:v>27.43</c:v>
                </c:pt>
                <c:pt idx="44">
                  <c:v>27.62</c:v>
                </c:pt>
                <c:pt idx="45">
                  <c:v>28.279999999999998</c:v>
                </c:pt>
                <c:pt idx="46">
                  <c:v>27.93</c:v>
                </c:pt>
                <c:pt idx="47">
                  <c:v>27.52</c:v>
                </c:pt>
                <c:pt idx="48">
                  <c:v>27.43</c:v>
                </c:pt>
                <c:pt idx="49">
                  <c:v>27.71</c:v>
                </c:pt>
                <c:pt idx="50">
                  <c:v>27.97</c:v>
                </c:pt>
                <c:pt idx="51">
                  <c:v>28.03</c:v>
                </c:pt>
                <c:pt idx="52">
                  <c:v>28.17</c:v>
                </c:pt>
                <c:pt idx="53">
                  <c:v>28.21</c:v>
                </c:pt>
                <c:pt idx="54">
                  <c:v>28.27</c:v>
                </c:pt>
                <c:pt idx="55">
                  <c:v>28.43</c:v>
                </c:pt>
                <c:pt idx="56">
                  <c:v>28.650000000000002</c:v>
                </c:pt>
                <c:pt idx="57">
                  <c:v>28.85</c:v>
                </c:pt>
                <c:pt idx="58">
                  <c:v>28.95</c:v>
                </c:pt>
                <c:pt idx="59">
                  <c:v>28.830000000000002</c:v>
                </c:pt>
                <c:pt idx="60">
                  <c:v>29.06</c:v>
                </c:pt>
                <c:pt idx="61">
                  <c:v>29.17</c:v>
                </c:pt>
                <c:pt idx="62">
                  <c:v>29.38</c:v>
                </c:pt>
                <c:pt idx="63">
                  <c:v>29.62</c:v>
                </c:pt>
                <c:pt idx="64">
                  <c:v>29.86</c:v>
                </c:pt>
                <c:pt idx="65">
                  <c:v>29.919999999999998</c:v>
                </c:pt>
                <c:pt idx="66">
                  <c:v>30.04</c:v>
                </c:pt>
                <c:pt idx="67">
                  <c:v>30.130000000000003</c:v>
                </c:pt>
                <c:pt idx="68">
                  <c:v>30.330000000000002</c:v>
                </c:pt>
                <c:pt idx="69">
                  <c:v>30.5</c:v>
                </c:pt>
                <c:pt idx="70">
                  <c:v>30.75</c:v>
                </c:pt>
                <c:pt idx="71">
                  <c:v>30.59</c:v>
                </c:pt>
                <c:pt idx="72">
                  <c:v>30.810000000000002</c:v>
                </c:pt>
                <c:pt idx="73">
                  <c:v>30.99</c:v>
                </c:pt>
                <c:pt idx="74">
                  <c:v>31.07</c:v>
                </c:pt>
                <c:pt idx="75">
                  <c:v>31.07</c:v>
                </c:pt>
                <c:pt idx="76">
                  <c:v>31.23</c:v>
                </c:pt>
                <c:pt idx="77">
                  <c:v>31.14</c:v>
                </c:pt>
                <c:pt idx="78">
                  <c:v>31.12</c:v>
                </c:pt>
                <c:pt idx="79">
                  <c:v>31.279999999999998</c:v>
                </c:pt>
                <c:pt idx="80">
                  <c:v>31.4</c:v>
                </c:pt>
                <c:pt idx="81">
                  <c:v>31.419999999999998</c:v>
                </c:pt>
                <c:pt idx="82">
                  <c:v>31.37</c:v>
                </c:pt>
                <c:pt idx="83">
                  <c:v>31.08</c:v>
                </c:pt>
                <c:pt idx="84">
                  <c:v>31.24</c:v>
                </c:pt>
                <c:pt idx="85">
                  <c:v>31.130000000000003</c:v>
                </c:pt>
                <c:pt idx="86">
                  <c:v>31.19</c:v>
                </c:pt>
                <c:pt idx="87">
                  <c:v>31.25</c:v>
                </c:pt>
                <c:pt idx="88">
                  <c:v>31.18</c:v>
                </c:pt>
                <c:pt idx="89">
                  <c:v>31.38</c:v>
                </c:pt>
                <c:pt idx="90">
                  <c:v>31.4</c:v>
                </c:pt>
                <c:pt idx="91">
                  <c:v>31.35</c:v>
                </c:pt>
                <c:pt idx="92">
                  <c:v>31.12</c:v>
                </c:pt>
                <c:pt idx="93">
                  <c:v>31</c:v>
                </c:pt>
                <c:pt idx="94">
                  <c:v>30.759999999999998</c:v>
                </c:pt>
                <c:pt idx="95">
                  <c:v>30.610000000000003</c:v>
                </c:pt>
                <c:pt idx="96">
                  <c:v>30.650000000000002</c:v>
                </c:pt>
                <c:pt idx="97">
                  <c:v>30.7</c:v>
                </c:pt>
                <c:pt idx="98">
                  <c:v>30.62</c:v>
                </c:pt>
                <c:pt idx="99">
                  <c:v>30.56</c:v>
                </c:pt>
                <c:pt idx="100">
                  <c:v>30.54</c:v>
                </c:pt>
                <c:pt idx="101">
                  <c:v>30.459999999999997</c:v>
                </c:pt>
                <c:pt idx="102">
                  <c:v>30.330000000000002</c:v>
                </c:pt>
                <c:pt idx="103">
                  <c:v>30.27</c:v>
                </c:pt>
                <c:pt idx="104">
                  <c:v>30.09</c:v>
                </c:pt>
                <c:pt idx="105">
                  <c:v>29.89</c:v>
                </c:pt>
                <c:pt idx="106">
                  <c:v>29.810000000000002</c:v>
                </c:pt>
                <c:pt idx="107">
                  <c:v>29.439999999999998</c:v>
                </c:pt>
                <c:pt idx="108">
                  <c:v>29.439999999999998</c:v>
                </c:pt>
                <c:pt idx="109">
                  <c:v>29.34</c:v>
                </c:pt>
                <c:pt idx="110">
                  <c:v>29.12</c:v>
                </c:pt>
                <c:pt idx="111">
                  <c:v>29.08</c:v>
                </c:pt>
                <c:pt idx="112">
                  <c:v>29.06</c:v>
                </c:pt>
                <c:pt idx="113">
                  <c:v>29.07</c:v>
                </c:pt>
                <c:pt idx="114">
                  <c:v>28.8</c:v>
                </c:pt>
                <c:pt idx="115">
                  <c:v>28.650000000000002</c:v>
                </c:pt>
                <c:pt idx="116">
                  <c:v>28.54</c:v>
                </c:pt>
                <c:pt idx="117">
                  <c:v>28.439999999999998</c:v>
                </c:pt>
                <c:pt idx="118">
                  <c:v>28.18</c:v>
                </c:pt>
                <c:pt idx="119">
                  <c:v>27.9</c:v>
                </c:pt>
                <c:pt idx="120">
                  <c:v>27.91</c:v>
                </c:pt>
                <c:pt idx="121">
                  <c:v>27.9</c:v>
                </c:pt>
                <c:pt idx="122">
                  <c:v>27.75</c:v>
                </c:pt>
                <c:pt idx="123">
                  <c:v>27.67</c:v>
                </c:pt>
                <c:pt idx="124">
                  <c:v>27.41</c:v>
                </c:pt>
                <c:pt idx="125">
                  <c:v>27.2</c:v>
                </c:pt>
                <c:pt idx="126">
                  <c:v>27.12</c:v>
                </c:pt>
                <c:pt idx="127">
                  <c:v>27.07</c:v>
                </c:pt>
                <c:pt idx="128">
                  <c:v>27.06</c:v>
                </c:pt>
                <c:pt idx="129">
                  <c:v>26.759999999999998</c:v>
                </c:pt>
                <c:pt idx="130">
                  <c:v>26.41</c:v>
                </c:pt>
                <c:pt idx="131">
                  <c:v>25.74</c:v>
                </c:pt>
                <c:pt idx="132">
                  <c:v>25.72</c:v>
                </c:pt>
                <c:pt idx="133">
                  <c:v>25.5</c:v>
                </c:pt>
                <c:pt idx="134">
                  <c:v>25.34</c:v>
                </c:pt>
                <c:pt idx="135">
                  <c:v>25.16</c:v>
                </c:pt>
                <c:pt idx="136">
                  <c:v>24.99</c:v>
                </c:pt>
                <c:pt idx="137">
                  <c:v>24.79</c:v>
                </c:pt>
                <c:pt idx="138">
                  <c:v>24.55</c:v>
                </c:pt>
                <c:pt idx="139">
                  <c:v>24.34</c:v>
                </c:pt>
                <c:pt idx="140">
                  <c:v>24.12</c:v>
                </c:pt>
                <c:pt idx="141">
                  <c:v>23.99</c:v>
                </c:pt>
                <c:pt idx="142">
                  <c:v>23.830000000000002</c:v>
                </c:pt>
                <c:pt idx="143">
                  <c:v>23.49</c:v>
                </c:pt>
                <c:pt idx="144">
                  <c:v>23.41</c:v>
                </c:pt>
                <c:pt idx="145">
                  <c:v>23.4</c:v>
                </c:pt>
                <c:pt idx="146">
                  <c:v>23.32</c:v>
                </c:pt>
                <c:pt idx="147">
                  <c:v>23.19</c:v>
                </c:pt>
                <c:pt idx="148">
                  <c:v>23.130000000000003</c:v>
                </c:pt>
                <c:pt idx="149">
                  <c:v>23.12</c:v>
                </c:pt>
                <c:pt idx="150">
                  <c:v>23.05</c:v>
                </c:pt>
                <c:pt idx="151">
                  <c:v>23.02</c:v>
                </c:pt>
                <c:pt idx="152">
                  <c:v>22.939999999999998</c:v>
                </c:pt>
                <c:pt idx="153">
                  <c:v>23</c:v>
                </c:pt>
                <c:pt idx="154">
                  <c:v>23</c:v>
                </c:pt>
                <c:pt idx="155">
                  <c:v>22.759999999999998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28-4569-92C7-CB4D73651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167616"/>
        <c:axId val="73169152"/>
      </c:lineChart>
      <c:dateAx>
        <c:axId val="73167616"/>
        <c:scaling>
          <c:orientation val="minMax"/>
        </c:scaling>
        <c:delete val="0"/>
        <c:axPos val="b"/>
        <c:numFmt formatCode="m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169152"/>
        <c:crosses val="autoZero"/>
        <c:auto val="1"/>
        <c:lblOffset val="100"/>
        <c:baseTimeUnit val="months"/>
      </c:dateAx>
      <c:valAx>
        <c:axId val="7316915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1676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>
              <a:solidFill>
                <a:srgbClr val="595959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168128722585732E-2"/>
                  <c:y val="3.7445123942457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30-4232-823B-6826A8ABD723}"/>
                </c:ext>
              </c:extLst>
            </c:dLbl>
            <c:dLbl>
              <c:idx val="33"/>
              <c:layout>
                <c:manualLayout>
                  <c:x val="-2.9741030534424086E-2"/>
                  <c:y val="3.7445123942457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0-4232-823B-6826A8ABD723}"/>
                </c:ext>
              </c:extLst>
            </c:dLbl>
            <c:dLbl>
              <c:idx val="57"/>
              <c:layout>
                <c:manualLayout>
                  <c:x val="-2.7313932346262441E-2"/>
                  <c:y val="3.4772861937899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30-4232-823B-6826A8ABD723}"/>
                </c:ext>
              </c:extLst>
            </c:dLbl>
            <c:dLbl>
              <c:idx val="6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30-4232-823B-6826A8ABD723}"/>
                </c:ext>
              </c:extLst>
            </c:dLbl>
            <c:dLbl>
              <c:idx val="8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30-4232-823B-6826A8ABD7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Planilha6!$B$2:$B$85</c:f>
              <c:numCache>
                <c:formatCode>mmm\-yy</c:formatCode>
                <c:ptCount val="84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  <c:pt idx="83">
                  <c:v>43132</c:v>
                </c:pt>
              </c:numCache>
            </c:numRef>
          </c:cat>
          <c:val>
            <c:numRef>
              <c:f>Planilha6!$C$2:$C$85</c:f>
              <c:numCache>
                <c:formatCode>General</c:formatCode>
                <c:ptCount val="84"/>
                <c:pt idx="0">
                  <c:v>17.93</c:v>
                </c:pt>
                <c:pt idx="1">
                  <c:v>18.53</c:v>
                </c:pt>
                <c:pt idx="2">
                  <c:v>18.47</c:v>
                </c:pt>
                <c:pt idx="3">
                  <c:v>18.25</c:v>
                </c:pt>
                <c:pt idx="4">
                  <c:v>18.239999999999998</c:v>
                </c:pt>
                <c:pt idx="5">
                  <c:v>18.04</c:v>
                </c:pt>
                <c:pt idx="6">
                  <c:v>18.48</c:v>
                </c:pt>
                <c:pt idx="7">
                  <c:v>18.940000000000001</c:v>
                </c:pt>
                <c:pt idx="8">
                  <c:v>18.37</c:v>
                </c:pt>
                <c:pt idx="9">
                  <c:v>17.45</c:v>
                </c:pt>
                <c:pt idx="10">
                  <c:v>18.46</c:v>
                </c:pt>
                <c:pt idx="11">
                  <c:v>18.850000000000001</c:v>
                </c:pt>
                <c:pt idx="12">
                  <c:v>18.649999999999999</c:v>
                </c:pt>
                <c:pt idx="13">
                  <c:v>18.43</c:v>
                </c:pt>
                <c:pt idx="14">
                  <c:v>17.18</c:v>
                </c:pt>
                <c:pt idx="15">
                  <c:v>16.54</c:v>
                </c:pt>
                <c:pt idx="16">
                  <c:v>16.309999999999999</c:v>
                </c:pt>
                <c:pt idx="17">
                  <c:v>15.88</c:v>
                </c:pt>
                <c:pt idx="18">
                  <c:v>15.72</c:v>
                </c:pt>
                <c:pt idx="19">
                  <c:v>15.34</c:v>
                </c:pt>
                <c:pt idx="20">
                  <c:v>15.13</c:v>
                </c:pt>
                <c:pt idx="21">
                  <c:v>14.13</c:v>
                </c:pt>
                <c:pt idx="22">
                  <c:v>14.64</c:v>
                </c:pt>
                <c:pt idx="23">
                  <c:v>14.76</c:v>
                </c:pt>
                <c:pt idx="24">
                  <c:v>14.38</c:v>
                </c:pt>
                <c:pt idx="25">
                  <c:v>14.28</c:v>
                </c:pt>
                <c:pt idx="26">
                  <c:v>13.92</c:v>
                </c:pt>
                <c:pt idx="27">
                  <c:v>13.47</c:v>
                </c:pt>
                <c:pt idx="28">
                  <c:v>13.81</c:v>
                </c:pt>
                <c:pt idx="29">
                  <c:v>13.68</c:v>
                </c:pt>
                <c:pt idx="30">
                  <c:v>13.67</c:v>
                </c:pt>
                <c:pt idx="31">
                  <c:v>13.96</c:v>
                </c:pt>
                <c:pt idx="32">
                  <c:v>13.91</c:v>
                </c:pt>
                <c:pt idx="33">
                  <c:v>13.45</c:v>
                </c:pt>
                <c:pt idx="34">
                  <c:v>14.17</c:v>
                </c:pt>
                <c:pt idx="35">
                  <c:v>14.93</c:v>
                </c:pt>
                <c:pt idx="36">
                  <c:v>14.93</c:v>
                </c:pt>
                <c:pt idx="37">
                  <c:v>15.02</c:v>
                </c:pt>
                <c:pt idx="38">
                  <c:v>15.2</c:v>
                </c:pt>
                <c:pt idx="39">
                  <c:v>15.28</c:v>
                </c:pt>
                <c:pt idx="40">
                  <c:v>15.53</c:v>
                </c:pt>
                <c:pt idx="41">
                  <c:v>15.39</c:v>
                </c:pt>
                <c:pt idx="42">
                  <c:v>15.09</c:v>
                </c:pt>
                <c:pt idx="43">
                  <c:v>15.44</c:v>
                </c:pt>
                <c:pt idx="44">
                  <c:v>15.34</c:v>
                </c:pt>
                <c:pt idx="45">
                  <c:v>14.78</c:v>
                </c:pt>
                <c:pt idx="46">
                  <c:v>15.91</c:v>
                </c:pt>
                <c:pt idx="47">
                  <c:v>16.55</c:v>
                </c:pt>
                <c:pt idx="48">
                  <c:v>16.329999999999998</c:v>
                </c:pt>
                <c:pt idx="49">
                  <c:v>17.02</c:v>
                </c:pt>
                <c:pt idx="50">
                  <c:v>17.36</c:v>
                </c:pt>
                <c:pt idx="51">
                  <c:v>17.760000000000002</c:v>
                </c:pt>
                <c:pt idx="52">
                  <c:v>18.37</c:v>
                </c:pt>
                <c:pt idx="53">
                  <c:v>18.66</c:v>
                </c:pt>
                <c:pt idx="54">
                  <c:v>18.559999999999999</c:v>
                </c:pt>
                <c:pt idx="55">
                  <c:v>19.2</c:v>
                </c:pt>
                <c:pt idx="56">
                  <c:v>19.46</c:v>
                </c:pt>
                <c:pt idx="57">
                  <c:v>18.5</c:v>
                </c:pt>
                <c:pt idx="58">
                  <c:v>20.12</c:v>
                </c:pt>
                <c:pt idx="59">
                  <c:v>20.9</c:v>
                </c:pt>
                <c:pt idx="60">
                  <c:v>21.66</c:v>
                </c:pt>
                <c:pt idx="61">
                  <c:v>22.38</c:v>
                </c:pt>
                <c:pt idx="62">
                  <c:v>22.73</c:v>
                </c:pt>
                <c:pt idx="63">
                  <c:v>22.59</c:v>
                </c:pt>
                <c:pt idx="64">
                  <c:v>23.07</c:v>
                </c:pt>
                <c:pt idx="65">
                  <c:v>23.24</c:v>
                </c:pt>
                <c:pt idx="66">
                  <c:v>23.46</c:v>
                </c:pt>
                <c:pt idx="67">
                  <c:v>23.97</c:v>
                </c:pt>
                <c:pt idx="68">
                  <c:v>23.59</c:v>
                </c:pt>
                <c:pt idx="69">
                  <c:v>22.67</c:v>
                </c:pt>
                <c:pt idx="70">
                  <c:v>23.91</c:v>
                </c:pt>
                <c:pt idx="71">
                  <c:v>23.91</c:v>
                </c:pt>
                <c:pt idx="72">
                  <c:v>23.79</c:v>
                </c:pt>
                <c:pt idx="73">
                  <c:v>22.18</c:v>
                </c:pt>
                <c:pt idx="74">
                  <c:v>21.45</c:v>
                </c:pt>
                <c:pt idx="75">
                  <c:v>20.9</c:v>
                </c:pt>
                <c:pt idx="76">
                  <c:v>21.35</c:v>
                </c:pt>
                <c:pt idx="77">
                  <c:v>21.13</c:v>
                </c:pt>
                <c:pt idx="78">
                  <c:v>20.09</c:v>
                </c:pt>
                <c:pt idx="79">
                  <c:v>20.57</c:v>
                </c:pt>
                <c:pt idx="80">
                  <c:v>20.05</c:v>
                </c:pt>
                <c:pt idx="81">
                  <c:v>18.88</c:v>
                </c:pt>
                <c:pt idx="82">
                  <c:v>19.71</c:v>
                </c:pt>
                <c:pt idx="83">
                  <c:v>20.45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730-4232-823B-6826A8ABD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4673728"/>
        <c:axId val="684674056"/>
      </c:lineChart>
      <c:dateAx>
        <c:axId val="6846737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4674056"/>
        <c:crosses val="autoZero"/>
        <c:auto val="1"/>
        <c:lblOffset val="100"/>
        <c:baseTimeUnit val="months"/>
      </c:dateAx>
      <c:valAx>
        <c:axId val="68467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467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60487334775807E-2"/>
          <c:y val="0.11337959694658503"/>
          <c:w val="0.89845823926897805"/>
          <c:h val="0.67469427913543789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926492890452059E-2"/>
                  <c:y val="4.2223941813474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C7-4FAE-A3C1-6A10C3FA73D7}"/>
                </c:ext>
              </c:extLst>
            </c:dLbl>
            <c:dLbl>
              <c:idx val="82"/>
              <c:layout>
                <c:manualLayout>
                  <c:x val="-5.1982394649390341E-2"/>
                  <c:y val="4.4742512804058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C7-4FAE-A3C1-6A10C3FA7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'Resumo (Total)'!$A$52:$A$134</c:f>
              <c:numCache>
                <c:formatCode>mmm/yy</c:formatCode>
                <c:ptCount val="83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  <c:pt idx="78">
                  <c:v>42979</c:v>
                </c:pt>
                <c:pt idx="79">
                  <c:v>43009</c:v>
                </c:pt>
                <c:pt idx="80">
                  <c:v>43040</c:v>
                </c:pt>
                <c:pt idx="81">
                  <c:v>43070</c:v>
                </c:pt>
                <c:pt idx="82">
                  <c:v>43101</c:v>
                </c:pt>
              </c:numCache>
            </c:numRef>
          </c:cat>
          <c:val>
            <c:numRef>
              <c:f>'Resumo (Total)'!$L$52:$L$134</c:f>
              <c:numCache>
                <c:formatCode>#,##0.00</c:formatCode>
                <c:ptCount val="83"/>
                <c:pt idx="0">
                  <c:v>26.6</c:v>
                </c:pt>
                <c:pt idx="1">
                  <c:v>27.2</c:v>
                </c:pt>
                <c:pt idx="2">
                  <c:v>27.2</c:v>
                </c:pt>
                <c:pt idx="3">
                  <c:v>26.8</c:v>
                </c:pt>
                <c:pt idx="4">
                  <c:v>26.9</c:v>
                </c:pt>
                <c:pt idx="5">
                  <c:v>27</c:v>
                </c:pt>
                <c:pt idx="6">
                  <c:v>27.7</c:v>
                </c:pt>
                <c:pt idx="7">
                  <c:v>28.7</c:v>
                </c:pt>
                <c:pt idx="8">
                  <c:v>27.9</c:v>
                </c:pt>
                <c:pt idx="9">
                  <c:v>26</c:v>
                </c:pt>
                <c:pt idx="10">
                  <c:v>26.9</c:v>
                </c:pt>
                <c:pt idx="11">
                  <c:v>27.5</c:v>
                </c:pt>
                <c:pt idx="12">
                  <c:v>27.4</c:v>
                </c:pt>
                <c:pt idx="13">
                  <c:v>27</c:v>
                </c:pt>
                <c:pt idx="14">
                  <c:v>25.6</c:v>
                </c:pt>
                <c:pt idx="15">
                  <c:v>25.1</c:v>
                </c:pt>
                <c:pt idx="16">
                  <c:v>24.9</c:v>
                </c:pt>
                <c:pt idx="17">
                  <c:v>24</c:v>
                </c:pt>
                <c:pt idx="18">
                  <c:v>24.1</c:v>
                </c:pt>
                <c:pt idx="19">
                  <c:v>23.5</c:v>
                </c:pt>
                <c:pt idx="20">
                  <c:v>23</c:v>
                </c:pt>
                <c:pt idx="21">
                  <c:v>21.7</c:v>
                </c:pt>
                <c:pt idx="22">
                  <c:v>21.7</c:v>
                </c:pt>
                <c:pt idx="23">
                  <c:v>22</c:v>
                </c:pt>
                <c:pt idx="24">
                  <c:v>21.5</c:v>
                </c:pt>
                <c:pt idx="25">
                  <c:v>21.3</c:v>
                </c:pt>
                <c:pt idx="26">
                  <c:v>20.9</c:v>
                </c:pt>
                <c:pt idx="27">
                  <c:v>20.3</c:v>
                </c:pt>
                <c:pt idx="28">
                  <c:v>20.7</c:v>
                </c:pt>
                <c:pt idx="29">
                  <c:v>20.399999999999999</c:v>
                </c:pt>
                <c:pt idx="30">
                  <c:v>20.399999999999999</c:v>
                </c:pt>
                <c:pt idx="31">
                  <c:v>21</c:v>
                </c:pt>
                <c:pt idx="32">
                  <c:v>20.8</c:v>
                </c:pt>
                <c:pt idx="33">
                  <c:v>19.53</c:v>
                </c:pt>
                <c:pt idx="34">
                  <c:v>20.21</c:v>
                </c:pt>
                <c:pt idx="35">
                  <c:v>21.56</c:v>
                </c:pt>
                <c:pt idx="36">
                  <c:v>21.66</c:v>
                </c:pt>
                <c:pt idx="37">
                  <c:v>21.58</c:v>
                </c:pt>
                <c:pt idx="38">
                  <c:v>21.759999999999998</c:v>
                </c:pt>
                <c:pt idx="39">
                  <c:v>22.16</c:v>
                </c:pt>
                <c:pt idx="40">
                  <c:v>22.27</c:v>
                </c:pt>
                <c:pt idx="41">
                  <c:v>22.25</c:v>
                </c:pt>
                <c:pt idx="42">
                  <c:v>21.64</c:v>
                </c:pt>
                <c:pt idx="43">
                  <c:v>22.32</c:v>
                </c:pt>
                <c:pt idx="44">
                  <c:v>22.259999999999998</c:v>
                </c:pt>
                <c:pt idx="45">
                  <c:v>21.38</c:v>
                </c:pt>
                <c:pt idx="46">
                  <c:v>22.759999999999998</c:v>
                </c:pt>
                <c:pt idx="47">
                  <c:v>23.62</c:v>
                </c:pt>
                <c:pt idx="48">
                  <c:v>23.35</c:v>
                </c:pt>
                <c:pt idx="49">
                  <c:v>24.29</c:v>
                </c:pt>
                <c:pt idx="50">
                  <c:v>24.88</c:v>
                </c:pt>
                <c:pt idx="51">
                  <c:v>25.43</c:v>
                </c:pt>
                <c:pt idx="52">
                  <c:v>26.25</c:v>
                </c:pt>
                <c:pt idx="53">
                  <c:v>26.59</c:v>
                </c:pt>
                <c:pt idx="54">
                  <c:v>26.459999999999997</c:v>
                </c:pt>
                <c:pt idx="55">
                  <c:v>27.439999999999998</c:v>
                </c:pt>
                <c:pt idx="56">
                  <c:v>27.73</c:v>
                </c:pt>
                <c:pt idx="57">
                  <c:v>26.75</c:v>
                </c:pt>
                <c:pt idx="58">
                  <c:v>28.19</c:v>
                </c:pt>
                <c:pt idx="59">
                  <c:v>29.19</c:v>
                </c:pt>
                <c:pt idx="60">
                  <c:v>30.39</c:v>
                </c:pt>
                <c:pt idx="61">
                  <c:v>31.68</c:v>
                </c:pt>
                <c:pt idx="62">
                  <c:v>32.200000000000003</c:v>
                </c:pt>
                <c:pt idx="63">
                  <c:v>31.88</c:v>
                </c:pt>
                <c:pt idx="64">
                  <c:v>32.120000000000005</c:v>
                </c:pt>
                <c:pt idx="65">
                  <c:v>32.370000000000005</c:v>
                </c:pt>
                <c:pt idx="66">
                  <c:v>33.21</c:v>
                </c:pt>
                <c:pt idx="67">
                  <c:v>33.71</c:v>
                </c:pt>
                <c:pt idx="68">
                  <c:v>33.53</c:v>
                </c:pt>
                <c:pt idx="69">
                  <c:v>32.349999999999994</c:v>
                </c:pt>
                <c:pt idx="70">
                  <c:v>33.1</c:v>
                </c:pt>
                <c:pt idx="71">
                  <c:v>33.5</c:v>
                </c:pt>
                <c:pt idx="72">
                  <c:v>33.200000000000003</c:v>
                </c:pt>
                <c:pt idx="73">
                  <c:v>30.7</c:v>
                </c:pt>
                <c:pt idx="74">
                  <c:v>29.2</c:v>
                </c:pt>
                <c:pt idx="75">
                  <c:v>28.6</c:v>
                </c:pt>
                <c:pt idx="76">
                  <c:v>28.8</c:v>
                </c:pt>
                <c:pt idx="77">
                  <c:v>28.4</c:v>
                </c:pt>
                <c:pt idx="78">
                  <c:v>27.1</c:v>
                </c:pt>
                <c:pt idx="79">
                  <c:v>27.4</c:v>
                </c:pt>
                <c:pt idx="80">
                  <c:v>26.7</c:v>
                </c:pt>
                <c:pt idx="81">
                  <c:v>25.3</c:v>
                </c:pt>
                <c:pt idx="82">
                  <c:v>25.9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C6-4A6B-A14B-8DA77AAD099A}"/>
            </c:ext>
          </c:extLst>
        </c:ser>
        <c:ser>
          <c:idx val="1"/>
          <c:order val="1"/>
          <c:tx>
            <c:v>Livres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3414729360690748E-2"/>
                  <c:y val="4.2223941813474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C7-4FAE-A3C1-6A10C3FA73D7}"/>
                </c:ext>
              </c:extLst>
            </c:dLbl>
            <c:dLbl>
              <c:idx val="82"/>
              <c:layout>
                <c:manualLayout>
                  <c:x val="-4.451768523867447E-2"/>
                  <c:y val="3.9705370822890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C7-4FAE-A3C1-6A10C3FA7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'Resumo (Livres)'!$L$52:$L$134</c:f>
              <c:numCache>
                <c:formatCode>#,##0.00</c:formatCode>
                <c:ptCount val="83"/>
                <c:pt idx="0">
                  <c:v>36</c:v>
                </c:pt>
                <c:pt idx="1">
                  <c:v>37</c:v>
                </c:pt>
                <c:pt idx="2">
                  <c:v>37.1</c:v>
                </c:pt>
                <c:pt idx="3">
                  <c:v>36.800000000000011</c:v>
                </c:pt>
                <c:pt idx="4">
                  <c:v>37</c:v>
                </c:pt>
                <c:pt idx="5">
                  <c:v>37.5</c:v>
                </c:pt>
                <c:pt idx="6">
                  <c:v>38.5</c:v>
                </c:pt>
                <c:pt idx="7">
                  <c:v>40.1</c:v>
                </c:pt>
                <c:pt idx="8">
                  <c:v>39.1</c:v>
                </c:pt>
                <c:pt idx="9">
                  <c:v>36.700000000000003</c:v>
                </c:pt>
                <c:pt idx="10">
                  <c:v>38.300000000000011</c:v>
                </c:pt>
                <c:pt idx="11">
                  <c:v>39.300000000000011</c:v>
                </c:pt>
                <c:pt idx="12">
                  <c:v>39.4</c:v>
                </c:pt>
                <c:pt idx="13">
                  <c:v>38.800000000000011</c:v>
                </c:pt>
                <c:pt idx="14">
                  <c:v>36.9</c:v>
                </c:pt>
                <c:pt idx="15">
                  <c:v>36.4</c:v>
                </c:pt>
                <c:pt idx="16">
                  <c:v>36.1</c:v>
                </c:pt>
                <c:pt idx="17">
                  <c:v>35.1</c:v>
                </c:pt>
                <c:pt idx="18">
                  <c:v>35.200000000000003</c:v>
                </c:pt>
                <c:pt idx="19">
                  <c:v>34.5</c:v>
                </c:pt>
                <c:pt idx="20">
                  <c:v>34</c:v>
                </c:pt>
                <c:pt idx="21">
                  <c:v>32.200000000000003</c:v>
                </c:pt>
                <c:pt idx="22">
                  <c:v>32.5</c:v>
                </c:pt>
                <c:pt idx="23">
                  <c:v>33.200000000000003</c:v>
                </c:pt>
                <c:pt idx="24">
                  <c:v>32.6</c:v>
                </c:pt>
                <c:pt idx="25">
                  <c:v>32.5</c:v>
                </c:pt>
                <c:pt idx="26">
                  <c:v>32.1</c:v>
                </c:pt>
                <c:pt idx="27">
                  <c:v>31.5</c:v>
                </c:pt>
                <c:pt idx="28">
                  <c:v>32.4</c:v>
                </c:pt>
                <c:pt idx="29">
                  <c:v>32.300000000000011</c:v>
                </c:pt>
                <c:pt idx="30">
                  <c:v>32.5</c:v>
                </c:pt>
                <c:pt idx="31">
                  <c:v>33.5</c:v>
                </c:pt>
                <c:pt idx="32">
                  <c:v>33.300000000000011</c:v>
                </c:pt>
                <c:pt idx="33">
                  <c:v>31.37</c:v>
                </c:pt>
                <c:pt idx="34">
                  <c:v>32.74</c:v>
                </c:pt>
                <c:pt idx="35">
                  <c:v>35.050000000000004</c:v>
                </c:pt>
                <c:pt idx="36">
                  <c:v>35.33</c:v>
                </c:pt>
                <c:pt idx="37">
                  <c:v>35.39</c:v>
                </c:pt>
                <c:pt idx="38">
                  <c:v>36.130000000000003</c:v>
                </c:pt>
                <c:pt idx="39">
                  <c:v>37.190000000000005</c:v>
                </c:pt>
                <c:pt idx="40">
                  <c:v>37.379999999999995</c:v>
                </c:pt>
                <c:pt idx="41">
                  <c:v>37.71</c:v>
                </c:pt>
                <c:pt idx="42">
                  <c:v>36.839999999999996</c:v>
                </c:pt>
                <c:pt idx="43">
                  <c:v>38.309999999999995</c:v>
                </c:pt>
                <c:pt idx="44">
                  <c:v>38.5</c:v>
                </c:pt>
                <c:pt idx="45">
                  <c:v>37.03</c:v>
                </c:pt>
                <c:pt idx="46">
                  <c:v>39.790000000000006</c:v>
                </c:pt>
                <c:pt idx="47">
                  <c:v>41.54</c:v>
                </c:pt>
                <c:pt idx="48">
                  <c:v>41.14</c:v>
                </c:pt>
                <c:pt idx="49">
                  <c:v>42.99</c:v>
                </c:pt>
                <c:pt idx="50">
                  <c:v>44.379999999999995</c:v>
                </c:pt>
                <c:pt idx="51">
                  <c:v>45.51</c:v>
                </c:pt>
                <c:pt idx="52">
                  <c:v>46.78</c:v>
                </c:pt>
                <c:pt idx="53">
                  <c:v>47.49</c:v>
                </c:pt>
                <c:pt idx="54">
                  <c:v>47.349999999999994</c:v>
                </c:pt>
                <c:pt idx="55">
                  <c:v>49.27</c:v>
                </c:pt>
                <c:pt idx="56">
                  <c:v>50.02</c:v>
                </c:pt>
                <c:pt idx="57">
                  <c:v>48.15</c:v>
                </c:pt>
                <c:pt idx="58">
                  <c:v>51.21</c:v>
                </c:pt>
                <c:pt idx="59">
                  <c:v>53.39</c:v>
                </c:pt>
                <c:pt idx="60">
                  <c:v>55.68</c:v>
                </c:pt>
                <c:pt idx="61">
                  <c:v>58.339999999999996</c:v>
                </c:pt>
                <c:pt idx="62">
                  <c:v>59.07</c:v>
                </c:pt>
                <c:pt idx="63">
                  <c:v>58.660000000000004</c:v>
                </c:pt>
                <c:pt idx="64">
                  <c:v>59.4</c:v>
                </c:pt>
                <c:pt idx="65">
                  <c:v>59.8</c:v>
                </c:pt>
                <c:pt idx="66">
                  <c:v>61.52</c:v>
                </c:pt>
                <c:pt idx="67">
                  <c:v>62.28</c:v>
                </c:pt>
                <c:pt idx="68">
                  <c:v>62.13</c:v>
                </c:pt>
                <c:pt idx="69">
                  <c:v>60.15</c:v>
                </c:pt>
                <c:pt idx="70">
                  <c:v>61.7</c:v>
                </c:pt>
                <c:pt idx="71">
                  <c:v>62.6</c:v>
                </c:pt>
                <c:pt idx="72">
                  <c:v>62.2</c:v>
                </c:pt>
                <c:pt idx="73">
                  <c:v>57.5</c:v>
                </c:pt>
                <c:pt idx="74">
                  <c:v>54.3</c:v>
                </c:pt>
                <c:pt idx="75">
                  <c:v>53.1</c:v>
                </c:pt>
                <c:pt idx="76">
                  <c:v>54.1</c:v>
                </c:pt>
                <c:pt idx="77">
                  <c:v>53</c:v>
                </c:pt>
                <c:pt idx="78">
                  <c:v>50.3</c:v>
                </c:pt>
                <c:pt idx="79">
                  <c:v>50.7</c:v>
                </c:pt>
                <c:pt idx="80">
                  <c:v>49.2</c:v>
                </c:pt>
                <c:pt idx="81">
                  <c:v>46.2</c:v>
                </c:pt>
                <c:pt idx="82">
                  <c:v>47.2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C6-4A6B-A14B-8DA77AAD0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05376"/>
        <c:axId val="73216768"/>
      </c:lineChart>
      <c:lineChart>
        <c:grouping val="standard"/>
        <c:varyColors val="0"/>
        <c:ser>
          <c:idx val="2"/>
          <c:order val="2"/>
          <c:tx>
            <c:v>Direcionados (D)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C7-4FAE-A3C1-6A10C3FA73D7}"/>
                </c:ext>
              </c:extLst>
            </c:dLbl>
            <c:dLbl>
              <c:idx val="82"/>
              <c:layout>
                <c:manualLayout>
                  <c:x val="-3.3252243600701524E-2"/>
                  <c:y val="-4.4742314491381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C7-4FAE-A3C1-6A10C3FA7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'Resumo (Direcionados)'!$L$52:$L$134</c:f>
              <c:numCache>
                <c:formatCode>#,##0.00</c:formatCode>
                <c:ptCount val="83"/>
                <c:pt idx="0">
                  <c:v>3.8</c:v>
                </c:pt>
                <c:pt idx="1">
                  <c:v>3.6</c:v>
                </c:pt>
                <c:pt idx="2">
                  <c:v>3.6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3.6</c:v>
                </c:pt>
                <c:pt idx="8">
                  <c:v>3.4</c:v>
                </c:pt>
                <c:pt idx="9">
                  <c:v>3.2</c:v>
                </c:pt>
                <c:pt idx="10">
                  <c:v>3.2</c:v>
                </c:pt>
                <c:pt idx="11">
                  <c:v>3.3</c:v>
                </c:pt>
                <c:pt idx="12">
                  <c:v>2.8</c:v>
                </c:pt>
                <c:pt idx="13">
                  <c:v>3.1</c:v>
                </c:pt>
                <c:pt idx="14">
                  <c:v>2.9</c:v>
                </c:pt>
                <c:pt idx="15">
                  <c:v>2.8</c:v>
                </c:pt>
                <c:pt idx="16">
                  <c:v>2.8</c:v>
                </c:pt>
                <c:pt idx="17">
                  <c:v>2.8</c:v>
                </c:pt>
                <c:pt idx="18">
                  <c:v>3.2</c:v>
                </c:pt>
                <c:pt idx="19">
                  <c:v>3.2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2.8</c:v>
                </c:pt>
                <c:pt idx="24">
                  <c:v>2.9</c:v>
                </c:pt>
                <c:pt idx="25">
                  <c:v>2.9</c:v>
                </c:pt>
                <c:pt idx="26">
                  <c:v>2.8</c:v>
                </c:pt>
                <c:pt idx="27">
                  <c:v>2.6</c:v>
                </c:pt>
                <c:pt idx="28">
                  <c:v>2.4</c:v>
                </c:pt>
                <c:pt idx="29">
                  <c:v>2.2000000000000002</c:v>
                </c:pt>
                <c:pt idx="30">
                  <c:v>2.2000000000000002</c:v>
                </c:pt>
                <c:pt idx="31">
                  <c:v>2.2000000000000002</c:v>
                </c:pt>
                <c:pt idx="32">
                  <c:v>2.2999999999999998</c:v>
                </c:pt>
                <c:pt idx="33">
                  <c:v>2.4099999999999997</c:v>
                </c:pt>
                <c:pt idx="34">
                  <c:v>2.4499999999999997</c:v>
                </c:pt>
                <c:pt idx="35">
                  <c:v>2.8</c:v>
                </c:pt>
                <c:pt idx="36">
                  <c:v>2.88</c:v>
                </c:pt>
                <c:pt idx="37">
                  <c:v>2.9699999999999998</c:v>
                </c:pt>
                <c:pt idx="38">
                  <c:v>2.71</c:v>
                </c:pt>
                <c:pt idx="39">
                  <c:v>2.65</c:v>
                </c:pt>
                <c:pt idx="40">
                  <c:v>2.8899999999999997</c:v>
                </c:pt>
                <c:pt idx="41">
                  <c:v>2.75</c:v>
                </c:pt>
                <c:pt idx="42">
                  <c:v>2.73</c:v>
                </c:pt>
                <c:pt idx="43">
                  <c:v>2.63</c:v>
                </c:pt>
                <c:pt idx="44">
                  <c:v>2.5299999999999998</c:v>
                </c:pt>
                <c:pt idx="45">
                  <c:v>2.52</c:v>
                </c:pt>
                <c:pt idx="46">
                  <c:v>2.52</c:v>
                </c:pt>
                <c:pt idx="47">
                  <c:v>2.59</c:v>
                </c:pt>
                <c:pt idx="48">
                  <c:v>2.68</c:v>
                </c:pt>
                <c:pt idx="49">
                  <c:v>2.82</c:v>
                </c:pt>
                <c:pt idx="50">
                  <c:v>2.52</c:v>
                </c:pt>
                <c:pt idx="51">
                  <c:v>2.56</c:v>
                </c:pt>
                <c:pt idx="52">
                  <c:v>3.05</c:v>
                </c:pt>
                <c:pt idx="53">
                  <c:v>3.17</c:v>
                </c:pt>
                <c:pt idx="54">
                  <c:v>3.21</c:v>
                </c:pt>
                <c:pt idx="55">
                  <c:v>3.2600000000000002</c:v>
                </c:pt>
                <c:pt idx="56">
                  <c:v>3.12</c:v>
                </c:pt>
                <c:pt idx="57">
                  <c:v>3.22</c:v>
                </c:pt>
                <c:pt idx="58">
                  <c:v>3.2600000000000002</c:v>
                </c:pt>
                <c:pt idx="59">
                  <c:v>3.13</c:v>
                </c:pt>
                <c:pt idx="60">
                  <c:v>3.3899999999999997</c:v>
                </c:pt>
                <c:pt idx="61">
                  <c:v>3.3699999999999997</c:v>
                </c:pt>
                <c:pt idx="62">
                  <c:v>3.61</c:v>
                </c:pt>
                <c:pt idx="63">
                  <c:v>3.63</c:v>
                </c:pt>
                <c:pt idx="64">
                  <c:v>3.52</c:v>
                </c:pt>
                <c:pt idx="65">
                  <c:v>3.58</c:v>
                </c:pt>
                <c:pt idx="66">
                  <c:v>3.73</c:v>
                </c:pt>
                <c:pt idx="67">
                  <c:v>3.67</c:v>
                </c:pt>
                <c:pt idx="68">
                  <c:v>3.5</c:v>
                </c:pt>
                <c:pt idx="69">
                  <c:v>3.52</c:v>
                </c:pt>
                <c:pt idx="70">
                  <c:v>3.8</c:v>
                </c:pt>
                <c:pt idx="71">
                  <c:v>3.9</c:v>
                </c:pt>
                <c:pt idx="72">
                  <c:v>3.7</c:v>
                </c:pt>
                <c:pt idx="73">
                  <c:v>3.7</c:v>
                </c:pt>
                <c:pt idx="74">
                  <c:v>3.8</c:v>
                </c:pt>
                <c:pt idx="75">
                  <c:v>3.6</c:v>
                </c:pt>
                <c:pt idx="76">
                  <c:v>3.4</c:v>
                </c:pt>
                <c:pt idx="77">
                  <c:v>3.4</c:v>
                </c:pt>
                <c:pt idx="78">
                  <c:v>3.6</c:v>
                </c:pt>
                <c:pt idx="79">
                  <c:v>3.9</c:v>
                </c:pt>
                <c:pt idx="80">
                  <c:v>3.6</c:v>
                </c:pt>
                <c:pt idx="81">
                  <c:v>3.9</c:v>
                </c:pt>
                <c:pt idx="82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C6-4A6B-A14B-8DA77AAD0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28288"/>
        <c:axId val="73218304"/>
      </c:lineChart>
      <c:dateAx>
        <c:axId val="72805376"/>
        <c:scaling>
          <c:orientation val="minMax"/>
        </c:scaling>
        <c:delete val="0"/>
        <c:axPos val="b"/>
        <c:numFmt formatCode="mmm/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16768"/>
        <c:crosses val="autoZero"/>
        <c:auto val="1"/>
        <c:lblOffset val="100"/>
        <c:baseTimeUnit val="months"/>
      </c:dateAx>
      <c:valAx>
        <c:axId val="73216768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805376"/>
        <c:crosses val="autoZero"/>
        <c:crossBetween val="between"/>
      </c:valAx>
      <c:valAx>
        <c:axId val="73218304"/>
        <c:scaling>
          <c:orientation val="minMax"/>
          <c:min val="1"/>
        </c:scaling>
        <c:delete val="0"/>
        <c:axPos val="r"/>
        <c:numFmt formatCode="#,##0.0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595959"/>
                </a:solidFill>
              </a:defRPr>
            </a:pPr>
            <a:endParaRPr lang="pt-BR"/>
          </a:p>
        </c:txPr>
        <c:crossAx val="73228288"/>
        <c:crosses val="max"/>
        <c:crossBetween val="between"/>
      </c:valAx>
      <c:catAx>
        <c:axId val="73228288"/>
        <c:scaling>
          <c:orientation val="minMax"/>
        </c:scaling>
        <c:delete val="1"/>
        <c:axPos val="b"/>
        <c:majorTickMark val="out"/>
        <c:minorTickMark val="none"/>
        <c:tickLblPos val="none"/>
        <c:crossAx val="732183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>
              <a:solidFill>
                <a:srgbClr val="595959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0.49453</cdr:x>
      <cdr:y>0.23153</cdr:y>
    </cdr:from>
    <cdr:to>
      <cdr:x>0.49453</cdr:x>
      <cdr:y>0.79212</cdr:y>
    </cdr:to>
    <cdr:cxnSp macro="">
      <cdr:nvCxnSpPr>
        <cdr:cNvPr id="5" name="Conector reto 4">
          <a:extLst xmlns:a="http://schemas.openxmlformats.org/drawingml/2006/main">
            <a:ext uri="{FF2B5EF4-FFF2-40B4-BE49-F238E27FC236}">
              <a16:creationId xmlns:a16="http://schemas.microsoft.com/office/drawing/2014/main" id="{635F68F2-DE49-4645-BFDA-9DBB9BFBE71F}"/>
            </a:ext>
          </a:extLst>
        </cdr:cNvPr>
        <cdr:cNvCxnSpPr/>
      </cdr:nvCxnSpPr>
      <cdr:spPr>
        <a:xfrm xmlns:a="http://schemas.openxmlformats.org/drawingml/2006/main">
          <a:off x="5255840" y="1082120"/>
          <a:ext cx="0" cy="2620030"/>
        </a:xfrm>
        <a:prstGeom xmlns:a="http://schemas.openxmlformats.org/drawingml/2006/main" prst="line">
          <a:avLst/>
        </a:prstGeom>
        <a:ln xmlns:a="http://schemas.openxmlformats.org/drawingml/2006/main" w="6350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007022-06A0-4F4F-839B-E9CEA3828757}" type="datetime1">
              <a:rPr lang="pt-BR" smtClean="0"/>
              <a:t>22/05/2019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4B95DC-465E-43BE-845D-396316C31BBF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93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646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4959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198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26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8578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520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083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11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818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37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86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213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5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28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80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58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23" name="Retângulo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24" name="Retângulo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25" name="Retângulo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26" name="Retângulo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27" name="Retângulo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 useBgFill="1">
        <p:nvSpPr>
          <p:cNvPr id="30" name="Retângulo arredondado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 useBgFill="1">
        <p:nvSpPr>
          <p:cNvPr id="31" name="Retângulo arredondado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10" name="Retângulo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11" name="Retângulo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B573DD8F-43E1-4FF1-AAE3-4C36FF610002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29" name="Espaço Reservado para o Número do Slide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  <a:p>
            <a:pPr lvl="1" rtl="0" eaLnBrk="1" latinLnBrk="0" hangingPunct="1"/>
            <a:r>
              <a:rPr lang="pt-BR" noProof="0"/>
              <a:t>Segundo nível</a:t>
            </a:r>
          </a:p>
          <a:p>
            <a:pPr lvl="2" rtl="0" eaLnBrk="1" latinLnBrk="0" hangingPunct="1"/>
            <a:r>
              <a:rPr lang="pt-BR" noProof="0"/>
              <a:t>Terceiro nível</a:t>
            </a:r>
          </a:p>
          <a:p>
            <a:pPr lvl="3" rtl="0" eaLnBrk="1" latinLnBrk="0" hangingPunct="1"/>
            <a:r>
              <a:rPr lang="pt-BR" noProof="0"/>
              <a:t>Quarto nível</a:t>
            </a:r>
          </a:p>
          <a:p>
            <a:pPr lvl="4" rtl="0" eaLnBrk="1" latinLnBrk="0" hangingPunct="1"/>
            <a:r>
              <a:rPr lang="pt-BR" noProof="0"/>
              <a:t>Quinto nível</a:t>
            </a:r>
            <a:endParaRPr kumimoji="0"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D18C39-1B97-42CD-AD2F-6FFEE33D0FBE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noProof="0" dirty="0"/>
              <a:t>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pt-BR" noProof="0" dirty="0"/>
              <a:t>Clique para editar o texto Mestre</a:t>
            </a:r>
          </a:p>
          <a:p>
            <a:pPr lvl="1" rtl="0" eaLnBrk="1" latinLnBrk="0" hangingPunct="1"/>
            <a:r>
              <a:rPr lang="pt-BR" noProof="0" dirty="0"/>
              <a:t>Segundo nível</a:t>
            </a:r>
          </a:p>
          <a:p>
            <a:pPr lvl="2" rtl="0" eaLnBrk="1" latinLnBrk="0" hangingPunct="1"/>
            <a:r>
              <a:rPr lang="pt-BR" noProof="0" dirty="0"/>
              <a:t>Terceiro nível</a:t>
            </a:r>
          </a:p>
          <a:p>
            <a:pPr lvl="3" rtl="0" eaLnBrk="1" latinLnBrk="0" hangingPunct="1"/>
            <a:r>
              <a:rPr lang="pt-BR" noProof="0" dirty="0"/>
              <a:t>Quarto nível</a:t>
            </a:r>
          </a:p>
          <a:p>
            <a:pPr lvl="4" rtl="0" eaLnBrk="1" latinLnBrk="0" hangingPunct="1"/>
            <a:r>
              <a:rPr lang="pt-BR" noProof="0" dirty="0"/>
              <a:t>Quinto nível</a:t>
            </a:r>
            <a:endParaRPr kumimoji="0"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73FC38-E1FC-41C7-B75F-07DC0510ACA6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  <a:p>
            <a:pPr lvl="1" rtl="0" eaLnBrk="1" latinLnBrk="0" hangingPunct="1"/>
            <a:r>
              <a:rPr lang="pt-BR" noProof="0"/>
              <a:t>Segundo nível</a:t>
            </a:r>
          </a:p>
          <a:p>
            <a:pPr lvl="2" rtl="0" eaLnBrk="1" latinLnBrk="0" hangingPunct="1"/>
            <a:r>
              <a:rPr lang="pt-BR" noProof="0"/>
              <a:t>Terceiro nível</a:t>
            </a:r>
          </a:p>
          <a:p>
            <a:pPr lvl="3" rtl="0" eaLnBrk="1" latinLnBrk="0" hangingPunct="1"/>
            <a:r>
              <a:rPr lang="pt-BR" noProof="0"/>
              <a:t>Quarto nível</a:t>
            </a:r>
          </a:p>
          <a:p>
            <a:pPr lvl="4" rtl="0" eaLnBrk="1" latinLnBrk="0" hangingPunct="1"/>
            <a:r>
              <a:rPr lang="pt-BR" noProof="0"/>
              <a:t>Quinto nível</a:t>
            </a:r>
            <a:endParaRPr kumimoji="0"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ADFCAE-A983-4BCF-BF31-FED25A77B7FE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kumimoji="0"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E6A196-942E-4C98-8B85-0CCDCC97F28F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  <a:p>
            <a:pPr lvl="1" rtl="0" eaLnBrk="1" latinLnBrk="0" hangingPunct="1"/>
            <a:r>
              <a:rPr lang="pt-BR" noProof="0"/>
              <a:t>Segundo nível</a:t>
            </a:r>
          </a:p>
          <a:p>
            <a:pPr lvl="2" rtl="0" eaLnBrk="1" latinLnBrk="0" hangingPunct="1"/>
            <a:r>
              <a:rPr lang="pt-BR" noProof="0"/>
              <a:t>Terceiro nível</a:t>
            </a:r>
          </a:p>
          <a:p>
            <a:pPr lvl="3" rtl="0" eaLnBrk="1" latinLnBrk="0" hangingPunct="1"/>
            <a:r>
              <a:rPr lang="pt-BR" noProof="0"/>
              <a:t>Quarto nível</a:t>
            </a:r>
          </a:p>
          <a:p>
            <a:pPr lvl="4" rtl="0" eaLnBrk="1" latinLnBrk="0" hangingPunct="1"/>
            <a:r>
              <a:rPr lang="pt-BR" noProof="0"/>
              <a:t>Quinto nível</a:t>
            </a:r>
            <a:endParaRPr kumimoji="0"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  <a:p>
            <a:pPr lvl="1" rtl="0" eaLnBrk="1" latinLnBrk="0" hangingPunct="1"/>
            <a:r>
              <a:rPr lang="pt-BR" noProof="0"/>
              <a:t>Segundo nível</a:t>
            </a:r>
          </a:p>
          <a:p>
            <a:pPr lvl="2" rtl="0" eaLnBrk="1" latinLnBrk="0" hangingPunct="1"/>
            <a:r>
              <a:rPr lang="pt-BR" noProof="0"/>
              <a:t>Terceiro nível</a:t>
            </a:r>
          </a:p>
          <a:p>
            <a:pPr lvl="3" rtl="0" eaLnBrk="1" latinLnBrk="0" hangingPunct="1"/>
            <a:r>
              <a:rPr lang="pt-BR" noProof="0"/>
              <a:t>Quarto nível</a:t>
            </a:r>
          </a:p>
          <a:p>
            <a:pPr lvl="4" rtl="0" eaLnBrk="1" latinLnBrk="0" hangingPunct="1"/>
            <a:r>
              <a:rPr lang="pt-BR" noProof="0"/>
              <a:t>Quinto nível</a:t>
            </a:r>
            <a:endParaRPr kumimoji="0"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917C08-CFB2-4949-A043-FC10382DFDAF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  <a:p>
            <a:pPr lvl="1" rtl="0" eaLnBrk="1" latinLnBrk="0" hangingPunct="1"/>
            <a:r>
              <a:rPr lang="pt-BR" noProof="0"/>
              <a:t>Segundo nível</a:t>
            </a:r>
          </a:p>
          <a:p>
            <a:pPr lvl="2" rtl="0" eaLnBrk="1" latinLnBrk="0" hangingPunct="1"/>
            <a:r>
              <a:rPr lang="pt-BR" noProof="0"/>
              <a:t>Terceiro nível</a:t>
            </a:r>
          </a:p>
          <a:p>
            <a:pPr lvl="3" rtl="0" eaLnBrk="1" latinLnBrk="0" hangingPunct="1"/>
            <a:r>
              <a:rPr lang="pt-BR" noProof="0"/>
              <a:t>Quarto nível</a:t>
            </a:r>
          </a:p>
          <a:p>
            <a:pPr lvl="4" rtl="0" eaLnBrk="1" latinLnBrk="0" hangingPunct="1"/>
            <a:r>
              <a:rPr lang="pt-BR" noProof="0"/>
              <a:t>Quinto nível</a:t>
            </a:r>
            <a:endParaRPr kumimoji="0"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  <a:p>
            <a:pPr lvl="1" rtl="0" eaLnBrk="1" latinLnBrk="0" hangingPunct="1"/>
            <a:r>
              <a:rPr lang="pt-BR" noProof="0"/>
              <a:t>Segundo nível</a:t>
            </a:r>
          </a:p>
          <a:p>
            <a:pPr lvl="2" rtl="0" eaLnBrk="1" latinLnBrk="0" hangingPunct="1"/>
            <a:r>
              <a:rPr lang="pt-BR" noProof="0"/>
              <a:t>Terceiro nível</a:t>
            </a:r>
          </a:p>
          <a:p>
            <a:pPr lvl="3" rtl="0" eaLnBrk="1" latinLnBrk="0" hangingPunct="1"/>
            <a:r>
              <a:rPr lang="pt-BR" noProof="0"/>
              <a:t>Quarto nível</a:t>
            </a:r>
          </a:p>
          <a:p>
            <a:pPr lvl="4" rtl="0" eaLnBrk="1" latinLnBrk="0" hangingPunct="1"/>
            <a:r>
              <a:rPr lang="pt-BR" noProof="0"/>
              <a:t>Quinto nível</a:t>
            </a:r>
            <a:endParaRPr kumimoji="0" lang="pt-BR" noProof="0" dirty="0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5E1BC-2297-46A4-A075-6024946D485C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27" name="Espaço Reservado para o Número do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58DF568F-22EC-4C10-A541-818AB92F7279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D68595-97CE-4B6A-AFA9-A84DB1CC0C76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pt-BR" noProof="0" dirty="0"/>
              <a:t>Editar o estilo do título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  <a:p>
            <a:pPr lvl="1" rtl="0" eaLnBrk="1" latinLnBrk="0" hangingPunct="1"/>
            <a:r>
              <a:rPr lang="pt-BR" noProof="0"/>
              <a:t>Segundo nível</a:t>
            </a:r>
          </a:p>
          <a:p>
            <a:pPr lvl="2" rtl="0" eaLnBrk="1" latinLnBrk="0" hangingPunct="1"/>
            <a:r>
              <a:rPr lang="pt-BR" noProof="0"/>
              <a:t>Terceiro nível</a:t>
            </a:r>
          </a:p>
          <a:p>
            <a:pPr lvl="3" rtl="0" eaLnBrk="1" latinLnBrk="0" hangingPunct="1"/>
            <a:r>
              <a:rPr lang="pt-BR" noProof="0"/>
              <a:t>Quarto nível</a:t>
            </a:r>
          </a:p>
          <a:p>
            <a:pPr lvl="4" rtl="0" eaLnBrk="1" latinLnBrk="0" hangingPunct="1"/>
            <a:r>
              <a:rPr lang="pt-BR" noProof="0"/>
              <a:t>Quinto nível</a:t>
            </a:r>
            <a:endParaRPr kumimoji="0"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E855A-53F9-4640-9993-01E1A326509F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pt-BR" noProof="0"/>
              <a:t>Clique no ícone para adicionar uma imagem</a:t>
            </a:r>
            <a:endParaRPr kumimoji="0"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0D20EF-DBC4-4FBE-9A01-076152AFD127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30" name="Retângulo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31" name="Retângulo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32" name="Retângulo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 useBgFill="1">
        <p:nvSpPr>
          <p:cNvPr id="33" name="Retângulo arredondado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 useBgFill="1">
        <p:nvSpPr>
          <p:cNvPr id="34" name="Retângulo arredondado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35" name="Retângulo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38" name="Retângulo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39" name="Retângulo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40" name="Retângulo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pt-BR" sz="1800" noProof="0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C2D030EE-0086-4DBE-941D-5372F9EFE774}" type="datetime1">
              <a:rPr lang="pt-BR" noProof="0" smtClean="0"/>
              <a:t>22/05/2019</a:t>
            </a:fld>
            <a:endParaRPr lang="pt-BR" noProof="0" dirty="0"/>
          </a:p>
        </p:txBody>
      </p:sp>
      <p:sp>
        <p:nvSpPr>
          <p:cNvPr id="23" name="Espaço Reservado para o Número do Slide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ebcache.googleusercontent.com/search?q=cache:UC8fxf1Y3scJ:portalibre.fgv.br/lumis/portal/file/fileDownload.jsp?fileId=8A7C82C5610B87CF01612D6A70F609A1+&amp;cd=1&amp;hl=pt-BR&amp;ct=clnk&amp;gl=br&amp;client=firefox-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nfomoney.com.br/blogs/economia-e-politica/terraco-economico/post/5382497/evolucao-divida-publica-brasileira-desde-1978-grafico-para-voce-refleti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ocuments.worldbank.org/curated/en/203811520404312395/Emprego-e-crescimento-a-agenda-da-produtivida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hiinvestimentos.com.br/destaque/setor-financeiro-lidera-ranking-de-empresas-que-mais-lucraram-em-2017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/>
          <a:lstStyle/>
          <a:p>
            <a:r>
              <a:rPr lang="pt-BR" dirty="0"/>
              <a:t>Por que os juros são altos no Brasil?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4182512"/>
            <a:ext cx="6604000" cy="1470025"/>
          </a:xfrm>
        </p:spPr>
        <p:txBody>
          <a:bodyPr rtlCol="0">
            <a:normAutofit/>
          </a:bodyPr>
          <a:lstStyle/>
          <a:p>
            <a:r>
              <a:rPr lang="pt-BR" sz="3200" dirty="0"/>
              <a:t>Dep. Mauro Benevides Filho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B893436-9E9C-45D3-BCA1-E5C35134D8ED}"/>
              </a:ext>
            </a:extLst>
          </p:cNvPr>
          <p:cNvSpPr txBox="1">
            <a:spLocks/>
          </p:cNvSpPr>
          <p:nvPr/>
        </p:nvSpPr>
        <p:spPr>
          <a:xfrm>
            <a:off x="514350" y="514351"/>
            <a:ext cx="112776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0" b="1" dirty="0">
                <a:solidFill>
                  <a:schemeClr val="bg1"/>
                </a:solidFill>
                <a:latin typeface="Calibri Light" panose="020F0302020204030204"/>
              </a:rPr>
              <a:t>Câmara dos Deputados</a:t>
            </a:r>
          </a:p>
          <a:p>
            <a:pPr algn="l"/>
            <a:r>
              <a:rPr lang="pt-BR" sz="16000" b="1" dirty="0">
                <a:solidFill>
                  <a:schemeClr val="bg1"/>
                </a:solidFill>
                <a:latin typeface="Calibri Light" panose="020F0302020204030204"/>
              </a:rPr>
              <a:t>Comissão de Finanças e Tributação</a:t>
            </a:r>
          </a:p>
          <a:p>
            <a:pPr algn="l"/>
            <a:endParaRPr lang="pt-BR" sz="4000" b="1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2B85A09-021E-4234-919E-FAB6FC017ADC}"/>
              </a:ext>
            </a:extLst>
          </p:cNvPr>
          <p:cNvSpPr txBox="1">
            <a:spLocks/>
          </p:cNvSpPr>
          <p:nvPr/>
        </p:nvSpPr>
        <p:spPr>
          <a:xfrm>
            <a:off x="609599" y="6067426"/>
            <a:ext cx="10812379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Brasília-DF, maio de 2019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13">
            <a:extLst>
              <a:ext uri="{FF2B5EF4-FFF2-40B4-BE49-F238E27FC236}">
                <a16:creationId xmlns:a16="http://schemas.microsoft.com/office/drawing/2014/main" id="{E3F27148-A5C4-41A1-9CF7-96BD1B0BA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19" y="560981"/>
            <a:ext cx="10153915" cy="66983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76" tIns="46788" rIns="89976" bIns="46788" anchor="ctr" anchorCtr="1"/>
          <a:lstStyle>
            <a:lvl1pPr defTabSz="4476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76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76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76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76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pt-BR" altLang="pt-BR" b="1" dirty="0">
                <a:solidFill>
                  <a:srgbClr val="FFFFFF"/>
                </a:solidFill>
              </a:rPr>
              <a:t>Resultados Primário, Juros e Resultado Nominal do Brasil (Governo Central ) – R$ Bilhões </a:t>
            </a:r>
          </a:p>
          <a:p>
            <a:pPr>
              <a:buSzPct val="100000"/>
            </a:pPr>
            <a:r>
              <a:rPr lang="pt-BR" altLang="pt-BR" b="1" dirty="0">
                <a:solidFill>
                  <a:srgbClr val="FFFFFF"/>
                </a:solidFill>
              </a:rPr>
              <a:t>(a preços de dez. /2017, ajustados pelo IPCA)</a:t>
            </a:r>
          </a:p>
        </p:txBody>
      </p:sp>
      <p:sp>
        <p:nvSpPr>
          <p:cNvPr id="35844" name="CaixaDeTexto 6">
            <a:extLst>
              <a:ext uri="{FF2B5EF4-FFF2-40B4-BE49-F238E27FC236}">
                <a16:creationId xmlns:a16="http://schemas.microsoft.com/office/drawing/2014/main" id="{096EA54A-B953-4E62-AE0D-6FC1B09A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24" y="6288900"/>
            <a:ext cx="4458707" cy="43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7675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47675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447675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447675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447675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100">
                <a:solidFill>
                  <a:srgbClr val="000000"/>
                </a:solidFill>
                <a:latin typeface="Calibri" panose="020F0502020204030204" pitchFamily="34" charset="0"/>
              </a:rPr>
              <a:t>Fonte: STN. Elaboração própria. </a:t>
            </a:r>
          </a:p>
          <a:p>
            <a:r>
              <a:rPr lang="pt-BR" altLang="pt-BR" sz="1100">
                <a:solidFill>
                  <a:srgbClr val="000000"/>
                </a:solidFill>
                <a:latin typeface="Calibri" panose="020F0502020204030204" pitchFamily="34" charset="0"/>
              </a:rPr>
              <a:t>Nota: * Valor acumulado até novembro de 2017 (último dado disponível).</a:t>
            </a:r>
          </a:p>
        </p:txBody>
      </p:sp>
      <p:pic>
        <p:nvPicPr>
          <p:cNvPr id="35845" name="Picture 1">
            <a:extLst>
              <a:ext uri="{FF2B5EF4-FFF2-40B4-BE49-F238E27FC236}">
                <a16:creationId xmlns:a16="http://schemas.microsoft.com/office/drawing/2014/main" id="{F029AB88-6232-45E5-84B7-7C4DD4B6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1" y="1384164"/>
            <a:ext cx="3972995" cy="487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>
            <a:extLst>
              <a:ext uri="{FF2B5EF4-FFF2-40B4-BE49-F238E27FC236}">
                <a16:creationId xmlns:a16="http://schemas.microsoft.com/office/drawing/2014/main" id="{E27244E1-A2FC-4F3F-BD67-6A747B0A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76" y="1525434"/>
            <a:ext cx="7831706" cy="473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9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A02B6-5A4F-4D9F-8204-0BA3EDCA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408398"/>
          </a:xfrm>
        </p:spPr>
        <p:txBody>
          <a:bodyPr>
            <a:normAutofit fontScale="90000"/>
          </a:bodyPr>
          <a:lstStyle/>
          <a:p>
            <a:r>
              <a:rPr lang="pt-BR" dirty="0"/>
              <a:t>CARGA TRIBUTÁRIA FEDERAL (% do PIB), 1996 a 2014</a:t>
            </a:r>
            <a:br>
              <a:rPr lang="pt-BR" dirty="0"/>
            </a:br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2F30894-1627-46AB-9C0C-735D9BD072A1}"/>
              </a:ext>
            </a:extLst>
          </p:cNvPr>
          <p:cNvGrpSpPr/>
          <p:nvPr/>
        </p:nvGrpSpPr>
        <p:grpSpPr>
          <a:xfrm>
            <a:off x="609600" y="1828800"/>
            <a:ext cx="10527587" cy="4682836"/>
            <a:chOff x="1798495" y="1413164"/>
            <a:chExt cx="8429625" cy="5033718"/>
          </a:xfrm>
        </p:grpSpPr>
        <p:pic>
          <p:nvPicPr>
            <p:cNvPr id="5" name="Picture 2" descr="http://www.asmetro.org.br/portal/images/site/planeja01.png">
              <a:extLst>
                <a:ext uri="{FF2B5EF4-FFF2-40B4-BE49-F238E27FC236}">
                  <a16:creationId xmlns:a16="http://schemas.microsoft.com/office/drawing/2014/main" id="{9D0D5764-26F6-44CE-8988-9B6C809A3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495" y="1413164"/>
              <a:ext cx="8429625" cy="5033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46FDCBA-2B3A-46F0-8562-A8E12B54B838}"/>
                </a:ext>
              </a:extLst>
            </p:cNvPr>
            <p:cNvSpPr/>
            <p:nvPr/>
          </p:nvSpPr>
          <p:spPr>
            <a:xfrm>
              <a:off x="3740727" y="1413164"/>
              <a:ext cx="4668982" cy="4156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3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72EF291-406B-4EAD-803F-67E18C5F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46" y="872836"/>
            <a:ext cx="7845136" cy="53249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133BCBD-BC40-4D90-91C5-273437C48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133" y="2224266"/>
            <a:ext cx="2066667" cy="286666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0F8EFC5-465E-418E-9556-7D94C0CCD6F6}"/>
              </a:ext>
            </a:extLst>
          </p:cNvPr>
          <p:cNvSpPr txBox="1"/>
          <p:nvPr/>
        </p:nvSpPr>
        <p:spPr>
          <a:xfrm>
            <a:off x="862445" y="6349429"/>
            <a:ext cx="7058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Tesouro Nacional</a:t>
            </a:r>
          </a:p>
        </p:txBody>
      </p:sp>
    </p:spTree>
    <p:extLst>
      <p:ext uri="{BB962C8B-B14F-4D97-AF65-F5344CB8AC3E}">
        <p14:creationId xmlns:p14="http://schemas.microsoft.com/office/powerpoint/2010/main" val="33292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0F8EFC5-465E-418E-9556-7D94C0CCD6F6}"/>
              </a:ext>
            </a:extLst>
          </p:cNvPr>
          <p:cNvSpPr txBox="1"/>
          <p:nvPr/>
        </p:nvSpPr>
        <p:spPr>
          <a:xfrm>
            <a:off x="761955" y="6349429"/>
            <a:ext cx="71594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Tesouro Nacional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D4E7EDB-10F5-4B76-9676-30D51596C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54" y="822517"/>
            <a:ext cx="7683404" cy="552691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0F69EE-2468-4A5E-BB99-2932CE36B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358" y="1071856"/>
            <a:ext cx="2157572" cy="50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096" y="581891"/>
            <a:ext cx="9446980" cy="665020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Dinâmica da dívida Bruta: trajetória de crescimento desde 2013</a:t>
            </a: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678094" y="6304717"/>
            <a:ext cx="9446979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Fórum de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CEOs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Dirigentes FGV. Apresentação José roberto Afonso e Vilma Pinto. 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http://webcache.googleusercontent.com/search?q=cache:UC8fxf1Y3scJ:portalibre.fgv.br/lumis/portal/file/fileDownload.jsp%3FfileId%3D8A7C82C5610B87CF01612D6A70F609A1+&amp;cd=1&amp;hl=pt-BR&amp;ct=clnk&amp;gl=br&amp;client=firefox-b</a:t>
            </a: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96" y="1246909"/>
            <a:ext cx="9446980" cy="49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5FABF-15A7-4DC9-A664-953A241D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297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Perspectiva Histórica da Evolução da Dívida Pública Brasileira (% do PIB)</a:t>
            </a:r>
            <a:br>
              <a:rPr lang="pt-BR" dirty="0"/>
            </a:b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E8A7C0-7FAB-40C1-94FC-0F1F2D12B25B}"/>
              </a:ext>
            </a:extLst>
          </p:cNvPr>
          <p:cNvSpPr txBox="1"/>
          <p:nvPr/>
        </p:nvSpPr>
        <p:spPr>
          <a:xfrm>
            <a:off x="609600" y="6351644"/>
            <a:ext cx="11051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http://www.infomoney.com.br/blogs/economia-e-politica/terraco-economico/post/5382497/evolucao-divida-publica-brasileira-desde-1978-grafico-para-voce-refletir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8A9229-A98F-420D-BE1C-A20CE351D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6737"/>
            <a:ext cx="10394022" cy="481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32E18-2861-4566-BE97-B27CAFB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7820"/>
            <a:ext cx="10972800" cy="1192664"/>
          </a:xfrm>
        </p:spPr>
        <p:txBody>
          <a:bodyPr>
            <a:normAutofit fontScale="90000"/>
          </a:bodyPr>
          <a:lstStyle/>
          <a:p>
            <a:r>
              <a:rPr lang="pt-BR" sz="2900" dirty="0"/>
              <a:t>DÍVIDA BRUTA DO GOVERNO GERAL E DÍVIDA LÍQUIDA DO SETOR PÚBLICO EM RELAÇÃO AO PIB - BRASIL,  janeiro de 2008 a março de 2017</a:t>
            </a:r>
            <a:br>
              <a:rPr lang="pt-BR" dirty="0"/>
            </a:br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DC8F525-6F9C-400A-B41D-B1DF576B014F}"/>
              </a:ext>
            </a:extLst>
          </p:cNvPr>
          <p:cNvGrpSpPr/>
          <p:nvPr/>
        </p:nvGrpSpPr>
        <p:grpSpPr>
          <a:xfrm>
            <a:off x="547254" y="1415234"/>
            <a:ext cx="11097491" cy="5303839"/>
            <a:chOff x="529936" y="1610443"/>
            <a:chExt cx="11097491" cy="530383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0A10584-3AC2-4689-9FB0-E15FBF175DAF}"/>
                </a:ext>
              </a:extLst>
            </p:cNvPr>
            <p:cNvSpPr txBox="1"/>
            <p:nvPr/>
          </p:nvSpPr>
          <p:spPr>
            <a:xfrm>
              <a:off x="529936" y="6668061"/>
              <a:ext cx="92998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Fonte: Banco Central do Brasil. Elaboração própria.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384C73CA-9675-427A-BBAD-D0C1E8398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9936" y="1610443"/>
              <a:ext cx="11097491" cy="5057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EC7BABD-16A9-4721-BC0B-838BBC6D2AA2}"/>
                </a:ext>
              </a:extLst>
            </p:cNvPr>
            <p:cNvSpPr txBox="1"/>
            <p:nvPr/>
          </p:nvSpPr>
          <p:spPr>
            <a:xfrm>
              <a:off x="5519530" y="1725413"/>
              <a:ext cx="2464904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Deterioração da Conta Juros em 2015: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i) Custos de carregamento das Reservas: R$ 89 bi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</a:t>
              </a: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Swap cambial: R$ 102,6bi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iii</a:t>
              </a: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Subsídios implícitos  – BNDES: R$ 25 bi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 Total: R$ 214 bi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2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90525" y="2389009"/>
            <a:ext cx="11496675" cy="1039991"/>
          </a:xfrm>
        </p:spPr>
        <p:txBody>
          <a:bodyPr/>
          <a:lstStyle/>
          <a:p>
            <a:r>
              <a:rPr lang="pt-BR" dirty="0"/>
              <a:t>Parte 3. Juros: evolução e possíveis causas</a:t>
            </a:r>
          </a:p>
        </p:txBody>
      </p:sp>
    </p:spTree>
    <p:extLst>
      <p:ext uri="{BB962C8B-B14F-4D97-AF65-F5344CB8AC3E}">
        <p14:creationId xmlns:p14="http://schemas.microsoft.com/office/powerpoint/2010/main" val="40743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813" y="1059876"/>
            <a:ext cx="8558373" cy="459173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0418" y="5651607"/>
            <a:ext cx="94489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Jornal o globo 01.03.2018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https://g1.globo.com/economia/noticia/veja-10-fatores-que-explicam-o-crescimento-do-pib-em-2017.ghtml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7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AA13D9A-EB3C-43CF-8B52-8371DD53E02B}"/>
              </a:ext>
            </a:extLst>
          </p:cNvPr>
          <p:cNvSpPr txBox="1">
            <a:spLocks/>
          </p:cNvSpPr>
          <p:nvPr/>
        </p:nvSpPr>
        <p:spPr>
          <a:xfrm>
            <a:off x="774328" y="575508"/>
            <a:ext cx="10465172" cy="107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600" b="1" dirty="0">
                <a:solidFill>
                  <a:sysClr val="windowText" lastClr="000000"/>
                </a:solidFill>
                <a:latin typeface="Calibri"/>
              </a:rPr>
              <a:t>Saldo da Carteira de Crédito – Total, Pessoa Física e Pessoa Jurídica, 03/2007 a 02/2018 </a:t>
            </a:r>
            <a:r>
              <a:rPr lang="pt-BR" sz="3000" dirty="0">
                <a:solidFill>
                  <a:sysClr val="windowText" lastClr="000000"/>
                </a:solidFill>
                <a:latin typeface="Calibri"/>
              </a:rPr>
              <a:t>(R$ milhões)</a:t>
            </a:r>
            <a:endParaRPr kumimoji="0" lang="pt-BR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7E496B-4ED4-423C-AEBE-ADE646FE5690}"/>
              </a:ext>
            </a:extLst>
          </p:cNvPr>
          <p:cNvSpPr txBox="1"/>
          <p:nvPr/>
        </p:nvSpPr>
        <p:spPr>
          <a:xfrm>
            <a:off x="611560" y="6568221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Banco Central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1566547-11D8-47D1-8F3E-BF2B1AF167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530336"/>
              </p:ext>
            </p:extLst>
          </p:nvPr>
        </p:nvGraphicFramePr>
        <p:xfrm>
          <a:off x="611560" y="1797783"/>
          <a:ext cx="10627940" cy="467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64912FC0-707C-4BBB-BEC6-B6986A47C9BD}"/>
              </a:ext>
            </a:extLst>
          </p:cNvPr>
          <p:cNvSpPr txBox="1"/>
          <p:nvPr/>
        </p:nvSpPr>
        <p:spPr>
          <a:xfrm>
            <a:off x="5429250" y="1971675"/>
            <a:ext cx="94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Março de 2012</a:t>
            </a:r>
          </a:p>
        </p:txBody>
      </p:sp>
    </p:spTree>
    <p:extLst>
      <p:ext uri="{BB962C8B-B14F-4D97-AF65-F5344CB8AC3E}">
        <p14:creationId xmlns:p14="http://schemas.microsoft.com/office/powerpoint/2010/main" val="289616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90525" y="2389009"/>
            <a:ext cx="11496675" cy="1039991"/>
          </a:xfrm>
        </p:spPr>
        <p:txBody>
          <a:bodyPr/>
          <a:lstStyle/>
          <a:p>
            <a:r>
              <a:rPr lang="pt-BR" dirty="0"/>
              <a:t>Parte 1. Conjuntura Econômica</a:t>
            </a:r>
          </a:p>
        </p:txBody>
      </p:sp>
    </p:spTree>
    <p:extLst>
      <p:ext uri="{BB962C8B-B14F-4D97-AF65-F5344CB8AC3E}">
        <p14:creationId xmlns:p14="http://schemas.microsoft.com/office/powerpoint/2010/main" val="18551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AA13D9A-EB3C-43CF-8B52-8371DD53E02B}"/>
              </a:ext>
            </a:extLst>
          </p:cNvPr>
          <p:cNvSpPr txBox="1">
            <a:spLocks/>
          </p:cNvSpPr>
          <p:nvPr/>
        </p:nvSpPr>
        <p:spPr>
          <a:xfrm>
            <a:off x="774328" y="503319"/>
            <a:ext cx="10465172" cy="107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600" b="1" dirty="0">
                <a:solidFill>
                  <a:sysClr val="windowText" lastClr="000000"/>
                </a:solidFill>
                <a:latin typeface="Calibri"/>
              </a:rPr>
              <a:t>Evolução do Crédito (% do PIB), 2002 a 2018</a:t>
            </a:r>
            <a:endParaRPr kumimoji="0" lang="pt-BR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7E496B-4ED4-423C-AEBE-ADE646FE5690}"/>
              </a:ext>
            </a:extLst>
          </p:cNvPr>
          <p:cNvSpPr txBox="1"/>
          <p:nvPr/>
        </p:nvSpPr>
        <p:spPr>
          <a:xfrm>
            <a:off x="774328" y="6496032"/>
            <a:ext cx="235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Banco Central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4122C76-460E-4D7F-8592-E4060CA46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136140"/>
              </p:ext>
            </p:extLst>
          </p:nvPr>
        </p:nvGraphicFramePr>
        <p:xfrm>
          <a:off x="774327" y="1653587"/>
          <a:ext cx="1046517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91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Compulsório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+mj-lt"/>
              </a:rPr>
              <a:t>O Brasil tem a maior taxa de compulsório do mundo, a qual é determinada por cada tipo de aplicação financeira. Isso reduz drasticamente o multiplicador monetário.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tx1"/>
                </a:solidFill>
                <a:latin typeface="+mj-lt"/>
              </a:rPr>
              <a:t>O índice de liquidez do sistema bancário brasileiro é superior a 220%, quando não deveria ser mais do que 100%, como no mundo.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73132"/>
            <a:ext cx="10972800" cy="1066800"/>
          </a:xfrm>
        </p:spPr>
        <p:txBody>
          <a:bodyPr rtlCol="0"/>
          <a:lstStyle/>
          <a:p>
            <a:pPr rtl="0"/>
            <a:r>
              <a:rPr lang="pt-BR" b="1" dirty="0"/>
              <a:t>Compulsório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797363"/>
            <a:ext cx="10972800" cy="4325112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600" dirty="0">
                <a:solidFill>
                  <a:schemeClr val="tx1"/>
                </a:solidFill>
                <a:latin typeface="+mj-lt"/>
              </a:rPr>
              <a:t>No mundo a média de reservas compulsórias fica abaixo de 10% nos depósitos à vista, enquanto no nosso país esse total era, há pouco tempo, de 45%, reduziu-se para 40% e depois para 25%  em abril de 2018.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600" dirty="0">
                <a:solidFill>
                  <a:schemeClr val="tx1"/>
                </a:solidFill>
                <a:latin typeface="+mj-lt"/>
              </a:rPr>
              <a:t>O que não for recolhido (qualquer deficiência) pagará ao Bacen SELIC+4% a.a. Nos depósitos a prazo, as reservas compulsórias são de 33%. Para a poupança, entretanto, esse percentual caiu de 24.5% para 20% e a poupança rural de 21% para 20% (voltamos próximos aos percentuais que eram na pré-crise em 2008). </a:t>
            </a:r>
            <a:endParaRPr lang="pt-BR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4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AA13D9A-EB3C-43CF-8B52-8371DD53E02B}"/>
              </a:ext>
            </a:extLst>
          </p:cNvPr>
          <p:cNvSpPr txBox="1">
            <a:spLocks/>
          </p:cNvSpPr>
          <p:nvPr/>
        </p:nvSpPr>
        <p:spPr>
          <a:xfrm>
            <a:off x="774328" y="559466"/>
            <a:ext cx="10465172" cy="107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600" b="1" dirty="0">
                <a:solidFill>
                  <a:sysClr val="windowText" lastClr="000000"/>
                </a:solidFill>
                <a:latin typeface="Calibri"/>
              </a:rPr>
              <a:t>Recolhimentos Compulsórios de Instituições Financeiras </a:t>
            </a:r>
            <a:r>
              <a:rPr lang="pt-BR" sz="3000" dirty="0">
                <a:solidFill>
                  <a:sysClr val="windowText" lastClr="000000"/>
                </a:solidFill>
                <a:latin typeface="Calibri"/>
              </a:rPr>
              <a:t>(R$ bilhões)</a:t>
            </a:r>
            <a:endParaRPr kumimoji="0" lang="pt-BR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7E496B-4ED4-423C-AEBE-ADE646FE5690}"/>
              </a:ext>
            </a:extLst>
          </p:cNvPr>
          <p:cNvSpPr txBox="1"/>
          <p:nvPr/>
        </p:nvSpPr>
        <p:spPr>
          <a:xfrm>
            <a:off x="774328" y="6552179"/>
            <a:ext cx="235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Banco Central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B18E604-C058-4250-B6A5-54C1E1101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343479"/>
              </p:ext>
            </p:extLst>
          </p:nvPr>
        </p:nvGraphicFramePr>
        <p:xfrm>
          <a:off x="774327" y="1637726"/>
          <a:ext cx="1046517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55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AA13D9A-EB3C-43CF-8B52-8371DD53E02B}"/>
              </a:ext>
            </a:extLst>
          </p:cNvPr>
          <p:cNvSpPr txBox="1">
            <a:spLocks/>
          </p:cNvSpPr>
          <p:nvPr/>
        </p:nvSpPr>
        <p:spPr>
          <a:xfrm>
            <a:off x="774328" y="447172"/>
            <a:ext cx="10465172" cy="107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Depósitos Compulsórios no Mundo, 2017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7E496B-4ED4-423C-AEBE-ADE646FE5690}"/>
              </a:ext>
            </a:extLst>
          </p:cNvPr>
          <p:cNvSpPr txBox="1"/>
          <p:nvPr/>
        </p:nvSpPr>
        <p:spPr>
          <a:xfrm>
            <a:off x="774328" y="6439885"/>
            <a:ext cx="235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Central Bank News</a:t>
            </a:r>
          </a:p>
        </p:txBody>
      </p:sp>
      <p:pic>
        <p:nvPicPr>
          <p:cNvPr id="10" name="Picture 2" descr="Depositos compulsorios">
            <a:extLst>
              <a:ext uri="{FF2B5EF4-FFF2-40B4-BE49-F238E27FC236}">
                <a16:creationId xmlns:a16="http://schemas.microsoft.com/office/drawing/2014/main" id="{B08EC5C3-B6C9-4AA0-8E3E-64C55C20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2" y="1525432"/>
            <a:ext cx="10429918" cy="48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03884F0E-918B-4843-93F6-844792746A18}"/>
              </a:ext>
            </a:extLst>
          </p:cNvPr>
          <p:cNvSpPr/>
          <p:nvPr/>
        </p:nvSpPr>
        <p:spPr>
          <a:xfrm>
            <a:off x="8922327" y="2092036"/>
            <a:ext cx="512618" cy="193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98622"/>
            <a:ext cx="10972800" cy="1066800"/>
          </a:xfrm>
        </p:spPr>
        <p:txBody>
          <a:bodyPr rtlCol="0"/>
          <a:lstStyle/>
          <a:p>
            <a:pPr rtl="0"/>
            <a:r>
              <a:rPr lang="pt-BR" b="1" dirty="0"/>
              <a:t>Concentração Bancária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05046"/>
            <a:ext cx="10972800" cy="4325112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+mj-lt"/>
              </a:rPr>
              <a:t>Inibe a competição e torna o setor ineficiente, além de gerar falta de inovação. Ademais, favorece um comportamento colusivo dos bancos com a oligopolização.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+mj-lt"/>
              </a:rPr>
              <a:t>Na China, pelo WeChat paga-se conta de supermercado: transfere-se dinheiro e é possível, inclusive, tomar dinheiro emprestado.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+mj-lt"/>
              </a:rPr>
              <a:t>O aumento da concorrência pode vir não apenas de novos bancos, mas via </a:t>
            </a:r>
            <a:r>
              <a:rPr lang="pt-BR" i="1" dirty="0">
                <a:solidFill>
                  <a:schemeClr val="tx1"/>
                </a:solidFill>
                <a:latin typeface="+mj-lt"/>
              </a:rPr>
              <a:t>finthecs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, para financiamento da inovação.</a:t>
            </a:r>
          </a:p>
        </p:txBody>
      </p:sp>
    </p:spTree>
    <p:extLst>
      <p:ext uri="{BB962C8B-B14F-4D97-AF65-F5344CB8AC3E}">
        <p14:creationId xmlns:p14="http://schemas.microsoft.com/office/powerpoint/2010/main" val="5286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AA13D9A-EB3C-43CF-8B52-8371DD53E02B}"/>
              </a:ext>
            </a:extLst>
          </p:cNvPr>
          <p:cNvSpPr txBox="1">
            <a:spLocks/>
          </p:cNvSpPr>
          <p:nvPr/>
        </p:nvSpPr>
        <p:spPr>
          <a:xfrm>
            <a:off x="774328" y="567487"/>
            <a:ext cx="10465172" cy="107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600" b="1" dirty="0">
                <a:solidFill>
                  <a:sysClr val="windowText" lastClr="000000"/>
                </a:solidFill>
                <a:latin typeface="Calibri"/>
              </a:rPr>
              <a:t>Cinco Maiores Bancos Comerciais – </a:t>
            </a:r>
          </a:p>
          <a:p>
            <a:pPr lvl="0"/>
            <a:r>
              <a:rPr lang="pt-BR" sz="3600" b="1" dirty="0">
                <a:solidFill>
                  <a:sysClr val="windowText" lastClr="000000"/>
                </a:solidFill>
                <a:latin typeface="Calibri"/>
              </a:rPr>
              <a:t>% dos Ativos Totais do Sistema, Brasil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7E496B-4ED4-423C-AEBE-ADE646FE5690}"/>
              </a:ext>
            </a:extLst>
          </p:cNvPr>
          <p:cNvSpPr txBox="1"/>
          <p:nvPr/>
        </p:nvSpPr>
        <p:spPr>
          <a:xfrm>
            <a:off x="774328" y="6560200"/>
            <a:ext cx="235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Banco Mundial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47ECDC5-7468-4B6F-8D6F-D9F43A5CB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152432"/>
              </p:ext>
            </p:extLst>
          </p:nvPr>
        </p:nvGraphicFramePr>
        <p:xfrm>
          <a:off x="774327" y="1881937"/>
          <a:ext cx="10465171" cy="451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09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AA13D9A-EB3C-43CF-8B52-8371DD53E02B}"/>
              </a:ext>
            </a:extLst>
          </p:cNvPr>
          <p:cNvSpPr txBox="1">
            <a:spLocks/>
          </p:cNvSpPr>
          <p:nvPr/>
        </p:nvSpPr>
        <p:spPr>
          <a:xfrm>
            <a:off x="774328" y="607592"/>
            <a:ext cx="10465172" cy="107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600" b="1" dirty="0">
                <a:solidFill>
                  <a:sysClr val="windowText" lastClr="000000"/>
                </a:solidFill>
                <a:latin typeface="Calibri"/>
              </a:rPr>
              <a:t>Taxas de Juros de Empréstimos Bancários </a:t>
            </a:r>
          </a:p>
          <a:p>
            <a:pPr lvl="0"/>
            <a:r>
              <a:rPr lang="pt-BR" sz="3600" b="1" dirty="0">
                <a:solidFill>
                  <a:sysClr val="windowText" lastClr="000000"/>
                </a:solidFill>
                <a:latin typeface="Calibri"/>
              </a:rPr>
              <a:t>para o Setor Privado – Recursos Livres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7E496B-4ED4-423C-AEBE-ADE646FE5690}"/>
              </a:ext>
            </a:extLst>
          </p:cNvPr>
          <p:cNvSpPr txBox="1"/>
          <p:nvPr/>
        </p:nvSpPr>
        <p:spPr>
          <a:xfrm>
            <a:off x="774328" y="6600305"/>
            <a:ext cx="235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Banco Mundial</a:t>
            </a:r>
          </a:p>
        </p:txBody>
      </p:sp>
      <p:pic>
        <p:nvPicPr>
          <p:cNvPr id="5" name="Picture 4" descr="Lending rate per country - not map">
            <a:extLst>
              <a:ext uri="{FF2B5EF4-FFF2-40B4-BE49-F238E27FC236}">
                <a16:creationId xmlns:a16="http://schemas.microsoft.com/office/drawing/2014/main" id="{915B3CC9-E866-4E62-A97C-69A6EBF9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7" y="1685852"/>
            <a:ext cx="10465171" cy="480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399A3E5-5D60-4A0A-ABA6-B7BC819E7D2F}"/>
              </a:ext>
            </a:extLst>
          </p:cNvPr>
          <p:cNvSpPr/>
          <p:nvPr/>
        </p:nvSpPr>
        <p:spPr>
          <a:xfrm>
            <a:off x="10115550" y="1924050"/>
            <a:ext cx="952500" cy="371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3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1937657" y="1396388"/>
          <a:ext cx="8399837" cy="478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670058" y="6023270"/>
            <a:ext cx="369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BACEN. Elaboração: FGV/IBRE.</a:t>
            </a:r>
          </a:p>
          <a:p>
            <a:pPr algn="r"/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Excesso de Preocupação do Banco Central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chemeClr val="tx1"/>
                </a:solidFill>
                <a:latin typeface="+mj-lt"/>
              </a:rPr>
              <a:t>Visão exclusivamente focada na segurança do sistema financeiro.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600" dirty="0">
                <a:solidFill>
                  <a:schemeClr val="tx1"/>
                </a:solidFill>
                <a:latin typeface="+mj-lt"/>
              </a:rPr>
              <a:t>Evita que qualquer início de crise se espalhe pelo sistema. No entanto a legislação dificulta a entrada de novos </a:t>
            </a:r>
            <a:r>
              <a:rPr lang="pt-BR" sz="3600" i="1" dirty="0">
                <a:solidFill>
                  <a:schemeClr val="tx1"/>
                </a:solidFill>
                <a:latin typeface="+mj-lt"/>
              </a:rPr>
              <a:t>players</a:t>
            </a:r>
            <a:r>
              <a:rPr lang="pt-BR" sz="36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69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2F47A-46F6-429C-895F-997B1710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398124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CRESCIMENTO ECONÔMICO, Brasil, 1995 a 2016</a:t>
            </a:r>
            <a:br>
              <a:rPr lang="pt-BR" dirty="0"/>
            </a:b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45E735-FD2D-4B63-B7B4-8F3F8867A4E7}"/>
              </a:ext>
            </a:extLst>
          </p:cNvPr>
          <p:cNvSpPr txBox="1"/>
          <p:nvPr/>
        </p:nvSpPr>
        <p:spPr>
          <a:xfrm>
            <a:off x="711142" y="6309320"/>
            <a:ext cx="6281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IBGE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Nota: Dados Projetados pelo IBGE para os anos 2015 e 2016. 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726CB22-1B9B-49F2-ADA3-6E01985ED0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3844" y="1541123"/>
          <a:ext cx="6838893" cy="466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8AD3988-BE13-4A88-8677-DE8FFF094D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26165" y="1541122"/>
          <a:ext cx="4109662" cy="5168305"/>
        </p:xfrm>
        <a:graphic>
          <a:graphicData uri="http://schemas.openxmlformats.org/drawingml/2006/table">
            <a:tbl>
              <a:tblPr/>
              <a:tblGrid>
                <a:gridCol w="79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29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Governo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Período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PIB do Brasil   Taxa Média (%)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PIB do Brasil           Taxa Acumulada (%)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FHC 1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1995-1998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10,51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FHC 2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1999-2002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9,57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FHC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1995-2002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21,09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Lula 1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2003-2006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14,77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Lula 2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2007-2010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19,71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00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Lula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2003-2010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4,05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37,39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00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Dilma 1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2011-2014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9,71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1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2669"/>
            <a:ext cx="10515600" cy="1325563"/>
          </a:xfrm>
        </p:spPr>
        <p:txBody>
          <a:bodyPr rtlCol="0"/>
          <a:lstStyle/>
          <a:p>
            <a:pPr rtl="0"/>
            <a:r>
              <a:rPr lang="pt-BR" b="1" dirty="0"/>
              <a:t>Crédito Direcionado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32019"/>
            <a:ext cx="10515600" cy="4957763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+mj-lt"/>
              </a:rPr>
              <a:t>Brasil possui o maior nível de crédito direcionado do mundo tais como o imobiliário e educacional para famílias e via BNDES para empresas.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+mj-lt"/>
              </a:rPr>
              <a:t>Ao forçar bancos a emprestarem a consumidores específicos, o mix de taxa de juros se eleva.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  <a:latin typeface="+mj-lt"/>
              </a:rPr>
              <a:t>Por exemplo: 65% dos recursos de poupança são alocados a empréstimos imobiliários, sendo 80% desse montante nas regras do SFH e os outros 20% a taxas de mercado.</a:t>
            </a:r>
          </a:p>
        </p:txBody>
      </p:sp>
    </p:spTree>
    <p:extLst>
      <p:ext uri="{BB962C8B-B14F-4D97-AF65-F5344CB8AC3E}">
        <p14:creationId xmlns:p14="http://schemas.microsoft.com/office/powerpoint/2010/main" val="20589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04034"/>
            <a:ext cx="10515600" cy="1325563"/>
          </a:xfrm>
        </p:spPr>
        <p:txBody>
          <a:bodyPr rtlCol="0"/>
          <a:lstStyle/>
          <a:p>
            <a:pPr rtl="0"/>
            <a:r>
              <a:rPr lang="pt-BR" b="1" dirty="0"/>
              <a:t>Escolhas Sociais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53385"/>
            <a:ext cx="10515600" cy="3232488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400" dirty="0">
                <a:solidFill>
                  <a:schemeClr val="tx1"/>
                </a:solidFill>
                <a:latin typeface="+mj-lt"/>
              </a:rPr>
              <a:t>Ausência de Cadastro Positivo durante muito tempo faz com que o risco moral individual se eleve.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400" dirty="0">
                <a:solidFill>
                  <a:schemeClr val="tx1"/>
                </a:solidFill>
                <a:latin typeface="+mj-lt"/>
              </a:rPr>
              <a:t>Cadastro impeditivo somente temporário, com punições brandas.</a:t>
            </a:r>
          </a:p>
        </p:txBody>
      </p:sp>
    </p:spTree>
    <p:extLst>
      <p:ext uri="{BB962C8B-B14F-4D97-AF65-F5344CB8AC3E}">
        <p14:creationId xmlns:p14="http://schemas.microsoft.com/office/powerpoint/2010/main" val="4911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07257"/>
            <a:ext cx="10515600" cy="1325563"/>
          </a:xfrm>
        </p:spPr>
        <p:txBody>
          <a:bodyPr rtlCol="0"/>
          <a:lstStyle/>
          <a:p>
            <a:pPr rtl="0"/>
            <a:r>
              <a:rPr lang="pt-BR" b="1" dirty="0"/>
              <a:t>Spread Bancário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56607"/>
            <a:ext cx="10515600" cy="4957763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100" dirty="0">
                <a:solidFill>
                  <a:schemeClr val="tx1"/>
                </a:solidFill>
                <a:latin typeface="+mj-lt"/>
              </a:rPr>
              <a:t>Entendido como a diferença entre o custo de captação e o de aplicação dentro do sistema financeiro.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100" dirty="0">
                <a:solidFill>
                  <a:schemeClr val="tx1"/>
                </a:solidFill>
                <a:latin typeface="+mj-lt"/>
              </a:rPr>
              <a:t>O Brasil registra o maior spread publicado pelo WB, sendo 16% maiores, em termos reais, que os da Itália e incomparáveis com os baixos spreads encontrados em países desenvolvidos.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100" dirty="0">
                <a:solidFill>
                  <a:schemeClr val="tx1"/>
                </a:solidFill>
                <a:latin typeface="+mj-lt"/>
              </a:rPr>
              <a:t>Lucro participa com percentual entre 20% e 25% do total do spread. Mas a lucratividade pode vir também das tarifas que são bastante elevadas. Em fevereiro recente, o custo médio de captação era de 6,5% e a de aplicação, 26,9%. Em 2016, a inadimplência representava 63,2% do total do spread enquanto o lucro dos bancos, 20,9%. Já os impostos contribuíam com 14%, e o compulsório e outros encargos regulatórios, 1,7%. </a:t>
            </a:r>
          </a:p>
        </p:txBody>
      </p:sp>
    </p:spTree>
    <p:extLst>
      <p:ext uri="{BB962C8B-B14F-4D97-AF65-F5344CB8AC3E}">
        <p14:creationId xmlns:p14="http://schemas.microsoft.com/office/powerpoint/2010/main" val="31191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AA13D9A-EB3C-43CF-8B52-8371DD53E02B}"/>
              </a:ext>
            </a:extLst>
          </p:cNvPr>
          <p:cNvSpPr txBox="1">
            <a:spLocks/>
          </p:cNvSpPr>
          <p:nvPr/>
        </p:nvSpPr>
        <p:spPr>
          <a:xfrm>
            <a:off x="774328" y="471235"/>
            <a:ext cx="10465172" cy="107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600" b="1" dirty="0">
                <a:solidFill>
                  <a:sysClr val="windowText" lastClr="000000"/>
                </a:solidFill>
                <a:latin typeface="Calibri"/>
              </a:rPr>
              <a:t>Spread Bancário no Brasil, 03/2011 a 02/2018</a:t>
            </a:r>
            <a:endParaRPr kumimoji="0" lang="pt-BR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7E496B-4ED4-423C-AEBE-ADE646FE5690}"/>
              </a:ext>
            </a:extLst>
          </p:cNvPr>
          <p:cNvSpPr txBox="1"/>
          <p:nvPr/>
        </p:nvSpPr>
        <p:spPr>
          <a:xfrm>
            <a:off x="774328" y="6463948"/>
            <a:ext cx="235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Banco Central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E0D68E8-95B7-4924-BD1F-0B46AC9D0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992616"/>
              </p:ext>
            </p:extLst>
          </p:nvPr>
        </p:nvGraphicFramePr>
        <p:xfrm>
          <a:off x="774328" y="1549495"/>
          <a:ext cx="104651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56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9944" y="327406"/>
            <a:ext cx="4578350" cy="48958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3050" spc="-5" dirty="0">
                <a:solidFill>
                  <a:srgbClr val="005C79"/>
                </a:solidFill>
              </a:rPr>
              <a:t>Spread </a:t>
            </a:r>
            <a:r>
              <a:rPr sz="3050" spc="-10" dirty="0">
                <a:solidFill>
                  <a:srgbClr val="005C79"/>
                </a:solidFill>
              </a:rPr>
              <a:t>bancário</a:t>
            </a:r>
            <a:r>
              <a:rPr sz="3050" spc="-484" dirty="0">
                <a:solidFill>
                  <a:srgbClr val="005C79"/>
                </a:solidFill>
              </a:rPr>
              <a:t> </a:t>
            </a:r>
            <a:r>
              <a:rPr sz="3050" spc="-15" dirty="0">
                <a:solidFill>
                  <a:srgbClr val="005C79"/>
                </a:solidFill>
              </a:rPr>
              <a:t>(2012-2016)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2514600" y="4119879"/>
            <a:ext cx="7853680" cy="0"/>
          </a:xfrm>
          <a:custGeom>
            <a:avLst/>
            <a:gdLst/>
            <a:ahLst/>
            <a:cxnLst/>
            <a:rect l="l" t="t" r="r" b="b"/>
            <a:pathLst>
              <a:path w="7853680">
                <a:moveTo>
                  <a:pt x="0" y="0"/>
                </a:moveTo>
                <a:lnTo>
                  <a:pt x="7853680" y="0"/>
                </a:lnTo>
              </a:path>
            </a:pathLst>
          </a:custGeom>
          <a:ln w="1016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600" y="3865879"/>
            <a:ext cx="7853680" cy="0"/>
          </a:xfrm>
          <a:custGeom>
            <a:avLst/>
            <a:gdLst/>
            <a:ahLst/>
            <a:cxnLst/>
            <a:rect l="l" t="t" r="r" b="b"/>
            <a:pathLst>
              <a:path w="7853680">
                <a:moveTo>
                  <a:pt x="0" y="0"/>
                </a:moveTo>
                <a:lnTo>
                  <a:pt x="7853680" y="0"/>
                </a:lnTo>
              </a:path>
            </a:pathLst>
          </a:custGeom>
          <a:ln w="1016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3347720"/>
            <a:ext cx="4272280" cy="0"/>
          </a:xfrm>
          <a:custGeom>
            <a:avLst/>
            <a:gdLst/>
            <a:ahLst/>
            <a:cxnLst/>
            <a:rect l="l" t="t" r="r" b="b"/>
            <a:pathLst>
              <a:path w="4272280">
                <a:moveTo>
                  <a:pt x="0" y="0"/>
                </a:moveTo>
                <a:lnTo>
                  <a:pt x="427228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8641" y="33477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8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1440" y="3347720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52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4080" y="33477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8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46879" y="3347720"/>
            <a:ext cx="223520" cy="0"/>
          </a:xfrm>
          <a:custGeom>
            <a:avLst/>
            <a:gdLst/>
            <a:ahLst/>
            <a:cxnLst/>
            <a:rect l="l" t="t" r="r" b="b"/>
            <a:pathLst>
              <a:path w="223519">
                <a:moveTo>
                  <a:pt x="0" y="0"/>
                </a:moveTo>
                <a:lnTo>
                  <a:pt x="223519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9521" y="33477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8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2321" y="33477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8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4961" y="33477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79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1" y="334772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46879" y="3093720"/>
            <a:ext cx="6121400" cy="0"/>
          </a:xfrm>
          <a:custGeom>
            <a:avLst/>
            <a:gdLst/>
            <a:ahLst/>
            <a:cxnLst/>
            <a:rect l="l" t="t" r="r" b="b"/>
            <a:pathLst>
              <a:path w="6121400">
                <a:moveTo>
                  <a:pt x="0" y="0"/>
                </a:moveTo>
                <a:lnTo>
                  <a:pt x="612140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9521" y="30937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8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2321" y="30937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8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4961" y="30937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79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4601" y="309372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4960" y="2839720"/>
            <a:ext cx="7513320" cy="0"/>
          </a:xfrm>
          <a:custGeom>
            <a:avLst/>
            <a:gdLst/>
            <a:ahLst/>
            <a:cxnLst/>
            <a:rect l="l" t="t" r="r" b="b"/>
            <a:pathLst>
              <a:path w="7513320">
                <a:moveTo>
                  <a:pt x="0" y="0"/>
                </a:moveTo>
                <a:lnTo>
                  <a:pt x="7513319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4601" y="283972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4960" y="2575560"/>
            <a:ext cx="7513320" cy="0"/>
          </a:xfrm>
          <a:custGeom>
            <a:avLst/>
            <a:gdLst/>
            <a:ahLst/>
            <a:cxnLst/>
            <a:rect l="l" t="t" r="r" b="b"/>
            <a:pathLst>
              <a:path w="7513320">
                <a:moveTo>
                  <a:pt x="0" y="0"/>
                </a:moveTo>
                <a:lnTo>
                  <a:pt x="7513319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14601" y="257556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4960" y="2321560"/>
            <a:ext cx="7513320" cy="0"/>
          </a:xfrm>
          <a:custGeom>
            <a:avLst/>
            <a:gdLst/>
            <a:ahLst/>
            <a:cxnLst/>
            <a:rect l="l" t="t" r="r" b="b"/>
            <a:pathLst>
              <a:path w="7513320">
                <a:moveTo>
                  <a:pt x="0" y="0"/>
                </a:moveTo>
                <a:lnTo>
                  <a:pt x="7513319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4601" y="232156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54960" y="2067560"/>
            <a:ext cx="7513320" cy="0"/>
          </a:xfrm>
          <a:custGeom>
            <a:avLst/>
            <a:gdLst/>
            <a:ahLst/>
            <a:cxnLst/>
            <a:rect l="l" t="t" r="r" b="b"/>
            <a:pathLst>
              <a:path w="7513320">
                <a:moveTo>
                  <a:pt x="0" y="0"/>
                </a:moveTo>
                <a:lnTo>
                  <a:pt x="7513319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4601" y="206756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54960" y="1803400"/>
            <a:ext cx="7513320" cy="0"/>
          </a:xfrm>
          <a:custGeom>
            <a:avLst/>
            <a:gdLst/>
            <a:ahLst/>
            <a:cxnLst/>
            <a:rect l="l" t="t" r="r" b="b"/>
            <a:pathLst>
              <a:path w="7513320">
                <a:moveTo>
                  <a:pt x="0" y="0"/>
                </a:moveTo>
                <a:lnTo>
                  <a:pt x="7513319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4601" y="180340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1015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4600" y="1549400"/>
            <a:ext cx="7853680" cy="0"/>
          </a:xfrm>
          <a:custGeom>
            <a:avLst/>
            <a:gdLst/>
            <a:ahLst/>
            <a:cxnLst/>
            <a:rect l="l" t="t" r="r" b="b"/>
            <a:pathLst>
              <a:path w="7853680">
                <a:moveTo>
                  <a:pt x="0" y="0"/>
                </a:moveTo>
                <a:lnTo>
                  <a:pt x="7853680" y="0"/>
                </a:lnTo>
              </a:path>
            </a:pathLst>
          </a:custGeom>
          <a:ln w="1016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4600" y="1295400"/>
            <a:ext cx="7853680" cy="0"/>
          </a:xfrm>
          <a:custGeom>
            <a:avLst/>
            <a:gdLst/>
            <a:ahLst/>
            <a:cxnLst/>
            <a:rect l="l" t="t" r="r" b="b"/>
            <a:pathLst>
              <a:path w="7853680">
                <a:moveTo>
                  <a:pt x="0" y="0"/>
                </a:moveTo>
                <a:lnTo>
                  <a:pt x="7853680" y="0"/>
                </a:lnTo>
              </a:path>
            </a:pathLst>
          </a:custGeom>
          <a:ln w="1016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88640" y="2844800"/>
            <a:ext cx="233679" cy="762000"/>
          </a:xfrm>
          <a:custGeom>
            <a:avLst/>
            <a:gdLst/>
            <a:ahLst/>
            <a:cxnLst/>
            <a:rect l="l" t="t" r="r" b="b"/>
            <a:pathLst>
              <a:path w="233680" h="762000">
                <a:moveTo>
                  <a:pt x="233679" y="0"/>
                </a:moveTo>
                <a:lnTo>
                  <a:pt x="0" y="0"/>
                </a:lnTo>
                <a:lnTo>
                  <a:pt x="0" y="762000"/>
                </a:lnTo>
                <a:lnTo>
                  <a:pt x="233679" y="762000"/>
                </a:lnTo>
                <a:lnTo>
                  <a:pt x="233679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56000" y="2976879"/>
            <a:ext cx="223520" cy="629920"/>
          </a:xfrm>
          <a:custGeom>
            <a:avLst/>
            <a:gdLst/>
            <a:ahLst/>
            <a:cxnLst/>
            <a:rect l="l" t="t" r="r" b="b"/>
            <a:pathLst>
              <a:path w="223519" h="629920">
                <a:moveTo>
                  <a:pt x="223519" y="0"/>
                </a:moveTo>
                <a:lnTo>
                  <a:pt x="0" y="0"/>
                </a:lnTo>
                <a:lnTo>
                  <a:pt x="0" y="629920"/>
                </a:lnTo>
                <a:lnTo>
                  <a:pt x="223519" y="629920"/>
                </a:lnTo>
                <a:lnTo>
                  <a:pt x="223519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3201" y="2987039"/>
            <a:ext cx="233679" cy="619760"/>
          </a:xfrm>
          <a:custGeom>
            <a:avLst/>
            <a:gdLst/>
            <a:ahLst/>
            <a:cxnLst/>
            <a:rect l="l" t="t" r="r" b="b"/>
            <a:pathLst>
              <a:path w="233680" h="619760">
                <a:moveTo>
                  <a:pt x="233680" y="0"/>
                </a:moveTo>
                <a:lnTo>
                  <a:pt x="0" y="0"/>
                </a:lnTo>
                <a:lnTo>
                  <a:pt x="0" y="619760"/>
                </a:lnTo>
                <a:lnTo>
                  <a:pt x="233680" y="619760"/>
                </a:lnTo>
                <a:lnTo>
                  <a:pt x="23368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70401" y="3200400"/>
            <a:ext cx="233679" cy="406400"/>
          </a:xfrm>
          <a:custGeom>
            <a:avLst/>
            <a:gdLst/>
            <a:ahLst/>
            <a:cxnLst/>
            <a:rect l="l" t="t" r="r" b="b"/>
            <a:pathLst>
              <a:path w="233680" h="406400">
                <a:moveTo>
                  <a:pt x="233680" y="0"/>
                </a:moveTo>
                <a:lnTo>
                  <a:pt x="0" y="0"/>
                </a:lnTo>
                <a:lnTo>
                  <a:pt x="0" y="406400"/>
                </a:lnTo>
                <a:lnTo>
                  <a:pt x="233680" y="406400"/>
                </a:lnTo>
                <a:lnTo>
                  <a:pt x="23368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37760" y="3210560"/>
            <a:ext cx="233679" cy="396240"/>
          </a:xfrm>
          <a:custGeom>
            <a:avLst/>
            <a:gdLst/>
            <a:ahLst/>
            <a:cxnLst/>
            <a:rect l="l" t="t" r="r" b="b"/>
            <a:pathLst>
              <a:path w="233679" h="396239">
                <a:moveTo>
                  <a:pt x="233679" y="0"/>
                </a:moveTo>
                <a:lnTo>
                  <a:pt x="0" y="0"/>
                </a:lnTo>
                <a:lnTo>
                  <a:pt x="0" y="396239"/>
                </a:lnTo>
                <a:lnTo>
                  <a:pt x="233679" y="396239"/>
                </a:lnTo>
                <a:lnTo>
                  <a:pt x="233679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4960" y="3261359"/>
            <a:ext cx="233679" cy="345440"/>
          </a:xfrm>
          <a:custGeom>
            <a:avLst/>
            <a:gdLst/>
            <a:ahLst/>
            <a:cxnLst/>
            <a:rect l="l" t="t" r="r" b="b"/>
            <a:pathLst>
              <a:path w="233679" h="345439">
                <a:moveTo>
                  <a:pt x="233679" y="0"/>
                </a:moveTo>
                <a:lnTo>
                  <a:pt x="0" y="0"/>
                </a:lnTo>
                <a:lnTo>
                  <a:pt x="0" y="345439"/>
                </a:lnTo>
                <a:lnTo>
                  <a:pt x="233679" y="345439"/>
                </a:lnTo>
                <a:lnTo>
                  <a:pt x="233679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62321" y="3332479"/>
            <a:ext cx="233679" cy="274320"/>
          </a:xfrm>
          <a:custGeom>
            <a:avLst/>
            <a:gdLst/>
            <a:ahLst/>
            <a:cxnLst/>
            <a:rect l="l" t="t" r="r" b="b"/>
            <a:pathLst>
              <a:path w="233679" h="274320">
                <a:moveTo>
                  <a:pt x="233679" y="0"/>
                </a:moveTo>
                <a:lnTo>
                  <a:pt x="0" y="0"/>
                </a:lnTo>
                <a:lnTo>
                  <a:pt x="0" y="274320"/>
                </a:lnTo>
                <a:lnTo>
                  <a:pt x="233679" y="274320"/>
                </a:lnTo>
                <a:lnTo>
                  <a:pt x="233679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9521" y="3352800"/>
            <a:ext cx="233679" cy="254000"/>
          </a:xfrm>
          <a:custGeom>
            <a:avLst/>
            <a:gdLst/>
            <a:ahLst/>
            <a:cxnLst/>
            <a:rect l="l" t="t" r="r" b="b"/>
            <a:pathLst>
              <a:path w="233679" h="254000">
                <a:moveTo>
                  <a:pt x="233679" y="0"/>
                </a:moveTo>
                <a:lnTo>
                  <a:pt x="0" y="0"/>
                </a:lnTo>
                <a:lnTo>
                  <a:pt x="0" y="254000"/>
                </a:lnTo>
                <a:lnTo>
                  <a:pt x="233679" y="254000"/>
                </a:lnTo>
                <a:lnTo>
                  <a:pt x="233679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86880" y="3474720"/>
            <a:ext cx="233679" cy="132080"/>
          </a:xfrm>
          <a:custGeom>
            <a:avLst/>
            <a:gdLst/>
            <a:ahLst/>
            <a:cxnLst/>
            <a:rect l="l" t="t" r="r" b="b"/>
            <a:pathLst>
              <a:path w="233679" h="132079">
                <a:moveTo>
                  <a:pt x="233680" y="0"/>
                </a:moveTo>
                <a:lnTo>
                  <a:pt x="0" y="0"/>
                </a:lnTo>
                <a:lnTo>
                  <a:pt x="0" y="132079"/>
                </a:lnTo>
                <a:lnTo>
                  <a:pt x="233680" y="132079"/>
                </a:lnTo>
                <a:lnTo>
                  <a:pt x="23368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44080" y="3515359"/>
            <a:ext cx="233679" cy="91440"/>
          </a:xfrm>
          <a:custGeom>
            <a:avLst/>
            <a:gdLst/>
            <a:ahLst/>
            <a:cxnLst/>
            <a:rect l="l" t="t" r="r" b="b"/>
            <a:pathLst>
              <a:path w="233679" h="91439">
                <a:moveTo>
                  <a:pt x="233680" y="0"/>
                </a:moveTo>
                <a:lnTo>
                  <a:pt x="0" y="0"/>
                </a:lnTo>
                <a:lnTo>
                  <a:pt x="0" y="91439"/>
                </a:lnTo>
                <a:lnTo>
                  <a:pt x="233680" y="91439"/>
                </a:lnTo>
                <a:lnTo>
                  <a:pt x="23368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11441" y="359664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80" y="0"/>
                </a:lnTo>
              </a:path>
            </a:pathLst>
          </a:custGeom>
          <a:ln w="2032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68641" y="360172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79" y="0"/>
                </a:lnTo>
              </a:path>
            </a:pathLst>
          </a:custGeom>
          <a:ln w="1016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36001" y="362204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79" y="0"/>
                </a:lnTo>
              </a:path>
            </a:pathLst>
          </a:custGeom>
          <a:ln w="3048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93201" y="363220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679" y="0"/>
                </a:lnTo>
              </a:path>
            </a:pathLst>
          </a:custGeom>
          <a:ln w="50800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60559" y="3642359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520" y="0"/>
                </a:lnTo>
              </a:path>
            </a:pathLst>
          </a:custGeom>
          <a:ln w="71119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17760" y="3606800"/>
            <a:ext cx="233679" cy="162560"/>
          </a:xfrm>
          <a:custGeom>
            <a:avLst/>
            <a:gdLst/>
            <a:ahLst/>
            <a:cxnLst/>
            <a:rect l="l" t="t" r="r" b="b"/>
            <a:pathLst>
              <a:path w="233679" h="162560">
                <a:moveTo>
                  <a:pt x="233680" y="0"/>
                </a:moveTo>
                <a:lnTo>
                  <a:pt x="0" y="0"/>
                </a:lnTo>
                <a:lnTo>
                  <a:pt x="0" y="162560"/>
                </a:lnTo>
                <a:lnTo>
                  <a:pt x="233680" y="162560"/>
                </a:lnTo>
                <a:lnTo>
                  <a:pt x="23368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31439" y="1645920"/>
            <a:ext cx="223520" cy="1960880"/>
          </a:xfrm>
          <a:custGeom>
            <a:avLst/>
            <a:gdLst/>
            <a:ahLst/>
            <a:cxnLst/>
            <a:rect l="l" t="t" r="r" b="b"/>
            <a:pathLst>
              <a:path w="223519" h="1960879">
                <a:moveTo>
                  <a:pt x="0" y="1960879"/>
                </a:moveTo>
                <a:lnTo>
                  <a:pt x="223520" y="1960879"/>
                </a:lnTo>
                <a:lnTo>
                  <a:pt x="223520" y="0"/>
                </a:lnTo>
                <a:lnTo>
                  <a:pt x="0" y="0"/>
                </a:lnTo>
                <a:lnTo>
                  <a:pt x="0" y="19608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14600" y="3601720"/>
            <a:ext cx="7853680" cy="0"/>
          </a:xfrm>
          <a:custGeom>
            <a:avLst/>
            <a:gdLst/>
            <a:ahLst/>
            <a:cxnLst/>
            <a:rect l="l" t="t" r="r" b="b"/>
            <a:pathLst>
              <a:path w="7853680">
                <a:moveTo>
                  <a:pt x="0" y="0"/>
                </a:moveTo>
                <a:lnTo>
                  <a:pt x="7853680" y="0"/>
                </a:lnTo>
              </a:path>
            </a:pathLst>
          </a:custGeom>
          <a:ln w="1016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22881" y="3357879"/>
            <a:ext cx="7426959" cy="0"/>
          </a:xfrm>
          <a:custGeom>
            <a:avLst/>
            <a:gdLst/>
            <a:ahLst/>
            <a:cxnLst/>
            <a:rect l="l" t="t" r="r" b="b"/>
            <a:pathLst>
              <a:path w="7426959">
                <a:moveTo>
                  <a:pt x="0" y="0"/>
                </a:moveTo>
                <a:lnTo>
                  <a:pt x="7426960" y="0"/>
                </a:lnTo>
              </a:path>
            </a:pathLst>
          </a:custGeom>
          <a:ln w="304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042478" y="1122871"/>
            <a:ext cx="294005" cy="31146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6985" algn="r">
              <a:spcBef>
                <a:spcPts val="204"/>
              </a:spcBef>
            </a:pPr>
            <a:r>
              <a:rPr sz="1600" spc="-10" dirty="0">
                <a:solidFill>
                  <a:srgbClr val="006666"/>
                </a:solidFill>
                <a:latin typeface="Calibri"/>
                <a:cs typeface="Calibri"/>
              </a:rPr>
              <a:t>45</a:t>
            </a:r>
            <a:endParaRPr sz="1600">
              <a:latin typeface="Calibri"/>
              <a:cs typeface="Calibri"/>
            </a:endParaRPr>
          </a:p>
          <a:p>
            <a:pPr marR="6985" algn="r">
              <a:spcBef>
                <a:spcPts val="105"/>
              </a:spcBef>
            </a:pPr>
            <a:r>
              <a:rPr sz="1600" spc="-10" dirty="0">
                <a:solidFill>
                  <a:srgbClr val="006666"/>
                </a:solidFill>
                <a:latin typeface="Calibri"/>
                <a:cs typeface="Calibri"/>
              </a:rPr>
              <a:t>40</a:t>
            </a:r>
            <a:endParaRPr sz="1600">
              <a:latin typeface="Calibri"/>
              <a:cs typeface="Calibri"/>
            </a:endParaRPr>
          </a:p>
          <a:p>
            <a:pPr marR="6985" algn="r">
              <a:spcBef>
                <a:spcPts val="110"/>
              </a:spcBef>
            </a:pPr>
            <a:r>
              <a:rPr sz="1600" spc="-10" dirty="0">
                <a:solidFill>
                  <a:srgbClr val="006666"/>
                </a:solidFill>
                <a:latin typeface="Calibri"/>
                <a:cs typeface="Calibri"/>
              </a:rPr>
              <a:t>35</a:t>
            </a:r>
            <a:endParaRPr sz="1600">
              <a:latin typeface="Calibri"/>
              <a:cs typeface="Calibri"/>
            </a:endParaRPr>
          </a:p>
          <a:p>
            <a:pPr marR="6985" algn="r">
              <a:spcBef>
                <a:spcPts val="105"/>
              </a:spcBef>
            </a:pPr>
            <a:r>
              <a:rPr sz="1600" spc="-10" dirty="0">
                <a:solidFill>
                  <a:srgbClr val="006666"/>
                </a:solidFill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  <a:p>
            <a:pPr marR="6985" algn="r">
              <a:spcBef>
                <a:spcPts val="105"/>
              </a:spcBef>
            </a:pPr>
            <a:r>
              <a:rPr sz="1600" spc="-10" dirty="0">
                <a:solidFill>
                  <a:srgbClr val="006666"/>
                </a:solidFill>
                <a:latin typeface="Calibri"/>
                <a:cs typeface="Calibri"/>
              </a:rPr>
              <a:t>25</a:t>
            </a:r>
            <a:endParaRPr sz="1600">
              <a:latin typeface="Calibri"/>
              <a:cs typeface="Calibri"/>
            </a:endParaRPr>
          </a:p>
          <a:p>
            <a:pPr marR="6985" algn="r">
              <a:spcBef>
                <a:spcPts val="110"/>
              </a:spcBef>
            </a:pPr>
            <a:r>
              <a:rPr sz="1600" spc="-10" dirty="0">
                <a:solidFill>
                  <a:srgbClr val="006666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  <a:p>
            <a:pPr marR="6985" algn="r">
              <a:spcBef>
                <a:spcPts val="105"/>
              </a:spcBef>
            </a:pPr>
            <a:r>
              <a:rPr sz="1600" spc="-10" dirty="0">
                <a:solidFill>
                  <a:srgbClr val="006666"/>
                </a:solidFill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  <a:p>
            <a:pPr marR="6985" algn="r">
              <a:spcBef>
                <a:spcPts val="110"/>
              </a:spcBef>
            </a:pPr>
            <a:r>
              <a:rPr sz="1600" spc="-10" dirty="0">
                <a:solidFill>
                  <a:srgbClr val="006666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  <a:p>
            <a:pPr marR="5080" algn="r">
              <a:spcBef>
                <a:spcPts val="105"/>
              </a:spcBef>
            </a:pPr>
            <a:r>
              <a:rPr sz="1600" dirty="0">
                <a:solidFill>
                  <a:srgbClr val="006666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R="5080" algn="r">
              <a:spcBef>
                <a:spcPts val="105"/>
              </a:spcBef>
            </a:pPr>
            <a:r>
              <a:rPr sz="1600" dirty="0">
                <a:solidFill>
                  <a:srgbClr val="006666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R="7620" algn="r">
              <a:spcBef>
                <a:spcPts val="110"/>
              </a:spcBef>
            </a:pPr>
            <a:r>
              <a:rPr sz="1600" spc="-15" dirty="0">
                <a:solidFill>
                  <a:srgbClr val="006666"/>
                </a:solidFill>
                <a:latin typeface="Calibri"/>
                <a:cs typeface="Calibri"/>
              </a:rPr>
              <a:t>-5</a:t>
            </a:r>
            <a:endParaRPr sz="1600">
              <a:latin typeface="Calibri"/>
              <a:cs typeface="Calibri"/>
            </a:endParaRPr>
          </a:p>
          <a:p>
            <a:pPr marR="7620" algn="r">
              <a:spcBef>
                <a:spcPts val="105"/>
              </a:spcBef>
            </a:pPr>
            <a:r>
              <a:rPr sz="1600" spc="-10" dirty="0">
                <a:solidFill>
                  <a:srgbClr val="006666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rgbClr val="006666"/>
                </a:solidFill>
                <a:latin typeface="Calibri"/>
                <a:cs typeface="Calibri"/>
              </a:rPr>
              <a:t>1</a:t>
            </a:r>
            <a:r>
              <a:rPr sz="1600" dirty="0">
                <a:solidFill>
                  <a:srgbClr val="006666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394967" y="4299711"/>
            <a:ext cx="385445" cy="391160"/>
          </a:xfrm>
          <a:custGeom>
            <a:avLst/>
            <a:gdLst/>
            <a:ahLst/>
            <a:cxnLst/>
            <a:rect l="l" t="t" r="r" b="b"/>
            <a:pathLst>
              <a:path w="385444" h="391160">
                <a:moveTo>
                  <a:pt x="55130" y="261620"/>
                </a:moveTo>
                <a:lnTo>
                  <a:pt x="50850" y="261620"/>
                </a:lnTo>
                <a:lnTo>
                  <a:pt x="42189" y="264160"/>
                </a:lnTo>
                <a:lnTo>
                  <a:pt x="2197" y="298450"/>
                </a:lnTo>
                <a:lnTo>
                  <a:pt x="0" y="304800"/>
                </a:lnTo>
                <a:lnTo>
                  <a:pt x="800" y="306070"/>
                </a:lnTo>
                <a:lnTo>
                  <a:pt x="2616" y="308610"/>
                </a:lnTo>
                <a:lnTo>
                  <a:pt x="83578" y="388620"/>
                </a:lnTo>
                <a:lnTo>
                  <a:pt x="85407" y="391160"/>
                </a:lnTo>
                <a:lnTo>
                  <a:pt x="91909" y="391160"/>
                </a:lnTo>
                <a:lnTo>
                  <a:pt x="92976" y="389890"/>
                </a:lnTo>
                <a:lnTo>
                  <a:pt x="110457" y="372110"/>
                </a:lnTo>
                <a:lnTo>
                  <a:pt x="90525" y="372110"/>
                </a:lnTo>
                <a:lnTo>
                  <a:pt x="58534" y="340360"/>
                </a:lnTo>
                <a:lnTo>
                  <a:pt x="68152" y="330200"/>
                </a:lnTo>
                <a:lnTo>
                  <a:pt x="48920" y="330200"/>
                </a:lnTo>
                <a:lnTo>
                  <a:pt x="19532" y="300990"/>
                </a:lnTo>
                <a:lnTo>
                  <a:pt x="31978" y="288290"/>
                </a:lnTo>
                <a:lnTo>
                  <a:pt x="35433" y="285750"/>
                </a:lnTo>
                <a:lnTo>
                  <a:pt x="38544" y="283210"/>
                </a:lnTo>
                <a:lnTo>
                  <a:pt x="44056" y="279400"/>
                </a:lnTo>
                <a:lnTo>
                  <a:pt x="80143" y="279400"/>
                </a:lnTo>
                <a:lnTo>
                  <a:pt x="78689" y="276860"/>
                </a:lnTo>
                <a:lnTo>
                  <a:pt x="59283" y="262890"/>
                </a:lnTo>
                <a:lnTo>
                  <a:pt x="55130" y="261620"/>
                </a:lnTo>
                <a:close/>
              </a:path>
              <a:path w="385444" h="391160">
                <a:moveTo>
                  <a:pt x="127431" y="313690"/>
                </a:moveTo>
                <a:lnTo>
                  <a:pt x="95948" y="313690"/>
                </a:lnTo>
                <a:lnTo>
                  <a:pt x="104775" y="317500"/>
                </a:lnTo>
                <a:lnTo>
                  <a:pt x="107594" y="318770"/>
                </a:lnTo>
                <a:lnTo>
                  <a:pt x="117055" y="335280"/>
                </a:lnTo>
                <a:lnTo>
                  <a:pt x="116497" y="340360"/>
                </a:lnTo>
                <a:lnTo>
                  <a:pt x="115658" y="344170"/>
                </a:lnTo>
                <a:lnTo>
                  <a:pt x="112864" y="349250"/>
                </a:lnTo>
                <a:lnTo>
                  <a:pt x="110782" y="351790"/>
                </a:lnTo>
                <a:lnTo>
                  <a:pt x="108026" y="354330"/>
                </a:lnTo>
                <a:lnTo>
                  <a:pt x="90525" y="372110"/>
                </a:lnTo>
                <a:lnTo>
                  <a:pt x="110457" y="372110"/>
                </a:lnTo>
                <a:lnTo>
                  <a:pt x="116700" y="365760"/>
                </a:lnTo>
                <a:lnTo>
                  <a:pt x="120103" y="361950"/>
                </a:lnTo>
                <a:lnTo>
                  <a:pt x="122897" y="359410"/>
                </a:lnTo>
                <a:lnTo>
                  <a:pt x="125044" y="355600"/>
                </a:lnTo>
                <a:lnTo>
                  <a:pt x="127190" y="353060"/>
                </a:lnTo>
                <a:lnTo>
                  <a:pt x="128943" y="349250"/>
                </a:lnTo>
                <a:lnTo>
                  <a:pt x="131610" y="342900"/>
                </a:lnTo>
                <a:lnTo>
                  <a:pt x="132473" y="340360"/>
                </a:lnTo>
                <a:lnTo>
                  <a:pt x="133261" y="332740"/>
                </a:lnTo>
                <a:lnTo>
                  <a:pt x="133159" y="330200"/>
                </a:lnTo>
                <a:lnTo>
                  <a:pt x="131940" y="323850"/>
                </a:lnTo>
                <a:lnTo>
                  <a:pt x="130797" y="320040"/>
                </a:lnTo>
                <a:lnTo>
                  <a:pt x="129108" y="317500"/>
                </a:lnTo>
                <a:lnTo>
                  <a:pt x="127431" y="313690"/>
                </a:lnTo>
                <a:close/>
              </a:path>
              <a:path w="385444" h="391160">
                <a:moveTo>
                  <a:pt x="80143" y="279400"/>
                </a:moveTo>
                <a:lnTo>
                  <a:pt x="54254" y="279400"/>
                </a:lnTo>
                <a:lnTo>
                  <a:pt x="59029" y="281940"/>
                </a:lnTo>
                <a:lnTo>
                  <a:pt x="61315" y="283210"/>
                </a:lnTo>
                <a:lnTo>
                  <a:pt x="63512" y="285750"/>
                </a:lnTo>
                <a:lnTo>
                  <a:pt x="65481" y="287020"/>
                </a:lnTo>
                <a:lnTo>
                  <a:pt x="67094" y="289560"/>
                </a:lnTo>
                <a:lnTo>
                  <a:pt x="69621" y="294640"/>
                </a:lnTo>
                <a:lnTo>
                  <a:pt x="70319" y="297180"/>
                </a:lnTo>
                <a:lnTo>
                  <a:pt x="70548" y="302260"/>
                </a:lnTo>
                <a:lnTo>
                  <a:pt x="70065" y="304800"/>
                </a:lnTo>
                <a:lnTo>
                  <a:pt x="68973" y="307340"/>
                </a:lnTo>
                <a:lnTo>
                  <a:pt x="67881" y="311150"/>
                </a:lnTo>
                <a:lnTo>
                  <a:pt x="65773" y="313690"/>
                </a:lnTo>
                <a:lnTo>
                  <a:pt x="62636" y="316230"/>
                </a:lnTo>
                <a:lnTo>
                  <a:pt x="48920" y="330200"/>
                </a:lnTo>
                <a:lnTo>
                  <a:pt x="68152" y="330200"/>
                </a:lnTo>
                <a:lnTo>
                  <a:pt x="72961" y="325120"/>
                </a:lnTo>
                <a:lnTo>
                  <a:pt x="76733" y="321310"/>
                </a:lnTo>
                <a:lnTo>
                  <a:pt x="80238" y="318770"/>
                </a:lnTo>
                <a:lnTo>
                  <a:pt x="86690" y="314960"/>
                </a:lnTo>
                <a:lnTo>
                  <a:pt x="89827" y="314960"/>
                </a:lnTo>
                <a:lnTo>
                  <a:pt x="95948" y="313690"/>
                </a:lnTo>
                <a:lnTo>
                  <a:pt x="127431" y="313690"/>
                </a:lnTo>
                <a:lnTo>
                  <a:pt x="125158" y="311150"/>
                </a:lnTo>
                <a:lnTo>
                  <a:pt x="122313" y="308610"/>
                </a:lnTo>
                <a:lnTo>
                  <a:pt x="119214" y="304800"/>
                </a:lnTo>
                <a:lnTo>
                  <a:pt x="117570" y="303530"/>
                </a:lnTo>
                <a:lnTo>
                  <a:pt x="81965" y="303530"/>
                </a:lnTo>
                <a:lnTo>
                  <a:pt x="83083" y="300990"/>
                </a:lnTo>
                <a:lnTo>
                  <a:pt x="83756" y="297180"/>
                </a:lnTo>
                <a:lnTo>
                  <a:pt x="84175" y="292100"/>
                </a:lnTo>
                <a:lnTo>
                  <a:pt x="83959" y="289560"/>
                </a:lnTo>
                <a:lnTo>
                  <a:pt x="82651" y="284480"/>
                </a:lnTo>
                <a:lnTo>
                  <a:pt x="81597" y="281940"/>
                </a:lnTo>
                <a:lnTo>
                  <a:pt x="80143" y="279400"/>
                </a:lnTo>
                <a:close/>
              </a:path>
              <a:path w="385444" h="391160">
                <a:moveTo>
                  <a:pt x="141249" y="217170"/>
                </a:moveTo>
                <a:lnTo>
                  <a:pt x="129793" y="217170"/>
                </a:lnTo>
                <a:lnTo>
                  <a:pt x="128866" y="218440"/>
                </a:lnTo>
                <a:lnTo>
                  <a:pt x="128015" y="218440"/>
                </a:lnTo>
                <a:lnTo>
                  <a:pt x="127177" y="219710"/>
                </a:lnTo>
                <a:lnTo>
                  <a:pt x="126453" y="219710"/>
                </a:lnTo>
                <a:lnTo>
                  <a:pt x="124485" y="222250"/>
                </a:lnTo>
                <a:lnTo>
                  <a:pt x="123317" y="223520"/>
                </a:lnTo>
                <a:lnTo>
                  <a:pt x="121348" y="227330"/>
                </a:lnTo>
                <a:lnTo>
                  <a:pt x="120637" y="228600"/>
                </a:lnTo>
                <a:lnTo>
                  <a:pt x="119748" y="233680"/>
                </a:lnTo>
                <a:lnTo>
                  <a:pt x="119659" y="234950"/>
                </a:lnTo>
                <a:lnTo>
                  <a:pt x="119598" y="237490"/>
                </a:lnTo>
                <a:lnTo>
                  <a:pt x="119710" y="242570"/>
                </a:lnTo>
                <a:lnTo>
                  <a:pt x="120142" y="246380"/>
                </a:lnTo>
                <a:lnTo>
                  <a:pt x="120929" y="250190"/>
                </a:lnTo>
                <a:lnTo>
                  <a:pt x="100672" y="250190"/>
                </a:lnTo>
                <a:lnTo>
                  <a:pt x="100914" y="251460"/>
                </a:lnTo>
                <a:lnTo>
                  <a:pt x="164807" y="314960"/>
                </a:lnTo>
                <a:lnTo>
                  <a:pt x="167830" y="314960"/>
                </a:lnTo>
                <a:lnTo>
                  <a:pt x="168567" y="313690"/>
                </a:lnTo>
                <a:lnTo>
                  <a:pt x="170256" y="312420"/>
                </a:lnTo>
                <a:lnTo>
                  <a:pt x="171234" y="312420"/>
                </a:lnTo>
                <a:lnTo>
                  <a:pt x="172364" y="311150"/>
                </a:lnTo>
                <a:lnTo>
                  <a:pt x="173532" y="309880"/>
                </a:lnTo>
                <a:lnTo>
                  <a:pt x="174434" y="308610"/>
                </a:lnTo>
                <a:lnTo>
                  <a:pt x="175094" y="307340"/>
                </a:lnTo>
                <a:lnTo>
                  <a:pt x="175755" y="307340"/>
                </a:lnTo>
                <a:lnTo>
                  <a:pt x="176199" y="306070"/>
                </a:lnTo>
                <a:lnTo>
                  <a:pt x="176428" y="306070"/>
                </a:lnTo>
                <a:lnTo>
                  <a:pt x="176656" y="304800"/>
                </a:lnTo>
                <a:lnTo>
                  <a:pt x="176606" y="303530"/>
                </a:lnTo>
                <a:lnTo>
                  <a:pt x="176377" y="303530"/>
                </a:lnTo>
                <a:lnTo>
                  <a:pt x="134467" y="261620"/>
                </a:lnTo>
                <a:lnTo>
                  <a:pt x="133540" y="257810"/>
                </a:lnTo>
                <a:lnTo>
                  <a:pt x="132854" y="254000"/>
                </a:lnTo>
                <a:lnTo>
                  <a:pt x="132016" y="247650"/>
                </a:lnTo>
                <a:lnTo>
                  <a:pt x="132137" y="241300"/>
                </a:lnTo>
                <a:lnTo>
                  <a:pt x="136017" y="232410"/>
                </a:lnTo>
                <a:lnTo>
                  <a:pt x="138010" y="229870"/>
                </a:lnTo>
                <a:lnTo>
                  <a:pt x="140068" y="228600"/>
                </a:lnTo>
                <a:lnTo>
                  <a:pt x="141909" y="228600"/>
                </a:lnTo>
                <a:lnTo>
                  <a:pt x="142798" y="227330"/>
                </a:lnTo>
                <a:lnTo>
                  <a:pt x="144360" y="227330"/>
                </a:lnTo>
                <a:lnTo>
                  <a:pt x="145110" y="226060"/>
                </a:lnTo>
                <a:lnTo>
                  <a:pt x="146418" y="226060"/>
                </a:lnTo>
                <a:lnTo>
                  <a:pt x="146481" y="223520"/>
                </a:lnTo>
                <a:lnTo>
                  <a:pt x="146227" y="223520"/>
                </a:lnTo>
                <a:lnTo>
                  <a:pt x="145973" y="222250"/>
                </a:lnTo>
                <a:lnTo>
                  <a:pt x="145516" y="222250"/>
                </a:lnTo>
                <a:lnTo>
                  <a:pt x="144208" y="220980"/>
                </a:lnTo>
                <a:lnTo>
                  <a:pt x="143357" y="219710"/>
                </a:lnTo>
                <a:lnTo>
                  <a:pt x="142328" y="218440"/>
                </a:lnTo>
                <a:lnTo>
                  <a:pt x="141249" y="217170"/>
                </a:lnTo>
                <a:close/>
              </a:path>
              <a:path w="385444" h="391160">
                <a:moveTo>
                  <a:pt x="105384" y="298450"/>
                </a:moveTo>
                <a:lnTo>
                  <a:pt x="94868" y="298450"/>
                </a:lnTo>
                <a:lnTo>
                  <a:pt x="88087" y="299720"/>
                </a:lnTo>
                <a:lnTo>
                  <a:pt x="84912" y="300990"/>
                </a:lnTo>
                <a:lnTo>
                  <a:pt x="81965" y="303530"/>
                </a:lnTo>
                <a:lnTo>
                  <a:pt x="117570" y="303530"/>
                </a:lnTo>
                <a:lnTo>
                  <a:pt x="115925" y="302260"/>
                </a:lnTo>
                <a:lnTo>
                  <a:pt x="105384" y="298450"/>
                </a:lnTo>
                <a:close/>
              </a:path>
              <a:path w="385444" h="391160">
                <a:moveTo>
                  <a:pt x="223390" y="177800"/>
                </a:moveTo>
                <a:lnTo>
                  <a:pt x="196761" y="177800"/>
                </a:lnTo>
                <a:lnTo>
                  <a:pt x="203911" y="181610"/>
                </a:lnTo>
                <a:lnTo>
                  <a:pt x="208762" y="186690"/>
                </a:lnTo>
                <a:lnTo>
                  <a:pt x="213664" y="190500"/>
                </a:lnTo>
                <a:lnTo>
                  <a:pt x="204965" y="199390"/>
                </a:lnTo>
                <a:lnTo>
                  <a:pt x="200063" y="204470"/>
                </a:lnTo>
                <a:lnTo>
                  <a:pt x="196075" y="209550"/>
                </a:lnTo>
                <a:lnTo>
                  <a:pt x="189941" y="219710"/>
                </a:lnTo>
                <a:lnTo>
                  <a:pt x="187921" y="223520"/>
                </a:lnTo>
                <a:lnTo>
                  <a:pt x="185953" y="232410"/>
                </a:lnTo>
                <a:lnTo>
                  <a:pt x="186055" y="237490"/>
                </a:lnTo>
                <a:lnTo>
                  <a:pt x="207454" y="260350"/>
                </a:lnTo>
                <a:lnTo>
                  <a:pt x="218008" y="260350"/>
                </a:lnTo>
                <a:lnTo>
                  <a:pt x="239896" y="245110"/>
                </a:lnTo>
                <a:lnTo>
                  <a:pt x="212521" y="245110"/>
                </a:lnTo>
                <a:lnTo>
                  <a:pt x="208876" y="243840"/>
                </a:lnTo>
                <a:lnTo>
                  <a:pt x="203682" y="237490"/>
                </a:lnTo>
                <a:lnTo>
                  <a:pt x="202349" y="236220"/>
                </a:lnTo>
                <a:lnTo>
                  <a:pt x="200850" y="231140"/>
                </a:lnTo>
                <a:lnTo>
                  <a:pt x="200723" y="228600"/>
                </a:lnTo>
                <a:lnTo>
                  <a:pt x="201701" y="223520"/>
                </a:lnTo>
                <a:lnTo>
                  <a:pt x="202857" y="220980"/>
                </a:lnTo>
                <a:lnTo>
                  <a:pt x="206451" y="215900"/>
                </a:lnTo>
                <a:lnTo>
                  <a:pt x="208940" y="212090"/>
                </a:lnTo>
                <a:lnTo>
                  <a:pt x="222021" y="199390"/>
                </a:lnTo>
                <a:lnTo>
                  <a:pt x="244759" y="199390"/>
                </a:lnTo>
                <a:lnTo>
                  <a:pt x="223390" y="177800"/>
                </a:lnTo>
                <a:close/>
              </a:path>
              <a:path w="385444" h="391160">
                <a:moveTo>
                  <a:pt x="111366" y="240030"/>
                </a:moveTo>
                <a:lnTo>
                  <a:pt x="108458" y="240030"/>
                </a:lnTo>
                <a:lnTo>
                  <a:pt x="107784" y="241300"/>
                </a:lnTo>
                <a:lnTo>
                  <a:pt x="105409" y="242570"/>
                </a:lnTo>
                <a:lnTo>
                  <a:pt x="104381" y="243840"/>
                </a:lnTo>
                <a:lnTo>
                  <a:pt x="103301" y="245110"/>
                </a:lnTo>
                <a:lnTo>
                  <a:pt x="102463" y="246380"/>
                </a:lnTo>
                <a:lnTo>
                  <a:pt x="101295" y="247650"/>
                </a:lnTo>
                <a:lnTo>
                  <a:pt x="100901" y="247650"/>
                </a:lnTo>
                <a:lnTo>
                  <a:pt x="100482" y="248920"/>
                </a:lnTo>
                <a:lnTo>
                  <a:pt x="100431" y="250190"/>
                </a:lnTo>
                <a:lnTo>
                  <a:pt x="120929" y="250190"/>
                </a:lnTo>
                <a:lnTo>
                  <a:pt x="111366" y="240030"/>
                </a:lnTo>
                <a:close/>
              </a:path>
              <a:path w="385444" h="391160">
                <a:moveTo>
                  <a:pt x="244759" y="199390"/>
                </a:moveTo>
                <a:lnTo>
                  <a:pt x="222021" y="199390"/>
                </a:lnTo>
                <a:lnTo>
                  <a:pt x="235419" y="213360"/>
                </a:lnTo>
                <a:lnTo>
                  <a:pt x="235584" y="215900"/>
                </a:lnTo>
                <a:lnTo>
                  <a:pt x="228193" y="238760"/>
                </a:lnTo>
                <a:lnTo>
                  <a:pt x="224447" y="242570"/>
                </a:lnTo>
                <a:lnTo>
                  <a:pt x="220560" y="245110"/>
                </a:lnTo>
                <a:lnTo>
                  <a:pt x="239896" y="245110"/>
                </a:lnTo>
                <a:lnTo>
                  <a:pt x="241973" y="241300"/>
                </a:lnTo>
                <a:lnTo>
                  <a:pt x="245490" y="231140"/>
                </a:lnTo>
                <a:lnTo>
                  <a:pt x="246265" y="226060"/>
                </a:lnTo>
                <a:lnTo>
                  <a:pt x="246075" y="220980"/>
                </a:lnTo>
                <a:lnTo>
                  <a:pt x="261632" y="220980"/>
                </a:lnTo>
                <a:lnTo>
                  <a:pt x="262661" y="219710"/>
                </a:lnTo>
                <a:lnTo>
                  <a:pt x="262966" y="219710"/>
                </a:lnTo>
                <a:lnTo>
                  <a:pt x="263156" y="218440"/>
                </a:lnTo>
                <a:lnTo>
                  <a:pt x="262915" y="217170"/>
                </a:lnTo>
                <a:lnTo>
                  <a:pt x="262356" y="217170"/>
                </a:lnTo>
                <a:lnTo>
                  <a:pt x="244759" y="199390"/>
                </a:lnTo>
                <a:close/>
              </a:path>
              <a:path w="385444" h="391160">
                <a:moveTo>
                  <a:pt x="261632" y="220980"/>
                </a:moveTo>
                <a:lnTo>
                  <a:pt x="246075" y="220980"/>
                </a:lnTo>
                <a:lnTo>
                  <a:pt x="252399" y="227330"/>
                </a:lnTo>
                <a:lnTo>
                  <a:pt x="255498" y="227330"/>
                </a:lnTo>
                <a:lnTo>
                  <a:pt x="256362" y="226060"/>
                </a:lnTo>
                <a:lnTo>
                  <a:pt x="257225" y="226060"/>
                </a:lnTo>
                <a:lnTo>
                  <a:pt x="258267" y="224790"/>
                </a:lnTo>
                <a:lnTo>
                  <a:pt x="259486" y="223520"/>
                </a:lnTo>
                <a:lnTo>
                  <a:pt x="260743" y="222250"/>
                </a:lnTo>
                <a:lnTo>
                  <a:pt x="261632" y="220980"/>
                </a:lnTo>
                <a:close/>
              </a:path>
              <a:path w="385444" h="391160">
                <a:moveTo>
                  <a:pt x="138556" y="214630"/>
                </a:moveTo>
                <a:lnTo>
                  <a:pt x="133731" y="214630"/>
                </a:lnTo>
                <a:lnTo>
                  <a:pt x="132829" y="215900"/>
                </a:lnTo>
                <a:lnTo>
                  <a:pt x="131851" y="215900"/>
                </a:lnTo>
                <a:lnTo>
                  <a:pt x="130822" y="217170"/>
                </a:lnTo>
                <a:lnTo>
                  <a:pt x="140385" y="217170"/>
                </a:lnTo>
                <a:lnTo>
                  <a:pt x="139077" y="215900"/>
                </a:lnTo>
                <a:lnTo>
                  <a:pt x="138556" y="214630"/>
                </a:lnTo>
                <a:close/>
              </a:path>
              <a:path w="385444" h="391160">
                <a:moveTo>
                  <a:pt x="204292" y="162560"/>
                </a:moveTo>
                <a:lnTo>
                  <a:pt x="188417" y="162560"/>
                </a:lnTo>
                <a:lnTo>
                  <a:pt x="179997" y="167640"/>
                </a:lnTo>
                <a:lnTo>
                  <a:pt x="175615" y="170180"/>
                </a:lnTo>
                <a:lnTo>
                  <a:pt x="171081" y="175260"/>
                </a:lnTo>
                <a:lnTo>
                  <a:pt x="168656" y="177800"/>
                </a:lnTo>
                <a:lnTo>
                  <a:pt x="166458" y="180340"/>
                </a:lnTo>
                <a:lnTo>
                  <a:pt x="162585" y="185420"/>
                </a:lnTo>
                <a:lnTo>
                  <a:pt x="160947" y="189230"/>
                </a:lnTo>
                <a:lnTo>
                  <a:pt x="158280" y="194310"/>
                </a:lnTo>
                <a:lnTo>
                  <a:pt x="157251" y="196850"/>
                </a:lnTo>
                <a:lnTo>
                  <a:pt x="155422" y="203200"/>
                </a:lnTo>
                <a:lnTo>
                  <a:pt x="155384" y="205740"/>
                </a:lnTo>
                <a:lnTo>
                  <a:pt x="155625" y="207010"/>
                </a:lnTo>
                <a:lnTo>
                  <a:pt x="156654" y="208280"/>
                </a:lnTo>
                <a:lnTo>
                  <a:pt x="157492" y="209550"/>
                </a:lnTo>
                <a:lnTo>
                  <a:pt x="158661" y="210820"/>
                </a:lnTo>
                <a:lnTo>
                  <a:pt x="160058" y="212090"/>
                </a:lnTo>
                <a:lnTo>
                  <a:pt x="161417" y="213360"/>
                </a:lnTo>
                <a:lnTo>
                  <a:pt x="165468" y="213360"/>
                </a:lnTo>
                <a:lnTo>
                  <a:pt x="166027" y="212090"/>
                </a:lnTo>
                <a:lnTo>
                  <a:pt x="166547" y="210820"/>
                </a:lnTo>
                <a:lnTo>
                  <a:pt x="167017" y="209550"/>
                </a:lnTo>
                <a:lnTo>
                  <a:pt x="167474" y="207010"/>
                </a:lnTo>
                <a:lnTo>
                  <a:pt x="168160" y="205740"/>
                </a:lnTo>
                <a:lnTo>
                  <a:pt x="169938" y="200660"/>
                </a:lnTo>
                <a:lnTo>
                  <a:pt x="171170" y="196850"/>
                </a:lnTo>
                <a:lnTo>
                  <a:pt x="174358" y="191770"/>
                </a:lnTo>
                <a:lnTo>
                  <a:pt x="176580" y="189230"/>
                </a:lnTo>
                <a:lnTo>
                  <a:pt x="179425" y="185420"/>
                </a:lnTo>
                <a:lnTo>
                  <a:pt x="182092" y="182880"/>
                </a:lnTo>
                <a:lnTo>
                  <a:pt x="184658" y="181610"/>
                </a:lnTo>
                <a:lnTo>
                  <a:pt x="191985" y="177800"/>
                </a:lnTo>
                <a:lnTo>
                  <a:pt x="223390" y="177800"/>
                </a:lnTo>
                <a:lnTo>
                  <a:pt x="215849" y="170180"/>
                </a:lnTo>
                <a:lnTo>
                  <a:pt x="204292" y="162560"/>
                </a:lnTo>
                <a:close/>
              </a:path>
              <a:path w="385444" h="391160">
                <a:moveTo>
                  <a:pt x="265010" y="118110"/>
                </a:moveTo>
                <a:lnTo>
                  <a:pt x="250050" y="118110"/>
                </a:lnTo>
                <a:lnTo>
                  <a:pt x="265836" y="190500"/>
                </a:lnTo>
                <a:lnTo>
                  <a:pt x="266623" y="194310"/>
                </a:lnTo>
                <a:lnTo>
                  <a:pt x="266915" y="194310"/>
                </a:lnTo>
                <a:lnTo>
                  <a:pt x="267246" y="195580"/>
                </a:lnTo>
                <a:lnTo>
                  <a:pt x="267563" y="195580"/>
                </a:lnTo>
                <a:lnTo>
                  <a:pt x="267944" y="196850"/>
                </a:lnTo>
                <a:lnTo>
                  <a:pt x="268782" y="198120"/>
                </a:lnTo>
                <a:lnTo>
                  <a:pt x="269316" y="198120"/>
                </a:lnTo>
                <a:lnTo>
                  <a:pt x="269976" y="199390"/>
                </a:lnTo>
                <a:lnTo>
                  <a:pt x="273900" y="203200"/>
                </a:lnTo>
                <a:lnTo>
                  <a:pt x="275323" y="204470"/>
                </a:lnTo>
                <a:lnTo>
                  <a:pt x="277888" y="204470"/>
                </a:lnTo>
                <a:lnTo>
                  <a:pt x="279031" y="203200"/>
                </a:lnTo>
                <a:lnTo>
                  <a:pt x="280009" y="201930"/>
                </a:lnTo>
                <a:lnTo>
                  <a:pt x="299631" y="182880"/>
                </a:lnTo>
                <a:lnTo>
                  <a:pt x="279514" y="182880"/>
                </a:lnTo>
                <a:lnTo>
                  <a:pt x="265010" y="118110"/>
                </a:lnTo>
                <a:close/>
              </a:path>
              <a:path w="385444" h="391160">
                <a:moveTo>
                  <a:pt x="313232" y="153670"/>
                </a:moveTo>
                <a:lnTo>
                  <a:pt x="309499" y="153670"/>
                </a:lnTo>
                <a:lnTo>
                  <a:pt x="279514" y="182880"/>
                </a:lnTo>
                <a:lnTo>
                  <a:pt x="299631" y="182880"/>
                </a:lnTo>
                <a:lnTo>
                  <a:pt x="319252" y="163830"/>
                </a:lnTo>
                <a:lnTo>
                  <a:pt x="319519" y="162560"/>
                </a:lnTo>
                <a:lnTo>
                  <a:pt x="319684" y="162560"/>
                </a:lnTo>
                <a:lnTo>
                  <a:pt x="319849" y="161290"/>
                </a:lnTo>
                <a:lnTo>
                  <a:pt x="319405" y="160020"/>
                </a:lnTo>
                <a:lnTo>
                  <a:pt x="319049" y="160020"/>
                </a:lnTo>
                <a:lnTo>
                  <a:pt x="318071" y="157480"/>
                </a:lnTo>
                <a:lnTo>
                  <a:pt x="317385" y="157480"/>
                </a:lnTo>
                <a:lnTo>
                  <a:pt x="315607" y="154940"/>
                </a:lnTo>
                <a:lnTo>
                  <a:pt x="314769" y="154940"/>
                </a:lnTo>
                <a:lnTo>
                  <a:pt x="313232" y="153670"/>
                </a:lnTo>
                <a:close/>
              </a:path>
              <a:path w="385444" h="391160">
                <a:moveTo>
                  <a:pt x="311378" y="152400"/>
                </a:moveTo>
                <a:lnTo>
                  <a:pt x="310857" y="152400"/>
                </a:lnTo>
                <a:lnTo>
                  <a:pt x="309918" y="153670"/>
                </a:lnTo>
                <a:lnTo>
                  <a:pt x="311962" y="153670"/>
                </a:lnTo>
                <a:lnTo>
                  <a:pt x="311378" y="152400"/>
                </a:lnTo>
                <a:close/>
              </a:path>
              <a:path w="385444" h="391160">
                <a:moveTo>
                  <a:pt x="256133" y="99060"/>
                </a:moveTo>
                <a:lnTo>
                  <a:pt x="249999" y="99060"/>
                </a:lnTo>
                <a:lnTo>
                  <a:pt x="213283" y="135890"/>
                </a:lnTo>
                <a:lnTo>
                  <a:pt x="212864" y="135890"/>
                </a:lnTo>
                <a:lnTo>
                  <a:pt x="212585" y="137160"/>
                </a:lnTo>
                <a:lnTo>
                  <a:pt x="212305" y="137160"/>
                </a:lnTo>
                <a:lnTo>
                  <a:pt x="212331" y="138430"/>
                </a:lnTo>
                <a:lnTo>
                  <a:pt x="212699" y="139700"/>
                </a:lnTo>
                <a:lnTo>
                  <a:pt x="213067" y="139700"/>
                </a:lnTo>
                <a:lnTo>
                  <a:pt x="213601" y="140970"/>
                </a:lnTo>
                <a:lnTo>
                  <a:pt x="214147" y="140970"/>
                </a:lnTo>
                <a:lnTo>
                  <a:pt x="214833" y="142240"/>
                </a:lnTo>
                <a:lnTo>
                  <a:pt x="215671" y="143510"/>
                </a:lnTo>
                <a:lnTo>
                  <a:pt x="217411" y="144780"/>
                </a:lnTo>
                <a:lnTo>
                  <a:pt x="218884" y="146050"/>
                </a:lnTo>
                <a:lnTo>
                  <a:pt x="222288" y="146050"/>
                </a:lnTo>
                <a:lnTo>
                  <a:pt x="250050" y="118110"/>
                </a:lnTo>
                <a:lnTo>
                  <a:pt x="265010" y="118110"/>
                </a:lnTo>
                <a:lnTo>
                  <a:pt x="262750" y="107950"/>
                </a:lnTo>
                <a:lnTo>
                  <a:pt x="262432" y="107950"/>
                </a:lnTo>
                <a:lnTo>
                  <a:pt x="261734" y="105410"/>
                </a:lnTo>
                <a:lnTo>
                  <a:pt x="261327" y="105410"/>
                </a:lnTo>
                <a:lnTo>
                  <a:pt x="260388" y="104140"/>
                </a:lnTo>
                <a:lnTo>
                  <a:pt x="259829" y="102870"/>
                </a:lnTo>
                <a:lnTo>
                  <a:pt x="259168" y="102870"/>
                </a:lnTo>
                <a:lnTo>
                  <a:pt x="256933" y="100330"/>
                </a:lnTo>
                <a:lnTo>
                  <a:pt x="256133" y="99060"/>
                </a:lnTo>
                <a:close/>
              </a:path>
              <a:path w="385444" h="391160">
                <a:moveTo>
                  <a:pt x="285280" y="67310"/>
                </a:moveTo>
                <a:lnTo>
                  <a:pt x="281152" y="67310"/>
                </a:lnTo>
                <a:lnTo>
                  <a:pt x="280301" y="68580"/>
                </a:lnTo>
                <a:lnTo>
                  <a:pt x="279463" y="68580"/>
                </a:lnTo>
                <a:lnTo>
                  <a:pt x="278460" y="69850"/>
                </a:lnTo>
                <a:lnTo>
                  <a:pt x="277291" y="71120"/>
                </a:lnTo>
                <a:lnTo>
                  <a:pt x="276161" y="72390"/>
                </a:lnTo>
                <a:lnTo>
                  <a:pt x="274624" y="73660"/>
                </a:lnTo>
                <a:lnTo>
                  <a:pt x="273964" y="74930"/>
                </a:lnTo>
                <a:lnTo>
                  <a:pt x="273507" y="76200"/>
                </a:lnTo>
                <a:lnTo>
                  <a:pt x="272999" y="77470"/>
                </a:lnTo>
                <a:lnTo>
                  <a:pt x="273164" y="78740"/>
                </a:lnTo>
                <a:lnTo>
                  <a:pt x="273710" y="78740"/>
                </a:lnTo>
                <a:lnTo>
                  <a:pt x="337223" y="142240"/>
                </a:lnTo>
                <a:lnTo>
                  <a:pt x="338467" y="143510"/>
                </a:lnTo>
                <a:lnTo>
                  <a:pt x="338988" y="142240"/>
                </a:lnTo>
                <a:lnTo>
                  <a:pt x="340995" y="142240"/>
                </a:lnTo>
                <a:lnTo>
                  <a:pt x="341833" y="140970"/>
                </a:lnTo>
                <a:lnTo>
                  <a:pt x="344779" y="138430"/>
                </a:lnTo>
                <a:lnTo>
                  <a:pt x="346862" y="135890"/>
                </a:lnTo>
                <a:lnTo>
                  <a:pt x="347510" y="135890"/>
                </a:lnTo>
                <a:lnTo>
                  <a:pt x="348170" y="134620"/>
                </a:lnTo>
                <a:lnTo>
                  <a:pt x="348615" y="133350"/>
                </a:lnTo>
                <a:lnTo>
                  <a:pt x="349084" y="133350"/>
                </a:lnTo>
                <a:lnTo>
                  <a:pt x="349097" y="132080"/>
                </a:lnTo>
                <a:lnTo>
                  <a:pt x="349021" y="130810"/>
                </a:lnTo>
                <a:lnTo>
                  <a:pt x="348424" y="130810"/>
                </a:lnTo>
                <a:lnTo>
                  <a:pt x="285280" y="67310"/>
                </a:lnTo>
                <a:close/>
              </a:path>
              <a:path w="385444" h="391160">
                <a:moveTo>
                  <a:pt x="290245" y="0"/>
                </a:moveTo>
                <a:lnTo>
                  <a:pt x="288353" y="0"/>
                </a:lnTo>
                <a:lnTo>
                  <a:pt x="287134" y="1270"/>
                </a:lnTo>
                <a:lnTo>
                  <a:pt x="286410" y="1270"/>
                </a:lnTo>
                <a:lnTo>
                  <a:pt x="284721" y="2540"/>
                </a:lnTo>
                <a:lnTo>
                  <a:pt x="283718" y="3810"/>
                </a:lnTo>
                <a:lnTo>
                  <a:pt x="282549" y="5080"/>
                </a:lnTo>
                <a:lnTo>
                  <a:pt x="280543" y="6350"/>
                </a:lnTo>
                <a:lnTo>
                  <a:pt x="278777" y="8890"/>
                </a:lnTo>
                <a:lnTo>
                  <a:pt x="278256" y="10160"/>
                </a:lnTo>
                <a:lnTo>
                  <a:pt x="278193" y="11430"/>
                </a:lnTo>
                <a:lnTo>
                  <a:pt x="278422" y="11430"/>
                </a:lnTo>
                <a:lnTo>
                  <a:pt x="278663" y="12700"/>
                </a:lnTo>
                <a:lnTo>
                  <a:pt x="373151" y="106680"/>
                </a:lnTo>
                <a:lnTo>
                  <a:pt x="376174" y="106680"/>
                </a:lnTo>
                <a:lnTo>
                  <a:pt x="376910" y="105410"/>
                </a:lnTo>
                <a:lnTo>
                  <a:pt x="378599" y="104140"/>
                </a:lnTo>
                <a:lnTo>
                  <a:pt x="379577" y="104140"/>
                </a:lnTo>
                <a:lnTo>
                  <a:pt x="380695" y="102870"/>
                </a:lnTo>
                <a:lnTo>
                  <a:pt x="381876" y="101600"/>
                </a:lnTo>
                <a:lnTo>
                  <a:pt x="382778" y="100330"/>
                </a:lnTo>
                <a:lnTo>
                  <a:pt x="384530" y="97790"/>
                </a:lnTo>
                <a:lnTo>
                  <a:pt x="385000" y="96520"/>
                </a:lnTo>
                <a:lnTo>
                  <a:pt x="384949" y="95250"/>
                </a:lnTo>
                <a:lnTo>
                  <a:pt x="384352" y="95250"/>
                </a:lnTo>
                <a:lnTo>
                  <a:pt x="290245" y="0"/>
                </a:lnTo>
                <a:close/>
              </a:path>
              <a:path w="385444" h="391160">
                <a:moveTo>
                  <a:pt x="254038" y="97790"/>
                </a:moveTo>
                <a:lnTo>
                  <a:pt x="251612" y="97790"/>
                </a:lnTo>
                <a:lnTo>
                  <a:pt x="250532" y="99060"/>
                </a:lnTo>
                <a:lnTo>
                  <a:pt x="254723" y="99060"/>
                </a:lnTo>
                <a:lnTo>
                  <a:pt x="254038" y="97790"/>
                </a:lnTo>
                <a:close/>
              </a:path>
              <a:path w="385444" h="391160">
                <a:moveTo>
                  <a:pt x="260311" y="40640"/>
                </a:moveTo>
                <a:lnTo>
                  <a:pt x="256374" y="40640"/>
                </a:lnTo>
                <a:lnTo>
                  <a:pt x="254038" y="41910"/>
                </a:lnTo>
                <a:lnTo>
                  <a:pt x="251333" y="44450"/>
                </a:lnTo>
                <a:lnTo>
                  <a:pt x="248564" y="48260"/>
                </a:lnTo>
                <a:lnTo>
                  <a:pt x="247167" y="49530"/>
                </a:lnTo>
                <a:lnTo>
                  <a:pt x="247078" y="54610"/>
                </a:lnTo>
                <a:lnTo>
                  <a:pt x="248412" y="55880"/>
                </a:lnTo>
                <a:lnTo>
                  <a:pt x="251117" y="59690"/>
                </a:lnTo>
                <a:lnTo>
                  <a:pt x="253784" y="62230"/>
                </a:lnTo>
                <a:lnTo>
                  <a:pt x="256095" y="63500"/>
                </a:lnTo>
                <a:lnTo>
                  <a:pt x="260032" y="63500"/>
                </a:lnTo>
                <a:lnTo>
                  <a:pt x="262369" y="62230"/>
                </a:lnTo>
                <a:lnTo>
                  <a:pt x="265074" y="58420"/>
                </a:lnTo>
                <a:lnTo>
                  <a:pt x="267843" y="55880"/>
                </a:lnTo>
                <a:lnTo>
                  <a:pt x="269240" y="53340"/>
                </a:lnTo>
                <a:lnTo>
                  <a:pt x="269341" y="49530"/>
                </a:lnTo>
                <a:lnTo>
                  <a:pt x="268008" y="46990"/>
                </a:lnTo>
                <a:lnTo>
                  <a:pt x="265290" y="44450"/>
                </a:lnTo>
                <a:lnTo>
                  <a:pt x="262623" y="41910"/>
                </a:lnTo>
                <a:lnTo>
                  <a:pt x="260311" y="4064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05761" y="4300728"/>
            <a:ext cx="3108579" cy="1303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36133" y="4338828"/>
            <a:ext cx="803401" cy="453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09004" y="4289297"/>
            <a:ext cx="2231517" cy="1146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19768" y="4341367"/>
            <a:ext cx="850518" cy="557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784349" y="2421203"/>
            <a:ext cx="208006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dirty="0">
                <a:solidFill>
                  <a:srgbClr val="006666"/>
                </a:solidFill>
                <a:latin typeface="Calibri"/>
                <a:cs typeface="Calibri"/>
              </a:rPr>
              <a:t>%</a:t>
            </a:r>
            <a:r>
              <a:rPr sz="1600" spc="-6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6666"/>
                </a:solidFill>
                <a:latin typeface="Calibri"/>
                <a:cs typeface="Calibri"/>
              </a:rPr>
              <a:t>a.a.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44432" y="6456441"/>
            <a:ext cx="295275" cy="245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50"/>
              </a:lnSpc>
            </a:pPr>
            <a:fld id="{81D60167-4931-47E6-BA6A-407CBD079E47}" type="slidenum"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pPr marL="25400">
                <a:lnSpc>
                  <a:spcPts val="1850"/>
                </a:lnSpc>
              </a:pPr>
              <a:t>34</a:t>
            </a:fld>
            <a:endParaRPr sz="18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793352" y="6018212"/>
            <a:ext cx="80073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050" spc="-15" dirty="0">
                <a:solidFill>
                  <a:srgbClr val="006666"/>
                </a:solidFill>
                <a:latin typeface="Calibri"/>
                <a:cs typeface="Calibri"/>
              </a:rPr>
              <a:t>Fonte:</a:t>
            </a:r>
            <a:r>
              <a:rPr sz="1050" spc="-14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006666"/>
                </a:solidFill>
                <a:latin typeface="Calibri"/>
                <a:cs typeface="Calibri"/>
              </a:rPr>
              <a:t>IFS/FMI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812" y="872836"/>
            <a:ext cx="10208033" cy="6353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sobre a Carteira para PF (pp)</a:t>
            </a:r>
            <a:b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918668"/>
              </p:ext>
            </p:extLst>
          </p:nvPr>
        </p:nvGraphicFramePr>
        <p:xfrm>
          <a:off x="712812" y="1313240"/>
          <a:ext cx="10208033" cy="504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2812" y="6355782"/>
            <a:ext cx="860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BACEN. Elaboração: FGV/IBRE.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87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AA13D9A-EB3C-43CF-8B52-8371DD53E02B}"/>
              </a:ext>
            </a:extLst>
          </p:cNvPr>
          <p:cNvSpPr txBox="1">
            <a:spLocks/>
          </p:cNvSpPr>
          <p:nvPr/>
        </p:nvSpPr>
        <p:spPr>
          <a:xfrm>
            <a:off x="774328" y="302794"/>
            <a:ext cx="10465172" cy="107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3600" b="1" dirty="0">
                <a:solidFill>
                  <a:sysClr val="windowText" lastClr="000000"/>
                </a:solidFill>
                <a:latin typeface="Calibri"/>
              </a:rPr>
              <a:t>Decomposição do Spread Bancário no Brasil</a:t>
            </a:r>
            <a:endParaRPr kumimoji="0" lang="pt-BR" sz="3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7E496B-4ED4-423C-AEBE-ADE646FE5690}"/>
              </a:ext>
            </a:extLst>
          </p:cNvPr>
          <p:cNvSpPr txBox="1"/>
          <p:nvPr/>
        </p:nvSpPr>
        <p:spPr>
          <a:xfrm>
            <a:off x="774328" y="6584263"/>
            <a:ext cx="235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Banco Central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C5EF3F2-100A-4D58-B265-264E4B5CB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65892"/>
              </p:ext>
            </p:extLst>
          </p:nvPr>
        </p:nvGraphicFramePr>
        <p:xfrm>
          <a:off x="774327" y="1398169"/>
          <a:ext cx="10465171" cy="52376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05516">
                  <a:extLst>
                    <a:ext uri="{9D8B030D-6E8A-4147-A177-3AD203B41FA5}">
                      <a16:colId xmlns:a16="http://schemas.microsoft.com/office/drawing/2014/main" val="183690781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511088439"/>
                    </a:ext>
                  </a:extLst>
                </a:gridCol>
                <a:gridCol w="963175">
                  <a:extLst>
                    <a:ext uri="{9D8B030D-6E8A-4147-A177-3AD203B41FA5}">
                      <a16:colId xmlns:a16="http://schemas.microsoft.com/office/drawing/2014/main" val="809576672"/>
                    </a:ext>
                  </a:extLst>
                </a:gridCol>
                <a:gridCol w="963175">
                  <a:extLst>
                    <a:ext uri="{9D8B030D-6E8A-4147-A177-3AD203B41FA5}">
                      <a16:colId xmlns:a16="http://schemas.microsoft.com/office/drawing/2014/main" val="4055769484"/>
                    </a:ext>
                  </a:extLst>
                </a:gridCol>
                <a:gridCol w="986465">
                  <a:extLst>
                    <a:ext uri="{9D8B030D-6E8A-4147-A177-3AD203B41FA5}">
                      <a16:colId xmlns:a16="http://schemas.microsoft.com/office/drawing/2014/main" val="934677733"/>
                    </a:ext>
                  </a:extLst>
                </a:gridCol>
                <a:gridCol w="1009753">
                  <a:extLst>
                    <a:ext uri="{9D8B030D-6E8A-4147-A177-3AD203B41FA5}">
                      <a16:colId xmlns:a16="http://schemas.microsoft.com/office/drawing/2014/main" val="2809918846"/>
                    </a:ext>
                  </a:extLst>
                </a:gridCol>
                <a:gridCol w="886653">
                  <a:extLst>
                    <a:ext uri="{9D8B030D-6E8A-4147-A177-3AD203B41FA5}">
                      <a16:colId xmlns:a16="http://schemas.microsoft.com/office/drawing/2014/main" val="2765463615"/>
                    </a:ext>
                  </a:extLst>
                </a:gridCol>
                <a:gridCol w="887485">
                  <a:extLst>
                    <a:ext uri="{9D8B030D-6E8A-4147-A177-3AD203B41FA5}">
                      <a16:colId xmlns:a16="http://schemas.microsoft.com/office/drawing/2014/main" val="2213995024"/>
                    </a:ext>
                  </a:extLst>
                </a:gridCol>
              </a:tblGrid>
              <a:tr h="248252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2385" algn="r">
                        <a:lnSpc>
                          <a:spcPts val="765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pontos percentuais (</a:t>
                      </a:r>
                      <a:r>
                        <a:rPr lang="pt-B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p.p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681819"/>
                  </a:ext>
                </a:extLst>
              </a:tr>
              <a:tr h="523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560" algn="l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pt-BR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Discriminação</a:t>
                      </a:r>
                      <a:endParaRPr lang="pt-B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5740" algn="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6129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6002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2250" algn="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2250" algn="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27000" algn="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3020" algn="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61972"/>
                  </a:ext>
                </a:extLst>
              </a:tr>
              <a:tr h="340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912675"/>
                  </a:ext>
                </a:extLst>
              </a:tr>
              <a:tr h="567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560" algn="l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– Taxa de Aplicação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5740" algn="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3040" marR="193040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3675" marR="193040" algn="ct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2250" algn="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2250" algn="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27000" algn="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2385" algn="r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97593"/>
                  </a:ext>
                </a:extLst>
              </a:tr>
              <a:tr h="512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l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– Taxa de Captação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5740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382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255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161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161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27000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238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188374"/>
                  </a:ext>
                </a:extLst>
              </a:tr>
              <a:tr h="475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6195" algn="l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</a:t>
                      </a:r>
                      <a:r>
                        <a:rPr lang="pt-BR" sz="17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Spread</a:t>
                      </a:r>
                      <a:endParaRPr lang="pt-B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510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3675" marR="19304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4945" marR="19304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161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161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2636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238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765872"/>
                  </a:ext>
                </a:extLst>
              </a:tr>
              <a:tr h="488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6830" algn="l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Custo Administrativo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510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255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192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161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161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26365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1750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360581"/>
                  </a:ext>
                </a:extLst>
              </a:tr>
              <a:tr h="460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6830" algn="l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– Inadimplência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4470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1920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1285" algn="ct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980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980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25730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1750" algn="r">
                        <a:spcBef>
                          <a:spcPts val="63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82702"/>
                  </a:ext>
                </a:extLst>
              </a:tr>
              <a:tr h="439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7465" algn="l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– Compulsório + Encargos Fiscais e FGC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4470" algn="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1285" algn="ct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0650" algn="ct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980" algn="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980" algn="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25730" algn="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1115" algn="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40636"/>
                  </a:ext>
                </a:extLst>
              </a:tr>
              <a:tr h="459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7465" algn="l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Impostos Diretos (CSLL + IR)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3835" algn="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1285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0015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345" algn="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345" algn="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25730" algn="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1115" algn="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42652"/>
                  </a:ext>
                </a:extLst>
              </a:tr>
              <a:tr h="425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algn="l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– Lucro e outros (1-2-3-4-5)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03835" algn="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0650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20015" algn="ct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345" algn="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345" algn="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25095" algn="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1115" algn="r">
                        <a:spcBef>
                          <a:spcPts val="585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84112"/>
                  </a:ext>
                </a:extLst>
              </a:tr>
              <a:tr h="296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5560" algn="l">
                        <a:lnSpc>
                          <a:spcPts val="108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641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35593"/>
            <a:ext cx="10515600" cy="1325563"/>
          </a:xfrm>
        </p:spPr>
        <p:txBody>
          <a:bodyPr rtlCol="0"/>
          <a:lstStyle/>
          <a:p>
            <a:pPr rtl="0"/>
            <a:r>
              <a:rPr lang="pt-BR" b="1" dirty="0"/>
              <a:t>Ineficiência Jurídica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84943"/>
            <a:ext cx="10515600" cy="4957763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3000" dirty="0">
                <a:solidFill>
                  <a:schemeClr val="tx1"/>
                </a:solidFill>
                <a:latin typeface="+mj-lt"/>
              </a:rPr>
              <a:t>Em termos de tempo para reaver um bem, visão favorável ao não pagamento das dívidas e inviolabilidade do bem da família, quando comparado com os demais países. No automóvel, como a garantia é o próprio veículo, a retomada é muito rápida, o que ensejou todas as montadoras a ter um braço financeiro para disputar o mercado. As taxas de juros nesse segmento baixaram bastante.</a:t>
            </a:r>
          </a:p>
        </p:txBody>
      </p:sp>
    </p:spTree>
    <p:extLst>
      <p:ext uri="{BB962C8B-B14F-4D97-AF65-F5344CB8AC3E}">
        <p14:creationId xmlns:p14="http://schemas.microsoft.com/office/powerpoint/2010/main" val="41023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35593"/>
            <a:ext cx="10515600" cy="1325563"/>
          </a:xfrm>
        </p:spPr>
        <p:txBody>
          <a:bodyPr rtlCol="0"/>
          <a:lstStyle/>
          <a:p>
            <a:pPr rtl="0"/>
            <a:r>
              <a:rPr lang="pt-BR" b="1" dirty="0"/>
              <a:t>Nível da Taxa de Juros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84943"/>
            <a:ext cx="10515600" cy="4957763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Dos 180 países estudados pelo World Bank, o Brasil tem a maior taxa de juros para empréstimos do mundo nos empréstimos livres com o patamar de 52% a.a. Argentina tem a segunda com 31%.  China libera os aplicativos </a:t>
            </a:r>
            <a:r>
              <a:rPr lang="pt-BR" sz="2000" dirty="0" err="1">
                <a:solidFill>
                  <a:schemeClr val="tx1"/>
                </a:solidFill>
                <a:latin typeface="+mj-lt"/>
              </a:rPr>
              <a:t>Alibaba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 e </a:t>
            </a:r>
            <a:r>
              <a:rPr lang="pt-BR" sz="2000" dirty="0" err="1">
                <a:solidFill>
                  <a:schemeClr val="tx1"/>
                </a:solidFill>
                <a:latin typeface="+mj-lt"/>
              </a:rPr>
              <a:t>Tencent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 para concorrer com os grandes bancos.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O custo médio de todas as modalidades de empréstimos nos bancos é de 33% para pessoas físicas. Não é fácil de acreditar pois a taxa de juros do cheque especial é de 324% a.a. (somente 2% do total de financiamentos) e do cartão de crédito, 345% (somente 1,5% do total).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No entanto, no imobiliário era de 11% em fevereiro de 2018. Para comprar um carro, 22,5%. O consignado 26% e o crédito pessoal 126%. Para as pessoas jurídicas, a taxa média era de 17.9% em fevereiro último. A linha de maior peso é o de capital de giro com taxa de juros de 18.7%. O financiamento de exportação, 11.3%, e o crédito rural, 8.1%. </a:t>
            </a:r>
          </a:p>
        </p:txBody>
      </p:sp>
    </p:spTree>
    <p:extLst>
      <p:ext uri="{BB962C8B-B14F-4D97-AF65-F5344CB8AC3E}">
        <p14:creationId xmlns:p14="http://schemas.microsoft.com/office/powerpoint/2010/main" val="35822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1230" y="5309757"/>
            <a:ext cx="911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Relatório Banco Mundial “Emprego e crescimento” A agenda da produtividade março 2018.</a:t>
            </a:r>
          </a:p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http://documents.worldbank.org/curated/en/203811520404312395/Emprego-e-crescimento-a-agenda-da-produtividade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9326" y="963468"/>
            <a:ext cx="5569297" cy="41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447" y="1263530"/>
            <a:ext cx="6504384" cy="5249565"/>
          </a:xfrm>
          <a:prstGeom prst="rect">
            <a:avLst/>
          </a:prstGeom>
        </p:spPr>
      </p:pic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25A18514-0857-49D6-B4B5-BA9096620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86173" y="697833"/>
            <a:ext cx="4372164" cy="31201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87512CD-2325-4A5C-A07C-806E804DEC13}"/>
              </a:ext>
            </a:extLst>
          </p:cNvPr>
          <p:cNvSpPr txBox="1"/>
          <p:nvPr/>
        </p:nvSpPr>
        <p:spPr>
          <a:xfrm flipH="1">
            <a:off x="7186173" y="3811065"/>
            <a:ext cx="4271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Apresentação Fernando H. Filho  e Silvia matos em 01.02.2018 no II Encontro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Tank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-Economistas do Brasil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8075FC7-ED19-4F3B-84CA-76DAFE52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72" y="4211175"/>
            <a:ext cx="4271924" cy="248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8284A05-20CB-4DBB-BCBF-C8853A05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47" y="481263"/>
            <a:ext cx="8697217" cy="485475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/>
              <a:t>Atividade Econômica</a:t>
            </a:r>
            <a:endParaRPr lang="pt-BR" sz="1800" i="1" dirty="0"/>
          </a:p>
        </p:txBody>
      </p:sp>
    </p:spTree>
    <p:extLst>
      <p:ext uri="{BB962C8B-B14F-4D97-AF65-F5344CB8AC3E}">
        <p14:creationId xmlns:p14="http://schemas.microsoft.com/office/powerpoint/2010/main" val="2587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627" y="661842"/>
            <a:ext cx="8534709" cy="512589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85627" y="5900991"/>
            <a:ext cx="7437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Jornal o valor 23.02.2018.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http://www.valor.com.br/financas/5341329/lucro-de-grandes-bancos-cresce-21</a:t>
            </a:r>
          </a:p>
        </p:txBody>
      </p:sp>
    </p:spTree>
    <p:extLst>
      <p:ext uri="{BB962C8B-B14F-4D97-AF65-F5344CB8AC3E}">
        <p14:creationId xmlns:p14="http://schemas.microsoft.com/office/powerpoint/2010/main" val="19420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183340" y="3514105"/>
            <a:ext cx="44395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Fonte: https://www.phiinvestimentos.com.br/destaque/setor-financeiro-lidera-ranking-de-empresas-que-mais-lucraram-em-2017/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562" y="673349"/>
            <a:ext cx="6298058" cy="60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72" y="898413"/>
            <a:ext cx="6337655" cy="485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27172" y="5783120"/>
            <a:ext cx="6337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Jornal Valor Econômico – 09/01/2018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http://www.valor.com.br/brasil/5250407/poupanca-desafia-alta-mais-forte-do-investimento</a:t>
            </a:r>
          </a:p>
        </p:txBody>
      </p:sp>
    </p:spTree>
    <p:extLst>
      <p:ext uri="{BB962C8B-B14F-4D97-AF65-F5344CB8AC3E}">
        <p14:creationId xmlns:p14="http://schemas.microsoft.com/office/powerpoint/2010/main" val="33507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EF958-6D69-4358-A5CB-5A733EFE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2" y="993531"/>
            <a:ext cx="10972800" cy="826477"/>
          </a:xfrm>
        </p:spPr>
        <p:txBody>
          <a:bodyPr>
            <a:normAutofit fontScale="90000"/>
          </a:bodyPr>
          <a:lstStyle/>
          <a:p>
            <a:r>
              <a:rPr lang="pt-BR" sz="2900" dirty="0"/>
              <a:t>Taxa SELIC Real </a:t>
            </a:r>
            <a:r>
              <a:rPr lang="pt-BR" sz="2900" dirty="0" err="1"/>
              <a:t>Ex-Ante</a:t>
            </a:r>
            <a:r>
              <a:rPr lang="pt-BR" sz="2900" dirty="0"/>
              <a:t> e Variação do PIB Trimestral (% a.a.), Brasil, 2008-2016</a:t>
            </a:r>
            <a:br>
              <a:rPr lang="pt-BR" dirty="0"/>
            </a:b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192BAD1-8302-4BE3-8CE1-53D8ED75191F}"/>
              </a:ext>
            </a:extLst>
          </p:cNvPr>
          <p:cNvSpPr txBox="1"/>
          <p:nvPr/>
        </p:nvSpPr>
        <p:spPr>
          <a:xfrm>
            <a:off x="466230" y="6500532"/>
            <a:ext cx="900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prstClr val="black"/>
                </a:solidFill>
              </a:rPr>
              <a:t>Fonte: Banco Central. Elaboração própria</a:t>
            </a:r>
            <a:r>
              <a:rPr lang="pt-BR" sz="1200" dirty="0">
                <a:solidFill>
                  <a:prstClr val="black"/>
                </a:solidFill>
              </a:rPr>
              <a:t>. 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00E4190-7BF0-46FE-BF16-3CDF71B586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512901"/>
              </p:ext>
            </p:extLst>
          </p:nvPr>
        </p:nvGraphicFramePr>
        <p:xfrm>
          <a:off x="430824" y="1380392"/>
          <a:ext cx="10905658" cy="512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90525" y="2389009"/>
            <a:ext cx="11496675" cy="1039991"/>
          </a:xfrm>
        </p:spPr>
        <p:txBody>
          <a:bodyPr/>
          <a:lstStyle/>
          <a:p>
            <a:r>
              <a:rPr lang="pt-BR" dirty="0"/>
              <a:t>Parte 2. A Questão Fiscal</a:t>
            </a:r>
          </a:p>
        </p:txBody>
      </p:sp>
    </p:spTree>
    <p:extLst>
      <p:ext uri="{BB962C8B-B14F-4D97-AF65-F5344CB8AC3E}">
        <p14:creationId xmlns:p14="http://schemas.microsoft.com/office/powerpoint/2010/main" val="23518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2">
            <a:extLst>
              <a:ext uri="{FF2B5EF4-FFF2-40B4-BE49-F238E27FC236}">
                <a16:creationId xmlns:a16="http://schemas.microsoft.com/office/drawing/2014/main" id="{2AE22146-0557-42CC-935C-DBFE8942325D}"/>
              </a:ext>
            </a:extLst>
          </p:cNvPr>
          <p:cNvSpPr/>
          <p:nvPr/>
        </p:nvSpPr>
        <p:spPr>
          <a:xfrm>
            <a:off x="552379" y="6584539"/>
            <a:ext cx="9553918" cy="273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>
              <a:defRPr/>
            </a:pPr>
            <a:r>
              <a:rPr lang="pt-BR" sz="1200" dirty="0">
                <a:solidFill>
                  <a:srgbClr val="000000"/>
                </a:solidFill>
                <a:latin typeface="Calibri"/>
              </a:rPr>
              <a:t>Fonte: Relatório do Tesouro Nacional </a:t>
            </a:r>
            <a:endParaRPr dirty="0"/>
          </a:p>
        </p:txBody>
      </p:sp>
      <p:sp>
        <p:nvSpPr>
          <p:cNvPr id="24579" name="Text Box 13">
            <a:extLst>
              <a:ext uri="{FF2B5EF4-FFF2-40B4-BE49-F238E27FC236}">
                <a16:creationId xmlns:a16="http://schemas.microsoft.com/office/drawing/2014/main" id="{01BC6F38-E21E-4D1B-A13E-3116143E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8" y="756914"/>
            <a:ext cx="9934869" cy="33333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6794" rIns="89988" bIns="46794" anchor="ctr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pt-BR" altLang="pt-BR" b="1" dirty="0">
                <a:solidFill>
                  <a:srgbClr val="FFFFFF"/>
                </a:solidFill>
              </a:rPr>
              <a:t>Evolução do Resultado Primário do Governo Central (% PIB)</a:t>
            </a:r>
          </a:p>
        </p:txBody>
      </p:sp>
      <p:pic>
        <p:nvPicPr>
          <p:cNvPr id="24580" name="Imagem 1">
            <a:extLst>
              <a:ext uri="{FF2B5EF4-FFF2-40B4-BE49-F238E27FC236}">
                <a16:creationId xmlns:a16="http://schemas.microsoft.com/office/drawing/2014/main" id="{21C2066A-6DF9-492F-9E10-7AA2B9541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9" y="1195754"/>
            <a:ext cx="9934869" cy="538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3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831" y="820882"/>
            <a:ext cx="9170377" cy="509496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07831" y="5915846"/>
            <a:ext cx="86605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Jornal o valor 30.01.2018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http://www.valor.com.br/brasil/5290755/tesouro-precisa-de-r-208-bi-para-cumprir-regra-de-ouro-em-2018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resentação de treinament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431_TF03460604.potx" id="{3BE24161-E57A-4621-B05F-2CE7D6C3AE02}" vid="{ABDFAB58-89C7-48EE-95D5-FF14B2BF7450}"/>
    </a:ext>
  </a:extLst>
</a:theme>
</file>

<file path=ppt/theme/theme2.xml><?xml version="1.0" encoding="utf-8"?>
<a:theme xmlns:a="http://schemas.openxmlformats.org/drawingml/2006/main" name="Tema do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treinamento</Template>
  <TotalTime>394</TotalTime>
  <Words>1738</Words>
  <Application>Microsoft Office PowerPoint</Application>
  <PresentationFormat>Widescreen</PresentationFormat>
  <Paragraphs>283</Paragraphs>
  <Slides>41</Slides>
  <Notes>18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Georgia</vt:lpstr>
      <vt:lpstr>Times New Roman</vt:lpstr>
      <vt:lpstr>Wingdings</vt:lpstr>
      <vt:lpstr>Wingdings 2</vt:lpstr>
      <vt:lpstr>Apresentação de treinamento</vt:lpstr>
      <vt:lpstr>Por que os juros são altos no Brasil?</vt:lpstr>
      <vt:lpstr>Parte 1. Conjuntura Econômica</vt:lpstr>
      <vt:lpstr>CRESCIMENTO ECONÔMICO, Brasil, 1995 a 2016 </vt:lpstr>
      <vt:lpstr>Atividade Econômica</vt:lpstr>
      <vt:lpstr>Apresentação do PowerPoint</vt:lpstr>
      <vt:lpstr>Taxa SELIC Real Ex-Ante e Variação do PIB Trimestral (% a.a.), Brasil, 2008-2016 </vt:lpstr>
      <vt:lpstr>Parte 2. A Questão Fiscal</vt:lpstr>
      <vt:lpstr>Apresentação do PowerPoint</vt:lpstr>
      <vt:lpstr>Apresentação do PowerPoint</vt:lpstr>
      <vt:lpstr>Apresentação do PowerPoint</vt:lpstr>
      <vt:lpstr>CARGA TRIBUTÁRIA FEDERAL (% do PIB), 1996 a 2014 </vt:lpstr>
      <vt:lpstr>Apresentação do PowerPoint</vt:lpstr>
      <vt:lpstr>Apresentação do PowerPoint</vt:lpstr>
      <vt:lpstr>Dinâmica da dívida Bruta: trajetória de crescimento desde 2013</vt:lpstr>
      <vt:lpstr>Perspectiva Histórica da Evolução da Dívida Pública Brasileira (% do PIB) </vt:lpstr>
      <vt:lpstr>DÍVIDA BRUTA DO GOVERNO GERAL E DÍVIDA LÍQUIDA DO SETOR PÚBLICO EM RELAÇÃO AO PIB - BRASIL,  janeiro de 2008 a março de 2017 </vt:lpstr>
      <vt:lpstr>Parte 3. Juros: evolução e possíveis causas</vt:lpstr>
      <vt:lpstr>Apresentação do PowerPoint</vt:lpstr>
      <vt:lpstr>Apresentação do PowerPoint</vt:lpstr>
      <vt:lpstr>Apresentação do PowerPoint</vt:lpstr>
      <vt:lpstr>Compulsório</vt:lpstr>
      <vt:lpstr>Compulsório</vt:lpstr>
      <vt:lpstr>Apresentação do PowerPoint</vt:lpstr>
      <vt:lpstr>Apresentação do PowerPoint</vt:lpstr>
      <vt:lpstr>Concentração Bancária</vt:lpstr>
      <vt:lpstr>Apresentação do PowerPoint</vt:lpstr>
      <vt:lpstr>Apresentação do PowerPoint</vt:lpstr>
      <vt:lpstr>Apresentação do PowerPoint</vt:lpstr>
      <vt:lpstr>Excesso de Preocupação do Banco Central</vt:lpstr>
      <vt:lpstr>Crédito Direcionado</vt:lpstr>
      <vt:lpstr>Escolhas Sociais</vt:lpstr>
      <vt:lpstr>Spread Bancário</vt:lpstr>
      <vt:lpstr>Apresentação do PowerPoint</vt:lpstr>
      <vt:lpstr>Spread bancário (2012-2016)</vt:lpstr>
      <vt:lpstr>Spread sobre a Carteira para PF (pp) </vt:lpstr>
      <vt:lpstr>Apresentação do PowerPoint</vt:lpstr>
      <vt:lpstr>Ineficiência Jurídica</vt:lpstr>
      <vt:lpstr>Nível da Taxa de Juros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que os juros são altos no Brasil?</dc:title>
  <dc:creator>Carlos Manso</dc:creator>
  <cp:lastModifiedBy>Carlos Mauro Benevides Filho</cp:lastModifiedBy>
  <cp:revision>56</cp:revision>
  <dcterms:created xsi:type="dcterms:W3CDTF">2018-04-17T10:42:34Z</dcterms:created>
  <dcterms:modified xsi:type="dcterms:W3CDTF">2019-05-22T12:12:25Z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