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329" r:id="rId4"/>
    <p:sldId id="600" r:id="rId5"/>
    <p:sldId id="605" r:id="rId6"/>
    <p:sldId id="604" r:id="rId7"/>
    <p:sldId id="603" r:id="rId8"/>
    <p:sldId id="602" r:id="rId9"/>
    <p:sldId id="601" r:id="rId10"/>
    <p:sldId id="390" r:id="rId11"/>
    <p:sldId id="608" r:id="rId12"/>
    <p:sldId id="607" r:id="rId13"/>
    <p:sldId id="606" r:id="rId14"/>
    <p:sldId id="385" r:id="rId15"/>
    <p:sldId id="610" r:id="rId16"/>
    <p:sldId id="609" r:id="rId17"/>
    <p:sldId id="392" r:id="rId18"/>
    <p:sldId id="619" r:id="rId19"/>
    <p:sldId id="618" r:id="rId20"/>
    <p:sldId id="617" r:id="rId21"/>
    <p:sldId id="616" r:id="rId22"/>
    <p:sldId id="615" r:id="rId23"/>
    <p:sldId id="614" r:id="rId24"/>
    <p:sldId id="613" r:id="rId25"/>
    <p:sldId id="612" r:id="rId26"/>
    <p:sldId id="393" r:id="rId27"/>
    <p:sldId id="611" r:id="rId28"/>
    <p:sldId id="625" r:id="rId29"/>
    <p:sldId id="624" r:id="rId30"/>
    <p:sldId id="623" r:id="rId31"/>
    <p:sldId id="622" r:id="rId32"/>
    <p:sldId id="621" r:id="rId33"/>
    <p:sldId id="620" r:id="rId34"/>
    <p:sldId id="403" r:id="rId35"/>
    <p:sldId id="401" r:id="rId36"/>
    <p:sldId id="404" r:id="rId37"/>
    <p:sldId id="405" r:id="rId38"/>
    <p:sldId id="406" r:id="rId39"/>
    <p:sldId id="409" r:id="rId40"/>
    <p:sldId id="410" r:id="rId41"/>
    <p:sldId id="411" r:id="rId42"/>
    <p:sldId id="422" r:id="rId43"/>
    <p:sldId id="423" r:id="rId44"/>
    <p:sldId id="424" r:id="rId45"/>
    <p:sldId id="425" r:id="rId46"/>
    <p:sldId id="426" r:id="rId47"/>
    <p:sldId id="427" r:id="rId48"/>
    <p:sldId id="428" r:id="rId49"/>
    <p:sldId id="429" r:id="rId50"/>
    <p:sldId id="452" r:id="rId51"/>
    <p:sldId id="453" r:id="rId52"/>
    <p:sldId id="454" r:id="rId53"/>
    <p:sldId id="455" r:id="rId54"/>
    <p:sldId id="456" r:id="rId55"/>
    <p:sldId id="457" r:id="rId56"/>
    <p:sldId id="458" r:id="rId57"/>
    <p:sldId id="459" r:id="rId58"/>
    <p:sldId id="460" r:id="rId59"/>
    <p:sldId id="461" r:id="rId60"/>
    <p:sldId id="462" r:id="rId61"/>
    <p:sldId id="463" r:id="rId62"/>
    <p:sldId id="464" r:id="rId63"/>
    <p:sldId id="548" r:id="rId64"/>
    <p:sldId id="628" r:id="rId65"/>
    <p:sldId id="630" r:id="rId66"/>
    <p:sldId id="631" r:id="rId67"/>
    <p:sldId id="632" r:id="rId68"/>
    <p:sldId id="633" r:id="rId69"/>
    <p:sldId id="634" r:id="rId70"/>
    <p:sldId id="635" r:id="rId71"/>
    <p:sldId id="636" r:id="rId72"/>
    <p:sldId id="637" r:id="rId73"/>
    <p:sldId id="638" r:id="rId74"/>
    <p:sldId id="640" r:id="rId75"/>
    <p:sldId id="641" r:id="rId76"/>
    <p:sldId id="642" r:id="rId77"/>
    <p:sldId id="643" r:id="rId78"/>
    <p:sldId id="644" r:id="rId79"/>
    <p:sldId id="645" r:id="rId80"/>
    <p:sldId id="646" r:id="rId81"/>
    <p:sldId id="430" r:id="rId82"/>
    <p:sldId id="431" r:id="rId83"/>
    <p:sldId id="432" r:id="rId84"/>
    <p:sldId id="433" r:id="rId85"/>
    <p:sldId id="434" r:id="rId86"/>
    <p:sldId id="435" r:id="rId87"/>
    <p:sldId id="436" r:id="rId88"/>
    <p:sldId id="437" r:id="rId89"/>
    <p:sldId id="438" r:id="rId90"/>
    <p:sldId id="439" r:id="rId91"/>
    <p:sldId id="440" r:id="rId92"/>
    <p:sldId id="441" r:id="rId93"/>
    <p:sldId id="442" r:id="rId94"/>
    <p:sldId id="468" r:id="rId95"/>
    <p:sldId id="469" r:id="rId96"/>
    <p:sldId id="470" r:id="rId97"/>
    <p:sldId id="471" r:id="rId98"/>
    <p:sldId id="472" r:id="rId99"/>
    <p:sldId id="473" r:id="rId100"/>
    <p:sldId id="474" r:id="rId101"/>
    <p:sldId id="475" r:id="rId102"/>
    <p:sldId id="476" r:id="rId103"/>
    <p:sldId id="477" r:id="rId104"/>
    <p:sldId id="478" r:id="rId105"/>
    <p:sldId id="479" r:id="rId106"/>
    <p:sldId id="480" r:id="rId107"/>
    <p:sldId id="481" r:id="rId108"/>
    <p:sldId id="482" r:id="rId109"/>
    <p:sldId id="483" r:id="rId110"/>
    <p:sldId id="484" r:id="rId111"/>
    <p:sldId id="485" r:id="rId112"/>
    <p:sldId id="486" r:id="rId113"/>
    <p:sldId id="487" r:id="rId114"/>
    <p:sldId id="488" r:id="rId115"/>
    <p:sldId id="489" r:id="rId116"/>
    <p:sldId id="490" r:id="rId117"/>
    <p:sldId id="491" r:id="rId118"/>
    <p:sldId id="492" r:id="rId119"/>
    <p:sldId id="493" r:id="rId120"/>
    <p:sldId id="494" r:id="rId121"/>
    <p:sldId id="495" r:id="rId122"/>
    <p:sldId id="496" r:id="rId123"/>
    <p:sldId id="497" r:id="rId124"/>
    <p:sldId id="498" r:id="rId125"/>
    <p:sldId id="499" r:id="rId126"/>
    <p:sldId id="500" r:id="rId127"/>
    <p:sldId id="501" r:id="rId128"/>
    <p:sldId id="502" r:id="rId129"/>
    <p:sldId id="503" r:id="rId130"/>
    <p:sldId id="504" r:id="rId131"/>
    <p:sldId id="505" r:id="rId132"/>
    <p:sldId id="506" r:id="rId133"/>
    <p:sldId id="528" r:id="rId134"/>
    <p:sldId id="529" r:id="rId135"/>
    <p:sldId id="626" r:id="rId136"/>
    <p:sldId id="551" r:id="rId137"/>
    <p:sldId id="552" r:id="rId138"/>
    <p:sldId id="553" r:id="rId139"/>
    <p:sldId id="554" r:id="rId140"/>
    <p:sldId id="555" r:id="rId141"/>
    <p:sldId id="556" r:id="rId142"/>
    <p:sldId id="557" r:id="rId143"/>
    <p:sldId id="558" r:id="rId144"/>
    <p:sldId id="559" r:id="rId145"/>
    <p:sldId id="378" r:id="rId146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FFCCCC"/>
    <a:srgbClr val="FF6600"/>
    <a:srgbClr val="A3EAFB"/>
    <a:srgbClr val="0099FF"/>
    <a:srgbClr val="FF0000"/>
    <a:srgbClr val="FFFF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8" autoAdjust="0"/>
    <p:restoredTop sz="94676" autoAdjust="0"/>
  </p:normalViewPr>
  <p:slideViewPr>
    <p:cSldViewPr>
      <p:cViewPr varScale="1">
        <p:scale>
          <a:sx n="84" d="100"/>
          <a:sy n="84" d="100"/>
        </p:scale>
        <p:origin x="1430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55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3.xml"/><Relationship Id="rId117" Type="http://schemas.openxmlformats.org/officeDocument/2006/relationships/slide" Target="slides/slide114.xml"/><Relationship Id="rId21" Type="http://schemas.openxmlformats.org/officeDocument/2006/relationships/slide" Target="slides/slide18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63" Type="http://schemas.openxmlformats.org/officeDocument/2006/relationships/slide" Target="slides/slide60.xml"/><Relationship Id="rId68" Type="http://schemas.openxmlformats.org/officeDocument/2006/relationships/slide" Target="slides/slide65.xml"/><Relationship Id="rId84" Type="http://schemas.openxmlformats.org/officeDocument/2006/relationships/slide" Target="slides/slide81.xml"/><Relationship Id="rId89" Type="http://schemas.openxmlformats.org/officeDocument/2006/relationships/slide" Target="slides/slide86.xml"/><Relationship Id="rId112" Type="http://schemas.openxmlformats.org/officeDocument/2006/relationships/slide" Target="slides/slide109.xml"/><Relationship Id="rId133" Type="http://schemas.openxmlformats.org/officeDocument/2006/relationships/slide" Target="slides/slide130.xml"/><Relationship Id="rId138" Type="http://schemas.openxmlformats.org/officeDocument/2006/relationships/slide" Target="slides/slide135.xml"/><Relationship Id="rId16" Type="http://schemas.openxmlformats.org/officeDocument/2006/relationships/slide" Target="slides/slide13.xml"/><Relationship Id="rId107" Type="http://schemas.openxmlformats.org/officeDocument/2006/relationships/slide" Target="slides/slide104.xml"/><Relationship Id="rId11" Type="http://schemas.openxmlformats.org/officeDocument/2006/relationships/slide" Target="slides/slide8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74" Type="http://schemas.openxmlformats.org/officeDocument/2006/relationships/slide" Target="slides/slide71.xml"/><Relationship Id="rId79" Type="http://schemas.openxmlformats.org/officeDocument/2006/relationships/slide" Target="slides/slide76.xml"/><Relationship Id="rId102" Type="http://schemas.openxmlformats.org/officeDocument/2006/relationships/slide" Target="slides/slide99.xml"/><Relationship Id="rId123" Type="http://schemas.openxmlformats.org/officeDocument/2006/relationships/slide" Target="slides/slide120.xml"/><Relationship Id="rId128" Type="http://schemas.openxmlformats.org/officeDocument/2006/relationships/slide" Target="slides/slide125.xml"/><Relationship Id="rId144" Type="http://schemas.openxmlformats.org/officeDocument/2006/relationships/slide" Target="slides/slide141.xml"/><Relationship Id="rId149" Type="http://schemas.openxmlformats.org/officeDocument/2006/relationships/theme" Target="theme/theme1.xml"/><Relationship Id="rId5" Type="http://schemas.openxmlformats.org/officeDocument/2006/relationships/slide" Target="slides/slide2.xml"/><Relationship Id="rId90" Type="http://schemas.openxmlformats.org/officeDocument/2006/relationships/slide" Target="slides/slide87.xml"/><Relationship Id="rId95" Type="http://schemas.openxmlformats.org/officeDocument/2006/relationships/slide" Target="slides/slide92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64" Type="http://schemas.openxmlformats.org/officeDocument/2006/relationships/slide" Target="slides/slide61.xml"/><Relationship Id="rId69" Type="http://schemas.openxmlformats.org/officeDocument/2006/relationships/slide" Target="slides/slide66.xml"/><Relationship Id="rId113" Type="http://schemas.openxmlformats.org/officeDocument/2006/relationships/slide" Target="slides/slide110.xml"/><Relationship Id="rId118" Type="http://schemas.openxmlformats.org/officeDocument/2006/relationships/slide" Target="slides/slide115.xml"/><Relationship Id="rId134" Type="http://schemas.openxmlformats.org/officeDocument/2006/relationships/slide" Target="slides/slide131.xml"/><Relationship Id="rId139" Type="http://schemas.openxmlformats.org/officeDocument/2006/relationships/slide" Target="slides/slide136.xml"/><Relationship Id="rId80" Type="http://schemas.openxmlformats.org/officeDocument/2006/relationships/slide" Target="slides/slide77.xml"/><Relationship Id="rId85" Type="http://schemas.openxmlformats.org/officeDocument/2006/relationships/slide" Target="slides/slide82.xml"/><Relationship Id="rId150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slide" Target="slides/slide64.xml"/><Relationship Id="rId103" Type="http://schemas.openxmlformats.org/officeDocument/2006/relationships/slide" Target="slides/slide100.xml"/><Relationship Id="rId108" Type="http://schemas.openxmlformats.org/officeDocument/2006/relationships/slide" Target="slides/slide105.xml"/><Relationship Id="rId116" Type="http://schemas.openxmlformats.org/officeDocument/2006/relationships/slide" Target="slides/slide113.xml"/><Relationship Id="rId124" Type="http://schemas.openxmlformats.org/officeDocument/2006/relationships/slide" Target="slides/slide121.xml"/><Relationship Id="rId129" Type="http://schemas.openxmlformats.org/officeDocument/2006/relationships/slide" Target="slides/slide126.xml"/><Relationship Id="rId137" Type="http://schemas.openxmlformats.org/officeDocument/2006/relationships/slide" Target="slides/slide134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slide" Target="slides/slide67.xml"/><Relationship Id="rId75" Type="http://schemas.openxmlformats.org/officeDocument/2006/relationships/slide" Target="slides/slide72.xml"/><Relationship Id="rId83" Type="http://schemas.openxmlformats.org/officeDocument/2006/relationships/slide" Target="slides/slide80.xml"/><Relationship Id="rId88" Type="http://schemas.openxmlformats.org/officeDocument/2006/relationships/slide" Target="slides/slide85.xml"/><Relationship Id="rId91" Type="http://schemas.openxmlformats.org/officeDocument/2006/relationships/slide" Target="slides/slide88.xml"/><Relationship Id="rId96" Type="http://schemas.openxmlformats.org/officeDocument/2006/relationships/slide" Target="slides/slide93.xml"/><Relationship Id="rId111" Type="http://schemas.openxmlformats.org/officeDocument/2006/relationships/slide" Target="slides/slide108.xml"/><Relationship Id="rId132" Type="http://schemas.openxmlformats.org/officeDocument/2006/relationships/slide" Target="slides/slide129.xml"/><Relationship Id="rId140" Type="http://schemas.openxmlformats.org/officeDocument/2006/relationships/slide" Target="slides/slide137.xml"/><Relationship Id="rId145" Type="http://schemas.openxmlformats.org/officeDocument/2006/relationships/slide" Target="slides/slide14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6" Type="http://schemas.openxmlformats.org/officeDocument/2006/relationships/slide" Target="slides/slide103.xml"/><Relationship Id="rId114" Type="http://schemas.openxmlformats.org/officeDocument/2006/relationships/slide" Target="slides/slide111.xml"/><Relationship Id="rId119" Type="http://schemas.openxmlformats.org/officeDocument/2006/relationships/slide" Target="slides/slide116.xml"/><Relationship Id="rId127" Type="http://schemas.openxmlformats.org/officeDocument/2006/relationships/slide" Target="slides/slide12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73" Type="http://schemas.openxmlformats.org/officeDocument/2006/relationships/slide" Target="slides/slide70.xml"/><Relationship Id="rId78" Type="http://schemas.openxmlformats.org/officeDocument/2006/relationships/slide" Target="slides/slide75.xml"/><Relationship Id="rId81" Type="http://schemas.openxmlformats.org/officeDocument/2006/relationships/slide" Target="slides/slide78.xml"/><Relationship Id="rId86" Type="http://schemas.openxmlformats.org/officeDocument/2006/relationships/slide" Target="slides/slide83.xml"/><Relationship Id="rId94" Type="http://schemas.openxmlformats.org/officeDocument/2006/relationships/slide" Target="slides/slide91.xml"/><Relationship Id="rId99" Type="http://schemas.openxmlformats.org/officeDocument/2006/relationships/slide" Target="slides/slide96.xml"/><Relationship Id="rId101" Type="http://schemas.openxmlformats.org/officeDocument/2006/relationships/slide" Target="slides/slide98.xml"/><Relationship Id="rId122" Type="http://schemas.openxmlformats.org/officeDocument/2006/relationships/slide" Target="slides/slide119.xml"/><Relationship Id="rId130" Type="http://schemas.openxmlformats.org/officeDocument/2006/relationships/slide" Target="slides/slide127.xml"/><Relationship Id="rId135" Type="http://schemas.openxmlformats.org/officeDocument/2006/relationships/slide" Target="slides/slide132.xml"/><Relationship Id="rId143" Type="http://schemas.openxmlformats.org/officeDocument/2006/relationships/slide" Target="slides/slide140.xml"/><Relationship Id="rId148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9" Type="http://schemas.openxmlformats.org/officeDocument/2006/relationships/slide" Target="slides/slide36.xml"/><Relationship Id="rId109" Type="http://schemas.openxmlformats.org/officeDocument/2006/relationships/slide" Target="slides/slide106.xml"/><Relationship Id="rId34" Type="http://schemas.openxmlformats.org/officeDocument/2006/relationships/slide" Target="slides/slide31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76" Type="http://schemas.openxmlformats.org/officeDocument/2006/relationships/slide" Target="slides/slide73.xml"/><Relationship Id="rId97" Type="http://schemas.openxmlformats.org/officeDocument/2006/relationships/slide" Target="slides/slide94.xml"/><Relationship Id="rId104" Type="http://schemas.openxmlformats.org/officeDocument/2006/relationships/slide" Target="slides/slide101.xml"/><Relationship Id="rId120" Type="http://schemas.openxmlformats.org/officeDocument/2006/relationships/slide" Target="slides/slide117.xml"/><Relationship Id="rId125" Type="http://schemas.openxmlformats.org/officeDocument/2006/relationships/slide" Target="slides/slide122.xml"/><Relationship Id="rId141" Type="http://schemas.openxmlformats.org/officeDocument/2006/relationships/slide" Target="slides/slide138.xml"/><Relationship Id="rId146" Type="http://schemas.openxmlformats.org/officeDocument/2006/relationships/slide" Target="slides/slide143.xml"/><Relationship Id="rId7" Type="http://schemas.openxmlformats.org/officeDocument/2006/relationships/slide" Target="slides/slide4.xml"/><Relationship Id="rId71" Type="http://schemas.openxmlformats.org/officeDocument/2006/relationships/slide" Target="slides/slide68.xml"/><Relationship Id="rId92" Type="http://schemas.openxmlformats.org/officeDocument/2006/relationships/slide" Target="slides/slide89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6.xml"/><Relationship Id="rId24" Type="http://schemas.openxmlformats.org/officeDocument/2006/relationships/slide" Target="slides/slide21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66" Type="http://schemas.openxmlformats.org/officeDocument/2006/relationships/slide" Target="slides/slide63.xml"/><Relationship Id="rId87" Type="http://schemas.openxmlformats.org/officeDocument/2006/relationships/slide" Target="slides/slide84.xml"/><Relationship Id="rId110" Type="http://schemas.openxmlformats.org/officeDocument/2006/relationships/slide" Target="slides/slide107.xml"/><Relationship Id="rId115" Type="http://schemas.openxmlformats.org/officeDocument/2006/relationships/slide" Target="slides/slide112.xml"/><Relationship Id="rId131" Type="http://schemas.openxmlformats.org/officeDocument/2006/relationships/slide" Target="slides/slide128.xml"/><Relationship Id="rId136" Type="http://schemas.openxmlformats.org/officeDocument/2006/relationships/slide" Target="slides/slide133.xml"/><Relationship Id="rId61" Type="http://schemas.openxmlformats.org/officeDocument/2006/relationships/slide" Target="slides/slide58.xml"/><Relationship Id="rId82" Type="http://schemas.openxmlformats.org/officeDocument/2006/relationships/slide" Target="slides/slide79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56" Type="http://schemas.openxmlformats.org/officeDocument/2006/relationships/slide" Target="slides/slide53.xml"/><Relationship Id="rId77" Type="http://schemas.openxmlformats.org/officeDocument/2006/relationships/slide" Target="slides/slide74.xml"/><Relationship Id="rId100" Type="http://schemas.openxmlformats.org/officeDocument/2006/relationships/slide" Target="slides/slide97.xml"/><Relationship Id="rId105" Type="http://schemas.openxmlformats.org/officeDocument/2006/relationships/slide" Target="slides/slide102.xml"/><Relationship Id="rId126" Type="http://schemas.openxmlformats.org/officeDocument/2006/relationships/slide" Target="slides/slide123.xml"/><Relationship Id="rId147" Type="http://schemas.openxmlformats.org/officeDocument/2006/relationships/presProps" Target="presProps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openxmlformats.org/officeDocument/2006/relationships/slide" Target="slides/slide69.xml"/><Relationship Id="rId93" Type="http://schemas.openxmlformats.org/officeDocument/2006/relationships/slide" Target="slides/slide90.xml"/><Relationship Id="rId98" Type="http://schemas.openxmlformats.org/officeDocument/2006/relationships/slide" Target="slides/slide95.xml"/><Relationship Id="rId121" Type="http://schemas.openxmlformats.org/officeDocument/2006/relationships/slide" Target="slides/slide118.xml"/><Relationship Id="rId142" Type="http://schemas.openxmlformats.org/officeDocument/2006/relationships/slide" Target="slides/slide13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21ADA-0595-4A9C-8118-26DBB29FDAC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08831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D44BB1-233D-4647-BA2C-7198E1EF616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89061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6D311-FB5F-4FB7-844F-98CFF33BD5F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310618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19DB4-90D1-4A5A-801B-B4A8D9BB8678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788F2-6056-46AB-92B9-E05527D49435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5314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CDB0C-09E4-4312-932E-DB6F9631C953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10B5F-1738-491A-8209-8D68D0B9D2DC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4933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54BAE-83CB-40F9-8AAA-9311F85E9860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2158B8-6E99-42F4-B60B-BA0E008E2D1A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3629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5FCC3-CEBE-433D-BEF6-3DAA3E77B8AE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352F1-4554-43F8-8401-EFD485BE250B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4161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7220E-CEE9-461A-9E4C-6475672AA3CE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ADF15-0160-4AC7-88F8-38E180A11F7C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96881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B50E2-860C-4800-A466-0CA605F1EF91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C9077-FA46-49DC-BEF8-423202B07275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3488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43F71-DB4A-4D71-8150-326BDA553602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EA8B3-E599-4344-89B0-2D59C21CF3F0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6825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9B7E7-64AE-466A-B53E-438359D7FB67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7EF7D-AAE6-4F09-BB54-6657F657EDA6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591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689A7-F04A-47EF-A130-1B1F8C8771E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511707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B4716-A307-4D38-A0E7-93D7DB678474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D438C-0F03-4BF0-84BC-826D964C22C6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0200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77654-6B78-468F-88E7-855C2A6DE9E4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A91B1-C253-4599-A192-3577CD998C41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0962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9427B-C73B-4086-8493-897D7A8AB9D7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7D906-54F0-4F36-83FF-BAC0B799E58D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1277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19DB4-90D1-4A5A-801B-B4A8D9BB8678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788F2-6056-46AB-92B9-E05527D49435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9601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CDB0C-09E4-4312-932E-DB6F9631C953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10B5F-1738-491A-8209-8D68D0B9D2DC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9764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54BAE-83CB-40F9-8AAA-9311F85E9860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2158B8-6E99-42F4-B60B-BA0E008E2D1A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3228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5FCC3-CEBE-433D-BEF6-3DAA3E77B8AE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352F1-4554-43F8-8401-EFD485BE250B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9844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7220E-CEE9-461A-9E4C-6475672AA3CE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ADF15-0160-4AC7-88F8-38E180A11F7C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5256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B50E2-860C-4800-A466-0CA605F1EF91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C9077-FA46-49DC-BEF8-423202B07275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2168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43F71-DB4A-4D71-8150-326BDA553602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EA8B3-E599-4344-89B0-2D59C21CF3F0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959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C4542C-DC92-4D80-B0CA-3A8BFE0EE77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8842567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9B7E7-64AE-466A-B53E-438359D7FB67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7EF7D-AAE6-4F09-BB54-6657F657EDA6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7088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B4716-A307-4D38-A0E7-93D7DB678474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D438C-0F03-4BF0-84BC-826D964C22C6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92214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77654-6B78-468F-88E7-855C2A6DE9E4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A91B1-C253-4599-A192-3577CD998C41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3661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9427B-C73B-4086-8493-897D7A8AB9D7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26/06/2019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7D906-54F0-4F36-83FF-BAC0B799E58D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810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28F7D-C5C1-48CA-AB6D-7EB39E548B1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92007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9B87B-4D7B-454B-B5B9-185583C094D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79698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0BBE5-B2F7-4EAB-9173-F7EB0BAC61A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73394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85FBA-A8FC-4606-B65D-6BB19DE27C9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42737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9D4B1-66C3-44D4-BCDF-80946EB5768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72616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D8EDCE-6BF8-48DF-8185-2C6DFC76965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24894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3935BE3B-09C4-40F7-81C4-C708EA0B821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eaLnBrk="1" hangingPunct="1">
              <a:defRPr/>
            </a:pPr>
            <a:fld id="{0A017089-6CB1-47ED-ACF0-2E044CF63819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 eaLnBrk="1" hangingPunct="1">
                <a:defRPr/>
              </a:pPr>
              <a:t>26/06/2019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eaLnBrk="1" hangingPunct="1"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eaLnBrk="1" hangingPunct="1">
              <a:defRPr/>
            </a:pPr>
            <a:fld id="{81C0B01D-B5EC-4617-96B2-86CF481BDF5F}" type="slidenum">
              <a:rPr lang="pt-BR">
                <a:solidFill>
                  <a:prstClr val="black">
                    <a:tint val="75000"/>
                  </a:prstClr>
                </a:solidFill>
              </a:rPr>
              <a:pPr eaLnBrk="1" hangingPunct="1"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481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B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eaLnBrk="1" hangingPunct="1">
              <a:defRPr/>
            </a:pPr>
            <a:fld id="{0A017089-6CB1-47ED-ACF0-2E044CF63819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 eaLnBrk="1" hangingPunct="1">
                <a:defRPr/>
              </a:pPr>
              <a:t>26/06/2019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eaLnBrk="1" hangingPunct="1"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eaLnBrk="1" hangingPunct="1">
              <a:defRPr/>
            </a:pPr>
            <a:fld id="{81C0B01D-B5EC-4617-96B2-86CF481BDF5F}" type="slidenum">
              <a:rPr lang="pt-BR">
                <a:solidFill>
                  <a:prstClr val="black">
                    <a:tint val="75000"/>
                  </a:prstClr>
                </a:solidFill>
              </a:rPr>
              <a:pPr eaLnBrk="1" hangingPunct="1"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13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3"/>
          <p:cNvSpPr txBox="1">
            <a:spLocks noChangeArrowheads="1"/>
          </p:cNvSpPr>
          <p:nvPr/>
        </p:nvSpPr>
        <p:spPr bwMode="auto">
          <a:xfrm>
            <a:off x="1691680" y="1772816"/>
            <a:ext cx="576131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FF66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SzPct val="140000"/>
              <a:buFont typeface="Wingdings" pitchFamily="2" charset="2"/>
              <a:buNone/>
            </a:pPr>
            <a:r>
              <a:rPr lang="pt-BR" altLang="pt-BR" sz="4400" b="1" dirty="0" smtClean="0">
                <a:solidFill>
                  <a:srgbClr val="66FF66"/>
                </a:solidFill>
              </a:rPr>
              <a:t>EMISSÕES DIRETAS</a:t>
            </a:r>
          </a:p>
          <a:p>
            <a:pPr algn="ctr" eaLnBrk="1" hangingPunct="1">
              <a:spcBef>
                <a:spcPct val="50000"/>
              </a:spcBef>
              <a:buSzPct val="140000"/>
              <a:buFont typeface="Wingdings" pitchFamily="2" charset="2"/>
              <a:buNone/>
            </a:pPr>
            <a:r>
              <a:rPr lang="pt-BR" altLang="pt-BR" sz="4400" b="1" dirty="0" smtClean="0">
                <a:solidFill>
                  <a:srgbClr val="66FF66"/>
                </a:solidFill>
              </a:rPr>
              <a:t>de</a:t>
            </a:r>
          </a:p>
          <a:p>
            <a:pPr algn="ctr" eaLnBrk="1" hangingPunct="1">
              <a:spcBef>
                <a:spcPct val="50000"/>
              </a:spcBef>
              <a:buSzPct val="140000"/>
              <a:buFont typeface="Wingdings" pitchFamily="2" charset="2"/>
              <a:buNone/>
            </a:pPr>
            <a:r>
              <a:rPr lang="pt-BR" altLang="pt-BR" sz="4400" b="1" dirty="0" smtClean="0">
                <a:solidFill>
                  <a:srgbClr val="66FF66"/>
                </a:solidFill>
              </a:rPr>
              <a:t>TÍTULOS PÚBLICOS</a:t>
            </a:r>
            <a:endParaRPr lang="pt-BR" altLang="pt-BR" sz="4400" b="1" dirty="0">
              <a:solidFill>
                <a:srgbClr val="66FF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4213" y="260350"/>
            <a:ext cx="7772400" cy="5762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dirty="0" smtClean="0">
                <a:solidFill>
                  <a:srgbClr val="0099FF"/>
                </a:solidFill>
              </a:rPr>
              <a:t>FORMAS DE COLOCAÇÃO</a:t>
            </a:r>
            <a:endParaRPr lang="pt-BR" altLang="pt-BR" sz="2800" dirty="0">
              <a:solidFill>
                <a:srgbClr val="0099FF"/>
              </a:solidFill>
            </a:endParaRPr>
          </a:p>
        </p:txBody>
      </p:sp>
      <p:sp>
        <p:nvSpPr>
          <p:cNvPr id="29699" name="Text Box 13"/>
          <p:cNvSpPr txBox="1">
            <a:spLocks noChangeArrowheads="1"/>
          </p:cNvSpPr>
          <p:nvPr/>
        </p:nvSpPr>
        <p:spPr bwMode="auto">
          <a:xfrm>
            <a:off x="684213" y="1340768"/>
            <a:ext cx="4463851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FF66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lvl="1" indent="-457200" eaLnBrk="1" hangingPunct="1">
              <a:spcBef>
                <a:spcPct val="50000"/>
              </a:spcBef>
              <a:buSzPct val="140000"/>
              <a:buFont typeface="Wingdings" panose="05000000000000000000" pitchFamily="2" charset="2"/>
              <a:buChar char="ü"/>
            </a:pPr>
            <a:r>
              <a:rPr lang="pt-BR" sz="2800" dirty="0" smtClean="0">
                <a:solidFill>
                  <a:srgbClr val="FFC000"/>
                </a:solidFill>
              </a:rPr>
              <a:t>Oferta Pública (leilões)</a:t>
            </a:r>
          </a:p>
          <a:p>
            <a:pPr marL="457200" lvl="1" indent="-457200" eaLnBrk="1" hangingPunct="1">
              <a:spcBef>
                <a:spcPct val="50000"/>
              </a:spcBef>
              <a:buSzPct val="140000"/>
              <a:buFont typeface="Wingdings" panose="05000000000000000000" pitchFamily="2" charset="2"/>
              <a:buChar char="ü"/>
            </a:pPr>
            <a:r>
              <a:rPr lang="pt-BR" sz="2800" dirty="0">
                <a:solidFill>
                  <a:srgbClr val="FF0000"/>
                </a:solidFill>
              </a:rPr>
              <a:t>Tesouro Direto</a:t>
            </a:r>
          </a:p>
          <a:p>
            <a:pPr marL="457200" lvl="1" indent="-457200" eaLnBrk="1" hangingPunct="1">
              <a:spcBef>
                <a:spcPct val="50000"/>
              </a:spcBef>
              <a:buSzPct val="140000"/>
              <a:buFont typeface="Wingdings" panose="05000000000000000000" pitchFamily="2" charset="2"/>
              <a:buChar char="ü"/>
            </a:pPr>
            <a:r>
              <a:rPr lang="pt-BR" sz="2800" dirty="0">
                <a:solidFill>
                  <a:schemeClr val="bg1"/>
                </a:solidFill>
              </a:rPr>
              <a:t>Emissões </a:t>
            </a:r>
            <a:r>
              <a:rPr lang="pt-BR" sz="2800" dirty="0" smtClean="0">
                <a:solidFill>
                  <a:schemeClr val="bg1"/>
                </a:solidFill>
              </a:rPr>
              <a:t>Diretas</a:t>
            </a:r>
            <a:endParaRPr lang="pt-BR" sz="2800" dirty="0">
              <a:solidFill>
                <a:schemeClr val="bg1"/>
              </a:solidFill>
            </a:endParaRPr>
          </a:p>
        </p:txBody>
      </p:sp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180032" y="6535738"/>
            <a:ext cx="3671888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FF66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SzPct val="140000"/>
              <a:buFont typeface="Wingdings" pitchFamily="2" charset="2"/>
              <a:buNone/>
            </a:pPr>
            <a:r>
              <a:rPr lang="pt-BR" altLang="pt-BR" sz="1050" b="1" dirty="0" smtClean="0"/>
              <a:t>Fonte: Tesouro Nacional</a:t>
            </a:r>
            <a:endParaRPr lang="pt-BR" altLang="pt-BR" sz="1050" b="1" dirty="0"/>
          </a:p>
        </p:txBody>
      </p:sp>
    </p:spTree>
    <p:extLst>
      <p:ext uri="{BB962C8B-B14F-4D97-AF65-F5344CB8AC3E}">
        <p14:creationId xmlns:p14="http://schemas.microsoft.com/office/powerpoint/2010/main" val="199220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DESPESA ORÇAMENTÁRIA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827584" y="1779191"/>
            <a:ext cx="1512168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2400" dirty="0" smtClean="0">
                <a:solidFill>
                  <a:prstClr val="black"/>
                </a:solidFill>
                <a:cs typeface="Arial" charset="0"/>
              </a:rPr>
              <a:t>É o gasto</a:t>
            </a:r>
            <a:endParaRPr lang="pt-BR" sz="24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1691680" y="2561987"/>
            <a:ext cx="2376264" cy="461665"/>
          </a:xfrm>
          <a:prstGeom prst="rect">
            <a:avLst/>
          </a:prstGeom>
          <a:noFill/>
          <a:ln w="28575">
            <a:solidFill>
              <a:srgbClr val="009900"/>
            </a:solidFill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2400" dirty="0" smtClean="0">
                <a:solidFill>
                  <a:prstClr val="black"/>
                </a:solidFill>
                <a:cs typeface="Arial" charset="0"/>
              </a:rPr>
              <a:t>Que precisa ser</a:t>
            </a:r>
            <a:endParaRPr lang="pt-BR" sz="24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3275856" y="3347700"/>
            <a:ext cx="4536504" cy="461665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2400" b="1" dirty="0" smtClean="0">
                <a:solidFill>
                  <a:prstClr val="black"/>
                </a:solidFill>
                <a:cs typeface="Arial" charset="0"/>
              </a:rPr>
              <a:t>PREVIAMENTE AUTORIZADO</a:t>
            </a:r>
            <a:endParaRPr lang="pt-BR" sz="2400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2339752" y="485986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dirty="0" smtClean="0">
                <a:solidFill>
                  <a:prstClr val="black"/>
                </a:solidFill>
                <a:cs typeface="Arial" charset="0"/>
              </a:rPr>
              <a:t>pelo </a:t>
            </a:r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Parlamento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" name="Chave esquerda 2"/>
          <p:cNvSpPr/>
          <p:nvPr/>
        </p:nvSpPr>
        <p:spPr>
          <a:xfrm>
            <a:off x="4283968" y="4421938"/>
            <a:ext cx="216024" cy="1311318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1" hangingPunct="1"/>
            <a:endParaRPr lang="pt-BR">
              <a:solidFill>
                <a:prstClr val="black"/>
              </a:solidFill>
            </a:endParaRPr>
          </a:p>
        </p:txBody>
      </p:sp>
      <p:cxnSp>
        <p:nvCxnSpPr>
          <p:cNvPr id="5" name="Conector de seta reta 4"/>
          <p:cNvCxnSpPr/>
          <p:nvPr/>
        </p:nvCxnSpPr>
        <p:spPr>
          <a:xfrm flipH="1">
            <a:off x="3419872" y="3933056"/>
            <a:ext cx="288032" cy="7920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de seta reta 8"/>
          <p:cNvCxnSpPr/>
          <p:nvPr/>
        </p:nvCxnSpPr>
        <p:spPr>
          <a:xfrm>
            <a:off x="2555776" y="2060848"/>
            <a:ext cx="648072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de seta reta 9"/>
          <p:cNvCxnSpPr/>
          <p:nvPr/>
        </p:nvCxnSpPr>
        <p:spPr>
          <a:xfrm>
            <a:off x="4427984" y="2852936"/>
            <a:ext cx="648072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489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DESPESA ORÇAMENTÁRIA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827584" y="1779191"/>
            <a:ext cx="1512168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2400" dirty="0" smtClean="0">
                <a:solidFill>
                  <a:prstClr val="black"/>
                </a:solidFill>
                <a:cs typeface="Arial" charset="0"/>
              </a:rPr>
              <a:t>É o gasto</a:t>
            </a:r>
            <a:endParaRPr lang="pt-BR" sz="24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1691680" y="2561987"/>
            <a:ext cx="2376264" cy="461665"/>
          </a:xfrm>
          <a:prstGeom prst="rect">
            <a:avLst/>
          </a:prstGeom>
          <a:noFill/>
          <a:ln w="28575">
            <a:solidFill>
              <a:srgbClr val="009900"/>
            </a:solidFill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2400" dirty="0" smtClean="0">
                <a:solidFill>
                  <a:prstClr val="black"/>
                </a:solidFill>
                <a:cs typeface="Arial" charset="0"/>
              </a:rPr>
              <a:t>Que precisa ser</a:t>
            </a:r>
            <a:endParaRPr lang="pt-BR" sz="24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3275856" y="3347700"/>
            <a:ext cx="4536504" cy="461665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2400" b="1" dirty="0" smtClean="0">
                <a:solidFill>
                  <a:prstClr val="black"/>
                </a:solidFill>
                <a:cs typeface="Arial" charset="0"/>
              </a:rPr>
              <a:t>PREVIAMENTE AUTORIZADO</a:t>
            </a:r>
            <a:endParaRPr lang="pt-BR" sz="2400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2339752" y="485986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dirty="0" smtClean="0">
                <a:solidFill>
                  <a:prstClr val="black"/>
                </a:solidFill>
                <a:cs typeface="Arial" charset="0"/>
              </a:rPr>
              <a:t>pelo </a:t>
            </a:r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Parlamento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" name="Chave esquerda 2"/>
          <p:cNvSpPr/>
          <p:nvPr/>
        </p:nvSpPr>
        <p:spPr>
          <a:xfrm>
            <a:off x="4283968" y="4421938"/>
            <a:ext cx="216024" cy="1311318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1" hangingPunct="1"/>
            <a:endParaRPr lang="pt-BR">
              <a:solidFill>
                <a:prstClr val="black"/>
              </a:solidFill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4499992" y="4509120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Lei Orçamentária Anual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cxnSp>
        <p:nvCxnSpPr>
          <p:cNvPr id="5" name="Conector de seta reta 4"/>
          <p:cNvCxnSpPr/>
          <p:nvPr/>
        </p:nvCxnSpPr>
        <p:spPr>
          <a:xfrm flipH="1">
            <a:off x="3419872" y="3933056"/>
            <a:ext cx="288032" cy="7920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de seta reta 9"/>
          <p:cNvCxnSpPr/>
          <p:nvPr/>
        </p:nvCxnSpPr>
        <p:spPr>
          <a:xfrm>
            <a:off x="2555776" y="2060848"/>
            <a:ext cx="648072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de seta reta 10"/>
          <p:cNvCxnSpPr/>
          <p:nvPr/>
        </p:nvCxnSpPr>
        <p:spPr>
          <a:xfrm>
            <a:off x="4427984" y="2852936"/>
            <a:ext cx="648072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5125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DESPESA ORÇAMENTÁRIA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827584" y="1779191"/>
            <a:ext cx="1512168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2400" dirty="0" smtClean="0">
                <a:solidFill>
                  <a:prstClr val="black"/>
                </a:solidFill>
                <a:cs typeface="Arial" charset="0"/>
              </a:rPr>
              <a:t>É o gasto</a:t>
            </a:r>
            <a:endParaRPr lang="pt-BR" sz="24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1691680" y="2561987"/>
            <a:ext cx="2376264" cy="461665"/>
          </a:xfrm>
          <a:prstGeom prst="rect">
            <a:avLst/>
          </a:prstGeom>
          <a:noFill/>
          <a:ln w="28575">
            <a:solidFill>
              <a:srgbClr val="009900"/>
            </a:solidFill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2400" dirty="0" smtClean="0">
                <a:solidFill>
                  <a:prstClr val="black"/>
                </a:solidFill>
                <a:cs typeface="Arial" charset="0"/>
              </a:rPr>
              <a:t>Que precisa ser</a:t>
            </a:r>
            <a:endParaRPr lang="pt-BR" sz="24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3275856" y="3347700"/>
            <a:ext cx="4536504" cy="461665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2400" b="1" dirty="0" smtClean="0">
                <a:solidFill>
                  <a:prstClr val="black"/>
                </a:solidFill>
                <a:cs typeface="Arial" charset="0"/>
              </a:rPr>
              <a:t>PREVIAMENTE AUTORIZADO</a:t>
            </a:r>
            <a:endParaRPr lang="pt-BR" sz="2400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2339752" y="485986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dirty="0" smtClean="0">
                <a:solidFill>
                  <a:prstClr val="black"/>
                </a:solidFill>
                <a:cs typeface="Arial" charset="0"/>
              </a:rPr>
              <a:t>pelo </a:t>
            </a:r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Parlamento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" name="Chave esquerda 2"/>
          <p:cNvSpPr/>
          <p:nvPr/>
        </p:nvSpPr>
        <p:spPr>
          <a:xfrm>
            <a:off x="4283968" y="4421938"/>
            <a:ext cx="216024" cy="1311318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1" hangingPunct="1"/>
            <a:endParaRPr lang="pt-BR">
              <a:solidFill>
                <a:prstClr val="black"/>
              </a:solidFill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4499992" y="4509120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Lei Orçamentária Anual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7" name="CaixaDeTexto 26"/>
          <p:cNvSpPr txBox="1"/>
          <p:nvPr/>
        </p:nvSpPr>
        <p:spPr>
          <a:xfrm>
            <a:off x="4499992" y="5301208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Lei de Créditos Adicionais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cxnSp>
        <p:nvCxnSpPr>
          <p:cNvPr id="5" name="Conector de seta reta 4"/>
          <p:cNvCxnSpPr/>
          <p:nvPr/>
        </p:nvCxnSpPr>
        <p:spPr>
          <a:xfrm flipH="1">
            <a:off x="3419872" y="3933056"/>
            <a:ext cx="288032" cy="7920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de seta reta 11"/>
          <p:cNvCxnSpPr/>
          <p:nvPr/>
        </p:nvCxnSpPr>
        <p:spPr>
          <a:xfrm>
            <a:off x="2555776" y="2060848"/>
            <a:ext cx="648072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de seta reta 12"/>
          <p:cNvCxnSpPr/>
          <p:nvPr/>
        </p:nvCxnSpPr>
        <p:spPr>
          <a:xfrm>
            <a:off x="4427984" y="2852936"/>
            <a:ext cx="648072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846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DESPESA ORÇAMENTÁRIA</a:t>
            </a:r>
          </a:p>
        </p:txBody>
      </p:sp>
      <p:sp>
        <p:nvSpPr>
          <p:cNvPr id="11" name="Espaço Reservado para Conteúdo 2"/>
          <p:cNvSpPr txBox="1">
            <a:spLocks/>
          </p:cNvSpPr>
          <p:nvPr/>
        </p:nvSpPr>
        <p:spPr bwMode="auto">
          <a:xfrm>
            <a:off x="457200" y="1484312"/>
            <a:ext cx="8229600" cy="4897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0000" lnSpcReduction="20000"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eaLnBrk="1" hangingPunct="1">
              <a:buFont typeface="Arial" charset="0"/>
              <a:buNone/>
            </a:pPr>
            <a:r>
              <a:rPr lang="pt-BR" b="1" u="sng" dirty="0" smtClean="0">
                <a:solidFill>
                  <a:prstClr val="black"/>
                </a:solidFill>
              </a:rPr>
              <a:t>CF/1988</a:t>
            </a:r>
          </a:p>
          <a:p>
            <a:pPr marL="0" indent="0" algn="just" eaLnBrk="1" hangingPunct="1">
              <a:buFont typeface="Arial" charset="0"/>
              <a:buNone/>
            </a:pPr>
            <a:endParaRPr lang="pt-BR" dirty="0" smtClean="0">
              <a:solidFill>
                <a:prstClr val="black"/>
              </a:solidFill>
            </a:endParaRPr>
          </a:p>
          <a:p>
            <a:pPr marL="0" indent="0" algn="just" eaLnBrk="1" hangingPunct="1">
              <a:buFont typeface="Arial" charset="0"/>
              <a:buNone/>
            </a:pPr>
            <a:r>
              <a:rPr lang="pt-BR" dirty="0" smtClean="0">
                <a:solidFill>
                  <a:prstClr val="black"/>
                </a:solidFill>
              </a:rPr>
              <a:t>Art</a:t>
            </a:r>
            <a:r>
              <a:rPr lang="pt-BR" dirty="0">
                <a:solidFill>
                  <a:prstClr val="black"/>
                </a:solidFill>
              </a:rPr>
              <a:t>. 167. São vedados:</a:t>
            </a:r>
          </a:p>
          <a:p>
            <a:pPr marL="0" indent="0" algn="just" eaLnBrk="1" hangingPunct="1">
              <a:buFont typeface="Arial" charset="0"/>
              <a:buNone/>
            </a:pPr>
            <a:endParaRPr lang="pt-BR" dirty="0" smtClean="0">
              <a:solidFill>
                <a:prstClr val="black"/>
              </a:solidFill>
            </a:endParaRPr>
          </a:p>
          <a:p>
            <a:pPr marL="0" indent="0" algn="just" eaLnBrk="1" hangingPunct="1">
              <a:buFont typeface="Arial" charset="0"/>
              <a:buNone/>
            </a:pPr>
            <a:r>
              <a:rPr lang="pt-BR" dirty="0" smtClean="0">
                <a:solidFill>
                  <a:prstClr val="white"/>
                </a:solidFill>
              </a:rPr>
              <a:t>I </a:t>
            </a:r>
            <a:r>
              <a:rPr lang="pt-BR" dirty="0">
                <a:solidFill>
                  <a:prstClr val="white"/>
                </a:solidFill>
              </a:rPr>
              <a:t>- o início de programas ou projetos </a:t>
            </a:r>
            <a:r>
              <a:rPr lang="pt-BR" b="1" dirty="0">
                <a:solidFill>
                  <a:prstClr val="white"/>
                </a:solidFill>
              </a:rPr>
              <a:t>não incluídos na lei orçamentária anual</a:t>
            </a:r>
            <a:r>
              <a:rPr lang="pt-BR" dirty="0">
                <a:solidFill>
                  <a:prstClr val="white"/>
                </a:solidFill>
              </a:rPr>
              <a:t>;</a:t>
            </a:r>
          </a:p>
          <a:p>
            <a:pPr marL="0" indent="0" algn="just" eaLnBrk="1" hangingPunct="1">
              <a:buFont typeface="Arial" charset="0"/>
              <a:buNone/>
            </a:pPr>
            <a:endParaRPr lang="pt-BR" dirty="0" smtClean="0">
              <a:solidFill>
                <a:prstClr val="white"/>
              </a:solidFill>
            </a:endParaRPr>
          </a:p>
          <a:p>
            <a:pPr marL="0" indent="0" algn="just" eaLnBrk="1" hangingPunct="1">
              <a:buFont typeface="Arial" charset="0"/>
              <a:buNone/>
            </a:pPr>
            <a:r>
              <a:rPr lang="pt-BR" dirty="0" smtClean="0">
                <a:solidFill>
                  <a:prstClr val="white"/>
                </a:solidFill>
              </a:rPr>
              <a:t>II </a:t>
            </a:r>
            <a:r>
              <a:rPr lang="pt-BR" dirty="0">
                <a:solidFill>
                  <a:prstClr val="white"/>
                </a:solidFill>
              </a:rPr>
              <a:t>- a realização de despesas ou a </a:t>
            </a:r>
            <a:r>
              <a:rPr lang="pt-BR" b="1" u="sng" dirty="0">
                <a:solidFill>
                  <a:prstClr val="white"/>
                </a:solidFill>
              </a:rPr>
              <a:t>assunção de obrigações diretas</a:t>
            </a:r>
            <a:r>
              <a:rPr lang="pt-BR" b="1" dirty="0">
                <a:solidFill>
                  <a:prstClr val="white"/>
                </a:solidFill>
              </a:rPr>
              <a:t> </a:t>
            </a:r>
            <a:r>
              <a:rPr lang="pt-BR" dirty="0">
                <a:solidFill>
                  <a:prstClr val="white"/>
                </a:solidFill>
              </a:rPr>
              <a:t>que excedam os </a:t>
            </a:r>
            <a:r>
              <a:rPr lang="pt-BR" b="1" dirty="0">
                <a:solidFill>
                  <a:prstClr val="white"/>
                </a:solidFill>
              </a:rPr>
              <a:t>créditos orçamentários ou </a:t>
            </a:r>
            <a:r>
              <a:rPr lang="pt-BR" b="1" dirty="0" smtClean="0">
                <a:solidFill>
                  <a:prstClr val="white"/>
                </a:solidFill>
              </a:rPr>
              <a:t>adicionais</a:t>
            </a:r>
            <a:r>
              <a:rPr lang="pt-BR" dirty="0" smtClean="0">
                <a:solidFill>
                  <a:prstClr val="white"/>
                </a:solidFill>
              </a:rPr>
              <a:t>;</a:t>
            </a:r>
            <a:endParaRPr lang="pt-BR" dirty="0">
              <a:solidFill>
                <a:prstClr val="white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endParaRPr lang="pt-BR" dirty="0" smtClean="0">
              <a:solidFill>
                <a:prstClr val="white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pt-BR" dirty="0" smtClean="0">
                <a:solidFill>
                  <a:prstClr val="white"/>
                </a:solidFill>
              </a:rPr>
              <a:t>V </a:t>
            </a:r>
            <a:r>
              <a:rPr lang="pt-BR" dirty="0">
                <a:solidFill>
                  <a:prstClr val="white"/>
                </a:solidFill>
              </a:rPr>
              <a:t>- a abertura de crédito suplementar ou especial </a:t>
            </a:r>
            <a:r>
              <a:rPr lang="pt-BR" b="1" dirty="0">
                <a:solidFill>
                  <a:prstClr val="white"/>
                </a:solidFill>
              </a:rPr>
              <a:t>sem prévia autorização legislativa e sem indicação dos recursos</a:t>
            </a:r>
            <a:r>
              <a:rPr lang="pt-BR" dirty="0">
                <a:solidFill>
                  <a:prstClr val="white"/>
                </a:solidFill>
              </a:rPr>
              <a:t> correspondentes;</a:t>
            </a:r>
          </a:p>
          <a:p>
            <a:pPr marL="0" indent="0" eaLnBrk="1" hangingPunct="1">
              <a:buFont typeface="Arial" charset="0"/>
              <a:buNone/>
            </a:pPr>
            <a:endParaRPr lang="pt-BR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13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DESPESA ORÇAMENTÁRIA</a:t>
            </a:r>
          </a:p>
        </p:txBody>
      </p:sp>
      <p:sp>
        <p:nvSpPr>
          <p:cNvPr id="11" name="Espaço Reservado para Conteúdo 2"/>
          <p:cNvSpPr txBox="1">
            <a:spLocks/>
          </p:cNvSpPr>
          <p:nvPr/>
        </p:nvSpPr>
        <p:spPr bwMode="auto">
          <a:xfrm>
            <a:off x="457200" y="1484312"/>
            <a:ext cx="8229600" cy="4897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0000" lnSpcReduction="20000"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eaLnBrk="1" hangingPunct="1">
              <a:buFont typeface="Arial" charset="0"/>
              <a:buNone/>
            </a:pPr>
            <a:r>
              <a:rPr lang="pt-BR" b="1" u="sng" dirty="0" smtClean="0">
                <a:solidFill>
                  <a:prstClr val="black"/>
                </a:solidFill>
              </a:rPr>
              <a:t>CF/1988</a:t>
            </a:r>
          </a:p>
          <a:p>
            <a:pPr marL="0" indent="0" algn="just" eaLnBrk="1" hangingPunct="1">
              <a:buFont typeface="Arial" charset="0"/>
              <a:buNone/>
            </a:pPr>
            <a:endParaRPr lang="pt-BR" dirty="0" smtClean="0">
              <a:solidFill>
                <a:prstClr val="black"/>
              </a:solidFill>
            </a:endParaRPr>
          </a:p>
          <a:p>
            <a:pPr marL="0" indent="0" algn="just" eaLnBrk="1" hangingPunct="1">
              <a:buFont typeface="Arial" charset="0"/>
              <a:buNone/>
            </a:pPr>
            <a:r>
              <a:rPr lang="pt-BR" dirty="0" smtClean="0">
                <a:solidFill>
                  <a:prstClr val="black"/>
                </a:solidFill>
              </a:rPr>
              <a:t>Art</a:t>
            </a:r>
            <a:r>
              <a:rPr lang="pt-BR" dirty="0">
                <a:solidFill>
                  <a:prstClr val="black"/>
                </a:solidFill>
              </a:rPr>
              <a:t>. 167. São vedados:</a:t>
            </a:r>
          </a:p>
          <a:p>
            <a:pPr marL="0" indent="0" algn="just" eaLnBrk="1" hangingPunct="1">
              <a:buFont typeface="Arial" charset="0"/>
              <a:buNone/>
            </a:pPr>
            <a:endParaRPr lang="pt-BR" dirty="0" smtClean="0">
              <a:solidFill>
                <a:prstClr val="black"/>
              </a:solidFill>
            </a:endParaRPr>
          </a:p>
          <a:p>
            <a:pPr marL="0" indent="0" algn="just" eaLnBrk="1" hangingPunct="1">
              <a:buFont typeface="Arial" charset="0"/>
              <a:buNone/>
            </a:pPr>
            <a:r>
              <a:rPr lang="pt-BR" dirty="0" smtClean="0">
                <a:solidFill>
                  <a:prstClr val="black"/>
                </a:solidFill>
              </a:rPr>
              <a:t>I </a:t>
            </a:r>
            <a:r>
              <a:rPr lang="pt-BR" dirty="0">
                <a:solidFill>
                  <a:prstClr val="black"/>
                </a:solidFill>
              </a:rPr>
              <a:t>- o início de programas ou projetos </a:t>
            </a:r>
            <a:r>
              <a:rPr lang="pt-BR" b="1" dirty="0">
                <a:solidFill>
                  <a:srgbClr val="7030A0"/>
                </a:solidFill>
              </a:rPr>
              <a:t>não incluídos na lei orçamentária anual</a:t>
            </a:r>
            <a:r>
              <a:rPr lang="pt-BR" dirty="0">
                <a:solidFill>
                  <a:prstClr val="black"/>
                </a:solidFill>
              </a:rPr>
              <a:t>;</a:t>
            </a:r>
          </a:p>
          <a:p>
            <a:pPr marL="0" indent="0" algn="just" eaLnBrk="1" hangingPunct="1">
              <a:buFont typeface="Arial" charset="0"/>
              <a:buNone/>
            </a:pPr>
            <a:endParaRPr lang="pt-BR" dirty="0" smtClean="0">
              <a:solidFill>
                <a:prstClr val="black"/>
              </a:solidFill>
            </a:endParaRPr>
          </a:p>
          <a:p>
            <a:pPr marL="0" indent="0" algn="just" eaLnBrk="1" hangingPunct="1">
              <a:buFont typeface="Arial" charset="0"/>
              <a:buNone/>
            </a:pPr>
            <a:r>
              <a:rPr lang="pt-BR" dirty="0" smtClean="0">
                <a:solidFill>
                  <a:prstClr val="white"/>
                </a:solidFill>
              </a:rPr>
              <a:t>II </a:t>
            </a:r>
            <a:r>
              <a:rPr lang="pt-BR" dirty="0">
                <a:solidFill>
                  <a:prstClr val="white"/>
                </a:solidFill>
              </a:rPr>
              <a:t>- a realização de despesas ou a </a:t>
            </a:r>
            <a:r>
              <a:rPr lang="pt-BR" b="1" u="sng" dirty="0">
                <a:solidFill>
                  <a:prstClr val="white"/>
                </a:solidFill>
              </a:rPr>
              <a:t>assunção de obrigações diretas</a:t>
            </a:r>
            <a:r>
              <a:rPr lang="pt-BR" b="1" dirty="0">
                <a:solidFill>
                  <a:prstClr val="white"/>
                </a:solidFill>
              </a:rPr>
              <a:t> </a:t>
            </a:r>
            <a:r>
              <a:rPr lang="pt-BR" dirty="0">
                <a:solidFill>
                  <a:prstClr val="white"/>
                </a:solidFill>
              </a:rPr>
              <a:t>que excedam os </a:t>
            </a:r>
            <a:r>
              <a:rPr lang="pt-BR" b="1" dirty="0">
                <a:solidFill>
                  <a:prstClr val="white"/>
                </a:solidFill>
              </a:rPr>
              <a:t>créditos orçamentários ou </a:t>
            </a:r>
            <a:r>
              <a:rPr lang="pt-BR" b="1" dirty="0" smtClean="0">
                <a:solidFill>
                  <a:prstClr val="white"/>
                </a:solidFill>
              </a:rPr>
              <a:t>adicionais</a:t>
            </a:r>
            <a:r>
              <a:rPr lang="pt-BR" dirty="0" smtClean="0">
                <a:solidFill>
                  <a:prstClr val="white"/>
                </a:solidFill>
              </a:rPr>
              <a:t>;</a:t>
            </a:r>
            <a:endParaRPr lang="pt-BR" dirty="0">
              <a:solidFill>
                <a:prstClr val="white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endParaRPr lang="pt-BR" dirty="0" smtClean="0">
              <a:solidFill>
                <a:prstClr val="white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pt-BR" dirty="0" smtClean="0">
                <a:solidFill>
                  <a:prstClr val="white"/>
                </a:solidFill>
              </a:rPr>
              <a:t>V </a:t>
            </a:r>
            <a:r>
              <a:rPr lang="pt-BR" dirty="0">
                <a:solidFill>
                  <a:prstClr val="white"/>
                </a:solidFill>
              </a:rPr>
              <a:t>- a abertura de crédito suplementar ou especial </a:t>
            </a:r>
            <a:r>
              <a:rPr lang="pt-BR" b="1" dirty="0">
                <a:solidFill>
                  <a:prstClr val="white"/>
                </a:solidFill>
              </a:rPr>
              <a:t>sem prévia autorização legislativa e sem indicação dos recursos</a:t>
            </a:r>
            <a:r>
              <a:rPr lang="pt-BR" dirty="0">
                <a:solidFill>
                  <a:prstClr val="white"/>
                </a:solidFill>
              </a:rPr>
              <a:t> correspondentes;</a:t>
            </a:r>
          </a:p>
          <a:p>
            <a:pPr marL="0" indent="0" eaLnBrk="1" hangingPunct="1">
              <a:buFont typeface="Arial" charset="0"/>
              <a:buNone/>
            </a:pPr>
            <a:endParaRPr lang="pt-BR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51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DESPESA ORÇAMENTÁRIA</a:t>
            </a:r>
          </a:p>
        </p:txBody>
      </p:sp>
      <p:sp>
        <p:nvSpPr>
          <p:cNvPr id="11" name="Espaço Reservado para Conteúdo 2"/>
          <p:cNvSpPr txBox="1">
            <a:spLocks/>
          </p:cNvSpPr>
          <p:nvPr/>
        </p:nvSpPr>
        <p:spPr bwMode="auto">
          <a:xfrm>
            <a:off x="457200" y="1484312"/>
            <a:ext cx="8229600" cy="4897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0000" lnSpcReduction="20000"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eaLnBrk="1" hangingPunct="1">
              <a:buFont typeface="Arial" charset="0"/>
              <a:buNone/>
            </a:pPr>
            <a:r>
              <a:rPr lang="pt-BR" b="1" u="sng" dirty="0" smtClean="0">
                <a:solidFill>
                  <a:prstClr val="black"/>
                </a:solidFill>
              </a:rPr>
              <a:t>CF/1988</a:t>
            </a:r>
          </a:p>
          <a:p>
            <a:pPr marL="0" indent="0" algn="just" eaLnBrk="1" hangingPunct="1">
              <a:buFont typeface="Arial" charset="0"/>
              <a:buNone/>
            </a:pPr>
            <a:endParaRPr lang="pt-BR" dirty="0" smtClean="0">
              <a:solidFill>
                <a:prstClr val="black"/>
              </a:solidFill>
            </a:endParaRPr>
          </a:p>
          <a:p>
            <a:pPr marL="0" indent="0" algn="just" eaLnBrk="1" hangingPunct="1">
              <a:buFont typeface="Arial" charset="0"/>
              <a:buNone/>
            </a:pPr>
            <a:r>
              <a:rPr lang="pt-BR" dirty="0" smtClean="0">
                <a:solidFill>
                  <a:prstClr val="black"/>
                </a:solidFill>
              </a:rPr>
              <a:t>Art</a:t>
            </a:r>
            <a:r>
              <a:rPr lang="pt-BR" dirty="0">
                <a:solidFill>
                  <a:prstClr val="black"/>
                </a:solidFill>
              </a:rPr>
              <a:t>. 167. São vedados:</a:t>
            </a:r>
          </a:p>
          <a:p>
            <a:pPr marL="0" indent="0" algn="just" eaLnBrk="1" hangingPunct="1">
              <a:buFont typeface="Arial" charset="0"/>
              <a:buNone/>
            </a:pPr>
            <a:endParaRPr lang="pt-BR" dirty="0" smtClean="0">
              <a:solidFill>
                <a:prstClr val="black"/>
              </a:solidFill>
            </a:endParaRPr>
          </a:p>
          <a:p>
            <a:pPr marL="0" indent="0" algn="just" eaLnBrk="1" hangingPunct="1">
              <a:buFont typeface="Arial" charset="0"/>
              <a:buNone/>
            </a:pPr>
            <a:r>
              <a:rPr lang="pt-BR" dirty="0" smtClean="0">
                <a:solidFill>
                  <a:prstClr val="black"/>
                </a:solidFill>
              </a:rPr>
              <a:t>I </a:t>
            </a:r>
            <a:r>
              <a:rPr lang="pt-BR" dirty="0">
                <a:solidFill>
                  <a:prstClr val="black"/>
                </a:solidFill>
              </a:rPr>
              <a:t>- o início de programas ou projetos </a:t>
            </a:r>
            <a:r>
              <a:rPr lang="pt-BR" b="1" dirty="0">
                <a:solidFill>
                  <a:srgbClr val="7030A0"/>
                </a:solidFill>
              </a:rPr>
              <a:t>não incluídos na lei orçamentária anual</a:t>
            </a:r>
            <a:r>
              <a:rPr lang="pt-BR" dirty="0">
                <a:solidFill>
                  <a:prstClr val="black"/>
                </a:solidFill>
              </a:rPr>
              <a:t>;</a:t>
            </a:r>
          </a:p>
          <a:p>
            <a:pPr marL="0" indent="0" algn="just" eaLnBrk="1" hangingPunct="1">
              <a:buFont typeface="Arial" charset="0"/>
              <a:buNone/>
            </a:pPr>
            <a:endParaRPr lang="pt-BR" dirty="0" smtClean="0">
              <a:solidFill>
                <a:prstClr val="black"/>
              </a:solidFill>
            </a:endParaRPr>
          </a:p>
          <a:p>
            <a:pPr marL="0" indent="0" algn="just" eaLnBrk="1" hangingPunct="1">
              <a:buFont typeface="Arial" charset="0"/>
              <a:buNone/>
            </a:pPr>
            <a:r>
              <a:rPr lang="pt-BR" dirty="0" smtClean="0">
                <a:solidFill>
                  <a:prstClr val="black"/>
                </a:solidFill>
              </a:rPr>
              <a:t>II </a:t>
            </a:r>
            <a:r>
              <a:rPr lang="pt-BR" dirty="0">
                <a:solidFill>
                  <a:prstClr val="black"/>
                </a:solidFill>
              </a:rPr>
              <a:t>- a realização de despesas ou a </a:t>
            </a:r>
            <a:r>
              <a:rPr lang="pt-BR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assunção de obrigações diretas</a:t>
            </a:r>
            <a:r>
              <a:rPr lang="pt-BR" b="1" dirty="0">
                <a:solidFill>
                  <a:srgbClr val="0070C0"/>
                </a:solidFill>
              </a:rPr>
              <a:t> </a:t>
            </a:r>
            <a:r>
              <a:rPr lang="pt-BR" dirty="0">
                <a:solidFill>
                  <a:prstClr val="black"/>
                </a:solidFill>
              </a:rPr>
              <a:t>que excedam os </a:t>
            </a:r>
            <a:r>
              <a:rPr lang="pt-BR" b="1" dirty="0">
                <a:solidFill>
                  <a:srgbClr val="FF0000"/>
                </a:solidFill>
              </a:rPr>
              <a:t>créditos orçamentários ou </a:t>
            </a:r>
            <a:r>
              <a:rPr lang="pt-BR" b="1" dirty="0" smtClean="0">
                <a:solidFill>
                  <a:srgbClr val="FF0000"/>
                </a:solidFill>
              </a:rPr>
              <a:t>adicionais</a:t>
            </a:r>
            <a:r>
              <a:rPr lang="pt-BR" dirty="0" smtClean="0">
                <a:solidFill>
                  <a:prstClr val="black"/>
                </a:solidFill>
              </a:rPr>
              <a:t>;</a:t>
            </a:r>
            <a:endParaRPr lang="pt-BR" dirty="0">
              <a:solidFill>
                <a:prstClr val="white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endParaRPr lang="pt-BR" dirty="0" smtClean="0">
              <a:solidFill>
                <a:prstClr val="white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pt-BR" dirty="0" smtClean="0">
                <a:solidFill>
                  <a:prstClr val="white"/>
                </a:solidFill>
              </a:rPr>
              <a:t>V </a:t>
            </a:r>
            <a:r>
              <a:rPr lang="pt-BR" dirty="0">
                <a:solidFill>
                  <a:prstClr val="white"/>
                </a:solidFill>
              </a:rPr>
              <a:t>- a abertura de crédito suplementar ou especial </a:t>
            </a:r>
            <a:r>
              <a:rPr lang="pt-BR" b="1" dirty="0">
                <a:solidFill>
                  <a:prstClr val="white"/>
                </a:solidFill>
              </a:rPr>
              <a:t>sem prévia autorização legislativa e sem indicação dos recursos</a:t>
            </a:r>
            <a:r>
              <a:rPr lang="pt-BR" dirty="0">
                <a:solidFill>
                  <a:prstClr val="white"/>
                </a:solidFill>
              </a:rPr>
              <a:t> correspondentes;</a:t>
            </a:r>
          </a:p>
          <a:p>
            <a:pPr marL="0" indent="0" eaLnBrk="1" hangingPunct="1">
              <a:buFont typeface="Arial" charset="0"/>
              <a:buNone/>
            </a:pPr>
            <a:endParaRPr lang="pt-BR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79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DESPESA ORÇAMENTÁRIA</a:t>
            </a:r>
          </a:p>
        </p:txBody>
      </p:sp>
      <p:sp>
        <p:nvSpPr>
          <p:cNvPr id="11" name="Espaço Reservado para Conteúdo 2"/>
          <p:cNvSpPr txBox="1">
            <a:spLocks/>
          </p:cNvSpPr>
          <p:nvPr/>
        </p:nvSpPr>
        <p:spPr bwMode="auto">
          <a:xfrm>
            <a:off x="457200" y="1484312"/>
            <a:ext cx="8229600" cy="4897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0000" lnSpcReduction="20000"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eaLnBrk="1" hangingPunct="1">
              <a:buFont typeface="Arial" charset="0"/>
              <a:buNone/>
            </a:pPr>
            <a:r>
              <a:rPr lang="pt-BR" b="1" u="sng" dirty="0" smtClean="0">
                <a:solidFill>
                  <a:prstClr val="black"/>
                </a:solidFill>
              </a:rPr>
              <a:t>CF/1988</a:t>
            </a:r>
          </a:p>
          <a:p>
            <a:pPr marL="0" indent="0" algn="just" eaLnBrk="1" hangingPunct="1">
              <a:buFont typeface="Arial" charset="0"/>
              <a:buNone/>
            </a:pPr>
            <a:endParaRPr lang="pt-BR" dirty="0" smtClean="0">
              <a:solidFill>
                <a:prstClr val="black"/>
              </a:solidFill>
            </a:endParaRPr>
          </a:p>
          <a:p>
            <a:pPr marL="0" indent="0" algn="just" eaLnBrk="1" hangingPunct="1">
              <a:buFont typeface="Arial" charset="0"/>
              <a:buNone/>
            </a:pPr>
            <a:r>
              <a:rPr lang="pt-BR" dirty="0" smtClean="0">
                <a:solidFill>
                  <a:prstClr val="black"/>
                </a:solidFill>
              </a:rPr>
              <a:t>Art</a:t>
            </a:r>
            <a:r>
              <a:rPr lang="pt-BR" dirty="0">
                <a:solidFill>
                  <a:prstClr val="black"/>
                </a:solidFill>
              </a:rPr>
              <a:t>. 167. São vedados:</a:t>
            </a:r>
          </a:p>
          <a:p>
            <a:pPr marL="0" indent="0" algn="just" eaLnBrk="1" hangingPunct="1">
              <a:buFont typeface="Arial" charset="0"/>
              <a:buNone/>
            </a:pPr>
            <a:endParaRPr lang="pt-BR" dirty="0" smtClean="0">
              <a:solidFill>
                <a:prstClr val="black"/>
              </a:solidFill>
            </a:endParaRPr>
          </a:p>
          <a:p>
            <a:pPr marL="0" indent="0" algn="just" eaLnBrk="1" hangingPunct="1">
              <a:buFont typeface="Arial" charset="0"/>
              <a:buNone/>
            </a:pPr>
            <a:r>
              <a:rPr lang="pt-BR" dirty="0" smtClean="0">
                <a:solidFill>
                  <a:prstClr val="black"/>
                </a:solidFill>
              </a:rPr>
              <a:t>I </a:t>
            </a:r>
            <a:r>
              <a:rPr lang="pt-BR" dirty="0">
                <a:solidFill>
                  <a:prstClr val="black"/>
                </a:solidFill>
              </a:rPr>
              <a:t>- o início de programas ou projetos </a:t>
            </a:r>
            <a:r>
              <a:rPr lang="pt-BR" b="1" dirty="0">
                <a:solidFill>
                  <a:srgbClr val="7030A0"/>
                </a:solidFill>
              </a:rPr>
              <a:t>não incluídos na lei orçamentária anual</a:t>
            </a:r>
            <a:r>
              <a:rPr lang="pt-BR" dirty="0">
                <a:solidFill>
                  <a:prstClr val="black"/>
                </a:solidFill>
              </a:rPr>
              <a:t>;</a:t>
            </a:r>
          </a:p>
          <a:p>
            <a:pPr marL="0" indent="0" algn="just" eaLnBrk="1" hangingPunct="1">
              <a:buFont typeface="Arial" charset="0"/>
              <a:buNone/>
            </a:pPr>
            <a:endParaRPr lang="pt-BR" dirty="0" smtClean="0">
              <a:solidFill>
                <a:prstClr val="black"/>
              </a:solidFill>
            </a:endParaRPr>
          </a:p>
          <a:p>
            <a:pPr marL="0" indent="0" algn="just" eaLnBrk="1" hangingPunct="1">
              <a:buFont typeface="Arial" charset="0"/>
              <a:buNone/>
            </a:pPr>
            <a:r>
              <a:rPr lang="pt-BR" dirty="0" smtClean="0">
                <a:solidFill>
                  <a:prstClr val="black"/>
                </a:solidFill>
              </a:rPr>
              <a:t>II </a:t>
            </a:r>
            <a:r>
              <a:rPr lang="pt-BR" dirty="0">
                <a:solidFill>
                  <a:prstClr val="black"/>
                </a:solidFill>
              </a:rPr>
              <a:t>- a realização de despesas ou a </a:t>
            </a:r>
            <a:r>
              <a:rPr lang="pt-BR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assunção de obrigações diretas</a:t>
            </a:r>
            <a:r>
              <a:rPr lang="pt-BR" b="1" dirty="0">
                <a:solidFill>
                  <a:srgbClr val="0070C0"/>
                </a:solidFill>
              </a:rPr>
              <a:t> </a:t>
            </a:r>
            <a:r>
              <a:rPr lang="pt-BR" dirty="0">
                <a:solidFill>
                  <a:prstClr val="black"/>
                </a:solidFill>
              </a:rPr>
              <a:t>que excedam os </a:t>
            </a:r>
            <a:r>
              <a:rPr lang="pt-BR" b="1" dirty="0">
                <a:solidFill>
                  <a:srgbClr val="FF0000"/>
                </a:solidFill>
              </a:rPr>
              <a:t>créditos orçamentários ou </a:t>
            </a:r>
            <a:r>
              <a:rPr lang="pt-BR" b="1" dirty="0" smtClean="0">
                <a:solidFill>
                  <a:srgbClr val="FF0000"/>
                </a:solidFill>
              </a:rPr>
              <a:t>adicionais</a:t>
            </a:r>
            <a:r>
              <a:rPr lang="pt-BR" dirty="0" smtClean="0">
                <a:solidFill>
                  <a:prstClr val="black"/>
                </a:solidFill>
              </a:rPr>
              <a:t>;</a:t>
            </a:r>
            <a:endParaRPr lang="pt-BR" dirty="0">
              <a:solidFill>
                <a:prstClr val="white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endParaRPr lang="pt-BR" dirty="0" smtClean="0">
              <a:solidFill>
                <a:prstClr val="black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pt-BR" dirty="0" smtClean="0">
                <a:solidFill>
                  <a:prstClr val="black"/>
                </a:solidFill>
              </a:rPr>
              <a:t>V </a:t>
            </a:r>
            <a:r>
              <a:rPr lang="pt-BR" dirty="0">
                <a:solidFill>
                  <a:prstClr val="black"/>
                </a:solidFill>
              </a:rPr>
              <a:t>- a abertura de crédito suplementar ou especial </a:t>
            </a:r>
            <a:r>
              <a:rPr lang="pt-BR" b="1" dirty="0">
                <a:solidFill>
                  <a:prstClr val="black"/>
                </a:solidFill>
              </a:rPr>
              <a:t>sem prévia autorização legislativa e sem indicação dos recursos</a:t>
            </a:r>
            <a:r>
              <a:rPr lang="pt-BR" dirty="0">
                <a:solidFill>
                  <a:prstClr val="black"/>
                </a:solidFill>
              </a:rPr>
              <a:t> correspondentes;</a:t>
            </a:r>
          </a:p>
          <a:p>
            <a:pPr marL="0" indent="0" eaLnBrk="1" hangingPunct="1">
              <a:buFont typeface="Arial" charset="0"/>
              <a:buNone/>
            </a:pPr>
            <a:endParaRPr lang="pt-BR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RECEITA ORÇAMENTÁRIA</a:t>
            </a:r>
          </a:p>
        </p:txBody>
      </p:sp>
    </p:spTree>
    <p:extLst>
      <p:ext uri="{BB962C8B-B14F-4D97-AF65-F5344CB8AC3E}">
        <p14:creationId xmlns:p14="http://schemas.microsoft.com/office/powerpoint/2010/main" val="148726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RECEITA ORÇAMENTÁRIA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827584" y="1779191"/>
            <a:ext cx="2736304" cy="461665"/>
          </a:xfrm>
          <a:prstGeom prst="rect">
            <a:avLst/>
          </a:prstGeom>
          <a:noFill/>
          <a:ln w="28575"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sz="2400" dirty="0" smtClean="0">
                <a:solidFill>
                  <a:prstClr val="black"/>
                </a:solidFill>
                <a:cs typeface="Arial" charset="0"/>
              </a:rPr>
              <a:t>É fonte de recurso</a:t>
            </a:r>
            <a:endParaRPr lang="pt-BR" sz="2400" dirty="0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28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RECEITA ORÇAMENTÁRIA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827584" y="1779191"/>
            <a:ext cx="2736304" cy="461665"/>
          </a:xfrm>
          <a:prstGeom prst="rect">
            <a:avLst/>
          </a:prstGeom>
          <a:noFill/>
          <a:ln w="28575"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sz="2400" dirty="0" smtClean="0">
                <a:solidFill>
                  <a:prstClr val="black"/>
                </a:solidFill>
                <a:cs typeface="Arial" charset="0"/>
              </a:rPr>
              <a:t>É fonte de recurso</a:t>
            </a:r>
            <a:endParaRPr lang="pt-BR" sz="2400" dirty="0">
              <a:solidFill>
                <a:prstClr val="black"/>
              </a:solidFill>
              <a:cs typeface="Arial" charset="0"/>
            </a:endParaRPr>
          </a:p>
        </p:txBody>
      </p:sp>
      <p:cxnSp>
        <p:nvCxnSpPr>
          <p:cNvPr id="3" name="Conector de seta reta 2"/>
          <p:cNvCxnSpPr/>
          <p:nvPr/>
        </p:nvCxnSpPr>
        <p:spPr>
          <a:xfrm>
            <a:off x="2411760" y="2492896"/>
            <a:ext cx="648072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575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4213" y="260350"/>
            <a:ext cx="7772400" cy="5762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dirty="0" smtClean="0">
                <a:solidFill>
                  <a:srgbClr val="0099FF"/>
                </a:solidFill>
              </a:rPr>
              <a:t>FORMAS DE COLOCAÇÃO</a:t>
            </a:r>
            <a:endParaRPr lang="pt-BR" altLang="pt-BR" sz="2800" dirty="0">
              <a:solidFill>
                <a:srgbClr val="0099FF"/>
              </a:solidFill>
            </a:endParaRPr>
          </a:p>
        </p:txBody>
      </p:sp>
      <p:sp>
        <p:nvSpPr>
          <p:cNvPr id="29699" name="Text Box 13"/>
          <p:cNvSpPr txBox="1">
            <a:spLocks noChangeArrowheads="1"/>
          </p:cNvSpPr>
          <p:nvPr/>
        </p:nvSpPr>
        <p:spPr bwMode="auto">
          <a:xfrm>
            <a:off x="684213" y="1340768"/>
            <a:ext cx="4463851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FF66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lvl="1" indent="-457200" eaLnBrk="1" hangingPunct="1">
              <a:spcBef>
                <a:spcPct val="50000"/>
              </a:spcBef>
              <a:buSzPct val="140000"/>
              <a:buFont typeface="Wingdings" panose="05000000000000000000" pitchFamily="2" charset="2"/>
              <a:buChar char="ü"/>
            </a:pPr>
            <a:r>
              <a:rPr lang="pt-BR" sz="2800" dirty="0" smtClean="0">
                <a:solidFill>
                  <a:srgbClr val="FFC000"/>
                </a:solidFill>
              </a:rPr>
              <a:t>Oferta Pública (leilões)</a:t>
            </a:r>
          </a:p>
          <a:p>
            <a:pPr marL="457200" lvl="1" indent="-457200" eaLnBrk="1" hangingPunct="1">
              <a:spcBef>
                <a:spcPct val="50000"/>
              </a:spcBef>
              <a:buSzPct val="140000"/>
              <a:buFont typeface="Wingdings" panose="05000000000000000000" pitchFamily="2" charset="2"/>
              <a:buChar char="ü"/>
            </a:pPr>
            <a:r>
              <a:rPr lang="pt-BR" sz="2800" dirty="0">
                <a:solidFill>
                  <a:srgbClr val="FF0000"/>
                </a:solidFill>
              </a:rPr>
              <a:t>Tesouro Direto</a:t>
            </a:r>
          </a:p>
          <a:p>
            <a:pPr marL="457200" lvl="1" indent="-457200" eaLnBrk="1" hangingPunct="1">
              <a:spcBef>
                <a:spcPct val="50000"/>
              </a:spcBef>
              <a:buSzPct val="140000"/>
              <a:buFont typeface="Wingdings" panose="05000000000000000000" pitchFamily="2" charset="2"/>
              <a:buChar char="ü"/>
            </a:pPr>
            <a:r>
              <a:rPr lang="pt-BR" sz="2800" dirty="0"/>
              <a:t>Emissões </a:t>
            </a:r>
            <a:r>
              <a:rPr lang="pt-BR" sz="2800" dirty="0" smtClean="0"/>
              <a:t>Diretas</a:t>
            </a:r>
            <a:endParaRPr lang="pt-BR" sz="2800" dirty="0"/>
          </a:p>
        </p:txBody>
      </p:sp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180032" y="6535738"/>
            <a:ext cx="3671888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FF66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SzPct val="140000"/>
              <a:buFont typeface="Wingdings" pitchFamily="2" charset="2"/>
              <a:buNone/>
            </a:pPr>
            <a:r>
              <a:rPr lang="pt-BR" altLang="pt-BR" sz="1050" b="1" dirty="0" smtClean="0"/>
              <a:t>Fonte: Tesouro Nacional</a:t>
            </a:r>
            <a:endParaRPr lang="pt-BR" altLang="pt-BR" sz="1050" b="1" dirty="0"/>
          </a:p>
        </p:txBody>
      </p:sp>
    </p:spTree>
    <p:extLst>
      <p:ext uri="{BB962C8B-B14F-4D97-AF65-F5344CB8AC3E}">
        <p14:creationId xmlns:p14="http://schemas.microsoft.com/office/powerpoint/2010/main" val="414849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RECEITA ORÇAMENTÁRIA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827584" y="1779191"/>
            <a:ext cx="2736304" cy="461665"/>
          </a:xfrm>
          <a:prstGeom prst="rect">
            <a:avLst/>
          </a:prstGeom>
          <a:noFill/>
          <a:ln w="28575"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sz="2400" dirty="0" smtClean="0">
                <a:solidFill>
                  <a:prstClr val="black"/>
                </a:solidFill>
                <a:cs typeface="Arial" charset="0"/>
              </a:rPr>
              <a:t>É fonte de recurso</a:t>
            </a:r>
            <a:endParaRPr lang="pt-BR" sz="24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1691680" y="3140968"/>
            <a:ext cx="5472608" cy="461665"/>
          </a:xfrm>
          <a:prstGeom prst="rect">
            <a:avLst/>
          </a:prstGeom>
          <a:noFill/>
          <a:ln w="2857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sz="2400" dirty="0" smtClean="0">
                <a:solidFill>
                  <a:prstClr val="black"/>
                </a:solidFill>
                <a:cs typeface="Arial" charset="0"/>
              </a:rPr>
              <a:t>obtida </a:t>
            </a:r>
            <a:r>
              <a:rPr lang="pt-BR" sz="2400" b="1" dirty="0" smtClean="0">
                <a:solidFill>
                  <a:srgbClr val="FF0000"/>
                </a:solidFill>
                <a:cs typeface="Arial" charset="0"/>
              </a:rPr>
              <a:t>com o propósito </a:t>
            </a:r>
            <a:r>
              <a:rPr lang="pt-BR" sz="2400" dirty="0" smtClean="0">
                <a:solidFill>
                  <a:prstClr val="black"/>
                </a:solidFill>
                <a:cs typeface="Arial" charset="0"/>
              </a:rPr>
              <a:t>de </a:t>
            </a:r>
            <a:r>
              <a:rPr lang="pt-BR" sz="2400" b="1" dirty="0" smtClean="0">
                <a:solidFill>
                  <a:prstClr val="black"/>
                </a:solidFill>
                <a:cs typeface="Arial" charset="0"/>
              </a:rPr>
              <a:t>autorizar</a:t>
            </a:r>
            <a:endParaRPr lang="pt-BR" sz="2400" b="1" dirty="0">
              <a:solidFill>
                <a:prstClr val="black"/>
              </a:solidFill>
              <a:cs typeface="Arial" charset="0"/>
            </a:endParaRPr>
          </a:p>
        </p:txBody>
      </p:sp>
      <p:cxnSp>
        <p:nvCxnSpPr>
          <p:cNvPr id="3" name="Conector de seta reta 2"/>
          <p:cNvCxnSpPr/>
          <p:nvPr/>
        </p:nvCxnSpPr>
        <p:spPr>
          <a:xfrm>
            <a:off x="2411760" y="2492896"/>
            <a:ext cx="648072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083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RECEITA ORÇAMENTÁRIA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827584" y="1779191"/>
            <a:ext cx="2736304" cy="461665"/>
          </a:xfrm>
          <a:prstGeom prst="rect">
            <a:avLst/>
          </a:prstGeom>
          <a:noFill/>
          <a:ln w="28575"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sz="2400" dirty="0" smtClean="0">
                <a:solidFill>
                  <a:prstClr val="black"/>
                </a:solidFill>
                <a:cs typeface="Arial" charset="0"/>
              </a:rPr>
              <a:t>É fonte de recurso</a:t>
            </a:r>
            <a:endParaRPr lang="pt-BR" sz="24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1691680" y="3140968"/>
            <a:ext cx="5472608" cy="461665"/>
          </a:xfrm>
          <a:prstGeom prst="rect">
            <a:avLst/>
          </a:prstGeom>
          <a:noFill/>
          <a:ln w="2857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sz="2400" dirty="0" smtClean="0">
                <a:solidFill>
                  <a:prstClr val="black"/>
                </a:solidFill>
                <a:cs typeface="Arial" charset="0"/>
              </a:rPr>
              <a:t>obtida </a:t>
            </a:r>
            <a:r>
              <a:rPr lang="pt-BR" sz="2400" b="1" dirty="0" smtClean="0">
                <a:solidFill>
                  <a:srgbClr val="FF0000"/>
                </a:solidFill>
                <a:cs typeface="Arial" charset="0"/>
              </a:rPr>
              <a:t>com o propósito </a:t>
            </a:r>
            <a:r>
              <a:rPr lang="pt-BR" sz="2400" dirty="0" smtClean="0">
                <a:solidFill>
                  <a:prstClr val="black"/>
                </a:solidFill>
                <a:cs typeface="Arial" charset="0"/>
              </a:rPr>
              <a:t>de </a:t>
            </a:r>
            <a:r>
              <a:rPr lang="pt-BR" sz="2400" b="1" dirty="0" smtClean="0">
                <a:solidFill>
                  <a:prstClr val="black"/>
                </a:solidFill>
                <a:cs typeface="Arial" charset="0"/>
              </a:rPr>
              <a:t>autorizar</a:t>
            </a:r>
            <a:endParaRPr lang="pt-BR" sz="2400" b="1" dirty="0">
              <a:solidFill>
                <a:prstClr val="black"/>
              </a:solidFill>
              <a:cs typeface="Arial" charset="0"/>
            </a:endParaRPr>
          </a:p>
        </p:txBody>
      </p:sp>
      <p:cxnSp>
        <p:nvCxnSpPr>
          <p:cNvPr id="3" name="Conector de seta reta 2"/>
          <p:cNvCxnSpPr/>
          <p:nvPr/>
        </p:nvCxnSpPr>
        <p:spPr>
          <a:xfrm>
            <a:off x="2411760" y="2492896"/>
            <a:ext cx="648072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e seta reta 7"/>
          <p:cNvCxnSpPr/>
          <p:nvPr/>
        </p:nvCxnSpPr>
        <p:spPr>
          <a:xfrm>
            <a:off x="4427984" y="3933056"/>
            <a:ext cx="648072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890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RECEITA ORÇAMENTÁRIA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827584" y="1779191"/>
            <a:ext cx="2736304" cy="461665"/>
          </a:xfrm>
          <a:prstGeom prst="rect">
            <a:avLst/>
          </a:prstGeom>
          <a:noFill/>
          <a:ln w="28575"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sz="2400" dirty="0" smtClean="0">
                <a:solidFill>
                  <a:prstClr val="black"/>
                </a:solidFill>
                <a:cs typeface="Arial" charset="0"/>
              </a:rPr>
              <a:t>É fonte de recurso</a:t>
            </a:r>
            <a:endParaRPr lang="pt-BR" sz="24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1691680" y="3140968"/>
            <a:ext cx="5472608" cy="461665"/>
          </a:xfrm>
          <a:prstGeom prst="rect">
            <a:avLst/>
          </a:prstGeom>
          <a:noFill/>
          <a:ln w="2857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sz="2400" dirty="0" smtClean="0">
                <a:solidFill>
                  <a:prstClr val="black"/>
                </a:solidFill>
                <a:cs typeface="Arial" charset="0"/>
              </a:rPr>
              <a:t>obtida </a:t>
            </a:r>
            <a:r>
              <a:rPr lang="pt-BR" sz="2400" b="1" dirty="0" smtClean="0">
                <a:solidFill>
                  <a:srgbClr val="FF0000"/>
                </a:solidFill>
                <a:cs typeface="Arial" charset="0"/>
              </a:rPr>
              <a:t>com o propósito </a:t>
            </a:r>
            <a:r>
              <a:rPr lang="pt-BR" sz="2400" dirty="0" smtClean="0">
                <a:solidFill>
                  <a:prstClr val="black"/>
                </a:solidFill>
                <a:cs typeface="Arial" charset="0"/>
              </a:rPr>
              <a:t>de </a:t>
            </a:r>
            <a:r>
              <a:rPr lang="pt-BR" sz="2400" b="1" dirty="0" smtClean="0">
                <a:solidFill>
                  <a:prstClr val="black"/>
                </a:solidFill>
                <a:cs typeface="Arial" charset="0"/>
              </a:rPr>
              <a:t>autorizar</a:t>
            </a:r>
            <a:endParaRPr lang="pt-BR" sz="2400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3851920" y="4623519"/>
            <a:ext cx="4248472" cy="461665"/>
          </a:xfrm>
          <a:prstGeom prst="rect">
            <a:avLst/>
          </a:prstGeom>
          <a:solidFill>
            <a:srgbClr val="002060"/>
          </a:solidFill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2400" b="1" dirty="0" smtClean="0">
                <a:solidFill>
                  <a:prstClr val="white"/>
                </a:solidFill>
                <a:cs typeface="Arial" charset="0"/>
              </a:rPr>
              <a:t>DESPESA ORÇAMENTÁRIA</a:t>
            </a:r>
            <a:endParaRPr lang="pt-BR" sz="2400" b="1" dirty="0">
              <a:solidFill>
                <a:prstClr val="white"/>
              </a:solidFill>
              <a:cs typeface="Arial" charset="0"/>
            </a:endParaRPr>
          </a:p>
        </p:txBody>
      </p:sp>
      <p:cxnSp>
        <p:nvCxnSpPr>
          <p:cNvPr id="3" name="Conector de seta reta 2"/>
          <p:cNvCxnSpPr/>
          <p:nvPr/>
        </p:nvCxnSpPr>
        <p:spPr>
          <a:xfrm>
            <a:off x="2411760" y="2492896"/>
            <a:ext cx="648072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e seta reta 7"/>
          <p:cNvCxnSpPr/>
          <p:nvPr/>
        </p:nvCxnSpPr>
        <p:spPr>
          <a:xfrm>
            <a:off x="4427984" y="3933056"/>
            <a:ext cx="648072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384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ARRECADAÇÃO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b="1" u="sng" dirty="0" smtClean="0"/>
              <a:t>Lei 4.320/1964</a:t>
            </a:r>
            <a:r>
              <a:rPr lang="pt-BR" dirty="0" smtClean="0"/>
              <a:t>:</a:t>
            </a:r>
          </a:p>
          <a:p>
            <a:pPr marL="0" indent="0" algn="just">
              <a:lnSpc>
                <a:spcPct val="90000"/>
              </a:lnSpc>
              <a:spcBef>
                <a:spcPct val="0"/>
              </a:spcBef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/>
              <a:t>Art. 35. Pertencem ao exercício financeiro:</a:t>
            </a:r>
          </a:p>
          <a:p>
            <a:pPr marL="0" indent="0">
              <a:buNone/>
            </a:pPr>
            <a:r>
              <a:rPr lang="pt-BR" dirty="0"/>
              <a:t>I - as receitas </a:t>
            </a:r>
            <a:r>
              <a:rPr lang="pt-BR" dirty="0" smtClean="0"/>
              <a:t>nele </a:t>
            </a:r>
            <a:r>
              <a:rPr lang="pt-BR" b="1" u="sng" dirty="0">
                <a:solidFill>
                  <a:srgbClr val="0070C0"/>
                </a:solidFill>
              </a:rPr>
              <a:t>arrecadadas</a:t>
            </a:r>
            <a:r>
              <a:rPr lang="pt-BR" dirty="0"/>
              <a:t>;</a:t>
            </a:r>
          </a:p>
          <a:p>
            <a:pPr marL="0" indent="0" algn="just">
              <a:lnSpc>
                <a:spcPct val="90000"/>
              </a:lnSpc>
              <a:spcBef>
                <a:spcPct val="0"/>
              </a:spcBef>
              <a:buNone/>
            </a:pPr>
            <a:endParaRPr lang="pt-BR" dirty="0" smtClean="0"/>
          </a:p>
          <a:p>
            <a:pPr marL="0" indent="0" algn="just">
              <a:lnSpc>
                <a:spcPct val="90000"/>
              </a:lnSpc>
              <a:spcBef>
                <a:spcPct val="0"/>
              </a:spcBef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90306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ARRECADAÇÃO X RECOLHIMENTO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dirty="0" smtClean="0"/>
              <a:t>Não existe o conceito de arrecadação!!!</a:t>
            </a:r>
          </a:p>
          <a:p>
            <a:pPr marL="0" indent="0" algn="just">
              <a:lnSpc>
                <a:spcPct val="90000"/>
              </a:lnSpc>
              <a:spcBef>
                <a:spcPct val="0"/>
              </a:spcBef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b="1" u="sng" dirty="0" smtClean="0">
                <a:solidFill>
                  <a:schemeClr val="bg1"/>
                </a:solidFill>
              </a:rPr>
              <a:t>Lei 4.320/1964</a:t>
            </a:r>
            <a:r>
              <a:rPr lang="pt-BR" dirty="0" smtClean="0">
                <a:solidFill>
                  <a:schemeClr val="bg1"/>
                </a:solidFill>
              </a:rPr>
              <a:t>:</a:t>
            </a:r>
          </a:p>
          <a:p>
            <a:pPr marL="0" indent="0" algn="just">
              <a:lnSpc>
                <a:spcPct val="90000"/>
              </a:lnSpc>
              <a:spcBef>
                <a:spcPct val="0"/>
              </a:spcBef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dirty="0" smtClean="0">
                <a:solidFill>
                  <a:schemeClr val="bg1"/>
                </a:solidFill>
              </a:rPr>
              <a:t>Art</a:t>
            </a:r>
            <a:r>
              <a:rPr lang="pt-BR" dirty="0">
                <a:solidFill>
                  <a:schemeClr val="bg1"/>
                </a:solidFill>
              </a:rPr>
              <a:t>. 56. O </a:t>
            </a:r>
            <a:r>
              <a:rPr lang="pt-BR" b="1" dirty="0">
                <a:solidFill>
                  <a:schemeClr val="bg1"/>
                </a:solidFill>
              </a:rPr>
              <a:t>recolhimento</a:t>
            </a:r>
            <a:r>
              <a:rPr lang="pt-BR" dirty="0">
                <a:solidFill>
                  <a:schemeClr val="bg1"/>
                </a:solidFill>
              </a:rPr>
              <a:t> de </a:t>
            </a:r>
            <a:r>
              <a:rPr lang="pt-BR" dirty="0" smtClean="0">
                <a:solidFill>
                  <a:schemeClr val="bg1"/>
                </a:solidFill>
              </a:rPr>
              <a:t>todas </a:t>
            </a:r>
            <a:r>
              <a:rPr lang="pt-BR" dirty="0">
                <a:solidFill>
                  <a:schemeClr val="bg1"/>
                </a:solidFill>
              </a:rPr>
              <a:t>as receitas far-se-á em estrita observância ao princípio de unidade de tesouraria, vedada qualquer fragmentação para criação de caixas especiais.</a:t>
            </a:r>
            <a:endParaRPr lang="pt-BR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0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ARRECADAÇÃO X RECOLHIMENTO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dirty="0" smtClean="0"/>
              <a:t>Não existe o conceito de arrecadação!!!</a:t>
            </a:r>
          </a:p>
          <a:p>
            <a:pPr marL="0" indent="0" algn="just">
              <a:lnSpc>
                <a:spcPct val="90000"/>
              </a:lnSpc>
              <a:spcBef>
                <a:spcPct val="0"/>
              </a:spcBef>
              <a:buNone/>
            </a:pPr>
            <a:endParaRPr lang="pt-BR" dirty="0" smtClean="0"/>
          </a:p>
          <a:p>
            <a:pPr marL="0" indent="0"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b="1" u="sng" dirty="0" smtClean="0"/>
              <a:t>Lei 4.320/1964</a:t>
            </a:r>
            <a:r>
              <a:rPr lang="pt-BR" dirty="0" smtClean="0"/>
              <a:t>:</a:t>
            </a:r>
          </a:p>
          <a:p>
            <a:pPr marL="0" indent="0" algn="just">
              <a:lnSpc>
                <a:spcPct val="90000"/>
              </a:lnSpc>
              <a:spcBef>
                <a:spcPct val="0"/>
              </a:spcBef>
              <a:buNone/>
            </a:pPr>
            <a:endParaRPr lang="pt-BR" dirty="0" smtClean="0"/>
          </a:p>
          <a:p>
            <a:pPr marL="0" indent="0"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dirty="0" smtClean="0"/>
              <a:t>Art</a:t>
            </a:r>
            <a:r>
              <a:rPr lang="pt-BR" dirty="0"/>
              <a:t>. 56. O </a:t>
            </a:r>
            <a:r>
              <a:rPr lang="pt-BR" b="1" dirty="0">
                <a:solidFill>
                  <a:srgbClr val="00B050"/>
                </a:solidFill>
              </a:rPr>
              <a:t>recolhimento</a:t>
            </a:r>
            <a:r>
              <a:rPr lang="pt-BR" dirty="0"/>
              <a:t> de </a:t>
            </a:r>
            <a:r>
              <a:rPr lang="pt-BR" dirty="0" smtClean="0"/>
              <a:t>todas </a:t>
            </a:r>
            <a:r>
              <a:rPr lang="pt-BR" dirty="0"/>
              <a:t>as receitas far-se-á em estrita observância ao princípio de unidade de tesouraria, vedada qualquer fragmentação para criação de caixas especiais.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70474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ARRECADAÇÃO X RECOLHIMENTO</a:t>
            </a:r>
          </a:p>
        </p:txBody>
      </p:sp>
    </p:spTree>
    <p:extLst>
      <p:ext uri="{BB962C8B-B14F-4D97-AF65-F5344CB8AC3E}">
        <p14:creationId xmlns:p14="http://schemas.microsoft.com/office/powerpoint/2010/main" val="170675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ARRECADAÇÃO X RECOLHIMENTO</a:t>
            </a:r>
          </a:p>
        </p:txBody>
      </p:sp>
      <p:cxnSp>
        <p:nvCxnSpPr>
          <p:cNvPr id="4" name="Conector reto 3"/>
          <p:cNvCxnSpPr/>
          <p:nvPr/>
        </p:nvCxnSpPr>
        <p:spPr>
          <a:xfrm>
            <a:off x="683568" y="3714715"/>
            <a:ext cx="525658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to 5"/>
          <p:cNvCxnSpPr/>
          <p:nvPr/>
        </p:nvCxnSpPr>
        <p:spPr>
          <a:xfrm>
            <a:off x="683568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>
            <a:off x="4644008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>
            <a:off x="1979712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>
            <a:off x="3275856" y="3544431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5940152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8450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ARRECADAÇÃO X RECOLHIMENTO</a:t>
            </a:r>
          </a:p>
        </p:txBody>
      </p:sp>
      <p:cxnSp>
        <p:nvCxnSpPr>
          <p:cNvPr id="4" name="Conector reto 3"/>
          <p:cNvCxnSpPr/>
          <p:nvPr/>
        </p:nvCxnSpPr>
        <p:spPr>
          <a:xfrm>
            <a:off x="683568" y="3714715"/>
            <a:ext cx="525658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to 5"/>
          <p:cNvCxnSpPr/>
          <p:nvPr/>
        </p:nvCxnSpPr>
        <p:spPr>
          <a:xfrm>
            <a:off x="683568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>
            <a:off x="4644008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>
            <a:off x="1979712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>
            <a:off x="3275856" y="3544431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5940152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323528" y="3129359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Estimativa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22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ARRECADAÇÃO X RECOLHIMENTO</a:t>
            </a:r>
          </a:p>
        </p:txBody>
      </p:sp>
      <p:cxnSp>
        <p:nvCxnSpPr>
          <p:cNvPr id="4" name="Conector reto 3"/>
          <p:cNvCxnSpPr/>
          <p:nvPr/>
        </p:nvCxnSpPr>
        <p:spPr>
          <a:xfrm>
            <a:off x="683568" y="3714715"/>
            <a:ext cx="525658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to 5"/>
          <p:cNvCxnSpPr/>
          <p:nvPr/>
        </p:nvCxnSpPr>
        <p:spPr>
          <a:xfrm>
            <a:off x="683568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>
            <a:off x="4644008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>
            <a:off x="1979712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>
            <a:off x="3275856" y="3544431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5940152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323528" y="3129359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Estimativa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1187624" y="3930739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Fato Gerador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60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4213" y="260350"/>
            <a:ext cx="7772400" cy="5762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dirty="0" smtClean="0">
                <a:solidFill>
                  <a:schemeClr val="tx1">
                    <a:lumMod val="95000"/>
                  </a:schemeClr>
                </a:solidFill>
              </a:rPr>
              <a:t>DIFERENÇAS BÁSICAS</a:t>
            </a:r>
            <a:endParaRPr lang="pt-BR" altLang="pt-BR" sz="28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180032" y="6535738"/>
            <a:ext cx="3671888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FF66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SzPct val="140000"/>
              <a:buFont typeface="Wingdings" pitchFamily="2" charset="2"/>
              <a:buNone/>
            </a:pPr>
            <a:r>
              <a:rPr lang="pt-BR" altLang="pt-BR" sz="1050" b="1" dirty="0" smtClean="0"/>
              <a:t>Fonte: Tesouro Nacional</a:t>
            </a:r>
            <a:endParaRPr lang="pt-BR" altLang="pt-BR" sz="1050" b="1" dirty="0"/>
          </a:p>
        </p:txBody>
      </p:sp>
    </p:spTree>
    <p:extLst>
      <p:ext uri="{BB962C8B-B14F-4D97-AF65-F5344CB8AC3E}">
        <p14:creationId xmlns:p14="http://schemas.microsoft.com/office/powerpoint/2010/main" val="56992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ARRECADAÇÃO X RECOLHIMENTO</a:t>
            </a:r>
          </a:p>
        </p:txBody>
      </p:sp>
      <p:cxnSp>
        <p:nvCxnSpPr>
          <p:cNvPr id="4" name="Conector reto 3"/>
          <p:cNvCxnSpPr/>
          <p:nvPr/>
        </p:nvCxnSpPr>
        <p:spPr>
          <a:xfrm>
            <a:off x="683568" y="3714715"/>
            <a:ext cx="525658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to 5"/>
          <p:cNvCxnSpPr/>
          <p:nvPr/>
        </p:nvCxnSpPr>
        <p:spPr>
          <a:xfrm>
            <a:off x="683568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>
            <a:off x="4644008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>
            <a:off x="1979712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>
            <a:off x="3275856" y="3544431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5940152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323528" y="3129359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Estimativa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1187624" y="3930739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Fato Gerador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2483768" y="3129359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Lançamento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037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ARRECADAÇÃO X RECOLHIMENTO</a:t>
            </a:r>
          </a:p>
        </p:txBody>
      </p:sp>
      <p:cxnSp>
        <p:nvCxnSpPr>
          <p:cNvPr id="4" name="Conector reto 3"/>
          <p:cNvCxnSpPr/>
          <p:nvPr/>
        </p:nvCxnSpPr>
        <p:spPr>
          <a:xfrm>
            <a:off x="683568" y="3714715"/>
            <a:ext cx="525658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to 5"/>
          <p:cNvCxnSpPr/>
          <p:nvPr/>
        </p:nvCxnSpPr>
        <p:spPr>
          <a:xfrm>
            <a:off x="683568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>
            <a:off x="4644008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>
            <a:off x="1979712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>
            <a:off x="3275856" y="3544431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5940152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323528" y="3129359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Estimativa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1187624" y="3930739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Fato Gerador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2483768" y="3129359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Lançamento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3851920" y="3921447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Arrecadação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27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ARRECADAÇÃO X RECOLHIMENTO</a:t>
            </a:r>
          </a:p>
        </p:txBody>
      </p:sp>
      <p:cxnSp>
        <p:nvCxnSpPr>
          <p:cNvPr id="4" name="Conector reto 3"/>
          <p:cNvCxnSpPr/>
          <p:nvPr/>
        </p:nvCxnSpPr>
        <p:spPr>
          <a:xfrm>
            <a:off x="683568" y="3714715"/>
            <a:ext cx="525658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to 5"/>
          <p:cNvCxnSpPr/>
          <p:nvPr/>
        </p:nvCxnSpPr>
        <p:spPr>
          <a:xfrm>
            <a:off x="683568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>
            <a:off x="4644008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>
            <a:off x="1979712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>
            <a:off x="3275856" y="3544431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5940152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323528" y="3129359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Estimativa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1187624" y="3930739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Fato Gerador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2483768" y="3129359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Lançamento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3851920" y="3921447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Arrecadação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5076056" y="3129359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Recolhimento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024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ARRECADAÇÃO X RECOLHIMENTO</a:t>
            </a:r>
          </a:p>
        </p:txBody>
      </p:sp>
      <p:cxnSp>
        <p:nvCxnSpPr>
          <p:cNvPr id="4" name="Conector reto 3"/>
          <p:cNvCxnSpPr/>
          <p:nvPr/>
        </p:nvCxnSpPr>
        <p:spPr>
          <a:xfrm>
            <a:off x="683568" y="3714715"/>
            <a:ext cx="525658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to 5"/>
          <p:cNvCxnSpPr/>
          <p:nvPr/>
        </p:nvCxnSpPr>
        <p:spPr>
          <a:xfrm>
            <a:off x="683568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>
            <a:off x="4644008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>
            <a:off x="1979712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>
            <a:off x="3275856" y="3544431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5940152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323528" y="3129359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Estimativa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1187624" y="3930739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Fato Gerador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2483768" y="3129359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Lançamento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3851920" y="3921447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Arrecadação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5076056" y="3129359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Recolhimento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cxnSp>
        <p:nvCxnSpPr>
          <p:cNvPr id="20" name="Conector reto 19"/>
          <p:cNvCxnSpPr/>
          <p:nvPr/>
        </p:nvCxnSpPr>
        <p:spPr>
          <a:xfrm>
            <a:off x="6012160" y="3714715"/>
            <a:ext cx="2592288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4926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ARRECADAÇÃO X RECOLHIMENTO</a:t>
            </a:r>
          </a:p>
        </p:txBody>
      </p:sp>
      <p:cxnSp>
        <p:nvCxnSpPr>
          <p:cNvPr id="4" name="Conector reto 3"/>
          <p:cNvCxnSpPr/>
          <p:nvPr/>
        </p:nvCxnSpPr>
        <p:spPr>
          <a:xfrm>
            <a:off x="683568" y="3714715"/>
            <a:ext cx="525658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to 5"/>
          <p:cNvCxnSpPr/>
          <p:nvPr/>
        </p:nvCxnSpPr>
        <p:spPr>
          <a:xfrm>
            <a:off x="683568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>
            <a:off x="4644008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>
            <a:off x="1979712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>
            <a:off x="3275856" y="3544431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5940152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323528" y="3129359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Estimativa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1187624" y="3930739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Fato Gerador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2483768" y="3129359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Lançamento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3851920" y="3921447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Arrecadação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5076056" y="3129359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Recolhimento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cxnSp>
        <p:nvCxnSpPr>
          <p:cNvPr id="20" name="Conector reto 19"/>
          <p:cNvCxnSpPr/>
          <p:nvPr/>
        </p:nvCxnSpPr>
        <p:spPr>
          <a:xfrm>
            <a:off x="6012160" y="3714715"/>
            <a:ext cx="2592288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have esquerda 28"/>
          <p:cNvSpPr/>
          <p:nvPr/>
        </p:nvSpPr>
        <p:spPr>
          <a:xfrm rot="16200000">
            <a:off x="7095063" y="2780253"/>
            <a:ext cx="360040" cy="2601580"/>
          </a:xfrm>
          <a:prstGeom prst="leftBrac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1" hangingPunct="1"/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66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ARRECADAÇÃO X RECOLHIMENTO</a:t>
            </a:r>
          </a:p>
        </p:txBody>
      </p:sp>
      <p:cxnSp>
        <p:nvCxnSpPr>
          <p:cNvPr id="4" name="Conector reto 3"/>
          <p:cNvCxnSpPr/>
          <p:nvPr/>
        </p:nvCxnSpPr>
        <p:spPr>
          <a:xfrm>
            <a:off x="683568" y="3714715"/>
            <a:ext cx="525658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to 5"/>
          <p:cNvCxnSpPr/>
          <p:nvPr/>
        </p:nvCxnSpPr>
        <p:spPr>
          <a:xfrm>
            <a:off x="683568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>
            <a:off x="4644008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>
            <a:off x="1979712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>
            <a:off x="3275856" y="3544431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5940152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323528" y="3129359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Estimativa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1187624" y="3930739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Fato Gerador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2483768" y="3129359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Lançamento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3851920" y="3921447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Arrecadação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5076056" y="3129359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Recolhimento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cxnSp>
        <p:nvCxnSpPr>
          <p:cNvPr id="20" name="Conector reto 19"/>
          <p:cNvCxnSpPr/>
          <p:nvPr/>
        </p:nvCxnSpPr>
        <p:spPr>
          <a:xfrm>
            <a:off x="6012160" y="3714715"/>
            <a:ext cx="2592288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de seta reta 21"/>
          <p:cNvCxnSpPr/>
          <p:nvPr/>
        </p:nvCxnSpPr>
        <p:spPr>
          <a:xfrm>
            <a:off x="7284640" y="4338404"/>
            <a:ext cx="0" cy="72008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have esquerda 28"/>
          <p:cNvSpPr/>
          <p:nvPr/>
        </p:nvSpPr>
        <p:spPr>
          <a:xfrm rot="16200000">
            <a:off x="7095063" y="2780253"/>
            <a:ext cx="360040" cy="2601580"/>
          </a:xfrm>
          <a:prstGeom prst="leftBrac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1" hangingPunct="1"/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78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ARRECADAÇÃO X RECOLHIMENTO</a:t>
            </a:r>
          </a:p>
        </p:txBody>
      </p:sp>
      <p:cxnSp>
        <p:nvCxnSpPr>
          <p:cNvPr id="4" name="Conector reto 3"/>
          <p:cNvCxnSpPr/>
          <p:nvPr/>
        </p:nvCxnSpPr>
        <p:spPr>
          <a:xfrm>
            <a:off x="683568" y="3714715"/>
            <a:ext cx="525658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to 5"/>
          <p:cNvCxnSpPr/>
          <p:nvPr/>
        </p:nvCxnSpPr>
        <p:spPr>
          <a:xfrm>
            <a:off x="683568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>
            <a:off x="4644008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>
            <a:off x="1979712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>
            <a:off x="3275856" y="3544431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5940152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323528" y="3129359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Estimativa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1187624" y="3930739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Fato Gerador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2483768" y="3129359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Lançamento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3851920" y="3921447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Arrecadação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5076056" y="3129359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Recolhimento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cxnSp>
        <p:nvCxnSpPr>
          <p:cNvPr id="20" name="Conector reto 19"/>
          <p:cNvCxnSpPr/>
          <p:nvPr/>
        </p:nvCxnSpPr>
        <p:spPr>
          <a:xfrm>
            <a:off x="6012160" y="3714715"/>
            <a:ext cx="2592288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de seta reta 21"/>
          <p:cNvCxnSpPr/>
          <p:nvPr/>
        </p:nvCxnSpPr>
        <p:spPr>
          <a:xfrm>
            <a:off x="7284640" y="4338404"/>
            <a:ext cx="0" cy="72008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ixaDeTexto 23"/>
          <p:cNvSpPr txBox="1"/>
          <p:nvPr/>
        </p:nvSpPr>
        <p:spPr>
          <a:xfrm>
            <a:off x="6804248" y="5073575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GASTA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9" name="Chave esquerda 28"/>
          <p:cNvSpPr/>
          <p:nvPr/>
        </p:nvSpPr>
        <p:spPr>
          <a:xfrm rot="16200000">
            <a:off x="7095063" y="2780253"/>
            <a:ext cx="360040" cy="2601580"/>
          </a:xfrm>
          <a:prstGeom prst="leftBrac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1" hangingPunct="1"/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25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ARRECADAÇÃO X RECOLHIMENTO</a:t>
            </a:r>
          </a:p>
        </p:txBody>
      </p:sp>
      <p:cxnSp>
        <p:nvCxnSpPr>
          <p:cNvPr id="4" name="Conector reto 3"/>
          <p:cNvCxnSpPr/>
          <p:nvPr/>
        </p:nvCxnSpPr>
        <p:spPr>
          <a:xfrm>
            <a:off x="683568" y="3714715"/>
            <a:ext cx="525658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to 5"/>
          <p:cNvCxnSpPr/>
          <p:nvPr/>
        </p:nvCxnSpPr>
        <p:spPr>
          <a:xfrm>
            <a:off x="683568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>
            <a:off x="4644008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>
            <a:off x="1979712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>
            <a:off x="3275856" y="3544431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5940152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323528" y="3129359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Estimativa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1187624" y="3930739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Fato Gerador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2483768" y="3129359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Lançamento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3851920" y="3921447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Arrecadação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5076056" y="3129359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Recolhimento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cxnSp>
        <p:nvCxnSpPr>
          <p:cNvPr id="20" name="Conector reto 19"/>
          <p:cNvCxnSpPr/>
          <p:nvPr/>
        </p:nvCxnSpPr>
        <p:spPr>
          <a:xfrm>
            <a:off x="6012160" y="3714715"/>
            <a:ext cx="2592288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de seta reta 21"/>
          <p:cNvCxnSpPr/>
          <p:nvPr/>
        </p:nvCxnSpPr>
        <p:spPr>
          <a:xfrm>
            <a:off x="7284640" y="4338404"/>
            <a:ext cx="0" cy="72008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ixaDeTexto 23"/>
          <p:cNvSpPr txBox="1"/>
          <p:nvPr/>
        </p:nvSpPr>
        <p:spPr>
          <a:xfrm>
            <a:off x="6804248" y="5073575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GASTA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9" name="Chave esquerda 28"/>
          <p:cNvSpPr/>
          <p:nvPr/>
        </p:nvSpPr>
        <p:spPr>
          <a:xfrm rot="16200000">
            <a:off x="7095063" y="2780253"/>
            <a:ext cx="360040" cy="2601580"/>
          </a:xfrm>
          <a:prstGeom prst="leftBrac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1" hangingPunct="1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CaixaDeTexto 31"/>
          <p:cNvSpPr txBox="1"/>
          <p:nvPr/>
        </p:nvSpPr>
        <p:spPr>
          <a:xfrm>
            <a:off x="3563888" y="5097958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b="1" dirty="0" smtClean="0">
                <a:solidFill>
                  <a:srgbClr val="7030A0"/>
                </a:solidFill>
                <a:cs typeface="Arial" charset="0"/>
              </a:rPr>
              <a:t>E SE VOCÊ GASTAR NESTE MOMENTO?</a:t>
            </a:r>
            <a:endParaRPr lang="pt-BR" b="1" dirty="0">
              <a:solidFill>
                <a:srgbClr val="7030A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422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ARRECADAÇÃO X RECOLHIMENTO</a:t>
            </a:r>
          </a:p>
        </p:txBody>
      </p:sp>
      <p:cxnSp>
        <p:nvCxnSpPr>
          <p:cNvPr id="4" name="Conector reto 3"/>
          <p:cNvCxnSpPr/>
          <p:nvPr/>
        </p:nvCxnSpPr>
        <p:spPr>
          <a:xfrm>
            <a:off x="683568" y="3714715"/>
            <a:ext cx="525658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to 5"/>
          <p:cNvCxnSpPr/>
          <p:nvPr/>
        </p:nvCxnSpPr>
        <p:spPr>
          <a:xfrm>
            <a:off x="683568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>
            <a:off x="4644008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>
            <a:off x="1979712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>
            <a:off x="3275856" y="3544431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5940152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323528" y="3129359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Estimativa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1187624" y="3930739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Fato Gerador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2483768" y="3129359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Lançamento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3851920" y="3921447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Arrecadação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5076056" y="3129359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Recolhimento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cxnSp>
        <p:nvCxnSpPr>
          <p:cNvPr id="20" name="Conector reto 19"/>
          <p:cNvCxnSpPr/>
          <p:nvPr/>
        </p:nvCxnSpPr>
        <p:spPr>
          <a:xfrm>
            <a:off x="6012160" y="3714715"/>
            <a:ext cx="2592288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de seta reta 21"/>
          <p:cNvCxnSpPr/>
          <p:nvPr/>
        </p:nvCxnSpPr>
        <p:spPr>
          <a:xfrm>
            <a:off x="7284640" y="4338404"/>
            <a:ext cx="0" cy="72008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ixaDeTexto 23"/>
          <p:cNvSpPr txBox="1"/>
          <p:nvPr/>
        </p:nvSpPr>
        <p:spPr>
          <a:xfrm>
            <a:off x="6804248" y="5073575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GASTA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9" name="Chave esquerda 28"/>
          <p:cNvSpPr/>
          <p:nvPr/>
        </p:nvSpPr>
        <p:spPr>
          <a:xfrm rot="16200000">
            <a:off x="7095063" y="2780253"/>
            <a:ext cx="360040" cy="2601580"/>
          </a:xfrm>
          <a:prstGeom prst="leftBrac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1" hangingPunct="1"/>
            <a:endParaRPr lang="pt-BR">
              <a:solidFill>
                <a:prstClr val="black"/>
              </a:solidFill>
            </a:endParaRPr>
          </a:p>
        </p:txBody>
      </p:sp>
      <p:cxnSp>
        <p:nvCxnSpPr>
          <p:cNvPr id="31" name="Conector de seta reta 30"/>
          <p:cNvCxnSpPr/>
          <p:nvPr/>
        </p:nvCxnSpPr>
        <p:spPr>
          <a:xfrm>
            <a:off x="4663777" y="4362787"/>
            <a:ext cx="0" cy="720080"/>
          </a:xfrm>
          <a:prstGeom prst="straightConnector1">
            <a:avLst/>
          </a:prstGeom>
          <a:ln w="5715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aixaDeTexto 31"/>
          <p:cNvSpPr txBox="1"/>
          <p:nvPr/>
        </p:nvSpPr>
        <p:spPr>
          <a:xfrm>
            <a:off x="3563888" y="5097958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b="1" dirty="0" smtClean="0">
                <a:solidFill>
                  <a:srgbClr val="7030A0"/>
                </a:solidFill>
                <a:cs typeface="Arial" charset="0"/>
              </a:rPr>
              <a:t>E SE VOCÊ GASTAR NESTE MOMENTO?</a:t>
            </a:r>
            <a:endParaRPr lang="pt-BR" b="1" dirty="0">
              <a:solidFill>
                <a:srgbClr val="7030A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05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ARRECADAÇÃO X RECOLHIMENTO</a:t>
            </a:r>
          </a:p>
        </p:txBody>
      </p:sp>
      <p:cxnSp>
        <p:nvCxnSpPr>
          <p:cNvPr id="4" name="Conector reto 3"/>
          <p:cNvCxnSpPr/>
          <p:nvPr/>
        </p:nvCxnSpPr>
        <p:spPr>
          <a:xfrm>
            <a:off x="683568" y="3714715"/>
            <a:ext cx="525658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to 5"/>
          <p:cNvCxnSpPr/>
          <p:nvPr/>
        </p:nvCxnSpPr>
        <p:spPr>
          <a:xfrm>
            <a:off x="683568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>
            <a:off x="4644008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>
            <a:off x="1979712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>
            <a:off x="3275856" y="3544431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5940152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323528" y="3129359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Estimativa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1187624" y="3930739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Fato Gerador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2483768" y="3129359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Lançamento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3851920" y="3921447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Arrecadação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5076056" y="3129359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Recolhimento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cxnSp>
        <p:nvCxnSpPr>
          <p:cNvPr id="20" name="Conector reto 19"/>
          <p:cNvCxnSpPr/>
          <p:nvPr/>
        </p:nvCxnSpPr>
        <p:spPr>
          <a:xfrm>
            <a:off x="6012160" y="3714715"/>
            <a:ext cx="2592288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de seta reta 21"/>
          <p:cNvCxnSpPr/>
          <p:nvPr/>
        </p:nvCxnSpPr>
        <p:spPr>
          <a:xfrm>
            <a:off x="7284640" y="4338404"/>
            <a:ext cx="0" cy="72008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ixaDeTexto 23"/>
          <p:cNvSpPr txBox="1"/>
          <p:nvPr/>
        </p:nvSpPr>
        <p:spPr>
          <a:xfrm>
            <a:off x="6804248" y="5073575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GASTA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9" name="Chave esquerda 28"/>
          <p:cNvSpPr/>
          <p:nvPr/>
        </p:nvSpPr>
        <p:spPr>
          <a:xfrm rot="16200000">
            <a:off x="7095063" y="2780253"/>
            <a:ext cx="360040" cy="2601580"/>
          </a:xfrm>
          <a:prstGeom prst="leftBrac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1" hangingPunct="1"/>
            <a:endParaRPr lang="pt-BR">
              <a:solidFill>
                <a:prstClr val="black"/>
              </a:solidFill>
            </a:endParaRPr>
          </a:p>
        </p:txBody>
      </p:sp>
      <p:cxnSp>
        <p:nvCxnSpPr>
          <p:cNvPr id="31" name="Conector de seta reta 30"/>
          <p:cNvCxnSpPr/>
          <p:nvPr/>
        </p:nvCxnSpPr>
        <p:spPr>
          <a:xfrm>
            <a:off x="4663777" y="4362787"/>
            <a:ext cx="0" cy="720080"/>
          </a:xfrm>
          <a:prstGeom prst="straightConnector1">
            <a:avLst/>
          </a:prstGeom>
          <a:ln w="5715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aixaDeTexto 31"/>
          <p:cNvSpPr txBox="1"/>
          <p:nvPr/>
        </p:nvSpPr>
        <p:spPr>
          <a:xfrm>
            <a:off x="3563888" y="5097958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b="1" dirty="0" smtClean="0">
                <a:solidFill>
                  <a:srgbClr val="7030A0"/>
                </a:solidFill>
                <a:cs typeface="Arial" charset="0"/>
              </a:rPr>
              <a:t>E SE VOCÊ GASTAR NESTE MOMENTO?</a:t>
            </a:r>
            <a:endParaRPr lang="pt-BR" b="1" dirty="0">
              <a:solidFill>
                <a:srgbClr val="7030A0"/>
              </a:solidFill>
              <a:cs typeface="Arial" charset="0"/>
            </a:endParaRPr>
          </a:p>
        </p:txBody>
      </p:sp>
      <p:sp>
        <p:nvSpPr>
          <p:cNvPr id="34" name="CaixaDeTexto 33"/>
          <p:cNvSpPr txBox="1"/>
          <p:nvPr/>
        </p:nvSpPr>
        <p:spPr>
          <a:xfrm>
            <a:off x="4932040" y="1497558"/>
            <a:ext cx="1872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b="1" dirty="0" smtClean="0">
                <a:solidFill>
                  <a:srgbClr val="7030A0"/>
                </a:solidFill>
                <a:cs typeface="Arial" charset="0"/>
              </a:rPr>
              <a:t>VOCÊ VAI PRECISAR RECOLHER?</a:t>
            </a:r>
            <a:endParaRPr lang="pt-BR" b="1" dirty="0">
              <a:solidFill>
                <a:srgbClr val="7030A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59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4213" y="260350"/>
            <a:ext cx="7772400" cy="5762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dirty="0" smtClean="0">
                <a:solidFill>
                  <a:schemeClr val="tx1">
                    <a:lumMod val="95000"/>
                  </a:schemeClr>
                </a:solidFill>
              </a:rPr>
              <a:t>DIFERENÇAS BÁSICAS</a:t>
            </a:r>
            <a:endParaRPr lang="pt-BR" altLang="pt-BR" sz="28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29699" name="Text Box 13"/>
          <p:cNvSpPr txBox="1">
            <a:spLocks noChangeArrowheads="1"/>
          </p:cNvSpPr>
          <p:nvPr/>
        </p:nvSpPr>
        <p:spPr bwMode="auto">
          <a:xfrm>
            <a:off x="684213" y="1340768"/>
            <a:ext cx="2591643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FF66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1" indent="0" eaLnBrk="1" hangingPunct="1">
              <a:spcBef>
                <a:spcPct val="50000"/>
              </a:spcBef>
              <a:buSzPct val="140000"/>
            </a:pPr>
            <a:r>
              <a:rPr lang="pt-BR" sz="2800" dirty="0" smtClean="0">
                <a:solidFill>
                  <a:srgbClr val="FFC000"/>
                </a:solidFill>
              </a:rPr>
              <a:t>Oferta Pública</a:t>
            </a:r>
          </a:p>
          <a:p>
            <a:pPr marL="0" lvl="1" indent="0" eaLnBrk="1" hangingPunct="1">
              <a:spcBef>
                <a:spcPct val="50000"/>
              </a:spcBef>
              <a:buSzPct val="140000"/>
            </a:pPr>
            <a:r>
              <a:rPr lang="pt-BR" sz="2800" dirty="0" smtClean="0">
                <a:solidFill>
                  <a:srgbClr val="FF0000"/>
                </a:solidFill>
              </a:rPr>
              <a:t>Tesouro Direto</a:t>
            </a:r>
            <a:endParaRPr lang="pt-BR" sz="2800" dirty="0">
              <a:solidFill>
                <a:srgbClr val="FF0000"/>
              </a:solidFill>
            </a:endParaRPr>
          </a:p>
        </p:txBody>
      </p:sp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180032" y="6535738"/>
            <a:ext cx="3671888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FF66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SzPct val="140000"/>
              <a:buFont typeface="Wingdings" pitchFamily="2" charset="2"/>
              <a:buNone/>
            </a:pPr>
            <a:r>
              <a:rPr lang="pt-BR" altLang="pt-BR" sz="1050" b="1" dirty="0" smtClean="0"/>
              <a:t>Fonte: Tesouro Nacional</a:t>
            </a:r>
            <a:endParaRPr lang="pt-BR" altLang="pt-BR" sz="1050" b="1" dirty="0"/>
          </a:p>
        </p:txBody>
      </p:sp>
    </p:spTree>
    <p:extLst>
      <p:ext uri="{BB962C8B-B14F-4D97-AF65-F5344CB8AC3E}">
        <p14:creationId xmlns:p14="http://schemas.microsoft.com/office/powerpoint/2010/main" val="299335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ARRECADAÇÃO X RECOLHIMENTO</a:t>
            </a:r>
          </a:p>
        </p:txBody>
      </p:sp>
      <p:cxnSp>
        <p:nvCxnSpPr>
          <p:cNvPr id="4" name="Conector reto 3"/>
          <p:cNvCxnSpPr/>
          <p:nvPr/>
        </p:nvCxnSpPr>
        <p:spPr>
          <a:xfrm>
            <a:off x="683568" y="3714715"/>
            <a:ext cx="525658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to 5"/>
          <p:cNvCxnSpPr/>
          <p:nvPr/>
        </p:nvCxnSpPr>
        <p:spPr>
          <a:xfrm>
            <a:off x="683568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>
            <a:off x="4644008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>
            <a:off x="1979712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>
            <a:off x="3275856" y="3544431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5940152" y="3570699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323528" y="3129359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Estimativa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1187624" y="3930739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Fato Gerador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2483768" y="3129359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Lançamento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3851920" y="3921447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Arrecadação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5076056" y="3129359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Recolhimento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cxnSp>
        <p:nvCxnSpPr>
          <p:cNvPr id="20" name="Conector reto 19"/>
          <p:cNvCxnSpPr/>
          <p:nvPr/>
        </p:nvCxnSpPr>
        <p:spPr>
          <a:xfrm>
            <a:off x="6012160" y="3714715"/>
            <a:ext cx="2592288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de seta reta 21"/>
          <p:cNvCxnSpPr/>
          <p:nvPr/>
        </p:nvCxnSpPr>
        <p:spPr>
          <a:xfrm>
            <a:off x="7284640" y="4338404"/>
            <a:ext cx="0" cy="72008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ixaDeTexto 23"/>
          <p:cNvSpPr txBox="1"/>
          <p:nvPr/>
        </p:nvSpPr>
        <p:spPr>
          <a:xfrm>
            <a:off x="6804248" y="5073575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GASTA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9" name="Chave esquerda 28"/>
          <p:cNvSpPr/>
          <p:nvPr/>
        </p:nvSpPr>
        <p:spPr>
          <a:xfrm rot="16200000">
            <a:off x="7095063" y="2780253"/>
            <a:ext cx="360040" cy="2601580"/>
          </a:xfrm>
          <a:prstGeom prst="leftBrac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1" hangingPunct="1"/>
            <a:endParaRPr lang="pt-BR">
              <a:solidFill>
                <a:prstClr val="black"/>
              </a:solidFill>
            </a:endParaRPr>
          </a:p>
        </p:txBody>
      </p:sp>
      <p:cxnSp>
        <p:nvCxnSpPr>
          <p:cNvPr id="31" name="Conector de seta reta 30"/>
          <p:cNvCxnSpPr/>
          <p:nvPr/>
        </p:nvCxnSpPr>
        <p:spPr>
          <a:xfrm>
            <a:off x="4663777" y="4362787"/>
            <a:ext cx="0" cy="720080"/>
          </a:xfrm>
          <a:prstGeom prst="straightConnector1">
            <a:avLst/>
          </a:prstGeom>
          <a:ln w="5715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aixaDeTexto 31"/>
          <p:cNvSpPr txBox="1"/>
          <p:nvPr/>
        </p:nvSpPr>
        <p:spPr>
          <a:xfrm>
            <a:off x="3563888" y="5097958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b="1" dirty="0" smtClean="0">
                <a:solidFill>
                  <a:srgbClr val="7030A0"/>
                </a:solidFill>
                <a:cs typeface="Arial" charset="0"/>
              </a:rPr>
              <a:t>E SE VOCÊ GASTAR NESTE MOMENTO?</a:t>
            </a:r>
            <a:endParaRPr lang="pt-BR" b="1" dirty="0">
              <a:solidFill>
                <a:srgbClr val="7030A0"/>
              </a:solidFill>
              <a:cs typeface="Arial" charset="0"/>
            </a:endParaRPr>
          </a:p>
        </p:txBody>
      </p:sp>
      <p:cxnSp>
        <p:nvCxnSpPr>
          <p:cNvPr id="33" name="Conector de seta reta 32"/>
          <p:cNvCxnSpPr/>
          <p:nvPr/>
        </p:nvCxnSpPr>
        <p:spPr>
          <a:xfrm>
            <a:off x="5868144" y="2418571"/>
            <a:ext cx="0" cy="72008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aixaDeTexto 33"/>
          <p:cNvSpPr txBox="1"/>
          <p:nvPr/>
        </p:nvSpPr>
        <p:spPr>
          <a:xfrm>
            <a:off x="4932040" y="1497558"/>
            <a:ext cx="1872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b="1" dirty="0" smtClean="0">
                <a:solidFill>
                  <a:srgbClr val="7030A0"/>
                </a:solidFill>
                <a:cs typeface="Arial" charset="0"/>
              </a:rPr>
              <a:t>VOCÊ VAI PRECISAR RECOLHER?</a:t>
            </a:r>
            <a:endParaRPr lang="pt-BR" b="1" dirty="0">
              <a:solidFill>
                <a:srgbClr val="7030A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432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CONCLUSÕES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3000" b="1" u="sng" dirty="0" smtClean="0"/>
              <a:t>Arrecadação</a:t>
            </a:r>
            <a:r>
              <a:rPr lang="pt-BR" sz="3000" dirty="0" smtClean="0"/>
              <a:t> é obtenção de fonte de financiamento.</a:t>
            </a:r>
          </a:p>
          <a:p>
            <a:pPr marL="0" indent="0" algn="just">
              <a:buNone/>
            </a:pPr>
            <a:endParaRPr lang="pt-BR" sz="3000" dirty="0"/>
          </a:p>
          <a:p>
            <a:pPr marL="0" indent="0" algn="just">
              <a:buNone/>
            </a:pPr>
            <a:r>
              <a:rPr lang="pt-BR" sz="3000" b="1" u="sng" dirty="0" smtClean="0">
                <a:solidFill>
                  <a:schemeClr val="bg1"/>
                </a:solidFill>
              </a:rPr>
              <a:t>Recolhimento</a:t>
            </a:r>
            <a:r>
              <a:rPr lang="pt-BR" sz="3000" dirty="0" smtClean="0">
                <a:solidFill>
                  <a:schemeClr val="bg1"/>
                </a:solidFill>
              </a:rPr>
              <a:t> é guarda do recurso arrecadado em operações indiretas, para posterior utilização em despesas orçamentárias.</a:t>
            </a:r>
          </a:p>
          <a:p>
            <a:pPr marL="0" indent="0" algn="just">
              <a:buNone/>
            </a:pPr>
            <a:endParaRPr lang="pt-BR" sz="3000" dirty="0"/>
          </a:p>
          <a:p>
            <a:pPr marL="0" indent="0" algn="just">
              <a:buNone/>
            </a:pPr>
            <a:r>
              <a:rPr lang="pt-BR" sz="3000" dirty="0" smtClean="0">
                <a:solidFill>
                  <a:schemeClr val="bg1"/>
                </a:solidFill>
              </a:rPr>
              <a:t>OBS: não existe o conceito de arrecadação na legislação pátria.</a:t>
            </a:r>
          </a:p>
        </p:txBody>
      </p:sp>
    </p:spTree>
    <p:extLst>
      <p:ext uri="{BB962C8B-B14F-4D97-AF65-F5344CB8AC3E}">
        <p14:creationId xmlns:p14="http://schemas.microsoft.com/office/powerpoint/2010/main" val="377004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CONCLUSÕES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3000" b="1" u="sng" dirty="0" smtClean="0"/>
              <a:t>Arrecadação</a:t>
            </a:r>
            <a:r>
              <a:rPr lang="pt-BR" sz="3000" dirty="0" smtClean="0"/>
              <a:t> é obtenção de fonte de financiamento.</a:t>
            </a:r>
          </a:p>
          <a:p>
            <a:pPr marL="0" indent="0" algn="just">
              <a:buNone/>
            </a:pPr>
            <a:endParaRPr lang="pt-BR" sz="3000" dirty="0"/>
          </a:p>
          <a:p>
            <a:pPr marL="0" indent="0" algn="just">
              <a:buNone/>
            </a:pPr>
            <a:r>
              <a:rPr lang="pt-BR" sz="3000" b="1" u="sng" dirty="0" smtClean="0"/>
              <a:t>Recolhimento</a:t>
            </a:r>
            <a:r>
              <a:rPr lang="pt-BR" sz="3000" dirty="0" smtClean="0"/>
              <a:t> é guarda do recurso arrecadado em operações indiretas, para posterior utilização em despesas orçamentárias.</a:t>
            </a:r>
          </a:p>
          <a:p>
            <a:pPr marL="0" indent="0" algn="just">
              <a:buNone/>
            </a:pPr>
            <a:endParaRPr lang="pt-BR" sz="3000" dirty="0"/>
          </a:p>
          <a:p>
            <a:pPr marL="0" indent="0" algn="just">
              <a:buNone/>
            </a:pPr>
            <a:r>
              <a:rPr lang="pt-BR" sz="3000" dirty="0" smtClean="0">
                <a:solidFill>
                  <a:schemeClr val="bg1"/>
                </a:solidFill>
              </a:rPr>
              <a:t>OBS: não existe o conceito de arrecadação na legislação pátria.</a:t>
            </a:r>
          </a:p>
        </p:txBody>
      </p:sp>
    </p:spTree>
    <p:extLst>
      <p:ext uri="{BB962C8B-B14F-4D97-AF65-F5344CB8AC3E}">
        <p14:creationId xmlns:p14="http://schemas.microsoft.com/office/powerpoint/2010/main" val="35042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OBJETIVOS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sz="2800" b="1" dirty="0" smtClean="0">
                <a:solidFill>
                  <a:schemeClr val="bg1">
                    <a:lumMod val="85000"/>
                  </a:schemeClr>
                </a:solidFill>
              </a:rPr>
              <a:t>1) </a:t>
            </a:r>
            <a:r>
              <a:rPr lang="pt-BR" sz="2800" b="1" dirty="0">
                <a:solidFill>
                  <a:schemeClr val="bg1">
                    <a:lumMod val="85000"/>
                  </a:schemeClr>
                </a:solidFill>
              </a:rPr>
              <a:t>Com que recursos a União iria resgatar os títulos públicos emitidos?</a:t>
            </a:r>
          </a:p>
          <a:p>
            <a:pPr marL="0" indent="0" algn="just">
              <a:buNone/>
            </a:pPr>
            <a:endParaRPr lang="pt-BR" sz="2800" b="1" dirty="0" smtClean="0">
              <a:solidFill>
                <a:schemeClr val="bg1">
                  <a:lumMod val="85000"/>
                </a:schemeClr>
              </a:solidFill>
            </a:endParaRPr>
          </a:p>
          <a:p>
            <a:pPr marL="0" indent="0" algn="just">
              <a:buNone/>
            </a:pPr>
            <a:r>
              <a:rPr lang="pt-BR" sz="2800" b="1" dirty="0" smtClean="0">
                <a:solidFill>
                  <a:schemeClr val="bg1">
                    <a:lumMod val="85000"/>
                  </a:schemeClr>
                </a:solidFill>
              </a:rPr>
              <a:t>2) As despesas financiadas por emissões diretas de títulos públicos devem ser autorizadas no orçamento?</a:t>
            </a:r>
          </a:p>
          <a:p>
            <a:pPr marL="0" indent="0" algn="just">
              <a:buNone/>
            </a:pPr>
            <a:endParaRPr lang="pt-BR" sz="2800" b="1" dirty="0" smtClean="0">
              <a:solidFill>
                <a:schemeClr val="bg1">
                  <a:lumMod val="85000"/>
                </a:schemeClr>
              </a:solidFill>
            </a:endParaRPr>
          </a:p>
          <a:p>
            <a:pPr marL="0" indent="0" algn="just">
              <a:buNone/>
            </a:pPr>
            <a:r>
              <a:rPr lang="pt-BR" sz="2800" b="1" dirty="0" smtClean="0">
                <a:solidFill>
                  <a:schemeClr val="bg1">
                    <a:lumMod val="85000"/>
                  </a:schemeClr>
                </a:solidFill>
              </a:rPr>
              <a:t>3) Os recursos/fontes obtidos com a emissão direta de títulos públicos devem ser estimados no orçamento?</a:t>
            </a:r>
          </a:p>
          <a:p>
            <a:pPr marL="0" indent="0" algn="just">
              <a:buNone/>
            </a:pPr>
            <a:endParaRPr lang="pt-BR" sz="2800" b="1" dirty="0"/>
          </a:p>
          <a:p>
            <a:pPr marL="0" indent="0" algn="just">
              <a:buNone/>
            </a:pPr>
            <a:r>
              <a:rPr lang="pt-BR" sz="2800" b="1" dirty="0" smtClean="0"/>
              <a:t>4) As emissões diretas entre União e </a:t>
            </a:r>
            <a:r>
              <a:rPr lang="pt-BR" sz="2800" b="1" dirty="0" err="1" smtClean="0"/>
              <a:t>IFFs</a:t>
            </a:r>
            <a:r>
              <a:rPr lang="pt-BR" sz="2800" b="1" dirty="0" smtClean="0"/>
              <a:t> seriam vedadas pela LRF?</a:t>
            </a:r>
          </a:p>
        </p:txBody>
      </p:sp>
    </p:spTree>
    <p:extLst>
      <p:ext uri="{BB962C8B-B14F-4D97-AF65-F5344CB8AC3E}">
        <p14:creationId xmlns:p14="http://schemas.microsoft.com/office/powerpoint/2010/main" val="66866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t-BR" b="1" u="sng" dirty="0" smtClean="0"/>
              <a:t>LRF</a:t>
            </a:r>
            <a:r>
              <a:rPr lang="pt-BR" dirty="0" smtClean="0"/>
              <a:t>:</a:t>
            </a:r>
          </a:p>
          <a:p>
            <a:pPr marL="0" indent="0" algn="just">
              <a:buNone/>
            </a:pPr>
            <a:r>
              <a:rPr lang="pt-BR" dirty="0" smtClean="0"/>
              <a:t>“</a:t>
            </a:r>
            <a:r>
              <a:rPr lang="pt-BR" dirty="0"/>
              <a:t>Art. 36.</a:t>
            </a:r>
            <a:r>
              <a:rPr lang="pt-BR" b="1" dirty="0"/>
              <a:t> </a:t>
            </a:r>
            <a:r>
              <a:rPr lang="pt-BR" b="1" u="sng" dirty="0">
                <a:solidFill>
                  <a:schemeClr val="bg1"/>
                </a:solidFill>
              </a:rPr>
              <a:t>É proibida a operação de crédito</a:t>
            </a:r>
            <a:r>
              <a:rPr lang="pt-BR" dirty="0">
                <a:solidFill>
                  <a:schemeClr val="bg1"/>
                </a:solidFill>
              </a:rPr>
              <a:t> entre uma instituição financeira estatal e o ente da Federação que a controle, na qualidade de beneficiário do empréstimo.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>
                <a:solidFill>
                  <a:schemeClr val="bg1"/>
                </a:solidFill>
              </a:rPr>
              <a:t>Parágrafo </a:t>
            </a:r>
            <a:r>
              <a:rPr lang="pt-BR" dirty="0">
                <a:solidFill>
                  <a:schemeClr val="bg1"/>
                </a:solidFill>
              </a:rPr>
              <a:t>único. O disposto no </a:t>
            </a:r>
            <a:r>
              <a:rPr lang="pt-BR" i="1" dirty="0">
                <a:solidFill>
                  <a:schemeClr val="bg1"/>
                </a:solidFill>
              </a:rPr>
              <a:t>caput</a:t>
            </a:r>
            <a:r>
              <a:rPr lang="pt-BR" dirty="0">
                <a:solidFill>
                  <a:schemeClr val="bg1"/>
                </a:solidFill>
              </a:rPr>
              <a:t> </a:t>
            </a:r>
            <a:r>
              <a:rPr lang="pt-BR" b="1" u="sng" dirty="0">
                <a:solidFill>
                  <a:schemeClr val="bg1"/>
                </a:solidFill>
              </a:rPr>
              <a:t>não proíbe</a:t>
            </a:r>
            <a:r>
              <a:rPr lang="pt-BR" dirty="0">
                <a:solidFill>
                  <a:schemeClr val="bg1"/>
                </a:solidFill>
              </a:rPr>
              <a:t> instituição financeira controlada de adquirir, </a:t>
            </a:r>
            <a:r>
              <a:rPr lang="pt-BR" b="1" u="sng" dirty="0">
                <a:solidFill>
                  <a:schemeClr val="bg1"/>
                </a:solidFill>
              </a:rPr>
              <a:t>no mercado</a:t>
            </a:r>
            <a:r>
              <a:rPr lang="pt-BR" dirty="0">
                <a:solidFill>
                  <a:schemeClr val="bg1"/>
                </a:solidFill>
              </a:rPr>
              <a:t>, títulos da dívida pública para atender investimento de seus clientes, ou títulos da dívida de emissão da União para aplicação de recursos próprios</a:t>
            </a:r>
            <a:r>
              <a:rPr lang="pt-BR" dirty="0" smtClean="0">
                <a:solidFill>
                  <a:schemeClr val="bg1"/>
                </a:solidFill>
              </a:rPr>
              <a:t>.”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1F497D"/>
                </a:solidFill>
              </a:rPr>
              <a:t>TN x BANCOS FEDERAIS</a:t>
            </a:r>
            <a:endParaRPr lang="pt-BR" dirty="0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83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t-BR" b="1" u="sng" dirty="0" smtClean="0"/>
              <a:t>LRF</a:t>
            </a:r>
            <a:r>
              <a:rPr lang="pt-BR" dirty="0" smtClean="0"/>
              <a:t>:</a:t>
            </a:r>
          </a:p>
          <a:p>
            <a:pPr marL="0" indent="0" algn="just">
              <a:buNone/>
            </a:pPr>
            <a:r>
              <a:rPr lang="pt-BR" dirty="0" smtClean="0"/>
              <a:t>“</a:t>
            </a:r>
            <a:r>
              <a:rPr lang="pt-BR" dirty="0"/>
              <a:t>Art. 36.</a:t>
            </a:r>
            <a:r>
              <a:rPr lang="pt-BR" b="1" dirty="0"/>
              <a:t> </a:t>
            </a:r>
            <a:r>
              <a:rPr lang="pt-BR" b="1" u="sng" dirty="0"/>
              <a:t>É proibida a operação de crédito</a:t>
            </a:r>
            <a:r>
              <a:rPr lang="pt-BR" dirty="0"/>
              <a:t> entre uma </a:t>
            </a:r>
            <a:r>
              <a:rPr lang="pt-BR" dirty="0">
                <a:solidFill>
                  <a:schemeClr val="bg1"/>
                </a:solidFill>
              </a:rPr>
              <a:t>instituição financeira estatal e o ente da Federação que a controle, na qualidade de beneficiário do empréstimo.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>
                <a:solidFill>
                  <a:schemeClr val="bg1"/>
                </a:solidFill>
              </a:rPr>
              <a:t>Parágrafo </a:t>
            </a:r>
            <a:r>
              <a:rPr lang="pt-BR" dirty="0">
                <a:solidFill>
                  <a:schemeClr val="bg1"/>
                </a:solidFill>
              </a:rPr>
              <a:t>único. O disposto no </a:t>
            </a:r>
            <a:r>
              <a:rPr lang="pt-BR" i="1" dirty="0">
                <a:solidFill>
                  <a:schemeClr val="bg1"/>
                </a:solidFill>
              </a:rPr>
              <a:t>caput</a:t>
            </a:r>
            <a:r>
              <a:rPr lang="pt-BR" dirty="0">
                <a:solidFill>
                  <a:schemeClr val="bg1"/>
                </a:solidFill>
              </a:rPr>
              <a:t> </a:t>
            </a:r>
            <a:r>
              <a:rPr lang="pt-BR" b="1" u="sng" dirty="0">
                <a:solidFill>
                  <a:schemeClr val="bg1"/>
                </a:solidFill>
              </a:rPr>
              <a:t>não proíbe</a:t>
            </a:r>
            <a:r>
              <a:rPr lang="pt-BR" dirty="0">
                <a:solidFill>
                  <a:schemeClr val="bg1"/>
                </a:solidFill>
              </a:rPr>
              <a:t> instituição financeira controlada de adquirir, </a:t>
            </a:r>
            <a:r>
              <a:rPr lang="pt-BR" b="1" u="sng" dirty="0">
                <a:solidFill>
                  <a:schemeClr val="bg1"/>
                </a:solidFill>
              </a:rPr>
              <a:t>no mercado</a:t>
            </a:r>
            <a:r>
              <a:rPr lang="pt-BR" dirty="0">
                <a:solidFill>
                  <a:schemeClr val="bg1"/>
                </a:solidFill>
              </a:rPr>
              <a:t>, títulos da dívida pública para atender investimento de seus clientes, ou títulos da dívida de emissão da União para aplicação de recursos próprios</a:t>
            </a:r>
            <a:r>
              <a:rPr lang="pt-BR" dirty="0" smtClean="0">
                <a:solidFill>
                  <a:schemeClr val="bg1"/>
                </a:solidFill>
              </a:rPr>
              <a:t>.”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1F497D"/>
                </a:solidFill>
              </a:rPr>
              <a:t>TN x BANCOS FEDERAIS</a:t>
            </a:r>
            <a:endParaRPr lang="pt-BR" dirty="0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8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t-BR" b="1" u="sng" dirty="0" smtClean="0"/>
              <a:t>LRF</a:t>
            </a:r>
            <a:r>
              <a:rPr lang="pt-BR" dirty="0" smtClean="0"/>
              <a:t>:</a:t>
            </a:r>
          </a:p>
          <a:p>
            <a:pPr marL="0" indent="0" algn="just">
              <a:buNone/>
            </a:pPr>
            <a:r>
              <a:rPr lang="pt-BR" dirty="0" smtClean="0"/>
              <a:t>“</a:t>
            </a:r>
            <a:r>
              <a:rPr lang="pt-BR" dirty="0"/>
              <a:t>Art. 36.</a:t>
            </a:r>
            <a:r>
              <a:rPr lang="pt-BR" b="1" dirty="0"/>
              <a:t> </a:t>
            </a:r>
            <a:r>
              <a:rPr lang="pt-BR" b="1" u="sng" dirty="0"/>
              <a:t>É proibida a operação de crédito</a:t>
            </a:r>
            <a:r>
              <a:rPr lang="pt-BR" dirty="0"/>
              <a:t> entre uma instituição financeira estatal e o ente da Federação que a controle, </a:t>
            </a:r>
            <a:r>
              <a:rPr lang="pt-BR" dirty="0">
                <a:solidFill>
                  <a:schemeClr val="bg1"/>
                </a:solidFill>
              </a:rPr>
              <a:t>na qualidade de beneficiário do empréstimo.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>
                <a:solidFill>
                  <a:schemeClr val="bg1"/>
                </a:solidFill>
              </a:rPr>
              <a:t>Parágrafo </a:t>
            </a:r>
            <a:r>
              <a:rPr lang="pt-BR" dirty="0">
                <a:solidFill>
                  <a:schemeClr val="bg1"/>
                </a:solidFill>
              </a:rPr>
              <a:t>único. O disposto no </a:t>
            </a:r>
            <a:r>
              <a:rPr lang="pt-BR" i="1" dirty="0">
                <a:solidFill>
                  <a:schemeClr val="bg1"/>
                </a:solidFill>
              </a:rPr>
              <a:t>caput</a:t>
            </a:r>
            <a:r>
              <a:rPr lang="pt-BR" dirty="0">
                <a:solidFill>
                  <a:schemeClr val="bg1"/>
                </a:solidFill>
              </a:rPr>
              <a:t> </a:t>
            </a:r>
            <a:r>
              <a:rPr lang="pt-BR" b="1" u="sng" dirty="0">
                <a:solidFill>
                  <a:schemeClr val="bg1"/>
                </a:solidFill>
              </a:rPr>
              <a:t>não proíbe</a:t>
            </a:r>
            <a:r>
              <a:rPr lang="pt-BR" dirty="0">
                <a:solidFill>
                  <a:schemeClr val="bg1"/>
                </a:solidFill>
              </a:rPr>
              <a:t> instituição financeira controlada de adquirir, </a:t>
            </a:r>
            <a:r>
              <a:rPr lang="pt-BR" b="1" u="sng" dirty="0">
                <a:solidFill>
                  <a:schemeClr val="bg1"/>
                </a:solidFill>
              </a:rPr>
              <a:t>no mercado</a:t>
            </a:r>
            <a:r>
              <a:rPr lang="pt-BR" dirty="0">
                <a:solidFill>
                  <a:schemeClr val="bg1"/>
                </a:solidFill>
              </a:rPr>
              <a:t>, títulos da dívida pública para atender investimento de seus clientes, ou títulos da dívida de emissão da União para aplicação de recursos próprios</a:t>
            </a:r>
            <a:r>
              <a:rPr lang="pt-BR" dirty="0" smtClean="0">
                <a:solidFill>
                  <a:schemeClr val="bg1"/>
                </a:solidFill>
              </a:rPr>
              <a:t>.”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1F497D"/>
                </a:solidFill>
              </a:rPr>
              <a:t>TN x BANCOS FEDERAIS</a:t>
            </a:r>
            <a:endParaRPr lang="pt-BR" dirty="0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18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t-BR" b="1" u="sng" dirty="0" smtClean="0"/>
              <a:t>LRF</a:t>
            </a:r>
            <a:r>
              <a:rPr lang="pt-BR" dirty="0" smtClean="0"/>
              <a:t>:</a:t>
            </a:r>
          </a:p>
          <a:p>
            <a:pPr marL="0" indent="0" algn="just">
              <a:buNone/>
            </a:pPr>
            <a:r>
              <a:rPr lang="pt-BR" dirty="0" smtClean="0"/>
              <a:t>“</a:t>
            </a:r>
            <a:r>
              <a:rPr lang="pt-BR" dirty="0"/>
              <a:t>Art. 36.</a:t>
            </a:r>
            <a:r>
              <a:rPr lang="pt-BR" b="1" dirty="0"/>
              <a:t> </a:t>
            </a:r>
            <a:r>
              <a:rPr lang="pt-BR" b="1" u="sng" dirty="0"/>
              <a:t>É proibida a operação de crédito</a:t>
            </a:r>
            <a:r>
              <a:rPr lang="pt-BR" dirty="0"/>
              <a:t> entre uma instituição financeira estatal e o ente da Federação que a controle, na qualidade de beneficiário do empréstimo.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>
                <a:solidFill>
                  <a:schemeClr val="bg1"/>
                </a:solidFill>
              </a:rPr>
              <a:t>Parágrafo </a:t>
            </a:r>
            <a:r>
              <a:rPr lang="pt-BR" dirty="0">
                <a:solidFill>
                  <a:schemeClr val="bg1"/>
                </a:solidFill>
              </a:rPr>
              <a:t>único. O disposto no </a:t>
            </a:r>
            <a:r>
              <a:rPr lang="pt-BR" i="1" dirty="0">
                <a:solidFill>
                  <a:schemeClr val="bg1"/>
                </a:solidFill>
              </a:rPr>
              <a:t>caput</a:t>
            </a:r>
            <a:r>
              <a:rPr lang="pt-BR" dirty="0">
                <a:solidFill>
                  <a:schemeClr val="bg1"/>
                </a:solidFill>
              </a:rPr>
              <a:t> </a:t>
            </a:r>
            <a:r>
              <a:rPr lang="pt-BR" b="1" u="sng" dirty="0">
                <a:solidFill>
                  <a:schemeClr val="bg1"/>
                </a:solidFill>
              </a:rPr>
              <a:t>não proíbe</a:t>
            </a:r>
            <a:r>
              <a:rPr lang="pt-BR" dirty="0">
                <a:solidFill>
                  <a:schemeClr val="bg1"/>
                </a:solidFill>
              </a:rPr>
              <a:t> instituição financeira controlada de adquirir, </a:t>
            </a:r>
            <a:r>
              <a:rPr lang="pt-BR" b="1" u="sng" dirty="0">
                <a:solidFill>
                  <a:schemeClr val="bg1"/>
                </a:solidFill>
              </a:rPr>
              <a:t>no mercado</a:t>
            </a:r>
            <a:r>
              <a:rPr lang="pt-BR" dirty="0">
                <a:solidFill>
                  <a:schemeClr val="bg1"/>
                </a:solidFill>
              </a:rPr>
              <a:t>, títulos da dívida pública para atender investimento de seus clientes, ou títulos da dívida de emissão da União para aplicação de recursos próprios</a:t>
            </a:r>
            <a:r>
              <a:rPr lang="pt-BR" dirty="0" smtClean="0">
                <a:solidFill>
                  <a:schemeClr val="bg1"/>
                </a:solidFill>
              </a:rPr>
              <a:t>.”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1F497D"/>
                </a:solidFill>
              </a:rPr>
              <a:t>TN x BANCOS FEDERAIS</a:t>
            </a:r>
            <a:endParaRPr lang="pt-BR" dirty="0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44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t-BR" b="1" u="sng" dirty="0" smtClean="0"/>
              <a:t>LRF</a:t>
            </a:r>
            <a:r>
              <a:rPr lang="pt-BR" dirty="0" smtClean="0"/>
              <a:t>:</a:t>
            </a:r>
          </a:p>
          <a:p>
            <a:pPr marL="0" indent="0" algn="just">
              <a:buNone/>
            </a:pPr>
            <a:r>
              <a:rPr lang="pt-BR" dirty="0" smtClean="0"/>
              <a:t>“</a:t>
            </a:r>
            <a:r>
              <a:rPr lang="pt-BR" dirty="0"/>
              <a:t>Art. 36.</a:t>
            </a:r>
            <a:r>
              <a:rPr lang="pt-BR" b="1" dirty="0"/>
              <a:t> </a:t>
            </a:r>
            <a:r>
              <a:rPr lang="pt-BR" b="1" u="sng" dirty="0"/>
              <a:t>É proibida a operação de crédito</a:t>
            </a:r>
            <a:r>
              <a:rPr lang="pt-BR" dirty="0"/>
              <a:t> entre uma instituição financeira estatal e o ente da Federação que a controle, na qualidade de beneficiário do empréstimo.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Parágrafo </a:t>
            </a:r>
            <a:r>
              <a:rPr lang="pt-BR" dirty="0"/>
              <a:t>único. O disposto no </a:t>
            </a:r>
            <a:r>
              <a:rPr lang="pt-BR" i="1" dirty="0"/>
              <a:t>caput</a:t>
            </a:r>
            <a:r>
              <a:rPr lang="pt-BR" dirty="0"/>
              <a:t> </a:t>
            </a:r>
            <a:r>
              <a:rPr lang="pt-BR" b="1" u="sng" dirty="0">
                <a:solidFill>
                  <a:schemeClr val="bg1"/>
                </a:solidFill>
              </a:rPr>
              <a:t>não proíbe</a:t>
            </a:r>
            <a:r>
              <a:rPr lang="pt-BR" dirty="0">
                <a:solidFill>
                  <a:schemeClr val="bg1"/>
                </a:solidFill>
              </a:rPr>
              <a:t> instituição financeira controlada de adquirir, </a:t>
            </a:r>
            <a:r>
              <a:rPr lang="pt-BR" b="1" u="sng" dirty="0">
                <a:solidFill>
                  <a:schemeClr val="bg1"/>
                </a:solidFill>
              </a:rPr>
              <a:t>no mercado</a:t>
            </a:r>
            <a:r>
              <a:rPr lang="pt-BR" dirty="0">
                <a:solidFill>
                  <a:schemeClr val="bg1"/>
                </a:solidFill>
              </a:rPr>
              <a:t>, títulos da dívida pública para atender investimento de seus clientes, ou títulos da dívida de emissão da União para aplicação de recursos próprios</a:t>
            </a:r>
            <a:r>
              <a:rPr lang="pt-BR" dirty="0" smtClean="0">
                <a:solidFill>
                  <a:schemeClr val="bg1"/>
                </a:solidFill>
              </a:rPr>
              <a:t>.”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1F497D"/>
                </a:solidFill>
              </a:rPr>
              <a:t>TN x BANCOS FEDERAIS</a:t>
            </a:r>
            <a:endParaRPr lang="pt-BR" dirty="0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119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t-BR" b="1" u="sng" dirty="0" smtClean="0"/>
              <a:t>LRF</a:t>
            </a:r>
            <a:r>
              <a:rPr lang="pt-BR" dirty="0" smtClean="0"/>
              <a:t>:</a:t>
            </a:r>
          </a:p>
          <a:p>
            <a:pPr marL="0" indent="0" algn="just">
              <a:buNone/>
            </a:pPr>
            <a:r>
              <a:rPr lang="pt-BR" dirty="0" smtClean="0"/>
              <a:t>“</a:t>
            </a:r>
            <a:r>
              <a:rPr lang="pt-BR" dirty="0"/>
              <a:t>Art. 36.</a:t>
            </a:r>
            <a:r>
              <a:rPr lang="pt-BR" b="1" dirty="0"/>
              <a:t> </a:t>
            </a:r>
            <a:r>
              <a:rPr lang="pt-BR" b="1" u="sng" dirty="0"/>
              <a:t>É proibida a operação de crédito</a:t>
            </a:r>
            <a:r>
              <a:rPr lang="pt-BR" dirty="0"/>
              <a:t> entre uma instituição financeira estatal e o ente da Federação que a controle, na qualidade de beneficiário do empréstimo.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Parágrafo </a:t>
            </a:r>
            <a:r>
              <a:rPr lang="pt-BR" dirty="0"/>
              <a:t>único. O disposto no </a:t>
            </a:r>
            <a:r>
              <a:rPr lang="pt-BR" i="1" dirty="0"/>
              <a:t>caput</a:t>
            </a:r>
            <a:r>
              <a:rPr lang="pt-BR" dirty="0"/>
              <a:t> </a:t>
            </a:r>
            <a:r>
              <a:rPr lang="pt-BR" b="1" u="sng" dirty="0"/>
              <a:t>não proíbe</a:t>
            </a:r>
            <a:r>
              <a:rPr lang="pt-BR" dirty="0"/>
              <a:t> </a:t>
            </a:r>
            <a:r>
              <a:rPr lang="pt-BR" dirty="0">
                <a:solidFill>
                  <a:schemeClr val="bg1"/>
                </a:solidFill>
              </a:rPr>
              <a:t>instituição financeira controlada de adquirir, </a:t>
            </a:r>
            <a:r>
              <a:rPr lang="pt-BR" b="1" u="sng" dirty="0">
                <a:solidFill>
                  <a:schemeClr val="bg1"/>
                </a:solidFill>
              </a:rPr>
              <a:t>no mercado</a:t>
            </a:r>
            <a:r>
              <a:rPr lang="pt-BR" dirty="0">
                <a:solidFill>
                  <a:schemeClr val="bg1"/>
                </a:solidFill>
              </a:rPr>
              <a:t>, títulos da dívida pública para atender investimento de seus clientes, ou títulos da dívida de emissão da União para aplicação de recursos próprios</a:t>
            </a:r>
            <a:r>
              <a:rPr lang="pt-BR" dirty="0" smtClean="0">
                <a:solidFill>
                  <a:schemeClr val="bg1"/>
                </a:solidFill>
              </a:rPr>
              <a:t>.”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1F497D"/>
                </a:solidFill>
              </a:rPr>
              <a:t>TN x BANCOS FEDERAIS</a:t>
            </a:r>
            <a:endParaRPr lang="pt-BR" dirty="0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152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4213" y="260350"/>
            <a:ext cx="7772400" cy="5762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dirty="0" smtClean="0">
                <a:solidFill>
                  <a:schemeClr val="tx1">
                    <a:lumMod val="95000"/>
                  </a:schemeClr>
                </a:solidFill>
              </a:rPr>
              <a:t>DIFERENÇAS BÁSICAS</a:t>
            </a:r>
            <a:endParaRPr lang="pt-BR" altLang="pt-BR" sz="28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29699" name="Text Box 13"/>
          <p:cNvSpPr txBox="1">
            <a:spLocks noChangeArrowheads="1"/>
          </p:cNvSpPr>
          <p:nvPr/>
        </p:nvSpPr>
        <p:spPr bwMode="auto">
          <a:xfrm>
            <a:off x="684213" y="1340768"/>
            <a:ext cx="2591643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FF66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1" indent="0" eaLnBrk="1" hangingPunct="1">
              <a:spcBef>
                <a:spcPct val="50000"/>
              </a:spcBef>
              <a:buSzPct val="140000"/>
            </a:pPr>
            <a:r>
              <a:rPr lang="pt-BR" sz="2800" dirty="0" smtClean="0">
                <a:solidFill>
                  <a:srgbClr val="FFC000"/>
                </a:solidFill>
              </a:rPr>
              <a:t>Oferta Pública</a:t>
            </a:r>
          </a:p>
          <a:p>
            <a:pPr marL="0" lvl="1" indent="0" eaLnBrk="1" hangingPunct="1">
              <a:spcBef>
                <a:spcPct val="50000"/>
              </a:spcBef>
              <a:buSzPct val="140000"/>
            </a:pPr>
            <a:r>
              <a:rPr lang="pt-BR" sz="2800" dirty="0" smtClean="0">
                <a:solidFill>
                  <a:srgbClr val="FF0000"/>
                </a:solidFill>
              </a:rPr>
              <a:t>Tesouro Direto</a:t>
            </a:r>
            <a:endParaRPr lang="pt-BR" sz="2800" dirty="0">
              <a:solidFill>
                <a:srgbClr val="FF0000"/>
              </a:solidFill>
            </a:endParaRPr>
          </a:p>
        </p:txBody>
      </p:sp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180032" y="6535738"/>
            <a:ext cx="3671888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FF66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SzPct val="140000"/>
              <a:buFont typeface="Wingdings" pitchFamily="2" charset="2"/>
              <a:buNone/>
            </a:pPr>
            <a:r>
              <a:rPr lang="pt-BR" altLang="pt-BR" sz="1050" b="1" dirty="0" smtClean="0"/>
              <a:t>Fonte: Tesouro Nacional</a:t>
            </a:r>
            <a:endParaRPr lang="pt-BR" altLang="pt-BR" sz="1050" b="1" dirty="0"/>
          </a:p>
        </p:txBody>
      </p:sp>
      <p:sp>
        <p:nvSpPr>
          <p:cNvPr id="2" name="Chave direita 1"/>
          <p:cNvSpPr/>
          <p:nvPr/>
        </p:nvSpPr>
        <p:spPr>
          <a:xfrm>
            <a:off x="3095836" y="1340768"/>
            <a:ext cx="252028" cy="1152128"/>
          </a:xfrm>
          <a:prstGeom prst="rightBrace">
            <a:avLst/>
          </a:prstGeom>
          <a:ln w="38100">
            <a:solidFill>
              <a:srgbClr val="A3EAF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3491880" y="1292567"/>
            <a:ext cx="34563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rgbClr val="00B0F0"/>
                </a:solidFill>
              </a:rPr>
              <a:t>- Captação de R$</a:t>
            </a:r>
          </a:p>
          <a:p>
            <a:r>
              <a:rPr lang="pt-BR" sz="2400" b="1" dirty="0" smtClean="0">
                <a:solidFill>
                  <a:srgbClr val="00B0F0"/>
                </a:solidFill>
              </a:rPr>
              <a:t>- Posterior aplicação</a:t>
            </a:r>
          </a:p>
          <a:p>
            <a:r>
              <a:rPr lang="pt-BR" sz="2400" b="1" dirty="0" smtClean="0">
                <a:solidFill>
                  <a:srgbClr val="00B0F0"/>
                </a:solidFill>
              </a:rPr>
              <a:t>- Despesas diversas</a:t>
            </a:r>
            <a:endParaRPr lang="pt-BR" sz="2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360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t-BR" b="1" u="sng" dirty="0" smtClean="0"/>
              <a:t>LRF</a:t>
            </a:r>
            <a:r>
              <a:rPr lang="pt-BR" dirty="0" smtClean="0"/>
              <a:t>:</a:t>
            </a:r>
          </a:p>
          <a:p>
            <a:pPr marL="0" indent="0" algn="just">
              <a:buNone/>
            </a:pPr>
            <a:r>
              <a:rPr lang="pt-BR" dirty="0" smtClean="0"/>
              <a:t>“</a:t>
            </a:r>
            <a:r>
              <a:rPr lang="pt-BR" dirty="0"/>
              <a:t>Art. 36.</a:t>
            </a:r>
            <a:r>
              <a:rPr lang="pt-BR" b="1" dirty="0"/>
              <a:t> </a:t>
            </a:r>
            <a:r>
              <a:rPr lang="pt-BR" b="1" u="sng" dirty="0"/>
              <a:t>É proibida a operação de crédito</a:t>
            </a:r>
            <a:r>
              <a:rPr lang="pt-BR" dirty="0"/>
              <a:t> entre uma instituição financeira estatal e o ente da Federação que a controle, na qualidade de beneficiário do empréstimo.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Parágrafo </a:t>
            </a:r>
            <a:r>
              <a:rPr lang="pt-BR" dirty="0"/>
              <a:t>único. O disposto no </a:t>
            </a:r>
            <a:r>
              <a:rPr lang="pt-BR" i="1" dirty="0"/>
              <a:t>caput</a:t>
            </a:r>
            <a:r>
              <a:rPr lang="pt-BR" dirty="0"/>
              <a:t> </a:t>
            </a:r>
            <a:r>
              <a:rPr lang="pt-BR" b="1" u="sng" dirty="0"/>
              <a:t>não proíbe</a:t>
            </a:r>
            <a:r>
              <a:rPr lang="pt-BR" dirty="0"/>
              <a:t> instituição financeira controlada de adquirir, </a:t>
            </a:r>
            <a:r>
              <a:rPr lang="pt-BR" b="1" u="sng" dirty="0">
                <a:solidFill>
                  <a:schemeClr val="bg1"/>
                </a:solidFill>
              </a:rPr>
              <a:t>no mercado</a:t>
            </a:r>
            <a:r>
              <a:rPr lang="pt-BR" dirty="0">
                <a:solidFill>
                  <a:schemeClr val="bg1"/>
                </a:solidFill>
              </a:rPr>
              <a:t>, títulos da dívida pública para atender investimento de seus clientes, ou títulos da dívida de emissão da União para aplicação de recursos próprios</a:t>
            </a:r>
            <a:r>
              <a:rPr lang="pt-BR" dirty="0" smtClean="0">
                <a:solidFill>
                  <a:schemeClr val="bg1"/>
                </a:solidFill>
              </a:rPr>
              <a:t>.”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1F497D"/>
                </a:solidFill>
              </a:rPr>
              <a:t>TN x BANCOS FEDERAIS</a:t>
            </a:r>
            <a:endParaRPr lang="pt-BR" dirty="0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33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t-BR" b="1" u="sng" dirty="0" smtClean="0"/>
              <a:t>LRF</a:t>
            </a:r>
            <a:r>
              <a:rPr lang="pt-BR" dirty="0" smtClean="0"/>
              <a:t>:</a:t>
            </a:r>
          </a:p>
          <a:p>
            <a:pPr marL="0" indent="0" algn="just">
              <a:buNone/>
            </a:pPr>
            <a:r>
              <a:rPr lang="pt-BR" dirty="0" smtClean="0"/>
              <a:t>“</a:t>
            </a:r>
            <a:r>
              <a:rPr lang="pt-BR" dirty="0"/>
              <a:t>Art. 36.</a:t>
            </a:r>
            <a:r>
              <a:rPr lang="pt-BR" b="1" dirty="0"/>
              <a:t> </a:t>
            </a:r>
            <a:r>
              <a:rPr lang="pt-BR" b="1" u="sng" dirty="0"/>
              <a:t>É proibida a operação de crédito</a:t>
            </a:r>
            <a:r>
              <a:rPr lang="pt-BR" dirty="0"/>
              <a:t> entre uma instituição financeira estatal e o ente da Federação que a controle, na qualidade de beneficiário do empréstimo.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Parágrafo </a:t>
            </a:r>
            <a:r>
              <a:rPr lang="pt-BR" dirty="0"/>
              <a:t>único. O disposto no </a:t>
            </a:r>
            <a:r>
              <a:rPr lang="pt-BR" i="1" dirty="0"/>
              <a:t>caput</a:t>
            </a:r>
            <a:r>
              <a:rPr lang="pt-BR" dirty="0"/>
              <a:t> </a:t>
            </a:r>
            <a:r>
              <a:rPr lang="pt-BR" b="1" u="sng" dirty="0"/>
              <a:t>não proíbe</a:t>
            </a:r>
            <a:r>
              <a:rPr lang="pt-BR" dirty="0"/>
              <a:t> instituição financeira controlada de adquirir, </a:t>
            </a:r>
            <a:r>
              <a:rPr lang="pt-BR" b="1" u="sng" dirty="0"/>
              <a:t>no mercado</a:t>
            </a:r>
            <a:r>
              <a:rPr lang="pt-BR" dirty="0"/>
              <a:t>, </a:t>
            </a:r>
            <a:r>
              <a:rPr lang="pt-BR" dirty="0">
                <a:solidFill>
                  <a:schemeClr val="bg1"/>
                </a:solidFill>
              </a:rPr>
              <a:t>títulos da dívida pública para atender investimento de seus clientes, ou títulos da dívida de emissão da União para aplicação de recursos próprios</a:t>
            </a:r>
            <a:r>
              <a:rPr lang="pt-BR" dirty="0" smtClean="0">
                <a:solidFill>
                  <a:schemeClr val="bg1"/>
                </a:solidFill>
              </a:rPr>
              <a:t>.”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1F497D"/>
                </a:solidFill>
              </a:rPr>
              <a:t>TN x BANCOS FEDERAIS</a:t>
            </a:r>
            <a:endParaRPr lang="pt-BR" dirty="0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39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t-BR" b="1" u="sng" dirty="0" smtClean="0"/>
              <a:t>LRF</a:t>
            </a:r>
            <a:r>
              <a:rPr lang="pt-BR" dirty="0" smtClean="0"/>
              <a:t>:</a:t>
            </a:r>
          </a:p>
          <a:p>
            <a:pPr marL="0" indent="0" algn="just">
              <a:buNone/>
            </a:pPr>
            <a:r>
              <a:rPr lang="pt-BR" dirty="0" smtClean="0"/>
              <a:t>“</a:t>
            </a:r>
            <a:r>
              <a:rPr lang="pt-BR" dirty="0"/>
              <a:t>Art. 36.</a:t>
            </a:r>
            <a:r>
              <a:rPr lang="pt-BR" b="1" dirty="0"/>
              <a:t> </a:t>
            </a:r>
            <a:r>
              <a:rPr lang="pt-BR" b="1" u="sng" dirty="0"/>
              <a:t>É proibida a operação de crédito</a:t>
            </a:r>
            <a:r>
              <a:rPr lang="pt-BR" dirty="0"/>
              <a:t> entre uma instituição financeira estatal e o ente da Federação que a controle, na qualidade de beneficiário do empréstimo.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Parágrafo </a:t>
            </a:r>
            <a:r>
              <a:rPr lang="pt-BR" dirty="0"/>
              <a:t>único. O disposto no </a:t>
            </a:r>
            <a:r>
              <a:rPr lang="pt-BR" i="1" dirty="0"/>
              <a:t>caput</a:t>
            </a:r>
            <a:r>
              <a:rPr lang="pt-BR" dirty="0"/>
              <a:t> </a:t>
            </a:r>
            <a:r>
              <a:rPr lang="pt-BR" b="1" u="sng" dirty="0"/>
              <a:t>não proíbe</a:t>
            </a:r>
            <a:r>
              <a:rPr lang="pt-BR" dirty="0"/>
              <a:t> instituição financeira controlada de adquirir, </a:t>
            </a:r>
            <a:r>
              <a:rPr lang="pt-BR" b="1" u="sng" dirty="0"/>
              <a:t>no mercado</a:t>
            </a:r>
            <a:r>
              <a:rPr lang="pt-BR" dirty="0"/>
              <a:t>, títulos da dívida pública para atender investimento de seus clientes, ou títulos da dívida de emissão da União para aplicação de recursos próprios</a:t>
            </a:r>
            <a:r>
              <a:rPr lang="pt-BR" dirty="0" smtClean="0"/>
              <a:t>.”</a:t>
            </a:r>
            <a:endParaRPr lang="pt-BR" dirty="0"/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1F497D"/>
                </a:solidFill>
              </a:rPr>
              <a:t>TN x BANCOS FEDERAIS</a:t>
            </a:r>
            <a:endParaRPr lang="pt-BR" dirty="0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235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218874" y="1268760"/>
            <a:ext cx="8702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b="1" dirty="0">
              <a:latin typeface="Arial Narrow" panose="020B0606020202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18874" y="2361074"/>
            <a:ext cx="870288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>
                <a:solidFill>
                  <a:srgbClr val="FFFF00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anose="05000000000000000000" pitchFamily="2" charset="2"/>
              </a:rPr>
              <a:t>Obrigado!!!</a:t>
            </a:r>
          </a:p>
          <a:p>
            <a:pPr algn="ctr"/>
            <a:endParaRPr lang="pt-BR" sz="4400" b="1" dirty="0" smtClean="0">
              <a:solidFill>
                <a:srgbClr val="FFFF00"/>
              </a:solidFill>
              <a:latin typeface="Arial Narrow" panose="020B0606020202030204" pitchFamily="34" charset="0"/>
              <a:ea typeface="Verdana" panose="020B0604030504040204" pitchFamily="34" charset="0"/>
              <a:cs typeface="Verdana" panose="020B0604030504040204" pitchFamily="34" charset="0"/>
              <a:sym typeface="Wingdings" panose="05000000000000000000" pitchFamily="2" charset="2"/>
            </a:endParaRPr>
          </a:p>
          <a:p>
            <a:pPr algn="ctr"/>
            <a:r>
              <a:rPr lang="pt-BR" sz="40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anose="05000000000000000000" pitchFamily="2" charset="2"/>
              </a:rPr>
              <a:t>Antoniocarlos.carvalho@camara.leg.br</a:t>
            </a:r>
          </a:p>
        </p:txBody>
      </p:sp>
    </p:spTree>
    <p:extLst>
      <p:ext uri="{BB962C8B-B14F-4D97-AF65-F5344CB8AC3E}">
        <p14:creationId xmlns:p14="http://schemas.microsoft.com/office/powerpoint/2010/main" val="422723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4213" y="260350"/>
            <a:ext cx="7772400" cy="5762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dirty="0" smtClean="0">
                <a:solidFill>
                  <a:srgbClr val="0099FF"/>
                </a:solidFill>
              </a:rPr>
              <a:t>OFERTA PÚBLICA e TESOURO DIRETO</a:t>
            </a:r>
            <a:endParaRPr lang="pt-BR" altLang="pt-BR" sz="2800" dirty="0">
              <a:solidFill>
                <a:srgbClr val="0099FF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679597" y="2996952"/>
            <a:ext cx="1584176" cy="1080120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CaixaDeTexto 30"/>
          <p:cNvSpPr txBox="1"/>
          <p:nvPr/>
        </p:nvSpPr>
        <p:spPr>
          <a:xfrm>
            <a:off x="3598072" y="3233708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TESOURO NACIONAL</a:t>
            </a:r>
            <a:endParaRPr lang="pt-BR" sz="1600" b="1" dirty="0"/>
          </a:p>
        </p:txBody>
      </p:sp>
    </p:spTree>
    <p:extLst>
      <p:ext uri="{BB962C8B-B14F-4D97-AF65-F5344CB8AC3E}">
        <p14:creationId xmlns:p14="http://schemas.microsoft.com/office/powerpoint/2010/main" val="24023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4213" y="260350"/>
            <a:ext cx="7772400" cy="5762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dirty="0" smtClean="0">
                <a:solidFill>
                  <a:srgbClr val="0099FF"/>
                </a:solidFill>
              </a:rPr>
              <a:t>OFERTA PÚBLICA e TESOURO DIRETO</a:t>
            </a:r>
            <a:endParaRPr lang="pt-BR" altLang="pt-BR" sz="2800" dirty="0">
              <a:solidFill>
                <a:srgbClr val="0099FF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679597" y="2996952"/>
            <a:ext cx="1584176" cy="1080120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CaixaDeTexto 30"/>
          <p:cNvSpPr txBox="1"/>
          <p:nvPr/>
        </p:nvSpPr>
        <p:spPr>
          <a:xfrm>
            <a:off x="3598072" y="3233708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TESOURO NACIONAL</a:t>
            </a:r>
            <a:endParaRPr lang="pt-BR" sz="1600" b="1" dirty="0"/>
          </a:p>
        </p:txBody>
      </p:sp>
      <p:sp>
        <p:nvSpPr>
          <p:cNvPr id="64" name="CaixaDeTexto 63"/>
          <p:cNvSpPr txBox="1"/>
          <p:nvPr/>
        </p:nvSpPr>
        <p:spPr>
          <a:xfrm>
            <a:off x="1115616" y="1484784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INSTANTE 1</a:t>
            </a:r>
            <a:endParaRPr lang="pt-BR" sz="1600" b="1" dirty="0"/>
          </a:p>
        </p:txBody>
      </p:sp>
      <p:sp>
        <p:nvSpPr>
          <p:cNvPr id="20" name="Chave direita 19"/>
          <p:cNvSpPr/>
          <p:nvPr/>
        </p:nvSpPr>
        <p:spPr>
          <a:xfrm rot="16200000">
            <a:off x="1750871" y="528310"/>
            <a:ext cx="432048" cy="3338006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246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4213" y="260350"/>
            <a:ext cx="7772400" cy="5762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dirty="0" smtClean="0">
                <a:solidFill>
                  <a:srgbClr val="0099FF"/>
                </a:solidFill>
              </a:rPr>
              <a:t>OFERTA PÚBLICA e TESOURO DIRETO</a:t>
            </a:r>
            <a:endParaRPr lang="pt-BR" altLang="pt-BR" sz="2800" dirty="0">
              <a:solidFill>
                <a:srgbClr val="0099FF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679597" y="2996952"/>
            <a:ext cx="1584176" cy="1080120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CaixaDeTexto 30"/>
          <p:cNvSpPr txBox="1"/>
          <p:nvPr/>
        </p:nvSpPr>
        <p:spPr>
          <a:xfrm>
            <a:off x="3598072" y="3233708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TESOURO NACIONAL</a:t>
            </a:r>
            <a:endParaRPr lang="pt-BR" sz="1600" b="1" dirty="0"/>
          </a:p>
        </p:txBody>
      </p:sp>
      <p:sp>
        <p:nvSpPr>
          <p:cNvPr id="32" name="Retângulo 31"/>
          <p:cNvSpPr/>
          <p:nvPr/>
        </p:nvSpPr>
        <p:spPr>
          <a:xfrm>
            <a:off x="297890" y="2996952"/>
            <a:ext cx="1584176" cy="108012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CaixaDeTexto 33"/>
          <p:cNvSpPr txBox="1"/>
          <p:nvPr/>
        </p:nvSpPr>
        <p:spPr>
          <a:xfrm>
            <a:off x="179512" y="3346830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FINANCIADOR</a:t>
            </a:r>
            <a:endParaRPr lang="pt-BR" sz="1600" b="1" dirty="0"/>
          </a:p>
        </p:txBody>
      </p:sp>
      <p:sp>
        <p:nvSpPr>
          <p:cNvPr id="64" name="CaixaDeTexto 63"/>
          <p:cNvSpPr txBox="1"/>
          <p:nvPr/>
        </p:nvSpPr>
        <p:spPr>
          <a:xfrm>
            <a:off x="1115616" y="1484784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INSTANTE 1</a:t>
            </a:r>
            <a:endParaRPr lang="pt-BR" sz="1600" b="1" dirty="0"/>
          </a:p>
        </p:txBody>
      </p:sp>
      <p:sp>
        <p:nvSpPr>
          <p:cNvPr id="20" name="Chave direita 19"/>
          <p:cNvSpPr/>
          <p:nvPr/>
        </p:nvSpPr>
        <p:spPr>
          <a:xfrm rot="16200000">
            <a:off x="1750871" y="528310"/>
            <a:ext cx="432048" cy="3338006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070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4213" y="260350"/>
            <a:ext cx="7772400" cy="5762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dirty="0" smtClean="0">
                <a:solidFill>
                  <a:srgbClr val="0099FF"/>
                </a:solidFill>
              </a:rPr>
              <a:t>OFERTA PÚBLICA e TESOURO DIRETO</a:t>
            </a:r>
            <a:endParaRPr lang="pt-BR" altLang="pt-BR" sz="2800" dirty="0">
              <a:solidFill>
                <a:srgbClr val="0099FF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679597" y="2996952"/>
            <a:ext cx="1584176" cy="1080120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CaixaDeTexto 30"/>
          <p:cNvSpPr txBox="1"/>
          <p:nvPr/>
        </p:nvSpPr>
        <p:spPr>
          <a:xfrm>
            <a:off x="3598072" y="3233708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TESOURO NACIONAL</a:t>
            </a:r>
            <a:endParaRPr lang="pt-BR" sz="1600" b="1" dirty="0"/>
          </a:p>
        </p:txBody>
      </p:sp>
      <p:sp>
        <p:nvSpPr>
          <p:cNvPr id="32" name="Retângulo 31"/>
          <p:cNvSpPr/>
          <p:nvPr/>
        </p:nvSpPr>
        <p:spPr>
          <a:xfrm>
            <a:off x="297890" y="2996952"/>
            <a:ext cx="1584176" cy="108012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CaixaDeTexto 33"/>
          <p:cNvSpPr txBox="1"/>
          <p:nvPr/>
        </p:nvSpPr>
        <p:spPr>
          <a:xfrm>
            <a:off x="179512" y="3346830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FINANCIADOR</a:t>
            </a:r>
            <a:endParaRPr lang="pt-BR" sz="1600" b="1" dirty="0"/>
          </a:p>
        </p:txBody>
      </p:sp>
      <p:sp>
        <p:nvSpPr>
          <p:cNvPr id="57" name="Seta para a direita 56"/>
          <p:cNvSpPr/>
          <p:nvPr/>
        </p:nvSpPr>
        <p:spPr>
          <a:xfrm rot="10800000">
            <a:off x="2195736" y="3233708"/>
            <a:ext cx="1224136" cy="139724"/>
          </a:xfrm>
          <a:prstGeom prst="rightArrow">
            <a:avLst/>
          </a:prstGeom>
          <a:solidFill>
            <a:schemeClr val="tx1">
              <a:lumMod val="85000"/>
            </a:schemeClr>
          </a:solidFill>
          <a:ln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58" name="CaixaDeTexto 57"/>
          <p:cNvSpPr txBox="1"/>
          <p:nvPr/>
        </p:nvSpPr>
        <p:spPr>
          <a:xfrm>
            <a:off x="1886292" y="2827675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rgbClr val="FFFF00"/>
                </a:solidFill>
              </a:rPr>
              <a:t>Título</a:t>
            </a:r>
            <a:endParaRPr lang="pt-BR" sz="2000" b="1" dirty="0">
              <a:solidFill>
                <a:srgbClr val="FFFF00"/>
              </a:solidFill>
            </a:endParaRPr>
          </a:p>
        </p:txBody>
      </p:sp>
      <p:sp>
        <p:nvSpPr>
          <p:cNvPr id="64" name="CaixaDeTexto 63"/>
          <p:cNvSpPr txBox="1"/>
          <p:nvPr/>
        </p:nvSpPr>
        <p:spPr>
          <a:xfrm>
            <a:off x="1115616" y="1484784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INSTANTE 1</a:t>
            </a:r>
            <a:endParaRPr lang="pt-BR" sz="1600" b="1" dirty="0"/>
          </a:p>
        </p:txBody>
      </p:sp>
      <p:sp>
        <p:nvSpPr>
          <p:cNvPr id="20" name="Chave direita 19"/>
          <p:cNvSpPr/>
          <p:nvPr/>
        </p:nvSpPr>
        <p:spPr>
          <a:xfrm rot="16200000">
            <a:off x="1750871" y="528310"/>
            <a:ext cx="432048" cy="3338006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371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4213" y="260350"/>
            <a:ext cx="7772400" cy="5762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dirty="0" smtClean="0">
                <a:solidFill>
                  <a:srgbClr val="0099FF"/>
                </a:solidFill>
              </a:rPr>
              <a:t>OFERTA PÚBLICA e TESOURO DIRETO</a:t>
            </a:r>
            <a:endParaRPr lang="pt-BR" altLang="pt-BR" sz="2800" dirty="0">
              <a:solidFill>
                <a:srgbClr val="0099FF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679597" y="2996952"/>
            <a:ext cx="1584176" cy="1080120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CaixaDeTexto 30"/>
          <p:cNvSpPr txBox="1"/>
          <p:nvPr/>
        </p:nvSpPr>
        <p:spPr>
          <a:xfrm>
            <a:off x="3598072" y="3233708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TESOURO NACIONAL</a:t>
            </a:r>
            <a:endParaRPr lang="pt-BR" sz="1600" b="1" dirty="0"/>
          </a:p>
        </p:txBody>
      </p:sp>
      <p:sp>
        <p:nvSpPr>
          <p:cNvPr id="32" name="Retângulo 31"/>
          <p:cNvSpPr/>
          <p:nvPr/>
        </p:nvSpPr>
        <p:spPr>
          <a:xfrm>
            <a:off x="297890" y="2996952"/>
            <a:ext cx="1584176" cy="108012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CaixaDeTexto 33"/>
          <p:cNvSpPr txBox="1"/>
          <p:nvPr/>
        </p:nvSpPr>
        <p:spPr>
          <a:xfrm>
            <a:off x="179512" y="3346830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FINANCIADOR</a:t>
            </a:r>
            <a:endParaRPr lang="pt-BR" sz="1600" b="1" dirty="0"/>
          </a:p>
        </p:txBody>
      </p:sp>
      <p:sp>
        <p:nvSpPr>
          <p:cNvPr id="16" name="Seta para a direita 15"/>
          <p:cNvSpPr/>
          <p:nvPr/>
        </p:nvSpPr>
        <p:spPr>
          <a:xfrm>
            <a:off x="2195736" y="3725616"/>
            <a:ext cx="1224136" cy="139724"/>
          </a:xfrm>
          <a:prstGeom prst="rightArrow">
            <a:avLst/>
          </a:prstGeom>
          <a:solidFill>
            <a:schemeClr val="tx1">
              <a:lumMod val="85000"/>
            </a:schemeClr>
          </a:solidFill>
          <a:ln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57" name="Seta para a direita 56"/>
          <p:cNvSpPr/>
          <p:nvPr/>
        </p:nvSpPr>
        <p:spPr>
          <a:xfrm rot="10800000">
            <a:off x="2195736" y="3233708"/>
            <a:ext cx="1224136" cy="139724"/>
          </a:xfrm>
          <a:prstGeom prst="rightArrow">
            <a:avLst/>
          </a:prstGeom>
          <a:solidFill>
            <a:schemeClr val="tx1">
              <a:lumMod val="85000"/>
            </a:schemeClr>
          </a:solidFill>
          <a:ln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58" name="CaixaDeTexto 57"/>
          <p:cNvSpPr txBox="1"/>
          <p:nvPr/>
        </p:nvSpPr>
        <p:spPr>
          <a:xfrm>
            <a:off x="1886292" y="2827675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rgbClr val="FFFF00"/>
                </a:solidFill>
              </a:rPr>
              <a:t>Título</a:t>
            </a:r>
            <a:endParaRPr lang="pt-BR" sz="2000" b="1" dirty="0">
              <a:solidFill>
                <a:srgbClr val="FFFF00"/>
              </a:solidFill>
            </a:endParaRPr>
          </a:p>
        </p:txBody>
      </p:sp>
      <p:sp>
        <p:nvSpPr>
          <p:cNvPr id="59" name="CaixaDeTexto 58"/>
          <p:cNvSpPr txBox="1"/>
          <p:nvPr/>
        </p:nvSpPr>
        <p:spPr>
          <a:xfrm>
            <a:off x="1907704" y="3907795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rgbClr val="FFFF00"/>
                </a:solidFill>
              </a:rPr>
              <a:t>R$</a:t>
            </a:r>
            <a:endParaRPr lang="pt-BR" sz="2400" b="1" dirty="0">
              <a:solidFill>
                <a:srgbClr val="FFFF00"/>
              </a:solidFill>
            </a:endParaRPr>
          </a:p>
        </p:txBody>
      </p:sp>
      <p:sp>
        <p:nvSpPr>
          <p:cNvPr id="64" name="CaixaDeTexto 63"/>
          <p:cNvSpPr txBox="1"/>
          <p:nvPr/>
        </p:nvSpPr>
        <p:spPr>
          <a:xfrm>
            <a:off x="1115616" y="1484784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INSTANTE 1</a:t>
            </a:r>
            <a:endParaRPr lang="pt-BR" sz="1600" b="1" dirty="0"/>
          </a:p>
        </p:txBody>
      </p:sp>
      <p:sp>
        <p:nvSpPr>
          <p:cNvPr id="20" name="Chave direita 19"/>
          <p:cNvSpPr/>
          <p:nvPr/>
        </p:nvSpPr>
        <p:spPr>
          <a:xfrm rot="16200000">
            <a:off x="1750871" y="528310"/>
            <a:ext cx="432048" cy="3338006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4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4213" y="260350"/>
            <a:ext cx="7772400" cy="5762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dirty="0" smtClean="0">
                <a:solidFill>
                  <a:srgbClr val="0099FF"/>
                </a:solidFill>
              </a:rPr>
              <a:t>TÍTULOS PÚBLICOS?</a:t>
            </a:r>
            <a:endParaRPr lang="pt-BR" altLang="pt-BR" sz="2800" dirty="0">
              <a:solidFill>
                <a:srgbClr val="0099FF"/>
              </a:solidFill>
            </a:endParaRPr>
          </a:p>
        </p:txBody>
      </p:sp>
      <p:cxnSp>
        <p:nvCxnSpPr>
          <p:cNvPr id="4" name="Conector reto 3"/>
          <p:cNvCxnSpPr/>
          <p:nvPr/>
        </p:nvCxnSpPr>
        <p:spPr>
          <a:xfrm>
            <a:off x="684213" y="2348880"/>
            <a:ext cx="23036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>
            <a:off x="1835696" y="2348880"/>
            <a:ext cx="0" cy="15757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611560" y="197954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ATIVO</a:t>
            </a:r>
            <a:endParaRPr lang="pt-BR" b="1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1763688" y="198029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PASSIVO</a:t>
            </a:r>
            <a:endParaRPr lang="pt-BR" b="1" dirty="0"/>
          </a:p>
        </p:txBody>
      </p:sp>
      <p:cxnSp>
        <p:nvCxnSpPr>
          <p:cNvPr id="14" name="Conector reto 13"/>
          <p:cNvCxnSpPr/>
          <p:nvPr/>
        </p:nvCxnSpPr>
        <p:spPr>
          <a:xfrm>
            <a:off x="6012805" y="2349626"/>
            <a:ext cx="23036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4"/>
          <p:cNvCxnSpPr/>
          <p:nvPr/>
        </p:nvCxnSpPr>
        <p:spPr>
          <a:xfrm>
            <a:off x="7164288" y="2349626"/>
            <a:ext cx="0" cy="15757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ixaDeTexto 16"/>
          <p:cNvSpPr txBox="1"/>
          <p:nvPr/>
        </p:nvSpPr>
        <p:spPr>
          <a:xfrm>
            <a:off x="5940152" y="198029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ATIVO</a:t>
            </a:r>
            <a:endParaRPr lang="pt-BR" b="1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7092280" y="198104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PASSIVO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06091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4213" y="260350"/>
            <a:ext cx="7772400" cy="5762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dirty="0" smtClean="0">
                <a:solidFill>
                  <a:srgbClr val="0099FF"/>
                </a:solidFill>
              </a:rPr>
              <a:t>OFERTA PÚBLICA e TESOURO DIRETO</a:t>
            </a:r>
            <a:endParaRPr lang="pt-BR" altLang="pt-BR" sz="2800" dirty="0">
              <a:solidFill>
                <a:srgbClr val="0099FF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679597" y="2996952"/>
            <a:ext cx="1584176" cy="1080120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CaixaDeTexto 30"/>
          <p:cNvSpPr txBox="1"/>
          <p:nvPr/>
        </p:nvSpPr>
        <p:spPr>
          <a:xfrm>
            <a:off x="3598072" y="3233708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TESOURO NACIONAL</a:t>
            </a:r>
            <a:endParaRPr lang="pt-BR" sz="1600" b="1" dirty="0"/>
          </a:p>
        </p:txBody>
      </p:sp>
      <p:sp>
        <p:nvSpPr>
          <p:cNvPr id="32" name="Retângulo 31"/>
          <p:cNvSpPr/>
          <p:nvPr/>
        </p:nvSpPr>
        <p:spPr>
          <a:xfrm>
            <a:off x="297890" y="2996952"/>
            <a:ext cx="1584176" cy="108012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CaixaDeTexto 33"/>
          <p:cNvSpPr txBox="1"/>
          <p:nvPr/>
        </p:nvSpPr>
        <p:spPr>
          <a:xfrm>
            <a:off x="179512" y="3346830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FINANCIADOR</a:t>
            </a:r>
            <a:endParaRPr lang="pt-BR" sz="1600" b="1" dirty="0"/>
          </a:p>
        </p:txBody>
      </p:sp>
      <p:sp>
        <p:nvSpPr>
          <p:cNvPr id="16" name="Seta para a direita 15"/>
          <p:cNvSpPr/>
          <p:nvPr/>
        </p:nvSpPr>
        <p:spPr>
          <a:xfrm>
            <a:off x="2195736" y="3725616"/>
            <a:ext cx="1224136" cy="139724"/>
          </a:xfrm>
          <a:prstGeom prst="rightArrow">
            <a:avLst/>
          </a:prstGeom>
          <a:solidFill>
            <a:schemeClr val="tx1">
              <a:lumMod val="85000"/>
            </a:schemeClr>
          </a:solidFill>
          <a:ln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57" name="Seta para a direita 56"/>
          <p:cNvSpPr/>
          <p:nvPr/>
        </p:nvSpPr>
        <p:spPr>
          <a:xfrm rot="10800000">
            <a:off x="2195736" y="3233708"/>
            <a:ext cx="1224136" cy="139724"/>
          </a:xfrm>
          <a:prstGeom prst="rightArrow">
            <a:avLst/>
          </a:prstGeom>
          <a:solidFill>
            <a:schemeClr val="tx1">
              <a:lumMod val="85000"/>
            </a:schemeClr>
          </a:solidFill>
          <a:ln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58" name="CaixaDeTexto 57"/>
          <p:cNvSpPr txBox="1"/>
          <p:nvPr/>
        </p:nvSpPr>
        <p:spPr>
          <a:xfrm>
            <a:off x="1886292" y="2827675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rgbClr val="FFFF00"/>
                </a:solidFill>
              </a:rPr>
              <a:t>Título</a:t>
            </a:r>
            <a:endParaRPr lang="pt-BR" sz="2000" b="1" dirty="0">
              <a:solidFill>
                <a:srgbClr val="FFFF00"/>
              </a:solidFill>
            </a:endParaRPr>
          </a:p>
        </p:txBody>
      </p:sp>
      <p:sp>
        <p:nvSpPr>
          <p:cNvPr id="59" name="CaixaDeTexto 58"/>
          <p:cNvSpPr txBox="1"/>
          <p:nvPr/>
        </p:nvSpPr>
        <p:spPr>
          <a:xfrm>
            <a:off x="1907704" y="3907795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rgbClr val="FFFF00"/>
                </a:solidFill>
              </a:rPr>
              <a:t>R$</a:t>
            </a:r>
            <a:endParaRPr lang="pt-BR" sz="2400" b="1" dirty="0">
              <a:solidFill>
                <a:srgbClr val="FFFF00"/>
              </a:solidFill>
            </a:endParaRPr>
          </a:p>
        </p:txBody>
      </p:sp>
      <p:sp>
        <p:nvSpPr>
          <p:cNvPr id="64" name="CaixaDeTexto 63"/>
          <p:cNvSpPr txBox="1"/>
          <p:nvPr/>
        </p:nvSpPr>
        <p:spPr>
          <a:xfrm>
            <a:off x="1115616" y="1484784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INSTANTE 1</a:t>
            </a:r>
            <a:endParaRPr lang="pt-BR" sz="1600" b="1" dirty="0"/>
          </a:p>
        </p:txBody>
      </p:sp>
      <p:sp>
        <p:nvSpPr>
          <p:cNvPr id="20" name="Chave direita 19"/>
          <p:cNvSpPr/>
          <p:nvPr/>
        </p:nvSpPr>
        <p:spPr>
          <a:xfrm rot="16200000">
            <a:off x="1750871" y="528310"/>
            <a:ext cx="432048" cy="3338006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5" name="CaixaDeTexto 64"/>
          <p:cNvSpPr txBox="1"/>
          <p:nvPr/>
        </p:nvSpPr>
        <p:spPr>
          <a:xfrm>
            <a:off x="6109804" y="1484784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INSTANTE 2</a:t>
            </a:r>
            <a:endParaRPr lang="pt-BR" sz="1600" b="1" dirty="0"/>
          </a:p>
        </p:txBody>
      </p:sp>
      <p:sp>
        <p:nvSpPr>
          <p:cNvPr id="66" name="Chave direita 65"/>
          <p:cNvSpPr/>
          <p:nvPr/>
        </p:nvSpPr>
        <p:spPr>
          <a:xfrm rot="16200000">
            <a:off x="6745059" y="528310"/>
            <a:ext cx="432048" cy="3338006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7057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4213" y="260350"/>
            <a:ext cx="7772400" cy="5762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dirty="0" smtClean="0">
                <a:solidFill>
                  <a:srgbClr val="0099FF"/>
                </a:solidFill>
              </a:rPr>
              <a:t>OFERTA PÚBLICA e TESOURO DIRETO</a:t>
            </a:r>
            <a:endParaRPr lang="pt-BR" altLang="pt-BR" sz="2800" dirty="0">
              <a:solidFill>
                <a:srgbClr val="0099FF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679597" y="2996952"/>
            <a:ext cx="1584176" cy="1080120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CaixaDeTexto 30"/>
          <p:cNvSpPr txBox="1"/>
          <p:nvPr/>
        </p:nvSpPr>
        <p:spPr>
          <a:xfrm>
            <a:off x="3598072" y="3233708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TESOURO NACIONAL</a:t>
            </a:r>
            <a:endParaRPr lang="pt-BR" sz="1600" b="1" dirty="0"/>
          </a:p>
        </p:txBody>
      </p:sp>
      <p:sp>
        <p:nvSpPr>
          <p:cNvPr id="32" name="Retângulo 31"/>
          <p:cNvSpPr/>
          <p:nvPr/>
        </p:nvSpPr>
        <p:spPr>
          <a:xfrm>
            <a:off x="297890" y="2996952"/>
            <a:ext cx="1584176" cy="108012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CaixaDeTexto 33"/>
          <p:cNvSpPr txBox="1"/>
          <p:nvPr/>
        </p:nvSpPr>
        <p:spPr>
          <a:xfrm>
            <a:off x="179512" y="3346830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FINANCIADOR</a:t>
            </a:r>
            <a:endParaRPr lang="pt-BR" sz="1600" b="1" dirty="0"/>
          </a:p>
        </p:txBody>
      </p:sp>
      <p:sp>
        <p:nvSpPr>
          <p:cNvPr id="47" name="Retângulo 46"/>
          <p:cNvSpPr/>
          <p:nvPr/>
        </p:nvSpPr>
        <p:spPr>
          <a:xfrm>
            <a:off x="7020272" y="2996952"/>
            <a:ext cx="1584176" cy="1080120"/>
          </a:xfrm>
          <a:prstGeom prst="rect">
            <a:avLst/>
          </a:prstGeom>
          <a:solidFill>
            <a:srgbClr val="7030A0"/>
          </a:solidFill>
          <a:ln>
            <a:solidFill>
              <a:srgbClr val="FF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8" name="CaixaDeTexto 47"/>
          <p:cNvSpPr txBox="1"/>
          <p:nvPr/>
        </p:nvSpPr>
        <p:spPr>
          <a:xfrm>
            <a:off x="7020272" y="3343880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/>
              <a:t>FORNECEDOR</a:t>
            </a:r>
            <a:endParaRPr lang="pt-BR" sz="1600" b="1" dirty="0"/>
          </a:p>
        </p:txBody>
      </p:sp>
      <p:sp>
        <p:nvSpPr>
          <p:cNvPr id="16" name="Seta para a direita 15"/>
          <p:cNvSpPr/>
          <p:nvPr/>
        </p:nvSpPr>
        <p:spPr>
          <a:xfrm>
            <a:off x="2195736" y="3725616"/>
            <a:ext cx="1224136" cy="139724"/>
          </a:xfrm>
          <a:prstGeom prst="rightArrow">
            <a:avLst/>
          </a:prstGeom>
          <a:solidFill>
            <a:schemeClr val="tx1">
              <a:lumMod val="85000"/>
            </a:schemeClr>
          </a:solidFill>
          <a:ln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57" name="Seta para a direita 56"/>
          <p:cNvSpPr/>
          <p:nvPr/>
        </p:nvSpPr>
        <p:spPr>
          <a:xfrm rot="10800000">
            <a:off x="2195736" y="3233708"/>
            <a:ext cx="1224136" cy="139724"/>
          </a:xfrm>
          <a:prstGeom prst="rightArrow">
            <a:avLst/>
          </a:prstGeom>
          <a:solidFill>
            <a:schemeClr val="tx1">
              <a:lumMod val="85000"/>
            </a:schemeClr>
          </a:solidFill>
          <a:ln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58" name="CaixaDeTexto 57"/>
          <p:cNvSpPr txBox="1"/>
          <p:nvPr/>
        </p:nvSpPr>
        <p:spPr>
          <a:xfrm>
            <a:off x="1886292" y="2827675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rgbClr val="FFFF00"/>
                </a:solidFill>
              </a:rPr>
              <a:t>Título</a:t>
            </a:r>
            <a:endParaRPr lang="pt-BR" sz="2000" b="1" dirty="0">
              <a:solidFill>
                <a:srgbClr val="FFFF00"/>
              </a:solidFill>
            </a:endParaRPr>
          </a:p>
        </p:txBody>
      </p:sp>
      <p:sp>
        <p:nvSpPr>
          <p:cNvPr id="59" name="CaixaDeTexto 58"/>
          <p:cNvSpPr txBox="1"/>
          <p:nvPr/>
        </p:nvSpPr>
        <p:spPr>
          <a:xfrm>
            <a:off x="1907704" y="3907795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rgbClr val="FFFF00"/>
                </a:solidFill>
              </a:rPr>
              <a:t>R$</a:t>
            </a:r>
            <a:endParaRPr lang="pt-BR" sz="2400" b="1" dirty="0">
              <a:solidFill>
                <a:srgbClr val="FFFF00"/>
              </a:solidFill>
            </a:endParaRPr>
          </a:p>
        </p:txBody>
      </p:sp>
      <p:sp>
        <p:nvSpPr>
          <p:cNvPr id="64" name="CaixaDeTexto 63"/>
          <p:cNvSpPr txBox="1"/>
          <p:nvPr/>
        </p:nvSpPr>
        <p:spPr>
          <a:xfrm>
            <a:off x="1115616" y="1484784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INSTANTE 1</a:t>
            </a:r>
            <a:endParaRPr lang="pt-BR" sz="1600" b="1" dirty="0"/>
          </a:p>
        </p:txBody>
      </p:sp>
      <p:sp>
        <p:nvSpPr>
          <p:cNvPr id="20" name="Chave direita 19"/>
          <p:cNvSpPr/>
          <p:nvPr/>
        </p:nvSpPr>
        <p:spPr>
          <a:xfrm rot="16200000">
            <a:off x="1750871" y="528310"/>
            <a:ext cx="432048" cy="3338006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5" name="CaixaDeTexto 64"/>
          <p:cNvSpPr txBox="1"/>
          <p:nvPr/>
        </p:nvSpPr>
        <p:spPr>
          <a:xfrm>
            <a:off x="6109804" y="1484784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INSTANTE 2</a:t>
            </a:r>
            <a:endParaRPr lang="pt-BR" sz="1600" b="1" dirty="0"/>
          </a:p>
        </p:txBody>
      </p:sp>
      <p:sp>
        <p:nvSpPr>
          <p:cNvPr id="66" name="Chave direita 65"/>
          <p:cNvSpPr/>
          <p:nvPr/>
        </p:nvSpPr>
        <p:spPr>
          <a:xfrm rot="16200000">
            <a:off x="6745059" y="528310"/>
            <a:ext cx="432048" cy="3338006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332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4213" y="260350"/>
            <a:ext cx="7772400" cy="5762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dirty="0" smtClean="0">
                <a:solidFill>
                  <a:srgbClr val="0099FF"/>
                </a:solidFill>
              </a:rPr>
              <a:t>OFERTA PÚBLICA e TESOURO DIRETO</a:t>
            </a:r>
            <a:endParaRPr lang="pt-BR" altLang="pt-BR" sz="2800" dirty="0">
              <a:solidFill>
                <a:srgbClr val="0099FF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679597" y="2996952"/>
            <a:ext cx="1584176" cy="1080120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CaixaDeTexto 30"/>
          <p:cNvSpPr txBox="1"/>
          <p:nvPr/>
        </p:nvSpPr>
        <p:spPr>
          <a:xfrm>
            <a:off x="3598072" y="3233708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TESOURO NACIONAL</a:t>
            </a:r>
            <a:endParaRPr lang="pt-BR" sz="1600" b="1" dirty="0"/>
          </a:p>
        </p:txBody>
      </p:sp>
      <p:sp>
        <p:nvSpPr>
          <p:cNvPr id="32" name="Retângulo 31"/>
          <p:cNvSpPr/>
          <p:nvPr/>
        </p:nvSpPr>
        <p:spPr>
          <a:xfrm>
            <a:off x="297890" y="2996952"/>
            <a:ext cx="1584176" cy="108012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CaixaDeTexto 33"/>
          <p:cNvSpPr txBox="1"/>
          <p:nvPr/>
        </p:nvSpPr>
        <p:spPr>
          <a:xfrm>
            <a:off x="179512" y="3346830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FINANCIADOR</a:t>
            </a:r>
            <a:endParaRPr lang="pt-BR" sz="1600" b="1" dirty="0"/>
          </a:p>
        </p:txBody>
      </p:sp>
      <p:sp>
        <p:nvSpPr>
          <p:cNvPr id="47" name="Retângulo 46"/>
          <p:cNvSpPr/>
          <p:nvPr/>
        </p:nvSpPr>
        <p:spPr>
          <a:xfrm>
            <a:off x="7020272" y="2996952"/>
            <a:ext cx="1584176" cy="1080120"/>
          </a:xfrm>
          <a:prstGeom prst="rect">
            <a:avLst/>
          </a:prstGeom>
          <a:solidFill>
            <a:srgbClr val="7030A0"/>
          </a:solidFill>
          <a:ln>
            <a:solidFill>
              <a:srgbClr val="FF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8" name="CaixaDeTexto 47"/>
          <p:cNvSpPr txBox="1"/>
          <p:nvPr/>
        </p:nvSpPr>
        <p:spPr>
          <a:xfrm>
            <a:off x="7020272" y="3343880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/>
              <a:t>FORNECEDOR</a:t>
            </a:r>
            <a:endParaRPr lang="pt-BR" sz="1600" b="1" dirty="0"/>
          </a:p>
        </p:txBody>
      </p:sp>
      <p:sp>
        <p:nvSpPr>
          <p:cNvPr id="16" name="Seta para a direita 15"/>
          <p:cNvSpPr/>
          <p:nvPr/>
        </p:nvSpPr>
        <p:spPr>
          <a:xfrm>
            <a:off x="2195736" y="3725616"/>
            <a:ext cx="1224136" cy="139724"/>
          </a:xfrm>
          <a:prstGeom prst="rightArrow">
            <a:avLst/>
          </a:prstGeom>
          <a:solidFill>
            <a:schemeClr val="tx1">
              <a:lumMod val="85000"/>
            </a:schemeClr>
          </a:solidFill>
          <a:ln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57" name="Seta para a direita 56"/>
          <p:cNvSpPr/>
          <p:nvPr/>
        </p:nvSpPr>
        <p:spPr>
          <a:xfrm rot="10800000">
            <a:off x="2195736" y="3233708"/>
            <a:ext cx="1224136" cy="139724"/>
          </a:xfrm>
          <a:prstGeom prst="rightArrow">
            <a:avLst/>
          </a:prstGeom>
          <a:solidFill>
            <a:schemeClr val="tx1">
              <a:lumMod val="85000"/>
            </a:schemeClr>
          </a:solidFill>
          <a:ln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58" name="CaixaDeTexto 57"/>
          <p:cNvSpPr txBox="1"/>
          <p:nvPr/>
        </p:nvSpPr>
        <p:spPr>
          <a:xfrm>
            <a:off x="1886292" y="2827675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rgbClr val="FFFF00"/>
                </a:solidFill>
              </a:rPr>
              <a:t>Título</a:t>
            </a:r>
            <a:endParaRPr lang="pt-BR" sz="2000" b="1" dirty="0">
              <a:solidFill>
                <a:srgbClr val="FFFF00"/>
              </a:solidFill>
            </a:endParaRPr>
          </a:p>
        </p:txBody>
      </p:sp>
      <p:sp>
        <p:nvSpPr>
          <p:cNvPr id="59" name="CaixaDeTexto 58"/>
          <p:cNvSpPr txBox="1"/>
          <p:nvPr/>
        </p:nvSpPr>
        <p:spPr>
          <a:xfrm>
            <a:off x="1907704" y="3907795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rgbClr val="FFFF00"/>
                </a:solidFill>
              </a:rPr>
              <a:t>R$</a:t>
            </a:r>
            <a:endParaRPr lang="pt-BR" sz="2400" b="1" dirty="0">
              <a:solidFill>
                <a:srgbClr val="FFFF00"/>
              </a:solidFill>
            </a:endParaRPr>
          </a:p>
        </p:txBody>
      </p:sp>
      <p:sp>
        <p:nvSpPr>
          <p:cNvPr id="60" name="Seta para a direita 59"/>
          <p:cNvSpPr/>
          <p:nvPr/>
        </p:nvSpPr>
        <p:spPr>
          <a:xfrm>
            <a:off x="5529516" y="3721260"/>
            <a:ext cx="1224136" cy="139724"/>
          </a:xfrm>
          <a:prstGeom prst="rightArrow">
            <a:avLst/>
          </a:prstGeom>
          <a:solidFill>
            <a:schemeClr val="tx1">
              <a:lumMod val="85000"/>
            </a:schemeClr>
          </a:solidFill>
          <a:ln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63" name="CaixaDeTexto 62"/>
          <p:cNvSpPr txBox="1"/>
          <p:nvPr/>
        </p:nvSpPr>
        <p:spPr>
          <a:xfrm>
            <a:off x="5241484" y="3903439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rgbClr val="FFFF00"/>
                </a:solidFill>
              </a:rPr>
              <a:t>R$</a:t>
            </a:r>
            <a:endParaRPr lang="pt-BR" sz="2400" b="1" dirty="0">
              <a:solidFill>
                <a:srgbClr val="FFFF00"/>
              </a:solidFill>
            </a:endParaRPr>
          </a:p>
        </p:txBody>
      </p:sp>
      <p:sp>
        <p:nvSpPr>
          <p:cNvPr id="64" name="CaixaDeTexto 63"/>
          <p:cNvSpPr txBox="1"/>
          <p:nvPr/>
        </p:nvSpPr>
        <p:spPr>
          <a:xfrm>
            <a:off x="1115616" y="1484784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INSTANTE 1</a:t>
            </a:r>
            <a:endParaRPr lang="pt-BR" sz="1600" b="1" dirty="0"/>
          </a:p>
        </p:txBody>
      </p:sp>
      <p:sp>
        <p:nvSpPr>
          <p:cNvPr id="20" name="Chave direita 19"/>
          <p:cNvSpPr/>
          <p:nvPr/>
        </p:nvSpPr>
        <p:spPr>
          <a:xfrm rot="16200000">
            <a:off x="1750871" y="528310"/>
            <a:ext cx="432048" cy="3338006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5" name="CaixaDeTexto 64"/>
          <p:cNvSpPr txBox="1"/>
          <p:nvPr/>
        </p:nvSpPr>
        <p:spPr>
          <a:xfrm>
            <a:off x="6109804" y="1484784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INSTANTE 2</a:t>
            </a:r>
            <a:endParaRPr lang="pt-BR" sz="1600" b="1" dirty="0"/>
          </a:p>
        </p:txBody>
      </p:sp>
      <p:sp>
        <p:nvSpPr>
          <p:cNvPr id="66" name="Chave direita 65"/>
          <p:cNvSpPr/>
          <p:nvPr/>
        </p:nvSpPr>
        <p:spPr>
          <a:xfrm rot="16200000">
            <a:off x="6745059" y="528310"/>
            <a:ext cx="432048" cy="3338006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395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4213" y="260350"/>
            <a:ext cx="7772400" cy="5762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dirty="0" smtClean="0">
                <a:solidFill>
                  <a:srgbClr val="0099FF"/>
                </a:solidFill>
              </a:rPr>
              <a:t>OFERTA PÚBLICA e TESOURO DIRETO</a:t>
            </a:r>
            <a:endParaRPr lang="pt-BR" altLang="pt-BR" sz="2800" dirty="0">
              <a:solidFill>
                <a:srgbClr val="0099FF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679597" y="2996952"/>
            <a:ext cx="1584176" cy="1080120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CaixaDeTexto 30"/>
          <p:cNvSpPr txBox="1"/>
          <p:nvPr/>
        </p:nvSpPr>
        <p:spPr>
          <a:xfrm>
            <a:off x="3598072" y="3233708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TESOURO NACIONAL</a:t>
            </a:r>
            <a:endParaRPr lang="pt-BR" sz="1600" b="1" dirty="0"/>
          </a:p>
        </p:txBody>
      </p:sp>
      <p:sp>
        <p:nvSpPr>
          <p:cNvPr id="32" name="Retângulo 31"/>
          <p:cNvSpPr/>
          <p:nvPr/>
        </p:nvSpPr>
        <p:spPr>
          <a:xfrm>
            <a:off x="297890" y="2996952"/>
            <a:ext cx="1584176" cy="108012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CaixaDeTexto 33"/>
          <p:cNvSpPr txBox="1"/>
          <p:nvPr/>
        </p:nvSpPr>
        <p:spPr>
          <a:xfrm>
            <a:off x="179512" y="3346830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FINANCIADOR</a:t>
            </a:r>
            <a:endParaRPr lang="pt-BR" sz="1600" b="1" dirty="0"/>
          </a:p>
        </p:txBody>
      </p:sp>
      <p:sp>
        <p:nvSpPr>
          <p:cNvPr id="47" name="Retângulo 46"/>
          <p:cNvSpPr/>
          <p:nvPr/>
        </p:nvSpPr>
        <p:spPr>
          <a:xfrm>
            <a:off x="7020272" y="2996952"/>
            <a:ext cx="1584176" cy="1080120"/>
          </a:xfrm>
          <a:prstGeom prst="rect">
            <a:avLst/>
          </a:prstGeom>
          <a:solidFill>
            <a:srgbClr val="7030A0"/>
          </a:solidFill>
          <a:ln>
            <a:solidFill>
              <a:srgbClr val="FF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8" name="CaixaDeTexto 47"/>
          <p:cNvSpPr txBox="1"/>
          <p:nvPr/>
        </p:nvSpPr>
        <p:spPr>
          <a:xfrm>
            <a:off x="7020272" y="3343880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/>
              <a:t>FORNECEDOR</a:t>
            </a:r>
            <a:endParaRPr lang="pt-BR" sz="1600" b="1" dirty="0"/>
          </a:p>
        </p:txBody>
      </p:sp>
      <p:sp>
        <p:nvSpPr>
          <p:cNvPr id="16" name="Seta para a direita 15"/>
          <p:cNvSpPr/>
          <p:nvPr/>
        </p:nvSpPr>
        <p:spPr>
          <a:xfrm>
            <a:off x="2195736" y="3725616"/>
            <a:ext cx="1224136" cy="139724"/>
          </a:xfrm>
          <a:prstGeom prst="rightArrow">
            <a:avLst/>
          </a:prstGeom>
          <a:solidFill>
            <a:schemeClr val="tx1">
              <a:lumMod val="85000"/>
            </a:schemeClr>
          </a:solidFill>
          <a:ln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57" name="Seta para a direita 56"/>
          <p:cNvSpPr/>
          <p:nvPr/>
        </p:nvSpPr>
        <p:spPr>
          <a:xfrm rot="10800000">
            <a:off x="2195736" y="3233708"/>
            <a:ext cx="1224136" cy="139724"/>
          </a:xfrm>
          <a:prstGeom prst="rightArrow">
            <a:avLst/>
          </a:prstGeom>
          <a:solidFill>
            <a:schemeClr val="tx1">
              <a:lumMod val="85000"/>
            </a:schemeClr>
          </a:solidFill>
          <a:ln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58" name="CaixaDeTexto 57"/>
          <p:cNvSpPr txBox="1"/>
          <p:nvPr/>
        </p:nvSpPr>
        <p:spPr>
          <a:xfrm>
            <a:off x="1886292" y="2827675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rgbClr val="FFFF00"/>
                </a:solidFill>
              </a:rPr>
              <a:t>Título</a:t>
            </a:r>
            <a:endParaRPr lang="pt-BR" sz="2000" b="1" dirty="0">
              <a:solidFill>
                <a:srgbClr val="FFFF00"/>
              </a:solidFill>
            </a:endParaRPr>
          </a:p>
        </p:txBody>
      </p:sp>
      <p:sp>
        <p:nvSpPr>
          <p:cNvPr id="59" name="CaixaDeTexto 58"/>
          <p:cNvSpPr txBox="1"/>
          <p:nvPr/>
        </p:nvSpPr>
        <p:spPr>
          <a:xfrm>
            <a:off x="1907704" y="3907795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rgbClr val="FFFF00"/>
                </a:solidFill>
              </a:rPr>
              <a:t>R$</a:t>
            </a:r>
            <a:endParaRPr lang="pt-BR" sz="2400" b="1" dirty="0">
              <a:solidFill>
                <a:srgbClr val="FFFF00"/>
              </a:solidFill>
            </a:endParaRPr>
          </a:p>
        </p:txBody>
      </p:sp>
      <p:sp>
        <p:nvSpPr>
          <p:cNvPr id="60" name="Seta para a direita 59"/>
          <p:cNvSpPr/>
          <p:nvPr/>
        </p:nvSpPr>
        <p:spPr>
          <a:xfrm>
            <a:off x="5529516" y="3721260"/>
            <a:ext cx="1224136" cy="139724"/>
          </a:xfrm>
          <a:prstGeom prst="rightArrow">
            <a:avLst/>
          </a:prstGeom>
          <a:solidFill>
            <a:schemeClr val="tx1">
              <a:lumMod val="85000"/>
            </a:schemeClr>
          </a:solidFill>
          <a:ln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61" name="Seta para a direita 60"/>
          <p:cNvSpPr/>
          <p:nvPr/>
        </p:nvSpPr>
        <p:spPr>
          <a:xfrm rot="10800000">
            <a:off x="5529516" y="3229352"/>
            <a:ext cx="1224136" cy="139724"/>
          </a:xfrm>
          <a:prstGeom prst="rightArrow">
            <a:avLst/>
          </a:prstGeom>
          <a:solidFill>
            <a:schemeClr val="tx1">
              <a:lumMod val="85000"/>
            </a:schemeClr>
          </a:solidFill>
          <a:ln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62" name="CaixaDeTexto 61"/>
          <p:cNvSpPr txBox="1"/>
          <p:nvPr/>
        </p:nvSpPr>
        <p:spPr>
          <a:xfrm>
            <a:off x="5220072" y="2197313"/>
            <a:ext cx="1800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rgbClr val="FFFF00"/>
                </a:solidFill>
              </a:rPr>
              <a:t>Produto</a:t>
            </a:r>
          </a:p>
          <a:p>
            <a:pPr algn="ctr"/>
            <a:r>
              <a:rPr lang="pt-BR" sz="2000" b="1" dirty="0" smtClean="0">
                <a:solidFill>
                  <a:srgbClr val="FFFF00"/>
                </a:solidFill>
              </a:rPr>
              <a:t>Serviço</a:t>
            </a:r>
          </a:p>
          <a:p>
            <a:pPr algn="ctr"/>
            <a:r>
              <a:rPr lang="pt-BR" sz="2000" b="1" dirty="0" smtClean="0">
                <a:solidFill>
                  <a:srgbClr val="FFFF00"/>
                </a:solidFill>
              </a:rPr>
              <a:t>Quitação</a:t>
            </a:r>
            <a:endParaRPr lang="pt-BR" sz="2000" b="1" dirty="0">
              <a:solidFill>
                <a:srgbClr val="FFFF00"/>
              </a:solidFill>
            </a:endParaRPr>
          </a:p>
        </p:txBody>
      </p:sp>
      <p:sp>
        <p:nvSpPr>
          <p:cNvPr id="63" name="CaixaDeTexto 62"/>
          <p:cNvSpPr txBox="1"/>
          <p:nvPr/>
        </p:nvSpPr>
        <p:spPr>
          <a:xfrm>
            <a:off x="5241484" y="3903439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rgbClr val="FFFF00"/>
                </a:solidFill>
              </a:rPr>
              <a:t>R$</a:t>
            </a:r>
            <a:endParaRPr lang="pt-BR" sz="2400" b="1" dirty="0">
              <a:solidFill>
                <a:srgbClr val="FFFF00"/>
              </a:solidFill>
            </a:endParaRPr>
          </a:p>
        </p:txBody>
      </p:sp>
      <p:sp>
        <p:nvSpPr>
          <p:cNvPr id="64" name="CaixaDeTexto 63"/>
          <p:cNvSpPr txBox="1"/>
          <p:nvPr/>
        </p:nvSpPr>
        <p:spPr>
          <a:xfrm>
            <a:off x="1115616" y="1484784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INSTANTE 1</a:t>
            </a:r>
            <a:endParaRPr lang="pt-BR" sz="1600" b="1" dirty="0"/>
          </a:p>
        </p:txBody>
      </p:sp>
      <p:sp>
        <p:nvSpPr>
          <p:cNvPr id="20" name="Chave direita 19"/>
          <p:cNvSpPr/>
          <p:nvPr/>
        </p:nvSpPr>
        <p:spPr>
          <a:xfrm rot="16200000">
            <a:off x="1750871" y="528310"/>
            <a:ext cx="432048" cy="3338006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5" name="CaixaDeTexto 64"/>
          <p:cNvSpPr txBox="1"/>
          <p:nvPr/>
        </p:nvSpPr>
        <p:spPr>
          <a:xfrm>
            <a:off x="6109804" y="1484784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INSTANTE 2</a:t>
            </a:r>
            <a:endParaRPr lang="pt-BR" sz="1600" b="1" dirty="0"/>
          </a:p>
        </p:txBody>
      </p:sp>
      <p:sp>
        <p:nvSpPr>
          <p:cNvPr id="66" name="Chave direita 65"/>
          <p:cNvSpPr/>
          <p:nvPr/>
        </p:nvSpPr>
        <p:spPr>
          <a:xfrm rot="16200000">
            <a:off x="6745059" y="528310"/>
            <a:ext cx="432048" cy="3338006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95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4213" y="260350"/>
            <a:ext cx="7772400" cy="5762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dirty="0" smtClean="0">
                <a:solidFill>
                  <a:schemeClr val="tx1">
                    <a:lumMod val="95000"/>
                  </a:schemeClr>
                </a:solidFill>
              </a:rPr>
              <a:t>DIFERENÇAS BÁSICAS</a:t>
            </a:r>
            <a:endParaRPr lang="pt-BR" altLang="pt-BR" sz="28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29699" name="Text Box 13"/>
          <p:cNvSpPr txBox="1">
            <a:spLocks noChangeArrowheads="1"/>
          </p:cNvSpPr>
          <p:nvPr/>
        </p:nvSpPr>
        <p:spPr bwMode="auto">
          <a:xfrm>
            <a:off x="684213" y="1340768"/>
            <a:ext cx="2591643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FF66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1" indent="0" eaLnBrk="1" hangingPunct="1">
              <a:spcBef>
                <a:spcPct val="50000"/>
              </a:spcBef>
              <a:buSzPct val="140000"/>
            </a:pPr>
            <a:r>
              <a:rPr lang="pt-BR" sz="2800" dirty="0" smtClean="0">
                <a:solidFill>
                  <a:srgbClr val="FFC000"/>
                </a:solidFill>
              </a:rPr>
              <a:t>Oferta Pública</a:t>
            </a:r>
          </a:p>
          <a:p>
            <a:pPr marL="0" lvl="1" indent="0" eaLnBrk="1" hangingPunct="1">
              <a:spcBef>
                <a:spcPct val="50000"/>
              </a:spcBef>
              <a:buSzPct val="140000"/>
            </a:pPr>
            <a:r>
              <a:rPr lang="pt-BR" sz="2800" dirty="0" smtClean="0">
                <a:solidFill>
                  <a:srgbClr val="FF0000"/>
                </a:solidFill>
              </a:rPr>
              <a:t>Tesouro Direto</a:t>
            </a:r>
            <a:endParaRPr lang="pt-BR" sz="2800" dirty="0">
              <a:solidFill>
                <a:srgbClr val="FF0000"/>
              </a:solidFill>
            </a:endParaRPr>
          </a:p>
        </p:txBody>
      </p:sp>
      <p:sp>
        <p:nvSpPr>
          <p:cNvPr id="2" name="Chave direita 1"/>
          <p:cNvSpPr/>
          <p:nvPr/>
        </p:nvSpPr>
        <p:spPr>
          <a:xfrm>
            <a:off x="3095836" y="1340768"/>
            <a:ext cx="252028" cy="1152128"/>
          </a:xfrm>
          <a:prstGeom prst="rightBrace">
            <a:avLst/>
          </a:prstGeom>
          <a:ln w="38100">
            <a:solidFill>
              <a:srgbClr val="A3EAF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3491880" y="1292567"/>
            <a:ext cx="34563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rgbClr val="00B0F0"/>
                </a:solidFill>
              </a:rPr>
              <a:t>- Captação de R$</a:t>
            </a:r>
          </a:p>
          <a:p>
            <a:r>
              <a:rPr lang="pt-BR" sz="2400" b="1" dirty="0" smtClean="0">
                <a:solidFill>
                  <a:srgbClr val="00B0F0"/>
                </a:solidFill>
              </a:rPr>
              <a:t>- Posterior aplicação</a:t>
            </a:r>
          </a:p>
          <a:p>
            <a:r>
              <a:rPr lang="pt-BR" sz="2400" b="1" dirty="0" smtClean="0">
                <a:solidFill>
                  <a:srgbClr val="00B0F0"/>
                </a:solidFill>
              </a:rPr>
              <a:t>- Despesas diversas</a:t>
            </a:r>
            <a:endParaRPr lang="pt-BR" sz="2400" b="1" dirty="0">
              <a:solidFill>
                <a:srgbClr val="00B0F0"/>
              </a:solidFill>
            </a:endParaRPr>
          </a:p>
        </p:txBody>
      </p:sp>
      <p:sp>
        <p:nvSpPr>
          <p:cNvPr id="7" name="Chave direita 6"/>
          <p:cNvSpPr/>
          <p:nvPr/>
        </p:nvSpPr>
        <p:spPr>
          <a:xfrm>
            <a:off x="3563888" y="3861048"/>
            <a:ext cx="252028" cy="720080"/>
          </a:xfrm>
          <a:prstGeom prst="rightBrace">
            <a:avLst/>
          </a:prstGeom>
          <a:ln w="38100">
            <a:solidFill>
              <a:srgbClr val="A3EAF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3923927" y="3598654"/>
            <a:ext cx="46085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rgbClr val="00B0F0"/>
                </a:solidFill>
              </a:rPr>
              <a:t>- Finalidades específicas</a:t>
            </a:r>
          </a:p>
          <a:p>
            <a:r>
              <a:rPr lang="pt-BR" sz="2400" b="1" dirty="0" smtClean="0">
                <a:solidFill>
                  <a:srgbClr val="00B0F0"/>
                </a:solidFill>
              </a:rPr>
              <a:t>- Aplicação ocorre de imediato</a:t>
            </a:r>
          </a:p>
          <a:p>
            <a:r>
              <a:rPr lang="pt-BR" sz="2400" b="1" dirty="0" smtClean="0">
                <a:solidFill>
                  <a:srgbClr val="00B0F0"/>
                </a:solidFill>
              </a:rPr>
              <a:t>- Não há captação de R$</a:t>
            </a:r>
            <a:endParaRPr lang="pt-BR" sz="2400" b="1" dirty="0">
              <a:solidFill>
                <a:srgbClr val="00B0F0"/>
              </a:solidFill>
            </a:endParaRP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683569" y="3933056"/>
            <a:ext cx="30063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FF66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1" indent="0" eaLnBrk="1" hangingPunct="1">
              <a:spcBef>
                <a:spcPct val="50000"/>
              </a:spcBef>
              <a:buSzPct val="140000"/>
            </a:pPr>
            <a:r>
              <a:rPr lang="pt-BR" sz="2800" dirty="0" smtClean="0"/>
              <a:t>Emissões Diretas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725177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4213" y="260350"/>
            <a:ext cx="7772400" cy="5762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dirty="0" smtClean="0">
                <a:solidFill>
                  <a:srgbClr val="0099FF"/>
                </a:solidFill>
              </a:rPr>
              <a:t>EMISSÃO DIRETA</a:t>
            </a:r>
            <a:endParaRPr lang="pt-BR" altLang="pt-BR" sz="2800" dirty="0">
              <a:solidFill>
                <a:srgbClr val="0099FF"/>
              </a:solidFill>
            </a:endParaRPr>
          </a:p>
        </p:txBody>
      </p:sp>
      <p:sp>
        <p:nvSpPr>
          <p:cNvPr id="64" name="CaixaDeTexto 63"/>
          <p:cNvSpPr txBox="1"/>
          <p:nvPr/>
        </p:nvSpPr>
        <p:spPr>
          <a:xfrm>
            <a:off x="3565162" y="1340768"/>
            <a:ext cx="163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NO MESMO INSTANTE</a:t>
            </a:r>
            <a:endParaRPr lang="pt-BR" sz="1600" b="1" dirty="0"/>
          </a:p>
        </p:txBody>
      </p:sp>
      <p:sp>
        <p:nvSpPr>
          <p:cNvPr id="20" name="Chave direita 19"/>
          <p:cNvSpPr/>
          <p:nvPr/>
        </p:nvSpPr>
        <p:spPr>
          <a:xfrm rot="16200000">
            <a:off x="4124828" y="-498229"/>
            <a:ext cx="432048" cy="5391083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572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4213" y="260350"/>
            <a:ext cx="7772400" cy="5762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dirty="0" smtClean="0">
                <a:solidFill>
                  <a:srgbClr val="0099FF"/>
                </a:solidFill>
              </a:rPr>
              <a:t>EMISSÃO DIRETA</a:t>
            </a:r>
            <a:endParaRPr lang="pt-BR" altLang="pt-BR" sz="2800" dirty="0">
              <a:solidFill>
                <a:srgbClr val="0099FF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701197" y="2996952"/>
            <a:ext cx="1584176" cy="1080120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CaixaDeTexto 30"/>
          <p:cNvSpPr txBox="1"/>
          <p:nvPr/>
        </p:nvSpPr>
        <p:spPr>
          <a:xfrm>
            <a:off x="1619672" y="3233708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TESOURO NACIONAL</a:t>
            </a:r>
            <a:endParaRPr lang="pt-BR" sz="1600" b="1" dirty="0"/>
          </a:p>
        </p:txBody>
      </p:sp>
      <p:sp>
        <p:nvSpPr>
          <p:cNvPr id="64" name="CaixaDeTexto 63"/>
          <p:cNvSpPr txBox="1"/>
          <p:nvPr/>
        </p:nvSpPr>
        <p:spPr>
          <a:xfrm>
            <a:off x="3565162" y="1340768"/>
            <a:ext cx="163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NO MESMO INSTANTE</a:t>
            </a:r>
            <a:endParaRPr lang="pt-BR" sz="1600" b="1" dirty="0"/>
          </a:p>
        </p:txBody>
      </p:sp>
      <p:sp>
        <p:nvSpPr>
          <p:cNvPr id="20" name="Chave direita 19"/>
          <p:cNvSpPr/>
          <p:nvPr/>
        </p:nvSpPr>
        <p:spPr>
          <a:xfrm rot="16200000">
            <a:off x="4124828" y="-498229"/>
            <a:ext cx="432048" cy="5391083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058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4213" y="260350"/>
            <a:ext cx="7772400" cy="5762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dirty="0" smtClean="0">
                <a:solidFill>
                  <a:srgbClr val="0099FF"/>
                </a:solidFill>
              </a:rPr>
              <a:t>EMISSÃO DIRETA</a:t>
            </a:r>
            <a:endParaRPr lang="pt-BR" altLang="pt-BR" sz="2800" dirty="0">
              <a:solidFill>
                <a:srgbClr val="0099FF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701197" y="2996952"/>
            <a:ext cx="1584176" cy="1080120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CaixaDeTexto 30"/>
          <p:cNvSpPr txBox="1"/>
          <p:nvPr/>
        </p:nvSpPr>
        <p:spPr>
          <a:xfrm>
            <a:off x="1619672" y="3233708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TESOURO NACIONAL</a:t>
            </a:r>
            <a:endParaRPr lang="pt-BR" sz="1600" b="1" dirty="0"/>
          </a:p>
        </p:txBody>
      </p:sp>
      <p:sp>
        <p:nvSpPr>
          <p:cNvPr id="32" name="Retângulo 31"/>
          <p:cNvSpPr/>
          <p:nvPr/>
        </p:nvSpPr>
        <p:spPr>
          <a:xfrm>
            <a:off x="5410458" y="2996952"/>
            <a:ext cx="1584176" cy="108012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4" name="CaixaDeTexto 63"/>
          <p:cNvSpPr txBox="1"/>
          <p:nvPr/>
        </p:nvSpPr>
        <p:spPr>
          <a:xfrm>
            <a:off x="3565162" y="1340768"/>
            <a:ext cx="163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NO MESMO INSTANTE</a:t>
            </a:r>
            <a:endParaRPr lang="pt-BR" sz="1600" b="1" dirty="0"/>
          </a:p>
        </p:txBody>
      </p:sp>
      <p:sp>
        <p:nvSpPr>
          <p:cNvPr id="20" name="Chave direita 19"/>
          <p:cNvSpPr/>
          <p:nvPr/>
        </p:nvSpPr>
        <p:spPr>
          <a:xfrm rot="16200000">
            <a:off x="4124828" y="-498229"/>
            <a:ext cx="432048" cy="5391083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275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4213" y="260350"/>
            <a:ext cx="7772400" cy="5762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dirty="0" smtClean="0">
                <a:solidFill>
                  <a:srgbClr val="0099FF"/>
                </a:solidFill>
              </a:rPr>
              <a:t>EMISSÃO DIRETA</a:t>
            </a:r>
            <a:endParaRPr lang="pt-BR" altLang="pt-BR" sz="2800" dirty="0">
              <a:solidFill>
                <a:srgbClr val="0099FF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701197" y="2996952"/>
            <a:ext cx="1584176" cy="1080120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CaixaDeTexto 30"/>
          <p:cNvSpPr txBox="1"/>
          <p:nvPr/>
        </p:nvSpPr>
        <p:spPr>
          <a:xfrm>
            <a:off x="1619672" y="3233708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TESOURO NACIONAL</a:t>
            </a:r>
            <a:endParaRPr lang="pt-BR" sz="1600" b="1" dirty="0"/>
          </a:p>
        </p:txBody>
      </p:sp>
      <p:sp>
        <p:nvSpPr>
          <p:cNvPr id="32" name="Retângulo 31"/>
          <p:cNvSpPr/>
          <p:nvPr/>
        </p:nvSpPr>
        <p:spPr>
          <a:xfrm>
            <a:off x="5410458" y="2996952"/>
            <a:ext cx="1584176" cy="108012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Seta para a direita 15"/>
          <p:cNvSpPr/>
          <p:nvPr/>
        </p:nvSpPr>
        <p:spPr>
          <a:xfrm>
            <a:off x="3779912" y="3725616"/>
            <a:ext cx="1224136" cy="139724"/>
          </a:xfrm>
          <a:prstGeom prst="rightArrow">
            <a:avLst/>
          </a:prstGeom>
          <a:solidFill>
            <a:schemeClr val="tx1">
              <a:lumMod val="85000"/>
            </a:schemeClr>
          </a:solidFill>
          <a:ln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58" name="CaixaDeTexto 57"/>
          <p:cNvSpPr txBox="1"/>
          <p:nvPr/>
        </p:nvSpPr>
        <p:spPr>
          <a:xfrm>
            <a:off x="3470468" y="3861048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rgbClr val="FFFF00"/>
                </a:solidFill>
              </a:rPr>
              <a:t>Título</a:t>
            </a:r>
            <a:endParaRPr lang="pt-BR" sz="2000" b="1" dirty="0">
              <a:solidFill>
                <a:srgbClr val="FFFF00"/>
              </a:solidFill>
            </a:endParaRPr>
          </a:p>
        </p:txBody>
      </p:sp>
      <p:sp>
        <p:nvSpPr>
          <p:cNvPr id="64" name="CaixaDeTexto 63"/>
          <p:cNvSpPr txBox="1"/>
          <p:nvPr/>
        </p:nvSpPr>
        <p:spPr>
          <a:xfrm>
            <a:off x="3565162" y="1340768"/>
            <a:ext cx="163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NO MESMO INSTANTE</a:t>
            </a:r>
            <a:endParaRPr lang="pt-BR" sz="1600" b="1" dirty="0"/>
          </a:p>
        </p:txBody>
      </p:sp>
      <p:sp>
        <p:nvSpPr>
          <p:cNvPr id="20" name="Chave direita 19"/>
          <p:cNvSpPr/>
          <p:nvPr/>
        </p:nvSpPr>
        <p:spPr>
          <a:xfrm rot="16200000">
            <a:off x="4124828" y="-498229"/>
            <a:ext cx="432048" cy="5391083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417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4213" y="260350"/>
            <a:ext cx="7772400" cy="5762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dirty="0" smtClean="0">
                <a:solidFill>
                  <a:srgbClr val="0099FF"/>
                </a:solidFill>
              </a:rPr>
              <a:t>EMISSÃO DIRETA</a:t>
            </a:r>
            <a:endParaRPr lang="pt-BR" altLang="pt-BR" sz="2800" dirty="0">
              <a:solidFill>
                <a:srgbClr val="0099FF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701197" y="2996952"/>
            <a:ext cx="1584176" cy="1080120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CaixaDeTexto 30"/>
          <p:cNvSpPr txBox="1"/>
          <p:nvPr/>
        </p:nvSpPr>
        <p:spPr>
          <a:xfrm>
            <a:off x="1619672" y="3233708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TESOURO NACIONAL</a:t>
            </a:r>
            <a:endParaRPr lang="pt-BR" sz="1600" b="1" dirty="0"/>
          </a:p>
        </p:txBody>
      </p:sp>
      <p:sp>
        <p:nvSpPr>
          <p:cNvPr id="32" name="Retângulo 31"/>
          <p:cNvSpPr/>
          <p:nvPr/>
        </p:nvSpPr>
        <p:spPr>
          <a:xfrm>
            <a:off x="5410458" y="2996952"/>
            <a:ext cx="1584176" cy="108012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CaixaDeTexto 33"/>
          <p:cNvSpPr txBox="1"/>
          <p:nvPr/>
        </p:nvSpPr>
        <p:spPr>
          <a:xfrm>
            <a:off x="5292080" y="3140968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FINANCIADOR</a:t>
            </a:r>
          </a:p>
        </p:txBody>
      </p:sp>
      <p:sp>
        <p:nvSpPr>
          <p:cNvPr id="16" name="Seta para a direita 15"/>
          <p:cNvSpPr/>
          <p:nvPr/>
        </p:nvSpPr>
        <p:spPr>
          <a:xfrm>
            <a:off x="3779912" y="3725616"/>
            <a:ext cx="1224136" cy="139724"/>
          </a:xfrm>
          <a:prstGeom prst="rightArrow">
            <a:avLst/>
          </a:prstGeom>
          <a:solidFill>
            <a:schemeClr val="tx1">
              <a:lumMod val="85000"/>
            </a:schemeClr>
          </a:solidFill>
          <a:ln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58" name="CaixaDeTexto 57"/>
          <p:cNvSpPr txBox="1"/>
          <p:nvPr/>
        </p:nvSpPr>
        <p:spPr>
          <a:xfrm>
            <a:off x="3470468" y="3861048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rgbClr val="FFFF00"/>
                </a:solidFill>
              </a:rPr>
              <a:t>Título</a:t>
            </a:r>
            <a:endParaRPr lang="pt-BR" sz="2000" b="1" dirty="0">
              <a:solidFill>
                <a:srgbClr val="FFFF00"/>
              </a:solidFill>
            </a:endParaRPr>
          </a:p>
        </p:txBody>
      </p:sp>
      <p:sp>
        <p:nvSpPr>
          <p:cNvPr id="64" name="CaixaDeTexto 63"/>
          <p:cNvSpPr txBox="1"/>
          <p:nvPr/>
        </p:nvSpPr>
        <p:spPr>
          <a:xfrm>
            <a:off x="3565162" y="1340768"/>
            <a:ext cx="163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NO MESMO INSTANTE</a:t>
            </a:r>
            <a:endParaRPr lang="pt-BR" sz="1600" b="1" dirty="0"/>
          </a:p>
        </p:txBody>
      </p:sp>
      <p:sp>
        <p:nvSpPr>
          <p:cNvPr id="20" name="Chave direita 19"/>
          <p:cNvSpPr/>
          <p:nvPr/>
        </p:nvSpPr>
        <p:spPr>
          <a:xfrm rot="16200000">
            <a:off x="4124828" y="-498229"/>
            <a:ext cx="432048" cy="5391083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5806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4213" y="260350"/>
            <a:ext cx="7772400" cy="5762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dirty="0" smtClean="0">
                <a:solidFill>
                  <a:srgbClr val="0099FF"/>
                </a:solidFill>
              </a:rPr>
              <a:t>TÍTULOS PÚBLICOS?</a:t>
            </a:r>
            <a:endParaRPr lang="pt-BR" altLang="pt-BR" sz="2800" dirty="0">
              <a:solidFill>
                <a:srgbClr val="0099FF"/>
              </a:solidFill>
            </a:endParaRPr>
          </a:p>
        </p:txBody>
      </p:sp>
      <p:cxnSp>
        <p:nvCxnSpPr>
          <p:cNvPr id="4" name="Conector reto 3"/>
          <p:cNvCxnSpPr/>
          <p:nvPr/>
        </p:nvCxnSpPr>
        <p:spPr>
          <a:xfrm>
            <a:off x="684213" y="2348880"/>
            <a:ext cx="23036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>
            <a:off x="1835696" y="2348880"/>
            <a:ext cx="0" cy="15757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611560" y="197954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ATIVO</a:t>
            </a:r>
            <a:endParaRPr lang="pt-BR" b="1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1763688" y="198029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PASSIVO</a:t>
            </a:r>
            <a:endParaRPr lang="pt-BR" b="1" dirty="0"/>
          </a:p>
        </p:txBody>
      </p:sp>
      <p:cxnSp>
        <p:nvCxnSpPr>
          <p:cNvPr id="14" name="Conector reto 13"/>
          <p:cNvCxnSpPr/>
          <p:nvPr/>
        </p:nvCxnSpPr>
        <p:spPr>
          <a:xfrm>
            <a:off x="6012805" y="2349626"/>
            <a:ext cx="23036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4"/>
          <p:cNvCxnSpPr/>
          <p:nvPr/>
        </p:nvCxnSpPr>
        <p:spPr>
          <a:xfrm>
            <a:off x="7164288" y="2349626"/>
            <a:ext cx="0" cy="15757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ixaDeTexto 16"/>
          <p:cNvSpPr txBox="1"/>
          <p:nvPr/>
        </p:nvSpPr>
        <p:spPr>
          <a:xfrm>
            <a:off x="5940152" y="198029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ATIVO</a:t>
            </a:r>
            <a:endParaRPr lang="pt-BR" b="1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7092280" y="198104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PASSIVO</a:t>
            </a:r>
            <a:endParaRPr lang="pt-BR" b="1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539552" y="4931876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Para quem </a:t>
            </a:r>
            <a:r>
              <a:rPr lang="pt-BR" b="1" dirty="0" smtClean="0">
                <a:solidFill>
                  <a:srgbClr val="FF0000"/>
                </a:solidFill>
              </a:rPr>
              <a:t>EMITE/VENDE</a:t>
            </a:r>
            <a:endParaRPr lang="pt-B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56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4213" y="260350"/>
            <a:ext cx="7772400" cy="5762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dirty="0" smtClean="0">
                <a:solidFill>
                  <a:srgbClr val="0099FF"/>
                </a:solidFill>
              </a:rPr>
              <a:t>EMISSÃO DIRETA</a:t>
            </a:r>
            <a:endParaRPr lang="pt-BR" altLang="pt-BR" sz="2800" dirty="0">
              <a:solidFill>
                <a:srgbClr val="0099FF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701197" y="2996952"/>
            <a:ext cx="1584176" cy="1080120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CaixaDeTexto 30"/>
          <p:cNvSpPr txBox="1"/>
          <p:nvPr/>
        </p:nvSpPr>
        <p:spPr>
          <a:xfrm>
            <a:off x="1619672" y="3233708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TESOURO NACIONAL</a:t>
            </a:r>
            <a:endParaRPr lang="pt-BR" sz="1600" b="1" dirty="0"/>
          </a:p>
        </p:txBody>
      </p:sp>
      <p:sp>
        <p:nvSpPr>
          <p:cNvPr id="32" name="Retângulo 31"/>
          <p:cNvSpPr/>
          <p:nvPr/>
        </p:nvSpPr>
        <p:spPr>
          <a:xfrm>
            <a:off x="5410458" y="2996952"/>
            <a:ext cx="1584176" cy="108012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CaixaDeTexto 33"/>
          <p:cNvSpPr txBox="1"/>
          <p:nvPr/>
        </p:nvSpPr>
        <p:spPr>
          <a:xfrm>
            <a:off x="5292080" y="3140968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FINANCIADOR</a:t>
            </a:r>
          </a:p>
        </p:txBody>
      </p:sp>
      <p:sp>
        <p:nvSpPr>
          <p:cNvPr id="16" name="Seta para a direita 15"/>
          <p:cNvSpPr/>
          <p:nvPr/>
        </p:nvSpPr>
        <p:spPr>
          <a:xfrm>
            <a:off x="3779912" y="3725616"/>
            <a:ext cx="1224136" cy="139724"/>
          </a:xfrm>
          <a:prstGeom prst="rightArrow">
            <a:avLst/>
          </a:prstGeom>
          <a:solidFill>
            <a:schemeClr val="tx1">
              <a:lumMod val="85000"/>
            </a:schemeClr>
          </a:solidFill>
          <a:ln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57" name="Seta para a direita 56"/>
          <p:cNvSpPr/>
          <p:nvPr/>
        </p:nvSpPr>
        <p:spPr>
          <a:xfrm rot="10800000">
            <a:off x="3779912" y="3233708"/>
            <a:ext cx="1224136" cy="139724"/>
          </a:xfrm>
          <a:prstGeom prst="rightArrow">
            <a:avLst/>
          </a:prstGeom>
          <a:solidFill>
            <a:schemeClr val="tx1">
              <a:lumMod val="85000"/>
            </a:schemeClr>
          </a:solidFill>
          <a:ln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58" name="CaixaDeTexto 57"/>
          <p:cNvSpPr txBox="1"/>
          <p:nvPr/>
        </p:nvSpPr>
        <p:spPr>
          <a:xfrm>
            <a:off x="3470468" y="3861048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rgbClr val="FFFF00"/>
                </a:solidFill>
              </a:rPr>
              <a:t>Título</a:t>
            </a:r>
            <a:endParaRPr lang="pt-BR" sz="2000" b="1" dirty="0">
              <a:solidFill>
                <a:srgbClr val="FFFF00"/>
              </a:solidFill>
            </a:endParaRPr>
          </a:p>
        </p:txBody>
      </p:sp>
      <p:sp>
        <p:nvSpPr>
          <p:cNvPr id="62" name="CaixaDeTexto 61"/>
          <p:cNvSpPr txBox="1"/>
          <p:nvPr/>
        </p:nvSpPr>
        <p:spPr>
          <a:xfrm>
            <a:off x="3491880" y="2204864"/>
            <a:ext cx="1800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rgbClr val="FFFF00"/>
                </a:solidFill>
              </a:rPr>
              <a:t>Produto</a:t>
            </a:r>
          </a:p>
          <a:p>
            <a:pPr algn="ctr"/>
            <a:r>
              <a:rPr lang="pt-BR" sz="2000" b="1" dirty="0" smtClean="0">
                <a:solidFill>
                  <a:srgbClr val="FFFF00"/>
                </a:solidFill>
              </a:rPr>
              <a:t>Serviço</a:t>
            </a:r>
          </a:p>
          <a:p>
            <a:pPr algn="ctr"/>
            <a:r>
              <a:rPr lang="pt-BR" sz="2000" b="1" dirty="0" smtClean="0">
                <a:solidFill>
                  <a:srgbClr val="FFFF00"/>
                </a:solidFill>
              </a:rPr>
              <a:t>Quitação</a:t>
            </a:r>
            <a:endParaRPr lang="pt-BR" sz="2000" b="1" dirty="0">
              <a:solidFill>
                <a:srgbClr val="FFFF00"/>
              </a:solidFill>
            </a:endParaRPr>
          </a:p>
        </p:txBody>
      </p:sp>
      <p:sp>
        <p:nvSpPr>
          <p:cNvPr id="64" name="CaixaDeTexto 63"/>
          <p:cNvSpPr txBox="1"/>
          <p:nvPr/>
        </p:nvSpPr>
        <p:spPr>
          <a:xfrm>
            <a:off x="3565162" y="1340768"/>
            <a:ext cx="163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NO MESMO INSTANTE</a:t>
            </a:r>
            <a:endParaRPr lang="pt-BR" sz="1600" b="1" dirty="0"/>
          </a:p>
        </p:txBody>
      </p:sp>
      <p:sp>
        <p:nvSpPr>
          <p:cNvPr id="20" name="Chave direita 19"/>
          <p:cNvSpPr/>
          <p:nvPr/>
        </p:nvSpPr>
        <p:spPr>
          <a:xfrm rot="16200000">
            <a:off x="4124828" y="-498229"/>
            <a:ext cx="432048" cy="5391083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231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4213" y="260350"/>
            <a:ext cx="7772400" cy="5762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dirty="0" smtClean="0">
                <a:solidFill>
                  <a:srgbClr val="0099FF"/>
                </a:solidFill>
              </a:rPr>
              <a:t>EMISSÃO DIRETA</a:t>
            </a:r>
            <a:endParaRPr lang="pt-BR" altLang="pt-BR" sz="2800" dirty="0">
              <a:solidFill>
                <a:srgbClr val="0099FF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701197" y="2996952"/>
            <a:ext cx="1584176" cy="1080120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CaixaDeTexto 30"/>
          <p:cNvSpPr txBox="1"/>
          <p:nvPr/>
        </p:nvSpPr>
        <p:spPr>
          <a:xfrm>
            <a:off x="1619672" y="3233708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TESOURO NACIONAL</a:t>
            </a:r>
            <a:endParaRPr lang="pt-BR" sz="1600" b="1" dirty="0"/>
          </a:p>
        </p:txBody>
      </p:sp>
      <p:sp>
        <p:nvSpPr>
          <p:cNvPr id="32" name="Retângulo 31"/>
          <p:cNvSpPr/>
          <p:nvPr/>
        </p:nvSpPr>
        <p:spPr>
          <a:xfrm>
            <a:off x="5410458" y="2996952"/>
            <a:ext cx="1584176" cy="108012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CaixaDeTexto 33"/>
          <p:cNvSpPr txBox="1"/>
          <p:nvPr/>
        </p:nvSpPr>
        <p:spPr>
          <a:xfrm>
            <a:off x="5292080" y="3140968"/>
            <a:ext cx="18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FINANCIADOR</a:t>
            </a:r>
          </a:p>
          <a:p>
            <a:pPr algn="ctr"/>
            <a:r>
              <a:rPr lang="pt-BR" sz="1600" b="1" dirty="0" smtClean="0"/>
              <a:t>e</a:t>
            </a:r>
          </a:p>
          <a:p>
            <a:pPr algn="ctr"/>
            <a:r>
              <a:rPr lang="pt-BR" sz="1600" b="1" dirty="0" smtClean="0"/>
              <a:t>FORNECEDOR</a:t>
            </a:r>
            <a:endParaRPr lang="pt-BR" sz="1600" b="1" dirty="0"/>
          </a:p>
        </p:txBody>
      </p:sp>
      <p:sp>
        <p:nvSpPr>
          <p:cNvPr id="16" name="Seta para a direita 15"/>
          <p:cNvSpPr/>
          <p:nvPr/>
        </p:nvSpPr>
        <p:spPr>
          <a:xfrm>
            <a:off x="3779912" y="3725616"/>
            <a:ext cx="1224136" cy="139724"/>
          </a:xfrm>
          <a:prstGeom prst="rightArrow">
            <a:avLst/>
          </a:prstGeom>
          <a:solidFill>
            <a:schemeClr val="tx1">
              <a:lumMod val="85000"/>
            </a:schemeClr>
          </a:solidFill>
          <a:ln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57" name="Seta para a direita 56"/>
          <p:cNvSpPr/>
          <p:nvPr/>
        </p:nvSpPr>
        <p:spPr>
          <a:xfrm rot="10800000">
            <a:off x="3779912" y="3233708"/>
            <a:ext cx="1224136" cy="139724"/>
          </a:xfrm>
          <a:prstGeom prst="rightArrow">
            <a:avLst/>
          </a:prstGeom>
          <a:solidFill>
            <a:schemeClr val="tx1">
              <a:lumMod val="85000"/>
            </a:schemeClr>
          </a:solidFill>
          <a:ln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58" name="CaixaDeTexto 57"/>
          <p:cNvSpPr txBox="1"/>
          <p:nvPr/>
        </p:nvSpPr>
        <p:spPr>
          <a:xfrm>
            <a:off x="3470468" y="3861048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rgbClr val="FFFF00"/>
                </a:solidFill>
              </a:rPr>
              <a:t>Título</a:t>
            </a:r>
            <a:endParaRPr lang="pt-BR" sz="2000" b="1" dirty="0">
              <a:solidFill>
                <a:srgbClr val="FFFF00"/>
              </a:solidFill>
            </a:endParaRPr>
          </a:p>
        </p:txBody>
      </p:sp>
      <p:sp>
        <p:nvSpPr>
          <p:cNvPr id="62" name="CaixaDeTexto 61"/>
          <p:cNvSpPr txBox="1"/>
          <p:nvPr/>
        </p:nvSpPr>
        <p:spPr>
          <a:xfrm>
            <a:off x="3491880" y="2204864"/>
            <a:ext cx="1800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rgbClr val="FFFF00"/>
                </a:solidFill>
              </a:rPr>
              <a:t>Produto</a:t>
            </a:r>
          </a:p>
          <a:p>
            <a:pPr algn="ctr"/>
            <a:r>
              <a:rPr lang="pt-BR" sz="2000" b="1" dirty="0" smtClean="0">
                <a:solidFill>
                  <a:srgbClr val="FFFF00"/>
                </a:solidFill>
              </a:rPr>
              <a:t>Serviço</a:t>
            </a:r>
          </a:p>
          <a:p>
            <a:pPr algn="ctr"/>
            <a:r>
              <a:rPr lang="pt-BR" sz="2000" b="1" dirty="0" smtClean="0">
                <a:solidFill>
                  <a:srgbClr val="FFFF00"/>
                </a:solidFill>
              </a:rPr>
              <a:t>Quitação</a:t>
            </a:r>
            <a:endParaRPr lang="pt-BR" sz="2000" b="1" dirty="0">
              <a:solidFill>
                <a:srgbClr val="FFFF00"/>
              </a:solidFill>
            </a:endParaRPr>
          </a:p>
        </p:txBody>
      </p:sp>
      <p:sp>
        <p:nvSpPr>
          <p:cNvPr id="64" name="CaixaDeTexto 63"/>
          <p:cNvSpPr txBox="1"/>
          <p:nvPr/>
        </p:nvSpPr>
        <p:spPr>
          <a:xfrm>
            <a:off x="3565162" y="1340768"/>
            <a:ext cx="163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NO MESMO INSTANTE</a:t>
            </a:r>
            <a:endParaRPr lang="pt-BR" sz="1600" b="1" dirty="0"/>
          </a:p>
        </p:txBody>
      </p:sp>
      <p:sp>
        <p:nvSpPr>
          <p:cNvPr id="20" name="Chave direita 19"/>
          <p:cNvSpPr/>
          <p:nvPr/>
        </p:nvSpPr>
        <p:spPr>
          <a:xfrm rot="16200000">
            <a:off x="4124828" y="-498229"/>
            <a:ext cx="432048" cy="5391083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036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684213" y="1397094"/>
            <a:ext cx="7772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FF66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1" indent="0" eaLnBrk="1" hangingPunct="1">
              <a:spcBef>
                <a:spcPct val="50000"/>
              </a:spcBef>
              <a:buSzPct val="140000"/>
            </a:pPr>
            <a:endParaRPr lang="pt-BR" sz="28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32143"/>
            <a:ext cx="9108504" cy="6825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049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684213" y="1397094"/>
            <a:ext cx="7772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FF66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1" indent="0" eaLnBrk="1" hangingPunct="1">
              <a:spcBef>
                <a:spcPct val="50000"/>
              </a:spcBef>
              <a:buSzPct val="140000"/>
            </a:pPr>
            <a:endParaRPr lang="pt-BR" sz="2800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44624"/>
            <a:ext cx="9108504" cy="6813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364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684213" y="1397094"/>
            <a:ext cx="7772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FF66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1" indent="0" eaLnBrk="1" hangingPunct="1">
              <a:spcBef>
                <a:spcPct val="50000"/>
              </a:spcBef>
              <a:buSzPct val="140000"/>
            </a:pPr>
            <a:endParaRPr lang="pt-BR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34339"/>
            <a:ext cx="9108504" cy="6823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393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684213" y="1397094"/>
            <a:ext cx="7772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FF66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1" indent="0" eaLnBrk="1" hangingPunct="1">
              <a:spcBef>
                <a:spcPct val="50000"/>
              </a:spcBef>
              <a:buSzPct val="140000"/>
            </a:pPr>
            <a:endParaRPr lang="pt-BR" sz="2800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44624"/>
            <a:ext cx="9108504" cy="6813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059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4213" y="1690489"/>
            <a:ext cx="7772400" cy="2314575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hlink"/>
                </a:solidFill>
              </a:rPr>
              <a:t>EMPRÉSTIMOS AOS</a:t>
            </a:r>
            <a:br>
              <a:rPr lang="pt-BR" b="1" dirty="0" smtClean="0">
                <a:solidFill>
                  <a:schemeClr val="hlink"/>
                </a:solidFill>
              </a:rPr>
            </a:br>
            <a:r>
              <a:rPr lang="pt-BR" b="1" dirty="0" smtClean="0">
                <a:solidFill>
                  <a:schemeClr val="hlink"/>
                </a:solidFill>
              </a:rPr>
              <a:t>BANCOS FEDERAIS</a:t>
            </a:r>
            <a:br>
              <a:rPr lang="pt-BR" b="1" dirty="0" smtClean="0">
                <a:solidFill>
                  <a:schemeClr val="hlink"/>
                </a:solidFill>
              </a:rPr>
            </a:br>
            <a:r>
              <a:rPr lang="pt-BR" b="1" dirty="0" smtClean="0">
                <a:solidFill>
                  <a:schemeClr val="hlink"/>
                </a:solidFill>
              </a:rPr>
              <a:t>-</a:t>
            </a:r>
            <a:br>
              <a:rPr lang="pt-BR" b="1" dirty="0" smtClean="0">
                <a:solidFill>
                  <a:schemeClr val="hlink"/>
                </a:solidFill>
              </a:rPr>
            </a:br>
            <a:r>
              <a:rPr lang="pt-BR" b="1" dirty="0" smtClean="0">
                <a:solidFill>
                  <a:schemeClr val="hlink"/>
                </a:solidFill>
              </a:rPr>
              <a:t>1ª Operação</a:t>
            </a:r>
            <a:endParaRPr lang="pt-BR" dirty="0" smtClean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03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EMISSÕES DIRETAS ÀS </a:t>
            </a:r>
            <a:r>
              <a:rPr lang="pt-BR" dirty="0" err="1" smtClean="0">
                <a:solidFill>
                  <a:schemeClr val="tx2"/>
                </a:solidFill>
              </a:rPr>
              <a:t>IFFederais</a:t>
            </a:r>
            <a:endParaRPr lang="pt-BR" dirty="0" smtClean="0">
              <a:solidFill>
                <a:schemeClr val="tx2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Autofit/>
          </a:bodyPr>
          <a:lstStyle/>
          <a:p>
            <a:pPr algn="just"/>
            <a:r>
              <a:rPr lang="pt-BR" dirty="0" smtClean="0"/>
              <a:t>A primeira operação, no valor de R$ 12,5 bilhões, foi feita com “superávit financeiro”.</a:t>
            </a:r>
          </a:p>
          <a:p>
            <a:pPr algn="just">
              <a:buFontTx/>
              <a:buChar char="-"/>
            </a:pPr>
            <a:r>
              <a:rPr lang="pt-BR" dirty="0" smtClean="0"/>
              <a:t>operação autorizada pela MPV 414/2008</a:t>
            </a:r>
            <a:r>
              <a:rPr lang="pt-BR" dirty="0"/>
              <a:t>	</a:t>
            </a:r>
            <a:endParaRPr lang="pt-BR" dirty="0" smtClean="0"/>
          </a:p>
          <a:p>
            <a:pPr algn="just">
              <a:buFontTx/>
              <a:buChar char="-"/>
            </a:pPr>
            <a:r>
              <a:rPr lang="pt-BR" dirty="0" smtClean="0"/>
              <a:t>dotação inserida na LOA por meio da MPV 420/2008 de crédito extraordinário</a:t>
            </a:r>
          </a:p>
        </p:txBody>
      </p:sp>
    </p:spTree>
    <p:extLst>
      <p:ext uri="{BB962C8B-B14F-4D97-AF65-F5344CB8AC3E}">
        <p14:creationId xmlns:p14="http://schemas.microsoft.com/office/powerpoint/2010/main" val="179842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TN x BANCOS FEDERAIS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b="1" u="sng" dirty="0" smtClean="0"/>
              <a:t>MPV414/2008</a:t>
            </a:r>
          </a:p>
          <a:p>
            <a:pPr marL="0" indent="0" algn="just">
              <a:buNone/>
            </a:pPr>
            <a:endParaRPr lang="pt-BR" sz="2400" dirty="0" smtClean="0"/>
          </a:p>
          <a:p>
            <a:pPr marL="0" indent="0" algn="just">
              <a:buNone/>
            </a:pPr>
            <a:r>
              <a:rPr lang="pt-BR" sz="2400" dirty="0"/>
              <a:t>Art. 1</a:t>
            </a:r>
            <a:r>
              <a:rPr lang="pt-BR" sz="2400" u="sng" baseline="30000" dirty="0"/>
              <a:t>o</a:t>
            </a:r>
            <a:r>
              <a:rPr lang="pt-BR" sz="2400" dirty="0"/>
              <a:t>  Fica a União </a:t>
            </a:r>
            <a:r>
              <a:rPr lang="pt-BR" sz="2400" b="1" dirty="0">
                <a:solidFill>
                  <a:srgbClr val="C00000"/>
                </a:solidFill>
              </a:rPr>
              <a:t>autorizada a conceder crédito </a:t>
            </a:r>
            <a:r>
              <a:rPr lang="pt-BR" sz="2400" dirty="0"/>
              <a:t>ao Banco Nacional de Desenvolvimento Econômico e Social - BNDES, no valor de até R$ 12.500.000.000,00 (doze bilhões e quinhentos milhões de reais) em condições financeiras e contratuais a serem definidas pelo Ministro de Estado da Fazenda.</a:t>
            </a:r>
          </a:p>
        </p:txBody>
      </p:sp>
    </p:spTree>
    <p:extLst>
      <p:ext uri="{BB962C8B-B14F-4D97-AF65-F5344CB8AC3E}">
        <p14:creationId xmlns:p14="http://schemas.microsoft.com/office/powerpoint/2010/main" val="189562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84" y="44811"/>
            <a:ext cx="9036496" cy="6756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277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4213" y="260350"/>
            <a:ext cx="7772400" cy="5762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dirty="0" smtClean="0">
                <a:solidFill>
                  <a:srgbClr val="0099FF"/>
                </a:solidFill>
              </a:rPr>
              <a:t>TÍTULOS PÚBLICOS?</a:t>
            </a:r>
            <a:endParaRPr lang="pt-BR" altLang="pt-BR" sz="2800" dirty="0">
              <a:solidFill>
                <a:srgbClr val="0099FF"/>
              </a:solidFill>
            </a:endParaRPr>
          </a:p>
        </p:txBody>
      </p:sp>
      <p:cxnSp>
        <p:nvCxnSpPr>
          <p:cNvPr id="4" name="Conector reto 3"/>
          <p:cNvCxnSpPr/>
          <p:nvPr/>
        </p:nvCxnSpPr>
        <p:spPr>
          <a:xfrm>
            <a:off x="684213" y="2348880"/>
            <a:ext cx="23036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>
            <a:off x="1835696" y="2348880"/>
            <a:ext cx="0" cy="15757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/>
          <p:cNvSpPr txBox="1"/>
          <p:nvPr/>
        </p:nvSpPr>
        <p:spPr>
          <a:xfrm>
            <a:off x="1763688" y="2420888"/>
            <a:ext cx="1224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FFFF00"/>
                </a:solidFill>
              </a:rPr>
              <a:t>Título Público</a:t>
            </a:r>
          </a:p>
          <a:p>
            <a:pPr algn="ctr"/>
            <a:r>
              <a:rPr lang="pt-BR" b="1" dirty="0" smtClean="0">
                <a:solidFill>
                  <a:srgbClr val="00B0F0"/>
                </a:solidFill>
              </a:rPr>
              <a:t>R$ 100</a:t>
            </a:r>
            <a:endParaRPr lang="pt-BR" b="1" dirty="0">
              <a:solidFill>
                <a:srgbClr val="00B0F0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611560" y="197954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ATIVO</a:t>
            </a:r>
            <a:endParaRPr lang="pt-BR" b="1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1763688" y="198029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PASSIVO</a:t>
            </a:r>
            <a:endParaRPr lang="pt-BR" b="1" dirty="0"/>
          </a:p>
        </p:txBody>
      </p:sp>
      <p:cxnSp>
        <p:nvCxnSpPr>
          <p:cNvPr id="14" name="Conector reto 13"/>
          <p:cNvCxnSpPr/>
          <p:nvPr/>
        </p:nvCxnSpPr>
        <p:spPr>
          <a:xfrm>
            <a:off x="6012805" y="2349626"/>
            <a:ext cx="23036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4"/>
          <p:cNvCxnSpPr/>
          <p:nvPr/>
        </p:nvCxnSpPr>
        <p:spPr>
          <a:xfrm>
            <a:off x="7164288" y="2349626"/>
            <a:ext cx="0" cy="15757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ixaDeTexto 16"/>
          <p:cNvSpPr txBox="1"/>
          <p:nvPr/>
        </p:nvSpPr>
        <p:spPr>
          <a:xfrm>
            <a:off x="5940152" y="198029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ATIVO</a:t>
            </a:r>
            <a:endParaRPr lang="pt-BR" b="1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7092280" y="198104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PASSIVO</a:t>
            </a:r>
            <a:endParaRPr lang="pt-BR" b="1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539552" y="4931876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Para quem </a:t>
            </a:r>
            <a:r>
              <a:rPr lang="pt-BR" b="1" dirty="0" smtClean="0">
                <a:solidFill>
                  <a:srgbClr val="FF0000"/>
                </a:solidFill>
              </a:rPr>
              <a:t>EMITE/VENDE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11" name="Seta para cima 10"/>
          <p:cNvSpPr/>
          <p:nvPr/>
        </p:nvSpPr>
        <p:spPr>
          <a:xfrm>
            <a:off x="2339752" y="3779748"/>
            <a:ext cx="216024" cy="1008112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9682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4213" y="1690489"/>
            <a:ext cx="7772400" cy="2314575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hlink"/>
                </a:solidFill>
              </a:rPr>
              <a:t>EMPRÉSTIMOS AOS</a:t>
            </a:r>
            <a:br>
              <a:rPr lang="pt-BR" b="1" dirty="0" smtClean="0">
                <a:solidFill>
                  <a:schemeClr val="hlink"/>
                </a:solidFill>
              </a:rPr>
            </a:br>
            <a:r>
              <a:rPr lang="pt-BR" b="1" dirty="0" smtClean="0">
                <a:solidFill>
                  <a:schemeClr val="hlink"/>
                </a:solidFill>
              </a:rPr>
              <a:t>BANCOS FEDERAIS</a:t>
            </a:r>
            <a:br>
              <a:rPr lang="pt-BR" b="1" dirty="0" smtClean="0">
                <a:solidFill>
                  <a:schemeClr val="hlink"/>
                </a:solidFill>
              </a:rPr>
            </a:br>
            <a:r>
              <a:rPr lang="pt-BR" b="1" dirty="0" smtClean="0">
                <a:solidFill>
                  <a:schemeClr val="hlink"/>
                </a:solidFill>
              </a:rPr>
              <a:t>-</a:t>
            </a:r>
            <a:br>
              <a:rPr lang="pt-BR" b="1" dirty="0" smtClean="0">
                <a:solidFill>
                  <a:schemeClr val="hlink"/>
                </a:solidFill>
              </a:rPr>
            </a:br>
            <a:r>
              <a:rPr lang="pt-BR" b="1" dirty="0" smtClean="0">
                <a:solidFill>
                  <a:schemeClr val="hlink"/>
                </a:solidFill>
              </a:rPr>
              <a:t>Demais Operações</a:t>
            </a:r>
            <a:endParaRPr lang="pt-BR" dirty="0" smtClean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91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TN x BANCOS FEDERAIS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b="1" u="sng" dirty="0" smtClean="0"/>
              <a:t>MPV439/2008 </a:t>
            </a:r>
            <a:r>
              <a:rPr lang="pt-BR" sz="2400" b="1" u="sng" dirty="0"/>
              <a:t>– EM Interministerial n</a:t>
            </a:r>
            <a:r>
              <a:rPr lang="pt-BR" sz="2400" b="1" u="sng" strike="sngStrike" dirty="0"/>
              <a:t>º</a:t>
            </a:r>
            <a:r>
              <a:rPr lang="pt-BR" sz="2400" b="1" u="sng" dirty="0"/>
              <a:t> </a:t>
            </a:r>
            <a:r>
              <a:rPr lang="pt-BR" sz="2400" b="1" u="sng" dirty="0" smtClean="0"/>
              <a:t>135/2008 </a:t>
            </a:r>
            <a:r>
              <a:rPr lang="pt-BR" sz="2400" b="1" u="sng" dirty="0"/>
              <a:t>- MF/MDIC</a:t>
            </a:r>
          </a:p>
          <a:p>
            <a:pPr marL="0" indent="0" algn="just">
              <a:buNone/>
            </a:pPr>
            <a:endParaRPr lang="pt-BR" sz="2400" dirty="0" smtClean="0"/>
          </a:p>
          <a:p>
            <a:pPr marL="0" indent="0" algn="just">
              <a:buNone/>
            </a:pPr>
            <a:r>
              <a:rPr lang="pt-BR" sz="2400" dirty="0" smtClean="0"/>
              <a:t>3. De </a:t>
            </a:r>
            <a:r>
              <a:rPr lang="pt-BR" sz="2400" dirty="0"/>
              <a:t>acordo com informações da Instituição em maio de 2008, a demanda por recursos em 2008 é projetada em </a:t>
            </a:r>
            <a:r>
              <a:rPr lang="pt-BR" sz="2400" b="1" dirty="0">
                <a:solidFill>
                  <a:srgbClr val="FF0000"/>
                </a:solidFill>
              </a:rPr>
              <a:t>R$ 95 bilhões</a:t>
            </a:r>
            <a:r>
              <a:rPr lang="pt-BR" sz="2400" dirty="0"/>
              <a:t>, sendo previstos </a:t>
            </a:r>
            <a:r>
              <a:rPr lang="pt-BR" sz="2400" b="1" dirty="0">
                <a:solidFill>
                  <a:srgbClr val="FF0000"/>
                </a:solidFill>
              </a:rPr>
              <a:t>outros R$ 200 bilhões </a:t>
            </a:r>
            <a:r>
              <a:rPr lang="pt-BR" sz="2400" dirty="0"/>
              <a:t>para o biênio 2009-2010. Após serem consideradas diversas alternativas de mercado, foi estimado um hiato de recursos da ordem de R$ 32 bilhões</a:t>
            </a:r>
            <a:r>
              <a:rPr lang="pt-BR" sz="2400" dirty="0" smtClean="0"/>
              <a:t>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4090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TN x BANCOS FEDERAIS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b="1" u="sng" dirty="0" smtClean="0"/>
              <a:t>MPV439/2008 </a:t>
            </a:r>
            <a:r>
              <a:rPr lang="pt-BR" sz="2400" b="1" u="sng" dirty="0"/>
              <a:t>– EM Interministerial n</a:t>
            </a:r>
            <a:r>
              <a:rPr lang="pt-BR" sz="2400" b="1" u="sng" strike="sngStrike" dirty="0"/>
              <a:t>º</a:t>
            </a:r>
            <a:r>
              <a:rPr lang="pt-BR" sz="2400" b="1" u="sng" dirty="0"/>
              <a:t> </a:t>
            </a:r>
            <a:r>
              <a:rPr lang="pt-BR" sz="2400" b="1" u="sng" dirty="0" smtClean="0"/>
              <a:t>135/2008 </a:t>
            </a:r>
            <a:r>
              <a:rPr lang="pt-BR" sz="2400" b="1" u="sng" dirty="0"/>
              <a:t>- MF/MDIC</a:t>
            </a:r>
          </a:p>
          <a:p>
            <a:pPr marL="0" indent="0" algn="just">
              <a:buNone/>
            </a:pPr>
            <a:endParaRPr lang="pt-BR" sz="2400" dirty="0" smtClean="0"/>
          </a:p>
          <a:p>
            <a:pPr marL="0" indent="0" algn="just">
              <a:buNone/>
            </a:pPr>
            <a:r>
              <a:rPr lang="pt-BR" sz="2400" dirty="0"/>
              <a:t>6</a:t>
            </a:r>
            <a:r>
              <a:rPr lang="pt-BR" sz="2400" dirty="0" smtClean="0"/>
              <a:t>. </a:t>
            </a:r>
            <a:r>
              <a:rPr lang="pt-BR" sz="2400" b="1" dirty="0" smtClean="0"/>
              <a:t>Tendo </a:t>
            </a:r>
            <a:r>
              <a:rPr lang="pt-BR" sz="2400" b="1" dirty="0"/>
              <a:t>em vista a </a:t>
            </a:r>
            <a:r>
              <a:rPr lang="pt-BR" sz="2400" b="1" dirty="0">
                <a:solidFill>
                  <a:srgbClr val="FF0000"/>
                </a:solidFill>
              </a:rPr>
              <a:t>indisponibilidade</a:t>
            </a:r>
            <a:r>
              <a:rPr lang="pt-BR" sz="2400" b="1" dirty="0"/>
              <a:t> de recursos ordinários </a:t>
            </a:r>
            <a:r>
              <a:rPr lang="pt-BR" sz="2400" dirty="0"/>
              <a:t>do Tesouro Nacional para a finalidade sem comprometer fontes orçamentárias para outras despesas de caráter obrigatório, que não contam com receitas vinculadas, </a:t>
            </a:r>
            <a:r>
              <a:rPr lang="pt-BR" sz="2400" dirty="0">
                <a:solidFill>
                  <a:schemeClr val="bg1"/>
                </a:solidFill>
              </a:rPr>
              <a:t>a concessão de crédito ao BNDES será realizada </a:t>
            </a:r>
            <a:r>
              <a:rPr lang="pt-BR" sz="2400" b="1" dirty="0">
                <a:solidFill>
                  <a:schemeClr val="bg1"/>
                </a:solidFill>
              </a:rPr>
              <a:t>mediante a emissão pela União, sob a forma de colocação direta em favor do BNDES, de títulos da Dívida Pública Mobiliária Federal</a:t>
            </a:r>
            <a:r>
              <a:rPr lang="pt-BR" sz="2400" dirty="0">
                <a:solidFill>
                  <a:schemeClr val="bg1"/>
                </a:solidFill>
              </a:rPr>
              <a:t>, cujas características serão definidas pelo Ministro de Estado da Fazenda.</a:t>
            </a:r>
          </a:p>
        </p:txBody>
      </p:sp>
    </p:spTree>
    <p:extLst>
      <p:ext uri="{BB962C8B-B14F-4D97-AF65-F5344CB8AC3E}">
        <p14:creationId xmlns:p14="http://schemas.microsoft.com/office/powerpoint/2010/main" val="66743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TN x BANCOS FEDERAIS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b="1" u="sng" dirty="0" smtClean="0"/>
              <a:t>MPV439/2008 </a:t>
            </a:r>
            <a:r>
              <a:rPr lang="pt-BR" sz="2400" b="1" u="sng" dirty="0"/>
              <a:t>– EM Interministerial n</a:t>
            </a:r>
            <a:r>
              <a:rPr lang="pt-BR" sz="2400" b="1" u="sng" strike="sngStrike" dirty="0"/>
              <a:t>º</a:t>
            </a:r>
            <a:r>
              <a:rPr lang="pt-BR" sz="2400" b="1" u="sng" dirty="0"/>
              <a:t> </a:t>
            </a:r>
            <a:r>
              <a:rPr lang="pt-BR" sz="2400" b="1" u="sng" dirty="0" smtClean="0"/>
              <a:t>135/2008 </a:t>
            </a:r>
            <a:r>
              <a:rPr lang="pt-BR" sz="2400" b="1" u="sng" dirty="0"/>
              <a:t>- MF/MDIC</a:t>
            </a:r>
          </a:p>
          <a:p>
            <a:pPr marL="0" indent="0" algn="just">
              <a:buNone/>
            </a:pPr>
            <a:endParaRPr lang="pt-BR" sz="2400" dirty="0" smtClean="0"/>
          </a:p>
          <a:p>
            <a:pPr marL="0" indent="0" algn="just">
              <a:buNone/>
            </a:pPr>
            <a:r>
              <a:rPr lang="pt-BR" sz="2400" dirty="0"/>
              <a:t>6</a:t>
            </a:r>
            <a:r>
              <a:rPr lang="pt-BR" sz="2400" dirty="0" smtClean="0"/>
              <a:t>. </a:t>
            </a:r>
            <a:r>
              <a:rPr lang="pt-BR" sz="2400" b="1" dirty="0" smtClean="0"/>
              <a:t>Tendo </a:t>
            </a:r>
            <a:r>
              <a:rPr lang="pt-BR" sz="2400" b="1" dirty="0"/>
              <a:t>em vista a </a:t>
            </a:r>
            <a:r>
              <a:rPr lang="pt-BR" sz="2400" b="1" dirty="0">
                <a:solidFill>
                  <a:srgbClr val="FF0000"/>
                </a:solidFill>
              </a:rPr>
              <a:t>indisponibilidade</a:t>
            </a:r>
            <a:r>
              <a:rPr lang="pt-BR" sz="2400" b="1" dirty="0"/>
              <a:t> de recursos ordinários </a:t>
            </a:r>
            <a:r>
              <a:rPr lang="pt-BR" sz="2400" dirty="0"/>
              <a:t>do Tesouro Nacional para a finalidade sem comprometer fontes orçamentárias para outras despesas de caráter obrigatório, que não contam com receitas vinculadas, a concessão de crédito ao BNDES será realizada </a:t>
            </a:r>
            <a:r>
              <a:rPr lang="pt-BR" sz="2400" b="1" dirty="0">
                <a:solidFill>
                  <a:srgbClr val="00B0F0"/>
                </a:solidFill>
              </a:rPr>
              <a:t>mediante a </a:t>
            </a:r>
            <a:r>
              <a:rPr lang="pt-BR" sz="2400" b="1" dirty="0">
                <a:solidFill>
                  <a:srgbClr val="C00000"/>
                </a:solidFill>
              </a:rPr>
              <a:t>emissão</a:t>
            </a:r>
            <a:r>
              <a:rPr lang="pt-BR" sz="2400" b="1" dirty="0">
                <a:solidFill>
                  <a:srgbClr val="00B0F0"/>
                </a:solidFill>
              </a:rPr>
              <a:t> pela União, sob a forma de colocação </a:t>
            </a:r>
            <a:r>
              <a:rPr lang="pt-BR" sz="2400" b="1" dirty="0">
                <a:solidFill>
                  <a:srgbClr val="C00000"/>
                </a:solidFill>
              </a:rPr>
              <a:t>direta</a:t>
            </a:r>
            <a:r>
              <a:rPr lang="pt-BR" sz="2400" b="1" dirty="0">
                <a:solidFill>
                  <a:srgbClr val="00B0F0"/>
                </a:solidFill>
              </a:rPr>
              <a:t> em favor do BNDES, de </a:t>
            </a:r>
            <a:r>
              <a:rPr lang="pt-BR" sz="2400" b="1" dirty="0">
                <a:solidFill>
                  <a:srgbClr val="C00000"/>
                </a:solidFill>
              </a:rPr>
              <a:t>títulos da Dívida Pública Mobiliária Federal</a:t>
            </a:r>
            <a:r>
              <a:rPr lang="pt-BR" sz="2400" dirty="0"/>
              <a:t>, cujas características serão definidas pelo Ministro de Estado da Fazenda.</a:t>
            </a:r>
          </a:p>
        </p:txBody>
      </p:sp>
    </p:spTree>
    <p:extLst>
      <p:ext uri="{BB962C8B-B14F-4D97-AF65-F5344CB8AC3E}">
        <p14:creationId xmlns:p14="http://schemas.microsoft.com/office/powerpoint/2010/main" val="141079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TN x BANCOS FEDERAIS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b="1" u="sng" dirty="0" smtClean="0"/>
              <a:t>MPV453/2009 </a:t>
            </a:r>
            <a:r>
              <a:rPr lang="pt-BR" sz="2400" b="1" u="sng" dirty="0"/>
              <a:t>– EM Interministerial n</a:t>
            </a:r>
            <a:r>
              <a:rPr lang="pt-BR" sz="2400" b="1" u="sng" strike="sngStrike" dirty="0"/>
              <a:t>º</a:t>
            </a:r>
            <a:r>
              <a:rPr lang="pt-BR" sz="2400" b="1" u="sng" dirty="0"/>
              <a:t> </a:t>
            </a:r>
            <a:r>
              <a:rPr lang="pt-BR" sz="2400" b="1" u="sng" dirty="0" smtClean="0"/>
              <a:t>4/2009 </a:t>
            </a:r>
            <a:r>
              <a:rPr lang="pt-BR" sz="2400" b="1" u="sng" dirty="0"/>
              <a:t>- MF/MDIC</a:t>
            </a:r>
          </a:p>
          <a:p>
            <a:pPr marL="0" indent="0" algn="just">
              <a:buNone/>
            </a:pPr>
            <a:endParaRPr lang="pt-BR" sz="2400" dirty="0" smtClean="0"/>
          </a:p>
          <a:p>
            <a:pPr marL="0" indent="0" algn="just">
              <a:buNone/>
            </a:pPr>
            <a:r>
              <a:rPr lang="pt-BR" sz="2400" dirty="0"/>
              <a:t>6</a:t>
            </a:r>
            <a:r>
              <a:rPr lang="pt-BR" sz="2400" dirty="0" smtClean="0"/>
              <a:t>. A </a:t>
            </a:r>
            <a:r>
              <a:rPr lang="pt-BR" sz="2400" dirty="0"/>
              <a:t>concessão de crédito ao BNDES, no montante de até R$ 100.000.000.000,00 (cem bilhões de reais), poderá ser realizada mediante </a:t>
            </a:r>
            <a:r>
              <a:rPr lang="pt-BR" sz="2400" b="1" dirty="0"/>
              <a:t>a emissão</a:t>
            </a:r>
            <a:r>
              <a:rPr lang="pt-BR" sz="2400" dirty="0"/>
              <a:t>, pela União, </a:t>
            </a:r>
            <a:r>
              <a:rPr lang="pt-BR" sz="2400" b="1" dirty="0"/>
              <a:t>sob a forma de colocação direta em favor do BNDES</a:t>
            </a:r>
            <a:r>
              <a:rPr lang="pt-BR" sz="2400" dirty="0"/>
              <a:t>, de títulos da Dívida Pública Mobiliária Federal, cujas características serão definidas pelo Ministro de Estado da Fazenda, ou mediante a utilização do superávit financeiro da União do exercício de 2008.</a:t>
            </a:r>
          </a:p>
        </p:txBody>
      </p:sp>
    </p:spTree>
    <p:extLst>
      <p:ext uri="{BB962C8B-B14F-4D97-AF65-F5344CB8AC3E}">
        <p14:creationId xmlns:p14="http://schemas.microsoft.com/office/powerpoint/2010/main" val="35378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u="sng" dirty="0" smtClean="0"/>
              <a:t>Lei nº 11.948/2009</a:t>
            </a:r>
            <a:r>
              <a:rPr lang="pt-BR" dirty="0" smtClean="0"/>
              <a:t>:</a:t>
            </a:r>
          </a:p>
          <a:p>
            <a:pPr marL="0" indent="0" algn="just">
              <a:buNone/>
            </a:pPr>
            <a:r>
              <a:rPr lang="pt-BR" dirty="0" smtClean="0"/>
              <a:t>“Art. 1º </a:t>
            </a:r>
            <a:r>
              <a:rPr lang="pt-BR" b="1" dirty="0" smtClean="0">
                <a:solidFill>
                  <a:srgbClr val="C00000"/>
                </a:solidFill>
              </a:rPr>
              <a:t>Fica a União autorizada a conceder crédito</a:t>
            </a:r>
            <a:r>
              <a:rPr lang="pt-BR" dirty="0" smtClean="0"/>
              <a:t> ao Banco Nacional de Desenvolvimento Econômico e Social – BNDES,</a:t>
            </a:r>
            <a:r>
              <a:rPr lang="pt-BR" dirty="0" smtClean="0">
                <a:solidFill>
                  <a:schemeClr val="bg1"/>
                </a:solidFill>
              </a:rPr>
              <a:t> no montante de até R$ 100.000.000.000,00 (cem bilhões de reais), em condições financeiras e contratuais a serem definidas pelo Ministro de Estado da Fazenda.”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1F497D"/>
                </a:solidFill>
              </a:rPr>
              <a:t>TN x BANCOS FEDERAIS</a:t>
            </a:r>
            <a:endParaRPr lang="pt-BR" dirty="0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33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u="sng" dirty="0" smtClean="0"/>
              <a:t>Lei nº 11.948/2009</a:t>
            </a:r>
            <a:r>
              <a:rPr lang="pt-BR" dirty="0" smtClean="0"/>
              <a:t>:</a:t>
            </a:r>
          </a:p>
          <a:p>
            <a:pPr marL="0" indent="0" algn="just">
              <a:buNone/>
            </a:pPr>
            <a:r>
              <a:rPr lang="pt-BR" dirty="0" smtClean="0"/>
              <a:t>“Art. 1º </a:t>
            </a:r>
            <a:r>
              <a:rPr lang="pt-BR" b="1" dirty="0" smtClean="0">
                <a:solidFill>
                  <a:srgbClr val="C00000"/>
                </a:solidFill>
              </a:rPr>
              <a:t>Fica a União autorizada a conceder crédito</a:t>
            </a:r>
            <a:r>
              <a:rPr lang="pt-BR" dirty="0" smtClean="0"/>
              <a:t> ao Banco Nacional de Desenvolvimento Econômico e Social – BNDES, no montante de até R$ 100.000.000.000,00 (cem bilhões de reais), em condições financeiras e contratuais a serem definidas pelo Ministro de Estado da Fazenda.”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1F497D"/>
                </a:solidFill>
              </a:rPr>
              <a:t>TN x BANCOS FEDERAIS</a:t>
            </a:r>
            <a:endParaRPr lang="pt-BR" dirty="0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247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u="sng" dirty="0" smtClean="0"/>
              <a:t>Lei nº 11.948/2009</a:t>
            </a:r>
            <a:r>
              <a:rPr lang="pt-BR" dirty="0" smtClean="0"/>
              <a:t>:</a:t>
            </a:r>
          </a:p>
          <a:p>
            <a:pPr marL="0" indent="0" algn="just">
              <a:buNone/>
            </a:pPr>
            <a:r>
              <a:rPr lang="pt-BR" dirty="0" smtClean="0"/>
              <a:t>“Art. 1º, § 1º, Para a cobertura do crédito de que trata o caput, </a:t>
            </a:r>
            <a:r>
              <a:rPr lang="pt-BR" b="1" dirty="0" smtClean="0">
                <a:solidFill>
                  <a:srgbClr val="00B050"/>
                </a:solidFill>
              </a:rPr>
              <a:t>a União poderá emitir, sob a forma de colocação direta</a:t>
            </a:r>
            <a:r>
              <a:rPr lang="pt-BR" dirty="0" smtClean="0"/>
              <a:t>, em favor do BNDES, títulos da Dívida Pública Mobiliária Federal, cujas características serão definidas pelo Ministro de Estado da Fazenda.”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1F497D"/>
                </a:solidFill>
              </a:rPr>
              <a:t>TN x BANCOS FEDERAIS</a:t>
            </a:r>
            <a:endParaRPr lang="pt-BR" dirty="0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37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dirty="0" smtClean="0">
                <a:solidFill>
                  <a:srgbClr val="1F497D"/>
                </a:solidFill>
              </a:rPr>
              <a:t>Emissão de Títulos às </a:t>
            </a:r>
            <a:r>
              <a:rPr lang="pt-BR" dirty="0" err="1" smtClean="0">
                <a:solidFill>
                  <a:srgbClr val="1F497D"/>
                </a:solidFill>
              </a:rPr>
              <a:t>IFFs</a:t>
            </a:r>
            <a:endParaRPr lang="pt-BR" dirty="0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06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aixaDeTexto 64"/>
          <p:cNvSpPr txBox="1"/>
          <p:nvPr/>
        </p:nvSpPr>
        <p:spPr>
          <a:xfrm>
            <a:off x="467544" y="1628800"/>
            <a:ext cx="1177788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sz="1600" b="1" dirty="0" smtClean="0">
                <a:solidFill>
                  <a:prstClr val="black"/>
                </a:solidFill>
                <a:cs typeface="Arial" charset="0"/>
              </a:rPr>
              <a:t>TN</a:t>
            </a:r>
            <a:endParaRPr lang="pt-BR" sz="2000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7" name="CaixaDeTexto 36"/>
          <p:cNvSpPr txBox="1"/>
          <p:nvPr/>
        </p:nvSpPr>
        <p:spPr>
          <a:xfrm>
            <a:off x="3059789" y="1628800"/>
            <a:ext cx="1224179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sz="1600" b="1" dirty="0" smtClean="0">
                <a:solidFill>
                  <a:srgbClr val="0070C0"/>
                </a:solidFill>
                <a:cs typeface="Arial" charset="0"/>
              </a:rPr>
              <a:t>IFF</a:t>
            </a:r>
            <a:endParaRPr lang="pt-BR" sz="2000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dirty="0" smtClean="0">
                <a:solidFill>
                  <a:srgbClr val="1F497D"/>
                </a:solidFill>
              </a:rPr>
              <a:t>Emissão de Títulos às </a:t>
            </a:r>
            <a:r>
              <a:rPr lang="pt-BR" dirty="0" err="1" smtClean="0">
                <a:solidFill>
                  <a:srgbClr val="1F497D"/>
                </a:solidFill>
              </a:rPr>
              <a:t>IFFs</a:t>
            </a:r>
            <a:endParaRPr lang="pt-BR" dirty="0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69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4213" y="260350"/>
            <a:ext cx="7772400" cy="5762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dirty="0" smtClean="0">
                <a:solidFill>
                  <a:srgbClr val="0099FF"/>
                </a:solidFill>
              </a:rPr>
              <a:t>TÍTULOS PÚBLICOS?</a:t>
            </a:r>
            <a:endParaRPr lang="pt-BR" altLang="pt-BR" sz="2800" dirty="0">
              <a:solidFill>
                <a:srgbClr val="0099FF"/>
              </a:solidFill>
            </a:endParaRPr>
          </a:p>
        </p:txBody>
      </p:sp>
      <p:cxnSp>
        <p:nvCxnSpPr>
          <p:cNvPr id="4" name="Conector reto 3"/>
          <p:cNvCxnSpPr/>
          <p:nvPr/>
        </p:nvCxnSpPr>
        <p:spPr>
          <a:xfrm>
            <a:off x="684213" y="2348880"/>
            <a:ext cx="23036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>
            <a:off x="1835696" y="2348880"/>
            <a:ext cx="0" cy="15757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/>
          <p:cNvSpPr txBox="1"/>
          <p:nvPr/>
        </p:nvSpPr>
        <p:spPr>
          <a:xfrm>
            <a:off x="1763688" y="2420888"/>
            <a:ext cx="1224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FFFF00"/>
                </a:solidFill>
              </a:rPr>
              <a:t>Título Público</a:t>
            </a:r>
          </a:p>
          <a:p>
            <a:pPr algn="ctr"/>
            <a:r>
              <a:rPr lang="pt-BR" b="1" dirty="0" smtClean="0">
                <a:solidFill>
                  <a:srgbClr val="00B0F0"/>
                </a:solidFill>
              </a:rPr>
              <a:t>R$ 100</a:t>
            </a:r>
            <a:endParaRPr lang="pt-BR" b="1" dirty="0">
              <a:solidFill>
                <a:srgbClr val="00B0F0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611560" y="197954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ATIVO</a:t>
            </a:r>
            <a:endParaRPr lang="pt-BR" b="1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1763688" y="198029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PASSIVO</a:t>
            </a:r>
            <a:endParaRPr lang="pt-BR" b="1" dirty="0"/>
          </a:p>
        </p:txBody>
      </p:sp>
      <p:cxnSp>
        <p:nvCxnSpPr>
          <p:cNvPr id="14" name="Conector reto 13"/>
          <p:cNvCxnSpPr/>
          <p:nvPr/>
        </p:nvCxnSpPr>
        <p:spPr>
          <a:xfrm>
            <a:off x="6012805" y="2349626"/>
            <a:ext cx="23036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4"/>
          <p:cNvCxnSpPr/>
          <p:nvPr/>
        </p:nvCxnSpPr>
        <p:spPr>
          <a:xfrm>
            <a:off x="7164288" y="2349626"/>
            <a:ext cx="0" cy="15757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ixaDeTexto 16"/>
          <p:cNvSpPr txBox="1"/>
          <p:nvPr/>
        </p:nvSpPr>
        <p:spPr>
          <a:xfrm>
            <a:off x="5940152" y="198029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ATIVO</a:t>
            </a:r>
            <a:endParaRPr lang="pt-BR" b="1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7092280" y="198104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PASSIVO</a:t>
            </a:r>
            <a:endParaRPr lang="pt-BR" b="1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539552" y="4931876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Para quem </a:t>
            </a:r>
            <a:r>
              <a:rPr lang="pt-BR" b="1" dirty="0" smtClean="0">
                <a:solidFill>
                  <a:srgbClr val="FF0000"/>
                </a:solidFill>
              </a:rPr>
              <a:t>EMITE/VENDE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4932039" y="4931876"/>
            <a:ext cx="36724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Para quem </a:t>
            </a:r>
            <a:r>
              <a:rPr lang="pt-BR" b="1" dirty="0" smtClean="0">
                <a:solidFill>
                  <a:srgbClr val="66FF66"/>
                </a:solidFill>
              </a:rPr>
              <a:t>COMPRA/ADQUIRE</a:t>
            </a:r>
            <a:endParaRPr lang="pt-BR" b="1" dirty="0">
              <a:solidFill>
                <a:srgbClr val="66FF66"/>
              </a:solidFill>
            </a:endParaRPr>
          </a:p>
        </p:txBody>
      </p:sp>
      <p:sp>
        <p:nvSpPr>
          <p:cNvPr id="11" name="Seta para cima 10"/>
          <p:cNvSpPr/>
          <p:nvPr/>
        </p:nvSpPr>
        <p:spPr>
          <a:xfrm>
            <a:off x="2339752" y="3779748"/>
            <a:ext cx="216024" cy="1008112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944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aixaDeTexto 64"/>
          <p:cNvSpPr txBox="1"/>
          <p:nvPr/>
        </p:nvSpPr>
        <p:spPr>
          <a:xfrm>
            <a:off x="467544" y="1628800"/>
            <a:ext cx="1177788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sz="1600" b="1" dirty="0" smtClean="0">
                <a:solidFill>
                  <a:prstClr val="black"/>
                </a:solidFill>
                <a:cs typeface="Arial" charset="0"/>
              </a:rPr>
              <a:t>TN</a:t>
            </a:r>
            <a:endParaRPr lang="pt-BR" sz="2000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3" name="CaixaDeTexto 32"/>
          <p:cNvSpPr txBox="1"/>
          <p:nvPr/>
        </p:nvSpPr>
        <p:spPr>
          <a:xfrm>
            <a:off x="1763688" y="1290246"/>
            <a:ext cx="1224179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b="1" dirty="0" smtClean="0">
                <a:solidFill>
                  <a:srgbClr val="0070C0"/>
                </a:solidFill>
                <a:cs typeface="Arial" charset="0"/>
              </a:rPr>
              <a:t>R$</a:t>
            </a:r>
            <a:endParaRPr lang="pt-BR" sz="2400" b="1" dirty="0">
              <a:solidFill>
                <a:srgbClr val="FF0000"/>
              </a:solidFill>
              <a:cs typeface="Arial" charset="0"/>
            </a:endParaRPr>
          </a:p>
        </p:txBody>
      </p:sp>
      <p:cxnSp>
        <p:nvCxnSpPr>
          <p:cNvPr id="3" name="Conector de seta reta 2"/>
          <p:cNvCxnSpPr/>
          <p:nvPr/>
        </p:nvCxnSpPr>
        <p:spPr>
          <a:xfrm>
            <a:off x="1907704" y="1798077"/>
            <a:ext cx="93610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dirty="0" smtClean="0">
                <a:solidFill>
                  <a:srgbClr val="1F497D"/>
                </a:solidFill>
              </a:rPr>
              <a:t>Emissão de Títulos às </a:t>
            </a:r>
            <a:r>
              <a:rPr lang="pt-BR" dirty="0" err="1" smtClean="0">
                <a:solidFill>
                  <a:srgbClr val="1F497D"/>
                </a:solidFill>
              </a:rPr>
              <a:t>IFFs</a:t>
            </a:r>
            <a:endParaRPr lang="pt-BR" dirty="0" smtClean="0">
              <a:solidFill>
                <a:srgbClr val="1F497D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3059789" y="1628800"/>
            <a:ext cx="1224179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sz="1600" b="1" dirty="0" smtClean="0">
                <a:solidFill>
                  <a:srgbClr val="0070C0"/>
                </a:solidFill>
                <a:cs typeface="Arial" charset="0"/>
              </a:rPr>
              <a:t>IFF</a:t>
            </a:r>
            <a:endParaRPr lang="pt-BR" sz="2000" b="1" dirty="0">
              <a:solidFill>
                <a:srgbClr val="FF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9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aixaDeTexto 64"/>
          <p:cNvSpPr txBox="1"/>
          <p:nvPr/>
        </p:nvSpPr>
        <p:spPr>
          <a:xfrm>
            <a:off x="467544" y="1628800"/>
            <a:ext cx="1177788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sz="1600" b="1" dirty="0" smtClean="0">
                <a:solidFill>
                  <a:prstClr val="black"/>
                </a:solidFill>
                <a:cs typeface="Arial" charset="0"/>
              </a:rPr>
              <a:t>TN</a:t>
            </a:r>
            <a:endParaRPr lang="pt-BR" sz="2000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3" name="CaixaDeTexto 32"/>
          <p:cNvSpPr txBox="1"/>
          <p:nvPr/>
        </p:nvSpPr>
        <p:spPr>
          <a:xfrm>
            <a:off x="1763688" y="1290246"/>
            <a:ext cx="1224179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b="1" dirty="0" smtClean="0">
                <a:solidFill>
                  <a:srgbClr val="0070C0"/>
                </a:solidFill>
                <a:cs typeface="Arial" charset="0"/>
              </a:rPr>
              <a:t>R$</a:t>
            </a:r>
            <a:endParaRPr lang="pt-BR" sz="2400" b="1" dirty="0">
              <a:solidFill>
                <a:srgbClr val="FF0000"/>
              </a:solidFill>
              <a:cs typeface="Arial" charset="0"/>
            </a:endParaRPr>
          </a:p>
        </p:txBody>
      </p:sp>
      <p:cxnSp>
        <p:nvCxnSpPr>
          <p:cNvPr id="3" name="Conector de seta reta 2"/>
          <p:cNvCxnSpPr/>
          <p:nvPr/>
        </p:nvCxnSpPr>
        <p:spPr>
          <a:xfrm>
            <a:off x="1907704" y="1798077"/>
            <a:ext cx="93610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to 4"/>
          <p:cNvCxnSpPr/>
          <p:nvPr/>
        </p:nvCxnSpPr>
        <p:spPr>
          <a:xfrm>
            <a:off x="1979712" y="1290246"/>
            <a:ext cx="864096" cy="98662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to 39"/>
          <p:cNvCxnSpPr/>
          <p:nvPr/>
        </p:nvCxnSpPr>
        <p:spPr>
          <a:xfrm flipH="1">
            <a:off x="1907704" y="1268760"/>
            <a:ext cx="936104" cy="93610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dirty="0" smtClean="0">
                <a:solidFill>
                  <a:srgbClr val="1F497D"/>
                </a:solidFill>
              </a:rPr>
              <a:t>Emissão de Títulos às </a:t>
            </a:r>
            <a:r>
              <a:rPr lang="pt-BR" dirty="0" err="1" smtClean="0">
                <a:solidFill>
                  <a:srgbClr val="1F497D"/>
                </a:solidFill>
              </a:rPr>
              <a:t>IFFs</a:t>
            </a:r>
            <a:endParaRPr lang="pt-BR" dirty="0" smtClean="0">
              <a:solidFill>
                <a:srgbClr val="1F497D"/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059789" y="1628800"/>
            <a:ext cx="1224179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sz="1600" b="1" dirty="0" smtClean="0">
                <a:solidFill>
                  <a:srgbClr val="0070C0"/>
                </a:solidFill>
                <a:cs typeface="Arial" charset="0"/>
              </a:rPr>
              <a:t>IFF</a:t>
            </a:r>
            <a:endParaRPr lang="pt-BR" sz="2000" b="1" dirty="0">
              <a:solidFill>
                <a:srgbClr val="FF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560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aixaDeTexto 64"/>
          <p:cNvSpPr txBox="1"/>
          <p:nvPr/>
        </p:nvSpPr>
        <p:spPr>
          <a:xfrm>
            <a:off x="467544" y="1628800"/>
            <a:ext cx="1177788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sz="1600" b="1" dirty="0" smtClean="0">
                <a:solidFill>
                  <a:prstClr val="black"/>
                </a:solidFill>
                <a:cs typeface="Arial" charset="0"/>
              </a:rPr>
              <a:t>TN</a:t>
            </a:r>
            <a:endParaRPr lang="pt-BR" sz="2000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3" name="CaixaDeTexto 32"/>
          <p:cNvSpPr txBox="1"/>
          <p:nvPr/>
        </p:nvSpPr>
        <p:spPr>
          <a:xfrm>
            <a:off x="1763688" y="1290246"/>
            <a:ext cx="1224179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b="1" dirty="0" smtClean="0">
                <a:solidFill>
                  <a:srgbClr val="0070C0"/>
                </a:solidFill>
                <a:cs typeface="Arial" charset="0"/>
              </a:rPr>
              <a:t>R$</a:t>
            </a:r>
            <a:endParaRPr lang="pt-BR" sz="2400" b="1" dirty="0">
              <a:solidFill>
                <a:srgbClr val="FF0000"/>
              </a:solidFill>
              <a:cs typeface="Arial" charset="0"/>
            </a:endParaRPr>
          </a:p>
        </p:txBody>
      </p:sp>
      <p:cxnSp>
        <p:nvCxnSpPr>
          <p:cNvPr id="3" name="Conector de seta reta 2"/>
          <p:cNvCxnSpPr/>
          <p:nvPr/>
        </p:nvCxnSpPr>
        <p:spPr>
          <a:xfrm>
            <a:off x="1907704" y="1798077"/>
            <a:ext cx="93610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to 4"/>
          <p:cNvCxnSpPr/>
          <p:nvPr/>
        </p:nvCxnSpPr>
        <p:spPr>
          <a:xfrm>
            <a:off x="1979712" y="1290246"/>
            <a:ext cx="864096" cy="98662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to 39"/>
          <p:cNvCxnSpPr/>
          <p:nvPr/>
        </p:nvCxnSpPr>
        <p:spPr>
          <a:xfrm flipH="1">
            <a:off x="1907704" y="1268760"/>
            <a:ext cx="936104" cy="93610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aixaDeTexto 40"/>
          <p:cNvSpPr txBox="1"/>
          <p:nvPr/>
        </p:nvSpPr>
        <p:spPr>
          <a:xfrm>
            <a:off x="4572000" y="1484784"/>
            <a:ext cx="4320480" cy="52322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just" eaLnBrk="1" hangingPunct="1"/>
            <a:r>
              <a:rPr lang="pt-BR" sz="1400" b="1" dirty="0" smtClean="0">
                <a:solidFill>
                  <a:prstClr val="black"/>
                </a:solidFill>
                <a:cs typeface="Arial" charset="0"/>
              </a:rPr>
              <a:t>Não havia R$ disponível para a realização da despesa de capital “concessão de empréstimos”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" name="Seta em curva para cima 7"/>
          <p:cNvSpPr/>
          <p:nvPr/>
        </p:nvSpPr>
        <p:spPr>
          <a:xfrm>
            <a:off x="2411760" y="2060848"/>
            <a:ext cx="2664296" cy="43204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pt-BR">
              <a:solidFill>
                <a:prstClr val="black"/>
              </a:solidFill>
            </a:endParaRPr>
          </a:p>
        </p:txBody>
      </p:sp>
      <p:sp>
        <p:nvSpPr>
          <p:cNvPr id="11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dirty="0" smtClean="0">
                <a:solidFill>
                  <a:srgbClr val="1F497D"/>
                </a:solidFill>
              </a:rPr>
              <a:t>Emissão de Títulos às </a:t>
            </a:r>
            <a:r>
              <a:rPr lang="pt-BR" dirty="0" err="1" smtClean="0">
                <a:solidFill>
                  <a:srgbClr val="1F497D"/>
                </a:solidFill>
              </a:rPr>
              <a:t>IFFs</a:t>
            </a:r>
            <a:endParaRPr lang="pt-BR" dirty="0" smtClean="0">
              <a:solidFill>
                <a:srgbClr val="1F497D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3059789" y="1628800"/>
            <a:ext cx="1224179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sz="1600" b="1" dirty="0" smtClean="0">
                <a:solidFill>
                  <a:srgbClr val="0070C0"/>
                </a:solidFill>
                <a:cs typeface="Arial" charset="0"/>
              </a:rPr>
              <a:t>IFF</a:t>
            </a:r>
            <a:endParaRPr lang="pt-BR" sz="2000" b="1" dirty="0">
              <a:solidFill>
                <a:srgbClr val="FF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34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aixaDeTexto 64"/>
          <p:cNvSpPr txBox="1"/>
          <p:nvPr/>
        </p:nvSpPr>
        <p:spPr>
          <a:xfrm>
            <a:off x="467544" y="1628800"/>
            <a:ext cx="1177788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sz="1600" b="1" dirty="0" smtClean="0">
                <a:solidFill>
                  <a:prstClr val="black"/>
                </a:solidFill>
                <a:cs typeface="Arial" charset="0"/>
              </a:rPr>
              <a:t>TN</a:t>
            </a:r>
            <a:endParaRPr lang="pt-BR" sz="2000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3" name="CaixaDeTexto 32"/>
          <p:cNvSpPr txBox="1"/>
          <p:nvPr/>
        </p:nvSpPr>
        <p:spPr>
          <a:xfrm>
            <a:off x="1763688" y="1290246"/>
            <a:ext cx="1224179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b="1" dirty="0" smtClean="0">
                <a:solidFill>
                  <a:srgbClr val="0070C0"/>
                </a:solidFill>
                <a:cs typeface="Arial" charset="0"/>
              </a:rPr>
              <a:t>R$</a:t>
            </a:r>
            <a:endParaRPr lang="pt-BR" sz="2400" b="1" dirty="0">
              <a:solidFill>
                <a:srgbClr val="FF0000"/>
              </a:solidFill>
              <a:cs typeface="Arial" charset="0"/>
            </a:endParaRPr>
          </a:p>
        </p:txBody>
      </p:sp>
      <p:cxnSp>
        <p:nvCxnSpPr>
          <p:cNvPr id="3" name="Conector de seta reta 2"/>
          <p:cNvCxnSpPr/>
          <p:nvPr/>
        </p:nvCxnSpPr>
        <p:spPr>
          <a:xfrm>
            <a:off x="1907704" y="1798077"/>
            <a:ext cx="93610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to 4"/>
          <p:cNvCxnSpPr/>
          <p:nvPr/>
        </p:nvCxnSpPr>
        <p:spPr>
          <a:xfrm>
            <a:off x="1979712" y="1290246"/>
            <a:ext cx="864096" cy="98662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to 39"/>
          <p:cNvCxnSpPr/>
          <p:nvPr/>
        </p:nvCxnSpPr>
        <p:spPr>
          <a:xfrm flipH="1">
            <a:off x="1907704" y="1268760"/>
            <a:ext cx="936104" cy="93610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aixaDeTexto 40"/>
          <p:cNvSpPr txBox="1"/>
          <p:nvPr/>
        </p:nvSpPr>
        <p:spPr>
          <a:xfrm>
            <a:off x="4572000" y="1484784"/>
            <a:ext cx="4320480" cy="52322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just" eaLnBrk="1" hangingPunct="1"/>
            <a:r>
              <a:rPr lang="pt-BR" sz="1400" b="1" dirty="0" smtClean="0">
                <a:solidFill>
                  <a:prstClr val="black"/>
                </a:solidFill>
                <a:cs typeface="Arial" charset="0"/>
              </a:rPr>
              <a:t>Não havia R$ disponível para a realização da despesa de capital “concessão de empréstimos”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" name="Seta em curva para cima 7"/>
          <p:cNvSpPr/>
          <p:nvPr/>
        </p:nvSpPr>
        <p:spPr>
          <a:xfrm>
            <a:off x="2411760" y="2060848"/>
            <a:ext cx="2664296" cy="43204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pt-BR">
              <a:solidFill>
                <a:prstClr val="black"/>
              </a:solidFill>
            </a:endParaRPr>
          </a:p>
        </p:txBody>
      </p:sp>
      <p:cxnSp>
        <p:nvCxnSpPr>
          <p:cNvPr id="10" name="Conector reto 9"/>
          <p:cNvCxnSpPr/>
          <p:nvPr/>
        </p:nvCxnSpPr>
        <p:spPr>
          <a:xfrm>
            <a:off x="611560" y="2780928"/>
            <a:ext cx="7848872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dirty="0" smtClean="0">
                <a:solidFill>
                  <a:srgbClr val="1F497D"/>
                </a:solidFill>
              </a:rPr>
              <a:t>Emissão de Títulos às </a:t>
            </a:r>
            <a:r>
              <a:rPr lang="pt-BR" dirty="0" err="1" smtClean="0">
                <a:solidFill>
                  <a:srgbClr val="1F497D"/>
                </a:solidFill>
              </a:rPr>
              <a:t>IFFs</a:t>
            </a:r>
            <a:endParaRPr lang="pt-BR" dirty="0" smtClean="0">
              <a:solidFill>
                <a:srgbClr val="1F497D"/>
              </a:solidFill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3059789" y="1628800"/>
            <a:ext cx="1224179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sz="1600" b="1" dirty="0" smtClean="0">
                <a:solidFill>
                  <a:srgbClr val="0070C0"/>
                </a:solidFill>
                <a:cs typeface="Arial" charset="0"/>
              </a:rPr>
              <a:t>IFF</a:t>
            </a:r>
            <a:endParaRPr lang="pt-BR" sz="2000" b="1" dirty="0">
              <a:solidFill>
                <a:srgbClr val="FF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11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aixaDeTexto 64"/>
          <p:cNvSpPr txBox="1"/>
          <p:nvPr/>
        </p:nvSpPr>
        <p:spPr>
          <a:xfrm>
            <a:off x="467544" y="1628800"/>
            <a:ext cx="1177788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sz="1600" b="1" dirty="0" smtClean="0">
                <a:solidFill>
                  <a:prstClr val="black"/>
                </a:solidFill>
                <a:cs typeface="Arial" charset="0"/>
              </a:rPr>
              <a:t>TN</a:t>
            </a:r>
            <a:endParaRPr lang="pt-BR" sz="2000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3" name="CaixaDeTexto 32"/>
          <p:cNvSpPr txBox="1"/>
          <p:nvPr/>
        </p:nvSpPr>
        <p:spPr>
          <a:xfrm>
            <a:off x="1763688" y="1290246"/>
            <a:ext cx="1224179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b="1" dirty="0" smtClean="0">
                <a:solidFill>
                  <a:srgbClr val="0070C0"/>
                </a:solidFill>
                <a:cs typeface="Arial" charset="0"/>
              </a:rPr>
              <a:t>R$</a:t>
            </a:r>
            <a:endParaRPr lang="pt-BR" sz="2400" b="1" dirty="0">
              <a:solidFill>
                <a:srgbClr val="FF0000"/>
              </a:solidFill>
              <a:cs typeface="Arial" charset="0"/>
            </a:endParaRPr>
          </a:p>
        </p:txBody>
      </p:sp>
      <p:cxnSp>
        <p:nvCxnSpPr>
          <p:cNvPr id="3" name="Conector de seta reta 2"/>
          <p:cNvCxnSpPr/>
          <p:nvPr/>
        </p:nvCxnSpPr>
        <p:spPr>
          <a:xfrm>
            <a:off x="1907704" y="1798077"/>
            <a:ext cx="93610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to 4"/>
          <p:cNvCxnSpPr/>
          <p:nvPr/>
        </p:nvCxnSpPr>
        <p:spPr>
          <a:xfrm>
            <a:off x="1979712" y="1290246"/>
            <a:ext cx="864096" cy="98662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to 39"/>
          <p:cNvCxnSpPr/>
          <p:nvPr/>
        </p:nvCxnSpPr>
        <p:spPr>
          <a:xfrm flipH="1">
            <a:off x="1907704" y="1268760"/>
            <a:ext cx="936104" cy="93610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aixaDeTexto 40"/>
          <p:cNvSpPr txBox="1"/>
          <p:nvPr/>
        </p:nvSpPr>
        <p:spPr>
          <a:xfrm>
            <a:off x="4572000" y="1484784"/>
            <a:ext cx="4320480" cy="52322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just" eaLnBrk="1" hangingPunct="1"/>
            <a:r>
              <a:rPr lang="pt-BR" sz="1400" b="1" dirty="0" smtClean="0">
                <a:solidFill>
                  <a:prstClr val="black"/>
                </a:solidFill>
                <a:cs typeface="Arial" charset="0"/>
              </a:rPr>
              <a:t>Não havia R$ disponível para a realização da despesa de capital “concessão de empréstimos”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" name="Seta em curva para cima 7"/>
          <p:cNvSpPr/>
          <p:nvPr/>
        </p:nvSpPr>
        <p:spPr>
          <a:xfrm>
            <a:off x="2411760" y="2060848"/>
            <a:ext cx="2664296" cy="43204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pt-BR">
              <a:solidFill>
                <a:prstClr val="black"/>
              </a:solidFill>
            </a:endParaRPr>
          </a:p>
        </p:txBody>
      </p:sp>
      <p:cxnSp>
        <p:nvCxnSpPr>
          <p:cNvPr id="10" name="Conector reto 9"/>
          <p:cNvCxnSpPr/>
          <p:nvPr/>
        </p:nvCxnSpPr>
        <p:spPr>
          <a:xfrm>
            <a:off x="611560" y="2780928"/>
            <a:ext cx="7848872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/>
          <p:nvPr/>
        </p:nvCxnSpPr>
        <p:spPr>
          <a:xfrm>
            <a:off x="1331640" y="4437112"/>
            <a:ext cx="6984776" cy="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>
            <a:off x="1331640" y="4293096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to 44"/>
          <p:cNvCxnSpPr/>
          <p:nvPr/>
        </p:nvCxnSpPr>
        <p:spPr>
          <a:xfrm>
            <a:off x="5724128" y="4293096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dirty="0" smtClean="0">
                <a:solidFill>
                  <a:srgbClr val="1F497D"/>
                </a:solidFill>
              </a:rPr>
              <a:t>Emissão de Títulos às </a:t>
            </a:r>
            <a:r>
              <a:rPr lang="pt-BR" dirty="0" err="1" smtClean="0">
                <a:solidFill>
                  <a:srgbClr val="1F497D"/>
                </a:solidFill>
              </a:rPr>
              <a:t>IFFs</a:t>
            </a:r>
            <a:endParaRPr lang="pt-BR" dirty="0" smtClean="0">
              <a:solidFill>
                <a:srgbClr val="1F497D"/>
              </a:solidFill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3059789" y="1628800"/>
            <a:ext cx="1224179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sz="1600" b="1" dirty="0" smtClean="0">
                <a:solidFill>
                  <a:srgbClr val="0070C0"/>
                </a:solidFill>
                <a:cs typeface="Arial" charset="0"/>
              </a:rPr>
              <a:t>IFF</a:t>
            </a:r>
            <a:endParaRPr lang="pt-BR" sz="2000" b="1" dirty="0">
              <a:solidFill>
                <a:srgbClr val="FF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3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aixaDeTexto 64"/>
          <p:cNvSpPr txBox="1"/>
          <p:nvPr/>
        </p:nvSpPr>
        <p:spPr>
          <a:xfrm>
            <a:off x="467544" y="1628800"/>
            <a:ext cx="1177788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sz="1600" b="1" dirty="0" smtClean="0">
                <a:solidFill>
                  <a:prstClr val="black"/>
                </a:solidFill>
                <a:cs typeface="Arial" charset="0"/>
              </a:rPr>
              <a:t>TN</a:t>
            </a:r>
            <a:endParaRPr lang="pt-BR" sz="2000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3" name="CaixaDeTexto 32"/>
          <p:cNvSpPr txBox="1"/>
          <p:nvPr/>
        </p:nvSpPr>
        <p:spPr>
          <a:xfrm>
            <a:off x="1763688" y="1290246"/>
            <a:ext cx="1224179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b="1" dirty="0" smtClean="0">
                <a:solidFill>
                  <a:srgbClr val="0070C0"/>
                </a:solidFill>
                <a:cs typeface="Arial" charset="0"/>
              </a:rPr>
              <a:t>R$</a:t>
            </a:r>
            <a:endParaRPr lang="pt-BR" sz="2400" b="1" dirty="0">
              <a:solidFill>
                <a:srgbClr val="FF0000"/>
              </a:solidFill>
              <a:cs typeface="Arial" charset="0"/>
            </a:endParaRPr>
          </a:p>
        </p:txBody>
      </p:sp>
      <p:cxnSp>
        <p:nvCxnSpPr>
          <p:cNvPr id="3" name="Conector de seta reta 2"/>
          <p:cNvCxnSpPr/>
          <p:nvPr/>
        </p:nvCxnSpPr>
        <p:spPr>
          <a:xfrm>
            <a:off x="1907704" y="1798077"/>
            <a:ext cx="93610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to 4"/>
          <p:cNvCxnSpPr/>
          <p:nvPr/>
        </p:nvCxnSpPr>
        <p:spPr>
          <a:xfrm>
            <a:off x="1979712" y="1290246"/>
            <a:ext cx="864096" cy="98662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to 39"/>
          <p:cNvCxnSpPr/>
          <p:nvPr/>
        </p:nvCxnSpPr>
        <p:spPr>
          <a:xfrm flipH="1">
            <a:off x="1907704" y="1268760"/>
            <a:ext cx="936104" cy="93610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aixaDeTexto 40"/>
          <p:cNvSpPr txBox="1"/>
          <p:nvPr/>
        </p:nvSpPr>
        <p:spPr>
          <a:xfrm>
            <a:off x="4572000" y="1484784"/>
            <a:ext cx="4320480" cy="52322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just" eaLnBrk="1" hangingPunct="1"/>
            <a:r>
              <a:rPr lang="pt-BR" sz="1400" b="1" dirty="0" smtClean="0">
                <a:solidFill>
                  <a:prstClr val="black"/>
                </a:solidFill>
                <a:cs typeface="Arial" charset="0"/>
              </a:rPr>
              <a:t>Não havia R$ disponível para a realização da despesa de capital “concessão de empréstimos”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" name="Seta em curva para cima 7"/>
          <p:cNvSpPr/>
          <p:nvPr/>
        </p:nvSpPr>
        <p:spPr>
          <a:xfrm>
            <a:off x="2411760" y="2060848"/>
            <a:ext cx="2664296" cy="43204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pt-BR">
              <a:solidFill>
                <a:prstClr val="black"/>
              </a:solidFill>
            </a:endParaRPr>
          </a:p>
        </p:txBody>
      </p:sp>
      <p:cxnSp>
        <p:nvCxnSpPr>
          <p:cNvPr id="10" name="Conector reto 9"/>
          <p:cNvCxnSpPr/>
          <p:nvPr/>
        </p:nvCxnSpPr>
        <p:spPr>
          <a:xfrm>
            <a:off x="611560" y="2780928"/>
            <a:ext cx="7848872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/>
          <p:nvPr/>
        </p:nvCxnSpPr>
        <p:spPr>
          <a:xfrm>
            <a:off x="1331640" y="4437112"/>
            <a:ext cx="6984776" cy="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>
            <a:off x="1331640" y="4293096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to 44"/>
          <p:cNvCxnSpPr/>
          <p:nvPr/>
        </p:nvCxnSpPr>
        <p:spPr>
          <a:xfrm>
            <a:off x="5724128" y="4293096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CaixaDeTexto 54"/>
          <p:cNvSpPr txBox="1"/>
          <p:nvPr/>
        </p:nvSpPr>
        <p:spPr>
          <a:xfrm>
            <a:off x="899592" y="3378478"/>
            <a:ext cx="792109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b="1" dirty="0" smtClean="0">
                <a:solidFill>
                  <a:srgbClr val="0070C0"/>
                </a:solidFill>
                <a:cs typeface="Arial" charset="0"/>
              </a:rPr>
              <a:t>R$</a:t>
            </a:r>
            <a:endParaRPr lang="pt-BR" sz="2400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20" name="Seta para baixo 19"/>
          <p:cNvSpPr/>
          <p:nvPr/>
        </p:nvSpPr>
        <p:spPr>
          <a:xfrm>
            <a:off x="1187624" y="3840143"/>
            <a:ext cx="288032" cy="380945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pt-BR">
              <a:solidFill>
                <a:prstClr val="white"/>
              </a:solidFill>
            </a:endParaRPr>
          </a:p>
        </p:txBody>
      </p:sp>
      <p:sp>
        <p:nvSpPr>
          <p:cNvPr id="18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dirty="0" smtClean="0">
                <a:solidFill>
                  <a:srgbClr val="1F497D"/>
                </a:solidFill>
              </a:rPr>
              <a:t>Emissão de Títulos às </a:t>
            </a:r>
            <a:r>
              <a:rPr lang="pt-BR" dirty="0" err="1" smtClean="0">
                <a:solidFill>
                  <a:srgbClr val="1F497D"/>
                </a:solidFill>
              </a:rPr>
              <a:t>IFFs</a:t>
            </a:r>
            <a:endParaRPr lang="pt-BR" dirty="0" smtClean="0">
              <a:solidFill>
                <a:srgbClr val="1F497D"/>
              </a:solidFill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3059789" y="1628800"/>
            <a:ext cx="1224179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sz="1600" b="1" dirty="0" smtClean="0">
                <a:solidFill>
                  <a:srgbClr val="0070C0"/>
                </a:solidFill>
                <a:cs typeface="Arial" charset="0"/>
              </a:rPr>
              <a:t>IFF</a:t>
            </a:r>
            <a:endParaRPr lang="pt-BR" sz="2000" b="1" dirty="0">
              <a:solidFill>
                <a:srgbClr val="FF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099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aixaDeTexto 64"/>
          <p:cNvSpPr txBox="1"/>
          <p:nvPr/>
        </p:nvSpPr>
        <p:spPr>
          <a:xfrm>
            <a:off x="467544" y="1628800"/>
            <a:ext cx="1177788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sz="1600" b="1" dirty="0" smtClean="0">
                <a:solidFill>
                  <a:prstClr val="black"/>
                </a:solidFill>
                <a:cs typeface="Arial" charset="0"/>
              </a:rPr>
              <a:t>TN</a:t>
            </a:r>
            <a:endParaRPr lang="pt-BR" sz="2000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3" name="CaixaDeTexto 32"/>
          <p:cNvSpPr txBox="1"/>
          <p:nvPr/>
        </p:nvSpPr>
        <p:spPr>
          <a:xfrm>
            <a:off x="1763688" y="1290246"/>
            <a:ext cx="1224179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b="1" dirty="0" smtClean="0">
                <a:solidFill>
                  <a:srgbClr val="0070C0"/>
                </a:solidFill>
                <a:cs typeface="Arial" charset="0"/>
              </a:rPr>
              <a:t>R$</a:t>
            </a:r>
            <a:endParaRPr lang="pt-BR" sz="2400" b="1" dirty="0">
              <a:solidFill>
                <a:srgbClr val="FF0000"/>
              </a:solidFill>
              <a:cs typeface="Arial" charset="0"/>
            </a:endParaRPr>
          </a:p>
        </p:txBody>
      </p:sp>
      <p:cxnSp>
        <p:nvCxnSpPr>
          <p:cNvPr id="3" name="Conector de seta reta 2"/>
          <p:cNvCxnSpPr/>
          <p:nvPr/>
        </p:nvCxnSpPr>
        <p:spPr>
          <a:xfrm>
            <a:off x="1907704" y="1798077"/>
            <a:ext cx="93610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to 4"/>
          <p:cNvCxnSpPr/>
          <p:nvPr/>
        </p:nvCxnSpPr>
        <p:spPr>
          <a:xfrm>
            <a:off x="1979712" y="1290246"/>
            <a:ext cx="864096" cy="98662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to 39"/>
          <p:cNvCxnSpPr/>
          <p:nvPr/>
        </p:nvCxnSpPr>
        <p:spPr>
          <a:xfrm flipH="1">
            <a:off x="1907704" y="1268760"/>
            <a:ext cx="936104" cy="93610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aixaDeTexto 40"/>
          <p:cNvSpPr txBox="1"/>
          <p:nvPr/>
        </p:nvSpPr>
        <p:spPr>
          <a:xfrm>
            <a:off x="4572000" y="1484784"/>
            <a:ext cx="4320480" cy="52322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just" eaLnBrk="1" hangingPunct="1"/>
            <a:r>
              <a:rPr lang="pt-BR" sz="1400" b="1" dirty="0" smtClean="0">
                <a:solidFill>
                  <a:prstClr val="black"/>
                </a:solidFill>
                <a:cs typeface="Arial" charset="0"/>
              </a:rPr>
              <a:t>Não havia R$ disponível para a realização da despesa de capital “concessão de empréstimos”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" name="Seta em curva para cima 7"/>
          <p:cNvSpPr/>
          <p:nvPr/>
        </p:nvSpPr>
        <p:spPr>
          <a:xfrm>
            <a:off x="2411760" y="2060848"/>
            <a:ext cx="2664296" cy="43204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pt-BR">
              <a:solidFill>
                <a:prstClr val="black"/>
              </a:solidFill>
            </a:endParaRPr>
          </a:p>
        </p:txBody>
      </p:sp>
      <p:cxnSp>
        <p:nvCxnSpPr>
          <p:cNvPr id="10" name="Conector reto 9"/>
          <p:cNvCxnSpPr/>
          <p:nvPr/>
        </p:nvCxnSpPr>
        <p:spPr>
          <a:xfrm>
            <a:off x="611560" y="2780928"/>
            <a:ext cx="7848872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/>
          <p:nvPr/>
        </p:nvCxnSpPr>
        <p:spPr>
          <a:xfrm>
            <a:off x="1331640" y="4437112"/>
            <a:ext cx="6984776" cy="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>
            <a:off x="1331640" y="4293096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to 44"/>
          <p:cNvCxnSpPr/>
          <p:nvPr/>
        </p:nvCxnSpPr>
        <p:spPr>
          <a:xfrm>
            <a:off x="5724128" y="4293096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CaixaDeTexto 54"/>
          <p:cNvSpPr txBox="1"/>
          <p:nvPr/>
        </p:nvSpPr>
        <p:spPr>
          <a:xfrm>
            <a:off x="899592" y="3378478"/>
            <a:ext cx="792109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b="1" dirty="0" smtClean="0">
                <a:solidFill>
                  <a:srgbClr val="0070C0"/>
                </a:solidFill>
                <a:cs typeface="Arial" charset="0"/>
              </a:rPr>
              <a:t>R$</a:t>
            </a:r>
            <a:endParaRPr lang="pt-BR" sz="2400" b="1" dirty="0">
              <a:solidFill>
                <a:srgbClr val="FF0000"/>
              </a:solidFill>
              <a:cs typeface="Arial" charset="0"/>
            </a:endParaRPr>
          </a:p>
        </p:txBody>
      </p:sp>
      <p:cxnSp>
        <p:nvCxnSpPr>
          <p:cNvPr id="56" name="Conector reto 55"/>
          <p:cNvCxnSpPr/>
          <p:nvPr/>
        </p:nvCxnSpPr>
        <p:spPr>
          <a:xfrm>
            <a:off x="1043565" y="3378478"/>
            <a:ext cx="576107" cy="55457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to 58"/>
          <p:cNvCxnSpPr/>
          <p:nvPr/>
        </p:nvCxnSpPr>
        <p:spPr>
          <a:xfrm flipH="1">
            <a:off x="1043586" y="3356992"/>
            <a:ext cx="576044" cy="57606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dirty="0" smtClean="0">
                <a:solidFill>
                  <a:srgbClr val="1F497D"/>
                </a:solidFill>
              </a:rPr>
              <a:t>Emissão de Títulos às </a:t>
            </a:r>
            <a:r>
              <a:rPr lang="pt-BR" dirty="0" err="1" smtClean="0">
                <a:solidFill>
                  <a:srgbClr val="1F497D"/>
                </a:solidFill>
              </a:rPr>
              <a:t>IFFs</a:t>
            </a:r>
            <a:endParaRPr lang="pt-BR" dirty="0" smtClean="0">
              <a:solidFill>
                <a:srgbClr val="1F497D"/>
              </a:solidFill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3059789" y="1628800"/>
            <a:ext cx="1224179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sz="1600" b="1" dirty="0" smtClean="0">
                <a:solidFill>
                  <a:srgbClr val="0070C0"/>
                </a:solidFill>
                <a:cs typeface="Arial" charset="0"/>
              </a:rPr>
              <a:t>IFF</a:t>
            </a:r>
            <a:endParaRPr lang="pt-BR" sz="2000" b="1" dirty="0">
              <a:solidFill>
                <a:srgbClr val="FF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27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aixaDeTexto 64"/>
          <p:cNvSpPr txBox="1"/>
          <p:nvPr/>
        </p:nvSpPr>
        <p:spPr>
          <a:xfrm>
            <a:off x="467544" y="1628800"/>
            <a:ext cx="1177788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sz="1600" b="1" dirty="0" smtClean="0">
                <a:solidFill>
                  <a:prstClr val="black"/>
                </a:solidFill>
                <a:cs typeface="Arial" charset="0"/>
              </a:rPr>
              <a:t>TN</a:t>
            </a:r>
            <a:endParaRPr lang="pt-BR" sz="2000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3" name="CaixaDeTexto 32"/>
          <p:cNvSpPr txBox="1"/>
          <p:nvPr/>
        </p:nvSpPr>
        <p:spPr>
          <a:xfrm>
            <a:off x="1763688" y="1290246"/>
            <a:ext cx="1224179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b="1" dirty="0" smtClean="0">
                <a:solidFill>
                  <a:srgbClr val="0070C0"/>
                </a:solidFill>
                <a:cs typeface="Arial" charset="0"/>
              </a:rPr>
              <a:t>R$</a:t>
            </a:r>
            <a:endParaRPr lang="pt-BR" sz="2400" b="1" dirty="0">
              <a:solidFill>
                <a:srgbClr val="FF0000"/>
              </a:solidFill>
              <a:cs typeface="Arial" charset="0"/>
            </a:endParaRPr>
          </a:p>
        </p:txBody>
      </p:sp>
      <p:cxnSp>
        <p:nvCxnSpPr>
          <p:cNvPr id="3" name="Conector de seta reta 2"/>
          <p:cNvCxnSpPr/>
          <p:nvPr/>
        </p:nvCxnSpPr>
        <p:spPr>
          <a:xfrm>
            <a:off x="1907704" y="1798077"/>
            <a:ext cx="93610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to 4"/>
          <p:cNvCxnSpPr/>
          <p:nvPr/>
        </p:nvCxnSpPr>
        <p:spPr>
          <a:xfrm>
            <a:off x="1979712" y="1290246"/>
            <a:ext cx="864096" cy="98662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to 39"/>
          <p:cNvCxnSpPr/>
          <p:nvPr/>
        </p:nvCxnSpPr>
        <p:spPr>
          <a:xfrm flipH="1">
            <a:off x="1907704" y="1268760"/>
            <a:ext cx="936104" cy="93610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aixaDeTexto 40"/>
          <p:cNvSpPr txBox="1"/>
          <p:nvPr/>
        </p:nvSpPr>
        <p:spPr>
          <a:xfrm>
            <a:off x="4572000" y="1484784"/>
            <a:ext cx="4320480" cy="52322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just" eaLnBrk="1" hangingPunct="1"/>
            <a:r>
              <a:rPr lang="pt-BR" sz="1400" b="1" dirty="0" smtClean="0">
                <a:solidFill>
                  <a:prstClr val="black"/>
                </a:solidFill>
                <a:cs typeface="Arial" charset="0"/>
              </a:rPr>
              <a:t>Não havia R$ disponível para a realização da despesa de capital “concessão de empréstimos”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" name="Seta em curva para cima 7"/>
          <p:cNvSpPr/>
          <p:nvPr/>
        </p:nvSpPr>
        <p:spPr>
          <a:xfrm>
            <a:off x="2411760" y="2060848"/>
            <a:ext cx="2664296" cy="43204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pt-BR">
              <a:solidFill>
                <a:prstClr val="black"/>
              </a:solidFill>
            </a:endParaRPr>
          </a:p>
        </p:txBody>
      </p:sp>
      <p:cxnSp>
        <p:nvCxnSpPr>
          <p:cNvPr id="10" name="Conector reto 9"/>
          <p:cNvCxnSpPr/>
          <p:nvPr/>
        </p:nvCxnSpPr>
        <p:spPr>
          <a:xfrm>
            <a:off x="611560" y="2780928"/>
            <a:ext cx="7848872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/>
          <p:nvPr/>
        </p:nvCxnSpPr>
        <p:spPr>
          <a:xfrm>
            <a:off x="1331640" y="4437112"/>
            <a:ext cx="6984776" cy="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>
            <a:off x="1331640" y="4293096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to 44"/>
          <p:cNvCxnSpPr/>
          <p:nvPr/>
        </p:nvCxnSpPr>
        <p:spPr>
          <a:xfrm>
            <a:off x="5724128" y="4293096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CaixaDeTexto 50"/>
          <p:cNvSpPr txBox="1"/>
          <p:nvPr/>
        </p:nvSpPr>
        <p:spPr>
          <a:xfrm>
            <a:off x="323485" y="3954542"/>
            <a:ext cx="2592331" cy="338554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1600" b="1" dirty="0" smtClean="0">
                <a:solidFill>
                  <a:srgbClr val="7030A0"/>
                </a:solidFill>
                <a:cs typeface="Arial" charset="0"/>
              </a:rPr>
              <a:t>TN</a:t>
            </a:r>
            <a:r>
              <a:rPr lang="pt-BR" sz="1600" b="1" dirty="0" smtClean="0">
                <a:solidFill>
                  <a:srgbClr val="0070C0"/>
                </a:solidFill>
                <a:cs typeface="Arial" charset="0"/>
              </a:rPr>
              <a:t> </a:t>
            </a:r>
            <a:r>
              <a:rPr lang="pt-BR" sz="1600" b="1" dirty="0" smtClean="0">
                <a:solidFill>
                  <a:srgbClr val="0070C0"/>
                </a:solidFill>
                <a:cs typeface="Arial" charset="0"/>
                <a:sym typeface="Wingdings" panose="05000000000000000000" pitchFamily="2" charset="2"/>
              </a:rPr>
              <a:t> </a:t>
            </a:r>
            <a:r>
              <a:rPr lang="pt-BR" sz="1400" b="1" dirty="0" smtClean="0">
                <a:solidFill>
                  <a:prstClr val="black"/>
                </a:solidFill>
                <a:cs typeface="Arial" charset="0"/>
                <a:sym typeface="Wingdings" panose="05000000000000000000" pitchFamily="2" charset="2"/>
              </a:rPr>
              <a:t>títulos</a:t>
            </a:r>
            <a:r>
              <a:rPr lang="pt-BR" sz="1400" b="1" dirty="0" smtClean="0">
                <a:solidFill>
                  <a:srgbClr val="0070C0"/>
                </a:solidFill>
                <a:cs typeface="Arial" charset="0"/>
                <a:sym typeface="Wingdings" panose="05000000000000000000" pitchFamily="2" charset="2"/>
              </a:rPr>
              <a:t> </a:t>
            </a:r>
            <a:r>
              <a:rPr lang="pt-BR" sz="1600" b="1" dirty="0" smtClean="0">
                <a:solidFill>
                  <a:srgbClr val="0070C0"/>
                </a:solidFill>
                <a:cs typeface="Arial" charset="0"/>
                <a:sym typeface="Wingdings" panose="05000000000000000000" pitchFamily="2" charset="2"/>
              </a:rPr>
              <a:t> IFF</a:t>
            </a:r>
            <a:endParaRPr lang="pt-BR" sz="2000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55" name="CaixaDeTexto 54"/>
          <p:cNvSpPr txBox="1"/>
          <p:nvPr/>
        </p:nvSpPr>
        <p:spPr>
          <a:xfrm>
            <a:off x="899592" y="3378478"/>
            <a:ext cx="792109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b="1" dirty="0" smtClean="0">
                <a:solidFill>
                  <a:srgbClr val="0070C0"/>
                </a:solidFill>
                <a:cs typeface="Arial" charset="0"/>
              </a:rPr>
              <a:t>R$</a:t>
            </a:r>
            <a:endParaRPr lang="pt-BR" sz="2400" b="1" dirty="0">
              <a:solidFill>
                <a:srgbClr val="FF0000"/>
              </a:solidFill>
              <a:cs typeface="Arial" charset="0"/>
            </a:endParaRPr>
          </a:p>
        </p:txBody>
      </p:sp>
      <p:cxnSp>
        <p:nvCxnSpPr>
          <p:cNvPr id="56" name="Conector reto 55"/>
          <p:cNvCxnSpPr/>
          <p:nvPr/>
        </p:nvCxnSpPr>
        <p:spPr>
          <a:xfrm>
            <a:off x="1043565" y="3378478"/>
            <a:ext cx="576107" cy="55457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to 58"/>
          <p:cNvCxnSpPr/>
          <p:nvPr/>
        </p:nvCxnSpPr>
        <p:spPr>
          <a:xfrm flipH="1">
            <a:off x="1043586" y="3356992"/>
            <a:ext cx="576044" cy="57606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dirty="0" smtClean="0">
                <a:solidFill>
                  <a:srgbClr val="1F497D"/>
                </a:solidFill>
              </a:rPr>
              <a:t>Emissão de Títulos às </a:t>
            </a:r>
            <a:r>
              <a:rPr lang="pt-BR" dirty="0" err="1" smtClean="0">
                <a:solidFill>
                  <a:srgbClr val="1F497D"/>
                </a:solidFill>
              </a:rPr>
              <a:t>IFFs</a:t>
            </a:r>
            <a:endParaRPr lang="pt-BR" dirty="0" smtClean="0">
              <a:solidFill>
                <a:srgbClr val="1F497D"/>
              </a:solidFill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3059789" y="1628800"/>
            <a:ext cx="1224179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sz="1600" b="1" dirty="0" smtClean="0">
                <a:solidFill>
                  <a:srgbClr val="0070C0"/>
                </a:solidFill>
                <a:cs typeface="Arial" charset="0"/>
              </a:rPr>
              <a:t>IFF</a:t>
            </a:r>
            <a:endParaRPr lang="pt-BR" sz="2000" b="1" dirty="0">
              <a:solidFill>
                <a:srgbClr val="FF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22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aixaDeTexto 64"/>
          <p:cNvSpPr txBox="1"/>
          <p:nvPr/>
        </p:nvSpPr>
        <p:spPr>
          <a:xfrm>
            <a:off x="467544" y="1628800"/>
            <a:ext cx="1177788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sz="1600" b="1" dirty="0" smtClean="0">
                <a:solidFill>
                  <a:prstClr val="black"/>
                </a:solidFill>
                <a:cs typeface="Arial" charset="0"/>
              </a:rPr>
              <a:t>TN</a:t>
            </a:r>
            <a:endParaRPr lang="pt-BR" sz="2000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3" name="CaixaDeTexto 32"/>
          <p:cNvSpPr txBox="1"/>
          <p:nvPr/>
        </p:nvSpPr>
        <p:spPr>
          <a:xfrm>
            <a:off x="1763688" y="1290246"/>
            <a:ext cx="1224179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b="1" dirty="0" smtClean="0">
                <a:solidFill>
                  <a:srgbClr val="0070C0"/>
                </a:solidFill>
                <a:cs typeface="Arial" charset="0"/>
              </a:rPr>
              <a:t>R$</a:t>
            </a:r>
            <a:endParaRPr lang="pt-BR" sz="2400" b="1" dirty="0">
              <a:solidFill>
                <a:srgbClr val="FF0000"/>
              </a:solidFill>
              <a:cs typeface="Arial" charset="0"/>
            </a:endParaRPr>
          </a:p>
        </p:txBody>
      </p:sp>
      <p:cxnSp>
        <p:nvCxnSpPr>
          <p:cNvPr id="3" name="Conector de seta reta 2"/>
          <p:cNvCxnSpPr/>
          <p:nvPr/>
        </p:nvCxnSpPr>
        <p:spPr>
          <a:xfrm>
            <a:off x="1907704" y="1798077"/>
            <a:ext cx="93610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to 4"/>
          <p:cNvCxnSpPr/>
          <p:nvPr/>
        </p:nvCxnSpPr>
        <p:spPr>
          <a:xfrm>
            <a:off x="1979712" y="1290246"/>
            <a:ext cx="864096" cy="98662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to 39"/>
          <p:cNvCxnSpPr/>
          <p:nvPr/>
        </p:nvCxnSpPr>
        <p:spPr>
          <a:xfrm flipH="1">
            <a:off x="1907704" y="1268760"/>
            <a:ext cx="936104" cy="93610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aixaDeTexto 40"/>
          <p:cNvSpPr txBox="1"/>
          <p:nvPr/>
        </p:nvSpPr>
        <p:spPr>
          <a:xfrm>
            <a:off x="4572000" y="1484784"/>
            <a:ext cx="4320480" cy="52322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just" eaLnBrk="1" hangingPunct="1"/>
            <a:r>
              <a:rPr lang="pt-BR" sz="1400" b="1" dirty="0" smtClean="0">
                <a:solidFill>
                  <a:prstClr val="black"/>
                </a:solidFill>
                <a:cs typeface="Arial" charset="0"/>
              </a:rPr>
              <a:t>Não havia R$ disponível para a realização da despesa de capital “concessão de empréstimos”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" name="Seta em curva para cima 7"/>
          <p:cNvSpPr/>
          <p:nvPr/>
        </p:nvSpPr>
        <p:spPr>
          <a:xfrm>
            <a:off x="2411760" y="2060848"/>
            <a:ext cx="2664296" cy="43204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pt-BR">
              <a:solidFill>
                <a:prstClr val="black"/>
              </a:solidFill>
            </a:endParaRPr>
          </a:p>
        </p:txBody>
      </p:sp>
      <p:cxnSp>
        <p:nvCxnSpPr>
          <p:cNvPr id="10" name="Conector reto 9"/>
          <p:cNvCxnSpPr/>
          <p:nvPr/>
        </p:nvCxnSpPr>
        <p:spPr>
          <a:xfrm>
            <a:off x="611560" y="2780928"/>
            <a:ext cx="7848872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/>
          <p:nvPr/>
        </p:nvCxnSpPr>
        <p:spPr>
          <a:xfrm>
            <a:off x="1331640" y="4437112"/>
            <a:ext cx="6984776" cy="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>
            <a:off x="1331640" y="4293096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to 44"/>
          <p:cNvCxnSpPr/>
          <p:nvPr/>
        </p:nvCxnSpPr>
        <p:spPr>
          <a:xfrm>
            <a:off x="5724128" y="4293096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CaixaDeTexto 51"/>
          <p:cNvSpPr txBox="1"/>
          <p:nvPr/>
        </p:nvSpPr>
        <p:spPr>
          <a:xfrm>
            <a:off x="4788024" y="3841884"/>
            <a:ext cx="2376286" cy="52322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1600" b="1" dirty="0" smtClean="0">
                <a:solidFill>
                  <a:srgbClr val="7030A0"/>
                </a:solidFill>
                <a:cs typeface="Arial" charset="0"/>
              </a:rPr>
              <a:t>TN</a:t>
            </a:r>
            <a:r>
              <a:rPr lang="pt-BR" sz="1600" b="1" dirty="0" smtClean="0">
                <a:solidFill>
                  <a:srgbClr val="0070C0"/>
                </a:solidFill>
                <a:cs typeface="Arial" charset="0"/>
              </a:rPr>
              <a:t> </a:t>
            </a:r>
            <a:r>
              <a:rPr lang="pt-BR" sz="1600" b="1" dirty="0" smtClean="0">
                <a:solidFill>
                  <a:srgbClr val="0070C0"/>
                </a:solidFill>
                <a:cs typeface="Arial" charset="0"/>
                <a:sym typeface="Wingdings" panose="05000000000000000000" pitchFamily="2" charset="2"/>
              </a:rPr>
              <a:t> </a:t>
            </a:r>
            <a:r>
              <a:rPr lang="pt-BR" sz="2800" b="1" dirty="0" smtClean="0">
                <a:solidFill>
                  <a:prstClr val="black"/>
                </a:solidFill>
                <a:cs typeface="Arial" charset="0"/>
                <a:sym typeface="Wingdings" panose="05000000000000000000" pitchFamily="2" charset="2"/>
              </a:rPr>
              <a:t>R$</a:t>
            </a:r>
            <a:r>
              <a:rPr lang="pt-BR" sz="1400" b="1" dirty="0" smtClean="0">
                <a:solidFill>
                  <a:srgbClr val="0070C0"/>
                </a:solidFill>
                <a:cs typeface="Arial" charset="0"/>
                <a:sym typeface="Wingdings" panose="05000000000000000000" pitchFamily="2" charset="2"/>
              </a:rPr>
              <a:t> </a:t>
            </a:r>
            <a:r>
              <a:rPr lang="pt-BR" sz="1600" b="1" dirty="0" smtClean="0">
                <a:solidFill>
                  <a:srgbClr val="0070C0"/>
                </a:solidFill>
                <a:cs typeface="Arial" charset="0"/>
                <a:sym typeface="Wingdings" panose="05000000000000000000" pitchFamily="2" charset="2"/>
              </a:rPr>
              <a:t> IFF</a:t>
            </a:r>
            <a:endParaRPr lang="pt-BR" sz="2000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55" name="CaixaDeTexto 54"/>
          <p:cNvSpPr txBox="1"/>
          <p:nvPr/>
        </p:nvSpPr>
        <p:spPr>
          <a:xfrm>
            <a:off x="899592" y="3378478"/>
            <a:ext cx="792109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b="1" dirty="0" smtClean="0">
                <a:solidFill>
                  <a:srgbClr val="0070C0"/>
                </a:solidFill>
                <a:cs typeface="Arial" charset="0"/>
              </a:rPr>
              <a:t>R$</a:t>
            </a:r>
            <a:endParaRPr lang="pt-BR" sz="2400" b="1" dirty="0">
              <a:solidFill>
                <a:srgbClr val="FF0000"/>
              </a:solidFill>
              <a:cs typeface="Arial" charset="0"/>
            </a:endParaRPr>
          </a:p>
        </p:txBody>
      </p:sp>
      <p:cxnSp>
        <p:nvCxnSpPr>
          <p:cNvPr id="56" name="Conector reto 55"/>
          <p:cNvCxnSpPr/>
          <p:nvPr/>
        </p:nvCxnSpPr>
        <p:spPr>
          <a:xfrm>
            <a:off x="1043565" y="3378478"/>
            <a:ext cx="576107" cy="55457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to 58"/>
          <p:cNvCxnSpPr/>
          <p:nvPr/>
        </p:nvCxnSpPr>
        <p:spPr>
          <a:xfrm flipH="1">
            <a:off x="1043586" y="3356992"/>
            <a:ext cx="576044" cy="57606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dirty="0" smtClean="0">
                <a:solidFill>
                  <a:srgbClr val="1F497D"/>
                </a:solidFill>
              </a:rPr>
              <a:t>Emissão de Títulos às </a:t>
            </a:r>
            <a:r>
              <a:rPr lang="pt-BR" dirty="0" err="1" smtClean="0">
                <a:solidFill>
                  <a:srgbClr val="1F497D"/>
                </a:solidFill>
              </a:rPr>
              <a:t>IFFs</a:t>
            </a:r>
            <a:endParaRPr lang="pt-BR" dirty="0" smtClean="0">
              <a:solidFill>
                <a:srgbClr val="1F497D"/>
              </a:solidFill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3059789" y="1628800"/>
            <a:ext cx="1224179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sz="1600" b="1" dirty="0" smtClean="0">
                <a:solidFill>
                  <a:srgbClr val="0070C0"/>
                </a:solidFill>
                <a:cs typeface="Arial" charset="0"/>
              </a:rPr>
              <a:t>IFF</a:t>
            </a:r>
            <a:endParaRPr lang="pt-BR" sz="2000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323485" y="3954542"/>
            <a:ext cx="2592331" cy="338554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1600" b="1" dirty="0" smtClean="0">
                <a:solidFill>
                  <a:srgbClr val="7030A0"/>
                </a:solidFill>
                <a:cs typeface="Arial" charset="0"/>
              </a:rPr>
              <a:t>TN</a:t>
            </a:r>
            <a:r>
              <a:rPr lang="pt-BR" sz="1600" b="1" dirty="0" smtClean="0">
                <a:solidFill>
                  <a:srgbClr val="0070C0"/>
                </a:solidFill>
                <a:cs typeface="Arial" charset="0"/>
              </a:rPr>
              <a:t> </a:t>
            </a:r>
            <a:r>
              <a:rPr lang="pt-BR" sz="1600" b="1" dirty="0" smtClean="0">
                <a:solidFill>
                  <a:srgbClr val="0070C0"/>
                </a:solidFill>
                <a:cs typeface="Arial" charset="0"/>
                <a:sym typeface="Wingdings" panose="05000000000000000000" pitchFamily="2" charset="2"/>
              </a:rPr>
              <a:t> </a:t>
            </a:r>
            <a:r>
              <a:rPr lang="pt-BR" sz="1400" b="1" dirty="0" smtClean="0">
                <a:solidFill>
                  <a:prstClr val="black"/>
                </a:solidFill>
                <a:cs typeface="Arial" charset="0"/>
                <a:sym typeface="Wingdings" panose="05000000000000000000" pitchFamily="2" charset="2"/>
              </a:rPr>
              <a:t>títulos</a:t>
            </a:r>
            <a:r>
              <a:rPr lang="pt-BR" sz="1400" b="1" dirty="0" smtClean="0">
                <a:solidFill>
                  <a:srgbClr val="0070C0"/>
                </a:solidFill>
                <a:cs typeface="Arial" charset="0"/>
                <a:sym typeface="Wingdings" panose="05000000000000000000" pitchFamily="2" charset="2"/>
              </a:rPr>
              <a:t> </a:t>
            </a:r>
            <a:r>
              <a:rPr lang="pt-BR" sz="1600" b="1" dirty="0" smtClean="0">
                <a:solidFill>
                  <a:srgbClr val="0070C0"/>
                </a:solidFill>
                <a:cs typeface="Arial" charset="0"/>
                <a:sym typeface="Wingdings" panose="05000000000000000000" pitchFamily="2" charset="2"/>
              </a:rPr>
              <a:t> IFF</a:t>
            </a:r>
            <a:endParaRPr lang="pt-BR" sz="2000" b="1" dirty="0">
              <a:solidFill>
                <a:srgbClr val="FF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206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aixaDeTexto 64"/>
          <p:cNvSpPr txBox="1"/>
          <p:nvPr/>
        </p:nvSpPr>
        <p:spPr>
          <a:xfrm>
            <a:off x="467544" y="1628800"/>
            <a:ext cx="1177788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sz="1600" b="1" dirty="0" smtClean="0">
                <a:solidFill>
                  <a:prstClr val="black"/>
                </a:solidFill>
                <a:cs typeface="Arial" charset="0"/>
              </a:rPr>
              <a:t>TN</a:t>
            </a:r>
            <a:endParaRPr lang="pt-BR" sz="2000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3" name="CaixaDeTexto 32"/>
          <p:cNvSpPr txBox="1"/>
          <p:nvPr/>
        </p:nvSpPr>
        <p:spPr>
          <a:xfrm>
            <a:off x="1763688" y="1290246"/>
            <a:ext cx="1224179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b="1" dirty="0" smtClean="0">
                <a:solidFill>
                  <a:srgbClr val="0070C0"/>
                </a:solidFill>
                <a:cs typeface="Arial" charset="0"/>
              </a:rPr>
              <a:t>R$</a:t>
            </a:r>
            <a:endParaRPr lang="pt-BR" sz="2400" b="1" dirty="0">
              <a:solidFill>
                <a:srgbClr val="FF0000"/>
              </a:solidFill>
              <a:cs typeface="Arial" charset="0"/>
            </a:endParaRPr>
          </a:p>
        </p:txBody>
      </p:sp>
      <p:cxnSp>
        <p:nvCxnSpPr>
          <p:cNvPr id="3" name="Conector de seta reta 2"/>
          <p:cNvCxnSpPr/>
          <p:nvPr/>
        </p:nvCxnSpPr>
        <p:spPr>
          <a:xfrm>
            <a:off x="1907704" y="1798077"/>
            <a:ext cx="93610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to 4"/>
          <p:cNvCxnSpPr/>
          <p:nvPr/>
        </p:nvCxnSpPr>
        <p:spPr>
          <a:xfrm>
            <a:off x="1979712" y="1290246"/>
            <a:ext cx="864096" cy="98662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to 39"/>
          <p:cNvCxnSpPr/>
          <p:nvPr/>
        </p:nvCxnSpPr>
        <p:spPr>
          <a:xfrm flipH="1">
            <a:off x="1907704" y="1268760"/>
            <a:ext cx="936104" cy="93610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aixaDeTexto 40"/>
          <p:cNvSpPr txBox="1"/>
          <p:nvPr/>
        </p:nvSpPr>
        <p:spPr>
          <a:xfrm>
            <a:off x="4572000" y="1484784"/>
            <a:ext cx="4320480" cy="52322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just" eaLnBrk="1" hangingPunct="1"/>
            <a:r>
              <a:rPr lang="pt-BR" sz="1400" b="1" dirty="0" smtClean="0">
                <a:solidFill>
                  <a:prstClr val="black"/>
                </a:solidFill>
                <a:cs typeface="Arial" charset="0"/>
              </a:rPr>
              <a:t>Não havia R$ disponível para a realização da despesa de capital “concessão de empréstimos”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" name="Seta em curva para cima 7"/>
          <p:cNvSpPr/>
          <p:nvPr/>
        </p:nvSpPr>
        <p:spPr>
          <a:xfrm>
            <a:off x="2411760" y="2060848"/>
            <a:ext cx="2664296" cy="43204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pt-BR">
              <a:solidFill>
                <a:prstClr val="black"/>
              </a:solidFill>
            </a:endParaRPr>
          </a:p>
        </p:txBody>
      </p:sp>
      <p:cxnSp>
        <p:nvCxnSpPr>
          <p:cNvPr id="10" name="Conector reto 9"/>
          <p:cNvCxnSpPr/>
          <p:nvPr/>
        </p:nvCxnSpPr>
        <p:spPr>
          <a:xfrm>
            <a:off x="611560" y="2780928"/>
            <a:ext cx="7848872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/>
          <p:nvPr/>
        </p:nvCxnSpPr>
        <p:spPr>
          <a:xfrm>
            <a:off x="1331640" y="4437112"/>
            <a:ext cx="6984776" cy="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>
            <a:off x="1331640" y="4293096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to 44"/>
          <p:cNvCxnSpPr/>
          <p:nvPr/>
        </p:nvCxnSpPr>
        <p:spPr>
          <a:xfrm>
            <a:off x="5724128" y="4293096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eta em curva para cima 15"/>
          <p:cNvSpPr/>
          <p:nvPr/>
        </p:nvSpPr>
        <p:spPr>
          <a:xfrm>
            <a:off x="1331640" y="4739952"/>
            <a:ext cx="4608512" cy="77728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pt-BR">
              <a:solidFill>
                <a:prstClr val="black"/>
              </a:solidFill>
            </a:endParaRPr>
          </a:p>
        </p:txBody>
      </p:sp>
      <p:sp>
        <p:nvSpPr>
          <p:cNvPr id="55" name="CaixaDeTexto 54"/>
          <p:cNvSpPr txBox="1"/>
          <p:nvPr/>
        </p:nvSpPr>
        <p:spPr>
          <a:xfrm>
            <a:off x="899592" y="3378478"/>
            <a:ext cx="792109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b="1" dirty="0" smtClean="0">
                <a:solidFill>
                  <a:srgbClr val="0070C0"/>
                </a:solidFill>
                <a:cs typeface="Arial" charset="0"/>
              </a:rPr>
              <a:t>R$</a:t>
            </a:r>
            <a:endParaRPr lang="pt-BR" sz="2400" b="1" dirty="0">
              <a:solidFill>
                <a:srgbClr val="FF0000"/>
              </a:solidFill>
              <a:cs typeface="Arial" charset="0"/>
            </a:endParaRPr>
          </a:p>
        </p:txBody>
      </p:sp>
      <p:cxnSp>
        <p:nvCxnSpPr>
          <p:cNvPr id="56" name="Conector reto 55"/>
          <p:cNvCxnSpPr/>
          <p:nvPr/>
        </p:nvCxnSpPr>
        <p:spPr>
          <a:xfrm>
            <a:off x="1043565" y="3378478"/>
            <a:ext cx="576107" cy="55457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to 58"/>
          <p:cNvCxnSpPr/>
          <p:nvPr/>
        </p:nvCxnSpPr>
        <p:spPr>
          <a:xfrm flipH="1">
            <a:off x="1043586" y="3356992"/>
            <a:ext cx="576044" cy="57606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dirty="0" smtClean="0">
                <a:solidFill>
                  <a:srgbClr val="1F497D"/>
                </a:solidFill>
              </a:rPr>
              <a:t>Emissão de Títulos às </a:t>
            </a:r>
            <a:r>
              <a:rPr lang="pt-BR" dirty="0" err="1" smtClean="0">
                <a:solidFill>
                  <a:srgbClr val="1F497D"/>
                </a:solidFill>
              </a:rPr>
              <a:t>IFFs</a:t>
            </a:r>
            <a:endParaRPr lang="pt-BR" dirty="0" smtClean="0">
              <a:solidFill>
                <a:srgbClr val="1F497D"/>
              </a:solidFill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3059789" y="1628800"/>
            <a:ext cx="1224179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sz="1600" b="1" dirty="0" smtClean="0">
                <a:solidFill>
                  <a:srgbClr val="0070C0"/>
                </a:solidFill>
                <a:cs typeface="Arial" charset="0"/>
              </a:rPr>
              <a:t>IFF</a:t>
            </a:r>
            <a:endParaRPr lang="pt-BR" sz="2000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323485" y="3954542"/>
            <a:ext cx="2592331" cy="338554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1600" b="1" dirty="0" smtClean="0">
                <a:solidFill>
                  <a:srgbClr val="7030A0"/>
                </a:solidFill>
                <a:cs typeface="Arial" charset="0"/>
              </a:rPr>
              <a:t>TN</a:t>
            </a:r>
            <a:r>
              <a:rPr lang="pt-BR" sz="1600" b="1" dirty="0" smtClean="0">
                <a:solidFill>
                  <a:srgbClr val="0070C0"/>
                </a:solidFill>
                <a:cs typeface="Arial" charset="0"/>
              </a:rPr>
              <a:t> </a:t>
            </a:r>
            <a:r>
              <a:rPr lang="pt-BR" sz="1600" b="1" dirty="0" smtClean="0">
                <a:solidFill>
                  <a:srgbClr val="0070C0"/>
                </a:solidFill>
                <a:cs typeface="Arial" charset="0"/>
                <a:sym typeface="Wingdings" panose="05000000000000000000" pitchFamily="2" charset="2"/>
              </a:rPr>
              <a:t> </a:t>
            </a:r>
            <a:r>
              <a:rPr lang="pt-BR" sz="1400" b="1" dirty="0" smtClean="0">
                <a:solidFill>
                  <a:prstClr val="black"/>
                </a:solidFill>
                <a:cs typeface="Arial" charset="0"/>
                <a:sym typeface="Wingdings" panose="05000000000000000000" pitchFamily="2" charset="2"/>
              </a:rPr>
              <a:t>títulos</a:t>
            </a:r>
            <a:r>
              <a:rPr lang="pt-BR" sz="1400" b="1" dirty="0" smtClean="0">
                <a:solidFill>
                  <a:srgbClr val="0070C0"/>
                </a:solidFill>
                <a:cs typeface="Arial" charset="0"/>
                <a:sym typeface="Wingdings" panose="05000000000000000000" pitchFamily="2" charset="2"/>
              </a:rPr>
              <a:t> </a:t>
            </a:r>
            <a:r>
              <a:rPr lang="pt-BR" sz="1600" b="1" dirty="0" smtClean="0">
                <a:solidFill>
                  <a:srgbClr val="0070C0"/>
                </a:solidFill>
                <a:cs typeface="Arial" charset="0"/>
                <a:sym typeface="Wingdings" panose="05000000000000000000" pitchFamily="2" charset="2"/>
              </a:rPr>
              <a:t> IFF</a:t>
            </a:r>
            <a:endParaRPr lang="pt-BR" sz="2000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4788024" y="3841884"/>
            <a:ext cx="2376286" cy="52322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1600" b="1" dirty="0" smtClean="0">
                <a:solidFill>
                  <a:srgbClr val="7030A0"/>
                </a:solidFill>
                <a:cs typeface="Arial" charset="0"/>
              </a:rPr>
              <a:t>TN</a:t>
            </a:r>
            <a:r>
              <a:rPr lang="pt-BR" sz="1600" b="1" dirty="0" smtClean="0">
                <a:solidFill>
                  <a:srgbClr val="0070C0"/>
                </a:solidFill>
                <a:cs typeface="Arial" charset="0"/>
              </a:rPr>
              <a:t> </a:t>
            </a:r>
            <a:r>
              <a:rPr lang="pt-BR" sz="1600" b="1" dirty="0" smtClean="0">
                <a:solidFill>
                  <a:srgbClr val="0070C0"/>
                </a:solidFill>
                <a:cs typeface="Arial" charset="0"/>
                <a:sym typeface="Wingdings" panose="05000000000000000000" pitchFamily="2" charset="2"/>
              </a:rPr>
              <a:t> </a:t>
            </a:r>
            <a:r>
              <a:rPr lang="pt-BR" sz="2800" b="1" dirty="0" smtClean="0">
                <a:solidFill>
                  <a:prstClr val="black"/>
                </a:solidFill>
                <a:cs typeface="Arial" charset="0"/>
                <a:sym typeface="Wingdings" panose="05000000000000000000" pitchFamily="2" charset="2"/>
              </a:rPr>
              <a:t>R$</a:t>
            </a:r>
            <a:r>
              <a:rPr lang="pt-BR" sz="1400" b="1" dirty="0" smtClean="0">
                <a:solidFill>
                  <a:srgbClr val="0070C0"/>
                </a:solidFill>
                <a:cs typeface="Arial" charset="0"/>
                <a:sym typeface="Wingdings" panose="05000000000000000000" pitchFamily="2" charset="2"/>
              </a:rPr>
              <a:t> </a:t>
            </a:r>
            <a:r>
              <a:rPr lang="pt-BR" sz="1600" b="1" dirty="0" smtClean="0">
                <a:solidFill>
                  <a:srgbClr val="0070C0"/>
                </a:solidFill>
                <a:cs typeface="Arial" charset="0"/>
                <a:sym typeface="Wingdings" panose="05000000000000000000" pitchFamily="2" charset="2"/>
              </a:rPr>
              <a:t> IFF</a:t>
            </a:r>
            <a:endParaRPr lang="pt-BR" sz="2000" b="1" dirty="0">
              <a:solidFill>
                <a:srgbClr val="FF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05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4213" y="260350"/>
            <a:ext cx="7772400" cy="5762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dirty="0" smtClean="0">
                <a:solidFill>
                  <a:srgbClr val="0099FF"/>
                </a:solidFill>
              </a:rPr>
              <a:t>TÍTULOS PÚBLICOS?</a:t>
            </a:r>
            <a:endParaRPr lang="pt-BR" altLang="pt-BR" sz="2800" dirty="0">
              <a:solidFill>
                <a:srgbClr val="0099FF"/>
              </a:solidFill>
            </a:endParaRPr>
          </a:p>
        </p:txBody>
      </p:sp>
      <p:cxnSp>
        <p:nvCxnSpPr>
          <p:cNvPr id="4" name="Conector reto 3"/>
          <p:cNvCxnSpPr/>
          <p:nvPr/>
        </p:nvCxnSpPr>
        <p:spPr>
          <a:xfrm>
            <a:off x="684213" y="2348880"/>
            <a:ext cx="23036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>
            <a:off x="1835696" y="2348880"/>
            <a:ext cx="0" cy="15757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/>
          <p:cNvSpPr txBox="1"/>
          <p:nvPr/>
        </p:nvSpPr>
        <p:spPr>
          <a:xfrm>
            <a:off x="1763688" y="2420888"/>
            <a:ext cx="1224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FFFF00"/>
                </a:solidFill>
              </a:rPr>
              <a:t>Título Público</a:t>
            </a:r>
          </a:p>
          <a:p>
            <a:pPr algn="ctr"/>
            <a:r>
              <a:rPr lang="pt-BR" b="1" dirty="0" smtClean="0">
                <a:solidFill>
                  <a:srgbClr val="00B0F0"/>
                </a:solidFill>
              </a:rPr>
              <a:t>R$ 100</a:t>
            </a:r>
            <a:endParaRPr lang="pt-BR" b="1" dirty="0">
              <a:solidFill>
                <a:srgbClr val="00B0F0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611560" y="197954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ATIVO</a:t>
            </a:r>
            <a:endParaRPr lang="pt-BR" b="1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1763688" y="198029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PASSIVO</a:t>
            </a:r>
            <a:endParaRPr lang="pt-BR" b="1" dirty="0"/>
          </a:p>
        </p:txBody>
      </p:sp>
      <p:cxnSp>
        <p:nvCxnSpPr>
          <p:cNvPr id="14" name="Conector reto 13"/>
          <p:cNvCxnSpPr/>
          <p:nvPr/>
        </p:nvCxnSpPr>
        <p:spPr>
          <a:xfrm>
            <a:off x="6012805" y="2349626"/>
            <a:ext cx="23036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4"/>
          <p:cNvCxnSpPr/>
          <p:nvPr/>
        </p:nvCxnSpPr>
        <p:spPr>
          <a:xfrm>
            <a:off x="7164288" y="2349626"/>
            <a:ext cx="0" cy="15757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ixaDeTexto 15"/>
          <p:cNvSpPr txBox="1"/>
          <p:nvPr/>
        </p:nvSpPr>
        <p:spPr>
          <a:xfrm>
            <a:off x="5940152" y="2421634"/>
            <a:ext cx="1224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FFFF00"/>
                </a:solidFill>
              </a:rPr>
              <a:t>Título Público</a:t>
            </a:r>
          </a:p>
          <a:p>
            <a:pPr algn="ctr"/>
            <a:r>
              <a:rPr lang="pt-BR" b="1" dirty="0" smtClean="0">
                <a:solidFill>
                  <a:srgbClr val="00B0F0"/>
                </a:solidFill>
              </a:rPr>
              <a:t>R$ 100</a:t>
            </a:r>
            <a:endParaRPr lang="pt-BR" b="1" dirty="0">
              <a:solidFill>
                <a:srgbClr val="00B0F0"/>
              </a:solidFill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5940152" y="198029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ATIVO</a:t>
            </a:r>
            <a:endParaRPr lang="pt-BR" b="1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7092280" y="198104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PASSIVO</a:t>
            </a:r>
            <a:endParaRPr lang="pt-BR" b="1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539552" y="4931876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Para quem </a:t>
            </a:r>
            <a:r>
              <a:rPr lang="pt-BR" b="1" dirty="0" smtClean="0">
                <a:solidFill>
                  <a:srgbClr val="FF0000"/>
                </a:solidFill>
              </a:rPr>
              <a:t>EMITE/VENDE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4932039" y="4931876"/>
            <a:ext cx="36724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Para quem </a:t>
            </a:r>
            <a:r>
              <a:rPr lang="pt-BR" b="1" dirty="0" smtClean="0">
                <a:solidFill>
                  <a:srgbClr val="66FF66"/>
                </a:solidFill>
              </a:rPr>
              <a:t>COMPRA/ADQUIRE</a:t>
            </a:r>
            <a:endParaRPr lang="pt-BR" b="1" dirty="0">
              <a:solidFill>
                <a:srgbClr val="66FF66"/>
              </a:solidFill>
            </a:endParaRPr>
          </a:p>
        </p:txBody>
      </p:sp>
      <p:sp>
        <p:nvSpPr>
          <p:cNvPr id="11" name="Seta para cima 10"/>
          <p:cNvSpPr/>
          <p:nvPr/>
        </p:nvSpPr>
        <p:spPr>
          <a:xfrm>
            <a:off x="2339752" y="3779748"/>
            <a:ext cx="216024" cy="1008112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Seta para cima 22"/>
          <p:cNvSpPr/>
          <p:nvPr/>
        </p:nvSpPr>
        <p:spPr>
          <a:xfrm>
            <a:off x="6444208" y="3779748"/>
            <a:ext cx="216024" cy="1008112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309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aixaDeTexto 64"/>
          <p:cNvSpPr txBox="1"/>
          <p:nvPr/>
        </p:nvSpPr>
        <p:spPr>
          <a:xfrm>
            <a:off x="467544" y="1628800"/>
            <a:ext cx="1177788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sz="1600" b="1" dirty="0" smtClean="0">
                <a:solidFill>
                  <a:prstClr val="black"/>
                </a:solidFill>
                <a:cs typeface="Arial" charset="0"/>
              </a:rPr>
              <a:t>TN</a:t>
            </a:r>
            <a:endParaRPr lang="pt-BR" sz="2000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3" name="CaixaDeTexto 32"/>
          <p:cNvSpPr txBox="1"/>
          <p:nvPr/>
        </p:nvSpPr>
        <p:spPr>
          <a:xfrm>
            <a:off x="1763688" y="1290246"/>
            <a:ext cx="1224179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b="1" dirty="0" smtClean="0">
                <a:solidFill>
                  <a:srgbClr val="0070C0"/>
                </a:solidFill>
                <a:cs typeface="Arial" charset="0"/>
              </a:rPr>
              <a:t>R$</a:t>
            </a:r>
            <a:endParaRPr lang="pt-BR" sz="2400" b="1" dirty="0">
              <a:solidFill>
                <a:srgbClr val="FF0000"/>
              </a:solidFill>
              <a:cs typeface="Arial" charset="0"/>
            </a:endParaRPr>
          </a:p>
        </p:txBody>
      </p:sp>
      <p:cxnSp>
        <p:nvCxnSpPr>
          <p:cNvPr id="3" name="Conector de seta reta 2"/>
          <p:cNvCxnSpPr/>
          <p:nvPr/>
        </p:nvCxnSpPr>
        <p:spPr>
          <a:xfrm>
            <a:off x="1907704" y="1798077"/>
            <a:ext cx="93610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to 4"/>
          <p:cNvCxnSpPr/>
          <p:nvPr/>
        </p:nvCxnSpPr>
        <p:spPr>
          <a:xfrm>
            <a:off x="1979712" y="1290246"/>
            <a:ext cx="864096" cy="98662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to 39"/>
          <p:cNvCxnSpPr/>
          <p:nvPr/>
        </p:nvCxnSpPr>
        <p:spPr>
          <a:xfrm flipH="1">
            <a:off x="1907704" y="1268760"/>
            <a:ext cx="936104" cy="93610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aixaDeTexto 40"/>
          <p:cNvSpPr txBox="1"/>
          <p:nvPr/>
        </p:nvSpPr>
        <p:spPr>
          <a:xfrm>
            <a:off x="4572000" y="1484784"/>
            <a:ext cx="4320480" cy="52322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just" eaLnBrk="1" hangingPunct="1"/>
            <a:r>
              <a:rPr lang="pt-BR" sz="1400" b="1" dirty="0" smtClean="0">
                <a:solidFill>
                  <a:prstClr val="black"/>
                </a:solidFill>
                <a:cs typeface="Arial" charset="0"/>
              </a:rPr>
              <a:t>Não havia R$ disponível para a realização da despesa de capital “concessão de empréstimos”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" name="Seta em curva para cima 7"/>
          <p:cNvSpPr/>
          <p:nvPr/>
        </p:nvSpPr>
        <p:spPr>
          <a:xfrm>
            <a:off x="2411760" y="2060848"/>
            <a:ext cx="2664296" cy="43204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pt-BR">
              <a:solidFill>
                <a:prstClr val="black"/>
              </a:solidFill>
            </a:endParaRPr>
          </a:p>
        </p:txBody>
      </p:sp>
      <p:cxnSp>
        <p:nvCxnSpPr>
          <p:cNvPr id="10" name="Conector reto 9"/>
          <p:cNvCxnSpPr/>
          <p:nvPr/>
        </p:nvCxnSpPr>
        <p:spPr>
          <a:xfrm>
            <a:off x="611560" y="2780928"/>
            <a:ext cx="7848872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/>
          <p:nvPr/>
        </p:nvCxnSpPr>
        <p:spPr>
          <a:xfrm>
            <a:off x="1331640" y="4437112"/>
            <a:ext cx="6984776" cy="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>
            <a:off x="1331640" y="4293096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to 44"/>
          <p:cNvCxnSpPr/>
          <p:nvPr/>
        </p:nvCxnSpPr>
        <p:spPr>
          <a:xfrm>
            <a:off x="5724128" y="4293096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eta em curva para cima 15"/>
          <p:cNvSpPr/>
          <p:nvPr/>
        </p:nvSpPr>
        <p:spPr>
          <a:xfrm>
            <a:off x="1331640" y="4739952"/>
            <a:ext cx="4608512" cy="77728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pt-BR">
              <a:solidFill>
                <a:prstClr val="black"/>
              </a:solidFill>
            </a:endParaRPr>
          </a:p>
        </p:txBody>
      </p:sp>
      <p:sp>
        <p:nvSpPr>
          <p:cNvPr id="54" name="CaixaDeTexto 53"/>
          <p:cNvSpPr txBox="1"/>
          <p:nvPr/>
        </p:nvSpPr>
        <p:spPr>
          <a:xfrm>
            <a:off x="2221210" y="5589240"/>
            <a:ext cx="2782838" cy="338554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1600" b="1" dirty="0" smtClean="0">
                <a:solidFill>
                  <a:srgbClr val="7030A0"/>
                </a:solidFill>
                <a:cs typeface="Arial" charset="0"/>
              </a:rPr>
              <a:t>TN</a:t>
            </a:r>
            <a:r>
              <a:rPr lang="pt-BR" sz="1600" b="1" dirty="0">
                <a:solidFill>
                  <a:srgbClr val="0070C0"/>
                </a:solidFill>
                <a:cs typeface="Arial" charset="0"/>
              </a:rPr>
              <a:t> </a:t>
            </a:r>
            <a:r>
              <a:rPr lang="pt-BR" sz="1600" b="1" dirty="0" smtClean="0">
                <a:solidFill>
                  <a:prstClr val="black"/>
                </a:solidFill>
                <a:cs typeface="Arial" charset="0"/>
              </a:rPr>
              <a:t>pagou juros à </a:t>
            </a:r>
            <a:r>
              <a:rPr lang="pt-BR" sz="1600" b="1" dirty="0" smtClean="0">
                <a:solidFill>
                  <a:srgbClr val="0070C0"/>
                </a:solidFill>
                <a:cs typeface="Arial" charset="0"/>
              </a:rPr>
              <a:t>IFF</a:t>
            </a:r>
            <a:endParaRPr lang="pt-BR" sz="1600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55" name="CaixaDeTexto 54"/>
          <p:cNvSpPr txBox="1"/>
          <p:nvPr/>
        </p:nvSpPr>
        <p:spPr>
          <a:xfrm>
            <a:off x="899592" y="3378478"/>
            <a:ext cx="792109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b="1" dirty="0" smtClean="0">
                <a:solidFill>
                  <a:srgbClr val="0070C0"/>
                </a:solidFill>
                <a:cs typeface="Arial" charset="0"/>
              </a:rPr>
              <a:t>R$</a:t>
            </a:r>
            <a:endParaRPr lang="pt-BR" sz="2400" b="1" dirty="0">
              <a:solidFill>
                <a:srgbClr val="FF0000"/>
              </a:solidFill>
              <a:cs typeface="Arial" charset="0"/>
            </a:endParaRPr>
          </a:p>
        </p:txBody>
      </p:sp>
      <p:cxnSp>
        <p:nvCxnSpPr>
          <p:cNvPr id="56" name="Conector reto 55"/>
          <p:cNvCxnSpPr/>
          <p:nvPr/>
        </p:nvCxnSpPr>
        <p:spPr>
          <a:xfrm>
            <a:off x="1043565" y="3378478"/>
            <a:ext cx="576107" cy="55457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to 58"/>
          <p:cNvCxnSpPr/>
          <p:nvPr/>
        </p:nvCxnSpPr>
        <p:spPr>
          <a:xfrm flipH="1">
            <a:off x="1043586" y="3356992"/>
            <a:ext cx="576044" cy="57606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dirty="0" smtClean="0">
                <a:solidFill>
                  <a:srgbClr val="1F497D"/>
                </a:solidFill>
              </a:rPr>
              <a:t>Emissão de Títulos às </a:t>
            </a:r>
            <a:r>
              <a:rPr lang="pt-BR" dirty="0" err="1" smtClean="0">
                <a:solidFill>
                  <a:srgbClr val="1F497D"/>
                </a:solidFill>
              </a:rPr>
              <a:t>IFFs</a:t>
            </a:r>
            <a:endParaRPr lang="pt-BR" dirty="0" smtClean="0">
              <a:solidFill>
                <a:srgbClr val="1F497D"/>
              </a:solidFill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3059789" y="1628800"/>
            <a:ext cx="1224179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t-BR" sz="1600" b="1" dirty="0" smtClean="0">
                <a:solidFill>
                  <a:srgbClr val="0070C0"/>
                </a:solidFill>
                <a:cs typeface="Arial" charset="0"/>
              </a:rPr>
              <a:t>IFF</a:t>
            </a:r>
            <a:endParaRPr lang="pt-BR" sz="2000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323485" y="3954542"/>
            <a:ext cx="2592331" cy="338554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1600" b="1" dirty="0" smtClean="0">
                <a:solidFill>
                  <a:srgbClr val="7030A0"/>
                </a:solidFill>
                <a:cs typeface="Arial" charset="0"/>
              </a:rPr>
              <a:t>TN</a:t>
            </a:r>
            <a:r>
              <a:rPr lang="pt-BR" sz="1600" b="1" dirty="0" smtClean="0">
                <a:solidFill>
                  <a:srgbClr val="0070C0"/>
                </a:solidFill>
                <a:cs typeface="Arial" charset="0"/>
              </a:rPr>
              <a:t> </a:t>
            </a:r>
            <a:r>
              <a:rPr lang="pt-BR" sz="1600" b="1" dirty="0" smtClean="0">
                <a:solidFill>
                  <a:srgbClr val="0070C0"/>
                </a:solidFill>
                <a:cs typeface="Arial" charset="0"/>
                <a:sym typeface="Wingdings" panose="05000000000000000000" pitchFamily="2" charset="2"/>
              </a:rPr>
              <a:t> </a:t>
            </a:r>
            <a:r>
              <a:rPr lang="pt-BR" sz="1400" b="1" dirty="0" smtClean="0">
                <a:solidFill>
                  <a:prstClr val="black"/>
                </a:solidFill>
                <a:cs typeface="Arial" charset="0"/>
                <a:sym typeface="Wingdings" panose="05000000000000000000" pitchFamily="2" charset="2"/>
              </a:rPr>
              <a:t>títulos</a:t>
            </a:r>
            <a:r>
              <a:rPr lang="pt-BR" sz="1400" b="1" dirty="0" smtClean="0">
                <a:solidFill>
                  <a:srgbClr val="0070C0"/>
                </a:solidFill>
                <a:cs typeface="Arial" charset="0"/>
                <a:sym typeface="Wingdings" panose="05000000000000000000" pitchFamily="2" charset="2"/>
              </a:rPr>
              <a:t> </a:t>
            </a:r>
            <a:r>
              <a:rPr lang="pt-BR" sz="1600" b="1" dirty="0" smtClean="0">
                <a:solidFill>
                  <a:srgbClr val="0070C0"/>
                </a:solidFill>
                <a:cs typeface="Arial" charset="0"/>
                <a:sym typeface="Wingdings" panose="05000000000000000000" pitchFamily="2" charset="2"/>
              </a:rPr>
              <a:t> IFF</a:t>
            </a:r>
            <a:endParaRPr lang="pt-BR" sz="2000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4788024" y="3841884"/>
            <a:ext cx="2376286" cy="52322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1600" b="1" dirty="0" smtClean="0">
                <a:solidFill>
                  <a:srgbClr val="7030A0"/>
                </a:solidFill>
                <a:cs typeface="Arial" charset="0"/>
              </a:rPr>
              <a:t>TN</a:t>
            </a:r>
            <a:r>
              <a:rPr lang="pt-BR" sz="1600" b="1" dirty="0" smtClean="0">
                <a:solidFill>
                  <a:srgbClr val="0070C0"/>
                </a:solidFill>
                <a:cs typeface="Arial" charset="0"/>
              </a:rPr>
              <a:t> </a:t>
            </a:r>
            <a:r>
              <a:rPr lang="pt-BR" sz="1600" b="1" dirty="0" smtClean="0">
                <a:solidFill>
                  <a:srgbClr val="0070C0"/>
                </a:solidFill>
                <a:cs typeface="Arial" charset="0"/>
                <a:sym typeface="Wingdings" panose="05000000000000000000" pitchFamily="2" charset="2"/>
              </a:rPr>
              <a:t> </a:t>
            </a:r>
            <a:r>
              <a:rPr lang="pt-BR" sz="2800" b="1" dirty="0" smtClean="0">
                <a:solidFill>
                  <a:prstClr val="black"/>
                </a:solidFill>
                <a:cs typeface="Arial" charset="0"/>
                <a:sym typeface="Wingdings" panose="05000000000000000000" pitchFamily="2" charset="2"/>
              </a:rPr>
              <a:t>R$</a:t>
            </a:r>
            <a:r>
              <a:rPr lang="pt-BR" sz="1400" b="1" dirty="0" smtClean="0">
                <a:solidFill>
                  <a:srgbClr val="0070C0"/>
                </a:solidFill>
                <a:cs typeface="Arial" charset="0"/>
                <a:sym typeface="Wingdings" panose="05000000000000000000" pitchFamily="2" charset="2"/>
              </a:rPr>
              <a:t> </a:t>
            </a:r>
            <a:r>
              <a:rPr lang="pt-BR" sz="1600" b="1" dirty="0" smtClean="0">
                <a:solidFill>
                  <a:srgbClr val="0070C0"/>
                </a:solidFill>
                <a:cs typeface="Arial" charset="0"/>
                <a:sym typeface="Wingdings" panose="05000000000000000000" pitchFamily="2" charset="2"/>
              </a:rPr>
              <a:t> IFF</a:t>
            </a:r>
            <a:endParaRPr lang="pt-BR" sz="2000" b="1" dirty="0">
              <a:solidFill>
                <a:srgbClr val="FF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66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4213" y="1690489"/>
            <a:ext cx="7772400" cy="2314575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rgbClr val="7030A0"/>
                </a:solidFill>
              </a:rPr>
              <a:t>ALGUNS</a:t>
            </a:r>
            <a:br>
              <a:rPr lang="pt-BR" b="1" dirty="0" smtClean="0">
                <a:solidFill>
                  <a:srgbClr val="7030A0"/>
                </a:solidFill>
              </a:rPr>
            </a:br>
            <a:r>
              <a:rPr lang="pt-BR" b="1" dirty="0" smtClean="0">
                <a:solidFill>
                  <a:srgbClr val="7030A0"/>
                </a:solidFill>
              </a:rPr>
              <a:t>QUESTIONAMENTOS</a:t>
            </a:r>
            <a:endParaRPr lang="pt-BR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38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OBJETIVOS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sz="2800" b="1" dirty="0" smtClean="0"/>
              <a:t>1) </a:t>
            </a:r>
            <a:r>
              <a:rPr lang="pt-BR" sz="2800" b="1" dirty="0"/>
              <a:t>Com que recursos a União iria resgatar os títulos públicos emitidos?</a:t>
            </a:r>
          </a:p>
          <a:p>
            <a:pPr marL="0" indent="0" algn="just">
              <a:buNone/>
            </a:pPr>
            <a:endParaRPr lang="pt-BR" sz="2800" b="1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pt-BR" sz="2800" b="1" dirty="0" smtClean="0">
                <a:solidFill>
                  <a:schemeClr val="bg1"/>
                </a:solidFill>
              </a:rPr>
              <a:t>2) As despesas financiadas por emissões diretas de títulos públicos devem ser autorizadas no orçamento?</a:t>
            </a:r>
          </a:p>
          <a:p>
            <a:pPr marL="0" indent="0" algn="just">
              <a:buNone/>
            </a:pPr>
            <a:endParaRPr lang="pt-BR" sz="2800" b="1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pt-BR" sz="2800" b="1" dirty="0" smtClean="0">
                <a:solidFill>
                  <a:schemeClr val="bg1"/>
                </a:solidFill>
              </a:rPr>
              <a:t>3) Os recursos/fontes obtidos com a emissão direta de títulos públicos devem ser estimados no orçamento?</a:t>
            </a:r>
          </a:p>
          <a:p>
            <a:pPr marL="0" indent="0" algn="just">
              <a:buNone/>
            </a:pPr>
            <a:endParaRPr lang="pt-BR" sz="2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pt-BR" sz="2800" b="1" dirty="0" smtClean="0">
                <a:solidFill>
                  <a:schemeClr val="bg1"/>
                </a:solidFill>
              </a:rPr>
              <a:t>4) As emissões diretas entre União e </a:t>
            </a:r>
            <a:r>
              <a:rPr lang="pt-BR" sz="2800" b="1" dirty="0" err="1" smtClean="0">
                <a:solidFill>
                  <a:schemeClr val="bg1"/>
                </a:solidFill>
              </a:rPr>
              <a:t>IFFs</a:t>
            </a:r>
            <a:r>
              <a:rPr lang="pt-BR" sz="2800" b="1" dirty="0" smtClean="0">
                <a:solidFill>
                  <a:schemeClr val="bg1"/>
                </a:solidFill>
              </a:rPr>
              <a:t> seriam vedadas pela LRF?</a:t>
            </a:r>
          </a:p>
        </p:txBody>
      </p:sp>
    </p:spTree>
    <p:extLst>
      <p:ext uri="{BB962C8B-B14F-4D97-AF65-F5344CB8AC3E}">
        <p14:creationId xmlns:p14="http://schemas.microsoft.com/office/powerpoint/2010/main" val="160873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b="1" dirty="0" smtClean="0">
                <a:solidFill>
                  <a:schemeClr val="bg1"/>
                </a:solidFill>
              </a:rPr>
              <a:t>	MPV 435/2008 (Lei 11.803/2008):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b="1" dirty="0">
                <a:solidFill>
                  <a:schemeClr val="bg1"/>
                </a:solidFill>
              </a:rPr>
              <a:t>	</a:t>
            </a:r>
            <a:endParaRPr lang="pt-BR" sz="2700" b="1" dirty="0" smtClean="0">
              <a:solidFill>
                <a:schemeClr val="bg1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dirty="0" smtClean="0">
                <a:solidFill>
                  <a:schemeClr val="bg1"/>
                </a:solidFill>
              </a:rPr>
              <a:t>	</a:t>
            </a:r>
            <a:r>
              <a:rPr lang="pt-BR" sz="2700" dirty="0" smtClean="0">
                <a:solidFill>
                  <a:srgbClr val="0B1B2F"/>
                </a:solidFill>
              </a:rPr>
              <a:t>Art</a:t>
            </a:r>
            <a:r>
              <a:rPr lang="pt-BR" sz="2700" dirty="0">
                <a:solidFill>
                  <a:srgbClr val="0B1B2F"/>
                </a:solidFill>
              </a:rPr>
              <a:t>. </a:t>
            </a:r>
            <a:r>
              <a:rPr lang="pt-BR" sz="2700" dirty="0" smtClean="0">
                <a:solidFill>
                  <a:srgbClr val="0B1B2F"/>
                </a:solidFill>
              </a:rPr>
              <a:t>6º </a:t>
            </a:r>
            <a:r>
              <a:rPr lang="pt-BR" sz="2700" dirty="0">
                <a:solidFill>
                  <a:srgbClr val="0B1B2F"/>
                </a:solidFill>
              </a:rPr>
              <a:t>O resultado financeiro </a:t>
            </a:r>
            <a:r>
              <a:rPr lang="pt-BR" sz="2700" b="1" dirty="0">
                <a:solidFill>
                  <a:srgbClr val="0B1B2F"/>
                </a:solidFill>
              </a:rPr>
              <a:t>das operações com reservas cambiais depositadas no Banco Central do Brasil</a:t>
            </a:r>
            <a:r>
              <a:rPr lang="pt-BR" sz="2700" dirty="0">
                <a:solidFill>
                  <a:srgbClr val="0B1B2F"/>
                </a:solidFill>
              </a:rPr>
              <a:t> </a:t>
            </a:r>
            <a:r>
              <a:rPr lang="pt-BR" sz="2700" b="1" dirty="0">
                <a:solidFill>
                  <a:srgbClr val="0B1B2F"/>
                </a:solidFill>
              </a:rPr>
              <a:t>e das operações com derivativos cambiais </a:t>
            </a:r>
            <a:r>
              <a:rPr lang="pt-BR" sz="2700" dirty="0">
                <a:solidFill>
                  <a:srgbClr val="0B1B2F"/>
                </a:solidFill>
              </a:rPr>
              <a:t>por ele realizadas no mercado interno, conforme apurado em seu balanço, será considerado</a:t>
            </a:r>
            <a:r>
              <a:rPr lang="pt-BR" sz="2700" dirty="0" smtClean="0">
                <a:solidFill>
                  <a:srgbClr val="0B1B2F"/>
                </a:solidFill>
              </a:rPr>
              <a:t>:</a:t>
            </a:r>
            <a:endParaRPr lang="pt-BR" sz="2700" dirty="0">
              <a:solidFill>
                <a:srgbClr val="0B1B2F"/>
              </a:solidFill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z="4000" u="sng" dirty="0" smtClean="0">
                <a:solidFill>
                  <a:srgbClr val="C0504D">
                    <a:lumMod val="40000"/>
                    <a:lumOff val="60000"/>
                  </a:srgbClr>
                </a:solidFill>
              </a:rPr>
              <a:t>MPV 435/2008 – Equalização Cambial</a:t>
            </a:r>
          </a:p>
        </p:txBody>
      </p:sp>
    </p:spTree>
    <p:extLst>
      <p:ext uri="{BB962C8B-B14F-4D97-AF65-F5344CB8AC3E}">
        <p14:creationId xmlns:p14="http://schemas.microsoft.com/office/powerpoint/2010/main" val="24695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b="1" dirty="0" smtClean="0">
                <a:solidFill>
                  <a:schemeClr val="bg1"/>
                </a:solidFill>
              </a:rPr>
              <a:t>	MPV 435/2008 (Lei 11.803/2008):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b="1" dirty="0">
                <a:solidFill>
                  <a:schemeClr val="bg1"/>
                </a:solidFill>
              </a:rPr>
              <a:t>	</a:t>
            </a:r>
            <a:endParaRPr lang="pt-BR" sz="2700" b="1" dirty="0" smtClean="0">
              <a:solidFill>
                <a:schemeClr val="bg1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dirty="0" smtClean="0">
                <a:solidFill>
                  <a:schemeClr val="bg1"/>
                </a:solidFill>
              </a:rPr>
              <a:t>	Art</a:t>
            </a:r>
            <a:r>
              <a:rPr lang="pt-BR" sz="2700" dirty="0">
                <a:solidFill>
                  <a:schemeClr val="bg1"/>
                </a:solidFill>
              </a:rPr>
              <a:t>. </a:t>
            </a:r>
            <a:r>
              <a:rPr lang="pt-BR" sz="2700" dirty="0" smtClean="0">
                <a:solidFill>
                  <a:schemeClr val="bg1"/>
                </a:solidFill>
              </a:rPr>
              <a:t>6º </a:t>
            </a:r>
            <a:r>
              <a:rPr lang="pt-BR" sz="2700" dirty="0">
                <a:solidFill>
                  <a:schemeClr val="bg1"/>
                </a:solidFill>
              </a:rPr>
              <a:t>O resultado financeiro </a:t>
            </a:r>
            <a:r>
              <a:rPr lang="pt-BR" sz="2700" b="1" dirty="0">
                <a:solidFill>
                  <a:srgbClr val="0B1B2F"/>
                </a:solidFill>
              </a:rPr>
              <a:t>das operações com reservas cambiais depositadas no Banco Central do Brasil</a:t>
            </a:r>
            <a:r>
              <a:rPr lang="pt-BR" sz="2700" dirty="0">
                <a:solidFill>
                  <a:srgbClr val="0B1B2F"/>
                </a:solidFill>
              </a:rPr>
              <a:t> </a:t>
            </a:r>
            <a:r>
              <a:rPr lang="pt-BR" sz="2700" b="1" dirty="0">
                <a:solidFill>
                  <a:srgbClr val="0B1B2F"/>
                </a:solidFill>
              </a:rPr>
              <a:t>e das operações com derivativos cambiais </a:t>
            </a:r>
            <a:r>
              <a:rPr lang="pt-BR" sz="2700" dirty="0">
                <a:solidFill>
                  <a:srgbClr val="0B1B2F"/>
                </a:solidFill>
              </a:rPr>
              <a:t>por ele realizadas no mercado interno, conforme apurado em seu balanço, será considerado</a:t>
            </a:r>
            <a:r>
              <a:rPr lang="pt-BR" sz="2700" dirty="0" smtClean="0">
                <a:solidFill>
                  <a:srgbClr val="0B1B2F"/>
                </a:solidFill>
              </a:rPr>
              <a:t>:</a:t>
            </a:r>
            <a:endParaRPr lang="pt-BR" sz="2700" dirty="0">
              <a:solidFill>
                <a:srgbClr val="0B1B2F"/>
              </a:solidFill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z="4000" u="sng" dirty="0" smtClean="0">
                <a:solidFill>
                  <a:srgbClr val="C0504D">
                    <a:lumMod val="40000"/>
                    <a:lumOff val="60000"/>
                  </a:srgbClr>
                </a:solidFill>
              </a:rPr>
              <a:t>MPV 435/2008 – Equalização Cambial</a:t>
            </a:r>
          </a:p>
        </p:txBody>
      </p:sp>
    </p:spTree>
    <p:extLst>
      <p:ext uri="{BB962C8B-B14F-4D97-AF65-F5344CB8AC3E}">
        <p14:creationId xmlns:p14="http://schemas.microsoft.com/office/powerpoint/2010/main" val="3188507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b="1" dirty="0" smtClean="0">
                <a:solidFill>
                  <a:schemeClr val="bg1"/>
                </a:solidFill>
              </a:rPr>
              <a:t>	MPV 435/2008 (Lei 11.803/2008):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b="1" dirty="0">
                <a:solidFill>
                  <a:schemeClr val="bg1"/>
                </a:solidFill>
              </a:rPr>
              <a:t>	</a:t>
            </a:r>
            <a:endParaRPr lang="pt-BR" sz="2700" b="1" dirty="0" smtClean="0">
              <a:solidFill>
                <a:schemeClr val="bg1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dirty="0" smtClean="0">
                <a:solidFill>
                  <a:schemeClr val="bg1"/>
                </a:solidFill>
              </a:rPr>
              <a:t>	Art</a:t>
            </a:r>
            <a:r>
              <a:rPr lang="pt-BR" sz="2700" dirty="0">
                <a:solidFill>
                  <a:schemeClr val="bg1"/>
                </a:solidFill>
              </a:rPr>
              <a:t>. </a:t>
            </a:r>
            <a:r>
              <a:rPr lang="pt-BR" sz="2700" dirty="0" smtClean="0">
                <a:solidFill>
                  <a:schemeClr val="bg1"/>
                </a:solidFill>
              </a:rPr>
              <a:t>6º </a:t>
            </a:r>
            <a:r>
              <a:rPr lang="pt-BR" sz="2700" dirty="0">
                <a:solidFill>
                  <a:schemeClr val="bg1"/>
                </a:solidFill>
              </a:rPr>
              <a:t>O resultado financeiro </a:t>
            </a:r>
            <a:r>
              <a:rPr lang="pt-BR" sz="2700" b="1" dirty="0">
                <a:solidFill>
                  <a:srgbClr val="FFFF00"/>
                </a:solidFill>
              </a:rPr>
              <a:t>das operações com reservas cambiais depositadas no Banco Central do </a:t>
            </a:r>
            <a:r>
              <a:rPr lang="pt-BR" sz="2700" b="1" dirty="0">
                <a:solidFill>
                  <a:srgbClr val="0B1B2F"/>
                </a:solidFill>
              </a:rPr>
              <a:t>Brasil</a:t>
            </a:r>
            <a:r>
              <a:rPr lang="pt-BR" sz="2700" dirty="0">
                <a:solidFill>
                  <a:srgbClr val="0B1B2F"/>
                </a:solidFill>
              </a:rPr>
              <a:t> </a:t>
            </a:r>
            <a:r>
              <a:rPr lang="pt-BR" sz="2700" b="1" dirty="0">
                <a:solidFill>
                  <a:srgbClr val="0B1B2F"/>
                </a:solidFill>
              </a:rPr>
              <a:t>e das operações com derivativos cambiais </a:t>
            </a:r>
            <a:r>
              <a:rPr lang="pt-BR" sz="2700" dirty="0">
                <a:solidFill>
                  <a:srgbClr val="0B1B2F"/>
                </a:solidFill>
              </a:rPr>
              <a:t>por ele realizadas no mercado interno, conforme apurado em seu balanço, será considerado</a:t>
            </a:r>
            <a:r>
              <a:rPr lang="pt-BR" sz="2700" dirty="0" smtClean="0">
                <a:solidFill>
                  <a:srgbClr val="0B1B2F"/>
                </a:solidFill>
              </a:rPr>
              <a:t>:</a:t>
            </a:r>
            <a:endParaRPr lang="pt-BR" sz="2700" dirty="0">
              <a:solidFill>
                <a:srgbClr val="0B1B2F"/>
              </a:solidFill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z="4000" u="sng" dirty="0" smtClean="0">
                <a:solidFill>
                  <a:srgbClr val="C0504D">
                    <a:lumMod val="40000"/>
                    <a:lumOff val="60000"/>
                  </a:srgbClr>
                </a:solidFill>
              </a:rPr>
              <a:t>MPV 435/2008 – Equalização Cambial</a:t>
            </a:r>
          </a:p>
        </p:txBody>
      </p:sp>
    </p:spTree>
    <p:extLst>
      <p:ext uri="{BB962C8B-B14F-4D97-AF65-F5344CB8AC3E}">
        <p14:creationId xmlns:p14="http://schemas.microsoft.com/office/powerpoint/2010/main" val="316524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b="1" dirty="0" smtClean="0">
                <a:solidFill>
                  <a:schemeClr val="bg1"/>
                </a:solidFill>
              </a:rPr>
              <a:t>	MPV 435/2008 (Lei 11.803/2008):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b="1" dirty="0">
                <a:solidFill>
                  <a:schemeClr val="bg1"/>
                </a:solidFill>
              </a:rPr>
              <a:t>	</a:t>
            </a:r>
            <a:endParaRPr lang="pt-BR" sz="2700" b="1" dirty="0" smtClean="0">
              <a:solidFill>
                <a:schemeClr val="bg1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dirty="0" smtClean="0">
                <a:solidFill>
                  <a:schemeClr val="bg1"/>
                </a:solidFill>
              </a:rPr>
              <a:t>	Art</a:t>
            </a:r>
            <a:r>
              <a:rPr lang="pt-BR" sz="2700" dirty="0">
                <a:solidFill>
                  <a:schemeClr val="bg1"/>
                </a:solidFill>
              </a:rPr>
              <a:t>. </a:t>
            </a:r>
            <a:r>
              <a:rPr lang="pt-BR" sz="2700" dirty="0" smtClean="0">
                <a:solidFill>
                  <a:schemeClr val="bg1"/>
                </a:solidFill>
              </a:rPr>
              <a:t>6º </a:t>
            </a:r>
            <a:r>
              <a:rPr lang="pt-BR" sz="2700" dirty="0">
                <a:solidFill>
                  <a:schemeClr val="bg1"/>
                </a:solidFill>
              </a:rPr>
              <a:t>O resultado financeiro </a:t>
            </a:r>
            <a:r>
              <a:rPr lang="pt-BR" sz="2700" b="1" dirty="0">
                <a:solidFill>
                  <a:srgbClr val="FFFF00"/>
                </a:solidFill>
              </a:rPr>
              <a:t>das operações com reservas cambiais depositadas no Banco Central do Brasil</a:t>
            </a:r>
            <a:r>
              <a:rPr lang="pt-BR" sz="2700" dirty="0">
                <a:solidFill>
                  <a:schemeClr val="bg1"/>
                </a:solidFill>
              </a:rPr>
              <a:t> </a:t>
            </a:r>
            <a:r>
              <a:rPr lang="pt-BR" sz="2700" b="1" dirty="0">
                <a:solidFill>
                  <a:srgbClr val="00B0F0"/>
                </a:solidFill>
              </a:rPr>
              <a:t>e das operações com derivativos cambiais </a:t>
            </a:r>
            <a:r>
              <a:rPr lang="pt-BR" sz="2700" dirty="0">
                <a:solidFill>
                  <a:schemeClr val="bg1"/>
                </a:solidFill>
              </a:rPr>
              <a:t>por ele realizadas no mercado interno, </a:t>
            </a:r>
            <a:r>
              <a:rPr lang="pt-BR" sz="2700" dirty="0">
                <a:solidFill>
                  <a:srgbClr val="0B1B2F"/>
                </a:solidFill>
              </a:rPr>
              <a:t>conforme apurado em seu balanço, será considerado</a:t>
            </a:r>
            <a:r>
              <a:rPr lang="pt-BR" sz="2700" dirty="0" smtClean="0">
                <a:solidFill>
                  <a:srgbClr val="0B1B2F"/>
                </a:solidFill>
              </a:rPr>
              <a:t>:</a:t>
            </a:r>
            <a:endParaRPr lang="pt-BR" sz="2700" dirty="0">
              <a:solidFill>
                <a:srgbClr val="0B1B2F"/>
              </a:solidFill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z="4000" u="sng" dirty="0" smtClean="0">
                <a:solidFill>
                  <a:srgbClr val="C0504D">
                    <a:lumMod val="40000"/>
                    <a:lumOff val="60000"/>
                  </a:srgbClr>
                </a:solidFill>
              </a:rPr>
              <a:t>MPV 435/2008 – Equalização Cambial</a:t>
            </a:r>
          </a:p>
        </p:txBody>
      </p:sp>
    </p:spTree>
    <p:extLst>
      <p:ext uri="{BB962C8B-B14F-4D97-AF65-F5344CB8AC3E}">
        <p14:creationId xmlns:p14="http://schemas.microsoft.com/office/powerpoint/2010/main" val="187970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b="1" dirty="0" smtClean="0">
                <a:solidFill>
                  <a:schemeClr val="bg1"/>
                </a:solidFill>
              </a:rPr>
              <a:t>	MPV 435/2008 (Lei 11.803/2008):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b="1" dirty="0">
                <a:solidFill>
                  <a:schemeClr val="bg1"/>
                </a:solidFill>
              </a:rPr>
              <a:t>	</a:t>
            </a:r>
            <a:endParaRPr lang="pt-BR" sz="2700" b="1" dirty="0" smtClean="0">
              <a:solidFill>
                <a:schemeClr val="bg1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dirty="0" smtClean="0">
                <a:solidFill>
                  <a:schemeClr val="bg1"/>
                </a:solidFill>
              </a:rPr>
              <a:t>	Art</a:t>
            </a:r>
            <a:r>
              <a:rPr lang="pt-BR" sz="2700" dirty="0">
                <a:solidFill>
                  <a:schemeClr val="bg1"/>
                </a:solidFill>
              </a:rPr>
              <a:t>. </a:t>
            </a:r>
            <a:r>
              <a:rPr lang="pt-BR" sz="2700" dirty="0" smtClean="0">
                <a:solidFill>
                  <a:schemeClr val="bg1"/>
                </a:solidFill>
              </a:rPr>
              <a:t>6º </a:t>
            </a:r>
            <a:r>
              <a:rPr lang="pt-BR" sz="2700" dirty="0">
                <a:solidFill>
                  <a:schemeClr val="bg1"/>
                </a:solidFill>
              </a:rPr>
              <a:t>O resultado financeiro </a:t>
            </a:r>
            <a:r>
              <a:rPr lang="pt-BR" sz="2700" b="1" dirty="0">
                <a:solidFill>
                  <a:srgbClr val="FFFF00"/>
                </a:solidFill>
              </a:rPr>
              <a:t>das operações com reservas cambiais depositadas no Banco Central do Brasil</a:t>
            </a:r>
            <a:r>
              <a:rPr lang="pt-BR" sz="2700" dirty="0">
                <a:solidFill>
                  <a:schemeClr val="bg1"/>
                </a:solidFill>
              </a:rPr>
              <a:t> </a:t>
            </a:r>
            <a:r>
              <a:rPr lang="pt-BR" sz="2700" b="1" dirty="0">
                <a:solidFill>
                  <a:srgbClr val="00B0F0"/>
                </a:solidFill>
              </a:rPr>
              <a:t>e das operações com derivativos cambiais </a:t>
            </a:r>
            <a:r>
              <a:rPr lang="pt-BR" sz="2700" dirty="0">
                <a:solidFill>
                  <a:schemeClr val="bg1"/>
                </a:solidFill>
              </a:rPr>
              <a:t>por ele realizadas no mercado interno, conforme apurado em seu balanço, será considerado</a:t>
            </a:r>
            <a:r>
              <a:rPr lang="pt-BR" sz="2700" dirty="0" smtClean="0">
                <a:solidFill>
                  <a:schemeClr val="bg1"/>
                </a:solidFill>
              </a:rPr>
              <a:t>:</a:t>
            </a:r>
            <a:endParaRPr lang="pt-BR" sz="2700" dirty="0">
              <a:solidFill>
                <a:schemeClr val="bg1"/>
              </a:solidFill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z="4000" u="sng" dirty="0" smtClean="0">
                <a:solidFill>
                  <a:srgbClr val="C0504D">
                    <a:lumMod val="40000"/>
                    <a:lumOff val="60000"/>
                  </a:srgbClr>
                </a:solidFill>
              </a:rPr>
              <a:t>MPV 435/2008 – Equalização Cambial</a:t>
            </a:r>
          </a:p>
        </p:txBody>
      </p:sp>
    </p:spTree>
    <p:extLst>
      <p:ext uri="{BB962C8B-B14F-4D97-AF65-F5344CB8AC3E}">
        <p14:creationId xmlns:p14="http://schemas.microsoft.com/office/powerpoint/2010/main" val="3234948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b="1" dirty="0" smtClean="0">
                <a:solidFill>
                  <a:schemeClr val="bg1"/>
                </a:solidFill>
              </a:rPr>
              <a:t>	MPV 435/2008 (Lei 11.803/2008):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b="1" dirty="0">
                <a:solidFill>
                  <a:schemeClr val="bg1"/>
                </a:solidFill>
              </a:rPr>
              <a:t>	</a:t>
            </a:r>
            <a:endParaRPr lang="pt-BR" sz="2700" b="1" dirty="0" smtClean="0">
              <a:solidFill>
                <a:schemeClr val="bg1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dirty="0" smtClean="0">
                <a:solidFill>
                  <a:schemeClr val="bg1"/>
                </a:solidFill>
              </a:rPr>
              <a:t>	</a:t>
            </a:r>
            <a:r>
              <a:rPr lang="pt-BR" sz="2700" dirty="0">
                <a:solidFill>
                  <a:schemeClr val="bg1"/>
                </a:solidFill>
              </a:rPr>
              <a:t>Art. 6º </a:t>
            </a:r>
            <a:r>
              <a:rPr lang="pt-BR" sz="2700" i="1" dirty="0" err="1">
                <a:solidFill>
                  <a:schemeClr val="bg1"/>
                </a:solidFill>
              </a:rPr>
              <a:t>Omissis</a:t>
            </a:r>
            <a:r>
              <a:rPr lang="pt-BR" sz="2700" i="1" dirty="0">
                <a:solidFill>
                  <a:schemeClr val="bg1"/>
                </a:solidFill>
              </a:rPr>
              <a:t>...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endParaRPr lang="pt-BR" sz="2700" dirty="0">
              <a:solidFill>
                <a:schemeClr val="bg1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dirty="0">
                <a:solidFill>
                  <a:schemeClr val="bg1"/>
                </a:solidFill>
              </a:rPr>
              <a:t>	I - </a:t>
            </a:r>
            <a:r>
              <a:rPr lang="pt-BR" sz="2700" b="1" u="sng" dirty="0">
                <a:solidFill>
                  <a:srgbClr val="00B050"/>
                </a:solidFill>
              </a:rPr>
              <a:t>se positivo</a:t>
            </a:r>
            <a:r>
              <a:rPr lang="pt-BR" sz="2700" dirty="0">
                <a:solidFill>
                  <a:schemeClr val="bg1"/>
                </a:solidFill>
              </a:rPr>
              <a:t>, </a:t>
            </a:r>
            <a:r>
              <a:rPr lang="pt-BR" sz="2700" dirty="0">
                <a:solidFill>
                  <a:srgbClr val="0B1B2F"/>
                </a:solidFill>
              </a:rPr>
              <a:t>obrigação do Banco Central do Brasil com a União, </a:t>
            </a:r>
            <a:r>
              <a:rPr lang="pt-BR" sz="2700" b="1" dirty="0">
                <a:solidFill>
                  <a:srgbClr val="0B1B2F"/>
                </a:solidFill>
              </a:rPr>
              <a:t>devendo ser objeto de pagamento </a:t>
            </a:r>
            <a:r>
              <a:rPr lang="pt-BR" sz="2700" dirty="0">
                <a:solidFill>
                  <a:srgbClr val="0B1B2F"/>
                </a:solidFill>
              </a:rPr>
              <a:t>até o décimo dia útil </a:t>
            </a:r>
            <a:r>
              <a:rPr lang="pt-BR" sz="2700" dirty="0" err="1">
                <a:solidFill>
                  <a:srgbClr val="0B1B2F"/>
                </a:solidFill>
              </a:rPr>
              <a:t>subseqüente</a:t>
            </a:r>
            <a:r>
              <a:rPr lang="pt-BR" sz="2700" dirty="0">
                <a:solidFill>
                  <a:srgbClr val="0B1B2F"/>
                </a:solidFill>
              </a:rPr>
              <a:t> ao da aprovação do balanço pelo Conselho Monetário Nacional; e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z="4000" u="sng" dirty="0" smtClean="0">
                <a:solidFill>
                  <a:srgbClr val="C0504D">
                    <a:lumMod val="40000"/>
                    <a:lumOff val="60000"/>
                  </a:srgbClr>
                </a:solidFill>
              </a:rPr>
              <a:t>MPV 435/2008 – Equalização Cambial</a:t>
            </a:r>
          </a:p>
        </p:txBody>
      </p:sp>
    </p:spTree>
    <p:extLst>
      <p:ext uri="{BB962C8B-B14F-4D97-AF65-F5344CB8AC3E}">
        <p14:creationId xmlns:p14="http://schemas.microsoft.com/office/powerpoint/2010/main" val="326463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b="1" dirty="0" smtClean="0">
                <a:solidFill>
                  <a:schemeClr val="bg1"/>
                </a:solidFill>
              </a:rPr>
              <a:t>	MPV 435/2008 (Lei 11.803/2008):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b="1" dirty="0">
                <a:solidFill>
                  <a:schemeClr val="bg1"/>
                </a:solidFill>
              </a:rPr>
              <a:t>	</a:t>
            </a:r>
            <a:endParaRPr lang="pt-BR" sz="2700" b="1" dirty="0" smtClean="0">
              <a:solidFill>
                <a:schemeClr val="bg1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dirty="0" smtClean="0">
                <a:solidFill>
                  <a:schemeClr val="bg1"/>
                </a:solidFill>
              </a:rPr>
              <a:t>	</a:t>
            </a:r>
            <a:r>
              <a:rPr lang="pt-BR" sz="2700" dirty="0">
                <a:solidFill>
                  <a:schemeClr val="bg1"/>
                </a:solidFill>
              </a:rPr>
              <a:t>Art. 6º </a:t>
            </a:r>
            <a:r>
              <a:rPr lang="pt-BR" sz="2700" i="1" dirty="0" err="1">
                <a:solidFill>
                  <a:schemeClr val="bg1"/>
                </a:solidFill>
              </a:rPr>
              <a:t>Omissis</a:t>
            </a:r>
            <a:r>
              <a:rPr lang="pt-BR" sz="2700" i="1" dirty="0">
                <a:solidFill>
                  <a:schemeClr val="bg1"/>
                </a:solidFill>
              </a:rPr>
              <a:t>...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endParaRPr lang="pt-BR" sz="2700" dirty="0">
              <a:solidFill>
                <a:schemeClr val="bg1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dirty="0">
                <a:solidFill>
                  <a:schemeClr val="bg1"/>
                </a:solidFill>
              </a:rPr>
              <a:t>	I - </a:t>
            </a:r>
            <a:r>
              <a:rPr lang="pt-BR" sz="2700" b="1" u="sng" dirty="0">
                <a:solidFill>
                  <a:srgbClr val="00B050"/>
                </a:solidFill>
              </a:rPr>
              <a:t>se positivo</a:t>
            </a:r>
            <a:r>
              <a:rPr lang="pt-BR" sz="2700" dirty="0">
                <a:solidFill>
                  <a:schemeClr val="bg1"/>
                </a:solidFill>
              </a:rPr>
              <a:t>, obrigação do Banco Central do Brasil com a União, </a:t>
            </a:r>
            <a:r>
              <a:rPr lang="pt-BR" sz="2700" b="1" dirty="0">
                <a:solidFill>
                  <a:srgbClr val="0B1B2F"/>
                </a:solidFill>
              </a:rPr>
              <a:t>devendo ser objeto de pagamento </a:t>
            </a:r>
            <a:r>
              <a:rPr lang="pt-BR" sz="2700" dirty="0">
                <a:solidFill>
                  <a:srgbClr val="0B1B2F"/>
                </a:solidFill>
              </a:rPr>
              <a:t>até o décimo dia útil </a:t>
            </a:r>
            <a:r>
              <a:rPr lang="pt-BR" sz="2700" dirty="0" err="1">
                <a:solidFill>
                  <a:srgbClr val="0B1B2F"/>
                </a:solidFill>
              </a:rPr>
              <a:t>subseqüente</a:t>
            </a:r>
            <a:r>
              <a:rPr lang="pt-BR" sz="2700" dirty="0">
                <a:solidFill>
                  <a:srgbClr val="0B1B2F"/>
                </a:solidFill>
              </a:rPr>
              <a:t> ao da aprovação do balanço pelo Conselho Monetário Nacional; e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z="4000" u="sng" dirty="0" smtClean="0">
                <a:solidFill>
                  <a:srgbClr val="C0504D">
                    <a:lumMod val="40000"/>
                    <a:lumOff val="60000"/>
                  </a:srgbClr>
                </a:solidFill>
              </a:rPr>
              <a:t>MPV 435/2008 – Equalização Cambial</a:t>
            </a:r>
          </a:p>
        </p:txBody>
      </p:sp>
    </p:spTree>
    <p:extLst>
      <p:ext uri="{BB962C8B-B14F-4D97-AF65-F5344CB8AC3E}">
        <p14:creationId xmlns:p14="http://schemas.microsoft.com/office/powerpoint/2010/main" val="358705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4213" y="260350"/>
            <a:ext cx="7772400" cy="5762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dirty="0" smtClean="0">
                <a:solidFill>
                  <a:srgbClr val="0099FF"/>
                </a:solidFill>
              </a:rPr>
              <a:t>TÍTULOS PÚBLICOS?</a:t>
            </a:r>
            <a:endParaRPr lang="pt-BR" altLang="pt-BR" sz="2800" dirty="0">
              <a:solidFill>
                <a:srgbClr val="0099FF"/>
              </a:solidFill>
            </a:endParaRPr>
          </a:p>
        </p:txBody>
      </p:sp>
      <p:cxnSp>
        <p:nvCxnSpPr>
          <p:cNvPr id="4" name="Conector reto 3"/>
          <p:cNvCxnSpPr/>
          <p:nvPr/>
        </p:nvCxnSpPr>
        <p:spPr>
          <a:xfrm>
            <a:off x="684213" y="2348880"/>
            <a:ext cx="23036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>
            <a:off x="1835696" y="2348880"/>
            <a:ext cx="0" cy="15757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/>
          <p:cNvSpPr txBox="1"/>
          <p:nvPr/>
        </p:nvSpPr>
        <p:spPr>
          <a:xfrm>
            <a:off x="1763688" y="2420888"/>
            <a:ext cx="1224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FFFF00"/>
                </a:solidFill>
              </a:rPr>
              <a:t>Título Público</a:t>
            </a:r>
          </a:p>
          <a:p>
            <a:pPr algn="ctr"/>
            <a:r>
              <a:rPr lang="pt-BR" b="1" dirty="0" smtClean="0">
                <a:solidFill>
                  <a:srgbClr val="00B0F0"/>
                </a:solidFill>
              </a:rPr>
              <a:t>R$ 100</a:t>
            </a:r>
            <a:endParaRPr lang="pt-BR" b="1" dirty="0">
              <a:solidFill>
                <a:srgbClr val="00B0F0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611560" y="197954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ATIVO</a:t>
            </a:r>
            <a:endParaRPr lang="pt-BR" b="1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1763688" y="198029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PASSIVO</a:t>
            </a:r>
            <a:endParaRPr lang="pt-BR" b="1" dirty="0"/>
          </a:p>
        </p:txBody>
      </p:sp>
      <p:cxnSp>
        <p:nvCxnSpPr>
          <p:cNvPr id="14" name="Conector reto 13"/>
          <p:cNvCxnSpPr/>
          <p:nvPr/>
        </p:nvCxnSpPr>
        <p:spPr>
          <a:xfrm>
            <a:off x="6012805" y="2349626"/>
            <a:ext cx="23036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4"/>
          <p:cNvCxnSpPr/>
          <p:nvPr/>
        </p:nvCxnSpPr>
        <p:spPr>
          <a:xfrm>
            <a:off x="7164288" y="2349626"/>
            <a:ext cx="0" cy="15757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ixaDeTexto 15"/>
          <p:cNvSpPr txBox="1"/>
          <p:nvPr/>
        </p:nvSpPr>
        <p:spPr>
          <a:xfrm>
            <a:off x="5940152" y="2421634"/>
            <a:ext cx="1224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FFFF00"/>
                </a:solidFill>
              </a:rPr>
              <a:t>Título Público</a:t>
            </a:r>
          </a:p>
          <a:p>
            <a:pPr algn="ctr"/>
            <a:r>
              <a:rPr lang="pt-BR" b="1" dirty="0" smtClean="0">
                <a:solidFill>
                  <a:srgbClr val="00B0F0"/>
                </a:solidFill>
              </a:rPr>
              <a:t>R$ 100</a:t>
            </a:r>
            <a:endParaRPr lang="pt-BR" b="1" dirty="0">
              <a:solidFill>
                <a:srgbClr val="00B0F0"/>
              </a:solidFill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5940152" y="198029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ATIVO</a:t>
            </a:r>
            <a:endParaRPr lang="pt-BR" b="1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7092280" y="198104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PASSIVO</a:t>
            </a:r>
            <a:endParaRPr lang="pt-BR" b="1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539552" y="4931876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Para quem </a:t>
            </a:r>
            <a:r>
              <a:rPr lang="pt-BR" b="1" dirty="0" smtClean="0">
                <a:solidFill>
                  <a:srgbClr val="FF0000"/>
                </a:solidFill>
              </a:rPr>
              <a:t>EMITE/VENDE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4932039" y="4931876"/>
            <a:ext cx="36724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Para quem </a:t>
            </a:r>
            <a:r>
              <a:rPr lang="pt-BR" b="1" dirty="0" smtClean="0">
                <a:solidFill>
                  <a:srgbClr val="66FF66"/>
                </a:solidFill>
              </a:rPr>
              <a:t>COMPRA/ADQUIRE</a:t>
            </a:r>
            <a:endParaRPr lang="pt-BR" b="1" dirty="0">
              <a:solidFill>
                <a:srgbClr val="66FF66"/>
              </a:solidFill>
            </a:endParaRPr>
          </a:p>
        </p:txBody>
      </p:sp>
      <p:sp>
        <p:nvSpPr>
          <p:cNvPr id="10" name="Seta para a esquerda e para a direita 9"/>
          <p:cNvSpPr/>
          <p:nvPr/>
        </p:nvSpPr>
        <p:spPr>
          <a:xfrm>
            <a:off x="3491880" y="2780928"/>
            <a:ext cx="1944216" cy="216024"/>
          </a:xfrm>
          <a:prstGeom prst="leftRightArrow">
            <a:avLst/>
          </a:prstGeom>
          <a:solidFill>
            <a:schemeClr val="tx1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Seta para cima 10"/>
          <p:cNvSpPr/>
          <p:nvPr/>
        </p:nvSpPr>
        <p:spPr>
          <a:xfrm>
            <a:off x="2339752" y="3779748"/>
            <a:ext cx="216024" cy="1008112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Seta para cima 22"/>
          <p:cNvSpPr/>
          <p:nvPr/>
        </p:nvSpPr>
        <p:spPr>
          <a:xfrm>
            <a:off x="6444208" y="3779748"/>
            <a:ext cx="216024" cy="1008112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89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b="1" dirty="0" smtClean="0">
                <a:solidFill>
                  <a:schemeClr val="bg1"/>
                </a:solidFill>
              </a:rPr>
              <a:t>	MPV 435/2008 (Lei 11.803/2008):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b="1" dirty="0">
                <a:solidFill>
                  <a:schemeClr val="bg1"/>
                </a:solidFill>
              </a:rPr>
              <a:t>	</a:t>
            </a:r>
            <a:endParaRPr lang="pt-BR" sz="2700" b="1" dirty="0" smtClean="0">
              <a:solidFill>
                <a:schemeClr val="bg1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dirty="0" smtClean="0">
                <a:solidFill>
                  <a:schemeClr val="bg1"/>
                </a:solidFill>
              </a:rPr>
              <a:t>	</a:t>
            </a:r>
            <a:r>
              <a:rPr lang="pt-BR" sz="2700" dirty="0">
                <a:solidFill>
                  <a:schemeClr val="bg1"/>
                </a:solidFill>
              </a:rPr>
              <a:t>Art. 6º </a:t>
            </a:r>
            <a:r>
              <a:rPr lang="pt-BR" sz="2700" i="1" dirty="0" err="1">
                <a:solidFill>
                  <a:schemeClr val="bg1"/>
                </a:solidFill>
              </a:rPr>
              <a:t>Omissis</a:t>
            </a:r>
            <a:r>
              <a:rPr lang="pt-BR" sz="2700" i="1" dirty="0">
                <a:solidFill>
                  <a:schemeClr val="bg1"/>
                </a:solidFill>
              </a:rPr>
              <a:t>...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endParaRPr lang="pt-BR" sz="2700" dirty="0">
              <a:solidFill>
                <a:schemeClr val="bg1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dirty="0">
                <a:solidFill>
                  <a:schemeClr val="bg1"/>
                </a:solidFill>
              </a:rPr>
              <a:t>	I - </a:t>
            </a:r>
            <a:r>
              <a:rPr lang="pt-BR" sz="2700" b="1" u="sng" dirty="0">
                <a:solidFill>
                  <a:srgbClr val="00B050"/>
                </a:solidFill>
              </a:rPr>
              <a:t>se positivo</a:t>
            </a:r>
            <a:r>
              <a:rPr lang="pt-BR" sz="2700" dirty="0">
                <a:solidFill>
                  <a:schemeClr val="bg1"/>
                </a:solidFill>
              </a:rPr>
              <a:t>, obrigação do Banco Central do Brasil com a União, </a:t>
            </a:r>
            <a:r>
              <a:rPr lang="pt-BR" sz="2700" b="1" dirty="0">
                <a:solidFill>
                  <a:srgbClr val="FFFF00"/>
                </a:solidFill>
              </a:rPr>
              <a:t>devendo ser objeto de pagamento </a:t>
            </a:r>
            <a:r>
              <a:rPr lang="pt-BR" sz="2700" dirty="0">
                <a:solidFill>
                  <a:srgbClr val="0B1B2F"/>
                </a:solidFill>
              </a:rPr>
              <a:t>até o décimo dia útil </a:t>
            </a:r>
            <a:r>
              <a:rPr lang="pt-BR" sz="2700" dirty="0" err="1">
                <a:solidFill>
                  <a:srgbClr val="0B1B2F"/>
                </a:solidFill>
              </a:rPr>
              <a:t>subseqüente</a:t>
            </a:r>
            <a:r>
              <a:rPr lang="pt-BR" sz="2700" dirty="0">
                <a:solidFill>
                  <a:srgbClr val="0B1B2F"/>
                </a:solidFill>
              </a:rPr>
              <a:t> ao da aprovação do balanço pelo Conselho Monetário Nacional; e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z="4000" u="sng" dirty="0" smtClean="0">
                <a:solidFill>
                  <a:srgbClr val="C0504D">
                    <a:lumMod val="40000"/>
                    <a:lumOff val="60000"/>
                  </a:srgbClr>
                </a:solidFill>
              </a:rPr>
              <a:t>MPV 435/2008 – Equalização Cambial</a:t>
            </a:r>
          </a:p>
        </p:txBody>
      </p:sp>
    </p:spTree>
    <p:extLst>
      <p:ext uri="{BB962C8B-B14F-4D97-AF65-F5344CB8AC3E}">
        <p14:creationId xmlns:p14="http://schemas.microsoft.com/office/powerpoint/2010/main" val="200926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b="1" dirty="0" smtClean="0">
                <a:solidFill>
                  <a:schemeClr val="bg1"/>
                </a:solidFill>
              </a:rPr>
              <a:t>	MPV 435/2008 (Lei 11.803/2008):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b="1" dirty="0">
                <a:solidFill>
                  <a:schemeClr val="bg1"/>
                </a:solidFill>
              </a:rPr>
              <a:t>	</a:t>
            </a:r>
            <a:endParaRPr lang="pt-BR" sz="2700" b="1" dirty="0" smtClean="0">
              <a:solidFill>
                <a:schemeClr val="bg1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dirty="0" smtClean="0">
                <a:solidFill>
                  <a:schemeClr val="bg1"/>
                </a:solidFill>
              </a:rPr>
              <a:t>	</a:t>
            </a:r>
            <a:r>
              <a:rPr lang="pt-BR" sz="2700" dirty="0">
                <a:solidFill>
                  <a:schemeClr val="bg1"/>
                </a:solidFill>
              </a:rPr>
              <a:t>Art. 6º </a:t>
            </a:r>
            <a:r>
              <a:rPr lang="pt-BR" sz="2700" i="1" dirty="0" err="1">
                <a:solidFill>
                  <a:schemeClr val="bg1"/>
                </a:solidFill>
              </a:rPr>
              <a:t>Omissis</a:t>
            </a:r>
            <a:r>
              <a:rPr lang="pt-BR" sz="2700" i="1" dirty="0">
                <a:solidFill>
                  <a:schemeClr val="bg1"/>
                </a:solidFill>
              </a:rPr>
              <a:t>...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endParaRPr lang="pt-BR" sz="2700" dirty="0">
              <a:solidFill>
                <a:schemeClr val="bg1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dirty="0">
                <a:solidFill>
                  <a:schemeClr val="bg1"/>
                </a:solidFill>
              </a:rPr>
              <a:t>	I - </a:t>
            </a:r>
            <a:r>
              <a:rPr lang="pt-BR" sz="2700" b="1" u="sng" dirty="0">
                <a:solidFill>
                  <a:srgbClr val="00B050"/>
                </a:solidFill>
              </a:rPr>
              <a:t>se positivo</a:t>
            </a:r>
            <a:r>
              <a:rPr lang="pt-BR" sz="2700" dirty="0">
                <a:solidFill>
                  <a:schemeClr val="bg1"/>
                </a:solidFill>
              </a:rPr>
              <a:t>, obrigação do Banco Central do Brasil com a União, </a:t>
            </a:r>
            <a:r>
              <a:rPr lang="pt-BR" sz="2700" b="1" dirty="0">
                <a:solidFill>
                  <a:srgbClr val="FFFF00"/>
                </a:solidFill>
              </a:rPr>
              <a:t>devendo ser objeto de pagamento </a:t>
            </a:r>
            <a:r>
              <a:rPr lang="pt-BR" sz="2700" dirty="0">
                <a:solidFill>
                  <a:schemeClr val="bg1"/>
                </a:solidFill>
              </a:rPr>
              <a:t>até o décimo dia útil </a:t>
            </a:r>
            <a:r>
              <a:rPr lang="pt-BR" sz="2700" dirty="0" err="1">
                <a:solidFill>
                  <a:schemeClr val="bg1"/>
                </a:solidFill>
              </a:rPr>
              <a:t>subseqüente</a:t>
            </a:r>
            <a:r>
              <a:rPr lang="pt-BR" sz="2700" dirty="0">
                <a:solidFill>
                  <a:schemeClr val="bg1"/>
                </a:solidFill>
              </a:rPr>
              <a:t> ao da aprovação do balanço pelo Conselho Monetário Nacional; e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z="4000" u="sng" dirty="0" smtClean="0">
                <a:solidFill>
                  <a:srgbClr val="C0504D">
                    <a:lumMod val="40000"/>
                    <a:lumOff val="60000"/>
                  </a:srgbClr>
                </a:solidFill>
              </a:rPr>
              <a:t>MPV 435/2008 – Equalização Cambial</a:t>
            </a:r>
          </a:p>
        </p:txBody>
      </p:sp>
    </p:spTree>
    <p:extLst>
      <p:ext uri="{BB962C8B-B14F-4D97-AF65-F5344CB8AC3E}">
        <p14:creationId xmlns:p14="http://schemas.microsoft.com/office/powerpoint/2010/main" val="164866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b="1" dirty="0" smtClean="0">
                <a:solidFill>
                  <a:schemeClr val="bg1"/>
                </a:solidFill>
              </a:rPr>
              <a:t>	MPV 435/2008 (Lei 11.803/2008):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b="1" dirty="0">
                <a:solidFill>
                  <a:schemeClr val="bg1"/>
                </a:solidFill>
              </a:rPr>
              <a:t>	</a:t>
            </a:r>
            <a:endParaRPr lang="pt-BR" sz="2700" b="1" dirty="0" smtClean="0">
              <a:solidFill>
                <a:schemeClr val="bg1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dirty="0" smtClean="0">
                <a:solidFill>
                  <a:schemeClr val="bg1"/>
                </a:solidFill>
              </a:rPr>
              <a:t>	</a:t>
            </a:r>
            <a:r>
              <a:rPr lang="pt-BR" sz="2700" dirty="0">
                <a:solidFill>
                  <a:schemeClr val="bg1"/>
                </a:solidFill>
              </a:rPr>
              <a:t>Art. </a:t>
            </a:r>
            <a:r>
              <a:rPr lang="pt-BR" sz="2700" dirty="0" smtClean="0">
                <a:solidFill>
                  <a:schemeClr val="bg1"/>
                </a:solidFill>
              </a:rPr>
              <a:t>6º </a:t>
            </a:r>
            <a:r>
              <a:rPr lang="pt-BR" sz="2700" i="1" dirty="0" err="1">
                <a:solidFill>
                  <a:schemeClr val="bg1"/>
                </a:solidFill>
              </a:rPr>
              <a:t>Omissis</a:t>
            </a:r>
            <a:r>
              <a:rPr lang="pt-BR" sz="2700" i="1" dirty="0">
                <a:solidFill>
                  <a:schemeClr val="bg1"/>
                </a:solidFill>
              </a:rPr>
              <a:t>...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dirty="0" smtClean="0">
                <a:solidFill>
                  <a:schemeClr val="bg1"/>
                </a:solidFill>
              </a:rPr>
              <a:t>	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dirty="0">
                <a:solidFill>
                  <a:schemeClr val="bg1"/>
                </a:solidFill>
              </a:rPr>
              <a:t>	</a:t>
            </a:r>
            <a:r>
              <a:rPr lang="pt-BR" sz="2700" dirty="0" smtClean="0">
                <a:solidFill>
                  <a:schemeClr val="bg1"/>
                </a:solidFill>
              </a:rPr>
              <a:t>§ 3º  </a:t>
            </a:r>
            <a:r>
              <a:rPr lang="pt-BR" sz="2700" dirty="0">
                <a:solidFill>
                  <a:schemeClr val="bg1"/>
                </a:solidFill>
              </a:rPr>
              <a:t>Os valores pagos na forma do inciso I do caput deste artigo </a:t>
            </a:r>
            <a:r>
              <a:rPr lang="pt-BR" sz="2700" b="1" dirty="0">
                <a:solidFill>
                  <a:srgbClr val="FFFF00"/>
                </a:solidFill>
              </a:rPr>
              <a:t>serão destinados </a:t>
            </a:r>
            <a:r>
              <a:rPr lang="pt-BR" sz="2700" dirty="0">
                <a:solidFill>
                  <a:schemeClr val="bg1"/>
                </a:solidFill>
              </a:rPr>
              <a:t>exclusivamente ao </a:t>
            </a:r>
            <a:r>
              <a:rPr lang="pt-BR" sz="2700" b="1" dirty="0">
                <a:solidFill>
                  <a:schemeClr val="tx2">
                    <a:lumMod val="50000"/>
                  </a:schemeClr>
                </a:solidFill>
              </a:rPr>
              <a:t>pagamento da Dívida Pública Mobiliária Federal</a:t>
            </a:r>
            <a:r>
              <a:rPr lang="pt-BR" sz="2700" dirty="0">
                <a:solidFill>
                  <a:schemeClr val="tx2">
                    <a:lumMod val="50000"/>
                  </a:schemeClr>
                </a:solidFill>
              </a:rPr>
              <a:t>, devendo ser paga, prioritariamente, aquela existente junto ao Banco Central do Brasil</a:t>
            </a:r>
            <a:r>
              <a:rPr lang="pt-BR" sz="27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pt-BR" sz="27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z="4000" u="sng" dirty="0" smtClean="0">
                <a:solidFill>
                  <a:srgbClr val="C0504D">
                    <a:lumMod val="40000"/>
                    <a:lumOff val="60000"/>
                  </a:srgbClr>
                </a:solidFill>
              </a:rPr>
              <a:t>MPV 435/2008 – Equalização Cambial</a:t>
            </a:r>
          </a:p>
        </p:txBody>
      </p:sp>
    </p:spTree>
    <p:extLst>
      <p:ext uri="{BB962C8B-B14F-4D97-AF65-F5344CB8AC3E}">
        <p14:creationId xmlns:p14="http://schemas.microsoft.com/office/powerpoint/2010/main" val="3889219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b="1" dirty="0" smtClean="0">
                <a:solidFill>
                  <a:schemeClr val="bg1"/>
                </a:solidFill>
              </a:rPr>
              <a:t>	MPV 435/2008 (Lei 11.803/2008):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b="1" dirty="0">
                <a:solidFill>
                  <a:schemeClr val="bg1"/>
                </a:solidFill>
              </a:rPr>
              <a:t>	</a:t>
            </a:r>
            <a:endParaRPr lang="pt-BR" sz="2700" b="1" dirty="0" smtClean="0">
              <a:solidFill>
                <a:schemeClr val="bg1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dirty="0" smtClean="0">
                <a:solidFill>
                  <a:schemeClr val="bg1"/>
                </a:solidFill>
              </a:rPr>
              <a:t>	</a:t>
            </a:r>
            <a:r>
              <a:rPr lang="pt-BR" sz="2700" dirty="0">
                <a:solidFill>
                  <a:schemeClr val="bg1"/>
                </a:solidFill>
              </a:rPr>
              <a:t>Art. </a:t>
            </a:r>
            <a:r>
              <a:rPr lang="pt-BR" sz="2700" dirty="0" smtClean="0">
                <a:solidFill>
                  <a:schemeClr val="bg1"/>
                </a:solidFill>
              </a:rPr>
              <a:t>6º </a:t>
            </a:r>
            <a:r>
              <a:rPr lang="pt-BR" sz="2700" i="1" dirty="0" err="1">
                <a:solidFill>
                  <a:schemeClr val="bg1"/>
                </a:solidFill>
              </a:rPr>
              <a:t>Omissis</a:t>
            </a:r>
            <a:r>
              <a:rPr lang="pt-BR" sz="2700" i="1" dirty="0">
                <a:solidFill>
                  <a:schemeClr val="bg1"/>
                </a:solidFill>
              </a:rPr>
              <a:t>...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dirty="0" smtClean="0">
                <a:solidFill>
                  <a:schemeClr val="bg1"/>
                </a:solidFill>
              </a:rPr>
              <a:t>	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pt-BR" sz="2700" dirty="0">
                <a:solidFill>
                  <a:schemeClr val="bg1"/>
                </a:solidFill>
              </a:rPr>
              <a:t>	</a:t>
            </a:r>
            <a:r>
              <a:rPr lang="pt-BR" sz="2700" dirty="0" smtClean="0">
                <a:solidFill>
                  <a:schemeClr val="bg1"/>
                </a:solidFill>
              </a:rPr>
              <a:t>§ 3º  </a:t>
            </a:r>
            <a:r>
              <a:rPr lang="pt-BR" sz="2700" dirty="0">
                <a:solidFill>
                  <a:schemeClr val="bg1"/>
                </a:solidFill>
              </a:rPr>
              <a:t>Os valores pagos na forma do inciso I do caput deste artigo </a:t>
            </a:r>
            <a:r>
              <a:rPr lang="pt-BR" sz="2700" b="1" dirty="0">
                <a:solidFill>
                  <a:srgbClr val="FFFF00"/>
                </a:solidFill>
              </a:rPr>
              <a:t>serão destinados </a:t>
            </a:r>
            <a:r>
              <a:rPr lang="pt-BR" sz="2700" dirty="0">
                <a:solidFill>
                  <a:schemeClr val="bg1"/>
                </a:solidFill>
              </a:rPr>
              <a:t>exclusivamente ao </a:t>
            </a:r>
            <a:r>
              <a:rPr lang="pt-BR" sz="2700" b="1" dirty="0">
                <a:solidFill>
                  <a:srgbClr val="66FF66"/>
                </a:solidFill>
              </a:rPr>
              <a:t>pagamento da Dívida Pública Mobiliária Federal</a:t>
            </a:r>
            <a:r>
              <a:rPr lang="pt-BR" sz="2700" dirty="0">
                <a:solidFill>
                  <a:schemeClr val="bg1"/>
                </a:solidFill>
              </a:rPr>
              <a:t>, devendo ser paga, prioritariamente, aquela existente junto ao Banco Central do Brasil</a:t>
            </a:r>
            <a:r>
              <a:rPr lang="pt-BR" sz="2700" dirty="0" smtClean="0">
                <a:solidFill>
                  <a:schemeClr val="bg1"/>
                </a:solidFill>
              </a:rPr>
              <a:t>.</a:t>
            </a:r>
            <a:endParaRPr lang="pt-BR" sz="2700" dirty="0">
              <a:solidFill>
                <a:schemeClr val="bg1"/>
              </a:solidFill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z="4000" u="sng" dirty="0" smtClean="0">
                <a:solidFill>
                  <a:srgbClr val="C0504D">
                    <a:lumMod val="40000"/>
                    <a:lumOff val="60000"/>
                  </a:srgbClr>
                </a:solidFill>
              </a:rPr>
              <a:t>MPV 435/2008 – Equalização Cambial</a:t>
            </a:r>
          </a:p>
        </p:txBody>
      </p:sp>
    </p:spTree>
    <p:extLst>
      <p:ext uri="{BB962C8B-B14F-4D97-AF65-F5344CB8AC3E}">
        <p14:creationId xmlns:p14="http://schemas.microsoft.com/office/powerpoint/2010/main" val="125611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EMISSÃO DE 1 (UM) DIA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sz="2400" b="1" u="sng" dirty="0" smtClean="0"/>
              <a:t>PORTARIA </a:t>
            </a:r>
            <a:r>
              <a:rPr lang="pt-BR" sz="2400" b="1" u="sng" dirty="0"/>
              <a:t>Nº 184, DE </a:t>
            </a:r>
            <a:r>
              <a:rPr lang="pt-BR" sz="2400" b="1" u="sng" dirty="0">
                <a:solidFill>
                  <a:schemeClr val="accent6">
                    <a:lumMod val="75000"/>
                  </a:schemeClr>
                </a:solidFill>
              </a:rPr>
              <a:t>31 DE MARÇO DE 2009</a:t>
            </a:r>
          </a:p>
          <a:p>
            <a:pPr marL="0" indent="0" algn="just">
              <a:buNone/>
            </a:pPr>
            <a:r>
              <a:rPr lang="pt-BR" sz="2400" dirty="0"/>
              <a:t> </a:t>
            </a:r>
          </a:p>
          <a:p>
            <a:pPr marL="0" indent="0" algn="just">
              <a:buNone/>
            </a:pPr>
            <a:r>
              <a:rPr lang="pt-BR" sz="2400" b="1" dirty="0" smtClean="0"/>
              <a:t>- R$ 12.999.999.460,29</a:t>
            </a:r>
          </a:p>
          <a:p>
            <a:pPr marL="0" indent="0" algn="just">
              <a:buNone/>
            </a:pPr>
            <a:endParaRPr lang="pt-BR" sz="2400" dirty="0" smtClean="0"/>
          </a:p>
          <a:p>
            <a:pPr marL="0" indent="0" algn="just">
              <a:buNone/>
            </a:pPr>
            <a:r>
              <a:rPr lang="pt-BR" sz="2400" dirty="0" smtClean="0"/>
              <a:t>- Em </a:t>
            </a:r>
            <a:r>
              <a:rPr lang="pt-BR" sz="2400" dirty="0"/>
              <a:t>favor </a:t>
            </a:r>
            <a:r>
              <a:rPr lang="pt-BR" sz="2400" dirty="0" smtClean="0"/>
              <a:t>BNDES</a:t>
            </a:r>
          </a:p>
          <a:p>
            <a:pPr marL="0" indent="0" algn="just">
              <a:buNone/>
            </a:pPr>
            <a:endParaRPr lang="pt-BR" sz="24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- Data </a:t>
            </a:r>
            <a:r>
              <a:rPr lang="pt-BR" sz="2400" dirty="0">
                <a:solidFill>
                  <a:schemeClr val="bg1"/>
                </a:solidFill>
              </a:rPr>
              <a:t>de emissão: </a:t>
            </a:r>
            <a:r>
              <a:rPr lang="pt-BR" sz="2400" b="1" dirty="0">
                <a:solidFill>
                  <a:schemeClr val="bg1"/>
                </a:solidFill>
              </a:rPr>
              <a:t>31 de março de </a:t>
            </a:r>
            <a:r>
              <a:rPr lang="pt-BR" sz="2400" b="1" dirty="0" smtClean="0">
                <a:solidFill>
                  <a:schemeClr val="bg1"/>
                </a:solidFill>
              </a:rPr>
              <a:t>2009</a:t>
            </a:r>
            <a:r>
              <a:rPr lang="pt-BR" sz="2400" dirty="0" smtClean="0">
                <a:solidFill>
                  <a:schemeClr val="bg1"/>
                </a:solidFill>
              </a:rPr>
              <a:t> </a:t>
            </a:r>
            <a:endParaRPr lang="pt-BR" sz="24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pt-BR" sz="2400" dirty="0" smtClean="0"/>
          </a:p>
          <a:p>
            <a:pPr marL="0" indent="0"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- Data </a:t>
            </a:r>
            <a:r>
              <a:rPr lang="pt-BR" sz="2400" dirty="0">
                <a:solidFill>
                  <a:schemeClr val="bg1"/>
                </a:solidFill>
              </a:rPr>
              <a:t>de vencimento: </a:t>
            </a:r>
            <a:r>
              <a:rPr lang="pt-BR" sz="2400" b="1" dirty="0">
                <a:solidFill>
                  <a:schemeClr val="bg1"/>
                </a:solidFill>
              </a:rPr>
              <a:t>01 de abril de </a:t>
            </a:r>
            <a:r>
              <a:rPr lang="pt-BR" sz="2400" b="1" dirty="0" smtClean="0">
                <a:solidFill>
                  <a:schemeClr val="bg1"/>
                </a:solidFill>
              </a:rPr>
              <a:t>2009</a:t>
            </a:r>
            <a:endParaRPr lang="pt-BR" sz="24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pt-BR" sz="2400" dirty="0">
                <a:solidFill>
                  <a:schemeClr val="bg1"/>
                </a:solidFill>
              </a:rPr>
              <a:t> </a:t>
            </a:r>
          </a:p>
          <a:p>
            <a:pPr marL="0" indent="0" algn="just">
              <a:buNone/>
            </a:pPr>
            <a:r>
              <a:rPr lang="pt-BR" sz="2400" dirty="0">
                <a:solidFill>
                  <a:schemeClr val="bg1"/>
                </a:solidFill>
              </a:rPr>
              <a:t> </a:t>
            </a:r>
          </a:p>
          <a:p>
            <a:pPr marL="0" indent="0"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OBS: Publicado no DOU em </a:t>
            </a:r>
            <a:r>
              <a:rPr lang="pt-BR" sz="2400" b="1" dirty="0" smtClean="0">
                <a:solidFill>
                  <a:schemeClr val="bg1"/>
                </a:solidFill>
              </a:rPr>
              <a:t>2 </a:t>
            </a:r>
            <a:r>
              <a:rPr lang="pt-BR" sz="2400" b="1" dirty="0">
                <a:solidFill>
                  <a:schemeClr val="bg1"/>
                </a:solidFill>
              </a:rPr>
              <a:t>de abril de </a:t>
            </a:r>
            <a:r>
              <a:rPr lang="pt-BR" sz="2400" b="1" dirty="0" smtClean="0">
                <a:solidFill>
                  <a:schemeClr val="bg1"/>
                </a:solidFill>
              </a:rPr>
              <a:t>2009</a:t>
            </a:r>
            <a:endParaRPr lang="pt-B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8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EMISSÃO DE 1 (UM) DIA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sz="2400" b="1" u="sng" dirty="0" smtClean="0"/>
              <a:t>PORTARIA </a:t>
            </a:r>
            <a:r>
              <a:rPr lang="pt-BR" sz="2400" b="1" u="sng" dirty="0"/>
              <a:t>Nº 184, DE </a:t>
            </a:r>
            <a:r>
              <a:rPr lang="pt-BR" sz="2400" b="1" u="sng" dirty="0">
                <a:solidFill>
                  <a:schemeClr val="accent6">
                    <a:lumMod val="75000"/>
                  </a:schemeClr>
                </a:solidFill>
              </a:rPr>
              <a:t>31 DE MARÇO DE 2009</a:t>
            </a:r>
          </a:p>
          <a:p>
            <a:pPr marL="0" indent="0" algn="just">
              <a:buNone/>
            </a:pPr>
            <a:r>
              <a:rPr lang="pt-BR" sz="2400" dirty="0"/>
              <a:t> </a:t>
            </a:r>
          </a:p>
          <a:p>
            <a:pPr marL="0" indent="0" algn="just">
              <a:buNone/>
            </a:pPr>
            <a:r>
              <a:rPr lang="pt-BR" sz="2400" b="1" dirty="0" smtClean="0"/>
              <a:t>- R$ 12.999.999.460,29</a:t>
            </a:r>
          </a:p>
          <a:p>
            <a:pPr marL="0" indent="0" algn="just">
              <a:buNone/>
            </a:pPr>
            <a:endParaRPr lang="pt-BR" sz="2400" dirty="0" smtClean="0"/>
          </a:p>
          <a:p>
            <a:pPr marL="0" indent="0" algn="just">
              <a:buNone/>
            </a:pPr>
            <a:r>
              <a:rPr lang="pt-BR" sz="2400" dirty="0" smtClean="0"/>
              <a:t>- Em </a:t>
            </a:r>
            <a:r>
              <a:rPr lang="pt-BR" sz="2400" dirty="0"/>
              <a:t>favor </a:t>
            </a:r>
            <a:r>
              <a:rPr lang="pt-BR" sz="2400" dirty="0" smtClean="0"/>
              <a:t>BNDES</a:t>
            </a:r>
          </a:p>
          <a:p>
            <a:pPr marL="0" indent="0" algn="just">
              <a:buNone/>
            </a:pPr>
            <a:endParaRPr lang="pt-BR" sz="2400" dirty="0"/>
          </a:p>
          <a:p>
            <a:pPr marL="0" indent="0" algn="just">
              <a:buNone/>
            </a:pPr>
            <a:r>
              <a:rPr lang="pt-BR" sz="2400" dirty="0" smtClean="0"/>
              <a:t>- Data </a:t>
            </a:r>
            <a:r>
              <a:rPr lang="pt-BR" sz="2400" dirty="0"/>
              <a:t>de emissão: </a:t>
            </a:r>
            <a:r>
              <a:rPr lang="pt-BR" sz="2400" b="1" dirty="0">
                <a:solidFill>
                  <a:srgbClr val="00B0F0"/>
                </a:solidFill>
              </a:rPr>
              <a:t>31 de março de </a:t>
            </a:r>
            <a:r>
              <a:rPr lang="pt-BR" sz="2400" b="1" dirty="0" smtClean="0">
                <a:solidFill>
                  <a:srgbClr val="00B0F0"/>
                </a:solidFill>
              </a:rPr>
              <a:t>2009</a:t>
            </a:r>
            <a:r>
              <a:rPr lang="pt-BR" sz="2400" dirty="0" smtClean="0">
                <a:solidFill>
                  <a:srgbClr val="00B0F0"/>
                </a:solidFill>
              </a:rPr>
              <a:t> </a:t>
            </a:r>
            <a:endParaRPr lang="pt-BR" sz="2400" dirty="0">
              <a:solidFill>
                <a:srgbClr val="00B0F0"/>
              </a:solidFill>
            </a:endParaRPr>
          </a:p>
          <a:p>
            <a:pPr marL="0" indent="0" algn="just">
              <a:buNone/>
            </a:pPr>
            <a:endParaRPr lang="pt-BR" sz="2400" dirty="0" smtClean="0"/>
          </a:p>
          <a:p>
            <a:pPr marL="0" indent="0"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- Data </a:t>
            </a:r>
            <a:r>
              <a:rPr lang="pt-BR" sz="2400" dirty="0">
                <a:solidFill>
                  <a:schemeClr val="bg1"/>
                </a:solidFill>
              </a:rPr>
              <a:t>de vencimento: </a:t>
            </a:r>
            <a:r>
              <a:rPr lang="pt-BR" sz="2400" b="1" dirty="0">
                <a:solidFill>
                  <a:schemeClr val="bg1"/>
                </a:solidFill>
              </a:rPr>
              <a:t>01 de abril de </a:t>
            </a:r>
            <a:r>
              <a:rPr lang="pt-BR" sz="2400" b="1" dirty="0" smtClean="0">
                <a:solidFill>
                  <a:schemeClr val="bg1"/>
                </a:solidFill>
              </a:rPr>
              <a:t>2009</a:t>
            </a:r>
            <a:endParaRPr lang="pt-BR" sz="24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pt-BR" sz="2400" dirty="0">
                <a:solidFill>
                  <a:schemeClr val="bg1"/>
                </a:solidFill>
              </a:rPr>
              <a:t> </a:t>
            </a:r>
          </a:p>
          <a:p>
            <a:pPr marL="0" indent="0" algn="just">
              <a:buNone/>
            </a:pPr>
            <a:r>
              <a:rPr lang="pt-BR" sz="2400" dirty="0">
                <a:solidFill>
                  <a:schemeClr val="bg1"/>
                </a:solidFill>
              </a:rPr>
              <a:t> </a:t>
            </a:r>
          </a:p>
          <a:p>
            <a:pPr marL="0" indent="0"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OBS: Publicado no DOU em </a:t>
            </a:r>
            <a:r>
              <a:rPr lang="pt-BR" sz="2400" b="1" dirty="0" smtClean="0">
                <a:solidFill>
                  <a:schemeClr val="bg1"/>
                </a:solidFill>
              </a:rPr>
              <a:t>2 </a:t>
            </a:r>
            <a:r>
              <a:rPr lang="pt-BR" sz="2400" b="1" dirty="0">
                <a:solidFill>
                  <a:schemeClr val="bg1"/>
                </a:solidFill>
              </a:rPr>
              <a:t>de abril de </a:t>
            </a:r>
            <a:r>
              <a:rPr lang="pt-BR" sz="2400" b="1" dirty="0" smtClean="0">
                <a:solidFill>
                  <a:schemeClr val="bg1"/>
                </a:solidFill>
              </a:rPr>
              <a:t>2009</a:t>
            </a:r>
            <a:endParaRPr lang="pt-B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99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EMISSÃO DE 1 (UM) DIA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sz="2400" b="1" u="sng" dirty="0" smtClean="0"/>
              <a:t>PORTARIA </a:t>
            </a:r>
            <a:r>
              <a:rPr lang="pt-BR" sz="2400" b="1" u="sng" dirty="0"/>
              <a:t>Nº 184, DE </a:t>
            </a:r>
            <a:r>
              <a:rPr lang="pt-BR" sz="2400" b="1" u="sng" dirty="0">
                <a:solidFill>
                  <a:schemeClr val="accent6">
                    <a:lumMod val="75000"/>
                  </a:schemeClr>
                </a:solidFill>
              </a:rPr>
              <a:t>31 DE MARÇO DE 2009</a:t>
            </a:r>
          </a:p>
          <a:p>
            <a:pPr marL="0" indent="0" algn="just">
              <a:buNone/>
            </a:pPr>
            <a:r>
              <a:rPr lang="pt-BR" sz="2400" dirty="0"/>
              <a:t> </a:t>
            </a:r>
          </a:p>
          <a:p>
            <a:pPr marL="0" indent="0" algn="just">
              <a:buNone/>
            </a:pPr>
            <a:r>
              <a:rPr lang="pt-BR" sz="2400" b="1" dirty="0" smtClean="0"/>
              <a:t>- R$ 12.999.999.460,29</a:t>
            </a:r>
          </a:p>
          <a:p>
            <a:pPr marL="0" indent="0" algn="just">
              <a:buNone/>
            </a:pPr>
            <a:endParaRPr lang="pt-BR" sz="2400" dirty="0" smtClean="0"/>
          </a:p>
          <a:p>
            <a:pPr marL="0" indent="0" algn="just">
              <a:buNone/>
            </a:pPr>
            <a:r>
              <a:rPr lang="pt-BR" sz="2400" dirty="0" smtClean="0"/>
              <a:t>- Em </a:t>
            </a:r>
            <a:r>
              <a:rPr lang="pt-BR" sz="2400" dirty="0"/>
              <a:t>favor </a:t>
            </a:r>
            <a:r>
              <a:rPr lang="pt-BR" sz="2400" dirty="0" smtClean="0"/>
              <a:t>BNDES</a:t>
            </a:r>
          </a:p>
          <a:p>
            <a:pPr marL="0" indent="0" algn="just">
              <a:buNone/>
            </a:pPr>
            <a:endParaRPr lang="pt-BR" sz="2400" dirty="0"/>
          </a:p>
          <a:p>
            <a:pPr marL="0" indent="0" algn="just">
              <a:buNone/>
            </a:pPr>
            <a:r>
              <a:rPr lang="pt-BR" sz="2400" dirty="0" smtClean="0"/>
              <a:t>- Data </a:t>
            </a:r>
            <a:r>
              <a:rPr lang="pt-BR" sz="2400" dirty="0"/>
              <a:t>de emissão: </a:t>
            </a:r>
            <a:r>
              <a:rPr lang="pt-BR" sz="2400" b="1" dirty="0">
                <a:solidFill>
                  <a:srgbClr val="00B0F0"/>
                </a:solidFill>
              </a:rPr>
              <a:t>31 de março de </a:t>
            </a:r>
            <a:r>
              <a:rPr lang="pt-BR" sz="2400" b="1" dirty="0" smtClean="0">
                <a:solidFill>
                  <a:srgbClr val="00B0F0"/>
                </a:solidFill>
              </a:rPr>
              <a:t>2009</a:t>
            </a:r>
            <a:r>
              <a:rPr lang="pt-BR" sz="2400" dirty="0" smtClean="0">
                <a:solidFill>
                  <a:srgbClr val="00B0F0"/>
                </a:solidFill>
              </a:rPr>
              <a:t> </a:t>
            </a:r>
            <a:endParaRPr lang="pt-BR" sz="2400" dirty="0">
              <a:solidFill>
                <a:srgbClr val="00B0F0"/>
              </a:solidFill>
            </a:endParaRPr>
          </a:p>
          <a:p>
            <a:pPr marL="0" indent="0" algn="just">
              <a:buNone/>
            </a:pPr>
            <a:endParaRPr lang="pt-BR" sz="2400" dirty="0" smtClean="0"/>
          </a:p>
          <a:p>
            <a:pPr marL="0" indent="0" algn="just">
              <a:buNone/>
            </a:pPr>
            <a:r>
              <a:rPr lang="pt-BR" sz="2400" dirty="0" smtClean="0"/>
              <a:t>- Data </a:t>
            </a:r>
            <a:r>
              <a:rPr lang="pt-BR" sz="2400" dirty="0"/>
              <a:t>de vencimento: </a:t>
            </a:r>
            <a:r>
              <a:rPr lang="pt-BR" sz="2400" b="1" dirty="0">
                <a:solidFill>
                  <a:srgbClr val="00B050"/>
                </a:solidFill>
              </a:rPr>
              <a:t>01 de abril de </a:t>
            </a:r>
            <a:r>
              <a:rPr lang="pt-BR" sz="2400" b="1" dirty="0" smtClean="0">
                <a:solidFill>
                  <a:srgbClr val="00B050"/>
                </a:solidFill>
              </a:rPr>
              <a:t>2009</a:t>
            </a:r>
            <a:endParaRPr lang="pt-BR" sz="2400" dirty="0">
              <a:solidFill>
                <a:srgbClr val="00B050"/>
              </a:solidFill>
            </a:endParaRPr>
          </a:p>
          <a:p>
            <a:pPr marL="0" indent="0" algn="just">
              <a:buNone/>
            </a:pPr>
            <a:r>
              <a:rPr lang="pt-BR" sz="2400" dirty="0">
                <a:solidFill>
                  <a:schemeClr val="bg1"/>
                </a:solidFill>
              </a:rPr>
              <a:t> </a:t>
            </a:r>
          </a:p>
          <a:p>
            <a:pPr marL="0" indent="0" algn="just">
              <a:buNone/>
            </a:pPr>
            <a:r>
              <a:rPr lang="pt-BR" sz="2400" dirty="0">
                <a:solidFill>
                  <a:schemeClr val="bg1"/>
                </a:solidFill>
              </a:rPr>
              <a:t> </a:t>
            </a:r>
          </a:p>
          <a:p>
            <a:pPr marL="0" indent="0"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OBS: Publicado no DOU em </a:t>
            </a:r>
            <a:r>
              <a:rPr lang="pt-BR" sz="2400" b="1" dirty="0" smtClean="0">
                <a:solidFill>
                  <a:schemeClr val="bg1"/>
                </a:solidFill>
              </a:rPr>
              <a:t>2 </a:t>
            </a:r>
            <a:r>
              <a:rPr lang="pt-BR" sz="2400" b="1" dirty="0">
                <a:solidFill>
                  <a:schemeClr val="bg1"/>
                </a:solidFill>
              </a:rPr>
              <a:t>de abril de </a:t>
            </a:r>
            <a:r>
              <a:rPr lang="pt-BR" sz="2400" b="1" dirty="0" smtClean="0">
                <a:solidFill>
                  <a:schemeClr val="bg1"/>
                </a:solidFill>
              </a:rPr>
              <a:t>2009</a:t>
            </a:r>
            <a:endParaRPr lang="pt-B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4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OBJETIVOS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sz="2800" b="1" dirty="0" smtClean="0">
                <a:solidFill>
                  <a:schemeClr val="bg1">
                    <a:lumMod val="85000"/>
                  </a:schemeClr>
                </a:solidFill>
              </a:rPr>
              <a:t>1) </a:t>
            </a:r>
            <a:r>
              <a:rPr lang="pt-BR" sz="2800" b="1" dirty="0">
                <a:solidFill>
                  <a:schemeClr val="bg1">
                    <a:lumMod val="85000"/>
                  </a:schemeClr>
                </a:solidFill>
              </a:rPr>
              <a:t>Com que recursos a União iria resgatar os títulos públicos emitidos?</a:t>
            </a:r>
          </a:p>
          <a:p>
            <a:pPr marL="0" indent="0" algn="just">
              <a:buNone/>
            </a:pPr>
            <a:endParaRPr lang="pt-BR" sz="2800" b="1" dirty="0" smtClean="0"/>
          </a:p>
          <a:p>
            <a:pPr marL="0" indent="0" algn="just">
              <a:buNone/>
            </a:pPr>
            <a:r>
              <a:rPr lang="pt-BR" sz="2800" b="1" dirty="0" smtClean="0"/>
              <a:t>2) As despesas financiadas por emissões diretas de títulos públicos devem ser autorizadas no orçamento?</a:t>
            </a:r>
          </a:p>
          <a:p>
            <a:pPr marL="0" indent="0" algn="just">
              <a:buNone/>
            </a:pPr>
            <a:endParaRPr lang="pt-BR" sz="2800" b="1" dirty="0" smtClean="0"/>
          </a:p>
          <a:p>
            <a:pPr marL="0" indent="0" algn="just">
              <a:buNone/>
            </a:pPr>
            <a:r>
              <a:rPr lang="pt-BR" sz="2800" b="1" dirty="0" smtClean="0">
                <a:solidFill>
                  <a:schemeClr val="bg1"/>
                </a:solidFill>
              </a:rPr>
              <a:t>3) Os recursos/fontes obtidos com a emissão direta de títulos públicos devem ser estimados no orçamento?</a:t>
            </a:r>
          </a:p>
          <a:p>
            <a:pPr marL="0" indent="0" algn="just">
              <a:buNone/>
            </a:pPr>
            <a:endParaRPr lang="pt-BR" sz="2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pt-BR" sz="2800" b="1" dirty="0" smtClean="0">
                <a:solidFill>
                  <a:schemeClr val="bg1"/>
                </a:solidFill>
              </a:rPr>
              <a:t>4) As emissões diretas entre União e </a:t>
            </a:r>
            <a:r>
              <a:rPr lang="pt-BR" sz="2800" b="1" dirty="0" err="1" smtClean="0">
                <a:solidFill>
                  <a:schemeClr val="bg1"/>
                </a:solidFill>
              </a:rPr>
              <a:t>IFFs</a:t>
            </a:r>
            <a:r>
              <a:rPr lang="pt-BR" sz="2800" b="1" dirty="0" smtClean="0">
                <a:solidFill>
                  <a:schemeClr val="bg1"/>
                </a:solidFill>
              </a:rPr>
              <a:t> seriam vedadas pela LRF?</a:t>
            </a:r>
          </a:p>
        </p:txBody>
      </p:sp>
    </p:spTree>
    <p:extLst>
      <p:ext uri="{BB962C8B-B14F-4D97-AF65-F5344CB8AC3E}">
        <p14:creationId xmlns:p14="http://schemas.microsoft.com/office/powerpoint/2010/main" val="279781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OBJETIVOS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sz="2800" b="1" dirty="0" smtClean="0">
                <a:solidFill>
                  <a:schemeClr val="bg1">
                    <a:lumMod val="85000"/>
                  </a:schemeClr>
                </a:solidFill>
              </a:rPr>
              <a:t>1) </a:t>
            </a:r>
            <a:r>
              <a:rPr lang="pt-BR" sz="2800" b="1" dirty="0">
                <a:solidFill>
                  <a:schemeClr val="bg1">
                    <a:lumMod val="85000"/>
                  </a:schemeClr>
                </a:solidFill>
              </a:rPr>
              <a:t>Com que recursos a União iria resgatar os títulos públicos emitidos?</a:t>
            </a:r>
          </a:p>
          <a:p>
            <a:pPr marL="0" indent="0" algn="just">
              <a:buNone/>
            </a:pPr>
            <a:endParaRPr lang="pt-BR" sz="2800" b="1" dirty="0" smtClean="0"/>
          </a:p>
          <a:p>
            <a:pPr marL="0" indent="0" algn="just">
              <a:buNone/>
            </a:pPr>
            <a:r>
              <a:rPr lang="pt-BR" sz="2800" b="1" dirty="0" smtClean="0"/>
              <a:t>2) As despesas financiadas por emissões diretas de títulos públicos devem ser autorizadas no orçamento?</a:t>
            </a:r>
          </a:p>
          <a:p>
            <a:pPr marL="0" indent="0" algn="just">
              <a:buNone/>
            </a:pPr>
            <a:endParaRPr lang="pt-BR" sz="2800" b="1" dirty="0" smtClean="0"/>
          </a:p>
          <a:p>
            <a:pPr marL="0" indent="0" algn="just">
              <a:buNone/>
            </a:pPr>
            <a:r>
              <a:rPr lang="pt-BR" sz="2800" b="1" dirty="0" smtClean="0"/>
              <a:t>3) Os recursos/fontes obtidos com a emissão direta de títulos públicos devem ser estimados no orçamento?</a:t>
            </a:r>
          </a:p>
          <a:p>
            <a:pPr marL="0" indent="0" algn="just">
              <a:buNone/>
            </a:pPr>
            <a:endParaRPr lang="pt-BR" sz="2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pt-BR" sz="2800" b="1" dirty="0" smtClean="0">
                <a:solidFill>
                  <a:schemeClr val="bg1"/>
                </a:solidFill>
              </a:rPr>
              <a:t>4) As emissões diretas entre União e </a:t>
            </a:r>
            <a:r>
              <a:rPr lang="pt-BR" sz="2800" b="1" dirty="0" err="1" smtClean="0">
                <a:solidFill>
                  <a:schemeClr val="bg1"/>
                </a:solidFill>
              </a:rPr>
              <a:t>IFFs</a:t>
            </a:r>
            <a:r>
              <a:rPr lang="pt-BR" sz="2800" b="1" dirty="0" smtClean="0">
                <a:solidFill>
                  <a:schemeClr val="bg1"/>
                </a:solidFill>
              </a:rPr>
              <a:t> seriam vedadas pela LRF?</a:t>
            </a:r>
          </a:p>
        </p:txBody>
      </p:sp>
    </p:spTree>
    <p:extLst>
      <p:ext uri="{BB962C8B-B14F-4D97-AF65-F5344CB8AC3E}">
        <p14:creationId xmlns:p14="http://schemas.microsoft.com/office/powerpoint/2010/main" val="1769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b="1" u="sng" dirty="0" smtClean="0"/>
              <a:t>Lei 4.320/1964</a:t>
            </a:r>
            <a:r>
              <a:rPr lang="pt-BR" dirty="0" smtClean="0"/>
              <a:t>:</a:t>
            </a:r>
          </a:p>
          <a:p>
            <a:pPr marL="0" indent="0" algn="just">
              <a:buNone/>
            </a:pPr>
            <a:r>
              <a:rPr lang="pt-BR" dirty="0"/>
              <a:t>Art. 12. </a:t>
            </a:r>
            <a:r>
              <a:rPr lang="pt-BR" dirty="0">
                <a:solidFill>
                  <a:schemeClr val="bg1"/>
                </a:solidFill>
              </a:rPr>
              <a:t>A despesa será classificada nas </a:t>
            </a:r>
            <a:r>
              <a:rPr lang="pt-BR" dirty="0" smtClean="0">
                <a:solidFill>
                  <a:schemeClr val="bg1"/>
                </a:solidFill>
              </a:rPr>
              <a:t>seguintes </a:t>
            </a:r>
            <a:r>
              <a:rPr lang="pt-BR" dirty="0">
                <a:solidFill>
                  <a:schemeClr val="bg1"/>
                </a:solidFill>
              </a:rPr>
              <a:t>categorias econômicas</a:t>
            </a:r>
            <a:r>
              <a:rPr lang="pt-BR" dirty="0" smtClean="0">
                <a:solidFill>
                  <a:schemeClr val="bg1"/>
                </a:solidFill>
              </a:rPr>
              <a:t>:</a:t>
            </a:r>
            <a:endParaRPr lang="pt-BR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>
                <a:solidFill>
                  <a:schemeClr val="bg1"/>
                </a:solidFill>
              </a:rPr>
              <a:t>DESPESAS </a:t>
            </a:r>
            <a:r>
              <a:rPr lang="pt-BR" dirty="0">
                <a:solidFill>
                  <a:schemeClr val="bg1"/>
                </a:solidFill>
              </a:rPr>
              <a:t>CORRENTES</a:t>
            </a:r>
          </a:p>
          <a:p>
            <a:pPr marL="0" indent="0" algn="just">
              <a:buNone/>
            </a:pPr>
            <a:r>
              <a:rPr lang="pt-BR" dirty="0" smtClean="0">
                <a:solidFill>
                  <a:schemeClr val="bg1"/>
                </a:solidFill>
              </a:rPr>
              <a:t>	Despesas </a:t>
            </a:r>
            <a:r>
              <a:rPr lang="pt-BR" dirty="0">
                <a:solidFill>
                  <a:schemeClr val="bg1"/>
                </a:solidFill>
              </a:rPr>
              <a:t>de Custeio</a:t>
            </a:r>
          </a:p>
          <a:p>
            <a:pPr marL="0" indent="0" algn="just">
              <a:buNone/>
            </a:pPr>
            <a:r>
              <a:rPr lang="pt-BR" dirty="0" smtClean="0">
                <a:solidFill>
                  <a:schemeClr val="bg1"/>
                </a:solidFill>
              </a:rPr>
              <a:t>	Transferências </a:t>
            </a:r>
            <a:r>
              <a:rPr lang="pt-BR" dirty="0">
                <a:solidFill>
                  <a:schemeClr val="bg1"/>
                </a:solidFill>
              </a:rPr>
              <a:t>Correntes</a:t>
            </a:r>
          </a:p>
          <a:p>
            <a:pPr marL="0" indent="0" algn="just">
              <a:buNone/>
            </a:pPr>
            <a:endParaRPr lang="pt-BR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pt-BR" dirty="0" smtClean="0">
                <a:solidFill>
                  <a:schemeClr val="bg1"/>
                </a:solidFill>
              </a:rPr>
              <a:t>DESPESAS </a:t>
            </a:r>
            <a:r>
              <a:rPr lang="pt-BR" dirty="0">
                <a:solidFill>
                  <a:schemeClr val="bg1"/>
                </a:solidFill>
              </a:rPr>
              <a:t>DE CAPITAL</a:t>
            </a:r>
          </a:p>
          <a:p>
            <a:pPr marL="0" indent="0" algn="just">
              <a:buNone/>
            </a:pPr>
            <a:r>
              <a:rPr lang="pt-BR" dirty="0" smtClean="0"/>
              <a:t>	</a:t>
            </a:r>
            <a:r>
              <a:rPr lang="pt-BR" dirty="0" smtClean="0">
                <a:solidFill>
                  <a:schemeClr val="bg1"/>
                </a:solidFill>
              </a:rPr>
              <a:t>Investimentos</a:t>
            </a:r>
            <a:endParaRPr lang="pt-BR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pt-BR" dirty="0" smtClean="0">
                <a:solidFill>
                  <a:schemeClr val="bg1"/>
                </a:solidFill>
              </a:rPr>
              <a:t>	</a:t>
            </a:r>
            <a:r>
              <a:rPr lang="pt-BR" b="1" dirty="0" smtClean="0">
                <a:solidFill>
                  <a:schemeClr val="bg1"/>
                </a:solidFill>
              </a:rPr>
              <a:t>Inversões </a:t>
            </a:r>
            <a:r>
              <a:rPr lang="pt-BR" b="1" dirty="0">
                <a:solidFill>
                  <a:schemeClr val="bg1"/>
                </a:solidFill>
              </a:rPr>
              <a:t>Financeiras</a:t>
            </a:r>
          </a:p>
          <a:p>
            <a:pPr marL="0" indent="0" algn="just">
              <a:buNone/>
            </a:pPr>
            <a:r>
              <a:rPr lang="pt-BR" dirty="0" smtClean="0">
                <a:solidFill>
                  <a:schemeClr val="bg1"/>
                </a:solidFill>
              </a:rPr>
              <a:t>	Transferências </a:t>
            </a:r>
            <a:r>
              <a:rPr lang="pt-BR" dirty="0">
                <a:solidFill>
                  <a:schemeClr val="bg1"/>
                </a:solidFill>
              </a:rPr>
              <a:t>de Capital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1F497D"/>
                </a:solidFill>
              </a:rPr>
              <a:t>TN x BANCOS FEDERAIS</a:t>
            </a:r>
            <a:endParaRPr lang="pt-BR" dirty="0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16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4213" y="260350"/>
            <a:ext cx="7772400" cy="5762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dirty="0" smtClean="0">
                <a:solidFill>
                  <a:srgbClr val="0099FF"/>
                </a:solidFill>
              </a:rPr>
              <a:t>FORMAS DE COLOCAÇÃO</a:t>
            </a:r>
            <a:endParaRPr lang="pt-BR" altLang="pt-BR" sz="2800" dirty="0">
              <a:solidFill>
                <a:srgbClr val="0099FF"/>
              </a:solidFill>
            </a:endParaRPr>
          </a:p>
        </p:txBody>
      </p:sp>
      <p:sp>
        <p:nvSpPr>
          <p:cNvPr id="29699" name="Text Box 13"/>
          <p:cNvSpPr txBox="1">
            <a:spLocks noChangeArrowheads="1"/>
          </p:cNvSpPr>
          <p:nvPr/>
        </p:nvSpPr>
        <p:spPr bwMode="auto">
          <a:xfrm>
            <a:off x="684213" y="1340768"/>
            <a:ext cx="4463851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FF66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lvl="1" indent="-457200" eaLnBrk="1" hangingPunct="1">
              <a:spcBef>
                <a:spcPct val="50000"/>
              </a:spcBef>
              <a:buSzPct val="140000"/>
              <a:buFont typeface="Wingdings" panose="05000000000000000000" pitchFamily="2" charset="2"/>
              <a:buChar char="ü"/>
            </a:pPr>
            <a:r>
              <a:rPr lang="pt-BR" sz="2800" dirty="0" smtClean="0">
                <a:solidFill>
                  <a:schemeClr val="bg1"/>
                </a:solidFill>
              </a:rPr>
              <a:t>Oferta Pública (leilões)</a:t>
            </a:r>
          </a:p>
          <a:p>
            <a:pPr marL="457200" lvl="1" indent="-457200" eaLnBrk="1" hangingPunct="1">
              <a:spcBef>
                <a:spcPct val="50000"/>
              </a:spcBef>
              <a:buSzPct val="140000"/>
              <a:buFont typeface="Wingdings" panose="05000000000000000000" pitchFamily="2" charset="2"/>
              <a:buChar char="ü"/>
            </a:pPr>
            <a:r>
              <a:rPr lang="pt-BR" sz="2800" dirty="0">
                <a:solidFill>
                  <a:schemeClr val="bg1"/>
                </a:solidFill>
              </a:rPr>
              <a:t>Tesouro Direto</a:t>
            </a:r>
          </a:p>
          <a:p>
            <a:pPr marL="457200" lvl="1" indent="-457200" eaLnBrk="1" hangingPunct="1">
              <a:spcBef>
                <a:spcPct val="50000"/>
              </a:spcBef>
              <a:buSzPct val="140000"/>
              <a:buFont typeface="Wingdings" panose="05000000000000000000" pitchFamily="2" charset="2"/>
              <a:buChar char="ü"/>
            </a:pPr>
            <a:r>
              <a:rPr lang="pt-BR" sz="2800" dirty="0">
                <a:solidFill>
                  <a:schemeClr val="bg1"/>
                </a:solidFill>
              </a:rPr>
              <a:t>Emissões </a:t>
            </a:r>
            <a:r>
              <a:rPr lang="pt-BR" sz="2800" dirty="0" smtClean="0">
                <a:solidFill>
                  <a:schemeClr val="bg1"/>
                </a:solidFill>
              </a:rPr>
              <a:t>Diretas</a:t>
            </a:r>
            <a:endParaRPr lang="pt-BR" sz="2800" dirty="0">
              <a:solidFill>
                <a:schemeClr val="bg1"/>
              </a:solidFill>
            </a:endParaRPr>
          </a:p>
        </p:txBody>
      </p:sp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180032" y="6535738"/>
            <a:ext cx="3671888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FF66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SzPct val="140000"/>
              <a:buFont typeface="Wingdings" pitchFamily="2" charset="2"/>
              <a:buNone/>
            </a:pPr>
            <a:r>
              <a:rPr lang="pt-BR" altLang="pt-BR" sz="1050" b="1" dirty="0" smtClean="0"/>
              <a:t>Fonte: Tesouro Nacional</a:t>
            </a:r>
            <a:endParaRPr lang="pt-BR" altLang="pt-BR" sz="1050" b="1" dirty="0"/>
          </a:p>
        </p:txBody>
      </p:sp>
    </p:spTree>
    <p:extLst>
      <p:ext uri="{BB962C8B-B14F-4D97-AF65-F5344CB8AC3E}">
        <p14:creationId xmlns:p14="http://schemas.microsoft.com/office/powerpoint/2010/main" val="412218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b="1" u="sng" dirty="0" smtClean="0"/>
              <a:t>Lei 4.320/1964</a:t>
            </a:r>
            <a:r>
              <a:rPr lang="pt-BR" dirty="0" smtClean="0"/>
              <a:t>:</a:t>
            </a:r>
          </a:p>
          <a:p>
            <a:pPr marL="0" indent="0" algn="just">
              <a:buNone/>
            </a:pPr>
            <a:r>
              <a:rPr lang="pt-BR" dirty="0"/>
              <a:t>Art. 12. A despesa será classificada nas </a:t>
            </a:r>
            <a:r>
              <a:rPr lang="pt-BR" dirty="0" smtClean="0"/>
              <a:t>seguintes </a:t>
            </a:r>
            <a:r>
              <a:rPr lang="pt-BR" dirty="0"/>
              <a:t>categorias econômicas</a:t>
            </a:r>
            <a:r>
              <a:rPr lang="pt-BR" dirty="0" smtClean="0"/>
              <a:t>:</a:t>
            </a: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>
                <a:solidFill>
                  <a:schemeClr val="bg1"/>
                </a:solidFill>
              </a:rPr>
              <a:t>DESPESAS </a:t>
            </a:r>
            <a:r>
              <a:rPr lang="pt-BR" dirty="0">
                <a:solidFill>
                  <a:schemeClr val="bg1"/>
                </a:solidFill>
              </a:rPr>
              <a:t>CORRENTES</a:t>
            </a:r>
          </a:p>
          <a:p>
            <a:pPr marL="0" indent="0" algn="just">
              <a:buNone/>
            </a:pPr>
            <a:r>
              <a:rPr lang="pt-BR" dirty="0" smtClean="0">
                <a:solidFill>
                  <a:schemeClr val="bg1"/>
                </a:solidFill>
              </a:rPr>
              <a:t>	Despesas </a:t>
            </a:r>
            <a:r>
              <a:rPr lang="pt-BR" dirty="0">
                <a:solidFill>
                  <a:schemeClr val="bg1"/>
                </a:solidFill>
              </a:rPr>
              <a:t>de Custeio</a:t>
            </a:r>
          </a:p>
          <a:p>
            <a:pPr marL="0" indent="0" algn="just">
              <a:buNone/>
            </a:pPr>
            <a:r>
              <a:rPr lang="pt-BR" dirty="0" smtClean="0">
                <a:solidFill>
                  <a:schemeClr val="bg1"/>
                </a:solidFill>
              </a:rPr>
              <a:t>	Transferências </a:t>
            </a:r>
            <a:r>
              <a:rPr lang="pt-BR" dirty="0">
                <a:solidFill>
                  <a:schemeClr val="bg1"/>
                </a:solidFill>
              </a:rPr>
              <a:t>Correntes</a:t>
            </a:r>
          </a:p>
          <a:p>
            <a:pPr marL="0" indent="0" algn="just">
              <a:buNone/>
            </a:pPr>
            <a:endParaRPr lang="pt-BR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pt-BR" dirty="0" smtClean="0">
                <a:solidFill>
                  <a:schemeClr val="bg1"/>
                </a:solidFill>
              </a:rPr>
              <a:t>DESPESAS </a:t>
            </a:r>
            <a:r>
              <a:rPr lang="pt-BR" dirty="0">
                <a:solidFill>
                  <a:schemeClr val="bg1"/>
                </a:solidFill>
              </a:rPr>
              <a:t>DE CAPITAL</a:t>
            </a:r>
          </a:p>
          <a:p>
            <a:pPr marL="0" indent="0" algn="just">
              <a:buNone/>
            </a:pPr>
            <a:r>
              <a:rPr lang="pt-BR" dirty="0" smtClean="0"/>
              <a:t>	</a:t>
            </a:r>
            <a:r>
              <a:rPr lang="pt-BR" dirty="0" smtClean="0">
                <a:solidFill>
                  <a:schemeClr val="bg1"/>
                </a:solidFill>
              </a:rPr>
              <a:t>Investimentos</a:t>
            </a:r>
            <a:endParaRPr lang="pt-BR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pt-BR" dirty="0" smtClean="0">
                <a:solidFill>
                  <a:schemeClr val="bg1"/>
                </a:solidFill>
              </a:rPr>
              <a:t>	</a:t>
            </a:r>
            <a:r>
              <a:rPr lang="pt-BR" b="1" dirty="0" smtClean="0">
                <a:solidFill>
                  <a:schemeClr val="bg1"/>
                </a:solidFill>
              </a:rPr>
              <a:t>Inversões </a:t>
            </a:r>
            <a:r>
              <a:rPr lang="pt-BR" b="1" dirty="0">
                <a:solidFill>
                  <a:schemeClr val="bg1"/>
                </a:solidFill>
              </a:rPr>
              <a:t>Financeiras</a:t>
            </a:r>
          </a:p>
          <a:p>
            <a:pPr marL="0" indent="0" algn="just">
              <a:buNone/>
            </a:pPr>
            <a:r>
              <a:rPr lang="pt-BR" dirty="0" smtClean="0">
                <a:solidFill>
                  <a:schemeClr val="bg1"/>
                </a:solidFill>
              </a:rPr>
              <a:t>	Transferências </a:t>
            </a:r>
            <a:r>
              <a:rPr lang="pt-BR" dirty="0">
                <a:solidFill>
                  <a:schemeClr val="bg1"/>
                </a:solidFill>
              </a:rPr>
              <a:t>de Capital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1F497D"/>
                </a:solidFill>
              </a:rPr>
              <a:t>TN x BANCOS FEDERAIS</a:t>
            </a:r>
            <a:endParaRPr lang="pt-BR" dirty="0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39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b="1" u="sng" dirty="0" smtClean="0"/>
              <a:t>Lei 4.320/1964</a:t>
            </a:r>
            <a:r>
              <a:rPr lang="pt-BR" dirty="0" smtClean="0"/>
              <a:t>:</a:t>
            </a:r>
          </a:p>
          <a:p>
            <a:pPr marL="0" indent="0" algn="just">
              <a:buNone/>
            </a:pPr>
            <a:r>
              <a:rPr lang="pt-BR" dirty="0"/>
              <a:t>Art. 12. A despesa será classificada nas </a:t>
            </a:r>
            <a:r>
              <a:rPr lang="pt-BR" dirty="0" smtClean="0"/>
              <a:t>seguintes </a:t>
            </a:r>
            <a:r>
              <a:rPr lang="pt-BR" dirty="0"/>
              <a:t>categorias econômicas</a:t>
            </a:r>
            <a:r>
              <a:rPr lang="pt-BR" dirty="0" smtClean="0"/>
              <a:t>:</a:t>
            </a: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DESPESAS </a:t>
            </a:r>
            <a:r>
              <a:rPr lang="pt-BR" dirty="0"/>
              <a:t>CORRENTES</a:t>
            </a:r>
          </a:p>
          <a:p>
            <a:pPr marL="0" indent="0" algn="just">
              <a:buNone/>
            </a:pPr>
            <a:r>
              <a:rPr lang="pt-BR" dirty="0" smtClean="0"/>
              <a:t>	Despesas </a:t>
            </a:r>
            <a:r>
              <a:rPr lang="pt-BR" dirty="0"/>
              <a:t>de Custeio</a:t>
            </a:r>
          </a:p>
          <a:p>
            <a:pPr marL="0" indent="0" algn="just">
              <a:buNone/>
            </a:pPr>
            <a:r>
              <a:rPr lang="pt-BR" dirty="0" smtClean="0"/>
              <a:t>	Transferências </a:t>
            </a:r>
            <a:r>
              <a:rPr lang="pt-BR" dirty="0"/>
              <a:t>Correntes</a:t>
            </a:r>
          </a:p>
          <a:p>
            <a:pPr marL="0" indent="0" algn="just">
              <a:buNone/>
            </a:pPr>
            <a:endParaRPr lang="pt-BR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pt-BR" dirty="0" smtClean="0">
                <a:solidFill>
                  <a:schemeClr val="bg1"/>
                </a:solidFill>
              </a:rPr>
              <a:t>DESPESAS </a:t>
            </a:r>
            <a:r>
              <a:rPr lang="pt-BR" dirty="0">
                <a:solidFill>
                  <a:schemeClr val="bg1"/>
                </a:solidFill>
              </a:rPr>
              <a:t>DE CAPITAL</a:t>
            </a:r>
          </a:p>
          <a:p>
            <a:pPr marL="0" indent="0" algn="just">
              <a:buNone/>
            </a:pPr>
            <a:r>
              <a:rPr lang="pt-BR" dirty="0" smtClean="0"/>
              <a:t>	</a:t>
            </a:r>
            <a:r>
              <a:rPr lang="pt-BR" dirty="0" smtClean="0">
                <a:solidFill>
                  <a:schemeClr val="bg1"/>
                </a:solidFill>
              </a:rPr>
              <a:t>Investimentos</a:t>
            </a:r>
            <a:endParaRPr lang="pt-BR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pt-BR" dirty="0" smtClean="0">
                <a:solidFill>
                  <a:schemeClr val="bg1"/>
                </a:solidFill>
              </a:rPr>
              <a:t>	</a:t>
            </a:r>
            <a:r>
              <a:rPr lang="pt-BR" b="1" dirty="0" smtClean="0">
                <a:solidFill>
                  <a:schemeClr val="bg1"/>
                </a:solidFill>
              </a:rPr>
              <a:t>Inversões </a:t>
            </a:r>
            <a:r>
              <a:rPr lang="pt-BR" b="1" dirty="0">
                <a:solidFill>
                  <a:schemeClr val="bg1"/>
                </a:solidFill>
              </a:rPr>
              <a:t>Financeiras</a:t>
            </a:r>
          </a:p>
          <a:p>
            <a:pPr marL="0" indent="0" algn="just">
              <a:buNone/>
            </a:pPr>
            <a:r>
              <a:rPr lang="pt-BR" dirty="0" smtClean="0">
                <a:solidFill>
                  <a:schemeClr val="bg1"/>
                </a:solidFill>
              </a:rPr>
              <a:t>	Transferências </a:t>
            </a:r>
            <a:r>
              <a:rPr lang="pt-BR" dirty="0">
                <a:solidFill>
                  <a:schemeClr val="bg1"/>
                </a:solidFill>
              </a:rPr>
              <a:t>de Capital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1F497D"/>
                </a:solidFill>
              </a:rPr>
              <a:t>TN x BANCOS FEDERAIS</a:t>
            </a:r>
            <a:endParaRPr lang="pt-BR" dirty="0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66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b="1" u="sng" dirty="0" smtClean="0"/>
              <a:t>Lei 4.320/1964</a:t>
            </a:r>
            <a:r>
              <a:rPr lang="pt-BR" dirty="0" smtClean="0"/>
              <a:t>:</a:t>
            </a:r>
          </a:p>
          <a:p>
            <a:pPr marL="0" indent="0" algn="just">
              <a:buNone/>
            </a:pPr>
            <a:r>
              <a:rPr lang="pt-BR" dirty="0"/>
              <a:t>Art. 12. A despesa será classificada nas </a:t>
            </a:r>
            <a:r>
              <a:rPr lang="pt-BR" dirty="0" smtClean="0"/>
              <a:t>seguintes </a:t>
            </a:r>
            <a:r>
              <a:rPr lang="pt-BR" dirty="0"/>
              <a:t>categorias econômicas</a:t>
            </a:r>
            <a:r>
              <a:rPr lang="pt-BR" dirty="0" smtClean="0"/>
              <a:t>:</a:t>
            </a: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DESPESAS </a:t>
            </a:r>
            <a:r>
              <a:rPr lang="pt-BR" dirty="0"/>
              <a:t>CORRENTES</a:t>
            </a:r>
          </a:p>
          <a:p>
            <a:pPr marL="0" indent="0" algn="just">
              <a:buNone/>
            </a:pPr>
            <a:r>
              <a:rPr lang="pt-BR" dirty="0" smtClean="0"/>
              <a:t>	Despesas </a:t>
            </a:r>
            <a:r>
              <a:rPr lang="pt-BR" dirty="0"/>
              <a:t>de Custeio</a:t>
            </a:r>
          </a:p>
          <a:p>
            <a:pPr marL="0" indent="0" algn="just">
              <a:buNone/>
            </a:pPr>
            <a:r>
              <a:rPr lang="pt-BR" dirty="0" smtClean="0"/>
              <a:t>	Transferências </a:t>
            </a:r>
            <a:r>
              <a:rPr lang="pt-BR" dirty="0"/>
              <a:t>Correntes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DESPESAS </a:t>
            </a:r>
            <a:r>
              <a:rPr lang="pt-BR" dirty="0"/>
              <a:t>DE CAPITAL</a:t>
            </a:r>
          </a:p>
          <a:p>
            <a:pPr marL="0" indent="0" algn="just">
              <a:buNone/>
            </a:pPr>
            <a:r>
              <a:rPr lang="pt-BR" dirty="0" smtClean="0"/>
              <a:t>	</a:t>
            </a:r>
            <a:r>
              <a:rPr lang="pt-BR" dirty="0" smtClean="0">
                <a:solidFill>
                  <a:schemeClr val="bg1"/>
                </a:solidFill>
              </a:rPr>
              <a:t>Investimentos</a:t>
            </a:r>
            <a:endParaRPr lang="pt-BR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pt-BR" dirty="0" smtClean="0">
                <a:solidFill>
                  <a:schemeClr val="bg1"/>
                </a:solidFill>
              </a:rPr>
              <a:t>	</a:t>
            </a:r>
            <a:r>
              <a:rPr lang="pt-BR" b="1" dirty="0" smtClean="0">
                <a:solidFill>
                  <a:schemeClr val="bg1"/>
                </a:solidFill>
              </a:rPr>
              <a:t>Inversões </a:t>
            </a:r>
            <a:r>
              <a:rPr lang="pt-BR" b="1" dirty="0">
                <a:solidFill>
                  <a:schemeClr val="bg1"/>
                </a:solidFill>
              </a:rPr>
              <a:t>Financeiras</a:t>
            </a:r>
          </a:p>
          <a:p>
            <a:pPr marL="0" indent="0" algn="just">
              <a:buNone/>
            </a:pPr>
            <a:r>
              <a:rPr lang="pt-BR" dirty="0" smtClean="0">
                <a:solidFill>
                  <a:schemeClr val="bg1"/>
                </a:solidFill>
              </a:rPr>
              <a:t>	Transferências </a:t>
            </a:r>
            <a:r>
              <a:rPr lang="pt-BR" dirty="0">
                <a:solidFill>
                  <a:schemeClr val="bg1"/>
                </a:solidFill>
              </a:rPr>
              <a:t>de Capital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1F497D"/>
                </a:solidFill>
              </a:rPr>
              <a:t>TN x BANCOS FEDERAIS</a:t>
            </a:r>
            <a:endParaRPr lang="pt-BR" dirty="0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04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b="1" u="sng" dirty="0" smtClean="0"/>
              <a:t>Lei 4.320/1964</a:t>
            </a:r>
            <a:r>
              <a:rPr lang="pt-BR" dirty="0" smtClean="0"/>
              <a:t>:</a:t>
            </a:r>
          </a:p>
          <a:p>
            <a:pPr marL="0" indent="0" algn="just">
              <a:buNone/>
            </a:pPr>
            <a:r>
              <a:rPr lang="pt-BR" dirty="0"/>
              <a:t>Art. 12. A despesa será classificada nas </a:t>
            </a:r>
            <a:r>
              <a:rPr lang="pt-BR" dirty="0" smtClean="0"/>
              <a:t>seguintes </a:t>
            </a:r>
            <a:r>
              <a:rPr lang="pt-BR" dirty="0"/>
              <a:t>categorias econômicas</a:t>
            </a:r>
            <a:r>
              <a:rPr lang="pt-BR" dirty="0" smtClean="0"/>
              <a:t>:</a:t>
            </a: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DESPESAS </a:t>
            </a:r>
            <a:r>
              <a:rPr lang="pt-BR" dirty="0"/>
              <a:t>CORRENTES</a:t>
            </a:r>
          </a:p>
          <a:p>
            <a:pPr marL="0" indent="0" algn="just">
              <a:buNone/>
            </a:pPr>
            <a:r>
              <a:rPr lang="pt-BR" dirty="0" smtClean="0"/>
              <a:t>	Despesas </a:t>
            </a:r>
            <a:r>
              <a:rPr lang="pt-BR" dirty="0"/>
              <a:t>de Custeio</a:t>
            </a:r>
          </a:p>
          <a:p>
            <a:pPr marL="0" indent="0" algn="just">
              <a:buNone/>
            </a:pPr>
            <a:r>
              <a:rPr lang="pt-BR" dirty="0" smtClean="0"/>
              <a:t>	Transferências </a:t>
            </a:r>
            <a:r>
              <a:rPr lang="pt-BR" dirty="0"/>
              <a:t>Correntes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DESPESAS </a:t>
            </a:r>
            <a:r>
              <a:rPr lang="pt-BR" dirty="0"/>
              <a:t>DE CAPITAL</a:t>
            </a:r>
          </a:p>
          <a:p>
            <a:pPr marL="0" indent="0" algn="just">
              <a:buNone/>
            </a:pPr>
            <a:r>
              <a:rPr lang="pt-BR" dirty="0" smtClean="0"/>
              <a:t>	Investimentos</a:t>
            </a: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	</a:t>
            </a:r>
            <a:r>
              <a:rPr lang="pt-BR" b="1" dirty="0" smtClean="0">
                <a:solidFill>
                  <a:schemeClr val="bg1"/>
                </a:solidFill>
              </a:rPr>
              <a:t>Inversões </a:t>
            </a:r>
            <a:r>
              <a:rPr lang="pt-BR" b="1" dirty="0">
                <a:solidFill>
                  <a:schemeClr val="bg1"/>
                </a:solidFill>
              </a:rPr>
              <a:t>Financeiras</a:t>
            </a:r>
          </a:p>
          <a:p>
            <a:pPr marL="0" indent="0" algn="just">
              <a:buNone/>
            </a:pPr>
            <a:r>
              <a:rPr lang="pt-BR" dirty="0" smtClean="0"/>
              <a:t>	</a:t>
            </a:r>
            <a:r>
              <a:rPr lang="pt-BR" dirty="0" smtClean="0">
                <a:solidFill>
                  <a:schemeClr val="bg1"/>
                </a:solidFill>
              </a:rPr>
              <a:t>Transferências </a:t>
            </a:r>
            <a:r>
              <a:rPr lang="pt-BR" dirty="0">
                <a:solidFill>
                  <a:schemeClr val="bg1"/>
                </a:solidFill>
              </a:rPr>
              <a:t>de Capital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1F497D"/>
                </a:solidFill>
              </a:rPr>
              <a:t>TN x BANCOS FEDERAIS</a:t>
            </a:r>
            <a:endParaRPr lang="pt-BR" dirty="0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440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b="1" u="sng" dirty="0" smtClean="0"/>
              <a:t>Lei 4.320/1964</a:t>
            </a:r>
            <a:r>
              <a:rPr lang="pt-BR" dirty="0" smtClean="0"/>
              <a:t>:</a:t>
            </a:r>
          </a:p>
          <a:p>
            <a:pPr marL="0" indent="0" algn="just">
              <a:buNone/>
            </a:pPr>
            <a:r>
              <a:rPr lang="pt-BR" dirty="0"/>
              <a:t>Art. 12. A despesa será classificada nas </a:t>
            </a:r>
            <a:r>
              <a:rPr lang="pt-BR" dirty="0" smtClean="0"/>
              <a:t>seguintes </a:t>
            </a:r>
            <a:r>
              <a:rPr lang="pt-BR" dirty="0"/>
              <a:t>categorias econômicas</a:t>
            </a:r>
            <a:r>
              <a:rPr lang="pt-BR" dirty="0" smtClean="0"/>
              <a:t>:</a:t>
            </a: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DESPESAS </a:t>
            </a:r>
            <a:r>
              <a:rPr lang="pt-BR" dirty="0"/>
              <a:t>CORRENTES</a:t>
            </a:r>
          </a:p>
          <a:p>
            <a:pPr marL="0" indent="0" algn="just">
              <a:buNone/>
            </a:pPr>
            <a:r>
              <a:rPr lang="pt-BR" dirty="0" smtClean="0"/>
              <a:t>	Despesas </a:t>
            </a:r>
            <a:r>
              <a:rPr lang="pt-BR" dirty="0"/>
              <a:t>de Custeio</a:t>
            </a:r>
          </a:p>
          <a:p>
            <a:pPr marL="0" indent="0" algn="just">
              <a:buNone/>
            </a:pPr>
            <a:r>
              <a:rPr lang="pt-BR" dirty="0" smtClean="0"/>
              <a:t>	Transferências </a:t>
            </a:r>
            <a:r>
              <a:rPr lang="pt-BR" dirty="0"/>
              <a:t>Correntes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DESPESAS </a:t>
            </a:r>
            <a:r>
              <a:rPr lang="pt-BR" dirty="0"/>
              <a:t>DE CAPITAL</a:t>
            </a:r>
          </a:p>
          <a:p>
            <a:pPr marL="0" indent="0" algn="just">
              <a:buNone/>
            </a:pPr>
            <a:r>
              <a:rPr lang="pt-BR" dirty="0" smtClean="0"/>
              <a:t>	Investimentos</a:t>
            </a: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	</a:t>
            </a:r>
            <a:r>
              <a:rPr lang="pt-BR" b="1" dirty="0" smtClean="0">
                <a:solidFill>
                  <a:schemeClr val="bg1"/>
                </a:solidFill>
              </a:rPr>
              <a:t>Inversões </a:t>
            </a:r>
            <a:r>
              <a:rPr lang="pt-BR" b="1" dirty="0">
                <a:solidFill>
                  <a:schemeClr val="bg1"/>
                </a:solidFill>
              </a:rPr>
              <a:t>Financeiras</a:t>
            </a:r>
          </a:p>
          <a:p>
            <a:pPr marL="0" indent="0" algn="just">
              <a:buNone/>
            </a:pPr>
            <a:r>
              <a:rPr lang="pt-BR" dirty="0" smtClean="0"/>
              <a:t>	Transferências </a:t>
            </a:r>
            <a:r>
              <a:rPr lang="pt-BR" dirty="0"/>
              <a:t>de Capital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1F497D"/>
                </a:solidFill>
              </a:rPr>
              <a:t>TN x BANCOS FEDERAIS</a:t>
            </a:r>
            <a:endParaRPr lang="pt-BR" dirty="0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429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b="1" u="sng" dirty="0" smtClean="0"/>
              <a:t>Lei 4.320/1964</a:t>
            </a:r>
            <a:r>
              <a:rPr lang="pt-BR" dirty="0" smtClean="0"/>
              <a:t>:</a:t>
            </a:r>
          </a:p>
          <a:p>
            <a:pPr marL="0" indent="0" algn="just">
              <a:buNone/>
            </a:pPr>
            <a:r>
              <a:rPr lang="pt-BR" dirty="0"/>
              <a:t>Art. 12. A despesa será classificada nas </a:t>
            </a:r>
            <a:r>
              <a:rPr lang="pt-BR" dirty="0" smtClean="0"/>
              <a:t>seguintes </a:t>
            </a:r>
            <a:r>
              <a:rPr lang="pt-BR" dirty="0"/>
              <a:t>categorias econômicas</a:t>
            </a:r>
            <a:r>
              <a:rPr lang="pt-BR" dirty="0" smtClean="0"/>
              <a:t>:</a:t>
            </a: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DESPESAS </a:t>
            </a:r>
            <a:r>
              <a:rPr lang="pt-BR" dirty="0"/>
              <a:t>CORRENTES</a:t>
            </a:r>
          </a:p>
          <a:p>
            <a:pPr marL="0" indent="0" algn="just">
              <a:buNone/>
            </a:pPr>
            <a:r>
              <a:rPr lang="pt-BR" dirty="0" smtClean="0"/>
              <a:t>	Despesas </a:t>
            </a:r>
            <a:r>
              <a:rPr lang="pt-BR" dirty="0"/>
              <a:t>de Custeio</a:t>
            </a:r>
          </a:p>
          <a:p>
            <a:pPr marL="0" indent="0" algn="just">
              <a:buNone/>
            </a:pPr>
            <a:r>
              <a:rPr lang="pt-BR" dirty="0" smtClean="0"/>
              <a:t>	Transferências </a:t>
            </a:r>
            <a:r>
              <a:rPr lang="pt-BR" dirty="0"/>
              <a:t>Correntes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DESPESAS </a:t>
            </a:r>
            <a:r>
              <a:rPr lang="pt-BR" dirty="0"/>
              <a:t>DE CAPITAL</a:t>
            </a:r>
          </a:p>
          <a:p>
            <a:pPr marL="0" indent="0" algn="just">
              <a:buNone/>
            </a:pPr>
            <a:r>
              <a:rPr lang="pt-BR" dirty="0" smtClean="0"/>
              <a:t>	Investimentos</a:t>
            </a: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	</a:t>
            </a:r>
            <a:r>
              <a:rPr lang="pt-BR" b="1" dirty="0" smtClean="0">
                <a:solidFill>
                  <a:srgbClr val="FF0000"/>
                </a:solidFill>
              </a:rPr>
              <a:t>Inversões </a:t>
            </a:r>
            <a:r>
              <a:rPr lang="pt-BR" b="1" dirty="0">
                <a:solidFill>
                  <a:srgbClr val="FF0000"/>
                </a:solidFill>
              </a:rPr>
              <a:t>Financeiras</a:t>
            </a:r>
          </a:p>
          <a:p>
            <a:pPr marL="0" indent="0" algn="just">
              <a:buNone/>
            </a:pPr>
            <a:r>
              <a:rPr lang="pt-BR" dirty="0" smtClean="0"/>
              <a:t>	Transferências </a:t>
            </a:r>
            <a:r>
              <a:rPr lang="pt-BR" dirty="0"/>
              <a:t>de Capital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1F497D"/>
                </a:solidFill>
              </a:rPr>
              <a:t>TN x BANCOS FEDERAIS</a:t>
            </a:r>
            <a:endParaRPr lang="pt-BR" dirty="0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90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b="1" u="sng" dirty="0" smtClean="0"/>
              <a:t>Lei 4.320/1964</a:t>
            </a:r>
            <a:r>
              <a:rPr lang="pt-BR" dirty="0" smtClean="0"/>
              <a:t>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dirty="0"/>
              <a:t>Art. 13. </a:t>
            </a:r>
            <a:r>
              <a:rPr lang="pt-BR" dirty="0">
                <a:solidFill>
                  <a:schemeClr val="bg1"/>
                </a:solidFill>
              </a:rPr>
              <a:t>Observadas as categorias econômicas do art. 12, a discriminação ou especificação da despesa por elementos, em cada unidade administrativa ou órgão de </a:t>
            </a:r>
            <a:r>
              <a:rPr lang="pt-BR" dirty="0" smtClean="0">
                <a:solidFill>
                  <a:schemeClr val="bg1"/>
                </a:solidFill>
              </a:rPr>
              <a:t>governo</a:t>
            </a:r>
            <a:r>
              <a:rPr lang="pt-BR" dirty="0">
                <a:solidFill>
                  <a:schemeClr val="bg1"/>
                </a:solidFill>
              </a:rPr>
              <a:t>, obedecerá ao seguinte esquema</a:t>
            </a:r>
            <a:r>
              <a:rPr lang="pt-BR" dirty="0" smtClean="0">
                <a:solidFill>
                  <a:schemeClr val="bg1"/>
                </a:solidFill>
              </a:rPr>
              <a:t>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t-BR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b="1" u="sng" dirty="0">
                <a:solidFill>
                  <a:schemeClr val="bg1"/>
                </a:solidFill>
              </a:rPr>
              <a:t>Inversões Financeiras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dirty="0">
                <a:solidFill>
                  <a:schemeClr val="bg1"/>
                </a:solidFill>
              </a:rPr>
              <a:t>Aquisição de </a:t>
            </a:r>
            <a:r>
              <a:rPr lang="pt-BR" dirty="0" smtClean="0">
                <a:solidFill>
                  <a:schemeClr val="bg1"/>
                </a:solidFill>
              </a:rPr>
              <a:t>Imóveis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dirty="0" smtClean="0">
                <a:solidFill>
                  <a:schemeClr val="bg1"/>
                </a:solidFill>
              </a:rPr>
              <a:t>(...)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b="1" dirty="0" smtClean="0">
                <a:solidFill>
                  <a:schemeClr val="bg1"/>
                </a:solidFill>
              </a:rPr>
              <a:t>Concessão </a:t>
            </a:r>
            <a:r>
              <a:rPr lang="pt-BR" b="1" dirty="0">
                <a:solidFill>
                  <a:schemeClr val="bg1"/>
                </a:solidFill>
              </a:rPr>
              <a:t>de </a:t>
            </a:r>
            <a:r>
              <a:rPr lang="pt-BR" b="1" dirty="0" smtClean="0">
                <a:solidFill>
                  <a:schemeClr val="bg1"/>
                </a:solidFill>
              </a:rPr>
              <a:t>Empréstimos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dirty="0" smtClean="0">
                <a:solidFill>
                  <a:schemeClr val="bg1"/>
                </a:solidFill>
              </a:rPr>
              <a:t>Diversas </a:t>
            </a:r>
            <a:r>
              <a:rPr lang="pt-BR" dirty="0">
                <a:solidFill>
                  <a:schemeClr val="bg1"/>
                </a:solidFill>
              </a:rPr>
              <a:t>Inversões Financeiras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t-BR" dirty="0"/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1F497D"/>
                </a:solidFill>
              </a:rPr>
              <a:t>TN x BANCOS FEDERAIS</a:t>
            </a:r>
            <a:endParaRPr lang="pt-BR" dirty="0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184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b="1" u="sng" dirty="0" smtClean="0"/>
              <a:t>Lei 4.320/1964</a:t>
            </a:r>
            <a:r>
              <a:rPr lang="pt-BR" dirty="0" smtClean="0"/>
              <a:t>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dirty="0"/>
              <a:t>Art. 13. Observadas as categorias econômicas do art. 12, a discriminação ou especificação da despesa por elementos, em cada unidade administrativa ou órgão de </a:t>
            </a:r>
            <a:r>
              <a:rPr lang="pt-BR" dirty="0" smtClean="0"/>
              <a:t>governo</a:t>
            </a:r>
            <a:r>
              <a:rPr lang="pt-BR" dirty="0"/>
              <a:t>, obedecerá ao seguinte esquema</a:t>
            </a:r>
            <a:r>
              <a:rPr lang="pt-BR" dirty="0" smtClean="0"/>
              <a:t>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t-BR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b="1" u="sng" dirty="0">
                <a:solidFill>
                  <a:schemeClr val="bg1"/>
                </a:solidFill>
              </a:rPr>
              <a:t>Inversões Financeiras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dirty="0">
                <a:solidFill>
                  <a:schemeClr val="bg1"/>
                </a:solidFill>
              </a:rPr>
              <a:t>Aquisição de </a:t>
            </a:r>
            <a:r>
              <a:rPr lang="pt-BR" dirty="0" smtClean="0">
                <a:solidFill>
                  <a:schemeClr val="bg1"/>
                </a:solidFill>
              </a:rPr>
              <a:t>Imóveis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dirty="0" smtClean="0">
                <a:solidFill>
                  <a:schemeClr val="bg1"/>
                </a:solidFill>
              </a:rPr>
              <a:t>(...)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b="1" dirty="0" smtClean="0">
                <a:solidFill>
                  <a:schemeClr val="bg1"/>
                </a:solidFill>
              </a:rPr>
              <a:t>Concessão </a:t>
            </a:r>
            <a:r>
              <a:rPr lang="pt-BR" b="1" dirty="0">
                <a:solidFill>
                  <a:schemeClr val="bg1"/>
                </a:solidFill>
              </a:rPr>
              <a:t>de </a:t>
            </a:r>
            <a:r>
              <a:rPr lang="pt-BR" b="1" dirty="0" smtClean="0">
                <a:solidFill>
                  <a:schemeClr val="bg1"/>
                </a:solidFill>
              </a:rPr>
              <a:t>Empréstimos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dirty="0" smtClean="0">
                <a:solidFill>
                  <a:schemeClr val="bg1"/>
                </a:solidFill>
              </a:rPr>
              <a:t>Diversas </a:t>
            </a:r>
            <a:r>
              <a:rPr lang="pt-BR" dirty="0">
                <a:solidFill>
                  <a:schemeClr val="bg1"/>
                </a:solidFill>
              </a:rPr>
              <a:t>Inversões Financeiras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t-BR" dirty="0"/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1F497D"/>
                </a:solidFill>
              </a:rPr>
              <a:t>TN x BANCOS FEDERAIS</a:t>
            </a:r>
            <a:endParaRPr lang="pt-BR" dirty="0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51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b="1" u="sng" dirty="0" smtClean="0"/>
              <a:t>Lei 4.320/1964</a:t>
            </a:r>
            <a:r>
              <a:rPr lang="pt-BR" dirty="0" smtClean="0"/>
              <a:t>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dirty="0"/>
              <a:t>Art. 13. Observadas as categorias econômicas do art. 12, a discriminação ou especificação da despesa por elementos, em cada unidade administrativa ou órgão de </a:t>
            </a:r>
            <a:r>
              <a:rPr lang="pt-BR" dirty="0" smtClean="0"/>
              <a:t>governo</a:t>
            </a:r>
            <a:r>
              <a:rPr lang="pt-BR" dirty="0"/>
              <a:t>, obedecerá ao seguinte esquema</a:t>
            </a:r>
            <a:r>
              <a:rPr lang="pt-BR" dirty="0" smtClean="0"/>
              <a:t>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t-BR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b="1" u="sng" dirty="0"/>
              <a:t>Inversões Financeiras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dirty="0">
                <a:solidFill>
                  <a:schemeClr val="bg1"/>
                </a:solidFill>
              </a:rPr>
              <a:t>Aquisição de </a:t>
            </a:r>
            <a:r>
              <a:rPr lang="pt-BR" dirty="0" smtClean="0">
                <a:solidFill>
                  <a:schemeClr val="bg1"/>
                </a:solidFill>
              </a:rPr>
              <a:t>Imóveis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dirty="0" smtClean="0">
                <a:solidFill>
                  <a:schemeClr val="bg1"/>
                </a:solidFill>
              </a:rPr>
              <a:t>(...)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b="1" dirty="0" smtClean="0">
                <a:solidFill>
                  <a:schemeClr val="bg1"/>
                </a:solidFill>
              </a:rPr>
              <a:t>Concessão </a:t>
            </a:r>
            <a:r>
              <a:rPr lang="pt-BR" b="1" dirty="0">
                <a:solidFill>
                  <a:schemeClr val="bg1"/>
                </a:solidFill>
              </a:rPr>
              <a:t>de </a:t>
            </a:r>
            <a:r>
              <a:rPr lang="pt-BR" b="1" dirty="0" smtClean="0">
                <a:solidFill>
                  <a:schemeClr val="bg1"/>
                </a:solidFill>
              </a:rPr>
              <a:t>Empréstimos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dirty="0" smtClean="0">
                <a:solidFill>
                  <a:schemeClr val="bg1"/>
                </a:solidFill>
              </a:rPr>
              <a:t>Diversas </a:t>
            </a:r>
            <a:r>
              <a:rPr lang="pt-BR" dirty="0">
                <a:solidFill>
                  <a:schemeClr val="bg1"/>
                </a:solidFill>
              </a:rPr>
              <a:t>Inversões Financeiras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t-BR" dirty="0"/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1F497D"/>
                </a:solidFill>
              </a:rPr>
              <a:t>TN x BANCOS FEDERAIS</a:t>
            </a:r>
            <a:endParaRPr lang="pt-BR" dirty="0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47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b="1" u="sng" dirty="0" smtClean="0"/>
              <a:t>Lei 4.320/1964</a:t>
            </a:r>
            <a:r>
              <a:rPr lang="pt-BR" dirty="0" smtClean="0"/>
              <a:t>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dirty="0"/>
              <a:t>Art. 13. Observadas as categorias econômicas do art. 12, a discriminação ou especificação da despesa por elementos, em cada unidade administrativa ou órgão de </a:t>
            </a:r>
            <a:r>
              <a:rPr lang="pt-BR" dirty="0" smtClean="0"/>
              <a:t>governo</a:t>
            </a:r>
            <a:r>
              <a:rPr lang="pt-BR" dirty="0"/>
              <a:t>, obedecerá ao seguinte esquema</a:t>
            </a:r>
            <a:r>
              <a:rPr lang="pt-BR" dirty="0" smtClean="0"/>
              <a:t>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t-BR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b="1" u="sng" dirty="0"/>
              <a:t>Inversões Financeiras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dirty="0"/>
              <a:t>Aquisição de </a:t>
            </a:r>
            <a:r>
              <a:rPr lang="pt-BR" dirty="0" smtClean="0"/>
              <a:t>Imóveis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dirty="0" smtClean="0"/>
              <a:t>(...)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b="1" dirty="0" smtClean="0">
                <a:solidFill>
                  <a:schemeClr val="bg1"/>
                </a:solidFill>
              </a:rPr>
              <a:t>Concessão </a:t>
            </a:r>
            <a:r>
              <a:rPr lang="pt-BR" b="1" dirty="0">
                <a:solidFill>
                  <a:schemeClr val="bg1"/>
                </a:solidFill>
              </a:rPr>
              <a:t>de </a:t>
            </a:r>
            <a:r>
              <a:rPr lang="pt-BR" b="1" dirty="0" smtClean="0">
                <a:solidFill>
                  <a:schemeClr val="bg1"/>
                </a:solidFill>
              </a:rPr>
              <a:t>Empréstimos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dirty="0" smtClean="0">
                <a:solidFill>
                  <a:schemeClr val="bg1"/>
                </a:solidFill>
              </a:rPr>
              <a:t>Diversas </a:t>
            </a:r>
            <a:r>
              <a:rPr lang="pt-BR" dirty="0">
                <a:solidFill>
                  <a:schemeClr val="bg1"/>
                </a:solidFill>
              </a:rPr>
              <a:t>Inversões Financeiras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t-BR" dirty="0"/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1F497D"/>
                </a:solidFill>
              </a:rPr>
              <a:t>TN x BANCOS FEDERAIS</a:t>
            </a:r>
            <a:endParaRPr lang="pt-BR" dirty="0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14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4213" y="260350"/>
            <a:ext cx="7772400" cy="5762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dirty="0" smtClean="0">
                <a:solidFill>
                  <a:srgbClr val="0099FF"/>
                </a:solidFill>
              </a:rPr>
              <a:t>FORMAS DE COLOCAÇÃO</a:t>
            </a:r>
            <a:endParaRPr lang="pt-BR" altLang="pt-BR" sz="2800" dirty="0">
              <a:solidFill>
                <a:srgbClr val="0099FF"/>
              </a:solidFill>
            </a:endParaRPr>
          </a:p>
        </p:txBody>
      </p:sp>
      <p:sp>
        <p:nvSpPr>
          <p:cNvPr id="29699" name="Text Box 13"/>
          <p:cNvSpPr txBox="1">
            <a:spLocks noChangeArrowheads="1"/>
          </p:cNvSpPr>
          <p:nvPr/>
        </p:nvSpPr>
        <p:spPr bwMode="auto">
          <a:xfrm>
            <a:off x="684213" y="1340768"/>
            <a:ext cx="4463851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FF66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lvl="1" indent="-457200" eaLnBrk="1" hangingPunct="1">
              <a:spcBef>
                <a:spcPct val="50000"/>
              </a:spcBef>
              <a:buSzPct val="140000"/>
              <a:buFont typeface="Wingdings" panose="05000000000000000000" pitchFamily="2" charset="2"/>
              <a:buChar char="ü"/>
            </a:pPr>
            <a:r>
              <a:rPr lang="pt-BR" sz="2800" dirty="0" smtClean="0">
                <a:solidFill>
                  <a:srgbClr val="FFC000"/>
                </a:solidFill>
              </a:rPr>
              <a:t>Oferta Pública (leilões)</a:t>
            </a:r>
          </a:p>
          <a:p>
            <a:pPr marL="457200" lvl="1" indent="-457200" eaLnBrk="1" hangingPunct="1">
              <a:spcBef>
                <a:spcPct val="50000"/>
              </a:spcBef>
              <a:buSzPct val="140000"/>
              <a:buFont typeface="Wingdings" panose="05000000000000000000" pitchFamily="2" charset="2"/>
              <a:buChar char="ü"/>
            </a:pPr>
            <a:r>
              <a:rPr lang="pt-BR" sz="2800" dirty="0">
                <a:solidFill>
                  <a:schemeClr val="bg1"/>
                </a:solidFill>
              </a:rPr>
              <a:t>Tesouro Direto</a:t>
            </a:r>
          </a:p>
          <a:p>
            <a:pPr marL="457200" lvl="1" indent="-457200" eaLnBrk="1" hangingPunct="1">
              <a:spcBef>
                <a:spcPct val="50000"/>
              </a:spcBef>
              <a:buSzPct val="140000"/>
              <a:buFont typeface="Wingdings" panose="05000000000000000000" pitchFamily="2" charset="2"/>
              <a:buChar char="ü"/>
            </a:pPr>
            <a:r>
              <a:rPr lang="pt-BR" sz="2800" dirty="0">
                <a:solidFill>
                  <a:schemeClr val="bg1"/>
                </a:solidFill>
              </a:rPr>
              <a:t>Emissões </a:t>
            </a:r>
            <a:r>
              <a:rPr lang="pt-BR" sz="2800" dirty="0" smtClean="0">
                <a:solidFill>
                  <a:schemeClr val="bg1"/>
                </a:solidFill>
              </a:rPr>
              <a:t>Diretas</a:t>
            </a:r>
            <a:endParaRPr lang="pt-BR" sz="2800" dirty="0">
              <a:solidFill>
                <a:schemeClr val="bg1"/>
              </a:solidFill>
            </a:endParaRPr>
          </a:p>
        </p:txBody>
      </p:sp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180032" y="6535738"/>
            <a:ext cx="3671888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FF66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SzPct val="140000"/>
              <a:buFont typeface="Wingdings" pitchFamily="2" charset="2"/>
              <a:buNone/>
            </a:pPr>
            <a:r>
              <a:rPr lang="pt-BR" altLang="pt-BR" sz="1050" b="1" dirty="0" smtClean="0"/>
              <a:t>Fonte: Tesouro Nacional</a:t>
            </a:r>
            <a:endParaRPr lang="pt-BR" altLang="pt-BR" sz="1050" b="1" dirty="0"/>
          </a:p>
        </p:txBody>
      </p:sp>
    </p:spTree>
    <p:extLst>
      <p:ext uri="{BB962C8B-B14F-4D97-AF65-F5344CB8AC3E}">
        <p14:creationId xmlns:p14="http://schemas.microsoft.com/office/powerpoint/2010/main" val="282321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b="1" u="sng" dirty="0" smtClean="0"/>
              <a:t>Lei 4.320/1964</a:t>
            </a:r>
            <a:r>
              <a:rPr lang="pt-BR" dirty="0" smtClean="0"/>
              <a:t>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dirty="0"/>
              <a:t>Art. 13. Observadas as categorias econômicas do art. 12, a discriminação ou especificação da despesa por elementos, em cada unidade administrativa ou órgão de </a:t>
            </a:r>
            <a:r>
              <a:rPr lang="pt-BR" dirty="0" smtClean="0"/>
              <a:t>governo</a:t>
            </a:r>
            <a:r>
              <a:rPr lang="pt-BR" dirty="0"/>
              <a:t>, obedecerá ao seguinte esquema</a:t>
            </a:r>
            <a:r>
              <a:rPr lang="pt-BR" dirty="0" smtClean="0"/>
              <a:t>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t-BR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b="1" u="sng" dirty="0"/>
              <a:t>Inversões Financeiras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dirty="0"/>
              <a:t>Aquisição de </a:t>
            </a:r>
            <a:r>
              <a:rPr lang="pt-BR" dirty="0" smtClean="0"/>
              <a:t>Imóveis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dirty="0" smtClean="0"/>
              <a:t>(...)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b="1" dirty="0" smtClean="0">
                <a:solidFill>
                  <a:schemeClr val="bg1"/>
                </a:solidFill>
              </a:rPr>
              <a:t>Concessão </a:t>
            </a:r>
            <a:r>
              <a:rPr lang="pt-BR" b="1" dirty="0">
                <a:solidFill>
                  <a:schemeClr val="bg1"/>
                </a:solidFill>
              </a:rPr>
              <a:t>de </a:t>
            </a:r>
            <a:r>
              <a:rPr lang="pt-BR" b="1" dirty="0" smtClean="0">
                <a:solidFill>
                  <a:schemeClr val="bg1"/>
                </a:solidFill>
              </a:rPr>
              <a:t>Empréstimos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dirty="0" smtClean="0"/>
              <a:t>Diversas </a:t>
            </a:r>
            <a:r>
              <a:rPr lang="pt-BR" dirty="0"/>
              <a:t>Inversões Financeiras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t-BR" dirty="0"/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1F497D"/>
                </a:solidFill>
              </a:rPr>
              <a:t>TN x BANCOS FEDERAIS</a:t>
            </a:r>
            <a:endParaRPr lang="pt-BR" dirty="0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17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42595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b="1" u="sng" dirty="0" smtClean="0"/>
              <a:t>Lei 4.320/1964</a:t>
            </a:r>
            <a:r>
              <a:rPr lang="pt-BR" dirty="0" smtClean="0"/>
              <a:t>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dirty="0"/>
              <a:t>Art. 13. Observadas as categorias econômicas do art. 12, a discriminação ou especificação da despesa por elementos, em cada unidade administrativa ou órgão de </a:t>
            </a:r>
            <a:r>
              <a:rPr lang="pt-BR" dirty="0" smtClean="0"/>
              <a:t>governo</a:t>
            </a:r>
            <a:r>
              <a:rPr lang="pt-BR" dirty="0"/>
              <a:t>, obedecerá ao seguinte esquema</a:t>
            </a:r>
            <a:r>
              <a:rPr lang="pt-BR" dirty="0" smtClean="0"/>
              <a:t>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t-BR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b="1" u="sng" dirty="0"/>
              <a:t>Inversões Financeiras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dirty="0"/>
              <a:t>Aquisição de </a:t>
            </a:r>
            <a:r>
              <a:rPr lang="pt-BR" dirty="0" smtClean="0"/>
              <a:t>Imóveis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dirty="0" smtClean="0"/>
              <a:t>(...)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b="1" dirty="0" smtClean="0">
                <a:solidFill>
                  <a:srgbClr val="FF0000"/>
                </a:solidFill>
              </a:rPr>
              <a:t>Concessão </a:t>
            </a:r>
            <a:r>
              <a:rPr lang="pt-BR" b="1" dirty="0">
                <a:solidFill>
                  <a:srgbClr val="FF0000"/>
                </a:solidFill>
              </a:rPr>
              <a:t>de </a:t>
            </a:r>
            <a:r>
              <a:rPr lang="pt-BR" b="1" dirty="0" smtClean="0">
                <a:solidFill>
                  <a:srgbClr val="FF0000"/>
                </a:solidFill>
              </a:rPr>
              <a:t>Empréstimos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dirty="0" smtClean="0"/>
              <a:t>Diversas </a:t>
            </a:r>
            <a:r>
              <a:rPr lang="pt-BR" dirty="0"/>
              <a:t>Inversões Financeiras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t-BR" dirty="0"/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68313" y="2603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1F497D"/>
                </a:solidFill>
              </a:rPr>
              <a:t>TN x BANCOS FEDERAIS</a:t>
            </a:r>
            <a:endParaRPr lang="pt-BR" dirty="0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68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DESPESA ORÇAMENTÁRIA</a:t>
            </a:r>
          </a:p>
        </p:txBody>
      </p:sp>
    </p:spTree>
    <p:extLst>
      <p:ext uri="{BB962C8B-B14F-4D97-AF65-F5344CB8AC3E}">
        <p14:creationId xmlns:p14="http://schemas.microsoft.com/office/powerpoint/2010/main" val="421443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DESPESA ORÇAMENTÁRIA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827584" y="1779191"/>
            <a:ext cx="1512168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2400" dirty="0" smtClean="0">
                <a:solidFill>
                  <a:prstClr val="black"/>
                </a:solidFill>
                <a:cs typeface="Arial" charset="0"/>
              </a:rPr>
              <a:t>É o gasto</a:t>
            </a:r>
            <a:endParaRPr lang="pt-BR" sz="2400" dirty="0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70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DESPESA ORÇAMENTÁRIA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827584" y="1779191"/>
            <a:ext cx="1512168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2400" dirty="0" smtClean="0">
                <a:solidFill>
                  <a:prstClr val="black"/>
                </a:solidFill>
                <a:cs typeface="Arial" charset="0"/>
              </a:rPr>
              <a:t>É o gasto</a:t>
            </a:r>
            <a:endParaRPr lang="pt-BR" sz="2400" dirty="0">
              <a:solidFill>
                <a:prstClr val="black"/>
              </a:solidFill>
              <a:cs typeface="Arial" charset="0"/>
            </a:endParaRPr>
          </a:p>
        </p:txBody>
      </p:sp>
      <p:cxnSp>
        <p:nvCxnSpPr>
          <p:cNvPr id="4" name="Conector de seta reta 3"/>
          <p:cNvCxnSpPr/>
          <p:nvPr/>
        </p:nvCxnSpPr>
        <p:spPr>
          <a:xfrm>
            <a:off x="2555776" y="2060848"/>
            <a:ext cx="648072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773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DESPESA ORÇAMENTÁRIA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827584" y="1779191"/>
            <a:ext cx="1512168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2400" dirty="0" smtClean="0">
                <a:solidFill>
                  <a:prstClr val="black"/>
                </a:solidFill>
                <a:cs typeface="Arial" charset="0"/>
              </a:rPr>
              <a:t>É o gasto</a:t>
            </a:r>
            <a:endParaRPr lang="pt-BR" sz="24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1691680" y="2561987"/>
            <a:ext cx="2376264" cy="461665"/>
          </a:xfrm>
          <a:prstGeom prst="rect">
            <a:avLst/>
          </a:prstGeom>
          <a:noFill/>
          <a:ln w="28575">
            <a:solidFill>
              <a:srgbClr val="009900"/>
            </a:solidFill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2400" dirty="0" smtClean="0">
                <a:solidFill>
                  <a:prstClr val="black"/>
                </a:solidFill>
                <a:cs typeface="Arial" charset="0"/>
              </a:rPr>
              <a:t>Que precisa ser</a:t>
            </a:r>
            <a:endParaRPr lang="pt-BR" sz="2400" dirty="0">
              <a:solidFill>
                <a:prstClr val="black"/>
              </a:solidFill>
              <a:cs typeface="Arial" charset="0"/>
            </a:endParaRPr>
          </a:p>
        </p:txBody>
      </p:sp>
      <p:cxnSp>
        <p:nvCxnSpPr>
          <p:cNvPr id="5" name="Conector de seta reta 4"/>
          <p:cNvCxnSpPr/>
          <p:nvPr/>
        </p:nvCxnSpPr>
        <p:spPr>
          <a:xfrm>
            <a:off x="2555776" y="2060848"/>
            <a:ext cx="648072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178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DESPESA ORÇAMENTÁRIA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827584" y="1779191"/>
            <a:ext cx="1512168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2400" dirty="0" smtClean="0">
                <a:solidFill>
                  <a:prstClr val="black"/>
                </a:solidFill>
                <a:cs typeface="Arial" charset="0"/>
              </a:rPr>
              <a:t>É o gasto</a:t>
            </a:r>
            <a:endParaRPr lang="pt-BR" sz="24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1691680" y="2561987"/>
            <a:ext cx="2376264" cy="461665"/>
          </a:xfrm>
          <a:prstGeom prst="rect">
            <a:avLst/>
          </a:prstGeom>
          <a:noFill/>
          <a:ln w="28575">
            <a:solidFill>
              <a:srgbClr val="009900"/>
            </a:solidFill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2400" dirty="0" smtClean="0">
                <a:solidFill>
                  <a:prstClr val="black"/>
                </a:solidFill>
                <a:cs typeface="Arial" charset="0"/>
              </a:rPr>
              <a:t>Que precisa ser</a:t>
            </a:r>
            <a:endParaRPr lang="pt-BR" sz="2400" dirty="0">
              <a:solidFill>
                <a:prstClr val="black"/>
              </a:solidFill>
              <a:cs typeface="Arial" charset="0"/>
            </a:endParaRPr>
          </a:p>
        </p:txBody>
      </p:sp>
      <p:cxnSp>
        <p:nvCxnSpPr>
          <p:cNvPr id="6" name="Conector de seta reta 5"/>
          <p:cNvCxnSpPr/>
          <p:nvPr/>
        </p:nvCxnSpPr>
        <p:spPr>
          <a:xfrm>
            <a:off x="2555776" y="2060848"/>
            <a:ext cx="648072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de seta reta 6"/>
          <p:cNvCxnSpPr/>
          <p:nvPr/>
        </p:nvCxnSpPr>
        <p:spPr>
          <a:xfrm>
            <a:off x="4427984" y="2852936"/>
            <a:ext cx="648072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7200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DESPESA ORÇAMENTÁRIA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827584" y="1779191"/>
            <a:ext cx="1512168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2400" dirty="0" smtClean="0">
                <a:solidFill>
                  <a:prstClr val="black"/>
                </a:solidFill>
                <a:cs typeface="Arial" charset="0"/>
              </a:rPr>
              <a:t>É o gasto</a:t>
            </a:r>
            <a:endParaRPr lang="pt-BR" sz="24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1691680" y="2561987"/>
            <a:ext cx="2376264" cy="461665"/>
          </a:xfrm>
          <a:prstGeom prst="rect">
            <a:avLst/>
          </a:prstGeom>
          <a:noFill/>
          <a:ln w="28575">
            <a:solidFill>
              <a:srgbClr val="009900"/>
            </a:solidFill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2400" dirty="0" smtClean="0">
                <a:solidFill>
                  <a:prstClr val="black"/>
                </a:solidFill>
                <a:cs typeface="Arial" charset="0"/>
              </a:rPr>
              <a:t>Que precisa ser</a:t>
            </a:r>
            <a:endParaRPr lang="pt-BR" sz="24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3275856" y="3347700"/>
            <a:ext cx="4536504" cy="461665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2400" b="1" dirty="0" smtClean="0">
                <a:solidFill>
                  <a:prstClr val="black"/>
                </a:solidFill>
                <a:cs typeface="Arial" charset="0"/>
              </a:rPr>
              <a:t>PREVIAMENTE AUTORIZADO</a:t>
            </a:r>
            <a:endParaRPr lang="pt-BR" sz="2400" b="1" dirty="0">
              <a:solidFill>
                <a:prstClr val="black"/>
              </a:solidFill>
              <a:cs typeface="Arial" charset="0"/>
            </a:endParaRPr>
          </a:p>
        </p:txBody>
      </p:sp>
      <p:cxnSp>
        <p:nvCxnSpPr>
          <p:cNvPr id="6" name="Conector de seta reta 5"/>
          <p:cNvCxnSpPr/>
          <p:nvPr/>
        </p:nvCxnSpPr>
        <p:spPr>
          <a:xfrm>
            <a:off x="2555776" y="2060848"/>
            <a:ext cx="648072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de seta reta 6"/>
          <p:cNvCxnSpPr/>
          <p:nvPr/>
        </p:nvCxnSpPr>
        <p:spPr>
          <a:xfrm>
            <a:off x="4427984" y="2852936"/>
            <a:ext cx="648072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6745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DESPESA ORÇAMENTÁRIA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827584" y="1779191"/>
            <a:ext cx="1512168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2400" dirty="0" smtClean="0">
                <a:solidFill>
                  <a:prstClr val="black"/>
                </a:solidFill>
                <a:cs typeface="Arial" charset="0"/>
              </a:rPr>
              <a:t>É o gasto</a:t>
            </a:r>
            <a:endParaRPr lang="pt-BR" sz="24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1691680" y="2561987"/>
            <a:ext cx="2376264" cy="461665"/>
          </a:xfrm>
          <a:prstGeom prst="rect">
            <a:avLst/>
          </a:prstGeom>
          <a:noFill/>
          <a:ln w="28575">
            <a:solidFill>
              <a:srgbClr val="009900"/>
            </a:solidFill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2400" dirty="0" smtClean="0">
                <a:solidFill>
                  <a:prstClr val="black"/>
                </a:solidFill>
                <a:cs typeface="Arial" charset="0"/>
              </a:rPr>
              <a:t>Que precisa ser</a:t>
            </a:r>
            <a:endParaRPr lang="pt-BR" sz="24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3275856" y="3347700"/>
            <a:ext cx="4536504" cy="461665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2400" b="1" dirty="0" smtClean="0">
                <a:solidFill>
                  <a:prstClr val="black"/>
                </a:solidFill>
                <a:cs typeface="Arial" charset="0"/>
              </a:rPr>
              <a:t>PREVIAMENTE AUTORIZADO</a:t>
            </a:r>
            <a:endParaRPr lang="pt-BR" sz="2400" b="1" dirty="0">
              <a:solidFill>
                <a:prstClr val="black"/>
              </a:solidFill>
              <a:cs typeface="Arial" charset="0"/>
            </a:endParaRPr>
          </a:p>
        </p:txBody>
      </p:sp>
      <p:cxnSp>
        <p:nvCxnSpPr>
          <p:cNvPr id="5" name="Conector de seta reta 4"/>
          <p:cNvCxnSpPr/>
          <p:nvPr/>
        </p:nvCxnSpPr>
        <p:spPr>
          <a:xfrm flipH="1">
            <a:off x="3419872" y="3933056"/>
            <a:ext cx="288032" cy="7920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de seta reta 6"/>
          <p:cNvCxnSpPr/>
          <p:nvPr/>
        </p:nvCxnSpPr>
        <p:spPr>
          <a:xfrm>
            <a:off x="2555776" y="2060848"/>
            <a:ext cx="648072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e seta reta 7"/>
          <p:cNvCxnSpPr/>
          <p:nvPr/>
        </p:nvCxnSpPr>
        <p:spPr>
          <a:xfrm>
            <a:off x="4427984" y="2852936"/>
            <a:ext cx="648072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381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928688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DESPESA ORÇAMENTÁRIA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827584" y="1779191"/>
            <a:ext cx="1512168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2400" dirty="0" smtClean="0">
                <a:solidFill>
                  <a:prstClr val="black"/>
                </a:solidFill>
                <a:cs typeface="Arial" charset="0"/>
              </a:rPr>
              <a:t>É o gasto</a:t>
            </a:r>
            <a:endParaRPr lang="pt-BR" sz="24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1691680" y="2561987"/>
            <a:ext cx="2376264" cy="461665"/>
          </a:xfrm>
          <a:prstGeom prst="rect">
            <a:avLst/>
          </a:prstGeom>
          <a:noFill/>
          <a:ln w="28575">
            <a:solidFill>
              <a:srgbClr val="009900"/>
            </a:solidFill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2400" dirty="0" smtClean="0">
                <a:solidFill>
                  <a:prstClr val="black"/>
                </a:solidFill>
                <a:cs typeface="Arial" charset="0"/>
              </a:rPr>
              <a:t>Que precisa ser</a:t>
            </a:r>
            <a:endParaRPr lang="pt-BR" sz="24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3275856" y="3347700"/>
            <a:ext cx="4536504" cy="461665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pt-BR" sz="2400" b="1" dirty="0" smtClean="0">
                <a:solidFill>
                  <a:prstClr val="black"/>
                </a:solidFill>
                <a:cs typeface="Arial" charset="0"/>
              </a:rPr>
              <a:t>PREVIAMENTE AUTORIZADO</a:t>
            </a:r>
            <a:endParaRPr lang="pt-BR" sz="2400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2339752" y="485986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pt-BR" dirty="0" smtClean="0">
                <a:solidFill>
                  <a:prstClr val="black"/>
                </a:solidFill>
                <a:cs typeface="Arial" charset="0"/>
              </a:rPr>
              <a:t>pelo </a:t>
            </a:r>
            <a:r>
              <a:rPr lang="pt-BR" b="1" dirty="0" smtClean="0">
                <a:solidFill>
                  <a:prstClr val="black"/>
                </a:solidFill>
                <a:cs typeface="Arial" charset="0"/>
              </a:rPr>
              <a:t>Parlamento</a:t>
            </a:r>
            <a:endParaRPr lang="pt-BR" b="1" dirty="0">
              <a:solidFill>
                <a:prstClr val="black"/>
              </a:solidFill>
              <a:cs typeface="Arial" charset="0"/>
            </a:endParaRPr>
          </a:p>
        </p:txBody>
      </p:sp>
      <p:cxnSp>
        <p:nvCxnSpPr>
          <p:cNvPr id="5" name="Conector de seta reta 4"/>
          <p:cNvCxnSpPr/>
          <p:nvPr/>
        </p:nvCxnSpPr>
        <p:spPr>
          <a:xfrm flipH="1">
            <a:off x="3419872" y="3933056"/>
            <a:ext cx="288032" cy="7920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e seta reta 7"/>
          <p:cNvCxnSpPr/>
          <p:nvPr/>
        </p:nvCxnSpPr>
        <p:spPr>
          <a:xfrm>
            <a:off x="2555776" y="2060848"/>
            <a:ext cx="648072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de seta reta 8"/>
          <p:cNvCxnSpPr/>
          <p:nvPr/>
        </p:nvCxnSpPr>
        <p:spPr>
          <a:xfrm>
            <a:off x="4427984" y="2852936"/>
            <a:ext cx="648072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790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9">
      <a:dk1>
        <a:srgbClr val="336699"/>
      </a:dk1>
      <a:lt1>
        <a:srgbClr val="FFFFFF"/>
      </a:lt1>
      <a:dk2>
        <a:srgbClr val="000000"/>
      </a:dk2>
      <a:lt2>
        <a:srgbClr val="E3EBF1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2482</TotalTime>
  <Words>2694</Words>
  <Application>Microsoft Office PowerPoint</Application>
  <PresentationFormat>Apresentação na tela (4:3)</PresentationFormat>
  <Paragraphs>814</Paragraphs>
  <Slides>143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143</vt:i4>
      </vt:variant>
    </vt:vector>
  </HeadingPairs>
  <TitlesOfParts>
    <vt:vector size="151" baseType="lpstr">
      <vt:lpstr>Arial</vt:lpstr>
      <vt:lpstr>Arial Narrow</vt:lpstr>
      <vt:lpstr>Calibri</vt:lpstr>
      <vt:lpstr>Verdana</vt:lpstr>
      <vt:lpstr>Wingdings</vt:lpstr>
      <vt:lpstr>Design padrão</vt:lpstr>
      <vt:lpstr>Tema do Office</vt:lpstr>
      <vt:lpstr>1_Tema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EMPRÉSTIMOS AOS BANCOS FEDERAIS - 1ª Operação</vt:lpstr>
      <vt:lpstr>EMISSÕES DIRETAS ÀS IFFederais</vt:lpstr>
      <vt:lpstr>TN x BANCOS FEDERAIS</vt:lpstr>
      <vt:lpstr>Apresentação do PowerPoint</vt:lpstr>
      <vt:lpstr>EMPRÉSTIMOS AOS BANCOS FEDERAIS - Demais Operações</vt:lpstr>
      <vt:lpstr>TN x BANCOS FEDERAIS</vt:lpstr>
      <vt:lpstr>TN x BANCOS FEDERAIS</vt:lpstr>
      <vt:lpstr>TN x BANCOS FEDERAIS</vt:lpstr>
      <vt:lpstr>TN x BANCOS FEDERAIS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ALGUNS QUESTIONAMENTOS</vt:lpstr>
      <vt:lpstr>OBJETIVOS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EMISSÃO DE 1 (UM) DIA</vt:lpstr>
      <vt:lpstr>EMISSÃO DE 1 (UM) DIA</vt:lpstr>
      <vt:lpstr>EMISSÃO DE 1 (UM) DIA</vt:lpstr>
      <vt:lpstr>OBJETIVOS</vt:lpstr>
      <vt:lpstr>OBJETIVOS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DESPESA ORÇAMENTÁRIA</vt:lpstr>
      <vt:lpstr>DESPESA ORÇAMENTÁRIA</vt:lpstr>
      <vt:lpstr>DESPESA ORÇAMENTÁRIA</vt:lpstr>
      <vt:lpstr>DESPESA ORÇAMENTÁRIA</vt:lpstr>
      <vt:lpstr>DESPESA ORÇAMENTÁRIA</vt:lpstr>
      <vt:lpstr>DESPESA ORÇAMENTÁRIA</vt:lpstr>
      <vt:lpstr>DESPESA ORÇAMENTÁRIA</vt:lpstr>
      <vt:lpstr>DESPESA ORÇAMENTÁRIA</vt:lpstr>
      <vt:lpstr>DESPESA ORÇAMENTÁRIA</vt:lpstr>
      <vt:lpstr>DESPESA ORÇAMENTÁRIA</vt:lpstr>
      <vt:lpstr>DESPESA ORÇAMENTÁRIA</vt:lpstr>
      <vt:lpstr>DESPESA ORÇAMENTÁRIA</vt:lpstr>
      <vt:lpstr>DESPESA ORÇAMENTÁRIA</vt:lpstr>
      <vt:lpstr>DESPESA ORÇAMENTÁRIA</vt:lpstr>
      <vt:lpstr>DESPESA ORÇAMENTÁRIA</vt:lpstr>
      <vt:lpstr>RECEITA ORÇAMENTÁRIA</vt:lpstr>
      <vt:lpstr>RECEITA ORÇAMENTÁRIA</vt:lpstr>
      <vt:lpstr>RECEITA ORÇAMENTÁRIA</vt:lpstr>
      <vt:lpstr>RECEITA ORÇAMENTÁRIA</vt:lpstr>
      <vt:lpstr>RECEITA ORÇAMENTÁRIA</vt:lpstr>
      <vt:lpstr>RECEITA ORÇAMENTÁRIA</vt:lpstr>
      <vt:lpstr>ARRECADAÇÃO</vt:lpstr>
      <vt:lpstr>ARRECADAÇÃO X RECOLHIMENTO</vt:lpstr>
      <vt:lpstr>ARRECADAÇÃO X RECOLHIMENTO</vt:lpstr>
      <vt:lpstr>ARRECADAÇÃO X RECOLHIMENTO</vt:lpstr>
      <vt:lpstr>ARRECADAÇÃO X RECOLHIMENTO</vt:lpstr>
      <vt:lpstr>ARRECADAÇÃO X RECOLHIMENTO</vt:lpstr>
      <vt:lpstr>ARRECADAÇÃO X RECOLHIMENTO</vt:lpstr>
      <vt:lpstr>ARRECADAÇÃO X RECOLHIMENTO</vt:lpstr>
      <vt:lpstr>ARRECADAÇÃO X RECOLHIMENTO</vt:lpstr>
      <vt:lpstr>ARRECADAÇÃO X RECOLHIMENTO</vt:lpstr>
      <vt:lpstr>ARRECADAÇÃO X RECOLHIMENTO</vt:lpstr>
      <vt:lpstr>ARRECADAÇÃO X RECOLHIMENTO</vt:lpstr>
      <vt:lpstr>ARRECADAÇÃO X RECOLHIMENTO</vt:lpstr>
      <vt:lpstr>ARRECADAÇÃO X RECOLHIMENTO</vt:lpstr>
      <vt:lpstr>ARRECADAÇÃO X RECOLHIMENTO</vt:lpstr>
      <vt:lpstr>ARRECADAÇÃO X RECOLHIMENTO</vt:lpstr>
      <vt:lpstr>ARRECADAÇÃO X RECOLHIMENTO</vt:lpstr>
      <vt:lpstr>ARRECADAÇÃO X RECOLHIMENTO</vt:lpstr>
      <vt:lpstr>CONCLUSÕES</vt:lpstr>
      <vt:lpstr>CONCLUSÕES</vt:lpstr>
      <vt:lpstr>OBJETIVOS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Residência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Princípio da ANUALIDADE – Regra Geral</dc:title>
  <dc:creator>Antonio Carlos Costa</dc:creator>
  <cp:lastModifiedBy>Rafael da Costa Santiago</cp:lastModifiedBy>
  <cp:revision>285</cp:revision>
  <dcterms:created xsi:type="dcterms:W3CDTF">2009-01-18T14:16:10Z</dcterms:created>
  <dcterms:modified xsi:type="dcterms:W3CDTF">2019-06-26T13:05:57Z</dcterms:modified>
</cp:coreProperties>
</file>