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29" r:id="rId4"/>
    <p:sldId id="600" r:id="rId5"/>
    <p:sldId id="605" r:id="rId6"/>
    <p:sldId id="604" r:id="rId7"/>
    <p:sldId id="603" r:id="rId8"/>
    <p:sldId id="602" r:id="rId9"/>
    <p:sldId id="601" r:id="rId10"/>
    <p:sldId id="390" r:id="rId11"/>
    <p:sldId id="608" r:id="rId12"/>
    <p:sldId id="607" r:id="rId13"/>
    <p:sldId id="606" r:id="rId14"/>
    <p:sldId id="385" r:id="rId15"/>
    <p:sldId id="610" r:id="rId16"/>
    <p:sldId id="609" r:id="rId17"/>
    <p:sldId id="392" r:id="rId18"/>
    <p:sldId id="619" r:id="rId19"/>
    <p:sldId id="618" r:id="rId20"/>
    <p:sldId id="617" r:id="rId21"/>
    <p:sldId id="616" r:id="rId22"/>
    <p:sldId id="615" r:id="rId23"/>
    <p:sldId id="614" r:id="rId24"/>
    <p:sldId id="613" r:id="rId25"/>
    <p:sldId id="612" r:id="rId26"/>
    <p:sldId id="393" r:id="rId27"/>
    <p:sldId id="611" r:id="rId28"/>
    <p:sldId id="625" r:id="rId29"/>
    <p:sldId id="624" r:id="rId30"/>
    <p:sldId id="623" r:id="rId31"/>
    <p:sldId id="622" r:id="rId32"/>
    <p:sldId id="621" r:id="rId33"/>
    <p:sldId id="620" r:id="rId34"/>
    <p:sldId id="403" r:id="rId35"/>
    <p:sldId id="401" r:id="rId36"/>
    <p:sldId id="404" r:id="rId37"/>
    <p:sldId id="405" r:id="rId38"/>
    <p:sldId id="406" r:id="rId39"/>
    <p:sldId id="409" r:id="rId40"/>
    <p:sldId id="410" r:id="rId41"/>
    <p:sldId id="411" r:id="rId42"/>
    <p:sldId id="422" r:id="rId43"/>
    <p:sldId id="423" r:id="rId44"/>
    <p:sldId id="424" r:id="rId45"/>
    <p:sldId id="425" r:id="rId46"/>
    <p:sldId id="426" r:id="rId47"/>
    <p:sldId id="427" r:id="rId48"/>
    <p:sldId id="428" r:id="rId49"/>
    <p:sldId id="429" r:id="rId50"/>
    <p:sldId id="452" r:id="rId51"/>
    <p:sldId id="453" r:id="rId52"/>
    <p:sldId id="454" r:id="rId53"/>
    <p:sldId id="455" r:id="rId54"/>
    <p:sldId id="456" r:id="rId55"/>
    <p:sldId id="457" r:id="rId56"/>
    <p:sldId id="458" r:id="rId57"/>
    <p:sldId id="459" r:id="rId58"/>
    <p:sldId id="460" r:id="rId59"/>
    <p:sldId id="461" r:id="rId60"/>
    <p:sldId id="462" r:id="rId61"/>
    <p:sldId id="463" r:id="rId62"/>
    <p:sldId id="464" r:id="rId63"/>
    <p:sldId id="548" r:id="rId64"/>
    <p:sldId id="628" r:id="rId65"/>
    <p:sldId id="630" r:id="rId66"/>
    <p:sldId id="631" r:id="rId67"/>
    <p:sldId id="632" r:id="rId68"/>
    <p:sldId id="633" r:id="rId69"/>
    <p:sldId id="634" r:id="rId70"/>
    <p:sldId id="635" r:id="rId71"/>
    <p:sldId id="636" r:id="rId72"/>
    <p:sldId id="637" r:id="rId73"/>
    <p:sldId id="638" r:id="rId74"/>
    <p:sldId id="640" r:id="rId75"/>
    <p:sldId id="641" r:id="rId76"/>
    <p:sldId id="642" r:id="rId77"/>
    <p:sldId id="643" r:id="rId78"/>
    <p:sldId id="644" r:id="rId79"/>
    <p:sldId id="645" r:id="rId80"/>
    <p:sldId id="646" r:id="rId81"/>
    <p:sldId id="430" r:id="rId82"/>
    <p:sldId id="431" r:id="rId83"/>
    <p:sldId id="432" r:id="rId84"/>
    <p:sldId id="433" r:id="rId85"/>
    <p:sldId id="434" r:id="rId86"/>
    <p:sldId id="435" r:id="rId87"/>
    <p:sldId id="436" r:id="rId88"/>
    <p:sldId id="437" r:id="rId89"/>
    <p:sldId id="438" r:id="rId90"/>
    <p:sldId id="439" r:id="rId91"/>
    <p:sldId id="440" r:id="rId92"/>
    <p:sldId id="441" r:id="rId93"/>
    <p:sldId id="442" r:id="rId94"/>
    <p:sldId id="468" r:id="rId95"/>
    <p:sldId id="469" r:id="rId96"/>
    <p:sldId id="470" r:id="rId97"/>
    <p:sldId id="471" r:id="rId98"/>
    <p:sldId id="472" r:id="rId99"/>
    <p:sldId id="473" r:id="rId100"/>
    <p:sldId id="474" r:id="rId101"/>
    <p:sldId id="475" r:id="rId102"/>
    <p:sldId id="476" r:id="rId103"/>
    <p:sldId id="477" r:id="rId104"/>
    <p:sldId id="478" r:id="rId105"/>
    <p:sldId id="479" r:id="rId106"/>
    <p:sldId id="480" r:id="rId107"/>
    <p:sldId id="481" r:id="rId108"/>
    <p:sldId id="482" r:id="rId109"/>
    <p:sldId id="483" r:id="rId110"/>
    <p:sldId id="484" r:id="rId111"/>
    <p:sldId id="485" r:id="rId112"/>
    <p:sldId id="486" r:id="rId113"/>
    <p:sldId id="487" r:id="rId114"/>
    <p:sldId id="488" r:id="rId115"/>
    <p:sldId id="489" r:id="rId116"/>
    <p:sldId id="490" r:id="rId117"/>
    <p:sldId id="491" r:id="rId118"/>
    <p:sldId id="492" r:id="rId119"/>
    <p:sldId id="493" r:id="rId120"/>
    <p:sldId id="494" r:id="rId121"/>
    <p:sldId id="495" r:id="rId122"/>
    <p:sldId id="496" r:id="rId123"/>
    <p:sldId id="497" r:id="rId124"/>
    <p:sldId id="498" r:id="rId125"/>
    <p:sldId id="499" r:id="rId126"/>
    <p:sldId id="500" r:id="rId127"/>
    <p:sldId id="501" r:id="rId128"/>
    <p:sldId id="502" r:id="rId129"/>
    <p:sldId id="503" r:id="rId130"/>
    <p:sldId id="504" r:id="rId131"/>
    <p:sldId id="505" r:id="rId132"/>
    <p:sldId id="506" r:id="rId133"/>
    <p:sldId id="528" r:id="rId134"/>
    <p:sldId id="529" r:id="rId135"/>
    <p:sldId id="626" r:id="rId136"/>
    <p:sldId id="551" r:id="rId137"/>
    <p:sldId id="552" r:id="rId138"/>
    <p:sldId id="553" r:id="rId139"/>
    <p:sldId id="554" r:id="rId140"/>
    <p:sldId id="555" r:id="rId141"/>
    <p:sldId id="556" r:id="rId142"/>
    <p:sldId id="557" r:id="rId143"/>
    <p:sldId id="558" r:id="rId144"/>
    <p:sldId id="559" r:id="rId145"/>
    <p:sldId id="378" r:id="rId14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CCCC"/>
    <a:srgbClr val="FF6600"/>
    <a:srgbClr val="A3EAFB"/>
    <a:srgbClr val="0099FF"/>
    <a:srgbClr val="FF0000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76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38" Type="http://schemas.openxmlformats.org/officeDocument/2006/relationships/slide" Target="slides/slide135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28" Type="http://schemas.openxmlformats.org/officeDocument/2006/relationships/slide" Target="slides/slide125.xml"/><Relationship Id="rId144" Type="http://schemas.openxmlformats.org/officeDocument/2006/relationships/slide" Target="slides/slide141.xml"/><Relationship Id="rId149" Type="http://schemas.openxmlformats.org/officeDocument/2006/relationships/theme" Target="theme/theme1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34" Type="http://schemas.openxmlformats.org/officeDocument/2006/relationships/slide" Target="slides/slide131.xml"/><Relationship Id="rId139" Type="http://schemas.openxmlformats.org/officeDocument/2006/relationships/slide" Target="slides/slide13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5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16" Type="http://schemas.openxmlformats.org/officeDocument/2006/relationships/slide" Target="slides/slide113.xml"/><Relationship Id="rId124" Type="http://schemas.openxmlformats.org/officeDocument/2006/relationships/slide" Target="slides/slide121.xml"/><Relationship Id="rId129" Type="http://schemas.openxmlformats.org/officeDocument/2006/relationships/slide" Target="slides/slide126.xml"/><Relationship Id="rId137" Type="http://schemas.openxmlformats.org/officeDocument/2006/relationships/slide" Target="slides/slide13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40" Type="http://schemas.openxmlformats.org/officeDocument/2006/relationships/slide" Target="slides/slide137.xml"/><Relationship Id="rId145" Type="http://schemas.openxmlformats.org/officeDocument/2006/relationships/slide" Target="slides/slide14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27" Type="http://schemas.openxmlformats.org/officeDocument/2006/relationships/slide" Target="slides/slide12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30" Type="http://schemas.openxmlformats.org/officeDocument/2006/relationships/slide" Target="slides/slide127.xml"/><Relationship Id="rId135" Type="http://schemas.openxmlformats.org/officeDocument/2006/relationships/slide" Target="slides/slide132.xml"/><Relationship Id="rId143" Type="http://schemas.openxmlformats.org/officeDocument/2006/relationships/slide" Target="slides/slide140.xml"/><Relationship Id="rId14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slide" Target="slides/slide122.xml"/><Relationship Id="rId141" Type="http://schemas.openxmlformats.org/officeDocument/2006/relationships/slide" Target="slides/slide138.xml"/><Relationship Id="rId146" Type="http://schemas.openxmlformats.org/officeDocument/2006/relationships/slide" Target="slides/slide14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14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slide" Target="slides/slide1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1ADA-0595-4A9C-8118-26DBB29FDA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883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4BB1-233D-4647-BA2C-7198E1EF61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906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D311-FB5F-4FB7-844F-98CFF33BD5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106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DB4-90D1-4A5A-801B-B4A8D9BB867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8F2-6056-46AB-92B9-E05527D4943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31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DB0C-09E4-4312-932E-DB6F9631C95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0B5F-1738-491A-8209-8D68D0B9D2D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9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4BAE-83CB-40F9-8AAA-9311F85E986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58B8-6E99-42F4-B60B-BA0E008E2D1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6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FCC3-CEBE-433D-BEF6-3DAA3E77B8A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2F1-4554-43F8-8401-EFD485BE250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16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220E-CEE9-461A-9E4C-6475672AA3C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DF15-0160-4AC7-88F8-38E180A11F7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88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50E2-860C-4800-A466-0CA605F1EF9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9077-FA46-49DC-BEF8-423202B0727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48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F71-DB4A-4D71-8150-326BDA55360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A8B3-E599-4344-89B0-2D59C21CF3F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82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B7E7-64AE-466A-B53E-438359D7FB6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EF7D-AAE6-4F09-BB54-6657F657EDA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689A7-F04A-47EF-A130-1B1F8C8771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1170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4716-A307-4D38-A0E7-93D7DB67847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438C-0F03-4BF0-84BC-826D964C22C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2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7654-6B78-468F-88E7-855C2A6DE9E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1B1-C253-4599-A192-3577CD998C4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96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427B-C73B-4086-8493-897D7A8AB9D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D906-54F0-4F36-83FF-BAC0B799E58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27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DB4-90D1-4A5A-801B-B4A8D9BB867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8F2-6056-46AB-92B9-E05527D4943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60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DB0C-09E4-4312-932E-DB6F9631C95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0B5F-1738-491A-8209-8D68D0B9D2D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76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4BAE-83CB-40F9-8AAA-9311F85E986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58B8-6E99-42F4-B60B-BA0E008E2D1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22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FCC3-CEBE-433D-BEF6-3DAA3E77B8A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2F1-4554-43F8-8401-EFD485BE250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84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220E-CEE9-461A-9E4C-6475672AA3C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DF15-0160-4AC7-88F8-38E180A11F7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2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50E2-860C-4800-A466-0CA605F1EF9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9077-FA46-49DC-BEF8-423202B0727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16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F71-DB4A-4D71-8150-326BDA55360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A8B3-E599-4344-89B0-2D59C21CF3F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5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4542C-DC92-4D80-B0CA-3A8BFE0EE7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8425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B7E7-64AE-466A-B53E-438359D7FB6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EF7D-AAE6-4F09-BB54-6657F657EDA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08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4716-A307-4D38-A0E7-93D7DB67847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438C-0F03-4BF0-84BC-826D964C22C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9221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7654-6B78-468F-88E7-855C2A6DE9E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1B1-C253-4599-A192-3577CD998C4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66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427B-C73B-4086-8493-897D7A8AB9D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D906-54F0-4F36-83FF-BAC0B799E58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1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8F7D-C5C1-48CA-AB6D-7EB39E548B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200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B87B-4D7B-454B-B5B9-185583C094D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969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BBE5-B2F7-4EAB-9173-F7EB0BAC61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39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5FBA-A8FC-4606-B65D-6BB19DE27C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273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9D4B1-66C3-44D4-BCDF-80946EB576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261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8EDCE-6BF8-48DF-8185-2C6DFC7696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89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35BE3B-09C4-40F7-81C4-C708EA0B82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0A017089-6CB1-47ED-ACF0-2E044CF6381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81C0B01D-B5EC-4617-96B2-86CF481BDF5F}" type="slidenum">
              <a:rPr lang="pt-BR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8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1B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0A017089-6CB1-47ED-ACF0-2E044CF6381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26/06/2019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81C0B01D-B5EC-4617-96B2-86CF481BDF5F}" type="slidenum">
              <a:rPr lang="pt-BR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"/>
          <p:cNvSpPr txBox="1">
            <a:spLocks noChangeArrowheads="1"/>
          </p:cNvSpPr>
          <p:nvPr/>
        </p:nvSpPr>
        <p:spPr bwMode="auto">
          <a:xfrm>
            <a:off x="1691680" y="1772816"/>
            <a:ext cx="576131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4400" b="1" dirty="0" smtClean="0">
                <a:solidFill>
                  <a:srgbClr val="66FF66"/>
                </a:solidFill>
              </a:rPr>
              <a:t>EMISSÕES DIRETAS</a:t>
            </a:r>
          </a:p>
          <a:p>
            <a:pPr algn="ctr"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4400" b="1" dirty="0" smtClean="0">
                <a:solidFill>
                  <a:srgbClr val="66FF66"/>
                </a:solidFill>
              </a:rPr>
              <a:t>de</a:t>
            </a:r>
          </a:p>
          <a:p>
            <a:pPr algn="ctr"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4400" b="1" dirty="0" smtClean="0">
                <a:solidFill>
                  <a:srgbClr val="66FF66"/>
                </a:solidFill>
              </a:rPr>
              <a:t>TÍTULOS PÚBLICOS</a:t>
            </a:r>
            <a:endParaRPr lang="pt-BR" altLang="pt-BR" sz="4400" b="1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FORMAS DE COLOCAÇÃO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446385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C000"/>
                </a:solidFill>
              </a:rPr>
              <a:t>Oferta Pública (leilões)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FF0000"/>
                </a:solidFill>
              </a:rPr>
              <a:t>Tesouro Direto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</a:rPr>
              <a:t>Emissões </a:t>
            </a:r>
            <a:r>
              <a:rPr lang="pt-BR" sz="2800" dirty="0" smtClean="0">
                <a:solidFill>
                  <a:schemeClr val="bg1"/>
                </a:solidFill>
              </a:rPr>
              <a:t>Diretas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19922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39752" y="48598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dirty="0" smtClean="0">
                <a:solidFill>
                  <a:prstClr val="black"/>
                </a:solidFill>
                <a:cs typeface="Arial" charset="0"/>
              </a:rPr>
              <a:t>pelo </a:t>
            </a:r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Parlamento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4283968" y="4421938"/>
            <a:ext cx="216024" cy="131131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419872" y="3933056"/>
            <a:ext cx="28803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8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39752" y="48598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dirty="0" smtClean="0">
                <a:solidFill>
                  <a:prstClr val="black"/>
                </a:solidFill>
                <a:cs typeface="Arial" charset="0"/>
              </a:rPr>
              <a:t>pelo </a:t>
            </a:r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Parlamento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4283968" y="4421938"/>
            <a:ext cx="216024" cy="131131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499992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Lei Orçamentária Anual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419872" y="3933056"/>
            <a:ext cx="28803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39752" y="48598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dirty="0" smtClean="0">
                <a:solidFill>
                  <a:prstClr val="black"/>
                </a:solidFill>
                <a:cs typeface="Arial" charset="0"/>
              </a:rPr>
              <a:t>pelo </a:t>
            </a:r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Parlamento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4283968" y="4421938"/>
            <a:ext cx="216024" cy="131131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499992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Lei Orçamentária Anual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499992" y="53012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Lei de Créditos Adicionais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419872" y="3933056"/>
            <a:ext cx="28803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4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457200" y="1484312"/>
            <a:ext cx="8229600" cy="48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charset="0"/>
              <a:buNone/>
            </a:pPr>
            <a:r>
              <a:rPr lang="pt-BR" b="1" u="sng" dirty="0" smtClean="0">
                <a:solidFill>
                  <a:prstClr val="black"/>
                </a:solidFill>
              </a:rPr>
              <a:t>CF/1988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Art</a:t>
            </a:r>
            <a:r>
              <a:rPr lang="pt-BR" dirty="0">
                <a:solidFill>
                  <a:prstClr val="black"/>
                </a:solidFill>
              </a:rPr>
              <a:t>. 167. São vedados: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I </a:t>
            </a:r>
            <a:r>
              <a:rPr lang="pt-BR" dirty="0">
                <a:solidFill>
                  <a:prstClr val="white"/>
                </a:solidFill>
              </a:rPr>
              <a:t>- o início de programas ou projetos </a:t>
            </a:r>
            <a:r>
              <a:rPr lang="pt-BR" b="1" dirty="0">
                <a:solidFill>
                  <a:prstClr val="white"/>
                </a:solidFill>
              </a:rPr>
              <a:t>não incluídos na lei orçamentária anual</a:t>
            </a:r>
            <a:r>
              <a:rPr lang="pt-BR" dirty="0">
                <a:solidFill>
                  <a:prstClr val="white"/>
                </a:solidFill>
              </a:rPr>
              <a:t>;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white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II </a:t>
            </a:r>
            <a:r>
              <a:rPr lang="pt-BR" dirty="0">
                <a:solidFill>
                  <a:prstClr val="white"/>
                </a:solidFill>
              </a:rPr>
              <a:t>- a realização de despesas ou a </a:t>
            </a:r>
            <a:r>
              <a:rPr lang="pt-BR" b="1" u="sng" dirty="0">
                <a:solidFill>
                  <a:prstClr val="white"/>
                </a:solidFill>
              </a:rPr>
              <a:t>assunção de obrigações diretas</a:t>
            </a:r>
            <a:r>
              <a:rPr lang="pt-BR" b="1" dirty="0">
                <a:solidFill>
                  <a:prstClr val="white"/>
                </a:solidFill>
              </a:rPr>
              <a:t> </a:t>
            </a:r>
            <a:r>
              <a:rPr lang="pt-BR" dirty="0">
                <a:solidFill>
                  <a:prstClr val="white"/>
                </a:solidFill>
              </a:rPr>
              <a:t>que excedam os </a:t>
            </a:r>
            <a:r>
              <a:rPr lang="pt-BR" b="1" dirty="0">
                <a:solidFill>
                  <a:prstClr val="white"/>
                </a:solidFill>
              </a:rPr>
              <a:t>créditos orçamentários ou </a:t>
            </a:r>
            <a:r>
              <a:rPr lang="pt-BR" b="1" dirty="0" smtClean="0">
                <a:solidFill>
                  <a:prstClr val="white"/>
                </a:solidFill>
              </a:rPr>
              <a:t>adicionais</a:t>
            </a:r>
            <a:r>
              <a:rPr lang="pt-BR" dirty="0" smtClean="0">
                <a:solidFill>
                  <a:prstClr val="white"/>
                </a:solidFill>
              </a:rPr>
              <a:t>;</a:t>
            </a:r>
            <a:endParaRPr lang="pt-BR" dirty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V </a:t>
            </a:r>
            <a:r>
              <a:rPr lang="pt-BR" dirty="0">
                <a:solidFill>
                  <a:prstClr val="white"/>
                </a:solidFill>
              </a:rPr>
              <a:t>- a abertura de crédito suplementar ou especial </a:t>
            </a:r>
            <a:r>
              <a:rPr lang="pt-BR" b="1" dirty="0">
                <a:solidFill>
                  <a:prstClr val="white"/>
                </a:solidFill>
              </a:rPr>
              <a:t>sem prévia autorização legislativa e sem indicação dos recursos</a:t>
            </a:r>
            <a:r>
              <a:rPr lang="pt-BR" dirty="0">
                <a:solidFill>
                  <a:prstClr val="white"/>
                </a:solidFill>
              </a:rPr>
              <a:t> correspondentes;</a:t>
            </a: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457200" y="1484312"/>
            <a:ext cx="8229600" cy="48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charset="0"/>
              <a:buNone/>
            </a:pPr>
            <a:r>
              <a:rPr lang="pt-BR" b="1" u="sng" dirty="0" smtClean="0">
                <a:solidFill>
                  <a:prstClr val="black"/>
                </a:solidFill>
              </a:rPr>
              <a:t>CF/1988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Art</a:t>
            </a:r>
            <a:r>
              <a:rPr lang="pt-BR" dirty="0">
                <a:solidFill>
                  <a:prstClr val="black"/>
                </a:solidFill>
              </a:rPr>
              <a:t>. 167. São vedados: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I </a:t>
            </a:r>
            <a:r>
              <a:rPr lang="pt-BR" dirty="0">
                <a:solidFill>
                  <a:prstClr val="black"/>
                </a:solidFill>
              </a:rPr>
              <a:t>- o início de programas ou projetos </a:t>
            </a:r>
            <a:r>
              <a:rPr lang="pt-BR" b="1" dirty="0">
                <a:solidFill>
                  <a:srgbClr val="7030A0"/>
                </a:solidFill>
              </a:rPr>
              <a:t>não incluídos na lei orçamentária anual</a:t>
            </a:r>
            <a:r>
              <a:rPr lang="pt-BR" dirty="0">
                <a:solidFill>
                  <a:prstClr val="black"/>
                </a:solidFill>
              </a:rPr>
              <a:t>;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II </a:t>
            </a:r>
            <a:r>
              <a:rPr lang="pt-BR" dirty="0">
                <a:solidFill>
                  <a:prstClr val="white"/>
                </a:solidFill>
              </a:rPr>
              <a:t>- a realização de despesas ou a </a:t>
            </a:r>
            <a:r>
              <a:rPr lang="pt-BR" b="1" u="sng" dirty="0">
                <a:solidFill>
                  <a:prstClr val="white"/>
                </a:solidFill>
              </a:rPr>
              <a:t>assunção de obrigações diretas</a:t>
            </a:r>
            <a:r>
              <a:rPr lang="pt-BR" b="1" dirty="0">
                <a:solidFill>
                  <a:prstClr val="white"/>
                </a:solidFill>
              </a:rPr>
              <a:t> </a:t>
            </a:r>
            <a:r>
              <a:rPr lang="pt-BR" dirty="0">
                <a:solidFill>
                  <a:prstClr val="white"/>
                </a:solidFill>
              </a:rPr>
              <a:t>que excedam os </a:t>
            </a:r>
            <a:r>
              <a:rPr lang="pt-BR" b="1" dirty="0">
                <a:solidFill>
                  <a:prstClr val="white"/>
                </a:solidFill>
              </a:rPr>
              <a:t>créditos orçamentários ou </a:t>
            </a:r>
            <a:r>
              <a:rPr lang="pt-BR" b="1" dirty="0" smtClean="0">
                <a:solidFill>
                  <a:prstClr val="white"/>
                </a:solidFill>
              </a:rPr>
              <a:t>adicionais</a:t>
            </a:r>
            <a:r>
              <a:rPr lang="pt-BR" dirty="0" smtClean="0">
                <a:solidFill>
                  <a:prstClr val="white"/>
                </a:solidFill>
              </a:rPr>
              <a:t>;</a:t>
            </a:r>
            <a:endParaRPr lang="pt-BR" dirty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V </a:t>
            </a:r>
            <a:r>
              <a:rPr lang="pt-BR" dirty="0">
                <a:solidFill>
                  <a:prstClr val="white"/>
                </a:solidFill>
              </a:rPr>
              <a:t>- a abertura de crédito suplementar ou especial </a:t>
            </a:r>
            <a:r>
              <a:rPr lang="pt-BR" b="1" dirty="0">
                <a:solidFill>
                  <a:prstClr val="white"/>
                </a:solidFill>
              </a:rPr>
              <a:t>sem prévia autorização legislativa e sem indicação dos recursos</a:t>
            </a:r>
            <a:r>
              <a:rPr lang="pt-BR" dirty="0">
                <a:solidFill>
                  <a:prstClr val="white"/>
                </a:solidFill>
              </a:rPr>
              <a:t> correspondentes;</a:t>
            </a: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457200" y="1484312"/>
            <a:ext cx="8229600" cy="48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charset="0"/>
              <a:buNone/>
            </a:pPr>
            <a:r>
              <a:rPr lang="pt-BR" b="1" u="sng" dirty="0" smtClean="0">
                <a:solidFill>
                  <a:prstClr val="black"/>
                </a:solidFill>
              </a:rPr>
              <a:t>CF/1988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Art</a:t>
            </a:r>
            <a:r>
              <a:rPr lang="pt-BR" dirty="0">
                <a:solidFill>
                  <a:prstClr val="black"/>
                </a:solidFill>
              </a:rPr>
              <a:t>. 167. São vedados: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I </a:t>
            </a:r>
            <a:r>
              <a:rPr lang="pt-BR" dirty="0">
                <a:solidFill>
                  <a:prstClr val="black"/>
                </a:solidFill>
              </a:rPr>
              <a:t>- o início de programas ou projetos </a:t>
            </a:r>
            <a:r>
              <a:rPr lang="pt-BR" b="1" dirty="0">
                <a:solidFill>
                  <a:srgbClr val="7030A0"/>
                </a:solidFill>
              </a:rPr>
              <a:t>não incluídos na lei orçamentária anual</a:t>
            </a:r>
            <a:r>
              <a:rPr lang="pt-BR" dirty="0">
                <a:solidFill>
                  <a:prstClr val="black"/>
                </a:solidFill>
              </a:rPr>
              <a:t>;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II </a:t>
            </a:r>
            <a:r>
              <a:rPr lang="pt-BR" dirty="0">
                <a:solidFill>
                  <a:prstClr val="black"/>
                </a:solidFill>
              </a:rPr>
              <a:t>- a realização de despesas ou a </a:t>
            </a: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assunção de obrigações diretas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que excedam os </a:t>
            </a:r>
            <a:r>
              <a:rPr lang="pt-BR" b="1" dirty="0">
                <a:solidFill>
                  <a:srgbClr val="FF0000"/>
                </a:solidFill>
              </a:rPr>
              <a:t>créditos orçamentários ou </a:t>
            </a:r>
            <a:r>
              <a:rPr lang="pt-BR" b="1" dirty="0" smtClean="0">
                <a:solidFill>
                  <a:srgbClr val="FF0000"/>
                </a:solidFill>
              </a:rPr>
              <a:t>adicionais</a:t>
            </a:r>
            <a:r>
              <a:rPr lang="pt-BR" dirty="0" smtClean="0">
                <a:solidFill>
                  <a:prstClr val="black"/>
                </a:solidFill>
              </a:rPr>
              <a:t>;</a:t>
            </a:r>
            <a:endParaRPr lang="pt-BR" dirty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dirty="0" smtClean="0">
                <a:solidFill>
                  <a:prstClr val="white"/>
                </a:solidFill>
              </a:rPr>
              <a:t>V </a:t>
            </a:r>
            <a:r>
              <a:rPr lang="pt-BR" dirty="0">
                <a:solidFill>
                  <a:prstClr val="white"/>
                </a:solidFill>
              </a:rPr>
              <a:t>- a abertura de crédito suplementar ou especial </a:t>
            </a:r>
            <a:r>
              <a:rPr lang="pt-BR" b="1" dirty="0">
                <a:solidFill>
                  <a:prstClr val="white"/>
                </a:solidFill>
              </a:rPr>
              <a:t>sem prévia autorização legislativa e sem indicação dos recursos</a:t>
            </a:r>
            <a:r>
              <a:rPr lang="pt-BR" dirty="0">
                <a:solidFill>
                  <a:prstClr val="white"/>
                </a:solidFill>
              </a:rPr>
              <a:t> correspondentes;</a:t>
            </a: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457200" y="1484312"/>
            <a:ext cx="8229600" cy="48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charset="0"/>
              <a:buNone/>
            </a:pPr>
            <a:r>
              <a:rPr lang="pt-BR" b="1" u="sng" dirty="0" smtClean="0">
                <a:solidFill>
                  <a:prstClr val="black"/>
                </a:solidFill>
              </a:rPr>
              <a:t>CF/1988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Art</a:t>
            </a:r>
            <a:r>
              <a:rPr lang="pt-BR" dirty="0">
                <a:solidFill>
                  <a:prstClr val="black"/>
                </a:solidFill>
              </a:rPr>
              <a:t>. 167. São vedados: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I </a:t>
            </a:r>
            <a:r>
              <a:rPr lang="pt-BR" dirty="0">
                <a:solidFill>
                  <a:prstClr val="black"/>
                </a:solidFill>
              </a:rPr>
              <a:t>- o início de programas ou projetos </a:t>
            </a:r>
            <a:r>
              <a:rPr lang="pt-BR" b="1" dirty="0">
                <a:solidFill>
                  <a:srgbClr val="7030A0"/>
                </a:solidFill>
              </a:rPr>
              <a:t>não incluídos na lei orçamentária anual</a:t>
            </a:r>
            <a:r>
              <a:rPr lang="pt-BR" dirty="0">
                <a:solidFill>
                  <a:prstClr val="black"/>
                </a:solidFill>
              </a:rPr>
              <a:t>;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II </a:t>
            </a:r>
            <a:r>
              <a:rPr lang="pt-BR" dirty="0">
                <a:solidFill>
                  <a:prstClr val="black"/>
                </a:solidFill>
              </a:rPr>
              <a:t>- a realização de despesas ou a </a:t>
            </a: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assunção de obrigações diretas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que excedam os </a:t>
            </a:r>
            <a:r>
              <a:rPr lang="pt-BR" b="1" dirty="0">
                <a:solidFill>
                  <a:srgbClr val="FF0000"/>
                </a:solidFill>
              </a:rPr>
              <a:t>créditos orçamentários ou </a:t>
            </a:r>
            <a:r>
              <a:rPr lang="pt-BR" b="1" dirty="0" smtClean="0">
                <a:solidFill>
                  <a:srgbClr val="FF0000"/>
                </a:solidFill>
              </a:rPr>
              <a:t>adicionais</a:t>
            </a:r>
            <a:r>
              <a:rPr lang="pt-BR" dirty="0" smtClean="0">
                <a:solidFill>
                  <a:prstClr val="black"/>
                </a:solidFill>
              </a:rPr>
              <a:t>;</a:t>
            </a:r>
            <a:endParaRPr lang="pt-BR" dirty="0">
              <a:solidFill>
                <a:prstClr val="whit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V </a:t>
            </a:r>
            <a:r>
              <a:rPr lang="pt-BR" dirty="0">
                <a:solidFill>
                  <a:prstClr val="black"/>
                </a:solidFill>
              </a:rPr>
              <a:t>- a abertura de crédito suplementar ou especial </a:t>
            </a:r>
            <a:r>
              <a:rPr lang="pt-BR" b="1" dirty="0">
                <a:solidFill>
                  <a:prstClr val="black"/>
                </a:solidFill>
              </a:rPr>
              <a:t>sem prévia autorização legislativa e sem indicação dos recursos</a:t>
            </a:r>
            <a:r>
              <a:rPr lang="pt-BR" dirty="0">
                <a:solidFill>
                  <a:prstClr val="black"/>
                </a:solidFill>
              </a:rPr>
              <a:t> correspondentes;</a:t>
            </a:r>
          </a:p>
          <a:p>
            <a:pPr marL="0" indent="0" eaLnBrk="1" hangingPunct="1">
              <a:buFont typeface="Arial" charset="0"/>
              <a:buNone/>
            </a:pPr>
            <a:endParaRPr lang="pt-B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14872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2736304" cy="461665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fonte de recurso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2736304" cy="461665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fonte de recurso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2411760" y="249289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FORMAS DE COLOCAÇÃO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446385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C000"/>
                </a:solidFill>
              </a:rPr>
              <a:t>Oferta Pública (leilões)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FF0000"/>
                </a:solidFill>
              </a:rPr>
              <a:t>Tesouro Direto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/>
              <a:t>Emissões </a:t>
            </a:r>
            <a:r>
              <a:rPr lang="pt-BR" sz="2800" dirty="0" smtClean="0"/>
              <a:t>Diretas</a:t>
            </a:r>
            <a:endParaRPr lang="pt-BR" sz="2800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41484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2736304" cy="461665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fonte de recurso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3140968"/>
            <a:ext cx="547260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obtida </a:t>
            </a:r>
            <a:r>
              <a:rPr lang="pt-BR" sz="2400" b="1" dirty="0" smtClean="0">
                <a:solidFill>
                  <a:srgbClr val="FF0000"/>
                </a:solidFill>
                <a:cs typeface="Arial" charset="0"/>
              </a:rPr>
              <a:t>com o propósito </a:t>
            </a:r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de </a:t>
            </a:r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autorizar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2411760" y="249289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2736304" cy="461665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fonte de recurso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3140968"/>
            <a:ext cx="547260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obtida </a:t>
            </a:r>
            <a:r>
              <a:rPr lang="pt-BR" sz="2400" b="1" dirty="0" smtClean="0">
                <a:solidFill>
                  <a:srgbClr val="FF0000"/>
                </a:solidFill>
                <a:cs typeface="Arial" charset="0"/>
              </a:rPr>
              <a:t>com o propósito </a:t>
            </a:r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de </a:t>
            </a:r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autorizar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2411760" y="249289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427984" y="393305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9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RECEITA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2736304" cy="461665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fonte de recurso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3140968"/>
            <a:ext cx="547260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obtida </a:t>
            </a:r>
            <a:r>
              <a:rPr lang="pt-BR" sz="2400" b="1" dirty="0" smtClean="0">
                <a:solidFill>
                  <a:srgbClr val="FF0000"/>
                </a:solidFill>
                <a:cs typeface="Arial" charset="0"/>
              </a:rPr>
              <a:t>com o propósito </a:t>
            </a:r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de </a:t>
            </a:r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autorizar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851920" y="4623519"/>
            <a:ext cx="4248472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white"/>
                </a:solidFill>
                <a:cs typeface="Arial" charset="0"/>
              </a:rPr>
              <a:t>DESPESA ORÇAMENTÁRIA</a:t>
            </a:r>
            <a:endParaRPr lang="pt-BR" sz="2400" b="1" dirty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2411760" y="249289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427984" y="393305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8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Art. 35. Pertencem ao exercício financeiro:</a:t>
            </a:r>
          </a:p>
          <a:p>
            <a:pPr marL="0" indent="0">
              <a:buNone/>
            </a:pPr>
            <a:r>
              <a:rPr lang="pt-BR" dirty="0"/>
              <a:t>I - as receitas </a:t>
            </a:r>
            <a:r>
              <a:rPr lang="pt-BR" dirty="0" smtClean="0"/>
              <a:t>nele </a:t>
            </a:r>
            <a:r>
              <a:rPr lang="pt-BR" b="1" u="sng" dirty="0">
                <a:solidFill>
                  <a:srgbClr val="0070C0"/>
                </a:solidFill>
              </a:rPr>
              <a:t>arrecadadas</a:t>
            </a:r>
            <a:r>
              <a:rPr lang="pt-BR" dirty="0"/>
              <a:t>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030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dirty="0" smtClean="0"/>
              <a:t>Não existe o conceito de arrecadação!!!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b="1" u="sng" dirty="0" smtClean="0">
                <a:solidFill>
                  <a:schemeClr val="bg1"/>
                </a:solidFill>
              </a:rPr>
              <a:t>Lei 4.320/1964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Art</a:t>
            </a:r>
            <a:r>
              <a:rPr lang="pt-BR" dirty="0">
                <a:solidFill>
                  <a:schemeClr val="bg1"/>
                </a:solidFill>
              </a:rPr>
              <a:t>. 56. O </a:t>
            </a:r>
            <a:r>
              <a:rPr lang="pt-BR" b="1" dirty="0">
                <a:solidFill>
                  <a:schemeClr val="bg1"/>
                </a:solidFill>
              </a:rPr>
              <a:t>recolhimento</a:t>
            </a:r>
            <a:r>
              <a:rPr lang="pt-BR" dirty="0">
                <a:solidFill>
                  <a:schemeClr val="bg1"/>
                </a:solidFill>
              </a:rPr>
              <a:t> de </a:t>
            </a:r>
            <a:r>
              <a:rPr lang="pt-BR" dirty="0" smtClean="0">
                <a:solidFill>
                  <a:schemeClr val="bg1"/>
                </a:solidFill>
              </a:rPr>
              <a:t>todas </a:t>
            </a:r>
            <a:r>
              <a:rPr lang="pt-BR" dirty="0">
                <a:solidFill>
                  <a:schemeClr val="bg1"/>
                </a:solidFill>
              </a:rPr>
              <a:t>as receitas far-se-á em estrita observância ao princípio de unidade de tesouraria, vedada qualquer fragmentação para criação de caixas especiais.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dirty="0" smtClean="0"/>
              <a:t>Não existe o conceito de arrecadação!!!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dirty="0" smtClean="0"/>
              <a:t>Art</a:t>
            </a:r>
            <a:r>
              <a:rPr lang="pt-BR" dirty="0"/>
              <a:t>. 56. O </a:t>
            </a:r>
            <a:r>
              <a:rPr lang="pt-BR" b="1" dirty="0">
                <a:solidFill>
                  <a:srgbClr val="00B050"/>
                </a:solidFill>
              </a:rPr>
              <a:t>recolhimento</a:t>
            </a:r>
            <a:r>
              <a:rPr lang="pt-BR" dirty="0"/>
              <a:t> de </a:t>
            </a:r>
            <a:r>
              <a:rPr lang="pt-BR" dirty="0" smtClean="0"/>
              <a:t>todas </a:t>
            </a:r>
            <a:r>
              <a:rPr lang="pt-BR" dirty="0"/>
              <a:t>as receitas far-se-á em estrita observância ao princípio de unidade de tesouraria, vedada qualquer fragmentação para criação de caixas especiais.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047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</p:spTree>
    <p:extLst>
      <p:ext uri="{BB962C8B-B14F-4D97-AF65-F5344CB8AC3E}">
        <p14:creationId xmlns:p14="http://schemas.microsoft.com/office/powerpoint/2010/main" val="17067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4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chemeClr val="tx1">
                    <a:lumMod val="95000"/>
                  </a:schemeClr>
                </a:solidFill>
              </a:rPr>
              <a:t>DIFERENÇAS BÁSICAS</a:t>
            </a:r>
            <a:endParaRPr lang="pt-BR" altLang="pt-BR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5699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9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804248" y="507357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GASTA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804248" y="507357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GASTA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563888" y="509795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E SE VOCÊ GASTAR NESTE MOMENTO?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804248" y="507357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GASTA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4663777" y="4362787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3563888" y="509795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E SE VOCÊ GASTAR NESTE MOMENTO?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804248" y="507357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GASTA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4663777" y="4362787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3563888" y="509795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E SE VOCÊ GASTAR NESTE MOMENTO?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932040" y="149755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VOCÊ VAI PRECISAR RECOLHER?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chemeClr val="tx1">
                    <a:lumMod val="95000"/>
                  </a:schemeClr>
                </a:solidFill>
              </a:rPr>
              <a:t>DIFERENÇAS BÁSICAS</a:t>
            </a:r>
            <a:endParaRPr lang="pt-BR" altLang="pt-BR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25916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C000"/>
                </a:solidFill>
              </a:rPr>
              <a:t>Oferta Pública</a:t>
            </a:r>
          </a:p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0000"/>
                </a:solidFill>
              </a:rPr>
              <a:t>Tesouro Direto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29933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ARRECADAÇÃO X RECOLHIMENTO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3714715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8356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644008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97971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275856" y="3544431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940152" y="3570699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3528" y="31293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Estimativa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393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Fato Gerador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31293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Lançamento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51920" y="39214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Arrecadação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312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Recolhimento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6012160" y="3714715"/>
            <a:ext cx="259228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284640" y="4338404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804248" y="507357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GASTA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7095063" y="2780253"/>
            <a:ext cx="360040" cy="2601580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4663777" y="4362787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3563888" y="509795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E SE VOCÊ GASTAR NESTE MOMENTO?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868144" y="2418571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4932040" y="149755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7030A0"/>
                </a:solidFill>
                <a:cs typeface="Arial" charset="0"/>
              </a:rPr>
              <a:t>VOCÊ VAI PRECISAR RECOLHER?</a:t>
            </a:r>
            <a:endParaRPr lang="pt-BR" b="1" dirty="0">
              <a:solidFill>
                <a:srgbClr val="7030A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u="sng" dirty="0" smtClean="0"/>
              <a:t>Arrecadação</a:t>
            </a:r>
            <a:r>
              <a:rPr lang="pt-BR" sz="3000" dirty="0" smtClean="0"/>
              <a:t> é obtenção de fonte de financiamento.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u="sng" dirty="0" smtClean="0">
                <a:solidFill>
                  <a:schemeClr val="bg1"/>
                </a:solidFill>
              </a:rPr>
              <a:t>Recolhimento</a:t>
            </a:r>
            <a:r>
              <a:rPr lang="pt-BR" sz="3000" dirty="0" smtClean="0">
                <a:solidFill>
                  <a:schemeClr val="bg1"/>
                </a:solidFill>
              </a:rPr>
              <a:t> é guarda do recurso arrecadado em operações indiretas, para posterior utilização em despesas orçamentárias.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OBS: não existe o conceito de arrecadação na legislação pátria.</a:t>
            </a:r>
          </a:p>
        </p:txBody>
      </p:sp>
    </p:spTree>
    <p:extLst>
      <p:ext uri="{BB962C8B-B14F-4D97-AF65-F5344CB8AC3E}">
        <p14:creationId xmlns:p14="http://schemas.microsoft.com/office/powerpoint/2010/main" val="37700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u="sng" dirty="0" smtClean="0"/>
              <a:t>Arrecadação</a:t>
            </a:r>
            <a:r>
              <a:rPr lang="pt-BR" sz="3000" dirty="0" smtClean="0"/>
              <a:t> é obtenção de fonte de financiamento.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u="sng" dirty="0" smtClean="0"/>
              <a:t>Recolhimento</a:t>
            </a:r>
            <a:r>
              <a:rPr lang="pt-BR" sz="3000" dirty="0" smtClean="0"/>
              <a:t> é guarda do recurso arrecadado em operações indiretas, para posterior utilização em despesas orçamentárias.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OBS: não existe o conceito de arrecadação na legislação pátria.</a:t>
            </a:r>
          </a:p>
        </p:txBody>
      </p:sp>
    </p:spTree>
    <p:extLst>
      <p:ext uri="{BB962C8B-B14F-4D97-AF65-F5344CB8AC3E}">
        <p14:creationId xmlns:p14="http://schemas.microsoft.com/office/powerpoint/2010/main" val="3504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1) </a:t>
            </a:r>
            <a:r>
              <a:rPr lang="pt-BR" sz="2800" b="1" dirty="0">
                <a:solidFill>
                  <a:schemeClr val="bg1">
                    <a:lumMod val="85000"/>
                  </a:schemeClr>
                </a:solidFill>
              </a:rPr>
              <a:t>Com que recursos a União iria resgatar os títulos públicos emitidos?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2) As despesas financiadas por emissões diretas de títulos públicos devem ser autorizadas no orçamento?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3) Os recursos/fontes obtidos com a emissão direta de títulos públicos devem ser estimados no orçamento?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4) As emissões diretas entre União e </a:t>
            </a:r>
            <a:r>
              <a:rPr lang="pt-BR" sz="2800" b="1" dirty="0" err="1" smtClean="0"/>
              <a:t>IFFs</a:t>
            </a:r>
            <a:r>
              <a:rPr lang="pt-BR" sz="2800" b="1" dirty="0" smtClean="0"/>
              <a:t> seriam vedadas pela LRF?</a:t>
            </a:r>
          </a:p>
        </p:txBody>
      </p:sp>
    </p:spTree>
    <p:extLst>
      <p:ext uri="{BB962C8B-B14F-4D97-AF65-F5344CB8AC3E}">
        <p14:creationId xmlns:p14="http://schemas.microsoft.com/office/powerpoint/2010/main" val="6686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>
                <a:solidFill>
                  <a:schemeClr val="bg1"/>
                </a:solidFill>
              </a:rPr>
              <a:t>É proibida a operação de crédito</a:t>
            </a:r>
            <a:r>
              <a:rPr lang="pt-BR" dirty="0">
                <a:solidFill>
                  <a:schemeClr val="bg1"/>
                </a:solidFill>
              </a:rPr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Parágrafo </a:t>
            </a:r>
            <a:r>
              <a:rPr lang="pt-BR" dirty="0">
                <a:solidFill>
                  <a:schemeClr val="bg1"/>
                </a:solidFill>
              </a:rPr>
              <a:t>único. O disposto no </a:t>
            </a:r>
            <a:r>
              <a:rPr lang="pt-BR" i="1" dirty="0">
                <a:solidFill>
                  <a:schemeClr val="bg1"/>
                </a:solidFill>
              </a:rPr>
              <a:t>caput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u="sng" dirty="0">
                <a:solidFill>
                  <a:schemeClr val="bg1"/>
                </a:solidFill>
              </a:rPr>
              <a:t>não proíbe</a:t>
            </a:r>
            <a:r>
              <a:rPr lang="pt-BR" dirty="0">
                <a:solidFill>
                  <a:schemeClr val="bg1"/>
                </a:solidFill>
              </a:rPr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</a:t>
            </a:r>
            <a:r>
              <a:rPr lang="pt-BR" dirty="0">
                <a:solidFill>
                  <a:schemeClr val="bg1"/>
                </a:solidFill>
              </a:rPr>
              <a:t>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Parágrafo </a:t>
            </a:r>
            <a:r>
              <a:rPr lang="pt-BR" dirty="0">
                <a:solidFill>
                  <a:schemeClr val="bg1"/>
                </a:solidFill>
              </a:rPr>
              <a:t>único. O disposto no </a:t>
            </a:r>
            <a:r>
              <a:rPr lang="pt-BR" i="1" dirty="0">
                <a:solidFill>
                  <a:schemeClr val="bg1"/>
                </a:solidFill>
              </a:rPr>
              <a:t>caput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u="sng" dirty="0">
                <a:solidFill>
                  <a:schemeClr val="bg1"/>
                </a:solidFill>
              </a:rPr>
              <a:t>não proíbe</a:t>
            </a:r>
            <a:r>
              <a:rPr lang="pt-BR" dirty="0">
                <a:solidFill>
                  <a:schemeClr val="bg1"/>
                </a:solidFill>
              </a:rPr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</a:t>
            </a:r>
            <a:r>
              <a:rPr lang="pt-BR" dirty="0">
                <a:solidFill>
                  <a:schemeClr val="bg1"/>
                </a:solidFill>
              </a:rPr>
              <a:t>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Parágrafo </a:t>
            </a:r>
            <a:r>
              <a:rPr lang="pt-BR" dirty="0">
                <a:solidFill>
                  <a:schemeClr val="bg1"/>
                </a:solidFill>
              </a:rPr>
              <a:t>único. O disposto no </a:t>
            </a:r>
            <a:r>
              <a:rPr lang="pt-BR" i="1" dirty="0">
                <a:solidFill>
                  <a:schemeClr val="bg1"/>
                </a:solidFill>
              </a:rPr>
              <a:t>caput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u="sng" dirty="0">
                <a:solidFill>
                  <a:schemeClr val="bg1"/>
                </a:solidFill>
              </a:rPr>
              <a:t>não proíbe</a:t>
            </a:r>
            <a:r>
              <a:rPr lang="pt-BR" dirty="0">
                <a:solidFill>
                  <a:schemeClr val="bg1"/>
                </a:solidFill>
              </a:rPr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Parágrafo </a:t>
            </a:r>
            <a:r>
              <a:rPr lang="pt-BR" dirty="0">
                <a:solidFill>
                  <a:schemeClr val="bg1"/>
                </a:solidFill>
              </a:rPr>
              <a:t>único. O disposto no </a:t>
            </a:r>
            <a:r>
              <a:rPr lang="pt-BR" i="1" dirty="0">
                <a:solidFill>
                  <a:schemeClr val="bg1"/>
                </a:solidFill>
              </a:rPr>
              <a:t>caput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u="sng" dirty="0">
                <a:solidFill>
                  <a:schemeClr val="bg1"/>
                </a:solidFill>
              </a:rPr>
              <a:t>não proíbe</a:t>
            </a:r>
            <a:r>
              <a:rPr lang="pt-BR" dirty="0">
                <a:solidFill>
                  <a:schemeClr val="bg1"/>
                </a:solidFill>
              </a:rPr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Parágrafo </a:t>
            </a:r>
            <a:r>
              <a:rPr lang="pt-BR" dirty="0"/>
              <a:t>único. O disposto no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b="1" u="sng" dirty="0">
                <a:solidFill>
                  <a:schemeClr val="bg1"/>
                </a:solidFill>
              </a:rPr>
              <a:t>não proíbe</a:t>
            </a:r>
            <a:r>
              <a:rPr lang="pt-BR" dirty="0">
                <a:solidFill>
                  <a:schemeClr val="bg1"/>
                </a:solidFill>
              </a:rPr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Parágrafo </a:t>
            </a:r>
            <a:r>
              <a:rPr lang="pt-BR" dirty="0"/>
              <a:t>único. O disposto no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b="1" u="sng" dirty="0"/>
              <a:t>não proíbe</a:t>
            </a:r>
            <a:r>
              <a:rPr lang="pt-BR" dirty="0"/>
              <a:t> </a:t>
            </a:r>
            <a:r>
              <a:rPr lang="pt-BR" dirty="0">
                <a:solidFill>
                  <a:schemeClr val="bg1"/>
                </a:solidFill>
              </a:rPr>
              <a:t>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chemeClr val="tx1">
                    <a:lumMod val="95000"/>
                  </a:schemeClr>
                </a:solidFill>
              </a:rPr>
              <a:t>DIFERENÇAS BÁSICAS</a:t>
            </a:r>
            <a:endParaRPr lang="pt-BR" altLang="pt-BR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25916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C000"/>
                </a:solidFill>
              </a:rPr>
              <a:t>Oferta Pública</a:t>
            </a:r>
          </a:p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0000"/>
                </a:solidFill>
              </a:rPr>
              <a:t>Tesouro Direto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  <p:sp>
        <p:nvSpPr>
          <p:cNvPr id="2" name="Chave direita 1"/>
          <p:cNvSpPr/>
          <p:nvPr/>
        </p:nvSpPr>
        <p:spPr>
          <a:xfrm>
            <a:off x="3095836" y="1340768"/>
            <a:ext cx="252028" cy="1152128"/>
          </a:xfrm>
          <a:prstGeom prst="rightBrace">
            <a:avLst/>
          </a:prstGeom>
          <a:ln w="38100">
            <a:solidFill>
              <a:srgbClr val="A3EA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491880" y="1292567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B0F0"/>
                </a:solidFill>
              </a:rPr>
              <a:t>- Captação de R$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Posterior aplicação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Despesas diversas</a:t>
            </a:r>
            <a:endParaRPr lang="pt-BR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Parágrafo </a:t>
            </a:r>
            <a:r>
              <a:rPr lang="pt-BR" dirty="0"/>
              <a:t>único. O disposto no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b="1" u="sng" dirty="0"/>
              <a:t>não proíbe</a:t>
            </a:r>
            <a:r>
              <a:rPr lang="pt-BR" dirty="0"/>
              <a:t> instituição financeira controlada de adquirir, </a:t>
            </a:r>
            <a:r>
              <a:rPr lang="pt-BR" b="1" u="sng" dirty="0">
                <a:solidFill>
                  <a:schemeClr val="bg1"/>
                </a:solidFill>
              </a:rPr>
              <a:t>no mercado</a:t>
            </a:r>
            <a:r>
              <a:rPr lang="pt-BR" dirty="0">
                <a:solidFill>
                  <a:schemeClr val="bg1"/>
                </a:solidFill>
              </a:rPr>
              <a:t>, 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Parágrafo </a:t>
            </a:r>
            <a:r>
              <a:rPr lang="pt-BR" dirty="0"/>
              <a:t>único. O disposto no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b="1" u="sng" dirty="0"/>
              <a:t>não proíbe</a:t>
            </a:r>
            <a:r>
              <a:rPr lang="pt-BR" dirty="0"/>
              <a:t> instituição financeira controlada de adquirir, </a:t>
            </a:r>
            <a:r>
              <a:rPr lang="pt-BR" b="1" u="sng" dirty="0"/>
              <a:t>no mercado</a:t>
            </a:r>
            <a:r>
              <a:rPr lang="pt-BR" dirty="0"/>
              <a:t>, </a:t>
            </a:r>
            <a:r>
              <a:rPr lang="pt-BR" dirty="0">
                <a:solidFill>
                  <a:schemeClr val="bg1"/>
                </a:solidFill>
              </a:rPr>
              <a:t>títulos da dívida pública para atender investimento de seus clientes, ou títulos da dívida de emissão da União para aplicação de recursos próprios</a:t>
            </a:r>
            <a:r>
              <a:rPr lang="pt-BR" dirty="0" smtClean="0">
                <a:solidFill>
                  <a:schemeClr val="bg1"/>
                </a:solidFill>
              </a:rPr>
              <a:t>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LRF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Art. 36.</a:t>
            </a:r>
            <a:r>
              <a:rPr lang="pt-BR" b="1" dirty="0"/>
              <a:t> </a:t>
            </a:r>
            <a:r>
              <a:rPr lang="pt-BR" b="1" u="sng" dirty="0"/>
              <a:t>É proibida a operação de crédito</a:t>
            </a:r>
            <a:r>
              <a:rPr lang="pt-BR" dirty="0"/>
              <a:t> entre uma instituição financeira estatal e o ente da Federação que a controle, na qualidade de beneficiário do empréstimo.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Parágrafo </a:t>
            </a:r>
            <a:r>
              <a:rPr lang="pt-BR" dirty="0"/>
              <a:t>único. O disposto no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b="1" u="sng" dirty="0"/>
              <a:t>não proíbe</a:t>
            </a:r>
            <a:r>
              <a:rPr lang="pt-BR" dirty="0"/>
              <a:t> instituição financeira controlada de adquirir, </a:t>
            </a:r>
            <a:r>
              <a:rPr lang="pt-BR" b="1" u="sng" dirty="0"/>
              <a:t>no mercado</a:t>
            </a:r>
            <a:r>
              <a:rPr lang="pt-BR" dirty="0"/>
              <a:t>, títulos da dívida pública para atender investimento de seus clientes, ou títulos da dívida de emissão da União para aplicação de recursos próprios</a:t>
            </a:r>
            <a:r>
              <a:rPr lang="pt-BR" dirty="0" smtClean="0"/>
              <a:t>.”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18874" y="1268760"/>
            <a:ext cx="870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8874" y="2361074"/>
            <a:ext cx="87028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FF0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Obrigado!!!</a:t>
            </a:r>
          </a:p>
          <a:p>
            <a:pPr algn="ctr"/>
            <a:endParaRPr lang="pt-BR" sz="4400" b="1" dirty="0" smtClean="0">
              <a:solidFill>
                <a:srgbClr val="FFFF00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pt-BR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Antoniocarlos.carvalho@camara.leg.br</a:t>
            </a:r>
          </a:p>
        </p:txBody>
      </p:sp>
    </p:spTree>
    <p:extLst>
      <p:ext uri="{BB962C8B-B14F-4D97-AF65-F5344CB8AC3E}">
        <p14:creationId xmlns:p14="http://schemas.microsoft.com/office/powerpoint/2010/main" val="42272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40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4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7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2195736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907704" y="39077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609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2195736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907704" y="39077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6109804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2</a:t>
            </a:r>
            <a:endParaRPr lang="pt-BR" sz="1600" b="1" dirty="0"/>
          </a:p>
        </p:txBody>
      </p:sp>
      <p:sp>
        <p:nvSpPr>
          <p:cNvPr id="66" name="Chave direita 65"/>
          <p:cNvSpPr/>
          <p:nvPr/>
        </p:nvSpPr>
        <p:spPr>
          <a:xfrm rot="16200000">
            <a:off x="6745059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0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47" name="Retângulo 46"/>
          <p:cNvSpPr/>
          <p:nvPr/>
        </p:nvSpPr>
        <p:spPr>
          <a:xfrm>
            <a:off x="7020272" y="2996952"/>
            <a:ext cx="1584176" cy="1080120"/>
          </a:xfrm>
          <a:prstGeom prst="rect">
            <a:avLst/>
          </a:prstGeom>
          <a:solidFill>
            <a:srgbClr val="7030A0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7020272" y="334388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FORNECEDOR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2195736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907704" y="39077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6109804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2</a:t>
            </a:r>
            <a:endParaRPr lang="pt-BR" sz="1600" b="1" dirty="0"/>
          </a:p>
        </p:txBody>
      </p:sp>
      <p:sp>
        <p:nvSpPr>
          <p:cNvPr id="66" name="Chave direita 65"/>
          <p:cNvSpPr/>
          <p:nvPr/>
        </p:nvSpPr>
        <p:spPr>
          <a:xfrm rot="16200000">
            <a:off x="6745059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3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47" name="Retângulo 46"/>
          <p:cNvSpPr/>
          <p:nvPr/>
        </p:nvSpPr>
        <p:spPr>
          <a:xfrm>
            <a:off x="7020272" y="2996952"/>
            <a:ext cx="1584176" cy="1080120"/>
          </a:xfrm>
          <a:prstGeom prst="rect">
            <a:avLst/>
          </a:prstGeom>
          <a:solidFill>
            <a:srgbClr val="7030A0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7020272" y="334388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FORNECEDOR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2195736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907704" y="39077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0" name="Seta para a direita 59"/>
          <p:cNvSpPr/>
          <p:nvPr/>
        </p:nvSpPr>
        <p:spPr>
          <a:xfrm>
            <a:off x="5529516" y="3721260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5241484" y="390343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6109804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2</a:t>
            </a:r>
            <a:endParaRPr lang="pt-BR" sz="1600" b="1" dirty="0"/>
          </a:p>
        </p:txBody>
      </p:sp>
      <p:sp>
        <p:nvSpPr>
          <p:cNvPr id="66" name="Chave direita 65"/>
          <p:cNvSpPr/>
          <p:nvPr/>
        </p:nvSpPr>
        <p:spPr>
          <a:xfrm rot="16200000">
            <a:off x="6745059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OFERTA PÚBLICA e TESOURO DIRETO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795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5980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297890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79512" y="33468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  <a:endParaRPr lang="pt-BR" sz="1600" b="1" dirty="0"/>
          </a:p>
        </p:txBody>
      </p:sp>
      <p:sp>
        <p:nvSpPr>
          <p:cNvPr id="47" name="Retângulo 46"/>
          <p:cNvSpPr/>
          <p:nvPr/>
        </p:nvSpPr>
        <p:spPr>
          <a:xfrm>
            <a:off x="7020272" y="2996952"/>
            <a:ext cx="1584176" cy="1080120"/>
          </a:xfrm>
          <a:prstGeom prst="rect">
            <a:avLst/>
          </a:prstGeom>
          <a:solidFill>
            <a:srgbClr val="7030A0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7020272" y="334388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FORNECEDOR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2195736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2195736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886292" y="282767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907704" y="39077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0" name="Seta para a direita 59"/>
          <p:cNvSpPr/>
          <p:nvPr/>
        </p:nvSpPr>
        <p:spPr>
          <a:xfrm>
            <a:off x="5529516" y="3721260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1" name="Seta para a direita 60"/>
          <p:cNvSpPr/>
          <p:nvPr/>
        </p:nvSpPr>
        <p:spPr>
          <a:xfrm rot="10800000">
            <a:off x="5529516" y="3229352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5220072" y="2197313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Produto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Serviço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Quitação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5241484" y="390343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R$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115616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1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1750871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6109804" y="14847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INSTANTE 2</a:t>
            </a:r>
            <a:endParaRPr lang="pt-BR" sz="1600" b="1" dirty="0"/>
          </a:p>
        </p:txBody>
      </p:sp>
      <p:sp>
        <p:nvSpPr>
          <p:cNvPr id="66" name="Chave direita 65"/>
          <p:cNvSpPr/>
          <p:nvPr/>
        </p:nvSpPr>
        <p:spPr>
          <a:xfrm rot="16200000">
            <a:off x="6745059" y="528310"/>
            <a:ext cx="432048" cy="333800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chemeClr val="tx1">
                    <a:lumMod val="95000"/>
                  </a:schemeClr>
                </a:solidFill>
              </a:rPr>
              <a:t>DIFERENÇAS BÁSICAS</a:t>
            </a:r>
            <a:endParaRPr lang="pt-BR" altLang="pt-BR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25916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C000"/>
                </a:solidFill>
              </a:rPr>
              <a:t>Oferta Pública</a:t>
            </a:r>
          </a:p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>
                <a:solidFill>
                  <a:srgbClr val="FF0000"/>
                </a:solidFill>
              </a:rPr>
              <a:t>Tesouro Direto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2" name="Chave direita 1"/>
          <p:cNvSpPr/>
          <p:nvPr/>
        </p:nvSpPr>
        <p:spPr>
          <a:xfrm>
            <a:off x="3095836" y="1340768"/>
            <a:ext cx="252028" cy="1152128"/>
          </a:xfrm>
          <a:prstGeom prst="rightBrace">
            <a:avLst/>
          </a:prstGeom>
          <a:ln w="38100">
            <a:solidFill>
              <a:srgbClr val="A3EA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491880" y="1292567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B0F0"/>
                </a:solidFill>
              </a:rPr>
              <a:t>- Captação de R$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Posterior aplicação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Despesas diversas</a:t>
            </a:r>
            <a:endParaRPr lang="pt-BR" sz="2400" b="1" dirty="0">
              <a:solidFill>
                <a:srgbClr val="00B0F0"/>
              </a:solidFill>
            </a:endParaRPr>
          </a:p>
        </p:txBody>
      </p:sp>
      <p:sp>
        <p:nvSpPr>
          <p:cNvPr id="7" name="Chave direita 6"/>
          <p:cNvSpPr/>
          <p:nvPr/>
        </p:nvSpPr>
        <p:spPr>
          <a:xfrm>
            <a:off x="3563888" y="3861048"/>
            <a:ext cx="252028" cy="720080"/>
          </a:xfrm>
          <a:prstGeom prst="rightBrace">
            <a:avLst/>
          </a:prstGeom>
          <a:ln w="38100">
            <a:solidFill>
              <a:srgbClr val="A3EA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923927" y="3598654"/>
            <a:ext cx="4608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B0F0"/>
                </a:solidFill>
              </a:rPr>
              <a:t>- Finalidades específicas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Aplicação ocorre de imediato</a:t>
            </a:r>
          </a:p>
          <a:p>
            <a:r>
              <a:rPr lang="pt-BR" sz="2400" b="1" dirty="0" smtClean="0">
                <a:solidFill>
                  <a:srgbClr val="00B0F0"/>
                </a:solidFill>
              </a:rPr>
              <a:t>- Não há captação de R$</a:t>
            </a:r>
            <a:endParaRPr lang="pt-BR" sz="2400" b="1" dirty="0">
              <a:solidFill>
                <a:srgbClr val="00B0F0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83569" y="3933056"/>
            <a:ext cx="30063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r>
              <a:rPr lang="pt-BR" sz="2800" dirty="0" smtClean="0"/>
              <a:t>Emissões Diretas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251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5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5410458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5410458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3779912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470468" y="386104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1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5410458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5292080" y="314096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</a:p>
        </p:txBody>
      </p:sp>
      <p:sp>
        <p:nvSpPr>
          <p:cNvPr id="16" name="Seta para a direita 15"/>
          <p:cNvSpPr/>
          <p:nvPr/>
        </p:nvSpPr>
        <p:spPr>
          <a:xfrm>
            <a:off x="3779912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470468" y="386104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8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FF0000"/>
                </a:solidFill>
              </a:rPr>
              <a:t>EMITE/VENDE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5410458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5292080" y="314096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</a:p>
        </p:txBody>
      </p:sp>
      <p:sp>
        <p:nvSpPr>
          <p:cNvPr id="16" name="Seta para a direita 15"/>
          <p:cNvSpPr/>
          <p:nvPr/>
        </p:nvSpPr>
        <p:spPr>
          <a:xfrm>
            <a:off x="3779912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3779912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470468" y="386104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3491880" y="2204864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Produto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Serviço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Quitação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3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EMISSÃO DIRETA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1197" y="2996952"/>
            <a:ext cx="1584176" cy="108012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619672" y="32337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TESOURO NACIONAL</a:t>
            </a:r>
            <a:endParaRPr lang="pt-BR" sz="1600" b="1" dirty="0"/>
          </a:p>
        </p:txBody>
      </p:sp>
      <p:sp>
        <p:nvSpPr>
          <p:cNvPr id="32" name="Retângulo 31"/>
          <p:cNvSpPr/>
          <p:nvPr/>
        </p:nvSpPr>
        <p:spPr>
          <a:xfrm>
            <a:off x="5410458" y="2996952"/>
            <a:ext cx="1584176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5292080" y="314096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FINANCIADOR</a:t>
            </a:r>
          </a:p>
          <a:p>
            <a:pPr algn="ctr"/>
            <a:r>
              <a:rPr lang="pt-BR" sz="1600" b="1" dirty="0" smtClean="0"/>
              <a:t>e</a:t>
            </a:r>
          </a:p>
          <a:p>
            <a:pPr algn="ctr"/>
            <a:r>
              <a:rPr lang="pt-BR" sz="1600" b="1" dirty="0" smtClean="0"/>
              <a:t>FORNECEDOR</a:t>
            </a:r>
            <a:endParaRPr lang="pt-BR" sz="1600" b="1" dirty="0"/>
          </a:p>
        </p:txBody>
      </p:sp>
      <p:sp>
        <p:nvSpPr>
          <p:cNvPr id="16" name="Seta para a direita 15"/>
          <p:cNvSpPr/>
          <p:nvPr/>
        </p:nvSpPr>
        <p:spPr>
          <a:xfrm>
            <a:off x="3779912" y="3725616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 rot="10800000">
            <a:off x="3779912" y="3233708"/>
            <a:ext cx="1224136" cy="139724"/>
          </a:xfrm>
          <a:prstGeom prst="right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470468" y="386104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Título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3491880" y="2204864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Produto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Serviço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Quitação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565162" y="1340768"/>
            <a:ext cx="16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NO MESMO INSTANTE</a:t>
            </a:r>
            <a:endParaRPr lang="pt-BR" sz="1600" b="1" dirty="0"/>
          </a:p>
        </p:txBody>
      </p:sp>
      <p:sp>
        <p:nvSpPr>
          <p:cNvPr id="20" name="Chave direita 19"/>
          <p:cNvSpPr/>
          <p:nvPr/>
        </p:nvSpPr>
        <p:spPr>
          <a:xfrm rot="16200000">
            <a:off x="4124828" y="-498229"/>
            <a:ext cx="432048" cy="53910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3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4213" y="1397094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endParaRPr lang="pt-BR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143"/>
            <a:ext cx="9108504" cy="682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4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4213" y="1397094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endParaRPr lang="pt-BR" sz="2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9108504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6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4213" y="1397094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endParaRPr lang="pt-B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4339"/>
            <a:ext cx="9108504" cy="682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93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4213" y="1397094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  <a:buSzPct val="140000"/>
            </a:pPr>
            <a:endParaRPr lang="pt-BR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9108504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5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1690489"/>
            <a:ext cx="7772400" cy="231457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hlink"/>
                </a:solidFill>
              </a:rPr>
              <a:t>EMPRÉSTIMOS AOS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BANCOS FEDERAIS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-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1ª Operação</a:t>
            </a:r>
            <a:endParaRPr lang="pt-BR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EMISSÕES DIRETAS ÀS </a:t>
            </a:r>
            <a:r>
              <a:rPr lang="pt-BR" dirty="0" err="1" smtClean="0">
                <a:solidFill>
                  <a:schemeClr val="tx2"/>
                </a:solidFill>
              </a:rPr>
              <a:t>IFFederais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A primeira operação, no valor de R$ 12,5 bilhões, foi feita com “superávit financeiro”.</a:t>
            </a:r>
          </a:p>
          <a:p>
            <a:pPr algn="just">
              <a:buFontTx/>
              <a:buChar char="-"/>
            </a:pPr>
            <a:r>
              <a:rPr lang="pt-BR" dirty="0" smtClean="0"/>
              <a:t>operação autorizada pela MPV 414/2008</a:t>
            </a:r>
            <a:r>
              <a:rPr lang="pt-BR" dirty="0"/>
              <a:t>	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dotação inserida na LOA por meio da MPV 420/2008 de crédito extraordinário</a:t>
            </a:r>
          </a:p>
        </p:txBody>
      </p:sp>
    </p:spTree>
    <p:extLst>
      <p:ext uri="{BB962C8B-B14F-4D97-AF65-F5344CB8AC3E}">
        <p14:creationId xmlns:p14="http://schemas.microsoft.com/office/powerpoint/2010/main" val="17984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TN x BANCOS FEDERAIS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MPV414/2008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Art. 1</a:t>
            </a:r>
            <a:r>
              <a:rPr lang="pt-BR" sz="2400" u="sng" baseline="30000" dirty="0"/>
              <a:t>o</a:t>
            </a:r>
            <a:r>
              <a:rPr lang="pt-BR" sz="2400" dirty="0"/>
              <a:t>  Fica a União </a:t>
            </a:r>
            <a:r>
              <a:rPr lang="pt-BR" sz="2400" b="1" dirty="0">
                <a:solidFill>
                  <a:srgbClr val="C00000"/>
                </a:solidFill>
              </a:rPr>
              <a:t>autorizada a conceder crédito </a:t>
            </a:r>
            <a:r>
              <a:rPr lang="pt-BR" sz="2400" dirty="0"/>
              <a:t>ao Banco Nacional de Desenvolvimento Econômico e Social - BNDES, no valor de até R$ 12.500.000.000,00 (doze bilhões e quinhentos milhões de reais) em condições financeiras e contratuais a serem definidas pelo Ministro de Estado da Fazenda.</a:t>
            </a:r>
          </a:p>
        </p:txBody>
      </p:sp>
    </p:spTree>
    <p:extLst>
      <p:ext uri="{BB962C8B-B14F-4D97-AF65-F5344CB8AC3E}">
        <p14:creationId xmlns:p14="http://schemas.microsoft.com/office/powerpoint/2010/main" val="18956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4" y="44811"/>
            <a:ext cx="9036496" cy="67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7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763688" y="242088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FF0000"/>
                </a:solidFill>
              </a:rPr>
              <a:t>EMITE/VENDE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Seta para cima 10"/>
          <p:cNvSpPr/>
          <p:nvPr/>
        </p:nvSpPr>
        <p:spPr>
          <a:xfrm>
            <a:off x="2339752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1690489"/>
            <a:ext cx="7772400" cy="231457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hlink"/>
                </a:solidFill>
              </a:rPr>
              <a:t>EMPRÉSTIMOS AOS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BANCOS FEDERAIS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-</a:t>
            </a:r>
            <a:br>
              <a:rPr lang="pt-BR" b="1" dirty="0" smtClean="0">
                <a:solidFill>
                  <a:schemeClr val="hlink"/>
                </a:solidFill>
              </a:rPr>
            </a:br>
            <a:r>
              <a:rPr lang="pt-BR" b="1" dirty="0" smtClean="0">
                <a:solidFill>
                  <a:schemeClr val="hlink"/>
                </a:solidFill>
              </a:rPr>
              <a:t>Demais Operações</a:t>
            </a:r>
            <a:endParaRPr lang="pt-BR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TN x BANCOS FEDERAIS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MPV439/2008 </a:t>
            </a:r>
            <a:r>
              <a:rPr lang="pt-BR" sz="2400" b="1" u="sng" dirty="0"/>
              <a:t>– EM Interministerial n</a:t>
            </a:r>
            <a:r>
              <a:rPr lang="pt-BR" sz="2400" b="1" u="sng" strike="sngStrike" dirty="0"/>
              <a:t>º</a:t>
            </a:r>
            <a:r>
              <a:rPr lang="pt-BR" sz="2400" b="1" u="sng" dirty="0"/>
              <a:t> </a:t>
            </a:r>
            <a:r>
              <a:rPr lang="pt-BR" sz="2400" b="1" u="sng" dirty="0" smtClean="0"/>
              <a:t>135/2008 </a:t>
            </a:r>
            <a:r>
              <a:rPr lang="pt-BR" sz="2400" b="1" u="sng" dirty="0"/>
              <a:t>- MF/MDIC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3. De </a:t>
            </a:r>
            <a:r>
              <a:rPr lang="pt-BR" sz="2400" dirty="0"/>
              <a:t>acordo com informações da Instituição em maio de 2008, a demanda por recursos em 2008 é projetada em </a:t>
            </a:r>
            <a:r>
              <a:rPr lang="pt-BR" sz="2400" b="1" dirty="0">
                <a:solidFill>
                  <a:srgbClr val="FF0000"/>
                </a:solidFill>
              </a:rPr>
              <a:t>R$ 95 bilhões</a:t>
            </a:r>
            <a:r>
              <a:rPr lang="pt-BR" sz="2400" dirty="0"/>
              <a:t>, sendo previstos </a:t>
            </a:r>
            <a:r>
              <a:rPr lang="pt-BR" sz="2400" b="1" dirty="0">
                <a:solidFill>
                  <a:srgbClr val="FF0000"/>
                </a:solidFill>
              </a:rPr>
              <a:t>outros R$ 200 bilhões </a:t>
            </a:r>
            <a:r>
              <a:rPr lang="pt-BR" sz="2400" dirty="0"/>
              <a:t>para o biênio 2009-2010. Após serem consideradas diversas alternativas de mercado, foi estimado um hiato de recursos da ordem de R$ 32 bilhões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09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TN x BANCOS FEDERAIS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MPV439/2008 </a:t>
            </a:r>
            <a:r>
              <a:rPr lang="pt-BR" sz="2400" b="1" u="sng" dirty="0"/>
              <a:t>– EM Interministerial n</a:t>
            </a:r>
            <a:r>
              <a:rPr lang="pt-BR" sz="2400" b="1" u="sng" strike="sngStrike" dirty="0"/>
              <a:t>º</a:t>
            </a:r>
            <a:r>
              <a:rPr lang="pt-BR" sz="2400" b="1" u="sng" dirty="0"/>
              <a:t> </a:t>
            </a:r>
            <a:r>
              <a:rPr lang="pt-BR" sz="2400" b="1" u="sng" dirty="0" smtClean="0"/>
              <a:t>135/2008 </a:t>
            </a:r>
            <a:r>
              <a:rPr lang="pt-BR" sz="2400" b="1" u="sng" dirty="0"/>
              <a:t>- MF/MDIC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6</a:t>
            </a:r>
            <a:r>
              <a:rPr lang="pt-BR" sz="2400" dirty="0" smtClean="0"/>
              <a:t>. </a:t>
            </a:r>
            <a:r>
              <a:rPr lang="pt-BR" sz="2400" b="1" dirty="0" smtClean="0"/>
              <a:t>Tendo </a:t>
            </a:r>
            <a:r>
              <a:rPr lang="pt-BR" sz="2400" b="1" dirty="0"/>
              <a:t>em vista a </a:t>
            </a:r>
            <a:r>
              <a:rPr lang="pt-BR" sz="2400" b="1" dirty="0">
                <a:solidFill>
                  <a:srgbClr val="FF0000"/>
                </a:solidFill>
              </a:rPr>
              <a:t>indisponibilidade</a:t>
            </a:r>
            <a:r>
              <a:rPr lang="pt-BR" sz="2400" b="1" dirty="0"/>
              <a:t> de recursos ordinários </a:t>
            </a:r>
            <a:r>
              <a:rPr lang="pt-BR" sz="2400" dirty="0"/>
              <a:t>do Tesouro Nacional para a finalidade sem comprometer fontes orçamentárias para outras despesas de caráter obrigatório, que não contam com receitas vinculadas, </a:t>
            </a:r>
            <a:r>
              <a:rPr lang="pt-BR" sz="2400" dirty="0">
                <a:solidFill>
                  <a:schemeClr val="bg1"/>
                </a:solidFill>
              </a:rPr>
              <a:t>a concessão de crédito ao BNDES será realizada </a:t>
            </a:r>
            <a:r>
              <a:rPr lang="pt-BR" sz="2400" b="1" dirty="0">
                <a:solidFill>
                  <a:schemeClr val="bg1"/>
                </a:solidFill>
              </a:rPr>
              <a:t>mediante a emissão pela União, sob a forma de colocação direta em favor do BNDES, de títulos da Dívida Pública Mobiliária Federal</a:t>
            </a:r>
            <a:r>
              <a:rPr lang="pt-BR" sz="2400" dirty="0">
                <a:solidFill>
                  <a:schemeClr val="bg1"/>
                </a:solidFill>
              </a:rPr>
              <a:t>, cujas características serão definidas pelo Ministro de Estado da Fazenda.</a:t>
            </a:r>
          </a:p>
        </p:txBody>
      </p:sp>
    </p:spTree>
    <p:extLst>
      <p:ext uri="{BB962C8B-B14F-4D97-AF65-F5344CB8AC3E}">
        <p14:creationId xmlns:p14="http://schemas.microsoft.com/office/powerpoint/2010/main" val="6674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TN x BANCOS FEDERAIS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MPV439/2008 </a:t>
            </a:r>
            <a:r>
              <a:rPr lang="pt-BR" sz="2400" b="1" u="sng" dirty="0"/>
              <a:t>– EM Interministerial n</a:t>
            </a:r>
            <a:r>
              <a:rPr lang="pt-BR" sz="2400" b="1" u="sng" strike="sngStrike" dirty="0"/>
              <a:t>º</a:t>
            </a:r>
            <a:r>
              <a:rPr lang="pt-BR" sz="2400" b="1" u="sng" dirty="0"/>
              <a:t> </a:t>
            </a:r>
            <a:r>
              <a:rPr lang="pt-BR" sz="2400" b="1" u="sng" dirty="0" smtClean="0"/>
              <a:t>135/2008 </a:t>
            </a:r>
            <a:r>
              <a:rPr lang="pt-BR" sz="2400" b="1" u="sng" dirty="0"/>
              <a:t>- MF/MDIC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6</a:t>
            </a:r>
            <a:r>
              <a:rPr lang="pt-BR" sz="2400" dirty="0" smtClean="0"/>
              <a:t>. </a:t>
            </a:r>
            <a:r>
              <a:rPr lang="pt-BR" sz="2400" b="1" dirty="0" smtClean="0"/>
              <a:t>Tendo </a:t>
            </a:r>
            <a:r>
              <a:rPr lang="pt-BR" sz="2400" b="1" dirty="0"/>
              <a:t>em vista a </a:t>
            </a:r>
            <a:r>
              <a:rPr lang="pt-BR" sz="2400" b="1" dirty="0">
                <a:solidFill>
                  <a:srgbClr val="FF0000"/>
                </a:solidFill>
              </a:rPr>
              <a:t>indisponibilidade</a:t>
            </a:r>
            <a:r>
              <a:rPr lang="pt-BR" sz="2400" b="1" dirty="0"/>
              <a:t> de recursos ordinários </a:t>
            </a:r>
            <a:r>
              <a:rPr lang="pt-BR" sz="2400" dirty="0"/>
              <a:t>do Tesouro Nacional para a finalidade sem comprometer fontes orçamentárias para outras despesas de caráter obrigatório, que não contam com receitas vinculadas, a concessão de crédito ao BNDES será realizada </a:t>
            </a:r>
            <a:r>
              <a:rPr lang="pt-BR" sz="2400" b="1" dirty="0">
                <a:solidFill>
                  <a:srgbClr val="00B0F0"/>
                </a:solidFill>
              </a:rPr>
              <a:t>mediante a </a:t>
            </a:r>
            <a:r>
              <a:rPr lang="pt-BR" sz="2400" b="1" dirty="0">
                <a:solidFill>
                  <a:srgbClr val="C00000"/>
                </a:solidFill>
              </a:rPr>
              <a:t>emissão</a:t>
            </a:r>
            <a:r>
              <a:rPr lang="pt-BR" sz="2400" b="1" dirty="0">
                <a:solidFill>
                  <a:srgbClr val="00B0F0"/>
                </a:solidFill>
              </a:rPr>
              <a:t> pela União, sob a forma de colocação </a:t>
            </a:r>
            <a:r>
              <a:rPr lang="pt-BR" sz="2400" b="1" dirty="0">
                <a:solidFill>
                  <a:srgbClr val="C00000"/>
                </a:solidFill>
              </a:rPr>
              <a:t>direta</a:t>
            </a:r>
            <a:r>
              <a:rPr lang="pt-BR" sz="2400" b="1" dirty="0">
                <a:solidFill>
                  <a:srgbClr val="00B0F0"/>
                </a:solidFill>
              </a:rPr>
              <a:t> em favor do BNDES, de </a:t>
            </a:r>
            <a:r>
              <a:rPr lang="pt-BR" sz="2400" b="1" dirty="0">
                <a:solidFill>
                  <a:srgbClr val="C00000"/>
                </a:solidFill>
              </a:rPr>
              <a:t>títulos da Dívida Pública Mobiliária Federal</a:t>
            </a:r>
            <a:r>
              <a:rPr lang="pt-BR" sz="2400" dirty="0"/>
              <a:t>, cujas características serão definidas pelo Ministro de Estado da Fazenda.</a:t>
            </a:r>
          </a:p>
        </p:txBody>
      </p:sp>
    </p:spTree>
    <p:extLst>
      <p:ext uri="{BB962C8B-B14F-4D97-AF65-F5344CB8AC3E}">
        <p14:creationId xmlns:p14="http://schemas.microsoft.com/office/powerpoint/2010/main" val="14107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TN x BANCOS FEDERAIS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MPV453/2009 </a:t>
            </a:r>
            <a:r>
              <a:rPr lang="pt-BR" sz="2400" b="1" u="sng" dirty="0"/>
              <a:t>– EM Interministerial n</a:t>
            </a:r>
            <a:r>
              <a:rPr lang="pt-BR" sz="2400" b="1" u="sng" strike="sngStrike" dirty="0"/>
              <a:t>º</a:t>
            </a:r>
            <a:r>
              <a:rPr lang="pt-BR" sz="2400" b="1" u="sng" dirty="0"/>
              <a:t> </a:t>
            </a:r>
            <a:r>
              <a:rPr lang="pt-BR" sz="2400" b="1" u="sng" dirty="0" smtClean="0"/>
              <a:t>4/2009 </a:t>
            </a:r>
            <a:r>
              <a:rPr lang="pt-BR" sz="2400" b="1" u="sng" dirty="0"/>
              <a:t>- MF/MDIC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6</a:t>
            </a:r>
            <a:r>
              <a:rPr lang="pt-BR" sz="2400" dirty="0" smtClean="0"/>
              <a:t>. A </a:t>
            </a:r>
            <a:r>
              <a:rPr lang="pt-BR" sz="2400" dirty="0"/>
              <a:t>concessão de crédito ao BNDES, no montante de até R$ 100.000.000.000,00 (cem bilhões de reais), poderá ser realizada mediante </a:t>
            </a:r>
            <a:r>
              <a:rPr lang="pt-BR" sz="2400" b="1" dirty="0"/>
              <a:t>a emissão</a:t>
            </a:r>
            <a:r>
              <a:rPr lang="pt-BR" sz="2400" dirty="0"/>
              <a:t>, pela União, </a:t>
            </a:r>
            <a:r>
              <a:rPr lang="pt-BR" sz="2400" b="1" dirty="0"/>
              <a:t>sob a forma de colocação direta em favor do BNDES</a:t>
            </a:r>
            <a:r>
              <a:rPr lang="pt-BR" sz="2400" dirty="0"/>
              <a:t>, de títulos da Dívida Pública Mobiliária Federal, cujas características serão definidas pelo Ministro de Estado da Fazenda, ou mediante a utilização do superávit financeiro da União do exercício de 2008.</a:t>
            </a:r>
          </a:p>
        </p:txBody>
      </p:sp>
    </p:spTree>
    <p:extLst>
      <p:ext uri="{BB962C8B-B14F-4D97-AF65-F5344CB8AC3E}">
        <p14:creationId xmlns:p14="http://schemas.microsoft.com/office/powerpoint/2010/main" val="3537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u="sng" dirty="0" smtClean="0"/>
              <a:t>Lei nº 11.948/2009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“Art. 1º </a:t>
            </a:r>
            <a:r>
              <a:rPr lang="pt-BR" b="1" dirty="0" smtClean="0">
                <a:solidFill>
                  <a:srgbClr val="C00000"/>
                </a:solidFill>
              </a:rPr>
              <a:t>Fica a União autorizada a conceder crédito</a:t>
            </a:r>
            <a:r>
              <a:rPr lang="pt-BR" dirty="0" smtClean="0"/>
              <a:t> ao Banco Nacional de Desenvolvimento Econômico e Social – BNDES,</a:t>
            </a:r>
            <a:r>
              <a:rPr lang="pt-BR" dirty="0" smtClean="0">
                <a:solidFill>
                  <a:schemeClr val="bg1"/>
                </a:solidFill>
              </a:rPr>
              <a:t> no montante de até R$ 100.000.000.000,00 (cem bilhões de reais), em condições financeiras e contratuais a serem definidas pelo Ministro de Estado da Fazenda.”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u="sng" dirty="0" smtClean="0"/>
              <a:t>Lei nº 11.948/2009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“Art. 1º </a:t>
            </a:r>
            <a:r>
              <a:rPr lang="pt-BR" b="1" dirty="0" smtClean="0">
                <a:solidFill>
                  <a:srgbClr val="C00000"/>
                </a:solidFill>
              </a:rPr>
              <a:t>Fica a União autorizada a conceder crédito</a:t>
            </a:r>
            <a:r>
              <a:rPr lang="pt-BR" dirty="0" smtClean="0"/>
              <a:t> ao Banco Nacional de Desenvolvimento Econômico e Social – BNDES, no montante de até R$ 100.000.000.000,00 (cem bilhões de reais), em condições financeiras e contratuais a serem definidas pelo Ministro de Estado da Fazenda.”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u="sng" dirty="0" smtClean="0"/>
              <a:t>Lei nº 11.948/2009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“Art. 1º, § 1º, Para a cobertura do crédito de que trata o caput, </a:t>
            </a:r>
            <a:r>
              <a:rPr lang="pt-BR" b="1" dirty="0" smtClean="0">
                <a:solidFill>
                  <a:srgbClr val="00B050"/>
                </a:solidFill>
              </a:rPr>
              <a:t>a União poderá emitir, sob a forma de colocação direta</a:t>
            </a:r>
            <a:r>
              <a:rPr lang="pt-BR" dirty="0" smtClean="0"/>
              <a:t>, em favor do BNDES, títulos da Dívida Pública Mobiliária Federal, cujas características serão definidas pelo Ministro de Estado da Fazenda.”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763688" y="242088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FF0000"/>
                </a:solidFill>
              </a:rPr>
              <a:t>EMITE/VENDE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932039" y="4931876"/>
            <a:ext cx="367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66FF66"/>
                </a:solidFill>
              </a:rPr>
              <a:t>COMPRA/ADQUIRE</a:t>
            </a:r>
            <a:endParaRPr lang="pt-BR" b="1" dirty="0">
              <a:solidFill>
                <a:srgbClr val="66FF66"/>
              </a:solidFill>
            </a:endParaRPr>
          </a:p>
        </p:txBody>
      </p:sp>
      <p:sp>
        <p:nvSpPr>
          <p:cNvPr id="11" name="Seta para cima 10"/>
          <p:cNvSpPr/>
          <p:nvPr/>
        </p:nvSpPr>
        <p:spPr>
          <a:xfrm>
            <a:off x="2339752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0" name="Seta para baixo 19"/>
          <p:cNvSpPr/>
          <p:nvPr/>
        </p:nvSpPr>
        <p:spPr>
          <a:xfrm>
            <a:off x="1187624" y="3840143"/>
            <a:ext cx="288032" cy="3809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white"/>
              </a:solidFill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>
            <a:off x="1043565" y="3378478"/>
            <a:ext cx="576107" cy="55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1043586" y="3356992"/>
            <a:ext cx="57604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323485" y="3954542"/>
            <a:ext cx="259233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14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títulos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>
            <a:off x="1043565" y="3378478"/>
            <a:ext cx="576107" cy="55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1043586" y="3356992"/>
            <a:ext cx="57604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4788024" y="3841884"/>
            <a:ext cx="2376286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R$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>
            <a:off x="1043565" y="3378478"/>
            <a:ext cx="576107" cy="55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1043586" y="3356992"/>
            <a:ext cx="57604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23485" y="3954542"/>
            <a:ext cx="259233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14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títulos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em curva para cima 15"/>
          <p:cNvSpPr/>
          <p:nvPr/>
        </p:nvSpPr>
        <p:spPr>
          <a:xfrm>
            <a:off x="1331640" y="4739952"/>
            <a:ext cx="4608512" cy="7772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>
            <a:off x="1043565" y="3378478"/>
            <a:ext cx="576107" cy="55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1043586" y="3356992"/>
            <a:ext cx="57604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23485" y="3954542"/>
            <a:ext cx="259233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14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títulos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788024" y="3841884"/>
            <a:ext cx="2376286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R$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763688" y="242088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940152" y="2421634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FF0000"/>
                </a:solidFill>
              </a:rPr>
              <a:t>EMITE/VENDE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932039" y="4931876"/>
            <a:ext cx="367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66FF66"/>
                </a:solidFill>
              </a:rPr>
              <a:t>COMPRA/ADQUIRE</a:t>
            </a:r>
            <a:endParaRPr lang="pt-BR" b="1" dirty="0">
              <a:solidFill>
                <a:srgbClr val="66FF66"/>
              </a:solidFill>
            </a:endParaRPr>
          </a:p>
        </p:txBody>
      </p:sp>
      <p:sp>
        <p:nvSpPr>
          <p:cNvPr id="11" name="Seta para cima 10"/>
          <p:cNvSpPr/>
          <p:nvPr/>
        </p:nvSpPr>
        <p:spPr>
          <a:xfrm>
            <a:off x="2339752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cima 22"/>
          <p:cNvSpPr/>
          <p:nvPr/>
        </p:nvSpPr>
        <p:spPr>
          <a:xfrm>
            <a:off x="6444208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0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467544" y="1628800"/>
            <a:ext cx="11777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TN</a:t>
            </a:r>
            <a:endParaRPr lang="pt-BR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1290246"/>
            <a:ext cx="122417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907704" y="1798077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1290246"/>
            <a:ext cx="864096" cy="986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1907704" y="1268760"/>
            <a:ext cx="936104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72000" y="1484784"/>
            <a:ext cx="432048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Não havia R$ disponível para a realização da despesa de capital “concessão de empréstimos”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411760" y="2060848"/>
            <a:ext cx="26642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11560" y="2780928"/>
            <a:ext cx="784887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31640" y="4437112"/>
            <a:ext cx="698477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331640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24128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em curva para cima 15"/>
          <p:cNvSpPr/>
          <p:nvPr/>
        </p:nvSpPr>
        <p:spPr>
          <a:xfrm>
            <a:off x="1331640" y="4739952"/>
            <a:ext cx="4608512" cy="7772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pt-BR">
              <a:solidFill>
                <a:prstClr val="black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2221210" y="5589240"/>
            <a:ext cx="2782838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prstClr val="black"/>
                </a:solidFill>
                <a:cs typeface="Arial" charset="0"/>
              </a:rPr>
              <a:t>pagou juros à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1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899592" y="3378478"/>
            <a:ext cx="79210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b="1" dirty="0" smtClean="0">
                <a:solidFill>
                  <a:srgbClr val="0070C0"/>
                </a:solidFill>
                <a:cs typeface="Arial" charset="0"/>
              </a:rPr>
              <a:t>R$</a:t>
            </a:r>
            <a:endParaRPr lang="pt-BR" sz="24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>
            <a:off x="1043565" y="3378478"/>
            <a:ext cx="576107" cy="55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1043586" y="3356992"/>
            <a:ext cx="576044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1F497D"/>
                </a:solidFill>
              </a:rPr>
              <a:t>Emissão de Títulos às </a:t>
            </a:r>
            <a:r>
              <a:rPr lang="pt-BR" dirty="0" err="1" smtClean="0">
                <a:solidFill>
                  <a:srgbClr val="1F497D"/>
                </a:solidFill>
              </a:rPr>
              <a:t>IFFs</a:t>
            </a:r>
            <a:endParaRPr lang="pt-BR" dirty="0" smtClean="0">
              <a:solidFill>
                <a:srgbClr val="1F497D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059789" y="1628800"/>
            <a:ext cx="12241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23485" y="3954542"/>
            <a:ext cx="259233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14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títulos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788024" y="3841884"/>
            <a:ext cx="2376286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1600" b="1" dirty="0" smtClean="0">
                <a:solidFill>
                  <a:srgbClr val="7030A0"/>
                </a:solidFill>
                <a:cs typeface="Arial" charset="0"/>
              </a:rPr>
              <a:t>TN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R$</a:t>
            </a:r>
            <a:r>
              <a:rPr lang="pt-BR" sz="14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 </a:t>
            </a:r>
            <a:r>
              <a:rPr lang="pt-BR" sz="1600" b="1" dirty="0" smtClean="0">
                <a:solidFill>
                  <a:srgbClr val="0070C0"/>
                </a:solidFill>
                <a:cs typeface="Arial" charset="0"/>
                <a:sym typeface="Wingdings" panose="05000000000000000000" pitchFamily="2" charset="2"/>
              </a:rPr>
              <a:t> IFF</a:t>
            </a:r>
            <a:endParaRPr lang="pt-BR" sz="20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1690489"/>
            <a:ext cx="7772400" cy="231457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ALGUNS</a:t>
            </a:r>
            <a:br>
              <a:rPr lang="pt-BR" b="1" dirty="0" smtClean="0">
                <a:solidFill>
                  <a:srgbClr val="7030A0"/>
                </a:solidFill>
              </a:rPr>
            </a:br>
            <a:r>
              <a:rPr lang="pt-BR" b="1" dirty="0" smtClean="0">
                <a:solidFill>
                  <a:srgbClr val="7030A0"/>
                </a:solidFill>
              </a:rPr>
              <a:t>QUESTIONAMENTOS</a:t>
            </a:r>
            <a:endParaRPr lang="pt-BR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1) </a:t>
            </a:r>
            <a:r>
              <a:rPr lang="pt-BR" sz="2800" b="1" dirty="0"/>
              <a:t>Com que recursos a União iria resgatar os títulos públicos emitidos?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2) As despesas financiadas por emissões diretas de títulos públicos devem ser autorizadas no orçamento?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3) Os recursos/fontes obtidos com a emissão direta de títulos públicos devem ser estimados no orçamento?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4) As emissões diretas entre União e </a:t>
            </a:r>
            <a:r>
              <a:rPr lang="pt-BR" sz="2800" b="1" dirty="0" err="1" smtClean="0">
                <a:solidFill>
                  <a:schemeClr val="bg1"/>
                </a:solidFill>
              </a:rPr>
              <a:t>IFFs</a:t>
            </a:r>
            <a:r>
              <a:rPr lang="pt-BR" sz="2800" b="1" dirty="0" smtClean="0">
                <a:solidFill>
                  <a:schemeClr val="bg1"/>
                </a:solidFill>
              </a:rPr>
              <a:t> seriam vedadas pela LRF?</a:t>
            </a:r>
          </a:p>
        </p:txBody>
      </p:sp>
    </p:spTree>
    <p:extLst>
      <p:ext uri="{BB962C8B-B14F-4D97-AF65-F5344CB8AC3E}">
        <p14:creationId xmlns:p14="http://schemas.microsoft.com/office/powerpoint/2010/main" val="16087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 smtClean="0">
                <a:solidFill>
                  <a:srgbClr val="0B1B2F"/>
                </a:solidFill>
              </a:rPr>
              <a:t>Art</a:t>
            </a:r>
            <a:r>
              <a:rPr lang="pt-BR" sz="2700" dirty="0">
                <a:solidFill>
                  <a:srgbClr val="0B1B2F"/>
                </a:solidFill>
              </a:rPr>
              <a:t>. </a:t>
            </a:r>
            <a:r>
              <a:rPr lang="pt-BR" sz="2700" dirty="0" smtClean="0">
                <a:solidFill>
                  <a:srgbClr val="0B1B2F"/>
                </a:solidFill>
              </a:rPr>
              <a:t>6º </a:t>
            </a:r>
            <a:r>
              <a:rPr lang="pt-BR" sz="2700" dirty="0">
                <a:solidFill>
                  <a:srgbClr val="0B1B2F"/>
                </a:solidFill>
              </a:rPr>
              <a:t>O resultado financeiro </a:t>
            </a:r>
            <a:r>
              <a:rPr lang="pt-BR" sz="2700" b="1" dirty="0">
                <a:solidFill>
                  <a:srgbClr val="0B1B2F"/>
                </a:solidFill>
              </a:rPr>
              <a:t>das operações com reservas cambiais depositadas no Banco Central do Brasil</a:t>
            </a:r>
            <a:r>
              <a:rPr lang="pt-BR" sz="2700" dirty="0">
                <a:solidFill>
                  <a:srgbClr val="0B1B2F"/>
                </a:solidFill>
              </a:rPr>
              <a:t> </a:t>
            </a:r>
            <a:r>
              <a:rPr lang="pt-BR" sz="2700" b="1" dirty="0">
                <a:solidFill>
                  <a:srgbClr val="0B1B2F"/>
                </a:solidFill>
              </a:rPr>
              <a:t>e das operações com derivativos cambiais </a:t>
            </a:r>
            <a:r>
              <a:rPr lang="pt-BR" sz="2700" dirty="0">
                <a:solidFill>
                  <a:srgbClr val="0B1B2F"/>
                </a:solidFill>
              </a:rPr>
              <a:t>por ele realizadas no mercado interno, conforme apurado em seu balanço, será considerado</a:t>
            </a:r>
            <a:r>
              <a:rPr lang="pt-BR" sz="2700" dirty="0" smtClean="0">
                <a:solidFill>
                  <a:srgbClr val="0B1B2F"/>
                </a:solidFill>
              </a:rPr>
              <a:t>:</a:t>
            </a:r>
            <a:endParaRPr lang="pt-BR" sz="2700" dirty="0">
              <a:solidFill>
                <a:srgbClr val="0B1B2F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2469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Art</a:t>
            </a:r>
            <a:r>
              <a:rPr lang="pt-BR" sz="2700" dirty="0">
                <a:solidFill>
                  <a:schemeClr val="bg1"/>
                </a:solidFill>
              </a:rPr>
              <a:t>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dirty="0">
                <a:solidFill>
                  <a:schemeClr val="bg1"/>
                </a:solidFill>
              </a:rPr>
              <a:t>O resultado financeiro </a:t>
            </a:r>
            <a:r>
              <a:rPr lang="pt-BR" sz="2700" b="1" dirty="0">
                <a:solidFill>
                  <a:srgbClr val="0B1B2F"/>
                </a:solidFill>
              </a:rPr>
              <a:t>das operações com reservas cambiais depositadas no Banco Central do Brasil</a:t>
            </a:r>
            <a:r>
              <a:rPr lang="pt-BR" sz="2700" dirty="0">
                <a:solidFill>
                  <a:srgbClr val="0B1B2F"/>
                </a:solidFill>
              </a:rPr>
              <a:t> </a:t>
            </a:r>
            <a:r>
              <a:rPr lang="pt-BR" sz="2700" b="1" dirty="0">
                <a:solidFill>
                  <a:srgbClr val="0B1B2F"/>
                </a:solidFill>
              </a:rPr>
              <a:t>e das operações com derivativos cambiais </a:t>
            </a:r>
            <a:r>
              <a:rPr lang="pt-BR" sz="2700" dirty="0">
                <a:solidFill>
                  <a:srgbClr val="0B1B2F"/>
                </a:solidFill>
              </a:rPr>
              <a:t>por ele realizadas no mercado interno, conforme apurado em seu balanço, será considerado</a:t>
            </a:r>
            <a:r>
              <a:rPr lang="pt-BR" sz="2700" dirty="0" smtClean="0">
                <a:solidFill>
                  <a:srgbClr val="0B1B2F"/>
                </a:solidFill>
              </a:rPr>
              <a:t>:</a:t>
            </a:r>
            <a:endParaRPr lang="pt-BR" sz="2700" dirty="0">
              <a:solidFill>
                <a:srgbClr val="0B1B2F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1885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Art</a:t>
            </a:r>
            <a:r>
              <a:rPr lang="pt-BR" sz="2700" dirty="0">
                <a:solidFill>
                  <a:schemeClr val="bg1"/>
                </a:solidFill>
              </a:rPr>
              <a:t>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dirty="0">
                <a:solidFill>
                  <a:schemeClr val="bg1"/>
                </a:solidFill>
              </a:rPr>
              <a:t>O resultado financeiro </a:t>
            </a:r>
            <a:r>
              <a:rPr lang="pt-BR" sz="2700" b="1" dirty="0">
                <a:solidFill>
                  <a:srgbClr val="FFFF00"/>
                </a:solidFill>
              </a:rPr>
              <a:t>das operações com reservas cambiais depositadas no Banco Central do </a:t>
            </a:r>
            <a:r>
              <a:rPr lang="pt-BR" sz="2700" b="1" dirty="0">
                <a:solidFill>
                  <a:srgbClr val="0B1B2F"/>
                </a:solidFill>
              </a:rPr>
              <a:t>Brasil</a:t>
            </a:r>
            <a:r>
              <a:rPr lang="pt-BR" sz="2700" dirty="0">
                <a:solidFill>
                  <a:srgbClr val="0B1B2F"/>
                </a:solidFill>
              </a:rPr>
              <a:t> </a:t>
            </a:r>
            <a:r>
              <a:rPr lang="pt-BR" sz="2700" b="1" dirty="0">
                <a:solidFill>
                  <a:srgbClr val="0B1B2F"/>
                </a:solidFill>
              </a:rPr>
              <a:t>e das operações com derivativos cambiais </a:t>
            </a:r>
            <a:r>
              <a:rPr lang="pt-BR" sz="2700" dirty="0">
                <a:solidFill>
                  <a:srgbClr val="0B1B2F"/>
                </a:solidFill>
              </a:rPr>
              <a:t>por ele realizadas no mercado interno, conforme apurado em seu balanço, será considerado</a:t>
            </a:r>
            <a:r>
              <a:rPr lang="pt-BR" sz="2700" dirty="0" smtClean="0">
                <a:solidFill>
                  <a:srgbClr val="0B1B2F"/>
                </a:solidFill>
              </a:rPr>
              <a:t>:</a:t>
            </a:r>
            <a:endParaRPr lang="pt-BR" sz="2700" dirty="0">
              <a:solidFill>
                <a:srgbClr val="0B1B2F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1652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Art</a:t>
            </a:r>
            <a:r>
              <a:rPr lang="pt-BR" sz="2700" dirty="0">
                <a:solidFill>
                  <a:schemeClr val="bg1"/>
                </a:solidFill>
              </a:rPr>
              <a:t>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dirty="0">
                <a:solidFill>
                  <a:schemeClr val="bg1"/>
                </a:solidFill>
              </a:rPr>
              <a:t>O resultado financeiro </a:t>
            </a:r>
            <a:r>
              <a:rPr lang="pt-BR" sz="2700" b="1" dirty="0">
                <a:solidFill>
                  <a:srgbClr val="FFFF00"/>
                </a:solidFill>
              </a:rPr>
              <a:t>das operações com reservas cambiais depositadas no Banco Central do Brasil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b="1" dirty="0">
                <a:solidFill>
                  <a:srgbClr val="00B0F0"/>
                </a:solidFill>
              </a:rPr>
              <a:t>e das operações com derivativos cambiais </a:t>
            </a:r>
            <a:r>
              <a:rPr lang="pt-BR" sz="2700" dirty="0">
                <a:solidFill>
                  <a:schemeClr val="bg1"/>
                </a:solidFill>
              </a:rPr>
              <a:t>por ele realizadas no mercado interno, </a:t>
            </a:r>
            <a:r>
              <a:rPr lang="pt-BR" sz="2700" dirty="0">
                <a:solidFill>
                  <a:srgbClr val="0B1B2F"/>
                </a:solidFill>
              </a:rPr>
              <a:t>conforme apurado em seu balanço, será considerado</a:t>
            </a:r>
            <a:r>
              <a:rPr lang="pt-BR" sz="2700" dirty="0" smtClean="0">
                <a:solidFill>
                  <a:srgbClr val="0B1B2F"/>
                </a:solidFill>
              </a:rPr>
              <a:t>:</a:t>
            </a:r>
            <a:endParaRPr lang="pt-BR" sz="2700" dirty="0">
              <a:solidFill>
                <a:srgbClr val="0B1B2F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18797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Art</a:t>
            </a:r>
            <a:r>
              <a:rPr lang="pt-BR" sz="2700" dirty="0">
                <a:solidFill>
                  <a:schemeClr val="bg1"/>
                </a:solidFill>
              </a:rPr>
              <a:t>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dirty="0">
                <a:solidFill>
                  <a:schemeClr val="bg1"/>
                </a:solidFill>
              </a:rPr>
              <a:t>O resultado financeiro </a:t>
            </a:r>
            <a:r>
              <a:rPr lang="pt-BR" sz="2700" b="1" dirty="0">
                <a:solidFill>
                  <a:srgbClr val="FFFF00"/>
                </a:solidFill>
              </a:rPr>
              <a:t>das operações com reservas cambiais depositadas no Banco Central do Brasil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b="1" dirty="0">
                <a:solidFill>
                  <a:srgbClr val="00B0F0"/>
                </a:solidFill>
              </a:rPr>
              <a:t>e das operações com derivativos cambiais </a:t>
            </a:r>
            <a:r>
              <a:rPr lang="pt-BR" sz="2700" dirty="0">
                <a:solidFill>
                  <a:schemeClr val="bg1"/>
                </a:solidFill>
              </a:rPr>
              <a:t>por ele realizadas no mercado interno, conforme apurado em seu balanço, será considerado</a:t>
            </a:r>
            <a:r>
              <a:rPr lang="pt-BR" sz="2700" dirty="0" smtClean="0">
                <a:solidFill>
                  <a:schemeClr val="bg1"/>
                </a:solidFill>
              </a:rPr>
              <a:t>:</a:t>
            </a:r>
            <a:endParaRPr lang="pt-BR" sz="2700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2349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pt-BR" sz="27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I - </a:t>
            </a:r>
            <a:r>
              <a:rPr lang="pt-BR" sz="2700" b="1" u="sng" dirty="0">
                <a:solidFill>
                  <a:srgbClr val="00B050"/>
                </a:solidFill>
              </a:rPr>
              <a:t>se positivo</a:t>
            </a:r>
            <a:r>
              <a:rPr lang="pt-BR" sz="2700" dirty="0">
                <a:solidFill>
                  <a:schemeClr val="bg1"/>
                </a:solidFill>
              </a:rPr>
              <a:t>, </a:t>
            </a:r>
            <a:r>
              <a:rPr lang="pt-BR" sz="2700" dirty="0">
                <a:solidFill>
                  <a:srgbClr val="0B1B2F"/>
                </a:solidFill>
              </a:rPr>
              <a:t>obrigação do Banco Central do Brasil com a União, </a:t>
            </a:r>
            <a:r>
              <a:rPr lang="pt-BR" sz="2700" b="1" dirty="0">
                <a:solidFill>
                  <a:srgbClr val="0B1B2F"/>
                </a:solidFill>
              </a:rPr>
              <a:t>devendo ser objeto de pagamento </a:t>
            </a:r>
            <a:r>
              <a:rPr lang="pt-BR" sz="2700" dirty="0">
                <a:solidFill>
                  <a:srgbClr val="0B1B2F"/>
                </a:solidFill>
              </a:rPr>
              <a:t>até o décimo dia útil </a:t>
            </a:r>
            <a:r>
              <a:rPr lang="pt-BR" sz="2700" dirty="0" err="1">
                <a:solidFill>
                  <a:srgbClr val="0B1B2F"/>
                </a:solidFill>
              </a:rPr>
              <a:t>subseqüente</a:t>
            </a:r>
            <a:r>
              <a:rPr lang="pt-BR" sz="2700" dirty="0">
                <a:solidFill>
                  <a:srgbClr val="0B1B2F"/>
                </a:solidFill>
              </a:rPr>
              <a:t> ao da aprovação do balanço pelo Conselho Monetário Nacional; 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2646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pt-BR" sz="27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I - </a:t>
            </a:r>
            <a:r>
              <a:rPr lang="pt-BR" sz="2700" b="1" u="sng" dirty="0">
                <a:solidFill>
                  <a:srgbClr val="00B050"/>
                </a:solidFill>
              </a:rPr>
              <a:t>se positivo</a:t>
            </a:r>
            <a:r>
              <a:rPr lang="pt-BR" sz="2700" dirty="0">
                <a:solidFill>
                  <a:schemeClr val="bg1"/>
                </a:solidFill>
              </a:rPr>
              <a:t>, obrigação do Banco Central do Brasil com a União, </a:t>
            </a:r>
            <a:r>
              <a:rPr lang="pt-BR" sz="2700" b="1" dirty="0">
                <a:solidFill>
                  <a:srgbClr val="0B1B2F"/>
                </a:solidFill>
              </a:rPr>
              <a:t>devendo ser objeto de pagamento </a:t>
            </a:r>
            <a:r>
              <a:rPr lang="pt-BR" sz="2700" dirty="0">
                <a:solidFill>
                  <a:srgbClr val="0B1B2F"/>
                </a:solidFill>
              </a:rPr>
              <a:t>até o décimo dia útil </a:t>
            </a:r>
            <a:r>
              <a:rPr lang="pt-BR" sz="2700" dirty="0" err="1">
                <a:solidFill>
                  <a:srgbClr val="0B1B2F"/>
                </a:solidFill>
              </a:rPr>
              <a:t>subseqüente</a:t>
            </a:r>
            <a:r>
              <a:rPr lang="pt-BR" sz="2700" dirty="0">
                <a:solidFill>
                  <a:srgbClr val="0B1B2F"/>
                </a:solidFill>
              </a:rPr>
              <a:t> ao da aprovação do balanço pelo Conselho Monetário Nacional; 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5870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TÍTULOS PÚBLICOS?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4213" y="2348880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2348880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763688" y="242088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11560" y="197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6012805" y="2349626"/>
            <a:ext cx="2303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164288" y="2349626"/>
            <a:ext cx="0" cy="1575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940152" y="2421634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Título Público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R$ 100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19802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1981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39552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FF0000"/>
                </a:solidFill>
              </a:rPr>
              <a:t>EMITE/VENDE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932039" y="4931876"/>
            <a:ext cx="367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quem </a:t>
            </a:r>
            <a:r>
              <a:rPr lang="pt-BR" b="1" dirty="0" smtClean="0">
                <a:solidFill>
                  <a:srgbClr val="66FF66"/>
                </a:solidFill>
              </a:rPr>
              <a:t>COMPRA/ADQUIRE</a:t>
            </a:r>
            <a:endParaRPr lang="pt-BR" b="1" dirty="0">
              <a:solidFill>
                <a:srgbClr val="66FF66"/>
              </a:solidFill>
            </a:endParaRPr>
          </a:p>
        </p:txBody>
      </p:sp>
      <p:sp>
        <p:nvSpPr>
          <p:cNvPr id="10" name="Seta para a esquerda e para a direita 9"/>
          <p:cNvSpPr/>
          <p:nvPr/>
        </p:nvSpPr>
        <p:spPr>
          <a:xfrm>
            <a:off x="3491880" y="2780928"/>
            <a:ext cx="1944216" cy="216024"/>
          </a:xfrm>
          <a:prstGeom prst="leftRightArrow">
            <a:avLst/>
          </a:prstGeom>
          <a:solidFill>
            <a:schemeClr val="tx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>
            <a:off x="2339752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cima 22"/>
          <p:cNvSpPr/>
          <p:nvPr/>
        </p:nvSpPr>
        <p:spPr>
          <a:xfrm>
            <a:off x="6444208" y="3779748"/>
            <a:ext cx="216024" cy="10081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pt-BR" sz="27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I - </a:t>
            </a:r>
            <a:r>
              <a:rPr lang="pt-BR" sz="2700" b="1" u="sng" dirty="0">
                <a:solidFill>
                  <a:srgbClr val="00B050"/>
                </a:solidFill>
              </a:rPr>
              <a:t>se positivo</a:t>
            </a:r>
            <a:r>
              <a:rPr lang="pt-BR" sz="2700" dirty="0">
                <a:solidFill>
                  <a:schemeClr val="bg1"/>
                </a:solidFill>
              </a:rPr>
              <a:t>, obrigação do Banco Central do Brasil com a União, </a:t>
            </a:r>
            <a:r>
              <a:rPr lang="pt-BR" sz="2700" b="1" dirty="0">
                <a:solidFill>
                  <a:srgbClr val="FFFF00"/>
                </a:solidFill>
              </a:rPr>
              <a:t>devendo ser objeto de pagamento </a:t>
            </a:r>
            <a:r>
              <a:rPr lang="pt-BR" sz="2700" dirty="0">
                <a:solidFill>
                  <a:srgbClr val="0B1B2F"/>
                </a:solidFill>
              </a:rPr>
              <a:t>até o décimo dia útil </a:t>
            </a:r>
            <a:r>
              <a:rPr lang="pt-BR" sz="2700" dirty="0" err="1">
                <a:solidFill>
                  <a:srgbClr val="0B1B2F"/>
                </a:solidFill>
              </a:rPr>
              <a:t>subseqüente</a:t>
            </a:r>
            <a:r>
              <a:rPr lang="pt-BR" sz="2700" dirty="0">
                <a:solidFill>
                  <a:srgbClr val="0B1B2F"/>
                </a:solidFill>
              </a:rPr>
              <a:t> ao da aprovação do balanço pelo Conselho Monetário Nacional; 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20092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pt-BR" sz="27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I - </a:t>
            </a:r>
            <a:r>
              <a:rPr lang="pt-BR" sz="2700" b="1" u="sng" dirty="0">
                <a:solidFill>
                  <a:srgbClr val="00B050"/>
                </a:solidFill>
              </a:rPr>
              <a:t>se positivo</a:t>
            </a:r>
            <a:r>
              <a:rPr lang="pt-BR" sz="2700" dirty="0">
                <a:solidFill>
                  <a:schemeClr val="bg1"/>
                </a:solidFill>
              </a:rPr>
              <a:t>, obrigação do Banco Central do Brasil com a União, </a:t>
            </a:r>
            <a:r>
              <a:rPr lang="pt-BR" sz="2700" b="1" dirty="0">
                <a:solidFill>
                  <a:srgbClr val="FFFF00"/>
                </a:solidFill>
              </a:rPr>
              <a:t>devendo ser objeto de pagamento </a:t>
            </a:r>
            <a:r>
              <a:rPr lang="pt-BR" sz="2700" dirty="0">
                <a:solidFill>
                  <a:schemeClr val="bg1"/>
                </a:solidFill>
              </a:rPr>
              <a:t>até o décimo dia útil </a:t>
            </a:r>
            <a:r>
              <a:rPr lang="pt-BR" sz="2700" dirty="0" err="1">
                <a:solidFill>
                  <a:schemeClr val="bg1"/>
                </a:solidFill>
              </a:rPr>
              <a:t>subseqüente</a:t>
            </a:r>
            <a:r>
              <a:rPr lang="pt-BR" sz="2700" dirty="0">
                <a:solidFill>
                  <a:schemeClr val="bg1"/>
                </a:solidFill>
              </a:rPr>
              <a:t> ao da aprovação do balanço pelo Conselho Monetário Nacional; 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16486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</a:t>
            </a:r>
            <a:r>
              <a:rPr lang="pt-BR" sz="2700" dirty="0" smtClean="0">
                <a:solidFill>
                  <a:schemeClr val="bg1"/>
                </a:solidFill>
              </a:rPr>
              <a:t>§ 3º  </a:t>
            </a:r>
            <a:r>
              <a:rPr lang="pt-BR" sz="2700" dirty="0">
                <a:solidFill>
                  <a:schemeClr val="bg1"/>
                </a:solidFill>
              </a:rPr>
              <a:t>Os valores pagos na forma do inciso I do caput deste artigo </a:t>
            </a:r>
            <a:r>
              <a:rPr lang="pt-BR" sz="2700" b="1" dirty="0">
                <a:solidFill>
                  <a:srgbClr val="FFFF00"/>
                </a:solidFill>
              </a:rPr>
              <a:t>serão destinados </a:t>
            </a:r>
            <a:r>
              <a:rPr lang="pt-BR" sz="2700" dirty="0">
                <a:solidFill>
                  <a:schemeClr val="bg1"/>
                </a:solidFill>
              </a:rPr>
              <a:t>exclusivamente ao </a:t>
            </a:r>
            <a:r>
              <a:rPr lang="pt-BR" sz="2700" b="1" dirty="0">
                <a:solidFill>
                  <a:schemeClr val="tx2">
                    <a:lumMod val="50000"/>
                  </a:schemeClr>
                </a:solidFill>
              </a:rPr>
              <a:t>pagamento da Dívida Pública Mobiliária Federal</a:t>
            </a:r>
            <a:r>
              <a:rPr lang="pt-BR" sz="2700" dirty="0">
                <a:solidFill>
                  <a:schemeClr val="tx2">
                    <a:lumMod val="50000"/>
                  </a:schemeClr>
                </a:solidFill>
              </a:rPr>
              <a:t>, devendo ser paga, prioritariamente, aquela existente junto ao Banco Central do Brasil</a:t>
            </a:r>
            <a:r>
              <a:rPr lang="pt-BR" sz="27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38892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 smtClean="0">
                <a:solidFill>
                  <a:schemeClr val="bg1"/>
                </a:solidFill>
              </a:rPr>
              <a:t>	MPV 435/2008 (Lei 11.803/2008):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b="1" dirty="0">
                <a:solidFill>
                  <a:schemeClr val="bg1"/>
                </a:solidFill>
              </a:rPr>
              <a:t>	</a:t>
            </a:r>
            <a:endParaRPr lang="pt-BR" sz="27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  <a:r>
              <a:rPr lang="pt-BR" sz="2700" dirty="0">
                <a:solidFill>
                  <a:schemeClr val="bg1"/>
                </a:solidFill>
              </a:rPr>
              <a:t>Art. </a:t>
            </a:r>
            <a:r>
              <a:rPr lang="pt-BR" sz="2700" dirty="0" smtClean="0">
                <a:solidFill>
                  <a:schemeClr val="bg1"/>
                </a:solidFill>
              </a:rPr>
              <a:t>6º </a:t>
            </a:r>
            <a:r>
              <a:rPr lang="pt-BR" sz="2700" i="1" dirty="0" err="1">
                <a:solidFill>
                  <a:schemeClr val="bg1"/>
                </a:solidFill>
              </a:rPr>
              <a:t>Omissis</a:t>
            </a:r>
            <a:r>
              <a:rPr lang="pt-BR" sz="2700" i="1" dirty="0">
                <a:solidFill>
                  <a:schemeClr val="bg1"/>
                </a:solidFill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t-BR" sz="2700" dirty="0">
                <a:solidFill>
                  <a:schemeClr val="bg1"/>
                </a:solidFill>
              </a:rPr>
              <a:t>	</a:t>
            </a:r>
            <a:r>
              <a:rPr lang="pt-BR" sz="2700" dirty="0" smtClean="0">
                <a:solidFill>
                  <a:schemeClr val="bg1"/>
                </a:solidFill>
              </a:rPr>
              <a:t>§ 3º  </a:t>
            </a:r>
            <a:r>
              <a:rPr lang="pt-BR" sz="2700" dirty="0">
                <a:solidFill>
                  <a:schemeClr val="bg1"/>
                </a:solidFill>
              </a:rPr>
              <a:t>Os valores pagos na forma do inciso I do caput deste artigo </a:t>
            </a:r>
            <a:r>
              <a:rPr lang="pt-BR" sz="2700" b="1" dirty="0">
                <a:solidFill>
                  <a:srgbClr val="FFFF00"/>
                </a:solidFill>
              </a:rPr>
              <a:t>serão destinados </a:t>
            </a:r>
            <a:r>
              <a:rPr lang="pt-BR" sz="2700" dirty="0">
                <a:solidFill>
                  <a:schemeClr val="bg1"/>
                </a:solidFill>
              </a:rPr>
              <a:t>exclusivamente ao </a:t>
            </a:r>
            <a:r>
              <a:rPr lang="pt-BR" sz="2700" b="1" dirty="0">
                <a:solidFill>
                  <a:srgbClr val="66FF66"/>
                </a:solidFill>
              </a:rPr>
              <a:t>pagamento da Dívida Pública Mobiliária Federal</a:t>
            </a:r>
            <a:r>
              <a:rPr lang="pt-BR" sz="2700" dirty="0">
                <a:solidFill>
                  <a:schemeClr val="bg1"/>
                </a:solidFill>
              </a:rPr>
              <a:t>, devendo ser paga, prioritariamente, aquela existente junto ao Banco Central do Brasil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  <a:endParaRPr lang="pt-BR" sz="2700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u="sng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MPV 435/2008 – Equalização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12561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EMISSÃO DE 1 (UM) 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PORTARIA </a:t>
            </a:r>
            <a:r>
              <a:rPr lang="pt-BR" sz="2400" b="1" u="sng" dirty="0"/>
              <a:t>Nº 184, DE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31 DE MARÇO DE 2009</a:t>
            </a:r>
          </a:p>
          <a:p>
            <a:pPr marL="0" indent="0" algn="just">
              <a:buNone/>
            </a:pPr>
            <a:r>
              <a:rPr lang="pt-BR" sz="2400" dirty="0"/>
              <a:t> </a:t>
            </a:r>
          </a:p>
          <a:p>
            <a:pPr marL="0" indent="0" algn="just">
              <a:buNone/>
            </a:pPr>
            <a:r>
              <a:rPr lang="pt-BR" sz="2400" b="1" dirty="0" smtClean="0"/>
              <a:t>- R$ 12.999.999.460,29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- Em </a:t>
            </a:r>
            <a:r>
              <a:rPr lang="pt-BR" sz="2400" dirty="0"/>
              <a:t>favor </a:t>
            </a:r>
            <a:r>
              <a:rPr lang="pt-BR" sz="2400" dirty="0" smtClean="0"/>
              <a:t>BNDES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- Data </a:t>
            </a:r>
            <a:r>
              <a:rPr lang="pt-BR" sz="2400" dirty="0">
                <a:solidFill>
                  <a:schemeClr val="bg1"/>
                </a:solidFill>
              </a:rPr>
              <a:t>de emissão: </a:t>
            </a:r>
            <a:r>
              <a:rPr lang="pt-BR" sz="2400" b="1" dirty="0">
                <a:solidFill>
                  <a:schemeClr val="bg1"/>
                </a:solidFill>
              </a:rPr>
              <a:t>31 de março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- Data </a:t>
            </a:r>
            <a:r>
              <a:rPr lang="pt-BR" sz="2400" dirty="0">
                <a:solidFill>
                  <a:schemeClr val="bg1"/>
                </a:solidFill>
              </a:rPr>
              <a:t>de vencimento: </a:t>
            </a:r>
            <a:r>
              <a:rPr lang="pt-BR" sz="2400" b="1" dirty="0">
                <a:solidFill>
                  <a:schemeClr val="bg1"/>
                </a:solidFill>
              </a:rPr>
              <a:t>01 de abril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OBS: Publicado no DOU em </a:t>
            </a:r>
            <a:r>
              <a:rPr lang="pt-BR" sz="2400" b="1" dirty="0" smtClean="0">
                <a:solidFill>
                  <a:schemeClr val="bg1"/>
                </a:solidFill>
              </a:rPr>
              <a:t>2 </a:t>
            </a:r>
            <a:r>
              <a:rPr lang="pt-BR" sz="2400" b="1" dirty="0">
                <a:solidFill>
                  <a:schemeClr val="bg1"/>
                </a:solidFill>
              </a:rPr>
              <a:t>de abril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EMISSÃO DE 1 (UM) 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PORTARIA </a:t>
            </a:r>
            <a:r>
              <a:rPr lang="pt-BR" sz="2400" b="1" u="sng" dirty="0"/>
              <a:t>Nº 184, DE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31 DE MARÇO DE 2009</a:t>
            </a:r>
          </a:p>
          <a:p>
            <a:pPr marL="0" indent="0" algn="just">
              <a:buNone/>
            </a:pPr>
            <a:r>
              <a:rPr lang="pt-BR" sz="2400" dirty="0"/>
              <a:t> </a:t>
            </a:r>
          </a:p>
          <a:p>
            <a:pPr marL="0" indent="0" algn="just">
              <a:buNone/>
            </a:pPr>
            <a:r>
              <a:rPr lang="pt-BR" sz="2400" b="1" dirty="0" smtClean="0"/>
              <a:t>- R$ 12.999.999.460,29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- Em </a:t>
            </a:r>
            <a:r>
              <a:rPr lang="pt-BR" sz="2400" dirty="0"/>
              <a:t>favor </a:t>
            </a:r>
            <a:r>
              <a:rPr lang="pt-BR" sz="2400" dirty="0" smtClean="0"/>
              <a:t>BNDES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- Data </a:t>
            </a:r>
            <a:r>
              <a:rPr lang="pt-BR" sz="2400" dirty="0"/>
              <a:t>de emissão: </a:t>
            </a:r>
            <a:r>
              <a:rPr lang="pt-BR" sz="2400" b="1" dirty="0">
                <a:solidFill>
                  <a:srgbClr val="00B0F0"/>
                </a:solidFill>
              </a:rPr>
              <a:t>31 de março de </a:t>
            </a:r>
            <a:r>
              <a:rPr lang="pt-BR" sz="2400" b="1" dirty="0" smtClean="0">
                <a:solidFill>
                  <a:srgbClr val="00B0F0"/>
                </a:solidFill>
              </a:rPr>
              <a:t>2009</a:t>
            </a:r>
            <a:r>
              <a:rPr lang="pt-BR" sz="2400" dirty="0" smtClean="0">
                <a:solidFill>
                  <a:srgbClr val="00B0F0"/>
                </a:solidFill>
              </a:rPr>
              <a:t> </a:t>
            </a:r>
            <a:endParaRPr lang="pt-BR" sz="24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- Data </a:t>
            </a:r>
            <a:r>
              <a:rPr lang="pt-BR" sz="2400" dirty="0">
                <a:solidFill>
                  <a:schemeClr val="bg1"/>
                </a:solidFill>
              </a:rPr>
              <a:t>de vencimento: </a:t>
            </a:r>
            <a:r>
              <a:rPr lang="pt-BR" sz="2400" b="1" dirty="0">
                <a:solidFill>
                  <a:schemeClr val="bg1"/>
                </a:solidFill>
              </a:rPr>
              <a:t>01 de abril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OBS: Publicado no DOU em </a:t>
            </a:r>
            <a:r>
              <a:rPr lang="pt-BR" sz="2400" b="1" dirty="0" smtClean="0">
                <a:solidFill>
                  <a:schemeClr val="bg1"/>
                </a:solidFill>
              </a:rPr>
              <a:t>2 </a:t>
            </a:r>
            <a:r>
              <a:rPr lang="pt-BR" sz="2400" b="1" dirty="0">
                <a:solidFill>
                  <a:schemeClr val="bg1"/>
                </a:solidFill>
              </a:rPr>
              <a:t>de abril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EMISSÃO DE 1 (UM) 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u="sng" dirty="0" smtClean="0"/>
              <a:t>PORTARIA </a:t>
            </a:r>
            <a:r>
              <a:rPr lang="pt-BR" sz="2400" b="1" u="sng" dirty="0"/>
              <a:t>Nº 184, DE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31 DE MARÇO DE 2009</a:t>
            </a:r>
          </a:p>
          <a:p>
            <a:pPr marL="0" indent="0" algn="just">
              <a:buNone/>
            </a:pPr>
            <a:r>
              <a:rPr lang="pt-BR" sz="2400" dirty="0"/>
              <a:t> </a:t>
            </a:r>
          </a:p>
          <a:p>
            <a:pPr marL="0" indent="0" algn="just">
              <a:buNone/>
            </a:pPr>
            <a:r>
              <a:rPr lang="pt-BR" sz="2400" b="1" dirty="0" smtClean="0"/>
              <a:t>- R$ 12.999.999.460,29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- Em </a:t>
            </a:r>
            <a:r>
              <a:rPr lang="pt-BR" sz="2400" dirty="0"/>
              <a:t>favor </a:t>
            </a:r>
            <a:r>
              <a:rPr lang="pt-BR" sz="2400" dirty="0" smtClean="0"/>
              <a:t>BNDES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- Data </a:t>
            </a:r>
            <a:r>
              <a:rPr lang="pt-BR" sz="2400" dirty="0"/>
              <a:t>de emissão: </a:t>
            </a:r>
            <a:r>
              <a:rPr lang="pt-BR" sz="2400" b="1" dirty="0">
                <a:solidFill>
                  <a:srgbClr val="00B0F0"/>
                </a:solidFill>
              </a:rPr>
              <a:t>31 de março de </a:t>
            </a:r>
            <a:r>
              <a:rPr lang="pt-BR" sz="2400" b="1" dirty="0" smtClean="0">
                <a:solidFill>
                  <a:srgbClr val="00B0F0"/>
                </a:solidFill>
              </a:rPr>
              <a:t>2009</a:t>
            </a:r>
            <a:r>
              <a:rPr lang="pt-BR" sz="2400" dirty="0" smtClean="0">
                <a:solidFill>
                  <a:srgbClr val="00B0F0"/>
                </a:solidFill>
              </a:rPr>
              <a:t> </a:t>
            </a:r>
            <a:endParaRPr lang="pt-BR" sz="24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- Data </a:t>
            </a:r>
            <a:r>
              <a:rPr lang="pt-BR" sz="2400" dirty="0"/>
              <a:t>de vencimento: </a:t>
            </a:r>
            <a:r>
              <a:rPr lang="pt-BR" sz="2400" b="1" dirty="0">
                <a:solidFill>
                  <a:srgbClr val="00B050"/>
                </a:solidFill>
              </a:rPr>
              <a:t>01 de abril de </a:t>
            </a:r>
            <a:r>
              <a:rPr lang="pt-BR" sz="2400" b="1" dirty="0" smtClean="0">
                <a:solidFill>
                  <a:srgbClr val="00B050"/>
                </a:solidFill>
              </a:rPr>
              <a:t>2009</a:t>
            </a:r>
            <a:endParaRPr lang="pt-BR" sz="24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OBS: Publicado no DOU em </a:t>
            </a:r>
            <a:r>
              <a:rPr lang="pt-BR" sz="2400" b="1" dirty="0" smtClean="0">
                <a:solidFill>
                  <a:schemeClr val="bg1"/>
                </a:solidFill>
              </a:rPr>
              <a:t>2 </a:t>
            </a:r>
            <a:r>
              <a:rPr lang="pt-BR" sz="2400" b="1" dirty="0">
                <a:solidFill>
                  <a:schemeClr val="bg1"/>
                </a:solidFill>
              </a:rPr>
              <a:t>de abril de </a:t>
            </a:r>
            <a:r>
              <a:rPr lang="pt-BR" sz="2400" b="1" dirty="0" smtClean="0">
                <a:solidFill>
                  <a:schemeClr val="bg1"/>
                </a:solidFill>
              </a:rPr>
              <a:t>2009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1) </a:t>
            </a:r>
            <a:r>
              <a:rPr lang="pt-BR" sz="2800" b="1" dirty="0">
                <a:solidFill>
                  <a:schemeClr val="bg1">
                    <a:lumMod val="85000"/>
                  </a:schemeClr>
                </a:solidFill>
              </a:rPr>
              <a:t>Com que recursos a União iria resgatar os títulos públicos emitidos?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2) As despesas financiadas por emissões diretas de títulos públicos devem ser autorizadas no orçamento?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3) Os recursos/fontes obtidos com a emissão direta de títulos públicos devem ser estimados no orçamento?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4) As emissões diretas entre União e </a:t>
            </a:r>
            <a:r>
              <a:rPr lang="pt-BR" sz="2800" b="1" dirty="0" err="1" smtClean="0">
                <a:solidFill>
                  <a:schemeClr val="bg1"/>
                </a:solidFill>
              </a:rPr>
              <a:t>IFFs</a:t>
            </a:r>
            <a:r>
              <a:rPr lang="pt-BR" sz="2800" b="1" dirty="0" smtClean="0">
                <a:solidFill>
                  <a:schemeClr val="bg1"/>
                </a:solidFill>
              </a:rPr>
              <a:t> seriam vedadas pela LRF?</a:t>
            </a:r>
          </a:p>
        </p:txBody>
      </p:sp>
    </p:spTree>
    <p:extLst>
      <p:ext uri="{BB962C8B-B14F-4D97-AF65-F5344CB8AC3E}">
        <p14:creationId xmlns:p14="http://schemas.microsoft.com/office/powerpoint/2010/main" val="27978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1) </a:t>
            </a:r>
            <a:r>
              <a:rPr lang="pt-BR" sz="2800" b="1" dirty="0">
                <a:solidFill>
                  <a:schemeClr val="bg1">
                    <a:lumMod val="85000"/>
                  </a:schemeClr>
                </a:solidFill>
              </a:rPr>
              <a:t>Com que recursos a União iria resgatar os títulos públicos emitidos?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2) As despesas financiadas por emissões diretas de títulos públicos devem ser autorizadas no orçamento?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3) Os recursos/fontes obtidos com a emissão direta de títulos públicos devem ser estimados no orçamento?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4) As emissões diretas entre União e </a:t>
            </a:r>
            <a:r>
              <a:rPr lang="pt-BR" sz="2800" b="1" dirty="0" err="1" smtClean="0">
                <a:solidFill>
                  <a:schemeClr val="bg1"/>
                </a:solidFill>
              </a:rPr>
              <a:t>IFFs</a:t>
            </a:r>
            <a:r>
              <a:rPr lang="pt-BR" sz="2800" b="1" dirty="0" smtClean="0">
                <a:solidFill>
                  <a:schemeClr val="bg1"/>
                </a:solidFill>
              </a:rPr>
              <a:t> seriam vedadas pela LRF?</a:t>
            </a:r>
          </a:p>
        </p:txBody>
      </p:sp>
    </p:spTree>
    <p:extLst>
      <p:ext uri="{BB962C8B-B14F-4D97-AF65-F5344CB8AC3E}">
        <p14:creationId xmlns:p14="http://schemas.microsoft.com/office/powerpoint/2010/main" val="176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</a:t>
            </a:r>
            <a:r>
              <a:rPr lang="pt-BR" dirty="0">
                <a:solidFill>
                  <a:schemeClr val="bg1"/>
                </a:solidFill>
              </a:rPr>
              <a:t>A despesa será classificada nas </a:t>
            </a:r>
            <a:r>
              <a:rPr lang="pt-BR" dirty="0" smtClean="0">
                <a:solidFill>
                  <a:schemeClr val="bg1"/>
                </a:solidFill>
              </a:rPr>
              <a:t>seguintes </a:t>
            </a:r>
            <a:r>
              <a:rPr lang="pt-BR" dirty="0">
                <a:solidFill>
                  <a:schemeClr val="bg1"/>
                </a:solidFill>
              </a:rPr>
              <a:t>categorias econômicas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DESPESAS </a:t>
            </a:r>
            <a:r>
              <a:rPr lang="pt-BR" dirty="0">
                <a:solidFill>
                  <a:schemeClr val="bg1"/>
                </a:solidFill>
              </a:rPr>
              <a:t>CORRENTES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Despesas </a:t>
            </a:r>
            <a:r>
              <a:rPr lang="pt-BR" dirty="0">
                <a:solidFill>
                  <a:schemeClr val="bg1"/>
                </a:solidFill>
              </a:rPr>
              <a:t>de Custeio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Correntes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DESPESAS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Investimentos</a:t>
            </a: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FORMAS DE COLOCAÇÃO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446385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</a:rPr>
              <a:t>Oferta Pública (leilões)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</a:rPr>
              <a:t>Tesouro Direto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</a:rPr>
              <a:t>Emissões </a:t>
            </a:r>
            <a:r>
              <a:rPr lang="pt-BR" sz="2800" dirty="0" smtClean="0">
                <a:solidFill>
                  <a:schemeClr val="bg1"/>
                </a:solidFill>
              </a:rPr>
              <a:t>Diretas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41221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DESPESAS </a:t>
            </a:r>
            <a:r>
              <a:rPr lang="pt-BR" dirty="0">
                <a:solidFill>
                  <a:schemeClr val="bg1"/>
                </a:solidFill>
              </a:rPr>
              <a:t>CORRENTES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Despesas </a:t>
            </a:r>
            <a:r>
              <a:rPr lang="pt-BR" dirty="0">
                <a:solidFill>
                  <a:schemeClr val="bg1"/>
                </a:solidFill>
              </a:rPr>
              <a:t>de Custeio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Correntes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DESPESAS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Investimentos</a:t>
            </a: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r>
              <a:rPr lang="pt-BR" dirty="0" smtClean="0"/>
              <a:t>	Despesas </a:t>
            </a:r>
            <a:r>
              <a:rPr lang="pt-BR" dirty="0"/>
              <a:t>de Custeio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DESPESAS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Investimentos</a:t>
            </a: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r>
              <a:rPr lang="pt-BR" dirty="0" smtClean="0"/>
              <a:t>	Despesas </a:t>
            </a:r>
            <a:r>
              <a:rPr lang="pt-BR" dirty="0"/>
              <a:t>de Custeio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Investimentos</a:t>
            </a: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Transferências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0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r>
              <a:rPr lang="pt-BR" dirty="0" smtClean="0"/>
              <a:t>	Despesas </a:t>
            </a:r>
            <a:r>
              <a:rPr lang="pt-BR" dirty="0"/>
              <a:t>de Custeio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Investimentos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Transferências </a:t>
            </a:r>
            <a:r>
              <a:rPr lang="pt-BR" dirty="0">
                <a:solidFill>
                  <a:schemeClr val="bg1"/>
                </a:solidFill>
              </a:rPr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r>
              <a:rPr lang="pt-BR" dirty="0" smtClean="0"/>
              <a:t>	Despesas </a:t>
            </a:r>
            <a:r>
              <a:rPr lang="pt-BR" dirty="0"/>
              <a:t>de Custeio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Investimentos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bg1"/>
                </a:solidFill>
              </a:rPr>
              <a:t>Inversões </a:t>
            </a:r>
            <a:r>
              <a:rPr lang="pt-BR" b="1" dirty="0">
                <a:solidFill>
                  <a:schemeClr val="bg1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/>
              <a:t>Art. 12. A despesa será classificada nas </a:t>
            </a:r>
            <a:r>
              <a:rPr lang="pt-BR" dirty="0" smtClean="0"/>
              <a:t>seguintes </a:t>
            </a:r>
            <a:r>
              <a:rPr lang="pt-BR" dirty="0"/>
              <a:t>categorias econômicas</a:t>
            </a:r>
            <a:r>
              <a:rPr lang="pt-BR" dirty="0" smtClean="0"/>
              <a:t>: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r>
              <a:rPr lang="pt-BR" dirty="0" smtClean="0"/>
              <a:t>	Despesas </a:t>
            </a:r>
            <a:r>
              <a:rPr lang="pt-BR" dirty="0"/>
              <a:t>de Custeio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Correntes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DESPESAS </a:t>
            </a:r>
            <a:r>
              <a:rPr lang="pt-BR" dirty="0"/>
              <a:t>DE CAPITAL</a:t>
            </a:r>
          </a:p>
          <a:p>
            <a:pPr marL="0" indent="0" algn="just">
              <a:buNone/>
            </a:pPr>
            <a:r>
              <a:rPr lang="pt-BR" dirty="0" smtClean="0"/>
              <a:t>	Investimentos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Inversões </a:t>
            </a:r>
            <a:r>
              <a:rPr lang="pt-BR" b="1" dirty="0">
                <a:solidFill>
                  <a:srgbClr val="FF0000"/>
                </a:solidFill>
              </a:rPr>
              <a:t>Financeiras</a:t>
            </a:r>
          </a:p>
          <a:p>
            <a:pPr marL="0" indent="0" algn="just">
              <a:buNone/>
            </a:pPr>
            <a:r>
              <a:rPr lang="pt-BR" dirty="0" smtClean="0"/>
              <a:t>	Transferências </a:t>
            </a:r>
            <a:r>
              <a:rPr lang="pt-BR" dirty="0"/>
              <a:t>de Capital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</a:t>
            </a:r>
            <a:r>
              <a:rPr lang="pt-BR" dirty="0">
                <a:solidFill>
                  <a:schemeClr val="bg1"/>
                </a:solidFill>
              </a:rPr>
              <a:t>Observadas as categorias econômicas do art. 12, a discriminação ou especificação da despesa por elementos, em cada unidade administrativa ou órgão de </a:t>
            </a:r>
            <a:r>
              <a:rPr lang="pt-BR" dirty="0" smtClean="0">
                <a:solidFill>
                  <a:schemeClr val="bg1"/>
                </a:solidFill>
              </a:rPr>
              <a:t>governo</a:t>
            </a:r>
            <a:r>
              <a:rPr lang="pt-BR" dirty="0">
                <a:solidFill>
                  <a:schemeClr val="bg1"/>
                </a:solidFill>
              </a:rPr>
              <a:t>, obedecerá ao seguinte esquema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bg1"/>
                </a:solidFill>
              </a:rPr>
              <a:t>Aquisição de </a:t>
            </a:r>
            <a:r>
              <a:rPr lang="pt-BR" dirty="0" smtClean="0">
                <a:solidFill>
                  <a:schemeClr val="bg1"/>
                </a:solidFill>
              </a:rPr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Concessão </a:t>
            </a:r>
            <a:r>
              <a:rPr lang="pt-BR" b="1" dirty="0">
                <a:solidFill>
                  <a:schemeClr val="bg1"/>
                </a:solidFill>
              </a:rPr>
              <a:t>de </a:t>
            </a:r>
            <a:r>
              <a:rPr lang="pt-BR" b="1" dirty="0" smtClean="0">
                <a:solidFill>
                  <a:schemeClr val="bg1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Diversas </a:t>
            </a:r>
            <a:r>
              <a:rPr lang="pt-BR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Observadas as categorias econômicas do art. 12, a discriminação ou especificação da despesa por elementos, em cada unidade administrativa ou órgão de </a:t>
            </a:r>
            <a:r>
              <a:rPr lang="pt-BR" dirty="0" smtClean="0"/>
              <a:t>governo</a:t>
            </a:r>
            <a:r>
              <a:rPr lang="pt-BR" dirty="0"/>
              <a:t>, obedecerá ao seguinte esquema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bg1"/>
                </a:solidFill>
              </a:rPr>
              <a:t>Aquisição de </a:t>
            </a:r>
            <a:r>
              <a:rPr lang="pt-BR" dirty="0" smtClean="0">
                <a:solidFill>
                  <a:schemeClr val="bg1"/>
                </a:solidFill>
              </a:rPr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Concessão </a:t>
            </a:r>
            <a:r>
              <a:rPr lang="pt-BR" b="1" dirty="0">
                <a:solidFill>
                  <a:schemeClr val="bg1"/>
                </a:solidFill>
              </a:rPr>
              <a:t>de </a:t>
            </a:r>
            <a:r>
              <a:rPr lang="pt-BR" b="1" dirty="0" smtClean="0">
                <a:solidFill>
                  <a:schemeClr val="bg1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Diversas </a:t>
            </a:r>
            <a:r>
              <a:rPr lang="pt-BR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Observadas as categorias econômicas do art. 12, a discriminação ou especificação da despesa por elementos, em cada unidade administrativa ou órgão de </a:t>
            </a:r>
            <a:r>
              <a:rPr lang="pt-BR" dirty="0" smtClean="0"/>
              <a:t>governo</a:t>
            </a:r>
            <a:r>
              <a:rPr lang="pt-BR" dirty="0"/>
              <a:t>, obedecerá ao seguinte esquema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bg1"/>
                </a:solidFill>
              </a:rPr>
              <a:t>Aquisição de </a:t>
            </a:r>
            <a:r>
              <a:rPr lang="pt-BR" dirty="0" smtClean="0">
                <a:solidFill>
                  <a:schemeClr val="bg1"/>
                </a:solidFill>
              </a:rPr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Concessão </a:t>
            </a:r>
            <a:r>
              <a:rPr lang="pt-BR" b="1" dirty="0">
                <a:solidFill>
                  <a:schemeClr val="bg1"/>
                </a:solidFill>
              </a:rPr>
              <a:t>de </a:t>
            </a:r>
            <a:r>
              <a:rPr lang="pt-BR" b="1" dirty="0" smtClean="0">
                <a:solidFill>
                  <a:schemeClr val="bg1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Diversas </a:t>
            </a:r>
            <a:r>
              <a:rPr lang="pt-BR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Observadas as categorias econômicas do art. 12, a discriminação ou especificação da despesa por elementos, em cada unidade administrativa ou órgão de </a:t>
            </a:r>
            <a:r>
              <a:rPr lang="pt-BR" dirty="0" smtClean="0"/>
              <a:t>governo</a:t>
            </a:r>
            <a:r>
              <a:rPr lang="pt-BR" dirty="0"/>
              <a:t>, obedecerá ao seguinte esquema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Aquisição de </a:t>
            </a:r>
            <a:r>
              <a:rPr lang="pt-BR" dirty="0" smtClean="0"/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Concessão </a:t>
            </a:r>
            <a:r>
              <a:rPr lang="pt-BR" b="1" dirty="0">
                <a:solidFill>
                  <a:schemeClr val="bg1"/>
                </a:solidFill>
              </a:rPr>
              <a:t>de </a:t>
            </a:r>
            <a:r>
              <a:rPr lang="pt-BR" b="1" dirty="0" smtClean="0">
                <a:solidFill>
                  <a:schemeClr val="bg1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Diversas </a:t>
            </a:r>
            <a:r>
              <a:rPr lang="pt-BR" dirty="0">
                <a:solidFill>
                  <a:schemeClr val="bg1"/>
                </a:solidFill>
              </a:rPr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rgbClr val="0099FF"/>
                </a:solidFill>
              </a:rPr>
              <a:t>FORMAS DE COLOCAÇÃO</a:t>
            </a:r>
            <a:endParaRPr lang="pt-BR" altLang="pt-BR" sz="2800" dirty="0">
              <a:solidFill>
                <a:srgbClr val="0099FF"/>
              </a:solidFill>
            </a:endParaRP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684213" y="1340768"/>
            <a:ext cx="446385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C000"/>
                </a:solidFill>
              </a:rPr>
              <a:t>Oferta Pública (leilões)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</a:rPr>
              <a:t>Tesouro Direto</a:t>
            </a:r>
          </a:p>
          <a:p>
            <a:pPr marL="457200" lvl="1" indent="-457200" eaLnBrk="1" hangingPunct="1">
              <a:spcBef>
                <a:spcPct val="50000"/>
              </a:spcBef>
              <a:buSzPct val="140000"/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</a:rPr>
              <a:t>Emissões </a:t>
            </a:r>
            <a:r>
              <a:rPr lang="pt-BR" sz="2800" dirty="0" smtClean="0">
                <a:solidFill>
                  <a:schemeClr val="bg1"/>
                </a:solidFill>
              </a:rPr>
              <a:t>Diretas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0032" y="6535738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140000"/>
              <a:buFont typeface="Wingdings" pitchFamily="2" charset="2"/>
              <a:buNone/>
            </a:pPr>
            <a:r>
              <a:rPr lang="pt-BR" altLang="pt-BR" sz="1050" b="1" dirty="0" smtClean="0"/>
              <a:t>Fonte: Tesouro Nacional</a:t>
            </a:r>
            <a:endParaRPr lang="pt-BR" alt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28232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Observadas as categorias econômicas do art. 12, a discriminação ou especificação da despesa por elementos, em cada unidade administrativa ou órgão de </a:t>
            </a:r>
            <a:r>
              <a:rPr lang="pt-BR" dirty="0" smtClean="0"/>
              <a:t>governo</a:t>
            </a:r>
            <a:r>
              <a:rPr lang="pt-BR" dirty="0"/>
              <a:t>, obedecerá ao seguinte esquema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Aquisição de </a:t>
            </a:r>
            <a:r>
              <a:rPr lang="pt-BR" dirty="0" smtClean="0"/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Concessão </a:t>
            </a:r>
            <a:r>
              <a:rPr lang="pt-BR" b="1" dirty="0">
                <a:solidFill>
                  <a:schemeClr val="bg1"/>
                </a:solidFill>
              </a:rPr>
              <a:t>de </a:t>
            </a:r>
            <a:r>
              <a:rPr lang="pt-BR" b="1" dirty="0" smtClean="0">
                <a:solidFill>
                  <a:schemeClr val="bg1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Diversas </a:t>
            </a:r>
            <a:r>
              <a:rPr lang="pt-BR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425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 smtClean="0"/>
              <a:t>Lei 4.320/1964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Art. 13. Observadas as categorias econômicas do art. 12, a discriminação ou especificação da despesa por elementos, em cada unidade administrativa ou órgão de </a:t>
            </a:r>
            <a:r>
              <a:rPr lang="pt-BR" dirty="0" smtClean="0"/>
              <a:t>governo</a:t>
            </a:r>
            <a:r>
              <a:rPr lang="pt-BR" dirty="0"/>
              <a:t>, obedecerá ao seguinte esquema</a:t>
            </a:r>
            <a:r>
              <a:rPr lang="pt-BR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Aquisição de </a:t>
            </a:r>
            <a:r>
              <a:rPr lang="pt-BR" dirty="0" smtClean="0"/>
              <a:t>Imóveis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(...)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Concessão </a:t>
            </a:r>
            <a:r>
              <a:rPr lang="pt-BR" b="1" dirty="0">
                <a:solidFill>
                  <a:srgbClr val="FF0000"/>
                </a:solidFill>
              </a:rPr>
              <a:t>de </a:t>
            </a:r>
            <a:r>
              <a:rPr lang="pt-BR" b="1" dirty="0" smtClean="0">
                <a:solidFill>
                  <a:srgbClr val="FF0000"/>
                </a:solidFill>
              </a:rPr>
              <a:t>Empréstimos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Diversas </a:t>
            </a:r>
            <a:r>
              <a:rPr lang="pt-BR" dirty="0"/>
              <a:t>Inversões Financeiras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1F497D"/>
                </a:solidFill>
              </a:rPr>
              <a:t>TN x BANCOS FEDERAIS</a:t>
            </a:r>
            <a:endParaRPr lang="pt-BR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42144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7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7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2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419872" y="3933056"/>
            <a:ext cx="28803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8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928688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DESPESA ORÇAMENTÁRIA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827584" y="1779191"/>
            <a:ext cx="1512168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É o gasto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2561987"/>
            <a:ext cx="2376264" cy="461665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 smtClean="0">
                <a:solidFill>
                  <a:prstClr val="black"/>
                </a:solidFill>
                <a:cs typeface="Arial" charset="0"/>
              </a:rPr>
              <a:t>Que precisa ser</a:t>
            </a:r>
            <a:endParaRPr lang="pt-BR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75856" y="3347700"/>
            <a:ext cx="4536504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b="1" dirty="0" smtClean="0">
                <a:solidFill>
                  <a:prstClr val="black"/>
                </a:solidFill>
                <a:cs typeface="Arial" charset="0"/>
              </a:rPr>
              <a:t>PREVIAMENTE AUTORIZADO</a:t>
            </a:r>
            <a:endParaRPr lang="pt-BR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39752" y="48598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dirty="0" smtClean="0">
                <a:solidFill>
                  <a:prstClr val="black"/>
                </a:solidFill>
                <a:cs typeface="Arial" charset="0"/>
              </a:rPr>
              <a:t>pelo </a:t>
            </a:r>
            <a:r>
              <a:rPr lang="pt-BR" b="1" dirty="0" smtClean="0">
                <a:solidFill>
                  <a:prstClr val="black"/>
                </a:solidFill>
                <a:cs typeface="Arial" charset="0"/>
              </a:rPr>
              <a:t>Parlamento</a:t>
            </a:r>
            <a:endParaRPr lang="pt-BR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419872" y="3933056"/>
            <a:ext cx="28803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555776" y="206084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427984" y="2852936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9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2694</Words>
  <Application>Microsoft Office PowerPoint</Application>
  <PresentationFormat>Apresentação na tela (4:3)</PresentationFormat>
  <Paragraphs>814</Paragraphs>
  <Slides>143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143</vt:i4>
      </vt:variant>
    </vt:vector>
  </HeadingPairs>
  <TitlesOfParts>
    <vt:vector size="151" baseType="lpstr">
      <vt:lpstr>Arial</vt:lpstr>
      <vt:lpstr>Arial Narrow</vt:lpstr>
      <vt:lpstr>Calibri</vt:lpstr>
      <vt:lpstr>Verdana</vt:lpstr>
      <vt:lpstr>Wingdings</vt:lpstr>
      <vt:lpstr>Design padrão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EMPRÉSTIMOS AOS BANCOS FEDERAIS - 1ª Operação</vt:lpstr>
      <vt:lpstr>EMISSÕES DIRETAS ÀS IFFederais</vt:lpstr>
      <vt:lpstr>TN x BANCOS FEDERAIS</vt:lpstr>
      <vt:lpstr>Apresentação do PowerPoint</vt:lpstr>
      <vt:lpstr>EMPRÉSTIMOS AOS BANCOS FEDERAIS - Demais Operações</vt:lpstr>
      <vt:lpstr>TN x BANCOS FEDERAIS</vt:lpstr>
      <vt:lpstr>TN x BANCOS FEDERAIS</vt:lpstr>
      <vt:lpstr>TN x BANCOS FEDERAIS</vt:lpstr>
      <vt:lpstr>TN x BANCOS FEDERAIS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ALGUNS QUESTIONAMENTOS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EMISSÃO DE 1 (UM) DIA</vt:lpstr>
      <vt:lpstr>EMISSÃO DE 1 (UM) DIA</vt:lpstr>
      <vt:lpstr>EMISSÃO DE 1 (UM) DIA</vt:lpstr>
      <vt:lpstr>OBJETIVOS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DESPESA ORÇAMENTÁRIA</vt:lpstr>
      <vt:lpstr>RECEITA ORÇAMENTÁRIA</vt:lpstr>
      <vt:lpstr>RECEITA ORÇAMENTÁRIA</vt:lpstr>
      <vt:lpstr>RECEITA ORÇAMENTÁRIA</vt:lpstr>
      <vt:lpstr>RECEITA ORÇAMENTÁRIA</vt:lpstr>
      <vt:lpstr>RECEITA ORÇAMENTÁRIA</vt:lpstr>
      <vt:lpstr>RECEITA ORÇAMENTÁRIA</vt:lpstr>
      <vt:lpstr>ARRECADAÇÃO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ARRECADAÇÃO X RECOLHIMENTO</vt:lpstr>
      <vt:lpstr>CONCLUSÕES</vt:lpstr>
      <vt:lpstr>CONCLUSÕES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Residência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 da ANUALIDADE – Regra Geral</dc:title>
  <dc:creator>Antonio Carlos Costa</dc:creator>
  <cp:lastModifiedBy>Rafael da Costa Santiago</cp:lastModifiedBy>
  <cp:revision>285</cp:revision>
  <dcterms:created xsi:type="dcterms:W3CDTF">2009-01-18T14:16:10Z</dcterms:created>
  <dcterms:modified xsi:type="dcterms:W3CDTF">2019-06-26T13:05:57Z</dcterms:modified>
</cp:coreProperties>
</file>