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005" r:id="rId2"/>
    <p:sldId id="1113" r:id="rId3"/>
    <p:sldId id="1135" r:id="rId4"/>
    <p:sldId id="1133" r:id="rId5"/>
    <p:sldId id="1134" r:id="rId6"/>
    <p:sldId id="1136" r:id="rId7"/>
    <p:sldId id="1137" r:id="rId8"/>
    <p:sldId id="1132" r:id="rId9"/>
    <p:sldId id="1130" r:id="rId10"/>
    <p:sldId id="1131" r:id="rId11"/>
    <p:sldId id="1125" r:id="rId12"/>
    <p:sldId id="1114" r:id="rId13"/>
    <p:sldId id="1012" r:id="rId14"/>
    <p:sldId id="1052" r:id="rId15"/>
    <p:sldId id="1016" r:id="rId16"/>
    <p:sldId id="1009" r:id="rId17"/>
    <p:sldId id="1020" r:id="rId18"/>
    <p:sldId id="1057" r:id="rId19"/>
    <p:sldId id="1127" r:id="rId20"/>
    <p:sldId id="1022" r:id="rId21"/>
    <p:sldId id="1023" r:id="rId22"/>
    <p:sldId id="1024" r:id="rId23"/>
    <p:sldId id="1051" r:id="rId24"/>
    <p:sldId id="1053" r:id="rId25"/>
    <p:sldId id="1085" r:id="rId26"/>
    <p:sldId id="1087" r:id="rId27"/>
    <p:sldId id="526" r:id="rId28"/>
    <p:sldId id="1019" r:id="rId29"/>
    <p:sldId id="538" r:id="rId30"/>
    <p:sldId id="453" r:id="rId31"/>
    <p:sldId id="454" r:id="rId32"/>
    <p:sldId id="1138" r:id="rId33"/>
    <p:sldId id="1139" r:id="rId34"/>
    <p:sldId id="452" r:id="rId35"/>
    <p:sldId id="455" r:id="rId36"/>
    <p:sldId id="458" r:id="rId37"/>
    <p:sldId id="456" r:id="rId38"/>
    <p:sldId id="1028" r:id="rId39"/>
    <p:sldId id="1029" r:id="rId40"/>
    <p:sldId id="1128" r:id="rId41"/>
    <p:sldId id="1129" r:id="rId42"/>
  </p:sldIdLst>
  <p:sldSz cx="9144000" cy="6858000" type="screen4x3"/>
  <p:notesSz cx="6769100" cy="9906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99"/>
    <a:srgbClr val="38393E"/>
    <a:srgbClr val="1C0BFF"/>
    <a:srgbClr val="002E8A"/>
    <a:srgbClr val="00349C"/>
    <a:srgbClr val="001B52"/>
    <a:srgbClr val="797B85"/>
    <a:srgbClr val="FFE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bg1"/>
                </a:solidFill>
              </a:rPr>
              <a:t>MORTALIDADE PM </a:t>
            </a:r>
            <a:r>
              <a:rPr lang="pt-BR" sz="4400" b="1" dirty="0">
                <a:solidFill>
                  <a:srgbClr val="FFFF00"/>
                </a:solidFill>
              </a:rPr>
              <a:t>43,79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8.73</c:v>
                </c:pt>
                <c:pt idx="1">
                  <c:v>13.06</c:v>
                </c:pt>
                <c:pt idx="2">
                  <c:v>19.03</c:v>
                </c:pt>
                <c:pt idx="3">
                  <c:v>43.790000000000013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02-402F-91BC-7BCC5DF603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02-402F-91BC-7BCC5DF603D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4"/>
                <c:pt idx="0">
                  <c:v>população sp</c:v>
                </c:pt>
                <c:pt idx="1">
                  <c:v>ASP</c:v>
                </c:pt>
                <c:pt idx="2">
                  <c:v>PC</c:v>
                </c:pt>
                <c:pt idx="3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02-402F-91BC-7BCC5DF603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970992"/>
        <c:axId val="318844104"/>
        <c:axId val="0"/>
      </c:bar3DChart>
      <c:catAx>
        <c:axId val="31997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844104"/>
        <c:crosses val="autoZero"/>
        <c:auto val="1"/>
        <c:lblAlgn val="ctr"/>
        <c:lblOffset val="100"/>
        <c:noMultiLvlLbl val="0"/>
      </c:catAx>
      <c:valAx>
        <c:axId val="31884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97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bg1"/>
                </a:solidFill>
              </a:rPr>
              <a:t>SUICÍDIO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0000"/>
              </a:solidFill>
            </a:ln>
            <a:effectLst/>
            <a:sp3d>
              <a:contourClr>
                <a:srgbClr val="FF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3.5</c:v>
                </c:pt>
                <c:pt idx="1">
                  <c:v>15.96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97-46AF-81CB-4F00E0FE21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97-46AF-81CB-4F00E0FE21D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Plan1!$A$2:$A$5</c:f>
              <c:strCache>
                <c:ptCount val="2"/>
                <c:pt idx="0">
                  <c:v>POVO BRASIL</c:v>
                </c:pt>
                <c:pt idx="1">
                  <c:v>PM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97-46AF-81CB-4F00E0FE21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5485536"/>
        <c:axId val="318673536"/>
        <c:axId val="0"/>
      </c:bar3DChart>
      <c:catAx>
        <c:axId val="2754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673536"/>
        <c:crosses val="autoZero"/>
        <c:auto val="1"/>
        <c:lblAlgn val="ctr"/>
        <c:lblOffset val="100"/>
        <c:noMultiLvlLbl val="0"/>
      </c:catAx>
      <c:valAx>
        <c:axId val="31867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48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9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DD108DC0-128D-4D66-B360-E0FADBB2A40D}" type="datetimeFigureOut">
              <a:rPr lang="pt-BR" smtClean="0"/>
              <a:pPr/>
              <a:t>06/05/2025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9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C0D30B39-9BF8-4226-B77D-E9544BFD0E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580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166" tIns="45583" rIns="91166" bIns="45583" anchor="ctr"/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" y="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35824" y="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7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2950"/>
            <a:ext cx="4948237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2549" y="4705353"/>
            <a:ext cx="4962441" cy="4455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" y="941070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35824" y="9410703"/>
            <a:ext cx="2931710" cy="4935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30" tIns="46660" rIns="89730" bIns="46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1657" algn="l"/>
                <a:tab pos="1823314" algn="l"/>
                <a:tab pos="2734970" algn="l"/>
                <a:tab pos="3646627" algn="l"/>
                <a:tab pos="4558284" algn="l"/>
                <a:tab pos="5469941" algn="l"/>
                <a:tab pos="6381598" algn="l"/>
                <a:tab pos="7293254" algn="l"/>
                <a:tab pos="8204911" algn="l"/>
                <a:tab pos="9116568" algn="l"/>
                <a:tab pos="1002822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CF9652-A186-444F-8E13-FF5905D585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35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44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EFB21B-03B3-42AA-AAA7-BF99C301CE2F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t-BR" altLang="pt-BR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7F19E4F-C95C-4928-B430-53AF2D4EA0E7}" type="slidenum">
              <a:rPr lang="pt-BR" altLang="pt-BR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BR" altLang="pt-BR" sz="1400">
              <a:ea typeface="MS PGothic" panose="020B0600070205080204" pitchFamily="34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776788"/>
            <a:ext cx="5699125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74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E143986-C238-4DE7-BCCD-7BB1C37EC91B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38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8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8A7C603-B57F-4A79-A6A8-3042BE5953D3}" type="slidenum">
              <a:rPr lang="pt-BR" altLang="pt-BR" sz="1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pPr algn="r" eaLnBrk="1" hangingPunct="1"/>
              <a:t>39</a:t>
            </a:fld>
            <a:endParaRPr lang="pt-BR" altLang="pt-BR" sz="12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1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B784-0D6E-4AAC-93E0-D079800119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F9D6-273D-4142-9684-22686F1217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DD95-BD16-4C17-801C-39C1AAF21B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20399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20399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85800" y="4173538"/>
            <a:ext cx="3808413" cy="204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6613" y="4173538"/>
            <a:ext cx="3810000" cy="204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8D02-0B41-4DC3-81DB-6385206C08F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AD7F-5249-40DF-AF56-EB782DCE475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463550"/>
            <a:ext cx="7770813" cy="575151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2AA1-9675-43DB-A5E7-0BF464765A3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1CE0-D869-48A3-B3DF-14748A1ECAA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00DF-D340-451C-95F8-094D249981D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D91F-F55D-44E7-8676-F319AE23BA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ED7B-0640-496E-B1E1-EF74E3FC1ED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4024-999E-4DF4-AFAA-DB99F53CFDA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F12B-C36B-4C73-BDA3-D19E3761F8E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3F08-2400-475E-8FEF-DCD8A6DD2B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78C-66FD-4764-A596-880FF1BF497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título de texto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em estrutura de tópicos</a:t>
            </a:r>
          </a:p>
          <a:p>
            <a:pPr lvl="1"/>
            <a:r>
              <a:rPr lang="en-GB"/>
              <a:t>Segundo Nível da Estrutura de Tópicos</a:t>
            </a:r>
          </a:p>
          <a:p>
            <a:pPr lvl="2"/>
            <a:r>
              <a:rPr lang="en-GB"/>
              <a:t>Terceiro Nível da Estrutura de Tópicos</a:t>
            </a:r>
          </a:p>
          <a:p>
            <a:pPr lvl="3"/>
            <a:r>
              <a:rPr lang="en-GB"/>
              <a:t>Quarto Nível da Estrutura de Tópicos</a:t>
            </a:r>
          </a:p>
          <a:p>
            <a:pPr lvl="4"/>
            <a:r>
              <a:rPr lang="en-GB"/>
              <a:t>Quinto Nível da Estrutura de Tópicos</a:t>
            </a:r>
          </a:p>
          <a:p>
            <a:pPr lvl="4"/>
            <a:r>
              <a:rPr lang="en-GB"/>
              <a:t>Sexto Nível da Estrutura de Tópicos</a:t>
            </a:r>
          </a:p>
          <a:p>
            <a:pPr lvl="4"/>
            <a:r>
              <a:rPr lang="en-GB"/>
              <a:t>Sétimo Nível da Estrutura de Tópicos</a:t>
            </a:r>
          </a:p>
          <a:p>
            <a:pPr lvl="4"/>
            <a:r>
              <a:rPr lang="en-GB"/>
              <a:t>Oitavo Nível da Estrutura de Tópicos</a:t>
            </a:r>
          </a:p>
          <a:p>
            <a:pPr lvl="4"/>
            <a:r>
              <a:rPr lang="en-GB"/>
              <a:t>Nono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53A86E-8BB4-46D0-AEAB-89BA0E22F30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ara.leg.br/noticias/910855-RENUNCIAS-FISCAIS-CHEGARAO-A-R$-456-BILHOES-NO-ANO-QUE-VE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1.globo.com/economia/noticia/2021/11/10/brasil-deixou-de-arrecadar-ate-r-600-bilhoes-em-tributos-de-empresas-no-ano-passado-diz-estudo.g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APM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559" y="1916832"/>
            <a:ext cx="8993805" cy="4810389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3354" y="2273286"/>
            <a:ext cx="8558213" cy="41857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CORONEL QORR PMESP MILER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latin typeface="Arial" charset="0"/>
                <a:ea typeface="Arial Unicode MS" pitchFamily="34" charset="-128"/>
              </a:rPr>
              <a:t>Diretor</a:t>
            </a:r>
            <a:r>
              <a:rPr lang="en-GB" sz="4000" b="1" dirty="0">
                <a:latin typeface="Arial" charset="0"/>
                <a:ea typeface="Arial Unicode MS" pitchFamily="34" charset="-128"/>
              </a:rPr>
              <a:t> de </a:t>
            </a:r>
            <a:r>
              <a:rPr lang="en-GB" sz="4000" b="1" dirty="0" err="1">
                <a:latin typeface="Arial" charset="0"/>
                <a:ea typeface="Arial Unicode MS" pitchFamily="34" charset="-128"/>
              </a:rPr>
              <a:t>Assuntos</a:t>
            </a:r>
            <a:r>
              <a:rPr lang="en-GB" sz="4000" b="1" dirty="0">
                <a:latin typeface="Arial" charset="0"/>
                <a:ea typeface="Arial Unicode MS" pitchFamily="34" charset="-128"/>
              </a:rPr>
              <a:t> </a:t>
            </a:r>
            <a:r>
              <a:rPr lang="en-GB" sz="4000" b="1" dirty="0" err="1">
                <a:latin typeface="Arial" charset="0"/>
                <a:ea typeface="Arial Unicode MS" pitchFamily="34" charset="-128"/>
              </a:rPr>
              <a:t>Legislativos</a:t>
            </a:r>
            <a:r>
              <a:rPr lang="en-GB" sz="4000" b="1" dirty="0">
                <a:latin typeface="Arial" charset="0"/>
                <a:ea typeface="Arial Unicode MS" pitchFamily="34" charset="-128"/>
              </a:rPr>
              <a:t> (FENEME)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000" b="1" dirty="0">
              <a:latin typeface="Arial" charset="0"/>
              <a:ea typeface="Arial Unicode MS" pitchFamily="34" charset="-128"/>
            </a:endParaRP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latin typeface="Arial" charset="0"/>
                <a:ea typeface="Arial Unicode MS" pitchFamily="34" charset="-128"/>
              </a:rPr>
              <a:t>PRESIDENTE DA AMEBRASIL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latin typeface="Arial" charset="0"/>
                <a:ea typeface="Arial Unicode MS" pitchFamily="34" charset="-128"/>
              </a:rPr>
              <a:t>PLP </a:t>
            </a:r>
            <a:r>
              <a:rPr lang="en-GB" sz="4000" b="1">
                <a:latin typeface="Arial" charset="0"/>
                <a:ea typeface="Arial Unicode MS" pitchFamily="34" charset="-128"/>
              </a:rPr>
              <a:t>Nº  121/21</a:t>
            </a:r>
            <a:endParaRPr lang="en-GB" sz="4000" b="1" dirty="0">
              <a:latin typeface="Arial" charset="0"/>
              <a:ea typeface="Arial Unicode MS" pitchFamily="34" charset="-128"/>
            </a:endParaRPr>
          </a:p>
        </p:txBody>
      </p:sp>
      <p:pic>
        <p:nvPicPr>
          <p:cNvPr id="4" name="Picture 10" descr="http://www.feneme.org.br/th-layout/feneme2/img/fenem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" y="0"/>
            <a:ext cx="1446902" cy="17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64BF5BB-3E36-43E6-946A-784071FEA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866" y="86910"/>
            <a:ext cx="15525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F3E5C72-3DD8-152D-5BCA-16E97F39FD33}"/>
              </a:ext>
            </a:extLst>
          </p:cNvPr>
          <p:cNvSpPr txBox="1"/>
          <p:nvPr/>
        </p:nvSpPr>
        <p:spPr>
          <a:xfrm>
            <a:off x="395536" y="620688"/>
            <a:ext cx="8424936" cy="55092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b="1" i="0" dirty="0">
                <a:solidFill>
                  <a:srgbClr val="FFFF00"/>
                </a:solidFill>
                <a:effectLst/>
                <a:latin typeface="Google Sans"/>
              </a:rPr>
              <a:t>A PROFISSÃO POLICIAL É CARACTERIZADA POR PROCEDIMENTOS DE ALTO RISCO, SITUAÇÕES INESPERADAS E A EXIGÊNCIA DE UM DESEMPENHO RÁPIDO, CORRETO E PRECISO, FUNDAMENTADO NA LEI. 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Google Sans"/>
            </a:endParaRPr>
          </a:p>
          <a:p>
            <a:pPr algn="just"/>
            <a:r>
              <a:rPr lang="pt-BR" sz="3200" b="1" i="0" dirty="0">
                <a:solidFill>
                  <a:srgbClr val="FFFF00"/>
                </a:solidFill>
                <a:effectLst/>
                <a:latin typeface="Google Sans"/>
              </a:rPr>
              <a:t>A OMS RECONHECE A ATIVIDADE COMO INSALUBRE E PERIGOSA, CONSIDERANDO A SEGUNDA MAIS PERIGOSA DO MUNDO, PERDENDO APENAS PARA OS MINEIROS DE CARVÃO. 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0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9035" y="2708920"/>
            <a:ext cx="8558213" cy="2899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ÚNICOS PROFISSIONAIS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QUE FAZEM O JURAMENTO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 RENÚNCIA DA PRÓPRIA VIDA!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98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99EA73B-ED98-461E-AD63-DF72D942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2051" cy="28529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677D7C3-3351-4344-A698-29D54575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51" y="0"/>
            <a:ext cx="4721949" cy="28529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DDD5CA1-F54A-4879-83F1-C3A95A8F6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8749"/>
            <a:ext cx="2628900" cy="1743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EEE1223-7C8E-47F6-9CC9-896B35F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2848749"/>
            <a:ext cx="2619375" cy="1743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7D1244A-56B6-4A15-BE8B-7B43D1A54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274" y="2848749"/>
            <a:ext cx="3895725" cy="17430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DEF7C88-7E9D-4C4C-BA08-94501A3210AA}"/>
              </a:ext>
            </a:extLst>
          </p:cNvPr>
          <p:cNvSpPr/>
          <p:nvPr/>
        </p:nvSpPr>
        <p:spPr>
          <a:xfrm>
            <a:off x="107503" y="4608653"/>
            <a:ext cx="9036496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Juro, na condição de policial, respeitar e aplicar a lei, na prevenção e repressão da infração penal, em prol da Justiça, da defesa dos direitos fundamentais da pessoa, da vida, da liberdade, do patrimônio e da paz social, com o sacrifício da própria! </a:t>
            </a:r>
          </a:p>
        </p:txBody>
      </p:sp>
    </p:spTree>
    <p:extLst>
      <p:ext uri="{BB962C8B-B14F-4D97-AF65-F5344CB8AC3E}">
        <p14:creationId xmlns:p14="http://schemas.microsoft.com/office/powerpoint/2010/main" val="155413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79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CEMITÉRIO</a:t>
            </a: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DE PM EM </a:t>
            </a:r>
            <a:r>
              <a:rPr lang="en-GB" sz="48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753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4" name="Picture 28" descr="Resultado de imagem para MAUSOLEU DA ´PM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3856"/>
            <a:ext cx="8866862" cy="63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1484784"/>
            <a:ext cx="6624738" cy="44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59" descr="Policial Militar sendo socorrido durante os protestos no Rio. Ser PM no Brasil é risco para o policial e para a famí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3931"/>
            <a:ext cx="6048672" cy="53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75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9" y="3236823"/>
            <a:ext cx="4543963" cy="32165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0778"/>
            <a:ext cx="4023094" cy="31725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10" y="160339"/>
            <a:ext cx="5474854" cy="27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88640"/>
            <a:ext cx="8928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Taxa de mortalidade </a:t>
            </a:r>
          </a:p>
          <a:p>
            <a:pPr algn="just"/>
            <a:r>
              <a:rPr lang="pt-BR" b="1" i="0" u="none" strike="noStrike" baseline="0" dirty="0">
                <a:latin typeface="Arial" panose="020B0604020202020204" pitchFamily="34" charset="0"/>
              </a:rPr>
              <a:t>Taxa de homicídios por 100 mil habitantes em 2015: </a:t>
            </a:r>
            <a:endParaRPr lang="pt-BR" b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244058963"/>
              </p:ext>
            </p:extLst>
          </p:nvPr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57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16632"/>
            <a:ext cx="9036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SUICÍDIO:</a:t>
            </a:r>
            <a:r>
              <a:rPr lang="pt-BR" b="0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sz="4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3,5 </a:t>
            </a:r>
            <a:r>
              <a:rPr lang="pt-BR" b="1" i="0" u="none" strike="noStrike" baseline="0" dirty="0">
                <a:latin typeface="Arial" panose="020B0604020202020204" pitchFamily="34" charset="0"/>
              </a:rPr>
              <a:t>por ano para cada 100.000 habitantes. </a:t>
            </a:r>
          </a:p>
          <a:p>
            <a:pPr algn="just"/>
            <a:endParaRPr lang="pt-BR" b="1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pt-BR" b="1" i="0" u="none" strike="noStrike" baseline="0" dirty="0">
                <a:latin typeface="Arial" panose="020B0604020202020204" pitchFamily="34" charset="0"/>
              </a:rPr>
              <a:t>Na Polícia Militar do Estado de São Paulo, entretanto, somente no ano de 2015 (menor da série registrada), a taxa foi de </a:t>
            </a:r>
            <a:r>
              <a:rPr lang="pt-BR" sz="4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15,96 </a:t>
            </a:r>
            <a:r>
              <a:rPr lang="pt-BR" b="1" i="0" u="none" strike="noStrike" baseline="0" dirty="0">
                <a:latin typeface="Arial" panose="020B0604020202020204" pitchFamily="34" charset="0"/>
              </a:rPr>
              <a:t>para cada cem mil. </a:t>
            </a:r>
            <a:endParaRPr lang="pt-BR" b="1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524000" y="2564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512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4B04C46-A752-4E6C-B7F1-5BE882977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6" y="2082"/>
            <a:ext cx="2743200" cy="16668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E3A8905-894E-4E7E-A5BE-60D9C49E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84" y="0"/>
            <a:ext cx="3474116" cy="16668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8B3F3CF-6525-4697-9A64-3F0DDC666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-1"/>
            <a:ext cx="2933700" cy="16668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CCE3680-9DC5-4FB5-8B18-2ECD1B049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2782"/>
            <a:ext cx="2743200" cy="1743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C6790AC-649E-4EF7-B90A-FB2CFE724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184" y="2202782"/>
            <a:ext cx="3474116" cy="1743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6388B5C-5238-4CBC-8EA4-1B6EBB22C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300" y="2200699"/>
            <a:ext cx="2933700" cy="174307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CA1C35A-8EC4-4C04-888F-232D86224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016" y="5112843"/>
            <a:ext cx="2628900" cy="1743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0BD98E9-E906-4E8D-B225-F4D483CFC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1884" y="5110761"/>
            <a:ext cx="3057525" cy="17430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F2AECFA-D610-490B-936D-67EE74EEF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9410" y="5123352"/>
            <a:ext cx="3451336" cy="17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50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DEFICIENTES-SP</a:t>
            </a:r>
          </a:p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6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5.000</a:t>
            </a:r>
            <a:endParaRPr lang="en-GB" sz="60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3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090132"/>
            <a:ext cx="5761330" cy="49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AutoShape 29" descr="data:image/jpeg;base64,/9j/4AAQSkZJRgABAQAAAQABAAD/2wCEAAkGBhMSERQUExQVFBUUFxYWGBgXGB0dFxsaFxcaGRcYFxYcHCYeGRkkGRgVHy8gJCcqLCwsFx4xNTAqNSYrLCkBCQoKDgwOGg8PGCkkHR0pKSkpKSktKTEpKSkpKSkpKSksKSkpKSkpLCkpKSkpKSksKSwpKSwsLCwpMiwsKSwsLP/AABEIAJQA2gMBIgACEQEDEQH/xAAcAAABBQEBAQAAAAAAAAAAAAAFAgMEBgcAAQj/xABBEAACAQIEAwYDBgMGBgMBAAABAhEAAwQSITEFQVEGImFxgZEHE6EyQlKx0fAVI8EUYnKCouEkM1OSsvEWQ8IX/8QAGAEAAwEBAAAAAAAAAAAAAAAAAAECAwT/xAAmEQACAgIDAAECBwAAAAAAAAAAAQIRITEDEkFREyIUMlJhcZHh/9oADAMBAAIRAxEAPwA/isPkwmUx/LuWiB0yYqBHTTpVoYaVQuKWTc4Uj3CLr2WW4XBIDMl9pcd2WB10MVfXP7H19Kz49FSGiKSRSzSWGlUyTlw6nvHcAqPVlb37v1NKt4RXQrA1BH1odxG+UayBzuERyIyRqfUfWiuE0iPGs45mzR6EcMsZMSp2DKRHisT5b0VxT940PxAIu225Zo8dRJ16aUSxOGliaeaEiGzEipVi93B5mlLh69WxAipUWslNo8DzS0beZ5UoWTyFeLZOvjTomxtt6Urae35il/IM04LFUIfNdTdy6FBJIAAJJPQST9KqOJ+KeFVsqrcf+8AAPSSD9KdpBTZcq8oNwntZh8QFKsVL7BxB8p2PvUftxxUWcI5FwW2YqAZhokZgvjHlpNJySVh1d0SuIdrcLYJD3QWG6qMx0328jQRvirg5AUs084H0EzWOrxUZw+YxBlZjnoTpI8I6ezd/ibXWCJbRSdJIhjPUfrPnWK5JM16JG+We2eEKfMa6tsGBL6akwJPIeO1GluAgEEEHUEbGdor5wfguI2LjXTQE+ERoCI5VYuzXaTG4K0ttbvzrZgWwyyQfwq0zBEmDzB2rVSIaXht00O4sNVPSRWf4X4vuYzWkPipKx1mZFHMN8ScHdIFxXtMOolfcb+1DaYkmELrsVHmfypVv7Mk84+lEsF8m8ge0yus/aU6SN/KpAwCx6+NZ/SzZamRuELE+NEqbXDgRGmvjy9dqXkPX9+9axVKjNuzLOP3jZ4fiQLbXNb6kLuM124cx5wAQT5VbywyiNQRIPnVIwNprvCry3G+c/wAvEgu0yxDXQG72vIHUaVdMM02kPVVPuoP9aOP0JChXhrp/fvSS+3jVkknBYBboYPrlIYa8xMeY12qJg7piIlv3P78Kn8I+03kPzoLb7peZlWImT1rOqdlp3gMYm4AgzaHMhAO/MHT1o6jyAdNRVauoGssxklUzDU6ZWUn6UcwjAovlVkkrSunypnSu0oAfkeFdmqPpXhA6UASC4612cVFKCu+UKBlH+K/Gyi2rKMRnDM0cwCFUH1zH0rLPm1pfxW4CzW0xKai0CtwcwpYFW8g0g/4qysvJ0rCSzbNovGDQuBgHC2Q3NSf9RIn6UJ7SY52UBzngFQWMkKCIEnz33odh+JuqqqmIEehEfrUXj2LPdB07rH3Ij8q5U33pmzWAbZsrmMgaQR7D/ek4q2dGXcchvE7Uxh72s+QFGbWGGubXuzHSNpPOZrpoybGbXaG9GXcgwMw1jxIYaeEVMHFMQRmARcneInf72oiRsdZ601/DVAGinlqB4fqa8x8raEGIgb/dZtRPkRoelVlEYIjcRKkWxHeUs0jmxkCT4QPSk22AnTLv9nT1hYEelCjeL4pYDEtoABJ5kQOsCiCY5ec+qkEeHnQ7Ci79jO0F6wBkaRmGZTqMuoBE8vqDPUUb4z2mxZuj5eJYKwkIFQeesTzEVnfDsYuYEFoWTsddNiZEctan3+IZ3zrcKFQFUkAgr9ozI6kjl9kdaafyKjUuwnaK7de5bxFzM3dKSADzzDx5GrpWM8C4rBt3HKn5bqQ6yPvAa66dDrGtbNVRaIZkmEwTXeH4q0GZSXxYlTDH+fdMTyBOh86tXCHnDWD1tWj72xpVW7AOLWBc3M0WzfzSDn7t25Pd1lj011NWPs9dDYPDsNAbVsgHf7AGvjpTgKRKcwa4gUsimp+mlaMkl8Pvi2WZtssnQnQbmKFYe4t9rjWySCxOoKnvCQNfWifD1ksJmVYe/wD7oR2V0W4BpGUfnWHJtI0joLWWAtEHbKw6/aUj1qLxfHA8PuLIzG0TtvrJ12ohw+0Blkzt+lRLtoHA4lPwpdX2B/StNolbB/YDHqLDgkDvD/xj+lWb+KW/xfQ1VvhmAbV0Hqn5MKuXyF6D2FTDRctkf+KWvxD2pS8RtnZxTwsp0HsK4WE/CPYVZA0cen4hXg4hb/GvvT/y16D2FKAHT8qBkZ8ZbIILKQdDOo8iOYqscT7CcPuqflqtlyZDpJA01GQmI8BVx0rtKTVjujLb/YfEjRf7O0bMHCH1UgH3naqH2uwNyxfe1cILKAJUypBUMCNuTdK+je7WK/GDBKmMZlEfNtox1OpllP8A4rWK4YQdpGv1ZSwyjcJaDmiY21A89DvVgwt0anafGRQrhFwlSiA5jn0htZgyMuuYDnyy1Js3z94wYkj/ANVXpPgVuQeR61X+0GPI7u3OjVgzO+1VXtdpeJG2Vfyn+tVRINtQ+ZjPd0Eb/s6mpGHxGwloiNCNvaaH4TEZC0yJpVpyTCSabQ7D8qtqVQNqMzEmcvTU7yRp4VO4RiBmyscw8cuYDqBApPBMCYDEAzrrpGnlRw4e2zDPbJjXNHdH+bl66UdRNhHCyhAUgyQdP6jkdtPCtow+PBRSYkqCdecVknBuGK922qaEsoPkTz+tasAv4R7f7VMY0JuyncGsqtzEKpBHzLjd0jTMSxGmxBJ251K4AsYW0v4VKeWRmUD2A9qG9neGDC3L9tFyrmdlBbNGeG1MDmTpyHM1L7LKRhUUlmKtcUlozEi42pjmd/Wq4yZBNmphtdfL6GaeeP35U2E0A05fs1rRI/wh/wCZr0oX2YBm4D4fQmi3Dk/mDlv+VB+ztyL15ehI9mrCe0aR0wtwrFSABr/tTjpC4pTHfS4wBO4ytqB61Js4FV+zK8+f6VJaCjAc1I+hH6VfhK2VH4cHuXPEL9Cf1q5Fx1qk/Di59sf3fyI/Wrm2HQmSo9qmOi5bFivC1L0iotzh1omSup5yabcvESSA1JN8TE0hcEg2n3PlTf8ACLUzlMnqxqX38Ak/MHWuFwdaQmDQdfKTSDw9JnWT/eNVb+AHs1Yv8WcYHx7KGDZLdtdDqDBJB8ZbblW0/LUdT51hfxJsIvEL+QEAuCZ2zMilvqd6GNFSw1827yOM3dZWMGDoZ0qdicQS7EyCeUamNtfKkcJ4c1+/Ztru9xFHmWHL6+lEuN4RbeJvW11C3HgzOkmD51FZLvwRgXhYJ3qu9p738xh1y/8AitHhp7TVc7RXC15wRsUj/sWrRLA7tJ1qwcHwoULMSTJH9PShvD8JmbXYamevKrbgrZA2P5VXpIQwusQAP371JuqSILQvONz4VE/sYK6AidZDDT0NTuzPZi/iLjA5vk2ozwIZ94VD1IBk8hPOlKdAo+lz+GfZ8W7bX5YBmK21mVChQraHq4P/AGnrV4zeNV5eKX0CpawjKiLAXQaAQNz+5r1eIY0ifkDX++P1rD8Qv0v+h0RMHibdzFObbq41UlTIDKEkEjmJHvXdnMQGss6mVN27GkbOwb/UD6RQ/g3Dls4u+iqEVmdoUmO+lknfYkztp0olwZIS8uul65uerZtPDWt4KiZE0muYc/WuYUkmtSCRgjF0D9eY/WgnCRlxV8eLj2cf0orhic46yYO/I8uYpmzwF1vvcLyGzGAsQWIOutZSVtFp4YfW7oPIflXFj1NMB29vClh26GqoBnA8Is2TNtQhIgxPnt51NHnTQLdKUM3Sigsc9TXa9TSBNdrQFjk+NdSAx6V6GJ5UBYsmurwCuJoCz1awz4l4jNxC9/LNsqVUkmc0DR9tJXKY1rcs3l71kHxcGbHIADpZtzAk6ljtvzA9KmRSBPYLDn+22Lk6W2znSORUD3P0qFx5suNvBh9m7cE+HzGj6R70Z7H4k2lullIVGQliBsNWWDroNfUVXeM3jcv3Lv8A1Wd+fMkwRt01rKL+5lseBVpjccpmfKh+F4C+Mx/ybKySy5idgoAzM3RQsz7bkU8qHVmOUAfdAB8tBua0z4U8PyYW7iWAz4i6xn7xVYABO8Z8+ngK0ZFgL4o9n8PgrGDXDW1QZ7isQO+xyqQzsdSd9CeelVjC3yVDDK67MNmB/wAUaeorRfinwr53DmZQA1h1vRzjVX9lbN/lNZLgLxIzCQV0Yr9M3UePKmhFu4Vct3CqktmZguTTWWAPe2Gh9fStlweEs2VyWlCKOQ/M9W8fCsMw9jOVzMwEgh1Ygq2hBImDyPjWy8Lvi5Ytu3eYqJI2J2J9SCaaXoNhUOtKzCoQC8gR615kXx9zTFZWMLj7V7GMbTq4UlHjYMq28wnw0p/grHNiQSD/ADiRpBClVIHQiIHoaH4XCLb4i8BQLkPCiBJRQfMnJRTCQL1+G1LJI5TkBIjrEH1qIBIms29JHjzFIKmNef79KcPLw/f7FbEHuH0ZT+96Ki81DbFvUT1096x3iHb3EtinuZ2TK5CID3VUGAp5ctT11qWNG5fPalJcY1lHAu3GNv3M3zrSWSYzXQqAGJyLClnMEHQHQiYJEo7ccUxsmy2ItPbaCDaOXzVohhy5RU2UW3FfE+wl/wCUoZ1BILgjcGO4v3h46UWtdtcM2guGehQ/WJFYngeFYmCUsu3KVGaPQaj2qVb4XilEnD3gF1JZGC9ZOaBRY6NvXtDYhD8233/szoT6bilPx6wDBu25G4nUaTqOXrWL4TD3c2XMAQTHeBMmTuCRP5Ur+I3FJVXVV+/lUXAWG8z9pvGdPCiwo2VuOWMuYugEczAnoZ2NZ9jfiRiHuTaV1AGiL8pkPizOst6KKrRNteSiNT3ljMdzlEDaBoOXjXXMcqgkFPSJqG2UkWr/APqd0ALkm50YA+UBQAaYwnbbifzP+W1xT91kXTXkQQRy3qk4Fbly53Azu5gBRJ9B7e1WO92NxOUFjaQkSULif9IIB8JobS2xpN6LBxHt/eCoTltsD3kU6xPMyeQGk86iXO0VnFOzDI11QskAhmAJABBiQJIB8daq2P7PX7aszZIAJILKTA1Ma9/SdKhcNe6Cbtq2QBozkHIBOuZ4idBpvMVhyRXJFpSNIS6vRbO2eNQ4ezaSFusXuXCBuICLn5sTAHhFUoZp1ZRGsxPtpS+LYpr7lidfuwOXSnuMcDu2MNav3CsXSQEBOeF3LgCF3GkzqNK0410ik9mc2m20DeIYuciCdpY9Wb7Pl3QI860Hs3xlkwy2xqA7AAHc8yddswY1SOE8Nu4m4pGVQIEnkBpsNSfzrb+AcHXC4a3ZgsVnMwB7zMSzHbaSdNopckFyx62TdZHOH5Dai5lYOCrcxBEMPKCRWBYzCNhMVdtj/wCm46HxQEx56Za+iojXKfpPLx8KyD4ucL+XjEvqO7fTX/HbhG91yGtYw6qiU7BWExCgTIAbZh9nXkw/CdvCK1DsFj89lrZ0a2Zjz3jw0HvWM2cR8vUd62x1HQ86t3YTi/ycUgk5GItanUZtVUnYjZlbmAR4VaY2jXSKYbGoDBO1Ka6R1Pn/ALUnN4fQ0ySl4PjiYjiji3mAtBUbMIkgXZIB1jYT4UQ4NxNXxuPtiJtvZnqf5WViTz1AHpUNLAXiztJJKWCdORW/oB/k8/GqocLjExV58Mtyw19mN5r0RLM2X5bgfZMn+9URpDeTTr162inOwtqBuxyrqep0pZykCGBBAMz12jqIBrKcT2YvXGm9jsNmP3mu3Mw8ATEU5geNYlQ9mzdQZNFyOLjZBvkuZTC/Z+1tGo1rSyaNXs3RmAJ9Of72r5z4pDYi8VPca7dIPUG4xBHmDWu9me11tlVTfZrouMHt3FGcFj91gQAobaJ5DpDXaT4KIwNzBv8ALbf5Tsfl+Sue8n+aR5VN5KSoysY6FtgSMgIjnMkz4d6T11qXgOIbySR78vE7zOviaHcU4ddsuy3kZGBgyO710Yd06a6E03YttlLBWKrEsFJUE7AtsJ8aToC22u0l1QFR4G0DQAeQrr3GLrghmmYn0POfeqwmK2j6frU2zjwCfEf1qaKJtxyZBJJMjeBEfltp4Uq42VQFJzMp0nkTIiPxCN50k6aGo/8AbVLKTqBqR1HQHlQ+7ji1wsx38PSB4RpVATrwViBq2UKNyAIUDrqZn/epOA4S105LVsM5/wBIH3szfZA6mofDMM168tq2wzPPWABqxY8lAEnyrQVS3h7fybPgWY6M555o9dNhMa6k4T5OuPTSEezG+D3rWCTcEwfmPtm9TqFHL8taV/8ANsO/3ss6ajX2qq8dul2yTA3PXwEeetBRbKtvsJnr61z/AIZcn3SZr9Vwwi8YpcEq/wBpvM+JJIthVEKGglV1MmQCSTE7RoKuKlLuHQFQqso7kAKARMZdh6VlPBMCt5pu/wDLt9583MfdXzO3vVk4r2/W2rGwWZpgZh3VmCWE6mOn9NDnzcbbUYf4VxzX5pDPEOzltb2WzeFp0IZu6WjXT5Zn7QAmG01Goqba+HuZGAvpiATmIZSjAk8jLCcx6j1qt8FxOe4zEks2sk6knqeu9XHCYtsNlYEXAYJXwBjfyJjWtVyS42oyJ6KatFFsYLEYTEmywYMhiCBMHVSPAidZjWt7tA5FB1IVZ84E/Wqo3Z8YlMt9g7iWtORqpJLAHqh0BXbnvVpwd7PbVttBI6EaGPCQa7OOUZZRzTTWGL/P6VW+3/Zy5jsIUQKbtphctjYtoQyzMSQfKVFWRjSRfWdxp41oyFg+b8PcKsUZSWkqyR3p2Pd6+FH+E9kMe11GtJCtCzcIUBcwYZhvA1I0mjvxXtumNs32UGyyBAeQZS2cNyDHMD5D+7UXgnan5DllcLbDBlQiUIgZwp+7zgeIrCbkmupoqezWVumACZIABPUjnXfN/cVxxAYAjYgHbXUT/WkfM8K3Myj/AMWFzid0BGQ20toC+mYr8/vj+739/A+VBeD9pmW6LVx/5xbI6sdZOjSwMERr5CiGFS5/GMSLr5iEVk2hVF3uqAPBm96vQwayTlWTOsCffes0V4YVY4fhVuXEus5ZGYRoFIBgEMsltIPL0o7houQlq0ir+JhyHOdXPvWqnhNsmTbQnrlE+8Ur+DpuFAnppTYIzm/8Oitq5iUxFtnRC7IbfcKqMzaliZgbwPSpvBu296xlsYq2LluAVS9qVn7BR2Bz2z0YEjkavR4QR9g+hqXdsWsQoTFWUuZds6gx4g7j0rPs/Sq+ACeF4fiCH5WHaxfQGSbeRM6kE2nAUK4YcyJAMioP/wAWyHuFrf8Ah0PkYHuKI8f7N3UH/DNmtL3rVo3Sr23MDNZu7qkZpQyIgbHSBaxPF7DH5ti3ik5ZWVbhHUHTXwIqsegV/iHw4tXCXlgxMkzv56RQbF/DYqO7eAnYPl/UTWqYHidrEKcoa2ykC4jDLdtk8mBnQjY7HkafOEtzO/1jrrT/AIEYfi+xeKtnRQ8fh39qBXLpBykQRoRzHnX0De4QGH236/dI9mU0D4r2Tt3+65DxGgRUIjWMyZZmQNqLa2Iz7sdiEtJdu73T/LH91ftFj1JMD/KaNYfiKZSzHT6kzsPGYFTeKdkXtJFiyrCdlOUx11meQ3oE3YvGHVF/yFhM+lYtJu2bRlSIeMaWZidWk+RkwB5CBUrh/CEu2s7GWMmS2UKFMHlz13nkNJmkL2Tx1xwnywv2jJZfKYnbTSimE+HuMUEfOVQdSACw9ByPjWksqkZr9wTicEttBsYEgxsCJgiY3589+lB7t0HMTsTp5QBV2t/De4QfmXywJkgLBnfUydfGnx8LbBEF7k+BH6U1oHkpPBUBLKDDiCpPMAaiOswaKWe0fImGEqT4HeOnQ1csJ2Bsp9ksCOek/lTGM+Gdu7czm66k7kBdfE6b1DgpPRSm46BD9sXGVLZlmgDXmdBoNztWhdmcO9vDKl098Ek6k7xoZ0nTlpQfgPYmxhHzgG44iHfXL/hAEDzqzWb3Lfx5b84q+OC41gmc3PY6EkbD1pQB9q75n7mlfNVQSxyqNzOg85rSyKKJ8YcWowtqySM7Xg8T3giIwL6agSQJ8fOqtw21hxYC9z5xjRmDNvOikSB789qK9s75xeNBtAoLahczLlzkEmWLbKJgEjYtp0axmEJQINckENmJggD7JIBiBqNeepoq8ivw0jh2LNyxacEd5F22kCDp5g08R5VXuwWI/wCHZM0lXJP4QG2CkeIJ8JFWTPTApqcCu2+JYrEAL8u4oUd4ZpDgmQdtB9BVpnz9d6HLwFExN67rLuzRuJO/9aJpb5AnyrNos62xqXZef/Ve2cAx5AeJp0Mi/aMnwoSYrQ6t0DcgeZA/OlfPtt95P+4frQ3i1g3goXKMs/aXNyjqIqF/CzIOWzIjXKRqOmUiKVMaaDOIui3qTpIGgk66DXlJP0psYqdfbfWk8Qk2LhYwSjarM6Ke8B1HKgfZji6XLKhGFwWwqTPe0GhYaxoOnI0N+D2FMe6hWugS9tWIPMgDMUn8JAPrB0p6zibbqrLsyhhodjr+lCu1fGlw+EuMdCwa2oLaszAjQZZMAz6eNe8HtYi3hrKfLtlktqO9cPSdYt6EdJPnSAJXryAE5oHOTA9zpUb5SvGQgrzI23/FrPkBULFYDE3CM7jqEtnKmk/aJ7xj18qi3uyqOcwa6hO8Ow9yN+dJsa0HDw8b6fvxmmrmDQayB1/Tegg7Lsplb14aQSbjf/o0qzwgqQykXShmHMg6bZ40+tKxUTmwYn7Oo2YACOXXxqQtml8Oxa3BsttxuhYFvPTcfuBUt7HWtFRLIWQ869C+Q8IqVApBFWSMMKUBTmWuyUAJyV7kpYWvQtKgGmXwBqk8S4vi/wC0MMl1UUnKLauoYTpNxVJJ9avuWlUVkdmeu95iSmFdiRqWzNPmWialfwLE3gvzMljcaDWDyOXl4E1dSnlSMh86vZIL4B2dGGUqrFi0anTQbACTpv70TPDz/wBR/df0pSqfKvfegZ69kG63nRJbQRdBXldUARWulhqT5cqQtochFdXUwH1Wlqg6V1dQAnHgZYjSCKxzteWwOJ+ZhXa01wd6IIOvQgiurqiW0aIIdjMIcZiWv4m5cvPYClAxGUGTHdAA0OsDSa0fNr5k11dU+gNXnOaJ5f1pzNXV1SxiysmDUa5aAeR4fQ11dVIB3EnQSAfMTUCzjCLpSFiRy119a6uqkQyet7wFIv342Arq6rJFW7pInwrlvd0GBzrq6gB5Gr1q6upgJV9a9rq6gR41IYV1dTA8Gu5NKznqa6u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12743"/>
            <a:ext cx="3672408" cy="41312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" y="1071562"/>
            <a:ext cx="4157638" cy="41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850" y="3615988"/>
            <a:ext cx="8558213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PM </a:t>
            </a:r>
            <a:r>
              <a:rPr lang="en-GB" sz="8000" b="1" dirty="0" err="1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PRESOS</a:t>
            </a:r>
            <a:endParaRPr lang="en-GB" sz="80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043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092683"/>
            <a:ext cx="6695960" cy="44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44624"/>
            <a:ext cx="849694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i="0" u="none" strike="noStrike" baseline="0" dirty="0">
                <a:latin typeface="Arial" panose="020B0604020202020204" pitchFamily="34" charset="0"/>
              </a:rPr>
              <a:t>CARGA DE TRABALHO </a:t>
            </a:r>
          </a:p>
          <a:p>
            <a:pPr algn="ctr"/>
            <a:endParaRPr lang="pt-BR" b="0" i="0" u="none" strike="noStrike" baseline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8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I - TRABALHADOR CIVIL/CLT:</a:t>
            </a:r>
            <a:endParaRPr lang="pt-B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800" b="1" i="0" u="none" strike="noStrike" baseline="0" dirty="0">
                <a:latin typeface="Arial" panose="020B0604020202020204" pitchFamily="34" charset="0"/>
              </a:rPr>
              <a:t>40 </a:t>
            </a:r>
            <a:r>
              <a:rPr lang="pt-BR" sz="28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HORAS POR SEMANA;</a:t>
            </a:r>
          </a:p>
          <a:p>
            <a:pPr algn="just"/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X 52 SEMANAS = 2.080 HORAS POR ANO;</a:t>
            </a:r>
          </a:p>
          <a:p>
            <a:pPr algn="just"/>
            <a:r>
              <a:rPr lang="pt-BR" sz="28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X 30 ANOS = </a:t>
            </a:r>
            <a:r>
              <a:rPr lang="pt-BR" sz="2800" b="1" i="0" u="none" strike="noStrike" baseline="0" dirty="0">
                <a:latin typeface="Arial" panose="020B0604020202020204" pitchFamily="34" charset="0"/>
              </a:rPr>
              <a:t>62.000 HORAS</a:t>
            </a:r>
          </a:p>
          <a:p>
            <a:pPr algn="just"/>
            <a:r>
              <a:rPr lang="pt-BR" sz="32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8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II - O POLICIAL MILITAR:</a:t>
            </a:r>
          </a:p>
          <a:p>
            <a:pPr algn="just"/>
            <a:r>
              <a:rPr lang="pt-BR" sz="2800" b="1" dirty="0">
                <a:latin typeface="Arial" panose="020B0604020202020204" pitchFamily="34" charset="0"/>
              </a:rPr>
              <a:t>50</a:t>
            </a:r>
            <a:r>
              <a:rPr lang="pt-B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HORAS POR SEMANA; 24X48 – 12X36 – 24X72 + EXPEDIENTE.</a:t>
            </a:r>
            <a:endParaRPr lang="pt-BR" sz="2800" b="1" i="0" u="none" strike="noStrike" baseline="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X 52 SEMANAS = 2.600 POR ANO;</a:t>
            </a:r>
          </a:p>
          <a:p>
            <a:pPr algn="just"/>
            <a:r>
              <a:rPr lang="pt-BR" sz="2800" b="1" i="0" u="none" strike="noStrike" baseline="0" dirty="0">
                <a:latin typeface="Arial" panose="020B0604020202020204" pitchFamily="34" charset="0"/>
              </a:rPr>
              <a:t>X 30 ANOS = 78.000 </a:t>
            </a:r>
            <a:r>
              <a:rPr lang="pt-BR" sz="28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horas</a:t>
            </a:r>
            <a:r>
              <a:rPr lang="pt-BR" sz="2800" b="1" i="0" u="none" strike="noStrike" baseline="0" dirty="0">
                <a:latin typeface="Arial" panose="020B0604020202020204" pitchFamily="34" charset="0"/>
              </a:rPr>
              <a:t> – 36,15 </a:t>
            </a:r>
            <a:r>
              <a:rPr lang="pt-BR" sz="28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</a:rPr>
              <a:t>anos de serviço. 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2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57338"/>
            <a:ext cx="8964613" cy="4607966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pt-BR" altLang="pt-BR" sz="4800" b="1" dirty="0">
                <a:solidFill>
                  <a:srgbClr val="1C0BFF"/>
                </a:solidFill>
              </a:rPr>
              <a:t>DOS </a:t>
            </a:r>
            <a:r>
              <a:rPr lang="pt-BR" altLang="pt-BR" sz="9600" b="1" dirty="0">
                <a:solidFill>
                  <a:srgbClr val="FF0000"/>
                </a:solidFill>
              </a:rPr>
              <a:t>34</a:t>
            </a:r>
            <a:r>
              <a:rPr lang="pt-BR" altLang="pt-BR" sz="4800" b="1" dirty="0">
                <a:solidFill>
                  <a:srgbClr val="1C0BFF"/>
                </a:solidFill>
              </a:rPr>
              <a:t> DIREITOS SOCIAIS </a:t>
            </a:r>
          </a:p>
          <a:p>
            <a:pPr algn="ctr" eaLnBrk="1" hangingPunct="1"/>
            <a:endParaRPr lang="pt-BR" altLang="pt-BR" sz="4800" b="1" dirty="0">
              <a:solidFill>
                <a:srgbClr val="1C0BFF"/>
              </a:solidFill>
            </a:endParaRPr>
          </a:p>
          <a:p>
            <a:pPr algn="ctr" eaLnBrk="1" hangingPunct="1"/>
            <a:r>
              <a:rPr lang="pt-BR" altLang="pt-BR" sz="4800" b="1" dirty="0">
                <a:solidFill>
                  <a:srgbClr val="1C0BFF"/>
                </a:solidFill>
              </a:rPr>
              <a:t>TÊM SOMENTE </a:t>
            </a:r>
            <a:r>
              <a:rPr lang="pt-BR" altLang="pt-BR" sz="11500" b="1" dirty="0">
                <a:solidFill>
                  <a:srgbClr val="FF0000"/>
                </a:solidFill>
              </a:rPr>
              <a:t>6</a:t>
            </a:r>
            <a:r>
              <a:rPr lang="pt-BR" altLang="pt-BR" sz="6000" b="1" dirty="0">
                <a:solidFill>
                  <a:srgbClr val="1C0BFF"/>
                </a:solidFill>
              </a:rPr>
              <a:t> </a:t>
            </a:r>
          </a:p>
          <a:p>
            <a:pPr>
              <a:defRPr/>
            </a:pPr>
            <a:endParaRPr lang="pt-BR" altLang="pt-BR" sz="100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105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88913"/>
            <a:ext cx="8964613" cy="1223962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algn="ctr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DESVIOS HISTÓRICOS</a:t>
            </a:r>
          </a:p>
          <a:p>
            <a:pPr algn="ctr"/>
            <a:endParaRPr lang="pt-BR" altLang="pt-BR" sz="4800" b="1" dirty="0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9512" y="2276872"/>
            <a:ext cx="8640960" cy="38164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•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</a:rPr>
              <a:t>•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R$ 400 bilhões</a:t>
            </a:r>
          </a:p>
          <a:p>
            <a:r>
              <a:rPr lang="pt-BR" sz="2800" b="1" dirty="0">
                <a:latin typeface="Arial" panose="020B0604020202020204" pitchFamily="34" charset="0"/>
              </a:rPr>
              <a:t> atualizado -</a:t>
            </a:r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6600" b="1" dirty="0">
                <a:solidFill>
                  <a:srgbClr val="FFFF00"/>
                </a:solidFill>
                <a:latin typeface="Arial" panose="020B0604020202020204" pitchFamily="34" charset="0"/>
              </a:rPr>
              <a:t>R$ 1,584 trilhão</a:t>
            </a:r>
            <a:endParaRPr lang="pt-BR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pt-BR" sz="2000" dirty="0"/>
              <a:t>•</a:t>
            </a:r>
            <a:r>
              <a:rPr lang="pt-BR" sz="2000" b="1" dirty="0">
                <a:latin typeface="Arial" panose="020B0604020202020204" pitchFamily="34" charset="0"/>
              </a:rPr>
              <a:t>(</a:t>
            </a:r>
            <a:r>
              <a:rPr lang="pt-BR" sz="2000" b="1" i="1" dirty="0">
                <a:latin typeface="Arial" panose="020B0604020202020204" pitchFamily="34" charset="0"/>
              </a:rPr>
              <a:t>Ipea/BNDES -</a:t>
            </a:r>
            <a:r>
              <a:rPr lang="pt-BR" sz="2000" b="1" i="1" dirty="0" err="1">
                <a:latin typeface="Arial" panose="020B0604020202020204" pitchFamily="34" charset="0"/>
              </a:rPr>
              <a:t>JornalZH</a:t>
            </a:r>
            <a:r>
              <a:rPr lang="pt-BR" sz="2000" b="1" i="1" dirty="0">
                <a:latin typeface="Arial" panose="020B0604020202020204" pitchFamily="34" charset="0"/>
              </a:rPr>
              <a:t>, 24/10/99) </a:t>
            </a:r>
          </a:p>
          <a:p>
            <a:endParaRPr lang="pt-BR" sz="2000" b="1" i="1" dirty="0">
              <a:latin typeface="Arial" panose="020B0604020202020204" pitchFamily="34" charset="0"/>
            </a:endParaRPr>
          </a:p>
          <a:p>
            <a:endParaRPr lang="pt-BR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3200" b="1" i="1" dirty="0">
                <a:solidFill>
                  <a:srgbClr val="FFFF00"/>
                </a:solidFill>
                <a:latin typeface="Arial" panose="020B0604020202020204" pitchFamily="34" charset="0"/>
              </a:rPr>
              <a:t>DÉFICIT ATUAL - </a:t>
            </a:r>
            <a:r>
              <a:rPr lang="pt-BR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306 bilhões???? </a:t>
            </a:r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17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916832"/>
            <a:ext cx="8964613" cy="237626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t-BR" alt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t-BR" alt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ONDE BUSCAR DINHEIRO</a:t>
            </a:r>
          </a:p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pt-BR" altLang="pt-BR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70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916832"/>
            <a:ext cx="8964613" cy="237626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altLang="pt-BR" sz="3600" b="1" dirty="0">
                <a:solidFill>
                  <a:schemeClr val="tx1"/>
                </a:solidFill>
              </a:rPr>
              <a:t>RENÚNCIA FISCAL CAUSA PERDA </a:t>
            </a:r>
          </a:p>
          <a:p>
            <a:pPr algn="just">
              <a:defRPr/>
            </a:pPr>
            <a:r>
              <a:rPr lang="pt-BR" altLang="pt-BR" sz="3600" b="1" dirty="0">
                <a:solidFill>
                  <a:srgbClr val="000000"/>
                </a:solidFill>
              </a:rPr>
              <a:t>DIRETA DE </a:t>
            </a:r>
            <a:r>
              <a:rPr lang="pt-BR" altLang="pt-BR" sz="5400" b="1" dirty="0">
                <a:solidFill>
                  <a:srgbClr val="FF0000"/>
                </a:solidFill>
              </a:rPr>
              <a:t>R$ 456 BILHÕES</a:t>
            </a:r>
          </a:p>
          <a:p>
            <a:pPr algn="just">
              <a:defRPr/>
            </a:pPr>
            <a:r>
              <a:rPr lang="pt-BR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DÉFICIT PREV- 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306 bilhões!</a:t>
            </a:r>
            <a:r>
              <a:rPr lang="pt-BR" altLang="pt-BR" sz="4400" b="1" dirty="0">
                <a:solidFill>
                  <a:srgbClr val="FF0000"/>
                </a:solidFill>
              </a:rPr>
              <a:t> </a:t>
            </a:r>
          </a:p>
          <a:p>
            <a:pPr algn="just">
              <a:defRPr/>
            </a:pPr>
            <a:endParaRPr lang="pt-BR" altLang="pt-BR" sz="5400" b="1" dirty="0">
              <a:solidFill>
                <a:srgbClr val="0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9C36233-2659-8BC3-6850-25FB2906FA9F}"/>
              </a:ext>
            </a:extLst>
          </p:cNvPr>
          <p:cNvSpPr txBox="1"/>
          <p:nvPr/>
        </p:nvSpPr>
        <p:spPr>
          <a:xfrm>
            <a:off x="179512" y="4509120"/>
            <a:ext cx="8496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https://www.camara.leg.br/noticias/910855-RENUNCIAS-FISCAIS-CHEGARAO-A-R$-456-BILHOES-NO-ANO-QUE-VEM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64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935" y="3429000"/>
            <a:ext cx="8558213" cy="79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PARECER CSPCCO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28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0638" y="1052736"/>
            <a:ext cx="8964613" cy="280806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5400" b="1" dirty="0">
                <a:solidFill>
                  <a:srgbClr val="FF0000"/>
                </a:solidFill>
              </a:rPr>
              <a:t>SONEGAÇÃO 600 bilhões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t-BR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DÉFICIT PREV- 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306 bilhões!</a:t>
            </a:r>
            <a:r>
              <a:rPr lang="pt-BR" altLang="pt-BR" sz="4400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solidFill>
                <a:srgbClr val="00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69528E5-87DA-06CF-E596-DC35827D8DC4}"/>
              </a:ext>
            </a:extLst>
          </p:cNvPr>
          <p:cNvSpPr txBox="1"/>
          <p:nvPr/>
        </p:nvSpPr>
        <p:spPr>
          <a:xfrm>
            <a:off x="251520" y="3933056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https://g1.globo.com/economia/noticia/2021/11/10/brasil-deixou-de-arrecadar-ate-r-600-bilhoes-em-tributos-de-empresas-no-ano-passado-diz-estudo.ghtml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596" y="1268760"/>
            <a:ext cx="8964613" cy="2808312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>
                <a:solidFill>
                  <a:srgbClr val="FF0000"/>
                </a:solidFill>
              </a:rPr>
              <a:t>CORRUPÇÃO</a:t>
            </a:r>
            <a:r>
              <a:rPr lang="pt-BR" altLang="pt-BR" sz="3600" dirty="0">
                <a:solidFill>
                  <a:srgbClr val="000000"/>
                </a:solidFill>
              </a:rPr>
              <a:t> DESVIA </a:t>
            </a:r>
            <a:r>
              <a:rPr lang="pt-BR" altLang="pt-BR" sz="4400" b="1" dirty="0">
                <a:solidFill>
                  <a:srgbClr val="FF0000"/>
                </a:solidFill>
              </a:rPr>
              <a:t>R$ 200 bilhões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t-BR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DÉFICIT PREV- 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306 bilhões!</a:t>
            </a:r>
            <a:r>
              <a:rPr lang="pt-BR" altLang="pt-BR" sz="4400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solidFill>
                <a:srgbClr val="00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25F70E8-90A7-B212-915B-8C1E293D64D9}"/>
              </a:ext>
            </a:extLst>
          </p:cNvPr>
          <p:cNvSpPr txBox="1"/>
          <p:nvPr/>
        </p:nvSpPr>
        <p:spPr>
          <a:xfrm>
            <a:off x="305717" y="4509120"/>
            <a:ext cx="8532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https://istoe.com.br/brasil-perde-cerca-de-r-200-bilhoes-por-ano-com-corrupcao-diz-mpf/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6871" y="1916832"/>
            <a:ext cx="8964613" cy="2852762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>
                <a:solidFill>
                  <a:srgbClr val="FF0000"/>
                </a:solidFill>
              </a:rPr>
              <a:t>FRAUDES</a:t>
            </a:r>
            <a:r>
              <a:rPr lang="pt-BR" altLang="pt-BR" sz="3600" dirty="0">
                <a:solidFill>
                  <a:srgbClr val="000000"/>
                </a:solidFill>
              </a:rPr>
              <a:t> </a:t>
            </a:r>
            <a:r>
              <a:rPr lang="pt-BR" altLang="pt-BR" sz="3600" dirty="0">
                <a:solidFill>
                  <a:schemeClr val="tx1"/>
                </a:solidFill>
              </a:rPr>
              <a:t>APOSENTADORIAS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3600" dirty="0">
                <a:solidFill>
                  <a:srgbClr val="000000"/>
                </a:solidFill>
              </a:rPr>
              <a:t>desvia </a:t>
            </a:r>
            <a:r>
              <a:rPr lang="pt-BR" altLang="pt-BR" sz="3600" b="1" dirty="0">
                <a:solidFill>
                  <a:srgbClr val="FF0000"/>
                </a:solidFill>
              </a:rPr>
              <a:t>R$ 336,8 bilhões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t-BR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DÉFICIT PREV- 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306 bilhões!</a:t>
            </a:r>
            <a:r>
              <a:rPr lang="pt-BR" altLang="pt-BR" sz="4400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6B6659A-EB23-F537-2DA3-B7CC182B8A4E}"/>
              </a:ext>
            </a:extLst>
          </p:cNvPr>
          <p:cNvSpPr txBox="1"/>
          <p:nvPr/>
        </p:nvSpPr>
        <p:spPr>
          <a:xfrm>
            <a:off x="33139" y="5162733"/>
            <a:ext cx="8676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https://agenciabrasil.ebc.com.br/geral/noticia/2022-08/prejuizos-com-fraudes-no-brasil-somaram-r-3368-bilhoes-em-2021</a:t>
            </a:r>
          </a:p>
        </p:txBody>
      </p:sp>
      <p:pic>
        <p:nvPicPr>
          <p:cNvPr id="38915" name="Picture 4" descr="Resultado de imagem para in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2901"/>
            <a:ext cx="4464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6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693" y="1916832"/>
            <a:ext cx="8964613" cy="4464496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r>
              <a:rPr lang="pt-BR" sz="3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Segundo a Polícia Federal (PF) e </a:t>
            </a:r>
          </a:p>
          <a:p>
            <a:r>
              <a:rPr lang="pt-BR" sz="3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Controladoria-Geral da União (CGU), </a:t>
            </a:r>
          </a:p>
          <a:p>
            <a:r>
              <a:rPr lang="pt-BR" sz="3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sindicatos e entidades associativas </a:t>
            </a:r>
          </a:p>
          <a:p>
            <a:r>
              <a:rPr lang="pt-BR" sz="3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teriam cobrado indevidamente</a:t>
            </a:r>
          </a:p>
          <a:p>
            <a:r>
              <a:rPr lang="pt-BR" sz="3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aposentados e pensionistas cerca de: </a:t>
            </a:r>
          </a:p>
          <a:p>
            <a:r>
              <a:rPr lang="pt-B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6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$ 90 </a:t>
            </a:r>
            <a:r>
              <a:rPr lang="pt-BR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bilhões entre 2019 e 2024</a:t>
            </a:r>
            <a:r>
              <a:rPr lang="pt-BR" sz="36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solidFill>
                <a:srgbClr val="000000"/>
              </a:solidFill>
            </a:endParaRPr>
          </a:p>
        </p:txBody>
      </p:sp>
      <p:pic>
        <p:nvPicPr>
          <p:cNvPr id="38915" name="Picture 4" descr="Resultado de imagem para in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2901"/>
            <a:ext cx="44640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30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196975"/>
            <a:ext cx="8964613" cy="4103688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altLang="pt-BR" sz="3600" b="1" dirty="0">
                <a:solidFill>
                  <a:srgbClr val="000000"/>
                </a:solidFill>
              </a:rPr>
              <a:t>Brasil joga </a:t>
            </a:r>
            <a:r>
              <a:rPr lang="pt-BR" altLang="pt-BR" sz="6000" b="1" dirty="0">
                <a:solidFill>
                  <a:srgbClr val="FF0000"/>
                </a:solidFill>
              </a:rPr>
              <a:t>R$ 1 trilhão </a:t>
            </a:r>
            <a:r>
              <a:rPr lang="pt-BR" altLang="pt-BR" sz="3600" b="1" dirty="0">
                <a:solidFill>
                  <a:srgbClr val="000000"/>
                </a:solidFill>
              </a:rPr>
              <a:t>no lixo </a:t>
            </a:r>
          </a:p>
          <a:p>
            <a:pPr algn="just">
              <a:defRPr/>
            </a:pPr>
            <a:r>
              <a:rPr lang="pt-BR" altLang="pt-BR" sz="3600" b="1" dirty="0">
                <a:solidFill>
                  <a:srgbClr val="000000"/>
                </a:solidFill>
              </a:rPr>
              <a:t>por ano com </a:t>
            </a:r>
            <a:r>
              <a:rPr lang="pt-BR" altLang="pt-BR" sz="3600" b="1" dirty="0">
                <a:solidFill>
                  <a:srgbClr val="FF0000"/>
                </a:solidFill>
              </a:rPr>
              <a:t>má gestão.</a:t>
            </a:r>
          </a:p>
          <a:p>
            <a:pPr algn="just">
              <a:defRPr/>
            </a:pPr>
            <a:endParaRPr lang="pt-BR" altLang="pt-BR" sz="36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t-BR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DÉFICIT PREV- </a:t>
            </a:r>
            <a:r>
              <a:rPr lang="pt-BR" sz="4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306 bilhões!</a:t>
            </a:r>
            <a:r>
              <a:rPr lang="pt-BR" altLang="pt-BR" sz="4800" b="1" dirty="0">
                <a:solidFill>
                  <a:srgbClr val="FF0000"/>
                </a:solidFill>
              </a:rPr>
              <a:t> </a:t>
            </a:r>
          </a:p>
          <a:p>
            <a:pPr algn="just">
              <a:defRPr/>
            </a:pPr>
            <a:endParaRPr lang="pt-BR" altLang="pt-BR" sz="5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0638" y="1844824"/>
            <a:ext cx="8964613" cy="3960440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t-BR" altLang="pt-BR" sz="4400" b="1" dirty="0">
                <a:solidFill>
                  <a:schemeClr val="tx1"/>
                </a:solidFill>
              </a:rPr>
              <a:t>Brasil perde R$ 524 bilhões, 10% </a:t>
            </a:r>
          </a:p>
          <a:p>
            <a:pPr>
              <a:defRPr/>
            </a:pPr>
            <a:r>
              <a:rPr lang="pt-BR" altLang="pt-BR" sz="4400" b="1" dirty="0">
                <a:solidFill>
                  <a:schemeClr val="tx1"/>
                </a:solidFill>
              </a:rPr>
              <a:t>PIB COM ACIDENTES E CRIME.</a:t>
            </a:r>
          </a:p>
          <a:p>
            <a:pPr>
              <a:defRPr/>
            </a:pPr>
            <a:r>
              <a:rPr lang="pt-BR" altLang="pt-BR" sz="4400" b="1" dirty="0">
                <a:solidFill>
                  <a:schemeClr val="tx1"/>
                </a:solidFill>
              </a:rPr>
              <a:t>IPEA</a:t>
            </a:r>
            <a:endParaRPr lang="pt-BR" altLang="pt-BR" sz="44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pt-BR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DÉFICIT PREV- </a:t>
            </a:r>
            <a:r>
              <a:rPr lang="pt-BR" sz="4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306 bilhões!</a:t>
            </a:r>
            <a:r>
              <a:rPr lang="pt-BR" altLang="pt-BR" sz="4400" b="1" dirty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57338"/>
            <a:ext cx="8964613" cy="3959225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t-BR" altLang="pt-BR" sz="4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Fraude no seguro-defeso pode </a:t>
            </a:r>
          </a:p>
          <a:p>
            <a:pPr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chegar a </a:t>
            </a:r>
            <a:r>
              <a:rPr lang="pt-BR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R$ 19,5 milhões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aponta TCU</a:t>
            </a:r>
          </a:p>
          <a:p>
            <a:pPr>
              <a:defRPr/>
            </a:pP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mil pescadores em Brasília!</a:t>
            </a:r>
          </a:p>
          <a:p>
            <a:pPr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Gráfico 4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áfico" r:id="rId3" imgW="6206266" imgH="4176122" progId="Excel.Sheet.8">
                  <p:embed/>
                </p:oleObj>
              </mc:Choice>
              <mc:Fallback>
                <p:oleObj name="Gráfico" r:id="rId3" imgW="6206266" imgH="4176122" progId="Excel.Sheet.8">
                  <p:embed/>
                  <p:pic>
                    <p:nvPicPr>
                      <p:cNvPr id="34818" name="Gráfico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3462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CaixaDeTexto 2"/>
          <p:cNvSpPr txBox="1">
            <a:spLocks noChangeArrowheads="1"/>
          </p:cNvSpPr>
          <p:nvPr/>
        </p:nvSpPr>
        <p:spPr bwMode="auto">
          <a:xfrm>
            <a:off x="5364163" y="3860800"/>
            <a:ext cx="3348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en-US" sz="2800" b="1">
                <a:solidFill>
                  <a:schemeClr val="tx1"/>
                </a:solidFill>
              </a:rPr>
              <a:t>JUROS DA DÍVIDA</a:t>
            </a:r>
          </a:p>
        </p:txBody>
      </p:sp>
      <p:sp>
        <p:nvSpPr>
          <p:cNvPr id="34820" name="CaixaDeTexto 4"/>
          <p:cNvSpPr txBox="1">
            <a:spLocks noChangeArrowheads="1"/>
          </p:cNvSpPr>
          <p:nvPr/>
        </p:nvSpPr>
        <p:spPr bwMode="auto">
          <a:xfrm>
            <a:off x="431800" y="2905125"/>
            <a:ext cx="3348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en-US" sz="2800" b="1">
                <a:solidFill>
                  <a:schemeClr val="tx1"/>
                </a:solidFill>
              </a:rPr>
              <a:t>PREVIDÊNCIA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http://4.bp.blogspot.com/-AnLOoHcHEdk/T6iW2NTGA0I/AAAAAAAAALI/H6EiE5Cw9IM/s1600/Bombeiro+salvando+vi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CaixaDeTexto 2"/>
          <p:cNvSpPr txBox="1">
            <a:spLocks noChangeArrowheads="1"/>
          </p:cNvSpPr>
          <p:nvPr/>
        </p:nvSpPr>
        <p:spPr bwMode="auto">
          <a:xfrm>
            <a:off x="611188" y="6092825"/>
            <a:ext cx="7921625" cy="706438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000" b="1">
                <a:solidFill>
                  <a:srgbClr val="FFFF00"/>
                </a:solidFill>
                <a:cs typeface="Times New Roman" pitchFamily="18" charset="0"/>
              </a:rPr>
              <a:t>BOMBEIRO MILITAR</a:t>
            </a:r>
            <a:endParaRPr lang="pt-BR" altLang="pt-BR" sz="4000" b="1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707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9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11" descr="AP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4425" y="-7543800"/>
            <a:ext cx="952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9" descr="http://ocponline.com.br/uploads/materias-antigas/4017-300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27538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1" descr="http://s2.glbimg.com/jEfgciSfEGIMYVIcJPS3YI-bd9tMR6hxXNxocK7p_n5Ioz-HdGixxa_8qOZvMp3w/s.glbimg.com/jo/g1/f/original/2013/03/13/1-dsc_04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0"/>
            <a:ext cx="47879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CaixaDeTexto 2"/>
          <p:cNvSpPr txBox="1">
            <a:spLocks noChangeArrowheads="1"/>
          </p:cNvSpPr>
          <p:nvPr/>
        </p:nvSpPr>
        <p:spPr bwMode="auto">
          <a:xfrm>
            <a:off x="827088" y="5795963"/>
            <a:ext cx="7561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400" b="1" dirty="0">
                <a:solidFill>
                  <a:srgbClr val="FFFF00"/>
                </a:solidFill>
                <a:cs typeface="Times New Roman" pitchFamily="18" charset="0"/>
              </a:rPr>
              <a:t>POLICIAL MILITAR</a:t>
            </a:r>
          </a:p>
        </p:txBody>
      </p:sp>
    </p:spTree>
    <p:extLst>
      <p:ext uri="{BB962C8B-B14F-4D97-AF65-F5344CB8AC3E}">
        <p14:creationId xmlns:p14="http://schemas.microsoft.com/office/powerpoint/2010/main" val="2960711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C5CACD4-B08F-8A30-7ADA-FEC6BC7EBB44}"/>
              </a:ext>
            </a:extLst>
          </p:cNvPr>
          <p:cNvSpPr txBox="1"/>
          <p:nvPr/>
        </p:nvSpPr>
        <p:spPr>
          <a:xfrm>
            <a:off x="107504" y="332656"/>
            <a:ext cx="8928992" cy="60016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Art. 1º O art. 24-A do Decreto- Lei nº 667, de 02 de julho de 1969, passa a vigorar com as seguintes modificações: 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“Art. 24-A.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..................................................................................................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a) integral, desde que cumprido o tempo mínimo de 35 (trinta e cinco) anos de serviço, dos quais no mínimo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(vinte) anos de exercício de atividade de natureza militar.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1º A transferência para a reserva remunerada, de ofício, por inclusão em quota compulsória, se prevista, deve ser disciplinada por lei do ente federativo. 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§ 2º Para fins de aferição do tempo mínimo de serviço da alínea “a” do inciso I, deste artigo,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facultado ao militar computar até 15 (quinze) anos de contribuição pelo exercício de atividades não militares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.” (NR)</a:t>
            </a:r>
          </a:p>
        </p:txBody>
      </p:sp>
    </p:spTree>
    <p:extLst>
      <p:ext uri="{BB962C8B-B14F-4D97-AF65-F5344CB8AC3E}">
        <p14:creationId xmlns:p14="http://schemas.microsoft.com/office/powerpoint/2010/main" val="2779885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73DDE7A-27A2-434E-8702-8F41F45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1248"/>
          </a:xfrm>
          <a:prstGeom prst="rect">
            <a:avLst/>
          </a:prstGeom>
        </p:spPr>
      </p:pic>
      <p:sp>
        <p:nvSpPr>
          <p:cNvPr id="4" name="CaixaDeTexto 2">
            <a:extLst>
              <a:ext uri="{FF2B5EF4-FFF2-40B4-BE49-F238E27FC236}">
                <a16:creationId xmlns:a16="http://schemas.microsoft.com/office/drawing/2014/main" xmlns="" id="{36061EC6-15B8-4BB8-9431-22D9DA8AE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795963"/>
            <a:ext cx="7561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4400" b="1" dirty="0">
                <a:solidFill>
                  <a:srgbClr val="FFFF00"/>
                </a:solidFill>
                <a:cs typeface="Times New Roman" pitchFamily="18" charset="0"/>
              </a:rPr>
              <a:t>POLICIAL CIVIL</a:t>
            </a:r>
          </a:p>
        </p:txBody>
      </p:sp>
    </p:spTree>
    <p:extLst>
      <p:ext uri="{BB962C8B-B14F-4D97-AF65-F5344CB8AC3E}">
        <p14:creationId xmlns:p14="http://schemas.microsoft.com/office/powerpoint/2010/main" val="2112668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941168"/>
            <a:ext cx="8964613" cy="1656184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  <a:contourClr>
              <a:srgbClr val="757500"/>
            </a:contourClr>
          </a:sp3d>
        </p:spPr>
        <p:txBody>
          <a:bodyPr wrap="none" lIns="90000" tIns="46800" rIns="90000" bIns="46800" anchor="ctr">
            <a:flatTx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endParaRPr lang="pt-BR" altLang="pt-BR" sz="18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pt-BR" altLang="pt-BR" sz="4800" b="1" dirty="0">
                <a:solidFill>
                  <a:srgbClr val="1C0BFF"/>
                </a:solidFill>
              </a:rPr>
              <a:t>OBRIGADO</a:t>
            </a:r>
            <a:endParaRPr lang="pt-BR" altLang="pt-BR" sz="6000" b="1" dirty="0">
              <a:solidFill>
                <a:srgbClr val="1C0BFF"/>
              </a:solidFill>
            </a:endParaRPr>
          </a:p>
          <a:p>
            <a:pPr>
              <a:defRPr/>
            </a:pPr>
            <a:endParaRPr lang="pt-BR" altLang="pt-BR" sz="100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altLang="pt-BR" sz="1050" b="1" dirty="0">
              <a:solidFill>
                <a:srgbClr val="1C0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820C154-F9F9-9C47-8BA8-92B385DA5EC3}"/>
              </a:ext>
            </a:extLst>
          </p:cNvPr>
          <p:cNvSpPr txBox="1"/>
          <p:nvPr/>
        </p:nvSpPr>
        <p:spPr>
          <a:xfrm>
            <a:off x="208939" y="333231"/>
            <a:ext cx="8784976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DA ISONOMIA</a:t>
            </a:r>
          </a:p>
          <a:p>
            <a:pPr algn="just"/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Para cada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EQUIPARAÇÃO DO MILITAR OU POLICIAL AO UM TRABALHADOR NORMAL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que ter um outro direito compensatório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que o cidadão comum não tem!</a:t>
            </a:r>
          </a:p>
        </p:txBody>
      </p:sp>
    </p:spTree>
    <p:extLst>
      <p:ext uri="{BB962C8B-B14F-4D97-AF65-F5344CB8AC3E}">
        <p14:creationId xmlns:p14="http://schemas.microsoft.com/office/powerpoint/2010/main" val="224659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C5CACD4-B08F-8A30-7ADA-FEC6BC7EBB44}"/>
              </a:ext>
            </a:extLst>
          </p:cNvPr>
          <p:cNvSpPr txBox="1"/>
          <p:nvPr/>
        </p:nvSpPr>
        <p:spPr>
          <a:xfrm>
            <a:off x="107504" y="836712"/>
            <a:ext cx="8928992" cy="489364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Art. 2º O parágrafo único do art. 24-G do Decreto-Lei nº 667, de 02 de julho de 1969, passa a vigorar com a seguinte redação: “Art. 24-G: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............................................................................ Parágrafo único. Além do disposto nos incisos I e II do caput deste artigo, o militar deve contar no mínimo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(vinte) anos de exercício de atividade de natureza militar.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” (NR)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7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318543"/>
            <a:ext cx="8970963" cy="3414713"/>
          </a:xfrm>
          <a:prstGeom prst="rect">
            <a:avLst/>
          </a:prstGeom>
          <a:gradFill rotWithShape="0">
            <a:gsLst>
              <a:gs pos="0">
                <a:srgbClr val="757500"/>
              </a:gs>
              <a:gs pos="50000">
                <a:srgbClr val="FFFF00"/>
              </a:gs>
              <a:gs pos="100000">
                <a:srgbClr val="757500"/>
              </a:gs>
            </a:gsLst>
            <a:lin ang="5400000" scaled="1"/>
          </a:gra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757500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935" y="3429000"/>
            <a:ext cx="8558213" cy="79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1" dirty="0">
                <a:solidFill>
                  <a:srgbClr val="00349C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PARECER CFT</a:t>
            </a:r>
            <a:endParaRPr lang="en-GB" sz="4800" b="1" dirty="0">
              <a:solidFill>
                <a:srgbClr val="000099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83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C5CACD4-B08F-8A30-7ADA-FEC6BC7EBB44}"/>
              </a:ext>
            </a:extLst>
          </p:cNvPr>
          <p:cNvSpPr txBox="1"/>
          <p:nvPr/>
        </p:nvSpPr>
        <p:spPr>
          <a:xfrm>
            <a:off x="0" y="332656"/>
            <a:ext cx="8928992" cy="60016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“Art. 201......................................................................</a:t>
            </a:r>
          </a:p>
          <a:p>
            <a:pPr algn="just"/>
            <a:r>
              <a:rPr lang="pt-BR" sz="3200" dirty="0"/>
              <a:t> ......................................................................................</a:t>
            </a:r>
          </a:p>
          <a:p>
            <a:pPr algn="just"/>
            <a:r>
              <a:rPr lang="pt-BR" sz="3200" dirty="0"/>
              <a:t>§ 9º-A. </a:t>
            </a:r>
            <a:r>
              <a:rPr lang="pt-BR" sz="3200" b="1" dirty="0">
                <a:solidFill>
                  <a:srgbClr val="FFFF00"/>
                </a:solidFill>
              </a:rPr>
              <a:t>O tempo de serviço militar</a:t>
            </a:r>
            <a:r>
              <a:rPr lang="pt-BR" sz="3200" dirty="0"/>
              <a:t> exercido nas atividades de que tratam os </a:t>
            </a:r>
            <a:r>
              <a:rPr lang="pt-BR" sz="3200" dirty="0" err="1"/>
              <a:t>arts</a:t>
            </a:r>
            <a:r>
              <a:rPr lang="pt-BR" sz="3200" dirty="0"/>
              <a:t>. 42, 142 e 143 e o tempo de contribuição ao Regime Geral de Previdência Social ou a regime próprio de previdência social </a:t>
            </a:r>
            <a:r>
              <a:rPr lang="pt-BR" sz="3200" b="1" dirty="0">
                <a:solidFill>
                  <a:srgbClr val="FFFF00"/>
                </a:solidFill>
              </a:rPr>
              <a:t>terão contagem recíproca para fins de inativação militar ou aposentadoria</a:t>
            </a:r>
            <a:r>
              <a:rPr lang="pt-BR" sz="3200" dirty="0"/>
              <a:t>, </a:t>
            </a:r>
            <a:r>
              <a:rPr lang="pt-BR" sz="3200" b="1" dirty="0">
                <a:solidFill>
                  <a:srgbClr val="FFFF00"/>
                </a:solidFill>
              </a:rPr>
              <a:t>e a compensação financeira será devida entre as receitas de contribuição referentes aos militares e as receitas de contribuição aos demais regimes.</a:t>
            </a:r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9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F3C47AB-0CD4-1146-5100-0C421CDDEC80}"/>
              </a:ext>
            </a:extLst>
          </p:cNvPr>
          <p:cNvSpPr txBox="1"/>
          <p:nvPr/>
        </p:nvSpPr>
        <p:spPr>
          <a:xfrm>
            <a:off x="179512" y="476672"/>
            <a:ext cx="8640960" cy="50783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DA “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ISONOMIA”</a:t>
            </a:r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ART. 5,I; CF/88:</a:t>
            </a:r>
          </a:p>
          <a:p>
            <a:pPr algn="just"/>
            <a:endParaRPr lang="pt-BR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 OS IGUAIS DA MESMA MANEIRA E OS DESIGUAIS DE MANERIA DIFENTE!</a:t>
            </a:r>
          </a:p>
        </p:txBody>
      </p:sp>
    </p:spTree>
    <p:extLst>
      <p:ext uri="{BB962C8B-B14F-4D97-AF65-F5344CB8AC3E}">
        <p14:creationId xmlns:p14="http://schemas.microsoft.com/office/powerpoint/2010/main" val="413500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F3C47AB-0CD4-1146-5100-0C421CDDEC80}"/>
              </a:ext>
            </a:extLst>
          </p:cNvPr>
          <p:cNvSpPr txBox="1"/>
          <p:nvPr/>
        </p:nvSpPr>
        <p:spPr>
          <a:xfrm>
            <a:off x="251520" y="674400"/>
            <a:ext cx="8640960" cy="60016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ATIVIDADE POLICIAL É EXTENUANTE E PENOSA, EXIGINDO DOS PROFISSIONAIS 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DEFESA DA VIDA, DA LIBERDADE E DO PATRIMÔNIO DE TERCEIROS EM SITUAÇÕES DE ALTO RISCO E EMERGÊNCIAS. 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GERENCIAMENTO DE RISCOS ESTÁ RELACIONADO À DIMINUIÇÃO DE INCERTEZAS E À NECESSIDADE DE ATUAÇÃO RÁPIDA E PRECISA, FUNDAMENTADA NA LEI. </a:t>
            </a:r>
            <a:endParaRPr lang="pt-B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2399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345449</TotalTime>
  <Words>849</Words>
  <Application>Microsoft Office PowerPoint</Application>
  <PresentationFormat>Apresentação na tela (4:3)</PresentationFormat>
  <Paragraphs>152</Paragraphs>
  <Slides>41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Arial Unicode MS</vt:lpstr>
      <vt:lpstr>Microsoft YaHei</vt:lpstr>
      <vt:lpstr>MS PGothic</vt:lpstr>
      <vt:lpstr>Arial</vt:lpstr>
      <vt:lpstr>Google Sans</vt:lpstr>
      <vt:lpstr>Times New Roman</vt:lpstr>
      <vt:lpstr>Design padrão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 Lira Miler</dc:creator>
  <cp:lastModifiedBy>Danilo Freire Pires</cp:lastModifiedBy>
  <cp:revision>332</cp:revision>
  <cp:lastPrinted>2019-02-14T09:29:40Z</cp:lastPrinted>
  <dcterms:modified xsi:type="dcterms:W3CDTF">2025-05-06T17:01:45Z</dcterms:modified>
</cp:coreProperties>
</file>