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10" r:id="rId2"/>
    <p:sldId id="419" r:id="rId3"/>
    <p:sldId id="437" r:id="rId4"/>
    <p:sldId id="422" r:id="rId5"/>
    <p:sldId id="428" r:id="rId6"/>
    <p:sldId id="434" r:id="rId7"/>
    <p:sldId id="439" r:id="rId8"/>
    <p:sldId id="436" r:id="rId9"/>
    <p:sldId id="438" r:id="rId10"/>
  </p:sldIdLst>
  <p:sldSz cx="12192000" cy="73152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o Hamilton Rech" initials="JHR" lastIdx="1" clrIdx="0">
    <p:extLst>
      <p:ext uri="{19B8F6BF-5375-455C-9EA6-DF929625EA0E}">
        <p15:presenceInfo xmlns:p15="http://schemas.microsoft.com/office/powerpoint/2012/main" userId="Joao Hamilton R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B92"/>
    <a:srgbClr val="428BCE"/>
    <a:srgbClr val="FF785A"/>
    <a:srgbClr val="53738C"/>
    <a:srgbClr val="0F5C78"/>
    <a:srgbClr val="6B82A1"/>
    <a:srgbClr val="44546A"/>
    <a:srgbClr val="0C5D75"/>
    <a:srgbClr val="0E3747"/>
    <a:srgbClr val="885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0767" autoAdjust="0"/>
  </p:normalViewPr>
  <p:slideViewPr>
    <p:cSldViewPr snapToGrid="0">
      <p:cViewPr varScale="1">
        <p:scale>
          <a:sx n="51" d="100"/>
          <a:sy n="51" d="100"/>
        </p:scale>
        <p:origin x="140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E0FB4-1CB6-466D-8127-46240746F36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DC7206-5104-4F98-87F0-AF79964759EC}">
      <dgm:prSet/>
      <dgm:spPr/>
      <dgm:t>
        <a:bodyPr/>
        <a:lstStyle/>
        <a:p>
          <a:r>
            <a:rPr lang="en-US" dirty="0" err="1"/>
            <a:t>Redução</a:t>
          </a:r>
          <a:r>
            <a:rPr lang="en-US" dirty="0"/>
            <a:t> do </a:t>
          </a:r>
          <a:r>
            <a:rPr lang="en-US" dirty="0" err="1"/>
            <a:t>consumo</a:t>
          </a:r>
          <a:endParaRPr lang="en-US" dirty="0"/>
        </a:p>
      </dgm:t>
    </dgm:pt>
    <dgm:pt modelId="{12D00F34-8970-463A-8764-6A7A1FD1FF9C}" type="parTrans" cxnId="{320A16AD-624B-435C-B8E1-455376F67265}">
      <dgm:prSet/>
      <dgm:spPr/>
      <dgm:t>
        <a:bodyPr/>
        <a:lstStyle/>
        <a:p>
          <a:endParaRPr lang="en-US"/>
        </a:p>
      </dgm:t>
    </dgm:pt>
    <dgm:pt modelId="{979CB966-2F15-405E-9B15-AC06518A9774}" type="sibTrans" cxnId="{320A16AD-624B-435C-B8E1-455376F67265}">
      <dgm:prSet/>
      <dgm:spPr/>
      <dgm:t>
        <a:bodyPr/>
        <a:lstStyle/>
        <a:p>
          <a:endParaRPr lang="en-US"/>
        </a:p>
      </dgm:t>
    </dgm:pt>
    <dgm:pt modelId="{5F40C72A-9FFC-4496-8C7D-CD4E00FBD38A}">
      <dgm:prSet/>
      <dgm:spPr/>
      <dgm:t>
        <a:bodyPr/>
        <a:lstStyle/>
        <a:p>
          <a:r>
            <a:rPr lang="en-US" dirty="0" err="1"/>
            <a:t>População</a:t>
          </a:r>
          <a:r>
            <a:rPr lang="en-US" dirty="0"/>
            <a:t> de </a:t>
          </a:r>
          <a:r>
            <a:rPr lang="en-US" dirty="0" err="1"/>
            <a:t>baixa</a:t>
          </a:r>
          <a:r>
            <a:rPr lang="en-US" dirty="0"/>
            <a:t> </a:t>
          </a:r>
          <a:r>
            <a:rPr lang="en-US" dirty="0" err="1"/>
            <a:t>renda</a:t>
          </a:r>
          <a:endParaRPr lang="en-US" dirty="0"/>
        </a:p>
      </dgm:t>
    </dgm:pt>
    <dgm:pt modelId="{E66DDB0D-E993-4846-86BE-41A9769B1F03}" type="parTrans" cxnId="{2C33D35B-33E3-42A1-9274-135B0F2BA7F1}">
      <dgm:prSet/>
      <dgm:spPr/>
      <dgm:t>
        <a:bodyPr/>
        <a:lstStyle/>
        <a:p>
          <a:endParaRPr lang="en-US"/>
        </a:p>
      </dgm:t>
    </dgm:pt>
    <dgm:pt modelId="{414DE41A-AC8F-4D68-B031-001F0FF7E8CA}" type="sibTrans" cxnId="{2C33D35B-33E3-42A1-9274-135B0F2BA7F1}">
      <dgm:prSet/>
      <dgm:spPr/>
      <dgm:t>
        <a:bodyPr/>
        <a:lstStyle/>
        <a:p>
          <a:endParaRPr lang="en-US"/>
        </a:p>
      </dgm:t>
    </dgm:pt>
    <dgm:pt modelId="{7A9F00DE-191F-4683-84BE-72A28AC39E8E}">
      <dgm:prSet/>
      <dgm:spPr/>
      <dgm:t>
        <a:bodyPr/>
        <a:lstStyle/>
        <a:p>
          <a:r>
            <a:rPr lang="en-US"/>
            <a:t>Jovens</a:t>
          </a:r>
        </a:p>
      </dgm:t>
    </dgm:pt>
    <dgm:pt modelId="{857D9999-884B-4960-8DDF-D2EBA7EAE52D}" type="parTrans" cxnId="{E8E456E4-6F43-4B84-B2C6-3DFCAA9C6415}">
      <dgm:prSet/>
      <dgm:spPr/>
      <dgm:t>
        <a:bodyPr/>
        <a:lstStyle/>
        <a:p>
          <a:endParaRPr lang="en-US"/>
        </a:p>
      </dgm:t>
    </dgm:pt>
    <dgm:pt modelId="{F98E3C1C-30B2-43AD-9269-BFFE63FC2143}" type="sibTrans" cxnId="{E8E456E4-6F43-4B84-B2C6-3DFCAA9C6415}">
      <dgm:prSet/>
      <dgm:spPr/>
      <dgm:t>
        <a:bodyPr/>
        <a:lstStyle/>
        <a:p>
          <a:endParaRPr lang="en-US"/>
        </a:p>
      </dgm:t>
    </dgm:pt>
    <dgm:pt modelId="{284F157F-D4C4-4D85-B90E-F05F624E51F9}">
      <dgm:prSet/>
      <dgm:spPr/>
      <dgm:t>
        <a:bodyPr/>
        <a:lstStyle/>
        <a:p>
          <a:r>
            <a:rPr lang="en-US"/>
            <a:t>Transferência para o preço</a:t>
          </a:r>
        </a:p>
      </dgm:t>
    </dgm:pt>
    <dgm:pt modelId="{20C92022-096D-40FF-9D34-A27FF4A03487}" type="parTrans" cxnId="{1755CA2D-8943-4941-846F-83567511FDEC}">
      <dgm:prSet/>
      <dgm:spPr/>
      <dgm:t>
        <a:bodyPr/>
        <a:lstStyle/>
        <a:p>
          <a:endParaRPr lang="en-US"/>
        </a:p>
      </dgm:t>
    </dgm:pt>
    <dgm:pt modelId="{92BC36A9-881E-42C6-B7E3-AD3FC7259E44}" type="sibTrans" cxnId="{1755CA2D-8943-4941-846F-83567511FDEC}">
      <dgm:prSet/>
      <dgm:spPr/>
      <dgm:t>
        <a:bodyPr/>
        <a:lstStyle/>
        <a:p>
          <a:endParaRPr lang="en-US"/>
        </a:p>
      </dgm:t>
    </dgm:pt>
    <dgm:pt modelId="{43B49AF7-A226-4DCD-81EA-82C517A43640}">
      <dgm:prSet/>
      <dgm:spPr/>
      <dgm:t>
        <a:bodyPr/>
        <a:lstStyle/>
        <a:p>
          <a:r>
            <a:rPr lang="en-US"/>
            <a:t>Overshifting: produtos caros</a:t>
          </a:r>
        </a:p>
      </dgm:t>
    </dgm:pt>
    <dgm:pt modelId="{B91E112E-D115-4355-8A84-C75496E563FA}" type="parTrans" cxnId="{04F15B55-DC65-4415-BC00-CD25781D4B53}">
      <dgm:prSet/>
      <dgm:spPr/>
      <dgm:t>
        <a:bodyPr/>
        <a:lstStyle/>
        <a:p>
          <a:endParaRPr lang="en-US"/>
        </a:p>
      </dgm:t>
    </dgm:pt>
    <dgm:pt modelId="{B55FEE66-8BCF-415D-8C3F-E4BDA9925C93}" type="sibTrans" cxnId="{04F15B55-DC65-4415-BC00-CD25781D4B53}">
      <dgm:prSet/>
      <dgm:spPr/>
      <dgm:t>
        <a:bodyPr/>
        <a:lstStyle/>
        <a:p>
          <a:endParaRPr lang="en-US"/>
        </a:p>
      </dgm:t>
    </dgm:pt>
    <dgm:pt modelId="{99A36D99-3069-45C7-B345-B04B960075F0}">
      <dgm:prSet/>
      <dgm:spPr/>
      <dgm:t>
        <a:bodyPr/>
        <a:lstStyle/>
        <a:p>
          <a:r>
            <a:rPr lang="en-US"/>
            <a:t>Undershifting: produtos baratos</a:t>
          </a:r>
        </a:p>
      </dgm:t>
    </dgm:pt>
    <dgm:pt modelId="{38567850-EFCE-4272-B526-3BE2E9656370}" type="parTrans" cxnId="{77E21170-8133-4C64-81B2-723174F182EA}">
      <dgm:prSet/>
      <dgm:spPr/>
      <dgm:t>
        <a:bodyPr/>
        <a:lstStyle/>
        <a:p>
          <a:endParaRPr lang="en-US"/>
        </a:p>
      </dgm:t>
    </dgm:pt>
    <dgm:pt modelId="{B5B0701A-94A8-43D6-9995-F80746F2DFD3}" type="sibTrans" cxnId="{77E21170-8133-4C64-81B2-723174F182EA}">
      <dgm:prSet/>
      <dgm:spPr/>
      <dgm:t>
        <a:bodyPr/>
        <a:lstStyle/>
        <a:p>
          <a:endParaRPr lang="en-US"/>
        </a:p>
      </dgm:t>
    </dgm:pt>
    <dgm:pt modelId="{D3203EFF-6317-4446-B8B3-CC8B6EA3D94C}" type="pres">
      <dgm:prSet presAssocID="{823E0FB4-1CB6-466D-8127-46240746F364}" presName="Name0" presStyleCnt="0">
        <dgm:presLayoutVars>
          <dgm:dir/>
          <dgm:animLvl val="lvl"/>
          <dgm:resizeHandles val="exact"/>
        </dgm:presLayoutVars>
      </dgm:prSet>
      <dgm:spPr/>
    </dgm:pt>
    <dgm:pt modelId="{66BE1FA2-C1A0-46EE-97BF-8A93DD0F12D4}" type="pres">
      <dgm:prSet presAssocID="{284F157F-D4C4-4D85-B90E-F05F624E51F9}" presName="boxAndChildren" presStyleCnt="0"/>
      <dgm:spPr/>
    </dgm:pt>
    <dgm:pt modelId="{C1DA3711-6F8B-48A0-A1D5-899EEE5F0A37}" type="pres">
      <dgm:prSet presAssocID="{284F157F-D4C4-4D85-B90E-F05F624E51F9}" presName="parentTextBox" presStyleLbl="alignNode1" presStyleIdx="0" presStyleCnt="2"/>
      <dgm:spPr/>
    </dgm:pt>
    <dgm:pt modelId="{33887FF4-C575-46BD-9438-ACE089E8248C}" type="pres">
      <dgm:prSet presAssocID="{284F157F-D4C4-4D85-B90E-F05F624E51F9}" presName="descendantBox" presStyleLbl="bgAccFollowNode1" presStyleIdx="0" presStyleCnt="2"/>
      <dgm:spPr/>
    </dgm:pt>
    <dgm:pt modelId="{57D17799-74AF-4807-B56B-E9BAE7D65008}" type="pres">
      <dgm:prSet presAssocID="{979CB966-2F15-405E-9B15-AC06518A9774}" presName="sp" presStyleCnt="0"/>
      <dgm:spPr/>
    </dgm:pt>
    <dgm:pt modelId="{36E1CA66-61DC-45D8-A7FD-8A1DD339B3FD}" type="pres">
      <dgm:prSet presAssocID="{6BDC7206-5104-4F98-87F0-AF79964759EC}" presName="arrowAndChildren" presStyleCnt="0"/>
      <dgm:spPr/>
    </dgm:pt>
    <dgm:pt modelId="{48767FF6-2FA2-4C32-9975-A9B5DCCCFBA9}" type="pres">
      <dgm:prSet presAssocID="{6BDC7206-5104-4F98-87F0-AF79964759EC}" presName="parentTextArrow" presStyleLbl="node1" presStyleIdx="0" presStyleCnt="0"/>
      <dgm:spPr/>
    </dgm:pt>
    <dgm:pt modelId="{A7920537-8A9C-4DCF-B1BF-477C1D9C69CD}" type="pres">
      <dgm:prSet presAssocID="{6BDC7206-5104-4F98-87F0-AF79964759EC}" presName="arrow" presStyleLbl="alignNode1" presStyleIdx="1" presStyleCnt="2"/>
      <dgm:spPr/>
    </dgm:pt>
    <dgm:pt modelId="{9E441955-2F28-4228-B638-ADDE2792B358}" type="pres">
      <dgm:prSet presAssocID="{6BDC7206-5104-4F98-87F0-AF79964759EC}" presName="descendantArrow" presStyleLbl="bgAccFollowNode1" presStyleIdx="1" presStyleCnt="2"/>
      <dgm:spPr/>
    </dgm:pt>
  </dgm:ptLst>
  <dgm:cxnLst>
    <dgm:cxn modelId="{C5A25703-2A18-4C2D-8A03-7CBC73681960}" type="presOf" srcId="{6BDC7206-5104-4F98-87F0-AF79964759EC}" destId="{A7920537-8A9C-4DCF-B1BF-477C1D9C69CD}" srcOrd="1" destOrd="0" presId="urn:microsoft.com/office/officeart/2016/7/layout/VerticalDownArrowProcess"/>
    <dgm:cxn modelId="{1755CA2D-8943-4941-846F-83567511FDEC}" srcId="{823E0FB4-1CB6-466D-8127-46240746F364}" destId="{284F157F-D4C4-4D85-B90E-F05F624E51F9}" srcOrd="1" destOrd="0" parTransId="{20C92022-096D-40FF-9D34-A27FF4A03487}" sibTransId="{92BC36A9-881E-42C6-B7E3-AD3FC7259E44}"/>
    <dgm:cxn modelId="{2C33D35B-33E3-42A1-9274-135B0F2BA7F1}" srcId="{6BDC7206-5104-4F98-87F0-AF79964759EC}" destId="{5F40C72A-9FFC-4496-8C7D-CD4E00FBD38A}" srcOrd="0" destOrd="0" parTransId="{E66DDB0D-E993-4846-86BE-41A9769B1F03}" sibTransId="{414DE41A-AC8F-4D68-B031-001F0FF7E8CA}"/>
    <dgm:cxn modelId="{5ABE0B50-BF3E-46B4-AFE7-2D4218CC1DD9}" type="presOf" srcId="{284F157F-D4C4-4D85-B90E-F05F624E51F9}" destId="{C1DA3711-6F8B-48A0-A1D5-899EEE5F0A37}" srcOrd="0" destOrd="0" presId="urn:microsoft.com/office/officeart/2016/7/layout/VerticalDownArrowProcess"/>
    <dgm:cxn modelId="{77E21170-8133-4C64-81B2-723174F182EA}" srcId="{284F157F-D4C4-4D85-B90E-F05F624E51F9}" destId="{99A36D99-3069-45C7-B345-B04B960075F0}" srcOrd="1" destOrd="0" parTransId="{38567850-EFCE-4272-B526-3BE2E9656370}" sibTransId="{B5B0701A-94A8-43D6-9995-F80746F2DFD3}"/>
    <dgm:cxn modelId="{04F15B55-DC65-4415-BC00-CD25781D4B53}" srcId="{284F157F-D4C4-4D85-B90E-F05F624E51F9}" destId="{43B49AF7-A226-4DCD-81EA-82C517A43640}" srcOrd="0" destOrd="0" parTransId="{B91E112E-D115-4355-8A84-C75496E563FA}" sibTransId="{B55FEE66-8BCF-415D-8C3F-E4BDA9925C93}"/>
    <dgm:cxn modelId="{588A227F-B8D5-4759-967A-11B76C410E99}" type="presOf" srcId="{823E0FB4-1CB6-466D-8127-46240746F364}" destId="{D3203EFF-6317-4446-B8B3-CC8B6EA3D94C}" srcOrd="0" destOrd="0" presId="urn:microsoft.com/office/officeart/2016/7/layout/VerticalDownArrowProcess"/>
    <dgm:cxn modelId="{2BE84B96-72FD-4231-8418-BB7EEE2BA48E}" type="presOf" srcId="{5F40C72A-9FFC-4496-8C7D-CD4E00FBD38A}" destId="{9E441955-2F28-4228-B638-ADDE2792B358}" srcOrd="0" destOrd="0" presId="urn:microsoft.com/office/officeart/2016/7/layout/VerticalDownArrowProcess"/>
    <dgm:cxn modelId="{320A16AD-624B-435C-B8E1-455376F67265}" srcId="{823E0FB4-1CB6-466D-8127-46240746F364}" destId="{6BDC7206-5104-4F98-87F0-AF79964759EC}" srcOrd="0" destOrd="0" parTransId="{12D00F34-8970-463A-8764-6A7A1FD1FF9C}" sibTransId="{979CB966-2F15-405E-9B15-AC06518A9774}"/>
    <dgm:cxn modelId="{830532BC-A65D-450C-909B-4578E72607EA}" type="presOf" srcId="{43B49AF7-A226-4DCD-81EA-82C517A43640}" destId="{33887FF4-C575-46BD-9438-ACE089E8248C}" srcOrd="0" destOrd="0" presId="urn:microsoft.com/office/officeart/2016/7/layout/VerticalDownArrowProcess"/>
    <dgm:cxn modelId="{02804DBE-4773-4B88-99D0-DEEDFA88C109}" type="presOf" srcId="{7A9F00DE-191F-4683-84BE-72A28AC39E8E}" destId="{9E441955-2F28-4228-B638-ADDE2792B358}" srcOrd="0" destOrd="1" presId="urn:microsoft.com/office/officeart/2016/7/layout/VerticalDownArrowProcess"/>
    <dgm:cxn modelId="{9813A5BF-CD9A-470D-B246-E16697FDCF2C}" type="presOf" srcId="{6BDC7206-5104-4F98-87F0-AF79964759EC}" destId="{48767FF6-2FA2-4C32-9975-A9B5DCCCFBA9}" srcOrd="0" destOrd="0" presId="urn:microsoft.com/office/officeart/2016/7/layout/VerticalDownArrowProcess"/>
    <dgm:cxn modelId="{3BE4F6DA-B83D-4621-9840-88F6005B1A20}" type="presOf" srcId="{99A36D99-3069-45C7-B345-B04B960075F0}" destId="{33887FF4-C575-46BD-9438-ACE089E8248C}" srcOrd="0" destOrd="1" presId="urn:microsoft.com/office/officeart/2016/7/layout/VerticalDownArrowProcess"/>
    <dgm:cxn modelId="{E8E456E4-6F43-4B84-B2C6-3DFCAA9C6415}" srcId="{6BDC7206-5104-4F98-87F0-AF79964759EC}" destId="{7A9F00DE-191F-4683-84BE-72A28AC39E8E}" srcOrd="1" destOrd="0" parTransId="{857D9999-884B-4960-8DDF-D2EBA7EAE52D}" sibTransId="{F98E3C1C-30B2-43AD-9269-BFFE63FC2143}"/>
    <dgm:cxn modelId="{0F9B9B14-84D8-4F5D-8494-3AC6F3890B95}" type="presParOf" srcId="{D3203EFF-6317-4446-B8B3-CC8B6EA3D94C}" destId="{66BE1FA2-C1A0-46EE-97BF-8A93DD0F12D4}" srcOrd="0" destOrd="0" presId="urn:microsoft.com/office/officeart/2016/7/layout/VerticalDownArrowProcess"/>
    <dgm:cxn modelId="{EB5ED912-A9F9-42D8-8D05-E6BCC38DEB8C}" type="presParOf" srcId="{66BE1FA2-C1A0-46EE-97BF-8A93DD0F12D4}" destId="{C1DA3711-6F8B-48A0-A1D5-899EEE5F0A37}" srcOrd="0" destOrd="0" presId="urn:microsoft.com/office/officeart/2016/7/layout/VerticalDownArrowProcess"/>
    <dgm:cxn modelId="{60EC8D63-77F2-4CAE-95F4-B745DB77BBFC}" type="presParOf" srcId="{66BE1FA2-C1A0-46EE-97BF-8A93DD0F12D4}" destId="{33887FF4-C575-46BD-9438-ACE089E8248C}" srcOrd="1" destOrd="0" presId="urn:microsoft.com/office/officeart/2016/7/layout/VerticalDownArrowProcess"/>
    <dgm:cxn modelId="{07F52EEF-F1AE-4361-A5FC-220EC5714BCC}" type="presParOf" srcId="{D3203EFF-6317-4446-B8B3-CC8B6EA3D94C}" destId="{57D17799-74AF-4807-B56B-E9BAE7D65008}" srcOrd="1" destOrd="0" presId="urn:microsoft.com/office/officeart/2016/7/layout/VerticalDownArrowProcess"/>
    <dgm:cxn modelId="{E44E58A8-C258-4AB1-B2C2-62EB83F9635B}" type="presParOf" srcId="{D3203EFF-6317-4446-B8B3-CC8B6EA3D94C}" destId="{36E1CA66-61DC-45D8-A7FD-8A1DD339B3FD}" srcOrd="2" destOrd="0" presId="urn:microsoft.com/office/officeart/2016/7/layout/VerticalDownArrowProcess"/>
    <dgm:cxn modelId="{217D2C3C-76CD-4F06-B541-A3D18D7FC527}" type="presParOf" srcId="{36E1CA66-61DC-45D8-A7FD-8A1DD339B3FD}" destId="{48767FF6-2FA2-4C32-9975-A9B5DCCCFBA9}" srcOrd="0" destOrd="0" presId="urn:microsoft.com/office/officeart/2016/7/layout/VerticalDownArrowProcess"/>
    <dgm:cxn modelId="{E91DBD2B-355B-4CE0-A849-BACAB4CC495F}" type="presParOf" srcId="{36E1CA66-61DC-45D8-A7FD-8A1DD339B3FD}" destId="{A7920537-8A9C-4DCF-B1BF-477C1D9C69CD}" srcOrd="1" destOrd="0" presId="urn:microsoft.com/office/officeart/2016/7/layout/VerticalDownArrowProcess"/>
    <dgm:cxn modelId="{4414BF02-EAEE-4810-8577-860FF825A81D}" type="presParOf" srcId="{36E1CA66-61DC-45D8-A7FD-8A1DD339B3FD}" destId="{9E441955-2F28-4228-B638-ADDE2792B35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A3711-6F8B-48A0-A1D5-899EEE5F0A37}">
      <dsp:nvSpPr>
        <dsp:cNvPr id="0" name=""/>
        <dsp:cNvSpPr/>
      </dsp:nvSpPr>
      <dsp:spPr>
        <a:xfrm>
          <a:off x="0" y="3334137"/>
          <a:ext cx="1837979" cy="21875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17" tIns="156464" rIns="130717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Transferência para o preço</a:t>
          </a:r>
        </a:p>
      </dsp:txBody>
      <dsp:txXfrm>
        <a:off x="0" y="3334137"/>
        <a:ext cx="1837979" cy="2187554"/>
      </dsp:txXfrm>
    </dsp:sp>
    <dsp:sp modelId="{33887FF4-C575-46BD-9438-ACE089E8248C}">
      <dsp:nvSpPr>
        <dsp:cNvPr id="0" name=""/>
        <dsp:cNvSpPr/>
      </dsp:nvSpPr>
      <dsp:spPr>
        <a:xfrm>
          <a:off x="1837978" y="3334137"/>
          <a:ext cx="5513937" cy="21875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49" tIns="279400" rIns="111849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Overshifting: produtos caros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Undershifting: produtos baratos</a:t>
          </a:r>
        </a:p>
      </dsp:txBody>
      <dsp:txXfrm>
        <a:off x="1837978" y="3334137"/>
        <a:ext cx="5513937" cy="2187554"/>
      </dsp:txXfrm>
    </dsp:sp>
    <dsp:sp modelId="{A7920537-8A9C-4DCF-B1BF-477C1D9C69CD}">
      <dsp:nvSpPr>
        <dsp:cNvPr id="0" name=""/>
        <dsp:cNvSpPr/>
      </dsp:nvSpPr>
      <dsp:spPr>
        <a:xfrm rot="10800000">
          <a:off x="0" y="2491"/>
          <a:ext cx="1837979" cy="336445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17" tIns="156464" rIns="130717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Redução</a:t>
          </a:r>
          <a:r>
            <a:rPr lang="en-US" sz="2200" kern="1200" dirty="0"/>
            <a:t> do </a:t>
          </a:r>
          <a:r>
            <a:rPr lang="en-US" sz="2200" kern="1200" dirty="0" err="1"/>
            <a:t>consumo</a:t>
          </a:r>
          <a:endParaRPr lang="en-US" sz="2200" kern="1200" dirty="0"/>
        </a:p>
      </dsp:txBody>
      <dsp:txXfrm rot="-10800000">
        <a:off x="0" y="2491"/>
        <a:ext cx="1837979" cy="2186898"/>
      </dsp:txXfrm>
    </dsp:sp>
    <dsp:sp modelId="{9E441955-2F28-4228-B638-ADDE2792B358}">
      <dsp:nvSpPr>
        <dsp:cNvPr id="0" name=""/>
        <dsp:cNvSpPr/>
      </dsp:nvSpPr>
      <dsp:spPr>
        <a:xfrm>
          <a:off x="1837978" y="2491"/>
          <a:ext cx="5513937" cy="218689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49" tIns="279400" rIns="111849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População</a:t>
          </a:r>
          <a:r>
            <a:rPr lang="en-US" sz="2200" kern="1200" dirty="0"/>
            <a:t> de </a:t>
          </a:r>
          <a:r>
            <a:rPr lang="en-US" sz="2200" kern="1200" dirty="0" err="1"/>
            <a:t>baixa</a:t>
          </a:r>
          <a:r>
            <a:rPr lang="en-US" sz="2200" kern="1200" dirty="0"/>
            <a:t> </a:t>
          </a:r>
          <a:r>
            <a:rPr lang="en-US" sz="2200" kern="1200" dirty="0" err="1"/>
            <a:t>renda</a:t>
          </a:r>
          <a:endParaRPr lang="en-U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Jovens</a:t>
          </a:r>
        </a:p>
      </dsp:txBody>
      <dsp:txXfrm>
        <a:off x="1837978" y="2491"/>
        <a:ext cx="5513937" cy="218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0CB86-227E-4FE3-870D-62CDBAD2D032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8013" y="1241425"/>
            <a:ext cx="55816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A11E4-7F15-470B-ABEF-01E089828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87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8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42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38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41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73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84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ogotipo&#10;&#10;Descrição gerada automaticamente">
            <a:extLst>
              <a:ext uri="{FF2B5EF4-FFF2-40B4-BE49-F238E27FC236}">
                <a16:creationId xmlns:a16="http://schemas.microsoft.com/office/drawing/2014/main" id="{4B91FB05-3306-1993-249F-657EEDB45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160" y="-1201479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6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92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85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cascata&#10;&#10;Descrição gerada automaticamente">
            <a:extLst>
              <a:ext uri="{FF2B5EF4-FFF2-40B4-BE49-F238E27FC236}">
                <a16:creationId xmlns:a16="http://schemas.microsoft.com/office/drawing/2014/main" id="{0DE52E40-EA47-202A-BF74-74C097227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67" y="-2498651"/>
            <a:ext cx="1219200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Gráfico, Gráfico de cascata&#10;&#10;Descrição gerada automaticamente">
            <a:extLst>
              <a:ext uri="{FF2B5EF4-FFF2-40B4-BE49-F238E27FC236}">
                <a16:creationId xmlns:a16="http://schemas.microsoft.com/office/drawing/2014/main" id="{409F1604-2CE3-F1E0-B634-99A4767D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801" y="-1509824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35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4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0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90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32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98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7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128"/>
            <a:ext cx="5566593" cy="7346521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72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93021" y="1084885"/>
            <a:ext cx="7346523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8157"/>
            <a:ext cx="2079513" cy="7323355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273345"/>
            <a:ext cx="4504659" cy="404185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917"/>
            <a:ext cx="3427160" cy="7338394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41971" y="-725598"/>
            <a:ext cx="3927492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8148"/>
            <a:ext cx="4879823" cy="734653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Close de degustação de vinhos">
            <a:extLst>
              <a:ext uri="{FF2B5EF4-FFF2-40B4-BE49-F238E27FC236}">
                <a16:creationId xmlns:a16="http://schemas.microsoft.com/office/drawing/2014/main" id="{9F051ABC-14E4-6B9B-E298-5B0A4ADCC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9"/>
            <a:ext cx="12211436" cy="73152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0033D6-F4FD-5C58-C229-6C8FB4E1DD33}"/>
              </a:ext>
            </a:extLst>
          </p:cNvPr>
          <p:cNvSpPr/>
          <p:nvPr/>
        </p:nvSpPr>
        <p:spPr>
          <a:xfrm>
            <a:off x="8764838" y="3244678"/>
            <a:ext cx="26096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Imposto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Seletivo</a:t>
            </a:r>
            <a:b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Vinhos</a:t>
            </a:r>
            <a:endParaRPr lang="pt-BR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27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 descr="Caixotes de armazenamento">
            <a:extLst>
              <a:ext uri="{FF2B5EF4-FFF2-40B4-BE49-F238E27FC236}">
                <a16:creationId xmlns:a16="http://schemas.microsoft.com/office/drawing/2014/main" id="{76142EFB-C26B-25F3-46F4-297EDAFAC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4054" r="14056" b="1"/>
          <a:stretch/>
        </p:blipFill>
        <p:spPr>
          <a:xfrm>
            <a:off x="4283902" y="10"/>
            <a:ext cx="7908098" cy="73151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926835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359B38D6-CA01-785A-6953-3688F63B96BA}"/>
              </a:ext>
            </a:extLst>
          </p:cNvPr>
          <p:cNvSpPr/>
          <p:nvPr/>
        </p:nvSpPr>
        <p:spPr>
          <a:xfrm>
            <a:off x="1571723" y="4578195"/>
            <a:ext cx="2993273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/>
              <a:t>Única</a:t>
            </a:r>
            <a:endParaRPr lang="en-US" sz="3600" kern="1200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F1E88FED-3FA6-28DB-69B8-42630EBC308D}"/>
              </a:ext>
            </a:extLst>
          </p:cNvPr>
          <p:cNvSpPr/>
          <p:nvPr/>
        </p:nvSpPr>
        <p:spPr>
          <a:xfrm>
            <a:off x="1571723" y="5800914"/>
            <a:ext cx="2993273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pattFill prst="dk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/>
              <a:t>Créditos</a:t>
            </a:r>
            <a:endParaRPr lang="en-US" sz="3600" kern="1200" dirty="0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069E80B7-A49A-EBF6-ED4A-C928D55088CC}"/>
              </a:ext>
            </a:extLst>
          </p:cNvPr>
          <p:cNvSpPr/>
          <p:nvPr/>
        </p:nvSpPr>
        <p:spPr>
          <a:xfrm>
            <a:off x="1693847" y="395091"/>
            <a:ext cx="4684651" cy="1344499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solidFill>
                  <a:schemeClr val="bg1"/>
                </a:solidFill>
              </a:rPr>
              <a:t>Produção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extração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comercialização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importação</a:t>
            </a:r>
            <a:endParaRPr lang="en-US" sz="2800" kern="1200" dirty="0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64B9FE7B-22E2-6853-FB6B-EA63B9C97F38}"/>
              </a:ext>
            </a:extLst>
          </p:cNvPr>
          <p:cNvSpPr/>
          <p:nvPr/>
        </p:nvSpPr>
        <p:spPr>
          <a:xfrm>
            <a:off x="1693847" y="2098655"/>
            <a:ext cx="4684651" cy="134450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Bens e </a:t>
            </a:r>
            <a:r>
              <a:rPr lang="en-US" sz="2800" dirty="0" err="1">
                <a:solidFill>
                  <a:schemeClr val="bg1"/>
                </a:solidFill>
              </a:rPr>
              <a:t>serviços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prejudiciais</a:t>
            </a:r>
            <a:r>
              <a:rPr lang="en-US" sz="2800" dirty="0">
                <a:solidFill>
                  <a:schemeClr val="bg1"/>
                </a:solidFill>
              </a:rPr>
              <a:t> à </a:t>
            </a:r>
            <a:r>
              <a:rPr lang="en-US" sz="2800" dirty="0" err="1">
                <a:solidFill>
                  <a:schemeClr val="bg1"/>
                </a:solidFill>
              </a:rPr>
              <a:t>saúde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ao </a:t>
            </a:r>
            <a:r>
              <a:rPr lang="en-US" sz="2800" dirty="0" err="1">
                <a:solidFill>
                  <a:schemeClr val="bg1"/>
                </a:solidFill>
              </a:rPr>
              <a:t>meio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ambiente</a:t>
            </a:r>
            <a:endParaRPr lang="en-US" sz="2800" kern="1200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9C8897CD-BC65-16F3-2CCE-F99EC31C4CC5}"/>
              </a:ext>
            </a:extLst>
          </p:cNvPr>
          <p:cNvSpPr/>
          <p:nvPr/>
        </p:nvSpPr>
        <p:spPr>
          <a:xfrm rot="16200000">
            <a:off x="-870765" y="1701626"/>
            <a:ext cx="3262510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>
                <a:solidFill>
                  <a:schemeClr val="bg1"/>
                </a:solidFill>
              </a:rPr>
              <a:t>Incidência</a:t>
            </a:r>
            <a:endParaRPr lang="en-US" sz="3600" kern="1200" dirty="0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0B38732-C2D4-E79C-A7AD-A4FC40374AC8}"/>
              </a:ext>
            </a:extLst>
          </p:cNvPr>
          <p:cNvCxnSpPr/>
          <p:nvPr/>
        </p:nvCxnSpPr>
        <p:spPr>
          <a:xfrm>
            <a:off x="758283" y="3657600"/>
            <a:ext cx="0" cy="25536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C6CB5F7A-74FE-295A-EE54-AAB577B48F08}"/>
              </a:ext>
            </a:extLst>
          </p:cNvPr>
          <p:cNvCxnSpPr/>
          <p:nvPr/>
        </p:nvCxnSpPr>
        <p:spPr>
          <a:xfrm>
            <a:off x="758283" y="4917688"/>
            <a:ext cx="8134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FF661A06-5854-89E3-06B6-B773CB1E5C4E}"/>
              </a:ext>
            </a:extLst>
          </p:cNvPr>
          <p:cNvCxnSpPr/>
          <p:nvPr/>
        </p:nvCxnSpPr>
        <p:spPr>
          <a:xfrm>
            <a:off x="743415" y="6218662"/>
            <a:ext cx="8134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79327FA-3DA9-861D-9AB6-50F95EEECA60}"/>
              </a:ext>
            </a:extLst>
          </p:cNvPr>
          <p:cNvSpPr/>
          <p:nvPr/>
        </p:nvSpPr>
        <p:spPr>
          <a:xfrm>
            <a:off x="6492240" y="2496717"/>
            <a:ext cx="741680" cy="5483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40BE6B9E-5C0F-F7BA-9EFB-967FBC7957A6}"/>
              </a:ext>
            </a:extLst>
          </p:cNvPr>
          <p:cNvSpPr/>
          <p:nvPr/>
        </p:nvSpPr>
        <p:spPr>
          <a:xfrm>
            <a:off x="7347663" y="2141464"/>
            <a:ext cx="1897937" cy="134450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solidFill>
                  <a:schemeClr val="bg1"/>
                </a:solidFill>
              </a:rPr>
              <a:t>Múltiplas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alíquotas</a:t>
            </a:r>
            <a:endParaRPr lang="en-US" sz="2800" kern="1200" dirty="0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7651FF8D-8747-34E6-9869-95BA99173D4B}"/>
              </a:ext>
            </a:extLst>
          </p:cNvPr>
          <p:cNvSpPr/>
          <p:nvPr/>
        </p:nvSpPr>
        <p:spPr>
          <a:xfrm>
            <a:off x="6506572" y="4902915"/>
            <a:ext cx="4684651" cy="134450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solidFill>
                  <a:schemeClr val="bg1"/>
                </a:solidFill>
              </a:rPr>
              <a:t>Imposto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Sem </a:t>
            </a:r>
            <a:r>
              <a:rPr lang="en-US" sz="2800" dirty="0" err="1">
                <a:solidFill>
                  <a:schemeClr val="bg1"/>
                </a:solidFill>
              </a:rPr>
              <a:t>destinação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específica</a:t>
            </a:r>
            <a:endParaRPr lang="en-US" sz="2800" kern="12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2C0EA15-F035-A4AB-6C7B-9A23142A6793}"/>
              </a:ext>
            </a:extLst>
          </p:cNvPr>
          <p:cNvGrpSpPr/>
          <p:nvPr/>
        </p:nvGrpSpPr>
        <p:grpSpPr>
          <a:xfrm>
            <a:off x="6804908" y="6344691"/>
            <a:ext cx="5195026" cy="920256"/>
            <a:chOff x="6804908" y="6344691"/>
            <a:chExt cx="5195026" cy="920256"/>
          </a:xfrm>
        </p:grpSpPr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A30EA6C3-710B-0817-62C8-84413ED88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08" y="6568281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 descr="Forma, Quadrado&#10;&#10;O conteúdo gerado por IA pode estar incorreto.">
              <a:extLst>
                <a:ext uri="{FF2B5EF4-FFF2-40B4-BE49-F238E27FC236}">
                  <a16:creationId xmlns:a16="http://schemas.microsoft.com/office/drawing/2014/main" id="{431A01F8-BA12-C477-5F1A-A11A0A1A5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088" y="6344691"/>
              <a:ext cx="1678846" cy="920256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3000"/>
                </a:srgbClr>
              </a:outerShdw>
            </a:effec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0F284E5-7AA8-64DF-3C46-6D4C303EE067}"/>
                </a:ext>
              </a:extLst>
            </p:cNvPr>
            <p:cNvSpPr txBox="1"/>
            <p:nvPr/>
          </p:nvSpPr>
          <p:spPr>
            <a:xfrm>
              <a:off x="8903665" y="6481653"/>
              <a:ext cx="189143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Ministério da </a:t>
              </a:r>
              <a:r>
                <a:rPr lang="pt-BR" b="1" dirty="0"/>
                <a:t>Fazenda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48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ADC5CF-AA15-390A-C297-C9DD50EA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83544"/>
            <a:ext cx="3418659" cy="5955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Efeitos</a:t>
            </a:r>
            <a:endParaRPr lang="en-US" sz="4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447110" y="3694177"/>
            <a:ext cx="5770880" cy="18288"/>
          </a:xfrm>
          <a:custGeom>
            <a:avLst/>
            <a:gdLst>
              <a:gd name="connsiteX0" fmla="*/ 0 w 5770880"/>
              <a:gd name="connsiteY0" fmla="*/ 0 h 18288"/>
              <a:gd name="connsiteX1" fmla="*/ 525791 w 5770880"/>
              <a:gd name="connsiteY1" fmla="*/ 0 h 18288"/>
              <a:gd name="connsiteX2" fmla="*/ 1109291 w 5770880"/>
              <a:gd name="connsiteY2" fmla="*/ 0 h 18288"/>
              <a:gd name="connsiteX3" fmla="*/ 1635083 w 5770880"/>
              <a:gd name="connsiteY3" fmla="*/ 0 h 18288"/>
              <a:gd name="connsiteX4" fmla="*/ 2334000 w 5770880"/>
              <a:gd name="connsiteY4" fmla="*/ 0 h 18288"/>
              <a:gd name="connsiteX5" fmla="*/ 2975209 w 5770880"/>
              <a:gd name="connsiteY5" fmla="*/ 0 h 18288"/>
              <a:gd name="connsiteX6" fmla="*/ 3616418 w 5770880"/>
              <a:gd name="connsiteY6" fmla="*/ 0 h 18288"/>
              <a:gd name="connsiteX7" fmla="*/ 4373045 w 5770880"/>
              <a:gd name="connsiteY7" fmla="*/ 0 h 18288"/>
              <a:gd name="connsiteX8" fmla="*/ 5071962 w 5770880"/>
              <a:gd name="connsiteY8" fmla="*/ 0 h 18288"/>
              <a:gd name="connsiteX9" fmla="*/ 5770880 w 5770880"/>
              <a:gd name="connsiteY9" fmla="*/ 0 h 18288"/>
              <a:gd name="connsiteX10" fmla="*/ 5770880 w 5770880"/>
              <a:gd name="connsiteY10" fmla="*/ 18288 h 18288"/>
              <a:gd name="connsiteX11" fmla="*/ 5302798 w 5770880"/>
              <a:gd name="connsiteY11" fmla="*/ 18288 h 18288"/>
              <a:gd name="connsiteX12" fmla="*/ 4777006 w 5770880"/>
              <a:gd name="connsiteY12" fmla="*/ 18288 h 18288"/>
              <a:gd name="connsiteX13" fmla="*/ 4078089 w 5770880"/>
              <a:gd name="connsiteY13" fmla="*/ 18288 h 18288"/>
              <a:gd name="connsiteX14" fmla="*/ 3321462 w 5770880"/>
              <a:gd name="connsiteY14" fmla="*/ 18288 h 18288"/>
              <a:gd name="connsiteX15" fmla="*/ 2737962 w 5770880"/>
              <a:gd name="connsiteY15" fmla="*/ 18288 h 18288"/>
              <a:gd name="connsiteX16" fmla="*/ 1981335 w 5770880"/>
              <a:gd name="connsiteY16" fmla="*/ 18288 h 18288"/>
              <a:gd name="connsiteX17" fmla="*/ 1455544 w 5770880"/>
              <a:gd name="connsiteY17" fmla="*/ 18288 h 18288"/>
              <a:gd name="connsiteX18" fmla="*/ 987462 w 5770880"/>
              <a:gd name="connsiteY18" fmla="*/ 18288 h 18288"/>
              <a:gd name="connsiteX19" fmla="*/ 0 w 5770880"/>
              <a:gd name="connsiteY19" fmla="*/ 18288 h 18288"/>
              <a:gd name="connsiteX20" fmla="*/ 0 w 5770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70880" h="18288" fill="none" extrusionOk="0">
                <a:moveTo>
                  <a:pt x="0" y="0"/>
                </a:moveTo>
                <a:cubicBezTo>
                  <a:pt x="108221" y="17108"/>
                  <a:pt x="411142" y="4619"/>
                  <a:pt x="525791" y="0"/>
                </a:cubicBezTo>
                <a:cubicBezTo>
                  <a:pt x="640440" y="-4619"/>
                  <a:pt x="875040" y="7522"/>
                  <a:pt x="1109291" y="0"/>
                </a:cubicBezTo>
                <a:cubicBezTo>
                  <a:pt x="1343542" y="-7522"/>
                  <a:pt x="1450543" y="-21058"/>
                  <a:pt x="1635083" y="0"/>
                </a:cubicBezTo>
                <a:cubicBezTo>
                  <a:pt x="1819623" y="21058"/>
                  <a:pt x="2150763" y="21462"/>
                  <a:pt x="2334000" y="0"/>
                </a:cubicBezTo>
                <a:cubicBezTo>
                  <a:pt x="2517237" y="-21462"/>
                  <a:pt x="2815774" y="28922"/>
                  <a:pt x="2975209" y="0"/>
                </a:cubicBezTo>
                <a:cubicBezTo>
                  <a:pt x="3134644" y="-28922"/>
                  <a:pt x="3419549" y="16131"/>
                  <a:pt x="3616418" y="0"/>
                </a:cubicBezTo>
                <a:cubicBezTo>
                  <a:pt x="3813287" y="-16131"/>
                  <a:pt x="4106291" y="-25913"/>
                  <a:pt x="4373045" y="0"/>
                </a:cubicBezTo>
                <a:cubicBezTo>
                  <a:pt x="4639799" y="25913"/>
                  <a:pt x="4780808" y="14245"/>
                  <a:pt x="5071962" y="0"/>
                </a:cubicBezTo>
                <a:cubicBezTo>
                  <a:pt x="5363116" y="-14245"/>
                  <a:pt x="5515608" y="-12272"/>
                  <a:pt x="5770880" y="0"/>
                </a:cubicBezTo>
                <a:cubicBezTo>
                  <a:pt x="5771259" y="7355"/>
                  <a:pt x="5771164" y="10249"/>
                  <a:pt x="5770880" y="18288"/>
                </a:cubicBezTo>
                <a:cubicBezTo>
                  <a:pt x="5583300" y="34880"/>
                  <a:pt x="5401928" y="23979"/>
                  <a:pt x="5302798" y="18288"/>
                </a:cubicBezTo>
                <a:cubicBezTo>
                  <a:pt x="5203668" y="12597"/>
                  <a:pt x="4945300" y="18285"/>
                  <a:pt x="4777006" y="18288"/>
                </a:cubicBezTo>
                <a:cubicBezTo>
                  <a:pt x="4608712" y="18291"/>
                  <a:pt x="4264773" y="52697"/>
                  <a:pt x="4078089" y="18288"/>
                </a:cubicBezTo>
                <a:cubicBezTo>
                  <a:pt x="3891405" y="-16121"/>
                  <a:pt x="3599255" y="24036"/>
                  <a:pt x="3321462" y="18288"/>
                </a:cubicBezTo>
                <a:cubicBezTo>
                  <a:pt x="3043669" y="12540"/>
                  <a:pt x="2974434" y="2462"/>
                  <a:pt x="2737962" y="18288"/>
                </a:cubicBezTo>
                <a:cubicBezTo>
                  <a:pt x="2501490" y="34114"/>
                  <a:pt x="2208242" y="20240"/>
                  <a:pt x="1981335" y="18288"/>
                </a:cubicBezTo>
                <a:cubicBezTo>
                  <a:pt x="1754428" y="16336"/>
                  <a:pt x="1586677" y="2868"/>
                  <a:pt x="1455544" y="18288"/>
                </a:cubicBezTo>
                <a:cubicBezTo>
                  <a:pt x="1324411" y="33708"/>
                  <a:pt x="1163614" y="40165"/>
                  <a:pt x="987462" y="18288"/>
                </a:cubicBezTo>
                <a:cubicBezTo>
                  <a:pt x="811310" y="-3589"/>
                  <a:pt x="380582" y="28571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770880" h="18288" stroke="0" extrusionOk="0">
                <a:moveTo>
                  <a:pt x="0" y="0"/>
                </a:moveTo>
                <a:cubicBezTo>
                  <a:pt x="276868" y="17612"/>
                  <a:pt x="466318" y="15932"/>
                  <a:pt x="583500" y="0"/>
                </a:cubicBezTo>
                <a:cubicBezTo>
                  <a:pt x="700682" y="-15932"/>
                  <a:pt x="953546" y="-4852"/>
                  <a:pt x="1051583" y="0"/>
                </a:cubicBezTo>
                <a:cubicBezTo>
                  <a:pt x="1149620" y="4852"/>
                  <a:pt x="1559818" y="17390"/>
                  <a:pt x="1808209" y="0"/>
                </a:cubicBezTo>
                <a:cubicBezTo>
                  <a:pt x="2056600" y="-17390"/>
                  <a:pt x="2189709" y="-17412"/>
                  <a:pt x="2391709" y="0"/>
                </a:cubicBezTo>
                <a:cubicBezTo>
                  <a:pt x="2593709" y="17412"/>
                  <a:pt x="2813445" y="-10832"/>
                  <a:pt x="2975209" y="0"/>
                </a:cubicBezTo>
                <a:cubicBezTo>
                  <a:pt x="3136973" y="10832"/>
                  <a:pt x="3557587" y="-23829"/>
                  <a:pt x="3731836" y="0"/>
                </a:cubicBezTo>
                <a:cubicBezTo>
                  <a:pt x="3906085" y="23829"/>
                  <a:pt x="4023720" y="-442"/>
                  <a:pt x="4257627" y="0"/>
                </a:cubicBezTo>
                <a:cubicBezTo>
                  <a:pt x="4491534" y="442"/>
                  <a:pt x="4825607" y="14351"/>
                  <a:pt x="5014254" y="0"/>
                </a:cubicBezTo>
                <a:cubicBezTo>
                  <a:pt x="5202901" y="-14351"/>
                  <a:pt x="5538016" y="-4369"/>
                  <a:pt x="5770880" y="0"/>
                </a:cubicBezTo>
                <a:cubicBezTo>
                  <a:pt x="5771220" y="5688"/>
                  <a:pt x="5770711" y="13142"/>
                  <a:pt x="5770880" y="18288"/>
                </a:cubicBezTo>
                <a:cubicBezTo>
                  <a:pt x="5463234" y="-7154"/>
                  <a:pt x="5394963" y="417"/>
                  <a:pt x="5129671" y="18288"/>
                </a:cubicBezTo>
                <a:cubicBezTo>
                  <a:pt x="4864379" y="36159"/>
                  <a:pt x="4772025" y="39095"/>
                  <a:pt x="4546171" y="18288"/>
                </a:cubicBezTo>
                <a:cubicBezTo>
                  <a:pt x="4320317" y="-2519"/>
                  <a:pt x="4155284" y="3203"/>
                  <a:pt x="3789545" y="18288"/>
                </a:cubicBezTo>
                <a:cubicBezTo>
                  <a:pt x="3423806" y="33373"/>
                  <a:pt x="3390245" y="-394"/>
                  <a:pt x="3032918" y="18288"/>
                </a:cubicBezTo>
                <a:cubicBezTo>
                  <a:pt x="2675591" y="36970"/>
                  <a:pt x="2620752" y="32483"/>
                  <a:pt x="2507127" y="18288"/>
                </a:cubicBezTo>
                <a:cubicBezTo>
                  <a:pt x="2393502" y="4093"/>
                  <a:pt x="2111225" y="19616"/>
                  <a:pt x="1865918" y="18288"/>
                </a:cubicBezTo>
                <a:cubicBezTo>
                  <a:pt x="1620611" y="16960"/>
                  <a:pt x="1340075" y="-11633"/>
                  <a:pt x="1109291" y="18288"/>
                </a:cubicBezTo>
                <a:cubicBezTo>
                  <a:pt x="878507" y="48209"/>
                  <a:pt x="331866" y="11456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ítulo 1">
            <a:extLst>
              <a:ext uri="{FF2B5EF4-FFF2-40B4-BE49-F238E27FC236}">
                <a16:creationId xmlns:a16="http://schemas.microsoft.com/office/drawing/2014/main" id="{B27CBA27-C69C-3221-4860-764EEB528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498074"/>
              </p:ext>
            </p:extLst>
          </p:nvPr>
        </p:nvGraphicFramePr>
        <p:xfrm>
          <a:off x="4648018" y="683543"/>
          <a:ext cx="7351916" cy="5524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45200549-41B4-8A26-3895-4F1B7ED9F1CB}"/>
              </a:ext>
            </a:extLst>
          </p:cNvPr>
          <p:cNvGrpSpPr/>
          <p:nvPr/>
        </p:nvGrpSpPr>
        <p:grpSpPr>
          <a:xfrm>
            <a:off x="6804908" y="6344691"/>
            <a:ext cx="5195026" cy="920256"/>
            <a:chOff x="6804908" y="6344691"/>
            <a:chExt cx="5195026" cy="920256"/>
          </a:xfrm>
        </p:grpSpPr>
        <p:pic>
          <p:nvPicPr>
            <p:cNvPr id="4" name="Picture 20">
              <a:extLst>
                <a:ext uri="{FF2B5EF4-FFF2-40B4-BE49-F238E27FC236}">
                  <a16:creationId xmlns:a16="http://schemas.microsoft.com/office/drawing/2014/main" id="{10F73DBA-1E63-16DA-634B-6F4E89098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08" y="6568281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m 4" descr="Forma, Quadrado&#10;&#10;O conteúdo gerado por IA pode estar incorreto.">
              <a:extLst>
                <a:ext uri="{FF2B5EF4-FFF2-40B4-BE49-F238E27FC236}">
                  <a16:creationId xmlns:a16="http://schemas.microsoft.com/office/drawing/2014/main" id="{3BED455A-1649-8BC5-59C9-4A627E8F7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088" y="6344691"/>
              <a:ext cx="1678846" cy="920256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8DE714B-1E0D-FA4B-A360-C5455B766395}"/>
                </a:ext>
              </a:extLst>
            </p:cNvPr>
            <p:cNvSpPr txBox="1"/>
            <p:nvPr/>
          </p:nvSpPr>
          <p:spPr>
            <a:xfrm>
              <a:off x="8903665" y="6481653"/>
              <a:ext cx="189143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Ministério da </a:t>
              </a:r>
              <a:r>
                <a:rPr lang="pt-BR" b="1" dirty="0"/>
                <a:t>Fazenda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57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73152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85C64F-0440-9F26-709A-90D59BC1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238707"/>
            <a:ext cx="3438144" cy="11996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Base de </a:t>
            </a:r>
            <a:r>
              <a:rPr lang="en-US" sz="3600" dirty="0" err="1">
                <a:solidFill>
                  <a:schemeClr val="bg1"/>
                </a:solidFill>
              </a:rPr>
              <a:t>cálculo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0121" y="664464"/>
            <a:ext cx="78029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606378"/>
            <a:ext cx="3300984" cy="975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0FC8E2-42E6-E1FB-DE2E-FC0C2A06118B}"/>
              </a:ext>
            </a:extLst>
          </p:cNvPr>
          <p:cNvSpPr txBox="1"/>
          <p:nvPr/>
        </p:nvSpPr>
        <p:spPr>
          <a:xfrm>
            <a:off x="371093" y="2899257"/>
            <a:ext cx="3834171" cy="3421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Valor de </a:t>
            </a:r>
            <a:r>
              <a:rPr lang="en-US" sz="3600" dirty="0" err="1">
                <a:solidFill>
                  <a:schemeClr val="bg1"/>
                </a:solidFill>
              </a:rPr>
              <a:t>venda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comercialização</a:t>
            </a:r>
            <a:endParaRPr lang="en-US" sz="3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F336E64-C90D-BC5C-59B2-E0EE879345E1}"/>
              </a:ext>
            </a:extLst>
          </p:cNvPr>
          <p:cNvGrpSpPr/>
          <p:nvPr/>
        </p:nvGrpSpPr>
        <p:grpSpPr>
          <a:xfrm>
            <a:off x="5296900" y="1238707"/>
            <a:ext cx="5802661" cy="2962921"/>
            <a:chOff x="6953155" y="1784668"/>
            <a:chExt cx="4579163" cy="1531783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E8DD20B9-1D79-2EC0-13A0-DB475CD67EC3}"/>
                </a:ext>
              </a:extLst>
            </p:cNvPr>
            <p:cNvSpPr/>
            <p:nvPr/>
          </p:nvSpPr>
          <p:spPr>
            <a:xfrm>
              <a:off x="6953155" y="2109389"/>
              <a:ext cx="4579163" cy="1207062"/>
            </a:xfrm>
            <a:custGeom>
              <a:avLst/>
              <a:gdLst>
                <a:gd name="connsiteX0" fmla="*/ 0 w 4276105"/>
                <a:gd name="connsiteY0" fmla="*/ 0 h 1282049"/>
                <a:gd name="connsiteX1" fmla="*/ 4276105 w 4276105"/>
                <a:gd name="connsiteY1" fmla="*/ 0 h 1282049"/>
                <a:gd name="connsiteX2" fmla="*/ 4276105 w 4276105"/>
                <a:gd name="connsiteY2" fmla="*/ 1282049 h 1282049"/>
                <a:gd name="connsiteX3" fmla="*/ 0 w 4276105"/>
                <a:gd name="connsiteY3" fmla="*/ 1282049 h 1282049"/>
                <a:gd name="connsiteX4" fmla="*/ 0 w 4276105"/>
                <a:gd name="connsiteY4" fmla="*/ 0 h 1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105" h="1282049">
                  <a:moveTo>
                    <a:pt x="0" y="0"/>
                  </a:moveTo>
                  <a:lnTo>
                    <a:pt x="4276105" y="0"/>
                  </a:lnTo>
                  <a:lnTo>
                    <a:pt x="4276105" y="1282049"/>
                  </a:lnTo>
                  <a:lnTo>
                    <a:pt x="0" y="12820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1873" tIns="458216" rIns="331873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4000" dirty="0"/>
                <a:t>Base de cálculo expressa na unidade de medida apropriada</a:t>
              </a:r>
              <a:endParaRPr lang="en-US" sz="36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200" kern="1200" dirty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A3ED2FD2-5FBF-739F-44C4-AA64581DD4A4}"/>
                </a:ext>
              </a:extLst>
            </p:cNvPr>
            <p:cNvSpPr/>
            <p:nvPr/>
          </p:nvSpPr>
          <p:spPr>
            <a:xfrm>
              <a:off x="7257344" y="1784668"/>
              <a:ext cx="2993273" cy="489027"/>
            </a:xfrm>
            <a:custGeom>
              <a:avLst/>
              <a:gdLst>
                <a:gd name="connsiteX0" fmla="*/ 0 w 2993273"/>
                <a:gd name="connsiteY0" fmla="*/ 108242 h 649440"/>
                <a:gd name="connsiteX1" fmla="*/ 108242 w 2993273"/>
                <a:gd name="connsiteY1" fmla="*/ 0 h 649440"/>
                <a:gd name="connsiteX2" fmla="*/ 2885031 w 2993273"/>
                <a:gd name="connsiteY2" fmla="*/ 0 h 649440"/>
                <a:gd name="connsiteX3" fmla="*/ 2993273 w 2993273"/>
                <a:gd name="connsiteY3" fmla="*/ 108242 h 649440"/>
                <a:gd name="connsiteX4" fmla="*/ 2993273 w 2993273"/>
                <a:gd name="connsiteY4" fmla="*/ 541198 h 649440"/>
                <a:gd name="connsiteX5" fmla="*/ 2885031 w 2993273"/>
                <a:gd name="connsiteY5" fmla="*/ 649440 h 649440"/>
                <a:gd name="connsiteX6" fmla="*/ 108242 w 2993273"/>
                <a:gd name="connsiteY6" fmla="*/ 649440 h 649440"/>
                <a:gd name="connsiteX7" fmla="*/ 0 w 2993273"/>
                <a:gd name="connsiteY7" fmla="*/ 541198 h 649440"/>
                <a:gd name="connsiteX8" fmla="*/ 0 w 2993273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273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2885031" y="0"/>
                  </a:lnTo>
                  <a:cubicBezTo>
                    <a:pt x="2944811" y="0"/>
                    <a:pt x="2993273" y="48462"/>
                    <a:pt x="2993273" y="108242"/>
                  </a:cubicBezTo>
                  <a:lnTo>
                    <a:pt x="2993273" y="541198"/>
                  </a:lnTo>
                  <a:cubicBezTo>
                    <a:pt x="2993273" y="600978"/>
                    <a:pt x="2944811" y="649440"/>
                    <a:pt x="2885031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42" tIns="31703" rIns="144842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 err="1"/>
                <a:t>Alíquota</a:t>
              </a:r>
              <a:r>
                <a:rPr lang="en-US" sz="3600" kern="1200" dirty="0"/>
                <a:t> </a:t>
              </a:r>
              <a:r>
                <a:rPr lang="en-US" sz="3600" kern="1200" dirty="0" err="1"/>
                <a:t>específica</a:t>
              </a:r>
              <a:endParaRPr lang="en-US" sz="3600" kern="1200" dirty="0"/>
            </a:p>
          </p:txBody>
        </p:sp>
      </p:grp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7A4D94F7-F22A-B715-C549-B6AA292B1A4F}"/>
              </a:ext>
            </a:extLst>
          </p:cNvPr>
          <p:cNvSpPr/>
          <p:nvPr/>
        </p:nvSpPr>
        <p:spPr>
          <a:xfrm>
            <a:off x="4147922" y="2519143"/>
            <a:ext cx="880946" cy="7602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A88D4E0-7F1D-1A8B-680C-DD25CF313C40}"/>
              </a:ext>
            </a:extLst>
          </p:cNvPr>
          <p:cNvGrpSpPr/>
          <p:nvPr/>
        </p:nvGrpSpPr>
        <p:grpSpPr>
          <a:xfrm>
            <a:off x="6804908" y="6344691"/>
            <a:ext cx="5195026" cy="920256"/>
            <a:chOff x="6804908" y="6344691"/>
            <a:chExt cx="5195026" cy="920256"/>
          </a:xfrm>
        </p:grpSpPr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id="{047EAC9E-B3FB-4FD2-5143-A63D45294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08" y="6568281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5" descr="Forma, Quadrado&#10;&#10;O conteúdo gerado por IA pode estar incorreto.">
              <a:extLst>
                <a:ext uri="{FF2B5EF4-FFF2-40B4-BE49-F238E27FC236}">
                  <a16:creationId xmlns:a16="http://schemas.microsoft.com/office/drawing/2014/main" id="{36C67FD5-FDB8-CB05-9D4D-AAFF2636B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088" y="6344691"/>
              <a:ext cx="1678846" cy="920256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1568252-D6BD-7628-E2AE-33BC80D4EE81}"/>
                </a:ext>
              </a:extLst>
            </p:cNvPr>
            <p:cNvSpPr txBox="1"/>
            <p:nvPr/>
          </p:nvSpPr>
          <p:spPr>
            <a:xfrm>
              <a:off x="8903665" y="6481653"/>
              <a:ext cx="189143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Ministério da </a:t>
              </a:r>
              <a:r>
                <a:rPr lang="pt-BR" b="1" dirty="0"/>
                <a:t>Fazenda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57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867115" y="867880"/>
            <a:ext cx="73152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04746" y="607422"/>
            <a:ext cx="6769290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5508" y="3192767"/>
            <a:ext cx="2668778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53602" y="1081393"/>
            <a:ext cx="73152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674810" y="1347674"/>
            <a:ext cx="4606190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951095"/>
            <a:ext cx="4412021" cy="32327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Alíquotas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Bebidas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alcoólicas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EDC89A-BACB-A265-4F5B-D0BFDCA058D4}"/>
              </a:ext>
            </a:extLst>
          </p:cNvPr>
          <p:cNvSpPr txBox="1"/>
          <p:nvPr/>
        </p:nvSpPr>
        <p:spPr>
          <a:xfrm>
            <a:off x="945791" y="4582882"/>
            <a:ext cx="4126272" cy="1466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Alíquotas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ad valorem (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progressivas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) e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cumuladas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alíquotas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específicas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Champagne Glasses">
            <a:extLst>
              <a:ext uri="{FF2B5EF4-FFF2-40B4-BE49-F238E27FC236}">
                <a16:creationId xmlns:a16="http://schemas.microsoft.com/office/drawing/2014/main" id="{41C3E5D2-2CA0-8AA8-FFCA-B9A99A6C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829732"/>
            <a:ext cx="5608320" cy="5608320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94FB5285-1321-512C-33A5-5D80C9B73876}"/>
              </a:ext>
            </a:extLst>
          </p:cNvPr>
          <p:cNvSpPr txBox="1"/>
          <p:nvPr/>
        </p:nvSpPr>
        <p:spPr>
          <a:xfrm>
            <a:off x="847492" y="815726"/>
            <a:ext cx="427091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Alíquotas específicas levarão em conta o teor alcoólico e o volume dos produtos</a:t>
            </a:r>
            <a:endParaRPr lang="pt-BR" sz="16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6A3F949-A591-B10B-CE17-7B335CC1B42D}"/>
              </a:ext>
            </a:extLst>
          </p:cNvPr>
          <p:cNvGrpSpPr/>
          <p:nvPr/>
        </p:nvGrpSpPr>
        <p:grpSpPr>
          <a:xfrm>
            <a:off x="6804908" y="6344691"/>
            <a:ext cx="5195026" cy="920256"/>
            <a:chOff x="6804908" y="6344691"/>
            <a:chExt cx="5195026" cy="920256"/>
          </a:xfrm>
        </p:grpSpPr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id="{461AB15A-F16D-A4B7-6C5E-0ECFEF1BB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08" y="6568281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 descr="Forma, Quadrado&#10;&#10;O conteúdo gerado por IA pode estar incorreto.">
              <a:extLst>
                <a:ext uri="{FF2B5EF4-FFF2-40B4-BE49-F238E27FC236}">
                  <a16:creationId xmlns:a16="http://schemas.microsoft.com/office/drawing/2014/main" id="{57BB6432-7113-EE02-A52B-7A1DF88FF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088" y="6344691"/>
              <a:ext cx="1678846" cy="920256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5637CC2-9860-BAB0-FF79-A83FEA29B862}"/>
                </a:ext>
              </a:extLst>
            </p:cNvPr>
            <p:cNvSpPr txBox="1"/>
            <p:nvPr/>
          </p:nvSpPr>
          <p:spPr>
            <a:xfrm>
              <a:off x="8903665" y="6481653"/>
              <a:ext cx="189143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Ministério da </a:t>
              </a:r>
              <a:r>
                <a:rPr lang="pt-BR" b="1" dirty="0"/>
                <a:t>Fazenda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79636CB-F070-2661-7D60-F03073A5B274}"/>
              </a:ext>
            </a:extLst>
          </p:cNvPr>
          <p:cNvSpPr txBox="1"/>
          <p:nvPr/>
        </p:nvSpPr>
        <p:spPr>
          <a:xfrm>
            <a:off x="962980" y="6019987"/>
            <a:ext cx="2957667" cy="830997"/>
          </a:xfrm>
          <a:prstGeom prst="rect">
            <a:avLst/>
          </a:prstGeom>
          <a:solidFill>
            <a:srgbClr val="FF0000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Pequenos produtores:</a:t>
            </a:r>
          </a:p>
          <a:p>
            <a:r>
              <a:rPr lang="pt-BR" sz="2400" dirty="0">
                <a:solidFill>
                  <a:schemeClr val="bg1"/>
                </a:solidFill>
              </a:rPr>
              <a:t>Alíquotas reduzidas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9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ixas Em Estante de Armazém">
            <a:extLst>
              <a:ext uri="{FF2B5EF4-FFF2-40B4-BE49-F238E27FC236}">
                <a16:creationId xmlns:a16="http://schemas.microsoft.com/office/drawing/2014/main" id="{A9ABAF3D-17C1-9E20-7E7B-530833FB4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8" r="1189" b="1"/>
          <a:stretch>
            <a:fillRect/>
          </a:stretch>
        </p:blipFill>
        <p:spPr>
          <a:xfrm>
            <a:off x="2522358" y="38738"/>
            <a:ext cx="9669642" cy="73151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73152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F95544-908E-7FAD-C833-663DE2F8F866}"/>
              </a:ext>
            </a:extLst>
          </p:cNvPr>
          <p:cNvSpPr txBox="1"/>
          <p:nvPr/>
        </p:nvSpPr>
        <p:spPr>
          <a:xfrm>
            <a:off x="288099" y="2596481"/>
            <a:ext cx="4759889" cy="399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Para </a:t>
            </a:r>
            <a:r>
              <a:rPr lang="en-US" sz="3600" dirty="0" err="1"/>
              <a:t>evitar</a:t>
            </a:r>
            <a:r>
              <a:rPr lang="en-US" sz="3600" dirty="0"/>
              <a:t> </a:t>
            </a:r>
            <a:r>
              <a:rPr lang="en-US" sz="3600" dirty="0" err="1"/>
              <a:t>concorrência</a:t>
            </a:r>
            <a:r>
              <a:rPr lang="en-US" sz="3600" dirty="0"/>
              <a:t> </a:t>
            </a:r>
            <a:r>
              <a:rPr lang="en-US" sz="3600" dirty="0" err="1"/>
              <a:t>desleal</a:t>
            </a:r>
            <a:r>
              <a:rPr lang="en-US" sz="3600" dirty="0"/>
              <a:t> com a </a:t>
            </a:r>
            <a:r>
              <a:rPr lang="en-US" sz="3600" dirty="0" err="1"/>
              <a:t>indústria</a:t>
            </a:r>
            <a:r>
              <a:rPr lang="en-US" sz="3600" dirty="0"/>
              <a:t> </a:t>
            </a:r>
            <a:r>
              <a:rPr lang="en-US" sz="3600" dirty="0" err="1"/>
              <a:t>nacional</a:t>
            </a:r>
            <a:r>
              <a:rPr lang="en-US" sz="3600" dirty="0"/>
              <a:t>, </a:t>
            </a:r>
            <a:r>
              <a:rPr lang="en-US" sz="3600" dirty="0" err="1"/>
              <a:t>será</a:t>
            </a:r>
            <a:r>
              <a:rPr lang="en-US" sz="3600" dirty="0"/>
              <a:t> </a:t>
            </a:r>
            <a:r>
              <a:rPr lang="en-US" sz="3600" dirty="0" err="1"/>
              <a:t>aplicada</a:t>
            </a:r>
            <a:r>
              <a:rPr lang="en-US" sz="3600" dirty="0"/>
              <a:t> </a:t>
            </a:r>
            <a:r>
              <a:rPr lang="en-US" sz="3600" dirty="0" err="1"/>
              <a:t>margem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alíquota</a:t>
            </a:r>
            <a:r>
              <a:rPr lang="en-US" sz="3600" dirty="0"/>
              <a:t> da CBS e do IBS </a:t>
            </a:r>
            <a:r>
              <a:rPr lang="en-US" sz="3600" dirty="0" err="1"/>
              <a:t>incidentes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importação</a:t>
            </a:r>
            <a:r>
              <a:rPr lang="en-US" sz="3600" dirty="0"/>
              <a:t>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DE3E620-A4AE-00DE-E4D9-3545363AE255}"/>
              </a:ext>
            </a:extLst>
          </p:cNvPr>
          <p:cNvSpPr/>
          <p:nvPr/>
        </p:nvSpPr>
        <p:spPr>
          <a:xfrm>
            <a:off x="301632" y="1041457"/>
            <a:ext cx="42703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Importação</a:t>
            </a:r>
            <a:endParaRPr lang="pt-BR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60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eira de frascos de florença com líquido verde e fundo amarelo">
            <a:extLst>
              <a:ext uri="{FF2B5EF4-FFF2-40B4-BE49-F238E27FC236}">
                <a16:creationId xmlns:a16="http://schemas.microsoft.com/office/drawing/2014/main" id="{7FC09620-4C69-D0A2-16F4-595B4530EA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16084"/>
          <a:stretch>
            <a:fillRect/>
          </a:stretch>
        </p:blipFill>
        <p:spPr>
          <a:xfrm>
            <a:off x="20" y="1"/>
            <a:ext cx="12191980" cy="73151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6571CA-CC41-5CB6-2596-226D1E02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36919"/>
            <a:ext cx="6052955" cy="5041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600">
                <a:ln w="22225">
                  <a:solidFill>
                    <a:srgbClr val="FFFFFF"/>
                  </a:solidFill>
                </a:ln>
                <a:noFill/>
              </a:rPr>
              <a:t>Problemas causados pelo consumo de álcool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438400"/>
            <a:ext cx="0" cy="24384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503C53-B6AD-BEDD-C3E7-3473CAB467C2}"/>
              </a:ext>
            </a:extLst>
          </p:cNvPr>
          <p:cNvSpPr txBox="1"/>
          <p:nvPr/>
        </p:nvSpPr>
        <p:spPr>
          <a:xfrm>
            <a:off x="7534640" y="1136919"/>
            <a:ext cx="4181743" cy="504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FFFF"/>
                </a:solidFill>
              </a:rPr>
              <a:t>Vão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muito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além</a:t>
            </a:r>
            <a:r>
              <a:rPr lang="en-US" sz="2800" dirty="0">
                <a:solidFill>
                  <a:srgbClr val="FFFFFF"/>
                </a:solidFill>
              </a:rPr>
              <a:t> dos </a:t>
            </a:r>
            <a:r>
              <a:rPr lang="en-US" sz="2800" dirty="0" err="1">
                <a:solidFill>
                  <a:srgbClr val="FFFFFF"/>
                </a:solidFill>
              </a:rPr>
              <a:t>danos</a:t>
            </a:r>
            <a:r>
              <a:rPr lang="en-US" sz="2800" dirty="0">
                <a:solidFill>
                  <a:srgbClr val="FFFFFF"/>
                </a:solidFill>
              </a:rPr>
              <a:t> à </a:t>
            </a:r>
            <a:r>
              <a:rPr lang="en-US" sz="2800" dirty="0" err="1">
                <a:solidFill>
                  <a:srgbClr val="FFFFFF"/>
                </a:solidFill>
              </a:rPr>
              <a:t>saúde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quem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bebe</a:t>
            </a:r>
            <a:r>
              <a:rPr lang="en-US" sz="2800" dirty="0">
                <a:solidFill>
                  <a:srgbClr val="FFFFFF"/>
                </a:solidFill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Acidentes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trânsito</a:t>
            </a:r>
            <a:endParaRPr lang="en-US" sz="2800" dirty="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Dificuldades</a:t>
            </a:r>
            <a:r>
              <a:rPr lang="en-US" sz="2800" dirty="0">
                <a:solidFill>
                  <a:srgbClr val="FFFFFF"/>
                </a:solidFill>
              </a:rPr>
              <a:t> no </a:t>
            </a:r>
            <a:r>
              <a:rPr lang="en-US" sz="2800" dirty="0" err="1">
                <a:solidFill>
                  <a:srgbClr val="FFFFFF"/>
                </a:solidFill>
              </a:rPr>
              <a:t>trabalho</a:t>
            </a:r>
            <a:endParaRPr lang="en-US" sz="2800" dirty="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Violência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doméstica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864D169-05D4-230F-2FFF-BBD17DBE5F46}"/>
              </a:ext>
            </a:extLst>
          </p:cNvPr>
          <p:cNvGrpSpPr/>
          <p:nvPr/>
        </p:nvGrpSpPr>
        <p:grpSpPr>
          <a:xfrm>
            <a:off x="6804908" y="6344691"/>
            <a:ext cx="5195026" cy="920256"/>
            <a:chOff x="6804908" y="6344691"/>
            <a:chExt cx="5195026" cy="920256"/>
          </a:xfrm>
        </p:grpSpPr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AF8C4DE4-B610-5002-D2BC-E4FAFFB82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08" y="6568281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 descr="Forma, Quadrado&#10;&#10;O conteúdo gerado por IA pode estar incorreto.">
              <a:extLst>
                <a:ext uri="{FF2B5EF4-FFF2-40B4-BE49-F238E27FC236}">
                  <a16:creationId xmlns:a16="http://schemas.microsoft.com/office/drawing/2014/main" id="{3E8CDE90-E34F-6C29-4E22-89DC1BE7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088" y="6344691"/>
              <a:ext cx="1678846" cy="920256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C325ECF-2194-D136-A90E-211571627587}"/>
                </a:ext>
              </a:extLst>
            </p:cNvPr>
            <p:cNvSpPr txBox="1"/>
            <p:nvPr/>
          </p:nvSpPr>
          <p:spPr>
            <a:xfrm>
              <a:off x="8903665" y="6481653"/>
              <a:ext cx="189143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Ministério da </a:t>
              </a:r>
              <a:r>
                <a:rPr lang="pt-BR" b="1" dirty="0"/>
                <a:t>Fazenda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57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499FD4-C445-4B15-878B-74D7E64D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47060"/>
            <a:ext cx="4368602" cy="20872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Tendência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759460"/>
            <a:ext cx="3474720" cy="19507"/>
          </a:xfrm>
          <a:custGeom>
            <a:avLst/>
            <a:gdLst>
              <a:gd name="connsiteX0" fmla="*/ 0 w 3474720"/>
              <a:gd name="connsiteY0" fmla="*/ 0 h 19507"/>
              <a:gd name="connsiteX1" fmla="*/ 694944 w 3474720"/>
              <a:gd name="connsiteY1" fmla="*/ 0 h 19507"/>
              <a:gd name="connsiteX2" fmla="*/ 1355141 w 3474720"/>
              <a:gd name="connsiteY2" fmla="*/ 0 h 19507"/>
              <a:gd name="connsiteX3" fmla="*/ 2015338 w 3474720"/>
              <a:gd name="connsiteY3" fmla="*/ 0 h 19507"/>
              <a:gd name="connsiteX4" fmla="*/ 2779776 w 3474720"/>
              <a:gd name="connsiteY4" fmla="*/ 0 h 19507"/>
              <a:gd name="connsiteX5" fmla="*/ 3474720 w 3474720"/>
              <a:gd name="connsiteY5" fmla="*/ 0 h 19507"/>
              <a:gd name="connsiteX6" fmla="*/ 3474720 w 3474720"/>
              <a:gd name="connsiteY6" fmla="*/ 19507 h 19507"/>
              <a:gd name="connsiteX7" fmla="*/ 2779776 w 3474720"/>
              <a:gd name="connsiteY7" fmla="*/ 19507 h 19507"/>
              <a:gd name="connsiteX8" fmla="*/ 2189074 w 3474720"/>
              <a:gd name="connsiteY8" fmla="*/ 19507 h 19507"/>
              <a:gd name="connsiteX9" fmla="*/ 1528877 w 3474720"/>
              <a:gd name="connsiteY9" fmla="*/ 19507 h 19507"/>
              <a:gd name="connsiteX10" fmla="*/ 868680 w 3474720"/>
              <a:gd name="connsiteY10" fmla="*/ 19507 h 19507"/>
              <a:gd name="connsiteX11" fmla="*/ 0 w 3474720"/>
              <a:gd name="connsiteY11" fmla="*/ 19507 h 19507"/>
              <a:gd name="connsiteX12" fmla="*/ 0 w 3474720"/>
              <a:gd name="connsiteY12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9507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911" y="6859"/>
                  <a:pt x="3475098" y="12648"/>
                  <a:pt x="3474720" y="19507"/>
                </a:cubicBezTo>
                <a:cubicBezTo>
                  <a:pt x="3233904" y="31064"/>
                  <a:pt x="2945134" y="-4037"/>
                  <a:pt x="2779776" y="19507"/>
                </a:cubicBezTo>
                <a:cubicBezTo>
                  <a:pt x="2614418" y="43051"/>
                  <a:pt x="2339768" y="23928"/>
                  <a:pt x="2189074" y="19507"/>
                </a:cubicBezTo>
                <a:cubicBezTo>
                  <a:pt x="2038380" y="15086"/>
                  <a:pt x="1817434" y="-3728"/>
                  <a:pt x="1528877" y="19507"/>
                </a:cubicBezTo>
                <a:cubicBezTo>
                  <a:pt x="1240320" y="42742"/>
                  <a:pt x="1042447" y="38417"/>
                  <a:pt x="868680" y="19507"/>
                </a:cubicBezTo>
                <a:cubicBezTo>
                  <a:pt x="694913" y="597"/>
                  <a:pt x="233232" y="46128"/>
                  <a:pt x="0" y="19507"/>
                </a:cubicBezTo>
                <a:cubicBezTo>
                  <a:pt x="-213" y="11505"/>
                  <a:pt x="-137" y="9257"/>
                  <a:pt x="0" y="0"/>
                </a:cubicBezTo>
                <a:close/>
              </a:path>
              <a:path w="3474720" h="19507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735" y="9171"/>
                  <a:pt x="3475211" y="12167"/>
                  <a:pt x="3474720" y="19507"/>
                </a:cubicBezTo>
                <a:cubicBezTo>
                  <a:pt x="3324873" y="23095"/>
                  <a:pt x="3136771" y="13806"/>
                  <a:pt x="2814523" y="19507"/>
                </a:cubicBezTo>
                <a:cubicBezTo>
                  <a:pt x="2492275" y="25208"/>
                  <a:pt x="2294402" y="48330"/>
                  <a:pt x="2154326" y="19507"/>
                </a:cubicBezTo>
                <a:cubicBezTo>
                  <a:pt x="2014250" y="-9316"/>
                  <a:pt x="1820317" y="35122"/>
                  <a:pt x="1494130" y="19507"/>
                </a:cubicBezTo>
                <a:cubicBezTo>
                  <a:pt x="1167943" y="3892"/>
                  <a:pt x="948432" y="16087"/>
                  <a:pt x="729691" y="19507"/>
                </a:cubicBezTo>
                <a:cubicBezTo>
                  <a:pt x="510950" y="22927"/>
                  <a:pt x="264032" y="25573"/>
                  <a:pt x="0" y="19507"/>
                </a:cubicBezTo>
                <a:cubicBezTo>
                  <a:pt x="517" y="10671"/>
                  <a:pt x="-769" y="785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9B74438-0D72-399A-7035-176D0C630C0B}"/>
              </a:ext>
            </a:extLst>
          </p:cNvPr>
          <p:cNvSpPr txBox="1">
            <a:spLocks/>
          </p:cNvSpPr>
          <p:nvPr/>
        </p:nvSpPr>
        <p:spPr>
          <a:xfrm>
            <a:off x="640080" y="3064425"/>
            <a:ext cx="4243589" cy="354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300" dirty="0" err="1">
                <a:latin typeface="+mn-lt"/>
                <a:ea typeface="+mn-ea"/>
                <a:cs typeface="+mn-cs"/>
              </a:rPr>
              <a:t>Imposto</a:t>
            </a:r>
            <a:r>
              <a:rPr lang="en-US" sz="2300" dirty="0">
                <a:latin typeface="+mn-lt"/>
                <a:ea typeface="+mn-ea"/>
                <a:cs typeface="+mn-cs"/>
              </a:rPr>
              <a:t> </a:t>
            </a:r>
            <a:r>
              <a:rPr lang="en-US" sz="2300" dirty="0" err="1">
                <a:latin typeface="+mn-lt"/>
                <a:ea typeface="+mn-ea"/>
                <a:cs typeface="+mn-cs"/>
              </a:rPr>
              <a:t>Seletivo</a:t>
            </a:r>
            <a:r>
              <a:rPr lang="en-US" sz="2300" dirty="0">
                <a:latin typeface="+mn-lt"/>
                <a:ea typeface="+mn-ea"/>
                <a:cs typeface="+mn-cs"/>
              </a:rPr>
              <a:t> </a:t>
            </a:r>
            <a:r>
              <a:rPr lang="en-US" sz="2300" dirty="0" err="1">
                <a:latin typeface="+mn-lt"/>
                <a:ea typeface="+mn-ea"/>
                <a:cs typeface="+mn-cs"/>
              </a:rPr>
              <a:t>ganhar</a:t>
            </a:r>
            <a:r>
              <a:rPr lang="en-US" sz="2300" dirty="0">
                <a:latin typeface="+mn-lt"/>
                <a:ea typeface="+mn-ea"/>
                <a:cs typeface="+mn-cs"/>
              </a:rPr>
              <a:t> </a:t>
            </a:r>
            <a:r>
              <a:rPr lang="en-US" sz="2300" dirty="0" err="1">
                <a:latin typeface="+mn-lt"/>
                <a:ea typeface="+mn-ea"/>
                <a:cs typeface="+mn-cs"/>
              </a:rPr>
              <a:t>mais</a:t>
            </a:r>
            <a:r>
              <a:rPr lang="en-US" sz="2300" dirty="0">
                <a:latin typeface="+mn-lt"/>
                <a:ea typeface="+mn-ea"/>
                <a:cs typeface="+mn-cs"/>
              </a:rPr>
              <a:t> </a:t>
            </a:r>
            <a:r>
              <a:rPr lang="en-US" sz="2300" dirty="0" err="1">
                <a:latin typeface="+mn-lt"/>
                <a:ea typeface="+mn-ea"/>
                <a:cs typeface="+mn-cs"/>
              </a:rPr>
              <a:t>relevância</a:t>
            </a:r>
            <a:endParaRPr lang="en-US" sz="23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2300" dirty="0"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err="1"/>
              <a:t>Saúde</a:t>
            </a:r>
            <a:endParaRPr lang="en-US" sz="23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bg2">
                    <a:lumMod val="90000"/>
                  </a:schemeClr>
                </a:solidFill>
              </a:rPr>
              <a:t>Meio</a:t>
            </a:r>
            <a:r>
              <a:rPr lang="en-US" sz="23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bg2">
                    <a:lumMod val="90000"/>
                  </a:schemeClr>
                </a:solidFill>
              </a:rPr>
              <a:t>ambiente</a:t>
            </a:r>
            <a:endParaRPr lang="en-US" sz="2300" dirty="0">
              <a:solidFill>
                <a:schemeClr val="bg2">
                  <a:lumMod val="90000"/>
                </a:schemeClr>
              </a:solidFill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omprimidos coloridos empilhados criando um gráfico de barras">
            <a:extLst>
              <a:ext uri="{FF2B5EF4-FFF2-40B4-BE49-F238E27FC236}">
                <a16:creationId xmlns:a16="http://schemas.microsoft.com/office/drawing/2014/main" id="{C11BA727-F846-4C26-0FFE-FD67122A91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13" r="8139" b="1"/>
          <a:stretch>
            <a:fillRect/>
          </a:stretch>
        </p:blipFill>
        <p:spPr>
          <a:xfrm>
            <a:off x="5311702" y="10"/>
            <a:ext cx="6878775" cy="73151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CB0FA068-F07C-946F-06FA-79B0433C926F}"/>
              </a:ext>
            </a:extLst>
          </p:cNvPr>
          <p:cNvGrpSpPr/>
          <p:nvPr/>
        </p:nvGrpSpPr>
        <p:grpSpPr>
          <a:xfrm>
            <a:off x="6804908" y="6344691"/>
            <a:ext cx="5195026" cy="920256"/>
            <a:chOff x="6804908" y="6344691"/>
            <a:chExt cx="5195026" cy="920256"/>
          </a:xfrm>
        </p:grpSpPr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A15478DB-5CA0-1CC7-024A-C9A592498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08" y="6568281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 descr="Forma, Quadrado&#10;&#10;O conteúdo gerado por IA pode estar incorreto.">
              <a:extLst>
                <a:ext uri="{FF2B5EF4-FFF2-40B4-BE49-F238E27FC236}">
                  <a16:creationId xmlns:a16="http://schemas.microsoft.com/office/drawing/2014/main" id="{582B08E9-5A50-8B41-515F-B45F2167B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088" y="6344691"/>
              <a:ext cx="1678846" cy="920256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2B1A2F2-D3DA-F1F1-E455-95EA7889D88B}"/>
                </a:ext>
              </a:extLst>
            </p:cNvPr>
            <p:cNvSpPr txBox="1"/>
            <p:nvPr/>
          </p:nvSpPr>
          <p:spPr>
            <a:xfrm>
              <a:off x="8903665" y="6481653"/>
              <a:ext cx="189143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Ministério da </a:t>
              </a:r>
              <a:r>
                <a:rPr lang="pt-BR" b="1" dirty="0"/>
                <a:t>Fazenda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74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69016"/>
            <a:ext cx="10515600" cy="5777167"/>
          </a:xfrm>
          <a:custGeom>
            <a:avLst/>
            <a:gdLst>
              <a:gd name="connsiteX0" fmla="*/ 0 w 10515600"/>
              <a:gd name="connsiteY0" fmla="*/ 0 h 5777167"/>
              <a:gd name="connsiteX1" fmla="*/ 552069 w 10515600"/>
              <a:gd name="connsiteY1" fmla="*/ 0 h 5777167"/>
              <a:gd name="connsiteX2" fmla="*/ 893826 w 10515600"/>
              <a:gd name="connsiteY2" fmla="*/ 0 h 5777167"/>
              <a:gd name="connsiteX3" fmla="*/ 1761363 w 10515600"/>
              <a:gd name="connsiteY3" fmla="*/ 0 h 5777167"/>
              <a:gd name="connsiteX4" fmla="*/ 2313432 w 10515600"/>
              <a:gd name="connsiteY4" fmla="*/ 0 h 5777167"/>
              <a:gd name="connsiteX5" fmla="*/ 2865501 w 10515600"/>
              <a:gd name="connsiteY5" fmla="*/ 0 h 5777167"/>
              <a:gd name="connsiteX6" fmla="*/ 3733038 w 10515600"/>
              <a:gd name="connsiteY6" fmla="*/ 0 h 5777167"/>
              <a:gd name="connsiteX7" fmla="*/ 4179951 w 10515600"/>
              <a:gd name="connsiteY7" fmla="*/ 0 h 5777167"/>
              <a:gd name="connsiteX8" fmla="*/ 5047488 w 10515600"/>
              <a:gd name="connsiteY8" fmla="*/ 0 h 5777167"/>
              <a:gd name="connsiteX9" fmla="*/ 5915025 w 10515600"/>
              <a:gd name="connsiteY9" fmla="*/ 0 h 5777167"/>
              <a:gd name="connsiteX10" fmla="*/ 6572250 w 10515600"/>
              <a:gd name="connsiteY10" fmla="*/ 0 h 5777167"/>
              <a:gd name="connsiteX11" fmla="*/ 7439787 w 10515600"/>
              <a:gd name="connsiteY11" fmla="*/ 0 h 5777167"/>
              <a:gd name="connsiteX12" fmla="*/ 7991856 w 10515600"/>
              <a:gd name="connsiteY12" fmla="*/ 0 h 5777167"/>
              <a:gd name="connsiteX13" fmla="*/ 8543925 w 10515600"/>
              <a:gd name="connsiteY13" fmla="*/ 0 h 5777167"/>
              <a:gd name="connsiteX14" fmla="*/ 9306306 w 10515600"/>
              <a:gd name="connsiteY14" fmla="*/ 0 h 5777167"/>
              <a:gd name="connsiteX15" fmla="*/ 9858375 w 10515600"/>
              <a:gd name="connsiteY15" fmla="*/ 0 h 5777167"/>
              <a:gd name="connsiteX16" fmla="*/ 10515600 w 10515600"/>
              <a:gd name="connsiteY16" fmla="*/ 0 h 5777167"/>
              <a:gd name="connsiteX17" fmla="*/ 10515600 w 10515600"/>
              <a:gd name="connsiteY17" fmla="*/ 757451 h 5777167"/>
              <a:gd name="connsiteX18" fmla="*/ 10515600 w 10515600"/>
              <a:gd name="connsiteY18" fmla="*/ 1457130 h 5777167"/>
              <a:gd name="connsiteX19" fmla="*/ 10515600 w 10515600"/>
              <a:gd name="connsiteY19" fmla="*/ 2156809 h 5777167"/>
              <a:gd name="connsiteX20" fmla="*/ 10515600 w 10515600"/>
              <a:gd name="connsiteY20" fmla="*/ 2625401 h 5777167"/>
              <a:gd name="connsiteX21" fmla="*/ 10515600 w 10515600"/>
              <a:gd name="connsiteY21" fmla="*/ 3151766 h 5777167"/>
              <a:gd name="connsiteX22" fmla="*/ 10515600 w 10515600"/>
              <a:gd name="connsiteY22" fmla="*/ 3851445 h 5777167"/>
              <a:gd name="connsiteX23" fmla="*/ 10515600 w 10515600"/>
              <a:gd name="connsiteY23" fmla="*/ 4435580 h 5777167"/>
              <a:gd name="connsiteX24" fmla="*/ 10515600 w 10515600"/>
              <a:gd name="connsiteY24" fmla="*/ 4961945 h 5777167"/>
              <a:gd name="connsiteX25" fmla="*/ 10515600 w 10515600"/>
              <a:gd name="connsiteY25" fmla="*/ 5777167 h 5777167"/>
              <a:gd name="connsiteX26" fmla="*/ 9858375 w 10515600"/>
              <a:gd name="connsiteY26" fmla="*/ 5777167 h 5777167"/>
              <a:gd name="connsiteX27" fmla="*/ 9201150 w 10515600"/>
              <a:gd name="connsiteY27" fmla="*/ 5777167 h 5777167"/>
              <a:gd name="connsiteX28" fmla="*/ 8754237 w 10515600"/>
              <a:gd name="connsiteY28" fmla="*/ 5777167 h 5777167"/>
              <a:gd name="connsiteX29" fmla="*/ 7991856 w 10515600"/>
              <a:gd name="connsiteY29" fmla="*/ 5777167 h 5777167"/>
              <a:gd name="connsiteX30" fmla="*/ 7544943 w 10515600"/>
              <a:gd name="connsiteY30" fmla="*/ 5777167 h 5777167"/>
              <a:gd name="connsiteX31" fmla="*/ 6782562 w 10515600"/>
              <a:gd name="connsiteY31" fmla="*/ 5777167 h 5777167"/>
              <a:gd name="connsiteX32" fmla="*/ 6440805 w 10515600"/>
              <a:gd name="connsiteY32" fmla="*/ 5777167 h 5777167"/>
              <a:gd name="connsiteX33" fmla="*/ 5678424 w 10515600"/>
              <a:gd name="connsiteY33" fmla="*/ 5777167 h 5777167"/>
              <a:gd name="connsiteX34" fmla="*/ 5231511 w 10515600"/>
              <a:gd name="connsiteY34" fmla="*/ 5777167 h 5777167"/>
              <a:gd name="connsiteX35" fmla="*/ 4889754 w 10515600"/>
              <a:gd name="connsiteY35" fmla="*/ 5777167 h 5777167"/>
              <a:gd name="connsiteX36" fmla="*/ 4442841 w 10515600"/>
              <a:gd name="connsiteY36" fmla="*/ 5777167 h 5777167"/>
              <a:gd name="connsiteX37" fmla="*/ 3680460 w 10515600"/>
              <a:gd name="connsiteY37" fmla="*/ 5777167 h 5777167"/>
              <a:gd name="connsiteX38" fmla="*/ 3233547 w 10515600"/>
              <a:gd name="connsiteY38" fmla="*/ 5777167 h 5777167"/>
              <a:gd name="connsiteX39" fmla="*/ 2891790 w 10515600"/>
              <a:gd name="connsiteY39" fmla="*/ 5777167 h 5777167"/>
              <a:gd name="connsiteX40" fmla="*/ 2444877 w 10515600"/>
              <a:gd name="connsiteY40" fmla="*/ 5777167 h 5777167"/>
              <a:gd name="connsiteX41" fmla="*/ 1892808 w 10515600"/>
              <a:gd name="connsiteY41" fmla="*/ 5777167 h 5777167"/>
              <a:gd name="connsiteX42" fmla="*/ 1235583 w 10515600"/>
              <a:gd name="connsiteY42" fmla="*/ 5777167 h 5777167"/>
              <a:gd name="connsiteX43" fmla="*/ 788670 w 10515600"/>
              <a:gd name="connsiteY43" fmla="*/ 5777167 h 5777167"/>
              <a:gd name="connsiteX44" fmla="*/ 0 w 10515600"/>
              <a:gd name="connsiteY44" fmla="*/ 5777167 h 5777167"/>
              <a:gd name="connsiteX45" fmla="*/ 0 w 10515600"/>
              <a:gd name="connsiteY45" fmla="*/ 5135260 h 5777167"/>
              <a:gd name="connsiteX46" fmla="*/ 0 w 10515600"/>
              <a:gd name="connsiteY46" fmla="*/ 4493352 h 5777167"/>
              <a:gd name="connsiteX47" fmla="*/ 0 w 10515600"/>
              <a:gd name="connsiteY47" fmla="*/ 3851445 h 5777167"/>
              <a:gd name="connsiteX48" fmla="*/ 0 w 10515600"/>
              <a:gd name="connsiteY48" fmla="*/ 3209537 h 5777167"/>
              <a:gd name="connsiteX49" fmla="*/ 0 w 10515600"/>
              <a:gd name="connsiteY49" fmla="*/ 2625401 h 5777167"/>
              <a:gd name="connsiteX50" fmla="*/ 0 w 10515600"/>
              <a:gd name="connsiteY50" fmla="*/ 1925722 h 5777167"/>
              <a:gd name="connsiteX51" fmla="*/ 0 w 10515600"/>
              <a:gd name="connsiteY51" fmla="*/ 1283815 h 5777167"/>
              <a:gd name="connsiteX52" fmla="*/ 0 w 10515600"/>
              <a:gd name="connsiteY52" fmla="*/ 0 h 577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515600" h="5777167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49134" y="287152"/>
                  <a:pt x="10526091" y="603347"/>
                  <a:pt x="10515600" y="757451"/>
                </a:cubicBezTo>
                <a:cubicBezTo>
                  <a:pt x="10505109" y="911555"/>
                  <a:pt x="10526009" y="1244375"/>
                  <a:pt x="10515600" y="1457130"/>
                </a:cubicBezTo>
                <a:cubicBezTo>
                  <a:pt x="10505191" y="1669885"/>
                  <a:pt x="10528159" y="1808195"/>
                  <a:pt x="10515600" y="2156809"/>
                </a:cubicBezTo>
                <a:cubicBezTo>
                  <a:pt x="10503041" y="2505423"/>
                  <a:pt x="10529694" y="2469492"/>
                  <a:pt x="10515600" y="2625401"/>
                </a:cubicBezTo>
                <a:cubicBezTo>
                  <a:pt x="10501506" y="2781310"/>
                  <a:pt x="10493376" y="2962531"/>
                  <a:pt x="10515600" y="3151766"/>
                </a:cubicBezTo>
                <a:cubicBezTo>
                  <a:pt x="10537824" y="3341002"/>
                  <a:pt x="10520613" y="3538827"/>
                  <a:pt x="10515600" y="3851445"/>
                </a:cubicBezTo>
                <a:cubicBezTo>
                  <a:pt x="10510587" y="4164063"/>
                  <a:pt x="10490997" y="4275632"/>
                  <a:pt x="10515600" y="4435580"/>
                </a:cubicBezTo>
                <a:cubicBezTo>
                  <a:pt x="10540203" y="4595528"/>
                  <a:pt x="10534406" y="4831215"/>
                  <a:pt x="10515600" y="4961945"/>
                </a:cubicBezTo>
                <a:cubicBezTo>
                  <a:pt x="10496794" y="5092675"/>
                  <a:pt x="10501780" y="5458902"/>
                  <a:pt x="10515600" y="5777167"/>
                </a:cubicBezTo>
                <a:cubicBezTo>
                  <a:pt x="10276481" y="5791224"/>
                  <a:pt x="10125840" y="5807493"/>
                  <a:pt x="9858375" y="5777167"/>
                </a:cubicBezTo>
                <a:cubicBezTo>
                  <a:pt x="9590911" y="5746841"/>
                  <a:pt x="9374622" y="5746085"/>
                  <a:pt x="9201150" y="5777167"/>
                </a:cubicBezTo>
                <a:cubicBezTo>
                  <a:pt x="9027679" y="5808249"/>
                  <a:pt x="8860177" y="5771097"/>
                  <a:pt x="8754237" y="5777167"/>
                </a:cubicBezTo>
                <a:cubicBezTo>
                  <a:pt x="8648297" y="5783237"/>
                  <a:pt x="8359603" y="5782759"/>
                  <a:pt x="7991856" y="5777167"/>
                </a:cubicBezTo>
                <a:cubicBezTo>
                  <a:pt x="7624109" y="5771575"/>
                  <a:pt x="7751148" y="5779575"/>
                  <a:pt x="7544943" y="5777167"/>
                </a:cubicBezTo>
                <a:cubicBezTo>
                  <a:pt x="7338738" y="5774759"/>
                  <a:pt x="6988392" y="5795682"/>
                  <a:pt x="6782562" y="5777167"/>
                </a:cubicBezTo>
                <a:cubicBezTo>
                  <a:pt x="6576732" y="5758652"/>
                  <a:pt x="6553454" y="5763864"/>
                  <a:pt x="6440805" y="5777167"/>
                </a:cubicBezTo>
                <a:cubicBezTo>
                  <a:pt x="6328156" y="5790470"/>
                  <a:pt x="5992161" y="5798816"/>
                  <a:pt x="5678424" y="5777167"/>
                </a:cubicBezTo>
                <a:cubicBezTo>
                  <a:pt x="5364687" y="5755518"/>
                  <a:pt x="5410150" y="5787672"/>
                  <a:pt x="5231511" y="5777167"/>
                </a:cubicBezTo>
                <a:cubicBezTo>
                  <a:pt x="5052872" y="5766662"/>
                  <a:pt x="5052817" y="5767731"/>
                  <a:pt x="4889754" y="5777167"/>
                </a:cubicBezTo>
                <a:cubicBezTo>
                  <a:pt x="4726691" y="5786603"/>
                  <a:pt x="4624093" y="5787211"/>
                  <a:pt x="4442841" y="5777167"/>
                </a:cubicBezTo>
                <a:cubicBezTo>
                  <a:pt x="4261589" y="5767123"/>
                  <a:pt x="3963353" y="5790307"/>
                  <a:pt x="3680460" y="5777167"/>
                </a:cubicBezTo>
                <a:cubicBezTo>
                  <a:pt x="3397567" y="5764027"/>
                  <a:pt x="3331267" y="5797176"/>
                  <a:pt x="3233547" y="5777167"/>
                </a:cubicBezTo>
                <a:cubicBezTo>
                  <a:pt x="3135827" y="5757158"/>
                  <a:pt x="2969871" y="5784305"/>
                  <a:pt x="2891790" y="5777167"/>
                </a:cubicBezTo>
                <a:cubicBezTo>
                  <a:pt x="2813709" y="5770029"/>
                  <a:pt x="2551681" y="5756552"/>
                  <a:pt x="2444877" y="5777167"/>
                </a:cubicBezTo>
                <a:cubicBezTo>
                  <a:pt x="2338073" y="5797782"/>
                  <a:pt x="2019929" y="5773449"/>
                  <a:pt x="1892808" y="5777167"/>
                </a:cubicBezTo>
                <a:cubicBezTo>
                  <a:pt x="1765687" y="5780885"/>
                  <a:pt x="1433356" y="5761602"/>
                  <a:pt x="1235583" y="5777167"/>
                </a:cubicBezTo>
                <a:cubicBezTo>
                  <a:pt x="1037810" y="5792732"/>
                  <a:pt x="997509" y="5793602"/>
                  <a:pt x="788670" y="5777167"/>
                </a:cubicBezTo>
                <a:cubicBezTo>
                  <a:pt x="579831" y="5760732"/>
                  <a:pt x="265502" y="5804738"/>
                  <a:pt x="0" y="5777167"/>
                </a:cubicBezTo>
                <a:cubicBezTo>
                  <a:pt x="-23208" y="5491258"/>
                  <a:pt x="-7320" y="5317762"/>
                  <a:pt x="0" y="5135260"/>
                </a:cubicBezTo>
                <a:cubicBezTo>
                  <a:pt x="7320" y="4952758"/>
                  <a:pt x="-15746" y="4809200"/>
                  <a:pt x="0" y="4493352"/>
                </a:cubicBezTo>
                <a:cubicBezTo>
                  <a:pt x="15746" y="4177504"/>
                  <a:pt x="-24749" y="4156367"/>
                  <a:pt x="0" y="3851445"/>
                </a:cubicBezTo>
                <a:cubicBezTo>
                  <a:pt x="24749" y="3546523"/>
                  <a:pt x="-6445" y="3372615"/>
                  <a:pt x="0" y="3209537"/>
                </a:cubicBezTo>
                <a:cubicBezTo>
                  <a:pt x="6445" y="3046459"/>
                  <a:pt x="-7356" y="2836145"/>
                  <a:pt x="0" y="2625401"/>
                </a:cubicBezTo>
                <a:cubicBezTo>
                  <a:pt x="7356" y="2414657"/>
                  <a:pt x="15039" y="2209957"/>
                  <a:pt x="0" y="1925722"/>
                </a:cubicBezTo>
                <a:cubicBezTo>
                  <a:pt x="-15039" y="1641487"/>
                  <a:pt x="5467" y="1484651"/>
                  <a:pt x="0" y="1283815"/>
                </a:cubicBezTo>
                <a:cubicBezTo>
                  <a:pt x="-5467" y="1082979"/>
                  <a:pt x="-42286" y="47804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7C6F459-485F-970B-7D46-90D5617F6D08}"/>
              </a:ext>
            </a:extLst>
          </p:cNvPr>
          <p:cNvGrpSpPr/>
          <p:nvPr/>
        </p:nvGrpSpPr>
        <p:grpSpPr>
          <a:xfrm>
            <a:off x="990598" y="2864165"/>
            <a:ext cx="10134599" cy="1522463"/>
            <a:chOff x="6804908" y="6344691"/>
            <a:chExt cx="5195026" cy="920256"/>
          </a:xfrm>
        </p:grpSpPr>
        <p:pic>
          <p:nvPicPr>
            <p:cNvPr id="3" name="Picture 20">
              <a:extLst>
                <a:ext uri="{FF2B5EF4-FFF2-40B4-BE49-F238E27FC236}">
                  <a16:creationId xmlns:a16="http://schemas.microsoft.com/office/drawing/2014/main" id="{04D9496F-6C81-CC2E-3A5C-233095711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908" y="6568281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 descr="Forma, Quadrado&#10;&#10;O conteúdo gerado por IA pode estar incorreto.">
              <a:extLst>
                <a:ext uri="{FF2B5EF4-FFF2-40B4-BE49-F238E27FC236}">
                  <a16:creationId xmlns:a16="http://schemas.microsoft.com/office/drawing/2014/main" id="{E03CAF04-7485-200C-079E-D3F9307A5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088" y="6344691"/>
              <a:ext cx="1678846" cy="920256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D01E7BF-1772-E34A-C4B7-B0FF83745906}"/>
                </a:ext>
              </a:extLst>
            </p:cNvPr>
            <p:cNvSpPr txBox="1"/>
            <p:nvPr/>
          </p:nvSpPr>
          <p:spPr>
            <a:xfrm>
              <a:off x="8903665" y="6481653"/>
              <a:ext cx="1891430" cy="658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2960">
                <a:spcAft>
                  <a:spcPts val="600"/>
                </a:spcAft>
              </a:pPr>
              <a:r>
                <a:rPr lang="pt-BR" sz="32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Ministério da </a:t>
              </a:r>
              <a:r>
                <a:rPr lang="pt-BR" sz="324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Fazenda</a:t>
              </a:r>
              <a:endParaRPr lang="pt-BR" sz="3600" b="1"/>
            </a:p>
          </p:txBody>
        </p:sp>
      </p:grpSp>
      <p:sp>
        <p:nvSpPr>
          <p:cNvPr id="10" name="CaixaDeTexto 6">
            <a:extLst>
              <a:ext uri="{FF2B5EF4-FFF2-40B4-BE49-F238E27FC236}">
                <a16:creationId xmlns:a16="http://schemas.microsoft.com/office/drawing/2014/main" id="{96E84115-CBE0-0629-BB6E-14F3579138AB}"/>
              </a:ext>
            </a:extLst>
          </p:cNvPr>
          <p:cNvSpPr txBox="1"/>
          <p:nvPr/>
        </p:nvSpPr>
        <p:spPr>
          <a:xfrm>
            <a:off x="5278220" y="5274938"/>
            <a:ext cx="571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b="1" dirty="0"/>
              <a:t>João Hamilton Rech</a:t>
            </a:r>
          </a:p>
          <a:p>
            <a:pPr algn="r"/>
            <a:r>
              <a:rPr lang="pt-BR" sz="2000" dirty="0"/>
              <a:t>Auditor-Fiscal da Receita Federal do Brasil</a:t>
            </a:r>
          </a:p>
          <a:p>
            <a:pPr algn="r"/>
            <a:r>
              <a:rPr lang="pt-BR" sz="2000" i="1" dirty="0"/>
              <a:t>Joao.Rech@rfb.gov.br</a:t>
            </a:r>
          </a:p>
        </p:txBody>
      </p:sp>
    </p:spTree>
    <p:extLst>
      <p:ext uri="{BB962C8B-B14F-4D97-AF65-F5344CB8AC3E}">
        <p14:creationId xmlns:p14="http://schemas.microsoft.com/office/powerpoint/2010/main" val="3457502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20331</TotalTime>
  <Words>207</Words>
  <Application>Microsoft Office PowerPoint</Application>
  <PresentationFormat>Personalizar</PresentationFormat>
  <Paragraphs>58</Paragraphs>
  <Slides>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Efeitos</vt:lpstr>
      <vt:lpstr>Base de cálculo</vt:lpstr>
      <vt:lpstr>Alíquotas – Bebidas alcoólicas</vt:lpstr>
      <vt:lpstr>Apresentação do PowerPoint</vt:lpstr>
      <vt:lpstr>Problemas causados pelo consumo de álcool </vt:lpstr>
      <vt:lpstr>Tendência</vt:lpstr>
      <vt:lpstr>Apresentação do PowerPoint</vt:lpstr>
    </vt:vector>
  </TitlesOfParts>
  <Company>Secretaria de 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Joao Hamilton Rech</cp:lastModifiedBy>
  <cp:revision>382</cp:revision>
  <cp:lastPrinted>2023-04-25T21:47:04Z</cp:lastPrinted>
  <dcterms:created xsi:type="dcterms:W3CDTF">2020-06-15T13:21:53Z</dcterms:created>
  <dcterms:modified xsi:type="dcterms:W3CDTF">2025-11-03T23:42:23Z</dcterms:modified>
</cp:coreProperties>
</file>