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  <p:sldMasterId id="2147483655" r:id="rId3"/>
  </p:sldMasterIdLst>
  <p:notesMasterIdLst>
    <p:notesMasterId r:id="rId12"/>
  </p:notesMasterIdLst>
  <p:sldIdLst>
    <p:sldId id="256" r:id="rId4"/>
    <p:sldId id="542" r:id="rId5"/>
    <p:sldId id="593" r:id="rId6"/>
    <p:sldId id="594" r:id="rId7"/>
    <p:sldId id="586" r:id="rId8"/>
    <p:sldId id="587" r:id="rId9"/>
    <p:sldId id="592" r:id="rId10"/>
    <p:sldId id="309" r:id="rId11"/>
  </p:sldIdLst>
  <p:sldSz cx="12192000" cy="6858000"/>
  <p:notesSz cx="6797675" cy="9926638"/>
  <p:embeddedFontLst>
    <p:embeddedFont>
      <p:font typeface="Arial Black" panose="020B0A040201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lay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1" roundtripDataSignature="AMtx7mgzHSkkBaNbBns2Dlw/JBgERcFr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F8549E-0914-4F44-941F-9E489B404AEF}">
  <a:tblStyle styleId="{33F8549E-0914-4F44-941F-9E489B404A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10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10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10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101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10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17691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5933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>
          <a:extLst>
            <a:ext uri="{FF2B5EF4-FFF2-40B4-BE49-F238E27FC236}">
              <a16:creationId xmlns:a16="http://schemas.microsoft.com/office/drawing/2014/main" xmlns="" id="{7CF2DADF-C82A-07AB-D068-60019C659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9:notes">
            <a:extLst>
              <a:ext uri="{FF2B5EF4-FFF2-40B4-BE49-F238E27FC236}">
                <a16:creationId xmlns:a16="http://schemas.microsoft.com/office/drawing/2014/main" xmlns="" id="{AE47F7F0-4C5C-368F-FC6E-D883D9274E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p29:notes">
            <a:extLst>
              <a:ext uri="{FF2B5EF4-FFF2-40B4-BE49-F238E27FC236}">
                <a16:creationId xmlns:a16="http://schemas.microsoft.com/office/drawing/2014/main" xmlns="" id="{63094745-9C76-E302-D345-9DB50AEE32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170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>
          <a:extLst>
            <a:ext uri="{FF2B5EF4-FFF2-40B4-BE49-F238E27FC236}">
              <a16:creationId xmlns:a16="http://schemas.microsoft.com/office/drawing/2014/main" xmlns="" id="{214F1D31-F25B-4424-F72A-7CC90B41E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9:notes">
            <a:extLst>
              <a:ext uri="{FF2B5EF4-FFF2-40B4-BE49-F238E27FC236}">
                <a16:creationId xmlns:a16="http://schemas.microsoft.com/office/drawing/2014/main" xmlns="" id="{BFFAB157-251D-685E-1699-C620298C09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p29:notes">
            <a:extLst>
              <a:ext uri="{FF2B5EF4-FFF2-40B4-BE49-F238E27FC236}">
                <a16:creationId xmlns:a16="http://schemas.microsoft.com/office/drawing/2014/main" xmlns="" id="{F249385C-A012-6DDE-0E0C-6E1FC82F44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402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>
          <a:extLst>
            <a:ext uri="{FF2B5EF4-FFF2-40B4-BE49-F238E27FC236}">
              <a16:creationId xmlns:a16="http://schemas.microsoft.com/office/drawing/2014/main" xmlns="" id="{1E995E9A-CE7E-C7D5-407C-7B55C0D12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9:notes">
            <a:extLst>
              <a:ext uri="{FF2B5EF4-FFF2-40B4-BE49-F238E27FC236}">
                <a16:creationId xmlns:a16="http://schemas.microsoft.com/office/drawing/2014/main" xmlns="" id="{81788F72-43EF-5153-31E4-6A6AE42725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p29:notes">
            <a:extLst>
              <a:ext uri="{FF2B5EF4-FFF2-40B4-BE49-F238E27FC236}">
                <a16:creationId xmlns:a16="http://schemas.microsoft.com/office/drawing/2014/main" xmlns="" id="{AF30BA9B-98C1-3DA7-8EB0-7161E6C085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7638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>
          <a:extLst>
            <a:ext uri="{FF2B5EF4-FFF2-40B4-BE49-F238E27FC236}">
              <a16:creationId xmlns:a16="http://schemas.microsoft.com/office/drawing/2014/main" xmlns="" id="{9FE3728C-6472-F0A6-466D-DC32A9C4B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9:notes">
            <a:extLst>
              <a:ext uri="{FF2B5EF4-FFF2-40B4-BE49-F238E27FC236}">
                <a16:creationId xmlns:a16="http://schemas.microsoft.com/office/drawing/2014/main" xmlns="" id="{1989D959-B7A2-2E97-A0A3-302479AA15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p29:notes">
            <a:extLst>
              <a:ext uri="{FF2B5EF4-FFF2-40B4-BE49-F238E27FC236}">
                <a16:creationId xmlns:a16="http://schemas.microsoft.com/office/drawing/2014/main" xmlns="" id="{33C9F88F-B4CE-EB06-E554-4F2AA8A32C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567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>
          <a:extLst>
            <a:ext uri="{FF2B5EF4-FFF2-40B4-BE49-F238E27FC236}">
              <a16:creationId xmlns:a16="http://schemas.microsoft.com/office/drawing/2014/main" xmlns="" id="{E1928488-366D-8759-C5D1-9C2ED7EFD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9:notes">
            <a:extLst>
              <a:ext uri="{FF2B5EF4-FFF2-40B4-BE49-F238E27FC236}">
                <a16:creationId xmlns:a16="http://schemas.microsoft.com/office/drawing/2014/main" xmlns="" id="{27BCE3B7-D14A-7300-32C4-24DC953078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p29:notes">
            <a:extLst>
              <a:ext uri="{FF2B5EF4-FFF2-40B4-BE49-F238E27FC236}">
                <a16:creationId xmlns:a16="http://schemas.microsoft.com/office/drawing/2014/main" xmlns="" id="{1C9CE677-899C-71EA-87E3-032F65FDE1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9455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>
          <a:extLst>
            <a:ext uri="{FF2B5EF4-FFF2-40B4-BE49-F238E27FC236}">
              <a16:creationId xmlns:a16="http://schemas.microsoft.com/office/drawing/2014/main" xmlns="" id="{B838669F-8366-6336-2017-C1289A46E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9:notes">
            <a:extLst>
              <a:ext uri="{FF2B5EF4-FFF2-40B4-BE49-F238E27FC236}">
                <a16:creationId xmlns:a16="http://schemas.microsoft.com/office/drawing/2014/main" xmlns="" id="{A7947725-C38C-D848-A824-5DE091D91A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p29:notes">
            <a:extLst>
              <a:ext uri="{FF2B5EF4-FFF2-40B4-BE49-F238E27FC236}">
                <a16:creationId xmlns:a16="http://schemas.microsoft.com/office/drawing/2014/main" xmlns="" id="{67718C6B-264F-9BCA-2211-399D6E00AB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386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3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3404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4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4"/>
          <p:cNvSpPr txBox="1">
            <a:spLocks noGrp="1"/>
          </p:cNvSpPr>
          <p:nvPr>
            <p:ph type="title"/>
          </p:nvPr>
        </p:nvSpPr>
        <p:spPr>
          <a:xfrm>
            <a:off x="0" y="1"/>
            <a:ext cx="9229725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body" idx="1"/>
          </p:nvPr>
        </p:nvSpPr>
        <p:spPr>
          <a:xfrm>
            <a:off x="471001" y="2043341"/>
            <a:ext cx="11250000" cy="4531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✔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8100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Char char="-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8100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Char char="»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17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1_Slide de títul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59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3"/>
          <p:cNvSpPr txBox="1">
            <a:spLocks noGrp="1"/>
          </p:cNvSpPr>
          <p:nvPr>
            <p:ph type="ctrTitle"/>
          </p:nvPr>
        </p:nvSpPr>
        <p:spPr>
          <a:xfrm>
            <a:off x="467965" y="2235200"/>
            <a:ext cx="11250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4"/>
          <p:cNvSpPr txBox="1">
            <a:spLocks noGrp="1"/>
          </p:cNvSpPr>
          <p:nvPr>
            <p:ph type="title"/>
          </p:nvPr>
        </p:nvSpPr>
        <p:spPr>
          <a:xfrm>
            <a:off x="0" y="1"/>
            <a:ext cx="9229725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body" idx="1"/>
          </p:nvPr>
        </p:nvSpPr>
        <p:spPr>
          <a:xfrm>
            <a:off x="471001" y="2043341"/>
            <a:ext cx="11250000" cy="4531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✔"/>
              <a:defRPr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Char char="-"/>
              <a:defRPr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Char char="»"/>
              <a:defRPr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35"/>
          <p:cNvGrpSpPr/>
          <p:nvPr/>
        </p:nvGrpSpPr>
        <p:grpSpPr>
          <a:xfrm>
            <a:off x="433885" y="318239"/>
            <a:ext cx="11324230" cy="6221522"/>
            <a:chOff x="538404" y="426523"/>
            <a:chExt cx="11324230" cy="6221522"/>
          </a:xfrm>
        </p:grpSpPr>
        <p:pic>
          <p:nvPicPr>
            <p:cNvPr id="12" name="Google Shape;12;p35" descr="Logotipo&#10;&#10;Descrição gerada automaticament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510745" y="6047205"/>
              <a:ext cx="1351889" cy="600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35" descr="Uma imagem contendo desenho&#10;&#10;Descrição gerada automa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38404" y="426523"/>
              <a:ext cx="2207430" cy="12508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7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8920" y="6043344"/>
            <a:ext cx="1387057" cy="61647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0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" descr="Casa em construção&#10;&#10;Descrição gerada automaticamente com confiança mé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270001"/>
            <a:ext cx="12192001" cy="812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"/>
          <p:cNvSpPr/>
          <p:nvPr/>
        </p:nvSpPr>
        <p:spPr>
          <a:xfrm>
            <a:off x="749808" y="670637"/>
            <a:ext cx="6016752" cy="2015767"/>
          </a:xfrm>
          <a:prstGeom prst="round2DiagRect">
            <a:avLst>
              <a:gd name="adj1" fmla="val 20737"/>
              <a:gd name="adj2" fmla="val 0"/>
            </a:avLst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"/>
          <p:cNvSpPr txBox="1"/>
          <p:nvPr/>
        </p:nvSpPr>
        <p:spPr>
          <a:xfrm>
            <a:off x="972312" y="670637"/>
            <a:ext cx="5571744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dirty="0">
                <a:solidFill>
                  <a:schemeClr val="lt1"/>
                </a:solidFill>
                <a:latin typeface="Arial Black"/>
                <a:sym typeface="Arial Black"/>
              </a:rPr>
              <a:t>Impactos para os Municípios do </a:t>
            </a:r>
            <a:r>
              <a:rPr lang="pt-BR" sz="4400" b="1" dirty="0">
                <a:solidFill>
                  <a:schemeClr val="lt1"/>
                </a:solidFill>
                <a:latin typeface="Arial Black"/>
                <a:ea typeface="Arial"/>
                <a:cs typeface="Arial"/>
                <a:sym typeface="Arial Black"/>
              </a:rPr>
              <a:t>PL </a:t>
            </a:r>
            <a:r>
              <a:rPr lang="pt-BR" sz="4400" b="1" dirty="0">
                <a:solidFill>
                  <a:schemeClr val="lt1"/>
                </a:solidFill>
                <a:latin typeface="Arial Black"/>
                <a:sym typeface="Arial Black"/>
              </a:rPr>
              <a:t>1.827</a:t>
            </a:r>
            <a:r>
              <a:rPr lang="pt-BR" sz="4400" b="1" dirty="0">
                <a:solidFill>
                  <a:schemeClr val="lt1"/>
                </a:solidFill>
                <a:latin typeface="Arial Black"/>
                <a:ea typeface="Arial"/>
                <a:cs typeface="Arial"/>
                <a:sym typeface="Arial Black"/>
              </a:rPr>
              <a:t>/2019</a:t>
            </a:r>
          </a:p>
        </p:txBody>
      </p:sp>
      <p:sp>
        <p:nvSpPr>
          <p:cNvPr id="74" name="Google Shape;74;p1"/>
          <p:cNvSpPr/>
          <p:nvPr/>
        </p:nvSpPr>
        <p:spPr>
          <a:xfrm>
            <a:off x="8174736" y="6013054"/>
            <a:ext cx="4588383" cy="102739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3A7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"/>
          <p:cNvSpPr txBox="1"/>
          <p:nvPr/>
        </p:nvSpPr>
        <p:spPr>
          <a:xfrm>
            <a:off x="8394192" y="6013054"/>
            <a:ext cx="371551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Brasília/DF,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 de agosto de 2025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"/>
          <p:cNvSpPr/>
          <p:nvPr/>
        </p:nvSpPr>
        <p:spPr>
          <a:xfrm>
            <a:off x="-1" y="-828723"/>
            <a:ext cx="4754880" cy="128016"/>
          </a:xfrm>
          <a:prstGeom prst="rect">
            <a:avLst/>
          </a:prstGeom>
          <a:solidFill>
            <a:srgbClr val="23A7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"/>
          <p:cNvSpPr/>
          <p:nvPr/>
        </p:nvSpPr>
        <p:spPr>
          <a:xfrm>
            <a:off x="4754879" y="-822083"/>
            <a:ext cx="3337560" cy="141732"/>
          </a:xfrm>
          <a:prstGeom prst="rect">
            <a:avLst/>
          </a:prstGeom>
          <a:solidFill>
            <a:srgbClr val="FECA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3420" y="273884"/>
            <a:ext cx="1351889" cy="600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>
          <a:extLst>
            <a:ext uri="{FF2B5EF4-FFF2-40B4-BE49-F238E27FC236}">
              <a16:creationId xmlns:a16="http://schemas.microsoft.com/office/drawing/2014/main" xmlns="" id="{8F02CA1A-F67D-17E5-8A82-FEE4FFC9A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9">
            <a:extLst>
              <a:ext uri="{FF2B5EF4-FFF2-40B4-BE49-F238E27FC236}">
                <a16:creationId xmlns:a16="http://schemas.microsoft.com/office/drawing/2014/main" xmlns="" id="{23041B2C-2365-EFA1-76B5-B30291FF8711}"/>
              </a:ext>
            </a:extLst>
          </p:cNvPr>
          <p:cNvSpPr/>
          <p:nvPr/>
        </p:nvSpPr>
        <p:spPr>
          <a:xfrm>
            <a:off x="0" y="-36576"/>
            <a:ext cx="2816352" cy="128016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9">
            <a:extLst>
              <a:ext uri="{FF2B5EF4-FFF2-40B4-BE49-F238E27FC236}">
                <a16:creationId xmlns:a16="http://schemas.microsoft.com/office/drawing/2014/main" xmlns="" id="{7809CAB9-D8F7-A5F5-FD2E-348D923AC2A6}"/>
              </a:ext>
            </a:extLst>
          </p:cNvPr>
          <p:cNvSpPr/>
          <p:nvPr/>
        </p:nvSpPr>
        <p:spPr>
          <a:xfrm>
            <a:off x="2816352" y="-36576"/>
            <a:ext cx="4754880" cy="128016"/>
          </a:xfrm>
          <a:prstGeom prst="rect">
            <a:avLst/>
          </a:prstGeom>
          <a:solidFill>
            <a:srgbClr val="23A7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7" name="Google Shape;467;p29">
            <a:extLst>
              <a:ext uri="{FF2B5EF4-FFF2-40B4-BE49-F238E27FC236}">
                <a16:creationId xmlns:a16="http://schemas.microsoft.com/office/drawing/2014/main" xmlns="" id="{3627DC66-05ED-3444-9136-4CFCFF1B753D}"/>
              </a:ext>
            </a:extLst>
          </p:cNvPr>
          <p:cNvGrpSpPr/>
          <p:nvPr/>
        </p:nvGrpSpPr>
        <p:grpSpPr>
          <a:xfrm>
            <a:off x="3278124" y="2502068"/>
            <a:ext cx="8586216" cy="5736175"/>
            <a:chOff x="3360415" y="1186291"/>
            <a:chExt cx="10604812" cy="4249572"/>
          </a:xfrm>
        </p:grpSpPr>
        <p:sp>
          <p:nvSpPr>
            <p:cNvPr id="468" name="Google Shape;468;p29">
              <a:extLst>
                <a:ext uri="{FF2B5EF4-FFF2-40B4-BE49-F238E27FC236}">
                  <a16:creationId xmlns:a16="http://schemas.microsoft.com/office/drawing/2014/main" xmlns="" id="{74B1A06F-A713-CDD2-D81D-4CDE6D847F09}"/>
                </a:ext>
              </a:extLst>
            </p:cNvPr>
            <p:cNvSpPr/>
            <p:nvPr/>
          </p:nvSpPr>
          <p:spPr>
            <a:xfrm>
              <a:off x="7058883" y="1865850"/>
              <a:ext cx="3337560" cy="141732"/>
            </a:xfrm>
            <a:prstGeom prst="rect">
              <a:avLst/>
            </a:prstGeom>
            <a:solidFill>
              <a:srgbClr val="FECA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9" name="Google Shape;469;p29">
              <a:extLst>
                <a:ext uri="{FF2B5EF4-FFF2-40B4-BE49-F238E27FC236}">
                  <a16:creationId xmlns:a16="http://schemas.microsoft.com/office/drawing/2014/main" xmlns="" id="{D1FB97F2-2A14-ABD1-6808-F9C621021269}"/>
                </a:ext>
              </a:extLst>
            </p:cNvPr>
            <p:cNvGrpSpPr/>
            <p:nvPr/>
          </p:nvGrpSpPr>
          <p:grpSpPr>
            <a:xfrm>
              <a:off x="3360415" y="1186291"/>
              <a:ext cx="10604812" cy="4249572"/>
              <a:chOff x="3360415" y="1186291"/>
              <a:chExt cx="10604812" cy="4249572"/>
            </a:xfrm>
          </p:grpSpPr>
          <p:sp>
            <p:nvSpPr>
              <p:cNvPr id="473" name="Google Shape;473;p29">
                <a:extLst>
                  <a:ext uri="{FF2B5EF4-FFF2-40B4-BE49-F238E27FC236}">
                    <a16:creationId xmlns:a16="http://schemas.microsoft.com/office/drawing/2014/main" xmlns="" id="{4D3F1834-9596-5F04-1066-3C8076CC9258}"/>
                  </a:ext>
                </a:extLst>
              </p:cNvPr>
              <p:cNvSpPr/>
              <p:nvPr/>
            </p:nvSpPr>
            <p:spPr>
              <a:xfrm>
                <a:off x="3360415" y="3415641"/>
                <a:ext cx="4037041" cy="1656360"/>
              </a:xfrm>
              <a:prstGeom prst="hexagon">
                <a:avLst>
                  <a:gd name="adj" fmla="val 0"/>
                  <a:gd name="vf" fmla="val 11547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1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endParaRPr>
              </a:p>
            </p:txBody>
          </p:sp>
          <p:grpSp>
            <p:nvGrpSpPr>
              <p:cNvPr id="474" name="Google Shape;474;p29">
                <a:extLst>
                  <a:ext uri="{FF2B5EF4-FFF2-40B4-BE49-F238E27FC236}">
                    <a16:creationId xmlns:a16="http://schemas.microsoft.com/office/drawing/2014/main" xmlns="" id="{F2F1C886-9304-6674-B6E1-415698B246C4}"/>
                  </a:ext>
                </a:extLst>
              </p:cNvPr>
              <p:cNvGrpSpPr/>
              <p:nvPr/>
            </p:nvGrpSpPr>
            <p:grpSpPr>
              <a:xfrm>
                <a:off x="3891960" y="1186291"/>
                <a:ext cx="10073267" cy="4249572"/>
                <a:chOff x="4167447" y="2886771"/>
                <a:chExt cx="10073267" cy="4249572"/>
              </a:xfrm>
            </p:grpSpPr>
            <p:sp>
              <p:nvSpPr>
                <p:cNvPr id="475" name="Google Shape;475;p29">
                  <a:extLst>
                    <a:ext uri="{FF2B5EF4-FFF2-40B4-BE49-F238E27FC236}">
                      <a16:creationId xmlns:a16="http://schemas.microsoft.com/office/drawing/2014/main" xmlns="" id="{FE276CF8-ECF1-39BD-D22A-9F6BF69908BA}"/>
                    </a:ext>
                  </a:extLst>
                </p:cNvPr>
                <p:cNvSpPr/>
                <p:nvPr/>
              </p:nvSpPr>
              <p:spPr>
                <a:xfrm>
                  <a:off x="4167447" y="2894629"/>
                  <a:ext cx="10073267" cy="1444396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solidFill>
                  <a:srgbClr val="0051A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" name="Google Shape;476;p29">
                  <a:extLst>
                    <a:ext uri="{FF2B5EF4-FFF2-40B4-BE49-F238E27FC236}">
                      <a16:creationId xmlns:a16="http://schemas.microsoft.com/office/drawing/2014/main" xmlns="" id="{26238530-5104-42C2-CA1D-B7DDC2CD71B7}"/>
                    </a:ext>
                  </a:extLst>
                </p:cNvPr>
                <p:cNvSpPr/>
                <p:nvPr/>
              </p:nvSpPr>
              <p:spPr>
                <a:xfrm>
                  <a:off x="4167448" y="2886771"/>
                  <a:ext cx="9795231" cy="1326812"/>
                </a:xfrm>
                <a:prstGeom prst="flowChartAlternateProcess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just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D9E5F8"/>
                    </a:buClr>
                    <a:buSzPts val="2400"/>
                    <a:buFont typeface="Arial"/>
                    <a:buNone/>
                  </a:pPr>
                  <a:r>
                    <a:rPr lang="pt-BR" sz="2800" b="1" dirty="0">
                      <a:solidFill>
                        <a:srgbClr val="FFC000"/>
                      </a:solidFill>
                    </a:rPr>
                    <a:t>Carga horária</a:t>
                  </a:r>
                  <a:r>
                    <a:rPr lang="pt-BR" sz="2800" b="1" dirty="0">
                      <a:solidFill>
                        <a:schemeClr val="bg1"/>
                      </a:solidFill>
                    </a:rPr>
                    <a:t> semanal de </a:t>
                  </a:r>
                  <a:r>
                    <a:rPr lang="pt-BR" sz="2800" b="1" dirty="0">
                      <a:solidFill>
                        <a:srgbClr val="FFC000"/>
                      </a:solidFill>
                    </a:rPr>
                    <a:t>30 horas</a:t>
                  </a:r>
                  <a:r>
                    <a:rPr lang="pt-BR" sz="2800" b="1" dirty="0">
                      <a:solidFill>
                        <a:schemeClr val="bg1"/>
                      </a:solidFill>
                    </a:rPr>
                    <a:t>;</a:t>
                  </a:r>
                </a:p>
                <a:p>
                  <a:pPr marL="0" marR="0" lvl="0" indent="0" algn="just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D9E5F8"/>
                    </a:buClr>
                    <a:buSzPts val="2400"/>
                    <a:buFont typeface="Arial"/>
                    <a:buNone/>
                  </a:pPr>
                  <a:r>
                    <a:rPr lang="pt-BR" sz="2800" b="1" dirty="0">
                      <a:solidFill>
                        <a:schemeClr val="bg1"/>
                      </a:solidFill>
                    </a:rPr>
                    <a:t>Piso Salarial: </a:t>
                  </a:r>
                  <a:r>
                    <a:rPr lang="pt-BR" sz="2800" b="1" dirty="0">
                      <a:solidFill>
                        <a:srgbClr val="FFC000"/>
                      </a:solidFill>
                    </a:rPr>
                    <a:t>R$ 4.200,00;</a:t>
                  </a:r>
                </a:p>
                <a:p>
                  <a:pPr marL="0" marR="0" lvl="0" indent="0" algn="just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D9E5F8"/>
                    </a:buClr>
                    <a:buSzPts val="2400"/>
                    <a:buFont typeface="Arial"/>
                    <a:buNone/>
                  </a:pPr>
                  <a:r>
                    <a:rPr lang="pt-BR" sz="2800" b="1" dirty="0">
                      <a:solidFill>
                        <a:schemeClr val="bg1"/>
                      </a:solidFill>
                    </a:rPr>
                    <a:t>Corrigidos anualmente pelo INPC – Índice Nacional de Preços ao Consumidor;</a:t>
                  </a:r>
                </a:p>
              </p:txBody>
            </p:sp>
            <p:sp>
              <p:nvSpPr>
                <p:cNvPr id="477" name="Google Shape;477;p29">
                  <a:extLst>
                    <a:ext uri="{FF2B5EF4-FFF2-40B4-BE49-F238E27FC236}">
                      <a16:creationId xmlns:a16="http://schemas.microsoft.com/office/drawing/2014/main" xmlns="" id="{5DC1D91C-EA7E-2520-75ED-E2C6E1DA5EED}"/>
                    </a:ext>
                  </a:extLst>
                </p:cNvPr>
                <p:cNvSpPr/>
                <p:nvPr/>
              </p:nvSpPr>
              <p:spPr>
                <a:xfrm>
                  <a:off x="9560458" y="5479982"/>
                  <a:ext cx="3601231" cy="1656361"/>
                </a:xfrm>
                <a:prstGeom prst="hexagon">
                  <a:avLst>
                    <a:gd name="adj" fmla="val 0"/>
                    <a:gd name="vf" fmla="val 115470"/>
                  </a:avLst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sp>
        <p:nvSpPr>
          <p:cNvPr id="478" name="Google Shape;478;p29">
            <a:extLst>
              <a:ext uri="{FF2B5EF4-FFF2-40B4-BE49-F238E27FC236}">
                <a16:creationId xmlns:a16="http://schemas.microsoft.com/office/drawing/2014/main" xmlns="" id="{FA7C28A5-FF53-DEFA-6355-D4F14BE630D3}"/>
              </a:ext>
            </a:extLst>
          </p:cNvPr>
          <p:cNvSpPr/>
          <p:nvPr/>
        </p:nvSpPr>
        <p:spPr>
          <a:xfrm>
            <a:off x="0" y="-36576"/>
            <a:ext cx="2816352" cy="128016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9">
            <a:extLst>
              <a:ext uri="{FF2B5EF4-FFF2-40B4-BE49-F238E27FC236}">
                <a16:creationId xmlns:a16="http://schemas.microsoft.com/office/drawing/2014/main" xmlns="" id="{59D9AF7D-5221-3C1F-02D0-F7B6DE2C1E27}"/>
              </a:ext>
            </a:extLst>
          </p:cNvPr>
          <p:cNvSpPr/>
          <p:nvPr/>
        </p:nvSpPr>
        <p:spPr>
          <a:xfrm>
            <a:off x="2816352" y="-36576"/>
            <a:ext cx="4754880" cy="128016"/>
          </a:xfrm>
          <a:prstGeom prst="rect">
            <a:avLst/>
          </a:prstGeom>
          <a:solidFill>
            <a:srgbClr val="23A7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9">
            <a:extLst>
              <a:ext uri="{FF2B5EF4-FFF2-40B4-BE49-F238E27FC236}">
                <a16:creationId xmlns:a16="http://schemas.microsoft.com/office/drawing/2014/main" xmlns="" id="{B5699FA0-9DE7-C076-96C8-599567E76319}"/>
              </a:ext>
            </a:extLst>
          </p:cNvPr>
          <p:cNvSpPr/>
          <p:nvPr/>
        </p:nvSpPr>
        <p:spPr>
          <a:xfrm>
            <a:off x="7571232" y="-50292"/>
            <a:ext cx="3337560" cy="141732"/>
          </a:xfrm>
          <a:prstGeom prst="rect">
            <a:avLst/>
          </a:prstGeom>
          <a:solidFill>
            <a:srgbClr val="FECA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9">
            <a:extLst>
              <a:ext uri="{FF2B5EF4-FFF2-40B4-BE49-F238E27FC236}">
                <a16:creationId xmlns:a16="http://schemas.microsoft.com/office/drawing/2014/main" xmlns="" id="{E051FC6E-1C9F-69CF-59CF-F1CDCCF3F673}"/>
              </a:ext>
            </a:extLst>
          </p:cNvPr>
          <p:cNvSpPr txBox="1"/>
          <p:nvPr/>
        </p:nvSpPr>
        <p:spPr>
          <a:xfrm>
            <a:off x="351908" y="108407"/>
            <a:ext cx="1099020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0051A0"/>
                </a:solidFill>
                <a:latin typeface="Arial Black"/>
                <a:ea typeface="Arial Black"/>
                <a:cs typeface="Arial Black"/>
                <a:sym typeface="Arial Black"/>
              </a:rPr>
              <a:t>Projeto de Lei 1.827/2019</a:t>
            </a:r>
            <a:endParaRPr dirty="0"/>
          </a:p>
        </p:txBody>
      </p:sp>
      <p:sp>
        <p:nvSpPr>
          <p:cNvPr id="2" name="Google Shape;411;p25">
            <a:extLst>
              <a:ext uri="{FF2B5EF4-FFF2-40B4-BE49-F238E27FC236}">
                <a16:creationId xmlns:a16="http://schemas.microsoft.com/office/drawing/2014/main" xmlns="" id="{1D7EC20A-A37B-9510-2555-E2108A55DBC3}"/>
              </a:ext>
            </a:extLst>
          </p:cNvPr>
          <p:cNvSpPr/>
          <p:nvPr/>
        </p:nvSpPr>
        <p:spPr>
          <a:xfrm>
            <a:off x="5966292" y="833260"/>
            <a:ext cx="6045120" cy="1523124"/>
          </a:xfrm>
          <a:prstGeom prst="round1Rect">
            <a:avLst>
              <a:gd name="adj" fmla="val 29356"/>
            </a:avLst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bg1"/>
                </a:solidFill>
              </a:rPr>
              <a:t>Autor(a): Deputado Célio Studart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bg1"/>
                </a:solidFill>
              </a:rPr>
              <a:t>Dispõe sobre o Piso Salarial do Assistente Social.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3" name="Google Shape;411;p25">
            <a:extLst>
              <a:ext uri="{FF2B5EF4-FFF2-40B4-BE49-F238E27FC236}">
                <a16:creationId xmlns:a16="http://schemas.microsoft.com/office/drawing/2014/main" xmlns="" id="{327CA528-6D09-0CAC-DD8E-6FC4BFFD68B0}"/>
              </a:ext>
            </a:extLst>
          </p:cNvPr>
          <p:cNvSpPr/>
          <p:nvPr/>
        </p:nvSpPr>
        <p:spPr>
          <a:xfrm>
            <a:off x="232473" y="4618647"/>
            <a:ext cx="9469465" cy="2177279"/>
          </a:xfrm>
          <a:prstGeom prst="round1Rect">
            <a:avLst>
              <a:gd name="adj" fmla="val 29356"/>
            </a:avLst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bg1"/>
                </a:solidFill>
              </a:rPr>
              <a:t>Da justificação: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bg1"/>
                </a:solidFill>
              </a:rPr>
              <a:t>A lei reconhece o valor da função exercida pelos assistentes sociais, e sua importância de sua atuação intersetorial reconhecida pela CNM.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bg1"/>
                </a:solidFill>
              </a:rPr>
              <a:t>É uma “</a:t>
            </a:r>
            <a:r>
              <a:rPr lang="pt-BR" sz="2800" b="1" dirty="0">
                <a:solidFill>
                  <a:srgbClr val="FFC000"/>
                </a:solidFill>
              </a:rPr>
              <a:t>medida de justiça</a:t>
            </a:r>
            <a:r>
              <a:rPr lang="pt-BR" sz="2800" b="1" dirty="0">
                <a:solidFill>
                  <a:schemeClr val="bg1"/>
                </a:solidFill>
              </a:rPr>
              <a:t>” para esse trabalhadores.</a:t>
            </a:r>
          </a:p>
        </p:txBody>
      </p:sp>
    </p:spTree>
    <p:extLst>
      <p:ext uri="{BB962C8B-B14F-4D97-AF65-F5344CB8AC3E}">
        <p14:creationId xmlns:p14="http://schemas.microsoft.com/office/powerpoint/2010/main" val="97225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>
          <a:extLst>
            <a:ext uri="{FF2B5EF4-FFF2-40B4-BE49-F238E27FC236}">
              <a16:creationId xmlns:a16="http://schemas.microsoft.com/office/drawing/2014/main" xmlns="" id="{2DDF1A39-912C-4693-EE15-FC82FAD3F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9">
            <a:extLst>
              <a:ext uri="{FF2B5EF4-FFF2-40B4-BE49-F238E27FC236}">
                <a16:creationId xmlns:a16="http://schemas.microsoft.com/office/drawing/2014/main" xmlns="" id="{7ECFFAD3-72F8-6AEE-1135-DD2954EFB150}"/>
              </a:ext>
            </a:extLst>
          </p:cNvPr>
          <p:cNvSpPr/>
          <p:nvPr/>
        </p:nvSpPr>
        <p:spPr>
          <a:xfrm>
            <a:off x="0" y="-36576"/>
            <a:ext cx="2816352" cy="128016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9">
            <a:extLst>
              <a:ext uri="{FF2B5EF4-FFF2-40B4-BE49-F238E27FC236}">
                <a16:creationId xmlns:a16="http://schemas.microsoft.com/office/drawing/2014/main" xmlns="" id="{28E7EA8F-1931-B09A-F43C-B2D545CBDCA7}"/>
              </a:ext>
            </a:extLst>
          </p:cNvPr>
          <p:cNvSpPr/>
          <p:nvPr/>
        </p:nvSpPr>
        <p:spPr>
          <a:xfrm>
            <a:off x="2816352" y="-36576"/>
            <a:ext cx="4754880" cy="128016"/>
          </a:xfrm>
          <a:prstGeom prst="rect">
            <a:avLst/>
          </a:prstGeom>
          <a:solidFill>
            <a:srgbClr val="23A7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9">
            <a:extLst>
              <a:ext uri="{FF2B5EF4-FFF2-40B4-BE49-F238E27FC236}">
                <a16:creationId xmlns:a16="http://schemas.microsoft.com/office/drawing/2014/main" xmlns="" id="{DE9555F7-4E2E-D623-C1EF-44C8F42D2FA1}"/>
              </a:ext>
            </a:extLst>
          </p:cNvPr>
          <p:cNvSpPr/>
          <p:nvPr/>
        </p:nvSpPr>
        <p:spPr>
          <a:xfrm>
            <a:off x="0" y="-36576"/>
            <a:ext cx="2816352" cy="128016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9">
            <a:extLst>
              <a:ext uri="{FF2B5EF4-FFF2-40B4-BE49-F238E27FC236}">
                <a16:creationId xmlns:a16="http://schemas.microsoft.com/office/drawing/2014/main" xmlns="" id="{BB853433-573E-D55F-C5D2-8A8A61FBEC44}"/>
              </a:ext>
            </a:extLst>
          </p:cNvPr>
          <p:cNvSpPr/>
          <p:nvPr/>
        </p:nvSpPr>
        <p:spPr>
          <a:xfrm>
            <a:off x="2816352" y="-36576"/>
            <a:ext cx="4754880" cy="128016"/>
          </a:xfrm>
          <a:prstGeom prst="rect">
            <a:avLst/>
          </a:prstGeom>
          <a:solidFill>
            <a:srgbClr val="23A7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9">
            <a:extLst>
              <a:ext uri="{FF2B5EF4-FFF2-40B4-BE49-F238E27FC236}">
                <a16:creationId xmlns:a16="http://schemas.microsoft.com/office/drawing/2014/main" xmlns="" id="{3009C429-A661-3B5F-DEBD-0D873A785AB0}"/>
              </a:ext>
            </a:extLst>
          </p:cNvPr>
          <p:cNvSpPr/>
          <p:nvPr/>
        </p:nvSpPr>
        <p:spPr>
          <a:xfrm>
            <a:off x="7571232" y="-50292"/>
            <a:ext cx="3337560" cy="141732"/>
          </a:xfrm>
          <a:prstGeom prst="rect">
            <a:avLst/>
          </a:prstGeom>
          <a:solidFill>
            <a:srgbClr val="FECA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9">
            <a:extLst>
              <a:ext uri="{FF2B5EF4-FFF2-40B4-BE49-F238E27FC236}">
                <a16:creationId xmlns:a16="http://schemas.microsoft.com/office/drawing/2014/main" xmlns="" id="{FF67A281-CE1B-F280-FC19-9A92B687A6C4}"/>
              </a:ext>
            </a:extLst>
          </p:cNvPr>
          <p:cNvSpPr txBox="1"/>
          <p:nvPr/>
        </p:nvSpPr>
        <p:spPr>
          <a:xfrm>
            <a:off x="351907" y="108407"/>
            <a:ext cx="1137374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0051A0"/>
                </a:solidFill>
                <a:latin typeface="Arial Black"/>
                <a:sym typeface="Arial Black"/>
              </a:rPr>
              <a:t>Considerações ao relator Deputado Célio Studart.</a:t>
            </a:r>
            <a:endParaRPr lang="pt-BR" sz="1100" dirty="0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5A34D33D-A5FD-B72E-5A54-175D9180A8BD}"/>
              </a:ext>
            </a:extLst>
          </p:cNvPr>
          <p:cNvSpPr/>
          <p:nvPr/>
        </p:nvSpPr>
        <p:spPr>
          <a:xfrm>
            <a:off x="1049311" y="2184816"/>
            <a:ext cx="10343214" cy="3511446"/>
          </a:xfrm>
          <a:prstGeom prst="roundRect">
            <a:avLst/>
          </a:prstGeom>
          <a:solidFill>
            <a:srgbClr val="0051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apresentação da CNM vai na direção de apontar os </a:t>
            </a:r>
            <a:r>
              <a:rPr lang="pt-B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 para a implementação do piso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o projeto aborda.</a:t>
            </a:r>
          </a:p>
        </p:txBody>
      </p:sp>
    </p:spTree>
    <p:extLst>
      <p:ext uri="{BB962C8B-B14F-4D97-AF65-F5344CB8AC3E}">
        <p14:creationId xmlns:p14="http://schemas.microsoft.com/office/powerpoint/2010/main" val="2502847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>
          <a:extLst>
            <a:ext uri="{FF2B5EF4-FFF2-40B4-BE49-F238E27FC236}">
              <a16:creationId xmlns:a16="http://schemas.microsoft.com/office/drawing/2014/main" xmlns="" id="{13A3975C-E986-D4CB-63DE-B136AF4CC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9">
            <a:extLst>
              <a:ext uri="{FF2B5EF4-FFF2-40B4-BE49-F238E27FC236}">
                <a16:creationId xmlns:a16="http://schemas.microsoft.com/office/drawing/2014/main" xmlns="" id="{5D706683-13F5-7C21-0BA1-55036A17DFEA}"/>
              </a:ext>
            </a:extLst>
          </p:cNvPr>
          <p:cNvSpPr/>
          <p:nvPr/>
        </p:nvSpPr>
        <p:spPr>
          <a:xfrm>
            <a:off x="0" y="-36576"/>
            <a:ext cx="2816352" cy="128016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9">
            <a:extLst>
              <a:ext uri="{FF2B5EF4-FFF2-40B4-BE49-F238E27FC236}">
                <a16:creationId xmlns:a16="http://schemas.microsoft.com/office/drawing/2014/main" xmlns="" id="{EA44927C-5C5A-75DE-950C-6C5A24A67EBD}"/>
              </a:ext>
            </a:extLst>
          </p:cNvPr>
          <p:cNvSpPr/>
          <p:nvPr/>
        </p:nvSpPr>
        <p:spPr>
          <a:xfrm>
            <a:off x="2816352" y="-36576"/>
            <a:ext cx="4754880" cy="128016"/>
          </a:xfrm>
          <a:prstGeom prst="rect">
            <a:avLst/>
          </a:prstGeom>
          <a:solidFill>
            <a:srgbClr val="23A7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9">
            <a:extLst>
              <a:ext uri="{FF2B5EF4-FFF2-40B4-BE49-F238E27FC236}">
                <a16:creationId xmlns:a16="http://schemas.microsoft.com/office/drawing/2014/main" xmlns="" id="{243B7C38-C798-62BE-0386-9FFD1082B957}"/>
              </a:ext>
            </a:extLst>
          </p:cNvPr>
          <p:cNvSpPr/>
          <p:nvPr/>
        </p:nvSpPr>
        <p:spPr>
          <a:xfrm>
            <a:off x="0" y="-36576"/>
            <a:ext cx="2816352" cy="128016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9">
            <a:extLst>
              <a:ext uri="{FF2B5EF4-FFF2-40B4-BE49-F238E27FC236}">
                <a16:creationId xmlns:a16="http://schemas.microsoft.com/office/drawing/2014/main" xmlns="" id="{371AF4CA-4C7B-F41B-B66C-69D2D029D9AC}"/>
              </a:ext>
            </a:extLst>
          </p:cNvPr>
          <p:cNvSpPr/>
          <p:nvPr/>
        </p:nvSpPr>
        <p:spPr>
          <a:xfrm>
            <a:off x="2816352" y="-36576"/>
            <a:ext cx="4754880" cy="128016"/>
          </a:xfrm>
          <a:prstGeom prst="rect">
            <a:avLst/>
          </a:prstGeom>
          <a:solidFill>
            <a:srgbClr val="23A7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9">
            <a:extLst>
              <a:ext uri="{FF2B5EF4-FFF2-40B4-BE49-F238E27FC236}">
                <a16:creationId xmlns:a16="http://schemas.microsoft.com/office/drawing/2014/main" xmlns="" id="{19F14569-BB87-6F48-7420-71AA07986189}"/>
              </a:ext>
            </a:extLst>
          </p:cNvPr>
          <p:cNvSpPr/>
          <p:nvPr/>
        </p:nvSpPr>
        <p:spPr>
          <a:xfrm>
            <a:off x="7571232" y="-50292"/>
            <a:ext cx="3337560" cy="141732"/>
          </a:xfrm>
          <a:prstGeom prst="rect">
            <a:avLst/>
          </a:prstGeom>
          <a:solidFill>
            <a:srgbClr val="FECA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9">
            <a:extLst>
              <a:ext uri="{FF2B5EF4-FFF2-40B4-BE49-F238E27FC236}">
                <a16:creationId xmlns:a16="http://schemas.microsoft.com/office/drawing/2014/main" xmlns="" id="{364C64DF-58AB-0E48-458A-1DBFE014694B}"/>
              </a:ext>
            </a:extLst>
          </p:cNvPr>
          <p:cNvSpPr txBox="1"/>
          <p:nvPr/>
        </p:nvSpPr>
        <p:spPr>
          <a:xfrm>
            <a:off x="351907" y="108407"/>
            <a:ext cx="1137374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0051A0"/>
                </a:solidFill>
                <a:latin typeface="Arial Black"/>
                <a:sym typeface="Arial Black"/>
              </a:rPr>
              <a:t>Considerações ao relator Deputado Célio Studart.</a:t>
            </a:r>
            <a:endParaRPr lang="pt-BR" sz="1100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53226C37-5AF6-275E-648C-D52CB7B3F159}"/>
              </a:ext>
            </a:extLst>
          </p:cNvPr>
          <p:cNvSpPr/>
          <p:nvPr/>
        </p:nvSpPr>
        <p:spPr>
          <a:xfrm>
            <a:off x="351907" y="1448773"/>
            <a:ext cx="11507861" cy="1395011"/>
          </a:xfrm>
          <a:prstGeom prst="roundRect">
            <a:avLst/>
          </a:prstGeom>
          <a:solidFill>
            <a:srgbClr val="0051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Destaco, que os repasses da União para os Municípios já não refletem a realidade, encontra-se completamente defasado, o que sobrecarrega cada vez mais os Entes locais.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05D414F8-1BC3-7B85-0382-61B30B73C625}"/>
              </a:ext>
            </a:extLst>
          </p:cNvPr>
          <p:cNvSpPr/>
          <p:nvPr/>
        </p:nvSpPr>
        <p:spPr>
          <a:xfrm>
            <a:off x="479685" y="3429000"/>
            <a:ext cx="11380083" cy="2167128"/>
          </a:xfrm>
          <a:prstGeom prst="roundRect">
            <a:avLst/>
          </a:prstGeom>
          <a:solidFill>
            <a:srgbClr val="0051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instituição do piso salarial, pode acarretar na demissão de profissionais do SUAS, e na redução da oferta dos serviços no CRAS e postos de atendimentos para </a:t>
            </a:r>
            <a:r>
              <a:rPr 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população.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669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>
          <a:extLst>
            <a:ext uri="{FF2B5EF4-FFF2-40B4-BE49-F238E27FC236}">
              <a16:creationId xmlns:a16="http://schemas.microsoft.com/office/drawing/2014/main" xmlns="" id="{D58CD4B6-1DAD-5D74-B857-69541C634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9">
            <a:extLst>
              <a:ext uri="{FF2B5EF4-FFF2-40B4-BE49-F238E27FC236}">
                <a16:creationId xmlns:a16="http://schemas.microsoft.com/office/drawing/2014/main" xmlns="" id="{4332AB9D-7B91-78F9-8932-DBF5C7DC2950}"/>
              </a:ext>
            </a:extLst>
          </p:cNvPr>
          <p:cNvSpPr/>
          <p:nvPr/>
        </p:nvSpPr>
        <p:spPr>
          <a:xfrm>
            <a:off x="0" y="-36576"/>
            <a:ext cx="2816352" cy="128016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9">
            <a:extLst>
              <a:ext uri="{FF2B5EF4-FFF2-40B4-BE49-F238E27FC236}">
                <a16:creationId xmlns:a16="http://schemas.microsoft.com/office/drawing/2014/main" xmlns="" id="{C50CF5F0-7B5E-2C15-02F6-BEA928234E68}"/>
              </a:ext>
            </a:extLst>
          </p:cNvPr>
          <p:cNvSpPr/>
          <p:nvPr/>
        </p:nvSpPr>
        <p:spPr>
          <a:xfrm>
            <a:off x="2816352" y="-36576"/>
            <a:ext cx="4754880" cy="128016"/>
          </a:xfrm>
          <a:prstGeom prst="rect">
            <a:avLst/>
          </a:prstGeom>
          <a:solidFill>
            <a:srgbClr val="23A7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9">
            <a:extLst>
              <a:ext uri="{FF2B5EF4-FFF2-40B4-BE49-F238E27FC236}">
                <a16:creationId xmlns:a16="http://schemas.microsoft.com/office/drawing/2014/main" xmlns="" id="{E58B3E1D-E7FB-8C76-CC73-F75AD8C72459}"/>
              </a:ext>
            </a:extLst>
          </p:cNvPr>
          <p:cNvSpPr/>
          <p:nvPr/>
        </p:nvSpPr>
        <p:spPr>
          <a:xfrm>
            <a:off x="0" y="-36576"/>
            <a:ext cx="2816352" cy="128016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9">
            <a:extLst>
              <a:ext uri="{FF2B5EF4-FFF2-40B4-BE49-F238E27FC236}">
                <a16:creationId xmlns:a16="http://schemas.microsoft.com/office/drawing/2014/main" xmlns="" id="{CACB4272-1226-087A-FFD2-CC0E7AE0FF50}"/>
              </a:ext>
            </a:extLst>
          </p:cNvPr>
          <p:cNvSpPr/>
          <p:nvPr/>
        </p:nvSpPr>
        <p:spPr>
          <a:xfrm>
            <a:off x="2816352" y="-36576"/>
            <a:ext cx="4754880" cy="128016"/>
          </a:xfrm>
          <a:prstGeom prst="rect">
            <a:avLst/>
          </a:prstGeom>
          <a:solidFill>
            <a:srgbClr val="23A7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9">
            <a:extLst>
              <a:ext uri="{FF2B5EF4-FFF2-40B4-BE49-F238E27FC236}">
                <a16:creationId xmlns:a16="http://schemas.microsoft.com/office/drawing/2014/main" xmlns="" id="{F9C1E8D5-BD19-2139-413F-CC9AD0DF9973}"/>
              </a:ext>
            </a:extLst>
          </p:cNvPr>
          <p:cNvSpPr/>
          <p:nvPr/>
        </p:nvSpPr>
        <p:spPr>
          <a:xfrm>
            <a:off x="7571232" y="-50292"/>
            <a:ext cx="3337560" cy="141732"/>
          </a:xfrm>
          <a:prstGeom prst="rect">
            <a:avLst/>
          </a:prstGeom>
          <a:solidFill>
            <a:srgbClr val="FECA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9">
            <a:extLst>
              <a:ext uri="{FF2B5EF4-FFF2-40B4-BE49-F238E27FC236}">
                <a16:creationId xmlns:a16="http://schemas.microsoft.com/office/drawing/2014/main" xmlns="" id="{75A4CA58-E6C0-F4BD-2B69-B67B369AF2E6}"/>
              </a:ext>
            </a:extLst>
          </p:cNvPr>
          <p:cNvSpPr txBox="1"/>
          <p:nvPr/>
        </p:nvSpPr>
        <p:spPr>
          <a:xfrm>
            <a:off x="351907" y="108407"/>
            <a:ext cx="1137374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0051A0"/>
                </a:solidFill>
                <a:latin typeface="Arial Black"/>
                <a:sym typeface="Arial Black"/>
              </a:rPr>
              <a:t>Os profissionais da assistência social nos Municípios </a:t>
            </a:r>
            <a:endParaRPr lang="pt-BR" sz="1100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1AB6005B-736D-7D77-A709-603DAB285CCF}"/>
              </a:ext>
            </a:extLst>
          </p:cNvPr>
          <p:cNvSpPr/>
          <p:nvPr/>
        </p:nvSpPr>
        <p:spPr>
          <a:xfrm>
            <a:off x="1327266" y="3287176"/>
            <a:ext cx="9804032" cy="1086438"/>
          </a:xfrm>
          <a:prstGeom prst="roundRect">
            <a:avLst/>
          </a:prstGeom>
          <a:solidFill>
            <a:srgbClr val="0051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média, </a:t>
            </a:r>
            <a:r>
              <a:rPr lang="pt-B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 a cada dez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profissionais da assistência estão </a:t>
            </a:r>
            <a:r>
              <a:rPr lang="pt-B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vinculados aos Municípios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42FE022E-023C-DE32-10F9-441A0C38C8AB}"/>
              </a:ext>
            </a:extLst>
          </p:cNvPr>
          <p:cNvSpPr/>
          <p:nvPr/>
        </p:nvSpPr>
        <p:spPr>
          <a:xfrm>
            <a:off x="1327266" y="4480389"/>
            <a:ext cx="9804032" cy="1399032"/>
          </a:xfrm>
          <a:prstGeom prst="roundRect">
            <a:avLst/>
          </a:prstGeom>
          <a:solidFill>
            <a:srgbClr val="0051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estimativa dessa Confederação.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xmlns="" id="{328E4D4D-7C0F-BAEB-63D4-A7AD0D1593FF}"/>
              </a:ext>
            </a:extLst>
          </p:cNvPr>
          <p:cNvSpPr/>
          <p:nvPr/>
        </p:nvSpPr>
        <p:spPr>
          <a:xfrm>
            <a:off x="1327266" y="1431806"/>
            <a:ext cx="9804032" cy="1724414"/>
          </a:xfrm>
          <a:prstGeom prst="roundRect">
            <a:avLst/>
          </a:prstGeom>
          <a:solidFill>
            <a:srgbClr val="0051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Municípios possuem a maior fatia de servidores públicos entre os entes federados. Essa realidade também se verifica em relação aos profissionais da assistência social.</a:t>
            </a:r>
          </a:p>
        </p:txBody>
      </p:sp>
    </p:spTree>
    <p:extLst>
      <p:ext uri="{BB962C8B-B14F-4D97-AF65-F5344CB8AC3E}">
        <p14:creationId xmlns:p14="http://schemas.microsoft.com/office/powerpoint/2010/main" val="1872484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>
          <a:extLst>
            <a:ext uri="{FF2B5EF4-FFF2-40B4-BE49-F238E27FC236}">
              <a16:creationId xmlns:a16="http://schemas.microsoft.com/office/drawing/2014/main" xmlns="" id="{2B73929A-65E1-2A7F-7674-1B25C931A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9">
            <a:extLst>
              <a:ext uri="{FF2B5EF4-FFF2-40B4-BE49-F238E27FC236}">
                <a16:creationId xmlns:a16="http://schemas.microsoft.com/office/drawing/2014/main" xmlns="" id="{A2D51B1D-3C2F-F837-3F3A-2EA548E34E42}"/>
              </a:ext>
            </a:extLst>
          </p:cNvPr>
          <p:cNvSpPr/>
          <p:nvPr/>
        </p:nvSpPr>
        <p:spPr>
          <a:xfrm>
            <a:off x="0" y="-36576"/>
            <a:ext cx="2816352" cy="128016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9">
            <a:extLst>
              <a:ext uri="{FF2B5EF4-FFF2-40B4-BE49-F238E27FC236}">
                <a16:creationId xmlns:a16="http://schemas.microsoft.com/office/drawing/2014/main" xmlns="" id="{004ABB4F-A546-47C2-E861-DF904DAE46DA}"/>
              </a:ext>
            </a:extLst>
          </p:cNvPr>
          <p:cNvSpPr/>
          <p:nvPr/>
        </p:nvSpPr>
        <p:spPr>
          <a:xfrm>
            <a:off x="2816352" y="-36576"/>
            <a:ext cx="4754880" cy="128016"/>
          </a:xfrm>
          <a:prstGeom prst="rect">
            <a:avLst/>
          </a:prstGeom>
          <a:solidFill>
            <a:srgbClr val="23A7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9">
            <a:extLst>
              <a:ext uri="{FF2B5EF4-FFF2-40B4-BE49-F238E27FC236}">
                <a16:creationId xmlns:a16="http://schemas.microsoft.com/office/drawing/2014/main" xmlns="" id="{723DE27F-1898-243E-945C-CB96FD9D7F1D}"/>
              </a:ext>
            </a:extLst>
          </p:cNvPr>
          <p:cNvSpPr/>
          <p:nvPr/>
        </p:nvSpPr>
        <p:spPr>
          <a:xfrm>
            <a:off x="0" y="-36576"/>
            <a:ext cx="2816352" cy="128016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9">
            <a:extLst>
              <a:ext uri="{FF2B5EF4-FFF2-40B4-BE49-F238E27FC236}">
                <a16:creationId xmlns:a16="http://schemas.microsoft.com/office/drawing/2014/main" xmlns="" id="{BAC748DB-6F35-2085-A9FF-988D1BDCBF67}"/>
              </a:ext>
            </a:extLst>
          </p:cNvPr>
          <p:cNvSpPr/>
          <p:nvPr/>
        </p:nvSpPr>
        <p:spPr>
          <a:xfrm>
            <a:off x="2816352" y="-36576"/>
            <a:ext cx="4754880" cy="128016"/>
          </a:xfrm>
          <a:prstGeom prst="rect">
            <a:avLst/>
          </a:prstGeom>
          <a:solidFill>
            <a:srgbClr val="23A7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9">
            <a:extLst>
              <a:ext uri="{FF2B5EF4-FFF2-40B4-BE49-F238E27FC236}">
                <a16:creationId xmlns:a16="http://schemas.microsoft.com/office/drawing/2014/main" xmlns="" id="{40E09BC6-2B7F-28CA-71D4-3A4132D5F648}"/>
              </a:ext>
            </a:extLst>
          </p:cNvPr>
          <p:cNvSpPr/>
          <p:nvPr/>
        </p:nvSpPr>
        <p:spPr>
          <a:xfrm>
            <a:off x="7571232" y="-50292"/>
            <a:ext cx="3337560" cy="141732"/>
          </a:xfrm>
          <a:prstGeom prst="rect">
            <a:avLst/>
          </a:prstGeom>
          <a:solidFill>
            <a:srgbClr val="FECA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9">
            <a:extLst>
              <a:ext uri="{FF2B5EF4-FFF2-40B4-BE49-F238E27FC236}">
                <a16:creationId xmlns:a16="http://schemas.microsoft.com/office/drawing/2014/main" xmlns="" id="{36C82403-CB20-5BFF-1F08-D369B7891096}"/>
              </a:ext>
            </a:extLst>
          </p:cNvPr>
          <p:cNvSpPr txBox="1"/>
          <p:nvPr/>
        </p:nvSpPr>
        <p:spPr>
          <a:xfrm>
            <a:off x="351907" y="108407"/>
            <a:ext cx="1137374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0051A0"/>
                </a:solidFill>
                <a:latin typeface="Arial Black"/>
                <a:sym typeface="Arial Black"/>
              </a:rPr>
              <a:t>O impacto financeiro anual para os Municípios</a:t>
            </a:r>
            <a:endParaRPr lang="pt-BR" sz="1100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A12DAB05-9AA7-15F2-BEAA-28268F8BEFC4}"/>
              </a:ext>
            </a:extLst>
          </p:cNvPr>
          <p:cNvSpPr/>
          <p:nvPr/>
        </p:nvSpPr>
        <p:spPr>
          <a:xfrm>
            <a:off x="650610" y="1431806"/>
            <a:ext cx="10776341" cy="1431806"/>
          </a:xfrm>
          <a:prstGeom prst="roundRect">
            <a:avLst/>
          </a:prstGeom>
          <a:solidFill>
            <a:srgbClr val="0051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estimar o </a:t>
            </a:r>
            <a:r>
              <a:rPr lang="pt-B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do PL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CNM utilizou os microdados da </a:t>
            </a:r>
            <a:r>
              <a:rPr lang="pt-B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 e do CENSO SUAS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Foram incluídos os adicionais de 13</a:t>
            </a:r>
            <a:r>
              <a:rPr lang="pt-BR" sz="2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salário, férias e encargos patronais. </a:t>
            </a:r>
            <a:endParaRPr lang="pt-BR" sz="2800" b="1" baseline="30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DBA6159F-83B6-4B80-AB5F-1D843BB07677}"/>
              </a:ext>
            </a:extLst>
          </p:cNvPr>
          <p:cNvSpPr/>
          <p:nvPr/>
        </p:nvSpPr>
        <p:spPr>
          <a:xfrm>
            <a:off x="3694175" y="3010670"/>
            <a:ext cx="5329903" cy="1744210"/>
          </a:xfrm>
          <a:prstGeom prst="roundRect">
            <a:avLst/>
          </a:prstGeom>
          <a:solidFill>
            <a:srgbClr val="0051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anual estimado: </a:t>
            </a:r>
          </a:p>
          <a:p>
            <a:pPr algn="ctr"/>
            <a:r>
              <a:rPr lang="pt-BR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R$ 895,9 milhões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4000" b="1" baseline="30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C29D56CA-8DA0-9DB8-EE27-7DB34FF1E1F0}"/>
              </a:ext>
            </a:extLst>
          </p:cNvPr>
          <p:cNvSpPr/>
          <p:nvPr/>
        </p:nvSpPr>
        <p:spPr>
          <a:xfrm>
            <a:off x="1251067" y="4901938"/>
            <a:ext cx="9173094" cy="1645166"/>
          </a:xfrm>
          <a:prstGeom prst="roundRect">
            <a:avLst/>
          </a:prstGeom>
          <a:solidFill>
            <a:srgbClr val="0051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Aproximadamente, </a:t>
            </a:r>
            <a:r>
              <a:rPr lang="pt-B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 a cada dez ocupações serão impactadas pela instituição do PL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indicando que a grande maioria recebe abaixo do piso estabelecido.</a:t>
            </a:r>
            <a:endParaRPr lang="pt-BR" sz="2800" b="1" baseline="30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99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>
          <a:extLst>
            <a:ext uri="{FF2B5EF4-FFF2-40B4-BE49-F238E27FC236}">
              <a16:creationId xmlns:a16="http://schemas.microsoft.com/office/drawing/2014/main" xmlns="" id="{002526D1-B6FE-A16A-4990-BCC94D39F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9">
            <a:extLst>
              <a:ext uri="{FF2B5EF4-FFF2-40B4-BE49-F238E27FC236}">
                <a16:creationId xmlns:a16="http://schemas.microsoft.com/office/drawing/2014/main" xmlns="" id="{389769AF-D120-00C8-D107-EA6A1D895F16}"/>
              </a:ext>
            </a:extLst>
          </p:cNvPr>
          <p:cNvSpPr/>
          <p:nvPr/>
        </p:nvSpPr>
        <p:spPr>
          <a:xfrm>
            <a:off x="0" y="-36576"/>
            <a:ext cx="2816352" cy="128016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9">
            <a:extLst>
              <a:ext uri="{FF2B5EF4-FFF2-40B4-BE49-F238E27FC236}">
                <a16:creationId xmlns:a16="http://schemas.microsoft.com/office/drawing/2014/main" xmlns="" id="{136FC214-B9D4-5F58-CE9A-CE2262F6AC3D}"/>
              </a:ext>
            </a:extLst>
          </p:cNvPr>
          <p:cNvSpPr/>
          <p:nvPr/>
        </p:nvSpPr>
        <p:spPr>
          <a:xfrm>
            <a:off x="2816352" y="-36576"/>
            <a:ext cx="4754880" cy="128016"/>
          </a:xfrm>
          <a:prstGeom prst="rect">
            <a:avLst/>
          </a:prstGeom>
          <a:solidFill>
            <a:srgbClr val="23A7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9">
            <a:extLst>
              <a:ext uri="{FF2B5EF4-FFF2-40B4-BE49-F238E27FC236}">
                <a16:creationId xmlns:a16="http://schemas.microsoft.com/office/drawing/2014/main" xmlns="" id="{074FE0F3-5B92-6FA3-E91A-D469CBB07AAB}"/>
              </a:ext>
            </a:extLst>
          </p:cNvPr>
          <p:cNvSpPr/>
          <p:nvPr/>
        </p:nvSpPr>
        <p:spPr>
          <a:xfrm>
            <a:off x="0" y="-36576"/>
            <a:ext cx="2816352" cy="128016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9">
            <a:extLst>
              <a:ext uri="{FF2B5EF4-FFF2-40B4-BE49-F238E27FC236}">
                <a16:creationId xmlns:a16="http://schemas.microsoft.com/office/drawing/2014/main" xmlns="" id="{AD5FCAF1-0CEB-4DCB-5DCD-D2E82876F152}"/>
              </a:ext>
            </a:extLst>
          </p:cNvPr>
          <p:cNvSpPr/>
          <p:nvPr/>
        </p:nvSpPr>
        <p:spPr>
          <a:xfrm>
            <a:off x="2816352" y="-36576"/>
            <a:ext cx="4754880" cy="128016"/>
          </a:xfrm>
          <a:prstGeom prst="rect">
            <a:avLst/>
          </a:prstGeom>
          <a:solidFill>
            <a:srgbClr val="23A7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9">
            <a:extLst>
              <a:ext uri="{FF2B5EF4-FFF2-40B4-BE49-F238E27FC236}">
                <a16:creationId xmlns:a16="http://schemas.microsoft.com/office/drawing/2014/main" xmlns="" id="{4BA4A3B2-B49F-9038-7A73-D79B7B57A2B0}"/>
              </a:ext>
            </a:extLst>
          </p:cNvPr>
          <p:cNvSpPr/>
          <p:nvPr/>
        </p:nvSpPr>
        <p:spPr>
          <a:xfrm>
            <a:off x="7571232" y="-50292"/>
            <a:ext cx="3337560" cy="141732"/>
          </a:xfrm>
          <a:prstGeom prst="rect">
            <a:avLst/>
          </a:prstGeom>
          <a:solidFill>
            <a:srgbClr val="FECA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9">
            <a:extLst>
              <a:ext uri="{FF2B5EF4-FFF2-40B4-BE49-F238E27FC236}">
                <a16:creationId xmlns:a16="http://schemas.microsoft.com/office/drawing/2014/main" xmlns="" id="{97E6A76C-3A29-8889-4188-BA89130179D8}"/>
              </a:ext>
            </a:extLst>
          </p:cNvPr>
          <p:cNvSpPr txBox="1"/>
          <p:nvPr/>
        </p:nvSpPr>
        <p:spPr>
          <a:xfrm>
            <a:off x="351907" y="108407"/>
            <a:ext cx="1137374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0051A0"/>
                </a:solidFill>
                <a:latin typeface="Arial Black"/>
                <a:sym typeface="Arial Black"/>
              </a:rPr>
              <a:t>A EC 128/2022</a:t>
            </a:r>
            <a:endParaRPr lang="pt-BR" sz="1100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A8459DF6-3B74-C1FF-0811-E1A109B77070}"/>
              </a:ext>
            </a:extLst>
          </p:cNvPr>
          <p:cNvSpPr/>
          <p:nvPr/>
        </p:nvSpPr>
        <p:spPr>
          <a:xfrm>
            <a:off x="653658" y="816253"/>
            <a:ext cx="10770246" cy="1768972"/>
          </a:xfrm>
          <a:prstGeom prst="roundRect">
            <a:avLst/>
          </a:prstGeom>
          <a:solidFill>
            <a:srgbClr val="0051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não imporá nem transferirá qualquer encargo financeiro para União, Estados e Municípios sem a previsão de fonte orçamentária e financeira para realização da despesa.</a:t>
            </a:r>
            <a:endParaRPr lang="pt-BR" sz="2800" b="1" baseline="30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45B20772-FC30-A5FC-70BF-C9BA5D8C6526}"/>
              </a:ext>
            </a:extLst>
          </p:cNvPr>
          <p:cNvSpPr/>
          <p:nvPr/>
        </p:nvSpPr>
        <p:spPr>
          <a:xfrm>
            <a:off x="653658" y="3293071"/>
            <a:ext cx="10770246" cy="1768972"/>
          </a:xfrm>
          <a:prstGeom prst="roundRect">
            <a:avLst/>
          </a:prstGeom>
          <a:solidFill>
            <a:srgbClr val="0051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CNM entende que as propostas analisadas, sem a devida previsão de recursos, podem fragilizar ainda mais a situação fiscal dos Municípios.</a:t>
            </a:r>
            <a:endParaRPr lang="pt-BR" sz="2800" b="1" baseline="30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342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" name="Google Shape;81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0907" y="3724542"/>
            <a:ext cx="3130187" cy="517674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34"/>
          <p:cNvSpPr txBox="1"/>
          <p:nvPr/>
        </p:nvSpPr>
        <p:spPr>
          <a:xfrm>
            <a:off x="4457527" y="2603824"/>
            <a:ext cx="3276945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Brunno Trindade</a:t>
            </a:r>
            <a:br>
              <a:rPr lang="pt-BR" sz="2500" b="1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pt-BR" sz="2000" dirty="0">
                <a:solidFill>
                  <a:schemeClr val="lt1"/>
                </a:solidFill>
                <a:ea typeface="Arial Black"/>
              </a:rPr>
              <a:t>Analista</a:t>
            </a:r>
            <a:r>
              <a:rPr lang="pt-BR" sz="2000" b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da CNM</a:t>
            </a:r>
            <a:endParaRPr dirty="0"/>
          </a:p>
        </p:txBody>
      </p:sp>
      <p:sp>
        <p:nvSpPr>
          <p:cNvPr id="813" name="Google Shape;813;p34"/>
          <p:cNvSpPr/>
          <p:nvPr/>
        </p:nvSpPr>
        <p:spPr>
          <a:xfrm>
            <a:off x="4287155" y="2360429"/>
            <a:ext cx="3617690" cy="2332008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34"/>
          <p:cNvSpPr/>
          <p:nvPr/>
        </p:nvSpPr>
        <p:spPr>
          <a:xfrm>
            <a:off x="4287155" y="2360428"/>
            <a:ext cx="3617690" cy="1107875"/>
          </a:xfrm>
          <a:prstGeom prst="roundRect">
            <a:avLst>
              <a:gd name="adj" fmla="val 35803"/>
            </a:avLst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7_Personalizar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Personalizar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Personalizar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4502</TotalTime>
  <Words>376</Words>
  <Application>Microsoft Office PowerPoint</Application>
  <PresentationFormat>Widescreen</PresentationFormat>
  <Paragraphs>30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8</vt:i4>
      </vt:variant>
    </vt:vector>
  </HeadingPairs>
  <TitlesOfParts>
    <vt:vector size="16" baseType="lpstr">
      <vt:lpstr>Arial Black</vt:lpstr>
      <vt:lpstr>Calibri</vt:lpstr>
      <vt:lpstr>Noto Sans Symbols</vt:lpstr>
      <vt:lpstr>Play</vt:lpstr>
      <vt:lpstr>Arial</vt:lpstr>
      <vt:lpstr>7_Personalizar design</vt:lpstr>
      <vt:lpstr>6_Personalizar design</vt:lpstr>
      <vt:lpstr>8_Personalizar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Viana</dc:creator>
  <cp:lastModifiedBy>Geraldo de Souza Fagundes</cp:lastModifiedBy>
  <cp:revision>178</cp:revision>
  <cp:lastPrinted>2025-06-10T17:17:12Z</cp:lastPrinted>
  <dcterms:created xsi:type="dcterms:W3CDTF">2024-09-30T01:43:51Z</dcterms:created>
  <dcterms:modified xsi:type="dcterms:W3CDTF">2025-08-19T16:48:48Z</dcterms:modified>
</cp:coreProperties>
</file>