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6" r:id="rId7"/>
    <p:sldId id="267" r:id="rId8"/>
    <p:sldId id="268" r:id="rId9"/>
    <p:sldId id="269" r:id="rId10"/>
    <p:sldId id="270" r:id="rId11"/>
    <p:sldId id="272" r:id="rId12"/>
  </p:sldIdLst>
  <p:sldSz cx="20104100" cy="11309350"/>
  <p:notesSz cx="20104100" cy="113093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EF4641-5732-FA3C-7B68-098B0BB55A73}" v="228" dt="2025-11-07T18:49:50.00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/>
    <p:restoredTop sz="94658"/>
  </p:normalViewPr>
  <p:slideViewPr>
    <p:cSldViewPr>
      <p:cViewPr varScale="1">
        <p:scale>
          <a:sx n="48" d="100"/>
          <a:sy n="48" d="100"/>
        </p:scale>
        <p:origin x="116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55617" y="0"/>
            <a:ext cx="18648680" cy="1351280"/>
          </a:xfrm>
          <a:custGeom>
            <a:avLst/>
            <a:gdLst/>
            <a:ahLst/>
            <a:cxnLst/>
            <a:rect l="l" t="t" r="r" b="b"/>
            <a:pathLst>
              <a:path w="18648680" h="1351280">
                <a:moveTo>
                  <a:pt x="0" y="1350744"/>
                </a:moveTo>
                <a:lnTo>
                  <a:pt x="18648482" y="1350744"/>
                </a:lnTo>
                <a:lnTo>
                  <a:pt x="18648482" y="0"/>
                </a:lnTo>
                <a:lnTo>
                  <a:pt x="0" y="0"/>
                </a:lnTo>
                <a:lnTo>
                  <a:pt x="0" y="1350744"/>
                </a:lnTo>
                <a:close/>
              </a:path>
            </a:pathLst>
          </a:custGeom>
          <a:solidFill>
            <a:srgbClr val="0000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349375" cy="6957059"/>
          </a:xfrm>
          <a:custGeom>
            <a:avLst/>
            <a:gdLst/>
            <a:ahLst/>
            <a:cxnLst/>
            <a:rect l="l" t="t" r="r" b="b"/>
            <a:pathLst>
              <a:path w="1349375" h="6957059">
                <a:moveTo>
                  <a:pt x="0" y="6956898"/>
                </a:moveTo>
                <a:lnTo>
                  <a:pt x="1348866" y="6956898"/>
                </a:lnTo>
                <a:lnTo>
                  <a:pt x="1348866" y="0"/>
                </a:lnTo>
                <a:lnTo>
                  <a:pt x="0" y="0"/>
                </a:lnTo>
                <a:lnTo>
                  <a:pt x="0" y="6956898"/>
                </a:lnTo>
                <a:close/>
              </a:path>
            </a:pathLst>
          </a:custGeom>
          <a:solidFill>
            <a:srgbClr val="0000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55617" y="1457494"/>
            <a:ext cx="18648680" cy="5499735"/>
          </a:xfrm>
          <a:custGeom>
            <a:avLst/>
            <a:gdLst/>
            <a:ahLst/>
            <a:cxnLst/>
            <a:rect l="l" t="t" r="r" b="b"/>
            <a:pathLst>
              <a:path w="18648680" h="5499734">
                <a:moveTo>
                  <a:pt x="0" y="5499403"/>
                </a:moveTo>
                <a:lnTo>
                  <a:pt x="18648482" y="5499403"/>
                </a:lnTo>
                <a:lnTo>
                  <a:pt x="18648482" y="0"/>
                </a:lnTo>
                <a:lnTo>
                  <a:pt x="0" y="0"/>
                </a:lnTo>
                <a:lnTo>
                  <a:pt x="0" y="5499403"/>
                </a:lnTo>
                <a:close/>
              </a:path>
            </a:pathLst>
          </a:custGeom>
          <a:solidFill>
            <a:srgbClr val="0000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956897"/>
            <a:ext cx="1349375" cy="4351655"/>
          </a:xfrm>
          <a:custGeom>
            <a:avLst/>
            <a:gdLst/>
            <a:ahLst/>
            <a:cxnLst/>
            <a:rect l="l" t="t" r="r" b="b"/>
            <a:pathLst>
              <a:path w="1349375" h="4351655">
                <a:moveTo>
                  <a:pt x="0" y="4351658"/>
                </a:moveTo>
                <a:lnTo>
                  <a:pt x="1348866" y="4351658"/>
                </a:lnTo>
                <a:lnTo>
                  <a:pt x="1348866" y="0"/>
                </a:lnTo>
                <a:lnTo>
                  <a:pt x="0" y="0"/>
                </a:lnTo>
                <a:lnTo>
                  <a:pt x="0" y="4351658"/>
                </a:lnTo>
                <a:close/>
              </a:path>
            </a:pathLst>
          </a:custGeom>
          <a:solidFill>
            <a:srgbClr val="E2E1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455617" y="6956897"/>
            <a:ext cx="18648680" cy="4351655"/>
          </a:xfrm>
          <a:custGeom>
            <a:avLst/>
            <a:gdLst/>
            <a:ahLst/>
            <a:cxnLst/>
            <a:rect l="l" t="t" r="r" b="b"/>
            <a:pathLst>
              <a:path w="18648680" h="4351655">
                <a:moveTo>
                  <a:pt x="0" y="4351658"/>
                </a:moveTo>
                <a:lnTo>
                  <a:pt x="18648482" y="4351658"/>
                </a:lnTo>
                <a:lnTo>
                  <a:pt x="18648482" y="0"/>
                </a:lnTo>
                <a:lnTo>
                  <a:pt x="0" y="0"/>
                </a:lnTo>
                <a:lnTo>
                  <a:pt x="0" y="4351658"/>
                </a:lnTo>
                <a:close/>
              </a:path>
            </a:pathLst>
          </a:custGeom>
          <a:solidFill>
            <a:srgbClr val="E2E1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348866" y="0"/>
            <a:ext cx="107314" cy="11308715"/>
          </a:xfrm>
          <a:custGeom>
            <a:avLst/>
            <a:gdLst/>
            <a:ahLst/>
            <a:cxnLst/>
            <a:rect l="l" t="t" r="r" b="b"/>
            <a:pathLst>
              <a:path w="107315" h="11308715">
                <a:moveTo>
                  <a:pt x="0" y="11308556"/>
                </a:moveTo>
                <a:lnTo>
                  <a:pt x="106750" y="11308556"/>
                </a:lnTo>
                <a:lnTo>
                  <a:pt x="106750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5270" y="6956918"/>
            <a:ext cx="12648829" cy="4351637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679639" y="0"/>
            <a:ext cx="13424535" cy="496570"/>
          </a:xfrm>
          <a:custGeom>
            <a:avLst/>
            <a:gdLst/>
            <a:ahLst/>
            <a:cxnLst/>
            <a:rect l="l" t="t" r="r" b="b"/>
            <a:pathLst>
              <a:path w="13424535" h="496570">
                <a:moveTo>
                  <a:pt x="13424449" y="0"/>
                </a:moveTo>
                <a:lnTo>
                  <a:pt x="0" y="0"/>
                </a:lnTo>
                <a:lnTo>
                  <a:pt x="0" y="496257"/>
                </a:lnTo>
                <a:lnTo>
                  <a:pt x="13424449" y="496257"/>
                </a:lnTo>
                <a:lnTo>
                  <a:pt x="134244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402232" y="1350752"/>
            <a:ext cx="18702020" cy="4857750"/>
          </a:xfrm>
          <a:custGeom>
            <a:avLst/>
            <a:gdLst/>
            <a:ahLst/>
            <a:cxnLst/>
            <a:rect l="l" t="t" r="r" b="b"/>
            <a:pathLst>
              <a:path w="18702020" h="4857750">
                <a:moveTo>
                  <a:pt x="18701868" y="4846840"/>
                </a:moveTo>
                <a:lnTo>
                  <a:pt x="0" y="4846840"/>
                </a:lnTo>
                <a:lnTo>
                  <a:pt x="0" y="4857521"/>
                </a:lnTo>
                <a:lnTo>
                  <a:pt x="18701868" y="4857521"/>
                </a:lnTo>
                <a:lnTo>
                  <a:pt x="18701868" y="4846840"/>
                </a:lnTo>
                <a:close/>
              </a:path>
              <a:path w="18702020" h="4857750">
                <a:moveTo>
                  <a:pt x="18701868" y="0"/>
                </a:moveTo>
                <a:lnTo>
                  <a:pt x="40106" y="0"/>
                </a:lnTo>
                <a:lnTo>
                  <a:pt x="40106" y="106743"/>
                </a:lnTo>
                <a:lnTo>
                  <a:pt x="18701868" y="106743"/>
                </a:lnTo>
                <a:lnTo>
                  <a:pt x="187018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539776" y="10379182"/>
            <a:ext cx="303530" cy="169545"/>
          </a:xfrm>
          <a:custGeom>
            <a:avLst/>
            <a:gdLst/>
            <a:ahLst/>
            <a:cxnLst/>
            <a:rect l="l" t="t" r="r" b="b"/>
            <a:pathLst>
              <a:path w="303529" h="169545">
                <a:moveTo>
                  <a:pt x="259168" y="59651"/>
                </a:moveTo>
                <a:lnTo>
                  <a:pt x="203466" y="28663"/>
                </a:lnTo>
                <a:lnTo>
                  <a:pt x="139522" y="6934"/>
                </a:lnTo>
                <a:lnTo>
                  <a:pt x="104381" y="0"/>
                </a:lnTo>
                <a:lnTo>
                  <a:pt x="92354" y="9296"/>
                </a:lnTo>
                <a:lnTo>
                  <a:pt x="80822" y="19037"/>
                </a:lnTo>
                <a:lnTo>
                  <a:pt x="69824" y="29210"/>
                </a:lnTo>
                <a:lnTo>
                  <a:pt x="59359" y="39763"/>
                </a:lnTo>
                <a:lnTo>
                  <a:pt x="70700" y="38265"/>
                </a:lnTo>
                <a:lnTo>
                  <a:pt x="82143" y="37071"/>
                </a:lnTo>
                <a:lnTo>
                  <a:pt x="93726" y="36182"/>
                </a:lnTo>
                <a:lnTo>
                  <a:pt x="105410" y="35598"/>
                </a:lnTo>
                <a:lnTo>
                  <a:pt x="145923" y="36106"/>
                </a:lnTo>
                <a:lnTo>
                  <a:pt x="185204" y="40462"/>
                </a:lnTo>
                <a:lnTo>
                  <a:pt x="223024" y="48399"/>
                </a:lnTo>
                <a:lnTo>
                  <a:pt x="259168" y="59651"/>
                </a:lnTo>
                <a:close/>
              </a:path>
              <a:path w="303529" h="169545">
                <a:moveTo>
                  <a:pt x="303123" y="88531"/>
                </a:moveTo>
                <a:lnTo>
                  <a:pt x="262216" y="73202"/>
                </a:lnTo>
                <a:lnTo>
                  <a:pt x="218808" y="62331"/>
                </a:lnTo>
                <a:lnTo>
                  <a:pt x="173278" y="56273"/>
                </a:lnTo>
                <a:lnTo>
                  <a:pt x="126047" y="55333"/>
                </a:lnTo>
                <a:lnTo>
                  <a:pt x="102628" y="56845"/>
                </a:lnTo>
                <a:lnTo>
                  <a:pt x="57188" y="63588"/>
                </a:lnTo>
                <a:lnTo>
                  <a:pt x="15621" y="98755"/>
                </a:lnTo>
                <a:lnTo>
                  <a:pt x="0" y="130683"/>
                </a:lnTo>
                <a:lnTo>
                  <a:pt x="10655" y="140779"/>
                </a:lnTo>
                <a:lnTo>
                  <a:pt x="21780" y="150558"/>
                </a:lnTo>
                <a:lnTo>
                  <a:pt x="33362" y="160007"/>
                </a:lnTo>
                <a:lnTo>
                  <a:pt x="45377" y="169087"/>
                </a:lnTo>
                <a:lnTo>
                  <a:pt x="61709" y="157619"/>
                </a:lnTo>
                <a:lnTo>
                  <a:pt x="78790" y="146824"/>
                </a:lnTo>
                <a:lnTo>
                  <a:pt x="115112" y="127431"/>
                </a:lnTo>
                <a:lnTo>
                  <a:pt x="162013" y="108635"/>
                </a:lnTo>
                <a:lnTo>
                  <a:pt x="209397" y="95999"/>
                </a:lnTo>
                <a:lnTo>
                  <a:pt x="256641" y="89357"/>
                </a:lnTo>
                <a:lnTo>
                  <a:pt x="303123" y="885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06641" y="10452680"/>
            <a:ext cx="70562" cy="156520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4302734" y="10379309"/>
            <a:ext cx="2590800" cy="390525"/>
          </a:xfrm>
          <a:custGeom>
            <a:avLst/>
            <a:gdLst/>
            <a:ahLst/>
            <a:cxnLst/>
            <a:rect l="l" t="t" r="r" b="b"/>
            <a:pathLst>
              <a:path w="2590800" h="390525">
                <a:moveTo>
                  <a:pt x="909561" y="79870"/>
                </a:moveTo>
                <a:lnTo>
                  <a:pt x="894613" y="49644"/>
                </a:lnTo>
                <a:lnTo>
                  <a:pt x="868133" y="24168"/>
                </a:lnTo>
                <a:lnTo>
                  <a:pt x="827138" y="6565"/>
                </a:lnTo>
                <a:lnTo>
                  <a:pt x="768642" y="0"/>
                </a:lnTo>
                <a:lnTo>
                  <a:pt x="0" y="0"/>
                </a:lnTo>
                <a:lnTo>
                  <a:pt x="25260" y="37807"/>
                </a:lnTo>
                <a:lnTo>
                  <a:pt x="56070" y="62445"/>
                </a:lnTo>
                <a:lnTo>
                  <a:pt x="82118" y="75831"/>
                </a:lnTo>
                <a:lnTo>
                  <a:pt x="93091" y="79870"/>
                </a:lnTo>
                <a:lnTo>
                  <a:pt x="909561" y="79870"/>
                </a:lnTo>
                <a:close/>
              </a:path>
              <a:path w="2590800" h="390525">
                <a:moveTo>
                  <a:pt x="938136" y="127266"/>
                </a:moveTo>
                <a:lnTo>
                  <a:pt x="929068" y="115239"/>
                </a:lnTo>
                <a:lnTo>
                  <a:pt x="917651" y="103212"/>
                </a:lnTo>
                <a:lnTo>
                  <a:pt x="912025" y="97751"/>
                </a:lnTo>
                <a:lnTo>
                  <a:pt x="120599" y="97751"/>
                </a:lnTo>
                <a:lnTo>
                  <a:pt x="160858" y="107645"/>
                </a:lnTo>
                <a:lnTo>
                  <a:pt x="211188" y="117094"/>
                </a:lnTo>
                <a:lnTo>
                  <a:pt x="266839" y="125107"/>
                </a:lnTo>
                <a:lnTo>
                  <a:pt x="323088" y="130644"/>
                </a:lnTo>
                <a:lnTo>
                  <a:pt x="375196" y="132727"/>
                </a:lnTo>
                <a:lnTo>
                  <a:pt x="936701" y="132727"/>
                </a:lnTo>
                <a:lnTo>
                  <a:pt x="938136" y="127266"/>
                </a:lnTo>
                <a:close/>
              </a:path>
              <a:path w="2590800" h="390525">
                <a:moveTo>
                  <a:pt x="1776247" y="181787"/>
                </a:moveTo>
                <a:lnTo>
                  <a:pt x="1742363" y="157162"/>
                </a:lnTo>
                <a:lnTo>
                  <a:pt x="1734959" y="151777"/>
                </a:lnTo>
                <a:lnTo>
                  <a:pt x="1704530" y="136372"/>
                </a:lnTo>
                <a:lnTo>
                  <a:pt x="1669961" y="130695"/>
                </a:lnTo>
                <a:lnTo>
                  <a:pt x="1616227" y="129882"/>
                </a:lnTo>
                <a:lnTo>
                  <a:pt x="1554276" y="136601"/>
                </a:lnTo>
                <a:lnTo>
                  <a:pt x="1498866" y="154292"/>
                </a:lnTo>
                <a:lnTo>
                  <a:pt x="1450695" y="179298"/>
                </a:lnTo>
                <a:lnTo>
                  <a:pt x="1410487" y="207949"/>
                </a:lnTo>
                <a:lnTo>
                  <a:pt x="1378940" y="236588"/>
                </a:lnTo>
                <a:lnTo>
                  <a:pt x="1380502" y="234962"/>
                </a:lnTo>
                <a:lnTo>
                  <a:pt x="1381988" y="233299"/>
                </a:lnTo>
                <a:lnTo>
                  <a:pt x="1383576" y="231724"/>
                </a:lnTo>
                <a:lnTo>
                  <a:pt x="1372755" y="228333"/>
                </a:lnTo>
                <a:lnTo>
                  <a:pt x="1361452" y="225894"/>
                </a:lnTo>
                <a:lnTo>
                  <a:pt x="1349667" y="224421"/>
                </a:lnTo>
                <a:lnTo>
                  <a:pt x="1337424" y="223926"/>
                </a:lnTo>
                <a:lnTo>
                  <a:pt x="1309852" y="227533"/>
                </a:lnTo>
                <a:lnTo>
                  <a:pt x="1288313" y="237731"/>
                </a:lnTo>
                <a:lnTo>
                  <a:pt x="1274292" y="253580"/>
                </a:lnTo>
                <a:lnTo>
                  <a:pt x="1269288" y="274167"/>
                </a:lnTo>
                <a:lnTo>
                  <a:pt x="1271511" y="289306"/>
                </a:lnTo>
                <a:lnTo>
                  <a:pt x="1277988" y="300583"/>
                </a:lnTo>
                <a:lnTo>
                  <a:pt x="1288440" y="308876"/>
                </a:lnTo>
                <a:lnTo>
                  <a:pt x="1302575" y="315048"/>
                </a:lnTo>
                <a:lnTo>
                  <a:pt x="1305496" y="315963"/>
                </a:lnTo>
                <a:lnTo>
                  <a:pt x="1302169" y="314921"/>
                </a:lnTo>
                <a:lnTo>
                  <a:pt x="1289951" y="325297"/>
                </a:lnTo>
                <a:lnTo>
                  <a:pt x="1277378" y="337312"/>
                </a:lnTo>
                <a:lnTo>
                  <a:pt x="1265402" y="349618"/>
                </a:lnTo>
                <a:lnTo>
                  <a:pt x="1254963" y="360832"/>
                </a:lnTo>
                <a:lnTo>
                  <a:pt x="1258747" y="363766"/>
                </a:lnTo>
                <a:lnTo>
                  <a:pt x="1305661" y="385343"/>
                </a:lnTo>
                <a:lnTo>
                  <a:pt x="1343850" y="390410"/>
                </a:lnTo>
                <a:lnTo>
                  <a:pt x="1372857" y="387057"/>
                </a:lnTo>
                <a:lnTo>
                  <a:pt x="1395018" y="377418"/>
                </a:lnTo>
                <a:lnTo>
                  <a:pt x="1400784" y="371284"/>
                </a:lnTo>
                <a:lnTo>
                  <a:pt x="1406613" y="365099"/>
                </a:lnTo>
                <a:lnTo>
                  <a:pt x="1408658" y="362927"/>
                </a:lnTo>
                <a:lnTo>
                  <a:pt x="1409420" y="362115"/>
                </a:lnTo>
                <a:lnTo>
                  <a:pt x="1410716" y="357492"/>
                </a:lnTo>
                <a:lnTo>
                  <a:pt x="1411439" y="354952"/>
                </a:lnTo>
                <a:lnTo>
                  <a:pt x="1415135" y="341769"/>
                </a:lnTo>
                <a:lnTo>
                  <a:pt x="1424876" y="360464"/>
                </a:lnTo>
                <a:lnTo>
                  <a:pt x="1440027" y="374764"/>
                </a:lnTo>
                <a:lnTo>
                  <a:pt x="1459890" y="383908"/>
                </a:lnTo>
                <a:lnTo>
                  <a:pt x="1483791" y="387134"/>
                </a:lnTo>
                <a:lnTo>
                  <a:pt x="1489354" y="387032"/>
                </a:lnTo>
                <a:lnTo>
                  <a:pt x="1496237" y="386537"/>
                </a:lnTo>
                <a:lnTo>
                  <a:pt x="1504835" y="385318"/>
                </a:lnTo>
                <a:lnTo>
                  <a:pt x="1515440" y="383044"/>
                </a:lnTo>
                <a:lnTo>
                  <a:pt x="1515440" y="358025"/>
                </a:lnTo>
                <a:lnTo>
                  <a:pt x="1515440" y="353707"/>
                </a:lnTo>
                <a:lnTo>
                  <a:pt x="1505953" y="356196"/>
                </a:lnTo>
                <a:lnTo>
                  <a:pt x="1498587" y="357543"/>
                </a:lnTo>
                <a:lnTo>
                  <a:pt x="1492338" y="358025"/>
                </a:lnTo>
                <a:lnTo>
                  <a:pt x="1486217" y="357911"/>
                </a:lnTo>
                <a:lnTo>
                  <a:pt x="1474139" y="355638"/>
                </a:lnTo>
                <a:lnTo>
                  <a:pt x="1463878" y="350227"/>
                </a:lnTo>
                <a:lnTo>
                  <a:pt x="1456055" y="341845"/>
                </a:lnTo>
                <a:lnTo>
                  <a:pt x="1451305" y="330593"/>
                </a:lnTo>
                <a:lnTo>
                  <a:pt x="1554314" y="330593"/>
                </a:lnTo>
                <a:lnTo>
                  <a:pt x="1554632" y="326847"/>
                </a:lnTo>
                <a:lnTo>
                  <a:pt x="1554810" y="325297"/>
                </a:lnTo>
                <a:lnTo>
                  <a:pt x="1554848" y="321208"/>
                </a:lnTo>
                <a:lnTo>
                  <a:pt x="1554734" y="314921"/>
                </a:lnTo>
                <a:lnTo>
                  <a:pt x="1554657" y="313550"/>
                </a:lnTo>
                <a:lnTo>
                  <a:pt x="1554251" y="310007"/>
                </a:lnTo>
                <a:lnTo>
                  <a:pt x="1561833" y="317004"/>
                </a:lnTo>
                <a:lnTo>
                  <a:pt x="1572641" y="322249"/>
                </a:lnTo>
                <a:lnTo>
                  <a:pt x="1586382" y="326351"/>
                </a:lnTo>
                <a:lnTo>
                  <a:pt x="1602816" y="329971"/>
                </a:lnTo>
                <a:lnTo>
                  <a:pt x="1619631" y="334124"/>
                </a:lnTo>
                <a:lnTo>
                  <a:pt x="1628698" y="338086"/>
                </a:lnTo>
                <a:lnTo>
                  <a:pt x="1632381" y="342239"/>
                </a:lnTo>
                <a:lnTo>
                  <a:pt x="1633080" y="346913"/>
                </a:lnTo>
                <a:lnTo>
                  <a:pt x="1631619" y="351396"/>
                </a:lnTo>
                <a:lnTo>
                  <a:pt x="1627149" y="355447"/>
                </a:lnTo>
                <a:lnTo>
                  <a:pt x="1619491" y="358267"/>
                </a:lnTo>
                <a:lnTo>
                  <a:pt x="1608493" y="359105"/>
                </a:lnTo>
                <a:lnTo>
                  <a:pt x="1595005" y="357809"/>
                </a:lnTo>
                <a:lnTo>
                  <a:pt x="1581099" y="354888"/>
                </a:lnTo>
                <a:lnTo>
                  <a:pt x="1567510" y="350405"/>
                </a:lnTo>
                <a:lnTo>
                  <a:pt x="1554949" y="344436"/>
                </a:lnTo>
                <a:lnTo>
                  <a:pt x="1554949" y="378320"/>
                </a:lnTo>
                <a:lnTo>
                  <a:pt x="1567954" y="383273"/>
                </a:lnTo>
                <a:lnTo>
                  <a:pt x="1581886" y="387057"/>
                </a:lnTo>
                <a:lnTo>
                  <a:pt x="1595513" y="389407"/>
                </a:lnTo>
                <a:lnTo>
                  <a:pt x="1608378" y="390245"/>
                </a:lnTo>
                <a:lnTo>
                  <a:pt x="1634972" y="386308"/>
                </a:lnTo>
                <a:lnTo>
                  <a:pt x="1655648" y="375805"/>
                </a:lnTo>
                <a:lnTo>
                  <a:pt x="1669046" y="360705"/>
                </a:lnTo>
                <a:lnTo>
                  <a:pt x="1669478" y="359105"/>
                </a:lnTo>
                <a:lnTo>
                  <a:pt x="1673809" y="342950"/>
                </a:lnTo>
                <a:lnTo>
                  <a:pt x="1673771" y="341325"/>
                </a:lnTo>
                <a:lnTo>
                  <a:pt x="1680095" y="352653"/>
                </a:lnTo>
                <a:lnTo>
                  <a:pt x="1709483" y="377101"/>
                </a:lnTo>
                <a:lnTo>
                  <a:pt x="1754555" y="386956"/>
                </a:lnTo>
                <a:lnTo>
                  <a:pt x="1762455" y="387019"/>
                </a:lnTo>
                <a:lnTo>
                  <a:pt x="1769313" y="386435"/>
                </a:lnTo>
                <a:lnTo>
                  <a:pt x="1775904" y="385406"/>
                </a:lnTo>
                <a:lnTo>
                  <a:pt x="1775904" y="357555"/>
                </a:lnTo>
                <a:lnTo>
                  <a:pt x="1775904" y="356743"/>
                </a:lnTo>
                <a:lnTo>
                  <a:pt x="1772577" y="357276"/>
                </a:lnTo>
                <a:lnTo>
                  <a:pt x="1769135" y="357555"/>
                </a:lnTo>
                <a:lnTo>
                  <a:pt x="1765642" y="357555"/>
                </a:lnTo>
                <a:lnTo>
                  <a:pt x="1745399" y="354393"/>
                </a:lnTo>
                <a:lnTo>
                  <a:pt x="1728863" y="345744"/>
                </a:lnTo>
                <a:lnTo>
                  <a:pt x="1725028" y="341325"/>
                </a:lnTo>
                <a:lnTo>
                  <a:pt x="1717713" y="332917"/>
                </a:lnTo>
                <a:lnTo>
                  <a:pt x="1715782" y="325501"/>
                </a:lnTo>
                <a:lnTo>
                  <a:pt x="1713712" y="317563"/>
                </a:lnTo>
                <a:lnTo>
                  <a:pt x="1713687" y="316979"/>
                </a:lnTo>
                <a:lnTo>
                  <a:pt x="1717713" y="301510"/>
                </a:lnTo>
                <a:lnTo>
                  <a:pt x="1728863" y="288671"/>
                </a:lnTo>
                <a:lnTo>
                  <a:pt x="1745399" y="280022"/>
                </a:lnTo>
                <a:lnTo>
                  <a:pt x="1765642" y="276847"/>
                </a:lnTo>
                <a:lnTo>
                  <a:pt x="1769135" y="276847"/>
                </a:lnTo>
                <a:lnTo>
                  <a:pt x="1772577" y="277139"/>
                </a:lnTo>
                <a:lnTo>
                  <a:pt x="1775904" y="277660"/>
                </a:lnTo>
                <a:lnTo>
                  <a:pt x="1775904" y="276847"/>
                </a:lnTo>
                <a:lnTo>
                  <a:pt x="1775904" y="249453"/>
                </a:lnTo>
                <a:lnTo>
                  <a:pt x="1769719" y="248615"/>
                </a:lnTo>
                <a:lnTo>
                  <a:pt x="1763115" y="248208"/>
                </a:lnTo>
                <a:lnTo>
                  <a:pt x="1755965" y="248208"/>
                </a:lnTo>
                <a:lnTo>
                  <a:pt x="1693875" y="267995"/>
                </a:lnTo>
                <a:lnTo>
                  <a:pt x="1669110" y="316979"/>
                </a:lnTo>
                <a:lnTo>
                  <a:pt x="1669021" y="321043"/>
                </a:lnTo>
                <a:lnTo>
                  <a:pt x="1669135" y="322961"/>
                </a:lnTo>
                <a:lnTo>
                  <a:pt x="1669465" y="325501"/>
                </a:lnTo>
                <a:lnTo>
                  <a:pt x="1662379" y="317385"/>
                </a:lnTo>
                <a:lnTo>
                  <a:pt x="1652168" y="311099"/>
                </a:lnTo>
                <a:lnTo>
                  <a:pt x="1649196" y="310007"/>
                </a:lnTo>
                <a:lnTo>
                  <a:pt x="1641792" y="307263"/>
                </a:lnTo>
                <a:lnTo>
                  <a:pt x="1639011" y="306222"/>
                </a:lnTo>
                <a:lnTo>
                  <a:pt x="1623098" y="302310"/>
                </a:lnTo>
                <a:lnTo>
                  <a:pt x="1605584" y="298373"/>
                </a:lnTo>
                <a:lnTo>
                  <a:pt x="1595577" y="295021"/>
                </a:lnTo>
                <a:lnTo>
                  <a:pt x="1591157" y="291579"/>
                </a:lnTo>
                <a:lnTo>
                  <a:pt x="1590954" y="290398"/>
                </a:lnTo>
                <a:lnTo>
                  <a:pt x="1590408" y="287362"/>
                </a:lnTo>
                <a:lnTo>
                  <a:pt x="1592503" y="282943"/>
                </a:lnTo>
                <a:lnTo>
                  <a:pt x="1597647" y="279171"/>
                </a:lnTo>
                <a:lnTo>
                  <a:pt x="1605432" y="276567"/>
                </a:lnTo>
                <a:lnTo>
                  <a:pt x="1615452" y="275590"/>
                </a:lnTo>
                <a:lnTo>
                  <a:pt x="1623009" y="276009"/>
                </a:lnTo>
                <a:lnTo>
                  <a:pt x="1631327" y="277342"/>
                </a:lnTo>
                <a:lnTo>
                  <a:pt x="1639976" y="279654"/>
                </a:lnTo>
                <a:lnTo>
                  <a:pt x="1648536" y="283006"/>
                </a:lnTo>
                <a:lnTo>
                  <a:pt x="1648536" y="275590"/>
                </a:lnTo>
                <a:lnTo>
                  <a:pt x="1613319" y="247992"/>
                </a:lnTo>
                <a:lnTo>
                  <a:pt x="1588084" y="251129"/>
                </a:lnTo>
                <a:lnTo>
                  <a:pt x="1568411" y="259867"/>
                </a:lnTo>
                <a:lnTo>
                  <a:pt x="1555280" y="273151"/>
                </a:lnTo>
                <a:lnTo>
                  <a:pt x="1549704" y="289941"/>
                </a:lnTo>
                <a:lnTo>
                  <a:pt x="1549666" y="290398"/>
                </a:lnTo>
                <a:lnTo>
                  <a:pt x="1543659" y="279234"/>
                </a:lnTo>
                <a:lnTo>
                  <a:pt x="1540713" y="273773"/>
                </a:lnTo>
                <a:lnTo>
                  <a:pt x="1526997" y="260502"/>
                </a:lnTo>
                <a:lnTo>
                  <a:pt x="1517078" y="255866"/>
                </a:lnTo>
                <a:lnTo>
                  <a:pt x="1517078" y="307263"/>
                </a:lnTo>
                <a:lnTo>
                  <a:pt x="1451305" y="307263"/>
                </a:lnTo>
                <a:lnTo>
                  <a:pt x="1455420" y="295732"/>
                </a:lnTo>
                <a:lnTo>
                  <a:pt x="1462468" y="286893"/>
                </a:lnTo>
                <a:lnTo>
                  <a:pt x="1472260" y="281228"/>
                </a:lnTo>
                <a:lnTo>
                  <a:pt x="1484617" y="279234"/>
                </a:lnTo>
                <a:lnTo>
                  <a:pt x="1497076" y="281266"/>
                </a:lnTo>
                <a:lnTo>
                  <a:pt x="1506766" y="286981"/>
                </a:lnTo>
                <a:lnTo>
                  <a:pt x="1513497" y="295821"/>
                </a:lnTo>
                <a:lnTo>
                  <a:pt x="1517078" y="307263"/>
                </a:lnTo>
                <a:lnTo>
                  <a:pt x="1517078" y="255866"/>
                </a:lnTo>
                <a:lnTo>
                  <a:pt x="1508226" y="251726"/>
                </a:lnTo>
                <a:lnTo>
                  <a:pt x="1484096" y="248551"/>
                </a:lnTo>
                <a:lnTo>
                  <a:pt x="1454569" y="254076"/>
                </a:lnTo>
                <a:lnTo>
                  <a:pt x="1431632" y="269087"/>
                </a:lnTo>
                <a:lnTo>
                  <a:pt x="1416799" y="291287"/>
                </a:lnTo>
                <a:lnTo>
                  <a:pt x="1411681" y="317500"/>
                </a:lnTo>
                <a:lnTo>
                  <a:pt x="1411554" y="321208"/>
                </a:lnTo>
                <a:lnTo>
                  <a:pt x="1408468" y="316979"/>
                </a:lnTo>
                <a:lnTo>
                  <a:pt x="1373695" y="294411"/>
                </a:lnTo>
                <a:lnTo>
                  <a:pt x="1369161" y="293243"/>
                </a:lnTo>
                <a:lnTo>
                  <a:pt x="1369161" y="342950"/>
                </a:lnTo>
                <a:lnTo>
                  <a:pt x="1367586" y="347802"/>
                </a:lnTo>
                <a:lnTo>
                  <a:pt x="1362748" y="351675"/>
                </a:lnTo>
                <a:lnTo>
                  <a:pt x="1355013" y="354114"/>
                </a:lnTo>
                <a:lnTo>
                  <a:pt x="1344676" y="354952"/>
                </a:lnTo>
                <a:lnTo>
                  <a:pt x="1341907" y="354749"/>
                </a:lnTo>
                <a:lnTo>
                  <a:pt x="1331671" y="353974"/>
                </a:lnTo>
                <a:lnTo>
                  <a:pt x="1318971" y="350977"/>
                </a:lnTo>
                <a:lnTo>
                  <a:pt x="1314488" y="349186"/>
                </a:lnTo>
                <a:lnTo>
                  <a:pt x="1307274" y="346278"/>
                </a:lnTo>
                <a:lnTo>
                  <a:pt x="1306372" y="345922"/>
                </a:lnTo>
                <a:lnTo>
                  <a:pt x="1296962" y="340588"/>
                </a:lnTo>
                <a:lnTo>
                  <a:pt x="1293685" y="338734"/>
                </a:lnTo>
                <a:lnTo>
                  <a:pt x="1298295" y="332587"/>
                </a:lnTo>
                <a:lnTo>
                  <a:pt x="1302689" y="326847"/>
                </a:lnTo>
                <a:lnTo>
                  <a:pt x="1306741" y="321754"/>
                </a:lnTo>
                <a:lnTo>
                  <a:pt x="1310271" y="317500"/>
                </a:lnTo>
                <a:lnTo>
                  <a:pt x="1309992" y="317385"/>
                </a:lnTo>
                <a:lnTo>
                  <a:pt x="1308735" y="316979"/>
                </a:lnTo>
                <a:lnTo>
                  <a:pt x="1310144" y="317411"/>
                </a:lnTo>
                <a:lnTo>
                  <a:pt x="1316266" y="319176"/>
                </a:lnTo>
                <a:lnTo>
                  <a:pt x="1324457" y="321043"/>
                </a:lnTo>
                <a:lnTo>
                  <a:pt x="1333411" y="322961"/>
                </a:lnTo>
                <a:lnTo>
                  <a:pt x="1352981" y="328104"/>
                </a:lnTo>
                <a:lnTo>
                  <a:pt x="1363764" y="332981"/>
                </a:lnTo>
                <a:lnTo>
                  <a:pt x="1368323" y="337769"/>
                </a:lnTo>
                <a:lnTo>
                  <a:pt x="1369110" y="341769"/>
                </a:lnTo>
                <a:lnTo>
                  <a:pt x="1369161" y="342950"/>
                </a:lnTo>
                <a:lnTo>
                  <a:pt x="1369161" y="293243"/>
                </a:lnTo>
                <a:lnTo>
                  <a:pt x="1353756" y="289267"/>
                </a:lnTo>
                <a:lnTo>
                  <a:pt x="1333512" y="284441"/>
                </a:lnTo>
                <a:lnTo>
                  <a:pt x="1321841" y="280314"/>
                </a:lnTo>
                <a:lnTo>
                  <a:pt x="1316507" y="276085"/>
                </a:lnTo>
                <a:lnTo>
                  <a:pt x="1315224" y="271005"/>
                </a:lnTo>
                <a:lnTo>
                  <a:pt x="1316786" y="265772"/>
                </a:lnTo>
                <a:lnTo>
                  <a:pt x="1321219" y="261442"/>
                </a:lnTo>
                <a:lnTo>
                  <a:pt x="1328166" y="258559"/>
                </a:lnTo>
                <a:lnTo>
                  <a:pt x="1337271" y="257632"/>
                </a:lnTo>
                <a:lnTo>
                  <a:pt x="1347724" y="257848"/>
                </a:lnTo>
                <a:lnTo>
                  <a:pt x="1353947" y="260337"/>
                </a:lnTo>
                <a:lnTo>
                  <a:pt x="1356804" y="261378"/>
                </a:lnTo>
                <a:lnTo>
                  <a:pt x="1362583" y="263906"/>
                </a:lnTo>
                <a:lnTo>
                  <a:pt x="1365846" y="261366"/>
                </a:lnTo>
                <a:lnTo>
                  <a:pt x="1370634" y="257632"/>
                </a:lnTo>
                <a:lnTo>
                  <a:pt x="1383969" y="247230"/>
                </a:lnTo>
                <a:lnTo>
                  <a:pt x="1386332" y="245389"/>
                </a:lnTo>
                <a:lnTo>
                  <a:pt x="1397622" y="236588"/>
                </a:lnTo>
                <a:lnTo>
                  <a:pt x="1417116" y="221386"/>
                </a:lnTo>
                <a:lnTo>
                  <a:pt x="1473250" y="191135"/>
                </a:lnTo>
                <a:lnTo>
                  <a:pt x="1529372" y="171462"/>
                </a:lnTo>
                <a:lnTo>
                  <a:pt x="1583893" y="160693"/>
                </a:lnTo>
                <a:lnTo>
                  <a:pt x="1635201" y="157162"/>
                </a:lnTo>
                <a:lnTo>
                  <a:pt x="1681683" y="159181"/>
                </a:lnTo>
                <a:lnTo>
                  <a:pt x="1721764" y="165074"/>
                </a:lnTo>
                <a:lnTo>
                  <a:pt x="1753819" y="173164"/>
                </a:lnTo>
                <a:lnTo>
                  <a:pt x="1776247" y="181787"/>
                </a:lnTo>
                <a:close/>
              </a:path>
              <a:path w="2590800" h="390525">
                <a:moveTo>
                  <a:pt x="2590584" y="230365"/>
                </a:moveTo>
                <a:lnTo>
                  <a:pt x="2589238" y="230301"/>
                </a:lnTo>
                <a:lnTo>
                  <a:pt x="2586418" y="230301"/>
                </a:lnTo>
                <a:lnTo>
                  <a:pt x="2550757" y="235115"/>
                </a:lnTo>
                <a:lnTo>
                  <a:pt x="2521166" y="248539"/>
                </a:lnTo>
                <a:lnTo>
                  <a:pt x="2499537" y="269087"/>
                </a:lnTo>
                <a:lnTo>
                  <a:pt x="2487790" y="295224"/>
                </a:lnTo>
                <a:lnTo>
                  <a:pt x="2481859" y="275094"/>
                </a:lnTo>
                <a:lnTo>
                  <a:pt x="2469083" y="260134"/>
                </a:lnTo>
                <a:lnTo>
                  <a:pt x="2449068" y="250812"/>
                </a:lnTo>
                <a:lnTo>
                  <a:pt x="2447988" y="250698"/>
                </a:lnTo>
                <a:lnTo>
                  <a:pt x="2447988" y="330835"/>
                </a:lnTo>
                <a:lnTo>
                  <a:pt x="2447988" y="332079"/>
                </a:lnTo>
                <a:lnTo>
                  <a:pt x="2419273" y="358051"/>
                </a:lnTo>
                <a:lnTo>
                  <a:pt x="2400503" y="355473"/>
                </a:lnTo>
                <a:lnTo>
                  <a:pt x="2398318" y="353529"/>
                </a:lnTo>
                <a:lnTo>
                  <a:pt x="2391676" y="347611"/>
                </a:lnTo>
                <a:lnTo>
                  <a:pt x="2390965" y="338175"/>
                </a:lnTo>
                <a:lnTo>
                  <a:pt x="2394547" y="333502"/>
                </a:lnTo>
                <a:lnTo>
                  <a:pt x="2396591" y="330835"/>
                </a:lnTo>
                <a:lnTo>
                  <a:pt x="2410764" y="326377"/>
                </a:lnTo>
                <a:lnTo>
                  <a:pt x="2427655" y="325437"/>
                </a:lnTo>
                <a:lnTo>
                  <a:pt x="2441791" y="326199"/>
                </a:lnTo>
                <a:lnTo>
                  <a:pt x="2447721" y="326847"/>
                </a:lnTo>
                <a:lnTo>
                  <a:pt x="2447823" y="329171"/>
                </a:lnTo>
                <a:lnTo>
                  <a:pt x="2447988" y="330835"/>
                </a:lnTo>
                <a:lnTo>
                  <a:pt x="2447988" y="250698"/>
                </a:lnTo>
                <a:lnTo>
                  <a:pt x="2421407" y="247611"/>
                </a:lnTo>
                <a:lnTo>
                  <a:pt x="2412987" y="247624"/>
                </a:lnTo>
                <a:lnTo>
                  <a:pt x="2411222" y="247688"/>
                </a:lnTo>
                <a:lnTo>
                  <a:pt x="2411222" y="279844"/>
                </a:lnTo>
                <a:lnTo>
                  <a:pt x="2419515" y="279920"/>
                </a:lnTo>
                <a:lnTo>
                  <a:pt x="2430881" y="281317"/>
                </a:lnTo>
                <a:lnTo>
                  <a:pt x="2443391" y="287921"/>
                </a:lnTo>
                <a:lnTo>
                  <a:pt x="2447252" y="294513"/>
                </a:lnTo>
                <a:lnTo>
                  <a:pt x="2447442" y="303453"/>
                </a:lnTo>
                <a:lnTo>
                  <a:pt x="2439619" y="302641"/>
                </a:lnTo>
                <a:lnTo>
                  <a:pt x="2431554" y="301980"/>
                </a:lnTo>
                <a:lnTo>
                  <a:pt x="2423528" y="301498"/>
                </a:lnTo>
                <a:lnTo>
                  <a:pt x="2415806" y="301205"/>
                </a:lnTo>
                <a:lnTo>
                  <a:pt x="2389682" y="302933"/>
                </a:lnTo>
                <a:lnTo>
                  <a:pt x="2370505" y="309270"/>
                </a:lnTo>
                <a:lnTo>
                  <a:pt x="2357856" y="319633"/>
                </a:lnTo>
                <a:lnTo>
                  <a:pt x="2351341" y="333502"/>
                </a:lnTo>
                <a:lnTo>
                  <a:pt x="2351341" y="312394"/>
                </a:lnTo>
                <a:lnTo>
                  <a:pt x="2347188" y="287223"/>
                </a:lnTo>
                <a:lnTo>
                  <a:pt x="2343162" y="280771"/>
                </a:lnTo>
                <a:lnTo>
                  <a:pt x="2334539" y="266903"/>
                </a:lnTo>
                <a:lnTo>
                  <a:pt x="2313165" y="253326"/>
                </a:lnTo>
                <a:lnTo>
                  <a:pt x="2282850" y="248386"/>
                </a:lnTo>
                <a:lnTo>
                  <a:pt x="2254643" y="252577"/>
                </a:lnTo>
                <a:lnTo>
                  <a:pt x="2234019" y="264185"/>
                </a:lnTo>
                <a:lnTo>
                  <a:pt x="2220811" y="281749"/>
                </a:lnTo>
                <a:lnTo>
                  <a:pt x="2214791" y="303796"/>
                </a:lnTo>
                <a:lnTo>
                  <a:pt x="2207526" y="281686"/>
                </a:lnTo>
                <a:lnTo>
                  <a:pt x="2203996" y="277114"/>
                </a:lnTo>
                <a:lnTo>
                  <a:pt x="2193556" y="263601"/>
                </a:lnTo>
                <a:lnTo>
                  <a:pt x="2175535" y="253149"/>
                </a:lnTo>
                <a:lnTo>
                  <a:pt x="2175535" y="305409"/>
                </a:lnTo>
                <a:lnTo>
                  <a:pt x="2111298" y="305409"/>
                </a:lnTo>
                <a:lnTo>
                  <a:pt x="2115324" y="293763"/>
                </a:lnTo>
                <a:lnTo>
                  <a:pt x="2122208" y="284835"/>
                </a:lnTo>
                <a:lnTo>
                  <a:pt x="2131784" y="279120"/>
                </a:lnTo>
                <a:lnTo>
                  <a:pt x="2143861" y="277114"/>
                </a:lnTo>
                <a:lnTo>
                  <a:pt x="2156015" y="279158"/>
                </a:lnTo>
                <a:lnTo>
                  <a:pt x="2165464" y="284924"/>
                </a:lnTo>
                <a:lnTo>
                  <a:pt x="2172043" y="293865"/>
                </a:lnTo>
                <a:lnTo>
                  <a:pt x="2175535" y="305409"/>
                </a:lnTo>
                <a:lnTo>
                  <a:pt x="2175535" y="253149"/>
                </a:lnTo>
                <a:lnTo>
                  <a:pt x="2172449" y="251358"/>
                </a:lnTo>
                <a:lnTo>
                  <a:pt x="2143861" y="246849"/>
                </a:lnTo>
                <a:lnTo>
                  <a:pt x="2113775" y="252336"/>
                </a:lnTo>
                <a:lnTo>
                  <a:pt x="2090280" y="267220"/>
                </a:lnTo>
                <a:lnTo>
                  <a:pt x="2074989" y="289229"/>
                </a:lnTo>
                <a:lnTo>
                  <a:pt x="2069566" y="315810"/>
                </a:lnTo>
                <a:lnTo>
                  <a:pt x="2069680" y="319608"/>
                </a:lnTo>
                <a:lnTo>
                  <a:pt x="2061171" y="309905"/>
                </a:lnTo>
                <a:lnTo>
                  <a:pt x="2048776" y="302209"/>
                </a:lnTo>
                <a:lnTo>
                  <a:pt x="2032660" y="296075"/>
                </a:lnTo>
                <a:lnTo>
                  <a:pt x="2013013" y="291045"/>
                </a:lnTo>
                <a:lnTo>
                  <a:pt x="1992782" y="286181"/>
                </a:lnTo>
                <a:lnTo>
                  <a:pt x="1981149" y="281686"/>
                </a:lnTo>
                <a:lnTo>
                  <a:pt x="1975827" y="276555"/>
                </a:lnTo>
                <a:lnTo>
                  <a:pt x="1974557" y="269748"/>
                </a:lnTo>
                <a:lnTo>
                  <a:pt x="1974608" y="269087"/>
                </a:lnTo>
                <a:lnTo>
                  <a:pt x="1976158" y="263740"/>
                </a:lnTo>
                <a:lnTo>
                  <a:pt x="1980933" y="259257"/>
                </a:lnTo>
                <a:lnTo>
                  <a:pt x="1988781" y="256247"/>
                </a:lnTo>
                <a:lnTo>
                  <a:pt x="1999627" y="255143"/>
                </a:lnTo>
                <a:lnTo>
                  <a:pt x="2006307" y="255549"/>
                </a:lnTo>
                <a:lnTo>
                  <a:pt x="2013394" y="256641"/>
                </a:lnTo>
                <a:lnTo>
                  <a:pt x="2020354" y="258279"/>
                </a:lnTo>
                <a:lnTo>
                  <a:pt x="2026640" y="260286"/>
                </a:lnTo>
                <a:lnTo>
                  <a:pt x="2026640" y="255143"/>
                </a:lnTo>
                <a:lnTo>
                  <a:pt x="2026640" y="226288"/>
                </a:lnTo>
                <a:lnTo>
                  <a:pt x="2020658" y="225361"/>
                </a:lnTo>
                <a:lnTo>
                  <a:pt x="2013864" y="224497"/>
                </a:lnTo>
                <a:lnTo>
                  <a:pt x="2006828" y="223875"/>
                </a:lnTo>
                <a:lnTo>
                  <a:pt x="2000199" y="223634"/>
                </a:lnTo>
                <a:lnTo>
                  <a:pt x="1972729" y="227139"/>
                </a:lnTo>
                <a:lnTo>
                  <a:pt x="1951126" y="237058"/>
                </a:lnTo>
                <a:lnTo>
                  <a:pt x="1937004" y="252488"/>
                </a:lnTo>
                <a:lnTo>
                  <a:pt x="1931949" y="272542"/>
                </a:lnTo>
                <a:lnTo>
                  <a:pt x="1931949" y="272973"/>
                </a:lnTo>
                <a:lnTo>
                  <a:pt x="1936521" y="293128"/>
                </a:lnTo>
                <a:lnTo>
                  <a:pt x="1949526" y="306705"/>
                </a:lnTo>
                <a:lnTo>
                  <a:pt x="1969897" y="315810"/>
                </a:lnTo>
                <a:lnTo>
                  <a:pt x="2015909" y="327431"/>
                </a:lnTo>
                <a:lnTo>
                  <a:pt x="2026640" y="332079"/>
                </a:lnTo>
                <a:lnTo>
                  <a:pt x="2031263" y="337108"/>
                </a:lnTo>
                <a:lnTo>
                  <a:pt x="2032152" y="342582"/>
                </a:lnTo>
                <a:lnTo>
                  <a:pt x="2032241" y="343636"/>
                </a:lnTo>
                <a:lnTo>
                  <a:pt x="2030310" y="350024"/>
                </a:lnTo>
                <a:lnTo>
                  <a:pt x="2024748" y="354825"/>
                </a:lnTo>
                <a:lnTo>
                  <a:pt x="2015896" y="357860"/>
                </a:lnTo>
                <a:lnTo>
                  <a:pt x="2004085" y="358914"/>
                </a:lnTo>
                <a:lnTo>
                  <a:pt x="1988629" y="357530"/>
                </a:lnTo>
                <a:lnTo>
                  <a:pt x="1975015" y="353580"/>
                </a:lnTo>
                <a:lnTo>
                  <a:pt x="1962289" y="347383"/>
                </a:lnTo>
                <a:lnTo>
                  <a:pt x="1949500" y="339217"/>
                </a:lnTo>
                <a:lnTo>
                  <a:pt x="1924126" y="364477"/>
                </a:lnTo>
                <a:lnTo>
                  <a:pt x="1942211" y="375869"/>
                </a:lnTo>
                <a:lnTo>
                  <a:pt x="1961400" y="383959"/>
                </a:lnTo>
                <a:lnTo>
                  <a:pt x="1981733" y="388810"/>
                </a:lnTo>
                <a:lnTo>
                  <a:pt x="2003259" y="390423"/>
                </a:lnTo>
                <a:lnTo>
                  <a:pt x="2031517" y="387261"/>
                </a:lnTo>
                <a:lnTo>
                  <a:pt x="2053805" y="378002"/>
                </a:lnTo>
                <a:lnTo>
                  <a:pt x="2068703" y="362991"/>
                </a:lnTo>
                <a:lnTo>
                  <a:pt x="2069909" y="358914"/>
                </a:lnTo>
                <a:lnTo>
                  <a:pt x="2074722" y="342582"/>
                </a:lnTo>
                <a:lnTo>
                  <a:pt x="2085949" y="360248"/>
                </a:lnTo>
                <a:lnTo>
                  <a:pt x="2102510" y="373697"/>
                </a:lnTo>
                <a:lnTo>
                  <a:pt x="2123503" y="382244"/>
                </a:lnTo>
                <a:lnTo>
                  <a:pt x="2148040" y="385241"/>
                </a:lnTo>
                <a:lnTo>
                  <a:pt x="2149348" y="385241"/>
                </a:lnTo>
                <a:lnTo>
                  <a:pt x="2153551" y="385051"/>
                </a:lnTo>
                <a:lnTo>
                  <a:pt x="2154847" y="385025"/>
                </a:lnTo>
                <a:lnTo>
                  <a:pt x="2154847" y="354952"/>
                </a:lnTo>
                <a:lnTo>
                  <a:pt x="2154847" y="354723"/>
                </a:lnTo>
                <a:lnTo>
                  <a:pt x="2149729" y="354952"/>
                </a:lnTo>
                <a:lnTo>
                  <a:pt x="2111832" y="328942"/>
                </a:lnTo>
                <a:lnTo>
                  <a:pt x="2214283" y="328942"/>
                </a:lnTo>
                <a:lnTo>
                  <a:pt x="2214283" y="382765"/>
                </a:lnTo>
                <a:lnTo>
                  <a:pt x="2257387" y="382765"/>
                </a:lnTo>
                <a:lnTo>
                  <a:pt x="2257387" y="328942"/>
                </a:lnTo>
                <a:lnTo>
                  <a:pt x="2257387" y="319608"/>
                </a:lnTo>
                <a:lnTo>
                  <a:pt x="2257463" y="309270"/>
                </a:lnTo>
                <a:lnTo>
                  <a:pt x="2258060" y="305409"/>
                </a:lnTo>
                <a:lnTo>
                  <a:pt x="2258314" y="303796"/>
                </a:lnTo>
                <a:lnTo>
                  <a:pt x="2258949" y="299656"/>
                </a:lnTo>
                <a:lnTo>
                  <a:pt x="2263114" y="290296"/>
                </a:lnTo>
                <a:lnTo>
                  <a:pt x="2270772" y="283438"/>
                </a:lnTo>
                <a:lnTo>
                  <a:pt x="2282850" y="280771"/>
                </a:lnTo>
                <a:lnTo>
                  <a:pt x="2294953" y="283438"/>
                </a:lnTo>
                <a:lnTo>
                  <a:pt x="2302751" y="290296"/>
                </a:lnTo>
                <a:lnTo>
                  <a:pt x="2307031" y="299656"/>
                </a:lnTo>
                <a:lnTo>
                  <a:pt x="2308568" y="309270"/>
                </a:lnTo>
                <a:lnTo>
                  <a:pt x="2308656" y="382765"/>
                </a:lnTo>
                <a:lnTo>
                  <a:pt x="2351341" y="382765"/>
                </a:lnTo>
                <a:lnTo>
                  <a:pt x="2351341" y="353529"/>
                </a:lnTo>
                <a:lnTo>
                  <a:pt x="2357882" y="366852"/>
                </a:lnTo>
                <a:lnTo>
                  <a:pt x="2369210" y="376555"/>
                </a:lnTo>
                <a:lnTo>
                  <a:pt x="2384196" y="382498"/>
                </a:lnTo>
                <a:lnTo>
                  <a:pt x="2401722" y="384517"/>
                </a:lnTo>
                <a:lnTo>
                  <a:pt x="2416137" y="383298"/>
                </a:lnTo>
                <a:lnTo>
                  <a:pt x="2428354" y="379882"/>
                </a:lnTo>
                <a:lnTo>
                  <a:pt x="2438628" y="374548"/>
                </a:lnTo>
                <a:lnTo>
                  <a:pt x="2447163" y="367626"/>
                </a:lnTo>
                <a:lnTo>
                  <a:pt x="2447163" y="382943"/>
                </a:lnTo>
                <a:lnTo>
                  <a:pt x="2488387" y="382943"/>
                </a:lnTo>
                <a:lnTo>
                  <a:pt x="2488387" y="367626"/>
                </a:lnTo>
                <a:lnTo>
                  <a:pt x="2488387" y="358051"/>
                </a:lnTo>
                <a:lnTo>
                  <a:pt x="2488387" y="327482"/>
                </a:lnTo>
                <a:lnTo>
                  <a:pt x="2500782" y="352374"/>
                </a:lnTo>
                <a:lnTo>
                  <a:pt x="2522423" y="372084"/>
                </a:lnTo>
                <a:lnTo>
                  <a:pt x="2551353" y="385025"/>
                </a:lnTo>
                <a:lnTo>
                  <a:pt x="2585694" y="389699"/>
                </a:lnTo>
                <a:lnTo>
                  <a:pt x="2587396" y="389699"/>
                </a:lnTo>
                <a:lnTo>
                  <a:pt x="2590584" y="389610"/>
                </a:lnTo>
                <a:lnTo>
                  <a:pt x="2590584" y="357847"/>
                </a:lnTo>
                <a:lnTo>
                  <a:pt x="2589060" y="357847"/>
                </a:lnTo>
                <a:lnTo>
                  <a:pt x="2588298" y="357847"/>
                </a:lnTo>
                <a:lnTo>
                  <a:pt x="2566543" y="354266"/>
                </a:lnTo>
                <a:lnTo>
                  <a:pt x="2549372" y="344322"/>
                </a:lnTo>
                <a:lnTo>
                  <a:pt x="2538095" y="329171"/>
                </a:lnTo>
                <a:lnTo>
                  <a:pt x="2537739" y="327482"/>
                </a:lnTo>
                <a:lnTo>
                  <a:pt x="2537307" y="325437"/>
                </a:lnTo>
                <a:lnTo>
                  <a:pt x="2534043" y="309994"/>
                </a:lnTo>
                <a:lnTo>
                  <a:pt x="2534069" y="309270"/>
                </a:lnTo>
                <a:lnTo>
                  <a:pt x="2535326" y="303453"/>
                </a:lnTo>
                <a:lnTo>
                  <a:pt x="2537104" y="295224"/>
                </a:lnTo>
                <a:lnTo>
                  <a:pt x="2538069" y="290804"/>
                </a:lnTo>
                <a:lnTo>
                  <a:pt x="2549106" y="275780"/>
                </a:lnTo>
                <a:lnTo>
                  <a:pt x="2565616" y="265734"/>
                </a:lnTo>
                <a:lnTo>
                  <a:pt x="2586037" y="262077"/>
                </a:lnTo>
                <a:lnTo>
                  <a:pt x="2587612" y="262077"/>
                </a:lnTo>
                <a:lnTo>
                  <a:pt x="2590584" y="262229"/>
                </a:lnTo>
                <a:lnTo>
                  <a:pt x="2590584" y="262077"/>
                </a:lnTo>
                <a:lnTo>
                  <a:pt x="2590584" y="2303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76105" y="10545586"/>
            <a:ext cx="154592" cy="21949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54673" y="10545585"/>
            <a:ext cx="191721" cy="219490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38516" y="10545580"/>
            <a:ext cx="136205" cy="216527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85864" y="10545580"/>
            <a:ext cx="128844" cy="21949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00961" y="10545581"/>
            <a:ext cx="150320" cy="21949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59571" y="10545585"/>
            <a:ext cx="191732" cy="219490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3491547" y="10545591"/>
            <a:ext cx="1507490" cy="216535"/>
          </a:xfrm>
          <a:custGeom>
            <a:avLst/>
            <a:gdLst/>
            <a:ahLst/>
            <a:cxnLst/>
            <a:rect l="l" t="t" r="r" b="b"/>
            <a:pathLst>
              <a:path w="1507489" h="216534">
                <a:moveTo>
                  <a:pt x="271195" y="70599"/>
                </a:moveTo>
                <a:lnTo>
                  <a:pt x="266877" y="41681"/>
                </a:lnTo>
                <a:lnTo>
                  <a:pt x="253707" y="19392"/>
                </a:lnTo>
                <a:lnTo>
                  <a:pt x="231330" y="5067"/>
                </a:lnTo>
                <a:lnTo>
                  <a:pt x="199402" y="0"/>
                </a:lnTo>
                <a:lnTo>
                  <a:pt x="183349" y="1003"/>
                </a:lnTo>
                <a:lnTo>
                  <a:pt x="166890" y="3822"/>
                </a:lnTo>
                <a:lnTo>
                  <a:pt x="150660" y="8140"/>
                </a:lnTo>
                <a:lnTo>
                  <a:pt x="135293" y="13652"/>
                </a:lnTo>
                <a:lnTo>
                  <a:pt x="125222" y="7772"/>
                </a:lnTo>
                <a:lnTo>
                  <a:pt x="112941" y="3492"/>
                </a:lnTo>
                <a:lnTo>
                  <a:pt x="98412" y="876"/>
                </a:lnTo>
                <a:lnTo>
                  <a:pt x="81597" y="0"/>
                </a:lnTo>
                <a:lnTo>
                  <a:pt x="60934" y="1625"/>
                </a:lnTo>
                <a:lnTo>
                  <a:pt x="23837" y="10883"/>
                </a:lnTo>
                <a:lnTo>
                  <a:pt x="0" y="22542"/>
                </a:lnTo>
                <a:lnTo>
                  <a:pt x="0" y="212953"/>
                </a:lnTo>
                <a:lnTo>
                  <a:pt x="3695" y="216509"/>
                </a:lnTo>
                <a:lnTo>
                  <a:pt x="34671" y="216509"/>
                </a:lnTo>
                <a:lnTo>
                  <a:pt x="38341" y="212953"/>
                </a:lnTo>
                <a:lnTo>
                  <a:pt x="38341" y="39446"/>
                </a:lnTo>
                <a:lnTo>
                  <a:pt x="45974" y="36118"/>
                </a:lnTo>
                <a:lnTo>
                  <a:pt x="56261" y="32854"/>
                </a:lnTo>
                <a:lnTo>
                  <a:pt x="67652" y="30365"/>
                </a:lnTo>
                <a:lnTo>
                  <a:pt x="78536" y="29375"/>
                </a:lnTo>
                <a:lnTo>
                  <a:pt x="95694" y="31394"/>
                </a:lnTo>
                <a:lnTo>
                  <a:pt x="107416" y="37084"/>
                </a:lnTo>
                <a:lnTo>
                  <a:pt x="114122" y="45885"/>
                </a:lnTo>
                <a:lnTo>
                  <a:pt x="116268" y="57238"/>
                </a:lnTo>
                <a:lnTo>
                  <a:pt x="116268" y="212953"/>
                </a:lnTo>
                <a:lnTo>
                  <a:pt x="119938" y="216509"/>
                </a:lnTo>
                <a:lnTo>
                  <a:pt x="150926" y="216509"/>
                </a:lnTo>
                <a:lnTo>
                  <a:pt x="154622" y="212953"/>
                </a:lnTo>
                <a:lnTo>
                  <a:pt x="154622" y="49237"/>
                </a:lnTo>
                <a:lnTo>
                  <a:pt x="154000" y="44513"/>
                </a:lnTo>
                <a:lnTo>
                  <a:pt x="152781" y="40043"/>
                </a:lnTo>
                <a:lnTo>
                  <a:pt x="161912" y="36245"/>
                </a:lnTo>
                <a:lnTo>
                  <a:pt x="172872" y="32816"/>
                </a:lnTo>
                <a:lnTo>
                  <a:pt x="184531" y="30340"/>
                </a:lnTo>
                <a:lnTo>
                  <a:pt x="195719" y="29375"/>
                </a:lnTo>
                <a:lnTo>
                  <a:pt x="212661" y="32143"/>
                </a:lnTo>
                <a:lnTo>
                  <a:pt x="224180" y="39903"/>
                </a:lnTo>
                <a:lnTo>
                  <a:pt x="230759" y="51892"/>
                </a:lnTo>
                <a:lnTo>
                  <a:pt x="232841" y="67310"/>
                </a:lnTo>
                <a:lnTo>
                  <a:pt x="232841" y="212953"/>
                </a:lnTo>
                <a:lnTo>
                  <a:pt x="236537" y="216509"/>
                </a:lnTo>
                <a:lnTo>
                  <a:pt x="267208" y="216509"/>
                </a:lnTo>
                <a:lnTo>
                  <a:pt x="271195" y="212953"/>
                </a:lnTo>
                <a:lnTo>
                  <a:pt x="271195" y="70599"/>
                </a:lnTo>
                <a:close/>
              </a:path>
              <a:path w="1507489" h="216534">
                <a:moveTo>
                  <a:pt x="922909" y="6515"/>
                </a:moveTo>
                <a:lnTo>
                  <a:pt x="919213" y="2971"/>
                </a:lnTo>
                <a:lnTo>
                  <a:pt x="910323" y="2971"/>
                </a:lnTo>
                <a:lnTo>
                  <a:pt x="888250" y="2971"/>
                </a:lnTo>
                <a:lnTo>
                  <a:pt x="884555" y="6515"/>
                </a:lnTo>
                <a:lnTo>
                  <a:pt x="884555" y="212953"/>
                </a:lnTo>
                <a:lnTo>
                  <a:pt x="888250" y="216522"/>
                </a:lnTo>
                <a:lnTo>
                  <a:pt x="919213" y="216522"/>
                </a:lnTo>
                <a:lnTo>
                  <a:pt x="922909" y="212953"/>
                </a:lnTo>
                <a:lnTo>
                  <a:pt x="922909" y="6515"/>
                </a:lnTo>
                <a:close/>
              </a:path>
              <a:path w="1507489" h="216534">
                <a:moveTo>
                  <a:pt x="1507159" y="69710"/>
                </a:moveTo>
                <a:lnTo>
                  <a:pt x="1502549" y="38544"/>
                </a:lnTo>
                <a:lnTo>
                  <a:pt x="1491830" y="22225"/>
                </a:lnTo>
                <a:lnTo>
                  <a:pt x="1491830" y="69710"/>
                </a:lnTo>
                <a:lnTo>
                  <a:pt x="1491780" y="74752"/>
                </a:lnTo>
                <a:lnTo>
                  <a:pt x="1488147" y="100126"/>
                </a:lnTo>
                <a:lnTo>
                  <a:pt x="1476717" y="118160"/>
                </a:lnTo>
                <a:lnTo>
                  <a:pt x="1456880" y="128790"/>
                </a:lnTo>
                <a:lnTo>
                  <a:pt x="1428000" y="132283"/>
                </a:lnTo>
                <a:lnTo>
                  <a:pt x="1416723" y="132041"/>
                </a:lnTo>
                <a:lnTo>
                  <a:pt x="1405572" y="131432"/>
                </a:lnTo>
                <a:lnTo>
                  <a:pt x="1395526" y="130657"/>
                </a:lnTo>
                <a:lnTo>
                  <a:pt x="1387513" y="129921"/>
                </a:lnTo>
                <a:lnTo>
                  <a:pt x="1387513" y="13652"/>
                </a:lnTo>
                <a:lnTo>
                  <a:pt x="1395399" y="12776"/>
                </a:lnTo>
                <a:lnTo>
                  <a:pt x="1405496" y="12026"/>
                </a:lnTo>
                <a:lnTo>
                  <a:pt x="1416812" y="11480"/>
                </a:lnTo>
                <a:lnTo>
                  <a:pt x="1428318" y="11277"/>
                </a:lnTo>
                <a:lnTo>
                  <a:pt x="1457007" y="14782"/>
                </a:lnTo>
                <a:lnTo>
                  <a:pt x="1476756" y="25476"/>
                </a:lnTo>
                <a:lnTo>
                  <a:pt x="1488160" y="43688"/>
                </a:lnTo>
                <a:lnTo>
                  <a:pt x="1491830" y="69710"/>
                </a:lnTo>
                <a:lnTo>
                  <a:pt x="1491830" y="22225"/>
                </a:lnTo>
                <a:lnTo>
                  <a:pt x="1488287" y="16827"/>
                </a:lnTo>
                <a:lnTo>
                  <a:pt x="1477518" y="11277"/>
                </a:lnTo>
                <a:lnTo>
                  <a:pt x="1463675" y="4140"/>
                </a:lnTo>
                <a:lnTo>
                  <a:pt x="1428000" y="0"/>
                </a:lnTo>
                <a:lnTo>
                  <a:pt x="1412201" y="495"/>
                </a:lnTo>
                <a:lnTo>
                  <a:pt x="1397939" y="1663"/>
                </a:lnTo>
                <a:lnTo>
                  <a:pt x="1385989" y="3124"/>
                </a:lnTo>
                <a:lnTo>
                  <a:pt x="1377086" y="4445"/>
                </a:lnTo>
                <a:lnTo>
                  <a:pt x="1374635" y="4762"/>
                </a:lnTo>
                <a:lnTo>
                  <a:pt x="1373098" y="5943"/>
                </a:lnTo>
                <a:lnTo>
                  <a:pt x="1373098" y="215049"/>
                </a:lnTo>
                <a:lnTo>
                  <a:pt x="1374317" y="216522"/>
                </a:lnTo>
                <a:lnTo>
                  <a:pt x="1386293" y="216522"/>
                </a:lnTo>
                <a:lnTo>
                  <a:pt x="1387513" y="215049"/>
                </a:lnTo>
                <a:lnTo>
                  <a:pt x="1387513" y="141198"/>
                </a:lnTo>
                <a:lnTo>
                  <a:pt x="1396936" y="142189"/>
                </a:lnTo>
                <a:lnTo>
                  <a:pt x="1406969" y="142925"/>
                </a:lnTo>
                <a:lnTo>
                  <a:pt x="1417154" y="143395"/>
                </a:lnTo>
                <a:lnTo>
                  <a:pt x="1427073" y="143560"/>
                </a:lnTo>
                <a:lnTo>
                  <a:pt x="1447647" y="141198"/>
                </a:lnTo>
                <a:lnTo>
                  <a:pt x="1488173" y="126720"/>
                </a:lnTo>
                <a:lnTo>
                  <a:pt x="1507159" y="74752"/>
                </a:lnTo>
                <a:lnTo>
                  <a:pt x="1507159" y="697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95275" y="10545585"/>
            <a:ext cx="157377" cy="216516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82199" y="10545586"/>
            <a:ext cx="154623" cy="21949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805998" y="10545581"/>
            <a:ext cx="150299" cy="219490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1904530" y="10281595"/>
            <a:ext cx="3496945" cy="578485"/>
          </a:xfrm>
          <a:custGeom>
            <a:avLst/>
            <a:gdLst/>
            <a:ahLst/>
            <a:cxnLst/>
            <a:rect l="l" t="t" r="r" b="b"/>
            <a:pathLst>
              <a:path w="3496945" h="578484">
                <a:moveTo>
                  <a:pt x="435673" y="178168"/>
                </a:moveTo>
                <a:lnTo>
                  <a:pt x="420649" y="182448"/>
                </a:lnTo>
                <a:lnTo>
                  <a:pt x="403034" y="185737"/>
                </a:lnTo>
                <a:lnTo>
                  <a:pt x="382612" y="187845"/>
                </a:lnTo>
                <a:lnTo>
                  <a:pt x="359156" y="188595"/>
                </a:lnTo>
                <a:lnTo>
                  <a:pt x="358216" y="202184"/>
                </a:lnTo>
                <a:lnTo>
                  <a:pt x="353415" y="211112"/>
                </a:lnTo>
                <a:lnTo>
                  <a:pt x="339509" y="212204"/>
                </a:lnTo>
                <a:lnTo>
                  <a:pt x="332117" y="212509"/>
                </a:lnTo>
                <a:lnTo>
                  <a:pt x="294665" y="211963"/>
                </a:lnTo>
                <a:lnTo>
                  <a:pt x="243954" y="220141"/>
                </a:lnTo>
                <a:lnTo>
                  <a:pt x="206451" y="241947"/>
                </a:lnTo>
                <a:lnTo>
                  <a:pt x="180111" y="269227"/>
                </a:lnTo>
                <a:lnTo>
                  <a:pt x="162839" y="293827"/>
                </a:lnTo>
                <a:lnTo>
                  <a:pt x="179628" y="277622"/>
                </a:lnTo>
                <a:lnTo>
                  <a:pt x="203885" y="260248"/>
                </a:lnTo>
                <a:lnTo>
                  <a:pt x="236664" y="246608"/>
                </a:lnTo>
                <a:lnTo>
                  <a:pt x="279044" y="241592"/>
                </a:lnTo>
                <a:lnTo>
                  <a:pt x="310362" y="239407"/>
                </a:lnTo>
                <a:lnTo>
                  <a:pt x="331978" y="232524"/>
                </a:lnTo>
                <a:lnTo>
                  <a:pt x="345744" y="222580"/>
                </a:lnTo>
                <a:lnTo>
                  <a:pt x="353580" y="211137"/>
                </a:lnTo>
                <a:lnTo>
                  <a:pt x="385089" y="206209"/>
                </a:lnTo>
                <a:lnTo>
                  <a:pt x="408482" y="198437"/>
                </a:lnTo>
                <a:lnTo>
                  <a:pt x="424954" y="188760"/>
                </a:lnTo>
                <a:lnTo>
                  <a:pt x="435673" y="178168"/>
                </a:lnTo>
                <a:close/>
              </a:path>
              <a:path w="3496945" h="578484">
                <a:moveTo>
                  <a:pt x="488086" y="318312"/>
                </a:moveTo>
                <a:lnTo>
                  <a:pt x="441312" y="321487"/>
                </a:lnTo>
                <a:lnTo>
                  <a:pt x="376618" y="350812"/>
                </a:lnTo>
                <a:lnTo>
                  <a:pt x="358825" y="377698"/>
                </a:lnTo>
                <a:lnTo>
                  <a:pt x="358825" y="318058"/>
                </a:lnTo>
                <a:lnTo>
                  <a:pt x="303936" y="318058"/>
                </a:lnTo>
                <a:lnTo>
                  <a:pt x="303936" y="431546"/>
                </a:lnTo>
                <a:lnTo>
                  <a:pt x="236689" y="356971"/>
                </a:lnTo>
                <a:lnTo>
                  <a:pt x="216738" y="339013"/>
                </a:lnTo>
                <a:lnTo>
                  <a:pt x="195313" y="326948"/>
                </a:lnTo>
                <a:lnTo>
                  <a:pt x="172948" y="320179"/>
                </a:lnTo>
                <a:lnTo>
                  <a:pt x="150190" y="318058"/>
                </a:lnTo>
                <a:lnTo>
                  <a:pt x="150190" y="449808"/>
                </a:lnTo>
                <a:lnTo>
                  <a:pt x="124142" y="449808"/>
                </a:lnTo>
                <a:lnTo>
                  <a:pt x="96304" y="446011"/>
                </a:lnTo>
                <a:lnTo>
                  <a:pt x="74561" y="435737"/>
                </a:lnTo>
                <a:lnTo>
                  <a:pt x="60426" y="420103"/>
                </a:lnTo>
                <a:lnTo>
                  <a:pt x="55384" y="400202"/>
                </a:lnTo>
                <a:lnTo>
                  <a:pt x="59474" y="382625"/>
                </a:lnTo>
                <a:lnTo>
                  <a:pt x="71069" y="369189"/>
                </a:lnTo>
                <a:lnTo>
                  <a:pt x="89141" y="360095"/>
                </a:lnTo>
                <a:lnTo>
                  <a:pt x="112636" y="355549"/>
                </a:lnTo>
                <a:lnTo>
                  <a:pt x="112636" y="318325"/>
                </a:lnTo>
                <a:lnTo>
                  <a:pt x="71183" y="324891"/>
                </a:lnTo>
                <a:lnTo>
                  <a:pt x="35115" y="340296"/>
                </a:lnTo>
                <a:lnTo>
                  <a:pt x="9652" y="365213"/>
                </a:lnTo>
                <a:lnTo>
                  <a:pt x="0" y="400304"/>
                </a:lnTo>
                <a:lnTo>
                  <a:pt x="10922" y="439928"/>
                </a:lnTo>
                <a:lnTo>
                  <a:pt x="39446" y="466737"/>
                </a:lnTo>
                <a:lnTo>
                  <a:pt x="79248" y="481965"/>
                </a:lnTo>
                <a:lnTo>
                  <a:pt x="125044" y="486918"/>
                </a:lnTo>
                <a:lnTo>
                  <a:pt x="205816" y="486918"/>
                </a:lnTo>
                <a:lnTo>
                  <a:pt x="205816" y="379399"/>
                </a:lnTo>
                <a:lnTo>
                  <a:pt x="302679" y="486918"/>
                </a:lnTo>
                <a:lnTo>
                  <a:pt x="358825" y="486918"/>
                </a:lnTo>
                <a:lnTo>
                  <a:pt x="358825" y="424637"/>
                </a:lnTo>
                <a:lnTo>
                  <a:pt x="376618" y="453110"/>
                </a:lnTo>
                <a:lnTo>
                  <a:pt x="405472" y="472452"/>
                </a:lnTo>
                <a:lnTo>
                  <a:pt x="441312" y="483463"/>
                </a:lnTo>
                <a:lnTo>
                  <a:pt x="480072" y="486968"/>
                </a:lnTo>
                <a:lnTo>
                  <a:pt x="488086" y="486702"/>
                </a:lnTo>
                <a:lnTo>
                  <a:pt x="488086" y="449503"/>
                </a:lnTo>
                <a:lnTo>
                  <a:pt x="482511" y="449884"/>
                </a:lnTo>
                <a:lnTo>
                  <a:pt x="480034" y="449884"/>
                </a:lnTo>
                <a:lnTo>
                  <a:pt x="451878" y="446227"/>
                </a:lnTo>
                <a:lnTo>
                  <a:pt x="429869" y="435978"/>
                </a:lnTo>
                <a:lnTo>
                  <a:pt x="415556" y="420281"/>
                </a:lnTo>
                <a:lnTo>
                  <a:pt x="410438" y="400240"/>
                </a:lnTo>
                <a:lnTo>
                  <a:pt x="415505" y="380898"/>
                </a:lnTo>
                <a:lnTo>
                  <a:pt x="429742" y="366737"/>
                </a:lnTo>
                <a:lnTo>
                  <a:pt x="451726" y="358038"/>
                </a:lnTo>
                <a:lnTo>
                  <a:pt x="480034" y="355066"/>
                </a:lnTo>
                <a:lnTo>
                  <a:pt x="485089" y="355180"/>
                </a:lnTo>
                <a:lnTo>
                  <a:pt x="488086" y="355447"/>
                </a:lnTo>
                <a:lnTo>
                  <a:pt x="488086" y="318312"/>
                </a:lnTo>
                <a:close/>
              </a:path>
              <a:path w="3496945" h="578484">
                <a:moveTo>
                  <a:pt x="488162" y="122745"/>
                </a:moveTo>
                <a:lnTo>
                  <a:pt x="488061" y="115862"/>
                </a:lnTo>
                <a:lnTo>
                  <a:pt x="340626" y="115862"/>
                </a:lnTo>
                <a:lnTo>
                  <a:pt x="293954" y="125933"/>
                </a:lnTo>
                <a:lnTo>
                  <a:pt x="260057" y="144208"/>
                </a:lnTo>
                <a:lnTo>
                  <a:pt x="211810" y="191274"/>
                </a:lnTo>
                <a:lnTo>
                  <a:pt x="177495" y="243509"/>
                </a:lnTo>
                <a:lnTo>
                  <a:pt x="156984" y="285864"/>
                </a:lnTo>
                <a:lnTo>
                  <a:pt x="150177" y="303326"/>
                </a:lnTo>
                <a:lnTo>
                  <a:pt x="163804" y="280327"/>
                </a:lnTo>
                <a:lnTo>
                  <a:pt x="191173" y="240931"/>
                </a:lnTo>
                <a:lnTo>
                  <a:pt x="230454" y="197485"/>
                </a:lnTo>
                <a:lnTo>
                  <a:pt x="279831" y="162356"/>
                </a:lnTo>
                <a:lnTo>
                  <a:pt x="337464" y="147891"/>
                </a:lnTo>
                <a:lnTo>
                  <a:pt x="445160" y="147891"/>
                </a:lnTo>
                <a:lnTo>
                  <a:pt x="445185" y="158381"/>
                </a:lnTo>
                <a:lnTo>
                  <a:pt x="444246" y="165011"/>
                </a:lnTo>
                <a:lnTo>
                  <a:pt x="441490" y="170624"/>
                </a:lnTo>
                <a:lnTo>
                  <a:pt x="436067" y="178054"/>
                </a:lnTo>
                <a:lnTo>
                  <a:pt x="468871" y="159829"/>
                </a:lnTo>
                <a:lnTo>
                  <a:pt x="483997" y="139395"/>
                </a:lnTo>
                <a:lnTo>
                  <a:pt x="488162" y="122745"/>
                </a:lnTo>
                <a:close/>
              </a:path>
              <a:path w="3496945" h="578484">
                <a:moveTo>
                  <a:pt x="663079" y="0"/>
                </a:moveTo>
                <a:lnTo>
                  <a:pt x="659155" y="0"/>
                </a:lnTo>
                <a:lnTo>
                  <a:pt x="659155" y="577938"/>
                </a:lnTo>
                <a:lnTo>
                  <a:pt x="663079" y="577938"/>
                </a:lnTo>
                <a:lnTo>
                  <a:pt x="663079" y="0"/>
                </a:lnTo>
                <a:close/>
              </a:path>
              <a:path w="3496945" h="578484">
                <a:moveTo>
                  <a:pt x="3296882" y="247967"/>
                </a:moveTo>
                <a:lnTo>
                  <a:pt x="3267125" y="247967"/>
                </a:lnTo>
                <a:lnTo>
                  <a:pt x="3267125" y="285191"/>
                </a:lnTo>
                <a:lnTo>
                  <a:pt x="3267125" y="306920"/>
                </a:lnTo>
                <a:lnTo>
                  <a:pt x="3225622" y="282740"/>
                </a:lnTo>
                <a:lnTo>
                  <a:pt x="3264573" y="282740"/>
                </a:lnTo>
                <a:lnTo>
                  <a:pt x="3267125" y="285191"/>
                </a:lnTo>
                <a:lnTo>
                  <a:pt x="3267125" y="247967"/>
                </a:lnTo>
                <a:lnTo>
                  <a:pt x="3092589" y="247967"/>
                </a:lnTo>
                <a:lnTo>
                  <a:pt x="3114078" y="265874"/>
                </a:lnTo>
                <a:lnTo>
                  <a:pt x="3128111" y="287045"/>
                </a:lnTo>
                <a:lnTo>
                  <a:pt x="3135744" y="311378"/>
                </a:lnTo>
                <a:lnTo>
                  <a:pt x="3138055" y="338785"/>
                </a:lnTo>
                <a:lnTo>
                  <a:pt x="3135236" y="365442"/>
                </a:lnTo>
                <a:lnTo>
                  <a:pt x="3125952" y="389597"/>
                </a:lnTo>
                <a:lnTo>
                  <a:pt x="3109010" y="411048"/>
                </a:lnTo>
                <a:lnTo>
                  <a:pt x="3083204" y="429590"/>
                </a:lnTo>
                <a:lnTo>
                  <a:pt x="3209493" y="429590"/>
                </a:lnTo>
                <a:lnTo>
                  <a:pt x="3255835" y="407606"/>
                </a:lnTo>
                <a:lnTo>
                  <a:pt x="3268307" y="366268"/>
                </a:lnTo>
                <a:lnTo>
                  <a:pt x="3268700" y="356730"/>
                </a:lnTo>
                <a:lnTo>
                  <a:pt x="3268624" y="353085"/>
                </a:lnTo>
                <a:lnTo>
                  <a:pt x="3296602" y="353085"/>
                </a:lnTo>
                <a:lnTo>
                  <a:pt x="3296882" y="350240"/>
                </a:lnTo>
                <a:lnTo>
                  <a:pt x="3296882" y="306920"/>
                </a:lnTo>
                <a:lnTo>
                  <a:pt x="3296882" y="282740"/>
                </a:lnTo>
                <a:lnTo>
                  <a:pt x="3296882" y="247967"/>
                </a:lnTo>
                <a:close/>
              </a:path>
              <a:path w="3496945" h="578484">
                <a:moveTo>
                  <a:pt x="3496602" y="0"/>
                </a:moveTo>
                <a:lnTo>
                  <a:pt x="3492677" y="0"/>
                </a:lnTo>
                <a:lnTo>
                  <a:pt x="3492677" y="577938"/>
                </a:lnTo>
                <a:lnTo>
                  <a:pt x="3496602" y="577938"/>
                </a:lnTo>
                <a:lnTo>
                  <a:pt x="34966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59926" y="1856353"/>
            <a:ext cx="16384246" cy="2804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2E1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47088" y="48819"/>
            <a:ext cx="17381855" cy="0"/>
          </a:xfrm>
          <a:custGeom>
            <a:avLst/>
            <a:gdLst/>
            <a:ahLst/>
            <a:cxnLst/>
            <a:rect l="l" t="t" r="r" b="b"/>
            <a:pathLst>
              <a:path w="17381855">
                <a:moveTo>
                  <a:pt x="0" y="0"/>
                </a:moveTo>
                <a:lnTo>
                  <a:pt x="17381669" y="0"/>
                </a:lnTo>
              </a:path>
            </a:pathLst>
          </a:custGeom>
          <a:ln w="1017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072493" y="3978834"/>
            <a:ext cx="8359140" cy="6056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7092315"/>
          </a:xfrm>
          <a:custGeom>
            <a:avLst/>
            <a:gdLst/>
            <a:ahLst/>
            <a:cxnLst/>
            <a:rect l="l" t="t" r="r" b="b"/>
            <a:pathLst>
              <a:path w="20104100" h="7092315">
                <a:moveTo>
                  <a:pt x="0" y="7091867"/>
                </a:moveTo>
                <a:lnTo>
                  <a:pt x="20104099" y="7091867"/>
                </a:lnTo>
                <a:lnTo>
                  <a:pt x="20104099" y="0"/>
                </a:lnTo>
                <a:lnTo>
                  <a:pt x="0" y="0"/>
                </a:lnTo>
                <a:lnTo>
                  <a:pt x="0" y="7091867"/>
                </a:lnTo>
                <a:close/>
              </a:path>
            </a:pathLst>
          </a:custGeom>
          <a:solidFill>
            <a:srgbClr val="0000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22577" y="5"/>
            <a:ext cx="18481675" cy="7092315"/>
          </a:xfrm>
          <a:custGeom>
            <a:avLst/>
            <a:gdLst/>
            <a:ahLst/>
            <a:cxnLst/>
            <a:rect l="l" t="t" r="r" b="b"/>
            <a:pathLst>
              <a:path w="18481675" h="7092315">
                <a:moveTo>
                  <a:pt x="18481523" y="5306187"/>
                </a:moveTo>
                <a:lnTo>
                  <a:pt x="118668" y="5306187"/>
                </a:lnTo>
                <a:lnTo>
                  <a:pt x="118668" y="5316740"/>
                </a:lnTo>
                <a:lnTo>
                  <a:pt x="18481523" y="5316740"/>
                </a:lnTo>
                <a:lnTo>
                  <a:pt x="18481523" y="5306187"/>
                </a:lnTo>
                <a:close/>
              </a:path>
              <a:path w="18481675" h="7092315">
                <a:moveTo>
                  <a:pt x="18481523" y="1528749"/>
                </a:moveTo>
                <a:lnTo>
                  <a:pt x="105613" y="1528749"/>
                </a:lnTo>
                <a:lnTo>
                  <a:pt x="105613" y="0"/>
                </a:lnTo>
                <a:lnTo>
                  <a:pt x="0" y="0"/>
                </a:lnTo>
                <a:lnTo>
                  <a:pt x="0" y="7091870"/>
                </a:lnTo>
                <a:lnTo>
                  <a:pt x="105613" y="7091870"/>
                </a:lnTo>
                <a:lnTo>
                  <a:pt x="105613" y="1634363"/>
                </a:lnTo>
                <a:lnTo>
                  <a:pt x="18481523" y="1634363"/>
                </a:lnTo>
                <a:lnTo>
                  <a:pt x="18481523" y="1528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896407" y="0"/>
            <a:ext cx="13208000" cy="700405"/>
          </a:xfrm>
          <a:custGeom>
            <a:avLst/>
            <a:gdLst/>
            <a:ahLst/>
            <a:cxnLst/>
            <a:rect l="l" t="t" r="r" b="b"/>
            <a:pathLst>
              <a:path w="13208000" h="700405">
                <a:moveTo>
                  <a:pt x="13207681" y="0"/>
                </a:moveTo>
                <a:lnTo>
                  <a:pt x="0" y="0"/>
                </a:lnTo>
                <a:lnTo>
                  <a:pt x="0" y="700250"/>
                </a:lnTo>
                <a:lnTo>
                  <a:pt x="13207681" y="700250"/>
                </a:lnTo>
                <a:lnTo>
                  <a:pt x="132076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091857"/>
            <a:ext cx="20104099" cy="4216698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464298" y="3232885"/>
            <a:ext cx="3966210" cy="0"/>
          </a:xfrm>
          <a:custGeom>
            <a:avLst/>
            <a:gdLst/>
            <a:ahLst/>
            <a:cxnLst/>
            <a:rect l="l" t="t" r="r" b="b"/>
            <a:pathLst>
              <a:path w="3966210">
                <a:moveTo>
                  <a:pt x="0" y="0"/>
                </a:moveTo>
                <a:lnTo>
                  <a:pt x="3966099" y="0"/>
                </a:lnTo>
              </a:path>
            </a:pathLst>
          </a:custGeom>
          <a:ln w="628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464298" y="4374212"/>
            <a:ext cx="9181465" cy="0"/>
          </a:xfrm>
          <a:custGeom>
            <a:avLst/>
            <a:gdLst/>
            <a:ahLst/>
            <a:cxnLst/>
            <a:rect l="l" t="t" r="r" b="b"/>
            <a:pathLst>
              <a:path w="9181465">
                <a:moveTo>
                  <a:pt x="0" y="0"/>
                </a:moveTo>
                <a:lnTo>
                  <a:pt x="9181029" y="0"/>
                </a:lnTo>
              </a:path>
            </a:pathLst>
          </a:custGeom>
          <a:ln w="628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3459" y="1285545"/>
            <a:ext cx="4122420" cy="968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7085" y="3961347"/>
            <a:ext cx="15365730" cy="62553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9926" y="1856353"/>
            <a:ext cx="15659724" cy="2843727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0990"/>
              </a:lnSpc>
              <a:spcBef>
                <a:spcPts val="175"/>
              </a:spcBef>
            </a:pPr>
            <a:r>
              <a:rPr sz="9050" b="1" dirty="0">
                <a:solidFill>
                  <a:srgbClr val="FFFFFF"/>
                </a:solidFill>
                <a:latin typeface="Arial"/>
                <a:cs typeface="Arial"/>
              </a:rPr>
              <a:t>IMPACTOS DA REDUÇÃO  DA JORNADA POR PEC</a:t>
            </a:r>
            <a:endParaRPr sz="90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91847" y="5292020"/>
            <a:ext cx="2819400" cy="698500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t-BR" sz="4400" b="1" dirty="0">
                <a:solidFill>
                  <a:srgbClr val="E2E1DC"/>
                </a:solidFill>
                <a:latin typeface="Arial"/>
                <a:cs typeface="Arial"/>
              </a:rPr>
              <a:t>10/12/2025</a:t>
            </a:r>
            <a:endParaRPr sz="4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73941" y="0"/>
            <a:ext cx="11930545" cy="11308715"/>
          </a:xfrm>
          <a:custGeom>
            <a:avLst/>
            <a:gdLst/>
            <a:ahLst/>
            <a:cxnLst/>
            <a:rect l="l" t="t" r="r" b="b"/>
            <a:pathLst>
              <a:path w="10916285" h="11308715">
                <a:moveTo>
                  <a:pt x="0" y="11308556"/>
                </a:moveTo>
                <a:lnTo>
                  <a:pt x="10915897" y="11308556"/>
                </a:lnTo>
                <a:lnTo>
                  <a:pt x="10915897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00B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192301" cy="11308715"/>
            <a:chOff x="0" y="0"/>
            <a:chExt cx="9188450" cy="1130871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88450" cy="11308715"/>
            </a:xfrm>
            <a:custGeom>
              <a:avLst/>
              <a:gdLst/>
              <a:ahLst/>
              <a:cxnLst/>
              <a:rect l="l" t="t" r="r" b="b"/>
              <a:pathLst>
                <a:path w="9188450" h="11308715">
                  <a:moveTo>
                    <a:pt x="9188201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9188201" y="11308556"/>
                  </a:lnTo>
                  <a:lnTo>
                    <a:pt x="91882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9941" y="2252044"/>
              <a:ext cx="4859020" cy="0"/>
            </a:xfrm>
            <a:custGeom>
              <a:avLst/>
              <a:gdLst/>
              <a:ahLst/>
              <a:cxnLst/>
              <a:rect l="l" t="t" r="r" b="b"/>
              <a:pathLst>
                <a:path w="4859020">
                  <a:moveTo>
                    <a:pt x="0" y="0"/>
                  </a:moveTo>
                  <a:lnTo>
                    <a:pt x="4858867" y="0"/>
                  </a:lnTo>
                </a:path>
              </a:pathLst>
            </a:custGeom>
            <a:ln w="62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9941" y="4943061"/>
              <a:ext cx="6147435" cy="0"/>
            </a:xfrm>
            <a:custGeom>
              <a:avLst/>
              <a:gdLst/>
              <a:ahLst/>
              <a:cxnLst/>
              <a:rect l="l" t="t" r="r" b="b"/>
              <a:pathLst>
                <a:path w="6147434">
                  <a:moveTo>
                    <a:pt x="0" y="0"/>
                  </a:moveTo>
                  <a:lnTo>
                    <a:pt x="6146849" y="0"/>
                  </a:lnTo>
                </a:path>
              </a:pathLst>
            </a:custGeom>
            <a:ln w="62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9941" y="6157684"/>
              <a:ext cx="5506720" cy="0"/>
            </a:xfrm>
            <a:custGeom>
              <a:avLst/>
              <a:gdLst/>
              <a:ahLst/>
              <a:cxnLst/>
              <a:rect l="l" t="t" r="r" b="b"/>
              <a:pathLst>
                <a:path w="5506720">
                  <a:moveTo>
                    <a:pt x="0" y="0"/>
                  </a:moveTo>
                  <a:lnTo>
                    <a:pt x="5506408" y="0"/>
                  </a:lnTo>
                </a:path>
              </a:pathLst>
            </a:custGeom>
            <a:ln w="62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9941" y="7372307"/>
              <a:ext cx="6863080" cy="0"/>
            </a:xfrm>
            <a:custGeom>
              <a:avLst/>
              <a:gdLst/>
              <a:ahLst/>
              <a:cxnLst/>
              <a:rect l="l" t="t" r="r" b="b"/>
              <a:pathLst>
                <a:path w="6863080">
                  <a:moveTo>
                    <a:pt x="0" y="0"/>
                  </a:moveTo>
                  <a:lnTo>
                    <a:pt x="6863026" y="0"/>
                  </a:lnTo>
                </a:path>
              </a:pathLst>
            </a:custGeom>
            <a:ln w="62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9941" y="8586930"/>
              <a:ext cx="2782570" cy="0"/>
            </a:xfrm>
            <a:custGeom>
              <a:avLst/>
              <a:gdLst/>
              <a:ahLst/>
              <a:cxnLst/>
              <a:rect l="l" t="t" r="r" b="b"/>
              <a:pathLst>
                <a:path w="2782570">
                  <a:moveTo>
                    <a:pt x="0" y="0"/>
                  </a:moveTo>
                  <a:lnTo>
                    <a:pt x="2782030" y="0"/>
                  </a:lnTo>
                </a:path>
              </a:pathLst>
            </a:custGeom>
            <a:ln w="62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sz="half" idx="3"/>
          </p:nvPr>
        </p:nvSpPr>
        <p:spPr>
          <a:xfrm>
            <a:off x="8794184" y="542308"/>
            <a:ext cx="10864632" cy="4838953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469900" marR="765810" indent="-457200" algn="just">
              <a:lnSpc>
                <a:spcPct val="116300"/>
              </a:lnSpc>
              <a:spcBef>
                <a:spcPts val="90"/>
              </a:spcBef>
              <a:buFont typeface="Arial"/>
              <a:buChar char="•"/>
            </a:pPr>
            <a:r>
              <a:rPr lang="pt-BR" sz="2800" dirty="0">
                <a:latin typeface="Calibri"/>
                <a:ea typeface="Calibri"/>
                <a:cs typeface="Calibri"/>
              </a:rPr>
              <a:t>A Constituição Federal já permite a redução de jornada  via negociação coletiva (art. 7º, XIII e XXVI).</a:t>
            </a:r>
          </a:p>
          <a:p>
            <a:pPr marL="457200" indent="-457200" algn="just">
              <a:spcBef>
                <a:spcPts val="5"/>
              </a:spcBef>
              <a:buFont typeface="Arial"/>
              <a:buChar char="•"/>
            </a:pPr>
            <a:endParaRPr lang="pt-BR" sz="2800" dirty="0">
              <a:latin typeface="Calibri"/>
              <a:ea typeface="Calibri"/>
              <a:cs typeface="Calibri"/>
            </a:endParaRPr>
          </a:p>
          <a:p>
            <a:pPr marL="469900" marR="5080" indent="-457200" algn="just">
              <a:lnSpc>
                <a:spcPct val="116300"/>
              </a:lnSpc>
              <a:buFont typeface="Arial"/>
              <a:buChar char="•"/>
            </a:pPr>
            <a:r>
              <a:rPr lang="pt-BR" sz="2800" dirty="0">
                <a:latin typeface="Calibri"/>
                <a:ea typeface="Calibri"/>
                <a:cs typeface="Calibri"/>
              </a:rPr>
              <a:t>O Supremo Tribunal Federal (STF), no Tema 1.046, confirmou  a constitucionalidade da prevalência do negociado sobre o legislado.</a:t>
            </a:r>
          </a:p>
          <a:p>
            <a:pPr marL="457200" indent="-457200" algn="just">
              <a:spcBef>
                <a:spcPts val="5"/>
              </a:spcBef>
              <a:buFont typeface="Arial"/>
              <a:buChar char="•"/>
            </a:pPr>
            <a:endParaRPr lang="pt-BR" sz="2800" dirty="0">
              <a:latin typeface="Calibri"/>
              <a:ea typeface="Calibri"/>
              <a:cs typeface="Calibri"/>
            </a:endParaRPr>
          </a:p>
          <a:p>
            <a:pPr marL="469900" marR="1501775" indent="-457200" algn="just">
              <a:lnSpc>
                <a:spcPct val="116300"/>
              </a:lnSpc>
              <a:buFont typeface="Arial"/>
              <a:buChar char="•"/>
            </a:pPr>
            <a:r>
              <a:rPr lang="pt-BR" sz="2800" dirty="0">
                <a:latin typeface="Calibri"/>
                <a:ea typeface="Calibri"/>
                <a:cs typeface="Calibri"/>
              </a:rPr>
              <a:t>A experiência internacional mostra que a redução  de jornada só deu certo onde houve:  diálogo social estruturado; ganhos reais de produtividade; aplicações gradual e setorial.</a:t>
            </a:r>
            <a:endParaRPr lang="pt-BR" sz="2800"/>
          </a:p>
        </p:txBody>
      </p:sp>
      <p:sp>
        <p:nvSpPr>
          <p:cNvPr id="11" name="object 11"/>
          <p:cNvSpPr/>
          <p:nvPr/>
        </p:nvSpPr>
        <p:spPr>
          <a:xfrm>
            <a:off x="9636483" y="5199146"/>
            <a:ext cx="10015220" cy="5715"/>
          </a:xfrm>
          <a:custGeom>
            <a:avLst/>
            <a:gdLst/>
            <a:ahLst/>
            <a:cxnLst/>
            <a:rect l="l" t="t" r="r" b="b"/>
            <a:pathLst>
              <a:path w="10015219" h="5714">
                <a:moveTo>
                  <a:pt x="0" y="5235"/>
                </a:moveTo>
                <a:lnTo>
                  <a:pt x="10014948" y="5235"/>
                </a:lnTo>
                <a:lnTo>
                  <a:pt x="10014948" y="0"/>
                </a:lnTo>
                <a:lnTo>
                  <a:pt x="0" y="0"/>
                </a:lnTo>
                <a:lnTo>
                  <a:pt x="0" y="5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57241" y="1171314"/>
            <a:ext cx="4868545" cy="9683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CONCLUSÃO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57241" y="3589303"/>
            <a:ext cx="7342399" cy="4933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21360">
              <a:lnSpc>
                <a:spcPct val="129600"/>
              </a:lnSpc>
              <a:spcBef>
                <a:spcPts val="95"/>
              </a:spcBef>
              <a:tabLst>
                <a:tab pos="854075" algn="l"/>
                <a:tab pos="4224655" algn="l"/>
                <a:tab pos="4973320" algn="l"/>
              </a:tabLst>
            </a:pPr>
            <a:r>
              <a:rPr sz="615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A	NEGOCIAÇÃO  COLETIVA	É	O</a:t>
            </a:r>
            <a:endParaRPr sz="6150" dirty="0">
              <a:latin typeface="Calibri" charset="0"/>
              <a:ea typeface="Calibri" charset="0"/>
              <a:cs typeface="Calibri" charset="0"/>
            </a:endParaRPr>
          </a:p>
          <a:p>
            <a:pPr marL="12700" marR="5080">
              <a:lnSpc>
                <a:spcPct val="129600"/>
              </a:lnSpc>
              <a:tabLst>
                <a:tab pos="2941320" algn="l"/>
              </a:tabLst>
            </a:pPr>
            <a:r>
              <a:rPr sz="615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ÚNICO	CAMINHO  VIÁVEL</a:t>
            </a:r>
            <a:endParaRPr sz="615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B5891C28-3E0C-DD91-11DE-098C66D0FFEA}"/>
              </a:ext>
            </a:extLst>
          </p:cNvPr>
          <p:cNvSpPr txBox="1"/>
          <p:nvPr/>
        </p:nvSpPr>
        <p:spPr>
          <a:xfrm>
            <a:off x="8784653" y="6050464"/>
            <a:ext cx="10910083" cy="3854901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marR="1426210" indent="-457200" algn="just">
              <a:lnSpc>
                <a:spcPct val="116300"/>
              </a:lnSpc>
              <a:spcBef>
                <a:spcPts val="90"/>
              </a:spcBef>
              <a:buFont typeface="Arial"/>
              <a:buChar char="•"/>
            </a:pPr>
            <a:r>
              <a:rPr sz="2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 imposição constitucional do modelo 4x3 ignora  as diversidades econômica e social do Brasil</a:t>
            </a:r>
            <a:endParaRPr lang="pt-BR" sz="2800">
              <a:latin typeface="Calibri"/>
              <a:ea typeface="Calibri"/>
              <a:cs typeface="Calibri"/>
            </a:endParaRPr>
          </a:p>
          <a:p>
            <a:pPr marL="457200" indent="-457200" algn="just"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800" dirty="0">
              <a:latin typeface="Calibri" charset="0"/>
              <a:ea typeface="Calibri" charset="0"/>
              <a:cs typeface="Calibri" charset="0"/>
            </a:endParaRPr>
          </a:p>
          <a:p>
            <a:pPr marL="469900" marR="5080" indent="-457200" algn="just">
              <a:lnSpc>
                <a:spcPct val="116300"/>
              </a:lnSpc>
              <a:buFont typeface="Arial"/>
              <a:buChar char="•"/>
            </a:pPr>
            <a:r>
              <a:rPr sz="2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Negociação coletiva é o único instrumento legítimo, flexível  e já disponível para promover ajustes sustentáveis na  jornada de trabalho</a:t>
            </a:r>
            <a:endParaRPr sz="2800" dirty="0">
              <a:latin typeface="Calibri"/>
              <a:ea typeface="Calibri"/>
              <a:cs typeface="Calibri"/>
            </a:endParaRPr>
          </a:p>
          <a:p>
            <a:pPr marL="457200" indent="-457200" algn="just">
              <a:lnSpc>
                <a:spcPct val="100000"/>
              </a:lnSpc>
              <a:buFont typeface="Arial"/>
              <a:buChar char="•"/>
            </a:pPr>
            <a:endParaRPr sz="2800" dirty="0">
              <a:latin typeface="Calibri" charset="0"/>
              <a:ea typeface="Calibri" charset="0"/>
              <a:cs typeface="Calibri" charset="0"/>
            </a:endParaRPr>
          </a:p>
          <a:p>
            <a:pPr marL="469900" marR="300355" indent="-457200" algn="just">
              <a:lnSpc>
                <a:spcPct val="116300"/>
              </a:lnSpc>
              <a:buFont typeface="Arial"/>
              <a:buChar char="•"/>
            </a:pPr>
            <a:r>
              <a:rPr sz="2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Sem negociação coletiva, há risco de demissões,  informalidade, aumento de custos e fracasso da proposta</a:t>
            </a:r>
            <a:endParaRPr sz="28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1598" y="1940434"/>
            <a:ext cx="9192260" cy="2308860"/>
          </a:xfrm>
          <a:prstGeom prst="rect">
            <a:avLst/>
          </a:prstGeom>
        </p:spPr>
        <p:txBody>
          <a:bodyPr vert="horz" wrap="square" lIns="0" tIns="292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00"/>
              </a:spcBef>
            </a:pPr>
            <a:r>
              <a:rPr sz="565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OBRIGADO</a:t>
            </a:r>
            <a:endParaRPr sz="5650" dirty="0">
              <a:latin typeface="Calibri" charset="0"/>
              <a:ea typeface="Calibri" charset="0"/>
              <a:cs typeface="Calibri" charset="0"/>
            </a:endParaRPr>
          </a:p>
          <a:p>
            <a:pPr marL="12700">
              <a:lnSpc>
                <a:spcPct val="100000"/>
              </a:lnSpc>
              <a:spcBef>
                <a:spcPts val="2210"/>
              </a:spcBef>
              <a:tabLst>
                <a:tab pos="1619250" algn="l"/>
                <a:tab pos="6464300" algn="l"/>
              </a:tabLst>
            </a:pPr>
            <a:r>
              <a:rPr sz="565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IVO	DALL'ACQUA	JÚNIOR</a:t>
            </a:r>
            <a:endParaRPr sz="565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58427" y="5892574"/>
            <a:ext cx="4989195" cy="578485"/>
            <a:chOff x="2458427" y="5892574"/>
            <a:chExt cx="4989195" cy="578485"/>
          </a:xfrm>
        </p:grpSpPr>
        <p:sp>
          <p:nvSpPr>
            <p:cNvPr id="4" name="object 4"/>
            <p:cNvSpPr/>
            <p:nvPr/>
          </p:nvSpPr>
          <p:spPr>
            <a:xfrm>
              <a:off x="7093661" y="5990164"/>
              <a:ext cx="303530" cy="169545"/>
            </a:xfrm>
            <a:custGeom>
              <a:avLst/>
              <a:gdLst/>
              <a:ahLst/>
              <a:cxnLst/>
              <a:rect l="l" t="t" r="r" b="b"/>
              <a:pathLst>
                <a:path w="303529" h="169545">
                  <a:moveTo>
                    <a:pt x="259168" y="59651"/>
                  </a:moveTo>
                  <a:lnTo>
                    <a:pt x="203466" y="28663"/>
                  </a:lnTo>
                  <a:lnTo>
                    <a:pt x="139522" y="6934"/>
                  </a:lnTo>
                  <a:lnTo>
                    <a:pt x="104381" y="0"/>
                  </a:lnTo>
                  <a:lnTo>
                    <a:pt x="92354" y="9296"/>
                  </a:lnTo>
                  <a:lnTo>
                    <a:pt x="80822" y="19037"/>
                  </a:lnTo>
                  <a:lnTo>
                    <a:pt x="69824" y="29210"/>
                  </a:lnTo>
                  <a:lnTo>
                    <a:pt x="59359" y="39776"/>
                  </a:lnTo>
                  <a:lnTo>
                    <a:pt x="70700" y="38265"/>
                  </a:lnTo>
                  <a:lnTo>
                    <a:pt x="82143" y="37071"/>
                  </a:lnTo>
                  <a:lnTo>
                    <a:pt x="93726" y="36182"/>
                  </a:lnTo>
                  <a:lnTo>
                    <a:pt x="105410" y="35598"/>
                  </a:lnTo>
                  <a:lnTo>
                    <a:pt x="145923" y="36106"/>
                  </a:lnTo>
                  <a:lnTo>
                    <a:pt x="185204" y="40462"/>
                  </a:lnTo>
                  <a:lnTo>
                    <a:pt x="223024" y="48399"/>
                  </a:lnTo>
                  <a:lnTo>
                    <a:pt x="259168" y="59651"/>
                  </a:lnTo>
                  <a:close/>
                </a:path>
                <a:path w="303529" h="169545">
                  <a:moveTo>
                    <a:pt x="303123" y="88531"/>
                  </a:moveTo>
                  <a:lnTo>
                    <a:pt x="262216" y="73202"/>
                  </a:lnTo>
                  <a:lnTo>
                    <a:pt x="218808" y="62344"/>
                  </a:lnTo>
                  <a:lnTo>
                    <a:pt x="173278" y="56273"/>
                  </a:lnTo>
                  <a:lnTo>
                    <a:pt x="126047" y="55333"/>
                  </a:lnTo>
                  <a:lnTo>
                    <a:pt x="102628" y="56845"/>
                  </a:lnTo>
                  <a:lnTo>
                    <a:pt x="57188" y="63588"/>
                  </a:lnTo>
                  <a:lnTo>
                    <a:pt x="15621" y="98755"/>
                  </a:lnTo>
                  <a:lnTo>
                    <a:pt x="0" y="130683"/>
                  </a:lnTo>
                  <a:lnTo>
                    <a:pt x="10655" y="140779"/>
                  </a:lnTo>
                  <a:lnTo>
                    <a:pt x="21780" y="150571"/>
                  </a:lnTo>
                  <a:lnTo>
                    <a:pt x="33362" y="160007"/>
                  </a:lnTo>
                  <a:lnTo>
                    <a:pt x="45377" y="169087"/>
                  </a:lnTo>
                  <a:lnTo>
                    <a:pt x="61709" y="157619"/>
                  </a:lnTo>
                  <a:lnTo>
                    <a:pt x="78790" y="146824"/>
                  </a:lnTo>
                  <a:lnTo>
                    <a:pt x="115112" y="127431"/>
                  </a:lnTo>
                  <a:lnTo>
                    <a:pt x="162013" y="108635"/>
                  </a:lnTo>
                  <a:lnTo>
                    <a:pt x="209397" y="95999"/>
                  </a:lnTo>
                  <a:lnTo>
                    <a:pt x="256641" y="89357"/>
                  </a:lnTo>
                  <a:lnTo>
                    <a:pt x="303123" y="885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60526" y="6063665"/>
              <a:ext cx="70563" cy="15651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56620" y="5990291"/>
              <a:ext cx="2590800" cy="390525"/>
            </a:xfrm>
            <a:custGeom>
              <a:avLst/>
              <a:gdLst/>
              <a:ahLst/>
              <a:cxnLst/>
              <a:rect l="l" t="t" r="r" b="b"/>
              <a:pathLst>
                <a:path w="2590800" h="390525">
                  <a:moveTo>
                    <a:pt x="909561" y="79883"/>
                  </a:moveTo>
                  <a:lnTo>
                    <a:pt x="894613" y="49657"/>
                  </a:lnTo>
                  <a:lnTo>
                    <a:pt x="868133" y="24168"/>
                  </a:lnTo>
                  <a:lnTo>
                    <a:pt x="827138" y="6565"/>
                  </a:lnTo>
                  <a:lnTo>
                    <a:pt x="768642" y="0"/>
                  </a:lnTo>
                  <a:lnTo>
                    <a:pt x="0" y="0"/>
                  </a:lnTo>
                  <a:lnTo>
                    <a:pt x="25260" y="37807"/>
                  </a:lnTo>
                  <a:lnTo>
                    <a:pt x="56070" y="62458"/>
                  </a:lnTo>
                  <a:lnTo>
                    <a:pt x="82118" y="75844"/>
                  </a:lnTo>
                  <a:lnTo>
                    <a:pt x="93091" y="79883"/>
                  </a:lnTo>
                  <a:lnTo>
                    <a:pt x="909561" y="79883"/>
                  </a:lnTo>
                  <a:close/>
                </a:path>
                <a:path w="2590800" h="390525">
                  <a:moveTo>
                    <a:pt x="938136" y="127266"/>
                  </a:moveTo>
                  <a:lnTo>
                    <a:pt x="929068" y="115239"/>
                  </a:lnTo>
                  <a:lnTo>
                    <a:pt x="917651" y="103225"/>
                  </a:lnTo>
                  <a:lnTo>
                    <a:pt x="912025" y="97751"/>
                  </a:lnTo>
                  <a:lnTo>
                    <a:pt x="120599" y="97751"/>
                  </a:lnTo>
                  <a:lnTo>
                    <a:pt x="160858" y="107645"/>
                  </a:lnTo>
                  <a:lnTo>
                    <a:pt x="211188" y="117094"/>
                  </a:lnTo>
                  <a:lnTo>
                    <a:pt x="266839" y="125107"/>
                  </a:lnTo>
                  <a:lnTo>
                    <a:pt x="323088" y="130657"/>
                  </a:lnTo>
                  <a:lnTo>
                    <a:pt x="375196" y="132727"/>
                  </a:lnTo>
                  <a:lnTo>
                    <a:pt x="936701" y="132727"/>
                  </a:lnTo>
                  <a:lnTo>
                    <a:pt x="938136" y="127266"/>
                  </a:lnTo>
                  <a:close/>
                </a:path>
                <a:path w="2590800" h="390525">
                  <a:moveTo>
                    <a:pt x="1776247" y="181787"/>
                  </a:moveTo>
                  <a:lnTo>
                    <a:pt x="1742363" y="157162"/>
                  </a:lnTo>
                  <a:lnTo>
                    <a:pt x="1734972" y="151777"/>
                  </a:lnTo>
                  <a:lnTo>
                    <a:pt x="1704530" y="136372"/>
                  </a:lnTo>
                  <a:lnTo>
                    <a:pt x="1669961" y="130695"/>
                  </a:lnTo>
                  <a:lnTo>
                    <a:pt x="1616227" y="129882"/>
                  </a:lnTo>
                  <a:lnTo>
                    <a:pt x="1554276" y="136601"/>
                  </a:lnTo>
                  <a:lnTo>
                    <a:pt x="1498866" y="154292"/>
                  </a:lnTo>
                  <a:lnTo>
                    <a:pt x="1450695" y="179298"/>
                  </a:lnTo>
                  <a:lnTo>
                    <a:pt x="1410487" y="207962"/>
                  </a:lnTo>
                  <a:lnTo>
                    <a:pt x="1378940" y="236588"/>
                  </a:lnTo>
                  <a:lnTo>
                    <a:pt x="1380502" y="234975"/>
                  </a:lnTo>
                  <a:lnTo>
                    <a:pt x="1381988" y="233311"/>
                  </a:lnTo>
                  <a:lnTo>
                    <a:pt x="1383588" y="231724"/>
                  </a:lnTo>
                  <a:lnTo>
                    <a:pt x="1372755" y="228333"/>
                  </a:lnTo>
                  <a:lnTo>
                    <a:pt x="1361452" y="225894"/>
                  </a:lnTo>
                  <a:lnTo>
                    <a:pt x="1349667" y="224421"/>
                  </a:lnTo>
                  <a:lnTo>
                    <a:pt x="1337424" y="223926"/>
                  </a:lnTo>
                  <a:lnTo>
                    <a:pt x="1309852" y="227533"/>
                  </a:lnTo>
                  <a:lnTo>
                    <a:pt x="1288313" y="237731"/>
                  </a:lnTo>
                  <a:lnTo>
                    <a:pt x="1274292" y="253593"/>
                  </a:lnTo>
                  <a:lnTo>
                    <a:pt x="1269288" y="274167"/>
                  </a:lnTo>
                  <a:lnTo>
                    <a:pt x="1271511" y="289306"/>
                  </a:lnTo>
                  <a:lnTo>
                    <a:pt x="1277988" y="300583"/>
                  </a:lnTo>
                  <a:lnTo>
                    <a:pt x="1288440" y="308876"/>
                  </a:lnTo>
                  <a:lnTo>
                    <a:pt x="1302588" y="315048"/>
                  </a:lnTo>
                  <a:lnTo>
                    <a:pt x="1305496" y="315963"/>
                  </a:lnTo>
                  <a:lnTo>
                    <a:pt x="1302169" y="314921"/>
                  </a:lnTo>
                  <a:lnTo>
                    <a:pt x="1289951" y="325297"/>
                  </a:lnTo>
                  <a:lnTo>
                    <a:pt x="1277378" y="337312"/>
                  </a:lnTo>
                  <a:lnTo>
                    <a:pt x="1265402" y="349618"/>
                  </a:lnTo>
                  <a:lnTo>
                    <a:pt x="1254963" y="360845"/>
                  </a:lnTo>
                  <a:lnTo>
                    <a:pt x="1258747" y="363778"/>
                  </a:lnTo>
                  <a:lnTo>
                    <a:pt x="1305661" y="385343"/>
                  </a:lnTo>
                  <a:lnTo>
                    <a:pt x="1343850" y="390410"/>
                  </a:lnTo>
                  <a:lnTo>
                    <a:pt x="1372857" y="387057"/>
                  </a:lnTo>
                  <a:lnTo>
                    <a:pt x="1395018" y="377418"/>
                  </a:lnTo>
                  <a:lnTo>
                    <a:pt x="1400784" y="371284"/>
                  </a:lnTo>
                  <a:lnTo>
                    <a:pt x="1406613" y="365099"/>
                  </a:lnTo>
                  <a:lnTo>
                    <a:pt x="1408658" y="362927"/>
                  </a:lnTo>
                  <a:lnTo>
                    <a:pt x="1409420" y="362115"/>
                  </a:lnTo>
                  <a:lnTo>
                    <a:pt x="1410716" y="357505"/>
                  </a:lnTo>
                  <a:lnTo>
                    <a:pt x="1411439" y="354952"/>
                  </a:lnTo>
                  <a:lnTo>
                    <a:pt x="1415148" y="341769"/>
                  </a:lnTo>
                  <a:lnTo>
                    <a:pt x="1424876" y="360464"/>
                  </a:lnTo>
                  <a:lnTo>
                    <a:pt x="1440027" y="374764"/>
                  </a:lnTo>
                  <a:lnTo>
                    <a:pt x="1459890" y="383908"/>
                  </a:lnTo>
                  <a:lnTo>
                    <a:pt x="1483791" y="387134"/>
                  </a:lnTo>
                  <a:lnTo>
                    <a:pt x="1489354" y="387032"/>
                  </a:lnTo>
                  <a:lnTo>
                    <a:pt x="1496237" y="386537"/>
                  </a:lnTo>
                  <a:lnTo>
                    <a:pt x="1504848" y="385318"/>
                  </a:lnTo>
                  <a:lnTo>
                    <a:pt x="1515440" y="383044"/>
                  </a:lnTo>
                  <a:lnTo>
                    <a:pt x="1515440" y="358025"/>
                  </a:lnTo>
                  <a:lnTo>
                    <a:pt x="1515440" y="353707"/>
                  </a:lnTo>
                  <a:lnTo>
                    <a:pt x="1505966" y="356196"/>
                  </a:lnTo>
                  <a:lnTo>
                    <a:pt x="1498587" y="357543"/>
                  </a:lnTo>
                  <a:lnTo>
                    <a:pt x="1492338" y="358025"/>
                  </a:lnTo>
                  <a:lnTo>
                    <a:pt x="1486217" y="357911"/>
                  </a:lnTo>
                  <a:lnTo>
                    <a:pt x="1474152" y="355638"/>
                  </a:lnTo>
                  <a:lnTo>
                    <a:pt x="1463878" y="350240"/>
                  </a:lnTo>
                  <a:lnTo>
                    <a:pt x="1456055" y="341845"/>
                  </a:lnTo>
                  <a:lnTo>
                    <a:pt x="1451305" y="330606"/>
                  </a:lnTo>
                  <a:lnTo>
                    <a:pt x="1554314" y="330606"/>
                  </a:lnTo>
                  <a:lnTo>
                    <a:pt x="1554632" y="326859"/>
                  </a:lnTo>
                  <a:lnTo>
                    <a:pt x="1554810" y="325297"/>
                  </a:lnTo>
                  <a:lnTo>
                    <a:pt x="1554861" y="321208"/>
                  </a:lnTo>
                  <a:lnTo>
                    <a:pt x="1554734" y="314921"/>
                  </a:lnTo>
                  <a:lnTo>
                    <a:pt x="1554657" y="313550"/>
                  </a:lnTo>
                  <a:lnTo>
                    <a:pt x="1554264" y="310007"/>
                  </a:lnTo>
                  <a:lnTo>
                    <a:pt x="1561833" y="317004"/>
                  </a:lnTo>
                  <a:lnTo>
                    <a:pt x="1572641" y="322249"/>
                  </a:lnTo>
                  <a:lnTo>
                    <a:pt x="1586395" y="326351"/>
                  </a:lnTo>
                  <a:lnTo>
                    <a:pt x="1602816" y="329971"/>
                  </a:lnTo>
                  <a:lnTo>
                    <a:pt x="1619631" y="334124"/>
                  </a:lnTo>
                  <a:lnTo>
                    <a:pt x="1628698" y="338099"/>
                  </a:lnTo>
                  <a:lnTo>
                    <a:pt x="1632381" y="342239"/>
                  </a:lnTo>
                  <a:lnTo>
                    <a:pt x="1633080" y="346913"/>
                  </a:lnTo>
                  <a:lnTo>
                    <a:pt x="1631619" y="351409"/>
                  </a:lnTo>
                  <a:lnTo>
                    <a:pt x="1627149" y="355447"/>
                  </a:lnTo>
                  <a:lnTo>
                    <a:pt x="1619491" y="358267"/>
                  </a:lnTo>
                  <a:lnTo>
                    <a:pt x="1608493" y="359105"/>
                  </a:lnTo>
                  <a:lnTo>
                    <a:pt x="1595005" y="357809"/>
                  </a:lnTo>
                  <a:lnTo>
                    <a:pt x="1581099" y="354888"/>
                  </a:lnTo>
                  <a:lnTo>
                    <a:pt x="1567510" y="350405"/>
                  </a:lnTo>
                  <a:lnTo>
                    <a:pt x="1554949" y="344449"/>
                  </a:lnTo>
                  <a:lnTo>
                    <a:pt x="1554949" y="378320"/>
                  </a:lnTo>
                  <a:lnTo>
                    <a:pt x="1567954" y="383286"/>
                  </a:lnTo>
                  <a:lnTo>
                    <a:pt x="1581886" y="387057"/>
                  </a:lnTo>
                  <a:lnTo>
                    <a:pt x="1595526" y="389407"/>
                  </a:lnTo>
                  <a:lnTo>
                    <a:pt x="1608378" y="390245"/>
                  </a:lnTo>
                  <a:lnTo>
                    <a:pt x="1634972" y="386308"/>
                  </a:lnTo>
                  <a:lnTo>
                    <a:pt x="1655648" y="375805"/>
                  </a:lnTo>
                  <a:lnTo>
                    <a:pt x="1669046" y="360705"/>
                  </a:lnTo>
                  <a:lnTo>
                    <a:pt x="1669478" y="359105"/>
                  </a:lnTo>
                  <a:lnTo>
                    <a:pt x="1673809" y="342950"/>
                  </a:lnTo>
                  <a:lnTo>
                    <a:pt x="1673771" y="341337"/>
                  </a:lnTo>
                  <a:lnTo>
                    <a:pt x="1680095" y="352653"/>
                  </a:lnTo>
                  <a:lnTo>
                    <a:pt x="1709483" y="377101"/>
                  </a:lnTo>
                  <a:lnTo>
                    <a:pt x="1754555" y="386956"/>
                  </a:lnTo>
                  <a:lnTo>
                    <a:pt x="1762455" y="387019"/>
                  </a:lnTo>
                  <a:lnTo>
                    <a:pt x="1769313" y="386448"/>
                  </a:lnTo>
                  <a:lnTo>
                    <a:pt x="1775904" y="385406"/>
                  </a:lnTo>
                  <a:lnTo>
                    <a:pt x="1775904" y="357568"/>
                  </a:lnTo>
                  <a:lnTo>
                    <a:pt x="1775904" y="356743"/>
                  </a:lnTo>
                  <a:lnTo>
                    <a:pt x="1772577" y="357276"/>
                  </a:lnTo>
                  <a:lnTo>
                    <a:pt x="1769135" y="357568"/>
                  </a:lnTo>
                  <a:lnTo>
                    <a:pt x="1765642" y="357568"/>
                  </a:lnTo>
                  <a:lnTo>
                    <a:pt x="1728863" y="345744"/>
                  </a:lnTo>
                  <a:lnTo>
                    <a:pt x="1715782" y="325501"/>
                  </a:lnTo>
                  <a:lnTo>
                    <a:pt x="1713712" y="317563"/>
                  </a:lnTo>
                  <a:lnTo>
                    <a:pt x="1745399" y="280022"/>
                  </a:lnTo>
                  <a:lnTo>
                    <a:pt x="1765642" y="276860"/>
                  </a:lnTo>
                  <a:lnTo>
                    <a:pt x="1769135" y="276860"/>
                  </a:lnTo>
                  <a:lnTo>
                    <a:pt x="1772577" y="277139"/>
                  </a:lnTo>
                  <a:lnTo>
                    <a:pt x="1775904" y="277660"/>
                  </a:lnTo>
                  <a:lnTo>
                    <a:pt x="1775904" y="276860"/>
                  </a:lnTo>
                  <a:lnTo>
                    <a:pt x="1775904" y="249466"/>
                  </a:lnTo>
                  <a:lnTo>
                    <a:pt x="1769719" y="248615"/>
                  </a:lnTo>
                  <a:lnTo>
                    <a:pt x="1763115" y="248208"/>
                  </a:lnTo>
                  <a:lnTo>
                    <a:pt x="1755965" y="248208"/>
                  </a:lnTo>
                  <a:lnTo>
                    <a:pt x="1693875" y="268008"/>
                  </a:lnTo>
                  <a:lnTo>
                    <a:pt x="1669110" y="316979"/>
                  </a:lnTo>
                  <a:lnTo>
                    <a:pt x="1669021" y="321056"/>
                  </a:lnTo>
                  <a:lnTo>
                    <a:pt x="1669135" y="322973"/>
                  </a:lnTo>
                  <a:lnTo>
                    <a:pt x="1669465" y="325501"/>
                  </a:lnTo>
                  <a:lnTo>
                    <a:pt x="1662379" y="317385"/>
                  </a:lnTo>
                  <a:lnTo>
                    <a:pt x="1652168" y="311111"/>
                  </a:lnTo>
                  <a:lnTo>
                    <a:pt x="1649196" y="310007"/>
                  </a:lnTo>
                  <a:lnTo>
                    <a:pt x="1641792" y="307263"/>
                  </a:lnTo>
                  <a:lnTo>
                    <a:pt x="1639011" y="306222"/>
                  </a:lnTo>
                  <a:lnTo>
                    <a:pt x="1623098" y="302323"/>
                  </a:lnTo>
                  <a:lnTo>
                    <a:pt x="1605584" y="298386"/>
                  </a:lnTo>
                  <a:lnTo>
                    <a:pt x="1595577" y="295033"/>
                  </a:lnTo>
                  <a:lnTo>
                    <a:pt x="1591157" y="291579"/>
                  </a:lnTo>
                  <a:lnTo>
                    <a:pt x="1590954" y="290398"/>
                  </a:lnTo>
                  <a:lnTo>
                    <a:pt x="1590408" y="287362"/>
                  </a:lnTo>
                  <a:lnTo>
                    <a:pt x="1592503" y="282943"/>
                  </a:lnTo>
                  <a:lnTo>
                    <a:pt x="1597647" y="279184"/>
                  </a:lnTo>
                  <a:lnTo>
                    <a:pt x="1605432" y="276567"/>
                  </a:lnTo>
                  <a:lnTo>
                    <a:pt x="1615452" y="275590"/>
                  </a:lnTo>
                  <a:lnTo>
                    <a:pt x="1622996" y="276021"/>
                  </a:lnTo>
                  <a:lnTo>
                    <a:pt x="1631315" y="277355"/>
                  </a:lnTo>
                  <a:lnTo>
                    <a:pt x="1639976" y="279654"/>
                  </a:lnTo>
                  <a:lnTo>
                    <a:pt x="1648536" y="283006"/>
                  </a:lnTo>
                  <a:lnTo>
                    <a:pt x="1648536" y="275590"/>
                  </a:lnTo>
                  <a:lnTo>
                    <a:pt x="1613319" y="247992"/>
                  </a:lnTo>
                  <a:lnTo>
                    <a:pt x="1588084" y="251142"/>
                  </a:lnTo>
                  <a:lnTo>
                    <a:pt x="1568411" y="259867"/>
                  </a:lnTo>
                  <a:lnTo>
                    <a:pt x="1555280" y="273151"/>
                  </a:lnTo>
                  <a:lnTo>
                    <a:pt x="1549704" y="289941"/>
                  </a:lnTo>
                  <a:lnTo>
                    <a:pt x="1549666" y="290398"/>
                  </a:lnTo>
                  <a:lnTo>
                    <a:pt x="1543659" y="279234"/>
                  </a:lnTo>
                  <a:lnTo>
                    <a:pt x="1540713" y="273773"/>
                  </a:lnTo>
                  <a:lnTo>
                    <a:pt x="1526997" y="260515"/>
                  </a:lnTo>
                  <a:lnTo>
                    <a:pt x="1517078" y="255879"/>
                  </a:lnTo>
                  <a:lnTo>
                    <a:pt x="1517078" y="307263"/>
                  </a:lnTo>
                  <a:lnTo>
                    <a:pt x="1451305" y="307263"/>
                  </a:lnTo>
                  <a:lnTo>
                    <a:pt x="1455420" y="295732"/>
                  </a:lnTo>
                  <a:lnTo>
                    <a:pt x="1462468" y="286893"/>
                  </a:lnTo>
                  <a:lnTo>
                    <a:pt x="1472260" y="281241"/>
                  </a:lnTo>
                  <a:lnTo>
                    <a:pt x="1484617" y="279234"/>
                  </a:lnTo>
                  <a:lnTo>
                    <a:pt x="1497076" y="281266"/>
                  </a:lnTo>
                  <a:lnTo>
                    <a:pt x="1506766" y="286981"/>
                  </a:lnTo>
                  <a:lnTo>
                    <a:pt x="1513497" y="295833"/>
                  </a:lnTo>
                  <a:lnTo>
                    <a:pt x="1517078" y="307263"/>
                  </a:lnTo>
                  <a:lnTo>
                    <a:pt x="1517078" y="255879"/>
                  </a:lnTo>
                  <a:lnTo>
                    <a:pt x="1508213" y="251726"/>
                  </a:lnTo>
                  <a:lnTo>
                    <a:pt x="1484109" y="248551"/>
                  </a:lnTo>
                  <a:lnTo>
                    <a:pt x="1454569" y="254076"/>
                  </a:lnTo>
                  <a:lnTo>
                    <a:pt x="1431632" y="269100"/>
                  </a:lnTo>
                  <a:lnTo>
                    <a:pt x="1416799" y="291287"/>
                  </a:lnTo>
                  <a:lnTo>
                    <a:pt x="1411681" y="317500"/>
                  </a:lnTo>
                  <a:lnTo>
                    <a:pt x="1411566" y="321208"/>
                  </a:lnTo>
                  <a:lnTo>
                    <a:pt x="1408468" y="316979"/>
                  </a:lnTo>
                  <a:lnTo>
                    <a:pt x="1373695" y="294411"/>
                  </a:lnTo>
                  <a:lnTo>
                    <a:pt x="1369161" y="293243"/>
                  </a:lnTo>
                  <a:lnTo>
                    <a:pt x="1369161" y="342950"/>
                  </a:lnTo>
                  <a:lnTo>
                    <a:pt x="1367586" y="347802"/>
                  </a:lnTo>
                  <a:lnTo>
                    <a:pt x="1362748" y="351675"/>
                  </a:lnTo>
                  <a:lnTo>
                    <a:pt x="1355001" y="354114"/>
                  </a:lnTo>
                  <a:lnTo>
                    <a:pt x="1344663" y="354952"/>
                  </a:lnTo>
                  <a:lnTo>
                    <a:pt x="1341894" y="354749"/>
                  </a:lnTo>
                  <a:lnTo>
                    <a:pt x="1331671" y="353974"/>
                  </a:lnTo>
                  <a:lnTo>
                    <a:pt x="1318971" y="350989"/>
                  </a:lnTo>
                  <a:lnTo>
                    <a:pt x="1314488" y="349186"/>
                  </a:lnTo>
                  <a:lnTo>
                    <a:pt x="1307274" y="346290"/>
                  </a:lnTo>
                  <a:lnTo>
                    <a:pt x="1306372" y="345922"/>
                  </a:lnTo>
                  <a:lnTo>
                    <a:pt x="1296962" y="340588"/>
                  </a:lnTo>
                  <a:lnTo>
                    <a:pt x="1293685" y="338734"/>
                  </a:lnTo>
                  <a:lnTo>
                    <a:pt x="1298295" y="332587"/>
                  </a:lnTo>
                  <a:lnTo>
                    <a:pt x="1302689" y="326859"/>
                  </a:lnTo>
                  <a:lnTo>
                    <a:pt x="1306741" y="321754"/>
                  </a:lnTo>
                  <a:lnTo>
                    <a:pt x="1310271" y="317500"/>
                  </a:lnTo>
                  <a:lnTo>
                    <a:pt x="1309992" y="317385"/>
                  </a:lnTo>
                  <a:lnTo>
                    <a:pt x="1308735" y="316979"/>
                  </a:lnTo>
                  <a:lnTo>
                    <a:pt x="1310144" y="317411"/>
                  </a:lnTo>
                  <a:lnTo>
                    <a:pt x="1316266" y="319176"/>
                  </a:lnTo>
                  <a:lnTo>
                    <a:pt x="1324457" y="321056"/>
                  </a:lnTo>
                  <a:lnTo>
                    <a:pt x="1333411" y="322973"/>
                  </a:lnTo>
                  <a:lnTo>
                    <a:pt x="1352981" y="328104"/>
                  </a:lnTo>
                  <a:lnTo>
                    <a:pt x="1363764" y="332981"/>
                  </a:lnTo>
                  <a:lnTo>
                    <a:pt x="1368323" y="337769"/>
                  </a:lnTo>
                  <a:lnTo>
                    <a:pt x="1369110" y="341769"/>
                  </a:lnTo>
                  <a:lnTo>
                    <a:pt x="1369161" y="342950"/>
                  </a:lnTo>
                  <a:lnTo>
                    <a:pt x="1369161" y="293243"/>
                  </a:lnTo>
                  <a:lnTo>
                    <a:pt x="1353756" y="289267"/>
                  </a:lnTo>
                  <a:lnTo>
                    <a:pt x="1333512" y="284441"/>
                  </a:lnTo>
                  <a:lnTo>
                    <a:pt x="1321841" y="280314"/>
                  </a:lnTo>
                  <a:lnTo>
                    <a:pt x="1316507" y="276098"/>
                  </a:lnTo>
                  <a:lnTo>
                    <a:pt x="1315224" y="271005"/>
                  </a:lnTo>
                  <a:lnTo>
                    <a:pt x="1316786" y="265772"/>
                  </a:lnTo>
                  <a:lnTo>
                    <a:pt x="1321219" y="261454"/>
                  </a:lnTo>
                  <a:lnTo>
                    <a:pt x="1328166" y="258559"/>
                  </a:lnTo>
                  <a:lnTo>
                    <a:pt x="1337271" y="257632"/>
                  </a:lnTo>
                  <a:lnTo>
                    <a:pt x="1347724" y="257848"/>
                  </a:lnTo>
                  <a:lnTo>
                    <a:pt x="1353947" y="260337"/>
                  </a:lnTo>
                  <a:lnTo>
                    <a:pt x="1356804" y="261378"/>
                  </a:lnTo>
                  <a:lnTo>
                    <a:pt x="1362583" y="263906"/>
                  </a:lnTo>
                  <a:lnTo>
                    <a:pt x="1365846" y="261366"/>
                  </a:lnTo>
                  <a:lnTo>
                    <a:pt x="1370634" y="257632"/>
                  </a:lnTo>
                  <a:lnTo>
                    <a:pt x="1383969" y="247230"/>
                  </a:lnTo>
                  <a:lnTo>
                    <a:pt x="1386332" y="245389"/>
                  </a:lnTo>
                  <a:lnTo>
                    <a:pt x="1397622" y="236588"/>
                  </a:lnTo>
                  <a:lnTo>
                    <a:pt x="1417116" y="221386"/>
                  </a:lnTo>
                  <a:lnTo>
                    <a:pt x="1473250" y="191135"/>
                  </a:lnTo>
                  <a:lnTo>
                    <a:pt x="1529372" y="171462"/>
                  </a:lnTo>
                  <a:lnTo>
                    <a:pt x="1583893" y="160693"/>
                  </a:lnTo>
                  <a:lnTo>
                    <a:pt x="1635201" y="157162"/>
                  </a:lnTo>
                  <a:lnTo>
                    <a:pt x="1681683" y="159181"/>
                  </a:lnTo>
                  <a:lnTo>
                    <a:pt x="1721764" y="165074"/>
                  </a:lnTo>
                  <a:lnTo>
                    <a:pt x="1753819" y="173164"/>
                  </a:lnTo>
                  <a:lnTo>
                    <a:pt x="1776247" y="181787"/>
                  </a:lnTo>
                  <a:close/>
                </a:path>
                <a:path w="2590800" h="390525">
                  <a:moveTo>
                    <a:pt x="2590584" y="230365"/>
                  </a:moveTo>
                  <a:lnTo>
                    <a:pt x="2589238" y="230301"/>
                  </a:lnTo>
                  <a:lnTo>
                    <a:pt x="2586418" y="230301"/>
                  </a:lnTo>
                  <a:lnTo>
                    <a:pt x="2550757" y="235115"/>
                  </a:lnTo>
                  <a:lnTo>
                    <a:pt x="2521166" y="248551"/>
                  </a:lnTo>
                  <a:lnTo>
                    <a:pt x="2499537" y="269087"/>
                  </a:lnTo>
                  <a:lnTo>
                    <a:pt x="2487790" y="295236"/>
                  </a:lnTo>
                  <a:lnTo>
                    <a:pt x="2481859" y="275107"/>
                  </a:lnTo>
                  <a:lnTo>
                    <a:pt x="2469083" y="260146"/>
                  </a:lnTo>
                  <a:lnTo>
                    <a:pt x="2449068" y="250825"/>
                  </a:lnTo>
                  <a:lnTo>
                    <a:pt x="2447988" y="250710"/>
                  </a:lnTo>
                  <a:lnTo>
                    <a:pt x="2447988" y="330835"/>
                  </a:lnTo>
                  <a:lnTo>
                    <a:pt x="2447988" y="332079"/>
                  </a:lnTo>
                  <a:lnTo>
                    <a:pt x="2419273" y="358051"/>
                  </a:lnTo>
                  <a:lnTo>
                    <a:pt x="2400503" y="355473"/>
                  </a:lnTo>
                  <a:lnTo>
                    <a:pt x="2398318" y="353529"/>
                  </a:lnTo>
                  <a:lnTo>
                    <a:pt x="2391676" y="347624"/>
                  </a:lnTo>
                  <a:lnTo>
                    <a:pt x="2427655" y="325437"/>
                  </a:lnTo>
                  <a:lnTo>
                    <a:pt x="2441791" y="326199"/>
                  </a:lnTo>
                  <a:lnTo>
                    <a:pt x="2447721" y="326847"/>
                  </a:lnTo>
                  <a:lnTo>
                    <a:pt x="2447823" y="329184"/>
                  </a:lnTo>
                  <a:lnTo>
                    <a:pt x="2447988" y="330835"/>
                  </a:lnTo>
                  <a:lnTo>
                    <a:pt x="2447988" y="250710"/>
                  </a:lnTo>
                  <a:lnTo>
                    <a:pt x="2421407" y="247611"/>
                  </a:lnTo>
                  <a:lnTo>
                    <a:pt x="2412987" y="247624"/>
                  </a:lnTo>
                  <a:lnTo>
                    <a:pt x="2411222" y="247688"/>
                  </a:lnTo>
                  <a:lnTo>
                    <a:pt x="2411222" y="279844"/>
                  </a:lnTo>
                  <a:lnTo>
                    <a:pt x="2419515" y="279920"/>
                  </a:lnTo>
                  <a:lnTo>
                    <a:pt x="2430881" y="281330"/>
                  </a:lnTo>
                  <a:lnTo>
                    <a:pt x="2443391" y="287921"/>
                  </a:lnTo>
                  <a:lnTo>
                    <a:pt x="2447252" y="294513"/>
                  </a:lnTo>
                  <a:lnTo>
                    <a:pt x="2447442" y="303466"/>
                  </a:lnTo>
                  <a:lnTo>
                    <a:pt x="2439619" y="302641"/>
                  </a:lnTo>
                  <a:lnTo>
                    <a:pt x="2431554" y="301980"/>
                  </a:lnTo>
                  <a:lnTo>
                    <a:pt x="2423528" y="301510"/>
                  </a:lnTo>
                  <a:lnTo>
                    <a:pt x="2415806" y="301205"/>
                  </a:lnTo>
                  <a:lnTo>
                    <a:pt x="2389682" y="302933"/>
                  </a:lnTo>
                  <a:lnTo>
                    <a:pt x="2370505" y="309270"/>
                  </a:lnTo>
                  <a:lnTo>
                    <a:pt x="2357856" y="319646"/>
                  </a:lnTo>
                  <a:lnTo>
                    <a:pt x="2351341" y="333502"/>
                  </a:lnTo>
                  <a:lnTo>
                    <a:pt x="2351341" y="312407"/>
                  </a:lnTo>
                  <a:lnTo>
                    <a:pt x="2347188" y="287223"/>
                  </a:lnTo>
                  <a:lnTo>
                    <a:pt x="2343162" y="280771"/>
                  </a:lnTo>
                  <a:lnTo>
                    <a:pt x="2334539" y="266903"/>
                  </a:lnTo>
                  <a:lnTo>
                    <a:pt x="2313165" y="253326"/>
                  </a:lnTo>
                  <a:lnTo>
                    <a:pt x="2282850" y="248386"/>
                  </a:lnTo>
                  <a:lnTo>
                    <a:pt x="2254643" y="252577"/>
                  </a:lnTo>
                  <a:lnTo>
                    <a:pt x="2234019" y="264198"/>
                  </a:lnTo>
                  <a:lnTo>
                    <a:pt x="2220811" y="281749"/>
                  </a:lnTo>
                  <a:lnTo>
                    <a:pt x="2214791" y="303796"/>
                  </a:lnTo>
                  <a:lnTo>
                    <a:pt x="2207526" y="281698"/>
                  </a:lnTo>
                  <a:lnTo>
                    <a:pt x="2203996" y="277114"/>
                  </a:lnTo>
                  <a:lnTo>
                    <a:pt x="2193556" y="263601"/>
                  </a:lnTo>
                  <a:lnTo>
                    <a:pt x="2175535" y="253149"/>
                  </a:lnTo>
                  <a:lnTo>
                    <a:pt x="2175535" y="305409"/>
                  </a:lnTo>
                  <a:lnTo>
                    <a:pt x="2111298" y="305409"/>
                  </a:lnTo>
                  <a:lnTo>
                    <a:pt x="2115324" y="293763"/>
                  </a:lnTo>
                  <a:lnTo>
                    <a:pt x="2122208" y="284848"/>
                  </a:lnTo>
                  <a:lnTo>
                    <a:pt x="2131784" y="279133"/>
                  </a:lnTo>
                  <a:lnTo>
                    <a:pt x="2143861" y="277114"/>
                  </a:lnTo>
                  <a:lnTo>
                    <a:pt x="2156015" y="279158"/>
                  </a:lnTo>
                  <a:lnTo>
                    <a:pt x="2165464" y="284924"/>
                  </a:lnTo>
                  <a:lnTo>
                    <a:pt x="2172043" y="293865"/>
                  </a:lnTo>
                  <a:lnTo>
                    <a:pt x="2175535" y="305409"/>
                  </a:lnTo>
                  <a:lnTo>
                    <a:pt x="2175535" y="253149"/>
                  </a:lnTo>
                  <a:lnTo>
                    <a:pt x="2172449" y="251358"/>
                  </a:lnTo>
                  <a:lnTo>
                    <a:pt x="2143861" y="246849"/>
                  </a:lnTo>
                  <a:lnTo>
                    <a:pt x="2113775" y="252336"/>
                  </a:lnTo>
                  <a:lnTo>
                    <a:pt x="2090280" y="267233"/>
                  </a:lnTo>
                  <a:lnTo>
                    <a:pt x="2074976" y="289242"/>
                  </a:lnTo>
                  <a:lnTo>
                    <a:pt x="2069566" y="315810"/>
                  </a:lnTo>
                  <a:lnTo>
                    <a:pt x="2069680" y="319608"/>
                  </a:lnTo>
                  <a:lnTo>
                    <a:pt x="2061171" y="309905"/>
                  </a:lnTo>
                  <a:lnTo>
                    <a:pt x="2048776" y="302209"/>
                  </a:lnTo>
                  <a:lnTo>
                    <a:pt x="2032660" y="296075"/>
                  </a:lnTo>
                  <a:lnTo>
                    <a:pt x="2013013" y="291058"/>
                  </a:lnTo>
                  <a:lnTo>
                    <a:pt x="1992782" y="286181"/>
                  </a:lnTo>
                  <a:lnTo>
                    <a:pt x="1981149" y="281698"/>
                  </a:lnTo>
                  <a:lnTo>
                    <a:pt x="1975827" y="276555"/>
                  </a:lnTo>
                  <a:lnTo>
                    <a:pt x="1974557" y="269748"/>
                  </a:lnTo>
                  <a:lnTo>
                    <a:pt x="1974608" y="269087"/>
                  </a:lnTo>
                  <a:lnTo>
                    <a:pt x="1976170" y="263740"/>
                  </a:lnTo>
                  <a:lnTo>
                    <a:pt x="1980933" y="259257"/>
                  </a:lnTo>
                  <a:lnTo>
                    <a:pt x="1988781" y="256247"/>
                  </a:lnTo>
                  <a:lnTo>
                    <a:pt x="1999627" y="255143"/>
                  </a:lnTo>
                  <a:lnTo>
                    <a:pt x="2006307" y="255549"/>
                  </a:lnTo>
                  <a:lnTo>
                    <a:pt x="2013394" y="256641"/>
                  </a:lnTo>
                  <a:lnTo>
                    <a:pt x="2020354" y="258279"/>
                  </a:lnTo>
                  <a:lnTo>
                    <a:pt x="2026640" y="260286"/>
                  </a:lnTo>
                  <a:lnTo>
                    <a:pt x="2026640" y="255143"/>
                  </a:lnTo>
                  <a:lnTo>
                    <a:pt x="2026640" y="226288"/>
                  </a:lnTo>
                  <a:lnTo>
                    <a:pt x="2020658" y="225361"/>
                  </a:lnTo>
                  <a:lnTo>
                    <a:pt x="2013864" y="224510"/>
                  </a:lnTo>
                  <a:lnTo>
                    <a:pt x="2006828" y="223888"/>
                  </a:lnTo>
                  <a:lnTo>
                    <a:pt x="2000199" y="223647"/>
                  </a:lnTo>
                  <a:lnTo>
                    <a:pt x="1972729" y="227139"/>
                  </a:lnTo>
                  <a:lnTo>
                    <a:pt x="1951126" y="237058"/>
                  </a:lnTo>
                  <a:lnTo>
                    <a:pt x="1937004" y="252488"/>
                  </a:lnTo>
                  <a:lnTo>
                    <a:pt x="1931949" y="272542"/>
                  </a:lnTo>
                  <a:lnTo>
                    <a:pt x="1931949" y="272986"/>
                  </a:lnTo>
                  <a:lnTo>
                    <a:pt x="1936521" y="293141"/>
                  </a:lnTo>
                  <a:lnTo>
                    <a:pt x="1949526" y="306705"/>
                  </a:lnTo>
                  <a:lnTo>
                    <a:pt x="1969897" y="315810"/>
                  </a:lnTo>
                  <a:lnTo>
                    <a:pt x="2015896" y="327431"/>
                  </a:lnTo>
                  <a:lnTo>
                    <a:pt x="2026640" y="332079"/>
                  </a:lnTo>
                  <a:lnTo>
                    <a:pt x="2031250" y="337121"/>
                  </a:lnTo>
                  <a:lnTo>
                    <a:pt x="2032152" y="342582"/>
                  </a:lnTo>
                  <a:lnTo>
                    <a:pt x="2032241" y="343636"/>
                  </a:lnTo>
                  <a:lnTo>
                    <a:pt x="2030310" y="350024"/>
                  </a:lnTo>
                  <a:lnTo>
                    <a:pt x="2024748" y="354838"/>
                  </a:lnTo>
                  <a:lnTo>
                    <a:pt x="2015896" y="357860"/>
                  </a:lnTo>
                  <a:lnTo>
                    <a:pt x="2004085" y="358914"/>
                  </a:lnTo>
                  <a:lnTo>
                    <a:pt x="1988629" y="357530"/>
                  </a:lnTo>
                  <a:lnTo>
                    <a:pt x="1975015" y="353580"/>
                  </a:lnTo>
                  <a:lnTo>
                    <a:pt x="1962289" y="347383"/>
                  </a:lnTo>
                  <a:lnTo>
                    <a:pt x="1949500" y="339217"/>
                  </a:lnTo>
                  <a:lnTo>
                    <a:pt x="1924126" y="364490"/>
                  </a:lnTo>
                  <a:lnTo>
                    <a:pt x="1942211" y="375869"/>
                  </a:lnTo>
                  <a:lnTo>
                    <a:pt x="1961400" y="383971"/>
                  </a:lnTo>
                  <a:lnTo>
                    <a:pt x="1981733" y="388810"/>
                  </a:lnTo>
                  <a:lnTo>
                    <a:pt x="2003259" y="390423"/>
                  </a:lnTo>
                  <a:lnTo>
                    <a:pt x="2031517" y="387261"/>
                  </a:lnTo>
                  <a:lnTo>
                    <a:pt x="2053805" y="378002"/>
                  </a:lnTo>
                  <a:lnTo>
                    <a:pt x="2068703" y="362991"/>
                  </a:lnTo>
                  <a:lnTo>
                    <a:pt x="2069909" y="358914"/>
                  </a:lnTo>
                  <a:lnTo>
                    <a:pt x="2074722" y="342582"/>
                  </a:lnTo>
                  <a:lnTo>
                    <a:pt x="2085949" y="360248"/>
                  </a:lnTo>
                  <a:lnTo>
                    <a:pt x="2102510" y="373697"/>
                  </a:lnTo>
                  <a:lnTo>
                    <a:pt x="2123503" y="382244"/>
                  </a:lnTo>
                  <a:lnTo>
                    <a:pt x="2148040" y="385241"/>
                  </a:lnTo>
                  <a:lnTo>
                    <a:pt x="2149348" y="385241"/>
                  </a:lnTo>
                  <a:lnTo>
                    <a:pt x="2153539" y="385051"/>
                  </a:lnTo>
                  <a:lnTo>
                    <a:pt x="2154847" y="385025"/>
                  </a:lnTo>
                  <a:lnTo>
                    <a:pt x="2154847" y="354952"/>
                  </a:lnTo>
                  <a:lnTo>
                    <a:pt x="2154847" y="354723"/>
                  </a:lnTo>
                  <a:lnTo>
                    <a:pt x="2149729" y="354952"/>
                  </a:lnTo>
                  <a:lnTo>
                    <a:pt x="2148598" y="354952"/>
                  </a:lnTo>
                  <a:lnTo>
                    <a:pt x="2135403" y="353301"/>
                  </a:lnTo>
                  <a:lnTo>
                    <a:pt x="2124646" y="348373"/>
                  </a:lnTo>
                  <a:lnTo>
                    <a:pt x="2118982" y="342582"/>
                  </a:lnTo>
                  <a:lnTo>
                    <a:pt x="2116683" y="340233"/>
                  </a:lnTo>
                  <a:lnTo>
                    <a:pt x="2111832" y="328942"/>
                  </a:lnTo>
                  <a:lnTo>
                    <a:pt x="2214283" y="328942"/>
                  </a:lnTo>
                  <a:lnTo>
                    <a:pt x="2214283" y="382765"/>
                  </a:lnTo>
                  <a:lnTo>
                    <a:pt x="2257387" y="382765"/>
                  </a:lnTo>
                  <a:lnTo>
                    <a:pt x="2257387" y="328942"/>
                  </a:lnTo>
                  <a:lnTo>
                    <a:pt x="2257387" y="319608"/>
                  </a:lnTo>
                  <a:lnTo>
                    <a:pt x="2257463" y="309270"/>
                  </a:lnTo>
                  <a:lnTo>
                    <a:pt x="2258060" y="305409"/>
                  </a:lnTo>
                  <a:lnTo>
                    <a:pt x="2258314" y="303796"/>
                  </a:lnTo>
                  <a:lnTo>
                    <a:pt x="2258949" y="299656"/>
                  </a:lnTo>
                  <a:lnTo>
                    <a:pt x="2263114" y="290296"/>
                  </a:lnTo>
                  <a:lnTo>
                    <a:pt x="2270760" y="283438"/>
                  </a:lnTo>
                  <a:lnTo>
                    <a:pt x="2282850" y="280771"/>
                  </a:lnTo>
                  <a:lnTo>
                    <a:pt x="2294953" y="283438"/>
                  </a:lnTo>
                  <a:lnTo>
                    <a:pt x="2302751" y="290296"/>
                  </a:lnTo>
                  <a:lnTo>
                    <a:pt x="2307031" y="299656"/>
                  </a:lnTo>
                  <a:lnTo>
                    <a:pt x="2308568" y="309270"/>
                  </a:lnTo>
                  <a:lnTo>
                    <a:pt x="2308656" y="382765"/>
                  </a:lnTo>
                  <a:lnTo>
                    <a:pt x="2351341" y="382765"/>
                  </a:lnTo>
                  <a:lnTo>
                    <a:pt x="2351341" y="353529"/>
                  </a:lnTo>
                  <a:lnTo>
                    <a:pt x="2357882" y="366852"/>
                  </a:lnTo>
                  <a:lnTo>
                    <a:pt x="2369210" y="376567"/>
                  </a:lnTo>
                  <a:lnTo>
                    <a:pt x="2384196" y="382498"/>
                  </a:lnTo>
                  <a:lnTo>
                    <a:pt x="2401722" y="384517"/>
                  </a:lnTo>
                  <a:lnTo>
                    <a:pt x="2416137" y="383311"/>
                  </a:lnTo>
                  <a:lnTo>
                    <a:pt x="2428354" y="379882"/>
                  </a:lnTo>
                  <a:lnTo>
                    <a:pt x="2438628" y="374548"/>
                  </a:lnTo>
                  <a:lnTo>
                    <a:pt x="2447163" y="367626"/>
                  </a:lnTo>
                  <a:lnTo>
                    <a:pt x="2447163" y="382943"/>
                  </a:lnTo>
                  <a:lnTo>
                    <a:pt x="2488387" y="382943"/>
                  </a:lnTo>
                  <a:lnTo>
                    <a:pt x="2488387" y="367626"/>
                  </a:lnTo>
                  <a:lnTo>
                    <a:pt x="2488387" y="358051"/>
                  </a:lnTo>
                  <a:lnTo>
                    <a:pt x="2488387" y="327482"/>
                  </a:lnTo>
                  <a:lnTo>
                    <a:pt x="2500782" y="352386"/>
                  </a:lnTo>
                  <a:lnTo>
                    <a:pt x="2522423" y="372084"/>
                  </a:lnTo>
                  <a:lnTo>
                    <a:pt x="2551353" y="385025"/>
                  </a:lnTo>
                  <a:lnTo>
                    <a:pt x="2585694" y="389699"/>
                  </a:lnTo>
                  <a:lnTo>
                    <a:pt x="2587396" y="389699"/>
                  </a:lnTo>
                  <a:lnTo>
                    <a:pt x="2590584" y="389610"/>
                  </a:lnTo>
                  <a:lnTo>
                    <a:pt x="2590584" y="357847"/>
                  </a:lnTo>
                  <a:lnTo>
                    <a:pt x="2589060" y="357847"/>
                  </a:lnTo>
                  <a:lnTo>
                    <a:pt x="2588298" y="357847"/>
                  </a:lnTo>
                  <a:lnTo>
                    <a:pt x="2566543" y="354266"/>
                  </a:lnTo>
                  <a:lnTo>
                    <a:pt x="2549372" y="344322"/>
                  </a:lnTo>
                  <a:lnTo>
                    <a:pt x="2538095" y="329184"/>
                  </a:lnTo>
                  <a:lnTo>
                    <a:pt x="2537739" y="327482"/>
                  </a:lnTo>
                  <a:lnTo>
                    <a:pt x="2537307" y="325437"/>
                  </a:lnTo>
                  <a:lnTo>
                    <a:pt x="2534043" y="309994"/>
                  </a:lnTo>
                  <a:lnTo>
                    <a:pt x="2534069" y="309270"/>
                  </a:lnTo>
                  <a:lnTo>
                    <a:pt x="2535326" y="303466"/>
                  </a:lnTo>
                  <a:lnTo>
                    <a:pt x="2537104" y="295236"/>
                  </a:lnTo>
                  <a:lnTo>
                    <a:pt x="2538069" y="290804"/>
                  </a:lnTo>
                  <a:lnTo>
                    <a:pt x="2549106" y="275780"/>
                  </a:lnTo>
                  <a:lnTo>
                    <a:pt x="2565616" y="265734"/>
                  </a:lnTo>
                  <a:lnTo>
                    <a:pt x="2586037" y="262077"/>
                  </a:lnTo>
                  <a:lnTo>
                    <a:pt x="2587612" y="262077"/>
                  </a:lnTo>
                  <a:lnTo>
                    <a:pt x="2590584" y="262216"/>
                  </a:lnTo>
                  <a:lnTo>
                    <a:pt x="2590584" y="262077"/>
                  </a:lnTo>
                  <a:lnTo>
                    <a:pt x="2590584" y="2303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9991" y="6156571"/>
              <a:ext cx="154592" cy="21949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08558" y="6156568"/>
              <a:ext cx="191721" cy="21949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2402" y="6156564"/>
              <a:ext cx="136205" cy="2165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54847" y="6156565"/>
              <a:ext cx="150320" cy="2194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39750" y="6156564"/>
              <a:ext cx="128844" cy="21949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13455" y="6156568"/>
              <a:ext cx="191732" cy="21949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045432" y="6156572"/>
              <a:ext cx="1507490" cy="216535"/>
            </a:xfrm>
            <a:custGeom>
              <a:avLst/>
              <a:gdLst/>
              <a:ahLst/>
              <a:cxnLst/>
              <a:rect l="l" t="t" r="r" b="b"/>
              <a:pathLst>
                <a:path w="1507489" h="216535">
                  <a:moveTo>
                    <a:pt x="271195" y="70612"/>
                  </a:moveTo>
                  <a:lnTo>
                    <a:pt x="266877" y="41681"/>
                  </a:lnTo>
                  <a:lnTo>
                    <a:pt x="253707" y="19392"/>
                  </a:lnTo>
                  <a:lnTo>
                    <a:pt x="231330" y="5067"/>
                  </a:lnTo>
                  <a:lnTo>
                    <a:pt x="199390" y="0"/>
                  </a:lnTo>
                  <a:lnTo>
                    <a:pt x="183349" y="1003"/>
                  </a:lnTo>
                  <a:lnTo>
                    <a:pt x="166890" y="3822"/>
                  </a:lnTo>
                  <a:lnTo>
                    <a:pt x="150660" y="8140"/>
                  </a:lnTo>
                  <a:lnTo>
                    <a:pt x="135293" y="13652"/>
                  </a:lnTo>
                  <a:lnTo>
                    <a:pt x="125222" y="7772"/>
                  </a:lnTo>
                  <a:lnTo>
                    <a:pt x="112941" y="3492"/>
                  </a:lnTo>
                  <a:lnTo>
                    <a:pt x="98412" y="889"/>
                  </a:lnTo>
                  <a:lnTo>
                    <a:pt x="81597" y="0"/>
                  </a:lnTo>
                  <a:lnTo>
                    <a:pt x="60934" y="1625"/>
                  </a:lnTo>
                  <a:lnTo>
                    <a:pt x="23837" y="10883"/>
                  </a:lnTo>
                  <a:lnTo>
                    <a:pt x="0" y="22542"/>
                  </a:lnTo>
                  <a:lnTo>
                    <a:pt x="0" y="212953"/>
                  </a:lnTo>
                  <a:lnTo>
                    <a:pt x="3695" y="216522"/>
                  </a:lnTo>
                  <a:lnTo>
                    <a:pt x="34671" y="216522"/>
                  </a:lnTo>
                  <a:lnTo>
                    <a:pt x="38341" y="212953"/>
                  </a:lnTo>
                  <a:lnTo>
                    <a:pt x="38341" y="39458"/>
                  </a:lnTo>
                  <a:lnTo>
                    <a:pt x="45974" y="36131"/>
                  </a:lnTo>
                  <a:lnTo>
                    <a:pt x="56261" y="32854"/>
                  </a:lnTo>
                  <a:lnTo>
                    <a:pt x="67652" y="30365"/>
                  </a:lnTo>
                  <a:lnTo>
                    <a:pt x="78536" y="29387"/>
                  </a:lnTo>
                  <a:lnTo>
                    <a:pt x="95694" y="31407"/>
                  </a:lnTo>
                  <a:lnTo>
                    <a:pt x="107416" y="37096"/>
                  </a:lnTo>
                  <a:lnTo>
                    <a:pt x="114122" y="45885"/>
                  </a:lnTo>
                  <a:lnTo>
                    <a:pt x="116268" y="57251"/>
                  </a:lnTo>
                  <a:lnTo>
                    <a:pt x="116268" y="212953"/>
                  </a:lnTo>
                  <a:lnTo>
                    <a:pt x="119938" y="216522"/>
                  </a:lnTo>
                  <a:lnTo>
                    <a:pt x="150926" y="216522"/>
                  </a:lnTo>
                  <a:lnTo>
                    <a:pt x="154622" y="212953"/>
                  </a:lnTo>
                  <a:lnTo>
                    <a:pt x="154622" y="49237"/>
                  </a:lnTo>
                  <a:lnTo>
                    <a:pt x="154000" y="44513"/>
                  </a:lnTo>
                  <a:lnTo>
                    <a:pt x="152781" y="40055"/>
                  </a:lnTo>
                  <a:lnTo>
                    <a:pt x="161912" y="36258"/>
                  </a:lnTo>
                  <a:lnTo>
                    <a:pt x="172872" y="32829"/>
                  </a:lnTo>
                  <a:lnTo>
                    <a:pt x="184531" y="30340"/>
                  </a:lnTo>
                  <a:lnTo>
                    <a:pt x="195719" y="29387"/>
                  </a:lnTo>
                  <a:lnTo>
                    <a:pt x="212661" y="32143"/>
                  </a:lnTo>
                  <a:lnTo>
                    <a:pt x="224180" y="39903"/>
                  </a:lnTo>
                  <a:lnTo>
                    <a:pt x="230746" y="51892"/>
                  </a:lnTo>
                  <a:lnTo>
                    <a:pt x="232841" y="67322"/>
                  </a:lnTo>
                  <a:lnTo>
                    <a:pt x="232841" y="212953"/>
                  </a:lnTo>
                  <a:lnTo>
                    <a:pt x="236537" y="216522"/>
                  </a:lnTo>
                  <a:lnTo>
                    <a:pt x="267208" y="216522"/>
                  </a:lnTo>
                  <a:lnTo>
                    <a:pt x="271195" y="212953"/>
                  </a:lnTo>
                  <a:lnTo>
                    <a:pt x="271195" y="70612"/>
                  </a:lnTo>
                  <a:close/>
                </a:path>
                <a:path w="1507489" h="216535">
                  <a:moveTo>
                    <a:pt x="922909" y="6527"/>
                  </a:moveTo>
                  <a:lnTo>
                    <a:pt x="919213" y="2971"/>
                  </a:lnTo>
                  <a:lnTo>
                    <a:pt x="910323" y="2971"/>
                  </a:lnTo>
                  <a:lnTo>
                    <a:pt x="888250" y="2971"/>
                  </a:lnTo>
                  <a:lnTo>
                    <a:pt x="884555" y="6527"/>
                  </a:lnTo>
                  <a:lnTo>
                    <a:pt x="884555" y="212953"/>
                  </a:lnTo>
                  <a:lnTo>
                    <a:pt x="888250" y="216522"/>
                  </a:lnTo>
                  <a:lnTo>
                    <a:pt x="919213" y="216522"/>
                  </a:lnTo>
                  <a:lnTo>
                    <a:pt x="922909" y="212953"/>
                  </a:lnTo>
                  <a:lnTo>
                    <a:pt x="922909" y="6527"/>
                  </a:lnTo>
                  <a:close/>
                </a:path>
                <a:path w="1507489" h="216535">
                  <a:moveTo>
                    <a:pt x="1507159" y="69710"/>
                  </a:moveTo>
                  <a:lnTo>
                    <a:pt x="1502549" y="38544"/>
                  </a:lnTo>
                  <a:lnTo>
                    <a:pt x="1491830" y="22237"/>
                  </a:lnTo>
                  <a:lnTo>
                    <a:pt x="1491830" y="69710"/>
                  </a:lnTo>
                  <a:lnTo>
                    <a:pt x="1491780" y="74752"/>
                  </a:lnTo>
                  <a:lnTo>
                    <a:pt x="1488147" y="100139"/>
                  </a:lnTo>
                  <a:lnTo>
                    <a:pt x="1476717" y="118160"/>
                  </a:lnTo>
                  <a:lnTo>
                    <a:pt x="1456880" y="128790"/>
                  </a:lnTo>
                  <a:lnTo>
                    <a:pt x="1428000" y="132283"/>
                  </a:lnTo>
                  <a:lnTo>
                    <a:pt x="1416723" y="132041"/>
                  </a:lnTo>
                  <a:lnTo>
                    <a:pt x="1405572" y="131432"/>
                  </a:lnTo>
                  <a:lnTo>
                    <a:pt x="1395526" y="130657"/>
                  </a:lnTo>
                  <a:lnTo>
                    <a:pt x="1387525" y="129921"/>
                  </a:lnTo>
                  <a:lnTo>
                    <a:pt x="1387525" y="13665"/>
                  </a:lnTo>
                  <a:lnTo>
                    <a:pt x="1395412" y="12788"/>
                  </a:lnTo>
                  <a:lnTo>
                    <a:pt x="1405509" y="12026"/>
                  </a:lnTo>
                  <a:lnTo>
                    <a:pt x="1416812" y="11480"/>
                  </a:lnTo>
                  <a:lnTo>
                    <a:pt x="1428318" y="11277"/>
                  </a:lnTo>
                  <a:lnTo>
                    <a:pt x="1457007" y="14782"/>
                  </a:lnTo>
                  <a:lnTo>
                    <a:pt x="1476756" y="25476"/>
                  </a:lnTo>
                  <a:lnTo>
                    <a:pt x="1488160" y="43688"/>
                  </a:lnTo>
                  <a:lnTo>
                    <a:pt x="1491830" y="69710"/>
                  </a:lnTo>
                  <a:lnTo>
                    <a:pt x="1491830" y="22237"/>
                  </a:lnTo>
                  <a:lnTo>
                    <a:pt x="1488287" y="16840"/>
                  </a:lnTo>
                  <a:lnTo>
                    <a:pt x="1477518" y="11277"/>
                  </a:lnTo>
                  <a:lnTo>
                    <a:pt x="1463675" y="4140"/>
                  </a:lnTo>
                  <a:lnTo>
                    <a:pt x="1428000" y="0"/>
                  </a:lnTo>
                  <a:lnTo>
                    <a:pt x="1412201" y="495"/>
                  </a:lnTo>
                  <a:lnTo>
                    <a:pt x="1397939" y="1676"/>
                  </a:lnTo>
                  <a:lnTo>
                    <a:pt x="1385989" y="3124"/>
                  </a:lnTo>
                  <a:lnTo>
                    <a:pt x="1377086" y="4445"/>
                  </a:lnTo>
                  <a:lnTo>
                    <a:pt x="1374635" y="4762"/>
                  </a:lnTo>
                  <a:lnTo>
                    <a:pt x="1373098" y="5943"/>
                  </a:lnTo>
                  <a:lnTo>
                    <a:pt x="1373098" y="215049"/>
                  </a:lnTo>
                  <a:lnTo>
                    <a:pt x="1374317" y="216522"/>
                  </a:lnTo>
                  <a:lnTo>
                    <a:pt x="1386293" y="216522"/>
                  </a:lnTo>
                  <a:lnTo>
                    <a:pt x="1387525" y="215049"/>
                  </a:lnTo>
                  <a:lnTo>
                    <a:pt x="1387525" y="141198"/>
                  </a:lnTo>
                  <a:lnTo>
                    <a:pt x="1396949" y="142189"/>
                  </a:lnTo>
                  <a:lnTo>
                    <a:pt x="1406969" y="142925"/>
                  </a:lnTo>
                  <a:lnTo>
                    <a:pt x="1417154" y="143395"/>
                  </a:lnTo>
                  <a:lnTo>
                    <a:pt x="1427073" y="143560"/>
                  </a:lnTo>
                  <a:lnTo>
                    <a:pt x="1447660" y="141198"/>
                  </a:lnTo>
                  <a:lnTo>
                    <a:pt x="1488173" y="126720"/>
                  </a:lnTo>
                  <a:lnTo>
                    <a:pt x="1507159" y="74752"/>
                  </a:lnTo>
                  <a:lnTo>
                    <a:pt x="1507159" y="697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36084" y="6156571"/>
              <a:ext cx="154623" cy="21949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49159" y="6156569"/>
              <a:ext cx="157377" cy="21651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59883" y="6156565"/>
              <a:ext cx="150299" cy="21949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458415" y="5892577"/>
              <a:ext cx="3496945" cy="578485"/>
            </a:xfrm>
            <a:custGeom>
              <a:avLst/>
              <a:gdLst/>
              <a:ahLst/>
              <a:cxnLst/>
              <a:rect l="l" t="t" r="r" b="b"/>
              <a:pathLst>
                <a:path w="3496945" h="578485">
                  <a:moveTo>
                    <a:pt x="435673" y="178168"/>
                  </a:moveTo>
                  <a:lnTo>
                    <a:pt x="420649" y="182460"/>
                  </a:lnTo>
                  <a:lnTo>
                    <a:pt x="403034" y="185750"/>
                  </a:lnTo>
                  <a:lnTo>
                    <a:pt x="382612" y="187858"/>
                  </a:lnTo>
                  <a:lnTo>
                    <a:pt x="359156" y="188595"/>
                  </a:lnTo>
                  <a:lnTo>
                    <a:pt x="358216" y="202196"/>
                  </a:lnTo>
                  <a:lnTo>
                    <a:pt x="353415" y="211112"/>
                  </a:lnTo>
                  <a:lnTo>
                    <a:pt x="339509" y="212204"/>
                  </a:lnTo>
                  <a:lnTo>
                    <a:pt x="332117" y="212509"/>
                  </a:lnTo>
                  <a:lnTo>
                    <a:pt x="294665" y="211963"/>
                  </a:lnTo>
                  <a:lnTo>
                    <a:pt x="243954" y="220154"/>
                  </a:lnTo>
                  <a:lnTo>
                    <a:pt x="206451" y="241960"/>
                  </a:lnTo>
                  <a:lnTo>
                    <a:pt x="180111" y="269227"/>
                  </a:lnTo>
                  <a:lnTo>
                    <a:pt x="162839" y="293827"/>
                  </a:lnTo>
                  <a:lnTo>
                    <a:pt x="179628" y="277622"/>
                  </a:lnTo>
                  <a:lnTo>
                    <a:pt x="203885" y="260261"/>
                  </a:lnTo>
                  <a:lnTo>
                    <a:pt x="236664" y="246621"/>
                  </a:lnTo>
                  <a:lnTo>
                    <a:pt x="279044" y="241592"/>
                  </a:lnTo>
                  <a:lnTo>
                    <a:pt x="310362" y="239407"/>
                  </a:lnTo>
                  <a:lnTo>
                    <a:pt x="331978" y="232537"/>
                  </a:lnTo>
                  <a:lnTo>
                    <a:pt x="345744" y="222580"/>
                  </a:lnTo>
                  <a:lnTo>
                    <a:pt x="353580" y="211137"/>
                  </a:lnTo>
                  <a:lnTo>
                    <a:pt x="385089" y="206222"/>
                  </a:lnTo>
                  <a:lnTo>
                    <a:pt x="408482" y="198437"/>
                  </a:lnTo>
                  <a:lnTo>
                    <a:pt x="424954" y="188772"/>
                  </a:lnTo>
                  <a:lnTo>
                    <a:pt x="435673" y="178168"/>
                  </a:lnTo>
                  <a:close/>
                </a:path>
                <a:path w="3496945" h="578485">
                  <a:moveTo>
                    <a:pt x="488086" y="318312"/>
                  </a:moveTo>
                  <a:lnTo>
                    <a:pt x="441312" y="321487"/>
                  </a:lnTo>
                  <a:lnTo>
                    <a:pt x="376618" y="350812"/>
                  </a:lnTo>
                  <a:lnTo>
                    <a:pt x="358825" y="377698"/>
                  </a:lnTo>
                  <a:lnTo>
                    <a:pt x="358825" y="318071"/>
                  </a:lnTo>
                  <a:lnTo>
                    <a:pt x="303936" y="318071"/>
                  </a:lnTo>
                  <a:lnTo>
                    <a:pt x="303936" y="431546"/>
                  </a:lnTo>
                  <a:lnTo>
                    <a:pt x="236689" y="356984"/>
                  </a:lnTo>
                  <a:lnTo>
                    <a:pt x="216738" y="339013"/>
                  </a:lnTo>
                  <a:lnTo>
                    <a:pt x="195313" y="326961"/>
                  </a:lnTo>
                  <a:lnTo>
                    <a:pt x="172948" y="320192"/>
                  </a:lnTo>
                  <a:lnTo>
                    <a:pt x="150190" y="318071"/>
                  </a:lnTo>
                  <a:lnTo>
                    <a:pt x="150190" y="449821"/>
                  </a:lnTo>
                  <a:lnTo>
                    <a:pt x="124142" y="449821"/>
                  </a:lnTo>
                  <a:lnTo>
                    <a:pt x="96304" y="446011"/>
                  </a:lnTo>
                  <a:lnTo>
                    <a:pt x="74561" y="435737"/>
                  </a:lnTo>
                  <a:lnTo>
                    <a:pt x="60426" y="420103"/>
                  </a:lnTo>
                  <a:lnTo>
                    <a:pt x="55384" y="400202"/>
                  </a:lnTo>
                  <a:lnTo>
                    <a:pt x="59486" y="382625"/>
                  </a:lnTo>
                  <a:lnTo>
                    <a:pt x="71081" y="369201"/>
                  </a:lnTo>
                  <a:lnTo>
                    <a:pt x="89141" y="360108"/>
                  </a:lnTo>
                  <a:lnTo>
                    <a:pt x="112636" y="355549"/>
                  </a:lnTo>
                  <a:lnTo>
                    <a:pt x="112636" y="318338"/>
                  </a:lnTo>
                  <a:lnTo>
                    <a:pt x="71183" y="324904"/>
                  </a:lnTo>
                  <a:lnTo>
                    <a:pt x="35115" y="340296"/>
                  </a:lnTo>
                  <a:lnTo>
                    <a:pt x="9652" y="365213"/>
                  </a:lnTo>
                  <a:lnTo>
                    <a:pt x="0" y="400304"/>
                  </a:lnTo>
                  <a:lnTo>
                    <a:pt x="10922" y="439940"/>
                  </a:lnTo>
                  <a:lnTo>
                    <a:pt x="39446" y="466737"/>
                  </a:lnTo>
                  <a:lnTo>
                    <a:pt x="79260" y="481977"/>
                  </a:lnTo>
                  <a:lnTo>
                    <a:pt x="125044" y="486930"/>
                  </a:lnTo>
                  <a:lnTo>
                    <a:pt x="205816" y="486930"/>
                  </a:lnTo>
                  <a:lnTo>
                    <a:pt x="205816" y="379399"/>
                  </a:lnTo>
                  <a:lnTo>
                    <a:pt x="302679" y="486930"/>
                  </a:lnTo>
                  <a:lnTo>
                    <a:pt x="358825" y="486930"/>
                  </a:lnTo>
                  <a:lnTo>
                    <a:pt x="358825" y="424649"/>
                  </a:lnTo>
                  <a:lnTo>
                    <a:pt x="376618" y="453110"/>
                  </a:lnTo>
                  <a:lnTo>
                    <a:pt x="405472" y="472452"/>
                  </a:lnTo>
                  <a:lnTo>
                    <a:pt x="441312" y="483476"/>
                  </a:lnTo>
                  <a:lnTo>
                    <a:pt x="480072" y="486968"/>
                  </a:lnTo>
                  <a:lnTo>
                    <a:pt x="488086" y="486702"/>
                  </a:lnTo>
                  <a:lnTo>
                    <a:pt x="488086" y="449516"/>
                  </a:lnTo>
                  <a:lnTo>
                    <a:pt x="482511" y="449884"/>
                  </a:lnTo>
                  <a:lnTo>
                    <a:pt x="480034" y="449884"/>
                  </a:lnTo>
                  <a:lnTo>
                    <a:pt x="451878" y="446227"/>
                  </a:lnTo>
                  <a:lnTo>
                    <a:pt x="429869" y="435978"/>
                  </a:lnTo>
                  <a:lnTo>
                    <a:pt x="415556" y="420281"/>
                  </a:lnTo>
                  <a:lnTo>
                    <a:pt x="410438" y="400240"/>
                  </a:lnTo>
                  <a:lnTo>
                    <a:pt x="415505" y="380911"/>
                  </a:lnTo>
                  <a:lnTo>
                    <a:pt x="429742" y="366750"/>
                  </a:lnTo>
                  <a:lnTo>
                    <a:pt x="451726" y="358038"/>
                  </a:lnTo>
                  <a:lnTo>
                    <a:pt x="480034" y="355079"/>
                  </a:lnTo>
                  <a:lnTo>
                    <a:pt x="485089" y="355193"/>
                  </a:lnTo>
                  <a:lnTo>
                    <a:pt x="488086" y="355447"/>
                  </a:lnTo>
                  <a:lnTo>
                    <a:pt x="488086" y="318312"/>
                  </a:lnTo>
                  <a:close/>
                </a:path>
                <a:path w="3496945" h="578485">
                  <a:moveTo>
                    <a:pt x="488162" y="122745"/>
                  </a:moveTo>
                  <a:lnTo>
                    <a:pt x="488061" y="115862"/>
                  </a:lnTo>
                  <a:lnTo>
                    <a:pt x="340626" y="115862"/>
                  </a:lnTo>
                  <a:lnTo>
                    <a:pt x="293954" y="125933"/>
                  </a:lnTo>
                  <a:lnTo>
                    <a:pt x="260057" y="144208"/>
                  </a:lnTo>
                  <a:lnTo>
                    <a:pt x="211810" y="191287"/>
                  </a:lnTo>
                  <a:lnTo>
                    <a:pt x="177495" y="243509"/>
                  </a:lnTo>
                  <a:lnTo>
                    <a:pt x="156984" y="285864"/>
                  </a:lnTo>
                  <a:lnTo>
                    <a:pt x="150177" y="303326"/>
                  </a:lnTo>
                  <a:lnTo>
                    <a:pt x="163804" y="280327"/>
                  </a:lnTo>
                  <a:lnTo>
                    <a:pt x="191173" y="240931"/>
                  </a:lnTo>
                  <a:lnTo>
                    <a:pt x="230454" y="197485"/>
                  </a:lnTo>
                  <a:lnTo>
                    <a:pt x="279831" y="162356"/>
                  </a:lnTo>
                  <a:lnTo>
                    <a:pt x="337464" y="147891"/>
                  </a:lnTo>
                  <a:lnTo>
                    <a:pt x="445160" y="147891"/>
                  </a:lnTo>
                  <a:lnTo>
                    <a:pt x="445185" y="158381"/>
                  </a:lnTo>
                  <a:lnTo>
                    <a:pt x="444246" y="165011"/>
                  </a:lnTo>
                  <a:lnTo>
                    <a:pt x="441490" y="170637"/>
                  </a:lnTo>
                  <a:lnTo>
                    <a:pt x="436067" y="178054"/>
                  </a:lnTo>
                  <a:lnTo>
                    <a:pt x="468871" y="159829"/>
                  </a:lnTo>
                  <a:lnTo>
                    <a:pt x="483997" y="139395"/>
                  </a:lnTo>
                  <a:lnTo>
                    <a:pt x="488162" y="122745"/>
                  </a:lnTo>
                  <a:close/>
                </a:path>
                <a:path w="3496945" h="578485">
                  <a:moveTo>
                    <a:pt x="663079" y="0"/>
                  </a:moveTo>
                  <a:lnTo>
                    <a:pt x="659155" y="0"/>
                  </a:lnTo>
                  <a:lnTo>
                    <a:pt x="659155" y="577938"/>
                  </a:lnTo>
                  <a:lnTo>
                    <a:pt x="663079" y="577938"/>
                  </a:lnTo>
                  <a:lnTo>
                    <a:pt x="663079" y="0"/>
                  </a:lnTo>
                  <a:close/>
                </a:path>
                <a:path w="3496945" h="578485">
                  <a:moveTo>
                    <a:pt x="3296869" y="247967"/>
                  </a:moveTo>
                  <a:lnTo>
                    <a:pt x="3267125" y="247967"/>
                  </a:lnTo>
                  <a:lnTo>
                    <a:pt x="3267125" y="285191"/>
                  </a:lnTo>
                  <a:lnTo>
                    <a:pt x="3267125" y="306933"/>
                  </a:lnTo>
                  <a:lnTo>
                    <a:pt x="3225622" y="282740"/>
                  </a:lnTo>
                  <a:lnTo>
                    <a:pt x="3264573" y="282740"/>
                  </a:lnTo>
                  <a:lnTo>
                    <a:pt x="3267125" y="285191"/>
                  </a:lnTo>
                  <a:lnTo>
                    <a:pt x="3267125" y="247967"/>
                  </a:lnTo>
                  <a:lnTo>
                    <a:pt x="3092589" y="247967"/>
                  </a:lnTo>
                  <a:lnTo>
                    <a:pt x="3114078" y="265887"/>
                  </a:lnTo>
                  <a:lnTo>
                    <a:pt x="3128111" y="287045"/>
                  </a:lnTo>
                  <a:lnTo>
                    <a:pt x="3135744" y="311378"/>
                  </a:lnTo>
                  <a:lnTo>
                    <a:pt x="3138055" y="338785"/>
                  </a:lnTo>
                  <a:lnTo>
                    <a:pt x="3135236" y="365442"/>
                  </a:lnTo>
                  <a:lnTo>
                    <a:pt x="3125952" y="389597"/>
                  </a:lnTo>
                  <a:lnTo>
                    <a:pt x="3109023" y="411048"/>
                  </a:lnTo>
                  <a:lnTo>
                    <a:pt x="3083204" y="429590"/>
                  </a:lnTo>
                  <a:lnTo>
                    <a:pt x="3209493" y="429590"/>
                  </a:lnTo>
                  <a:lnTo>
                    <a:pt x="3255835" y="407619"/>
                  </a:lnTo>
                  <a:lnTo>
                    <a:pt x="3268307" y="366268"/>
                  </a:lnTo>
                  <a:lnTo>
                    <a:pt x="3268700" y="356730"/>
                  </a:lnTo>
                  <a:lnTo>
                    <a:pt x="3268624" y="353085"/>
                  </a:lnTo>
                  <a:lnTo>
                    <a:pt x="3296602" y="353085"/>
                  </a:lnTo>
                  <a:lnTo>
                    <a:pt x="3296869" y="350240"/>
                  </a:lnTo>
                  <a:lnTo>
                    <a:pt x="3296869" y="306933"/>
                  </a:lnTo>
                  <a:lnTo>
                    <a:pt x="3296869" y="282740"/>
                  </a:lnTo>
                  <a:lnTo>
                    <a:pt x="3296869" y="247967"/>
                  </a:lnTo>
                  <a:close/>
                </a:path>
                <a:path w="3496945" h="578485">
                  <a:moveTo>
                    <a:pt x="3496602" y="0"/>
                  </a:moveTo>
                  <a:lnTo>
                    <a:pt x="3492677" y="0"/>
                  </a:lnTo>
                  <a:lnTo>
                    <a:pt x="3492677" y="577938"/>
                  </a:lnTo>
                  <a:lnTo>
                    <a:pt x="3496602" y="577938"/>
                  </a:lnTo>
                  <a:lnTo>
                    <a:pt x="34966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7088" y="48819"/>
            <a:ext cx="17381855" cy="0"/>
          </a:xfrm>
          <a:custGeom>
            <a:avLst/>
            <a:gdLst/>
            <a:ahLst/>
            <a:cxnLst/>
            <a:rect l="l" t="t" r="r" b="b"/>
            <a:pathLst>
              <a:path w="17381855">
                <a:moveTo>
                  <a:pt x="0" y="0"/>
                </a:moveTo>
                <a:lnTo>
                  <a:pt x="17381669" y="0"/>
                </a:lnTo>
              </a:path>
            </a:pathLst>
          </a:custGeom>
          <a:ln w="101777">
            <a:solidFill>
              <a:srgbClr val="0000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72492" y="3298738"/>
            <a:ext cx="8590158" cy="6548267"/>
          </a:xfrm>
          <a:prstGeom prst="rect">
            <a:avLst/>
          </a:prstGeom>
        </p:spPr>
        <p:txBody>
          <a:bodyPr vert="horz" wrap="square" lIns="0" tIns="1714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b="1" dirty="0">
                <a:latin typeface="Calibri" charset="0"/>
                <a:ea typeface="Calibri" charset="0"/>
                <a:cs typeface="Calibri" charset="0"/>
              </a:rPr>
              <a:t>Descanso e melhor qualidade de vida</a:t>
            </a:r>
            <a:endParaRPr sz="2600" dirty="0">
              <a:latin typeface="Calibri" charset="0"/>
              <a:ea typeface="Calibri" charset="0"/>
              <a:cs typeface="Calibri" charset="0"/>
            </a:endParaRPr>
          </a:p>
          <a:p>
            <a:pPr marL="12700" marR="1288415">
              <a:lnSpc>
                <a:spcPct val="237900"/>
              </a:lnSpc>
            </a:pPr>
            <a:r>
              <a:rPr sz="2600" b="1" dirty="0">
                <a:latin typeface="Calibri" charset="0"/>
                <a:ea typeface="Calibri" charset="0"/>
                <a:cs typeface="Calibri" charset="0"/>
              </a:rPr>
              <a:t>Equilíbrio entre trabalho e vida familiar</a:t>
            </a:r>
            <a:endParaRPr lang="en-US" sz="2600" b="1" dirty="0">
              <a:latin typeface="Calibri" charset="0"/>
              <a:ea typeface="Calibri" charset="0"/>
              <a:cs typeface="Calibri" charset="0"/>
            </a:endParaRPr>
          </a:p>
          <a:p>
            <a:pPr marL="12700" marR="1288415">
              <a:lnSpc>
                <a:spcPct val="237900"/>
              </a:lnSpc>
            </a:pPr>
            <a:r>
              <a:rPr sz="2600" b="1" dirty="0">
                <a:latin typeface="Calibri" charset="0"/>
                <a:ea typeface="Calibri" charset="0"/>
                <a:cs typeface="Calibri" charset="0"/>
              </a:rPr>
              <a:t>Melhorar a saúde dos trabalhadores </a:t>
            </a:r>
            <a:endParaRPr lang="en-US" sz="2600" b="1" dirty="0">
              <a:latin typeface="Calibri" charset="0"/>
              <a:ea typeface="Calibri" charset="0"/>
              <a:cs typeface="Calibri" charset="0"/>
            </a:endParaRPr>
          </a:p>
          <a:p>
            <a:pPr marL="12700" marR="1288415">
              <a:lnSpc>
                <a:spcPct val="237900"/>
              </a:lnSpc>
            </a:pPr>
            <a:r>
              <a:rPr sz="2600" b="1" dirty="0">
                <a:latin typeface="Calibri" charset="0"/>
                <a:ea typeface="Calibri" charset="0"/>
                <a:cs typeface="Calibri" charset="0"/>
              </a:rPr>
              <a:t>Aumentar a produtividade</a:t>
            </a:r>
            <a:endParaRPr sz="26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00" dirty="0">
              <a:latin typeface="Calibri" charset="0"/>
              <a:ea typeface="Calibri" charset="0"/>
              <a:cs typeface="Calibri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600" b="1" dirty="0">
                <a:latin typeface="Calibri" charset="0"/>
                <a:ea typeface="Calibri" charset="0"/>
                <a:cs typeface="Calibri" charset="0"/>
              </a:rPr>
              <a:t>Reduzir o absenteísmo</a:t>
            </a:r>
            <a:endParaRPr sz="2600" dirty="0">
              <a:latin typeface="Calibri" charset="0"/>
              <a:ea typeface="Calibri" charset="0"/>
              <a:cs typeface="Calibri" charset="0"/>
            </a:endParaRPr>
          </a:p>
          <a:p>
            <a:pPr marL="12700" marR="1758950">
              <a:lnSpc>
                <a:spcPct val="237900"/>
              </a:lnSpc>
            </a:pPr>
            <a:r>
              <a:rPr sz="2600" b="1" dirty="0">
                <a:latin typeface="Calibri" charset="0"/>
                <a:ea typeface="Calibri" charset="0"/>
                <a:cs typeface="Calibri" charset="0"/>
              </a:rPr>
              <a:t>Gerar 6 milhões de novos</a:t>
            </a:r>
            <a:r>
              <a:rPr lang="en-US" sz="26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2600" b="1" dirty="0">
                <a:latin typeface="Calibri" charset="0"/>
                <a:ea typeface="Calibri" charset="0"/>
                <a:cs typeface="Calibri" charset="0"/>
              </a:rPr>
              <a:t>empregos </a:t>
            </a:r>
            <a:endParaRPr lang="en-US" sz="2600" b="1" dirty="0">
              <a:latin typeface="Calibri" charset="0"/>
              <a:ea typeface="Calibri" charset="0"/>
              <a:cs typeface="Calibri" charset="0"/>
            </a:endParaRPr>
          </a:p>
          <a:p>
            <a:pPr marL="12700" marR="1758950">
              <a:lnSpc>
                <a:spcPct val="237900"/>
              </a:lnSpc>
            </a:pPr>
            <a:r>
              <a:rPr sz="2600" b="1" dirty="0">
                <a:latin typeface="Calibri" charset="0"/>
                <a:ea typeface="Calibri" charset="0"/>
                <a:cs typeface="Calibri" charset="0"/>
              </a:rPr>
              <a:t>Reduzir as desigualdades</a:t>
            </a:r>
            <a:endParaRPr sz="26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89151" y="3896360"/>
            <a:ext cx="10015220" cy="5715"/>
          </a:xfrm>
          <a:custGeom>
            <a:avLst/>
            <a:gdLst/>
            <a:ahLst/>
            <a:cxnLst/>
            <a:rect l="l" t="t" r="r" b="b"/>
            <a:pathLst>
              <a:path w="10015219" h="5714">
                <a:moveTo>
                  <a:pt x="0" y="5235"/>
                </a:moveTo>
                <a:lnTo>
                  <a:pt x="10014948" y="5235"/>
                </a:lnTo>
                <a:lnTo>
                  <a:pt x="10014948" y="0"/>
                </a:lnTo>
                <a:lnTo>
                  <a:pt x="0" y="0"/>
                </a:lnTo>
                <a:lnTo>
                  <a:pt x="0" y="52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2426" y="2270841"/>
            <a:ext cx="3609529" cy="0"/>
          </a:xfrm>
          <a:custGeom>
            <a:avLst/>
            <a:gdLst/>
            <a:ahLst/>
            <a:cxnLst/>
            <a:rect l="l" t="t" r="r" b="b"/>
            <a:pathLst>
              <a:path w="4367530">
                <a:moveTo>
                  <a:pt x="0" y="0"/>
                </a:moveTo>
                <a:lnTo>
                  <a:pt x="4367259" y="0"/>
                </a:lnTo>
              </a:path>
            </a:pathLst>
          </a:custGeom>
          <a:ln w="62825">
            <a:solidFill>
              <a:srgbClr val="0000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2426" y="3485464"/>
            <a:ext cx="2561359" cy="0"/>
          </a:xfrm>
          <a:custGeom>
            <a:avLst/>
            <a:gdLst/>
            <a:ahLst/>
            <a:cxnLst/>
            <a:rect l="l" t="t" r="r" b="b"/>
            <a:pathLst>
              <a:path w="2817495">
                <a:moveTo>
                  <a:pt x="0" y="0"/>
                </a:moveTo>
                <a:lnTo>
                  <a:pt x="2817013" y="0"/>
                </a:lnTo>
              </a:path>
            </a:pathLst>
          </a:custGeom>
          <a:ln w="62825">
            <a:solidFill>
              <a:srgbClr val="0000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49726" y="1190111"/>
            <a:ext cx="3742193" cy="9683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>
                <a:solidFill>
                  <a:srgbClr val="0000B1"/>
                </a:solidFill>
                <a:latin typeface="Calibri" charset="0"/>
                <a:ea typeface="Calibri" charset="0"/>
                <a:cs typeface="Calibri" charset="0"/>
              </a:rPr>
              <a:t>OBJETIVO</a:t>
            </a:r>
            <a:r>
              <a:rPr lang="en-US">
                <a:solidFill>
                  <a:srgbClr val="0000B1"/>
                </a:solidFill>
                <a:latin typeface="Calibri" charset="0"/>
                <a:ea typeface="Calibri" charset="0"/>
                <a:cs typeface="Calibri" charset="0"/>
              </a:rPr>
              <a:t>S</a:t>
            </a:r>
            <a:endParaRPr dirty="0">
              <a:solidFill>
                <a:srgbClr val="0000B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9726" y="2404995"/>
            <a:ext cx="2827020" cy="9683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427480" algn="l"/>
              </a:tabLst>
            </a:pPr>
            <a:r>
              <a:rPr sz="6150" b="1" spc="75" dirty="0">
                <a:solidFill>
                  <a:srgbClr val="0000B1"/>
                </a:solidFill>
                <a:latin typeface="Calibri" charset="0"/>
                <a:ea typeface="Calibri" charset="0"/>
                <a:cs typeface="Calibri" charset="0"/>
              </a:rPr>
              <a:t>D</a:t>
            </a:r>
            <a:r>
              <a:rPr sz="6150" b="1" spc="-695" dirty="0">
                <a:solidFill>
                  <a:srgbClr val="0000B1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pt-BR" sz="6150" b="1" spc="-695" dirty="0">
                <a:solidFill>
                  <a:srgbClr val="0000B1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sz="6150" b="1" spc="-135" dirty="0">
                <a:solidFill>
                  <a:srgbClr val="0000B1"/>
                </a:solidFill>
                <a:latin typeface="Calibri" charset="0"/>
                <a:ea typeface="Calibri" charset="0"/>
                <a:cs typeface="Calibri" charset="0"/>
              </a:rPr>
              <a:t>P</a:t>
            </a:r>
            <a:r>
              <a:rPr sz="6150" b="1" spc="-445" dirty="0">
                <a:solidFill>
                  <a:srgbClr val="0000B1"/>
                </a:solidFill>
                <a:latin typeface="Calibri" charset="0"/>
                <a:ea typeface="Calibri" charset="0"/>
                <a:cs typeface="Calibri" charset="0"/>
              </a:rPr>
              <a:t>E</a:t>
            </a:r>
            <a:r>
              <a:rPr sz="6150" b="1" spc="-1170" dirty="0">
                <a:solidFill>
                  <a:srgbClr val="0000B1"/>
                </a:solidFill>
                <a:latin typeface="Calibri" charset="0"/>
                <a:ea typeface="Calibri" charset="0"/>
                <a:cs typeface="Calibri" charset="0"/>
              </a:rPr>
              <a:t>C</a:t>
            </a:r>
            <a:endParaRPr sz="615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089151" y="4740275"/>
            <a:ext cx="10015220" cy="5715"/>
          </a:xfrm>
          <a:custGeom>
            <a:avLst/>
            <a:gdLst/>
            <a:ahLst/>
            <a:cxnLst/>
            <a:rect l="l" t="t" r="r" b="b"/>
            <a:pathLst>
              <a:path w="10015219" h="5714">
                <a:moveTo>
                  <a:pt x="0" y="5235"/>
                </a:moveTo>
                <a:lnTo>
                  <a:pt x="10014948" y="5235"/>
                </a:lnTo>
                <a:lnTo>
                  <a:pt x="10014948" y="0"/>
                </a:lnTo>
                <a:lnTo>
                  <a:pt x="0" y="0"/>
                </a:lnTo>
                <a:lnTo>
                  <a:pt x="0" y="52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089151" y="6721475"/>
            <a:ext cx="10015220" cy="5715"/>
          </a:xfrm>
          <a:custGeom>
            <a:avLst/>
            <a:gdLst/>
            <a:ahLst/>
            <a:cxnLst/>
            <a:rect l="l" t="t" r="r" b="b"/>
            <a:pathLst>
              <a:path w="10015219" h="5715">
                <a:moveTo>
                  <a:pt x="0" y="5235"/>
                </a:moveTo>
                <a:lnTo>
                  <a:pt x="10014948" y="5235"/>
                </a:lnTo>
                <a:lnTo>
                  <a:pt x="10014948" y="0"/>
                </a:lnTo>
                <a:lnTo>
                  <a:pt x="0" y="0"/>
                </a:lnTo>
                <a:lnTo>
                  <a:pt x="0" y="52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89151" y="7706360"/>
            <a:ext cx="10015220" cy="5715"/>
          </a:xfrm>
          <a:custGeom>
            <a:avLst/>
            <a:gdLst/>
            <a:ahLst/>
            <a:cxnLst/>
            <a:rect l="l" t="t" r="r" b="b"/>
            <a:pathLst>
              <a:path w="10015219" h="5715">
                <a:moveTo>
                  <a:pt x="0" y="5235"/>
                </a:moveTo>
                <a:lnTo>
                  <a:pt x="10014948" y="5235"/>
                </a:lnTo>
                <a:lnTo>
                  <a:pt x="10014948" y="0"/>
                </a:lnTo>
                <a:lnTo>
                  <a:pt x="0" y="0"/>
                </a:lnTo>
                <a:lnTo>
                  <a:pt x="0" y="52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89151" y="8550275"/>
            <a:ext cx="10015220" cy="5715"/>
          </a:xfrm>
          <a:custGeom>
            <a:avLst/>
            <a:gdLst/>
            <a:ahLst/>
            <a:cxnLst/>
            <a:rect l="l" t="t" r="r" b="b"/>
            <a:pathLst>
              <a:path w="10015219" h="5715">
                <a:moveTo>
                  <a:pt x="0" y="5235"/>
                </a:moveTo>
                <a:lnTo>
                  <a:pt x="10014948" y="5235"/>
                </a:lnTo>
                <a:lnTo>
                  <a:pt x="10014948" y="0"/>
                </a:lnTo>
                <a:lnTo>
                  <a:pt x="0" y="0"/>
                </a:lnTo>
                <a:lnTo>
                  <a:pt x="0" y="52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89151" y="9540875"/>
            <a:ext cx="10015220" cy="5715"/>
          </a:xfrm>
          <a:custGeom>
            <a:avLst/>
            <a:gdLst/>
            <a:ahLst/>
            <a:cxnLst/>
            <a:rect l="l" t="t" r="r" b="b"/>
            <a:pathLst>
              <a:path w="10015219" h="5715">
                <a:moveTo>
                  <a:pt x="0" y="5235"/>
                </a:moveTo>
                <a:lnTo>
                  <a:pt x="10014948" y="5235"/>
                </a:lnTo>
                <a:lnTo>
                  <a:pt x="10014948" y="0"/>
                </a:lnTo>
                <a:lnTo>
                  <a:pt x="0" y="0"/>
                </a:lnTo>
                <a:lnTo>
                  <a:pt x="0" y="52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9"/>
          <p:cNvSpPr/>
          <p:nvPr/>
        </p:nvSpPr>
        <p:spPr>
          <a:xfrm>
            <a:off x="10089151" y="5730875"/>
            <a:ext cx="10015220" cy="5715"/>
          </a:xfrm>
          <a:custGeom>
            <a:avLst/>
            <a:gdLst/>
            <a:ahLst/>
            <a:cxnLst/>
            <a:rect l="l" t="t" r="r" b="b"/>
            <a:pathLst>
              <a:path w="10015219" h="5714">
                <a:moveTo>
                  <a:pt x="0" y="5235"/>
                </a:moveTo>
                <a:lnTo>
                  <a:pt x="10014948" y="5235"/>
                </a:lnTo>
                <a:lnTo>
                  <a:pt x="10014948" y="0"/>
                </a:lnTo>
                <a:lnTo>
                  <a:pt x="0" y="0"/>
                </a:lnTo>
                <a:lnTo>
                  <a:pt x="0" y="52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9"/>
          <p:cNvSpPr/>
          <p:nvPr/>
        </p:nvSpPr>
        <p:spPr>
          <a:xfrm>
            <a:off x="10105810" y="3896360"/>
            <a:ext cx="10015220" cy="5715"/>
          </a:xfrm>
          <a:custGeom>
            <a:avLst/>
            <a:gdLst/>
            <a:ahLst/>
            <a:cxnLst/>
            <a:rect l="l" t="t" r="r" b="b"/>
            <a:pathLst>
              <a:path w="10015219" h="5714">
                <a:moveTo>
                  <a:pt x="0" y="5235"/>
                </a:moveTo>
                <a:lnTo>
                  <a:pt x="10014948" y="5235"/>
                </a:lnTo>
                <a:lnTo>
                  <a:pt x="10014948" y="0"/>
                </a:lnTo>
                <a:lnTo>
                  <a:pt x="0" y="0"/>
                </a:lnTo>
                <a:lnTo>
                  <a:pt x="0" y="52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7088" y="48819"/>
            <a:ext cx="17381855" cy="0"/>
          </a:xfrm>
          <a:custGeom>
            <a:avLst/>
            <a:gdLst/>
            <a:ahLst/>
            <a:cxnLst/>
            <a:rect l="l" t="t" r="r" b="b"/>
            <a:pathLst>
              <a:path w="17381855">
                <a:moveTo>
                  <a:pt x="0" y="0"/>
                </a:moveTo>
                <a:lnTo>
                  <a:pt x="17381669" y="0"/>
                </a:lnTo>
              </a:path>
            </a:pathLst>
          </a:custGeom>
          <a:ln w="104708">
            <a:solidFill>
              <a:srgbClr val="0000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85193" y="2656223"/>
            <a:ext cx="5300857" cy="307777"/>
          </a:xfrm>
          <a:prstGeom prst="rect">
            <a:avLst/>
          </a:prstGeom>
          <a:solidFill>
            <a:srgbClr val="0000B1"/>
          </a:solidFill>
        </p:spPr>
        <p:txBody>
          <a:bodyPr vert="horz" wrap="square" lIns="0" tIns="0" rIns="0" bIns="0" rtlCol="0">
            <a:spAutoFit/>
          </a:bodyPr>
          <a:lstStyle/>
          <a:p>
            <a:pPr marL="83820">
              <a:lnSpc>
                <a:spcPts val="2415"/>
              </a:lnSpc>
            </a:pPr>
            <a:r>
              <a:rPr lang="pt-BR" sz="26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SEMANAL LEGAL: JORNADAS LONGAS</a:t>
            </a:r>
            <a:endParaRPr lang="pt-BR" sz="2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72493" y="3118901"/>
            <a:ext cx="7932420" cy="9474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90"/>
              </a:spcBef>
            </a:pPr>
            <a:r>
              <a:rPr sz="2600" b="1" dirty="0">
                <a:latin typeface="Calibri" charset="0"/>
                <a:ea typeface="Calibri" charset="0"/>
                <a:cs typeface="Calibri" charset="0"/>
              </a:rPr>
              <a:t>Alemanha, Argentina, Colômbia e México (48); Brasil (44);  Estados Unidos (40); Japão (40); França (35) etc.</a:t>
            </a:r>
            <a:endParaRPr sz="2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85193" y="4896993"/>
            <a:ext cx="6291457" cy="307777"/>
          </a:xfrm>
          <a:prstGeom prst="rect">
            <a:avLst/>
          </a:prstGeom>
          <a:solidFill>
            <a:srgbClr val="0000B1"/>
          </a:solidFill>
        </p:spPr>
        <p:txBody>
          <a:bodyPr vert="horz" wrap="square" lIns="0" tIns="0" rIns="0" bIns="0" rtlCol="0">
            <a:spAutoFit/>
          </a:bodyPr>
          <a:lstStyle/>
          <a:p>
            <a:pPr marL="83820">
              <a:lnSpc>
                <a:spcPts val="2420"/>
              </a:lnSpc>
            </a:pPr>
            <a:r>
              <a:rPr lang="pt-BR" sz="26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SEMANAL NEGOCIADA: JORNADAS CURTAS</a:t>
            </a:r>
            <a:endParaRPr lang="pt-BR" sz="2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72492" y="5359838"/>
            <a:ext cx="8590157" cy="941283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b="1" dirty="0">
                <a:latin typeface="Calibri" charset="0"/>
                <a:ea typeface="Calibri" charset="0"/>
                <a:cs typeface="Calibri" charset="0"/>
              </a:rPr>
              <a:t>Alemanha (34); Argentina (37); Colômbia e México (44);</a:t>
            </a:r>
            <a:endParaRPr sz="2600" dirty="0">
              <a:latin typeface="Calibri" charset="0"/>
              <a:ea typeface="Calibri" charset="0"/>
              <a:cs typeface="Calibri" charset="0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600" b="1" dirty="0">
                <a:latin typeface="Calibri" charset="0"/>
                <a:ea typeface="Calibri" charset="0"/>
                <a:cs typeface="Calibri" charset="0"/>
              </a:rPr>
              <a:t>Estados Unidos (38); Japão (37); Brasil (38,5); França (35,9) etc.</a:t>
            </a:r>
            <a:endParaRPr sz="2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85193" y="7137762"/>
            <a:ext cx="4310257" cy="307777"/>
          </a:xfrm>
          <a:prstGeom prst="rect">
            <a:avLst/>
          </a:prstGeom>
          <a:solidFill>
            <a:srgbClr val="0000B1"/>
          </a:solidFill>
        </p:spPr>
        <p:txBody>
          <a:bodyPr vert="horz" wrap="square" lIns="0" tIns="0" rIns="0" bIns="0" rtlCol="0">
            <a:spAutoFit/>
          </a:bodyPr>
          <a:lstStyle/>
          <a:p>
            <a:pPr marL="83820">
              <a:lnSpc>
                <a:spcPts val="2420"/>
              </a:lnSpc>
            </a:pPr>
            <a:r>
              <a:rPr lang="pt-BR" sz="26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JORNADA ANUAL PRATICADA</a:t>
            </a:r>
            <a:endParaRPr lang="pt-BR" sz="2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72493" y="7433241"/>
            <a:ext cx="9446367" cy="2894965"/>
          </a:xfrm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276225" indent="-264160">
              <a:lnSpc>
                <a:spcPct val="100000"/>
              </a:lnSpc>
              <a:spcBef>
                <a:spcPts val="1920"/>
              </a:spcBef>
              <a:buChar char="•"/>
              <a:tabLst>
                <a:tab pos="276860" algn="l"/>
                <a:tab pos="1271270" algn="l"/>
              </a:tabLst>
            </a:pPr>
            <a:r>
              <a:rPr sz="2600" b="1" dirty="0">
                <a:latin typeface="Calibri" charset="0"/>
                <a:ea typeface="Calibri" charset="0"/>
                <a:cs typeface="Calibri" charset="0"/>
              </a:rPr>
              <a:t>Brasil:</a:t>
            </a:r>
            <a:r>
              <a:rPr lang="en-US" sz="26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2600" b="1" dirty="0">
                <a:latin typeface="Calibri" charset="0"/>
                <a:ea typeface="Calibri" charset="0"/>
                <a:cs typeface="Calibri" charset="0"/>
              </a:rPr>
              <a:t>1.709 horas</a:t>
            </a:r>
            <a:endParaRPr sz="2600" dirty="0">
              <a:latin typeface="Calibri" charset="0"/>
              <a:ea typeface="Calibri" charset="0"/>
              <a:cs typeface="Calibri" charset="0"/>
            </a:endParaRPr>
          </a:p>
          <a:p>
            <a:pPr marL="276225" indent="-264160">
              <a:lnSpc>
                <a:spcPct val="100000"/>
              </a:lnSpc>
              <a:spcBef>
                <a:spcPts val="1825"/>
              </a:spcBef>
              <a:buChar char="•"/>
              <a:tabLst>
                <a:tab pos="276860" algn="l"/>
              </a:tabLst>
            </a:pPr>
            <a:r>
              <a:rPr sz="2600" b="1" dirty="0">
                <a:latin typeface="Calibri" charset="0"/>
                <a:ea typeface="Calibri" charset="0"/>
                <a:cs typeface="Calibri" charset="0"/>
              </a:rPr>
              <a:t>EUA: 1.997 horas</a:t>
            </a:r>
            <a:endParaRPr sz="26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</a:pP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 dirty="0">
              <a:latin typeface="Arial"/>
              <a:cs typeface="Arial"/>
            </a:endParaRPr>
          </a:p>
          <a:p>
            <a:pPr marL="12700" marR="5080">
              <a:lnSpc>
                <a:spcPct val="116300"/>
              </a:lnSpc>
            </a:pPr>
            <a:r>
              <a:rPr sz="2600" b="1" dirty="0">
                <a:latin typeface="Arial"/>
                <a:cs typeface="Arial"/>
              </a:rPr>
              <a:t>Redução negociada segue </a:t>
            </a:r>
            <a:r>
              <a:rPr sz="2600" b="1" i="1" dirty="0">
                <a:latin typeface="Arial-BoldItalicMT"/>
                <a:cs typeface="Arial-BoldItalicMT"/>
              </a:rPr>
              <a:t>pari passu </a:t>
            </a:r>
            <a:r>
              <a:rPr sz="2600" b="1" dirty="0">
                <a:latin typeface="Arial"/>
                <a:cs typeface="Arial"/>
              </a:rPr>
              <a:t>os aumentos  de produtividade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089151" y="4419210"/>
            <a:ext cx="10015220" cy="5715"/>
          </a:xfrm>
          <a:custGeom>
            <a:avLst/>
            <a:gdLst/>
            <a:ahLst/>
            <a:cxnLst/>
            <a:rect l="l" t="t" r="r" b="b"/>
            <a:pathLst>
              <a:path w="10015219" h="5714">
                <a:moveTo>
                  <a:pt x="0" y="5235"/>
                </a:moveTo>
                <a:lnTo>
                  <a:pt x="10014948" y="5235"/>
                </a:lnTo>
                <a:lnTo>
                  <a:pt x="10014948" y="0"/>
                </a:lnTo>
                <a:lnTo>
                  <a:pt x="0" y="0"/>
                </a:lnTo>
                <a:lnTo>
                  <a:pt x="0" y="52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89151" y="6705489"/>
            <a:ext cx="10015220" cy="5715"/>
          </a:xfrm>
          <a:custGeom>
            <a:avLst/>
            <a:gdLst/>
            <a:ahLst/>
            <a:cxnLst/>
            <a:rect l="l" t="t" r="r" b="b"/>
            <a:pathLst>
              <a:path w="10015219" h="5715">
                <a:moveTo>
                  <a:pt x="0" y="5235"/>
                </a:moveTo>
                <a:lnTo>
                  <a:pt x="10014948" y="5235"/>
                </a:lnTo>
                <a:lnTo>
                  <a:pt x="10014948" y="0"/>
                </a:lnTo>
                <a:lnTo>
                  <a:pt x="0" y="0"/>
                </a:lnTo>
                <a:lnTo>
                  <a:pt x="0" y="52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089151" y="9091202"/>
            <a:ext cx="10015220" cy="5715"/>
          </a:xfrm>
          <a:custGeom>
            <a:avLst/>
            <a:gdLst/>
            <a:ahLst/>
            <a:cxnLst/>
            <a:rect l="l" t="t" r="r" b="b"/>
            <a:pathLst>
              <a:path w="10015219" h="5715">
                <a:moveTo>
                  <a:pt x="0" y="5235"/>
                </a:moveTo>
                <a:lnTo>
                  <a:pt x="10014948" y="5235"/>
                </a:lnTo>
                <a:lnTo>
                  <a:pt x="10014948" y="0"/>
                </a:lnTo>
                <a:lnTo>
                  <a:pt x="0" y="0"/>
                </a:lnTo>
                <a:lnTo>
                  <a:pt x="0" y="52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36650" y="2225675"/>
            <a:ext cx="4167909" cy="0"/>
          </a:xfrm>
          <a:custGeom>
            <a:avLst/>
            <a:gdLst/>
            <a:ahLst/>
            <a:cxnLst/>
            <a:rect l="l" t="t" r="r" b="b"/>
            <a:pathLst>
              <a:path w="5043170">
                <a:moveTo>
                  <a:pt x="0" y="0"/>
                </a:moveTo>
                <a:lnTo>
                  <a:pt x="5042883" y="0"/>
                </a:lnTo>
              </a:path>
            </a:pathLst>
          </a:custGeom>
          <a:ln w="62825">
            <a:solidFill>
              <a:srgbClr val="0000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36650" y="3448363"/>
            <a:ext cx="3437922" cy="0"/>
          </a:xfrm>
          <a:custGeom>
            <a:avLst/>
            <a:gdLst/>
            <a:ahLst/>
            <a:cxnLst/>
            <a:rect l="l" t="t" r="r" b="b"/>
            <a:pathLst>
              <a:path w="4159885">
                <a:moveTo>
                  <a:pt x="0" y="0"/>
                </a:moveTo>
                <a:lnTo>
                  <a:pt x="4159433" y="0"/>
                </a:lnTo>
              </a:path>
            </a:pathLst>
          </a:custGeom>
          <a:ln w="62825">
            <a:solidFill>
              <a:srgbClr val="0000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49726" y="1153010"/>
            <a:ext cx="5573324" cy="96308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>
                <a:solidFill>
                  <a:srgbClr val="0000B1"/>
                </a:solidFill>
                <a:latin typeface="Calibri" charset="0"/>
                <a:ea typeface="Calibri" charset="0"/>
                <a:cs typeface="Calibri" charset="0"/>
              </a:rPr>
              <a:t>TENDÊNCIAS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49726" y="2367894"/>
            <a:ext cx="4170679" cy="9683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150" b="1" dirty="0">
                <a:solidFill>
                  <a:srgbClr val="0000B1"/>
                </a:solidFill>
                <a:latin typeface="Calibri" charset="0"/>
                <a:ea typeface="Calibri" charset="0"/>
                <a:cs typeface="Calibri" charset="0"/>
              </a:rPr>
              <a:t>MUNDIAIS</a:t>
            </a:r>
            <a:endParaRPr sz="6150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0943" y="39294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2E1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7088" y="48819"/>
            <a:ext cx="17381855" cy="0"/>
          </a:xfrm>
          <a:custGeom>
            <a:avLst/>
            <a:gdLst/>
            <a:ahLst/>
            <a:cxnLst/>
            <a:rect l="l" t="t" r="r" b="b"/>
            <a:pathLst>
              <a:path w="17381855">
                <a:moveTo>
                  <a:pt x="0" y="0"/>
                </a:moveTo>
                <a:lnTo>
                  <a:pt x="17381669" y="0"/>
                </a:lnTo>
              </a:path>
            </a:pathLst>
          </a:custGeom>
          <a:ln w="1017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031107" y="5478252"/>
            <a:ext cx="2992743" cy="307777"/>
          </a:xfrm>
          <a:prstGeom prst="rect">
            <a:avLst/>
          </a:prstGeom>
          <a:solidFill>
            <a:srgbClr val="0000B1"/>
          </a:solidFill>
        </p:spPr>
        <p:txBody>
          <a:bodyPr vert="horz" wrap="square" lIns="0" tIns="0" rIns="0" bIns="0" rtlCol="0">
            <a:spAutoFit/>
          </a:bodyPr>
          <a:lstStyle/>
          <a:p>
            <a:pPr marL="83820">
              <a:lnSpc>
                <a:spcPts val="2415"/>
              </a:lnSpc>
            </a:pPr>
            <a:r>
              <a:rPr lang="es-ES_tradnl" sz="2600" b="1" dirty="0">
                <a:solidFill>
                  <a:srgbClr val="E2E1DC"/>
                </a:solidFill>
                <a:latin typeface="Calibri" charset="0"/>
                <a:ea typeface="Calibri" charset="0"/>
                <a:cs typeface="Calibri" charset="0"/>
              </a:rPr>
              <a:t>MODELO 4X3 (36H)</a:t>
            </a:r>
            <a:endParaRPr lang="es-ES_tradnl" sz="2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18407" y="5940930"/>
            <a:ext cx="8048625" cy="137582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6300"/>
              </a:lnSpc>
              <a:spcBef>
                <a:spcPts val="90"/>
              </a:spcBef>
            </a:pPr>
            <a:r>
              <a:rPr sz="2600" b="1" dirty="0">
                <a:latin typeface="Calibri" charset="0"/>
                <a:ea typeface="Calibri" charset="0"/>
                <a:cs typeface="Calibri" charset="0"/>
              </a:rPr>
              <a:t>No modelo de jornada de 36 horas semanais com a escala  4x3, temos 161 horas de trabalho e 204 horas de descanso  remunerado.</a:t>
            </a:r>
            <a:endParaRPr sz="2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18407" y="8432833"/>
            <a:ext cx="8180705" cy="1867947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12700" marR="5080" algn="just">
              <a:lnSpc>
                <a:spcPct val="116300"/>
              </a:lnSpc>
              <a:spcBef>
                <a:spcPts val="90"/>
              </a:spcBef>
            </a:pPr>
            <a:r>
              <a:rPr lang="pt-BR" sz="2600" b="1" dirty="0">
                <a:latin typeface="Calibri"/>
                <a:ea typeface="Calibri"/>
                <a:cs typeface="Calibri"/>
              </a:rPr>
              <a:t>CONCLUSÃO: já existe um alto custo decorrente do descanso concedido. Reduzir ainda mais a jornada sem um aumento  correspondente da produtividade pode levar a economia ao limite.</a:t>
            </a:r>
            <a:endParaRPr lang="pt-BR" sz="2600" dirty="0">
              <a:latin typeface="Calibri"/>
              <a:ea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66159" y="2256001"/>
            <a:ext cx="5495111" cy="0"/>
          </a:xfrm>
          <a:custGeom>
            <a:avLst/>
            <a:gdLst/>
            <a:ahLst/>
            <a:cxnLst/>
            <a:rect l="l" t="t" r="r" b="b"/>
            <a:pathLst>
              <a:path w="6649084">
                <a:moveTo>
                  <a:pt x="0" y="0"/>
                </a:moveTo>
                <a:lnTo>
                  <a:pt x="6648876" y="0"/>
                </a:lnTo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6159" y="3470624"/>
            <a:ext cx="4584065" cy="0"/>
          </a:xfrm>
          <a:custGeom>
            <a:avLst/>
            <a:gdLst/>
            <a:ahLst/>
            <a:cxnLst/>
            <a:rect l="l" t="t" r="r" b="b"/>
            <a:pathLst>
              <a:path w="4584065">
                <a:moveTo>
                  <a:pt x="0" y="0"/>
                </a:moveTo>
                <a:lnTo>
                  <a:pt x="4583724" y="0"/>
                </a:lnTo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6159" y="4685246"/>
            <a:ext cx="4409839" cy="0"/>
          </a:xfrm>
          <a:custGeom>
            <a:avLst/>
            <a:gdLst/>
            <a:ahLst/>
            <a:cxnLst/>
            <a:rect l="l" t="t" r="r" b="b"/>
            <a:pathLst>
              <a:path w="5335905">
                <a:moveTo>
                  <a:pt x="0" y="0"/>
                </a:moveTo>
                <a:lnTo>
                  <a:pt x="5335596" y="0"/>
                </a:lnTo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6159" y="5899869"/>
            <a:ext cx="3255293" cy="0"/>
          </a:xfrm>
          <a:custGeom>
            <a:avLst/>
            <a:gdLst/>
            <a:ahLst/>
            <a:cxnLst/>
            <a:rect l="l" t="t" r="r" b="b"/>
            <a:pathLst>
              <a:path w="3938904">
                <a:moveTo>
                  <a:pt x="0" y="0"/>
                </a:moveTo>
                <a:lnTo>
                  <a:pt x="3938707" y="0"/>
                </a:lnTo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53459" y="1175270"/>
            <a:ext cx="6658609" cy="9683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>
                <a:latin typeface="Calibri" charset="0"/>
                <a:ea typeface="Calibri" charset="0"/>
                <a:cs typeface="Calibri" charset="0"/>
              </a:rPr>
              <a:t>PRODUTIVIDADE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53459" y="2117650"/>
            <a:ext cx="5346700" cy="2455545"/>
          </a:xfrm>
          <a:prstGeom prst="rect">
            <a:avLst/>
          </a:prstGeom>
        </p:spPr>
        <p:txBody>
          <a:bodyPr vert="horz" wrap="square" lIns="0" tIns="289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80"/>
              </a:spcBef>
              <a:tabLst>
                <a:tab pos="1522730" algn="l"/>
              </a:tabLst>
            </a:pPr>
            <a:r>
              <a:rPr sz="6150" b="1" dirty="0">
                <a:latin typeface="Calibri" charset="0"/>
                <a:ea typeface="Calibri" charset="0"/>
                <a:cs typeface="Calibri" charset="0"/>
              </a:rPr>
              <a:t>NO	BRASIL:</a:t>
            </a:r>
            <a:endParaRPr sz="6150" dirty="0">
              <a:latin typeface="Calibri" charset="0"/>
              <a:ea typeface="Calibri" charset="0"/>
              <a:cs typeface="Calibri" charset="0"/>
            </a:endParaRPr>
          </a:p>
          <a:p>
            <a:pPr marL="12700">
              <a:lnSpc>
                <a:spcPct val="100000"/>
              </a:lnSpc>
              <a:spcBef>
                <a:spcPts val="2185"/>
              </a:spcBef>
              <a:tabLst>
                <a:tab pos="908685" algn="l"/>
              </a:tabLst>
            </a:pPr>
            <a:r>
              <a:rPr sz="6150" b="1" dirty="0">
                <a:latin typeface="Calibri" charset="0"/>
                <a:ea typeface="Calibri" charset="0"/>
                <a:cs typeface="Calibri" charset="0"/>
              </a:rPr>
              <a:t>O	PARADOXO</a:t>
            </a:r>
            <a:endParaRPr sz="615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3459" y="4819924"/>
            <a:ext cx="3947795" cy="96308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150" b="1" dirty="0">
                <a:latin typeface="Calibri" charset="0"/>
                <a:ea typeface="Calibri" charset="0"/>
                <a:cs typeface="Calibri" charset="0"/>
              </a:rPr>
              <a:t>INVISÍVEL</a:t>
            </a:r>
            <a:endParaRPr sz="6150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6122" y="2042412"/>
            <a:ext cx="4227735" cy="0"/>
          </a:xfrm>
          <a:custGeom>
            <a:avLst/>
            <a:gdLst/>
            <a:ahLst/>
            <a:cxnLst/>
            <a:rect l="l" t="t" r="r" b="b"/>
            <a:pathLst>
              <a:path w="5115560">
                <a:moveTo>
                  <a:pt x="0" y="0"/>
                </a:moveTo>
                <a:lnTo>
                  <a:pt x="5115289" y="0"/>
                </a:lnTo>
              </a:path>
            </a:pathLst>
          </a:custGeom>
          <a:ln w="48061">
            <a:solidFill>
              <a:srgbClr val="0000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8822" y="2971598"/>
            <a:ext cx="3239770" cy="0"/>
          </a:xfrm>
          <a:custGeom>
            <a:avLst/>
            <a:gdLst/>
            <a:ahLst/>
            <a:cxnLst/>
            <a:rect l="l" t="t" r="r" b="b"/>
            <a:pathLst>
              <a:path w="3239770">
                <a:moveTo>
                  <a:pt x="0" y="0"/>
                </a:moveTo>
                <a:lnTo>
                  <a:pt x="3239304" y="0"/>
                </a:lnTo>
              </a:path>
            </a:pathLst>
          </a:custGeom>
          <a:ln w="48061">
            <a:solidFill>
              <a:srgbClr val="0000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6122" y="3900784"/>
            <a:ext cx="3860905" cy="0"/>
          </a:xfrm>
          <a:custGeom>
            <a:avLst/>
            <a:gdLst/>
            <a:ahLst/>
            <a:cxnLst/>
            <a:rect l="l" t="t" r="r" b="b"/>
            <a:pathLst>
              <a:path w="4671695">
                <a:moveTo>
                  <a:pt x="0" y="0"/>
                </a:moveTo>
                <a:lnTo>
                  <a:pt x="4671585" y="0"/>
                </a:lnTo>
              </a:path>
            </a:pathLst>
          </a:custGeom>
          <a:ln w="48061">
            <a:solidFill>
              <a:srgbClr val="0000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46122" y="1212668"/>
            <a:ext cx="5957928" cy="73994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700" dirty="0">
                <a:solidFill>
                  <a:srgbClr val="0000B1"/>
                </a:solidFill>
                <a:latin typeface="Calibri" charset="0"/>
                <a:ea typeface="Calibri" charset="0"/>
                <a:cs typeface="Calibri" charset="0"/>
              </a:rPr>
              <a:t>PRODUTIVIDADE</a:t>
            </a:r>
            <a:endParaRPr sz="47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6122" y="1933589"/>
            <a:ext cx="5881728" cy="1891543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0"/>
              </a:spcBef>
              <a:tabLst>
                <a:tab pos="1183005" algn="l"/>
              </a:tabLst>
            </a:pPr>
            <a:r>
              <a:rPr sz="4700" b="1" dirty="0">
                <a:solidFill>
                  <a:srgbClr val="0000B1"/>
                </a:solidFill>
                <a:latin typeface="Calibri" charset="0"/>
                <a:ea typeface="Calibri" charset="0"/>
                <a:cs typeface="Calibri" charset="0"/>
              </a:rPr>
              <a:t>EM	PAÍSES</a:t>
            </a:r>
            <a:endParaRPr sz="4700" dirty="0">
              <a:latin typeface="Calibri" charset="0"/>
              <a:ea typeface="Calibri" charset="0"/>
              <a:cs typeface="Calibri" charset="0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4700" b="1" dirty="0">
                <a:solidFill>
                  <a:srgbClr val="0000B1"/>
                </a:solidFill>
                <a:latin typeface="Calibri" charset="0"/>
                <a:ea typeface="Calibri" charset="0"/>
                <a:cs typeface="Calibri" charset="0"/>
              </a:rPr>
              <a:t>SELECIONADOS</a:t>
            </a:r>
            <a:endParaRPr sz="47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71319" y="3886501"/>
            <a:ext cx="937894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latin typeface="Calibri" charset="0"/>
                <a:ea typeface="Calibri" charset="0"/>
                <a:cs typeface="Calibri" charset="0"/>
              </a:rPr>
              <a:t>Países</a:t>
            </a:r>
            <a:endParaRPr sz="2800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035185"/>
              </p:ext>
            </p:extLst>
          </p:nvPr>
        </p:nvGraphicFramePr>
        <p:xfrm>
          <a:off x="8984019" y="4202783"/>
          <a:ext cx="9533890" cy="6041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8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5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5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>
                    <a:lnB w="76200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0330">
                        <a:lnSpc>
                          <a:spcPts val="2670"/>
                        </a:lnSpc>
                      </a:pPr>
                      <a:r>
                        <a:rPr sz="2800" b="1" dirty="0">
                          <a:latin typeface="Calibri" charset="0"/>
                          <a:ea typeface="Calibri" charset="0"/>
                          <a:cs typeface="Calibri" charset="0"/>
                        </a:rPr>
                        <a:t>ho</a:t>
                      </a:r>
                      <a:r>
                        <a:rPr sz="2800" b="1" spc="-60" dirty="0">
                          <a:latin typeface="Calibri" charset="0"/>
                          <a:ea typeface="Calibri" charset="0"/>
                          <a:cs typeface="Calibri" charset="0"/>
                        </a:rPr>
                        <a:t>r</a:t>
                      </a:r>
                      <a:r>
                        <a:rPr sz="2800" b="1" dirty="0">
                          <a:latin typeface="Calibri" charset="0"/>
                          <a:ea typeface="Calibri" charset="0"/>
                          <a:cs typeface="Calibri" charset="0"/>
                        </a:rPr>
                        <a:t>a</a:t>
                      </a:r>
                      <a:r>
                        <a:rPr sz="2800" b="1" spc="-145" dirty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sz="2800" b="1" dirty="0">
                          <a:latin typeface="Calibri" charset="0"/>
                          <a:ea typeface="Calibri" charset="0"/>
                          <a:cs typeface="Calibri" charset="0"/>
                        </a:rPr>
                        <a:t>t</a:t>
                      </a:r>
                      <a:r>
                        <a:rPr sz="2800" b="1" spc="-60" dirty="0">
                          <a:latin typeface="Calibri" charset="0"/>
                          <a:ea typeface="Calibri" charset="0"/>
                          <a:cs typeface="Calibri" charset="0"/>
                        </a:rPr>
                        <a:t>r</a:t>
                      </a:r>
                      <a:r>
                        <a:rPr sz="2800" b="1" dirty="0">
                          <a:latin typeface="Calibri" charset="0"/>
                          <a:ea typeface="Calibri" charset="0"/>
                          <a:cs typeface="Calibri" charset="0"/>
                        </a:rPr>
                        <a:t>abalhada</a:t>
                      </a:r>
                      <a:r>
                        <a:rPr sz="2800" b="1" spc="-145" dirty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sz="2800" b="1" spc="-5" dirty="0">
                          <a:latin typeface="Calibri" charset="0"/>
                          <a:ea typeface="Calibri" charset="0"/>
                          <a:cs typeface="Calibri" charset="0"/>
                        </a:rPr>
                        <a:t>e</a:t>
                      </a:r>
                      <a:r>
                        <a:rPr sz="2800" b="1" dirty="0">
                          <a:latin typeface="Calibri" charset="0"/>
                          <a:ea typeface="Calibri" charset="0"/>
                          <a:cs typeface="Calibri" charset="0"/>
                        </a:rPr>
                        <a:t>m</a:t>
                      </a:r>
                      <a:r>
                        <a:rPr sz="2800" b="1" spc="-145" dirty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sz="2800" b="1" dirty="0">
                          <a:latin typeface="Calibri" charset="0"/>
                          <a:ea typeface="Calibri" charset="0"/>
                          <a:cs typeface="Calibri" charset="0"/>
                        </a:rPr>
                        <a:t>US$</a:t>
                      </a:r>
                      <a:endParaRPr sz="2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>
                    <a:lnB w="76200">
                      <a:solidFill>
                        <a:srgbClr val="4B4B4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800" spc="-5" dirty="0">
                          <a:latin typeface="Calibri" charset="0"/>
                          <a:ea typeface="Calibri" charset="0"/>
                          <a:cs typeface="Calibri" charset="0"/>
                        </a:rPr>
                        <a:t>E</a:t>
                      </a:r>
                      <a:r>
                        <a:rPr sz="2800" spc="-35" dirty="0">
                          <a:latin typeface="Calibri" charset="0"/>
                          <a:ea typeface="Calibri" charset="0"/>
                          <a:cs typeface="Calibri" charset="0"/>
                        </a:rPr>
                        <a:t>st</a:t>
                      </a:r>
                      <a:r>
                        <a:rPr sz="2800" dirty="0">
                          <a:latin typeface="Calibri" charset="0"/>
                          <a:ea typeface="Calibri" charset="0"/>
                          <a:cs typeface="Calibri" charset="0"/>
                        </a:rPr>
                        <a:t>ados</a:t>
                      </a:r>
                      <a:r>
                        <a:rPr sz="2800" spc="-145" dirty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sz="2800" dirty="0">
                          <a:latin typeface="Calibri" charset="0"/>
                          <a:ea typeface="Calibri" charset="0"/>
                          <a:cs typeface="Calibri" charset="0"/>
                        </a:rPr>
                        <a:t>Unidos</a:t>
                      </a:r>
                    </a:p>
                  </a:txBody>
                  <a:tcPr marL="0" marR="0" marT="59690" marB="0">
                    <a:lnT w="76200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033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800" spc="-135" dirty="0">
                          <a:latin typeface="Calibri" charset="0"/>
                          <a:ea typeface="Calibri" charset="0"/>
                          <a:cs typeface="Calibri" charset="0"/>
                        </a:rPr>
                        <a:t>70</a:t>
                      </a:r>
                      <a:endParaRPr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59690" marB="0">
                    <a:lnT w="76200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800" spc="-135" dirty="0">
                          <a:latin typeface="Calibri" charset="0"/>
                          <a:ea typeface="Calibri" charset="0"/>
                          <a:cs typeface="Calibri" charset="0"/>
                        </a:rPr>
                        <a:t>Alemanha</a:t>
                      </a:r>
                      <a:endParaRPr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5969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033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800" spc="-135" dirty="0">
                          <a:latin typeface="Calibri" charset="0"/>
                          <a:ea typeface="Calibri" charset="0"/>
                          <a:cs typeface="Calibri" charset="0"/>
                        </a:rPr>
                        <a:t>68</a:t>
                      </a:r>
                      <a:endParaRPr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5969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800" spc="-200" dirty="0">
                          <a:latin typeface="Calibri" charset="0"/>
                          <a:ea typeface="Calibri" charset="0"/>
                          <a:cs typeface="Calibri" charset="0"/>
                        </a:rPr>
                        <a:t>França</a:t>
                      </a:r>
                      <a:endParaRPr sz="2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5969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033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800" spc="-135" dirty="0">
                          <a:latin typeface="Calibri" charset="0"/>
                          <a:ea typeface="Calibri" charset="0"/>
                          <a:cs typeface="Calibri" charset="0"/>
                        </a:rPr>
                        <a:t>68</a:t>
                      </a:r>
                      <a:endParaRPr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5969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800" spc="-55" dirty="0">
                          <a:latin typeface="Calibri" charset="0"/>
                          <a:ea typeface="Calibri" charset="0"/>
                          <a:cs typeface="Calibri" charset="0"/>
                        </a:rPr>
                        <a:t>Itália</a:t>
                      </a:r>
                      <a:endParaRPr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60325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033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800" spc="-135" dirty="0">
                          <a:latin typeface="Calibri" charset="0"/>
                          <a:ea typeface="Calibri" charset="0"/>
                          <a:cs typeface="Calibri" charset="0"/>
                        </a:rPr>
                        <a:t>62</a:t>
                      </a:r>
                      <a:endParaRPr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60325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800" spc="-220" dirty="0">
                          <a:latin typeface="Calibri" charset="0"/>
                          <a:ea typeface="Calibri" charset="0"/>
                          <a:cs typeface="Calibri" charset="0"/>
                        </a:rPr>
                        <a:t>Japão</a:t>
                      </a:r>
                      <a:endParaRPr sz="2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60325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033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800" spc="-135" dirty="0">
                          <a:latin typeface="Calibri" charset="0"/>
                          <a:ea typeface="Calibri" charset="0"/>
                          <a:cs typeface="Calibri" charset="0"/>
                        </a:rPr>
                        <a:t>42</a:t>
                      </a:r>
                      <a:endParaRPr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60325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2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800" spc="-110" dirty="0">
                          <a:latin typeface="Calibri" charset="0"/>
                          <a:ea typeface="Calibri" charset="0"/>
                          <a:cs typeface="Calibri" charset="0"/>
                        </a:rPr>
                        <a:t>Uruguai</a:t>
                      </a:r>
                      <a:endParaRPr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60325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033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800" spc="-135" dirty="0">
                          <a:latin typeface="Calibri" charset="0"/>
                          <a:ea typeface="Calibri" charset="0"/>
                          <a:cs typeface="Calibri" charset="0"/>
                        </a:rPr>
                        <a:t>30</a:t>
                      </a:r>
                      <a:endParaRPr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60325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2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800" spc="-150" dirty="0">
                          <a:latin typeface="Calibri" charset="0"/>
                          <a:ea typeface="Calibri" charset="0"/>
                          <a:cs typeface="Calibri" charset="0"/>
                        </a:rPr>
                        <a:t>Chile</a:t>
                      </a:r>
                      <a:endParaRPr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60325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033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800" spc="-135" dirty="0">
                          <a:latin typeface="Calibri" charset="0"/>
                          <a:ea typeface="Calibri" charset="0"/>
                          <a:cs typeface="Calibri" charset="0"/>
                        </a:rPr>
                        <a:t>29</a:t>
                      </a:r>
                      <a:endParaRPr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60325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2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800" spc="-105" dirty="0">
                          <a:latin typeface="Calibri" charset="0"/>
                          <a:ea typeface="Calibri" charset="0"/>
                          <a:cs typeface="Calibri" charset="0"/>
                        </a:rPr>
                        <a:t>Argentina</a:t>
                      </a:r>
                      <a:endParaRPr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60325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033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800" spc="-135" dirty="0">
                          <a:latin typeface="Calibri" charset="0"/>
                          <a:ea typeface="Calibri" charset="0"/>
                          <a:cs typeface="Calibri" charset="0"/>
                        </a:rPr>
                        <a:t>27</a:t>
                      </a:r>
                      <a:endParaRPr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60325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2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800" spc="-105" dirty="0">
                          <a:latin typeface="Calibri" charset="0"/>
                          <a:ea typeface="Calibri" charset="0"/>
                          <a:cs typeface="Calibri" charset="0"/>
                        </a:rPr>
                        <a:t>México</a:t>
                      </a:r>
                      <a:endParaRPr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60325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033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800" spc="-135" dirty="0">
                          <a:latin typeface="Calibri" charset="0"/>
                          <a:ea typeface="Calibri" charset="0"/>
                          <a:cs typeface="Calibri" charset="0"/>
                        </a:rPr>
                        <a:t>20</a:t>
                      </a:r>
                      <a:endParaRPr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60325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2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800" spc="-140" dirty="0">
                          <a:latin typeface="Calibri" charset="0"/>
                          <a:ea typeface="Calibri" charset="0"/>
                          <a:cs typeface="Calibri" charset="0"/>
                        </a:rPr>
                        <a:t>Brasil</a:t>
                      </a:r>
                      <a:endParaRPr sz="2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60325" marB="0">
                    <a:lnT w="9525">
                      <a:solidFill>
                        <a:srgbClr val="4B4B4B"/>
                      </a:solidFill>
                      <a:prstDash val="solid"/>
                    </a:lnT>
                    <a:lnB w="76200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033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800" spc="-135" dirty="0">
                          <a:latin typeface="Calibri" charset="0"/>
                          <a:ea typeface="Calibri" charset="0"/>
                          <a:cs typeface="Calibri" charset="0"/>
                        </a:rPr>
                        <a:t>17</a:t>
                      </a:r>
                      <a:endParaRPr sz="2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60325" marB="0">
                    <a:lnT w="9525">
                      <a:solidFill>
                        <a:srgbClr val="4B4B4B"/>
                      </a:solidFill>
                      <a:prstDash val="solid"/>
                    </a:lnT>
                    <a:lnB w="76200">
                      <a:solidFill>
                        <a:srgbClr val="4B4B4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3920796" y="3672207"/>
            <a:ext cx="3329304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latin typeface="Calibri" charset="0"/>
                <a:ea typeface="Calibri" charset="0"/>
                <a:cs typeface="Calibri" charset="0"/>
              </a:rPr>
              <a:t>Valor da produção por</a:t>
            </a:r>
            <a:endParaRPr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47088" y="48819"/>
            <a:ext cx="17381855" cy="0"/>
          </a:xfrm>
          <a:custGeom>
            <a:avLst/>
            <a:gdLst/>
            <a:ahLst/>
            <a:cxnLst/>
            <a:rect l="l" t="t" r="r" b="b"/>
            <a:pathLst>
              <a:path w="17381855">
                <a:moveTo>
                  <a:pt x="0" y="0"/>
                </a:moveTo>
                <a:lnTo>
                  <a:pt x="17381669" y="0"/>
                </a:lnTo>
              </a:path>
            </a:pathLst>
          </a:custGeom>
          <a:ln w="104708">
            <a:solidFill>
              <a:srgbClr val="0000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01" y="11313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7088" y="48819"/>
            <a:ext cx="17381855" cy="0"/>
          </a:xfrm>
          <a:custGeom>
            <a:avLst/>
            <a:gdLst/>
            <a:ahLst/>
            <a:cxnLst/>
            <a:rect l="l" t="t" r="r" b="b"/>
            <a:pathLst>
              <a:path w="17381855">
                <a:moveTo>
                  <a:pt x="0" y="0"/>
                </a:moveTo>
                <a:lnTo>
                  <a:pt x="17381669" y="0"/>
                </a:lnTo>
              </a:path>
            </a:pathLst>
          </a:custGeom>
          <a:ln w="1017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072493" y="1748717"/>
            <a:ext cx="7506334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Qual é a extensão mais frequente das jornadas atuais?</a:t>
            </a:r>
            <a:endParaRPr sz="2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72493" y="2318333"/>
            <a:ext cx="7760334" cy="9474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76225" marR="5080" indent="-264160">
              <a:lnSpc>
                <a:spcPct val="116300"/>
              </a:lnSpc>
              <a:spcBef>
                <a:spcPts val="90"/>
              </a:spcBef>
              <a:buChar char="•"/>
              <a:tabLst>
                <a:tab pos="276860" algn="l"/>
              </a:tabLst>
            </a:pPr>
            <a:r>
              <a:rPr sz="26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De 44 para 36 horas, aumenta a folha salarial em 18%,  no mínimo</a:t>
            </a:r>
            <a:endParaRPr sz="2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72493" y="3407306"/>
            <a:ext cx="7752715" cy="9474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76225" marR="5080" indent="-264160">
              <a:lnSpc>
                <a:spcPct val="116300"/>
              </a:lnSpc>
              <a:spcBef>
                <a:spcPts val="90"/>
              </a:spcBef>
              <a:buChar char="•"/>
              <a:tabLst>
                <a:tab pos="276860" algn="l"/>
              </a:tabLst>
            </a:pPr>
            <a:r>
              <a:rPr sz="26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De 44 para 32 horas, aumenta a folha salarial em 27%,  no mínimo</a:t>
            </a:r>
            <a:endParaRPr sz="2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72493" y="5019990"/>
            <a:ext cx="5935980" cy="9474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90"/>
              </a:spcBef>
            </a:pPr>
            <a:r>
              <a:rPr sz="26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Quais são as escalas mais frequentes? Qual  é a necessidade de folguistas?</a:t>
            </a:r>
            <a:endParaRPr sz="2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72493" y="6632673"/>
            <a:ext cx="6744334" cy="9474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90"/>
              </a:spcBef>
            </a:pPr>
            <a:r>
              <a:rPr sz="26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Quais são as atividades mais afetadas: produção,  administração, terceiros?</a:t>
            </a:r>
            <a:endParaRPr sz="2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72493" y="8245357"/>
            <a:ext cx="7238365" cy="9474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90"/>
              </a:spcBef>
            </a:pPr>
            <a:r>
              <a:rPr sz="26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Qual é o peso do fator trabalho na equação de custo  da empresa?</a:t>
            </a:r>
            <a:endParaRPr sz="2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72493" y="9916678"/>
            <a:ext cx="1212215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Outras...</a:t>
            </a:r>
            <a:endParaRPr sz="2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89151" y="4751967"/>
            <a:ext cx="10015220" cy="5715"/>
          </a:xfrm>
          <a:custGeom>
            <a:avLst/>
            <a:gdLst/>
            <a:ahLst/>
            <a:cxnLst/>
            <a:rect l="l" t="t" r="r" b="b"/>
            <a:pathLst>
              <a:path w="10015219" h="5714">
                <a:moveTo>
                  <a:pt x="0" y="5235"/>
                </a:moveTo>
                <a:lnTo>
                  <a:pt x="10014948" y="5235"/>
                </a:lnTo>
                <a:lnTo>
                  <a:pt x="10014948" y="0"/>
                </a:lnTo>
                <a:lnTo>
                  <a:pt x="0" y="0"/>
                </a:lnTo>
                <a:lnTo>
                  <a:pt x="0" y="5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67291" y="3498986"/>
            <a:ext cx="4998605" cy="0"/>
          </a:xfrm>
          <a:custGeom>
            <a:avLst/>
            <a:gdLst/>
            <a:ahLst/>
            <a:cxnLst/>
            <a:rect l="l" t="t" r="r" b="b"/>
            <a:pathLst>
              <a:path w="5498465">
                <a:moveTo>
                  <a:pt x="0" y="0"/>
                </a:moveTo>
                <a:lnTo>
                  <a:pt x="5498031" y="0"/>
                </a:lnTo>
              </a:path>
            </a:pathLst>
          </a:custGeom>
          <a:ln w="628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7291" y="4713609"/>
            <a:ext cx="3415665" cy="0"/>
          </a:xfrm>
          <a:custGeom>
            <a:avLst/>
            <a:gdLst/>
            <a:ahLst/>
            <a:cxnLst/>
            <a:rect l="l" t="t" r="r" b="b"/>
            <a:pathLst>
              <a:path w="3415665">
                <a:moveTo>
                  <a:pt x="0" y="0"/>
                </a:moveTo>
                <a:lnTo>
                  <a:pt x="3415550" y="0"/>
                </a:lnTo>
              </a:path>
            </a:pathLst>
          </a:custGeom>
          <a:ln w="628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67291" y="5928231"/>
            <a:ext cx="4157938" cy="0"/>
          </a:xfrm>
          <a:custGeom>
            <a:avLst/>
            <a:gdLst/>
            <a:ahLst/>
            <a:cxnLst/>
            <a:rect l="l" t="t" r="r" b="b"/>
            <a:pathLst>
              <a:path w="5031105">
                <a:moveTo>
                  <a:pt x="0" y="0"/>
                </a:moveTo>
                <a:lnTo>
                  <a:pt x="5030684" y="0"/>
                </a:lnTo>
              </a:path>
            </a:pathLst>
          </a:custGeom>
          <a:ln w="628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54590" y="931128"/>
            <a:ext cx="6746629" cy="2455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9600"/>
              </a:lnSpc>
              <a:spcBef>
                <a:spcPts val="95"/>
              </a:spcBef>
              <a:tabLst>
                <a:tab pos="1372235" algn="l"/>
                <a:tab pos="2457450" algn="l"/>
              </a:tabLst>
            </a:pPr>
            <a:r>
              <a:rPr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charset="0"/>
                <a:ea typeface="Calibri" charset="0"/>
                <a:cs typeface="Calibri" charset="0"/>
              </a:rPr>
              <a:t>PARA</a:t>
            </a:r>
            <a:r>
              <a:rPr lang="en-US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charset="0"/>
                <a:ea typeface="Calibri" charset="0"/>
                <a:cs typeface="Calibri" charset="0"/>
              </a:rPr>
              <a:t>ESTIMAR</a:t>
            </a:r>
            <a:br>
              <a:rPr lang="en-US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charset="0"/>
                <a:ea typeface="Calibri" charset="0"/>
                <a:cs typeface="Calibri" charset="0"/>
              </a:rPr>
            </a:br>
            <a:r>
              <a:rPr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OS	IMPACTOS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54590" y="3633402"/>
            <a:ext cx="4349259" cy="96308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457450" algn="l"/>
              </a:tabLst>
            </a:pPr>
            <a:r>
              <a:rPr sz="615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PARA	AS</a:t>
            </a:r>
            <a:endParaRPr sz="615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54591" y="4848287"/>
            <a:ext cx="5117465" cy="9683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15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EMPRESAS...</a:t>
            </a:r>
            <a:endParaRPr sz="615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089151" y="6333977"/>
            <a:ext cx="10015220" cy="5715"/>
          </a:xfrm>
          <a:custGeom>
            <a:avLst/>
            <a:gdLst/>
            <a:ahLst/>
            <a:cxnLst/>
            <a:rect l="l" t="t" r="r" b="b"/>
            <a:pathLst>
              <a:path w="10015219" h="5714">
                <a:moveTo>
                  <a:pt x="0" y="5235"/>
                </a:moveTo>
                <a:lnTo>
                  <a:pt x="10014948" y="5235"/>
                </a:lnTo>
                <a:lnTo>
                  <a:pt x="10014948" y="0"/>
                </a:lnTo>
                <a:lnTo>
                  <a:pt x="0" y="0"/>
                </a:lnTo>
                <a:lnTo>
                  <a:pt x="0" y="5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89151" y="7980629"/>
            <a:ext cx="10015220" cy="5715"/>
          </a:xfrm>
          <a:custGeom>
            <a:avLst/>
            <a:gdLst/>
            <a:ahLst/>
            <a:cxnLst/>
            <a:rect l="l" t="t" r="r" b="b"/>
            <a:pathLst>
              <a:path w="10015219" h="5715">
                <a:moveTo>
                  <a:pt x="0" y="5235"/>
                </a:moveTo>
                <a:lnTo>
                  <a:pt x="10014948" y="5235"/>
                </a:lnTo>
                <a:lnTo>
                  <a:pt x="10014948" y="0"/>
                </a:lnTo>
                <a:lnTo>
                  <a:pt x="0" y="0"/>
                </a:lnTo>
                <a:lnTo>
                  <a:pt x="0" y="5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089151" y="9554227"/>
            <a:ext cx="10015220" cy="5715"/>
          </a:xfrm>
          <a:custGeom>
            <a:avLst/>
            <a:gdLst/>
            <a:ahLst/>
            <a:cxnLst/>
            <a:rect l="l" t="t" r="r" b="b"/>
            <a:pathLst>
              <a:path w="10015219" h="5715">
                <a:moveTo>
                  <a:pt x="0" y="5235"/>
                </a:moveTo>
                <a:lnTo>
                  <a:pt x="10014948" y="5235"/>
                </a:lnTo>
                <a:lnTo>
                  <a:pt x="10014948" y="0"/>
                </a:lnTo>
                <a:lnTo>
                  <a:pt x="0" y="0"/>
                </a:lnTo>
                <a:lnTo>
                  <a:pt x="0" y="5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423381" y="1564487"/>
            <a:ext cx="397510" cy="905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750" b="1" spc="-275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endParaRPr sz="575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423381" y="4929516"/>
            <a:ext cx="397510" cy="905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750" b="1" spc="-275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endParaRPr sz="575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423381" y="6551560"/>
            <a:ext cx="397510" cy="905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750" b="1" spc="-275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  <a:endParaRPr sz="575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23381" y="8142821"/>
            <a:ext cx="397510" cy="905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750" b="1" spc="-275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  <a:endParaRPr sz="5750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7088" y="48819"/>
            <a:ext cx="17381855" cy="0"/>
          </a:xfrm>
          <a:custGeom>
            <a:avLst/>
            <a:gdLst/>
            <a:ahLst/>
            <a:cxnLst/>
            <a:rect l="l" t="t" r="r" b="b"/>
            <a:pathLst>
              <a:path w="17381855">
                <a:moveTo>
                  <a:pt x="0" y="0"/>
                </a:moveTo>
                <a:lnTo>
                  <a:pt x="17381669" y="0"/>
                </a:lnTo>
              </a:path>
            </a:pathLst>
          </a:custGeom>
          <a:ln w="101777">
            <a:solidFill>
              <a:srgbClr val="0000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72493" y="4761364"/>
            <a:ext cx="8285480" cy="5630196"/>
          </a:xfrm>
          <a:prstGeom prst="rect">
            <a:avLst/>
          </a:prstGeom>
        </p:spPr>
        <p:txBody>
          <a:bodyPr vert="horz" wrap="square" lIns="0" tIns="17145" rIns="0" bIns="0" rtlCol="0" anchor="t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5"/>
              </a:spcBef>
            </a:pPr>
            <a:r>
              <a:rPr sz="2600" b="1" dirty="0">
                <a:latin typeface="Calibri" charset="0"/>
                <a:ea typeface="Calibri" charset="0"/>
                <a:cs typeface="Calibri" charset="0"/>
              </a:rPr>
              <a:t>Aumento da folha salarial tende a ser repassado aos preços</a:t>
            </a:r>
            <a:endParaRPr lang="pt-BR" sz="2600" dirty="0">
              <a:latin typeface="Calibri" charset="0"/>
              <a:ea typeface="Calibri" charset="0"/>
              <a:cs typeface="Calibri" charset="0"/>
            </a:endParaRPr>
          </a:p>
          <a:p>
            <a:pPr algn="just">
              <a:lnSpc>
                <a:spcPct val="100000"/>
              </a:lnSpc>
            </a:pPr>
            <a:endParaRPr sz="3300" dirty="0">
              <a:latin typeface="Calibri" charset="0"/>
              <a:ea typeface="Calibri" charset="0"/>
              <a:cs typeface="Calibri" charset="0"/>
            </a:endParaRPr>
          </a:p>
          <a:p>
            <a:pPr marL="12700" marR="1229360" algn="just">
              <a:lnSpc>
                <a:spcPct val="116300"/>
              </a:lnSpc>
            </a:pPr>
            <a:r>
              <a:rPr sz="2600" b="1" dirty="0">
                <a:latin typeface="Calibri" charset="0"/>
                <a:ea typeface="Calibri" charset="0"/>
                <a:cs typeface="Calibri" charset="0"/>
              </a:rPr>
              <a:t>Nem toda empresa consegue repassar (insolvência,  desemprego etc.)</a:t>
            </a:r>
            <a:endParaRPr sz="2600" dirty="0">
              <a:latin typeface="Calibri" charset="0"/>
              <a:ea typeface="Calibri" charset="0"/>
              <a:cs typeface="Calibri" charset="0"/>
            </a:endParaRPr>
          </a:p>
          <a:p>
            <a:pPr marL="12700" marR="5080" algn="just">
              <a:lnSpc>
                <a:spcPct val="237900"/>
              </a:lnSpc>
            </a:pPr>
            <a:r>
              <a:rPr sz="2600" b="1" dirty="0">
                <a:latin typeface="Calibri" charset="0"/>
                <a:ea typeface="Calibri" charset="0"/>
                <a:cs typeface="Calibri" charset="0"/>
              </a:rPr>
              <a:t>Impacto atingirá as cadeias com efeitos em cascata: inflação  Jornada de 36 horas modo 4x3: 161 de trabalho e 204</a:t>
            </a:r>
            <a:endParaRPr sz="2600" dirty="0">
              <a:latin typeface="Calibri" charset="0"/>
              <a:ea typeface="Calibri" charset="0"/>
              <a:cs typeface="Calibri" charset="0"/>
            </a:endParaRPr>
          </a:p>
          <a:p>
            <a:pPr marL="12700" algn="just">
              <a:lnSpc>
                <a:spcPct val="100000"/>
              </a:lnSpc>
              <a:spcBef>
                <a:spcPts val="505"/>
              </a:spcBef>
            </a:pPr>
            <a:r>
              <a:rPr sz="2600" b="1" dirty="0">
                <a:latin typeface="Calibri" charset="0"/>
                <a:ea typeface="Calibri" charset="0"/>
                <a:cs typeface="Calibri" charset="0"/>
              </a:rPr>
              <a:t>de descanso remunerado</a:t>
            </a:r>
            <a:endParaRPr sz="2600" dirty="0">
              <a:latin typeface="Calibri" charset="0"/>
              <a:ea typeface="Calibri" charset="0"/>
              <a:cs typeface="Calibri" charset="0"/>
            </a:endParaRPr>
          </a:p>
          <a:p>
            <a:pPr algn="just">
              <a:lnSpc>
                <a:spcPct val="100000"/>
              </a:lnSpc>
            </a:pPr>
            <a:endParaRPr sz="3300" dirty="0">
              <a:latin typeface="Calibri" charset="0"/>
              <a:ea typeface="Calibri" charset="0"/>
              <a:cs typeface="Calibri" charset="0"/>
            </a:endParaRPr>
          </a:p>
          <a:p>
            <a:pPr marL="12700" marR="478155" algn="just">
              <a:lnSpc>
                <a:spcPct val="116300"/>
              </a:lnSpc>
            </a:pPr>
            <a:r>
              <a:rPr sz="2600" b="1" dirty="0">
                <a:latin typeface="Calibri" charset="0"/>
                <a:ea typeface="Calibri" charset="0"/>
                <a:cs typeface="Calibri" charset="0"/>
              </a:rPr>
              <a:t>“Jabuticaba”: Brasil remuneraria mais o descanso do que  o trabalho</a:t>
            </a:r>
            <a:endParaRPr sz="2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89151" y="7804521"/>
            <a:ext cx="10015220" cy="5715"/>
          </a:xfrm>
          <a:custGeom>
            <a:avLst/>
            <a:gdLst/>
            <a:ahLst/>
            <a:cxnLst/>
            <a:rect l="l" t="t" r="r" b="b"/>
            <a:pathLst>
              <a:path w="10015219" h="5715">
                <a:moveTo>
                  <a:pt x="0" y="5235"/>
                </a:moveTo>
                <a:lnTo>
                  <a:pt x="10014948" y="5235"/>
                </a:lnTo>
                <a:lnTo>
                  <a:pt x="10014948" y="0"/>
                </a:lnTo>
                <a:lnTo>
                  <a:pt x="0" y="0"/>
                </a:lnTo>
                <a:lnTo>
                  <a:pt x="0" y="52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89151" y="9184699"/>
            <a:ext cx="10015220" cy="5715"/>
          </a:xfrm>
          <a:custGeom>
            <a:avLst/>
            <a:gdLst/>
            <a:ahLst/>
            <a:cxnLst/>
            <a:rect l="l" t="t" r="r" b="b"/>
            <a:pathLst>
              <a:path w="10015219" h="5715">
                <a:moveTo>
                  <a:pt x="0" y="5235"/>
                </a:moveTo>
                <a:lnTo>
                  <a:pt x="10014948" y="5235"/>
                </a:lnTo>
                <a:lnTo>
                  <a:pt x="10014948" y="0"/>
                </a:lnTo>
                <a:lnTo>
                  <a:pt x="0" y="0"/>
                </a:lnTo>
                <a:lnTo>
                  <a:pt x="0" y="52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7088" y="2276943"/>
            <a:ext cx="3283632" cy="0"/>
          </a:xfrm>
          <a:custGeom>
            <a:avLst/>
            <a:gdLst/>
            <a:ahLst/>
            <a:cxnLst/>
            <a:rect l="l" t="t" r="r" b="b"/>
            <a:pathLst>
              <a:path w="3973195">
                <a:moveTo>
                  <a:pt x="0" y="0"/>
                </a:moveTo>
                <a:lnTo>
                  <a:pt x="3973125" y="0"/>
                </a:lnTo>
              </a:path>
            </a:pathLst>
          </a:custGeom>
          <a:ln w="62825">
            <a:solidFill>
              <a:srgbClr val="0000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2426" y="3491565"/>
            <a:ext cx="4744132" cy="0"/>
          </a:xfrm>
          <a:custGeom>
            <a:avLst/>
            <a:gdLst/>
            <a:ahLst/>
            <a:cxnLst/>
            <a:rect l="l" t="t" r="r" b="b"/>
            <a:pathLst>
              <a:path w="5740400">
                <a:moveTo>
                  <a:pt x="0" y="0"/>
                </a:moveTo>
                <a:lnTo>
                  <a:pt x="5740191" y="0"/>
                </a:lnTo>
              </a:path>
            </a:pathLst>
          </a:custGeom>
          <a:ln w="62825">
            <a:solidFill>
              <a:srgbClr val="0000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49726" y="1196213"/>
            <a:ext cx="3982085" cy="9683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>
                <a:solidFill>
                  <a:srgbClr val="0000B1"/>
                </a:solidFill>
                <a:latin typeface="Calibri" charset="0"/>
                <a:ea typeface="Calibri" charset="0"/>
                <a:cs typeface="Calibri" charset="0"/>
              </a:rPr>
              <a:t>DETALHES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49726" y="2411097"/>
            <a:ext cx="5749290" cy="9683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150" b="1" dirty="0">
                <a:solidFill>
                  <a:srgbClr val="0000B1"/>
                </a:solidFill>
                <a:latin typeface="Calibri" charset="0"/>
                <a:ea typeface="Calibri" charset="0"/>
                <a:cs typeface="Calibri" charset="0"/>
              </a:rPr>
              <a:t>IMPORTANTES</a:t>
            </a:r>
            <a:endParaRPr sz="615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089151" y="6839878"/>
            <a:ext cx="10015220" cy="5715"/>
          </a:xfrm>
          <a:custGeom>
            <a:avLst/>
            <a:gdLst/>
            <a:ahLst/>
            <a:cxnLst/>
            <a:rect l="l" t="t" r="r" b="b"/>
            <a:pathLst>
              <a:path w="10015219" h="5715">
                <a:moveTo>
                  <a:pt x="0" y="5235"/>
                </a:moveTo>
                <a:lnTo>
                  <a:pt x="10014948" y="5235"/>
                </a:lnTo>
                <a:lnTo>
                  <a:pt x="10014948" y="0"/>
                </a:lnTo>
                <a:lnTo>
                  <a:pt x="0" y="0"/>
                </a:lnTo>
                <a:lnTo>
                  <a:pt x="0" y="52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089151" y="5504221"/>
            <a:ext cx="10015220" cy="5715"/>
          </a:xfrm>
          <a:custGeom>
            <a:avLst/>
            <a:gdLst/>
            <a:ahLst/>
            <a:cxnLst/>
            <a:rect l="l" t="t" r="r" b="b"/>
            <a:pathLst>
              <a:path w="10015219" h="5714">
                <a:moveTo>
                  <a:pt x="0" y="5235"/>
                </a:moveTo>
                <a:lnTo>
                  <a:pt x="10014948" y="5235"/>
                </a:lnTo>
                <a:lnTo>
                  <a:pt x="10014948" y="0"/>
                </a:lnTo>
                <a:lnTo>
                  <a:pt x="0" y="0"/>
                </a:lnTo>
                <a:lnTo>
                  <a:pt x="0" y="52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18407" y="3826899"/>
            <a:ext cx="7258050" cy="65436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b="1" dirty="0">
                <a:latin typeface="Calibri" charset="0"/>
                <a:ea typeface="Calibri" charset="0"/>
                <a:cs typeface="Calibri" charset="0"/>
              </a:rPr>
              <a:t>Impactos negativos e "efeito bumerangue"</a:t>
            </a:r>
            <a:endParaRPr sz="2600" dirty="0">
              <a:latin typeface="Calibri" charset="0"/>
              <a:ea typeface="Calibri" charset="0"/>
              <a:cs typeface="Calibri" charset="0"/>
            </a:endParaRPr>
          </a:p>
          <a:p>
            <a:pPr marL="12700" marR="278130">
              <a:lnSpc>
                <a:spcPct val="237900"/>
              </a:lnSpc>
            </a:pPr>
            <a:r>
              <a:rPr sz="2600" b="1" dirty="0">
                <a:latin typeface="Calibri" charset="0"/>
                <a:ea typeface="Calibri" charset="0"/>
                <a:cs typeface="Calibri" charset="0"/>
              </a:rPr>
              <a:t>Nova jornada será aplicada em todos os domicílios  Reflexos no setor público</a:t>
            </a:r>
            <a:endParaRPr sz="2600" dirty="0">
              <a:latin typeface="Calibri" charset="0"/>
              <a:ea typeface="Calibri" charset="0"/>
              <a:cs typeface="Calibri" charset="0"/>
            </a:endParaRPr>
          </a:p>
          <a:p>
            <a:pPr marL="12700" marR="1802130">
              <a:lnSpc>
                <a:spcPct val="237900"/>
              </a:lnSpc>
            </a:pPr>
            <a:r>
              <a:rPr sz="2600" b="1" dirty="0">
                <a:latin typeface="Calibri" charset="0"/>
                <a:ea typeface="Calibri" charset="0"/>
                <a:cs typeface="Calibri" charset="0"/>
              </a:rPr>
              <a:t>Contratação de pessoal adicional  Impacto para o seguro-desemprego  Redução da contribuição previdenciária</a:t>
            </a:r>
            <a:endParaRPr sz="26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</a:pPr>
            <a:endParaRPr sz="3300" dirty="0">
              <a:latin typeface="Calibri" charset="0"/>
              <a:ea typeface="Calibri" charset="0"/>
              <a:cs typeface="Calibri" charset="0"/>
            </a:endParaRPr>
          </a:p>
          <a:p>
            <a:pPr marL="12700" marR="5080">
              <a:lnSpc>
                <a:spcPct val="116300"/>
              </a:lnSpc>
            </a:pPr>
            <a:r>
              <a:rPr sz="2600" b="1" dirty="0">
                <a:latin typeface="Calibri" charset="0"/>
                <a:ea typeface="Calibri" charset="0"/>
                <a:cs typeface="Calibri" charset="0"/>
              </a:rPr>
              <a:t>Impacto negativo para as categorias que negociaram  as jornadas reduzidas</a:t>
            </a:r>
            <a:endParaRPr sz="2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6159" y="2366275"/>
            <a:ext cx="4112895" cy="0"/>
          </a:xfrm>
          <a:custGeom>
            <a:avLst/>
            <a:gdLst/>
            <a:ahLst/>
            <a:cxnLst/>
            <a:rect l="l" t="t" r="r" b="b"/>
            <a:pathLst>
              <a:path w="4112895">
                <a:moveTo>
                  <a:pt x="0" y="0"/>
                </a:moveTo>
                <a:lnTo>
                  <a:pt x="4112785" y="0"/>
                </a:lnTo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159" y="3580898"/>
            <a:ext cx="3898900" cy="0"/>
          </a:xfrm>
          <a:custGeom>
            <a:avLst/>
            <a:gdLst/>
            <a:ahLst/>
            <a:cxnLst/>
            <a:rect l="l" t="t" r="r" b="b"/>
            <a:pathLst>
              <a:path w="3898900">
                <a:moveTo>
                  <a:pt x="0" y="0"/>
                </a:moveTo>
                <a:lnTo>
                  <a:pt x="3898771" y="0"/>
                </a:lnTo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6159" y="4795520"/>
            <a:ext cx="4632960" cy="0"/>
          </a:xfrm>
          <a:custGeom>
            <a:avLst/>
            <a:gdLst/>
            <a:ahLst/>
            <a:cxnLst/>
            <a:rect l="l" t="t" r="r" b="b"/>
            <a:pathLst>
              <a:path w="4632960">
                <a:moveTo>
                  <a:pt x="0" y="0"/>
                </a:moveTo>
                <a:lnTo>
                  <a:pt x="4632728" y="0"/>
                </a:lnTo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6159" y="6010143"/>
            <a:ext cx="6566534" cy="0"/>
          </a:xfrm>
          <a:custGeom>
            <a:avLst/>
            <a:gdLst/>
            <a:ahLst/>
            <a:cxnLst/>
            <a:rect l="l" t="t" r="r" b="b"/>
            <a:pathLst>
              <a:path w="6566534">
                <a:moveTo>
                  <a:pt x="0" y="0"/>
                </a:moveTo>
                <a:lnTo>
                  <a:pt x="6566449" y="0"/>
                </a:lnTo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>
                <a:latin typeface="Calibri" charset="0"/>
                <a:ea typeface="Calibri" charset="0"/>
                <a:cs typeface="Calibri" charset="0"/>
              </a:rPr>
              <a:t>POSSÍVEIS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53459" y="2227924"/>
            <a:ext cx="6577330" cy="3670300"/>
          </a:xfrm>
          <a:prstGeom prst="rect">
            <a:avLst/>
          </a:prstGeom>
        </p:spPr>
        <p:txBody>
          <a:bodyPr vert="horz" wrap="square" lIns="0" tIns="289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sz="6150" b="1" dirty="0">
                <a:latin typeface="Calibri" charset="0"/>
                <a:ea typeface="Calibri" charset="0"/>
                <a:cs typeface="Calibri" charset="0"/>
              </a:rPr>
              <a:t>REFLEXOS</a:t>
            </a:r>
            <a:endParaRPr sz="6150" dirty="0">
              <a:latin typeface="Calibri" charset="0"/>
              <a:ea typeface="Calibri" charset="0"/>
              <a:cs typeface="Calibri" charset="0"/>
            </a:endParaRPr>
          </a:p>
          <a:p>
            <a:pPr marL="12700">
              <a:lnSpc>
                <a:spcPct val="100000"/>
              </a:lnSpc>
              <a:spcBef>
                <a:spcPts val="2185"/>
              </a:spcBef>
              <a:tabLst>
                <a:tab pos="1427480" algn="l"/>
              </a:tabLst>
            </a:pPr>
            <a:r>
              <a:rPr sz="6150" b="1" dirty="0">
                <a:latin typeface="Calibri" charset="0"/>
                <a:ea typeface="Calibri" charset="0"/>
                <a:cs typeface="Calibri" charset="0"/>
              </a:rPr>
              <a:t>DA	MEDIDA</a:t>
            </a:r>
            <a:endParaRPr sz="6150" dirty="0">
              <a:latin typeface="Calibri" charset="0"/>
              <a:ea typeface="Calibri" charset="0"/>
              <a:cs typeface="Calibri" charset="0"/>
            </a:endParaRPr>
          </a:p>
          <a:p>
            <a:pPr marL="12700">
              <a:lnSpc>
                <a:spcPct val="100000"/>
              </a:lnSpc>
              <a:spcBef>
                <a:spcPts val="2185"/>
              </a:spcBef>
              <a:tabLst>
                <a:tab pos="2457450" algn="l"/>
                <a:tab pos="3354070" algn="l"/>
              </a:tabLst>
            </a:pPr>
            <a:r>
              <a:rPr sz="6150" b="1" dirty="0">
                <a:latin typeface="Calibri" charset="0"/>
                <a:ea typeface="Calibri" charset="0"/>
                <a:cs typeface="Calibri" charset="0"/>
              </a:rPr>
              <a:t>PARA	O	FUTURO</a:t>
            </a:r>
            <a:endParaRPr sz="615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089151" y="4545520"/>
            <a:ext cx="10015220" cy="5715"/>
          </a:xfrm>
          <a:custGeom>
            <a:avLst/>
            <a:gdLst/>
            <a:ahLst/>
            <a:cxnLst/>
            <a:rect l="l" t="t" r="r" b="b"/>
            <a:pathLst>
              <a:path w="10015219" h="5714">
                <a:moveTo>
                  <a:pt x="0" y="5235"/>
                </a:moveTo>
                <a:lnTo>
                  <a:pt x="10014948" y="5235"/>
                </a:lnTo>
                <a:lnTo>
                  <a:pt x="10014948" y="0"/>
                </a:lnTo>
                <a:lnTo>
                  <a:pt x="0" y="0"/>
                </a:lnTo>
                <a:lnTo>
                  <a:pt x="0" y="52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89151" y="5465635"/>
            <a:ext cx="10015220" cy="5715"/>
          </a:xfrm>
          <a:custGeom>
            <a:avLst/>
            <a:gdLst/>
            <a:ahLst/>
            <a:cxnLst/>
            <a:rect l="l" t="t" r="r" b="b"/>
            <a:pathLst>
              <a:path w="10015219" h="5714">
                <a:moveTo>
                  <a:pt x="0" y="5235"/>
                </a:moveTo>
                <a:lnTo>
                  <a:pt x="10014948" y="5235"/>
                </a:lnTo>
                <a:lnTo>
                  <a:pt x="10014948" y="0"/>
                </a:lnTo>
                <a:lnTo>
                  <a:pt x="0" y="0"/>
                </a:lnTo>
                <a:lnTo>
                  <a:pt x="0" y="52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089151" y="6430279"/>
            <a:ext cx="10015220" cy="5715"/>
          </a:xfrm>
          <a:custGeom>
            <a:avLst/>
            <a:gdLst/>
            <a:ahLst/>
            <a:cxnLst/>
            <a:rect l="l" t="t" r="r" b="b"/>
            <a:pathLst>
              <a:path w="10015219" h="5714">
                <a:moveTo>
                  <a:pt x="0" y="5235"/>
                </a:moveTo>
                <a:lnTo>
                  <a:pt x="10014948" y="5235"/>
                </a:lnTo>
                <a:lnTo>
                  <a:pt x="10014948" y="0"/>
                </a:lnTo>
                <a:lnTo>
                  <a:pt x="0" y="0"/>
                </a:lnTo>
                <a:lnTo>
                  <a:pt x="0" y="52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89151" y="7342976"/>
            <a:ext cx="10015220" cy="5715"/>
          </a:xfrm>
          <a:custGeom>
            <a:avLst/>
            <a:gdLst/>
            <a:ahLst/>
            <a:cxnLst/>
            <a:rect l="l" t="t" r="r" b="b"/>
            <a:pathLst>
              <a:path w="10015219" h="5715">
                <a:moveTo>
                  <a:pt x="0" y="5235"/>
                </a:moveTo>
                <a:lnTo>
                  <a:pt x="10014948" y="5235"/>
                </a:lnTo>
                <a:lnTo>
                  <a:pt x="10014948" y="0"/>
                </a:lnTo>
                <a:lnTo>
                  <a:pt x="0" y="0"/>
                </a:lnTo>
                <a:lnTo>
                  <a:pt x="0" y="52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89151" y="8300196"/>
            <a:ext cx="10015220" cy="5715"/>
          </a:xfrm>
          <a:custGeom>
            <a:avLst/>
            <a:gdLst/>
            <a:ahLst/>
            <a:cxnLst/>
            <a:rect l="l" t="t" r="r" b="b"/>
            <a:pathLst>
              <a:path w="10015219" h="5715">
                <a:moveTo>
                  <a:pt x="0" y="5235"/>
                </a:moveTo>
                <a:lnTo>
                  <a:pt x="10014948" y="5235"/>
                </a:lnTo>
                <a:lnTo>
                  <a:pt x="10014948" y="0"/>
                </a:lnTo>
                <a:lnTo>
                  <a:pt x="0" y="0"/>
                </a:lnTo>
                <a:lnTo>
                  <a:pt x="0" y="52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89151" y="9264836"/>
            <a:ext cx="10015220" cy="5715"/>
          </a:xfrm>
          <a:custGeom>
            <a:avLst/>
            <a:gdLst/>
            <a:ahLst/>
            <a:cxnLst/>
            <a:rect l="l" t="t" r="r" b="b"/>
            <a:pathLst>
              <a:path w="10015219" h="5715">
                <a:moveTo>
                  <a:pt x="0" y="5235"/>
                </a:moveTo>
                <a:lnTo>
                  <a:pt x="10014948" y="5235"/>
                </a:lnTo>
                <a:lnTo>
                  <a:pt x="10014948" y="0"/>
                </a:lnTo>
                <a:lnTo>
                  <a:pt x="0" y="0"/>
                </a:lnTo>
                <a:lnTo>
                  <a:pt x="0" y="52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2E1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7088" y="48819"/>
            <a:ext cx="17381855" cy="0"/>
          </a:xfrm>
          <a:custGeom>
            <a:avLst/>
            <a:gdLst/>
            <a:ahLst/>
            <a:cxnLst/>
            <a:rect l="l" t="t" r="r" b="b"/>
            <a:pathLst>
              <a:path w="17381855">
                <a:moveTo>
                  <a:pt x="0" y="0"/>
                </a:moveTo>
                <a:lnTo>
                  <a:pt x="17381669" y="0"/>
                </a:lnTo>
              </a:path>
            </a:pathLst>
          </a:custGeom>
          <a:ln w="1017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6159" y="2389984"/>
            <a:ext cx="6009508" cy="0"/>
          </a:xfrm>
          <a:custGeom>
            <a:avLst/>
            <a:gdLst/>
            <a:ahLst/>
            <a:cxnLst/>
            <a:rect l="l" t="t" r="r" b="b"/>
            <a:pathLst>
              <a:path w="4112895">
                <a:moveTo>
                  <a:pt x="0" y="0"/>
                </a:moveTo>
                <a:lnTo>
                  <a:pt x="4112785" y="0"/>
                </a:lnTo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 flipV="1">
            <a:off x="1066159" y="4700683"/>
            <a:ext cx="6079127" cy="94837"/>
          </a:xfrm>
          <a:custGeom>
            <a:avLst/>
            <a:gdLst/>
            <a:ahLst/>
            <a:cxnLst/>
            <a:rect l="l" t="t" r="r" b="b"/>
            <a:pathLst>
              <a:path w="4632960">
                <a:moveTo>
                  <a:pt x="0" y="0"/>
                </a:moveTo>
                <a:lnTo>
                  <a:pt x="4632728" y="0"/>
                </a:lnTo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71897" y="2399453"/>
            <a:ext cx="6232401" cy="1801775"/>
          </a:xfrm>
          <a:prstGeom prst="rect">
            <a:avLst/>
          </a:prstGeom>
        </p:spPr>
        <p:txBody>
          <a:bodyPr vert="horz" wrap="square" lIns="0" tIns="16510" rIns="0" bIns="0" rtlCol="0" anchor="t">
            <a:spAutoFit/>
          </a:bodyPr>
          <a:lstStyle/>
          <a:p>
            <a:pPr marL="12700">
              <a:spcBef>
                <a:spcPts val="130"/>
              </a:spcBef>
            </a:pPr>
            <a:r>
              <a:rPr lang="pt-BR" sz="5800" dirty="0">
                <a:latin typeface="Calibri"/>
                <a:ea typeface="Calibri"/>
                <a:cs typeface="Calibri"/>
              </a:rPr>
              <a:t>PEC das </a:t>
            </a:r>
            <a:r>
              <a:rPr lang="pt-BR" sz="5800">
                <a:latin typeface="Calibri"/>
                <a:ea typeface="Calibri"/>
                <a:cs typeface="Calibri"/>
              </a:rPr>
              <a:t>Domésticas LC 150</a:t>
            </a:r>
            <a:endParaRPr lang="pt-BR" sz="5800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31356A0A-DE6E-1DF4-2CAC-6E9B6598D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349219"/>
              </p:ext>
            </p:extLst>
          </p:nvPr>
        </p:nvGraphicFramePr>
        <p:xfrm>
          <a:off x="8698479" y="4482372"/>
          <a:ext cx="10547628" cy="109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36907">
                  <a:extLst>
                    <a:ext uri="{9D8B030D-6E8A-4147-A177-3AD203B41FA5}">
                      <a16:colId xmlns:a16="http://schemas.microsoft.com/office/drawing/2014/main" val="952656469"/>
                    </a:ext>
                  </a:extLst>
                </a:gridCol>
                <a:gridCol w="2636907">
                  <a:extLst>
                    <a:ext uri="{9D8B030D-6E8A-4147-A177-3AD203B41FA5}">
                      <a16:colId xmlns:a16="http://schemas.microsoft.com/office/drawing/2014/main" val="594286178"/>
                    </a:ext>
                  </a:extLst>
                </a:gridCol>
                <a:gridCol w="2636907">
                  <a:extLst>
                    <a:ext uri="{9D8B030D-6E8A-4147-A177-3AD203B41FA5}">
                      <a16:colId xmlns:a16="http://schemas.microsoft.com/office/drawing/2014/main" val="3598434944"/>
                    </a:ext>
                  </a:extLst>
                </a:gridCol>
                <a:gridCol w="2636907">
                  <a:extLst>
                    <a:ext uri="{9D8B030D-6E8A-4147-A177-3AD203B41FA5}">
                      <a16:colId xmlns:a16="http://schemas.microsoft.com/office/drawing/2014/main" val="1267619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Ano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Com carteira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Sem carteira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Fonte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529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2015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2,1 mi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3,7 mi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IBGE/PNAD Contínua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2088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2023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1,3 mi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4,0 mi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IBGE/PNAD Contínua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271726"/>
                  </a:ext>
                </a:extLst>
              </a:tr>
            </a:tbl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39CE25F0-50BD-EDEC-88F2-A19B4C94A3F5}"/>
              </a:ext>
            </a:extLst>
          </p:cNvPr>
          <p:cNvSpPr txBox="1"/>
          <p:nvPr/>
        </p:nvSpPr>
        <p:spPr>
          <a:xfrm>
            <a:off x="7750988" y="2407750"/>
            <a:ext cx="11545631" cy="64017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/>
              <a:t>Antes da PEC:</a:t>
            </a:r>
            <a:r>
              <a:rPr lang="pt-BR" sz="2800" dirty="0"/>
              <a:t> direitos limitados, custos baixos, vínculos mais estáveis.</a:t>
            </a:r>
            <a:br>
              <a:rPr lang="pt-BR" sz="2800" dirty="0"/>
            </a:br>
            <a:r>
              <a:rPr lang="pt-BR" sz="2800" b="1" dirty="0"/>
              <a:t>Depois da PEC:</a:t>
            </a:r>
            <a:r>
              <a:rPr lang="pt-BR" sz="2800" dirty="0"/>
              <a:t> ampliação de direitos (FGTS, hora extra, adicional noturno).</a:t>
            </a:r>
            <a:endParaRPr lang="pt-BR" sz="2800" i="1" dirty="0">
              <a:ea typeface="Calibri"/>
              <a:cs typeface="Calibri"/>
            </a:endParaRPr>
          </a:p>
          <a:p>
            <a:endParaRPr lang="pt-BR" sz="2800" dirty="0">
              <a:ea typeface="Calibri"/>
              <a:cs typeface="Calibri"/>
            </a:endParaRPr>
          </a:p>
          <a:p>
            <a:endParaRPr lang="pt-BR" sz="2800" dirty="0">
              <a:ea typeface="Calibri"/>
              <a:cs typeface="Calibri"/>
            </a:endParaRPr>
          </a:p>
          <a:p>
            <a:endParaRPr lang="pt-BR" sz="2800" dirty="0">
              <a:ea typeface="Calibri"/>
              <a:cs typeface="Calibri"/>
            </a:endParaRPr>
          </a:p>
          <a:p>
            <a:endParaRPr lang="pt-BR" sz="2800" dirty="0">
              <a:ea typeface="Calibri"/>
              <a:cs typeface="Calibri"/>
            </a:endParaRPr>
          </a:p>
          <a:p>
            <a:endParaRPr lang="pt-BR" sz="2800" dirty="0">
              <a:ea typeface="Calibri"/>
              <a:cs typeface="Calibri"/>
            </a:endParaRPr>
          </a:p>
          <a:p>
            <a:endParaRPr lang="pt-BR" sz="2800" dirty="0">
              <a:ea typeface="Calibri"/>
              <a:cs typeface="Calibri"/>
            </a:endParaRPr>
          </a:p>
          <a:p>
            <a:endParaRPr lang="pt-BR" sz="2800" dirty="0">
              <a:ea typeface="Calibri"/>
              <a:cs typeface="Calibri"/>
            </a:endParaRPr>
          </a:p>
          <a:p>
            <a:r>
              <a:rPr lang="pt-BR" sz="2800" dirty="0"/>
              <a:t>📈 </a:t>
            </a:r>
            <a:r>
              <a:rPr lang="pt-BR" sz="2800" i="1" dirty="0"/>
              <a:t>Mais de 60% dos trabalhadores domésticos atuam sem carteira.</a:t>
            </a:r>
            <a:br>
              <a:rPr lang="pt-BR" sz="2800" dirty="0"/>
            </a:br>
            <a:r>
              <a:rPr lang="pt-BR" sz="2800" b="1" dirty="0"/>
              <a:t>IBGE, PNAD Contínua 2024</a:t>
            </a:r>
            <a:br>
              <a:rPr lang="pt-BR" sz="2800" dirty="0"/>
            </a:br>
            <a:r>
              <a:rPr lang="pt-BR" sz="2800" i="1" dirty="0"/>
              <a:t>IPEA (2019): “O aumento do custo reduziu a demanda por emprego formal.”</a:t>
            </a:r>
            <a:endParaRPr lang="pt-BR" sz="2800" i="1" dirty="0">
              <a:ea typeface="Calibri"/>
              <a:cs typeface="Calibri"/>
            </a:endParaRPr>
          </a:p>
          <a:p>
            <a:endParaRPr lang="pt-BR" sz="2800" i="1" dirty="0">
              <a:ea typeface="Calibri"/>
              <a:cs typeface="Calibri"/>
            </a:endParaRPr>
          </a:p>
          <a:p>
            <a:r>
              <a:rPr lang="pt-BR" sz="2800" dirty="0"/>
              <a:t>💡 </a:t>
            </a:r>
            <a:r>
              <a:rPr lang="pt-BR" sz="2800" i="1" dirty="0"/>
              <a:t>Lição: avanços sociais sem medidas compensatórias geram informalidade.</a:t>
            </a:r>
            <a:endParaRPr lang="pt-BR" sz="2800" i="1" dirty="0">
              <a:ea typeface="Calibri"/>
              <a:cs typeface="Calibri"/>
            </a:endParaRPr>
          </a:p>
          <a:p>
            <a:pPr algn="ctr"/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701</Words>
  <Application>Microsoft Office PowerPoint</Application>
  <PresentationFormat>Personalizar</PresentationFormat>
  <Paragraphs>129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Arial-BoldItalicMT</vt:lpstr>
      <vt:lpstr>Calibri</vt:lpstr>
      <vt:lpstr>Office Theme</vt:lpstr>
      <vt:lpstr>Apresentação do PowerPoint</vt:lpstr>
      <vt:lpstr>OBJETIVOS</vt:lpstr>
      <vt:lpstr>TENDÊNCIAS</vt:lpstr>
      <vt:lpstr>PRODUTIVIDADE</vt:lpstr>
      <vt:lpstr>PRODUTIVIDADE</vt:lpstr>
      <vt:lpstr>PARA ESTIMAR OS IMPACTOS</vt:lpstr>
      <vt:lpstr>DETALHES</vt:lpstr>
      <vt:lpstr>POSSÍVEIS</vt:lpstr>
      <vt:lpstr>PEC das Domésticas LC 150</vt:lpstr>
      <vt:lpstr>CONCLUSÃO</vt:lpstr>
      <vt:lpstr>OBRIGADO IVO DALL'ACQUA JÚNIOR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Leandro Almeida</dc:creator>
  <cp:lastModifiedBy>Miriam Garcia</cp:lastModifiedBy>
  <cp:revision>101</cp:revision>
  <dcterms:created xsi:type="dcterms:W3CDTF">2025-10-31T14:22:51Z</dcterms:created>
  <dcterms:modified xsi:type="dcterms:W3CDTF">2025-12-08T19:28:19Z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2025-10-31T00:00:00Z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2025-10-31T00:00:00Z</vt:filetime>
  </property>
</Properties>
</file>