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6" r:id="rId4"/>
    <p:sldId id="261" r:id="rId5"/>
    <p:sldId id="263" r:id="rId6"/>
    <p:sldId id="265" r:id="rId7"/>
    <p:sldId id="270" r:id="rId8"/>
    <p:sldId id="271" r:id="rId9"/>
    <p:sldId id="269" r:id="rId10"/>
    <p:sldId id="267" r:id="rId11"/>
    <p:sldId id="264" r:id="rId12"/>
    <p:sldId id="25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2E48F-1384-64CC-95CC-FD8E26C7976A}" v="83" dt="2023-05-22T14:40:03.913"/>
    <p1510:client id="{2090A872-9149-7EFF-0C21-30BD6AEB4C92}" v="920" dt="2023-05-19T17:56:21.406"/>
    <p1510:client id="{2F694A3F-F7C6-D795-453C-5A74EFD37690}" v="810" dt="2023-05-19T19:12:04.618"/>
    <p1510:client id="{494B0C75-FED8-FC5E-5468-A1B10113EF3E}" v="12" dt="2023-05-20T15:06:54.302"/>
    <p1510:client id="{5EC90012-F878-DBEE-3577-3EC0E6DAF85D}" v="274" dt="2023-05-19T20:34:03.620"/>
    <p1510:client id="{65E0B3BB-12E7-9AF3-CE5C-46A927250FAA}" v="12" dt="2023-05-20T02:13:21.599"/>
    <p1510:client id="{6AD75541-8ECB-833D-8E2A-D24123419332}" v="326" dt="2023-05-19T15:09:01.937"/>
    <p1510:client id="{9CAC776B-4A55-4A80-D027-8C2287E4A8C8}" v="129" dt="2023-05-21T02:15:20.455"/>
    <p1510:client id="{C8F96161-CC9A-B13D-04E3-9CFA37D79556}" v="74" dt="2023-05-19T18:05:01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6DE13-44A9-417C-B3D0-79A49DF59E0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23B7D-81F4-4DD5-AD5C-2D88B98E2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98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A2564-5A52-4E5E-A3F5-1546F30755D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A2564-5A52-4E5E-A3F5-1546F30755D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1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A2564-5A52-4E5E-A3F5-1546F30755D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30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B846-3F40-4E46-A96B-59E1D8754B73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D9AD-AC17-48D8-BD16-C5FEF28BF5D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frejr.com.br/" TargetMode="External"/><Relationship Id="rId2" Type="http://schemas.openxmlformats.org/officeDocument/2006/relationships/hyperlink" Target="mailto:amtelles@fazenda.rj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5678A45-9B96-4DB8-86C0-AFCE3F634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4980231"/>
            <a:ext cx="7883109" cy="844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1700" dirty="0">
                <a:solidFill>
                  <a:schemeClr val="tx2"/>
                </a:solidFill>
              </a:rPr>
              <a:t>Alexandre Mello Telles de Menezes - Presidente</a:t>
            </a:r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513F5C0-A6FD-41F4-83BA-E7248814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2614612"/>
            <a:ext cx="6115050" cy="2091112"/>
          </a:xfrm>
          <a:prstGeom prst="rect">
            <a:avLst/>
          </a:prstGeom>
        </p:spPr>
      </p:pic>
      <p:pic>
        <p:nvPicPr>
          <p:cNvPr id="6" name="Picture 6" descr="Shape&#10;&#10;Description automatically generated">
            <a:extLst>
              <a:ext uri="{FF2B5EF4-FFF2-40B4-BE49-F238E27FC236}">
                <a16:creationId xmlns:a16="http://schemas.microsoft.com/office/drawing/2014/main" xmlns="" id="{4B26BD06-7764-67FB-7E36-3085E688B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2" y="-5565"/>
            <a:ext cx="9155986" cy="6869130"/>
          </a:xfrm>
          <a:prstGeom prst="rect">
            <a:avLst/>
          </a:prstGeom>
        </p:spPr>
      </p:pic>
      <p:pic>
        <p:nvPicPr>
          <p:cNvPr id="9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CC2C2569-709F-0A81-A6DE-987B06EA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47" y="277"/>
            <a:ext cx="2392063" cy="157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m 13">
            <a:extLst>
              <a:ext uri="{FF2B5EF4-FFF2-40B4-BE49-F238E27FC236}">
                <a16:creationId xmlns:a16="http://schemas.microsoft.com/office/drawing/2014/main" xmlns="" id="{68BBFB62-890A-1F57-99A8-42B0C141D7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96" y="5957341"/>
            <a:ext cx="2445639" cy="6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5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9F131-B44B-71DB-5F43-4C7586F9C5BD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  <a:latin typeface="+mj-lt"/>
                <a:ea typeface="+mj-ea"/>
                <a:cs typeface="Calibri"/>
              </a:rPr>
              <a:t>Dilemas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Calibri"/>
              </a:rPr>
              <a:t> das "Propostas"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Calibri"/>
            </a:endParaRP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A4645689-1BC2-CA40-843E-A57E4A8A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686" y="5402120"/>
            <a:ext cx="1181100" cy="1362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4F22EB-421F-420A-4AD2-9FFC74570B1F}"/>
              </a:ext>
            </a:extLst>
          </p:cNvPr>
          <p:cNvSpPr txBox="1"/>
          <p:nvPr/>
        </p:nvSpPr>
        <p:spPr>
          <a:xfrm>
            <a:off x="555894" y="2057155"/>
            <a:ext cx="8270695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err="1">
                <a:solidFill>
                  <a:srgbClr val="0070C0"/>
                </a:solidFill>
                <a:cs typeface="Calibri"/>
              </a:rPr>
              <a:t>Créditos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70C0"/>
                </a:solidFill>
                <a:cs typeface="Calibri"/>
              </a:rPr>
              <a:t>Acumulados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  </a:t>
            </a:r>
            <a:br>
              <a:rPr lang="en-US" sz="2400" dirty="0">
                <a:solidFill>
                  <a:srgbClr val="0070C0"/>
                </a:solidFill>
                <a:cs typeface="Calibri"/>
              </a:rPr>
            </a:br>
            <a:r>
              <a:rPr lang="en-US" sz="2400" dirty="0">
                <a:solidFill>
                  <a:srgbClr val="0070C0"/>
                </a:solidFill>
                <a:cs typeface="Calibri"/>
              </a:rPr>
              <a:t> </a:t>
            </a:r>
            <a:r>
              <a:rPr lang="en-US" sz="2000" dirty="0">
                <a:solidFill>
                  <a:srgbClr val="0070C0"/>
                </a:solidFill>
                <a:cs typeface="Calibri"/>
              </a:rPr>
              <a:t>Lei </a:t>
            </a:r>
            <a:r>
              <a:rPr lang="en-US" sz="2000" err="1">
                <a:solidFill>
                  <a:srgbClr val="0070C0"/>
                </a:solidFill>
                <a:cs typeface="Calibri"/>
              </a:rPr>
              <a:t>Kandir</a:t>
            </a:r>
            <a:r>
              <a:rPr lang="en-US" sz="2000" dirty="0">
                <a:solidFill>
                  <a:srgbClr val="0070C0"/>
                </a:solidFill>
                <a:cs typeface="Calibri"/>
              </a:rPr>
              <a:t> (LC 87/1996) - </a:t>
            </a:r>
            <a:r>
              <a:rPr lang="en-US" sz="2000" err="1">
                <a:solidFill>
                  <a:srgbClr val="0070C0"/>
                </a:solidFill>
                <a:cs typeface="Calibri"/>
              </a:rPr>
              <a:t>desoneração</a:t>
            </a:r>
            <a:r>
              <a:rPr lang="en-US" sz="2000" dirty="0">
                <a:solidFill>
                  <a:srgbClr val="0070C0"/>
                </a:solidFill>
                <a:cs typeface="Calibri"/>
              </a:rPr>
              <a:t> das </a:t>
            </a:r>
            <a:r>
              <a:rPr lang="en-US" sz="2000" err="1">
                <a:solidFill>
                  <a:srgbClr val="0070C0"/>
                </a:solidFill>
                <a:cs typeface="Calibri"/>
              </a:rPr>
              <a:t>exportações</a:t>
            </a:r>
            <a:endParaRPr lang="en-US" sz="2000">
              <a:solidFill>
                <a:srgbClr val="0070C0"/>
              </a:solidFill>
              <a:cs typeface="Calibri"/>
            </a:endParaRPr>
          </a:p>
          <a:p>
            <a:endParaRPr lang="en-US" sz="2000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  <a:cs typeface="Calibri"/>
              </a:rPr>
              <a:t>Sistema </a:t>
            </a:r>
            <a:r>
              <a:rPr lang="en-US" sz="2400" dirty="0" err="1">
                <a:solidFill>
                  <a:srgbClr val="0070C0"/>
                </a:solidFill>
                <a:cs typeface="Calibri"/>
              </a:rPr>
              <a:t>Tributário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: </a:t>
            </a:r>
            <a:r>
              <a:rPr lang="en-US" sz="2400" dirty="0" err="1">
                <a:solidFill>
                  <a:srgbClr val="0070C0"/>
                </a:solidFill>
                <a:cs typeface="Calibri"/>
              </a:rPr>
              <a:t>complexo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, </a:t>
            </a:r>
            <a:r>
              <a:rPr lang="en-US" sz="2400" dirty="0" err="1">
                <a:solidFill>
                  <a:srgbClr val="0070C0"/>
                </a:solidFill>
                <a:cs typeface="Calibri"/>
              </a:rPr>
              <a:t>recessivo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 e </a:t>
            </a:r>
            <a:r>
              <a:rPr lang="en-US" sz="2400" dirty="0" err="1">
                <a:solidFill>
                  <a:srgbClr val="0070C0"/>
                </a:solidFill>
                <a:cs typeface="Calibri"/>
              </a:rPr>
              <a:t>ineficaz</a:t>
            </a:r>
            <a:endParaRPr lang="en-US" sz="240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err="1">
                <a:solidFill>
                  <a:srgbClr val="0070C0"/>
                </a:solidFill>
                <a:cs typeface="Calibri"/>
              </a:rPr>
              <a:t>Concentração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 das </a:t>
            </a:r>
            <a:r>
              <a:rPr lang="en-US" sz="2400" err="1">
                <a:solidFill>
                  <a:srgbClr val="0070C0"/>
                </a:solidFill>
                <a:cs typeface="Calibri"/>
              </a:rPr>
              <a:t>decisões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 </a:t>
            </a:r>
            <a:r>
              <a:rPr lang="en-US" sz="2400" err="1">
                <a:solidFill>
                  <a:srgbClr val="0070C0"/>
                </a:solidFill>
                <a:cs typeface="Calibri"/>
              </a:rPr>
              <a:t>por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 um </a:t>
            </a:r>
            <a:r>
              <a:rPr lang="en-US" sz="2400" err="1">
                <a:solidFill>
                  <a:srgbClr val="0070C0"/>
                </a:solidFill>
                <a:cs typeface="Calibri"/>
              </a:rPr>
              <a:t>Conselho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 de </a:t>
            </a:r>
            <a:r>
              <a:rPr lang="en-US" sz="2400" err="1">
                <a:solidFill>
                  <a:srgbClr val="0070C0"/>
                </a:solidFill>
                <a:cs typeface="Calibri"/>
              </a:rPr>
              <a:t>notáveis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 </a:t>
            </a:r>
          </a:p>
          <a:p>
            <a:endParaRPr lang="en-US" sz="2400" dirty="0">
              <a:solidFill>
                <a:srgbClr val="0070C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err="1">
                <a:solidFill>
                  <a:srgbClr val="0070C0"/>
                </a:solidFill>
                <a:ea typeface="+mn-lt"/>
                <a:cs typeface="+mn-lt"/>
              </a:rPr>
              <a:t>Transição</a:t>
            </a:r>
            <a:r>
              <a:rPr lang="en-US" sz="2400" dirty="0">
                <a:solidFill>
                  <a:srgbClr val="0070C0"/>
                </a:solidFill>
                <a:ea typeface="+mn-lt"/>
                <a:cs typeface="+mn-lt"/>
              </a:rPr>
              <a:t> e </a:t>
            </a:r>
            <a:r>
              <a:rPr lang="en-US" sz="2400" err="1">
                <a:solidFill>
                  <a:srgbClr val="0070C0"/>
                </a:solidFill>
                <a:ea typeface="+mn-lt"/>
                <a:cs typeface="+mn-lt"/>
              </a:rPr>
              <a:t>efeitos</a:t>
            </a:r>
            <a:r>
              <a:rPr lang="en-US" sz="2400" dirty="0">
                <a:solidFill>
                  <a:srgbClr val="0070C0"/>
                </a:solidFill>
                <a:ea typeface="+mn-lt"/>
                <a:cs typeface="+mn-lt"/>
              </a:rPr>
              <a:t> </a:t>
            </a:r>
            <a:r>
              <a:rPr lang="en-US" sz="2400" err="1">
                <a:solidFill>
                  <a:srgbClr val="0070C0"/>
                </a:solidFill>
                <a:ea typeface="+mn-lt"/>
                <a:cs typeface="+mn-lt"/>
              </a:rPr>
              <a:t>distributivos</a:t>
            </a:r>
            <a:endParaRPr lang="en-US" sz="2400">
              <a:solidFill>
                <a:srgbClr val="0070C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70C0"/>
                </a:solidFill>
                <a:cs typeface="Calibri"/>
              </a:rPr>
              <a:t>Cashback</a:t>
            </a: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0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9F131-B44B-71DB-5F43-4C7586F9C5BD}"/>
              </a:ext>
            </a:extLst>
          </p:cNvPr>
          <p:cNvSpPr txBox="1"/>
          <p:nvPr/>
        </p:nvSpPr>
        <p:spPr>
          <a:xfrm>
            <a:off x="840699" y="687480"/>
            <a:ext cx="5605629" cy="9941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u="sng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Considerações</a:t>
            </a:r>
            <a:r>
              <a:rPr lang="en-US" sz="3000" b="1" u="sng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u="sng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Finais</a:t>
            </a:r>
            <a:endParaRPr lang="en-US" sz="3000" b="1" u="sng" kern="1200">
              <a:solidFill>
                <a:srgbClr val="000000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4F22EB-421F-420A-4AD2-9FFC74570B1F}"/>
              </a:ext>
            </a:extLst>
          </p:cNvPr>
          <p:cNvSpPr txBox="1"/>
          <p:nvPr/>
        </p:nvSpPr>
        <p:spPr>
          <a:xfrm>
            <a:off x="844752" y="2227943"/>
            <a:ext cx="5040790" cy="39320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rgbClr val="0070C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</a:rPr>
              <a:t>Debate </a:t>
            </a:r>
            <a:r>
              <a:rPr lang="en-US" sz="1900" dirty="0" err="1">
                <a:solidFill>
                  <a:srgbClr val="0070C0"/>
                </a:solidFill>
              </a:rPr>
              <a:t>apenas</a:t>
            </a:r>
            <a:r>
              <a:rPr lang="en-US" sz="1900" dirty="0">
                <a:solidFill>
                  <a:srgbClr val="0070C0"/>
                </a:solidFill>
              </a:rPr>
              <a:t> no campo </a:t>
            </a:r>
            <a:r>
              <a:rPr lang="en-US" sz="1900" dirty="0" err="1">
                <a:solidFill>
                  <a:srgbClr val="0070C0"/>
                </a:solidFill>
              </a:rPr>
              <a:t>teórico</a:t>
            </a:r>
            <a:r>
              <a:rPr lang="en-US" sz="1900" dirty="0">
                <a:solidFill>
                  <a:srgbClr val="0070C0"/>
                </a:solidFill>
              </a:rPr>
              <a:t> </a:t>
            </a:r>
            <a:endParaRPr lang="en-US" sz="1900" dirty="0">
              <a:solidFill>
                <a:srgbClr val="0070C0"/>
              </a:solidFill>
              <a:cs typeface="Calibri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rgbClr val="0070C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err="1">
                <a:solidFill>
                  <a:srgbClr val="0070C0"/>
                </a:solidFill>
              </a:rPr>
              <a:t>Modelos</a:t>
            </a:r>
            <a:r>
              <a:rPr lang="en-US" sz="1900">
                <a:solidFill>
                  <a:srgbClr val="0070C0"/>
                </a:solidFill>
              </a:rPr>
              <a:t> de </a:t>
            </a:r>
            <a:r>
              <a:rPr lang="en-US" sz="1900" err="1">
                <a:solidFill>
                  <a:srgbClr val="0070C0"/>
                </a:solidFill>
              </a:rPr>
              <a:t>Nação</a:t>
            </a:r>
            <a:r>
              <a:rPr lang="en-US" sz="1900">
                <a:solidFill>
                  <a:srgbClr val="0070C0"/>
                </a:solidFill>
              </a:rPr>
              <a:t> - Estado</a:t>
            </a:r>
            <a:endParaRPr lang="en-US" sz="1900">
              <a:solidFill>
                <a:srgbClr val="0070C0"/>
              </a:solidFill>
              <a:cs typeface="Calibri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rgbClr val="0070C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</a:rPr>
              <a:t>Política Industrial</a:t>
            </a:r>
            <a:endParaRPr lang="en-US" sz="1900" dirty="0">
              <a:solidFill>
                <a:srgbClr val="0070C0"/>
              </a:solidFill>
              <a:cs typeface="Calibri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rgbClr val="0070C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0070C0"/>
                </a:solidFill>
                <a:cs typeface="Calibri"/>
              </a:rPr>
              <a:t>Funções</a:t>
            </a:r>
            <a:r>
              <a:rPr lang="en-US" sz="2000" dirty="0">
                <a:solidFill>
                  <a:srgbClr val="0070C0"/>
                </a:solidFill>
                <a:cs typeface="Calibri"/>
              </a:rPr>
              <a:t> do Estado:</a:t>
            </a:r>
            <a:r>
              <a:rPr lang="en-US" sz="1900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err="1">
                <a:solidFill>
                  <a:srgbClr val="0070C0"/>
                </a:solidFill>
                <a:cs typeface="Calibri"/>
              </a:rPr>
              <a:t>Alocativa</a:t>
            </a:r>
            <a:r>
              <a:rPr lang="en-US" dirty="0">
                <a:solidFill>
                  <a:srgbClr val="0070C0"/>
                </a:solidFill>
                <a:cs typeface="Calibri"/>
              </a:rPr>
              <a:t>, </a:t>
            </a:r>
            <a:r>
              <a:rPr lang="en-US" err="1">
                <a:solidFill>
                  <a:srgbClr val="0070C0"/>
                </a:solidFill>
                <a:cs typeface="Calibri"/>
              </a:rPr>
              <a:t>Distribuitiva</a:t>
            </a:r>
            <a:r>
              <a:rPr lang="en-US" dirty="0">
                <a:solidFill>
                  <a:srgbClr val="0070C0"/>
                </a:solidFill>
                <a:cs typeface="Calibri"/>
              </a:rPr>
              <a:t> e </a:t>
            </a:r>
            <a:r>
              <a:rPr lang="en-US" err="1">
                <a:solidFill>
                  <a:srgbClr val="0070C0"/>
                </a:solidFill>
                <a:cs typeface="Calibri"/>
              </a:rPr>
              <a:t>Estabilizadora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70C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err="1">
                <a:solidFill>
                  <a:srgbClr val="0070C0"/>
                </a:solidFill>
              </a:rPr>
              <a:t>Federação</a:t>
            </a:r>
            <a:r>
              <a:rPr lang="en-US" sz="1900" dirty="0">
                <a:solidFill>
                  <a:srgbClr val="0070C0"/>
                </a:solidFill>
              </a:rPr>
              <a:t> (U/E/M/DF) – IVA Trial ?!</a:t>
            </a:r>
            <a:endParaRPr lang="en-US" sz="1900" dirty="0">
              <a:solidFill>
                <a:srgbClr val="0070C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37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35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A4645689-1BC2-CA40-843E-A57E4A8A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286" y="2751598"/>
            <a:ext cx="1173144" cy="13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DDBB197-D710-4A4F-A9CA-FD217749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5D1CFA-2CDB-4B64-BD9F-85744E8DA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D19333-13F0-4FB0-A6A5-1D8EDDE2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802955"/>
            <a:ext cx="3733482" cy="1454051"/>
          </a:xfrm>
        </p:spPr>
        <p:txBody>
          <a:bodyPr>
            <a:normAutofit/>
          </a:bodyPr>
          <a:lstStyle/>
          <a:p>
            <a:r>
              <a:rPr lang="pt-BR" sz="3100" b="1" dirty="0">
                <a:solidFill>
                  <a:schemeClr val="tx2"/>
                </a:solidFill>
              </a:rPr>
              <a:t>Obrigado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61BC7A56-3031-4C89-A30A-CA4573D46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421682"/>
            <a:ext cx="3733183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160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pt-BR" sz="1600" dirty="0">
                <a:solidFill>
                  <a:schemeClr val="tx2"/>
                </a:solidFill>
                <a:latin typeface="Helvetica" panose="020B0604020202020204" pitchFamily="34" charset="0"/>
              </a:rPr>
              <a:t>Contato: </a:t>
            </a:r>
            <a:r>
              <a:rPr lang="pt-BR" sz="1600" dirty="0">
                <a:solidFill>
                  <a:schemeClr val="tx2"/>
                </a:solidFill>
                <a:latin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amtelles@fazenda.rj.gov.br</a:t>
            </a:r>
            <a:endParaRPr lang="pt-BR" sz="160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pt-BR" sz="1600">
                <a:solidFill>
                  <a:schemeClr val="tx2"/>
                </a:solidFill>
                <a:latin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www.sinfrejr.com.br</a:t>
            </a:r>
            <a:endParaRPr lang="pt-BR" sz="160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pt-BR" sz="1600" dirty="0">
                <a:solidFill>
                  <a:schemeClr val="tx2"/>
                </a:solidFill>
                <a:latin typeface="Helvetica" panose="020B0604020202020204" pitchFamily="34" charset="0"/>
              </a:rPr>
              <a:t>21 - 97654-2772</a:t>
            </a:r>
          </a:p>
          <a:p>
            <a:r>
              <a:rPr lang="pt-BR" sz="1600" dirty="0">
                <a:solidFill>
                  <a:schemeClr val="tx2"/>
                </a:solidFill>
                <a:latin typeface="Helvetica" panose="020B0604020202020204" pitchFamily="34" charset="0"/>
              </a:rPr>
              <a:t>@sinfrerj @alexandremello.sinfrerj</a:t>
            </a:r>
          </a:p>
          <a:p>
            <a:endParaRPr lang="pt-BR" sz="160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pt-BR" sz="1600" dirty="0">
                <a:solidFill>
                  <a:schemeClr val="tx2"/>
                </a:solidFill>
                <a:latin typeface="Helvetica" panose="020B0604020202020204" pitchFamily="34" charset="0"/>
              </a:rPr>
              <a:t>“</a:t>
            </a:r>
            <a:r>
              <a:rPr lang="pt-BR" sz="1600" b="0" i="0" dirty="0">
                <a:solidFill>
                  <a:schemeClr val="tx2"/>
                </a:solidFill>
                <a:effectLst/>
                <a:latin typeface="Helvetica" panose="020B0604020202020204" pitchFamily="34" charset="0"/>
              </a:rPr>
              <a:t>Os benefícios da instrução nunca são perdidos.”</a:t>
            </a:r>
            <a:r>
              <a:rPr lang="pt-BR" sz="1600" b="0" i="0">
                <a:solidFill>
                  <a:schemeClr val="tx2"/>
                </a:solidFill>
                <a:effectLst/>
                <a:latin typeface="Helvetica" panose="020B0604020202020204" pitchFamily="34" charset="0"/>
              </a:rPr>
              <a:t/>
            </a:r>
            <a:br>
              <a:rPr lang="pt-BR" sz="1600" b="0" i="0">
                <a:solidFill>
                  <a:schemeClr val="tx2"/>
                </a:solidFill>
                <a:effectLst/>
                <a:latin typeface="Helvetica" panose="020B0604020202020204" pitchFamily="34" charset="0"/>
              </a:rPr>
            </a:br>
            <a:r>
              <a:rPr lang="pt-BR" sz="1600" b="0" i="0" dirty="0">
                <a:solidFill>
                  <a:schemeClr val="tx2"/>
                </a:solidFill>
                <a:effectLst/>
                <a:latin typeface="Helvetica" panose="020B0604020202020204" pitchFamily="34" charset="0"/>
              </a:rPr>
              <a:t>Franklin Roosevelt</a:t>
            </a:r>
            <a:endParaRPr lang="pt-BR" sz="1600" dirty="0">
              <a:solidFill>
                <a:schemeClr val="tx2"/>
              </a:solidFill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25EE5136-01F1-466C-962D-BA9B4C675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777422" y="0"/>
            <a:ext cx="4366578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11D3AD4-AF9B-4EB5-8C7B-C45D173B4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5102EBE-A80F-4CFF-B1DD-941EF9728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C18CE1F-9DF1-47AF-9E66-6CE348AC2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BD26A8C-8D1D-41E6-A71E-FE9AC75F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xmlns="" id="{63491B0C-0E91-08A4-299D-D18185F5B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75615" y="2065912"/>
            <a:ext cx="2746374" cy="27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5678A45-9B96-4DB8-86C0-AFCE3F634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7993955" cy="4032584"/>
          </a:xfrm>
        </p:spPr>
        <p:txBody>
          <a:bodyPr anchor="ctr">
            <a:normAutofit/>
          </a:bodyPr>
          <a:lstStyle/>
          <a:p>
            <a:r>
              <a:rPr lang="pt-BR" sz="4000" b="1" u="sng" dirty="0">
                <a:solidFill>
                  <a:schemeClr val="tx2"/>
                </a:solidFill>
              </a:rPr>
              <a:t>Seminário da Subcomissão da Reforma Tributária - PEC 45</a:t>
            </a:r>
            <a:r>
              <a:rPr lang="pt-BR" sz="4000" b="1" dirty="0">
                <a:solidFill>
                  <a:schemeClr val="tx2"/>
                </a:solidFill>
              </a:rPr>
              <a:t> </a:t>
            </a:r>
            <a:r>
              <a:rPr lang="pt-BR" sz="2000" b="1" u="sng" dirty="0">
                <a:solidFill>
                  <a:schemeClr val="tx2"/>
                </a:solidFill>
              </a:rPr>
              <a:t/>
            </a:r>
            <a:br>
              <a:rPr lang="pt-BR" sz="2000" b="1" u="sng" dirty="0">
                <a:solidFill>
                  <a:schemeClr val="tx2"/>
                </a:solidFill>
              </a:rPr>
            </a:br>
            <a:r>
              <a:rPr lang="pt-BR" sz="2000" b="1" u="sng" dirty="0">
                <a:solidFill>
                  <a:schemeClr val="tx2"/>
                </a:solidFill>
              </a:rPr>
              <a:t/>
            </a:r>
            <a:br>
              <a:rPr lang="pt-BR" sz="2000" b="1" u="sng" dirty="0">
                <a:solidFill>
                  <a:schemeClr val="tx2"/>
                </a:solidFill>
              </a:rPr>
            </a:br>
            <a:r>
              <a:rPr lang="pt-BR" sz="2000" b="1" dirty="0">
                <a:solidFill>
                  <a:schemeClr val="tx2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2000" b="1" dirty="0">
                <a:solidFill>
                  <a:schemeClr val="tx2"/>
                </a:solidFill>
              </a:rPr>
              <a:t> Muito mais que simplificar ou harmonizar, precisamos </a:t>
            </a:r>
            <a:r>
              <a:rPr lang="pt-BR" sz="2000" b="1" dirty="0">
                <a:solidFill>
                  <a:srgbClr val="FF0000"/>
                </a:solidFill>
              </a:rPr>
              <a:t>avançar</a:t>
            </a:r>
            <a:r>
              <a:rPr lang="pt-BR" sz="2000" b="1" dirty="0">
                <a:solidFill>
                  <a:schemeClr val="tx2"/>
                </a:solidFill>
              </a:rPr>
              <a:t>.</a:t>
            </a:r>
            <a:endParaRPr lang="pt-BR" sz="2000" b="1" dirty="0">
              <a:solidFill>
                <a:schemeClr val="tx2"/>
              </a:solidFill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pt-BR" sz="2000" b="1" dirty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pt-BR" sz="2000" b="1" dirty="0">
                <a:solidFill>
                  <a:schemeClr val="tx2"/>
                </a:solidFill>
              </a:rPr>
              <a:t> Buscar um </a:t>
            </a:r>
            <a:r>
              <a:rPr lang="pt-BR" sz="2000" b="1" dirty="0">
                <a:solidFill>
                  <a:srgbClr val="FF0000"/>
                </a:solidFill>
              </a:rPr>
              <a:t>sistema tributário em defesa da sociedade</a:t>
            </a:r>
            <a:r>
              <a:rPr lang="pt-BR" sz="2000" b="1" dirty="0">
                <a:solidFill>
                  <a:schemeClr val="tx2"/>
                </a:solidFill>
              </a:rPr>
              <a:t>.</a:t>
            </a:r>
            <a:endParaRPr lang="pt-BR" sz="2000" b="1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47" y="277"/>
            <a:ext cx="2392063" cy="157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BD7963D3-0DBF-4093-9CF7-7BAAA9207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8" y="5734734"/>
            <a:ext cx="2445639" cy="6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6854" y="5308315"/>
            <a:ext cx="1171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32A6F0D5-0177-DA71-B418-D8498C93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66" y="827822"/>
            <a:ext cx="8017266" cy="46972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36919" y="387796"/>
            <a:ext cx="4996161" cy="17828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err="1">
                <a:solidFill>
                  <a:srgbClr val="0070C0"/>
                </a:solidFill>
              </a:rPr>
              <a:t>Fortalecer</a:t>
            </a:r>
            <a:r>
              <a:rPr lang="en-US" sz="3200" dirty="0">
                <a:solidFill>
                  <a:srgbClr val="0070C0"/>
                </a:solidFill>
              </a:rPr>
              <a:t> o </a:t>
            </a:r>
            <a:r>
              <a:rPr lang="en-US" sz="3200" err="1">
                <a:solidFill>
                  <a:srgbClr val="0070C0"/>
                </a:solidFill>
              </a:rPr>
              <a:t>pacto</a:t>
            </a:r>
            <a:r>
              <a:rPr lang="en-US" sz="3200" dirty="0">
                <a:solidFill>
                  <a:srgbClr val="0070C0"/>
                </a:solidFill>
              </a:rPr>
              <a:t> </a:t>
            </a:r>
            <a:r>
              <a:rPr lang="en-US" sz="3200" err="1">
                <a:solidFill>
                  <a:srgbClr val="0070C0"/>
                </a:solidFill>
              </a:rPr>
              <a:t>federativo</a:t>
            </a:r>
            <a:r>
              <a:rPr lang="en-US" sz="32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7" name="Picture 4" descr="Duas pessoas a segurar de cada outra pessoa">
            <a:extLst>
              <a:ext uri="{FF2B5EF4-FFF2-40B4-BE49-F238E27FC236}">
                <a16:creationId xmlns:a16="http://schemas.microsoft.com/office/drawing/2014/main" xmlns="" id="{79488458-EDBB-7E9D-AF34-8B0241709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3" r="30946" b="-2"/>
          <a:stretch/>
        </p:blipFill>
        <p:spPr>
          <a:xfrm>
            <a:off x="20" y="10"/>
            <a:ext cx="4193564" cy="685799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13975" y="2614612"/>
            <a:ext cx="4568072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1"/>
                </a:solidFill>
              </a:rPr>
              <a:t>Garantir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err="1">
                <a:solidFill>
                  <a:schemeClr val="tx1"/>
                </a:solidFill>
              </a:rPr>
              <a:t>autonomia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err="1">
                <a:solidFill>
                  <a:schemeClr val="tx1"/>
                </a:solidFill>
              </a:rPr>
              <a:t>ente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federado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Cooperação</a:t>
            </a:r>
            <a:endParaRPr lang="en-US" sz="2000" dirty="0" err="1">
              <a:solidFill>
                <a:schemeClr val="tx1"/>
              </a:solidFill>
              <a:cs typeface="Calibri"/>
            </a:endParaRPr>
          </a:p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Realizar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dirty="0" err="1">
                <a:solidFill>
                  <a:schemeClr val="tx1"/>
                </a:solidFill>
              </a:rPr>
              <a:t>suas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dirty="0" err="1">
                <a:solidFill>
                  <a:schemeClr val="tx1"/>
                </a:solidFill>
              </a:rPr>
              <a:t>Políticas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dirty="0" err="1">
                <a:solidFill>
                  <a:schemeClr val="tx1"/>
                </a:solidFill>
              </a:rPr>
              <a:t>Públicas</a:t>
            </a:r>
            <a:endParaRPr lang="en-US" sz="2000" dirty="0" err="1">
              <a:solidFill>
                <a:schemeClr val="tx1"/>
              </a:solidFill>
              <a:cs typeface="Calibri"/>
            </a:endParaRPr>
          </a:p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1"/>
                </a:solidFill>
              </a:rPr>
              <a:t>Gerir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err="1">
                <a:solidFill>
                  <a:schemeClr val="tx1"/>
                </a:solidFill>
              </a:rPr>
              <a:t>Administração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Tributária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742950" indent="1143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1"/>
                </a:solidFill>
              </a:rPr>
              <a:t>Fiscalizar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742950" indent="1143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tx1"/>
                </a:solidFill>
              </a:rPr>
              <a:t>Arrecadar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742950" indent="1143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Tributar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Alíquota</a:t>
            </a:r>
            <a:r>
              <a:rPr lang="en-US" sz="2000" dirty="0">
                <a:solidFill>
                  <a:schemeClr val="tx1"/>
                </a:solidFill>
              </a:rPr>
              <a:t>, BC ... )</a:t>
            </a:r>
            <a:endParaRPr lang="en-US" sz="2000" dirty="0" err="1">
              <a:solidFill>
                <a:schemeClr val="tx1"/>
              </a:solidFill>
              <a:cs typeface="Calibri"/>
            </a:endParaRPr>
          </a:p>
          <a:p>
            <a:pPr marL="742950" indent="1143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err="1">
                <a:solidFill>
                  <a:schemeClr val="tx1"/>
                </a:solidFill>
              </a:rPr>
              <a:t>Contencioso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</a:rPr>
              <a:t>Adminitrativo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err="1">
                <a:solidFill>
                  <a:schemeClr val="tx1"/>
                </a:solidFill>
              </a:rPr>
              <a:t>Tributário</a:t>
            </a:r>
            <a:endParaRPr lang="en-US" sz="1800" err="1">
              <a:solidFill>
                <a:schemeClr val="tx1"/>
              </a:solidFill>
              <a:cs typeface="Calibri"/>
            </a:endParaRPr>
          </a:p>
          <a:p>
            <a:pPr marL="4572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5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DD9A9071-B361-C32E-BAA3-175F04B9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3775" y="5625101"/>
            <a:ext cx="1068834" cy="123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5678A45-9B96-4DB8-86C0-AFCE3F634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472" y="345348"/>
            <a:ext cx="8009094" cy="3078823"/>
          </a:xfrm>
        </p:spPr>
        <p:txBody>
          <a:bodyPr anchor="ctr">
            <a:normAutofit/>
          </a:bodyPr>
          <a:lstStyle/>
          <a:p>
            <a:r>
              <a:rPr lang="pt-BR" sz="4000" b="1" u="sng" dirty="0">
                <a:solidFill>
                  <a:schemeClr val="tx2"/>
                </a:solidFill>
              </a:rPr>
              <a:t>IVA</a:t>
            </a:r>
            <a:r>
              <a:rPr lang="pt-BR" sz="4000" b="1" dirty="0">
                <a:solidFill>
                  <a:schemeClr val="tx2"/>
                </a:solidFill>
              </a:rPr>
              <a:t> - Criação pós 2ª Guerra</a:t>
            </a:r>
            <a:r>
              <a:rPr lang="pt-BR" sz="2000" b="1" u="sng" dirty="0"/>
              <a:t/>
            </a:r>
            <a:br>
              <a:rPr lang="pt-BR" sz="2000" b="1" u="sng" dirty="0"/>
            </a:br>
            <a:r>
              <a:rPr lang="pt-BR" sz="2000" b="1" u="sng" dirty="0"/>
              <a:t/>
            </a:r>
            <a:br>
              <a:rPr lang="pt-BR" sz="2000" b="1" u="sng" dirty="0"/>
            </a:br>
            <a:r>
              <a:rPr lang="pt-BR" sz="2000" b="1" dirty="0">
                <a:solidFill>
                  <a:schemeClr val="tx2"/>
                </a:solidFill>
              </a:rPr>
              <a:t> </a:t>
            </a:r>
          </a:p>
          <a:p>
            <a:pPr algn="l">
              <a:buFont typeface="Arial" pitchFamily="34" charset="0"/>
              <a:buChar char="•"/>
            </a:pPr>
            <a:r>
              <a:rPr lang="pt-BR" sz="2000" b="1" dirty="0">
                <a:solidFill>
                  <a:schemeClr val="tx2"/>
                </a:solidFill>
                <a:cs typeface="Calibri"/>
              </a:rPr>
              <a:t> Tributação das Nova Tecnologias – Industria 4.0</a:t>
            </a:r>
          </a:p>
          <a:p>
            <a:pPr algn="l"/>
            <a:endParaRPr lang="pt-BR" sz="2000" b="1" dirty="0">
              <a:solidFill>
                <a:schemeClr val="tx2"/>
              </a:solidFill>
              <a:cs typeface="Calibri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2000" b="1" dirty="0">
                <a:solidFill>
                  <a:schemeClr val="tx2"/>
                </a:solidFill>
              </a:rPr>
              <a:t> Modelos Internacionais de aplicação (OCDE) :</a:t>
            </a:r>
            <a:endParaRPr lang="pt-BR" sz="20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BE423C-1E07-21A1-5A3E-97FC097E55A1}"/>
              </a:ext>
            </a:extLst>
          </p:cNvPr>
          <p:cNvSpPr txBox="1"/>
          <p:nvPr/>
        </p:nvSpPr>
        <p:spPr>
          <a:xfrm>
            <a:off x="348199" y="3739351"/>
            <a:ext cx="274017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cs typeface="Calibri"/>
              </a:rPr>
              <a:t>Nova </a:t>
            </a:r>
            <a:r>
              <a:rPr lang="en-US" sz="1600" dirty="0" err="1">
                <a:solidFill>
                  <a:srgbClr val="0070C0"/>
                </a:solidFill>
                <a:cs typeface="Calibri"/>
              </a:rPr>
              <a:t>Zelândia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:</a:t>
            </a:r>
            <a:endParaRPr lang="en-US" sz="1600">
              <a:cs typeface="Calibri"/>
            </a:endParaRPr>
          </a:p>
          <a:p>
            <a:endParaRPr lang="en-US" sz="1600" dirty="0">
              <a:solidFill>
                <a:srgbClr val="0070C0"/>
              </a:solidFill>
              <a:cs typeface="Calibri"/>
            </a:endParaRPr>
          </a:p>
          <a:p>
            <a:r>
              <a:rPr lang="en-US" sz="1600" err="1">
                <a:solidFill>
                  <a:srgbClr val="0070C0"/>
                </a:solidFill>
                <a:cs typeface="Calibri"/>
              </a:rPr>
              <a:t>Área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: 268.680 km²</a:t>
            </a:r>
          </a:p>
          <a:p>
            <a:endParaRPr lang="en-US" sz="1600" dirty="0">
              <a:solidFill>
                <a:srgbClr val="0070C0"/>
              </a:solidFill>
              <a:cs typeface="Calibri"/>
            </a:endParaRPr>
          </a:p>
          <a:p>
            <a:r>
              <a:rPr lang="en-US" sz="1600" dirty="0">
                <a:solidFill>
                  <a:srgbClr val="0070C0"/>
                </a:solidFill>
                <a:cs typeface="Calibri"/>
              </a:rPr>
              <a:t>IVA </a:t>
            </a:r>
            <a:r>
              <a:rPr lang="en-US" sz="1600" dirty="0" err="1">
                <a:solidFill>
                  <a:srgbClr val="0070C0"/>
                </a:solidFill>
                <a:cs typeface="Calibri"/>
              </a:rPr>
              <a:t>Unitário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 - Estado </a:t>
            </a:r>
            <a:r>
              <a:rPr lang="en-US" sz="1600" dirty="0" err="1">
                <a:solidFill>
                  <a:srgbClr val="0070C0"/>
                </a:solidFill>
                <a:cs typeface="Calibri"/>
              </a:rPr>
              <a:t>Unitário</a:t>
            </a:r>
            <a:endParaRPr lang="en-US" sz="1600" dirty="0">
              <a:solidFill>
                <a:srgbClr val="0070C0"/>
              </a:solidFill>
              <a:cs typeface="Calibri"/>
            </a:endParaRPr>
          </a:p>
          <a:p>
            <a:endParaRPr lang="en-US" sz="1600" dirty="0">
              <a:solidFill>
                <a:srgbClr val="0070C0"/>
              </a:solidFill>
              <a:cs typeface="Calibri"/>
            </a:endParaRPr>
          </a:p>
          <a:p>
            <a:r>
              <a:rPr lang="en-US" sz="1600" err="1">
                <a:solidFill>
                  <a:srgbClr val="0070C0"/>
                </a:solidFill>
                <a:cs typeface="Calibri"/>
              </a:rPr>
              <a:t>População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: 4.908.420 hab.</a:t>
            </a:r>
          </a:p>
          <a:p>
            <a:endParaRPr lang="en-US" sz="1600" dirty="0">
              <a:solidFill>
                <a:srgbClr val="0070C0"/>
              </a:solidFill>
              <a:cs typeface="Calibri"/>
            </a:endParaRPr>
          </a:p>
          <a:p>
            <a:r>
              <a:rPr lang="en-US" sz="1600" dirty="0" err="1">
                <a:solidFill>
                  <a:srgbClr val="0070C0"/>
                </a:solidFill>
                <a:cs typeface="Calibri"/>
              </a:rPr>
              <a:t>Índice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 de Gini: 36,2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3C2112-029B-777C-1872-AEC875B45E59}"/>
              </a:ext>
            </a:extLst>
          </p:cNvPr>
          <p:cNvSpPr txBox="1"/>
          <p:nvPr/>
        </p:nvSpPr>
        <p:spPr>
          <a:xfrm>
            <a:off x="3300316" y="3739351"/>
            <a:ext cx="273260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solidFill>
                  <a:srgbClr val="0070C0"/>
                </a:solidFill>
                <a:cs typeface="Calibri"/>
              </a:rPr>
              <a:t>Canadá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:</a:t>
            </a:r>
          </a:p>
          <a:p>
            <a:endParaRPr lang="en-US" sz="1600" dirty="0">
              <a:solidFill>
                <a:srgbClr val="0070C0"/>
              </a:solidFill>
              <a:cs typeface="Calibri"/>
            </a:endParaRPr>
          </a:p>
          <a:p>
            <a:r>
              <a:rPr lang="en-US" sz="1600" dirty="0" err="1">
                <a:solidFill>
                  <a:srgbClr val="0070C0"/>
                </a:solidFill>
                <a:cs typeface="Calibri"/>
              </a:rPr>
              <a:t>Área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: 9.984.670 km²</a:t>
            </a:r>
            <a:r>
              <a:rPr lang="en-US" sz="1600" dirty="0">
                <a:cs typeface="Calibri"/>
              </a:rPr>
              <a:t/>
            </a:r>
            <a:br>
              <a:rPr lang="en-US" sz="1600" dirty="0">
                <a:cs typeface="Calibri"/>
              </a:rPr>
            </a:br>
            <a:r>
              <a:rPr lang="en-US" sz="1600" dirty="0">
                <a:cs typeface="Calibri"/>
              </a:rPr>
              <a:t/>
            </a:r>
            <a:br>
              <a:rPr lang="en-US" sz="1600" dirty="0">
                <a:cs typeface="Calibri"/>
              </a:rPr>
            </a:br>
            <a:r>
              <a:rPr lang="en-US" sz="1600" dirty="0">
                <a:solidFill>
                  <a:srgbClr val="0070C0"/>
                </a:solidFill>
                <a:cs typeface="Calibri"/>
              </a:rPr>
              <a:t>IVA Dual – </a:t>
            </a:r>
            <a:r>
              <a:rPr lang="en-US" sz="1600" dirty="0" err="1">
                <a:solidFill>
                  <a:srgbClr val="0070C0"/>
                </a:solidFill>
                <a:cs typeface="Calibri"/>
              </a:rPr>
              <a:t>Modelo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1600" dirty="0" err="1">
                <a:solidFill>
                  <a:srgbClr val="0070C0"/>
                </a:solidFill>
                <a:cs typeface="Calibri"/>
              </a:rPr>
              <a:t>Federalista</a:t>
            </a:r>
            <a:endParaRPr lang="en-US" sz="1600" dirty="0">
              <a:solidFill>
                <a:srgbClr val="0070C0"/>
              </a:solidFill>
              <a:cs typeface="Calibri"/>
            </a:endParaRPr>
          </a:p>
          <a:p>
            <a:endParaRPr lang="en-US" sz="1600" dirty="0">
              <a:solidFill>
                <a:srgbClr val="0070C0"/>
              </a:solidFill>
              <a:cs typeface="Calibri"/>
            </a:endParaRPr>
          </a:p>
          <a:p>
            <a:r>
              <a:rPr lang="en-US" sz="1600" err="1">
                <a:solidFill>
                  <a:srgbClr val="0070C0"/>
                </a:solidFill>
                <a:cs typeface="Calibri"/>
              </a:rPr>
              <a:t>População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: 38.005.328 hab.</a:t>
            </a:r>
          </a:p>
          <a:p>
            <a:endParaRPr lang="en-US" sz="1600" dirty="0">
              <a:solidFill>
                <a:srgbClr val="0070C0"/>
              </a:solidFill>
              <a:cs typeface="Calibri"/>
            </a:endParaRPr>
          </a:p>
          <a:p>
            <a:r>
              <a:rPr lang="en-US" sz="1600" dirty="0" err="1">
                <a:solidFill>
                  <a:srgbClr val="0070C0"/>
                </a:solidFill>
                <a:cs typeface="Calibri"/>
              </a:rPr>
              <a:t>Índice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 de Gini: 31,0</a:t>
            </a:r>
          </a:p>
        </p:txBody>
      </p:sp>
      <p:pic>
        <p:nvPicPr>
          <p:cNvPr id="11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C75F50BE-5EFD-37D0-5CAC-7E62A9CF0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180" y="5791631"/>
            <a:ext cx="925012" cy="10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92289A2-6FB6-EA64-3259-24ABBB4EA251}"/>
              </a:ext>
            </a:extLst>
          </p:cNvPr>
          <p:cNvCxnSpPr/>
          <p:nvPr/>
        </p:nvCxnSpPr>
        <p:spPr>
          <a:xfrm flipV="1">
            <a:off x="193781" y="1433670"/>
            <a:ext cx="8499074" cy="2422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DB15DF7-DE0D-C6FF-DBC9-7EEFD7084B37}"/>
              </a:ext>
            </a:extLst>
          </p:cNvPr>
          <p:cNvCxnSpPr>
            <a:cxnSpLocks/>
          </p:cNvCxnSpPr>
          <p:nvPr/>
        </p:nvCxnSpPr>
        <p:spPr>
          <a:xfrm>
            <a:off x="193781" y="678231"/>
            <a:ext cx="8506643" cy="605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A18F6C44-EBDD-3C7C-13C6-195BF00081CF}"/>
              </a:ext>
            </a:extLst>
          </p:cNvPr>
          <p:cNvCxnSpPr>
            <a:cxnSpLocks/>
          </p:cNvCxnSpPr>
          <p:nvPr/>
        </p:nvCxnSpPr>
        <p:spPr>
          <a:xfrm flipV="1">
            <a:off x="307325" y="3416889"/>
            <a:ext cx="8385530" cy="90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023D86-A9C8-77C5-3350-989D11DC6EB9}"/>
              </a:ext>
            </a:extLst>
          </p:cNvPr>
          <p:cNvSpPr/>
          <p:nvPr/>
        </p:nvSpPr>
        <p:spPr>
          <a:xfrm>
            <a:off x="6207019" y="3731782"/>
            <a:ext cx="2588781" cy="2323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rgbClr val="0070C0"/>
              </a:solidFill>
              <a:cs typeface="Calibri"/>
            </a:endParaRPr>
          </a:p>
          <a:p>
            <a:r>
              <a:rPr lang="en-US" sz="1600" dirty="0" err="1">
                <a:solidFill>
                  <a:srgbClr val="0070C0"/>
                </a:solidFill>
                <a:cs typeface="Calibri"/>
              </a:rPr>
              <a:t>Brasil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:</a:t>
            </a:r>
            <a:endParaRPr lang="en-US" dirty="0"/>
          </a:p>
          <a:p>
            <a:endParaRPr lang="en-US" sz="1600" dirty="0">
              <a:solidFill>
                <a:srgbClr val="0070C0"/>
              </a:solidFill>
              <a:cs typeface="Calibri"/>
            </a:endParaRPr>
          </a:p>
          <a:p>
            <a:r>
              <a:rPr lang="en-US" sz="1600" dirty="0" err="1">
                <a:solidFill>
                  <a:srgbClr val="0070C0"/>
                </a:solidFill>
                <a:cs typeface="Calibri"/>
              </a:rPr>
              <a:t>Área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: 8.510.417 km²</a:t>
            </a:r>
            <a:br>
              <a:rPr lang="en-US" sz="1600" dirty="0">
                <a:solidFill>
                  <a:srgbClr val="0070C0"/>
                </a:solidFill>
                <a:cs typeface="Calibri"/>
              </a:rPr>
            </a:br>
            <a:r>
              <a:rPr lang="en-US" sz="1600" dirty="0">
                <a:solidFill>
                  <a:srgbClr val="0070C0"/>
                </a:solidFill>
                <a:cs typeface="Calibri"/>
              </a:rPr>
              <a:t/>
            </a:r>
            <a:br>
              <a:rPr lang="en-US" sz="1600" dirty="0">
                <a:solidFill>
                  <a:srgbClr val="0070C0"/>
                </a:solidFill>
                <a:cs typeface="Calibri"/>
              </a:rPr>
            </a:br>
            <a:r>
              <a:rPr lang="en-US" sz="1600" dirty="0">
                <a:solidFill>
                  <a:srgbClr val="0070C0"/>
                </a:solidFill>
                <a:cs typeface="Calibri"/>
              </a:rPr>
              <a:t>IPI -Pis-</a:t>
            </a:r>
            <a:r>
              <a:rPr lang="en-US" sz="1600" dirty="0" err="1">
                <a:solidFill>
                  <a:srgbClr val="0070C0"/>
                </a:solidFill>
                <a:cs typeface="Calibri"/>
              </a:rPr>
              <a:t>Cofins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 / ICMS / ISSQN  </a:t>
            </a:r>
          </a:p>
          <a:p>
            <a:r>
              <a:rPr lang="en-US" sz="1600" dirty="0" err="1">
                <a:solidFill>
                  <a:srgbClr val="0070C0"/>
                </a:solidFill>
                <a:cs typeface="Calibri"/>
              </a:rPr>
              <a:t>População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: 207.750.291 hab.</a:t>
            </a:r>
          </a:p>
          <a:p>
            <a:endParaRPr lang="en-US" sz="1600" dirty="0">
              <a:solidFill>
                <a:srgbClr val="0070C0"/>
              </a:solidFill>
              <a:cs typeface="Calibri"/>
            </a:endParaRPr>
          </a:p>
          <a:p>
            <a:r>
              <a:rPr lang="en-US" sz="1600" dirty="0" err="1">
                <a:solidFill>
                  <a:srgbClr val="0070C0"/>
                </a:solidFill>
                <a:cs typeface="Calibri"/>
              </a:rPr>
              <a:t>Índice</a:t>
            </a:r>
            <a:r>
              <a:rPr lang="en-US" sz="1600" dirty="0">
                <a:solidFill>
                  <a:srgbClr val="0070C0"/>
                </a:solidFill>
                <a:cs typeface="Calibri"/>
              </a:rPr>
              <a:t> de Gini: 53,4</a:t>
            </a:r>
          </a:p>
        </p:txBody>
      </p:sp>
    </p:spTree>
    <p:extLst>
      <p:ext uri="{BB962C8B-B14F-4D97-AF65-F5344CB8AC3E}">
        <p14:creationId xmlns:p14="http://schemas.microsoft.com/office/powerpoint/2010/main" val="11109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9F131-B44B-71DB-5F43-4C7586F9C5BD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Calibri"/>
            </a:endParaRP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A4645689-1BC2-CA40-843E-A57E4A8A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686" y="5402120"/>
            <a:ext cx="1181100" cy="1362075"/>
          </a:xfrm>
          <a:prstGeom prst="rect">
            <a:avLst/>
          </a:prstGeom>
        </p:spPr>
      </p:pic>
      <p:pic>
        <p:nvPicPr>
          <p:cNvPr id="2" name="Picture 4" descr="Table&#10;&#10;Description automatically generated">
            <a:extLst>
              <a:ext uri="{FF2B5EF4-FFF2-40B4-BE49-F238E27FC236}">
                <a16:creationId xmlns:a16="http://schemas.microsoft.com/office/drawing/2014/main" xmlns="" id="{A5047D94-F138-653A-2619-55F7E27F1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85" y="1982125"/>
            <a:ext cx="7905963" cy="3792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C9D856-A071-2BE1-7AA9-EE966738F65C}"/>
              </a:ext>
            </a:extLst>
          </p:cNvPr>
          <p:cNvSpPr txBox="1"/>
          <p:nvPr/>
        </p:nvSpPr>
        <p:spPr>
          <a:xfrm>
            <a:off x="1436670" y="751726"/>
            <a:ext cx="6578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Fonte: </a:t>
            </a:r>
            <a:r>
              <a:rPr lang="en-US" dirty="0" err="1">
                <a:solidFill>
                  <a:schemeClr val="bg1"/>
                </a:solidFill>
              </a:rPr>
              <a:t>Relatório</a:t>
            </a:r>
            <a:r>
              <a:rPr lang="en-US" dirty="0">
                <a:solidFill>
                  <a:schemeClr val="bg1"/>
                </a:solidFill>
              </a:rPr>
              <a:t> da </a:t>
            </a:r>
            <a:r>
              <a:rPr lang="en-US" dirty="0" err="1">
                <a:solidFill>
                  <a:schemeClr val="bg1"/>
                </a:solidFill>
              </a:rPr>
              <a:t>Receita</a:t>
            </a:r>
            <a:r>
              <a:rPr lang="en-US" dirty="0">
                <a:solidFill>
                  <a:schemeClr val="bg1"/>
                </a:solidFill>
              </a:rPr>
              <a:t> Federal do </a:t>
            </a:r>
            <a:r>
              <a:rPr lang="en-US" dirty="0" err="1">
                <a:solidFill>
                  <a:schemeClr val="bg1"/>
                </a:solidFill>
              </a:rPr>
              <a:t>Brasil</a:t>
            </a:r>
            <a:r>
              <a:rPr lang="en-US" dirty="0">
                <a:solidFill>
                  <a:schemeClr val="bg1"/>
                </a:solidFill>
              </a:rPr>
              <a:t> – Carga </a:t>
            </a:r>
            <a:r>
              <a:rPr lang="en-US" dirty="0" err="1">
                <a:solidFill>
                  <a:schemeClr val="bg1"/>
                </a:solidFill>
              </a:rPr>
              <a:t>Tributária</a:t>
            </a:r>
            <a:r>
              <a:rPr lang="en-US" dirty="0">
                <a:solidFill>
                  <a:schemeClr val="bg1"/>
                </a:solidFill>
              </a:rPr>
              <a:t> 2017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95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9F131-B44B-71DB-5F43-4C7586F9C5BD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C9D856-A071-2BE1-7AA9-EE966738F65C}"/>
              </a:ext>
            </a:extLst>
          </p:cNvPr>
          <p:cNvSpPr txBox="1"/>
          <p:nvPr/>
        </p:nvSpPr>
        <p:spPr>
          <a:xfrm>
            <a:off x="1436670" y="751726"/>
            <a:ext cx="6578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Fonte: </a:t>
            </a:r>
            <a:r>
              <a:rPr lang="en-US" dirty="0" err="1">
                <a:solidFill>
                  <a:schemeClr val="bg1"/>
                </a:solidFill>
              </a:rPr>
              <a:t>Relatório</a:t>
            </a:r>
            <a:r>
              <a:rPr lang="en-US" dirty="0">
                <a:solidFill>
                  <a:schemeClr val="bg1"/>
                </a:solidFill>
              </a:rPr>
              <a:t> da </a:t>
            </a:r>
            <a:r>
              <a:rPr lang="en-US" dirty="0" err="1">
                <a:solidFill>
                  <a:schemeClr val="bg1"/>
                </a:solidFill>
              </a:rPr>
              <a:t>Receita</a:t>
            </a:r>
            <a:r>
              <a:rPr lang="en-US" dirty="0">
                <a:solidFill>
                  <a:schemeClr val="bg1"/>
                </a:solidFill>
              </a:rPr>
              <a:t> Federal do </a:t>
            </a:r>
            <a:r>
              <a:rPr lang="en-US" dirty="0" err="1">
                <a:solidFill>
                  <a:schemeClr val="bg1"/>
                </a:solidFill>
              </a:rPr>
              <a:t>Brasil</a:t>
            </a:r>
            <a:r>
              <a:rPr lang="en-US" dirty="0">
                <a:solidFill>
                  <a:schemeClr val="bg1"/>
                </a:solidFill>
              </a:rPr>
              <a:t> – Carga </a:t>
            </a:r>
            <a:r>
              <a:rPr lang="en-US" dirty="0" err="1">
                <a:solidFill>
                  <a:schemeClr val="bg1"/>
                </a:solidFill>
              </a:rPr>
              <a:t>Tributária</a:t>
            </a:r>
            <a:r>
              <a:rPr lang="en-US" dirty="0">
                <a:solidFill>
                  <a:schemeClr val="bg1"/>
                </a:solidFill>
              </a:rPr>
              <a:t> 2017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8CB9271-9929-4D1A-8ABB-EF0111576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3" y="1547951"/>
            <a:ext cx="8924816" cy="5157672"/>
          </a:xfrm>
          <a:prstGeom prst="rect">
            <a:avLst/>
          </a:prstGeom>
        </p:spPr>
      </p:pic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4347A2F2-7355-5CF2-A041-AA6F0CCDC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193" y="4871288"/>
            <a:ext cx="11906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9F131-B44B-71DB-5F43-4C7586F9C5BD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C9D856-A071-2BE1-7AA9-EE966738F65C}"/>
              </a:ext>
            </a:extLst>
          </p:cNvPr>
          <p:cNvSpPr txBox="1"/>
          <p:nvPr/>
        </p:nvSpPr>
        <p:spPr>
          <a:xfrm>
            <a:off x="1436670" y="751726"/>
            <a:ext cx="6578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Fonte: </a:t>
            </a:r>
            <a:r>
              <a:rPr lang="en-US" dirty="0" err="1">
                <a:solidFill>
                  <a:schemeClr val="bg1"/>
                </a:solidFill>
              </a:rPr>
              <a:t>Relatório</a:t>
            </a:r>
            <a:r>
              <a:rPr lang="en-US" dirty="0">
                <a:solidFill>
                  <a:schemeClr val="bg1"/>
                </a:solidFill>
              </a:rPr>
              <a:t> da </a:t>
            </a:r>
            <a:r>
              <a:rPr lang="en-US" dirty="0" err="1">
                <a:solidFill>
                  <a:schemeClr val="bg1"/>
                </a:solidFill>
              </a:rPr>
              <a:t>Receita</a:t>
            </a:r>
            <a:r>
              <a:rPr lang="en-US" dirty="0">
                <a:solidFill>
                  <a:schemeClr val="bg1"/>
                </a:solidFill>
              </a:rPr>
              <a:t> Federal do </a:t>
            </a:r>
            <a:r>
              <a:rPr lang="en-US" dirty="0" err="1">
                <a:solidFill>
                  <a:schemeClr val="bg1"/>
                </a:solidFill>
              </a:rPr>
              <a:t>Brasil</a:t>
            </a:r>
            <a:r>
              <a:rPr lang="en-US" dirty="0">
                <a:solidFill>
                  <a:schemeClr val="bg1"/>
                </a:solidFill>
              </a:rPr>
              <a:t> – Carga </a:t>
            </a:r>
            <a:r>
              <a:rPr lang="en-US" dirty="0" err="1">
                <a:solidFill>
                  <a:schemeClr val="bg1"/>
                </a:solidFill>
              </a:rPr>
              <a:t>Tributária</a:t>
            </a:r>
            <a:r>
              <a:rPr lang="en-US" dirty="0">
                <a:solidFill>
                  <a:schemeClr val="bg1"/>
                </a:solidFill>
              </a:rPr>
              <a:t> 2017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9112CE7-CA31-E4DC-0BEF-B7863BD5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3" y="1390864"/>
            <a:ext cx="8916255" cy="535198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1AA806D5-5662-48DC-8B9B-F69AE8767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610" y="4665805"/>
            <a:ext cx="1157342" cy="13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4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59F131-B44B-71DB-5F43-4C7586F9C5BD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C9D856-A071-2BE1-7AA9-EE966738F65C}"/>
              </a:ext>
            </a:extLst>
          </p:cNvPr>
          <p:cNvSpPr txBox="1"/>
          <p:nvPr/>
        </p:nvSpPr>
        <p:spPr>
          <a:xfrm>
            <a:off x="1436670" y="751726"/>
            <a:ext cx="6578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Fonte: </a:t>
            </a:r>
            <a:r>
              <a:rPr lang="en-US" dirty="0" err="1">
                <a:solidFill>
                  <a:schemeClr val="bg1"/>
                </a:solidFill>
              </a:rPr>
              <a:t>Relatório</a:t>
            </a:r>
            <a:r>
              <a:rPr lang="en-US" dirty="0">
                <a:solidFill>
                  <a:schemeClr val="bg1"/>
                </a:solidFill>
              </a:rPr>
              <a:t> da </a:t>
            </a:r>
            <a:r>
              <a:rPr lang="en-US" dirty="0" err="1">
                <a:solidFill>
                  <a:schemeClr val="bg1"/>
                </a:solidFill>
              </a:rPr>
              <a:t>Receita</a:t>
            </a:r>
            <a:r>
              <a:rPr lang="en-US" dirty="0">
                <a:solidFill>
                  <a:schemeClr val="bg1"/>
                </a:solidFill>
              </a:rPr>
              <a:t> Federal do </a:t>
            </a:r>
            <a:r>
              <a:rPr lang="en-US" dirty="0" err="1">
                <a:solidFill>
                  <a:schemeClr val="bg1"/>
                </a:solidFill>
              </a:rPr>
              <a:t>Brasil</a:t>
            </a:r>
            <a:r>
              <a:rPr lang="en-US" dirty="0">
                <a:solidFill>
                  <a:schemeClr val="bg1"/>
                </a:solidFill>
              </a:rPr>
              <a:t> – Carga </a:t>
            </a:r>
            <a:r>
              <a:rPr lang="en-US" dirty="0" err="1">
                <a:solidFill>
                  <a:schemeClr val="bg1"/>
                </a:solidFill>
              </a:rPr>
              <a:t>Tributária</a:t>
            </a:r>
            <a:r>
              <a:rPr lang="en-US" dirty="0">
                <a:solidFill>
                  <a:schemeClr val="bg1"/>
                </a:solidFill>
              </a:rPr>
              <a:t> 2017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xmlns="" id="{D94F2F49-85EC-3049-9B39-D9E91941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66" y="1439554"/>
            <a:ext cx="8753580" cy="5340217"/>
          </a:xfrm>
          <a:prstGeom prst="rect">
            <a:avLst/>
          </a:prstGeom>
        </p:spPr>
      </p:pic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8F2279CF-C0E1-DEE4-5192-3AD73562E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631" y="4751423"/>
            <a:ext cx="11906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7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88</Words>
  <Application>Microsoft Office PowerPoint</Application>
  <PresentationFormat>Apresentação na tela (4:3)</PresentationFormat>
  <Paragraphs>84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Tema do Office</vt:lpstr>
      <vt:lpstr>Apresentação do PowerPoint</vt:lpstr>
      <vt:lpstr>Apresentação do PowerPoint</vt:lpstr>
      <vt:lpstr>Apresentação do PowerPoint</vt:lpstr>
      <vt:lpstr>Fortalecer o pacto federativo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Carolina Jannuzzi</dc:creator>
  <cp:lastModifiedBy>Danilo Freire Pires</cp:lastModifiedBy>
  <cp:revision>702</cp:revision>
  <dcterms:created xsi:type="dcterms:W3CDTF">2023-05-19T13:33:59Z</dcterms:created>
  <dcterms:modified xsi:type="dcterms:W3CDTF">2023-05-24T20:05:37Z</dcterms:modified>
</cp:coreProperties>
</file>