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3" r:id="rId6"/>
    <p:sldMasterId id="214748368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</p:sldIdLst>
  <p:sldSz cy="6858000" cx="12192000"/>
  <p:notesSz cx="6858000" cy="9144000"/>
  <p:embeddedFontLst>
    <p:embeddedFont>
      <p:font typeface="Josefin Slab"/>
      <p:regular r:id="rId79"/>
      <p:bold r:id="rId80"/>
      <p:italic r:id="rId81"/>
      <p:boldItalic r:id="rId82"/>
    </p:embeddedFont>
    <p:embeddedFont>
      <p:font typeface="Staatliches"/>
      <p:regular r:id="rId83"/>
    </p:embeddedFont>
    <p:embeddedFont>
      <p:font typeface="Source Serif Pro"/>
      <p:regular r:id="rId84"/>
      <p:bold r:id="rId85"/>
      <p:italic r:id="rId86"/>
      <p:boldItalic r:id="rId87"/>
    </p:embeddedFont>
    <p:embeddedFont>
      <p:font typeface="Anaheim"/>
      <p:regular r:id="rId88"/>
    </p:embeddedFont>
    <p:embeddedFont>
      <p:font typeface="Lato"/>
      <p:regular r:id="rId89"/>
      <p:bold r:id="rId90"/>
      <p:italic r:id="rId91"/>
      <p:boldItalic r:id="rId92"/>
    </p:embeddedFont>
    <p:embeddedFont>
      <p:font typeface="Tahoma"/>
      <p:regular r:id="rId93"/>
      <p:bold r:id="rId94"/>
    </p:embeddedFont>
    <p:embeddedFont>
      <p:font typeface="Helvetica Neue"/>
      <p:regular r:id="rId95"/>
      <p:bold r:id="rId96"/>
      <p:italic r:id="rId97"/>
      <p:boldItalic r:id="rId98"/>
    </p:embeddedFont>
    <p:embeddedFont>
      <p:font typeface="Arial Black"/>
      <p:regular r:id="rId99"/>
    </p:embeddedFont>
    <p:embeddedFont>
      <p:font typeface="Century Gothic"/>
      <p:regular r:id="rId100"/>
      <p:bold r:id="rId101"/>
      <p:italic r:id="rId102"/>
      <p:boldItalic r:id="rId103"/>
    </p:embeddedFont>
    <p:embeddedFont>
      <p:font typeface="Open Sans"/>
      <p:regular r:id="rId104"/>
      <p:bold r:id="rId105"/>
      <p:italic r:id="rId106"/>
      <p:boldItalic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8" roundtripDataSignature="AMtx7mjQ4I/u+SoVqB7o6cXnhMpVW1oj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4ADF8D-9020-49CB-99BF-C3F23667D305}">
  <a:tblStyle styleId="{634ADF8D-9020-49CB-99BF-C3F23667D3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77408A9-ED61-4A4F-A09B-0DB4242B331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OpenSans-boldItalic.fntdata"/><Relationship Id="rId106" Type="http://schemas.openxmlformats.org/officeDocument/2006/relationships/font" Target="fonts/OpenSans-italic.fntdata"/><Relationship Id="rId105" Type="http://schemas.openxmlformats.org/officeDocument/2006/relationships/font" Target="fonts/OpenSans-bold.fntdata"/><Relationship Id="rId104" Type="http://schemas.openxmlformats.org/officeDocument/2006/relationships/font" Target="fonts/OpenSans-regular.fntdata"/><Relationship Id="rId108" Type="http://customschemas.google.com/relationships/presentationmetadata" Target="meta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CenturyGothic-boldItalic.fntdata"/><Relationship Id="rId102" Type="http://schemas.openxmlformats.org/officeDocument/2006/relationships/font" Target="fonts/CenturyGothic-italic.fntdata"/><Relationship Id="rId101" Type="http://schemas.openxmlformats.org/officeDocument/2006/relationships/font" Target="fonts/CenturyGothic-bold.fntdata"/><Relationship Id="rId100" Type="http://schemas.openxmlformats.org/officeDocument/2006/relationships/font" Target="fonts/CenturyGothic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HelveticaNeue-regular.fntdata"/><Relationship Id="rId94" Type="http://schemas.openxmlformats.org/officeDocument/2006/relationships/font" Target="fonts/Tahoma-bold.fntdata"/><Relationship Id="rId97" Type="http://schemas.openxmlformats.org/officeDocument/2006/relationships/font" Target="fonts/HelveticaNeue-italic.fntdata"/><Relationship Id="rId96" Type="http://schemas.openxmlformats.org/officeDocument/2006/relationships/font" Target="fonts/HelveticaNeue-bold.fntdata"/><Relationship Id="rId11" Type="http://schemas.openxmlformats.org/officeDocument/2006/relationships/slide" Target="slides/slide3.xml"/><Relationship Id="rId99" Type="http://schemas.openxmlformats.org/officeDocument/2006/relationships/font" Target="fonts/ArialBlack-regular.fntdata"/><Relationship Id="rId10" Type="http://schemas.openxmlformats.org/officeDocument/2006/relationships/slide" Target="slides/slide2.xml"/><Relationship Id="rId98" Type="http://schemas.openxmlformats.org/officeDocument/2006/relationships/font" Target="fonts/HelveticaNeue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font" Target="fonts/Lato-italic.fntdata"/><Relationship Id="rId90" Type="http://schemas.openxmlformats.org/officeDocument/2006/relationships/font" Target="fonts/Lato-bold.fntdata"/><Relationship Id="rId93" Type="http://schemas.openxmlformats.org/officeDocument/2006/relationships/font" Target="fonts/Tahoma-regular.fntdata"/><Relationship Id="rId92" Type="http://schemas.openxmlformats.org/officeDocument/2006/relationships/font" Target="fonts/Lato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84" Type="http://schemas.openxmlformats.org/officeDocument/2006/relationships/font" Target="fonts/SourceSerifPro-regular.fntdata"/><Relationship Id="rId83" Type="http://schemas.openxmlformats.org/officeDocument/2006/relationships/font" Target="fonts/Staatliches-regular.fntdata"/><Relationship Id="rId86" Type="http://schemas.openxmlformats.org/officeDocument/2006/relationships/font" Target="fonts/SourceSerifPro-italic.fntdata"/><Relationship Id="rId85" Type="http://schemas.openxmlformats.org/officeDocument/2006/relationships/font" Target="fonts/SourceSerifPro-bold.fntdata"/><Relationship Id="rId88" Type="http://schemas.openxmlformats.org/officeDocument/2006/relationships/font" Target="fonts/Anaheim-regular.fntdata"/><Relationship Id="rId87" Type="http://schemas.openxmlformats.org/officeDocument/2006/relationships/font" Target="fonts/SourceSerifPro-boldItalic.fntdata"/><Relationship Id="rId89" Type="http://schemas.openxmlformats.org/officeDocument/2006/relationships/font" Target="fonts/Lato-regular.fntdata"/><Relationship Id="rId80" Type="http://schemas.openxmlformats.org/officeDocument/2006/relationships/font" Target="fonts/JosefinSlab-bold.fntdata"/><Relationship Id="rId82" Type="http://schemas.openxmlformats.org/officeDocument/2006/relationships/font" Target="fonts/JosefinSlab-boldItalic.fntdata"/><Relationship Id="rId81" Type="http://schemas.openxmlformats.org/officeDocument/2006/relationships/font" Target="fonts/JosefinSlab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font" Target="fonts/JosefinSlab-regular.fntdata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A ORIGEM DAS CAUSAS DOS PROBLEMAS DO STN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QUE, POR SUA VEZ, É O MAIOR VILÃO DO DRAMA ECONÔMICO BRASILEIRO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(PARÁBOLA DO LEAO GORDO)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DIRECIONAR QUE A SOLUÇÃO É SIMPLIFICAÇÃO DA BASE CONSUMO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430" name="Google Shape;43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DIRECIONAR QUE A SOLUÇÃO É SIMPLIFICAÇÃO DA BASE CONSUMO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448" name="Google Shape;44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DIRECIONAR A SOLUÇÃO DO PROBLEMA ECONOMICO PARA A ALTA CARGA NA BASE CONSUMO QUE PENALIZA OS MAIS POBRES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O CONSUMIDOR DE BAIXA RENDA PAGA 53,9%</a:t>
            </a:r>
            <a:br>
              <a:rPr b="1" lang="pt-BR" sz="2000">
                <a:latin typeface="Arial"/>
                <a:ea typeface="Arial"/>
                <a:cs typeface="Arial"/>
                <a:sym typeface="Arial"/>
              </a:rPr>
            </a:br>
            <a:r>
              <a:rPr b="1" lang="pt-BR" sz="2000">
                <a:latin typeface="Arial"/>
                <a:ea typeface="Arial"/>
                <a:cs typeface="Arial"/>
                <a:sym typeface="Arial"/>
              </a:rPr>
              <a:t>E OS MAIS RICOS SÓ 29% DA SUA RENDA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465" name="Google Shape;46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5" name="Google Shape;56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:notes"/>
          <p:cNvSpPr/>
          <p:nvPr>
            <p:ph idx="2" type="sldImg"/>
          </p:nvPr>
        </p:nvSpPr>
        <p:spPr>
          <a:xfrm>
            <a:off x="109538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O objetivo do Plano Miguel Abuhab é fomentar o desenvolvimento econômico do país e para isso é necessário garantir a arrecadação de estado e ao mesmo tempo garantir a competitividade das empresas.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0" name="Google Shape;58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 u="sng"/>
              <a:t>DIRECIONAMENTO DA SOLUÇÃO ESTÁ NA REFORMA DO STN AMPLA (BASE CONSUMO)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740" name="Google Shape;74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38:notes"/>
          <p:cNvSpPr txBox="1"/>
          <p:nvPr>
            <p:ph idx="1" type="body"/>
          </p:nvPr>
        </p:nvSpPr>
        <p:spPr>
          <a:xfrm>
            <a:off x="70446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NOVA REALIDADE PROPOSTA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881" name="Google Shape;88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1" name="Google Shape;89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 u="sng"/>
              <a:t>4º PORQUE REFORMAR: O PROBLEMA DE TODOS NÓS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DIRECIONAR QUE A SOLUÇÃO É SIMPLIFICAÇÃO DA BASE CONSUMO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932" name="Google Shape;932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5" name="Google Shape;94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42:notes"/>
          <p:cNvSpPr/>
          <p:nvPr>
            <p:ph idx="2" type="sldImg"/>
          </p:nvPr>
        </p:nvSpPr>
        <p:spPr>
          <a:xfrm>
            <a:off x="109538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2" name="Google Shape;95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0" name="Google Shape;960;p43:notes"/>
          <p:cNvSpPr/>
          <p:nvPr>
            <p:ph idx="2" type="sldImg"/>
          </p:nvPr>
        </p:nvSpPr>
        <p:spPr>
          <a:xfrm>
            <a:off x="109538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1" name="Google Shape;961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1" name="Google Shape;971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6" name="Google Shape;100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3º PILAR: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FRATERNA E SOLIDÁRIA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EM UM STN COM MAIS DA ½ ARRECADADO DO CONSUMO,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É POSSIVEL FAZER A REGRESSIVIDADE PELA PRÓPRIA BASE CONSUMO</a:t>
            </a:r>
            <a:endParaRPr/>
          </a:p>
        </p:txBody>
      </p:sp>
      <p:sp>
        <p:nvSpPr>
          <p:cNvPr id="1015" name="Google Shape;1015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4" name="Google Shape;1034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8" name="Google Shape;1048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3" name="Google Shape;108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 u="sng"/>
              <a:t>É PRECISO DIÁLOGO E CORAGEM PARA VENCER OS MEDOS E APROVAR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1084" name="Google Shape;1084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0" name="Google Shape;109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2" name="Google Shape;111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3" name="Google Shape;1113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0" name="Google Shape;112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9" name="Google Shape;112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8" name="Google Shape;1138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7" name="Google Shape;114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8" name="Google Shape;115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3" name="Google Shape;1163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3" name="Google Shape;119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1" name="Google Shape;121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/>
              <a:t>NÃO FUGIR DO GRÁFICO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0" name="Google Shape;122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9" name="Google Shape;1229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8" name="Google Shape;1238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5" name="Google Shape;124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6" name="Google Shape;127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7" name="Google Shape;1277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1" name="Google Shape;1291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7" name="Google Shape;1297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8" name="Google Shape;1298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3" name="Google Shape;131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2" name="Google Shape;1342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1" name="Google Shape;1371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>
                <a:solidFill>
                  <a:srgbClr val="000000"/>
                </a:solidFill>
              </a:rPr>
              <a:t>NÃO FUGIR DO GRÁFICO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6" name="Google Shape;1376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7" name="Google Shape;1377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LER EM ORDEM (DA ESQUERDA PARA DIREITA)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		+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PQ O BR NÃO PODE CRESCER MENOS DO QUE OS EMERGENTES?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PQ SOMOS ENTRE MAIORES POPULAÇÃO TERRITÓRIO,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FÉRTI,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000"/>
              <a:t>MINERÁIS....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7A3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OPENING SLIDE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7A3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5"/>
          <p:cNvSpPr txBox="1"/>
          <p:nvPr>
            <p:ph type="ctrTitle"/>
          </p:nvPr>
        </p:nvSpPr>
        <p:spPr>
          <a:xfrm>
            <a:off x="1110667" y="1400684"/>
            <a:ext cx="4331200" cy="32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Font typeface="Staatliches"/>
              <a:buNone/>
              <a:defRPr b="0" sz="72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6933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97" name="Google Shape;97;p95"/>
          <p:cNvSpPr txBox="1"/>
          <p:nvPr>
            <p:ph idx="1" type="subTitle"/>
          </p:nvPr>
        </p:nvSpPr>
        <p:spPr>
          <a:xfrm>
            <a:off x="1110667" y="4399417"/>
            <a:ext cx="4435600" cy="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solidFill>
                  <a:srgbClr val="FCF16C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867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9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9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0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0" name="Google Shape;150;p10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0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8" name="Google Shape;158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0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0"/>
          <p:cNvSpPr txBox="1"/>
          <p:nvPr>
            <p:ph type="title"/>
          </p:nvPr>
        </p:nvSpPr>
        <p:spPr>
          <a:xfrm>
            <a:off x="1199675" y="1099723"/>
            <a:ext cx="9792649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80"/>
          <p:cNvSpPr txBox="1"/>
          <p:nvPr>
            <p:ph idx="1" type="body"/>
          </p:nvPr>
        </p:nvSpPr>
        <p:spPr>
          <a:xfrm>
            <a:off x="585862" y="1532912"/>
            <a:ext cx="7849870" cy="438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8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8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8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3"/>
          <p:cNvSpPr txBox="1"/>
          <p:nvPr>
            <p:ph type="title"/>
          </p:nvPr>
        </p:nvSpPr>
        <p:spPr>
          <a:xfrm>
            <a:off x="1199675" y="1099723"/>
            <a:ext cx="9792649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83"/>
          <p:cNvSpPr txBox="1"/>
          <p:nvPr>
            <p:ph idx="1" type="body"/>
          </p:nvPr>
        </p:nvSpPr>
        <p:spPr>
          <a:xfrm>
            <a:off x="304975" y="2322881"/>
            <a:ext cx="5341620" cy="3601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83"/>
          <p:cNvSpPr txBox="1"/>
          <p:nvPr>
            <p:ph idx="2" type="body"/>
          </p:nvPr>
        </p:nvSpPr>
        <p:spPr>
          <a:xfrm>
            <a:off x="6243997" y="1113706"/>
            <a:ext cx="5131434" cy="468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8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8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8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8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9pPr>
          </a:lstStyle>
          <a:p/>
        </p:txBody>
      </p:sp>
      <p:sp>
        <p:nvSpPr>
          <p:cNvPr id="196" name="Google Shape;196;p8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8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8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4"/>
          <p:cNvSpPr txBox="1"/>
          <p:nvPr>
            <p:ph type="ctrTitle"/>
          </p:nvPr>
        </p:nvSpPr>
        <p:spPr>
          <a:xfrm>
            <a:off x="853379" y="2105181"/>
            <a:ext cx="1048524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0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0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0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0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5"/>
          <p:cNvSpPr txBox="1"/>
          <p:nvPr>
            <p:ph type="title"/>
          </p:nvPr>
        </p:nvSpPr>
        <p:spPr>
          <a:xfrm>
            <a:off x="1199675" y="1099723"/>
            <a:ext cx="9792649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0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0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0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6"/>
          <p:cNvSpPr/>
          <p:nvPr/>
        </p:nvSpPr>
        <p:spPr>
          <a:xfrm>
            <a:off x="596899" y="2214499"/>
            <a:ext cx="2886710" cy="2886710"/>
          </a:xfrm>
          <a:custGeom>
            <a:rect b="b" l="l" r="r" t="t"/>
            <a:pathLst>
              <a:path extrusionOk="0" h="2886710" w="2886710">
                <a:moveTo>
                  <a:pt x="1443149" y="2886299"/>
                </a:moveTo>
                <a:lnTo>
                  <a:pt x="1394545" y="2885496"/>
                </a:lnTo>
                <a:lnTo>
                  <a:pt x="1346342" y="2883104"/>
                </a:lnTo>
                <a:lnTo>
                  <a:pt x="1298567" y="2879147"/>
                </a:lnTo>
                <a:lnTo>
                  <a:pt x="1251245" y="2873652"/>
                </a:lnTo>
                <a:lnTo>
                  <a:pt x="1204401" y="2866643"/>
                </a:lnTo>
                <a:lnTo>
                  <a:pt x="1158060" y="2858145"/>
                </a:lnTo>
                <a:lnTo>
                  <a:pt x="1112248" y="2848185"/>
                </a:lnTo>
                <a:lnTo>
                  <a:pt x="1066990" y="2836787"/>
                </a:lnTo>
                <a:lnTo>
                  <a:pt x="1022312" y="2823976"/>
                </a:lnTo>
                <a:lnTo>
                  <a:pt x="978237" y="2809777"/>
                </a:lnTo>
                <a:lnTo>
                  <a:pt x="934792" y="2794217"/>
                </a:lnTo>
                <a:lnTo>
                  <a:pt x="892003" y="2777320"/>
                </a:lnTo>
                <a:lnTo>
                  <a:pt x="849893" y="2759111"/>
                </a:lnTo>
                <a:lnTo>
                  <a:pt x="808489" y="2739616"/>
                </a:lnTo>
                <a:lnTo>
                  <a:pt x="767815" y="2718860"/>
                </a:lnTo>
                <a:lnTo>
                  <a:pt x="727898" y="2696868"/>
                </a:lnTo>
                <a:lnTo>
                  <a:pt x="688761" y="2673666"/>
                </a:lnTo>
                <a:lnTo>
                  <a:pt x="650431" y="2649278"/>
                </a:lnTo>
                <a:lnTo>
                  <a:pt x="612933" y="2623730"/>
                </a:lnTo>
                <a:lnTo>
                  <a:pt x="576292" y="2597048"/>
                </a:lnTo>
                <a:lnTo>
                  <a:pt x="540533" y="2569256"/>
                </a:lnTo>
                <a:lnTo>
                  <a:pt x="505681" y="2540379"/>
                </a:lnTo>
                <a:lnTo>
                  <a:pt x="471762" y="2510444"/>
                </a:lnTo>
                <a:lnTo>
                  <a:pt x="438802" y="2479475"/>
                </a:lnTo>
                <a:lnTo>
                  <a:pt x="406824" y="2447497"/>
                </a:lnTo>
                <a:lnTo>
                  <a:pt x="375855" y="2414537"/>
                </a:lnTo>
                <a:lnTo>
                  <a:pt x="345920" y="2380618"/>
                </a:lnTo>
                <a:lnTo>
                  <a:pt x="317043" y="2345766"/>
                </a:lnTo>
                <a:lnTo>
                  <a:pt x="289251" y="2310007"/>
                </a:lnTo>
                <a:lnTo>
                  <a:pt x="262569" y="2273366"/>
                </a:lnTo>
                <a:lnTo>
                  <a:pt x="237021" y="2235868"/>
                </a:lnTo>
                <a:lnTo>
                  <a:pt x="212633" y="2197538"/>
                </a:lnTo>
                <a:lnTo>
                  <a:pt x="189431" y="2158401"/>
                </a:lnTo>
                <a:lnTo>
                  <a:pt x="167439" y="2118484"/>
                </a:lnTo>
                <a:lnTo>
                  <a:pt x="146683" y="2077810"/>
                </a:lnTo>
                <a:lnTo>
                  <a:pt x="127188" y="2036406"/>
                </a:lnTo>
                <a:lnTo>
                  <a:pt x="108979" y="1994296"/>
                </a:lnTo>
                <a:lnTo>
                  <a:pt x="92082" y="1951507"/>
                </a:lnTo>
                <a:lnTo>
                  <a:pt x="76522" y="1908062"/>
                </a:lnTo>
                <a:lnTo>
                  <a:pt x="62323" y="1863987"/>
                </a:lnTo>
                <a:lnTo>
                  <a:pt x="49512" y="1819309"/>
                </a:lnTo>
                <a:lnTo>
                  <a:pt x="38114" y="1774051"/>
                </a:lnTo>
                <a:lnTo>
                  <a:pt x="28154" y="1728239"/>
                </a:lnTo>
                <a:lnTo>
                  <a:pt x="19656" y="1681898"/>
                </a:lnTo>
                <a:lnTo>
                  <a:pt x="12647" y="1635054"/>
                </a:lnTo>
                <a:lnTo>
                  <a:pt x="7152" y="1587732"/>
                </a:lnTo>
                <a:lnTo>
                  <a:pt x="3195" y="1539957"/>
                </a:lnTo>
                <a:lnTo>
                  <a:pt x="803" y="1491754"/>
                </a:lnTo>
                <a:lnTo>
                  <a:pt x="0" y="1443149"/>
                </a:lnTo>
                <a:lnTo>
                  <a:pt x="803" y="1394545"/>
                </a:lnTo>
                <a:lnTo>
                  <a:pt x="3195" y="1346342"/>
                </a:lnTo>
                <a:lnTo>
                  <a:pt x="7152" y="1298567"/>
                </a:lnTo>
                <a:lnTo>
                  <a:pt x="12647" y="1251245"/>
                </a:lnTo>
                <a:lnTo>
                  <a:pt x="19656" y="1204401"/>
                </a:lnTo>
                <a:lnTo>
                  <a:pt x="28154" y="1158060"/>
                </a:lnTo>
                <a:lnTo>
                  <a:pt x="38114" y="1112248"/>
                </a:lnTo>
                <a:lnTo>
                  <a:pt x="49512" y="1066990"/>
                </a:lnTo>
                <a:lnTo>
                  <a:pt x="62323" y="1022312"/>
                </a:lnTo>
                <a:lnTo>
                  <a:pt x="76522" y="978237"/>
                </a:lnTo>
                <a:lnTo>
                  <a:pt x="92082" y="934792"/>
                </a:lnTo>
                <a:lnTo>
                  <a:pt x="108979" y="892003"/>
                </a:lnTo>
                <a:lnTo>
                  <a:pt x="127188" y="849893"/>
                </a:lnTo>
                <a:lnTo>
                  <a:pt x="146683" y="808489"/>
                </a:lnTo>
                <a:lnTo>
                  <a:pt x="167439" y="767815"/>
                </a:lnTo>
                <a:lnTo>
                  <a:pt x="189431" y="727898"/>
                </a:lnTo>
                <a:lnTo>
                  <a:pt x="212633" y="688761"/>
                </a:lnTo>
                <a:lnTo>
                  <a:pt x="237021" y="650431"/>
                </a:lnTo>
                <a:lnTo>
                  <a:pt x="262569" y="612933"/>
                </a:lnTo>
                <a:lnTo>
                  <a:pt x="289251" y="576292"/>
                </a:lnTo>
                <a:lnTo>
                  <a:pt x="317043" y="540533"/>
                </a:lnTo>
                <a:lnTo>
                  <a:pt x="345920" y="505681"/>
                </a:lnTo>
                <a:lnTo>
                  <a:pt x="375855" y="471762"/>
                </a:lnTo>
                <a:lnTo>
                  <a:pt x="406824" y="438802"/>
                </a:lnTo>
                <a:lnTo>
                  <a:pt x="438802" y="406824"/>
                </a:lnTo>
                <a:lnTo>
                  <a:pt x="471762" y="375855"/>
                </a:lnTo>
                <a:lnTo>
                  <a:pt x="505681" y="345920"/>
                </a:lnTo>
                <a:lnTo>
                  <a:pt x="540533" y="317043"/>
                </a:lnTo>
                <a:lnTo>
                  <a:pt x="576292" y="289251"/>
                </a:lnTo>
                <a:lnTo>
                  <a:pt x="612933" y="262569"/>
                </a:lnTo>
                <a:lnTo>
                  <a:pt x="650431" y="237021"/>
                </a:lnTo>
                <a:lnTo>
                  <a:pt x="688761" y="212633"/>
                </a:lnTo>
                <a:lnTo>
                  <a:pt x="727898" y="189431"/>
                </a:lnTo>
                <a:lnTo>
                  <a:pt x="767815" y="167439"/>
                </a:lnTo>
                <a:lnTo>
                  <a:pt x="808489" y="146683"/>
                </a:lnTo>
                <a:lnTo>
                  <a:pt x="849893" y="127188"/>
                </a:lnTo>
                <a:lnTo>
                  <a:pt x="892003" y="108979"/>
                </a:lnTo>
                <a:lnTo>
                  <a:pt x="934792" y="92082"/>
                </a:lnTo>
                <a:lnTo>
                  <a:pt x="978237" y="76522"/>
                </a:lnTo>
                <a:lnTo>
                  <a:pt x="1022312" y="62323"/>
                </a:lnTo>
                <a:lnTo>
                  <a:pt x="1066990" y="49512"/>
                </a:lnTo>
                <a:lnTo>
                  <a:pt x="1112248" y="38114"/>
                </a:lnTo>
                <a:lnTo>
                  <a:pt x="1158060" y="28154"/>
                </a:lnTo>
                <a:lnTo>
                  <a:pt x="1204401" y="19656"/>
                </a:lnTo>
                <a:lnTo>
                  <a:pt x="1251245" y="12647"/>
                </a:lnTo>
                <a:lnTo>
                  <a:pt x="1298567" y="7152"/>
                </a:lnTo>
                <a:lnTo>
                  <a:pt x="1346342" y="3195"/>
                </a:lnTo>
                <a:lnTo>
                  <a:pt x="1394545" y="803"/>
                </a:lnTo>
                <a:lnTo>
                  <a:pt x="1443149" y="0"/>
                </a:lnTo>
                <a:lnTo>
                  <a:pt x="1492978" y="859"/>
                </a:lnTo>
                <a:lnTo>
                  <a:pt x="1542588" y="3427"/>
                </a:lnTo>
                <a:lnTo>
                  <a:pt x="1591941" y="7686"/>
                </a:lnTo>
                <a:lnTo>
                  <a:pt x="1640997" y="13620"/>
                </a:lnTo>
                <a:lnTo>
                  <a:pt x="1689715" y="21212"/>
                </a:lnTo>
                <a:lnTo>
                  <a:pt x="1738057" y="30447"/>
                </a:lnTo>
                <a:lnTo>
                  <a:pt x="1785982" y="41307"/>
                </a:lnTo>
                <a:lnTo>
                  <a:pt x="1833450" y="53777"/>
                </a:lnTo>
                <a:lnTo>
                  <a:pt x="1880422" y="67839"/>
                </a:lnTo>
                <a:lnTo>
                  <a:pt x="1926858" y="83477"/>
                </a:lnTo>
                <a:lnTo>
                  <a:pt x="1972718" y="100674"/>
                </a:lnTo>
                <a:lnTo>
                  <a:pt x="2017962" y="119415"/>
                </a:lnTo>
                <a:lnTo>
                  <a:pt x="2062550" y="139682"/>
                </a:lnTo>
                <a:lnTo>
                  <a:pt x="2106443" y="161460"/>
                </a:lnTo>
                <a:lnTo>
                  <a:pt x="2149600" y="184730"/>
                </a:lnTo>
                <a:lnTo>
                  <a:pt x="2191983" y="209479"/>
                </a:lnTo>
                <a:lnTo>
                  <a:pt x="2233550" y="235687"/>
                </a:lnTo>
                <a:lnTo>
                  <a:pt x="2274263" y="263340"/>
                </a:lnTo>
                <a:lnTo>
                  <a:pt x="2314081" y="292420"/>
                </a:lnTo>
                <a:lnTo>
                  <a:pt x="2352964" y="322912"/>
                </a:lnTo>
                <a:lnTo>
                  <a:pt x="2390874" y="354798"/>
                </a:lnTo>
                <a:lnTo>
                  <a:pt x="2427769" y="388062"/>
                </a:lnTo>
                <a:lnTo>
                  <a:pt x="2463611" y="422688"/>
                </a:lnTo>
                <a:lnTo>
                  <a:pt x="2498237" y="458530"/>
                </a:lnTo>
                <a:lnTo>
                  <a:pt x="2531501" y="495425"/>
                </a:lnTo>
                <a:lnTo>
                  <a:pt x="2563387" y="533335"/>
                </a:lnTo>
                <a:lnTo>
                  <a:pt x="2593879" y="572218"/>
                </a:lnTo>
                <a:lnTo>
                  <a:pt x="2622959" y="612036"/>
                </a:lnTo>
                <a:lnTo>
                  <a:pt x="2650612" y="652749"/>
                </a:lnTo>
                <a:lnTo>
                  <a:pt x="2676820" y="694316"/>
                </a:lnTo>
                <a:lnTo>
                  <a:pt x="2701568" y="736699"/>
                </a:lnTo>
                <a:lnTo>
                  <a:pt x="2724839" y="779856"/>
                </a:lnTo>
                <a:lnTo>
                  <a:pt x="2746617" y="823749"/>
                </a:lnTo>
                <a:lnTo>
                  <a:pt x="2766884" y="868337"/>
                </a:lnTo>
                <a:lnTo>
                  <a:pt x="2785625" y="913581"/>
                </a:lnTo>
                <a:lnTo>
                  <a:pt x="2802822" y="959441"/>
                </a:lnTo>
                <a:lnTo>
                  <a:pt x="2818460" y="1005877"/>
                </a:lnTo>
                <a:lnTo>
                  <a:pt x="2832522" y="1052849"/>
                </a:lnTo>
                <a:lnTo>
                  <a:pt x="2844992" y="1100317"/>
                </a:lnTo>
                <a:lnTo>
                  <a:pt x="2855852" y="1148242"/>
                </a:lnTo>
                <a:lnTo>
                  <a:pt x="2865087" y="1196584"/>
                </a:lnTo>
                <a:lnTo>
                  <a:pt x="2872679" y="1245302"/>
                </a:lnTo>
                <a:lnTo>
                  <a:pt x="2878613" y="1294358"/>
                </a:lnTo>
                <a:lnTo>
                  <a:pt x="2882872" y="1343711"/>
                </a:lnTo>
                <a:lnTo>
                  <a:pt x="2885440" y="1393321"/>
                </a:lnTo>
                <a:lnTo>
                  <a:pt x="2886299" y="1443149"/>
                </a:lnTo>
                <a:lnTo>
                  <a:pt x="2885496" y="1491754"/>
                </a:lnTo>
                <a:lnTo>
                  <a:pt x="2883104" y="1539957"/>
                </a:lnTo>
                <a:lnTo>
                  <a:pt x="2879147" y="1587732"/>
                </a:lnTo>
                <a:lnTo>
                  <a:pt x="2873652" y="1635054"/>
                </a:lnTo>
                <a:lnTo>
                  <a:pt x="2866643" y="1681898"/>
                </a:lnTo>
                <a:lnTo>
                  <a:pt x="2858145" y="1728239"/>
                </a:lnTo>
                <a:lnTo>
                  <a:pt x="2848185" y="1774051"/>
                </a:lnTo>
                <a:lnTo>
                  <a:pt x="2836787" y="1819309"/>
                </a:lnTo>
                <a:lnTo>
                  <a:pt x="2823976" y="1863987"/>
                </a:lnTo>
                <a:lnTo>
                  <a:pt x="2809777" y="1908062"/>
                </a:lnTo>
                <a:lnTo>
                  <a:pt x="2794217" y="1951507"/>
                </a:lnTo>
                <a:lnTo>
                  <a:pt x="2777320" y="1994296"/>
                </a:lnTo>
                <a:lnTo>
                  <a:pt x="2759111" y="2036406"/>
                </a:lnTo>
                <a:lnTo>
                  <a:pt x="2739616" y="2077810"/>
                </a:lnTo>
                <a:lnTo>
                  <a:pt x="2718860" y="2118484"/>
                </a:lnTo>
                <a:lnTo>
                  <a:pt x="2696868" y="2158401"/>
                </a:lnTo>
                <a:lnTo>
                  <a:pt x="2673666" y="2197538"/>
                </a:lnTo>
                <a:lnTo>
                  <a:pt x="2649278" y="2235868"/>
                </a:lnTo>
                <a:lnTo>
                  <a:pt x="2623730" y="2273366"/>
                </a:lnTo>
                <a:lnTo>
                  <a:pt x="2597048" y="2310007"/>
                </a:lnTo>
                <a:lnTo>
                  <a:pt x="2569256" y="2345766"/>
                </a:lnTo>
                <a:lnTo>
                  <a:pt x="2540379" y="2380618"/>
                </a:lnTo>
                <a:lnTo>
                  <a:pt x="2510444" y="2414537"/>
                </a:lnTo>
                <a:lnTo>
                  <a:pt x="2479475" y="2447497"/>
                </a:lnTo>
                <a:lnTo>
                  <a:pt x="2447497" y="2479475"/>
                </a:lnTo>
                <a:lnTo>
                  <a:pt x="2414537" y="2510444"/>
                </a:lnTo>
                <a:lnTo>
                  <a:pt x="2380618" y="2540379"/>
                </a:lnTo>
                <a:lnTo>
                  <a:pt x="2345766" y="2569256"/>
                </a:lnTo>
                <a:lnTo>
                  <a:pt x="2310007" y="2597048"/>
                </a:lnTo>
                <a:lnTo>
                  <a:pt x="2273366" y="2623730"/>
                </a:lnTo>
                <a:lnTo>
                  <a:pt x="2235868" y="2649278"/>
                </a:lnTo>
                <a:lnTo>
                  <a:pt x="2197538" y="2673666"/>
                </a:lnTo>
                <a:lnTo>
                  <a:pt x="2158401" y="2696868"/>
                </a:lnTo>
                <a:lnTo>
                  <a:pt x="2118484" y="2718860"/>
                </a:lnTo>
                <a:lnTo>
                  <a:pt x="2077810" y="2739616"/>
                </a:lnTo>
                <a:lnTo>
                  <a:pt x="2036406" y="2759111"/>
                </a:lnTo>
                <a:lnTo>
                  <a:pt x="1994296" y="2777320"/>
                </a:lnTo>
                <a:lnTo>
                  <a:pt x="1951507" y="2794217"/>
                </a:lnTo>
                <a:lnTo>
                  <a:pt x="1908062" y="2809777"/>
                </a:lnTo>
                <a:lnTo>
                  <a:pt x="1863987" y="2823976"/>
                </a:lnTo>
                <a:lnTo>
                  <a:pt x="1819309" y="2836787"/>
                </a:lnTo>
                <a:lnTo>
                  <a:pt x="1774051" y="2848185"/>
                </a:lnTo>
                <a:lnTo>
                  <a:pt x="1728239" y="2858145"/>
                </a:lnTo>
                <a:lnTo>
                  <a:pt x="1681898" y="2866643"/>
                </a:lnTo>
                <a:lnTo>
                  <a:pt x="1635054" y="2873652"/>
                </a:lnTo>
                <a:lnTo>
                  <a:pt x="1587732" y="2879147"/>
                </a:lnTo>
                <a:lnTo>
                  <a:pt x="1539957" y="2883104"/>
                </a:lnTo>
                <a:lnTo>
                  <a:pt x="1491754" y="2885496"/>
                </a:lnTo>
                <a:lnTo>
                  <a:pt x="1443149" y="2886299"/>
                </a:lnTo>
                <a:close/>
              </a:path>
            </a:pathLst>
          </a:custGeom>
          <a:solidFill>
            <a:srgbClr val="002D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6"/>
          <p:cNvSpPr/>
          <p:nvPr/>
        </p:nvSpPr>
        <p:spPr>
          <a:xfrm>
            <a:off x="596900" y="2214499"/>
            <a:ext cx="2886710" cy="2886710"/>
          </a:xfrm>
          <a:custGeom>
            <a:rect b="b" l="l" r="r" t="t"/>
            <a:pathLst>
              <a:path extrusionOk="0" h="2886710" w="2886710">
                <a:moveTo>
                  <a:pt x="0" y="1443149"/>
                </a:moveTo>
                <a:lnTo>
                  <a:pt x="803" y="1394545"/>
                </a:lnTo>
                <a:lnTo>
                  <a:pt x="3195" y="1346342"/>
                </a:lnTo>
                <a:lnTo>
                  <a:pt x="7152" y="1298567"/>
                </a:lnTo>
                <a:lnTo>
                  <a:pt x="12647" y="1251245"/>
                </a:lnTo>
                <a:lnTo>
                  <a:pt x="19656" y="1204401"/>
                </a:lnTo>
                <a:lnTo>
                  <a:pt x="28154" y="1158060"/>
                </a:lnTo>
                <a:lnTo>
                  <a:pt x="38114" y="1112248"/>
                </a:lnTo>
                <a:lnTo>
                  <a:pt x="49512" y="1066990"/>
                </a:lnTo>
                <a:lnTo>
                  <a:pt x="62323" y="1022312"/>
                </a:lnTo>
                <a:lnTo>
                  <a:pt x="76522" y="978237"/>
                </a:lnTo>
                <a:lnTo>
                  <a:pt x="92082" y="934792"/>
                </a:lnTo>
                <a:lnTo>
                  <a:pt x="108979" y="892003"/>
                </a:lnTo>
                <a:lnTo>
                  <a:pt x="127188" y="849893"/>
                </a:lnTo>
                <a:lnTo>
                  <a:pt x="146683" y="808489"/>
                </a:lnTo>
                <a:lnTo>
                  <a:pt x="167439" y="767815"/>
                </a:lnTo>
                <a:lnTo>
                  <a:pt x="189431" y="727898"/>
                </a:lnTo>
                <a:lnTo>
                  <a:pt x="212633" y="688761"/>
                </a:lnTo>
                <a:lnTo>
                  <a:pt x="237021" y="650431"/>
                </a:lnTo>
                <a:lnTo>
                  <a:pt x="262569" y="612933"/>
                </a:lnTo>
                <a:lnTo>
                  <a:pt x="289251" y="576292"/>
                </a:lnTo>
                <a:lnTo>
                  <a:pt x="317043" y="540533"/>
                </a:lnTo>
                <a:lnTo>
                  <a:pt x="345920" y="505681"/>
                </a:lnTo>
                <a:lnTo>
                  <a:pt x="375855" y="471762"/>
                </a:lnTo>
                <a:lnTo>
                  <a:pt x="406824" y="438802"/>
                </a:lnTo>
                <a:lnTo>
                  <a:pt x="438802" y="406824"/>
                </a:lnTo>
                <a:lnTo>
                  <a:pt x="471762" y="375855"/>
                </a:lnTo>
                <a:lnTo>
                  <a:pt x="505681" y="345920"/>
                </a:lnTo>
                <a:lnTo>
                  <a:pt x="540533" y="317043"/>
                </a:lnTo>
                <a:lnTo>
                  <a:pt x="576292" y="289251"/>
                </a:lnTo>
                <a:lnTo>
                  <a:pt x="612933" y="262569"/>
                </a:lnTo>
                <a:lnTo>
                  <a:pt x="650431" y="237021"/>
                </a:lnTo>
                <a:lnTo>
                  <a:pt x="688761" y="212633"/>
                </a:lnTo>
                <a:lnTo>
                  <a:pt x="727898" y="189431"/>
                </a:lnTo>
                <a:lnTo>
                  <a:pt x="767815" y="167439"/>
                </a:lnTo>
                <a:lnTo>
                  <a:pt x="808489" y="146683"/>
                </a:lnTo>
                <a:lnTo>
                  <a:pt x="849893" y="127188"/>
                </a:lnTo>
                <a:lnTo>
                  <a:pt x="892003" y="108979"/>
                </a:lnTo>
                <a:lnTo>
                  <a:pt x="934792" y="92082"/>
                </a:lnTo>
                <a:lnTo>
                  <a:pt x="978237" y="76522"/>
                </a:lnTo>
                <a:lnTo>
                  <a:pt x="1022312" y="62323"/>
                </a:lnTo>
                <a:lnTo>
                  <a:pt x="1066990" y="49512"/>
                </a:lnTo>
                <a:lnTo>
                  <a:pt x="1112248" y="38114"/>
                </a:lnTo>
                <a:lnTo>
                  <a:pt x="1158060" y="28154"/>
                </a:lnTo>
                <a:lnTo>
                  <a:pt x="1204401" y="19656"/>
                </a:lnTo>
                <a:lnTo>
                  <a:pt x="1251245" y="12647"/>
                </a:lnTo>
                <a:lnTo>
                  <a:pt x="1298567" y="7152"/>
                </a:lnTo>
                <a:lnTo>
                  <a:pt x="1346342" y="3195"/>
                </a:lnTo>
                <a:lnTo>
                  <a:pt x="1394545" y="803"/>
                </a:lnTo>
                <a:lnTo>
                  <a:pt x="1443149" y="0"/>
                </a:lnTo>
                <a:lnTo>
                  <a:pt x="1492978" y="859"/>
                </a:lnTo>
                <a:lnTo>
                  <a:pt x="1542588" y="3427"/>
                </a:lnTo>
                <a:lnTo>
                  <a:pt x="1591941" y="7686"/>
                </a:lnTo>
                <a:lnTo>
                  <a:pt x="1640997" y="13620"/>
                </a:lnTo>
                <a:lnTo>
                  <a:pt x="1689715" y="21212"/>
                </a:lnTo>
                <a:lnTo>
                  <a:pt x="1738057" y="30447"/>
                </a:lnTo>
                <a:lnTo>
                  <a:pt x="1785982" y="41307"/>
                </a:lnTo>
                <a:lnTo>
                  <a:pt x="1833450" y="53777"/>
                </a:lnTo>
                <a:lnTo>
                  <a:pt x="1880422" y="67839"/>
                </a:lnTo>
                <a:lnTo>
                  <a:pt x="1926858" y="83477"/>
                </a:lnTo>
                <a:lnTo>
                  <a:pt x="1972718" y="100674"/>
                </a:lnTo>
                <a:lnTo>
                  <a:pt x="2017962" y="119415"/>
                </a:lnTo>
                <a:lnTo>
                  <a:pt x="2062550" y="139682"/>
                </a:lnTo>
                <a:lnTo>
                  <a:pt x="2106443" y="161460"/>
                </a:lnTo>
                <a:lnTo>
                  <a:pt x="2149600" y="184730"/>
                </a:lnTo>
                <a:lnTo>
                  <a:pt x="2191983" y="209479"/>
                </a:lnTo>
                <a:lnTo>
                  <a:pt x="2233550" y="235687"/>
                </a:lnTo>
                <a:lnTo>
                  <a:pt x="2274263" y="263340"/>
                </a:lnTo>
                <a:lnTo>
                  <a:pt x="2314081" y="292420"/>
                </a:lnTo>
                <a:lnTo>
                  <a:pt x="2352964" y="322912"/>
                </a:lnTo>
                <a:lnTo>
                  <a:pt x="2390874" y="354798"/>
                </a:lnTo>
                <a:lnTo>
                  <a:pt x="2427769" y="388062"/>
                </a:lnTo>
                <a:lnTo>
                  <a:pt x="2463611" y="422688"/>
                </a:lnTo>
                <a:lnTo>
                  <a:pt x="2498237" y="458530"/>
                </a:lnTo>
                <a:lnTo>
                  <a:pt x="2531501" y="495425"/>
                </a:lnTo>
                <a:lnTo>
                  <a:pt x="2563387" y="533335"/>
                </a:lnTo>
                <a:lnTo>
                  <a:pt x="2593879" y="572218"/>
                </a:lnTo>
                <a:lnTo>
                  <a:pt x="2622959" y="612036"/>
                </a:lnTo>
                <a:lnTo>
                  <a:pt x="2650612" y="652749"/>
                </a:lnTo>
                <a:lnTo>
                  <a:pt x="2676820" y="694316"/>
                </a:lnTo>
                <a:lnTo>
                  <a:pt x="2701568" y="736699"/>
                </a:lnTo>
                <a:lnTo>
                  <a:pt x="2724839" y="779856"/>
                </a:lnTo>
                <a:lnTo>
                  <a:pt x="2746617" y="823749"/>
                </a:lnTo>
                <a:lnTo>
                  <a:pt x="2766884" y="868337"/>
                </a:lnTo>
                <a:lnTo>
                  <a:pt x="2785625" y="913581"/>
                </a:lnTo>
                <a:lnTo>
                  <a:pt x="2802822" y="959441"/>
                </a:lnTo>
                <a:lnTo>
                  <a:pt x="2818460" y="1005877"/>
                </a:lnTo>
                <a:lnTo>
                  <a:pt x="2832522" y="1052849"/>
                </a:lnTo>
                <a:lnTo>
                  <a:pt x="2844992" y="1100317"/>
                </a:lnTo>
                <a:lnTo>
                  <a:pt x="2855852" y="1148242"/>
                </a:lnTo>
                <a:lnTo>
                  <a:pt x="2865087" y="1196584"/>
                </a:lnTo>
                <a:lnTo>
                  <a:pt x="2872679" y="1245302"/>
                </a:lnTo>
                <a:lnTo>
                  <a:pt x="2878613" y="1294358"/>
                </a:lnTo>
                <a:lnTo>
                  <a:pt x="2882872" y="1343711"/>
                </a:lnTo>
                <a:lnTo>
                  <a:pt x="2885440" y="1393321"/>
                </a:lnTo>
                <a:lnTo>
                  <a:pt x="2886299" y="1443149"/>
                </a:lnTo>
                <a:lnTo>
                  <a:pt x="2885496" y="1491754"/>
                </a:lnTo>
                <a:lnTo>
                  <a:pt x="2883104" y="1539957"/>
                </a:lnTo>
                <a:lnTo>
                  <a:pt x="2879147" y="1587732"/>
                </a:lnTo>
                <a:lnTo>
                  <a:pt x="2873652" y="1635054"/>
                </a:lnTo>
                <a:lnTo>
                  <a:pt x="2866643" y="1681898"/>
                </a:lnTo>
                <a:lnTo>
                  <a:pt x="2858145" y="1728239"/>
                </a:lnTo>
                <a:lnTo>
                  <a:pt x="2848185" y="1774051"/>
                </a:lnTo>
                <a:lnTo>
                  <a:pt x="2836787" y="1819309"/>
                </a:lnTo>
                <a:lnTo>
                  <a:pt x="2823976" y="1863987"/>
                </a:lnTo>
                <a:lnTo>
                  <a:pt x="2809777" y="1908062"/>
                </a:lnTo>
                <a:lnTo>
                  <a:pt x="2794217" y="1951507"/>
                </a:lnTo>
                <a:lnTo>
                  <a:pt x="2777320" y="1994296"/>
                </a:lnTo>
                <a:lnTo>
                  <a:pt x="2759111" y="2036406"/>
                </a:lnTo>
                <a:lnTo>
                  <a:pt x="2739616" y="2077810"/>
                </a:lnTo>
                <a:lnTo>
                  <a:pt x="2718860" y="2118484"/>
                </a:lnTo>
                <a:lnTo>
                  <a:pt x="2696868" y="2158401"/>
                </a:lnTo>
                <a:lnTo>
                  <a:pt x="2673666" y="2197538"/>
                </a:lnTo>
                <a:lnTo>
                  <a:pt x="2649278" y="2235868"/>
                </a:lnTo>
                <a:lnTo>
                  <a:pt x="2623730" y="2273366"/>
                </a:lnTo>
                <a:lnTo>
                  <a:pt x="2597048" y="2310007"/>
                </a:lnTo>
                <a:lnTo>
                  <a:pt x="2569256" y="2345766"/>
                </a:lnTo>
                <a:lnTo>
                  <a:pt x="2540379" y="2380618"/>
                </a:lnTo>
                <a:lnTo>
                  <a:pt x="2510444" y="2414537"/>
                </a:lnTo>
                <a:lnTo>
                  <a:pt x="2479475" y="2447497"/>
                </a:lnTo>
                <a:lnTo>
                  <a:pt x="2447497" y="2479475"/>
                </a:lnTo>
                <a:lnTo>
                  <a:pt x="2414537" y="2510444"/>
                </a:lnTo>
                <a:lnTo>
                  <a:pt x="2380618" y="2540379"/>
                </a:lnTo>
                <a:lnTo>
                  <a:pt x="2345766" y="2569256"/>
                </a:lnTo>
                <a:lnTo>
                  <a:pt x="2310007" y="2597048"/>
                </a:lnTo>
                <a:lnTo>
                  <a:pt x="2273366" y="2623730"/>
                </a:lnTo>
                <a:lnTo>
                  <a:pt x="2235868" y="2649278"/>
                </a:lnTo>
                <a:lnTo>
                  <a:pt x="2197538" y="2673666"/>
                </a:lnTo>
                <a:lnTo>
                  <a:pt x="2158401" y="2696868"/>
                </a:lnTo>
                <a:lnTo>
                  <a:pt x="2118484" y="2718860"/>
                </a:lnTo>
                <a:lnTo>
                  <a:pt x="2077810" y="2739616"/>
                </a:lnTo>
                <a:lnTo>
                  <a:pt x="2036406" y="2759111"/>
                </a:lnTo>
                <a:lnTo>
                  <a:pt x="1994296" y="2777320"/>
                </a:lnTo>
                <a:lnTo>
                  <a:pt x="1951507" y="2794217"/>
                </a:lnTo>
                <a:lnTo>
                  <a:pt x="1908062" y="2809777"/>
                </a:lnTo>
                <a:lnTo>
                  <a:pt x="1863987" y="2823976"/>
                </a:lnTo>
                <a:lnTo>
                  <a:pt x="1819309" y="2836787"/>
                </a:lnTo>
                <a:lnTo>
                  <a:pt x="1774051" y="2848185"/>
                </a:lnTo>
                <a:lnTo>
                  <a:pt x="1728239" y="2858145"/>
                </a:lnTo>
                <a:lnTo>
                  <a:pt x="1681898" y="2866643"/>
                </a:lnTo>
                <a:lnTo>
                  <a:pt x="1635054" y="2873652"/>
                </a:lnTo>
                <a:lnTo>
                  <a:pt x="1587732" y="2879147"/>
                </a:lnTo>
                <a:lnTo>
                  <a:pt x="1539957" y="2883104"/>
                </a:lnTo>
                <a:lnTo>
                  <a:pt x="1491754" y="2885496"/>
                </a:lnTo>
                <a:lnTo>
                  <a:pt x="1443149" y="2886299"/>
                </a:lnTo>
                <a:lnTo>
                  <a:pt x="1394545" y="2885496"/>
                </a:lnTo>
                <a:lnTo>
                  <a:pt x="1346342" y="2883104"/>
                </a:lnTo>
                <a:lnTo>
                  <a:pt x="1298567" y="2879147"/>
                </a:lnTo>
                <a:lnTo>
                  <a:pt x="1251245" y="2873652"/>
                </a:lnTo>
                <a:lnTo>
                  <a:pt x="1204401" y="2866643"/>
                </a:lnTo>
                <a:lnTo>
                  <a:pt x="1158060" y="2858145"/>
                </a:lnTo>
                <a:lnTo>
                  <a:pt x="1112248" y="2848185"/>
                </a:lnTo>
                <a:lnTo>
                  <a:pt x="1066990" y="2836787"/>
                </a:lnTo>
                <a:lnTo>
                  <a:pt x="1022312" y="2823976"/>
                </a:lnTo>
                <a:lnTo>
                  <a:pt x="978237" y="2809777"/>
                </a:lnTo>
                <a:lnTo>
                  <a:pt x="934792" y="2794217"/>
                </a:lnTo>
                <a:lnTo>
                  <a:pt x="892003" y="2777320"/>
                </a:lnTo>
                <a:lnTo>
                  <a:pt x="849893" y="2759111"/>
                </a:lnTo>
                <a:lnTo>
                  <a:pt x="808489" y="2739616"/>
                </a:lnTo>
                <a:lnTo>
                  <a:pt x="767815" y="2718860"/>
                </a:lnTo>
                <a:lnTo>
                  <a:pt x="727898" y="2696868"/>
                </a:lnTo>
                <a:lnTo>
                  <a:pt x="688761" y="2673666"/>
                </a:lnTo>
                <a:lnTo>
                  <a:pt x="650431" y="2649278"/>
                </a:lnTo>
                <a:lnTo>
                  <a:pt x="612933" y="2623730"/>
                </a:lnTo>
                <a:lnTo>
                  <a:pt x="576292" y="2597048"/>
                </a:lnTo>
                <a:lnTo>
                  <a:pt x="540533" y="2569256"/>
                </a:lnTo>
                <a:lnTo>
                  <a:pt x="505681" y="2540379"/>
                </a:lnTo>
                <a:lnTo>
                  <a:pt x="471762" y="2510444"/>
                </a:lnTo>
                <a:lnTo>
                  <a:pt x="438802" y="2479475"/>
                </a:lnTo>
                <a:lnTo>
                  <a:pt x="406824" y="2447497"/>
                </a:lnTo>
                <a:lnTo>
                  <a:pt x="375855" y="2414537"/>
                </a:lnTo>
                <a:lnTo>
                  <a:pt x="345920" y="2380618"/>
                </a:lnTo>
                <a:lnTo>
                  <a:pt x="317043" y="2345766"/>
                </a:lnTo>
                <a:lnTo>
                  <a:pt x="289251" y="2310007"/>
                </a:lnTo>
                <a:lnTo>
                  <a:pt x="262569" y="2273366"/>
                </a:lnTo>
                <a:lnTo>
                  <a:pt x="237021" y="2235868"/>
                </a:lnTo>
                <a:lnTo>
                  <a:pt x="212633" y="2197538"/>
                </a:lnTo>
                <a:lnTo>
                  <a:pt x="189431" y="2158401"/>
                </a:lnTo>
                <a:lnTo>
                  <a:pt x="167439" y="2118484"/>
                </a:lnTo>
                <a:lnTo>
                  <a:pt x="146683" y="2077810"/>
                </a:lnTo>
                <a:lnTo>
                  <a:pt x="127188" y="2036406"/>
                </a:lnTo>
                <a:lnTo>
                  <a:pt x="108979" y="1994296"/>
                </a:lnTo>
                <a:lnTo>
                  <a:pt x="92082" y="1951507"/>
                </a:lnTo>
                <a:lnTo>
                  <a:pt x="76522" y="1908062"/>
                </a:lnTo>
                <a:lnTo>
                  <a:pt x="62323" y="1863987"/>
                </a:lnTo>
                <a:lnTo>
                  <a:pt x="49512" y="1819309"/>
                </a:lnTo>
                <a:lnTo>
                  <a:pt x="38114" y="1774051"/>
                </a:lnTo>
                <a:lnTo>
                  <a:pt x="28154" y="1728239"/>
                </a:lnTo>
                <a:lnTo>
                  <a:pt x="19656" y="1681898"/>
                </a:lnTo>
                <a:lnTo>
                  <a:pt x="12647" y="1635054"/>
                </a:lnTo>
                <a:lnTo>
                  <a:pt x="7152" y="1587732"/>
                </a:lnTo>
                <a:lnTo>
                  <a:pt x="3195" y="1539957"/>
                </a:lnTo>
                <a:lnTo>
                  <a:pt x="803" y="1491754"/>
                </a:lnTo>
                <a:lnTo>
                  <a:pt x="0" y="1443149"/>
                </a:lnTo>
                <a:close/>
              </a:path>
            </a:pathLst>
          </a:cu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0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0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4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657A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  <a:defRPr>
                <a:solidFill>
                  <a:srgbClr val="FCF1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Tela de computador com texto preto sobre fundo branco&#10;&#10;Descrição gerada automaticamente" id="37" name="Google Shape;37;p74"/>
          <p:cNvPicPr preferRelativeResize="0"/>
          <p:nvPr/>
        </p:nvPicPr>
        <p:blipFill rotWithShape="1">
          <a:blip r:embed="rId2">
            <a:alphaModFix/>
          </a:blip>
          <a:srcRect b="48811" l="32609" r="32734" t="20324"/>
          <a:stretch/>
        </p:blipFill>
        <p:spPr>
          <a:xfrm>
            <a:off x="9018372" y="179134"/>
            <a:ext cx="3249828" cy="162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8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8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6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86"/>
          <p:cNvSpPr txBox="1"/>
          <p:nvPr>
            <p:ph idx="1" type="body"/>
          </p:nvPr>
        </p:nvSpPr>
        <p:spPr>
          <a:xfrm>
            <a:off x="443280" y="1651568"/>
            <a:ext cx="8569960" cy="3867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8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8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7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7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87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8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8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8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7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07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0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0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0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8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0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0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0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2" name="Google Shape;42;p75"/>
          <p:cNvSpPr/>
          <p:nvPr/>
        </p:nvSpPr>
        <p:spPr>
          <a:xfrm>
            <a:off x="0" y="0"/>
            <a:ext cx="12192000" cy="1740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7A3">
              <a:alpha val="8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6000"/>
              <a:buFont typeface="Calibri"/>
              <a:buNone/>
              <a:defRPr b="1" sz="6000">
                <a:solidFill>
                  <a:srgbClr val="FCF1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9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9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3657A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la de computador com texto preto sobre fundo branco&#10;&#10;Descrição gerada automaticamente" id="11" name="Google Shape;11;p71"/>
          <p:cNvPicPr preferRelativeResize="0"/>
          <p:nvPr/>
        </p:nvPicPr>
        <p:blipFill rotWithShape="1">
          <a:blip r:embed="rId1">
            <a:alphaModFix/>
          </a:blip>
          <a:srcRect b="48811" l="32609" r="32734" t="20324"/>
          <a:stretch/>
        </p:blipFill>
        <p:spPr>
          <a:xfrm>
            <a:off x="9018372" y="179134"/>
            <a:ext cx="3249828" cy="16279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7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9"/>
          <p:cNvSpPr txBox="1"/>
          <p:nvPr>
            <p:ph type="title"/>
          </p:nvPr>
        </p:nvSpPr>
        <p:spPr>
          <a:xfrm>
            <a:off x="1199675" y="1099723"/>
            <a:ext cx="9792649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79"/>
          <p:cNvSpPr txBox="1"/>
          <p:nvPr>
            <p:ph idx="1" type="body"/>
          </p:nvPr>
        </p:nvSpPr>
        <p:spPr>
          <a:xfrm>
            <a:off x="585862" y="1532912"/>
            <a:ext cx="7849870" cy="438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7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7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7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99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4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84"/>
          <p:cNvSpPr txBox="1"/>
          <p:nvPr>
            <p:ph idx="1" type="body"/>
          </p:nvPr>
        </p:nvSpPr>
        <p:spPr>
          <a:xfrm>
            <a:off x="443280" y="1651568"/>
            <a:ext cx="8569960" cy="3867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8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8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8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23.jpg"/><Relationship Id="rId6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png"/><Relationship Id="rId4" Type="http://schemas.openxmlformats.org/officeDocument/2006/relationships/image" Target="../media/image5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6.png"/><Relationship Id="rId4" Type="http://schemas.openxmlformats.org/officeDocument/2006/relationships/image" Target="../media/image5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"/>
          <p:cNvSpPr/>
          <p:nvPr/>
        </p:nvSpPr>
        <p:spPr>
          <a:xfrm>
            <a:off x="595542" y="790534"/>
            <a:ext cx="11039988" cy="57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BAF7C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606628" y="307774"/>
            <a:ext cx="106852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REFORMA  TRIBUTÁRIA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ódigo QR&#10;&#10;Descrição gerada automaticamente" id="260" name="Google Shape;2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343" y="2183959"/>
            <a:ext cx="2160697" cy="216069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"/>
          <p:cNvSpPr/>
          <p:nvPr/>
        </p:nvSpPr>
        <p:spPr>
          <a:xfrm>
            <a:off x="6706961" y="1670658"/>
            <a:ext cx="5531140" cy="3052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LUIZ CARLOS HAULY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ECONOMISTA • ESPECIALISTA TRIBUTÁRIO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DEPUTADO FEDERAL 7 por mandatos 1991/2019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SECRETÁRIO DA FAZENDA DO PARANÁ por 2 VEZES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RELATOR DA LEI 123/2006 (SUPERSIMPLES);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RELATOR LEI 87/1996  (LEI ICMS/EXPORTAÇÕES)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RELATOR DA PEC 293-A/2004 (</a:t>
            </a:r>
            <a:r>
              <a:rPr b="1" i="0" lang="pt-BR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Situação: Pronta para Pauta no Plenário da Câmara desde 11/12/2018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1126995" y="927536"/>
            <a:ext cx="99844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PEC 45/2019 CÂMARA DOS DEPUTADOS + PEC 110/2019 SENADO = PEC 155</a:t>
            </a:r>
            <a:endParaRPr b="1" i="0" sz="2000" u="none" cap="none" strike="noStrike">
              <a:solidFill>
                <a:srgbClr val="FAFA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1299343" y="4478460"/>
            <a:ext cx="21606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PEC110.COM.BR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"/>
          <p:cNvSpPr txBox="1"/>
          <p:nvPr/>
        </p:nvSpPr>
        <p:spPr>
          <a:xfrm>
            <a:off x="1437802" y="5185335"/>
            <a:ext cx="9355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FAFAFA"/>
                </a:solidFill>
              </a:rPr>
              <a:t>AUDIÊNCIA PÚBLICA</a:t>
            </a:r>
            <a:endParaRPr b="1" sz="1800">
              <a:solidFill>
                <a:srgbClr val="FAFAF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FAFAFA"/>
                </a:solidFill>
              </a:rPr>
              <a:t>SUBCOMISSÃO ESPECIAL DA</a:t>
            </a:r>
            <a:r>
              <a:rPr b="1" i="0" lang="pt-BR" sz="18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 REFORMA TRIBUTÁRIA</a:t>
            </a:r>
            <a:endParaRPr b="1" sz="1800">
              <a:solidFill>
                <a:srgbClr val="FAFAFA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BRASÍLIA, 24/05/2023</a:t>
            </a:r>
            <a:endParaRPr b="1" i="0" sz="1800" u="none" cap="none" strike="noStrike">
              <a:solidFill>
                <a:srgbClr val="FAFA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/>
          <p:nvPr>
            <p:ph type="title"/>
          </p:nvPr>
        </p:nvSpPr>
        <p:spPr>
          <a:xfrm>
            <a:off x="838200" y="365125"/>
            <a:ext cx="84546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000"/>
              <a:buFont typeface="Calibri"/>
              <a:buNone/>
            </a:pPr>
            <a:r>
              <a:rPr b="1" lang="pt-BR" sz="4000"/>
              <a:t>RENDA PER CAPITA </a:t>
            </a:r>
            <a:br>
              <a:rPr b="1" lang="pt-BR" sz="4000"/>
            </a:br>
            <a:r>
              <a:rPr b="1" lang="pt-BR" sz="4000"/>
              <a:t>EM</a:t>
            </a:r>
            <a:r>
              <a:rPr b="1" lang="pt-BR" sz="4000">
                <a:highlight>
                  <a:srgbClr val="FFFF00"/>
                </a:highlight>
              </a:rPr>
              <a:t> </a:t>
            </a:r>
            <a:r>
              <a:rPr b="1" lang="pt-BR" sz="4000">
                <a:solidFill>
                  <a:srgbClr val="FF0000"/>
                </a:solidFill>
                <a:highlight>
                  <a:srgbClr val="FFFF00"/>
                </a:highlight>
              </a:rPr>
              <a:t>ZERO</a:t>
            </a:r>
            <a:r>
              <a:rPr b="1" lang="pt-BR" sz="4000">
                <a:highlight>
                  <a:srgbClr val="FFFF00"/>
                </a:highlight>
              </a:rPr>
              <a:t> </a:t>
            </a:r>
            <a:r>
              <a:rPr b="1" lang="pt-BR" sz="4000"/>
              <a:t>NA  DÉCADA 2011/2020</a:t>
            </a:r>
            <a:endParaRPr/>
          </a:p>
        </p:txBody>
      </p:sp>
      <p:graphicFrame>
        <p:nvGraphicFramePr>
          <p:cNvPr id="338" name="Google Shape;338;p10"/>
          <p:cNvGraphicFramePr/>
          <p:nvPr/>
        </p:nvGraphicFramePr>
        <p:xfrm>
          <a:off x="852896" y="1814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{634ADF8D-9020-49CB-99BF-C3F23667D305}</a:tableStyleId>
              </a:tblPr>
              <a:tblGrid>
                <a:gridCol w="2416625"/>
                <a:gridCol w="4979450"/>
                <a:gridCol w="3090125"/>
              </a:tblGrid>
              <a:tr h="41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525" marR="47625" marL="47625" anchor="ctr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Crescimento acumulado em 10 anos</a:t>
                      </a:r>
                      <a:endParaRPr sz="1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525" marR="47625" marL="47625" anchor="ctr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Crescimento médio anual</a:t>
                      </a:r>
                      <a:endParaRPr sz="18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525" marB="9525" marR="47625" marL="47625" anchor="ctr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1901-10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11.3%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1911-20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17.3%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1.6%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1921-30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34.2%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3.0%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1931-40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32.3%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2.8%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1941-50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40.8%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3.5%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1951-60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51.1%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4.2%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1961-70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36.9%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3.2%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1971-80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79.1%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6.0%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1981-90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-3.9%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-0.4%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1991-00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18.1%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1.7%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2001-10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27.8%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2.5%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Projeção 2011-20*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0.0%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0.0%</a:t>
                      </a:r>
                      <a:endParaRPr sz="1400" u="none" cap="none" strike="noStrike"/>
                    </a:p>
                  </a:txBody>
                  <a:tcPr marT="9525" marB="9525" marR="47625" marL="47625">
                    <a:lnL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10"/>
          <p:cNvSpPr/>
          <p:nvPr/>
        </p:nvSpPr>
        <p:spPr>
          <a:xfrm>
            <a:off x="852896" y="6652128"/>
            <a:ext cx="168753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b="0" i="1" lang="pt-BR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Fonte: IBGE e BCB até 2017 e estimativa do autor </a:t>
            </a:r>
            <a:r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Nelson Barbosa </a:t>
            </a:r>
            <a:r>
              <a:rPr b="0" i="1" lang="pt-BR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2018-20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10541339" y="2447302"/>
            <a:ext cx="1419375" cy="729606"/>
          </a:xfrm>
          <a:prstGeom prst="rect">
            <a:avLst/>
          </a:prstGeom>
          <a:solidFill>
            <a:srgbClr val="9D0F1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Arial"/>
              <a:buNone/>
            </a:pPr>
            <a:r>
              <a:rPr b="1" lang="pt-BR" sz="4400">
                <a:latin typeface="Arial"/>
                <a:ea typeface="Arial"/>
                <a:cs typeface="Arial"/>
                <a:sym typeface="Arial"/>
              </a:rPr>
              <a:t>AMBIENTE DE NEGÓCIOS</a:t>
            </a:r>
            <a:endParaRPr/>
          </a:p>
        </p:txBody>
      </p:sp>
      <p:sp>
        <p:nvSpPr>
          <p:cNvPr id="346" name="Google Shape;34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47" name="Google Shape;347;p11"/>
          <p:cNvSpPr txBox="1"/>
          <p:nvPr/>
        </p:nvSpPr>
        <p:spPr>
          <a:xfrm>
            <a:off x="8219210" y="1486717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07" y="1771855"/>
            <a:ext cx="7558910" cy="50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/>
          <p:nvPr/>
        </p:nvSpPr>
        <p:spPr>
          <a:xfrm rot="1858644">
            <a:off x="8734764" y="3837266"/>
            <a:ext cx="482810" cy="1730227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8923622" y="2618033"/>
            <a:ext cx="8241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184º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6000"/>
              <a:buFont typeface="Calibri"/>
              <a:buNone/>
            </a:pPr>
            <a:r>
              <a:rPr lang="pt-BR"/>
              <a:t>O que mudar no atual STN?</a:t>
            </a:r>
            <a:endParaRPr/>
          </a:p>
        </p:txBody>
      </p:sp>
      <p:sp>
        <p:nvSpPr>
          <p:cNvPr id="356" name="Google Shape;3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/>
          <p:nvPr/>
        </p:nvSpPr>
        <p:spPr>
          <a:xfrm>
            <a:off x="-1" y="1501624"/>
            <a:ext cx="12192001" cy="1059319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EMENDA CONSTITUCIONAL 18/1965 CRIOU O ATUAL STN: CARGA</a:t>
            </a: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19%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ERROU AO DIVIDIR A BASE DO CONSUMO de BENS E SERVICOS EM 3 TRIBUTOS (ISS, ICMS/ IPI)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8661" y="2628493"/>
            <a:ext cx="12192001" cy="1174599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Assembleia Nacional Constituinte de 1988: CARGA  </a:t>
            </a:r>
            <a:r>
              <a:rPr b="1" i="0" lang="pt-BR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22,8% PIB</a:t>
            </a:r>
            <a:endParaRPr b="1" i="0" sz="2000" u="none" cap="none" strike="noStrik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2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UNIÃO PERDEU PARA OS ESTADOS E MUNICÍPOS: 15% do IR e  25% do IPI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C000"/>
              </a:buClr>
              <a:buSzPts val="162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os 5 impostos monofásicos sobre combustíveis, energia elétrica, telecomunicações, transportes e minerais.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-1" y="3863254"/>
            <a:ext cx="12181491" cy="935627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 REFORMAS FATIADAS, A CRIAÇÃO DAS CONTRIBUIÇÕES E A ELEVAÇÃO DA CARGA TRIBUTÁRIA CRIOU O MANICÔMIO E O184º PIOR SISTEMA TRIBUTÁRIO DO MUNDO.</a:t>
            </a:r>
            <a:endParaRPr b="0" i="0" sz="1800" u="none" cap="none" strike="noStrik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8662" y="4859043"/>
            <a:ext cx="12192000" cy="904810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1989/2020 A CARGA  SUBIU 10% do PIB 🡪 de </a:t>
            </a:r>
            <a:r>
              <a:rPr b="1" i="0" lang="pt-BR" sz="1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22,8%</a:t>
            </a:r>
            <a:r>
              <a:rPr b="1" i="0" lang="pt-B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MÉDIA de </a:t>
            </a:r>
            <a:r>
              <a:rPr b="1" i="0" lang="pt-BR" sz="20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33% PIB</a:t>
            </a: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(100% para União)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-10510" y="5854763"/>
            <a:ext cx="12181491" cy="7688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539528" y="401703"/>
            <a:ext cx="10515600" cy="65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(DES)CONSTRUÇÃO DO STN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144823" y="5854762"/>
            <a:ext cx="120471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1989/2019 FORAM EDITADAS </a:t>
            </a:r>
            <a:r>
              <a:rPr b="1" i="0" lang="pt-BR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390.726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NORMAS TRIBUTÁRIAS (IBPT)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"/>
          <p:cNvSpPr/>
          <p:nvPr/>
        </p:nvSpPr>
        <p:spPr>
          <a:xfrm>
            <a:off x="621855" y="2499825"/>
            <a:ext cx="3240000" cy="32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8341759" y="2499825"/>
            <a:ext cx="3240000" cy="32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PATRIMÔNIO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4481807" y="2499825"/>
            <a:ext cx="3240000" cy="32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pt-BR">
                <a:solidFill>
                  <a:srgbClr val="FFFF00"/>
                </a:solidFill>
              </a:rPr>
              <a:t>3 BASES TRIBUTÁRIAS UNIVERSAIS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/>
          <p:nvPr/>
        </p:nvSpPr>
        <p:spPr>
          <a:xfrm>
            <a:off x="-1" y="1739533"/>
            <a:ext cx="12192001" cy="4294390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-45796" y="5337352"/>
            <a:ext cx="12192000" cy="674917"/>
          </a:xfrm>
          <a:prstGeom prst="rect">
            <a:avLst/>
          </a:prstGeom>
          <a:solidFill>
            <a:srgbClr val="FFC000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5"/>
          <p:cNvSpPr/>
          <p:nvPr/>
        </p:nvSpPr>
        <p:spPr>
          <a:xfrm>
            <a:off x="110873" y="2659887"/>
            <a:ext cx="12126922" cy="122059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-1" y="4109589"/>
            <a:ext cx="12192001" cy="1041385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18862" y="4645215"/>
            <a:ext cx="12192000" cy="674917"/>
          </a:xfrm>
          <a:prstGeom prst="rect">
            <a:avLst/>
          </a:prstGeom>
          <a:solidFill>
            <a:schemeClr val="accent2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3293" y="1459210"/>
            <a:ext cx="1950860" cy="1950860"/>
          </a:xfrm>
          <a:prstGeom prst="rect">
            <a:avLst/>
          </a:prstGeom>
          <a:noFill/>
          <a:ln>
            <a:noFill/>
          </a:ln>
          <a:effectLst>
            <a:outerShdw blurRad="76200" rotWithShape="0" algn="t" dir="5400000" dist="88900">
              <a:srgbClr val="000000">
                <a:alpha val="40000"/>
              </a:srgbClr>
            </a:outerShdw>
          </a:effectLst>
        </p:spPr>
      </p:pic>
      <p:pic>
        <p:nvPicPr>
          <p:cNvPr id="389" name="Google Shape;3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9078" y="1370480"/>
            <a:ext cx="2062212" cy="2062212"/>
          </a:xfrm>
          <a:prstGeom prst="rect">
            <a:avLst/>
          </a:prstGeom>
          <a:noFill/>
          <a:ln>
            <a:noFill/>
          </a:ln>
          <a:effectLst>
            <a:outerShdw blurRad="76200" rotWithShape="0" algn="t" dir="5400000" dist="88900">
              <a:srgbClr val="000000">
                <a:alpha val="40000"/>
              </a:srgbClr>
            </a:outerShdw>
          </a:effectLst>
        </p:spPr>
      </p:pic>
      <p:pic>
        <p:nvPicPr>
          <p:cNvPr id="390" name="Google Shape;39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4930" y="1538430"/>
            <a:ext cx="1781640" cy="1781640"/>
          </a:xfrm>
          <a:prstGeom prst="rect">
            <a:avLst/>
          </a:prstGeom>
          <a:noFill/>
          <a:ln>
            <a:noFill/>
          </a:ln>
          <a:effectLst>
            <a:outerShdw blurRad="76200" rotWithShape="0" algn="t" dir="5400000" dist="88900">
              <a:srgbClr val="000000">
                <a:alpha val="40000"/>
              </a:srgbClr>
            </a:outerShdw>
          </a:effectLst>
        </p:spPr>
      </p:pic>
      <p:sp>
        <p:nvSpPr>
          <p:cNvPr id="391" name="Google Shape;391;p15"/>
          <p:cNvSpPr txBox="1"/>
          <p:nvPr/>
        </p:nvSpPr>
        <p:spPr>
          <a:xfrm>
            <a:off x="6511464" y="3183618"/>
            <a:ext cx="27286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BRASIL (33% PIB)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5"/>
          <p:cNvSpPr txBox="1"/>
          <p:nvPr/>
        </p:nvSpPr>
        <p:spPr>
          <a:xfrm>
            <a:off x="4087888" y="3201920"/>
            <a:ext cx="23054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EUA (27% PIB)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9350328" y="3178131"/>
            <a:ext cx="27286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OCDE (34% PIB)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(média)</a:t>
            </a:r>
            <a:endParaRPr b="0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78334" y="3949960"/>
            <a:ext cx="4046839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CONSUMO/FOLHA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973983" y="4617971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 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6746490" y="3949960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74,8%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6687018" y="4625636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20,8%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4111318" y="3949960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40,6%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5"/>
          <p:cNvSpPr/>
          <p:nvPr/>
        </p:nvSpPr>
        <p:spPr>
          <a:xfrm>
            <a:off x="4051846" y="4625636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49,1%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9077436" y="3955125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60,4%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5"/>
          <p:cNvSpPr/>
          <p:nvPr/>
        </p:nvSpPr>
        <p:spPr>
          <a:xfrm>
            <a:off x="8993901" y="4595929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34,1%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1047720" y="1869892"/>
            <a:ext cx="2328915" cy="733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BASES TRIBUTÁRIAS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5"/>
          <p:cNvSpPr/>
          <p:nvPr/>
        </p:nvSpPr>
        <p:spPr>
          <a:xfrm>
            <a:off x="319036" y="4745317"/>
            <a:ext cx="3806137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36880" y="3113352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ARRECADAÇÃO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5"/>
          <p:cNvSpPr/>
          <p:nvPr/>
        </p:nvSpPr>
        <p:spPr>
          <a:xfrm>
            <a:off x="-59473" y="5252648"/>
            <a:ext cx="3499854" cy="906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BASE PATRIMÔNIO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5"/>
          <p:cNvSpPr/>
          <p:nvPr/>
        </p:nvSpPr>
        <p:spPr>
          <a:xfrm>
            <a:off x="6673162" y="5260313"/>
            <a:ext cx="2480254" cy="930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4,4%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/>
          <p:nvPr/>
        </p:nvSpPr>
        <p:spPr>
          <a:xfrm>
            <a:off x="4037990" y="5260313"/>
            <a:ext cx="2480254" cy="930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10,3%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5"/>
          <p:cNvSpPr/>
          <p:nvPr/>
        </p:nvSpPr>
        <p:spPr>
          <a:xfrm>
            <a:off x="9076297" y="5230606"/>
            <a:ext cx="2480254" cy="935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5,5%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5"/>
          <p:cNvSpPr/>
          <p:nvPr/>
        </p:nvSpPr>
        <p:spPr>
          <a:xfrm>
            <a:off x="499249" y="6033277"/>
            <a:ext cx="3041507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5"/>
          <p:cNvSpPr/>
          <p:nvPr/>
        </p:nvSpPr>
        <p:spPr>
          <a:xfrm>
            <a:off x="6773537" y="6040942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4138365" y="6040942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9176672" y="6011235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5"/>
          <p:cNvSpPr/>
          <p:nvPr/>
        </p:nvSpPr>
        <p:spPr>
          <a:xfrm>
            <a:off x="499249" y="4120919"/>
            <a:ext cx="3041507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/>
          <p:nvPr/>
        </p:nvSpPr>
        <p:spPr>
          <a:xfrm>
            <a:off x="6773537" y="4128584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9176672" y="4098877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9163807" y="6073027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9139745" y="4136606"/>
            <a:ext cx="2480254" cy="66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/>
          <p:nvPr/>
        </p:nvSpPr>
        <p:spPr>
          <a:xfrm>
            <a:off x="7260379" y="3900215"/>
            <a:ext cx="1424763" cy="78397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5"/>
          <p:cNvSpPr/>
          <p:nvPr/>
        </p:nvSpPr>
        <p:spPr>
          <a:xfrm>
            <a:off x="4605238" y="3880477"/>
            <a:ext cx="1424763" cy="78397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b="1" lang="pt-BR"/>
              <a:t>EXCESSO CARGA TRIBUTÁRIA NO CONSUMO</a:t>
            </a: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90866" y="6015425"/>
            <a:ext cx="3806137" cy="43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% EQUIPARAÇÃO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76525" y="6390938"/>
            <a:ext cx="3820403" cy="43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pt-BR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% EQUIPARAÇÃO 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5"/>
          <p:cNvSpPr/>
          <p:nvPr/>
        </p:nvSpPr>
        <p:spPr>
          <a:xfrm>
            <a:off x="8059873" y="6021275"/>
            <a:ext cx="3061508" cy="360886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- 53,4%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5"/>
          <p:cNvSpPr/>
          <p:nvPr/>
        </p:nvSpPr>
        <p:spPr>
          <a:xfrm>
            <a:off x="8052598" y="6453797"/>
            <a:ext cx="3061508" cy="360886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+ 62,4%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5"/>
          <p:cNvSpPr/>
          <p:nvPr/>
        </p:nvSpPr>
        <p:spPr>
          <a:xfrm flipH="1">
            <a:off x="4899983" y="6030572"/>
            <a:ext cx="3054215" cy="360887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- 192,0%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5"/>
          <p:cNvSpPr/>
          <p:nvPr/>
        </p:nvSpPr>
        <p:spPr>
          <a:xfrm flipH="1">
            <a:off x="4899984" y="6453797"/>
            <a:ext cx="3054215" cy="360887"/>
          </a:xfrm>
          <a:prstGeom prst="homePlate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+ 133,8%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"/>
          <p:cNvSpPr txBox="1"/>
          <p:nvPr/>
        </p:nvSpPr>
        <p:spPr>
          <a:xfrm>
            <a:off x="3242838" y="1800962"/>
            <a:ext cx="25560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CONSUMO/FOLHA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6"/>
          <p:cNvSpPr txBox="1"/>
          <p:nvPr/>
        </p:nvSpPr>
        <p:spPr>
          <a:xfrm>
            <a:off x="7311285" y="2209623"/>
            <a:ext cx="1964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 txBox="1"/>
          <p:nvPr/>
        </p:nvSpPr>
        <p:spPr>
          <a:xfrm>
            <a:off x="10076395" y="2583361"/>
            <a:ext cx="1938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PATRIMÔNIO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5" name="Google Shape;435;p16"/>
          <p:cNvGraphicFramePr/>
          <p:nvPr/>
        </p:nvGraphicFramePr>
        <p:xfrm>
          <a:off x="-1" y="58549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{977408A9-ED61-4A4F-A09B-0DB4242B3314}</a:tableStyleId>
              </a:tblPr>
              <a:tblGrid>
                <a:gridCol w="3191775"/>
                <a:gridCol w="3933650"/>
                <a:gridCol w="2962575"/>
                <a:gridCol w="2104025"/>
              </a:tblGrid>
              <a:tr h="54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da arrecadação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74,8%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20,8%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4,4%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6" name="Google Shape;436;p16"/>
          <p:cNvGraphicFramePr/>
          <p:nvPr/>
        </p:nvGraphicFramePr>
        <p:xfrm>
          <a:off x="-1" y="63678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{977408A9-ED61-4A4F-A09B-0DB4242B3314}</a:tableStyleId>
              </a:tblPr>
              <a:tblGrid>
                <a:gridCol w="3174525"/>
                <a:gridCol w="3950900"/>
                <a:gridCol w="2969800"/>
                <a:gridCol w="2096775"/>
              </a:tblGrid>
              <a:tr h="50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do PIB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(24,69%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(6,87%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(1,45%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37" name="Google Shape;437;p16"/>
          <p:cNvSpPr txBox="1"/>
          <p:nvPr/>
        </p:nvSpPr>
        <p:spPr>
          <a:xfrm>
            <a:off x="406125" y="365935"/>
            <a:ext cx="9075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PERFIL DO ATUAL MANICÔMIO TRIBUTÁRIO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138458" y="3059774"/>
            <a:ext cx="1814742" cy="181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009082" y="2689120"/>
            <a:ext cx="2556053" cy="255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47289" y="2205642"/>
            <a:ext cx="3523011" cy="352301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6"/>
          <p:cNvSpPr txBox="1"/>
          <p:nvPr/>
        </p:nvSpPr>
        <p:spPr>
          <a:xfrm>
            <a:off x="10276689" y="3429000"/>
            <a:ext cx="153828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IPTU: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1,59%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IPVA: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1,88%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ITR: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0,06%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ITBI: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0,58%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ITMCD: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0,33%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 txBox="1"/>
          <p:nvPr/>
        </p:nvSpPr>
        <p:spPr>
          <a:xfrm>
            <a:off x="7582405" y="3605508"/>
            <a:ext cx="1402524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IR: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17,73%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CSLL: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3,07%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 txBox="1"/>
          <p:nvPr/>
        </p:nvSpPr>
        <p:spPr>
          <a:xfrm>
            <a:off x="3427448" y="2666330"/>
            <a:ext cx="218683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ICMS: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20,56%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ISS: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PIS/PASEP: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2,72%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COFINS: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10,36%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IPI: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2,49%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CID: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1,31%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IOF: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INSS: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16,62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FUNRURAL: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SISTEMA-S: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0,94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SAL. EDUCAÇÃO: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FGTS: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6,13%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II+IE: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TAXAS:</a:t>
            </a:r>
            <a:r>
              <a:rPr b="1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3,93%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 txBox="1"/>
          <p:nvPr/>
        </p:nvSpPr>
        <p:spPr>
          <a:xfrm>
            <a:off x="406125" y="902963"/>
            <a:ext cx="5689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BRASIL – </a:t>
            </a:r>
            <a:r>
              <a:rPr b="0" i="0" lang="pt-BR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CARGA </a:t>
            </a:r>
            <a:r>
              <a:rPr b="1" i="0" lang="pt-BR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MÉDIA 33% do PIB</a:t>
            </a:r>
            <a:endParaRPr b="0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"/>
          <p:cNvSpPr/>
          <p:nvPr/>
        </p:nvSpPr>
        <p:spPr>
          <a:xfrm>
            <a:off x="216462" y="2050819"/>
            <a:ext cx="3060000" cy="29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ICMS: 20,56%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PIS/PASEP: 2,72%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COFINS: 10,36%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IPI: 2,49%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ISS: 3,0%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7"/>
          <p:cNvSpPr/>
          <p:nvPr/>
        </p:nvSpPr>
        <p:spPr>
          <a:xfrm>
            <a:off x="8008837" y="2464819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IR: 17,73%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CSLL: 3,06%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7"/>
          <p:cNvSpPr/>
          <p:nvPr/>
        </p:nvSpPr>
        <p:spPr>
          <a:xfrm>
            <a:off x="10321893" y="2770819"/>
            <a:ext cx="1656000" cy="158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IPTU:1,59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IPVA:1,88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ITR:0,06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ITBI:0,58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ITCMD:0,33</a:t>
            </a:r>
            <a:endParaRPr b="1" i="0" sz="1400" u="none" cap="none" strike="noStrike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7"/>
          <p:cNvSpPr/>
          <p:nvPr/>
        </p:nvSpPr>
        <p:spPr>
          <a:xfrm>
            <a:off x="6102574" y="2668964"/>
            <a:ext cx="1753207" cy="1751710"/>
          </a:xfrm>
          <a:prstGeom prst="ellipse">
            <a:avLst/>
          </a:prstGeom>
          <a:solidFill>
            <a:srgbClr val="7894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FGTS:6,13%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II+IE: 2,2%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OUTRAS TAXAS:3,93%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7"/>
          <p:cNvSpPr/>
          <p:nvPr/>
        </p:nvSpPr>
        <p:spPr>
          <a:xfrm>
            <a:off x="3429518" y="2284819"/>
            <a:ext cx="2592000" cy="2520000"/>
          </a:xfrm>
          <a:prstGeom prst="ellipse">
            <a:avLst/>
          </a:prstGeom>
          <a:solidFill>
            <a:srgbClr val="7894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INSS: 16,63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FUNRURAL:1,75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SISTEMA-S:0,94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SALÁRIO</a:t>
            </a: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EDUCAÇÃO:0,99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CID: 1,31%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IOF: 1,8%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7"/>
          <p:cNvSpPr txBox="1"/>
          <p:nvPr/>
        </p:nvSpPr>
        <p:spPr>
          <a:xfrm>
            <a:off x="380926" y="5104629"/>
            <a:ext cx="2830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7"/>
          <p:cNvSpPr txBox="1"/>
          <p:nvPr/>
        </p:nvSpPr>
        <p:spPr>
          <a:xfrm>
            <a:off x="8210676" y="5104629"/>
            <a:ext cx="1759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7"/>
          <p:cNvSpPr txBox="1"/>
          <p:nvPr/>
        </p:nvSpPr>
        <p:spPr>
          <a:xfrm>
            <a:off x="10111590" y="5104629"/>
            <a:ext cx="1968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PATRIMÔNIO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7"/>
          <p:cNvSpPr txBox="1"/>
          <p:nvPr/>
        </p:nvSpPr>
        <p:spPr>
          <a:xfrm>
            <a:off x="3891532" y="5104629"/>
            <a:ext cx="1595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7"/>
          <p:cNvSpPr txBox="1"/>
          <p:nvPr/>
        </p:nvSpPr>
        <p:spPr>
          <a:xfrm>
            <a:off x="6263031" y="5104629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0" name="Google Shape;460;p17"/>
          <p:cNvGraphicFramePr/>
          <p:nvPr/>
        </p:nvGraphicFramePr>
        <p:xfrm>
          <a:off x="-1" y="55784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{977408A9-ED61-4A4F-A09B-0DB4242B3314}</a:tableStyleId>
              </a:tblPr>
              <a:tblGrid>
                <a:gridCol w="2942300"/>
                <a:gridCol w="2735825"/>
                <a:gridCol w="2315500"/>
                <a:gridCol w="2197500"/>
                <a:gridCol w="2000875"/>
              </a:tblGrid>
              <a:tr h="127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39,13%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pt-BR" sz="32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(12,92%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23,42%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(7,73%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12,26%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pt-BR" sz="28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(4,04% PIB)</a:t>
                      </a:r>
                      <a:endParaRPr b="1" sz="2800" u="none" cap="none" strike="noStrike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20,79%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pt-BR" sz="28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(6,86%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pt-BR" sz="24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(1,45% PIB)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</a:tr>
            </a:tbl>
          </a:graphicData>
        </a:graphic>
      </p:graphicFrame>
      <p:sp>
        <p:nvSpPr>
          <p:cNvPr id="461" name="Google Shape;461;p17"/>
          <p:cNvSpPr txBox="1"/>
          <p:nvPr/>
        </p:nvSpPr>
        <p:spPr>
          <a:xfrm>
            <a:off x="406125" y="365935"/>
            <a:ext cx="9075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PERFIL DO ATUAL MANICÔMIO TRIBUTÁRIO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Google Shape;467;p18"/>
          <p:cNvGraphicFramePr/>
          <p:nvPr/>
        </p:nvGraphicFramePr>
        <p:xfrm>
          <a:off x="-2" y="16105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{634ADF8D-9020-49CB-99BF-C3F23667D305}</a:tableStyleId>
              </a:tblPr>
              <a:tblGrid>
                <a:gridCol w="2832100"/>
                <a:gridCol w="2654950"/>
                <a:gridCol w="3015825"/>
                <a:gridCol w="3689125"/>
              </a:tblGrid>
              <a:tr h="3266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000" marB="42000" marR="83975" marL="839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6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Faixa De Salário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Carga Tributária Bruta - 2004   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Carga Tributária Bruta - 2008     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Dias Destinados ao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Pagamento de Tributos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95E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até 2 SM 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48,8%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53,9%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197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a 3 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38,0%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41,9%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153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a 5 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33,9%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37,4%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137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a 6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32,0%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35,3%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129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a 8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31,7%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a 10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31,7%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a 15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30,5%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33,7%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123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a 20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28,4%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31,3%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a 30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28,7%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31,7%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03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Mais de 30 SM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26,3%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29,0%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106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3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607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CTB, segundo      CFP/DIMAC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32,8% PIB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36,2% PIB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23F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 dias</a:t>
                      </a:r>
                      <a:endParaRPr b="0" i="0" sz="1400" u="none" cap="none" strike="noStrike">
                        <a:solidFill>
                          <a:srgbClr val="323F4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0625" marL="50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8" name="Google Shape;468;p18"/>
          <p:cNvSpPr/>
          <p:nvPr/>
        </p:nvSpPr>
        <p:spPr>
          <a:xfrm>
            <a:off x="0" y="6299684"/>
            <a:ext cx="12192001" cy="223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850"/>
              <a:buFont typeface="Arial"/>
              <a:buNone/>
            </a:pPr>
            <a:r>
              <a:rPr b="0" i="0" lang="pt-BR" sz="850" u="none" cap="none" strike="noStrik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Fontes: Carga Tributária por faixas de renda, 2004: Zockun et alli (2007); Carga Tributária Bruta 2004 e 2008: CFP/DIMAC/IPEA;  Carga Tributária por faixas de renda, 2008 e Dias Destinados ao Pagamento de Tributos, elaboração própria.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6496133" y="2381165"/>
            <a:ext cx="976174" cy="44642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6540504" y="5247418"/>
            <a:ext cx="931803" cy="384979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9958507" y="2458891"/>
            <a:ext cx="829875" cy="368696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9885357" y="5177963"/>
            <a:ext cx="976174" cy="44642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MAIOR DESIGUALDE FISCAL DO MUNDO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" id="478" name="Google Shape;47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629" y="643466"/>
            <a:ext cx="8192741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 txBox="1"/>
          <p:nvPr>
            <p:ph type="title"/>
          </p:nvPr>
        </p:nvSpPr>
        <p:spPr>
          <a:xfrm>
            <a:off x="619676" y="1057984"/>
            <a:ext cx="11063484" cy="27658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8800"/>
              <a:buFont typeface="Arial"/>
              <a:buNone/>
            </a:pPr>
            <a:r>
              <a:rPr lang="pt-BR" sz="8800">
                <a:latin typeface="Arial"/>
                <a:ea typeface="Arial"/>
                <a:cs typeface="Arial"/>
                <a:sym typeface="Arial"/>
              </a:rPr>
              <a:t>PEC 110 e 45 = 155</a:t>
            </a:r>
            <a:endParaRPr/>
          </a:p>
        </p:txBody>
      </p:sp>
      <p:sp>
        <p:nvSpPr>
          <p:cNvPr id="270" name="Google Shape;270;p2"/>
          <p:cNvSpPr txBox="1"/>
          <p:nvPr>
            <p:ph idx="1" type="body"/>
          </p:nvPr>
        </p:nvSpPr>
        <p:spPr>
          <a:xfrm>
            <a:off x="831850" y="4095907"/>
            <a:ext cx="10515600" cy="1993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7200"/>
              <a:buNone/>
            </a:pPr>
            <a:r>
              <a:rPr lang="pt-BR" sz="7200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PEC DOS CONSUMIDORES </a:t>
            </a:r>
            <a:endParaRPr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/>
          <p:nvPr/>
        </p:nvSpPr>
        <p:spPr>
          <a:xfrm>
            <a:off x="1051433" y="4251914"/>
            <a:ext cx="7043029" cy="64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Arial"/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PAGA ESSA CONTA?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1035047" y="5313224"/>
            <a:ext cx="8754411" cy="64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CONSUMIDOR NOS PREÇO DOS BENS/SERVIÇOS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52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0"/>
          <p:cNvSpPr/>
          <p:nvPr/>
        </p:nvSpPr>
        <p:spPr>
          <a:xfrm>
            <a:off x="-274944" y="2563476"/>
            <a:ext cx="9385819" cy="64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b="1" i="0" lang="pt-BR" sz="4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75% DA ARRECADAÇÃO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933880" y="3205259"/>
            <a:ext cx="6740892" cy="44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SOBRE CONSUMO DE BENS E SERVIÇOS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1035048" y="240210"/>
            <a:ext cx="52675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PERFIL DO ATUAL MANICÔMIO TRIBUTÁRIO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/>
          <p:nvPr/>
        </p:nvSpPr>
        <p:spPr>
          <a:xfrm>
            <a:off x="933880" y="1331836"/>
            <a:ext cx="6740892" cy="44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Baseado em arrecadação sobre o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1"/>
          <p:cNvSpPr txBox="1"/>
          <p:nvPr/>
        </p:nvSpPr>
        <p:spPr>
          <a:xfrm>
            <a:off x="470339" y="1744276"/>
            <a:ext cx="3313164" cy="5381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ESTIMATIVA DE PERDA ANUAL DE ARRECADAÇÃO PARA UNIÃO, ESTADOS, MUNICÍPIOS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b="1" i="0" lang="pt-B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R$ 1 TRILHÃO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+ SONEGAÇÃO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R$ 800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1" i="0" lang="pt-B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PREJUÍZO PARA O BOLSO DOS CONSUMIDORES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R$ 1 TRILHÃO</a:t>
            </a:r>
            <a:br>
              <a:rPr b="0" i="0" lang="pt-BR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t-BR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+ R$ 100 BILHÕES </a:t>
            </a:r>
            <a:br>
              <a:rPr b="1" i="0" lang="pt-BR" sz="1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1" i="0" lang="pt-BR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 BUROCRACIA  DECLARATÓRIA  DOS IMPOSTOS</a:t>
            </a:r>
            <a:br>
              <a:rPr b="1" i="0" lang="pt-B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" name="Google Shape;497;p21"/>
          <p:cNvGrpSpPr/>
          <p:nvPr/>
        </p:nvGrpSpPr>
        <p:grpSpPr>
          <a:xfrm>
            <a:off x="4011297" y="1567542"/>
            <a:ext cx="7424913" cy="5074993"/>
            <a:chOff x="1892" y="0"/>
            <a:chExt cx="7424913" cy="5074993"/>
          </a:xfrm>
        </p:grpSpPr>
        <p:sp>
          <p:nvSpPr>
            <p:cNvPr id="498" name="Google Shape;498;p21"/>
            <p:cNvSpPr/>
            <p:nvPr/>
          </p:nvSpPr>
          <p:spPr>
            <a:xfrm rot="5400000">
              <a:off x="2681707" y="329895"/>
              <a:ext cx="4844851" cy="464534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411"/>
              </a:srgbClr>
            </a:solidFill>
            <a:ln cap="flat" cmpd="sng" w="12700">
              <a:solidFill>
                <a:srgbClr val="CFDEEF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2781461" y="456909"/>
              <a:ext cx="4418577" cy="4391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3825" lIns="247650" spcFirstLastPara="1" rIns="247650" wrap="square" tIns="123825">
              <a:noAutofit/>
            </a:bodyPr>
            <a:lstStyle/>
            <a:p>
              <a:pPr indent="-114300" lvl="1" marL="1143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PERDA ANUAL DE ARRECADAÇÃO: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RENÚNCIAS LEGAIS  R$ 700 BILHÕES (7,0%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INADIMPLÊNCIA         R$ 300 BILHÕES (3,0%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SUBTOTAL            R$ 1 TRILHÃO (10%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PIB INFORMAL R$ 2,5 TRILHÕES (25%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SONEGAÇÃO    R$ 800 BILHÕES (8% PIB)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BUROCRACIA   R$  100 BILHÕES (1%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1" i="0" lang="pt-BR" sz="12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TOTAL PERDAS   R$ 1,9 TRILHÃO (19 %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44450" lvl="1" marL="11430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1" i="0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38100" lvl="1" marL="114300" marR="0" rtl="0" algn="ctr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ctr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1" i="0" lang="pt-BR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FONTES: RF, IPEA, IBGE, INSPER, IBPT ,BID e BIRD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1892" y="0"/>
              <a:ext cx="2777675" cy="5070044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 txBox="1"/>
            <p:nvPr/>
          </p:nvSpPr>
          <p:spPr>
            <a:xfrm>
              <a:off x="137487" y="135595"/>
              <a:ext cx="2506485" cy="4798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PIB 2022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R$ 10 TRILHÕES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CARGA TRIBUTÁRIA MÉDIA 33% PIB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(R$ 3,3 TRILHÕES)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INFORMALIDADE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25% DO PIB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(R$ 2,5 TRILHÕES)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184º PIOR SISTEMA TRIBUTÁRIO DO MUNDO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21"/>
          <p:cNvSpPr txBox="1"/>
          <p:nvPr/>
        </p:nvSpPr>
        <p:spPr>
          <a:xfrm>
            <a:off x="84523" y="215463"/>
            <a:ext cx="1030841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GORDURAS TRANS NOS PREÇOS RELATIVOS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2800"/>
              <a:buFont typeface="Arial"/>
              <a:buNone/>
            </a:pPr>
            <a: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ESTIMATIVA DE PERDAS ANUAIS DE R$ 1 TRILHÃO</a:t>
            </a:r>
            <a:b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pt-BR" sz="2400">
                <a:latin typeface="Arial"/>
                <a:ea typeface="Arial"/>
                <a:cs typeface="Arial"/>
                <a:sym typeface="Arial"/>
              </a:rPr>
            </a:br>
            <a: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PARA UNIÃO + ESTADOS + MUNINCIPIOS + EMPRESAS + CONSUMIDORES</a:t>
            </a:r>
            <a:endParaRPr b="1" sz="2400">
              <a:highlight>
                <a:srgbClr val="00FF00"/>
              </a:highlight>
            </a:endParaRPr>
          </a:p>
        </p:txBody>
      </p:sp>
      <p:grpSp>
        <p:nvGrpSpPr>
          <p:cNvPr id="509" name="Google Shape;509;p22"/>
          <p:cNvGrpSpPr/>
          <p:nvPr/>
        </p:nvGrpSpPr>
        <p:grpSpPr>
          <a:xfrm>
            <a:off x="838200" y="2101451"/>
            <a:ext cx="10515600" cy="4023794"/>
            <a:chOff x="0" y="275826"/>
            <a:chExt cx="10515600" cy="4023794"/>
          </a:xfrm>
        </p:grpSpPr>
        <p:sp>
          <p:nvSpPr>
            <p:cNvPr id="510" name="Google Shape;510;p22"/>
            <p:cNvSpPr/>
            <p:nvPr/>
          </p:nvSpPr>
          <p:spPr>
            <a:xfrm>
              <a:off x="0" y="275826"/>
              <a:ext cx="10515600" cy="4023794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2"/>
            <p:cNvSpPr txBox="1"/>
            <p:nvPr/>
          </p:nvSpPr>
          <p:spPr>
            <a:xfrm>
              <a:off x="0" y="275826"/>
              <a:ext cx="10515600" cy="4023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pt-BR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PERDAS ANUAIS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1" marL="285750" marR="0" rtl="0" algn="ctr">
                <a:lnSpc>
                  <a:spcPct val="15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pt-BR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RENÚNCIAS           R$ 700 BILHÕES (7,0%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1" marL="285750" marR="0" rtl="0" algn="ctr">
                <a:lnSpc>
                  <a:spcPct val="15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Char char="•"/>
              </a:pPr>
              <a:r>
                <a:rPr b="0" i="0" lang="pt-BR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INADIMPLÊNCIA    R$ 300 BILHÕES (3%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1" marL="285750" marR="0" rtl="0" algn="ctr">
                <a:lnSpc>
                  <a:spcPct val="15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Char char="•"/>
              </a:pPr>
              <a:r>
                <a:rPr b="0" i="0" lang="pt-BR" sz="2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SUBTOTAL         R$ 1 TRILHÃO (10%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2800"/>
              <a:buFont typeface="Arial"/>
              <a:buNone/>
            </a:pPr>
            <a:b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BRASIL TEM A MAIOR SONEGAÇÃO E BUROCRACIA DO MUNDO</a:t>
            </a:r>
            <a:b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pt-BR" sz="2800">
                <a:latin typeface="Arial"/>
                <a:ea typeface="Arial"/>
                <a:cs typeface="Arial"/>
                <a:sym typeface="Arial"/>
              </a:rPr>
            </a:br>
            <a: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PARA UNIÃO + ESTADOS + MUNINCIPIOS + EMPRESAS + CONSUMIDORES</a:t>
            </a:r>
            <a:endParaRPr b="1" sz="2400">
              <a:highlight>
                <a:srgbClr val="00FF00"/>
              </a:highlight>
            </a:endParaRPr>
          </a:p>
        </p:txBody>
      </p:sp>
      <p:grpSp>
        <p:nvGrpSpPr>
          <p:cNvPr id="518" name="Google Shape;518;p23"/>
          <p:cNvGrpSpPr/>
          <p:nvPr/>
        </p:nvGrpSpPr>
        <p:grpSpPr>
          <a:xfrm>
            <a:off x="838425" y="2066136"/>
            <a:ext cx="10515374" cy="3870315"/>
            <a:chOff x="225" y="240511"/>
            <a:chExt cx="10515374" cy="3870315"/>
          </a:xfrm>
        </p:grpSpPr>
        <p:sp>
          <p:nvSpPr>
            <p:cNvPr id="519" name="Google Shape;519;p23"/>
            <p:cNvSpPr/>
            <p:nvPr/>
          </p:nvSpPr>
          <p:spPr>
            <a:xfrm>
              <a:off x="225" y="240511"/>
              <a:ext cx="10515374" cy="3870315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3"/>
            <p:cNvSpPr txBox="1"/>
            <p:nvPr/>
          </p:nvSpPr>
          <p:spPr>
            <a:xfrm>
              <a:off x="225" y="240511"/>
              <a:ext cx="10515374" cy="387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SONEGAÇÃO    = R$ 800 BILHÕES (8% PIB)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BUROCRACIA.  = R$ 100 BILHÕES  (1%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SUBTOTAL       = R$ 900 BILHÕES (9%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2800"/>
              <a:buFont typeface="Arial"/>
              <a:buNone/>
            </a:pPr>
            <a:b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UNIÃO + ESTADOS + MUNINCIPIOS + EMPRESAS + CONSUMIDORES</a:t>
            </a:r>
            <a:b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pt-BR" sz="2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BRASIL TEM O MAIOR ESTOQUE DE CONTENCIOSO DO MUNDO</a:t>
            </a:r>
            <a:br>
              <a:rPr b="1" lang="pt-BR" sz="24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pt-BR" sz="2800">
                <a:latin typeface="Arial"/>
                <a:ea typeface="Arial"/>
                <a:cs typeface="Arial"/>
                <a:sym typeface="Arial"/>
              </a:rPr>
            </a:br>
            <a:endParaRPr b="1" sz="2400">
              <a:highlight>
                <a:srgbClr val="00FF00"/>
              </a:highlight>
            </a:endParaRPr>
          </a:p>
        </p:txBody>
      </p:sp>
      <p:grpSp>
        <p:nvGrpSpPr>
          <p:cNvPr id="527" name="Google Shape;527;p24"/>
          <p:cNvGrpSpPr/>
          <p:nvPr/>
        </p:nvGrpSpPr>
        <p:grpSpPr>
          <a:xfrm>
            <a:off x="1568094" y="1825625"/>
            <a:ext cx="9554766" cy="4351007"/>
            <a:chOff x="729894" y="0"/>
            <a:chExt cx="9554766" cy="4351007"/>
          </a:xfrm>
        </p:grpSpPr>
        <p:sp>
          <p:nvSpPr>
            <p:cNvPr id="528" name="Google Shape;528;p24"/>
            <p:cNvSpPr/>
            <p:nvPr/>
          </p:nvSpPr>
          <p:spPr>
            <a:xfrm>
              <a:off x="729894" y="0"/>
              <a:ext cx="9554766" cy="4351007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 txBox="1"/>
            <p:nvPr/>
          </p:nvSpPr>
          <p:spPr>
            <a:xfrm>
              <a:off x="729894" y="0"/>
              <a:ext cx="9554766" cy="4351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pt-BR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CONTENCIOSO    R$ 7,5 TRILHÕES (75%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1" marL="285750" marR="0" rtl="0" algn="l">
                <a:lnSpc>
                  <a:spcPct val="10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Char char="•"/>
              </a:pPr>
              <a:r>
                <a:rPr b="0" i="0" lang="pt-BR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DÍVIDA  ATIVA     R$ 4,5 TRILHÕES (45%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1" marL="28575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Char char="•"/>
              </a:pPr>
              <a:r>
                <a:rPr b="0" i="0" lang="pt-BR" sz="32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SUBTOTAL   =    R$ 12 TRILHÕES =1,2 PIB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2800"/>
              <a:buFont typeface="Arial"/>
              <a:buNone/>
            </a:pPr>
            <a: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ESTIMATIVA DE PERDAS ANUAIS DE R$ 1,9 TRILHÃO</a:t>
            </a:r>
            <a:br>
              <a:rPr lang="pt-BR" sz="2800">
                <a:latin typeface="Arial"/>
                <a:ea typeface="Arial"/>
                <a:cs typeface="Arial"/>
                <a:sym typeface="Arial"/>
              </a:rPr>
            </a:br>
            <a:r>
              <a:rPr b="1" lang="pt-BR" sz="20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PARA UNIÃO + ESTADOS + MUNINCIPIOS + EMPRESAS + CONSUMIDORES</a:t>
            </a:r>
            <a:endParaRPr b="1" sz="2000">
              <a:highlight>
                <a:srgbClr val="00FF00"/>
              </a:highlight>
            </a:endParaRPr>
          </a:p>
        </p:txBody>
      </p:sp>
      <p:grpSp>
        <p:nvGrpSpPr>
          <p:cNvPr id="536" name="Google Shape;536;p25"/>
          <p:cNvGrpSpPr/>
          <p:nvPr/>
        </p:nvGrpSpPr>
        <p:grpSpPr>
          <a:xfrm>
            <a:off x="838200" y="1854601"/>
            <a:ext cx="10358124" cy="4288564"/>
            <a:chOff x="0" y="28976"/>
            <a:chExt cx="10358124" cy="4288564"/>
          </a:xfrm>
        </p:grpSpPr>
        <p:sp>
          <p:nvSpPr>
            <p:cNvPr id="537" name="Google Shape;537;p25"/>
            <p:cNvSpPr/>
            <p:nvPr/>
          </p:nvSpPr>
          <p:spPr>
            <a:xfrm>
              <a:off x="0" y="28976"/>
              <a:ext cx="4616095" cy="2596018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5"/>
            <p:cNvSpPr txBox="1"/>
            <p:nvPr/>
          </p:nvSpPr>
          <p:spPr>
            <a:xfrm>
              <a:off x="0" y="28976"/>
              <a:ext cx="4616095" cy="2596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PERDAS ANUAIS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RENÚNCIAS  = R$ 700 BILHÕES (7%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INADIMPLÊNCIA = R$ 300 BILHÕES (3%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Char char="•"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SUBTOTAL  = R$ 1 TRILHÃO (10%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5121056" y="49267"/>
              <a:ext cx="5237068" cy="2499848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5"/>
            <p:cNvSpPr txBox="1"/>
            <p:nvPr/>
          </p:nvSpPr>
          <p:spPr>
            <a:xfrm>
              <a:off x="5121056" y="49267"/>
              <a:ext cx="5237068" cy="2499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SONEGAÇÃO    = R$ 800 BILHÕES (8% PIB)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BUROCRACIA.  = R$  100 BILHÕES (1%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SUBTOTAL       = R$ 900 BILHÕES (9% PIB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189453" y="2825422"/>
              <a:ext cx="4585473" cy="1492118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5"/>
            <p:cNvSpPr txBox="1"/>
            <p:nvPr/>
          </p:nvSpPr>
          <p:spPr>
            <a:xfrm>
              <a:off x="189453" y="2825422"/>
              <a:ext cx="4585473" cy="1492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ESTOQUES DE: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CONTENCIOSO = R$ 7,5 TRILHÕES (70%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DÍVIDA ATIVA    = R$ 4,5 TRILHÕES (45%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SUBTOTAL         = R$ 12 TRILHÕES (1,2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5240024" y="2861746"/>
              <a:ext cx="4693433" cy="1445731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5"/>
            <p:cNvSpPr txBox="1"/>
            <p:nvPr/>
          </p:nvSpPr>
          <p:spPr>
            <a:xfrm>
              <a:off x="5240024" y="2861746"/>
              <a:ext cx="4693433" cy="1445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alibri"/>
                <a:buNone/>
              </a:pPr>
              <a:r>
                <a:rPr b="0" i="0" lang="pt-BR" sz="2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TOTAL DE PERDA 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alibri"/>
                <a:buNone/>
              </a:pPr>
              <a:r>
                <a:rPr b="0" i="0" lang="pt-BR" sz="2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R$ 1,9 TRILHÃO (19% PIB)</a:t>
              </a:r>
              <a:endParaRPr b="0" i="0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pSp>
        <p:nvGrpSpPr>
          <p:cNvPr id="551" name="Google Shape;551;p26"/>
          <p:cNvGrpSpPr/>
          <p:nvPr/>
        </p:nvGrpSpPr>
        <p:grpSpPr>
          <a:xfrm>
            <a:off x="3330117" y="1825625"/>
            <a:ext cx="6988386" cy="4350868"/>
            <a:chOff x="2491917" y="0"/>
            <a:chExt cx="6988386" cy="4350868"/>
          </a:xfrm>
        </p:grpSpPr>
        <p:sp>
          <p:nvSpPr>
            <p:cNvPr id="552" name="Google Shape;552;p26"/>
            <p:cNvSpPr/>
            <p:nvPr/>
          </p:nvSpPr>
          <p:spPr>
            <a:xfrm>
              <a:off x="2491917" y="0"/>
              <a:ext cx="6988386" cy="4350868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 txBox="1"/>
            <p:nvPr/>
          </p:nvSpPr>
          <p:spPr>
            <a:xfrm>
              <a:off x="2491917" y="0"/>
              <a:ext cx="6988386" cy="43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pt-BR" sz="24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PERDA ANUAL DE ICMS, ISS, IPI, PIS e COFINS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1" i="0" lang="pt-BR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RENÚNCIAS  3,56% PIB   (R$ 356 BILHÕES)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1" i="0" lang="pt-BR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INADIMPLÊNCIA  3% PIB (R$ 300 BILHÕES)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i="0" lang="pt-BR" sz="24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SUBTOTAL         R$ 656 BILHÕES (6,56 %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1" i="0" lang="pt-BR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BUROCRACIA  0,80% PIB (R$ 80 BILHÕES) </a:t>
              </a:r>
              <a:r>
                <a:rPr b="1" i="0" lang="pt-BR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b="1" i="0" lang="pt-BR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SONEGAÇÃO 4% PIB      (R$ 400 BILHÕES)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1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TOTAL PERDAS   11,36% PIB R$ 1,136 TRILHÃO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762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762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762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283" y="1897811"/>
            <a:ext cx="7519521" cy="473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96" y="1897810"/>
            <a:ext cx="5508033" cy="4421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, Gráfico de barras&#10;&#10;Descrição gerada automaticamente" id="560" name="Google Shape;56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0329" y="1572495"/>
            <a:ext cx="5739375" cy="506238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Arial"/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4400">
                <a:latin typeface="Arial"/>
                <a:ea typeface="Arial"/>
                <a:cs typeface="Arial"/>
                <a:sym typeface="Arial"/>
              </a:rPr>
              <a:t>Evolução dos Gastos Tributários</a:t>
            </a:r>
            <a:br>
              <a:rPr lang="pt-BR" sz="4400">
                <a:latin typeface="Arial"/>
                <a:ea typeface="Arial"/>
                <a:cs typeface="Arial"/>
                <a:sym typeface="Arial"/>
              </a:rPr>
            </a:br>
            <a:r>
              <a:rPr lang="pt-BR" sz="4400">
                <a:latin typeface="Arial"/>
                <a:ea typeface="Arial"/>
                <a:cs typeface="Arial"/>
                <a:sym typeface="Arial"/>
              </a:rPr>
              <a:t>Federais (Incentivo Fiscal)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Interface gráfica do usuário&#10;&#10;Descrição gerada automaticamente" id="567" name="Google Shape;56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784" y="1690688"/>
            <a:ext cx="8574657" cy="5068927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Arial"/>
              <a:buNone/>
            </a:pP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Fonte: Evolução dos Gastos Tributários</a:t>
            </a:r>
            <a:br>
              <a:rPr b="0" lang="pt-BR" sz="4400">
                <a:latin typeface="Arial"/>
                <a:ea typeface="Arial"/>
                <a:cs typeface="Arial"/>
                <a:sym typeface="Arial"/>
              </a:rPr>
            </a:b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Estaduais (Incentivo Fiscal)</a:t>
            </a:r>
            <a:endParaRPr b="0"/>
          </a:p>
        </p:txBody>
      </p:sp>
      <p:sp>
        <p:nvSpPr>
          <p:cNvPr id="569" name="Google Shape;569;p28"/>
          <p:cNvSpPr txBox="1"/>
          <p:nvPr/>
        </p:nvSpPr>
        <p:spPr>
          <a:xfrm>
            <a:off x="356559" y="2340966"/>
            <a:ext cx="271444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RENÚNCIA FISCAL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ICMS (2018)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R$ 148 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(1,95% PIB)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Arial"/>
              <a:buNone/>
            </a:pPr>
            <a:r>
              <a:rPr b="0" lang="pt-BR">
                <a:latin typeface="Arial"/>
                <a:ea typeface="Arial"/>
                <a:cs typeface="Arial"/>
                <a:sym typeface="Arial"/>
              </a:rPr>
              <a:t>Fonte: BUROCRACIA TRIBUTÁRIA</a:t>
            </a:r>
            <a:endParaRPr/>
          </a:p>
        </p:txBody>
      </p:sp>
      <p:sp>
        <p:nvSpPr>
          <p:cNvPr id="575" name="Google Shape;575;p29"/>
          <p:cNvSpPr txBox="1"/>
          <p:nvPr>
            <p:ph idx="1" type="body"/>
          </p:nvPr>
        </p:nvSpPr>
        <p:spPr>
          <a:xfrm>
            <a:off x="838200" y="1825625"/>
            <a:ext cx="422445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800" cap="none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OS GASTOS COM TECNOLOGIA, EQUIPAMENTO, CONTRATAÇÃO DE PESSOAS VOLTADOS A </a:t>
            </a:r>
            <a:r>
              <a:rPr b="1" lang="pt-BR" sz="2800" cap="none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MANTER A GESTÃO EMPRESÁRIA EM CONFORMIDADE COM O FISCO PODE CHEGAR A R$ 181 BILHOES/ ANO (IBPT)</a:t>
            </a:r>
            <a:endParaRPr/>
          </a:p>
        </p:txBody>
      </p:sp>
      <p:pic>
        <p:nvPicPr>
          <p:cNvPr descr="Desenho de cartão de visita&#10;&#10;Descrição gerada automaticamente com confiança baixa" id="576" name="Google Shape;5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5157" y="2181494"/>
            <a:ext cx="6296248" cy="36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9"/>
          <p:cNvSpPr txBox="1"/>
          <p:nvPr/>
        </p:nvSpPr>
        <p:spPr>
          <a:xfrm>
            <a:off x="5285157" y="6108412"/>
            <a:ext cx="6296248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Estudo disponível em https://ibpt.com.br/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Objetivo</a:t>
            </a:r>
            <a:endParaRPr/>
          </a:p>
        </p:txBody>
      </p:sp>
      <p:sp>
        <p:nvSpPr>
          <p:cNvPr id="277" name="Google Shape;27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4531158" y="2392360"/>
            <a:ext cx="3139200" cy="126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DESENVOLVIMENTO ECONÔMICO SUSTENTADO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/>
          <p:nvPr/>
        </p:nvSpPr>
        <p:spPr>
          <a:xfrm>
            <a:off x="1392625" y="4351896"/>
            <a:ext cx="3138533" cy="1260001"/>
          </a:xfrm>
          <a:prstGeom prst="rect">
            <a:avLst/>
          </a:prstGeom>
          <a:solidFill>
            <a:srgbClr val="0070C0"/>
          </a:solidFill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HARMONIZAR O STN COM OCDE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7670358" y="4360671"/>
            <a:ext cx="3138533" cy="1294007"/>
          </a:xfrm>
          <a:prstGeom prst="rect">
            <a:avLst/>
          </a:prstGeom>
          <a:solidFill>
            <a:srgbClr val="0070C0"/>
          </a:solidFill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JUSTIÇA FISCAL E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"/>
          <p:cNvSpPr txBox="1"/>
          <p:nvPr>
            <p:ph type="title"/>
          </p:nvPr>
        </p:nvSpPr>
        <p:spPr>
          <a:xfrm>
            <a:off x="223990" y="365125"/>
            <a:ext cx="111298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/>
              <a:t>FONTE: </a:t>
            </a: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CONTENCIOSO TRIBUTÁRIO 2019</a:t>
            </a:r>
            <a:br>
              <a:rPr b="0" lang="pt-BR" sz="4400">
                <a:latin typeface="Arial"/>
                <a:ea typeface="Arial"/>
                <a:cs typeface="Arial"/>
                <a:sym typeface="Arial"/>
              </a:rPr>
            </a:b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INSPER</a:t>
            </a:r>
            <a:br>
              <a:rPr b="0" lang="pt-BR" sz="4400"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sp>
        <p:nvSpPr>
          <p:cNvPr id="583" name="Google Shape;58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84" name="Google Shape;5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03" y="1288076"/>
            <a:ext cx="9365170" cy="555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&#10;&#10;Descrição gerada automaticamente" id="585" name="Google Shape;5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03" y="1239715"/>
            <a:ext cx="7545196" cy="561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582" y="1288076"/>
            <a:ext cx="5571735" cy="552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8317" y="1239715"/>
            <a:ext cx="6513683" cy="55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Arial"/>
              <a:buNone/>
            </a:pPr>
            <a:r>
              <a:rPr b="0" i="0" lang="pt-BR" u="none" strike="noStrike"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b="0" i="0" lang="pt-BR" u="none" strike="noStrike">
                <a:latin typeface="Arial"/>
                <a:ea typeface="Arial"/>
                <a:cs typeface="Arial"/>
                <a:sym typeface="Arial"/>
              </a:rPr>
              <a:t>usto Brasil</a:t>
            </a:r>
            <a:endParaRPr b="0"/>
          </a:p>
        </p:txBody>
      </p:sp>
      <p:pic>
        <p:nvPicPr>
          <p:cNvPr descr="Diagrama&#10;&#10;Descrição gerada automaticamente" id="593" name="Google Shape;59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6863" y="1825625"/>
            <a:ext cx="583827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1"/>
          <p:cNvSpPr txBox="1"/>
          <p:nvPr/>
        </p:nvSpPr>
        <p:spPr>
          <a:xfrm>
            <a:off x="2585544" y="6061868"/>
            <a:ext cx="84634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*estudo realizado pelo Ministério da Economia e Movimento Brasil Competitivo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1"/>
          <p:cNvSpPr txBox="1"/>
          <p:nvPr/>
        </p:nvSpPr>
        <p:spPr>
          <a:xfrm>
            <a:off x="231911" y="2551501"/>
            <a:ext cx="274982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R$2,2 trilhões por ano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22% do PIB nacional</a:t>
            </a:r>
            <a:br>
              <a:rPr b="0" i="0" lang="pt-B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pt-BR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/>
          <p:nvPr>
            <p:ph type="title"/>
          </p:nvPr>
        </p:nvSpPr>
        <p:spPr>
          <a:xfrm>
            <a:off x="538316" y="103240"/>
            <a:ext cx="11341510" cy="1002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ESTIMATIVA DE PERDAS ANUAIS DE R$ 1,9 TRILHÃO</a:t>
            </a:r>
            <a:br>
              <a:rPr lang="pt-BR" sz="2800">
                <a:latin typeface="Arial"/>
                <a:ea typeface="Arial"/>
                <a:cs typeface="Arial"/>
                <a:sym typeface="Arial"/>
              </a:rPr>
            </a:br>
            <a:r>
              <a:rPr b="1" lang="pt-BR" sz="2000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PARA UNIÃO + ESTADOS + MUNINCIPIOS + EMPRESAS + CONSUMIDORES</a:t>
            </a:r>
            <a:endParaRPr b="1" sz="2000">
              <a:highlight>
                <a:srgbClr val="00FF00"/>
              </a:highlight>
            </a:endParaRPr>
          </a:p>
        </p:txBody>
      </p:sp>
      <p:grpSp>
        <p:nvGrpSpPr>
          <p:cNvPr id="602" name="Google Shape;602;p32"/>
          <p:cNvGrpSpPr/>
          <p:nvPr/>
        </p:nvGrpSpPr>
        <p:grpSpPr>
          <a:xfrm>
            <a:off x="838200" y="1421597"/>
            <a:ext cx="10990005" cy="4658498"/>
            <a:chOff x="0" y="315467"/>
            <a:chExt cx="10990005" cy="4658498"/>
          </a:xfrm>
        </p:grpSpPr>
        <p:sp>
          <p:nvSpPr>
            <p:cNvPr id="603" name="Google Shape;603;p32"/>
            <p:cNvSpPr/>
            <p:nvPr/>
          </p:nvSpPr>
          <p:spPr>
            <a:xfrm>
              <a:off x="0" y="315467"/>
              <a:ext cx="5014283" cy="2819953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 txBox="1"/>
            <p:nvPr/>
          </p:nvSpPr>
          <p:spPr>
            <a:xfrm>
              <a:off x="0" y="315467"/>
              <a:ext cx="5014283" cy="2819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PERDAS ANUAIS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RENÚNCIAS  = R$ 700 BILHÕES (7%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b="0" i="0" lang="pt-BR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INADIMPLÊNCIA = R$ 300 BILHÕES (3%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5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Char char="•"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SUBTOTAL  = R$ 1 TRILHÃO (10%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01183" y="337508"/>
              <a:ext cx="5688822" cy="2715487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 txBox="1"/>
            <p:nvPr/>
          </p:nvSpPr>
          <p:spPr>
            <a:xfrm>
              <a:off x="5301183" y="337508"/>
              <a:ext cx="5688822" cy="2715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SONEGAÇÃO    = R$ 800 BILHÕES (8% PIB)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BUROCRACIA.  = R$  100 BILHÕES (1%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SUBTOTAL       = R$ 900 BILHÕES (9% PIB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0" y="3353136"/>
              <a:ext cx="4981020" cy="1620829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 txBox="1"/>
            <p:nvPr/>
          </p:nvSpPr>
          <p:spPr>
            <a:xfrm>
              <a:off x="0" y="3353136"/>
              <a:ext cx="4981020" cy="162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ESTOQUES DE: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CONTENCIOSO = R$ 7,5 TRILHÕES (70%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DÍVIDA ATIVA    = R$ 4,5 TRILHÕES (45%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Calibri"/>
                <a:buChar char="•"/>
              </a:pPr>
              <a:r>
                <a:rPr b="0" i="0" lang="pt-BR" sz="1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SUBTOTAL         = R$ 12 TRILHÕES (1,2 PIB)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475693" y="3392593"/>
              <a:ext cx="5098292" cy="1570441"/>
            </a:xfrm>
            <a:prstGeom prst="rect">
              <a:avLst/>
            </a:prstGeom>
            <a:solidFill>
              <a:srgbClr val="4372C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 txBox="1"/>
            <p:nvPr/>
          </p:nvSpPr>
          <p:spPr>
            <a:xfrm>
              <a:off x="5475693" y="3392593"/>
              <a:ext cx="5098292" cy="1570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alibri"/>
                <a:buNone/>
              </a:pPr>
              <a:r>
                <a:rPr b="0" i="0" lang="pt-BR" sz="2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TOTAL DE PERDA ANO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alibri"/>
                <a:buNone/>
              </a:pPr>
              <a:r>
                <a:rPr b="0" i="0" lang="pt-BR" sz="28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R$ 1,9 TRILHÃO (19% PIB)</a:t>
              </a:r>
              <a:endParaRPr b="0" i="0" sz="28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3"/>
          <p:cNvSpPr/>
          <p:nvPr/>
        </p:nvSpPr>
        <p:spPr>
          <a:xfrm>
            <a:off x="243752" y="233864"/>
            <a:ext cx="2828875" cy="902132"/>
          </a:xfrm>
          <a:prstGeom prst="rect">
            <a:avLst/>
          </a:prstGeom>
          <a:solidFill>
            <a:srgbClr val="3657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3"/>
          <p:cNvSpPr txBox="1"/>
          <p:nvPr/>
        </p:nvSpPr>
        <p:spPr>
          <a:xfrm>
            <a:off x="32205" y="5973915"/>
            <a:ext cx="557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900"/>
              <a:buFont typeface="Calibri"/>
              <a:buNone/>
            </a:pPr>
            <a:r>
              <a:rPr b="1" i="0" lang="pt-BR" sz="9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Causas Raízes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33"/>
          <p:cNvCxnSpPr>
            <a:stCxn id="618" idx="0"/>
            <a:endCxn id="619" idx="2"/>
          </p:cNvCxnSpPr>
          <p:nvPr/>
        </p:nvCxnSpPr>
        <p:spPr>
          <a:xfrm rot="10800000">
            <a:off x="9745015" y="5207677"/>
            <a:ext cx="15633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0" name="Google Shape;620;p33"/>
          <p:cNvCxnSpPr>
            <a:stCxn id="618" idx="0"/>
            <a:endCxn id="621" idx="2"/>
          </p:cNvCxnSpPr>
          <p:nvPr/>
        </p:nvCxnSpPr>
        <p:spPr>
          <a:xfrm rot="10800000">
            <a:off x="8011015" y="5225077"/>
            <a:ext cx="3297300" cy="6213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2" name="Google Shape;622;p33"/>
          <p:cNvCxnSpPr>
            <a:stCxn id="623" idx="0"/>
            <a:endCxn id="624" idx="2"/>
          </p:cNvCxnSpPr>
          <p:nvPr/>
        </p:nvCxnSpPr>
        <p:spPr>
          <a:xfrm flipH="1" rot="10800000">
            <a:off x="9210062" y="5207677"/>
            <a:ext cx="20571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5" name="Google Shape;625;p33"/>
          <p:cNvCxnSpPr>
            <a:stCxn id="623" idx="0"/>
            <a:endCxn id="626" idx="2"/>
          </p:cNvCxnSpPr>
          <p:nvPr/>
        </p:nvCxnSpPr>
        <p:spPr>
          <a:xfrm rot="10800000">
            <a:off x="6141662" y="5216377"/>
            <a:ext cx="3068400" cy="6300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7" name="Google Shape;627;p33"/>
          <p:cNvCxnSpPr>
            <a:stCxn id="628" idx="0"/>
            <a:endCxn id="624" idx="2"/>
          </p:cNvCxnSpPr>
          <p:nvPr/>
        </p:nvCxnSpPr>
        <p:spPr>
          <a:xfrm flipH="1" rot="10800000">
            <a:off x="7187173" y="5207677"/>
            <a:ext cx="40800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29" name="Google Shape;629;p33"/>
          <p:cNvCxnSpPr>
            <a:stCxn id="628" idx="0"/>
            <a:endCxn id="630" idx="2"/>
          </p:cNvCxnSpPr>
          <p:nvPr/>
        </p:nvCxnSpPr>
        <p:spPr>
          <a:xfrm rot="10800000">
            <a:off x="4435573" y="5207677"/>
            <a:ext cx="27516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1" name="Google Shape;631;p33"/>
          <p:cNvCxnSpPr>
            <a:stCxn id="628" idx="0"/>
            <a:endCxn id="632" idx="2"/>
          </p:cNvCxnSpPr>
          <p:nvPr/>
        </p:nvCxnSpPr>
        <p:spPr>
          <a:xfrm rot="10800000">
            <a:off x="2717473" y="5207677"/>
            <a:ext cx="44697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3" name="Google Shape;633;p33"/>
          <p:cNvCxnSpPr>
            <a:stCxn id="628" idx="0"/>
          </p:cNvCxnSpPr>
          <p:nvPr/>
        </p:nvCxnSpPr>
        <p:spPr>
          <a:xfrm rot="10800000">
            <a:off x="1579873" y="5190277"/>
            <a:ext cx="5607300" cy="6561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4" name="Google Shape;634;p33"/>
          <p:cNvCxnSpPr>
            <a:stCxn id="635" idx="0"/>
            <a:endCxn id="630" idx="2"/>
          </p:cNvCxnSpPr>
          <p:nvPr/>
        </p:nvCxnSpPr>
        <p:spPr>
          <a:xfrm rot="10800000">
            <a:off x="4435584" y="5207677"/>
            <a:ext cx="7287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6" name="Google Shape;636;p33"/>
          <p:cNvCxnSpPr>
            <a:stCxn id="635" idx="0"/>
          </p:cNvCxnSpPr>
          <p:nvPr/>
        </p:nvCxnSpPr>
        <p:spPr>
          <a:xfrm rot="10800000">
            <a:off x="1133484" y="5269777"/>
            <a:ext cx="4030800" cy="5766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7" name="Google Shape;637;p33"/>
          <p:cNvCxnSpPr>
            <a:stCxn id="638" idx="0"/>
            <a:endCxn id="632" idx="2"/>
          </p:cNvCxnSpPr>
          <p:nvPr/>
        </p:nvCxnSpPr>
        <p:spPr>
          <a:xfrm rot="10800000">
            <a:off x="2717495" y="5207677"/>
            <a:ext cx="4239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9" name="Google Shape;639;p33"/>
          <p:cNvCxnSpPr>
            <a:stCxn id="640" idx="0"/>
            <a:endCxn id="641" idx="2"/>
          </p:cNvCxnSpPr>
          <p:nvPr/>
        </p:nvCxnSpPr>
        <p:spPr>
          <a:xfrm rot="10800000">
            <a:off x="1057352" y="5207677"/>
            <a:ext cx="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2" name="Google Shape;642;p33"/>
          <p:cNvCxnSpPr>
            <a:stCxn id="643" idx="0"/>
            <a:endCxn id="644" idx="2"/>
          </p:cNvCxnSpPr>
          <p:nvPr/>
        </p:nvCxnSpPr>
        <p:spPr>
          <a:xfrm rot="10800000">
            <a:off x="3218675" y="3059319"/>
            <a:ext cx="1022400" cy="437100"/>
          </a:xfrm>
          <a:prstGeom prst="straightConnector1">
            <a:avLst/>
          </a:prstGeom>
          <a:noFill/>
          <a:ln cap="flat" cmpd="sng" w="19050">
            <a:solidFill>
              <a:srgbClr val="C147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5" name="Google Shape;645;p33"/>
          <p:cNvCxnSpPr>
            <a:stCxn id="630" idx="0"/>
            <a:endCxn id="646" idx="1"/>
          </p:cNvCxnSpPr>
          <p:nvPr/>
        </p:nvCxnSpPr>
        <p:spPr>
          <a:xfrm flipH="1" rot="10800000">
            <a:off x="4435692" y="3801980"/>
            <a:ext cx="2817000" cy="7944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7" name="Google Shape;647;p33"/>
          <p:cNvCxnSpPr>
            <a:stCxn id="648" idx="0"/>
            <a:endCxn id="644" idx="2"/>
          </p:cNvCxnSpPr>
          <p:nvPr/>
        </p:nvCxnSpPr>
        <p:spPr>
          <a:xfrm flipH="1" rot="10800000">
            <a:off x="2636943" y="3059319"/>
            <a:ext cx="582000" cy="437100"/>
          </a:xfrm>
          <a:prstGeom prst="straightConnector1">
            <a:avLst/>
          </a:prstGeom>
          <a:noFill/>
          <a:ln cap="flat" cmpd="sng" w="19050">
            <a:solidFill>
              <a:srgbClr val="C55A1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9" name="Google Shape;649;p33"/>
          <p:cNvCxnSpPr>
            <a:stCxn id="650" idx="0"/>
            <a:endCxn id="651" idx="2"/>
          </p:cNvCxnSpPr>
          <p:nvPr/>
        </p:nvCxnSpPr>
        <p:spPr>
          <a:xfrm rot="10800000">
            <a:off x="1057352" y="3057219"/>
            <a:ext cx="0" cy="4392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2" name="Google Shape;652;p33"/>
          <p:cNvCxnSpPr>
            <a:stCxn id="650" idx="0"/>
          </p:cNvCxnSpPr>
          <p:nvPr/>
        </p:nvCxnSpPr>
        <p:spPr>
          <a:xfrm flipH="1" rot="10800000">
            <a:off x="1057352" y="3039819"/>
            <a:ext cx="7179900" cy="4566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3" name="Google Shape;653;p33"/>
          <p:cNvCxnSpPr>
            <a:stCxn id="626" idx="0"/>
            <a:endCxn id="654" idx="2"/>
          </p:cNvCxnSpPr>
          <p:nvPr/>
        </p:nvCxnSpPr>
        <p:spPr>
          <a:xfrm rot="10800000">
            <a:off x="6114112" y="2067343"/>
            <a:ext cx="27600" cy="2537700"/>
          </a:xfrm>
          <a:prstGeom prst="straightConnector1">
            <a:avLst/>
          </a:prstGeom>
          <a:noFill/>
          <a:ln cap="flat" cmpd="sng" w="19050">
            <a:solidFill>
              <a:srgbClr val="D9555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5" name="Google Shape;655;p33"/>
          <p:cNvCxnSpPr>
            <a:stCxn id="656" idx="0"/>
            <a:endCxn id="654" idx="1"/>
          </p:cNvCxnSpPr>
          <p:nvPr/>
        </p:nvCxnSpPr>
        <p:spPr>
          <a:xfrm flipH="1" rot="10800000">
            <a:off x="5099006" y="1761652"/>
            <a:ext cx="514800" cy="6582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7" name="Google Shape;657;p33"/>
          <p:cNvCxnSpPr>
            <a:stCxn id="632" idx="0"/>
            <a:endCxn id="656" idx="2"/>
          </p:cNvCxnSpPr>
          <p:nvPr/>
        </p:nvCxnSpPr>
        <p:spPr>
          <a:xfrm flipH="1" rot="10800000">
            <a:off x="2717456" y="3031280"/>
            <a:ext cx="2381700" cy="156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8" name="Google Shape;658;p33"/>
          <p:cNvCxnSpPr>
            <a:stCxn id="659" idx="0"/>
            <a:endCxn id="654" idx="2"/>
          </p:cNvCxnSpPr>
          <p:nvPr/>
        </p:nvCxnSpPr>
        <p:spPr>
          <a:xfrm rot="10800000">
            <a:off x="6113980" y="2067216"/>
            <a:ext cx="897000" cy="3975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0" name="Google Shape;660;p33"/>
          <p:cNvCxnSpPr>
            <a:stCxn id="659" idx="1"/>
          </p:cNvCxnSpPr>
          <p:nvPr/>
        </p:nvCxnSpPr>
        <p:spPr>
          <a:xfrm rot="10800000">
            <a:off x="5623982" y="2509094"/>
            <a:ext cx="886800" cy="2613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1" name="Google Shape;661;p33"/>
          <p:cNvCxnSpPr>
            <a:stCxn id="659" idx="3"/>
          </p:cNvCxnSpPr>
          <p:nvPr/>
        </p:nvCxnSpPr>
        <p:spPr>
          <a:xfrm>
            <a:off x="7511179" y="2770394"/>
            <a:ext cx="716100" cy="1425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2" name="Google Shape;662;p33"/>
          <p:cNvCxnSpPr>
            <a:stCxn id="651" idx="3"/>
          </p:cNvCxnSpPr>
          <p:nvPr/>
        </p:nvCxnSpPr>
        <p:spPr>
          <a:xfrm>
            <a:off x="1557550" y="2751665"/>
            <a:ext cx="6679800" cy="0"/>
          </a:xfrm>
          <a:prstGeom prst="straightConnector1">
            <a:avLst/>
          </a:prstGeom>
          <a:noFill/>
          <a:ln cap="flat" cmpd="sng" w="19050">
            <a:solidFill>
              <a:srgbClr val="E3DE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3" name="Google Shape;663;p33"/>
          <p:cNvCxnSpPr>
            <a:stCxn id="651" idx="3"/>
            <a:endCxn id="659" idx="2"/>
          </p:cNvCxnSpPr>
          <p:nvPr/>
        </p:nvCxnSpPr>
        <p:spPr>
          <a:xfrm>
            <a:off x="1557550" y="2751665"/>
            <a:ext cx="5453400" cy="324300"/>
          </a:xfrm>
          <a:prstGeom prst="straightConnector1">
            <a:avLst/>
          </a:prstGeom>
          <a:noFill/>
          <a:ln cap="flat" cmpd="sng" w="19050">
            <a:solidFill>
              <a:srgbClr val="E3DE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4" name="Google Shape;664;p33"/>
          <p:cNvCxnSpPr>
            <a:stCxn id="619" idx="0"/>
            <a:endCxn id="665" idx="2"/>
          </p:cNvCxnSpPr>
          <p:nvPr/>
        </p:nvCxnSpPr>
        <p:spPr>
          <a:xfrm rot="10800000">
            <a:off x="5518635" y="836780"/>
            <a:ext cx="4226400" cy="3759600"/>
          </a:xfrm>
          <a:prstGeom prst="straightConnector1">
            <a:avLst/>
          </a:prstGeom>
          <a:noFill/>
          <a:ln cap="flat" cmpd="sng" w="19050">
            <a:solidFill>
              <a:srgbClr val="EE7D3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6" name="Google Shape;666;p33"/>
          <p:cNvCxnSpPr>
            <a:stCxn id="621" idx="3"/>
            <a:endCxn id="619" idx="1"/>
          </p:cNvCxnSpPr>
          <p:nvPr/>
        </p:nvCxnSpPr>
        <p:spPr>
          <a:xfrm flipH="1" rot="10800000">
            <a:off x="8511072" y="4902130"/>
            <a:ext cx="733800" cy="174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7" name="Google Shape;667;p33"/>
          <p:cNvCxnSpPr>
            <a:stCxn id="621" idx="0"/>
            <a:endCxn id="668" idx="1"/>
          </p:cNvCxnSpPr>
          <p:nvPr/>
        </p:nvCxnSpPr>
        <p:spPr>
          <a:xfrm flipH="1" rot="10800000">
            <a:off x="8010874" y="3816752"/>
            <a:ext cx="1285800" cy="7971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69" name="Google Shape;669;p33"/>
          <p:cNvCxnSpPr>
            <a:stCxn id="670" idx="0"/>
            <a:endCxn id="671" idx="2"/>
          </p:cNvCxnSpPr>
          <p:nvPr/>
        </p:nvCxnSpPr>
        <p:spPr>
          <a:xfrm rot="10800000">
            <a:off x="6798974" y="836787"/>
            <a:ext cx="3636900" cy="1609200"/>
          </a:xfrm>
          <a:prstGeom prst="straightConnector1">
            <a:avLst/>
          </a:prstGeom>
          <a:noFill/>
          <a:ln cap="flat" cmpd="sng" w="19050">
            <a:solidFill>
              <a:srgbClr val="E91F6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2" name="Google Shape;672;p33"/>
          <p:cNvCxnSpPr>
            <a:stCxn id="624" idx="0"/>
            <a:endCxn id="671" idx="2"/>
          </p:cNvCxnSpPr>
          <p:nvPr/>
        </p:nvCxnSpPr>
        <p:spPr>
          <a:xfrm rot="10800000">
            <a:off x="6799034" y="836780"/>
            <a:ext cx="4468200" cy="3759600"/>
          </a:xfrm>
          <a:prstGeom prst="straightConnector1">
            <a:avLst/>
          </a:prstGeom>
          <a:noFill/>
          <a:ln cap="flat" cmpd="sng" w="19050">
            <a:solidFill>
              <a:srgbClr val="52525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3" name="Google Shape;673;p33"/>
          <p:cNvCxnSpPr>
            <a:stCxn id="668" idx="0"/>
            <a:endCxn id="670" idx="2"/>
          </p:cNvCxnSpPr>
          <p:nvPr/>
        </p:nvCxnSpPr>
        <p:spPr>
          <a:xfrm flipH="1" rot="10800000">
            <a:off x="9796899" y="3057402"/>
            <a:ext cx="639000" cy="453600"/>
          </a:xfrm>
          <a:prstGeom prst="straightConnector1">
            <a:avLst/>
          </a:prstGeom>
          <a:noFill/>
          <a:ln cap="flat" cmpd="sng" w="19050">
            <a:solidFill>
              <a:srgbClr val="B37CE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4" name="Google Shape;674;p33"/>
          <p:cNvCxnSpPr>
            <a:stCxn id="654" idx="3"/>
            <a:endCxn id="675" idx="1"/>
          </p:cNvCxnSpPr>
          <p:nvPr/>
        </p:nvCxnSpPr>
        <p:spPr>
          <a:xfrm flipH="1" rot="10800000">
            <a:off x="6614312" y="1503954"/>
            <a:ext cx="1138500" cy="257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6" name="Google Shape;676;p33"/>
          <p:cNvCxnSpPr>
            <a:stCxn id="644" idx="0"/>
            <a:endCxn id="621" idx="1"/>
          </p:cNvCxnSpPr>
          <p:nvPr/>
        </p:nvCxnSpPr>
        <p:spPr>
          <a:xfrm>
            <a:off x="3218801" y="2448035"/>
            <a:ext cx="4291800" cy="2471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7" name="Google Shape;677;p33"/>
          <p:cNvCxnSpPr>
            <a:stCxn id="678" idx="0"/>
            <a:endCxn id="675" idx="2"/>
          </p:cNvCxnSpPr>
          <p:nvPr/>
        </p:nvCxnSpPr>
        <p:spPr>
          <a:xfrm rot="10800000">
            <a:off x="8253041" y="1809387"/>
            <a:ext cx="509100" cy="636600"/>
          </a:xfrm>
          <a:prstGeom prst="straightConnector1">
            <a:avLst/>
          </a:prstGeom>
          <a:noFill/>
          <a:ln cap="flat" cmpd="sng" w="19050">
            <a:solidFill>
              <a:srgbClr val="2609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79" name="Google Shape;679;p33"/>
          <p:cNvCxnSpPr>
            <a:stCxn id="646" idx="0"/>
          </p:cNvCxnSpPr>
          <p:nvPr/>
        </p:nvCxnSpPr>
        <p:spPr>
          <a:xfrm rot="10800000">
            <a:off x="6402552" y="2090619"/>
            <a:ext cx="1456200" cy="1405800"/>
          </a:xfrm>
          <a:prstGeom prst="straightConnector1">
            <a:avLst/>
          </a:prstGeom>
          <a:noFill/>
          <a:ln cap="flat" cmpd="sng" w="19050">
            <a:solidFill>
              <a:srgbClr val="E9E66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0" name="Google Shape;680;p33"/>
          <p:cNvCxnSpPr>
            <a:stCxn id="632" idx="0"/>
          </p:cNvCxnSpPr>
          <p:nvPr/>
        </p:nvCxnSpPr>
        <p:spPr>
          <a:xfrm flipH="1" rot="10800000">
            <a:off x="2717456" y="4134980"/>
            <a:ext cx="2971800" cy="461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1" name="Google Shape;681;p33"/>
          <p:cNvCxnSpPr>
            <a:stCxn id="641" idx="0"/>
            <a:endCxn id="648" idx="2"/>
          </p:cNvCxnSpPr>
          <p:nvPr/>
        </p:nvCxnSpPr>
        <p:spPr>
          <a:xfrm flipH="1" rot="10800000">
            <a:off x="1057352" y="4107680"/>
            <a:ext cx="157950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2" name="Google Shape;682;p33"/>
          <p:cNvCxnSpPr>
            <a:stCxn id="641" idx="0"/>
            <a:endCxn id="643" idx="2"/>
          </p:cNvCxnSpPr>
          <p:nvPr/>
        </p:nvCxnSpPr>
        <p:spPr>
          <a:xfrm flipH="1" rot="10800000">
            <a:off x="1057352" y="4107680"/>
            <a:ext cx="318360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3" name="Google Shape;683;p33"/>
          <p:cNvCxnSpPr>
            <a:stCxn id="684" idx="0"/>
            <a:endCxn id="656" idx="2"/>
          </p:cNvCxnSpPr>
          <p:nvPr/>
        </p:nvCxnSpPr>
        <p:spPr>
          <a:xfrm rot="10800000">
            <a:off x="5098952" y="3031119"/>
            <a:ext cx="778800" cy="465300"/>
          </a:xfrm>
          <a:prstGeom prst="straightConnector1">
            <a:avLst/>
          </a:prstGeom>
          <a:noFill/>
          <a:ln cap="flat" cmpd="sng" w="19050">
            <a:solidFill>
              <a:srgbClr val="36B0A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5" name="Google Shape;685;p33"/>
          <p:cNvCxnSpPr>
            <a:stCxn id="684" idx="0"/>
            <a:endCxn id="654" idx="2"/>
          </p:cNvCxnSpPr>
          <p:nvPr/>
        </p:nvCxnSpPr>
        <p:spPr>
          <a:xfrm flipH="1" rot="10800000">
            <a:off x="5877752" y="2067219"/>
            <a:ext cx="236400" cy="1429200"/>
          </a:xfrm>
          <a:prstGeom prst="straightConnector1">
            <a:avLst/>
          </a:prstGeom>
          <a:noFill/>
          <a:ln cap="flat" cmpd="sng" w="19050">
            <a:solidFill>
              <a:srgbClr val="36B0A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6" name="Google Shape;686;p33"/>
          <p:cNvCxnSpPr>
            <a:stCxn id="641" idx="0"/>
            <a:endCxn id="650" idx="2"/>
          </p:cNvCxnSpPr>
          <p:nvPr/>
        </p:nvCxnSpPr>
        <p:spPr>
          <a:xfrm rot="10800000">
            <a:off x="1057352" y="4107680"/>
            <a:ext cx="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7" name="Google Shape;687;p33"/>
          <p:cNvCxnSpPr>
            <a:stCxn id="675" idx="1"/>
            <a:endCxn id="632" idx="3"/>
          </p:cNvCxnSpPr>
          <p:nvPr/>
        </p:nvCxnSpPr>
        <p:spPr>
          <a:xfrm flipH="1">
            <a:off x="3279572" y="1503834"/>
            <a:ext cx="4473300" cy="3398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8" name="Google Shape;688;p33"/>
          <p:cNvCxnSpPr>
            <a:stCxn id="675" idx="2"/>
            <a:endCxn id="630" idx="0"/>
          </p:cNvCxnSpPr>
          <p:nvPr/>
        </p:nvCxnSpPr>
        <p:spPr>
          <a:xfrm flipH="1">
            <a:off x="4435571" y="1809511"/>
            <a:ext cx="3817500" cy="27870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9" name="Google Shape;689;p33"/>
          <p:cNvCxnSpPr>
            <a:stCxn id="675" idx="1"/>
            <a:endCxn id="641" idx="3"/>
          </p:cNvCxnSpPr>
          <p:nvPr/>
        </p:nvCxnSpPr>
        <p:spPr>
          <a:xfrm flipH="1">
            <a:off x="1557572" y="1503834"/>
            <a:ext cx="6195300" cy="3398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90" name="Google Shape;690;p33"/>
          <p:cNvCxnSpPr>
            <a:stCxn id="619" idx="0"/>
            <a:endCxn id="670" idx="2"/>
          </p:cNvCxnSpPr>
          <p:nvPr/>
        </p:nvCxnSpPr>
        <p:spPr>
          <a:xfrm flipH="1" rot="10800000">
            <a:off x="9745035" y="3057380"/>
            <a:ext cx="690900" cy="1539000"/>
          </a:xfrm>
          <a:prstGeom prst="straightConnector1">
            <a:avLst/>
          </a:prstGeom>
          <a:noFill/>
          <a:ln cap="flat" cmpd="sng" w="19050">
            <a:solidFill>
              <a:srgbClr val="EE7D3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91" name="Google Shape;691;p33"/>
          <p:cNvCxnSpPr>
            <a:stCxn id="668" idx="0"/>
            <a:endCxn id="665" idx="2"/>
          </p:cNvCxnSpPr>
          <p:nvPr/>
        </p:nvCxnSpPr>
        <p:spPr>
          <a:xfrm rot="10800000">
            <a:off x="5518599" y="836802"/>
            <a:ext cx="4278300" cy="2674200"/>
          </a:xfrm>
          <a:prstGeom prst="straightConnector1">
            <a:avLst/>
          </a:prstGeom>
          <a:noFill/>
          <a:ln cap="flat" cmpd="sng" w="19050">
            <a:solidFill>
              <a:srgbClr val="B37CE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92" name="Google Shape;692;p33"/>
          <p:cNvCxnSpPr>
            <a:stCxn id="675" idx="2"/>
            <a:endCxn id="621" idx="0"/>
          </p:cNvCxnSpPr>
          <p:nvPr/>
        </p:nvCxnSpPr>
        <p:spPr>
          <a:xfrm flipH="1">
            <a:off x="8010971" y="1809511"/>
            <a:ext cx="242100" cy="28044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93" name="Google Shape;693;p33"/>
          <p:cNvCxnSpPr>
            <a:stCxn id="675" idx="2"/>
            <a:endCxn id="624" idx="0"/>
          </p:cNvCxnSpPr>
          <p:nvPr/>
        </p:nvCxnSpPr>
        <p:spPr>
          <a:xfrm>
            <a:off x="8253071" y="1809511"/>
            <a:ext cx="3014100" cy="27870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94" name="Google Shape;694;p33"/>
          <p:cNvCxnSpPr>
            <a:stCxn id="670" idx="0"/>
          </p:cNvCxnSpPr>
          <p:nvPr/>
        </p:nvCxnSpPr>
        <p:spPr>
          <a:xfrm rot="10800000">
            <a:off x="5689274" y="844587"/>
            <a:ext cx="4746600" cy="1601400"/>
          </a:xfrm>
          <a:prstGeom prst="straightConnector1">
            <a:avLst/>
          </a:prstGeom>
          <a:noFill/>
          <a:ln cap="flat" cmpd="sng" w="19050">
            <a:solidFill>
              <a:srgbClr val="E91F6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65" name="Google Shape;665;p33"/>
          <p:cNvSpPr/>
          <p:nvPr/>
        </p:nvSpPr>
        <p:spPr>
          <a:xfrm>
            <a:off x="5018368" y="225453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3"/>
          <p:cNvSpPr/>
          <p:nvPr/>
        </p:nvSpPr>
        <p:spPr>
          <a:xfrm>
            <a:off x="6298699" y="22546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DESIGUALDADE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3"/>
          <p:cNvSpPr/>
          <p:nvPr/>
        </p:nvSpPr>
        <p:spPr>
          <a:xfrm>
            <a:off x="7752872" y="1198156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AUMENTO DA ALÍQUOTA DOS IMPOSTOS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3"/>
          <p:cNvSpPr/>
          <p:nvPr/>
        </p:nvSpPr>
        <p:spPr>
          <a:xfrm>
            <a:off x="5613915" y="145597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DA ARRECADAÇÃO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3"/>
          <p:cNvSpPr/>
          <p:nvPr/>
        </p:nvSpPr>
        <p:spPr>
          <a:xfrm>
            <a:off x="4598807" y="241985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DÍVIDA 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3"/>
          <p:cNvSpPr/>
          <p:nvPr/>
        </p:nvSpPr>
        <p:spPr>
          <a:xfrm>
            <a:off x="9899519" y="2445987"/>
            <a:ext cx="1072709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GERAÇÃO DE EMPREGOS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5484526" y="4605043"/>
            <a:ext cx="1314372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RENÚNCIAS / BENEFÍCIOS FISCAIS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8261942" y="244598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ALTO CUSTO DE ARRECADAÇÃO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3"/>
          <p:cNvSpPr/>
          <p:nvPr/>
        </p:nvSpPr>
        <p:spPr>
          <a:xfrm>
            <a:off x="2718602" y="2448035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ALTO CUSTO BUROCRÁTICO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3"/>
          <p:cNvSpPr/>
          <p:nvPr/>
        </p:nvSpPr>
        <p:spPr>
          <a:xfrm>
            <a:off x="557153" y="244598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AUTUAÇÕES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3"/>
          <p:cNvSpPr/>
          <p:nvPr/>
        </p:nvSpPr>
        <p:spPr>
          <a:xfrm>
            <a:off x="6510782" y="2464716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CONTENCIOSO NA JUSTIÇA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3"/>
          <p:cNvSpPr/>
          <p:nvPr/>
        </p:nvSpPr>
        <p:spPr>
          <a:xfrm>
            <a:off x="9244836" y="459638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COMPETITIVIDADE NA EXPORTAÇÃO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3"/>
          <p:cNvSpPr/>
          <p:nvPr/>
        </p:nvSpPr>
        <p:spPr>
          <a:xfrm>
            <a:off x="9296700" y="351100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AUMENTO NAS IMPORTAÇÕES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3"/>
          <p:cNvSpPr/>
          <p:nvPr/>
        </p:nvSpPr>
        <p:spPr>
          <a:xfrm>
            <a:off x="7252831" y="3496419"/>
            <a:ext cx="1211841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ENQUADRAMENTO INDEVIDO NO SIMPLES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3"/>
          <p:cNvSpPr/>
          <p:nvPr/>
        </p:nvSpPr>
        <p:spPr>
          <a:xfrm>
            <a:off x="5377553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3740877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OBRIGAÇÕES ACESSÓRIAS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3"/>
          <p:cNvSpPr/>
          <p:nvPr/>
        </p:nvSpPr>
        <p:spPr>
          <a:xfrm>
            <a:off x="2136744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SUBSTITUIÇÃO TRIBUTÁRIA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3"/>
          <p:cNvSpPr/>
          <p:nvPr/>
        </p:nvSpPr>
        <p:spPr>
          <a:xfrm>
            <a:off x="557153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FISCALIZAÇÃO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3"/>
          <p:cNvSpPr/>
          <p:nvPr/>
        </p:nvSpPr>
        <p:spPr>
          <a:xfrm>
            <a:off x="7510675" y="461385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COMPETITIVIDADE NO MERCADO INTERNO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3"/>
          <p:cNvSpPr/>
          <p:nvPr/>
        </p:nvSpPr>
        <p:spPr>
          <a:xfrm>
            <a:off x="10666186" y="4596380"/>
            <a:ext cx="1202096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ALTA CARGA TRIBUTÁRIA SOBRE PRODUTOS ESSENCIAIS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3"/>
          <p:cNvSpPr/>
          <p:nvPr/>
        </p:nvSpPr>
        <p:spPr>
          <a:xfrm>
            <a:off x="3877361" y="4596380"/>
            <a:ext cx="1116662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INFORMALIDADE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3"/>
          <p:cNvSpPr/>
          <p:nvPr/>
        </p:nvSpPr>
        <p:spPr>
          <a:xfrm>
            <a:off x="2155456" y="4596380"/>
            <a:ext cx="1123999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INADIMPLÊNCIA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3"/>
          <p:cNvSpPr/>
          <p:nvPr/>
        </p:nvSpPr>
        <p:spPr>
          <a:xfrm>
            <a:off x="557153" y="459638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SONEGAÇÃO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3"/>
          <p:cNvSpPr/>
          <p:nvPr/>
        </p:nvSpPr>
        <p:spPr>
          <a:xfrm>
            <a:off x="10713717" y="5846377"/>
            <a:ext cx="1189195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IMPOSTOS CUMULATIVOS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8709863" y="5846377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5"/>
              <a:buFont typeface="Calibri"/>
              <a:buNone/>
            </a:pPr>
            <a:r>
              <a:rPr b="1" i="0" lang="pt-BR" sz="85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AUTONOMIA LEGISLATIVA TRIBUTÁRIA DOS ENTES FEDERADOS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6686974" y="5846377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ALTA CARGA TRIBUTÁRIA NA BASE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3"/>
          <p:cNvSpPr/>
          <p:nvPr/>
        </p:nvSpPr>
        <p:spPr>
          <a:xfrm>
            <a:off x="4664085" y="5846377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TRANSAÇÕES BANCÁRIAS NÃO TÊM SUPORTE CONTÁBIL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3"/>
          <p:cNvSpPr/>
          <p:nvPr/>
        </p:nvSpPr>
        <p:spPr>
          <a:xfrm>
            <a:off x="2641196" y="5846377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RECOLHIMENTO É INICIATIVA DO CONTRIBUINTE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3"/>
          <p:cNvSpPr/>
          <p:nvPr/>
        </p:nvSpPr>
        <p:spPr>
          <a:xfrm>
            <a:off x="557153" y="5846377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 É DECLARATÓRIO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3"/>
          <p:cNvSpPr/>
          <p:nvPr/>
        </p:nvSpPr>
        <p:spPr>
          <a:xfrm>
            <a:off x="86646" y="5852904"/>
            <a:ext cx="448270" cy="6113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3F6FB">
              <a:alpha val="20000"/>
            </a:srgbClr>
          </a:solidFill>
          <a:ln cap="flat" cmpd="sng" w="12700">
            <a:solidFill>
              <a:srgbClr val="47C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3"/>
          <p:cNvSpPr txBox="1"/>
          <p:nvPr/>
        </p:nvSpPr>
        <p:spPr>
          <a:xfrm>
            <a:off x="29278" y="1857117"/>
            <a:ext cx="837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0F19"/>
              </a:buClr>
              <a:buSzPts val="900"/>
              <a:buFont typeface="Calibri"/>
              <a:buNone/>
            </a:pPr>
            <a:r>
              <a:rPr b="1" i="0" lang="pt-BR" sz="900" u="none" cap="none" strike="noStrike">
                <a:solidFill>
                  <a:srgbClr val="9D0F19"/>
                </a:solidFill>
                <a:latin typeface="Calibri"/>
                <a:ea typeface="Calibri"/>
                <a:cs typeface="Calibri"/>
                <a:sym typeface="Calibri"/>
              </a:rPr>
              <a:t>Efeitos Indesejáveis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3"/>
          <p:cNvSpPr txBox="1"/>
          <p:nvPr/>
        </p:nvSpPr>
        <p:spPr>
          <a:xfrm>
            <a:off x="311604" y="385682"/>
            <a:ext cx="27262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3200"/>
              <a:buFont typeface="Calibri"/>
              <a:buNone/>
            </a:pPr>
            <a:r>
              <a:rPr b="1" i="0" lang="pt-BR" sz="32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O que mudar?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34"/>
          <p:cNvGrpSpPr/>
          <p:nvPr/>
        </p:nvGrpSpPr>
        <p:grpSpPr>
          <a:xfrm>
            <a:off x="838200" y="1864109"/>
            <a:ext cx="10515600" cy="4274370"/>
            <a:chOff x="0" y="38484"/>
            <a:chExt cx="10515600" cy="4274370"/>
          </a:xfrm>
        </p:grpSpPr>
        <p:sp>
          <p:nvSpPr>
            <p:cNvPr id="703" name="Google Shape;703;p34"/>
            <p:cNvSpPr/>
            <p:nvPr/>
          </p:nvSpPr>
          <p:spPr>
            <a:xfrm>
              <a:off x="0" y="38484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4"/>
            <p:cNvSpPr txBox="1"/>
            <p:nvPr/>
          </p:nvSpPr>
          <p:spPr>
            <a:xfrm>
              <a:off x="31613" y="7009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OS IMPOSTOS  DECLARATÓRIOS, 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0" y="763839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4"/>
            <p:cNvSpPr txBox="1"/>
            <p:nvPr/>
          </p:nvSpPr>
          <p:spPr>
            <a:xfrm>
              <a:off x="31613" y="79545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O RECOLHIMENTO POR INICIATIVA DO CONTRIBUINTE, 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0" y="1489194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4"/>
            <p:cNvSpPr txBox="1"/>
            <p:nvPr/>
          </p:nvSpPr>
          <p:spPr>
            <a:xfrm>
              <a:off x="31613" y="152080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 TRANSAÇÕES BANCÁRIAS SEM SUPORTE CONTÁBIL, 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0" y="2214549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4"/>
            <p:cNvSpPr txBox="1"/>
            <p:nvPr/>
          </p:nvSpPr>
          <p:spPr>
            <a:xfrm>
              <a:off x="31613" y="224616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4- A ALTA CARGA TRIBUTÁRIA NO CONSUMO, 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0" y="2939904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4"/>
            <p:cNvSpPr txBox="1"/>
            <p:nvPr/>
          </p:nvSpPr>
          <p:spPr>
            <a:xfrm>
              <a:off x="31613" y="2971517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5- A AUTONOMIA LEGISLATIVA DOS ENTES FEDERADOS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0" y="3665259"/>
              <a:ext cx="10515600" cy="6475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4"/>
            <p:cNvSpPr txBox="1"/>
            <p:nvPr/>
          </p:nvSpPr>
          <p:spPr>
            <a:xfrm>
              <a:off x="31613" y="3696872"/>
              <a:ext cx="10452374" cy="584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b="0" i="0" lang="pt-BR" sz="2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6- OS IMPOSTOS CUMULATIVOS.</a:t>
              </a:r>
              <a:endPara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5" name="Google Shape;715;p34"/>
          <p:cNvSpPr txBox="1"/>
          <p:nvPr/>
        </p:nvSpPr>
        <p:spPr>
          <a:xfrm>
            <a:off x="3206663" y="9018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4"/>
          <p:cNvSpPr txBox="1"/>
          <p:nvPr>
            <p:ph type="title"/>
          </p:nvPr>
        </p:nvSpPr>
        <p:spPr>
          <a:xfrm>
            <a:off x="838200" y="342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 sz="6000">
                <a:latin typeface="Calibri"/>
                <a:ea typeface="Calibri"/>
                <a:cs typeface="Calibri"/>
                <a:sym typeface="Calibri"/>
              </a:rPr>
              <a:t>REMOVER AS CAUSAS </a:t>
            </a:r>
            <a:br>
              <a:rPr lang="pt-BR" sz="6000">
                <a:latin typeface="Calibri"/>
                <a:ea typeface="Calibri"/>
                <a:cs typeface="Calibri"/>
                <a:sym typeface="Calibri"/>
              </a:rPr>
            </a:br>
            <a:r>
              <a:rPr lang="pt-BR" sz="6000">
                <a:latin typeface="Calibri"/>
                <a:ea typeface="Calibri"/>
                <a:cs typeface="Calibri"/>
                <a:sym typeface="Calibri"/>
              </a:rPr>
              <a:t>PARA DESTRAVAR A ECONOMIA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5"/>
          <p:cNvSpPr txBox="1"/>
          <p:nvPr>
            <p:ph type="title"/>
          </p:nvPr>
        </p:nvSpPr>
        <p:spPr>
          <a:xfrm>
            <a:off x="793596" y="2759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 sz="5400">
                <a:latin typeface="Calibri"/>
                <a:ea typeface="Calibri"/>
                <a:cs typeface="Calibri"/>
                <a:sym typeface="Calibri"/>
              </a:rPr>
              <a:t>ELIMINANDO OS EFEITOS INDESEJÁVEIS (GORDURAS TRANS): </a:t>
            </a:r>
            <a:endParaRPr/>
          </a:p>
        </p:txBody>
      </p:sp>
      <p:grpSp>
        <p:nvGrpSpPr>
          <p:cNvPr id="722" name="Google Shape;722;p35"/>
          <p:cNvGrpSpPr/>
          <p:nvPr/>
        </p:nvGrpSpPr>
        <p:grpSpPr>
          <a:xfrm>
            <a:off x="838200" y="1871781"/>
            <a:ext cx="10515600" cy="4259025"/>
            <a:chOff x="0" y="46156"/>
            <a:chExt cx="10515600" cy="4259025"/>
          </a:xfrm>
        </p:grpSpPr>
        <p:sp>
          <p:nvSpPr>
            <p:cNvPr id="723" name="Google Shape;723;p35"/>
            <p:cNvSpPr/>
            <p:nvPr/>
          </p:nvSpPr>
          <p:spPr>
            <a:xfrm>
              <a:off x="0" y="46156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 txBox="1"/>
            <p:nvPr/>
          </p:nvSpPr>
          <p:spPr>
            <a:xfrm>
              <a:off x="26930" y="73086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INCENTIVOS/FISCAIS E RENÚNCIAS R$ 700 bilhões/ano (7%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0" y="664051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5"/>
            <p:cNvSpPr txBox="1"/>
            <p:nvPr/>
          </p:nvSpPr>
          <p:spPr>
            <a:xfrm>
              <a:off x="26930" y="690981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BUROCRACIA TRIBUTÁRIA DE R$ 100 bilhões/ano (1%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0" y="1281946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 txBox="1"/>
            <p:nvPr/>
          </p:nvSpPr>
          <p:spPr>
            <a:xfrm>
              <a:off x="26930" y="1308876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SONEGAÇÃO DE R$ 800 bilhões/ano (8%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0" y="1899841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 txBox="1"/>
            <p:nvPr/>
          </p:nvSpPr>
          <p:spPr>
            <a:xfrm>
              <a:off x="26930" y="1926771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INADIMPLENCIA ANUAL DE R$ 300 bilhões (3%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0" y="2517736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 txBox="1"/>
            <p:nvPr/>
          </p:nvSpPr>
          <p:spPr>
            <a:xfrm>
              <a:off x="26930" y="2544666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 ESTOQUES DE: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0" y="3135631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 txBox="1"/>
            <p:nvPr/>
          </p:nvSpPr>
          <p:spPr>
            <a:xfrm>
              <a:off x="26930" y="3162561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DÍVIDA ATIVA DE R$ 4,5 trilhões (45%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0" y="3753526"/>
              <a:ext cx="1051560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 txBox="1"/>
            <p:nvPr/>
          </p:nvSpPr>
          <p:spPr>
            <a:xfrm>
              <a:off x="26930" y="3780456"/>
              <a:ext cx="1046174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pt-BR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CONTENCIOSO TRIBUTÁRIO DE R$ 7,5 trilhões (75% PIB)</a:t>
              </a:r>
              <a:endPara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60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PARA QUAL MODELO MUDAR?</a:t>
            </a:r>
            <a:endParaRPr/>
          </a:p>
        </p:txBody>
      </p:sp>
      <p:sp>
        <p:nvSpPr>
          <p:cNvPr id="743" name="Google Shape;743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Modelo OCDE ou mais um JABUTI?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7"/>
          <p:cNvSpPr/>
          <p:nvPr/>
        </p:nvSpPr>
        <p:spPr>
          <a:xfrm>
            <a:off x="10722757" y="5835475"/>
            <a:ext cx="1189195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IMPOSTOS CUMULATIVOS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7"/>
          <p:cNvSpPr/>
          <p:nvPr/>
        </p:nvSpPr>
        <p:spPr>
          <a:xfrm>
            <a:off x="8709863" y="5835475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5"/>
              <a:buFont typeface="Calibri"/>
              <a:buNone/>
            </a:pPr>
            <a:r>
              <a:rPr b="1" i="0" lang="pt-BR" sz="85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AUTONOMIA LEGISLATIVA TRIBUTÁRIA DOS ENTES FEDERADOS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7"/>
          <p:cNvSpPr/>
          <p:nvPr/>
        </p:nvSpPr>
        <p:spPr>
          <a:xfrm>
            <a:off x="6696969" y="5835475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ALTA CARGA TRIBUTÁRIA NA BASE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7"/>
          <p:cNvSpPr/>
          <p:nvPr/>
        </p:nvSpPr>
        <p:spPr>
          <a:xfrm>
            <a:off x="4558620" y="5828954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TRANSAÇÕES BANCÁRIAS NÃO TÊM SUPORTE CONTÁBIL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7"/>
          <p:cNvSpPr/>
          <p:nvPr/>
        </p:nvSpPr>
        <p:spPr>
          <a:xfrm>
            <a:off x="2690837" y="5828954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89"/>
              <a:buFont typeface="Calibri"/>
              <a:buNone/>
            </a:pPr>
            <a:r>
              <a:rPr b="1" i="0" lang="pt-BR" sz="98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RECOLHIMENTO É INICIATIVA DO CONTRIBUINTE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557153" y="5828954"/>
            <a:ext cx="1000397" cy="6113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 É DECLARATÓRIO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37"/>
          <p:cNvCxnSpPr>
            <a:stCxn id="756" idx="0"/>
            <a:endCxn id="757" idx="2"/>
          </p:cNvCxnSpPr>
          <p:nvPr/>
        </p:nvCxnSpPr>
        <p:spPr>
          <a:xfrm rot="10800000">
            <a:off x="9745015" y="5207677"/>
            <a:ext cx="15633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8" name="Google Shape;758;p37"/>
          <p:cNvCxnSpPr>
            <a:stCxn id="756" idx="0"/>
            <a:endCxn id="759" idx="2"/>
          </p:cNvCxnSpPr>
          <p:nvPr/>
        </p:nvCxnSpPr>
        <p:spPr>
          <a:xfrm rot="10800000">
            <a:off x="8011015" y="5225077"/>
            <a:ext cx="3297300" cy="6213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0" name="Google Shape;760;p37"/>
          <p:cNvCxnSpPr>
            <a:stCxn id="761" idx="0"/>
            <a:endCxn id="762" idx="2"/>
          </p:cNvCxnSpPr>
          <p:nvPr/>
        </p:nvCxnSpPr>
        <p:spPr>
          <a:xfrm flipH="1" rot="10800000">
            <a:off x="9227449" y="5207677"/>
            <a:ext cx="20397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3" name="Google Shape;763;p37"/>
          <p:cNvCxnSpPr>
            <a:stCxn id="761" idx="0"/>
            <a:endCxn id="764" idx="2"/>
          </p:cNvCxnSpPr>
          <p:nvPr/>
        </p:nvCxnSpPr>
        <p:spPr>
          <a:xfrm rot="10800000">
            <a:off x="6141649" y="5216377"/>
            <a:ext cx="3085800" cy="6300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5" name="Google Shape;765;p37"/>
          <p:cNvCxnSpPr>
            <a:stCxn id="766" idx="0"/>
            <a:endCxn id="762" idx="2"/>
          </p:cNvCxnSpPr>
          <p:nvPr/>
        </p:nvCxnSpPr>
        <p:spPr>
          <a:xfrm flipH="1" rot="10800000">
            <a:off x="7187173" y="5207677"/>
            <a:ext cx="40800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7" name="Google Shape;767;p37"/>
          <p:cNvCxnSpPr>
            <a:stCxn id="766" idx="0"/>
            <a:endCxn id="768" idx="2"/>
          </p:cNvCxnSpPr>
          <p:nvPr/>
        </p:nvCxnSpPr>
        <p:spPr>
          <a:xfrm rot="10800000">
            <a:off x="4435573" y="5207677"/>
            <a:ext cx="27516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69" name="Google Shape;769;p37"/>
          <p:cNvCxnSpPr>
            <a:stCxn id="766" idx="0"/>
            <a:endCxn id="770" idx="2"/>
          </p:cNvCxnSpPr>
          <p:nvPr/>
        </p:nvCxnSpPr>
        <p:spPr>
          <a:xfrm rot="10800000">
            <a:off x="2717473" y="5207677"/>
            <a:ext cx="44697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1" name="Google Shape;771;p37"/>
          <p:cNvCxnSpPr>
            <a:stCxn id="766" idx="0"/>
          </p:cNvCxnSpPr>
          <p:nvPr/>
        </p:nvCxnSpPr>
        <p:spPr>
          <a:xfrm rot="10800000">
            <a:off x="1579873" y="5190277"/>
            <a:ext cx="5607300" cy="6561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2" name="Google Shape;772;p37"/>
          <p:cNvCxnSpPr>
            <a:stCxn id="773" idx="0"/>
            <a:endCxn id="768" idx="2"/>
          </p:cNvCxnSpPr>
          <p:nvPr/>
        </p:nvCxnSpPr>
        <p:spPr>
          <a:xfrm rot="10800000">
            <a:off x="4435765" y="5207677"/>
            <a:ext cx="6483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4" name="Google Shape;774;p37"/>
          <p:cNvCxnSpPr>
            <a:stCxn id="773" idx="0"/>
          </p:cNvCxnSpPr>
          <p:nvPr/>
        </p:nvCxnSpPr>
        <p:spPr>
          <a:xfrm rot="10800000">
            <a:off x="1133664" y="5269777"/>
            <a:ext cx="3950400" cy="5766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5" name="Google Shape;775;p37"/>
          <p:cNvCxnSpPr>
            <a:stCxn id="776" idx="0"/>
            <a:endCxn id="770" idx="2"/>
          </p:cNvCxnSpPr>
          <p:nvPr/>
        </p:nvCxnSpPr>
        <p:spPr>
          <a:xfrm rot="10800000">
            <a:off x="2717337" y="5207677"/>
            <a:ext cx="47370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7" name="Google Shape;777;p37"/>
          <p:cNvCxnSpPr>
            <a:stCxn id="778" idx="0"/>
            <a:endCxn id="779" idx="2"/>
          </p:cNvCxnSpPr>
          <p:nvPr/>
        </p:nvCxnSpPr>
        <p:spPr>
          <a:xfrm rot="10800000">
            <a:off x="1057352" y="5207677"/>
            <a:ext cx="0" cy="6387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0" name="Google Shape;780;p37"/>
          <p:cNvCxnSpPr>
            <a:stCxn id="781" idx="0"/>
            <a:endCxn id="782" idx="2"/>
          </p:cNvCxnSpPr>
          <p:nvPr/>
        </p:nvCxnSpPr>
        <p:spPr>
          <a:xfrm rot="10800000">
            <a:off x="3218675" y="3059319"/>
            <a:ext cx="1022400" cy="437100"/>
          </a:xfrm>
          <a:prstGeom prst="straightConnector1">
            <a:avLst/>
          </a:prstGeom>
          <a:noFill/>
          <a:ln cap="flat" cmpd="sng" w="19050">
            <a:solidFill>
              <a:srgbClr val="C147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3" name="Google Shape;783;p37"/>
          <p:cNvCxnSpPr>
            <a:stCxn id="768" idx="0"/>
            <a:endCxn id="784" idx="1"/>
          </p:cNvCxnSpPr>
          <p:nvPr/>
        </p:nvCxnSpPr>
        <p:spPr>
          <a:xfrm flipH="1" rot="10800000">
            <a:off x="4435692" y="3801980"/>
            <a:ext cx="2817000" cy="7944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5" name="Google Shape;785;p37"/>
          <p:cNvCxnSpPr>
            <a:stCxn id="786" idx="0"/>
            <a:endCxn id="782" idx="2"/>
          </p:cNvCxnSpPr>
          <p:nvPr/>
        </p:nvCxnSpPr>
        <p:spPr>
          <a:xfrm flipH="1" rot="10800000">
            <a:off x="2636943" y="3059319"/>
            <a:ext cx="582000" cy="437100"/>
          </a:xfrm>
          <a:prstGeom prst="straightConnector1">
            <a:avLst/>
          </a:prstGeom>
          <a:noFill/>
          <a:ln cap="flat" cmpd="sng" w="19050">
            <a:solidFill>
              <a:srgbClr val="C55A1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7" name="Google Shape;787;p37"/>
          <p:cNvCxnSpPr>
            <a:stCxn id="788" idx="0"/>
            <a:endCxn id="789" idx="2"/>
          </p:cNvCxnSpPr>
          <p:nvPr/>
        </p:nvCxnSpPr>
        <p:spPr>
          <a:xfrm rot="10800000">
            <a:off x="1057352" y="3057219"/>
            <a:ext cx="0" cy="4392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0" name="Google Shape;790;p37"/>
          <p:cNvCxnSpPr>
            <a:stCxn id="788" idx="0"/>
          </p:cNvCxnSpPr>
          <p:nvPr/>
        </p:nvCxnSpPr>
        <p:spPr>
          <a:xfrm flipH="1" rot="10800000">
            <a:off x="1057352" y="3039819"/>
            <a:ext cx="7179900" cy="456600"/>
          </a:xfrm>
          <a:prstGeom prst="straightConnector1">
            <a:avLst/>
          </a:prstGeom>
          <a:noFill/>
          <a:ln cap="flat" cmpd="sng" w="19050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1" name="Google Shape;791;p37"/>
          <p:cNvCxnSpPr>
            <a:stCxn id="764" idx="0"/>
            <a:endCxn id="792" idx="2"/>
          </p:cNvCxnSpPr>
          <p:nvPr/>
        </p:nvCxnSpPr>
        <p:spPr>
          <a:xfrm rot="10800000">
            <a:off x="6114112" y="2067343"/>
            <a:ext cx="27600" cy="2537700"/>
          </a:xfrm>
          <a:prstGeom prst="straightConnector1">
            <a:avLst/>
          </a:prstGeom>
          <a:noFill/>
          <a:ln cap="flat" cmpd="sng" w="19050">
            <a:solidFill>
              <a:srgbClr val="D9555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3" name="Google Shape;793;p37"/>
          <p:cNvCxnSpPr>
            <a:stCxn id="794" idx="0"/>
            <a:endCxn id="792" idx="1"/>
          </p:cNvCxnSpPr>
          <p:nvPr/>
        </p:nvCxnSpPr>
        <p:spPr>
          <a:xfrm flipH="1" rot="10800000">
            <a:off x="5099006" y="1761652"/>
            <a:ext cx="514800" cy="658200"/>
          </a:xfrm>
          <a:prstGeom prst="straightConnector1">
            <a:avLst/>
          </a:prstGeom>
          <a:noFill/>
          <a:ln cap="flat" cmpd="sng" w="19050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5" name="Google Shape;795;p37"/>
          <p:cNvCxnSpPr>
            <a:stCxn id="770" idx="0"/>
            <a:endCxn id="794" idx="2"/>
          </p:cNvCxnSpPr>
          <p:nvPr/>
        </p:nvCxnSpPr>
        <p:spPr>
          <a:xfrm flipH="1" rot="10800000">
            <a:off x="2717456" y="3031280"/>
            <a:ext cx="2381700" cy="156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6" name="Google Shape;796;p37"/>
          <p:cNvCxnSpPr>
            <a:stCxn id="797" idx="0"/>
            <a:endCxn id="792" idx="2"/>
          </p:cNvCxnSpPr>
          <p:nvPr/>
        </p:nvCxnSpPr>
        <p:spPr>
          <a:xfrm rot="10800000">
            <a:off x="6113980" y="2067216"/>
            <a:ext cx="897000" cy="3975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8" name="Google Shape;798;p37"/>
          <p:cNvCxnSpPr>
            <a:stCxn id="797" idx="1"/>
          </p:cNvCxnSpPr>
          <p:nvPr/>
        </p:nvCxnSpPr>
        <p:spPr>
          <a:xfrm rot="10800000">
            <a:off x="5623982" y="2509094"/>
            <a:ext cx="886800" cy="2613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9" name="Google Shape;799;p37"/>
          <p:cNvCxnSpPr>
            <a:stCxn id="797" idx="3"/>
          </p:cNvCxnSpPr>
          <p:nvPr/>
        </p:nvCxnSpPr>
        <p:spPr>
          <a:xfrm>
            <a:off x="7511179" y="2770394"/>
            <a:ext cx="716100" cy="142500"/>
          </a:xfrm>
          <a:prstGeom prst="straightConnector1">
            <a:avLst/>
          </a:prstGeom>
          <a:noFill/>
          <a:ln cap="flat" cmpd="sng" w="19050">
            <a:solidFill>
              <a:srgbClr val="1AEE2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0" name="Google Shape;800;p37"/>
          <p:cNvCxnSpPr>
            <a:stCxn id="789" idx="3"/>
          </p:cNvCxnSpPr>
          <p:nvPr/>
        </p:nvCxnSpPr>
        <p:spPr>
          <a:xfrm>
            <a:off x="1557550" y="2751665"/>
            <a:ext cx="6679800" cy="0"/>
          </a:xfrm>
          <a:prstGeom prst="straightConnector1">
            <a:avLst/>
          </a:prstGeom>
          <a:noFill/>
          <a:ln cap="flat" cmpd="sng" w="19050">
            <a:solidFill>
              <a:srgbClr val="E3DE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1" name="Google Shape;801;p37"/>
          <p:cNvCxnSpPr>
            <a:stCxn id="789" idx="3"/>
            <a:endCxn id="797" idx="2"/>
          </p:cNvCxnSpPr>
          <p:nvPr/>
        </p:nvCxnSpPr>
        <p:spPr>
          <a:xfrm>
            <a:off x="1557550" y="2751665"/>
            <a:ext cx="5453400" cy="324300"/>
          </a:xfrm>
          <a:prstGeom prst="straightConnector1">
            <a:avLst/>
          </a:prstGeom>
          <a:noFill/>
          <a:ln cap="flat" cmpd="sng" w="19050">
            <a:solidFill>
              <a:srgbClr val="E3DE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2" name="Google Shape;802;p37"/>
          <p:cNvCxnSpPr>
            <a:stCxn id="757" idx="0"/>
            <a:endCxn id="803" idx="2"/>
          </p:cNvCxnSpPr>
          <p:nvPr/>
        </p:nvCxnSpPr>
        <p:spPr>
          <a:xfrm rot="10800000">
            <a:off x="5518635" y="836780"/>
            <a:ext cx="4226400" cy="3759600"/>
          </a:xfrm>
          <a:prstGeom prst="straightConnector1">
            <a:avLst/>
          </a:prstGeom>
          <a:noFill/>
          <a:ln cap="flat" cmpd="sng" w="19050">
            <a:solidFill>
              <a:srgbClr val="EE7D3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4" name="Google Shape;804;p37"/>
          <p:cNvCxnSpPr>
            <a:stCxn id="759" idx="3"/>
            <a:endCxn id="757" idx="1"/>
          </p:cNvCxnSpPr>
          <p:nvPr/>
        </p:nvCxnSpPr>
        <p:spPr>
          <a:xfrm flipH="1" rot="10800000">
            <a:off x="8511072" y="4902130"/>
            <a:ext cx="733800" cy="174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5" name="Google Shape;805;p37"/>
          <p:cNvCxnSpPr>
            <a:stCxn id="759" idx="0"/>
            <a:endCxn id="806" idx="1"/>
          </p:cNvCxnSpPr>
          <p:nvPr/>
        </p:nvCxnSpPr>
        <p:spPr>
          <a:xfrm flipH="1" rot="10800000">
            <a:off x="8010874" y="3816752"/>
            <a:ext cx="1285800" cy="7971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7" name="Google Shape;807;p37"/>
          <p:cNvCxnSpPr>
            <a:stCxn id="808" idx="0"/>
            <a:endCxn id="809" idx="2"/>
          </p:cNvCxnSpPr>
          <p:nvPr/>
        </p:nvCxnSpPr>
        <p:spPr>
          <a:xfrm rot="10800000">
            <a:off x="6798974" y="836787"/>
            <a:ext cx="3636900" cy="1609200"/>
          </a:xfrm>
          <a:prstGeom prst="straightConnector1">
            <a:avLst/>
          </a:prstGeom>
          <a:noFill/>
          <a:ln cap="flat" cmpd="sng" w="19050">
            <a:solidFill>
              <a:srgbClr val="E91F6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0" name="Google Shape;810;p37"/>
          <p:cNvCxnSpPr>
            <a:stCxn id="762" idx="0"/>
            <a:endCxn id="809" idx="2"/>
          </p:cNvCxnSpPr>
          <p:nvPr/>
        </p:nvCxnSpPr>
        <p:spPr>
          <a:xfrm rot="10800000">
            <a:off x="6799034" y="836780"/>
            <a:ext cx="4468200" cy="3759600"/>
          </a:xfrm>
          <a:prstGeom prst="straightConnector1">
            <a:avLst/>
          </a:prstGeom>
          <a:noFill/>
          <a:ln cap="flat" cmpd="sng" w="19050">
            <a:solidFill>
              <a:srgbClr val="52525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1" name="Google Shape;811;p37"/>
          <p:cNvCxnSpPr>
            <a:stCxn id="806" idx="0"/>
            <a:endCxn id="808" idx="2"/>
          </p:cNvCxnSpPr>
          <p:nvPr/>
        </p:nvCxnSpPr>
        <p:spPr>
          <a:xfrm flipH="1" rot="10800000">
            <a:off x="9796899" y="3057402"/>
            <a:ext cx="639000" cy="453600"/>
          </a:xfrm>
          <a:prstGeom prst="straightConnector1">
            <a:avLst/>
          </a:prstGeom>
          <a:noFill/>
          <a:ln cap="flat" cmpd="sng" w="19050">
            <a:solidFill>
              <a:srgbClr val="B37CE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2" name="Google Shape;812;p37"/>
          <p:cNvCxnSpPr>
            <a:stCxn id="792" idx="3"/>
            <a:endCxn id="813" idx="1"/>
          </p:cNvCxnSpPr>
          <p:nvPr/>
        </p:nvCxnSpPr>
        <p:spPr>
          <a:xfrm flipH="1" rot="10800000">
            <a:off x="6614312" y="1503954"/>
            <a:ext cx="1138500" cy="257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4" name="Google Shape;814;p37"/>
          <p:cNvCxnSpPr>
            <a:stCxn id="782" idx="0"/>
            <a:endCxn id="759" idx="1"/>
          </p:cNvCxnSpPr>
          <p:nvPr/>
        </p:nvCxnSpPr>
        <p:spPr>
          <a:xfrm>
            <a:off x="3218801" y="2448035"/>
            <a:ext cx="4291800" cy="2471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5" name="Google Shape;815;p37"/>
          <p:cNvCxnSpPr>
            <a:stCxn id="816" idx="0"/>
            <a:endCxn id="813" idx="2"/>
          </p:cNvCxnSpPr>
          <p:nvPr/>
        </p:nvCxnSpPr>
        <p:spPr>
          <a:xfrm rot="10800000">
            <a:off x="8253041" y="1809387"/>
            <a:ext cx="509100" cy="636600"/>
          </a:xfrm>
          <a:prstGeom prst="straightConnector1">
            <a:avLst/>
          </a:prstGeom>
          <a:noFill/>
          <a:ln cap="flat" cmpd="sng" w="19050">
            <a:solidFill>
              <a:srgbClr val="2609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7" name="Google Shape;817;p37"/>
          <p:cNvCxnSpPr>
            <a:stCxn id="784" idx="0"/>
          </p:cNvCxnSpPr>
          <p:nvPr/>
        </p:nvCxnSpPr>
        <p:spPr>
          <a:xfrm rot="10800000">
            <a:off x="6402552" y="2090619"/>
            <a:ext cx="1456200" cy="1405800"/>
          </a:xfrm>
          <a:prstGeom prst="straightConnector1">
            <a:avLst/>
          </a:prstGeom>
          <a:noFill/>
          <a:ln cap="flat" cmpd="sng" w="19050">
            <a:solidFill>
              <a:srgbClr val="E9E66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8" name="Google Shape;818;p37"/>
          <p:cNvCxnSpPr>
            <a:stCxn id="770" idx="0"/>
          </p:cNvCxnSpPr>
          <p:nvPr/>
        </p:nvCxnSpPr>
        <p:spPr>
          <a:xfrm flipH="1" rot="10800000">
            <a:off x="2717456" y="4134980"/>
            <a:ext cx="2971800" cy="461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9" name="Google Shape;819;p37"/>
          <p:cNvCxnSpPr>
            <a:stCxn id="779" idx="0"/>
            <a:endCxn id="786" idx="2"/>
          </p:cNvCxnSpPr>
          <p:nvPr/>
        </p:nvCxnSpPr>
        <p:spPr>
          <a:xfrm flipH="1" rot="10800000">
            <a:off x="1057352" y="4107680"/>
            <a:ext cx="157950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0" name="Google Shape;820;p37"/>
          <p:cNvCxnSpPr>
            <a:stCxn id="779" idx="0"/>
            <a:endCxn id="781" idx="2"/>
          </p:cNvCxnSpPr>
          <p:nvPr/>
        </p:nvCxnSpPr>
        <p:spPr>
          <a:xfrm flipH="1" rot="10800000">
            <a:off x="1057352" y="4107680"/>
            <a:ext cx="318360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1" name="Google Shape;821;p37"/>
          <p:cNvCxnSpPr>
            <a:stCxn id="822" idx="0"/>
            <a:endCxn id="794" idx="2"/>
          </p:cNvCxnSpPr>
          <p:nvPr/>
        </p:nvCxnSpPr>
        <p:spPr>
          <a:xfrm rot="10800000">
            <a:off x="5098952" y="3031119"/>
            <a:ext cx="778800" cy="465300"/>
          </a:xfrm>
          <a:prstGeom prst="straightConnector1">
            <a:avLst/>
          </a:prstGeom>
          <a:noFill/>
          <a:ln cap="flat" cmpd="sng" w="19050">
            <a:solidFill>
              <a:srgbClr val="36B0A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3" name="Google Shape;823;p37"/>
          <p:cNvCxnSpPr>
            <a:stCxn id="822" idx="0"/>
            <a:endCxn id="792" idx="2"/>
          </p:cNvCxnSpPr>
          <p:nvPr/>
        </p:nvCxnSpPr>
        <p:spPr>
          <a:xfrm flipH="1" rot="10800000">
            <a:off x="5877752" y="2067219"/>
            <a:ext cx="236400" cy="1429200"/>
          </a:xfrm>
          <a:prstGeom prst="straightConnector1">
            <a:avLst/>
          </a:prstGeom>
          <a:noFill/>
          <a:ln cap="flat" cmpd="sng" w="19050">
            <a:solidFill>
              <a:srgbClr val="36B0A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4" name="Google Shape;824;p37"/>
          <p:cNvCxnSpPr>
            <a:stCxn id="779" idx="0"/>
            <a:endCxn id="788" idx="2"/>
          </p:cNvCxnSpPr>
          <p:nvPr/>
        </p:nvCxnSpPr>
        <p:spPr>
          <a:xfrm rot="10800000">
            <a:off x="1057352" y="4107680"/>
            <a:ext cx="0" cy="488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5" name="Google Shape;825;p37"/>
          <p:cNvCxnSpPr>
            <a:stCxn id="813" idx="1"/>
            <a:endCxn id="770" idx="3"/>
          </p:cNvCxnSpPr>
          <p:nvPr/>
        </p:nvCxnSpPr>
        <p:spPr>
          <a:xfrm flipH="1">
            <a:off x="3279572" y="1503834"/>
            <a:ext cx="4473300" cy="3398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6" name="Google Shape;826;p37"/>
          <p:cNvCxnSpPr>
            <a:stCxn id="813" idx="2"/>
            <a:endCxn id="768" idx="0"/>
          </p:cNvCxnSpPr>
          <p:nvPr/>
        </p:nvCxnSpPr>
        <p:spPr>
          <a:xfrm flipH="1">
            <a:off x="4435571" y="1809511"/>
            <a:ext cx="3817500" cy="27870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7" name="Google Shape;827;p37"/>
          <p:cNvCxnSpPr>
            <a:stCxn id="813" idx="1"/>
            <a:endCxn id="779" idx="3"/>
          </p:cNvCxnSpPr>
          <p:nvPr/>
        </p:nvCxnSpPr>
        <p:spPr>
          <a:xfrm flipH="1">
            <a:off x="1557572" y="1503834"/>
            <a:ext cx="6195300" cy="339810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8" name="Google Shape;828;p37"/>
          <p:cNvCxnSpPr>
            <a:stCxn id="757" idx="0"/>
            <a:endCxn id="808" idx="2"/>
          </p:cNvCxnSpPr>
          <p:nvPr/>
        </p:nvCxnSpPr>
        <p:spPr>
          <a:xfrm flipH="1" rot="10800000">
            <a:off x="9745035" y="3057380"/>
            <a:ext cx="690900" cy="1539000"/>
          </a:xfrm>
          <a:prstGeom prst="straightConnector1">
            <a:avLst/>
          </a:prstGeom>
          <a:noFill/>
          <a:ln cap="flat" cmpd="sng" w="19050">
            <a:solidFill>
              <a:srgbClr val="EE7D3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9" name="Google Shape;829;p37"/>
          <p:cNvCxnSpPr>
            <a:stCxn id="806" idx="0"/>
            <a:endCxn id="803" idx="2"/>
          </p:cNvCxnSpPr>
          <p:nvPr/>
        </p:nvCxnSpPr>
        <p:spPr>
          <a:xfrm rot="10800000">
            <a:off x="5518599" y="836802"/>
            <a:ext cx="4278300" cy="2674200"/>
          </a:xfrm>
          <a:prstGeom prst="straightConnector1">
            <a:avLst/>
          </a:prstGeom>
          <a:noFill/>
          <a:ln cap="flat" cmpd="sng" w="19050">
            <a:solidFill>
              <a:srgbClr val="B37CE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0" name="Google Shape;830;p37"/>
          <p:cNvCxnSpPr>
            <a:stCxn id="813" idx="2"/>
            <a:endCxn id="759" idx="0"/>
          </p:cNvCxnSpPr>
          <p:nvPr/>
        </p:nvCxnSpPr>
        <p:spPr>
          <a:xfrm flipH="1">
            <a:off x="8010971" y="1809511"/>
            <a:ext cx="242100" cy="28044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1" name="Google Shape;831;p37"/>
          <p:cNvCxnSpPr>
            <a:stCxn id="813" idx="2"/>
            <a:endCxn id="762" idx="0"/>
          </p:cNvCxnSpPr>
          <p:nvPr/>
        </p:nvCxnSpPr>
        <p:spPr>
          <a:xfrm>
            <a:off x="8253071" y="1809511"/>
            <a:ext cx="3014100" cy="2787000"/>
          </a:xfrm>
          <a:prstGeom prst="straightConnector1">
            <a:avLst/>
          </a:prstGeom>
          <a:noFill/>
          <a:ln cap="flat" cmpd="sng" w="19050">
            <a:solidFill>
              <a:srgbClr val="8FAAD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2" name="Google Shape;832;p37"/>
          <p:cNvCxnSpPr>
            <a:stCxn id="808" idx="0"/>
          </p:cNvCxnSpPr>
          <p:nvPr/>
        </p:nvCxnSpPr>
        <p:spPr>
          <a:xfrm rot="10800000">
            <a:off x="5689274" y="844587"/>
            <a:ext cx="4746600" cy="1601400"/>
          </a:xfrm>
          <a:prstGeom prst="straightConnector1">
            <a:avLst/>
          </a:prstGeom>
          <a:noFill/>
          <a:ln cap="flat" cmpd="sng" w="19050">
            <a:solidFill>
              <a:srgbClr val="E91F67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3" name="Google Shape;803;p37"/>
          <p:cNvSpPr/>
          <p:nvPr/>
        </p:nvSpPr>
        <p:spPr>
          <a:xfrm>
            <a:off x="5018368" y="225453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7"/>
          <p:cNvSpPr/>
          <p:nvPr/>
        </p:nvSpPr>
        <p:spPr>
          <a:xfrm>
            <a:off x="6298699" y="22546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DESIGUALDADE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7"/>
          <p:cNvSpPr/>
          <p:nvPr/>
        </p:nvSpPr>
        <p:spPr>
          <a:xfrm>
            <a:off x="7752872" y="1198156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AUMENTO DA ALÍQUOTA DOS IMPOSTOS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7"/>
          <p:cNvSpPr/>
          <p:nvPr/>
        </p:nvSpPr>
        <p:spPr>
          <a:xfrm>
            <a:off x="5613915" y="145597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DA ARRECADAÇÃO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7"/>
          <p:cNvSpPr/>
          <p:nvPr/>
        </p:nvSpPr>
        <p:spPr>
          <a:xfrm>
            <a:off x="4598807" y="241985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DÍVIDA 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7"/>
          <p:cNvSpPr/>
          <p:nvPr/>
        </p:nvSpPr>
        <p:spPr>
          <a:xfrm>
            <a:off x="9899519" y="2445987"/>
            <a:ext cx="1072709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GERAÇÃO DE EMPREGOS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7"/>
          <p:cNvSpPr/>
          <p:nvPr/>
        </p:nvSpPr>
        <p:spPr>
          <a:xfrm>
            <a:off x="5484526" y="4605043"/>
            <a:ext cx="1314372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RENÚNCIAS / BENEFÍCIOS FISCAIS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7"/>
          <p:cNvSpPr/>
          <p:nvPr/>
        </p:nvSpPr>
        <p:spPr>
          <a:xfrm>
            <a:off x="8261942" y="244598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ALTO CUSTO DE ARRECADAÇÃO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7"/>
          <p:cNvSpPr/>
          <p:nvPr/>
        </p:nvSpPr>
        <p:spPr>
          <a:xfrm>
            <a:off x="2718602" y="2448035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ALTO CUSTO BUROCRÁTICO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7"/>
          <p:cNvSpPr/>
          <p:nvPr/>
        </p:nvSpPr>
        <p:spPr>
          <a:xfrm>
            <a:off x="557153" y="2445987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AUTUAÇÕES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7"/>
          <p:cNvSpPr/>
          <p:nvPr/>
        </p:nvSpPr>
        <p:spPr>
          <a:xfrm>
            <a:off x="6510782" y="2464716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CONTENCIOSO NA JUSTIÇA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7"/>
          <p:cNvSpPr/>
          <p:nvPr/>
        </p:nvSpPr>
        <p:spPr>
          <a:xfrm>
            <a:off x="9244836" y="459638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COMPETITIVIDADE NA EXPORTAÇÃO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7"/>
          <p:cNvSpPr/>
          <p:nvPr/>
        </p:nvSpPr>
        <p:spPr>
          <a:xfrm>
            <a:off x="9296700" y="351100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AUMENTO NAS IMPORTAÇÕES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7"/>
          <p:cNvSpPr/>
          <p:nvPr/>
        </p:nvSpPr>
        <p:spPr>
          <a:xfrm>
            <a:off x="7252831" y="3496419"/>
            <a:ext cx="1211841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ENQUADRAMENTO INDEVIDO NO SIMPLES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37"/>
          <p:cNvSpPr/>
          <p:nvPr/>
        </p:nvSpPr>
        <p:spPr>
          <a:xfrm>
            <a:off x="5377553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7"/>
          <p:cNvSpPr/>
          <p:nvPr/>
        </p:nvSpPr>
        <p:spPr>
          <a:xfrm>
            <a:off x="3740877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OBRIGAÇÕES ACESSÓRIAS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7"/>
          <p:cNvSpPr/>
          <p:nvPr/>
        </p:nvSpPr>
        <p:spPr>
          <a:xfrm>
            <a:off x="2136744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SUBSTITUIÇÃO TRIBUTÁRIA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7"/>
          <p:cNvSpPr/>
          <p:nvPr/>
        </p:nvSpPr>
        <p:spPr>
          <a:xfrm>
            <a:off x="557153" y="3496419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FISCALIZAÇÃO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7"/>
          <p:cNvSpPr/>
          <p:nvPr/>
        </p:nvSpPr>
        <p:spPr>
          <a:xfrm>
            <a:off x="7510675" y="4613852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BAIXA COMPETITIVIDADE NO MERCADO INTERNO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7"/>
          <p:cNvSpPr/>
          <p:nvPr/>
        </p:nvSpPr>
        <p:spPr>
          <a:xfrm>
            <a:off x="10666186" y="4596380"/>
            <a:ext cx="1202096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ALTA CARGA TRIBUTÁRIA SOBRE PRODUTOS ESSENCIAIS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7"/>
          <p:cNvSpPr/>
          <p:nvPr/>
        </p:nvSpPr>
        <p:spPr>
          <a:xfrm>
            <a:off x="3877361" y="4596380"/>
            <a:ext cx="1116662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INFORMALIDADE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7"/>
          <p:cNvSpPr/>
          <p:nvPr/>
        </p:nvSpPr>
        <p:spPr>
          <a:xfrm>
            <a:off x="2155456" y="4596380"/>
            <a:ext cx="1123999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INADIMPLÊNCIA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7"/>
          <p:cNvSpPr/>
          <p:nvPr/>
        </p:nvSpPr>
        <p:spPr>
          <a:xfrm>
            <a:off x="557153" y="4596380"/>
            <a:ext cx="1000397" cy="611355"/>
          </a:xfrm>
          <a:prstGeom prst="rect">
            <a:avLst/>
          </a:prstGeom>
          <a:solidFill>
            <a:srgbClr val="9D0F19"/>
          </a:solidFill>
          <a:ln cap="flat" cmpd="sng" w="44450">
            <a:solidFill>
              <a:srgbClr val="9D0F1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SONEGAÇÃO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7"/>
          <p:cNvSpPr/>
          <p:nvPr/>
        </p:nvSpPr>
        <p:spPr>
          <a:xfrm>
            <a:off x="10713717" y="5846377"/>
            <a:ext cx="1189195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IMPOSTOS NÃO CUMULATIVOS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7"/>
          <p:cNvSpPr/>
          <p:nvPr/>
        </p:nvSpPr>
        <p:spPr>
          <a:xfrm>
            <a:off x="8709863" y="5846377"/>
            <a:ext cx="1035172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5"/>
              <a:buFont typeface="Calibri"/>
              <a:buNone/>
            </a:pPr>
            <a:r>
              <a:rPr b="1" i="0" lang="pt-BR" sz="93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UNIFICAÇÃO LEGISLATIVA TRIBUTÁRIA DA BASE DE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7"/>
          <p:cNvSpPr/>
          <p:nvPr/>
        </p:nvSpPr>
        <p:spPr>
          <a:xfrm>
            <a:off x="6686974" y="5846377"/>
            <a:ext cx="1000397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CARGA TRIBUTÁRIA ADEQUADA NA BASE 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7"/>
          <p:cNvSpPr/>
          <p:nvPr/>
        </p:nvSpPr>
        <p:spPr>
          <a:xfrm>
            <a:off x="4503647" y="5846377"/>
            <a:ext cx="1160835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TRANSAÇÕES BANCÁRIAS PASSAM A TER SUPORTE CONTÁBIL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7"/>
          <p:cNvSpPr/>
          <p:nvPr/>
        </p:nvSpPr>
        <p:spPr>
          <a:xfrm>
            <a:off x="2641196" y="5846377"/>
            <a:ext cx="1099681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17"/>
              <a:buFont typeface="Calibri"/>
              <a:buNone/>
            </a:pPr>
            <a:r>
              <a:rPr b="1" i="0" lang="pt-BR" sz="101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RECOLHIMENTO É AUTOMÁTICO PELO SISTEMA BANCÁRIO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7"/>
          <p:cNvSpPr/>
          <p:nvPr/>
        </p:nvSpPr>
        <p:spPr>
          <a:xfrm>
            <a:off x="557153" y="5846377"/>
            <a:ext cx="1000397" cy="611354"/>
          </a:xfrm>
          <a:prstGeom prst="rect">
            <a:avLst/>
          </a:prstGeom>
          <a:solidFill>
            <a:srgbClr val="00B050"/>
          </a:solidFill>
          <a:ln cap="flat" cmpd="sng" w="444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IMPOSTO É CALCULADO DO PELO  ESTADO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7"/>
          <p:cNvSpPr/>
          <p:nvPr/>
        </p:nvSpPr>
        <p:spPr>
          <a:xfrm>
            <a:off x="701268" y="4567133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7"/>
          <p:cNvSpPr/>
          <p:nvPr/>
        </p:nvSpPr>
        <p:spPr>
          <a:xfrm>
            <a:off x="2390805" y="4601023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7"/>
          <p:cNvSpPr/>
          <p:nvPr/>
        </p:nvSpPr>
        <p:spPr>
          <a:xfrm>
            <a:off x="4110106" y="4586207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7"/>
          <p:cNvSpPr/>
          <p:nvPr/>
        </p:nvSpPr>
        <p:spPr>
          <a:xfrm>
            <a:off x="5815282" y="455475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7"/>
          <p:cNvSpPr/>
          <p:nvPr/>
        </p:nvSpPr>
        <p:spPr>
          <a:xfrm>
            <a:off x="7695158" y="4600869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7"/>
          <p:cNvSpPr/>
          <p:nvPr/>
        </p:nvSpPr>
        <p:spPr>
          <a:xfrm>
            <a:off x="9436931" y="4591511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7"/>
          <p:cNvSpPr/>
          <p:nvPr/>
        </p:nvSpPr>
        <p:spPr>
          <a:xfrm>
            <a:off x="10952688" y="4572541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7"/>
          <p:cNvSpPr/>
          <p:nvPr/>
        </p:nvSpPr>
        <p:spPr>
          <a:xfrm>
            <a:off x="722679" y="347313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7"/>
          <p:cNvSpPr/>
          <p:nvPr/>
        </p:nvSpPr>
        <p:spPr>
          <a:xfrm>
            <a:off x="2304402" y="345852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7"/>
          <p:cNvSpPr/>
          <p:nvPr/>
        </p:nvSpPr>
        <p:spPr>
          <a:xfrm>
            <a:off x="3907218" y="3460252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7"/>
          <p:cNvSpPr/>
          <p:nvPr/>
        </p:nvSpPr>
        <p:spPr>
          <a:xfrm>
            <a:off x="5558946" y="349584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7"/>
          <p:cNvSpPr/>
          <p:nvPr/>
        </p:nvSpPr>
        <p:spPr>
          <a:xfrm>
            <a:off x="7528734" y="3477474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7"/>
          <p:cNvSpPr/>
          <p:nvPr/>
        </p:nvSpPr>
        <p:spPr>
          <a:xfrm>
            <a:off x="9462051" y="349584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7"/>
          <p:cNvSpPr/>
          <p:nvPr/>
        </p:nvSpPr>
        <p:spPr>
          <a:xfrm>
            <a:off x="4755652" y="2383826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7"/>
          <p:cNvSpPr/>
          <p:nvPr/>
        </p:nvSpPr>
        <p:spPr>
          <a:xfrm>
            <a:off x="6674124" y="2428185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7"/>
          <p:cNvSpPr/>
          <p:nvPr/>
        </p:nvSpPr>
        <p:spPr>
          <a:xfrm>
            <a:off x="8425284" y="2400770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7"/>
          <p:cNvSpPr/>
          <p:nvPr/>
        </p:nvSpPr>
        <p:spPr>
          <a:xfrm>
            <a:off x="10129702" y="2436367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7"/>
          <p:cNvSpPr/>
          <p:nvPr/>
        </p:nvSpPr>
        <p:spPr>
          <a:xfrm>
            <a:off x="715223" y="2417720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7"/>
          <p:cNvSpPr/>
          <p:nvPr/>
        </p:nvSpPr>
        <p:spPr>
          <a:xfrm>
            <a:off x="2898627" y="2409682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7"/>
          <p:cNvSpPr/>
          <p:nvPr/>
        </p:nvSpPr>
        <p:spPr>
          <a:xfrm>
            <a:off x="5779441" y="1427442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7"/>
          <p:cNvSpPr/>
          <p:nvPr/>
        </p:nvSpPr>
        <p:spPr>
          <a:xfrm>
            <a:off x="7933220" y="1171915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5202122" y="215009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6474287" y="203548"/>
            <a:ext cx="649219" cy="649219"/>
          </a:xfrm>
          <a:prstGeom prst="mathMultiply">
            <a:avLst>
              <a:gd fmla="val 23520" name="adj1"/>
            </a:avLst>
          </a:prstGeom>
          <a:solidFill>
            <a:srgbClr val="00B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6" name="Google Shape;856;p37"/>
          <p:cNvGrpSpPr/>
          <p:nvPr/>
        </p:nvGrpSpPr>
        <p:grpSpPr>
          <a:xfrm>
            <a:off x="6018026" y="3987696"/>
            <a:ext cx="1214141" cy="616663"/>
            <a:chOff x="3617249" y="407908"/>
            <a:chExt cx="1214141" cy="616663"/>
          </a:xfrm>
        </p:grpSpPr>
        <p:sp>
          <p:nvSpPr>
            <p:cNvPr id="857" name="Google Shape;857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31021" y="83776"/>
                  </a:lnTo>
                  <a:lnTo>
                    <a:pt x="100796" y="184871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R$ 300 Bilhões a.a.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58" name="Google Shape;85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9" name="Google Shape;859;p37"/>
          <p:cNvGrpSpPr/>
          <p:nvPr/>
        </p:nvGrpSpPr>
        <p:grpSpPr>
          <a:xfrm>
            <a:off x="4044686" y="3988380"/>
            <a:ext cx="1214141" cy="616663"/>
            <a:chOff x="3617249" y="407908"/>
            <a:chExt cx="1214141" cy="616663"/>
          </a:xfrm>
        </p:grpSpPr>
        <p:sp>
          <p:nvSpPr>
            <p:cNvPr id="860" name="Google Shape;860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29761" y="83776"/>
                  </a:lnTo>
                  <a:lnTo>
                    <a:pt x="126218" y="116543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R$ 1 Trilhão a.a</a:t>
              </a:r>
              <a:endParaRPr b="1" i="0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61" name="Google Shape;86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2" name="Google Shape;862;p37"/>
          <p:cNvGrpSpPr/>
          <p:nvPr/>
        </p:nvGrpSpPr>
        <p:grpSpPr>
          <a:xfrm>
            <a:off x="6537686" y="1741528"/>
            <a:ext cx="1214141" cy="616663"/>
            <a:chOff x="3617249" y="407908"/>
            <a:chExt cx="1214141" cy="616663"/>
          </a:xfrm>
        </p:grpSpPr>
        <p:sp>
          <p:nvSpPr>
            <p:cNvPr id="863" name="Google Shape;863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30114" y="129656"/>
                  </a:lnTo>
                  <a:lnTo>
                    <a:pt x="106241" y="147728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R$ 100 Bilhões a.a</a:t>
              </a:r>
              <a:endParaRPr b="1" i="0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64" name="Google Shape;86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5" name="Google Shape;865;p37"/>
          <p:cNvGrpSpPr/>
          <p:nvPr/>
        </p:nvGrpSpPr>
        <p:grpSpPr>
          <a:xfrm>
            <a:off x="3941641" y="1735559"/>
            <a:ext cx="1214141" cy="616663"/>
            <a:chOff x="3617249" y="407908"/>
            <a:chExt cx="1214141" cy="616663"/>
          </a:xfrm>
        </p:grpSpPr>
        <p:sp>
          <p:nvSpPr>
            <p:cNvPr id="866" name="Google Shape;866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31021" y="83776"/>
                  </a:lnTo>
                  <a:lnTo>
                    <a:pt x="148880" y="132434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R$ 100 Bilhões a.a</a:t>
              </a:r>
              <a:endParaRPr b="1" i="0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67" name="Google Shape;86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8" name="Google Shape;868;p37"/>
          <p:cNvGrpSpPr/>
          <p:nvPr/>
        </p:nvGrpSpPr>
        <p:grpSpPr>
          <a:xfrm>
            <a:off x="2147251" y="1741692"/>
            <a:ext cx="1214141" cy="616663"/>
            <a:chOff x="3617249" y="407908"/>
            <a:chExt cx="1214141" cy="616663"/>
          </a:xfrm>
        </p:grpSpPr>
        <p:sp>
          <p:nvSpPr>
            <p:cNvPr id="869" name="Google Shape;869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31021" y="83776"/>
                  </a:lnTo>
                  <a:lnTo>
                    <a:pt x="152509" y="143359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R$ 80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Bilhões a.a</a:t>
              </a:r>
              <a:endParaRPr b="1" i="0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70" name="Google Shape;870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1" name="Google Shape;871;p37"/>
          <p:cNvGrpSpPr/>
          <p:nvPr/>
        </p:nvGrpSpPr>
        <p:grpSpPr>
          <a:xfrm>
            <a:off x="745478" y="4081349"/>
            <a:ext cx="1214141" cy="616663"/>
            <a:chOff x="3617249" y="407908"/>
            <a:chExt cx="1214141" cy="616663"/>
          </a:xfrm>
        </p:grpSpPr>
        <p:sp>
          <p:nvSpPr>
            <p:cNvPr id="872" name="Google Shape;872;p37"/>
            <p:cNvSpPr/>
            <p:nvPr/>
          </p:nvSpPr>
          <p:spPr>
            <a:xfrm>
              <a:off x="3617249" y="644091"/>
              <a:ext cx="916266" cy="380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130187" y="48086"/>
                  </a:moveTo>
                  <a:lnTo>
                    <a:pt x="129206" y="123102"/>
                  </a:lnTo>
                  <a:lnTo>
                    <a:pt x="105334" y="141174"/>
                  </a:lnTo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R$ 400 Bilhões a.a</a:t>
              </a:r>
              <a:endParaRPr b="1" i="0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Desbloquear com preenchimento sólido" id="873" name="Google Shape;87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76350" y="407908"/>
              <a:ext cx="455040" cy="455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Bloqueio com preenchimento sólido" id="874" name="Google Shape;87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4112" y="187589"/>
            <a:ext cx="649219" cy="64921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7"/>
          <p:cNvSpPr/>
          <p:nvPr/>
        </p:nvSpPr>
        <p:spPr>
          <a:xfrm>
            <a:off x="243752" y="233864"/>
            <a:ext cx="3557144" cy="902132"/>
          </a:xfrm>
          <a:prstGeom prst="rect">
            <a:avLst/>
          </a:prstGeom>
          <a:solidFill>
            <a:srgbClr val="3657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7"/>
          <p:cNvSpPr txBox="1"/>
          <p:nvPr/>
        </p:nvSpPr>
        <p:spPr>
          <a:xfrm>
            <a:off x="359306" y="132233"/>
            <a:ext cx="34415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3200"/>
              <a:buFont typeface="Calibri"/>
              <a:buNone/>
            </a:pPr>
            <a:r>
              <a:rPr b="1" i="0" lang="pt-BR" sz="32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Para o que mudar?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7"/>
          <p:cNvSpPr txBox="1"/>
          <p:nvPr/>
        </p:nvSpPr>
        <p:spPr>
          <a:xfrm>
            <a:off x="351343" y="534514"/>
            <a:ext cx="3392028" cy="608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Eliminando as Causas Raízes (ISS/ICMS/PIS/COFINS)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8"/>
          <p:cNvSpPr txBox="1"/>
          <p:nvPr/>
        </p:nvSpPr>
        <p:spPr>
          <a:xfrm>
            <a:off x="91756" y="5090126"/>
            <a:ext cx="12024344" cy="169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 CBS* - CONTRIBUIÇÃO DE BENS E SERVIÇOS </a:t>
            </a:r>
            <a:r>
              <a:rPr b="0" i="0" lang="pt-BR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PODERÁ ABSORVER A DESONERAÇÃO TOTAL OU PARCIAL DA CONTRIBUIÇÃO PREVIDENCIÁRIA PATRONAL E DOS EMPREGADOS DA FOLHA E TAMBÉM TODO IOF, IPI, CIDEs, PASEP, SALÁRIO EDUCAÇÃO, SISTEMA S. E O FUNRURAL.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8"/>
          <p:cNvSpPr/>
          <p:nvPr/>
        </p:nvSpPr>
        <p:spPr>
          <a:xfrm>
            <a:off x="858967" y="1834389"/>
            <a:ext cx="3256940" cy="32626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IBS/CBS*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8"/>
          <p:cNvSpPr/>
          <p:nvPr/>
        </p:nvSpPr>
        <p:spPr>
          <a:xfrm>
            <a:off x="5317020" y="2363639"/>
            <a:ext cx="2288605" cy="258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8"/>
          <p:cNvSpPr/>
          <p:nvPr/>
        </p:nvSpPr>
        <p:spPr>
          <a:xfrm>
            <a:off x="8461756" y="2696409"/>
            <a:ext cx="1967903" cy="21516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IPTU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IPVA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ITBI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ITCMD</a:t>
            </a:r>
            <a:endParaRPr b="1" i="0" sz="1400" u="none" cap="none" strike="noStrike">
              <a:solidFill>
                <a:srgbClr val="33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8"/>
          <p:cNvSpPr/>
          <p:nvPr/>
        </p:nvSpPr>
        <p:spPr>
          <a:xfrm>
            <a:off x="0" y="0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1º PILAR 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8"/>
          <p:cNvSpPr txBox="1"/>
          <p:nvPr>
            <p:ph type="title"/>
          </p:nvPr>
        </p:nvSpPr>
        <p:spPr>
          <a:xfrm>
            <a:off x="2130309" y="231244"/>
            <a:ext cx="7156565" cy="126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 sz="3200"/>
              <a:t>O IDEAL É ADOTAR IMPOSTO ÚNICO NA BASE CONSUMO/FOLHA E ÚNICO NA RENDA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9"/>
          <p:cNvSpPr txBox="1"/>
          <p:nvPr>
            <p:ph type="title"/>
          </p:nvPr>
        </p:nvSpPr>
        <p:spPr>
          <a:xfrm>
            <a:off x="270888" y="248849"/>
            <a:ext cx="9933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>
                <a:solidFill>
                  <a:srgbClr val="0070C0"/>
                </a:solidFill>
              </a:rPr>
              <a:t>PEC 110 UNIFICA A TRIBUTAÇÃO DO CONSUMO NO IMPOSTO SOBRE BENS E SERVIÇOS (IBS)</a:t>
            </a:r>
            <a:endParaRPr sz="1800"/>
          </a:p>
        </p:txBody>
      </p:sp>
      <p:sp>
        <p:nvSpPr>
          <p:cNvPr id="894" name="Google Shape;894;p39"/>
          <p:cNvSpPr/>
          <p:nvPr/>
        </p:nvSpPr>
        <p:spPr>
          <a:xfrm>
            <a:off x="-5" y="597994"/>
            <a:ext cx="10224135" cy="0"/>
          </a:xfrm>
          <a:custGeom>
            <a:rect b="b" l="l" r="r" t="t"/>
            <a:pathLst>
              <a:path extrusionOk="0" h="120000" w="10224135">
                <a:moveTo>
                  <a:pt x="0" y="0"/>
                </a:moveTo>
                <a:lnTo>
                  <a:pt x="10223999" y="0"/>
                </a:lnTo>
              </a:path>
            </a:pathLst>
          </a:cu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39"/>
          <p:cNvSpPr txBox="1"/>
          <p:nvPr/>
        </p:nvSpPr>
        <p:spPr>
          <a:xfrm>
            <a:off x="7933938" y="2979047"/>
            <a:ext cx="1757045" cy="8521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0" lIns="0" spcFirstLastPara="1" rIns="0" wrap="square" tIns="103500">
            <a:spAutoFit/>
          </a:bodyPr>
          <a:lstStyle/>
          <a:p>
            <a:pPr indent="574675" lvl="0" marL="107950" marR="210184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IBS  SUBNACIONAL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39"/>
          <p:cNvSpPr txBox="1"/>
          <p:nvPr/>
        </p:nvSpPr>
        <p:spPr>
          <a:xfrm>
            <a:off x="3120032" y="4409020"/>
            <a:ext cx="1592580" cy="8521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0" lIns="0" spcFirstLastPara="1" rIns="0" wrap="square" tIns="191125">
            <a:spAutoFit/>
          </a:bodyPr>
          <a:lstStyle/>
          <a:p>
            <a:pPr indent="-13970" lvl="0" marL="314325" marR="288925" rtl="0" algn="l">
              <a:lnSpc>
                <a:spcPct val="1077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IMPOSTO  SELETIVO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7" name="Google Shape;897;p39"/>
          <p:cNvSpPr/>
          <p:nvPr/>
        </p:nvSpPr>
        <p:spPr>
          <a:xfrm>
            <a:off x="5220360" y="4595304"/>
            <a:ext cx="452755" cy="452755"/>
          </a:xfrm>
          <a:custGeom>
            <a:rect b="b" l="l" r="r" t="t"/>
            <a:pathLst>
              <a:path extrusionOk="0" h="452754" w="452754">
                <a:moveTo>
                  <a:pt x="452704" y="197726"/>
                </a:moveTo>
                <a:lnTo>
                  <a:pt x="278155" y="197726"/>
                </a:lnTo>
                <a:lnTo>
                  <a:pt x="278155" y="0"/>
                </a:lnTo>
                <a:lnTo>
                  <a:pt x="192354" y="0"/>
                </a:lnTo>
                <a:lnTo>
                  <a:pt x="192354" y="197726"/>
                </a:lnTo>
                <a:lnTo>
                  <a:pt x="0" y="197726"/>
                </a:lnTo>
                <a:lnTo>
                  <a:pt x="0" y="283527"/>
                </a:lnTo>
                <a:lnTo>
                  <a:pt x="192354" y="283527"/>
                </a:lnTo>
                <a:lnTo>
                  <a:pt x="192354" y="452704"/>
                </a:lnTo>
                <a:lnTo>
                  <a:pt x="278155" y="452704"/>
                </a:lnTo>
                <a:lnTo>
                  <a:pt x="278155" y="283527"/>
                </a:lnTo>
                <a:lnTo>
                  <a:pt x="452704" y="283527"/>
                </a:lnTo>
                <a:lnTo>
                  <a:pt x="452704" y="1977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9"/>
          <p:cNvSpPr txBox="1"/>
          <p:nvPr/>
        </p:nvSpPr>
        <p:spPr>
          <a:xfrm>
            <a:off x="6247763" y="1287315"/>
            <a:ext cx="12738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entury Gothic"/>
              <a:buNone/>
            </a:pPr>
            <a:r>
              <a:rPr b="1" i="0" lang="pt-B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PIS/COFINS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9" name="Google Shape;899;p39"/>
          <p:cNvSpPr txBox="1"/>
          <p:nvPr/>
        </p:nvSpPr>
        <p:spPr>
          <a:xfrm>
            <a:off x="3774817" y="1300136"/>
            <a:ext cx="2813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entury Gothic"/>
              <a:buNone/>
            </a:pPr>
            <a:r>
              <a:rPr b="1" i="0" lang="pt-B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IPI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0" name="Google Shape;900;p39"/>
          <p:cNvSpPr txBox="1"/>
          <p:nvPr/>
        </p:nvSpPr>
        <p:spPr>
          <a:xfrm>
            <a:off x="8085843" y="1285528"/>
            <a:ext cx="13836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entury Gothic"/>
              <a:buNone/>
            </a:pPr>
            <a:r>
              <a:rPr b="1" i="0" lang="pt-B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ICMS	ISS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01" name="Google Shape;901;p39"/>
          <p:cNvGrpSpPr/>
          <p:nvPr/>
        </p:nvGrpSpPr>
        <p:grpSpPr>
          <a:xfrm>
            <a:off x="5732907" y="3645544"/>
            <a:ext cx="4150453" cy="713335"/>
            <a:chOff x="5732907" y="3645544"/>
            <a:chExt cx="4150453" cy="713335"/>
          </a:xfrm>
        </p:grpSpPr>
        <p:sp>
          <p:nvSpPr>
            <p:cNvPr id="902" name="Google Shape;902;p39"/>
            <p:cNvSpPr/>
            <p:nvPr/>
          </p:nvSpPr>
          <p:spPr>
            <a:xfrm>
              <a:off x="5738367" y="364554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35999" y="359999"/>
                  </a:moveTo>
                  <a:lnTo>
                    <a:pt x="0" y="359999"/>
                  </a:lnTo>
                  <a:lnTo>
                    <a:pt x="0" y="4408"/>
                  </a:lnTo>
                  <a:lnTo>
                    <a:pt x="631" y="2882"/>
                  </a:lnTo>
                  <a:lnTo>
                    <a:pt x="2882" y="631"/>
                  </a:lnTo>
                  <a:lnTo>
                    <a:pt x="4408" y="0"/>
                  </a:lnTo>
                  <a:lnTo>
                    <a:pt x="35999" y="0"/>
                  </a:lnTo>
                  <a:lnTo>
                    <a:pt x="35999" y="3599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5738367" y="364554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0" y="359999"/>
                  </a:moveTo>
                  <a:lnTo>
                    <a:pt x="0" y="5999"/>
                  </a:lnTo>
                  <a:lnTo>
                    <a:pt x="0" y="4408"/>
                  </a:lnTo>
                  <a:lnTo>
                    <a:pt x="631" y="2882"/>
                  </a:lnTo>
                  <a:lnTo>
                    <a:pt x="1756" y="1757"/>
                  </a:lnTo>
                  <a:lnTo>
                    <a:pt x="2882" y="631"/>
                  </a:lnTo>
                  <a:lnTo>
                    <a:pt x="4408" y="0"/>
                  </a:lnTo>
                  <a:lnTo>
                    <a:pt x="5999" y="0"/>
                  </a:lnTo>
                  <a:lnTo>
                    <a:pt x="35999" y="0"/>
                  </a:lnTo>
                  <a:lnTo>
                    <a:pt x="35999" y="359999"/>
                  </a:lnTo>
                  <a:lnTo>
                    <a:pt x="0" y="359999"/>
                  </a:lnTo>
                  <a:close/>
                </a:path>
              </a:pathLst>
            </a:custGeom>
            <a:noFill/>
            <a:ln cap="flat" cmpd="sng" w="253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9847165" y="364554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35999" y="359999"/>
                  </a:moveTo>
                  <a:lnTo>
                    <a:pt x="0" y="359999"/>
                  </a:lnTo>
                  <a:lnTo>
                    <a:pt x="0" y="4408"/>
                  </a:lnTo>
                  <a:lnTo>
                    <a:pt x="632" y="2882"/>
                  </a:lnTo>
                  <a:lnTo>
                    <a:pt x="2882" y="631"/>
                  </a:lnTo>
                  <a:lnTo>
                    <a:pt x="4409" y="0"/>
                  </a:lnTo>
                  <a:lnTo>
                    <a:pt x="35999" y="0"/>
                  </a:lnTo>
                  <a:lnTo>
                    <a:pt x="35999" y="3599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9847165" y="364554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0" y="359999"/>
                  </a:moveTo>
                  <a:lnTo>
                    <a:pt x="0" y="5999"/>
                  </a:lnTo>
                  <a:lnTo>
                    <a:pt x="0" y="4408"/>
                  </a:lnTo>
                  <a:lnTo>
                    <a:pt x="632" y="2882"/>
                  </a:lnTo>
                  <a:lnTo>
                    <a:pt x="1757" y="1757"/>
                  </a:lnTo>
                  <a:lnTo>
                    <a:pt x="2882" y="631"/>
                  </a:lnTo>
                  <a:lnTo>
                    <a:pt x="4409" y="0"/>
                  </a:lnTo>
                  <a:lnTo>
                    <a:pt x="6000" y="0"/>
                  </a:lnTo>
                  <a:lnTo>
                    <a:pt x="35999" y="0"/>
                  </a:lnTo>
                  <a:lnTo>
                    <a:pt x="35999" y="359999"/>
                  </a:lnTo>
                  <a:lnTo>
                    <a:pt x="0" y="359999"/>
                  </a:lnTo>
                  <a:close/>
                </a:path>
              </a:pathLst>
            </a:custGeom>
            <a:noFill/>
            <a:ln cap="flat" cmpd="sng" w="253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5732907" y="3971575"/>
              <a:ext cx="4140200" cy="36195"/>
            </a:xfrm>
            <a:custGeom>
              <a:rect b="b" l="l" r="r" t="t"/>
              <a:pathLst>
                <a:path extrusionOk="0" h="36195" w="4140200">
                  <a:moveTo>
                    <a:pt x="4139999" y="35999"/>
                  </a:moveTo>
                  <a:lnTo>
                    <a:pt x="0" y="35999"/>
                  </a:lnTo>
                  <a:lnTo>
                    <a:pt x="0" y="0"/>
                  </a:lnTo>
                  <a:lnTo>
                    <a:pt x="4135590" y="0"/>
                  </a:lnTo>
                  <a:lnTo>
                    <a:pt x="4137117" y="632"/>
                  </a:lnTo>
                  <a:lnTo>
                    <a:pt x="4139367" y="2882"/>
                  </a:lnTo>
                  <a:lnTo>
                    <a:pt x="4139999" y="4408"/>
                  </a:lnTo>
                  <a:lnTo>
                    <a:pt x="4139999" y="359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5732907" y="3971575"/>
              <a:ext cx="4140200" cy="36195"/>
            </a:xfrm>
            <a:custGeom>
              <a:rect b="b" l="l" r="r" t="t"/>
              <a:pathLst>
                <a:path extrusionOk="0" h="36195" w="4140200">
                  <a:moveTo>
                    <a:pt x="0" y="0"/>
                  </a:moveTo>
                  <a:lnTo>
                    <a:pt x="4133999" y="0"/>
                  </a:lnTo>
                  <a:lnTo>
                    <a:pt x="4135590" y="0"/>
                  </a:lnTo>
                  <a:lnTo>
                    <a:pt x="4137117" y="632"/>
                  </a:lnTo>
                  <a:lnTo>
                    <a:pt x="4138242" y="1757"/>
                  </a:lnTo>
                  <a:lnTo>
                    <a:pt x="4139367" y="2882"/>
                  </a:lnTo>
                  <a:lnTo>
                    <a:pt x="4139999" y="4408"/>
                  </a:lnTo>
                  <a:lnTo>
                    <a:pt x="4139999" y="6000"/>
                  </a:lnTo>
                  <a:lnTo>
                    <a:pt x="4139999" y="35999"/>
                  </a:lnTo>
                  <a:lnTo>
                    <a:pt x="0" y="359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3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7830402" y="399883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35999" y="359999"/>
                  </a:moveTo>
                  <a:lnTo>
                    <a:pt x="0" y="359999"/>
                  </a:lnTo>
                  <a:lnTo>
                    <a:pt x="0" y="4408"/>
                  </a:lnTo>
                  <a:lnTo>
                    <a:pt x="631" y="2882"/>
                  </a:lnTo>
                  <a:lnTo>
                    <a:pt x="1757" y="1757"/>
                  </a:lnTo>
                  <a:lnTo>
                    <a:pt x="2882" y="632"/>
                  </a:lnTo>
                  <a:lnTo>
                    <a:pt x="4409" y="0"/>
                  </a:lnTo>
                  <a:lnTo>
                    <a:pt x="35999" y="0"/>
                  </a:lnTo>
                  <a:lnTo>
                    <a:pt x="35999" y="3599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7830402" y="3998834"/>
              <a:ext cx="36195" cy="360045"/>
            </a:xfrm>
            <a:custGeom>
              <a:rect b="b" l="l" r="r" t="t"/>
              <a:pathLst>
                <a:path extrusionOk="0" h="360045" w="36195">
                  <a:moveTo>
                    <a:pt x="0" y="359999"/>
                  </a:moveTo>
                  <a:lnTo>
                    <a:pt x="0" y="6000"/>
                  </a:lnTo>
                  <a:lnTo>
                    <a:pt x="0" y="4408"/>
                  </a:lnTo>
                  <a:lnTo>
                    <a:pt x="631" y="2882"/>
                  </a:lnTo>
                  <a:lnTo>
                    <a:pt x="1757" y="1757"/>
                  </a:lnTo>
                  <a:lnTo>
                    <a:pt x="2882" y="632"/>
                  </a:lnTo>
                  <a:lnTo>
                    <a:pt x="4409" y="0"/>
                  </a:lnTo>
                  <a:lnTo>
                    <a:pt x="5999" y="0"/>
                  </a:lnTo>
                  <a:lnTo>
                    <a:pt x="35999" y="0"/>
                  </a:lnTo>
                  <a:lnTo>
                    <a:pt x="35999" y="359999"/>
                  </a:lnTo>
                  <a:lnTo>
                    <a:pt x="0" y="359999"/>
                  </a:lnTo>
                  <a:close/>
                </a:path>
              </a:pathLst>
            </a:custGeom>
            <a:noFill/>
            <a:ln cap="flat" cmpd="sng" w="253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39"/>
          <p:cNvSpPr txBox="1"/>
          <p:nvPr/>
        </p:nvSpPr>
        <p:spPr>
          <a:xfrm>
            <a:off x="5838658" y="4563312"/>
            <a:ext cx="4046220" cy="10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603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b="1" i="0" lang="pt-BR" sz="2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IVA DUAL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Mesma incidência, apuração e creditamento,  mas com a administração dividida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1" name="Google Shape;911;p39"/>
          <p:cNvSpPr txBox="1"/>
          <p:nvPr/>
        </p:nvSpPr>
        <p:spPr>
          <a:xfrm>
            <a:off x="5994329" y="2979047"/>
            <a:ext cx="1757045" cy="8521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0" lIns="0" spcFirstLastPara="1" rIns="0" wrap="square" tIns="127625">
            <a:spAutoFit/>
          </a:bodyPr>
          <a:lstStyle/>
          <a:p>
            <a:pPr indent="0" lvl="0" marL="0" marR="1181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 Gothic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CBS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29894" lvl="0" marL="216534" marR="246379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</a:pPr>
            <a:r>
              <a:rPr b="0" i="0" lang="pt-BR" sz="12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União  (Receita Federal)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12" name="Google Shape;912;p39"/>
          <p:cNvGrpSpPr/>
          <p:nvPr/>
        </p:nvGrpSpPr>
        <p:grpSpPr>
          <a:xfrm>
            <a:off x="3903869" y="1698219"/>
            <a:ext cx="31750" cy="2688141"/>
            <a:chOff x="3903869" y="1698219"/>
            <a:chExt cx="31750" cy="2688141"/>
          </a:xfrm>
        </p:grpSpPr>
        <p:sp>
          <p:nvSpPr>
            <p:cNvPr id="913" name="Google Shape;913;p39"/>
            <p:cNvSpPr/>
            <p:nvPr/>
          </p:nvSpPr>
          <p:spPr>
            <a:xfrm>
              <a:off x="3915490" y="1698219"/>
              <a:ext cx="4445" cy="2644775"/>
            </a:xfrm>
            <a:custGeom>
              <a:rect b="b" l="l" r="r" t="t"/>
              <a:pathLst>
                <a:path extrusionOk="0" h="2644775" w="4445">
                  <a:moveTo>
                    <a:pt x="0" y="0"/>
                  </a:moveTo>
                  <a:lnTo>
                    <a:pt x="4111" y="2644349"/>
                  </a:lnTo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903869" y="4342545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15799" y="43249"/>
                  </a:moveTo>
                  <a:lnTo>
                    <a:pt x="0" y="48"/>
                  </a:lnTo>
                  <a:lnTo>
                    <a:pt x="31465" y="0"/>
                  </a:lnTo>
                  <a:lnTo>
                    <a:pt x="15799" y="43249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903869" y="4342545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0" y="48"/>
                  </a:moveTo>
                  <a:lnTo>
                    <a:pt x="15799" y="43249"/>
                  </a:lnTo>
                  <a:lnTo>
                    <a:pt x="31465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39"/>
          <p:cNvGrpSpPr/>
          <p:nvPr/>
        </p:nvGrpSpPr>
        <p:grpSpPr>
          <a:xfrm>
            <a:off x="6857492" y="1639199"/>
            <a:ext cx="31750" cy="1326330"/>
            <a:chOff x="6857492" y="1639199"/>
            <a:chExt cx="31750" cy="1326330"/>
          </a:xfrm>
        </p:grpSpPr>
        <p:sp>
          <p:nvSpPr>
            <p:cNvPr id="917" name="Google Shape;917;p39"/>
            <p:cNvSpPr/>
            <p:nvPr/>
          </p:nvSpPr>
          <p:spPr>
            <a:xfrm>
              <a:off x="6873224" y="1639199"/>
              <a:ext cx="11430" cy="1282700"/>
            </a:xfrm>
            <a:custGeom>
              <a:rect b="b" l="l" r="r" t="t"/>
              <a:pathLst>
                <a:path extrusionOk="0" h="1282700" w="11429">
                  <a:moveTo>
                    <a:pt x="11200" y="0"/>
                  </a:moveTo>
                  <a:lnTo>
                    <a:pt x="0" y="1282651"/>
                  </a:lnTo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6857492" y="2921714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15354" y="43361"/>
                  </a:moveTo>
                  <a:lnTo>
                    <a:pt x="0" y="0"/>
                  </a:lnTo>
                  <a:lnTo>
                    <a:pt x="31463" y="274"/>
                  </a:lnTo>
                  <a:lnTo>
                    <a:pt x="15354" y="43361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6857492" y="2921714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0" y="0"/>
                  </a:moveTo>
                  <a:lnTo>
                    <a:pt x="15354" y="43361"/>
                  </a:lnTo>
                  <a:lnTo>
                    <a:pt x="31463" y="27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8436917" y="1652004"/>
            <a:ext cx="31750" cy="1326329"/>
            <a:chOff x="8436917" y="1652004"/>
            <a:chExt cx="31750" cy="1326329"/>
          </a:xfrm>
        </p:grpSpPr>
        <p:sp>
          <p:nvSpPr>
            <p:cNvPr id="921" name="Google Shape;921;p39"/>
            <p:cNvSpPr/>
            <p:nvPr/>
          </p:nvSpPr>
          <p:spPr>
            <a:xfrm>
              <a:off x="8452649" y="1652004"/>
              <a:ext cx="11430" cy="1282700"/>
            </a:xfrm>
            <a:custGeom>
              <a:rect b="b" l="l" r="r" t="t"/>
              <a:pathLst>
                <a:path extrusionOk="0" h="1282700" w="11429">
                  <a:moveTo>
                    <a:pt x="11200" y="0"/>
                  </a:moveTo>
                  <a:lnTo>
                    <a:pt x="0" y="1282651"/>
                  </a:lnTo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8436917" y="2934518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15354" y="43361"/>
                  </a:moveTo>
                  <a:lnTo>
                    <a:pt x="0" y="0"/>
                  </a:lnTo>
                  <a:lnTo>
                    <a:pt x="31463" y="274"/>
                  </a:lnTo>
                  <a:lnTo>
                    <a:pt x="15354" y="43361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8436917" y="2934518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0" y="0"/>
                  </a:moveTo>
                  <a:lnTo>
                    <a:pt x="15354" y="43361"/>
                  </a:lnTo>
                  <a:lnTo>
                    <a:pt x="31463" y="27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39"/>
          <p:cNvGrpSpPr/>
          <p:nvPr/>
        </p:nvGrpSpPr>
        <p:grpSpPr>
          <a:xfrm>
            <a:off x="9288971" y="1638149"/>
            <a:ext cx="31750" cy="1326330"/>
            <a:chOff x="9288971" y="1638149"/>
            <a:chExt cx="31750" cy="1326330"/>
          </a:xfrm>
        </p:grpSpPr>
        <p:sp>
          <p:nvSpPr>
            <p:cNvPr id="925" name="Google Shape;925;p39"/>
            <p:cNvSpPr/>
            <p:nvPr/>
          </p:nvSpPr>
          <p:spPr>
            <a:xfrm>
              <a:off x="9304703" y="1638149"/>
              <a:ext cx="11430" cy="1282700"/>
            </a:xfrm>
            <a:custGeom>
              <a:rect b="b" l="l" r="r" t="t"/>
              <a:pathLst>
                <a:path extrusionOk="0" h="1282700" w="11429">
                  <a:moveTo>
                    <a:pt x="11200" y="0"/>
                  </a:moveTo>
                  <a:lnTo>
                    <a:pt x="0" y="1282652"/>
                  </a:lnTo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9288971" y="2920664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15354" y="43361"/>
                  </a:moveTo>
                  <a:lnTo>
                    <a:pt x="0" y="0"/>
                  </a:lnTo>
                  <a:lnTo>
                    <a:pt x="31463" y="274"/>
                  </a:lnTo>
                  <a:lnTo>
                    <a:pt x="15354" y="43361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9288971" y="2920664"/>
              <a:ext cx="31750" cy="43815"/>
            </a:xfrm>
            <a:custGeom>
              <a:rect b="b" l="l" r="r" t="t"/>
              <a:pathLst>
                <a:path extrusionOk="0" h="43814" w="31750">
                  <a:moveTo>
                    <a:pt x="0" y="0"/>
                  </a:moveTo>
                  <a:lnTo>
                    <a:pt x="15354" y="43361"/>
                  </a:lnTo>
                  <a:lnTo>
                    <a:pt x="31463" y="27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8" name="Google Shape;928;p39"/>
          <p:cNvSpPr/>
          <p:nvPr/>
        </p:nvSpPr>
        <p:spPr>
          <a:xfrm>
            <a:off x="0" y="856928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"/>
          <p:cNvSpPr txBox="1"/>
          <p:nvPr>
            <p:ph type="title"/>
          </p:nvPr>
        </p:nvSpPr>
        <p:spPr>
          <a:xfrm>
            <a:off x="831850" y="30051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POR QUE REFORMAR?</a:t>
            </a:r>
            <a:endParaRPr/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BAIXO CRESCIMENTO ECONÔMICO: “O VOÔ DE GALINHA E O PATINHO FEIO MUNDIAL"</a:t>
            </a:r>
            <a:endParaRPr b="1">
              <a:solidFill>
                <a:srgbClr val="FFFFF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t-BR"/>
              <a:t>O QUE REFORMAR NO ATUAL STN?</a:t>
            </a:r>
            <a:endParaRPr/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BASE CONSUMO: CAUSAS RAÍZ </a:t>
            </a:r>
            <a:endParaRPr b="1">
              <a:solidFill>
                <a:srgbClr val="FFFFF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t-BR"/>
              <a:t>PARA QUAL MODELO MUDAR?</a:t>
            </a:r>
            <a:endParaRPr/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IVA; MODELO OCDE;</a:t>
            </a:r>
            <a:endParaRPr b="1">
              <a:solidFill>
                <a:srgbClr val="FFFFF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t-BR"/>
              <a:t>COMO APROVAR?</a:t>
            </a:r>
            <a:endParaRPr/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ENTES: UNIÃO, ESTADOS E MUNICÍPIOS;</a:t>
            </a:r>
            <a:endParaRPr b="1">
              <a:solidFill>
                <a:srgbClr val="FFFFFF"/>
              </a:solidFill>
            </a:endParaRPr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SETORES ECONÔMICOS;</a:t>
            </a:r>
            <a:endParaRPr b="1">
              <a:solidFill>
                <a:srgbClr val="FFFFFF"/>
              </a:solidFill>
            </a:endParaRPr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CONSUMIDORES;</a:t>
            </a:r>
            <a:endParaRPr b="1">
              <a:solidFill>
                <a:srgbClr val="FFFFFF"/>
              </a:solidFill>
            </a:endParaRPr>
          </a:p>
          <a:p>
            <a:pPr indent="-30861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7777"/>
              <a:buAutoNum type="alphaLcPeriod"/>
            </a:pPr>
            <a:r>
              <a:rPr b="1" lang="pt-BR">
                <a:solidFill>
                  <a:srgbClr val="FFFFFF"/>
                </a:solidFill>
              </a:rPr>
              <a:t>TRABALHADORES DO STN;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0"/>
          <p:cNvSpPr/>
          <p:nvPr/>
        </p:nvSpPr>
        <p:spPr>
          <a:xfrm>
            <a:off x="738130" y="1637538"/>
            <a:ext cx="3536690" cy="3461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ICMS  7,2% PIB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PIS   0,75%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COFINS  3,55%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ISS    0,92%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TOTAL 12,42% PIB</a:t>
            </a:r>
            <a:endParaRPr b="1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0"/>
          <p:cNvSpPr txBox="1"/>
          <p:nvPr/>
        </p:nvSpPr>
        <p:spPr>
          <a:xfrm>
            <a:off x="380926" y="5095994"/>
            <a:ext cx="41580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6" name="Google Shape;936;p40"/>
          <p:cNvGraphicFramePr/>
          <p:nvPr/>
        </p:nvGraphicFramePr>
        <p:xfrm>
          <a:off x="0" y="54056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{977408A9-ED61-4A4F-A09B-0DB4242B3314}</a:tableStyleId>
              </a:tblPr>
              <a:tblGrid>
                <a:gridCol w="3724500"/>
                <a:gridCol w="2336125"/>
                <a:gridCol w="2536700"/>
                <a:gridCol w="3594650"/>
              </a:tblGrid>
              <a:tr h="149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pt-BR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PIB</a:t>
                      </a:r>
                      <a:r>
                        <a:rPr b="1" lang="pt-BR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pt-BR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R$ 10 trilhões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pt-BR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IBS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R$ 812 bilhões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CBS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R$ 430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bilhões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IBS+CBS =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pt-BR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R$1,240 trilhão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00295E"/>
                    </a:solidFill>
                  </a:tcPr>
                </a:tc>
              </a:tr>
            </a:tbl>
          </a:graphicData>
        </a:graphic>
      </p:graphicFrame>
      <p:sp>
        <p:nvSpPr>
          <p:cNvPr id="937" name="Google Shape;937;p40"/>
          <p:cNvSpPr txBox="1"/>
          <p:nvPr>
            <p:ph type="title"/>
          </p:nvPr>
        </p:nvSpPr>
        <p:spPr>
          <a:xfrm>
            <a:off x="2035061" y="230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Arial"/>
              <a:buNone/>
            </a:pPr>
            <a:r>
              <a:rPr b="1" lang="pt-BR" sz="3200">
                <a:latin typeface="Arial"/>
                <a:ea typeface="Arial"/>
                <a:cs typeface="Arial"/>
                <a:sym typeface="Arial"/>
              </a:rPr>
              <a:t>COMO FICARIA</a:t>
            </a:r>
            <a:br>
              <a:rPr b="1" lang="pt-BR" sz="3200">
                <a:latin typeface="Arial"/>
                <a:ea typeface="Arial"/>
                <a:cs typeface="Arial"/>
                <a:sym typeface="Arial"/>
              </a:rPr>
            </a:br>
            <a:r>
              <a:rPr b="1" lang="pt-BR" sz="3200">
                <a:latin typeface="Arial"/>
                <a:ea typeface="Arial"/>
                <a:cs typeface="Arial"/>
                <a:sym typeface="Arial"/>
              </a:rPr>
              <a:t>ARRECADAÇÃO ICMS + ISS = IBS  </a:t>
            </a:r>
            <a:br>
              <a:rPr b="1" lang="pt-BR" sz="3200">
                <a:latin typeface="Arial"/>
                <a:ea typeface="Arial"/>
                <a:cs typeface="Arial"/>
                <a:sym typeface="Arial"/>
              </a:rPr>
            </a:br>
            <a:r>
              <a:rPr b="1" lang="pt-BR" sz="3200">
                <a:latin typeface="Arial"/>
                <a:ea typeface="Arial"/>
                <a:cs typeface="Arial"/>
                <a:sym typeface="Arial"/>
              </a:rPr>
              <a:t>ARRECADAÇÃO PIS + COFINS = CBS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0"/>
          <p:cNvSpPr/>
          <p:nvPr/>
        </p:nvSpPr>
        <p:spPr>
          <a:xfrm>
            <a:off x="4197246" y="3946922"/>
            <a:ext cx="1898754" cy="88011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40"/>
          <p:cNvSpPr/>
          <p:nvPr/>
        </p:nvSpPr>
        <p:spPr>
          <a:xfrm>
            <a:off x="4274820" y="2300716"/>
            <a:ext cx="1821180" cy="10675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40"/>
          <p:cNvSpPr/>
          <p:nvPr/>
        </p:nvSpPr>
        <p:spPr>
          <a:xfrm>
            <a:off x="6444867" y="1279573"/>
            <a:ext cx="3635842" cy="20688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ICMS  7,20%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ISS  0,92% PIB</a:t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 IBS   8,12% PIB</a:t>
            </a:r>
            <a:endParaRPr b="0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0"/>
          <p:cNvSpPr/>
          <p:nvPr/>
        </p:nvSpPr>
        <p:spPr>
          <a:xfrm>
            <a:off x="6544019" y="3530693"/>
            <a:ext cx="3536690" cy="1296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COFINS 3,55%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PIS    0,75%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 CBS.  4,30%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0"/>
          <p:cNvSpPr/>
          <p:nvPr/>
        </p:nvSpPr>
        <p:spPr>
          <a:xfrm>
            <a:off x="0" y="0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Arial"/>
              <a:buNone/>
            </a:pPr>
            <a:r>
              <a:rPr lang="pt-BR" sz="4400">
                <a:latin typeface="Arial"/>
                <a:ea typeface="Arial"/>
                <a:cs typeface="Arial"/>
                <a:sym typeface="Arial"/>
              </a:rPr>
              <a:t>HOJE</a:t>
            </a: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 O BRASIL </a:t>
            </a:r>
            <a:r>
              <a:rPr lang="pt-BR" sz="4400">
                <a:latin typeface="Arial"/>
                <a:ea typeface="Arial"/>
                <a:cs typeface="Arial"/>
                <a:sym typeface="Arial"/>
              </a:rPr>
              <a:t>JÁ</a:t>
            </a:r>
            <a:r>
              <a:rPr b="0" lang="pt-BR" sz="4400">
                <a:latin typeface="Arial"/>
                <a:ea typeface="Arial"/>
                <a:cs typeface="Arial"/>
                <a:sym typeface="Arial"/>
              </a:rPr>
              <a:t> TEM A MAIOR ALÍQUOTA DO MUNDO DE </a:t>
            </a:r>
            <a:r>
              <a:rPr lang="pt-BR" sz="4400">
                <a:latin typeface="Arial"/>
                <a:ea typeface="Arial"/>
                <a:cs typeface="Arial"/>
                <a:sym typeface="Arial"/>
              </a:rPr>
              <a:t>55,04%</a:t>
            </a:r>
            <a:br>
              <a:rPr b="0" lang="pt-BR" sz="44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pic>
        <p:nvPicPr>
          <p:cNvPr descr="WhatsApp Image 2019-08-19 at 10.11.26.jpeg" id="948" name="Google Shape;94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926" y="1814915"/>
            <a:ext cx="8354186" cy="484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2"/>
          <p:cNvSpPr txBox="1"/>
          <p:nvPr>
            <p:ph type="title"/>
          </p:nvPr>
        </p:nvSpPr>
        <p:spPr>
          <a:xfrm>
            <a:off x="2173573" y="136525"/>
            <a:ext cx="115574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MODELO AUTOMÁTICO DE COBRANÇA/ ARRECADAÇÃO 5.0</a:t>
            </a:r>
            <a:endParaRPr/>
          </a:p>
        </p:txBody>
      </p:sp>
      <p:sp>
        <p:nvSpPr>
          <p:cNvPr id="955" name="Google Shape;955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Char char="•"/>
            </a:pPr>
            <a:r>
              <a:rPr lang="pt-BR">
                <a:solidFill>
                  <a:srgbClr val="000066"/>
                </a:solidFill>
              </a:rPr>
              <a:t>Cobranças bancárias de empresas contribuintes: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Nos boletos de cobrança ou transferências bancárias, deverão constar o numero da Nota Fiscal e o valor do imposto  a ser recolhido;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Somente após confirmado o recebimento do imposto referente a cada Nota Fiscal, é que será gerado um crédito financeiro para o contribuinte;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Diariamente pela liquidação do boleto será creditado ao contribuinte o valor liquido de impostos;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Em D+Z Será feito o credito financeiro aos contribuintes e ao governo.</a:t>
            </a:r>
            <a:endParaRPr/>
          </a:p>
        </p:txBody>
      </p:sp>
      <p:sp>
        <p:nvSpPr>
          <p:cNvPr id="956" name="Google Shape;95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7" name="Google Shape;957;p42"/>
          <p:cNvSpPr/>
          <p:nvPr/>
        </p:nvSpPr>
        <p:spPr>
          <a:xfrm>
            <a:off x="0" y="11218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Como provocar a mudança</a:t>
            </a:r>
            <a:endParaRPr/>
          </a:p>
        </p:txBody>
      </p:sp>
      <p:sp>
        <p:nvSpPr>
          <p:cNvPr id="964" name="Google Shape;964;p43"/>
          <p:cNvSpPr txBox="1"/>
          <p:nvPr>
            <p:ph idx="1" type="body"/>
          </p:nvPr>
        </p:nvSpPr>
        <p:spPr>
          <a:xfrm>
            <a:off x="838200" y="1825625"/>
            <a:ext cx="7916917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Char char="•"/>
            </a:pPr>
            <a:r>
              <a:rPr lang="pt-BR">
                <a:solidFill>
                  <a:srgbClr val="000066"/>
                </a:solidFill>
              </a:rPr>
              <a:t> Para cobranças por meio de pagamentos: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 imposto será calculado pelos sistemas de ponto de venda de cada estabelecimento;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Será destacado na transação o valor do imposto;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Os sistemas de meios de pagamento farão depósitos ao CNPJ emitente já liquido de impostos;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Os tributos referente as vendas à dinheiro serão recolhidos como atualmente, com base na escrituração fiscal.</a:t>
            </a:r>
            <a:endParaRPr/>
          </a:p>
        </p:txBody>
      </p:sp>
      <p:sp>
        <p:nvSpPr>
          <p:cNvPr id="965" name="Google Shape;96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Resultado de imagem para credit card" id="966" name="Google Shape;96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0784" y="1988183"/>
            <a:ext cx="3263904" cy="3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3"/>
          <p:cNvSpPr/>
          <p:nvPr/>
        </p:nvSpPr>
        <p:spPr>
          <a:xfrm>
            <a:off x="0" y="-3772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4"/>
          <p:cNvSpPr/>
          <p:nvPr/>
        </p:nvSpPr>
        <p:spPr>
          <a:xfrm>
            <a:off x="0" y="2626241"/>
            <a:ext cx="12192000" cy="1241487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4" name="Google Shape;9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2169" y="131927"/>
            <a:ext cx="1612120" cy="1650028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44"/>
          <p:cNvSpPr txBox="1"/>
          <p:nvPr/>
        </p:nvSpPr>
        <p:spPr>
          <a:xfrm>
            <a:off x="740247" y="1741359"/>
            <a:ext cx="4460460" cy="58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3326"/>
              </a:buClr>
              <a:buSzPts val="4480"/>
              <a:buFont typeface="Calibri"/>
              <a:buNone/>
            </a:pPr>
            <a:r>
              <a:rPr b="1" i="0" lang="pt-BR" sz="3200" u="none" cap="none" strike="noStrike">
                <a:solidFill>
                  <a:srgbClr val="BF3326"/>
                </a:solidFill>
                <a:latin typeface="Calibri"/>
                <a:ea typeface="Calibri"/>
                <a:cs typeface="Calibri"/>
                <a:sym typeface="Calibri"/>
              </a:rPr>
              <a:t>Exemplo: IBS com 20%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4"/>
          <p:cNvSpPr/>
          <p:nvPr/>
        </p:nvSpPr>
        <p:spPr>
          <a:xfrm>
            <a:off x="235007" y="4994352"/>
            <a:ext cx="1714794" cy="143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INSUMOS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PRODUTOR RURAL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VAI TER DEVOLUÇÃO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4"/>
          <p:cNvSpPr/>
          <p:nvPr/>
        </p:nvSpPr>
        <p:spPr>
          <a:xfrm>
            <a:off x="3400403" y="4978183"/>
            <a:ext cx="1717281" cy="143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MANUFATURA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44"/>
          <p:cNvSpPr/>
          <p:nvPr/>
        </p:nvSpPr>
        <p:spPr>
          <a:xfrm>
            <a:off x="6901088" y="4978183"/>
            <a:ext cx="1717281" cy="143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VAREJO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44"/>
          <p:cNvSpPr/>
          <p:nvPr/>
        </p:nvSpPr>
        <p:spPr>
          <a:xfrm>
            <a:off x="10232346" y="4978182"/>
            <a:ext cx="1717281" cy="1437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CONSUMIDOR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0" name="Google Shape;980;p44"/>
          <p:cNvGrpSpPr/>
          <p:nvPr/>
        </p:nvGrpSpPr>
        <p:grpSpPr>
          <a:xfrm>
            <a:off x="2038832" y="5335235"/>
            <a:ext cx="1174385" cy="813572"/>
            <a:chOff x="2237436" y="4987277"/>
            <a:chExt cx="1174385" cy="813572"/>
          </a:xfrm>
        </p:grpSpPr>
        <p:sp>
          <p:nvSpPr>
            <p:cNvPr id="981" name="Google Shape;981;p44"/>
            <p:cNvSpPr/>
            <p:nvPr/>
          </p:nvSpPr>
          <p:spPr>
            <a:xfrm rot="10800000">
              <a:off x="2237436" y="4987277"/>
              <a:ext cx="1174385" cy="813572"/>
            </a:xfrm>
            <a:prstGeom prst="rightArrow">
              <a:avLst>
                <a:gd fmla="val 70569" name="adj1"/>
                <a:gd fmla="val 50000" name="adj2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2429788" y="5194008"/>
              <a:ext cx="929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R$100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44"/>
          <p:cNvGrpSpPr/>
          <p:nvPr/>
        </p:nvGrpSpPr>
        <p:grpSpPr>
          <a:xfrm>
            <a:off x="5420304" y="5335235"/>
            <a:ext cx="1174385" cy="813572"/>
            <a:chOff x="5521149" y="4987277"/>
            <a:chExt cx="1174385" cy="813572"/>
          </a:xfrm>
        </p:grpSpPr>
        <p:sp>
          <p:nvSpPr>
            <p:cNvPr id="984" name="Google Shape;984;p44"/>
            <p:cNvSpPr/>
            <p:nvPr/>
          </p:nvSpPr>
          <p:spPr>
            <a:xfrm rot="10800000">
              <a:off x="5521149" y="4987277"/>
              <a:ext cx="1174385" cy="813572"/>
            </a:xfrm>
            <a:prstGeom prst="rightArrow">
              <a:avLst>
                <a:gd fmla="val 70569" name="adj1"/>
                <a:gd fmla="val 50000" name="adj2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5713501" y="5194008"/>
              <a:ext cx="929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R$200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44"/>
          <p:cNvGrpSpPr/>
          <p:nvPr/>
        </p:nvGrpSpPr>
        <p:grpSpPr>
          <a:xfrm>
            <a:off x="8833133" y="5335235"/>
            <a:ext cx="1174385" cy="813572"/>
            <a:chOff x="8809331" y="4987277"/>
            <a:chExt cx="1174385" cy="813572"/>
          </a:xfrm>
        </p:grpSpPr>
        <p:sp>
          <p:nvSpPr>
            <p:cNvPr id="987" name="Google Shape;987;p44"/>
            <p:cNvSpPr/>
            <p:nvPr/>
          </p:nvSpPr>
          <p:spPr>
            <a:xfrm rot="10800000">
              <a:off x="8809331" y="4987277"/>
              <a:ext cx="1174385" cy="813572"/>
            </a:xfrm>
            <a:prstGeom prst="rightArrow">
              <a:avLst>
                <a:gd fmla="val 70569" name="adj1"/>
                <a:gd fmla="val 50000" name="adj2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9001683" y="5194008"/>
              <a:ext cx="929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800"/>
                <a:buFont typeface="Arial"/>
                <a:buNone/>
              </a:pPr>
              <a:r>
                <a:rPr b="1" i="0" lang="pt-BR" sz="18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R$400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p44"/>
          <p:cNvSpPr/>
          <p:nvPr/>
        </p:nvSpPr>
        <p:spPr>
          <a:xfrm>
            <a:off x="9544359" y="4155918"/>
            <a:ext cx="668350" cy="3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R$80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4"/>
          <p:cNvSpPr/>
          <p:nvPr/>
        </p:nvSpPr>
        <p:spPr>
          <a:xfrm>
            <a:off x="8445671" y="4155918"/>
            <a:ext cx="668350" cy="3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R$40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4"/>
          <p:cNvSpPr/>
          <p:nvPr/>
        </p:nvSpPr>
        <p:spPr>
          <a:xfrm>
            <a:off x="6261993" y="4155918"/>
            <a:ext cx="668350" cy="3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R$40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4"/>
          <p:cNvSpPr/>
          <p:nvPr/>
        </p:nvSpPr>
        <p:spPr>
          <a:xfrm>
            <a:off x="5117684" y="4155918"/>
            <a:ext cx="668350" cy="3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R$20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4"/>
          <p:cNvSpPr/>
          <p:nvPr/>
        </p:nvSpPr>
        <p:spPr>
          <a:xfrm>
            <a:off x="2718826" y="4155918"/>
            <a:ext cx="668350" cy="36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R$20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4"/>
          <p:cNvSpPr/>
          <p:nvPr/>
        </p:nvSpPr>
        <p:spPr>
          <a:xfrm flipH="1" rot="5400000">
            <a:off x="2069151" y="3917562"/>
            <a:ext cx="1741006" cy="75952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4CDC4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44"/>
          <p:cNvSpPr/>
          <p:nvPr/>
        </p:nvSpPr>
        <p:spPr>
          <a:xfrm flipH="1" rot="5400000">
            <a:off x="5597415" y="3914605"/>
            <a:ext cx="1741006" cy="75952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4CDC4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44"/>
          <p:cNvSpPr/>
          <p:nvPr/>
        </p:nvSpPr>
        <p:spPr>
          <a:xfrm flipH="1" rot="5400000">
            <a:off x="8893047" y="3914605"/>
            <a:ext cx="1741006" cy="75952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4CDC4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44"/>
          <p:cNvSpPr/>
          <p:nvPr/>
        </p:nvSpPr>
        <p:spPr>
          <a:xfrm flipH="1" rot="-5400000">
            <a:off x="4709969" y="4035721"/>
            <a:ext cx="1741006" cy="75952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4CDC4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4"/>
          <p:cNvSpPr/>
          <p:nvPr/>
        </p:nvSpPr>
        <p:spPr>
          <a:xfrm flipH="1" rot="-5400000">
            <a:off x="8024327" y="4035722"/>
            <a:ext cx="1741006" cy="759529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C4CDC4"/>
              </a:gs>
              <a:gs pos="100000">
                <a:srgbClr val="0066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4"/>
          <p:cNvSpPr txBox="1"/>
          <p:nvPr>
            <p:ph type="title"/>
          </p:nvPr>
        </p:nvSpPr>
        <p:spPr>
          <a:xfrm>
            <a:off x="2113402" y="230005"/>
            <a:ext cx="92272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3200"/>
              <a:buFont typeface="Calibri"/>
              <a:buNone/>
            </a:pPr>
            <a:r>
              <a:rPr lang="pt-BR" sz="3200"/>
              <a:t>APURAÇÃO E RECOLHIMENTO </a:t>
            </a:r>
            <a:br>
              <a:rPr lang="pt-BR" sz="3200"/>
            </a:br>
            <a:r>
              <a:rPr lang="pt-BR" sz="3200"/>
              <a:t>NO MODELO ABUHAB</a:t>
            </a:r>
            <a:endParaRPr/>
          </a:p>
        </p:txBody>
      </p:sp>
      <p:sp>
        <p:nvSpPr>
          <p:cNvPr id="1000" name="Google Shape;1000;p44"/>
          <p:cNvSpPr/>
          <p:nvPr/>
        </p:nvSpPr>
        <p:spPr>
          <a:xfrm>
            <a:off x="0" y="538911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1" name="Google Shape;1001;p44"/>
          <p:cNvGrpSpPr/>
          <p:nvPr/>
        </p:nvGrpSpPr>
        <p:grpSpPr>
          <a:xfrm>
            <a:off x="347277" y="5974365"/>
            <a:ext cx="1497425" cy="359131"/>
            <a:chOff x="2325485" y="5060426"/>
            <a:chExt cx="1174385" cy="813572"/>
          </a:xfrm>
        </p:grpSpPr>
        <p:sp>
          <p:nvSpPr>
            <p:cNvPr id="1002" name="Google Shape;1002;p44"/>
            <p:cNvSpPr/>
            <p:nvPr/>
          </p:nvSpPr>
          <p:spPr>
            <a:xfrm rot="10800000">
              <a:off x="2325485" y="5060426"/>
              <a:ext cx="1174385" cy="813572"/>
            </a:xfrm>
            <a:prstGeom prst="rightArrow">
              <a:avLst>
                <a:gd fmla="val 70569" name="adj1"/>
                <a:gd fmla="val 50000" name="adj2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2429788" y="5194008"/>
              <a:ext cx="929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R$</a:t>
              </a:r>
              <a:endParaRPr b="1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Concluindo</a:t>
            </a:r>
            <a:endParaRPr/>
          </a:p>
        </p:txBody>
      </p:sp>
      <p:sp>
        <p:nvSpPr>
          <p:cNvPr id="1009" name="Google Shape;1009;p45"/>
          <p:cNvSpPr txBox="1"/>
          <p:nvPr>
            <p:ph idx="1" type="body"/>
          </p:nvPr>
        </p:nvSpPr>
        <p:spPr>
          <a:xfrm>
            <a:off x="838200" y="2154621"/>
            <a:ext cx="10515600" cy="4022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O imposto é calculado pelo Estado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O recolhimento é automático pelo sistema bancário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Transações bancárias passam a ter suporte contábil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Unificação legislativa tributária da base de consumo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Carga tributária adequada na base consumo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3200"/>
              <a:buChar char="•"/>
            </a:pPr>
            <a:r>
              <a:rPr b="1" lang="pt-BR" sz="3200">
                <a:solidFill>
                  <a:srgbClr val="000066"/>
                </a:solidFill>
              </a:rPr>
              <a:t>Crédito Financeiro das etapas anteriores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000066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000066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000066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rgbClr val="000066"/>
              </a:solidFill>
            </a:endParaRPr>
          </a:p>
        </p:txBody>
      </p:sp>
      <p:sp>
        <p:nvSpPr>
          <p:cNvPr id="1010" name="Google Shape;101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5"/>
          <p:cNvSpPr/>
          <p:nvPr/>
        </p:nvSpPr>
        <p:spPr>
          <a:xfrm>
            <a:off x="0" y="101158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6"/>
          <p:cNvSpPr/>
          <p:nvPr/>
        </p:nvSpPr>
        <p:spPr>
          <a:xfrm>
            <a:off x="7582" y="4688"/>
            <a:ext cx="2035061" cy="621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3º PILAR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8" name="Google Shape;1018;p46"/>
          <p:cNvGrpSpPr/>
          <p:nvPr/>
        </p:nvGrpSpPr>
        <p:grpSpPr>
          <a:xfrm>
            <a:off x="-54019" y="4402709"/>
            <a:ext cx="12199374" cy="740773"/>
            <a:chOff x="0" y="4909143"/>
            <a:chExt cx="12199374" cy="740773"/>
          </a:xfrm>
        </p:grpSpPr>
        <p:sp>
          <p:nvSpPr>
            <p:cNvPr id="1019" name="Google Shape;1019;p46"/>
            <p:cNvSpPr/>
            <p:nvPr/>
          </p:nvSpPr>
          <p:spPr>
            <a:xfrm>
              <a:off x="0" y="4909143"/>
              <a:ext cx="12199374" cy="545015"/>
            </a:xfrm>
            <a:prstGeom prst="rect">
              <a:avLst/>
            </a:prstGeom>
            <a:solidFill>
              <a:srgbClr val="0029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6"/>
            <p:cNvSpPr txBox="1"/>
            <p:nvPr/>
          </p:nvSpPr>
          <p:spPr>
            <a:xfrm>
              <a:off x="46645" y="4936826"/>
              <a:ext cx="12091128" cy="71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2º</a:t>
              </a:r>
              <a:r>
                <a:rPr b="1" i="0" lang="pt-BR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pt-BR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TRANSFERÊNCIA DA GARGA TRIBUTÁRIA DO CONSUMO PARA A RENDA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1" name="Google Shape;1021;p46"/>
          <p:cNvSpPr/>
          <p:nvPr/>
        </p:nvSpPr>
        <p:spPr>
          <a:xfrm>
            <a:off x="0" y="1676349"/>
            <a:ext cx="12192000" cy="545015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6"/>
          <p:cNvSpPr txBox="1"/>
          <p:nvPr/>
        </p:nvSpPr>
        <p:spPr>
          <a:xfrm>
            <a:off x="257875" y="1772951"/>
            <a:ext cx="11684899" cy="43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1º </a:t>
            </a: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ADOTAR ALÍQUOTA DO IBS/CBS PARA ITENS ESSENCIAIS À VIDA HUMANA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6C1A10"/>
              </a:buClr>
              <a:buSzPts val="2940"/>
              <a:buFont typeface="Calibri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6"/>
          <p:cNvSpPr txBox="1"/>
          <p:nvPr/>
        </p:nvSpPr>
        <p:spPr>
          <a:xfrm>
            <a:off x="715074" y="2872434"/>
            <a:ext cx="4209926" cy="1995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6238" lvl="0" marL="3762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520"/>
              <a:buFont typeface="Arial"/>
              <a:buChar char="›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8" lvl="0" marL="37623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2520"/>
              <a:buFont typeface="Arial"/>
              <a:buChar char="›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REMÉDIO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8" lvl="0" marL="37623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000"/>
              </a:buClr>
              <a:buSzPts val="2520"/>
              <a:buFont typeface="Arial"/>
              <a:buChar char="›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CADEIA PRODUTIVA DA SAÚDE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6"/>
          <p:cNvSpPr txBox="1"/>
          <p:nvPr/>
        </p:nvSpPr>
        <p:spPr>
          <a:xfrm>
            <a:off x="4842044" y="2678380"/>
            <a:ext cx="6383190" cy="1336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6238" lvl="2" marL="12715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›"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LOGÍSTICA REVERSA (Meio Ambiente)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8" lvl="2" marL="12715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›"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8" lvl="2" marL="127158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›"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TRANSPORTE PÚBLICO URBANO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6"/>
          <p:cNvSpPr txBox="1"/>
          <p:nvPr>
            <p:ph type="title"/>
          </p:nvPr>
        </p:nvSpPr>
        <p:spPr>
          <a:xfrm>
            <a:off x="2124739" y="542084"/>
            <a:ext cx="9813710" cy="640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/>
              <a:t>FRATERNA E SOLIDÁRIA</a:t>
            </a:r>
            <a:endParaRPr/>
          </a:p>
        </p:txBody>
      </p:sp>
      <p:sp>
        <p:nvSpPr>
          <p:cNvPr id="1026" name="Google Shape;1026;p46"/>
          <p:cNvSpPr txBox="1"/>
          <p:nvPr/>
        </p:nvSpPr>
        <p:spPr>
          <a:xfrm>
            <a:off x="186141" y="2290110"/>
            <a:ext cx="11879898" cy="43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</a:pPr>
            <a:r>
              <a:rPr b="1" i="0" lang="pt-BR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DIMINUIR 66% CARGA TRIBUTÁRIA DOS MAIS POBRES: DOS ATUAIS 53,9% DE PARA 18%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" name="Google Shape;1027;p46"/>
          <p:cNvGrpSpPr/>
          <p:nvPr/>
        </p:nvGrpSpPr>
        <p:grpSpPr>
          <a:xfrm>
            <a:off x="7582" y="5547157"/>
            <a:ext cx="12199374" cy="1000143"/>
            <a:chOff x="7582" y="5547157"/>
            <a:chExt cx="12199374" cy="1000143"/>
          </a:xfrm>
        </p:grpSpPr>
        <p:sp>
          <p:nvSpPr>
            <p:cNvPr id="1028" name="Google Shape;1028;p46"/>
            <p:cNvSpPr txBox="1"/>
            <p:nvPr/>
          </p:nvSpPr>
          <p:spPr>
            <a:xfrm>
              <a:off x="257875" y="6159192"/>
              <a:ext cx="11473208" cy="388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40"/>
                <a:buFont typeface="Arial"/>
                <a:buNone/>
              </a:pPr>
              <a:r>
                <a:rPr b="1" i="0" lang="pt-BR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 CPF PARA AS PESSOAS DE BAIXA RENDA. (À EXEMPLO DA NOTA LEGAL, PARANÁ, NOTA PAULISTA, ETC.) </a:t>
              </a:r>
              <a:r>
                <a:rPr b="1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520"/>
                <a:buFont typeface="Arial"/>
                <a:buNone/>
              </a:pPr>
              <a:r>
                <a:rPr b="1" i="0" lang="pt-BR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6C1A10"/>
                </a:buClr>
                <a:buSzPts val="252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7582" y="5547157"/>
              <a:ext cx="12199374" cy="545015"/>
            </a:xfrm>
            <a:prstGeom prst="rect">
              <a:avLst/>
            </a:prstGeom>
            <a:solidFill>
              <a:srgbClr val="0029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6"/>
            <p:cNvSpPr txBox="1"/>
            <p:nvPr/>
          </p:nvSpPr>
          <p:spPr>
            <a:xfrm>
              <a:off x="265457" y="5640156"/>
              <a:ext cx="11879898" cy="713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1" i="0" lang="pt-BR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3º  DEVOLUÇÃO  DO IBS/CBS VIA NOTA FISCAL ELETRÔNICA BRASIL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7"/>
          <p:cNvSpPr/>
          <p:nvPr/>
        </p:nvSpPr>
        <p:spPr>
          <a:xfrm>
            <a:off x="2397988" y="4243964"/>
            <a:ext cx="8311342" cy="64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REDUÇÃO DE 5,4% PIB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47"/>
          <p:cNvSpPr/>
          <p:nvPr/>
        </p:nvSpPr>
        <p:spPr>
          <a:xfrm>
            <a:off x="3491160" y="5362255"/>
            <a:ext cx="6740892" cy="44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O PREÇO DOS BENS E SERVIÇOS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47"/>
          <p:cNvSpPr txBox="1"/>
          <p:nvPr/>
        </p:nvSpPr>
        <p:spPr>
          <a:xfrm>
            <a:off x="938016" y="491456"/>
            <a:ext cx="2134690" cy="82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PEC 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7"/>
          <p:cNvSpPr txBox="1"/>
          <p:nvPr/>
        </p:nvSpPr>
        <p:spPr>
          <a:xfrm>
            <a:off x="3410482" y="491456"/>
            <a:ext cx="8885752" cy="82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ELIMINANDO AS CAUSAS RAÍZES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7"/>
          <p:cNvSpPr txBox="1"/>
          <p:nvPr/>
        </p:nvSpPr>
        <p:spPr>
          <a:xfrm>
            <a:off x="3410482" y="2383099"/>
            <a:ext cx="8077956" cy="56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BUROCRACIA • INADIMPLÊNCIA • RENÚNCIA FISCAL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7"/>
          <p:cNvSpPr/>
          <p:nvPr/>
        </p:nvSpPr>
        <p:spPr>
          <a:xfrm>
            <a:off x="3684347" y="1311654"/>
            <a:ext cx="1662568" cy="245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40"/>
              <a:buFont typeface="Arial"/>
              <a:buNone/>
            </a:pPr>
            <a:r>
              <a:rPr b="1" i="0" lang="pt-BR" sz="16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16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47"/>
          <p:cNvSpPr/>
          <p:nvPr/>
        </p:nvSpPr>
        <p:spPr>
          <a:xfrm>
            <a:off x="6306601" y="1311654"/>
            <a:ext cx="1662568" cy="245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40"/>
              <a:buFont typeface="Arial"/>
              <a:buNone/>
            </a:pPr>
            <a:r>
              <a:rPr b="1" i="0" lang="pt-BR" sz="16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16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7"/>
          <p:cNvSpPr/>
          <p:nvPr/>
        </p:nvSpPr>
        <p:spPr>
          <a:xfrm>
            <a:off x="9046762" y="1311654"/>
            <a:ext cx="1662568" cy="2455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40"/>
              <a:buFont typeface="Arial"/>
              <a:buNone/>
            </a:pPr>
            <a:r>
              <a:rPr b="1" i="0" lang="pt-BR" sz="16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i="0" sz="16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8"/>
          <p:cNvSpPr txBox="1"/>
          <p:nvPr/>
        </p:nvSpPr>
        <p:spPr>
          <a:xfrm>
            <a:off x="180183" y="205514"/>
            <a:ext cx="932497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0" lang="pt-BR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ELIMINAR R$ 543 BILHÕES NÃO ARRECADADOS DE  “GORDURA TRANS” EMBUTIDOS NOS PREÇOS DOS BENS E SERVIÇOS (45% da arrecadação)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48"/>
          <p:cNvSpPr txBox="1"/>
          <p:nvPr/>
        </p:nvSpPr>
        <p:spPr>
          <a:xfrm>
            <a:off x="287040" y="4540865"/>
            <a:ext cx="29074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ARRECADADO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48"/>
          <p:cNvSpPr txBox="1"/>
          <p:nvPr/>
        </p:nvSpPr>
        <p:spPr>
          <a:xfrm>
            <a:off x="3402652" y="3744491"/>
            <a:ext cx="22172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RENÚNCIAS</a:t>
            </a:r>
            <a:endParaRPr b="1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48"/>
          <p:cNvSpPr txBox="1"/>
          <p:nvPr/>
        </p:nvSpPr>
        <p:spPr>
          <a:xfrm>
            <a:off x="9505154" y="4572172"/>
            <a:ext cx="2144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POTENCIAL  DE ARRECADAÇÃO</a:t>
            </a:r>
            <a:endParaRPr b="1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48"/>
          <p:cNvSpPr txBox="1"/>
          <p:nvPr/>
        </p:nvSpPr>
        <p:spPr>
          <a:xfrm>
            <a:off x="6449426" y="3745308"/>
            <a:ext cx="23020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INADIMPLÊNCIA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48"/>
          <p:cNvSpPr/>
          <p:nvPr/>
        </p:nvSpPr>
        <p:spPr>
          <a:xfrm>
            <a:off x="5279921" y="4524641"/>
            <a:ext cx="1242925" cy="7711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6" name="Google Shape;105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089" y="1942386"/>
            <a:ext cx="2531324" cy="25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00" y="2828600"/>
            <a:ext cx="29337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3602" y="2826512"/>
            <a:ext cx="29337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971" y="1950118"/>
            <a:ext cx="2531324" cy="25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48"/>
          <p:cNvSpPr txBox="1"/>
          <p:nvPr/>
        </p:nvSpPr>
        <p:spPr>
          <a:xfrm>
            <a:off x="598367" y="2870875"/>
            <a:ext cx="21868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R$ 1,240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TRILHÃO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48"/>
          <p:cNvSpPr txBox="1"/>
          <p:nvPr/>
        </p:nvSpPr>
        <p:spPr>
          <a:xfrm>
            <a:off x="3687504" y="3055372"/>
            <a:ext cx="218683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R$ 356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48"/>
          <p:cNvSpPr txBox="1"/>
          <p:nvPr/>
        </p:nvSpPr>
        <p:spPr>
          <a:xfrm>
            <a:off x="6726677" y="3041984"/>
            <a:ext cx="218683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R$ 300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8"/>
          <p:cNvSpPr txBox="1"/>
          <p:nvPr/>
        </p:nvSpPr>
        <p:spPr>
          <a:xfrm>
            <a:off x="9457529" y="2883089"/>
            <a:ext cx="21868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R$ 1,810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TRILHÃO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48"/>
          <p:cNvSpPr/>
          <p:nvPr/>
        </p:nvSpPr>
        <p:spPr>
          <a:xfrm>
            <a:off x="1740750" y="5414450"/>
            <a:ext cx="1265663" cy="436487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48"/>
          <p:cNvSpPr/>
          <p:nvPr/>
        </p:nvSpPr>
        <p:spPr>
          <a:xfrm>
            <a:off x="3515259" y="5414449"/>
            <a:ext cx="1265663" cy="436487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48"/>
          <p:cNvSpPr/>
          <p:nvPr/>
        </p:nvSpPr>
        <p:spPr>
          <a:xfrm>
            <a:off x="5230140" y="5414449"/>
            <a:ext cx="1265663" cy="43648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48"/>
          <p:cNvSpPr/>
          <p:nvPr/>
        </p:nvSpPr>
        <p:spPr>
          <a:xfrm>
            <a:off x="6945021" y="5414450"/>
            <a:ext cx="1265663" cy="43648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48"/>
          <p:cNvSpPr/>
          <p:nvPr/>
        </p:nvSpPr>
        <p:spPr>
          <a:xfrm>
            <a:off x="8592846" y="5414450"/>
            <a:ext cx="1265663" cy="436487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48"/>
          <p:cNvSpPr/>
          <p:nvPr/>
        </p:nvSpPr>
        <p:spPr>
          <a:xfrm>
            <a:off x="4898728" y="6228629"/>
            <a:ext cx="1906296" cy="436487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48"/>
          <p:cNvSpPr txBox="1"/>
          <p:nvPr/>
        </p:nvSpPr>
        <p:spPr>
          <a:xfrm>
            <a:off x="1695265" y="5424005"/>
            <a:ext cx="13566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(COMPRA)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48"/>
          <p:cNvSpPr txBox="1"/>
          <p:nvPr/>
        </p:nvSpPr>
        <p:spPr>
          <a:xfrm>
            <a:off x="3501115" y="5426915"/>
            <a:ext cx="13566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8"/>
          <p:cNvSpPr txBox="1"/>
          <p:nvPr/>
        </p:nvSpPr>
        <p:spPr>
          <a:xfrm>
            <a:off x="5223068" y="5437647"/>
            <a:ext cx="13566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IMPOSTOS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S/VENDAS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8"/>
          <p:cNvSpPr txBox="1"/>
          <p:nvPr/>
        </p:nvSpPr>
        <p:spPr>
          <a:xfrm>
            <a:off x="6922136" y="5431145"/>
            <a:ext cx="13566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VENDAS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8"/>
          <p:cNvSpPr txBox="1"/>
          <p:nvPr/>
        </p:nvSpPr>
        <p:spPr>
          <a:xfrm>
            <a:off x="8547361" y="5522285"/>
            <a:ext cx="13566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LUCRO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8"/>
          <p:cNvSpPr txBox="1"/>
          <p:nvPr/>
        </p:nvSpPr>
        <p:spPr>
          <a:xfrm>
            <a:off x="5083070" y="6316067"/>
            <a:ext cx="160308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PREÇO DE VENDA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8"/>
          <p:cNvSpPr txBox="1"/>
          <p:nvPr/>
        </p:nvSpPr>
        <p:spPr>
          <a:xfrm>
            <a:off x="2571363" y="5432679"/>
            <a:ext cx="135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48"/>
          <p:cNvSpPr txBox="1"/>
          <p:nvPr/>
        </p:nvSpPr>
        <p:spPr>
          <a:xfrm>
            <a:off x="4308165" y="5433530"/>
            <a:ext cx="135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8"/>
          <p:cNvSpPr txBox="1"/>
          <p:nvPr/>
        </p:nvSpPr>
        <p:spPr>
          <a:xfrm>
            <a:off x="6021527" y="5433222"/>
            <a:ext cx="135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8"/>
          <p:cNvSpPr txBox="1"/>
          <p:nvPr/>
        </p:nvSpPr>
        <p:spPr>
          <a:xfrm>
            <a:off x="7710138" y="5434237"/>
            <a:ext cx="135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8"/>
          <p:cNvSpPr txBox="1"/>
          <p:nvPr/>
        </p:nvSpPr>
        <p:spPr>
          <a:xfrm>
            <a:off x="5352449" y="5822517"/>
            <a:ext cx="135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9"/>
          <p:cNvSpPr txBox="1"/>
          <p:nvPr>
            <p:ph type="title"/>
          </p:nvPr>
        </p:nvSpPr>
        <p:spPr>
          <a:xfrm>
            <a:off x="689317" y="1709738"/>
            <a:ext cx="1086025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60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COMO FINALMENTE APROVAR A REFORMA TRIBUTÁRIA?</a:t>
            </a:r>
            <a:endParaRPr/>
          </a:p>
        </p:txBody>
      </p:sp>
      <p:sp>
        <p:nvSpPr>
          <p:cNvPr id="1087" name="Google Shape;1087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4000">
                <a:solidFill>
                  <a:schemeClr val="lt1"/>
                </a:solidFill>
              </a:rPr>
              <a:t>PEC 110/ 2019</a:t>
            </a:r>
            <a:br>
              <a:rPr lang="pt-BR" sz="4000">
                <a:solidFill>
                  <a:schemeClr val="lt1"/>
                </a:solidFill>
              </a:rPr>
            </a:br>
            <a:r>
              <a:rPr lang="pt-BR" sz="4000">
                <a:solidFill>
                  <a:schemeClr val="lt1"/>
                </a:solidFill>
              </a:rPr>
              <a:t>PARA DESTRAVAR O BRASIL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4000">
                <a:solidFill>
                  <a:schemeClr val="lt1"/>
                </a:solidFill>
              </a:rPr>
              <a:t>REENGENHARIA TRIBUTÁRIA TECNOLÓGICA, FRATERNA E SOLIDARIA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"/>
          <p:cNvPicPr preferRelativeResize="0"/>
          <p:nvPr/>
        </p:nvPicPr>
        <p:blipFill rotWithShape="1">
          <a:blip r:embed="rId3">
            <a:alphaModFix/>
          </a:blip>
          <a:srcRect b="25936" l="0" r="0" t="20205"/>
          <a:stretch/>
        </p:blipFill>
        <p:spPr>
          <a:xfrm>
            <a:off x="-140677" y="1722389"/>
            <a:ext cx="12192000" cy="4890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"/>
          <p:cNvSpPr/>
          <p:nvPr/>
        </p:nvSpPr>
        <p:spPr>
          <a:xfrm>
            <a:off x="6936446" y="1722389"/>
            <a:ext cx="1505016" cy="54501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100" y="111527"/>
                </a:moveTo>
                <a:lnTo>
                  <a:pt x="191532" y="583973"/>
                </a:lnTo>
              </a:path>
            </a:pathLst>
          </a:custGeom>
          <a:solidFill>
            <a:srgbClr val="2F5496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PLANO REAL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"/>
          <p:cNvSpPr/>
          <p:nvPr/>
        </p:nvSpPr>
        <p:spPr>
          <a:xfrm>
            <a:off x="8486951" y="1722389"/>
            <a:ext cx="1491112" cy="54501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2413" y="106854"/>
                </a:moveTo>
                <a:lnTo>
                  <a:pt x="247565" y="746736"/>
                </a:lnTo>
              </a:path>
            </a:pathLst>
          </a:custGeom>
          <a:solidFill>
            <a:srgbClr val="2F5496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TRABALHISTA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"/>
          <p:cNvSpPr/>
          <p:nvPr/>
        </p:nvSpPr>
        <p:spPr>
          <a:xfrm>
            <a:off x="10033488" y="1722389"/>
            <a:ext cx="1789859" cy="54501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214" y="116867"/>
                </a:moveTo>
                <a:lnTo>
                  <a:pt x="109396" y="751441"/>
                </a:lnTo>
              </a:path>
            </a:pathLst>
          </a:custGeom>
          <a:solidFill>
            <a:srgbClr val="2F5496"/>
          </a:solidFill>
          <a:ln cap="flat" cmpd="sng" w="285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PREVIDÊNCIÁRIA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 txBox="1"/>
          <p:nvPr>
            <p:ph type="title"/>
          </p:nvPr>
        </p:nvSpPr>
        <p:spPr>
          <a:xfrm>
            <a:off x="838200" y="535481"/>
            <a:ext cx="6886903" cy="73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/>
              <a:t>BAIXO CRESCIMENTO ECONÔMICO</a:t>
            </a:r>
            <a:endParaRPr/>
          </a:p>
        </p:txBody>
      </p:sp>
      <p:sp>
        <p:nvSpPr>
          <p:cNvPr id="297" name="Google Shape;297;p5"/>
          <p:cNvSpPr/>
          <p:nvPr/>
        </p:nvSpPr>
        <p:spPr>
          <a:xfrm>
            <a:off x="368653" y="1902601"/>
            <a:ext cx="1419375" cy="729606"/>
          </a:xfrm>
          <a:prstGeom prst="rect">
            <a:avLst/>
          </a:prstGeom>
          <a:solidFill>
            <a:srgbClr val="9D0F1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 txBox="1"/>
          <p:nvPr/>
        </p:nvSpPr>
        <p:spPr>
          <a:xfrm>
            <a:off x="4384310" y="1843311"/>
            <a:ext cx="24692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Mesmo aprovando....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936701" y="6252117"/>
            <a:ext cx="93595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Elaborado por José Eustáquio Alves a partir de dados do IPEADATA, IBGE e FMI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b="0" lang="pt-BR"/>
              <a:t>ELOS DO </a:t>
            </a:r>
            <a:r>
              <a:rPr lang="pt-BR" sz="4800"/>
              <a:t>SISTEMA</a:t>
            </a:r>
            <a:r>
              <a:rPr b="0" lang="pt-BR"/>
              <a:t> TRIBUTÁRIO</a:t>
            </a:r>
            <a:endParaRPr/>
          </a:p>
        </p:txBody>
      </p:sp>
      <p:grpSp>
        <p:nvGrpSpPr>
          <p:cNvPr id="1093" name="Google Shape;1093;p50"/>
          <p:cNvGrpSpPr/>
          <p:nvPr/>
        </p:nvGrpSpPr>
        <p:grpSpPr>
          <a:xfrm>
            <a:off x="3326823" y="1857848"/>
            <a:ext cx="5621808" cy="4667711"/>
            <a:chOff x="2446895" y="-158187"/>
            <a:chExt cx="5621808" cy="4667711"/>
          </a:xfrm>
        </p:grpSpPr>
        <p:sp>
          <p:nvSpPr>
            <p:cNvPr id="1094" name="Google Shape;1094;p50"/>
            <p:cNvSpPr/>
            <p:nvPr/>
          </p:nvSpPr>
          <p:spPr>
            <a:xfrm>
              <a:off x="4314187" y="-158187"/>
              <a:ext cx="1920214" cy="119734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0"/>
            <p:cNvSpPr txBox="1"/>
            <p:nvPr/>
          </p:nvSpPr>
          <p:spPr>
            <a:xfrm>
              <a:off x="4372637" y="-99737"/>
              <a:ext cx="1803314" cy="1080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EMPRESAS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3605378" y="440486"/>
              <a:ext cx="3337832" cy="3337832"/>
            </a:xfrm>
            <a:custGeom>
              <a:rect b="b" l="l" r="r" t="t"/>
              <a:pathLst>
                <a:path extrusionOk="0" h="120000" w="120000">
                  <a:moveTo>
                    <a:pt x="94766" y="11099"/>
                  </a:moveTo>
                  <a:lnTo>
                    <a:pt x="94766" y="11099"/>
                  </a:lnTo>
                  <a:cubicBezTo>
                    <a:pt x="103019" y="16967"/>
                    <a:pt x="109654" y="24828"/>
                    <a:pt x="114050" y="33951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5817718" y="1392486"/>
              <a:ext cx="2250985" cy="143383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0"/>
            <p:cNvSpPr txBox="1"/>
            <p:nvPr/>
          </p:nvSpPr>
          <p:spPr>
            <a:xfrm>
              <a:off x="5887712" y="1462480"/>
              <a:ext cx="2110997" cy="1293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CONSUMIDORES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(pessoas/famílias)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605378" y="440486"/>
              <a:ext cx="3337832" cy="3337832"/>
            </a:xfrm>
            <a:custGeom>
              <a:rect b="b" l="l" r="r" t="t"/>
              <a:pathLst>
                <a:path extrusionOk="0" h="120000" w="120000">
                  <a:moveTo>
                    <a:pt x="114103" y="85939"/>
                  </a:moveTo>
                  <a:lnTo>
                    <a:pt x="114103" y="85939"/>
                  </a:lnTo>
                  <a:cubicBezTo>
                    <a:pt x="111507" y="91354"/>
                    <a:pt x="108113" y="96348"/>
                    <a:pt x="104034" y="100755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052930" y="3047111"/>
              <a:ext cx="2442729" cy="1462413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50"/>
            <p:cNvSpPr txBox="1"/>
            <p:nvPr/>
          </p:nvSpPr>
          <p:spPr>
            <a:xfrm>
              <a:off x="4124319" y="3118500"/>
              <a:ext cx="2299951" cy="1319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GOVERNOS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União CBS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Estados/Municípios IVA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3605378" y="440486"/>
              <a:ext cx="3337832" cy="3337832"/>
            </a:xfrm>
            <a:custGeom>
              <a:rect b="b" l="l" r="r" t="t"/>
              <a:pathLst>
                <a:path extrusionOk="0" h="120000" w="120000">
                  <a:moveTo>
                    <a:pt x="15928" y="100714"/>
                  </a:moveTo>
                  <a:lnTo>
                    <a:pt x="15928" y="100714"/>
                  </a:lnTo>
                  <a:cubicBezTo>
                    <a:pt x="10593" y="94939"/>
                    <a:pt x="6445" y="88172"/>
                    <a:pt x="3720" y="80798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2446895" y="1537109"/>
              <a:ext cx="2316966" cy="1144586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50"/>
            <p:cNvSpPr txBox="1"/>
            <p:nvPr/>
          </p:nvSpPr>
          <p:spPr>
            <a:xfrm>
              <a:off x="2502769" y="1592983"/>
              <a:ext cx="2205218" cy="1032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FISCOS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(Federal, estaduais e mun.)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605378" y="440486"/>
              <a:ext cx="3337832" cy="3337832"/>
            </a:xfrm>
            <a:custGeom>
              <a:rect b="b" l="l" r="r" t="t"/>
              <a:pathLst>
                <a:path extrusionOk="0" h="120000" w="120000">
                  <a:moveTo>
                    <a:pt x="3762" y="39088"/>
                  </a:moveTo>
                  <a:lnTo>
                    <a:pt x="3762" y="39088"/>
                  </a:lnTo>
                  <a:cubicBezTo>
                    <a:pt x="7946" y="27835"/>
                    <a:pt x="15411" y="18096"/>
                    <a:pt x="25189" y="11130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Melhoria contínua com preenchimento sólido" id="1106" name="Google Shape;110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00" y="2159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osto estrutura de tópicos" id="1107" name="Google Shape;110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800" y="47879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50"/>
          <p:cNvSpPr txBox="1"/>
          <p:nvPr/>
        </p:nvSpPr>
        <p:spPr>
          <a:xfrm>
            <a:off x="8245928" y="2016035"/>
            <a:ext cx="3149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Vendem bens e serviços com tributos da base consumo embutidos no preço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50"/>
          <p:cNvSpPr txBox="1"/>
          <p:nvPr/>
        </p:nvSpPr>
        <p:spPr>
          <a:xfrm>
            <a:off x="8585200" y="4795157"/>
            <a:ext cx="2768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CONSUMIDORES: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 o preço dos bens/serviços COM OS TRIBUTOS EMBUTIDOS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Google Shape;11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665" y="1983756"/>
            <a:ext cx="5666336" cy="478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626" y="1983756"/>
            <a:ext cx="5157787" cy="478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r>
              <a:rPr lang="pt-BR"/>
              <a:t>ARRECADAÇÃO DIRETA E RECEITA DISPONÍVEL SEGUNDO A FOLHA DE SÃO PAULO DE 22/02/2022</a:t>
            </a:r>
            <a:br>
              <a:rPr lang="pt-BR"/>
            </a:b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ela&#10;&#10;Descrição gerada automaticamente" id="1122" name="Google Shape;1122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739" y="478646"/>
            <a:ext cx="4228447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4" name="Google Shape;1124;p52"/>
          <p:cNvSpPr txBox="1"/>
          <p:nvPr/>
        </p:nvSpPr>
        <p:spPr>
          <a:xfrm>
            <a:off x="808037" y="-45911"/>
            <a:ext cx="4506913" cy="502255"/>
          </a:xfrm>
          <a:prstGeom prst="rect">
            <a:avLst/>
          </a:prstGeom>
          <a:solidFill>
            <a:srgbClr val="00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ARRECADADO POR ENTE EM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ela&#10;&#10;Descrição gerada automaticamente" id="1125" name="Google Shape;112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7899" y="457200"/>
            <a:ext cx="5144756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52"/>
          <p:cNvSpPr txBox="1"/>
          <p:nvPr/>
        </p:nvSpPr>
        <p:spPr>
          <a:xfrm>
            <a:off x="5511483" y="-45911"/>
            <a:ext cx="5947093" cy="502255"/>
          </a:xfrm>
          <a:prstGeom prst="rect">
            <a:avLst/>
          </a:prstGeom>
          <a:solidFill>
            <a:srgbClr val="00000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RECEITA DISPONÍVEL POR 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3"/>
          <p:cNvSpPr txBox="1"/>
          <p:nvPr/>
        </p:nvSpPr>
        <p:spPr>
          <a:xfrm>
            <a:off x="334280" y="238321"/>
            <a:ext cx="57346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entury Gothic"/>
              <a:buNone/>
            </a:pPr>
            <a:r>
              <a:rPr b="1" i="0" lang="pt-B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DIFERENCIADO AO QUE É NECESSÁRIO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2" name="Google Shape;1132;p53"/>
          <p:cNvSpPr txBox="1"/>
          <p:nvPr/>
        </p:nvSpPr>
        <p:spPr>
          <a:xfrm>
            <a:off x="7032483" y="963799"/>
            <a:ext cx="4759960" cy="419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ZFM e Áreas de Livre Comércio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634" lvl="0" marL="254634" marR="1701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Garantia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tratamento favorecido para 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1416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ZFM no âmbito do IBS e da CBS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até 2073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634" lvl="0" marL="254634" marR="107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dos regimes especiais para as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172656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Áreas de Livre Comércio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Calibri"/>
              <a:buNone/>
            </a:pPr>
            <a:r>
              <a:t/>
            </a:r>
            <a:endParaRPr b="0" i="0" sz="22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29845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favorecido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98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 Nacional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270" lvl="0" marL="29845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caso do IBS,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empresas do SIMPLES terão a  opção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aderir ao regime normal de  tributação para poder se beneficiar  integralmente da não cumulatividade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3" name="Google Shape;1133;p53"/>
          <p:cNvSpPr txBox="1"/>
          <p:nvPr>
            <p:ph type="title"/>
          </p:nvPr>
        </p:nvSpPr>
        <p:spPr>
          <a:xfrm>
            <a:off x="334275" y="818232"/>
            <a:ext cx="5531485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100"/>
              <a:t>A serem definidos pela Lei Complementar:</a:t>
            </a:r>
            <a:endParaRPr sz="2100"/>
          </a:p>
        </p:txBody>
      </p:sp>
      <p:sp>
        <p:nvSpPr>
          <p:cNvPr id="1134" name="Google Shape;1134;p53"/>
          <p:cNvSpPr txBox="1"/>
          <p:nvPr/>
        </p:nvSpPr>
        <p:spPr>
          <a:xfrm>
            <a:off x="312774" y="1439325"/>
            <a:ext cx="6061075" cy="4294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00">
            <a:spAutoFit/>
          </a:bodyPr>
          <a:lstStyle/>
          <a:p>
            <a:pPr indent="0" lvl="0" marL="336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IBS - Regimes favorecidos - LC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Atividades agropecuárias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Alimentos e gás de cozinha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Educação e saúde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69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Transporte metropolitano de passageiros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3655" marR="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IBS - Regimes diferenciados - LC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340" lvl="0" marL="319405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Combustíveis e fumo (monofásico)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31940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Serviços financeiros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31940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Operações com bens imóveis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31940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Aquisições da administração pública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31940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Adequado tratamento ao Ato Cooperado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3655" marR="508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CBS - Regimes favorecidos e diferenciados -  Lei ordinária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5" name="Google Shape;1135;p53"/>
          <p:cNvSpPr/>
          <p:nvPr/>
        </p:nvSpPr>
        <p:spPr>
          <a:xfrm>
            <a:off x="0" y="586175"/>
            <a:ext cx="6262370" cy="10160"/>
          </a:xfrm>
          <a:custGeom>
            <a:rect b="b" l="l" r="r" t="t"/>
            <a:pathLst>
              <a:path extrusionOk="0" h="10159" w="6262370">
                <a:moveTo>
                  <a:pt x="0" y="0"/>
                </a:moveTo>
                <a:lnTo>
                  <a:pt x="6262317" y="9556"/>
                </a:lnTo>
              </a:path>
            </a:pathLst>
          </a:cu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4"/>
          <p:cNvSpPr txBox="1"/>
          <p:nvPr>
            <p:ph type="title"/>
          </p:nvPr>
        </p:nvSpPr>
        <p:spPr>
          <a:xfrm>
            <a:off x="491036" y="251383"/>
            <a:ext cx="41148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>
                <a:solidFill>
                  <a:srgbClr val="0070C0"/>
                </a:solidFill>
              </a:rPr>
              <a:t>REFORÇA A AUTONOMIA FEDERATIVA</a:t>
            </a:r>
            <a:endParaRPr sz="1800"/>
          </a:p>
        </p:txBody>
      </p:sp>
      <p:sp>
        <p:nvSpPr>
          <p:cNvPr id="1141" name="Google Shape;1141;p54"/>
          <p:cNvSpPr/>
          <p:nvPr/>
        </p:nvSpPr>
        <p:spPr>
          <a:xfrm>
            <a:off x="8234018" y="4114049"/>
            <a:ext cx="1727835" cy="243840"/>
          </a:xfrm>
          <a:custGeom>
            <a:rect b="b" l="l" r="r" t="t"/>
            <a:pathLst>
              <a:path extrusionOk="0" h="243839" w="1727834">
                <a:moveTo>
                  <a:pt x="1727274" y="243840"/>
                </a:moveTo>
                <a:lnTo>
                  <a:pt x="0" y="243840"/>
                </a:lnTo>
                <a:lnTo>
                  <a:pt x="0" y="0"/>
                </a:lnTo>
                <a:lnTo>
                  <a:pt x="1727274" y="0"/>
                </a:lnTo>
                <a:lnTo>
                  <a:pt x="1727274" y="243840"/>
                </a:lnTo>
                <a:close/>
              </a:path>
            </a:pathLst>
          </a:custGeom>
          <a:solidFill>
            <a:srgbClr val="C9DAF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54"/>
          <p:cNvSpPr txBox="1"/>
          <p:nvPr/>
        </p:nvSpPr>
        <p:spPr>
          <a:xfrm>
            <a:off x="585350" y="1118373"/>
            <a:ext cx="10260330" cy="4806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entury Gothic"/>
              <a:buNone/>
            </a:pPr>
            <a:r>
              <a:rPr b="1" i="0" lang="pt-BR" sz="20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respeito ao pacto federativo</a:t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3365" lvl="0" marL="298450" marR="5080" rtl="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e Municípios terão autonomia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fixação  das alíquotas do IBS, garantindo controle sobre  suas receitas mesmo durante a transição.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3365" lvl="0" marL="298450" marR="5080" rtl="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Adequado tratamento aos Fiscos da União, Estados e Municípios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Gestão compartilhada do IBS Subnacional</a:t>
            </a:r>
            <a:endParaRPr b="0" i="0" sz="25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270" lvl="0" marL="298450" marR="213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administração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IBS será feita de forma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compartilhada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estados e municípios, por meio do  Conselho Federativo do IBS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904" lvl="0" marL="2984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Competência do Conselho Federativo do IBS: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4830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Gestão da arrecadação centralizada do IBS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4830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Competência para editar e interpretar normas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340" lvl="0" marL="755650" marR="9747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Coordenação da cobrança e fiscalização pelas administrações tributárias Estaduais e  Municipais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270" lvl="0" marL="298450" marR="50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instância máxima de deliberação do Conselho Federativo do IBS será a Assembleia Geral, na qual  todos os Estados e Municípios terão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participação paritária.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3" name="Google Shape;1143;p54"/>
          <p:cNvSpPr/>
          <p:nvPr/>
        </p:nvSpPr>
        <p:spPr>
          <a:xfrm>
            <a:off x="0" y="593232"/>
            <a:ext cx="4636135" cy="9525"/>
          </a:xfrm>
          <a:custGeom>
            <a:rect b="b" l="l" r="r" t="t"/>
            <a:pathLst>
              <a:path extrusionOk="0" h="9525" w="4636135">
                <a:moveTo>
                  <a:pt x="4635942" y="9524"/>
                </a:moveTo>
                <a:lnTo>
                  <a:pt x="0" y="9524"/>
                </a:lnTo>
                <a:lnTo>
                  <a:pt x="0" y="0"/>
                </a:lnTo>
                <a:lnTo>
                  <a:pt x="4635942" y="0"/>
                </a:lnTo>
                <a:lnTo>
                  <a:pt x="4635942" y="9524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54"/>
          <p:cNvSpPr txBox="1"/>
          <p:nvPr/>
        </p:nvSpPr>
        <p:spPr>
          <a:xfrm>
            <a:off x="914400" y="8937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5"/>
          <p:cNvSpPr txBox="1"/>
          <p:nvPr>
            <p:ph type="title"/>
          </p:nvPr>
        </p:nvSpPr>
        <p:spPr>
          <a:xfrm>
            <a:off x="491036" y="238321"/>
            <a:ext cx="838517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>
                <a:solidFill>
                  <a:srgbClr val="0070C0"/>
                </a:solidFill>
              </a:rPr>
              <a:t>ASSEGURA TRANSIÇÃO SUAVE PARA CONTRIBUINTES E ENTES DA FEDERAÇÃO</a:t>
            </a:r>
            <a:endParaRPr sz="1800"/>
          </a:p>
        </p:txBody>
      </p:sp>
      <p:sp>
        <p:nvSpPr>
          <p:cNvPr id="1150" name="Google Shape;1150;p55"/>
          <p:cNvSpPr txBox="1"/>
          <p:nvPr/>
        </p:nvSpPr>
        <p:spPr>
          <a:xfrm>
            <a:off x="129125" y="1273608"/>
            <a:ext cx="5502910" cy="78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Transição para os Estados e Municípios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0355" lvl="0" marL="46990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Ajuste muito suave na distribuição da receita entre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1" name="Google Shape;1151;p55"/>
          <p:cNvSpPr txBox="1"/>
          <p:nvPr/>
        </p:nvSpPr>
        <p:spPr>
          <a:xfrm>
            <a:off x="586325" y="2040942"/>
            <a:ext cx="338455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e Municípios, ao longo de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2" name="Google Shape;1152;p55"/>
          <p:cNvSpPr txBox="1"/>
          <p:nvPr/>
        </p:nvSpPr>
        <p:spPr>
          <a:xfrm>
            <a:off x="4019452" y="2061770"/>
            <a:ext cx="760095" cy="243840"/>
          </a:xfrm>
          <a:prstGeom prst="rect">
            <a:avLst/>
          </a:prstGeom>
          <a:solidFill>
            <a:srgbClr val="C9DAF7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anos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3" name="Google Shape;1153;p55"/>
          <p:cNvSpPr/>
          <p:nvPr/>
        </p:nvSpPr>
        <p:spPr>
          <a:xfrm>
            <a:off x="0" y="580169"/>
            <a:ext cx="8939530" cy="9525"/>
          </a:xfrm>
          <a:custGeom>
            <a:rect b="b" l="l" r="r" t="t"/>
            <a:pathLst>
              <a:path extrusionOk="0" h="9525" w="8939530">
                <a:moveTo>
                  <a:pt x="8939169" y="9524"/>
                </a:moveTo>
                <a:lnTo>
                  <a:pt x="0" y="9524"/>
                </a:lnTo>
                <a:lnTo>
                  <a:pt x="0" y="0"/>
                </a:lnTo>
                <a:lnTo>
                  <a:pt x="8939169" y="0"/>
                </a:lnTo>
                <a:lnTo>
                  <a:pt x="8939169" y="9524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55"/>
          <p:cNvSpPr txBox="1"/>
          <p:nvPr>
            <p:ph idx="1" type="body"/>
          </p:nvPr>
        </p:nvSpPr>
        <p:spPr>
          <a:xfrm>
            <a:off x="293616" y="2704237"/>
            <a:ext cx="5341620" cy="1843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4394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dos critérios atuais de  vinculação e repartição de receitas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0355" lvl="0" marL="46990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/>
              <a:t>Imposto seletivo entra na base do FPE e FPM</a:t>
            </a:r>
            <a:endParaRPr/>
          </a:p>
          <a:p>
            <a:pPr indent="0" lvl="0" marL="12700" marR="601345" rtl="0" algn="l">
              <a:lnSpc>
                <a:spcPct val="100899"/>
              </a:lnSpc>
              <a:spcBef>
                <a:spcPts val="1995"/>
              </a:spcBef>
              <a:spcAft>
                <a:spcPts val="0"/>
              </a:spcAft>
              <a:buSzPts val="1400"/>
              <a:buNone/>
            </a:pPr>
            <a:r>
              <a:rPr b="1" lang="pt-BR" sz="2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das destinações </a:t>
            </a:r>
            <a:r>
              <a:rPr lang="pt-BR"/>
              <a:t>para  saúde, educação (inclusive FUNDEB), FPE e FPM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5" name="Google Shape;1155;p55"/>
          <p:cNvSpPr txBox="1"/>
          <p:nvPr/>
        </p:nvSpPr>
        <p:spPr>
          <a:xfrm>
            <a:off x="6135124" y="1257407"/>
            <a:ext cx="5763260" cy="256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entury Gothic"/>
              <a:buNone/>
            </a:pPr>
            <a:r>
              <a:rPr b="1" i="0" lang="pt-BR" sz="2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Fundo de Desenvolvimento Regional (FDR)</a:t>
            </a:r>
            <a:endParaRPr b="0" i="0" sz="2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5270" lvl="0" marL="298450" marR="85725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Política de desenvolvimento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estados passará a ser  feita com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do FDR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(recursos orçamentários)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419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Financiamento com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da receita do IBS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3690" lvl="0" marL="755650" marR="3371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−	Mecanismo de desenvolvimento </a:t>
            </a:r>
            <a:r>
              <a:rPr b="1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muito mais  eficiente </a:t>
            </a:r>
            <a:r>
              <a:rPr b="0" i="0" lang="pt-BR" sz="1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a concessão de benefícios fiscais</a:t>
            </a:r>
            <a:endParaRPr b="0" i="0" sz="1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6"/>
          <p:cNvSpPr txBox="1"/>
          <p:nvPr/>
        </p:nvSpPr>
        <p:spPr>
          <a:xfrm>
            <a:off x="6416421" y="2457450"/>
            <a:ext cx="494919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762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 relatório à PEC 110/2019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Calibri"/>
              <a:buNone/>
            </a:pPr>
            <a:r>
              <a:t/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9785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REFORMA TRIBUTÁRIA AMPLA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97050" marR="0" rtl="0" algn="l">
              <a:lnSpc>
                <a:spcPct val="119785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da base consumo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25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Senador Roberto Rocha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 de outubro de 2021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7"/>
          <p:cNvSpPr/>
          <p:nvPr/>
        </p:nvSpPr>
        <p:spPr>
          <a:xfrm>
            <a:off x="9151619" y="1357883"/>
            <a:ext cx="2680970" cy="226060"/>
          </a:xfrm>
          <a:custGeom>
            <a:rect b="b" l="l" r="r" t="t"/>
            <a:pathLst>
              <a:path extrusionOk="0" h="226059" w="2680970">
                <a:moveTo>
                  <a:pt x="0" y="225551"/>
                </a:moveTo>
                <a:lnTo>
                  <a:pt x="2680716" y="225551"/>
                </a:lnTo>
                <a:lnTo>
                  <a:pt x="2680716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57"/>
          <p:cNvSpPr/>
          <p:nvPr/>
        </p:nvSpPr>
        <p:spPr>
          <a:xfrm>
            <a:off x="6124955" y="1362455"/>
            <a:ext cx="2682240" cy="213360"/>
          </a:xfrm>
          <a:custGeom>
            <a:rect b="b" l="l" r="r" t="t"/>
            <a:pathLst>
              <a:path extrusionOk="0" h="213359" w="2682240">
                <a:moveTo>
                  <a:pt x="0" y="213359"/>
                </a:moveTo>
                <a:lnTo>
                  <a:pt x="2682240" y="213359"/>
                </a:lnTo>
                <a:lnTo>
                  <a:pt x="2682240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57"/>
          <p:cNvSpPr/>
          <p:nvPr/>
        </p:nvSpPr>
        <p:spPr>
          <a:xfrm>
            <a:off x="3203448" y="1341119"/>
            <a:ext cx="2680970" cy="238125"/>
          </a:xfrm>
          <a:custGeom>
            <a:rect b="b" l="l" r="r" t="t"/>
            <a:pathLst>
              <a:path extrusionOk="0" h="238125" w="2680970">
                <a:moveTo>
                  <a:pt x="0" y="237743"/>
                </a:moveTo>
                <a:lnTo>
                  <a:pt x="2680716" y="237743"/>
                </a:lnTo>
                <a:lnTo>
                  <a:pt x="2680716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8" name="Google Shape;1168;p57"/>
          <p:cNvGrpSpPr/>
          <p:nvPr/>
        </p:nvGrpSpPr>
        <p:grpSpPr>
          <a:xfrm>
            <a:off x="268224" y="1232916"/>
            <a:ext cx="2682240" cy="338836"/>
            <a:chOff x="268224" y="1232916"/>
            <a:chExt cx="2682240" cy="338836"/>
          </a:xfrm>
        </p:grpSpPr>
        <p:sp>
          <p:nvSpPr>
            <p:cNvPr id="1169" name="Google Shape;1169;p57"/>
            <p:cNvSpPr/>
            <p:nvPr/>
          </p:nvSpPr>
          <p:spPr>
            <a:xfrm>
              <a:off x="268224" y="1345692"/>
              <a:ext cx="2682240" cy="226060"/>
            </a:xfrm>
            <a:custGeom>
              <a:rect b="b" l="l" r="r" t="t"/>
              <a:pathLst>
                <a:path extrusionOk="0" h="226059" w="2682240">
                  <a:moveTo>
                    <a:pt x="0" y="225551"/>
                  </a:moveTo>
                  <a:lnTo>
                    <a:pt x="2682240" y="225551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7"/>
            <p:cNvSpPr/>
            <p:nvPr/>
          </p:nvSpPr>
          <p:spPr>
            <a:xfrm>
              <a:off x="781811" y="1232916"/>
              <a:ext cx="1658620" cy="338455"/>
            </a:xfrm>
            <a:custGeom>
              <a:rect b="b" l="l" r="r" t="t"/>
              <a:pathLst>
                <a:path extrusionOk="0" h="338455" w="1658620">
                  <a:moveTo>
                    <a:pt x="1658112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658112" y="338327"/>
                  </a:lnTo>
                  <a:lnTo>
                    <a:pt x="1658112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57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HISTÓRICO DE TRAMITAÇÃO</a:t>
            </a:r>
            <a:endParaRPr/>
          </a:p>
        </p:txBody>
      </p:sp>
      <p:grpSp>
        <p:nvGrpSpPr>
          <p:cNvPr id="1172" name="Google Shape;1172;p57"/>
          <p:cNvGrpSpPr/>
          <p:nvPr/>
        </p:nvGrpSpPr>
        <p:grpSpPr>
          <a:xfrm>
            <a:off x="0" y="978408"/>
            <a:ext cx="12192000" cy="205740"/>
            <a:chOff x="0" y="978408"/>
            <a:chExt cx="12192000" cy="205740"/>
          </a:xfrm>
        </p:grpSpPr>
        <p:sp>
          <p:nvSpPr>
            <p:cNvPr id="1173" name="Google Shape;1173;p57"/>
            <p:cNvSpPr/>
            <p:nvPr/>
          </p:nvSpPr>
          <p:spPr>
            <a:xfrm>
              <a:off x="0" y="1075944"/>
              <a:ext cx="12192000" cy="0"/>
            </a:xfrm>
            <a:custGeom>
              <a:rect b="b" l="l" r="r" t="t"/>
              <a:pathLst>
                <a:path extrusionOk="0" h="120000"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noFill/>
            <a:ln cap="flat" cmpd="sng" w="9525">
              <a:solidFill>
                <a:srgbClr val="5B9B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4" name="Google Shape;1174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8760" y="978408"/>
              <a:ext cx="208787" cy="195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5" name="Google Shape;1175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16552" y="981456"/>
              <a:ext cx="208788" cy="195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6" name="Google Shape;1176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42447" y="986028"/>
              <a:ext cx="207264" cy="195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7" name="Google Shape;1177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65492" y="989076"/>
              <a:ext cx="207263" cy="195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8" name="Google Shape;1178;p57"/>
          <p:cNvSpPr txBox="1"/>
          <p:nvPr/>
        </p:nvSpPr>
        <p:spPr>
          <a:xfrm>
            <a:off x="781812" y="1345691"/>
            <a:ext cx="1658620" cy="226060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415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 45/2019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57"/>
          <p:cNvSpPr/>
          <p:nvPr/>
        </p:nvSpPr>
        <p:spPr>
          <a:xfrm>
            <a:off x="3622547" y="1240536"/>
            <a:ext cx="1824355" cy="338455"/>
          </a:xfrm>
          <a:custGeom>
            <a:rect b="b" l="l" r="r" t="t"/>
            <a:pathLst>
              <a:path extrusionOk="0" h="338455" w="1824354">
                <a:moveTo>
                  <a:pt x="1824227" y="0"/>
                </a:moveTo>
                <a:lnTo>
                  <a:pt x="0" y="0"/>
                </a:lnTo>
                <a:lnTo>
                  <a:pt x="0" y="338327"/>
                </a:lnTo>
                <a:lnTo>
                  <a:pt x="1824227" y="338327"/>
                </a:lnTo>
                <a:lnTo>
                  <a:pt x="1824227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57"/>
          <p:cNvSpPr txBox="1"/>
          <p:nvPr/>
        </p:nvSpPr>
        <p:spPr>
          <a:xfrm>
            <a:off x="3622547" y="1341119"/>
            <a:ext cx="1824355" cy="23812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0825" marR="0" rtl="0" algn="l">
              <a:lnSpc>
                <a:spcPct val="9156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PEC 110/2019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57"/>
          <p:cNvSpPr/>
          <p:nvPr/>
        </p:nvSpPr>
        <p:spPr>
          <a:xfrm>
            <a:off x="6391655" y="1235963"/>
            <a:ext cx="2208530" cy="340360"/>
          </a:xfrm>
          <a:custGeom>
            <a:rect b="b" l="l" r="r" t="t"/>
            <a:pathLst>
              <a:path extrusionOk="0" h="340359" w="2208529">
                <a:moveTo>
                  <a:pt x="2208276" y="0"/>
                </a:moveTo>
                <a:lnTo>
                  <a:pt x="0" y="0"/>
                </a:lnTo>
                <a:lnTo>
                  <a:pt x="0" y="339851"/>
                </a:lnTo>
                <a:lnTo>
                  <a:pt x="2208276" y="339851"/>
                </a:lnTo>
                <a:lnTo>
                  <a:pt x="2208276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57"/>
          <p:cNvSpPr txBox="1"/>
          <p:nvPr/>
        </p:nvSpPr>
        <p:spPr>
          <a:xfrm>
            <a:off x="6391655" y="1362455"/>
            <a:ext cx="2208530" cy="213360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34950" marR="0" rtl="0" algn="l">
              <a:lnSpc>
                <a:spcPct val="7906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COMISSÃO MISTA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57"/>
          <p:cNvSpPr/>
          <p:nvPr/>
        </p:nvSpPr>
        <p:spPr>
          <a:xfrm>
            <a:off x="9822180" y="1245108"/>
            <a:ext cx="1508760" cy="338455"/>
          </a:xfrm>
          <a:custGeom>
            <a:rect b="b" l="l" r="r" t="t"/>
            <a:pathLst>
              <a:path extrusionOk="0" h="338455" w="1508759">
                <a:moveTo>
                  <a:pt x="1508759" y="0"/>
                </a:moveTo>
                <a:lnTo>
                  <a:pt x="0" y="0"/>
                </a:lnTo>
                <a:lnTo>
                  <a:pt x="0" y="338327"/>
                </a:lnTo>
                <a:lnTo>
                  <a:pt x="1508759" y="338327"/>
                </a:lnTo>
                <a:lnTo>
                  <a:pt x="1508759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57"/>
          <p:cNvSpPr txBox="1"/>
          <p:nvPr/>
        </p:nvSpPr>
        <p:spPr>
          <a:xfrm>
            <a:off x="9822180" y="1357883"/>
            <a:ext cx="1508760" cy="226060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85750" marR="0" rtl="0" algn="l">
              <a:lnSpc>
                <a:spcPct val="856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REUNIÕES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57"/>
          <p:cNvSpPr txBox="1"/>
          <p:nvPr/>
        </p:nvSpPr>
        <p:spPr>
          <a:xfrm>
            <a:off x="9151619" y="1583436"/>
            <a:ext cx="2680970" cy="407225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None/>
            </a:pPr>
            <a:r>
              <a:t/>
            </a:r>
            <a:endParaRPr b="0" i="0" sz="23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4785" marR="1358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todo o período, foram ouvidos: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Especialistas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Entes federativos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Setores econômicos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4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58" lvl="0" marL="30861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Investidores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57"/>
          <p:cNvSpPr txBox="1"/>
          <p:nvPr/>
        </p:nvSpPr>
        <p:spPr>
          <a:xfrm>
            <a:off x="1834642" y="5630976"/>
            <a:ext cx="858266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Novo Relatório à PEC 110/2019 é fruto de AMPLO DIÁLOGO com a sociedade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57"/>
          <p:cNvSpPr txBox="1"/>
          <p:nvPr/>
        </p:nvSpPr>
        <p:spPr>
          <a:xfrm>
            <a:off x="268224" y="1571244"/>
            <a:ext cx="2682240" cy="407225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1022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(abril/19)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Debatida e aprovada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CCJC da Câmara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288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audiências públicas na CCJC da Câmara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audiências públicas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2152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14 seminários regionais na Comissão Especial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0" marR="6076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219 emendas apresentadas na Comissão Especial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57"/>
          <p:cNvSpPr txBox="1"/>
          <p:nvPr/>
        </p:nvSpPr>
        <p:spPr>
          <a:xfrm>
            <a:off x="3203448" y="1578863"/>
            <a:ext cx="2680970" cy="406019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32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(julho/19)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audiências públicas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CCJ do Senado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2959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 emendas apresentadas na CCJ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apresentado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dez/19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8279" marR="2273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Relatório retirado para reexame em mai/21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57"/>
          <p:cNvSpPr txBox="1"/>
          <p:nvPr/>
        </p:nvSpPr>
        <p:spPr>
          <a:xfrm>
            <a:off x="6124955" y="1575816"/>
            <a:ext cx="2682240" cy="408432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5811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(mar/20)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530" marR="1092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Solução política &gt;&gt; busca de convergência entre PECs e PL da CBS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53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audiências públicas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530" marR="2298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de 100 sugestões dos membros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alibri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6530" marR="87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Resultado: relatório com sugestão de substitutivo apresentado em mai/21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57"/>
          <p:cNvSpPr/>
          <p:nvPr/>
        </p:nvSpPr>
        <p:spPr>
          <a:xfrm>
            <a:off x="0" y="530351"/>
            <a:ext cx="3387725" cy="6350"/>
          </a:xfrm>
          <a:custGeom>
            <a:rect b="b" l="l" r="r" t="t"/>
            <a:pathLst>
              <a:path extrusionOk="0" h="6350" w="3387725">
                <a:moveTo>
                  <a:pt x="3387471" y="0"/>
                </a:moveTo>
                <a:lnTo>
                  <a:pt x="0" y="0"/>
                </a:lnTo>
                <a:lnTo>
                  <a:pt x="0" y="6096"/>
                </a:lnTo>
                <a:lnTo>
                  <a:pt x="3387471" y="6096"/>
                </a:lnTo>
                <a:lnTo>
                  <a:pt x="3387471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8"/>
          <p:cNvSpPr txBox="1"/>
          <p:nvPr/>
        </p:nvSpPr>
        <p:spPr>
          <a:xfrm>
            <a:off x="212852" y="261365"/>
            <a:ext cx="24377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TRIBUTOS UNIFICADOS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6" name="Google Shape;1196;p58"/>
          <p:cNvGrpSpPr/>
          <p:nvPr/>
        </p:nvGrpSpPr>
        <p:grpSpPr>
          <a:xfrm>
            <a:off x="3511296" y="1682495"/>
            <a:ext cx="3575685" cy="1641348"/>
            <a:chOff x="3511296" y="1682495"/>
            <a:chExt cx="3575685" cy="1641348"/>
          </a:xfrm>
        </p:grpSpPr>
        <p:sp>
          <p:nvSpPr>
            <p:cNvPr id="1197" name="Google Shape;1197;p58"/>
            <p:cNvSpPr/>
            <p:nvPr/>
          </p:nvSpPr>
          <p:spPr>
            <a:xfrm>
              <a:off x="3511296" y="2744723"/>
              <a:ext cx="3575685" cy="579120"/>
            </a:xfrm>
            <a:custGeom>
              <a:rect b="b" l="l" r="r" t="t"/>
              <a:pathLst>
                <a:path extrusionOk="0" h="579120" w="3575684">
                  <a:moveTo>
                    <a:pt x="1790700" y="0"/>
                  </a:moveTo>
                  <a:lnTo>
                    <a:pt x="1790700" y="268350"/>
                  </a:lnTo>
                  <a:lnTo>
                    <a:pt x="3575684" y="268350"/>
                  </a:lnTo>
                  <a:lnTo>
                    <a:pt x="3575684" y="578865"/>
                  </a:lnTo>
                </a:path>
                <a:path extrusionOk="0" h="579120" w="3575684">
                  <a:moveTo>
                    <a:pt x="1789429" y="0"/>
                  </a:moveTo>
                  <a:lnTo>
                    <a:pt x="1789429" y="268350"/>
                  </a:lnTo>
                  <a:lnTo>
                    <a:pt x="0" y="268350"/>
                  </a:lnTo>
                  <a:lnTo>
                    <a:pt x="0" y="578865"/>
                  </a:lnTo>
                </a:path>
              </a:pathLst>
            </a:custGeom>
            <a:noFill/>
            <a:ln cap="flat" cmpd="sng" w="12175">
              <a:solidFill>
                <a:srgbClr val="467A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8"/>
            <p:cNvSpPr/>
            <p:nvPr/>
          </p:nvSpPr>
          <p:spPr>
            <a:xfrm>
              <a:off x="3822192" y="1682495"/>
              <a:ext cx="2958465" cy="1062355"/>
            </a:xfrm>
            <a:custGeom>
              <a:rect b="b" l="l" r="r" t="t"/>
              <a:pathLst>
                <a:path extrusionOk="0" h="1062355" w="2958465">
                  <a:moveTo>
                    <a:pt x="2958084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2958084" y="1062227"/>
                  </a:lnTo>
                  <a:lnTo>
                    <a:pt x="2958084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9" name="Google Shape;1199;p58"/>
          <p:cNvSpPr txBox="1"/>
          <p:nvPr/>
        </p:nvSpPr>
        <p:spPr>
          <a:xfrm>
            <a:off x="3822191" y="1682495"/>
            <a:ext cx="2958465" cy="1062355"/>
          </a:xfrm>
          <a:prstGeom prst="rect">
            <a:avLst/>
          </a:prstGeom>
          <a:noFill/>
          <a:ln cap="flat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28275">
            <a:spAutoFit/>
          </a:bodyPr>
          <a:lstStyle/>
          <a:p>
            <a:pPr indent="0" lvl="0" marL="8394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IVA Dual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58"/>
          <p:cNvSpPr txBox="1"/>
          <p:nvPr/>
        </p:nvSpPr>
        <p:spPr>
          <a:xfrm>
            <a:off x="2033016" y="3323844"/>
            <a:ext cx="2958465" cy="1085850"/>
          </a:xfrm>
          <a:prstGeom prst="rect">
            <a:avLst/>
          </a:prstGeom>
          <a:solidFill>
            <a:srgbClr val="006FC0"/>
          </a:solidFill>
          <a:ln cap="flat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89850">
            <a:spAutoFit/>
          </a:bodyPr>
          <a:lstStyle/>
          <a:p>
            <a:pPr indent="0" lvl="0" marL="0" marR="0" rtl="0" algn="ctr">
              <a:lnSpc>
                <a:spcPct val="1160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CBS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(PIS+COFINS)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58"/>
          <p:cNvSpPr txBox="1"/>
          <p:nvPr/>
        </p:nvSpPr>
        <p:spPr>
          <a:xfrm>
            <a:off x="5608320" y="3323844"/>
            <a:ext cx="2956560" cy="1085850"/>
          </a:xfrm>
          <a:prstGeom prst="rect">
            <a:avLst/>
          </a:prstGeom>
          <a:solidFill>
            <a:srgbClr val="006FC0"/>
          </a:solidFill>
          <a:ln cap="flat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10800">
            <a:spAutoFit/>
          </a:bodyPr>
          <a:lstStyle/>
          <a:p>
            <a:pPr indent="0" lvl="0" marL="635" marR="0" rtl="0" algn="ctr">
              <a:lnSpc>
                <a:spcPct val="1160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IBS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" marR="0" rtl="0" algn="ctr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(ICMS+ISS)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Google Shape;1202;p58"/>
          <p:cNvGrpSpPr/>
          <p:nvPr/>
        </p:nvGrpSpPr>
        <p:grpSpPr>
          <a:xfrm>
            <a:off x="7402067" y="1699260"/>
            <a:ext cx="2956560" cy="1042669"/>
            <a:chOff x="7402067" y="1699260"/>
            <a:chExt cx="2956560" cy="1042669"/>
          </a:xfrm>
        </p:grpSpPr>
        <p:sp>
          <p:nvSpPr>
            <p:cNvPr id="1203" name="Google Shape;1203;p58"/>
            <p:cNvSpPr/>
            <p:nvPr/>
          </p:nvSpPr>
          <p:spPr>
            <a:xfrm>
              <a:off x="7402067" y="1699260"/>
              <a:ext cx="2956560" cy="1042669"/>
            </a:xfrm>
            <a:custGeom>
              <a:rect b="b" l="l" r="r" t="t"/>
              <a:pathLst>
                <a:path extrusionOk="0" h="1042669" w="2956559">
                  <a:moveTo>
                    <a:pt x="2956560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2956560" y="1042415"/>
                  </a:lnTo>
                  <a:lnTo>
                    <a:pt x="295656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8"/>
            <p:cNvSpPr/>
            <p:nvPr/>
          </p:nvSpPr>
          <p:spPr>
            <a:xfrm>
              <a:off x="7402067" y="1699260"/>
              <a:ext cx="2956560" cy="1042669"/>
            </a:xfrm>
            <a:custGeom>
              <a:rect b="b" l="l" r="r" t="t"/>
              <a:pathLst>
                <a:path extrusionOk="0" h="1042669" w="2956559">
                  <a:moveTo>
                    <a:pt x="0" y="1042415"/>
                  </a:moveTo>
                  <a:lnTo>
                    <a:pt x="2956560" y="1042415"/>
                  </a:lnTo>
                  <a:lnTo>
                    <a:pt x="2956560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5" name="Google Shape;1205;p58"/>
          <p:cNvSpPr txBox="1"/>
          <p:nvPr/>
        </p:nvSpPr>
        <p:spPr>
          <a:xfrm>
            <a:off x="7855077" y="1759732"/>
            <a:ext cx="2050414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04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Imposto Seletivo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(IPI)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58"/>
          <p:cNvSpPr/>
          <p:nvPr/>
        </p:nvSpPr>
        <p:spPr>
          <a:xfrm>
            <a:off x="5958332" y="2418079"/>
            <a:ext cx="234315" cy="241935"/>
          </a:xfrm>
          <a:custGeom>
            <a:rect b="b" l="l" r="r" t="t"/>
            <a:pathLst>
              <a:path extrusionOk="0" h="241935" w="234314">
                <a:moveTo>
                  <a:pt x="0" y="83439"/>
                </a:moveTo>
                <a:lnTo>
                  <a:pt x="79628" y="83439"/>
                </a:lnTo>
                <a:lnTo>
                  <a:pt x="79628" y="0"/>
                </a:lnTo>
                <a:lnTo>
                  <a:pt x="154558" y="0"/>
                </a:lnTo>
                <a:lnTo>
                  <a:pt x="154558" y="83439"/>
                </a:lnTo>
                <a:lnTo>
                  <a:pt x="234187" y="83439"/>
                </a:lnTo>
                <a:lnTo>
                  <a:pt x="234187" y="158369"/>
                </a:lnTo>
                <a:lnTo>
                  <a:pt x="154558" y="158369"/>
                </a:lnTo>
                <a:lnTo>
                  <a:pt x="154558" y="241808"/>
                </a:lnTo>
                <a:lnTo>
                  <a:pt x="79628" y="241808"/>
                </a:lnTo>
                <a:lnTo>
                  <a:pt x="79628" y="158369"/>
                </a:lnTo>
                <a:lnTo>
                  <a:pt x="0" y="158369"/>
                </a:lnTo>
                <a:lnTo>
                  <a:pt x="0" y="83439"/>
                </a:lnTo>
                <a:close/>
              </a:path>
            </a:pathLst>
          </a:custGeom>
          <a:noFill/>
          <a:ln cap="flat" cmpd="sng" w="12175">
            <a:solidFill>
              <a:srgbClr val="417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58"/>
          <p:cNvSpPr/>
          <p:nvPr/>
        </p:nvSpPr>
        <p:spPr>
          <a:xfrm>
            <a:off x="0" y="582168"/>
            <a:ext cx="2630170" cy="6350"/>
          </a:xfrm>
          <a:custGeom>
            <a:rect b="b" l="l" r="r" t="t"/>
            <a:pathLst>
              <a:path extrusionOk="0" h="6350" w="2630170">
                <a:moveTo>
                  <a:pt x="2630170" y="0"/>
                </a:moveTo>
                <a:lnTo>
                  <a:pt x="0" y="0"/>
                </a:lnTo>
                <a:lnTo>
                  <a:pt x="0" y="6096"/>
                </a:lnTo>
                <a:lnTo>
                  <a:pt x="2630170" y="6096"/>
                </a:lnTo>
                <a:lnTo>
                  <a:pt x="2630170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58"/>
          <p:cNvSpPr txBox="1"/>
          <p:nvPr>
            <p:ph type="title"/>
          </p:nvPr>
        </p:nvSpPr>
        <p:spPr>
          <a:xfrm>
            <a:off x="6908672" y="1824050"/>
            <a:ext cx="42862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pt-BR" sz="4800">
                <a:latin typeface="Arial Black"/>
                <a:ea typeface="Arial Black"/>
                <a:cs typeface="Arial Black"/>
                <a:sym typeface="Arial Black"/>
              </a:rPr>
              <a:t>+</a:t>
            </a:r>
            <a:endParaRPr sz="48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9"/>
          <p:cNvSpPr txBox="1"/>
          <p:nvPr/>
        </p:nvSpPr>
        <p:spPr>
          <a:xfrm>
            <a:off x="391159" y="264033"/>
            <a:ext cx="38538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NOVO RELATÓRIO À PEC 110/2019: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59"/>
          <p:cNvSpPr txBox="1"/>
          <p:nvPr>
            <p:ph type="title"/>
          </p:nvPr>
        </p:nvSpPr>
        <p:spPr>
          <a:xfrm>
            <a:off x="1528583" y="533336"/>
            <a:ext cx="616331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POR UMA REFORMA TRIBUTÁRIA VIÁVEL, SIMPLES E JUSTA</a:t>
            </a:r>
            <a:endParaRPr/>
          </a:p>
        </p:txBody>
      </p:sp>
      <p:sp>
        <p:nvSpPr>
          <p:cNvPr id="1215" name="Google Shape;1215;p59"/>
          <p:cNvSpPr txBox="1"/>
          <p:nvPr/>
        </p:nvSpPr>
        <p:spPr>
          <a:xfrm>
            <a:off x="481685" y="2058161"/>
            <a:ext cx="10363200" cy="3671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do IVA Dual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IVA Federal (CBS) + IVA Subnacional (IBS)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Transição em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sete anos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 adoção definitiva do IBS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Transição em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anos (40 anos)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modelo da origem para o do destino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Fundo de Desenvolvimento Regional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financiado exclusivamente por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do IBS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Manutenção do tratamento diferenciado da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ZFM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Manutenção do tratamento diferenciado para 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Simples Nacional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Direcionamento para que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defina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regimes diferenciados ou favorecidos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Direcionamento para que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defina o </a:t>
            </a: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prazo de transição do IPI para o 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59"/>
          <p:cNvSpPr txBox="1"/>
          <p:nvPr/>
        </p:nvSpPr>
        <p:spPr>
          <a:xfrm>
            <a:off x="416051" y="1213103"/>
            <a:ext cx="1178560" cy="39941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VIÁVEL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59"/>
          <p:cNvSpPr/>
          <p:nvPr/>
        </p:nvSpPr>
        <p:spPr>
          <a:xfrm>
            <a:off x="0" y="856488"/>
            <a:ext cx="6542405" cy="6350"/>
          </a:xfrm>
          <a:custGeom>
            <a:rect b="b" l="l" r="r" t="t"/>
            <a:pathLst>
              <a:path extrusionOk="0" h="6350" w="6542405">
                <a:moveTo>
                  <a:pt x="6542151" y="0"/>
                </a:moveTo>
                <a:lnTo>
                  <a:pt x="0" y="0"/>
                </a:lnTo>
                <a:lnTo>
                  <a:pt x="0" y="6096"/>
                </a:lnTo>
                <a:lnTo>
                  <a:pt x="6542151" y="6096"/>
                </a:lnTo>
                <a:lnTo>
                  <a:pt x="6542151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/>
              <a:t>DE TIGRE AO VOO DE GALINHA À PATINHO FEIO NO MUNDO</a:t>
            </a:r>
            <a:endParaRPr/>
          </a:p>
        </p:txBody>
      </p:sp>
      <p:pic>
        <p:nvPicPr>
          <p:cNvPr id="306" name="Google Shape;30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4459" y="2318543"/>
            <a:ext cx="7605131" cy="42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"/>
          <p:cNvSpPr/>
          <p:nvPr/>
        </p:nvSpPr>
        <p:spPr>
          <a:xfrm>
            <a:off x="8825571" y="1854199"/>
            <a:ext cx="3073162" cy="1574801"/>
          </a:xfrm>
          <a:prstGeom prst="rect">
            <a:avLst/>
          </a:prstGeom>
          <a:solidFill>
            <a:srgbClr val="9D0F1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BAIXÍSSIMO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60"/>
          <p:cNvSpPr txBox="1"/>
          <p:nvPr/>
        </p:nvSpPr>
        <p:spPr>
          <a:xfrm>
            <a:off x="391159" y="264033"/>
            <a:ext cx="38538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NOVO RELATÓRIO À PEC 110/2019: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60"/>
          <p:cNvSpPr txBox="1"/>
          <p:nvPr>
            <p:ph type="title"/>
          </p:nvPr>
        </p:nvSpPr>
        <p:spPr>
          <a:xfrm>
            <a:off x="1506280" y="510616"/>
            <a:ext cx="616331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POR UMA REFORMA TRIBUTÁRIA VIÁVEL, SIMPLES E JUSTA</a:t>
            </a:r>
            <a:endParaRPr/>
          </a:p>
        </p:txBody>
      </p:sp>
      <p:sp>
        <p:nvSpPr>
          <p:cNvPr id="1224" name="Google Shape;1224;p60"/>
          <p:cNvSpPr txBox="1"/>
          <p:nvPr/>
        </p:nvSpPr>
        <p:spPr>
          <a:xfrm>
            <a:off x="514908" y="1965147"/>
            <a:ext cx="8557895" cy="2708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Legislação uniforme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harmonizada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ampla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incide sobre todos bens e serviços, inclusive economia digital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Documento Fiscal único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centralizado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Administração tributária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centralizada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IBS Subnacional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Possibilidade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cobrança eletrônica automática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6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Redução do contencioso </a:t>
            </a: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administrativo e judicial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60"/>
          <p:cNvSpPr txBox="1"/>
          <p:nvPr/>
        </p:nvSpPr>
        <p:spPr>
          <a:xfrm>
            <a:off x="435863" y="1240536"/>
            <a:ext cx="1268095" cy="39941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SIMPLES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60"/>
          <p:cNvSpPr/>
          <p:nvPr/>
        </p:nvSpPr>
        <p:spPr>
          <a:xfrm>
            <a:off x="0" y="856488"/>
            <a:ext cx="6542405" cy="6350"/>
          </a:xfrm>
          <a:custGeom>
            <a:rect b="b" l="l" r="r" t="t"/>
            <a:pathLst>
              <a:path extrusionOk="0" h="6350" w="6542405">
                <a:moveTo>
                  <a:pt x="6542151" y="0"/>
                </a:moveTo>
                <a:lnTo>
                  <a:pt x="0" y="0"/>
                </a:lnTo>
                <a:lnTo>
                  <a:pt x="0" y="6096"/>
                </a:lnTo>
                <a:lnTo>
                  <a:pt x="6542151" y="6096"/>
                </a:lnTo>
                <a:lnTo>
                  <a:pt x="6542151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61"/>
          <p:cNvSpPr txBox="1"/>
          <p:nvPr/>
        </p:nvSpPr>
        <p:spPr>
          <a:xfrm>
            <a:off x="391159" y="264033"/>
            <a:ext cx="38538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C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NOVO RELATÓRIO À PEC 110/2019: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61"/>
          <p:cNvSpPr txBox="1"/>
          <p:nvPr>
            <p:ph type="title"/>
          </p:nvPr>
        </p:nvSpPr>
        <p:spPr>
          <a:xfrm>
            <a:off x="1506280" y="510616"/>
            <a:ext cx="616331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POR UMA REFORMA TRIBUTÁRIA VIÁVEL, SIMPLES E JUSTA</a:t>
            </a:r>
            <a:endParaRPr/>
          </a:p>
        </p:txBody>
      </p:sp>
      <p:sp>
        <p:nvSpPr>
          <p:cNvPr id="1233" name="Google Shape;1233;p61"/>
          <p:cNvSpPr txBox="1"/>
          <p:nvPr>
            <p:ph idx="1" type="body"/>
          </p:nvPr>
        </p:nvSpPr>
        <p:spPr>
          <a:xfrm>
            <a:off x="443280" y="1651568"/>
            <a:ext cx="8569960" cy="3867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725">
            <a:spAutoFit/>
          </a:bodyPr>
          <a:lstStyle/>
          <a:p>
            <a:pPr indent="-287019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Manutenção da carga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tributária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Desoneração completa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de investimentos e exportações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Não-cumulatividade plena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>
                <a:latin typeface="Arial"/>
                <a:ea typeface="Arial"/>
                <a:cs typeface="Arial"/>
                <a:sym typeface="Arial"/>
              </a:rPr>
              <a:t>Garantia de </a:t>
            </a:r>
            <a:r>
              <a:rPr lang="pt-BR"/>
              <a:t>devolução dos créditos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acumulados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Transparência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para o consumidor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Devolução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para famílias de </a:t>
            </a:r>
            <a:r>
              <a:rPr lang="pt-BR"/>
              <a:t>baixa renda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Imposto Seletivo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para produtos </a:t>
            </a:r>
            <a:r>
              <a:rPr lang="pt-BR"/>
              <a:t>prejudiciais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pt-BR"/>
              <a:t>saúde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ou ao </a:t>
            </a:r>
            <a:r>
              <a:rPr lang="pt-BR"/>
              <a:t>meio ambiente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IPVA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sobre </a:t>
            </a:r>
            <a:r>
              <a:rPr lang="pt-BR"/>
              <a:t>embarcações 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/>
              <a:t>aeronaves</a:t>
            </a:r>
            <a:endParaRPr/>
          </a:p>
          <a:p>
            <a:pPr indent="-287019" lvl="0" marL="29908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pt-BR">
                <a:latin typeface="Arial"/>
                <a:ea typeface="Arial"/>
                <a:cs typeface="Arial"/>
                <a:sym typeface="Arial"/>
              </a:rPr>
              <a:t>Imposto sobre Heranças e Doações (</a:t>
            </a:r>
            <a:r>
              <a:rPr lang="pt-BR"/>
              <a:t>ITCMD</a:t>
            </a:r>
            <a:r>
              <a:rPr b="0" lang="pt-BR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pt-BR"/>
              <a:t>progressivo</a:t>
            </a:r>
            <a:endParaRPr/>
          </a:p>
        </p:txBody>
      </p:sp>
      <p:sp>
        <p:nvSpPr>
          <p:cNvPr id="1234" name="Google Shape;1234;p61"/>
          <p:cNvSpPr txBox="1"/>
          <p:nvPr/>
        </p:nvSpPr>
        <p:spPr>
          <a:xfrm>
            <a:off x="362711" y="1129283"/>
            <a:ext cx="1009015" cy="401320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908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JUSTA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1"/>
          <p:cNvSpPr/>
          <p:nvPr/>
        </p:nvSpPr>
        <p:spPr>
          <a:xfrm>
            <a:off x="0" y="856488"/>
            <a:ext cx="6542405" cy="6350"/>
          </a:xfrm>
          <a:custGeom>
            <a:rect b="b" l="l" r="r" t="t"/>
            <a:pathLst>
              <a:path extrusionOk="0" h="6350" w="6542405">
                <a:moveTo>
                  <a:pt x="6542151" y="0"/>
                </a:moveTo>
                <a:lnTo>
                  <a:pt x="0" y="0"/>
                </a:lnTo>
                <a:lnTo>
                  <a:pt x="0" y="6096"/>
                </a:lnTo>
                <a:lnTo>
                  <a:pt x="6542151" y="6096"/>
                </a:lnTo>
                <a:lnTo>
                  <a:pt x="6542151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62"/>
          <p:cNvSpPr txBox="1"/>
          <p:nvPr>
            <p:ph type="title"/>
          </p:nvPr>
        </p:nvSpPr>
        <p:spPr>
          <a:xfrm>
            <a:off x="282041" y="218059"/>
            <a:ext cx="30949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0667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IMPACTOS DA REFORMA</a:t>
            </a:r>
            <a:endParaRPr/>
          </a:p>
        </p:txBody>
      </p:sp>
      <p:sp>
        <p:nvSpPr>
          <p:cNvPr id="1241" name="Google Shape;1241;p62"/>
          <p:cNvSpPr/>
          <p:nvPr/>
        </p:nvSpPr>
        <p:spPr>
          <a:xfrm>
            <a:off x="0" y="542544"/>
            <a:ext cx="3105150" cy="6350"/>
          </a:xfrm>
          <a:custGeom>
            <a:rect b="b" l="l" r="r" t="t"/>
            <a:pathLst>
              <a:path extrusionOk="0" h="6350" w="3105150">
                <a:moveTo>
                  <a:pt x="3104769" y="0"/>
                </a:moveTo>
                <a:lnTo>
                  <a:pt x="0" y="0"/>
                </a:lnTo>
                <a:lnTo>
                  <a:pt x="0" y="6096"/>
                </a:lnTo>
                <a:lnTo>
                  <a:pt x="3104769" y="6096"/>
                </a:lnTo>
                <a:lnTo>
                  <a:pt x="3104769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515213" y="934364"/>
            <a:ext cx="10601325" cy="4420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8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IMPACTOS SOBRE O CRESCIMENTO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Reforma aumentará o PIB brasileiro entre 12 e 20 p.p em 15 anos (UFMG)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Reforma tivesse sido feita há 15 anos atrás, o PIB brasileiro em 2021 seria, no mínimo, R$ 1 trilhão maior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 significa R$ 4,7 mil a mais de renda anual para cada um dos 213 milhões de brasileiros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IMPACTOS DISTRIBUTIVOS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Alíquota uniforme promove isonomia e beneficia famílias mais pobres que consomem menos serviços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IMPACTOS FEDERATIVOS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Princípio do destino acaba com a guerra fiscal e favorece Estados e Municípios mais pobres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IMPACTOS SETORIAIS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impacto sobre o crescimento, todos os setores da economia serão beneficiados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IMPACTOS SOBRE O AMBIENTE DE NEGÓCIOS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Maior segurança jurídica, redução significativa do contencioso, hoje em 75% do PIB (Insper)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3"/>
          <p:cNvSpPr/>
          <p:nvPr/>
        </p:nvSpPr>
        <p:spPr>
          <a:xfrm>
            <a:off x="6124955" y="1022603"/>
            <a:ext cx="2682240" cy="3778250"/>
          </a:xfrm>
          <a:custGeom>
            <a:rect b="b" l="l" r="r" t="t"/>
            <a:pathLst>
              <a:path extrusionOk="0" h="3778250" w="2682240">
                <a:moveTo>
                  <a:pt x="2682240" y="0"/>
                </a:moveTo>
                <a:lnTo>
                  <a:pt x="0" y="0"/>
                </a:lnTo>
                <a:lnTo>
                  <a:pt x="0" y="3777996"/>
                </a:lnTo>
                <a:lnTo>
                  <a:pt x="2682240" y="3777996"/>
                </a:lnTo>
                <a:lnTo>
                  <a:pt x="268224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63"/>
          <p:cNvSpPr/>
          <p:nvPr/>
        </p:nvSpPr>
        <p:spPr>
          <a:xfrm>
            <a:off x="3203448" y="1001267"/>
            <a:ext cx="2680970" cy="3799840"/>
          </a:xfrm>
          <a:custGeom>
            <a:rect b="b" l="l" r="r" t="t"/>
            <a:pathLst>
              <a:path extrusionOk="0" h="3799840" w="2680970">
                <a:moveTo>
                  <a:pt x="2680716" y="0"/>
                </a:moveTo>
                <a:lnTo>
                  <a:pt x="0" y="0"/>
                </a:lnTo>
                <a:lnTo>
                  <a:pt x="0" y="3799332"/>
                </a:lnTo>
                <a:lnTo>
                  <a:pt x="2680716" y="3799332"/>
                </a:lnTo>
                <a:lnTo>
                  <a:pt x="2680716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3"/>
          <p:cNvSpPr/>
          <p:nvPr/>
        </p:nvSpPr>
        <p:spPr>
          <a:xfrm>
            <a:off x="268224" y="1019555"/>
            <a:ext cx="2682240" cy="3799840"/>
          </a:xfrm>
          <a:custGeom>
            <a:rect b="b" l="l" r="r" t="t"/>
            <a:pathLst>
              <a:path extrusionOk="0" h="3799840" w="2682240">
                <a:moveTo>
                  <a:pt x="2682240" y="0"/>
                </a:moveTo>
                <a:lnTo>
                  <a:pt x="0" y="0"/>
                </a:lnTo>
                <a:lnTo>
                  <a:pt x="0" y="3799332"/>
                </a:lnTo>
                <a:lnTo>
                  <a:pt x="2682240" y="3799332"/>
                </a:lnTo>
                <a:lnTo>
                  <a:pt x="268224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3"/>
          <p:cNvSpPr txBox="1"/>
          <p:nvPr>
            <p:ph type="title"/>
          </p:nvPr>
        </p:nvSpPr>
        <p:spPr>
          <a:xfrm>
            <a:off x="496925" y="250697"/>
            <a:ext cx="212534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PRÓXIMOS PASSOS</a:t>
            </a:r>
            <a:endParaRPr/>
          </a:p>
        </p:txBody>
      </p:sp>
      <p:sp>
        <p:nvSpPr>
          <p:cNvPr id="1251" name="Google Shape;1251;p63"/>
          <p:cNvSpPr txBox="1"/>
          <p:nvPr/>
        </p:nvSpPr>
        <p:spPr>
          <a:xfrm>
            <a:off x="397763" y="1214627"/>
            <a:ext cx="2239010" cy="33845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0" lvl="0" marL="1466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Aprovação da PEC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63"/>
          <p:cNvSpPr txBox="1"/>
          <p:nvPr/>
        </p:nvSpPr>
        <p:spPr>
          <a:xfrm>
            <a:off x="3329940" y="1214627"/>
            <a:ext cx="2277110" cy="33845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0" lvl="0" marL="6216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 da CBS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63"/>
          <p:cNvSpPr txBox="1"/>
          <p:nvPr/>
        </p:nvSpPr>
        <p:spPr>
          <a:xfrm>
            <a:off x="6268211" y="1205483"/>
            <a:ext cx="2170430" cy="340360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0" lvl="0" marL="6324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LC do IBS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63"/>
          <p:cNvSpPr txBox="1"/>
          <p:nvPr/>
        </p:nvSpPr>
        <p:spPr>
          <a:xfrm>
            <a:off x="9340595" y="1214627"/>
            <a:ext cx="2144395" cy="338455"/>
          </a:xfrm>
          <a:prstGeom prst="rect">
            <a:avLst/>
          </a:pr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42525">
            <a:spAutoFit/>
          </a:bodyPr>
          <a:lstStyle/>
          <a:p>
            <a:pPr indent="0" lvl="0" marL="666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 do 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63"/>
          <p:cNvSpPr txBox="1"/>
          <p:nvPr/>
        </p:nvSpPr>
        <p:spPr>
          <a:xfrm>
            <a:off x="3395217" y="1870963"/>
            <a:ext cx="235712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Aprovação do PL 3887/2020, que institui a CBS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63"/>
          <p:cNvSpPr txBox="1"/>
          <p:nvPr/>
        </p:nvSpPr>
        <p:spPr>
          <a:xfrm>
            <a:off x="3395217" y="2846019"/>
            <a:ext cx="234378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CBS já nasce como IVA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63"/>
          <p:cNvSpPr txBox="1"/>
          <p:nvPr/>
        </p:nvSpPr>
        <p:spPr>
          <a:xfrm>
            <a:off x="3395217" y="3578097"/>
            <a:ext cx="239077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da CBS servirá como referência para Lei complementar do IBS Subnacional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3"/>
          <p:cNvSpPr txBox="1"/>
          <p:nvPr/>
        </p:nvSpPr>
        <p:spPr>
          <a:xfrm>
            <a:off x="6284721" y="1879473"/>
            <a:ext cx="2221230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Elaboração e aprovação do Projeto de Lei Complementar do IBS subnacional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63"/>
          <p:cNvSpPr txBox="1"/>
          <p:nvPr/>
        </p:nvSpPr>
        <p:spPr>
          <a:xfrm>
            <a:off x="9324213" y="1848992"/>
            <a:ext cx="2221230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Elaboração e aprovação do Projeto de Lei do Imposto Seletivo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63"/>
          <p:cNvSpPr txBox="1"/>
          <p:nvPr/>
        </p:nvSpPr>
        <p:spPr>
          <a:xfrm>
            <a:off x="422859" y="1866392"/>
            <a:ext cx="1920239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Tramitação simultânea da PEC 110 e do PL da CBS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63"/>
          <p:cNvSpPr txBox="1"/>
          <p:nvPr/>
        </p:nvSpPr>
        <p:spPr>
          <a:xfrm>
            <a:off x="422859" y="2842005"/>
            <a:ext cx="222440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Aprovação da PEC 110 antes da do PL da CBS: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63"/>
          <p:cNvSpPr txBox="1"/>
          <p:nvPr/>
        </p:nvSpPr>
        <p:spPr>
          <a:xfrm>
            <a:off x="422859" y="3945763"/>
            <a:ext cx="2227580" cy="883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7019" lvl="0" marL="299085" marR="362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previsão de IVA Dual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constitucional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63"/>
          <p:cNvSpPr txBox="1"/>
          <p:nvPr/>
        </p:nvSpPr>
        <p:spPr>
          <a:xfrm>
            <a:off x="422859" y="4676927"/>
            <a:ext cx="1797685" cy="1138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 CBS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previsão do IBS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F4E79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previsão do 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4" name="Google Shape;1264;p63"/>
          <p:cNvGrpSpPr/>
          <p:nvPr/>
        </p:nvGrpSpPr>
        <p:grpSpPr>
          <a:xfrm>
            <a:off x="2884931" y="2353056"/>
            <a:ext cx="279400" cy="574675"/>
            <a:chOff x="2884931" y="2353056"/>
            <a:chExt cx="279400" cy="574675"/>
          </a:xfrm>
        </p:grpSpPr>
        <p:sp>
          <p:nvSpPr>
            <p:cNvPr id="1265" name="Google Shape;1265;p63"/>
            <p:cNvSpPr/>
            <p:nvPr/>
          </p:nvSpPr>
          <p:spPr>
            <a:xfrm>
              <a:off x="2884931" y="2353056"/>
              <a:ext cx="279400" cy="574675"/>
            </a:xfrm>
            <a:custGeom>
              <a:rect b="b" l="l" r="r" t="t"/>
              <a:pathLst>
                <a:path extrusionOk="0" h="574675" w="279400">
                  <a:moveTo>
                    <a:pt x="0" y="0"/>
                  </a:moveTo>
                  <a:lnTo>
                    <a:pt x="0" y="574548"/>
                  </a:lnTo>
                  <a:lnTo>
                    <a:pt x="278892" y="28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63"/>
            <p:cNvSpPr/>
            <p:nvPr/>
          </p:nvSpPr>
          <p:spPr>
            <a:xfrm>
              <a:off x="2884931" y="2353056"/>
              <a:ext cx="279400" cy="574675"/>
            </a:xfrm>
            <a:custGeom>
              <a:rect b="b" l="l" r="r" t="t"/>
              <a:pathLst>
                <a:path extrusionOk="0" h="574675" w="279400">
                  <a:moveTo>
                    <a:pt x="0" y="0"/>
                  </a:moveTo>
                  <a:lnTo>
                    <a:pt x="278892" y="287274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175">
              <a:solidFill>
                <a:srgbClr val="417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63"/>
          <p:cNvGrpSpPr/>
          <p:nvPr/>
        </p:nvGrpSpPr>
        <p:grpSpPr>
          <a:xfrm>
            <a:off x="5830824" y="2353056"/>
            <a:ext cx="280670" cy="574675"/>
            <a:chOff x="5830824" y="2353056"/>
            <a:chExt cx="280670" cy="574675"/>
          </a:xfrm>
        </p:grpSpPr>
        <p:sp>
          <p:nvSpPr>
            <p:cNvPr id="1268" name="Google Shape;1268;p63"/>
            <p:cNvSpPr/>
            <p:nvPr/>
          </p:nvSpPr>
          <p:spPr>
            <a:xfrm>
              <a:off x="5830824" y="2353056"/>
              <a:ext cx="280670" cy="574675"/>
            </a:xfrm>
            <a:custGeom>
              <a:rect b="b" l="l" r="r" t="t"/>
              <a:pathLst>
                <a:path extrusionOk="0" h="574675" w="280670">
                  <a:moveTo>
                    <a:pt x="0" y="0"/>
                  </a:moveTo>
                  <a:lnTo>
                    <a:pt x="0" y="574548"/>
                  </a:lnTo>
                  <a:lnTo>
                    <a:pt x="280415" y="28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5830824" y="2353056"/>
              <a:ext cx="280670" cy="574675"/>
            </a:xfrm>
            <a:custGeom>
              <a:rect b="b" l="l" r="r" t="t"/>
              <a:pathLst>
                <a:path extrusionOk="0" h="574675" w="280670">
                  <a:moveTo>
                    <a:pt x="0" y="0"/>
                  </a:moveTo>
                  <a:lnTo>
                    <a:pt x="280415" y="287274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175">
              <a:solidFill>
                <a:srgbClr val="417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63"/>
          <p:cNvGrpSpPr/>
          <p:nvPr/>
        </p:nvGrpSpPr>
        <p:grpSpPr>
          <a:xfrm>
            <a:off x="8755379" y="2353056"/>
            <a:ext cx="280670" cy="574675"/>
            <a:chOff x="8755379" y="2353056"/>
            <a:chExt cx="280670" cy="574675"/>
          </a:xfrm>
        </p:grpSpPr>
        <p:sp>
          <p:nvSpPr>
            <p:cNvPr id="1271" name="Google Shape;1271;p63"/>
            <p:cNvSpPr/>
            <p:nvPr/>
          </p:nvSpPr>
          <p:spPr>
            <a:xfrm>
              <a:off x="8755379" y="2353056"/>
              <a:ext cx="280670" cy="574675"/>
            </a:xfrm>
            <a:custGeom>
              <a:rect b="b" l="l" r="r" t="t"/>
              <a:pathLst>
                <a:path extrusionOk="0" h="574675" w="280670">
                  <a:moveTo>
                    <a:pt x="0" y="0"/>
                  </a:moveTo>
                  <a:lnTo>
                    <a:pt x="0" y="574548"/>
                  </a:lnTo>
                  <a:lnTo>
                    <a:pt x="280416" y="28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63"/>
            <p:cNvSpPr/>
            <p:nvPr/>
          </p:nvSpPr>
          <p:spPr>
            <a:xfrm>
              <a:off x="8755379" y="2353056"/>
              <a:ext cx="280670" cy="574675"/>
            </a:xfrm>
            <a:custGeom>
              <a:rect b="b" l="l" r="r" t="t"/>
              <a:pathLst>
                <a:path extrusionOk="0" h="574675" w="280670">
                  <a:moveTo>
                    <a:pt x="0" y="0"/>
                  </a:moveTo>
                  <a:lnTo>
                    <a:pt x="280416" y="287274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175">
              <a:solidFill>
                <a:srgbClr val="417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3" name="Google Shape;1273;p63"/>
          <p:cNvSpPr/>
          <p:nvPr/>
        </p:nvSpPr>
        <p:spPr>
          <a:xfrm>
            <a:off x="0" y="582168"/>
            <a:ext cx="2604770" cy="6350"/>
          </a:xfrm>
          <a:custGeom>
            <a:rect b="b" l="l" r="r" t="t"/>
            <a:pathLst>
              <a:path extrusionOk="0" h="6350" w="2604770">
                <a:moveTo>
                  <a:pt x="2604262" y="0"/>
                </a:moveTo>
                <a:lnTo>
                  <a:pt x="0" y="0"/>
                </a:lnTo>
                <a:lnTo>
                  <a:pt x="0" y="6096"/>
                </a:lnTo>
                <a:lnTo>
                  <a:pt x="2604262" y="6096"/>
                </a:lnTo>
                <a:lnTo>
                  <a:pt x="2604262" y="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64"/>
          <p:cNvSpPr/>
          <p:nvPr/>
        </p:nvSpPr>
        <p:spPr>
          <a:xfrm>
            <a:off x="8827" y="1455089"/>
            <a:ext cx="12168093" cy="616481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64"/>
          <p:cNvSpPr/>
          <p:nvPr/>
        </p:nvSpPr>
        <p:spPr>
          <a:xfrm>
            <a:off x="0" y="1768061"/>
            <a:ext cx="12192000" cy="741977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64"/>
          <p:cNvSpPr txBox="1"/>
          <p:nvPr/>
        </p:nvSpPr>
        <p:spPr>
          <a:xfrm>
            <a:off x="456236" y="2487558"/>
            <a:ext cx="11401148" cy="2193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›"/>
            </a:pPr>
            <a:r>
              <a:rPr b="0" i="0" lang="pt-B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FIM DA GUERRA FISCAL/RENÚNCIAS   	</a:t>
            </a:r>
            <a:r>
              <a:rPr b="0" i="0" lang="pt-BR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R$ 356 BILHÕES a.a.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›"/>
            </a:pPr>
            <a:r>
              <a:rPr b="0" i="0" lang="pt-B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FIM DA INADIMPLÊNCIA.                                </a:t>
            </a:r>
            <a:r>
              <a:rPr b="0" i="0" lang="pt-BR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R$ 300 BILHÕES a.a.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›"/>
            </a:pPr>
            <a:r>
              <a:rPr b="0" i="0" lang="pt-B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2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64"/>
          <p:cNvSpPr/>
          <p:nvPr/>
        </p:nvSpPr>
        <p:spPr>
          <a:xfrm>
            <a:off x="-15079" y="4316856"/>
            <a:ext cx="12191999" cy="622639"/>
          </a:xfrm>
          <a:prstGeom prst="rect">
            <a:avLst/>
          </a:prstGeom>
          <a:solidFill>
            <a:srgbClr val="0029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REDUÇÃO DA CARGA EM APROX.  6,56% DO PIB AO ANO  =   </a:t>
            </a: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R$ 656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64"/>
          <p:cNvSpPr txBox="1"/>
          <p:nvPr/>
        </p:nvSpPr>
        <p:spPr>
          <a:xfrm>
            <a:off x="-15079" y="4939495"/>
            <a:ext cx="12072401" cy="7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›"/>
            </a:pPr>
            <a:r>
              <a:rPr b="0" i="0" lang="pt-B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+GANHO EXTRA  COM A DESBUROCRATIZAÇÃO       </a:t>
            </a:r>
            <a:r>
              <a:rPr b="0" i="0" lang="pt-BR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R$ 80 BILHÕES a.a.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64"/>
          <p:cNvSpPr txBox="1"/>
          <p:nvPr/>
        </p:nvSpPr>
        <p:spPr>
          <a:xfrm>
            <a:off x="456236" y="1046346"/>
            <a:ext cx="11601086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64"/>
          <p:cNvSpPr txBox="1"/>
          <p:nvPr/>
        </p:nvSpPr>
        <p:spPr>
          <a:xfrm>
            <a:off x="552411" y="1455089"/>
            <a:ext cx="11408736" cy="95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REDUÇÃO DE </a:t>
            </a: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50% DA SONEGAÇÃO </a:t>
            </a: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FORMALIZANDO PELO MENOS 50%  DO PIB INFORMAL </a:t>
            </a: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(25% DO PIB) </a:t>
            </a:r>
            <a:r>
              <a:rPr b="1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1" i="0" lang="pt-BR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GANHO EXYTA DE ARRECADAÇÃO DE </a:t>
            </a:r>
            <a:r>
              <a:rPr b="1" i="0" lang="pt-BR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R$400 BILHÕES a.a</a:t>
            </a:r>
            <a:r>
              <a:rPr b="1" i="0" lang="pt-BR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pt-B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64"/>
          <p:cNvSpPr txBox="1"/>
          <p:nvPr>
            <p:ph type="title"/>
          </p:nvPr>
        </p:nvSpPr>
        <p:spPr>
          <a:xfrm>
            <a:off x="300251" y="173425"/>
            <a:ext cx="11089992" cy="128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2800"/>
              <a:buFont typeface="Calibri"/>
              <a:buNone/>
            </a:pPr>
            <a:r>
              <a:rPr b="1" lang="pt-BR" sz="2800"/>
              <a:t>GANHOS ESTIMADOS DA PEC 110/45 PARA OS CONSUMIDORES/FAMÍLIAS</a:t>
            </a:r>
            <a:br>
              <a:rPr b="1" lang="pt-BR" sz="2800"/>
            </a:br>
            <a:r>
              <a:rPr b="1" lang="pt-BR" sz="2400">
                <a:solidFill>
                  <a:schemeClr val="dk1"/>
                </a:solidFill>
                <a:highlight>
                  <a:srgbClr val="FFFF00"/>
                </a:highlight>
              </a:rPr>
              <a:t>R$ 656 BILHOĒS ANUAIS </a:t>
            </a:r>
            <a:br>
              <a:rPr b="1" lang="pt-BR" sz="280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b="1" lang="pt-BR" sz="2800">
                <a:solidFill>
                  <a:schemeClr val="lt1"/>
                </a:solidFill>
              </a:rPr>
              <a:t>SÓ COM A EXTINÇÃO DO ISS, ICMS, IPI, PIS E COFINS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287" name="Google Shape;1287;p64"/>
          <p:cNvSpPr txBox="1"/>
          <p:nvPr/>
        </p:nvSpPr>
        <p:spPr>
          <a:xfrm>
            <a:off x="482321" y="5908431"/>
            <a:ext cx="111737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CRESCIMENTO ECONOMICO SUSTENTADO FRATERNO E SOLIDÁRIO, ACESSO DO BRASIL À OCDE E FORTALECIMENTO DO MERCADO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5"/>
          <p:cNvSpPr txBox="1"/>
          <p:nvPr>
            <p:ph type="title"/>
          </p:nvPr>
        </p:nvSpPr>
        <p:spPr>
          <a:xfrm>
            <a:off x="0" y="1745673"/>
            <a:ext cx="12192000" cy="73378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Calibri"/>
              <a:buNone/>
            </a:pPr>
            <a:br>
              <a:rPr lang="pt-BR" sz="9600"/>
            </a:br>
            <a:br>
              <a:rPr lang="pt-BR" sz="9600"/>
            </a:br>
            <a:br>
              <a:rPr lang="pt-BR" sz="9600"/>
            </a:br>
            <a:br>
              <a:rPr lang="pt-BR" sz="9600"/>
            </a:br>
            <a:br>
              <a:rPr lang="pt-BR" sz="9600"/>
            </a:br>
            <a:r>
              <a:rPr lang="pt-BR" sz="6700"/>
              <a:t> </a:t>
            </a:r>
            <a:r>
              <a:rPr lang="pt-BR"/>
              <a:t> “O Consumo de</a:t>
            </a:r>
            <a:r>
              <a:rPr lang="pt-BR" sz="6700"/>
              <a:t> Bens e Serviços é feito por todas as Pessoas/Famílias” </a:t>
            </a:r>
            <a:br>
              <a:rPr lang="pt-BR" sz="6700"/>
            </a:br>
            <a:br>
              <a:rPr lang="pt-BR" sz="6700"/>
            </a:br>
            <a:br>
              <a:rPr b="0" i="1" lang="pt-BR" sz="4400" u="none" strike="noStrike">
                <a:solidFill>
                  <a:srgbClr val="343A40"/>
                </a:solidFill>
                <a:highlight>
                  <a:srgbClr val="FFFF00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br>
              <a:rPr lang="pt-BR" sz="4400"/>
            </a:br>
            <a:br>
              <a:rPr lang="pt-BR" sz="80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73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294" name="Google Shape;1294;p65"/>
          <p:cNvSpPr txBox="1"/>
          <p:nvPr/>
        </p:nvSpPr>
        <p:spPr>
          <a:xfrm>
            <a:off x="166255" y="287168"/>
            <a:ext cx="1178895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br>
              <a:rPr b="0" i="0" lang="pt-B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3200" u="none" cap="none" strike="noStrike">
                <a:solidFill>
                  <a:srgbClr val="343A40"/>
                </a:solidFill>
                <a:highlight>
                  <a:srgbClr val="FFFF00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Consumo das famílias é grande motor da economia, diz IBGE</a:t>
            </a:r>
            <a:br>
              <a:rPr b="0" i="0" lang="pt-BR" sz="4000" u="none" cap="none" strike="noStrike">
                <a:solidFill>
                  <a:srgbClr val="343A40"/>
                </a:solidFill>
                <a:highlight>
                  <a:srgbClr val="FFFF00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b="0" i="1" lang="pt-BR" sz="4800" u="none" cap="none" strike="noStrike">
                <a:solidFill>
                  <a:srgbClr val="343A40"/>
                </a:solidFill>
                <a:highlight>
                  <a:srgbClr val="FFFF00"/>
                </a:highlight>
                <a:latin typeface="Source Serif Pro"/>
                <a:ea typeface="Source Serif Pro"/>
                <a:cs typeface="Source Serif Pro"/>
                <a:sym typeface="Source Serif Pro"/>
              </a:rPr>
              <a:t>Setor tem peso de 65% na composição do PIB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6"/>
          <p:cNvSpPr/>
          <p:nvPr/>
        </p:nvSpPr>
        <p:spPr>
          <a:xfrm>
            <a:off x="0" y="-551"/>
            <a:ext cx="12192000" cy="1178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66"/>
          <p:cNvSpPr txBox="1"/>
          <p:nvPr/>
        </p:nvSpPr>
        <p:spPr>
          <a:xfrm>
            <a:off x="0" y="136332"/>
            <a:ext cx="12192000" cy="1053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t-BR" sz="33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R$ 500 BILHÕES </a:t>
            </a:r>
            <a:r>
              <a:rPr b="1" i="0" lang="pt-BR" sz="29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(5,74% PIB)</a:t>
            </a:r>
            <a:r>
              <a:rPr b="1" i="0" lang="pt-BR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ARRECADADOS DE  ISS, ICMS,IPI, PIS E COFINS, MAS QUE ESTÃO EMBUTIDOS NOS PREÇOS DOS BENS E SERVIÇOS PAGOS PELOS  CONSUMIDORES (FAMÍLIAS)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66"/>
          <p:cNvSpPr/>
          <p:nvPr/>
        </p:nvSpPr>
        <p:spPr>
          <a:xfrm>
            <a:off x="8431488" y="1162050"/>
            <a:ext cx="3452737" cy="3224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R$ 1,9 </a:t>
            </a:r>
            <a:r>
              <a:rPr b="1" i="0" lang="pt-BR" sz="2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TRILHÃO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(18,74% PIB)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 COBRADO DO CONSUMIDOR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66"/>
          <p:cNvSpPr/>
          <p:nvPr/>
        </p:nvSpPr>
        <p:spPr>
          <a:xfrm>
            <a:off x="3943113" y="1708628"/>
            <a:ext cx="3529484" cy="19527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R$ 574 BILHÕES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(5,74% PIB)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RENÚNCIA E INADIMPLENCIA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ARRECADADOS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66"/>
          <p:cNvSpPr/>
          <p:nvPr/>
        </p:nvSpPr>
        <p:spPr>
          <a:xfrm>
            <a:off x="382249" y="1259174"/>
            <a:ext cx="3195030" cy="29835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R$ 1,3 </a:t>
            </a: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TRILHÃO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(13,21% PIB)</a:t>
            </a:r>
            <a:endParaRPr b="1" i="0" sz="20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EFETIVAMENTE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ARRECADADO EM 2021</a:t>
            </a:r>
            <a:r>
              <a:rPr b="1" i="0" lang="pt-BR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a&#10;&#10;Descrição gerada automaticamente" id="1305" name="Google Shape;130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543" y="5020526"/>
            <a:ext cx="8394492" cy="1701142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66"/>
          <p:cNvSpPr/>
          <p:nvPr/>
        </p:nvSpPr>
        <p:spPr>
          <a:xfrm>
            <a:off x="7601639" y="2578761"/>
            <a:ext cx="522074" cy="416699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66"/>
          <p:cNvSpPr txBox="1"/>
          <p:nvPr/>
        </p:nvSpPr>
        <p:spPr>
          <a:xfrm>
            <a:off x="3192905" y="284063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66"/>
          <p:cNvSpPr/>
          <p:nvPr/>
        </p:nvSpPr>
        <p:spPr>
          <a:xfrm>
            <a:off x="3548578" y="2558125"/>
            <a:ext cx="411750" cy="437335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66"/>
          <p:cNvSpPr/>
          <p:nvPr/>
        </p:nvSpPr>
        <p:spPr>
          <a:xfrm>
            <a:off x="5760844" y="3947417"/>
            <a:ext cx="3452737" cy="1405595"/>
          </a:xfrm>
          <a:prstGeom prst="bentArrow">
            <a:avLst>
              <a:gd fmla="val 22144" name="adj1"/>
              <a:gd fmla="val 16895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66"/>
          <p:cNvSpPr txBox="1"/>
          <p:nvPr/>
        </p:nvSpPr>
        <p:spPr>
          <a:xfrm>
            <a:off x="4536170" y="1259173"/>
            <a:ext cx="31246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GORDURAS TRANS QUE SERÃO ELIMINADAS COM A PEC 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67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pt-BR" sz="2600"/>
              <a:t>                                   </a:t>
            </a:r>
            <a:r>
              <a:rPr b="1" lang="pt-BR" sz="2600">
                <a:highlight>
                  <a:srgbClr val="FFFF00"/>
                </a:highlight>
              </a:rPr>
              <a:t> MANICÔMIO TRIBUTÁRIO BRASILEIRO</a:t>
            </a:r>
            <a:br>
              <a:rPr b="1" lang="pt-BR" sz="2600">
                <a:highlight>
                  <a:srgbClr val="FFFF00"/>
                </a:highlight>
              </a:rPr>
            </a:br>
            <a:br>
              <a:rPr b="1" lang="pt-BR" sz="2600">
                <a:highlight>
                  <a:srgbClr val="FFFF00"/>
                </a:highlight>
              </a:rPr>
            </a:br>
            <a:r>
              <a:rPr b="1" lang="pt-BR" sz="2600">
                <a:highlight>
                  <a:srgbClr val="FFFF00"/>
                </a:highlight>
              </a:rPr>
              <a:t>QUEM PAGA OS IMPOSTOS SOBRE OS BENS E SERVIÇOS?</a:t>
            </a:r>
            <a:br>
              <a:rPr b="1" lang="pt-BR" sz="2600">
                <a:highlight>
                  <a:srgbClr val="FFFF00"/>
                </a:highlight>
              </a:rPr>
            </a:br>
            <a:br>
              <a:rPr b="1" lang="pt-BR" sz="2600">
                <a:highlight>
                  <a:srgbClr val="FFFF00"/>
                </a:highlight>
              </a:rPr>
            </a:br>
            <a:r>
              <a:rPr b="1" lang="pt-BR" sz="2600">
                <a:highlight>
                  <a:srgbClr val="FFFF00"/>
                </a:highlight>
              </a:rPr>
              <a:t>R- OS CONSUMIDORES FINAIS QUE SÃO AS PESSOAS FÍSICAS/FAMÍLIAS</a:t>
            </a:r>
            <a:endParaRPr/>
          </a:p>
        </p:txBody>
      </p:sp>
      <p:sp>
        <p:nvSpPr>
          <p:cNvPr id="1317" name="Google Shape;1317;p67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8" name="Google Shape;1318;p67"/>
          <p:cNvGrpSpPr/>
          <p:nvPr/>
        </p:nvGrpSpPr>
        <p:grpSpPr>
          <a:xfrm>
            <a:off x="4460033" y="641498"/>
            <a:ext cx="7088497" cy="5534789"/>
            <a:chOff x="0" y="675"/>
            <a:chExt cx="7088497" cy="5534789"/>
          </a:xfrm>
        </p:grpSpPr>
        <p:cxnSp>
          <p:nvCxnSpPr>
            <p:cNvPr id="1319" name="Google Shape;1319;p67"/>
            <p:cNvCxnSpPr/>
            <p:nvPr/>
          </p:nvCxnSpPr>
          <p:spPr>
            <a:xfrm>
              <a:off x="0" y="675"/>
              <a:ext cx="7088497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20" name="Google Shape;1320;p67"/>
            <p:cNvSpPr/>
            <p:nvPr/>
          </p:nvSpPr>
          <p:spPr>
            <a:xfrm>
              <a:off x="0" y="675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7"/>
            <p:cNvSpPr txBox="1"/>
            <p:nvPr/>
          </p:nvSpPr>
          <p:spPr>
            <a:xfrm>
              <a:off x="0" y="675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QUANTO É O CONSUMO ANUAL DE BENS E SERVIÇOS DAS PESSOAS/FAMÍLIAS?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65% DO PIB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2" name="Google Shape;1322;p67"/>
            <p:cNvCxnSpPr/>
            <p:nvPr/>
          </p:nvCxnSpPr>
          <p:spPr>
            <a:xfrm>
              <a:off x="0" y="791359"/>
              <a:ext cx="7088497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23" name="Google Shape;1323;p67"/>
            <p:cNvSpPr/>
            <p:nvPr/>
          </p:nvSpPr>
          <p:spPr>
            <a:xfrm>
              <a:off x="0" y="791359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7"/>
            <p:cNvSpPr txBox="1"/>
            <p:nvPr/>
          </p:nvSpPr>
          <p:spPr>
            <a:xfrm>
              <a:off x="0" y="791359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QUANTO SE ARRECADA NO BRASIL?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33% DO PIB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5" name="Google Shape;1325;p67"/>
            <p:cNvCxnSpPr/>
            <p:nvPr/>
          </p:nvCxnSpPr>
          <p:spPr>
            <a:xfrm>
              <a:off x="0" y="1582043"/>
              <a:ext cx="7088497" cy="0"/>
            </a:xfrm>
            <a:prstGeom prst="straightConnector1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26" name="Google Shape;1326;p67"/>
            <p:cNvSpPr/>
            <p:nvPr/>
          </p:nvSpPr>
          <p:spPr>
            <a:xfrm>
              <a:off x="0" y="1582043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7"/>
            <p:cNvSpPr txBox="1"/>
            <p:nvPr/>
          </p:nvSpPr>
          <p:spPr>
            <a:xfrm>
              <a:off x="0" y="1582043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QUANTO OS BRASILEIROS PAGAM DE IMPOSTOS?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43% DO PIB 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8" name="Google Shape;1328;p67"/>
            <p:cNvCxnSpPr/>
            <p:nvPr/>
          </p:nvCxnSpPr>
          <p:spPr>
            <a:xfrm>
              <a:off x="0" y="2372727"/>
              <a:ext cx="7088497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29" name="Google Shape;1329;p67"/>
            <p:cNvSpPr/>
            <p:nvPr/>
          </p:nvSpPr>
          <p:spPr>
            <a:xfrm>
              <a:off x="0" y="2372727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7"/>
            <p:cNvSpPr txBox="1"/>
            <p:nvPr/>
          </p:nvSpPr>
          <p:spPr>
            <a:xfrm>
              <a:off x="0" y="2372727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QUANTO DOS 33% SÃO OS IMPOSTOS SOBRE OS PRECOS DOS BENS E SERVICOS?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1" name="Google Shape;1331;p67"/>
            <p:cNvCxnSpPr/>
            <p:nvPr/>
          </p:nvCxnSpPr>
          <p:spPr>
            <a:xfrm>
              <a:off x="0" y="3163412"/>
              <a:ext cx="7088497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2" name="Google Shape;1332;p67"/>
            <p:cNvSpPr/>
            <p:nvPr/>
          </p:nvSpPr>
          <p:spPr>
            <a:xfrm>
              <a:off x="0" y="3163412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7"/>
            <p:cNvSpPr txBox="1"/>
            <p:nvPr/>
          </p:nvSpPr>
          <p:spPr>
            <a:xfrm>
              <a:off x="0" y="3163412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75% DE 33% = 25% ARRECADADOS + 10% NÃO ARRECADADOS = 35% DO PIB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4" name="Google Shape;1334;p67"/>
            <p:cNvCxnSpPr/>
            <p:nvPr/>
          </p:nvCxnSpPr>
          <p:spPr>
            <a:xfrm>
              <a:off x="0" y="3954096"/>
              <a:ext cx="7088497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5" name="Google Shape;1335;p67"/>
            <p:cNvSpPr/>
            <p:nvPr/>
          </p:nvSpPr>
          <p:spPr>
            <a:xfrm>
              <a:off x="0" y="3954096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67"/>
            <p:cNvSpPr txBox="1"/>
            <p:nvPr/>
          </p:nvSpPr>
          <p:spPr>
            <a:xfrm>
              <a:off x="0" y="3954096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 QUE SÃO ESTES 10%?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7% DE RENÚNCIAS FISCAIS  E 3% DE INADIMPLÊNCIAS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37" name="Google Shape;1337;p67"/>
            <p:cNvCxnSpPr/>
            <p:nvPr/>
          </p:nvCxnSpPr>
          <p:spPr>
            <a:xfrm>
              <a:off x="0" y="4744780"/>
              <a:ext cx="7088497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8" name="Google Shape;1338;p67"/>
            <p:cNvSpPr/>
            <p:nvPr/>
          </p:nvSpPr>
          <p:spPr>
            <a:xfrm>
              <a:off x="0" y="4744780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7"/>
            <p:cNvSpPr txBox="1"/>
            <p:nvPr/>
          </p:nvSpPr>
          <p:spPr>
            <a:xfrm>
              <a:off x="0" y="4744780"/>
              <a:ext cx="7088497" cy="79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OS 10% COM QUEM FICA?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COM AS EMPRESAS QUE TEM BENEFÍCIOS FISCAIS E AS QUE SÃO INADIMPLENTES 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6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68"/>
          <p:cNvSpPr txBox="1"/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pt-BR" sz="2400">
                <a:highlight>
                  <a:srgbClr val="FFFF00"/>
                </a:highlight>
              </a:rPr>
              <a:t>AS ALÍQUOTAS SERÃO MENORES? EM QUANTO?</a:t>
            </a:r>
            <a:br>
              <a:rPr b="1" lang="pt-BR" sz="2400">
                <a:highlight>
                  <a:srgbClr val="FFFF00"/>
                </a:highlight>
              </a:rPr>
            </a:br>
            <a:br>
              <a:rPr b="1" lang="pt-BR" sz="2400">
                <a:highlight>
                  <a:srgbClr val="00FF00"/>
                </a:highlight>
              </a:rPr>
            </a:br>
            <a:r>
              <a:rPr b="1" lang="pt-BR" sz="2400">
                <a:highlight>
                  <a:srgbClr val="00FF00"/>
                </a:highlight>
              </a:rPr>
              <a:t>SIM, </a:t>
            </a:r>
            <a:br>
              <a:rPr b="1" lang="pt-BR" sz="2400">
                <a:highlight>
                  <a:srgbClr val="00FF00"/>
                </a:highlight>
              </a:rPr>
            </a:br>
            <a:r>
              <a:rPr b="1" lang="pt-BR" sz="2400">
                <a:highlight>
                  <a:srgbClr val="00FF00"/>
                </a:highlight>
              </a:rPr>
              <a:t>COM O IVA NA BASE CONSUMO, AS ALÍQUOTAS SERÃO EM MÉDIA 30% MENORES</a:t>
            </a:r>
            <a:br>
              <a:rPr b="1" lang="pt-BR" sz="2400">
                <a:highlight>
                  <a:srgbClr val="00FF00"/>
                </a:highlight>
              </a:rPr>
            </a:br>
            <a:br>
              <a:rPr b="1" lang="pt-BR" sz="2400">
                <a:highlight>
                  <a:srgbClr val="00FF00"/>
                </a:highlight>
              </a:rPr>
            </a:br>
            <a:r>
              <a:rPr b="1" lang="pt-BR" sz="2400">
                <a:highlight>
                  <a:srgbClr val="FFFF00"/>
                </a:highlight>
              </a:rPr>
              <a:t>E OS PREÇOS GERAIS SERÃO MENORES NA MESMA PROPORÇÃO </a:t>
            </a:r>
            <a:endParaRPr/>
          </a:p>
        </p:txBody>
      </p:sp>
      <p:sp>
        <p:nvSpPr>
          <p:cNvPr id="1346" name="Google Shape;1346;p68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7" name="Google Shape;1347;p68"/>
          <p:cNvGrpSpPr/>
          <p:nvPr/>
        </p:nvGrpSpPr>
        <p:grpSpPr>
          <a:xfrm>
            <a:off x="4648018" y="334503"/>
            <a:ext cx="6900512" cy="6101070"/>
            <a:chOff x="0" y="395"/>
            <a:chExt cx="6900512" cy="6101070"/>
          </a:xfrm>
        </p:grpSpPr>
        <p:cxnSp>
          <p:nvCxnSpPr>
            <p:cNvPr id="1348" name="Google Shape;1348;p68"/>
            <p:cNvCxnSpPr/>
            <p:nvPr/>
          </p:nvCxnSpPr>
          <p:spPr>
            <a:xfrm>
              <a:off x="0" y="395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49" name="Google Shape;1349;p68"/>
            <p:cNvSpPr/>
            <p:nvPr/>
          </p:nvSpPr>
          <p:spPr>
            <a:xfrm>
              <a:off x="0" y="395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8"/>
            <p:cNvSpPr txBox="1"/>
            <p:nvPr/>
          </p:nvSpPr>
          <p:spPr>
            <a:xfrm>
              <a:off x="0" y="395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 É A SONEGAÇÃO FISCAL NO BRASIL?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8% DO PIB</a:t>
              </a:r>
              <a:endParaRPr b="0" i="0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1" name="Google Shape;1351;p68"/>
            <p:cNvCxnSpPr/>
            <p:nvPr/>
          </p:nvCxnSpPr>
          <p:spPr>
            <a:xfrm>
              <a:off x="0" y="833144"/>
              <a:ext cx="690051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2" name="Google Shape;1352;p68"/>
            <p:cNvSpPr/>
            <p:nvPr/>
          </p:nvSpPr>
          <p:spPr>
            <a:xfrm>
              <a:off x="0" y="833144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8"/>
            <p:cNvSpPr txBox="1"/>
            <p:nvPr/>
          </p:nvSpPr>
          <p:spPr>
            <a:xfrm>
              <a:off x="0" y="833144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QUANTO É O CUSTO DA BUROCRACIA?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DE 1% A 2% DO PIB</a:t>
              </a:r>
              <a:endParaRPr b="0" i="0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4" name="Google Shape;1354;p68"/>
            <p:cNvCxnSpPr/>
            <p:nvPr/>
          </p:nvCxnSpPr>
          <p:spPr>
            <a:xfrm>
              <a:off x="0" y="1665893"/>
              <a:ext cx="6900512" cy="0"/>
            </a:xfrm>
            <a:prstGeom prst="straightConnector1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5" name="Google Shape;1355;p68"/>
            <p:cNvSpPr/>
            <p:nvPr/>
          </p:nvSpPr>
          <p:spPr>
            <a:xfrm>
              <a:off x="0" y="1665893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8"/>
            <p:cNvSpPr txBox="1"/>
            <p:nvPr/>
          </p:nvSpPr>
          <p:spPr>
            <a:xfrm>
              <a:off x="0" y="1665893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 É O ESTOQUE DE DÍDA ATIVA?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45% DO PIB </a:t>
              </a:r>
              <a:endParaRPr b="0" i="0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7" name="Google Shape;1357;p68"/>
            <p:cNvCxnSpPr/>
            <p:nvPr/>
          </p:nvCxnSpPr>
          <p:spPr>
            <a:xfrm>
              <a:off x="0" y="2498642"/>
              <a:ext cx="6900512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58" name="Google Shape;1358;p68"/>
            <p:cNvSpPr/>
            <p:nvPr/>
          </p:nvSpPr>
          <p:spPr>
            <a:xfrm>
              <a:off x="0" y="2498642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8"/>
            <p:cNvSpPr txBox="1"/>
            <p:nvPr/>
          </p:nvSpPr>
          <p:spPr>
            <a:xfrm>
              <a:off x="0" y="2498642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 É O ESTOQUE DO CONTENCIOSO?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75% DO PIB</a:t>
              </a:r>
              <a:endParaRPr b="0" i="0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0" name="Google Shape;1360;p68"/>
            <p:cNvCxnSpPr/>
            <p:nvPr/>
          </p:nvCxnSpPr>
          <p:spPr>
            <a:xfrm>
              <a:off x="0" y="3331392"/>
              <a:ext cx="6900512" cy="0"/>
            </a:xfrm>
            <a:prstGeom prst="straightConnector1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1" name="Google Shape;1361;p68"/>
            <p:cNvSpPr/>
            <p:nvPr/>
          </p:nvSpPr>
          <p:spPr>
            <a:xfrm>
              <a:off x="0" y="3331392"/>
              <a:ext cx="6893773" cy="110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8"/>
            <p:cNvSpPr txBox="1"/>
            <p:nvPr/>
          </p:nvSpPr>
          <p:spPr>
            <a:xfrm>
              <a:off x="0" y="3331392"/>
              <a:ext cx="6893773" cy="110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QUAIS SAO AS CONSEQUÊNCIAS DESTE MANICÕMIO TRIBUTÁRIO?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BAIXÍSSIMO CRESCIMENTO ECONÔMICO, DESEMPREGO CRÔNICO, FALTA DE COMPETITIVIDADE, BAIXOS SALÁRIOS E BAIXO PODER AQUISITIVO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3" name="Google Shape;1363;p68"/>
            <p:cNvCxnSpPr/>
            <p:nvPr/>
          </p:nvCxnSpPr>
          <p:spPr>
            <a:xfrm>
              <a:off x="0" y="4435967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4" name="Google Shape;1364;p68"/>
            <p:cNvSpPr/>
            <p:nvPr/>
          </p:nvSpPr>
          <p:spPr>
            <a:xfrm>
              <a:off x="0" y="4435967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8"/>
            <p:cNvSpPr txBox="1"/>
            <p:nvPr/>
          </p:nvSpPr>
          <p:spPr>
            <a:xfrm>
              <a:off x="0" y="4435967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DESDE QUANDO O BRASIL COVIVE COM ESTE CAOS TRIBUTÁRIO?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pt-BR" sz="20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HÁ MAIS DE 40 ANOS, DESDE A DÉCADA DE 1980.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6" name="Google Shape;1366;p68"/>
            <p:cNvCxnSpPr/>
            <p:nvPr/>
          </p:nvCxnSpPr>
          <p:spPr>
            <a:xfrm>
              <a:off x="0" y="5210573"/>
              <a:ext cx="6900512" cy="0"/>
            </a:xfrm>
            <a:prstGeom prst="straightConnector1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7" name="Google Shape;1367;p68"/>
            <p:cNvSpPr/>
            <p:nvPr/>
          </p:nvSpPr>
          <p:spPr>
            <a:xfrm>
              <a:off x="0" y="5268716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8"/>
            <p:cNvSpPr txBox="1"/>
            <p:nvPr/>
          </p:nvSpPr>
          <p:spPr>
            <a:xfrm>
              <a:off x="0" y="5268716"/>
              <a:ext cx="6900512" cy="832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pt-BR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NOS ÚLTIMOS 10 ANOS?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NOSSA ECONOMIA TEVE O PIOR CRESCIMENTO DO MUNDO, O PIOR SISTEMA TRUBUTÁRIO E PIOR AMBIENTE DE NEGÓCIOS DO MUNDO. </a:t>
              </a:r>
              <a:endParaRPr b="0" i="0" sz="1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ela&#10;&#10;Descrição gerada automaticamente" id="1373" name="Google Shape;1373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738716"/>
            <a:ext cx="10905066" cy="338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VOO DE GALINHA</a:t>
            </a:r>
            <a:endParaRPr/>
          </a:p>
        </p:txBody>
      </p:sp>
      <p:pic>
        <p:nvPicPr>
          <p:cNvPr id="314" name="Google Shape;31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050" y="1880394"/>
            <a:ext cx="5549900" cy="4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 txBox="1"/>
          <p:nvPr/>
        </p:nvSpPr>
        <p:spPr>
          <a:xfrm>
            <a:off x="4746194" y="6510522"/>
            <a:ext cx="67146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https://infograficos.gazetadopovo.com.br/economia/pib-do-brasil/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330439" y="2562273"/>
            <a:ext cx="3016469" cy="3076663"/>
          </a:xfrm>
          <a:prstGeom prst="roundRect">
            <a:avLst>
              <a:gd fmla="val 5169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“VOO DE GALINHA” COM </a:t>
            </a:r>
            <a:r>
              <a:rPr b="1" i="0" lang="pt-BR" sz="24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PIB ZERADO </a:t>
            </a:r>
            <a:r>
              <a:rPr b="0" i="0" lang="pt-BR" sz="2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ENTRE 2011/2020 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 “CRINA DE RABO DE CAVALO” NEGATIVO EM </a:t>
            </a:r>
            <a:r>
              <a:rPr b="1" i="0" lang="pt-BR" sz="24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12%</a:t>
            </a:r>
            <a:r>
              <a:rPr b="0" i="0" lang="pt-BR" sz="2400" u="none" cap="none" strike="noStrike">
                <a:solidFill>
                  <a:srgbClr val="FCF16C"/>
                </a:solidFill>
                <a:latin typeface="Calibri"/>
                <a:ea typeface="Calibri"/>
                <a:cs typeface="Calibri"/>
                <a:sym typeface="Calibri"/>
              </a:rPr>
              <a:t>  ENTRE 2015/2020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0442186" y="1929511"/>
            <a:ext cx="1419375" cy="729606"/>
          </a:xfrm>
          <a:prstGeom prst="rect">
            <a:avLst/>
          </a:prstGeom>
          <a:solidFill>
            <a:srgbClr val="9D0F1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ódigo QR&#10;&#10;Descrição gerada automaticamente" id="1380" name="Google Shape;138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4332" y="4616068"/>
            <a:ext cx="1668948" cy="1626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ts val="44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BRASIL: DE TIGRE A PATINHO FEIO NO MUNDO</a:t>
            </a:r>
            <a:endParaRPr/>
          </a:p>
        </p:txBody>
      </p:sp>
      <p:pic>
        <p:nvPicPr>
          <p:cNvPr id="324" name="Google Shape;32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039" y="1809556"/>
            <a:ext cx="7969405" cy="506367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 txBox="1"/>
          <p:nvPr/>
        </p:nvSpPr>
        <p:spPr>
          <a:xfrm>
            <a:off x="419100" y="1844675"/>
            <a:ext cx="1135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10442186" y="1929511"/>
            <a:ext cx="1419375" cy="729606"/>
          </a:xfrm>
          <a:prstGeom prst="rect">
            <a:avLst/>
          </a:prstGeom>
          <a:solidFill>
            <a:srgbClr val="9D0F19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BAIXO CRESCIMENTO DA ECONOMIA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16C"/>
              </a:buClr>
              <a:buSzPct val="100000"/>
              <a:buFont typeface="Arial"/>
              <a:buNone/>
            </a:pPr>
            <a:r>
              <a:rPr lang="pt-BR" sz="3600">
                <a:latin typeface="Arial"/>
                <a:ea typeface="Arial"/>
                <a:cs typeface="Arial"/>
                <a:sym typeface="Arial"/>
              </a:rPr>
              <a:t>BRASIL DEIXOU DE SER POTÊNCIA ECONÔMICA </a:t>
            </a:r>
            <a:br>
              <a:rPr lang="pt-BR" sz="3600">
                <a:latin typeface="Arial"/>
                <a:ea typeface="Arial"/>
                <a:cs typeface="Arial"/>
                <a:sym typeface="Arial"/>
              </a:rPr>
            </a:br>
            <a:r>
              <a:rPr lang="pt-BR" sz="3600">
                <a:latin typeface="Arial"/>
                <a:ea typeface="Arial"/>
                <a:cs typeface="Arial"/>
                <a:sym typeface="Arial"/>
              </a:rPr>
              <a:t>   1981/2022  42 ANOS DE BAIXÍSSIMO CRESCIMENTO </a:t>
            </a:r>
            <a:endParaRPr/>
          </a:p>
        </p:txBody>
      </p:sp>
      <p:pic>
        <p:nvPicPr>
          <p:cNvPr descr="Gráfico, Gráfico de barras&#10;&#10;Descrição gerada automaticamente" id="332" name="Google Shape;33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744691"/>
            <a:ext cx="4326673" cy="517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