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31"/>
  </p:notesMasterIdLst>
  <p:handoutMasterIdLst>
    <p:handoutMasterId r:id="rId32"/>
  </p:handoutMasterIdLst>
  <p:sldIdLst>
    <p:sldId id="256" r:id="rId2"/>
    <p:sldId id="396" r:id="rId3"/>
    <p:sldId id="372" r:id="rId4"/>
    <p:sldId id="392" r:id="rId5"/>
    <p:sldId id="395" r:id="rId6"/>
    <p:sldId id="398" r:id="rId7"/>
    <p:sldId id="390" r:id="rId8"/>
    <p:sldId id="425" r:id="rId9"/>
    <p:sldId id="426" r:id="rId10"/>
    <p:sldId id="427" r:id="rId11"/>
    <p:sldId id="428" r:id="rId12"/>
    <p:sldId id="429" r:id="rId13"/>
    <p:sldId id="430" r:id="rId14"/>
    <p:sldId id="414" r:id="rId15"/>
    <p:sldId id="415" r:id="rId16"/>
    <p:sldId id="416" r:id="rId17"/>
    <p:sldId id="417" r:id="rId18"/>
    <p:sldId id="418" r:id="rId19"/>
    <p:sldId id="419" r:id="rId20"/>
    <p:sldId id="420" r:id="rId21"/>
    <p:sldId id="421" r:id="rId22"/>
    <p:sldId id="422" r:id="rId23"/>
    <p:sldId id="423" r:id="rId24"/>
    <p:sldId id="424" r:id="rId25"/>
    <p:sldId id="411" r:id="rId26"/>
    <p:sldId id="407" r:id="rId27"/>
    <p:sldId id="412" r:id="rId28"/>
    <p:sldId id="413" r:id="rId29"/>
    <p:sldId id="294" r:id="rId30"/>
  </p:sldIdLst>
  <p:sldSz cx="9144000" cy="5143500" type="screen16x9"/>
  <p:notesSz cx="6858000" cy="9947275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981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42852"/>
    <a:srgbClr val="006699"/>
    <a:srgbClr val="2177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82" autoAdjust="0"/>
    <p:restoredTop sz="94813" autoAdjust="0"/>
  </p:normalViewPr>
  <p:slideViewPr>
    <p:cSldViewPr>
      <p:cViewPr varScale="1">
        <p:scale>
          <a:sx n="143" d="100"/>
          <a:sy n="143" d="100"/>
        </p:scale>
        <p:origin x="-990" y="-90"/>
      </p:cViewPr>
      <p:guideLst>
        <p:guide orient="horz" pos="736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="" xmlns:a16="http://schemas.microsoft.com/office/drawing/2014/main" id="{CC8E1E77-A9DA-4726-8F75-E0197996DB5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88651" tIns="44326" rIns="88651" bIns="44326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="" xmlns:a16="http://schemas.microsoft.com/office/drawing/2014/main" id="{55677142-413E-4F9E-BE63-ABCAD70B74F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88651" tIns="44326" rIns="88651" bIns="44326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5D931C9-08B6-4110-8BF0-E0CBFE521550}" type="datetimeFigureOut">
              <a:rPr lang="pt-BR"/>
              <a:pPr>
                <a:defRPr/>
              </a:pPr>
              <a:t>24/05/2023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="" xmlns:a16="http://schemas.microsoft.com/office/drawing/2014/main" id="{4BC06B69-36A0-4502-96BF-39A532852E3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48800"/>
            <a:ext cx="2971800" cy="496888"/>
          </a:xfrm>
          <a:prstGeom prst="rect">
            <a:avLst/>
          </a:prstGeom>
        </p:spPr>
        <p:txBody>
          <a:bodyPr vert="horz" lIns="88651" tIns="44326" rIns="88651" bIns="44326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="" xmlns:a16="http://schemas.microsoft.com/office/drawing/2014/main" id="{5EC7E662-C559-4F4A-AFB6-26686826703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9448800"/>
            <a:ext cx="2971800" cy="496888"/>
          </a:xfrm>
          <a:prstGeom prst="rect">
            <a:avLst/>
          </a:prstGeom>
        </p:spPr>
        <p:txBody>
          <a:bodyPr vert="horz" wrap="square" lIns="88651" tIns="44326" rIns="88651" bIns="4432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0FBC92C9-10D3-46A0-BAD2-4C98F830F647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9183905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="" xmlns:a16="http://schemas.microsoft.com/office/drawing/2014/main" id="{03D0B197-2F4E-43C1-AB23-A5886C0A391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88646" tIns="44324" rIns="88646" bIns="44324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="" xmlns:a16="http://schemas.microsoft.com/office/drawing/2014/main" id="{D2AFBDA2-7C43-4516-8D29-EBDFB85FA812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88646" tIns="44324" rIns="88646" bIns="44324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ACD8C53-D6E8-4326-8562-97058C0A8808}" type="datetimeFigureOut">
              <a:rPr lang="pt-BR"/>
              <a:pPr>
                <a:defRPr/>
              </a:pPr>
              <a:t>24/05/2023</a:t>
            </a:fld>
            <a:endParaRPr lang="pt-BR"/>
          </a:p>
        </p:txBody>
      </p:sp>
      <p:sp>
        <p:nvSpPr>
          <p:cNvPr id="4" name="Espaço Reservado para Imagem de Slide 3">
            <a:extLst>
              <a:ext uri="{FF2B5EF4-FFF2-40B4-BE49-F238E27FC236}">
                <a16:creationId xmlns="" xmlns:a16="http://schemas.microsoft.com/office/drawing/2014/main" id="{01E92C14-4A1A-40A5-AD0B-9048988BE0E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" y="746125"/>
            <a:ext cx="662940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8646" tIns="44324" rIns="88646" bIns="44324" rtlCol="0" anchor="ctr"/>
          <a:lstStyle/>
          <a:p>
            <a:pPr lvl="0"/>
            <a:endParaRPr lang="pt-BR" noProof="0"/>
          </a:p>
        </p:txBody>
      </p:sp>
      <p:sp>
        <p:nvSpPr>
          <p:cNvPr id="5" name="Espaço Reservado para Anotações 4">
            <a:extLst>
              <a:ext uri="{FF2B5EF4-FFF2-40B4-BE49-F238E27FC236}">
                <a16:creationId xmlns="" xmlns:a16="http://schemas.microsoft.com/office/drawing/2014/main" id="{25198FB9-CF4F-405A-9865-C26E06E1F8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724400"/>
            <a:ext cx="5486400" cy="4476750"/>
          </a:xfrm>
          <a:prstGeom prst="rect">
            <a:avLst/>
          </a:prstGeom>
        </p:spPr>
        <p:txBody>
          <a:bodyPr vert="horz" lIns="88646" tIns="44324" rIns="88646" bIns="44324" rtlCol="0"/>
          <a:lstStyle/>
          <a:p>
            <a:pPr lvl="0"/>
            <a:r>
              <a:rPr lang="pt-BR" noProof="0"/>
              <a:t>Clique para editar o texto mestre</a:t>
            </a:r>
          </a:p>
          <a:p>
            <a:pPr lvl="1"/>
            <a:r>
              <a:rPr lang="pt-BR" noProof="0"/>
              <a:t>Segundo nível</a:t>
            </a:r>
          </a:p>
          <a:p>
            <a:pPr lvl="2"/>
            <a:r>
              <a:rPr lang="pt-BR" noProof="0"/>
              <a:t>Terceiro nível</a:t>
            </a:r>
          </a:p>
          <a:p>
            <a:pPr lvl="3"/>
            <a:r>
              <a:rPr lang="pt-BR" noProof="0"/>
              <a:t>Quarto nível</a:t>
            </a:r>
          </a:p>
          <a:p>
            <a:pPr lvl="4"/>
            <a:r>
              <a:rPr lang="pt-BR" noProof="0"/>
              <a:t>Quinto nível</a:t>
            </a:r>
          </a:p>
        </p:txBody>
      </p:sp>
      <p:sp>
        <p:nvSpPr>
          <p:cNvPr id="6" name="Espaço Reservado para Rodapé 5">
            <a:extLst>
              <a:ext uri="{FF2B5EF4-FFF2-40B4-BE49-F238E27FC236}">
                <a16:creationId xmlns="" xmlns:a16="http://schemas.microsoft.com/office/drawing/2014/main" id="{E00B625B-9F2F-4B48-8F9B-2111C8653E05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48800"/>
            <a:ext cx="2971800" cy="496888"/>
          </a:xfrm>
          <a:prstGeom prst="rect">
            <a:avLst/>
          </a:prstGeom>
        </p:spPr>
        <p:txBody>
          <a:bodyPr vert="horz" lIns="88646" tIns="44324" rIns="88646" bIns="44324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="" xmlns:a16="http://schemas.microsoft.com/office/drawing/2014/main" id="{85D6261B-9663-4B82-8879-7561321A13B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9448800"/>
            <a:ext cx="2971800" cy="496888"/>
          </a:xfrm>
          <a:prstGeom prst="rect">
            <a:avLst/>
          </a:prstGeom>
        </p:spPr>
        <p:txBody>
          <a:bodyPr vert="horz" wrap="square" lIns="88646" tIns="44324" rIns="88646" bIns="44324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1B335B3B-6D1F-4436-9908-26D990E032D7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4487156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28751"/>
            <a:ext cx="7543800" cy="1945481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429000"/>
            <a:ext cx="6461760" cy="8001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D70F249-9388-41AF-AE7A-46EDA084BB5F}" type="datetime1">
              <a:rPr lang="pt-BR" smtClean="0"/>
              <a:pPr>
                <a:defRPr/>
              </a:pPr>
              <a:t>24/05/2023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6BC15B-0C05-4CFA-AAC1-065948620786}" type="slidenum">
              <a:rPr lang="pt-BR" altLang="pt-BR" smtClean="0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17A76A7-0DAD-461F-8E4C-732F656BF681}" type="datetime1">
              <a:rPr lang="pt-BR" smtClean="0"/>
              <a:pPr>
                <a:defRPr/>
              </a:pPr>
              <a:t>24/05/2023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E5F93F-722F-46CA-A023-5A361C45A510}" type="slidenum">
              <a:rPr lang="pt-BR" altLang="pt-BR" smtClean="0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1752600" cy="4388644"/>
          </a:xfrm>
        </p:spPr>
        <p:txBody>
          <a:bodyPr vert="eaVert" anchor="b" anchorCtr="0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68B2777-5FC9-4B7A-BA4C-8FFDE6C157F9}" type="datetime1">
              <a:rPr lang="pt-BR" smtClean="0"/>
              <a:pPr>
                <a:defRPr/>
              </a:pPr>
              <a:t>24/05/2023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865AE4-5585-4ECF-B3CF-BD3570193EBD}" type="slidenum">
              <a:rPr lang="pt-BR" altLang="pt-BR" smtClean="0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Conteúdo com Legenda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31640" y="195486"/>
            <a:ext cx="7481776" cy="3429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860032" y="570749"/>
            <a:ext cx="3974592" cy="6858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pt-BR" dirty="0"/>
              <a:t>Clique para editar o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="" xmlns:a16="http://schemas.microsoft.com/office/drawing/2014/main" id="{8349D223-EC4E-40E8-BE0F-06533EB900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515D68-4565-4356-BF25-455CDF69579E}" type="datetime1">
              <a:rPr lang="pt-BR"/>
              <a:pPr>
                <a:defRPr/>
              </a:pPr>
              <a:t>24/05/2023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="" xmlns:a16="http://schemas.microsoft.com/office/drawing/2014/main" id="{45D39787-EEEA-4378-8F7E-07957DDE01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="" xmlns:a16="http://schemas.microsoft.com/office/drawing/2014/main" id="{BF3FF2DE-5376-4624-B572-E11EA051A0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B2A05F-6CAA-4033-9357-75FE56F06CD6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  <p:pic>
        <p:nvPicPr>
          <p:cNvPr id="8" name="Imagem 7">
            <a:extLst>
              <a:ext uri="{FF2B5EF4-FFF2-40B4-BE49-F238E27FC236}">
                <a16:creationId xmlns="" xmlns:a16="http://schemas.microsoft.com/office/drawing/2014/main" id="{7E7B1BDF-331A-4C29-898E-8F0D5D47C17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79512" y="101623"/>
            <a:ext cx="860402" cy="5306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834887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5_Conteúdo com Legenda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31640" y="195486"/>
            <a:ext cx="7481776" cy="3429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860032" y="570749"/>
            <a:ext cx="3974592" cy="6858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pt-BR" dirty="0"/>
              <a:t>Clique para editar o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="" xmlns:a16="http://schemas.microsoft.com/office/drawing/2014/main" id="{8349D223-EC4E-40E8-BE0F-06533EB900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515D68-4565-4356-BF25-455CDF69579E}" type="datetime1">
              <a:rPr lang="pt-BR"/>
              <a:pPr>
                <a:defRPr/>
              </a:pPr>
              <a:t>24/05/2023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="" xmlns:a16="http://schemas.microsoft.com/office/drawing/2014/main" id="{45D39787-EEEA-4378-8F7E-07957DDE01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="" xmlns:a16="http://schemas.microsoft.com/office/drawing/2014/main" id="{BF3FF2DE-5376-4624-B572-E11EA051A0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B2A05F-6CAA-4033-9357-75FE56F06CD6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  <p:pic>
        <p:nvPicPr>
          <p:cNvPr id="8" name="Imagem 7">
            <a:extLst>
              <a:ext uri="{FF2B5EF4-FFF2-40B4-BE49-F238E27FC236}">
                <a16:creationId xmlns="" xmlns:a16="http://schemas.microsoft.com/office/drawing/2014/main" id="{7E7B1BDF-331A-4C29-898E-8F0D5D47C17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79512" y="101623"/>
            <a:ext cx="860402" cy="5306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834887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6_Conteúdo com Legenda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31640" y="195486"/>
            <a:ext cx="7481776" cy="3429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860032" y="570749"/>
            <a:ext cx="3974592" cy="6858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pt-BR" dirty="0"/>
              <a:t>Clique para editar o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="" xmlns:a16="http://schemas.microsoft.com/office/drawing/2014/main" id="{8349D223-EC4E-40E8-BE0F-06533EB900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515D68-4565-4356-BF25-455CDF69579E}" type="datetime1">
              <a:rPr lang="pt-BR"/>
              <a:pPr>
                <a:defRPr/>
              </a:pPr>
              <a:t>24/05/2023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="" xmlns:a16="http://schemas.microsoft.com/office/drawing/2014/main" id="{45D39787-EEEA-4378-8F7E-07957DDE01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="" xmlns:a16="http://schemas.microsoft.com/office/drawing/2014/main" id="{BF3FF2DE-5376-4624-B572-E11EA051A0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B2A05F-6CAA-4033-9357-75FE56F06CD6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  <p:pic>
        <p:nvPicPr>
          <p:cNvPr id="8" name="Imagem 7">
            <a:extLst>
              <a:ext uri="{FF2B5EF4-FFF2-40B4-BE49-F238E27FC236}">
                <a16:creationId xmlns="" xmlns:a16="http://schemas.microsoft.com/office/drawing/2014/main" id="{7E7B1BDF-331A-4C29-898E-8F0D5D47C17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79512" y="101623"/>
            <a:ext cx="860402" cy="5306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834887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8_Conteúdo com Legenda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31640" y="195486"/>
            <a:ext cx="7481776" cy="3429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860032" y="570749"/>
            <a:ext cx="3974592" cy="6858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pt-BR" dirty="0"/>
              <a:t>Clique para editar o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="" xmlns:a16="http://schemas.microsoft.com/office/drawing/2014/main" id="{8349D223-EC4E-40E8-BE0F-06533EB900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515D68-4565-4356-BF25-455CDF69579E}" type="datetime1">
              <a:rPr lang="pt-BR"/>
              <a:pPr>
                <a:defRPr/>
              </a:pPr>
              <a:t>24/05/2023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="" xmlns:a16="http://schemas.microsoft.com/office/drawing/2014/main" id="{45D39787-EEEA-4378-8F7E-07957DDE01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="" xmlns:a16="http://schemas.microsoft.com/office/drawing/2014/main" id="{BF3FF2DE-5376-4624-B572-E11EA051A0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B2A05F-6CAA-4033-9357-75FE56F06CD6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  <p:pic>
        <p:nvPicPr>
          <p:cNvPr id="8" name="Imagem 7">
            <a:extLst>
              <a:ext uri="{FF2B5EF4-FFF2-40B4-BE49-F238E27FC236}">
                <a16:creationId xmlns="" xmlns:a16="http://schemas.microsoft.com/office/drawing/2014/main" id="{7E7B1BDF-331A-4C29-898E-8F0D5D47C17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79512" y="101623"/>
            <a:ext cx="860402" cy="5306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834887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9_Conteúdo com Legenda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31640" y="195486"/>
            <a:ext cx="7481776" cy="3429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860032" y="570749"/>
            <a:ext cx="3974592" cy="6858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pt-BR" dirty="0"/>
              <a:t>Clique para editar o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="" xmlns:a16="http://schemas.microsoft.com/office/drawing/2014/main" id="{8349D223-EC4E-40E8-BE0F-06533EB900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515D68-4565-4356-BF25-455CDF69579E}" type="datetime1">
              <a:rPr lang="pt-BR"/>
              <a:pPr>
                <a:defRPr/>
              </a:pPr>
              <a:t>24/05/2023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="" xmlns:a16="http://schemas.microsoft.com/office/drawing/2014/main" id="{45D39787-EEEA-4378-8F7E-07957DDE01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="" xmlns:a16="http://schemas.microsoft.com/office/drawing/2014/main" id="{BF3FF2DE-5376-4624-B572-E11EA051A0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B2A05F-6CAA-4033-9357-75FE56F06CD6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  <p:pic>
        <p:nvPicPr>
          <p:cNvPr id="8" name="Imagem 7">
            <a:extLst>
              <a:ext uri="{FF2B5EF4-FFF2-40B4-BE49-F238E27FC236}">
                <a16:creationId xmlns="" xmlns:a16="http://schemas.microsoft.com/office/drawing/2014/main" id="{7E7B1BDF-331A-4C29-898E-8F0D5D47C17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79512" y="101623"/>
            <a:ext cx="860402" cy="5306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834887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0_Conteúdo com Legenda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31640" y="195486"/>
            <a:ext cx="7481776" cy="3429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860032" y="570749"/>
            <a:ext cx="3974592" cy="6858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pt-BR" dirty="0"/>
              <a:t>Clique para editar o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="" xmlns:a16="http://schemas.microsoft.com/office/drawing/2014/main" id="{8349D223-EC4E-40E8-BE0F-06533EB900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515D68-4565-4356-BF25-455CDF69579E}" type="datetime1">
              <a:rPr lang="pt-BR"/>
              <a:pPr>
                <a:defRPr/>
              </a:pPr>
              <a:t>24/05/2023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="" xmlns:a16="http://schemas.microsoft.com/office/drawing/2014/main" id="{45D39787-EEEA-4378-8F7E-07957DDE01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="" xmlns:a16="http://schemas.microsoft.com/office/drawing/2014/main" id="{BF3FF2DE-5376-4624-B572-E11EA051A0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B2A05F-6CAA-4033-9357-75FE56F06CD6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  <p:pic>
        <p:nvPicPr>
          <p:cNvPr id="8" name="Imagem 7">
            <a:extLst>
              <a:ext uri="{FF2B5EF4-FFF2-40B4-BE49-F238E27FC236}">
                <a16:creationId xmlns="" xmlns:a16="http://schemas.microsoft.com/office/drawing/2014/main" id="{7E7B1BDF-331A-4C29-898E-8F0D5D47C17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79512" y="101623"/>
            <a:ext cx="860402" cy="5306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834887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1_Conteúdo com Legenda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31640" y="195486"/>
            <a:ext cx="7481776" cy="3429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860032" y="570749"/>
            <a:ext cx="3974592" cy="6858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pt-BR" dirty="0"/>
              <a:t>Clique para editar o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="" xmlns:a16="http://schemas.microsoft.com/office/drawing/2014/main" id="{8349D223-EC4E-40E8-BE0F-06533EB900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515D68-4565-4356-BF25-455CDF69579E}" type="datetime1">
              <a:rPr lang="pt-BR"/>
              <a:pPr>
                <a:defRPr/>
              </a:pPr>
              <a:t>24/05/2023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="" xmlns:a16="http://schemas.microsoft.com/office/drawing/2014/main" id="{45D39787-EEEA-4378-8F7E-07957DDE01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="" xmlns:a16="http://schemas.microsoft.com/office/drawing/2014/main" id="{BF3FF2DE-5376-4624-B572-E11EA051A0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B2A05F-6CAA-4033-9357-75FE56F06CD6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  <p:pic>
        <p:nvPicPr>
          <p:cNvPr id="8" name="Imagem 7">
            <a:extLst>
              <a:ext uri="{FF2B5EF4-FFF2-40B4-BE49-F238E27FC236}">
                <a16:creationId xmlns="" xmlns:a16="http://schemas.microsoft.com/office/drawing/2014/main" id="{7E7B1BDF-331A-4C29-898E-8F0D5D47C17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79512" y="101623"/>
            <a:ext cx="860402" cy="5306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834887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2_Conteúdo com Legenda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31640" y="195486"/>
            <a:ext cx="7481776" cy="3429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860032" y="570749"/>
            <a:ext cx="3974592" cy="6858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pt-BR" dirty="0"/>
              <a:t>Clique para editar o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="" xmlns:a16="http://schemas.microsoft.com/office/drawing/2014/main" id="{8349D223-EC4E-40E8-BE0F-06533EB900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515D68-4565-4356-BF25-455CDF69579E}" type="datetime1">
              <a:rPr lang="pt-BR"/>
              <a:pPr>
                <a:defRPr/>
              </a:pPr>
              <a:t>24/05/2023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="" xmlns:a16="http://schemas.microsoft.com/office/drawing/2014/main" id="{45D39787-EEEA-4378-8F7E-07957DDE01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="" xmlns:a16="http://schemas.microsoft.com/office/drawing/2014/main" id="{BF3FF2DE-5376-4624-B572-E11EA051A0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B2A05F-6CAA-4033-9357-75FE56F06CD6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  <p:pic>
        <p:nvPicPr>
          <p:cNvPr id="8" name="Imagem 7">
            <a:extLst>
              <a:ext uri="{FF2B5EF4-FFF2-40B4-BE49-F238E27FC236}">
                <a16:creationId xmlns="" xmlns:a16="http://schemas.microsoft.com/office/drawing/2014/main" id="{7E7B1BDF-331A-4C29-898E-8F0D5D47C17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79512" y="101623"/>
            <a:ext cx="860402" cy="5306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834887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5C5F0BE-0580-4318-9A26-AAF904C205CA}" type="datetime1">
              <a:rPr lang="pt-BR" smtClean="0"/>
              <a:pPr>
                <a:defRPr/>
              </a:pPr>
              <a:t>24/05/2023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ADED90-BCCF-4C02-8179-328DC6DDA98B}" type="slidenum">
              <a:rPr lang="pt-BR" altLang="pt-BR" smtClean="0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3_Conteúdo com Legenda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31640" y="195486"/>
            <a:ext cx="7481776" cy="3429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860032" y="570749"/>
            <a:ext cx="3974592" cy="6858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pt-BR" dirty="0"/>
              <a:t>Clique para editar o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="" xmlns:a16="http://schemas.microsoft.com/office/drawing/2014/main" id="{8349D223-EC4E-40E8-BE0F-06533EB900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515D68-4565-4356-BF25-455CDF69579E}" type="datetime1">
              <a:rPr lang="pt-BR"/>
              <a:pPr>
                <a:defRPr/>
              </a:pPr>
              <a:t>24/05/2023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="" xmlns:a16="http://schemas.microsoft.com/office/drawing/2014/main" id="{45D39787-EEEA-4378-8F7E-07957DDE01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="" xmlns:a16="http://schemas.microsoft.com/office/drawing/2014/main" id="{BF3FF2DE-5376-4624-B572-E11EA051A0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B2A05F-6CAA-4033-9357-75FE56F06CD6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  <p:pic>
        <p:nvPicPr>
          <p:cNvPr id="8" name="Imagem 7">
            <a:extLst>
              <a:ext uri="{FF2B5EF4-FFF2-40B4-BE49-F238E27FC236}">
                <a16:creationId xmlns="" xmlns:a16="http://schemas.microsoft.com/office/drawing/2014/main" id="{7E7B1BDF-331A-4C29-898E-8F0D5D47C17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79512" y="101623"/>
            <a:ext cx="860402" cy="5306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834887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4" y="4114800"/>
            <a:ext cx="7659687" cy="8763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4" y="2889647"/>
            <a:ext cx="6135687" cy="122515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8283E42-6697-4C4D-9D8D-550FDEB82C9A}" type="datetime1">
              <a:rPr lang="pt-BR" smtClean="0"/>
              <a:pPr>
                <a:defRPr/>
              </a:pPr>
              <a:t>24/05/2023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DBCE42-F578-4758-BA37-8A66F9DF2AAE}" type="slidenum">
              <a:rPr lang="pt-BR" altLang="pt-BR" smtClean="0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52144"/>
            <a:ext cx="3657600" cy="34427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152144"/>
            <a:ext cx="3657600" cy="34427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D43732D-7411-4358-8730-C147D5AFC570}" type="datetime1">
              <a:rPr lang="pt-BR" smtClean="0"/>
              <a:pPr>
                <a:defRPr/>
              </a:pPr>
              <a:t>24/05/2023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D6DE58-EF1D-4F06-8E1A-73C5D283C7A4}" type="slidenum">
              <a:rPr lang="pt-BR" altLang="pt-BR" smtClean="0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3657600" cy="47982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3657600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151335"/>
            <a:ext cx="3657600" cy="47982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1631156"/>
            <a:ext cx="3657600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F416B2D-E01B-4844-971D-4112A4922E17}" type="datetime1">
              <a:rPr lang="pt-BR" smtClean="0"/>
              <a:pPr>
                <a:defRPr/>
              </a:pPr>
              <a:t>24/05/2023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7847C9-E93B-4107-8802-62636580AE2C}" type="slidenum">
              <a:rPr lang="pt-BR" altLang="pt-BR" smtClean="0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0054E29-2DFF-4D87-A517-D73DFFDA78F8}" type="datetime1">
              <a:rPr lang="pt-BR" smtClean="0"/>
              <a:pPr>
                <a:defRPr/>
              </a:pPr>
              <a:t>24/05/2023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E60C85-AFB5-4D75-B211-81A1FD3F80B7}" type="slidenum">
              <a:rPr lang="pt-BR" altLang="pt-BR" smtClean="0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5761223-EEF6-40A9-8326-CBD4932B79EE}" type="datetime1">
              <a:rPr lang="pt-BR" smtClean="0"/>
              <a:pPr>
                <a:defRPr/>
              </a:pPr>
              <a:t>24/05/2023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607931-0E9E-436C-9EF6-771EE6BEA776}" type="slidenum">
              <a:rPr lang="pt-BR" altLang="pt-BR" smtClean="0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4121658"/>
            <a:ext cx="7772400" cy="44577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4572000"/>
            <a:ext cx="7772401" cy="4572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05C3654-B454-4AF7-98A2-8BA291D6C019}" type="datetime1">
              <a:rPr lang="pt-BR" smtClean="0"/>
              <a:pPr>
                <a:defRPr/>
              </a:pPr>
              <a:t>24/05/2023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F3B401-D2FC-46C8-8F90-BD3B394799F1}" type="slidenum">
              <a:rPr lang="pt-BR" altLang="pt-BR" smtClean="0"/>
              <a:pPr>
                <a:defRPr/>
              </a:pPr>
              <a:t>‹nº›</a:t>
            </a:fld>
            <a:endParaRPr lang="pt-BR" altLang="pt-B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285750"/>
            <a:ext cx="7772400" cy="370713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</p:spTree>
  </p:cSld>
  <p:clrMapOvr>
    <a:masterClrMapping/>
  </p:clrMapOvr>
  <p:hf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4121458"/>
            <a:ext cx="7772400" cy="445970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4572000"/>
            <a:ext cx="7772400" cy="459486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D7FE12D-1E1A-428D-BF63-943FDF0DBCD7}" type="datetime1">
              <a:rPr lang="pt-BR" smtClean="0"/>
              <a:pPr>
                <a:defRPr/>
              </a:pPr>
              <a:t>24/05/2023</a:t>
            </a:fld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03E0BC9-1727-48A5-A720-E101513A587D}" type="slidenum">
              <a:rPr lang="pt-BR" altLang="pt-BR" smtClean="0"/>
              <a:pPr>
                <a:defRPr/>
              </a:pPr>
              <a:t>‹nº›</a:t>
            </a:fld>
            <a:endParaRPr lang="pt-BR" altLang="pt-B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6200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7620000" cy="36004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51435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4114800"/>
            <a:ext cx="685800" cy="5143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4236720"/>
            <a:ext cx="548640" cy="29718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3FF3B401-D2FC-46C8-8F90-BD3B394799F1}" type="slidenum">
              <a:rPr lang="pt-BR" altLang="pt-BR" smtClean="0"/>
              <a:pPr>
                <a:defRPr/>
              </a:pPr>
              <a:t>‹nº›</a:t>
            </a:fld>
            <a:endParaRPr lang="pt-BR" alt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882821" y="2990850"/>
            <a:ext cx="177546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856152" y="1188720"/>
            <a:ext cx="18287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505C3654-B454-4AF7-98A2-8BA291D6C019}" type="datetime1">
              <a:rPr lang="pt-BR" smtClean="0"/>
              <a:pPr>
                <a:defRPr/>
              </a:pPr>
              <a:t>24/05/2023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  <p:sldLayoutId id="2147483780" r:id="rId12"/>
    <p:sldLayoutId id="2147483784" r:id="rId13"/>
    <p:sldLayoutId id="2147483785" r:id="rId14"/>
    <p:sldLayoutId id="2147483787" r:id="rId15"/>
    <p:sldLayoutId id="2147483788" r:id="rId16"/>
    <p:sldLayoutId id="2147483789" r:id="rId17"/>
    <p:sldLayoutId id="2147483790" r:id="rId18"/>
    <p:sldLayoutId id="2147483791" r:id="rId19"/>
    <p:sldLayoutId id="2147483792" r:id="rId20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78F49B39-4508-40E3-9A2F-4034737739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3568" y="3305341"/>
            <a:ext cx="7200800" cy="1066609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pt-BR" sz="4000" dirty="0" smtClean="0">
                <a:latin typeface="Arial Narrow" panose="020B0606020202030204" pitchFamily="34" charset="0"/>
              </a:rPr>
              <a:t>REFORMA TRIBUTÁRIA E EQUILÍBRIO </a:t>
            </a:r>
            <a:r>
              <a:rPr lang="pt-BR" sz="4000" dirty="0">
                <a:latin typeface="Arial Narrow" panose="020B0606020202030204" pitchFamily="34" charset="0"/>
              </a:rPr>
              <a:t>DA PREVIDÊNCIA </a:t>
            </a:r>
            <a:r>
              <a:rPr lang="pt-BR" sz="4000" dirty="0">
                <a:effectLst/>
                <a:latin typeface="Arial Narrow" panose="020B0606020202030204" pitchFamily="34" charset="0"/>
              </a:rPr>
              <a:t/>
            </a:r>
            <a:br>
              <a:rPr lang="pt-BR" sz="4000" dirty="0">
                <a:effectLst/>
                <a:latin typeface="Arial Narrow" panose="020B0606020202030204" pitchFamily="34" charset="0"/>
              </a:rPr>
            </a:br>
            <a:r>
              <a:rPr lang="pt-BR" sz="4000" dirty="0">
                <a:effectLst/>
                <a:latin typeface="Arial Narrow" panose="020B0606020202030204" pitchFamily="34" charset="0"/>
              </a:rPr>
              <a:t/>
            </a:r>
            <a:br>
              <a:rPr lang="pt-BR" sz="4000" dirty="0">
                <a:effectLst/>
                <a:latin typeface="Arial Narrow" panose="020B0606020202030204" pitchFamily="34" charset="0"/>
              </a:rPr>
            </a:br>
            <a:r>
              <a:rPr lang="pt-BR" sz="2000" dirty="0" smtClean="0">
                <a:effectLst/>
                <a:latin typeface="Arial Narrow" panose="020B0606020202030204" pitchFamily="34" charset="0"/>
              </a:rPr>
              <a:t>Fernando Garcia de Freitas</a:t>
            </a:r>
            <a:endParaRPr lang="pt-BR" sz="1600" dirty="0">
              <a:effectLst/>
              <a:latin typeface="Arial Narrow" panose="020B0606020202030204" pitchFamily="34" charset="0"/>
            </a:endParaRPr>
          </a:p>
        </p:txBody>
      </p:sp>
      <p:sp>
        <p:nvSpPr>
          <p:cNvPr id="8" name="Subtítulo 2">
            <a:extLst>
              <a:ext uri="{FF2B5EF4-FFF2-40B4-BE49-F238E27FC236}">
                <a16:creationId xmlns="" xmlns:a16="http://schemas.microsoft.com/office/drawing/2014/main" id="{AB9ACBD2-49B6-402A-819C-DFDED36B15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16082" y="4261107"/>
            <a:ext cx="7772400" cy="899778"/>
          </a:xfrm>
        </p:spPr>
        <p:txBody>
          <a:bodyPr>
            <a:normAutofit/>
          </a:bodyPr>
          <a:lstStyle/>
          <a:p>
            <a:pPr algn="ctr"/>
            <a:r>
              <a:rPr lang="pt-BR" spc="-100" dirty="0" smtClean="0">
                <a:solidFill>
                  <a:schemeClr val="tx2"/>
                </a:solidFill>
                <a:latin typeface="Arial Narrow" panose="020B0606020202030204" pitchFamily="34" charset="0"/>
                <a:ea typeface="+mj-ea"/>
                <a:cs typeface="+mj-cs"/>
              </a:rPr>
              <a:t>24 </a:t>
            </a:r>
            <a:r>
              <a:rPr lang="pt-BR" spc="-100" dirty="0" smtClean="0">
                <a:solidFill>
                  <a:schemeClr val="tx2"/>
                </a:solidFill>
                <a:latin typeface="Arial Narrow" panose="020B0606020202030204" pitchFamily="34" charset="0"/>
                <a:ea typeface="+mj-ea"/>
                <a:cs typeface="+mj-cs"/>
              </a:rPr>
              <a:t>de MAIO de 2023</a:t>
            </a:r>
            <a:endParaRPr lang="pt-BR" spc="-100" dirty="0">
              <a:solidFill>
                <a:schemeClr val="tx2"/>
              </a:solidFill>
              <a:latin typeface="Arial Narrow" panose="020B0606020202030204" pitchFamily="34" charset="0"/>
              <a:ea typeface="+mj-ea"/>
              <a:cs typeface="+mj-cs"/>
            </a:endParaRPr>
          </a:p>
        </p:txBody>
      </p:sp>
      <p:sp>
        <p:nvSpPr>
          <p:cNvPr id="12293" name="Espaço Reservado para Número de Slide 4">
            <a:extLst>
              <a:ext uri="{FF2B5EF4-FFF2-40B4-BE49-F238E27FC236}">
                <a16:creationId xmlns="" xmlns:a16="http://schemas.microsoft.com/office/drawing/2014/main" id="{028CF61E-B8FB-4D5D-898A-C178653F30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4091BEFE-651D-4A13-B12E-BFF4CAB06E8B}" type="slidenum">
              <a:rPr lang="pt-BR" altLang="pt-BR" smtClean="0">
                <a:solidFill>
                  <a:srgbClr val="FFFFFF"/>
                </a:solidFill>
                <a:latin typeface="Lucida Sans Unicode" panose="020B0602030504020204" pitchFamily="34" charset="0"/>
              </a:rPr>
              <a:pPr/>
              <a:t>1</a:t>
            </a:fld>
            <a:endParaRPr lang="pt-BR" altLang="pt-BR">
              <a:solidFill>
                <a:srgbClr val="FFFFFF"/>
              </a:solidFill>
              <a:latin typeface="Lucida Sans Unicode" panose="020B0602030504020204" pitchFamily="34" charset="0"/>
            </a:endParaRPr>
          </a:p>
        </p:txBody>
      </p:sp>
      <p:pic>
        <p:nvPicPr>
          <p:cNvPr id="6" name="Imagem 5">
            <a:extLst>
              <a:ext uri="{FF2B5EF4-FFF2-40B4-BE49-F238E27FC236}">
                <a16:creationId xmlns="" xmlns:a16="http://schemas.microsoft.com/office/drawing/2014/main" id="{58C1D735-DD7F-4AA6-A696-0C2C6022B7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0353" y="266830"/>
            <a:ext cx="1152127" cy="7902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322"/>
            <a:ext cx="7620000" cy="857250"/>
          </a:xfrm>
        </p:spPr>
        <p:txBody>
          <a:bodyPr/>
          <a:lstStyle/>
          <a:p>
            <a:r>
              <a:rPr lang="pt-BR" sz="2400" b="1" dirty="0">
                <a:solidFill>
                  <a:srgbClr val="0070C0"/>
                </a:solidFill>
                <a:latin typeface="Arial Narrow" panose="020B0606020202030204" pitchFamily="34" charset="0"/>
              </a:rPr>
              <a:t>ESTIMATIVA DA ALÍQUOTA NECESSÁRIA</a:t>
            </a: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B2A05F-6CAA-4033-9357-75FE56F06CD6}" type="slidenum">
              <a:rPr lang="pt-BR" altLang="pt-BR" smtClean="0"/>
              <a:pPr>
                <a:defRPr/>
              </a:pPr>
              <a:t>10</a:t>
            </a:fld>
            <a:endParaRPr lang="pt-BR" altLang="pt-B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8" y="771550"/>
            <a:ext cx="6872702" cy="3974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42075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3528" y="2322"/>
            <a:ext cx="7620000" cy="857250"/>
          </a:xfrm>
        </p:spPr>
        <p:txBody>
          <a:bodyPr/>
          <a:lstStyle/>
          <a:p>
            <a:r>
              <a:rPr lang="pt-BR" sz="2400" b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CÁLCULO DO IMPOSTO: alíquota de 16,5%</a:t>
            </a:r>
            <a:endParaRPr lang="pt-BR" sz="2400" b="1" dirty="0">
              <a:solidFill>
                <a:srgbClr val="0070C0"/>
              </a:solidFill>
              <a:latin typeface="Arial Narrow" panose="020B0606020202030204" pitchFamily="34" charset="0"/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B2A05F-6CAA-4033-9357-75FE56F06CD6}" type="slidenum">
              <a:rPr lang="pt-BR" altLang="pt-BR" smtClean="0"/>
              <a:pPr>
                <a:defRPr/>
              </a:pPr>
              <a:t>11</a:t>
            </a:fld>
            <a:endParaRPr lang="pt-BR" altLang="pt-B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776" y="687842"/>
            <a:ext cx="7460798" cy="4294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Elipse 2"/>
          <p:cNvSpPr/>
          <p:nvPr/>
        </p:nvSpPr>
        <p:spPr>
          <a:xfrm>
            <a:off x="7576274" y="4572734"/>
            <a:ext cx="288032" cy="288032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38064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xmlns="" id="{15A850F8-BA2F-445C-96B4-C08B0FFF3E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847006"/>
            <a:ext cx="3106688" cy="857250"/>
          </a:xfrm>
        </p:spPr>
        <p:txBody>
          <a:bodyPr/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pt-BR" sz="2000" b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SETORES </a:t>
            </a:r>
            <a:br>
              <a:rPr lang="pt-BR" sz="2000" b="1" dirty="0" smtClean="0">
                <a:solidFill>
                  <a:srgbClr val="0070C0"/>
                </a:solidFill>
                <a:latin typeface="Arial Narrow" panose="020B0606020202030204" pitchFamily="34" charset="0"/>
              </a:rPr>
            </a:br>
            <a:r>
              <a:rPr lang="pt-BR" sz="2000" b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QUE GANHAM</a:t>
            </a:r>
            <a:endParaRPr lang="pt-BR" sz="2000" b="1" dirty="0">
              <a:solidFill>
                <a:srgbClr val="0070C0"/>
              </a:solidFill>
              <a:latin typeface="Arial Narrow" panose="020B0606020202030204" pitchFamily="34" charset="0"/>
            </a:endParaRPr>
          </a:p>
        </p:txBody>
      </p:sp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51520" y="1635646"/>
            <a:ext cx="4032448" cy="3240360"/>
          </a:xfrm>
        </p:spPr>
        <p:txBody>
          <a:bodyPr>
            <a:noAutofit/>
          </a:bodyPr>
          <a:lstStyle/>
          <a:p>
            <a:pPr marL="449263" lvl="1" indent="-268288"/>
            <a:r>
              <a:rPr lang="pt-BR" dirty="0" smtClean="0">
                <a:latin typeface="Arial Narrow" pitchFamily="34" charset="0"/>
              </a:rPr>
              <a:t>Fabricação de bebidas (-11,7%)</a:t>
            </a:r>
            <a:endParaRPr lang="pt-BR" dirty="0">
              <a:latin typeface="Arial Narrow" pitchFamily="34" charset="0"/>
            </a:endParaRPr>
          </a:p>
          <a:p>
            <a:pPr marL="449263" lvl="1" indent="-268288"/>
            <a:r>
              <a:rPr lang="pt-BR" dirty="0" smtClean="0">
                <a:latin typeface="Arial Narrow" pitchFamily="34" charset="0"/>
              </a:rPr>
              <a:t>Produtos do </a:t>
            </a:r>
            <a:r>
              <a:rPr lang="pt-BR" dirty="0">
                <a:latin typeface="Arial Narrow" pitchFamily="34" charset="0"/>
              </a:rPr>
              <a:t>fumo </a:t>
            </a:r>
            <a:r>
              <a:rPr lang="pt-BR" dirty="0" smtClean="0">
                <a:latin typeface="Arial Narrow" pitchFamily="34" charset="0"/>
              </a:rPr>
              <a:t>(-29,7%)</a:t>
            </a:r>
          </a:p>
          <a:p>
            <a:pPr marL="449263" lvl="1" indent="-268288"/>
            <a:r>
              <a:rPr lang="pt-BR" dirty="0">
                <a:latin typeface="Arial Narrow" pitchFamily="34" charset="0"/>
              </a:rPr>
              <a:t>Vestuário  </a:t>
            </a:r>
            <a:r>
              <a:rPr lang="pt-BR" dirty="0" smtClean="0">
                <a:latin typeface="Arial Narrow" pitchFamily="34" charset="0"/>
              </a:rPr>
              <a:t>(-9,4%)</a:t>
            </a:r>
          </a:p>
          <a:p>
            <a:pPr marL="449263" lvl="1" indent="-268288"/>
            <a:r>
              <a:rPr lang="pt-BR" dirty="0" smtClean="0">
                <a:latin typeface="Arial Narrow" pitchFamily="34" charset="0"/>
              </a:rPr>
              <a:t>Produtos de limpeza e higiene </a:t>
            </a:r>
            <a:r>
              <a:rPr lang="pt-BR" dirty="0">
                <a:latin typeface="Arial Narrow" pitchFamily="34" charset="0"/>
              </a:rPr>
              <a:t>pessoal  </a:t>
            </a:r>
            <a:r>
              <a:rPr lang="pt-BR" dirty="0" smtClean="0">
                <a:latin typeface="Arial Narrow" pitchFamily="34" charset="0"/>
              </a:rPr>
              <a:t>(-17,2%)</a:t>
            </a:r>
          </a:p>
          <a:p>
            <a:pPr marL="449263" lvl="1" indent="-268288"/>
            <a:r>
              <a:rPr lang="pt-BR" dirty="0" smtClean="0">
                <a:latin typeface="Arial Narrow" pitchFamily="34" charset="0"/>
              </a:rPr>
              <a:t>Indústria </a:t>
            </a:r>
            <a:r>
              <a:rPr lang="pt-BR" dirty="0">
                <a:latin typeface="Arial Narrow" pitchFamily="34" charset="0"/>
              </a:rPr>
              <a:t>automobilística  </a:t>
            </a:r>
            <a:r>
              <a:rPr lang="pt-BR" dirty="0" smtClean="0">
                <a:latin typeface="Arial Narrow" pitchFamily="34" charset="0"/>
              </a:rPr>
              <a:t>(-10,9%)</a:t>
            </a:r>
          </a:p>
          <a:p>
            <a:pPr marL="449263" lvl="1" indent="-268288"/>
            <a:r>
              <a:rPr lang="pt-BR" dirty="0" smtClean="0">
                <a:latin typeface="Arial Narrow" pitchFamily="34" charset="0"/>
              </a:rPr>
              <a:t>Energia </a:t>
            </a:r>
            <a:r>
              <a:rPr lang="pt-BR" dirty="0">
                <a:latin typeface="Arial Narrow" pitchFamily="34" charset="0"/>
              </a:rPr>
              <a:t>elétrica </a:t>
            </a:r>
            <a:r>
              <a:rPr lang="pt-BR" dirty="0" smtClean="0">
                <a:latin typeface="Arial Narrow" pitchFamily="34" charset="0"/>
              </a:rPr>
              <a:t>(-13,4%)</a:t>
            </a:r>
          </a:p>
          <a:p>
            <a:pPr marL="449263" lvl="1" indent="-268288"/>
            <a:r>
              <a:rPr lang="pt-BR" dirty="0">
                <a:latin typeface="Arial Narrow" pitchFamily="34" charset="0"/>
              </a:rPr>
              <a:t>Telecomunicações </a:t>
            </a:r>
            <a:r>
              <a:rPr lang="pt-BR" dirty="0" smtClean="0">
                <a:latin typeface="Arial Narrow" pitchFamily="34" charset="0"/>
              </a:rPr>
              <a:t>(-16,9%)</a:t>
            </a:r>
          </a:p>
          <a:p>
            <a:pPr marL="449263" lvl="1" indent="-268288"/>
            <a:r>
              <a:rPr lang="pt-BR" dirty="0" smtClean="0">
                <a:latin typeface="Arial Narrow" pitchFamily="34" charset="0"/>
              </a:rPr>
              <a:t>Setor </a:t>
            </a:r>
            <a:r>
              <a:rPr lang="pt-BR" dirty="0">
                <a:latin typeface="Arial Narrow" pitchFamily="34" charset="0"/>
              </a:rPr>
              <a:t>financeiro </a:t>
            </a:r>
            <a:r>
              <a:rPr lang="pt-BR" dirty="0" smtClean="0">
                <a:latin typeface="Arial Narrow" pitchFamily="34" charset="0"/>
              </a:rPr>
              <a:t>(-4,6%)</a:t>
            </a:r>
          </a:p>
          <a:p>
            <a:pPr marL="449263" lvl="1" indent="-268288"/>
            <a:endParaRPr lang="pt-BR" dirty="0">
              <a:latin typeface="Arial Narrow" pitchFamily="34" charset="0"/>
            </a:endParaRPr>
          </a:p>
        </p:txBody>
      </p:sp>
      <p:sp>
        <p:nvSpPr>
          <p:cNvPr id="16387" name="Espaço Reservado para Número de Slide 3">
            <a:extLst>
              <a:ext uri="{FF2B5EF4-FFF2-40B4-BE49-F238E27FC236}">
                <a16:creationId xmlns:a16="http://schemas.microsoft.com/office/drawing/2014/main" xmlns="" id="{7FA8EF1E-6CB1-44A6-9E3E-C21AD82211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D3606E9A-2873-4263-A2A3-C83F2052DC61}" type="slidenum">
              <a:rPr lang="pt-BR" altLang="pt-BR" smtClean="0">
                <a:latin typeface="Arial Narrow" pitchFamily="34" charset="0"/>
              </a:rPr>
              <a:pPr/>
              <a:t>12</a:t>
            </a:fld>
            <a:endParaRPr lang="pt-BR" altLang="pt-BR" dirty="0">
              <a:latin typeface="Arial Narrow" pitchFamily="34" charset="0"/>
            </a:endParaRPr>
          </a:p>
        </p:txBody>
      </p:sp>
      <p:sp>
        <p:nvSpPr>
          <p:cNvPr id="5" name="Título 2">
            <a:extLst>
              <a:ext uri="{FF2B5EF4-FFF2-40B4-BE49-F238E27FC236}">
                <a16:creationId xmlns:a16="http://schemas.microsoft.com/office/drawing/2014/main" xmlns="" id="{15A850F8-BA2F-445C-96B4-C08B0FFF3E67}"/>
              </a:ext>
            </a:extLst>
          </p:cNvPr>
          <p:cNvSpPr txBox="1">
            <a:spLocks/>
          </p:cNvSpPr>
          <p:nvPr/>
        </p:nvSpPr>
        <p:spPr>
          <a:xfrm>
            <a:off x="4860032" y="850404"/>
            <a:ext cx="3106688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r">
              <a:defRPr/>
            </a:pPr>
            <a:r>
              <a:rPr lang="pt-BR" sz="2000" b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SETORES </a:t>
            </a:r>
            <a:br>
              <a:rPr lang="pt-BR" sz="2000" b="1" dirty="0" smtClean="0">
                <a:solidFill>
                  <a:srgbClr val="0070C0"/>
                </a:solidFill>
                <a:latin typeface="Arial Narrow" panose="020B0606020202030204" pitchFamily="34" charset="0"/>
              </a:rPr>
            </a:br>
            <a:r>
              <a:rPr lang="pt-BR" sz="2000" b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QUE PERDEM</a:t>
            </a:r>
            <a:endParaRPr lang="pt-BR" sz="2000" b="1" dirty="0">
              <a:solidFill>
                <a:srgbClr val="0070C0"/>
              </a:solidFill>
              <a:latin typeface="Arial Narrow" panose="020B0606020202030204" pitchFamily="34" charset="0"/>
            </a:endParaRPr>
          </a:p>
        </p:txBody>
      </p:sp>
      <p:sp>
        <p:nvSpPr>
          <p:cNvPr id="6" name="Espaço Reservado para Conteúdo 1"/>
          <p:cNvSpPr txBox="1">
            <a:spLocks/>
          </p:cNvSpPr>
          <p:nvPr/>
        </p:nvSpPr>
        <p:spPr>
          <a:xfrm>
            <a:off x="4133528" y="1639044"/>
            <a:ext cx="3894856" cy="316495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49263" lvl="1" indent="-268288" algn="r"/>
            <a:r>
              <a:rPr lang="pt-BR" dirty="0" smtClean="0">
                <a:latin typeface="Arial Narrow" pitchFamily="34" charset="0"/>
              </a:rPr>
              <a:t>Pecuária (+3,4%)</a:t>
            </a:r>
          </a:p>
          <a:p>
            <a:pPr marL="449263" lvl="1" indent="-268288" algn="r"/>
            <a:r>
              <a:rPr lang="pt-BR" dirty="0" smtClean="0">
                <a:latin typeface="Arial Narrow" pitchFamily="34" charset="0"/>
              </a:rPr>
              <a:t>Florestal (+4,5%)</a:t>
            </a:r>
          </a:p>
          <a:p>
            <a:pPr marL="449263" lvl="1" indent="-268288" algn="r"/>
            <a:r>
              <a:rPr lang="pt-BR" dirty="0" smtClean="0">
                <a:latin typeface="Arial Narrow" pitchFamily="34" charset="0"/>
              </a:rPr>
              <a:t>Extrativa mineral (+6,2%)</a:t>
            </a:r>
          </a:p>
          <a:p>
            <a:pPr marL="449263" lvl="1" indent="-268288" algn="r"/>
            <a:r>
              <a:rPr lang="pt-BR" dirty="0">
                <a:latin typeface="Arial Narrow" pitchFamily="34" charset="0"/>
              </a:rPr>
              <a:t>Saneamento </a:t>
            </a:r>
            <a:r>
              <a:rPr lang="pt-BR" dirty="0" smtClean="0">
                <a:latin typeface="Arial Narrow" pitchFamily="34" charset="0"/>
              </a:rPr>
              <a:t>(+5,1%)</a:t>
            </a:r>
          </a:p>
          <a:p>
            <a:pPr marL="449263" lvl="1" indent="-268288" algn="r"/>
            <a:r>
              <a:rPr lang="pt-BR" dirty="0" smtClean="0">
                <a:latin typeface="Arial Narrow" pitchFamily="34" charset="0"/>
              </a:rPr>
              <a:t>Construção </a:t>
            </a:r>
            <a:r>
              <a:rPr lang="pt-BR" dirty="0">
                <a:latin typeface="Arial Narrow" pitchFamily="34" charset="0"/>
              </a:rPr>
              <a:t>civil </a:t>
            </a:r>
            <a:r>
              <a:rPr lang="pt-BR" dirty="0" smtClean="0">
                <a:latin typeface="Arial Narrow" pitchFamily="34" charset="0"/>
              </a:rPr>
              <a:t>(+5,2%)</a:t>
            </a:r>
          </a:p>
          <a:p>
            <a:pPr marL="449263" lvl="1" indent="-268288" algn="r"/>
            <a:r>
              <a:rPr lang="pt-BR" dirty="0">
                <a:latin typeface="Arial Narrow" pitchFamily="34" charset="0"/>
              </a:rPr>
              <a:t>Comércio </a:t>
            </a:r>
            <a:r>
              <a:rPr lang="pt-BR" dirty="0" smtClean="0">
                <a:latin typeface="Arial Narrow" pitchFamily="34" charset="0"/>
              </a:rPr>
              <a:t>(+7,8%)</a:t>
            </a:r>
          </a:p>
          <a:p>
            <a:pPr marL="449263" lvl="1" indent="-268288" algn="r"/>
            <a:r>
              <a:rPr lang="pt-BR" dirty="0" smtClean="0">
                <a:latin typeface="Arial Narrow" pitchFamily="34" charset="0"/>
              </a:rPr>
              <a:t>Serviços profissionais (+7,5%)</a:t>
            </a:r>
          </a:p>
          <a:p>
            <a:pPr marL="449263" lvl="1" indent="-268288" algn="r"/>
            <a:r>
              <a:rPr lang="pt-BR" dirty="0" smtClean="0">
                <a:latin typeface="Arial Narrow" pitchFamily="34" charset="0"/>
              </a:rPr>
              <a:t>Atividades de vigilância (+6,2%)</a:t>
            </a:r>
          </a:p>
          <a:p>
            <a:pPr marL="449263" lvl="1" indent="-268288" algn="r"/>
            <a:r>
              <a:rPr lang="pt-BR" dirty="0" smtClean="0">
                <a:latin typeface="Arial Narrow" pitchFamily="34" charset="0"/>
              </a:rPr>
              <a:t>Educação e saúde (+4,7%)</a:t>
            </a:r>
          </a:p>
          <a:p>
            <a:pPr marL="449263" lvl="1" indent="-268288" algn="r"/>
            <a:endParaRPr lang="pt-BR" dirty="0" smtClean="0">
              <a:latin typeface="Arial Narrow" pitchFamily="34" charset="0"/>
            </a:endParaRPr>
          </a:p>
          <a:p>
            <a:pPr marL="449263" lvl="1" indent="-268288" algn="r"/>
            <a:endParaRPr lang="pt-BR" dirty="0" smtClean="0">
              <a:latin typeface="Arial Narrow" pitchFamily="34" charset="0"/>
            </a:endParaRPr>
          </a:p>
          <a:p>
            <a:pPr marL="449263" lvl="1" indent="-268288" algn="r"/>
            <a:endParaRPr lang="pt-BR" dirty="0" smtClean="0">
              <a:latin typeface="Arial Narrow" pitchFamily="34" charset="0"/>
            </a:endParaRPr>
          </a:p>
          <a:p>
            <a:pPr marL="449263" lvl="1" indent="-268288" algn="r"/>
            <a:endParaRPr lang="pt-BR" dirty="0" smtClean="0">
              <a:latin typeface="Arial Narrow" pitchFamily="34" charset="0"/>
            </a:endParaRPr>
          </a:p>
          <a:p>
            <a:pPr marL="449263" lvl="1" indent="-268288" algn="r"/>
            <a:endParaRPr lang="pt-BR" dirty="0">
              <a:latin typeface="Arial Narrow" pitchFamily="34" charset="0"/>
            </a:endParaRPr>
          </a:p>
        </p:txBody>
      </p:sp>
      <p:sp>
        <p:nvSpPr>
          <p:cNvPr id="9" name="Título 1"/>
          <p:cNvSpPr txBox="1">
            <a:spLocks/>
          </p:cNvSpPr>
          <p:nvPr/>
        </p:nvSpPr>
        <p:spPr>
          <a:xfrm>
            <a:off x="323528" y="2322"/>
            <a:ext cx="76200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2400" b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TRANSFERÊNCIA DA CARGA TRIBUTÁRIA</a:t>
            </a:r>
          </a:p>
          <a:p>
            <a:pPr algn="ctr"/>
            <a:r>
              <a:rPr lang="pt-BR" sz="1600" b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(REDUÇÕES OU AUMENTO DE CARGA)</a:t>
            </a:r>
            <a:endParaRPr lang="pt-BR" sz="1600" b="1" dirty="0">
              <a:solidFill>
                <a:srgbClr val="0070C0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9267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322"/>
            <a:ext cx="7620000" cy="857250"/>
          </a:xfrm>
        </p:spPr>
        <p:txBody>
          <a:bodyPr/>
          <a:lstStyle/>
          <a:p>
            <a:r>
              <a:rPr lang="pt-BR" sz="2400" b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ESTIMATIVAS DE IMPACTOS</a:t>
            </a:r>
            <a:endParaRPr lang="pt-BR" sz="2400" b="1" dirty="0">
              <a:solidFill>
                <a:srgbClr val="0070C0"/>
              </a:solidFill>
              <a:latin typeface="Arial Narrow" panose="020B0606020202030204" pitchFamily="34" charset="0"/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B2A05F-6CAA-4033-9357-75FE56F06CD6}" type="slidenum">
              <a:rPr lang="pt-BR" altLang="pt-BR" smtClean="0"/>
              <a:pPr>
                <a:defRPr/>
              </a:pPr>
              <a:t>13</a:t>
            </a:fld>
            <a:endParaRPr lang="pt-BR" altLang="pt-BR"/>
          </a:p>
        </p:txBody>
      </p:sp>
      <p:sp>
        <p:nvSpPr>
          <p:cNvPr id="3" name="CaixaDeTexto 2"/>
          <p:cNvSpPr txBox="1"/>
          <p:nvPr/>
        </p:nvSpPr>
        <p:spPr>
          <a:xfrm>
            <a:off x="6516216" y="987574"/>
            <a:ext cx="1810752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pt-BR" sz="1600" dirty="0" smtClean="0">
                <a:latin typeface="Arial Narrow" pitchFamily="34" charset="0"/>
              </a:rPr>
              <a:t>Aumento do PIB de 0,4%</a:t>
            </a:r>
          </a:p>
          <a:p>
            <a:pPr marL="285750" indent="-285750">
              <a:buFont typeface="Arial" pitchFamily="34" charset="0"/>
              <a:buChar char="•"/>
            </a:pPr>
            <a:endParaRPr lang="pt-BR" sz="1600" dirty="0">
              <a:latin typeface="Arial Narrow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pt-BR" sz="1600" dirty="0" smtClean="0">
                <a:latin typeface="Arial Narrow" pitchFamily="34" charset="0"/>
              </a:rPr>
              <a:t>Aumento de 0,2% no emprego com abertura de cerca de 223 mil postos de trabalho</a:t>
            </a:r>
          </a:p>
          <a:p>
            <a:pPr marL="285750" indent="-285750">
              <a:buFont typeface="Arial" pitchFamily="34" charset="0"/>
              <a:buChar char="•"/>
            </a:pPr>
            <a:endParaRPr lang="pt-BR" sz="1600" dirty="0">
              <a:latin typeface="Arial Narrow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pt-BR" sz="1600" dirty="0" smtClean="0">
                <a:latin typeface="Arial Narrow" pitchFamily="34" charset="0"/>
              </a:rPr>
              <a:t>Aumento de 0,2% na inflação devido ao </a:t>
            </a:r>
            <a:r>
              <a:rPr lang="pt-BR" sz="1600" dirty="0" err="1" smtClean="0">
                <a:latin typeface="Arial Narrow" pitchFamily="34" charset="0"/>
              </a:rPr>
              <a:t>reposiciona-mento</a:t>
            </a:r>
            <a:r>
              <a:rPr lang="pt-BR" sz="1600" dirty="0" smtClean="0">
                <a:latin typeface="Arial Narrow" pitchFamily="34" charset="0"/>
              </a:rPr>
              <a:t> de preços</a:t>
            </a:r>
            <a:endParaRPr lang="pt-BR" sz="1600" dirty="0">
              <a:latin typeface="Arial Narrow" pitchFamily="34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508" y="977422"/>
            <a:ext cx="5341636" cy="36825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24695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ADED90-BCCF-4C02-8179-328DC6DDA98B}" type="slidenum">
              <a:rPr lang="pt-BR" altLang="pt-BR" smtClean="0"/>
              <a:pPr>
                <a:defRPr/>
              </a:pPr>
              <a:t>14</a:t>
            </a:fld>
            <a:endParaRPr lang="pt-BR" altLang="pt-BR"/>
          </a:p>
        </p:txBody>
      </p:sp>
      <p:sp>
        <p:nvSpPr>
          <p:cNvPr id="12" name="Título 7"/>
          <p:cNvSpPr txBox="1">
            <a:spLocks/>
          </p:cNvSpPr>
          <p:nvPr/>
        </p:nvSpPr>
        <p:spPr>
          <a:xfrm>
            <a:off x="685800" y="2273324"/>
            <a:ext cx="7543800" cy="80248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6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400" dirty="0" smtClean="0">
                <a:latin typeface="Arial Narrow" pitchFamily="34" charset="0"/>
              </a:rPr>
              <a:t>A proposta da desoneração </a:t>
            </a:r>
            <a:br>
              <a:rPr lang="pt-BR" sz="4400" dirty="0" smtClean="0">
                <a:latin typeface="Arial Narrow" pitchFamily="34" charset="0"/>
              </a:rPr>
            </a:br>
            <a:r>
              <a:rPr lang="pt-BR" sz="4400" dirty="0" smtClean="0">
                <a:latin typeface="Arial Narrow" pitchFamily="34" charset="0"/>
              </a:rPr>
              <a:t>da folha de pagamentos</a:t>
            </a:r>
            <a:endParaRPr lang="pt-BR" sz="4400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9129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2400" b="1" dirty="0">
                <a:solidFill>
                  <a:schemeClr val="bg2">
                    <a:lumMod val="50000"/>
                  </a:schemeClr>
                </a:solidFill>
                <a:latin typeface="Arial Narrow" panose="020B0606020202030204" pitchFamily="34" charset="0"/>
              </a:rPr>
              <a:t>DESONERAÇÃO DA FOLHA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idx="1"/>
          </p:nvPr>
        </p:nvSpPr>
        <p:spPr>
          <a:xfrm>
            <a:off x="457200" y="1059582"/>
            <a:ext cx="7620000" cy="3600450"/>
          </a:xfrm>
        </p:spPr>
        <p:txBody>
          <a:bodyPr>
            <a:noAutofit/>
          </a:bodyPr>
          <a:lstStyle/>
          <a:p>
            <a:pPr marL="0" indent="0" algn="l">
              <a:buNone/>
            </a:pPr>
            <a:r>
              <a:rPr lang="pt-BR" dirty="0">
                <a:latin typeface="Arial Narrow" pitchFamily="34" charset="0"/>
              </a:rPr>
              <a:t>A proposta compreende: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pt-BR" b="1" dirty="0">
                <a:latin typeface="Arial Narrow" pitchFamily="34" charset="0"/>
              </a:rPr>
              <a:t>zerar a contribuição patronal para todas as empresas do país</a:t>
            </a:r>
            <a:r>
              <a:rPr lang="pt-BR" dirty="0">
                <a:latin typeface="Arial Narrow" pitchFamily="34" charset="0"/>
              </a:rPr>
              <a:t>, sejam elas contribuintes do GPS, da contribuição sobre faturamento bruto ou do Simples Nacional;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pt-BR" b="1" dirty="0">
                <a:latin typeface="Arial Narrow" pitchFamily="34" charset="0"/>
              </a:rPr>
              <a:t>reduzir a contribuição dos trabalhadores</a:t>
            </a:r>
            <a:r>
              <a:rPr lang="pt-BR" dirty="0">
                <a:latin typeface="Arial Narrow" pitchFamily="34" charset="0"/>
              </a:rPr>
              <a:t>, que passaria a variar entre </a:t>
            </a:r>
            <a:r>
              <a:rPr lang="pt-BR" dirty="0" smtClean="0">
                <a:latin typeface="Arial Narrow" pitchFamily="34" charset="0"/>
              </a:rPr>
              <a:t>4,5% e 11,0%, </a:t>
            </a:r>
            <a:r>
              <a:rPr lang="pt-BR" dirty="0">
                <a:latin typeface="Arial Narrow" pitchFamily="34" charset="0"/>
              </a:rPr>
              <a:t>de acordo com a faixa salarial de cada empregado; 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pt-BR" b="1" dirty="0">
                <a:latin typeface="Arial Narrow" pitchFamily="34" charset="0"/>
              </a:rPr>
              <a:t>zerar</a:t>
            </a:r>
            <a:r>
              <a:rPr lang="pt-BR" dirty="0">
                <a:latin typeface="Arial Narrow" pitchFamily="34" charset="0"/>
              </a:rPr>
              <a:t> a contribuição ao </a:t>
            </a:r>
            <a:r>
              <a:rPr lang="pt-BR" b="1" dirty="0">
                <a:latin typeface="Arial Narrow" pitchFamily="34" charset="0"/>
              </a:rPr>
              <a:t>INCRA</a:t>
            </a:r>
            <a:r>
              <a:rPr lang="pt-BR" dirty="0">
                <a:latin typeface="Arial Narrow" pitchFamily="34" charset="0"/>
              </a:rPr>
              <a:t> e o </a:t>
            </a:r>
            <a:r>
              <a:rPr lang="pt-BR" b="1" dirty="0">
                <a:latin typeface="Arial Narrow" pitchFamily="34" charset="0"/>
              </a:rPr>
              <a:t>salário educação</a:t>
            </a:r>
            <a:r>
              <a:rPr lang="pt-BR" dirty="0">
                <a:latin typeface="Arial Narrow" pitchFamily="34" charset="0"/>
              </a:rPr>
              <a:t>; e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pt-BR" dirty="0">
                <a:latin typeface="Arial Narrow" pitchFamily="34" charset="0"/>
              </a:rPr>
              <a:t>aplicação de um tributo sobre depósitos à vista nos bancos, o qual é chamado de </a:t>
            </a:r>
            <a:r>
              <a:rPr lang="pt-BR" b="1" dirty="0">
                <a:latin typeface="Arial Narrow" pitchFamily="34" charset="0"/>
              </a:rPr>
              <a:t>Contribuição Previdenciária</a:t>
            </a:r>
            <a:r>
              <a:rPr lang="pt-BR" dirty="0">
                <a:latin typeface="Arial Narrow" pitchFamily="34" charset="0"/>
              </a:rPr>
              <a:t> (CP).</a:t>
            </a:r>
            <a:r>
              <a:rPr lang="pt-BR" sz="1400" dirty="0">
                <a:latin typeface="Arial Narrow" pitchFamily="34" charset="0"/>
              </a:rPr>
              <a:t> </a:t>
            </a:r>
          </a:p>
          <a:p>
            <a:pPr algn="l"/>
            <a:endParaRPr lang="pt-BR" sz="1400" dirty="0">
              <a:latin typeface="Arial Narrow" pitchFamily="34" charset="0"/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B2A05F-6CAA-4033-9357-75FE56F06CD6}" type="slidenum">
              <a:rPr lang="pt-BR" altLang="pt-BR" smtClean="0"/>
              <a:pPr>
                <a:defRPr/>
              </a:pPr>
              <a:t>15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570057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322"/>
            <a:ext cx="7620000" cy="857250"/>
          </a:xfrm>
        </p:spPr>
        <p:txBody>
          <a:bodyPr/>
          <a:lstStyle/>
          <a:p>
            <a:r>
              <a:rPr lang="pt-BR" sz="2400" b="1" dirty="0">
                <a:solidFill>
                  <a:srgbClr val="0070C0"/>
                </a:solidFill>
                <a:latin typeface="Arial Narrow" panose="020B0606020202030204" pitchFamily="34" charset="0"/>
              </a:rPr>
              <a:t>ESTIMATIVA DA ALÍQUOTA NECESSÁRIA</a:t>
            </a: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B2A05F-6CAA-4033-9357-75FE56F06CD6}" type="slidenum">
              <a:rPr lang="pt-BR" altLang="pt-BR" smtClean="0"/>
              <a:pPr>
                <a:defRPr/>
              </a:pPr>
              <a:t>16</a:t>
            </a:fld>
            <a:endParaRPr lang="pt-BR" altLang="pt-BR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301" y="1047630"/>
            <a:ext cx="7124423" cy="36691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54215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2400" b="1" dirty="0">
                <a:solidFill>
                  <a:srgbClr val="0070C0"/>
                </a:solidFill>
                <a:latin typeface="Arial Narrow" panose="020B0606020202030204" pitchFamily="34" charset="0"/>
              </a:rPr>
              <a:t>ESTIMATIVA DA ALÍQUOTA NECESSÁRIA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idx="1"/>
          </p:nvPr>
        </p:nvSpPr>
        <p:spPr>
          <a:xfrm>
            <a:off x="385192" y="1347564"/>
            <a:ext cx="5554960" cy="3600450"/>
          </a:xfrm>
        </p:spPr>
        <p:txBody>
          <a:bodyPr>
            <a:noAutofit/>
          </a:bodyPr>
          <a:lstStyle/>
          <a:p>
            <a:r>
              <a:rPr lang="pt-BR" sz="1800" dirty="0">
                <a:latin typeface="Arial Narrow" pitchFamily="34" charset="0"/>
              </a:rPr>
              <a:t>Valor da desoneração da folha: R$ </a:t>
            </a:r>
            <a:r>
              <a:rPr lang="pt-BR" sz="1800" dirty="0" smtClean="0">
                <a:latin typeface="Arial Narrow" pitchFamily="34" charset="0"/>
              </a:rPr>
              <a:t>275,723 bilhões</a:t>
            </a:r>
          </a:p>
          <a:p>
            <a:endParaRPr lang="pt-BR" sz="1800" dirty="0">
              <a:latin typeface="Arial Narrow" pitchFamily="34" charset="0"/>
            </a:endParaRPr>
          </a:p>
          <a:p>
            <a:r>
              <a:rPr lang="pt-BR" sz="1800" b="1" dirty="0" smtClean="0">
                <a:latin typeface="Arial Narrow" pitchFamily="34" charset="0"/>
              </a:rPr>
              <a:t>Base </a:t>
            </a:r>
            <a:r>
              <a:rPr lang="pt-BR" sz="1800" b="1" dirty="0">
                <a:latin typeface="Arial Narrow" pitchFamily="34" charset="0"/>
              </a:rPr>
              <a:t>de incidência: </a:t>
            </a:r>
          </a:p>
          <a:p>
            <a:endParaRPr lang="pt-BR" sz="1800" dirty="0">
              <a:latin typeface="Arial Narrow" pitchFamily="34" charset="0"/>
            </a:endParaRPr>
          </a:p>
          <a:p>
            <a:pPr lvl="1"/>
            <a:r>
              <a:rPr lang="pt-BR" sz="1600" dirty="0">
                <a:latin typeface="Arial Narrow" pitchFamily="34" charset="0"/>
              </a:rPr>
              <a:t>Antiga CPMF corrigida: </a:t>
            </a:r>
            <a:r>
              <a:rPr lang="pt-BR" sz="1600" dirty="0" smtClean="0">
                <a:latin typeface="Arial Narrow" pitchFamily="34" charset="0"/>
              </a:rPr>
              <a:t>38,261 </a:t>
            </a:r>
            <a:r>
              <a:rPr lang="pt-BR" sz="1600" dirty="0">
                <a:latin typeface="Arial Narrow" pitchFamily="34" charset="0"/>
              </a:rPr>
              <a:t>trilhões</a:t>
            </a:r>
          </a:p>
          <a:p>
            <a:pPr lvl="1"/>
            <a:endParaRPr lang="pt-BR" sz="1600" dirty="0">
              <a:latin typeface="Arial Narrow" pitchFamily="34" charset="0"/>
            </a:endParaRPr>
          </a:p>
          <a:p>
            <a:pPr lvl="1"/>
            <a:r>
              <a:rPr lang="pt-BR" sz="1600" dirty="0" smtClean="0">
                <a:latin typeface="Arial Narrow" pitchFamily="34" charset="0"/>
              </a:rPr>
              <a:t>Matriz Insumo-Produto: </a:t>
            </a:r>
            <a:r>
              <a:rPr lang="pt-BR" sz="1600" dirty="0">
                <a:latin typeface="Arial Narrow" pitchFamily="34" charset="0"/>
              </a:rPr>
              <a:t>R$ </a:t>
            </a:r>
            <a:r>
              <a:rPr lang="pt-BR" sz="1600" dirty="0" smtClean="0">
                <a:latin typeface="Arial Narrow" pitchFamily="34" charset="0"/>
              </a:rPr>
              <a:t>37,260 </a:t>
            </a:r>
            <a:r>
              <a:rPr lang="pt-BR" sz="1600" dirty="0">
                <a:latin typeface="Arial Narrow" pitchFamily="34" charset="0"/>
              </a:rPr>
              <a:t>trilhões</a:t>
            </a:r>
          </a:p>
          <a:p>
            <a:endParaRPr lang="pt-BR" sz="1800" dirty="0">
              <a:latin typeface="Arial Narrow" pitchFamily="34" charset="0"/>
            </a:endParaRPr>
          </a:p>
          <a:p>
            <a:r>
              <a:rPr lang="pt-BR" sz="1800" dirty="0" smtClean="0">
                <a:latin typeface="Arial Narrow" pitchFamily="34" charset="0"/>
              </a:rPr>
              <a:t>Alíquota </a:t>
            </a:r>
            <a:r>
              <a:rPr lang="pt-BR" sz="1800" dirty="0">
                <a:latin typeface="Arial Narrow" pitchFamily="34" charset="0"/>
              </a:rPr>
              <a:t>de CPMF:  </a:t>
            </a:r>
            <a:r>
              <a:rPr lang="pt-BR" sz="1800" b="1" dirty="0" smtClean="0">
                <a:latin typeface="Arial Narrow" pitchFamily="34" charset="0"/>
              </a:rPr>
              <a:t>0,74% (período </a:t>
            </a:r>
            <a:r>
              <a:rPr lang="pt-BR" sz="1800" b="1" dirty="0" err="1" smtClean="0">
                <a:latin typeface="Arial Narrow" pitchFamily="34" charset="0"/>
              </a:rPr>
              <a:t>pré</a:t>
            </a:r>
            <a:r>
              <a:rPr lang="pt-BR" sz="1800" b="1" dirty="0" smtClean="0">
                <a:latin typeface="Arial Narrow" pitchFamily="34" charset="0"/>
              </a:rPr>
              <a:t>-pandemia)</a:t>
            </a:r>
            <a:endParaRPr lang="pt-BR" sz="1800" b="1" dirty="0">
              <a:latin typeface="Arial Narrow" pitchFamily="34" charset="0"/>
            </a:endParaRPr>
          </a:p>
          <a:p>
            <a:endParaRPr lang="pt-BR" sz="1800" dirty="0">
              <a:latin typeface="Arial Narrow" pitchFamily="34" charset="0"/>
            </a:endParaRPr>
          </a:p>
          <a:p>
            <a:endParaRPr lang="pt-BR" sz="1800" dirty="0">
              <a:latin typeface="Arial Narrow" pitchFamily="34" charset="0"/>
            </a:endParaRPr>
          </a:p>
          <a:p>
            <a:endParaRPr lang="pt-BR" sz="1800" dirty="0">
              <a:latin typeface="Arial Narrow" pitchFamily="34" charset="0"/>
            </a:endParaRPr>
          </a:p>
          <a:p>
            <a:endParaRPr lang="pt-BR" sz="1800" dirty="0">
              <a:latin typeface="Arial Narrow" pitchFamily="34" charset="0"/>
            </a:endParaRPr>
          </a:p>
          <a:p>
            <a:r>
              <a:rPr lang="pt-BR" sz="1800" dirty="0">
                <a:latin typeface="Arial Narrow" pitchFamily="34" charset="0"/>
              </a:rPr>
              <a:t> </a:t>
            </a:r>
          </a:p>
          <a:p>
            <a:endParaRPr lang="pt-BR" sz="1800" dirty="0">
              <a:latin typeface="Arial Narrow" pitchFamily="34" charset="0"/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B2A05F-6CAA-4033-9357-75FE56F06CD6}" type="slidenum">
              <a:rPr lang="pt-BR" altLang="pt-BR" smtClean="0"/>
              <a:pPr>
                <a:defRPr/>
              </a:pPr>
              <a:t>17</a:t>
            </a:fld>
            <a:endParaRPr lang="pt-BR" altLang="pt-BR"/>
          </a:p>
        </p:txBody>
      </p:sp>
      <p:cxnSp>
        <p:nvCxnSpPr>
          <p:cNvPr id="6" name="Conector reto 5"/>
          <p:cNvCxnSpPr/>
          <p:nvPr/>
        </p:nvCxnSpPr>
        <p:spPr>
          <a:xfrm>
            <a:off x="611560" y="1923678"/>
            <a:ext cx="547260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to 8"/>
          <p:cNvCxnSpPr/>
          <p:nvPr/>
        </p:nvCxnSpPr>
        <p:spPr>
          <a:xfrm>
            <a:off x="611560" y="3795886"/>
            <a:ext cx="547260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6409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754734"/>
            <a:ext cx="6781321" cy="41932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3528" y="2322"/>
            <a:ext cx="7620000" cy="857250"/>
          </a:xfrm>
        </p:spPr>
        <p:txBody>
          <a:bodyPr/>
          <a:lstStyle/>
          <a:p>
            <a:r>
              <a:rPr lang="pt-BR" sz="2400" b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CÁLCULO DO IMPOSTO</a:t>
            </a:r>
            <a:endParaRPr lang="pt-BR" sz="2400" b="1" dirty="0">
              <a:solidFill>
                <a:srgbClr val="0070C0"/>
              </a:solidFill>
              <a:latin typeface="Arial Narrow" panose="020B0606020202030204" pitchFamily="34" charset="0"/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B2A05F-6CAA-4033-9357-75FE56F06CD6}" type="slidenum">
              <a:rPr lang="pt-BR" altLang="pt-BR" smtClean="0"/>
              <a:pPr>
                <a:defRPr/>
              </a:pPr>
              <a:t>18</a:t>
            </a:fld>
            <a:endParaRPr lang="pt-BR" altLang="pt-BR"/>
          </a:p>
        </p:txBody>
      </p:sp>
      <p:sp>
        <p:nvSpPr>
          <p:cNvPr id="3" name="Elipse 2"/>
          <p:cNvSpPr/>
          <p:nvPr/>
        </p:nvSpPr>
        <p:spPr>
          <a:xfrm>
            <a:off x="6873585" y="4500726"/>
            <a:ext cx="288032" cy="288032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33328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322"/>
            <a:ext cx="7620000" cy="857250"/>
          </a:xfrm>
        </p:spPr>
        <p:txBody>
          <a:bodyPr/>
          <a:lstStyle/>
          <a:p>
            <a:r>
              <a:rPr lang="pt-BR" sz="2400" b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ESTIMATIVAS DE IMPACTOS</a:t>
            </a:r>
            <a:endParaRPr lang="pt-BR" sz="2400" b="1" dirty="0">
              <a:solidFill>
                <a:srgbClr val="0070C0"/>
              </a:solidFill>
              <a:latin typeface="Arial Narrow" panose="020B0606020202030204" pitchFamily="34" charset="0"/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B2A05F-6CAA-4033-9357-75FE56F06CD6}" type="slidenum">
              <a:rPr lang="pt-BR" altLang="pt-BR" smtClean="0"/>
              <a:pPr>
                <a:defRPr/>
              </a:pPr>
              <a:t>19</a:t>
            </a:fld>
            <a:endParaRPr lang="pt-BR" altLang="pt-BR"/>
          </a:p>
        </p:txBody>
      </p:sp>
      <p:sp>
        <p:nvSpPr>
          <p:cNvPr id="3" name="CaixaDeTexto 2"/>
          <p:cNvSpPr txBox="1"/>
          <p:nvPr/>
        </p:nvSpPr>
        <p:spPr>
          <a:xfrm>
            <a:off x="6516216" y="987574"/>
            <a:ext cx="181075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pt-BR" sz="1600" dirty="0" smtClean="0">
                <a:latin typeface="Arial Narrow" pitchFamily="34" charset="0"/>
              </a:rPr>
              <a:t>Aumento do PIB de 1,5%</a:t>
            </a:r>
          </a:p>
          <a:p>
            <a:pPr marL="285750" indent="-285750">
              <a:buFont typeface="Arial" pitchFamily="34" charset="0"/>
              <a:buChar char="•"/>
            </a:pPr>
            <a:endParaRPr lang="pt-BR" sz="1600" dirty="0">
              <a:latin typeface="Arial Narrow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pt-BR" sz="1600" dirty="0" smtClean="0">
                <a:latin typeface="Arial Narrow" pitchFamily="34" charset="0"/>
              </a:rPr>
              <a:t>Aumento de 1,7% no emprego com abertura de mais de 1,8milhão de postos de trabalho</a:t>
            </a:r>
          </a:p>
          <a:p>
            <a:pPr marL="285750" indent="-285750">
              <a:buFont typeface="Arial" pitchFamily="34" charset="0"/>
              <a:buChar char="•"/>
            </a:pPr>
            <a:endParaRPr lang="pt-BR" sz="1600" dirty="0">
              <a:latin typeface="Arial Narrow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pt-BR" sz="1600" dirty="0" smtClean="0">
                <a:latin typeface="Arial Narrow" pitchFamily="34" charset="0"/>
              </a:rPr>
              <a:t>Redução de 0,6% na inflação devido ao </a:t>
            </a:r>
            <a:r>
              <a:rPr lang="pt-BR" sz="1600" dirty="0" err="1" smtClean="0">
                <a:latin typeface="Arial Narrow" pitchFamily="34" charset="0"/>
              </a:rPr>
              <a:t>reposiciona-mento</a:t>
            </a:r>
            <a:r>
              <a:rPr lang="pt-BR" sz="1600" dirty="0" smtClean="0">
                <a:latin typeface="Arial Narrow" pitchFamily="34" charset="0"/>
              </a:rPr>
              <a:t> de preços</a:t>
            </a:r>
            <a:endParaRPr lang="pt-BR" sz="1600" dirty="0">
              <a:latin typeface="Arial Narrow" pitchFamily="34" charset="0"/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018950"/>
            <a:ext cx="5341636" cy="36825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13740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685800" y="1923678"/>
            <a:ext cx="7543800" cy="802482"/>
          </a:xfrm>
        </p:spPr>
        <p:txBody>
          <a:bodyPr/>
          <a:lstStyle/>
          <a:p>
            <a:pPr algn="ctr"/>
            <a:r>
              <a:rPr lang="pt-BR" sz="4400" dirty="0" smtClean="0">
                <a:latin typeface="Arial Narrow" pitchFamily="34" charset="0"/>
              </a:rPr>
              <a:t>A importância do setor de serviços</a:t>
            </a:r>
            <a:endParaRPr lang="pt-BR" sz="4400" dirty="0">
              <a:latin typeface="Arial Narrow" pitchFamily="34" charset="0"/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ADED90-BCCF-4C02-8179-328DC6DDA98B}" type="slidenum">
              <a:rPr lang="pt-BR" altLang="pt-BR" smtClean="0"/>
              <a:pPr>
                <a:defRPr/>
              </a:pPr>
              <a:t>2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1197984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B2A05F-6CAA-4033-9357-75FE56F06CD6}" type="slidenum">
              <a:rPr lang="pt-BR" altLang="pt-BR" smtClean="0"/>
              <a:pPr>
                <a:defRPr/>
              </a:pPr>
              <a:t>20</a:t>
            </a:fld>
            <a:endParaRPr lang="pt-BR" altLang="pt-BR"/>
          </a:p>
        </p:txBody>
      </p:sp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1" y="195263"/>
            <a:ext cx="8460431" cy="342900"/>
          </a:xfrm>
        </p:spPr>
        <p:txBody>
          <a:bodyPr/>
          <a:lstStyle/>
          <a:p>
            <a:pPr algn="ctr"/>
            <a:r>
              <a:rPr lang="pt-BR" sz="2400" b="1" dirty="0">
                <a:solidFill>
                  <a:srgbClr val="0070C0"/>
                </a:solidFill>
                <a:latin typeface="Arial Narrow" panose="020B0606020202030204" pitchFamily="34" charset="0"/>
              </a:rPr>
              <a:t>8 VANTAGENS DA DESONERAÇÃO DA FOLHA</a:t>
            </a:r>
          </a:p>
        </p:txBody>
      </p:sp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046104"/>
              </p:ext>
            </p:extLst>
          </p:nvPr>
        </p:nvGraphicFramePr>
        <p:xfrm>
          <a:off x="539751" y="1005577"/>
          <a:ext cx="7416625" cy="3672406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262106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79556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918101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1" u="none" strike="noStrike" dirty="0">
                          <a:effectLst/>
                          <a:latin typeface="Arial Narrow" pitchFamily="34" charset="0"/>
                          <a:cs typeface="IrisUPC" pitchFamily="34" charset="-34"/>
                        </a:rPr>
                        <a:t>1. Fim da sonegação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IrisUPC" pitchFamily="34" charset="-34"/>
                      </a:endParaRPr>
                    </a:p>
                  </a:txBody>
                  <a:tcPr marL="9526" marR="9526" marT="5264" marB="0" anchor="ctr"/>
                </a:tc>
                <a:tc>
                  <a:txBody>
                    <a:bodyPr/>
                    <a:lstStyle/>
                    <a:p>
                      <a:pPr marL="36000" algn="l" fontAlgn="b"/>
                      <a:r>
                        <a:rPr lang="pt-BR" sz="1400" u="none" strike="noStrike" dirty="0">
                          <a:effectLst/>
                          <a:latin typeface="Arial Narrow" pitchFamily="34" charset="0"/>
                          <a:cs typeface="IrisUPC" pitchFamily="34" charset="-34"/>
                        </a:rPr>
                        <a:t>Com a mudança proposta pela CNS, a sonegação da contribuição ao INSS cairá de forma expressiva. Isso contribui para a sustentabilidade do sistema.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IrisUPC" pitchFamily="34" charset="-34"/>
                      </a:endParaRPr>
                    </a:p>
                  </a:txBody>
                  <a:tcPr marL="9526" marR="9526" marT="5264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90061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1" u="none" strike="noStrike" dirty="0">
                          <a:effectLst/>
                          <a:latin typeface="Arial Narrow" pitchFamily="34" charset="0"/>
                          <a:cs typeface="IrisUPC" pitchFamily="34" charset="-34"/>
                        </a:rPr>
                        <a:t>2. Redução do custo Brasil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IrisUPC" pitchFamily="34" charset="-34"/>
                      </a:endParaRPr>
                    </a:p>
                  </a:txBody>
                  <a:tcPr marL="9526" marR="9526" marT="5264" marB="0" anchor="ctr"/>
                </a:tc>
                <a:tc>
                  <a:txBody>
                    <a:bodyPr/>
                    <a:lstStyle/>
                    <a:p>
                      <a:pPr marL="36000" algn="l" fontAlgn="b"/>
                      <a:r>
                        <a:rPr lang="pt-BR" sz="1400" u="none" strike="noStrike" dirty="0">
                          <a:effectLst/>
                          <a:latin typeface="Arial Narrow" pitchFamily="34" charset="0"/>
                          <a:cs typeface="IrisUPC" pitchFamily="34" charset="-34"/>
                        </a:rPr>
                        <a:t>O custo das empresas irá diminuir, permitindo a redução de preços. Isso contribuirá para uma inflação menor:</a:t>
                      </a:r>
                      <a:r>
                        <a:rPr lang="pt-BR" sz="1400" u="none" strike="noStrike" baseline="0" dirty="0">
                          <a:effectLst/>
                          <a:latin typeface="Arial Narrow" pitchFamily="34" charset="0"/>
                          <a:cs typeface="IrisUPC" pitchFamily="34" charset="-34"/>
                        </a:rPr>
                        <a:t> </a:t>
                      </a:r>
                      <a:r>
                        <a:rPr lang="pt-BR" sz="1400" b="1" u="none" strike="noStrike" baseline="0" dirty="0">
                          <a:solidFill>
                            <a:srgbClr val="0070C0"/>
                          </a:solidFill>
                          <a:effectLst/>
                          <a:latin typeface="Arial Narrow" pitchFamily="34" charset="0"/>
                          <a:cs typeface="IrisUPC" pitchFamily="34" charset="-34"/>
                        </a:rPr>
                        <a:t>-</a:t>
                      </a:r>
                      <a:r>
                        <a:rPr lang="pt-BR" sz="1400" b="1" u="none" strike="noStrike" baseline="0" dirty="0" smtClean="0">
                          <a:solidFill>
                            <a:srgbClr val="0070C0"/>
                          </a:solidFill>
                          <a:effectLst/>
                          <a:latin typeface="Arial Narrow" pitchFamily="34" charset="0"/>
                          <a:cs typeface="IrisUPC" pitchFamily="34" charset="-34"/>
                        </a:rPr>
                        <a:t>0,6% </a:t>
                      </a:r>
                      <a:r>
                        <a:rPr lang="pt-BR" sz="1400" b="1" u="none" strike="noStrike" baseline="0" dirty="0">
                          <a:solidFill>
                            <a:srgbClr val="0070C0"/>
                          </a:solidFill>
                          <a:effectLst/>
                          <a:latin typeface="Arial Narrow" pitchFamily="34" charset="0"/>
                          <a:cs typeface="IrisUPC" pitchFamily="34" charset="-34"/>
                        </a:rPr>
                        <a:t>(IGP)</a:t>
                      </a:r>
                      <a:endParaRPr lang="pt-BR" sz="1400" b="1" i="0" u="none" strike="noStrike" dirty="0">
                        <a:solidFill>
                          <a:srgbClr val="0070C0"/>
                        </a:solidFill>
                        <a:effectLst/>
                        <a:latin typeface="Arial Narrow" pitchFamily="34" charset="0"/>
                        <a:cs typeface="IrisUPC" pitchFamily="34" charset="-34"/>
                      </a:endParaRPr>
                    </a:p>
                  </a:txBody>
                  <a:tcPr marL="9526" marR="9526" marT="5264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918101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1" u="none" strike="noStrike" dirty="0">
                          <a:effectLst/>
                          <a:latin typeface="Arial Narrow" pitchFamily="34" charset="0"/>
                          <a:cs typeface="IrisUPC" pitchFamily="34" charset="-34"/>
                        </a:rPr>
                        <a:t>3. Aumento das exportações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IrisUPC" pitchFamily="34" charset="-34"/>
                      </a:endParaRPr>
                    </a:p>
                  </a:txBody>
                  <a:tcPr marL="9526" marR="9526" marT="5264" marB="0" anchor="ctr"/>
                </a:tc>
                <a:tc>
                  <a:txBody>
                    <a:bodyPr/>
                    <a:lstStyle/>
                    <a:p>
                      <a:pPr marL="36000" algn="l" fontAlgn="b"/>
                      <a:r>
                        <a:rPr lang="pt-BR" sz="1400" u="none" strike="noStrike" dirty="0">
                          <a:effectLst/>
                          <a:latin typeface="Arial Narrow" pitchFamily="34" charset="0"/>
                          <a:cs typeface="IrisUPC" pitchFamily="34" charset="-34"/>
                        </a:rPr>
                        <a:t>Os preços menores significam ganhos de comércio exterior, hoje bastante prejudicado pelos preços elevados no país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IrisUPC" pitchFamily="34" charset="-34"/>
                      </a:endParaRPr>
                    </a:p>
                  </a:txBody>
                  <a:tcPr marL="9526" marR="9526" marT="5264" marB="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146143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1" u="none" strike="noStrike" dirty="0">
                          <a:effectLst/>
                          <a:latin typeface="Arial Narrow" pitchFamily="34" charset="0"/>
                          <a:cs typeface="IrisUPC" pitchFamily="34" charset="-34"/>
                        </a:rPr>
                        <a:t>4. Aumento da competitividade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IrisUPC" pitchFamily="34" charset="-34"/>
                      </a:endParaRPr>
                    </a:p>
                  </a:txBody>
                  <a:tcPr marL="9526" marR="9526" marT="5264" marB="0" anchor="ctr"/>
                </a:tc>
                <a:tc>
                  <a:txBody>
                    <a:bodyPr/>
                    <a:lstStyle/>
                    <a:p>
                      <a:pPr marL="36000" algn="l" fontAlgn="b"/>
                      <a:r>
                        <a:rPr lang="pt-BR" sz="1400" u="none" strike="noStrike" dirty="0">
                          <a:effectLst/>
                          <a:latin typeface="Arial Narrow" pitchFamily="34" charset="0"/>
                          <a:cs typeface="IrisUPC" pitchFamily="34" charset="-34"/>
                        </a:rPr>
                        <a:t>Os bens e serviços importados passarão a contribuir para o financiamento da seguridade, aumentando  a competitividade das empresas brasileiras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IrisUPC" pitchFamily="34" charset="-34"/>
                      </a:endParaRPr>
                    </a:p>
                  </a:txBody>
                  <a:tcPr marL="9526" marR="9526" marT="5264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9656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B2A05F-6CAA-4033-9357-75FE56F06CD6}" type="slidenum">
              <a:rPr lang="pt-BR" altLang="pt-BR" smtClean="0"/>
              <a:pPr>
                <a:defRPr/>
              </a:pPr>
              <a:t>21</a:t>
            </a:fld>
            <a:endParaRPr lang="pt-BR" altLang="pt-BR"/>
          </a:p>
        </p:txBody>
      </p:sp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1" y="195263"/>
            <a:ext cx="8460431" cy="342900"/>
          </a:xfrm>
        </p:spPr>
        <p:txBody>
          <a:bodyPr/>
          <a:lstStyle/>
          <a:p>
            <a:pPr algn="ctr"/>
            <a:r>
              <a:rPr lang="pt-BR" sz="2400" b="1" dirty="0">
                <a:solidFill>
                  <a:srgbClr val="0070C0"/>
                </a:solidFill>
                <a:latin typeface="Arial Narrow" panose="020B0606020202030204" pitchFamily="34" charset="0"/>
              </a:rPr>
              <a:t>8 VANTAGENS DA DESONERAÇÃO DA FOLHA</a:t>
            </a:r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0512863"/>
              </p:ext>
            </p:extLst>
          </p:nvPr>
        </p:nvGraphicFramePr>
        <p:xfrm>
          <a:off x="539751" y="1005576"/>
          <a:ext cx="7344617" cy="3850986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234268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00193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1154208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pt-BR" sz="14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IrisUPC" pitchFamily="34" charset="-34"/>
                        </a:rPr>
                        <a:t>5. Aumento dos investimentos</a:t>
                      </a:r>
                    </a:p>
                  </a:txBody>
                  <a:tcPr marL="9526" marR="9526" marT="5209" marB="0" anchor="ctr"/>
                </a:tc>
                <a:tc>
                  <a:txBody>
                    <a:bodyPr/>
                    <a:lstStyle/>
                    <a:p>
                      <a:pPr marL="36000" algn="l" defTabSz="914400" rtl="0" eaLnBrk="1" fontAlgn="b" latinLnBrk="0" hangingPunct="1">
                        <a:spcBef>
                          <a:spcPts val="0"/>
                        </a:spcBef>
                      </a:pPr>
                      <a:r>
                        <a:rPr lang="pt-BR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IrisUPC" pitchFamily="34" charset="-34"/>
                        </a:rPr>
                        <a:t>A redução de custos e o aumento de produtividade induzem investimentos na economia brasileira. Além disso, a redução de preços de bens e serviços permitirá a redução do custo do investimento para empresas e famílias</a:t>
                      </a:r>
                    </a:p>
                  </a:txBody>
                  <a:tcPr marL="9526" marR="9526" marT="5209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962747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pt-BR" sz="14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IrisUPC" pitchFamily="34" charset="-34"/>
                        </a:rPr>
                        <a:t>6. Crescimento econômico</a:t>
                      </a:r>
                    </a:p>
                  </a:txBody>
                  <a:tcPr marL="9526" marR="9526" marT="5209" marB="0" anchor="ctr"/>
                </a:tc>
                <a:tc>
                  <a:txBody>
                    <a:bodyPr/>
                    <a:lstStyle/>
                    <a:p>
                      <a:pPr marL="36000" algn="l" defTabSz="914400" rtl="0" eaLnBrk="1" fontAlgn="b" latinLnBrk="0" hangingPunct="1">
                        <a:spcBef>
                          <a:spcPts val="0"/>
                        </a:spcBef>
                      </a:pPr>
                      <a:r>
                        <a:rPr lang="pt-BR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IrisUPC" pitchFamily="34" charset="-34"/>
                        </a:rPr>
                        <a:t>O aumento da competitividade, dos investimentos e a redução de preços trazem crescimento econômico e geração de renda para as famílias. Cresce também a arrecadação de impostos para o governo. </a:t>
                      </a:r>
                      <a:r>
                        <a:rPr lang="pt-BR" sz="1400" b="1" u="none" strike="noStrike" kern="1200" dirty="0">
                          <a:solidFill>
                            <a:srgbClr val="0070C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IrisUPC" pitchFamily="34" charset="-34"/>
                        </a:rPr>
                        <a:t>Aumento do PIB de </a:t>
                      </a:r>
                      <a:r>
                        <a:rPr lang="pt-BR" sz="1400" b="1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IrisUPC" pitchFamily="34" charset="-34"/>
                        </a:rPr>
                        <a:t>1,5% após 18 meses</a:t>
                      </a:r>
                      <a:r>
                        <a:rPr lang="pt-BR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IrisUPC" pitchFamily="34" charset="-34"/>
                        </a:rPr>
                        <a:t>.</a:t>
                      </a:r>
                      <a:endParaRPr lang="pt-BR" sz="1400" u="none" strike="noStrike" kern="120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IrisUPC" pitchFamily="34" charset="-34"/>
                      </a:endParaRPr>
                    </a:p>
                  </a:txBody>
                  <a:tcPr marL="9526" marR="9526" marT="5209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71284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pt-BR" sz="14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IrisUPC" pitchFamily="34" charset="-34"/>
                        </a:rPr>
                        <a:t>7. Aumento do emprego</a:t>
                      </a:r>
                    </a:p>
                  </a:txBody>
                  <a:tcPr marL="9526" marR="9526" marT="5209" marB="0" anchor="ctr"/>
                </a:tc>
                <a:tc>
                  <a:txBody>
                    <a:bodyPr/>
                    <a:lstStyle/>
                    <a:p>
                      <a:pPr marL="36000" algn="l" defTabSz="914400" rtl="0" eaLnBrk="1" fontAlgn="b" latinLnBrk="0" hangingPunct="1">
                        <a:spcBef>
                          <a:spcPts val="0"/>
                        </a:spcBef>
                      </a:pPr>
                      <a:r>
                        <a:rPr lang="pt-BR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IrisUPC" pitchFamily="34" charset="-34"/>
                        </a:rPr>
                        <a:t>O crescimento econômico e a redução dos custos da mão de obra incentivam a abertura de novos postos de trabalho. </a:t>
                      </a:r>
                      <a:r>
                        <a:rPr lang="pt-BR" sz="1400" b="1" u="none" strike="noStrike" kern="1200" dirty="0">
                          <a:solidFill>
                            <a:srgbClr val="0070C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IrisUPC" pitchFamily="34" charset="-34"/>
                        </a:rPr>
                        <a:t>Aumento do emprego de </a:t>
                      </a:r>
                      <a:r>
                        <a:rPr lang="pt-BR" sz="1400" b="1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IrisUPC" pitchFamily="34" charset="-34"/>
                        </a:rPr>
                        <a:t>1,7% após 18 meses</a:t>
                      </a:r>
                      <a:r>
                        <a:rPr lang="pt-BR" sz="1400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IrisUPC" pitchFamily="34" charset="-34"/>
                        </a:rPr>
                        <a:t>.</a:t>
                      </a:r>
                      <a:endParaRPr lang="pt-BR" sz="1400" u="none" strike="noStrike" kern="1200" dirty="0">
                        <a:solidFill>
                          <a:srgbClr val="0070C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IrisUPC" pitchFamily="34" charset="-34"/>
                      </a:endParaRPr>
                    </a:p>
                  </a:txBody>
                  <a:tcPr marL="9526" marR="9526" marT="5209" marB="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962747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pt-BR" sz="14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IrisUPC" pitchFamily="34" charset="-34"/>
                        </a:rPr>
                        <a:t>8. Aumento da formalidade</a:t>
                      </a:r>
                    </a:p>
                  </a:txBody>
                  <a:tcPr marL="9526" marR="9526" marT="5209" marB="0" anchor="ctr"/>
                </a:tc>
                <a:tc>
                  <a:txBody>
                    <a:bodyPr/>
                    <a:lstStyle/>
                    <a:p>
                      <a:pPr marL="36000" algn="l" defTabSz="914400" rtl="0" eaLnBrk="1" fontAlgn="b" latinLnBrk="0" hangingPunct="1">
                        <a:spcBef>
                          <a:spcPts val="0"/>
                        </a:spcBef>
                      </a:pPr>
                      <a:r>
                        <a:rPr lang="pt-BR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IrisUPC" pitchFamily="34" charset="-34"/>
                        </a:rPr>
                        <a:t>A redução dos encargos trabalhistas reduz a concorrência desleal e desincentiva a informalidade da mão de obra, com efeito sobre a rotatividade e qualificação profissional</a:t>
                      </a:r>
                    </a:p>
                  </a:txBody>
                  <a:tcPr marL="9526" marR="9526" marT="5209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6513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521"/>
          <a:stretch/>
        </p:blipFill>
        <p:spPr bwMode="auto">
          <a:xfrm>
            <a:off x="569684" y="874352"/>
            <a:ext cx="7242676" cy="3857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387" name="Espaço Reservado para Número de Slide 3">
            <a:extLst>
              <a:ext uri="{FF2B5EF4-FFF2-40B4-BE49-F238E27FC236}">
                <a16:creationId xmlns:a16="http://schemas.microsoft.com/office/drawing/2014/main" xmlns="" id="{7FA8EF1E-6CB1-44A6-9E3E-C21AD82211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D3606E9A-2873-4263-A2A3-C83F2052DC61}" type="slidenum">
              <a:rPr lang="pt-BR" altLang="pt-BR" smtClean="0">
                <a:latin typeface="Arial Narrow" pitchFamily="34" charset="0"/>
              </a:rPr>
              <a:pPr/>
              <a:t>22</a:t>
            </a:fld>
            <a:endParaRPr lang="pt-BR" altLang="pt-BR" dirty="0">
              <a:latin typeface="Arial Narrow" pitchFamily="34" charset="0"/>
            </a:endParaRPr>
          </a:p>
        </p:txBody>
      </p:sp>
      <p:sp>
        <p:nvSpPr>
          <p:cNvPr id="7" name="Título 2">
            <a:extLst>
              <a:ext uri="{FF2B5EF4-FFF2-40B4-BE49-F238E27FC236}">
                <a16:creationId xmlns:a16="http://schemas.microsoft.com/office/drawing/2014/main" xmlns="" id="{F8226A79-5FE1-4368-90C5-0537F3903351}"/>
              </a:ext>
            </a:extLst>
          </p:cNvPr>
          <p:cNvSpPr txBox="1">
            <a:spLocks/>
          </p:cNvSpPr>
          <p:nvPr/>
        </p:nvSpPr>
        <p:spPr>
          <a:xfrm>
            <a:off x="529534" y="4772980"/>
            <a:ext cx="7704856" cy="285680"/>
          </a:xfrm>
          <a:prstGeom prst="rect">
            <a:avLst/>
          </a:prstGeom>
        </p:spPr>
        <p:txBody>
          <a:bodyPr vert="horz" anchor="t">
            <a:noAutofit/>
            <a:scene3d>
              <a:camera prst="orthographicFront"/>
              <a:lightRig rig="soft" dir="t"/>
            </a:scene3d>
            <a:sp3d prstMaterial="softEdge">
              <a:bevelT w="0" h="0"/>
            </a:sp3d>
          </a:bodyPr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buNone/>
              <a:defRPr sz="2500" b="0" kern="1200">
                <a:solidFill>
                  <a:schemeClr val="accent1"/>
                </a:solidFill>
                <a:effectLst/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9pPr>
            <a:extLst/>
          </a:lstStyle>
          <a:p>
            <a:pPr algn="l" eaLnBrk="1" fontAlgn="auto" hangingPunct="1">
              <a:spcAft>
                <a:spcPts val="0"/>
              </a:spcAft>
              <a:defRPr/>
            </a:pPr>
            <a:r>
              <a:rPr lang="pt-BR" sz="1200" dirty="0">
                <a:solidFill>
                  <a:srgbClr val="0070C0"/>
                </a:solidFill>
                <a:latin typeface="Arial Narrow" panose="020B0606020202030204" pitchFamily="34" charset="0"/>
              </a:rPr>
              <a:t>Fonte: </a:t>
            </a:r>
            <a:r>
              <a:rPr lang="pt-BR" sz="1200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Secretaria da Receita Federal. </a:t>
            </a:r>
            <a:endParaRPr lang="pt-BR" sz="1200" dirty="0">
              <a:solidFill>
                <a:srgbClr val="0070C0"/>
              </a:solidFill>
              <a:latin typeface="Arial Narrow" panose="020B0606020202030204" pitchFamily="34" charset="0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DD2EFD5C-B507-4411-BBD0-1794825EB091}"/>
              </a:ext>
            </a:extLst>
          </p:cNvPr>
          <p:cNvSpPr txBox="1"/>
          <p:nvPr/>
        </p:nvSpPr>
        <p:spPr>
          <a:xfrm>
            <a:off x="611560" y="51470"/>
            <a:ext cx="52565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 smtClean="0">
                <a:latin typeface="Arial Narrow" panose="020B0606020202030204" pitchFamily="34" charset="0"/>
              </a:rPr>
              <a:t>Receitas e despesas do RGPS, </a:t>
            </a:r>
            <a:r>
              <a:rPr lang="pt-BR" sz="2000" b="1" dirty="0">
                <a:latin typeface="Arial Narrow" panose="020B0606020202030204" pitchFamily="34" charset="0"/>
              </a:rPr>
              <a:t>em R$ </a:t>
            </a:r>
            <a:r>
              <a:rPr lang="pt-BR" sz="2000" b="1" dirty="0" smtClean="0">
                <a:latin typeface="Arial Narrow" panose="020B0606020202030204" pitchFamily="34" charset="0"/>
              </a:rPr>
              <a:t>milhões a preços de 2023, acumulado em 12 meses</a:t>
            </a:r>
            <a:endParaRPr lang="pt-BR" sz="2000" b="1" dirty="0">
              <a:latin typeface="Arial Narrow" panose="020B0606020202030204" pitchFamily="34" charset="0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1299676" y="1178308"/>
            <a:ext cx="51125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latin typeface="Arial Narrow" pitchFamily="34" charset="0"/>
              </a:rPr>
              <a:t>Déficit acumulado em 12 meses está em R$ 271,4 bilhões</a:t>
            </a:r>
          </a:p>
          <a:p>
            <a:endParaRPr lang="pt-BR" dirty="0">
              <a:latin typeface="Arial Narrow" pitchFamily="34" charset="0"/>
            </a:endParaRPr>
          </a:p>
        </p:txBody>
      </p:sp>
      <p:cxnSp>
        <p:nvCxnSpPr>
          <p:cNvPr id="6" name="Conector de seta reta 5"/>
          <p:cNvCxnSpPr/>
          <p:nvPr/>
        </p:nvCxnSpPr>
        <p:spPr>
          <a:xfrm>
            <a:off x="7668344" y="1635646"/>
            <a:ext cx="0" cy="720080"/>
          </a:xfrm>
          <a:prstGeom prst="straightConnector1">
            <a:avLst/>
          </a:prstGeom>
          <a:ln>
            <a:solidFill>
              <a:srgbClr val="002060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4734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Espaço Reservado para Número de Slide 3">
            <a:extLst>
              <a:ext uri="{FF2B5EF4-FFF2-40B4-BE49-F238E27FC236}">
                <a16:creationId xmlns:a16="http://schemas.microsoft.com/office/drawing/2014/main" xmlns="" id="{7FA8EF1E-6CB1-44A6-9E3E-C21AD82211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D3606E9A-2873-4263-A2A3-C83F2052DC61}" type="slidenum">
              <a:rPr lang="pt-BR" altLang="pt-BR" smtClean="0">
                <a:latin typeface="Arial Narrow" pitchFamily="34" charset="0"/>
              </a:rPr>
              <a:pPr/>
              <a:t>23</a:t>
            </a:fld>
            <a:endParaRPr lang="pt-BR" altLang="pt-BR" dirty="0">
              <a:latin typeface="Arial Narrow" pitchFamily="34" charset="0"/>
            </a:endParaRPr>
          </a:p>
        </p:txBody>
      </p:sp>
      <p:sp>
        <p:nvSpPr>
          <p:cNvPr id="7" name="Título 2">
            <a:extLst>
              <a:ext uri="{FF2B5EF4-FFF2-40B4-BE49-F238E27FC236}">
                <a16:creationId xmlns:a16="http://schemas.microsoft.com/office/drawing/2014/main" xmlns="" id="{F8226A79-5FE1-4368-90C5-0537F3903351}"/>
              </a:ext>
            </a:extLst>
          </p:cNvPr>
          <p:cNvSpPr txBox="1">
            <a:spLocks/>
          </p:cNvSpPr>
          <p:nvPr/>
        </p:nvSpPr>
        <p:spPr>
          <a:xfrm>
            <a:off x="529534" y="4803998"/>
            <a:ext cx="7704856" cy="285680"/>
          </a:xfrm>
          <a:prstGeom prst="rect">
            <a:avLst/>
          </a:prstGeom>
        </p:spPr>
        <p:txBody>
          <a:bodyPr vert="horz" anchor="t">
            <a:noAutofit/>
            <a:scene3d>
              <a:camera prst="orthographicFront"/>
              <a:lightRig rig="soft" dir="t"/>
            </a:scene3d>
            <a:sp3d prstMaterial="softEdge">
              <a:bevelT w="0" h="0"/>
            </a:sp3d>
          </a:bodyPr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buNone/>
              <a:defRPr sz="2500" b="0" kern="1200">
                <a:solidFill>
                  <a:schemeClr val="accent1"/>
                </a:solidFill>
                <a:effectLst/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9pPr>
            <a:extLst/>
          </a:lstStyle>
          <a:p>
            <a:pPr algn="l" eaLnBrk="1" fontAlgn="auto" hangingPunct="1">
              <a:spcAft>
                <a:spcPts val="0"/>
              </a:spcAft>
              <a:defRPr/>
            </a:pPr>
            <a:r>
              <a:rPr lang="pt-BR" sz="1200" dirty="0">
                <a:solidFill>
                  <a:srgbClr val="0070C0"/>
                </a:solidFill>
                <a:latin typeface="Arial Narrow" panose="020B0606020202030204" pitchFamily="34" charset="0"/>
              </a:rPr>
              <a:t>Fonte: INSS (</a:t>
            </a:r>
            <a:r>
              <a:rPr lang="pt-BR" sz="1200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2022) </a:t>
            </a:r>
            <a:r>
              <a:rPr lang="pt-BR" sz="1200" dirty="0">
                <a:solidFill>
                  <a:srgbClr val="0070C0"/>
                </a:solidFill>
                <a:latin typeface="Arial Narrow" panose="020B0606020202030204" pitchFamily="34" charset="0"/>
              </a:rPr>
              <a:t>e CNS</a:t>
            </a:r>
            <a:r>
              <a:rPr lang="pt-BR" sz="1200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. </a:t>
            </a:r>
            <a:endParaRPr lang="pt-BR" sz="1200" dirty="0">
              <a:solidFill>
                <a:srgbClr val="0070C0"/>
              </a:solidFill>
              <a:latin typeface="Arial Narrow" panose="020B0606020202030204" pitchFamily="34" charset="0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DD2EFD5C-B507-4411-BBD0-1794825EB091}"/>
              </a:ext>
            </a:extLst>
          </p:cNvPr>
          <p:cNvSpPr txBox="1"/>
          <p:nvPr/>
        </p:nvSpPr>
        <p:spPr>
          <a:xfrm>
            <a:off x="611560" y="51470"/>
            <a:ext cx="65527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 smtClean="0">
                <a:latin typeface="Arial Narrow" panose="020B0606020202030204" pitchFamily="34" charset="0"/>
              </a:rPr>
              <a:t>Estimativa </a:t>
            </a:r>
            <a:r>
              <a:rPr lang="pt-BR" sz="2000" b="1" dirty="0">
                <a:latin typeface="Arial Narrow" panose="020B0606020202030204" pitchFamily="34" charset="0"/>
              </a:rPr>
              <a:t>de arrecadação anual via CP e arrecadação </a:t>
            </a:r>
            <a:r>
              <a:rPr lang="pt-BR" sz="2000" b="1" dirty="0" smtClean="0">
                <a:latin typeface="Arial Narrow" panose="020B0606020202030204" pitchFamily="34" charset="0"/>
              </a:rPr>
              <a:t>efetiva, </a:t>
            </a:r>
            <a:r>
              <a:rPr lang="pt-BR" sz="2000" b="1" dirty="0">
                <a:latin typeface="Arial Narrow" panose="020B0606020202030204" pitchFamily="34" charset="0"/>
              </a:rPr>
              <a:t>em </a:t>
            </a:r>
            <a:r>
              <a:rPr lang="pt-BR" sz="2000" b="1" dirty="0" smtClean="0">
                <a:latin typeface="Arial Narrow" panose="020B0606020202030204" pitchFamily="34" charset="0"/>
              </a:rPr>
              <a:t>número índice base janeiro de 2019 = 100, 2019 a 2022</a:t>
            </a:r>
            <a:endParaRPr lang="pt-BR" sz="2000" b="1" dirty="0">
              <a:latin typeface="Arial Narrow" panose="020B0606020202030204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479" r="1766"/>
          <a:stretch/>
        </p:blipFill>
        <p:spPr bwMode="auto">
          <a:xfrm>
            <a:off x="577653" y="781424"/>
            <a:ext cx="7773868" cy="40717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CaixaDeTexto 7"/>
          <p:cNvSpPr txBox="1"/>
          <p:nvPr/>
        </p:nvSpPr>
        <p:spPr>
          <a:xfrm>
            <a:off x="1043608" y="820698"/>
            <a:ext cx="410445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latin typeface="Arial Narrow" pitchFamily="34" charset="0"/>
              </a:rPr>
              <a:t>Se em janeiro de 2019 ,o sistema proposto já estivesse em operação, não haveria perdas de arrecadação do INSS durante a crise gerada pela pandemia. O endividamento público teria sido menor. </a:t>
            </a:r>
          </a:p>
          <a:p>
            <a:endParaRPr lang="pt-BR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2077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663"/>
          <a:stretch/>
        </p:blipFill>
        <p:spPr bwMode="auto">
          <a:xfrm>
            <a:off x="641692" y="820698"/>
            <a:ext cx="7242676" cy="4031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387" name="Espaço Reservado para Número de Slide 3">
            <a:extLst>
              <a:ext uri="{FF2B5EF4-FFF2-40B4-BE49-F238E27FC236}">
                <a16:creationId xmlns:a16="http://schemas.microsoft.com/office/drawing/2014/main" xmlns="" id="{7FA8EF1E-6CB1-44A6-9E3E-C21AD82211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D3606E9A-2873-4263-A2A3-C83F2052DC61}" type="slidenum">
              <a:rPr lang="pt-BR" altLang="pt-BR" smtClean="0">
                <a:latin typeface="Arial Narrow" pitchFamily="34" charset="0"/>
              </a:rPr>
              <a:pPr/>
              <a:t>24</a:t>
            </a:fld>
            <a:endParaRPr lang="pt-BR" altLang="pt-BR" dirty="0">
              <a:latin typeface="Arial Narrow" pitchFamily="34" charset="0"/>
            </a:endParaRPr>
          </a:p>
        </p:txBody>
      </p:sp>
      <p:sp>
        <p:nvSpPr>
          <p:cNvPr id="7" name="Título 2">
            <a:extLst>
              <a:ext uri="{FF2B5EF4-FFF2-40B4-BE49-F238E27FC236}">
                <a16:creationId xmlns:a16="http://schemas.microsoft.com/office/drawing/2014/main" xmlns="" id="{F8226A79-5FE1-4368-90C5-0537F3903351}"/>
              </a:ext>
            </a:extLst>
          </p:cNvPr>
          <p:cNvSpPr txBox="1">
            <a:spLocks/>
          </p:cNvSpPr>
          <p:nvPr/>
        </p:nvSpPr>
        <p:spPr>
          <a:xfrm>
            <a:off x="529534" y="4803998"/>
            <a:ext cx="7704856" cy="285680"/>
          </a:xfrm>
          <a:prstGeom prst="rect">
            <a:avLst/>
          </a:prstGeom>
        </p:spPr>
        <p:txBody>
          <a:bodyPr vert="horz" anchor="t">
            <a:noAutofit/>
            <a:scene3d>
              <a:camera prst="orthographicFront"/>
              <a:lightRig rig="soft" dir="t"/>
            </a:scene3d>
            <a:sp3d prstMaterial="softEdge">
              <a:bevelT w="0" h="0"/>
            </a:sp3d>
          </a:bodyPr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buNone/>
              <a:defRPr sz="2500" b="0" kern="1200">
                <a:solidFill>
                  <a:schemeClr val="accent1"/>
                </a:solidFill>
                <a:effectLst/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9pPr>
            <a:extLst/>
          </a:lstStyle>
          <a:p>
            <a:pPr algn="l" eaLnBrk="1" fontAlgn="auto" hangingPunct="1">
              <a:spcAft>
                <a:spcPts val="0"/>
              </a:spcAft>
              <a:defRPr/>
            </a:pPr>
            <a:r>
              <a:rPr lang="pt-BR" sz="1200" dirty="0">
                <a:solidFill>
                  <a:srgbClr val="0070C0"/>
                </a:solidFill>
                <a:latin typeface="Arial Narrow" panose="020B0606020202030204" pitchFamily="34" charset="0"/>
              </a:rPr>
              <a:t>Fonte: </a:t>
            </a:r>
            <a:r>
              <a:rPr lang="pt-BR" sz="1200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Secretaria da Receita Federal e </a:t>
            </a:r>
            <a:r>
              <a:rPr lang="pt-BR" sz="1200" dirty="0">
                <a:solidFill>
                  <a:srgbClr val="0070C0"/>
                </a:solidFill>
                <a:latin typeface="Arial Narrow" panose="020B0606020202030204" pitchFamily="34" charset="0"/>
              </a:rPr>
              <a:t>CNS</a:t>
            </a:r>
            <a:r>
              <a:rPr lang="pt-BR" sz="1200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. </a:t>
            </a:r>
            <a:endParaRPr lang="pt-BR" sz="1200" dirty="0">
              <a:solidFill>
                <a:srgbClr val="0070C0"/>
              </a:solidFill>
              <a:latin typeface="Arial Narrow" panose="020B0606020202030204" pitchFamily="34" charset="0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DD2EFD5C-B507-4411-BBD0-1794825EB091}"/>
              </a:ext>
            </a:extLst>
          </p:cNvPr>
          <p:cNvSpPr txBox="1"/>
          <p:nvPr/>
        </p:nvSpPr>
        <p:spPr>
          <a:xfrm>
            <a:off x="611560" y="51470"/>
            <a:ext cx="65527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 smtClean="0">
                <a:latin typeface="Arial Narrow" panose="020B0606020202030204" pitchFamily="34" charset="0"/>
              </a:rPr>
              <a:t>Estimativa </a:t>
            </a:r>
            <a:r>
              <a:rPr lang="pt-BR" sz="2000" b="1" dirty="0">
                <a:latin typeface="Arial Narrow" panose="020B0606020202030204" pitchFamily="34" charset="0"/>
              </a:rPr>
              <a:t>de arrecadação anual via CP e arrecadação </a:t>
            </a:r>
            <a:r>
              <a:rPr lang="pt-BR" sz="2000" b="1" dirty="0" smtClean="0">
                <a:latin typeface="Arial Narrow" panose="020B0606020202030204" pitchFamily="34" charset="0"/>
              </a:rPr>
              <a:t>efetiva, </a:t>
            </a:r>
            <a:r>
              <a:rPr lang="pt-BR" sz="2000" b="1" dirty="0">
                <a:latin typeface="Arial Narrow" panose="020B0606020202030204" pitchFamily="34" charset="0"/>
              </a:rPr>
              <a:t>em </a:t>
            </a:r>
            <a:r>
              <a:rPr lang="pt-BR" sz="2000" b="1" dirty="0" smtClean="0">
                <a:latin typeface="Arial Narrow" panose="020B0606020202030204" pitchFamily="34" charset="0"/>
              </a:rPr>
              <a:t>número índice base janeiro de 2000 = 100, 2000 a 2023</a:t>
            </a:r>
            <a:endParaRPr lang="pt-BR" sz="2000" b="1" dirty="0">
              <a:latin typeface="Arial Narrow" panose="020B0606020202030204" pitchFamily="34" charset="0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1043608" y="800676"/>
            <a:ext cx="576064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latin typeface="Arial Narrow" pitchFamily="34" charset="0"/>
              </a:rPr>
              <a:t>Entre janeiro de 2000 e março de 2023, a </a:t>
            </a:r>
            <a:r>
              <a:rPr lang="pt-BR" dirty="0" err="1" smtClean="0">
                <a:latin typeface="Arial Narrow" pitchFamily="34" charset="0"/>
              </a:rPr>
              <a:t>a</a:t>
            </a:r>
            <a:r>
              <a:rPr lang="pt-BR" dirty="0" smtClean="0">
                <a:latin typeface="Arial Narrow" pitchFamily="34" charset="0"/>
              </a:rPr>
              <a:t> arrecadação da previdência cresceu 166,1% em termos reais. O aumento da base de movimentação financeira teve elevação de 437,3%! Se a forma de arrecadar tivesse sido alterada em 2000, hoje teríamos um superávit de R$ 302,6 bilhões! </a:t>
            </a:r>
          </a:p>
          <a:p>
            <a:endParaRPr lang="pt-BR" sz="1100" dirty="0">
              <a:latin typeface="Arial Narrow" pitchFamily="34" charset="0"/>
            </a:endParaRPr>
          </a:p>
          <a:p>
            <a:r>
              <a:rPr lang="pt-BR" dirty="0" smtClean="0">
                <a:latin typeface="Arial Narrow" pitchFamily="34" charset="0"/>
              </a:rPr>
              <a:t>Benefícios maiores e maior cobertura!</a:t>
            </a:r>
          </a:p>
          <a:p>
            <a:endParaRPr lang="pt-BR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7127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ADED90-BCCF-4C02-8179-328DC6DDA98B}" type="slidenum">
              <a:rPr lang="pt-BR" altLang="pt-BR" smtClean="0"/>
              <a:pPr>
                <a:defRPr/>
              </a:pPr>
              <a:t>25</a:t>
            </a:fld>
            <a:endParaRPr lang="pt-BR" altLang="pt-BR"/>
          </a:p>
        </p:txBody>
      </p:sp>
      <p:sp>
        <p:nvSpPr>
          <p:cNvPr id="12" name="Título 7"/>
          <p:cNvSpPr txBox="1">
            <a:spLocks/>
          </p:cNvSpPr>
          <p:nvPr/>
        </p:nvSpPr>
        <p:spPr>
          <a:xfrm>
            <a:off x="685800" y="2273324"/>
            <a:ext cx="7543800" cy="80248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6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400" dirty="0" smtClean="0">
                <a:latin typeface="Arial Narrow" pitchFamily="34" charset="0"/>
              </a:rPr>
              <a:t>IVA com desoneração </a:t>
            </a:r>
            <a:br>
              <a:rPr lang="pt-BR" sz="4400" dirty="0" smtClean="0">
                <a:latin typeface="Arial Narrow" pitchFamily="34" charset="0"/>
              </a:rPr>
            </a:br>
            <a:r>
              <a:rPr lang="pt-BR" sz="4400" dirty="0" smtClean="0">
                <a:latin typeface="Arial Narrow" pitchFamily="34" charset="0"/>
              </a:rPr>
              <a:t>da folha de pagamentos</a:t>
            </a:r>
            <a:endParaRPr lang="pt-BR" sz="4400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4015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322"/>
            <a:ext cx="8003232" cy="857250"/>
          </a:xfrm>
        </p:spPr>
        <p:txBody>
          <a:bodyPr/>
          <a:lstStyle/>
          <a:p>
            <a:r>
              <a:rPr lang="pt-BR" sz="2400" b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ESTIMATIVAS DE IMPACTOS: IVA DE 16,5% + DESONERAÇÃO </a:t>
            </a:r>
            <a:br>
              <a:rPr lang="pt-BR" sz="2400" b="1" dirty="0" smtClean="0">
                <a:solidFill>
                  <a:srgbClr val="0070C0"/>
                </a:solidFill>
                <a:latin typeface="Arial Narrow" panose="020B0606020202030204" pitchFamily="34" charset="0"/>
              </a:rPr>
            </a:br>
            <a:r>
              <a:rPr lang="pt-BR" sz="2400" b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(Contribuição Previdenciária de 0,74% sobre movimentação financeira)</a:t>
            </a:r>
            <a:endParaRPr lang="pt-BR" sz="2400" b="1" dirty="0">
              <a:solidFill>
                <a:srgbClr val="0070C0"/>
              </a:solidFill>
              <a:latin typeface="Arial Narrow" panose="020B0606020202030204" pitchFamily="34" charset="0"/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B2A05F-6CAA-4033-9357-75FE56F06CD6}" type="slidenum">
              <a:rPr lang="pt-BR" altLang="pt-BR" smtClean="0"/>
              <a:pPr>
                <a:defRPr/>
              </a:pPr>
              <a:t>26</a:t>
            </a:fld>
            <a:endParaRPr lang="pt-BR" altLang="pt-BR"/>
          </a:p>
        </p:txBody>
      </p:sp>
      <p:sp>
        <p:nvSpPr>
          <p:cNvPr id="3" name="CaixaDeTexto 2"/>
          <p:cNvSpPr txBox="1"/>
          <p:nvPr/>
        </p:nvSpPr>
        <p:spPr>
          <a:xfrm>
            <a:off x="6516216" y="987574"/>
            <a:ext cx="181075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pt-BR" sz="1600" dirty="0" smtClean="0">
                <a:latin typeface="Arial Narrow" pitchFamily="34" charset="0"/>
              </a:rPr>
              <a:t>Somando os efeitos haveria um aumento do PIB de 1,9%</a:t>
            </a:r>
          </a:p>
          <a:p>
            <a:pPr marL="285750" indent="-285750">
              <a:buFont typeface="Arial" pitchFamily="34" charset="0"/>
              <a:buChar char="•"/>
            </a:pPr>
            <a:endParaRPr lang="pt-BR" sz="1600" dirty="0">
              <a:latin typeface="Arial Narrow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pt-BR" sz="1600" dirty="0" smtClean="0">
                <a:latin typeface="Arial Narrow" pitchFamily="34" charset="0"/>
              </a:rPr>
              <a:t>Abertura de mais de 1,8 milhão de postos de trabalho</a:t>
            </a:r>
          </a:p>
          <a:p>
            <a:pPr marL="285750" indent="-285750">
              <a:buFont typeface="Arial" pitchFamily="34" charset="0"/>
              <a:buChar char="•"/>
            </a:pPr>
            <a:endParaRPr lang="pt-BR" sz="1600" dirty="0">
              <a:latin typeface="Arial Narrow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pt-BR" sz="1600" dirty="0" smtClean="0">
                <a:latin typeface="Arial Narrow" pitchFamily="34" charset="0"/>
              </a:rPr>
              <a:t>Redução de 0,4% na inflação devido ao </a:t>
            </a:r>
            <a:r>
              <a:rPr lang="pt-BR" sz="1600" dirty="0" err="1" smtClean="0">
                <a:latin typeface="Arial Narrow" pitchFamily="34" charset="0"/>
              </a:rPr>
              <a:t>reposiciona-mento</a:t>
            </a:r>
            <a:r>
              <a:rPr lang="pt-BR" sz="1600" dirty="0" smtClean="0">
                <a:latin typeface="Arial Narrow" pitchFamily="34" charset="0"/>
              </a:rPr>
              <a:t> de preços</a:t>
            </a:r>
            <a:endParaRPr lang="pt-BR" sz="1600" dirty="0">
              <a:latin typeface="Arial Narrow" pitchFamily="34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516" y="987574"/>
            <a:ext cx="5341636" cy="36825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42015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322"/>
            <a:ext cx="8003232" cy="857250"/>
          </a:xfrm>
        </p:spPr>
        <p:txBody>
          <a:bodyPr/>
          <a:lstStyle/>
          <a:p>
            <a:r>
              <a:rPr lang="pt-BR" sz="2400" b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Carga </a:t>
            </a:r>
            <a:r>
              <a:rPr lang="pt-BR" sz="2400" b="1" dirty="0">
                <a:solidFill>
                  <a:srgbClr val="0070C0"/>
                </a:solidFill>
                <a:latin typeface="Arial Narrow" panose="020B0606020202030204" pitchFamily="34" charset="0"/>
              </a:rPr>
              <a:t>Tributária: IVA DE 16,5% + DESONERAÇÃO </a:t>
            </a:r>
            <a:br>
              <a:rPr lang="pt-BR" sz="2400" b="1" dirty="0">
                <a:solidFill>
                  <a:srgbClr val="0070C0"/>
                </a:solidFill>
                <a:latin typeface="Arial Narrow" panose="020B0606020202030204" pitchFamily="34" charset="0"/>
              </a:rPr>
            </a:br>
            <a:r>
              <a:rPr lang="pt-BR" sz="2400" b="1" dirty="0">
                <a:solidFill>
                  <a:srgbClr val="0070C0"/>
                </a:solidFill>
                <a:latin typeface="Arial Narrow" panose="020B0606020202030204" pitchFamily="34" charset="0"/>
              </a:rPr>
              <a:t>(Adicional de alíquota de 5,4%),  totalizando IVA 21,9%</a:t>
            </a: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B2A05F-6CAA-4033-9357-75FE56F06CD6}" type="slidenum">
              <a:rPr lang="pt-BR" altLang="pt-BR" smtClean="0"/>
              <a:pPr>
                <a:defRPr/>
              </a:pPr>
              <a:t>27</a:t>
            </a:fld>
            <a:endParaRPr lang="pt-BR" altLang="pt-B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954648"/>
            <a:ext cx="6825355" cy="39403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77788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322"/>
            <a:ext cx="8003232" cy="857250"/>
          </a:xfrm>
        </p:spPr>
        <p:txBody>
          <a:bodyPr/>
          <a:lstStyle/>
          <a:p>
            <a:r>
              <a:rPr lang="pt-BR" sz="2400" b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ESTIMATIVAS DE IMPACTOS: IVA DE 16,5% + DESONERAÇÃO </a:t>
            </a:r>
            <a:r>
              <a:rPr lang="pt-BR" sz="2400" b="1" dirty="0">
                <a:solidFill>
                  <a:srgbClr val="0070C0"/>
                </a:solidFill>
                <a:latin typeface="Arial Narrow" panose="020B0606020202030204" pitchFamily="34" charset="0"/>
              </a:rPr>
              <a:t/>
            </a:r>
            <a:br>
              <a:rPr lang="pt-BR" sz="2400" b="1" dirty="0">
                <a:solidFill>
                  <a:srgbClr val="0070C0"/>
                </a:solidFill>
                <a:latin typeface="Arial Narrow" panose="020B0606020202030204" pitchFamily="34" charset="0"/>
              </a:rPr>
            </a:br>
            <a:r>
              <a:rPr lang="pt-BR" sz="2400" b="1" dirty="0">
                <a:solidFill>
                  <a:srgbClr val="0070C0"/>
                </a:solidFill>
                <a:latin typeface="Arial Narrow" panose="020B0606020202030204" pitchFamily="34" charset="0"/>
              </a:rPr>
              <a:t>(Adicional de alíquota de 5,4</a:t>
            </a:r>
            <a:r>
              <a:rPr lang="pt-BR" sz="2400" b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%),  </a:t>
            </a:r>
            <a:r>
              <a:rPr lang="pt-BR" sz="2400" b="1" dirty="0">
                <a:solidFill>
                  <a:srgbClr val="0070C0"/>
                </a:solidFill>
                <a:latin typeface="Arial Narrow" panose="020B0606020202030204" pitchFamily="34" charset="0"/>
              </a:rPr>
              <a:t>totalizando IVA 21,9</a:t>
            </a:r>
            <a:r>
              <a:rPr lang="pt-BR" sz="2400" b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%</a:t>
            </a:r>
            <a:endParaRPr lang="pt-BR" sz="2400" b="1" dirty="0">
              <a:solidFill>
                <a:srgbClr val="0070C0"/>
              </a:solidFill>
              <a:latin typeface="Arial Narrow" panose="020B0606020202030204" pitchFamily="34" charset="0"/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B2A05F-6CAA-4033-9357-75FE56F06CD6}" type="slidenum">
              <a:rPr lang="pt-BR" altLang="pt-BR" smtClean="0"/>
              <a:pPr>
                <a:defRPr/>
              </a:pPr>
              <a:t>28</a:t>
            </a:fld>
            <a:endParaRPr lang="pt-BR" altLang="pt-BR"/>
          </a:p>
        </p:txBody>
      </p:sp>
      <p:sp>
        <p:nvSpPr>
          <p:cNvPr id="3" name="CaixaDeTexto 2"/>
          <p:cNvSpPr txBox="1"/>
          <p:nvPr/>
        </p:nvSpPr>
        <p:spPr>
          <a:xfrm>
            <a:off x="6516216" y="987574"/>
            <a:ext cx="181075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pt-BR" sz="1600" dirty="0" smtClean="0">
                <a:latin typeface="Arial Narrow" pitchFamily="34" charset="0"/>
              </a:rPr>
              <a:t>Somando os efeitos haveria um aumento do PIB de 1,3%</a:t>
            </a:r>
          </a:p>
          <a:p>
            <a:pPr marL="285750" indent="-285750">
              <a:buFont typeface="Arial" pitchFamily="34" charset="0"/>
              <a:buChar char="•"/>
            </a:pPr>
            <a:endParaRPr lang="pt-BR" sz="1600" dirty="0">
              <a:latin typeface="Arial Narrow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pt-BR" sz="1600" dirty="0" smtClean="0">
                <a:latin typeface="Arial Narrow" pitchFamily="34" charset="0"/>
              </a:rPr>
              <a:t>Abertura de mais de 1,2 milhão de postos de trabalho</a:t>
            </a:r>
          </a:p>
          <a:p>
            <a:pPr marL="285750" indent="-285750">
              <a:buFont typeface="Arial" pitchFamily="34" charset="0"/>
              <a:buChar char="•"/>
            </a:pPr>
            <a:endParaRPr lang="pt-BR" sz="1600" dirty="0">
              <a:latin typeface="Arial Narrow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pt-BR" sz="1600" dirty="0" smtClean="0">
                <a:latin typeface="Arial Narrow" pitchFamily="34" charset="0"/>
              </a:rPr>
              <a:t>Redução de 0,2% na inflação devido ao </a:t>
            </a:r>
            <a:r>
              <a:rPr lang="pt-BR" sz="1600" dirty="0" err="1" smtClean="0">
                <a:latin typeface="Arial Narrow" pitchFamily="34" charset="0"/>
              </a:rPr>
              <a:t>reposiciona-mento</a:t>
            </a:r>
            <a:r>
              <a:rPr lang="pt-BR" sz="1600" dirty="0" smtClean="0">
                <a:latin typeface="Arial Narrow" pitchFamily="34" charset="0"/>
              </a:rPr>
              <a:t> de preços</a:t>
            </a:r>
            <a:endParaRPr lang="pt-BR" sz="1600" dirty="0">
              <a:latin typeface="Arial Narrow" pitchFamily="34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987574"/>
            <a:ext cx="5341636" cy="36825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70805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tângulo 18">
            <a:extLst>
              <a:ext uri="{FF2B5EF4-FFF2-40B4-BE49-F238E27FC236}">
                <a16:creationId xmlns="" xmlns:a16="http://schemas.microsoft.com/office/drawing/2014/main" id="{813C87EC-DDB2-4125-9336-4FEDCAECEF7B}"/>
              </a:ext>
            </a:extLst>
          </p:cNvPr>
          <p:cNvSpPr/>
          <p:nvPr/>
        </p:nvSpPr>
        <p:spPr>
          <a:xfrm>
            <a:off x="0" y="1059582"/>
            <a:ext cx="846003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b="1" dirty="0">
              <a:solidFill>
                <a:schemeClr val="bg2">
                  <a:lumMod val="50000"/>
                </a:schemeClr>
              </a:solidFill>
              <a:latin typeface="Arial Narrow" pitchFamily="34" charset="0"/>
              <a:cs typeface="Lucida Sans Unicode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000" b="1" dirty="0" smtClean="0">
                <a:solidFill>
                  <a:srgbClr val="002060"/>
                </a:solidFill>
                <a:latin typeface="Arial Narrow" pitchFamily="34" charset="0"/>
                <a:cs typeface="Lucida Sans Unicode" pitchFamily="34" charset="0"/>
              </a:rPr>
              <a:t>Presidente</a:t>
            </a:r>
            <a:endParaRPr lang="pt-BR" b="1" dirty="0">
              <a:solidFill>
                <a:srgbClr val="002060"/>
              </a:solidFill>
              <a:latin typeface="Arial Narrow" pitchFamily="34" charset="0"/>
              <a:cs typeface="Lucida Sans Unicode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dirty="0">
                <a:solidFill>
                  <a:srgbClr val="002060"/>
                </a:solidFill>
                <a:latin typeface="Arial Narrow" pitchFamily="34" charset="0"/>
                <a:cs typeface="Lucida Sans Unicode" pitchFamily="34" charset="0"/>
              </a:rPr>
              <a:t>Luigi Nese </a:t>
            </a:r>
            <a:br>
              <a:rPr lang="pt-BR" b="1" dirty="0">
                <a:solidFill>
                  <a:srgbClr val="002060"/>
                </a:solidFill>
                <a:latin typeface="Arial Narrow" pitchFamily="34" charset="0"/>
                <a:cs typeface="Lucida Sans Unicode" pitchFamily="34" charset="0"/>
              </a:rPr>
            </a:br>
            <a:endParaRPr lang="pt-BR" b="1" dirty="0">
              <a:solidFill>
                <a:srgbClr val="002060"/>
              </a:solidFill>
              <a:latin typeface="Arial Narrow" pitchFamily="34" charset="0"/>
              <a:cs typeface="Lucida Sans Unicode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sz="2000" b="1" dirty="0">
              <a:solidFill>
                <a:srgbClr val="002060"/>
              </a:solidFill>
              <a:latin typeface="Arial Narrow" pitchFamily="34" charset="0"/>
              <a:cs typeface="Lucida Sans Unicode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000" b="1" dirty="0">
                <a:solidFill>
                  <a:srgbClr val="002060"/>
                </a:solidFill>
                <a:latin typeface="Arial Narrow" pitchFamily="34" charset="0"/>
                <a:cs typeface="Lucida Sans Unicode" pitchFamily="34" charset="0"/>
              </a:rPr>
              <a:t>Assessoria econômica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b="1" dirty="0">
              <a:solidFill>
                <a:srgbClr val="002060"/>
              </a:solidFill>
              <a:latin typeface="Arial Narrow" pitchFamily="34" charset="0"/>
              <a:cs typeface="Lucida Sans Unicode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dirty="0">
                <a:solidFill>
                  <a:srgbClr val="002060"/>
                </a:solidFill>
                <a:latin typeface="Arial Narrow" pitchFamily="34" charset="0"/>
                <a:cs typeface="Lucida Sans Unicode" pitchFamily="34" charset="0"/>
              </a:rPr>
              <a:t>Ana Lelia Magnabosco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dirty="0">
                <a:solidFill>
                  <a:srgbClr val="002060"/>
                </a:solidFill>
                <a:latin typeface="Arial Narrow" pitchFamily="34" charset="0"/>
                <a:cs typeface="Lucida Sans Unicode" pitchFamily="34" charset="0"/>
              </a:rPr>
              <a:t>Fernando Garcia de Freitas</a:t>
            </a:r>
          </a:p>
        </p:txBody>
      </p:sp>
      <p:sp>
        <p:nvSpPr>
          <p:cNvPr id="36870" name="CaixaDeTexto 5">
            <a:extLst>
              <a:ext uri="{FF2B5EF4-FFF2-40B4-BE49-F238E27FC236}">
                <a16:creationId xmlns="" xmlns:a16="http://schemas.microsoft.com/office/drawing/2014/main" id="{091E1B0C-B416-43F9-86F5-FD02229537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227934"/>
            <a:ext cx="846003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pt-BR" altLang="pt-BR" sz="1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 Narrow" pitchFamily="34" charset="0"/>
                <a:cs typeface="Lucida Sans Unicode" pitchFamily="34" charset="0"/>
              </a:rPr>
              <a:t>Contato: secretaria @ cnserviços.org.br  –   </a:t>
            </a:r>
            <a:r>
              <a:rPr lang="pt-BR" altLang="pt-BR" sz="1600" b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 Narrow" pitchFamily="34" charset="0"/>
                <a:cs typeface="Lucida Sans Unicode" pitchFamily="34" charset="0"/>
              </a:rPr>
              <a:t>tel</a:t>
            </a:r>
            <a:r>
              <a:rPr lang="pt-BR" altLang="pt-BR" sz="1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 Narrow" pitchFamily="34" charset="0"/>
                <a:cs typeface="Lucida Sans Unicode" pitchFamily="34" charset="0"/>
              </a:rPr>
              <a:t>: (011) 2165-1300</a:t>
            </a:r>
          </a:p>
        </p:txBody>
      </p:sp>
      <p:sp>
        <p:nvSpPr>
          <p:cNvPr id="36871" name="Espaço Reservado para Número de Slide 2">
            <a:extLst>
              <a:ext uri="{FF2B5EF4-FFF2-40B4-BE49-F238E27FC236}">
                <a16:creationId xmlns="" xmlns:a16="http://schemas.microsoft.com/office/drawing/2014/main" id="{B84E83D6-B4BA-4BFD-9E33-38A56C5442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A0B0B961-744B-42C7-A39B-13DD5E4E3EC1}" type="slidenum">
              <a:rPr lang="pt-BR" altLang="pt-BR" smtClean="0">
                <a:latin typeface="Lucida Sans Unicode" panose="020B0602030504020204" pitchFamily="34" charset="0"/>
              </a:rPr>
              <a:pPr/>
              <a:t>29</a:t>
            </a:fld>
            <a:endParaRPr lang="pt-BR" altLang="pt-BR" dirty="0">
              <a:latin typeface="Lucida Sans Unicode" panose="020B0602030504020204" pitchFamily="34" charset="0"/>
            </a:endParaRPr>
          </a:p>
        </p:txBody>
      </p:sp>
      <p:pic>
        <p:nvPicPr>
          <p:cNvPr id="9" name="Imagem 8">
            <a:extLst>
              <a:ext uri="{FF2B5EF4-FFF2-40B4-BE49-F238E27FC236}">
                <a16:creationId xmlns="" xmlns:a16="http://schemas.microsoft.com/office/drawing/2014/main" id="{58C1D735-DD7F-4AA6-A696-0C2C6022B7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5874" y="266830"/>
            <a:ext cx="1224136" cy="7902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0526" y="6330"/>
            <a:ext cx="7620000" cy="693212"/>
          </a:xfrm>
        </p:spPr>
        <p:txBody>
          <a:bodyPr/>
          <a:lstStyle/>
          <a:p>
            <a:r>
              <a:rPr lang="pt-BR" sz="2400" b="1" dirty="0" smtClean="0">
                <a:solidFill>
                  <a:schemeClr val="bg2">
                    <a:lumMod val="50000"/>
                  </a:schemeClr>
                </a:solidFill>
                <a:latin typeface="Arial Narrow" panose="020B0606020202030204" pitchFamily="34" charset="0"/>
              </a:rPr>
              <a:t>DISTRIBUIÇÃO DAS ATVIDADES ECONÔMICAS</a:t>
            </a:r>
            <a:endParaRPr lang="pt-BR" sz="2400" b="1" dirty="0">
              <a:solidFill>
                <a:schemeClr val="bg2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B2A05F-6CAA-4033-9357-75FE56F06CD6}" type="slidenum">
              <a:rPr lang="pt-BR" altLang="pt-BR" smtClean="0"/>
              <a:pPr>
                <a:defRPr/>
              </a:pPr>
              <a:t>3</a:t>
            </a:fld>
            <a:endParaRPr lang="pt-BR" altLang="pt-BR"/>
          </a:p>
        </p:txBody>
      </p:sp>
      <p:sp>
        <p:nvSpPr>
          <p:cNvPr id="12" name="Título 2">
            <a:extLst>
              <a:ext uri="{FF2B5EF4-FFF2-40B4-BE49-F238E27FC236}">
                <a16:creationId xmlns:a16="http://schemas.microsoft.com/office/drawing/2014/main" xmlns="" id="{E8881AD4-04B3-41E4-B4A3-7ED4F31A8FC1}"/>
              </a:ext>
            </a:extLst>
          </p:cNvPr>
          <p:cNvSpPr txBox="1">
            <a:spLocks/>
          </p:cNvSpPr>
          <p:nvPr/>
        </p:nvSpPr>
        <p:spPr>
          <a:xfrm>
            <a:off x="490536" y="4504838"/>
            <a:ext cx="5593631" cy="380906"/>
          </a:xfrm>
          <a:prstGeom prst="rect">
            <a:avLst/>
          </a:prstGeom>
        </p:spPr>
        <p:txBody>
          <a:bodyPr vert="horz" anchor="t">
            <a:noAutofit/>
            <a:scene3d>
              <a:camera prst="orthographicFront"/>
              <a:lightRig rig="soft" dir="t"/>
            </a:scene3d>
            <a:sp3d prstMaterial="softEdge">
              <a:bevelT w="0" h="0"/>
            </a:sp3d>
          </a:bodyPr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buNone/>
              <a:defRPr sz="2500" b="0" kern="1200">
                <a:solidFill>
                  <a:schemeClr val="accent1"/>
                </a:solidFill>
                <a:effectLst/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9pPr>
            <a:extLst/>
          </a:lstStyle>
          <a:p>
            <a:pPr algn="l" eaLnBrk="1" fontAlgn="auto" hangingPunct="1">
              <a:spcAft>
                <a:spcPts val="0"/>
              </a:spcAft>
              <a:defRPr/>
            </a:pPr>
            <a:r>
              <a:rPr lang="pt-BR" sz="1200" b="1" dirty="0" smtClean="0">
                <a:solidFill>
                  <a:srgbClr val="242852"/>
                </a:solidFill>
                <a:latin typeface="Arial Narrow" panose="020B0606020202030204" pitchFamily="34" charset="0"/>
              </a:rPr>
              <a:t>Fonte: IBGE</a:t>
            </a:r>
            <a:r>
              <a:rPr lang="pt-BR" sz="1200" b="1" dirty="0">
                <a:solidFill>
                  <a:srgbClr val="242852"/>
                </a:solidFill>
                <a:latin typeface="Arial Narrow" panose="020B0606020202030204" pitchFamily="34" charset="0"/>
              </a:rPr>
              <a:t>. (*) Inclui educação e saúde públicas; (**) Inclui os serviços privados de educação e saúde. </a:t>
            </a:r>
          </a:p>
        </p:txBody>
      </p:sp>
      <p:sp>
        <p:nvSpPr>
          <p:cNvPr id="13" name="Título 2">
            <a:extLst>
              <a:ext uri="{FF2B5EF4-FFF2-40B4-BE49-F238E27FC236}">
                <a16:creationId xmlns:a16="http://schemas.microsoft.com/office/drawing/2014/main" xmlns="" id="{584CB7F3-5E86-417B-B9CC-1BAE242A8C7E}"/>
              </a:ext>
            </a:extLst>
          </p:cNvPr>
          <p:cNvSpPr txBox="1">
            <a:spLocks/>
          </p:cNvSpPr>
          <p:nvPr/>
        </p:nvSpPr>
        <p:spPr>
          <a:xfrm>
            <a:off x="448928" y="637020"/>
            <a:ext cx="5527563" cy="732931"/>
          </a:xfrm>
          <a:prstGeom prst="rect">
            <a:avLst/>
          </a:prstGeom>
        </p:spPr>
        <p:txBody>
          <a:bodyPr>
            <a:normAutofit/>
            <a:scene3d>
              <a:camera prst="orthographicFront"/>
              <a:lightRig rig="soft" dir="t"/>
            </a:scene3d>
            <a:sp3d prstMaterial="softEdge">
              <a:bevelT w="0" h="0"/>
            </a:sp3d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2500" b="0" kern="1200">
                <a:solidFill>
                  <a:schemeClr val="accent1"/>
                </a:solidFill>
                <a:effectLst/>
                <a:latin typeface="+mj-lt"/>
                <a:ea typeface="+mj-ea"/>
                <a:cs typeface="+mj-cs"/>
              </a:defRPr>
            </a:lvl1pPr>
            <a:extLst/>
          </a:lstStyle>
          <a:p>
            <a:pPr algn="l" fontAlgn="auto">
              <a:spcAft>
                <a:spcPts val="0"/>
              </a:spcAft>
              <a:defRPr/>
            </a:pPr>
            <a:r>
              <a:rPr lang="pt-BR" sz="2000" b="1" dirty="0" smtClean="0">
                <a:solidFill>
                  <a:srgbClr val="242852"/>
                </a:solidFill>
                <a:latin typeface="Arial Narrow" panose="020B0606020202030204" pitchFamily="34" charset="0"/>
              </a:rPr>
              <a:t>Produto Interno Bruto, distribuição por ramos de atividade econômica, Brasil, 2020</a:t>
            </a:r>
            <a:endParaRPr lang="pt-BR" sz="2000" b="1" dirty="0">
              <a:solidFill>
                <a:srgbClr val="242852"/>
              </a:solidFill>
              <a:latin typeface="Arial Narrow" panose="020B0606020202030204" pitchFamily="34" charset="0"/>
            </a:endParaRPr>
          </a:p>
          <a:p>
            <a:pPr algn="l" fontAlgn="auto">
              <a:spcAft>
                <a:spcPts val="0"/>
              </a:spcAft>
              <a:defRPr/>
            </a:pPr>
            <a:endParaRPr lang="pt-BR" sz="2000" b="1" dirty="0">
              <a:solidFill>
                <a:schemeClr val="bg2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219" y="1381522"/>
            <a:ext cx="7116574" cy="31046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063307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0526" y="6330"/>
            <a:ext cx="7620000" cy="693212"/>
          </a:xfrm>
        </p:spPr>
        <p:txBody>
          <a:bodyPr/>
          <a:lstStyle/>
          <a:p>
            <a:r>
              <a:rPr lang="pt-BR" sz="2400" b="1" dirty="0">
                <a:solidFill>
                  <a:schemeClr val="bg2">
                    <a:lumMod val="50000"/>
                  </a:schemeClr>
                </a:solidFill>
                <a:latin typeface="Arial Narrow" panose="020B0606020202030204" pitchFamily="34" charset="0"/>
              </a:rPr>
              <a:t>DISTRIBUIÇÃO DAS PESSOAS OCUPADAS</a:t>
            </a: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B2A05F-6CAA-4033-9357-75FE56F06CD6}" type="slidenum">
              <a:rPr lang="pt-BR" altLang="pt-BR" smtClean="0"/>
              <a:pPr>
                <a:defRPr/>
              </a:pPr>
              <a:t>4</a:t>
            </a:fld>
            <a:endParaRPr lang="pt-BR" altLang="pt-BR"/>
          </a:p>
        </p:txBody>
      </p:sp>
      <p:sp>
        <p:nvSpPr>
          <p:cNvPr id="12" name="Título 2">
            <a:extLst>
              <a:ext uri="{FF2B5EF4-FFF2-40B4-BE49-F238E27FC236}">
                <a16:creationId xmlns:a16="http://schemas.microsoft.com/office/drawing/2014/main" xmlns="" id="{E8881AD4-04B3-41E4-B4A3-7ED4F31A8FC1}"/>
              </a:ext>
            </a:extLst>
          </p:cNvPr>
          <p:cNvSpPr txBox="1">
            <a:spLocks/>
          </p:cNvSpPr>
          <p:nvPr/>
        </p:nvSpPr>
        <p:spPr>
          <a:xfrm>
            <a:off x="464654" y="4495100"/>
            <a:ext cx="5665639" cy="380906"/>
          </a:xfrm>
          <a:prstGeom prst="rect">
            <a:avLst/>
          </a:prstGeom>
        </p:spPr>
        <p:txBody>
          <a:bodyPr vert="horz" anchor="t">
            <a:noAutofit/>
            <a:scene3d>
              <a:camera prst="orthographicFront"/>
              <a:lightRig rig="soft" dir="t"/>
            </a:scene3d>
            <a:sp3d prstMaterial="softEdge">
              <a:bevelT w="0" h="0"/>
            </a:sp3d>
          </a:bodyPr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buNone/>
              <a:defRPr sz="2500" b="0" kern="1200">
                <a:solidFill>
                  <a:schemeClr val="accent1"/>
                </a:solidFill>
                <a:effectLst/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9pPr>
            <a:extLst/>
          </a:lstStyle>
          <a:p>
            <a:pPr algn="l" eaLnBrk="1" fontAlgn="auto" hangingPunct="1">
              <a:spcAft>
                <a:spcPts val="0"/>
              </a:spcAft>
              <a:defRPr/>
            </a:pPr>
            <a:r>
              <a:rPr lang="pt-BR" sz="1200" b="1" dirty="0" smtClean="0">
                <a:solidFill>
                  <a:srgbClr val="242852"/>
                </a:solidFill>
                <a:latin typeface="Arial Narrow" panose="020B0606020202030204" pitchFamily="34" charset="0"/>
              </a:rPr>
              <a:t>Fonte: IBGE</a:t>
            </a:r>
            <a:r>
              <a:rPr lang="pt-BR" sz="1200" b="1" dirty="0">
                <a:solidFill>
                  <a:srgbClr val="242852"/>
                </a:solidFill>
                <a:latin typeface="Arial Narrow" panose="020B0606020202030204" pitchFamily="34" charset="0"/>
              </a:rPr>
              <a:t>. (*) Inclui educação e saúde públicas; (**) Inclui os serviços privados de educação e saúde. (***) Inclui trabalhadores sem carteira, empregados por conta </a:t>
            </a:r>
            <a:r>
              <a:rPr lang="pt-BR" sz="1200" b="1" dirty="0" smtClean="0">
                <a:solidFill>
                  <a:srgbClr val="242852"/>
                </a:solidFill>
                <a:latin typeface="Arial Narrow" panose="020B0606020202030204" pitchFamily="34" charset="0"/>
              </a:rPr>
              <a:t>própria</a:t>
            </a:r>
            <a:r>
              <a:rPr lang="pt-BR" sz="1200" b="1" dirty="0">
                <a:solidFill>
                  <a:srgbClr val="242852"/>
                </a:solidFill>
                <a:latin typeface="Arial Narrow" panose="020B0606020202030204" pitchFamily="34" charset="0"/>
              </a:rPr>
              <a:t>, empresários e aprendizes. </a:t>
            </a:r>
          </a:p>
        </p:txBody>
      </p:sp>
      <p:sp>
        <p:nvSpPr>
          <p:cNvPr id="13" name="Título 2">
            <a:extLst>
              <a:ext uri="{FF2B5EF4-FFF2-40B4-BE49-F238E27FC236}">
                <a16:creationId xmlns:a16="http://schemas.microsoft.com/office/drawing/2014/main" xmlns="" id="{584CB7F3-5E86-417B-B9CC-1BAE242A8C7E}"/>
              </a:ext>
            </a:extLst>
          </p:cNvPr>
          <p:cNvSpPr txBox="1">
            <a:spLocks/>
          </p:cNvSpPr>
          <p:nvPr/>
        </p:nvSpPr>
        <p:spPr>
          <a:xfrm>
            <a:off x="448928" y="637020"/>
            <a:ext cx="5527563" cy="732931"/>
          </a:xfrm>
          <a:prstGeom prst="rect">
            <a:avLst/>
          </a:prstGeom>
        </p:spPr>
        <p:txBody>
          <a:bodyPr>
            <a:normAutofit/>
            <a:scene3d>
              <a:camera prst="orthographicFront"/>
              <a:lightRig rig="soft" dir="t"/>
            </a:scene3d>
            <a:sp3d prstMaterial="softEdge">
              <a:bevelT w="0" h="0"/>
            </a:sp3d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2500" b="0" kern="1200">
                <a:solidFill>
                  <a:schemeClr val="accent1"/>
                </a:solidFill>
                <a:effectLst/>
                <a:latin typeface="+mj-lt"/>
                <a:ea typeface="+mj-ea"/>
                <a:cs typeface="+mj-cs"/>
              </a:defRPr>
            </a:lvl1pPr>
            <a:extLst/>
          </a:lstStyle>
          <a:p>
            <a:pPr algn="l" fontAlgn="auto">
              <a:spcAft>
                <a:spcPts val="0"/>
              </a:spcAft>
              <a:defRPr/>
            </a:pPr>
            <a:r>
              <a:rPr lang="pt-BR" sz="2000" b="1" dirty="0" smtClean="0">
                <a:solidFill>
                  <a:srgbClr val="242852"/>
                </a:solidFill>
                <a:latin typeface="Arial Narrow" panose="020B0606020202030204" pitchFamily="34" charset="0"/>
              </a:rPr>
              <a:t>Pessoal ocupado na média do ano</a:t>
            </a:r>
          </a:p>
          <a:p>
            <a:pPr algn="l" fontAlgn="auto">
              <a:spcAft>
                <a:spcPts val="0"/>
              </a:spcAft>
              <a:defRPr/>
            </a:pPr>
            <a:r>
              <a:rPr lang="pt-BR" sz="2000" b="1" dirty="0" smtClean="0">
                <a:solidFill>
                  <a:srgbClr val="242852"/>
                </a:solidFill>
                <a:latin typeface="Arial Narrow" panose="020B0606020202030204" pitchFamily="34" charset="0"/>
              </a:rPr>
              <a:t>em pessoas, Brasil, 2020</a:t>
            </a:r>
            <a:endParaRPr lang="pt-BR" sz="2000" b="1" dirty="0">
              <a:solidFill>
                <a:srgbClr val="242852"/>
              </a:solidFill>
              <a:latin typeface="Arial Narrow" panose="020B0606020202030204" pitchFamily="34" charset="0"/>
            </a:endParaRPr>
          </a:p>
          <a:p>
            <a:pPr algn="l" fontAlgn="auto">
              <a:spcAft>
                <a:spcPts val="0"/>
              </a:spcAft>
              <a:defRPr/>
            </a:pPr>
            <a:endParaRPr lang="pt-BR" sz="2000" b="1" dirty="0">
              <a:solidFill>
                <a:srgbClr val="242852"/>
              </a:solidFill>
              <a:latin typeface="Arial Narrow" panose="020B0606020202030204" pitchFamily="34" charset="0"/>
            </a:endParaRPr>
          </a:p>
          <a:p>
            <a:pPr algn="l" fontAlgn="auto">
              <a:spcAft>
                <a:spcPts val="0"/>
              </a:spcAft>
              <a:defRPr/>
            </a:pPr>
            <a:endParaRPr lang="pt-BR" sz="2000" b="1" dirty="0">
              <a:solidFill>
                <a:schemeClr val="bg2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498" y="1371600"/>
            <a:ext cx="7905934" cy="31169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090271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0526" y="6330"/>
            <a:ext cx="7620000" cy="693212"/>
          </a:xfrm>
        </p:spPr>
        <p:txBody>
          <a:bodyPr/>
          <a:lstStyle/>
          <a:p>
            <a:r>
              <a:rPr lang="pt-BR" sz="2400" b="1" dirty="0">
                <a:solidFill>
                  <a:schemeClr val="bg2">
                    <a:lumMod val="50000"/>
                  </a:schemeClr>
                </a:solidFill>
                <a:latin typeface="Arial Narrow" panose="020B0606020202030204" pitchFamily="34" charset="0"/>
              </a:rPr>
              <a:t>DISTRIBUIÇÃO </a:t>
            </a:r>
            <a:r>
              <a:rPr lang="pt-BR" sz="2400" b="1" dirty="0" smtClean="0">
                <a:solidFill>
                  <a:schemeClr val="bg2">
                    <a:lumMod val="50000"/>
                  </a:schemeClr>
                </a:solidFill>
                <a:latin typeface="Arial Narrow" panose="020B0606020202030204" pitchFamily="34" charset="0"/>
              </a:rPr>
              <a:t>DO EMPREGO COM CARTEIRA</a:t>
            </a:r>
            <a:endParaRPr lang="pt-BR" sz="2400" b="1" dirty="0">
              <a:solidFill>
                <a:schemeClr val="bg2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B2A05F-6CAA-4033-9357-75FE56F06CD6}" type="slidenum">
              <a:rPr lang="pt-BR" altLang="pt-BR" smtClean="0"/>
              <a:pPr>
                <a:defRPr/>
              </a:pPr>
              <a:t>5</a:t>
            </a:fld>
            <a:endParaRPr lang="pt-BR" altLang="pt-BR"/>
          </a:p>
        </p:txBody>
      </p:sp>
      <p:sp>
        <p:nvSpPr>
          <p:cNvPr id="12" name="Título 2">
            <a:extLst>
              <a:ext uri="{FF2B5EF4-FFF2-40B4-BE49-F238E27FC236}">
                <a16:creationId xmlns:a16="http://schemas.microsoft.com/office/drawing/2014/main" xmlns="" id="{E8881AD4-04B3-41E4-B4A3-7ED4F31A8FC1}"/>
              </a:ext>
            </a:extLst>
          </p:cNvPr>
          <p:cNvSpPr txBox="1">
            <a:spLocks/>
          </p:cNvSpPr>
          <p:nvPr/>
        </p:nvSpPr>
        <p:spPr>
          <a:xfrm>
            <a:off x="490536" y="4504838"/>
            <a:ext cx="5593631" cy="380906"/>
          </a:xfrm>
          <a:prstGeom prst="rect">
            <a:avLst/>
          </a:prstGeom>
        </p:spPr>
        <p:txBody>
          <a:bodyPr vert="horz" anchor="t">
            <a:noAutofit/>
            <a:scene3d>
              <a:camera prst="orthographicFront"/>
              <a:lightRig rig="soft" dir="t"/>
            </a:scene3d>
            <a:sp3d prstMaterial="softEdge">
              <a:bevelT w="0" h="0"/>
            </a:sp3d>
          </a:bodyPr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buNone/>
              <a:defRPr sz="2500" b="0" kern="1200">
                <a:solidFill>
                  <a:schemeClr val="accent1"/>
                </a:solidFill>
                <a:effectLst/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9pPr>
            <a:extLst/>
          </a:lstStyle>
          <a:p>
            <a:pPr algn="l" eaLnBrk="1" fontAlgn="auto" hangingPunct="1">
              <a:spcAft>
                <a:spcPts val="0"/>
              </a:spcAft>
              <a:defRPr/>
            </a:pPr>
            <a:r>
              <a:rPr lang="pt-BR" sz="1200" b="1" dirty="0">
                <a:solidFill>
                  <a:srgbClr val="242852"/>
                </a:solidFill>
                <a:latin typeface="Arial Narrow" panose="020B0606020202030204" pitchFamily="34" charset="0"/>
              </a:rPr>
              <a:t>Fonte: IBGE. (*) Inclui educação e saúde públicas; (**) Inclui os serviços privados de educação e saúde. </a:t>
            </a:r>
          </a:p>
        </p:txBody>
      </p:sp>
      <p:sp>
        <p:nvSpPr>
          <p:cNvPr id="13" name="Título 2">
            <a:extLst>
              <a:ext uri="{FF2B5EF4-FFF2-40B4-BE49-F238E27FC236}">
                <a16:creationId xmlns:a16="http://schemas.microsoft.com/office/drawing/2014/main" xmlns="" id="{584CB7F3-5E86-417B-B9CC-1BAE242A8C7E}"/>
              </a:ext>
            </a:extLst>
          </p:cNvPr>
          <p:cNvSpPr txBox="1">
            <a:spLocks/>
          </p:cNvSpPr>
          <p:nvPr/>
        </p:nvSpPr>
        <p:spPr>
          <a:xfrm>
            <a:off x="448928" y="637020"/>
            <a:ext cx="5527563" cy="732931"/>
          </a:xfrm>
          <a:prstGeom prst="rect">
            <a:avLst/>
          </a:prstGeom>
        </p:spPr>
        <p:txBody>
          <a:bodyPr>
            <a:normAutofit/>
            <a:scene3d>
              <a:camera prst="orthographicFront"/>
              <a:lightRig rig="soft" dir="t"/>
            </a:scene3d>
            <a:sp3d prstMaterial="softEdge">
              <a:bevelT w="0" h="0"/>
            </a:sp3d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2500" b="0" kern="1200">
                <a:solidFill>
                  <a:schemeClr val="accent1"/>
                </a:solidFill>
                <a:effectLst/>
                <a:latin typeface="+mj-lt"/>
                <a:ea typeface="+mj-ea"/>
                <a:cs typeface="+mj-cs"/>
              </a:defRPr>
            </a:lvl1pPr>
            <a:extLst/>
          </a:lstStyle>
          <a:p>
            <a:pPr algn="l" fontAlgn="auto">
              <a:spcAft>
                <a:spcPts val="0"/>
              </a:spcAft>
              <a:defRPr/>
            </a:pPr>
            <a:r>
              <a:rPr lang="pt-BR" sz="2000" b="1" dirty="0" smtClean="0">
                <a:solidFill>
                  <a:srgbClr val="242852"/>
                </a:solidFill>
                <a:latin typeface="Arial Narrow" panose="020B0606020202030204" pitchFamily="34" charset="0"/>
              </a:rPr>
              <a:t>Empregados com carteira assinada</a:t>
            </a:r>
            <a:br>
              <a:rPr lang="pt-BR" sz="2000" b="1" dirty="0" smtClean="0">
                <a:solidFill>
                  <a:srgbClr val="242852"/>
                </a:solidFill>
                <a:latin typeface="Arial Narrow" panose="020B0606020202030204" pitchFamily="34" charset="0"/>
              </a:rPr>
            </a:br>
            <a:r>
              <a:rPr lang="pt-BR" sz="2000" b="1" dirty="0" smtClean="0">
                <a:solidFill>
                  <a:srgbClr val="242852"/>
                </a:solidFill>
                <a:latin typeface="Arial Narrow" panose="020B0606020202030204" pitchFamily="34" charset="0"/>
              </a:rPr>
              <a:t>na média do ano, em pessoas, Brasil, 2020</a:t>
            </a:r>
            <a:endParaRPr lang="pt-BR" sz="2000" b="1" dirty="0">
              <a:solidFill>
                <a:srgbClr val="242852"/>
              </a:solidFill>
              <a:latin typeface="Arial Narrow" panose="020B0606020202030204" pitchFamily="34" charset="0"/>
            </a:endParaRPr>
          </a:p>
          <a:p>
            <a:pPr algn="l" fontAlgn="auto">
              <a:spcAft>
                <a:spcPts val="0"/>
              </a:spcAft>
              <a:defRPr/>
            </a:pPr>
            <a:endParaRPr lang="pt-BR" sz="2000" b="1" dirty="0">
              <a:solidFill>
                <a:srgbClr val="242852"/>
              </a:solidFill>
              <a:latin typeface="Arial Narrow" panose="020B0606020202030204" pitchFamily="34" charset="0"/>
            </a:endParaRPr>
          </a:p>
          <a:p>
            <a:pPr algn="l" fontAlgn="auto">
              <a:spcAft>
                <a:spcPts val="0"/>
              </a:spcAft>
              <a:defRPr/>
            </a:pPr>
            <a:endParaRPr lang="pt-BR" sz="2000" b="1" dirty="0">
              <a:solidFill>
                <a:schemeClr val="bg2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350451"/>
            <a:ext cx="7116574" cy="31292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200885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0526" y="6330"/>
            <a:ext cx="7620000" cy="693212"/>
          </a:xfrm>
        </p:spPr>
        <p:txBody>
          <a:bodyPr/>
          <a:lstStyle/>
          <a:p>
            <a:r>
              <a:rPr lang="pt-BR" sz="2400" b="1" dirty="0">
                <a:solidFill>
                  <a:schemeClr val="bg2">
                    <a:lumMod val="50000"/>
                  </a:schemeClr>
                </a:solidFill>
                <a:latin typeface="Arial Narrow" panose="020B0606020202030204" pitchFamily="34" charset="0"/>
              </a:rPr>
              <a:t>DISTRIBUIÇÃO </a:t>
            </a:r>
            <a:r>
              <a:rPr lang="pt-BR" sz="2400" b="1" dirty="0" smtClean="0">
                <a:solidFill>
                  <a:schemeClr val="bg2">
                    <a:lumMod val="50000"/>
                  </a:schemeClr>
                </a:solidFill>
                <a:latin typeface="Arial Narrow" panose="020B0606020202030204" pitchFamily="34" charset="0"/>
              </a:rPr>
              <a:t>DA CARGA TRIBUTÁRIA</a:t>
            </a:r>
            <a:endParaRPr lang="pt-BR" sz="2400" b="1" dirty="0">
              <a:solidFill>
                <a:schemeClr val="bg2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B2A05F-6CAA-4033-9357-75FE56F06CD6}" type="slidenum">
              <a:rPr lang="pt-BR" altLang="pt-BR" smtClean="0"/>
              <a:pPr>
                <a:defRPr/>
              </a:pPr>
              <a:t>6</a:t>
            </a:fld>
            <a:endParaRPr lang="pt-BR" altLang="pt-BR"/>
          </a:p>
        </p:txBody>
      </p:sp>
      <p:sp>
        <p:nvSpPr>
          <p:cNvPr id="12" name="Título 2">
            <a:extLst>
              <a:ext uri="{FF2B5EF4-FFF2-40B4-BE49-F238E27FC236}">
                <a16:creationId xmlns:a16="http://schemas.microsoft.com/office/drawing/2014/main" xmlns="" id="{E8881AD4-04B3-41E4-B4A3-7ED4F31A8FC1}"/>
              </a:ext>
            </a:extLst>
          </p:cNvPr>
          <p:cNvSpPr txBox="1">
            <a:spLocks/>
          </p:cNvSpPr>
          <p:nvPr/>
        </p:nvSpPr>
        <p:spPr>
          <a:xfrm>
            <a:off x="490536" y="4504838"/>
            <a:ext cx="5593631" cy="380906"/>
          </a:xfrm>
          <a:prstGeom prst="rect">
            <a:avLst/>
          </a:prstGeom>
        </p:spPr>
        <p:txBody>
          <a:bodyPr vert="horz" anchor="t">
            <a:noAutofit/>
            <a:scene3d>
              <a:camera prst="orthographicFront"/>
              <a:lightRig rig="soft" dir="t"/>
            </a:scene3d>
            <a:sp3d prstMaterial="softEdge">
              <a:bevelT w="0" h="0"/>
            </a:sp3d>
          </a:bodyPr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buNone/>
              <a:defRPr sz="2500" b="0" kern="1200">
                <a:solidFill>
                  <a:schemeClr val="accent1"/>
                </a:solidFill>
                <a:effectLst/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9pPr>
            <a:extLst/>
          </a:lstStyle>
          <a:p>
            <a:pPr algn="l" eaLnBrk="1" fontAlgn="auto" hangingPunct="1">
              <a:spcAft>
                <a:spcPts val="0"/>
              </a:spcAft>
              <a:defRPr/>
            </a:pPr>
            <a:r>
              <a:rPr lang="pt-BR" sz="1200" b="1" dirty="0">
                <a:solidFill>
                  <a:srgbClr val="242852"/>
                </a:solidFill>
                <a:latin typeface="Arial Narrow" panose="020B0606020202030204" pitchFamily="34" charset="0"/>
              </a:rPr>
              <a:t>Fonte: IBGE. (*) Inclui educação e saúde públicas; (**) Inclui os serviços privados de educação e saúde. </a:t>
            </a:r>
          </a:p>
        </p:txBody>
      </p:sp>
      <p:sp>
        <p:nvSpPr>
          <p:cNvPr id="13" name="Título 2">
            <a:extLst>
              <a:ext uri="{FF2B5EF4-FFF2-40B4-BE49-F238E27FC236}">
                <a16:creationId xmlns:a16="http://schemas.microsoft.com/office/drawing/2014/main" xmlns="" id="{584CB7F3-5E86-417B-B9CC-1BAE242A8C7E}"/>
              </a:ext>
            </a:extLst>
          </p:cNvPr>
          <p:cNvSpPr txBox="1">
            <a:spLocks/>
          </p:cNvSpPr>
          <p:nvPr/>
        </p:nvSpPr>
        <p:spPr>
          <a:xfrm>
            <a:off x="448928" y="637020"/>
            <a:ext cx="5527563" cy="732931"/>
          </a:xfrm>
          <a:prstGeom prst="rect">
            <a:avLst/>
          </a:prstGeom>
        </p:spPr>
        <p:txBody>
          <a:bodyPr>
            <a:normAutofit/>
            <a:scene3d>
              <a:camera prst="orthographicFront"/>
              <a:lightRig rig="soft" dir="t"/>
            </a:scene3d>
            <a:sp3d prstMaterial="softEdge">
              <a:bevelT w="0" h="0"/>
            </a:sp3d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2500" b="0" kern="1200">
                <a:solidFill>
                  <a:schemeClr val="accent1"/>
                </a:solidFill>
                <a:effectLst/>
                <a:latin typeface="+mj-lt"/>
                <a:ea typeface="+mj-ea"/>
                <a:cs typeface="+mj-cs"/>
              </a:defRPr>
            </a:lvl1pPr>
            <a:extLst/>
          </a:lstStyle>
          <a:p>
            <a:pPr algn="l" fontAlgn="auto">
              <a:spcAft>
                <a:spcPts val="0"/>
              </a:spcAft>
              <a:defRPr/>
            </a:pPr>
            <a:r>
              <a:rPr lang="pt-BR" sz="2000" b="1" dirty="0" smtClean="0">
                <a:solidFill>
                  <a:srgbClr val="242852"/>
                </a:solidFill>
                <a:latin typeface="Arial Narrow" panose="020B0606020202030204" pitchFamily="34" charset="0"/>
              </a:rPr>
              <a:t>Arrecadação de impostos por setor de atividade</a:t>
            </a:r>
            <a:br>
              <a:rPr lang="pt-BR" sz="2000" b="1" dirty="0" smtClean="0">
                <a:solidFill>
                  <a:srgbClr val="242852"/>
                </a:solidFill>
                <a:latin typeface="Arial Narrow" panose="020B0606020202030204" pitchFamily="34" charset="0"/>
              </a:rPr>
            </a:br>
            <a:r>
              <a:rPr lang="pt-BR" sz="2000" b="1" dirty="0" smtClean="0">
                <a:solidFill>
                  <a:srgbClr val="242852"/>
                </a:solidFill>
                <a:latin typeface="Arial Narrow" panose="020B0606020202030204" pitchFamily="34" charset="0"/>
              </a:rPr>
              <a:t>total no ano, em R$ milhões, Brasil, 2020</a:t>
            </a:r>
            <a:endParaRPr lang="pt-BR" sz="2000" b="1" dirty="0">
              <a:solidFill>
                <a:srgbClr val="242852"/>
              </a:solidFill>
              <a:latin typeface="Arial Narrow" panose="020B0606020202030204" pitchFamily="34" charset="0"/>
            </a:endParaRPr>
          </a:p>
          <a:p>
            <a:pPr algn="l" fontAlgn="auto">
              <a:spcAft>
                <a:spcPts val="0"/>
              </a:spcAft>
              <a:defRPr/>
            </a:pPr>
            <a:endParaRPr lang="pt-BR" sz="2000" b="1" dirty="0">
              <a:solidFill>
                <a:srgbClr val="242852"/>
              </a:solidFill>
              <a:latin typeface="Arial Narrow" panose="020B0606020202030204" pitchFamily="34" charset="0"/>
            </a:endParaRPr>
          </a:p>
          <a:p>
            <a:pPr algn="l" fontAlgn="auto">
              <a:spcAft>
                <a:spcPts val="0"/>
              </a:spcAft>
              <a:defRPr/>
            </a:pPr>
            <a:endParaRPr lang="pt-BR" sz="2000" b="1" dirty="0">
              <a:solidFill>
                <a:schemeClr val="bg2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232" y="1369951"/>
            <a:ext cx="7905934" cy="31046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834987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149"/>
          <a:stretch/>
        </p:blipFill>
        <p:spPr bwMode="auto">
          <a:xfrm>
            <a:off x="395536" y="1369951"/>
            <a:ext cx="7238103" cy="36036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0526" y="6330"/>
            <a:ext cx="7620000" cy="693212"/>
          </a:xfrm>
        </p:spPr>
        <p:txBody>
          <a:bodyPr/>
          <a:lstStyle/>
          <a:p>
            <a:r>
              <a:rPr lang="pt-BR" sz="2400" b="1" dirty="0" smtClean="0">
                <a:solidFill>
                  <a:schemeClr val="bg2">
                    <a:lumMod val="50000"/>
                  </a:schemeClr>
                </a:solidFill>
                <a:latin typeface="Arial Narrow" panose="020B0606020202030204" pitchFamily="34" charset="0"/>
              </a:rPr>
              <a:t>NÍVEIS DE REMUNERAÇÃO DO TRABALHO</a:t>
            </a:r>
            <a:endParaRPr lang="pt-BR" sz="2400" b="1" dirty="0">
              <a:solidFill>
                <a:schemeClr val="bg2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B2A05F-6CAA-4033-9357-75FE56F06CD6}" type="slidenum">
              <a:rPr lang="pt-BR" altLang="pt-BR" smtClean="0"/>
              <a:pPr>
                <a:defRPr/>
              </a:pPr>
              <a:t>7</a:t>
            </a:fld>
            <a:endParaRPr lang="pt-BR" altLang="pt-BR"/>
          </a:p>
        </p:txBody>
      </p:sp>
      <p:sp>
        <p:nvSpPr>
          <p:cNvPr id="11" name="Título 2">
            <a:extLst>
              <a:ext uri="{FF2B5EF4-FFF2-40B4-BE49-F238E27FC236}">
                <a16:creationId xmlns:a16="http://schemas.microsoft.com/office/drawing/2014/main" xmlns="" id="{E8881AD4-04B3-41E4-B4A3-7ED4F31A8FC1}"/>
              </a:ext>
            </a:extLst>
          </p:cNvPr>
          <p:cNvSpPr txBox="1">
            <a:spLocks/>
          </p:cNvSpPr>
          <p:nvPr/>
        </p:nvSpPr>
        <p:spPr>
          <a:xfrm>
            <a:off x="490536" y="4783132"/>
            <a:ext cx="4081463" cy="380906"/>
          </a:xfrm>
          <a:prstGeom prst="rect">
            <a:avLst/>
          </a:prstGeom>
        </p:spPr>
        <p:txBody>
          <a:bodyPr vert="horz" anchor="t">
            <a:noAutofit/>
            <a:scene3d>
              <a:camera prst="orthographicFront"/>
              <a:lightRig rig="soft" dir="t"/>
            </a:scene3d>
            <a:sp3d prstMaterial="softEdge">
              <a:bevelT w="0" h="0"/>
            </a:sp3d>
          </a:bodyPr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buNone/>
              <a:defRPr sz="2500" b="0" kern="1200">
                <a:solidFill>
                  <a:schemeClr val="accent1"/>
                </a:solidFill>
                <a:effectLst/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9pPr>
            <a:extLst/>
          </a:lstStyle>
          <a:p>
            <a:pPr algn="l" eaLnBrk="1" fontAlgn="auto" hangingPunct="1">
              <a:spcAft>
                <a:spcPts val="0"/>
              </a:spcAft>
              <a:defRPr/>
            </a:pPr>
            <a:r>
              <a:rPr lang="pt-BR" sz="1200" b="1" dirty="0" smtClean="0">
                <a:solidFill>
                  <a:srgbClr val="242852"/>
                </a:solidFill>
                <a:latin typeface="Arial Narrow" panose="020B0606020202030204" pitchFamily="34" charset="0"/>
              </a:rPr>
              <a:t>Fonte: IBGE. (*) inclui a indústria extrativa mineral.  </a:t>
            </a:r>
            <a:endParaRPr lang="pt-BR" sz="1200" b="1" dirty="0">
              <a:solidFill>
                <a:srgbClr val="242852"/>
              </a:solidFill>
              <a:latin typeface="Arial Narrow" panose="020B0606020202030204" pitchFamily="34" charset="0"/>
            </a:endParaRPr>
          </a:p>
        </p:txBody>
      </p:sp>
      <p:sp>
        <p:nvSpPr>
          <p:cNvPr id="15" name="Título 2">
            <a:extLst>
              <a:ext uri="{FF2B5EF4-FFF2-40B4-BE49-F238E27FC236}">
                <a16:creationId xmlns:a16="http://schemas.microsoft.com/office/drawing/2014/main" xmlns="" id="{584CB7F3-5E86-417B-B9CC-1BAE242A8C7E}"/>
              </a:ext>
            </a:extLst>
          </p:cNvPr>
          <p:cNvSpPr txBox="1">
            <a:spLocks/>
          </p:cNvSpPr>
          <p:nvPr/>
        </p:nvSpPr>
        <p:spPr>
          <a:xfrm>
            <a:off x="448928" y="637020"/>
            <a:ext cx="5527563" cy="732931"/>
          </a:xfrm>
          <a:prstGeom prst="rect">
            <a:avLst/>
          </a:prstGeom>
        </p:spPr>
        <p:txBody>
          <a:bodyPr>
            <a:normAutofit/>
            <a:scene3d>
              <a:camera prst="orthographicFront"/>
              <a:lightRig rig="soft" dir="t"/>
            </a:scene3d>
            <a:sp3d prstMaterial="softEdge">
              <a:bevelT w="0" h="0"/>
            </a:sp3d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2500" b="0" kern="1200">
                <a:solidFill>
                  <a:schemeClr val="accent1"/>
                </a:solidFill>
                <a:effectLst/>
                <a:latin typeface="+mj-lt"/>
                <a:ea typeface="+mj-ea"/>
                <a:cs typeface="+mj-cs"/>
              </a:defRPr>
            </a:lvl1pPr>
            <a:extLst/>
          </a:lstStyle>
          <a:p>
            <a:pPr algn="l" fontAlgn="auto">
              <a:spcAft>
                <a:spcPts val="0"/>
              </a:spcAft>
              <a:defRPr/>
            </a:pPr>
            <a:r>
              <a:rPr lang="pt-BR" sz="2000" b="1" dirty="0">
                <a:solidFill>
                  <a:srgbClr val="242852"/>
                </a:solidFill>
                <a:latin typeface="Arial Narrow" panose="020B0606020202030204" pitchFamily="34" charset="0"/>
              </a:rPr>
              <a:t>Remuneração média por setor de atividade, </a:t>
            </a:r>
            <a:br>
              <a:rPr lang="pt-BR" sz="2000" b="1" dirty="0">
                <a:solidFill>
                  <a:srgbClr val="242852"/>
                </a:solidFill>
                <a:latin typeface="Arial Narrow" panose="020B0606020202030204" pitchFamily="34" charset="0"/>
              </a:rPr>
            </a:br>
            <a:r>
              <a:rPr lang="pt-BR" sz="2000" b="1" dirty="0">
                <a:solidFill>
                  <a:srgbClr val="242852"/>
                </a:solidFill>
                <a:latin typeface="Arial Narrow" panose="020B0606020202030204" pitchFamily="34" charset="0"/>
              </a:rPr>
              <a:t>R$ mensais, </a:t>
            </a:r>
            <a:r>
              <a:rPr lang="pt-BR" sz="2000" b="1" dirty="0" smtClean="0">
                <a:solidFill>
                  <a:srgbClr val="242852"/>
                </a:solidFill>
                <a:latin typeface="Arial Narrow" panose="020B0606020202030204" pitchFamily="34" charset="0"/>
              </a:rPr>
              <a:t>a preços de 3° </a:t>
            </a:r>
            <a:r>
              <a:rPr lang="pt-BR" sz="2000" b="1" dirty="0">
                <a:solidFill>
                  <a:srgbClr val="242852"/>
                </a:solidFill>
                <a:latin typeface="Arial Narrow" panose="020B0606020202030204" pitchFamily="34" charset="0"/>
              </a:rPr>
              <a:t>Trimestre de </a:t>
            </a:r>
            <a:r>
              <a:rPr lang="pt-BR" sz="2000" b="1" dirty="0" smtClean="0">
                <a:solidFill>
                  <a:srgbClr val="242852"/>
                </a:solidFill>
                <a:latin typeface="Arial Narrow" panose="020B0606020202030204" pitchFamily="34" charset="0"/>
              </a:rPr>
              <a:t>2022, 2020 </a:t>
            </a:r>
            <a:endParaRPr lang="pt-BR" sz="2000" b="1" dirty="0">
              <a:solidFill>
                <a:srgbClr val="242852"/>
              </a:solidFill>
              <a:latin typeface="Arial Narrow" panose="020B0606020202030204" pitchFamily="34" charset="0"/>
            </a:endParaRPr>
          </a:p>
          <a:p>
            <a:pPr algn="l" fontAlgn="auto">
              <a:spcAft>
                <a:spcPts val="0"/>
              </a:spcAft>
              <a:defRPr/>
            </a:pPr>
            <a:endParaRPr lang="pt-BR" sz="2000" b="1" dirty="0">
              <a:solidFill>
                <a:schemeClr val="bg2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algn="l" fontAlgn="auto">
              <a:spcAft>
                <a:spcPts val="0"/>
              </a:spcAft>
              <a:defRPr/>
            </a:pPr>
            <a:endParaRPr lang="pt-BR" sz="2000" b="1" dirty="0">
              <a:solidFill>
                <a:schemeClr val="bg2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algn="l" fontAlgn="auto">
              <a:spcAft>
                <a:spcPts val="0"/>
              </a:spcAft>
              <a:defRPr/>
            </a:pPr>
            <a:endParaRPr lang="pt-BR" sz="2000" b="1" dirty="0">
              <a:solidFill>
                <a:schemeClr val="bg2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60897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ADED90-BCCF-4C02-8179-328DC6DDA98B}" type="slidenum">
              <a:rPr lang="pt-BR" altLang="pt-BR" smtClean="0"/>
              <a:pPr>
                <a:defRPr/>
              </a:pPr>
              <a:t>8</a:t>
            </a:fld>
            <a:endParaRPr lang="pt-BR" altLang="pt-BR"/>
          </a:p>
        </p:txBody>
      </p:sp>
      <p:sp>
        <p:nvSpPr>
          <p:cNvPr id="12" name="Título 7"/>
          <p:cNvSpPr txBox="1">
            <a:spLocks/>
          </p:cNvSpPr>
          <p:nvPr/>
        </p:nvSpPr>
        <p:spPr>
          <a:xfrm>
            <a:off x="685800" y="1923678"/>
            <a:ext cx="7543800" cy="80248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6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400" dirty="0" smtClean="0">
                <a:latin typeface="Arial Narrow" pitchFamily="34" charset="0"/>
              </a:rPr>
              <a:t>A proposta do IVA</a:t>
            </a:r>
            <a:endParaRPr lang="pt-BR" sz="4400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513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2400" b="1" dirty="0" smtClean="0">
                <a:solidFill>
                  <a:schemeClr val="bg2">
                    <a:lumMod val="50000"/>
                  </a:schemeClr>
                </a:solidFill>
                <a:latin typeface="Arial Narrow" panose="020B0606020202030204" pitchFamily="34" charset="0"/>
              </a:rPr>
              <a:t>PROPOSTA DE EMENDA CONSTITUCIONAL 45</a:t>
            </a:r>
            <a:endParaRPr lang="pt-BR" sz="2400" b="1" dirty="0">
              <a:solidFill>
                <a:schemeClr val="bg2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Espaço Reservado para Texto 2"/>
          <p:cNvSpPr>
            <a:spLocks noGrp="1"/>
          </p:cNvSpPr>
          <p:nvPr>
            <p:ph idx="1"/>
          </p:nvPr>
        </p:nvSpPr>
        <p:spPr>
          <a:xfrm>
            <a:off x="457200" y="1059582"/>
            <a:ext cx="7620000" cy="3600450"/>
          </a:xfrm>
        </p:spPr>
        <p:txBody>
          <a:bodyPr>
            <a:noAutofit/>
          </a:bodyPr>
          <a:lstStyle/>
          <a:p>
            <a:pPr marL="0" indent="0" algn="l">
              <a:buNone/>
            </a:pPr>
            <a:r>
              <a:rPr lang="pt-BR" dirty="0">
                <a:latin typeface="Arial Narrow" pitchFamily="34" charset="0"/>
              </a:rPr>
              <a:t>A proposta compreende: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pt-BR" b="1" dirty="0" smtClean="0">
                <a:latin typeface="Arial Narrow" pitchFamily="34" charset="0"/>
              </a:rPr>
              <a:t>Extinguir os seguintes impostos: </a:t>
            </a:r>
            <a:r>
              <a:rPr lang="pt-BR" dirty="0" smtClean="0">
                <a:latin typeface="Arial Narrow" pitchFamily="34" charset="0"/>
              </a:rPr>
              <a:t>IPI, PIS/COFINS, ICMS, ISS E CIDE-Combustíveis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pt-BR" dirty="0" smtClean="0">
                <a:latin typeface="Arial Narrow" pitchFamily="34" charset="0"/>
              </a:rPr>
              <a:t>Criar o </a:t>
            </a:r>
            <a:r>
              <a:rPr lang="pt-BR" b="1" dirty="0" smtClean="0">
                <a:latin typeface="Arial Narrow" pitchFamily="34" charset="0"/>
              </a:rPr>
              <a:t>Imposto sobre Valor Adicionado </a:t>
            </a:r>
            <a:r>
              <a:rPr lang="pt-BR" dirty="0" smtClean="0">
                <a:latin typeface="Arial Narrow" pitchFamily="34" charset="0"/>
              </a:rPr>
              <a:t>(IVA) e um </a:t>
            </a:r>
            <a:r>
              <a:rPr lang="pt-BR" b="1" dirty="0" smtClean="0">
                <a:latin typeface="Arial Narrow" pitchFamily="34" charset="0"/>
              </a:rPr>
              <a:t>imposto sobre bens e serviços de vício</a:t>
            </a:r>
            <a:r>
              <a:rPr lang="pt-BR" dirty="0" smtClean="0">
                <a:latin typeface="Arial Narrow" pitchFamily="34" charset="0"/>
              </a:rPr>
              <a:t> (fumo, bebidas e jogos)</a:t>
            </a:r>
          </a:p>
          <a:p>
            <a:pPr marL="457200" indent="-457200"/>
            <a:r>
              <a:rPr lang="pt-BR" b="1" dirty="0" smtClean="0">
                <a:latin typeface="Arial Narrow" pitchFamily="34" charset="0"/>
              </a:rPr>
              <a:t>Estão isentos</a:t>
            </a:r>
            <a:r>
              <a:rPr lang="pt-BR" dirty="0" smtClean="0">
                <a:latin typeface="Arial Narrow" pitchFamily="34" charset="0"/>
              </a:rPr>
              <a:t>: empresas </a:t>
            </a:r>
            <a:r>
              <a:rPr lang="pt-BR" dirty="0">
                <a:latin typeface="Arial Narrow" pitchFamily="34" charset="0"/>
              </a:rPr>
              <a:t>no </a:t>
            </a:r>
            <a:r>
              <a:rPr lang="pt-BR" dirty="0" smtClean="0">
                <a:latin typeface="Arial Narrow" pitchFamily="34" charset="0"/>
              </a:rPr>
              <a:t>Simples e exportações de bens e serviços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pt-BR" b="1" dirty="0" smtClean="0">
                <a:latin typeface="Arial Narrow" pitchFamily="34" charset="0"/>
              </a:rPr>
              <a:t>Base contribuição </a:t>
            </a:r>
            <a:r>
              <a:rPr lang="pt-BR" dirty="0" smtClean="0">
                <a:latin typeface="Arial Narrow" pitchFamily="34" charset="0"/>
              </a:rPr>
              <a:t>exclui atividades sem fins lucrativos, produção para o autoconsumo e ganhos financeiros</a:t>
            </a:r>
            <a:endParaRPr lang="pt-BR" dirty="0">
              <a:latin typeface="Arial Narrow" pitchFamily="34" charset="0"/>
            </a:endParaRPr>
          </a:p>
          <a:p>
            <a:pPr algn="l"/>
            <a:endParaRPr lang="pt-BR" sz="1400" dirty="0">
              <a:latin typeface="Arial Narrow" pitchFamily="34" charset="0"/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B2A05F-6CAA-4033-9357-75FE56F06CD6}" type="slidenum">
              <a:rPr lang="pt-BR" altLang="pt-BR" smtClean="0"/>
              <a:pPr>
                <a:defRPr/>
              </a:pPr>
              <a:t>9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941064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ência">
  <a:themeElements>
    <a:clrScheme name="Personalizada 1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A9CBEE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Escritório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ência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11252</TotalTime>
  <Words>1215</Words>
  <Application>Microsoft Office PowerPoint</Application>
  <PresentationFormat>Apresentação na tela (16:9)</PresentationFormat>
  <Paragraphs>170</Paragraphs>
  <Slides>29</Slides>
  <Notes>0</Notes>
  <HiddenSlides>6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29</vt:i4>
      </vt:variant>
    </vt:vector>
  </HeadingPairs>
  <TitlesOfParts>
    <vt:vector size="30" baseType="lpstr">
      <vt:lpstr>Adjacência</vt:lpstr>
      <vt:lpstr>REFORMA TRIBUTÁRIA E EQUILÍBRIO DA PREVIDÊNCIA   Fernando Garcia de Freitas</vt:lpstr>
      <vt:lpstr>A importância do setor de serviços</vt:lpstr>
      <vt:lpstr>DISTRIBUIÇÃO DAS ATVIDADES ECONÔMICAS</vt:lpstr>
      <vt:lpstr>DISTRIBUIÇÃO DAS PESSOAS OCUPADAS</vt:lpstr>
      <vt:lpstr>DISTRIBUIÇÃO DO EMPREGO COM CARTEIRA</vt:lpstr>
      <vt:lpstr>DISTRIBUIÇÃO DA CARGA TRIBUTÁRIA</vt:lpstr>
      <vt:lpstr>NÍVEIS DE REMUNERAÇÃO DO TRABALHO</vt:lpstr>
      <vt:lpstr>Apresentação do PowerPoint</vt:lpstr>
      <vt:lpstr>PROPOSTA DE EMENDA CONSTITUCIONAL 45</vt:lpstr>
      <vt:lpstr>ESTIMATIVA DA ALÍQUOTA NECESSÁRIA</vt:lpstr>
      <vt:lpstr>CÁLCULO DO IMPOSTO: alíquota de 16,5%</vt:lpstr>
      <vt:lpstr>SETORES  QUE GANHAM</vt:lpstr>
      <vt:lpstr>ESTIMATIVAS DE IMPACTOS</vt:lpstr>
      <vt:lpstr>Apresentação do PowerPoint</vt:lpstr>
      <vt:lpstr>DESONERAÇÃO DA FOLHA</vt:lpstr>
      <vt:lpstr>ESTIMATIVA DA ALÍQUOTA NECESSÁRIA</vt:lpstr>
      <vt:lpstr>ESTIMATIVA DA ALÍQUOTA NECESSÁRIA</vt:lpstr>
      <vt:lpstr>CÁLCULO DO IMPOSTO</vt:lpstr>
      <vt:lpstr>ESTIMATIVAS DE IMPACTOS</vt:lpstr>
      <vt:lpstr>8 VANTAGENS DA DESONERAÇÃO DA FOLHA</vt:lpstr>
      <vt:lpstr>8 VANTAGENS DA DESONERAÇÃO DA FOLHA</vt:lpstr>
      <vt:lpstr>Apresentação do PowerPoint</vt:lpstr>
      <vt:lpstr>Apresentação do PowerPoint</vt:lpstr>
      <vt:lpstr>Apresentação do PowerPoint</vt:lpstr>
      <vt:lpstr>Apresentação do PowerPoint</vt:lpstr>
      <vt:lpstr>ESTIMATIVAS DE IMPACTOS: IVA DE 16,5% + DESONERAÇÃO  (Contribuição Previdenciária de 0,74% sobre movimentação financeira)</vt:lpstr>
      <vt:lpstr>Carga Tributária: IVA DE 16,5% + DESONERAÇÃO  (Adicional de alíquota de 5,4%),  totalizando IVA 21,9%</vt:lpstr>
      <vt:lpstr>ESTIMATIVAS DE IMPACTOS: IVA DE 16,5% + DESONERAÇÃO  (Adicional de alíquota de 5,4%),  totalizando IVA 21,9%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dimensão do setor de serviços em dez países</dc:title>
  <dc:creator>Fernando</dc:creator>
  <cp:lastModifiedBy>fernando.garcia.freitas@outlook.com</cp:lastModifiedBy>
  <cp:revision>1014</cp:revision>
  <cp:lastPrinted>2016-11-28T21:16:51Z</cp:lastPrinted>
  <dcterms:created xsi:type="dcterms:W3CDTF">2011-08-29T22:09:09Z</dcterms:created>
  <dcterms:modified xsi:type="dcterms:W3CDTF">2023-05-24T15:00:32Z</dcterms:modified>
</cp:coreProperties>
</file>