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84" r:id="rId6"/>
    <p:sldId id="2146848469" r:id="rId7"/>
    <p:sldId id="2146848470" r:id="rId8"/>
    <p:sldId id="2146848468" r:id="rId9"/>
    <p:sldId id="2146848465" r:id="rId10"/>
    <p:sldId id="2146848466" r:id="rId11"/>
  </p:sldIdLst>
  <p:sldSz cx="12192000" cy="6858000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130A4"/>
    <a:srgbClr val="4472C4"/>
    <a:srgbClr val="EDEFF3"/>
    <a:srgbClr val="404040"/>
    <a:srgbClr val="AFABAB"/>
    <a:srgbClr val="ECED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4BD07-3622-49AF-86D8-46245A5EECF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B33E2B-6F77-49EA-8632-2E5DEFBA6ED5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Sistema Tributário</a:t>
          </a:r>
        </a:p>
      </dgm:t>
    </dgm:pt>
    <dgm:pt modelId="{18605387-8DA8-4A0C-A234-4E23D3081244}" type="parTrans" cxnId="{A77DC295-CC74-424D-81C2-F87F91F8289A}">
      <dgm:prSet/>
      <dgm:spPr/>
      <dgm:t>
        <a:bodyPr/>
        <a:lstStyle/>
        <a:p>
          <a:endParaRPr lang="pt-BR"/>
        </a:p>
      </dgm:t>
    </dgm:pt>
    <dgm:pt modelId="{E7BB13FA-5B71-4124-A1C3-0C014A4F7119}" type="sibTrans" cxnId="{A77DC295-CC74-424D-81C2-F87F91F8289A}">
      <dgm:prSet/>
      <dgm:spPr/>
      <dgm:t>
        <a:bodyPr/>
        <a:lstStyle/>
        <a:p>
          <a:endParaRPr lang="pt-BR"/>
        </a:p>
      </dgm:t>
    </dgm:pt>
    <dgm:pt modelId="{F84248BB-FA1D-4CF5-86D5-992618221C37}">
      <dgm:prSet phldrT="[Texto]" custT="1"/>
      <dgm:spPr>
        <a:solidFill>
          <a:srgbClr val="006600"/>
        </a:solidFill>
      </dgm:spPr>
      <dgm:t>
        <a:bodyPr/>
        <a:lstStyle/>
        <a:p>
          <a:r>
            <a:rPr lang="pt-BR" sz="1400" dirty="0">
              <a:solidFill>
                <a:schemeClr val="bg1"/>
              </a:solidFill>
            </a:rPr>
            <a:t>Simplicidade</a:t>
          </a:r>
        </a:p>
      </dgm:t>
    </dgm:pt>
    <dgm:pt modelId="{6AC1FCE1-8220-4B63-90DB-FE6470C60BDD}" type="parTrans" cxnId="{1F4E464F-BD16-4BD6-B80E-539D74B14115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A01FACEA-6324-4E1D-8F50-8BE5E035D8F8}" type="sibTrans" cxnId="{1F4E464F-BD16-4BD6-B80E-539D74B14115}">
      <dgm:prSet/>
      <dgm:spPr/>
      <dgm:t>
        <a:bodyPr/>
        <a:lstStyle/>
        <a:p>
          <a:endParaRPr lang="pt-BR"/>
        </a:p>
      </dgm:t>
    </dgm:pt>
    <dgm:pt modelId="{6EFB1C13-2C71-4785-877D-B0554AA6D23B}">
      <dgm:prSet phldrT="[Texto]" custT="1"/>
      <dgm:spPr>
        <a:solidFill>
          <a:srgbClr val="006600"/>
        </a:solidFill>
      </dgm:spPr>
      <dgm:t>
        <a:bodyPr/>
        <a:lstStyle/>
        <a:p>
          <a:r>
            <a:rPr lang="pt-BR" sz="1400" dirty="0">
              <a:solidFill>
                <a:schemeClr val="bg1"/>
              </a:solidFill>
            </a:rPr>
            <a:t>Progressividade</a:t>
          </a:r>
        </a:p>
      </dgm:t>
    </dgm:pt>
    <dgm:pt modelId="{C65939DC-8E53-4D4A-B2F0-D3938EF1F57D}" type="parTrans" cxnId="{658C4765-CD70-4DC1-BF64-0554FAD97A0E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00A177E4-22FF-4756-B852-9E7B5B727344}" type="sibTrans" cxnId="{658C4765-CD70-4DC1-BF64-0554FAD97A0E}">
      <dgm:prSet/>
      <dgm:spPr/>
      <dgm:t>
        <a:bodyPr/>
        <a:lstStyle/>
        <a:p>
          <a:endParaRPr lang="pt-BR"/>
        </a:p>
      </dgm:t>
    </dgm:pt>
    <dgm:pt modelId="{49D2BB0F-9A22-4200-A79F-2783016A6D5D}">
      <dgm:prSet phldrT="[Texto]" custT="1"/>
      <dgm:spPr>
        <a:solidFill>
          <a:srgbClr val="006600"/>
        </a:solidFill>
      </dgm:spPr>
      <dgm:t>
        <a:bodyPr/>
        <a:lstStyle/>
        <a:p>
          <a:r>
            <a:rPr lang="pt-BR" sz="1400" dirty="0">
              <a:solidFill>
                <a:schemeClr val="bg1"/>
              </a:solidFill>
            </a:rPr>
            <a:t>Equidade</a:t>
          </a:r>
        </a:p>
      </dgm:t>
    </dgm:pt>
    <dgm:pt modelId="{17B7FEF9-FF9E-4165-9582-AACA2836EC34}" type="parTrans" cxnId="{7EB0E4B0-1807-4797-9176-7E1419CE6313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D157C61E-D5BF-4BDB-AD30-5BCC15AF33C5}" type="sibTrans" cxnId="{7EB0E4B0-1807-4797-9176-7E1419CE6313}">
      <dgm:prSet/>
      <dgm:spPr/>
      <dgm:t>
        <a:bodyPr/>
        <a:lstStyle/>
        <a:p>
          <a:endParaRPr lang="pt-BR"/>
        </a:p>
      </dgm:t>
    </dgm:pt>
    <dgm:pt modelId="{988A5F73-CAEE-4CF2-918D-133703B22C7B}">
      <dgm:prSet phldrT="[Texto]" custT="1"/>
      <dgm:spPr>
        <a:solidFill>
          <a:srgbClr val="006600"/>
        </a:solidFill>
      </dgm:spPr>
      <dgm:t>
        <a:bodyPr/>
        <a:lstStyle/>
        <a:p>
          <a:r>
            <a:rPr lang="pt-BR" sz="1400" dirty="0">
              <a:solidFill>
                <a:schemeClr val="bg1"/>
              </a:solidFill>
            </a:rPr>
            <a:t>Neutralidade</a:t>
          </a:r>
        </a:p>
      </dgm:t>
    </dgm:pt>
    <dgm:pt modelId="{35424291-5140-4B83-AC78-5772ECF76CDF}" type="parTrans" cxnId="{66171274-B140-4C02-9E85-3268B7A2A354}">
      <dgm:prSet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97DA2347-6CBA-492E-A506-9ECBD3FEDB73}" type="sibTrans" cxnId="{66171274-B140-4C02-9E85-3268B7A2A354}">
      <dgm:prSet/>
      <dgm:spPr/>
      <dgm:t>
        <a:bodyPr/>
        <a:lstStyle/>
        <a:p>
          <a:endParaRPr lang="pt-BR"/>
        </a:p>
      </dgm:t>
    </dgm:pt>
    <dgm:pt modelId="{43BAC595-19CB-46E3-AB3B-71EDE4D04656}" type="pres">
      <dgm:prSet presAssocID="{8924BD07-3622-49AF-86D8-46245A5EEC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FF7132-6B77-400B-8355-F903F81F4319}" type="pres">
      <dgm:prSet presAssocID="{22B33E2B-6F77-49EA-8632-2E5DEFBA6ED5}" presName="centerShape" presStyleLbl="node0" presStyleIdx="0" presStyleCnt="1" custScaleX="122476" custScaleY="125118"/>
      <dgm:spPr/>
    </dgm:pt>
    <dgm:pt modelId="{916D1BBF-3129-4D3B-8B78-8A924E407629}" type="pres">
      <dgm:prSet presAssocID="{6AC1FCE1-8220-4B63-90DB-FE6470C60BDD}" presName="parTrans" presStyleLbl="sibTrans2D1" presStyleIdx="0" presStyleCnt="4" custScaleX="173793"/>
      <dgm:spPr/>
    </dgm:pt>
    <dgm:pt modelId="{86DFE07B-794C-4487-93C5-9B101C57D22D}" type="pres">
      <dgm:prSet presAssocID="{6AC1FCE1-8220-4B63-90DB-FE6470C60BDD}" presName="connectorText" presStyleLbl="sibTrans2D1" presStyleIdx="0" presStyleCnt="4"/>
      <dgm:spPr/>
    </dgm:pt>
    <dgm:pt modelId="{4D6426F5-E6C8-4031-A2EF-DC33097F08D6}" type="pres">
      <dgm:prSet presAssocID="{F84248BB-FA1D-4CF5-86D5-992618221C37}" presName="node" presStyleLbl="node1" presStyleIdx="0" presStyleCnt="4" custScaleX="123897" custScaleY="130923">
        <dgm:presLayoutVars>
          <dgm:bulletEnabled val="1"/>
        </dgm:presLayoutVars>
      </dgm:prSet>
      <dgm:spPr/>
    </dgm:pt>
    <dgm:pt modelId="{5725D966-7F57-4A68-B417-A93A62702B3A}" type="pres">
      <dgm:prSet presAssocID="{C65939DC-8E53-4D4A-B2F0-D3938EF1F57D}" presName="parTrans" presStyleLbl="sibTrans2D1" presStyleIdx="1" presStyleCnt="4" custScaleX="151001"/>
      <dgm:spPr/>
    </dgm:pt>
    <dgm:pt modelId="{416FE993-8AB9-4FDF-ADEC-1ACF31078136}" type="pres">
      <dgm:prSet presAssocID="{C65939DC-8E53-4D4A-B2F0-D3938EF1F57D}" presName="connectorText" presStyleLbl="sibTrans2D1" presStyleIdx="1" presStyleCnt="4"/>
      <dgm:spPr/>
    </dgm:pt>
    <dgm:pt modelId="{20B15094-DFC2-4EE6-B096-10883067F8E7}" type="pres">
      <dgm:prSet presAssocID="{6EFB1C13-2C71-4785-877D-B0554AA6D23B}" presName="node" presStyleLbl="node1" presStyleIdx="1" presStyleCnt="4" custScaleX="131345" custScaleY="128696">
        <dgm:presLayoutVars>
          <dgm:bulletEnabled val="1"/>
        </dgm:presLayoutVars>
      </dgm:prSet>
      <dgm:spPr/>
    </dgm:pt>
    <dgm:pt modelId="{A0F359AA-C972-4F31-8A96-AA9EE063D7B4}" type="pres">
      <dgm:prSet presAssocID="{17B7FEF9-FF9E-4165-9582-AACA2836EC34}" presName="parTrans" presStyleLbl="sibTrans2D1" presStyleIdx="2" presStyleCnt="4"/>
      <dgm:spPr/>
    </dgm:pt>
    <dgm:pt modelId="{8558B98D-786A-4619-A275-2218E7A7DA50}" type="pres">
      <dgm:prSet presAssocID="{17B7FEF9-FF9E-4165-9582-AACA2836EC34}" presName="connectorText" presStyleLbl="sibTrans2D1" presStyleIdx="2" presStyleCnt="4"/>
      <dgm:spPr/>
    </dgm:pt>
    <dgm:pt modelId="{2E150690-D128-440F-86EF-112BAB196E31}" type="pres">
      <dgm:prSet presAssocID="{49D2BB0F-9A22-4200-A79F-2783016A6D5D}" presName="node" presStyleLbl="node1" presStyleIdx="2" presStyleCnt="4" custScaleX="119318" custScaleY="117458">
        <dgm:presLayoutVars>
          <dgm:bulletEnabled val="1"/>
        </dgm:presLayoutVars>
      </dgm:prSet>
      <dgm:spPr/>
    </dgm:pt>
    <dgm:pt modelId="{10858036-C93D-4F73-91A1-0DB6F4BB3B61}" type="pres">
      <dgm:prSet presAssocID="{35424291-5140-4B83-AC78-5772ECF76CDF}" presName="parTrans" presStyleLbl="sibTrans2D1" presStyleIdx="3" presStyleCnt="4" custScaleX="170944"/>
      <dgm:spPr/>
    </dgm:pt>
    <dgm:pt modelId="{2E4728E8-C0C2-494C-B34A-6F37F267B2E7}" type="pres">
      <dgm:prSet presAssocID="{35424291-5140-4B83-AC78-5772ECF76CDF}" presName="connectorText" presStyleLbl="sibTrans2D1" presStyleIdx="3" presStyleCnt="4"/>
      <dgm:spPr/>
    </dgm:pt>
    <dgm:pt modelId="{0712E37F-5EE1-4BB5-9BC0-DF81944F5CF2}" type="pres">
      <dgm:prSet presAssocID="{988A5F73-CAEE-4CF2-918D-133703B22C7B}" presName="node" presStyleLbl="node1" presStyleIdx="3" presStyleCnt="4" custScaleX="128206" custScaleY="127260">
        <dgm:presLayoutVars>
          <dgm:bulletEnabled val="1"/>
        </dgm:presLayoutVars>
      </dgm:prSet>
      <dgm:spPr/>
    </dgm:pt>
  </dgm:ptLst>
  <dgm:cxnLst>
    <dgm:cxn modelId="{0AF4681B-E268-462D-B4C6-FE645908DE91}" type="presOf" srcId="{C65939DC-8E53-4D4A-B2F0-D3938EF1F57D}" destId="{416FE993-8AB9-4FDF-ADEC-1ACF31078136}" srcOrd="1" destOrd="0" presId="urn:microsoft.com/office/officeart/2005/8/layout/radial5"/>
    <dgm:cxn modelId="{9449F33A-9314-49A1-93C9-E46D2B72E7BE}" type="presOf" srcId="{49D2BB0F-9A22-4200-A79F-2783016A6D5D}" destId="{2E150690-D128-440F-86EF-112BAB196E31}" srcOrd="0" destOrd="0" presId="urn:microsoft.com/office/officeart/2005/8/layout/radial5"/>
    <dgm:cxn modelId="{A09FC93B-F72A-4F1A-8E46-987E50DC9F20}" type="presOf" srcId="{8924BD07-3622-49AF-86D8-46245A5EECF6}" destId="{43BAC595-19CB-46E3-AB3B-71EDE4D04656}" srcOrd="0" destOrd="0" presId="urn:microsoft.com/office/officeart/2005/8/layout/radial5"/>
    <dgm:cxn modelId="{658C4765-CD70-4DC1-BF64-0554FAD97A0E}" srcId="{22B33E2B-6F77-49EA-8632-2E5DEFBA6ED5}" destId="{6EFB1C13-2C71-4785-877D-B0554AA6D23B}" srcOrd="1" destOrd="0" parTransId="{C65939DC-8E53-4D4A-B2F0-D3938EF1F57D}" sibTransId="{00A177E4-22FF-4756-B852-9E7B5B727344}"/>
    <dgm:cxn modelId="{AD43D04E-3EF4-4C0B-84E2-67E8D08AE05C}" type="presOf" srcId="{988A5F73-CAEE-4CF2-918D-133703B22C7B}" destId="{0712E37F-5EE1-4BB5-9BC0-DF81944F5CF2}" srcOrd="0" destOrd="0" presId="urn:microsoft.com/office/officeart/2005/8/layout/radial5"/>
    <dgm:cxn modelId="{1F4E464F-BD16-4BD6-B80E-539D74B14115}" srcId="{22B33E2B-6F77-49EA-8632-2E5DEFBA6ED5}" destId="{F84248BB-FA1D-4CF5-86D5-992618221C37}" srcOrd="0" destOrd="0" parTransId="{6AC1FCE1-8220-4B63-90DB-FE6470C60BDD}" sibTransId="{A01FACEA-6324-4E1D-8F50-8BE5E035D8F8}"/>
    <dgm:cxn modelId="{55011051-BA46-4F33-BDC4-4B7A209EB198}" type="presOf" srcId="{17B7FEF9-FF9E-4165-9582-AACA2836EC34}" destId="{8558B98D-786A-4619-A275-2218E7A7DA50}" srcOrd="1" destOrd="0" presId="urn:microsoft.com/office/officeart/2005/8/layout/radial5"/>
    <dgm:cxn modelId="{E9702B72-1014-4FFF-A64E-B93C4FD3436E}" type="presOf" srcId="{35424291-5140-4B83-AC78-5772ECF76CDF}" destId="{10858036-C93D-4F73-91A1-0DB6F4BB3B61}" srcOrd="0" destOrd="0" presId="urn:microsoft.com/office/officeart/2005/8/layout/radial5"/>
    <dgm:cxn modelId="{66171274-B140-4C02-9E85-3268B7A2A354}" srcId="{22B33E2B-6F77-49EA-8632-2E5DEFBA6ED5}" destId="{988A5F73-CAEE-4CF2-918D-133703B22C7B}" srcOrd="3" destOrd="0" parTransId="{35424291-5140-4B83-AC78-5772ECF76CDF}" sibTransId="{97DA2347-6CBA-492E-A506-9ECBD3FEDB73}"/>
    <dgm:cxn modelId="{8C26B07E-E65F-4BCE-B196-2A1D6E5F18C8}" type="presOf" srcId="{6AC1FCE1-8220-4B63-90DB-FE6470C60BDD}" destId="{916D1BBF-3129-4D3B-8B78-8A924E407629}" srcOrd="0" destOrd="0" presId="urn:microsoft.com/office/officeart/2005/8/layout/radial5"/>
    <dgm:cxn modelId="{A77DC295-CC74-424D-81C2-F87F91F8289A}" srcId="{8924BD07-3622-49AF-86D8-46245A5EECF6}" destId="{22B33E2B-6F77-49EA-8632-2E5DEFBA6ED5}" srcOrd="0" destOrd="0" parTransId="{18605387-8DA8-4A0C-A234-4E23D3081244}" sibTransId="{E7BB13FA-5B71-4124-A1C3-0C014A4F7119}"/>
    <dgm:cxn modelId="{08462EA2-82AC-44AB-885E-83F535283DCB}" type="presOf" srcId="{6EFB1C13-2C71-4785-877D-B0554AA6D23B}" destId="{20B15094-DFC2-4EE6-B096-10883067F8E7}" srcOrd="0" destOrd="0" presId="urn:microsoft.com/office/officeart/2005/8/layout/radial5"/>
    <dgm:cxn modelId="{7EB0E4B0-1807-4797-9176-7E1419CE6313}" srcId="{22B33E2B-6F77-49EA-8632-2E5DEFBA6ED5}" destId="{49D2BB0F-9A22-4200-A79F-2783016A6D5D}" srcOrd="2" destOrd="0" parTransId="{17B7FEF9-FF9E-4165-9582-AACA2836EC34}" sibTransId="{D157C61E-D5BF-4BDB-AD30-5BCC15AF33C5}"/>
    <dgm:cxn modelId="{2A211FB7-63E1-46D4-AA07-5411D1F2AC7F}" type="presOf" srcId="{C65939DC-8E53-4D4A-B2F0-D3938EF1F57D}" destId="{5725D966-7F57-4A68-B417-A93A62702B3A}" srcOrd="0" destOrd="0" presId="urn:microsoft.com/office/officeart/2005/8/layout/radial5"/>
    <dgm:cxn modelId="{B588FBC7-F08A-4DED-8B4F-E2555B17B925}" type="presOf" srcId="{6AC1FCE1-8220-4B63-90DB-FE6470C60BDD}" destId="{86DFE07B-794C-4487-93C5-9B101C57D22D}" srcOrd="1" destOrd="0" presId="urn:microsoft.com/office/officeart/2005/8/layout/radial5"/>
    <dgm:cxn modelId="{1ABDA8CE-4517-45F9-BED7-69CBA29BB0FE}" type="presOf" srcId="{17B7FEF9-FF9E-4165-9582-AACA2836EC34}" destId="{A0F359AA-C972-4F31-8A96-AA9EE063D7B4}" srcOrd="0" destOrd="0" presId="urn:microsoft.com/office/officeart/2005/8/layout/radial5"/>
    <dgm:cxn modelId="{8936EBE6-DA3C-4FE4-81D9-6A3CD75D3934}" type="presOf" srcId="{F84248BB-FA1D-4CF5-86D5-992618221C37}" destId="{4D6426F5-E6C8-4031-A2EF-DC33097F08D6}" srcOrd="0" destOrd="0" presId="urn:microsoft.com/office/officeart/2005/8/layout/radial5"/>
    <dgm:cxn modelId="{2DBDA9E7-98FE-4977-8FEE-044C47193ABE}" type="presOf" srcId="{22B33E2B-6F77-49EA-8632-2E5DEFBA6ED5}" destId="{82FF7132-6B77-400B-8355-F903F81F4319}" srcOrd="0" destOrd="0" presId="urn:microsoft.com/office/officeart/2005/8/layout/radial5"/>
    <dgm:cxn modelId="{CDFC4CEF-68E7-41D1-AC08-22D2D964EC34}" type="presOf" srcId="{35424291-5140-4B83-AC78-5772ECF76CDF}" destId="{2E4728E8-C0C2-494C-B34A-6F37F267B2E7}" srcOrd="1" destOrd="0" presId="urn:microsoft.com/office/officeart/2005/8/layout/radial5"/>
    <dgm:cxn modelId="{53A690C5-E2AC-46A5-8C4E-C309AF2D2893}" type="presParOf" srcId="{43BAC595-19CB-46E3-AB3B-71EDE4D04656}" destId="{82FF7132-6B77-400B-8355-F903F81F4319}" srcOrd="0" destOrd="0" presId="urn:microsoft.com/office/officeart/2005/8/layout/radial5"/>
    <dgm:cxn modelId="{D3AAE079-4C21-4504-A0A5-4BE60222B29E}" type="presParOf" srcId="{43BAC595-19CB-46E3-AB3B-71EDE4D04656}" destId="{916D1BBF-3129-4D3B-8B78-8A924E407629}" srcOrd="1" destOrd="0" presId="urn:microsoft.com/office/officeart/2005/8/layout/radial5"/>
    <dgm:cxn modelId="{FE4667E0-4BB1-4A7A-8D48-C5A1FAE77617}" type="presParOf" srcId="{916D1BBF-3129-4D3B-8B78-8A924E407629}" destId="{86DFE07B-794C-4487-93C5-9B101C57D22D}" srcOrd="0" destOrd="0" presId="urn:microsoft.com/office/officeart/2005/8/layout/radial5"/>
    <dgm:cxn modelId="{635DE953-490B-416C-840E-72C35E4352DF}" type="presParOf" srcId="{43BAC595-19CB-46E3-AB3B-71EDE4D04656}" destId="{4D6426F5-E6C8-4031-A2EF-DC33097F08D6}" srcOrd="2" destOrd="0" presId="urn:microsoft.com/office/officeart/2005/8/layout/radial5"/>
    <dgm:cxn modelId="{36704208-31FC-4167-A163-B4CA51D1EEF9}" type="presParOf" srcId="{43BAC595-19CB-46E3-AB3B-71EDE4D04656}" destId="{5725D966-7F57-4A68-B417-A93A62702B3A}" srcOrd="3" destOrd="0" presId="urn:microsoft.com/office/officeart/2005/8/layout/radial5"/>
    <dgm:cxn modelId="{387F705D-D0C8-4AB5-9945-FF8A9FEC73A3}" type="presParOf" srcId="{5725D966-7F57-4A68-B417-A93A62702B3A}" destId="{416FE993-8AB9-4FDF-ADEC-1ACF31078136}" srcOrd="0" destOrd="0" presId="urn:microsoft.com/office/officeart/2005/8/layout/radial5"/>
    <dgm:cxn modelId="{93F4B9A6-74AF-4774-84BF-C7216B46D121}" type="presParOf" srcId="{43BAC595-19CB-46E3-AB3B-71EDE4D04656}" destId="{20B15094-DFC2-4EE6-B096-10883067F8E7}" srcOrd="4" destOrd="0" presId="urn:microsoft.com/office/officeart/2005/8/layout/radial5"/>
    <dgm:cxn modelId="{CDF9AF3E-0035-4147-A21E-36F579B0A92D}" type="presParOf" srcId="{43BAC595-19CB-46E3-AB3B-71EDE4D04656}" destId="{A0F359AA-C972-4F31-8A96-AA9EE063D7B4}" srcOrd="5" destOrd="0" presId="urn:microsoft.com/office/officeart/2005/8/layout/radial5"/>
    <dgm:cxn modelId="{D028C3CE-CA01-4BBB-B26D-90DDECA2B83F}" type="presParOf" srcId="{A0F359AA-C972-4F31-8A96-AA9EE063D7B4}" destId="{8558B98D-786A-4619-A275-2218E7A7DA50}" srcOrd="0" destOrd="0" presId="urn:microsoft.com/office/officeart/2005/8/layout/radial5"/>
    <dgm:cxn modelId="{D0E94AD1-B0A9-4B39-AAA5-9CFD61B7D748}" type="presParOf" srcId="{43BAC595-19CB-46E3-AB3B-71EDE4D04656}" destId="{2E150690-D128-440F-86EF-112BAB196E31}" srcOrd="6" destOrd="0" presId="urn:microsoft.com/office/officeart/2005/8/layout/radial5"/>
    <dgm:cxn modelId="{BE777F7E-DB4C-409E-8A7D-AC20E2098EBA}" type="presParOf" srcId="{43BAC595-19CB-46E3-AB3B-71EDE4D04656}" destId="{10858036-C93D-4F73-91A1-0DB6F4BB3B61}" srcOrd="7" destOrd="0" presId="urn:microsoft.com/office/officeart/2005/8/layout/radial5"/>
    <dgm:cxn modelId="{1BFEC0E5-8312-4120-B290-FFB354FCF430}" type="presParOf" srcId="{10858036-C93D-4F73-91A1-0DB6F4BB3B61}" destId="{2E4728E8-C0C2-494C-B34A-6F37F267B2E7}" srcOrd="0" destOrd="0" presId="urn:microsoft.com/office/officeart/2005/8/layout/radial5"/>
    <dgm:cxn modelId="{5C12A1C7-3063-4FB9-B374-B3D12B8E1C58}" type="presParOf" srcId="{43BAC595-19CB-46E3-AB3B-71EDE4D04656}" destId="{0712E37F-5EE1-4BB5-9BC0-DF81944F5C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F7132-6B77-400B-8355-F903F81F4319}">
      <dsp:nvSpPr>
        <dsp:cNvPr id="0" name=""/>
        <dsp:cNvSpPr/>
      </dsp:nvSpPr>
      <dsp:spPr>
        <a:xfrm>
          <a:off x="3830794" y="1915032"/>
          <a:ext cx="1360599" cy="138995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Sistema Tributário</a:t>
          </a:r>
        </a:p>
      </dsp:txBody>
      <dsp:txXfrm>
        <a:off x="4030049" y="2118585"/>
        <a:ext cx="962089" cy="982844"/>
      </dsp:txXfrm>
    </dsp:sp>
    <dsp:sp modelId="{916D1BBF-3129-4D3B-8B78-8A924E407629}">
      <dsp:nvSpPr>
        <dsp:cNvPr id="0" name=""/>
        <dsp:cNvSpPr/>
      </dsp:nvSpPr>
      <dsp:spPr>
        <a:xfrm rot="16200000">
          <a:off x="4368806" y="1535861"/>
          <a:ext cx="284576" cy="45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411493" y="1670280"/>
        <a:ext cx="199203" cy="275195"/>
      </dsp:txXfrm>
    </dsp:sp>
    <dsp:sp modelId="{4D6426F5-E6C8-4031-A2EF-DC33097F08D6}">
      <dsp:nvSpPr>
        <dsp:cNvPr id="0" name=""/>
        <dsp:cNvSpPr/>
      </dsp:nvSpPr>
      <dsp:spPr>
        <a:xfrm>
          <a:off x="3675410" y="-160067"/>
          <a:ext cx="1671367" cy="1766148"/>
        </a:xfrm>
        <a:prstGeom prst="ellips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Simplicidade</a:t>
          </a:r>
        </a:p>
      </dsp:txBody>
      <dsp:txXfrm>
        <a:off x="3920176" y="98579"/>
        <a:ext cx="1181835" cy="1248856"/>
      </dsp:txXfrm>
    </dsp:sp>
    <dsp:sp modelId="{5725D966-7F57-4A68-B417-A93A62702B3A}">
      <dsp:nvSpPr>
        <dsp:cNvPr id="0" name=""/>
        <dsp:cNvSpPr/>
      </dsp:nvSpPr>
      <dsp:spPr>
        <a:xfrm>
          <a:off x="5218612" y="2380678"/>
          <a:ext cx="256722" cy="45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5218612" y="2472410"/>
        <a:ext cx="179705" cy="275195"/>
      </dsp:txXfrm>
    </dsp:sp>
    <dsp:sp modelId="{20B15094-DFC2-4EE6-B096-10883067F8E7}">
      <dsp:nvSpPr>
        <dsp:cNvPr id="0" name=""/>
        <dsp:cNvSpPr/>
      </dsp:nvSpPr>
      <dsp:spPr>
        <a:xfrm>
          <a:off x="5512175" y="1741954"/>
          <a:ext cx="1771840" cy="1736105"/>
        </a:xfrm>
        <a:prstGeom prst="ellips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Progressividade</a:t>
          </a:r>
        </a:p>
      </dsp:txBody>
      <dsp:txXfrm>
        <a:off x="5771655" y="1996201"/>
        <a:ext cx="1252880" cy="1227611"/>
      </dsp:txXfrm>
    </dsp:sp>
    <dsp:sp modelId="{A0F359AA-C972-4F31-8A96-AA9EE063D7B4}">
      <dsp:nvSpPr>
        <dsp:cNvPr id="0" name=""/>
        <dsp:cNvSpPr/>
      </dsp:nvSpPr>
      <dsp:spPr>
        <a:xfrm rot="5400000">
          <a:off x="4405154" y="3269543"/>
          <a:ext cx="211879" cy="45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4436936" y="3329493"/>
        <a:ext cx="148315" cy="275195"/>
      </dsp:txXfrm>
    </dsp:sp>
    <dsp:sp modelId="{2E150690-D128-440F-86EF-112BAB196E31}">
      <dsp:nvSpPr>
        <dsp:cNvPr id="0" name=""/>
        <dsp:cNvSpPr/>
      </dsp:nvSpPr>
      <dsp:spPr>
        <a:xfrm>
          <a:off x="3706296" y="3704756"/>
          <a:ext cx="1609596" cy="1584505"/>
        </a:xfrm>
        <a:prstGeom prst="ellips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Equidade</a:t>
          </a:r>
        </a:p>
      </dsp:txBody>
      <dsp:txXfrm>
        <a:off x="3942016" y="3936801"/>
        <a:ext cx="1138156" cy="1120415"/>
      </dsp:txXfrm>
    </dsp:sp>
    <dsp:sp modelId="{10858036-C93D-4F73-91A1-0DB6F4BB3B61}">
      <dsp:nvSpPr>
        <dsp:cNvPr id="0" name=""/>
        <dsp:cNvSpPr/>
      </dsp:nvSpPr>
      <dsp:spPr>
        <a:xfrm rot="10800000">
          <a:off x="3510041" y="2380678"/>
          <a:ext cx="309810" cy="458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10800000">
        <a:off x="3602984" y="2472410"/>
        <a:ext cx="216867" cy="275195"/>
      </dsp:txXfrm>
    </dsp:sp>
    <dsp:sp modelId="{0712E37F-5EE1-4BB5-9BC0-DF81944F5CF2}">
      <dsp:nvSpPr>
        <dsp:cNvPr id="0" name=""/>
        <dsp:cNvSpPr/>
      </dsp:nvSpPr>
      <dsp:spPr>
        <a:xfrm>
          <a:off x="1759345" y="1751640"/>
          <a:ext cx="1729495" cy="1716734"/>
        </a:xfrm>
        <a:prstGeom prst="ellips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</a:rPr>
            <a:t>Neutralidade</a:t>
          </a:r>
        </a:p>
      </dsp:txBody>
      <dsp:txXfrm>
        <a:off x="2012624" y="2003050"/>
        <a:ext cx="1222937" cy="121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F7E5-0171-4020-874F-43493B9F4FE0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253D-50BF-4117-83E8-3B6B0D0680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63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24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85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5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2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37764-F71A-4E36-A34A-3758E4E8D02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858CB-D926-48FE-8A60-CBF94660A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DA81F2-2488-48B8-A269-768680CA9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69B69-3044-4ECC-8381-801B9B55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3EE130-47F6-4685-91C9-5707E60B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61E4E9-0D8B-460F-9ADF-65F790F7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12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20FD7-CF88-4C55-83E0-9054CB0F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16CF7E-3353-4075-87DD-7F4404216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7BC0B3-2332-4919-B775-DBCB9C93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8E046-8BF5-461D-BB15-D38EABF0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48BAF-DAB7-4F81-AE0E-C3E4E6C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6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F3B28A-73E1-450A-AF3D-5FF6F4EAA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5DD3D7-BA1A-4428-9BEB-F9DF46D6C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E61E6-BB00-474F-9EC9-530366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949C41-C12D-4109-B95B-2DB3F22D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E32000-0712-4390-8872-561226C9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30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gradFill flip="none" rotWithShape="1">
          <a:gsLst>
            <a:gs pos="0">
              <a:srgbClr val="050A3D"/>
            </a:gs>
            <a:gs pos="67000">
              <a:srgbClr val="050A3D"/>
            </a:gs>
            <a:gs pos="100000">
              <a:srgbClr val="0A166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3B09EA4-DE1E-EDD1-1104-B42E09E67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711"/>
          <a:stretch/>
        </p:blipFill>
        <p:spPr>
          <a:xfrm>
            <a:off x="0" y="4348669"/>
            <a:ext cx="12192000" cy="250933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8E2BBCA-82CB-8D7E-209A-99F8A910E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9618"/>
          <a:stretch/>
        </p:blipFill>
        <p:spPr>
          <a:xfrm rot="10800000">
            <a:off x="0" y="-1"/>
            <a:ext cx="12192000" cy="32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521">
          <p15:clr>
            <a:srgbClr val="FBAE40"/>
          </p15:clr>
        </p15:guide>
        <p15:guide id="5" orient="horz" pos="7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928461"/>
          </a:xfrm>
          <a:prstGeom prst="rect">
            <a:avLst/>
          </a:prstGeom>
          <a:gradFill flip="none" rotWithShape="1">
            <a:gsLst>
              <a:gs pos="100000">
                <a:srgbClr val="F9423A"/>
              </a:gs>
              <a:gs pos="0">
                <a:srgbClr val="F6BE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443" y="1626545"/>
            <a:ext cx="9144000" cy="18843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Template para</a:t>
            </a:r>
            <a:br>
              <a:rPr lang="en-US"/>
            </a:br>
            <a:r>
              <a:rPr lang="en-US" err="1"/>
              <a:t>Apresentações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443" y="3724905"/>
            <a:ext cx="9144000" cy="7007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err="1"/>
              <a:t>Cidade</a:t>
            </a:r>
            <a:r>
              <a:rPr lang="en-US"/>
              <a:t>, xx de xx de 20xx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941" y="5517776"/>
            <a:ext cx="1910563" cy="7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gradFill flip="none" rotWithShape="1">
          <a:gsLst>
            <a:gs pos="100000">
              <a:srgbClr val="F9423A"/>
            </a:gs>
            <a:gs pos="0">
              <a:srgbClr val="F6BE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846" y="1201422"/>
            <a:ext cx="1521057" cy="111760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5925" b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845" y="2855279"/>
            <a:ext cx="4187847" cy="865823"/>
          </a:xfrm>
        </p:spPr>
        <p:txBody>
          <a:bodyPr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03B5C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1951" b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ABERTURA</a:t>
            </a:r>
            <a:br>
              <a:rPr lang="en-US" sz="1951" b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51" b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 CAPÍTULO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0078" y="3911602"/>
            <a:ext cx="4035425" cy="19177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3B5C"/>
                </a:solidFill>
              </a:defRPr>
            </a:lvl1pPr>
            <a:lvl2pPr marL="457178" indent="0">
              <a:buNone/>
              <a:defRPr sz="1600">
                <a:solidFill>
                  <a:schemeClr val="bg1"/>
                </a:solidFill>
              </a:defRPr>
            </a:lvl2pPr>
            <a:lvl3pPr marL="914354" indent="0">
              <a:buNone/>
              <a:defRPr sz="1600">
                <a:solidFill>
                  <a:schemeClr val="bg1"/>
                </a:solidFill>
              </a:defRPr>
            </a:lvl3pPr>
            <a:lvl4pPr marL="1371532" indent="0">
              <a:buNone/>
              <a:defRPr sz="1600">
                <a:solidFill>
                  <a:schemeClr val="bg1"/>
                </a:solidFill>
              </a:defRPr>
            </a:lvl4pPr>
            <a:lvl5pPr marL="1828709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adipisicing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351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35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2" y="6115259"/>
            <a:ext cx="10287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003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2705102"/>
            <a:ext cx="6477000" cy="18923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destaque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informação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55042" y="292100"/>
            <a:ext cx="53314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676" y="6337302"/>
            <a:ext cx="68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D4E8C6-937C-D04F-8C84-D039E1777DF4}" type="slidenum">
              <a:rPr lang="en-US" sz="10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‹nº›</a:t>
            </a:fld>
            <a:endParaRPr lang="en-US" sz="1000" b="1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2" y="6115259"/>
            <a:ext cx="10287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2705102"/>
            <a:ext cx="6477000" cy="18923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destaque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informação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”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55042" y="292100"/>
            <a:ext cx="53314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676" y="6337302"/>
            <a:ext cx="68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D4E8C6-937C-D04F-8C84-D039E1777DF4}" type="slidenum">
              <a:rPr lang="en-US" sz="10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‹nº›</a:t>
            </a:fld>
            <a:endParaRPr lang="en-US" sz="1000" b="1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2" y="6115259"/>
            <a:ext cx="10287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F6B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2705102"/>
            <a:ext cx="6477000" cy="18923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1262AC"/>
                </a:solidFill>
              </a:defRPr>
            </a:lvl1pPr>
          </a:lstStyle>
          <a:p>
            <a:pPr lvl="0"/>
            <a:r>
              <a:rPr lang="en-US"/>
              <a:t>“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destaque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informação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”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262AC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55042" y="292100"/>
            <a:ext cx="53314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262AC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676" y="6337302"/>
            <a:ext cx="68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D4E8C6-937C-D04F-8C84-D039E1777DF4}" type="slidenum">
              <a:rPr lang="en-US" sz="1000" b="1" i="0" smtClean="0">
                <a:solidFill>
                  <a:srgbClr val="1262AC"/>
                </a:solidFill>
                <a:latin typeface="Arial" charset="0"/>
                <a:ea typeface="Arial" charset="0"/>
                <a:cs typeface="Arial" charset="0"/>
              </a:rPr>
              <a:t>‹nº›</a:t>
            </a:fld>
            <a:endParaRPr lang="en-US" sz="1000" b="1" i="0">
              <a:solidFill>
                <a:srgbClr val="1262A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102" y="6115259"/>
            <a:ext cx="10287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042" y="771844"/>
            <a:ext cx="5509260" cy="6788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B5C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página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5042" y="1473201"/>
            <a:ext cx="5509260" cy="4225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err="1"/>
              <a:t>Subtítulo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5043" y="1895779"/>
            <a:ext cx="5509260" cy="40478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Texto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5042" y="292100"/>
            <a:ext cx="55092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76" y="6337302"/>
            <a:ext cx="685165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1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/>
            <a:fld id="{62D4E8C6-937C-D04F-8C84-D039E1777DF4}" type="slidenum">
              <a:rPr lang="en-US" sz="1200" smtClean="0"/>
              <a:pPr lvl="0"/>
              <a:t>‹nº›</a:t>
            </a:fld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6115259"/>
            <a:ext cx="1028703" cy="41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185" y="0"/>
            <a:ext cx="14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9CC50A-F4A3-41A1-D952-3A82D11F8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45"/>
            <a:ext cx="12191998" cy="6855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042" y="771844"/>
            <a:ext cx="5509260" cy="6788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B5C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página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5042" y="1473201"/>
            <a:ext cx="5509260" cy="4225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err="1"/>
              <a:t>Subtítulo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5043" y="1895779"/>
            <a:ext cx="5509260" cy="40478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Texto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5042" y="292100"/>
            <a:ext cx="55092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76" y="6337302"/>
            <a:ext cx="685165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1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0"/>
            <a:fld id="{62D4E8C6-937C-D04F-8C84-D039E1777DF4}" type="slidenum">
              <a:rPr lang="en-US" sz="1200" smtClean="0"/>
              <a:pPr lvl="0"/>
              <a:t>‹nº›</a:t>
            </a:fld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6115259"/>
            <a:ext cx="1028703" cy="418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185" y="0"/>
            <a:ext cx="14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96538-FBE6-4589-A82E-04663C38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E9A3DE-3639-4B44-88DB-F81147BE9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29F07B-F495-4B82-9A7A-E038FC39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99275E-7E75-44A2-BE53-D9A8BC94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F66B84-ECD8-435D-9827-B9B8D899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1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gradFill>
          <a:gsLst>
            <a:gs pos="0">
              <a:srgbClr val="F9423A"/>
            </a:gs>
            <a:gs pos="99000">
              <a:srgbClr val="F6BE0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2046" y="1658621"/>
            <a:ext cx="4645257" cy="188436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Obrigado!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2046" y="3782377"/>
            <a:ext cx="4645257" cy="16557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err="1"/>
              <a:t>Cidade</a:t>
            </a:r>
            <a:r>
              <a:rPr lang="en-US"/>
              <a:t>, xx de xx de 20xx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35" y="3156175"/>
            <a:ext cx="1900767" cy="7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3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59100" y="2705102"/>
            <a:ext cx="6477000" cy="18923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</a:t>
            </a:r>
            <a:r>
              <a:rPr lang="en-US" err="1"/>
              <a:t>Texto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destaque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informação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”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6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55042" y="292100"/>
            <a:ext cx="53314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0676" y="6337302"/>
            <a:ext cx="68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D4E8C6-937C-D04F-8C84-D039E1777DF4}" type="slidenum">
              <a:rPr lang="en-US" sz="10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‹nº›</a:t>
            </a:fld>
            <a:endParaRPr lang="en-US" sz="1000" b="1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2" y="6115259"/>
            <a:ext cx="10287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040" y="1302387"/>
            <a:ext cx="5509260" cy="67881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B5C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página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5040" y="2295224"/>
            <a:ext cx="5509260" cy="4225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Subtítulo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292100"/>
            <a:ext cx="568325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5040" y="292100"/>
            <a:ext cx="5331460" cy="4572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8200"/>
                </a:solidFill>
              </a:defRPr>
            </a:lvl1pPr>
          </a:lstStyle>
          <a:p>
            <a:pPr lvl="0"/>
            <a:r>
              <a:rPr lang="en-US"/>
              <a:t>Template para </a:t>
            </a:r>
            <a:r>
              <a:rPr lang="en-US" err="1"/>
              <a:t>apresentações</a:t>
            </a:r>
            <a:r>
              <a:rPr lang="en-US"/>
              <a:t> | </a:t>
            </a:r>
            <a:r>
              <a:rPr lang="en-US" err="1"/>
              <a:t>Capítulo</a:t>
            </a:r>
            <a:r>
              <a:rPr lang="en-US"/>
              <a:t> 1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0675" y="6337300"/>
            <a:ext cx="685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2D4E8C6-937C-D04F-8C84-D039E1777DF4}" type="slidenum">
              <a:rPr lang="en-US" sz="1000" b="1" i="0" smtClean="0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rPr>
              <a:t>‹nº›</a:t>
            </a:fld>
            <a:endParaRPr lang="en-US" sz="1000" b="1" i="0">
              <a:solidFill>
                <a:srgbClr val="FF82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8" y="6115258"/>
            <a:ext cx="1028702" cy="418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82" y="0"/>
            <a:ext cx="14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E839E-6237-4D62-8D54-10F14717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D3B8A2-CBFA-495E-B3B2-0D95DE2E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63E4E9-2445-48A5-A5F2-CB2564A2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129B8-E07C-4ED1-A4E1-290A9912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C1438E-9FDF-4E05-A9A0-4B0DD3E1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93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D6DE9-FBDE-4799-8052-1CCECE0F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34B6C-64D6-4F70-94AF-B54AA89A7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0FCE68-291E-46F3-A78C-13E13E0F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0594DD-26A0-4D9E-BC6E-651466D2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B49DB0-FB8E-4B39-9059-E90E761B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FA9FC3-951A-426F-A80B-1771C402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5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D2B2C-09F0-4BFB-BB41-5746F799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5539AF-1B57-4F44-BC80-1FABB15B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B635C4-DA76-4498-8E6E-F13B17E9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6DE83D-BA9D-4669-A61A-869DD53F3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B01BCC-F093-4EBD-ADEA-04DF04CD6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1B23C-9E9B-4A1E-9C42-D69C8CF7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5E3F6A-1435-4BFA-B133-4CF7DBF0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20B31F-F15C-4946-BDA3-3A9373B3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809E8-CC7D-4C1F-8DE4-08F6E41B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D5036A-A3D0-4DF3-8B1C-13FB5AAE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8A25AB-D88B-4625-832E-EFCA1102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7E799A-BCA2-4D3E-A738-8B077EA3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7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31B818-4C57-420C-92D3-BAA8ABB4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FA2334-277E-499C-9200-E807D19A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A79E20-BE76-4F1D-95A0-744D69AC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D710B-DF91-4D28-9DDD-3E420483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0C49CF-8C7C-410F-BD23-0FB38378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E7537D-AC09-435A-81C0-31434F69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5DF34B-AA9C-43EC-B898-764EB274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289162-D3B5-4368-B5CF-D4D1F0F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11602A-AE8A-4E0F-8083-7966FAD4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44C1B-E0E5-4AD6-8583-99220E66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759C64-392A-4F1F-A16D-4563F24B8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D33551-AD9D-4815-8B6C-AE97ECE0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8D432-8BE3-4D13-9491-D630E6D3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76F24C-2342-4B8C-909C-875A70C6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7C4295-5F7A-486A-8896-0CB2E1C0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1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1F2678-AFD2-4C03-AF3C-0AC8E72D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2D5CD6-AB06-453C-A2F0-7A027B6C6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8F991F-B4BC-4264-9E7A-B5D20D4AD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367F-374F-4A55-8603-E09E8916417A}" type="datetimeFigureOut">
              <a:rPr lang="pt-BR" smtClean="0"/>
              <a:t>23/05/2023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5A272E-50E2-4C83-86B1-2BD8BA5CF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0088A4-7A30-4CE8-8F7B-28FD39EC3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0F60-F1D7-43E2-B63F-FBD38DB4A5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6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>
            <a:extLst>
              <a:ext uri="{FF2B5EF4-FFF2-40B4-BE49-F238E27FC236}">
                <a16:creationId xmlns:a16="http://schemas.microsoft.com/office/drawing/2014/main" id="{29395274-17E2-419E-AEDD-3568844B07FF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37726697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14" imgW="421" imgH="423" progId="TCLayout.ActiveDocument.1">
                  <p:embed/>
                </p:oleObj>
              </mc:Choice>
              <mc:Fallback>
                <p:oleObj name="Slide do think-cell" r:id="rId14" imgW="421" imgH="423" progId="TCLayout.ActiveDocument.1">
                  <p:embed/>
                  <p:pic>
                    <p:nvPicPr>
                      <p:cNvPr id="6" name="Objeto 5" hidden="1">
                        <a:extLst>
                          <a:ext uri="{FF2B5EF4-FFF2-40B4-BE49-F238E27FC236}">
                            <a16:creationId xmlns:a16="http://schemas.microsoft.com/office/drawing/2014/main" id="{29395274-17E2-419E-AEDD-3568844B0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 hidden="1">
            <a:extLst>
              <a:ext uri="{FF2B5EF4-FFF2-40B4-BE49-F238E27FC236}">
                <a16:creationId xmlns:a16="http://schemas.microsoft.com/office/drawing/2014/main" id="{B55B7A43-C377-43A4-B910-E88BF5B90B2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76989"/>
            <a:ext cx="1051560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página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17609"/>
            <a:ext cx="8163560" cy="274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269240" y="353068"/>
            <a:ext cx="56896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pt-BR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5040" y="35306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240" y="6200616"/>
            <a:ext cx="44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b="1" i="0">
                <a:solidFill>
                  <a:srgbClr val="FF82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D3D8C6A-C4EE-4A36-A0CF-AFF136896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B5C"/>
          </a:solidFill>
          <a:latin typeface="Arial" charset="0"/>
          <a:ea typeface="Arial" charset="0"/>
          <a:cs typeface="Arial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FF8200"/>
          </a:solidFill>
          <a:latin typeface="Arial" charset="0"/>
          <a:ea typeface="Arial" charset="0"/>
          <a:cs typeface="Arial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-flags-world.com/country-flag/flag-portugal.php" TargetMode="External"/><Relationship Id="rId13" Type="http://schemas.openxmlformats.org/officeDocument/2006/relationships/hyperlink" Target="https://commons.wikimedia.org/wiki/File:Flag_of_South_Korea.svg" TargetMode="External"/><Relationship Id="rId18" Type="http://schemas.openxmlformats.org/officeDocument/2006/relationships/hyperlink" Target="https://pt.wikipedia.org/wiki/Bandeira_do_M%C3%A9xico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12" Type="http://schemas.openxmlformats.org/officeDocument/2006/relationships/image" Target="../media/image2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en.wikipedia.org/wiki/Flag_of_Chil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11" Type="http://schemas.openxmlformats.org/officeDocument/2006/relationships/hyperlink" Target="https://www.publicdomainpictures.net/view-image.php?image=332311&amp;picture=china-flag-themes-idea" TargetMode="External"/><Relationship Id="rId5" Type="http://schemas.openxmlformats.org/officeDocument/2006/relationships/image" Target="../media/image19.emf"/><Relationship Id="rId15" Type="http://schemas.openxmlformats.org/officeDocument/2006/relationships/image" Target="../media/image24.png"/><Relationship Id="rId10" Type="http://schemas.openxmlformats.org/officeDocument/2006/relationships/image" Target="../media/image22.jpg"/><Relationship Id="rId4" Type="http://schemas.openxmlformats.org/officeDocument/2006/relationships/image" Target="../media/image18.emf"/><Relationship Id="rId9" Type="http://schemas.openxmlformats.org/officeDocument/2006/relationships/hyperlink" Target="https://creativecommons.org/licenses/by-nc-sa/3.0/" TargetMode="External"/><Relationship Id="rId1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CDA9CDA-309C-AAFD-9A46-42D22229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8711"/>
          <a:stretch/>
        </p:blipFill>
        <p:spPr>
          <a:xfrm>
            <a:off x="0" y="4348669"/>
            <a:ext cx="12192000" cy="250933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2BC6F8F-BBA7-E605-0571-AA6E6ABA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618"/>
          <a:stretch/>
        </p:blipFill>
        <p:spPr>
          <a:xfrm rot="10800000">
            <a:off x="0" y="-1"/>
            <a:ext cx="12192000" cy="32385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5911E4-CD07-41DC-AF07-24C894DFA8DF}"/>
              </a:ext>
            </a:extLst>
          </p:cNvPr>
          <p:cNvSpPr txBox="1"/>
          <p:nvPr/>
        </p:nvSpPr>
        <p:spPr>
          <a:xfrm>
            <a:off x="847029" y="2508718"/>
            <a:ext cx="106681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PRINCIPIOS DA REFORMA TRIBUTÁRIA</a:t>
            </a:r>
          </a:p>
          <a:p>
            <a:pPr algn="ctr"/>
            <a:r>
              <a:rPr lang="pt-BR" sz="4500" b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PROGRESSIVIDADE</a:t>
            </a:r>
          </a:p>
        </p:txBody>
      </p:sp>
      <p:pic>
        <p:nvPicPr>
          <p:cNvPr id="5" name="Imagem 4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7" y="4992426"/>
            <a:ext cx="1920949" cy="13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02BC6F8F-BBA7-E605-0571-AA6E6ABA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618"/>
          <a:stretch/>
        </p:blipFill>
        <p:spPr>
          <a:xfrm rot="10800000">
            <a:off x="0" y="-1"/>
            <a:ext cx="12192000" cy="323859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5CC629-3240-E5B4-A804-FE6D75ACE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34315"/>
              </p:ext>
            </p:extLst>
          </p:nvPr>
        </p:nvGraphicFramePr>
        <p:xfrm>
          <a:off x="-1522422" y="1447846"/>
          <a:ext cx="9043362" cy="512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99A9F90-3415-791C-34B3-4AAE9F3176EF}"/>
              </a:ext>
            </a:extLst>
          </p:cNvPr>
          <p:cNvSpPr txBox="1"/>
          <p:nvPr/>
        </p:nvSpPr>
        <p:spPr>
          <a:xfrm>
            <a:off x="6244590" y="1948001"/>
            <a:ext cx="5814060" cy="41190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accent4"/>
                </a:solidFill>
              </a:rPr>
              <a:t>O principio da progressividade tributária versa sobre o respeito à capacidade contribuitiva de cada agente econômico</a:t>
            </a:r>
          </a:p>
          <a:p>
            <a:pPr>
              <a:spcAft>
                <a:spcPts val="1000"/>
              </a:spcAft>
            </a:pPr>
            <a:endParaRPr lang="pt-BR" sz="2000" b="1" dirty="0">
              <a:solidFill>
                <a:schemeClr val="accent4"/>
              </a:solidFill>
            </a:endParaRPr>
          </a:p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accent4"/>
                </a:solidFill>
              </a:rPr>
              <a:t>Sob o ponto de vista da renda, quanto mais desigual for a sua distribuição mais regressiva tende a ser a tributação sobre os agentes econômicos</a:t>
            </a:r>
          </a:p>
          <a:p>
            <a:pPr>
              <a:spcAft>
                <a:spcPts val="1000"/>
              </a:spcAft>
            </a:pPr>
            <a:endParaRPr lang="pt-BR" sz="2000" b="1" dirty="0">
              <a:solidFill>
                <a:schemeClr val="accent4"/>
              </a:solidFill>
            </a:endParaRPr>
          </a:p>
          <a:p>
            <a:pPr>
              <a:spcAft>
                <a:spcPts val="1000"/>
              </a:spcAft>
            </a:pPr>
            <a:r>
              <a:rPr lang="pt-BR" sz="2000" b="1" dirty="0">
                <a:solidFill>
                  <a:schemeClr val="accent4"/>
                </a:solidFill>
              </a:rPr>
              <a:t>Brasil no Ranking Internacional de Distribuição de Renda</a:t>
            </a:r>
            <a:r>
              <a:rPr lang="en-GB" sz="2000" b="1" dirty="0">
                <a:solidFill>
                  <a:schemeClr val="accent4"/>
                </a:solidFill>
              </a:rPr>
              <a:t>:</a:t>
            </a:r>
            <a:r>
              <a:rPr lang="pt-BR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>
                <a:solidFill>
                  <a:schemeClr val="accent4"/>
                </a:solidFill>
              </a:rPr>
              <a:t>146/153 (</a:t>
            </a:r>
            <a:r>
              <a:rPr lang="pt-BR" sz="2000" b="1" dirty="0">
                <a:solidFill>
                  <a:schemeClr val="accent4"/>
                </a:solidFill>
              </a:rPr>
              <a:t>Coeficiente de Gini</a:t>
            </a:r>
            <a:r>
              <a:rPr lang="en-GB" sz="2000" b="1" dirty="0">
                <a:solidFill>
                  <a:schemeClr val="accent4"/>
                </a:solidFill>
              </a:rPr>
              <a:t>)</a:t>
            </a:r>
            <a:endParaRPr lang="pt-BR" sz="2000" b="1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endParaRPr lang="pt-BR" sz="2000" b="1" dirty="0">
              <a:solidFill>
                <a:schemeClr val="accent4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2C1C6B-2573-01EB-CCAE-09A54006F5EF}"/>
              </a:ext>
            </a:extLst>
          </p:cNvPr>
          <p:cNvSpPr txBox="1"/>
          <p:nvPr/>
        </p:nvSpPr>
        <p:spPr>
          <a:xfrm>
            <a:off x="498857" y="375826"/>
            <a:ext cx="7888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Princípios do Sistema Tributário </a:t>
            </a:r>
          </a:p>
        </p:txBody>
      </p:sp>
    </p:spTree>
    <p:extLst>
      <p:ext uri="{BB962C8B-B14F-4D97-AF65-F5344CB8AC3E}">
        <p14:creationId xmlns:p14="http://schemas.microsoft.com/office/powerpoint/2010/main" val="41045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02BC6F8F-BBA7-E605-0571-AA6E6ABA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618"/>
          <a:stretch/>
        </p:blipFill>
        <p:spPr>
          <a:xfrm rot="10800000">
            <a:off x="0" y="-1"/>
            <a:ext cx="12192000" cy="32385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72EA548-BC28-AD6E-3D9A-3DF789357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5821" y="1387460"/>
            <a:ext cx="8416535" cy="493329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C34CA4-3A4A-22F3-4446-CDD564BE30DF}"/>
              </a:ext>
            </a:extLst>
          </p:cNvPr>
          <p:cNvSpPr txBox="1"/>
          <p:nvPr/>
        </p:nvSpPr>
        <p:spPr>
          <a:xfrm>
            <a:off x="498857" y="375826"/>
            <a:ext cx="731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Distorção</a:t>
            </a:r>
            <a:r>
              <a:rPr lang="en-GB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: </a:t>
            </a:r>
            <a:r>
              <a:rPr lang="en-GB" sz="4000" i="1" dirty="0" err="1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Consumo</a:t>
            </a:r>
            <a:r>
              <a:rPr lang="en-GB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 vs Renda</a:t>
            </a:r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AAC1013-E5E8-80AE-B4B1-1BFBBBE77BA8}"/>
              </a:ext>
            </a:extLst>
          </p:cNvPr>
          <p:cNvGrpSpPr/>
          <p:nvPr/>
        </p:nvGrpSpPr>
        <p:grpSpPr>
          <a:xfrm>
            <a:off x="8003913" y="773738"/>
            <a:ext cx="4188087" cy="5954643"/>
            <a:chOff x="8003913" y="773738"/>
            <a:chExt cx="4188087" cy="595464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06E9656-2EB8-3BBE-E049-F320EA5DD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3913" y="1083712"/>
              <a:ext cx="3996443" cy="5644669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10C38C4-1B68-F1FD-A002-B88A185E903E}"/>
                </a:ext>
              </a:extLst>
            </p:cNvPr>
            <p:cNvSpPr txBox="1"/>
            <p:nvPr/>
          </p:nvSpPr>
          <p:spPr>
            <a:xfrm>
              <a:off x="9277350" y="773738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Cons. </a:t>
              </a:r>
              <a:r>
                <a:rPr lang="pt-BR" dirty="0" err="1">
                  <a:solidFill>
                    <a:schemeClr val="bg1"/>
                  </a:solidFill>
                </a:rPr>
                <a:t>Tax</a:t>
              </a:r>
              <a:r>
                <a:rPr lang="pt-BR" dirty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/ GDP (%)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F2B107-6B3B-59D7-3A3D-BF4A5625C1C6}"/>
              </a:ext>
            </a:extLst>
          </p:cNvPr>
          <p:cNvSpPr txBox="1"/>
          <p:nvPr/>
        </p:nvSpPr>
        <p:spPr>
          <a:xfrm>
            <a:off x="9291446" y="6420604"/>
            <a:ext cx="270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>
                <a:solidFill>
                  <a:schemeClr val="bg1"/>
                </a:solidFill>
              </a:rPr>
              <a:t>Fonte</a:t>
            </a:r>
            <a:r>
              <a:rPr lang="en-GB" sz="1400" i="1" dirty="0">
                <a:solidFill>
                  <a:schemeClr val="bg1"/>
                </a:solidFill>
              </a:rPr>
              <a:t>: RFB</a:t>
            </a:r>
            <a:endParaRPr lang="pt-B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BEC067-4C7C-EBCA-0AE8-AFE3737AF2BE}"/>
              </a:ext>
            </a:extLst>
          </p:cNvPr>
          <p:cNvSpPr txBox="1"/>
          <p:nvPr/>
        </p:nvSpPr>
        <p:spPr>
          <a:xfrm>
            <a:off x="498857" y="375826"/>
            <a:ext cx="9331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Progressão de Alíquotas</a:t>
            </a:r>
            <a:r>
              <a:rPr lang="en-GB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:</a:t>
            </a:r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 Ex. IRPF 2023</a:t>
            </a:r>
          </a:p>
        </p:txBody>
      </p:sp>
      <p:pic>
        <p:nvPicPr>
          <p:cNvPr id="7" name="Imagem 6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D23DF77B-2E8B-8261-CFF5-0614366CC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102637"/>
            <a:ext cx="1390650" cy="9810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2BDE89E-EA86-B3B5-C2DA-1B0603012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33" y="1611368"/>
            <a:ext cx="4366351" cy="163177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3AC773C-2CC5-30DC-824E-F82540878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284" y="1611367"/>
            <a:ext cx="3604260" cy="163177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47A14A-C109-0CE5-11E0-CB66767B2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33" y="3813285"/>
            <a:ext cx="8115299" cy="2552700"/>
          </a:xfrm>
          <a:prstGeom prst="rect">
            <a:avLst/>
          </a:prstGeom>
        </p:spPr>
      </p:pic>
      <p:sp>
        <p:nvSpPr>
          <p:cNvPr id="20" name="Seta: para a Esquerda 19">
            <a:extLst>
              <a:ext uri="{FF2B5EF4-FFF2-40B4-BE49-F238E27FC236}">
                <a16:creationId xmlns:a16="http://schemas.microsoft.com/office/drawing/2014/main" id="{3C603CF3-0E5E-1EE2-CB2C-1830AECB4FAA}"/>
              </a:ext>
            </a:extLst>
          </p:cNvPr>
          <p:cNvSpPr/>
          <p:nvPr/>
        </p:nvSpPr>
        <p:spPr>
          <a:xfrm>
            <a:off x="8915400" y="5909310"/>
            <a:ext cx="2853690" cy="707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IPCA=+79%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E1988D7-417B-3A3A-2114-05DC4E967DC8}"/>
              </a:ext>
            </a:extLst>
          </p:cNvPr>
          <p:cNvSpPr txBox="1"/>
          <p:nvPr/>
        </p:nvSpPr>
        <p:spPr>
          <a:xfrm>
            <a:off x="149497" y="1184115"/>
            <a:ext cx="689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bg1"/>
                </a:solidFill>
              </a:rPr>
              <a:t>Distribuição</a:t>
            </a:r>
            <a:r>
              <a:rPr lang="en-GB" u="sng" dirty="0">
                <a:solidFill>
                  <a:schemeClr val="bg1"/>
                </a:solidFill>
              </a:rPr>
              <a:t> % do </a:t>
            </a:r>
            <a:r>
              <a:rPr lang="en-GB" u="sng" dirty="0" err="1">
                <a:solidFill>
                  <a:schemeClr val="bg1"/>
                </a:solidFill>
              </a:rPr>
              <a:t>Rendimento</a:t>
            </a:r>
            <a:r>
              <a:rPr lang="en-GB" u="sng" dirty="0">
                <a:solidFill>
                  <a:schemeClr val="bg1"/>
                </a:solidFill>
              </a:rPr>
              <a:t> do </a:t>
            </a:r>
            <a:r>
              <a:rPr lang="en-GB" u="sng" dirty="0" err="1">
                <a:solidFill>
                  <a:schemeClr val="bg1"/>
                </a:solidFill>
              </a:rPr>
              <a:t>Emprego</a:t>
            </a:r>
            <a:r>
              <a:rPr lang="en-GB" u="sng" dirty="0">
                <a:solidFill>
                  <a:schemeClr val="bg1"/>
                </a:solidFill>
              </a:rPr>
              <a:t> Formal </a:t>
            </a: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718B74A-6B3F-FCC6-397C-1237C89358E7}"/>
              </a:ext>
            </a:extLst>
          </p:cNvPr>
          <p:cNvSpPr txBox="1"/>
          <p:nvPr/>
        </p:nvSpPr>
        <p:spPr>
          <a:xfrm>
            <a:off x="149497" y="3443953"/>
            <a:ext cx="689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bg1"/>
                </a:solidFill>
              </a:rPr>
              <a:t>Arrecadação</a:t>
            </a:r>
            <a:r>
              <a:rPr lang="en-GB" u="sng" dirty="0">
                <a:solidFill>
                  <a:schemeClr val="bg1"/>
                </a:solidFill>
              </a:rPr>
              <a:t> Nominal IR</a:t>
            </a: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99A1D16-E5DE-2132-A53B-D0A658E10F82}"/>
              </a:ext>
            </a:extLst>
          </p:cNvPr>
          <p:cNvSpPr txBox="1"/>
          <p:nvPr/>
        </p:nvSpPr>
        <p:spPr>
          <a:xfrm>
            <a:off x="8626511" y="1184087"/>
            <a:ext cx="341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u="sng" dirty="0">
                <a:solidFill>
                  <a:schemeClr val="bg1"/>
                </a:solidFill>
              </a:rPr>
              <a:t>Nr. de </a:t>
            </a:r>
            <a:r>
              <a:rPr lang="en-GB" u="sng" dirty="0" err="1">
                <a:solidFill>
                  <a:schemeClr val="bg1"/>
                </a:solidFill>
              </a:rPr>
              <a:t>faixas</a:t>
            </a:r>
            <a:r>
              <a:rPr lang="en-GB" u="sng" dirty="0">
                <a:solidFill>
                  <a:schemeClr val="bg1"/>
                </a:solidFill>
              </a:rPr>
              <a:t> </a:t>
            </a:r>
            <a:r>
              <a:rPr lang="en-GB" u="sng" dirty="0" err="1">
                <a:solidFill>
                  <a:schemeClr val="bg1"/>
                </a:solidFill>
              </a:rPr>
              <a:t>na</a:t>
            </a:r>
            <a:r>
              <a:rPr lang="en-GB" u="sng" dirty="0">
                <a:solidFill>
                  <a:schemeClr val="bg1"/>
                </a:solidFill>
              </a:rPr>
              <a:t> </a:t>
            </a:r>
            <a:r>
              <a:rPr lang="en-GB" u="sng" dirty="0" err="1">
                <a:solidFill>
                  <a:schemeClr val="bg1"/>
                </a:solidFill>
              </a:rPr>
              <a:t>tributação</a:t>
            </a:r>
            <a:r>
              <a:rPr lang="en-GB" u="sng" dirty="0">
                <a:solidFill>
                  <a:schemeClr val="bg1"/>
                </a:solidFill>
              </a:rPr>
              <a:t> da </a:t>
            </a:r>
            <a:r>
              <a:rPr lang="en-GB" u="sng" dirty="0" err="1">
                <a:solidFill>
                  <a:schemeClr val="bg1"/>
                </a:solidFill>
              </a:rPr>
              <a:t>renda</a:t>
            </a:r>
            <a:r>
              <a:rPr lang="en-GB" u="sng" dirty="0">
                <a:solidFill>
                  <a:schemeClr val="bg1"/>
                </a:solidFill>
              </a:rPr>
              <a:t> PF e </a:t>
            </a:r>
            <a:r>
              <a:rPr lang="en-GB" u="sng" dirty="0" err="1">
                <a:solidFill>
                  <a:schemeClr val="bg1"/>
                </a:solidFill>
              </a:rPr>
              <a:t>posição</a:t>
            </a:r>
            <a:r>
              <a:rPr lang="en-GB" u="sng" dirty="0">
                <a:solidFill>
                  <a:schemeClr val="bg1"/>
                </a:solidFill>
              </a:rPr>
              <a:t> no ranking Gini </a:t>
            </a:r>
            <a:endParaRPr lang="pt-BR" u="sng" dirty="0">
              <a:solidFill>
                <a:schemeClr val="bg1"/>
              </a:solidFill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C551E3B-C084-BABD-9D28-C98F14099122}"/>
              </a:ext>
            </a:extLst>
          </p:cNvPr>
          <p:cNvGrpSpPr/>
          <p:nvPr/>
        </p:nvGrpSpPr>
        <p:grpSpPr>
          <a:xfrm>
            <a:off x="9422742" y="2917858"/>
            <a:ext cx="2100718" cy="455265"/>
            <a:chOff x="9445487" y="5240368"/>
            <a:chExt cx="2100718" cy="455265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7AC58FC-3828-5A02-3660-6696A616AC6E}"/>
                </a:ext>
              </a:extLst>
            </p:cNvPr>
            <p:cNvSpPr txBox="1"/>
            <p:nvPr/>
          </p:nvSpPr>
          <p:spPr>
            <a:xfrm>
              <a:off x="10456545" y="5283335"/>
              <a:ext cx="108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solidFill>
                    <a:schemeClr val="bg1"/>
                  </a:solidFill>
                </a:rPr>
                <a:t>7 - 38</a:t>
              </a:r>
            </a:p>
          </p:txBody>
        </p:sp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B7D96AD0-E549-4519-F1B5-5C716B642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445487" y="5240368"/>
              <a:ext cx="682897" cy="455265"/>
            </a:xfrm>
            <a:prstGeom prst="rect">
              <a:avLst/>
            </a:prstGeom>
          </p:spPr>
        </p:pic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2B24CB4-DD52-9AD7-E572-C3FD00C52EA2}"/>
              </a:ext>
            </a:extLst>
          </p:cNvPr>
          <p:cNvSpPr txBox="1"/>
          <p:nvPr/>
        </p:nvSpPr>
        <p:spPr>
          <a:xfrm>
            <a:off x="13104905" y="3910314"/>
            <a:ext cx="41957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8" tooltip="http://www.all-flags-world.com/country-flag/flag-portugal.php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9" tooltip="https://creativecommons.org/licenses/by-nc-sa/3.0/"/>
              </a:rPr>
              <a:t>CC BY-SA-NC</a:t>
            </a:r>
            <a:endParaRPr lang="pt-BR" sz="900" dirty="0"/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CFAC89DB-267E-E594-C491-418AEACA5303}"/>
              </a:ext>
            </a:extLst>
          </p:cNvPr>
          <p:cNvGrpSpPr/>
          <p:nvPr/>
        </p:nvGrpSpPr>
        <p:grpSpPr>
          <a:xfrm>
            <a:off x="9417928" y="5234401"/>
            <a:ext cx="2078747" cy="486307"/>
            <a:chOff x="9445487" y="4462854"/>
            <a:chExt cx="2078747" cy="486307"/>
          </a:xfrm>
        </p:grpSpPr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2EB4B6AB-56D6-B197-AA68-18EF23CAE4A9}"/>
                </a:ext>
              </a:extLst>
            </p:cNvPr>
            <p:cNvSpPr txBox="1"/>
            <p:nvPr/>
          </p:nvSpPr>
          <p:spPr>
            <a:xfrm>
              <a:off x="10434574" y="4547462"/>
              <a:ext cx="108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solidFill>
                    <a:schemeClr val="bg1"/>
                  </a:solidFill>
                </a:rPr>
                <a:t>7 - 85</a:t>
              </a: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8BBCBC0B-CCD8-5047-8A63-E75E538E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9445487" y="4462854"/>
              <a:ext cx="687710" cy="486307"/>
            </a:xfrm>
            <a:prstGeom prst="rect">
              <a:avLst/>
            </a:prstGeom>
          </p:spPr>
        </p:pic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888B8130-2E0D-429C-7F38-ED52B8FDF95C}"/>
              </a:ext>
            </a:extLst>
          </p:cNvPr>
          <p:cNvGrpSpPr/>
          <p:nvPr/>
        </p:nvGrpSpPr>
        <p:grpSpPr>
          <a:xfrm>
            <a:off x="9422874" y="2127934"/>
            <a:ext cx="2100586" cy="455265"/>
            <a:chOff x="9445619" y="3752279"/>
            <a:chExt cx="2100586" cy="455265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77F73FB-7289-AFFA-39F6-3A5CD8464E36}"/>
                </a:ext>
              </a:extLst>
            </p:cNvPr>
            <p:cNvSpPr txBox="1"/>
            <p:nvPr/>
          </p:nvSpPr>
          <p:spPr>
            <a:xfrm>
              <a:off x="10456545" y="3838212"/>
              <a:ext cx="108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solidFill>
                    <a:schemeClr val="bg1"/>
                  </a:solidFill>
                </a:rPr>
                <a:t>8 - 23</a:t>
              </a:r>
            </a:p>
          </p:txBody>
        </p:sp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64F58D9E-6ECB-C5E5-9D34-521C356ED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445619" y="3752279"/>
              <a:ext cx="682765" cy="455265"/>
            </a:xfrm>
            <a:prstGeom prst="rect">
              <a:avLst/>
            </a:prstGeom>
          </p:spPr>
        </p:pic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9EC272B-7F39-20AA-8B83-AD0D6D0704B3}"/>
              </a:ext>
            </a:extLst>
          </p:cNvPr>
          <p:cNvSpPr txBox="1"/>
          <p:nvPr/>
        </p:nvSpPr>
        <p:spPr>
          <a:xfrm>
            <a:off x="13971673" y="1013302"/>
            <a:ext cx="79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13" tooltip="https://commons.wikimedia.org/wiki/File:Flag_of_South_Korea.svg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14" tooltip="https://creativecommons.org/licenses/by-sa/3.0/"/>
              </a:rPr>
              <a:t>CC BY-SA</a:t>
            </a:r>
            <a:endParaRPr lang="pt-BR" sz="900" dirty="0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98A416C8-F8E6-E37E-4C1C-080750136744}"/>
              </a:ext>
            </a:extLst>
          </p:cNvPr>
          <p:cNvGrpSpPr/>
          <p:nvPr/>
        </p:nvGrpSpPr>
        <p:grpSpPr>
          <a:xfrm>
            <a:off x="9417928" y="3682446"/>
            <a:ext cx="2105532" cy="470932"/>
            <a:chOff x="9440673" y="2999818"/>
            <a:chExt cx="2105532" cy="470932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A6AFFDA4-A9A0-333C-38C1-B3587D1A3E75}"/>
                </a:ext>
              </a:extLst>
            </p:cNvPr>
            <p:cNvSpPr txBox="1"/>
            <p:nvPr/>
          </p:nvSpPr>
          <p:spPr>
            <a:xfrm>
              <a:off x="10456545" y="3101418"/>
              <a:ext cx="108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solidFill>
                    <a:schemeClr val="bg1"/>
                  </a:solidFill>
                </a:rPr>
                <a:t>8 - 43</a:t>
              </a:r>
            </a:p>
          </p:txBody>
        </p:sp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859C9C2D-51FE-AF02-23EF-6FDB6614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440673" y="2999818"/>
              <a:ext cx="687711" cy="458474"/>
            </a:xfrm>
            <a:prstGeom prst="rect">
              <a:avLst/>
            </a:prstGeom>
          </p:spPr>
        </p:pic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586EA7C-923F-E0F5-E933-9D36B7CA57DD}"/>
              </a:ext>
            </a:extLst>
          </p:cNvPr>
          <p:cNvSpPr txBox="1"/>
          <p:nvPr/>
        </p:nvSpPr>
        <p:spPr>
          <a:xfrm>
            <a:off x="13738630" y="2799521"/>
            <a:ext cx="32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16" tooltip="https://en.wikipedia.org/wiki/Flag_of_Chile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14" tooltip="https://creativecommons.org/licenses/by-sa/3.0/"/>
              </a:rPr>
              <a:t>CC BY-SA</a:t>
            </a:r>
            <a:endParaRPr lang="pt-BR" sz="900" dirty="0"/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0FFA3E8-8506-6120-80D4-5FF99469CBA1}"/>
              </a:ext>
            </a:extLst>
          </p:cNvPr>
          <p:cNvGrpSpPr/>
          <p:nvPr/>
        </p:nvGrpSpPr>
        <p:grpSpPr>
          <a:xfrm>
            <a:off x="9391143" y="4503575"/>
            <a:ext cx="2105532" cy="415714"/>
            <a:chOff x="9440673" y="2304696"/>
            <a:chExt cx="2105532" cy="415714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941EBDB-B1B8-367A-353F-A4CC5CCD3772}"/>
                </a:ext>
              </a:extLst>
            </p:cNvPr>
            <p:cNvSpPr txBox="1"/>
            <p:nvPr/>
          </p:nvSpPr>
          <p:spPr>
            <a:xfrm>
              <a:off x="10456545" y="2339482"/>
              <a:ext cx="108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solidFill>
                    <a:schemeClr val="bg1"/>
                  </a:solidFill>
                </a:rPr>
                <a:t>9 - 74</a:t>
              </a:r>
            </a:p>
          </p:txBody>
        </p:sp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FBF48B7F-73C9-4742-92AD-50692AA1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9440673" y="2304696"/>
              <a:ext cx="727197" cy="415714"/>
            </a:xfrm>
            <a:prstGeom prst="rect">
              <a:avLst/>
            </a:prstGeom>
          </p:spPr>
        </p:pic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5F522C2-DC51-5608-ABC9-1C56CBD1F8D9}"/>
              </a:ext>
            </a:extLst>
          </p:cNvPr>
          <p:cNvSpPr txBox="1"/>
          <p:nvPr/>
        </p:nvSpPr>
        <p:spPr>
          <a:xfrm>
            <a:off x="14094639" y="4418246"/>
            <a:ext cx="6827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18" tooltip="https://pt.wikipedia.org/wiki/Bandeira_do_M%C3%A9xico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14" tooltip="https://creativecommons.org/licenses/by-sa/3.0/"/>
              </a:rPr>
              <a:t>CC BY-SA</a:t>
            </a:r>
            <a:endParaRPr lang="pt-BR" sz="90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FF71AC4-6B81-9FB9-D53A-896A5972D45F}"/>
              </a:ext>
            </a:extLst>
          </p:cNvPr>
          <p:cNvSpPr txBox="1"/>
          <p:nvPr/>
        </p:nvSpPr>
        <p:spPr>
          <a:xfrm>
            <a:off x="7447547" y="6506300"/>
            <a:ext cx="446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>
                <a:solidFill>
                  <a:schemeClr val="bg1"/>
                </a:solidFill>
              </a:rPr>
              <a:t>Fontes</a:t>
            </a:r>
            <a:r>
              <a:rPr lang="en-GB" sz="1400" i="1" dirty="0">
                <a:solidFill>
                  <a:schemeClr val="bg1"/>
                </a:solidFill>
              </a:rPr>
              <a:t>: </a:t>
            </a:r>
            <a:r>
              <a:rPr lang="en-GB" sz="1400" i="1" dirty="0" err="1">
                <a:solidFill>
                  <a:schemeClr val="bg1"/>
                </a:solidFill>
              </a:rPr>
              <a:t>Rais</a:t>
            </a:r>
            <a:r>
              <a:rPr lang="en-GB" sz="1400" i="1" dirty="0">
                <a:solidFill>
                  <a:schemeClr val="bg1"/>
                </a:solidFill>
              </a:rPr>
              <a:t>, </a:t>
            </a:r>
            <a:r>
              <a:rPr lang="en-GB" sz="1400" i="1" dirty="0" err="1">
                <a:solidFill>
                  <a:schemeClr val="bg1"/>
                </a:solidFill>
              </a:rPr>
              <a:t>Tesouro</a:t>
            </a:r>
            <a:r>
              <a:rPr lang="en-GB" sz="1400" i="1" dirty="0">
                <a:solidFill>
                  <a:schemeClr val="bg1"/>
                </a:solidFill>
              </a:rPr>
              <a:t> Nacional e Banco Mundial</a:t>
            </a:r>
            <a:endParaRPr lang="pt-B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BEC067-4C7C-EBCA-0AE8-AFE3737AF2BE}"/>
              </a:ext>
            </a:extLst>
          </p:cNvPr>
          <p:cNvSpPr txBox="1"/>
          <p:nvPr/>
        </p:nvSpPr>
        <p:spPr>
          <a:xfrm>
            <a:off x="498857" y="375826"/>
            <a:ext cx="4734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i="1" dirty="0" err="1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Cashback</a:t>
            </a:r>
            <a:r>
              <a:rPr lang="pt-BR" sz="4000" i="1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 Tributário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FF83CD-5348-891F-6EED-2284A5CDB990}"/>
              </a:ext>
            </a:extLst>
          </p:cNvPr>
          <p:cNvSpPr txBox="1"/>
          <p:nvPr/>
        </p:nvSpPr>
        <p:spPr>
          <a:xfrm>
            <a:off x="534926" y="2933587"/>
            <a:ext cx="418744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Incentivo à fiscalização autônoma</a:t>
            </a:r>
          </a:p>
        </p:txBody>
      </p:sp>
      <p:pic>
        <p:nvPicPr>
          <p:cNvPr id="7" name="Imagem 6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D23DF77B-2E8B-8261-CFF5-0614366CC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0" y="102637"/>
            <a:ext cx="1390650" cy="9810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D3A9D0-2575-0C31-4EDB-E75E3BB3B681}"/>
              </a:ext>
            </a:extLst>
          </p:cNvPr>
          <p:cNvSpPr txBox="1"/>
          <p:nvPr/>
        </p:nvSpPr>
        <p:spPr>
          <a:xfrm>
            <a:off x="6206237" y="1254609"/>
            <a:ext cx="494944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400" b="1" u="sng" dirty="0">
                <a:solidFill>
                  <a:schemeClr val="accent4"/>
                </a:solidFill>
              </a:rPr>
              <a:t>Desvantagens</a:t>
            </a:r>
          </a:p>
          <a:p>
            <a:pPr>
              <a:spcAft>
                <a:spcPts val="1000"/>
              </a:spcAft>
            </a:pPr>
            <a:endParaRPr lang="pt-BR" sz="2000" b="1" u="sng" dirty="0">
              <a:solidFill>
                <a:schemeClr val="accent4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Custo operacional do sistema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730C9E-5DC2-8678-EE5E-B77BDB427A7F}"/>
              </a:ext>
            </a:extLst>
          </p:cNvPr>
          <p:cNvSpPr txBox="1"/>
          <p:nvPr/>
        </p:nvSpPr>
        <p:spPr>
          <a:xfrm>
            <a:off x="534926" y="6020509"/>
            <a:ext cx="113426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sz="2400" b="1" u="sng" dirty="0">
                <a:solidFill>
                  <a:schemeClr val="accent4"/>
                </a:solidFill>
              </a:rPr>
              <a:t>Progressividade via tributação do consumo é menos eficiente que via renda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414E3F-C713-2A6F-9ADC-AF462279FC1F}"/>
              </a:ext>
            </a:extLst>
          </p:cNvPr>
          <p:cNvSpPr txBox="1"/>
          <p:nvPr/>
        </p:nvSpPr>
        <p:spPr>
          <a:xfrm>
            <a:off x="534926" y="1300924"/>
            <a:ext cx="4698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chemeClr val="accent4"/>
                </a:solidFill>
              </a:rPr>
              <a:t>Vantagens</a:t>
            </a:r>
          </a:p>
          <a:p>
            <a:endParaRPr lang="pt-BR" sz="2400" b="1" u="sng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Tende a reduzir a regressividade na tributação do consumo</a:t>
            </a: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69FBB5-F622-A538-551E-E2E00AF63561}"/>
              </a:ext>
            </a:extLst>
          </p:cNvPr>
          <p:cNvSpPr txBox="1"/>
          <p:nvPr/>
        </p:nvSpPr>
        <p:spPr>
          <a:xfrm>
            <a:off x="534926" y="3599023"/>
            <a:ext cx="41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1"/>
                </a:solidFill>
              </a:rPr>
              <a:t>Foco no contribuinte e não no produto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9B498F-EB32-1780-4797-043BDDAAE667}"/>
              </a:ext>
            </a:extLst>
          </p:cNvPr>
          <p:cNvSpPr txBox="1"/>
          <p:nvPr/>
        </p:nvSpPr>
        <p:spPr>
          <a:xfrm>
            <a:off x="6206237" y="2885825"/>
            <a:ext cx="467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Baixo incentivo à formalização da renda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C647AF-17E1-7F9B-1A88-A317D3779ED7}"/>
              </a:ext>
            </a:extLst>
          </p:cNvPr>
          <p:cNvSpPr txBox="1"/>
          <p:nvPr/>
        </p:nvSpPr>
        <p:spPr>
          <a:xfrm>
            <a:off x="6206237" y="3581815"/>
            <a:ext cx="589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Maior dificuldade de identificação nas classes sociais mais baixas </a:t>
            </a:r>
          </a:p>
          <a:p>
            <a:endParaRPr lang="pt-BR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5D18A2-F436-FC92-A19B-28E2029E413F}"/>
              </a:ext>
            </a:extLst>
          </p:cNvPr>
          <p:cNvSpPr txBox="1"/>
          <p:nvPr/>
        </p:nvSpPr>
        <p:spPr>
          <a:xfrm>
            <a:off x="2068830" y="5077316"/>
            <a:ext cx="805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Experiencias</a:t>
            </a:r>
            <a:r>
              <a:rPr lang="en-GB" b="1" dirty="0">
                <a:solidFill>
                  <a:schemeClr val="bg1"/>
                </a:solidFill>
              </a:rPr>
              <a:t>: Nota Fiscal </a:t>
            </a:r>
            <a:r>
              <a:rPr lang="en-GB" b="1" dirty="0" err="1">
                <a:solidFill>
                  <a:schemeClr val="bg1"/>
                </a:solidFill>
              </a:rPr>
              <a:t>Paulista</a:t>
            </a:r>
            <a:r>
              <a:rPr lang="en-GB" b="1" dirty="0">
                <a:solidFill>
                  <a:schemeClr val="bg1"/>
                </a:solidFill>
              </a:rPr>
              <a:t>,  Nota Carioca,  Nota Ga</a:t>
            </a:r>
            <a:r>
              <a:rPr lang="pt-BR" b="1" dirty="0">
                <a:solidFill>
                  <a:schemeClr val="bg1"/>
                </a:solidFill>
              </a:rPr>
              <a:t>ú</a:t>
            </a:r>
            <a:r>
              <a:rPr lang="en-GB" b="1" dirty="0">
                <a:solidFill>
                  <a:schemeClr val="bg1"/>
                </a:solidFill>
              </a:rPr>
              <a:t>cha, Refund VAT, etc.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18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CDA9CDA-309C-AAFD-9A46-42D22229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8711"/>
          <a:stretch/>
        </p:blipFill>
        <p:spPr>
          <a:xfrm>
            <a:off x="0" y="4348669"/>
            <a:ext cx="12192000" cy="250933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2BC6F8F-BBA7-E605-0571-AA6E6ABA5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9618"/>
          <a:stretch/>
        </p:blipFill>
        <p:spPr>
          <a:xfrm rot="10800000">
            <a:off x="0" y="-1"/>
            <a:ext cx="12192000" cy="323859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85911E4-CD07-41DC-AF07-24C894DFA8DF}"/>
              </a:ext>
            </a:extLst>
          </p:cNvPr>
          <p:cNvSpPr txBox="1"/>
          <p:nvPr/>
        </p:nvSpPr>
        <p:spPr>
          <a:xfrm>
            <a:off x="3409446" y="2508718"/>
            <a:ext cx="55432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fabiobentes@cnc.org.br</a:t>
            </a:r>
          </a:p>
          <a:p>
            <a:pPr algn="ctr"/>
            <a:r>
              <a:rPr lang="pt-BR" sz="2600" dirty="0">
                <a:solidFill>
                  <a:schemeClr val="bg1"/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www.linkedin.com/in/fabiobentes/</a:t>
            </a:r>
          </a:p>
        </p:txBody>
      </p:sp>
      <p:pic>
        <p:nvPicPr>
          <p:cNvPr id="5" name="Imagem 4" descr="Desenho de animal com fundo preto&#10;&#10;Descrição gerada automaticamente com confiança média">
            <a:extLst>
              <a:ext uri="{FF2B5EF4-FFF2-40B4-BE49-F238E27FC236}">
                <a16:creationId xmlns:a16="http://schemas.microsoft.com/office/drawing/2014/main" id="{C77A97E4-962B-555D-86FB-854D3A2A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7" y="4992426"/>
            <a:ext cx="1920949" cy="13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6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wnkFEVAC6V_IIML.c6wQ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Performance Meeting - 2021.12_vFinal">
  <a:themeElements>
    <a:clrScheme name="Personalizada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B5C"/>
      </a:accent1>
      <a:accent2>
        <a:srgbClr val="F9423A"/>
      </a:accent2>
      <a:accent3>
        <a:srgbClr val="FF8200"/>
      </a:accent3>
      <a:accent4>
        <a:srgbClr val="F6BE00"/>
      </a:accent4>
      <a:accent5>
        <a:srgbClr val="6D6E7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BF2230A0C5C44CA06FA721C59AD620" ma:contentTypeVersion="10" ma:contentTypeDescription="Crie um novo documento." ma:contentTypeScope="" ma:versionID="1eb2acc0306c3a1395cd994f51e52c8c">
  <xsd:schema xmlns:xsd="http://www.w3.org/2001/XMLSchema" xmlns:xs="http://www.w3.org/2001/XMLSchema" xmlns:p="http://schemas.microsoft.com/office/2006/metadata/properties" xmlns:ns2="586c76d2-b23c-4a8f-970f-b1f04f1267c8" xmlns:ns3="fde06255-6895-42c5-9f02-f764dca85ddb" targetNamespace="http://schemas.microsoft.com/office/2006/metadata/properties" ma:root="true" ma:fieldsID="1a5d5371474cfbc90c4f4920ed510608" ns2:_="" ns3:_="">
    <xsd:import namespace="586c76d2-b23c-4a8f-970f-b1f04f1267c8"/>
    <xsd:import namespace="fde06255-6895-42c5-9f02-f764dca85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c76d2-b23c-4a8f-970f-b1f04f126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160d563-b87e-4e36-88fc-71e4146b87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06255-6895-42c5-9f02-f764dca85dd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c788793-1141-4842-8f7f-06ea7f2bb1fc}" ma:internalName="TaxCatchAll" ma:showField="CatchAllData" ma:web="fde06255-6895-42c5-9f02-f764dca85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06255-6895-42c5-9f02-f764dca85ddb" xsi:nil="true"/>
    <lcf76f155ced4ddcb4097134ff3c332f xmlns="586c76d2-b23c-4a8f-970f-b1f04f1267c8">
      <Terms xmlns="http://schemas.microsoft.com/office/infopath/2007/PartnerControls"/>
    </lcf76f155ced4ddcb4097134ff3c332f>
    <SharedWithUsers xmlns="fde06255-6895-42c5-9f02-f764dca85ddb">
      <UserInfo>
        <DisplayName>João Gabriel Bezerra Oliveira e Silva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074F67-AA0A-43C6-8192-BCFA7BCD502E}">
  <ds:schemaRefs>
    <ds:schemaRef ds:uri="586c76d2-b23c-4a8f-970f-b1f04f1267c8"/>
    <ds:schemaRef ds:uri="fde06255-6895-42c5-9f02-f764dca85d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1ECEDC-889F-44B4-B187-0DB1548670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A50D4-C36E-4F95-B8C5-251AADE2630D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de06255-6895-42c5-9f02-f764dca85ddb"/>
    <ds:schemaRef ds:uri="586c76d2-b23c-4a8f-970f-b1f04f1267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282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Avenir Next LT Pro Demi</vt:lpstr>
      <vt:lpstr>Calibri</vt:lpstr>
      <vt:lpstr>Calibri Light</vt:lpstr>
      <vt:lpstr>Tema do Office</vt:lpstr>
      <vt:lpstr>5_Performance Meeting - 2021.12_vFinal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Adicione seu Título aqui</dc:title>
  <dc:creator>Ana Carolina Gomes Silveira</dc:creator>
  <cp:lastModifiedBy>Fabio Gomes Morand Bentes</cp:lastModifiedBy>
  <cp:revision>26</cp:revision>
  <cp:lastPrinted>2023-03-10T17:55:40Z</cp:lastPrinted>
  <dcterms:created xsi:type="dcterms:W3CDTF">2020-09-09T15:37:08Z</dcterms:created>
  <dcterms:modified xsi:type="dcterms:W3CDTF">2023-05-24T02:58:53Z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0x01010004BF2230A0C5C44CA06FA721C59AD620</vt:lpwstr>
  </property>
  <property fmtid="{D5CDD505-2E9C-101B-9397-08002B2CF9AE}" pid="3" name="MediaServiceImageTags">
    <vt:lpwstr/>
  </property>
</Properties>
</file>