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75" r:id="rId3"/>
    <p:sldId id="377" r:id="rId4"/>
    <p:sldId id="370" r:id="rId5"/>
    <p:sldId id="764" r:id="rId6"/>
    <p:sldId id="765" r:id="rId7"/>
    <p:sldId id="257" r:id="rId8"/>
    <p:sldId id="768" r:id="rId9"/>
    <p:sldId id="769" r:id="rId10"/>
    <p:sldId id="760" r:id="rId11"/>
    <p:sldId id="268" r:id="rId12"/>
    <p:sldId id="766" r:id="rId13"/>
    <p:sldId id="770" r:id="rId14"/>
    <p:sldId id="277" r:id="rId15"/>
    <p:sldId id="762" r:id="rId16"/>
    <p:sldId id="374" r:id="rId17"/>
  </p:sldIdLst>
  <p:sldSz cx="12192000" cy="6858000"/>
  <p:notesSz cx="6888163" cy="100203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Goudy Old Style" panose="02020502050305020303" pitchFamily="18" charset="0"/>
      <p:regular r:id="rId26"/>
      <p:bold r:id="rId27"/>
      <p:italic r:id="rId28"/>
    </p:embeddedFont>
    <p:embeddedFont>
      <p:font typeface="Helvetica" panose="020B0604020202020204" pitchFamily="34" charset="0"/>
      <p:regular r:id="rId29"/>
      <p:bold r:id="rId30"/>
      <p:italic r:id="rId31"/>
      <p:boldItalic r:id="rId32"/>
    </p:embeddedFont>
    <p:embeddedFont>
      <p:font typeface="Nunito Black" pitchFamily="2" charset="0"/>
      <p:bold r:id="rId33"/>
      <p:boldItalic r:id="rId34"/>
    </p:embeddedFont>
    <p:embeddedFont>
      <p:font typeface="Nunito Light" pitchFamily="2" charset="0"/>
      <p:regular r:id="rId35"/>
      <p:italic r:id="rId36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4216AEDB-E725-419C-AE6B-056BAE65F91C}">
          <p14:sldIdLst>
            <p14:sldId id="256"/>
            <p14:sldId id="375"/>
            <p14:sldId id="377"/>
            <p14:sldId id="370"/>
            <p14:sldId id="764"/>
            <p14:sldId id="765"/>
            <p14:sldId id="257"/>
            <p14:sldId id="768"/>
            <p14:sldId id="769"/>
            <p14:sldId id="760"/>
            <p14:sldId id="268"/>
            <p14:sldId id="766"/>
            <p14:sldId id="770"/>
            <p14:sldId id="277"/>
            <p14:sldId id="762"/>
          </p14:sldIdLst>
        </p14:section>
        <p14:section name="Modelo para início de sessão ou capítulo" id="{3294996E-024B-4BDA-A3DB-FFCFB3B82424}">
          <p14:sldIdLst/>
        </p14:section>
        <p14:section name="Modelos para inserção de gráficos e ilustrações" id="{FA961292-D31A-4007-8463-6240C3B1B14D}">
          <p14:sldIdLst/>
        </p14:section>
        <p14:section name="Assinatura" id="{25900465-51C8-4288-A313-BD186F94300F}">
          <p14:sldIdLst>
            <p14:sldId id="3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41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stavo Teixeira Gonçalves" initials="GTG" lastIdx="1" clrIdx="0">
    <p:extLst>
      <p:ext uri="{19B8F6BF-5375-455C-9EA6-DF929625EA0E}">
        <p15:presenceInfo xmlns:p15="http://schemas.microsoft.com/office/powerpoint/2012/main" userId="db438684adb7203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55" autoAdjust="0"/>
    <p:restoredTop sz="89442" autoAdjust="0"/>
  </p:normalViewPr>
  <p:slideViewPr>
    <p:cSldViewPr snapToGrid="0" showGuides="1">
      <p:cViewPr varScale="1">
        <p:scale>
          <a:sx n="62" d="100"/>
          <a:sy n="62" d="100"/>
        </p:scale>
        <p:origin x="1404" y="72"/>
      </p:cViewPr>
      <p:guideLst>
        <p:guide orient="horz" pos="459"/>
        <p:guide pos="4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a%20Ferreira\Desktop\INEEP\Pre&#231;o%20do%20Combust&#237;vel\Acompanhamento%20Pre&#231;o%20dos%20combust&#237;veis%20REVEND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Preço!$A$5</c:f>
              <c:strCache>
                <c:ptCount val="1"/>
                <c:pt idx="0">
                  <c:v>GLP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Preço!$B$1:$JE$2</c:f>
              <c:multiLvlStrCache>
                <c:ptCount val="40"/>
                <c:lvl>
                  <c:pt idx="0">
                    <c:v>Janeiro</c:v>
                  </c:pt>
                  <c:pt idx="1">
                    <c:v>Fevereiro</c:v>
                  </c:pt>
                  <c:pt idx="2">
                    <c:v>Março</c:v>
                  </c:pt>
                  <c:pt idx="3">
                    <c:v>Abril</c:v>
                  </c:pt>
                  <c:pt idx="4">
                    <c:v>Maio</c:v>
                  </c:pt>
                  <c:pt idx="5">
                    <c:v>Junho</c:v>
                  </c:pt>
                  <c:pt idx="6">
                    <c:v>Julho</c:v>
                  </c:pt>
                  <c:pt idx="7">
                    <c:v>Agosto</c:v>
                  </c:pt>
                  <c:pt idx="8">
                    <c:v>Setembro</c:v>
                  </c:pt>
                  <c:pt idx="9">
                    <c:v>Outubro</c:v>
                  </c:pt>
                  <c:pt idx="10">
                    <c:v>Novembro</c:v>
                  </c:pt>
                  <c:pt idx="11">
                    <c:v>Dezembro</c:v>
                  </c:pt>
                  <c:pt idx="12">
                    <c:v>Janeiro</c:v>
                  </c:pt>
                  <c:pt idx="13">
                    <c:v>Fevereiro</c:v>
                  </c:pt>
                  <c:pt idx="14">
                    <c:v>Março</c:v>
                  </c:pt>
                  <c:pt idx="15">
                    <c:v>Abril</c:v>
                  </c:pt>
                  <c:pt idx="16">
                    <c:v>Maio</c:v>
                  </c:pt>
                  <c:pt idx="17">
                    <c:v>Junho</c:v>
                  </c:pt>
                  <c:pt idx="18">
                    <c:v>Julho</c:v>
                  </c:pt>
                  <c:pt idx="19">
                    <c:v>Agosto</c:v>
                  </c:pt>
                  <c:pt idx="20">
                    <c:v>Setembro</c:v>
                  </c:pt>
                  <c:pt idx="21">
                    <c:v>Outubro</c:v>
                  </c:pt>
                  <c:pt idx="22">
                    <c:v>Novembro</c:v>
                  </c:pt>
                  <c:pt idx="23">
                    <c:v>Dezembro</c:v>
                  </c:pt>
                  <c:pt idx="24">
                    <c:v>Janeiro</c:v>
                  </c:pt>
                  <c:pt idx="25">
                    <c:v>Fevereiro</c:v>
                  </c:pt>
                  <c:pt idx="26">
                    <c:v>Março</c:v>
                  </c:pt>
                  <c:pt idx="27">
                    <c:v>Abril</c:v>
                  </c:pt>
                  <c:pt idx="28">
                    <c:v>Maio</c:v>
                  </c:pt>
                  <c:pt idx="29">
                    <c:v>Junho</c:v>
                  </c:pt>
                  <c:pt idx="30">
                    <c:v>Julho</c:v>
                  </c:pt>
                  <c:pt idx="31">
                    <c:v>Agosto</c:v>
                  </c:pt>
                  <c:pt idx="32">
                    <c:v>Setembro</c:v>
                  </c:pt>
                  <c:pt idx="33">
                    <c:v>Outubro</c:v>
                  </c:pt>
                  <c:pt idx="34">
                    <c:v>Novembro</c:v>
                  </c:pt>
                  <c:pt idx="35">
                    <c:v>Dezembro</c:v>
                  </c:pt>
                  <c:pt idx="36">
                    <c:v>Janeiro</c:v>
                  </c:pt>
                  <c:pt idx="37">
                    <c:v>Fevereiro</c:v>
                  </c:pt>
                  <c:pt idx="38">
                    <c:v>Março</c:v>
                  </c:pt>
                  <c:pt idx="39">
                    <c:v>Abril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</c:lvl>
              </c:multiLvlStrCache>
            </c:multiLvlStrRef>
          </c:cat>
          <c:val>
            <c:numRef>
              <c:f>Preço!$B$5:$JE$5</c:f>
            </c:numRef>
          </c:val>
          <c:extLst>
            <c:ext xmlns:c16="http://schemas.microsoft.com/office/drawing/2014/chart" uri="{C3380CC4-5D6E-409C-BE32-E72D297353CC}">
              <c16:uniqueId val="{00000000-ABFD-460D-93D6-6406BFBBACD0}"/>
            </c:ext>
          </c:extLst>
        </c:ser>
        <c:ser>
          <c:idx val="5"/>
          <c:order val="5"/>
          <c:tx>
            <c:strRef>
              <c:f>Preço!$A$24</c:f>
              <c:strCache>
                <c:ptCount val="1"/>
                <c:pt idx="0">
                  <c:v>Brent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Preço!$HJ$1:$JE$2</c:f>
              <c:multiLvlStrCache>
                <c:ptCount val="40"/>
                <c:lvl>
                  <c:pt idx="0">
                    <c:v>Janeiro</c:v>
                  </c:pt>
                  <c:pt idx="1">
                    <c:v>Fevereiro</c:v>
                  </c:pt>
                  <c:pt idx="2">
                    <c:v>Março</c:v>
                  </c:pt>
                  <c:pt idx="3">
                    <c:v>Abril</c:v>
                  </c:pt>
                  <c:pt idx="4">
                    <c:v>Maio</c:v>
                  </c:pt>
                  <c:pt idx="5">
                    <c:v>Junho</c:v>
                  </c:pt>
                  <c:pt idx="6">
                    <c:v>Julho</c:v>
                  </c:pt>
                  <c:pt idx="7">
                    <c:v>Agosto</c:v>
                  </c:pt>
                  <c:pt idx="8">
                    <c:v>Setembro</c:v>
                  </c:pt>
                  <c:pt idx="9">
                    <c:v>Outubro</c:v>
                  </c:pt>
                  <c:pt idx="10">
                    <c:v>Novembro</c:v>
                  </c:pt>
                  <c:pt idx="11">
                    <c:v>Dezembro</c:v>
                  </c:pt>
                  <c:pt idx="12">
                    <c:v>Janeiro</c:v>
                  </c:pt>
                  <c:pt idx="13">
                    <c:v>Fevereiro</c:v>
                  </c:pt>
                  <c:pt idx="14">
                    <c:v>Março</c:v>
                  </c:pt>
                  <c:pt idx="15">
                    <c:v>Abril</c:v>
                  </c:pt>
                  <c:pt idx="16">
                    <c:v>Maio</c:v>
                  </c:pt>
                  <c:pt idx="17">
                    <c:v>Junho</c:v>
                  </c:pt>
                  <c:pt idx="18">
                    <c:v>Julho</c:v>
                  </c:pt>
                  <c:pt idx="19">
                    <c:v>Agosto</c:v>
                  </c:pt>
                  <c:pt idx="20">
                    <c:v>Setembro</c:v>
                  </c:pt>
                  <c:pt idx="21">
                    <c:v>Outubro</c:v>
                  </c:pt>
                  <c:pt idx="22">
                    <c:v>Novembro</c:v>
                  </c:pt>
                  <c:pt idx="23">
                    <c:v>Dezembro</c:v>
                  </c:pt>
                  <c:pt idx="24">
                    <c:v>Janeiro</c:v>
                  </c:pt>
                  <c:pt idx="25">
                    <c:v>Fevereiro</c:v>
                  </c:pt>
                  <c:pt idx="26">
                    <c:v>Março</c:v>
                  </c:pt>
                  <c:pt idx="27">
                    <c:v>Abril</c:v>
                  </c:pt>
                  <c:pt idx="28">
                    <c:v>Maio</c:v>
                  </c:pt>
                  <c:pt idx="29">
                    <c:v>Junho</c:v>
                  </c:pt>
                  <c:pt idx="30">
                    <c:v>Julho</c:v>
                  </c:pt>
                  <c:pt idx="31">
                    <c:v>Agosto</c:v>
                  </c:pt>
                  <c:pt idx="32">
                    <c:v>Setembro</c:v>
                  </c:pt>
                  <c:pt idx="33">
                    <c:v>Outubro</c:v>
                  </c:pt>
                  <c:pt idx="34">
                    <c:v>Novembro</c:v>
                  </c:pt>
                  <c:pt idx="35">
                    <c:v>Dezembro</c:v>
                  </c:pt>
                  <c:pt idx="36">
                    <c:v>Janeiro</c:v>
                  </c:pt>
                  <c:pt idx="37">
                    <c:v>Fevereiro</c:v>
                  </c:pt>
                  <c:pt idx="38">
                    <c:v>Março</c:v>
                  </c:pt>
                  <c:pt idx="39">
                    <c:v>Abril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</c:lvl>
              </c:multiLvlStrCache>
            </c:multiLvlStrRef>
          </c:cat>
          <c:val>
            <c:numRef>
              <c:f>Preço!$HJ$24:$IW$24</c:f>
              <c:numCache>
                <c:formatCode>_(* #,##0.00_);_(* \(#,##0.00\);_(* "-"??_);_(@_)</c:formatCode>
                <c:ptCount val="40"/>
                <c:pt idx="0">
                  <c:v>222.1934</c:v>
                </c:pt>
                <c:pt idx="1">
                  <c:v>237.93120000000002</c:v>
                </c:pt>
                <c:pt idx="2">
                  <c:v>254.40646568421081</c:v>
                </c:pt>
                <c:pt idx="3">
                  <c:v>277.52327328571408</c:v>
                </c:pt>
                <c:pt idx="4">
                  <c:v>285.38827672727257</c:v>
                </c:pt>
                <c:pt idx="5">
                  <c:v>247.81382599999978</c:v>
                </c:pt>
                <c:pt idx="6">
                  <c:v>241.57535721739114</c:v>
                </c:pt>
                <c:pt idx="7">
                  <c:v>237.33972654545462</c:v>
                </c:pt>
                <c:pt idx="8">
                  <c:v>258.953845</c:v>
                </c:pt>
                <c:pt idx="9">
                  <c:v>244.03399117391308</c:v>
                </c:pt>
                <c:pt idx="10">
                  <c:v>262.65935744999996</c:v>
                </c:pt>
                <c:pt idx="11">
                  <c:v>276.61653495238119</c:v>
                </c:pt>
                <c:pt idx="12">
                  <c:v>264.11336045454567</c:v>
                </c:pt>
                <c:pt idx="13">
                  <c:v>241.62067844444434</c:v>
                </c:pt>
                <c:pt idx="14">
                  <c:v>156.33218400000015</c:v>
                </c:pt>
                <c:pt idx="15">
                  <c:v>97.884160399999999</c:v>
                </c:pt>
                <c:pt idx="16">
                  <c:v>165.8044141</c:v>
                </c:pt>
                <c:pt idx="17">
                  <c:v>209.26708200000002</c:v>
                </c:pt>
                <c:pt idx="18">
                  <c:v>228.31584799999999</c:v>
                </c:pt>
                <c:pt idx="19">
                  <c:v>244.33408800000001</c:v>
                </c:pt>
                <c:pt idx="20">
                  <c:v>220.89354499999996</c:v>
                </c:pt>
                <c:pt idx="21">
                  <c:v>226.10090199999999</c:v>
                </c:pt>
                <c:pt idx="22">
                  <c:v>231.28588199999999</c:v>
                </c:pt>
                <c:pt idx="23">
                  <c:v>257.228544</c:v>
                </c:pt>
                <c:pt idx="24">
                  <c:v>293.35907400000002</c:v>
                </c:pt>
                <c:pt idx="25">
                  <c:v>337.30225200000001</c:v>
                </c:pt>
                <c:pt idx="26">
                  <c:v>369.272155</c:v>
                </c:pt>
                <c:pt idx="27">
                  <c:v>360.44081499999999</c:v>
                </c:pt>
                <c:pt idx="28">
                  <c:v>362.59908300000001</c:v>
                </c:pt>
                <c:pt idx="29">
                  <c:v>368.08990799999998</c:v>
                </c:pt>
                <c:pt idx="30">
                  <c:v>387.62913900000001</c:v>
                </c:pt>
                <c:pt idx="31">
                  <c:v>371.55777499999999</c:v>
                </c:pt>
                <c:pt idx="32">
                  <c:v>393.284853</c:v>
                </c:pt>
                <c:pt idx="33">
                  <c:v>462.81160000000006</c:v>
                </c:pt>
                <c:pt idx="34">
                  <c:v>450.38674499999996</c:v>
                </c:pt>
                <c:pt idx="35">
                  <c:v>419.16433799999999</c:v>
                </c:pt>
                <c:pt idx="36">
                  <c:v>478.75499100000002</c:v>
                </c:pt>
                <c:pt idx="37">
                  <c:v>504.74575799999997</c:v>
                </c:pt>
                <c:pt idx="38">
                  <c:v>582.54489999999998</c:v>
                </c:pt>
                <c:pt idx="39">
                  <c:v>497.59163999999998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FD-460D-93D6-6406BFBBA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6932143"/>
        <c:axId val="446915087"/>
      </c:barChart>
      <c:lineChart>
        <c:grouping val="standard"/>
        <c:varyColors val="0"/>
        <c:ser>
          <c:idx val="0"/>
          <c:order val="0"/>
          <c:tx>
            <c:strRef>
              <c:f>Preço!$A$3</c:f>
              <c:strCache>
                <c:ptCount val="1"/>
                <c:pt idx="0">
                  <c:v>Etanol Hidratado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Preço!$HJ$1:$JE$2</c:f>
              <c:multiLvlStrCache>
                <c:ptCount val="40"/>
                <c:lvl>
                  <c:pt idx="0">
                    <c:v>Janeiro</c:v>
                  </c:pt>
                  <c:pt idx="1">
                    <c:v>Fevereiro</c:v>
                  </c:pt>
                  <c:pt idx="2">
                    <c:v>Março</c:v>
                  </c:pt>
                  <c:pt idx="3">
                    <c:v>Abril</c:v>
                  </c:pt>
                  <c:pt idx="4">
                    <c:v>Maio</c:v>
                  </c:pt>
                  <c:pt idx="5">
                    <c:v>Junho</c:v>
                  </c:pt>
                  <c:pt idx="6">
                    <c:v>Julho</c:v>
                  </c:pt>
                  <c:pt idx="7">
                    <c:v>Agosto</c:v>
                  </c:pt>
                  <c:pt idx="8">
                    <c:v>Setembro</c:v>
                  </c:pt>
                  <c:pt idx="9">
                    <c:v>Outubro</c:v>
                  </c:pt>
                  <c:pt idx="10">
                    <c:v>Novembro</c:v>
                  </c:pt>
                  <c:pt idx="11">
                    <c:v>Dezembro</c:v>
                  </c:pt>
                  <c:pt idx="12">
                    <c:v>Janeiro</c:v>
                  </c:pt>
                  <c:pt idx="13">
                    <c:v>Fevereiro</c:v>
                  </c:pt>
                  <c:pt idx="14">
                    <c:v>Março</c:v>
                  </c:pt>
                  <c:pt idx="15">
                    <c:v>Abril</c:v>
                  </c:pt>
                  <c:pt idx="16">
                    <c:v>Maio</c:v>
                  </c:pt>
                  <c:pt idx="17">
                    <c:v>Junho</c:v>
                  </c:pt>
                  <c:pt idx="18">
                    <c:v>Julho</c:v>
                  </c:pt>
                  <c:pt idx="19">
                    <c:v>Agosto</c:v>
                  </c:pt>
                  <c:pt idx="20">
                    <c:v>Setembro</c:v>
                  </c:pt>
                  <c:pt idx="21">
                    <c:v>Outubro</c:v>
                  </c:pt>
                  <c:pt idx="22">
                    <c:v>Novembro</c:v>
                  </c:pt>
                  <c:pt idx="23">
                    <c:v>Dezembro</c:v>
                  </c:pt>
                  <c:pt idx="24">
                    <c:v>Janeiro</c:v>
                  </c:pt>
                  <c:pt idx="25">
                    <c:v>Fevereiro</c:v>
                  </c:pt>
                  <c:pt idx="26">
                    <c:v>Março</c:v>
                  </c:pt>
                  <c:pt idx="27">
                    <c:v>Abril</c:v>
                  </c:pt>
                  <c:pt idx="28">
                    <c:v>Maio</c:v>
                  </c:pt>
                  <c:pt idx="29">
                    <c:v>Junho</c:v>
                  </c:pt>
                  <c:pt idx="30">
                    <c:v>Julho</c:v>
                  </c:pt>
                  <c:pt idx="31">
                    <c:v>Agosto</c:v>
                  </c:pt>
                  <c:pt idx="32">
                    <c:v>Setembro</c:v>
                  </c:pt>
                  <c:pt idx="33">
                    <c:v>Outubro</c:v>
                  </c:pt>
                  <c:pt idx="34">
                    <c:v>Novembro</c:v>
                  </c:pt>
                  <c:pt idx="35">
                    <c:v>Dezembro</c:v>
                  </c:pt>
                  <c:pt idx="36">
                    <c:v>Janeiro</c:v>
                  </c:pt>
                  <c:pt idx="37">
                    <c:v>Fevereiro</c:v>
                  </c:pt>
                  <c:pt idx="38">
                    <c:v>Março</c:v>
                  </c:pt>
                  <c:pt idx="39">
                    <c:v>Abril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</c:lvl>
              </c:multiLvlStrCache>
            </c:multiLvlStrRef>
          </c:cat>
          <c:val>
            <c:numRef>
              <c:f>Preço!$B$3:$JE$3</c:f>
            </c:numRef>
          </c:val>
          <c:smooth val="0"/>
          <c:extLst>
            <c:ext xmlns:c16="http://schemas.microsoft.com/office/drawing/2014/chart" uri="{C3380CC4-5D6E-409C-BE32-E72D297353CC}">
              <c16:uniqueId val="{00000002-ABFD-460D-93D6-6406BFBBACD0}"/>
            </c:ext>
          </c:extLst>
        </c:ser>
        <c:ser>
          <c:idx val="4"/>
          <c:order val="4"/>
          <c:tx>
            <c:strRef>
              <c:f>Preço!$A$7</c:f>
              <c:strCache>
                <c:ptCount val="1"/>
                <c:pt idx="0">
                  <c:v>Óleo Diesel S10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4706637419573001E-2"/>
                  <c:y val="-3.5061802387465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5F-49EF-BCF2-AC018E7DF17C}"/>
                </c:ext>
              </c:extLst>
            </c:dLbl>
            <c:dLbl>
              <c:idx val="39"/>
              <c:layout>
                <c:manualLayout>
                  <c:x val="-2.2460579472339089E-2"/>
                  <c:y val="-1.9124619484071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5F-49EF-BCF2-AC018E7DF17C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Preço!$HJ$1:$JE$2</c:f>
              <c:multiLvlStrCache>
                <c:ptCount val="40"/>
                <c:lvl>
                  <c:pt idx="0">
                    <c:v>Janeiro</c:v>
                  </c:pt>
                  <c:pt idx="1">
                    <c:v>Fevereiro</c:v>
                  </c:pt>
                  <c:pt idx="2">
                    <c:v>Março</c:v>
                  </c:pt>
                  <c:pt idx="3">
                    <c:v>Abril</c:v>
                  </c:pt>
                  <c:pt idx="4">
                    <c:v>Maio</c:v>
                  </c:pt>
                  <c:pt idx="5">
                    <c:v>Junho</c:v>
                  </c:pt>
                  <c:pt idx="6">
                    <c:v>Julho</c:v>
                  </c:pt>
                  <c:pt idx="7">
                    <c:v>Agosto</c:v>
                  </c:pt>
                  <c:pt idx="8">
                    <c:v>Setembro</c:v>
                  </c:pt>
                  <c:pt idx="9">
                    <c:v>Outubro</c:v>
                  </c:pt>
                  <c:pt idx="10">
                    <c:v>Novembro</c:v>
                  </c:pt>
                  <c:pt idx="11">
                    <c:v>Dezembro</c:v>
                  </c:pt>
                  <c:pt idx="12">
                    <c:v>Janeiro</c:v>
                  </c:pt>
                  <c:pt idx="13">
                    <c:v>Fevereiro</c:v>
                  </c:pt>
                  <c:pt idx="14">
                    <c:v>Março</c:v>
                  </c:pt>
                  <c:pt idx="15">
                    <c:v>Abril</c:v>
                  </c:pt>
                  <c:pt idx="16">
                    <c:v>Maio</c:v>
                  </c:pt>
                  <c:pt idx="17">
                    <c:v>Junho</c:v>
                  </c:pt>
                  <c:pt idx="18">
                    <c:v>Julho</c:v>
                  </c:pt>
                  <c:pt idx="19">
                    <c:v>Agosto</c:v>
                  </c:pt>
                  <c:pt idx="20">
                    <c:v>Setembro</c:v>
                  </c:pt>
                  <c:pt idx="21">
                    <c:v>Outubro</c:v>
                  </c:pt>
                  <c:pt idx="22">
                    <c:v>Novembro</c:v>
                  </c:pt>
                  <c:pt idx="23">
                    <c:v>Dezembro</c:v>
                  </c:pt>
                  <c:pt idx="24">
                    <c:v>Janeiro</c:v>
                  </c:pt>
                  <c:pt idx="25">
                    <c:v>Fevereiro</c:v>
                  </c:pt>
                  <c:pt idx="26">
                    <c:v>Março</c:v>
                  </c:pt>
                  <c:pt idx="27">
                    <c:v>Abril</c:v>
                  </c:pt>
                  <c:pt idx="28">
                    <c:v>Maio</c:v>
                  </c:pt>
                  <c:pt idx="29">
                    <c:v>Junho</c:v>
                  </c:pt>
                  <c:pt idx="30">
                    <c:v>Julho</c:v>
                  </c:pt>
                  <c:pt idx="31">
                    <c:v>Agosto</c:v>
                  </c:pt>
                  <c:pt idx="32">
                    <c:v>Setembro</c:v>
                  </c:pt>
                  <c:pt idx="33">
                    <c:v>Outubro</c:v>
                  </c:pt>
                  <c:pt idx="34">
                    <c:v>Novembro</c:v>
                  </c:pt>
                  <c:pt idx="35">
                    <c:v>Dezembro</c:v>
                  </c:pt>
                  <c:pt idx="36">
                    <c:v>Janeiro</c:v>
                  </c:pt>
                  <c:pt idx="37">
                    <c:v>Fevereiro</c:v>
                  </c:pt>
                  <c:pt idx="38">
                    <c:v>Março</c:v>
                  </c:pt>
                  <c:pt idx="39">
                    <c:v>Abril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</c:lvl>
              </c:multiLvlStrCache>
            </c:multiLvlStrRef>
          </c:cat>
          <c:val>
            <c:numRef>
              <c:f>Preço!$B$7:$JE$7</c:f>
              <c:numCache>
                <c:formatCode>General</c:formatCode>
                <c:ptCount val="40"/>
                <c:pt idx="0">
                  <c:v>3.5430000000000001</c:v>
                </c:pt>
                <c:pt idx="1">
                  <c:v>3.5489999999999999</c:v>
                </c:pt>
                <c:pt idx="2">
                  <c:v>3.6190000000000002</c:v>
                </c:pt>
                <c:pt idx="3">
                  <c:v>3.66</c:v>
                </c:pt>
                <c:pt idx="4">
                  <c:v>3.73</c:v>
                </c:pt>
                <c:pt idx="5">
                  <c:v>3.6920000000000002</c:v>
                </c:pt>
                <c:pt idx="6">
                  <c:v>3.6309999999999998</c:v>
                </c:pt>
                <c:pt idx="7">
                  <c:v>3.6120000000000001</c:v>
                </c:pt>
                <c:pt idx="8">
                  <c:v>3.6709999999999998</c:v>
                </c:pt>
                <c:pt idx="9">
                  <c:v>3.7770000000000001</c:v>
                </c:pt>
                <c:pt idx="10">
                  <c:v>3.786</c:v>
                </c:pt>
                <c:pt idx="11">
                  <c:v>3.8109999999999999</c:v>
                </c:pt>
                <c:pt idx="12">
                  <c:v>3.8559999999999999</c:v>
                </c:pt>
                <c:pt idx="13">
                  <c:v>3.7949999999999999</c:v>
                </c:pt>
                <c:pt idx="14">
                  <c:v>3.665</c:v>
                </c:pt>
                <c:pt idx="15">
                  <c:v>3.3919999999999999</c:v>
                </c:pt>
                <c:pt idx="16">
                  <c:v>3.14</c:v>
                </c:pt>
                <c:pt idx="17">
                  <c:v>3.1520000000000001</c:v>
                </c:pt>
                <c:pt idx="18">
                  <c:v>3.327</c:v>
                </c:pt>
                <c:pt idx="19">
                  <c:v>3.431</c:v>
                </c:pt>
                <c:pt idx="20">
                  <c:v>3.3315800000000002</c:v>
                </c:pt>
                <c:pt idx="21">
                  <c:v>3.5819999999999999</c:v>
                </c:pt>
                <c:pt idx="22">
                  <c:v>3.605</c:v>
                </c:pt>
                <c:pt idx="23">
                  <c:v>3.6829999999999998</c:v>
                </c:pt>
                <c:pt idx="24">
                  <c:v>3.778</c:v>
                </c:pt>
                <c:pt idx="25">
                  <c:v>4.0069999999999997</c:v>
                </c:pt>
                <c:pt idx="26">
                  <c:v>4.3129999999999997</c:v>
                </c:pt>
                <c:pt idx="27">
                  <c:v>4.2629999999999999</c:v>
                </c:pt>
                <c:pt idx="28" formatCode="0.000">
                  <c:v>4.5259999999999998</c:v>
                </c:pt>
                <c:pt idx="29" formatCode="0.000">
                  <c:v>4.569</c:v>
                </c:pt>
                <c:pt idx="30" formatCode="0.000">
                  <c:v>4.6459999999999999</c:v>
                </c:pt>
                <c:pt idx="31" formatCode="0.000">
                  <c:v>4.67</c:v>
                </c:pt>
                <c:pt idx="32" formatCode="0.000">
                  <c:v>4.7720000000000002</c:v>
                </c:pt>
                <c:pt idx="33" formatCode="0.000">
                  <c:v>5.0960000000000001</c:v>
                </c:pt>
                <c:pt idx="34" formatCode="_(* #,##0.00_);_(* \(#,##0.00\);_(* &quot;-&quot;??_);_(@_)">
                  <c:v>5.4429999999999996</c:v>
                </c:pt>
                <c:pt idx="35" formatCode="_(* #,##0.00_);_(* \(#,##0.00\);_(* &quot;-&quot;??_);_(@_)">
                  <c:v>5.4240000000000004</c:v>
                </c:pt>
                <c:pt idx="36" formatCode="_(* #,##0.00_);_(* \(#,##0.00\);_(* &quot;-&quot;??_);_(@_)">
                  <c:v>5.5620000000000003</c:v>
                </c:pt>
                <c:pt idx="37" formatCode="_(* #,##0.00_);_(* \(#,##0.00\);_(* &quot;-&quot;??_);_(@_)">
                  <c:v>5.6550000000000002</c:v>
                </c:pt>
                <c:pt idx="38" formatCode="_(* #,##0.00_);_(* \(#,##0.00\);_(* &quot;-&quot;??_);_(@_)">
                  <c:v>6.3819999999999997</c:v>
                </c:pt>
                <c:pt idx="39" formatCode="_(* #,##0.00_);_(* \(#,##0.00\);_(* &quot;-&quot;??_);_(@_)">
                  <c:v>6.7329999999999997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BFD-460D-93D6-6406BFBBACD0}"/>
            </c:ext>
          </c:extLst>
        </c:ser>
        <c:ser>
          <c:idx val="3"/>
          <c:order val="3"/>
          <c:tx>
            <c:strRef>
              <c:f>Preço!$A$6</c:f>
              <c:strCache>
                <c:ptCount val="1"/>
                <c:pt idx="0">
                  <c:v>ÓLEO DIESEL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Preço!$HJ$1:$JE$2</c:f>
              <c:multiLvlStrCache>
                <c:ptCount val="40"/>
                <c:lvl>
                  <c:pt idx="0">
                    <c:v>Janeiro</c:v>
                  </c:pt>
                  <c:pt idx="1">
                    <c:v>Fevereiro</c:v>
                  </c:pt>
                  <c:pt idx="2">
                    <c:v>Março</c:v>
                  </c:pt>
                  <c:pt idx="3">
                    <c:v>Abril</c:v>
                  </c:pt>
                  <c:pt idx="4">
                    <c:v>Maio</c:v>
                  </c:pt>
                  <c:pt idx="5">
                    <c:v>Junho</c:v>
                  </c:pt>
                  <c:pt idx="6">
                    <c:v>Julho</c:v>
                  </c:pt>
                  <c:pt idx="7">
                    <c:v>Agosto</c:v>
                  </c:pt>
                  <c:pt idx="8">
                    <c:v>Setembro</c:v>
                  </c:pt>
                  <c:pt idx="9">
                    <c:v>Outubro</c:v>
                  </c:pt>
                  <c:pt idx="10">
                    <c:v>Novembro</c:v>
                  </c:pt>
                  <c:pt idx="11">
                    <c:v>Dezembro</c:v>
                  </c:pt>
                  <c:pt idx="12">
                    <c:v>Janeiro</c:v>
                  </c:pt>
                  <c:pt idx="13">
                    <c:v>Fevereiro</c:v>
                  </c:pt>
                  <c:pt idx="14">
                    <c:v>Março</c:v>
                  </c:pt>
                  <c:pt idx="15">
                    <c:v>Abril</c:v>
                  </c:pt>
                  <c:pt idx="16">
                    <c:v>Maio</c:v>
                  </c:pt>
                  <c:pt idx="17">
                    <c:v>Junho</c:v>
                  </c:pt>
                  <c:pt idx="18">
                    <c:v>Julho</c:v>
                  </c:pt>
                  <c:pt idx="19">
                    <c:v>Agosto</c:v>
                  </c:pt>
                  <c:pt idx="20">
                    <c:v>Setembro</c:v>
                  </c:pt>
                  <c:pt idx="21">
                    <c:v>Outubro</c:v>
                  </c:pt>
                  <c:pt idx="22">
                    <c:v>Novembro</c:v>
                  </c:pt>
                  <c:pt idx="23">
                    <c:v>Dezembro</c:v>
                  </c:pt>
                  <c:pt idx="24">
                    <c:v>Janeiro</c:v>
                  </c:pt>
                  <c:pt idx="25">
                    <c:v>Fevereiro</c:v>
                  </c:pt>
                  <c:pt idx="26">
                    <c:v>Março</c:v>
                  </c:pt>
                  <c:pt idx="27">
                    <c:v>Abril</c:v>
                  </c:pt>
                  <c:pt idx="28">
                    <c:v>Maio</c:v>
                  </c:pt>
                  <c:pt idx="29">
                    <c:v>Junho</c:v>
                  </c:pt>
                  <c:pt idx="30">
                    <c:v>Julho</c:v>
                  </c:pt>
                  <c:pt idx="31">
                    <c:v>Agosto</c:v>
                  </c:pt>
                  <c:pt idx="32">
                    <c:v>Setembro</c:v>
                  </c:pt>
                  <c:pt idx="33">
                    <c:v>Outubro</c:v>
                  </c:pt>
                  <c:pt idx="34">
                    <c:v>Novembro</c:v>
                  </c:pt>
                  <c:pt idx="35">
                    <c:v>Dezembro</c:v>
                  </c:pt>
                  <c:pt idx="36">
                    <c:v>Janeiro</c:v>
                  </c:pt>
                  <c:pt idx="37">
                    <c:v>Fevereiro</c:v>
                  </c:pt>
                  <c:pt idx="38">
                    <c:v>Março</c:v>
                  </c:pt>
                  <c:pt idx="39">
                    <c:v>Abril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</c:lvl>
              </c:multiLvlStrCache>
            </c:multiLvlStrRef>
          </c:cat>
          <c:val>
            <c:numRef>
              <c:f>Preço!$B$6:$JE$6</c:f>
            </c:numRef>
          </c:val>
          <c:smooth val="0"/>
          <c:extLst>
            <c:ext xmlns:c16="http://schemas.microsoft.com/office/drawing/2014/chart" uri="{C3380CC4-5D6E-409C-BE32-E72D297353CC}">
              <c16:uniqueId val="{00000004-ABFD-460D-93D6-6406BFBBACD0}"/>
            </c:ext>
          </c:extLst>
        </c:ser>
        <c:ser>
          <c:idx val="1"/>
          <c:order val="1"/>
          <c:tx>
            <c:strRef>
              <c:f>Preço!$A$4</c:f>
              <c:strCache>
                <c:ptCount val="1"/>
                <c:pt idx="0">
                  <c:v>Gasolina Comum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599376657020418E-2"/>
                  <c:y val="-4.7811548710179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5F-49EF-BCF2-AC018E7DF17C}"/>
                </c:ext>
              </c:extLst>
            </c:dLbl>
            <c:dLbl>
              <c:idx val="39"/>
              <c:layout>
                <c:manualLayout>
                  <c:x val="-2.0214521525105181E-2"/>
                  <c:y val="-3.1874365806786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5F-49EF-BCF2-AC018E7DF17C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Preço!$HJ$1:$JE$2</c:f>
              <c:multiLvlStrCache>
                <c:ptCount val="40"/>
                <c:lvl>
                  <c:pt idx="0">
                    <c:v>Janeiro</c:v>
                  </c:pt>
                  <c:pt idx="1">
                    <c:v>Fevereiro</c:v>
                  </c:pt>
                  <c:pt idx="2">
                    <c:v>Março</c:v>
                  </c:pt>
                  <c:pt idx="3">
                    <c:v>Abril</c:v>
                  </c:pt>
                  <c:pt idx="4">
                    <c:v>Maio</c:v>
                  </c:pt>
                  <c:pt idx="5">
                    <c:v>Junho</c:v>
                  </c:pt>
                  <c:pt idx="6">
                    <c:v>Julho</c:v>
                  </c:pt>
                  <c:pt idx="7">
                    <c:v>Agosto</c:v>
                  </c:pt>
                  <c:pt idx="8">
                    <c:v>Setembro</c:v>
                  </c:pt>
                  <c:pt idx="9">
                    <c:v>Outubro</c:v>
                  </c:pt>
                  <c:pt idx="10">
                    <c:v>Novembro</c:v>
                  </c:pt>
                  <c:pt idx="11">
                    <c:v>Dezembro</c:v>
                  </c:pt>
                  <c:pt idx="12">
                    <c:v>Janeiro</c:v>
                  </c:pt>
                  <c:pt idx="13">
                    <c:v>Fevereiro</c:v>
                  </c:pt>
                  <c:pt idx="14">
                    <c:v>Março</c:v>
                  </c:pt>
                  <c:pt idx="15">
                    <c:v>Abril</c:v>
                  </c:pt>
                  <c:pt idx="16">
                    <c:v>Maio</c:v>
                  </c:pt>
                  <c:pt idx="17">
                    <c:v>Junho</c:v>
                  </c:pt>
                  <c:pt idx="18">
                    <c:v>Julho</c:v>
                  </c:pt>
                  <c:pt idx="19">
                    <c:v>Agosto</c:v>
                  </c:pt>
                  <c:pt idx="20">
                    <c:v>Setembro</c:v>
                  </c:pt>
                  <c:pt idx="21">
                    <c:v>Outubro</c:v>
                  </c:pt>
                  <c:pt idx="22">
                    <c:v>Novembro</c:v>
                  </c:pt>
                  <c:pt idx="23">
                    <c:v>Dezembro</c:v>
                  </c:pt>
                  <c:pt idx="24">
                    <c:v>Janeiro</c:v>
                  </c:pt>
                  <c:pt idx="25">
                    <c:v>Fevereiro</c:v>
                  </c:pt>
                  <c:pt idx="26">
                    <c:v>Março</c:v>
                  </c:pt>
                  <c:pt idx="27">
                    <c:v>Abril</c:v>
                  </c:pt>
                  <c:pt idx="28">
                    <c:v>Maio</c:v>
                  </c:pt>
                  <c:pt idx="29">
                    <c:v>Junho</c:v>
                  </c:pt>
                  <c:pt idx="30">
                    <c:v>Julho</c:v>
                  </c:pt>
                  <c:pt idx="31">
                    <c:v>Agosto</c:v>
                  </c:pt>
                  <c:pt idx="32">
                    <c:v>Setembro</c:v>
                  </c:pt>
                  <c:pt idx="33">
                    <c:v>Outubro</c:v>
                  </c:pt>
                  <c:pt idx="34">
                    <c:v>Novembro</c:v>
                  </c:pt>
                  <c:pt idx="35">
                    <c:v>Dezembro</c:v>
                  </c:pt>
                  <c:pt idx="36">
                    <c:v>Janeiro</c:v>
                  </c:pt>
                  <c:pt idx="37">
                    <c:v>Fevereiro</c:v>
                  </c:pt>
                  <c:pt idx="38">
                    <c:v>Março</c:v>
                  </c:pt>
                  <c:pt idx="39">
                    <c:v>Abril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</c:lvl>
              </c:multiLvlStrCache>
            </c:multiLvlStrRef>
          </c:cat>
          <c:val>
            <c:numRef>
              <c:f>Preço!$B$4:$JE$4</c:f>
              <c:numCache>
                <c:formatCode>General</c:formatCode>
                <c:ptCount val="40"/>
                <c:pt idx="0">
                  <c:v>4.2679999999999998</c:v>
                </c:pt>
                <c:pt idx="1">
                  <c:v>4.1900000000000004</c:v>
                </c:pt>
                <c:pt idx="2">
                  <c:v>4.3049999999999997</c:v>
                </c:pt>
                <c:pt idx="3">
                  <c:v>4.4370000000000003</c:v>
                </c:pt>
                <c:pt idx="4">
                  <c:v>4.5519999999999996</c:v>
                </c:pt>
                <c:pt idx="5">
                  <c:v>4.468</c:v>
                </c:pt>
                <c:pt idx="6">
                  <c:v>4.351</c:v>
                </c:pt>
                <c:pt idx="7">
                  <c:v>4.3159999999999998</c:v>
                </c:pt>
                <c:pt idx="8">
                  <c:v>4.3259999999999996</c:v>
                </c:pt>
                <c:pt idx="9">
                  <c:v>4.38</c:v>
                </c:pt>
                <c:pt idx="10">
                  <c:v>4.4130000000000003</c:v>
                </c:pt>
                <c:pt idx="11">
                  <c:v>4.5309999999999997</c:v>
                </c:pt>
                <c:pt idx="12">
                  <c:v>4.5789999999999997</c:v>
                </c:pt>
                <c:pt idx="13">
                  <c:v>4.55</c:v>
                </c:pt>
                <c:pt idx="14">
                  <c:v>4.4619999999999997</c:v>
                </c:pt>
                <c:pt idx="15">
                  <c:v>4.0659999999999998</c:v>
                </c:pt>
                <c:pt idx="16">
                  <c:v>3.8180000000000001</c:v>
                </c:pt>
                <c:pt idx="17">
                  <c:v>3.964</c:v>
                </c:pt>
                <c:pt idx="18">
                  <c:v>4.1440000000000001</c:v>
                </c:pt>
                <c:pt idx="19">
                  <c:v>4.2370000000000001</c:v>
                </c:pt>
                <c:pt idx="20">
                  <c:v>4.2017600000000002</c:v>
                </c:pt>
                <c:pt idx="21">
                  <c:v>4.3579999999999997</c:v>
                </c:pt>
                <c:pt idx="22">
                  <c:v>4.4059999999999997</c:v>
                </c:pt>
                <c:pt idx="23">
                  <c:v>4.4829999999999997</c:v>
                </c:pt>
                <c:pt idx="24">
                  <c:v>4.6219999999999999</c:v>
                </c:pt>
                <c:pt idx="25">
                  <c:v>4.9509999999999996</c:v>
                </c:pt>
                <c:pt idx="26">
                  <c:v>5.484</c:v>
                </c:pt>
                <c:pt idx="27">
                  <c:v>5.4480000000000004</c:v>
                </c:pt>
                <c:pt idx="28" formatCode="0.000">
                  <c:v>5.6040000000000001</c:v>
                </c:pt>
                <c:pt idx="29" formatCode="0.000">
                  <c:v>5.6870000000000003</c:v>
                </c:pt>
                <c:pt idx="30" formatCode="0.000">
                  <c:v>5.8070000000000004</c:v>
                </c:pt>
                <c:pt idx="31" formatCode="0.000">
                  <c:v>5.9329999999999998</c:v>
                </c:pt>
                <c:pt idx="32" formatCode="0.000">
                  <c:v>6.0780000000000003</c:v>
                </c:pt>
                <c:pt idx="33" formatCode="0.000">
                  <c:v>6.3410000000000002</c:v>
                </c:pt>
                <c:pt idx="34" formatCode="_(* #,##0.00_);_(* \(#,##0.00\);_(* &quot;-&quot;??_);_(@_)">
                  <c:v>6.7439999999999998</c:v>
                </c:pt>
                <c:pt idx="35" formatCode="_(* #,##0.00_);_(* \(#,##0.00\);_(* &quot;-&quot;??_);_(@_)">
                  <c:v>6.67</c:v>
                </c:pt>
                <c:pt idx="36" formatCode="_(* #,##0.00_);_(* \(#,##0.00\);_(* &quot;-&quot;??_);_(@_)">
                  <c:v>6.6349999999999998</c:v>
                </c:pt>
                <c:pt idx="37" formatCode="_(* #,##0.00_);_(* \(#,##0.00\);_(* &quot;-&quot;??_);_(@_)">
                  <c:v>6.6</c:v>
                </c:pt>
                <c:pt idx="38" formatCode="_(* #,##0.00_);_(* \(#,##0.00\);_(* &quot;-&quot;??_);_(@_)">
                  <c:v>7.0119999999999996</c:v>
                </c:pt>
                <c:pt idx="39" formatCode="_(* #,##0.00_);_(* \(#,##0.00\);_(* &quot;-&quot;??_);_(@_)">
                  <c:v>7.2450000000000001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BFD-460D-93D6-6406BFBBA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9881087"/>
        <c:axId val="369883583"/>
      </c:lineChart>
      <c:catAx>
        <c:axId val="446932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6915087"/>
        <c:crosses val="autoZero"/>
        <c:auto val="1"/>
        <c:lblAlgn val="ctr"/>
        <c:lblOffset val="100"/>
        <c:noMultiLvlLbl val="0"/>
      </c:catAx>
      <c:valAx>
        <c:axId val="446915087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6932143"/>
        <c:crosses val="autoZero"/>
        <c:crossBetween val="between"/>
      </c:valAx>
      <c:valAx>
        <c:axId val="369883583"/>
        <c:scaling>
          <c:orientation val="minMax"/>
        </c:scaling>
        <c:delete val="0"/>
        <c:axPos val="r"/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9881087"/>
        <c:crosses val="max"/>
        <c:crossBetween val="between"/>
      </c:valAx>
      <c:catAx>
        <c:axId val="36988108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988358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just">
        <a:defRPr b="1"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0.94369</cdr:x>
      <cdr:y>0.83227</cdr:y>
    </cdr:from>
    <cdr:to>
      <cdr:x>0.96794</cdr:x>
      <cdr:y>0.91105</cdr:y>
    </cdr:to>
    <cdr:sp macro="" textlink="">
      <cdr:nvSpPr>
        <cdr:cNvPr id="2" name="Seta para Cima 1"/>
        <cdr:cNvSpPr/>
      </cdr:nvSpPr>
      <cdr:spPr>
        <a:xfrm xmlns:a="http://schemas.openxmlformats.org/drawingml/2006/main">
          <a:off x="10671956" y="3316077"/>
          <a:ext cx="274233" cy="313899"/>
        </a:xfrm>
        <a:prstGeom xmlns:a="http://schemas.openxmlformats.org/drawingml/2006/main" prst="upArrow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/>
        </a:p>
      </cdr:txBody>
    </cdr:sp>
  </cdr:relSizeAnchor>
  <cdr:relSizeAnchor xmlns:cdr="http://schemas.openxmlformats.org/drawingml/2006/chartDrawing">
    <cdr:from>
      <cdr:x>0.96841</cdr:x>
      <cdr:y>0.83478</cdr:y>
    </cdr:from>
    <cdr:to>
      <cdr:x>0.99266</cdr:x>
      <cdr:y>0.91357</cdr:y>
    </cdr:to>
    <cdr:sp macro="" textlink="">
      <cdr:nvSpPr>
        <cdr:cNvPr id="3" name="Seta para Cima 2"/>
        <cdr:cNvSpPr/>
      </cdr:nvSpPr>
      <cdr:spPr>
        <a:xfrm xmlns:a="http://schemas.openxmlformats.org/drawingml/2006/main">
          <a:off x="10951445" y="3326104"/>
          <a:ext cx="274233" cy="313899"/>
        </a:xfrm>
        <a:prstGeom xmlns:a="http://schemas.openxmlformats.org/drawingml/2006/main" prst="upArrow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5C2EDA70-815A-4EBA-A2C0-C93D7972E6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F7D288D-1167-460F-B7E0-94DB5B316C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4AE8A66-5F8C-4A82-9D7A-C47CAB696E50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D8CE885-28A2-42E0-BC9C-DD8FE3037D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CF77D73-8379-4B48-A9D3-4C76F8D7F5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BAE7B3A-C47D-4BE4-BD63-2F22CD7BA4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29407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6144E05-EB83-48F8-9566-5B10EF414D1A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58ABDCD-3B0B-46E1-940F-959829F116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10890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b="1" dirty="0">
                <a:latin typeface="Nunito Light" panose="020B0604020202020204" charset="0"/>
              </a:rPr>
              <a:t>Maio e Julho de 2018: montagem de uma “política pública” para os preços</a:t>
            </a:r>
          </a:p>
          <a:p>
            <a:pPr marL="404451" indent="-404451" algn="just">
              <a:buAutoNum type="romanLcParenR"/>
            </a:pPr>
            <a:r>
              <a:rPr lang="pt-BR" dirty="0">
                <a:latin typeface="Nunito Light" panose="020B0604020202020204" charset="0"/>
              </a:rPr>
              <a:t>Redução das importadores no abastecimento </a:t>
            </a:r>
          </a:p>
          <a:p>
            <a:pPr marL="404451" indent="-404451" algn="just">
              <a:buAutoNum type="romanLcParenR"/>
            </a:pPr>
            <a:r>
              <a:rPr lang="pt-BR" dirty="0">
                <a:latin typeface="Nunito Light" panose="020B0604020202020204" charset="0"/>
              </a:rPr>
              <a:t>Redução do PIS e </a:t>
            </a:r>
            <a:r>
              <a:rPr lang="pt-BR" dirty="0" err="1">
                <a:latin typeface="Nunito Light" panose="020B0604020202020204" charset="0"/>
              </a:rPr>
              <a:t>Cofins</a:t>
            </a:r>
            <a:r>
              <a:rPr lang="pt-BR" dirty="0">
                <a:latin typeface="Nunito Light" panose="020B0604020202020204" charset="0"/>
              </a:rPr>
              <a:t> + Cide “zerada”</a:t>
            </a:r>
          </a:p>
          <a:p>
            <a:pPr marL="404451" indent="-404451" algn="just">
              <a:buAutoNum type="romanLcParenR"/>
            </a:pPr>
            <a:r>
              <a:rPr lang="pt-BR" dirty="0">
                <a:latin typeface="Nunito Light" panose="020B0604020202020204" charset="0"/>
              </a:rPr>
              <a:t>Programa de subvenção do diesel é implementado</a:t>
            </a:r>
          </a:p>
          <a:p>
            <a:pPr marL="404451" indent="-404451" algn="just">
              <a:buAutoNum type="romanLcParenR"/>
            </a:pPr>
            <a:endParaRPr lang="pt-BR" dirty="0">
              <a:latin typeface="Nunito Light" panose="020B0604020202020204" charset="0"/>
            </a:endParaRPr>
          </a:p>
          <a:p>
            <a:pPr algn="just"/>
            <a:r>
              <a:rPr lang="pt-BR" b="1" dirty="0">
                <a:latin typeface="Nunito Light" panose="020B0604020202020204" charset="0"/>
              </a:rPr>
              <a:t>Dezembro de 2018 a Janeiro de 2019: desmontagem parcial da política pública e Petrobras atua na volatilidade</a:t>
            </a:r>
          </a:p>
          <a:p>
            <a:pPr marL="404451" indent="-404451" algn="just">
              <a:buAutoNum type="romanLcParenR"/>
            </a:pPr>
            <a:r>
              <a:rPr lang="pt-BR" dirty="0">
                <a:latin typeface="Nunito Light" panose="020B0604020202020204" charset="0"/>
              </a:rPr>
              <a:t>Programa de subvenção do diesel é encerrado</a:t>
            </a:r>
          </a:p>
          <a:p>
            <a:pPr marL="404451" indent="-404451" algn="just">
              <a:buAutoNum type="romanLcParenR"/>
            </a:pPr>
            <a:r>
              <a:rPr lang="pt-BR" dirty="0">
                <a:latin typeface="Nunito Light" panose="020B0604020202020204" charset="0"/>
              </a:rPr>
              <a:t>Mecanismo de </a:t>
            </a:r>
            <a:r>
              <a:rPr lang="pt-BR" dirty="0" err="1">
                <a:latin typeface="Nunito Light" panose="020B0604020202020204" charset="0"/>
              </a:rPr>
              <a:t>hegde</a:t>
            </a:r>
            <a:r>
              <a:rPr lang="pt-BR" dirty="0">
                <a:latin typeface="Nunito Light" panose="020B0604020202020204" charset="0"/>
              </a:rPr>
              <a:t> para proteger os derivados das oscilações internacionais</a:t>
            </a:r>
          </a:p>
          <a:p>
            <a:pPr marL="404451" indent="-404451" algn="just">
              <a:buAutoNum type="romanLcParenR"/>
            </a:pPr>
            <a:r>
              <a:rPr lang="pt-BR" dirty="0">
                <a:latin typeface="Nunito Light" panose="020B0604020202020204" charset="0"/>
              </a:rPr>
              <a:t>Alongamento do período de reajuste: de diária para quinzenal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8564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b="1" dirty="0">
                <a:latin typeface="Nunito Light" panose="020B0604020202020204" charset="0"/>
              </a:rPr>
              <a:t>Maio e Julho de 2018: montagem de uma “política pública” para os preços</a:t>
            </a:r>
          </a:p>
          <a:p>
            <a:pPr marL="404451" indent="-404451" algn="just">
              <a:buAutoNum type="romanLcParenR"/>
            </a:pPr>
            <a:r>
              <a:rPr lang="pt-BR" dirty="0">
                <a:latin typeface="Nunito Light" panose="020B0604020202020204" charset="0"/>
              </a:rPr>
              <a:t>Redução das importadores no abastecimento </a:t>
            </a:r>
          </a:p>
          <a:p>
            <a:pPr marL="404451" indent="-404451" algn="just">
              <a:buAutoNum type="romanLcParenR"/>
            </a:pPr>
            <a:r>
              <a:rPr lang="pt-BR" dirty="0">
                <a:latin typeface="Nunito Light" panose="020B0604020202020204" charset="0"/>
              </a:rPr>
              <a:t>Redução do PIS e </a:t>
            </a:r>
            <a:r>
              <a:rPr lang="pt-BR" dirty="0" err="1">
                <a:latin typeface="Nunito Light" panose="020B0604020202020204" charset="0"/>
              </a:rPr>
              <a:t>Cofins</a:t>
            </a:r>
            <a:r>
              <a:rPr lang="pt-BR" dirty="0">
                <a:latin typeface="Nunito Light" panose="020B0604020202020204" charset="0"/>
              </a:rPr>
              <a:t> + Cide “zerada”</a:t>
            </a:r>
          </a:p>
          <a:p>
            <a:pPr marL="404451" indent="-404451" algn="just">
              <a:buAutoNum type="romanLcParenR"/>
            </a:pPr>
            <a:r>
              <a:rPr lang="pt-BR" dirty="0">
                <a:latin typeface="Nunito Light" panose="020B0604020202020204" charset="0"/>
              </a:rPr>
              <a:t>Programa de subvenção do diesel é implementado</a:t>
            </a:r>
          </a:p>
          <a:p>
            <a:pPr marL="404451" indent="-404451" algn="just">
              <a:buAutoNum type="romanLcParenR"/>
            </a:pPr>
            <a:endParaRPr lang="pt-BR" dirty="0">
              <a:latin typeface="Nunito Light" panose="020B0604020202020204" charset="0"/>
            </a:endParaRPr>
          </a:p>
          <a:p>
            <a:pPr algn="just"/>
            <a:r>
              <a:rPr lang="pt-BR" b="1" dirty="0">
                <a:latin typeface="Nunito Light" panose="020B0604020202020204" charset="0"/>
              </a:rPr>
              <a:t>Dezembro de 2018 a Janeiro de 2019: desmontagem parcial da política pública e Petrobras atua na volatilidade</a:t>
            </a:r>
          </a:p>
          <a:p>
            <a:pPr marL="404451" indent="-404451" algn="just">
              <a:buAutoNum type="romanLcParenR"/>
            </a:pPr>
            <a:r>
              <a:rPr lang="pt-BR" dirty="0">
                <a:latin typeface="Nunito Light" panose="020B0604020202020204" charset="0"/>
              </a:rPr>
              <a:t>Programa de subvenção do diesel é encerrado</a:t>
            </a:r>
          </a:p>
          <a:p>
            <a:pPr marL="404451" indent="-404451" algn="just">
              <a:buAutoNum type="romanLcParenR"/>
            </a:pPr>
            <a:r>
              <a:rPr lang="pt-BR" dirty="0">
                <a:latin typeface="Nunito Light" panose="020B0604020202020204" charset="0"/>
              </a:rPr>
              <a:t>Mecanismo de </a:t>
            </a:r>
            <a:r>
              <a:rPr lang="pt-BR" dirty="0" err="1">
                <a:latin typeface="Nunito Light" panose="020B0604020202020204" charset="0"/>
              </a:rPr>
              <a:t>hegde</a:t>
            </a:r>
            <a:r>
              <a:rPr lang="pt-BR" dirty="0">
                <a:latin typeface="Nunito Light" panose="020B0604020202020204" charset="0"/>
              </a:rPr>
              <a:t> para proteger os derivados das oscilações internacionais</a:t>
            </a:r>
          </a:p>
          <a:p>
            <a:pPr marL="404451" indent="-404451" algn="just">
              <a:buAutoNum type="romanLcParenR"/>
            </a:pPr>
            <a:r>
              <a:rPr lang="pt-BR" dirty="0">
                <a:latin typeface="Nunito Light" panose="020B0604020202020204" charset="0"/>
              </a:rPr>
              <a:t>Alongamento do período de reajuste: de diária para quinzenal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1157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b="1" dirty="0">
                <a:latin typeface="Nunito Light" panose="020B0604020202020204" charset="0"/>
              </a:rPr>
              <a:t>Maio e Julho de 2018: montagem de uma “política pública” para os preços</a:t>
            </a:r>
          </a:p>
          <a:p>
            <a:pPr marL="404451" indent="-404451" algn="just">
              <a:buAutoNum type="romanLcParenR"/>
            </a:pPr>
            <a:r>
              <a:rPr lang="pt-BR" dirty="0">
                <a:latin typeface="Nunito Light" panose="020B0604020202020204" charset="0"/>
              </a:rPr>
              <a:t>Redução das importadores no abastecimento </a:t>
            </a:r>
          </a:p>
          <a:p>
            <a:pPr marL="404451" indent="-404451" algn="just">
              <a:buAutoNum type="romanLcParenR"/>
            </a:pPr>
            <a:r>
              <a:rPr lang="pt-BR" dirty="0">
                <a:latin typeface="Nunito Light" panose="020B0604020202020204" charset="0"/>
              </a:rPr>
              <a:t>Redução do PIS e </a:t>
            </a:r>
            <a:r>
              <a:rPr lang="pt-BR" dirty="0" err="1">
                <a:latin typeface="Nunito Light" panose="020B0604020202020204" charset="0"/>
              </a:rPr>
              <a:t>Cofins</a:t>
            </a:r>
            <a:r>
              <a:rPr lang="pt-BR" dirty="0">
                <a:latin typeface="Nunito Light" panose="020B0604020202020204" charset="0"/>
              </a:rPr>
              <a:t> + Cide “zerada”</a:t>
            </a:r>
          </a:p>
          <a:p>
            <a:pPr marL="404451" indent="-404451" algn="just">
              <a:buAutoNum type="romanLcParenR"/>
            </a:pPr>
            <a:r>
              <a:rPr lang="pt-BR" dirty="0">
                <a:latin typeface="Nunito Light" panose="020B0604020202020204" charset="0"/>
              </a:rPr>
              <a:t>Programa de subvenção do diesel é implementado</a:t>
            </a:r>
          </a:p>
          <a:p>
            <a:pPr marL="404451" indent="-404451" algn="just">
              <a:buAutoNum type="romanLcParenR"/>
            </a:pPr>
            <a:endParaRPr lang="pt-BR" dirty="0">
              <a:latin typeface="Nunito Light" panose="020B0604020202020204" charset="0"/>
            </a:endParaRPr>
          </a:p>
          <a:p>
            <a:pPr algn="just"/>
            <a:r>
              <a:rPr lang="pt-BR" b="1" dirty="0">
                <a:latin typeface="Nunito Light" panose="020B0604020202020204" charset="0"/>
              </a:rPr>
              <a:t>Dezembro de 2018 a Janeiro de 2019: desmontagem parcial da política pública e Petrobras atua na volatilidade</a:t>
            </a:r>
          </a:p>
          <a:p>
            <a:pPr marL="404451" indent="-404451" algn="just">
              <a:buAutoNum type="romanLcParenR"/>
            </a:pPr>
            <a:r>
              <a:rPr lang="pt-BR" dirty="0">
                <a:latin typeface="Nunito Light" panose="020B0604020202020204" charset="0"/>
              </a:rPr>
              <a:t>Programa de subvenção do diesel é encerrado</a:t>
            </a:r>
          </a:p>
          <a:p>
            <a:pPr marL="404451" indent="-404451" algn="just">
              <a:buAutoNum type="romanLcParenR"/>
            </a:pPr>
            <a:r>
              <a:rPr lang="pt-BR" dirty="0">
                <a:latin typeface="Nunito Light" panose="020B0604020202020204" charset="0"/>
              </a:rPr>
              <a:t>Mecanismo de </a:t>
            </a:r>
            <a:r>
              <a:rPr lang="pt-BR" dirty="0" err="1">
                <a:latin typeface="Nunito Light" panose="020B0604020202020204" charset="0"/>
              </a:rPr>
              <a:t>hegde</a:t>
            </a:r>
            <a:r>
              <a:rPr lang="pt-BR" dirty="0">
                <a:latin typeface="Nunito Light" panose="020B0604020202020204" charset="0"/>
              </a:rPr>
              <a:t> para proteger os derivados das oscilações internacionais</a:t>
            </a:r>
          </a:p>
          <a:p>
            <a:pPr marL="404451" indent="-404451" algn="just">
              <a:buAutoNum type="romanLcParenR"/>
            </a:pPr>
            <a:r>
              <a:rPr lang="pt-BR" dirty="0">
                <a:latin typeface="Nunito Light" panose="020B0604020202020204" charset="0"/>
              </a:rPr>
              <a:t>Alongamento do período de reajuste: de diária para quinzenal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7911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7ADA0C-9063-4442-AA11-6255E241E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DBDEBA-AC97-4D29-91D9-31193F0DC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962BDE-16D9-419F-A3BF-6781291A8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B170-C224-45D4-85BF-5EB7E49410E6}" type="datetime1">
              <a:rPr lang="pt-BR" smtClean="0"/>
              <a:t>01/06/2022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5E606F-A2B6-4349-9A5B-D44C55E24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B054F8-0AAE-4EEA-AA90-3D326A271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2B31-827D-499D-B49F-C8145D223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3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8DA6A-8E9A-4924-B33F-2D04C533D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CAACD25-2CAC-431E-9AD7-9D7D1C832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10C52D-3093-4C89-8ADB-02CA90DBB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29FD-E46E-4F20-98EE-1CE2DEC1E9DD}" type="datetime1">
              <a:rPr lang="pt-BR" smtClean="0"/>
              <a:t>01/06/2022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C00768-248D-468C-87A8-5EC5F79F1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681FE4-01D0-4114-A225-F11B5CF8D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2B31-827D-499D-B49F-C8145D223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11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54D8227-C825-48C2-B9EC-DFE90B8D27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1D5CB4-ECD0-4FB8-976A-A9A35E580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83CB43-6861-44C7-A1C2-D40306F0B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BC72-6C63-4F07-B7D5-638EB5ED7BDF}" type="datetime1">
              <a:rPr lang="pt-BR" smtClean="0"/>
              <a:t>01/06/2022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0E017B-1E32-4613-B214-E119F3D59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57DEF0-18D1-482F-A2E0-7511159C0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2B31-827D-499D-B49F-C8145D223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21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46121F-96F6-42F1-B12D-C69D50599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861E18-1112-429A-84D7-EB1352554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5AC20C-B14D-4DC9-B2C0-65AFE0E86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EE50-D31E-42D5-A91D-46F0E119E927}" type="datetime1">
              <a:rPr lang="pt-BR" smtClean="0"/>
              <a:t>01/06/2022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C574BA-A3B9-4D4A-A7DF-EE50FDF25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0C4C8D-E7DD-40B4-9AFE-397D0081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2B31-827D-499D-B49F-C8145D223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586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466D34-B9EF-40DF-9C95-3B6263041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637C35-D638-4A8E-BEEE-D66C25D18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18A04F-0C39-4047-B5F3-BDEFA415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2E00-8FFD-48D3-BA66-D63E013550AD}" type="datetime1">
              <a:rPr lang="pt-BR" smtClean="0"/>
              <a:t>01/06/2022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988ACB-E476-4C2E-B88C-9D90BCD95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DA4021-4D64-4DDE-8FEB-9908B9DF4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2B31-827D-499D-B49F-C8145D223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068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68E90-986A-4F0C-8236-39A905843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6CA40C-C23B-41E2-86F1-412FF3E08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CC5060C-B982-4730-B1DA-D477A3AFE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B762E4F-846D-4531-B741-2A8BE5F6C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AF01-24B5-4282-A0D7-B1CE27F37DD0}" type="datetime1">
              <a:rPr lang="pt-BR" smtClean="0"/>
              <a:t>01/06/2022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D67B77-520F-40C5-8F16-93821611F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FEEBF06-D1E6-4F7C-87D7-749A465A3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2B31-827D-499D-B49F-C8145D223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48F4C-64C3-4CE0-B636-A8215872F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81DE35-D1AA-4140-9473-2FA172B0E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9174C6-A872-4FB2-9AD7-9D340530A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00DFECF-68E5-4863-A7AF-529DD8635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62310A1-102F-49F3-B747-7E27A62440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8EC1E0E-562C-4D72-8011-A065AF942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E939A-1252-42F0-9EEC-1DB9102B681F}" type="datetime1">
              <a:rPr lang="pt-BR" smtClean="0"/>
              <a:t>01/06/2022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4E9A324-2539-43E4-8D93-3C27D7C5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E2DA181-3C3D-4231-8D74-EFD31C60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2B31-827D-499D-B49F-C8145D223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87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51CED6-1BD1-4945-B4FC-F4A2A6B7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070D3C2-D9C6-40F2-8BF4-74C6E0998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E9BD-86FE-43AC-9550-5704E2DDE098}" type="datetime1">
              <a:rPr lang="pt-BR" smtClean="0"/>
              <a:t>01/06/2022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913CB23-7201-4A53-BB4E-BA8009DCD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2AB72E1-A9F7-4056-826E-1317DD47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2B31-827D-499D-B49F-C8145D223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20E2400-7B4E-445D-BB6F-29E0A4926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CFD7-F18C-46E4-B223-C6F1CB5EC642}" type="datetime1">
              <a:rPr lang="pt-BR" smtClean="0"/>
              <a:t>01/06/2022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C7EFABF-1D6F-4570-9131-E7135F79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D4C7374-1C56-45A1-BA41-DD722CD15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2B31-827D-499D-B49F-C8145D223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47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9F7C2B-11B7-42EC-A46D-FBAAF1200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6E08CB-9FD8-4E19-B84E-E93DBCD2D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F666572-8C81-4312-ADEF-09D8A3D37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FA7301F-6AC4-4527-9081-401790EF4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D25C-3B1B-4375-A481-C8BAF439037F}" type="datetime1">
              <a:rPr lang="pt-BR" smtClean="0"/>
              <a:t>01/06/2022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EABD6E-3DBD-4ECD-A4B6-0DBF3B3E6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FCF0F2-C4B1-414E-A17E-42EEF0527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2B31-827D-499D-B49F-C8145D223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669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DEA71-2E74-4C8F-9252-F97793F74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2662B08-84B6-4B2B-A2B4-67A8D021AE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67DD9EB-E67F-40BF-926B-8D5A12721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019AFCD-7E66-4D55-B737-62F3DEC2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952F-9471-4AA8-8F37-DA83FC9E7A1D}" type="datetime1">
              <a:rPr lang="pt-BR" smtClean="0"/>
              <a:t>01/06/2022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53EDD6-0D97-47DE-BED2-25826220E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E9E89CC-59DA-45C9-B011-81150310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2B31-827D-499D-B49F-C8145D223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39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E8254D7-CF84-49F0-A628-9C0C8330D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9C1B39-7EA2-4CC0-AEC9-40C87F239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5F8893-722E-49B0-8F5B-20DCE2871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DDEBB-141E-40A0-8586-8D9E92E567C4}" type="datetime1">
              <a:rPr lang="pt-BR" smtClean="0"/>
              <a:t>01/06/2022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5F5CC3-9F64-45C5-B8A8-34D668784F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B8B31E-43A3-46E2-91E4-0A86596EA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F2B31-827D-499D-B49F-C8145D223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61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70BD1B6B-8A98-4166-AF8E-F9C8FB80952A}"/>
              </a:ext>
            </a:extLst>
          </p:cNvPr>
          <p:cNvPicPr>
            <a:picLocks noGrp="1" noRot="1" noMove="1" noResize="1" noEditPoints="1" noAdjustHandles="1" noChangeArrowheads="1" noChangeShapeType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8DF7747C-FD31-444D-BF1A-CEE34164F4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  <p:custDataLst>
              <p:tags r:id="rId2"/>
            </p:custDataLst>
          </p:nvPr>
        </p:nvSpPr>
        <p:spPr>
          <a:xfrm>
            <a:off x="475375" y="3045535"/>
            <a:ext cx="6816436" cy="1080799"/>
          </a:xfrm>
        </p:spPr>
        <p:txBody>
          <a:bodyPr>
            <a:noAutofit/>
          </a:bodyPr>
          <a:lstStyle/>
          <a:p>
            <a:pPr algn="just"/>
            <a:r>
              <a:rPr lang="pt-BR" sz="2800" dirty="0">
                <a:solidFill>
                  <a:srgbClr val="084D6E"/>
                </a:solidFill>
                <a:latin typeface="Nunito Black" panose="00000A00000000000000" pitchFamily="2" charset="0"/>
              </a:rPr>
              <a:t>O aumento dos preços dos combustíveis e a precificação da Petrobras: há alternativas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C268EAF8-4A9E-40ED-9E0F-6E49727C69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75375" y="4141015"/>
            <a:ext cx="8568112" cy="1096899"/>
          </a:xfrm>
        </p:spPr>
        <p:txBody>
          <a:bodyPr>
            <a:normAutofit/>
          </a:bodyPr>
          <a:lstStyle/>
          <a:p>
            <a:pPr algn="just"/>
            <a:r>
              <a:rPr lang="pt-BR" sz="3200" dirty="0">
                <a:solidFill>
                  <a:srgbClr val="084D6E"/>
                </a:solidFill>
                <a:latin typeface="Nunito Light" panose="00000400000000000000" pitchFamily="2" charset="0"/>
              </a:rPr>
              <a:t>Eduardo Costa Pinto Professor do Instituto de Economia da UFRJ e Pesquisador do INEEP</a:t>
            </a:r>
          </a:p>
          <a:p>
            <a:pPr algn="l"/>
            <a:endParaRPr lang="pt-BR" sz="1600" dirty="0">
              <a:solidFill>
                <a:srgbClr val="084D6E"/>
              </a:solidFill>
              <a:latin typeface="Nunito Light" panose="00000400000000000000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758A192-2C37-4753-B49A-EB602BD76B4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4"/>
            </p:custDataLst>
          </p:nvPr>
        </p:nvSpPr>
        <p:spPr>
          <a:xfrm>
            <a:off x="10539370" y="1739402"/>
            <a:ext cx="1322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</a:rPr>
              <a:t>Data: 01/06/2022</a:t>
            </a:r>
          </a:p>
        </p:txBody>
      </p:sp>
    </p:spTree>
    <p:extLst>
      <p:ext uri="{BB962C8B-B14F-4D97-AF65-F5344CB8AC3E}">
        <p14:creationId xmlns:p14="http://schemas.microsoft.com/office/powerpoint/2010/main" val="3691071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EDE501-A86C-4533-8917-6053C72B7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b="1" i="0" dirty="0">
                <a:solidFill>
                  <a:srgbClr val="0C326F"/>
                </a:solidFill>
                <a:effectLst/>
                <a:latin typeface="rawline"/>
              </a:rPr>
              <a:t>Preços de paridade de importação (PPI): política de preço da Petrobras</a:t>
            </a:r>
            <a:br>
              <a:rPr lang="pt-BR" b="1" i="0" dirty="0">
                <a:solidFill>
                  <a:srgbClr val="0C326F"/>
                </a:solidFill>
                <a:effectLst/>
                <a:latin typeface="rawline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0405AF-C7AA-45F3-B700-85DA3E07B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sz="3600" b="1" dirty="0">
                <a:solidFill>
                  <a:srgbClr val="113A66"/>
                </a:solidFill>
                <a:latin typeface="Helvetica" panose="020B0604020202020204" pitchFamily="34" charset="0"/>
              </a:rPr>
              <a:t>PPI = (cotação internacional dos preços do derivados + adicionado dos custos de frete, perdas, seguros e imposto da marinha mercante quando aplicável) * (taxa de câmbio) + Parcela fixa equivalente ao custo estimado de frete rodoviário +Parcela fixa equivalente ao custo estimado de armazenamento e movimentação no terminal</a:t>
            </a:r>
          </a:p>
          <a:p>
            <a:endParaRPr lang="pt-BR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r>
              <a:rPr lang="pt-BR" b="1" i="0" dirty="0">
                <a:solidFill>
                  <a:srgbClr val="113A66"/>
                </a:solidFill>
                <a:effectLst/>
                <a:latin typeface="Helvetica" panose="020B0604020202020204" pitchFamily="34" charset="0"/>
              </a:rPr>
              <a:t>Resolução ANP Nº 743 DE </a:t>
            </a:r>
            <a:r>
              <a:rPr lang="pt-BR" b="1" dirty="0">
                <a:solidFill>
                  <a:srgbClr val="113A66"/>
                </a:solidFill>
                <a:latin typeface="Helvetica" panose="020B0604020202020204" pitchFamily="34" charset="0"/>
              </a:rPr>
              <a:t>27/08/2018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EC104AA-4928-436B-8D80-4095B2E2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2B31-827D-499D-B49F-C8145D223A9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771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20E4079-3804-4D3D-9AC5-2C298FAAE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27" y="422031"/>
            <a:ext cx="11183815" cy="614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85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D71CC-5106-4D57-AB36-DD2681BF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CA62815-FFBB-4DD4-ACFF-27D600D2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2B31-827D-499D-B49F-C8145D223A9D}" type="slidenum">
              <a:rPr lang="pt-BR" smtClean="0"/>
              <a:t>12</a:t>
            </a:fld>
            <a:endParaRPr lang="pt-BR"/>
          </a:p>
        </p:txBody>
      </p:sp>
      <p:pic>
        <p:nvPicPr>
          <p:cNvPr id="10" name="Espaço Reservado para Conteúdo 9" descr="Interface gráfica do usuário, Texto, Email&#10;&#10;Descrição gerada automaticamente">
            <a:extLst>
              <a:ext uri="{FF2B5EF4-FFF2-40B4-BE49-F238E27FC236}">
                <a16:creationId xmlns:a16="http://schemas.microsoft.com/office/drawing/2014/main" id="{5C0B73D8-4153-4628-9887-B09BE3D05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15877"/>
            <a:ext cx="12191999" cy="8482084"/>
          </a:xfrm>
        </p:spPr>
      </p:pic>
    </p:spTree>
    <p:extLst>
      <p:ext uri="{BB962C8B-B14F-4D97-AF65-F5344CB8AC3E}">
        <p14:creationId xmlns:p14="http://schemas.microsoft.com/office/powerpoint/2010/main" val="2136318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pássaro&#10;&#10;Descrição gerada automaticamente">
            <a:extLst>
              <a:ext uri="{FF2B5EF4-FFF2-40B4-BE49-F238E27FC236}">
                <a16:creationId xmlns:a16="http://schemas.microsoft.com/office/drawing/2014/main" id="{4EC69D6B-2CAF-4D81-AF38-6ED93E72AAE9}"/>
              </a:ext>
            </a:extLst>
          </p:cNvPr>
          <p:cNvPicPr>
            <a:picLocks noGrp="1" noRot="1" noMove="1" noResize="1" noEditPoints="1" noAdjustHandles="1" noChangeArrowheads="1" noChangeShapeType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A87C8CB-306E-489B-9C2A-882A2E9E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2B31-827D-499D-B49F-C8145D223A9D}" type="slidenum">
              <a:rPr lang="pt-BR" smtClean="0">
                <a:solidFill>
                  <a:schemeClr val="bg1"/>
                </a:solidFill>
              </a:rPr>
              <a:t>13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001D4E8-5B16-4E1F-8241-F60A3DEBFAE9}"/>
              </a:ext>
            </a:extLst>
          </p:cNvPr>
          <p:cNvSpPr>
            <a:spLocks noGrp="1" noRot="1" noMove="1" noResize="1" noEditPoints="1" noAdjustHandles="1" noChangeArrowheads="1" noChangeShapeType="1" noTextEdit="1"/>
          </p:cNvSpPr>
          <p:nvPr>
            <p:custDataLst>
              <p:tags r:id="rId2"/>
            </p:custDataLst>
          </p:nvPr>
        </p:nvSpPr>
        <p:spPr>
          <a:xfrm rot="3600000">
            <a:off x="11187198" y="6234813"/>
            <a:ext cx="68908" cy="59404"/>
          </a:xfrm>
          <a:prstGeom prst="triangle">
            <a:avLst/>
          </a:prstGeom>
          <a:solidFill>
            <a:srgbClr val="084D6E"/>
          </a:solidFill>
          <a:ln>
            <a:solidFill>
              <a:srgbClr val="08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F0D4C6B-A833-41B0-9AE4-A8E0737C767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custDataLst>
              <p:tags r:id="rId3"/>
            </p:custDataLst>
          </p:nvPr>
        </p:nvSpPr>
        <p:spPr>
          <a:xfrm>
            <a:off x="571730" y="415344"/>
            <a:ext cx="532537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Nunito Black" panose="00000A00000000000000" pitchFamily="2" charset="0"/>
              </a:rPr>
              <a:t>Propostas INEEP: Há alternativas para as altas dos combustíveis no Brasil</a:t>
            </a:r>
          </a:p>
          <a:p>
            <a:endParaRPr lang="pt-BR" sz="2000" dirty="0">
              <a:solidFill>
                <a:schemeClr val="bg1"/>
              </a:solidFill>
              <a:latin typeface="Nunito Black" panose="00000A00000000000000" pitchFamily="2" charset="0"/>
            </a:endParaRPr>
          </a:p>
          <a:p>
            <a:r>
              <a:rPr lang="pt-BR" sz="2000" dirty="0">
                <a:solidFill>
                  <a:schemeClr val="bg1"/>
                </a:solidFill>
                <a:latin typeface="Nunito Black" panose="00000A00000000000000" pitchFamily="2" charset="0"/>
              </a:rPr>
              <a:t>Este trecho é parte de conteúdo que pode ser compartilhado utilizando o link https://valor.globo.com/opiniao/coluna/ha-alternativas-para-as-altas-dos-combustiveis-no-brasil.ghtml ou as ferramentas oferecidas na página.</a:t>
            </a:r>
          </a:p>
          <a:p>
            <a:r>
              <a:rPr lang="pt-BR" sz="2000" dirty="0">
                <a:solidFill>
                  <a:schemeClr val="bg1"/>
                </a:solidFill>
                <a:latin typeface="Nunito Black" panose="00000A00000000000000" pitchFamily="2" charset="0"/>
              </a:rPr>
              <a:t>Textos, fotos, artes e vídeos do Valor estão protegidos pela legislação brasileira sobre direito autoral. Não reproduza o conteúdo do jornal em qualquer meio de comunicação, eletrônico ou impresso, sem autorização do Valor (falecom@valor.com.br). Essas regras têm como objetivo proteger o investimento que o Valor faz na qualidade de seu jornalismo.</a:t>
            </a:r>
          </a:p>
          <a:p>
            <a:endParaRPr lang="pt-BR" sz="20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CE71F81-20EA-4CEC-86A9-39585786546A}"/>
              </a:ext>
            </a:extLst>
          </p:cNvPr>
          <p:cNvSpPr/>
          <p:nvPr/>
        </p:nvSpPr>
        <p:spPr>
          <a:xfrm>
            <a:off x="232866" y="1393535"/>
            <a:ext cx="1172626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444443"/>
                </a:solidFill>
              </a:rPr>
              <a:t>Um estudo do Ministério da Fazenda, de 2018, sugeriu a adoção de um Mecanismo Automático de Amortecimento de Preços, no qual a Cide oscilaria positivamente quando o preço do barril internacional do petróleo estivesse mais baixo e negativamente quando estivesse alto;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44444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444443"/>
                </a:solidFill>
              </a:rPr>
              <a:t>“Uso da “banda de preços” como um mecanismo de curto prazo para evitar abruptas variações nos preços dos combustíveis. (estudos do Fundo Monetário Internacional/FMI)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44444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444443"/>
                </a:solidFill>
              </a:rPr>
              <a:t>Custos de refino  e exploração e produção de petróleo</a:t>
            </a:r>
          </a:p>
          <a:p>
            <a:endParaRPr lang="pt-BR" sz="2000" dirty="0">
              <a:solidFill>
                <a:srgbClr val="4444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3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3AED9B8-1C47-4854-845A-A0FE2FEBB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1" y="168812"/>
            <a:ext cx="10958733" cy="648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55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B32FF7-D974-4C10-A1DD-BAF1357DA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PPI: maximização dos lucros dos acionistas e preço de monopólio da </a:t>
            </a:r>
            <a:r>
              <a:rPr lang="pt-BR" b="1" dirty="0" err="1"/>
              <a:t>Petrobas</a:t>
            </a:r>
            <a:endParaRPr lang="pt-BR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2E1FBC-EDA1-43F5-984B-842739D1B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825625"/>
            <a:ext cx="10995991" cy="4351338"/>
          </a:xfrm>
        </p:spPr>
        <p:txBody>
          <a:bodyPr/>
          <a:lstStyle/>
          <a:p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João Paulo </a:t>
            </a:r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Resende, </a:t>
            </a:r>
            <a:r>
              <a:rPr lang="pt-B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ex-Conselheiro</a:t>
            </a:r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CADE, 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“se, nesse mercado cartelizado, a Petrobras operar livremente como um agente qualquer, maximizando lucros, também estará se apropriando de margens cartelizadas. E, não podemos esquecer, 50% do capital da companhia é privado. A verdadeira questão que se coloca, portanto, é se a sociedade brasileira entende razoável pagar preços cartelizados, transferindo renda para empresas privadas ou estatais de outros países, quando existe a opção de que o abastecimento interno se dê com produção e refino próprios, a um preço menor, porém compatível com os custos de produção locais.” (2018)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5EE03AA-EC9C-45CC-9996-25A7DC27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2B31-827D-499D-B49F-C8145D223A9D}" type="slidenum">
              <a:rPr lang="pt-BR" smtClean="0"/>
              <a:t>15</a:t>
            </a:fld>
            <a:endParaRPr lang="pt-BR"/>
          </a:p>
        </p:txBody>
      </p:sp>
      <p:pic>
        <p:nvPicPr>
          <p:cNvPr id="8" name="Imagem 7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1812CEFE-9DAC-488C-B080-01A37FB70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74" y="4532243"/>
            <a:ext cx="7606748" cy="23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80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screenshot&#10;&#10;Descrição gerada automaticamente">
            <a:extLst>
              <a:ext uri="{FF2B5EF4-FFF2-40B4-BE49-F238E27FC236}">
                <a16:creationId xmlns:a16="http://schemas.microsoft.com/office/drawing/2014/main" id="{E3D2C3EB-C36C-43C9-A883-14A938AD2960}"/>
              </a:ext>
            </a:extLst>
          </p:cNvPr>
          <p:cNvPicPr>
            <a:picLocks noGrp="1" noRot="1" noMove="1" noResize="1" noEditPoints="1" noAdjustHandles="1" noChangeArrowheads="1" noChangeShapeType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27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8FF55EA6-F63B-4E7F-80F6-84564E1C6172}"/>
              </a:ext>
            </a:extLst>
          </p:cNvPr>
          <p:cNvPicPr>
            <a:picLocks noGrp="1" noRot="1" noMove="1" noResize="1" noEditPoints="1" noAdjustHandles="1" noChangeArrowheads="1" noChangeShapeType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A87C8CB-306E-489B-9C2A-882A2E9E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2B31-827D-499D-B49F-C8145D223A9D}" type="slidenum">
              <a:rPr lang="pt-BR" smtClean="0">
                <a:solidFill>
                  <a:schemeClr val="bg1"/>
                </a:solidFill>
              </a:rPr>
              <a:t>2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001D4E8-5B16-4E1F-8241-F60A3DEBFAE9}"/>
              </a:ext>
            </a:extLst>
          </p:cNvPr>
          <p:cNvSpPr>
            <a:spLocks noGrp="1" noRot="1" noMove="1" noResize="1" noEditPoints="1" noAdjustHandles="1" noChangeArrowheads="1" noChangeShapeType="1" noTextEdit="1"/>
          </p:cNvSpPr>
          <p:nvPr>
            <p:custDataLst>
              <p:tags r:id="rId2"/>
            </p:custDataLst>
          </p:nvPr>
        </p:nvSpPr>
        <p:spPr>
          <a:xfrm rot="3600000">
            <a:off x="11187198" y="6234813"/>
            <a:ext cx="68908" cy="59404"/>
          </a:xfrm>
          <a:prstGeom prst="triangle">
            <a:avLst/>
          </a:prstGeom>
          <a:solidFill>
            <a:srgbClr val="084D6E"/>
          </a:solidFill>
          <a:ln>
            <a:solidFill>
              <a:srgbClr val="08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78D8198-7248-4629-BDC4-4B08848E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27" y="6356350"/>
            <a:ext cx="2406497" cy="617580"/>
          </a:xfrm>
        </p:spPr>
        <p:txBody>
          <a:bodyPr>
            <a:normAutofit/>
          </a:bodyPr>
          <a:lstStyle/>
          <a:p>
            <a:r>
              <a:rPr lang="pt-BR" sz="1200" dirty="0">
                <a:solidFill>
                  <a:schemeClr val="bg1"/>
                </a:solidFill>
                <a:latin typeface="Nunito Light" panose="020B0604020202020204" charset="0"/>
              </a:rPr>
              <a:t>Fonte: ANP. Elaboração </a:t>
            </a:r>
            <a:r>
              <a:rPr lang="pt-BR" sz="1200" dirty="0" err="1">
                <a:solidFill>
                  <a:schemeClr val="bg1"/>
                </a:solidFill>
                <a:latin typeface="Nunito Light" panose="020B0604020202020204" charset="0"/>
              </a:rPr>
              <a:t>Ineep</a:t>
            </a:r>
            <a:r>
              <a:rPr lang="pt-BR" sz="1200" dirty="0">
                <a:solidFill>
                  <a:schemeClr val="bg1"/>
                </a:solidFill>
                <a:latin typeface="Nunito Light" panose="020B0604020202020204" charset="0"/>
              </a:rPr>
              <a:t>. 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5F99EE5B-4953-2AB8-3FE7-425313F26F15}"/>
              </a:ext>
            </a:extLst>
          </p:cNvPr>
          <p:cNvSpPr txBox="1"/>
          <p:nvPr/>
        </p:nvSpPr>
        <p:spPr>
          <a:xfrm>
            <a:off x="1072550" y="779498"/>
            <a:ext cx="1019205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600" kern="600" spc="-100" dirty="0">
                <a:solidFill>
                  <a:srgbClr val="0000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aumentos dos preços dos derivados, nos últimos anos, impactaram de forma significativa na inflação brasileira.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3600" kern="600" spc="-100" dirty="0">
              <a:solidFill>
                <a:srgbClr val="000000"/>
              </a:solidFill>
              <a:effectLst/>
              <a:latin typeface="Goudy Old Style" panose="0202050205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600" kern="600" spc="-100" dirty="0">
                <a:solidFill>
                  <a:srgbClr val="0000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2021, os expressivos aumentos para o consumidor da gasolina (47,4%), do diesel (46,1%), do óleo lubrificante (18,6%) e do gás de botijão (36,9%) contribuíram de </a:t>
            </a:r>
            <a:r>
              <a:rPr lang="pt-BR" sz="3600" b="1" kern="600" spc="-100" dirty="0">
                <a:solidFill>
                  <a:srgbClr val="0000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 direta </a:t>
            </a:r>
            <a:r>
              <a:rPr lang="pt-BR" sz="3600" kern="600" spc="-100" dirty="0">
                <a:solidFill>
                  <a:srgbClr val="000000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 cerca de 38% da inflação brasileira em 2021, que foi de 10,6% (IPCA).</a:t>
            </a:r>
          </a:p>
        </p:txBody>
      </p:sp>
    </p:spTree>
    <p:extLst>
      <p:ext uri="{BB962C8B-B14F-4D97-AF65-F5344CB8AC3E}">
        <p14:creationId xmlns:p14="http://schemas.microsoft.com/office/powerpoint/2010/main" val="2057893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8FF55EA6-F63B-4E7F-80F6-84564E1C6172}"/>
              </a:ext>
            </a:extLst>
          </p:cNvPr>
          <p:cNvPicPr>
            <a:picLocks noGrp="1" noRot="1" noMove="1" noResize="1" noEditPoints="1" noAdjustHandles="1" noChangeArrowheads="1" noChangeShapeType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A87C8CB-306E-489B-9C2A-882A2E9E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2B31-827D-499D-B49F-C8145D223A9D}" type="slidenum">
              <a:rPr lang="pt-BR" smtClean="0">
                <a:solidFill>
                  <a:schemeClr val="bg1"/>
                </a:solidFill>
              </a:rPr>
              <a:t>3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001D4E8-5B16-4E1F-8241-F60A3DEBFAE9}"/>
              </a:ext>
            </a:extLst>
          </p:cNvPr>
          <p:cNvSpPr>
            <a:spLocks noGrp="1" noRot="1" noMove="1" noResize="1" noEditPoints="1" noAdjustHandles="1" noChangeArrowheads="1" noChangeShapeType="1" noTextEdit="1"/>
          </p:cNvSpPr>
          <p:nvPr>
            <p:custDataLst>
              <p:tags r:id="rId2"/>
            </p:custDataLst>
          </p:nvPr>
        </p:nvSpPr>
        <p:spPr>
          <a:xfrm rot="3600000">
            <a:off x="11187198" y="6234813"/>
            <a:ext cx="68908" cy="59404"/>
          </a:xfrm>
          <a:prstGeom prst="triangle">
            <a:avLst/>
          </a:prstGeom>
          <a:solidFill>
            <a:srgbClr val="084D6E"/>
          </a:solidFill>
          <a:ln>
            <a:solidFill>
              <a:srgbClr val="08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78D8198-7248-4629-BDC4-4B08848E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27" y="6356350"/>
            <a:ext cx="2406497" cy="617580"/>
          </a:xfrm>
        </p:spPr>
        <p:txBody>
          <a:bodyPr>
            <a:normAutofit/>
          </a:bodyPr>
          <a:lstStyle/>
          <a:p>
            <a:r>
              <a:rPr lang="pt-BR" sz="1200" dirty="0">
                <a:solidFill>
                  <a:schemeClr val="bg1"/>
                </a:solidFill>
                <a:latin typeface="Nunito Light" panose="020B0604020202020204" charset="0"/>
              </a:rPr>
              <a:t>Fonte: ANP. Elaboração </a:t>
            </a:r>
            <a:r>
              <a:rPr lang="pt-BR" sz="1200" dirty="0" err="1">
                <a:solidFill>
                  <a:schemeClr val="bg1"/>
                </a:solidFill>
                <a:latin typeface="Nunito Light" panose="020B0604020202020204" charset="0"/>
              </a:rPr>
              <a:t>Ineep</a:t>
            </a:r>
            <a:r>
              <a:rPr lang="pt-BR" sz="1200" dirty="0">
                <a:solidFill>
                  <a:schemeClr val="bg1"/>
                </a:solidFill>
                <a:latin typeface="Nunito Light" panose="020B0604020202020204" charset="0"/>
              </a:rPr>
              <a:t>.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1DAE60B-AA82-2D03-F0E5-17C603E3BD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956" y="534572"/>
            <a:ext cx="1118882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60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8FF55EA6-F63B-4E7F-80F6-84564E1C6172}"/>
              </a:ext>
            </a:extLst>
          </p:cNvPr>
          <p:cNvPicPr>
            <a:picLocks noGrp="1" noRot="1" noMove="1" noResize="1" noEditPoints="1" noAdjustHandles="1" noChangeArrowheads="1" noChangeShapeType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A87C8CB-306E-489B-9C2A-882A2E9E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2B31-827D-499D-B49F-C8145D223A9D}" type="slidenum">
              <a:rPr lang="pt-BR" smtClean="0">
                <a:solidFill>
                  <a:schemeClr val="bg1"/>
                </a:solidFill>
              </a:rPr>
              <a:t>4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001D4E8-5B16-4E1F-8241-F60A3DEBFAE9}"/>
              </a:ext>
            </a:extLst>
          </p:cNvPr>
          <p:cNvSpPr>
            <a:spLocks noGrp="1" noRot="1" noMove="1" noResize="1" noEditPoints="1" noAdjustHandles="1" noChangeArrowheads="1" noChangeShapeType="1" noTextEdit="1"/>
          </p:cNvSpPr>
          <p:nvPr>
            <p:custDataLst>
              <p:tags r:id="rId2"/>
            </p:custDataLst>
          </p:nvPr>
        </p:nvSpPr>
        <p:spPr>
          <a:xfrm rot="3600000">
            <a:off x="11187198" y="6234813"/>
            <a:ext cx="68908" cy="59404"/>
          </a:xfrm>
          <a:prstGeom prst="triangle">
            <a:avLst/>
          </a:prstGeom>
          <a:solidFill>
            <a:srgbClr val="084D6E"/>
          </a:solidFill>
          <a:ln>
            <a:solidFill>
              <a:srgbClr val="08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C7ECDE7-90F6-41E9-8E0C-854BD19C720F}"/>
              </a:ext>
            </a:extLst>
          </p:cNvPr>
          <p:cNvSpPr txBox="1"/>
          <p:nvPr/>
        </p:nvSpPr>
        <p:spPr>
          <a:xfrm>
            <a:off x="274252" y="263459"/>
            <a:ext cx="2972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84D6E"/>
                </a:solidFill>
                <a:latin typeface="Nunito Black" panose="00000A00000000000000" pitchFamily="2" charset="0"/>
              </a:rPr>
              <a:t>Evolução do Preço Médio do Diesel, Gasolina e Brent </a:t>
            </a:r>
          </a:p>
          <a:p>
            <a:r>
              <a:rPr lang="pt-BR" dirty="0">
                <a:solidFill>
                  <a:srgbClr val="084D6E"/>
                </a:solidFill>
                <a:latin typeface="Nunito Black" panose="00000A00000000000000" pitchFamily="2" charset="0"/>
              </a:rPr>
              <a:t>Em R$ - 2019-2022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78D8198-7248-4629-BDC4-4B08848E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27" y="6356350"/>
            <a:ext cx="2406497" cy="617580"/>
          </a:xfrm>
        </p:spPr>
        <p:txBody>
          <a:bodyPr>
            <a:normAutofit/>
          </a:bodyPr>
          <a:lstStyle/>
          <a:p>
            <a:r>
              <a:rPr lang="pt-BR" sz="1200" dirty="0">
                <a:solidFill>
                  <a:schemeClr val="bg1"/>
                </a:solidFill>
                <a:latin typeface="Nunito Light" panose="020B0604020202020204" charset="0"/>
              </a:rPr>
              <a:t>Fonte: ANP. Elaboração </a:t>
            </a:r>
            <a:r>
              <a:rPr lang="pt-BR" sz="1200" dirty="0" err="1">
                <a:solidFill>
                  <a:schemeClr val="bg1"/>
                </a:solidFill>
                <a:latin typeface="Nunito Light" panose="020B0604020202020204" charset="0"/>
              </a:rPr>
              <a:t>Ineep</a:t>
            </a:r>
            <a:r>
              <a:rPr lang="pt-BR" sz="1200" dirty="0">
                <a:solidFill>
                  <a:schemeClr val="bg1"/>
                </a:solidFill>
                <a:latin typeface="Nunito Light" panose="020B0604020202020204" charset="0"/>
              </a:rPr>
              <a:t>. </a:t>
            </a:r>
          </a:p>
        </p:txBody>
      </p:sp>
      <p:cxnSp>
        <p:nvCxnSpPr>
          <p:cNvPr id="4" name="Conector de Seta Reta 3"/>
          <p:cNvCxnSpPr/>
          <p:nvPr/>
        </p:nvCxnSpPr>
        <p:spPr>
          <a:xfrm flipH="1" flipV="1">
            <a:off x="4460033" y="1697239"/>
            <a:ext cx="530313" cy="145650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tângulo Arredondado 4"/>
          <p:cNvSpPr/>
          <p:nvPr/>
        </p:nvSpPr>
        <p:spPr>
          <a:xfrm>
            <a:off x="6823807" y="578499"/>
            <a:ext cx="1575640" cy="1047737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u="sng" dirty="0"/>
              <a:t>Nov.21-Jun.22: </a:t>
            </a:r>
            <a:r>
              <a:rPr lang="pt-BR" sz="1200" dirty="0"/>
              <a:t>Congelamento PMPF</a:t>
            </a:r>
          </a:p>
        </p:txBody>
      </p:sp>
      <p:sp>
        <p:nvSpPr>
          <p:cNvPr id="12" name="Retângulo Arredondado 11"/>
          <p:cNvSpPr/>
          <p:nvPr/>
        </p:nvSpPr>
        <p:spPr>
          <a:xfrm>
            <a:off x="8523214" y="578500"/>
            <a:ext cx="1516218" cy="105529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u="sng" dirty="0"/>
              <a:t>Dez.2021:</a:t>
            </a:r>
            <a:r>
              <a:rPr lang="pt-BR" sz="1200" dirty="0"/>
              <a:t> Início da gestão privada da </a:t>
            </a:r>
            <a:r>
              <a:rPr lang="pt-BR" sz="1200" dirty="0" err="1"/>
              <a:t>Rlam</a:t>
            </a:r>
            <a:endParaRPr lang="pt-BR" sz="1200" dirty="0"/>
          </a:p>
        </p:txBody>
      </p:sp>
      <p:sp>
        <p:nvSpPr>
          <p:cNvPr id="15" name="Retângulo Arredondado 14"/>
          <p:cNvSpPr/>
          <p:nvPr/>
        </p:nvSpPr>
        <p:spPr>
          <a:xfrm>
            <a:off x="3554963" y="578499"/>
            <a:ext cx="1544255" cy="105371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u="sng" dirty="0"/>
              <a:t>Mar.-Abr.2020: </a:t>
            </a:r>
            <a:r>
              <a:rPr lang="pt-BR" sz="1200" dirty="0"/>
              <a:t>Queda dos preços internacionais do barril de petróleo</a:t>
            </a:r>
          </a:p>
        </p:txBody>
      </p:sp>
      <p:sp>
        <p:nvSpPr>
          <p:cNvPr id="16" name="Retângulo Arredondado 15"/>
          <p:cNvSpPr/>
          <p:nvPr/>
        </p:nvSpPr>
        <p:spPr>
          <a:xfrm>
            <a:off x="5193867" y="578499"/>
            <a:ext cx="1535290" cy="105687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u="sng" dirty="0"/>
              <a:t>Mar.-Abr.2021: </a:t>
            </a:r>
            <a:r>
              <a:rPr lang="pt-BR" sz="1200" dirty="0"/>
              <a:t>Anulação da alíquota do PIS/</a:t>
            </a:r>
            <a:r>
              <a:rPr lang="pt-BR" sz="1200" dirty="0" err="1"/>
              <a:t>Cofins</a:t>
            </a:r>
            <a:r>
              <a:rPr lang="pt-BR" sz="1200" dirty="0"/>
              <a:t> do Diesel</a:t>
            </a: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926034349"/>
              </p:ext>
            </p:extLst>
          </p:nvPr>
        </p:nvGraphicFramePr>
        <p:xfrm>
          <a:off x="544727" y="1865901"/>
          <a:ext cx="11308702" cy="3984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9" name="Conector de Seta Reta 18"/>
          <p:cNvCxnSpPr/>
          <p:nvPr/>
        </p:nvCxnSpPr>
        <p:spPr>
          <a:xfrm flipH="1" flipV="1">
            <a:off x="6213753" y="1730203"/>
            <a:ext cx="1722522" cy="8612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H="1" flipV="1">
            <a:off x="11048977" y="1670413"/>
            <a:ext cx="14436" cy="3846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flipH="1" flipV="1">
            <a:off x="7725747" y="1720502"/>
            <a:ext cx="2304323" cy="6351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 flipH="1" flipV="1">
            <a:off x="9450359" y="1690173"/>
            <a:ext cx="823039" cy="6234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Retângulo Arredondado 32"/>
          <p:cNvSpPr/>
          <p:nvPr/>
        </p:nvSpPr>
        <p:spPr>
          <a:xfrm>
            <a:off x="10179698" y="578499"/>
            <a:ext cx="1552685" cy="1047737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u="sng" dirty="0"/>
              <a:t>Mar.-Dez.22:</a:t>
            </a:r>
            <a:r>
              <a:rPr lang="pt-BR" sz="1200" dirty="0"/>
              <a:t> Anulação da alíquota do PIS/</a:t>
            </a:r>
            <a:r>
              <a:rPr lang="pt-BR" sz="1200" dirty="0" err="1"/>
              <a:t>Cofins</a:t>
            </a:r>
            <a:r>
              <a:rPr lang="pt-BR" sz="1200" dirty="0"/>
              <a:t> do Diesel (+ mudança ICMS)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5672371" y="5738505"/>
            <a:ext cx="394295" cy="247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/>
          <p:cNvSpPr/>
          <p:nvPr/>
        </p:nvSpPr>
        <p:spPr>
          <a:xfrm>
            <a:off x="8679068" y="5724846"/>
            <a:ext cx="400005" cy="247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/>
          <p:cNvSpPr/>
          <p:nvPr/>
        </p:nvSpPr>
        <p:spPr>
          <a:xfrm>
            <a:off x="10758148" y="5708027"/>
            <a:ext cx="362990" cy="247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/>
          <p:cNvSpPr/>
          <p:nvPr/>
        </p:nvSpPr>
        <p:spPr>
          <a:xfrm>
            <a:off x="5672372" y="6063103"/>
            <a:ext cx="394294" cy="24745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/>
          <p:cNvSpPr/>
          <p:nvPr/>
        </p:nvSpPr>
        <p:spPr>
          <a:xfrm>
            <a:off x="8679068" y="6018956"/>
            <a:ext cx="400005" cy="24745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Retângulo 47"/>
          <p:cNvSpPr/>
          <p:nvPr/>
        </p:nvSpPr>
        <p:spPr>
          <a:xfrm>
            <a:off x="10758148" y="6018956"/>
            <a:ext cx="362990" cy="24745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/>
          <p:cNvSpPr txBox="1"/>
          <p:nvPr/>
        </p:nvSpPr>
        <p:spPr>
          <a:xfrm>
            <a:off x="5666991" y="5765040"/>
            <a:ext cx="9165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-14%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5646792" y="6085382"/>
            <a:ext cx="9165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-3%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8699267" y="5749233"/>
            <a:ext cx="9165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66%</a:t>
            </a:r>
          </a:p>
        </p:txBody>
      </p:sp>
      <p:sp>
        <p:nvSpPr>
          <p:cNvPr id="52" name="CaixaDeTexto 51"/>
          <p:cNvSpPr txBox="1"/>
          <p:nvPr/>
        </p:nvSpPr>
        <p:spPr>
          <a:xfrm>
            <a:off x="8682328" y="6050919"/>
            <a:ext cx="9165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69%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10725313" y="5708686"/>
            <a:ext cx="9165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47%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10725313" y="6015727"/>
            <a:ext cx="9165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25%</a:t>
            </a:r>
          </a:p>
        </p:txBody>
      </p:sp>
      <p:sp>
        <p:nvSpPr>
          <p:cNvPr id="56" name="Seta para a Direita 55"/>
          <p:cNvSpPr/>
          <p:nvPr/>
        </p:nvSpPr>
        <p:spPr>
          <a:xfrm>
            <a:off x="2345049" y="5772659"/>
            <a:ext cx="2347926" cy="53944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CaixaDeTexto 56"/>
          <p:cNvSpPr txBox="1"/>
          <p:nvPr/>
        </p:nvSpPr>
        <p:spPr>
          <a:xfrm>
            <a:off x="2403860" y="5903881"/>
            <a:ext cx="2170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84D6E"/>
                </a:solidFill>
              </a:rPr>
              <a:t>Reajustes Refinarias Petrobras:</a:t>
            </a:r>
          </a:p>
        </p:txBody>
      </p:sp>
      <p:sp>
        <p:nvSpPr>
          <p:cNvPr id="3" name="Seta para Cima 2"/>
          <p:cNvSpPr/>
          <p:nvPr/>
        </p:nvSpPr>
        <p:spPr>
          <a:xfrm>
            <a:off x="8125214" y="5186149"/>
            <a:ext cx="274233" cy="313899"/>
          </a:xfrm>
          <a:prstGeom prst="up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o Explicativo em Seta para Cima 10"/>
          <p:cNvSpPr/>
          <p:nvPr/>
        </p:nvSpPr>
        <p:spPr>
          <a:xfrm>
            <a:off x="247905" y="5589324"/>
            <a:ext cx="1459598" cy="705217"/>
          </a:xfrm>
          <a:prstGeom prst="up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/>
          <p:cNvSpPr txBox="1"/>
          <p:nvPr/>
        </p:nvSpPr>
        <p:spPr>
          <a:xfrm>
            <a:off x="350622" y="5832270"/>
            <a:ext cx="16452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Gasolina: +70%</a:t>
            </a:r>
          </a:p>
          <a:p>
            <a:r>
              <a:rPr lang="pt-BR" sz="1400" b="1" dirty="0">
                <a:solidFill>
                  <a:schemeClr val="bg1"/>
                </a:solidFill>
              </a:rPr>
              <a:t>Diesel</a:t>
            </a:r>
            <a:r>
              <a:rPr lang="pt-BR" sz="1200" b="1" dirty="0">
                <a:solidFill>
                  <a:schemeClr val="bg1"/>
                </a:solidFill>
              </a:rPr>
              <a:t>: +90%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7244326" y="187962"/>
            <a:ext cx="2557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u="sng" dirty="0"/>
              <a:t>Medidas Governo Bolsonaro</a:t>
            </a:r>
          </a:p>
        </p:txBody>
      </p:sp>
    </p:spTree>
    <p:extLst>
      <p:ext uri="{BB962C8B-B14F-4D97-AF65-F5344CB8AC3E}">
        <p14:creationId xmlns:p14="http://schemas.microsoft.com/office/powerpoint/2010/main" val="2428724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88B2542-CB9C-C520-F1A7-4C5BA3625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2B31-827D-499D-B49F-C8145D223A9D}" type="slidenum">
              <a:rPr lang="pt-BR" smtClean="0"/>
              <a:t>5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C13C431-04B0-1431-5624-F5F2DDD91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3" y="136524"/>
            <a:ext cx="11685722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94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6F05A9C-5AE9-8FF3-0D17-EAC2F123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2B31-827D-499D-B49F-C8145D223A9D}" type="slidenum">
              <a:rPr lang="pt-BR" smtClean="0"/>
              <a:t>6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923117-B8E5-8F9C-3856-7115FFEA8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69" y="325463"/>
            <a:ext cx="11453246" cy="624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79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D9EAD8-6154-4F36-B8BC-6E18F41E2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227"/>
            <a:ext cx="10515600" cy="1325563"/>
          </a:xfrm>
        </p:spPr>
        <p:txBody>
          <a:bodyPr/>
          <a:lstStyle/>
          <a:p>
            <a:pPr algn="ctr"/>
            <a:r>
              <a:rPr lang="pt-BR" b="1" dirty="0"/>
              <a:t>Lucros extraordinários da Petrobras continuam no 1T22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B5EF00-C3A6-C2A8-EA02-2721ECC3D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63" y="1534790"/>
            <a:ext cx="11468745" cy="511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9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7D33069-AA8B-8AF8-1D00-21DB58CB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2B31-827D-499D-B49F-C8145D223A9D}" type="slidenum">
              <a:rPr lang="pt-BR" smtClean="0"/>
              <a:t>8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3F92DB9-DCFB-A522-C8BC-A148C47B0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524"/>
            <a:ext cx="12192000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46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28F90BB-9209-53EA-60ED-77C9D93E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F2B31-827D-499D-B49F-C8145D223A9D}" type="slidenum">
              <a:rPr lang="pt-BR" smtClean="0"/>
              <a:t>9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D43FF48-8B68-76F6-1416-53664FF9C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073180" cy="672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065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6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6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6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6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3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3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6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6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6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6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67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912</Words>
  <Application>Microsoft Office PowerPoint</Application>
  <PresentationFormat>Widescreen</PresentationFormat>
  <Paragraphs>84</Paragraphs>
  <Slides>16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6" baseType="lpstr">
      <vt:lpstr>Nunito Light</vt:lpstr>
      <vt:lpstr>Helvetica</vt:lpstr>
      <vt:lpstr>Goudy Old Style</vt:lpstr>
      <vt:lpstr>Calibri</vt:lpstr>
      <vt:lpstr>Times New Roman</vt:lpstr>
      <vt:lpstr>Nunito Black</vt:lpstr>
      <vt:lpstr>Calibri Light</vt:lpstr>
      <vt:lpstr>Arial</vt:lpstr>
      <vt:lpstr>rawline</vt:lpstr>
      <vt:lpstr>Tema do Office</vt:lpstr>
      <vt:lpstr>O aumento dos preços dos combustíveis e a precificação da Petrobras: há alternativas</vt:lpstr>
      <vt:lpstr>Fonte: ANP. Elaboração Ineep. </vt:lpstr>
      <vt:lpstr>Fonte: ANP. Elaboração Ineep. </vt:lpstr>
      <vt:lpstr>Fonte: ANP. Elaboração Ineep. </vt:lpstr>
      <vt:lpstr>Apresentação do PowerPoint</vt:lpstr>
      <vt:lpstr>Apresentação do PowerPoint</vt:lpstr>
      <vt:lpstr>Lucros extraordinários da Petrobras continuam no 1T22</vt:lpstr>
      <vt:lpstr>Apresentação do PowerPoint</vt:lpstr>
      <vt:lpstr>Apresentação do PowerPoint</vt:lpstr>
      <vt:lpstr>Preços de paridade de importação (PPI): política de preço da Petrobras </vt:lpstr>
      <vt:lpstr>Apresentação do PowerPoint</vt:lpstr>
      <vt:lpstr>Apresentação do PowerPoint</vt:lpstr>
      <vt:lpstr>Apresentação do PowerPoint</vt:lpstr>
      <vt:lpstr>Apresentação do PowerPoint</vt:lpstr>
      <vt:lpstr>PPI: maximização dos lucros dos acionistas e preço de monopólio da Petrobas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Projeto</dc:title>
  <dc:creator>Gustavo Teixeira Gonçalves</dc:creator>
  <cp:lastModifiedBy>Eduardo Costa Pinto</cp:lastModifiedBy>
  <cp:revision>108</cp:revision>
  <cp:lastPrinted>2022-06-01T07:05:54Z</cp:lastPrinted>
  <dcterms:created xsi:type="dcterms:W3CDTF">2020-06-18T21:08:03Z</dcterms:created>
  <dcterms:modified xsi:type="dcterms:W3CDTF">2022-06-01T07:12:16Z</dcterms:modified>
</cp:coreProperties>
</file>