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9" r:id="rId5"/>
    <p:sldId id="290" r:id="rId6"/>
    <p:sldId id="303" r:id="rId7"/>
    <p:sldId id="260" r:id="rId8"/>
    <p:sldId id="310" r:id="rId9"/>
    <p:sldId id="317" r:id="rId10"/>
    <p:sldId id="318" r:id="rId11"/>
    <p:sldId id="313" r:id="rId12"/>
    <p:sldId id="316" r:id="rId13"/>
    <p:sldId id="315" r:id="rId14"/>
    <p:sldId id="262" r:id="rId15"/>
    <p:sldId id="320" r:id="rId16"/>
    <p:sldId id="31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FF"/>
    <a:srgbClr val="EA1F63"/>
    <a:srgbClr val="A13DF4"/>
    <a:srgbClr val="009145"/>
    <a:srgbClr val="8BC53F"/>
    <a:srgbClr val="FAB03B"/>
    <a:srgbClr val="EC86F1"/>
    <a:srgbClr val="3FBCFF"/>
    <a:srgbClr val="F268F1"/>
    <a:srgbClr val="8A5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01" autoAdjust="0"/>
    <p:restoredTop sz="96327"/>
  </p:normalViewPr>
  <p:slideViewPr>
    <p:cSldViewPr snapToGrid="0">
      <p:cViewPr varScale="1">
        <p:scale>
          <a:sx n="74" d="100"/>
          <a:sy n="74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as Santiago" userId="8e4c7737-28f8-4029-ada3-21a48a42fc78" providerId="ADAL" clId="{3A09C4CD-47DE-4603-B127-F5AADFC3D067}"/>
    <pc:docChg chg="modSld">
      <pc:chgData name="Silas Santiago" userId="8e4c7737-28f8-4029-ada3-21a48a42fc78" providerId="ADAL" clId="{3A09C4CD-47DE-4603-B127-F5AADFC3D067}" dt="2022-05-18T07:10:27.086" v="52" actId="6549"/>
      <pc:docMkLst>
        <pc:docMk/>
      </pc:docMkLst>
      <pc:sldChg chg="modSp mod">
        <pc:chgData name="Silas Santiago" userId="8e4c7737-28f8-4029-ada3-21a48a42fc78" providerId="ADAL" clId="{3A09C4CD-47DE-4603-B127-F5AADFC3D067}" dt="2022-05-18T07:10:27.086" v="52" actId="6549"/>
        <pc:sldMkLst>
          <pc:docMk/>
          <pc:sldMk cId="1732694296" sldId="299"/>
        </pc:sldMkLst>
        <pc:spChg chg="mod">
          <ac:chgData name="Silas Santiago" userId="8e4c7737-28f8-4029-ada3-21a48a42fc78" providerId="ADAL" clId="{3A09C4CD-47DE-4603-B127-F5AADFC3D067}" dt="2022-05-18T07:10:27.086" v="52" actId="6549"/>
          <ac:spMkLst>
            <pc:docMk/>
            <pc:sldMk cId="1732694296" sldId="299"/>
            <ac:spMk id="3" creationId="{F48FF236-D3F4-0947-9E12-164C038D975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___Melles\2022-01-24-Consulta-Abertura-Fechamento-Empresas-Por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___Melles\2022-01-24-Consulta-Abertura-Fechamento-Empresas-Por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___Melles\2022-01-24-Consulta-Abertura-Fechamento-Empresas-Por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42BE"/>
            </a:solidFill>
            <a:ln>
              <a:noFill/>
            </a:ln>
          </c:spPr>
          <c:dPt>
            <c:idx val="0"/>
            <c:bubble3D val="0"/>
            <c:spPr>
              <a:solidFill>
                <a:srgbClr val="3B4AF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B7-8844-AA09-6A81C5F923C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1B7-8844-AA09-6A81C5F923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B7-8844-AA09-6A81C5F92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Planilha1!$D$16</c:f>
              <c:strCache>
                <c:ptCount val="1"/>
                <c:pt idx="0">
                  <c:v>Peq. Neg.</c:v>
                </c:pt>
              </c:strCache>
            </c:strRef>
          </c:tx>
          <c:spPr>
            <a:solidFill>
              <a:srgbClr val="EA1F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Planilha1!$E$15:$H$15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Planilha1!$E$16:$H$16</c:f>
              <c:numCache>
                <c:formatCode>\ * #,##0\ ;\-* #,##0\ ;\ * \-#\ ;\ @\ </c:formatCode>
                <c:ptCount val="4"/>
                <c:pt idx="0">
                  <c:v>176255</c:v>
                </c:pt>
                <c:pt idx="1">
                  <c:v>1970209</c:v>
                </c:pt>
                <c:pt idx="2">
                  <c:v>2276784</c:v>
                </c:pt>
                <c:pt idx="3">
                  <c:v>2570355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B7-EC47-ACAC-92366CBA9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5"/>
        <c:axId val="136841696"/>
        <c:axId val="136858064"/>
      </c:barChart>
      <c:catAx>
        <c:axId val="1368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pt-BR"/>
          </a:p>
        </c:txPr>
        <c:crossAx val="136858064"/>
        <c:crosses val="autoZero"/>
        <c:auto val="1"/>
        <c:lblAlgn val="ctr"/>
        <c:lblOffset val="100"/>
        <c:noMultiLvlLbl val="0"/>
      </c:catAx>
      <c:valAx>
        <c:axId val="136858064"/>
        <c:scaling>
          <c:orientation val="minMax"/>
        </c:scaling>
        <c:delete val="1"/>
        <c:axPos val="l"/>
        <c:numFmt formatCode="\ * #,##0\ ;\-* #,##0\ ;\ * \-#\ ;\ @\ " sourceLinked="1"/>
        <c:majorTickMark val="none"/>
        <c:minorTickMark val="none"/>
        <c:tickLblPos val="nextTo"/>
        <c:crossAx val="1368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Planilha1!$D$16</c:f>
              <c:strCache>
                <c:ptCount val="1"/>
                <c:pt idx="0">
                  <c:v>Peq. Neg.</c:v>
                </c:pt>
              </c:strCache>
            </c:strRef>
          </c:tx>
          <c:spPr>
            <a:solidFill>
              <a:srgbClr val="EA1F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Planilha1!$E$15:$H$15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Planilha1!$E$16:$H$16</c:f>
              <c:numCache>
                <c:formatCode>\ * #,##0\ ;\-* #,##0\ ;\ * \-#\ ;\ @\ </c:formatCode>
                <c:ptCount val="4"/>
                <c:pt idx="0">
                  <c:v>176255</c:v>
                </c:pt>
                <c:pt idx="1">
                  <c:v>1970209</c:v>
                </c:pt>
                <c:pt idx="2">
                  <c:v>2276784</c:v>
                </c:pt>
                <c:pt idx="3">
                  <c:v>2570355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B7-EC47-ACAC-92366CBA9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5"/>
        <c:axId val="137255616"/>
        <c:axId val="137258056"/>
      </c:barChart>
      <c:catAx>
        <c:axId val="13725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pt-BR"/>
          </a:p>
        </c:txPr>
        <c:crossAx val="137258056"/>
        <c:crosses val="autoZero"/>
        <c:auto val="1"/>
        <c:lblAlgn val="ctr"/>
        <c:lblOffset val="100"/>
        <c:noMultiLvlLbl val="0"/>
      </c:catAx>
      <c:valAx>
        <c:axId val="137258056"/>
        <c:scaling>
          <c:orientation val="minMax"/>
        </c:scaling>
        <c:delete val="1"/>
        <c:axPos val="l"/>
        <c:numFmt formatCode="\ * #,##0\ ;\-* #,##0\ ;\ * \-#\ ;\ @\ " sourceLinked="1"/>
        <c:majorTickMark val="none"/>
        <c:minorTickMark val="none"/>
        <c:tickLblPos val="nextTo"/>
        <c:crossAx val="13725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Planilha1!$D$16</c:f>
              <c:strCache>
                <c:ptCount val="1"/>
                <c:pt idx="0">
                  <c:v>Peq. Neg.</c:v>
                </c:pt>
              </c:strCache>
            </c:strRef>
          </c:tx>
          <c:spPr>
            <a:solidFill>
              <a:srgbClr val="EA1F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Planilha1!$E$15:$H$15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Planilha1!$E$16:$H$16</c:f>
              <c:numCache>
                <c:formatCode>\ * #,##0\ ;\-* #,##0\ ;\ * \-#\ ;\ @\ </c:formatCode>
                <c:ptCount val="4"/>
                <c:pt idx="0">
                  <c:v>176255</c:v>
                </c:pt>
                <c:pt idx="1">
                  <c:v>1970209</c:v>
                </c:pt>
                <c:pt idx="2">
                  <c:v>2276784</c:v>
                </c:pt>
                <c:pt idx="3">
                  <c:v>2570355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B7-EC47-ACAC-92366CBA9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5"/>
        <c:axId val="137439216"/>
        <c:axId val="137416896"/>
      </c:barChart>
      <c:catAx>
        <c:axId val="1374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pt-BR"/>
          </a:p>
        </c:txPr>
        <c:crossAx val="137416896"/>
        <c:crosses val="autoZero"/>
        <c:auto val="1"/>
        <c:lblAlgn val="ctr"/>
        <c:lblOffset val="100"/>
        <c:noMultiLvlLbl val="0"/>
      </c:catAx>
      <c:valAx>
        <c:axId val="137416896"/>
        <c:scaling>
          <c:orientation val="minMax"/>
        </c:scaling>
        <c:delete val="1"/>
        <c:axPos val="l"/>
        <c:numFmt formatCode="\ * #,##0\ ;\-* #,##0\ ;\ * \-#\ ;\ @\ " sourceLinked="1"/>
        <c:majorTickMark val="none"/>
        <c:minorTickMark val="none"/>
        <c:tickLblPos val="nextTo"/>
        <c:crossAx val="13743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19ED9-9543-41D2-8C43-115C858565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0427E-DEF9-4879-8F0F-61407E3A81AB}" type="pres">
      <dgm:prSet presAssocID="{AC219ED9-9543-41D2-8C43-115C858565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E19035-5ED4-4ED1-B660-EE0C943B16A3}" type="pres">
      <dgm:prSet presAssocID="{AC219ED9-9543-41D2-8C43-115C858565A4}" presName="dummyMaxCanvas" presStyleCnt="0">
        <dgm:presLayoutVars/>
      </dgm:prSet>
      <dgm:spPr/>
    </dgm:pt>
  </dgm:ptLst>
  <dgm:cxnLst>
    <dgm:cxn modelId="{277C12AF-4553-4A37-AFD0-9C04F2F0A65C}" type="presOf" srcId="{AC219ED9-9543-41D2-8C43-115C858565A4}" destId="{3C80427E-DEF9-4879-8F0F-61407E3A81AB}" srcOrd="0" destOrd="0" presId="urn:microsoft.com/office/officeart/2005/8/layout/vProcess5"/>
    <dgm:cxn modelId="{37617BAB-B3AE-4F45-A960-8A5713430128}" type="presParOf" srcId="{3C80427E-DEF9-4879-8F0F-61407E3A81AB}" destId="{D5E19035-5ED4-4ED1-B660-EE0C943B16A3}" srcOrd="0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19ED9-9543-41D2-8C43-115C858565A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80427E-DEF9-4879-8F0F-61407E3A81AB}" type="pres">
      <dgm:prSet presAssocID="{AC219ED9-9543-41D2-8C43-115C858565A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E19035-5ED4-4ED1-B660-EE0C943B16A3}" type="pres">
      <dgm:prSet presAssocID="{AC219ED9-9543-41D2-8C43-115C858565A4}" presName="dummyMaxCanvas" presStyleCnt="0">
        <dgm:presLayoutVars/>
      </dgm:prSet>
      <dgm:spPr/>
    </dgm:pt>
  </dgm:ptLst>
  <dgm:cxnLst>
    <dgm:cxn modelId="{277C12AF-4553-4A37-AFD0-9C04F2F0A65C}" type="presOf" srcId="{AC219ED9-9543-41D2-8C43-115C858565A4}" destId="{3C80427E-DEF9-4879-8F0F-61407E3A81AB}" srcOrd="0" destOrd="0" presId="urn:microsoft.com/office/officeart/2005/8/layout/vProcess5"/>
    <dgm:cxn modelId="{37617BAB-B3AE-4F45-A960-8A5713430128}" type="presParOf" srcId="{3C80427E-DEF9-4879-8F0F-61407E3A81AB}" destId="{D5E19035-5ED4-4ED1-B660-EE0C943B16A3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43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87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71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3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49322-16CC-43A4-B103-CF4BC69259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8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éudo">
    <p:bg>
      <p:bgPr>
        <a:solidFill>
          <a:srgbClr val="004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BEECF38D-53F7-1644-8923-05539EF5E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671" y="-7156339"/>
            <a:ext cx="1216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éu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345466"/>
            <a:ext cx="8358185" cy="14888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1881966"/>
            <a:ext cx="3321784" cy="3200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rgbClr val="3D8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2478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éu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1710959-750A-AF44-841E-687071ED71D7}"/>
              </a:ext>
            </a:extLst>
          </p:cNvPr>
          <p:cNvSpPr/>
          <p:nvPr userDrawn="1"/>
        </p:nvSpPr>
        <p:spPr>
          <a:xfrm>
            <a:off x="9398343" y="1"/>
            <a:ext cx="2818222" cy="6858000"/>
          </a:xfrm>
          <a:custGeom>
            <a:avLst/>
            <a:gdLst>
              <a:gd name="connsiteX0" fmla="*/ 1525926 w 2729432"/>
              <a:gd name="connsiteY0" fmla="*/ 0 h 6857999"/>
              <a:gd name="connsiteX1" fmla="*/ 2729432 w 2729432"/>
              <a:gd name="connsiteY1" fmla="*/ 0 h 6857999"/>
              <a:gd name="connsiteX2" fmla="*/ 2729432 w 2729432"/>
              <a:gd name="connsiteY2" fmla="*/ 6857999 h 6857999"/>
              <a:gd name="connsiteX3" fmla="*/ 0 w 2729432"/>
              <a:gd name="connsiteY3" fmla="*/ 6857999 h 6857999"/>
              <a:gd name="connsiteX4" fmla="*/ 1525926 w 2729432"/>
              <a:gd name="connsiteY4" fmla="*/ 0 h 6857999"/>
              <a:gd name="connsiteX0" fmla="*/ 1525926 w 2729432"/>
              <a:gd name="connsiteY0" fmla="*/ 0 h 6857999"/>
              <a:gd name="connsiteX1" fmla="*/ 2729432 w 2729432"/>
              <a:gd name="connsiteY1" fmla="*/ 0 h 6857999"/>
              <a:gd name="connsiteX2" fmla="*/ 1616249 w 2729432"/>
              <a:gd name="connsiteY2" fmla="*/ 6844747 h 6857999"/>
              <a:gd name="connsiteX3" fmla="*/ 0 w 2729432"/>
              <a:gd name="connsiteY3" fmla="*/ 6857999 h 6857999"/>
              <a:gd name="connsiteX4" fmla="*/ 1525926 w 2729432"/>
              <a:gd name="connsiteY4" fmla="*/ 0 h 6857999"/>
              <a:gd name="connsiteX0" fmla="*/ 1525926 w 1629502"/>
              <a:gd name="connsiteY0" fmla="*/ 0 h 6857999"/>
              <a:gd name="connsiteX1" fmla="*/ 1629502 w 1629502"/>
              <a:gd name="connsiteY1" fmla="*/ 0 h 6857999"/>
              <a:gd name="connsiteX2" fmla="*/ 1616249 w 1629502"/>
              <a:gd name="connsiteY2" fmla="*/ 6844747 h 6857999"/>
              <a:gd name="connsiteX3" fmla="*/ 0 w 1629502"/>
              <a:gd name="connsiteY3" fmla="*/ 6857999 h 6857999"/>
              <a:gd name="connsiteX4" fmla="*/ 1525926 w 1629502"/>
              <a:gd name="connsiteY4" fmla="*/ 0 h 6857999"/>
              <a:gd name="connsiteX0" fmla="*/ 1525926 w 2791918"/>
              <a:gd name="connsiteY0" fmla="*/ 0 h 6857999"/>
              <a:gd name="connsiteX1" fmla="*/ 1629502 w 2791918"/>
              <a:gd name="connsiteY1" fmla="*/ 0 h 6857999"/>
              <a:gd name="connsiteX2" fmla="*/ 2791906 w 2791918"/>
              <a:gd name="connsiteY2" fmla="*/ 6857810 h 6857999"/>
              <a:gd name="connsiteX3" fmla="*/ 0 w 2791918"/>
              <a:gd name="connsiteY3" fmla="*/ 6857999 h 6857999"/>
              <a:gd name="connsiteX4" fmla="*/ 1525926 w 2791918"/>
              <a:gd name="connsiteY4" fmla="*/ 0 h 6857999"/>
              <a:gd name="connsiteX0" fmla="*/ 1525926 w 2818222"/>
              <a:gd name="connsiteY0" fmla="*/ 0 h 6857999"/>
              <a:gd name="connsiteX1" fmla="*/ 2818222 w 2818222"/>
              <a:gd name="connsiteY1" fmla="*/ 0 h 6857999"/>
              <a:gd name="connsiteX2" fmla="*/ 2791906 w 2818222"/>
              <a:gd name="connsiteY2" fmla="*/ 6857810 h 6857999"/>
              <a:gd name="connsiteX3" fmla="*/ 0 w 2818222"/>
              <a:gd name="connsiteY3" fmla="*/ 6857999 h 6857999"/>
              <a:gd name="connsiteX4" fmla="*/ 1525926 w 2818222"/>
              <a:gd name="connsiteY4" fmla="*/ 0 h 6857999"/>
              <a:gd name="connsiteX0" fmla="*/ 1525926 w 2818222"/>
              <a:gd name="connsiteY0" fmla="*/ 0 h 6857999"/>
              <a:gd name="connsiteX1" fmla="*/ 2818222 w 2818222"/>
              <a:gd name="connsiteY1" fmla="*/ 0 h 6857999"/>
              <a:gd name="connsiteX2" fmla="*/ 2804968 w 2818222"/>
              <a:gd name="connsiteY2" fmla="*/ 6844747 h 6857999"/>
              <a:gd name="connsiteX3" fmla="*/ 0 w 2818222"/>
              <a:gd name="connsiteY3" fmla="*/ 6857999 h 6857999"/>
              <a:gd name="connsiteX4" fmla="*/ 1525926 w 2818222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222" h="6857999">
                <a:moveTo>
                  <a:pt x="1525926" y="0"/>
                </a:moveTo>
                <a:lnTo>
                  <a:pt x="2818222" y="0"/>
                </a:lnTo>
                <a:lnTo>
                  <a:pt x="2804968" y="6844747"/>
                </a:lnTo>
                <a:lnTo>
                  <a:pt x="0" y="6857999"/>
                </a:lnTo>
                <a:lnTo>
                  <a:pt x="1525926" y="0"/>
                </a:lnTo>
                <a:close/>
              </a:path>
            </a:pathLst>
          </a:custGeom>
          <a:solidFill>
            <a:srgbClr val="3B4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C8C7D6-210D-A640-A30D-748230F30D1F}"/>
              </a:ext>
            </a:extLst>
          </p:cNvPr>
          <p:cNvGrpSpPr/>
          <p:nvPr userDrawn="1"/>
        </p:nvGrpSpPr>
        <p:grpSpPr>
          <a:xfrm>
            <a:off x="11228691" y="319137"/>
            <a:ext cx="1366767" cy="869583"/>
            <a:chOff x="10641613" y="319137"/>
            <a:chExt cx="1953846" cy="1295765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EF7D09-FC6F-7D45-9D21-6E0808953799}"/>
                </a:ext>
              </a:extLst>
            </p:cNvPr>
            <p:cNvSpPr/>
            <p:nvPr userDrawn="1"/>
          </p:nvSpPr>
          <p:spPr>
            <a:xfrm>
              <a:off x="10641613" y="1109969"/>
              <a:ext cx="1756137" cy="504933"/>
            </a:xfrm>
            <a:prstGeom prst="parallelogram">
              <a:avLst>
                <a:gd name="adj" fmla="val 22018"/>
              </a:avLst>
            </a:prstGeom>
            <a:gradFill>
              <a:gsLst>
                <a:gs pos="0">
                  <a:srgbClr val="3B4AFF"/>
                </a:gs>
                <a:gs pos="100000">
                  <a:srgbClr val="3D83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xmlns="" id="{AACE0CAA-C827-AF47-AD35-37D3C238EC39}"/>
                </a:ext>
              </a:extLst>
            </p:cNvPr>
            <p:cNvSpPr/>
            <p:nvPr userDrawn="1"/>
          </p:nvSpPr>
          <p:spPr>
            <a:xfrm>
              <a:off x="10839322" y="319137"/>
              <a:ext cx="1756137" cy="504933"/>
            </a:xfrm>
            <a:prstGeom prst="parallelogram">
              <a:avLst>
                <a:gd name="adj" fmla="val 22018"/>
              </a:avLst>
            </a:prstGeom>
            <a:gradFill>
              <a:gsLst>
                <a:gs pos="0">
                  <a:srgbClr val="3B4AFF"/>
                </a:gs>
                <a:gs pos="100000">
                  <a:srgbClr val="3D83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345466"/>
            <a:ext cx="10513296" cy="61356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4" y="920618"/>
            <a:ext cx="9301361" cy="6135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3D8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5009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éu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59DA2DD7-1135-8B43-92D6-3EC58147773C}"/>
              </a:ext>
            </a:extLst>
          </p:cNvPr>
          <p:cNvSpPr/>
          <p:nvPr userDrawn="1"/>
        </p:nvSpPr>
        <p:spPr>
          <a:xfrm>
            <a:off x="10531982" y="1"/>
            <a:ext cx="1670024" cy="6858000"/>
          </a:xfrm>
          <a:custGeom>
            <a:avLst/>
            <a:gdLst>
              <a:gd name="connsiteX0" fmla="*/ 1525926 w 1670024"/>
              <a:gd name="connsiteY0" fmla="*/ 0 h 6858000"/>
              <a:gd name="connsiteX1" fmla="*/ 1670024 w 1670024"/>
              <a:gd name="connsiteY1" fmla="*/ 0 h 6858000"/>
              <a:gd name="connsiteX2" fmla="*/ 1670024 w 1670024"/>
              <a:gd name="connsiteY2" fmla="*/ 6850110 h 6858000"/>
              <a:gd name="connsiteX3" fmla="*/ 0 w 1670024"/>
              <a:gd name="connsiteY3" fmla="*/ 6858000 h 6858000"/>
              <a:gd name="connsiteX4" fmla="*/ 1525926 w 167002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24" h="6858000">
                <a:moveTo>
                  <a:pt x="1525926" y="0"/>
                </a:moveTo>
                <a:lnTo>
                  <a:pt x="1670024" y="0"/>
                </a:lnTo>
                <a:lnTo>
                  <a:pt x="1670024" y="6850110"/>
                </a:lnTo>
                <a:lnTo>
                  <a:pt x="0" y="6858000"/>
                </a:lnTo>
                <a:lnTo>
                  <a:pt x="1525926" y="0"/>
                </a:lnTo>
                <a:close/>
              </a:path>
            </a:pathLst>
          </a:custGeom>
          <a:solidFill>
            <a:srgbClr val="3B4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7C8C7D6-210D-A640-A30D-748230F30D1F}"/>
              </a:ext>
            </a:extLst>
          </p:cNvPr>
          <p:cNvGrpSpPr/>
          <p:nvPr userDrawn="1"/>
        </p:nvGrpSpPr>
        <p:grpSpPr>
          <a:xfrm>
            <a:off x="11228691" y="319137"/>
            <a:ext cx="1366767" cy="869583"/>
            <a:chOff x="10641613" y="319137"/>
            <a:chExt cx="1953846" cy="1295765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xmlns="" id="{F5EF7D09-FC6F-7D45-9D21-6E0808953799}"/>
                </a:ext>
              </a:extLst>
            </p:cNvPr>
            <p:cNvSpPr/>
            <p:nvPr userDrawn="1"/>
          </p:nvSpPr>
          <p:spPr>
            <a:xfrm>
              <a:off x="10641613" y="1109969"/>
              <a:ext cx="1756137" cy="504933"/>
            </a:xfrm>
            <a:prstGeom prst="parallelogram">
              <a:avLst>
                <a:gd name="adj" fmla="val 22018"/>
              </a:avLst>
            </a:prstGeom>
            <a:gradFill>
              <a:gsLst>
                <a:gs pos="0">
                  <a:srgbClr val="3B4AFF"/>
                </a:gs>
                <a:gs pos="100000">
                  <a:srgbClr val="3D83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xmlns="" id="{AACE0CAA-C827-AF47-AD35-37D3C238EC39}"/>
                </a:ext>
              </a:extLst>
            </p:cNvPr>
            <p:cNvSpPr/>
            <p:nvPr userDrawn="1"/>
          </p:nvSpPr>
          <p:spPr>
            <a:xfrm>
              <a:off x="10839322" y="319137"/>
              <a:ext cx="1756137" cy="504933"/>
            </a:xfrm>
            <a:prstGeom prst="parallelogram">
              <a:avLst>
                <a:gd name="adj" fmla="val 22018"/>
              </a:avLst>
            </a:prstGeom>
            <a:gradFill>
              <a:gsLst>
                <a:gs pos="0">
                  <a:srgbClr val="3B4AFF"/>
                </a:gs>
                <a:gs pos="100000">
                  <a:srgbClr val="3D83F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345466"/>
            <a:ext cx="10513296" cy="61356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32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4" y="920618"/>
            <a:ext cx="9301361" cy="61356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3D8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835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26156A34-575D-CB4A-89FC-8CD1D05E418B}"/>
              </a:ext>
            </a:extLst>
          </p:cNvPr>
          <p:cNvSpPr/>
          <p:nvPr userDrawn="1"/>
        </p:nvSpPr>
        <p:spPr>
          <a:xfrm>
            <a:off x="2215552" y="1230175"/>
            <a:ext cx="8274773" cy="4604226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xmlns="" id="{F2C3DBE0-B551-D34D-9A25-35AA8F6FDEB0}"/>
              </a:ext>
            </a:extLst>
          </p:cNvPr>
          <p:cNvSpPr/>
          <p:nvPr userDrawn="1"/>
        </p:nvSpPr>
        <p:spPr>
          <a:xfrm>
            <a:off x="8440174" y="5353745"/>
            <a:ext cx="4753031" cy="286830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xmlns="" id="{495EAF14-D2A9-FF47-8C8B-548292CCD694}"/>
              </a:ext>
            </a:extLst>
          </p:cNvPr>
          <p:cNvSpPr/>
          <p:nvPr userDrawn="1"/>
        </p:nvSpPr>
        <p:spPr>
          <a:xfrm>
            <a:off x="1376052" y="5834401"/>
            <a:ext cx="4466131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xmlns="" id="{7C844789-ADFB-154A-ACC0-FD139581278E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xmlns="" id="{367E02A4-6DF1-0540-8EDE-83107E0242ED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xmlns="" id="{A87E254F-5AB9-0849-BA43-4C41CE58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35" name="Picture 3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FD8B5AD-6233-DF48-97EF-CB5D1265C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6" name="Text Placeholder 21">
            <a:extLst>
              <a:ext uri="{FF2B5EF4-FFF2-40B4-BE49-F238E27FC236}">
                <a16:creationId xmlns:a16="http://schemas.microsoft.com/office/drawing/2014/main" xmlns="" id="{24D55FF5-96D8-4C4C-A910-5F750B783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9913" y="3671780"/>
            <a:ext cx="6288400" cy="148814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48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7" name="Text Placeholder 23">
            <a:extLst>
              <a:ext uri="{FF2B5EF4-FFF2-40B4-BE49-F238E27FC236}">
                <a16:creationId xmlns:a16="http://schemas.microsoft.com/office/drawing/2014/main" xmlns="" id="{2F654654-4C9F-1544-AF06-599A9C947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4783" y="5384747"/>
            <a:ext cx="5036312" cy="89568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xmlns="" id="{B284DD15-AAE2-5447-AF87-0AD227621BC6}"/>
              </a:ext>
            </a:extLst>
          </p:cNvPr>
          <p:cNvSpPr/>
          <p:nvPr userDrawn="1"/>
        </p:nvSpPr>
        <p:spPr>
          <a:xfrm>
            <a:off x="-344557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xmlns="" id="{354091E5-496F-0E42-9ACB-91DB853D181F}"/>
              </a:ext>
            </a:extLst>
          </p:cNvPr>
          <p:cNvSpPr/>
          <p:nvPr userDrawn="1"/>
        </p:nvSpPr>
        <p:spPr>
          <a:xfrm>
            <a:off x="9011478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xmlns="" id="{37A9B697-A3CC-7040-A916-9AEBE11B1ECD}"/>
              </a:ext>
            </a:extLst>
          </p:cNvPr>
          <p:cNvSpPr/>
          <p:nvPr userDrawn="1"/>
        </p:nvSpPr>
        <p:spPr>
          <a:xfrm>
            <a:off x="10959548" y="785322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856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D2230E9E-5555-FE4E-AA1E-8F8F02CC45A5}"/>
              </a:ext>
            </a:extLst>
          </p:cNvPr>
          <p:cNvSpPr/>
          <p:nvPr userDrawn="1"/>
        </p:nvSpPr>
        <p:spPr>
          <a:xfrm>
            <a:off x="2137410" y="1117241"/>
            <a:ext cx="5474970" cy="2017479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3A21724A-BCCD-4048-B7DA-333F4C216B59}"/>
              </a:ext>
            </a:extLst>
          </p:cNvPr>
          <p:cNvSpPr/>
          <p:nvPr userDrawn="1"/>
        </p:nvSpPr>
        <p:spPr>
          <a:xfrm>
            <a:off x="2729432" y="2374541"/>
            <a:ext cx="7111798" cy="3459860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F5EF7D09-FC6F-7D45-9D21-6E0808953799}"/>
              </a:ext>
            </a:extLst>
          </p:cNvPr>
          <p:cNvSpPr/>
          <p:nvPr userDrawn="1"/>
        </p:nvSpPr>
        <p:spPr>
          <a:xfrm>
            <a:off x="8161303" y="5547571"/>
            <a:ext cx="4753031" cy="286830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772154E4-AAE2-B149-8B93-9A1711CE545D}"/>
              </a:ext>
            </a:extLst>
          </p:cNvPr>
          <p:cNvSpPr/>
          <p:nvPr userDrawn="1"/>
        </p:nvSpPr>
        <p:spPr>
          <a:xfrm>
            <a:off x="1376052" y="5834401"/>
            <a:ext cx="4466131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53629" y="1230174"/>
            <a:ext cx="4362788" cy="176301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9482" y="3134720"/>
            <a:ext cx="3321784" cy="305887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74791B6E-EB14-194A-AC3A-146DE2B76A97}"/>
              </a:ext>
            </a:extLst>
          </p:cNvPr>
          <p:cNvSpPr/>
          <p:nvPr userDrawn="1"/>
        </p:nvSpPr>
        <p:spPr>
          <a:xfrm>
            <a:off x="-344557" y="1885253"/>
            <a:ext cx="2131575" cy="526174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81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D2230E9E-5555-FE4E-AA1E-8F8F02CC45A5}"/>
              </a:ext>
            </a:extLst>
          </p:cNvPr>
          <p:cNvSpPr/>
          <p:nvPr userDrawn="1"/>
        </p:nvSpPr>
        <p:spPr>
          <a:xfrm>
            <a:off x="3777343" y="0"/>
            <a:ext cx="8414657" cy="6858000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xmlns="" id="{6392D271-80D9-354C-9C3E-54C1B460EFA1}"/>
              </a:ext>
            </a:extLst>
          </p:cNvPr>
          <p:cNvSpPr/>
          <p:nvPr userDrawn="1"/>
        </p:nvSpPr>
        <p:spPr>
          <a:xfrm>
            <a:off x="10164834" y="6353067"/>
            <a:ext cx="1366766" cy="504933"/>
          </a:xfrm>
          <a:prstGeom prst="parallelogram">
            <a:avLst>
              <a:gd name="adj" fmla="val 16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F5EF7D09-FC6F-7D45-9D21-6E0808953799}"/>
              </a:ext>
            </a:extLst>
          </p:cNvPr>
          <p:cNvSpPr/>
          <p:nvPr userDrawn="1"/>
        </p:nvSpPr>
        <p:spPr>
          <a:xfrm>
            <a:off x="10641613" y="1109969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45F94CD9-C905-5A49-8048-56CA5E202048}"/>
              </a:ext>
            </a:extLst>
          </p:cNvPr>
          <p:cNvSpPr/>
          <p:nvPr userDrawn="1"/>
        </p:nvSpPr>
        <p:spPr>
          <a:xfrm>
            <a:off x="11450074" y="6353067"/>
            <a:ext cx="894326" cy="504933"/>
          </a:xfrm>
          <a:prstGeom prst="parallelogram">
            <a:avLst>
              <a:gd name="adj" fmla="val 16162"/>
            </a:avLst>
          </a:prstGeom>
          <a:solidFill>
            <a:srgbClr val="3FB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6A0BBFC6-9377-114A-85F9-AB3CFE8B79A3}"/>
              </a:ext>
            </a:extLst>
          </p:cNvPr>
          <p:cNvSpPr/>
          <p:nvPr userDrawn="1"/>
        </p:nvSpPr>
        <p:spPr>
          <a:xfrm>
            <a:off x="2729432" y="5130066"/>
            <a:ext cx="2545706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3EACC982-1821-C94E-80D4-C1945E190163}"/>
              </a:ext>
            </a:extLst>
          </p:cNvPr>
          <p:cNvSpPr/>
          <p:nvPr userDrawn="1"/>
        </p:nvSpPr>
        <p:spPr>
          <a:xfrm>
            <a:off x="2568794" y="5834401"/>
            <a:ext cx="2545706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AACE0CAA-C827-AF47-AD35-37D3C238EC39}"/>
              </a:ext>
            </a:extLst>
          </p:cNvPr>
          <p:cNvSpPr/>
          <p:nvPr userDrawn="1"/>
        </p:nvSpPr>
        <p:spPr>
          <a:xfrm>
            <a:off x="10839322" y="319137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Espaço Reservado para Número de Slide 5">
            <a:extLst>
              <a:ext uri="{FF2B5EF4-FFF2-40B4-BE49-F238E27FC236}">
                <a16:creationId xmlns:a16="http://schemas.microsoft.com/office/drawing/2014/main" xmlns="" id="{E5D4CABF-DA17-BD42-BB30-B08BA948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2879" y="6356350"/>
            <a:ext cx="547471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AD790BE-8F76-7A44-913B-A8E8459FC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6" y="6486135"/>
            <a:ext cx="885736" cy="235340"/>
          </a:xfrm>
          <a:prstGeom prst="rect">
            <a:avLst/>
          </a:prstGeom>
        </p:spPr>
      </p:pic>
      <p:sp>
        <p:nvSpPr>
          <p:cNvPr id="30" name="Text Placeholder 21">
            <a:extLst>
              <a:ext uri="{FF2B5EF4-FFF2-40B4-BE49-F238E27FC236}">
                <a16:creationId xmlns:a16="http://schemas.microsoft.com/office/drawing/2014/main" xmlns="" id="{C54821B7-D51F-2A47-A8D2-22AAB3C93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5" y="822960"/>
            <a:ext cx="4242531" cy="14888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xmlns="" id="{348F9904-3098-294C-BB18-F60F4B4E9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2436599"/>
            <a:ext cx="3321784" cy="32004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0B04D-7CD6-4AF5-94AE-1A8CA226D8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0" r:id="rId3"/>
    <p:sldLayoutId id="2147483661" r:id="rId4"/>
    <p:sldLayoutId id="2147483657" r:id="rId5"/>
    <p:sldLayoutId id="2147483659" r:id="rId6"/>
    <p:sldLayoutId id="2147483650" r:id="rId7"/>
    <p:sldLayoutId id="2147483649" r:id="rId8"/>
    <p:sldLayoutId id="2147483653" r:id="rId9"/>
    <p:sldLayoutId id="2147483656" r:id="rId10"/>
    <p:sldLayoutId id="2147483654" r:id="rId11"/>
    <p:sldLayoutId id="214748365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E1E8D7-88BE-1546-889D-C5EC0F2AE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7944" cy="685799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48FF236-D3F4-0947-9E12-164C038D9752}"/>
              </a:ext>
            </a:extLst>
          </p:cNvPr>
          <p:cNvSpPr txBox="1"/>
          <p:nvPr/>
        </p:nvSpPr>
        <p:spPr>
          <a:xfrm>
            <a:off x="521561" y="4389162"/>
            <a:ext cx="6467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PLP 108/2021</a:t>
            </a:r>
          </a:p>
          <a:p>
            <a:r>
              <a:rPr lang="pt-BR" sz="2800" b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MAIO/2022</a:t>
            </a:r>
            <a:endParaRPr lang="pt-BR" sz="2800" b="1" dirty="0">
              <a:solidFill>
                <a:srgbClr val="3FB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75758F78-7B09-3D4B-89BA-C7561AD4DFCF}"/>
              </a:ext>
            </a:extLst>
          </p:cNvPr>
          <p:cNvSpPr/>
          <p:nvPr/>
        </p:nvSpPr>
        <p:spPr>
          <a:xfrm>
            <a:off x="9069777" y="1109969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xmlns="" id="{60EBB427-D647-3842-A9E5-A743B02544CA}"/>
              </a:ext>
            </a:extLst>
          </p:cNvPr>
          <p:cNvSpPr/>
          <p:nvPr/>
        </p:nvSpPr>
        <p:spPr>
          <a:xfrm>
            <a:off x="10839322" y="319137"/>
            <a:ext cx="1756137" cy="504933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xmlns="" id="{F12973BA-C68D-2D4E-B9EE-40CB4B7B0F39}"/>
              </a:ext>
            </a:extLst>
          </p:cNvPr>
          <p:cNvSpPr/>
          <p:nvPr/>
        </p:nvSpPr>
        <p:spPr>
          <a:xfrm>
            <a:off x="521562" y="2703443"/>
            <a:ext cx="4845568" cy="1049357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xmlns="" id="{4EDC6EDB-7E0E-554E-87C6-8E0B781DAE4E}"/>
              </a:ext>
            </a:extLst>
          </p:cNvPr>
          <p:cNvSpPr/>
          <p:nvPr/>
        </p:nvSpPr>
        <p:spPr>
          <a:xfrm>
            <a:off x="3009790" y="385397"/>
            <a:ext cx="6467067" cy="3367403"/>
          </a:xfrm>
          <a:prstGeom prst="parallelogram">
            <a:avLst>
              <a:gd name="adj" fmla="val 22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0F1448EE-EF2E-C849-9C85-9F0336A20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8" y="559239"/>
            <a:ext cx="7140446" cy="31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899E3A-9C47-BC40-81C1-76C6A583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6DF95A-2D78-2949-98FB-0DD0E4965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5660" y="-413651"/>
            <a:ext cx="5590630" cy="1613639"/>
          </a:xfrm>
        </p:spPr>
        <p:txBody>
          <a:bodyPr/>
          <a:lstStyle/>
          <a:p>
            <a:r>
              <a:rPr lang="pt-BR" dirty="0"/>
              <a:t>Proposições Legislativas</a:t>
            </a:r>
            <a:endParaRPr lang="x-none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4E1C9644-6A8F-E64D-B091-575B97A88508}"/>
              </a:ext>
            </a:extLst>
          </p:cNvPr>
          <p:cNvSpPr/>
          <p:nvPr/>
        </p:nvSpPr>
        <p:spPr>
          <a:xfrm>
            <a:off x="4111439" y="2987040"/>
            <a:ext cx="1821781" cy="338558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F90CB061-26E3-41BA-B693-9C40273A5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5278"/>
              </p:ext>
            </p:extLst>
          </p:nvPr>
        </p:nvGraphicFramePr>
        <p:xfrm>
          <a:off x="534118" y="1412875"/>
          <a:ext cx="9765582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25BD5988-1731-4C48-BA95-1EF9A4B5877F}"/>
              </a:ext>
            </a:extLst>
          </p:cNvPr>
          <p:cNvSpPr txBox="1"/>
          <p:nvPr/>
        </p:nvSpPr>
        <p:spPr>
          <a:xfrm>
            <a:off x="4614484" y="3242913"/>
            <a:ext cx="6341806" cy="2444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tabLst>
                <a:tab pos="180340" algn="l"/>
              </a:tabLs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nº 108/21</a:t>
            </a:r>
            <a:endParaRPr lang="pt-B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pt-BR" sz="24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Novos limites para o MEI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Permite que a pessoa com receita bruta igual ou inferior a R$ 130 mil se enquadre como MEI. Possibilita que o MEI contrate até 2 empregados.</a:t>
            </a:r>
          </a:p>
        </p:txBody>
      </p:sp>
      <p:pic>
        <p:nvPicPr>
          <p:cNvPr id="44" name="Imagem 43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B8F93ADC-C98C-404C-90BA-A6FB4AE8E7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54" y="3429000"/>
            <a:ext cx="3333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55B3EB9E-0EAF-418E-A81E-2D8F60710C3F}"/>
              </a:ext>
            </a:extLst>
          </p:cNvPr>
          <p:cNvSpPr txBox="1"/>
          <p:nvPr/>
        </p:nvSpPr>
        <p:spPr>
          <a:xfrm>
            <a:off x="5967843" y="692824"/>
            <a:ext cx="4512780" cy="2463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 algn="just">
              <a:tabLst>
                <a:tab pos="180340" algn="l"/>
              </a:tabLst>
            </a:pPr>
            <a:r>
              <a:rPr lang="pt-B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nº 145/21</a:t>
            </a:r>
            <a:endParaRPr lang="pt-BR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457200" algn="just">
              <a:tabLst>
                <a:tab pos="180340" algn="l"/>
              </a:tabLst>
            </a:pPr>
            <a:r>
              <a:rPr lang="pt-BR" sz="15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 o Sistema Eletrônico de Apuração Fiscal – SEAF como formato oficial de apuração e recolhimento de tributos, e dá outras providências. </a:t>
            </a: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Proposição busca instituir e regulamentar a      apuração prévia dos tributos pela autoridade tributária (declaração pré-preenchida) com a validação e o recolhimento posterior pelo contribuinte.</a:t>
            </a:r>
          </a:p>
        </p:txBody>
      </p:sp>
      <p:pic>
        <p:nvPicPr>
          <p:cNvPr id="50" name="Imagem 49" descr="Ícone&#10;&#10;Descrição gerada automaticamente">
            <a:extLst>
              <a:ext uri="{FF2B5EF4-FFF2-40B4-BE49-F238E27FC236}">
                <a16:creationId xmlns:a16="http://schemas.microsoft.com/office/drawing/2014/main" xmlns="" id="{C8AA2B47-CFC9-487A-85EB-F9A94451DE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44" y="639205"/>
            <a:ext cx="452535" cy="494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38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68237" y="445366"/>
            <a:ext cx="64024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</a:p>
          <a:p>
            <a:endParaRPr lang="pt-BR" sz="3600" b="1" dirty="0">
              <a:solidFill>
                <a:srgbClr val="004D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pt-BR" sz="3600" b="1" dirty="0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a escolha do sublimite pelos Estados</a:t>
            </a:r>
          </a:p>
          <a:p>
            <a:pPr marL="742950" indent="-742950">
              <a:buAutoNum type="arabicParenR"/>
            </a:pPr>
            <a:endParaRPr lang="pt-BR" sz="3600" b="1" dirty="0">
              <a:solidFill>
                <a:srgbClr val="004D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arenR"/>
            </a:pPr>
            <a:r>
              <a:rPr lang="pt-BR" sz="3600" b="1" dirty="0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Correção das Tabelas</a:t>
            </a:r>
          </a:p>
          <a:p>
            <a:pPr algn="ctr"/>
            <a:endParaRPr lang="pt-BR" sz="3600" b="1" dirty="0">
              <a:solidFill>
                <a:srgbClr val="004D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Finalidade: Diminuir o “imposto inflacionário”</a:t>
            </a:r>
          </a:p>
        </p:txBody>
      </p:sp>
    </p:spTree>
    <p:extLst>
      <p:ext uri="{BB962C8B-B14F-4D97-AF65-F5344CB8AC3E}">
        <p14:creationId xmlns:p14="http://schemas.microsoft.com/office/powerpoint/2010/main" val="254117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CB2DC2-A1A5-49A8-8EAD-89DCA390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5339736"/>
            <a:ext cx="1771650" cy="933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1DA4E72-0480-4153-9B3D-D4B161F34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98" y="1006867"/>
            <a:ext cx="10140593" cy="38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44281" y="2736503"/>
            <a:ext cx="483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rgbClr val="004D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Silas Santiago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Políticas Públicas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Sebrae Nacional</a:t>
            </a:r>
          </a:p>
        </p:txBody>
      </p:sp>
    </p:spTree>
    <p:extLst>
      <p:ext uri="{BB962C8B-B14F-4D97-AF65-F5344CB8AC3E}">
        <p14:creationId xmlns:p14="http://schemas.microsoft.com/office/powerpoint/2010/main" val="302395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130AE5-41C2-4A49-8486-961FEC8BD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9131" y="3907170"/>
            <a:ext cx="6288400" cy="1488140"/>
          </a:xfrm>
        </p:spPr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Pequenos</a:t>
            </a:r>
            <a:r>
              <a:rPr lang="en-US" dirty="0"/>
              <a:t> </a:t>
            </a:r>
            <a:r>
              <a:rPr lang="en-US" dirty="0" err="1"/>
              <a:t>Negócios</a:t>
            </a:r>
            <a:r>
              <a:rPr lang="en-US" dirty="0"/>
              <a:t> no </a:t>
            </a:r>
            <a:r>
              <a:rPr lang="en-US" dirty="0" err="1"/>
              <a:t>Brasil</a:t>
            </a:r>
            <a:endParaRPr lang="en-US" dirty="0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5D76274A-49FD-C549-9901-DAE55706D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90" y="1031150"/>
            <a:ext cx="5293289" cy="287602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89C8750C-DAB6-8C4E-86FA-D5CB0BDC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50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436D95AF-738E-1140-A66C-50BBF1700965}"/>
              </a:ext>
            </a:extLst>
          </p:cNvPr>
          <p:cNvSpPr txBox="1"/>
          <p:nvPr/>
        </p:nvSpPr>
        <p:spPr>
          <a:xfrm>
            <a:off x="3020723" y="5409769"/>
            <a:ext cx="819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*Só considera os setores cobertos pelas pesquisas setoriais do IBGE</a:t>
            </a:r>
          </a:p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Fontes: Sebrae e Fundação Getúlio Vargas (FGV).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Brasil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pequenos</a:t>
            </a:r>
            <a:r>
              <a:rPr lang="en-US" dirty="0"/>
              <a:t> </a:t>
            </a:r>
            <a:r>
              <a:rPr lang="en-US" dirty="0" err="1"/>
              <a:t>negócios</a:t>
            </a:r>
            <a:r>
              <a:rPr lang="en-US" dirty="0"/>
              <a:t> </a:t>
            </a:r>
            <a:r>
              <a:rPr lang="en-US" dirty="0" err="1"/>
              <a:t>respondem</a:t>
            </a:r>
            <a:r>
              <a:rPr lang="en-US" dirty="0"/>
              <a:t> por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6E422A-CD0E-AF47-97A0-4ACA1E431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1387" y="3134720"/>
            <a:ext cx="3575746" cy="305887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6000" b="1" dirty="0">
                <a:solidFill>
                  <a:srgbClr val="3B4AFF"/>
                </a:solidFill>
              </a:rPr>
              <a:t>99% </a:t>
            </a:r>
          </a:p>
          <a:p>
            <a:pPr algn="l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</a:rPr>
              <a:t>do total de </a:t>
            </a:r>
            <a:r>
              <a:rPr lang="en-US" sz="2000" b="1" dirty="0" err="1">
                <a:solidFill>
                  <a:schemeClr val="tx1"/>
                </a:solidFill>
              </a:rPr>
              <a:t>empresas</a:t>
            </a:r>
            <a:r>
              <a:rPr lang="en-US" sz="2000" b="1" dirty="0">
                <a:solidFill>
                  <a:schemeClr val="tx1"/>
                </a:solidFill>
              </a:rPr>
              <a:t> do </a:t>
            </a:r>
            <a:r>
              <a:rPr lang="en-US" sz="2000" b="1" dirty="0" err="1">
                <a:solidFill>
                  <a:schemeClr val="tx1"/>
                </a:solidFill>
              </a:rPr>
              <a:t>país</a:t>
            </a:r>
            <a:endParaRPr lang="en-US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3600" b="1" dirty="0"/>
              <a:t>20,6 </a:t>
            </a:r>
            <a:r>
              <a:rPr lang="en-US" sz="3600" b="1" dirty="0" err="1"/>
              <a:t>milhões</a:t>
            </a:r>
            <a:r>
              <a:rPr lang="en-US" sz="3600" b="1" dirty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/>
              <a:t>de </a:t>
            </a:r>
            <a:r>
              <a:rPr lang="en-US" sz="2000" b="1" dirty="0" err="1"/>
              <a:t>negócios</a:t>
            </a:r>
            <a:endParaRPr lang="en-US" sz="2000" b="1" dirty="0"/>
          </a:p>
          <a:p>
            <a:pPr algn="l">
              <a:spcBef>
                <a:spcPts val="0"/>
              </a:spcBef>
            </a:pPr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A24E1E-4BDC-1F45-88C0-FC221951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3</a:t>
            </a:fld>
            <a:endParaRPr lang="pt-BR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A836343-3E2F-1947-8CA8-414F804B1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935979"/>
              </p:ext>
            </p:extLst>
          </p:nvPr>
        </p:nvGraphicFramePr>
        <p:xfrm>
          <a:off x="3221975" y="2993189"/>
          <a:ext cx="2619412" cy="247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xmlns="" id="{E63452B6-64A3-4349-9058-6C6CBAA92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67" y="3815092"/>
            <a:ext cx="928228" cy="91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1CE060E5-308E-A04C-8952-2E6694FC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98" y="4107648"/>
            <a:ext cx="6350000" cy="2349500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436D95AF-738E-1140-A66C-50BBF1700965}"/>
              </a:ext>
            </a:extLst>
          </p:cNvPr>
          <p:cNvSpPr txBox="1"/>
          <p:nvPr/>
        </p:nvSpPr>
        <p:spPr>
          <a:xfrm>
            <a:off x="458593" y="6475254"/>
            <a:ext cx="8191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Fontes: Sebrae e Fundação Getúlio Vargas (FGV), Receita Federal do Brasil, Ministério da Economia (RAIS-2017 e SECEX) e IBGE.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551A8-BC88-3E42-89C6-FDDF81A5B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991C6AB-76CC-054C-B558-DF36EC061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86" y="822960"/>
            <a:ext cx="3645789" cy="1488800"/>
          </a:xfrm>
          <a:noFill/>
        </p:spPr>
        <p:txBody>
          <a:bodyPr/>
          <a:lstStyle/>
          <a:p>
            <a:r>
              <a:rPr lang="en-US" dirty="0" err="1"/>
              <a:t>Pequeno</a:t>
            </a:r>
            <a:r>
              <a:rPr lang="en-US" dirty="0"/>
              <a:t> </a:t>
            </a:r>
            <a:r>
              <a:rPr lang="en-US" dirty="0" err="1"/>
              <a:t>negócio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sinônimo</a:t>
            </a:r>
            <a:r>
              <a:rPr lang="en-US" dirty="0"/>
              <a:t> de </a:t>
            </a:r>
            <a:r>
              <a:rPr lang="en-US" dirty="0" err="1"/>
              <a:t>emprego</a:t>
            </a:r>
            <a:r>
              <a:rPr lang="en-US" dirty="0"/>
              <a:t> e </a:t>
            </a:r>
            <a:r>
              <a:rPr lang="en-US" dirty="0" err="1"/>
              <a:t>renda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C66BD1E-E584-1643-9583-2E4C7D62D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4" y="2436599"/>
            <a:ext cx="3763485" cy="21096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dirty="0">
                <a:ea typeface="+mn-lt"/>
              </a:rPr>
              <a:t>+ de 291 mil novos postos de trabalho gerados por pequenos negócios em plena pandemia.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1500" dirty="0">
                <a:solidFill>
                  <a:srgbClr val="3FBCFF"/>
                </a:solidFill>
                <a:ea typeface="+mn-lt"/>
              </a:rPr>
              <a:t>(No mesmo período, as médias e grandes empresas fecharam 2020 com saldo negativo de 196 mil vagas)</a:t>
            </a:r>
            <a:endParaRPr lang="pt-BR" sz="1500" dirty="0">
              <a:solidFill>
                <a:srgbClr val="3FBCFF"/>
              </a:solidFill>
            </a:endParaRPr>
          </a:p>
        </p:txBody>
      </p:sp>
      <p:sp>
        <p:nvSpPr>
          <p:cNvPr id="17" name="Retângulo 5">
            <a:extLst>
              <a:ext uri="{FF2B5EF4-FFF2-40B4-BE49-F238E27FC236}">
                <a16:creationId xmlns:a16="http://schemas.microsoft.com/office/drawing/2014/main" xmlns="" id="{F573759D-7354-BE46-B7FF-099C698C2C5B}"/>
              </a:ext>
            </a:extLst>
          </p:cNvPr>
          <p:cNvSpPr/>
          <p:nvPr/>
        </p:nvSpPr>
        <p:spPr>
          <a:xfrm>
            <a:off x="2133597" y="5444018"/>
            <a:ext cx="3161183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empresas exportadoras</a:t>
            </a:r>
          </a:p>
          <a:p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8.863 empresas que </a:t>
            </a:r>
          </a:p>
          <a:p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exportam </a:t>
            </a:r>
            <a:r>
              <a:rPr lang="pt-BR" sz="1600" b="1" dirty="0" err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$ 1,2 bilhão</a:t>
            </a:r>
          </a:p>
        </p:txBody>
      </p:sp>
      <p:sp>
        <p:nvSpPr>
          <p:cNvPr id="20" name="Retângulo 4">
            <a:extLst>
              <a:ext uri="{FF2B5EF4-FFF2-40B4-BE49-F238E27FC236}">
                <a16:creationId xmlns:a16="http://schemas.microsoft.com/office/drawing/2014/main" xmlns="" id="{D0A10173-B617-6549-A537-FD1A875DB9A2}"/>
              </a:ext>
            </a:extLst>
          </p:cNvPr>
          <p:cNvSpPr/>
          <p:nvPr/>
        </p:nvSpPr>
        <p:spPr>
          <a:xfrm>
            <a:off x="7855392" y="315337"/>
            <a:ext cx="3357840" cy="160043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pt-BR" sz="4800" b="1" dirty="0">
                <a:solidFill>
                  <a:srgbClr val="1A4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29,5% 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do PIB brasileiro</a:t>
            </a:r>
          </a:p>
          <a:p>
            <a:r>
              <a:rPr lang="pt-BR" sz="2400" b="1" dirty="0" err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$ 1,1 trilhão</a:t>
            </a:r>
          </a:p>
          <a:p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A8A957-6A14-AA48-B303-B3777CE29980}"/>
              </a:ext>
            </a:extLst>
          </p:cNvPr>
          <p:cNvSpPr txBox="1"/>
          <p:nvPr/>
        </p:nvSpPr>
        <p:spPr>
          <a:xfrm>
            <a:off x="7855392" y="4353024"/>
            <a:ext cx="2203011" cy="19107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t-BR" sz="4800" b="1" dirty="0">
                <a:solidFill>
                  <a:srgbClr val="1A4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  <a:p>
            <a:pPr>
              <a:spcAft>
                <a:spcPts val="500"/>
              </a:spcAft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todos os empregos com carteira assinada </a:t>
            </a:r>
          </a:p>
          <a:p>
            <a:pPr>
              <a:spcAft>
                <a:spcPts val="500"/>
              </a:spcAft>
            </a:pPr>
            <a:r>
              <a:rPr lang="pt-BR" sz="24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17,8 milhões </a:t>
            </a:r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 postos de trabalho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5">
            <a:extLst>
              <a:ext uri="{FF2B5EF4-FFF2-40B4-BE49-F238E27FC236}">
                <a16:creationId xmlns:a16="http://schemas.microsoft.com/office/drawing/2014/main" xmlns="" id="{7A9F18A1-077D-B048-A4CF-5B70CEC71BFA}"/>
              </a:ext>
            </a:extLst>
          </p:cNvPr>
          <p:cNvSpPr/>
          <p:nvPr/>
        </p:nvSpPr>
        <p:spPr>
          <a:xfrm>
            <a:off x="7855392" y="2175620"/>
            <a:ext cx="290404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sz="4800" b="1" dirty="0">
                <a:solidFill>
                  <a:srgbClr val="1A4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da massa salarial </a:t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das empresas</a:t>
            </a:r>
          </a:p>
          <a:p>
            <a:r>
              <a:rPr lang="pt-BR" sz="2400" b="1" dirty="0" err="1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$ 34,3 bilhões </a:t>
            </a:r>
          </a:p>
          <a:p>
            <a:r>
              <a:rPr lang="pt-BR" sz="1600" b="1" dirty="0">
                <a:solidFill>
                  <a:srgbClr val="3FB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renda direta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5">
            <a:extLst>
              <a:ext uri="{FF2B5EF4-FFF2-40B4-BE49-F238E27FC236}">
                <a16:creationId xmlns:a16="http://schemas.microsoft.com/office/drawing/2014/main" xmlns="" id="{EC007B95-BB77-2246-B1F9-802623868BD9}"/>
              </a:ext>
            </a:extLst>
          </p:cNvPr>
          <p:cNvSpPr/>
          <p:nvPr/>
        </p:nvSpPr>
        <p:spPr>
          <a:xfrm>
            <a:off x="648818" y="5433270"/>
            <a:ext cx="1484780" cy="7386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5D5E537-93B3-D940-91AC-8AC16ADCB2C6}"/>
              </a:ext>
            </a:extLst>
          </p:cNvPr>
          <p:cNvSpPr/>
          <p:nvPr/>
        </p:nvSpPr>
        <p:spPr>
          <a:xfrm>
            <a:off x="6546000" y="453740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1139948-75B9-6348-9C2A-0E5DE049A402}"/>
              </a:ext>
            </a:extLst>
          </p:cNvPr>
          <p:cNvSpPr/>
          <p:nvPr/>
        </p:nvSpPr>
        <p:spPr>
          <a:xfrm>
            <a:off x="6546000" y="2309700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81DBCDF-C690-5044-945E-7DAE95AB6C79}"/>
              </a:ext>
            </a:extLst>
          </p:cNvPr>
          <p:cNvSpPr/>
          <p:nvPr/>
        </p:nvSpPr>
        <p:spPr>
          <a:xfrm>
            <a:off x="6546000" y="4355783"/>
            <a:ext cx="1209804" cy="1209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02BA7D2-9667-2C4F-97D9-B92395E1F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48" y="2391020"/>
            <a:ext cx="992107" cy="882975"/>
          </a:xfrm>
          <a:prstGeom prst="rect">
            <a:avLst/>
          </a:prstGeom>
        </p:spPr>
      </p:pic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xmlns="" id="{DE7BDF11-A4EC-224C-AB99-E3F40C8EF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02" y="4510663"/>
            <a:ext cx="640600" cy="900043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xmlns="" id="{488EFDD7-CEA0-334C-AA40-39B2D851A0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8" y="580191"/>
            <a:ext cx="680124" cy="89323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99A9E56-D967-448B-9210-00E1C48CA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9" y="136526"/>
            <a:ext cx="11989942" cy="62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438D929-2F90-6A43-AD68-76120FD5E707}"/>
              </a:ext>
            </a:extLst>
          </p:cNvPr>
          <p:cNvSpPr txBox="1"/>
          <p:nvPr/>
        </p:nvSpPr>
        <p:spPr>
          <a:xfrm>
            <a:off x="744016" y="6548340"/>
            <a:ext cx="81913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</a:rPr>
              <a:t>Fonte: Receita Federal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D4AFC50-A5AA-7444-AEAE-C85A1005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1E0B487-336F-9749-A81F-74EE50983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Formalização</a:t>
            </a:r>
            <a:r>
              <a:rPr lang="en-US" dirty="0"/>
              <a:t> </a:t>
            </a:r>
            <a:r>
              <a:rPr lang="en-US" dirty="0" err="1"/>
              <a:t>deu</a:t>
            </a:r>
            <a:r>
              <a:rPr lang="en-US" dirty="0"/>
              <a:t> um </a:t>
            </a:r>
            <a:r>
              <a:rPr lang="en-US" dirty="0" err="1"/>
              <a:t>salto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pandemia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8728951-BCAC-5F45-8531-74B632AD8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2436599"/>
            <a:ext cx="3126588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Dos </a:t>
            </a:r>
            <a:r>
              <a:rPr lang="en-US" b="1" dirty="0" err="1"/>
              <a:t>novos</a:t>
            </a:r>
            <a:r>
              <a:rPr lang="en-US" b="1" dirty="0"/>
              <a:t> </a:t>
            </a:r>
            <a:r>
              <a:rPr lang="en-US" b="1" dirty="0" err="1"/>
              <a:t>negócios</a:t>
            </a:r>
            <a:r>
              <a:rPr lang="en-US" b="1" dirty="0"/>
              <a:t> </a:t>
            </a:r>
            <a:r>
              <a:rPr lang="en-US" b="1" dirty="0" err="1"/>
              <a:t>criados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2021 </a:t>
            </a:r>
          </a:p>
          <a:p>
            <a:pPr>
              <a:spcBef>
                <a:spcPts val="0"/>
              </a:spcBef>
            </a:pPr>
            <a:r>
              <a:rPr lang="en-US" sz="6000" b="1" dirty="0"/>
              <a:t>85%</a:t>
            </a:r>
          </a:p>
          <a:p>
            <a:pPr>
              <a:spcBef>
                <a:spcPts val="0"/>
              </a:spcBef>
            </a:pPr>
            <a:r>
              <a:rPr lang="en-US" sz="2800" b="1" dirty="0" err="1"/>
              <a:t>são</a:t>
            </a:r>
            <a:r>
              <a:rPr lang="en-US" sz="2800" b="1" dirty="0"/>
              <a:t> MEI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E44683-08F1-F447-9DF9-15A86771A681}"/>
              </a:ext>
            </a:extLst>
          </p:cNvPr>
          <p:cNvGrpSpPr/>
          <p:nvPr/>
        </p:nvGrpSpPr>
        <p:grpSpPr>
          <a:xfrm>
            <a:off x="5269127" y="822960"/>
            <a:ext cx="786584" cy="786584"/>
            <a:chOff x="5348013" y="1915667"/>
            <a:chExt cx="786584" cy="7865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FDC86D3-14DE-674D-B22F-87FB1751038A}"/>
                </a:ext>
              </a:extLst>
            </p:cNvPr>
            <p:cNvSpPr/>
            <p:nvPr/>
          </p:nvSpPr>
          <p:spPr>
            <a:xfrm>
              <a:off x="5348013" y="1915667"/>
              <a:ext cx="786584" cy="78658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 descr="Shape, icon&#10;&#10;Description automatically generated">
              <a:extLst>
                <a:ext uri="{FF2B5EF4-FFF2-40B4-BE49-F238E27FC236}">
                  <a16:creationId xmlns:a16="http://schemas.microsoft.com/office/drawing/2014/main" xmlns="" id="{E73B0F13-9932-3F4B-B847-8D63E98B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23" y="2061983"/>
              <a:ext cx="515564" cy="507831"/>
            </a:xfrm>
            <a:prstGeom prst="rect">
              <a:avLst/>
            </a:prstGeom>
          </p:spPr>
        </p:pic>
      </p:grpSp>
      <p:pic>
        <p:nvPicPr>
          <p:cNvPr id="22" name="Imagem 6">
            <a:extLst>
              <a:ext uri="{FF2B5EF4-FFF2-40B4-BE49-F238E27FC236}">
                <a16:creationId xmlns:a16="http://schemas.microsoft.com/office/drawing/2014/main" xmlns="" id="{B0F08215-63E8-7D1F-108A-F2D26E28E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42"/>
          <a:stretch/>
        </p:blipFill>
        <p:spPr>
          <a:xfrm>
            <a:off x="15761136" y="1289270"/>
            <a:ext cx="2446012" cy="4742800"/>
          </a:xfrm>
          <a:prstGeom prst="rect">
            <a:avLst/>
          </a:prstGeom>
        </p:spPr>
      </p:pic>
      <p:sp>
        <p:nvSpPr>
          <p:cNvPr id="25" name="CaixaDeTexto 4">
            <a:extLst>
              <a:ext uri="{FF2B5EF4-FFF2-40B4-BE49-F238E27FC236}">
                <a16:creationId xmlns:a16="http://schemas.microsoft.com/office/drawing/2014/main" xmlns="" id="{1FE83358-0969-3C4F-4DD3-A978AA17EF0C}"/>
              </a:ext>
            </a:extLst>
          </p:cNvPr>
          <p:cNvSpPr txBox="1"/>
          <p:nvPr/>
        </p:nvSpPr>
        <p:spPr>
          <a:xfrm>
            <a:off x="6136290" y="839096"/>
            <a:ext cx="492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Criação líquida de 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Pequenos Negócios no ano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(Aberturas-Fechamentos)</a:t>
            </a:r>
          </a:p>
        </p:txBody>
      </p:sp>
      <p:graphicFrame>
        <p:nvGraphicFramePr>
          <p:cNvPr id="34" name="Gráfico 5">
            <a:extLst>
              <a:ext uri="{FF2B5EF4-FFF2-40B4-BE49-F238E27FC236}">
                <a16:creationId xmlns:a16="http://schemas.microsoft.com/office/drawing/2014/main" xmlns="" id="{4D0FF711-2D00-29DD-DB1C-EA30D66C4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642589"/>
              </p:ext>
            </p:extLst>
          </p:nvPr>
        </p:nvGraphicFramePr>
        <p:xfrm>
          <a:off x="5368067" y="2094948"/>
          <a:ext cx="5339692" cy="41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C994DCA-E01E-1CAE-E47C-38E59B032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9" y="3754419"/>
            <a:ext cx="1271301" cy="26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438D929-2F90-6A43-AD68-76120FD5E707}"/>
              </a:ext>
            </a:extLst>
          </p:cNvPr>
          <p:cNvSpPr txBox="1"/>
          <p:nvPr/>
        </p:nvSpPr>
        <p:spPr>
          <a:xfrm>
            <a:off x="744016" y="6548340"/>
            <a:ext cx="81913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</a:rPr>
              <a:t>Fonte: Receita Federal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D4AFC50-A5AA-7444-AEAE-C85A1005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1E0B487-336F-9749-A81F-74EE50983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Formalização</a:t>
            </a:r>
            <a:r>
              <a:rPr lang="en-US" dirty="0"/>
              <a:t> </a:t>
            </a:r>
            <a:r>
              <a:rPr lang="en-US" dirty="0" err="1"/>
              <a:t>deu</a:t>
            </a:r>
            <a:r>
              <a:rPr lang="en-US" dirty="0"/>
              <a:t> um </a:t>
            </a:r>
            <a:r>
              <a:rPr lang="en-US" dirty="0" err="1"/>
              <a:t>salto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pandemia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8728951-BCAC-5F45-8531-74B632AD8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2436599"/>
            <a:ext cx="3126588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Dos </a:t>
            </a:r>
            <a:r>
              <a:rPr lang="en-US" b="1" dirty="0" err="1"/>
              <a:t>novos</a:t>
            </a:r>
            <a:r>
              <a:rPr lang="en-US" b="1" dirty="0"/>
              <a:t> </a:t>
            </a:r>
            <a:r>
              <a:rPr lang="en-US" b="1" dirty="0" err="1"/>
              <a:t>negócios</a:t>
            </a:r>
            <a:r>
              <a:rPr lang="en-US" b="1" dirty="0"/>
              <a:t> </a:t>
            </a:r>
            <a:r>
              <a:rPr lang="en-US" b="1" dirty="0" err="1"/>
              <a:t>criados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2021 </a:t>
            </a:r>
          </a:p>
          <a:p>
            <a:pPr>
              <a:spcBef>
                <a:spcPts val="0"/>
              </a:spcBef>
            </a:pPr>
            <a:r>
              <a:rPr lang="en-US" sz="6000" b="1" dirty="0"/>
              <a:t>85%</a:t>
            </a:r>
          </a:p>
          <a:p>
            <a:pPr>
              <a:spcBef>
                <a:spcPts val="0"/>
              </a:spcBef>
            </a:pPr>
            <a:r>
              <a:rPr lang="en-US" sz="2800" b="1" dirty="0" err="1"/>
              <a:t>são</a:t>
            </a:r>
            <a:r>
              <a:rPr lang="en-US" sz="2800" b="1" dirty="0"/>
              <a:t> MEI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E44683-08F1-F447-9DF9-15A86771A681}"/>
              </a:ext>
            </a:extLst>
          </p:cNvPr>
          <p:cNvGrpSpPr/>
          <p:nvPr/>
        </p:nvGrpSpPr>
        <p:grpSpPr>
          <a:xfrm>
            <a:off x="5269127" y="822960"/>
            <a:ext cx="786584" cy="786584"/>
            <a:chOff x="5348013" y="1915667"/>
            <a:chExt cx="786584" cy="7865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FDC86D3-14DE-674D-B22F-87FB1751038A}"/>
                </a:ext>
              </a:extLst>
            </p:cNvPr>
            <p:cNvSpPr/>
            <p:nvPr/>
          </p:nvSpPr>
          <p:spPr>
            <a:xfrm>
              <a:off x="5348013" y="1915667"/>
              <a:ext cx="786584" cy="78658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 descr="Shape, icon&#10;&#10;Description automatically generated">
              <a:extLst>
                <a:ext uri="{FF2B5EF4-FFF2-40B4-BE49-F238E27FC236}">
                  <a16:creationId xmlns:a16="http://schemas.microsoft.com/office/drawing/2014/main" xmlns="" id="{E73B0F13-9932-3F4B-B847-8D63E98B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23" y="2061983"/>
              <a:ext cx="515564" cy="507831"/>
            </a:xfrm>
            <a:prstGeom prst="rect">
              <a:avLst/>
            </a:prstGeom>
          </p:spPr>
        </p:pic>
      </p:grpSp>
      <p:pic>
        <p:nvPicPr>
          <p:cNvPr id="22" name="Imagem 6">
            <a:extLst>
              <a:ext uri="{FF2B5EF4-FFF2-40B4-BE49-F238E27FC236}">
                <a16:creationId xmlns:a16="http://schemas.microsoft.com/office/drawing/2014/main" xmlns="" id="{B0F08215-63E8-7D1F-108A-F2D26E28E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42"/>
          <a:stretch/>
        </p:blipFill>
        <p:spPr>
          <a:xfrm>
            <a:off x="15761136" y="1289270"/>
            <a:ext cx="2446012" cy="4742800"/>
          </a:xfrm>
          <a:prstGeom prst="rect">
            <a:avLst/>
          </a:prstGeom>
        </p:spPr>
      </p:pic>
      <p:sp>
        <p:nvSpPr>
          <p:cNvPr id="25" name="CaixaDeTexto 4">
            <a:extLst>
              <a:ext uri="{FF2B5EF4-FFF2-40B4-BE49-F238E27FC236}">
                <a16:creationId xmlns:a16="http://schemas.microsoft.com/office/drawing/2014/main" xmlns="" id="{1FE83358-0969-3C4F-4DD3-A978AA17EF0C}"/>
              </a:ext>
            </a:extLst>
          </p:cNvPr>
          <p:cNvSpPr txBox="1"/>
          <p:nvPr/>
        </p:nvSpPr>
        <p:spPr>
          <a:xfrm>
            <a:off x="6136290" y="839096"/>
            <a:ext cx="492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Criação líquida de 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Pequenos Negócios no ano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(Aberturas-Fechamentos)</a:t>
            </a:r>
          </a:p>
        </p:txBody>
      </p:sp>
      <p:graphicFrame>
        <p:nvGraphicFramePr>
          <p:cNvPr id="34" name="Gráfico 5">
            <a:extLst>
              <a:ext uri="{FF2B5EF4-FFF2-40B4-BE49-F238E27FC236}">
                <a16:creationId xmlns:a16="http://schemas.microsoft.com/office/drawing/2014/main" xmlns="" id="{4D0FF711-2D00-29DD-DB1C-EA30D66C4B1A}"/>
              </a:ext>
            </a:extLst>
          </p:cNvPr>
          <p:cNvGraphicFramePr>
            <a:graphicFrameLocks/>
          </p:cNvGraphicFramePr>
          <p:nvPr/>
        </p:nvGraphicFramePr>
        <p:xfrm>
          <a:off x="5368067" y="2094948"/>
          <a:ext cx="5339692" cy="41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C994DCA-E01E-1CAE-E47C-38E59B032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9" y="3754419"/>
            <a:ext cx="1271301" cy="26019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B094E07C-10FC-400C-8450-262D5AA9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00" y="75669"/>
            <a:ext cx="11957199" cy="6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438D929-2F90-6A43-AD68-76120FD5E707}"/>
              </a:ext>
            </a:extLst>
          </p:cNvPr>
          <p:cNvSpPr txBox="1"/>
          <p:nvPr/>
        </p:nvSpPr>
        <p:spPr>
          <a:xfrm>
            <a:off x="744016" y="6548340"/>
            <a:ext cx="81913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000" b="1" dirty="0">
                <a:solidFill>
                  <a:schemeClr val="bg1">
                    <a:lumMod val="75000"/>
                  </a:schemeClr>
                </a:solidFill>
              </a:rPr>
              <a:t>Fonte: Receita Federal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D4AFC50-A5AA-7444-AEAE-C85A10059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1E0B487-336F-9749-A81F-74EE50983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Formalização</a:t>
            </a:r>
            <a:r>
              <a:rPr lang="en-US" dirty="0"/>
              <a:t> </a:t>
            </a:r>
            <a:r>
              <a:rPr lang="en-US" dirty="0" err="1"/>
              <a:t>deu</a:t>
            </a:r>
            <a:r>
              <a:rPr lang="en-US" dirty="0"/>
              <a:t> um </a:t>
            </a:r>
            <a:r>
              <a:rPr lang="en-US" dirty="0" err="1"/>
              <a:t>salto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</a:t>
            </a:r>
            <a:r>
              <a:rPr lang="en-US" dirty="0" err="1"/>
              <a:t>pandemia</a:t>
            </a:r>
            <a:endParaRPr lang="x-non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8728951-BCAC-5F45-8531-74B632AD8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285" y="2436599"/>
            <a:ext cx="3126588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Dos </a:t>
            </a:r>
            <a:r>
              <a:rPr lang="en-US" b="1" dirty="0" err="1"/>
              <a:t>novos</a:t>
            </a:r>
            <a:r>
              <a:rPr lang="en-US" b="1" dirty="0"/>
              <a:t> </a:t>
            </a:r>
            <a:r>
              <a:rPr lang="en-US" b="1" dirty="0" err="1"/>
              <a:t>negócios</a:t>
            </a:r>
            <a:r>
              <a:rPr lang="en-US" b="1" dirty="0"/>
              <a:t> </a:t>
            </a:r>
            <a:r>
              <a:rPr lang="en-US" b="1" dirty="0" err="1"/>
              <a:t>criados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2021 </a:t>
            </a:r>
          </a:p>
          <a:p>
            <a:pPr>
              <a:spcBef>
                <a:spcPts val="0"/>
              </a:spcBef>
            </a:pPr>
            <a:r>
              <a:rPr lang="en-US" sz="6000" b="1" dirty="0"/>
              <a:t>85%</a:t>
            </a:r>
          </a:p>
          <a:p>
            <a:pPr>
              <a:spcBef>
                <a:spcPts val="0"/>
              </a:spcBef>
            </a:pPr>
            <a:r>
              <a:rPr lang="en-US" sz="2800" b="1" dirty="0" err="1"/>
              <a:t>são</a:t>
            </a:r>
            <a:r>
              <a:rPr lang="en-US" sz="2800" b="1" dirty="0"/>
              <a:t> MEI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E44683-08F1-F447-9DF9-15A86771A681}"/>
              </a:ext>
            </a:extLst>
          </p:cNvPr>
          <p:cNvGrpSpPr/>
          <p:nvPr/>
        </p:nvGrpSpPr>
        <p:grpSpPr>
          <a:xfrm>
            <a:off x="5269127" y="822960"/>
            <a:ext cx="786584" cy="786584"/>
            <a:chOff x="5348013" y="1915667"/>
            <a:chExt cx="786584" cy="7865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6FDC86D3-14DE-674D-B22F-87FB1751038A}"/>
                </a:ext>
              </a:extLst>
            </p:cNvPr>
            <p:cNvSpPr/>
            <p:nvPr/>
          </p:nvSpPr>
          <p:spPr>
            <a:xfrm>
              <a:off x="5348013" y="1915667"/>
              <a:ext cx="786584" cy="78658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 descr="Shape, icon&#10;&#10;Description automatically generated">
              <a:extLst>
                <a:ext uri="{FF2B5EF4-FFF2-40B4-BE49-F238E27FC236}">
                  <a16:creationId xmlns:a16="http://schemas.microsoft.com/office/drawing/2014/main" xmlns="" id="{E73B0F13-9932-3F4B-B847-8D63E98B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523" y="2061983"/>
              <a:ext cx="515564" cy="507831"/>
            </a:xfrm>
            <a:prstGeom prst="rect">
              <a:avLst/>
            </a:prstGeom>
          </p:spPr>
        </p:pic>
      </p:grpSp>
      <p:pic>
        <p:nvPicPr>
          <p:cNvPr id="22" name="Imagem 6">
            <a:extLst>
              <a:ext uri="{FF2B5EF4-FFF2-40B4-BE49-F238E27FC236}">
                <a16:creationId xmlns:a16="http://schemas.microsoft.com/office/drawing/2014/main" xmlns="" id="{B0F08215-63E8-7D1F-108A-F2D26E28E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42"/>
          <a:stretch/>
        </p:blipFill>
        <p:spPr>
          <a:xfrm>
            <a:off x="15761136" y="1289270"/>
            <a:ext cx="2446012" cy="4742800"/>
          </a:xfrm>
          <a:prstGeom prst="rect">
            <a:avLst/>
          </a:prstGeom>
        </p:spPr>
      </p:pic>
      <p:sp>
        <p:nvSpPr>
          <p:cNvPr id="25" name="CaixaDeTexto 4">
            <a:extLst>
              <a:ext uri="{FF2B5EF4-FFF2-40B4-BE49-F238E27FC236}">
                <a16:creationId xmlns:a16="http://schemas.microsoft.com/office/drawing/2014/main" xmlns="" id="{1FE83358-0969-3C4F-4DD3-A978AA17EF0C}"/>
              </a:ext>
            </a:extLst>
          </p:cNvPr>
          <p:cNvSpPr txBox="1"/>
          <p:nvPr/>
        </p:nvSpPr>
        <p:spPr>
          <a:xfrm>
            <a:off x="6136290" y="839096"/>
            <a:ext cx="492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Criação líquida de 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Pequenos Negócios no ano</a:t>
            </a:r>
          </a:p>
          <a:p>
            <a:pPr>
              <a:buClr>
                <a:srgbClr val="1A42BE"/>
              </a:buClr>
            </a:pPr>
            <a:r>
              <a:rPr lang="pt-BR" sz="2000" b="1" dirty="0">
                <a:solidFill>
                  <a:srgbClr val="00B0F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(Aberturas-Fechamentos)</a:t>
            </a:r>
          </a:p>
        </p:txBody>
      </p:sp>
      <p:graphicFrame>
        <p:nvGraphicFramePr>
          <p:cNvPr id="34" name="Gráfico 5">
            <a:extLst>
              <a:ext uri="{FF2B5EF4-FFF2-40B4-BE49-F238E27FC236}">
                <a16:creationId xmlns:a16="http://schemas.microsoft.com/office/drawing/2014/main" xmlns="" id="{4D0FF711-2D00-29DD-DB1C-EA30D66C4B1A}"/>
              </a:ext>
            </a:extLst>
          </p:cNvPr>
          <p:cNvGraphicFramePr>
            <a:graphicFrameLocks/>
          </p:cNvGraphicFramePr>
          <p:nvPr/>
        </p:nvGraphicFramePr>
        <p:xfrm>
          <a:off x="5368067" y="2094948"/>
          <a:ext cx="5339692" cy="412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C994DCA-E01E-1CAE-E47C-38E59B032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9" y="3754419"/>
            <a:ext cx="1271301" cy="260193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A80D36F-CA38-4E76-84AC-F6A4C05B8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38" y="99916"/>
            <a:ext cx="11929712" cy="62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5">
            <a:extLst>
              <a:ext uri="{FF2B5EF4-FFF2-40B4-BE49-F238E27FC236}">
                <a16:creationId xmlns:a16="http://schemas.microsoft.com/office/drawing/2014/main" xmlns="" id="{D4ABB761-6DE0-4494-A3F8-2D900224F309}"/>
              </a:ext>
            </a:extLst>
          </p:cNvPr>
          <p:cNvSpPr txBox="1">
            <a:spLocks/>
          </p:cNvSpPr>
          <p:nvPr/>
        </p:nvSpPr>
        <p:spPr>
          <a:xfrm>
            <a:off x="11392678" y="581737"/>
            <a:ext cx="595604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36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F3B0AF9-4ECF-1D4C-BD98-CD7307BB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130AE5-41C2-4A49-8486-961FEC8BD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9531" y="4177179"/>
            <a:ext cx="6288400" cy="1488140"/>
          </a:xfrm>
        </p:spPr>
        <p:txBody>
          <a:bodyPr/>
          <a:lstStyle/>
          <a:p>
            <a:pPr algn="ctr"/>
            <a:r>
              <a:rPr lang="en-US" sz="4000" dirty="0"/>
              <a:t>Agenda </a:t>
            </a:r>
            <a:r>
              <a:rPr lang="en-US" sz="4000" dirty="0" err="1"/>
              <a:t>Legislativa</a:t>
            </a:r>
            <a:r>
              <a:rPr lang="en-US" sz="4000" dirty="0"/>
              <a:t> </a:t>
            </a:r>
            <a:r>
              <a:rPr lang="en-US" sz="4000" dirty="0" err="1"/>
              <a:t>Prioritária</a:t>
            </a:r>
            <a:r>
              <a:rPr lang="en-US" sz="4000" dirty="0"/>
              <a:t> </a:t>
            </a:r>
            <a:r>
              <a:rPr lang="en-US" sz="4000" dirty="0" err="1"/>
              <a:t>aos</a:t>
            </a:r>
            <a:r>
              <a:rPr lang="en-US" sz="4000" dirty="0"/>
              <a:t> </a:t>
            </a:r>
            <a:r>
              <a:rPr lang="en-US" sz="4000" dirty="0" err="1"/>
              <a:t>Pequenos</a:t>
            </a:r>
            <a:r>
              <a:rPr lang="en-US" sz="4000" dirty="0"/>
              <a:t> </a:t>
            </a:r>
            <a:r>
              <a:rPr lang="en-US" sz="4000" dirty="0" err="1"/>
              <a:t>Negócios</a:t>
            </a:r>
            <a:endParaRPr lang="en-US" sz="4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897B02F-3E2F-4ED1-81A6-1618218F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1679575"/>
            <a:ext cx="5397500" cy="235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16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A899E3A-9C47-BC40-81C1-76C6A583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70B04D-7CD6-4AF5-94AE-1A8CA226D8F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6DF95A-2D78-2949-98FB-0DD0E4965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2533" y="-323885"/>
            <a:ext cx="5590630" cy="1613639"/>
          </a:xfrm>
        </p:spPr>
        <p:txBody>
          <a:bodyPr/>
          <a:lstStyle/>
          <a:p>
            <a:r>
              <a:rPr lang="pt-BR" dirty="0"/>
              <a:t>Proposições Legislativas</a:t>
            </a:r>
            <a:endParaRPr lang="x-none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4E1C9644-6A8F-E64D-B091-575B97A88508}"/>
              </a:ext>
            </a:extLst>
          </p:cNvPr>
          <p:cNvSpPr/>
          <p:nvPr/>
        </p:nvSpPr>
        <p:spPr>
          <a:xfrm>
            <a:off x="4111439" y="2987040"/>
            <a:ext cx="1821781" cy="338558"/>
          </a:xfrm>
          <a:prstGeom prst="parallelogram">
            <a:avLst>
              <a:gd name="adj" fmla="val 22018"/>
            </a:avLst>
          </a:prstGeom>
          <a:gradFill>
            <a:gsLst>
              <a:gs pos="0">
                <a:srgbClr val="3B4AFF"/>
              </a:gs>
              <a:gs pos="100000">
                <a:srgbClr val="3D83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xmlns="" id="{F90CB061-26E3-41BA-B693-9C40273A5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809454"/>
              </p:ext>
            </p:extLst>
          </p:nvPr>
        </p:nvGraphicFramePr>
        <p:xfrm>
          <a:off x="8368063" y="3854070"/>
          <a:ext cx="9765582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22E837DD-5FF4-4650-8F18-87C774A911F7}"/>
              </a:ext>
            </a:extLst>
          </p:cNvPr>
          <p:cNvSpPr txBox="1"/>
          <p:nvPr/>
        </p:nvSpPr>
        <p:spPr>
          <a:xfrm>
            <a:off x="5862962" y="1132420"/>
            <a:ext cx="5010201" cy="2264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tabLst>
                <a:tab pos="180340" algn="l"/>
              </a:tabLst>
            </a:pPr>
            <a:r>
              <a:rPr lang="pt-B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n° 33/20</a:t>
            </a:r>
            <a:endParaRPr lang="pt-BR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pt-BR" sz="15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 Legal do Reempreendedorismo </a:t>
            </a:r>
            <a:endParaRPr lang="pt-BR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 o Marco Legal do Reempreendedorismo, que estabelece a renegociação especial extrajudicial, a renegociação especial judicial e a liquidação simplificada, bem como altera a falência das microempresas e empresas de pequeno porte por meio da alteração da Lei Complementar nº 123, de 14 de dezembro de 2006, e dá outras providências.</a:t>
            </a:r>
          </a:p>
        </p:txBody>
      </p:sp>
      <p:pic>
        <p:nvPicPr>
          <p:cNvPr id="25" name="Imagem 24" descr="Uma imagem contendo Diagrama&#10;&#10;Descrição gerada automaticamente">
            <a:extLst>
              <a:ext uri="{FF2B5EF4-FFF2-40B4-BE49-F238E27FC236}">
                <a16:creationId xmlns:a16="http://schemas.microsoft.com/office/drawing/2014/main" xmlns="" id="{1458C374-9C3E-4C82-8774-A68F590F6D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08" y="1130759"/>
            <a:ext cx="371475" cy="40163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697E67AD-4DC3-4260-947B-F6675FB29CF7}"/>
              </a:ext>
            </a:extLst>
          </p:cNvPr>
          <p:cNvSpPr txBox="1"/>
          <p:nvPr/>
        </p:nvSpPr>
        <p:spPr>
          <a:xfrm>
            <a:off x="6072087" y="4072191"/>
            <a:ext cx="4064369" cy="22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pt-BR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LP nº 127/21</a:t>
            </a:r>
            <a:endParaRPr lang="pt-BR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pt-BR" sz="1500" b="1" dirty="0">
                <a:solidFill>
                  <a:srgbClr val="ED7D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Liberdade aos estados </a:t>
            </a:r>
            <a:endParaRPr lang="pt-BR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Torna facultativa aos estados a adoção de sublimites estaduais para fins de recolhimento de ICMS. Atualmente, é obrigatória a aplicação de sublimites de R$ 1,8 milhão e de R$ 3,6 milhões de acordo com a participação da UF no PIB nacional.</a:t>
            </a:r>
          </a:p>
        </p:txBody>
      </p:sp>
      <p:pic>
        <p:nvPicPr>
          <p:cNvPr id="37" name="Imagem 36" descr="Ícone, Seta&#10;&#10;Descrição gerada automaticamente">
            <a:extLst>
              <a:ext uri="{FF2B5EF4-FFF2-40B4-BE49-F238E27FC236}">
                <a16:creationId xmlns:a16="http://schemas.microsoft.com/office/drawing/2014/main" xmlns="" id="{E3F5E6E7-2194-4E31-AD9C-2EC4D56CB9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823" y="4052268"/>
            <a:ext cx="487977" cy="56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589455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1B3EA-65F3-4AB9-8835-B4EAD4371CE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f6fc7c0a-04f0-4176-9fa1-08628e1385b8"/>
    <ds:schemaRef ds:uri="46762dd1-fdd5-4876-bf96-bd1325ea6c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443</Words>
  <Application>Microsoft Office PowerPoint</Application>
  <PresentationFormat>Widescreen</PresentationFormat>
  <Paragraphs>92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Roboto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Danilo Freire Pires</cp:lastModifiedBy>
  <cp:revision>166</cp:revision>
  <dcterms:created xsi:type="dcterms:W3CDTF">2022-02-16T16:19:40Z</dcterms:created>
  <dcterms:modified xsi:type="dcterms:W3CDTF">2022-05-18T12:05:15Z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