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1137" r:id="rId3"/>
    <p:sldId id="334" r:id="rId4"/>
    <p:sldId id="320" r:id="rId5"/>
    <p:sldId id="1139" r:id="rId6"/>
  </p:sldIdLst>
  <p:sldSz cx="18288000" cy="10287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QUELINE RODRIGUES DOS SANTOS" initials="JRDS" lastIdx="11" clrIdx="0">
    <p:extLst>
      <p:ext uri="{19B8F6BF-5375-455C-9EA6-DF929625EA0E}">
        <p15:presenceInfo xmlns:p15="http://schemas.microsoft.com/office/powerpoint/2012/main" userId="S::jaqueline.santos227@etec.sp.gov.br::79aa9c42-0e25-4360-b921-8353f04024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82E"/>
    <a:srgbClr val="000000"/>
    <a:srgbClr val="3B7036"/>
    <a:srgbClr val="336699"/>
    <a:srgbClr val="F8A764"/>
    <a:srgbClr val="82362E"/>
    <a:srgbClr val="4A7EBB"/>
    <a:srgbClr val="FFFFFF"/>
    <a:srgbClr val="054E9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249" autoAdjust="0"/>
  </p:normalViewPr>
  <p:slideViewPr>
    <p:cSldViewPr>
      <p:cViewPr varScale="1">
        <p:scale>
          <a:sx n="77" d="100"/>
          <a:sy n="77" d="100"/>
        </p:scale>
        <p:origin x="4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4C80D-1A44-4B1D-9F80-0041CD8D9BF0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C796-6E35-4CF4-94BD-D36F489F0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49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AA2B8-3B0B-43A0-9396-480926534714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76B02-F764-43A8-8BF6-9D1410F71C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7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4281-9EEC-4F73-B343-4A4880BD26E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49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ágina de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400" y="1409700"/>
            <a:ext cx="9967873" cy="373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22105" y="5676900"/>
            <a:ext cx="13643790" cy="4293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2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RICARDO SANTIN</a:t>
            </a:r>
          </a:p>
          <a:p>
            <a:pPr marL="0" marR="0" lvl="0" indent="0" algn="ctr" defTabSz="914400" rtl="0" eaLnBrk="1" fontAlgn="auto" latinLnBrk="0" hangingPunct="1">
              <a:lnSpc>
                <a:spcPts val="5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PRESIDENTE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5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90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25 de </a:t>
            </a:r>
            <a:r>
              <a:rPr lang="en-US" sz="32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agosto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0" y="1028700"/>
            <a:ext cx="6822044" cy="674529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0B31C48-0868-4C57-8674-2122843673FE}"/>
              </a:ext>
            </a:extLst>
          </p:cNvPr>
          <p:cNvSpPr/>
          <p:nvPr/>
        </p:nvSpPr>
        <p:spPr>
          <a:xfrm>
            <a:off x="15801525" y="1127841"/>
            <a:ext cx="9453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FONTE: ABPA – USDA  - 2020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6A752D5-51C7-4D84-8C28-CD57A804C0F6}"/>
              </a:ext>
            </a:extLst>
          </p:cNvPr>
          <p:cNvSpPr/>
          <p:nvPr/>
        </p:nvSpPr>
        <p:spPr>
          <a:xfrm>
            <a:off x="3351331" y="7502736"/>
            <a:ext cx="40699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>
                <a:solidFill>
                  <a:prstClr val="black"/>
                </a:solidFill>
                <a:latin typeface="Trebuchet MS" panose="020B0603020202020204" pitchFamily="34" charset="0"/>
              </a:rPr>
              <a:t>13,845</a:t>
            </a:r>
            <a:br>
              <a:rPr lang="pt-BR" sz="3600" b="1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Milhões de toneladas de carne de frango produzidas em 2020 </a:t>
            </a:r>
            <a:endParaRPr lang="pt-BR" sz="3333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Agrupar 4">
            <a:extLst>
              <a:ext uri="{FF2B5EF4-FFF2-40B4-BE49-F238E27FC236}">
                <a16:creationId xmlns:a16="http://schemas.microsoft.com/office/drawing/2014/main" id="{55EB8116-9DFB-4315-B93F-C3F64FEE0B35}"/>
              </a:ext>
            </a:extLst>
          </p:cNvPr>
          <p:cNvGrpSpPr/>
          <p:nvPr/>
        </p:nvGrpSpPr>
        <p:grpSpPr>
          <a:xfrm>
            <a:off x="3399359" y="6406953"/>
            <a:ext cx="5272157" cy="1323567"/>
            <a:chOff x="6827058" y="2395812"/>
            <a:chExt cx="1795260" cy="1270718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4D45F3E-8EC6-4033-AA53-64970C5FA528}"/>
                </a:ext>
              </a:extLst>
            </p:cNvPr>
            <p:cNvSpPr/>
            <p:nvPr/>
          </p:nvSpPr>
          <p:spPr>
            <a:xfrm>
              <a:off x="8181357" y="2395812"/>
              <a:ext cx="440961" cy="1270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8001" b="1" dirty="0">
                  <a:solidFill>
                    <a:srgbClr val="3B7036"/>
                  </a:solidFill>
                  <a:latin typeface="Trebuchet MS" panose="020B0603020202020204" pitchFamily="34" charset="0"/>
                </a:rPr>
                <a:t>3º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ED36283-987A-4BE6-A1E2-B7FFFD147D8A}"/>
                </a:ext>
              </a:extLst>
            </p:cNvPr>
            <p:cNvSpPr/>
            <p:nvPr/>
          </p:nvSpPr>
          <p:spPr>
            <a:xfrm>
              <a:off x="6827058" y="2628406"/>
              <a:ext cx="1354299" cy="679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MAIOR PRODUTOR MUNDIAL DE </a:t>
              </a:r>
            </a:p>
            <a:p>
              <a:pPr algn="r"/>
              <a:r>
                <a:rPr lang="pt-BR" sz="20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CARNE DE FRANGO</a:t>
              </a: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45F5EBC3-CE36-41A2-9F41-C1F28B3024FE}"/>
              </a:ext>
            </a:extLst>
          </p:cNvPr>
          <p:cNvSpPr/>
          <p:nvPr/>
        </p:nvSpPr>
        <p:spPr>
          <a:xfrm>
            <a:off x="1827253" y="4957541"/>
            <a:ext cx="46753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>
                <a:solidFill>
                  <a:prstClr val="black"/>
                </a:solidFill>
                <a:latin typeface="Trebuchet MS" panose="020B0603020202020204" pitchFamily="34" charset="0"/>
              </a:rPr>
              <a:t>4,23</a:t>
            </a:r>
            <a:br>
              <a:rPr lang="pt-BR" sz="3333" b="1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Milhões de toneladas de carne de frango exportadas em 2020 </a:t>
            </a:r>
            <a:endParaRPr lang="pt-BR" sz="3333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Agrupar 127">
            <a:extLst>
              <a:ext uri="{FF2B5EF4-FFF2-40B4-BE49-F238E27FC236}">
                <a16:creationId xmlns:a16="http://schemas.microsoft.com/office/drawing/2014/main" id="{B0C3A333-DFE4-48DE-9100-EC1C2F7F48A3}"/>
              </a:ext>
            </a:extLst>
          </p:cNvPr>
          <p:cNvGrpSpPr/>
          <p:nvPr/>
        </p:nvGrpSpPr>
        <p:grpSpPr>
          <a:xfrm>
            <a:off x="988777" y="4026933"/>
            <a:ext cx="4651796" cy="1323568"/>
            <a:chOff x="7735333" y="2799943"/>
            <a:chExt cx="6754421" cy="140844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592F6D1-C1EE-4586-AEC6-263106E27D2D}"/>
                </a:ext>
              </a:extLst>
            </p:cNvPr>
            <p:cNvSpPr/>
            <p:nvPr/>
          </p:nvSpPr>
          <p:spPr>
            <a:xfrm>
              <a:off x="12396888" y="2799943"/>
              <a:ext cx="2092866" cy="1408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8001" b="1" dirty="0">
                  <a:solidFill>
                    <a:srgbClr val="3B7036"/>
                  </a:solidFill>
                  <a:latin typeface="Trebuchet MS" panose="020B0603020202020204" pitchFamily="34" charset="0"/>
                </a:rPr>
                <a:t>1º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B5D7282-0E4D-42A7-8EE6-8DFFFE309C15}"/>
                </a:ext>
              </a:extLst>
            </p:cNvPr>
            <p:cNvSpPr/>
            <p:nvPr/>
          </p:nvSpPr>
          <p:spPr>
            <a:xfrm>
              <a:off x="7735333" y="3176773"/>
              <a:ext cx="4763446" cy="753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EXPORTADOR MUNDIAL </a:t>
              </a:r>
              <a:r>
                <a:rPr lang="pt-BR" sz="20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DE CARNE DE FRANGO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37E2432E-D75F-4571-B7F5-DA4A6E3F4D22}"/>
              </a:ext>
            </a:extLst>
          </p:cNvPr>
          <p:cNvSpPr/>
          <p:nvPr/>
        </p:nvSpPr>
        <p:spPr>
          <a:xfrm>
            <a:off x="13385652" y="5806586"/>
            <a:ext cx="2972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prstClr val="black"/>
                </a:solidFill>
                <a:latin typeface="Trebuchet MS" panose="020B0603020202020204" pitchFamily="34" charset="0"/>
              </a:rPr>
              <a:t>4,436</a:t>
            </a:r>
            <a:br>
              <a:rPr lang="pt-BR" sz="2801" b="1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Milhões de toneladas de carne suína produzidas em 2020</a:t>
            </a:r>
            <a:endParaRPr lang="pt-BR" sz="280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EA9E47F-AD92-4D46-BE21-0FD17BF735E4}"/>
              </a:ext>
            </a:extLst>
          </p:cNvPr>
          <p:cNvCxnSpPr>
            <a:cxnSpLocks/>
          </p:cNvCxnSpPr>
          <p:nvPr/>
        </p:nvCxnSpPr>
        <p:spPr>
          <a:xfrm>
            <a:off x="10050905" y="2640965"/>
            <a:ext cx="0" cy="818286"/>
          </a:xfrm>
          <a:prstGeom prst="line">
            <a:avLst/>
          </a:prstGeom>
          <a:ln w="38100">
            <a:solidFill>
              <a:srgbClr val="3B7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Agrupar 137">
            <a:extLst>
              <a:ext uri="{FF2B5EF4-FFF2-40B4-BE49-F238E27FC236}">
                <a16:creationId xmlns:a16="http://schemas.microsoft.com/office/drawing/2014/main" id="{DE52C0AB-FC9A-4331-AED9-D38DB42C087A}"/>
              </a:ext>
            </a:extLst>
          </p:cNvPr>
          <p:cNvGrpSpPr/>
          <p:nvPr/>
        </p:nvGrpSpPr>
        <p:grpSpPr>
          <a:xfrm>
            <a:off x="11936303" y="4545174"/>
            <a:ext cx="4675437" cy="1323568"/>
            <a:chOff x="6417986" y="2507091"/>
            <a:chExt cx="4488744" cy="1270717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DDF2B13-3674-4C2F-9C6A-2855D5B1CC2F}"/>
                </a:ext>
              </a:extLst>
            </p:cNvPr>
            <p:cNvSpPr/>
            <p:nvPr/>
          </p:nvSpPr>
          <p:spPr>
            <a:xfrm>
              <a:off x="6417986" y="2507091"/>
              <a:ext cx="1723211" cy="1270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8001" b="1" dirty="0">
                  <a:solidFill>
                    <a:srgbClr val="4F81BD">
                      <a:lumMod val="75000"/>
                    </a:srgbClr>
                  </a:solidFill>
                  <a:latin typeface="Trebuchet MS" panose="020B0603020202020204" pitchFamily="34" charset="0"/>
                </a:rPr>
                <a:t>4º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1896F46D-621D-416F-AE61-DB3B72C5AAA2}"/>
                </a:ext>
              </a:extLst>
            </p:cNvPr>
            <p:cNvSpPr/>
            <p:nvPr/>
          </p:nvSpPr>
          <p:spPr>
            <a:xfrm>
              <a:off x="7565997" y="2772805"/>
              <a:ext cx="3340733" cy="679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MAIOR PRODUTOR</a:t>
              </a:r>
              <a:b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</a:br>
              <a: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MUNDIAL DE </a:t>
              </a:r>
              <a:r>
                <a:rPr lang="pt-BR" sz="20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CARNE SUÍNA</a:t>
              </a:r>
            </a:p>
          </p:txBody>
        </p: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B43DCE89-7E60-48E7-B98F-EB50DDE2CD4D}"/>
              </a:ext>
            </a:extLst>
          </p:cNvPr>
          <p:cNvSpPr/>
          <p:nvPr/>
        </p:nvSpPr>
        <p:spPr>
          <a:xfrm>
            <a:off x="13405009" y="2857377"/>
            <a:ext cx="37506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1,02</a:t>
            </a:r>
            <a:br>
              <a:rPr lang="pt-BR" sz="3333" b="1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Milhões de toneladas de carne suína exportadas em 2020</a:t>
            </a:r>
          </a:p>
        </p:txBody>
      </p:sp>
      <p:grpSp>
        <p:nvGrpSpPr>
          <p:cNvPr id="42" name="Agrupar 147">
            <a:extLst>
              <a:ext uri="{FF2B5EF4-FFF2-40B4-BE49-F238E27FC236}">
                <a16:creationId xmlns:a16="http://schemas.microsoft.com/office/drawing/2014/main" id="{1404C0FF-C836-4BC9-9174-CDE214D11386}"/>
              </a:ext>
            </a:extLst>
          </p:cNvPr>
          <p:cNvGrpSpPr/>
          <p:nvPr/>
        </p:nvGrpSpPr>
        <p:grpSpPr>
          <a:xfrm>
            <a:off x="11761971" y="1594819"/>
            <a:ext cx="4837737" cy="1323567"/>
            <a:chOff x="6417986" y="2560509"/>
            <a:chExt cx="3074555" cy="1270718"/>
          </a:xfrm>
        </p:grpSpPr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D92682A4-F4F4-4D58-B6FC-DD250F87EC30}"/>
                </a:ext>
              </a:extLst>
            </p:cNvPr>
            <p:cNvSpPr/>
            <p:nvPr/>
          </p:nvSpPr>
          <p:spPr>
            <a:xfrm>
              <a:off x="6417986" y="2560509"/>
              <a:ext cx="2340452" cy="1270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8001" b="1" dirty="0">
                  <a:solidFill>
                    <a:srgbClr val="4F81BD">
                      <a:lumMod val="75000"/>
                    </a:srgbClr>
                  </a:solidFill>
                  <a:latin typeface="Trebuchet MS" panose="020B0603020202020204" pitchFamily="34" charset="0"/>
                </a:rPr>
                <a:t>4º</a:t>
              </a: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1D0C422-57B5-4B0C-BB3C-4AD2FA24C193}"/>
                </a:ext>
              </a:extLst>
            </p:cNvPr>
            <p:cNvSpPr/>
            <p:nvPr/>
          </p:nvSpPr>
          <p:spPr>
            <a:xfrm>
              <a:off x="7237581" y="2885770"/>
              <a:ext cx="2254960" cy="679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MAIOR EXPORTADOR</a:t>
              </a:r>
              <a:b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</a:br>
              <a:r>
                <a:rPr lang="pt-BR" sz="2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MUNDIAL DE </a:t>
              </a:r>
              <a:r>
                <a:rPr lang="pt-BR" sz="20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CARNE SUÍNA</a:t>
              </a:r>
            </a:p>
          </p:txBody>
        </p:sp>
      </p:grpSp>
      <p:grpSp>
        <p:nvGrpSpPr>
          <p:cNvPr id="46" name="Agrupar 154">
            <a:extLst>
              <a:ext uri="{FF2B5EF4-FFF2-40B4-BE49-F238E27FC236}">
                <a16:creationId xmlns:a16="http://schemas.microsoft.com/office/drawing/2014/main" id="{A3168067-5C8B-4BDF-94BB-CA63784C5A8E}"/>
              </a:ext>
            </a:extLst>
          </p:cNvPr>
          <p:cNvGrpSpPr/>
          <p:nvPr/>
        </p:nvGrpSpPr>
        <p:grpSpPr>
          <a:xfrm>
            <a:off x="223385" y="2918261"/>
            <a:ext cx="6472529" cy="830997"/>
            <a:chOff x="6417986" y="2507091"/>
            <a:chExt cx="6214076" cy="797814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9F30D6D-85A4-49E4-90F5-38D8C1F6E423}"/>
                </a:ext>
              </a:extLst>
            </p:cNvPr>
            <p:cNvSpPr/>
            <p:nvPr/>
          </p:nvSpPr>
          <p:spPr>
            <a:xfrm>
              <a:off x="6417986" y="2507091"/>
              <a:ext cx="1971209" cy="79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4800" b="1" dirty="0">
                  <a:solidFill>
                    <a:srgbClr val="3B7036"/>
                  </a:solidFill>
                  <a:latin typeface="Trebuchet MS" panose="020B0603020202020204" pitchFamily="34" charset="0"/>
                </a:rPr>
                <a:t>PIB</a:t>
              </a: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5F55CC4D-F608-45ED-AB86-17E7F00D83DE}"/>
                </a:ext>
              </a:extLst>
            </p:cNvPr>
            <p:cNvSpPr/>
            <p:nvPr/>
          </p:nvSpPr>
          <p:spPr>
            <a:xfrm>
              <a:off x="7653769" y="2708047"/>
              <a:ext cx="4978293" cy="56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DE R$ 120 BILHÕES</a:t>
              </a:r>
            </a:p>
          </p:txBody>
        </p:sp>
      </p:grpSp>
      <p:grpSp>
        <p:nvGrpSpPr>
          <p:cNvPr id="49" name="Agrupar 157">
            <a:extLst>
              <a:ext uri="{FF2B5EF4-FFF2-40B4-BE49-F238E27FC236}">
                <a16:creationId xmlns:a16="http://schemas.microsoft.com/office/drawing/2014/main" id="{343E3843-CB2C-48A4-AA92-EB1C579E2E14}"/>
              </a:ext>
            </a:extLst>
          </p:cNvPr>
          <p:cNvGrpSpPr/>
          <p:nvPr/>
        </p:nvGrpSpPr>
        <p:grpSpPr>
          <a:xfrm>
            <a:off x="988777" y="2178905"/>
            <a:ext cx="6897353" cy="830997"/>
            <a:chOff x="7156736" y="2507091"/>
            <a:chExt cx="6621939" cy="797815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43544276-54C2-425C-A3B8-FD369730BCA2}"/>
                </a:ext>
              </a:extLst>
            </p:cNvPr>
            <p:cNvSpPr/>
            <p:nvPr/>
          </p:nvSpPr>
          <p:spPr>
            <a:xfrm>
              <a:off x="7156736" y="2507091"/>
              <a:ext cx="1232459" cy="797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4800" b="1" dirty="0">
                  <a:solidFill>
                    <a:srgbClr val="3B7036"/>
                  </a:solidFill>
                  <a:latin typeface="Trebuchet MS" panose="020B0603020202020204" pitchFamily="34" charset="0"/>
                </a:rPr>
                <a:t>4</a:t>
              </a: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CCBCA482-F72D-4752-82DE-F7D517E849D0}"/>
                </a:ext>
              </a:extLst>
            </p:cNvPr>
            <p:cNvSpPr/>
            <p:nvPr/>
          </p:nvSpPr>
          <p:spPr>
            <a:xfrm>
              <a:off x="7665397" y="2740229"/>
              <a:ext cx="6113278" cy="56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MILHÕES DE </a:t>
              </a:r>
              <a:r>
                <a:rPr lang="pt-BR" sz="3200" b="1" dirty="0">
                  <a:solidFill>
                    <a:srgbClr val="3B7036"/>
                  </a:solidFill>
                  <a:latin typeface="Trebuchet MS" panose="020B0603020202020204" pitchFamily="34" charset="0"/>
                </a:rPr>
                <a:t>EMPREGOS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EE876A1-BF74-426A-BBCE-F397CF87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36268" y="5334"/>
            <a:ext cx="2351732" cy="132774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48F895-53D1-4AF3-8DC7-E7B91FC26241}"/>
              </a:ext>
            </a:extLst>
          </p:cNvPr>
          <p:cNvSpPr txBox="1"/>
          <p:nvPr/>
        </p:nvSpPr>
        <p:spPr>
          <a:xfrm>
            <a:off x="9463375" y="7477661"/>
            <a:ext cx="8824625" cy="1323439"/>
          </a:xfrm>
          <a:prstGeom prst="rect">
            <a:avLst/>
          </a:prstGeom>
          <a:noFill/>
          <a:ln>
            <a:solidFill>
              <a:srgbClr val="3D68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black"/>
                </a:solidFill>
              </a:rPr>
              <a:t>Em 20 anos o setor gerou </a:t>
            </a:r>
            <a:r>
              <a:rPr lang="pt-BR" sz="4400" b="1" dirty="0">
                <a:solidFill>
                  <a:srgbClr val="3B7036"/>
                </a:solidFill>
              </a:rPr>
              <a:t>US$145 bilhões</a:t>
            </a:r>
            <a:r>
              <a:rPr lang="pt-BR" sz="4400" b="1" dirty="0">
                <a:solidFill>
                  <a:prstClr val="black"/>
                </a:solidFill>
              </a:rPr>
              <a:t> </a:t>
            </a:r>
            <a:r>
              <a:rPr lang="pt-BR" sz="3600" b="1" dirty="0">
                <a:solidFill>
                  <a:prstClr val="black"/>
                </a:solidFill>
              </a:rPr>
              <a:t>em receita cambial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71E249E-BDD6-42B4-BB76-0A5F5AEF49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945187" y="4899980"/>
            <a:ext cx="1109855" cy="62984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5461B8-CAC6-4495-8431-E685BA4AB7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27716" y="5165665"/>
            <a:ext cx="788294" cy="10254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11B3D2E2-E82D-462F-B32B-BA486691F277}"/>
              </a:ext>
            </a:extLst>
          </p:cNvPr>
          <p:cNvSpPr/>
          <p:nvPr/>
        </p:nvSpPr>
        <p:spPr>
          <a:xfrm>
            <a:off x="165200" y="84765"/>
            <a:ext cx="8514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5400" b="1" dirty="0">
                <a:solidFill>
                  <a:srgbClr val="3B7036"/>
                </a:solidFill>
                <a:latin typeface="Trebuchet MS" panose="020B0603020202020204" pitchFamily="34" charset="0"/>
              </a:rPr>
              <a:t>ECONÔMICO</a:t>
            </a:r>
            <a:r>
              <a:rPr lang="pt-BR" altLang="pt-BR" sz="5400" b="1" dirty="0">
                <a:solidFill>
                  <a:srgbClr val="3B7036"/>
                </a:solidFill>
              </a:rPr>
              <a:t>&amp;</a:t>
            </a:r>
            <a:r>
              <a:rPr lang="pt-BR" altLang="pt-BR" sz="5400" b="1" dirty="0">
                <a:solidFill>
                  <a:srgbClr val="3B7036"/>
                </a:solidFill>
                <a:latin typeface="Trebuchet MS" panose="020B0603020202020204" pitchFamily="34" charset="0"/>
              </a:rPr>
              <a:t>SOCIAL</a:t>
            </a:r>
          </a:p>
          <a:p>
            <a:r>
              <a:rPr lang="pt-BR" altLang="pt-BR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DESENVOLVIMENTO </a:t>
            </a:r>
          </a:p>
          <a:p>
            <a:r>
              <a:rPr lang="pt-BR" altLang="pt-BR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E EMPREGO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F57213B-C0D6-4D13-93D0-E79B95819482}"/>
              </a:ext>
            </a:extLst>
          </p:cNvPr>
          <p:cNvSpPr txBox="1"/>
          <p:nvPr/>
        </p:nvSpPr>
        <p:spPr>
          <a:xfrm>
            <a:off x="90775" y="8877300"/>
            <a:ext cx="8824625" cy="1200329"/>
          </a:xfrm>
          <a:prstGeom prst="rect">
            <a:avLst/>
          </a:prstGeom>
          <a:noFill/>
          <a:ln>
            <a:solidFill>
              <a:srgbClr val="3D68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OS DOIS SETORES PRODUZIRAM O EQUIVALENTE A </a:t>
            </a:r>
            <a:r>
              <a:rPr lang="pt-BR" sz="4000" b="1" dirty="0">
                <a:solidFill>
                  <a:srgbClr val="3D682E"/>
                </a:solidFill>
              </a:rPr>
              <a:t>1.153.750 </a:t>
            </a:r>
            <a:r>
              <a:rPr lang="pt-BR" sz="3200" b="1" dirty="0">
                <a:solidFill>
                  <a:prstClr val="black"/>
                </a:solidFill>
              </a:rPr>
              <a:t>CAMINHÕES (12 TONS)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23BA744-6FB0-4D56-A07E-C5D0453126D2}"/>
              </a:ext>
            </a:extLst>
          </p:cNvPr>
          <p:cNvSpPr txBox="1"/>
          <p:nvPr/>
        </p:nvSpPr>
        <p:spPr>
          <a:xfrm>
            <a:off x="9144000" y="9037648"/>
            <a:ext cx="8824625" cy="1200329"/>
          </a:xfrm>
          <a:prstGeom prst="rect">
            <a:avLst/>
          </a:prstGeom>
          <a:noFill/>
          <a:ln>
            <a:solidFill>
              <a:srgbClr val="3D68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APENAS EM 2020, OS DOIS SETORES EXPORTARAM </a:t>
            </a:r>
            <a:r>
              <a:rPr lang="pt-BR" sz="4000" b="1" dirty="0">
                <a:solidFill>
                  <a:srgbClr val="3D682E"/>
                </a:solidFill>
              </a:rPr>
              <a:t>210 MIL </a:t>
            </a:r>
            <a:r>
              <a:rPr lang="pt-BR" sz="3200" b="1" dirty="0">
                <a:solidFill>
                  <a:prstClr val="black"/>
                </a:solidFill>
              </a:rPr>
              <a:t>CONTÊINERES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48469AE-E3C5-42A6-8217-D51BDEF7C156}"/>
              </a:ext>
            </a:extLst>
          </p:cNvPr>
          <p:cNvCxnSpPr/>
          <p:nvPr/>
        </p:nvCxnSpPr>
        <p:spPr>
          <a:xfrm>
            <a:off x="988777" y="2918261"/>
            <a:ext cx="487862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3345 2.37942E-6 L -9.58409E-7 2.37942E-6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3345 -3.02251E-6 L -2.20615E-6 -3.02251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3150"/>
                                  </p:stCondLst>
                                  <p:childTnLst>
                                    <p:animMotion origin="layout" path="M -0.03346 -1.89711E-6 L 4.37613E-6 -1.89711E-6 " pathEditMode="relative" rAng="0" ptsTypes="AA">
                                      <p:cBhvr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3346 -4.27653E-6 L 4.5208E-6 -4.27653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100000" fill="hold" grpId="1" nodeType="withEffect">
                                  <p:stCondLst>
                                    <p:cond delay="4150"/>
                                  </p:stCondLst>
                                  <p:childTnLst>
                                    <p:animMotion origin="layout" path="M -0.03345 2.37942E-6 L -2.35081E-6 2.37942E-6 " pathEditMode="relative" rAng="0" ptsTypes="AA">
                                      <p:cBhvr>
                                        <p:cTn id="3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345 -3.02251E-6 L -3.59855E-6 -3.02251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0.03346 -1.89711E-6 L 2.98373E-6 -1.89711E-6 " pathEditMode="relative" rAng="0" ptsTypes="AA">
                                      <p:cBhvr>
                                        <p:cTn id="45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decel="10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3345 -4.18006E-7 L -4.4123E-6 -4.18006E-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ecel="10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0.03346 -3.02251E-6 L 1.28391E-6 -3.02251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decel="10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0.03346 -3.02251E-6 L 3.50814E-6 -3.02251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345 6.75241E-7 L -1.73599E-6 6.75241E-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8" grpId="0"/>
      <p:bldP spid="18" grpId="1"/>
      <p:bldP spid="27" grpId="0"/>
      <p:bldP spid="27" grpId="1"/>
      <p:bldP spid="36" grpId="0"/>
      <p:bldP spid="36" grpId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/>
          <p:cNvPicPr>
            <a:picLocks noChangeAspect="1"/>
          </p:cNvPicPr>
          <p:nvPr/>
        </p:nvPicPr>
        <p:blipFill>
          <a:blip r:embed="rId3">
            <a:alphaModFix amt="12000"/>
          </a:blip>
          <a:srcRect/>
          <a:stretch>
            <a:fillRect/>
          </a:stretch>
        </p:blipFill>
        <p:spPr>
          <a:xfrm>
            <a:off x="67484" y="0"/>
            <a:ext cx="18220517" cy="102870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11B3D2E2-E82D-462F-B32B-BA486691F277}"/>
              </a:ext>
            </a:extLst>
          </p:cNvPr>
          <p:cNvSpPr/>
          <p:nvPr/>
        </p:nvSpPr>
        <p:spPr>
          <a:xfrm>
            <a:off x="165200" y="84765"/>
            <a:ext cx="8514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5400" b="1" dirty="0">
                <a:solidFill>
                  <a:srgbClr val="3B7036"/>
                </a:solidFill>
                <a:latin typeface="Trebuchet MS" panose="020B0603020202020204" pitchFamily="34" charset="0"/>
              </a:rPr>
              <a:t>ECONÔMICO</a:t>
            </a:r>
            <a:r>
              <a:rPr lang="pt-BR" altLang="pt-BR" sz="5400" b="1" dirty="0">
                <a:solidFill>
                  <a:srgbClr val="3B7036"/>
                </a:solidFill>
              </a:rPr>
              <a:t>&amp;</a:t>
            </a:r>
            <a:r>
              <a:rPr lang="pt-BR" altLang="pt-BR" sz="5400" b="1" dirty="0">
                <a:solidFill>
                  <a:srgbClr val="3B7036"/>
                </a:solidFill>
                <a:latin typeface="Trebuchet MS" panose="020B0603020202020204" pitchFamily="34" charset="0"/>
              </a:rPr>
              <a:t>SOCIAL</a:t>
            </a:r>
          </a:p>
          <a:p>
            <a:r>
              <a:rPr lang="pt-BR" altLang="pt-BR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DESENVOLVIMENTO </a:t>
            </a:r>
          </a:p>
          <a:p>
            <a:r>
              <a:rPr lang="pt-BR" altLang="pt-BR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E EMPREGO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801BDE-C2B0-4E25-A1F2-F880FF0659DB}"/>
              </a:ext>
            </a:extLst>
          </p:cNvPr>
          <p:cNvSpPr txBox="1"/>
          <p:nvPr/>
        </p:nvSpPr>
        <p:spPr>
          <a:xfrm>
            <a:off x="14811994" y="3393364"/>
            <a:ext cx="3523778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Rio Verde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12° GO e 400° BR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C98EA-08C7-461A-852D-7C3890D0CA43}"/>
              </a:ext>
            </a:extLst>
          </p:cNvPr>
          <p:cNvSpPr txBox="1"/>
          <p:nvPr/>
        </p:nvSpPr>
        <p:spPr>
          <a:xfrm>
            <a:off x="14176282" y="5215550"/>
            <a:ext cx="2885027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Concórdia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1º SC e 8° 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0CBF78-39D2-4C27-9B83-19C0FB02165E}"/>
              </a:ext>
            </a:extLst>
          </p:cNvPr>
          <p:cNvSpPr txBox="1"/>
          <p:nvPr/>
        </p:nvSpPr>
        <p:spPr>
          <a:xfrm>
            <a:off x="13917363" y="6452018"/>
            <a:ext cx="3795522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Chapecó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2° SC e 25° 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E180B8-76BF-41E6-9932-B544663334F5}"/>
              </a:ext>
            </a:extLst>
          </p:cNvPr>
          <p:cNvSpPr txBox="1"/>
          <p:nvPr/>
        </p:nvSpPr>
        <p:spPr>
          <a:xfrm>
            <a:off x="12907349" y="7599140"/>
            <a:ext cx="2804102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Serafina Correia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6° RS e 57° BR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5BE122-0B93-48E6-95AB-C9B73E6B91BC}"/>
              </a:ext>
            </a:extLst>
          </p:cNvPr>
          <p:cNvSpPr txBox="1"/>
          <p:nvPr/>
        </p:nvSpPr>
        <p:spPr>
          <a:xfrm>
            <a:off x="15517819" y="8042996"/>
            <a:ext cx="2344958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Lajeado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2° RS e 6° BR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5BC009-1847-4AFC-8EE5-3DAB7A2C8B94}"/>
              </a:ext>
            </a:extLst>
          </p:cNvPr>
          <p:cNvSpPr txBox="1"/>
          <p:nvPr/>
        </p:nvSpPr>
        <p:spPr>
          <a:xfrm>
            <a:off x="11786847" y="8898430"/>
            <a:ext cx="3607599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Marau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34° RS e 176° BR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6A68F0-C76E-42F9-8B9C-DBCCD011C080}"/>
              </a:ext>
            </a:extLst>
          </p:cNvPr>
          <p:cNvSpPr txBox="1"/>
          <p:nvPr/>
        </p:nvSpPr>
        <p:spPr>
          <a:xfrm>
            <a:off x="3578509" y="4203878"/>
            <a:ext cx="3523778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Lucas do Rio Verde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1° MT e 148° BR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02227E-0FAF-4A80-841C-5E34AFF7A62F}"/>
              </a:ext>
            </a:extLst>
          </p:cNvPr>
          <p:cNvSpPr txBox="1"/>
          <p:nvPr/>
        </p:nvSpPr>
        <p:spPr>
          <a:xfrm>
            <a:off x="5417429" y="5292092"/>
            <a:ext cx="4056017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São Gabriel do Oeste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1° MS e 126° BR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CF7827D-839C-40D1-9BE3-EDD069FAE782}"/>
              </a:ext>
            </a:extLst>
          </p:cNvPr>
          <p:cNvSpPr txBox="1"/>
          <p:nvPr/>
        </p:nvSpPr>
        <p:spPr>
          <a:xfrm>
            <a:off x="3730705" y="6543197"/>
            <a:ext cx="3016004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 err="1">
                <a:latin typeface="Trebuchet MS" panose="020B0603020202020204" pitchFamily="34" charset="0"/>
              </a:rPr>
              <a:t>Paranavai</a:t>
            </a:r>
            <a:endParaRPr lang="pt-BR" sz="2801" b="1" dirty="0">
              <a:latin typeface="Trebuchet MS" panose="020B0603020202020204" pitchFamily="34" charset="0"/>
            </a:endParaRP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3° PR e 18° BR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7F5C566-69A0-4DD4-B36D-310B3237384B}"/>
              </a:ext>
            </a:extLst>
          </p:cNvPr>
          <p:cNvSpPr txBox="1"/>
          <p:nvPr/>
        </p:nvSpPr>
        <p:spPr>
          <a:xfrm>
            <a:off x="6138989" y="6541388"/>
            <a:ext cx="3555107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Medianeira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8° PR e 61° BR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0B5BCB2-C16E-4770-8563-5F04F3049AE0}"/>
              </a:ext>
            </a:extLst>
          </p:cNvPr>
          <p:cNvSpPr txBox="1"/>
          <p:nvPr/>
        </p:nvSpPr>
        <p:spPr>
          <a:xfrm>
            <a:off x="8593319" y="7493473"/>
            <a:ext cx="2405850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Toledo</a:t>
            </a:r>
          </a:p>
          <a:p>
            <a:pPr algn="ctr"/>
            <a:r>
              <a:rPr lang="pt-BR" sz="2801" b="1" dirty="0">
                <a:latin typeface="Trebuchet MS" panose="020B0603020202020204" pitchFamily="34" charset="0"/>
              </a:rPr>
              <a:t>2° PR e 7°BR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A0CB26D-514B-4D30-B5FD-3103D0BF2E10}"/>
              </a:ext>
            </a:extLst>
          </p:cNvPr>
          <p:cNvSpPr txBox="1"/>
          <p:nvPr/>
        </p:nvSpPr>
        <p:spPr>
          <a:xfrm>
            <a:off x="12115801" y="241192"/>
            <a:ext cx="6073049" cy="22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dirty="0">
                <a:latin typeface="Trebuchet MS" panose="020B0603020202020204" pitchFamily="34" charset="0"/>
              </a:rPr>
              <a:t>Relação espacial entre o índice Firjan de desenvolvimento e o emprego na produção e abate de frangos e suínos no municípios brasileiros, 2016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FCFE6A3-3D19-4174-BFE9-E131A8CE5590}"/>
              </a:ext>
            </a:extLst>
          </p:cNvPr>
          <p:cNvSpPr/>
          <p:nvPr/>
        </p:nvSpPr>
        <p:spPr>
          <a:xfrm>
            <a:off x="497910" y="9473678"/>
            <a:ext cx="370131" cy="264657"/>
          </a:xfrm>
          <a:prstGeom prst="rect">
            <a:avLst/>
          </a:prstGeom>
          <a:solidFill>
            <a:srgbClr val="FEBD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Trebuchet MS" panose="020B0603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850913C-E1D0-4EB0-B76B-05CC189F8F0C}"/>
              </a:ext>
            </a:extLst>
          </p:cNvPr>
          <p:cNvSpPr txBox="1"/>
          <p:nvPr/>
        </p:nvSpPr>
        <p:spPr>
          <a:xfrm>
            <a:off x="984944" y="7422911"/>
            <a:ext cx="73372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rebuchet MS" panose="020B0603020202020204" pitchFamily="34" charset="0"/>
              </a:rPr>
              <a:t>Branco: Sem relação estatística</a:t>
            </a:r>
          </a:p>
          <a:p>
            <a:endParaRPr lang="pt-BR" dirty="0">
              <a:latin typeface="Trebuchet MS" panose="020B0603020202020204" pitchFamily="34" charset="0"/>
            </a:endParaRPr>
          </a:p>
          <a:p>
            <a:r>
              <a:rPr lang="pt-BR" dirty="0">
                <a:latin typeface="Trebuchet MS" panose="020B0603020202020204" pitchFamily="34" charset="0"/>
              </a:rPr>
              <a:t>Grande desenvolvimento e emprego na produção e abate</a:t>
            </a:r>
          </a:p>
          <a:p>
            <a:endParaRPr lang="pt-BR" dirty="0">
              <a:latin typeface="Trebuchet MS" panose="020B0603020202020204" pitchFamily="34" charset="0"/>
            </a:endParaRPr>
          </a:p>
          <a:p>
            <a:r>
              <a:rPr lang="pt-BR" dirty="0">
                <a:latin typeface="Trebuchet MS" panose="020B0603020202020204" pitchFamily="34" charset="0"/>
              </a:rPr>
              <a:t>Não existe desenvolvimento e emprego na produção e abate</a:t>
            </a:r>
          </a:p>
          <a:p>
            <a:endParaRPr lang="pt-BR" dirty="0">
              <a:latin typeface="Trebuchet MS" panose="020B0603020202020204" pitchFamily="34" charset="0"/>
            </a:endParaRPr>
          </a:p>
          <a:p>
            <a:r>
              <a:rPr lang="pt-BR" dirty="0">
                <a:latin typeface="Trebuchet MS" panose="020B0603020202020204" pitchFamily="34" charset="0"/>
              </a:rPr>
              <a:t>O emprego na produção e abate ainda não levou ao desenvolvimento</a:t>
            </a:r>
          </a:p>
          <a:p>
            <a:endParaRPr lang="pt-BR" dirty="0">
              <a:latin typeface="Trebuchet MS" panose="020B0603020202020204" pitchFamily="34" charset="0"/>
            </a:endParaRPr>
          </a:p>
          <a:p>
            <a:r>
              <a:rPr lang="pt-BR" dirty="0">
                <a:latin typeface="Trebuchet MS" panose="020B0603020202020204" pitchFamily="34" charset="0"/>
              </a:rPr>
              <a:t>Outras atividades econômicas respondem pelo desenvolvimento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03E4BF7-6785-4B2D-AB13-E83559F9860A}"/>
              </a:ext>
            </a:extLst>
          </p:cNvPr>
          <p:cNvSpPr/>
          <p:nvPr/>
        </p:nvSpPr>
        <p:spPr>
          <a:xfrm>
            <a:off x="497910" y="8975271"/>
            <a:ext cx="370131" cy="264657"/>
          </a:xfrm>
          <a:prstGeom prst="rect">
            <a:avLst/>
          </a:prstGeom>
          <a:solidFill>
            <a:srgbClr val="BEE8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Trebuchet MS" panose="020B0603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948BECB-8AEF-4D81-8EEE-72BAEAF21DFF}"/>
              </a:ext>
            </a:extLst>
          </p:cNvPr>
          <p:cNvSpPr/>
          <p:nvPr/>
        </p:nvSpPr>
        <p:spPr>
          <a:xfrm>
            <a:off x="497910" y="8476865"/>
            <a:ext cx="370131" cy="264657"/>
          </a:xfrm>
          <a:prstGeom prst="rect">
            <a:avLst/>
          </a:prstGeom>
          <a:solidFill>
            <a:srgbClr val="004D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Trebuchet MS" panose="020B0603020202020204" pitchFamily="34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0399BEF-04E5-4D24-A857-FE843F6429C9}"/>
              </a:ext>
            </a:extLst>
          </p:cNvPr>
          <p:cNvSpPr/>
          <p:nvPr/>
        </p:nvSpPr>
        <p:spPr>
          <a:xfrm>
            <a:off x="497910" y="7971942"/>
            <a:ext cx="370131" cy="264657"/>
          </a:xfrm>
          <a:prstGeom prst="rect">
            <a:avLst/>
          </a:prstGeom>
          <a:solidFill>
            <a:srgbClr val="E6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Trebuchet MS" panose="020B0603020202020204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1841543-590E-4FDB-9759-3163078DA6AD}"/>
              </a:ext>
            </a:extLst>
          </p:cNvPr>
          <p:cNvSpPr/>
          <p:nvPr/>
        </p:nvSpPr>
        <p:spPr>
          <a:xfrm>
            <a:off x="497910" y="7467837"/>
            <a:ext cx="370131" cy="264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Trebuchet MS" panose="020B0603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004EF3-F795-4624-A0DF-DD186255C3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"/>
          <a:stretch/>
        </p:blipFill>
        <p:spPr>
          <a:xfrm>
            <a:off x="5514896" y="599027"/>
            <a:ext cx="12296136" cy="92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345 6.75241E-7 L -1.73599E-6 6.752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0" y="2099915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457199" y="880282"/>
            <a:ext cx="5394260" cy="50812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DESONERAÇÃO: IMPACTOS DA RETIRADA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F8A6E96-DE57-4E46-ADA0-AC9A9F4369A1}"/>
              </a:ext>
            </a:extLst>
          </p:cNvPr>
          <p:cNvSpPr/>
          <p:nvPr/>
        </p:nvSpPr>
        <p:spPr>
          <a:xfrm>
            <a:off x="7253567" y="1714500"/>
            <a:ext cx="9833021" cy="8587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dirty="0"/>
              <a:t>A EVENTUAL SUSPENSÃO DA DESONERAÇÃO PODERÁ ACARRETAR: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err="1"/>
              <a:t>Impactos</a:t>
            </a:r>
            <a:r>
              <a:rPr lang="en-US" sz="3200" dirty="0"/>
              <a:t> de R$ 1 </a:t>
            </a:r>
            <a:r>
              <a:rPr lang="en-US" sz="3200" dirty="0" err="1"/>
              <a:t>bilhão</a:t>
            </a:r>
            <a:r>
              <a:rPr lang="en-US" sz="3200" dirty="0"/>
              <a:t> </a:t>
            </a:r>
            <a:r>
              <a:rPr lang="en-US" sz="3200" dirty="0" err="1"/>
              <a:t>anualmente</a:t>
            </a:r>
            <a:r>
              <a:rPr lang="en-US" sz="3200" dirty="0"/>
              <a:t>, </a:t>
            </a:r>
            <a:r>
              <a:rPr lang="en-US" sz="3200" dirty="0" err="1"/>
              <a:t>apenas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indústria</a:t>
            </a:r>
            <a:r>
              <a:rPr lang="en-US" sz="3200" dirty="0"/>
              <a:t> de abate e </a:t>
            </a:r>
            <a:r>
              <a:rPr lang="en-US" sz="3200" dirty="0" err="1"/>
              <a:t>processamento</a:t>
            </a:r>
            <a:r>
              <a:rPr lang="en-US" sz="3200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err="1"/>
              <a:t>Inflação</a:t>
            </a:r>
            <a:r>
              <a:rPr lang="en-US" sz="3200" dirty="0"/>
              <a:t> dos </a:t>
            </a:r>
            <a:r>
              <a:rPr lang="en-US" sz="3200" dirty="0" err="1"/>
              <a:t>alimentos</a:t>
            </a:r>
            <a:r>
              <a:rPr lang="en-US" sz="3200" dirty="0"/>
              <a:t>: </a:t>
            </a:r>
            <a:r>
              <a:rPr lang="en-US" sz="3200" b="1" dirty="0"/>
              <a:t>a carne de </a:t>
            </a:r>
            <a:r>
              <a:rPr lang="en-US" sz="3200" b="1" dirty="0" err="1"/>
              <a:t>frango</a:t>
            </a:r>
            <a:r>
              <a:rPr lang="en-US" sz="3200" b="1" dirty="0"/>
              <a:t>, a carne </a:t>
            </a:r>
            <a:r>
              <a:rPr lang="en-US" sz="3200" b="1" dirty="0" err="1"/>
              <a:t>suína</a:t>
            </a:r>
            <a:r>
              <a:rPr lang="en-US" sz="3200" b="1" dirty="0"/>
              <a:t> e </a:t>
            </a:r>
            <a:r>
              <a:rPr lang="en-US" sz="3200" b="1" dirty="0" err="1"/>
              <a:t>os</a:t>
            </a:r>
            <a:r>
              <a:rPr lang="en-US" sz="3200" b="1" dirty="0"/>
              <a:t> </a:t>
            </a:r>
            <a:r>
              <a:rPr lang="en-US" sz="3200" b="1" dirty="0" err="1"/>
              <a:t>ovos</a:t>
            </a:r>
            <a:r>
              <a:rPr lang="en-US" sz="3200" dirty="0"/>
              <a:t>, </a:t>
            </a:r>
            <a:r>
              <a:rPr lang="en-US" sz="3200" dirty="0" err="1"/>
              <a:t>já</a:t>
            </a:r>
            <a:r>
              <a:rPr lang="en-US" sz="3200" dirty="0"/>
              <a:t> </a:t>
            </a:r>
            <a:r>
              <a:rPr lang="en-US" sz="3200" dirty="0" err="1"/>
              <a:t>severamente</a:t>
            </a:r>
            <a:r>
              <a:rPr lang="en-US" sz="3200" dirty="0"/>
              <a:t> </a:t>
            </a:r>
            <a:r>
              <a:rPr lang="en-US" sz="3200" dirty="0" err="1"/>
              <a:t>impactados</a:t>
            </a:r>
            <a:r>
              <a:rPr lang="en-US" sz="3200" dirty="0"/>
              <a:t> </a:t>
            </a:r>
            <a:r>
              <a:rPr lang="en-US" sz="3200" dirty="0" err="1"/>
              <a:t>pelos</a:t>
            </a:r>
            <a:r>
              <a:rPr lang="en-US" sz="3200" dirty="0"/>
              <a:t> custos de </a:t>
            </a:r>
            <a:r>
              <a:rPr lang="en-US" sz="3200" dirty="0" err="1"/>
              <a:t>produção</a:t>
            </a:r>
            <a:r>
              <a:rPr lang="en-US" sz="3200" dirty="0"/>
              <a:t> do </a:t>
            </a:r>
            <a:r>
              <a:rPr lang="en-US" sz="3200" dirty="0" err="1"/>
              <a:t>milho</a:t>
            </a:r>
            <a:r>
              <a:rPr lang="en-US" sz="3200" dirty="0"/>
              <a:t> e da soja, </a:t>
            </a:r>
            <a:r>
              <a:rPr lang="en-US" sz="3200" dirty="0" err="1"/>
              <a:t>poderão</a:t>
            </a:r>
            <a:r>
              <a:rPr lang="en-US" sz="3200" dirty="0"/>
              <a:t> </a:t>
            </a:r>
            <a:r>
              <a:rPr lang="en-US" sz="3200" dirty="0" err="1"/>
              <a:t>ganhar</a:t>
            </a:r>
            <a:r>
              <a:rPr lang="en-US" sz="3200" dirty="0"/>
              <a:t> </a:t>
            </a:r>
            <a:r>
              <a:rPr lang="en-US" sz="3200" dirty="0" err="1"/>
              <a:t>novos</a:t>
            </a:r>
            <a:r>
              <a:rPr lang="en-US" sz="3200" dirty="0"/>
              <a:t> </a:t>
            </a:r>
            <a:r>
              <a:rPr lang="en-US" sz="3200" dirty="0" err="1"/>
              <a:t>aumentos</a:t>
            </a:r>
            <a:r>
              <a:rPr lang="en-US" sz="3200" dirty="0"/>
              <a:t> com a </a:t>
            </a:r>
            <a:r>
              <a:rPr lang="en-US" sz="3200" dirty="0" err="1"/>
              <a:t>reoneração</a:t>
            </a:r>
            <a:r>
              <a:rPr lang="en-US" sz="3200" dirty="0"/>
              <a:t>, com </a:t>
            </a:r>
            <a:r>
              <a:rPr lang="en-US" sz="3200" dirty="0" err="1"/>
              <a:t>impactos</a:t>
            </a:r>
            <a:r>
              <a:rPr lang="en-US" sz="3200" dirty="0"/>
              <a:t>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preços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consumidor</a:t>
            </a:r>
            <a:r>
              <a:rPr lang="en-US" sz="3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err="1"/>
              <a:t>Perda</a:t>
            </a:r>
            <a:r>
              <a:rPr lang="en-US" sz="3200" dirty="0"/>
              <a:t> de </a:t>
            </a:r>
            <a:r>
              <a:rPr lang="en-US" sz="3200" dirty="0" err="1"/>
              <a:t>até</a:t>
            </a:r>
            <a:r>
              <a:rPr lang="en-US" sz="3200" dirty="0"/>
              <a:t> 10 mil </a:t>
            </a:r>
            <a:r>
              <a:rPr lang="en-US" sz="3200" dirty="0" err="1"/>
              <a:t>postos</a:t>
            </a:r>
            <a:r>
              <a:rPr lang="en-US" sz="3200" dirty="0"/>
              <a:t> de </a:t>
            </a:r>
            <a:r>
              <a:rPr lang="en-US" sz="3200" dirty="0" err="1"/>
              <a:t>trabalho</a:t>
            </a:r>
            <a:r>
              <a:rPr lang="en-US" sz="3200" dirty="0"/>
              <a:t>, </a:t>
            </a:r>
            <a:r>
              <a:rPr lang="en-US" sz="3200" dirty="0" err="1"/>
              <a:t>prejudicando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impactos</a:t>
            </a:r>
            <a:r>
              <a:rPr lang="en-US" sz="3200" dirty="0"/>
              <a:t> </a:t>
            </a:r>
            <a:r>
              <a:rPr lang="en-US" sz="3200" dirty="0" err="1"/>
              <a:t>positivos</a:t>
            </a:r>
            <a:r>
              <a:rPr lang="en-US" sz="3200" dirty="0"/>
              <a:t> dos 25 mil </a:t>
            </a:r>
            <a:r>
              <a:rPr lang="en-US" sz="3200" dirty="0" err="1"/>
              <a:t>postos</a:t>
            </a:r>
            <a:r>
              <a:rPr lang="en-US" sz="3200" dirty="0"/>
              <a:t> de </a:t>
            </a:r>
            <a:r>
              <a:rPr lang="en-US" sz="3200" dirty="0" err="1"/>
              <a:t>trabalho</a:t>
            </a:r>
            <a:r>
              <a:rPr lang="en-US" sz="3200" dirty="0"/>
              <a:t> </a:t>
            </a:r>
            <a:r>
              <a:rPr lang="en-US" sz="3200" dirty="0" err="1"/>
              <a:t>gerados</a:t>
            </a:r>
            <a:r>
              <a:rPr lang="en-US" sz="3200" dirty="0"/>
              <a:t> </a:t>
            </a:r>
            <a:r>
              <a:rPr lang="en-US" sz="3200" dirty="0" err="1"/>
              <a:t>pelo</a:t>
            </a:r>
            <a:r>
              <a:rPr lang="en-US" sz="3200" dirty="0"/>
              <a:t> </a:t>
            </a:r>
            <a:r>
              <a:rPr lang="en-US" sz="3200" dirty="0" err="1"/>
              <a:t>setor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longo</a:t>
            </a:r>
            <a:r>
              <a:rPr lang="en-US" sz="3200" dirty="0"/>
              <a:t> da </a:t>
            </a:r>
            <a:r>
              <a:rPr lang="en-US" sz="3200" dirty="0" err="1"/>
              <a:t>pandemia</a:t>
            </a:r>
            <a:r>
              <a:rPr lang="en-US" sz="3200" dirty="0"/>
              <a:t> (um dos </a:t>
            </a:r>
            <a:r>
              <a:rPr lang="en-US" sz="3200" dirty="0" err="1"/>
              <a:t>poucos</a:t>
            </a:r>
            <a:r>
              <a:rPr lang="en-US" sz="3200" dirty="0"/>
              <a:t> com </a:t>
            </a:r>
            <a:r>
              <a:rPr lang="en-US" sz="3200" dirty="0" err="1"/>
              <a:t>saldo</a:t>
            </a:r>
            <a:r>
              <a:rPr lang="en-US" sz="3200" dirty="0"/>
              <a:t> de </a:t>
            </a:r>
            <a:r>
              <a:rPr lang="en-US" sz="3200" dirty="0" err="1"/>
              <a:t>empregabilidade</a:t>
            </a:r>
            <a:r>
              <a:rPr lang="en-US" sz="3200" dirty="0"/>
              <a:t> </a:t>
            </a:r>
            <a:r>
              <a:rPr lang="en-US" sz="3200" dirty="0" err="1"/>
              <a:t>positiva</a:t>
            </a:r>
            <a:r>
              <a:rPr lang="en-US" sz="3200" dirty="0"/>
              <a:t> no </a:t>
            </a:r>
            <a:r>
              <a:rPr lang="en-US" sz="3200" dirty="0" err="1"/>
              <a:t>período</a:t>
            </a:r>
            <a:r>
              <a:rPr lang="en-US" sz="3200" dirty="0"/>
              <a:t>);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000" dirty="0"/>
          </a:p>
          <a:p>
            <a:pPr marL="45697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000" dirty="0"/>
          </a:p>
          <a:p>
            <a:pPr marL="45697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000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C3DF809-8FCB-404B-B9AE-7070A951A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3" t="22660" r="17119" b="22063"/>
          <a:stretch/>
        </p:blipFill>
        <p:spPr>
          <a:xfrm>
            <a:off x="1240098" y="7965946"/>
            <a:ext cx="3828461" cy="18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28575-D683-47D4-80E6-46F1027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7DE5FE-463C-4C0C-8D64-3157915A9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B02E3A-0A48-4777-8D6C-D935835D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"/>
            <a:ext cx="18288000" cy="102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421</Words>
  <Application>Microsoft Office PowerPoint</Application>
  <PresentationFormat>Personalizar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Calibri</vt:lpstr>
      <vt:lpstr>Arial</vt:lpstr>
      <vt:lpstr>Trebuchet MS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ABPA</dc:title>
  <dc:creator>Raphael</dc:creator>
  <cp:lastModifiedBy>Marcelo Oliveira</cp:lastModifiedBy>
  <cp:revision>449</cp:revision>
  <cp:lastPrinted>2020-10-23T00:08:51Z</cp:lastPrinted>
  <dcterms:created xsi:type="dcterms:W3CDTF">2006-08-16T00:00:00Z</dcterms:created>
  <dcterms:modified xsi:type="dcterms:W3CDTF">2021-08-25T11:28:01Z</dcterms:modified>
  <dc:identifier>DAD61k6yXps</dc:identifier>
</cp:coreProperties>
</file>