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3C97-E705-4A44-B93E-65979F2CB446}" type="datetimeFigureOut">
              <a:rPr lang="pt-BR" smtClean="0"/>
              <a:t>25/10/2021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95C8-87BF-4302-9F23-F6AC508D01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8340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3C97-E705-4A44-B93E-65979F2CB446}" type="datetimeFigureOut">
              <a:rPr lang="pt-BR" smtClean="0"/>
              <a:t>25/10/2021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95C8-87BF-4302-9F23-F6AC508D01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2834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3C97-E705-4A44-B93E-65979F2CB446}" type="datetimeFigureOut">
              <a:rPr lang="pt-BR" smtClean="0"/>
              <a:t>25/10/2021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95C8-87BF-4302-9F23-F6AC508D01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431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3C97-E705-4A44-B93E-65979F2CB446}" type="datetimeFigureOut">
              <a:rPr lang="pt-BR" smtClean="0"/>
              <a:t>25/10/2021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95C8-87BF-4302-9F23-F6AC508D01B6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24501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3C97-E705-4A44-B93E-65979F2CB446}" type="datetimeFigureOut">
              <a:rPr lang="pt-BR" smtClean="0"/>
              <a:t>25/10/2021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95C8-87BF-4302-9F23-F6AC508D01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40299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3C97-E705-4A44-B93E-65979F2CB446}" type="datetimeFigureOut">
              <a:rPr lang="pt-BR" smtClean="0"/>
              <a:t>25/10/2021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95C8-87BF-4302-9F23-F6AC508D01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12249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3C97-E705-4A44-B93E-65979F2CB446}" type="datetimeFigureOut">
              <a:rPr lang="pt-BR" smtClean="0"/>
              <a:t>25/10/2021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95C8-87BF-4302-9F23-F6AC508D01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11731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3C97-E705-4A44-B93E-65979F2CB446}" type="datetimeFigureOut">
              <a:rPr lang="pt-BR" smtClean="0"/>
              <a:t>25/10/2021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95C8-87BF-4302-9F23-F6AC508D01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86095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3C97-E705-4A44-B93E-65979F2CB446}" type="datetimeFigureOut">
              <a:rPr lang="pt-BR" smtClean="0"/>
              <a:t>25/10/2021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95C8-87BF-4302-9F23-F6AC508D01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7416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3C97-E705-4A44-B93E-65979F2CB446}" type="datetimeFigureOut">
              <a:rPr lang="pt-BR" smtClean="0"/>
              <a:t>25/10/2021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95C8-87BF-4302-9F23-F6AC508D01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7360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3C97-E705-4A44-B93E-65979F2CB446}" type="datetimeFigureOut">
              <a:rPr lang="pt-BR" smtClean="0"/>
              <a:t>25/10/2021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95C8-87BF-4302-9F23-F6AC508D01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1702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3C97-E705-4A44-B93E-65979F2CB446}" type="datetimeFigureOut">
              <a:rPr lang="pt-BR" smtClean="0"/>
              <a:t>25/10/2021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95C8-87BF-4302-9F23-F6AC508D01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6847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3C97-E705-4A44-B93E-65979F2CB446}" type="datetimeFigureOut">
              <a:rPr lang="pt-BR" smtClean="0"/>
              <a:t>25/10/2021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95C8-87BF-4302-9F23-F6AC508D01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4274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3C97-E705-4A44-B93E-65979F2CB446}" type="datetimeFigureOut">
              <a:rPr lang="pt-BR" smtClean="0"/>
              <a:t>25/10/2021</a:t>
            </a:fld>
            <a:endParaRPr lang="pt-B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95C8-87BF-4302-9F23-F6AC508D01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864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3C97-E705-4A44-B93E-65979F2CB446}" type="datetimeFigureOut">
              <a:rPr lang="pt-BR" smtClean="0"/>
              <a:t>25/10/2021</a:t>
            </a:fld>
            <a:endParaRPr lang="pt-B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95C8-87BF-4302-9F23-F6AC508D01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3347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3C97-E705-4A44-B93E-65979F2CB446}" type="datetimeFigureOut">
              <a:rPr lang="pt-BR" smtClean="0"/>
              <a:t>25/10/2021</a:t>
            </a:fld>
            <a:endParaRPr lang="pt-B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95C8-87BF-4302-9F23-F6AC508D01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6223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3C97-E705-4A44-B93E-65979F2CB446}" type="datetimeFigureOut">
              <a:rPr lang="pt-BR" smtClean="0"/>
              <a:t>25/10/2021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95C8-87BF-4302-9F23-F6AC508D01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1195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9493C97-E705-4A44-B93E-65979F2CB446}" type="datetimeFigureOut">
              <a:rPr lang="pt-BR" smtClean="0"/>
              <a:t>25/10/2021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995C8-87BF-4302-9F23-F6AC508D01B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2464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nalrural.com.br/noticias/ibge-safra-arroz-maior-2017-64623/" TargetMode="External"/><Relationship Id="rId2" Type="http://schemas.openxmlformats.org/officeDocument/2006/relationships/hyperlink" Target="http://g1.globo.com/economia/agronegocios/agro-a-industria-riqueza-do-brasil/noticia/2016/08/producao-de-arroz-deve-faturar-r-9-bilhoes-em-2016.html#:~:text=O%20%C3%BAltimo%20levantamento%20da%20Companhia,%2C%20Centro%2DOeste%20e%20Sudeste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canalrural.com.br/radar/arroz-conab-safr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548D43-E28E-4FB6-9F6E-DC3BF3E4F8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46533"/>
            <a:ext cx="9959009" cy="145697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t-BR" sz="3600" dirty="0"/>
              <a:t>AUDIÊNCIA PÚBLICA</a:t>
            </a:r>
            <a:br>
              <a:rPr lang="pt-BR" dirty="0"/>
            </a:br>
            <a:r>
              <a:rPr lang="pt-BR" sz="2000" dirty="0"/>
              <a:t>Projeto 3375/21 - Crédito Presumido de PIS/COFINS </a:t>
            </a:r>
            <a:br>
              <a:rPr lang="pt-BR" sz="2000" dirty="0"/>
            </a:br>
            <a:r>
              <a:rPr lang="pt-BR" sz="2000" dirty="0"/>
              <a:t>Empresas e Cooperativas que produzem arroz classificados na NCM 10.06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0E1501B-BBA9-4F6B-8AA8-FF7CB2DFB6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8991" y="1905759"/>
            <a:ext cx="10774018" cy="4805708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pt-BR" sz="7200" dirty="0"/>
              <a:t>CENÁRIO ATUAL:</a:t>
            </a:r>
          </a:p>
          <a:p>
            <a:pPr algn="just"/>
            <a:endParaRPr lang="pt-BR" dirty="0"/>
          </a:p>
          <a:p>
            <a:r>
              <a:rPr lang="pt-BR" sz="5600" dirty="0"/>
              <a:t>1 – DA COMPRA DO ARROZ: </a:t>
            </a:r>
          </a:p>
          <a:p>
            <a:pPr lvl="1" algn="l"/>
            <a:r>
              <a:rPr lang="pt-BR" sz="5600" dirty="0"/>
              <a:t>– Mesmo não incidindo PIS/COFINS na venda de arroz do Produtor Rural, o Legislador sabe que sobre os custos de produção (insumos, combustíveis, máq., </a:t>
            </a:r>
            <a:r>
              <a:rPr lang="pt-BR" sz="5600" dirty="0" err="1"/>
              <a:t>equip</a:t>
            </a:r>
            <a:r>
              <a:rPr lang="pt-BR" sz="5600" dirty="0"/>
              <a:t>., pneus, E.E., Frete, etc...) incidiu PIS/COFINS.</a:t>
            </a:r>
          </a:p>
          <a:p>
            <a:pPr algn="l"/>
            <a:endParaRPr lang="pt-BR" sz="5600" dirty="0"/>
          </a:p>
          <a:p>
            <a:r>
              <a:rPr lang="pt-BR" sz="5600" dirty="0"/>
              <a:t>2 – do crédito - </a:t>
            </a:r>
            <a:r>
              <a:rPr lang="pt-BR" sz="5600" b="1" dirty="0"/>
              <a:t>Lei 10.925/04, art. 8º</a:t>
            </a:r>
            <a:r>
              <a:rPr lang="pt-BR" sz="5600" dirty="0"/>
              <a:t> </a:t>
            </a:r>
          </a:p>
          <a:p>
            <a:pPr lvl="1" algn="l"/>
            <a:r>
              <a:rPr lang="pt-BR" sz="5600" dirty="0"/>
              <a:t>– 35% produtos de origem vegetal</a:t>
            </a:r>
          </a:p>
          <a:p>
            <a:pPr lvl="1" algn="l"/>
            <a:r>
              <a:rPr lang="pt-BR" sz="5600" dirty="0"/>
              <a:t>– 60% produtos de origem animal, com exceção do Leite</a:t>
            </a:r>
          </a:p>
          <a:p>
            <a:pPr lvl="1" algn="l"/>
            <a:r>
              <a:rPr lang="pt-BR" sz="5600" dirty="0"/>
              <a:t>– Dedução do CRÉDITO PRESUMIDO apenas dos débitos de PIS/COFINS. Lei 10.925/04, art. 8º  </a:t>
            </a:r>
          </a:p>
          <a:p>
            <a:pPr lvl="1" algn="l"/>
            <a:r>
              <a:rPr lang="pt-BR" sz="5600" dirty="0"/>
              <a:t>– Redução a zero, Lei 10.925/04, art. 1º, V</a:t>
            </a:r>
          </a:p>
          <a:p>
            <a:pPr lvl="1" algn="l"/>
            <a:endParaRPr lang="pt-BR" sz="5600" dirty="0"/>
          </a:p>
          <a:p>
            <a:pPr algn="l"/>
            <a:r>
              <a:rPr lang="pt-BR" sz="7200" b="1" dirty="0"/>
              <a:t>3 – Objetivo do Crédito Presumido</a:t>
            </a:r>
            <a:r>
              <a:rPr lang="pt-BR" sz="5600" dirty="0"/>
              <a:t>: </a:t>
            </a:r>
            <a:r>
              <a:rPr lang="pt-BR" sz="5600" dirty="0">
                <a:solidFill>
                  <a:schemeClr val="tx1">
                    <a:tint val="75000"/>
                  </a:schemeClr>
                </a:solidFill>
              </a:rPr>
              <a:t>conceder um crédito, que permita recuperar o valor de </a:t>
            </a:r>
            <a:r>
              <a:rPr lang="pt-BR" sz="5600" dirty="0" err="1">
                <a:solidFill>
                  <a:schemeClr val="tx1">
                    <a:tint val="75000"/>
                  </a:schemeClr>
                </a:solidFill>
              </a:rPr>
              <a:t>pis</a:t>
            </a:r>
            <a:r>
              <a:rPr lang="pt-BR" sz="5600" dirty="0">
                <a:solidFill>
                  <a:schemeClr val="tx1">
                    <a:tint val="75000"/>
                  </a:schemeClr>
                </a:solidFill>
              </a:rPr>
              <a:t>/</a:t>
            </a:r>
            <a:r>
              <a:rPr lang="pt-BR" sz="5600" dirty="0" err="1">
                <a:solidFill>
                  <a:schemeClr val="tx1">
                    <a:tint val="75000"/>
                  </a:schemeClr>
                </a:solidFill>
              </a:rPr>
              <a:t>cofins</a:t>
            </a:r>
            <a:r>
              <a:rPr lang="pt-BR" sz="5600" dirty="0">
                <a:solidFill>
                  <a:schemeClr val="tx1">
                    <a:tint val="75000"/>
                  </a:schemeClr>
                </a:solidFill>
              </a:rPr>
              <a:t> pago até a etapa anterior, Desonerando toda a cadeia produtiva, para que o consumidor final não pague PIS/COFINS.</a:t>
            </a:r>
          </a:p>
          <a:p>
            <a:pPr algn="l"/>
            <a:r>
              <a:rPr lang="pt-BR" sz="5600" dirty="0">
                <a:solidFill>
                  <a:schemeClr val="tx1">
                    <a:tint val="75000"/>
                  </a:schemeClr>
                </a:solidFill>
              </a:rPr>
              <a:t> </a:t>
            </a:r>
          </a:p>
          <a:p>
            <a:pPr algn="l"/>
            <a:r>
              <a:rPr lang="pt-BR" sz="5600" dirty="0"/>
              <a:t>4 – Efeitos contábeis e a majoração dos custos com pagamento de IR/CS sobre o crédito </a:t>
            </a:r>
          </a:p>
          <a:p>
            <a:pPr algn="l"/>
            <a:r>
              <a:rPr lang="pt-BR" sz="5600" dirty="0"/>
              <a:t>4.1 – Efeitos nas cooperativas, limitações impostas pelo </a:t>
            </a:r>
            <a:r>
              <a:rPr lang="pt-BR" sz="5600" b="1" dirty="0"/>
              <a:t>art. 9º, da lei 11.051/04</a:t>
            </a:r>
            <a:r>
              <a:rPr lang="pt-BR" sz="5600" dirty="0"/>
              <a:t>.</a:t>
            </a:r>
          </a:p>
          <a:p>
            <a:pPr algn="just"/>
            <a:r>
              <a:rPr lang="pt-BR" sz="5600" dirty="0"/>
              <a:t>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04119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548D43-E28E-4FB6-9F6E-DC3BF3E4F8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6533"/>
            <a:ext cx="10230678" cy="145697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t-BR" sz="3600" dirty="0"/>
              <a:t>AUDIÊNCIA PÚBLICA</a:t>
            </a:r>
            <a:br>
              <a:rPr lang="pt-BR" dirty="0"/>
            </a:br>
            <a:r>
              <a:rPr lang="pt-BR" sz="2000" dirty="0"/>
              <a:t>Projeto 3375/21 - Crédito Presumido de PIS/COFINS </a:t>
            </a:r>
            <a:br>
              <a:rPr lang="pt-BR" sz="2000" dirty="0"/>
            </a:br>
            <a:r>
              <a:rPr lang="pt-BR" sz="2000" dirty="0"/>
              <a:t>Empresas e Cooperativas que produzem arroz classificados na NCM 10.06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0E1501B-BBA9-4F6B-8AA8-FF7CB2DFB6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6348" y="1905759"/>
            <a:ext cx="10886661" cy="4805708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pt-BR" sz="7200" dirty="0"/>
              <a:t>EFEITOS DO PROJETO 3375/21:</a:t>
            </a:r>
          </a:p>
          <a:p>
            <a:pPr algn="just"/>
            <a:endParaRPr lang="pt-BR" dirty="0"/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pt-BR" sz="6000" dirty="0"/>
              <a:t>1 – Inserção do: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pt-BR" sz="6000" b="1" dirty="0"/>
              <a:t>- </a:t>
            </a:r>
            <a:r>
              <a:rPr lang="pt-BR" sz="6000" b="1" dirty="0">
                <a:solidFill>
                  <a:schemeClr val="tx1"/>
                </a:solidFill>
              </a:rPr>
              <a:t>Art. 9º-B a Lei 10.925/04</a:t>
            </a:r>
            <a:r>
              <a:rPr lang="pt-BR" sz="6000" dirty="0"/>
              <a:t>: Conceder o direito de compensar/ressarcir o crédito acumulado do art. 8º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pt-BR" sz="6000" dirty="0"/>
              <a:t>- </a:t>
            </a:r>
            <a:r>
              <a:rPr lang="pt-BR" sz="6000" b="1" dirty="0">
                <a:solidFill>
                  <a:schemeClr val="tx1"/>
                </a:solidFill>
              </a:rPr>
              <a:t>§ 3º ao art. 9º da Lei 11.051/04</a:t>
            </a:r>
            <a:r>
              <a:rPr lang="pt-BR" sz="6000" dirty="0"/>
              <a:t>: Excluir a limitação do crédito presumido das cooperativas de arroz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pt-BR" sz="6000" dirty="0"/>
              <a:t> 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pt-BR" sz="6000" dirty="0"/>
              <a:t>2 – </a:t>
            </a:r>
            <a:r>
              <a:rPr lang="pt-BR" sz="6000" b="1" dirty="0">
                <a:solidFill>
                  <a:schemeClr val="tx1"/>
                </a:solidFill>
              </a:rPr>
              <a:t>Lei 13.137/15</a:t>
            </a:r>
            <a:r>
              <a:rPr lang="pt-BR" sz="6000"/>
              <a:t>, concedeu </a:t>
            </a:r>
            <a:r>
              <a:rPr lang="pt-BR" sz="6000" dirty="0"/>
              <a:t>às indústrias e cooperativas de Laticínios, o direito de compensar e ressarcir o valor do crédito presumido de PIS/COFINS acumulado. (Art. 9º-A da Lei 10.925/04 e § 2º, art. 9º da Lei 11.051/04)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endParaRPr lang="pt-BR" sz="6000" dirty="0"/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pt-BR" sz="6000" dirty="0"/>
              <a:t>3 – Carga tributária nos últimos 20 anos ficou entre 30% e 33% do PIB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pt-BR" sz="4000" dirty="0"/>
              <a:t>Fonte Instituto Brasileiro de Economia: https://observatorio-politica-fiscal.ibre.fgv.br/series-historicas/carga-tributaria/carga-tributaria-no-brasil-1990-2020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pt-BR" sz="6000" dirty="0"/>
              <a:t> 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pt-BR" sz="6000" dirty="0"/>
              <a:t>4 – </a:t>
            </a:r>
            <a:r>
              <a:rPr lang="pt-BR" sz="6000" b="1" dirty="0">
                <a:solidFill>
                  <a:schemeClr val="tx1"/>
                </a:solidFill>
              </a:rPr>
              <a:t>Inexistência de impacto financeiro</a:t>
            </a:r>
            <a:r>
              <a:rPr lang="pt-BR" sz="6000" dirty="0"/>
              <a:t>, não se trata de nenhum benefício novo, apenas de uma regulamentação para que as empresas possam aproveitar o crédito instituído pela lei 10.925/04.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pt-BR" sz="6000" dirty="0"/>
              <a:t> 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pt-BR" sz="6000" dirty="0"/>
              <a:t>5 – </a:t>
            </a:r>
            <a:r>
              <a:rPr lang="pt-BR" sz="7200" b="1" dirty="0">
                <a:solidFill>
                  <a:schemeClr val="tx1"/>
                </a:solidFill>
              </a:rPr>
              <a:t>Reforma tributária</a:t>
            </a:r>
            <a:r>
              <a:rPr lang="pt-BR" sz="7200" dirty="0">
                <a:solidFill>
                  <a:schemeClr val="tx1"/>
                </a:solidFill>
              </a:rPr>
              <a:t> </a:t>
            </a:r>
            <a:r>
              <a:rPr lang="pt-BR" sz="6000" dirty="0"/>
              <a:t>– Urgência na aprovação do Projeto 3375/21, diante da incerteza da manutenção dos benefícios.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pt-BR" sz="6000" dirty="0"/>
              <a:t>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38938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548D43-E28E-4FB6-9F6E-DC3BF3E4F8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46533"/>
            <a:ext cx="9952383" cy="145697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t-BR" sz="3600" dirty="0"/>
              <a:t>AUDIÊNCIA PÚBLICA</a:t>
            </a:r>
            <a:br>
              <a:rPr lang="pt-BR" dirty="0"/>
            </a:br>
            <a:r>
              <a:rPr lang="pt-BR" sz="2000" dirty="0"/>
              <a:t>Projeto 3375/21 - Crédito Presumido de PIS/COFINS </a:t>
            </a:r>
            <a:br>
              <a:rPr lang="pt-BR" sz="2000" dirty="0"/>
            </a:br>
            <a:r>
              <a:rPr lang="pt-BR" sz="2000" dirty="0"/>
              <a:t>Empresas e Cooperativas que produzem arroz classificados na NCM 10.06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0E1501B-BBA9-4F6B-8AA8-FF7CB2DFB6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2365" y="2117794"/>
            <a:ext cx="10774018" cy="4468536"/>
          </a:xfrm>
        </p:spPr>
        <p:txBody>
          <a:bodyPr>
            <a:normAutofit/>
          </a:bodyPr>
          <a:lstStyle/>
          <a:p>
            <a:pPr algn="just"/>
            <a:r>
              <a:rPr lang="pt-BR" sz="1800" dirty="0"/>
              <a:t>Estimativa de crédito presumido de PIS/COFINS acumulado nos últimos 5 anos:</a:t>
            </a:r>
          </a:p>
          <a:p>
            <a:pPr algn="just"/>
            <a:endParaRPr lang="pt-BR" sz="1800" dirty="0"/>
          </a:p>
          <a:p>
            <a:pPr algn="just"/>
            <a:endParaRPr lang="pt-BR" sz="1800" dirty="0"/>
          </a:p>
          <a:p>
            <a:pPr algn="just"/>
            <a:endParaRPr lang="pt-BR" sz="1800" dirty="0"/>
          </a:p>
          <a:p>
            <a:pPr algn="just"/>
            <a:endParaRPr lang="pt-BR" sz="1800" dirty="0"/>
          </a:p>
          <a:p>
            <a:pPr algn="just"/>
            <a:endParaRPr lang="pt-BR" sz="1800" dirty="0"/>
          </a:p>
          <a:p>
            <a:pPr algn="just"/>
            <a:endParaRPr lang="pt-BR" sz="1800" dirty="0"/>
          </a:p>
          <a:p>
            <a:pPr algn="just"/>
            <a:endParaRPr lang="pt-BR" sz="1800" dirty="0"/>
          </a:p>
          <a:p>
            <a:pPr algn="l"/>
            <a:endParaRPr lang="pt-BR" sz="12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pt-BR" sz="12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pt-BR" sz="800" dirty="0" err="1"/>
              <a:t>Fonte:</a:t>
            </a:r>
            <a:r>
              <a:rPr lang="pt-BR" sz="800" u="sng" dirty="0" err="1">
                <a:hlinkClick r:id="rId2"/>
              </a:rPr>
              <a:t>http</a:t>
            </a:r>
            <a:r>
              <a:rPr lang="pt-BR" sz="800" u="sng" dirty="0">
                <a:hlinkClick r:id="rId2"/>
              </a:rPr>
              <a:t>://g1.globo.com/economia/</a:t>
            </a:r>
            <a:r>
              <a:rPr lang="pt-BR" sz="800" u="sng" dirty="0" err="1">
                <a:hlinkClick r:id="rId2"/>
              </a:rPr>
              <a:t>agronegocios</a:t>
            </a:r>
            <a:r>
              <a:rPr lang="pt-BR" sz="800" u="sng" dirty="0">
                <a:hlinkClick r:id="rId2"/>
              </a:rPr>
              <a:t>/agro-a-</a:t>
            </a:r>
            <a:r>
              <a:rPr lang="pt-BR" sz="800" u="sng" dirty="0" err="1">
                <a:hlinkClick r:id="rId2"/>
              </a:rPr>
              <a:t>industria</a:t>
            </a:r>
            <a:r>
              <a:rPr lang="pt-BR" sz="800" u="sng" dirty="0">
                <a:hlinkClick r:id="rId2"/>
              </a:rPr>
              <a:t>-riqueza-do-brasil/noticia/2016/08/producao-de-arroz-deve-faturar-r-9-bilhoes-em-2016.html#:~:</a:t>
            </a:r>
            <a:r>
              <a:rPr lang="pt-BR" sz="800" u="sng" dirty="0" err="1">
                <a:hlinkClick r:id="rId2"/>
              </a:rPr>
              <a:t>text</a:t>
            </a:r>
            <a:r>
              <a:rPr lang="pt-BR" sz="800" u="sng" dirty="0">
                <a:hlinkClick r:id="rId2"/>
              </a:rPr>
              <a:t>=O%20%C3%BAltimo%20levantamento%20da%20Companhia,%2C%20Centro%2DOeste%20e%20Sudeste</a:t>
            </a:r>
            <a:r>
              <a:rPr lang="pt-BR" sz="800" dirty="0"/>
              <a:t>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pt-BR" sz="800" dirty="0"/>
              <a:t>Fonte: </a:t>
            </a:r>
            <a:r>
              <a:rPr lang="pt-BR" sz="800" u="sng" dirty="0">
                <a:hlinkClick r:id="rId3"/>
              </a:rPr>
              <a:t>https://www.canalrural.com.br/noticias/ibge-safra-arroz-maior-2017-64623/</a:t>
            </a:r>
            <a:endParaRPr lang="pt-BR" sz="8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pt-BR" sz="800" dirty="0"/>
              <a:t>Fonte: </a:t>
            </a:r>
            <a:r>
              <a:rPr lang="pt-BR" sz="800" u="sng" dirty="0">
                <a:hlinkClick r:id="rId4"/>
              </a:rPr>
              <a:t>https://www.canalrural.com.br/radar/arroz-conab-safra/</a:t>
            </a:r>
            <a:endParaRPr lang="pt-BR" sz="800" dirty="0"/>
          </a:p>
          <a:p>
            <a:pPr algn="l"/>
            <a:endParaRPr lang="pt-BR" sz="1200" dirty="0"/>
          </a:p>
          <a:p>
            <a:pPr algn="l"/>
            <a:endParaRPr lang="pt-BR" sz="1200" dirty="0"/>
          </a:p>
          <a:p>
            <a:endParaRPr lang="pt-BR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ABED6664-0658-42C7-80D0-00EF2ADC43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213823"/>
              </p:ext>
            </p:extLst>
          </p:nvPr>
        </p:nvGraphicFramePr>
        <p:xfrm>
          <a:off x="1139687" y="2928731"/>
          <a:ext cx="9541565" cy="22153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23177">
                  <a:extLst>
                    <a:ext uri="{9D8B030D-6E8A-4147-A177-3AD203B41FA5}">
                      <a16:colId xmlns:a16="http://schemas.microsoft.com/office/drawing/2014/main" val="2266970355"/>
                    </a:ext>
                  </a:extLst>
                </a:gridCol>
                <a:gridCol w="3018388">
                  <a:extLst>
                    <a:ext uri="{9D8B030D-6E8A-4147-A177-3AD203B41FA5}">
                      <a16:colId xmlns:a16="http://schemas.microsoft.com/office/drawing/2014/main" val="1299872147"/>
                    </a:ext>
                  </a:extLst>
                </a:gridCol>
              </a:tblGrid>
              <a:tr h="37106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600" kern="100" dirty="0">
                          <a:effectLst/>
                        </a:rPr>
                        <a:t>Aquisição de arroz nos últimos 5 anos – 51,9 milhões toneladas</a:t>
                      </a:r>
                      <a:endParaRPr lang="pt-BR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600" b="0" kern="100" dirty="0">
                          <a:solidFill>
                            <a:schemeClr val="tx1"/>
                          </a:solidFill>
                          <a:effectLst/>
                        </a:rPr>
                        <a:t>60,3 bilhões de reais</a:t>
                      </a:r>
                      <a:endParaRPr lang="pt-BR" sz="1600" b="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7174333"/>
                  </a:ext>
                </a:extLst>
              </a:tr>
              <a:tr h="36885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600" kern="100" dirty="0">
                          <a:effectLst/>
                        </a:rPr>
                        <a:t>Base de Cálculo do Créd. Pres. PIS/COFINS 35%</a:t>
                      </a:r>
                      <a:endParaRPr lang="pt-BR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600" kern="100">
                          <a:effectLst/>
                        </a:rPr>
                        <a:t>21,1 bilhões de reais</a:t>
                      </a:r>
                      <a:endParaRPr lang="pt-BR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91979434"/>
                  </a:ext>
                </a:extLst>
              </a:tr>
              <a:tr h="36885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600" kern="100" dirty="0">
                          <a:effectLst/>
                        </a:rPr>
                        <a:t>Crédito Presumido de PIS/COFINS – 9,25%</a:t>
                      </a:r>
                      <a:endParaRPr lang="pt-BR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600" kern="100" dirty="0">
                          <a:effectLst/>
                        </a:rPr>
                        <a:t>1,95 bilhões de reais</a:t>
                      </a:r>
                      <a:endParaRPr lang="pt-BR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761225"/>
                  </a:ext>
                </a:extLst>
              </a:tr>
              <a:tr h="36885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600" kern="100" dirty="0">
                          <a:effectLst/>
                        </a:rPr>
                        <a:t>Exportação de arroz em casca, sem crédito – 10%</a:t>
                      </a:r>
                      <a:endParaRPr lang="pt-BR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600" kern="100" dirty="0">
                          <a:effectLst/>
                        </a:rPr>
                        <a:t>200 milhões de reais</a:t>
                      </a:r>
                      <a:endParaRPr lang="pt-BR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6376440"/>
                  </a:ext>
                </a:extLst>
              </a:tr>
              <a:tr h="36885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600" kern="100" dirty="0">
                          <a:effectLst/>
                        </a:rPr>
                        <a:t>Grandes empresas, Simples e L. Presumido – 30%</a:t>
                      </a:r>
                      <a:endParaRPr lang="pt-BR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600" kern="100" dirty="0">
                          <a:effectLst/>
                        </a:rPr>
                        <a:t>580 milhões de reais</a:t>
                      </a:r>
                      <a:endParaRPr lang="pt-BR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351850"/>
                  </a:ext>
                </a:extLst>
              </a:tr>
              <a:tr h="36885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600" kern="100" dirty="0">
                          <a:effectLst/>
                        </a:rPr>
                        <a:t>Estimativa de crédito acumulado – 60%</a:t>
                      </a:r>
                      <a:endParaRPr lang="pt-BR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BR" sz="1600" b="1" kern="100" dirty="0">
                          <a:solidFill>
                            <a:schemeClr val="tx1"/>
                          </a:solidFill>
                          <a:effectLst/>
                        </a:rPr>
                        <a:t>1,17 bilhões de reais</a:t>
                      </a:r>
                      <a:endParaRPr lang="pt-BR" sz="16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71368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1378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">
  <a:themeElements>
    <a:clrScheme name="Í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Í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Í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127</TotalTime>
  <Words>646</Words>
  <Application>Microsoft Office PowerPoint</Application>
  <PresentationFormat>Widescreen</PresentationFormat>
  <Paragraphs>60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Gothic</vt:lpstr>
      <vt:lpstr>Wingdings 3</vt:lpstr>
      <vt:lpstr>Íon</vt:lpstr>
      <vt:lpstr>AUDIÊNCIA PÚBLICA Projeto 3375/21 - Crédito Presumido de PIS/COFINS  Empresas e Cooperativas que produzem arroz classificados na NCM 10.06</vt:lpstr>
      <vt:lpstr>AUDIÊNCIA PÚBLICA Projeto 3375/21 - Crédito Presumido de PIS/COFINS  Empresas e Cooperativas que produzem arroz classificados na NCM 10.06</vt:lpstr>
      <vt:lpstr>AUDIÊNCIA PÚBLICA Projeto 3375/21 - Crédito Presumido de PIS/COFINS  Empresas e Cooperativas que produzem arroz classificados na NCM 10.06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AUDIÊNCIA PÚBLICA Projeto 3375/21 - Crédito Presumido de PIS/COFINS empresas e cooperativas de arroz classificados na NCM 10.06</dc:title>
  <dc:creator>Usuário</dc:creator>
  <cp:lastModifiedBy>Usuário</cp:lastModifiedBy>
  <cp:revision>15</cp:revision>
  <dcterms:created xsi:type="dcterms:W3CDTF">2021-10-22T18:46:21Z</dcterms:created>
  <dcterms:modified xsi:type="dcterms:W3CDTF">2021-10-25T19:22:02Z</dcterms:modified>
</cp:coreProperties>
</file>