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4_0.xml" ContentType="application/vnd.ms-powerpoint.comments+xml"/>
  <Override PartName="/ppt/comments/modernComment_11F_EC020790.xml" ContentType="application/vnd.ms-powerpoint.comments+xml"/>
  <Override PartName="/ppt/comments/modernComment_120_66917FCF.xml" ContentType="application/vnd.ms-powerpoint.comments+xml"/>
  <Override PartName="/ppt/comments/modernComment_121_8273D67A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4" r:id="rId4"/>
    <p:sldId id="286" r:id="rId5"/>
    <p:sldId id="260" r:id="rId6"/>
    <p:sldId id="258" r:id="rId7"/>
    <p:sldId id="259" r:id="rId8"/>
    <p:sldId id="263" r:id="rId9"/>
    <p:sldId id="265" r:id="rId10"/>
    <p:sldId id="264" r:id="rId11"/>
    <p:sldId id="293" r:id="rId12"/>
    <p:sldId id="278" r:id="rId13"/>
    <p:sldId id="266" r:id="rId14"/>
    <p:sldId id="294" r:id="rId15"/>
    <p:sldId id="261" r:id="rId16"/>
    <p:sldId id="269" r:id="rId17"/>
    <p:sldId id="287" r:id="rId18"/>
    <p:sldId id="288" r:id="rId19"/>
    <p:sldId id="289" r:id="rId20"/>
    <p:sldId id="290" r:id="rId21"/>
    <p:sldId id="292" r:id="rId22"/>
    <p:sldId id="291" r:id="rId23"/>
    <p:sldId id="267" r:id="rId24"/>
  </p:sldIdLst>
  <p:sldSz cx="18288000" cy="10287000"/>
  <p:notesSz cx="6858000" cy="9144000"/>
  <p:embeddedFontLst>
    <p:embeddedFont>
      <p:font typeface="Arial Narrow" panose="020B0606020202030204" pitchFamily="34" charset="0"/>
      <p:regular r:id="rId26"/>
      <p:bold r:id="rId27"/>
      <p:italic r:id="rId28"/>
      <p:boldItalic r:id="rId29"/>
    </p:embeddedFont>
    <p:embeddedFont>
      <p:font typeface="Baron Bold" panose="020B0604020202020204" charset="0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Raleway" pitchFamily="2" charset="0"/>
      <p:regular r:id="rId36"/>
      <p:bold r:id="rId37"/>
      <p:italic r:id="rId38"/>
      <p:boldItalic r:id="rId39"/>
    </p:embeddedFont>
    <p:embeddedFont>
      <p:font typeface="Raleway Bold" charset="0"/>
      <p:regular r:id="rId40"/>
      <p:bold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317EAE-E161-51AA-DBF1-798869E59C30}" name="Francisco Amarante" initials="FA" userId="Francisco Amarant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0" autoAdjust="0"/>
  </p:normalViewPr>
  <p:slideViewPr>
    <p:cSldViewPr>
      <p:cViewPr varScale="1">
        <p:scale>
          <a:sx n="61" d="100"/>
          <a:sy n="61" d="100"/>
        </p:scale>
        <p:origin x="322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microsoft.com/office/2018/10/relationships/authors" Target="author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comments/modernComment_104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0B4F9C4-2D97-4DBA-A145-D70723EDD1F2}" authorId="{1F317EAE-E161-51AA-DBF1-798869E59C30}" created="2021-11-25T20:29:41.531">
    <pc:sldMkLst xmlns:pc="http://schemas.microsoft.com/office/powerpoint/2013/main/command">
      <pc:docMk/>
      <pc:sldMk cId="0" sldId="260"/>
    </pc:sldMkLst>
    <p188:txBody>
      <a:bodyPr/>
      <a:lstStyle/>
      <a:p>
        <a:r>
          <a:rPr lang="pt-BR"/>
          <a:t>Fundação ABAAI</a:t>
        </a:r>
      </a:p>
    </p188:txBody>
  </p188:cm>
</p188:cmLst>
</file>

<file path=ppt/comments/modernComment_11F_EC02079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7F6E8F8-7ED1-4C9B-98D2-2DBCCD82779D}" authorId="{1F317EAE-E161-51AA-DBF1-798869E59C30}" created="2021-11-25T20:29:41.531">
    <pc:sldMkLst xmlns:pc="http://schemas.microsoft.com/office/powerpoint/2013/main/command">
      <pc:docMk/>
      <pc:sldMk cId="0" sldId="260"/>
    </pc:sldMkLst>
    <p188:txBody>
      <a:bodyPr/>
      <a:lstStyle/>
      <a:p>
        <a:r>
          <a:rPr lang="pt-BR"/>
          <a:t>Fundação ABAAI</a:t>
        </a:r>
      </a:p>
    </p188:txBody>
  </p188:cm>
</p188:cmLst>
</file>

<file path=ppt/comments/modernComment_120_66917FC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8A8849A-D5BC-477E-922F-F2C35DDF5C79}" authorId="{1F317EAE-E161-51AA-DBF1-798869E59C30}" created="2021-11-25T20:29:41.531">
    <pc:sldMkLst xmlns:pc="http://schemas.microsoft.com/office/powerpoint/2013/main/command">
      <pc:docMk/>
      <pc:sldMk cId="0" sldId="260"/>
    </pc:sldMkLst>
    <p188:txBody>
      <a:bodyPr/>
      <a:lstStyle/>
      <a:p>
        <a:r>
          <a:rPr lang="pt-BR"/>
          <a:t>Fundação ABAAI</a:t>
        </a:r>
      </a:p>
    </p188:txBody>
  </p188:cm>
</p188:cmLst>
</file>

<file path=ppt/comments/modernComment_121_8273D67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DE37165-58DD-4062-A400-00255D658F44}" authorId="{1F317EAE-E161-51AA-DBF1-798869E59C30}" created="2021-11-25T20:29:41.531">
    <pc:sldMkLst xmlns:pc="http://schemas.microsoft.com/office/powerpoint/2013/main/command">
      <pc:docMk/>
      <pc:sldMk cId="0" sldId="260"/>
    </pc:sldMkLst>
    <p188:txBody>
      <a:bodyPr/>
      <a:lstStyle/>
      <a:p>
        <a:r>
          <a:rPr lang="pt-BR"/>
          <a:t>Fundação ABAAI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E02A4-42B7-4645-8480-D9055CAFF972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3E4D7-A6D4-4B7E-8A4E-224B7DF4FF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358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3E4D7-A6D4-4B7E-8A4E-224B7DF4FFF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512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1F_EC02079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20_66917FCF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21_8273D67A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ara.leg.br/propostas-legislativas/228609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ara.leg.br/propostas-legislativas/227996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amara.leg.br/propostas-legislativas/2302990" TargetMode="External"/><Relationship Id="rId4" Type="http://schemas.openxmlformats.org/officeDocument/2006/relationships/hyperlink" Target="https://www.camara.leg.br/proposicoesWeb/fichadetramitacao?idProposicao=229110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ara.leg.br/propostas-legislativas/229230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ongressonacional.leg.br/materias/medidas-provisorias/-/mpv/150107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04_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1938"/>
          <a:stretch>
            <a:fillRect/>
          </a:stretch>
        </p:blipFill>
        <p:spPr>
          <a:xfrm>
            <a:off x="5486400" y="1333500"/>
            <a:ext cx="7136890" cy="1828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5000"/>
          </a:blip>
          <a:srcRect/>
          <a:stretch>
            <a:fillRect/>
          </a:stretch>
        </p:blipFill>
        <p:spPr>
          <a:xfrm rot="-10800000">
            <a:off x="-1325996" y="38100"/>
            <a:ext cx="7494814" cy="1028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553201" y="3543300"/>
            <a:ext cx="4876800" cy="1524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495C1AB-4BB5-4C2C-9CEE-BCE2335E5759}"/>
              </a:ext>
            </a:extLst>
          </p:cNvPr>
          <p:cNvSpPr txBox="1"/>
          <p:nvPr/>
        </p:nvSpPr>
        <p:spPr>
          <a:xfrm>
            <a:off x="4288971" y="5753100"/>
            <a:ext cx="11332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COMISSÃO DE FINANÇAS E TRIBUTAÇÃO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9628D84-9443-4758-BAFA-AD9DCB357FDA}"/>
              </a:ext>
            </a:extLst>
          </p:cNvPr>
          <p:cNvSpPr txBox="1"/>
          <p:nvPr/>
        </p:nvSpPr>
        <p:spPr>
          <a:xfrm>
            <a:off x="8077200" y="87249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Dezembro/2021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gestor">
            <a:extLst>
              <a:ext uri="{FF2B5EF4-FFF2-40B4-BE49-F238E27FC236}">
                <a16:creationId xmlns:a16="http://schemas.microsoft.com/office/drawing/2014/main" id="{DC7EB845-E320-4076-858F-799914FDE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"/>
          <a:stretch/>
        </p:blipFill>
        <p:spPr bwMode="auto">
          <a:xfrm>
            <a:off x="30" y="2"/>
            <a:ext cx="18287970" cy="1028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D006FAB-76D6-4EB1-B829-2407FC533E74}"/>
              </a:ext>
            </a:extLst>
          </p:cNvPr>
          <p:cNvSpPr txBox="1"/>
          <p:nvPr/>
        </p:nvSpPr>
        <p:spPr>
          <a:xfrm>
            <a:off x="522514" y="4455881"/>
            <a:ext cx="11734799" cy="1375235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9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Não</a:t>
            </a:r>
            <a:r>
              <a:rPr lang="en-US" sz="9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9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somos</a:t>
            </a:r>
            <a:r>
              <a:rPr lang="en-US" sz="9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9000" dirty="0" err="1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consultores</a:t>
            </a:r>
            <a:endParaRPr lang="en-US" sz="900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55290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profissional">
            <a:extLst>
              <a:ext uri="{FF2B5EF4-FFF2-40B4-BE49-F238E27FC236}">
                <a16:creationId xmlns:a16="http://schemas.microsoft.com/office/drawing/2014/main" id="{36D4A7B4-B77A-45B8-B9C5-316A686267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7" r="1" b="1"/>
          <a:stretch/>
        </p:blipFill>
        <p:spPr bwMode="auto">
          <a:xfrm>
            <a:off x="30" y="2"/>
            <a:ext cx="18287970" cy="1028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936CCF0-13C6-45F2-AB3C-9CDA501A9CCF}"/>
              </a:ext>
            </a:extLst>
          </p:cNvPr>
          <p:cNvSpPr txBox="1"/>
          <p:nvPr/>
        </p:nvSpPr>
        <p:spPr>
          <a:xfrm>
            <a:off x="0" y="1"/>
            <a:ext cx="18288000" cy="10286999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9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Somos</a:t>
            </a:r>
            <a:r>
              <a:rPr lang="en-US" sz="9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9000" dirty="0" err="1">
                <a:latin typeface="+mj-lt"/>
                <a:ea typeface="+mj-ea"/>
                <a:cs typeface="+mj-cs"/>
              </a:rPr>
              <a:t>Assessores</a:t>
            </a:r>
            <a:r>
              <a:rPr lang="en-US" sz="9000" dirty="0">
                <a:latin typeface="+mj-lt"/>
                <a:ea typeface="+mj-ea"/>
                <a:cs typeface="+mj-cs"/>
              </a:rPr>
              <a:t> de </a:t>
            </a:r>
            <a:r>
              <a:rPr lang="en-US" sz="90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investimentos</a:t>
            </a:r>
            <a:r>
              <a:rPr lang="en-US" sz="9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39364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profissional">
            <a:extLst>
              <a:ext uri="{FF2B5EF4-FFF2-40B4-BE49-F238E27FC236}">
                <a16:creationId xmlns:a16="http://schemas.microsoft.com/office/drawing/2014/main" id="{36D4A7B4-B77A-45B8-B9C5-316A686267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7" r="1" b="1"/>
          <a:stretch/>
        </p:blipFill>
        <p:spPr bwMode="auto">
          <a:xfrm>
            <a:off x="30" y="2"/>
            <a:ext cx="18287970" cy="1028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936CCF0-13C6-45F2-AB3C-9CDA501A9CCF}"/>
              </a:ext>
            </a:extLst>
          </p:cNvPr>
          <p:cNvSpPr txBox="1"/>
          <p:nvPr/>
        </p:nvSpPr>
        <p:spPr>
          <a:xfrm>
            <a:off x="0" y="1"/>
            <a:ext cx="18288000" cy="10286999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9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Dependemos</a:t>
            </a:r>
            <a:r>
              <a:rPr lang="en-US" sz="9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dos </a:t>
            </a:r>
            <a:r>
              <a:rPr lang="en-US" sz="9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nossos</a:t>
            </a:r>
            <a:r>
              <a:rPr lang="en-US" sz="9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9000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clientes</a:t>
            </a:r>
            <a:endParaRPr lang="en-US" sz="9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8056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71588FA-D25D-40A2-A2F1-80BE61F906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74"/>
          <a:stretch/>
        </p:blipFill>
        <p:spPr>
          <a:xfrm>
            <a:off x="30" y="15"/>
            <a:ext cx="18287970" cy="1028698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8F1EE11-5D7C-4526-B99B-3BF8E278F59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F0598E4-069C-4D8C-A075-BDFD58CB7751}"/>
              </a:ext>
            </a:extLst>
          </p:cNvPr>
          <p:cNvSpPr txBox="1"/>
          <p:nvPr/>
        </p:nvSpPr>
        <p:spPr>
          <a:xfrm>
            <a:off x="0" y="1"/>
            <a:ext cx="18288000" cy="10286999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9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Mais</a:t>
            </a:r>
            <a:r>
              <a:rPr lang="en-US" sz="9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1.300.000 Financial Advisors</a:t>
            </a:r>
          </a:p>
        </p:txBody>
      </p:sp>
    </p:spTree>
    <p:extLst>
      <p:ext uri="{BB962C8B-B14F-4D97-AF65-F5344CB8AC3E}">
        <p14:creationId xmlns:p14="http://schemas.microsoft.com/office/powerpoint/2010/main" val="3733847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71588FA-D25D-40A2-A2F1-80BE61F906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74"/>
          <a:stretch/>
        </p:blipFill>
        <p:spPr>
          <a:xfrm>
            <a:off x="30" y="15"/>
            <a:ext cx="18287970" cy="1028698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8F1EE11-5D7C-4526-B99B-3BF8E278F59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F0598E4-069C-4D8C-A075-BDFD58CB7751}"/>
              </a:ext>
            </a:extLst>
          </p:cNvPr>
          <p:cNvSpPr txBox="1"/>
          <p:nvPr/>
        </p:nvSpPr>
        <p:spPr>
          <a:xfrm>
            <a:off x="1" y="1"/>
            <a:ext cx="18287999" cy="10286999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9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65% da Distribuição de investimentos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9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é </a:t>
            </a:r>
            <a:r>
              <a:rPr lang="en-US" sz="9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feita</a:t>
            </a:r>
            <a:r>
              <a:rPr lang="en-US" sz="9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9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através</a:t>
            </a:r>
            <a:r>
              <a:rPr lang="en-US" sz="9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dos F.A.</a:t>
            </a:r>
          </a:p>
        </p:txBody>
      </p:sp>
    </p:spTree>
    <p:extLst>
      <p:ext uri="{BB962C8B-B14F-4D97-AF65-F5344CB8AC3E}">
        <p14:creationId xmlns:p14="http://schemas.microsoft.com/office/powerpoint/2010/main" val="3443039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71588FA-D25D-40A2-A2F1-80BE61F906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74"/>
          <a:stretch/>
        </p:blipFill>
        <p:spPr>
          <a:xfrm>
            <a:off x="30" y="15"/>
            <a:ext cx="18287970" cy="1028698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8F1EE11-5D7C-4526-B99B-3BF8E278F59D}"/>
              </a:ext>
            </a:extLst>
          </p:cNvPr>
          <p:cNvSpPr/>
          <p:nvPr/>
        </p:nvSpPr>
        <p:spPr>
          <a:xfrm>
            <a:off x="0" y="-2"/>
            <a:ext cx="18288000" cy="10287000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F0598E4-069C-4D8C-A075-BDFD58CB7751}"/>
              </a:ext>
            </a:extLst>
          </p:cNvPr>
          <p:cNvSpPr txBox="1"/>
          <p:nvPr/>
        </p:nvSpPr>
        <p:spPr>
          <a:xfrm>
            <a:off x="0" y="1"/>
            <a:ext cx="18288000" cy="10286999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9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Ranking das </a:t>
            </a:r>
            <a:r>
              <a:rPr lang="en-US" sz="9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melhores</a:t>
            </a:r>
            <a:r>
              <a:rPr lang="en-US" sz="9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9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profissões</a:t>
            </a:r>
            <a:r>
              <a:rPr lang="en-US" sz="9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9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nos</a:t>
            </a:r>
            <a:r>
              <a:rPr lang="en-US" sz="9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EUA: 6ª</a:t>
            </a:r>
          </a:p>
        </p:txBody>
      </p:sp>
    </p:spTree>
    <p:extLst>
      <p:ext uri="{BB962C8B-B14F-4D97-AF65-F5344CB8AC3E}">
        <p14:creationId xmlns:p14="http://schemas.microsoft.com/office/powerpoint/2010/main" val="349115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CD54A35-3495-41BB-8B53-BD6108C6C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0" y="15"/>
            <a:ext cx="18287970" cy="1028698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20F7B00A-F4AE-4891-A1D1-FA61FD401FB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26C701B-4E58-4EDC-8223-D5564BFFB7EE}"/>
              </a:ext>
            </a:extLst>
          </p:cNvPr>
          <p:cNvSpPr txBox="1"/>
          <p:nvPr/>
        </p:nvSpPr>
        <p:spPr>
          <a:xfrm>
            <a:off x="0" y="1"/>
            <a:ext cx="18288000" cy="10286999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9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Por </a:t>
            </a:r>
            <a:r>
              <a:rPr lang="en-US" sz="9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aqui</a:t>
            </a:r>
            <a:r>
              <a:rPr lang="en-US" sz="9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9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estamos</a:t>
            </a:r>
            <a:r>
              <a:rPr lang="en-US" sz="9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9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avançando</a:t>
            </a:r>
            <a:endParaRPr lang="en-US" sz="9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589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587" y="-359166"/>
            <a:ext cx="18900842" cy="783110"/>
            <a:chOff x="0" y="0"/>
            <a:chExt cx="3678266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8266" cy="152400"/>
            </a:xfrm>
            <a:custGeom>
              <a:avLst/>
              <a:gdLst/>
              <a:ahLst/>
              <a:cxnLst/>
              <a:rect l="l" t="t" r="r" b="b"/>
              <a:pathLst>
                <a:path w="3678266" h="152400">
                  <a:moveTo>
                    <a:pt x="0" y="0"/>
                  </a:moveTo>
                  <a:lnTo>
                    <a:pt x="3678266" y="0"/>
                  </a:lnTo>
                  <a:lnTo>
                    <a:pt x="367826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22C5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050586" y="72908"/>
            <a:ext cx="1078357" cy="284361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D73AA9AC-8017-4DA9-A239-ACB1A5AC5D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2000" y="9563100"/>
            <a:ext cx="1637240" cy="4317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589A46D-E484-4E5C-9678-58A3872FD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" y="495300"/>
            <a:ext cx="16779240" cy="955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5598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587" y="-359166"/>
            <a:ext cx="18900842" cy="783110"/>
            <a:chOff x="0" y="0"/>
            <a:chExt cx="3678266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8266" cy="152400"/>
            </a:xfrm>
            <a:custGeom>
              <a:avLst/>
              <a:gdLst/>
              <a:ahLst/>
              <a:cxnLst/>
              <a:rect l="l" t="t" r="r" b="b"/>
              <a:pathLst>
                <a:path w="3678266" h="152400">
                  <a:moveTo>
                    <a:pt x="0" y="0"/>
                  </a:moveTo>
                  <a:lnTo>
                    <a:pt x="3678266" y="0"/>
                  </a:lnTo>
                  <a:lnTo>
                    <a:pt x="367826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22C5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050586" y="72908"/>
            <a:ext cx="1078357" cy="284361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D73AA9AC-8017-4DA9-A239-ACB1A5AC5D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2000" y="9563100"/>
            <a:ext cx="1637240" cy="43173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403568E-5055-412F-8C45-CB1465712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449" y="544703"/>
            <a:ext cx="15925800" cy="901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1147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587" y="-359166"/>
            <a:ext cx="18900842" cy="783110"/>
            <a:chOff x="0" y="0"/>
            <a:chExt cx="3678266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8266" cy="152400"/>
            </a:xfrm>
            <a:custGeom>
              <a:avLst/>
              <a:gdLst/>
              <a:ahLst/>
              <a:cxnLst/>
              <a:rect l="l" t="t" r="r" b="b"/>
              <a:pathLst>
                <a:path w="3678266" h="152400">
                  <a:moveTo>
                    <a:pt x="0" y="0"/>
                  </a:moveTo>
                  <a:lnTo>
                    <a:pt x="3678266" y="0"/>
                  </a:lnTo>
                  <a:lnTo>
                    <a:pt x="367826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22C5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050586" y="72908"/>
            <a:ext cx="1078357" cy="284361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D73AA9AC-8017-4DA9-A239-ACB1A5AC5D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2000" y="9563100"/>
            <a:ext cx="1637240" cy="431738"/>
          </a:xfrm>
          <a:prstGeom prst="rect">
            <a:avLst/>
          </a:prstGeom>
        </p:spPr>
      </p:pic>
      <p:pic>
        <p:nvPicPr>
          <p:cNvPr id="7" name="Picture 2" descr="Como administrar uma empresa desde o início - Blog Intelidata">
            <a:extLst>
              <a:ext uri="{FF2B5EF4-FFF2-40B4-BE49-F238E27FC236}">
                <a16:creationId xmlns:a16="http://schemas.microsoft.com/office/drawing/2014/main" id="{2E6FF8E9-C5EC-4DD6-9D2D-6D831FA82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78162"/>
            <a:ext cx="558118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7">
            <a:extLst>
              <a:ext uri="{FF2B5EF4-FFF2-40B4-BE49-F238E27FC236}">
                <a16:creationId xmlns:a16="http://schemas.microsoft.com/office/drawing/2014/main" id="{4D592EFB-D049-4629-8F88-2A9331C56667}"/>
              </a:ext>
            </a:extLst>
          </p:cNvPr>
          <p:cNvSpPr txBox="1"/>
          <p:nvPr/>
        </p:nvSpPr>
        <p:spPr>
          <a:xfrm>
            <a:off x="6629400" y="2171700"/>
            <a:ext cx="12249615" cy="5357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4000" b="1" spc="300" dirty="0">
                <a:solidFill>
                  <a:srgbClr val="333333"/>
                </a:solidFill>
                <a:latin typeface="Raleway"/>
              </a:rPr>
              <a:t>Existem1.183 </a:t>
            </a:r>
            <a:r>
              <a:rPr lang="en-US" sz="4000" b="1" spc="300" dirty="0" err="1">
                <a:solidFill>
                  <a:srgbClr val="333333"/>
                </a:solidFill>
                <a:latin typeface="Raleway"/>
              </a:rPr>
              <a:t>empresas</a:t>
            </a:r>
            <a:r>
              <a:rPr lang="en-US" sz="4000" b="1" spc="300" dirty="0">
                <a:solidFill>
                  <a:srgbClr val="333333"/>
                </a:solidFill>
                <a:latin typeface="Raleway"/>
              </a:rPr>
              <a:t> de AAIs.</a:t>
            </a:r>
          </a:p>
          <a:p>
            <a:pPr>
              <a:lnSpc>
                <a:spcPts val="2800"/>
              </a:lnSpc>
            </a:pPr>
            <a:endParaRPr lang="en-US" sz="4000" b="1" spc="300" dirty="0">
              <a:solidFill>
                <a:srgbClr val="333333"/>
              </a:solidFill>
              <a:latin typeface="Raleway"/>
            </a:endParaRPr>
          </a:p>
          <a:p>
            <a:pPr>
              <a:lnSpc>
                <a:spcPts val="2800"/>
              </a:lnSpc>
            </a:pPr>
            <a:endParaRPr lang="en-US" sz="4000" b="1" spc="300" dirty="0">
              <a:solidFill>
                <a:srgbClr val="333333"/>
              </a:solidFill>
              <a:latin typeface="Raleway"/>
            </a:endParaRPr>
          </a:p>
          <a:p>
            <a:pPr>
              <a:lnSpc>
                <a:spcPts val="2800"/>
              </a:lnSpc>
            </a:pPr>
            <a:endParaRPr lang="en-US" sz="4000" spc="300" dirty="0">
              <a:solidFill>
                <a:srgbClr val="333333"/>
              </a:solidFill>
              <a:latin typeface="Raleway"/>
            </a:endParaRP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4000" spc="300" dirty="0">
                <a:solidFill>
                  <a:srgbClr val="333333"/>
                </a:solidFill>
                <a:latin typeface="Raleway"/>
              </a:rPr>
              <a:t>419 </a:t>
            </a:r>
            <a:r>
              <a:rPr lang="en-US" sz="4000" spc="300" dirty="0" err="1">
                <a:solidFill>
                  <a:srgbClr val="333333"/>
                </a:solidFill>
                <a:latin typeface="Raleway"/>
              </a:rPr>
              <a:t>Eirelis</a:t>
            </a:r>
            <a:r>
              <a:rPr lang="en-US" sz="4000" spc="300" dirty="0">
                <a:solidFill>
                  <a:srgbClr val="333333"/>
                </a:solidFill>
                <a:latin typeface="Raleway"/>
              </a:rPr>
              <a:t> (35,43%)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sz="4000" spc="300" dirty="0">
              <a:solidFill>
                <a:srgbClr val="333333"/>
              </a:solidFill>
              <a:latin typeface="Raleway"/>
            </a:endParaRP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sz="4000" spc="300" dirty="0">
              <a:solidFill>
                <a:srgbClr val="333333"/>
              </a:solidFill>
              <a:latin typeface="Raleway"/>
            </a:endParaRP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4000" spc="300" dirty="0">
                <a:solidFill>
                  <a:srgbClr val="333333"/>
                </a:solidFill>
                <a:latin typeface="Raleway"/>
              </a:rPr>
              <a:t>500 de 2 a 10 </a:t>
            </a:r>
            <a:r>
              <a:rPr lang="en-US" sz="4000" spc="300" dirty="0" err="1">
                <a:solidFill>
                  <a:srgbClr val="333333"/>
                </a:solidFill>
                <a:latin typeface="Raleway"/>
              </a:rPr>
              <a:t>sócios</a:t>
            </a:r>
            <a:r>
              <a:rPr lang="en-US" sz="4000" spc="300" dirty="0">
                <a:solidFill>
                  <a:srgbClr val="333333"/>
                </a:solidFill>
                <a:latin typeface="Raleway"/>
              </a:rPr>
              <a:t> (42,26%)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sz="4000" spc="300" dirty="0">
              <a:solidFill>
                <a:srgbClr val="333333"/>
              </a:solidFill>
              <a:latin typeface="Raleway"/>
            </a:endParaRP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sz="4000" spc="300" dirty="0">
              <a:solidFill>
                <a:srgbClr val="333333"/>
              </a:solidFill>
              <a:latin typeface="Raleway"/>
            </a:endParaRP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4000" spc="300" dirty="0">
                <a:solidFill>
                  <a:srgbClr val="333333"/>
                </a:solidFill>
                <a:latin typeface="Raleway"/>
              </a:rPr>
              <a:t>264 </a:t>
            </a:r>
            <a:r>
              <a:rPr lang="en-US" sz="4000" spc="300" dirty="0" err="1">
                <a:solidFill>
                  <a:srgbClr val="333333"/>
                </a:solidFill>
                <a:latin typeface="Raleway"/>
              </a:rPr>
              <a:t>Mais</a:t>
            </a:r>
            <a:r>
              <a:rPr lang="en-US" sz="4000" spc="300" dirty="0">
                <a:solidFill>
                  <a:srgbClr val="333333"/>
                </a:solidFill>
                <a:latin typeface="Raleway"/>
              </a:rPr>
              <a:t> que 11 </a:t>
            </a:r>
            <a:r>
              <a:rPr lang="en-US" sz="4000" spc="300" dirty="0" err="1">
                <a:solidFill>
                  <a:srgbClr val="333333"/>
                </a:solidFill>
                <a:latin typeface="Raleway"/>
              </a:rPr>
              <a:t>sócios</a:t>
            </a:r>
            <a:r>
              <a:rPr lang="en-US" sz="4000" spc="300" dirty="0">
                <a:solidFill>
                  <a:srgbClr val="333333"/>
                </a:solidFill>
                <a:latin typeface="Raleway"/>
              </a:rPr>
              <a:t> (22,31%)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sz="4000" spc="300" dirty="0">
              <a:solidFill>
                <a:srgbClr val="333333"/>
              </a:solidFill>
              <a:latin typeface="Raleway"/>
            </a:endParaRP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sz="4000" spc="300" dirty="0">
              <a:solidFill>
                <a:srgbClr val="333333"/>
              </a:solidFill>
              <a:latin typeface="Raleway"/>
            </a:endParaRP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600" i="1" spc="300" dirty="0">
                <a:solidFill>
                  <a:srgbClr val="333333"/>
                </a:solidFill>
                <a:latin typeface="Raleway"/>
              </a:rPr>
              <a:t>*</a:t>
            </a:r>
            <a:r>
              <a:rPr lang="en-US" sz="2800" i="1" spc="300" dirty="0">
                <a:solidFill>
                  <a:srgbClr val="333333"/>
                </a:solidFill>
                <a:latin typeface="Raleway"/>
              </a:rPr>
              <a:t>Dados </a:t>
            </a:r>
            <a:r>
              <a:rPr lang="en-US" sz="2800" i="1" spc="300" dirty="0" err="1">
                <a:solidFill>
                  <a:srgbClr val="333333"/>
                </a:solidFill>
                <a:latin typeface="Raleway"/>
              </a:rPr>
              <a:t>fornecidos</a:t>
            </a:r>
            <a:r>
              <a:rPr lang="en-US" sz="2800" i="1" spc="300" dirty="0">
                <a:solidFill>
                  <a:srgbClr val="333333"/>
                </a:solidFill>
                <a:latin typeface="Raleway"/>
              </a:rPr>
              <a:t> pela ANCORD (Nov/21)</a:t>
            </a:r>
          </a:p>
          <a:p>
            <a:pPr algn="ctr">
              <a:lnSpc>
                <a:spcPts val="2800"/>
              </a:lnSpc>
            </a:pPr>
            <a:endParaRPr lang="en-US" sz="2000" spc="300" dirty="0">
              <a:solidFill>
                <a:srgbClr val="333333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18862962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587" y="-359166"/>
            <a:ext cx="18900842" cy="783110"/>
            <a:chOff x="0" y="0"/>
            <a:chExt cx="3678266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8266" cy="152400"/>
            </a:xfrm>
            <a:custGeom>
              <a:avLst/>
              <a:gdLst/>
              <a:ahLst/>
              <a:cxnLst/>
              <a:rect l="l" t="t" r="r" b="b"/>
              <a:pathLst>
                <a:path w="3678266" h="152400">
                  <a:moveTo>
                    <a:pt x="0" y="0"/>
                  </a:moveTo>
                  <a:lnTo>
                    <a:pt x="3678266" y="0"/>
                  </a:lnTo>
                  <a:lnTo>
                    <a:pt x="367826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22C5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050586" y="72908"/>
            <a:ext cx="1078357" cy="28436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21863" y="1930626"/>
            <a:ext cx="16804137" cy="2513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400" spc="142" dirty="0">
                <a:solidFill>
                  <a:srgbClr val="000000"/>
                </a:solidFill>
                <a:latin typeface="Raleway"/>
              </a:rPr>
              <a:t>À </a:t>
            </a:r>
            <a:r>
              <a:rPr lang="en-US" sz="2400" spc="142" dirty="0">
                <a:solidFill>
                  <a:srgbClr val="000000"/>
                </a:solidFill>
                <a:latin typeface="Raleway Bold"/>
              </a:rPr>
              <a:t>ABAAI - </a:t>
            </a:r>
            <a:r>
              <a:rPr lang="en-US" sz="2400" spc="142" dirty="0" err="1">
                <a:solidFill>
                  <a:srgbClr val="000000"/>
                </a:solidFill>
                <a:latin typeface="Raleway Bold"/>
              </a:rPr>
              <a:t>Associação</a:t>
            </a:r>
            <a:r>
              <a:rPr lang="en-US" sz="2400" spc="142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 Bold"/>
              </a:rPr>
              <a:t>Brasileira</a:t>
            </a:r>
            <a:r>
              <a:rPr lang="en-US" sz="2400" spc="142" dirty="0">
                <a:solidFill>
                  <a:srgbClr val="000000"/>
                </a:solidFill>
                <a:latin typeface="Raleway Bold"/>
              </a:rPr>
              <a:t> de </a:t>
            </a:r>
            <a:r>
              <a:rPr lang="en-US" sz="2400" spc="142" dirty="0" err="1">
                <a:solidFill>
                  <a:srgbClr val="000000"/>
                </a:solidFill>
                <a:latin typeface="Raleway Bold"/>
              </a:rPr>
              <a:t>Agentes</a:t>
            </a:r>
            <a:r>
              <a:rPr lang="en-US" sz="2400" spc="142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 Bold"/>
              </a:rPr>
              <a:t>Autônomos</a:t>
            </a:r>
            <a:r>
              <a:rPr lang="en-US" sz="2400" spc="142" dirty="0">
                <a:solidFill>
                  <a:srgbClr val="000000"/>
                </a:solidFill>
                <a:latin typeface="Raleway Bold"/>
              </a:rPr>
              <a:t> de Investimentos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b="1" spc="142" dirty="0">
                <a:solidFill>
                  <a:srgbClr val="000000"/>
                </a:solidFill>
                <a:latin typeface="Raleway"/>
              </a:rPr>
              <a:t>-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tem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o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objetivo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de ser à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interlocutora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dos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assessores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de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investimento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junto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ao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mercado,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aos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órgãos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públicos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,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legisladores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e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reguladores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,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desempenhando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um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papel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fundamental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na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modernização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e no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aprimoramento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das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regras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que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regem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a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sua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atividade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,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como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também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nas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melhores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práticas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a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serem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implementadas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pelos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seus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associados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. À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associação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acredita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que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quanto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mais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acesso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à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educação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as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pessoas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tiverem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,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mais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terão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consciência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sobre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à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importância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de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empreender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. E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esta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visão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gera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um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enorme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impacto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em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toda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a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sociedade</a:t>
            </a:r>
            <a:r>
              <a:rPr lang="en-US" sz="2000" spc="142" dirty="0">
                <a:solidFill>
                  <a:srgbClr val="000000"/>
                </a:solidFill>
                <a:latin typeface="Raleway"/>
              </a:rPr>
              <a:t>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825737" y="5096793"/>
            <a:ext cx="2086920" cy="199519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70D4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253390" y="5096793"/>
            <a:ext cx="2077608" cy="1940575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70D4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474078" y="5096793"/>
            <a:ext cx="2327521" cy="213463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70D4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4568885" y="5096793"/>
            <a:ext cx="2210509" cy="213463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70D4E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129360">
            <a:off x="891279" y="7912452"/>
            <a:ext cx="888632" cy="65597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350088" y="723546"/>
            <a:ext cx="3814535" cy="483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spc="420">
                <a:solidFill>
                  <a:srgbClr val="333333"/>
                </a:solidFill>
                <a:latin typeface="Raleway Bold"/>
              </a:rPr>
              <a:t>QUEM SOMOS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21863" y="7258672"/>
            <a:ext cx="381453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spc="300" dirty="0" err="1">
                <a:solidFill>
                  <a:srgbClr val="333333"/>
                </a:solidFill>
                <a:latin typeface="Raleway"/>
              </a:rPr>
              <a:t>escritórios</a:t>
            </a:r>
            <a:endParaRPr lang="en-US" sz="2800" spc="300" dirty="0">
              <a:solidFill>
                <a:srgbClr val="333333"/>
              </a:solidFill>
              <a:latin typeface="Raleway"/>
            </a:endParaRPr>
          </a:p>
          <a:p>
            <a:pPr algn="ctr">
              <a:lnSpc>
                <a:spcPts val="2800"/>
              </a:lnSpc>
            </a:pPr>
            <a:r>
              <a:rPr lang="en-US" sz="2800" spc="300" dirty="0" err="1">
                <a:solidFill>
                  <a:srgbClr val="333333"/>
                </a:solidFill>
                <a:latin typeface="Raleway"/>
              </a:rPr>
              <a:t>associados</a:t>
            </a:r>
            <a:endParaRPr lang="en-US" sz="2800" spc="300" dirty="0">
              <a:solidFill>
                <a:srgbClr val="333333"/>
              </a:solidFill>
              <a:latin typeface="Raleway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153172" y="9832546"/>
            <a:ext cx="6090567" cy="260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239" dirty="0" err="1">
                <a:solidFill>
                  <a:srgbClr val="333333"/>
                </a:solidFill>
                <a:latin typeface="Raleway"/>
              </a:rPr>
              <a:t>Visite</a:t>
            </a:r>
            <a:r>
              <a:rPr lang="en-US" sz="1599" spc="239" dirty="0">
                <a:solidFill>
                  <a:srgbClr val="333333"/>
                </a:solidFill>
                <a:latin typeface="Raleway"/>
              </a:rPr>
              <a:t> </a:t>
            </a:r>
            <a:r>
              <a:rPr lang="en-US" sz="1599" spc="239" dirty="0" err="1">
                <a:solidFill>
                  <a:srgbClr val="333333"/>
                </a:solidFill>
                <a:latin typeface="Raleway"/>
              </a:rPr>
              <a:t>nosso</a:t>
            </a:r>
            <a:r>
              <a:rPr lang="en-US" sz="1599" spc="239" dirty="0">
                <a:solidFill>
                  <a:srgbClr val="333333"/>
                </a:solidFill>
                <a:latin typeface="Raleway"/>
              </a:rPr>
              <a:t> site </a:t>
            </a:r>
            <a:r>
              <a:rPr lang="en-US" sz="1599" spc="239" dirty="0" err="1">
                <a:solidFill>
                  <a:srgbClr val="333333"/>
                </a:solidFill>
                <a:latin typeface="Raleway"/>
              </a:rPr>
              <a:t>em</a:t>
            </a:r>
            <a:r>
              <a:rPr lang="en-US" sz="1599" spc="239" dirty="0">
                <a:solidFill>
                  <a:srgbClr val="333333"/>
                </a:solidFill>
                <a:latin typeface="Raleway"/>
              </a:rPr>
              <a:t> </a:t>
            </a:r>
            <a:r>
              <a:rPr lang="en-US" sz="1599" u="sng" spc="239" dirty="0" err="1">
                <a:solidFill>
                  <a:srgbClr val="333333"/>
                </a:solidFill>
                <a:latin typeface="Raleway"/>
              </a:rPr>
              <a:t>www.abaai.com.br</a:t>
            </a:r>
            <a:endParaRPr lang="en-US" sz="1599" u="sng" spc="239" dirty="0">
              <a:solidFill>
                <a:srgbClr val="333333"/>
              </a:solidFill>
              <a:latin typeface="Raleway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056692" y="5676900"/>
            <a:ext cx="2210508" cy="644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spc="720" dirty="0">
                <a:solidFill>
                  <a:srgbClr val="FFFFFF"/>
                </a:solidFill>
                <a:latin typeface="Baron Bold"/>
              </a:rPr>
              <a:t>+140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256975" y="7231426"/>
            <a:ext cx="2887025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800" spc="300" dirty="0">
                <a:solidFill>
                  <a:srgbClr val="333333"/>
                </a:solidFill>
                <a:latin typeface="Raleway"/>
              </a:rPr>
              <a:t>  </a:t>
            </a:r>
            <a:r>
              <a:rPr lang="en-US" sz="2800" spc="300" dirty="0" err="1">
                <a:solidFill>
                  <a:srgbClr val="333333"/>
                </a:solidFill>
                <a:latin typeface="Raleway"/>
              </a:rPr>
              <a:t>assessores</a:t>
            </a:r>
            <a:endParaRPr lang="en-US" sz="2800" spc="300" dirty="0">
              <a:solidFill>
                <a:srgbClr val="333333"/>
              </a:solidFill>
              <a:latin typeface="Raleway"/>
            </a:endParaRPr>
          </a:p>
          <a:p>
            <a:pPr algn="just">
              <a:lnSpc>
                <a:spcPts val="2800"/>
              </a:lnSpc>
            </a:pPr>
            <a:r>
              <a:rPr lang="en-US" sz="2800" spc="300" dirty="0">
                <a:solidFill>
                  <a:srgbClr val="333333"/>
                </a:solidFill>
                <a:latin typeface="Raleway"/>
              </a:rPr>
              <a:t>       de </a:t>
            </a:r>
            <a:r>
              <a:rPr lang="en-US" sz="2800" spc="300" dirty="0" err="1">
                <a:solidFill>
                  <a:srgbClr val="333333"/>
                </a:solidFill>
                <a:latin typeface="Raleway"/>
              </a:rPr>
              <a:t>investimentos</a:t>
            </a:r>
            <a:endParaRPr lang="en-US" sz="2800" spc="300" dirty="0">
              <a:solidFill>
                <a:srgbClr val="333333"/>
              </a:solidFill>
              <a:latin typeface="Raleway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825737" y="8333671"/>
            <a:ext cx="16230600" cy="3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spc="127">
                <a:solidFill>
                  <a:srgbClr val="333333"/>
                </a:solidFill>
                <a:latin typeface="Raleway"/>
              </a:rPr>
              <a:t>de 8 corretoras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00800" y="5753100"/>
            <a:ext cx="2210508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4800" spc="480" dirty="0">
                <a:solidFill>
                  <a:srgbClr val="FFFFFF"/>
                </a:solidFill>
                <a:latin typeface="Baron Bold"/>
              </a:rPr>
              <a:t>+3500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864577" y="7375227"/>
            <a:ext cx="1657557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800" spc="300" dirty="0" err="1">
                <a:solidFill>
                  <a:srgbClr val="333333"/>
                </a:solidFill>
                <a:latin typeface="Raleway"/>
              </a:rPr>
              <a:t>clientes</a:t>
            </a:r>
            <a:endParaRPr lang="en-US" sz="2800" spc="300" dirty="0">
              <a:solidFill>
                <a:srgbClr val="333333"/>
              </a:solidFill>
              <a:latin typeface="Raleway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668000" y="5753100"/>
            <a:ext cx="2210508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4400" spc="480" dirty="0">
                <a:solidFill>
                  <a:srgbClr val="FFFFFF"/>
                </a:solidFill>
                <a:latin typeface="Baron Bold"/>
              </a:rPr>
              <a:t>+1500K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5273948" y="7380514"/>
            <a:ext cx="3928452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800" spc="300" dirty="0">
                <a:solidFill>
                  <a:srgbClr val="333333"/>
                </a:solidFill>
                <a:latin typeface="Raleway"/>
              </a:rPr>
              <a:t>AUC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573817" y="5829300"/>
            <a:ext cx="2598967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4000" spc="450" dirty="0">
                <a:solidFill>
                  <a:srgbClr val="FFFFFF"/>
                </a:solidFill>
                <a:latin typeface="Baron Bold"/>
              </a:rPr>
              <a:t>R$100B</a:t>
            </a:r>
            <a:r>
              <a:rPr lang="en-US" sz="4800" spc="450" dirty="0">
                <a:solidFill>
                  <a:srgbClr val="FFFFFF"/>
                </a:solidFill>
                <a:latin typeface="Baron Bold"/>
              </a:rPr>
              <a:t>i</a:t>
            </a:r>
          </a:p>
        </p:txBody>
      </p:sp>
      <p:pic>
        <p:nvPicPr>
          <p:cNvPr id="30" name="Picture 13">
            <a:extLst>
              <a:ext uri="{FF2B5EF4-FFF2-40B4-BE49-F238E27FC236}">
                <a16:creationId xmlns:a16="http://schemas.microsoft.com/office/drawing/2014/main" id="{E77ACAD6-A963-40A1-B72F-DE56981733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0" y="9563100"/>
            <a:ext cx="1637240" cy="43173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587" y="-359166"/>
            <a:ext cx="18900842" cy="783110"/>
            <a:chOff x="0" y="0"/>
            <a:chExt cx="3678266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8266" cy="152400"/>
            </a:xfrm>
            <a:custGeom>
              <a:avLst/>
              <a:gdLst/>
              <a:ahLst/>
              <a:cxnLst/>
              <a:rect l="l" t="t" r="r" b="b"/>
              <a:pathLst>
                <a:path w="3678266" h="152400">
                  <a:moveTo>
                    <a:pt x="0" y="0"/>
                  </a:moveTo>
                  <a:lnTo>
                    <a:pt x="3678266" y="0"/>
                  </a:lnTo>
                  <a:lnTo>
                    <a:pt x="367826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22C5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050586" y="72908"/>
            <a:ext cx="1078357" cy="28436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930585" y="1838066"/>
            <a:ext cx="4117864" cy="4027477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70D4E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381000" y="714725"/>
            <a:ext cx="5181600" cy="460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spc="420" dirty="0" err="1">
                <a:solidFill>
                  <a:srgbClr val="333333"/>
                </a:solidFill>
                <a:latin typeface="Raleway Bold"/>
              </a:rPr>
              <a:t>Pautas</a:t>
            </a:r>
            <a:r>
              <a:rPr lang="en-US" sz="2800" spc="420" dirty="0">
                <a:solidFill>
                  <a:srgbClr val="333333"/>
                </a:solidFill>
                <a:latin typeface="Raleway Bold"/>
              </a:rPr>
              <a:t> no </a:t>
            </a:r>
            <a:r>
              <a:rPr lang="en-US" sz="2800" spc="420" dirty="0" err="1">
                <a:solidFill>
                  <a:srgbClr val="333333"/>
                </a:solidFill>
                <a:latin typeface="Raleway Bold"/>
              </a:rPr>
              <a:t>Congresso</a:t>
            </a:r>
            <a:endParaRPr lang="en-US" sz="2800" spc="420" dirty="0">
              <a:solidFill>
                <a:srgbClr val="333333"/>
              </a:solidFill>
              <a:latin typeface="Raleway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44324" y="3314700"/>
            <a:ext cx="4032476" cy="1503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3200" spc="720" dirty="0">
                <a:solidFill>
                  <a:srgbClr val="FFFFFF"/>
                </a:solidFill>
                <a:latin typeface="Baron Bold"/>
              </a:rPr>
              <a:t> </a:t>
            </a:r>
            <a:r>
              <a:rPr lang="en-US" sz="3200" spc="720" dirty="0" err="1">
                <a:solidFill>
                  <a:srgbClr val="FFFFFF"/>
                </a:solidFill>
                <a:latin typeface="Baron Bold"/>
              </a:rPr>
              <a:t>Regulatório</a:t>
            </a:r>
            <a:endParaRPr lang="en-US" sz="3200" spc="720" dirty="0">
              <a:solidFill>
                <a:srgbClr val="FFFFFF"/>
              </a:solidFill>
              <a:latin typeface="Baron Bold"/>
            </a:endParaRPr>
          </a:p>
          <a:p>
            <a:pPr algn="ctr">
              <a:lnSpc>
                <a:spcPts val="6719"/>
              </a:lnSpc>
            </a:pPr>
            <a:r>
              <a:rPr lang="en-US" sz="3200" spc="720" dirty="0">
                <a:solidFill>
                  <a:srgbClr val="FFFFFF"/>
                </a:solidFill>
                <a:latin typeface="Baron Bold"/>
              </a:rPr>
              <a:t>Nome</a:t>
            </a:r>
            <a:endParaRPr lang="en-US" sz="4800" spc="720" dirty="0">
              <a:solidFill>
                <a:srgbClr val="FFFFFF"/>
              </a:solidFill>
              <a:latin typeface="Baron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520090" y="3543300"/>
            <a:ext cx="3843110" cy="432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480" dirty="0">
                <a:solidFill>
                  <a:srgbClr val="FFFFFF"/>
                </a:solidFill>
                <a:latin typeface="Baron Bold"/>
              </a:rPr>
              <a:t>    Educação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962276" y="5995612"/>
            <a:ext cx="2210508" cy="40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450" dirty="0">
                <a:solidFill>
                  <a:srgbClr val="FFFFFF"/>
                </a:solidFill>
                <a:latin typeface="Baron Bold"/>
              </a:rPr>
              <a:t>R$90BI</a:t>
            </a:r>
          </a:p>
        </p:txBody>
      </p:sp>
      <p:pic>
        <p:nvPicPr>
          <p:cNvPr id="29" name="Picture 13">
            <a:extLst>
              <a:ext uri="{FF2B5EF4-FFF2-40B4-BE49-F238E27FC236}">
                <a16:creationId xmlns:a16="http://schemas.microsoft.com/office/drawing/2014/main" id="{C0586CBE-9D50-460D-AC0F-1E82812805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0" y="9585016"/>
            <a:ext cx="1637240" cy="431738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E723FC84-2523-42C5-AF9B-FFBABFDE6CEB}"/>
              </a:ext>
            </a:extLst>
          </p:cNvPr>
          <p:cNvSpPr txBox="1"/>
          <p:nvPr/>
        </p:nvSpPr>
        <p:spPr>
          <a:xfrm>
            <a:off x="7086600" y="2247900"/>
            <a:ext cx="82296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3600" b="1" i="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PL 2081/2021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1" i="1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Pleito: Nome da categoria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Autoria: Laércio Oliveira (PP-SE)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Relatoria: Philippe de Orleans (PSL-SP)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Status: 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Aguardando parecer do relator na CFT. 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  <a:hlinkClick r:id="rId3"/>
              </a:rPr>
              <a:t>https://www.camara.leg.br/propostas-legislativas/2286095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pt-BR" sz="2400" b="0" dirty="0">
                <a:effectLst/>
              </a:rPr>
            </a:br>
            <a:br>
              <a:rPr lang="pt-BR" sz="2400" b="0" dirty="0">
                <a:effectLst/>
              </a:rPr>
            </a:br>
            <a:r>
              <a:rPr lang="pt-BR" sz="3600" b="1" i="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PL 3211/2021 - NOVO PROJETO DE LEI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1" i="1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Pleito: Nome da categoria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Autoria: Felipe Rigoni (PSB-ES)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Relatoria: 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Status: 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Apensado ao PL 2081/2021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https://www.camara.leg.br/propostas-legislativas/2299232</a:t>
            </a:r>
            <a:endParaRPr lang="pt-BR" sz="2400" b="0" dirty="0">
              <a:effectLst/>
            </a:endParaRPr>
          </a:p>
          <a:p>
            <a:br>
              <a:rPr lang="pt-BR" b="0" dirty="0">
                <a:effectLst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2771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587" y="-359166"/>
            <a:ext cx="18900842" cy="783110"/>
            <a:chOff x="0" y="0"/>
            <a:chExt cx="3678266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8266" cy="152400"/>
            </a:xfrm>
            <a:custGeom>
              <a:avLst/>
              <a:gdLst/>
              <a:ahLst/>
              <a:cxnLst/>
              <a:rect l="l" t="t" r="r" b="b"/>
              <a:pathLst>
                <a:path w="3678266" h="152400">
                  <a:moveTo>
                    <a:pt x="0" y="0"/>
                  </a:moveTo>
                  <a:lnTo>
                    <a:pt x="3678266" y="0"/>
                  </a:lnTo>
                  <a:lnTo>
                    <a:pt x="367826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22C5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050586" y="72908"/>
            <a:ext cx="1078357" cy="28436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912868" y="1836371"/>
            <a:ext cx="4117864" cy="4027477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70D4E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381000" y="714725"/>
            <a:ext cx="5181600" cy="460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spc="420" dirty="0" err="1">
                <a:solidFill>
                  <a:srgbClr val="333333"/>
                </a:solidFill>
                <a:latin typeface="Raleway Bold"/>
              </a:rPr>
              <a:t>Pautas</a:t>
            </a:r>
            <a:r>
              <a:rPr lang="en-US" sz="2800" spc="420" dirty="0">
                <a:solidFill>
                  <a:srgbClr val="333333"/>
                </a:solidFill>
                <a:latin typeface="Raleway Bold"/>
              </a:rPr>
              <a:t> no </a:t>
            </a:r>
            <a:r>
              <a:rPr lang="en-US" sz="2800" spc="420" dirty="0" err="1">
                <a:solidFill>
                  <a:srgbClr val="333333"/>
                </a:solidFill>
                <a:latin typeface="Raleway Bold"/>
              </a:rPr>
              <a:t>Congresso</a:t>
            </a:r>
            <a:endParaRPr lang="en-US" sz="2800" spc="420" dirty="0">
              <a:solidFill>
                <a:srgbClr val="333333"/>
              </a:solidFill>
              <a:latin typeface="Raleway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44324" y="3314700"/>
            <a:ext cx="4032476" cy="1503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3200" spc="720" dirty="0">
                <a:solidFill>
                  <a:srgbClr val="FFFFFF"/>
                </a:solidFill>
                <a:latin typeface="Baron Bold"/>
              </a:rPr>
              <a:t> </a:t>
            </a:r>
            <a:r>
              <a:rPr lang="en-US" sz="3200" spc="720" dirty="0" err="1">
                <a:solidFill>
                  <a:srgbClr val="FFFFFF"/>
                </a:solidFill>
                <a:latin typeface="Baron Bold"/>
              </a:rPr>
              <a:t>Regulatório</a:t>
            </a:r>
            <a:endParaRPr lang="en-US" sz="3200" spc="720" dirty="0">
              <a:solidFill>
                <a:srgbClr val="FFFFFF"/>
              </a:solidFill>
              <a:latin typeface="Baron Bold"/>
            </a:endParaRPr>
          </a:p>
          <a:p>
            <a:pPr algn="ctr">
              <a:lnSpc>
                <a:spcPts val="6719"/>
              </a:lnSpc>
            </a:pPr>
            <a:r>
              <a:rPr lang="en-US" sz="3200" spc="720" dirty="0" err="1">
                <a:solidFill>
                  <a:srgbClr val="FFFFFF"/>
                </a:solidFill>
                <a:latin typeface="Baron Bold"/>
              </a:rPr>
              <a:t>Tributação</a:t>
            </a:r>
            <a:endParaRPr lang="en-US" sz="4800" spc="720" dirty="0">
              <a:solidFill>
                <a:srgbClr val="FFFFFF"/>
              </a:solidFill>
              <a:latin typeface="Baron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520090" y="3543300"/>
            <a:ext cx="3843110" cy="432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480" dirty="0">
                <a:solidFill>
                  <a:srgbClr val="FFFFFF"/>
                </a:solidFill>
                <a:latin typeface="Baron Bold"/>
              </a:rPr>
              <a:t>    Educação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962276" y="5995612"/>
            <a:ext cx="2210508" cy="40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450" dirty="0">
                <a:solidFill>
                  <a:srgbClr val="FFFFFF"/>
                </a:solidFill>
                <a:latin typeface="Baron Bold"/>
              </a:rPr>
              <a:t>R$90BI</a:t>
            </a:r>
          </a:p>
        </p:txBody>
      </p:sp>
      <p:pic>
        <p:nvPicPr>
          <p:cNvPr id="29" name="Picture 13">
            <a:extLst>
              <a:ext uri="{FF2B5EF4-FFF2-40B4-BE49-F238E27FC236}">
                <a16:creationId xmlns:a16="http://schemas.microsoft.com/office/drawing/2014/main" id="{C0586CBE-9D50-460D-AC0F-1E82812805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0" y="9585016"/>
            <a:ext cx="1637240" cy="43173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62818BE-3910-4A10-A797-149DA152D084}"/>
              </a:ext>
            </a:extLst>
          </p:cNvPr>
          <p:cNvSpPr txBox="1"/>
          <p:nvPr/>
        </p:nvSpPr>
        <p:spPr>
          <a:xfrm>
            <a:off x="6248400" y="2051545"/>
            <a:ext cx="94508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3600" b="1" i="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PLP 96/2021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1" i="1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Pleito: Adesão ao Simples Nacional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Autoria: Rodrigo de Castro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Relatoria: CFT - Celina Leão (PP-DF) e CCJC - Paula Belmonte (CIDADANIA-DF)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Status: 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Apensado ao PLP 30/2021, que aguarda pareceres das relatoras. 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0" i="0" u="sng" strike="noStrike" dirty="0">
                <a:solidFill>
                  <a:srgbClr val="0097A7"/>
                </a:solidFill>
                <a:effectLst/>
                <a:latin typeface="Arial Narrow" panose="020B0606020202030204" pitchFamily="34" charset="0"/>
                <a:hlinkClick r:id="rId3"/>
              </a:rPr>
              <a:t>https://www.camara.leg.br/propostas-legislativas/2279964</a:t>
            </a:r>
            <a:endParaRPr lang="pt-BR" sz="2400" b="0" dirty="0">
              <a:effectLst/>
            </a:endParaRPr>
          </a:p>
          <a:p>
            <a:br>
              <a:rPr lang="pt-BR" b="0" dirty="0">
                <a:effectLst/>
              </a:rPr>
            </a:br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4E17F78-7CDA-4C5A-A42A-062BE142B8B8}"/>
              </a:ext>
            </a:extLst>
          </p:cNvPr>
          <p:cNvSpPr txBox="1"/>
          <p:nvPr/>
        </p:nvSpPr>
        <p:spPr>
          <a:xfrm>
            <a:off x="6284495" y="5676900"/>
            <a:ext cx="945080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800" b="1" i="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PLP 109/2021</a:t>
            </a:r>
            <a:endParaRPr lang="pt-BR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1800" b="1" i="1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Pleito: Adesão ao Simples Nacional</a:t>
            </a:r>
            <a:endParaRPr lang="pt-BR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Autoria: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Neucimar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Fraga (PSD-ES) </a:t>
            </a:r>
            <a:endParaRPr lang="pt-BR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Relatoria: Celina Leão (PP-DF)</a:t>
            </a:r>
            <a:endParaRPr lang="pt-BR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Status: 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Apensado ao PLP 30/2021, que aguarda pareceres das relatoras.</a:t>
            </a:r>
            <a:endParaRPr lang="pt-BR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1800" b="0" i="0" u="sng" strike="noStrike" dirty="0">
                <a:solidFill>
                  <a:srgbClr val="0097A7"/>
                </a:solidFill>
                <a:effectLst/>
                <a:latin typeface="Arial Narrow" panose="020B0606020202030204" pitchFamily="34" charset="0"/>
                <a:hlinkClick r:id="rId4"/>
              </a:rPr>
              <a:t>https://www.camara.leg.br/proposicoesWeb/fichadetramitacao?idProposicao=2291100</a:t>
            </a:r>
            <a:endParaRPr lang="pt-BR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pt-BR" b="0" dirty="0">
                <a:effectLst/>
              </a:rPr>
            </a:br>
            <a:br>
              <a:rPr lang="pt-BR" b="0" dirty="0">
                <a:effectLst/>
              </a:rPr>
            </a:br>
            <a:r>
              <a:rPr lang="pt-BR" sz="2800" b="1" i="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PLP 161/2021</a:t>
            </a:r>
            <a:endParaRPr lang="pt-BR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1800" b="1" i="1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Pleito: Adesão ao Simples Nacional</a:t>
            </a:r>
            <a:endParaRPr lang="pt-BR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Autoria: Carlos Bezerra (MDB-MT)</a:t>
            </a:r>
            <a:endParaRPr lang="pt-BR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Relatoria: Sem relator até o momento</a:t>
            </a:r>
            <a:endParaRPr lang="pt-BR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Status: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Ainda não começou a tramitar na CFT, que deve ser a primeira comissão a tratá-lo.</a:t>
            </a:r>
            <a:endParaRPr lang="pt-BR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1800" b="0" i="0" u="sng" strike="noStrike" dirty="0">
                <a:solidFill>
                  <a:srgbClr val="0097A7"/>
                </a:solidFill>
                <a:effectLst/>
                <a:latin typeface="Arial Narrow" panose="020B0606020202030204" pitchFamily="34" charset="0"/>
                <a:hlinkClick r:id="rId5"/>
              </a:rPr>
              <a:t>https://www.camara.leg.br/propostas-legislativas/2302990</a:t>
            </a:r>
            <a:endParaRPr lang="pt-BR" b="0" dirty="0">
              <a:effectLst/>
            </a:endParaRPr>
          </a:p>
          <a:p>
            <a:br>
              <a:rPr lang="pt-BR" b="0" dirty="0">
                <a:effectLst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3406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587" y="-359166"/>
            <a:ext cx="18900842" cy="783110"/>
            <a:chOff x="0" y="0"/>
            <a:chExt cx="3678266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8266" cy="152400"/>
            </a:xfrm>
            <a:custGeom>
              <a:avLst/>
              <a:gdLst/>
              <a:ahLst/>
              <a:cxnLst/>
              <a:rect l="l" t="t" r="r" b="b"/>
              <a:pathLst>
                <a:path w="3678266" h="152400">
                  <a:moveTo>
                    <a:pt x="0" y="0"/>
                  </a:moveTo>
                  <a:lnTo>
                    <a:pt x="3678266" y="0"/>
                  </a:lnTo>
                  <a:lnTo>
                    <a:pt x="367826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22C5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050586" y="72908"/>
            <a:ext cx="1078357" cy="28436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930585" y="1838066"/>
            <a:ext cx="4117864" cy="4027477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70D4E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844324" y="3314700"/>
            <a:ext cx="4032476" cy="1503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3200" spc="720" dirty="0">
                <a:solidFill>
                  <a:srgbClr val="FFFFFF"/>
                </a:solidFill>
                <a:latin typeface="Baron Bold"/>
              </a:rPr>
              <a:t> </a:t>
            </a:r>
            <a:r>
              <a:rPr lang="en-US" sz="3200" spc="720" dirty="0" err="1">
                <a:solidFill>
                  <a:srgbClr val="FFFFFF"/>
                </a:solidFill>
                <a:latin typeface="Baron Bold"/>
              </a:rPr>
              <a:t>Regulatório</a:t>
            </a:r>
            <a:endParaRPr lang="en-US" sz="3200" spc="720" dirty="0">
              <a:solidFill>
                <a:srgbClr val="FFFFFF"/>
              </a:solidFill>
              <a:latin typeface="Baron Bold"/>
            </a:endParaRPr>
          </a:p>
          <a:p>
            <a:pPr algn="ctr">
              <a:lnSpc>
                <a:spcPts val="6719"/>
              </a:lnSpc>
            </a:pPr>
            <a:r>
              <a:rPr lang="en-US" sz="4800" spc="720" dirty="0">
                <a:solidFill>
                  <a:srgbClr val="FFFFFF"/>
                </a:solidFill>
                <a:latin typeface="Baron Bold"/>
              </a:rPr>
              <a:t>Taxa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520090" y="3543300"/>
            <a:ext cx="3843110" cy="432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480" dirty="0">
                <a:solidFill>
                  <a:srgbClr val="FFFFFF"/>
                </a:solidFill>
                <a:latin typeface="Baron Bold"/>
              </a:rPr>
              <a:t>    Educação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962276" y="5995612"/>
            <a:ext cx="2210508" cy="40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450" dirty="0">
                <a:solidFill>
                  <a:srgbClr val="FFFFFF"/>
                </a:solidFill>
                <a:latin typeface="Baron Bold"/>
              </a:rPr>
              <a:t>R$90BI</a:t>
            </a:r>
          </a:p>
        </p:txBody>
      </p:sp>
      <p:pic>
        <p:nvPicPr>
          <p:cNvPr id="29" name="Picture 13">
            <a:extLst>
              <a:ext uri="{FF2B5EF4-FFF2-40B4-BE49-F238E27FC236}">
                <a16:creationId xmlns:a16="http://schemas.microsoft.com/office/drawing/2014/main" id="{C0586CBE-9D50-460D-AC0F-1E82812805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0" y="9585016"/>
            <a:ext cx="1637240" cy="431738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F1CFD7F4-FB44-4139-94DB-21394BC626F4}"/>
              </a:ext>
            </a:extLst>
          </p:cNvPr>
          <p:cNvSpPr txBox="1"/>
          <p:nvPr/>
        </p:nvSpPr>
        <p:spPr>
          <a:xfrm>
            <a:off x="5867400" y="1838066"/>
            <a:ext cx="10515600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3600" b="1" i="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PL 2690/2021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1" i="1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Pleito: Taxa de fiscalização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Autoria: Felipe Rigoni (PSB-ES)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Relatoria: Júlio César (PSD-PI)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Status: 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Apensado ao PL 2631/2021.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0" i="0" u="sng" strike="noStrike" dirty="0">
                <a:solidFill>
                  <a:srgbClr val="0097A7"/>
                </a:solidFill>
                <a:effectLst/>
                <a:latin typeface="Arial Narrow" panose="020B0606020202030204" pitchFamily="34" charset="0"/>
                <a:hlinkClick r:id="rId3"/>
              </a:rPr>
              <a:t>https://www.camara.leg.br/propostas-legislativas/2292300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pt-BR" sz="2400" b="0" dirty="0">
                <a:effectLst/>
              </a:rPr>
            </a:br>
            <a:r>
              <a:rPr lang="pt-BR" sz="3600" b="1" i="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MP 1072/2021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1" i="1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Pleito: Taxa de fiscalização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Autoria: Jair Bolsonaro (Sem partido)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Relatoria: Aguardando relatoria na Comissão Mista do Congresso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Status: 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Pendente de relator; entrou em regime de urgência - até o momento, protocoladas 12 emendas.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0" i="0" u="none" strike="noStrike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Prorrogação do prazo para Deliberação da Medida Provisória por 60 dias. Data final após prorrogação: 10/03/2022. Motivação: ATO DO PRESIDENTE DA MESA DO CONGRESSO NACIONAL Nº 81, DE 2021.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0" i="0" u="sng" strike="noStrike" dirty="0">
                <a:solidFill>
                  <a:srgbClr val="0097A7"/>
                </a:solidFill>
                <a:effectLst/>
                <a:latin typeface="Arial Narrow" panose="020B0606020202030204" pitchFamily="34" charset="0"/>
                <a:hlinkClick r:id="rId4"/>
              </a:rPr>
              <a:t>https://www.congressonacional.leg.br/materias/medidas-provisorias/-/mpv/150107</a:t>
            </a:r>
            <a:endParaRPr lang="pt-BR" sz="2400" b="0" dirty="0">
              <a:effectLst/>
            </a:endParaRPr>
          </a:p>
          <a:p>
            <a:br>
              <a:rPr lang="pt-BR" b="0" dirty="0">
                <a:effectLst/>
              </a:rPr>
            </a:br>
            <a:endParaRPr lang="pt-BR" dirty="0"/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CF0268FB-3945-4A82-BDDD-6A5E396102C5}"/>
              </a:ext>
            </a:extLst>
          </p:cNvPr>
          <p:cNvSpPr txBox="1"/>
          <p:nvPr/>
        </p:nvSpPr>
        <p:spPr>
          <a:xfrm>
            <a:off x="269762" y="763524"/>
            <a:ext cx="5181600" cy="460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spc="420" dirty="0" err="1">
                <a:solidFill>
                  <a:srgbClr val="333333"/>
                </a:solidFill>
                <a:latin typeface="Raleway Bold"/>
              </a:rPr>
              <a:t>Pautas</a:t>
            </a:r>
            <a:r>
              <a:rPr lang="en-US" sz="2800" spc="420" dirty="0">
                <a:solidFill>
                  <a:srgbClr val="333333"/>
                </a:solidFill>
                <a:latin typeface="Raleway Bold"/>
              </a:rPr>
              <a:t> no </a:t>
            </a:r>
            <a:r>
              <a:rPr lang="en-US" sz="2800" spc="420" dirty="0" err="1">
                <a:solidFill>
                  <a:srgbClr val="333333"/>
                </a:solidFill>
                <a:latin typeface="Raleway Bold"/>
              </a:rPr>
              <a:t>Congresso</a:t>
            </a:r>
            <a:endParaRPr lang="en-US" sz="2800" spc="420" dirty="0">
              <a:solidFill>
                <a:srgbClr val="333333"/>
              </a:solidFill>
              <a:latin typeface="Raleway Bold"/>
            </a:endParaRPr>
          </a:p>
        </p:txBody>
      </p:sp>
    </p:spTree>
    <p:extLst>
      <p:ext uri="{BB962C8B-B14F-4D97-AF65-F5344CB8AC3E}">
        <p14:creationId xmlns:p14="http://schemas.microsoft.com/office/powerpoint/2010/main" val="1613422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25729" y="290903"/>
            <a:ext cx="4036542" cy="10644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5000"/>
          </a:blip>
          <a:srcRect/>
          <a:stretch>
            <a:fillRect/>
          </a:stretch>
        </p:blipFill>
        <p:spPr>
          <a:xfrm rot="-10800000">
            <a:off x="-1325996" y="0"/>
            <a:ext cx="7494814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15422" y="8368661"/>
            <a:ext cx="3546849" cy="177927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130039" y="10011835"/>
            <a:ext cx="18900842" cy="783110"/>
            <a:chOff x="0" y="0"/>
            <a:chExt cx="3678266" cy="152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78266" cy="152400"/>
            </a:xfrm>
            <a:custGeom>
              <a:avLst/>
              <a:gdLst/>
              <a:ahLst/>
              <a:cxnLst/>
              <a:rect l="l" t="t" r="r" b="b"/>
              <a:pathLst>
                <a:path w="3678266" h="152400">
                  <a:moveTo>
                    <a:pt x="0" y="0"/>
                  </a:moveTo>
                  <a:lnTo>
                    <a:pt x="3678266" y="0"/>
                  </a:lnTo>
                  <a:lnTo>
                    <a:pt x="367826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3EF01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192404" y="1355333"/>
            <a:ext cx="3773498" cy="104096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506200" y="4798453"/>
            <a:ext cx="5749762" cy="1407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7"/>
              </a:lnSpc>
            </a:pPr>
            <a:r>
              <a:rPr lang="en-US" sz="1991" spc="298" dirty="0">
                <a:solidFill>
                  <a:srgbClr val="FCFCFC"/>
                </a:solidFill>
                <a:latin typeface="Raleway Bold"/>
              </a:rPr>
              <a:t>FRANCISCO AMARANTE</a:t>
            </a:r>
          </a:p>
          <a:p>
            <a:pPr algn="ctr">
              <a:lnSpc>
                <a:spcPts val="2787"/>
              </a:lnSpc>
            </a:pPr>
            <a:r>
              <a:rPr lang="en-US" sz="1991" spc="298" dirty="0" err="1">
                <a:solidFill>
                  <a:srgbClr val="FCFCFC"/>
                </a:solidFill>
                <a:latin typeface="Raleway Bold"/>
              </a:rPr>
              <a:t>Superintendente</a:t>
            </a:r>
            <a:endParaRPr lang="en-US" sz="1991" spc="298" dirty="0">
              <a:solidFill>
                <a:srgbClr val="FCFCFC"/>
              </a:solidFill>
              <a:latin typeface="Raleway Bold"/>
            </a:endParaRPr>
          </a:p>
          <a:p>
            <a:pPr algn="ctr">
              <a:lnSpc>
                <a:spcPts val="2787"/>
              </a:lnSpc>
            </a:pPr>
            <a:r>
              <a:rPr lang="en-US" sz="1991" spc="298" dirty="0">
                <a:solidFill>
                  <a:srgbClr val="FCFCFC"/>
                </a:solidFill>
                <a:latin typeface="Raleway Bold"/>
              </a:rPr>
              <a:t>CEL: (55) 11 9 4266-6633</a:t>
            </a:r>
          </a:p>
          <a:p>
            <a:pPr algn="ctr">
              <a:lnSpc>
                <a:spcPts val="2787"/>
              </a:lnSpc>
            </a:pPr>
            <a:r>
              <a:rPr lang="en-US" sz="1991" spc="298" dirty="0" err="1">
                <a:solidFill>
                  <a:srgbClr val="FCFCFC"/>
                </a:solidFill>
                <a:latin typeface="Raleway Bold"/>
              </a:rPr>
              <a:t>francisco.amarante@abaai.com.br</a:t>
            </a:r>
            <a:endParaRPr lang="en-US" sz="1991" spc="298" dirty="0">
              <a:solidFill>
                <a:srgbClr val="FCFCFC"/>
              </a:solidFill>
              <a:latin typeface="Raleway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445500" y="10035522"/>
            <a:ext cx="5749762" cy="241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 spc="210">
                <a:solidFill>
                  <a:srgbClr val="122C5D"/>
                </a:solidFill>
                <a:latin typeface="Raleway Bold"/>
              </a:rPr>
              <a:t>www.abaai.com.br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9C7F6C9D-020A-4E83-885B-451B8F45C123}"/>
              </a:ext>
            </a:extLst>
          </p:cNvPr>
          <p:cNvSpPr txBox="1"/>
          <p:nvPr/>
        </p:nvSpPr>
        <p:spPr>
          <a:xfrm>
            <a:off x="3293938" y="4794422"/>
            <a:ext cx="5749762" cy="1407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7"/>
              </a:lnSpc>
            </a:pPr>
            <a:r>
              <a:rPr lang="en-US" sz="1991" b="1" spc="298" dirty="0">
                <a:solidFill>
                  <a:srgbClr val="FCFCFC"/>
                </a:solidFill>
                <a:latin typeface="Raleway Bold"/>
              </a:rPr>
              <a:t>DIEGO RAMIRO</a:t>
            </a:r>
          </a:p>
          <a:p>
            <a:pPr algn="ctr">
              <a:lnSpc>
                <a:spcPts val="2787"/>
              </a:lnSpc>
            </a:pPr>
            <a:r>
              <a:rPr lang="en-US" sz="1991" spc="298" dirty="0" err="1">
                <a:solidFill>
                  <a:srgbClr val="FCFCFC"/>
                </a:solidFill>
                <a:latin typeface="Raleway Bold"/>
              </a:rPr>
              <a:t>Presidente</a:t>
            </a:r>
            <a:endParaRPr lang="en-US" sz="1991" spc="298" dirty="0">
              <a:solidFill>
                <a:srgbClr val="FCFCFC"/>
              </a:solidFill>
              <a:latin typeface="Raleway Bold"/>
            </a:endParaRPr>
          </a:p>
          <a:p>
            <a:pPr algn="ctr">
              <a:lnSpc>
                <a:spcPts val="2787"/>
              </a:lnSpc>
            </a:pPr>
            <a:r>
              <a:rPr lang="en-US" sz="1991" spc="298" dirty="0">
                <a:solidFill>
                  <a:srgbClr val="FCFCFC"/>
                </a:solidFill>
                <a:latin typeface="Raleway Bold"/>
              </a:rPr>
              <a:t>CEL: (55) 19 9 9785-1515</a:t>
            </a:r>
          </a:p>
          <a:p>
            <a:pPr algn="ctr">
              <a:lnSpc>
                <a:spcPts val="2787"/>
              </a:lnSpc>
            </a:pPr>
            <a:r>
              <a:rPr lang="en-US" sz="1991" spc="298" dirty="0">
                <a:solidFill>
                  <a:srgbClr val="FCFCFC"/>
                </a:solidFill>
                <a:latin typeface="Raleway Bold"/>
              </a:rPr>
              <a:t>presidente@abaai.com.br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587" y="-359166"/>
            <a:ext cx="18900842" cy="783110"/>
            <a:chOff x="0" y="0"/>
            <a:chExt cx="3678266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8266" cy="152400"/>
            </a:xfrm>
            <a:custGeom>
              <a:avLst/>
              <a:gdLst/>
              <a:ahLst/>
              <a:cxnLst/>
              <a:rect l="l" t="t" r="r" b="b"/>
              <a:pathLst>
                <a:path w="3678266" h="152400">
                  <a:moveTo>
                    <a:pt x="0" y="0"/>
                  </a:moveTo>
                  <a:lnTo>
                    <a:pt x="3678266" y="0"/>
                  </a:lnTo>
                  <a:lnTo>
                    <a:pt x="367826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22C5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050586" y="72908"/>
            <a:ext cx="1078357" cy="28436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62445" y="544989"/>
            <a:ext cx="10162682" cy="460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spc="420" dirty="0" err="1">
                <a:solidFill>
                  <a:srgbClr val="333333"/>
                </a:solidFill>
                <a:latin typeface="Raleway Bold"/>
              </a:rPr>
              <a:t>Membros</a:t>
            </a:r>
            <a:r>
              <a:rPr lang="en-US" sz="2800" spc="420" dirty="0">
                <a:solidFill>
                  <a:srgbClr val="333333"/>
                </a:solidFill>
                <a:latin typeface="Raleway Bold"/>
              </a:rPr>
              <a:t> </a:t>
            </a:r>
            <a:r>
              <a:rPr lang="en-US" sz="2800" spc="420" dirty="0" err="1">
                <a:solidFill>
                  <a:srgbClr val="333333"/>
                </a:solidFill>
                <a:latin typeface="Raleway Bold"/>
              </a:rPr>
              <a:t>Eleitos</a:t>
            </a:r>
            <a:r>
              <a:rPr lang="en-US" sz="2800" spc="420" dirty="0">
                <a:solidFill>
                  <a:srgbClr val="333333"/>
                </a:solidFill>
                <a:latin typeface="Raleway Bold"/>
              </a:rPr>
              <a:t> com </a:t>
            </a:r>
            <a:r>
              <a:rPr lang="en-US" sz="2800" spc="420" dirty="0" err="1">
                <a:solidFill>
                  <a:srgbClr val="333333"/>
                </a:solidFill>
                <a:latin typeface="Raleway Bold"/>
              </a:rPr>
              <a:t>mandato</a:t>
            </a:r>
            <a:r>
              <a:rPr lang="en-US" sz="2800" spc="420" dirty="0">
                <a:solidFill>
                  <a:srgbClr val="333333"/>
                </a:solidFill>
                <a:latin typeface="Raleway Bold"/>
              </a:rPr>
              <a:t> de 3 </a:t>
            </a:r>
            <a:r>
              <a:rPr lang="en-US" sz="2800" spc="420" dirty="0" err="1">
                <a:solidFill>
                  <a:srgbClr val="333333"/>
                </a:solidFill>
                <a:latin typeface="Raleway Bold"/>
              </a:rPr>
              <a:t>anos</a:t>
            </a:r>
            <a:r>
              <a:rPr lang="en-US" sz="2800" spc="420" dirty="0">
                <a:solidFill>
                  <a:srgbClr val="333333"/>
                </a:solidFill>
                <a:latin typeface="Raleway Bold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0088" y="1146966"/>
            <a:ext cx="10162682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200" spc="330" dirty="0" err="1">
                <a:solidFill>
                  <a:srgbClr val="333333"/>
                </a:solidFill>
                <a:latin typeface="Raleway"/>
              </a:rPr>
              <a:t>Pluralidade</a:t>
            </a:r>
            <a:r>
              <a:rPr lang="en-US" sz="2200" spc="330" dirty="0">
                <a:solidFill>
                  <a:srgbClr val="333333"/>
                </a:solidFill>
                <a:latin typeface="Raleway"/>
              </a:rPr>
              <a:t> </a:t>
            </a:r>
            <a:r>
              <a:rPr lang="en-US" sz="2200" spc="330" dirty="0" err="1">
                <a:solidFill>
                  <a:srgbClr val="333333"/>
                </a:solidFill>
                <a:latin typeface="Raleway"/>
              </a:rPr>
              <a:t>na</a:t>
            </a:r>
            <a:r>
              <a:rPr lang="en-US" sz="2200" spc="330" dirty="0">
                <a:solidFill>
                  <a:srgbClr val="333333"/>
                </a:solidFill>
                <a:latin typeface="Raleway"/>
              </a:rPr>
              <a:t> </a:t>
            </a:r>
            <a:r>
              <a:rPr lang="en-US" sz="2200" spc="330" dirty="0" err="1">
                <a:solidFill>
                  <a:srgbClr val="333333"/>
                </a:solidFill>
                <a:latin typeface="Raleway"/>
              </a:rPr>
              <a:t>Composição</a:t>
            </a:r>
            <a:endParaRPr lang="en-US" sz="2200" spc="330" dirty="0">
              <a:solidFill>
                <a:srgbClr val="333333"/>
              </a:solidFill>
              <a:latin typeface="Raleway"/>
            </a:endParaRP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1DA1E42A-015A-394F-9CBC-6098F56D50A5}"/>
              </a:ext>
            </a:extLst>
          </p:cNvPr>
          <p:cNvCxnSpPr>
            <a:cxnSpLocks/>
          </p:cNvCxnSpPr>
          <p:nvPr/>
        </p:nvCxnSpPr>
        <p:spPr>
          <a:xfrm flipV="1">
            <a:off x="262445" y="1519711"/>
            <a:ext cx="4690555" cy="4238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ela 13">
            <a:extLst>
              <a:ext uri="{FF2B5EF4-FFF2-40B4-BE49-F238E27FC236}">
                <a16:creationId xmlns:a16="http://schemas.microsoft.com/office/drawing/2014/main" id="{CBEAE0BE-8C23-41DC-B95C-2543B1D41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988208"/>
              </p:ext>
            </p:extLst>
          </p:nvPr>
        </p:nvGraphicFramePr>
        <p:xfrm>
          <a:off x="3048000" y="2476500"/>
          <a:ext cx="12192000" cy="150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0660476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0887314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20799843"/>
                    </a:ext>
                  </a:extLst>
                </a:gridCol>
              </a:tblGrid>
              <a:tr h="751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tx1"/>
                          </a:solidFill>
                        </a:rPr>
                        <a:t>Diretoria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tx1"/>
                          </a:solidFill>
                        </a:rPr>
                        <a:t>Conselho Deliberativo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tx1"/>
                          </a:solidFill>
                        </a:rPr>
                        <a:t>Conselho de Ética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224428"/>
                  </a:ext>
                </a:extLst>
              </a:tr>
              <a:tr h="751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solidFill>
                            <a:schemeClr val="tx1"/>
                          </a:solidFill>
                        </a:rPr>
                        <a:t>Membros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solidFill>
                            <a:schemeClr val="tx1"/>
                          </a:solidFill>
                        </a:rPr>
                        <a:t>Membros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solidFill>
                            <a:schemeClr val="tx1"/>
                          </a:solidFill>
                        </a:rPr>
                        <a:t>Membros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926208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9833BDE7-3E0F-41C6-9E87-D999292BD248}"/>
              </a:ext>
            </a:extLst>
          </p:cNvPr>
          <p:cNvSpPr txBox="1"/>
          <p:nvPr/>
        </p:nvSpPr>
        <p:spPr>
          <a:xfrm>
            <a:off x="3048000" y="43053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Diego Ramiro – Presidente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Paulo Abrão – VP Social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Ricardo Czapski – VP Financeiro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E3E532A-6BE2-4922-89D1-E374C3928B90}"/>
              </a:ext>
            </a:extLst>
          </p:cNvPr>
          <p:cNvSpPr txBox="1"/>
          <p:nvPr/>
        </p:nvSpPr>
        <p:spPr>
          <a:xfrm>
            <a:off x="7162800" y="4305300"/>
            <a:ext cx="411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Eduardo Jorge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Eduardo Siqueira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Felipe </a:t>
            </a:r>
            <a:r>
              <a:rPr lang="pt-BR" sz="2400" dirty="0" err="1"/>
              <a:t>Schaffler</a:t>
            </a: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Francisco Gonçalves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Lauro Figueiredo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Lucas Teles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Marcos Fernandes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Patricia Cezar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Paulo Corrêa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C701B02-367A-4099-98B2-8FDD6C93250A}"/>
              </a:ext>
            </a:extLst>
          </p:cNvPr>
          <p:cNvSpPr txBox="1"/>
          <p:nvPr/>
        </p:nvSpPr>
        <p:spPr>
          <a:xfrm>
            <a:off x="11201400" y="4305300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Marcus Vinicius – Presidente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Francisco Brant de Carvalho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Sanzio Cunha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Ana Kalil – Independente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Hudson Bessa - Independente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9219CA-FA55-4ED2-8E47-15BA740CD0DE}"/>
              </a:ext>
            </a:extLst>
          </p:cNvPr>
          <p:cNvSpPr txBox="1"/>
          <p:nvPr/>
        </p:nvSpPr>
        <p:spPr>
          <a:xfrm>
            <a:off x="762000" y="7861537"/>
            <a:ext cx="1699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Representantes do BTG Pactual, XP Investimentos, </a:t>
            </a:r>
            <a:r>
              <a:rPr lang="pt-BR" sz="3600" b="1" dirty="0" err="1"/>
              <a:t>Safrainvest</a:t>
            </a:r>
            <a:r>
              <a:rPr lang="pt-BR" sz="3600" b="1" dirty="0"/>
              <a:t>, Genial Investimentos,  </a:t>
            </a:r>
          </a:p>
          <a:p>
            <a:r>
              <a:rPr lang="pt-BR" sz="3600" b="1" dirty="0"/>
              <a:t>                                                                      </a:t>
            </a:r>
            <a:r>
              <a:rPr lang="pt-BR" sz="3600" b="1" dirty="0" err="1"/>
              <a:t>Modalmais</a:t>
            </a:r>
            <a:endParaRPr lang="pt-BR" sz="3600" b="1" dirty="0"/>
          </a:p>
        </p:txBody>
      </p:sp>
      <p:pic>
        <p:nvPicPr>
          <p:cNvPr id="15" name="Picture 13">
            <a:extLst>
              <a:ext uri="{FF2B5EF4-FFF2-40B4-BE49-F238E27FC236}">
                <a16:creationId xmlns:a16="http://schemas.microsoft.com/office/drawing/2014/main" id="{A73BA302-E2FD-41CF-AE3A-99C5C9B242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0" y="9585016"/>
            <a:ext cx="1637240" cy="43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45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587" y="-359166"/>
            <a:ext cx="18900842" cy="783110"/>
            <a:chOff x="0" y="0"/>
            <a:chExt cx="3678266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8266" cy="152400"/>
            </a:xfrm>
            <a:custGeom>
              <a:avLst/>
              <a:gdLst/>
              <a:ahLst/>
              <a:cxnLst/>
              <a:rect l="l" t="t" r="r" b="b"/>
              <a:pathLst>
                <a:path w="3678266" h="152400">
                  <a:moveTo>
                    <a:pt x="0" y="0"/>
                  </a:moveTo>
                  <a:lnTo>
                    <a:pt x="3678266" y="0"/>
                  </a:lnTo>
                  <a:lnTo>
                    <a:pt x="367826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22C5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050586" y="72908"/>
            <a:ext cx="1078357" cy="28436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835136" y="1866900"/>
            <a:ext cx="4117864" cy="4027477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70D4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628813" y="1856439"/>
            <a:ext cx="4115387" cy="397286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70D4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2362178" y="1790700"/>
            <a:ext cx="4097022" cy="40386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70D4E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381000" y="743947"/>
            <a:ext cx="3814535" cy="460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spc="420" dirty="0" err="1">
                <a:solidFill>
                  <a:srgbClr val="333333"/>
                </a:solidFill>
                <a:latin typeface="Raleway Bold"/>
              </a:rPr>
              <a:t>Pilares</a:t>
            </a:r>
            <a:endParaRPr lang="en-US" sz="2800" spc="420" dirty="0">
              <a:solidFill>
                <a:srgbClr val="333333"/>
              </a:solidFill>
              <a:latin typeface="Raleway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85800" y="6468396"/>
            <a:ext cx="4267200" cy="28441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              CVM</a:t>
            </a:r>
          </a:p>
          <a:p>
            <a:pPr>
              <a:lnSpc>
                <a:spcPts val="2800"/>
              </a:lnSpc>
            </a:pP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Ministério</a:t>
            </a: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da Economia</a:t>
            </a:r>
          </a:p>
          <a:p>
            <a:pPr>
              <a:lnSpc>
                <a:spcPts val="2800"/>
              </a:lnSpc>
            </a:pP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            BACEN</a:t>
            </a:r>
          </a:p>
          <a:p>
            <a:pPr>
              <a:lnSpc>
                <a:spcPts val="2800"/>
              </a:lnSpc>
            </a:pP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               RFB</a:t>
            </a:r>
          </a:p>
          <a:p>
            <a:pPr>
              <a:lnSpc>
                <a:spcPts val="2800"/>
              </a:lnSpc>
            </a:pP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 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Congresso</a:t>
            </a: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Nacional</a:t>
            </a:r>
          </a:p>
          <a:p>
            <a:pPr>
              <a:lnSpc>
                <a:spcPts val="2800"/>
              </a:lnSpc>
            </a:pP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Associações</a:t>
            </a: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de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Classe</a:t>
            </a:r>
            <a:endParaRPr lang="en-US" sz="2400" spc="300" dirty="0">
              <a:solidFill>
                <a:srgbClr val="333333"/>
              </a:solidFill>
              <a:latin typeface="Raleway"/>
            </a:endParaRPr>
          </a:p>
          <a:p>
            <a:pPr>
              <a:lnSpc>
                <a:spcPts val="2800"/>
              </a:lnSpc>
            </a:pP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 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Membro</a:t>
            </a: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do IMK 2021</a:t>
            </a:r>
          </a:p>
          <a:p>
            <a:pPr algn="ctr">
              <a:lnSpc>
                <a:spcPts val="2800"/>
              </a:lnSpc>
            </a:pPr>
            <a:endParaRPr lang="en-US" sz="2000" spc="300" dirty="0">
              <a:solidFill>
                <a:srgbClr val="333333"/>
              </a:solidFill>
              <a:latin typeface="Raleway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153172" y="9832546"/>
            <a:ext cx="6090567" cy="260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239" dirty="0" err="1">
                <a:solidFill>
                  <a:srgbClr val="333333"/>
                </a:solidFill>
                <a:latin typeface="Raleway"/>
              </a:rPr>
              <a:t>Visite</a:t>
            </a:r>
            <a:r>
              <a:rPr lang="en-US" sz="1599" spc="239" dirty="0">
                <a:solidFill>
                  <a:srgbClr val="333333"/>
                </a:solidFill>
                <a:latin typeface="Raleway"/>
              </a:rPr>
              <a:t> </a:t>
            </a:r>
            <a:r>
              <a:rPr lang="en-US" sz="1599" spc="239" dirty="0" err="1">
                <a:solidFill>
                  <a:srgbClr val="333333"/>
                </a:solidFill>
                <a:latin typeface="Raleway"/>
              </a:rPr>
              <a:t>nosso</a:t>
            </a:r>
            <a:r>
              <a:rPr lang="en-US" sz="1599" spc="239" dirty="0">
                <a:solidFill>
                  <a:srgbClr val="333333"/>
                </a:solidFill>
                <a:latin typeface="Raleway"/>
              </a:rPr>
              <a:t> site </a:t>
            </a:r>
            <a:r>
              <a:rPr lang="en-US" sz="1599" spc="239" dirty="0" err="1">
                <a:solidFill>
                  <a:srgbClr val="333333"/>
                </a:solidFill>
                <a:latin typeface="Raleway"/>
              </a:rPr>
              <a:t>em</a:t>
            </a:r>
            <a:r>
              <a:rPr lang="en-US" sz="1599" spc="239" dirty="0">
                <a:solidFill>
                  <a:srgbClr val="333333"/>
                </a:solidFill>
                <a:latin typeface="Raleway"/>
              </a:rPr>
              <a:t> </a:t>
            </a:r>
            <a:r>
              <a:rPr lang="en-US" sz="1599" u="sng" spc="239" dirty="0" err="1">
                <a:solidFill>
                  <a:srgbClr val="333333"/>
                </a:solidFill>
                <a:latin typeface="Raleway"/>
              </a:rPr>
              <a:t>www.abaai.com.br</a:t>
            </a:r>
            <a:endParaRPr lang="en-US" sz="1599" u="sng" spc="239" dirty="0">
              <a:solidFill>
                <a:srgbClr val="333333"/>
              </a:solidFill>
              <a:latin typeface="Raleway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44324" y="3314700"/>
            <a:ext cx="4032476" cy="644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3200" spc="720" dirty="0">
                <a:solidFill>
                  <a:srgbClr val="FFFFFF"/>
                </a:solidFill>
                <a:latin typeface="Baron Bold"/>
              </a:rPr>
              <a:t> </a:t>
            </a:r>
            <a:r>
              <a:rPr lang="en-US" sz="3200" spc="720" dirty="0" err="1">
                <a:solidFill>
                  <a:srgbClr val="FFFFFF"/>
                </a:solidFill>
                <a:latin typeface="Baron Bold"/>
              </a:rPr>
              <a:t>Regulatório</a:t>
            </a:r>
            <a:endParaRPr lang="en-US" sz="4800" spc="720" dirty="0">
              <a:solidFill>
                <a:srgbClr val="FFFFFF"/>
              </a:solidFill>
              <a:latin typeface="Baron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052460" y="6494264"/>
            <a:ext cx="7090259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spc="300" dirty="0">
                <a:solidFill>
                  <a:srgbClr val="333333"/>
                </a:solidFill>
                <a:latin typeface="Raleway"/>
              </a:rPr>
              <a:t>              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Fundação</a:t>
            </a: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Getúlio</a:t>
            </a: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Vargas</a:t>
            </a:r>
          </a:p>
          <a:p>
            <a:pPr algn="just">
              <a:lnSpc>
                <a:spcPts val="2800"/>
              </a:lnSpc>
            </a:pP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 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Membro</a:t>
            </a: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da Comissão de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Certificação</a:t>
            </a:r>
            <a:endParaRPr lang="en-US" sz="2400" spc="300" dirty="0">
              <a:solidFill>
                <a:srgbClr val="333333"/>
              </a:solidFill>
              <a:latin typeface="Raleway"/>
            </a:endParaRPr>
          </a:p>
          <a:p>
            <a:pPr algn="just">
              <a:lnSpc>
                <a:spcPts val="2800"/>
              </a:lnSpc>
            </a:pP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    e Educação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Continuada</a:t>
            </a: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da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Ancord</a:t>
            </a:r>
            <a:endParaRPr lang="en-US" sz="2400" spc="300" dirty="0">
              <a:solidFill>
                <a:srgbClr val="333333"/>
              </a:solidFill>
              <a:latin typeface="Raleway"/>
            </a:endParaRPr>
          </a:p>
          <a:p>
            <a:pPr algn="just">
              <a:lnSpc>
                <a:spcPts val="2800"/>
              </a:lnSpc>
            </a:pP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 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Indicado</a:t>
            </a: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para o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Comitê</a:t>
            </a: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Consultivo</a:t>
            </a: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de </a:t>
            </a:r>
          </a:p>
          <a:p>
            <a:pPr algn="just">
              <a:lnSpc>
                <a:spcPts val="2800"/>
              </a:lnSpc>
            </a:pP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               Educação da CVM 2022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520090" y="3543300"/>
            <a:ext cx="3843110" cy="432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480" dirty="0">
                <a:solidFill>
                  <a:srgbClr val="FFFFFF"/>
                </a:solidFill>
                <a:latin typeface="Baron Bold"/>
              </a:rPr>
              <a:t>    Educação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302523" y="6511159"/>
            <a:ext cx="5452077" cy="320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 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Escritórios</a:t>
            </a: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de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Advocacia</a:t>
            </a:r>
            <a:endParaRPr lang="en-US" sz="2400" spc="300" dirty="0">
              <a:solidFill>
                <a:srgbClr val="333333"/>
              </a:solidFill>
              <a:latin typeface="Raleway"/>
            </a:endParaRPr>
          </a:p>
          <a:p>
            <a:pPr algn="just">
              <a:lnSpc>
                <a:spcPts val="2800"/>
              </a:lnSpc>
            </a:pP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Plataformas</a:t>
            </a: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de Investimentos</a:t>
            </a:r>
          </a:p>
          <a:p>
            <a:pPr algn="just">
              <a:lnSpc>
                <a:spcPts val="2800"/>
              </a:lnSpc>
            </a:pP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   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Gestoras</a:t>
            </a: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de Recursos </a:t>
            </a:r>
          </a:p>
          <a:p>
            <a:pPr algn="just">
              <a:lnSpc>
                <a:spcPts val="2800"/>
              </a:lnSpc>
            </a:pP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   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Corretoras</a:t>
            </a: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de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Seguros</a:t>
            </a:r>
            <a:endParaRPr lang="en-US" sz="2400" spc="300" dirty="0">
              <a:solidFill>
                <a:srgbClr val="333333"/>
              </a:solidFill>
              <a:latin typeface="Raleway"/>
            </a:endParaRPr>
          </a:p>
          <a:p>
            <a:pPr algn="just">
              <a:lnSpc>
                <a:spcPts val="2800"/>
              </a:lnSpc>
            </a:pP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   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Corretoras</a:t>
            </a: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de Câmbio</a:t>
            </a:r>
          </a:p>
          <a:p>
            <a:pPr algn="just">
              <a:lnSpc>
                <a:spcPts val="2800"/>
              </a:lnSpc>
            </a:pP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 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Plataformas</a:t>
            </a: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de Research</a:t>
            </a:r>
          </a:p>
          <a:p>
            <a:pPr algn="just">
              <a:lnSpc>
                <a:spcPts val="2800"/>
              </a:lnSpc>
            </a:pP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              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Fintechs</a:t>
            </a:r>
            <a:endParaRPr lang="en-US" sz="2400" spc="300" dirty="0">
              <a:solidFill>
                <a:srgbClr val="333333"/>
              </a:solidFill>
              <a:latin typeface="Raleway"/>
            </a:endParaRPr>
          </a:p>
          <a:p>
            <a:pPr algn="just">
              <a:lnSpc>
                <a:spcPts val="2800"/>
              </a:lnSpc>
            </a:pP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       Educação Financeira</a:t>
            </a:r>
          </a:p>
          <a:p>
            <a:pPr algn="just">
              <a:lnSpc>
                <a:spcPts val="2800"/>
              </a:lnSpc>
            </a:pPr>
            <a:endParaRPr lang="en-US" sz="2000" spc="300" dirty="0">
              <a:solidFill>
                <a:srgbClr val="333333"/>
              </a:solidFill>
              <a:latin typeface="Raleway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2531123" y="3162300"/>
            <a:ext cx="3623277" cy="1009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480" dirty="0">
                <a:solidFill>
                  <a:srgbClr val="FFFFFF"/>
                </a:solidFill>
                <a:latin typeface="Baron Bold"/>
              </a:rPr>
              <a:t>   </a:t>
            </a:r>
            <a:r>
              <a:rPr lang="en-US" sz="3200" spc="480" dirty="0" err="1">
                <a:solidFill>
                  <a:srgbClr val="FFFFFF"/>
                </a:solidFill>
                <a:latin typeface="Baron Bold"/>
              </a:rPr>
              <a:t>Parcerias</a:t>
            </a:r>
            <a:endParaRPr lang="en-US" sz="3200" spc="480" dirty="0">
              <a:solidFill>
                <a:srgbClr val="FFFFFF"/>
              </a:solidFill>
              <a:latin typeface="Baron Bold"/>
            </a:endParaRPr>
          </a:p>
          <a:p>
            <a:pPr>
              <a:lnSpc>
                <a:spcPts val="4480"/>
              </a:lnSpc>
            </a:pPr>
            <a:r>
              <a:rPr lang="en-US" sz="3200" spc="480" dirty="0">
                <a:solidFill>
                  <a:srgbClr val="FFFFFF"/>
                </a:solidFill>
                <a:latin typeface="Baron Bold"/>
              </a:rPr>
              <a:t> </a:t>
            </a:r>
            <a:r>
              <a:rPr lang="en-US" sz="3200" spc="480" dirty="0" err="1">
                <a:solidFill>
                  <a:srgbClr val="FFFFFF"/>
                </a:solidFill>
                <a:latin typeface="Baron Bold"/>
              </a:rPr>
              <a:t>estratégicas</a:t>
            </a:r>
            <a:endParaRPr lang="en-US" sz="3200" spc="480" dirty="0">
              <a:solidFill>
                <a:srgbClr val="FFFFFF"/>
              </a:solidFill>
              <a:latin typeface="Baron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4962276" y="5995612"/>
            <a:ext cx="2210508" cy="40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450" dirty="0">
                <a:solidFill>
                  <a:srgbClr val="FFFFFF"/>
                </a:solidFill>
                <a:latin typeface="Baron Bold"/>
              </a:rPr>
              <a:t>R$90BI</a:t>
            </a:r>
          </a:p>
        </p:txBody>
      </p:sp>
      <p:pic>
        <p:nvPicPr>
          <p:cNvPr id="29" name="Picture 13">
            <a:extLst>
              <a:ext uri="{FF2B5EF4-FFF2-40B4-BE49-F238E27FC236}">
                <a16:creationId xmlns:a16="http://schemas.microsoft.com/office/drawing/2014/main" id="{C0586CBE-9D50-460D-AC0F-1E82812805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0" y="9585016"/>
            <a:ext cx="1637240" cy="43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74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587" y="-359166"/>
            <a:ext cx="18900842" cy="783110"/>
            <a:chOff x="0" y="0"/>
            <a:chExt cx="3678266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8266" cy="152400"/>
            </a:xfrm>
            <a:custGeom>
              <a:avLst/>
              <a:gdLst/>
              <a:ahLst/>
              <a:cxnLst/>
              <a:rect l="l" t="t" r="r" b="b"/>
              <a:pathLst>
                <a:path w="3678266" h="152400">
                  <a:moveTo>
                    <a:pt x="0" y="0"/>
                  </a:moveTo>
                  <a:lnTo>
                    <a:pt x="3678266" y="0"/>
                  </a:lnTo>
                  <a:lnTo>
                    <a:pt x="367826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22C5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050586" y="72908"/>
            <a:ext cx="1078357" cy="28436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50088" y="723546"/>
            <a:ext cx="10162682" cy="460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spc="420" dirty="0">
                <a:solidFill>
                  <a:srgbClr val="333333"/>
                </a:solidFill>
                <a:latin typeface="Raleway Bold"/>
              </a:rPr>
              <a:t>TIMELINE</a:t>
            </a: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D73AA9AC-8017-4DA9-A239-ACB1A5AC5D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2000" y="9563100"/>
            <a:ext cx="1637240" cy="431738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A7DE13DA-CB58-4D30-92F4-EEB76191990B}"/>
              </a:ext>
            </a:extLst>
          </p:cNvPr>
          <p:cNvCxnSpPr>
            <a:cxnSpLocks/>
          </p:cNvCxnSpPr>
          <p:nvPr/>
        </p:nvCxnSpPr>
        <p:spPr>
          <a:xfrm>
            <a:off x="762000" y="6819900"/>
            <a:ext cx="1661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uxograma: Conector 11">
            <a:extLst>
              <a:ext uri="{FF2B5EF4-FFF2-40B4-BE49-F238E27FC236}">
                <a16:creationId xmlns:a16="http://schemas.microsoft.com/office/drawing/2014/main" id="{68A11FD3-B20F-44FB-AE90-5AD956B244D6}"/>
              </a:ext>
            </a:extLst>
          </p:cNvPr>
          <p:cNvSpPr/>
          <p:nvPr/>
        </p:nvSpPr>
        <p:spPr>
          <a:xfrm>
            <a:off x="3581400" y="6591300"/>
            <a:ext cx="457200" cy="46095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luxograma: Conector 13">
            <a:extLst>
              <a:ext uri="{FF2B5EF4-FFF2-40B4-BE49-F238E27FC236}">
                <a16:creationId xmlns:a16="http://schemas.microsoft.com/office/drawing/2014/main" id="{E12EFE9B-FB27-4CB3-9E88-4CA30109476B}"/>
              </a:ext>
            </a:extLst>
          </p:cNvPr>
          <p:cNvSpPr/>
          <p:nvPr/>
        </p:nvSpPr>
        <p:spPr>
          <a:xfrm>
            <a:off x="609600" y="6587541"/>
            <a:ext cx="457200" cy="46095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Fluxograma: Conector 14">
            <a:extLst>
              <a:ext uri="{FF2B5EF4-FFF2-40B4-BE49-F238E27FC236}">
                <a16:creationId xmlns:a16="http://schemas.microsoft.com/office/drawing/2014/main" id="{3EFF227E-6430-42D6-9BB6-D9288BA39A93}"/>
              </a:ext>
            </a:extLst>
          </p:cNvPr>
          <p:cNvSpPr/>
          <p:nvPr/>
        </p:nvSpPr>
        <p:spPr>
          <a:xfrm>
            <a:off x="17079686" y="6614750"/>
            <a:ext cx="446314" cy="4337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Fluxograma: Conector 16">
            <a:extLst>
              <a:ext uri="{FF2B5EF4-FFF2-40B4-BE49-F238E27FC236}">
                <a16:creationId xmlns:a16="http://schemas.microsoft.com/office/drawing/2014/main" id="{D8913C8D-D47D-47D5-85B6-ADB91A81F43A}"/>
              </a:ext>
            </a:extLst>
          </p:cNvPr>
          <p:cNvSpPr/>
          <p:nvPr/>
        </p:nvSpPr>
        <p:spPr>
          <a:xfrm>
            <a:off x="9851571" y="6591300"/>
            <a:ext cx="511629" cy="5061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Fluxograma: Conector 17">
            <a:extLst>
              <a:ext uri="{FF2B5EF4-FFF2-40B4-BE49-F238E27FC236}">
                <a16:creationId xmlns:a16="http://schemas.microsoft.com/office/drawing/2014/main" id="{5FADED13-546C-49EC-AA04-86B4421E12B8}"/>
              </a:ext>
            </a:extLst>
          </p:cNvPr>
          <p:cNvSpPr/>
          <p:nvPr/>
        </p:nvSpPr>
        <p:spPr>
          <a:xfrm>
            <a:off x="13182600" y="6587541"/>
            <a:ext cx="457200" cy="46095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Fluxograma: Conector 18">
            <a:extLst>
              <a:ext uri="{FF2B5EF4-FFF2-40B4-BE49-F238E27FC236}">
                <a16:creationId xmlns:a16="http://schemas.microsoft.com/office/drawing/2014/main" id="{0CC6C247-81D3-4106-80F8-1BF39B1C1751}"/>
              </a:ext>
            </a:extLst>
          </p:cNvPr>
          <p:cNvSpPr/>
          <p:nvPr/>
        </p:nvSpPr>
        <p:spPr>
          <a:xfrm>
            <a:off x="6629400" y="6587541"/>
            <a:ext cx="457200" cy="46095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418DF5E-DA7E-4DFD-B44C-DA08A31052F9}"/>
              </a:ext>
            </a:extLst>
          </p:cNvPr>
          <p:cNvSpPr txBox="1"/>
          <p:nvPr/>
        </p:nvSpPr>
        <p:spPr>
          <a:xfrm>
            <a:off x="228599" y="5423237"/>
            <a:ext cx="1262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2015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2E14683-0BE2-4977-8CB1-3ECF634E2A45}"/>
              </a:ext>
            </a:extLst>
          </p:cNvPr>
          <p:cNvSpPr txBox="1"/>
          <p:nvPr/>
        </p:nvSpPr>
        <p:spPr>
          <a:xfrm>
            <a:off x="3167743" y="5423237"/>
            <a:ext cx="1175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2017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3C86A33-C554-4E9D-A5B1-3A31EB7B74D9}"/>
              </a:ext>
            </a:extLst>
          </p:cNvPr>
          <p:cNvSpPr txBox="1"/>
          <p:nvPr/>
        </p:nvSpPr>
        <p:spPr>
          <a:xfrm>
            <a:off x="6193971" y="5423237"/>
            <a:ext cx="1121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2018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B4DD39D-C238-47D7-9075-7E6569B9B1B5}"/>
              </a:ext>
            </a:extLst>
          </p:cNvPr>
          <p:cNvSpPr txBox="1"/>
          <p:nvPr/>
        </p:nvSpPr>
        <p:spPr>
          <a:xfrm>
            <a:off x="9405257" y="5423237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2019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4ADDC87-A975-4086-A31D-48460E73D4AE}"/>
              </a:ext>
            </a:extLst>
          </p:cNvPr>
          <p:cNvSpPr txBox="1"/>
          <p:nvPr/>
        </p:nvSpPr>
        <p:spPr>
          <a:xfrm>
            <a:off x="12725400" y="5423237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2020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E82C7CF3-9A26-42CC-965E-3E629AE496DA}"/>
              </a:ext>
            </a:extLst>
          </p:cNvPr>
          <p:cNvSpPr txBox="1"/>
          <p:nvPr/>
        </p:nvSpPr>
        <p:spPr>
          <a:xfrm>
            <a:off x="16611599" y="5423237"/>
            <a:ext cx="1142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2021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687C625-8EA4-44A0-8FD7-3670B2414428}"/>
              </a:ext>
            </a:extLst>
          </p:cNvPr>
          <p:cNvSpPr txBox="1"/>
          <p:nvPr/>
        </p:nvSpPr>
        <p:spPr>
          <a:xfrm>
            <a:off x="350087" y="7313593"/>
            <a:ext cx="3231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Fundação ABAAI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Simples Nacional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DD8C171-0B26-421A-B371-8E3C42384B43}"/>
              </a:ext>
            </a:extLst>
          </p:cNvPr>
          <p:cNvSpPr txBox="1"/>
          <p:nvPr/>
        </p:nvSpPr>
        <p:spPr>
          <a:xfrm>
            <a:off x="4953000" y="7416105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 Evento B3 – CVM, </a:t>
            </a:r>
            <a:r>
              <a:rPr lang="pt-BR" sz="2800" dirty="0" err="1"/>
              <a:t>Ancord</a:t>
            </a:r>
            <a:r>
              <a:rPr lang="pt-BR" sz="2800" dirty="0"/>
              <a:t>, ANBIMA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Ofício-Circular CVM 04/18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F86D282E-9312-44F8-9B81-F07B9FCBA747}"/>
              </a:ext>
            </a:extLst>
          </p:cNvPr>
          <p:cNvSpPr txBox="1"/>
          <p:nvPr/>
        </p:nvSpPr>
        <p:spPr>
          <a:xfrm>
            <a:off x="2177143" y="5077480"/>
            <a:ext cx="4604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 CADE – Itaú x XP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3C6707E7-F096-4D2D-93AE-6A5E5342D079}"/>
              </a:ext>
            </a:extLst>
          </p:cNvPr>
          <p:cNvSpPr txBox="1"/>
          <p:nvPr/>
        </p:nvSpPr>
        <p:spPr>
          <a:xfrm>
            <a:off x="7315200" y="4646593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 AP Conceitual CVM SDM 03/19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Ofício ME – Taxa de Fiscalização CVM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1FB8323-004C-44FA-A391-472CA2EC4FA8}"/>
              </a:ext>
            </a:extLst>
          </p:cNvPr>
          <p:cNvSpPr txBox="1"/>
          <p:nvPr/>
        </p:nvSpPr>
        <p:spPr>
          <a:xfrm>
            <a:off x="10978243" y="7442418"/>
            <a:ext cx="48659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 CVM - Portabilidade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 Ofício RFB – Simples Nacional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 AP ME, TN e CVM – Taxa de Fiscalização CVM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FF0D882-C170-4C02-B94A-537FFADB37D0}"/>
              </a:ext>
            </a:extLst>
          </p:cNvPr>
          <p:cNvSpPr txBox="1"/>
          <p:nvPr/>
        </p:nvSpPr>
        <p:spPr>
          <a:xfrm>
            <a:off x="12801600" y="938629"/>
            <a:ext cx="586739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 PLP 96/2021 – Simples Nacional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 AP BACEN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IMK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CVM Educacional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MP 1040 – Assessor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PL 2081/21 – Assessor LAERCIO Oliveiras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PL 2690/21 – Taxa de Fiscalização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PLP 161/21 – Simples Nacional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Carlos Bezerra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MP 1072 – Taxa de Fiscalização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PLP 109/21 – Simples Nacional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800" dirty="0"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C6A654-065C-4B9C-82AF-647B0CE16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/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Os anos se passaram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4CC5884-B886-4820-9303-4C10F37AC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34" b="12284"/>
          <a:stretch/>
        </p:blipFill>
        <p:spPr>
          <a:xfrm>
            <a:off x="0" y="0"/>
            <a:ext cx="18288000" cy="10450287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775D2405-07A8-4644-8D61-E810A3E12BE9}"/>
              </a:ext>
            </a:extLst>
          </p:cNvPr>
          <p:cNvSpPr/>
          <p:nvPr/>
        </p:nvSpPr>
        <p:spPr>
          <a:xfrm>
            <a:off x="-2" y="0"/>
            <a:ext cx="18288000" cy="10450287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5D885C3-8355-4D1C-9C52-C19F8DAAF1A2}"/>
              </a:ext>
            </a:extLst>
          </p:cNvPr>
          <p:cNvSpPr txBox="1"/>
          <p:nvPr/>
        </p:nvSpPr>
        <p:spPr>
          <a:xfrm>
            <a:off x="1" y="4207917"/>
            <a:ext cx="18287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0" dirty="0">
                <a:solidFill>
                  <a:schemeClr val="bg1"/>
                </a:solidFill>
              </a:rPr>
              <a:t>Esta profissão não existe mais</a:t>
            </a:r>
          </a:p>
        </p:txBody>
      </p:sp>
    </p:spTree>
    <p:extLst>
      <p:ext uri="{BB962C8B-B14F-4D97-AF65-F5344CB8AC3E}">
        <p14:creationId xmlns:p14="http://schemas.microsoft.com/office/powerpoint/2010/main" val="3495700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evolução">
            <a:extLst>
              <a:ext uri="{FF2B5EF4-FFF2-40B4-BE49-F238E27FC236}">
                <a16:creationId xmlns:a16="http://schemas.microsoft.com/office/drawing/2014/main" id="{D5BBA8FD-B5B9-49D6-B852-4D0370DEB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190" y="2416630"/>
            <a:ext cx="13535781" cy="641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153C1DA-FD1E-4067-9BD2-96245F1C8BFE}"/>
              </a:ext>
            </a:extLst>
          </p:cNvPr>
          <p:cNvSpPr txBox="1"/>
          <p:nvPr/>
        </p:nvSpPr>
        <p:spPr>
          <a:xfrm>
            <a:off x="2" y="1029288"/>
            <a:ext cx="1828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chemeClr val="bg1">
                    <a:lumMod val="50000"/>
                  </a:schemeClr>
                </a:solidFill>
              </a:rPr>
              <a:t>Porém, nós só existimos hoje, por causa desta profissão.</a:t>
            </a:r>
          </a:p>
        </p:txBody>
      </p:sp>
    </p:spTree>
    <p:extLst>
      <p:ext uri="{BB962C8B-B14F-4D97-AF65-F5344CB8AC3E}">
        <p14:creationId xmlns:p14="http://schemas.microsoft.com/office/powerpoint/2010/main" val="1175537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gestor">
            <a:extLst>
              <a:ext uri="{FF2B5EF4-FFF2-40B4-BE49-F238E27FC236}">
                <a16:creationId xmlns:a16="http://schemas.microsoft.com/office/drawing/2014/main" id="{DC7EB845-E320-4076-858F-799914FDE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"/>
          <a:stretch/>
        </p:blipFill>
        <p:spPr bwMode="auto">
          <a:xfrm>
            <a:off x="30" y="2"/>
            <a:ext cx="18287970" cy="1028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DACB80F-8BF1-456D-997E-1FB5FA2E6D64}"/>
              </a:ext>
            </a:extLst>
          </p:cNvPr>
          <p:cNvSpPr txBox="1"/>
          <p:nvPr/>
        </p:nvSpPr>
        <p:spPr>
          <a:xfrm>
            <a:off x="522514" y="4455881"/>
            <a:ext cx="11734799" cy="1375235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9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Não</a:t>
            </a:r>
            <a:r>
              <a:rPr lang="en-US" sz="9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9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somos</a:t>
            </a:r>
            <a:r>
              <a:rPr lang="en-US" sz="9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9000" dirty="0" err="1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gestores</a:t>
            </a:r>
            <a:endParaRPr lang="en-US" sz="900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8402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gestor">
            <a:extLst>
              <a:ext uri="{FF2B5EF4-FFF2-40B4-BE49-F238E27FC236}">
                <a16:creationId xmlns:a16="http://schemas.microsoft.com/office/drawing/2014/main" id="{DC7EB845-E320-4076-858F-799914FDE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"/>
          <a:stretch/>
        </p:blipFill>
        <p:spPr bwMode="auto">
          <a:xfrm>
            <a:off x="30" y="2"/>
            <a:ext cx="18287970" cy="1028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936CCF0-13C6-45F2-AB3C-9CDA501A9CCF}"/>
              </a:ext>
            </a:extLst>
          </p:cNvPr>
          <p:cNvSpPr txBox="1"/>
          <p:nvPr/>
        </p:nvSpPr>
        <p:spPr>
          <a:xfrm>
            <a:off x="522514" y="4455881"/>
            <a:ext cx="11734799" cy="1375235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9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Não</a:t>
            </a:r>
            <a:r>
              <a:rPr lang="en-US" sz="9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9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somos</a:t>
            </a:r>
            <a:r>
              <a:rPr lang="en-US" sz="9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9000" dirty="0" err="1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analistas</a:t>
            </a:r>
            <a:endParaRPr lang="en-US" sz="900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2588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1016</Words>
  <Application>Microsoft Office PowerPoint</Application>
  <PresentationFormat>Personalizar</PresentationFormat>
  <Paragraphs>199</Paragraphs>
  <Slides>23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1" baseType="lpstr">
      <vt:lpstr>Calibri</vt:lpstr>
      <vt:lpstr>Baron Bold</vt:lpstr>
      <vt:lpstr>Arial Narrow</vt:lpstr>
      <vt:lpstr>Raleway</vt:lpstr>
      <vt:lpstr>Raleway Bold</vt:lpstr>
      <vt:lpstr>Arial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Os anos se passaram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abaai</dc:title>
  <dc:creator>Francisco Amarante</dc:creator>
  <cp:lastModifiedBy>Diego Ramiro | MIURA CAPITAL</cp:lastModifiedBy>
  <cp:revision>69</cp:revision>
  <dcterms:created xsi:type="dcterms:W3CDTF">2006-08-16T00:00:00Z</dcterms:created>
  <dcterms:modified xsi:type="dcterms:W3CDTF">2021-12-01T00:09:09Z</dcterms:modified>
  <dc:identifier>DAD-4YCByUk</dc:identifier>
</cp:coreProperties>
</file>