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6" r:id="rId2"/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58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37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28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988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981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3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753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56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47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80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00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75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68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8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1A2CB8-61EB-4962-82AE-9AF8B7BFA4D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9346E6-626A-4976-8E47-C294061D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53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10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pa_def.png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37809" y="1568310"/>
            <a:ext cx="3278777" cy="1514524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Retângulo 4"/>
          <p:cNvSpPr/>
          <p:nvPr/>
        </p:nvSpPr>
        <p:spPr>
          <a:xfrm>
            <a:off x="1870307" y="3779911"/>
            <a:ext cx="7958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F8F8F8"/>
                </a:solidFill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ASSOCIAÇÃO NACIONAL DOS LOTÉRICOS</a:t>
            </a:r>
            <a:endParaRPr lang="pt-BR" sz="3600" dirty="0">
              <a:solidFill>
                <a:srgbClr val="F8F8F8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449648" y="6074624"/>
            <a:ext cx="30326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F8F8F8"/>
                </a:solidFill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BRASÍLIA, 15 de Setembro de 2021</a:t>
            </a:r>
            <a:endParaRPr lang="pt-BR" sz="15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9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2" name="Repb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137" y="200025"/>
            <a:ext cx="11515036" cy="64873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205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6918" y="186746"/>
            <a:ext cx="8269941" cy="898805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latin typeface="Arial Black" panose="020B0A04020102020204" pitchFamily="34" charset="0"/>
              </a:rPr>
              <a:t>“</a:t>
            </a:r>
            <a:r>
              <a:rPr lang="pt-BR" sz="3200" b="1" dirty="0" err="1">
                <a:latin typeface="Arial Black" panose="020B0A04020102020204" pitchFamily="34" charset="0"/>
              </a:rPr>
              <a:t>LoteriaS</a:t>
            </a:r>
            <a:r>
              <a:rPr lang="pt-BR" sz="3200" b="1" dirty="0">
                <a:latin typeface="Arial Black" panose="020B0A04020102020204" pitchFamily="34" charset="0"/>
              </a:rPr>
              <a:t> Online” nos estados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5999" y="968189"/>
            <a:ext cx="7976001" cy="5755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u="sng" dirty="0">
                <a:solidFill>
                  <a:schemeClr val="tx1"/>
                </a:solidFill>
                <a:latin typeface="Arial Black" panose="020B0A04020102020204" pitchFamily="34" charset="0"/>
              </a:rPr>
              <a:t>Problema</a:t>
            </a:r>
            <a: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  <a:t>Estados com maior poder econômico (marketing e premiação) poderão “invadir” e inviabilizar  loterias dos Estados menores</a:t>
            </a:r>
          </a:p>
          <a:p>
            <a:pPr marL="0" indent="0">
              <a:buNone/>
            </a:pPr>
            <a:endParaRPr lang="pt-BR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sz="2800" u="sng" dirty="0">
                <a:solidFill>
                  <a:schemeClr val="tx1"/>
                </a:solidFill>
                <a:latin typeface="Arial Black" panose="020B0A04020102020204" pitchFamily="34" charset="0"/>
              </a:rPr>
              <a:t>Conclusão</a:t>
            </a:r>
            <a: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</a:p>
          <a:p>
            <a: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  <a:t>Apenas a comercialização em locais físicos (lotéricas) irá garantir vencedores e tributos recolhidos no próprio Estado</a:t>
            </a:r>
          </a:p>
        </p:txBody>
      </p:sp>
      <p:pic>
        <p:nvPicPr>
          <p:cNvPr id="4" name="Capa_def.png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4399" y="144458"/>
            <a:ext cx="1350010" cy="53403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ângulo 5"/>
          <p:cNvSpPr/>
          <p:nvPr/>
        </p:nvSpPr>
        <p:spPr>
          <a:xfrm>
            <a:off x="28436" y="762386"/>
            <a:ext cx="3429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F8F8F8"/>
                </a:solidFill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ASSOCIAÇÃO NACIONAL DOS LOTÉRICOS</a:t>
            </a:r>
            <a:endParaRPr lang="pt-BR" sz="15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2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pa_def.png">
            <a:extLst>
              <a:ext uri="{FF2B5EF4-FFF2-40B4-BE49-F238E27FC236}">
                <a16:creationId xmlns:a16="http://schemas.microsoft.com/office/drawing/2014/main" id="{8B0E92AA-FEFA-2141-A256-F2FEA5D45848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4399" y="144458"/>
            <a:ext cx="1350010" cy="53403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BC12C5A-6896-BC4F-87D6-BC54B8EE5ACC}"/>
              </a:ext>
            </a:extLst>
          </p:cNvPr>
          <p:cNvSpPr/>
          <p:nvPr/>
        </p:nvSpPr>
        <p:spPr>
          <a:xfrm>
            <a:off x="28436" y="762386"/>
            <a:ext cx="3429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F8F8F8"/>
                </a:solidFill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ASSOCIAÇÃO NACIONAL DOS LOTÉRICOS</a:t>
            </a:r>
            <a:endParaRPr lang="pt-BR" sz="1500" dirty="0">
              <a:solidFill>
                <a:srgbClr val="F8F8F8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5E4BE45-A8BF-5F4E-A209-DF789E19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918" y="186746"/>
            <a:ext cx="8269941" cy="898805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latin typeface="Arial Black" panose="020B0A04020102020204" pitchFamily="34" charset="0"/>
              </a:rPr>
              <a:t>“</a:t>
            </a:r>
            <a:r>
              <a:rPr lang="pt-BR" sz="3200" b="1" dirty="0" err="1">
                <a:latin typeface="Arial Black" panose="020B0A04020102020204" pitchFamily="34" charset="0"/>
              </a:rPr>
              <a:t>LoteriaS</a:t>
            </a:r>
            <a:r>
              <a:rPr lang="pt-BR" sz="3200" b="1" dirty="0">
                <a:latin typeface="Arial Black" panose="020B0A04020102020204" pitchFamily="34" charset="0"/>
              </a:rPr>
              <a:t> Online” nos estados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316389ED-FC69-E143-B66C-B80F82301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999" y="968189"/>
            <a:ext cx="7976001" cy="57553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2800">
                <a:solidFill>
                  <a:schemeClr val="tx1"/>
                </a:solidFill>
                <a:latin typeface="Arial Black" panose="020B0A04020102020204" pitchFamily="34" charset="0"/>
              </a:rPr>
              <a:t>Problemas</a:t>
            </a:r>
            <a:endParaRPr lang="pt-BR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pt-BR" sz="2800">
                <a:solidFill>
                  <a:schemeClr val="tx1"/>
                </a:solidFill>
                <a:latin typeface="Arial Black" panose="020B0A04020102020204" pitchFamily="34" charset="0"/>
              </a:rPr>
              <a:t>Jogador Compulsivo</a:t>
            </a:r>
          </a:p>
          <a:p>
            <a:pPr>
              <a:buFontTx/>
              <a:buChar char="-"/>
            </a:pPr>
            <a:r>
              <a:rPr lang="pt-BR" sz="2800">
                <a:solidFill>
                  <a:schemeClr val="tx1"/>
                </a:solidFill>
                <a:latin typeface="Arial Black" panose="020B0A04020102020204" pitchFamily="34" charset="0"/>
              </a:rPr>
              <a:t>Menores usando dados dos pais</a:t>
            </a:r>
          </a:p>
          <a:p>
            <a:pPr>
              <a:buFontTx/>
              <a:buChar char="-"/>
            </a:pPr>
            <a:r>
              <a:rPr lang="pt-BR" sz="2800">
                <a:solidFill>
                  <a:schemeClr val="tx1"/>
                </a:solidFill>
                <a:latin typeface="Arial Black" panose="020B0A04020102020204" pitchFamily="34" charset="0"/>
              </a:rPr>
              <a:t>Prêmios com pagamento online, sem </a:t>
            </a:r>
          </a:p>
          <a:p>
            <a:pPr marL="0" indent="0">
              <a:buNone/>
            </a:pPr>
            <a:r>
              <a:rPr lang="pt-BR" sz="2800">
                <a:solidFill>
                  <a:schemeClr val="tx1"/>
                </a:solidFill>
                <a:latin typeface="Arial Black" panose="020B0A04020102020204" pitchFamily="34" charset="0"/>
              </a:rPr>
              <a:t>controle do Estado apostador</a:t>
            </a:r>
          </a:p>
          <a:p>
            <a:pPr marL="0" indent="0">
              <a:buNone/>
            </a:pPr>
            <a:r>
              <a:rPr lang="pt-BR" sz="2800">
                <a:solidFill>
                  <a:schemeClr val="tx1"/>
                </a:solidFill>
                <a:latin typeface="Arial Black" panose="020B0A04020102020204" pitchFamily="34" charset="0"/>
              </a:rPr>
              <a:t>- É desestimulante não saber o local da venda do prêmio.</a:t>
            </a:r>
          </a:p>
          <a:p>
            <a:pPr marL="0" indent="0">
              <a:buNone/>
            </a:pPr>
            <a:endParaRPr lang="pt-BR" sz="280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t-BR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sz="2800" u="sng" dirty="0">
                <a:solidFill>
                  <a:schemeClr val="tx1"/>
                </a:solidFill>
                <a:latin typeface="Arial Black" panose="020B0A04020102020204" pitchFamily="34" charset="0"/>
              </a:rPr>
              <a:t>Conclusão</a:t>
            </a:r>
            <a: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</a:p>
          <a:p>
            <a:pPr marL="0" indent="0">
              <a:buNone/>
            </a:pPr>
            <a:r>
              <a:rPr lang="pt-BR" sz="2800">
                <a:solidFill>
                  <a:schemeClr val="tx1"/>
                </a:solidFill>
                <a:latin typeface="Arial Black" panose="020B0A04020102020204" pitchFamily="34" charset="0"/>
              </a:rPr>
              <a:t>Se mesmo assim prosperar a idéia do online, é necessário limitações de valores apostados para minimizar os problemas mencionados</a:t>
            </a:r>
            <a:endParaRPr lang="pt-BR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5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18" y="209007"/>
            <a:ext cx="7926360" cy="6387736"/>
          </a:xfrm>
          <a:prstGeom prst="rect">
            <a:avLst/>
          </a:prstGeom>
        </p:spPr>
      </p:pic>
      <p:pic>
        <p:nvPicPr>
          <p:cNvPr id="5" name="Capa_def.png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399" y="144458"/>
            <a:ext cx="1350010" cy="53403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tângulo 6"/>
          <p:cNvSpPr/>
          <p:nvPr/>
        </p:nvSpPr>
        <p:spPr>
          <a:xfrm>
            <a:off x="28436" y="762386"/>
            <a:ext cx="3429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F8F8F8"/>
                </a:solidFill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ASSOCIAÇÃO NACIONAL DOS LOTÉRICOS</a:t>
            </a:r>
            <a:endParaRPr lang="pt-BR" sz="15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1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10" y="1175763"/>
            <a:ext cx="8488479" cy="5499355"/>
          </a:xfrm>
        </p:spPr>
      </p:pic>
      <p:sp>
        <p:nvSpPr>
          <p:cNvPr id="4" name="Retângulo 3"/>
          <p:cNvSpPr/>
          <p:nvPr/>
        </p:nvSpPr>
        <p:spPr>
          <a:xfrm>
            <a:off x="3513910" y="162158"/>
            <a:ext cx="8488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Comparativo do </a:t>
            </a:r>
            <a:r>
              <a:rPr lang="pt-B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Payout</a:t>
            </a: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– BRASIL X outros países</a:t>
            </a:r>
          </a:p>
          <a:p>
            <a:r>
              <a:rPr lang="pt-BR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(obs. Estudo feito pela própria Câmara dos Deputados em 2017)</a:t>
            </a:r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pt-BR" sz="3200" dirty="0"/>
          </a:p>
        </p:txBody>
      </p:sp>
      <p:pic>
        <p:nvPicPr>
          <p:cNvPr id="5" name="Capa_def.png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399" y="144458"/>
            <a:ext cx="1350010" cy="53403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ângulo 5"/>
          <p:cNvSpPr/>
          <p:nvPr/>
        </p:nvSpPr>
        <p:spPr>
          <a:xfrm>
            <a:off x="28436" y="762386"/>
            <a:ext cx="3429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F8F8F8"/>
                </a:solidFill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ASSOCIAÇÃO NACIONAL DOS LOTÉRICOS</a:t>
            </a:r>
            <a:endParaRPr lang="pt-BR" sz="15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1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6946" y="0"/>
            <a:ext cx="6555407" cy="875211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repasses sociais das loterias em 2020</a:t>
            </a:r>
            <a:r>
              <a:rPr lang="pt-BR" sz="1800" dirty="0">
                <a:latin typeface="Arial Black" panose="020B0A04020102020204" pitchFamily="34" charset="0"/>
              </a:rPr>
              <a:t>)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39" y="762386"/>
            <a:ext cx="5860763" cy="5925797"/>
          </a:xfrm>
        </p:spPr>
      </p:pic>
      <p:pic>
        <p:nvPicPr>
          <p:cNvPr id="5" name="Capa_def.png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399" y="144458"/>
            <a:ext cx="1350010" cy="53403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ângulo 5"/>
          <p:cNvSpPr/>
          <p:nvPr/>
        </p:nvSpPr>
        <p:spPr>
          <a:xfrm>
            <a:off x="28436" y="762386"/>
            <a:ext cx="3429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F8F8F8"/>
                </a:solidFill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ASSOCIAÇÃO NACIONAL DOS LOTÉRICOS</a:t>
            </a:r>
            <a:endParaRPr lang="pt-BR" sz="15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3" y="2472599"/>
            <a:ext cx="8700780" cy="3980452"/>
          </a:xfrm>
        </p:spPr>
      </p:pic>
      <p:pic>
        <p:nvPicPr>
          <p:cNvPr id="5" name="Capa_def.png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399" y="144458"/>
            <a:ext cx="1350010" cy="53403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ângulo 5"/>
          <p:cNvSpPr/>
          <p:nvPr/>
        </p:nvSpPr>
        <p:spPr>
          <a:xfrm>
            <a:off x="28436" y="762386"/>
            <a:ext cx="3429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F8F8F8"/>
                </a:solidFill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ASSOCIAÇÃO NACIONAL DOS LOTÉRICOS</a:t>
            </a:r>
            <a:endParaRPr lang="pt-BR" sz="1500" dirty="0">
              <a:solidFill>
                <a:srgbClr val="F8F8F8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28353" y="1554487"/>
            <a:ext cx="8700779" cy="875211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REDE LOTÉRICA – presença/capilaridade no brasil</a:t>
            </a:r>
            <a:endParaRPr lang="pt-B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2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55" y="169816"/>
            <a:ext cx="5924425" cy="6400801"/>
          </a:xfrm>
        </p:spPr>
      </p:pic>
      <p:pic>
        <p:nvPicPr>
          <p:cNvPr id="4" name="Capa_def.png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399" y="144458"/>
            <a:ext cx="1350010" cy="53403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Retângulo 4"/>
          <p:cNvSpPr/>
          <p:nvPr/>
        </p:nvSpPr>
        <p:spPr>
          <a:xfrm>
            <a:off x="28436" y="762386"/>
            <a:ext cx="3429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F8F8F8"/>
                </a:solidFill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ASSOCIAÇÃO NACIONAL DOS LOTÉRICOS</a:t>
            </a:r>
            <a:endParaRPr lang="pt-BR" sz="15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4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pa_def.png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4399" y="144458"/>
            <a:ext cx="1350010" cy="53403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tângulo 6"/>
          <p:cNvSpPr/>
          <p:nvPr/>
        </p:nvSpPr>
        <p:spPr>
          <a:xfrm>
            <a:off x="28436" y="762386"/>
            <a:ext cx="3429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F8F8F8"/>
                </a:solidFill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ASSOCIAÇÃO NACIONAL DOS LOTÉRICOS</a:t>
            </a:r>
            <a:endParaRPr lang="pt-BR" sz="1500" dirty="0">
              <a:solidFill>
                <a:srgbClr val="F8F8F8"/>
              </a:solidFill>
            </a:endParaRP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8E4A212D-5D46-F549-A2F6-798E36AAF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16" y="371928"/>
            <a:ext cx="7680327" cy="61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5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95" y="117566"/>
            <a:ext cx="4787296" cy="6505303"/>
          </a:xfrm>
        </p:spPr>
      </p:pic>
      <p:pic>
        <p:nvPicPr>
          <p:cNvPr id="5" name="Capa_def.png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399" y="144458"/>
            <a:ext cx="1350010" cy="53403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ângulo 5"/>
          <p:cNvSpPr/>
          <p:nvPr/>
        </p:nvSpPr>
        <p:spPr>
          <a:xfrm>
            <a:off x="28436" y="762386"/>
            <a:ext cx="3429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F8F8F8"/>
                </a:solidFill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ASSOCIAÇÃO NACIONAL DOS LOTÉRICOS</a:t>
            </a:r>
            <a:endParaRPr lang="pt-BR" sz="15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1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0" y="248194"/>
            <a:ext cx="5937955" cy="6413863"/>
          </a:xfrm>
        </p:spPr>
      </p:pic>
      <p:pic>
        <p:nvPicPr>
          <p:cNvPr id="5" name="Capa_def.png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399" y="144458"/>
            <a:ext cx="1350010" cy="53403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ângulo 5"/>
          <p:cNvSpPr/>
          <p:nvPr/>
        </p:nvSpPr>
        <p:spPr>
          <a:xfrm>
            <a:off x="28436" y="762386"/>
            <a:ext cx="3429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F8F8F8"/>
                </a:solidFill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ASSOCIAÇÃO NACIONAL DOS LOTÉRICOS</a:t>
            </a:r>
            <a:endParaRPr lang="pt-BR" sz="15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69661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213</TotalTime>
  <Words>129</Words>
  <Application>Microsoft Office PowerPoint</Application>
  <PresentationFormat>Widescreen</PresentationFormat>
  <Paragraphs>21</Paragraphs>
  <Slides>12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Fatia</vt:lpstr>
      <vt:lpstr>Apresentação do PowerPoint</vt:lpstr>
      <vt:lpstr>Apresentação do PowerPoint</vt:lpstr>
      <vt:lpstr>Apresentação do PowerPoint</vt:lpstr>
      <vt:lpstr>repasses sociais das loterias em 2020)</vt:lpstr>
      <vt:lpstr>REDE LOTÉRICA – presença/capilaridade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“LoteriaS Online” nos estados</vt:lpstr>
      <vt:lpstr>“LoteriaS Online” nos estados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Physic Fuel 2</dc:creator>
  <cp:lastModifiedBy>Bruno Lobato</cp:lastModifiedBy>
  <cp:revision>20</cp:revision>
  <dcterms:created xsi:type="dcterms:W3CDTF">2021-09-01T20:19:03Z</dcterms:created>
  <dcterms:modified xsi:type="dcterms:W3CDTF">2021-09-15T12:31:30Z</dcterms:modified>
</cp:coreProperties>
</file>