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y="6858000" cx="12192000"/>
  <p:notesSz cx="6858000" cy="9144000"/>
  <p:defaultTextStyle>
    <a:defPPr lvl="0">
      <a:defRPr lang="pt-BR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9" Type="http://schemas.openxmlformats.org/officeDocument/2006/relationships/slide" Target="slides/slide6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49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358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3371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1284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1988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8981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634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97533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2569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5200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847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880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34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1002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8751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8688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0869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91A2CB8-61EB-4962-82AE-9AF8B7BFA4D4}" type="datetimeFigureOut">
              <a:rPr lang="pt-BR" smtClean="0"/>
              <a:t>14/09/2021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9346E6-626A-4976-8E47-C294061DE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539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apa_def.png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4302836" y="1563565"/>
            <a:ext cx="3278777" cy="1514524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5" name="Retângulo 4"/>
          <p:cNvSpPr/>
          <p:nvPr/>
        </p:nvSpPr>
        <p:spPr>
          <a:xfrm>
            <a:off x="2007019" y="3429000"/>
            <a:ext cx="79589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3600" dirty="0">
              <a:solidFill>
                <a:srgbClr val="F8F8F8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8911043" y="6208848"/>
            <a:ext cx="3032690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BRASÍLIA, 15 de Setembro de 2021</a:t>
            </a:r>
            <a:endParaRPr lang="pt-BR" sz="1500" dirty="0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495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apa_def.png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4399" y="144458"/>
            <a:ext cx="1350010" cy="534035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7" name="Retângulo 6"/>
          <p:cNvSpPr/>
          <p:nvPr/>
        </p:nvSpPr>
        <p:spPr>
          <a:xfrm>
            <a:off x="1454409" y="144458"/>
            <a:ext cx="34290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1500" dirty="0">
              <a:solidFill>
                <a:srgbClr val="F8F8F8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58399" y="859065"/>
            <a:ext cx="11389612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u="sng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As LOTERIAS no BRASIL </a:t>
            </a:r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– Breve Histórico</a:t>
            </a:r>
            <a:endParaRPr lang="pt-BR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just"/>
            <a:endParaRPr lang="pt-BR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000" u="sng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1784</a:t>
            </a:r>
            <a:r>
              <a:rPr lang="pt-BR" sz="2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: primeira loteria do Brasil, criada para subsidiar a construção da Cadeia Pública e da Câmara dos Vereadores da capital de MG (Vila Rica)</a:t>
            </a:r>
          </a:p>
          <a:p>
            <a:pPr algn="just"/>
            <a:endParaRPr lang="pt-BR" sz="20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000" u="sng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1784-1844</a:t>
            </a:r>
            <a:r>
              <a:rPr lang="pt-BR" sz="2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: Governo brasileiro dava concessões a Hospitais e Orfanatos para exploração das loterias (finalidade publica)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0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000" u="sng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1844</a:t>
            </a:r>
            <a:r>
              <a:rPr lang="pt-BR" sz="2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:  </a:t>
            </a:r>
            <a:r>
              <a:rPr lang="pt-BR" sz="2000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D.Pedro</a:t>
            </a:r>
            <a:r>
              <a:rPr lang="pt-BR" sz="2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II regulamentou o funcionamento das loterias a partir de então (finalidade pública)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000" u="sng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1899</a:t>
            </a:r>
            <a:r>
              <a:rPr lang="pt-BR" sz="2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: Nos primeiros anos da República, parte da arrecadação foi incluída como parte do orçamento federal (fonte de financiamento público)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000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Séc.XX</a:t>
            </a:r>
            <a:r>
              <a:rPr lang="pt-BR" sz="2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: instituição de normas para garantir credibilidade e transparência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pt-BR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000" u="sng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1962</a:t>
            </a:r>
            <a:r>
              <a:rPr lang="pt-BR" sz="2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: CEF assume gestão e regulação sobre mercado de loterias – criação da Loteria Federal</a:t>
            </a:r>
            <a:endParaRPr lang="pt-BR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546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apa_def.png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4399" y="144458"/>
            <a:ext cx="1350010" cy="534035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7" name="Retângulo 6"/>
          <p:cNvSpPr/>
          <p:nvPr/>
        </p:nvSpPr>
        <p:spPr>
          <a:xfrm>
            <a:off x="1454409" y="144458"/>
            <a:ext cx="34290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1500" dirty="0">
              <a:solidFill>
                <a:srgbClr val="F8F8F8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58399" y="859065"/>
            <a:ext cx="1119367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LOTERIAS ESTADUAIS – </a:t>
            </a:r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Novo marco dos Jogos legais no BRASIL</a:t>
            </a:r>
            <a:endParaRPr lang="pt-BR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endParaRPr lang="pt-BR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pt-BR" sz="2400" dirty="0">
                <a:latin typeface="Arial Black" panose="020B0A04020102020204" pitchFamily="34" charset="0"/>
              </a:rPr>
              <a:t>Oportunidades em destaque</a:t>
            </a:r>
          </a:p>
          <a:p>
            <a:pPr algn="ctr"/>
            <a:endParaRPr lang="pt-BR" sz="2400" dirty="0">
              <a:latin typeface="Arial Black" panose="020B0A04020102020204" pitchFamily="34" charset="0"/>
            </a:endParaRPr>
          </a:p>
          <a:p>
            <a:pPr algn="just"/>
            <a:endParaRPr lang="pt-BR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AutoNum type="arabicParenR"/>
            </a:pPr>
            <a:r>
              <a:rPr lang="pt-BR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Fonte nova de financiamento de políticas </a:t>
            </a:r>
            <a:r>
              <a:rPr lang="pt-BR" dirty="0">
                <a:solidFill>
                  <a:schemeClr val="bg1"/>
                </a:solidFill>
                <a:latin typeface="Arial Black" panose="020B0A04020102020204" pitchFamily="34" charset="0"/>
              </a:rPr>
              <a:t>públicas </a:t>
            </a:r>
            <a:r>
              <a:rPr lang="pt-BR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para os Estados da Federação</a:t>
            </a:r>
            <a:endParaRPr lang="pt-BR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AutoNum type="arabicParenR"/>
            </a:pPr>
            <a:r>
              <a:rPr lang="pt-BR" dirty="0">
                <a:solidFill>
                  <a:schemeClr val="bg1"/>
                </a:solidFill>
                <a:latin typeface="Arial Black" panose="020B0A04020102020204" pitchFamily="34" charset="0"/>
              </a:rPr>
              <a:t>Modelo de governança com diretrizes norteadoras do propósito originário dessa conquista dos Estados</a:t>
            </a:r>
          </a:p>
          <a:p>
            <a:pPr marL="342900" indent="-342900" algn="just">
              <a:buAutoNum type="arabicParenR"/>
            </a:pPr>
            <a:endParaRPr lang="pt-BR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AutoNum type="arabicParenR"/>
            </a:pPr>
            <a:r>
              <a:rPr lang="pt-BR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Padronização do </a:t>
            </a:r>
            <a:r>
              <a:rPr lang="pt-BR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pay</a:t>
            </a:r>
            <a:r>
              <a:rPr lang="pt-BR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-out para </a:t>
            </a:r>
            <a:r>
              <a:rPr lang="pt-BR" dirty="0">
                <a:solidFill>
                  <a:schemeClr val="bg1"/>
                </a:solidFill>
                <a:latin typeface="Arial Black" panose="020B0A04020102020204" pitchFamily="34" charset="0"/>
              </a:rPr>
              <a:t>garantir o equilíbrio concorrencial e a mitigação de riscos do sistema de jogos </a:t>
            </a:r>
            <a:r>
              <a:rPr lang="pt-BR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legais (padrão de </a:t>
            </a:r>
            <a:r>
              <a:rPr lang="pt-BR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pay</a:t>
            </a:r>
            <a:r>
              <a:rPr lang="pt-BR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-out a ser seguido por todos os Estados, conforme PL 472/2007) : </a:t>
            </a:r>
            <a:r>
              <a:rPr lang="pt-BR" u="sng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isonomia</a:t>
            </a:r>
            <a:endParaRPr lang="pt-BR" u="sng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AutoNum type="arabicParenR"/>
            </a:pPr>
            <a:endParaRPr lang="pt-BR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AutoNum type="arabicParenR"/>
            </a:pPr>
            <a:r>
              <a:rPr lang="pt-BR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Demanda reprimida por jogos (modalidades novas)  aliada à capacidade de crescimento desse mercado no Brasil complementam portfólio da Rede Lotérica</a:t>
            </a:r>
          </a:p>
          <a:p>
            <a:pPr marL="342900" indent="-342900" algn="just">
              <a:buAutoNum type="arabicParenR"/>
            </a:pPr>
            <a:endParaRPr lang="pt-BR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AutoNum type="arabicParenR"/>
            </a:pPr>
            <a:r>
              <a:rPr lang="pt-BR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Reforçar caráter público das atividades e do mercado de loterias</a:t>
            </a:r>
          </a:p>
          <a:p>
            <a:pPr marL="342900" indent="-342900" algn="just">
              <a:buAutoNum type="arabicParenR"/>
            </a:pPr>
            <a:endParaRPr lang="pt-BR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AutoNum type="arabicParenR"/>
            </a:pPr>
            <a:r>
              <a:rPr lang="pt-BR" b="1" dirty="0">
                <a:solidFill>
                  <a:schemeClr val="bg1"/>
                </a:solidFill>
                <a:latin typeface="Arial Black" panose="020B0A04020102020204" pitchFamily="34" charset="0"/>
              </a:rPr>
              <a:t>Necessidade </a:t>
            </a:r>
            <a:r>
              <a:rPr lang="pt-BR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de reafirmação da </a:t>
            </a:r>
            <a:r>
              <a:rPr lang="pt-BR" b="1" dirty="0">
                <a:solidFill>
                  <a:schemeClr val="bg1"/>
                </a:solidFill>
                <a:latin typeface="Arial Black" panose="020B0A04020102020204" pitchFamily="34" charset="0"/>
              </a:rPr>
              <a:t>Rede Lotérica como canal distribuidor e </a:t>
            </a:r>
            <a:r>
              <a:rPr lang="pt-BR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vendedor</a:t>
            </a:r>
          </a:p>
        </p:txBody>
      </p:sp>
    </p:spTree>
    <p:extLst>
      <p:ext uri="{BB962C8B-B14F-4D97-AF65-F5344CB8AC3E}">
        <p14:creationId xmlns:p14="http://schemas.microsoft.com/office/powerpoint/2010/main" val="3180616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apa_def.png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4399" y="144458"/>
            <a:ext cx="1350010" cy="534035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6" name="Retângulo 5"/>
          <p:cNvSpPr/>
          <p:nvPr/>
        </p:nvSpPr>
        <p:spPr>
          <a:xfrm>
            <a:off x="1429398" y="144458"/>
            <a:ext cx="34290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1500" dirty="0">
              <a:solidFill>
                <a:srgbClr val="F8F8F8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4212" y="862149"/>
            <a:ext cx="11202988" cy="572153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t-BR" sz="2400" dirty="0">
                <a:solidFill>
                  <a:schemeClr val="tx1"/>
                </a:solidFill>
                <a:latin typeface="Arial Black" panose="020B0A04020102020204" pitchFamily="34" charset="0"/>
              </a:rPr>
              <a:t>Representatividade da Rede Lotérica no país</a:t>
            </a:r>
          </a:p>
          <a:p>
            <a:pPr marL="0" indent="0">
              <a:buNone/>
            </a:pPr>
            <a:endParaRPr lang="pt-BR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just"/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Rede composta por 13 mil pontos </a:t>
            </a:r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de venda distribuídos </a:t>
            </a:r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em 97% dos municípios </a:t>
            </a:r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brasileiros</a:t>
            </a:r>
          </a:p>
          <a:p>
            <a:pPr algn="just"/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Atendimento social : fonte pagadora dos programas sociais da nação</a:t>
            </a:r>
          </a:p>
          <a:p>
            <a:pPr algn="just"/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“Agente bancário” para a população carente e </a:t>
            </a:r>
            <a:r>
              <a:rPr lang="pt-BR" sz="2400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desbancarizada</a:t>
            </a:r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endParaRPr lang="pt-BR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just"/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Segmento de micro empresários que gera empregos diretos para mais de 100 mil famílias</a:t>
            </a:r>
          </a:p>
          <a:p>
            <a:pPr algn="just"/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Fonte geradora de repasse de recursos destinados a relevantes políticas públicas federais - 8 bilhões em 2020</a:t>
            </a:r>
          </a:p>
          <a:p>
            <a:pPr algn="just"/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Venda de Jogos: modelo </a:t>
            </a:r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de governança referencial na América Latina, baseado em princípios internacionais aplicáveis à atividade lotérica </a:t>
            </a:r>
          </a:p>
          <a:p>
            <a:pPr algn="just"/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Credibilidade reconhecida pela sociedade brasileira</a:t>
            </a:r>
          </a:p>
          <a:p>
            <a:endParaRPr lang="pt-BR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871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apa_def.png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4399" y="144458"/>
            <a:ext cx="1350010" cy="534035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6" name="Retângulo 5"/>
          <p:cNvSpPr/>
          <p:nvPr/>
        </p:nvSpPr>
        <p:spPr>
          <a:xfrm>
            <a:off x="1454409" y="112737"/>
            <a:ext cx="34290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1500" dirty="0">
              <a:solidFill>
                <a:srgbClr val="F8F8F8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91933" y="678493"/>
            <a:ext cx="10811941" cy="603581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pt-BR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pt-BR" sz="2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Posicionamento </a:t>
            </a:r>
            <a:r>
              <a:rPr lang="pt-BR" sz="2400" dirty="0">
                <a:solidFill>
                  <a:schemeClr val="tx1"/>
                </a:solidFill>
                <a:latin typeface="Arial Black" panose="020B0A04020102020204" pitchFamily="34" charset="0"/>
              </a:rPr>
              <a:t>Estratégico da Rede Lotérica  </a:t>
            </a:r>
          </a:p>
          <a:p>
            <a:pPr marL="0" indent="0">
              <a:buNone/>
            </a:pPr>
            <a:endParaRPr lang="pt-BR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just"/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Correspondente Bancário mais procurado pelos brasileiros com índice de satisfação superior a 95% </a:t>
            </a:r>
          </a:p>
          <a:p>
            <a:pPr algn="just"/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Detentora dos principais fatores críticos de sucesso no mercado de Jogos: premiação, produtos, rede de venda /distribuição, capilaridade, credibilidade e pagamento da premiação no ponto de venda. </a:t>
            </a:r>
            <a:endParaRPr lang="pt-BR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just"/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Possui inteligência </a:t>
            </a:r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do </a:t>
            </a:r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mercado local de jogos, domínio dos fatores de sucesso, expertise </a:t>
            </a:r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na venda </a:t>
            </a:r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 comercialização de </a:t>
            </a:r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apostas e </a:t>
            </a:r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capacidade combinada para o pagamento </a:t>
            </a:r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de </a:t>
            </a:r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prêmios.</a:t>
            </a:r>
          </a:p>
          <a:p>
            <a:pPr algn="just"/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Atuação da Rede Lotérica como prestadora de serviços financeiros combinada com venda de jogos são atividades complementares que conferem posicionamento único desta Rede no mercado de Jogos</a:t>
            </a:r>
            <a:endParaRPr lang="pt-BR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pt-BR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pt-BR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195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apa_def.png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4399" y="144458"/>
            <a:ext cx="1350010" cy="534035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6" name="Retângulo 5"/>
          <p:cNvSpPr/>
          <p:nvPr/>
        </p:nvSpPr>
        <p:spPr>
          <a:xfrm>
            <a:off x="1454409" y="144458"/>
            <a:ext cx="34290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1500" dirty="0">
              <a:solidFill>
                <a:srgbClr val="F8F8F8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7100" y="-313509"/>
            <a:ext cx="11202988" cy="70539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Por que a Rede Lotérica é um canal estratégico no marco legal das loterias estaduais? </a:t>
            </a:r>
          </a:p>
          <a:p>
            <a:pPr marL="0" indent="0" algn="just">
              <a:buNone/>
            </a:pPr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		Citamos alguns valores e princípios:</a:t>
            </a:r>
            <a:endParaRPr lang="pt-BR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2" algn="just"/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Credibilidade </a:t>
            </a:r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- conquistada e consolidada</a:t>
            </a:r>
          </a:p>
          <a:p>
            <a:pPr lvl="2" algn="just"/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Rede de maior acessibilidade do país</a:t>
            </a:r>
          </a:p>
          <a:p>
            <a:pPr lvl="2" algn="just"/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Referencial em jogos para o público apostador</a:t>
            </a:r>
          </a:p>
          <a:p>
            <a:pPr lvl="2" algn="just"/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Presença em praticamente todos os municípios do Brasil</a:t>
            </a:r>
          </a:p>
          <a:p>
            <a:pPr lvl="2" algn="just"/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Atuação baseada em práticas consolidadas de compliance, prestação de contas e jogo </a:t>
            </a:r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responsável</a:t>
            </a:r>
          </a:p>
          <a:p>
            <a:pPr lvl="2" algn="just"/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Canal de comercialização “pronto” pra iniciar operação</a:t>
            </a:r>
            <a:endParaRPr lang="pt-BR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39C7485-F8CE-4BDC-BE6E-131B266C183A}"/>
              </a:ext>
            </a:extLst>
          </p:cNvPr>
          <p:cNvSpPr txBox="1"/>
          <p:nvPr/>
        </p:nvSpPr>
        <p:spPr>
          <a:xfrm>
            <a:off x="1454409" y="5879119"/>
            <a:ext cx="10014780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pt-BR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Conclusão : Rede Lotérica é um </a:t>
            </a:r>
            <a:r>
              <a:rPr lang="pt-BR" dirty="0">
                <a:solidFill>
                  <a:schemeClr val="bg1"/>
                </a:solidFill>
                <a:latin typeface="Arial Black" panose="020B0A04020102020204" pitchFamily="34" charset="0"/>
              </a:rPr>
              <a:t>c</a:t>
            </a:r>
            <a:r>
              <a:rPr lang="pt-BR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anal </a:t>
            </a:r>
            <a:r>
              <a:rPr lang="pt-BR" dirty="0">
                <a:solidFill>
                  <a:schemeClr val="bg1"/>
                </a:solidFill>
                <a:latin typeface="Arial Black" panose="020B0A04020102020204" pitchFamily="34" charset="0"/>
              </a:rPr>
              <a:t>e</a:t>
            </a:r>
            <a:r>
              <a:rPr lang="pt-BR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stratégico </a:t>
            </a:r>
            <a:r>
              <a:rPr lang="pt-BR" dirty="0">
                <a:solidFill>
                  <a:schemeClr val="bg1"/>
                </a:solidFill>
                <a:latin typeface="Arial Black" panose="020B0A04020102020204" pitchFamily="34" charset="0"/>
              </a:rPr>
              <a:t>para atuar no segmento das Loterias Estaduais</a:t>
            </a:r>
          </a:p>
        </p:txBody>
      </p:sp>
    </p:spTree>
    <p:extLst>
      <p:ext uri="{BB962C8B-B14F-4D97-AF65-F5344CB8AC3E}">
        <p14:creationId xmlns:p14="http://schemas.microsoft.com/office/powerpoint/2010/main" val="2641149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apa_def.png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4399" y="144458"/>
            <a:ext cx="1350010" cy="534035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6" name="Retângulo 5"/>
          <p:cNvSpPr/>
          <p:nvPr/>
        </p:nvSpPr>
        <p:spPr>
          <a:xfrm>
            <a:off x="1513287" y="144458"/>
            <a:ext cx="34290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5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1500" dirty="0">
              <a:solidFill>
                <a:srgbClr val="F8F8F8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4212" y="862149"/>
            <a:ext cx="10889480" cy="57999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400" dirty="0">
                <a:solidFill>
                  <a:schemeClr val="tx1"/>
                </a:solidFill>
                <a:latin typeface="Arial Black" panose="020B0A04020102020204" pitchFamily="34" charset="0"/>
              </a:rPr>
              <a:t>I</a:t>
            </a:r>
            <a:r>
              <a:rPr lang="pt-BR" sz="2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mportância para a Rede Lotérica das Loterias Estaduais</a:t>
            </a:r>
            <a:endParaRPr lang="pt-BR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pt-BR" sz="2400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 </a:t>
            </a:r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Rede Lotérica se alicerça no binômio </a:t>
            </a:r>
            <a:r>
              <a:rPr lang="pt-BR" sz="2400" i="1" dirty="0">
                <a:solidFill>
                  <a:schemeClr val="bg1"/>
                </a:solidFill>
                <a:latin typeface="Arial Black" panose="020B0A04020102020204" pitchFamily="34" charset="0"/>
              </a:rPr>
              <a:t>Jogos e Serviços</a:t>
            </a:r>
            <a:endParaRPr lang="pt-BR" sz="2400" b="1" dirty="0">
              <a:latin typeface="Arial Black" panose="020B0A040201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  <a:latin typeface="Arial Black" panose="020B0A04020102020204" pitchFamily="34" charset="0"/>
              </a:rPr>
              <a:t>A </a:t>
            </a:r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presença física atual nos Municípios e Estados atendidos pela Rede depende da sustentabilidade financeira da lojas (bancos não estão presentes ou estão se retirando de determinadas  localidades)</a:t>
            </a:r>
            <a:endParaRPr lang="pt-BR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Atendimento aos programas sociais e à população, principalmente aquela mais carente, pode ficar comprometido sem a receita adicional representada pelas loterias estaduais</a:t>
            </a:r>
            <a:endParaRPr lang="pt-BR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Custo do atendimento presencial é maior : “quem vai atender o pobre ??”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634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83463" y="1499532"/>
            <a:ext cx="8534400" cy="3615267"/>
          </a:xfrm>
        </p:spPr>
        <p:txBody>
          <a:bodyPr>
            <a:normAutofit/>
          </a:bodyPr>
          <a:lstStyle/>
          <a:p>
            <a:pPr marL="2286000" lvl="5" indent="0" algn="r">
              <a:buNone/>
            </a:pPr>
            <a:endParaRPr lang="pt-BR" sz="4000" dirty="0">
              <a:latin typeface="Arial Black" panose="020B0A04020102020204" pitchFamily="34" charset="0"/>
            </a:endParaRPr>
          </a:p>
          <a:p>
            <a:pPr marL="2286000" lvl="5" indent="0" algn="r">
              <a:buNone/>
            </a:pPr>
            <a:r>
              <a:rPr lang="pt-BR" sz="4000" dirty="0">
                <a:latin typeface="Arial Black" panose="020B0A04020102020204" pitchFamily="34" charset="0"/>
              </a:rPr>
              <a:t>Muito Obrigada!</a:t>
            </a:r>
          </a:p>
        </p:txBody>
      </p:sp>
      <p:pic>
        <p:nvPicPr>
          <p:cNvPr id="4" name="Capa_def.png">
            <a:extLst>
              <a:ext uri="{FF2B5EF4-FFF2-40B4-BE49-F238E27FC236}">
                <a16:creationId xmlns:a16="http://schemas.microsoft.com/office/drawing/2014/main" id="{64F7C364-8D2B-469F-BAE4-36B90CAF6384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8809521" y="113484"/>
            <a:ext cx="3278777" cy="1514524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CD29CBBB-1B53-4CA5-A716-C3FF1DE1E6F9}"/>
              </a:ext>
            </a:extLst>
          </p:cNvPr>
          <p:cNvSpPr/>
          <p:nvPr/>
        </p:nvSpPr>
        <p:spPr>
          <a:xfrm>
            <a:off x="4233026" y="1609133"/>
            <a:ext cx="79589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b="1" dirty="0">
                <a:solidFill>
                  <a:srgbClr val="F8F8F8"/>
                </a:solidFill>
                <a:latin typeface="Calibri" panose="020F0502020204030204" pitchFamily="34" charset="0"/>
                <a:ea typeface="SimSun" panose="02010600030101010101" pitchFamily="2" charset="-122"/>
                <a:cs typeface="Tahoma" panose="020B0604030504040204" pitchFamily="34" charset="0"/>
              </a:rPr>
              <a:t>ASSOCIAÇÃO NACIONAL DOS LOTÉRICOS</a:t>
            </a:r>
            <a:endParaRPr lang="pt-BR" sz="3600" dirty="0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960371"/>
      </p:ext>
    </p:extLst>
  </p:cSld>
  <p:clrMapOvr>
    <a:masterClrMapping/>
  </p:clrMapOvr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