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y="6858000" cx="12192000"/>
  <p:notesSz cx="6858000" cy="9144000"/>
  <p:defaultTextStyle>
    <a:defPPr lvl="0">
      <a:defRPr lang="pt-B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4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58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37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1284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988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981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34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753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56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20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47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80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00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75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8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86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1A2CB8-61EB-4962-82AE-9AF8B7BFA4D4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9346E6-626A-4976-8E47-C294061DE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53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apa_def.png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302836" y="1563565"/>
            <a:ext cx="3278777" cy="151452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5" name="Retângulo 4"/>
          <p:cNvSpPr/>
          <p:nvPr/>
        </p:nvSpPr>
        <p:spPr>
          <a:xfrm>
            <a:off x="2007019" y="3429000"/>
            <a:ext cx="7958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3600" dirty="0">
              <a:solidFill>
                <a:srgbClr val="F8F8F8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11043" y="6208848"/>
            <a:ext cx="30326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BRASÍLIA, 15 de Setembro de 2021</a:t>
            </a:r>
            <a:endParaRPr lang="pt-BR" sz="1500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9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apa_def.png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399" y="144458"/>
            <a:ext cx="1350010" cy="53403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Retângulo 6"/>
          <p:cNvSpPr/>
          <p:nvPr/>
        </p:nvSpPr>
        <p:spPr>
          <a:xfrm>
            <a:off x="1454409" y="144458"/>
            <a:ext cx="34290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1500" dirty="0">
              <a:solidFill>
                <a:srgbClr val="F8F8F8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8399" y="859065"/>
            <a:ext cx="113896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As LOTERIAS no BRASIL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– Breve Histórico</a:t>
            </a:r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1784</a:t>
            </a:r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: primeira loteria do Brasil, criada para subsidiar a construção da Cadeia Pública e da Câmara dos Vereadores da capital de MG (Vila Rica)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1784-1844</a:t>
            </a:r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: Governo brasileiro dava concessões a Hospitais e Orfanatos para exploração das loterias (finalidade publica)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1844</a:t>
            </a:r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:  </a:t>
            </a:r>
            <a:r>
              <a:rPr lang="pt-BR" sz="2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D.Pedro</a:t>
            </a:r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II regulamentou o funcionamento das loterias a partir de então (finalidade pública)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1899</a:t>
            </a:r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: Nos primeiros anos da República, parte da arrecadação foi incluída como parte do orçamento federal (fonte de financiamento público)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Séc.XX</a:t>
            </a:r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: instituição de normas para garantir credibilidade e transparência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1962</a:t>
            </a:r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: CEF assume gestão e regulação sobre mercado de loterias – criação da Loteria Federal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4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apa_def.png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399" y="144458"/>
            <a:ext cx="1350010" cy="53403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Retângulo 6"/>
          <p:cNvSpPr/>
          <p:nvPr/>
        </p:nvSpPr>
        <p:spPr>
          <a:xfrm>
            <a:off x="1454409" y="144458"/>
            <a:ext cx="34290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1500" dirty="0">
              <a:solidFill>
                <a:srgbClr val="F8F8F8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8399" y="859065"/>
            <a:ext cx="111936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LOTERIAS ESTADUAIS –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Novo marco dos Jogos legais no BRASIL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BR" sz="2400" dirty="0">
                <a:latin typeface="Arial Black" panose="020B0A04020102020204" pitchFamily="34" charset="0"/>
              </a:rPr>
              <a:t>Oportunidades em destaque</a:t>
            </a:r>
          </a:p>
          <a:p>
            <a:pPr algn="ctr"/>
            <a:endParaRPr lang="pt-BR" sz="2400" dirty="0">
              <a:latin typeface="Arial Black" panose="020B0A04020102020204" pitchFamily="34" charset="0"/>
            </a:endParaRP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Fonte nova de financiamento de políticas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públicas 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para os Estados da Federação</a:t>
            </a:r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Modelo de governança com diretrizes norteadoras do propósito originário dessa conquista dos Estados</a:t>
            </a:r>
          </a:p>
          <a:p>
            <a:pPr marL="342900" indent="-342900" algn="just">
              <a:buAutoNum type="arabicParenR"/>
            </a:pPr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Padronização do </a:t>
            </a:r>
            <a:r>
              <a:rPr lang="pt-BR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pay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-out para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garantir o equilíbrio concorrencial e a mitigação de riscos do sistema de jogos 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legais (padrão de </a:t>
            </a:r>
            <a:r>
              <a:rPr lang="pt-BR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pay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-out a ser seguido por todos os Estados, conforme PL 472/2007) : </a:t>
            </a:r>
            <a:r>
              <a:rPr lang="pt-BR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isonomia</a:t>
            </a:r>
            <a:endParaRPr lang="pt-BR" u="sng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AutoNum type="arabicParenR"/>
            </a:pPr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Demanda reprimida por jogos (modalidades novas)  aliada à capacidade de crescimento desse mercado no Brasil complementam portfólio da Rede Lotérica</a:t>
            </a:r>
          </a:p>
          <a:p>
            <a:pPr marL="342900" indent="-342900" algn="just">
              <a:buAutoNum type="arabicParenR"/>
            </a:pPr>
            <a:endParaRPr lang="pt-BR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Reforçar caráter público das atividades e do mercado de loterias</a:t>
            </a:r>
          </a:p>
          <a:p>
            <a:pPr marL="342900" indent="-342900" algn="just">
              <a:buAutoNum type="arabicParenR"/>
            </a:pPr>
            <a:endParaRPr lang="pt-BR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Necessidade </a:t>
            </a:r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 reafirmação da </a:t>
            </a:r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Rede Lotérica como canal distribuidor e </a:t>
            </a:r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vendedor</a:t>
            </a:r>
          </a:p>
        </p:txBody>
      </p:sp>
    </p:spTree>
    <p:extLst>
      <p:ext uri="{BB962C8B-B14F-4D97-AF65-F5344CB8AC3E}">
        <p14:creationId xmlns:p14="http://schemas.microsoft.com/office/powerpoint/2010/main" val="318061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apa_def.png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399" y="144458"/>
            <a:ext cx="1350010" cy="53403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" name="Retângulo 5"/>
          <p:cNvSpPr/>
          <p:nvPr/>
        </p:nvSpPr>
        <p:spPr>
          <a:xfrm>
            <a:off x="1429398" y="144458"/>
            <a:ext cx="34290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1500" dirty="0">
              <a:solidFill>
                <a:srgbClr val="F8F8F8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862149"/>
            <a:ext cx="11202988" cy="57215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400" dirty="0">
                <a:solidFill>
                  <a:schemeClr val="tx1"/>
                </a:solidFill>
                <a:latin typeface="Arial Black" panose="020B0A04020102020204" pitchFamily="34" charset="0"/>
              </a:rPr>
              <a:t>Representatividade da Rede Lotérica no país</a:t>
            </a:r>
          </a:p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Rede composta por 13 mil pontos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 venda distribuídos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em 97% dos municípios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brasileiros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Atendimento social : fonte pagadora dos programas sociais da nação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“Agente bancário” para a população carente e </a:t>
            </a:r>
            <a:r>
              <a:rPr lang="pt-BR" sz="2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desbancarizada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Segmento de micro empresários que gera empregos diretos para mais de 100 mil famílias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Fonte geradora de repasse de recursos destinados a relevantes políticas públicas federais - 8 bilhões em 2020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Venda de Jogos: modelo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de governança referencial na América Latina, baseado em princípios internacionais aplicáveis à atividade lotérica 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Credibilidade reconhecida pela sociedade brasileira</a:t>
            </a:r>
          </a:p>
          <a:p>
            <a:endParaRPr lang="pt-B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7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apa_def.png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399" y="144458"/>
            <a:ext cx="1350010" cy="53403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" name="Retângulo 5"/>
          <p:cNvSpPr/>
          <p:nvPr/>
        </p:nvSpPr>
        <p:spPr>
          <a:xfrm>
            <a:off x="1454409" y="112737"/>
            <a:ext cx="34290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1500" dirty="0">
              <a:solidFill>
                <a:srgbClr val="F8F8F8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1933" y="678493"/>
            <a:ext cx="10811941" cy="60358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Posicionamento </a:t>
            </a:r>
            <a:r>
              <a:rPr lang="pt-BR" sz="2400" dirty="0">
                <a:solidFill>
                  <a:schemeClr val="tx1"/>
                </a:solidFill>
                <a:latin typeface="Arial Black" panose="020B0A04020102020204" pitchFamily="34" charset="0"/>
              </a:rPr>
              <a:t>Estratégico da Rede Lotérica  </a:t>
            </a:r>
          </a:p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Correspondente Bancário mais procurado pelos brasileiros com índice de satisfação superior a 95% 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Detentora dos principais fatores críticos de sucesso no mercado de Jogos: premiação, produtos, rede de venda /distribuição, capilaridade, credibilidade e pagamento da premiação no ponto de venda. 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Possui inteligência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do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mercado local de jogos, domínio dos fatores de sucesso, expertise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na venda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 comercialização de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apostas e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capacidade combinada para o pagamento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de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prêmios.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Atuação da Rede Lotérica como prestadora de serviços financeiros combinada com venda de jogos são atividades complementares que conferem posicionamento único desta Rede no mercado de Jogos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pt-B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9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apa_def.png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399" y="144458"/>
            <a:ext cx="1350010" cy="53403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" name="Retângulo 5"/>
          <p:cNvSpPr/>
          <p:nvPr/>
        </p:nvSpPr>
        <p:spPr>
          <a:xfrm>
            <a:off x="1454409" y="144458"/>
            <a:ext cx="34290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1500" dirty="0">
              <a:solidFill>
                <a:srgbClr val="F8F8F8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7100" y="-313509"/>
            <a:ext cx="11202988" cy="70539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Por que a Rede Lotérica é um canal estratégico no marco legal das loterias estaduais? 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		Citamos alguns valores e princípios: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2"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Credibilidade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- conquistada e consolidada</a:t>
            </a:r>
          </a:p>
          <a:p>
            <a:pPr lvl="2"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Rede de maior acessibilidade do país</a:t>
            </a:r>
          </a:p>
          <a:p>
            <a:pPr lvl="2"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Referencial em jogos para o público apostador</a:t>
            </a:r>
          </a:p>
          <a:p>
            <a:pPr lvl="2"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Presença em praticamente todos os municípios do Brasil</a:t>
            </a:r>
          </a:p>
          <a:p>
            <a:pPr lvl="2" algn="just"/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Atuação baseada em práticas consolidadas de compliance, prestação de contas e jogo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responsável</a:t>
            </a:r>
          </a:p>
          <a:p>
            <a:pPr lvl="2" algn="just"/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Canal de comercialização “pronto” pra iniciar operação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39C7485-F8CE-4BDC-BE6E-131B266C183A}"/>
              </a:ext>
            </a:extLst>
          </p:cNvPr>
          <p:cNvSpPr txBox="1"/>
          <p:nvPr/>
        </p:nvSpPr>
        <p:spPr>
          <a:xfrm>
            <a:off x="1454409" y="5879119"/>
            <a:ext cx="10014780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Conclusão : Rede Lotérica é um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anal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e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stratégico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para atuar no segmento das Loterias Estaduais</a:t>
            </a:r>
          </a:p>
        </p:txBody>
      </p:sp>
    </p:spTree>
    <p:extLst>
      <p:ext uri="{BB962C8B-B14F-4D97-AF65-F5344CB8AC3E}">
        <p14:creationId xmlns:p14="http://schemas.microsoft.com/office/powerpoint/2010/main" val="2641149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apa_def.png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399" y="144458"/>
            <a:ext cx="1350010" cy="53403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" name="Retângulo 5"/>
          <p:cNvSpPr/>
          <p:nvPr/>
        </p:nvSpPr>
        <p:spPr>
          <a:xfrm>
            <a:off x="1513287" y="144458"/>
            <a:ext cx="34290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1500" dirty="0">
              <a:solidFill>
                <a:srgbClr val="F8F8F8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862149"/>
            <a:ext cx="10889480" cy="57999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>
                <a:solidFill>
                  <a:schemeClr val="tx1"/>
                </a:solidFill>
                <a:latin typeface="Arial Black" panose="020B0A04020102020204" pitchFamily="34" charset="0"/>
              </a:rPr>
              <a:t>I</a:t>
            </a:r>
            <a:r>
              <a:rPr lang="pt-BR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mportância para a Rede Lotérica das Loterias Estaduais</a:t>
            </a:r>
            <a:endParaRPr lang="pt-BR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 </a:t>
            </a: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Rede Lotérica se alicerça no binômio </a:t>
            </a:r>
            <a:r>
              <a:rPr lang="pt-BR" sz="2400" i="1" dirty="0">
                <a:solidFill>
                  <a:schemeClr val="bg1"/>
                </a:solidFill>
                <a:latin typeface="Arial Black" panose="020B0A04020102020204" pitchFamily="34" charset="0"/>
              </a:rPr>
              <a:t>Jogos e Serviços</a:t>
            </a:r>
            <a:endParaRPr lang="pt-BR" sz="2400" b="1" dirty="0"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A 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presença física atual nos Municípios e Estados atendidos pela Rede depende da sustentabilidade financeira da lojas (bancos não estão presentes ou estão se retirando de determinadas  localidades)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Atendimento aos programas sociais e à população, principalmente aquela mais carente, pode ficar comprometido sem a receita adicional representada pelas loterias estaduais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Custo do atendimento presencial é maior : “quem vai atender o pobre ??”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34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83463" y="1499532"/>
            <a:ext cx="8534400" cy="3615267"/>
          </a:xfrm>
        </p:spPr>
        <p:txBody>
          <a:bodyPr>
            <a:normAutofit/>
          </a:bodyPr>
          <a:lstStyle/>
          <a:p>
            <a:pPr marL="2286000" lvl="5" indent="0" algn="r">
              <a:buNone/>
            </a:pPr>
            <a:endParaRPr lang="pt-BR" sz="4000" dirty="0">
              <a:latin typeface="Arial Black" panose="020B0A04020102020204" pitchFamily="34" charset="0"/>
            </a:endParaRPr>
          </a:p>
          <a:p>
            <a:pPr marL="2286000" lvl="5" indent="0" algn="r">
              <a:buNone/>
            </a:pPr>
            <a:r>
              <a:rPr lang="pt-BR" sz="4000" dirty="0">
                <a:latin typeface="Arial Black" panose="020B0A04020102020204" pitchFamily="34" charset="0"/>
              </a:rPr>
              <a:t>Muito Obrigada!</a:t>
            </a:r>
          </a:p>
        </p:txBody>
      </p:sp>
      <p:pic>
        <p:nvPicPr>
          <p:cNvPr id="4" name="Capa_def.png">
            <a:extLst>
              <a:ext uri="{FF2B5EF4-FFF2-40B4-BE49-F238E27FC236}">
                <a16:creationId xmlns:a16="http://schemas.microsoft.com/office/drawing/2014/main" id="{64F7C364-8D2B-469F-BAE4-36B90CAF6384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09521" y="113484"/>
            <a:ext cx="3278777" cy="151452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D29CBBB-1B53-4CA5-A716-C3FF1DE1E6F9}"/>
              </a:ext>
            </a:extLst>
          </p:cNvPr>
          <p:cNvSpPr/>
          <p:nvPr/>
        </p:nvSpPr>
        <p:spPr>
          <a:xfrm>
            <a:off x="4233026" y="1609133"/>
            <a:ext cx="7958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rgbClr val="F8F8F8"/>
                </a:solidFill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ASSOCIAÇÃO NACIONAL DOS LOTÉRICOS</a:t>
            </a:r>
            <a:endParaRPr lang="pt-BR" sz="3600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60371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