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2"/>
  </p:notesMasterIdLst>
  <p:sldIdLst>
    <p:sldId id="256" r:id="rId5"/>
    <p:sldId id="269" r:id="rId6"/>
    <p:sldId id="2597" r:id="rId7"/>
    <p:sldId id="263" r:id="rId8"/>
    <p:sldId id="283" r:id="rId9"/>
    <p:sldId id="338" r:id="rId10"/>
    <p:sldId id="2588" r:id="rId11"/>
    <p:sldId id="2587" r:id="rId12"/>
    <p:sldId id="272" r:id="rId13"/>
    <p:sldId id="2616" r:id="rId14"/>
    <p:sldId id="274" r:id="rId15"/>
    <p:sldId id="2600" r:id="rId16"/>
    <p:sldId id="2627" r:id="rId17"/>
    <p:sldId id="2628" r:id="rId18"/>
    <p:sldId id="2629" r:id="rId19"/>
    <p:sldId id="2630" r:id="rId20"/>
    <p:sldId id="2633" r:id="rId21"/>
    <p:sldId id="2632" r:id="rId22"/>
    <p:sldId id="2634" r:id="rId23"/>
    <p:sldId id="2635" r:id="rId24"/>
    <p:sldId id="2606" r:id="rId25"/>
    <p:sldId id="2609" r:id="rId26"/>
    <p:sldId id="2598" r:id="rId27"/>
    <p:sldId id="2614" r:id="rId28"/>
    <p:sldId id="2626" r:id="rId29"/>
    <p:sldId id="2602" r:id="rId30"/>
    <p:sldId id="2599" r:id="rId31"/>
    <p:sldId id="2605" r:id="rId32"/>
    <p:sldId id="2604" r:id="rId33"/>
    <p:sldId id="2607" r:id="rId34"/>
    <p:sldId id="2603" r:id="rId35"/>
    <p:sldId id="2615" r:id="rId36"/>
    <p:sldId id="2610" r:id="rId37"/>
    <p:sldId id="2611" r:id="rId38"/>
    <p:sldId id="2612" r:id="rId39"/>
    <p:sldId id="2613" r:id="rId40"/>
    <p:sldId id="2617" r:id="rId41"/>
    <p:sldId id="2621" r:id="rId42"/>
    <p:sldId id="2619" r:id="rId43"/>
    <p:sldId id="2608" r:id="rId44"/>
    <p:sldId id="2618" r:id="rId45"/>
    <p:sldId id="2620" r:id="rId46"/>
    <p:sldId id="2622" r:id="rId47"/>
    <p:sldId id="2623" r:id="rId48"/>
    <p:sldId id="2624" r:id="rId49"/>
    <p:sldId id="2625" r:id="rId50"/>
    <p:sldId id="2595" r:id="rId5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EA8"/>
    <a:srgbClr val="548235"/>
    <a:srgbClr val="2F5597"/>
    <a:srgbClr val="C5E0B4"/>
    <a:srgbClr val="FFFFFF"/>
    <a:srgbClr val="002060"/>
    <a:srgbClr val="153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55D955-04A9-497C-89FB-2A08152FED30}" v="871" dt="2026-05-20T11:55:45.590"/>
  </p1510:revLst>
</p1510:revInfo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05D6A-A4CA-410B-809E-1D7995740C46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63EFF-DDE0-4C07-A716-633200A243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7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699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20ED5-E9A0-6B01-55DF-A0CE50B63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57B92C4-28B0-776A-5440-993195B6D4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D8B4FEC-C6F6-D92D-2E16-DD9D7864B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AB5029-6653-95F1-A015-9C689F1F2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173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1A880-2FC6-10DB-34F6-937EA6C01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CCAE3ED-0F06-22E1-6EE6-F9E801B1F5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638568B-5131-4DB5-68C5-D37C0A18B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DA375C-B45F-0133-4FEF-247E0C4EE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641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A2F67-6227-1479-289B-F8D9DCFEF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3B36C19-61AA-A26B-2229-E148400F1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1417657-46F7-F8F5-4B01-B6E30C583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05A56AA-7D85-FC66-0938-5C3688C9B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233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5A863-74B2-F9C6-408A-C9964544A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312761-5796-D60E-6492-2638884B6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06E776C-6906-06E5-4520-27F8FA67A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E7C942-47FC-2F28-4078-1F0F8BB61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105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9621-EAE2-A747-6CB4-ED358FFB8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AD3135E-E6B0-C4EE-08E3-AD4E2059B3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EF101DD-3F2B-3B2C-983E-D906F18A6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788E55-851F-9DB4-4646-5D6A8C2D5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068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6DAE8-2249-1092-ED3C-D1BF82CE2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EF1299E-775F-0879-3DAA-4BCF634B4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6EFA5CD-1FBA-670E-F381-E8A6FF0A0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CA2952-C092-5829-3A13-8703B7140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910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8B3D4-9C58-DDEF-3D76-761C63841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49C3B1E-9A68-838E-8B35-5CC16FFE02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3011BFD-1994-3BBE-42FA-C1F2D7BD9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F5482ED-4B9D-C354-EAA8-57366CABB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476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DA8F3-0DD8-865D-150A-9D21AA78E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3B2C5BC-92D2-583F-C447-C84A2C167E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A736E69-B18B-D9C6-161A-12C5F410C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E22CD0-BE97-D0CB-E2D6-3D6F92EEC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295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B28FB-A998-A237-EB20-F0A13B335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2D4591F-06C1-2F9A-91A2-1349BD9B3F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B37EB8D-AED1-9517-39EC-E7BC24705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F66AECC-609C-7A37-9C57-F907806BC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006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FC0B7-C6D0-E4B8-906B-35AB4A078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F523C84-B274-1D87-F5F1-C4110FFB07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D2FBE3F-89B7-AF5E-D314-58FE69C20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967EBA-072B-FDE4-89ED-A452D7190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77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CF8A6-AD8A-92DE-65C9-980B1A3A1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BDDB837-E557-FC01-2635-9D2E87C4DA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6FC7EB4-8E75-C93B-005C-1973BF21C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42F0359-6625-D02E-2FE1-5C85F386AA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645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7DF64-913F-59CB-3BA4-2BDF4F90B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B789259-DFD9-B436-43CF-A227C0D33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2EE2F69-F36F-0FF7-7E45-46401BBDB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458A24-FE8E-510E-264D-10A8F6674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519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A34F1-2914-CE43-7AFC-4711D5379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6EF6462-BC57-E3A3-AC1C-B0BD628460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9BC7637-87B9-4CA1-B955-964979F82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21A0C0-8EEB-02EC-5AD7-EDDADFA05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621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0A208-0273-E45E-71C8-E3C9D32A3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281F3EF-7DBD-7178-7CBF-91F8A7064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5BDDFD7-BED7-DB85-63DC-8983BE914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ECC0F6-827E-6F15-3238-86C857EED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709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68ADF-621E-58EC-BFBB-15B8F78D3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F5BDFAD-63E8-39F0-86CE-EA39EBED7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815193F-C57D-BCEB-FC47-FFEEF05A3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B71229-13E0-59D8-1AE2-E48B3E01D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719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DB964-951B-CABD-E656-334E66294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A95B678-C077-D299-2982-B39F4A2D5C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8CF96DD-0210-84A0-444F-89003F785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514F8D-E49B-CE67-3A6A-75E89B1DA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224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50182-7871-9D12-DF11-9F65CF001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C079670-1DDA-011A-6AED-B546512A2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5060303-0153-68A4-2F47-AA7BE55A9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6703125-5CC1-8D8A-9D02-13B6E54EA1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305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D4700-4E85-34FF-C326-0F8CA708B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B4E49BF-30C1-8785-04BA-D18F5F864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ACF80B1-36B2-0FD6-6B5E-96E18EE535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F360A4-C207-2CCD-9046-D690A01194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7125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A5502-E44D-A01F-F180-04C170756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AB33855-4BB0-1D9B-E0F7-B30CB2EC4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6C725E7-5E6B-5CCB-1561-3D30FD2DF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472777-0016-E5A0-59B0-6E996F5C3B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980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5E17F-03EF-0C2D-1D35-0072C7C83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98FC837-1DDF-EB9D-C3FD-443789EB3C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1E8F854-87CB-B67A-F029-7263547EA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FA0615-3062-ABE5-2E60-DF9994D25E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274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84868-38F4-B9B3-0E69-0492D85C4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319B5A1-D391-E58B-B142-CFE2BA1CF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4706DA6-E633-22E3-B650-6B2FADE9E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AD2A7D-365A-4B45-1641-CFB29DD143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15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95B0F-0EB9-C8FC-DC44-DF102E87B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AFD6A24-AE81-91E7-BDF0-854876674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38E185E-40FA-2C77-CD55-D7F2FEEE5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BF672D-1BFD-0010-9C4D-E13C56F40F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4221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25728-DA2E-07C9-45A6-39796EDDF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08E0771-9C50-3DF3-5F56-E534E77E3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7B851C3-C39C-87DE-0CD4-9A12C59E2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9429EF-CF2E-55E3-9238-8E95BC01F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5861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980F0-F588-53F5-BB7A-C645D2943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177BE44-2A60-1201-55F6-F8C430FF78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020C61B-B371-2F0B-9BE7-EC2C6C84A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CED953-5827-C009-0CA9-83CC4144F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2877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F3F6D-5BF8-48F2-0A46-8723FAA0B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98AF47-A5D5-98A2-34B1-384219A562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928728D-FA2C-82D2-D9AE-1E1D9B0D0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7A6085-83E0-6E70-C97A-5049C95FBE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450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83568-7AFA-6B23-DB12-FC59619FA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9F90C44-7DA0-75AC-D362-DA297E380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0853CCC-36EB-3C3E-0F10-9E5613F64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110729-2208-A531-7EA2-D56751993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398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8649D-5FA5-B6D1-3BAA-8416F4E1B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4CA9D4B-FA4E-2112-3B4E-51237AF611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A1362F0-A0FF-D6F2-A5C5-C3A511DF1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0D5EF1A-42E3-BD68-3302-446AB9723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1246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0870B-A4A8-000C-80E3-4A5B8A74A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72FD20C-C8E6-D61B-CB64-2622B3A5D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4CDF597-2A1B-3075-6C5A-FBB06DCB1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297DF99-4E85-F665-148F-5FB9EAA83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9605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89B1C-08AF-6AA8-355F-F488CE6ED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6FA1EC9-9200-015F-6415-A00A77A13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58B6DC1-33DE-DD9D-5F2D-5EC0CB9F5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2F0D86-178A-D2FA-678F-F6F4E5A6D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9425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8185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BD2BA-4BC1-4F0A-F2C6-E99CDBCA0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0EAB215-3B55-1ED0-4FD5-1A587595A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C5F5F44-9143-2A26-F81D-A995D2246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2EFD9FB-7A03-0EFF-3455-BEB9EA135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0641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C7BAD-C6B2-E5E2-3EB6-3706F9C01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4821912-5FB6-4EA6-F4F3-6EFBEEA783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36029EC-BD32-8BAB-3680-92D84DAEC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DA66CF-0E51-7B18-8971-43E49239FB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56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1F6F0-B833-7014-E30C-5B40AE384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9218EAA-28D4-7DC8-7794-8EEDEEA6A4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447D959-15F9-9029-3B1E-55B2B37A8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Embasar o trabalho de reformulação da ferramenta:</a:t>
            </a: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7A7EA6-574A-5FC9-2F6B-DB9477DB6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0982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77400-B079-88C2-E9AD-D64E7AB5F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1EF3BB7-0D54-9C31-378B-57AC000EB6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6DA3F87-D326-528A-9997-638F4BED3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5521245-F8F3-7AF8-314E-BBB6F5F60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5702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B07AD-F91E-313F-7142-983DAA282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EE82084-C2F5-C7B7-AD97-BB23A57A47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79415C5-FDAA-4383-18AF-0FF49B75C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95525E0-2BAC-784A-83A0-BCBC17D91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4624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AA7E8-3205-BADB-1DDA-C9FD398CD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8DED672-A9D7-D061-16C3-5CD3C2832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74B4FC9-D946-80A4-56CA-0E5E0E206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6CEAB9-F037-A955-43CA-5B733EE45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828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D7298-AAD5-F52A-7451-2EC0F435F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9291534-8671-687F-3342-25D5AB239B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84FFC9C-DD7A-7D9B-31B1-5957717E3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48CBB68-B15B-D44E-3476-BE285C6AE5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9302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D9666-4408-FE5F-799D-0E2B6EF51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B8C0FED-EFE7-BE37-959C-74F5D7984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08190A0-6DBB-4CE7-45C0-080210EF0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78651A-B555-9256-E9D2-FA8A831666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8685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B68A0-3A15-882E-17BB-C04D085A6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C4109B4-8F3F-0352-A11A-930CD2A1B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D1F30BB-2A27-A99C-8299-AF199FCF2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C1624A-0D60-D5FD-2F08-009F94BAC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84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52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87C24-38D3-D5BD-406C-E79EC835D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CC85E44-594D-D309-7D67-7CAB2E578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1250E93-85C5-3069-1912-4A834F112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5206D6-F0BD-E157-C0F7-6B09E6AF1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778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CD7DC-EB0B-885C-93CB-8F4CACA89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1E50BEC-CB03-A5CD-15F1-3051F3850E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089758A-0D96-CB98-B0A8-6E79EA227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9C2103-3D39-55B2-8008-C204DF3E8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834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79ABE-26EA-DDEF-26AC-856DB61E8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A781D1B-116B-910C-84C8-DEB0BB1C1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06329BC-A597-5932-3A25-4AF3C3212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3509C7-834F-BDD4-DBD0-3E4A9C0CA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202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87952-B510-1284-5813-BCC3124C2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01DF425-BB59-2773-0ECB-FC299D6F5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AC51B2B-32D0-92B5-A861-E357EF135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AEF527-7CFB-9C41-167F-C3145C378E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63EFF-DDE0-4C07-A716-633200A2437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44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F80EB-E4D7-9B95-DC48-DDB36D57C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590C0A-4F50-F43E-2107-719571915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721A5B-3864-3874-8D27-4BFCDC02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6A02B7-4C8A-491E-A17F-1BD92190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F71BC5-96BF-182F-B208-3ECA97C8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8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6EB3D-11A7-7098-404C-2802D4CE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1C79D5-70D5-7CA3-09E4-16A5B4E64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94029A-B313-4FE8-A962-4CC3674D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F5CAFB-99D8-9D71-B274-DC5E8422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296BCB-154A-C129-EF42-FAAA81E5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04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8EE8CC-87CD-49FF-6F7E-8C8F40104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EEA049-6646-C5EE-6085-4B6D0F18C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B63644-3CF2-81DA-B098-DA9F21C9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A50E15-20FB-C033-ED2C-B0BB470D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B58877-13B4-5DB6-FD87-4E94C43E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04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02317-1DEF-B1E1-0C03-2C89C3E8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3DCC0A-925C-9EDD-93C5-D8E72EF07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706D95-0060-74C5-F77E-28308E24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E0ECA-4FB8-DD1A-57F2-67101D96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0E603F-5DE3-8006-2559-65F1DB23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75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5125A-535F-81B2-D963-551B1EFA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276B1E-6215-C8A6-FE7E-D93F6F7C8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5D8378-0D3C-6F53-0EE1-DF6658BA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EE34DC-D6F9-8F99-7399-0BF08AFC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930DD9-5DCA-3A7A-0504-0D6EAAD3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67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4BD2F-3833-D2B2-2AE7-31CDF93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654A88-9B2B-66E7-362C-27067F790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06C1C2-7FE7-AD02-FE14-D8B958625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8DAE3B-C68C-12D8-CB0A-237F71DA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DAD87B-22B1-0BAD-D847-88D8B9F4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924018-3B19-32AB-25EB-2D983A72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3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91E87-C0BE-347B-DBD4-917A1E84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2F800D-78AE-550A-BFBA-4615BD356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7F2F20-E7B3-1377-F41F-6025C3D4C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E0292CC-B0EB-32C8-0BD3-C9A45E408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CEC06-40C1-1BE9-0B28-A1A873C67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E95021-3D29-BC4D-997C-B1C5005A1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837E68-3410-82CF-B2D2-E35A4445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7F87BC-901A-6E29-ADFB-24F3A69B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46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DB028-C064-74E6-0429-5736CAFF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2E162ED-3F2D-D065-88DE-3B2FDF98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0360280-E801-781B-3249-95D3DA97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A3AC6F-F94E-B2E0-A6C2-4FC9DD2E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4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74A2550B-6798-C4E8-95BF-657E80C9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6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05804-B655-FED4-F6FB-C793D35E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159032-3C3A-EC84-8249-F20DB774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C9A1E2-5113-9D3B-BE99-479BE5889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D62243-7158-0D20-8F8C-9BA6BE73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2CF880-917F-E6EB-027F-49A571F4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C8D8F9-A01F-AC6B-802E-1413B001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8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A2A9-B801-1CC0-A50C-4C3DB65A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D7952D-F041-98F5-65E8-63BB4644F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5EA79D-38BC-4C63-D7C5-81BC6DE10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9522E6-9BCC-A6C0-6730-6714C01C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70350B-D9A0-5683-9FC3-563AB332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7215BF-6572-4561-85D0-57C77701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09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9A0B882-BC13-1AE8-D195-DBF06F9C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24ECE5-35F4-CB83-F0E3-C715D7063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46097-4364-CD95-CE20-B7B8C4DE6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FBDEF-50DE-4D45-BC65-AB81243B8F42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24C14A-E67D-11E3-164C-BCFC6F79A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92D389-BABD-D485-41F4-57B2C796A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15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clado de computador&#10;&#10;Descrição gerada automaticamente">
            <a:extLst>
              <a:ext uri="{FF2B5EF4-FFF2-40B4-BE49-F238E27FC236}">
                <a16:creationId xmlns:a16="http://schemas.microsoft.com/office/drawing/2014/main" id="{27E55005-7D6C-A6AB-5C00-D85193D885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28" b="2"/>
          <a:stretch/>
        </p:blipFill>
        <p:spPr>
          <a:xfrm>
            <a:off x="20" y="-7619"/>
            <a:ext cx="12191979" cy="6887364"/>
          </a:xfrm>
          <a:prstGeom prst="rect">
            <a:avLst/>
          </a:prstGeom>
        </p:spPr>
      </p:pic>
      <p:sp>
        <p:nvSpPr>
          <p:cNvPr id="26" name="Rectangle 11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63219" y="-1252908"/>
            <a:ext cx="4065561" cy="12192000"/>
          </a:xfrm>
          <a:prstGeom prst="rect">
            <a:avLst/>
          </a:prstGeom>
          <a:gradFill flip="none" rotWithShape="1">
            <a:gsLst>
              <a:gs pos="17000">
                <a:srgbClr val="000000">
                  <a:alpha val="59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F92CB243-67C5-E304-31A0-4D7D607BA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464116" y="322049"/>
            <a:ext cx="3067943" cy="240860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1A95761-C93E-94BF-087D-D2A823789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0392" y="4172881"/>
            <a:ext cx="7154743" cy="2702991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2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3BEE9-519F-57B5-FA4A-5293CCED0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280" y="4088531"/>
            <a:ext cx="10600163" cy="2839273"/>
          </a:xfrm>
        </p:spPr>
        <p:txBody>
          <a:bodyPr>
            <a:normAutofit fontScale="90000"/>
          </a:bodyPr>
          <a:lstStyle/>
          <a:p>
            <a:pPr algn="r"/>
            <a:br>
              <a:rPr lang="pt-BR" sz="3600" b="1" dirty="0">
                <a:solidFill>
                  <a:srgbClr val="FFFFFF"/>
                </a:solidFill>
                <a:latin typeface="+mn-lt"/>
              </a:rPr>
            </a:br>
            <a:br>
              <a:rPr lang="pt-BR" sz="3600" b="1" dirty="0">
                <a:solidFill>
                  <a:srgbClr val="FFFFFF"/>
                </a:solidFill>
                <a:latin typeface="+mn-lt"/>
              </a:rPr>
            </a:br>
            <a:r>
              <a:rPr lang="pt-BR" sz="3600" b="1" dirty="0">
                <a:solidFill>
                  <a:srgbClr val="FFFFFF"/>
                </a:solidFill>
                <a:latin typeface="+mn-lt"/>
              </a:rPr>
              <a:t>TRANSPARÊNCIA DE EMENDAS PARLAMENTARES</a:t>
            </a:r>
            <a:br>
              <a:rPr lang="pt-BR" sz="3600" b="1" dirty="0">
                <a:solidFill>
                  <a:srgbClr val="FFFFFF"/>
                </a:solidFill>
                <a:latin typeface="+mn-lt"/>
              </a:rPr>
            </a:br>
            <a:r>
              <a:rPr lang="pt-BR" sz="2800" b="1" dirty="0">
                <a:solidFill>
                  <a:srgbClr val="FFFFFF"/>
                </a:solidFill>
                <a:latin typeface="+mn-lt"/>
              </a:rPr>
              <a:t>Aprimoramentos no Portal da Transparência</a:t>
            </a:r>
            <a:br>
              <a:rPr lang="pt-BR" sz="2800" b="1" dirty="0">
                <a:solidFill>
                  <a:srgbClr val="FFFFFF"/>
                </a:solidFill>
                <a:latin typeface="+mn-lt"/>
              </a:rPr>
            </a:br>
            <a:br>
              <a:rPr lang="pt-BR" sz="2800" b="1" dirty="0">
                <a:solidFill>
                  <a:srgbClr val="FFFFFF"/>
                </a:solidFill>
                <a:latin typeface="+mn-lt"/>
              </a:rPr>
            </a:br>
            <a:br>
              <a:rPr lang="pt-BR" sz="2800" b="1" dirty="0">
                <a:solidFill>
                  <a:srgbClr val="FFFFFF"/>
                </a:solidFill>
                <a:latin typeface="+mn-lt"/>
              </a:rPr>
            </a:br>
            <a:br>
              <a:rPr lang="pt-BR" sz="2800" b="1" dirty="0">
                <a:solidFill>
                  <a:srgbClr val="FFFFFF"/>
                </a:solidFill>
                <a:latin typeface="+mn-lt"/>
              </a:rPr>
            </a:br>
            <a:br>
              <a:rPr lang="pt-BR" sz="2800" b="1" dirty="0">
                <a:solidFill>
                  <a:srgbClr val="FFFFFF"/>
                </a:solidFill>
                <a:latin typeface="+mn-lt"/>
              </a:rPr>
            </a:br>
            <a:r>
              <a:rPr lang="pt-BR" sz="2800" b="1" i="1" dirty="0">
                <a:solidFill>
                  <a:srgbClr val="FFFFFF"/>
                </a:solidFill>
                <a:latin typeface="+mn-lt"/>
              </a:rPr>
              <a:t>Marcelo Vidal</a:t>
            </a:r>
            <a:br>
              <a:rPr lang="pt-BR" sz="2800" b="1" i="1" dirty="0">
                <a:solidFill>
                  <a:srgbClr val="FFFFFF"/>
                </a:solidFill>
                <a:latin typeface="+mn-lt"/>
              </a:rPr>
            </a:br>
            <a:r>
              <a:rPr lang="pt-BR" sz="2800" b="1" i="1" dirty="0">
                <a:solidFill>
                  <a:srgbClr val="FFFFFF"/>
                </a:solidFill>
                <a:latin typeface="+mn-lt"/>
              </a:rPr>
              <a:t>Diretor de Governo Aberto e Transparência</a:t>
            </a:r>
            <a:br>
              <a:rPr lang="pt-BR" sz="2800" b="1" i="1" dirty="0">
                <a:solidFill>
                  <a:srgbClr val="FFFFFF"/>
                </a:solidFill>
                <a:latin typeface="+mn-lt"/>
              </a:rPr>
            </a:br>
            <a:r>
              <a:rPr lang="pt-BR" sz="2800" b="1" i="1" dirty="0">
                <a:solidFill>
                  <a:srgbClr val="FFFFFF"/>
                </a:solidFill>
                <a:latin typeface="+mn-lt"/>
              </a:rPr>
              <a:t>Controladoria-Geral da União - CGU</a:t>
            </a:r>
            <a:br>
              <a:rPr lang="pt-BR" sz="3600" dirty="0"/>
            </a:br>
            <a:endParaRPr lang="pt-BR" sz="36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63D1A5-FD49-4756-F62E-786C34E63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06736" y="-7619"/>
            <a:ext cx="995654" cy="691811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68000"/>
                </a:schemeClr>
              </a:gs>
              <a:gs pos="37000">
                <a:schemeClr val="accent5">
                  <a:alpha val="0"/>
                </a:schemeClr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33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15867-5351-2914-633E-098E93FF7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CE5D339-C837-8A2E-F4C5-36656CB5D472}"/>
              </a:ext>
            </a:extLst>
          </p:cNvPr>
          <p:cNvSpPr/>
          <p:nvPr/>
        </p:nvSpPr>
        <p:spPr>
          <a:xfrm>
            <a:off x="0" y="1"/>
            <a:ext cx="666000" cy="6858000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15EA8"/>
              </a:solidFill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8DA72FA-2607-3D8F-7BF9-D3D77F1CF8EA}"/>
              </a:ext>
            </a:extLst>
          </p:cNvPr>
          <p:cNvCxnSpPr>
            <a:cxnSpLocks/>
          </p:cNvCxnSpPr>
          <p:nvPr/>
        </p:nvCxnSpPr>
        <p:spPr>
          <a:xfrm>
            <a:off x="4229100" y="2302609"/>
            <a:ext cx="0" cy="3324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4">
            <a:extLst>
              <a:ext uri="{FF2B5EF4-FFF2-40B4-BE49-F238E27FC236}">
                <a16:creationId xmlns:a16="http://schemas.microsoft.com/office/drawing/2014/main" id="{47519A04-4558-D412-4C87-A94C59056943}"/>
              </a:ext>
            </a:extLst>
          </p:cNvPr>
          <p:cNvSpPr txBox="1"/>
          <p:nvPr/>
        </p:nvSpPr>
        <p:spPr>
          <a:xfrm>
            <a:off x="4575993" y="3400834"/>
            <a:ext cx="2872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Aprimoramentos da Transparência de Emendas Parlamentares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843A3E37-66E3-B28F-014C-D0CE794FF5B1}"/>
              </a:ext>
            </a:extLst>
          </p:cNvPr>
          <p:cNvCxnSpPr>
            <a:cxnSpLocks/>
          </p:cNvCxnSpPr>
          <p:nvPr/>
        </p:nvCxnSpPr>
        <p:spPr>
          <a:xfrm>
            <a:off x="7795443" y="2302609"/>
            <a:ext cx="0" cy="3324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Gráfico 27" descr="Crachá com preenchimento sólido">
            <a:extLst>
              <a:ext uri="{FF2B5EF4-FFF2-40B4-BE49-F238E27FC236}">
                <a16:creationId xmlns:a16="http://schemas.microsoft.com/office/drawing/2014/main" id="{54EC090C-CB75-036F-E9D0-698109BD77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55072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1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15A7D-F07B-F431-10A2-96E6E310B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A867AC4-5DB6-2F41-C850-E7D2BAEFBFA9}"/>
              </a:ext>
            </a:extLst>
          </p:cNvPr>
          <p:cNvSpPr/>
          <p:nvPr/>
        </p:nvSpPr>
        <p:spPr>
          <a:xfrm>
            <a:off x="0" y="1"/>
            <a:ext cx="648000" cy="6858000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15EA8"/>
              </a:solidFill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B949EDD-877B-1D3C-0D5C-CD6A6E35554A}"/>
              </a:ext>
            </a:extLst>
          </p:cNvPr>
          <p:cNvSpPr txBox="1">
            <a:spLocks/>
          </p:cNvSpPr>
          <p:nvPr/>
        </p:nvSpPr>
        <p:spPr>
          <a:xfrm>
            <a:off x="648000" y="1747284"/>
            <a:ext cx="4335927" cy="16817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1400" b="1">
              <a:ea typeface="Calibri Light"/>
              <a:cs typeface="Calibri Light"/>
            </a:endParaRPr>
          </a:p>
          <a:p>
            <a:pPr algn="ctr"/>
            <a:endParaRPr lang="pt-BR" sz="1400" b="1">
              <a:ea typeface="Calibri Light"/>
              <a:cs typeface="Calibri Light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8932389-14ED-8885-B7A2-D84103033940}"/>
              </a:ext>
            </a:extLst>
          </p:cNvPr>
          <p:cNvSpPr txBox="1">
            <a:spLocks/>
          </p:cNvSpPr>
          <p:nvPr/>
        </p:nvSpPr>
        <p:spPr>
          <a:xfrm>
            <a:off x="5393260" y="1975884"/>
            <a:ext cx="6433829" cy="45106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000" b="1" dirty="0">
                <a:solidFill>
                  <a:srgbClr val="2F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Amplo Acesso: </a:t>
            </a:r>
            <a:r>
              <a:rPr lang="pt-BR" sz="2000" dirty="0">
                <a:solidFill>
                  <a:srgbClr val="2F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ferramenta capaz de demonstrar o completo ciclo de execução das emendas, com </a:t>
            </a:r>
            <a:r>
              <a:rPr lang="pt-BR" sz="2000" b="1" dirty="0">
                <a:solidFill>
                  <a:srgbClr val="2F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navegação fluída e simplificada</a:t>
            </a:r>
            <a:r>
              <a:rPr lang="pt-BR" sz="2000" dirty="0">
                <a:solidFill>
                  <a:srgbClr val="2F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/>
            <a:endParaRPr lang="pt-BR" sz="2000" b="1" dirty="0">
              <a:solidFill>
                <a:srgbClr val="2F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b="1" dirty="0">
                <a:solidFill>
                  <a:srgbClr val="2F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Centralização: </a:t>
            </a:r>
            <a:r>
              <a:rPr lang="pt-BR" sz="2000" dirty="0">
                <a:solidFill>
                  <a:srgbClr val="2F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melhorias para aumentar a transparência e a rastreabilidade dos dados de emendas parlamentares a partir do Portal da Transparência.</a:t>
            </a:r>
          </a:p>
          <a:p>
            <a:pPr algn="just"/>
            <a:endParaRPr lang="pt-BR" sz="2000" dirty="0">
              <a:solidFill>
                <a:srgbClr val="2F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b="1" dirty="0">
                <a:solidFill>
                  <a:srgbClr val="2F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Integração:</a:t>
            </a:r>
            <a:r>
              <a:rPr lang="pt-BR" sz="2000" dirty="0">
                <a:solidFill>
                  <a:srgbClr val="2F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associação de informações com fontes externas. Redirecionamento para o </a:t>
            </a:r>
            <a:r>
              <a:rPr lang="pt-BR" sz="2000" b="1" dirty="0">
                <a:solidFill>
                  <a:srgbClr val="2F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Transferegov.br (convênios) </a:t>
            </a:r>
            <a:r>
              <a:rPr lang="pt-BR" sz="2000" dirty="0">
                <a:solidFill>
                  <a:srgbClr val="2F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2000" b="1" dirty="0">
                <a:solidFill>
                  <a:srgbClr val="2F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site do Congresso Nacional (atas de reunião e planilhas de indicação)</a:t>
            </a:r>
            <a:r>
              <a:rPr lang="pt-BR" sz="2000" dirty="0">
                <a:solidFill>
                  <a:srgbClr val="2F55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</a:t>
            </a:r>
          </a:p>
          <a:p>
            <a:pPr algn="just"/>
            <a:endParaRPr lang="pt-BR" sz="2000" dirty="0">
              <a:solidFill>
                <a:srgbClr val="2F55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Espaço Reservado para Conteúdo 6" descr="Tela de computador com jogo&#10;&#10;Descrição gerada automaticamente com confiança média">
            <a:extLst>
              <a:ext uri="{FF2B5EF4-FFF2-40B4-BE49-F238E27FC236}">
                <a16:creationId xmlns:a16="http://schemas.microsoft.com/office/drawing/2014/main" id="{5E63D97B-7045-D916-FE4B-7D26E6400F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3596731"/>
            <a:ext cx="4335929" cy="3251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894F11-4D31-2A61-6EED-6908FBA7DA35}"/>
              </a:ext>
            </a:extLst>
          </p:cNvPr>
          <p:cNvSpPr txBox="1"/>
          <p:nvPr/>
        </p:nvSpPr>
        <p:spPr>
          <a:xfrm>
            <a:off x="1057333" y="1803312"/>
            <a:ext cx="3517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Transparência</a:t>
            </a:r>
          </a:p>
          <a:p>
            <a:pPr algn="ctr"/>
            <a:r>
              <a:rPr lang="pt-BR" sz="3200" b="1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</a:p>
          <a:p>
            <a:pPr algn="ctr"/>
            <a:r>
              <a:rPr lang="pt-BR" sz="3200" b="1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Rastreabilidade</a:t>
            </a:r>
            <a:endParaRPr lang="pt-BR" sz="3200" b="1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0CC7B8E-089A-01C8-5973-55E5EE67BECC}"/>
              </a:ext>
            </a:extLst>
          </p:cNvPr>
          <p:cNvSpPr txBox="1"/>
          <p:nvPr/>
        </p:nvSpPr>
        <p:spPr>
          <a:xfrm>
            <a:off x="1057333" y="512340"/>
            <a:ext cx="812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Modelo Federal - Emendas Parlamentares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8" name="Triângulo Retângulo 7">
            <a:extLst>
              <a:ext uri="{FF2B5EF4-FFF2-40B4-BE49-F238E27FC236}">
                <a16:creationId xmlns:a16="http://schemas.microsoft.com/office/drawing/2014/main" id="{E7BC2441-D6C6-576E-C90E-6B01F655DF66}"/>
              </a:ext>
            </a:extLst>
          </p:cNvPr>
          <p:cNvSpPr/>
          <p:nvPr/>
        </p:nvSpPr>
        <p:spPr>
          <a:xfrm rot="5400000">
            <a:off x="894487" y="521298"/>
            <a:ext cx="325692" cy="307777"/>
          </a:xfrm>
          <a:prstGeom prst="rtTriangl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1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66A4C-4D30-80B5-B703-A9A470656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655B3DB-5B1B-1D79-7C0E-0CDE1AD82602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52702B9-BB57-3319-FFAB-64E6313EC28B}"/>
              </a:ext>
            </a:extLst>
          </p:cNvPr>
          <p:cNvSpPr txBox="1"/>
          <p:nvPr/>
        </p:nvSpPr>
        <p:spPr>
          <a:xfrm>
            <a:off x="922352" y="2174136"/>
            <a:ext cx="10330199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Integração das consultas de emendas com os sites do Congresso Nacional – </a:t>
            </a:r>
            <a:r>
              <a:rPr lang="pt-BR" sz="22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atas das Comissões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Identificação dos </a:t>
            </a:r>
            <a:r>
              <a:rPr lang="pt-BR" sz="22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Parlamentares apoiadores </a:t>
            </a:r>
            <a:r>
              <a:rPr lang="pt-BR" sz="2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emendas coletivas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Integração das consultas de emendas com a consulta de </a:t>
            </a:r>
            <a:r>
              <a:rPr lang="pt-BR" sz="22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convênios</a:t>
            </a:r>
            <a:r>
              <a:rPr lang="pt-BR" sz="2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 Portal da Transparência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Integração do Portal da Transparência com outros </a:t>
            </a:r>
            <a:r>
              <a:rPr lang="pt-BR" sz="22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sistemas estruturantes</a:t>
            </a:r>
            <a:r>
              <a:rPr lang="pt-BR" sz="2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Poder Executivo Federal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Criação de duas novas consultas sobre emendas parlamentares no Portal – </a:t>
            </a:r>
            <a:r>
              <a:rPr lang="pt-BR" sz="22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Favorecido e documentos de despesas </a:t>
            </a:r>
          </a:p>
          <a:p>
            <a:pPr lvl="1"/>
            <a:endParaRPr lang="pt-BR" sz="2200" b="1" dirty="0">
              <a:solidFill>
                <a:srgbClr val="315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315EA8"/>
              </a:solidFill>
              <a:latin typeface="Rawline" panose="00000500000000000000" pitchFamily="2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FCF297A6-7034-FAF6-05D8-3ACB41CA6C84}"/>
              </a:ext>
            </a:extLst>
          </p:cNvPr>
          <p:cNvCxnSpPr>
            <a:cxnSpLocks/>
          </p:cNvCxnSpPr>
          <p:nvPr/>
        </p:nvCxnSpPr>
        <p:spPr>
          <a:xfrm>
            <a:off x="939448" y="2013886"/>
            <a:ext cx="0" cy="3324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4">
            <a:extLst>
              <a:ext uri="{FF2B5EF4-FFF2-40B4-BE49-F238E27FC236}">
                <a16:creationId xmlns:a16="http://schemas.microsoft.com/office/drawing/2014/main" id="{B1D618D8-0E35-7C09-E881-347D01B9D325}"/>
              </a:ext>
            </a:extLst>
          </p:cNvPr>
          <p:cNvSpPr txBox="1"/>
          <p:nvPr/>
        </p:nvSpPr>
        <p:spPr>
          <a:xfrm>
            <a:off x="1041944" y="498103"/>
            <a:ext cx="9286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que foi aprimorado no Portal da Transparência?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7" name="Triângulo Retângulo 6">
            <a:extLst>
              <a:ext uri="{FF2B5EF4-FFF2-40B4-BE49-F238E27FC236}">
                <a16:creationId xmlns:a16="http://schemas.microsoft.com/office/drawing/2014/main" id="{5836BA3E-D163-4D2F-EE1B-3EAB74DE09A4}"/>
              </a:ext>
            </a:extLst>
          </p:cNvPr>
          <p:cNvSpPr/>
          <p:nvPr/>
        </p:nvSpPr>
        <p:spPr>
          <a:xfrm rot="5400000">
            <a:off x="879098" y="455313"/>
            <a:ext cx="325692" cy="307777"/>
          </a:xfrm>
          <a:prstGeom prst="rtTriangl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25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DF247-0900-CA41-4EB2-617CCE301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C2D9ACB-3E29-A6AB-A60D-37D2A74581AF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A88E542-56C9-C411-51CB-049818B36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DD4560C3-4D94-2440-1698-6C23E37979FE}"/>
              </a:ext>
            </a:extLst>
          </p:cNvPr>
          <p:cNvSpPr/>
          <p:nvPr/>
        </p:nvSpPr>
        <p:spPr>
          <a:xfrm rot="3529248">
            <a:off x="1925732" y="1068563"/>
            <a:ext cx="916552" cy="1544359"/>
          </a:xfrm>
          <a:prstGeom prst="downArrow">
            <a:avLst>
              <a:gd name="adj1" fmla="val 50000"/>
              <a:gd name="adj2" fmla="val 64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Atas</a:t>
            </a:r>
          </a:p>
        </p:txBody>
      </p:sp>
    </p:spTree>
    <p:extLst>
      <p:ext uri="{BB962C8B-B14F-4D97-AF65-F5344CB8AC3E}">
        <p14:creationId xmlns:p14="http://schemas.microsoft.com/office/powerpoint/2010/main" val="2809634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BFF75-7683-5B7B-ADAE-806273CBF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7D0FA76-FCF3-89C6-7650-EC9A8E161CC9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975F6D8-3947-BACF-E0A5-A1F76D74C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69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68E4C-B120-A8A0-3187-412BFEFC7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D2B671A-BA02-305B-D12E-A53910BC9642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B4E3D4-71BB-1938-A7A6-7C9F3BBF4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D08F75AC-2C1C-12DD-588B-91B1A5292239}"/>
              </a:ext>
            </a:extLst>
          </p:cNvPr>
          <p:cNvSpPr/>
          <p:nvPr/>
        </p:nvSpPr>
        <p:spPr>
          <a:xfrm rot="3529248">
            <a:off x="2830508" y="4963907"/>
            <a:ext cx="916552" cy="1544359"/>
          </a:xfrm>
          <a:prstGeom prst="downArrow">
            <a:avLst>
              <a:gd name="adj1" fmla="val 50000"/>
              <a:gd name="adj2" fmla="val 64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Apoiadores</a:t>
            </a:r>
          </a:p>
        </p:txBody>
      </p:sp>
    </p:spTree>
    <p:extLst>
      <p:ext uri="{BB962C8B-B14F-4D97-AF65-F5344CB8AC3E}">
        <p14:creationId xmlns:p14="http://schemas.microsoft.com/office/powerpoint/2010/main" val="3141304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80F59-5EF1-B5F1-FB41-271C0F6B6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5E1B7C1-8A34-87A3-DB69-7FEF9FE5B2B9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6E673EB-41B2-01D0-8451-1F6729586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18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994FA-8735-A774-DAD9-4D8950C06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8EC4814-2158-AE14-8EE2-60EBFF672D5C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843917D-A61B-1BB3-4287-62F4F508D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08315209-E1EA-9780-7611-E6029C5E7E59}"/>
              </a:ext>
            </a:extLst>
          </p:cNvPr>
          <p:cNvSpPr/>
          <p:nvPr/>
        </p:nvSpPr>
        <p:spPr>
          <a:xfrm rot="3529248">
            <a:off x="4302692" y="4442698"/>
            <a:ext cx="916552" cy="1544359"/>
          </a:xfrm>
          <a:prstGeom prst="downArrow">
            <a:avLst>
              <a:gd name="adj1" fmla="val 50000"/>
              <a:gd name="adj2" fmla="val 64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Convênios</a:t>
            </a:r>
          </a:p>
        </p:txBody>
      </p:sp>
    </p:spTree>
    <p:extLst>
      <p:ext uri="{BB962C8B-B14F-4D97-AF65-F5344CB8AC3E}">
        <p14:creationId xmlns:p14="http://schemas.microsoft.com/office/powerpoint/2010/main" val="819151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D55E1-5AC9-ABEB-FE8A-354A7A290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7E0EF0F-5293-2EEA-0C29-037F3E8792B5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B8C6C8-2954-0BFC-972B-FEEADF290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B55DFB3A-D7D1-B94C-1469-89B13EDF0382}"/>
              </a:ext>
            </a:extLst>
          </p:cNvPr>
          <p:cNvSpPr/>
          <p:nvPr/>
        </p:nvSpPr>
        <p:spPr>
          <a:xfrm rot="3529248">
            <a:off x="8700955" y="657082"/>
            <a:ext cx="916552" cy="1544359"/>
          </a:xfrm>
          <a:prstGeom prst="downArrow">
            <a:avLst>
              <a:gd name="adj1" fmla="val 50000"/>
              <a:gd name="adj2" fmla="val 64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Convênios</a:t>
            </a:r>
          </a:p>
        </p:txBody>
      </p:sp>
    </p:spTree>
    <p:extLst>
      <p:ext uri="{BB962C8B-B14F-4D97-AF65-F5344CB8AC3E}">
        <p14:creationId xmlns:p14="http://schemas.microsoft.com/office/powerpoint/2010/main" val="2569430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174E0-FE46-B7E1-580B-2B44B85FA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F8B6295-198B-7AB7-12B6-2473DD4BE6CF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E6C5F65-4315-642C-B574-C7B2E54B6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1689"/>
            <a:ext cx="12192000" cy="4294622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D53063AC-A56B-F92D-A339-48B0DBE48A1E}"/>
              </a:ext>
            </a:extLst>
          </p:cNvPr>
          <p:cNvSpPr/>
          <p:nvPr/>
        </p:nvSpPr>
        <p:spPr>
          <a:xfrm rot="3529248">
            <a:off x="5838883" y="2431018"/>
            <a:ext cx="916552" cy="1544359"/>
          </a:xfrm>
          <a:prstGeom prst="downArrow">
            <a:avLst>
              <a:gd name="adj1" fmla="val 50000"/>
              <a:gd name="adj2" fmla="val 64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Nova Consulta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FC503EC7-4BDD-32CC-7344-485C17659998}"/>
              </a:ext>
            </a:extLst>
          </p:cNvPr>
          <p:cNvSpPr/>
          <p:nvPr/>
        </p:nvSpPr>
        <p:spPr>
          <a:xfrm rot="3529248">
            <a:off x="9578780" y="2431018"/>
            <a:ext cx="916552" cy="1544359"/>
          </a:xfrm>
          <a:prstGeom prst="downArrow">
            <a:avLst>
              <a:gd name="adj1" fmla="val 50000"/>
              <a:gd name="adj2" fmla="val 64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Nova Consulta</a:t>
            </a:r>
          </a:p>
        </p:txBody>
      </p:sp>
    </p:spTree>
    <p:extLst>
      <p:ext uri="{BB962C8B-B14F-4D97-AF65-F5344CB8AC3E}">
        <p14:creationId xmlns:p14="http://schemas.microsoft.com/office/powerpoint/2010/main" val="282191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668A5-6468-F342-354B-ED394AEAA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E5D3AE7-76CE-7975-F91A-F5CB637462C6}"/>
              </a:ext>
            </a:extLst>
          </p:cNvPr>
          <p:cNvSpPr/>
          <p:nvPr/>
        </p:nvSpPr>
        <p:spPr>
          <a:xfrm>
            <a:off x="0" y="1"/>
            <a:ext cx="666000" cy="6858000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15EA8"/>
              </a:solidFill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20099514-7506-067D-06D4-EA29EAD15B98}"/>
              </a:ext>
            </a:extLst>
          </p:cNvPr>
          <p:cNvSpPr txBox="1"/>
          <p:nvPr/>
        </p:nvSpPr>
        <p:spPr>
          <a:xfrm>
            <a:off x="1183096" y="3401243"/>
            <a:ext cx="2872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Contextualização</a:t>
            </a:r>
            <a:endParaRPr lang="pt-BR" sz="2400" b="1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3CCFE63-894B-DBAA-01EA-D9FB85EEE46A}"/>
              </a:ext>
            </a:extLst>
          </p:cNvPr>
          <p:cNvCxnSpPr>
            <a:cxnSpLocks/>
          </p:cNvCxnSpPr>
          <p:nvPr/>
        </p:nvCxnSpPr>
        <p:spPr>
          <a:xfrm>
            <a:off x="4229100" y="2302609"/>
            <a:ext cx="0" cy="3324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" name="Gráfico 19" descr="Selo 1 com preenchimento sólido">
            <a:extLst>
              <a:ext uri="{FF2B5EF4-FFF2-40B4-BE49-F238E27FC236}">
                <a16:creationId xmlns:a16="http://schemas.microsoft.com/office/drawing/2014/main" id="{0870C6FF-F7FA-CB27-C1B7-EA6F97EA6F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8729" y="2514600"/>
            <a:ext cx="914400" cy="914400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A77349E0-C711-F2B9-80F9-F1C06E08F57C}"/>
              </a:ext>
            </a:extLst>
          </p:cNvPr>
          <p:cNvSpPr txBox="1"/>
          <p:nvPr/>
        </p:nvSpPr>
        <p:spPr>
          <a:xfrm>
            <a:off x="4575993" y="3400834"/>
            <a:ext cx="2872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Aprimoramentos da Transparência de Emendas Parlamentares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48E413C5-7E2E-A34D-4D07-D70AB812B62A}"/>
              </a:ext>
            </a:extLst>
          </p:cNvPr>
          <p:cNvCxnSpPr>
            <a:cxnSpLocks/>
          </p:cNvCxnSpPr>
          <p:nvPr/>
        </p:nvCxnSpPr>
        <p:spPr>
          <a:xfrm>
            <a:off x="7795443" y="2302609"/>
            <a:ext cx="0" cy="3324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Gráfico 27" descr="Crachá com preenchimento sólido">
            <a:extLst>
              <a:ext uri="{FF2B5EF4-FFF2-40B4-BE49-F238E27FC236}">
                <a16:creationId xmlns:a16="http://schemas.microsoft.com/office/drawing/2014/main" id="{7D63FA93-BBEE-07B0-3125-4EB13967C8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55072" y="2514600"/>
            <a:ext cx="914400" cy="914400"/>
          </a:xfrm>
          <a:prstGeom prst="rect">
            <a:avLst/>
          </a:prstGeom>
        </p:spPr>
      </p:pic>
      <p:sp>
        <p:nvSpPr>
          <p:cNvPr id="29" name="TextBox 4">
            <a:extLst>
              <a:ext uri="{FF2B5EF4-FFF2-40B4-BE49-F238E27FC236}">
                <a16:creationId xmlns:a16="http://schemas.microsoft.com/office/drawing/2014/main" id="{ED87368E-C247-AE4F-C733-A32426008038}"/>
              </a:ext>
            </a:extLst>
          </p:cNvPr>
          <p:cNvSpPr txBox="1"/>
          <p:nvPr/>
        </p:nvSpPr>
        <p:spPr>
          <a:xfrm>
            <a:off x="7843818" y="3400833"/>
            <a:ext cx="387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Navegação</a:t>
            </a:r>
          </a:p>
        </p:txBody>
      </p:sp>
      <p:pic>
        <p:nvPicPr>
          <p:cNvPr id="31" name="Gráfico 30" descr="Selo 3 com preenchimento sólido">
            <a:extLst>
              <a:ext uri="{FF2B5EF4-FFF2-40B4-BE49-F238E27FC236}">
                <a16:creationId xmlns:a16="http://schemas.microsoft.com/office/drawing/2014/main" id="{E2506D91-DA6F-F72C-8B00-280C9DC7B7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325725" y="2486434"/>
            <a:ext cx="914400" cy="914400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35897336-4CA9-C102-142D-1B4DB0DF8345}"/>
              </a:ext>
            </a:extLst>
          </p:cNvPr>
          <p:cNvGrpSpPr/>
          <p:nvPr/>
        </p:nvGrpSpPr>
        <p:grpSpPr>
          <a:xfrm>
            <a:off x="4787928" y="734646"/>
            <a:ext cx="2448688" cy="830997"/>
            <a:chOff x="4946495" y="734646"/>
            <a:chExt cx="2448688" cy="830997"/>
          </a:xfrm>
        </p:grpSpPr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76094E28-D189-44F1-FC19-78D18867F12E}"/>
                </a:ext>
              </a:extLst>
            </p:cNvPr>
            <p:cNvSpPr txBox="1"/>
            <p:nvPr/>
          </p:nvSpPr>
          <p:spPr>
            <a:xfrm>
              <a:off x="5071082" y="734646"/>
              <a:ext cx="23241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800" b="1" dirty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Roteiro</a:t>
              </a:r>
              <a:endParaRPr lang="pt-BR" sz="2400" b="1" dirty="0">
                <a:solidFill>
                  <a:schemeClr val="accent1">
                    <a:lumMod val="75000"/>
                  </a:schemeClr>
                </a:solidFill>
                <a:latin typeface="Gill Sans MT Condensed" panose="020B0506020104020203" pitchFamily="34" charset="0"/>
              </a:endParaRPr>
            </a:p>
          </p:txBody>
        </p:sp>
        <p:sp>
          <p:nvSpPr>
            <p:cNvPr id="4" name="Triângulo Retângulo 3">
              <a:extLst>
                <a:ext uri="{FF2B5EF4-FFF2-40B4-BE49-F238E27FC236}">
                  <a16:creationId xmlns:a16="http://schemas.microsoft.com/office/drawing/2014/main" id="{3F637525-B4A7-46E7-8E42-5CDA69670770}"/>
                </a:ext>
              </a:extLst>
            </p:cNvPr>
            <p:cNvSpPr/>
            <p:nvPr/>
          </p:nvSpPr>
          <p:spPr>
            <a:xfrm rot="5400000">
              <a:off x="4946495" y="738798"/>
              <a:ext cx="288000" cy="288000"/>
            </a:xfrm>
            <a:prstGeom prst="rtTriangle">
              <a:avLst/>
            </a:prstGeom>
            <a:solidFill>
              <a:srgbClr val="C5E0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5764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AE35C-4904-6065-71D4-BD704FD36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1547D36-5FAC-502B-9E7C-2748A98534C3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3E98A50-D1F5-EFE3-A2C5-F85E503A2B90}"/>
              </a:ext>
            </a:extLst>
          </p:cNvPr>
          <p:cNvSpPr txBox="1"/>
          <p:nvPr/>
        </p:nvSpPr>
        <p:spPr>
          <a:xfrm>
            <a:off x="995365" y="1897711"/>
            <a:ext cx="10201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 acesso as informações?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7" name="Triângulo Retângulo 6">
            <a:extLst>
              <a:ext uri="{FF2B5EF4-FFF2-40B4-BE49-F238E27FC236}">
                <a16:creationId xmlns:a16="http://schemas.microsoft.com/office/drawing/2014/main" id="{BD463319-682D-68C0-44CD-E65A1BF113B4}"/>
              </a:ext>
            </a:extLst>
          </p:cNvPr>
          <p:cNvSpPr/>
          <p:nvPr/>
        </p:nvSpPr>
        <p:spPr>
          <a:xfrm rot="5400000">
            <a:off x="986407" y="1743823"/>
            <a:ext cx="325692" cy="307777"/>
          </a:xfrm>
          <a:prstGeom prst="rtTriangl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B4CD8-EC43-5C07-E5BE-1F81BBA54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658F9B9-3F38-4CAE-B578-8C2A0F819C97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7070DC6-B6DB-E0D5-4A91-094486A5B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E991E52-FAD3-CC77-21AE-2241234C45F5}"/>
              </a:ext>
            </a:extLst>
          </p:cNvPr>
          <p:cNvSpPr/>
          <p:nvPr/>
        </p:nvSpPr>
        <p:spPr>
          <a:xfrm>
            <a:off x="10012680" y="5696713"/>
            <a:ext cx="1828800" cy="109728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49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F47FD-9547-8D9B-9521-F977CC25B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B1BBAFC-EA2A-11CF-C8A6-D4732B60489D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63ABADB-153E-164F-45BF-35B680ED5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94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C4191-3EA2-3F1D-4515-D9A4A2CB8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E75349F-91D5-D3CA-5056-3BC6FC75B230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BC34382-FAA4-08B2-D3AD-BE9D2AD21462}"/>
              </a:ext>
            </a:extLst>
          </p:cNvPr>
          <p:cNvSpPr txBox="1"/>
          <p:nvPr/>
        </p:nvSpPr>
        <p:spPr>
          <a:xfrm>
            <a:off x="981842" y="1889548"/>
            <a:ext cx="4349110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2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Painel Gráfico de Emendas</a:t>
            </a:r>
          </a:p>
          <a:p>
            <a:r>
              <a:rPr lang="pt-BR" b="1" i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Dados Agregados com visualização gráfica</a:t>
            </a: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endParaRPr lang="pt-BR" sz="2200" b="1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33C1532-05CA-C0BB-D428-66082169BF8F}"/>
              </a:ext>
            </a:extLst>
          </p:cNvPr>
          <p:cNvSpPr txBox="1"/>
          <p:nvPr/>
        </p:nvSpPr>
        <p:spPr>
          <a:xfrm>
            <a:off x="5939484" y="1889548"/>
            <a:ext cx="5828844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14400" lvl="1" indent="-457200">
              <a:buAutoNum type="arabicPeriod" startAt="2"/>
            </a:pPr>
            <a:r>
              <a:rPr lang="pt-BR" sz="22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Consulta de Emendas</a:t>
            </a:r>
          </a:p>
          <a:p>
            <a:pPr lvl="1"/>
            <a:r>
              <a:rPr lang="pt-BR" b="1" i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Dados individualizados com maior granularidade possível </a:t>
            </a:r>
            <a:endParaRPr lang="pt-BR" sz="2400" dirty="0">
              <a:solidFill>
                <a:srgbClr val="315EA8"/>
              </a:solidFill>
              <a:latin typeface="Rawline" panose="00000500000000000000" pitchFamily="2" charset="0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2625201-463E-E19E-B3C2-C60FD0664EB0}"/>
              </a:ext>
            </a:extLst>
          </p:cNvPr>
          <p:cNvSpPr txBox="1"/>
          <p:nvPr/>
        </p:nvSpPr>
        <p:spPr>
          <a:xfrm>
            <a:off x="981842" y="818719"/>
            <a:ext cx="8610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Modelos de Informações Existentes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7" name="Triângulo Retângulo 6">
            <a:extLst>
              <a:ext uri="{FF2B5EF4-FFF2-40B4-BE49-F238E27FC236}">
                <a16:creationId xmlns:a16="http://schemas.microsoft.com/office/drawing/2014/main" id="{8583C79E-AC7C-9C24-5964-C674CE977D3E}"/>
              </a:ext>
            </a:extLst>
          </p:cNvPr>
          <p:cNvSpPr/>
          <p:nvPr/>
        </p:nvSpPr>
        <p:spPr>
          <a:xfrm rot="5400000">
            <a:off x="879099" y="877713"/>
            <a:ext cx="325692" cy="307777"/>
          </a:xfrm>
          <a:prstGeom prst="rtTriangl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7311DE-B12E-A37D-AA70-BE3EF9DD4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302" y="2887149"/>
            <a:ext cx="2057786" cy="3122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CF60FB7-2438-E4A8-42B8-D661501DF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484" y="3576390"/>
            <a:ext cx="5584186" cy="1752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715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88A70-BFF0-1990-BD87-585837514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DFA9D94-6198-34BB-070C-C20C8B52E02F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C45ECB7-2A35-5F8A-8387-6FE157417EDE}"/>
              </a:ext>
            </a:extLst>
          </p:cNvPr>
          <p:cNvSpPr txBox="1"/>
          <p:nvPr/>
        </p:nvSpPr>
        <p:spPr>
          <a:xfrm>
            <a:off x="3220212" y="287102"/>
            <a:ext cx="575157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pt-BR" sz="22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Painel Gráfico de Emendas</a:t>
            </a:r>
          </a:p>
          <a:p>
            <a:pPr algn="ctr"/>
            <a:r>
              <a:rPr lang="pt-BR" b="1" i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Dados Agregados com visualização gráfica</a:t>
            </a: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endParaRPr lang="pt-BR" sz="2200" b="1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30E121-0277-7D14-E5A7-61A2B1BC6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766" y="1250327"/>
            <a:ext cx="3132468" cy="4753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647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F3234-65D6-12D0-07E3-D93BECEB2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2EA0253-3EB6-40B7-2C99-ABB3272F9B11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E7B955E-A35F-F311-E119-2E763EBFEEC0}"/>
              </a:ext>
            </a:extLst>
          </p:cNvPr>
          <p:cNvSpPr txBox="1"/>
          <p:nvPr/>
        </p:nvSpPr>
        <p:spPr>
          <a:xfrm>
            <a:off x="922352" y="2174136"/>
            <a:ext cx="4832147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Quantidade de Emendas criadas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Total Empenhado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Total Pago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 Empenhado por tipo de Emenda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Área de Atuação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Perfil do Favorecido do Empenho</a:t>
            </a:r>
          </a:p>
          <a:p>
            <a:pPr lvl="1"/>
            <a:endParaRPr lang="pt-BR" sz="2200" b="1" dirty="0">
              <a:solidFill>
                <a:srgbClr val="315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315EA8"/>
              </a:solidFill>
              <a:latin typeface="Rawline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6BADBF6-3705-F1DA-83AC-D105F5448A06}"/>
              </a:ext>
            </a:extLst>
          </p:cNvPr>
          <p:cNvSpPr txBox="1"/>
          <p:nvPr/>
        </p:nvSpPr>
        <p:spPr>
          <a:xfrm>
            <a:off x="5253684" y="2174136"/>
            <a:ext cx="4832148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Localidade do Favorecido do Empenho da Emenda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Maiores valores empenhados por tipo de Emenda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Valores pagos do orçamento corrente e oriundos de restos a pagar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Evolução histórica das despesas com Emendas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b="1" dirty="0">
              <a:solidFill>
                <a:srgbClr val="315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sz="22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315EA8"/>
              </a:solidFill>
              <a:latin typeface="Rawline" panose="00000500000000000000" pitchFamily="2" charset="0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13F4D87A-F811-9170-3A93-CA1D028143FF}"/>
              </a:ext>
            </a:extLst>
          </p:cNvPr>
          <p:cNvCxnSpPr>
            <a:cxnSpLocks/>
          </p:cNvCxnSpPr>
          <p:nvPr/>
        </p:nvCxnSpPr>
        <p:spPr>
          <a:xfrm>
            <a:off x="939448" y="2013886"/>
            <a:ext cx="0" cy="3324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4">
            <a:extLst>
              <a:ext uri="{FF2B5EF4-FFF2-40B4-BE49-F238E27FC236}">
                <a16:creationId xmlns:a16="http://schemas.microsoft.com/office/drawing/2014/main" id="{434EB645-C967-A145-6D78-0BB7753D2A5E}"/>
              </a:ext>
            </a:extLst>
          </p:cNvPr>
          <p:cNvSpPr txBox="1"/>
          <p:nvPr/>
        </p:nvSpPr>
        <p:spPr>
          <a:xfrm>
            <a:off x="1041944" y="498103"/>
            <a:ext cx="9286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que encontro a partir do Painel Gráfico de Emendas do Portal da Transparência?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7" name="Triângulo Retângulo 6">
            <a:extLst>
              <a:ext uri="{FF2B5EF4-FFF2-40B4-BE49-F238E27FC236}">
                <a16:creationId xmlns:a16="http://schemas.microsoft.com/office/drawing/2014/main" id="{0C061C4B-4D77-A188-9575-A25F490F1CE2}"/>
              </a:ext>
            </a:extLst>
          </p:cNvPr>
          <p:cNvSpPr/>
          <p:nvPr/>
        </p:nvSpPr>
        <p:spPr>
          <a:xfrm rot="5400000">
            <a:off x="879098" y="455313"/>
            <a:ext cx="325692" cy="307777"/>
          </a:xfrm>
          <a:prstGeom prst="rtTriangl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92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77661-65AF-4C16-A5DD-59023428C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C6ECEEC-C541-9C9D-3D37-245504AE4807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685501E-0507-06CC-D671-77F64BE63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1509474"/>
            <a:ext cx="11935968" cy="3491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9141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9B2A2-3DAC-B583-9D38-F50A21B24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BDEDC31-A5B1-FB38-DD79-231B77A25CC2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2C841B2-B2C3-2501-31AA-F45F095BB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735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6397E-062D-E282-97C8-7DC766136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9A3824F-B53F-F054-22A5-82EBD127A692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5867D46-8B5D-A722-7B87-E7E93CA2D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34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C7376-C4AB-321D-D62D-1545F1696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64B04A0-C09D-C53C-FACA-EFC0A7957C56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A8569D5-862E-D037-F376-CABC5FED5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872" y="374904"/>
            <a:ext cx="6639654" cy="56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3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E18F4-87AB-63FE-0363-594B60019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B310195-6802-FF7E-AF48-34BD0B00CA4A}"/>
              </a:ext>
            </a:extLst>
          </p:cNvPr>
          <p:cNvSpPr/>
          <p:nvPr/>
        </p:nvSpPr>
        <p:spPr>
          <a:xfrm>
            <a:off x="0" y="1"/>
            <a:ext cx="666000" cy="6858000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15EA8"/>
              </a:solidFill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DA25BC1B-ACF2-37DF-2D6A-16DA71563D11}"/>
              </a:ext>
            </a:extLst>
          </p:cNvPr>
          <p:cNvSpPr txBox="1"/>
          <p:nvPr/>
        </p:nvSpPr>
        <p:spPr>
          <a:xfrm>
            <a:off x="4659721" y="3730427"/>
            <a:ext cx="2872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Contextualização</a:t>
            </a:r>
            <a:endParaRPr lang="pt-BR" sz="2400" b="1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5916B43-0705-7D08-709F-239ACDA63DB2}"/>
              </a:ext>
            </a:extLst>
          </p:cNvPr>
          <p:cNvCxnSpPr>
            <a:cxnSpLocks/>
          </p:cNvCxnSpPr>
          <p:nvPr/>
        </p:nvCxnSpPr>
        <p:spPr>
          <a:xfrm>
            <a:off x="4229100" y="2302609"/>
            <a:ext cx="0" cy="3324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" name="Gráfico 19" descr="Selo 1 com preenchimento sólido">
            <a:extLst>
              <a:ext uri="{FF2B5EF4-FFF2-40B4-BE49-F238E27FC236}">
                <a16:creationId xmlns:a16="http://schemas.microsoft.com/office/drawing/2014/main" id="{269767D1-5A0C-8FA8-3C02-313E22220C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65354" y="2843784"/>
            <a:ext cx="914400" cy="914400"/>
          </a:xfrm>
          <a:prstGeom prst="rect">
            <a:avLst/>
          </a:prstGeom>
        </p:spPr>
      </p:pic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20E4F242-AE19-F88A-5174-5FE92F4E0A96}"/>
              </a:ext>
            </a:extLst>
          </p:cNvPr>
          <p:cNvCxnSpPr>
            <a:cxnSpLocks/>
          </p:cNvCxnSpPr>
          <p:nvPr/>
        </p:nvCxnSpPr>
        <p:spPr>
          <a:xfrm>
            <a:off x="7795443" y="2302609"/>
            <a:ext cx="0" cy="3324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11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31BB7-B915-4741-38CE-B054B58D6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B9436B6-FA80-6F6B-AC8D-580BFE136697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FB6F8C-314E-3914-D4EA-EA914834D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617"/>
            <a:ext cx="12192000" cy="62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05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A91C6-49D7-D2ED-5383-F00500757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2DB8F85-6DC3-B8D2-B921-D6DEA1ADBE0E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CCDA247-803C-5456-47BC-2713E2C2A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66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294C6-C795-77CF-89A6-761EFBE44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1862D4A-F6F8-99C6-B737-3E6BDF212B9B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FA14544-9656-E275-25AC-A9F1A2AEF906}"/>
              </a:ext>
            </a:extLst>
          </p:cNvPr>
          <p:cNvSpPr txBox="1"/>
          <p:nvPr/>
        </p:nvSpPr>
        <p:spPr>
          <a:xfrm>
            <a:off x="2415273" y="734260"/>
            <a:ext cx="717857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14400" lvl="1" indent="-457200" algn="ctr">
              <a:buAutoNum type="arabicPeriod" startAt="2"/>
            </a:pPr>
            <a:r>
              <a:rPr lang="pt-BR" sz="22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Consulta de Emendas</a:t>
            </a:r>
          </a:p>
          <a:p>
            <a:pPr lvl="1" algn="ctr"/>
            <a:r>
              <a:rPr lang="pt-BR" b="1" i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Dados individualizados com maior granularidade possível </a:t>
            </a:r>
            <a:endParaRPr lang="pt-BR" sz="2400" dirty="0">
              <a:solidFill>
                <a:srgbClr val="315EA8"/>
              </a:solidFill>
              <a:latin typeface="Rawline" panose="00000500000000000000" pitchFamily="2" charset="0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8DE0575-6CCC-C5D4-D49F-62B49C405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04" y="2076774"/>
            <a:ext cx="11039392" cy="3464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526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76AC7-032E-A196-6F72-4D0A47E0C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5FC5459-96DC-1EF6-B382-EC6C2302B93D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08093BA-2105-03FF-A8AC-1B641892DD79}"/>
              </a:ext>
            </a:extLst>
          </p:cNvPr>
          <p:cNvSpPr txBox="1"/>
          <p:nvPr/>
        </p:nvSpPr>
        <p:spPr>
          <a:xfrm>
            <a:off x="888055" y="2004859"/>
            <a:ext cx="4832147" cy="52014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Ano da Emenda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Tipo da Emenda (Individual, bancada ou comissão)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Atas de reuniões das Comissões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Nome do Autor da Emenda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Número da Emenda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Código da Emenda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Apoiador de Emendas Coletivas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Funcional-Programática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b="1" dirty="0">
              <a:solidFill>
                <a:srgbClr val="315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sz="2200" b="1" dirty="0">
              <a:solidFill>
                <a:srgbClr val="315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315EA8"/>
              </a:solidFill>
              <a:latin typeface="Rawline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70A260C-09ED-33D6-8294-73D4B388F21D}"/>
              </a:ext>
            </a:extLst>
          </p:cNvPr>
          <p:cNvSpPr txBox="1"/>
          <p:nvPr/>
        </p:nvSpPr>
        <p:spPr>
          <a:xfrm>
            <a:off x="5253685" y="2013886"/>
            <a:ext cx="5075129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 Empenhado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 Liquidado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 Pago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Nome do Favorecido do Empenho da Emenda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Natureza Jurídica do Favorecido do Empenho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Tipo do Favorecido (PJ ou PF)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UF do Favorecido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Município do Favorecido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b="1" dirty="0">
              <a:solidFill>
                <a:srgbClr val="315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sz="22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315EA8"/>
              </a:solidFill>
              <a:latin typeface="Rawline" panose="00000500000000000000" pitchFamily="2" charset="0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10FB8DE-574E-E9F9-2769-1B4771901E97}"/>
              </a:ext>
            </a:extLst>
          </p:cNvPr>
          <p:cNvCxnSpPr>
            <a:cxnSpLocks/>
          </p:cNvCxnSpPr>
          <p:nvPr/>
        </p:nvCxnSpPr>
        <p:spPr>
          <a:xfrm>
            <a:off x="939448" y="2013886"/>
            <a:ext cx="0" cy="3324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4">
            <a:extLst>
              <a:ext uri="{FF2B5EF4-FFF2-40B4-BE49-F238E27FC236}">
                <a16:creationId xmlns:a16="http://schemas.microsoft.com/office/drawing/2014/main" id="{B98C08F6-8D73-7ACA-BE82-7697618A0F0F}"/>
              </a:ext>
            </a:extLst>
          </p:cNvPr>
          <p:cNvSpPr txBox="1"/>
          <p:nvPr/>
        </p:nvSpPr>
        <p:spPr>
          <a:xfrm>
            <a:off x="1041944" y="498103"/>
            <a:ext cx="9286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que encontro a partir das Consultas de Emendas do Portal da Transparência?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7" name="Triângulo Retângulo 6">
            <a:extLst>
              <a:ext uri="{FF2B5EF4-FFF2-40B4-BE49-F238E27FC236}">
                <a16:creationId xmlns:a16="http://schemas.microsoft.com/office/drawing/2014/main" id="{7AF444A8-2653-9FEB-63EA-674B0AFF4997}"/>
              </a:ext>
            </a:extLst>
          </p:cNvPr>
          <p:cNvSpPr/>
          <p:nvPr/>
        </p:nvSpPr>
        <p:spPr>
          <a:xfrm rot="5400000">
            <a:off x="879098" y="455313"/>
            <a:ext cx="325692" cy="307777"/>
          </a:xfrm>
          <a:prstGeom prst="rtTriangl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0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0707C-1A1B-3FAC-B75B-9E9572D11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04C85FC-3DE9-0E3C-FF37-AA68AE4E1431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1AE5C22-DC25-B753-AEDE-2008394F1DFC}"/>
              </a:ext>
            </a:extLst>
          </p:cNvPr>
          <p:cNvSpPr txBox="1"/>
          <p:nvPr/>
        </p:nvSpPr>
        <p:spPr>
          <a:xfrm>
            <a:off x="922352" y="2174136"/>
            <a:ext cx="4832147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Órgão responsável executor da despesa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Fase da Despesa (Empenho, Liquidação ou Pagamento)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Grupo da Despesa (Pessoal, investimento, despesa corrente, etc.)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b="1" dirty="0">
              <a:solidFill>
                <a:srgbClr val="315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sz="2200" b="1" dirty="0">
              <a:solidFill>
                <a:srgbClr val="315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315EA8"/>
              </a:solidFill>
              <a:latin typeface="Rawline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1FB02F0-57B1-1945-5E0C-9EAE06D9CAC9}"/>
              </a:ext>
            </a:extLst>
          </p:cNvPr>
          <p:cNvSpPr txBox="1"/>
          <p:nvPr/>
        </p:nvSpPr>
        <p:spPr>
          <a:xfrm>
            <a:off x="5253683" y="2174136"/>
            <a:ext cx="5075129" cy="35086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Elemento de Despesa (Material de consumo,  obras e instalações, Passagens e despesas com locomoção, </a:t>
            </a:r>
            <a:r>
              <a:rPr lang="pt-BR" sz="2200" b="1" dirty="0" err="1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etc</a:t>
            </a: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Todos os documentos contábeis relacionados à Emenda (OB, NE e NL)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b="1" dirty="0">
              <a:solidFill>
                <a:srgbClr val="315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sz="22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315EA8"/>
              </a:solidFill>
              <a:latin typeface="Rawline" panose="00000500000000000000" pitchFamily="2" charset="0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189BE9D9-C4AD-6CBD-E133-466892B25468}"/>
              </a:ext>
            </a:extLst>
          </p:cNvPr>
          <p:cNvCxnSpPr>
            <a:cxnSpLocks/>
          </p:cNvCxnSpPr>
          <p:nvPr/>
        </p:nvCxnSpPr>
        <p:spPr>
          <a:xfrm>
            <a:off x="939448" y="2013886"/>
            <a:ext cx="0" cy="3324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4">
            <a:extLst>
              <a:ext uri="{FF2B5EF4-FFF2-40B4-BE49-F238E27FC236}">
                <a16:creationId xmlns:a16="http://schemas.microsoft.com/office/drawing/2014/main" id="{7FF11007-650A-A5A7-3FD6-F24C6145F206}"/>
              </a:ext>
            </a:extLst>
          </p:cNvPr>
          <p:cNvSpPr txBox="1"/>
          <p:nvPr/>
        </p:nvSpPr>
        <p:spPr>
          <a:xfrm>
            <a:off x="1041944" y="498103"/>
            <a:ext cx="9286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que encontro a partir das Consultas de Emendas do Portal da Transparência?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7" name="Triângulo Retângulo 6">
            <a:extLst>
              <a:ext uri="{FF2B5EF4-FFF2-40B4-BE49-F238E27FC236}">
                <a16:creationId xmlns:a16="http://schemas.microsoft.com/office/drawing/2014/main" id="{D5B67C97-7565-DDB5-9B77-E1153C949CB7}"/>
              </a:ext>
            </a:extLst>
          </p:cNvPr>
          <p:cNvSpPr/>
          <p:nvPr/>
        </p:nvSpPr>
        <p:spPr>
          <a:xfrm rot="5400000">
            <a:off x="879098" y="455313"/>
            <a:ext cx="325692" cy="307777"/>
          </a:xfrm>
          <a:prstGeom prst="rtTriangl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29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80944-EB18-FC2A-7D13-B28D97F4F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149170-B398-0992-4DEC-A93010488D48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9C9A8DD-DE24-8C0E-DE0C-528168CFF148}"/>
              </a:ext>
            </a:extLst>
          </p:cNvPr>
          <p:cNvSpPr txBox="1"/>
          <p:nvPr/>
        </p:nvSpPr>
        <p:spPr>
          <a:xfrm>
            <a:off x="922352" y="2174136"/>
            <a:ext cx="4832147" cy="5878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Número do Convênio ou Parceria (quando houver)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da publicação do convênio ou parceria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Nome do convenente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Nome do concedente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Objeto do convênio ou parceria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 do convênio ou parceria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 da contrapartida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b="1" dirty="0">
              <a:solidFill>
                <a:srgbClr val="315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b="1" dirty="0">
              <a:solidFill>
                <a:srgbClr val="315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b="1" dirty="0">
              <a:solidFill>
                <a:srgbClr val="315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sz="2200" b="1" dirty="0">
              <a:solidFill>
                <a:srgbClr val="315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315EA8"/>
              </a:solidFill>
              <a:latin typeface="Rawline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74F7078-A0CE-2631-BCDD-284321D622A7}"/>
              </a:ext>
            </a:extLst>
          </p:cNvPr>
          <p:cNvSpPr txBox="1"/>
          <p:nvPr/>
        </p:nvSpPr>
        <p:spPr>
          <a:xfrm>
            <a:off x="5253683" y="2174136"/>
            <a:ext cx="5075129" cy="48628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 liberado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Início e final de vigência do convênio ou parceria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Situação do convênio (em execução, prestação de contas apresentada, prestação de contas aprovada, etc.)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Dados da proposta (justificativa, público alvo, problema a ser resolvido, resultados esperados, </a:t>
            </a:r>
            <a:r>
              <a:rPr lang="pt-BR" sz="2200" b="1" dirty="0" err="1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etc</a:t>
            </a: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b="1" dirty="0">
              <a:solidFill>
                <a:srgbClr val="315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sz="22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315EA8"/>
              </a:solidFill>
              <a:latin typeface="Rawline" panose="00000500000000000000" pitchFamily="2" charset="0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44F630C-EBBF-74F1-561A-E415232873A7}"/>
              </a:ext>
            </a:extLst>
          </p:cNvPr>
          <p:cNvCxnSpPr>
            <a:cxnSpLocks/>
          </p:cNvCxnSpPr>
          <p:nvPr/>
        </p:nvCxnSpPr>
        <p:spPr>
          <a:xfrm>
            <a:off x="939448" y="2013886"/>
            <a:ext cx="0" cy="3324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4">
            <a:extLst>
              <a:ext uri="{FF2B5EF4-FFF2-40B4-BE49-F238E27FC236}">
                <a16:creationId xmlns:a16="http://schemas.microsoft.com/office/drawing/2014/main" id="{A30A229D-83B1-0E42-0419-A308C35C3BEE}"/>
              </a:ext>
            </a:extLst>
          </p:cNvPr>
          <p:cNvSpPr txBox="1"/>
          <p:nvPr/>
        </p:nvSpPr>
        <p:spPr>
          <a:xfrm>
            <a:off x="1041944" y="498103"/>
            <a:ext cx="9286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que encontro a partir das Consultas de Emendas do Portal da Transparência?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7" name="Triângulo Retângulo 6">
            <a:extLst>
              <a:ext uri="{FF2B5EF4-FFF2-40B4-BE49-F238E27FC236}">
                <a16:creationId xmlns:a16="http://schemas.microsoft.com/office/drawing/2014/main" id="{81AE191E-42D6-913D-21D6-FF2C89E0E2E2}"/>
              </a:ext>
            </a:extLst>
          </p:cNvPr>
          <p:cNvSpPr/>
          <p:nvPr/>
        </p:nvSpPr>
        <p:spPr>
          <a:xfrm rot="5400000">
            <a:off x="879098" y="455313"/>
            <a:ext cx="325692" cy="307777"/>
          </a:xfrm>
          <a:prstGeom prst="rtTriangl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82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EBD48-41FB-1491-0109-877977CD4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7F81D74-3A38-1EFE-001E-B3EF28D38FFF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82852ED-0B9F-7257-CF2A-07576A6E77DA}"/>
              </a:ext>
            </a:extLst>
          </p:cNvPr>
          <p:cNvSpPr txBox="1"/>
          <p:nvPr/>
        </p:nvSpPr>
        <p:spPr>
          <a:xfrm>
            <a:off x="939448" y="1865690"/>
            <a:ext cx="4832147" cy="52014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Plano de Trabalho (cronograma físico, cronograma de desembolso, plano de aquisição detalhado, pareceres técnicos, </a:t>
            </a:r>
            <a:r>
              <a:rPr lang="pt-BR" sz="2200" b="1" dirty="0" err="1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etc</a:t>
            </a: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Comprovação de requisitos para celebração do instrumento (certidões, declarações, diplomas, etc.)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b="1" dirty="0">
              <a:solidFill>
                <a:srgbClr val="315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b="1" dirty="0">
              <a:solidFill>
                <a:srgbClr val="315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sz="2200" b="1" dirty="0">
              <a:solidFill>
                <a:srgbClr val="315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315EA8"/>
              </a:solidFill>
              <a:latin typeface="Rawline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5AA6F80-B5AE-652F-2578-51CEE9B16435}"/>
              </a:ext>
            </a:extLst>
          </p:cNvPr>
          <p:cNvSpPr txBox="1"/>
          <p:nvPr/>
        </p:nvSpPr>
        <p:spPr>
          <a:xfrm>
            <a:off x="5326835" y="1865690"/>
            <a:ext cx="5075129" cy="52014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Projeto básico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Termo de referência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Processos licitatórios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Contratos firmados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Movimentação financeira da conta específica (inclusive com rendimento de aplicações)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Prestação de contas (cumprimento do objeto, relatórios de movimentação da conta específica, pareceres de prestação de contas, etc.)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b="1" dirty="0">
              <a:solidFill>
                <a:srgbClr val="315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sz="22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315EA8"/>
              </a:solidFill>
              <a:latin typeface="Rawline" panose="00000500000000000000" pitchFamily="2" charset="0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74B8F624-C6DE-CF5C-763C-F957F8666AAF}"/>
              </a:ext>
            </a:extLst>
          </p:cNvPr>
          <p:cNvCxnSpPr>
            <a:cxnSpLocks/>
          </p:cNvCxnSpPr>
          <p:nvPr/>
        </p:nvCxnSpPr>
        <p:spPr>
          <a:xfrm>
            <a:off x="939448" y="2013886"/>
            <a:ext cx="0" cy="3324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4">
            <a:extLst>
              <a:ext uri="{FF2B5EF4-FFF2-40B4-BE49-F238E27FC236}">
                <a16:creationId xmlns:a16="http://schemas.microsoft.com/office/drawing/2014/main" id="{59F11389-3EB9-DC8E-C60B-A4B170FE39E2}"/>
              </a:ext>
            </a:extLst>
          </p:cNvPr>
          <p:cNvSpPr txBox="1"/>
          <p:nvPr/>
        </p:nvSpPr>
        <p:spPr>
          <a:xfrm>
            <a:off x="1041944" y="498103"/>
            <a:ext cx="9286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que encontro a partir das Consultas de Emendas do Portal da Transparência?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7" name="Triângulo Retângulo 6">
            <a:extLst>
              <a:ext uri="{FF2B5EF4-FFF2-40B4-BE49-F238E27FC236}">
                <a16:creationId xmlns:a16="http://schemas.microsoft.com/office/drawing/2014/main" id="{402E92FE-00AD-6404-5D56-6AE6803B6CE5}"/>
              </a:ext>
            </a:extLst>
          </p:cNvPr>
          <p:cNvSpPr/>
          <p:nvPr/>
        </p:nvSpPr>
        <p:spPr>
          <a:xfrm rot="5400000">
            <a:off x="879098" y="455313"/>
            <a:ext cx="325692" cy="307777"/>
          </a:xfrm>
          <a:prstGeom prst="rtTriangl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4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91710-B23D-B3FA-9B05-A2AABACD1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D20902B-A95A-53AE-2E0A-F500F514F79C}"/>
              </a:ext>
            </a:extLst>
          </p:cNvPr>
          <p:cNvSpPr/>
          <p:nvPr/>
        </p:nvSpPr>
        <p:spPr>
          <a:xfrm>
            <a:off x="0" y="1"/>
            <a:ext cx="666000" cy="6858000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15EA8"/>
              </a:solidFill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8644651-3D25-3541-B14A-C5E64D330B85}"/>
              </a:ext>
            </a:extLst>
          </p:cNvPr>
          <p:cNvCxnSpPr>
            <a:cxnSpLocks/>
          </p:cNvCxnSpPr>
          <p:nvPr/>
        </p:nvCxnSpPr>
        <p:spPr>
          <a:xfrm>
            <a:off x="4229100" y="2302609"/>
            <a:ext cx="0" cy="3324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B79E4D7B-BC86-1A6C-2147-BCEB1657B061}"/>
              </a:ext>
            </a:extLst>
          </p:cNvPr>
          <p:cNvCxnSpPr>
            <a:cxnSpLocks/>
          </p:cNvCxnSpPr>
          <p:nvPr/>
        </p:nvCxnSpPr>
        <p:spPr>
          <a:xfrm>
            <a:off x="7795443" y="2302609"/>
            <a:ext cx="0" cy="3324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4">
            <a:extLst>
              <a:ext uri="{FF2B5EF4-FFF2-40B4-BE49-F238E27FC236}">
                <a16:creationId xmlns:a16="http://schemas.microsoft.com/office/drawing/2014/main" id="{34C829F0-BD6B-B1BE-EE2C-C734F1B19104}"/>
              </a:ext>
            </a:extLst>
          </p:cNvPr>
          <p:cNvSpPr txBox="1"/>
          <p:nvPr/>
        </p:nvSpPr>
        <p:spPr>
          <a:xfrm>
            <a:off x="4084686" y="3583713"/>
            <a:ext cx="387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Navegação</a:t>
            </a:r>
          </a:p>
        </p:txBody>
      </p:sp>
      <p:pic>
        <p:nvPicPr>
          <p:cNvPr id="4" name="Gráfico 3" descr="Selo 3 com preenchimento sólido">
            <a:extLst>
              <a:ext uri="{FF2B5EF4-FFF2-40B4-BE49-F238E27FC236}">
                <a16:creationId xmlns:a16="http://schemas.microsoft.com/office/drawing/2014/main" id="{D2E03B1B-E688-0603-E2CA-ED971091B0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66593" y="26693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94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594723C6-45D2-58D6-0A9B-DD04DB9BF2E7}"/>
              </a:ext>
            </a:extLst>
          </p:cNvPr>
          <p:cNvSpPr txBox="1"/>
          <p:nvPr/>
        </p:nvSpPr>
        <p:spPr>
          <a:xfrm>
            <a:off x="1452565" y="2546359"/>
            <a:ext cx="92868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Exemplo 1</a:t>
            </a:r>
          </a:p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Emenda Coletiva executada por meio de Transferência</a:t>
            </a:r>
          </a:p>
          <a:p>
            <a:pPr algn="ctr"/>
            <a:r>
              <a:rPr lang="pt-BR" sz="36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(3 cliques)</a:t>
            </a:r>
            <a:endParaRPr lang="pt-BR" sz="3600" b="1" dirty="0">
              <a:solidFill>
                <a:schemeClr val="accent2"/>
              </a:solidFill>
              <a:latin typeface="Gill Sans MT Condensed" panose="020B0506020104020203" pitchFamily="34" charset="0"/>
            </a:endParaRPr>
          </a:p>
          <a:p>
            <a:pPr algn="ctr"/>
            <a:endParaRPr lang="pt-BR" sz="16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1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12CDB-3B06-FBA7-BAA5-3E2E91052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3E46601-36C0-A3C6-7322-0FC6DAB5937A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76137A-E8D1-F26D-8CF7-BA1B791AE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8B13CB8A-9986-8623-5B6F-B03661DC831A}"/>
              </a:ext>
            </a:extLst>
          </p:cNvPr>
          <p:cNvSpPr/>
          <p:nvPr/>
        </p:nvSpPr>
        <p:spPr>
          <a:xfrm rot="3529248">
            <a:off x="4001420" y="4448944"/>
            <a:ext cx="916552" cy="1544359"/>
          </a:xfrm>
          <a:prstGeom prst="downArrow">
            <a:avLst>
              <a:gd name="adj1" fmla="val 50000"/>
              <a:gd name="adj2" fmla="val 64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1º clique</a:t>
            </a:r>
          </a:p>
        </p:txBody>
      </p:sp>
    </p:spTree>
    <p:extLst>
      <p:ext uri="{BB962C8B-B14F-4D97-AF65-F5344CB8AC3E}">
        <p14:creationId xmlns:p14="http://schemas.microsoft.com/office/powerpoint/2010/main" val="396169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AEDFB-CB40-9E05-0E84-D2F1FAB85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E6E1251-4225-4070-17DA-4101637CA584}"/>
              </a:ext>
            </a:extLst>
          </p:cNvPr>
          <p:cNvSpPr/>
          <p:nvPr/>
        </p:nvSpPr>
        <p:spPr>
          <a:xfrm rot="5400000">
            <a:off x="-3096000" y="3095999"/>
            <a:ext cx="6858000" cy="666000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12" name="Imagem 1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881C49C-F9CF-012D-F17A-D403D58B2B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656063" y="0"/>
            <a:ext cx="5486400" cy="6858000"/>
          </a:xfrm>
          <a:prstGeom prst="rect">
            <a:avLst/>
          </a:prstGeom>
        </p:spPr>
      </p:pic>
      <p:grpSp>
        <p:nvGrpSpPr>
          <p:cNvPr id="37" name="Agrupar 36">
            <a:extLst>
              <a:ext uri="{FF2B5EF4-FFF2-40B4-BE49-F238E27FC236}">
                <a16:creationId xmlns:a16="http://schemas.microsoft.com/office/drawing/2014/main" id="{82ACCC26-54E0-1915-BA80-B87AD1E8ABF9}"/>
              </a:ext>
            </a:extLst>
          </p:cNvPr>
          <p:cNvGrpSpPr/>
          <p:nvPr/>
        </p:nvGrpSpPr>
        <p:grpSpPr>
          <a:xfrm>
            <a:off x="5977563" y="1708184"/>
            <a:ext cx="5392763" cy="587340"/>
            <a:chOff x="5803175" y="1708184"/>
            <a:chExt cx="5932039" cy="58734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F8B94171-E374-312F-AB27-5EEC09F4E50E}"/>
                </a:ext>
              </a:extLst>
            </p:cNvPr>
            <p:cNvSpPr/>
            <p:nvPr/>
          </p:nvSpPr>
          <p:spPr>
            <a:xfrm>
              <a:off x="5803175" y="1736755"/>
              <a:ext cx="5932039" cy="5587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7EC9C2CC-8DD9-E2A9-BCF5-150E4C9B8554}"/>
                </a:ext>
              </a:extLst>
            </p:cNvPr>
            <p:cNvSpPr txBox="1"/>
            <p:nvPr/>
          </p:nvSpPr>
          <p:spPr>
            <a:xfrm>
              <a:off x="6524625" y="1831473"/>
              <a:ext cx="477331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b="1">
                  <a:solidFill>
                    <a:srgbClr val="315EA8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Como o dinheiro público é utilizado</a:t>
              </a:r>
            </a:p>
          </p:txBody>
        </p:sp>
        <p:sp>
          <p:nvSpPr>
            <p:cNvPr id="32" name="Retângulo 31" descr="Dinheiro">
              <a:extLst>
                <a:ext uri="{FF2B5EF4-FFF2-40B4-BE49-F238E27FC236}">
                  <a16:creationId xmlns:a16="http://schemas.microsoft.com/office/drawing/2014/main" id="{F6C08DB0-05E2-7A27-70AA-5AEA96F94192}"/>
                </a:ext>
              </a:extLst>
            </p:cNvPr>
            <p:cNvSpPr/>
            <p:nvPr/>
          </p:nvSpPr>
          <p:spPr>
            <a:xfrm>
              <a:off x="6107083" y="1708184"/>
              <a:ext cx="468000" cy="468000"/>
            </a:xfrm>
            <a:prstGeom prst="rect">
              <a:avLst/>
            </a:prstGeom>
            <a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>
                <a:solidFill>
                  <a:srgbClr val="315EA8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F1FE8098-D259-B001-D112-F9D28A06FAB3}"/>
              </a:ext>
            </a:extLst>
          </p:cNvPr>
          <p:cNvGrpSpPr/>
          <p:nvPr/>
        </p:nvGrpSpPr>
        <p:grpSpPr>
          <a:xfrm>
            <a:off x="5977563" y="2870231"/>
            <a:ext cx="5392763" cy="558769"/>
            <a:chOff x="5803175" y="2870231"/>
            <a:chExt cx="5932039" cy="558769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E2C2F40D-154C-ADA5-3DD3-E0639FE39D64}"/>
                </a:ext>
              </a:extLst>
            </p:cNvPr>
            <p:cNvSpPr/>
            <p:nvPr/>
          </p:nvSpPr>
          <p:spPr>
            <a:xfrm>
              <a:off x="5803175" y="2870231"/>
              <a:ext cx="5932039" cy="5587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B69CFD2E-2DDB-262A-55E9-17C4DEFE1B15}"/>
                </a:ext>
              </a:extLst>
            </p:cNvPr>
            <p:cNvSpPr txBox="1"/>
            <p:nvPr/>
          </p:nvSpPr>
          <p:spPr>
            <a:xfrm>
              <a:off x="6524624" y="2964949"/>
              <a:ext cx="4165615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b="1" dirty="0">
                  <a:solidFill>
                    <a:srgbClr val="315EA8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Ferramenta de controle social</a:t>
              </a:r>
            </a:p>
          </p:txBody>
        </p:sp>
        <p:pic>
          <p:nvPicPr>
            <p:cNvPr id="33" name="Gráfico 32" descr="Lupa com preenchimento sólido">
              <a:extLst>
                <a:ext uri="{FF2B5EF4-FFF2-40B4-BE49-F238E27FC236}">
                  <a16:creationId xmlns:a16="http://schemas.microsoft.com/office/drawing/2014/main" id="{AD1AB231-D335-531C-6F72-FF392BE8FB3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44018" y="2870235"/>
              <a:ext cx="468000" cy="468000"/>
            </a:xfrm>
            <a:prstGeom prst="rect">
              <a:avLst/>
            </a:prstGeom>
          </p:spPr>
        </p:pic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983DA0FC-3119-2C0F-DB75-BCF9D64A976B}"/>
              </a:ext>
            </a:extLst>
          </p:cNvPr>
          <p:cNvGrpSpPr/>
          <p:nvPr/>
        </p:nvGrpSpPr>
        <p:grpSpPr>
          <a:xfrm>
            <a:off x="5977563" y="4003707"/>
            <a:ext cx="5392763" cy="558769"/>
            <a:chOff x="5803175" y="4003707"/>
            <a:chExt cx="5932039" cy="558769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652E6F80-F90B-EAA3-30F2-AB7DB41497BE}"/>
                </a:ext>
              </a:extLst>
            </p:cNvPr>
            <p:cNvSpPr/>
            <p:nvPr/>
          </p:nvSpPr>
          <p:spPr>
            <a:xfrm>
              <a:off x="5803175" y="4003707"/>
              <a:ext cx="5932039" cy="5587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D4F79D58-EE3D-7A07-AACA-2DA6D3EE80B3}"/>
                </a:ext>
              </a:extLst>
            </p:cNvPr>
            <p:cNvSpPr txBox="1"/>
            <p:nvPr/>
          </p:nvSpPr>
          <p:spPr>
            <a:xfrm>
              <a:off x="6524623" y="4098425"/>
              <a:ext cx="495142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b="1" dirty="0">
                  <a:solidFill>
                    <a:srgbClr val="315EA8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Acompanhamento de políticas públicas</a:t>
              </a:r>
            </a:p>
          </p:txBody>
        </p:sp>
        <p:pic>
          <p:nvPicPr>
            <p:cNvPr id="34" name="Gráfico 33" descr="Lista de Verificação com preenchimento sólido">
              <a:extLst>
                <a:ext uri="{FF2B5EF4-FFF2-40B4-BE49-F238E27FC236}">
                  <a16:creationId xmlns:a16="http://schemas.microsoft.com/office/drawing/2014/main" id="{CCC2B621-EBF2-7967-959A-4192A3E4416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15443" y="4022757"/>
              <a:ext cx="468000" cy="468000"/>
            </a:xfrm>
            <a:prstGeom prst="rect">
              <a:avLst/>
            </a:prstGeom>
          </p:spPr>
        </p:pic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A9D05D99-E62F-B28C-85FA-D9DF8D1CBBBC}"/>
              </a:ext>
            </a:extLst>
          </p:cNvPr>
          <p:cNvGrpSpPr/>
          <p:nvPr/>
        </p:nvGrpSpPr>
        <p:grpSpPr>
          <a:xfrm>
            <a:off x="5977563" y="5137183"/>
            <a:ext cx="5392763" cy="558769"/>
            <a:chOff x="5803175" y="5137183"/>
            <a:chExt cx="5932039" cy="558769"/>
          </a:xfrm>
        </p:grpSpPr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031C109B-99B2-9D04-3CF0-7D484FEF4F2E}"/>
                </a:ext>
              </a:extLst>
            </p:cNvPr>
            <p:cNvSpPr/>
            <p:nvPr/>
          </p:nvSpPr>
          <p:spPr>
            <a:xfrm>
              <a:off x="5803175" y="5137183"/>
              <a:ext cx="5932039" cy="5587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CDC945C8-5474-F59F-7EC1-77942072200C}"/>
                </a:ext>
              </a:extLst>
            </p:cNvPr>
            <p:cNvSpPr txBox="1"/>
            <p:nvPr/>
          </p:nvSpPr>
          <p:spPr>
            <a:xfrm>
              <a:off x="6524625" y="5231901"/>
              <a:ext cx="3987498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b="1" dirty="0">
                  <a:solidFill>
                    <a:srgbClr val="315EA8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Fortalecimento democrático</a:t>
              </a:r>
            </a:p>
          </p:txBody>
        </p:sp>
        <p:pic>
          <p:nvPicPr>
            <p:cNvPr id="35" name="Gráfico 34" descr="Brinde com preenchimento sólido">
              <a:extLst>
                <a:ext uri="{FF2B5EF4-FFF2-40B4-BE49-F238E27FC236}">
                  <a16:creationId xmlns:a16="http://schemas.microsoft.com/office/drawing/2014/main" id="{7D845E70-2121-EEB3-DB25-BF42BAE9EFF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43613" y="5164567"/>
              <a:ext cx="468000" cy="468000"/>
            </a:xfrm>
            <a:prstGeom prst="rect">
              <a:avLst/>
            </a:prstGeom>
          </p:spPr>
        </p:pic>
      </p:grpSp>
      <p:pic>
        <p:nvPicPr>
          <p:cNvPr id="4" name="Gráfico 3" descr="Um quadrado formado por pequenos quadrados">
            <a:extLst>
              <a:ext uri="{FF2B5EF4-FFF2-40B4-BE49-F238E27FC236}">
                <a16:creationId xmlns:a16="http://schemas.microsoft.com/office/drawing/2014/main" id="{87520300-4696-388D-7344-A80218A86D9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122786" y="5108608"/>
            <a:ext cx="2036022" cy="2036022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4DF13E58-E21B-6213-5E8F-E488E2DFE399}"/>
              </a:ext>
            </a:extLst>
          </p:cNvPr>
          <p:cNvSpPr txBox="1"/>
          <p:nvPr/>
        </p:nvSpPr>
        <p:spPr>
          <a:xfrm>
            <a:off x="6241354" y="651389"/>
            <a:ext cx="5123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que é o Portal?</a:t>
            </a:r>
            <a:endParaRPr lang="pt-BR" sz="44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5" name="Triângulo Retângulo 4">
            <a:extLst>
              <a:ext uri="{FF2B5EF4-FFF2-40B4-BE49-F238E27FC236}">
                <a16:creationId xmlns:a16="http://schemas.microsoft.com/office/drawing/2014/main" id="{84F86F07-7792-B3B0-F469-2F25DB4B7137}"/>
              </a:ext>
            </a:extLst>
          </p:cNvPr>
          <p:cNvSpPr/>
          <p:nvPr/>
        </p:nvSpPr>
        <p:spPr>
          <a:xfrm rot="5400000">
            <a:off x="6249574" y="476872"/>
            <a:ext cx="325692" cy="307777"/>
          </a:xfrm>
          <a:prstGeom prst="rtTriangl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0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B1980-B58C-756E-4F73-3D93EA59B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3150DA1-6BC2-2D1B-4762-108566EA03F7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2F9CA8-BF92-87B3-C932-BC4E0FE62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FCBCC2B9-46EE-99A5-F34D-857AB1D0B511}"/>
              </a:ext>
            </a:extLst>
          </p:cNvPr>
          <p:cNvSpPr/>
          <p:nvPr/>
        </p:nvSpPr>
        <p:spPr>
          <a:xfrm rot="3529248">
            <a:off x="8774588" y="4963907"/>
            <a:ext cx="916552" cy="1544359"/>
          </a:xfrm>
          <a:prstGeom prst="downArrow">
            <a:avLst>
              <a:gd name="adj1" fmla="val 50000"/>
              <a:gd name="adj2" fmla="val 64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2º clique</a:t>
            </a:r>
          </a:p>
        </p:txBody>
      </p:sp>
    </p:spTree>
    <p:extLst>
      <p:ext uri="{BB962C8B-B14F-4D97-AF65-F5344CB8AC3E}">
        <p14:creationId xmlns:p14="http://schemas.microsoft.com/office/powerpoint/2010/main" val="42263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E798D-B936-81B9-546B-4E1A39492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B391FDD-C8A4-1915-B969-6C8D77084CB5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82E50D-B063-7BEA-56C2-F81B30C0B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37FF9CDA-E748-BC6E-9A90-8A3A0DAC7842}"/>
              </a:ext>
            </a:extLst>
          </p:cNvPr>
          <p:cNvSpPr/>
          <p:nvPr/>
        </p:nvSpPr>
        <p:spPr>
          <a:xfrm rot="3529248">
            <a:off x="1047908" y="1123428"/>
            <a:ext cx="916552" cy="1544359"/>
          </a:xfrm>
          <a:prstGeom prst="downArrow">
            <a:avLst>
              <a:gd name="adj1" fmla="val 50000"/>
              <a:gd name="adj2" fmla="val 64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3º clique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5525EE7-B1A3-0DC2-B815-A2D526F7E415}"/>
              </a:ext>
            </a:extLst>
          </p:cNvPr>
          <p:cNvSpPr/>
          <p:nvPr/>
        </p:nvSpPr>
        <p:spPr>
          <a:xfrm>
            <a:off x="7168896" y="2971800"/>
            <a:ext cx="5023104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8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5D208-C9C3-F520-5176-D788C507C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7A30535-3AA0-6247-AB6A-ACE62849E0F4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448C3A9-E119-D419-B2C1-3FFB39A6B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6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70825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C4617-5BE2-B36C-C1F9-13D341D4D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065EB6F4-97C6-56FF-8AFE-97227E61B2FB}"/>
              </a:ext>
            </a:extLst>
          </p:cNvPr>
          <p:cNvSpPr txBox="1"/>
          <p:nvPr/>
        </p:nvSpPr>
        <p:spPr>
          <a:xfrm>
            <a:off x="1452565" y="2546359"/>
            <a:ext cx="92868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Exemplo 2</a:t>
            </a:r>
          </a:p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Emenda Individual – Transferência Especial</a:t>
            </a:r>
          </a:p>
          <a:p>
            <a:pPr algn="ctr"/>
            <a:r>
              <a:rPr lang="pt-BR" sz="36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 cliques)</a:t>
            </a:r>
          </a:p>
          <a:p>
            <a:pPr algn="ctr"/>
            <a:endParaRPr lang="pt-BR" sz="16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2BE5D-6541-DB7E-003D-46E227EA9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30AF68F-CF25-4219-5C18-B966944893D9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65B4508-25E7-AB0C-1142-8D1C5B5B1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DA2094E5-33ED-9A5B-82D8-0EB353D14625}"/>
              </a:ext>
            </a:extLst>
          </p:cNvPr>
          <p:cNvSpPr/>
          <p:nvPr/>
        </p:nvSpPr>
        <p:spPr>
          <a:xfrm rot="3529248">
            <a:off x="3992276" y="3909448"/>
            <a:ext cx="916552" cy="1544359"/>
          </a:xfrm>
          <a:prstGeom prst="downArrow">
            <a:avLst>
              <a:gd name="adj1" fmla="val 50000"/>
              <a:gd name="adj2" fmla="val 64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1º clique</a:t>
            </a:r>
          </a:p>
        </p:txBody>
      </p:sp>
    </p:spTree>
    <p:extLst>
      <p:ext uri="{BB962C8B-B14F-4D97-AF65-F5344CB8AC3E}">
        <p14:creationId xmlns:p14="http://schemas.microsoft.com/office/powerpoint/2010/main" val="130323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B5323-5449-0F78-84EF-3591B338F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02847F8-046B-E15A-F5B3-30A0E6C30276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3391E58-C1A7-1F00-9908-D16F36CE1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5" y="0"/>
            <a:ext cx="1212462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BFAFD9F6-2463-01F3-7560-80BA496A0D2D}"/>
              </a:ext>
            </a:extLst>
          </p:cNvPr>
          <p:cNvSpPr/>
          <p:nvPr/>
        </p:nvSpPr>
        <p:spPr>
          <a:xfrm rot="3529248">
            <a:off x="1404524" y="5165075"/>
            <a:ext cx="916552" cy="1544359"/>
          </a:xfrm>
          <a:prstGeom prst="downArrow">
            <a:avLst>
              <a:gd name="adj1" fmla="val 50000"/>
              <a:gd name="adj2" fmla="val 64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2º clique</a:t>
            </a:r>
          </a:p>
        </p:txBody>
      </p:sp>
    </p:spTree>
    <p:extLst>
      <p:ext uri="{BB962C8B-B14F-4D97-AF65-F5344CB8AC3E}">
        <p14:creationId xmlns:p14="http://schemas.microsoft.com/office/powerpoint/2010/main" val="9008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60785-D5AD-546F-3016-B77BEAC51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EDD61CE-AECC-5609-4722-12234150049B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FEC94B-57A3-7CC7-CDB4-4B7B40AE3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84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2015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82DF8-85C0-66AC-6675-85F083946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 descr="Um quadrado formado por pequenos quadrados">
            <a:extLst>
              <a:ext uri="{FF2B5EF4-FFF2-40B4-BE49-F238E27FC236}">
                <a16:creationId xmlns:a16="http://schemas.microsoft.com/office/drawing/2014/main" id="{5A18E2CA-9D9F-8C93-02D0-B23B249AE6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3153" y="-260162"/>
            <a:ext cx="2036022" cy="2036022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840A19EB-9494-DC21-80F3-289DF0471C01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FBDE09AB-C9D1-05D0-64F5-67B0445593A9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solidFill>
              <a:srgbClr val="315EA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395B"/>
                </a:solidFill>
              </a:endParaRPr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74EE9FB4-425D-8D60-6413-8115CCC4F4FE}"/>
                </a:ext>
              </a:extLst>
            </p:cNvPr>
            <p:cNvSpPr txBox="1">
              <a:spLocks/>
            </p:cNvSpPr>
            <p:nvPr/>
          </p:nvSpPr>
          <p:spPr>
            <a:xfrm>
              <a:off x="2979420" y="2894691"/>
              <a:ext cx="6227445" cy="10686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48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Acesse:</a:t>
              </a:r>
              <a:endParaRPr lang="en-US"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8" name="Gráfico 7" descr="Computador estrutura de tópicos">
              <a:extLst>
                <a:ext uri="{FF2B5EF4-FFF2-40B4-BE49-F238E27FC236}">
                  <a16:creationId xmlns:a16="http://schemas.microsoft.com/office/drawing/2014/main" id="{E3EEEB8E-CBA0-9257-FECA-38B42DF5375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638800" y="2152650"/>
              <a:ext cx="914400" cy="914400"/>
            </a:xfrm>
            <a:prstGeom prst="rect">
              <a:avLst/>
            </a:prstGeom>
          </p:spPr>
        </p:pic>
      </p:grpSp>
      <p:pic>
        <p:nvPicPr>
          <p:cNvPr id="10" name="Gráfico 9" descr="Um quadrado formado por pequenos quadrados">
            <a:extLst>
              <a:ext uri="{FF2B5EF4-FFF2-40B4-BE49-F238E27FC236}">
                <a16:creationId xmlns:a16="http://schemas.microsoft.com/office/drawing/2014/main" id="{4D57DAA9-BA94-1FB1-3F2C-B0C73DC7D73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5322" y="-288737"/>
            <a:ext cx="2036022" cy="203602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7E2BA15-1F60-0C5A-7C7F-3EA1AAB72CED}"/>
              </a:ext>
            </a:extLst>
          </p:cNvPr>
          <p:cNvSpPr txBox="1">
            <a:spLocks/>
          </p:cNvSpPr>
          <p:nvPr/>
        </p:nvSpPr>
        <p:spPr>
          <a:xfrm>
            <a:off x="2979420" y="3717738"/>
            <a:ext cx="6227445" cy="1068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transparencia.gov.br</a:t>
            </a:r>
            <a:endParaRPr lang="en-US" sz="48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3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7CFE0-334A-6909-598A-9FC316D8B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30C82A1-34DA-71B8-9F67-573930FA0406}"/>
              </a:ext>
            </a:extLst>
          </p:cNvPr>
          <p:cNvSpPr/>
          <p:nvPr/>
        </p:nvSpPr>
        <p:spPr>
          <a:xfrm>
            <a:off x="0" y="1"/>
            <a:ext cx="658800" cy="6858000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15EA8"/>
              </a:solidFill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982D21B4-D12B-427D-C19D-12A16830D820}"/>
              </a:ext>
            </a:extLst>
          </p:cNvPr>
          <p:cNvSpPr txBox="1"/>
          <p:nvPr/>
        </p:nvSpPr>
        <p:spPr>
          <a:xfrm>
            <a:off x="1819270" y="729273"/>
            <a:ext cx="5885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Pressupostos - Portal</a:t>
            </a:r>
            <a:endParaRPr lang="pt-BR" sz="4000" b="1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3FE3A8C-5457-953F-A511-8C19403938B7}"/>
              </a:ext>
            </a:extLst>
          </p:cNvPr>
          <p:cNvCxnSpPr>
            <a:cxnSpLocks/>
          </p:cNvCxnSpPr>
          <p:nvPr/>
        </p:nvCxnSpPr>
        <p:spPr>
          <a:xfrm>
            <a:off x="4005557" y="2427008"/>
            <a:ext cx="0" cy="72000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C583C18-B9C3-176B-509D-9A45070633EA}"/>
              </a:ext>
            </a:extLst>
          </p:cNvPr>
          <p:cNvSpPr/>
          <p:nvPr/>
        </p:nvSpPr>
        <p:spPr>
          <a:xfrm rot="5400000">
            <a:off x="1898336" y="738231"/>
            <a:ext cx="325692" cy="307777"/>
          </a:xfrm>
          <a:prstGeom prst="rtTriangl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9FE5539-5FEE-B959-C859-F5E9605E1C48}"/>
              </a:ext>
            </a:extLst>
          </p:cNvPr>
          <p:cNvSpPr/>
          <p:nvPr/>
        </p:nvSpPr>
        <p:spPr>
          <a:xfrm>
            <a:off x="2028828" y="4320609"/>
            <a:ext cx="1728000" cy="5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10495AD3-01D7-D985-8C77-A1D287FD9C7C}"/>
              </a:ext>
            </a:extLst>
          </p:cNvPr>
          <p:cNvGrpSpPr/>
          <p:nvPr/>
        </p:nvGrpSpPr>
        <p:grpSpPr>
          <a:xfrm>
            <a:off x="2028824" y="2506033"/>
            <a:ext cx="1728000" cy="576000"/>
            <a:chOff x="2028824" y="2261606"/>
            <a:chExt cx="1728000" cy="492443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86F30E9F-4C73-ED51-9507-BCDAA00DA110}"/>
                </a:ext>
              </a:extLst>
            </p:cNvPr>
            <p:cNvSpPr/>
            <p:nvPr/>
          </p:nvSpPr>
          <p:spPr>
            <a:xfrm>
              <a:off x="2028824" y="2261606"/>
              <a:ext cx="1728000" cy="4924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TextBox 4">
              <a:extLst>
                <a:ext uri="{FF2B5EF4-FFF2-40B4-BE49-F238E27FC236}">
                  <a16:creationId xmlns:a16="http://schemas.microsoft.com/office/drawing/2014/main" id="{78E86C13-C951-4C79-6EAC-97F080AD3839}"/>
                </a:ext>
              </a:extLst>
            </p:cNvPr>
            <p:cNvSpPr txBox="1"/>
            <p:nvPr/>
          </p:nvSpPr>
          <p:spPr>
            <a:xfrm>
              <a:off x="2102242" y="2363105"/>
              <a:ext cx="1581151" cy="2894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Centralização</a:t>
              </a:r>
              <a:endParaRPr lang="pt-BR" sz="1600" b="1">
                <a:solidFill>
                  <a:schemeClr val="bg1"/>
                </a:solidFill>
                <a:latin typeface="Gill Sans MT Condensed" panose="020B0506020104020203" pitchFamily="34" charset="0"/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DAF0238-2CB1-3E1E-B702-F106003A93AB}"/>
              </a:ext>
            </a:extLst>
          </p:cNvPr>
          <p:cNvGrpSpPr/>
          <p:nvPr/>
        </p:nvGrpSpPr>
        <p:grpSpPr>
          <a:xfrm>
            <a:off x="2028828" y="3351632"/>
            <a:ext cx="1728000" cy="720000"/>
            <a:chOff x="2028824" y="3251410"/>
            <a:chExt cx="1728000" cy="612000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09C167A-F32F-F61B-65E0-9A4E638E6079}"/>
                </a:ext>
              </a:extLst>
            </p:cNvPr>
            <p:cNvSpPr/>
            <p:nvPr/>
          </p:nvSpPr>
          <p:spPr>
            <a:xfrm>
              <a:off x="2028824" y="3306767"/>
              <a:ext cx="1728000" cy="48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CF5BD98F-D646-17C3-2A29-A00A5A11881C}"/>
                </a:ext>
              </a:extLst>
            </p:cNvPr>
            <p:cNvSpPr txBox="1"/>
            <p:nvPr/>
          </p:nvSpPr>
          <p:spPr>
            <a:xfrm>
              <a:off x="2102242" y="3251410"/>
              <a:ext cx="1581151" cy="612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Linguagem Cidadã</a:t>
              </a:r>
              <a:endParaRPr lang="pt-BR" sz="1600" b="1" dirty="0">
                <a:solidFill>
                  <a:schemeClr val="bg1"/>
                </a:solidFill>
                <a:latin typeface="Gill Sans MT Condensed" panose="020B0506020104020203" pitchFamily="34" charset="0"/>
              </a:endParaRPr>
            </a:p>
          </p:txBody>
        </p:sp>
      </p:grpSp>
      <p:sp>
        <p:nvSpPr>
          <p:cNvPr id="37" name="TextBox 4">
            <a:extLst>
              <a:ext uri="{FF2B5EF4-FFF2-40B4-BE49-F238E27FC236}">
                <a16:creationId xmlns:a16="http://schemas.microsoft.com/office/drawing/2014/main" id="{909E9668-FCFA-3B15-3448-AB1151BD1D5B}"/>
              </a:ext>
            </a:extLst>
          </p:cNvPr>
          <p:cNvSpPr txBox="1"/>
          <p:nvPr/>
        </p:nvSpPr>
        <p:spPr>
          <a:xfrm>
            <a:off x="2028824" y="4439332"/>
            <a:ext cx="17279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Rastreabilidade</a:t>
            </a:r>
            <a:endParaRPr lang="pt-BR" sz="1600" b="1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ADF651-225E-781E-68DA-5DB67CADB7E8}"/>
              </a:ext>
            </a:extLst>
          </p:cNvPr>
          <p:cNvSpPr txBox="1"/>
          <p:nvPr/>
        </p:nvSpPr>
        <p:spPr>
          <a:xfrm>
            <a:off x="4145291" y="2470866"/>
            <a:ext cx="657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Reunir e disponibilizar,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num único local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informações oriundas de diversos sistemas, de forma completa, tempestiva e íntegra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DF814A8-E138-B8D8-00F5-7EA918328FFB}"/>
              </a:ext>
            </a:extLst>
          </p:cNvPr>
          <p:cNvSpPr txBox="1"/>
          <p:nvPr/>
        </p:nvSpPr>
        <p:spPr>
          <a:xfrm>
            <a:off x="4145294" y="3381591"/>
            <a:ext cx="648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Simplificar entendimentos</a:t>
            </a:r>
            <a:r>
              <a:rPr lang="pt-BR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sobre as informações e a gestão pública, com recursos de navegação e usabilidade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83A1361-6E69-120E-5A89-A8C1BCDBD747}"/>
              </a:ext>
            </a:extLst>
          </p:cNvPr>
          <p:cNvSpPr txBox="1"/>
          <p:nvPr/>
        </p:nvSpPr>
        <p:spPr>
          <a:xfrm>
            <a:off x="4138910" y="4292316"/>
            <a:ext cx="648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Identificar, o mais próximo possível, o </a:t>
            </a: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favorecido final </a:t>
            </a:r>
            <a:r>
              <a:rPr lang="pt-BR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dos recursos públicos federais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0CD379DC-E3C0-8AF3-E053-A5DD5466A794}"/>
              </a:ext>
            </a:extLst>
          </p:cNvPr>
          <p:cNvCxnSpPr>
            <a:cxnSpLocks/>
          </p:cNvCxnSpPr>
          <p:nvPr/>
        </p:nvCxnSpPr>
        <p:spPr>
          <a:xfrm>
            <a:off x="4010618" y="3344757"/>
            <a:ext cx="0" cy="72000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359F2487-6C6E-E071-67D2-28EA8AD69356}"/>
              </a:ext>
            </a:extLst>
          </p:cNvPr>
          <p:cNvCxnSpPr>
            <a:cxnSpLocks/>
          </p:cNvCxnSpPr>
          <p:nvPr/>
        </p:nvCxnSpPr>
        <p:spPr>
          <a:xfrm>
            <a:off x="3987100" y="4282997"/>
            <a:ext cx="0" cy="72000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0A63DA94-CCF6-9821-35B6-1B0D5D2A3EE7}"/>
              </a:ext>
            </a:extLst>
          </p:cNvPr>
          <p:cNvSpPr/>
          <p:nvPr/>
        </p:nvSpPr>
        <p:spPr>
          <a:xfrm>
            <a:off x="2028828" y="5210696"/>
            <a:ext cx="1728000" cy="5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F1047B-266D-C13C-74EF-F2A19BBEE469}"/>
              </a:ext>
            </a:extLst>
          </p:cNvPr>
          <p:cNvSpPr txBox="1"/>
          <p:nvPr/>
        </p:nvSpPr>
        <p:spPr>
          <a:xfrm>
            <a:off x="2028824" y="5329419"/>
            <a:ext cx="17279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Integridade</a:t>
            </a:r>
            <a:endParaRPr lang="pt-BR" sz="16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22F3DD4-757B-D6FD-2926-12736BE25FEB}"/>
              </a:ext>
            </a:extLst>
          </p:cNvPr>
          <p:cNvSpPr txBox="1"/>
          <p:nvPr/>
        </p:nvSpPr>
        <p:spPr>
          <a:xfrm>
            <a:off x="4138910" y="5182403"/>
            <a:ext cx="648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Preservar 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integridade e fidedignidade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dos dados apresentados no Portal, conforme existentes em sua origem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BDB1178D-26ED-B5B7-7835-263E9E58F2B4}"/>
              </a:ext>
            </a:extLst>
          </p:cNvPr>
          <p:cNvCxnSpPr>
            <a:cxnSpLocks/>
          </p:cNvCxnSpPr>
          <p:nvPr/>
        </p:nvCxnSpPr>
        <p:spPr>
          <a:xfrm>
            <a:off x="3987100" y="5173084"/>
            <a:ext cx="0" cy="72000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2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3BEB3-1223-6753-F905-0B85FBFB1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CF1FFDC-5479-C08D-27EA-69C468111B8D}"/>
              </a:ext>
            </a:extLst>
          </p:cNvPr>
          <p:cNvSpPr/>
          <p:nvPr/>
        </p:nvSpPr>
        <p:spPr>
          <a:xfrm>
            <a:off x="0" y="1"/>
            <a:ext cx="1008000" cy="6858000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15EA8"/>
              </a:solidFill>
            </a:endParaRPr>
          </a:p>
        </p:txBody>
      </p:sp>
      <p:pic>
        <p:nvPicPr>
          <p:cNvPr id="3" name="Gráfico 2" descr="Um quadrado formado por pequenos quadrados">
            <a:extLst>
              <a:ext uri="{FF2B5EF4-FFF2-40B4-BE49-F238E27FC236}">
                <a16:creationId xmlns:a16="http://schemas.microsoft.com/office/drawing/2014/main" id="{81794CB8-8999-9862-1F0C-B95552A6FC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5322" y="-288737"/>
            <a:ext cx="2036022" cy="2036022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874FB7C5-60EB-8C44-CC46-B19C3892A2A7}"/>
              </a:ext>
            </a:extLst>
          </p:cNvPr>
          <p:cNvSpPr txBox="1"/>
          <p:nvPr/>
        </p:nvSpPr>
        <p:spPr>
          <a:xfrm>
            <a:off x="2710053" y="3382546"/>
            <a:ext cx="287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+5,74Tri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CEA70B55-8F24-7681-A044-1BDADE4213F5}"/>
              </a:ext>
            </a:extLst>
          </p:cNvPr>
          <p:cNvSpPr txBox="1"/>
          <p:nvPr/>
        </p:nvSpPr>
        <p:spPr>
          <a:xfrm>
            <a:off x="2710053" y="4185377"/>
            <a:ext cx="2872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Orçamento Público</a:t>
            </a:r>
            <a:endParaRPr lang="pt-BR" sz="1400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C7DA3913-EE3E-FEB4-1892-0D4D05EF3E41}"/>
              </a:ext>
            </a:extLst>
          </p:cNvPr>
          <p:cNvCxnSpPr>
            <a:cxnSpLocks/>
          </p:cNvCxnSpPr>
          <p:nvPr/>
        </p:nvCxnSpPr>
        <p:spPr>
          <a:xfrm>
            <a:off x="5929503" y="2284321"/>
            <a:ext cx="0" cy="3324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A6180334-6502-D751-F2E8-3EA175989FA9}"/>
              </a:ext>
            </a:extLst>
          </p:cNvPr>
          <p:cNvCxnSpPr>
            <a:cxnSpLocks/>
          </p:cNvCxnSpPr>
          <p:nvPr/>
        </p:nvCxnSpPr>
        <p:spPr>
          <a:xfrm>
            <a:off x="9495846" y="2284321"/>
            <a:ext cx="0" cy="3324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Box 4">
            <a:extLst>
              <a:ext uri="{FF2B5EF4-FFF2-40B4-BE49-F238E27FC236}">
                <a16:creationId xmlns:a16="http://schemas.microsoft.com/office/drawing/2014/main" id="{563E9C09-1BA1-EB7D-D65D-987AF53ABB25}"/>
              </a:ext>
            </a:extLst>
          </p:cNvPr>
          <p:cNvSpPr txBox="1"/>
          <p:nvPr/>
        </p:nvSpPr>
        <p:spPr>
          <a:xfrm>
            <a:off x="6199740" y="3314450"/>
            <a:ext cx="287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+47,07Bi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E1CFBC07-79CF-08CC-02DE-604113270DB8}"/>
              </a:ext>
            </a:extLst>
          </p:cNvPr>
          <p:cNvSpPr txBox="1"/>
          <p:nvPr/>
        </p:nvSpPr>
        <p:spPr>
          <a:xfrm>
            <a:off x="6199740" y="4117281"/>
            <a:ext cx="2872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Recurso de 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Emendas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Empenhado</a:t>
            </a:r>
            <a:endParaRPr lang="pt-BR" sz="1400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29F07C99-4569-FA89-E8E1-57BD239B7297}"/>
              </a:ext>
            </a:extLst>
          </p:cNvPr>
          <p:cNvSpPr txBox="1"/>
          <p:nvPr/>
        </p:nvSpPr>
        <p:spPr>
          <a:xfrm>
            <a:off x="9288871" y="6139174"/>
            <a:ext cx="217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Fonte: CGU – Portal da Transparência</a:t>
            </a:r>
            <a:endParaRPr lang="pt-BR" sz="1200" i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6D63DB6-E53B-EB3E-D508-CC90BEF24D2C}"/>
              </a:ext>
            </a:extLst>
          </p:cNvPr>
          <p:cNvGrpSpPr/>
          <p:nvPr/>
        </p:nvGrpSpPr>
        <p:grpSpPr>
          <a:xfrm>
            <a:off x="4158811" y="729274"/>
            <a:ext cx="3874379" cy="646331"/>
            <a:chOff x="4917193" y="729274"/>
            <a:chExt cx="3874379" cy="646331"/>
          </a:xfrm>
        </p:grpSpPr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F364ACF1-CC44-8706-AFA4-B026A4CB660B}"/>
                </a:ext>
              </a:extLst>
            </p:cNvPr>
            <p:cNvSpPr txBox="1"/>
            <p:nvPr/>
          </p:nvSpPr>
          <p:spPr>
            <a:xfrm>
              <a:off x="5067893" y="729274"/>
              <a:ext cx="372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Números - 2025</a:t>
              </a:r>
              <a:endParaRPr lang="pt-BR" sz="1600" b="1" dirty="0">
                <a:solidFill>
                  <a:schemeClr val="accent1">
                    <a:lumMod val="75000"/>
                  </a:schemeClr>
                </a:solidFill>
                <a:latin typeface="Gill Sans MT Condensed" panose="020B0506020104020203" pitchFamily="34" charset="0"/>
              </a:endParaRPr>
            </a:p>
          </p:txBody>
        </p:sp>
        <p:sp>
          <p:nvSpPr>
            <p:cNvPr id="4" name="Triângulo Retângulo 3">
              <a:extLst>
                <a:ext uri="{FF2B5EF4-FFF2-40B4-BE49-F238E27FC236}">
                  <a16:creationId xmlns:a16="http://schemas.microsoft.com/office/drawing/2014/main" id="{D6495DFF-D243-47E8-EB75-2FAB4F926FBD}"/>
                </a:ext>
              </a:extLst>
            </p:cNvPr>
            <p:cNvSpPr/>
            <p:nvPr/>
          </p:nvSpPr>
          <p:spPr>
            <a:xfrm rot="5400000">
              <a:off x="4908236" y="738231"/>
              <a:ext cx="325692" cy="307777"/>
            </a:xfrm>
            <a:prstGeom prst="rtTriangle">
              <a:avLst/>
            </a:prstGeom>
            <a:solidFill>
              <a:srgbClr val="C5E0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Gráfico 7" descr="Dinheiro estrutura de tópicos">
            <a:extLst>
              <a:ext uri="{FF2B5EF4-FFF2-40B4-BE49-F238E27FC236}">
                <a16:creationId xmlns:a16="http://schemas.microsoft.com/office/drawing/2014/main" id="{ED3B65CC-27FC-DBA6-4FFB-838453341C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9132" y="2400050"/>
            <a:ext cx="914400" cy="914400"/>
          </a:xfrm>
          <a:prstGeom prst="rect">
            <a:avLst/>
          </a:prstGeom>
        </p:spPr>
      </p:pic>
      <p:pic>
        <p:nvPicPr>
          <p:cNvPr id="9" name="Gráfico 8" descr="Imposto estrutura de tópicos">
            <a:extLst>
              <a:ext uri="{FF2B5EF4-FFF2-40B4-BE49-F238E27FC236}">
                <a16:creationId xmlns:a16="http://schemas.microsoft.com/office/drawing/2014/main" id="{0B7BB243-3861-FAA8-626E-FA10136BD1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60857" y="2411671"/>
            <a:ext cx="848771" cy="84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5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AA95F-2B1E-26FB-6B82-19D8D5538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7DB2A09-886A-5D6E-843F-A8B093EF68B2}"/>
              </a:ext>
            </a:extLst>
          </p:cNvPr>
          <p:cNvSpPr/>
          <p:nvPr/>
        </p:nvSpPr>
        <p:spPr>
          <a:xfrm>
            <a:off x="0" y="1"/>
            <a:ext cx="1008000" cy="6858000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15EA8"/>
              </a:solidFill>
            </a:endParaRPr>
          </a:p>
        </p:txBody>
      </p:sp>
      <p:pic>
        <p:nvPicPr>
          <p:cNvPr id="3" name="Gráfico 2" descr="Um quadrado formado por pequenos quadrados">
            <a:extLst>
              <a:ext uri="{FF2B5EF4-FFF2-40B4-BE49-F238E27FC236}">
                <a16:creationId xmlns:a16="http://schemas.microsoft.com/office/drawing/2014/main" id="{47A2B0DA-5555-A326-A4DC-D88CED5D47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5322" y="-288737"/>
            <a:ext cx="2036022" cy="2036022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FF6E4C9C-926E-D9EA-223A-BC5FE76A97D3}"/>
              </a:ext>
            </a:extLst>
          </p:cNvPr>
          <p:cNvSpPr txBox="1"/>
          <p:nvPr/>
        </p:nvSpPr>
        <p:spPr>
          <a:xfrm>
            <a:off x="2627757" y="3382546"/>
            <a:ext cx="287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+57Mil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8C05C126-80CF-59C1-5776-F65E6C49545F}"/>
              </a:ext>
            </a:extLst>
          </p:cNvPr>
          <p:cNvSpPr txBox="1"/>
          <p:nvPr/>
        </p:nvSpPr>
        <p:spPr>
          <a:xfrm>
            <a:off x="2627757" y="4185377"/>
            <a:ext cx="2872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Atualização 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diária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Registros</a:t>
            </a:r>
            <a:endParaRPr lang="pt-BR" sz="1400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CBA2A71-780D-40EC-525E-3E11DFE96957}"/>
              </a:ext>
            </a:extLst>
          </p:cNvPr>
          <p:cNvCxnSpPr>
            <a:cxnSpLocks/>
          </p:cNvCxnSpPr>
          <p:nvPr/>
        </p:nvCxnSpPr>
        <p:spPr>
          <a:xfrm>
            <a:off x="5847207" y="2284321"/>
            <a:ext cx="0" cy="3324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70925AF1-5843-D8F4-C480-7CFA776C0AB2}"/>
              </a:ext>
            </a:extLst>
          </p:cNvPr>
          <p:cNvCxnSpPr>
            <a:cxnSpLocks/>
          </p:cNvCxnSpPr>
          <p:nvPr/>
        </p:nvCxnSpPr>
        <p:spPr>
          <a:xfrm>
            <a:off x="9413550" y="2284321"/>
            <a:ext cx="0" cy="3324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Box 4">
            <a:extLst>
              <a:ext uri="{FF2B5EF4-FFF2-40B4-BE49-F238E27FC236}">
                <a16:creationId xmlns:a16="http://schemas.microsoft.com/office/drawing/2014/main" id="{2C93C971-44BD-CEF8-074E-935C14B04942}"/>
              </a:ext>
            </a:extLst>
          </p:cNvPr>
          <p:cNvSpPr txBox="1"/>
          <p:nvPr/>
        </p:nvSpPr>
        <p:spPr>
          <a:xfrm>
            <a:off x="6117444" y="3314450"/>
            <a:ext cx="287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38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FD67D046-4FFD-E2C7-B28F-634A0786AC6C}"/>
              </a:ext>
            </a:extLst>
          </p:cNvPr>
          <p:cNvSpPr txBox="1"/>
          <p:nvPr/>
        </p:nvSpPr>
        <p:spPr>
          <a:xfrm>
            <a:off x="6093721" y="4213543"/>
            <a:ext cx="2872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Bases de Dados 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Integradas</a:t>
            </a:r>
            <a:endParaRPr lang="pt-BR" sz="14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9F457F20-5646-3A8D-F659-C80ADF0BF343}"/>
              </a:ext>
            </a:extLst>
          </p:cNvPr>
          <p:cNvSpPr txBox="1"/>
          <p:nvPr/>
        </p:nvSpPr>
        <p:spPr>
          <a:xfrm>
            <a:off x="9288871" y="6139174"/>
            <a:ext cx="217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Fonte: CGU - Google </a:t>
            </a:r>
            <a:r>
              <a:rPr lang="pt-BR" sz="1200" i="1" err="1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Analytics</a:t>
            </a:r>
            <a:endParaRPr lang="pt-BR" sz="1200" i="1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pic>
        <p:nvPicPr>
          <p:cNvPr id="6" name="Gráfico 5" descr="Banco de dados estrutura de tópicos">
            <a:extLst>
              <a:ext uri="{FF2B5EF4-FFF2-40B4-BE49-F238E27FC236}">
                <a16:creationId xmlns:a16="http://schemas.microsoft.com/office/drawing/2014/main" id="{EE029ADA-B66C-F4A0-3477-8B1E82CFDB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2800" y="2468146"/>
            <a:ext cx="914400" cy="914400"/>
          </a:xfrm>
          <a:prstGeom prst="rect">
            <a:avLst/>
          </a:prstGeom>
        </p:spPr>
      </p:pic>
      <p:pic>
        <p:nvPicPr>
          <p:cNvPr id="9" name="Gráfico 8" descr="Nuvem estrutura de tópicos">
            <a:extLst>
              <a:ext uri="{FF2B5EF4-FFF2-40B4-BE49-F238E27FC236}">
                <a16:creationId xmlns:a16="http://schemas.microsoft.com/office/drawing/2014/main" id="{4C3DC18A-448F-0F5C-16F3-93281E5E09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6836" y="2496312"/>
            <a:ext cx="914400" cy="914400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00C3B5DF-4079-8886-0E52-170796008236}"/>
              </a:ext>
            </a:extLst>
          </p:cNvPr>
          <p:cNvGrpSpPr/>
          <p:nvPr/>
        </p:nvGrpSpPr>
        <p:grpSpPr>
          <a:xfrm>
            <a:off x="4158811" y="729274"/>
            <a:ext cx="3874379" cy="646331"/>
            <a:chOff x="4917193" y="729274"/>
            <a:chExt cx="3874379" cy="646331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38460A72-CD69-13A1-BB74-A3D3CA4C393A}"/>
                </a:ext>
              </a:extLst>
            </p:cNvPr>
            <p:cNvSpPr txBox="1"/>
            <p:nvPr/>
          </p:nvSpPr>
          <p:spPr>
            <a:xfrm>
              <a:off x="5067893" y="729274"/>
              <a:ext cx="372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Números - 2025</a:t>
              </a:r>
              <a:endParaRPr lang="pt-BR" sz="1600" b="1" dirty="0">
                <a:solidFill>
                  <a:schemeClr val="accent1">
                    <a:lumMod val="75000"/>
                  </a:schemeClr>
                </a:solidFill>
                <a:latin typeface="Gill Sans MT Condensed" panose="020B0506020104020203" pitchFamily="34" charset="0"/>
              </a:endParaRPr>
            </a:p>
          </p:txBody>
        </p:sp>
        <p:sp>
          <p:nvSpPr>
            <p:cNvPr id="8" name="Triângulo Retângulo 7">
              <a:extLst>
                <a:ext uri="{FF2B5EF4-FFF2-40B4-BE49-F238E27FC236}">
                  <a16:creationId xmlns:a16="http://schemas.microsoft.com/office/drawing/2014/main" id="{C2AC161E-A54F-45E4-4193-D17E323A27A5}"/>
                </a:ext>
              </a:extLst>
            </p:cNvPr>
            <p:cNvSpPr/>
            <p:nvPr/>
          </p:nvSpPr>
          <p:spPr>
            <a:xfrm rot="5400000">
              <a:off x="4908236" y="738231"/>
              <a:ext cx="325692" cy="307777"/>
            </a:xfrm>
            <a:prstGeom prst="rtTriangle">
              <a:avLst/>
            </a:prstGeom>
            <a:solidFill>
              <a:srgbClr val="C5E0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09189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C8453-4523-1434-E6A0-BFEDD878A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5AB747-37EC-94DB-B3A0-E6B9EC6C206A}"/>
              </a:ext>
            </a:extLst>
          </p:cNvPr>
          <p:cNvSpPr/>
          <p:nvPr/>
        </p:nvSpPr>
        <p:spPr>
          <a:xfrm>
            <a:off x="0" y="1"/>
            <a:ext cx="1008000" cy="6858000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15EA8"/>
              </a:solidFill>
            </a:endParaRPr>
          </a:p>
        </p:txBody>
      </p:sp>
      <p:pic>
        <p:nvPicPr>
          <p:cNvPr id="3" name="Gráfico 2" descr="Um quadrado formado por pequenos quadrados">
            <a:extLst>
              <a:ext uri="{FF2B5EF4-FFF2-40B4-BE49-F238E27FC236}">
                <a16:creationId xmlns:a16="http://schemas.microsoft.com/office/drawing/2014/main" id="{2682F829-EECB-CACC-967A-240AFB799E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5322" y="-288737"/>
            <a:ext cx="2036022" cy="2036022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247C172C-325E-24F3-2C5A-BCC2744FB87C}"/>
              </a:ext>
            </a:extLst>
          </p:cNvPr>
          <p:cNvSpPr txBox="1"/>
          <p:nvPr/>
        </p:nvSpPr>
        <p:spPr>
          <a:xfrm>
            <a:off x="1457325" y="3400834"/>
            <a:ext cx="287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+30M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EDBFDE51-1ADD-AEA8-2E0B-DE483CA9F3E8}"/>
              </a:ext>
            </a:extLst>
          </p:cNvPr>
          <p:cNvSpPr txBox="1"/>
          <p:nvPr/>
        </p:nvSpPr>
        <p:spPr>
          <a:xfrm>
            <a:off x="1457325" y="4203665"/>
            <a:ext cx="2872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Acessos (visitas únicas)</a:t>
            </a:r>
            <a:endParaRPr lang="pt-BR" sz="140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A2A04665-7B0C-9C1F-2034-ED17D45EC6DF}"/>
              </a:ext>
            </a:extLst>
          </p:cNvPr>
          <p:cNvCxnSpPr>
            <a:cxnSpLocks/>
          </p:cNvCxnSpPr>
          <p:nvPr/>
        </p:nvCxnSpPr>
        <p:spPr>
          <a:xfrm>
            <a:off x="4676775" y="2302609"/>
            <a:ext cx="0" cy="3324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" name="Gráfico 19" descr="Computador estrutura de tópicos">
            <a:extLst>
              <a:ext uri="{FF2B5EF4-FFF2-40B4-BE49-F238E27FC236}">
                <a16:creationId xmlns:a16="http://schemas.microsoft.com/office/drawing/2014/main" id="{FA2C1EB2-DBF9-BB61-3223-629F1953B1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36404" y="2514600"/>
            <a:ext cx="914400" cy="914400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CE45B418-CA61-D0B3-05A3-5BBC47F9EA3F}"/>
              </a:ext>
            </a:extLst>
          </p:cNvPr>
          <p:cNvSpPr txBox="1"/>
          <p:nvPr/>
        </p:nvSpPr>
        <p:spPr>
          <a:xfrm>
            <a:off x="8513354" y="3393280"/>
            <a:ext cx="287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254,3M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ED0F7E8E-404D-C9BC-0CB8-94745B3ABCD2}"/>
              </a:ext>
            </a:extLst>
          </p:cNvPr>
          <p:cNvSpPr txBox="1"/>
          <p:nvPr/>
        </p:nvSpPr>
        <p:spPr>
          <a:xfrm>
            <a:off x="8513354" y="4196111"/>
            <a:ext cx="2872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Requisições de dados por API</a:t>
            </a:r>
            <a:endParaRPr lang="pt-BR" sz="140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224046A3-987F-1EFE-FFCF-CAE03CC60C0B}"/>
              </a:ext>
            </a:extLst>
          </p:cNvPr>
          <p:cNvCxnSpPr>
            <a:cxnSpLocks/>
          </p:cNvCxnSpPr>
          <p:nvPr/>
        </p:nvCxnSpPr>
        <p:spPr>
          <a:xfrm>
            <a:off x="8243118" y="2302609"/>
            <a:ext cx="0" cy="3324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Gráfico 27" descr="Cmd Terminal estrutura de tópicos">
            <a:extLst>
              <a:ext uri="{FF2B5EF4-FFF2-40B4-BE49-F238E27FC236}">
                <a16:creationId xmlns:a16="http://schemas.microsoft.com/office/drawing/2014/main" id="{BEF6EB16-120B-AE6F-DBF2-683E46CB8A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492433" y="2507046"/>
            <a:ext cx="914400" cy="914400"/>
          </a:xfrm>
          <a:prstGeom prst="rect">
            <a:avLst/>
          </a:prstGeom>
        </p:spPr>
      </p:pic>
      <p:sp>
        <p:nvSpPr>
          <p:cNvPr id="29" name="TextBox 4">
            <a:extLst>
              <a:ext uri="{FF2B5EF4-FFF2-40B4-BE49-F238E27FC236}">
                <a16:creationId xmlns:a16="http://schemas.microsoft.com/office/drawing/2014/main" id="{05A6C2B4-84CF-BD6C-D2A8-D2872BE6E925}"/>
              </a:ext>
            </a:extLst>
          </p:cNvPr>
          <p:cNvSpPr txBox="1"/>
          <p:nvPr/>
        </p:nvSpPr>
        <p:spPr>
          <a:xfrm>
            <a:off x="4947012" y="3332738"/>
            <a:ext cx="287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17M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DB037B56-5812-774D-8066-469AD5D7948A}"/>
              </a:ext>
            </a:extLst>
          </p:cNvPr>
          <p:cNvSpPr txBox="1"/>
          <p:nvPr/>
        </p:nvSpPr>
        <p:spPr>
          <a:xfrm>
            <a:off x="4947012" y="4135569"/>
            <a:ext cx="2872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Usuários</a:t>
            </a:r>
            <a:endParaRPr lang="pt-BR" sz="140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pic>
        <p:nvPicPr>
          <p:cNvPr id="31" name="Gráfico 30" descr="Usuários estrutura de tópicos">
            <a:extLst>
              <a:ext uri="{FF2B5EF4-FFF2-40B4-BE49-F238E27FC236}">
                <a16:creationId xmlns:a16="http://schemas.microsoft.com/office/drawing/2014/main" id="{E71B94B0-A6D2-EF3D-47F0-814E2E54D8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926091" y="2446504"/>
            <a:ext cx="914400" cy="914400"/>
          </a:xfrm>
          <a:prstGeom prst="rect">
            <a:avLst/>
          </a:prstGeom>
        </p:spPr>
      </p:pic>
      <p:sp>
        <p:nvSpPr>
          <p:cNvPr id="35" name="TextBox 4">
            <a:extLst>
              <a:ext uri="{FF2B5EF4-FFF2-40B4-BE49-F238E27FC236}">
                <a16:creationId xmlns:a16="http://schemas.microsoft.com/office/drawing/2014/main" id="{D9CCBC96-FBC8-A85B-BE52-4762C34391CF}"/>
              </a:ext>
            </a:extLst>
          </p:cNvPr>
          <p:cNvSpPr txBox="1"/>
          <p:nvPr/>
        </p:nvSpPr>
        <p:spPr>
          <a:xfrm>
            <a:off x="9288871" y="6139174"/>
            <a:ext cx="217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Fonte: CGU - Google </a:t>
            </a:r>
            <a:r>
              <a:rPr lang="pt-BR" sz="1200" i="1" err="1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Analytics</a:t>
            </a:r>
            <a:endParaRPr lang="pt-BR" sz="1200" i="1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E758B5B-B148-5B30-1CF0-C51DB640F1B1}"/>
              </a:ext>
            </a:extLst>
          </p:cNvPr>
          <p:cNvGrpSpPr/>
          <p:nvPr/>
        </p:nvGrpSpPr>
        <p:grpSpPr>
          <a:xfrm>
            <a:off x="4158811" y="729274"/>
            <a:ext cx="3874379" cy="646331"/>
            <a:chOff x="4917193" y="729274"/>
            <a:chExt cx="3874379" cy="646331"/>
          </a:xfrm>
        </p:grpSpPr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57661906-6DFC-71CB-6631-46398AEAE160}"/>
                </a:ext>
              </a:extLst>
            </p:cNvPr>
            <p:cNvSpPr txBox="1"/>
            <p:nvPr/>
          </p:nvSpPr>
          <p:spPr>
            <a:xfrm>
              <a:off x="5067893" y="729274"/>
              <a:ext cx="372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Números - 2025</a:t>
              </a:r>
              <a:endParaRPr lang="pt-BR" sz="1600" b="1" dirty="0">
                <a:solidFill>
                  <a:schemeClr val="accent1">
                    <a:lumMod val="75000"/>
                  </a:schemeClr>
                </a:solidFill>
                <a:latin typeface="Gill Sans MT Condensed" panose="020B0506020104020203" pitchFamily="34" charset="0"/>
              </a:endParaRPr>
            </a:p>
          </p:txBody>
        </p:sp>
        <p:sp>
          <p:nvSpPr>
            <p:cNvPr id="7" name="Triângulo Retângulo 6">
              <a:extLst>
                <a:ext uri="{FF2B5EF4-FFF2-40B4-BE49-F238E27FC236}">
                  <a16:creationId xmlns:a16="http://schemas.microsoft.com/office/drawing/2014/main" id="{CD968E0A-0607-21D0-5AEF-6F33F04A8856}"/>
                </a:ext>
              </a:extLst>
            </p:cNvPr>
            <p:cNvSpPr/>
            <p:nvPr/>
          </p:nvSpPr>
          <p:spPr>
            <a:xfrm rot="5400000">
              <a:off x="4908236" y="738231"/>
              <a:ext cx="325692" cy="307777"/>
            </a:xfrm>
            <a:prstGeom prst="rtTriangle">
              <a:avLst/>
            </a:prstGeom>
            <a:solidFill>
              <a:srgbClr val="C5E0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0093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274D9-AE17-CB18-49DB-25B284F34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F617F56-C0F0-CEED-3738-15CBF3F548CA}"/>
              </a:ext>
            </a:extLst>
          </p:cNvPr>
          <p:cNvSpPr/>
          <p:nvPr/>
        </p:nvSpPr>
        <p:spPr>
          <a:xfrm>
            <a:off x="0" y="6197873"/>
            <a:ext cx="12192000" cy="660127"/>
          </a:xfrm>
          <a:prstGeom prst="rect">
            <a:avLst/>
          </a:prstGeom>
          <a:solidFill>
            <a:srgbClr val="315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395B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B540E3C-BD91-719A-7E32-3CBFE55674B3}"/>
              </a:ext>
            </a:extLst>
          </p:cNvPr>
          <p:cNvSpPr txBox="1"/>
          <p:nvPr/>
        </p:nvSpPr>
        <p:spPr>
          <a:xfrm>
            <a:off x="3303204" y="2334811"/>
            <a:ext cx="4832147" cy="35086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Benefícios aos Cidadãos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Cartões de Pagamento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Contratos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Convênios e Outros Acordos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Despesas Públicas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Emendas Parlamentares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Imóveis Funcionais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Licitações</a:t>
            </a:r>
          </a:p>
          <a:p>
            <a:pPr lvl="1"/>
            <a:endParaRPr lang="pt-BR" sz="2200" b="1" dirty="0">
              <a:solidFill>
                <a:srgbClr val="315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315EA8"/>
              </a:solidFill>
              <a:latin typeface="Rawline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006AAEC-B9B3-8D4D-24B3-494E4A262EFE}"/>
              </a:ext>
            </a:extLst>
          </p:cNvPr>
          <p:cNvSpPr txBox="1"/>
          <p:nvPr/>
        </p:nvSpPr>
        <p:spPr>
          <a:xfrm>
            <a:off x="7579882" y="2302609"/>
            <a:ext cx="4832148" cy="35086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Notas Fiscais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Orçamento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Receitas Públicas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Recursos Transferidos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Renúncias Fiscais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Sanções 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Servidores e Pensionistas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315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Viagens a Serviço</a:t>
            </a:r>
          </a:p>
          <a:p>
            <a:pPr lvl="1"/>
            <a:endParaRPr lang="pt-BR" sz="22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315EA8"/>
              </a:solidFill>
              <a:latin typeface="Rawline" panose="00000500000000000000" pitchFamily="2" charset="0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663FF00-59A3-AB91-EE87-6D9A5D3D7D38}"/>
              </a:ext>
            </a:extLst>
          </p:cNvPr>
          <p:cNvCxnSpPr>
            <a:cxnSpLocks/>
          </p:cNvCxnSpPr>
          <p:nvPr/>
        </p:nvCxnSpPr>
        <p:spPr>
          <a:xfrm>
            <a:off x="3285126" y="2180685"/>
            <a:ext cx="0" cy="33242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4">
            <a:extLst>
              <a:ext uri="{FF2B5EF4-FFF2-40B4-BE49-F238E27FC236}">
                <a16:creationId xmlns:a16="http://schemas.microsoft.com/office/drawing/2014/main" id="{B25D2961-6DFD-9C16-1C5A-113C616CB1BC}"/>
              </a:ext>
            </a:extLst>
          </p:cNvPr>
          <p:cNvSpPr txBox="1"/>
          <p:nvPr/>
        </p:nvSpPr>
        <p:spPr>
          <a:xfrm>
            <a:off x="981842" y="2904467"/>
            <a:ext cx="1309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>
                <a:solidFill>
                  <a:srgbClr val="5482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</a:t>
            </a:r>
            <a:endParaRPr lang="pt-BR" sz="6000" b="1">
              <a:solidFill>
                <a:srgbClr val="548235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A8A235A-D09B-39F2-BA2E-AFF2C1471675}"/>
              </a:ext>
            </a:extLst>
          </p:cNvPr>
          <p:cNvSpPr txBox="1"/>
          <p:nvPr/>
        </p:nvSpPr>
        <p:spPr>
          <a:xfrm>
            <a:off x="707865" y="3688908"/>
            <a:ext cx="1857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rgbClr val="5482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Consultas Temáticas</a:t>
            </a:r>
            <a:endParaRPr lang="pt-BR" sz="1400">
              <a:solidFill>
                <a:srgbClr val="548235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7CC96AA-9E55-485D-12D4-BA8642840CB0}"/>
              </a:ext>
            </a:extLst>
          </p:cNvPr>
          <p:cNvSpPr txBox="1"/>
          <p:nvPr/>
        </p:nvSpPr>
        <p:spPr>
          <a:xfrm>
            <a:off x="981842" y="818719"/>
            <a:ext cx="5460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Escopo do Portal?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7" name="Triângulo Retângulo 6">
            <a:extLst>
              <a:ext uri="{FF2B5EF4-FFF2-40B4-BE49-F238E27FC236}">
                <a16:creationId xmlns:a16="http://schemas.microsoft.com/office/drawing/2014/main" id="{E6DF3D31-F9C4-306F-E388-FD3E2A4D7C9E}"/>
              </a:ext>
            </a:extLst>
          </p:cNvPr>
          <p:cNvSpPr/>
          <p:nvPr/>
        </p:nvSpPr>
        <p:spPr>
          <a:xfrm rot="5400000">
            <a:off x="879099" y="877713"/>
            <a:ext cx="325692" cy="307777"/>
          </a:xfrm>
          <a:prstGeom prst="rtTriangl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0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  <p:bldP spid="9" grpId="0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7fc69c8-eaab-4e6a-aff7-0950b673dc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0568605FAFB7F4C824C03B306D95C94" ma:contentTypeVersion="18" ma:contentTypeDescription="Crie um novo documento." ma:contentTypeScope="" ma:versionID="e07ac475cc9036355aae59c8796278eb">
  <xsd:schema xmlns:xsd="http://www.w3.org/2001/XMLSchema" xmlns:xs="http://www.w3.org/2001/XMLSchema" xmlns:p="http://schemas.microsoft.com/office/2006/metadata/properties" xmlns:ns3="d6f735ba-f640-4cc4-b8e0-5c0bed52c6c5" xmlns:ns4="27fc69c8-eaab-4e6a-aff7-0950b673dc9b" targetNamespace="http://schemas.microsoft.com/office/2006/metadata/properties" ma:root="true" ma:fieldsID="72ad9ca03fe8300dfdac401a77c783c7" ns3:_="" ns4:_="">
    <xsd:import namespace="d6f735ba-f640-4cc4-b8e0-5c0bed52c6c5"/>
    <xsd:import namespace="27fc69c8-eaab-4e6a-aff7-0950b673dc9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3:SharedWithDetails" minOccurs="0"/>
                <xsd:element ref="ns3:SharingHintHash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735ba-f640-4cc4-b8e0-5c0bed52c6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c69c8-eaab-4e6a-aff7-0950b673dc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2A0AD7-E8CD-4E39-8699-AD2F41B9594C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27fc69c8-eaab-4e6a-aff7-0950b673dc9b"/>
    <ds:schemaRef ds:uri="http://schemas.microsoft.com/office/2006/metadata/properties"/>
    <ds:schemaRef ds:uri="http://schemas.openxmlformats.org/package/2006/metadata/core-properties"/>
    <ds:schemaRef ds:uri="d6f735ba-f640-4cc4-b8e0-5c0bed52c6c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A8E301-EC62-4062-800F-13907EEFF3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f735ba-f640-4cc4-b8e0-5c0bed52c6c5"/>
    <ds:schemaRef ds:uri="27fc69c8-eaab-4e6a-aff7-0950b673dc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CB03E0-DFCF-4B9E-AE87-E8279D780B9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678d9fe-0921-417d-8411-5f1c18defbbb}" enabled="0" method="" siteId="{6678d9fe-0921-417d-8411-5f1c18defbb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974</Words>
  <Application>Microsoft Office PowerPoint</Application>
  <PresentationFormat>Widescreen</PresentationFormat>
  <Paragraphs>222</Paragraphs>
  <Slides>47</Slides>
  <Notes>45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6" baseType="lpstr">
      <vt:lpstr>Aptos</vt:lpstr>
      <vt:lpstr>Arial</vt:lpstr>
      <vt:lpstr>Calibri</vt:lpstr>
      <vt:lpstr>Calibri Light</vt:lpstr>
      <vt:lpstr>Gill Sans MT</vt:lpstr>
      <vt:lpstr>Gill Sans MT Condensed</vt:lpstr>
      <vt:lpstr>Rawline</vt:lpstr>
      <vt:lpstr>Segoe UI</vt:lpstr>
      <vt:lpstr>Tema do Office</vt:lpstr>
      <vt:lpstr>  TRANSPARÊNCIA DE EMENDAS PARLAMENTARES Aprimoramentos no Portal da Transparência     Marcelo Vidal Diretor de Governo Aberto e Transparência Controladoria-Geral da União - CGU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PALESTRA Palestrante</dc:title>
  <dc:creator>Gabriela de Alencar Araripe Pereira</dc:creator>
  <cp:lastModifiedBy>Marcelo de Brito Vidal</cp:lastModifiedBy>
  <cp:revision>24</cp:revision>
  <dcterms:created xsi:type="dcterms:W3CDTF">2023-02-27T23:08:33Z</dcterms:created>
  <dcterms:modified xsi:type="dcterms:W3CDTF">2026-05-20T12:05:06Z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0x01010040568605FAFB7F4C824C03B306D95C94</vt:lpwstr>
  </property>
  <property fmtid="{D5CDD505-2E9C-101B-9397-08002B2CF9AE}" pid="3" name="MediaServiceImageTags">
    <vt:lpwstr/>
  </property>
</Properties>
</file>