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60" r:id="rId1"/>
  </p:sldMasterIdLst>
  <p:notesMasterIdLst>
    <p:notesMasterId r:id="rId9"/>
  </p:notesMasterIdLst>
  <p:sldIdLst>
    <p:sldId id="256" r:id="rId2"/>
    <p:sldId id="1004" r:id="rId3"/>
    <p:sldId id="1094" r:id="rId4"/>
    <p:sldId id="1092" r:id="rId5"/>
    <p:sldId id="1095" r:id="rId6"/>
    <p:sldId id="1087" r:id="rId7"/>
    <p:sldId id="1086" r:id="rId8"/>
  </p:sldIdLst>
  <p:sldSz cx="9144000" cy="6858000" type="screen4x3"/>
  <p:notesSz cx="9928225" cy="67976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ma C Pinto" initials="VCP" lastIdx="4" clrIdx="0">
    <p:extLst/>
  </p:cmAuthor>
  <p:cmAuthor id="2" name="Vilma da Conceição Pinto" initials="VdCP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89"/>
    <a:srgbClr val="00ADFA"/>
    <a:srgbClr val="9EBBD3"/>
    <a:srgbClr val="BD534B"/>
    <a:srgbClr val="D59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468" autoAdjust="0"/>
    <p:restoredTop sz="94971" autoAdjust="0"/>
  </p:normalViewPr>
  <p:slideViewPr>
    <p:cSldViewPr snapToGrid="0">
      <p:cViewPr>
        <p:scale>
          <a:sx n="117" d="100"/>
          <a:sy n="117" d="100"/>
        </p:scale>
        <p:origin x="-1464" y="-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9B7B87-BC69-4923-BF6B-B500D26CAF0D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435350" y="849313"/>
            <a:ext cx="3057525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B884-C73C-4EBA-9B76-5CD719F6DEE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942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3894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1835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71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871"/>
            <a:ext cx="9144000" cy="685412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4129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54878"/>
            <a:ext cx="9143999" cy="6854129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199"/>
            <a:ext cx="9143999" cy="685412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4878"/>
            <a:ext cx="9143999" cy="6854129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-132778"/>
            <a:ext cx="9308225" cy="697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064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42"/>
            <a:ext cx="9143528" cy="685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93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6627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597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7921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6466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803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178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1575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E7D4-256A-45EA-BD7D-28BAB3C3703C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3786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8E7D4-256A-45EA-BD7D-28BAB3C3703C}" type="datetimeFigureOut">
              <a:rPr lang="pt-BR" smtClean="0"/>
              <a:t>30/04/2026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9FD3C-F281-4B4F-A60D-99D04F4D79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7198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57200" y="2446867"/>
            <a:ext cx="8229600" cy="476956"/>
          </a:xfrm>
        </p:spPr>
        <p:txBody>
          <a:bodyPr>
            <a:noAutofit/>
          </a:bodyPr>
          <a:lstStyle/>
          <a:p>
            <a:r>
              <a:rPr lang="pt-BR" sz="3600" b="1" dirty="0">
                <a:solidFill>
                  <a:srgbClr val="005D89"/>
                </a:solidFill>
              </a:rPr>
              <a:t>Orçamento, emendas, transparência e eficiência alocativa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3CFF4CF-F7B2-8E23-CD1E-9A4E43DCA37B}"/>
              </a:ext>
            </a:extLst>
          </p:cNvPr>
          <p:cNvSpPr txBox="1"/>
          <p:nvPr/>
        </p:nvSpPr>
        <p:spPr>
          <a:xfrm>
            <a:off x="5404338" y="5182345"/>
            <a:ext cx="48429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5D89"/>
                </a:solidFill>
              </a:rPr>
              <a:t>MARCUS PESTANA</a:t>
            </a:r>
          </a:p>
          <a:p>
            <a:r>
              <a:rPr lang="pt-BR" dirty="0">
                <a:solidFill>
                  <a:srgbClr val="005D89"/>
                </a:solidFill>
              </a:rPr>
              <a:t>Diretor-Executivo da IFI</a:t>
            </a:r>
          </a:p>
          <a:p>
            <a:r>
              <a:rPr lang="pt-BR" dirty="0">
                <a:solidFill>
                  <a:srgbClr val="005D89"/>
                </a:solidFill>
              </a:rPr>
              <a:t>Comissão de Fiscalização e Controle</a:t>
            </a:r>
          </a:p>
          <a:p>
            <a:r>
              <a:rPr lang="pt-BR" dirty="0">
                <a:solidFill>
                  <a:srgbClr val="005D89"/>
                </a:solidFill>
              </a:rPr>
              <a:t>Câmara dos Deputados</a:t>
            </a:r>
          </a:p>
          <a:p>
            <a:r>
              <a:rPr lang="pt-BR" dirty="0">
                <a:solidFill>
                  <a:srgbClr val="005D89"/>
                </a:solidFill>
              </a:rPr>
              <a:t>Brasília, 05 de maio de 2026</a:t>
            </a:r>
          </a:p>
        </p:txBody>
      </p:sp>
    </p:spTree>
    <p:extLst>
      <p:ext uri="{BB962C8B-B14F-4D97-AF65-F5344CB8AC3E}">
        <p14:creationId xmlns:p14="http://schemas.microsoft.com/office/powerpoint/2010/main" val="1394969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2EDEE311-A6C9-2F28-2297-A2D8C01F9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8287" y="1121836"/>
            <a:ext cx="451707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27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Roboto" panose="02000000000000000000" pitchFamily="2" charset="0"/>
                <a:cs typeface="Times New Roman" panose="02020603050405020304" pitchFamily="18" charset="0"/>
              </a:rPr>
              <a:t>ANTECEDENTES HISTÓRICOS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D8042E5-1BF2-2BCB-3CAC-566E9EF98657}"/>
              </a:ext>
            </a:extLst>
          </p:cNvPr>
          <p:cNvSpPr txBox="1"/>
          <p:nvPr/>
        </p:nvSpPr>
        <p:spPr>
          <a:xfrm>
            <a:off x="457200" y="2008560"/>
            <a:ext cx="814753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AutoNum type="alphaUcParenR"/>
            </a:pPr>
            <a:r>
              <a:rPr lang="pt-BR" sz="2000" b="1" dirty="0">
                <a:solidFill>
                  <a:srgbClr val="005D89"/>
                </a:solidFill>
              </a:rPr>
              <a:t>Berço do Orçamento Público: Inglaterra</a:t>
            </a:r>
          </a:p>
          <a:p>
            <a:pPr marL="457200" indent="-457200" algn="ctr">
              <a:buAutoNum type="alphaUcParenR"/>
            </a:pPr>
            <a:endParaRPr lang="pt-BR" sz="2000" b="1" dirty="0">
              <a:solidFill>
                <a:srgbClr val="005D89"/>
              </a:solidFill>
            </a:endParaRP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1215 – Magna Carta – Tributos só poderiam ser criados com consentimento do Conselho Comum – introdução do controle legal</a:t>
            </a: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1689 – Bill </a:t>
            </a:r>
            <a:r>
              <a:rPr lang="pt-BR" sz="2000" b="1" dirty="0" err="1">
                <a:solidFill>
                  <a:srgbClr val="005D89"/>
                </a:solidFill>
              </a:rPr>
              <a:t>of</a:t>
            </a:r>
            <a:r>
              <a:rPr lang="pt-BR" sz="2000" b="1" dirty="0">
                <a:solidFill>
                  <a:srgbClr val="005D89"/>
                </a:solidFill>
              </a:rPr>
              <a:t> </a:t>
            </a:r>
            <a:r>
              <a:rPr lang="pt-BR" sz="2000" b="1" dirty="0" err="1">
                <a:solidFill>
                  <a:srgbClr val="005D89"/>
                </a:solidFill>
              </a:rPr>
              <a:t>Rights</a:t>
            </a:r>
            <a:r>
              <a:rPr lang="pt-BR" sz="2000" b="1" dirty="0">
                <a:solidFill>
                  <a:srgbClr val="005D89"/>
                </a:solidFill>
              </a:rPr>
              <a:t> -separação entre as finanças do Estado e as da Coroa </a:t>
            </a: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1787 – Lei do Fundo Consolidado – despesas e impostos aprovados pelo Parlamento</a:t>
            </a:r>
          </a:p>
          <a:p>
            <a:pPr algn="just"/>
            <a:endParaRPr lang="pt-BR" sz="2000" b="1" dirty="0">
              <a:solidFill>
                <a:srgbClr val="005D89"/>
              </a:solidFill>
            </a:endParaRP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É PRECISO DIFERENCIAR A DINÂMICA ORÇAMENTÁRIA EM REGIMES PRESIDENCIALISTAS E PARLAMENTARISTAS </a:t>
            </a:r>
          </a:p>
        </p:txBody>
      </p:sp>
    </p:spTree>
    <p:extLst>
      <p:ext uri="{BB962C8B-B14F-4D97-AF65-F5344CB8AC3E}">
        <p14:creationId xmlns:p14="http://schemas.microsoft.com/office/powerpoint/2010/main" val="1397986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58BECD8-9210-D694-076A-C4112FF96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95A4264D-EF1D-5E1B-5199-90DA52C50779}"/>
              </a:ext>
            </a:extLst>
          </p:cNvPr>
          <p:cNvSpPr txBox="1"/>
          <p:nvPr/>
        </p:nvSpPr>
        <p:spPr>
          <a:xfrm>
            <a:off x="498231" y="1656868"/>
            <a:ext cx="814753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AutoNum type="alphaUcParenR" startAt="2"/>
            </a:pPr>
            <a:r>
              <a:rPr lang="pt-BR" sz="2000" b="1" dirty="0">
                <a:solidFill>
                  <a:srgbClr val="005D89"/>
                </a:solidFill>
              </a:rPr>
              <a:t>Emendas parlamentares no Brasil</a:t>
            </a:r>
          </a:p>
          <a:p>
            <a:pPr marL="457200" indent="-457200" algn="ctr">
              <a:buAutoNum type="alphaUcParenR" startAt="2"/>
            </a:pPr>
            <a:endParaRPr lang="pt-BR" sz="2000" b="1" dirty="0">
              <a:solidFill>
                <a:srgbClr val="005D89"/>
              </a:solidFill>
            </a:endParaRP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1988 – Previstas na Constituição Federal (Art. 166) – ajuste ou reorientação</a:t>
            </a: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2006 – Resolução do Congresso Nacional (RCN nº 1/2006) – diretrizes para apreciação do Orçamento e emendas parlamentares</a:t>
            </a: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2014 – Primeira previsão de emendas impositivas (art. 52 da LDO), limites e vinculações</a:t>
            </a: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2015 – EC nº. 86 – Incorporação ao texto constitucional da impositividade das emendas individuais </a:t>
            </a: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2019 – EC nº. 100 – Emendas de bancada estadual também impositivas</a:t>
            </a: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2019 – EC nº. 105 – “emendas PIX”</a:t>
            </a: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2022 – STF considera inconstitucional as emendas de relator (RP 9)</a:t>
            </a:r>
          </a:p>
        </p:txBody>
      </p:sp>
    </p:spTree>
    <p:extLst>
      <p:ext uri="{BB962C8B-B14F-4D97-AF65-F5344CB8AC3E}">
        <p14:creationId xmlns:p14="http://schemas.microsoft.com/office/powerpoint/2010/main" val="277001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06F5C070-220E-0507-E57D-12FB63D11935}"/>
              </a:ext>
            </a:extLst>
          </p:cNvPr>
          <p:cNvSpPr txBox="1"/>
          <p:nvPr/>
        </p:nvSpPr>
        <p:spPr>
          <a:xfrm>
            <a:off x="666259" y="1037956"/>
            <a:ext cx="78013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5D89"/>
                </a:solidFill>
              </a:rPr>
              <a:t>EMENDAS APRESENTADAS NA LOA DE CADA ANO (%PIB)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8E4CCE4-D65A-F962-39D3-82C900FC7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38" y="1746738"/>
            <a:ext cx="8383579" cy="3842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68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54B7387B-A4D8-DB48-5450-3A94701621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xmlns="" id="{FA47FD41-B34C-C2AE-C5DC-15A45CDCC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6" y="1252957"/>
            <a:ext cx="7667447" cy="435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9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4F50FF04-4DCF-E5A0-9B4B-25582965E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1257" y="1256779"/>
            <a:ext cx="314105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8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ea typeface="Roboto" panose="02000000000000000000" pitchFamily="2" charset="0"/>
                <a:cs typeface="Times New Roman" panose="02020603050405020304" pitchFamily="18" charset="0"/>
              </a:rPr>
              <a:t>PONTOS DE DEBATE</a:t>
            </a:r>
            <a:endParaRPr kumimoji="0" lang="pt-BR" altLang="pt-BR" sz="28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E6129A14-C7BC-BC86-24A8-B0F1E7ED87BB}"/>
              </a:ext>
            </a:extLst>
          </p:cNvPr>
          <p:cNvSpPr txBox="1"/>
          <p:nvPr/>
        </p:nvSpPr>
        <p:spPr>
          <a:xfrm>
            <a:off x="492369" y="2136338"/>
            <a:ext cx="804203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005D89"/>
                </a:solidFill>
              </a:rPr>
              <a:t>A.	VALORES</a:t>
            </a: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B.	CONSISTÊNCIA COM AS POLÍTICAS PÚBLICAS </a:t>
            </a: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C.	CARACTERÍSTICAS DE CADA TIPO DE EMENDA (Individual, Bancada e Comissão)</a:t>
            </a: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D.	TRANSPARÊNCIA E CONTROLE CENTRAL (Rastreabilidade, origem, destinação, qualidade do projeto)</a:t>
            </a:r>
          </a:p>
          <a:p>
            <a:pPr algn="just"/>
            <a:r>
              <a:rPr lang="pt-BR" sz="2000" b="1" dirty="0">
                <a:solidFill>
                  <a:srgbClr val="005D89"/>
                </a:solidFill>
              </a:rPr>
              <a:t>E.	TRANSPARÊNCIA e CONTROLE NA PONTA (TCU, MPF, Sociedade, Imprensa, Controles Internos das Prefeituras, Câmaras Municipais)</a:t>
            </a:r>
          </a:p>
        </p:txBody>
      </p:sp>
    </p:spTree>
    <p:extLst>
      <p:ext uri="{BB962C8B-B14F-4D97-AF65-F5344CB8AC3E}">
        <p14:creationId xmlns:p14="http://schemas.microsoft.com/office/powerpoint/2010/main" val="46999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t-BR" sz="3600" b="1" dirty="0">
                <a:solidFill>
                  <a:srgbClr val="005D89"/>
                </a:solidFill>
              </a:rPr>
              <a:t>Obrigado!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>
              <a:solidFill>
                <a:srgbClr val="00ADFA"/>
              </a:solidFill>
            </a:endParaRPr>
          </a:p>
          <a:p>
            <a:r>
              <a:rPr lang="pt-BR" sz="1800" dirty="0">
                <a:solidFill>
                  <a:srgbClr val="00ADFA"/>
                </a:solidFill>
              </a:rPr>
              <a:t>marcus.pestana@senado.leg.br</a:t>
            </a:r>
            <a:endParaRPr lang="pt-BR" dirty="0">
              <a:solidFill>
                <a:srgbClr val="00AD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312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ores_IF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D89"/>
      </a:accent1>
      <a:accent2>
        <a:srgbClr val="00ADFA"/>
      </a:accent2>
      <a:accent3>
        <a:srgbClr val="9EBBD3"/>
      </a:accent3>
      <a:accent4>
        <a:srgbClr val="BD534B"/>
      </a:accent4>
      <a:accent5>
        <a:srgbClr val="D5998E"/>
      </a:accent5>
      <a:accent6>
        <a:srgbClr val="FFC000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9795</TotalTime>
  <Words>223</Words>
  <Application>Microsoft Office PowerPoint</Application>
  <PresentationFormat>Apresentação na tela (4:3)</PresentationFormat>
  <Paragraphs>33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>Senado Federal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Leonardo Correa Matoso</dc:creator>
  <cp:lastModifiedBy>Iara de Sena Souza Magri</cp:lastModifiedBy>
  <cp:revision>94</cp:revision>
  <cp:lastPrinted>2025-10-23T13:55:13Z</cp:lastPrinted>
  <dcterms:created xsi:type="dcterms:W3CDTF">2021-08-03T14:01:15Z</dcterms:created>
  <dcterms:modified xsi:type="dcterms:W3CDTF">2026-04-30T13:03:06Z</dcterms:modified>
</cp:coreProperties>
</file>