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6"/>
  </p:notesMasterIdLst>
  <p:sldIdLst>
    <p:sldId id="256" r:id="rId5"/>
    <p:sldId id="261" r:id="rId6"/>
    <p:sldId id="436" r:id="rId7"/>
    <p:sldId id="427" r:id="rId8"/>
    <p:sldId id="437" r:id="rId9"/>
    <p:sldId id="308" r:id="rId10"/>
    <p:sldId id="309" r:id="rId11"/>
    <p:sldId id="440" r:id="rId12"/>
    <p:sldId id="439" r:id="rId13"/>
    <p:sldId id="441" r:id="rId14"/>
    <p:sldId id="277" r:id="rId15"/>
  </p:sldIdLst>
  <p:sldSz cx="12192000" cy="6858000"/>
  <p:notesSz cx="6858000" cy="9144000"/>
  <p:embeddedFontLst>
    <p:embeddedFont>
      <p:font typeface="Aharoni" panose="020B0604020202020204" charset="-79"/>
      <p:bold r:id="rId17"/>
    </p:embeddedFont>
    <p:embeddedFont>
      <p:font typeface="Aptos" panose="020B0604020202020204" charset="0"/>
      <p:regular r:id="rId18"/>
      <p:bold r:id="rId19"/>
    </p:embeddedFont>
    <p:embeddedFont>
      <p:font typeface="Segoe UI Black" panose="020B0A02040204020203" pitchFamily="34" charset="0"/>
      <p:bold r:id="rId20"/>
      <p:boldItalic r:id="rId21"/>
    </p:embeddedFont>
    <p:embeddedFont>
      <p:font typeface="Segoe UI" panose="020B0502040204020203" pitchFamily="34" charset="0"/>
      <p:regular r:id="rId22"/>
      <p:bold r:id="rId23"/>
      <p:italic r:id="rId24"/>
      <p:boldItalic r:id="rId25"/>
    </p:embeddedFont>
    <p:embeddedFont>
      <p:font typeface="Aptos Display" panose="020B0604020202020204" charset="0"/>
      <p:regular r:id="rId26"/>
    </p:embeddedFont>
  </p:embeddedFontLst>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1D6F"/>
    <a:srgbClr val="FFCB00"/>
    <a:srgbClr val="EB661A"/>
    <a:srgbClr val="232B5F"/>
    <a:srgbClr val="0D9144"/>
    <a:srgbClr val="EBEBEB"/>
    <a:srgbClr val="263382"/>
    <a:srgbClr val="27358A"/>
    <a:srgbClr val="273487"/>
    <a:srgbClr val="94B9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Estilo Mé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édio 2 - Ênfase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799B23B-EC83-4686-B30A-512413B5E67A}" styleName="Estilo Claro 3 - Ênfase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Estilo Claro 3 - Ênfase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C89EF96-8CEA-46FF-86C4-4CE0E7609802}" styleName="Estilo Claro 3 - Ênfase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301B821-A1FF-4177-AEE7-76D212191A09}" styleName="Estilo Médio 1 - Ênfase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158" autoAdjust="0"/>
    <p:restoredTop sz="89474" autoAdjust="0"/>
  </p:normalViewPr>
  <p:slideViewPr>
    <p:cSldViewPr snapToGrid="0">
      <p:cViewPr varScale="1">
        <p:scale>
          <a:sx n="67" d="100"/>
          <a:sy n="67" d="100"/>
        </p:scale>
        <p:origin x="-114" y="-816"/>
      </p:cViewPr>
      <p:guideLst>
        <p:guide orient="horz" pos="2160"/>
        <p:guide pos="3840"/>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 Type="http://schemas.openxmlformats.org/officeDocument/2006/relationships/customXml" Target="../customXml/item3.xml"/><Relationship Id="rId21" Type="http://schemas.openxmlformats.org/officeDocument/2006/relationships/font" Target="fonts/font5.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0FAD66-C57B-451E-9AD6-16390FF5C2C9}" type="datetimeFigureOut">
              <a:rPr lang="pt-BR" smtClean="0"/>
              <a:t>19/05/2026</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1DD3BB4-5D48-4A1F-81C1-C38A88CA5C55}" type="slidenum">
              <a:rPr lang="pt-BR" smtClean="0"/>
              <a:t>‹nº›</a:t>
            </a:fld>
            <a:endParaRPr lang="pt-BR"/>
          </a:p>
        </p:txBody>
      </p:sp>
    </p:spTree>
    <p:extLst>
      <p:ext uri="{BB962C8B-B14F-4D97-AF65-F5344CB8AC3E}">
        <p14:creationId xmlns:p14="http://schemas.microsoft.com/office/powerpoint/2010/main" val="27102350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1DD3BB4-5D48-4A1F-81C1-C38A88CA5C55}" type="slidenum">
              <a:rPr lang="pt-BR" smtClean="0"/>
              <a:t>1</a:t>
            </a:fld>
            <a:endParaRPr lang="pt-BR"/>
          </a:p>
        </p:txBody>
      </p:sp>
    </p:spTree>
    <p:extLst>
      <p:ext uri="{BB962C8B-B14F-4D97-AF65-F5344CB8AC3E}">
        <p14:creationId xmlns:p14="http://schemas.microsoft.com/office/powerpoint/2010/main" val="28692778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ADEEC15B-97C3-A384-DB41-52D25DDCD6FE}"/>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xmlns="" id="{A78D9803-FE67-0694-5DE1-ACC506E49CE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xmlns="" id="{9FC48F37-0D38-9007-F879-B89381EF05A6}"/>
              </a:ext>
            </a:extLst>
          </p:cNvPr>
          <p:cNvSpPr>
            <a:spLocks noGrp="1"/>
          </p:cNvSpPr>
          <p:nvPr>
            <p:ph type="body" idx="1"/>
          </p:nvPr>
        </p:nvSpPr>
        <p:spPr/>
        <p:txBody>
          <a:bodyPr/>
          <a:lstStyle/>
          <a:p>
            <a:pPr>
              <a:buNone/>
            </a:pPr>
            <a:r>
              <a:rPr lang="pt-BR" dirty="0"/>
              <a:t>Destacar que as emendas são uma fonte importante de recursos para os municípios. </a:t>
            </a:r>
            <a:r>
              <a:rPr lang="pt-BR" i="1" dirty="0"/>
              <a:t>O gráfico mostra uma trajetória clara de expansão: no período entre 2017 e 2024, o montante dos recursos destinados a emendas cresceu mais de 800%, o que mostra que as emendas parlamentares estão se tornando, ano após ano, uma peça central na execução do orçamento público.</a:t>
            </a:r>
            <a:endParaRPr lang="pt-BR" dirty="0"/>
          </a:p>
          <a:p>
            <a:pPr>
              <a:buNone/>
            </a:pPr>
            <a:r>
              <a:rPr lang="pt-BR" i="1" dirty="0"/>
              <a:t>Em 2025, o valor total de emendas parlamentares deve ultrapassar a marca dos R$ 50 bilhões de reais. Isso não é pouco — estamos falando de aproximadamente </a:t>
            </a:r>
            <a:r>
              <a:rPr lang="pt-BR" b="1" i="1" dirty="0"/>
              <a:t>21% de toda a despesa discricionária da União</a:t>
            </a:r>
            <a:r>
              <a:rPr lang="pt-BR" i="1" dirty="0"/>
              <a:t>.</a:t>
            </a:r>
            <a:endParaRPr lang="pt-BR" dirty="0"/>
          </a:p>
          <a:p>
            <a:pPr>
              <a:buNone/>
            </a:pPr>
            <a:r>
              <a:rPr lang="pt-BR" i="1" dirty="0"/>
              <a:t>Ou seja, de cada 5 reais que o governo federal tem liberdade para alocar, 1 já está previamente destinado por meio de emendas. Isso tem um impacto direto no poder de planejamento e de escolha do Poder Executivo. E, ao mesmo tempo, aumenta o protagonismo do Congresso na alocação de recursos públicos.</a:t>
            </a:r>
            <a:endParaRPr lang="pt-BR" dirty="0"/>
          </a:p>
          <a:p>
            <a:pPr>
              <a:buNone/>
            </a:pPr>
            <a:r>
              <a:rPr lang="pt-BR" i="1" dirty="0"/>
              <a:t>Para os municípios, isso representa uma fonte vital de financiamento — muitas vezes, o principal caminho para tirar do papel obras, serviços e ações que a população espera. Mas com esse crescimento também vem a necessidade de fortalecer os mecanismos de governança, transparência e avaliação de resultados. Não dá mais para tratar emenda como algo marginal ou paralelo ao orçamento: ela é, hoje, parte essencial da política pública brasileira."</a:t>
            </a:r>
            <a:endParaRPr lang="pt-BR" dirty="0"/>
          </a:p>
          <a:p>
            <a:endParaRPr lang="pt-BR" dirty="0"/>
          </a:p>
        </p:txBody>
      </p:sp>
      <p:sp>
        <p:nvSpPr>
          <p:cNvPr id="4" name="Espaço Reservado para Número de Slide 3">
            <a:extLst>
              <a:ext uri="{FF2B5EF4-FFF2-40B4-BE49-F238E27FC236}">
                <a16:creationId xmlns:a16="http://schemas.microsoft.com/office/drawing/2014/main" xmlns="" id="{E4B81DF8-1DBA-C948-8D17-ABC730CEE426}"/>
              </a:ext>
            </a:extLst>
          </p:cNvPr>
          <p:cNvSpPr>
            <a:spLocks noGrp="1"/>
          </p:cNvSpPr>
          <p:nvPr>
            <p:ph type="sldNum" sz="quarter" idx="5"/>
          </p:nvPr>
        </p:nvSpPr>
        <p:spPr/>
        <p:txBody>
          <a:bodyPr/>
          <a:lstStyle/>
          <a:p>
            <a:fld id="{71DD3BB4-5D48-4A1F-81C1-C38A88CA5C55}" type="slidenum">
              <a:rPr lang="pt-BR" smtClean="0"/>
              <a:t>10</a:t>
            </a:fld>
            <a:endParaRPr lang="pt-BR"/>
          </a:p>
        </p:txBody>
      </p:sp>
    </p:spTree>
    <p:extLst>
      <p:ext uri="{BB962C8B-B14F-4D97-AF65-F5344CB8AC3E}">
        <p14:creationId xmlns:p14="http://schemas.microsoft.com/office/powerpoint/2010/main" val="8599239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5"/>
          </p:nvPr>
        </p:nvSpPr>
        <p:spPr/>
        <p:txBody>
          <a:bodyPr/>
          <a:lstStyle/>
          <a:p>
            <a:fld id="{71DD3BB4-5D48-4A1F-81C1-C38A88CA5C55}" type="slidenum">
              <a:rPr lang="pt-BR" smtClean="0"/>
              <a:t>11</a:t>
            </a:fld>
            <a:endParaRPr lang="pt-BR"/>
          </a:p>
        </p:txBody>
      </p:sp>
    </p:spTree>
    <p:extLst>
      <p:ext uri="{BB962C8B-B14F-4D97-AF65-F5344CB8AC3E}">
        <p14:creationId xmlns:p14="http://schemas.microsoft.com/office/powerpoint/2010/main" val="4251800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pt-BR" dirty="0"/>
              <a:t>Todos nesta sala precisam de recursos financeiros para pagar as contas, certo? Por motivações diferentes, mas todos aqui, por mais que gostem de trabalhar, trabalham principalmente por que precisam para pagar as contas. </a:t>
            </a:r>
          </a:p>
          <a:p>
            <a:pPr rtl="0"/>
            <a:r>
              <a:rPr lang="pt-BR" dirty="0"/>
              <a:t>Com a União e os entes federados (estados, municípios e DF) acontece a mesma coisa: o dinheiro no caixa faz toda a diferença. No caso dos municípios então, grande parte dos recursos chegam por meio de transferências da União — seja pelo FPM ou por emenda parlamentar — eles dependem dos recursos que veem da União. Em muitos casos, esse recurso de transferência é vital para esses entes, pois chega a ser maior que a própria arrecadação, o que os leva a depender desse dinheiro. Esses recursos trazem super poderes para esses entes, pois com os recursos, eles podem entregar saúde, educação, segurança, infraestrutura para população.</a:t>
            </a:r>
          </a:p>
          <a:p>
            <a:pPr rtl="0"/>
            <a:r>
              <a:rPr lang="pt-BR" dirty="0"/>
              <a:t>Mas quem também já esteve do outro lado, fiscalizando, sabe que junto com os recursos vêm as perguntas: foi bem aplicado? Fez diferença na vida do cidadão?</a:t>
            </a:r>
          </a:p>
          <a:p>
            <a:endParaRPr lang="pt-BR" dirty="0"/>
          </a:p>
        </p:txBody>
      </p:sp>
      <p:sp>
        <p:nvSpPr>
          <p:cNvPr id="4" name="Espaço Reservado para Número de Slide 3"/>
          <p:cNvSpPr>
            <a:spLocks noGrp="1"/>
          </p:cNvSpPr>
          <p:nvPr>
            <p:ph type="sldNum" sz="quarter" idx="5"/>
          </p:nvPr>
        </p:nvSpPr>
        <p:spPr/>
        <p:txBody>
          <a:bodyPr/>
          <a:lstStyle/>
          <a:p>
            <a:fld id="{71DD3BB4-5D48-4A1F-81C1-C38A88CA5C55}" type="slidenum">
              <a:rPr lang="pt-BR" smtClean="0"/>
              <a:t>2</a:t>
            </a:fld>
            <a:endParaRPr lang="pt-BR"/>
          </a:p>
        </p:txBody>
      </p:sp>
    </p:spTree>
    <p:extLst>
      <p:ext uri="{BB962C8B-B14F-4D97-AF65-F5344CB8AC3E}">
        <p14:creationId xmlns:p14="http://schemas.microsoft.com/office/powerpoint/2010/main" val="1704588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02D87AB-A3F5-B30D-77FA-BF7CE0D6977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xmlns="" id="{E85995A8-9C33-9E33-2258-6CB04D8D531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xmlns="" id="{0B17BD9D-324E-71AC-5E7A-A9202CF7DD0D}"/>
              </a:ext>
            </a:extLst>
          </p:cNvPr>
          <p:cNvSpPr>
            <a:spLocks noGrp="1"/>
          </p:cNvSpPr>
          <p:nvPr>
            <p:ph type="body" idx="1"/>
          </p:nvPr>
        </p:nvSpPr>
        <p:spPr/>
        <p:txBody>
          <a:bodyPr/>
          <a:lstStyle/>
          <a:p>
            <a:pPr marL="0" lvl="0" indent="0" algn="l" rtl="0">
              <a:spcBef>
                <a:spcPts val="0"/>
              </a:spcBef>
              <a:spcAft>
                <a:spcPts val="0"/>
              </a:spcAft>
              <a:buNone/>
            </a:pPr>
            <a:r>
              <a:rPr lang="pt-BR" dirty="0"/>
              <a:t>No entanto, junto com os poderes que chegam junto com os recursos, chegam também as responsabilidades.</a:t>
            </a:r>
          </a:p>
          <a:p>
            <a:pPr marL="0" lvl="0" indent="0" algn="l" rtl="0">
              <a:spcBef>
                <a:spcPts val="0"/>
              </a:spcBef>
              <a:spcAft>
                <a:spcPts val="0"/>
              </a:spcAft>
              <a:buNone/>
            </a:pPr>
            <a:r>
              <a:rPr lang="pt-BR" dirty="0"/>
              <a:t>Como dizia o saudoso ”Tio Ben”: “com grandes poderes vêm grandes responsabilidades”</a:t>
            </a:r>
          </a:p>
          <a:p>
            <a:pPr marL="0" lvl="0" indent="0" algn="l" rtl="0">
              <a:spcBef>
                <a:spcPts val="0"/>
              </a:spcBef>
              <a:spcAft>
                <a:spcPts val="0"/>
              </a:spcAft>
              <a:buNone/>
            </a:pPr>
            <a:r>
              <a:rPr lang="pt-BR" dirty="0"/>
              <a:t>E quais seriam essas responsabilidades?</a:t>
            </a:r>
          </a:p>
          <a:p>
            <a:endParaRPr lang="pt-BR" dirty="0"/>
          </a:p>
        </p:txBody>
      </p:sp>
      <p:sp>
        <p:nvSpPr>
          <p:cNvPr id="4" name="Espaço Reservado para Número de Slide 3">
            <a:extLst>
              <a:ext uri="{FF2B5EF4-FFF2-40B4-BE49-F238E27FC236}">
                <a16:creationId xmlns:a16="http://schemas.microsoft.com/office/drawing/2014/main" xmlns="" id="{AF1A1498-52F3-D3EB-AE57-7484B77DFE32}"/>
              </a:ext>
            </a:extLst>
          </p:cNvPr>
          <p:cNvSpPr>
            <a:spLocks noGrp="1"/>
          </p:cNvSpPr>
          <p:nvPr>
            <p:ph type="sldNum" sz="quarter" idx="5"/>
          </p:nvPr>
        </p:nvSpPr>
        <p:spPr/>
        <p:txBody>
          <a:bodyPr/>
          <a:lstStyle/>
          <a:p>
            <a:fld id="{71DD3BB4-5D48-4A1F-81C1-C38A88CA5C55}" type="slidenum">
              <a:rPr lang="pt-BR" smtClean="0"/>
              <a:t>3</a:t>
            </a:fld>
            <a:endParaRPr lang="pt-BR"/>
          </a:p>
        </p:txBody>
      </p:sp>
    </p:spTree>
    <p:extLst>
      <p:ext uri="{BB962C8B-B14F-4D97-AF65-F5344CB8AC3E}">
        <p14:creationId xmlns:p14="http://schemas.microsoft.com/office/powerpoint/2010/main" val="322721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2E3E52F-79A1-F046-177F-50689E7864D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xmlns="" id="{783658FA-46D6-334D-3203-0DFB428794E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xmlns="" id="{37CBA498-F706-5911-59E0-E7378064E8BF}"/>
              </a:ext>
            </a:extLst>
          </p:cNvPr>
          <p:cNvSpPr>
            <a:spLocks noGrp="1"/>
          </p:cNvSpPr>
          <p:nvPr>
            <p:ph type="body" idx="1"/>
          </p:nvPr>
        </p:nvSpPr>
        <p:spPr/>
        <p:txBody>
          <a:bodyPr/>
          <a:lstStyle/>
          <a:p>
            <a:pPr>
              <a:buNone/>
            </a:pPr>
            <a:r>
              <a:rPr lang="pt-BR" i="1" dirty="0"/>
              <a:t>‘Se os recursos públicos são importantes, a transparência sobre como eles são usados é ainda mais. E a transparência não é importante apenas para os órgãos de controle, que precisam de informações para fazer o seu trabalho. A população também tem o direito de saber onde o dinheiro está sendo aplicado — assim, os gestores têm o dever de mostrar onde o recurso público foi aplicado de forma clara e acessível.</a:t>
            </a:r>
            <a:endParaRPr lang="pt-BR" dirty="0"/>
          </a:p>
          <a:p>
            <a:r>
              <a:rPr lang="pt-BR" i="1" dirty="0"/>
              <a:t>Transparência não é só uma exigência legal ou uma etapa burocrática. É um instrumento de confiança. Confiança da sociedade nas instituições, dos órgãos de controle na boa-fé dos gestores, e dos próprios parlamentares na efetividade das suas emendas.</a:t>
            </a:r>
          </a:p>
          <a:p>
            <a:r>
              <a:rPr lang="pt-BR" i="1" dirty="0"/>
              <a:t>O </a:t>
            </a:r>
            <a:r>
              <a:rPr lang="pt-BR" i="1" dirty="0" err="1"/>
              <a:t>Art</a:t>
            </a:r>
            <a:r>
              <a:rPr lang="pt-BR" i="1" dirty="0"/>
              <a:t> 37 da CF 88 traz o princípio da publicidade, do qual decorre a necessidade de dar transparência aos gastos públicos</a:t>
            </a:r>
            <a:endParaRPr lang="pt-BR" dirty="0"/>
          </a:p>
        </p:txBody>
      </p:sp>
      <p:sp>
        <p:nvSpPr>
          <p:cNvPr id="4" name="Espaço Reservado para Número de Slide 3">
            <a:extLst>
              <a:ext uri="{FF2B5EF4-FFF2-40B4-BE49-F238E27FC236}">
                <a16:creationId xmlns:a16="http://schemas.microsoft.com/office/drawing/2014/main" xmlns="" id="{426CB570-5DD3-89EF-9845-38A8188CCCE7}"/>
              </a:ext>
            </a:extLst>
          </p:cNvPr>
          <p:cNvSpPr>
            <a:spLocks noGrp="1"/>
          </p:cNvSpPr>
          <p:nvPr>
            <p:ph type="sldNum" sz="quarter" idx="5"/>
          </p:nvPr>
        </p:nvSpPr>
        <p:spPr/>
        <p:txBody>
          <a:bodyPr/>
          <a:lstStyle/>
          <a:p>
            <a:fld id="{71DD3BB4-5D48-4A1F-81C1-C38A88CA5C55}" type="slidenum">
              <a:rPr lang="pt-BR" smtClean="0"/>
              <a:t>4</a:t>
            </a:fld>
            <a:endParaRPr lang="pt-BR"/>
          </a:p>
        </p:txBody>
      </p:sp>
    </p:spTree>
    <p:extLst>
      <p:ext uri="{BB962C8B-B14F-4D97-AF65-F5344CB8AC3E}">
        <p14:creationId xmlns:p14="http://schemas.microsoft.com/office/powerpoint/2010/main" val="2281932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37071D08-8E3D-8AF9-BCE0-65CE433CA29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xmlns="" id="{D288C599-1391-2D81-0DBB-09F9C324D86E}"/>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xmlns="" id="{60B8455E-EC62-243C-33C0-9A32F7B6B0EA}"/>
              </a:ext>
            </a:extLst>
          </p:cNvPr>
          <p:cNvSpPr>
            <a:spLocks noGrp="1"/>
          </p:cNvSpPr>
          <p:nvPr>
            <p:ph type="body" idx="1"/>
          </p:nvPr>
        </p:nvSpPr>
        <p:spPr/>
        <p:txBody>
          <a:bodyPr/>
          <a:lstStyle/>
          <a:p>
            <a:pPr>
              <a:buNone/>
            </a:pPr>
            <a:r>
              <a:rPr lang="pt-BR" i="1" dirty="0"/>
              <a:t>Assim, as emendas parlamentares são uma forma de o Congresso Nacional participar da definição mais precisa de como o orçamento da União será executado. São propostas feitas por deputados e senadores para ajustar a proposta orçamentária original às demandas que eles identificam em suas bases.</a:t>
            </a:r>
            <a:endParaRPr lang="pt-BR" dirty="0"/>
          </a:p>
          <a:p>
            <a:pPr>
              <a:buNone/>
            </a:pPr>
            <a:r>
              <a:rPr lang="pt-BR" i="1" dirty="0"/>
              <a:t>Na prática, isso significa permitir que parte dos recursos federais seja direcionada a projetos e ações específicas, muitas vezes em municípios pequenos ou em áreas com necessidades urgentes.</a:t>
            </a:r>
            <a:endParaRPr lang="pt-BR" dirty="0"/>
          </a:p>
          <a:p>
            <a:r>
              <a:rPr lang="pt-BR" i="1" dirty="0"/>
              <a:t>O ciclo começa com o envio da proposta orçamentária pelo Executivo, passa pelos ajustes feitos pelo Congresso — com inclusão, supressão ou modificação de dotações — e termina na sanção da Lei Orçamentária Anual, que incorpora essas emendas ao orçamento oficial do país.</a:t>
            </a:r>
            <a:endParaRPr lang="pt-BR" dirty="0"/>
          </a:p>
        </p:txBody>
      </p:sp>
      <p:sp>
        <p:nvSpPr>
          <p:cNvPr id="4" name="Espaço Reservado para Número de Slide 3">
            <a:extLst>
              <a:ext uri="{FF2B5EF4-FFF2-40B4-BE49-F238E27FC236}">
                <a16:creationId xmlns:a16="http://schemas.microsoft.com/office/drawing/2014/main" xmlns="" id="{2068C11B-0983-74F7-D51C-D38919EA5FC8}"/>
              </a:ext>
            </a:extLst>
          </p:cNvPr>
          <p:cNvSpPr>
            <a:spLocks noGrp="1"/>
          </p:cNvSpPr>
          <p:nvPr>
            <p:ph type="sldNum" sz="quarter" idx="5"/>
          </p:nvPr>
        </p:nvSpPr>
        <p:spPr/>
        <p:txBody>
          <a:bodyPr/>
          <a:lstStyle/>
          <a:p>
            <a:fld id="{71DD3BB4-5D48-4A1F-81C1-C38A88CA5C55}" type="slidenum">
              <a:rPr lang="pt-BR" smtClean="0"/>
              <a:t>5</a:t>
            </a:fld>
            <a:endParaRPr lang="pt-BR"/>
          </a:p>
        </p:txBody>
      </p:sp>
    </p:spTree>
    <p:extLst>
      <p:ext uri="{BB962C8B-B14F-4D97-AF65-F5344CB8AC3E}">
        <p14:creationId xmlns:p14="http://schemas.microsoft.com/office/powerpoint/2010/main" val="2184143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C08AE07A-36FD-7878-6EEF-C51CE2E8A2B3}"/>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xmlns="" id="{44D3AC37-D685-072E-9DC1-F81D2A6946D4}"/>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xmlns="" id="{ECA01053-7239-E5AB-78CC-159424F1AEA6}"/>
              </a:ext>
            </a:extLst>
          </p:cNvPr>
          <p:cNvSpPr>
            <a:spLocks noGrp="1"/>
          </p:cNvSpPr>
          <p:nvPr>
            <p:ph type="body" idx="1"/>
          </p:nvPr>
        </p:nvSpPr>
        <p:spPr/>
        <p:txBody>
          <a:bodyPr/>
          <a:lstStyle/>
          <a:p>
            <a:pPr rtl="0"/>
            <a:r>
              <a:rPr lang="pt-BR" dirty="0"/>
              <a:t>Pessoal, a Transparência é fundamental, mas ela não é suficiente. Porque, no fim das contas, o que realmente importa é o resultado. É o que muda na vida das pessoas com a aplicação do recursos público. É o que entregamos para a sociedade com cada real aplicado. É o hospital funcionamento para atender a comunidade é o medicamento na farmácia popular, é a escola com boas condições e professores para os alunos...</a:t>
            </a:r>
          </a:p>
        </p:txBody>
      </p:sp>
      <p:sp>
        <p:nvSpPr>
          <p:cNvPr id="4" name="Espaço Reservado para Número de Slide 3">
            <a:extLst>
              <a:ext uri="{FF2B5EF4-FFF2-40B4-BE49-F238E27FC236}">
                <a16:creationId xmlns:a16="http://schemas.microsoft.com/office/drawing/2014/main" xmlns="" id="{7D9DCC3C-48EA-E6AB-E05A-578F9AB55711}"/>
              </a:ext>
            </a:extLst>
          </p:cNvPr>
          <p:cNvSpPr>
            <a:spLocks noGrp="1"/>
          </p:cNvSpPr>
          <p:nvPr>
            <p:ph type="sldNum" sz="quarter" idx="5"/>
          </p:nvPr>
        </p:nvSpPr>
        <p:spPr/>
        <p:txBody>
          <a:bodyPr/>
          <a:lstStyle/>
          <a:p>
            <a:fld id="{71DD3BB4-5D48-4A1F-81C1-C38A88CA5C55}" type="slidenum">
              <a:rPr lang="pt-BR" smtClean="0"/>
              <a:t>6</a:t>
            </a:fld>
            <a:endParaRPr lang="pt-BR"/>
          </a:p>
        </p:txBody>
      </p:sp>
    </p:spTree>
    <p:extLst>
      <p:ext uri="{BB962C8B-B14F-4D97-AF65-F5344CB8AC3E}">
        <p14:creationId xmlns:p14="http://schemas.microsoft.com/office/powerpoint/2010/main" val="16069836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8F2D9B03-6A7A-8E23-CC78-283D160C10D9}"/>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xmlns="" id="{4575E0B9-D2BE-1DCE-5D97-6EDD19667BE3}"/>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xmlns="" id="{CEB7B239-B385-2347-94DC-767CF6EDC882}"/>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xmlns="" id="{BF1BB4EC-C724-7E4F-C118-3B5D25FF604A}"/>
              </a:ext>
            </a:extLst>
          </p:cNvPr>
          <p:cNvSpPr>
            <a:spLocks noGrp="1"/>
          </p:cNvSpPr>
          <p:nvPr>
            <p:ph type="sldNum" sz="quarter" idx="5"/>
          </p:nvPr>
        </p:nvSpPr>
        <p:spPr/>
        <p:txBody>
          <a:bodyPr/>
          <a:lstStyle/>
          <a:p>
            <a:fld id="{71DD3BB4-5D48-4A1F-81C1-C38A88CA5C55}" type="slidenum">
              <a:rPr lang="pt-BR" smtClean="0"/>
              <a:t>7</a:t>
            </a:fld>
            <a:endParaRPr lang="pt-BR"/>
          </a:p>
        </p:txBody>
      </p:sp>
    </p:spTree>
    <p:extLst>
      <p:ext uri="{BB962C8B-B14F-4D97-AF65-F5344CB8AC3E}">
        <p14:creationId xmlns:p14="http://schemas.microsoft.com/office/powerpoint/2010/main" val="33887073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4AEAA53B-98BE-E0B8-6F96-D59BA2592FB8}"/>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xmlns="" id="{2E6DC5DF-3485-BCE1-4754-F535EC65E046}"/>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xmlns="" id="{B336B090-4924-5A2E-215B-CDE051C0D540}"/>
              </a:ext>
            </a:extLst>
          </p:cNvPr>
          <p:cNvSpPr>
            <a:spLocks noGrp="1"/>
          </p:cNvSpPr>
          <p:nvPr>
            <p:ph type="body" idx="1"/>
          </p:nvPr>
        </p:nvSpPr>
        <p:spPr/>
        <p:txBody>
          <a:bodyPr/>
          <a:lstStyle/>
          <a:p>
            <a:endParaRPr lang="pt-BR" dirty="0"/>
          </a:p>
        </p:txBody>
      </p:sp>
      <p:sp>
        <p:nvSpPr>
          <p:cNvPr id="4" name="Espaço Reservado para Número de Slide 3">
            <a:extLst>
              <a:ext uri="{FF2B5EF4-FFF2-40B4-BE49-F238E27FC236}">
                <a16:creationId xmlns:a16="http://schemas.microsoft.com/office/drawing/2014/main" xmlns="" id="{403FAEE6-D57F-86F5-4AE3-14F96079B889}"/>
              </a:ext>
            </a:extLst>
          </p:cNvPr>
          <p:cNvSpPr>
            <a:spLocks noGrp="1"/>
          </p:cNvSpPr>
          <p:nvPr>
            <p:ph type="sldNum" sz="quarter" idx="5"/>
          </p:nvPr>
        </p:nvSpPr>
        <p:spPr/>
        <p:txBody>
          <a:bodyPr/>
          <a:lstStyle/>
          <a:p>
            <a:fld id="{71DD3BB4-5D48-4A1F-81C1-C38A88CA5C55}" type="slidenum">
              <a:rPr lang="pt-BR" smtClean="0"/>
              <a:t>8</a:t>
            </a:fld>
            <a:endParaRPr lang="pt-BR"/>
          </a:p>
        </p:txBody>
      </p:sp>
    </p:spTree>
    <p:extLst>
      <p:ext uri="{BB962C8B-B14F-4D97-AF65-F5344CB8AC3E}">
        <p14:creationId xmlns:p14="http://schemas.microsoft.com/office/powerpoint/2010/main" val="3867127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xmlns="" id="{2CE06428-659D-98CF-F335-2FA43CF41FD4}"/>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xmlns="" id="{978E3558-CBD7-19D8-9DD1-9DFBE9D4848C}"/>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xmlns="" id="{C23205F2-6593-CC71-E891-9BCE85F25C30}"/>
              </a:ext>
            </a:extLst>
          </p:cNvPr>
          <p:cNvSpPr>
            <a:spLocks noGrp="1"/>
          </p:cNvSpPr>
          <p:nvPr>
            <p:ph type="body" idx="1"/>
          </p:nvPr>
        </p:nvSpPr>
        <p:spPr/>
        <p:txBody>
          <a:bodyPr/>
          <a:lstStyle/>
          <a:p>
            <a:pPr>
              <a:buNone/>
            </a:pPr>
            <a:r>
              <a:rPr lang="pt-BR" dirty="0"/>
              <a:t>Destacar que as emendas são uma fonte importante de recursos para os municípios. </a:t>
            </a:r>
            <a:r>
              <a:rPr lang="pt-BR" i="1" dirty="0"/>
              <a:t>O gráfico mostra uma trajetória clara de expansão: no período entre 2017 e 2024, o montante dos recursos destinados a emendas cresceu mais de 800%, o que mostra que as emendas parlamentares estão se tornando, ano após ano, uma peça central na execução do orçamento público.</a:t>
            </a:r>
            <a:endParaRPr lang="pt-BR" dirty="0"/>
          </a:p>
          <a:p>
            <a:pPr>
              <a:buNone/>
            </a:pPr>
            <a:r>
              <a:rPr lang="pt-BR" i="1" dirty="0"/>
              <a:t>Em 2025, o valor total de emendas parlamentares deve ultrapassar a marca dos R$ 50 bilhões de reais. Isso não é pouco — estamos falando de aproximadamente </a:t>
            </a:r>
            <a:r>
              <a:rPr lang="pt-BR" b="1" i="1" dirty="0"/>
              <a:t>21% de toda a despesa discricionária da União</a:t>
            </a:r>
            <a:r>
              <a:rPr lang="pt-BR" i="1" dirty="0"/>
              <a:t>.</a:t>
            </a:r>
            <a:endParaRPr lang="pt-BR" dirty="0"/>
          </a:p>
          <a:p>
            <a:pPr>
              <a:buNone/>
            </a:pPr>
            <a:r>
              <a:rPr lang="pt-BR" i="1" dirty="0"/>
              <a:t>Ou seja, de cada 5 reais que o governo federal tem liberdade para alocar, 1 já está previamente destinado por meio de emendas. Isso tem um impacto direto no poder de planejamento e de escolha do Poder Executivo. E, ao mesmo tempo, aumenta o protagonismo do Congresso na alocação de recursos públicos.</a:t>
            </a:r>
            <a:endParaRPr lang="pt-BR" dirty="0"/>
          </a:p>
          <a:p>
            <a:pPr>
              <a:buNone/>
            </a:pPr>
            <a:r>
              <a:rPr lang="pt-BR" i="1" dirty="0"/>
              <a:t>Para os municípios, isso representa uma fonte vital de financiamento — muitas vezes, o principal caminho para tirar do papel obras, serviços e ações que a população espera. Mas com esse crescimento também vem a necessidade de fortalecer os mecanismos de governança, transparência e avaliação de resultados. Não dá mais para tratar emenda como algo marginal ou paralelo ao orçamento: ela é, hoje, parte essencial da política pública brasileira."</a:t>
            </a:r>
            <a:endParaRPr lang="pt-BR" dirty="0"/>
          </a:p>
          <a:p>
            <a:endParaRPr lang="pt-BR" dirty="0"/>
          </a:p>
        </p:txBody>
      </p:sp>
      <p:sp>
        <p:nvSpPr>
          <p:cNvPr id="4" name="Espaço Reservado para Número de Slide 3">
            <a:extLst>
              <a:ext uri="{FF2B5EF4-FFF2-40B4-BE49-F238E27FC236}">
                <a16:creationId xmlns:a16="http://schemas.microsoft.com/office/drawing/2014/main" xmlns="" id="{FA934F7F-2E84-C6C3-E8E9-103BE5C08044}"/>
              </a:ext>
            </a:extLst>
          </p:cNvPr>
          <p:cNvSpPr>
            <a:spLocks noGrp="1"/>
          </p:cNvSpPr>
          <p:nvPr>
            <p:ph type="sldNum" sz="quarter" idx="5"/>
          </p:nvPr>
        </p:nvSpPr>
        <p:spPr/>
        <p:txBody>
          <a:bodyPr/>
          <a:lstStyle/>
          <a:p>
            <a:fld id="{71DD3BB4-5D48-4A1F-81C1-C38A88CA5C55}" type="slidenum">
              <a:rPr lang="pt-BR" smtClean="0"/>
              <a:t>9</a:t>
            </a:fld>
            <a:endParaRPr lang="pt-BR"/>
          </a:p>
        </p:txBody>
      </p:sp>
    </p:spTree>
    <p:extLst>
      <p:ext uri="{BB962C8B-B14F-4D97-AF65-F5344CB8AC3E}">
        <p14:creationId xmlns:p14="http://schemas.microsoft.com/office/powerpoint/2010/main" val="9312722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EC7D56D-8254-5FEA-732D-C7E16F0ED64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xmlns="" id="{E4A84D96-4C6E-BC3E-DBEB-12A7FBEFB36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xmlns="" id="{08212522-4F2D-AAA0-1EF6-F6CC5F94D51B}"/>
              </a:ext>
            </a:extLst>
          </p:cNvPr>
          <p:cNvSpPr>
            <a:spLocks noGrp="1"/>
          </p:cNvSpPr>
          <p:nvPr>
            <p:ph type="dt" sz="half" idx="10"/>
          </p:nvPr>
        </p:nvSpPr>
        <p:spPr/>
        <p:txBody>
          <a:bodyPr/>
          <a:lstStyle/>
          <a:p>
            <a:fld id="{FC45C2DF-7609-4D00-B0D1-8E45CB6E7539}" type="datetimeFigureOut">
              <a:rPr lang="pt-BR" smtClean="0"/>
              <a:t>19/05/2026</a:t>
            </a:fld>
            <a:endParaRPr lang="pt-BR"/>
          </a:p>
        </p:txBody>
      </p:sp>
      <p:sp>
        <p:nvSpPr>
          <p:cNvPr id="5" name="Espaço Reservado para Rodapé 4">
            <a:extLst>
              <a:ext uri="{FF2B5EF4-FFF2-40B4-BE49-F238E27FC236}">
                <a16:creationId xmlns:a16="http://schemas.microsoft.com/office/drawing/2014/main" xmlns="" id="{97845624-6750-2932-45E8-E464391E4B2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87FB2E46-C706-4803-8A9F-341739F862E3}"/>
              </a:ext>
            </a:extLst>
          </p:cNvPr>
          <p:cNvSpPr>
            <a:spLocks noGrp="1"/>
          </p:cNvSpPr>
          <p:nvPr>
            <p:ph type="sldNum" sz="quarter" idx="12"/>
          </p:nvPr>
        </p:nvSpPr>
        <p:spPr/>
        <p:txBody>
          <a:bodyPr/>
          <a:lstStyle/>
          <a:p>
            <a:fld id="{4D5AF0DC-00F4-40D6-9EAC-D87B0D986928}" type="slidenum">
              <a:rPr lang="pt-BR" smtClean="0"/>
              <a:t>‹nº›</a:t>
            </a:fld>
            <a:endParaRPr lang="pt-BR"/>
          </a:p>
        </p:txBody>
      </p:sp>
    </p:spTree>
    <p:extLst>
      <p:ext uri="{BB962C8B-B14F-4D97-AF65-F5344CB8AC3E}">
        <p14:creationId xmlns:p14="http://schemas.microsoft.com/office/powerpoint/2010/main" val="3696264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E6F3A56-96C7-81B4-8B66-DE37A8D35EF6}"/>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57E59015-8CE9-66E4-8E25-8220D66ED71E}"/>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5F00A3C7-C7AD-CCCE-9510-16F9E161CB09}"/>
              </a:ext>
            </a:extLst>
          </p:cNvPr>
          <p:cNvSpPr>
            <a:spLocks noGrp="1"/>
          </p:cNvSpPr>
          <p:nvPr>
            <p:ph type="dt" sz="half" idx="10"/>
          </p:nvPr>
        </p:nvSpPr>
        <p:spPr/>
        <p:txBody>
          <a:bodyPr/>
          <a:lstStyle/>
          <a:p>
            <a:fld id="{FC45C2DF-7609-4D00-B0D1-8E45CB6E7539}" type="datetimeFigureOut">
              <a:rPr lang="pt-BR" smtClean="0"/>
              <a:t>19/05/2026</a:t>
            </a:fld>
            <a:endParaRPr lang="pt-BR"/>
          </a:p>
        </p:txBody>
      </p:sp>
      <p:sp>
        <p:nvSpPr>
          <p:cNvPr id="5" name="Espaço Reservado para Rodapé 4">
            <a:extLst>
              <a:ext uri="{FF2B5EF4-FFF2-40B4-BE49-F238E27FC236}">
                <a16:creationId xmlns:a16="http://schemas.microsoft.com/office/drawing/2014/main" xmlns="" id="{F4368D1C-650C-01A7-D822-69C228E5785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35279FC7-AB74-5BB6-DD95-80B65D409AD5}"/>
              </a:ext>
            </a:extLst>
          </p:cNvPr>
          <p:cNvSpPr>
            <a:spLocks noGrp="1"/>
          </p:cNvSpPr>
          <p:nvPr>
            <p:ph type="sldNum" sz="quarter" idx="12"/>
          </p:nvPr>
        </p:nvSpPr>
        <p:spPr/>
        <p:txBody>
          <a:bodyPr/>
          <a:lstStyle/>
          <a:p>
            <a:fld id="{4D5AF0DC-00F4-40D6-9EAC-D87B0D986928}" type="slidenum">
              <a:rPr lang="pt-BR" smtClean="0"/>
              <a:t>‹nº›</a:t>
            </a:fld>
            <a:endParaRPr lang="pt-BR"/>
          </a:p>
        </p:txBody>
      </p:sp>
    </p:spTree>
    <p:extLst>
      <p:ext uri="{BB962C8B-B14F-4D97-AF65-F5344CB8AC3E}">
        <p14:creationId xmlns:p14="http://schemas.microsoft.com/office/powerpoint/2010/main" val="737452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xmlns="" id="{C642B0CF-7BC8-E93D-529C-FBE1D43BE3ED}"/>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xmlns="" id="{A1F348AD-0430-BC1F-8F19-057CBEF3B31F}"/>
              </a:ext>
            </a:extLst>
          </p:cNvPr>
          <p:cNvSpPr>
            <a:spLocks noGrp="1"/>
          </p:cNvSpPr>
          <p:nvPr>
            <p:ph type="body" orient="vert" idx="1"/>
          </p:nvPr>
        </p:nvSpPr>
        <p:spPr>
          <a:xfrm>
            <a:off x="838200" y="365125"/>
            <a:ext cx="7734300"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E2B67529-D43A-480F-A6F8-3DDE167FBFCC}"/>
              </a:ext>
            </a:extLst>
          </p:cNvPr>
          <p:cNvSpPr>
            <a:spLocks noGrp="1"/>
          </p:cNvSpPr>
          <p:nvPr>
            <p:ph type="dt" sz="half" idx="10"/>
          </p:nvPr>
        </p:nvSpPr>
        <p:spPr/>
        <p:txBody>
          <a:bodyPr/>
          <a:lstStyle/>
          <a:p>
            <a:fld id="{FC45C2DF-7609-4D00-B0D1-8E45CB6E7539}" type="datetimeFigureOut">
              <a:rPr lang="pt-BR" smtClean="0"/>
              <a:t>19/05/2026</a:t>
            </a:fld>
            <a:endParaRPr lang="pt-BR"/>
          </a:p>
        </p:txBody>
      </p:sp>
      <p:sp>
        <p:nvSpPr>
          <p:cNvPr id="5" name="Espaço Reservado para Rodapé 4">
            <a:extLst>
              <a:ext uri="{FF2B5EF4-FFF2-40B4-BE49-F238E27FC236}">
                <a16:creationId xmlns:a16="http://schemas.microsoft.com/office/drawing/2014/main" xmlns="" id="{6D212A8A-5A96-7B85-9576-0720DB3A91D2}"/>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0EBDFB98-C895-6DDB-D63B-CC03E90B3380}"/>
              </a:ext>
            </a:extLst>
          </p:cNvPr>
          <p:cNvSpPr>
            <a:spLocks noGrp="1"/>
          </p:cNvSpPr>
          <p:nvPr>
            <p:ph type="sldNum" sz="quarter" idx="12"/>
          </p:nvPr>
        </p:nvSpPr>
        <p:spPr/>
        <p:txBody>
          <a:bodyPr/>
          <a:lstStyle/>
          <a:p>
            <a:fld id="{4D5AF0DC-00F4-40D6-9EAC-D87B0D986928}" type="slidenum">
              <a:rPr lang="pt-BR" smtClean="0"/>
              <a:t>‹nº›</a:t>
            </a:fld>
            <a:endParaRPr lang="pt-BR"/>
          </a:p>
        </p:txBody>
      </p:sp>
    </p:spTree>
    <p:extLst>
      <p:ext uri="{BB962C8B-B14F-4D97-AF65-F5344CB8AC3E}">
        <p14:creationId xmlns:p14="http://schemas.microsoft.com/office/powerpoint/2010/main" val="42007712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A9308109-244F-8863-17EB-BBC7400BA60D}"/>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9DF74755-EE16-5F8A-48BD-D5F8FDCB76D7}"/>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8ACCDC13-E45D-EB09-9695-159931194049}"/>
              </a:ext>
            </a:extLst>
          </p:cNvPr>
          <p:cNvSpPr>
            <a:spLocks noGrp="1"/>
          </p:cNvSpPr>
          <p:nvPr>
            <p:ph type="dt" sz="half" idx="10"/>
          </p:nvPr>
        </p:nvSpPr>
        <p:spPr/>
        <p:txBody>
          <a:bodyPr/>
          <a:lstStyle/>
          <a:p>
            <a:fld id="{FC45C2DF-7609-4D00-B0D1-8E45CB6E7539}" type="datetimeFigureOut">
              <a:rPr lang="pt-BR" smtClean="0"/>
              <a:t>19/05/2026</a:t>
            </a:fld>
            <a:endParaRPr lang="pt-BR"/>
          </a:p>
        </p:txBody>
      </p:sp>
      <p:sp>
        <p:nvSpPr>
          <p:cNvPr id="5" name="Espaço Reservado para Rodapé 4">
            <a:extLst>
              <a:ext uri="{FF2B5EF4-FFF2-40B4-BE49-F238E27FC236}">
                <a16:creationId xmlns:a16="http://schemas.microsoft.com/office/drawing/2014/main" xmlns="" id="{4C19A44F-8069-E190-74C0-0302B3E02521}"/>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F1CA4E8F-D7F6-DFBD-5BD4-E5055FF4C470}"/>
              </a:ext>
            </a:extLst>
          </p:cNvPr>
          <p:cNvSpPr>
            <a:spLocks noGrp="1"/>
          </p:cNvSpPr>
          <p:nvPr>
            <p:ph type="sldNum" sz="quarter" idx="12"/>
          </p:nvPr>
        </p:nvSpPr>
        <p:spPr/>
        <p:txBody>
          <a:bodyPr/>
          <a:lstStyle/>
          <a:p>
            <a:fld id="{4D5AF0DC-00F4-40D6-9EAC-D87B0D986928}" type="slidenum">
              <a:rPr lang="pt-BR" smtClean="0"/>
              <a:t>‹nº›</a:t>
            </a:fld>
            <a:endParaRPr lang="pt-BR"/>
          </a:p>
        </p:txBody>
      </p:sp>
    </p:spTree>
    <p:extLst>
      <p:ext uri="{BB962C8B-B14F-4D97-AF65-F5344CB8AC3E}">
        <p14:creationId xmlns:p14="http://schemas.microsoft.com/office/powerpoint/2010/main" val="21404363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FC3D5DAE-C033-5F86-0361-7C1DDC76140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xmlns="" id="{1225CB57-0D61-C370-13ED-F0B120CC694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xmlns="" id="{534D6784-95C4-B29E-137C-5BCC7CF64BB2}"/>
              </a:ext>
            </a:extLst>
          </p:cNvPr>
          <p:cNvSpPr>
            <a:spLocks noGrp="1"/>
          </p:cNvSpPr>
          <p:nvPr>
            <p:ph type="dt" sz="half" idx="10"/>
          </p:nvPr>
        </p:nvSpPr>
        <p:spPr/>
        <p:txBody>
          <a:bodyPr/>
          <a:lstStyle/>
          <a:p>
            <a:fld id="{FC45C2DF-7609-4D00-B0D1-8E45CB6E7539}" type="datetimeFigureOut">
              <a:rPr lang="pt-BR" smtClean="0"/>
              <a:t>19/05/2026</a:t>
            </a:fld>
            <a:endParaRPr lang="pt-BR"/>
          </a:p>
        </p:txBody>
      </p:sp>
      <p:sp>
        <p:nvSpPr>
          <p:cNvPr id="5" name="Espaço Reservado para Rodapé 4">
            <a:extLst>
              <a:ext uri="{FF2B5EF4-FFF2-40B4-BE49-F238E27FC236}">
                <a16:creationId xmlns:a16="http://schemas.microsoft.com/office/drawing/2014/main" xmlns="" id="{E69F2CBB-81B5-0895-6D9F-0B3E1E76282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xmlns="" id="{973765E6-7A1F-83CF-A7D4-AF2EBCE1336F}"/>
              </a:ext>
            </a:extLst>
          </p:cNvPr>
          <p:cNvSpPr>
            <a:spLocks noGrp="1"/>
          </p:cNvSpPr>
          <p:nvPr>
            <p:ph type="sldNum" sz="quarter" idx="12"/>
          </p:nvPr>
        </p:nvSpPr>
        <p:spPr/>
        <p:txBody>
          <a:bodyPr/>
          <a:lstStyle/>
          <a:p>
            <a:fld id="{4D5AF0DC-00F4-40D6-9EAC-D87B0D986928}" type="slidenum">
              <a:rPr lang="pt-BR" smtClean="0"/>
              <a:t>‹nº›</a:t>
            </a:fld>
            <a:endParaRPr lang="pt-BR"/>
          </a:p>
        </p:txBody>
      </p:sp>
    </p:spTree>
    <p:extLst>
      <p:ext uri="{BB962C8B-B14F-4D97-AF65-F5344CB8AC3E}">
        <p14:creationId xmlns:p14="http://schemas.microsoft.com/office/powerpoint/2010/main" val="3275654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DAC5A12D-8A10-97AB-645D-ADFB9C2607D8}"/>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xmlns="" id="{6111E363-30B9-F76D-DA7D-E9B76BE0678D}"/>
              </a:ext>
            </a:extLst>
          </p:cNvPr>
          <p:cNvSpPr>
            <a:spLocks noGrp="1"/>
          </p:cNvSpPr>
          <p:nvPr>
            <p:ph sz="half" idx="1"/>
          </p:nvPr>
        </p:nvSpPr>
        <p:spPr>
          <a:xfrm>
            <a:off x="838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xmlns="" id="{4B36A19D-3808-9B91-0756-1BB9F62CFDF4}"/>
              </a:ext>
            </a:extLst>
          </p:cNvPr>
          <p:cNvSpPr>
            <a:spLocks noGrp="1"/>
          </p:cNvSpPr>
          <p:nvPr>
            <p:ph sz="half" idx="2"/>
          </p:nvPr>
        </p:nvSpPr>
        <p:spPr>
          <a:xfrm>
            <a:off x="6172200" y="1825625"/>
            <a:ext cx="51816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xmlns="" id="{62032931-F95F-8C82-EB02-B204DAFC328F}"/>
              </a:ext>
            </a:extLst>
          </p:cNvPr>
          <p:cNvSpPr>
            <a:spLocks noGrp="1"/>
          </p:cNvSpPr>
          <p:nvPr>
            <p:ph type="dt" sz="half" idx="10"/>
          </p:nvPr>
        </p:nvSpPr>
        <p:spPr/>
        <p:txBody>
          <a:bodyPr/>
          <a:lstStyle/>
          <a:p>
            <a:fld id="{FC45C2DF-7609-4D00-B0D1-8E45CB6E7539}" type="datetimeFigureOut">
              <a:rPr lang="pt-BR" smtClean="0"/>
              <a:t>19/05/2026</a:t>
            </a:fld>
            <a:endParaRPr lang="pt-BR"/>
          </a:p>
        </p:txBody>
      </p:sp>
      <p:sp>
        <p:nvSpPr>
          <p:cNvPr id="6" name="Espaço Reservado para Rodapé 5">
            <a:extLst>
              <a:ext uri="{FF2B5EF4-FFF2-40B4-BE49-F238E27FC236}">
                <a16:creationId xmlns:a16="http://schemas.microsoft.com/office/drawing/2014/main" xmlns="" id="{93BD8B73-56FD-533C-BA27-D7AD7357EA3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C0486956-ABF8-DC5D-FC6A-D3D5C9390AAF}"/>
              </a:ext>
            </a:extLst>
          </p:cNvPr>
          <p:cNvSpPr>
            <a:spLocks noGrp="1"/>
          </p:cNvSpPr>
          <p:nvPr>
            <p:ph type="sldNum" sz="quarter" idx="12"/>
          </p:nvPr>
        </p:nvSpPr>
        <p:spPr/>
        <p:txBody>
          <a:bodyPr/>
          <a:lstStyle/>
          <a:p>
            <a:fld id="{4D5AF0DC-00F4-40D6-9EAC-D87B0D986928}" type="slidenum">
              <a:rPr lang="pt-BR" smtClean="0"/>
              <a:t>‹nº›</a:t>
            </a:fld>
            <a:endParaRPr lang="pt-BR"/>
          </a:p>
        </p:txBody>
      </p:sp>
    </p:spTree>
    <p:extLst>
      <p:ext uri="{BB962C8B-B14F-4D97-AF65-F5344CB8AC3E}">
        <p14:creationId xmlns:p14="http://schemas.microsoft.com/office/powerpoint/2010/main" val="32989032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8C96F52F-7FB3-8367-A4D4-F35DA9783E1E}"/>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xmlns="" id="{167D6EF2-075D-BD54-2071-5285B463BC6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xmlns="" id="{FC1CFB81-A14D-4C74-0F72-96B655D5799A}"/>
              </a:ext>
            </a:extLst>
          </p:cNvPr>
          <p:cNvSpPr>
            <a:spLocks noGrp="1"/>
          </p:cNvSpPr>
          <p:nvPr>
            <p:ph sz="half" idx="2"/>
          </p:nvPr>
        </p:nvSpPr>
        <p:spPr>
          <a:xfrm>
            <a:off x="839788" y="2505075"/>
            <a:ext cx="5157787"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xmlns="" id="{C05BD617-CE79-50AB-D4D9-A046E42D372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xmlns="" id="{C4B441D0-CCEE-0139-CD46-40898DB0CC45}"/>
              </a:ext>
            </a:extLst>
          </p:cNvPr>
          <p:cNvSpPr>
            <a:spLocks noGrp="1"/>
          </p:cNvSpPr>
          <p:nvPr>
            <p:ph sz="quarter" idx="4"/>
          </p:nvPr>
        </p:nvSpPr>
        <p:spPr>
          <a:xfrm>
            <a:off x="6172200" y="2505075"/>
            <a:ext cx="5183188"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xmlns="" id="{7A985734-3A09-E3C4-7EF6-4B06154ED0AD}"/>
              </a:ext>
            </a:extLst>
          </p:cNvPr>
          <p:cNvSpPr>
            <a:spLocks noGrp="1"/>
          </p:cNvSpPr>
          <p:nvPr>
            <p:ph type="dt" sz="half" idx="10"/>
          </p:nvPr>
        </p:nvSpPr>
        <p:spPr/>
        <p:txBody>
          <a:bodyPr/>
          <a:lstStyle/>
          <a:p>
            <a:fld id="{FC45C2DF-7609-4D00-B0D1-8E45CB6E7539}" type="datetimeFigureOut">
              <a:rPr lang="pt-BR" smtClean="0"/>
              <a:t>19/05/2026</a:t>
            </a:fld>
            <a:endParaRPr lang="pt-BR"/>
          </a:p>
        </p:txBody>
      </p:sp>
      <p:sp>
        <p:nvSpPr>
          <p:cNvPr id="8" name="Espaço Reservado para Rodapé 7">
            <a:extLst>
              <a:ext uri="{FF2B5EF4-FFF2-40B4-BE49-F238E27FC236}">
                <a16:creationId xmlns:a16="http://schemas.microsoft.com/office/drawing/2014/main" xmlns="" id="{3FA69254-C967-0EC3-BB33-314862146A47}"/>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xmlns="" id="{349288FF-544E-FF1C-4E12-253833F6F593}"/>
              </a:ext>
            </a:extLst>
          </p:cNvPr>
          <p:cNvSpPr>
            <a:spLocks noGrp="1"/>
          </p:cNvSpPr>
          <p:nvPr>
            <p:ph type="sldNum" sz="quarter" idx="12"/>
          </p:nvPr>
        </p:nvSpPr>
        <p:spPr/>
        <p:txBody>
          <a:bodyPr/>
          <a:lstStyle/>
          <a:p>
            <a:fld id="{4D5AF0DC-00F4-40D6-9EAC-D87B0D986928}" type="slidenum">
              <a:rPr lang="pt-BR" smtClean="0"/>
              <a:t>‹nº›</a:t>
            </a:fld>
            <a:endParaRPr lang="pt-BR"/>
          </a:p>
        </p:txBody>
      </p:sp>
    </p:spTree>
    <p:extLst>
      <p:ext uri="{BB962C8B-B14F-4D97-AF65-F5344CB8AC3E}">
        <p14:creationId xmlns:p14="http://schemas.microsoft.com/office/powerpoint/2010/main" val="686898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B88B703E-94A7-F51C-044D-343421E20BD2}"/>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xmlns="" id="{263B8EA9-14EE-A82D-986A-A6D6D2399A4A}"/>
              </a:ext>
            </a:extLst>
          </p:cNvPr>
          <p:cNvSpPr>
            <a:spLocks noGrp="1"/>
          </p:cNvSpPr>
          <p:nvPr>
            <p:ph type="dt" sz="half" idx="10"/>
          </p:nvPr>
        </p:nvSpPr>
        <p:spPr/>
        <p:txBody>
          <a:bodyPr/>
          <a:lstStyle/>
          <a:p>
            <a:fld id="{FC45C2DF-7609-4D00-B0D1-8E45CB6E7539}" type="datetimeFigureOut">
              <a:rPr lang="pt-BR" smtClean="0"/>
              <a:t>19/05/2026</a:t>
            </a:fld>
            <a:endParaRPr lang="pt-BR"/>
          </a:p>
        </p:txBody>
      </p:sp>
      <p:sp>
        <p:nvSpPr>
          <p:cNvPr id="4" name="Espaço Reservado para Rodapé 3">
            <a:extLst>
              <a:ext uri="{FF2B5EF4-FFF2-40B4-BE49-F238E27FC236}">
                <a16:creationId xmlns:a16="http://schemas.microsoft.com/office/drawing/2014/main" xmlns="" id="{894A9FFE-C85B-B9DB-79CC-F857BE2DB03A}"/>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xmlns="" id="{20591475-3F4E-6A4C-18CB-D959947832F6}"/>
              </a:ext>
            </a:extLst>
          </p:cNvPr>
          <p:cNvSpPr>
            <a:spLocks noGrp="1"/>
          </p:cNvSpPr>
          <p:nvPr>
            <p:ph type="sldNum" sz="quarter" idx="12"/>
          </p:nvPr>
        </p:nvSpPr>
        <p:spPr/>
        <p:txBody>
          <a:bodyPr/>
          <a:lstStyle/>
          <a:p>
            <a:fld id="{4D5AF0DC-00F4-40D6-9EAC-D87B0D986928}" type="slidenum">
              <a:rPr lang="pt-BR" smtClean="0"/>
              <a:t>‹nº›</a:t>
            </a:fld>
            <a:endParaRPr lang="pt-BR"/>
          </a:p>
        </p:txBody>
      </p:sp>
    </p:spTree>
    <p:extLst>
      <p:ext uri="{BB962C8B-B14F-4D97-AF65-F5344CB8AC3E}">
        <p14:creationId xmlns:p14="http://schemas.microsoft.com/office/powerpoint/2010/main" val="33972990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xmlns="" id="{59D07B8E-CFF4-95DE-E10C-46034172E6C2}"/>
              </a:ext>
            </a:extLst>
          </p:cNvPr>
          <p:cNvSpPr>
            <a:spLocks noGrp="1"/>
          </p:cNvSpPr>
          <p:nvPr>
            <p:ph type="dt" sz="half" idx="10"/>
          </p:nvPr>
        </p:nvSpPr>
        <p:spPr/>
        <p:txBody>
          <a:bodyPr/>
          <a:lstStyle/>
          <a:p>
            <a:fld id="{FC45C2DF-7609-4D00-B0D1-8E45CB6E7539}" type="datetimeFigureOut">
              <a:rPr lang="pt-BR" smtClean="0"/>
              <a:t>19/05/2026</a:t>
            </a:fld>
            <a:endParaRPr lang="pt-BR"/>
          </a:p>
        </p:txBody>
      </p:sp>
      <p:sp>
        <p:nvSpPr>
          <p:cNvPr id="3" name="Espaço Reservado para Rodapé 2">
            <a:extLst>
              <a:ext uri="{FF2B5EF4-FFF2-40B4-BE49-F238E27FC236}">
                <a16:creationId xmlns:a16="http://schemas.microsoft.com/office/drawing/2014/main" xmlns="" id="{371F7090-A9D4-7B3B-F3A7-2D61DDD5583E}"/>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xmlns="" id="{4F57F660-AC09-07B9-0382-DF4C75A2F95D}"/>
              </a:ext>
            </a:extLst>
          </p:cNvPr>
          <p:cNvSpPr>
            <a:spLocks noGrp="1"/>
          </p:cNvSpPr>
          <p:nvPr>
            <p:ph type="sldNum" sz="quarter" idx="12"/>
          </p:nvPr>
        </p:nvSpPr>
        <p:spPr/>
        <p:txBody>
          <a:bodyPr/>
          <a:lstStyle/>
          <a:p>
            <a:fld id="{4D5AF0DC-00F4-40D6-9EAC-D87B0D986928}" type="slidenum">
              <a:rPr lang="pt-BR" smtClean="0"/>
              <a:t>‹nº›</a:t>
            </a:fld>
            <a:endParaRPr lang="pt-BR"/>
          </a:p>
        </p:txBody>
      </p:sp>
    </p:spTree>
    <p:extLst>
      <p:ext uri="{BB962C8B-B14F-4D97-AF65-F5344CB8AC3E}">
        <p14:creationId xmlns:p14="http://schemas.microsoft.com/office/powerpoint/2010/main" val="2201708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20D37F27-343D-AF8F-92D7-7B0D774A6CE9}"/>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xmlns="" id="{634325FC-60C7-CBFA-5248-E66C5856B91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xmlns="" id="{5C8C4218-B919-C332-F156-316B4C03E9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8D312D00-6B33-21BA-5FB2-2F3FB0FD06F3}"/>
              </a:ext>
            </a:extLst>
          </p:cNvPr>
          <p:cNvSpPr>
            <a:spLocks noGrp="1"/>
          </p:cNvSpPr>
          <p:nvPr>
            <p:ph type="dt" sz="half" idx="10"/>
          </p:nvPr>
        </p:nvSpPr>
        <p:spPr/>
        <p:txBody>
          <a:bodyPr/>
          <a:lstStyle/>
          <a:p>
            <a:fld id="{FC45C2DF-7609-4D00-B0D1-8E45CB6E7539}" type="datetimeFigureOut">
              <a:rPr lang="pt-BR" smtClean="0"/>
              <a:t>19/05/2026</a:t>
            </a:fld>
            <a:endParaRPr lang="pt-BR"/>
          </a:p>
        </p:txBody>
      </p:sp>
      <p:sp>
        <p:nvSpPr>
          <p:cNvPr id="6" name="Espaço Reservado para Rodapé 5">
            <a:extLst>
              <a:ext uri="{FF2B5EF4-FFF2-40B4-BE49-F238E27FC236}">
                <a16:creationId xmlns:a16="http://schemas.microsoft.com/office/drawing/2014/main" xmlns="" id="{CFDCAE2F-F13B-5BE7-1B6B-94ED3343F09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8858375E-0BBE-C22F-5BB9-DF8429B6E692}"/>
              </a:ext>
            </a:extLst>
          </p:cNvPr>
          <p:cNvSpPr>
            <a:spLocks noGrp="1"/>
          </p:cNvSpPr>
          <p:nvPr>
            <p:ph type="sldNum" sz="quarter" idx="12"/>
          </p:nvPr>
        </p:nvSpPr>
        <p:spPr/>
        <p:txBody>
          <a:bodyPr/>
          <a:lstStyle/>
          <a:p>
            <a:fld id="{4D5AF0DC-00F4-40D6-9EAC-D87B0D986928}" type="slidenum">
              <a:rPr lang="pt-BR" smtClean="0"/>
              <a:t>‹nº›</a:t>
            </a:fld>
            <a:endParaRPr lang="pt-BR"/>
          </a:p>
        </p:txBody>
      </p:sp>
    </p:spTree>
    <p:extLst>
      <p:ext uri="{BB962C8B-B14F-4D97-AF65-F5344CB8AC3E}">
        <p14:creationId xmlns:p14="http://schemas.microsoft.com/office/powerpoint/2010/main" val="28776036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xmlns="" id="{73B01433-87AC-7009-5650-1D76E2DC6EC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xmlns="" id="{50CD9E2D-D02D-13D8-FA55-70B80253DF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xmlns="" id="{5A2EB18B-2D7F-5688-092C-2A38452859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xmlns="" id="{F73F6160-5851-F650-A071-5F81DCDB874C}"/>
              </a:ext>
            </a:extLst>
          </p:cNvPr>
          <p:cNvSpPr>
            <a:spLocks noGrp="1"/>
          </p:cNvSpPr>
          <p:nvPr>
            <p:ph type="dt" sz="half" idx="10"/>
          </p:nvPr>
        </p:nvSpPr>
        <p:spPr/>
        <p:txBody>
          <a:bodyPr/>
          <a:lstStyle/>
          <a:p>
            <a:fld id="{FC45C2DF-7609-4D00-B0D1-8E45CB6E7539}" type="datetimeFigureOut">
              <a:rPr lang="pt-BR" smtClean="0"/>
              <a:t>19/05/2026</a:t>
            </a:fld>
            <a:endParaRPr lang="pt-BR"/>
          </a:p>
        </p:txBody>
      </p:sp>
      <p:sp>
        <p:nvSpPr>
          <p:cNvPr id="6" name="Espaço Reservado para Rodapé 5">
            <a:extLst>
              <a:ext uri="{FF2B5EF4-FFF2-40B4-BE49-F238E27FC236}">
                <a16:creationId xmlns:a16="http://schemas.microsoft.com/office/drawing/2014/main" xmlns="" id="{9789F96D-30B9-FD50-C4AA-BBCDB45A9B87}"/>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xmlns="" id="{990B91E5-3085-8727-FEA8-F20DC87D1A04}"/>
              </a:ext>
            </a:extLst>
          </p:cNvPr>
          <p:cNvSpPr>
            <a:spLocks noGrp="1"/>
          </p:cNvSpPr>
          <p:nvPr>
            <p:ph type="sldNum" sz="quarter" idx="12"/>
          </p:nvPr>
        </p:nvSpPr>
        <p:spPr/>
        <p:txBody>
          <a:bodyPr/>
          <a:lstStyle/>
          <a:p>
            <a:fld id="{4D5AF0DC-00F4-40D6-9EAC-D87B0D986928}" type="slidenum">
              <a:rPr lang="pt-BR" smtClean="0"/>
              <a:t>‹nº›</a:t>
            </a:fld>
            <a:endParaRPr lang="pt-BR"/>
          </a:p>
        </p:txBody>
      </p:sp>
    </p:spTree>
    <p:extLst>
      <p:ext uri="{BB962C8B-B14F-4D97-AF65-F5344CB8AC3E}">
        <p14:creationId xmlns:p14="http://schemas.microsoft.com/office/powerpoint/2010/main" val="30381245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xmlns="" id="{407A3CAA-D3FD-7399-60F6-4B16AFB629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xmlns="" id="{C1B237D7-01DF-7022-2564-3E1974C3B2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xmlns="" id="{A709B7D2-950C-D146-8741-4A0E507EC8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FC45C2DF-7609-4D00-B0D1-8E45CB6E7539}" type="datetimeFigureOut">
              <a:rPr lang="pt-BR" smtClean="0"/>
              <a:t>19/05/2026</a:t>
            </a:fld>
            <a:endParaRPr lang="pt-BR"/>
          </a:p>
        </p:txBody>
      </p:sp>
      <p:sp>
        <p:nvSpPr>
          <p:cNvPr id="5" name="Espaço Reservado para Rodapé 4">
            <a:extLst>
              <a:ext uri="{FF2B5EF4-FFF2-40B4-BE49-F238E27FC236}">
                <a16:creationId xmlns:a16="http://schemas.microsoft.com/office/drawing/2014/main" xmlns="" id="{D28E1833-BC22-208F-AC5C-355FEE9E5F9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pt-BR"/>
          </a:p>
        </p:txBody>
      </p:sp>
      <p:sp>
        <p:nvSpPr>
          <p:cNvPr id="6" name="Espaço Reservado para Número de Slide 5">
            <a:extLst>
              <a:ext uri="{FF2B5EF4-FFF2-40B4-BE49-F238E27FC236}">
                <a16:creationId xmlns:a16="http://schemas.microsoft.com/office/drawing/2014/main" xmlns="" id="{25E1E440-D9E2-3043-F7D4-D2E4113557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5AF0DC-00F4-40D6-9EAC-D87B0D986928}" type="slidenum">
              <a:rPr lang="pt-BR" smtClean="0"/>
              <a:t>‹nº›</a:t>
            </a:fld>
            <a:endParaRPr lang="pt-BR"/>
          </a:p>
        </p:txBody>
      </p:sp>
    </p:spTree>
    <p:extLst>
      <p:ext uri="{BB962C8B-B14F-4D97-AF65-F5344CB8AC3E}">
        <p14:creationId xmlns:p14="http://schemas.microsoft.com/office/powerpoint/2010/main" val="29730412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accent1">
            <a:alpha val="35000"/>
          </a:schemeClr>
        </a:solidFill>
        <a:effectLst/>
      </p:bgPr>
    </p:bg>
    <p:spTree>
      <p:nvGrpSpPr>
        <p:cNvPr id="1" name=""/>
        <p:cNvGrpSpPr/>
        <p:nvPr/>
      </p:nvGrpSpPr>
      <p:grpSpPr>
        <a:xfrm>
          <a:off x="0" y="0"/>
          <a:ext cx="0" cy="0"/>
          <a:chOff x="0" y="0"/>
          <a:chExt cx="0" cy="0"/>
        </a:xfrm>
      </p:grpSpPr>
      <p:pic>
        <p:nvPicPr>
          <p:cNvPr id="6" name="Imagem 5" descr="Uma imagem contendo Padrão do plano de fundo&#10;&#10;Descrição gerada automaticamente">
            <a:extLst>
              <a:ext uri="{FF2B5EF4-FFF2-40B4-BE49-F238E27FC236}">
                <a16:creationId xmlns:a16="http://schemas.microsoft.com/office/drawing/2014/main" xmlns="" id="{AAE63CF1-E51E-A368-ED3B-261D2A9A4003}"/>
              </a:ext>
            </a:extLst>
          </p:cNvPr>
          <p:cNvPicPr>
            <a:picLocks noChangeAspect="1"/>
          </p:cNvPicPr>
          <p:nvPr/>
        </p:nvPicPr>
        <p:blipFill>
          <a:blip r:embed="rId3" cstate="print">
            <a:alphaModFix/>
            <a:extLst>
              <a:ext uri="{28A0092B-C50C-407E-A947-70E740481C1C}">
                <a14:useLocalDpi xmlns:a14="http://schemas.microsoft.com/office/drawing/2010/main" val="0"/>
              </a:ext>
            </a:extLst>
          </a:blip>
          <a:stretch>
            <a:fillRect/>
          </a:stretch>
        </p:blipFill>
        <p:spPr>
          <a:xfrm>
            <a:off x="-1780" y="6509"/>
            <a:ext cx="12190765" cy="6858000"/>
          </a:xfrm>
          <a:prstGeom prst="rect">
            <a:avLst/>
          </a:prstGeom>
        </p:spPr>
      </p:pic>
      <p:sp>
        <p:nvSpPr>
          <p:cNvPr id="3" name="Título 1">
            <a:extLst>
              <a:ext uri="{FF2B5EF4-FFF2-40B4-BE49-F238E27FC236}">
                <a16:creationId xmlns:a16="http://schemas.microsoft.com/office/drawing/2014/main" xmlns="" id="{305A9AC1-36F8-614C-3E5F-CC9E90214297}"/>
              </a:ext>
            </a:extLst>
          </p:cNvPr>
          <p:cNvSpPr txBox="1">
            <a:spLocks/>
          </p:cNvSpPr>
          <p:nvPr/>
        </p:nvSpPr>
        <p:spPr>
          <a:xfrm>
            <a:off x="4238626" y="2635981"/>
            <a:ext cx="6097772" cy="2035685"/>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r"/>
            <a:r>
              <a:rPr lang="pt-BR" sz="4400" dirty="0">
                <a:solidFill>
                  <a:srgbClr val="27358A"/>
                </a:solidFill>
                <a:latin typeface="Aharoni" panose="02010803020104030203" pitchFamily="2" charset="-79"/>
                <a:ea typeface="Open Sans Light" panose="020F0502020204030204" pitchFamily="34" charset="0"/>
                <a:cs typeface="Aharoni" panose="02010803020104030203" pitchFamily="2" charset="-79"/>
              </a:rPr>
              <a:t>Transparência e </a:t>
            </a:r>
          </a:p>
          <a:p>
            <a:pPr algn="r"/>
            <a:r>
              <a:rPr lang="pt-BR" sz="4400" dirty="0">
                <a:solidFill>
                  <a:srgbClr val="27358A"/>
                </a:solidFill>
                <a:latin typeface="Aharoni" panose="02010803020104030203" pitchFamily="2" charset="-79"/>
                <a:ea typeface="Open Sans Light" panose="020F0502020204030204" pitchFamily="34" charset="0"/>
                <a:cs typeface="Aharoni" panose="02010803020104030203" pitchFamily="2" charset="-79"/>
              </a:rPr>
              <a:t>Eficiência</a:t>
            </a:r>
          </a:p>
        </p:txBody>
      </p:sp>
      <p:sp>
        <p:nvSpPr>
          <p:cNvPr id="13" name="TextBox 10">
            <a:extLst>
              <a:ext uri="{FF2B5EF4-FFF2-40B4-BE49-F238E27FC236}">
                <a16:creationId xmlns:a16="http://schemas.microsoft.com/office/drawing/2014/main" xmlns="" id="{DDC8B549-C0E1-CBEB-7FED-578EECC64ADD}"/>
              </a:ext>
            </a:extLst>
          </p:cNvPr>
          <p:cNvSpPr txBox="1"/>
          <p:nvPr/>
        </p:nvSpPr>
        <p:spPr>
          <a:xfrm>
            <a:off x="304801" y="260470"/>
            <a:ext cx="11579660" cy="1838965"/>
          </a:xfrm>
          <a:prstGeom prst="rect">
            <a:avLst/>
          </a:prstGeom>
        </p:spPr>
        <p:txBody>
          <a:bodyPr wrap="square" lIns="0" tIns="0" rIns="0" bIns="0" rtlCol="0" anchor="t">
            <a:spAutoFit/>
          </a:bodyPr>
          <a:lstStyle/>
          <a:p>
            <a:pPr algn="ctr">
              <a:lnSpc>
                <a:spcPts val="15629"/>
              </a:lnSpc>
            </a:pPr>
            <a:r>
              <a:rPr lang="en-US" sz="8800" b="1" spc="-558" dirty="0" err="1">
                <a:solidFill>
                  <a:srgbClr val="232B5F"/>
                </a:solidFill>
                <a:latin typeface="Aharoni" panose="02010803020104030203" pitchFamily="2" charset="-79"/>
                <a:ea typeface="Open Sans Bold"/>
                <a:cs typeface="Aharoni" panose="02010803020104030203" pitchFamily="2" charset="-79"/>
                <a:sym typeface="Open Sans Bold"/>
              </a:rPr>
              <a:t>Emendas</a:t>
            </a:r>
            <a:r>
              <a:rPr lang="en-US" sz="8800" b="1" spc="-558" dirty="0">
                <a:solidFill>
                  <a:srgbClr val="232B5F"/>
                </a:solidFill>
                <a:latin typeface="Aharoni" panose="02010803020104030203" pitchFamily="2" charset="-79"/>
                <a:ea typeface="Open Sans Bold"/>
                <a:cs typeface="Aharoni" panose="02010803020104030203" pitchFamily="2" charset="-79"/>
                <a:sym typeface="Open Sans Bold"/>
              </a:rPr>
              <a:t> </a:t>
            </a:r>
          </a:p>
        </p:txBody>
      </p:sp>
      <p:sp>
        <p:nvSpPr>
          <p:cNvPr id="18" name="CaixaDeTexto 17">
            <a:extLst>
              <a:ext uri="{FF2B5EF4-FFF2-40B4-BE49-F238E27FC236}">
                <a16:creationId xmlns:a16="http://schemas.microsoft.com/office/drawing/2014/main" xmlns="" id="{898CEEEB-AA9A-5FA7-8A07-8FC13123DFCD}"/>
              </a:ext>
            </a:extLst>
          </p:cNvPr>
          <p:cNvSpPr txBox="1"/>
          <p:nvPr/>
        </p:nvSpPr>
        <p:spPr>
          <a:xfrm>
            <a:off x="4528248" y="5488584"/>
            <a:ext cx="5808150" cy="677108"/>
          </a:xfrm>
          <a:prstGeom prst="rect">
            <a:avLst/>
          </a:prstGeom>
          <a:noFill/>
        </p:spPr>
        <p:txBody>
          <a:bodyPr wrap="square">
            <a:spAutoFit/>
          </a:bodyPr>
          <a:lstStyle/>
          <a:p>
            <a:pPr algn="r"/>
            <a:r>
              <a:rPr lang="pt-BR" sz="2000" b="1" dirty="0">
                <a:cs typeface="Segoe UI" panose="020B0502040204020203" pitchFamily="34" charset="0"/>
              </a:rPr>
              <a:t>Marcelo Eira</a:t>
            </a:r>
          </a:p>
          <a:p>
            <a:pPr algn="r"/>
            <a:r>
              <a:rPr lang="pt-BR" dirty="0">
                <a:cs typeface="Segoe UI" panose="020B0502040204020203" pitchFamily="34" charset="0"/>
              </a:rPr>
              <a:t>TCU</a:t>
            </a:r>
          </a:p>
        </p:txBody>
      </p:sp>
      <p:sp>
        <p:nvSpPr>
          <p:cNvPr id="2" name="TextBox 11">
            <a:extLst>
              <a:ext uri="{FF2B5EF4-FFF2-40B4-BE49-F238E27FC236}">
                <a16:creationId xmlns:a16="http://schemas.microsoft.com/office/drawing/2014/main" xmlns="" id="{6D618EEA-8172-9E0D-18F1-1070DB8D3A75}"/>
              </a:ext>
            </a:extLst>
          </p:cNvPr>
          <p:cNvSpPr txBox="1"/>
          <p:nvPr/>
        </p:nvSpPr>
        <p:spPr>
          <a:xfrm>
            <a:off x="130304" y="1119385"/>
            <a:ext cx="11945892" cy="2058256"/>
          </a:xfrm>
          <a:prstGeom prst="rect">
            <a:avLst/>
          </a:prstGeom>
        </p:spPr>
        <p:txBody>
          <a:bodyPr wrap="square" lIns="0" tIns="0" rIns="0" bIns="0" rtlCol="0" anchor="t">
            <a:spAutoFit/>
          </a:bodyPr>
          <a:lstStyle/>
          <a:p>
            <a:pPr algn="ctr">
              <a:lnSpc>
                <a:spcPts val="17369"/>
              </a:lnSpc>
            </a:pPr>
            <a:r>
              <a:rPr lang="en-US" sz="8800" b="1" spc="-620" dirty="0" err="1">
                <a:solidFill>
                  <a:schemeClr val="accent6">
                    <a:lumMod val="50000"/>
                  </a:schemeClr>
                </a:solidFill>
                <a:latin typeface="Aharoni" panose="02010803020104030203" pitchFamily="2" charset="-79"/>
                <a:ea typeface="Open Sans Bold"/>
                <a:cs typeface="Aharoni" panose="02010803020104030203" pitchFamily="2" charset="-79"/>
                <a:sym typeface="Open Sans Bold"/>
              </a:rPr>
              <a:t>Individuais</a:t>
            </a:r>
            <a:r>
              <a:rPr lang="en-US" sz="8800" b="1" spc="-620" dirty="0">
                <a:solidFill>
                  <a:schemeClr val="accent6">
                    <a:lumMod val="50000"/>
                  </a:schemeClr>
                </a:solidFill>
                <a:latin typeface="Aharoni" panose="02010803020104030203" pitchFamily="2" charset="-79"/>
                <a:ea typeface="Open Sans Bold"/>
                <a:cs typeface="Aharoni" panose="02010803020104030203" pitchFamily="2" charset="-79"/>
                <a:sym typeface="Open Sans Bold"/>
              </a:rPr>
              <a:t>:</a:t>
            </a:r>
          </a:p>
        </p:txBody>
      </p:sp>
      <p:pic>
        <p:nvPicPr>
          <p:cNvPr id="4" name="Imagem 3">
            <a:extLst>
              <a:ext uri="{FF2B5EF4-FFF2-40B4-BE49-F238E27FC236}">
                <a16:creationId xmlns:a16="http://schemas.microsoft.com/office/drawing/2014/main" xmlns="" id="{C81F3E3C-D8B2-DD27-D440-C50C33CA2987}"/>
              </a:ext>
            </a:extLst>
          </p:cNvPr>
          <p:cNvPicPr>
            <a:picLocks noChangeAspect="1"/>
          </p:cNvPicPr>
          <p:nvPr/>
        </p:nvPicPr>
        <p:blipFill>
          <a:blip r:embed="rId4">
            <a:alphaModFix amt="7000"/>
          </a:blip>
          <a:stretch>
            <a:fillRect/>
          </a:stretch>
        </p:blipFill>
        <p:spPr>
          <a:xfrm>
            <a:off x="3015" y="0"/>
            <a:ext cx="12200470" cy="6864509"/>
          </a:xfrm>
          <a:prstGeom prst="rect">
            <a:avLst/>
          </a:prstGeom>
          <a:noFill/>
        </p:spPr>
      </p:pic>
    </p:spTree>
    <p:extLst>
      <p:ext uri="{BB962C8B-B14F-4D97-AF65-F5344CB8AC3E}">
        <p14:creationId xmlns:p14="http://schemas.microsoft.com/office/powerpoint/2010/main" val="3061719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a:extLst>
            <a:ext uri="{FF2B5EF4-FFF2-40B4-BE49-F238E27FC236}">
              <a16:creationId xmlns:a16="http://schemas.microsoft.com/office/drawing/2014/main" xmlns="" id="{0EE28349-CFC8-BF82-2D2E-75566253D921}"/>
            </a:ext>
          </a:extLst>
        </p:cNvPr>
        <p:cNvGrpSpPr/>
        <p:nvPr/>
      </p:nvGrpSpPr>
      <p:grpSpPr>
        <a:xfrm>
          <a:off x="0" y="0"/>
          <a:ext cx="0" cy="0"/>
          <a:chOff x="0" y="0"/>
          <a:chExt cx="0" cy="0"/>
        </a:xfrm>
      </p:grpSpPr>
      <p:sp>
        <p:nvSpPr>
          <p:cNvPr id="10" name="Text 1">
            <a:extLst>
              <a:ext uri="{FF2B5EF4-FFF2-40B4-BE49-F238E27FC236}">
                <a16:creationId xmlns:a16="http://schemas.microsoft.com/office/drawing/2014/main" xmlns="" id="{B6814F46-FC3D-6CB0-F867-72524FDACD91}"/>
              </a:ext>
            </a:extLst>
          </p:cNvPr>
          <p:cNvSpPr/>
          <p:nvPr/>
        </p:nvSpPr>
        <p:spPr>
          <a:xfrm>
            <a:off x="661492" y="1094474"/>
            <a:ext cx="7473851" cy="516731"/>
          </a:xfrm>
          <a:prstGeom prst="rect">
            <a:avLst/>
          </a:prstGeom>
          <a:noFill/>
          <a:ln/>
        </p:spPr>
        <p:txBody>
          <a:bodyPr wrap="none" lIns="0" tIns="0" rIns="0" bIns="0" rtlCol="0" anchor="t"/>
          <a:lstStyle/>
          <a:p>
            <a:pPr>
              <a:lnSpc>
                <a:spcPts val="4067"/>
              </a:lnSpc>
            </a:pPr>
            <a:r>
              <a:rPr lang="en-US" sz="4800" dirty="0">
                <a:solidFill>
                  <a:srgbClr val="271D6F"/>
                </a:solidFill>
                <a:latin typeface="Aharoni" panose="02010803020104030203" pitchFamily="2" charset="-79"/>
                <a:ea typeface="Poppins Light" pitchFamily="34" charset="-122"/>
                <a:cs typeface="Aharoni" panose="02010803020104030203" pitchFamily="2" charset="-79"/>
              </a:rPr>
              <a:t>O </a:t>
            </a:r>
            <a:r>
              <a:rPr lang="en-US" sz="4800" dirty="0" err="1">
                <a:solidFill>
                  <a:srgbClr val="271D6F"/>
                </a:solidFill>
                <a:latin typeface="Aharoni" panose="02010803020104030203" pitchFamily="2" charset="-79"/>
                <a:ea typeface="Poppins Light" pitchFamily="34" charset="-122"/>
                <a:cs typeface="Aharoni" panose="02010803020104030203" pitchFamily="2" charset="-79"/>
              </a:rPr>
              <a:t>painel</a:t>
            </a:r>
            <a:endParaRPr lang="en-US" sz="4800" dirty="0">
              <a:solidFill>
                <a:srgbClr val="271D6F"/>
              </a:solidFill>
              <a:latin typeface="Aharoni" panose="02010803020104030203" pitchFamily="2" charset="-79"/>
              <a:cs typeface="Aharoni" panose="02010803020104030203" pitchFamily="2" charset="-79"/>
            </a:endParaRPr>
          </a:p>
        </p:txBody>
      </p:sp>
      <p:sp>
        <p:nvSpPr>
          <p:cNvPr id="11" name="Text 2">
            <a:extLst>
              <a:ext uri="{FF2B5EF4-FFF2-40B4-BE49-F238E27FC236}">
                <a16:creationId xmlns:a16="http://schemas.microsoft.com/office/drawing/2014/main" xmlns="" id="{5A86A367-9D5D-B1C2-2740-14360261FFEE}"/>
              </a:ext>
            </a:extLst>
          </p:cNvPr>
          <p:cNvSpPr/>
          <p:nvPr/>
        </p:nvSpPr>
        <p:spPr>
          <a:xfrm>
            <a:off x="661492" y="1730019"/>
            <a:ext cx="5801717" cy="258465"/>
          </a:xfrm>
          <a:prstGeom prst="rect">
            <a:avLst/>
          </a:prstGeom>
          <a:noFill/>
          <a:ln/>
        </p:spPr>
        <p:txBody>
          <a:bodyPr wrap="none" lIns="0" tIns="0" rIns="0" bIns="0" rtlCol="0" anchor="t"/>
          <a:lstStyle/>
          <a:p>
            <a:pPr>
              <a:lnSpc>
                <a:spcPts val="2000"/>
              </a:lnSpc>
            </a:pPr>
            <a:endParaRPr lang="en-US" sz="2400" dirty="0">
              <a:solidFill>
                <a:srgbClr val="271D6F"/>
              </a:solidFill>
              <a:latin typeface="Aharoni" panose="02010803020104030203" pitchFamily="2" charset="-79"/>
              <a:cs typeface="Aharoni" panose="02010803020104030203" pitchFamily="2" charset="-79"/>
            </a:endParaRPr>
          </a:p>
        </p:txBody>
      </p:sp>
      <p:sp>
        <p:nvSpPr>
          <p:cNvPr id="19" name="Text 3">
            <a:extLst>
              <a:ext uri="{FF2B5EF4-FFF2-40B4-BE49-F238E27FC236}">
                <a16:creationId xmlns:a16="http://schemas.microsoft.com/office/drawing/2014/main" xmlns="" id="{9B6E6CAA-F57E-4646-BEE0-AF0B3979D50A}"/>
              </a:ext>
            </a:extLst>
          </p:cNvPr>
          <p:cNvSpPr/>
          <p:nvPr/>
        </p:nvSpPr>
        <p:spPr>
          <a:xfrm>
            <a:off x="661491" y="2080558"/>
            <a:ext cx="10869017" cy="678656"/>
          </a:xfrm>
          <a:prstGeom prst="rect">
            <a:avLst/>
          </a:prstGeom>
          <a:noFill/>
          <a:ln/>
        </p:spPr>
        <p:txBody>
          <a:bodyPr wrap="square" lIns="0" tIns="0" rIns="0" bIns="0" rtlCol="0" anchor="t"/>
          <a:lstStyle/>
          <a:p>
            <a:pPr>
              <a:lnSpc>
                <a:spcPts val="1733"/>
              </a:lnSpc>
            </a:pPr>
            <a:endParaRPr lang="en-US" sz="2000" dirty="0">
              <a:solidFill>
                <a:srgbClr val="271D6F"/>
              </a:solidFill>
              <a:latin typeface="Aptos" panose="020B0004020202020204" pitchFamily="34" charset="0"/>
              <a:ea typeface="Roboto Light" pitchFamily="34" charset="-122"/>
              <a:cs typeface="Roboto Light" pitchFamily="34" charset="-120"/>
            </a:endParaRPr>
          </a:p>
          <a:p>
            <a:pPr>
              <a:lnSpc>
                <a:spcPts val="1733"/>
              </a:lnSpc>
            </a:pPr>
            <a:r>
              <a:rPr lang="en-US" sz="2000" dirty="0">
                <a:solidFill>
                  <a:srgbClr val="271D6F"/>
                </a:solidFill>
                <a:latin typeface="Aptos" panose="020B0004020202020204" pitchFamily="34" charset="0"/>
                <a:ea typeface="Roboto Light" pitchFamily="34" charset="-122"/>
                <a:cs typeface="Roboto Light" pitchFamily="34" charset="-120"/>
              </a:rPr>
              <a:t>O TCU </a:t>
            </a:r>
            <a:r>
              <a:rPr lang="en-US" sz="2000" dirty="0" err="1">
                <a:solidFill>
                  <a:srgbClr val="271D6F"/>
                </a:solidFill>
                <a:latin typeface="Aptos" panose="020B0004020202020204" pitchFamily="34" charset="0"/>
                <a:ea typeface="Roboto Light" pitchFamily="34" charset="-122"/>
                <a:cs typeface="Roboto Light" pitchFamily="34" charset="-120"/>
              </a:rPr>
              <a:t>desenvolveu</a:t>
            </a:r>
            <a:r>
              <a:rPr lang="en-US" sz="2000" dirty="0">
                <a:solidFill>
                  <a:srgbClr val="271D6F"/>
                </a:solidFill>
                <a:latin typeface="Aptos" panose="020B0004020202020204" pitchFamily="34" charset="0"/>
                <a:ea typeface="Roboto Light" pitchFamily="34" charset="-122"/>
                <a:cs typeface="Roboto Light" pitchFamily="34" charset="-120"/>
              </a:rPr>
              <a:t> um </a:t>
            </a:r>
            <a:r>
              <a:rPr lang="en-US" sz="2000" dirty="0" err="1">
                <a:solidFill>
                  <a:srgbClr val="271D6F"/>
                </a:solidFill>
                <a:latin typeface="Aptos" panose="020B0004020202020204" pitchFamily="34" charset="0"/>
                <a:ea typeface="Roboto Light" pitchFamily="34" charset="-122"/>
                <a:cs typeface="Roboto Light" pitchFamily="34" charset="-120"/>
              </a:rPr>
              <a:t>painel</a:t>
            </a:r>
            <a:r>
              <a:rPr lang="en-US" sz="2000" dirty="0">
                <a:solidFill>
                  <a:srgbClr val="271D6F"/>
                </a:solidFill>
                <a:latin typeface="Aptos" panose="020B0004020202020204" pitchFamily="34" charset="0"/>
                <a:ea typeface="Roboto Light" pitchFamily="34" charset="-122"/>
                <a:cs typeface="Roboto Light" pitchFamily="34" charset="-120"/>
              </a:rPr>
              <a:t> para </a:t>
            </a:r>
            <a:r>
              <a:rPr lang="en-US" sz="2000" dirty="0" err="1">
                <a:solidFill>
                  <a:srgbClr val="271D6F"/>
                </a:solidFill>
                <a:latin typeface="Aptos" panose="020B0004020202020204" pitchFamily="34" charset="0"/>
                <a:ea typeface="Roboto Light" pitchFamily="34" charset="-122"/>
                <a:cs typeface="Roboto Light" pitchFamily="34" charset="-120"/>
              </a:rPr>
              <a:t>ampliar</a:t>
            </a:r>
            <a:r>
              <a:rPr lang="en-US" sz="2000" dirty="0">
                <a:solidFill>
                  <a:srgbClr val="271D6F"/>
                </a:solidFill>
                <a:latin typeface="Aptos" panose="020B0004020202020204" pitchFamily="34" charset="0"/>
                <a:ea typeface="Roboto Light" pitchFamily="34" charset="-122"/>
                <a:cs typeface="Roboto Light" pitchFamily="34" charset="-120"/>
              </a:rPr>
              <a:t> a </a:t>
            </a:r>
            <a:r>
              <a:rPr lang="en-US" sz="2000" dirty="0" err="1">
                <a:solidFill>
                  <a:srgbClr val="271D6F"/>
                </a:solidFill>
                <a:latin typeface="Aptos" panose="020B0004020202020204" pitchFamily="34" charset="0"/>
                <a:ea typeface="Roboto Light" pitchFamily="34" charset="-122"/>
                <a:cs typeface="Roboto Light" pitchFamily="34" charset="-120"/>
              </a:rPr>
              <a:t>transparência</a:t>
            </a:r>
            <a:r>
              <a:rPr lang="en-US" sz="2000" dirty="0">
                <a:solidFill>
                  <a:srgbClr val="271D6F"/>
                </a:solidFill>
                <a:latin typeface="Aptos" panose="020B0004020202020204" pitchFamily="34" charset="0"/>
                <a:ea typeface="Roboto Light" pitchFamily="34" charset="-122"/>
                <a:cs typeface="Roboto Light" pitchFamily="34" charset="-120"/>
              </a:rPr>
              <a:t> e a </a:t>
            </a:r>
            <a:r>
              <a:rPr lang="en-US" sz="2000" dirty="0" err="1">
                <a:solidFill>
                  <a:srgbClr val="271D6F"/>
                </a:solidFill>
                <a:latin typeface="Aptos" panose="020B0004020202020204" pitchFamily="34" charset="0"/>
                <a:ea typeface="Roboto Light" pitchFamily="34" charset="-122"/>
                <a:cs typeface="Roboto Light" pitchFamily="34" charset="-120"/>
              </a:rPr>
              <a:t>rastreabilidade</a:t>
            </a:r>
            <a:r>
              <a:rPr lang="en-US" sz="2000" dirty="0">
                <a:solidFill>
                  <a:srgbClr val="271D6F"/>
                </a:solidFill>
                <a:latin typeface="Aptos" panose="020B0004020202020204" pitchFamily="34" charset="0"/>
                <a:ea typeface="Roboto Light" pitchFamily="34" charset="-122"/>
                <a:cs typeface="Roboto Light" pitchFamily="34" charset="-120"/>
              </a:rPr>
              <a:t> dos </a:t>
            </a:r>
            <a:r>
              <a:rPr lang="en-US" sz="2000" dirty="0" err="1">
                <a:solidFill>
                  <a:srgbClr val="271D6F"/>
                </a:solidFill>
                <a:latin typeface="Aptos" panose="020B0004020202020204" pitchFamily="34" charset="0"/>
                <a:ea typeface="Roboto Light" pitchFamily="34" charset="-122"/>
                <a:cs typeface="Roboto Light" pitchFamily="34" charset="-120"/>
              </a:rPr>
              <a:t>recursos</a:t>
            </a:r>
            <a:r>
              <a:rPr lang="en-US" sz="2000" dirty="0">
                <a:solidFill>
                  <a:srgbClr val="271D6F"/>
                </a:solidFill>
                <a:latin typeface="Aptos" panose="020B0004020202020204" pitchFamily="34" charset="0"/>
                <a:ea typeface="Roboto Light" pitchFamily="34" charset="-122"/>
                <a:cs typeface="Roboto Light" pitchFamily="34" charset="-120"/>
              </a:rPr>
              <a:t> das </a:t>
            </a:r>
            <a:r>
              <a:rPr lang="en-US" sz="2000" dirty="0" err="1">
                <a:solidFill>
                  <a:srgbClr val="271D6F"/>
                </a:solidFill>
                <a:latin typeface="Aptos" panose="020B0004020202020204" pitchFamily="34" charset="0"/>
                <a:ea typeface="Roboto Light" pitchFamily="34" charset="-122"/>
                <a:cs typeface="Roboto Light" pitchFamily="34" charset="-120"/>
              </a:rPr>
              <a:t>Emendas</a:t>
            </a:r>
            <a:r>
              <a:rPr lang="en-US" sz="2000" dirty="0">
                <a:solidFill>
                  <a:srgbClr val="271D6F"/>
                </a:solidFill>
                <a:latin typeface="Aptos" panose="020B0004020202020204" pitchFamily="34" charset="0"/>
                <a:ea typeface="Roboto Light" pitchFamily="34" charset="-122"/>
                <a:cs typeface="Roboto Light" pitchFamily="34" charset="-120"/>
              </a:rPr>
              <a:t> </a:t>
            </a:r>
            <a:r>
              <a:rPr lang="en-US" sz="2000" dirty="0" err="1">
                <a:solidFill>
                  <a:srgbClr val="271D6F"/>
                </a:solidFill>
                <a:latin typeface="Aptos" panose="020B0004020202020204" pitchFamily="34" charset="0"/>
                <a:ea typeface="Roboto Light" pitchFamily="34" charset="-122"/>
                <a:cs typeface="Roboto Light" pitchFamily="34" charset="-120"/>
              </a:rPr>
              <a:t>Parlamentares</a:t>
            </a:r>
            <a:r>
              <a:rPr lang="en-US" sz="2000" dirty="0">
                <a:solidFill>
                  <a:srgbClr val="271D6F"/>
                </a:solidFill>
                <a:latin typeface="Aptos" panose="020B0004020202020204" pitchFamily="34" charset="0"/>
                <a:ea typeface="Roboto Light" pitchFamily="34" charset="-122"/>
                <a:cs typeface="Roboto Light" pitchFamily="34" charset="-120"/>
              </a:rPr>
              <a:t>. </a:t>
            </a:r>
            <a:r>
              <a:rPr lang="en-US" sz="2000" dirty="0" err="1">
                <a:solidFill>
                  <a:srgbClr val="271D6F"/>
                </a:solidFill>
                <a:latin typeface="Aptos" panose="020B0004020202020204" pitchFamily="34" charset="0"/>
                <a:ea typeface="Roboto Light" pitchFamily="34" charset="-122"/>
                <a:cs typeface="Roboto Light" pitchFamily="34" charset="-120"/>
              </a:rPr>
              <a:t>Será</a:t>
            </a:r>
            <a:r>
              <a:rPr lang="en-US" sz="2000" dirty="0">
                <a:solidFill>
                  <a:srgbClr val="271D6F"/>
                </a:solidFill>
                <a:latin typeface="Aptos" panose="020B0004020202020204" pitchFamily="34" charset="0"/>
                <a:ea typeface="Roboto Light" pitchFamily="34" charset="-122"/>
                <a:cs typeface="Roboto Light" pitchFamily="34" charset="-120"/>
              </a:rPr>
              <a:t> </a:t>
            </a:r>
            <a:r>
              <a:rPr lang="en-US" sz="2000" dirty="0" err="1">
                <a:solidFill>
                  <a:srgbClr val="271D6F"/>
                </a:solidFill>
                <a:latin typeface="Aptos" panose="020B0004020202020204" pitchFamily="34" charset="0"/>
                <a:ea typeface="Roboto Light" pitchFamily="34" charset="-122"/>
                <a:cs typeface="Roboto Light" pitchFamily="34" charset="-120"/>
              </a:rPr>
              <a:t>publicado</a:t>
            </a:r>
            <a:r>
              <a:rPr lang="en-US" sz="2000" dirty="0">
                <a:solidFill>
                  <a:srgbClr val="271D6F"/>
                </a:solidFill>
                <a:latin typeface="Aptos" panose="020B0004020202020204" pitchFamily="34" charset="0"/>
                <a:ea typeface="Roboto Light" pitchFamily="34" charset="-122"/>
                <a:cs typeface="Roboto Light" pitchFamily="34" charset="-120"/>
              </a:rPr>
              <a:t> </a:t>
            </a:r>
            <a:r>
              <a:rPr lang="en-US" sz="2000" dirty="0" err="1">
                <a:solidFill>
                  <a:srgbClr val="271D6F"/>
                </a:solidFill>
                <a:latin typeface="Aptos" panose="020B0004020202020204" pitchFamily="34" charset="0"/>
                <a:ea typeface="Roboto Light" pitchFamily="34" charset="-122"/>
                <a:cs typeface="Roboto Light" pitchFamily="34" charset="-120"/>
              </a:rPr>
              <a:t>em</a:t>
            </a:r>
            <a:r>
              <a:rPr lang="en-US" sz="2000" dirty="0">
                <a:solidFill>
                  <a:srgbClr val="271D6F"/>
                </a:solidFill>
                <a:latin typeface="Aptos" panose="020B0004020202020204" pitchFamily="34" charset="0"/>
                <a:ea typeface="Roboto Light" pitchFamily="34" charset="-122"/>
                <a:cs typeface="Roboto Light" pitchFamily="34" charset="-120"/>
              </a:rPr>
              <a:t> 1ºde </a:t>
            </a:r>
            <a:r>
              <a:rPr lang="en-US" sz="2000" dirty="0" err="1">
                <a:solidFill>
                  <a:srgbClr val="271D6F"/>
                </a:solidFill>
                <a:latin typeface="Aptos" panose="020B0004020202020204" pitchFamily="34" charset="0"/>
                <a:ea typeface="Roboto Light" pitchFamily="34" charset="-122"/>
                <a:cs typeface="Roboto Light" pitchFamily="34" charset="-120"/>
              </a:rPr>
              <a:t>julho</a:t>
            </a:r>
            <a:r>
              <a:rPr lang="en-US" sz="2000" dirty="0">
                <a:solidFill>
                  <a:srgbClr val="271D6F"/>
                </a:solidFill>
                <a:latin typeface="Aptos" panose="020B0004020202020204" pitchFamily="34" charset="0"/>
                <a:ea typeface="Roboto Light" pitchFamily="34" charset="-122"/>
                <a:cs typeface="Roboto Light" pitchFamily="34" charset="-120"/>
              </a:rPr>
              <a:t>.</a:t>
            </a:r>
            <a:endParaRPr lang="en-US" sz="2000" dirty="0">
              <a:solidFill>
                <a:srgbClr val="271D6F"/>
              </a:solidFill>
              <a:latin typeface="Aptos" panose="020B0004020202020204" pitchFamily="34" charset="0"/>
            </a:endParaRPr>
          </a:p>
        </p:txBody>
      </p:sp>
      <p:sp>
        <p:nvSpPr>
          <p:cNvPr id="2" name="Text 2">
            <a:extLst>
              <a:ext uri="{FF2B5EF4-FFF2-40B4-BE49-F238E27FC236}">
                <a16:creationId xmlns:a16="http://schemas.microsoft.com/office/drawing/2014/main" xmlns="" id="{011DDF9B-1E4C-B8A4-6A8A-C1CEA704936D}"/>
              </a:ext>
            </a:extLst>
          </p:cNvPr>
          <p:cNvSpPr/>
          <p:nvPr/>
        </p:nvSpPr>
        <p:spPr>
          <a:xfrm>
            <a:off x="661491" y="1776056"/>
            <a:ext cx="5801717" cy="258465"/>
          </a:xfrm>
          <a:prstGeom prst="rect">
            <a:avLst/>
          </a:prstGeom>
          <a:noFill/>
          <a:ln/>
        </p:spPr>
        <p:txBody>
          <a:bodyPr wrap="none" lIns="0" tIns="0" rIns="0" bIns="0" rtlCol="0" anchor="t"/>
          <a:lstStyle/>
          <a:p>
            <a:pPr>
              <a:lnSpc>
                <a:spcPts val="2000"/>
              </a:lnSpc>
            </a:pPr>
            <a:r>
              <a:rPr lang="en-US" sz="2800" dirty="0">
                <a:solidFill>
                  <a:srgbClr val="271D6F"/>
                </a:solidFill>
                <a:latin typeface="Aharoni" panose="02010803020104030203" pitchFamily="2" charset="-79"/>
                <a:ea typeface="Poppins Light" pitchFamily="34" charset="-122"/>
                <a:cs typeface="Aharoni" panose="02010803020104030203" pitchFamily="2" charset="-79"/>
              </a:rPr>
              <a:t>2026</a:t>
            </a:r>
            <a:endParaRPr lang="en-US" sz="2400" dirty="0">
              <a:solidFill>
                <a:srgbClr val="271D6F"/>
              </a:solidFill>
              <a:latin typeface="Aharoni" panose="02010803020104030203" pitchFamily="2" charset="-79"/>
              <a:cs typeface="Aharoni" panose="02010803020104030203" pitchFamily="2" charset="-79"/>
            </a:endParaRPr>
          </a:p>
        </p:txBody>
      </p:sp>
      <p:pic>
        <p:nvPicPr>
          <p:cNvPr id="4" name="Imagem 3">
            <a:extLst>
              <a:ext uri="{FF2B5EF4-FFF2-40B4-BE49-F238E27FC236}">
                <a16:creationId xmlns:a16="http://schemas.microsoft.com/office/drawing/2014/main" xmlns="" id="{1D77F284-16B0-AAA9-8395-C9261C8743CB}"/>
              </a:ext>
            </a:extLst>
          </p:cNvPr>
          <p:cNvPicPr>
            <a:picLocks noChangeAspect="1"/>
          </p:cNvPicPr>
          <p:nvPr/>
        </p:nvPicPr>
        <p:blipFill>
          <a:blip r:embed="rId4"/>
          <a:stretch>
            <a:fillRect/>
          </a:stretch>
        </p:blipFill>
        <p:spPr>
          <a:xfrm>
            <a:off x="661491" y="2759214"/>
            <a:ext cx="8950595" cy="4098786"/>
          </a:xfrm>
          <a:prstGeom prst="rect">
            <a:avLst/>
          </a:prstGeom>
        </p:spPr>
      </p:pic>
    </p:spTree>
    <p:extLst>
      <p:ext uri="{BB962C8B-B14F-4D97-AF65-F5344CB8AC3E}">
        <p14:creationId xmlns:p14="http://schemas.microsoft.com/office/powerpoint/2010/main" val="1743222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a:extLst>
            <a:ext uri="{FF2B5EF4-FFF2-40B4-BE49-F238E27FC236}">
              <a16:creationId xmlns:a16="http://schemas.microsoft.com/office/drawing/2014/main" xmlns="" id="{D36C3107-7952-8EF1-DD5A-D65682A722AF}"/>
            </a:ext>
          </a:extLst>
        </p:cNvPr>
        <p:cNvGrpSpPr/>
        <p:nvPr/>
      </p:nvGrpSpPr>
      <p:grpSpPr>
        <a:xfrm>
          <a:off x="0" y="0"/>
          <a:ext cx="0" cy="0"/>
          <a:chOff x="0" y="0"/>
          <a:chExt cx="0" cy="0"/>
        </a:xfrm>
      </p:grpSpPr>
      <p:pic>
        <p:nvPicPr>
          <p:cNvPr id="2" name="Imagem 1">
            <a:extLst>
              <a:ext uri="{FF2B5EF4-FFF2-40B4-BE49-F238E27FC236}">
                <a16:creationId xmlns:a16="http://schemas.microsoft.com/office/drawing/2014/main" xmlns="" id="{35BEEDF6-5214-8F35-D7F4-D423DFC82EE1}"/>
              </a:ext>
            </a:extLst>
          </p:cNvPr>
          <p:cNvPicPr>
            <a:picLocks noChangeAspect="1"/>
          </p:cNvPicPr>
          <p:nvPr/>
        </p:nvPicPr>
        <p:blipFill>
          <a:blip r:embed="rId3">
            <a:alphaModFix amt="11000"/>
          </a:blip>
          <a:stretch>
            <a:fillRect/>
          </a:stretch>
        </p:blipFill>
        <p:spPr>
          <a:xfrm>
            <a:off x="-8470" y="0"/>
            <a:ext cx="12200470" cy="6864509"/>
          </a:xfrm>
          <a:prstGeom prst="rect">
            <a:avLst/>
          </a:prstGeom>
        </p:spPr>
      </p:pic>
      <p:sp>
        <p:nvSpPr>
          <p:cNvPr id="3" name="CaixaDeTexto 2">
            <a:extLst>
              <a:ext uri="{FF2B5EF4-FFF2-40B4-BE49-F238E27FC236}">
                <a16:creationId xmlns:a16="http://schemas.microsoft.com/office/drawing/2014/main" xmlns="" id="{6E70A5EA-C1E0-7C95-DDB5-DDD6A730AC7D}"/>
              </a:ext>
            </a:extLst>
          </p:cNvPr>
          <p:cNvSpPr txBox="1"/>
          <p:nvPr/>
        </p:nvSpPr>
        <p:spPr>
          <a:xfrm>
            <a:off x="2511713" y="2918460"/>
            <a:ext cx="6953250" cy="3724096"/>
          </a:xfrm>
          <a:prstGeom prst="rect">
            <a:avLst/>
          </a:prstGeom>
        </p:spPr>
        <p:txBody>
          <a:bodyPr wrap="square" lIns="91440" tIns="45720" rIns="91440" bIns="45720" rtlCol="0" anchor="t">
            <a:spAutoFit/>
          </a:bodyPr>
          <a:lstStyle/>
          <a:p>
            <a:pPr algn="ctr"/>
            <a:endParaRPr lang="pt-BR" sz="5400" dirty="0">
              <a:solidFill>
                <a:schemeClr val="bg1"/>
              </a:solidFill>
            </a:endParaRPr>
          </a:p>
          <a:p>
            <a:pPr algn="ctr"/>
            <a:endParaRPr lang="pt-BR" sz="4400" dirty="0">
              <a:solidFill>
                <a:schemeClr val="bg1"/>
              </a:solidFill>
              <a:latin typeface="Segoe UI" panose="020B0502040204020203" pitchFamily="34" charset="0"/>
              <a:cs typeface="Segoe UI" panose="020B0502040204020203" pitchFamily="34" charset="0"/>
            </a:endParaRPr>
          </a:p>
          <a:p>
            <a:pPr algn="ctr"/>
            <a:endParaRPr lang="pt-BR" sz="4400" dirty="0">
              <a:solidFill>
                <a:schemeClr val="bg1"/>
              </a:solidFill>
              <a:latin typeface="Segoe UI" panose="020B0502040204020203" pitchFamily="34" charset="0"/>
              <a:cs typeface="Segoe UI" panose="020B0502040204020203" pitchFamily="34" charset="0"/>
            </a:endParaRPr>
          </a:p>
          <a:p>
            <a:pPr algn="ctr"/>
            <a:r>
              <a:rPr lang="pt-BR" sz="2000" dirty="0">
                <a:solidFill>
                  <a:schemeClr val="bg1"/>
                </a:solidFill>
                <a:cs typeface="Segoe UI" panose="020B0502040204020203" pitchFamily="34" charset="0"/>
              </a:rPr>
              <a:t>Marcelo Eira</a:t>
            </a:r>
          </a:p>
          <a:p>
            <a:pPr algn="ctr"/>
            <a:r>
              <a:rPr lang="pt-BR" sz="2000" dirty="0">
                <a:solidFill>
                  <a:schemeClr val="bg1"/>
                </a:solidFill>
                <a:cs typeface="Segoe UI" panose="020B0502040204020203" pitchFamily="34" charset="0"/>
              </a:rPr>
              <a:t>seinc@tcu.gov.br</a:t>
            </a:r>
          </a:p>
          <a:p>
            <a:pPr algn="ctr"/>
            <a:endParaRPr lang="pt-BR" sz="5400" dirty="0">
              <a:solidFill>
                <a:schemeClr val="bg1"/>
              </a:solidFill>
            </a:endParaRPr>
          </a:p>
        </p:txBody>
      </p:sp>
      <p:sp>
        <p:nvSpPr>
          <p:cNvPr id="4" name="CaixaDeTexto 3">
            <a:extLst>
              <a:ext uri="{FF2B5EF4-FFF2-40B4-BE49-F238E27FC236}">
                <a16:creationId xmlns:a16="http://schemas.microsoft.com/office/drawing/2014/main" xmlns="" id="{5E52A16A-483C-B798-A748-96708DE4267E}"/>
              </a:ext>
            </a:extLst>
          </p:cNvPr>
          <p:cNvSpPr txBox="1"/>
          <p:nvPr/>
        </p:nvSpPr>
        <p:spPr>
          <a:xfrm>
            <a:off x="4585854" y="2804391"/>
            <a:ext cx="7701395" cy="70788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pt-BR" sz="4000" dirty="0">
                <a:solidFill>
                  <a:srgbClr val="FFFFFF"/>
                </a:solidFill>
                <a:latin typeface="Segoe UI Black"/>
                <a:ea typeface="Segoe UI Black"/>
              </a:rPr>
              <a:t>Obrigado!!!</a:t>
            </a:r>
            <a:endParaRPr lang="pt-BR" sz="4000" dirty="0">
              <a:latin typeface="Segoe UI Black"/>
              <a:ea typeface="Segoe UI Black"/>
            </a:endParaRPr>
          </a:p>
        </p:txBody>
      </p:sp>
    </p:spTree>
    <p:extLst>
      <p:ext uri="{BB962C8B-B14F-4D97-AF65-F5344CB8AC3E}">
        <p14:creationId xmlns:p14="http://schemas.microsoft.com/office/powerpoint/2010/main" val="1529033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a:extLst>
            <a:ext uri="{FF2B5EF4-FFF2-40B4-BE49-F238E27FC236}">
              <a16:creationId xmlns:a16="http://schemas.microsoft.com/office/drawing/2014/main" xmlns="" id="{0F318E79-7979-731C-0B7A-CB36C0983E8F}"/>
            </a:ext>
          </a:extLst>
        </p:cNvPr>
        <p:cNvGrpSpPr/>
        <p:nvPr/>
      </p:nvGrpSpPr>
      <p:grpSpPr>
        <a:xfrm>
          <a:off x="0" y="0"/>
          <a:ext cx="0" cy="0"/>
          <a:chOff x="0" y="0"/>
          <a:chExt cx="0" cy="0"/>
        </a:xfrm>
      </p:grpSpPr>
      <p:sp>
        <p:nvSpPr>
          <p:cNvPr id="6" name="Título 1">
            <a:extLst>
              <a:ext uri="{FF2B5EF4-FFF2-40B4-BE49-F238E27FC236}">
                <a16:creationId xmlns:a16="http://schemas.microsoft.com/office/drawing/2014/main" xmlns="" id="{413DC9B7-0F56-B5D7-C8D6-75B973F37171}"/>
              </a:ext>
            </a:extLst>
          </p:cNvPr>
          <p:cNvSpPr txBox="1">
            <a:spLocks/>
          </p:cNvSpPr>
          <p:nvPr/>
        </p:nvSpPr>
        <p:spPr>
          <a:xfrm>
            <a:off x="718442" y="884678"/>
            <a:ext cx="9720957" cy="84320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200" dirty="0">
              <a:solidFill>
                <a:srgbClr val="2E2F48"/>
              </a:solidFill>
              <a:latin typeface="Aharoni" panose="02010803020104030203" pitchFamily="2" charset="-79"/>
              <a:cs typeface="Aharoni" panose="02010803020104030203" pitchFamily="2" charset="-79"/>
            </a:endParaRPr>
          </a:p>
        </p:txBody>
      </p:sp>
      <p:sp>
        <p:nvSpPr>
          <p:cNvPr id="2" name="Text 1">
            <a:extLst>
              <a:ext uri="{FF2B5EF4-FFF2-40B4-BE49-F238E27FC236}">
                <a16:creationId xmlns:a16="http://schemas.microsoft.com/office/drawing/2014/main" xmlns="" id="{785AEF2B-8A02-1D5B-8709-80011B3809B3}"/>
              </a:ext>
            </a:extLst>
          </p:cNvPr>
          <p:cNvSpPr/>
          <p:nvPr/>
        </p:nvSpPr>
        <p:spPr>
          <a:xfrm>
            <a:off x="661492" y="1634232"/>
            <a:ext cx="9277747" cy="516731"/>
          </a:xfrm>
          <a:prstGeom prst="rect">
            <a:avLst/>
          </a:prstGeom>
          <a:noFill/>
          <a:ln/>
        </p:spPr>
        <p:txBody>
          <a:bodyPr wrap="none" lIns="0" tIns="0" rIns="0" bIns="0" rtlCol="0" anchor="t"/>
          <a:lstStyle/>
          <a:p>
            <a:pPr>
              <a:lnSpc>
                <a:spcPts val="4067"/>
              </a:lnSpc>
            </a:pPr>
            <a:r>
              <a:rPr lang="en-US" sz="4000" dirty="0">
                <a:solidFill>
                  <a:srgbClr val="271D6F"/>
                </a:solidFill>
                <a:latin typeface="Aharoni" panose="02010803020104030203" pitchFamily="2" charset="-79"/>
                <a:ea typeface="Poppins Light" pitchFamily="34" charset="-122"/>
                <a:cs typeface="Aharoni" panose="02010803020104030203" pitchFamily="2" charset="-79"/>
              </a:rPr>
              <a:t>Uma breve </a:t>
            </a:r>
            <a:r>
              <a:rPr lang="en-US" sz="4000" dirty="0" err="1">
                <a:solidFill>
                  <a:srgbClr val="271D6F"/>
                </a:solidFill>
                <a:latin typeface="Aharoni" panose="02010803020104030203" pitchFamily="2" charset="-79"/>
                <a:ea typeface="Poppins Light" pitchFamily="34" charset="-122"/>
                <a:cs typeface="Aharoni" panose="02010803020104030203" pitchFamily="2" charset="-79"/>
              </a:rPr>
              <a:t>história</a:t>
            </a:r>
            <a:r>
              <a:rPr lang="en-US" sz="4000" dirty="0">
                <a:solidFill>
                  <a:srgbClr val="271D6F"/>
                </a:solidFill>
                <a:latin typeface="Aharoni" panose="02010803020104030203" pitchFamily="2" charset="-79"/>
                <a:ea typeface="Poppins Light" pitchFamily="34" charset="-122"/>
                <a:cs typeface="Aharoni" panose="02010803020104030203" pitchFamily="2" charset="-79"/>
              </a:rPr>
              <a:t> </a:t>
            </a:r>
            <a:r>
              <a:rPr lang="en-US" sz="4000" dirty="0" err="1">
                <a:solidFill>
                  <a:srgbClr val="271D6F"/>
                </a:solidFill>
                <a:latin typeface="Aharoni" panose="02010803020104030203" pitchFamily="2" charset="-79"/>
                <a:ea typeface="Poppins Light" pitchFamily="34" charset="-122"/>
                <a:cs typeface="Aharoni" panose="02010803020104030203" pitchFamily="2" charset="-79"/>
              </a:rPr>
              <a:t>recente</a:t>
            </a:r>
            <a:r>
              <a:rPr lang="en-US" sz="4000" dirty="0">
                <a:solidFill>
                  <a:srgbClr val="271D6F"/>
                </a:solidFill>
                <a:latin typeface="Aharoni" panose="02010803020104030203" pitchFamily="2" charset="-79"/>
                <a:ea typeface="Poppins Light" pitchFamily="34" charset="-122"/>
                <a:cs typeface="Aharoni" panose="02010803020104030203" pitchFamily="2" charset="-79"/>
              </a:rPr>
              <a:t>….</a:t>
            </a:r>
            <a:endParaRPr lang="en-US" sz="4000" dirty="0">
              <a:solidFill>
                <a:srgbClr val="271D6F"/>
              </a:solidFill>
              <a:latin typeface="Aharoni" panose="02010803020104030203" pitchFamily="2" charset="-79"/>
              <a:cs typeface="Aharoni" panose="02010803020104030203" pitchFamily="2" charset="-79"/>
            </a:endParaRPr>
          </a:p>
        </p:txBody>
      </p:sp>
      <p:sp>
        <p:nvSpPr>
          <p:cNvPr id="3" name="Shape 4">
            <a:extLst>
              <a:ext uri="{FF2B5EF4-FFF2-40B4-BE49-F238E27FC236}">
                <a16:creationId xmlns:a16="http://schemas.microsoft.com/office/drawing/2014/main" xmlns="" id="{80638E6A-306B-1B22-57A9-44690EEBDC84}"/>
              </a:ext>
            </a:extLst>
          </p:cNvPr>
          <p:cNvSpPr/>
          <p:nvPr/>
        </p:nvSpPr>
        <p:spPr>
          <a:xfrm>
            <a:off x="245856" y="3429000"/>
            <a:ext cx="5332808" cy="1932709"/>
          </a:xfrm>
          <a:prstGeom prst="roundRect">
            <a:avLst>
              <a:gd name="adj" fmla="val 6015"/>
            </a:avLst>
          </a:prstGeom>
          <a:solidFill>
            <a:srgbClr val="FFCB00">
              <a:alpha val="47098"/>
            </a:srgbClr>
          </a:solidFill>
          <a:ln w="14288">
            <a:noFill/>
            <a:prstDash val="solid"/>
          </a:ln>
        </p:spPr>
        <p:txBody>
          <a:bodyPr/>
          <a:lstStyle/>
          <a:p>
            <a:endParaRPr lang="pt-BR" sz="2400">
              <a:solidFill>
                <a:srgbClr val="EB661A"/>
              </a:solidFill>
              <a:latin typeface="Aharoni" panose="02010803020104030203" pitchFamily="2" charset="-79"/>
              <a:cs typeface="Aharoni" panose="02010803020104030203" pitchFamily="2" charset="-79"/>
            </a:endParaRPr>
          </a:p>
        </p:txBody>
      </p:sp>
      <p:sp>
        <p:nvSpPr>
          <p:cNvPr id="4" name="Text 6">
            <a:extLst>
              <a:ext uri="{FF2B5EF4-FFF2-40B4-BE49-F238E27FC236}">
                <a16:creationId xmlns:a16="http://schemas.microsoft.com/office/drawing/2014/main" xmlns="" id="{3655337A-0BA5-1090-3AF1-265D71BE57AB}"/>
              </a:ext>
            </a:extLst>
          </p:cNvPr>
          <p:cNvSpPr/>
          <p:nvPr/>
        </p:nvSpPr>
        <p:spPr>
          <a:xfrm>
            <a:off x="487353" y="3627205"/>
            <a:ext cx="2067421" cy="258465"/>
          </a:xfrm>
          <a:prstGeom prst="rect">
            <a:avLst/>
          </a:prstGeom>
          <a:noFill/>
          <a:ln/>
        </p:spPr>
        <p:txBody>
          <a:bodyPr wrap="none" lIns="0" tIns="0" rIns="0" bIns="0" rtlCol="0" anchor="t"/>
          <a:lstStyle/>
          <a:p>
            <a:pPr>
              <a:lnSpc>
                <a:spcPts val="2000"/>
              </a:lnSpc>
            </a:pPr>
            <a:r>
              <a:rPr lang="en-US" sz="2800" dirty="0">
                <a:solidFill>
                  <a:srgbClr val="271D6F"/>
                </a:solidFill>
                <a:latin typeface="Aharoni" panose="02010803020104030203" pitchFamily="2" charset="-79"/>
                <a:ea typeface="Poppins Light" pitchFamily="34" charset="-122"/>
                <a:cs typeface="Aharoni" panose="02010803020104030203" pitchFamily="2" charset="-79"/>
              </a:rPr>
              <a:t>EC 105/2019</a:t>
            </a:r>
            <a:endParaRPr lang="en-US" sz="2800" dirty="0">
              <a:solidFill>
                <a:srgbClr val="271D6F"/>
              </a:solidFill>
              <a:latin typeface="Aharoni" panose="02010803020104030203" pitchFamily="2" charset="-79"/>
              <a:cs typeface="Aharoni" panose="02010803020104030203" pitchFamily="2" charset="-79"/>
            </a:endParaRPr>
          </a:p>
        </p:txBody>
      </p:sp>
      <p:sp>
        <p:nvSpPr>
          <p:cNvPr id="5" name="Text 7">
            <a:extLst>
              <a:ext uri="{FF2B5EF4-FFF2-40B4-BE49-F238E27FC236}">
                <a16:creationId xmlns:a16="http://schemas.microsoft.com/office/drawing/2014/main" xmlns="" id="{652FC541-4022-79C1-22C6-2620472692C0}"/>
              </a:ext>
            </a:extLst>
          </p:cNvPr>
          <p:cNvSpPr/>
          <p:nvPr/>
        </p:nvSpPr>
        <p:spPr>
          <a:xfrm>
            <a:off x="487353" y="3984888"/>
            <a:ext cx="4926012" cy="793849"/>
          </a:xfrm>
          <a:prstGeom prst="rect">
            <a:avLst/>
          </a:prstGeom>
          <a:noFill/>
          <a:ln/>
        </p:spPr>
        <p:txBody>
          <a:bodyPr wrap="square" lIns="0" tIns="0" rIns="0" bIns="0" rtlCol="0" anchor="t"/>
          <a:lstStyle/>
          <a:p>
            <a:pPr>
              <a:lnSpc>
                <a:spcPts val="2067"/>
              </a:lnSpc>
            </a:pPr>
            <a:r>
              <a:rPr lang="en-US" dirty="0">
                <a:solidFill>
                  <a:srgbClr val="271D6F"/>
                </a:solidFill>
                <a:latin typeface="Aptos" panose="020B0004020202020204" pitchFamily="34" charset="0"/>
                <a:ea typeface="Roboto Light" pitchFamily="34" charset="-122"/>
                <a:cs typeface="Aharoni" panose="02010803020104030203" pitchFamily="2" charset="-79"/>
              </a:rPr>
              <a:t>Permitiu repasses diretos da União a estados e municípios sem convênios prévios nem definição antecipada de objetos, criando as chamadas "emendas PIX".</a:t>
            </a:r>
            <a:endParaRPr lang="en-US" dirty="0">
              <a:solidFill>
                <a:srgbClr val="271D6F"/>
              </a:solidFill>
              <a:latin typeface="Aptos" panose="020B0004020202020204" pitchFamily="34" charset="0"/>
              <a:cs typeface="Aharoni" panose="02010803020104030203" pitchFamily="2" charset="-79"/>
            </a:endParaRPr>
          </a:p>
        </p:txBody>
      </p:sp>
      <p:sp>
        <p:nvSpPr>
          <p:cNvPr id="7" name="Shape 8">
            <a:extLst>
              <a:ext uri="{FF2B5EF4-FFF2-40B4-BE49-F238E27FC236}">
                <a16:creationId xmlns:a16="http://schemas.microsoft.com/office/drawing/2014/main" xmlns="" id="{B424FE05-4EA9-21CB-587D-339882DD5EBE}"/>
              </a:ext>
            </a:extLst>
          </p:cNvPr>
          <p:cNvSpPr/>
          <p:nvPr/>
        </p:nvSpPr>
        <p:spPr>
          <a:xfrm>
            <a:off x="5763013" y="3429000"/>
            <a:ext cx="5332808" cy="1932709"/>
          </a:xfrm>
          <a:prstGeom prst="roundRect">
            <a:avLst>
              <a:gd name="adj" fmla="val 6015"/>
            </a:avLst>
          </a:prstGeom>
          <a:solidFill>
            <a:srgbClr val="FFCB00">
              <a:alpha val="47098"/>
            </a:srgbClr>
          </a:solidFill>
          <a:ln w="14288">
            <a:noFill/>
            <a:prstDash val="solid"/>
          </a:ln>
        </p:spPr>
        <p:txBody>
          <a:bodyPr/>
          <a:lstStyle/>
          <a:p>
            <a:endParaRPr lang="pt-BR" sz="2400">
              <a:solidFill>
                <a:srgbClr val="EB661A"/>
              </a:solidFill>
            </a:endParaRPr>
          </a:p>
        </p:txBody>
      </p:sp>
      <p:sp>
        <p:nvSpPr>
          <p:cNvPr id="10" name="Text 10">
            <a:extLst>
              <a:ext uri="{FF2B5EF4-FFF2-40B4-BE49-F238E27FC236}">
                <a16:creationId xmlns:a16="http://schemas.microsoft.com/office/drawing/2014/main" xmlns="" id="{E0DDEBED-1222-E166-1C43-397CB9C98277}"/>
              </a:ext>
            </a:extLst>
          </p:cNvPr>
          <p:cNvSpPr/>
          <p:nvPr/>
        </p:nvSpPr>
        <p:spPr>
          <a:xfrm>
            <a:off x="6004511" y="3627205"/>
            <a:ext cx="2067421" cy="258465"/>
          </a:xfrm>
          <a:prstGeom prst="rect">
            <a:avLst/>
          </a:prstGeom>
          <a:noFill/>
          <a:ln/>
        </p:spPr>
        <p:txBody>
          <a:bodyPr wrap="none" lIns="0" tIns="0" rIns="0" bIns="0" rtlCol="0" anchor="t"/>
          <a:lstStyle/>
          <a:p>
            <a:pPr>
              <a:lnSpc>
                <a:spcPts val="2000"/>
              </a:lnSpc>
            </a:pPr>
            <a:r>
              <a:rPr lang="en-US" sz="2800" dirty="0">
                <a:solidFill>
                  <a:srgbClr val="271D6F"/>
                </a:solidFill>
                <a:latin typeface="Aharoni" panose="02010803020104030203" pitchFamily="2" charset="-79"/>
                <a:ea typeface="Poppins Light" pitchFamily="34" charset="-122"/>
                <a:cs typeface="Aharoni" panose="02010803020104030203" pitchFamily="2" charset="-79"/>
              </a:rPr>
              <a:t>Ausência de Regras</a:t>
            </a:r>
            <a:endParaRPr lang="en-US" sz="2800" dirty="0">
              <a:solidFill>
                <a:srgbClr val="271D6F"/>
              </a:solidFill>
              <a:latin typeface="Aharoni" panose="02010803020104030203" pitchFamily="2" charset="-79"/>
              <a:cs typeface="Aharoni" panose="02010803020104030203" pitchFamily="2" charset="-79"/>
            </a:endParaRPr>
          </a:p>
        </p:txBody>
      </p:sp>
      <p:sp>
        <p:nvSpPr>
          <p:cNvPr id="11" name="Text 11">
            <a:extLst>
              <a:ext uri="{FF2B5EF4-FFF2-40B4-BE49-F238E27FC236}">
                <a16:creationId xmlns:a16="http://schemas.microsoft.com/office/drawing/2014/main" xmlns="" id="{4A64B46E-A418-FC14-E11A-CDEA463A92AD}"/>
              </a:ext>
            </a:extLst>
          </p:cNvPr>
          <p:cNvSpPr/>
          <p:nvPr/>
        </p:nvSpPr>
        <p:spPr>
          <a:xfrm>
            <a:off x="6004512" y="3984888"/>
            <a:ext cx="4926012" cy="793849"/>
          </a:xfrm>
          <a:prstGeom prst="rect">
            <a:avLst/>
          </a:prstGeom>
          <a:noFill/>
          <a:ln/>
        </p:spPr>
        <p:txBody>
          <a:bodyPr wrap="square" lIns="0" tIns="0" rIns="0" bIns="0" rtlCol="0" anchor="t"/>
          <a:lstStyle/>
          <a:p>
            <a:pPr>
              <a:lnSpc>
                <a:spcPts val="2067"/>
              </a:lnSpc>
            </a:pPr>
            <a:r>
              <a:rPr lang="en-US" sz="2000" dirty="0">
                <a:solidFill>
                  <a:srgbClr val="271D6F"/>
                </a:solidFill>
                <a:latin typeface="Aptos" panose="020B0004020202020204" pitchFamily="34" charset="0"/>
                <a:ea typeface="Roboto Light" pitchFamily="34" charset="-122"/>
                <a:cs typeface="Aharoni" panose="02010803020104030203" pitchFamily="2" charset="-79"/>
              </a:rPr>
              <a:t>Até o final de 2023, nenhuma norma exigia o registro detalhado dessas </a:t>
            </a:r>
            <a:r>
              <a:rPr lang="en-US" sz="2000" dirty="0" err="1">
                <a:solidFill>
                  <a:srgbClr val="271D6F"/>
                </a:solidFill>
                <a:latin typeface="Aptos" panose="020B0004020202020204" pitchFamily="34" charset="0"/>
                <a:ea typeface="Roboto Light" pitchFamily="34" charset="-122"/>
                <a:cs typeface="Aharoni" panose="02010803020104030203" pitchFamily="2" charset="-79"/>
              </a:rPr>
              <a:t>transferências</a:t>
            </a:r>
            <a:r>
              <a:rPr lang="en-US" sz="2000" dirty="0">
                <a:solidFill>
                  <a:srgbClr val="271D6F"/>
                </a:solidFill>
                <a:latin typeface="Aptos" panose="020B0004020202020204" pitchFamily="34" charset="0"/>
                <a:ea typeface="Roboto Light" pitchFamily="34" charset="-122"/>
                <a:cs typeface="Aharoni" panose="02010803020104030203" pitchFamily="2" charset="-79"/>
              </a:rPr>
              <a:t>.</a:t>
            </a:r>
            <a:endParaRPr lang="en-US" sz="2000" dirty="0">
              <a:solidFill>
                <a:srgbClr val="271D6F"/>
              </a:solidFill>
              <a:latin typeface="Aptos" panose="020B0004020202020204" pitchFamily="34" charset="0"/>
              <a:cs typeface="Aharoni" panose="02010803020104030203" pitchFamily="2" charset="-79"/>
            </a:endParaRPr>
          </a:p>
        </p:txBody>
      </p:sp>
    </p:spTree>
    <p:extLst>
      <p:ext uri="{BB962C8B-B14F-4D97-AF65-F5344CB8AC3E}">
        <p14:creationId xmlns:p14="http://schemas.microsoft.com/office/powerpoint/2010/main" val="144780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a:extLst>
            <a:ext uri="{FF2B5EF4-FFF2-40B4-BE49-F238E27FC236}">
              <a16:creationId xmlns:a16="http://schemas.microsoft.com/office/drawing/2014/main" xmlns="" id="{21C91E4C-40E5-3AA1-153C-AC23862A48FD}"/>
            </a:ext>
          </a:extLst>
        </p:cNvPr>
        <p:cNvGrpSpPr/>
        <p:nvPr/>
      </p:nvGrpSpPr>
      <p:grpSpPr>
        <a:xfrm>
          <a:off x="0" y="0"/>
          <a:ext cx="0" cy="0"/>
          <a:chOff x="0" y="0"/>
          <a:chExt cx="0" cy="0"/>
        </a:xfrm>
      </p:grpSpPr>
      <p:sp>
        <p:nvSpPr>
          <p:cNvPr id="6" name="Título 1">
            <a:extLst>
              <a:ext uri="{FF2B5EF4-FFF2-40B4-BE49-F238E27FC236}">
                <a16:creationId xmlns:a16="http://schemas.microsoft.com/office/drawing/2014/main" xmlns="" id="{E9EFFF08-AB50-41E8-72ED-794C01A17A7D}"/>
              </a:ext>
            </a:extLst>
          </p:cNvPr>
          <p:cNvSpPr txBox="1">
            <a:spLocks/>
          </p:cNvSpPr>
          <p:nvPr/>
        </p:nvSpPr>
        <p:spPr>
          <a:xfrm>
            <a:off x="718442" y="884678"/>
            <a:ext cx="9720957" cy="843206"/>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pt-BR" sz="3200" dirty="0">
              <a:solidFill>
                <a:srgbClr val="271D6F"/>
              </a:solidFill>
              <a:latin typeface="Aharoni" panose="02010803020104030203" pitchFamily="2" charset="-79"/>
              <a:cs typeface="Aharoni" panose="02010803020104030203" pitchFamily="2" charset="-79"/>
            </a:endParaRPr>
          </a:p>
        </p:txBody>
      </p:sp>
      <p:sp>
        <p:nvSpPr>
          <p:cNvPr id="7" name="Text 1">
            <a:extLst>
              <a:ext uri="{FF2B5EF4-FFF2-40B4-BE49-F238E27FC236}">
                <a16:creationId xmlns:a16="http://schemas.microsoft.com/office/drawing/2014/main" xmlns="" id="{6918077F-087C-9364-D294-E4A2CE980EDA}"/>
              </a:ext>
            </a:extLst>
          </p:cNvPr>
          <p:cNvSpPr/>
          <p:nvPr/>
        </p:nvSpPr>
        <p:spPr>
          <a:xfrm>
            <a:off x="661489" y="1015970"/>
            <a:ext cx="8473579" cy="516731"/>
          </a:xfrm>
          <a:prstGeom prst="rect">
            <a:avLst/>
          </a:prstGeom>
          <a:noFill/>
          <a:ln/>
        </p:spPr>
        <p:txBody>
          <a:bodyPr wrap="none" lIns="0" tIns="0" rIns="0" bIns="0" rtlCol="0" anchor="t"/>
          <a:lstStyle/>
          <a:p>
            <a:pPr>
              <a:lnSpc>
                <a:spcPts val="4067"/>
              </a:lnSpc>
            </a:pPr>
            <a:r>
              <a:rPr lang="en-US" sz="4400" dirty="0">
                <a:solidFill>
                  <a:srgbClr val="271D6F"/>
                </a:solidFill>
                <a:latin typeface="Aharoni" panose="02010803020104030203" pitchFamily="2" charset="-79"/>
                <a:ea typeface="Poppins Light" pitchFamily="34" charset="-122"/>
                <a:cs typeface="Aharoni" panose="02010803020104030203" pitchFamily="2" charset="-79"/>
              </a:rPr>
              <a:t>O </a:t>
            </a:r>
            <a:r>
              <a:rPr lang="en-US" sz="4400" dirty="0" err="1">
                <a:solidFill>
                  <a:srgbClr val="271D6F"/>
                </a:solidFill>
                <a:latin typeface="Aharoni" panose="02010803020104030203" pitchFamily="2" charset="-79"/>
                <a:ea typeface="Poppins Light" pitchFamily="34" charset="-122"/>
                <a:cs typeface="Aharoni" panose="02010803020104030203" pitchFamily="2" charset="-79"/>
              </a:rPr>
              <a:t>Contexto</a:t>
            </a:r>
            <a:endParaRPr lang="en-US" sz="4400" dirty="0">
              <a:solidFill>
                <a:srgbClr val="271D6F"/>
              </a:solidFill>
              <a:latin typeface="Aharoni" panose="02010803020104030203" pitchFamily="2" charset="-79"/>
              <a:cs typeface="Aharoni" panose="02010803020104030203" pitchFamily="2" charset="-79"/>
            </a:endParaRPr>
          </a:p>
        </p:txBody>
      </p:sp>
      <p:sp>
        <p:nvSpPr>
          <p:cNvPr id="8" name="Text 3">
            <a:extLst>
              <a:ext uri="{FF2B5EF4-FFF2-40B4-BE49-F238E27FC236}">
                <a16:creationId xmlns:a16="http://schemas.microsoft.com/office/drawing/2014/main" xmlns="" id="{D1FF0A3B-4AD8-5A3F-D4BA-CB1CE0ECF543}"/>
              </a:ext>
            </a:extLst>
          </p:cNvPr>
          <p:cNvSpPr/>
          <p:nvPr/>
        </p:nvSpPr>
        <p:spPr>
          <a:xfrm>
            <a:off x="661489" y="2317567"/>
            <a:ext cx="10869017" cy="793849"/>
          </a:xfrm>
          <a:prstGeom prst="rect">
            <a:avLst/>
          </a:prstGeom>
          <a:noFill/>
          <a:ln/>
        </p:spPr>
        <p:txBody>
          <a:bodyPr wrap="square" lIns="0" tIns="0" rIns="0" bIns="0" rtlCol="0" anchor="t"/>
          <a:lstStyle/>
          <a:p>
            <a:pPr>
              <a:lnSpc>
                <a:spcPts val="2067"/>
              </a:lnSpc>
            </a:pPr>
            <a:r>
              <a:rPr lang="en-US" sz="2000" dirty="0">
                <a:solidFill>
                  <a:srgbClr val="271D6F"/>
                </a:solidFill>
                <a:latin typeface="Aptos" panose="020B0004020202020204" pitchFamily="34" charset="0"/>
                <a:ea typeface="Roboto Light" pitchFamily="34" charset="-122"/>
                <a:cs typeface="Aharoni" panose="02010803020104030203" pitchFamily="2" charset="-79"/>
              </a:rPr>
              <a:t>O TCU </a:t>
            </a:r>
            <a:r>
              <a:rPr lang="en-US" sz="2000" dirty="0" err="1">
                <a:solidFill>
                  <a:srgbClr val="271D6F"/>
                </a:solidFill>
                <a:latin typeface="Aptos" panose="020B0004020202020204" pitchFamily="34" charset="0"/>
                <a:ea typeface="Roboto Light" pitchFamily="34" charset="-122"/>
                <a:cs typeface="Aharoni" panose="02010803020104030203" pitchFamily="2" charset="-79"/>
              </a:rPr>
              <a:t>publicou</a:t>
            </a:r>
            <a:r>
              <a:rPr lang="en-US" sz="2000" dirty="0">
                <a:solidFill>
                  <a:srgbClr val="271D6F"/>
                </a:solidFill>
                <a:latin typeface="Aptos" panose="020B0004020202020204" pitchFamily="34" charset="0"/>
                <a:ea typeface="Roboto Light" pitchFamily="34" charset="-122"/>
                <a:cs typeface="Aharoni" panose="02010803020104030203" pitchFamily="2" charset="-79"/>
              </a:rPr>
              <a:t> a </a:t>
            </a:r>
            <a:r>
              <a:rPr lang="en-US" sz="2000" b="1" dirty="0" err="1">
                <a:solidFill>
                  <a:srgbClr val="271D6F"/>
                </a:solidFill>
                <a:latin typeface="Aptos" panose="020B0004020202020204" pitchFamily="34" charset="0"/>
                <a:ea typeface="Roboto Light" pitchFamily="34" charset="-122"/>
                <a:cs typeface="Aharoni" panose="02010803020104030203" pitchFamily="2" charset="-79"/>
              </a:rPr>
              <a:t>Instrução</a:t>
            </a:r>
            <a:r>
              <a:rPr lang="en-US" sz="2000" b="1" dirty="0">
                <a:solidFill>
                  <a:srgbClr val="271D6F"/>
                </a:solidFill>
                <a:latin typeface="Aptos" panose="020B0004020202020204" pitchFamily="34" charset="0"/>
                <a:ea typeface="Roboto Light" pitchFamily="34" charset="-122"/>
                <a:cs typeface="Aharoni" panose="02010803020104030203" pitchFamily="2" charset="-79"/>
              </a:rPr>
              <a:t> Normativa TCU 93/2024</a:t>
            </a:r>
            <a:r>
              <a:rPr lang="en-US" sz="2000" dirty="0">
                <a:solidFill>
                  <a:srgbClr val="271D6F"/>
                </a:solidFill>
                <a:latin typeface="Aptos" panose="020B0004020202020204" pitchFamily="34" charset="0"/>
                <a:ea typeface="Roboto Light" pitchFamily="34" charset="-122"/>
                <a:cs typeface="Aharoni" panose="02010803020104030203" pitchFamily="2" charset="-79"/>
              </a:rPr>
              <a:t>, que exigiu o registro detalhado das transferências na Plataforma Transferegov.br. </a:t>
            </a:r>
          </a:p>
          <a:p>
            <a:pPr>
              <a:lnSpc>
                <a:spcPts val="2067"/>
              </a:lnSpc>
            </a:pPr>
            <a:endParaRPr lang="en-US" sz="2000" dirty="0">
              <a:solidFill>
                <a:srgbClr val="271D6F"/>
              </a:solidFill>
              <a:latin typeface="Aptos" panose="020B0004020202020204" pitchFamily="34" charset="0"/>
              <a:ea typeface="Roboto Light" pitchFamily="34" charset="-122"/>
              <a:cs typeface="Aharoni" panose="02010803020104030203" pitchFamily="2" charset="-79"/>
            </a:endParaRPr>
          </a:p>
          <a:p>
            <a:pPr>
              <a:lnSpc>
                <a:spcPts val="2067"/>
              </a:lnSpc>
            </a:pPr>
            <a:r>
              <a:rPr lang="en-US" sz="2000" dirty="0">
                <a:solidFill>
                  <a:srgbClr val="271D6F"/>
                </a:solidFill>
                <a:latin typeface="Aptos" panose="020B0004020202020204" pitchFamily="34" charset="0"/>
                <a:ea typeface="Roboto Light" pitchFamily="34" charset="-122"/>
                <a:cs typeface="Aharoni" panose="02010803020104030203" pitchFamily="2" charset="-79"/>
              </a:rPr>
              <a:t>Por </a:t>
            </a:r>
            <a:r>
              <a:rPr lang="en-US" sz="2000" dirty="0" err="1">
                <a:solidFill>
                  <a:srgbClr val="271D6F"/>
                </a:solidFill>
                <a:latin typeface="Aptos" panose="020B0004020202020204" pitchFamily="34" charset="0"/>
                <a:ea typeface="Roboto Light" pitchFamily="34" charset="-122"/>
                <a:cs typeface="Aharoni" panose="02010803020104030203" pitchFamily="2" charset="-79"/>
              </a:rPr>
              <a:t>meio</a:t>
            </a:r>
            <a:r>
              <a:rPr lang="en-US" sz="2000" dirty="0">
                <a:solidFill>
                  <a:srgbClr val="271D6F"/>
                </a:solidFill>
                <a:latin typeface="Aptos" panose="020B0004020202020204" pitchFamily="34" charset="0"/>
                <a:ea typeface="Roboto Light" pitchFamily="34" charset="-122"/>
                <a:cs typeface="Aharoni" panose="02010803020104030203" pitchFamily="2" charset="-79"/>
              </a:rPr>
              <a:t> da </a:t>
            </a:r>
            <a:r>
              <a:rPr lang="en-US" sz="2000" b="1" dirty="0">
                <a:solidFill>
                  <a:srgbClr val="271D6F"/>
                </a:solidFill>
                <a:latin typeface="Aptos" panose="020B0004020202020204" pitchFamily="34" charset="0"/>
                <a:ea typeface="Roboto Light" pitchFamily="34" charset="-122"/>
                <a:cs typeface="Aharoni" panose="02010803020104030203" pitchFamily="2" charset="-79"/>
              </a:rPr>
              <a:t>ADPF 854/DF</a:t>
            </a:r>
            <a:r>
              <a:rPr lang="en-US" sz="2000" dirty="0">
                <a:solidFill>
                  <a:srgbClr val="271D6F"/>
                </a:solidFill>
                <a:latin typeface="Aptos" panose="020B0004020202020204" pitchFamily="34" charset="0"/>
                <a:ea typeface="Roboto Light" pitchFamily="34" charset="-122"/>
                <a:cs typeface="Aharoni" panose="02010803020104030203" pitchFamily="2" charset="-79"/>
              </a:rPr>
              <a:t>, o Ministro Flavio Dino </a:t>
            </a:r>
            <a:r>
              <a:rPr lang="en-US" sz="2000" dirty="0" err="1">
                <a:solidFill>
                  <a:srgbClr val="271D6F"/>
                </a:solidFill>
                <a:latin typeface="Aptos" panose="020B0004020202020204" pitchFamily="34" charset="0"/>
                <a:ea typeface="Roboto Light" pitchFamily="34" charset="-122"/>
                <a:cs typeface="Aharoni" panose="02010803020104030203" pitchFamily="2" charset="-79"/>
              </a:rPr>
              <a:t>determinou</a:t>
            </a:r>
            <a:r>
              <a:rPr lang="en-US" sz="2000" dirty="0">
                <a:solidFill>
                  <a:srgbClr val="271D6F"/>
                </a:solidFill>
                <a:latin typeface="Aptos" panose="020B0004020202020204" pitchFamily="34" charset="0"/>
                <a:ea typeface="Roboto Light" pitchFamily="34" charset="-122"/>
                <a:cs typeface="Aharoni" panose="02010803020104030203" pitchFamily="2" charset="-79"/>
              </a:rPr>
              <a:t> </a:t>
            </a:r>
            <a:r>
              <a:rPr lang="en-US" sz="2000" dirty="0" err="1">
                <a:solidFill>
                  <a:srgbClr val="271D6F"/>
                </a:solidFill>
                <a:latin typeface="Aptos" panose="020B0004020202020204" pitchFamily="34" charset="0"/>
                <a:ea typeface="Roboto Light" pitchFamily="34" charset="-122"/>
                <a:cs typeface="Aharoni" panose="02010803020104030203" pitchFamily="2" charset="-79"/>
              </a:rPr>
              <a:t>que</a:t>
            </a:r>
            <a:r>
              <a:rPr lang="en-US" sz="2000" dirty="0">
                <a:solidFill>
                  <a:srgbClr val="271D6F"/>
                </a:solidFill>
                <a:latin typeface="Aptos" panose="020B0004020202020204" pitchFamily="34" charset="0"/>
                <a:ea typeface="Roboto Light" pitchFamily="34" charset="-122"/>
                <a:cs typeface="Aharoni" panose="02010803020104030203" pitchFamily="2" charset="-79"/>
              </a:rPr>
              <a:t>, </a:t>
            </a:r>
            <a:r>
              <a:rPr lang="en-US" sz="2000" dirty="0" err="1">
                <a:solidFill>
                  <a:srgbClr val="271D6F"/>
                </a:solidFill>
                <a:latin typeface="Aptos" panose="020B0004020202020204" pitchFamily="34" charset="0"/>
                <a:ea typeface="Roboto Light" pitchFamily="34" charset="-122"/>
                <a:cs typeface="Aharoni" panose="02010803020104030203" pitchFamily="2" charset="-79"/>
              </a:rPr>
              <a:t>em</a:t>
            </a:r>
            <a:r>
              <a:rPr lang="en-US" sz="2000" dirty="0">
                <a:solidFill>
                  <a:srgbClr val="271D6F"/>
                </a:solidFill>
                <a:latin typeface="Aptos" panose="020B0004020202020204" pitchFamily="34" charset="0"/>
                <a:ea typeface="Roboto Light" pitchFamily="34" charset="-122"/>
                <a:cs typeface="Aharoni" panose="02010803020104030203" pitchFamily="2" charset="-79"/>
              </a:rPr>
              <a:t> um </a:t>
            </a:r>
            <a:r>
              <a:rPr lang="en-US" sz="2000" dirty="0" err="1">
                <a:solidFill>
                  <a:srgbClr val="271D6F"/>
                </a:solidFill>
                <a:latin typeface="Aptos" panose="020B0004020202020204" pitchFamily="34" charset="0"/>
                <a:ea typeface="Roboto Light" pitchFamily="34" charset="-122"/>
                <a:cs typeface="Aharoni" panose="02010803020104030203" pitchFamily="2" charset="-79"/>
              </a:rPr>
              <a:t>prazo</a:t>
            </a:r>
            <a:r>
              <a:rPr lang="en-US" sz="2000" dirty="0">
                <a:solidFill>
                  <a:srgbClr val="271D6F"/>
                </a:solidFill>
                <a:latin typeface="Aptos" panose="020B0004020202020204" pitchFamily="34" charset="0"/>
                <a:ea typeface="Roboto Light" pitchFamily="34" charset="-122"/>
                <a:cs typeface="Aharoni" panose="02010803020104030203" pitchFamily="2" charset="-79"/>
              </a:rPr>
              <a:t> de </a:t>
            </a:r>
            <a:r>
              <a:rPr lang="en-US" sz="2000" dirty="0" err="1">
                <a:solidFill>
                  <a:srgbClr val="271D6F"/>
                </a:solidFill>
                <a:latin typeface="Aptos" panose="020B0004020202020204" pitchFamily="34" charset="0"/>
                <a:ea typeface="Roboto Light" pitchFamily="34" charset="-122"/>
                <a:cs typeface="Aharoni" panose="02010803020104030203" pitchFamily="2" charset="-79"/>
              </a:rPr>
              <a:t>até</a:t>
            </a:r>
            <a:r>
              <a:rPr lang="en-US" sz="2000" dirty="0">
                <a:solidFill>
                  <a:srgbClr val="271D6F"/>
                </a:solidFill>
                <a:latin typeface="Aptos" panose="020B0004020202020204" pitchFamily="34" charset="0"/>
                <a:ea typeface="Roboto Light" pitchFamily="34" charset="-122"/>
                <a:cs typeface="Aharoni" panose="02010803020104030203" pitchFamily="2" charset="-79"/>
              </a:rPr>
              <a:t> 60 </a:t>
            </a:r>
            <a:r>
              <a:rPr lang="en-US" sz="2000" dirty="0" err="1">
                <a:solidFill>
                  <a:srgbClr val="271D6F"/>
                </a:solidFill>
                <a:latin typeface="Aptos" panose="020B0004020202020204" pitchFamily="34" charset="0"/>
                <a:ea typeface="Roboto Light" pitchFamily="34" charset="-122"/>
                <a:cs typeface="Aharoni" panose="02010803020104030203" pitchFamily="2" charset="-79"/>
              </a:rPr>
              <a:t>dias</a:t>
            </a:r>
            <a:r>
              <a:rPr lang="en-US" sz="2000" dirty="0">
                <a:solidFill>
                  <a:srgbClr val="271D6F"/>
                </a:solidFill>
                <a:latin typeface="Aptos" panose="020B0004020202020204" pitchFamily="34" charset="0"/>
                <a:ea typeface="Roboto Light" pitchFamily="34" charset="-122"/>
                <a:cs typeface="Aharoni" panose="02010803020104030203" pitchFamily="2" charset="-79"/>
              </a:rPr>
              <a:t>, </a:t>
            </a:r>
            <a:r>
              <a:rPr lang="en-US" sz="2000" b="1" dirty="0">
                <a:solidFill>
                  <a:srgbClr val="271D6F"/>
                </a:solidFill>
                <a:latin typeface="Aptos" panose="020B0004020202020204" pitchFamily="34" charset="0"/>
                <a:ea typeface="Roboto Light" pitchFamily="34" charset="-122"/>
                <a:cs typeface="Aharoni" panose="02010803020104030203" pitchFamily="2" charset="-79"/>
              </a:rPr>
              <a:t>todos</a:t>
            </a:r>
            <a:r>
              <a:rPr lang="en-US" sz="2000" dirty="0">
                <a:solidFill>
                  <a:srgbClr val="271D6F"/>
                </a:solidFill>
                <a:latin typeface="Aptos" panose="020B0004020202020204" pitchFamily="34" charset="0"/>
                <a:ea typeface="Roboto Light" pitchFamily="34" charset="-122"/>
                <a:cs typeface="Aharoni" panose="02010803020104030203" pitchFamily="2" charset="-79"/>
              </a:rPr>
              <a:t> os planos de trabalho de 2024 e anos anteriores fossem inseridos no sistema e aprovados, sob pena de </a:t>
            </a:r>
            <a:r>
              <a:rPr lang="en-US" sz="2000" b="1" dirty="0">
                <a:solidFill>
                  <a:srgbClr val="271D6F"/>
                </a:solidFill>
                <a:latin typeface="Aptos" panose="020B0004020202020204" pitchFamily="34" charset="0"/>
                <a:ea typeface="Roboto Light" pitchFamily="34" charset="-122"/>
                <a:cs typeface="Aharoni" panose="02010803020104030203" pitchFamily="2" charset="-79"/>
              </a:rPr>
              <a:t>bloqueios</a:t>
            </a:r>
            <a:r>
              <a:rPr lang="en-US" sz="2000" dirty="0">
                <a:solidFill>
                  <a:srgbClr val="271D6F"/>
                </a:solidFill>
                <a:latin typeface="Aptos" panose="020B0004020202020204" pitchFamily="34" charset="0"/>
                <a:ea typeface="Roboto Light" pitchFamily="34" charset="-122"/>
                <a:cs typeface="Aharoni" panose="02010803020104030203" pitchFamily="2" charset="-79"/>
              </a:rPr>
              <a:t> e </a:t>
            </a:r>
            <a:r>
              <a:rPr lang="en-US" sz="2000" b="1" dirty="0">
                <a:solidFill>
                  <a:srgbClr val="271D6F"/>
                </a:solidFill>
                <a:latin typeface="Aptos" panose="020B0004020202020204" pitchFamily="34" charset="0"/>
                <a:ea typeface="Roboto Light" pitchFamily="34" charset="-122"/>
                <a:cs typeface="Aharoni" panose="02010803020104030203" pitchFamily="2" charset="-79"/>
              </a:rPr>
              <a:t>responsabilização</a:t>
            </a:r>
            <a:r>
              <a:rPr lang="en-US" sz="2000" dirty="0">
                <a:solidFill>
                  <a:srgbClr val="271D6F"/>
                </a:solidFill>
                <a:latin typeface="Aptos" panose="020B0004020202020204" pitchFamily="34" charset="0"/>
                <a:ea typeface="Roboto Light" pitchFamily="34" charset="-122"/>
                <a:cs typeface="Aharoni" panose="02010803020104030203" pitchFamily="2" charset="-79"/>
              </a:rPr>
              <a:t> dos gestores públicos</a:t>
            </a:r>
            <a:r>
              <a:rPr lang="en-US" sz="1600" dirty="0">
                <a:solidFill>
                  <a:srgbClr val="271D6F"/>
                </a:solidFill>
                <a:latin typeface="Aptos" panose="020B0004020202020204" pitchFamily="34" charset="0"/>
                <a:ea typeface="Roboto Light" pitchFamily="34" charset="-122"/>
                <a:cs typeface="Aharoni" panose="02010803020104030203" pitchFamily="2" charset="-79"/>
              </a:rPr>
              <a:t>.</a:t>
            </a:r>
            <a:endParaRPr lang="en-US" sz="1600" dirty="0">
              <a:solidFill>
                <a:srgbClr val="271D6F"/>
              </a:solidFill>
              <a:latin typeface="Aptos" panose="020B0004020202020204" pitchFamily="34" charset="0"/>
              <a:cs typeface="Aharoni" panose="02010803020104030203" pitchFamily="2" charset="-79"/>
            </a:endParaRPr>
          </a:p>
        </p:txBody>
      </p:sp>
    </p:spTree>
    <p:extLst>
      <p:ext uri="{BB962C8B-B14F-4D97-AF65-F5344CB8AC3E}">
        <p14:creationId xmlns:p14="http://schemas.microsoft.com/office/powerpoint/2010/main" val="1808774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a:extLst>
            <a:ext uri="{FF2B5EF4-FFF2-40B4-BE49-F238E27FC236}">
              <a16:creationId xmlns:a16="http://schemas.microsoft.com/office/drawing/2014/main" xmlns="" id="{1FA2F4E9-0138-6995-7C27-BC910957C106}"/>
            </a:ext>
          </a:extLst>
        </p:cNvPr>
        <p:cNvGrpSpPr/>
        <p:nvPr/>
      </p:nvGrpSpPr>
      <p:grpSpPr>
        <a:xfrm>
          <a:off x="0" y="0"/>
          <a:ext cx="0" cy="0"/>
          <a:chOff x="0" y="0"/>
          <a:chExt cx="0" cy="0"/>
        </a:xfrm>
      </p:grpSpPr>
      <p:sp>
        <p:nvSpPr>
          <p:cNvPr id="5" name="Text 1">
            <a:extLst>
              <a:ext uri="{FF2B5EF4-FFF2-40B4-BE49-F238E27FC236}">
                <a16:creationId xmlns:a16="http://schemas.microsoft.com/office/drawing/2014/main" xmlns="" id="{FE24F3C1-D21F-390F-BA1B-E155ACE1DABE}"/>
              </a:ext>
            </a:extLst>
          </p:cNvPr>
          <p:cNvSpPr/>
          <p:nvPr/>
        </p:nvSpPr>
        <p:spPr>
          <a:xfrm>
            <a:off x="614363" y="1173957"/>
            <a:ext cx="8473579" cy="516731"/>
          </a:xfrm>
          <a:prstGeom prst="rect">
            <a:avLst/>
          </a:prstGeom>
          <a:noFill/>
          <a:ln/>
        </p:spPr>
        <p:txBody>
          <a:bodyPr wrap="none" lIns="0" tIns="0" rIns="0" bIns="0" rtlCol="0" anchor="t"/>
          <a:lstStyle/>
          <a:p>
            <a:pPr>
              <a:lnSpc>
                <a:spcPts val="4067"/>
              </a:lnSpc>
            </a:pPr>
            <a:r>
              <a:rPr lang="en-US" sz="4800" dirty="0">
                <a:solidFill>
                  <a:srgbClr val="271D6F"/>
                </a:solidFill>
                <a:latin typeface="Aharoni" panose="02010803020104030203" pitchFamily="2" charset="-79"/>
                <a:ea typeface="Poppins Light" pitchFamily="34" charset="-122"/>
                <a:cs typeface="Aharoni" panose="02010803020104030203" pitchFamily="2" charset="-79"/>
              </a:rPr>
              <a:t>O </a:t>
            </a:r>
            <a:r>
              <a:rPr lang="en-US" sz="4800" dirty="0" err="1">
                <a:solidFill>
                  <a:srgbClr val="271D6F"/>
                </a:solidFill>
                <a:latin typeface="Aharoni" panose="02010803020104030203" pitchFamily="2" charset="-79"/>
                <a:ea typeface="Poppins Light" pitchFamily="34" charset="-122"/>
                <a:cs typeface="Aharoni" panose="02010803020104030203" pitchFamily="2" charset="-79"/>
              </a:rPr>
              <a:t>Diagnóstico</a:t>
            </a:r>
            <a:endParaRPr lang="en-US" sz="4800" dirty="0">
              <a:solidFill>
                <a:srgbClr val="271D6F"/>
              </a:solidFill>
              <a:latin typeface="Aharoni" panose="02010803020104030203" pitchFamily="2" charset="-79"/>
              <a:cs typeface="Aharoni" panose="02010803020104030203" pitchFamily="2" charset="-79"/>
            </a:endParaRPr>
          </a:p>
        </p:txBody>
      </p:sp>
      <p:sp>
        <p:nvSpPr>
          <p:cNvPr id="6" name="Shape 3">
            <a:extLst>
              <a:ext uri="{FF2B5EF4-FFF2-40B4-BE49-F238E27FC236}">
                <a16:creationId xmlns:a16="http://schemas.microsoft.com/office/drawing/2014/main" xmlns="" id="{52054703-8FA9-C9D2-BEE2-48F7167E42A4}"/>
              </a:ext>
            </a:extLst>
          </p:cNvPr>
          <p:cNvSpPr/>
          <p:nvPr/>
        </p:nvSpPr>
        <p:spPr>
          <a:xfrm>
            <a:off x="1371600" y="2855491"/>
            <a:ext cx="7245928" cy="2229128"/>
          </a:xfrm>
          <a:prstGeom prst="roundRect">
            <a:avLst>
              <a:gd name="adj" fmla="val 6629"/>
            </a:avLst>
          </a:prstGeom>
          <a:solidFill>
            <a:srgbClr val="FFCB00">
              <a:alpha val="47000"/>
            </a:srgbClr>
          </a:solidFill>
          <a:ln/>
        </p:spPr>
        <p:txBody>
          <a:bodyPr/>
          <a:lstStyle/>
          <a:p>
            <a:endParaRPr lang="pt-BR" sz="2400">
              <a:solidFill>
                <a:srgbClr val="271D6F"/>
              </a:solidFill>
            </a:endParaRPr>
          </a:p>
        </p:txBody>
      </p:sp>
      <p:sp>
        <p:nvSpPr>
          <p:cNvPr id="7" name="Text 4">
            <a:extLst>
              <a:ext uri="{FF2B5EF4-FFF2-40B4-BE49-F238E27FC236}">
                <a16:creationId xmlns:a16="http://schemas.microsoft.com/office/drawing/2014/main" xmlns="" id="{F3AFE073-7F29-7349-A481-9BD502135F68}"/>
              </a:ext>
            </a:extLst>
          </p:cNvPr>
          <p:cNvSpPr/>
          <p:nvPr/>
        </p:nvSpPr>
        <p:spPr>
          <a:xfrm>
            <a:off x="1662828" y="3023155"/>
            <a:ext cx="3578627" cy="253734"/>
          </a:xfrm>
          <a:prstGeom prst="rect">
            <a:avLst/>
          </a:prstGeom>
          <a:noFill/>
          <a:ln/>
        </p:spPr>
        <p:txBody>
          <a:bodyPr wrap="none" lIns="0" tIns="0" rIns="0" bIns="0" rtlCol="0" anchor="t"/>
          <a:lstStyle/>
          <a:p>
            <a:pPr>
              <a:lnSpc>
                <a:spcPts val="2000"/>
              </a:lnSpc>
            </a:pPr>
            <a:r>
              <a:rPr lang="en-US" sz="2400" dirty="0">
                <a:solidFill>
                  <a:srgbClr val="271D6F"/>
                </a:solidFill>
                <a:latin typeface="Aharoni" panose="02010803020104030203" pitchFamily="2" charset="-79"/>
                <a:ea typeface="Poppins Light" pitchFamily="34" charset="-122"/>
                <a:cs typeface="Aharoni" panose="02010803020104030203" pitchFamily="2" charset="-79"/>
              </a:rPr>
              <a:t>Nota Técnica 1/2025 — TCU</a:t>
            </a:r>
            <a:endParaRPr lang="en-US" sz="2400" dirty="0">
              <a:solidFill>
                <a:srgbClr val="271D6F"/>
              </a:solidFill>
              <a:latin typeface="Aharoni" panose="02010803020104030203" pitchFamily="2" charset="-79"/>
              <a:cs typeface="Aharoni" panose="02010803020104030203" pitchFamily="2" charset="-79"/>
            </a:endParaRPr>
          </a:p>
        </p:txBody>
      </p:sp>
      <p:sp>
        <p:nvSpPr>
          <p:cNvPr id="8" name="Text 5">
            <a:extLst>
              <a:ext uri="{FF2B5EF4-FFF2-40B4-BE49-F238E27FC236}">
                <a16:creationId xmlns:a16="http://schemas.microsoft.com/office/drawing/2014/main" xmlns="" id="{AB9D138E-1245-192C-6C24-D429F23E8751}"/>
              </a:ext>
            </a:extLst>
          </p:cNvPr>
          <p:cNvSpPr/>
          <p:nvPr/>
        </p:nvSpPr>
        <p:spPr>
          <a:xfrm>
            <a:off x="1662828" y="3444552"/>
            <a:ext cx="6706753" cy="1039091"/>
          </a:xfrm>
          <a:prstGeom prst="rect">
            <a:avLst/>
          </a:prstGeom>
          <a:noFill/>
          <a:ln/>
        </p:spPr>
        <p:txBody>
          <a:bodyPr wrap="square" lIns="0" tIns="0" rIns="0" bIns="0" rtlCol="0" anchor="t"/>
          <a:lstStyle/>
          <a:p>
            <a:pPr>
              <a:lnSpc>
                <a:spcPts val="2067"/>
              </a:lnSpc>
            </a:pPr>
            <a:r>
              <a:rPr lang="en-US" sz="2000" dirty="0">
                <a:solidFill>
                  <a:srgbClr val="271D6F"/>
                </a:solidFill>
                <a:latin typeface="Aptos" panose="020B0004020202020204" pitchFamily="34" charset="0"/>
                <a:ea typeface="Roboto Light" pitchFamily="34" charset="-122"/>
                <a:cs typeface="Roboto Light" pitchFamily="34" charset="-120"/>
              </a:rPr>
              <a:t>O diagnóstico revelou um cenário preocupante: </a:t>
            </a:r>
            <a:r>
              <a:rPr lang="en-US" sz="2000" b="1" dirty="0">
                <a:solidFill>
                  <a:srgbClr val="271D6F"/>
                </a:solidFill>
                <a:latin typeface="Aptos" panose="020B0004020202020204" pitchFamily="34" charset="0"/>
                <a:ea typeface="Roboto Light" pitchFamily="34" charset="-122"/>
                <a:cs typeface="Roboto Light" pitchFamily="34" charset="-120"/>
              </a:rPr>
              <a:t>31,60%</a:t>
            </a:r>
            <a:r>
              <a:rPr lang="en-US" sz="2000" dirty="0">
                <a:solidFill>
                  <a:srgbClr val="271D6F"/>
                </a:solidFill>
                <a:latin typeface="Aptos" panose="020B0004020202020204" pitchFamily="34" charset="0"/>
                <a:ea typeface="Roboto Light" pitchFamily="34" charset="-122"/>
                <a:cs typeface="Roboto Light" pitchFamily="34" charset="-120"/>
              </a:rPr>
              <a:t> dos planos de trabalho de 2020 a 2023 ainda </a:t>
            </a:r>
            <a:r>
              <a:rPr lang="en-US" sz="2000" b="1" dirty="0">
                <a:solidFill>
                  <a:srgbClr val="271D6F"/>
                </a:solidFill>
                <a:latin typeface="Aptos" panose="020B0004020202020204" pitchFamily="34" charset="0"/>
                <a:ea typeface="Roboto Light" pitchFamily="34" charset="-122"/>
                <a:cs typeface="Roboto Light" pitchFamily="34" charset="-120"/>
              </a:rPr>
              <a:t>não haviam sido cadastrados</a:t>
            </a:r>
            <a:r>
              <a:rPr lang="en-US" sz="2000" dirty="0">
                <a:solidFill>
                  <a:srgbClr val="271D6F"/>
                </a:solidFill>
                <a:latin typeface="Aptos" panose="020B0004020202020204" pitchFamily="34" charset="0"/>
                <a:ea typeface="Roboto Light" pitchFamily="34" charset="-122"/>
                <a:cs typeface="Roboto Light" pitchFamily="34" charset="-120"/>
              </a:rPr>
              <a:t> na plataforma, totalizando </a:t>
            </a:r>
            <a:r>
              <a:rPr lang="en-US" sz="2000" b="1" dirty="0">
                <a:solidFill>
                  <a:srgbClr val="271D6F"/>
                </a:solidFill>
                <a:latin typeface="Aptos" panose="020B0004020202020204" pitchFamily="34" charset="0"/>
                <a:ea typeface="Roboto Light" pitchFamily="34" charset="-122"/>
                <a:cs typeface="Roboto Light" pitchFamily="34" charset="-120"/>
              </a:rPr>
              <a:t>7.621 casos </a:t>
            </a:r>
            <a:r>
              <a:rPr lang="en-US" sz="2000" dirty="0">
                <a:solidFill>
                  <a:srgbClr val="271D6F"/>
                </a:solidFill>
                <a:latin typeface="Aptos" panose="020B0004020202020204" pitchFamily="34" charset="0"/>
                <a:ea typeface="Roboto Light" pitchFamily="34" charset="-122"/>
                <a:cs typeface="Roboto Light" pitchFamily="34" charset="-120"/>
              </a:rPr>
              <a:t>omissos que somavam mais de R$ 4 bilhões em recursos sem registro adequado.</a:t>
            </a:r>
            <a:endParaRPr lang="en-US" sz="2000" dirty="0">
              <a:solidFill>
                <a:srgbClr val="271D6F"/>
              </a:solidFill>
              <a:latin typeface="Aptos" panose="020B0004020202020204" pitchFamily="34" charset="0"/>
            </a:endParaRPr>
          </a:p>
        </p:txBody>
      </p:sp>
    </p:spTree>
    <p:extLst>
      <p:ext uri="{BB962C8B-B14F-4D97-AF65-F5344CB8AC3E}">
        <p14:creationId xmlns:p14="http://schemas.microsoft.com/office/powerpoint/2010/main" val="1783650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0">
  <p:cSld>
    <p:bg>
      <p:bgPr>
        <a:blipFill dpi="0" rotWithShape="1">
          <a:blip r:embed="rId3"/>
          <a:srcRect/>
          <a:stretch>
            <a:fillRect/>
          </a:stretch>
        </a:blipFill>
        <a:effectLst/>
      </p:bgPr>
    </p:bg>
    <p:spTree>
      <p:nvGrpSpPr>
        <p:cNvPr id="1" name="">
          <a:extLst>
            <a:ext uri="{FF2B5EF4-FFF2-40B4-BE49-F238E27FC236}">
              <a16:creationId xmlns:a16="http://schemas.microsoft.com/office/drawing/2014/main" xmlns="" id="{098D2CD6-B829-4FDE-878F-9B9768E0821D}"/>
            </a:ext>
          </a:extLst>
        </p:cNvPr>
        <p:cNvGrpSpPr/>
        <p:nvPr/>
      </p:nvGrpSpPr>
      <p:grpSpPr>
        <a:xfrm>
          <a:off x="0" y="0"/>
          <a:ext cx="0" cy="0"/>
          <a:chOff x="0" y="0"/>
          <a:chExt cx="0" cy="0"/>
        </a:xfrm>
      </p:grpSpPr>
      <p:sp>
        <p:nvSpPr>
          <p:cNvPr id="19" name="Shape 3">
            <a:extLst>
              <a:ext uri="{FF2B5EF4-FFF2-40B4-BE49-F238E27FC236}">
                <a16:creationId xmlns:a16="http://schemas.microsoft.com/office/drawing/2014/main" xmlns="" id="{5543E08B-FE5A-A775-FB41-531F51DC264A}"/>
              </a:ext>
            </a:extLst>
          </p:cNvPr>
          <p:cNvSpPr/>
          <p:nvPr/>
        </p:nvSpPr>
        <p:spPr>
          <a:xfrm>
            <a:off x="775452" y="3197656"/>
            <a:ext cx="9532329" cy="2229128"/>
          </a:xfrm>
          <a:prstGeom prst="roundRect">
            <a:avLst>
              <a:gd name="adj" fmla="val 6629"/>
            </a:avLst>
          </a:prstGeom>
          <a:solidFill>
            <a:srgbClr val="FFCB00">
              <a:alpha val="47000"/>
            </a:srgbClr>
          </a:solidFill>
          <a:ln/>
        </p:spPr>
        <p:txBody>
          <a:bodyPr/>
          <a:lstStyle/>
          <a:p>
            <a:endParaRPr lang="pt-BR" sz="2400">
              <a:solidFill>
                <a:srgbClr val="271D6F"/>
              </a:solidFill>
            </a:endParaRPr>
          </a:p>
        </p:txBody>
      </p:sp>
      <p:sp>
        <p:nvSpPr>
          <p:cNvPr id="6" name="Text 1">
            <a:extLst>
              <a:ext uri="{FF2B5EF4-FFF2-40B4-BE49-F238E27FC236}">
                <a16:creationId xmlns:a16="http://schemas.microsoft.com/office/drawing/2014/main" xmlns="" id="{D553BF73-3E46-A2A3-DB91-2DFE77E5E75C}"/>
              </a:ext>
            </a:extLst>
          </p:cNvPr>
          <p:cNvSpPr/>
          <p:nvPr/>
        </p:nvSpPr>
        <p:spPr>
          <a:xfrm>
            <a:off x="661492" y="1094474"/>
            <a:ext cx="7473851" cy="516731"/>
          </a:xfrm>
          <a:prstGeom prst="rect">
            <a:avLst/>
          </a:prstGeom>
          <a:noFill/>
          <a:ln/>
        </p:spPr>
        <p:txBody>
          <a:bodyPr wrap="none" lIns="0" tIns="0" rIns="0" bIns="0" rtlCol="0" anchor="t"/>
          <a:lstStyle/>
          <a:p>
            <a:pPr>
              <a:lnSpc>
                <a:spcPts val="4067"/>
              </a:lnSpc>
            </a:pPr>
            <a:r>
              <a:rPr lang="en-US" sz="4800" dirty="0">
                <a:solidFill>
                  <a:srgbClr val="271D6F"/>
                </a:solidFill>
                <a:latin typeface="Aharoni" panose="02010803020104030203" pitchFamily="2" charset="-79"/>
                <a:ea typeface="Poppins Light" pitchFamily="34" charset="-122"/>
                <a:cs typeface="Aharoni" panose="02010803020104030203" pitchFamily="2" charset="-79"/>
              </a:rPr>
              <a:t>A </a:t>
            </a:r>
            <a:r>
              <a:rPr lang="en-US" sz="4800" dirty="0" err="1">
                <a:solidFill>
                  <a:srgbClr val="271D6F"/>
                </a:solidFill>
                <a:latin typeface="Aharoni" panose="02010803020104030203" pitchFamily="2" charset="-79"/>
                <a:ea typeface="Poppins Light" pitchFamily="34" charset="-122"/>
                <a:cs typeface="Aharoni" panose="02010803020104030203" pitchFamily="2" charset="-79"/>
              </a:rPr>
              <a:t>Prestação</a:t>
            </a:r>
            <a:r>
              <a:rPr lang="en-US" sz="4800" dirty="0">
                <a:solidFill>
                  <a:srgbClr val="271D6F"/>
                </a:solidFill>
                <a:latin typeface="Aharoni" panose="02010803020104030203" pitchFamily="2" charset="-79"/>
                <a:ea typeface="Poppins Light" pitchFamily="34" charset="-122"/>
                <a:cs typeface="Aharoni" panose="02010803020104030203" pitchFamily="2" charset="-79"/>
              </a:rPr>
              <a:t> de Contas</a:t>
            </a:r>
            <a:endParaRPr lang="en-US" sz="4800" dirty="0">
              <a:solidFill>
                <a:srgbClr val="271D6F"/>
              </a:solidFill>
              <a:latin typeface="Aharoni" panose="02010803020104030203" pitchFamily="2" charset="-79"/>
              <a:cs typeface="Aharoni" panose="02010803020104030203" pitchFamily="2" charset="-79"/>
            </a:endParaRPr>
          </a:p>
        </p:txBody>
      </p:sp>
      <p:sp>
        <p:nvSpPr>
          <p:cNvPr id="7" name="Text 2">
            <a:extLst>
              <a:ext uri="{FF2B5EF4-FFF2-40B4-BE49-F238E27FC236}">
                <a16:creationId xmlns:a16="http://schemas.microsoft.com/office/drawing/2014/main" xmlns="" id="{FAFEF9B2-D7F7-F0AD-27C8-3F61840904A7}"/>
              </a:ext>
            </a:extLst>
          </p:cNvPr>
          <p:cNvSpPr/>
          <p:nvPr/>
        </p:nvSpPr>
        <p:spPr>
          <a:xfrm>
            <a:off x="661492" y="1730019"/>
            <a:ext cx="5801717" cy="258465"/>
          </a:xfrm>
          <a:prstGeom prst="rect">
            <a:avLst/>
          </a:prstGeom>
          <a:noFill/>
          <a:ln/>
        </p:spPr>
        <p:txBody>
          <a:bodyPr wrap="none" lIns="0" tIns="0" rIns="0" bIns="0" rtlCol="0" anchor="t"/>
          <a:lstStyle/>
          <a:p>
            <a:pPr>
              <a:lnSpc>
                <a:spcPts val="2000"/>
              </a:lnSpc>
            </a:pPr>
            <a:r>
              <a:rPr lang="en-US" sz="2400" dirty="0">
                <a:solidFill>
                  <a:srgbClr val="271D6F"/>
                </a:solidFill>
                <a:latin typeface="Aharoni" panose="02010803020104030203" pitchFamily="2" charset="-79"/>
                <a:ea typeface="Poppins Light" pitchFamily="34" charset="-122"/>
                <a:cs typeface="Aharoni" panose="02010803020104030203" pitchFamily="2" charset="-79"/>
              </a:rPr>
              <a:t>2025</a:t>
            </a:r>
            <a:endParaRPr lang="en-US" sz="2400" dirty="0">
              <a:solidFill>
                <a:srgbClr val="271D6F"/>
              </a:solidFill>
              <a:latin typeface="Aharoni" panose="02010803020104030203" pitchFamily="2" charset="-79"/>
              <a:cs typeface="Aharoni" panose="02010803020104030203" pitchFamily="2" charset="-79"/>
            </a:endParaRPr>
          </a:p>
        </p:txBody>
      </p:sp>
      <p:sp>
        <p:nvSpPr>
          <p:cNvPr id="8" name="Text 3">
            <a:extLst>
              <a:ext uri="{FF2B5EF4-FFF2-40B4-BE49-F238E27FC236}">
                <a16:creationId xmlns:a16="http://schemas.microsoft.com/office/drawing/2014/main" xmlns="" id="{1A9CEA71-6CDA-BFE4-B1D6-ACF5591F4666}"/>
              </a:ext>
            </a:extLst>
          </p:cNvPr>
          <p:cNvSpPr/>
          <p:nvPr/>
        </p:nvSpPr>
        <p:spPr>
          <a:xfrm>
            <a:off x="661491" y="2403807"/>
            <a:ext cx="10869017" cy="793849"/>
          </a:xfrm>
          <a:prstGeom prst="rect">
            <a:avLst/>
          </a:prstGeom>
          <a:noFill/>
          <a:ln/>
        </p:spPr>
        <p:txBody>
          <a:bodyPr wrap="square" lIns="0" tIns="0" rIns="0" bIns="0" rtlCol="0" anchor="t"/>
          <a:lstStyle/>
          <a:p>
            <a:pPr>
              <a:lnSpc>
                <a:spcPts val="2067"/>
              </a:lnSpc>
            </a:pPr>
            <a:r>
              <a:rPr lang="en-US" dirty="0">
                <a:solidFill>
                  <a:srgbClr val="271D6F"/>
                </a:solidFill>
                <a:latin typeface="Aptos" panose="020B0004020202020204" pitchFamily="34" charset="0"/>
                <a:ea typeface="Roboto Light" pitchFamily="34" charset="-122"/>
                <a:cs typeface="Roboto Light" pitchFamily="34" charset="-120"/>
              </a:rPr>
              <a:t>A Nota Técnica 3/2025 </a:t>
            </a:r>
            <a:r>
              <a:rPr lang="en-US" dirty="0" err="1">
                <a:solidFill>
                  <a:srgbClr val="271D6F"/>
                </a:solidFill>
                <a:latin typeface="Aptos" panose="020B0004020202020204" pitchFamily="34" charset="0"/>
                <a:ea typeface="Roboto Light" pitchFamily="34" charset="-122"/>
                <a:cs typeface="Roboto Light" pitchFamily="34" charset="-120"/>
              </a:rPr>
              <a:t>propôs</a:t>
            </a:r>
            <a:r>
              <a:rPr lang="en-US" dirty="0">
                <a:solidFill>
                  <a:srgbClr val="271D6F"/>
                </a:solidFill>
                <a:latin typeface="Aptos" panose="020B0004020202020204" pitchFamily="34" charset="0"/>
                <a:ea typeface="Roboto Light" pitchFamily="34" charset="-122"/>
                <a:cs typeface="Roboto Light" pitchFamily="34" charset="-120"/>
              </a:rPr>
              <a:t> </a:t>
            </a:r>
            <a:r>
              <a:rPr lang="en-US" b="1" dirty="0" err="1">
                <a:solidFill>
                  <a:srgbClr val="271D6F"/>
                </a:solidFill>
                <a:latin typeface="Aptos" panose="020B0004020202020204" pitchFamily="34" charset="0"/>
                <a:ea typeface="Roboto Light" pitchFamily="34" charset="-122"/>
                <a:cs typeface="Roboto Light" pitchFamily="34" charset="-120"/>
              </a:rPr>
              <a:t>dispensar</a:t>
            </a:r>
            <a:r>
              <a:rPr lang="en-US" b="1" dirty="0">
                <a:solidFill>
                  <a:srgbClr val="271D6F"/>
                </a:solidFill>
                <a:latin typeface="Aptos" panose="020B0004020202020204" pitchFamily="34" charset="0"/>
                <a:ea typeface="Roboto Light" pitchFamily="34" charset="-122"/>
                <a:cs typeface="Roboto Light" pitchFamily="34" charset="-120"/>
              </a:rPr>
              <a:t> a análise prévia dos </a:t>
            </a:r>
            <a:r>
              <a:rPr lang="en-US" b="1" dirty="0" err="1">
                <a:solidFill>
                  <a:srgbClr val="271D6F"/>
                </a:solidFill>
                <a:latin typeface="Aptos" panose="020B0004020202020204" pitchFamily="34" charset="0"/>
                <a:ea typeface="Roboto Light" pitchFamily="34" charset="-122"/>
                <a:cs typeface="Roboto Light" pitchFamily="34" charset="-120"/>
              </a:rPr>
              <a:t>planos</a:t>
            </a:r>
            <a:r>
              <a:rPr lang="en-US" b="1" dirty="0">
                <a:solidFill>
                  <a:srgbClr val="271D6F"/>
                </a:solidFill>
                <a:latin typeface="Aptos" panose="020B0004020202020204" pitchFamily="34" charset="0"/>
                <a:ea typeface="Roboto Light" pitchFamily="34" charset="-122"/>
                <a:cs typeface="Roboto Light" pitchFamily="34" charset="-120"/>
              </a:rPr>
              <a:t> de </a:t>
            </a:r>
            <a:r>
              <a:rPr lang="en-US" b="1" dirty="0" err="1">
                <a:solidFill>
                  <a:srgbClr val="271D6F"/>
                </a:solidFill>
                <a:latin typeface="Aptos" panose="020B0004020202020204" pitchFamily="34" charset="0"/>
                <a:ea typeface="Roboto Light" pitchFamily="34" charset="-122"/>
                <a:cs typeface="Roboto Light" pitchFamily="34" charset="-120"/>
              </a:rPr>
              <a:t>trabalho</a:t>
            </a:r>
            <a:r>
              <a:rPr lang="en-US" b="1" dirty="0">
                <a:solidFill>
                  <a:srgbClr val="271D6F"/>
                </a:solidFill>
                <a:latin typeface="Aptos" panose="020B0004020202020204" pitchFamily="34" charset="0"/>
                <a:ea typeface="Roboto Light" pitchFamily="34" charset="-122"/>
                <a:cs typeface="Roboto Light" pitchFamily="34" charset="-120"/>
              </a:rPr>
              <a:t> </a:t>
            </a:r>
            <a:r>
              <a:rPr lang="en-US" b="1" dirty="0" err="1">
                <a:solidFill>
                  <a:srgbClr val="271D6F"/>
                </a:solidFill>
                <a:latin typeface="Aptos" panose="020B0004020202020204" pitchFamily="34" charset="0"/>
                <a:ea typeface="Roboto Light" pitchFamily="34" charset="-122"/>
                <a:cs typeface="Roboto Light" pitchFamily="34" charset="-120"/>
              </a:rPr>
              <a:t>antigos</a:t>
            </a:r>
            <a:r>
              <a:rPr lang="en-US" dirty="0">
                <a:solidFill>
                  <a:srgbClr val="271D6F"/>
                </a:solidFill>
                <a:latin typeface="Aptos" panose="020B0004020202020204" pitchFamily="34" charset="0"/>
                <a:ea typeface="Roboto Light" pitchFamily="34" charset="-122"/>
                <a:cs typeface="Roboto Light" pitchFamily="34" charset="-120"/>
              </a:rPr>
              <a:t>, o que  liberaria a inserção de cerca de 30 mil relatórios de gestão na plataforma, gerando transparência ativa em </a:t>
            </a:r>
            <a:r>
              <a:rPr lang="en-US" dirty="0" err="1">
                <a:solidFill>
                  <a:srgbClr val="271D6F"/>
                </a:solidFill>
                <a:latin typeface="Aptos" panose="020B0004020202020204" pitchFamily="34" charset="0"/>
                <a:ea typeface="Roboto Light" pitchFamily="34" charset="-122"/>
                <a:cs typeface="Roboto Light" pitchFamily="34" charset="-120"/>
              </a:rPr>
              <a:t>escala</a:t>
            </a:r>
            <a:r>
              <a:rPr lang="en-US" dirty="0">
                <a:solidFill>
                  <a:srgbClr val="271D6F"/>
                </a:solidFill>
                <a:latin typeface="Aptos" panose="020B0004020202020204" pitchFamily="34" charset="0"/>
                <a:ea typeface="Roboto Light" pitchFamily="34" charset="-122"/>
                <a:cs typeface="Roboto Light" pitchFamily="34" charset="-120"/>
              </a:rPr>
              <a:t>.</a:t>
            </a:r>
          </a:p>
        </p:txBody>
      </p:sp>
      <p:sp>
        <p:nvSpPr>
          <p:cNvPr id="9" name="Text 4">
            <a:extLst>
              <a:ext uri="{FF2B5EF4-FFF2-40B4-BE49-F238E27FC236}">
                <a16:creationId xmlns:a16="http://schemas.microsoft.com/office/drawing/2014/main" xmlns="" id="{B739A7D0-6598-1A96-6C97-D78197D6D4F3}"/>
              </a:ext>
            </a:extLst>
          </p:cNvPr>
          <p:cNvSpPr/>
          <p:nvPr/>
        </p:nvSpPr>
        <p:spPr>
          <a:xfrm>
            <a:off x="454815" y="3895953"/>
            <a:ext cx="3485157" cy="545803"/>
          </a:xfrm>
          <a:prstGeom prst="rect">
            <a:avLst/>
          </a:prstGeom>
          <a:noFill/>
          <a:ln/>
        </p:spPr>
        <p:txBody>
          <a:bodyPr wrap="none" lIns="0" tIns="0" rIns="0" bIns="0" rtlCol="0" anchor="t"/>
          <a:lstStyle/>
          <a:p>
            <a:pPr algn="ctr">
              <a:lnSpc>
                <a:spcPts val="4267"/>
              </a:lnSpc>
            </a:pPr>
            <a:r>
              <a:rPr lang="en-US" sz="4267" b="1" dirty="0">
                <a:solidFill>
                  <a:srgbClr val="271D6F"/>
                </a:solidFill>
                <a:latin typeface="Aptos" panose="020B0004020202020204" pitchFamily="34" charset="0"/>
                <a:ea typeface="Poppins Light" pitchFamily="34" charset="-122"/>
                <a:cs typeface="Poppins Light" pitchFamily="34" charset="-120"/>
              </a:rPr>
              <a:t>88.33%</a:t>
            </a:r>
            <a:endParaRPr lang="en-US" sz="4267" b="1" dirty="0">
              <a:solidFill>
                <a:srgbClr val="271D6F"/>
              </a:solidFill>
              <a:latin typeface="Aptos" panose="020B0004020202020204" pitchFamily="34" charset="0"/>
            </a:endParaRPr>
          </a:p>
        </p:txBody>
      </p:sp>
      <p:sp>
        <p:nvSpPr>
          <p:cNvPr id="10" name="Text 5">
            <a:extLst>
              <a:ext uri="{FF2B5EF4-FFF2-40B4-BE49-F238E27FC236}">
                <a16:creationId xmlns:a16="http://schemas.microsoft.com/office/drawing/2014/main" xmlns="" id="{44CED2EB-C7E1-BF94-FE41-5200FFB91379}"/>
              </a:ext>
            </a:extLst>
          </p:cNvPr>
          <p:cNvSpPr/>
          <p:nvPr/>
        </p:nvSpPr>
        <p:spPr>
          <a:xfrm>
            <a:off x="820931" y="4648430"/>
            <a:ext cx="2752924" cy="258465"/>
          </a:xfrm>
          <a:prstGeom prst="rect">
            <a:avLst/>
          </a:prstGeom>
          <a:noFill/>
          <a:ln/>
        </p:spPr>
        <p:txBody>
          <a:bodyPr wrap="none" lIns="0" tIns="0" rIns="0" bIns="0" rtlCol="0" anchor="t"/>
          <a:lstStyle/>
          <a:p>
            <a:pPr algn="ctr">
              <a:lnSpc>
                <a:spcPts val="2000"/>
              </a:lnSpc>
            </a:pPr>
            <a:r>
              <a:rPr lang="en-US" sz="1600" dirty="0">
                <a:solidFill>
                  <a:srgbClr val="271D6F"/>
                </a:solidFill>
                <a:latin typeface="Aptos" panose="020B0004020202020204" pitchFamily="34" charset="0"/>
                <a:ea typeface="Poppins Light" pitchFamily="34" charset="-122"/>
                <a:cs typeface="Poppins Light" pitchFamily="34" charset="-120"/>
              </a:rPr>
              <a:t>Queda nos Casos Omissos</a:t>
            </a:r>
            <a:endParaRPr lang="en-US" sz="1600" dirty="0">
              <a:solidFill>
                <a:srgbClr val="271D6F"/>
              </a:solidFill>
              <a:latin typeface="Aptos" panose="020B0004020202020204" pitchFamily="34" charset="0"/>
            </a:endParaRPr>
          </a:p>
        </p:txBody>
      </p:sp>
      <p:sp>
        <p:nvSpPr>
          <p:cNvPr id="13" name="Text 7">
            <a:extLst>
              <a:ext uri="{FF2B5EF4-FFF2-40B4-BE49-F238E27FC236}">
                <a16:creationId xmlns:a16="http://schemas.microsoft.com/office/drawing/2014/main" xmlns="" id="{D73E475E-A3C2-2E19-70F3-F0F3862D8388}"/>
              </a:ext>
            </a:extLst>
          </p:cNvPr>
          <p:cNvSpPr/>
          <p:nvPr/>
        </p:nvSpPr>
        <p:spPr>
          <a:xfrm>
            <a:off x="3898408" y="3895953"/>
            <a:ext cx="3485257" cy="545803"/>
          </a:xfrm>
          <a:prstGeom prst="rect">
            <a:avLst/>
          </a:prstGeom>
          <a:noFill/>
          <a:ln/>
        </p:spPr>
        <p:txBody>
          <a:bodyPr wrap="none" lIns="0" tIns="0" rIns="0" bIns="0" rtlCol="0" anchor="t"/>
          <a:lstStyle/>
          <a:p>
            <a:pPr algn="ctr">
              <a:lnSpc>
                <a:spcPts val="4267"/>
              </a:lnSpc>
            </a:pPr>
            <a:r>
              <a:rPr lang="en-US" sz="4267" b="1" dirty="0">
                <a:solidFill>
                  <a:srgbClr val="271D6F"/>
                </a:solidFill>
                <a:latin typeface="Aptos" panose="020B0004020202020204" pitchFamily="34" charset="0"/>
                <a:ea typeface="Poppins Light" pitchFamily="34" charset="-122"/>
                <a:cs typeface="Poppins Light" pitchFamily="34" charset="-120"/>
              </a:rPr>
              <a:t>30 mil</a:t>
            </a:r>
            <a:endParaRPr lang="en-US" sz="4267" b="1" dirty="0">
              <a:solidFill>
                <a:srgbClr val="271D6F"/>
              </a:solidFill>
              <a:latin typeface="Aptos" panose="020B0004020202020204" pitchFamily="34" charset="0"/>
            </a:endParaRPr>
          </a:p>
        </p:txBody>
      </p:sp>
      <p:sp>
        <p:nvSpPr>
          <p:cNvPr id="14" name="Text 8">
            <a:extLst>
              <a:ext uri="{FF2B5EF4-FFF2-40B4-BE49-F238E27FC236}">
                <a16:creationId xmlns:a16="http://schemas.microsoft.com/office/drawing/2014/main" xmlns="" id="{4E16B13F-0BAD-BAC0-EBD9-A6AE21F0A1DE}"/>
              </a:ext>
            </a:extLst>
          </p:cNvPr>
          <p:cNvSpPr/>
          <p:nvPr/>
        </p:nvSpPr>
        <p:spPr>
          <a:xfrm>
            <a:off x="4607326" y="4648430"/>
            <a:ext cx="2067421" cy="258465"/>
          </a:xfrm>
          <a:prstGeom prst="rect">
            <a:avLst/>
          </a:prstGeom>
          <a:noFill/>
          <a:ln/>
        </p:spPr>
        <p:txBody>
          <a:bodyPr wrap="none" lIns="0" tIns="0" rIns="0" bIns="0" rtlCol="0" anchor="t"/>
          <a:lstStyle/>
          <a:p>
            <a:pPr algn="ctr">
              <a:lnSpc>
                <a:spcPts val="2000"/>
              </a:lnSpc>
            </a:pPr>
            <a:r>
              <a:rPr lang="en-US" sz="1600" dirty="0">
                <a:solidFill>
                  <a:srgbClr val="271D6F"/>
                </a:solidFill>
                <a:latin typeface="Aptos" panose="020B0004020202020204" pitchFamily="34" charset="0"/>
                <a:ea typeface="Poppins Light" pitchFamily="34" charset="-122"/>
                <a:cs typeface="Poppins Light" pitchFamily="34" charset="-120"/>
              </a:rPr>
              <a:t>Relatórios Liberados</a:t>
            </a:r>
            <a:endParaRPr lang="en-US" sz="1600" dirty="0">
              <a:solidFill>
                <a:srgbClr val="271D6F"/>
              </a:solidFill>
              <a:latin typeface="Aptos" panose="020B0004020202020204" pitchFamily="34" charset="0"/>
            </a:endParaRPr>
          </a:p>
        </p:txBody>
      </p:sp>
      <p:sp>
        <p:nvSpPr>
          <p:cNvPr id="16" name="Text 10">
            <a:extLst>
              <a:ext uri="{FF2B5EF4-FFF2-40B4-BE49-F238E27FC236}">
                <a16:creationId xmlns:a16="http://schemas.microsoft.com/office/drawing/2014/main" xmlns="" id="{86149F98-BE44-8A9B-1FD8-DEF8E3FAC284}"/>
              </a:ext>
            </a:extLst>
          </p:cNvPr>
          <p:cNvSpPr/>
          <p:nvPr/>
        </p:nvSpPr>
        <p:spPr>
          <a:xfrm>
            <a:off x="7134179" y="3912193"/>
            <a:ext cx="3485257" cy="545803"/>
          </a:xfrm>
          <a:prstGeom prst="rect">
            <a:avLst/>
          </a:prstGeom>
          <a:noFill/>
          <a:ln/>
        </p:spPr>
        <p:txBody>
          <a:bodyPr wrap="none" lIns="0" tIns="0" rIns="0" bIns="0" rtlCol="0" anchor="t"/>
          <a:lstStyle/>
          <a:p>
            <a:pPr algn="ctr">
              <a:lnSpc>
                <a:spcPts val="4267"/>
              </a:lnSpc>
            </a:pPr>
            <a:r>
              <a:rPr lang="en-US" sz="4267" b="1" dirty="0">
                <a:solidFill>
                  <a:srgbClr val="271D6F"/>
                </a:solidFill>
                <a:latin typeface="Aptos" panose="020B0004020202020204" pitchFamily="34" charset="0"/>
                <a:ea typeface="Poppins Light" pitchFamily="34" charset="-122"/>
                <a:cs typeface="Poppins Light" pitchFamily="34" charset="-120"/>
              </a:rPr>
              <a:t>964</a:t>
            </a:r>
            <a:endParaRPr lang="en-US" sz="4267" b="1" dirty="0">
              <a:solidFill>
                <a:srgbClr val="271D6F"/>
              </a:solidFill>
              <a:latin typeface="Aptos" panose="020B0004020202020204" pitchFamily="34" charset="0"/>
            </a:endParaRPr>
          </a:p>
        </p:txBody>
      </p:sp>
      <p:sp>
        <p:nvSpPr>
          <p:cNvPr id="17" name="Text 11">
            <a:extLst>
              <a:ext uri="{FF2B5EF4-FFF2-40B4-BE49-F238E27FC236}">
                <a16:creationId xmlns:a16="http://schemas.microsoft.com/office/drawing/2014/main" xmlns="" id="{19C5866A-5D18-D86D-6654-C57F496E4820}"/>
              </a:ext>
            </a:extLst>
          </p:cNvPr>
          <p:cNvSpPr/>
          <p:nvPr/>
        </p:nvSpPr>
        <p:spPr>
          <a:xfrm>
            <a:off x="7843096" y="4664670"/>
            <a:ext cx="2067421" cy="258465"/>
          </a:xfrm>
          <a:prstGeom prst="rect">
            <a:avLst/>
          </a:prstGeom>
          <a:noFill/>
          <a:ln/>
        </p:spPr>
        <p:txBody>
          <a:bodyPr wrap="none" lIns="0" tIns="0" rIns="0" bIns="0" rtlCol="0" anchor="t"/>
          <a:lstStyle/>
          <a:p>
            <a:pPr algn="ctr">
              <a:lnSpc>
                <a:spcPts val="2000"/>
              </a:lnSpc>
            </a:pPr>
            <a:r>
              <a:rPr lang="en-US" sz="1600" dirty="0">
                <a:solidFill>
                  <a:srgbClr val="271D6F"/>
                </a:solidFill>
                <a:latin typeface="Aptos" panose="020B0004020202020204" pitchFamily="34" charset="0"/>
                <a:ea typeface="Poppins Light" pitchFamily="34" charset="-122"/>
                <a:cs typeface="Poppins Light" pitchFamily="34" charset="-120"/>
              </a:rPr>
              <a:t>Casos Restantes</a:t>
            </a:r>
            <a:endParaRPr lang="en-US" sz="1600" dirty="0">
              <a:solidFill>
                <a:srgbClr val="271D6F"/>
              </a:solidFill>
              <a:latin typeface="Aptos" panose="020B0004020202020204" pitchFamily="34" charset="0"/>
            </a:endParaRPr>
          </a:p>
        </p:txBody>
      </p:sp>
    </p:spTree>
    <p:extLst>
      <p:ext uri="{BB962C8B-B14F-4D97-AF65-F5344CB8AC3E}">
        <p14:creationId xmlns:p14="http://schemas.microsoft.com/office/powerpoint/2010/main" val="875008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a:extLst>
            <a:ext uri="{FF2B5EF4-FFF2-40B4-BE49-F238E27FC236}">
              <a16:creationId xmlns:a16="http://schemas.microsoft.com/office/drawing/2014/main" xmlns="" id="{EBDE60F8-6DD8-F597-D879-8C10F83BAA4B}"/>
            </a:ext>
          </a:extLst>
        </p:cNvPr>
        <p:cNvGrpSpPr/>
        <p:nvPr/>
      </p:nvGrpSpPr>
      <p:grpSpPr>
        <a:xfrm>
          <a:off x="0" y="0"/>
          <a:ext cx="0" cy="0"/>
          <a:chOff x="0" y="0"/>
          <a:chExt cx="0" cy="0"/>
        </a:xfrm>
      </p:grpSpPr>
      <p:sp>
        <p:nvSpPr>
          <p:cNvPr id="7" name="Text 1">
            <a:extLst>
              <a:ext uri="{FF2B5EF4-FFF2-40B4-BE49-F238E27FC236}">
                <a16:creationId xmlns:a16="http://schemas.microsoft.com/office/drawing/2014/main" xmlns="" id="{C30A2758-B627-0314-5345-F0F0BD80B5DB}"/>
              </a:ext>
            </a:extLst>
          </p:cNvPr>
          <p:cNvSpPr/>
          <p:nvPr/>
        </p:nvSpPr>
        <p:spPr>
          <a:xfrm>
            <a:off x="661491" y="1175626"/>
            <a:ext cx="8743553" cy="516731"/>
          </a:xfrm>
          <a:prstGeom prst="rect">
            <a:avLst/>
          </a:prstGeom>
          <a:noFill/>
          <a:ln/>
        </p:spPr>
        <p:txBody>
          <a:bodyPr wrap="none" lIns="0" tIns="0" rIns="0" bIns="0" rtlCol="0" anchor="t"/>
          <a:lstStyle/>
          <a:p>
            <a:pPr>
              <a:lnSpc>
                <a:spcPts val="4067"/>
              </a:lnSpc>
            </a:pPr>
            <a:r>
              <a:rPr lang="en-US" sz="4000" dirty="0">
                <a:solidFill>
                  <a:srgbClr val="271D6F"/>
                </a:solidFill>
                <a:latin typeface="Aharoni" panose="02010803020104030203" pitchFamily="2" charset="-79"/>
                <a:ea typeface="Poppins Light" pitchFamily="34" charset="-122"/>
                <a:cs typeface="Aharoni" panose="02010803020104030203" pitchFamily="2" charset="-79"/>
              </a:rPr>
              <a:t>A </a:t>
            </a:r>
            <a:r>
              <a:rPr lang="en-US" sz="4800" dirty="0" err="1">
                <a:solidFill>
                  <a:srgbClr val="271D6F"/>
                </a:solidFill>
                <a:latin typeface="Aharoni" panose="02010803020104030203" pitchFamily="2" charset="-79"/>
                <a:ea typeface="Poppins Light" pitchFamily="34" charset="-122"/>
                <a:cs typeface="Aharoni" panose="02010803020104030203" pitchFamily="2" charset="-79"/>
              </a:rPr>
              <a:t>Mobilização</a:t>
            </a:r>
            <a:endParaRPr lang="en-US" sz="4800" dirty="0">
              <a:solidFill>
                <a:srgbClr val="271D6F"/>
              </a:solidFill>
              <a:latin typeface="Aharoni" panose="02010803020104030203" pitchFamily="2" charset="-79"/>
              <a:cs typeface="Aharoni" panose="02010803020104030203" pitchFamily="2" charset="-79"/>
            </a:endParaRPr>
          </a:p>
        </p:txBody>
      </p:sp>
      <p:sp>
        <p:nvSpPr>
          <p:cNvPr id="10" name="Text 4">
            <a:extLst>
              <a:ext uri="{FF2B5EF4-FFF2-40B4-BE49-F238E27FC236}">
                <a16:creationId xmlns:a16="http://schemas.microsoft.com/office/drawing/2014/main" xmlns="" id="{2E2A5691-5B15-1766-C60A-956EBBA00CC9}"/>
              </a:ext>
            </a:extLst>
          </p:cNvPr>
          <p:cNvSpPr/>
          <p:nvPr/>
        </p:nvSpPr>
        <p:spPr>
          <a:xfrm>
            <a:off x="661491" y="2635151"/>
            <a:ext cx="10869017" cy="793849"/>
          </a:xfrm>
          <a:prstGeom prst="rect">
            <a:avLst/>
          </a:prstGeom>
          <a:noFill/>
          <a:ln/>
        </p:spPr>
        <p:txBody>
          <a:bodyPr wrap="square" lIns="0" tIns="0" rIns="0" bIns="0" rtlCol="0" anchor="t"/>
          <a:lstStyle/>
          <a:p>
            <a:pPr>
              <a:lnSpc>
                <a:spcPts val="2067"/>
              </a:lnSpc>
            </a:pPr>
            <a:r>
              <a:rPr lang="en-US" sz="2000" dirty="0">
                <a:solidFill>
                  <a:srgbClr val="271D6F"/>
                </a:solidFill>
                <a:latin typeface="Aptos" panose="020B0004020202020204" pitchFamily="34" charset="0"/>
                <a:ea typeface="Roboto Light" pitchFamily="34" charset="-122"/>
                <a:cs typeface="Roboto Light" pitchFamily="34" charset="-120"/>
              </a:rPr>
              <a:t>Como </a:t>
            </a:r>
            <a:r>
              <a:rPr lang="en-US" sz="2000" b="1" dirty="0" err="1">
                <a:solidFill>
                  <a:srgbClr val="271D6F"/>
                </a:solidFill>
                <a:latin typeface="Aptos" panose="020B0004020202020204" pitchFamily="34" charset="0"/>
                <a:ea typeface="Roboto Light" pitchFamily="34" charset="-122"/>
                <a:cs typeface="Roboto Light" pitchFamily="34" charset="-120"/>
              </a:rPr>
              <a:t>estratégia</a:t>
            </a:r>
            <a:r>
              <a:rPr lang="en-US" sz="2000" b="1" dirty="0">
                <a:solidFill>
                  <a:srgbClr val="271D6F"/>
                </a:solidFill>
                <a:latin typeface="Aptos" panose="020B0004020202020204" pitchFamily="34" charset="0"/>
                <a:ea typeface="Roboto Light" pitchFamily="34" charset="-122"/>
                <a:cs typeface="Roboto Light" pitchFamily="34" charset="-120"/>
              </a:rPr>
              <a:t> de </a:t>
            </a:r>
            <a:r>
              <a:rPr lang="en-US" sz="2000" b="1" dirty="0" err="1">
                <a:solidFill>
                  <a:srgbClr val="271D6F"/>
                </a:solidFill>
                <a:latin typeface="Aptos" panose="020B0004020202020204" pitchFamily="34" charset="0"/>
                <a:ea typeface="Roboto Light" pitchFamily="34" charset="-122"/>
                <a:cs typeface="Roboto Light" pitchFamily="34" charset="-120"/>
              </a:rPr>
              <a:t>fiscalização</a:t>
            </a:r>
            <a:r>
              <a:rPr lang="en-US" sz="2000" dirty="0">
                <a:solidFill>
                  <a:srgbClr val="271D6F"/>
                </a:solidFill>
                <a:latin typeface="Aptos" panose="020B0004020202020204" pitchFamily="34" charset="0"/>
                <a:ea typeface="Roboto Light" pitchFamily="34" charset="-122"/>
                <a:cs typeface="Roboto Light" pitchFamily="34" charset="-120"/>
              </a:rPr>
              <a:t>, o TCU articulou a Ação 48 da Rede Integrar, iniciada em 19 de maio de 2025. </a:t>
            </a:r>
          </a:p>
          <a:p>
            <a:pPr>
              <a:lnSpc>
                <a:spcPts val="2067"/>
              </a:lnSpc>
            </a:pPr>
            <a:endParaRPr lang="en-US" sz="2000" dirty="0">
              <a:solidFill>
                <a:srgbClr val="271D6F"/>
              </a:solidFill>
              <a:latin typeface="Aptos" panose="020B0004020202020204" pitchFamily="34" charset="0"/>
              <a:ea typeface="Roboto Light" pitchFamily="34" charset="-122"/>
              <a:cs typeface="Roboto Light" pitchFamily="34" charset="-120"/>
            </a:endParaRPr>
          </a:p>
          <a:p>
            <a:pPr>
              <a:lnSpc>
                <a:spcPts val="2067"/>
              </a:lnSpc>
            </a:pPr>
            <a:r>
              <a:rPr lang="en-US" sz="2000" dirty="0">
                <a:solidFill>
                  <a:srgbClr val="271D6F"/>
                </a:solidFill>
                <a:latin typeface="Aptos" panose="020B0004020202020204" pitchFamily="34" charset="0"/>
                <a:ea typeface="Roboto Light" pitchFamily="34" charset="-122"/>
                <a:cs typeface="Roboto Light" pitchFamily="34" charset="-120"/>
              </a:rPr>
              <a:t>Essa força-tarefa </a:t>
            </a:r>
            <a:r>
              <a:rPr lang="en-US" sz="2000" dirty="0" err="1">
                <a:solidFill>
                  <a:srgbClr val="271D6F"/>
                </a:solidFill>
                <a:latin typeface="Aptos" panose="020B0004020202020204" pitchFamily="34" charset="0"/>
                <a:ea typeface="Roboto Light" pitchFamily="34" charset="-122"/>
                <a:cs typeface="Roboto Light" pitchFamily="34" charset="-120"/>
              </a:rPr>
              <a:t>reuniu</a:t>
            </a:r>
            <a:r>
              <a:rPr lang="en-US" sz="2000" dirty="0">
                <a:solidFill>
                  <a:srgbClr val="271D6F"/>
                </a:solidFill>
                <a:latin typeface="Aptos" panose="020B0004020202020204" pitchFamily="34" charset="0"/>
                <a:ea typeface="Roboto Light" pitchFamily="34" charset="-122"/>
                <a:cs typeface="Roboto Light" pitchFamily="34" charset="-120"/>
              </a:rPr>
              <a:t> </a:t>
            </a:r>
            <a:r>
              <a:rPr lang="en-US" sz="2000" b="1" dirty="0">
                <a:solidFill>
                  <a:srgbClr val="271D6F"/>
                </a:solidFill>
                <a:latin typeface="Aptos" panose="020B0004020202020204" pitchFamily="34" charset="0"/>
                <a:ea typeface="Roboto Light" pitchFamily="34" charset="-122"/>
                <a:cs typeface="Roboto Light" pitchFamily="34" charset="-120"/>
              </a:rPr>
              <a:t>29 Tribunais de Contas </a:t>
            </a:r>
            <a:r>
              <a:rPr lang="en-US" sz="2000" dirty="0">
                <a:solidFill>
                  <a:srgbClr val="271D6F"/>
                </a:solidFill>
                <a:latin typeface="Aptos" panose="020B0004020202020204" pitchFamily="34" charset="0"/>
                <a:ea typeface="Roboto Light" pitchFamily="34" charset="-122"/>
                <a:cs typeface="Roboto Light" pitchFamily="34" charset="-120"/>
              </a:rPr>
              <a:t>— TCU, TCEs e TCMs — para </a:t>
            </a:r>
            <a:r>
              <a:rPr lang="en-US" sz="2000" dirty="0" err="1">
                <a:solidFill>
                  <a:srgbClr val="271D6F"/>
                </a:solidFill>
                <a:latin typeface="Aptos" panose="020B0004020202020204" pitchFamily="34" charset="0"/>
                <a:ea typeface="Roboto Light" pitchFamily="34" charset="-122"/>
                <a:cs typeface="Roboto Light" pitchFamily="34" charset="-120"/>
              </a:rPr>
              <a:t>realizar</a:t>
            </a:r>
            <a:r>
              <a:rPr lang="en-US" sz="2000" dirty="0">
                <a:solidFill>
                  <a:srgbClr val="271D6F"/>
                </a:solidFill>
                <a:latin typeface="Aptos" panose="020B0004020202020204" pitchFamily="34" charset="0"/>
                <a:ea typeface="Roboto Light" pitchFamily="34" charset="-122"/>
                <a:cs typeface="Roboto Light" pitchFamily="34" charset="-120"/>
              </a:rPr>
              <a:t> </a:t>
            </a:r>
            <a:r>
              <a:rPr lang="en-US" sz="2000" dirty="0" err="1">
                <a:solidFill>
                  <a:srgbClr val="271D6F"/>
                </a:solidFill>
                <a:latin typeface="Aptos" panose="020B0004020202020204" pitchFamily="34" charset="0"/>
                <a:ea typeface="Roboto Light" pitchFamily="34" charset="-122"/>
                <a:cs typeface="Roboto Light" pitchFamily="34" charset="-120"/>
              </a:rPr>
              <a:t>auditorias</a:t>
            </a:r>
            <a:r>
              <a:rPr lang="en-US" sz="2000" dirty="0">
                <a:solidFill>
                  <a:srgbClr val="271D6F"/>
                </a:solidFill>
                <a:latin typeface="Aptos" panose="020B0004020202020204" pitchFamily="34" charset="0"/>
                <a:ea typeface="Roboto Light" pitchFamily="34" charset="-122"/>
                <a:cs typeface="Roboto Light" pitchFamily="34" charset="-120"/>
              </a:rPr>
              <a:t> </a:t>
            </a:r>
            <a:r>
              <a:rPr lang="en-US" sz="2000" dirty="0" err="1">
                <a:solidFill>
                  <a:srgbClr val="271D6F"/>
                </a:solidFill>
                <a:latin typeface="Aptos" panose="020B0004020202020204" pitchFamily="34" charset="0"/>
                <a:ea typeface="Roboto Light" pitchFamily="34" charset="-122"/>
                <a:cs typeface="Roboto Light" pitchFamily="34" charset="-120"/>
              </a:rPr>
              <a:t>em</a:t>
            </a:r>
            <a:r>
              <a:rPr lang="en-US" sz="2000" dirty="0">
                <a:solidFill>
                  <a:srgbClr val="271D6F"/>
                </a:solidFill>
                <a:latin typeface="Aptos" panose="020B0004020202020204" pitchFamily="34" charset="0"/>
                <a:ea typeface="Roboto Light" pitchFamily="34" charset="-122"/>
                <a:cs typeface="Roboto Light" pitchFamily="34" charset="-120"/>
              </a:rPr>
              <a:t> </a:t>
            </a:r>
            <a:r>
              <a:rPr lang="en-US" sz="2000" b="1" dirty="0">
                <a:solidFill>
                  <a:srgbClr val="271D6F"/>
                </a:solidFill>
                <a:latin typeface="Aptos" panose="020B0004020202020204" pitchFamily="34" charset="0"/>
                <a:ea typeface="Roboto Light" pitchFamily="34" charset="-122"/>
                <a:cs typeface="Roboto Light" pitchFamily="34" charset="-120"/>
              </a:rPr>
              <a:t>125 </a:t>
            </a:r>
            <a:r>
              <a:rPr lang="en-US" sz="2000" b="1" dirty="0" err="1">
                <a:solidFill>
                  <a:srgbClr val="271D6F"/>
                </a:solidFill>
                <a:latin typeface="Aptos" panose="020B0004020202020204" pitchFamily="34" charset="0"/>
                <a:ea typeface="Roboto Light" pitchFamily="34" charset="-122"/>
                <a:cs typeface="Roboto Light" pitchFamily="34" charset="-120"/>
              </a:rPr>
              <a:t>transferências</a:t>
            </a:r>
            <a:r>
              <a:rPr lang="en-US" sz="2000" b="1" dirty="0">
                <a:solidFill>
                  <a:srgbClr val="271D6F"/>
                </a:solidFill>
                <a:latin typeface="Aptos" panose="020B0004020202020204" pitchFamily="34" charset="0"/>
                <a:ea typeface="Roboto Light" pitchFamily="34" charset="-122"/>
                <a:cs typeface="Roboto Light" pitchFamily="34" charset="-120"/>
              </a:rPr>
              <a:t> </a:t>
            </a:r>
            <a:r>
              <a:rPr lang="en-US" sz="2000" b="1" dirty="0" err="1">
                <a:solidFill>
                  <a:srgbClr val="271D6F"/>
                </a:solidFill>
                <a:latin typeface="Aptos" panose="020B0004020202020204" pitchFamily="34" charset="0"/>
                <a:ea typeface="Roboto Light" pitchFamily="34" charset="-122"/>
                <a:cs typeface="Roboto Light" pitchFamily="34" charset="-120"/>
              </a:rPr>
              <a:t>especiais</a:t>
            </a:r>
            <a:r>
              <a:rPr lang="en-US" sz="2000" dirty="0">
                <a:solidFill>
                  <a:srgbClr val="271D6F"/>
                </a:solidFill>
                <a:latin typeface="Aptos" panose="020B0004020202020204" pitchFamily="34" charset="0"/>
                <a:ea typeface="Roboto Light" pitchFamily="34" charset="-122"/>
                <a:cs typeface="Roboto Light" pitchFamily="34" charset="-120"/>
              </a:rPr>
              <a:t>, coordenando esforços em escala nacional e garantindo cobertura abrangente das transferências em todos os entes federados.</a:t>
            </a:r>
            <a:endParaRPr lang="en-US" sz="2000" dirty="0">
              <a:solidFill>
                <a:srgbClr val="271D6F"/>
              </a:solidFill>
              <a:latin typeface="Aptos" panose="020B0004020202020204" pitchFamily="34" charset="0"/>
            </a:endParaRPr>
          </a:p>
        </p:txBody>
      </p:sp>
      <p:sp>
        <p:nvSpPr>
          <p:cNvPr id="12" name="Text 2">
            <a:extLst>
              <a:ext uri="{FF2B5EF4-FFF2-40B4-BE49-F238E27FC236}">
                <a16:creationId xmlns:a16="http://schemas.microsoft.com/office/drawing/2014/main" xmlns="" id="{5D997714-B0B6-0D10-7756-7DF895666D54}"/>
              </a:ext>
            </a:extLst>
          </p:cNvPr>
          <p:cNvSpPr/>
          <p:nvPr/>
        </p:nvSpPr>
        <p:spPr>
          <a:xfrm>
            <a:off x="661491" y="1776056"/>
            <a:ext cx="5801717" cy="258465"/>
          </a:xfrm>
          <a:prstGeom prst="rect">
            <a:avLst/>
          </a:prstGeom>
          <a:noFill/>
          <a:ln/>
        </p:spPr>
        <p:txBody>
          <a:bodyPr wrap="none" lIns="0" tIns="0" rIns="0" bIns="0" rtlCol="0" anchor="t"/>
          <a:lstStyle/>
          <a:p>
            <a:pPr>
              <a:lnSpc>
                <a:spcPts val="2000"/>
              </a:lnSpc>
            </a:pPr>
            <a:r>
              <a:rPr lang="en-US" sz="2800" dirty="0">
                <a:solidFill>
                  <a:srgbClr val="271D6F"/>
                </a:solidFill>
                <a:latin typeface="Aharoni" panose="02010803020104030203" pitchFamily="2" charset="-79"/>
                <a:ea typeface="Poppins Light" pitchFamily="34" charset="-122"/>
                <a:cs typeface="Aharoni" panose="02010803020104030203" pitchFamily="2" charset="-79"/>
              </a:rPr>
              <a:t>2025</a:t>
            </a:r>
            <a:endParaRPr lang="en-US" sz="2400" dirty="0">
              <a:solidFill>
                <a:srgbClr val="271D6F"/>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4241328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a:extLst>
            <a:ext uri="{FF2B5EF4-FFF2-40B4-BE49-F238E27FC236}">
              <a16:creationId xmlns:a16="http://schemas.microsoft.com/office/drawing/2014/main" xmlns="" id="{7AD75825-8790-334D-6989-5CC79DD5AA9D}"/>
            </a:ext>
          </a:extLst>
        </p:cNvPr>
        <p:cNvGrpSpPr/>
        <p:nvPr/>
      </p:nvGrpSpPr>
      <p:grpSpPr>
        <a:xfrm>
          <a:off x="0" y="0"/>
          <a:ext cx="0" cy="0"/>
          <a:chOff x="0" y="0"/>
          <a:chExt cx="0" cy="0"/>
        </a:xfrm>
      </p:grpSpPr>
      <p:sp>
        <p:nvSpPr>
          <p:cNvPr id="8" name="Text 4">
            <a:extLst>
              <a:ext uri="{FF2B5EF4-FFF2-40B4-BE49-F238E27FC236}">
                <a16:creationId xmlns:a16="http://schemas.microsoft.com/office/drawing/2014/main" xmlns="" id="{3AA65AC8-722D-0E29-E97A-A79DA5DDEFBD}"/>
              </a:ext>
            </a:extLst>
          </p:cNvPr>
          <p:cNvSpPr/>
          <p:nvPr/>
        </p:nvSpPr>
        <p:spPr>
          <a:xfrm>
            <a:off x="661491" y="2292785"/>
            <a:ext cx="10869017" cy="529233"/>
          </a:xfrm>
          <a:prstGeom prst="rect">
            <a:avLst/>
          </a:prstGeom>
          <a:noFill/>
          <a:ln/>
        </p:spPr>
        <p:txBody>
          <a:bodyPr wrap="square" lIns="0" tIns="0" rIns="0" bIns="0" rtlCol="0" anchor="t"/>
          <a:lstStyle/>
          <a:p>
            <a:pPr marL="342900" indent="-342900">
              <a:lnSpc>
                <a:spcPts val="2067"/>
              </a:lnSpc>
              <a:buAutoNum type="arabicPeriod"/>
            </a:pPr>
            <a:r>
              <a:rPr lang="en-US" b="1" dirty="0" err="1">
                <a:solidFill>
                  <a:srgbClr val="271D6F"/>
                </a:solidFill>
                <a:latin typeface="Aptos" panose="020B0004020202020204" pitchFamily="34" charset="0"/>
                <a:ea typeface="Roboto Light" pitchFamily="34" charset="-122"/>
                <a:cs typeface="Roboto Light" pitchFamily="34" charset="-120"/>
              </a:rPr>
              <a:t>Planejamento</a:t>
            </a:r>
            <a:r>
              <a:rPr lang="en-US" b="1" dirty="0">
                <a:solidFill>
                  <a:srgbClr val="271D6F"/>
                </a:solidFill>
                <a:latin typeface="Aptos" panose="020B0004020202020204" pitchFamily="34" charset="0"/>
                <a:ea typeface="Roboto Light" pitchFamily="34" charset="-122"/>
                <a:cs typeface="Roboto Light" pitchFamily="34" charset="-120"/>
              </a:rPr>
              <a:t>, </a:t>
            </a:r>
            <a:r>
              <a:rPr lang="en-US" b="1" dirty="0" err="1">
                <a:solidFill>
                  <a:srgbClr val="271D6F"/>
                </a:solidFill>
                <a:latin typeface="Aptos" panose="020B0004020202020204" pitchFamily="34" charset="0"/>
                <a:ea typeface="Roboto Light" pitchFamily="34" charset="-122"/>
                <a:cs typeface="Roboto Light" pitchFamily="34" charset="-120"/>
              </a:rPr>
              <a:t>governança</a:t>
            </a:r>
            <a:r>
              <a:rPr lang="en-US" b="1" dirty="0">
                <a:solidFill>
                  <a:srgbClr val="271D6F"/>
                </a:solidFill>
                <a:latin typeface="Aptos" panose="020B0004020202020204" pitchFamily="34" charset="0"/>
                <a:ea typeface="Roboto Light" pitchFamily="34" charset="-122"/>
                <a:cs typeface="Roboto Light" pitchFamily="34" charset="-120"/>
              </a:rPr>
              <a:t> e </a:t>
            </a:r>
            <a:r>
              <a:rPr lang="en-US" b="1" dirty="0" err="1">
                <a:solidFill>
                  <a:srgbClr val="271D6F"/>
                </a:solidFill>
                <a:latin typeface="Aptos" panose="020B0004020202020204" pitchFamily="34" charset="0"/>
                <a:ea typeface="Roboto Light" pitchFamily="34" charset="-122"/>
                <a:cs typeface="Roboto Light" pitchFamily="34" charset="-120"/>
              </a:rPr>
              <a:t>controles</a:t>
            </a:r>
            <a:r>
              <a:rPr lang="en-US" b="1" dirty="0">
                <a:solidFill>
                  <a:srgbClr val="271D6F"/>
                </a:solidFill>
                <a:latin typeface="Aptos" panose="020B0004020202020204" pitchFamily="34" charset="0"/>
                <a:ea typeface="Roboto Light" pitchFamily="34" charset="-122"/>
                <a:cs typeface="Roboto Light" pitchFamily="34" charset="-120"/>
              </a:rPr>
              <a:t> </a:t>
            </a:r>
            <a:r>
              <a:rPr lang="en-US" b="1" dirty="0" err="1">
                <a:solidFill>
                  <a:srgbClr val="271D6F"/>
                </a:solidFill>
                <a:latin typeface="Aptos" panose="020B0004020202020204" pitchFamily="34" charset="0"/>
                <a:ea typeface="Roboto Light" pitchFamily="34" charset="-122"/>
                <a:cs typeface="Roboto Light" pitchFamily="34" charset="-120"/>
              </a:rPr>
              <a:t>internos</a:t>
            </a:r>
            <a:r>
              <a:rPr lang="en-US" b="1" dirty="0">
                <a:solidFill>
                  <a:srgbClr val="271D6F"/>
                </a:solidFill>
                <a:latin typeface="Aptos" panose="020B0004020202020204" pitchFamily="34" charset="0"/>
                <a:ea typeface="Roboto Light" pitchFamily="34" charset="-122"/>
                <a:cs typeface="Roboto Light" pitchFamily="34" charset="-120"/>
              </a:rPr>
              <a:t>:</a:t>
            </a:r>
          </a:p>
          <a:p>
            <a:pPr marL="533400" lvl="1" indent="-174625">
              <a:lnSpc>
                <a:spcPts val="2067"/>
              </a:lnSpc>
              <a:buFont typeface="Arial" panose="020B0604020202020204" pitchFamily="34" charset="0"/>
              <a:buChar char="•"/>
            </a:pPr>
            <a:r>
              <a:rPr lang="en-US" dirty="0" err="1">
                <a:solidFill>
                  <a:srgbClr val="271D6F"/>
                </a:solidFill>
                <a:latin typeface="Aptos" panose="020B0004020202020204" pitchFamily="34" charset="0"/>
                <a:ea typeface="Roboto Light" pitchFamily="34" charset="-122"/>
                <a:cs typeface="Roboto Light" pitchFamily="34" charset="-120"/>
              </a:rPr>
              <a:t>Fragilidade</a:t>
            </a:r>
            <a:r>
              <a:rPr lang="en-US" dirty="0">
                <a:solidFill>
                  <a:srgbClr val="271D6F"/>
                </a:solidFill>
                <a:latin typeface="Aptos" panose="020B0004020202020204" pitchFamily="34" charset="0"/>
                <a:ea typeface="Roboto Light" pitchFamily="34" charset="-122"/>
                <a:cs typeface="Roboto Light" pitchFamily="34" charset="-120"/>
              </a:rPr>
              <a:t> </a:t>
            </a:r>
            <a:r>
              <a:rPr lang="en-US" dirty="0" err="1">
                <a:solidFill>
                  <a:srgbClr val="271D6F"/>
                </a:solidFill>
                <a:latin typeface="Aptos" panose="020B0004020202020204" pitchFamily="34" charset="0"/>
                <a:ea typeface="Roboto Light" pitchFamily="34" charset="-122"/>
                <a:cs typeface="Roboto Light" pitchFamily="34" charset="-120"/>
              </a:rPr>
              <a:t>institucional</a:t>
            </a:r>
            <a:endParaRPr lang="en-US" dirty="0">
              <a:solidFill>
                <a:srgbClr val="271D6F"/>
              </a:solidFill>
              <a:latin typeface="Aptos" panose="020B0004020202020204" pitchFamily="34" charset="0"/>
              <a:ea typeface="Roboto Light" pitchFamily="34" charset="-122"/>
              <a:cs typeface="Roboto Light" pitchFamily="34" charset="-120"/>
            </a:endParaRPr>
          </a:p>
          <a:p>
            <a:pPr marL="533400" lvl="1" indent="-174625">
              <a:lnSpc>
                <a:spcPts val="2067"/>
              </a:lnSpc>
              <a:buFont typeface="Arial" panose="020B0604020202020204" pitchFamily="34" charset="0"/>
              <a:buChar char="•"/>
            </a:pPr>
            <a:r>
              <a:rPr lang="en-US" dirty="0">
                <a:solidFill>
                  <a:srgbClr val="271D6F"/>
                </a:solidFill>
                <a:latin typeface="Aptos" panose="020B0004020202020204" pitchFamily="34" charset="0"/>
                <a:ea typeface="Roboto Light" pitchFamily="34" charset="-122"/>
                <a:cs typeface="Roboto Light" pitchFamily="34" charset="-120"/>
              </a:rPr>
              <a:t>Falta de </a:t>
            </a:r>
            <a:r>
              <a:rPr lang="en-US" dirty="0" err="1">
                <a:solidFill>
                  <a:srgbClr val="271D6F"/>
                </a:solidFill>
                <a:latin typeface="Aptos" panose="020B0004020202020204" pitchFamily="34" charset="0"/>
                <a:ea typeface="Roboto Light" pitchFamily="34" charset="-122"/>
                <a:cs typeface="Roboto Light" pitchFamily="34" charset="-120"/>
              </a:rPr>
              <a:t>planejamento</a:t>
            </a:r>
            <a:endParaRPr lang="en-US" dirty="0">
              <a:solidFill>
                <a:srgbClr val="271D6F"/>
              </a:solidFill>
              <a:latin typeface="Aptos" panose="020B0004020202020204" pitchFamily="34" charset="0"/>
              <a:ea typeface="Roboto Light" pitchFamily="34" charset="-122"/>
              <a:cs typeface="Roboto Light" pitchFamily="34" charset="-120"/>
            </a:endParaRPr>
          </a:p>
          <a:p>
            <a:pPr marL="533400" lvl="1" indent="-174625">
              <a:lnSpc>
                <a:spcPts val="2067"/>
              </a:lnSpc>
              <a:buFont typeface="Arial" panose="020B0604020202020204" pitchFamily="34" charset="0"/>
              <a:buChar char="•"/>
            </a:pPr>
            <a:r>
              <a:rPr lang="en-US" dirty="0" err="1">
                <a:solidFill>
                  <a:srgbClr val="271D6F"/>
                </a:solidFill>
                <a:latin typeface="Aptos" panose="020B0004020202020204" pitchFamily="34" charset="0"/>
                <a:ea typeface="Roboto Light" pitchFamily="34" charset="-122"/>
                <a:cs typeface="Roboto Light" pitchFamily="34" charset="-120"/>
              </a:rPr>
              <a:t>Recursos</a:t>
            </a:r>
            <a:r>
              <a:rPr lang="en-US" dirty="0">
                <a:solidFill>
                  <a:srgbClr val="271D6F"/>
                </a:solidFill>
                <a:latin typeface="Aptos" panose="020B0004020202020204" pitchFamily="34" charset="0"/>
                <a:ea typeface="Roboto Light" pitchFamily="34" charset="-122"/>
                <a:cs typeface="Roboto Light" pitchFamily="34" charset="-120"/>
              </a:rPr>
              <a:t> parados</a:t>
            </a:r>
          </a:p>
          <a:p>
            <a:pPr lvl="1">
              <a:lnSpc>
                <a:spcPts val="2067"/>
              </a:lnSpc>
            </a:pPr>
            <a:endParaRPr lang="en-US" dirty="0">
              <a:solidFill>
                <a:srgbClr val="271D6F"/>
              </a:solidFill>
              <a:latin typeface="Aptos" panose="020B0004020202020204" pitchFamily="34" charset="0"/>
              <a:ea typeface="Roboto Light" pitchFamily="34" charset="-122"/>
              <a:cs typeface="Roboto Light" pitchFamily="34" charset="-120"/>
            </a:endParaRPr>
          </a:p>
          <a:p>
            <a:pPr marL="2514600" indent="-342900">
              <a:lnSpc>
                <a:spcPts val="2067"/>
              </a:lnSpc>
              <a:buFont typeface="+mj-lt"/>
              <a:buAutoNum type="arabicPeriod"/>
            </a:pPr>
            <a:r>
              <a:rPr lang="en-US" b="1" dirty="0" err="1">
                <a:solidFill>
                  <a:srgbClr val="271D6F"/>
                </a:solidFill>
                <a:latin typeface="Aptos" panose="020B0004020202020204" pitchFamily="34" charset="0"/>
                <a:ea typeface="Roboto Light" pitchFamily="34" charset="-122"/>
                <a:cs typeface="Roboto Light" pitchFamily="34" charset="-120"/>
              </a:rPr>
              <a:t>Transparência</a:t>
            </a:r>
            <a:r>
              <a:rPr lang="en-US" b="1" dirty="0">
                <a:solidFill>
                  <a:srgbClr val="271D6F"/>
                </a:solidFill>
                <a:latin typeface="Aptos" panose="020B0004020202020204" pitchFamily="34" charset="0"/>
                <a:ea typeface="Roboto Light" pitchFamily="34" charset="-122"/>
                <a:cs typeface="Roboto Light" pitchFamily="34" charset="-120"/>
              </a:rPr>
              <a:t> e </a:t>
            </a:r>
            <a:r>
              <a:rPr lang="en-US" b="1" dirty="0" err="1">
                <a:solidFill>
                  <a:srgbClr val="271D6F"/>
                </a:solidFill>
                <a:latin typeface="Aptos" panose="020B0004020202020204" pitchFamily="34" charset="0"/>
                <a:ea typeface="Roboto Light" pitchFamily="34" charset="-122"/>
                <a:cs typeface="Roboto Light" pitchFamily="34" charset="-120"/>
              </a:rPr>
              <a:t>rastreabilidade</a:t>
            </a:r>
            <a:r>
              <a:rPr lang="en-US" b="1" dirty="0">
                <a:solidFill>
                  <a:srgbClr val="271D6F"/>
                </a:solidFill>
                <a:latin typeface="Aptos" panose="020B0004020202020204" pitchFamily="34" charset="0"/>
                <a:ea typeface="Roboto Light" pitchFamily="34" charset="-122"/>
                <a:cs typeface="Roboto Light" pitchFamily="34" charset="-120"/>
              </a:rPr>
              <a:t>:</a:t>
            </a:r>
          </a:p>
          <a:p>
            <a:pPr marL="2689225" lvl="1" indent="-174625">
              <a:lnSpc>
                <a:spcPts val="2067"/>
              </a:lnSpc>
              <a:buFont typeface="Arial" panose="020B0604020202020204" pitchFamily="34" charset="0"/>
              <a:buChar char="•"/>
            </a:pPr>
            <a:r>
              <a:rPr lang="en-US" dirty="0" err="1">
                <a:solidFill>
                  <a:srgbClr val="271D6F"/>
                </a:solidFill>
                <a:latin typeface="Aptos" panose="020B0004020202020204" pitchFamily="34" charset="0"/>
                <a:ea typeface="Roboto Light" pitchFamily="34" charset="-122"/>
                <a:cs typeface="Roboto Light" pitchFamily="34" charset="-120"/>
              </a:rPr>
              <a:t>Dificuldade</a:t>
            </a:r>
            <a:r>
              <a:rPr lang="en-US" dirty="0">
                <a:solidFill>
                  <a:srgbClr val="271D6F"/>
                </a:solidFill>
                <a:latin typeface="Aptos" panose="020B0004020202020204" pitchFamily="34" charset="0"/>
                <a:ea typeface="Roboto Light" pitchFamily="34" charset="-122"/>
                <a:cs typeface="Roboto Light" pitchFamily="34" charset="-120"/>
              </a:rPr>
              <a:t> de </a:t>
            </a:r>
            <a:r>
              <a:rPr lang="en-US" dirty="0" err="1">
                <a:solidFill>
                  <a:srgbClr val="271D6F"/>
                </a:solidFill>
                <a:latin typeface="Aptos" panose="020B0004020202020204" pitchFamily="34" charset="0"/>
                <a:ea typeface="Roboto Light" pitchFamily="34" charset="-122"/>
                <a:cs typeface="Roboto Light" pitchFamily="34" charset="-120"/>
              </a:rPr>
              <a:t>rastreio</a:t>
            </a:r>
            <a:endParaRPr lang="en-US" dirty="0">
              <a:solidFill>
                <a:srgbClr val="271D6F"/>
              </a:solidFill>
              <a:latin typeface="Aptos" panose="020B0004020202020204" pitchFamily="34" charset="0"/>
              <a:ea typeface="Roboto Light" pitchFamily="34" charset="-122"/>
              <a:cs typeface="Roboto Light" pitchFamily="34" charset="-120"/>
            </a:endParaRPr>
          </a:p>
          <a:p>
            <a:pPr marL="2689225" lvl="1" indent="-174625">
              <a:lnSpc>
                <a:spcPts val="2067"/>
              </a:lnSpc>
              <a:buFont typeface="Arial" panose="020B0604020202020204" pitchFamily="34" charset="0"/>
              <a:buChar char="•"/>
            </a:pPr>
            <a:r>
              <a:rPr lang="en-US" dirty="0" err="1">
                <a:solidFill>
                  <a:srgbClr val="271D6F"/>
                </a:solidFill>
                <a:latin typeface="Aptos" panose="020B0004020202020204" pitchFamily="34" charset="0"/>
                <a:ea typeface="Roboto Light" pitchFamily="34" charset="-122"/>
                <a:cs typeface="Roboto Light" pitchFamily="34" charset="-120"/>
              </a:rPr>
              <a:t>Omissão</a:t>
            </a:r>
            <a:r>
              <a:rPr lang="en-US" dirty="0">
                <a:solidFill>
                  <a:srgbClr val="271D6F"/>
                </a:solidFill>
                <a:latin typeface="Aptos" panose="020B0004020202020204" pitchFamily="34" charset="0"/>
                <a:ea typeface="Roboto Light" pitchFamily="34" charset="-122"/>
                <a:cs typeface="Roboto Light" pitchFamily="34" charset="-120"/>
              </a:rPr>
              <a:t> de </a:t>
            </a:r>
            <a:r>
              <a:rPr lang="en-US" dirty="0" err="1">
                <a:solidFill>
                  <a:srgbClr val="271D6F"/>
                </a:solidFill>
                <a:latin typeface="Aptos" panose="020B0004020202020204" pitchFamily="34" charset="0"/>
                <a:ea typeface="Roboto Light" pitchFamily="34" charset="-122"/>
                <a:cs typeface="Roboto Light" pitchFamily="34" charset="-120"/>
              </a:rPr>
              <a:t>informações</a:t>
            </a:r>
            <a:endParaRPr lang="en-US" dirty="0">
              <a:solidFill>
                <a:srgbClr val="271D6F"/>
              </a:solidFill>
              <a:latin typeface="Aptos" panose="020B0004020202020204" pitchFamily="34" charset="0"/>
              <a:ea typeface="Roboto Light" pitchFamily="34" charset="-122"/>
              <a:cs typeface="Roboto Light" pitchFamily="34" charset="-120"/>
            </a:endParaRPr>
          </a:p>
          <a:p>
            <a:pPr lvl="1">
              <a:lnSpc>
                <a:spcPts val="2067"/>
              </a:lnSpc>
            </a:pPr>
            <a:endParaRPr lang="en-US" dirty="0">
              <a:solidFill>
                <a:srgbClr val="271D6F"/>
              </a:solidFill>
              <a:latin typeface="Aptos" panose="020B0004020202020204" pitchFamily="34" charset="0"/>
              <a:ea typeface="Roboto Light" pitchFamily="34" charset="-122"/>
              <a:cs typeface="Roboto Light" pitchFamily="34" charset="-120"/>
            </a:endParaRPr>
          </a:p>
          <a:p>
            <a:pPr marL="5376863" indent="-342900">
              <a:lnSpc>
                <a:spcPts val="2067"/>
              </a:lnSpc>
              <a:buFont typeface="+mj-lt"/>
              <a:buAutoNum type="arabicPeriod"/>
            </a:pPr>
            <a:r>
              <a:rPr lang="en-US" b="1" dirty="0" err="1">
                <a:solidFill>
                  <a:srgbClr val="271D6F"/>
                </a:solidFill>
                <a:latin typeface="Aptos" panose="020B0004020202020204" pitchFamily="34" charset="0"/>
                <a:ea typeface="Roboto Light" pitchFamily="34" charset="-122"/>
                <a:cs typeface="Roboto Light" pitchFamily="34" charset="-120"/>
              </a:rPr>
              <a:t>Irregularidade</a:t>
            </a:r>
            <a:r>
              <a:rPr lang="en-US" b="1" dirty="0">
                <a:solidFill>
                  <a:srgbClr val="271D6F"/>
                </a:solidFill>
                <a:latin typeface="Aptos" panose="020B0004020202020204" pitchFamily="34" charset="0"/>
                <a:ea typeface="Roboto Light" pitchFamily="34" charset="-122"/>
                <a:cs typeface="Roboto Light" pitchFamily="34" charset="-120"/>
              </a:rPr>
              <a:t> </a:t>
            </a:r>
            <a:r>
              <a:rPr lang="en-US" b="1" dirty="0" err="1">
                <a:solidFill>
                  <a:srgbClr val="271D6F"/>
                </a:solidFill>
                <a:latin typeface="Aptos" panose="020B0004020202020204" pitchFamily="34" charset="0"/>
                <a:ea typeface="Roboto Light" pitchFamily="34" charset="-122"/>
                <a:cs typeface="Roboto Light" pitchFamily="34" charset="-120"/>
              </a:rPr>
              <a:t>na</a:t>
            </a:r>
            <a:r>
              <a:rPr lang="en-US" b="1" dirty="0">
                <a:solidFill>
                  <a:srgbClr val="271D6F"/>
                </a:solidFill>
                <a:latin typeface="Aptos" panose="020B0004020202020204" pitchFamily="34" charset="0"/>
                <a:ea typeface="Roboto Light" pitchFamily="34" charset="-122"/>
                <a:cs typeface="Roboto Light" pitchFamily="34" charset="-120"/>
              </a:rPr>
              <a:t> </a:t>
            </a:r>
            <a:r>
              <a:rPr lang="en-US" b="1" dirty="0" err="1">
                <a:solidFill>
                  <a:srgbClr val="271D6F"/>
                </a:solidFill>
                <a:latin typeface="Aptos" panose="020B0004020202020204" pitchFamily="34" charset="0"/>
                <a:ea typeface="Roboto Light" pitchFamily="34" charset="-122"/>
                <a:cs typeface="Roboto Light" pitchFamily="34" charset="-120"/>
              </a:rPr>
              <a:t>aplicação</a:t>
            </a:r>
            <a:r>
              <a:rPr lang="en-US" b="1" dirty="0">
                <a:solidFill>
                  <a:srgbClr val="271D6F"/>
                </a:solidFill>
                <a:latin typeface="Aptos" panose="020B0004020202020204" pitchFamily="34" charset="0"/>
                <a:ea typeface="Roboto Light" pitchFamily="34" charset="-122"/>
                <a:cs typeface="Roboto Light" pitchFamily="34" charset="-120"/>
              </a:rPr>
              <a:t>:</a:t>
            </a:r>
          </a:p>
          <a:p>
            <a:pPr marL="5562600" lvl="1" indent="-185738">
              <a:lnSpc>
                <a:spcPts val="2067"/>
              </a:lnSpc>
              <a:buFont typeface="Arial" panose="020B0604020202020204" pitchFamily="34" charset="0"/>
              <a:buChar char="•"/>
            </a:pPr>
            <a:r>
              <a:rPr lang="en-US" dirty="0" err="1">
                <a:solidFill>
                  <a:srgbClr val="271D6F"/>
                </a:solidFill>
                <a:latin typeface="Aptos" panose="020B0004020202020204" pitchFamily="34" charset="0"/>
                <a:ea typeface="Roboto Light" pitchFamily="34" charset="-122"/>
                <a:cs typeface="Roboto Light" pitchFamily="34" charset="-120"/>
              </a:rPr>
              <a:t>Fraudes</a:t>
            </a:r>
            <a:r>
              <a:rPr lang="en-US" dirty="0">
                <a:solidFill>
                  <a:srgbClr val="271D6F"/>
                </a:solidFill>
                <a:latin typeface="Aptos" panose="020B0004020202020204" pitchFamily="34" charset="0"/>
                <a:ea typeface="Roboto Light" pitchFamily="34" charset="-122"/>
                <a:cs typeface="Roboto Light" pitchFamily="34" charset="-120"/>
              </a:rPr>
              <a:t> a </a:t>
            </a:r>
            <a:r>
              <a:rPr lang="en-US" dirty="0" err="1">
                <a:solidFill>
                  <a:srgbClr val="271D6F"/>
                </a:solidFill>
                <a:latin typeface="Aptos" panose="020B0004020202020204" pitchFamily="34" charset="0"/>
                <a:ea typeface="Roboto Light" pitchFamily="34" charset="-122"/>
                <a:cs typeface="Roboto Light" pitchFamily="34" charset="-120"/>
              </a:rPr>
              <a:t>licitações</a:t>
            </a:r>
            <a:endParaRPr lang="en-US" dirty="0">
              <a:solidFill>
                <a:srgbClr val="271D6F"/>
              </a:solidFill>
              <a:latin typeface="Aptos" panose="020B0004020202020204" pitchFamily="34" charset="0"/>
              <a:ea typeface="Roboto Light" pitchFamily="34" charset="-122"/>
              <a:cs typeface="Roboto Light" pitchFamily="34" charset="-120"/>
            </a:endParaRPr>
          </a:p>
          <a:p>
            <a:pPr marL="5562600" lvl="1" indent="-185738">
              <a:lnSpc>
                <a:spcPts val="2067"/>
              </a:lnSpc>
              <a:buFont typeface="Arial" panose="020B0604020202020204" pitchFamily="34" charset="0"/>
              <a:buChar char="•"/>
            </a:pPr>
            <a:r>
              <a:rPr lang="en-US" dirty="0" err="1">
                <a:solidFill>
                  <a:srgbClr val="271D6F"/>
                </a:solidFill>
                <a:latin typeface="Aptos" panose="020B0004020202020204" pitchFamily="34" charset="0"/>
                <a:ea typeface="Roboto Light" pitchFamily="34" charset="-122"/>
                <a:cs typeface="Roboto Light" pitchFamily="34" charset="-120"/>
              </a:rPr>
              <a:t>Desvio</a:t>
            </a:r>
            <a:r>
              <a:rPr lang="en-US" dirty="0">
                <a:solidFill>
                  <a:srgbClr val="271D6F"/>
                </a:solidFill>
                <a:latin typeface="Aptos" panose="020B0004020202020204" pitchFamily="34" charset="0"/>
                <a:ea typeface="Roboto Light" pitchFamily="34" charset="-122"/>
                <a:cs typeface="Roboto Light" pitchFamily="34" charset="-120"/>
              </a:rPr>
              <a:t> de </a:t>
            </a:r>
            <a:r>
              <a:rPr lang="en-US" dirty="0" err="1">
                <a:solidFill>
                  <a:srgbClr val="271D6F"/>
                </a:solidFill>
                <a:latin typeface="Aptos" panose="020B0004020202020204" pitchFamily="34" charset="0"/>
                <a:ea typeface="Roboto Light" pitchFamily="34" charset="-122"/>
                <a:cs typeface="Roboto Light" pitchFamily="34" charset="-120"/>
              </a:rPr>
              <a:t>finalidade</a:t>
            </a:r>
            <a:endParaRPr lang="en-US" dirty="0">
              <a:solidFill>
                <a:srgbClr val="271D6F"/>
              </a:solidFill>
              <a:latin typeface="Aptos" panose="020B0004020202020204" pitchFamily="34" charset="0"/>
              <a:ea typeface="Roboto Light" pitchFamily="34" charset="-122"/>
              <a:cs typeface="Roboto Light" pitchFamily="34" charset="-120"/>
            </a:endParaRPr>
          </a:p>
          <a:p>
            <a:pPr>
              <a:lnSpc>
                <a:spcPts val="2067"/>
              </a:lnSpc>
            </a:pPr>
            <a:endParaRPr lang="en-US" dirty="0">
              <a:solidFill>
                <a:srgbClr val="271D6F"/>
              </a:solidFill>
              <a:latin typeface="Aptos" panose="020B0004020202020204" pitchFamily="34" charset="0"/>
              <a:ea typeface="Roboto Light" pitchFamily="34" charset="-122"/>
              <a:cs typeface="Roboto Light" pitchFamily="34" charset="-120"/>
            </a:endParaRPr>
          </a:p>
          <a:p>
            <a:pPr>
              <a:lnSpc>
                <a:spcPts val="2067"/>
              </a:lnSpc>
            </a:pPr>
            <a:endParaRPr lang="en-US" dirty="0">
              <a:solidFill>
                <a:srgbClr val="271D6F"/>
              </a:solidFill>
              <a:latin typeface="Aptos" panose="020B0004020202020204" pitchFamily="34" charset="0"/>
              <a:ea typeface="Roboto Light" pitchFamily="34" charset="-122"/>
              <a:cs typeface="Roboto Light" pitchFamily="34" charset="-120"/>
            </a:endParaRPr>
          </a:p>
          <a:p>
            <a:pPr>
              <a:lnSpc>
                <a:spcPts val="2067"/>
              </a:lnSpc>
            </a:pPr>
            <a:r>
              <a:rPr lang="en-US" dirty="0" err="1">
                <a:solidFill>
                  <a:srgbClr val="271D6F"/>
                </a:solidFill>
                <a:latin typeface="Aptos" panose="020B0004020202020204" pitchFamily="34" charset="0"/>
                <a:ea typeface="Roboto Light" pitchFamily="34" charset="-122"/>
                <a:cs typeface="Roboto Light" pitchFamily="34" charset="-120"/>
              </a:rPr>
              <a:t>Irregularidades</a:t>
            </a:r>
            <a:r>
              <a:rPr lang="en-US" dirty="0">
                <a:solidFill>
                  <a:srgbClr val="271D6F"/>
                </a:solidFill>
                <a:latin typeface="Aptos" panose="020B0004020202020204" pitchFamily="34" charset="0"/>
                <a:ea typeface="Roboto Light" pitchFamily="34" charset="-122"/>
                <a:cs typeface="Roboto Light" pitchFamily="34" charset="-120"/>
              </a:rPr>
              <a:t> </a:t>
            </a:r>
            <a:r>
              <a:rPr lang="en-US" dirty="0" err="1">
                <a:solidFill>
                  <a:srgbClr val="271D6F"/>
                </a:solidFill>
                <a:latin typeface="Aptos" panose="020B0004020202020204" pitchFamily="34" charset="0"/>
                <a:ea typeface="Roboto Light" pitchFamily="34" charset="-122"/>
                <a:cs typeface="Roboto Light" pitchFamily="34" charset="-120"/>
              </a:rPr>
              <a:t>encontradas</a:t>
            </a:r>
            <a:r>
              <a:rPr lang="en-US" dirty="0">
                <a:solidFill>
                  <a:srgbClr val="271D6F"/>
                </a:solidFill>
                <a:latin typeface="Aptos" panose="020B0004020202020204" pitchFamily="34" charset="0"/>
                <a:ea typeface="Roboto Light" pitchFamily="34" charset="-122"/>
                <a:cs typeface="Roboto Light" pitchFamily="34" charset="-120"/>
              </a:rPr>
              <a:t> </a:t>
            </a:r>
            <a:r>
              <a:rPr lang="en-US" dirty="0" err="1">
                <a:solidFill>
                  <a:srgbClr val="271D6F"/>
                </a:solidFill>
                <a:latin typeface="Aptos" panose="020B0004020202020204" pitchFamily="34" charset="0"/>
                <a:ea typeface="Roboto Light" pitchFamily="34" charset="-122"/>
                <a:cs typeface="Roboto Light" pitchFamily="34" charset="-120"/>
              </a:rPr>
              <a:t>em</a:t>
            </a:r>
            <a:r>
              <a:rPr lang="en-US" dirty="0">
                <a:solidFill>
                  <a:srgbClr val="271D6F"/>
                </a:solidFill>
                <a:latin typeface="Aptos" panose="020B0004020202020204" pitchFamily="34" charset="0"/>
                <a:ea typeface="Roboto Light" pitchFamily="34" charset="-122"/>
                <a:cs typeface="Roboto Light" pitchFamily="34" charset="-120"/>
              </a:rPr>
              <a:t> </a:t>
            </a:r>
            <a:r>
              <a:rPr lang="en-US" sz="2000" b="1" dirty="0">
                <a:solidFill>
                  <a:srgbClr val="271D6F"/>
                </a:solidFill>
                <a:latin typeface="Aptos" panose="020B0004020202020204" pitchFamily="34" charset="0"/>
                <a:ea typeface="Roboto Light" pitchFamily="34" charset="-122"/>
                <a:cs typeface="Roboto Light" pitchFamily="34" charset="-120"/>
              </a:rPr>
              <a:t>90% </a:t>
            </a:r>
            <a:r>
              <a:rPr lang="en-US" dirty="0">
                <a:solidFill>
                  <a:srgbClr val="271D6F"/>
                </a:solidFill>
                <a:latin typeface="Aptos" panose="020B0004020202020204" pitchFamily="34" charset="0"/>
                <a:ea typeface="Roboto Light" pitchFamily="34" charset="-122"/>
                <a:cs typeface="Roboto Light" pitchFamily="34" charset="-120"/>
              </a:rPr>
              <a:t>dos </a:t>
            </a:r>
            <a:r>
              <a:rPr lang="en-US" dirty="0" err="1">
                <a:solidFill>
                  <a:srgbClr val="271D6F"/>
                </a:solidFill>
                <a:latin typeface="Aptos" panose="020B0004020202020204" pitchFamily="34" charset="0"/>
                <a:ea typeface="Roboto Light" pitchFamily="34" charset="-122"/>
                <a:cs typeface="Roboto Light" pitchFamily="34" charset="-120"/>
              </a:rPr>
              <a:t>entes</a:t>
            </a:r>
            <a:r>
              <a:rPr lang="en-US" dirty="0">
                <a:solidFill>
                  <a:srgbClr val="271D6F"/>
                </a:solidFill>
                <a:latin typeface="Aptos" panose="020B0004020202020204" pitchFamily="34" charset="0"/>
                <a:ea typeface="Roboto Light" pitchFamily="34" charset="-122"/>
                <a:cs typeface="Roboto Light" pitchFamily="34" charset="-120"/>
              </a:rPr>
              <a:t> </a:t>
            </a:r>
            <a:r>
              <a:rPr lang="en-US" dirty="0" err="1">
                <a:solidFill>
                  <a:srgbClr val="271D6F"/>
                </a:solidFill>
                <a:latin typeface="Aptos" panose="020B0004020202020204" pitchFamily="34" charset="0"/>
                <a:ea typeface="Roboto Light" pitchFamily="34" charset="-122"/>
                <a:cs typeface="Roboto Light" pitchFamily="34" charset="-120"/>
              </a:rPr>
              <a:t>fiscalizados</a:t>
            </a:r>
            <a:r>
              <a:rPr lang="en-US" dirty="0">
                <a:solidFill>
                  <a:srgbClr val="271D6F"/>
                </a:solidFill>
                <a:latin typeface="Aptos" panose="020B0004020202020204" pitchFamily="34" charset="0"/>
                <a:ea typeface="Roboto Light" pitchFamily="34" charset="-122"/>
                <a:cs typeface="Roboto Light" pitchFamily="34" charset="-120"/>
              </a:rPr>
              <a:t>.</a:t>
            </a:r>
            <a:endParaRPr lang="en-US" dirty="0">
              <a:solidFill>
                <a:srgbClr val="271D6F"/>
              </a:solidFill>
              <a:latin typeface="Aptos" panose="020B0004020202020204" pitchFamily="34" charset="0"/>
            </a:endParaRPr>
          </a:p>
        </p:txBody>
      </p:sp>
      <p:sp>
        <p:nvSpPr>
          <p:cNvPr id="11" name="Text 1">
            <a:extLst>
              <a:ext uri="{FF2B5EF4-FFF2-40B4-BE49-F238E27FC236}">
                <a16:creationId xmlns:a16="http://schemas.microsoft.com/office/drawing/2014/main" xmlns="" id="{1F806B14-595C-DE96-8D7C-41F42187B9A1}"/>
              </a:ext>
            </a:extLst>
          </p:cNvPr>
          <p:cNvSpPr/>
          <p:nvPr/>
        </p:nvSpPr>
        <p:spPr>
          <a:xfrm>
            <a:off x="661491" y="1119368"/>
            <a:ext cx="8743553" cy="516731"/>
          </a:xfrm>
          <a:prstGeom prst="rect">
            <a:avLst/>
          </a:prstGeom>
          <a:noFill/>
          <a:ln/>
        </p:spPr>
        <p:txBody>
          <a:bodyPr wrap="none" lIns="0" tIns="0" rIns="0" bIns="0" rtlCol="0" anchor="t"/>
          <a:lstStyle/>
          <a:p>
            <a:pPr>
              <a:lnSpc>
                <a:spcPts val="4067"/>
              </a:lnSpc>
            </a:pPr>
            <a:r>
              <a:rPr lang="en-US" sz="4800" dirty="0">
                <a:solidFill>
                  <a:srgbClr val="271D6F"/>
                </a:solidFill>
                <a:latin typeface="Aharoni" panose="02010803020104030203" pitchFamily="2" charset="-79"/>
                <a:ea typeface="Poppins Light" pitchFamily="34" charset="-122"/>
                <a:cs typeface="Aharoni" panose="02010803020104030203" pitchFamily="2" charset="-79"/>
              </a:rPr>
              <a:t>O </a:t>
            </a:r>
            <a:r>
              <a:rPr lang="en-US" sz="4800" dirty="0" err="1">
                <a:solidFill>
                  <a:srgbClr val="271D6F"/>
                </a:solidFill>
                <a:latin typeface="Aharoni" panose="02010803020104030203" pitchFamily="2" charset="-79"/>
                <a:ea typeface="Poppins Light" pitchFamily="34" charset="-122"/>
                <a:cs typeface="Aharoni" panose="02010803020104030203" pitchFamily="2" charset="-79"/>
              </a:rPr>
              <a:t>resultado</a:t>
            </a:r>
            <a:endParaRPr lang="en-US" sz="4800" dirty="0">
              <a:solidFill>
                <a:srgbClr val="271D6F"/>
              </a:solidFill>
              <a:latin typeface="Aharoni" panose="02010803020104030203" pitchFamily="2" charset="-79"/>
              <a:cs typeface="Aharoni" panose="02010803020104030203" pitchFamily="2" charset="-79"/>
            </a:endParaRPr>
          </a:p>
        </p:txBody>
      </p:sp>
      <p:sp>
        <p:nvSpPr>
          <p:cNvPr id="12" name="Text 2">
            <a:extLst>
              <a:ext uri="{FF2B5EF4-FFF2-40B4-BE49-F238E27FC236}">
                <a16:creationId xmlns:a16="http://schemas.microsoft.com/office/drawing/2014/main" xmlns="" id="{40E80495-41C0-943F-8613-3D8163970204}"/>
              </a:ext>
            </a:extLst>
          </p:cNvPr>
          <p:cNvSpPr/>
          <p:nvPr/>
        </p:nvSpPr>
        <p:spPr>
          <a:xfrm>
            <a:off x="661491" y="1701106"/>
            <a:ext cx="5801717" cy="258465"/>
          </a:xfrm>
          <a:prstGeom prst="rect">
            <a:avLst/>
          </a:prstGeom>
          <a:noFill/>
          <a:ln/>
        </p:spPr>
        <p:txBody>
          <a:bodyPr wrap="none" lIns="0" tIns="0" rIns="0" bIns="0" rtlCol="0" anchor="t"/>
          <a:lstStyle/>
          <a:p>
            <a:pPr>
              <a:lnSpc>
                <a:spcPts val="2000"/>
              </a:lnSpc>
            </a:pPr>
            <a:r>
              <a:rPr lang="en-US" sz="2400" dirty="0" err="1">
                <a:solidFill>
                  <a:srgbClr val="271D6F"/>
                </a:solidFill>
                <a:latin typeface="Aharoni" panose="02010803020104030203" pitchFamily="2" charset="-79"/>
                <a:ea typeface="Poppins Light" pitchFamily="34" charset="-122"/>
                <a:cs typeface="Aharoni" panose="02010803020104030203" pitchFamily="2" charset="-79"/>
              </a:rPr>
              <a:t>Acórdão</a:t>
            </a:r>
            <a:r>
              <a:rPr lang="en-US" sz="2400" dirty="0">
                <a:solidFill>
                  <a:srgbClr val="271D6F"/>
                </a:solidFill>
                <a:latin typeface="Aharoni" panose="02010803020104030203" pitchFamily="2" charset="-79"/>
                <a:ea typeface="Poppins Light" pitchFamily="34" charset="-122"/>
                <a:cs typeface="Aharoni" panose="02010803020104030203" pitchFamily="2" charset="-79"/>
              </a:rPr>
              <a:t> 1122/2026-TCU</a:t>
            </a:r>
            <a:endParaRPr lang="en-US" sz="2400" dirty="0">
              <a:solidFill>
                <a:srgbClr val="271D6F"/>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2482606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a:extLst>
            <a:ext uri="{FF2B5EF4-FFF2-40B4-BE49-F238E27FC236}">
              <a16:creationId xmlns:a16="http://schemas.microsoft.com/office/drawing/2014/main" xmlns="" id="{6E470280-2A2A-5DEA-A988-71298F443E67}"/>
            </a:ext>
          </a:extLst>
        </p:cNvPr>
        <p:cNvGrpSpPr/>
        <p:nvPr/>
      </p:nvGrpSpPr>
      <p:grpSpPr>
        <a:xfrm>
          <a:off x="0" y="0"/>
          <a:ext cx="0" cy="0"/>
          <a:chOff x="0" y="0"/>
          <a:chExt cx="0" cy="0"/>
        </a:xfrm>
      </p:grpSpPr>
      <p:sp>
        <p:nvSpPr>
          <p:cNvPr id="11" name="Text 1">
            <a:extLst>
              <a:ext uri="{FF2B5EF4-FFF2-40B4-BE49-F238E27FC236}">
                <a16:creationId xmlns:a16="http://schemas.microsoft.com/office/drawing/2014/main" xmlns="" id="{55AC2965-81BE-B60B-A383-78D142252AE8}"/>
              </a:ext>
            </a:extLst>
          </p:cNvPr>
          <p:cNvSpPr/>
          <p:nvPr/>
        </p:nvSpPr>
        <p:spPr>
          <a:xfrm>
            <a:off x="661491" y="1119368"/>
            <a:ext cx="8743553" cy="516731"/>
          </a:xfrm>
          <a:prstGeom prst="rect">
            <a:avLst/>
          </a:prstGeom>
          <a:noFill/>
          <a:ln/>
        </p:spPr>
        <p:txBody>
          <a:bodyPr wrap="none" lIns="0" tIns="0" rIns="0" bIns="0" rtlCol="0" anchor="t"/>
          <a:lstStyle/>
          <a:p>
            <a:pPr>
              <a:lnSpc>
                <a:spcPts val="4067"/>
              </a:lnSpc>
            </a:pPr>
            <a:r>
              <a:rPr lang="en-US" sz="4800" dirty="0" err="1">
                <a:solidFill>
                  <a:srgbClr val="271D6F"/>
                </a:solidFill>
                <a:latin typeface="Aharoni" panose="02010803020104030203" pitchFamily="2" charset="-79"/>
                <a:cs typeface="Aharoni" panose="02010803020104030203" pitchFamily="2" charset="-79"/>
              </a:rPr>
              <a:t>Os</a:t>
            </a:r>
            <a:r>
              <a:rPr lang="en-US" sz="4800" dirty="0">
                <a:solidFill>
                  <a:srgbClr val="271D6F"/>
                </a:solidFill>
                <a:latin typeface="Aharoni" panose="02010803020104030203" pitchFamily="2" charset="-79"/>
                <a:cs typeface="Aharoni" panose="02010803020104030203" pitchFamily="2" charset="-79"/>
              </a:rPr>
              <a:t> </a:t>
            </a:r>
            <a:r>
              <a:rPr lang="en-US" sz="4800" dirty="0" err="1">
                <a:solidFill>
                  <a:srgbClr val="271D6F"/>
                </a:solidFill>
                <a:latin typeface="Aharoni" panose="02010803020104030203" pitchFamily="2" charset="-79"/>
                <a:cs typeface="Aharoni" panose="02010803020104030203" pitchFamily="2" charset="-79"/>
              </a:rPr>
              <a:t>achados</a:t>
            </a:r>
            <a:endParaRPr lang="en-US" sz="4800" dirty="0">
              <a:solidFill>
                <a:srgbClr val="271D6F"/>
              </a:solidFill>
              <a:latin typeface="Aharoni" panose="02010803020104030203" pitchFamily="2" charset="-79"/>
              <a:cs typeface="Aharoni" panose="02010803020104030203" pitchFamily="2" charset="-79"/>
            </a:endParaRPr>
          </a:p>
        </p:txBody>
      </p:sp>
      <p:sp>
        <p:nvSpPr>
          <p:cNvPr id="12" name="Text 2">
            <a:extLst>
              <a:ext uri="{FF2B5EF4-FFF2-40B4-BE49-F238E27FC236}">
                <a16:creationId xmlns:a16="http://schemas.microsoft.com/office/drawing/2014/main" xmlns="" id="{AFE874A3-816F-E4A0-54C3-356423C9BB38}"/>
              </a:ext>
            </a:extLst>
          </p:cNvPr>
          <p:cNvSpPr/>
          <p:nvPr/>
        </p:nvSpPr>
        <p:spPr>
          <a:xfrm>
            <a:off x="661491" y="1701106"/>
            <a:ext cx="5801717" cy="258465"/>
          </a:xfrm>
          <a:prstGeom prst="rect">
            <a:avLst/>
          </a:prstGeom>
          <a:noFill/>
          <a:ln/>
        </p:spPr>
        <p:txBody>
          <a:bodyPr wrap="none" lIns="0" tIns="0" rIns="0" bIns="0" rtlCol="0" anchor="t"/>
          <a:lstStyle/>
          <a:p>
            <a:pPr>
              <a:lnSpc>
                <a:spcPts val="2000"/>
              </a:lnSpc>
            </a:pPr>
            <a:r>
              <a:rPr lang="en-US" sz="2400" dirty="0" err="1">
                <a:solidFill>
                  <a:srgbClr val="271D6F"/>
                </a:solidFill>
                <a:latin typeface="Aharoni" panose="02010803020104030203" pitchFamily="2" charset="-79"/>
                <a:ea typeface="Poppins Light" pitchFamily="34" charset="-122"/>
                <a:cs typeface="Aharoni" panose="02010803020104030203" pitchFamily="2" charset="-79"/>
              </a:rPr>
              <a:t>Acórdão</a:t>
            </a:r>
            <a:r>
              <a:rPr lang="en-US" sz="2400" dirty="0">
                <a:solidFill>
                  <a:srgbClr val="271D6F"/>
                </a:solidFill>
                <a:latin typeface="Aharoni" panose="02010803020104030203" pitchFamily="2" charset="-79"/>
                <a:ea typeface="Poppins Light" pitchFamily="34" charset="-122"/>
                <a:cs typeface="Aharoni" panose="02010803020104030203" pitchFamily="2" charset="-79"/>
              </a:rPr>
              <a:t> 1122/2026-TCU</a:t>
            </a:r>
            <a:endParaRPr lang="en-US" sz="2400" dirty="0">
              <a:solidFill>
                <a:srgbClr val="271D6F"/>
              </a:solidFill>
              <a:latin typeface="Aharoni" panose="02010803020104030203" pitchFamily="2" charset="-79"/>
              <a:cs typeface="Aharoni" panose="02010803020104030203" pitchFamily="2" charset="-79"/>
            </a:endParaRPr>
          </a:p>
        </p:txBody>
      </p:sp>
      <p:graphicFrame>
        <p:nvGraphicFramePr>
          <p:cNvPr id="2" name="Tabela 1">
            <a:extLst>
              <a:ext uri="{FF2B5EF4-FFF2-40B4-BE49-F238E27FC236}">
                <a16:creationId xmlns:a16="http://schemas.microsoft.com/office/drawing/2014/main" xmlns="" id="{EDA38FF8-A255-8ED6-8625-FD380AB10011}"/>
              </a:ext>
            </a:extLst>
          </p:cNvPr>
          <p:cNvGraphicFramePr>
            <a:graphicFrameLocks noGrp="1"/>
          </p:cNvGraphicFramePr>
          <p:nvPr>
            <p:extLst>
              <p:ext uri="{D42A27DB-BD31-4B8C-83A1-F6EECF244321}">
                <p14:modId xmlns:p14="http://schemas.microsoft.com/office/powerpoint/2010/main" val="3361826815"/>
              </p:ext>
            </p:extLst>
          </p:nvPr>
        </p:nvGraphicFramePr>
        <p:xfrm>
          <a:off x="1143000" y="2144486"/>
          <a:ext cx="7990114" cy="4415327"/>
        </p:xfrm>
        <a:graphic>
          <a:graphicData uri="http://schemas.openxmlformats.org/drawingml/2006/table">
            <a:tbl>
              <a:tblPr firstRow="1" firstCol="1" bandRow="1">
                <a:tableStyleId>{B301B821-A1FF-4177-AEE7-76D212191A09}</a:tableStyleId>
              </a:tblPr>
              <a:tblGrid>
                <a:gridCol w="5079027">
                  <a:extLst>
                    <a:ext uri="{9D8B030D-6E8A-4147-A177-3AD203B41FA5}">
                      <a16:colId xmlns:a16="http://schemas.microsoft.com/office/drawing/2014/main" xmlns="" val="3755125368"/>
                    </a:ext>
                  </a:extLst>
                </a:gridCol>
                <a:gridCol w="2911087">
                  <a:extLst>
                    <a:ext uri="{9D8B030D-6E8A-4147-A177-3AD203B41FA5}">
                      <a16:colId xmlns:a16="http://schemas.microsoft.com/office/drawing/2014/main" xmlns="" val="3285299944"/>
                    </a:ext>
                  </a:extLst>
                </a:gridCol>
              </a:tblGrid>
              <a:tr h="625939">
                <a:tc>
                  <a:txBody>
                    <a:bodyPr/>
                    <a:lstStyle/>
                    <a:p>
                      <a:pPr>
                        <a:lnSpc>
                          <a:spcPct val="115000"/>
                        </a:lnSpc>
                        <a:spcBef>
                          <a:spcPts val="500"/>
                        </a:spcBef>
                      </a:pPr>
                      <a:r>
                        <a:rPr lang="pt-BR" sz="1800" dirty="0">
                          <a:effectLst/>
                        </a:rPr>
                        <a:t>Irregularidade</a:t>
                      </a:r>
                    </a:p>
                    <a:p>
                      <a:pPr>
                        <a:lnSpc>
                          <a:spcPct val="115000"/>
                        </a:lnSpc>
                        <a:spcBef>
                          <a:spcPts val="500"/>
                        </a:spcBef>
                      </a:pPr>
                      <a:r>
                        <a:rPr lang="pt-BR" sz="1800" dirty="0">
                          <a:effectLst/>
                        </a:rPr>
                        <a:t> </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500"/>
                        </a:spcBef>
                      </a:pPr>
                      <a:r>
                        <a:rPr lang="pt-BR" sz="1800" dirty="0">
                          <a:effectLst/>
                        </a:rPr>
                        <a:t>Valor</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41134426"/>
                  </a:ext>
                </a:extLst>
              </a:tr>
              <a:tr h="275409">
                <a:tc>
                  <a:txBody>
                    <a:bodyPr/>
                    <a:lstStyle/>
                    <a:p>
                      <a:pPr>
                        <a:lnSpc>
                          <a:spcPct val="115000"/>
                        </a:lnSpc>
                        <a:spcBef>
                          <a:spcPts val="500"/>
                        </a:spcBef>
                      </a:pPr>
                      <a:r>
                        <a:rPr lang="pt-BR" sz="1800">
                          <a:effectLst/>
                        </a:rPr>
                        <a:t>Superfaturamento e sobrepreço</a:t>
                      </a:r>
                      <a:endParaRPr lang="pt-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500"/>
                        </a:spcBef>
                      </a:pPr>
                      <a:r>
                        <a:rPr lang="pt-BR" sz="1800" dirty="0">
                          <a:effectLst/>
                        </a:rPr>
                        <a:t>R$ 6.008.581,45</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152067543"/>
                  </a:ext>
                </a:extLst>
              </a:tr>
              <a:tr h="275409">
                <a:tc>
                  <a:txBody>
                    <a:bodyPr/>
                    <a:lstStyle/>
                    <a:p>
                      <a:pPr>
                        <a:lnSpc>
                          <a:spcPct val="115000"/>
                        </a:lnSpc>
                        <a:spcBef>
                          <a:spcPts val="500"/>
                        </a:spcBef>
                      </a:pPr>
                      <a:r>
                        <a:rPr lang="pt-BR" sz="1800">
                          <a:effectLst/>
                        </a:rPr>
                        <a:t>Pagamento por química</a:t>
                      </a:r>
                      <a:endParaRPr lang="pt-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500"/>
                        </a:spcBef>
                      </a:pPr>
                      <a:r>
                        <a:rPr lang="pt-BR" sz="1800" dirty="0">
                          <a:effectLst/>
                        </a:rPr>
                        <a:t>R$ 1.125.230,78</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2537073720"/>
                  </a:ext>
                </a:extLst>
              </a:tr>
              <a:tr h="567204">
                <a:tc>
                  <a:txBody>
                    <a:bodyPr/>
                    <a:lstStyle/>
                    <a:p>
                      <a:pPr>
                        <a:lnSpc>
                          <a:spcPct val="115000"/>
                        </a:lnSpc>
                        <a:spcBef>
                          <a:spcPts val="500"/>
                        </a:spcBef>
                      </a:pPr>
                      <a:r>
                        <a:rPr lang="pt-BR" sz="1800">
                          <a:effectLst/>
                        </a:rPr>
                        <a:t>Inexecução total ou parcial do objeto com pagamento integral</a:t>
                      </a:r>
                      <a:endParaRPr lang="pt-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500"/>
                        </a:spcBef>
                      </a:pPr>
                      <a:r>
                        <a:rPr lang="pt-BR" sz="1800" dirty="0">
                          <a:effectLst/>
                        </a:rPr>
                        <a:t>R$ 2.822.731,53</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3532669568"/>
                  </a:ext>
                </a:extLst>
              </a:tr>
              <a:tr h="683584">
                <a:tc>
                  <a:txBody>
                    <a:bodyPr/>
                    <a:lstStyle/>
                    <a:p>
                      <a:pPr>
                        <a:lnSpc>
                          <a:spcPct val="115000"/>
                        </a:lnSpc>
                        <a:spcBef>
                          <a:spcPts val="500"/>
                        </a:spcBef>
                      </a:pPr>
                      <a:r>
                        <a:rPr lang="pt-BR" sz="1800" dirty="0">
                          <a:effectLst/>
                        </a:rPr>
                        <a:t>Pagamento indevido por serviços não executados</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500"/>
                        </a:spcBef>
                      </a:pPr>
                      <a:r>
                        <a:rPr lang="pt-BR" sz="1800" dirty="0">
                          <a:effectLst/>
                        </a:rPr>
                        <a:t>R$ 1.048.354,10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680677391"/>
                  </a:ext>
                </a:extLst>
              </a:tr>
              <a:tr h="567204">
                <a:tc>
                  <a:txBody>
                    <a:bodyPr/>
                    <a:lstStyle/>
                    <a:p>
                      <a:pPr>
                        <a:lnSpc>
                          <a:spcPct val="115000"/>
                        </a:lnSpc>
                        <a:spcBef>
                          <a:spcPts val="500"/>
                        </a:spcBef>
                      </a:pPr>
                      <a:r>
                        <a:rPr lang="pt-BR" sz="1800" dirty="0">
                          <a:effectLst/>
                        </a:rPr>
                        <a:t>Pagamentos por serviços executados antes do recebimento dos recursos</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500"/>
                        </a:spcBef>
                      </a:pPr>
                      <a:r>
                        <a:rPr lang="pt-BR" sz="1800" dirty="0">
                          <a:effectLst/>
                        </a:rPr>
                        <a:t>R$ 5.6671.118,00</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264903238"/>
                  </a:ext>
                </a:extLst>
              </a:tr>
              <a:tr h="513563">
                <a:tc>
                  <a:txBody>
                    <a:bodyPr/>
                    <a:lstStyle/>
                    <a:p>
                      <a:pPr>
                        <a:lnSpc>
                          <a:spcPct val="115000"/>
                        </a:lnSpc>
                        <a:spcBef>
                          <a:spcPts val="500"/>
                        </a:spcBef>
                      </a:pPr>
                      <a:r>
                        <a:rPr lang="pt-BR" sz="1800">
                          <a:effectLst/>
                        </a:rPr>
                        <a:t>Pagamento sem comprovação fiscal idônea</a:t>
                      </a:r>
                      <a:endParaRPr lang="pt-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500"/>
                        </a:spcBef>
                      </a:pPr>
                      <a:r>
                        <a:rPr lang="pt-BR" sz="1800" dirty="0">
                          <a:effectLst/>
                        </a:rPr>
                        <a:t>R$ 666.400,51</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13208591"/>
                  </a:ext>
                </a:extLst>
              </a:tr>
              <a:tr h="275409">
                <a:tc>
                  <a:txBody>
                    <a:bodyPr/>
                    <a:lstStyle/>
                    <a:p>
                      <a:pPr>
                        <a:lnSpc>
                          <a:spcPct val="115000"/>
                        </a:lnSpc>
                        <a:spcBef>
                          <a:spcPts val="500"/>
                        </a:spcBef>
                      </a:pPr>
                      <a:r>
                        <a:rPr lang="pt-BR" sz="1800">
                          <a:effectLst/>
                        </a:rPr>
                        <a:t>Pagamento antecipado irregular</a:t>
                      </a:r>
                      <a:endParaRPr lang="pt-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500"/>
                        </a:spcBef>
                      </a:pPr>
                      <a:r>
                        <a:rPr lang="pt-BR" sz="1800" dirty="0">
                          <a:effectLst/>
                        </a:rPr>
                        <a:t>R$ 67.180,52</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4105981614"/>
                  </a:ext>
                </a:extLst>
              </a:tr>
              <a:tr h="275409">
                <a:tc>
                  <a:txBody>
                    <a:bodyPr/>
                    <a:lstStyle/>
                    <a:p>
                      <a:pPr>
                        <a:lnSpc>
                          <a:spcPct val="115000"/>
                        </a:lnSpc>
                        <a:spcBef>
                          <a:spcPts val="500"/>
                        </a:spcBef>
                      </a:pPr>
                      <a:r>
                        <a:rPr lang="pt-BR" sz="1800">
                          <a:effectLst/>
                        </a:rPr>
                        <a:t>TOTAL</a:t>
                      </a:r>
                      <a:endParaRPr lang="pt-BR" sz="1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spcBef>
                          <a:spcPts val="500"/>
                        </a:spcBef>
                      </a:pPr>
                      <a:r>
                        <a:rPr lang="pt-BR" sz="1800" dirty="0">
                          <a:effectLst/>
                        </a:rPr>
                        <a:t>R$ 16.361.242,79</a:t>
                      </a:r>
                      <a:endParaRPr lang="pt-BR" sz="1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683784038"/>
                  </a:ext>
                </a:extLst>
              </a:tr>
            </a:tbl>
          </a:graphicData>
        </a:graphic>
      </p:graphicFrame>
    </p:spTree>
    <p:extLst>
      <p:ext uri="{BB962C8B-B14F-4D97-AF65-F5344CB8AC3E}">
        <p14:creationId xmlns:p14="http://schemas.microsoft.com/office/powerpoint/2010/main" val="4148435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a:extLst>
            <a:ext uri="{FF2B5EF4-FFF2-40B4-BE49-F238E27FC236}">
              <a16:creationId xmlns:a16="http://schemas.microsoft.com/office/drawing/2014/main" xmlns="" id="{A498B736-9CEC-30BA-E0BA-CE0CCC56D81C}"/>
            </a:ext>
          </a:extLst>
        </p:cNvPr>
        <p:cNvGrpSpPr/>
        <p:nvPr/>
      </p:nvGrpSpPr>
      <p:grpSpPr>
        <a:xfrm>
          <a:off x="0" y="0"/>
          <a:ext cx="0" cy="0"/>
          <a:chOff x="0" y="0"/>
          <a:chExt cx="0" cy="0"/>
        </a:xfrm>
      </p:grpSpPr>
      <p:sp>
        <p:nvSpPr>
          <p:cNvPr id="10" name="Text 1">
            <a:extLst>
              <a:ext uri="{FF2B5EF4-FFF2-40B4-BE49-F238E27FC236}">
                <a16:creationId xmlns:a16="http://schemas.microsoft.com/office/drawing/2014/main" xmlns="" id="{3E9A0812-4281-4FA2-C249-CD5FF0423209}"/>
              </a:ext>
            </a:extLst>
          </p:cNvPr>
          <p:cNvSpPr/>
          <p:nvPr/>
        </p:nvSpPr>
        <p:spPr>
          <a:xfrm>
            <a:off x="661492" y="1094474"/>
            <a:ext cx="7473851" cy="516731"/>
          </a:xfrm>
          <a:prstGeom prst="rect">
            <a:avLst/>
          </a:prstGeom>
          <a:noFill/>
          <a:ln/>
        </p:spPr>
        <p:txBody>
          <a:bodyPr wrap="none" lIns="0" tIns="0" rIns="0" bIns="0" rtlCol="0" anchor="t"/>
          <a:lstStyle/>
          <a:p>
            <a:pPr>
              <a:lnSpc>
                <a:spcPts val="4067"/>
              </a:lnSpc>
            </a:pPr>
            <a:r>
              <a:rPr lang="en-US" sz="4800" dirty="0">
                <a:solidFill>
                  <a:srgbClr val="271D6F"/>
                </a:solidFill>
                <a:latin typeface="Aharoni" panose="02010803020104030203" pitchFamily="2" charset="-79"/>
                <a:ea typeface="Poppins Light" pitchFamily="34" charset="-122"/>
                <a:cs typeface="Aharoni" panose="02010803020104030203" pitchFamily="2" charset="-79"/>
              </a:rPr>
              <a:t>O que </a:t>
            </a:r>
            <a:r>
              <a:rPr lang="en-US" sz="4800" dirty="0" err="1">
                <a:solidFill>
                  <a:srgbClr val="271D6F"/>
                </a:solidFill>
                <a:latin typeface="Aharoni" panose="02010803020104030203" pitchFamily="2" charset="-79"/>
                <a:ea typeface="Poppins Light" pitchFamily="34" charset="-122"/>
                <a:cs typeface="Aharoni" panose="02010803020104030203" pitchFamily="2" charset="-79"/>
              </a:rPr>
              <a:t>está</a:t>
            </a:r>
            <a:r>
              <a:rPr lang="en-US" sz="4800" dirty="0">
                <a:solidFill>
                  <a:srgbClr val="271D6F"/>
                </a:solidFill>
                <a:latin typeface="Aharoni" panose="02010803020104030203" pitchFamily="2" charset="-79"/>
                <a:ea typeface="Poppins Light" pitchFamily="34" charset="-122"/>
                <a:cs typeface="Aharoni" panose="02010803020104030203" pitchFamily="2" charset="-79"/>
              </a:rPr>
              <a:t> </a:t>
            </a:r>
            <a:r>
              <a:rPr lang="en-US" sz="4800" dirty="0" err="1">
                <a:solidFill>
                  <a:srgbClr val="271D6F"/>
                </a:solidFill>
                <a:latin typeface="Aharoni" panose="02010803020104030203" pitchFamily="2" charset="-79"/>
                <a:ea typeface="Poppins Light" pitchFamily="34" charset="-122"/>
                <a:cs typeface="Aharoni" panose="02010803020104030203" pitchFamily="2" charset="-79"/>
              </a:rPr>
              <a:t>em</a:t>
            </a:r>
            <a:r>
              <a:rPr lang="en-US" sz="4800" dirty="0">
                <a:solidFill>
                  <a:srgbClr val="271D6F"/>
                </a:solidFill>
                <a:latin typeface="Aharoni" panose="02010803020104030203" pitchFamily="2" charset="-79"/>
                <a:ea typeface="Poppins Light" pitchFamily="34" charset="-122"/>
                <a:cs typeface="Aharoni" panose="02010803020104030203" pitchFamily="2" charset="-79"/>
              </a:rPr>
              <a:t> </a:t>
            </a:r>
            <a:r>
              <a:rPr lang="en-US" sz="4800" dirty="0" err="1">
                <a:solidFill>
                  <a:srgbClr val="271D6F"/>
                </a:solidFill>
                <a:latin typeface="Aharoni" panose="02010803020104030203" pitchFamily="2" charset="-79"/>
                <a:ea typeface="Poppins Light" pitchFamily="34" charset="-122"/>
                <a:cs typeface="Aharoni" panose="02010803020104030203" pitchFamily="2" charset="-79"/>
              </a:rPr>
              <a:t>andamento</a:t>
            </a:r>
            <a:endParaRPr lang="en-US" sz="4800" dirty="0">
              <a:solidFill>
                <a:srgbClr val="271D6F"/>
              </a:solidFill>
              <a:latin typeface="Aharoni" panose="02010803020104030203" pitchFamily="2" charset="-79"/>
              <a:cs typeface="Aharoni" panose="02010803020104030203" pitchFamily="2" charset="-79"/>
            </a:endParaRPr>
          </a:p>
        </p:txBody>
      </p:sp>
      <p:sp>
        <p:nvSpPr>
          <p:cNvPr id="11" name="Text 2">
            <a:extLst>
              <a:ext uri="{FF2B5EF4-FFF2-40B4-BE49-F238E27FC236}">
                <a16:creationId xmlns:a16="http://schemas.microsoft.com/office/drawing/2014/main" xmlns="" id="{30ECB533-8889-CCA0-250C-A8B9C21CD40D}"/>
              </a:ext>
            </a:extLst>
          </p:cNvPr>
          <p:cNvSpPr/>
          <p:nvPr/>
        </p:nvSpPr>
        <p:spPr>
          <a:xfrm>
            <a:off x="661492" y="1730019"/>
            <a:ext cx="5801717" cy="258465"/>
          </a:xfrm>
          <a:prstGeom prst="rect">
            <a:avLst/>
          </a:prstGeom>
          <a:noFill/>
          <a:ln/>
        </p:spPr>
        <p:txBody>
          <a:bodyPr wrap="none" lIns="0" tIns="0" rIns="0" bIns="0" rtlCol="0" anchor="t"/>
          <a:lstStyle/>
          <a:p>
            <a:pPr>
              <a:lnSpc>
                <a:spcPts val="2000"/>
              </a:lnSpc>
            </a:pPr>
            <a:endParaRPr lang="en-US" sz="2400" dirty="0">
              <a:solidFill>
                <a:srgbClr val="271D6F"/>
              </a:solidFill>
              <a:latin typeface="Aharoni" panose="02010803020104030203" pitchFamily="2" charset="-79"/>
              <a:cs typeface="Aharoni" panose="02010803020104030203" pitchFamily="2" charset="-79"/>
            </a:endParaRPr>
          </a:p>
        </p:txBody>
      </p:sp>
      <p:sp>
        <p:nvSpPr>
          <p:cNvPr id="19" name="Text 3">
            <a:extLst>
              <a:ext uri="{FF2B5EF4-FFF2-40B4-BE49-F238E27FC236}">
                <a16:creationId xmlns:a16="http://schemas.microsoft.com/office/drawing/2014/main" xmlns="" id="{A01F79EB-13AB-5E90-5841-41DA306BD0D2}"/>
              </a:ext>
            </a:extLst>
          </p:cNvPr>
          <p:cNvSpPr/>
          <p:nvPr/>
        </p:nvSpPr>
        <p:spPr>
          <a:xfrm>
            <a:off x="661491" y="2750344"/>
            <a:ext cx="10869017" cy="678656"/>
          </a:xfrm>
          <a:prstGeom prst="rect">
            <a:avLst/>
          </a:prstGeom>
          <a:noFill/>
          <a:ln/>
        </p:spPr>
        <p:txBody>
          <a:bodyPr wrap="square" lIns="0" tIns="0" rIns="0" bIns="0" rtlCol="0" anchor="t"/>
          <a:lstStyle/>
          <a:p>
            <a:pPr>
              <a:lnSpc>
                <a:spcPts val="1733"/>
              </a:lnSpc>
            </a:pPr>
            <a:endParaRPr lang="en-US" sz="2000" dirty="0">
              <a:solidFill>
                <a:srgbClr val="271D6F"/>
              </a:solidFill>
              <a:latin typeface="Aptos" panose="020B0004020202020204" pitchFamily="34" charset="0"/>
              <a:ea typeface="Roboto Light" pitchFamily="34" charset="-122"/>
              <a:cs typeface="Roboto Light" pitchFamily="34" charset="-120"/>
            </a:endParaRPr>
          </a:p>
          <a:p>
            <a:pPr>
              <a:lnSpc>
                <a:spcPts val="1733"/>
              </a:lnSpc>
            </a:pPr>
            <a:r>
              <a:rPr lang="en-US" sz="2000" dirty="0">
                <a:solidFill>
                  <a:srgbClr val="271D6F"/>
                </a:solidFill>
                <a:latin typeface="Aptos" panose="020B0004020202020204" pitchFamily="34" charset="0"/>
                <a:ea typeface="Roboto Light" pitchFamily="34" charset="-122"/>
                <a:cs typeface="Roboto Light" pitchFamily="34" charset="-120"/>
              </a:rPr>
              <a:t>Diante da </a:t>
            </a:r>
            <a:r>
              <a:rPr lang="en-US" sz="2000" dirty="0" err="1">
                <a:solidFill>
                  <a:srgbClr val="271D6F"/>
                </a:solidFill>
                <a:latin typeface="Aptos" panose="020B0004020202020204" pitchFamily="34" charset="0"/>
                <a:ea typeface="Roboto Light" pitchFamily="34" charset="-122"/>
                <a:cs typeface="Roboto Light" pitchFamily="34" charset="-120"/>
              </a:rPr>
              <a:t>impossibilidade</a:t>
            </a:r>
            <a:r>
              <a:rPr lang="en-US" sz="2000" dirty="0">
                <a:solidFill>
                  <a:srgbClr val="271D6F"/>
                </a:solidFill>
                <a:latin typeface="Aptos" panose="020B0004020202020204" pitchFamily="34" charset="0"/>
                <a:ea typeface="Roboto Light" pitchFamily="34" charset="-122"/>
                <a:cs typeface="Roboto Light" pitchFamily="34" charset="-120"/>
              </a:rPr>
              <a:t> de analisar manualmente mais de 35 mil relatórios de gestão, o TCU, a CGU, a AGU e o MGI firmaram um pacto focado em </a:t>
            </a:r>
            <a:r>
              <a:rPr lang="en-US" sz="2000" b="1" dirty="0">
                <a:solidFill>
                  <a:srgbClr val="271D6F"/>
                </a:solidFill>
                <a:latin typeface="Aptos" panose="020B0004020202020204" pitchFamily="34" charset="0"/>
                <a:ea typeface="Roboto Light" pitchFamily="34" charset="-122"/>
                <a:cs typeface="Roboto Light" pitchFamily="34" charset="-120"/>
              </a:rPr>
              <a:t>inteligência</a:t>
            </a:r>
            <a:r>
              <a:rPr lang="en-US" sz="2000" dirty="0">
                <a:solidFill>
                  <a:srgbClr val="271D6F"/>
                </a:solidFill>
                <a:latin typeface="Aptos" panose="020B0004020202020204" pitchFamily="34" charset="0"/>
                <a:ea typeface="Roboto Light" pitchFamily="34" charset="-122"/>
                <a:cs typeface="Roboto Light" pitchFamily="34" charset="-120"/>
              </a:rPr>
              <a:t> e </a:t>
            </a:r>
            <a:r>
              <a:rPr lang="en-US" sz="2000" b="1" dirty="0">
                <a:solidFill>
                  <a:srgbClr val="271D6F"/>
                </a:solidFill>
                <a:latin typeface="Aptos" panose="020B0004020202020204" pitchFamily="34" charset="0"/>
                <a:ea typeface="Roboto Light" pitchFamily="34" charset="-122"/>
                <a:cs typeface="Roboto Light" pitchFamily="34" charset="-120"/>
              </a:rPr>
              <a:t>matriz de risco</a:t>
            </a:r>
            <a:r>
              <a:rPr lang="en-US" sz="2000" dirty="0">
                <a:solidFill>
                  <a:srgbClr val="271D6F"/>
                </a:solidFill>
                <a:latin typeface="Aptos" panose="020B0004020202020204" pitchFamily="34" charset="0"/>
                <a:ea typeface="Roboto Light" pitchFamily="34" charset="-122"/>
                <a:cs typeface="Roboto Light" pitchFamily="34" charset="-120"/>
              </a:rPr>
              <a:t>, estabelecendo um </a:t>
            </a:r>
            <a:r>
              <a:rPr lang="en-US" sz="2000" b="1" dirty="0">
                <a:solidFill>
                  <a:srgbClr val="271D6F"/>
                </a:solidFill>
                <a:latin typeface="Aptos" panose="020B0004020202020204" pitchFamily="34" charset="0"/>
                <a:ea typeface="Roboto Light" pitchFamily="34" charset="-122"/>
                <a:cs typeface="Roboto Light" pitchFamily="34" charset="-120"/>
              </a:rPr>
              <a:t>modelo</a:t>
            </a:r>
            <a:r>
              <a:rPr lang="en-US" sz="2000" dirty="0">
                <a:solidFill>
                  <a:srgbClr val="271D6F"/>
                </a:solidFill>
                <a:latin typeface="Aptos" panose="020B0004020202020204" pitchFamily="34" charset="0"/>
                <a:ea typeface="Roboto Light" pitchFamily="34" charset="-122"/>
                <a:cs typeface="Roboto Light" pitchFamily="34" charset="-120"/>
              </a:rPr>
              <a:t> sustentável para a </a:t>
            </a:r>
            <a:r>
              <a:rPr lang="en-US" sz="2000" b="1" dirty="0">
                <a:solidFill>
                  <a:srgbClr val="271D6F"/>
                </a:solidFill>
                <a:latin typeface="Aptos" panose="020B0004020202020204" pitchFamily="34" charset="0"/>
                <a:ea typeface="Roboto Light" pitchFamily="34" charset="-122"/>
                <a:cs typeface="Roboto Light" pitchFamily="34" charset="-120"/>
              </a:rPr>
              <a:t>fiscalização das emendas PIX em escala nacional</a:t>
            </a:r>
            <a:r>
              <a:rPr lang="en-US" sz="2000" dirty="0">
                <a:solidFill>
                  <a:srgbClr val="271D6F"/>
                </a:solidFill>
                <a:latin typeface="Aptos" panose="020B0004020202020204" pitchFamily="34" charset="0"/>
                <a:ea typeface="Roboto Light" pitchFamily="34" charset="-122"/>
                <a:cs typeface="Roboto Light" pitchFamily="34" charset="-120"/>
              </a:rPr>
              <a:t>.</a:t>
            </a:r>
            <a:endParaRPr lang="en-US" sz="2000" dirty="0">
              <a:solidFill>
                <a:srgbClr val="271D6F"/>
              </a:solidFill>
              <a:latin typeface="Aptos" panose="020B0004020202020204" pitchFamily="34" charset="0"/>
            </a:endParaRPr>
          </a:p>
        </p:txBody>
      </p:sp>
      <p:sp>
        <p:nvSpPr>
          <p:cNvPr id="22" name="Text 6">
            <a:extLst>
              <a:ext uri="{FF2B5EF4-FFF2-40B4-BE49-F238E27FC236}">
                <a16:creationId xmlns:a16="http://schemas.microsoft.com/office/drawing/2014/main" xmlns="" id="{536CBC76-887B-CADE-8CEB-6F2F1ACAAA85}"/>
              </a:ext>
            </a:extLst>
          </p:cNvPr>
          <p:cNvSpPr/>
          <p:nvPr/>
        </p:nvSpPr>
        <p:spPr>
          <a:xfrm>
            <a:off x="661491" y="4433835"/>
            <a:ext cx="10034219" cy="452437"/>
          </a:xfrm>
          <a:prstGeom prst="rect">
            <a:avLst/>
          </a:prstGeom>
          <a:noFill/>
          <a:ln/>
        </p:spPr>
        <p:txBody>
          <a:bodyPr wrap="square" lIns="0" tIns="0" rIns="0" bIns="0" rtlCol="0" anchor="t"/>
          <a:lstStyle/>
          <a:p>
            <a:pPr>
              <a:lnSpc>
                <a:spcPts val="1733"/>
              </a:lnSpc>
            </a:pPr>
            <a:r>
              <a:rPr lang="en-US" sz="2000" dirty="0" err="1">
                <a:solidFill>
                  <a:srgbClr val="271D6F"/>
                </a:solidFill>
                <a:latin typeface="Aptos" panose="020B0004020202020204" pitchFamily="34" charset="0"/>
                <a:ea typeface="Roboto Light" pitchFamily="34" charset="-122"/>
                <a:cs typeface="Roboto Light" pitchFamily="34" charset="-120"/>
              </a:rPr>
              <a:t>Seguindo</a:t>
            </a:r>
            <a:r>
              <a:rPr lang="en-US" sz="2000" dirty="0">
                <a:solidFill>
                  <a:srgbClr val="271D6F"/>
                </a:solidFill>
                <a:latin typeface="Aptos" panose="020B0004020202020204" pitchFamily="34" charset="0"/>
                <a:ea typeface="Roboto Light" pitchFamily="34" charset="-122"/>
                <a:cs typeface="Roboto Light" pitchFamily="34" charset="-120"/>
              </a:rPr>
              <a:t> esse </a:t>
            </a:r>
            <a:r>
              <a:rPr lang="en-US" sz="2000" dirty="0" err="1">
                <a:solidFill>
                  <a:srgbClr val="271D6F"/>
                </a:solidFill>
                <a:latin typeface="Aptos" panose="020B0004020202020204" pitchFamily="34" charset="0"/>
                <a:ea typeface="Roboto Light" pitchFamily="34" charset="-122"/>
                <a:cs typeface="Roboto Light" pitchFamily="34" charset="-120"/>
              </a:rPr>
              <a:t>modelo</a:t>
            </a:r>
            <a:r>
              <a:rPr lang="en-US" sz="2000" dirty="0">
                <a:solidFill>
                  <a:srgbClr val="271D6F"/>
                </a:solidFill>
                <a:latin typeface="Aptos" panose="020B0004020202020204" pitchFamily="34" charset="0"/>
                <a:ea typeface="Roboto Light" pitchFamily="34" charset="-122"/>
                <a:cs typeface="Roboto Light" pitchFamily="34" charset="-120"/>
              </a:rPr>
              <a:t>, no </a:t>
            </a:r>
            <a:r>
              <a:rPr lang="en-US" sz="2000" dirty="0" err="1">
                <a:solidFill>
                  <a:srgbClr val="271D6F"/>
                </a:solidFill>
                <a:latin typeface="Aptos" panose="020B0004020202020204" pitchFamily="34" charset="0"/>
                <a:ea typeface="Roboto Light" pitchFamily="34" charset="-122"/>
                <a:cs typeface="Roboto Light" pitchFamily="34" charset="-120"/>
              </a:rPr>
              <a:t>âmbito</a:t>
            </a:r>
            <a:r>
              <a:rPr lang="en-US" sz="2000" dirty="0">
                <a:solidFill>
                  <a:srgbClr val="271D6F"/>
                </a:solidFill>
                <a:latin typeface="Aptos" panose="020B0004020202020204" pitchFamily="34" charset="0"/>
                <a:ea typeface="Roboto Light" pitchFamily="34" charset="-122"/>
                <a:cs typeface="Roboto Light" pitchFamily="34" charset="-120"/>
              </a:rPr>
              <a:t> do TCU, </a:t>
            </a:r>
            <a:r>
              <a:rPr lang="en-US" sz="2000" dirty="0" err="1">
                <a:solidFill>
                  <a:srgbClr val="271D6F"/>
                </a:solidFill>
                <a:latin typeface="Aptos" panose="020B0004020202020204" pitchFamily="34" charset="0"/>
                <a:ea typeface="Roboto Light" pitchFamily="34" charset="-122"/>
                <a:cs typeface="Roboto Light" pitchFamily="34" charset="-120"/>
              </a:rPr>
              <a:t>há</a:t>
            </a:r>
            <a:r>
              <a:rPr lang="en-US" sz="2000" dirty="0">
                <a:solidFill>
                  <a:srgbClr val="271D6F"/>
                </a:solidFill>
                <a:latin typeface="Aptos" panose="020B0004020202020204" pitchFamily="34" charset="0"/>
                <a:ea typeface="Roboto Light" pitchFamily="34" charset="-122"/>
                <a:cs typeface="Roboto Light" pitchFamily="34" charset="-120"/>
              </a:rPr>
              <a:t> </a:t>
            </a:r>
            <a:r>
              <a:rPr lang="en-US" sz="2000" dirty="0" err="1">
                <a:solidFill>
                  <a:srgbClr val="271D6F"/>
                </a:solidFill>
                <a:latin typeface="Aptos" panose="020B0004020202020204" pitchFamily="34" charset="0"/>
                <a:ea typeface="Roboto Light" pitchFamily="34" charset="-122"/>
                <a:cs typeface="Roboto Light" pitchFamily="34" charset="-120"/>
              </a:rPr>
              <a:t>uma</a:t>
            </a:r>
            <a:r>
              <a:rPr lang="en-US" sz="2000" dirty="0">
                <a:solidFill>
                  <a:srgbClr val="271D6F"/>
                </a:solidFill>
                <a:latin typeface="Aptos" panose="020B0004020202020204" pitchFamily="34" charset="0"/>
                <a:ea typeface="Roboto Light" pitchFamily="34" charset="-122"/>
                <a:cs typeface="Roboto Light" pitchFamily="34" charset="-120"/>
              </a:rPr>
              <a:t> auditoria </a:t>
            </a:r>
            <a:r>
              <a:rPr lang="en-US" sz="2000" dirty="0" err="1">
                <a:solidFill>
                  <a:srgbClr val="271D6F"/>
                </a:solidFill>
                <a:latin typeface="Aptos" panose="020B0004020202020204" pitchFamily="34" charset="0"/>
                <a:ea typeface="Roboto Light" pitchFamily="34" charset="-122"/>
                <a:cs typeface="Roboto Light" pitchFamily="34" charset="-120"/>
              </a:rPr>
              <a:t>em</a:t>
            </a:r>
            <a:r>
              <a:rPr lang="en-US" sz="2000" dirty="0">
                <a:solidFill>
                  <a:srgbClr val="271D6F"/>
                </a:solidFill>
                <a:latin typeface="Aptos" panose="020B0004020202020204" pitchFamily="34" charset="0"/>
                <a:ea typeface="Roboto Light" pitchFamily="34" charset="-122"/>
                <a:cs typeface="Roboto Light" pitchFamily="34" charset="-120"/>
              </a:rPr>
              <a:t> </a:t>
            </a:r>
            <a:r>
              <a:rPr lang="en-US" sz="2000" dirty="0" err="1">
                <a:solidFill>
                  <a:srgbClr val="271D6F"/>
                </a:solidFill>
                <a:latin typeface="Aptos" panose="020B0004020202020204" pitchFamily="34" charset="0"/>
                <a:ea typeface="Roboto Light" pitchFamily="34" charset="-122"/>
                <a:cs typeface="Roboto Light" pitchFamily="34" charset="-120"/>
              </a:rPr>
              <a:t>andamento</a:t>
            </a:r>
            <a:r>
              <a:rPr lang="en-US" sz="2000" dirty="0">
                <a:solidFill>
                  <a:srgbClr val="271D6F"/>
                </a:solidFill>
                <a:latin typeface="Aptos" panose="020B0004020202020204" pitchFamily="34" charset="0"/>
                <a:ea typeface="Roboto Light" pitchFamily="34" charset="-122"/>
                <a:cs typeface="Roboto Light" pitchFamily="34" charset="-120"/>
              </a:rPr>
              <a:t> que </a:t>
            </a:r>
            <a:r>
              <a:rPr lang="en-US" sz="2000" dirty="0" err="1">
                <a:solidFill>
                  <a:srgbClr val="271D6F"/>
                </a:solidFill>
                <a:latin typeface="Aptos" panose="020B0004020202020204" pitchFamily="34" charset="0"/>
                <a:ea typeface="Roboto Light" pitchFamily="34" charset="-122"/>
                <a:cs typeface="Roboto Light" pitchFamily="34" charset="-120"/>
              </a:rPr>
              <a:t>ocorre</a:t>
            </a:r>
            <a:r>
              <a:rPr lang="en-US" sz="2000" dirty="0">
                <a:solidFill>
                  <a:srgbClr val="271D6F"/>
                </a:solidFill>
                <a:latin typeface="Aptos" panose="020B0004020202020204" pitchFamily="34" charset="0"/>
                <a:ea typeface="Roboto Light" pitchFamily="34" charset="-122"/>
                <a:cs typeface="Roboto Light" pitchFamily="34" charset="-120"/>
              </a:rPr>
              <a:t> </a:t>
            </a:r>
            <a:r>
              <a:rPr lang="en-US" sz="2000" dirty="0" err="1">
                <a:solidFill>
                  <a:srgbClr val="271D6F"/>
                </a:solidFill>
                <a:latin typeface="Aptos" panose="020B0004020202020204" pitchFamily="34" charset="0"/>
                <a:ea typeface="Roboto Light" pitchFamily="34" charset="-122"/>
                <a:cs typeface="Roboto Light" pitchFamily="34" charset="-120"/>
              </a:rPr>
              <a:t>em</a:t>
            </a:r>
            <a:r>
              <a:rPr lang="en-US" sz="2000" dirty="0">
                <a:solidFill>
                  <a:srgbClr val="271D6F"/>
                </a:solidFill>
                <a:latin typeface="Aptos" panose="020B0004020202020204" pitchFamily="34" charset="0"/>
                <a:ea typeface="Roboto Light" pitchFamily="34" charset="-122"/>
                <a:cs typeface="Roboto Light" pitchFamily="34" charset="-120"/>
              </a:rPr>
              <a:t> </a:t>
            </a:r>
            <a:r>
              <a:rPr lang="en-US" sz="2000" b="1" dirty="0">
                <a:solidFill>
                  <a:srgbClr val="271D6F"/>
                </a:solidFill>
                <a:latin typeface="Aptos" panose="020B0004020202020204" pitchFamily="34" charset="0"/>
                <a:ea typeface="Roboto Light" pitchFamily="34" charset="-122"/>
                <a:cs typeface="Roboto Light" pitchFamily="34" charset="-120"/>
              </a:rPr>
              <a:t>74 </a:t>
            </a:r>
            <a:r>
              <a:rPr lang="en-US" sz="2000" b="1" dirty="0" err="1">
                <a:solidFill>
                  <a:srgbClr val="271D6F"/>
                </a:solidFill>
                <a:latin typeface="Aptos" panose="020B0004020202020204" pitchFamily="34" charset="0"/>
                <a:ea typeface="Roboto Light" pitchFamily="34" charset="-122"/>
                <a:cs typeface="Roboto Light" pitchFamily="34" charset="-120"/>
              </a:rPr>
              <a:t>municípios</a:t>
            </a:r>
            <a:r>
              <a:rPr lang="en-US" sz="2000" b="1" dirty="0">
                <a:solidFill>
                  <a:srgbClr val="271D6F"/>
                </a:solidFill>
                <a:latin typeface="Aptos" panose="020B0004020202020204" pitchFamily="34" charset="0"/>
                <a:ea typeface="Roboto Light" pitchFamily="34" charset="-122"/>
                <a:cs typeface="Roboto Light" pitchFamily="34" charset="-120"/>
              </a:rPr>
              <a:t> </a:t>
            </a:r>
            <a:r>
              <a:rPr lang="en-US" sz="2000" b="1" dirty="0" err="1">
                <a:solidFill>
                  <a:srgbClr val="271D6F"/>
                </a:solidFill>
                <a:latin typeface="Aptos" panose="020B0004020202020204" pitchFamily="34" charset="0"/>
                <a:ea typeface="Roboto Light" pitchFamily="34" charset="-122"/>
                <a:cs typeface="Roboto Light" pitchFamily="34" charset="-120"/>
              </a:rPr>
              <a:t>em</a:t>
            </a:r>
            <a:r>
              <a:rPr lang="en-US" sz="2000" b="1" dirty="0">
                <a:solidFill>
                  <a:srgbClr val="271D6F"/>
                </a:solidFill>
                <a:latin typeface="Aptos" panose="020B0004020202020204" pitchFamily="34" charset="0"/>
                <a:ea typeface="Roboto Light" pitchFamily="34" charset="-122"/>
                <a:cs typeface="Roboto Light" pitchFamily="34" charset="-120"/>
              </a:rPr>
              <a:t> </a:t>
            </a:r>
            <a:r>
              <a:rPr lang="en-US" sz="2000" b="1" dirty="0" err="1">
                <a:solidFill>
                  <a:srgbClr val="271D6F"/>
                </a:solidFill>
                <a:latin typeface="Aptos" panose="020B0004020202020204" pitchFamily="34" charset="0"/>
                <a:ea typeface="Roboto Light" pitchFamily="34" charset="-122"/>
                <a:cs typeface="Roboto Light" pitchFamily="34" charset="-120"/>
              </a:rPr>
              <a:t>todos</a:t>
            </a:r>
            <a:r>
              <a:rPr lang="en-US" sz="2000" b="1" dirty="0">
                <a:solidFill>
                  <a:srgbClr val="271D6F"/>
                </a:solidFill>
                <a:latin typeface="Aptos" panose="020B0004020202020204" pitchFamily="34" charset="0"/>
                <a:ea typeface="Roboto Light" pitchFamily="34" charset="-122"/>
                <a:cs typeface="Roboto Light" pitchFamily="34" charset="-120"/>
              </a:rPr>
              <a:t> </a:t>
            </a:r>
            <a:r>
              <a:rPr lang="en-US" sz="2000" b="1" dirty="0" err="1">
                <a:solidFill>
                  <a:srgbClr val="271D6F"/>
                </a:solidFill>
                <a:latin typeface="Aptos" panose="020B0004020202020204" pitchFamily="34" charset="0"/>
                <a:ea typeface="Roboto Light" pitchFamily="34" charset="-122"/>
                <a:cs typeface="Roboto Light" pitchFamily="34" charset="-120"/>
              </a:rPr>
              <a:t>os</a:t>
            </a:r>
            <a:r>
              <a:rPr lang="en-US" sz="2000" b="1" dirty="0">
                <a:solidFill>
                  <a:srgbClr val="271D6F"/>
                </a:solidFill>
                <a:latin typeface="Aptos" panose="020B0004020202020204" pitchFamily="34" charset="0"/>
                <a:ea typeface="Roboto Light" pitchFamily="34" charset="-122"/>
                <a:cs typeface="Roboto Light" pitchFamily="34" charset="-120"/>
              </a:rPr>
              <a:t> </a:t>
            </a:r>
            <a:r>
              <a:rPr lang="en-US" sz="2000" b="1" dirty="0" err="1">
                <a:solidFill>
                  <a:srgbClr val="271D6F"/>
                </a:solidFill>
                <a:latin typeface="Aptos" panose="020B0004020202020204" pitchFamily="34" charset="0"/>
                <a:ea typeface="Roboto Light" pitchFamily="34" charset="-122"/>
                <a:cs typeface="Roboto Light" pitchFamily="34" charset="-120"/>
              </a:rPr>
              <a:t>estados</a:t>
            </a:r>
            <a:r>
              <a:rPr lang="en-US" sz="2000" b="1" dirty="0">
                <a:solidFill>
                  <a:srgbClr val="271D6F"/>
                </a:solidFill>
                <a:latin typeface="Aptos" panose="020B0004020202020204" pitchFamily="34" charset="0"/>
                <a:ea typeface="Roboto Light" pitchFamily="34" charset="-122"/>
                <a:cs typeface="Roboto Light" pitchFamily="34" charset="-120"/>
              </a:rPr>
              <a:t> do </a:t>
            </a:r>
            <a:r>
              <a:rPr lang="en-US" sz="2000" b="1" dirty="0" err="1">
                <a:solidFill>
                  <a:srgbClr val="271D6F"/>
                </a:solidFill>
                <a:latin typeface="Aptos" panose="020B0004020202020204" pitchFamily="34" charset="0"/>
                <a:ea typeface="Roboto Light" pitchFamily="34" charset="-122"/>
                <a:cs typeface="Roboto Light" pitchFamily="34" charset="-120"/>
              </a:rPr>
              <a:t>país</a:t>
            </a:r>
            <a:r>
              <a:rPr lang="en-US" sz="2000" b="1" dirty="0">
                <a:solidFill>
                  <a:srgbClr val="271D6F"/>
                </a:solidFill>
                <a:latin typeface="Aptos" panose="020B0004020202020204" pitchFamily="34" charset="0"/>
                <a:ea typeface="Roboto Light" pitchFamily="34" charset="-122"/>
                <a:cs typeface="Roboto Light" pitchFamily="34" charset="-120"/>
              </a:rPr>
              <a:t>, </a:t>
            </a:r>
            <a:r>
              <a:rPr lang="en-US" sz="2000" dirty="0">
                <a:solidFill>
                  <a:srgbClr val="271D6F"/>
                </a:solidFill>
                <a:latin typeface="Aptos" panose="020B0004020202020204" pitchFamily="34" charset="0"/>
                <a:ea typeface="Roboto Light" pitchFamily="34" charset="-122"/>
                <a:cs typeface="Roboto Light" pitchFamily="34" charset="-120"/>
              </a:rPr>
              <a:t>com a </a:t>
            </a:r>
            <a:r>
              <a:rPr lang="en-US" sz="2000" dirty="0" err="1">
                <a:solidFill>
                  <a:srgbClr val="271D6F"/>
                </a:solidFill>
                <a:latin typeface="Aptos" panose="020B0004020202020204" pitchFamily="34" charset="0"/>
                <a:ea typeface="Roboto Light" pitchFamily="34" charset="-122"/>
                <a:cs typeface="Roboto Light" pitchFamily="34" charset="-120"/>
              </a:rPr>
              <a:t>entrega</a:t>
            </a:r>
            <a:r>
              <a:rPr lang="en-US" sz="2000" dirty="0">
                <a:solidFill>
                  <a:srgbClr val="271D6F"/>
                </a:solidFill>
                <a:latin typeface="Aptos" panose="020B0004020202020204" pitchFamily="34" charset="0"/>
                <a:ea typeface="Roboto Light" pitchFamily="34" charset="-122"/>
                <a:cs typeface="Roboto Light" pitchFamily="34" charset="-120"/>
              </a:rPr>
              <a:t> </a:t>
            </a:r>
            <a:r>
              <a:rPr lang="en-US" sz="2000" dirty="0" err="1">
                <a:solidFill>
                  <a:srgbClr val="271D6F"/>
                </a:solidFill>
                <a:latin typeface="Aptos" panose="020B0004020202020204" pitchFamily="34" charset="0"/>
                <a:ea typeface="Roboto Light" pitchFamily="34" charset="-122"/>
                <a:cs typeface="Roboto Light" pitchFamily="34" charset="-120"/>
              </a:rPr>
              <a:t>prevista</a:t>
            </a:r>
            <a:r>
              <a:rPr lang="en-US" sz="2000" dirty="0">
                <a:solidFill>
                  <a:srgbClr val="271D6F"/>
                </a:solidFill>
                <a:latin typeface="Aptos" panose="020B0004020202020204" pitchFamily="34" charset="0"/>
                <a:ea typeface="Roboto Light" pitchFamily="34" charset="-122"/>
                <a:cs typeface="Roboto Light" pitchFamily="34" charset="-120"/>
              </a:rPr>
              <a:t> para </a:t>
            </a:r>
            <a:r>
              <a:rPr lang="en-US" sz="2000" dirty="0" err="1">
                <a:solidFill>
                  <a:srgbClr val="271D6F"/>
                </a:solidFill>
                <a:latin typeface="Aptos" panose="020B0004020202020204" pitchFamily="34" charset="0"/>
                <a:ea typeface="Roboto Light" pitchFamily="34" charset="-122"/>
                <a:cs typeface="Roboto Light" pitchFamily="34" charset="-120"/>
              </a:rPr>
              <a:t>junho</a:t>
            </a:r>
            <a:r>
              <a:rPr lang="en-US" sz="2000" dirty="0">
                <a:solidFill>
                  <a:srgbClr val="271D6F"/>
                </a:solidFill>
                <a:latin typeface="Aptos" panose="020B0004020202020204" pitchFamily="34" charset="0"/>
                <a:ea typeface="Roboto Light" pitchFamily="34" charset="-122"/>
                <a:cs typeface="Roboto Light" pitchFamily="34" charset="-120"/>
              </a:rPr>
              <a:t> de 2026.</a:t>
            </a:r>
          </a:p>
          <a:p>
            <a:pPr>
              <a:lnSpc>
                <a:spcPts val="1733"/>
              </a:lnSpc>
            </a:pPr>
            <a:endParaRPr lang="en-US" sz="2000" dirty="0">
              <a:solidFill>
                <a:srgbClr val="271D6F"/>
              </a:solidFill>
              <a:latin typeface="Aptos" panose="020B0004020202020204" pitchFamily="34" charset="0"/>
              <a:ea typeface="Roboto Light" pitchFamily="34" charset="-122"/>
              <a:cs typeface="Roboto Light" pitchFamily="34" charset="-120"/>
            </a:endParaRPr>
          </a:p>
          <a:p>
            <a:pPr>
              <a:lnSpc>
                <a:spcPts val="1733"/>
              </a:lnSpc>
            </a:pPr>
            <a:endParaRPr lang="en-US" sz="2000" dirty="0">
              <a:solidFill>
                <a:srgbClr val="271D6F"/>
              </a:solidFill>
              <a:latin typeface="Aptos" panose="020B0004020202020204" pitchFamily="34" charset="0"/>
            </a:endParaRPr>
          </a:p>
        </p:txBody>
      </p:sp>
      <p:sp>
        <p:nvSpPr>
          <p:cNvPr id="2" name="Text 2">
            <a:extLst>
              <a:ext uri="{FF2B5EF4-FFF2-40B4-BE49-F238E27FC236}">
                <a16:creationId xmlns:a16="http://schemas.microsoft.com/office/drawing/2014/main" xmlns="" id="{154C6CC0-3F87-B307-DEA1-13C7B589B92C}"/>
              </a:ext>
            </a:extLst>
          </p:cNvPr>
          <p:cNvSpPr/>
          <p:nvPr/>
        </p:nvSpPr>
        <p:spPr>
          <a:xfrm>
            <a:off x="661491" y="1776056"/>
            <a:ext cx="5801717" cy="258465"/>
          </a:xfrm>
          <a:prstGeom prst="rect">
            <a:avLst/>
          </a:prstGeom>
          <a:noFill/>
          <a:ln/>
        </p:spPr>
        <p:txBody>
          <a:bodyPr wrap="none" lIns="0" tIns="0" rIns="0" bIns="0" rtlCol="0" anchor="t"/>
          <a:lstStyle/>
          <a:p>
            <a:pPr>
              <a:lnSpc>
                <a:spcPts val="2000"/>
              </a:lnSpc>
            </a:pPr>
            <a:r>
              <a:rPr lang="en-US" sz="2800" dirty="0">
                <a:solidFill>
                  <a:srgbClr val="271D6F"/>
                </a:solidFill>
                <a:latin typeface="Aharoni" panose="02010803020104030203" pitchFamily="2" charset="-79"/>
                <a:ea typeface="Poppins Light" pitchFamily="34" charset="-122"/>
                <a:cs typeface="Aharoni" panose="02010803020104030203" pitchFamily="2" charset="-79"/>
              </a:rPr>
              <a:t>2026</a:t>
            </a:r>
            <a:endParaRPr lang="en-US" sz="2400" dirty="0">
              <a:solidFill>
                <a:srgbClr val="271D6F"/>
              </a:solidFill>
              <a:latin typeface="Aharoni" panose="02010803020104030203" pitchFamily="2" charset="-79"/>
              <a:cs typeface="Aharoni" panose="02010803020104030203" pitchFamily="2" charset="-79"/>
            </a:endParaRPr>
          </a:p>
        </p:txBody>
      </p:sp>
    </p:spTree>
    <p:extLst>
      <p:ext uri="{BB962C8B-B14F-4D97-AF65-F5344CB8AC3E}">
        <p14:creationId xmlns:p14="http://schemas.microsoft.com/office/powerpoint/2010/main" val="3272413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8F47EC108BB3164DB4FB086D86383301" ma:contentTypeVersion="11" ma:contentTypeDescription="Crie um novo documento." ma:contentTypeScope="" ma:versionID="3ae41add6b0135ae00ab4a79a0442157">
  <xsd:schema xmlns:xsd="http://www.w3.org/2001/XMLSchema" xmlns:xs="http://www.w3.org/2001/XMLSchema" xmlns:p="http://schemas.microsoft.com/office/2006/metadata/properties" xmlns:ns2="a5a82e99-f0be-4ed6-9e66-a935d5bdd89d" xmlns:ns3="56415042-0113-4761-8c25-c9cec4a35d21" targetNamespace="http://schemas.microsoft.com/office/2006/metadata/properties" ma:root="true" ma:fieldsID="a9f199ce286ea53072272f6698c13d15" ns2:_="" ns3:_="">
    <xsd:import namespace="a5a82e99-f0be-4ed6-9e66-a935d5bdd89d"/>
    <xsd:import namespace="56415042-0113-4761-8c25-c9cec4a35d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5a82e99-f0be-4ed6-9e66-a935d5bdd89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Marcações de imagem" ma:readOnly="false" ma:fieldId="{5cf76f15-5ced-4ddc-b409-7134ff3c332f}" ma:taxonomyMulti="true" ma:sspId="167cb4b0-d69b-4455-a2ce-c5ad0eb209e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6415042-0113-4761-8c25-c9cec4a35d21"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6b216a0-47ca-4649-91cb-ff102d0d3f33}" ma:internalName="TaxCatchAll" ma:showField="CatchAllData" ma:web="56415042-0113-4761-8c25-c9cec4a35d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ú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56415042-0113-4761-8c25-c9cec4a35d21" xsi:nil="true"/>
    <lcf76f155ced4ddcb4097134ff3c332f xmlns="a5a82e99-f0be-4ed6-9e66-a935d5bdd89d">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FEB9077-5124-48AB-84CF-B2BF69736CF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5a82e99-f0be-4ed6-9e66-a935d5bdd89d"/>
    <ds:schemaRef ds:uri="56415042-0113-4761-8c25-c9cec4a35d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541A0F9-5427-4DD4-9333-CFA41CC66F74}">
  <ds:schemaRefs>
    <ds:schemaRef ds:uri="http://schemas.microsoft.com/sharepoint/v3/contenttype/forms"/>
  </ds:schemaRefs>
</ds:datastoreItem>
</file>

<file path=customXml/itemProps3.xml><?xml version="1.0" encoding="utf-8"?>
<ds:datastoreItem xmlns:ds="http://schemas.openxmlformats.org/officeDocument/2006/customXml" ds:itemID="{B0E9BC5D-09A5-4672-BB01-3EB9B5719852}">
  <ds:schemaRefs>
    <ds:schemaRef ds:uri="http://schemas.microsoft.com/office/2006/metadata/properties"/>
    <ds:schemaRef ds:uri="http://purl.org/dc/terms/"/>
    <ds:schemaRef ds:uri="http://schemas.openxmlformats.org/package/2006/metadata/core-properties"/>
    <ds:schemaRef ds:uri="http://purl.org/dc/dcmitype/"/>
    <ds:schemaRef ds:uri="a5a82e99-f0be-4ed6-9e66-a935d5bdd89d"/>
    <ds:schemaRef ds:uri="http://schemas.microsoft.com/office/2006/documentManagement/types"/>
    <ds:schemaRef ds:uri="http://purl.org/dc/elements/1.1/"/>
    <ds:schemaRef ds:uri="http://schemas.microsoft.com/office/infopath/2007/PartnerControls"/>
    <ds:schemaRef ds:uri="56415042-0113-4761-8c25-c9cec4a35d21"/>
    <ds:schemaRef ds:uri="http://www.w3.org/XML/1998/namespace"/>
  </ds:schemaRefs>
</ds:datastoreItem>
</file>

<file path=docMetadata/LabelInfo.xml><?xml version="1.0" encoding="utf-8"?>
<clbl:labelList xmlns:clbl="http://schemas.microsoft.com/office/2020/mipLabelMetadata">
  <clbl:label id="{bf158188-9a11-44c2-b7fc-21e85613ba27}" enabled="0" method="" siteId="{bf158188-9a11-44c2-b7fc-21e85613ba27}" removed="1"/>
</clbl:labelList>
</file>

<file path=docProps/app.xml><?xml version="1.0" encoding="utf-8"?>
<Properties xmlns="http://schemas.openxmlformats.org/officeDocument/2006/extended-properties" xmlns:vt="http://schemas.openxmlformats.org/officeDocument/2006/docPropsVTypes">
  <TotalTime>10233</TotalTime>
  <Words>1624</Words>
  <Application>Microsoft Office PowerPoint</Application>
  <PresentationFormat>Personalizar</PresentationFormat>
  <Paragraphs>117</Paragraphs>
  <Slides>11</Slides>
  <Notes>11</Notes>
  <HiddenSlides>1</HiddenSlides>
  <MMClips>0</MMClips>
  <ScaleCrop>false</ScaleCrop>
  <HeadingPairs>
    <vt:vector size="6" baseType="variant">
      <vt:variant>
        <vt:lpstr>Fontes usadas</vt:lpstr>
      </vt:variant>
      <vt:variant>
        <vt:i4>11</vt:i4>
      </vt:variant>
      <vt:variant>
        <vt:lpstr>Tema</vt:lpstr>
      </vt:variant>
      <vt:variant>
        <vt:i4>1</vt:i4>
      </vt:variant>
      <vt:variant>
        <vt:lpstr>Títulos de slides</vt:lpstr>
      </vt:variant>
      <vt:variant>
        <vt:i4>11</vt:i4>
      </vt:variant>
    </vt:vector>
  </HeadingPairs>
  <TitlesOfParts>
    <vt:vector size="23" baseType="lpstr">
      <vt:lpstr>Arial</vt:lpstr>
      <vt:lpstr>Open Sans Light</vt:lpstr>
      <vt:lpstr>Poppins Light</vt:lpstr>
      <vt:lpstr>Aharoni</vt:lpstr>
      <vt:lpstr>Aptos</vt:lpstr>
      <vt:lpstr>Times New Roman</vt:lpstr>
      <vt:lpstr>Segoe UI Black</vt:lpstr>
      <vt:lpstr>Open Sans Bold</vt:lpstr>
      <vt:lpstr>Segoe UI</vt:lpstr>
      <vt:lpstr>Roboto Light</vt:lpstr>
      <vt:lpstr>Aptos Display</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Diretrizes do TCU</dc:title>
  <dc:creator>Rodrigo Duarte Silva</dc:creator>
  <cp:lastModifiedBy>Stefania Serzanink</cp:lastModifiedBy>
  <cp:revision>146</cp:revision>
  <dcterms:created xsi:type="dcterms:W3CDTF">2025-01-16T17:52:30Z</dcterms:created>
  <dcterms:modified xsi:type="dcterms:W3CDTF">2026-05-19T19:40:11Z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0x0101008F47EC108BB3164DB4FB086D86383301</vt:lpwstr>
  </property>
  <property fmtid="{D5CDD505-2E9C-101B-9397-08002B2CF9AE}" pid="3" name="MediaServiceImageTags">
    <vt:lpwstr/>
  </property>
</Properties>
</file>