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43"/>
  </p:notesMasterIdLst>
  <p:sldIdLst>
    <p:sldId id="315" r:id="rId5"/>
    <p:sldId id="369" r:id="rId6"/>
    <p:sldId id="370" r:id="rId7"/>
    <p:sldId id="364" r:id="rId8"/>
    <p:sldId id="331" r:id="rId9"/>
    <p:sldId id="346" r:id="rId10"/>
    <p:sldId id="341" r:id="rId11"/>
    <p:sldId id="332" r:id="rId12"/>
    <p:sldId id="333" r:id="rId13"/>
    <p:sldId id="349" r:id="rId14"/>
    <p:sldId id="338" r:id="rId15"/>
    <p:sldId id="339" r:id="rId16"/>
    <p:sldId id="340" r:id="rId17"/>
    <p:sldId id="336" r:id="rId18"/>
    <p:sldId id="363" r:id="rId19"/>
    <p:sldId id="354" r:id="rId20"/>
    <p:sldId id="355" r:id="rId21"/>
    <p:sldId id="359" r:id="rId22"/>
    <p:sldId id="365" r:id="rId23"/>
    <p:sldId id="273" r:id="rId24"/>
    <p:sldId id="326" r:id="rId25"/>
    <p:sldId id="368" r:id="rId26"/>
    <p:sldId id="329" r:id="rId27"/>
    <p:sldId id="347" r:id="rId28"/>
    <p:sldId id="295" r:id="rId29"/>
    <p:sldId id="296" r:id="rId30"/>
    <p:sldId id="293" r:id="rId31"/>
    <p:sldId id="360" r:id="rId32"/>
    <p:sldId id="298" r:id="rId33"/>
    <p:sldId id="297" r:id="rId34"/>
    <p:sldId id="309" r:id="rId35"/>
    <p:sldId id="358" r:id="rId36"/>
    <p:sldId id="286" r:id="rId37"/>
    <p:sldId id="361" r:id="rId38"/>
    <p:sldId id="310" r:id="rId39"/>
    <p:sldId id="362" r:id="rId40"/>
    <p:sldId id="357" r:id="rId41"/>
    <p:sldId id="260" r:id="rId42"/>
  </p:sldIdLst>
  <p:sldSz cx="12192000" cy="6858000"/>
  <p:notesSz cx="6808788" cy="9940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544"/>
    <a:srgbClr val="00347A"/>
    <a:srgbClr val="0126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2CC15E-1CB6-4EF4-9DB9-FBFB96B99942}" v="5" dt="2026-05-05T12:22:46.97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989" autoAdjust="0"/>
    <p:restoredTop sz="94219" autoAdjust="0"/>
  </p:normalViewPr>
  <p:slideViewPr>
    <p:cSldViewPr snapToGrid="0">
      <p:cViewPr varScale="1">
        <p:scale>
          <a:sx n="103" d="100"/>
          <a:sy n="103" d="100"/>
        </p:scale>
        <p:origin x="138" y="22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38" d="100"/>
        <a:sy n="138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A25DB-5F47-4424-A443-37FC979DD063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B7C5C0-B0B7-4DB2-B34A-FE8989DD6C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039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Olá, boa tarde a todos! …</a:t>
            </a:r>
            <a:endParaRPr lang="pt-BR" b="0" dirty="0">
              <a:effectLst/>
            </a:endParaRPr>
          </a:p>
          <a:p>
            <a:pPr rtl="0"/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Obrigado pelo convite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para relatar um pouco a visão da 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trajetória da </a:t>
            </a:r>
            <a:r>
              <a:rPr lang="pt-B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Conof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pt-BR" b="0" dirty="0">
              <a:effectLst/>
            </a:endParaRPr>
          </a:p>
          <a:p>
            <a:pPr rtl="0"/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Entrei na </a:t>
            </a:r>
            <a:r>
              <a:rPr lang="pt-BR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Conof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 1991,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primeiro concurso. São 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34 anos.  </a:t>
            </a:r>
            <a:endParaRPr lang="pt-BR" b="0" dirty="0">
              <a:effectLst/>
            </a:endParaRPr>
          </a:p>
          <a:p>
            <a:pPr rtl="0"/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Tive a  oportunidade de acompanhar,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juntamente com outros colegas, 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uma etapa da construção do assessoramento na matéria orçamentária.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rtl="0"/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Conof-CD4  integra, ao lado da Consultoria Legislativa, o sistema de consultoria e assessoramento institucional da Câmara dos Deputados. </a:t>
            </a:r>
            <a:endParaRPr lang="pt-BR" b="0" dirty="0">
              <a:effectLst/>
            </a:endParaRPr>
          </a:p>
          <a:p>
            <a:pPr rtl="0"/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Aproveito para agradecer a instituição e a administração da Casa, aos diretores que sempre acreditaram na importância de se preservar, no âmbito do Legislativo, órgãos de consultoria e assessoramento institucional especializados, apartidários e com autonomia técnica.</a:t>
            </a:r>
            <a:endParaRPr lang="pt-BR" b="0" dirty="0">
              <a:effectLst/>
            </a:endParaRPr>
          </a:p>
          <a:p>
            <a:pPr rtl="0"/>
            <a:r>
              <a:rPr lang="pt-BR" dirty="0"/>
              <a:t/>
            </a:r>
            <a:br>
              <a:rPr lang="pt-BR" dirty="0"/>
            </a:b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Aproveito para agradecer a instituição e a administração da Casa, aos diretores que sempre acreditaram na importância de se preservar, no âmbito do Legislativo, órgãos de consultoria e assessoramento institucional especializados, apartidários e com autonomia técnica.</a:t>
            </a:r>
            <a:endParaRPr lang="pt-BR" b="0" dirty="0">
              <a:effectLst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60292-71FF-4A7B-9707-8387FF728414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1844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7C5C0-B0B7-4DB2-B34A-FE8989DD6C9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0317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7C5C0-B0B7-4DB2-B34A-FE8989DD6C9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1650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7C5C0-B0B7-4DB2-B34A-FE8989DD6C9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68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CF reservou um </a:t>
            </a:r>
            <a:r>
              <a:rPr lang="pt-BR" b="1" dirty="0"/>
              <a:t>papel estratégico ao orçamento público</a:t>
            </a:r>
            <a:r>
              <a:rPr lang="pt-BR" dirty="0"/>
              <a:t>. </a:t>
            </a:r>
          </a:p>
          <a:p>
            <a:r>
              <a:rPr lang="pt-BR" dirty="0"/>
              <a:t>Todos</a:t>
            </a:r>
            <a:r>
              <a:rPr lang="pt-BR" baseline="0" dirty="0"/>
              <a:t> os Poderes encontram-se submetidos à CF </a:t>
            </a:r>
          </a:p>
          <a:p>
            <a:r>
              <a:rPr lang="pt-BR" baseline="0" dirty="0"/>
              <a:t>Redução de desigualdades e eliminação da pobreza</a:t>
            </a:r>
          </a:p>
          <a:p>
            <a:r>
              <a:rPr lang="pt-BR" baseline="0" dirty="0"/>
              <a:t>Igualdade jurídica x atendimento diferenciado</a:t>
            </a:r>
          </a:p>
          <a:p>
            <a:r>
              <a:rPr lang="pt-BR" baseline="0" dirty="0"/>
              <a:t>MODELO DE EMENDAMENTO – Maior atratividade (desvirtuamento)</a:t>
            </a:r>
            <a:r>
              <a:rPr lang="pt-BR" dirty="0"/>
              <a:t> ABORDAGEM</a:t>
            </a:r>
            <a:r>
              <a:rPr lang="pt-BR" baseline="0" dirty="0"/>
              <a:t> PARTICULAR </a:t>
            </a: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processo de seleção e aprovação de emendas. </a:t>
            </a: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identificação dos problemas locais mais urgentes e relevantes - realidade e vivência concreta. </a:t>
            </a:r>
          </a:p>
          <a:p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instrumento de democracia -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sistema de representação</a:t>
            </a:r>
            <a:endParaRPr lang="pt-BR" dirty="0"/>
          </a:p>
          <a:p>
            <a:endParaRPr lang="pt-BR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Empenhado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2022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- 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municípios beneficiados com emendas de bancada estadual RP 7 (2.607 municípios) e de relator (2.237 municípios) é um indicativo de que essas emendas veiculam programações partilhadas durante a execução.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60292-71FF-4A7B-9707-8387FF728414}" type="slidenum">
              <a:rPr lang="pt-BR" smtClean="0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89145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Assim, embora as emendas cumpram um papel político relevante, seu crescimento excessivo pode c</a:t>
            </a:r>
            <a:r>
              <a:rPr lang="pt-B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omprometer o princípio da eficiência 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ao reduzir a capacidade do Estado de planejar e executar políticas públicas mais integradas, estruturantes e de maior retorno social.</a:t>
            </a:r>
            <a:endParaRPr lang="pt-BR" b="0" dirty="0">
              <a:effectLst/>
            </a:endParaRPr>
          </a:p>
          <a:p>
            <a:pPr rtl="0" fontAlgn="base"/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Nesse contexto, </a:t>
            </a:r>
            <a:r>
              <a:rPr lang="pt-B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crescimento recente das emendas orçamentárias </a:t>
            </a:r>
            <a:r>
              <a:rPr lang="pt-BR" sz="1200" b="1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tensiona</a:t>
            </a:r>
            <a:r>
              <a:rPr lang="pt-B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esse princípio da eficiência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Uma expansão significativa das emendas tende a fragmentar o gasto público. </a:t>
            </a:r>
          </a:p>
          <a:p>
            <a:pPr rtl="0" fontAlgn="base"/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 vez de concentrar recursos em projetos estruturantes — que normalmente possuem maior capacidade de gerar desenvolvimento de longo prazo — os recursos passam a ser distribuídos em múltiplas iniciativas pontuais, muitas vezes com menor escala e impacto. A perda de eficiência pode vir por três razões principais:</a:t>
            </a:r>
          </a:p>
          <a:p>
            <a:pPr rtl="0" fontAlgn="base"/>
            <a:r>
              <a:rPr lang="pt-B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Dificuldade de adoção de 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estratégias nacionais ou setoriais;</a:t>
            </a:r>
          </a:p>
          <a:p>
            <a:pPr rtl="0" fontAlgn="base"/>
            <a:r>
              <a:rPr lang="pt-B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Menor economia de escala: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</a:p>
          <a:p>
            <a:r>
              <a:rPr lang="pt-BR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Risco de alocação política dos recursos:</a:t>
            </a: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decisões podem priorizar ganhos eleitorais em detrimento de critérios técnico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7C5C0-B0B7-4DB2-B34A-FE8989DD6C9F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4511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 programações que contemplam transferências são predominantemente genéricas, de âmbito nacional. 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7C5C0-B0B7-4DB2-B34A-FE8989DD6C9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0800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6460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7C5C0-B0B7-4DB2-B34A-FE8989DD6C9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250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7C5C0-B0B7-4DB2-B34A-FE8989DD6C9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45552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7C5C0-B0B7-4DB2-B34A-FE8989DD6C9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7661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7B7C5C0-B0B7-4DB2-B34A-FE8989DD6C9F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68827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6A9E2A-2BDF-BE80-866A-AFD3FE5F40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DA464A3-AAEB-20E0-B727-9FD3BD7C25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2F78F7B-42CD-7806-8A45-B6F402A50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911402-6C04-B52D-C0A2-F898F525B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FFA4FA6-102D-77C1-FAF7-A930B236B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2669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8DFB2D-1164-5366-B0FF-29423B0E0B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ABD5E8-F730-18E8-1B99-A37267AD99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13C5FA-E7D3-CFCA-B843-38836383A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E569F7-B0A5-4729-48BC-EF306A9B2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CC62C3-9B5B-75AF-6525-F9E9FB562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5032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FE51889-CA6F-1293-952A-9A96C05DFF2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71F7C81-6E79-EF90-AF36-70FF6CFAAC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9C39D8C-66DF-BF9D-375D-72DE063E3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FEE3188-60EB-F17C-473D-BBFCA307E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4A627B-2DBA-617E-A8E0-E8EE4B2DD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839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E1A4FE-D4B7-57B3-B4D9-3F3B14C74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pt-BR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CD348F9-3041-1AC5-42BB-6AA0983C52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t-BR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B942F9-A6D7-5B2E-B055-661B93F7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382FE2-4B14-282F-56E8-D68EB6F4A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F2D675-3671-1AEB-17E3-967A76B48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00439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B8ED6-740D-4456-BA0B-3C4FEE839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87579AC-EA0A-2F31-FA0E-1E98B8E9D7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B0661-902A-4991-D9C9-0FA736E563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2EB62D4-AAC8-DC7F-B44D-BAA25A45C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BF9F98-E011-C0EB-9DFD-10094ADD5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1261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C67DCF6-10E1-66B6-7348-D2767758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9078275-A82C-1FC4-CDF8-2A7561227E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C08C74B-E2A5-262B-EA13-8FB43EDAC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4CA0F44-937E-F7C3-109E-E1CC94F5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2F697EE-6541-6D7E-59A6-C37CBA42C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A93A0BD-D016-09F6-3CEB-A70FA53E7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29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E8DF59C-D6C8-FAA5-E640-09D69B087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B5D0BEA-947C-C306-DDAA-F365FF702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8A5C541-45A4-694B-26E9-2DCC09D19E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7623985-2BC5-A777-7057-7D73B17C2A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D02BD096-2A42-932C-B359-B2565F7370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39707AD2-12C0-D7AF-ECE3-84F174670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2EA410B-73E5-A9C8-B1AA-AC12EFFE91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2A809F0-8A59-AEDA-EC46-4442DEBA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064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9F0213-028C-F37F-3E1A-EB2B2597A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098BE314-2612-AEB9-77CF-207CA49C1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EC3783C-C891-AEC1-C236-C5D29E0B9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9A96EA-3141-8596-B8D1-AF80889F1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36036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C666BD4-0400-6476-CF5C-37ACD15D2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72CB62C-AB04-697F-E483-7026238E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7C3672E-E093-0051-B7F1-DF1F16579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181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FE06C6-F80B-C5A7-51C9-48CC197F6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9FE7585-6BA1-29EE-97C0-8DFD00BBA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921EB97-5D65-C9C8-9990-21832E1953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CD807D7-89DE-8C02-0020-8E6D542D3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8848629-B46A-72F3-4782-C37A8B72E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12D8E1E-5CF3-981F-C2DD-5B045E222B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0727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C50FEEB-61DD-6783-99D2-0B3D55CE1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01FC118-5883-2D2B-C766-B33F1BAA40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A995AEE-C69A-D16C-8952-25E5154EF7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60CB822-482E-332D-41E6-274AEB371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7EE259E-8F0D-95A8-B69A-712FC08AD1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C9C6AC6-01B3-1614-BE26-6CEC00A26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6405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650F185-D50C-2553-98C7-F4648E9154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C371D3-5DEF-C6CD-7BD9-0FA91A569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713898-2BB5-7BD7-927E-BA099CED1B2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D9F7C-54FB-D14A-A553-0B3CD472364E}" type="datetimeFigureOut">
              <a:rPr lang="pt-BR" smtClean="0"/>
              <a:t>05/05/2026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D1FAE6-4CB4-6818-12B5-110263C19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70AACC-F0CE-1E0F-7F84-51E2E19388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4C7AC-8E70-A749-9D2F-FF7373C8664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9686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2"/>
          <p:cNvSpPr txBox="1">
            <a:spLocks/>
          </p:cNvSpPr>
          <p:nvPr/>
        </p:nvSpPr>
        <p:spPr>
          <a:xfrm>
            <a:off x="578528" y="3781887"/>
            <a:ext cx="9531658" cy="27609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l"/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0" y="0"/>
            <a:ext cx="1189473" cy="6858000"/>
          </a:xfrm>
          <a:prstGeom prst="rect">
            <a:avLst/>
          </a:prstGeom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1336991" y="93307"/>
            <a:ext cx="10688715" cy="613954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5900" dirty="0">
                <a:solidFill>
                  <a:srgbClr val="C00000"/>
                </a:solidFill>
              </a:rPr>
              <a:t/>
            </a:r>
            <a:br>
              <a:rPr lang="pt-BR" sz="5900" dirty="0">
                <a:solidFill>
                  <a:srgbClr val="C00000"/>
                </a:solidFill>
              </a:rPr>
            </a:br>
            <a:r>
              <a:rPr lang="pt-BR" sz="3600" dirty="0"/>
              <a:t>Comissão de Fiscalização Financeira e Controle</a:t>
            </a:r>
          </a:p>
          <a:p>
            <a:r>
              <a:rPr lang="pt-BR" sz="3600" dirty="0">
                <a:solidFill>
                  <a:schemeClr val="bg1">
                    <a:lumMod val="50000"/>
                  </a:schemeClr>
                </a:solidFill>
              </a:rPr>
              <a:t>Câmara dos Deputados</a:t>
            </a:r>
          </a:p>
          <a:p>
            <a:endParaRPr lang="pt-BR" sz="3600" dirty="0"/>
          </a:p>
          <a:p>
            <a:endParaRPr lang="pt-BR" sz="3600" dirty="0"/>
          </a:p>
          <a:p>
            <a:endParaRPr lang="pt-BR" sz="3600" dirty="0"/>
          </a:p>
          <a:p>
            <a:r>
              <a:rPr lang="pt-BR" sz="3600" b="1" dirty="0"/>
              <a:t>Deputado Jorge Solla (PT/BA)</a:t>
            </a:r>
          </a:p>
          <a:p>
            <a:r>
              <a:rPr lang="pt-BR" sz="3100" b="1" dirty="0"/>
              <a:t>Presidente: Deputado Alexandre Lindenmeyer</a:t>
            </a:r>
          </a:p>
          <a:p>
            <a:endParaRPr lang="pt-BR" sz="3600" b="1" dirty="0">
              <a:solidFill>
                <a:srgbClr val="C00000"/>
              </a:solidFill>
            </a:endParaRPr>
          </a:p>
          <a:p>
            <a:endParaRPr lang="pt-BR" sz="3600" b="1" dirty="0">
              <a:solidFill>
                <a:srgbClr val="C00000"/>
              </a:solidFill>
            </a:endParaRPr>
          </a:p>
          <a:p>
            <a:r>
              <a:rPr lang="pt-BR" sz="3600" b="1" dirty="0">
                <a:solidFill>
                  <a:schemeClr val="accent1">
                    <a:lumMod val="75000"/>
                  </a:schemeClr>
                </a:solidFill>
              </a:rPr>
              <a:t>Eficiência das Emendas Orçamentárias – Aspectos Críticos</a:t>
            </a:r>
            <a:endParaRPr lang="pt-BR" sz="27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sz="3600" b="1" dirty="0">
              <a:solidFill>
                <a:srgbClr val="C00000"/>
              </a:solidFill>
            </a:endParaRPr>
          </a:p>
          <a:p>
            <a:pPr>
              <a:spcAft>
                <a:spcPts val="600"/>
              </a:spcAft>
            </a:pPr>
            <a:endParaRPr lang="pt-BR" sz="2900" b="1" dirty="0"/>
          </a:p>
          <a:p>
            <a:pPr>
              <a:spcAft>
                <a:spcPts val="600"/>
              </a:spcAft>
            </a:pPr>
            <a:r>
              <a:rPr lang="pt-BR" sz="2900" b="1" dirty="0"/>
              <a:t>Apresentação: Consultoria de Orçamento e Fiscalização Financeira – </a:t>
            </a:r>
            <a:r>
              <a:rPr lang="pt-BR" sz="2900" b="1" dirty="0" err="1"/>
              <a:t>Conof</a:t>
            </a:r>
            <a:r>
              <a:rPr lang="pt-BR" sz="2900" b="1" dirty="0"/>
              <a:t>/CD</a:t>
            </a:r>
          </a:p>
          <a:p>
            <a:pPr>
              <a:spcAft>
                <a:spcPts val="600"/>
              </a:spcAft>
            </a:pPr>
            <a:r>
              <a:rPr lang="pt-BR" sz="2900" b="1" dirty="0"/>
              <a:t>Eugênio Greggianin</a:t>
            </a:r>
          </a:p>
          <a:p>
            <a:pPr>
              <a:spcAft>
                <a:spcPts val="600"/>
              </a:spcAft>
            </a:pPr>
            <a:r>
              <a:rPr lang="pt-BR" sz="2900" b="1" dirty="0"/>
              <a:t>05/maio/2026 </a:t>
            </a:r>
          </a:p>
          <a:p>
            <a:endParaRPr lang="pt-BR" sz="2900" b="1" dirty="0"/>
          </a:p>
        </p:txBody>
      </p:sp>
    </p:spTree>
    <p:extLst>
      <p:ext uri="{BB962C8B-B14F-4D97-AF65-F5344CB8AC3E}">
        <p14:creationId xmlns:p14="http://schemas.microsoft.com/office/powerpoint/2010/main" val="1038985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209" y="-66635"/>
            <a:ext cx="10515600" cy="71120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Eficiência – Controle do Crescimento das Emendas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5017052" y="1274695"/>
            <a:ext cx="6875496" cy="467597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pt-BR" dirty="0"/>
              <a:t>O </a:t>
            </a:r>
            <a:r>
              <a:rPr lang="pt-BR" b="1" dirty="0"/>
              <a:t>crescimento das despesas obrigatórias </a:t>
            </a:r>
            <a:r>
              <a:rPr lang="pt-BR" dirty="0"/>
              <a:t>reduz o espaço fiscal das despesas discricionárias.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dirty="0"/>
              <a:t>O </a:t>
            </a:r>
            <a:r>
              <a:rPr lang="pt-BR" b="1" dirty="0"/>
              <a:t>crescimento das emendas </a:t>
            </a:r>
            <a:r>
              <a:rPr lang="pt-BR" dirty="0"/>
              <a:t>subtrai parte dos recursos das despesas discricionárias (custeio dos Poderes/MP, investimento do governo, parte dos pisos da saúde e educação, emendas)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b="1" dirty="0"/>
              <a:t>Consenso - deve haver limites</a:t>
            </a:r>
            <a:r>
              <a:rPr lang="pt-BR" dirty="0"/>
              <a:t>. Expresso em norma interna (parecer preliminar); </a:t>
            </a:r>
            <a:r>
              <a:rPr lang="pt-BR" dirty="0" err="1"/>
              <a:t>LDOs</a:t>
            </a:r>
            <a:r>
              <a:rPr lang="pt-BR" dirty="0"/>
              <a:t>/ CF - §§ 9º e 12 do art. 166 da CF; LC 210/24 - art. 11. Legislação aprovada pelo próprio Legislativo.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pt-BR" dirty="0"/>
              <a:t>STF. O limite das emendas deve considerar como teto de crescimento das emendas parlamentares </a:t>
            </a:r>
          </a:p>
          <a:p>
            <a:pPr lvl="1" algn="just">
              <a:lnSpc>
                <a:spcPct val="120000"/>
              </a:lnSpc>
            </a:pPr>
            <a:r>
              <a:rPr lang="pt-BR" sz="2900" dirty="0"/>
              <a:t>a) a Receita Corrente Líquida (RCL) </a:t>
            </a:r>
          </a:p>
          <a:p>
            <a:pPr lvl="1" algn="just">
              <a:lnSpc>
                <a:spcPct val="120000"/>
              </a:lnSpc>
            </a:pPr>
            <a:r>
              <a:rPr lang="pt-BR" sz="2900" dirty="0"/>
              <a:t>b) o limite do arcabouço fiscal (LC 210/24), ou </a:t>
            </a:r>
          </a:p>
          <a:p>
            <a:pPr lvl="1" algn="just">
              <a:lnSpc>
                <a:spcPct val="120000"/>
              </a:lnSpc>
            </a:pPr>
            <a:r>
              <a:rPr lang="pt-BR" sz="2900" dirty="0"/>
              <a:t>c) o mesmo das despesas discricionárias do Executivo;</a:t>
            </a:r>
          </a:p>
          <a:p>
            <a:pPr marL="457200" lvl="1" indent="0" algn="just">
              <a:lnSpc>
                <a:spcPct val="120000"/>
              </a:lnSpc>
              <a:buNone/>
            </a:pPr>
            <a:r>
              <a:rPr lang="pt-BR" sz="2900" b="1" dirty="0"/>
              <a:t>    o que for menor.</a:t>
            </a:r>
          </a:p>
        </p:txBody>
      </p:sp>
      <p:sp>
        <p:nvSpPr>
          <p:cNvPr id="37" name="CaixaDeTexto 36"/>
          <p:cNvSpPr txBox="1"/>
          <p:nvPr/>
        </p:nvSpPr>
        <p:spPr>
          <a:xfrm>
            <a:off x="1" y="6334780"/>
            <a:ext cx="1219200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DESPESAS DISCRICIONÁRIAS E EMENDAS. NECESSIDADE DE REGULAMENTAÇÃO. </a:t>
            </a:r>
          </a:p>
        </p:txBody>
      </p:sp>
      <p:sp>
        <p:nvSpPr>
          <p:cNvPr id="61" name="CaixaDeTexto 60"/>
          <p:cNvSpPr txBox="1"/>
          <p:nvPr/>
        </p:nvSpPr>
        <p:spPr>
          <a:xfrm>
            <a:off x="104775" y="628561"/>
            <a:ext cx="200426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Obrigatória</a:t>
            </a:r>
          </a:p>
        </p:txBody>
      </p:sp>
      <p:sp>
        <p:nvSpPr>
          <p:cNvPr id="62" name="CaixaDeTexto 61"/>
          <p:cNvSpPr txBox="1"/>
          <p:nvPr/>
        </p:nvSpPr>
        <p:spPr>
          <a:xfrm>
            <a:off x="2826609" y="644565"/>
            <a:ext cx="200426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Discricionária</a:t>
            </a:r>
          </a:p>
        </p:txBody>
      </p:sp>
      <p:sp>
        <p:nvSpPr>
          <p:cNvPr id="63" name="CaixaDeTexto 62"/>
          <p:cNvSpPr txBox="1"/>
          <p:nvPr/>
        </p:nvSpPr>
        <p:spPr>
          <a:xfrm>
            <a:off x="5358656" y="652520"/>
            <a:ext cx="2004266" cy="40011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Emendas</a:t>
            </a:r>
          </a:p>
        </p:txBody>
      </p:sp>
      <p:sp>
        <p:nvSpPr>
          <p:cNvPr id="65" name="Seta para a Direita 64"/>
          <p:cNvSpPr/>
          <p:nvPr/>
        </p:nvSpPr>
        <p:spPr>
          <a:xfrm>
            <a:off x="2276167" y="614601"/>
            <a:ext cx="466725" cy="46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Seta para a Direita 65"/>
          <p:cNvSpPr/>
          <p:nvPr/>
        </p:nvSpPr>
        <p:spPr>
          <a:xfrm>
            <a:off x="5017051" y="614601"/>
            <a:ext cx="466725" cy="4600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3699AC1-68CD-552C-3229-84AB3785B2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7" y="1325801"/>
            <a:ext cx="4926203" cy="452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91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88594" y="0"/>
            <a:ext cx="12003405" cy="1036320"/>
          </a:xfrm>
        </p:spPr>
        <p:txBody>
          <a:bodyPr>
            <a:normAutofit/>
          </a:bodyPr>
          <a:lstStyle/>
          <a:p>
            <a:r>
              <a:rPr lang="pt-BR" sz="4000" b="1" dirty="0">
                <a:solidFill>
                  <a:srgbClr val="C00000"/>
                </a:solidFill>
              </a:rPr>
              <a:t>Proporção de Emendas nas despesas discricionárias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839478" y="1140606"/>
            <a:ext cx="7352522" cy="518982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2400" b="1" dirty="0"/>
              <a:t>Critérios</a:t>
            </a:r>
            <a:r>
              <a:rPr lang="pt-BR" sz="2400" dirty="0"/>
              <a:t> que levam em conta a proporção das despesas discricionárias:</a:t>
            </a:r>
          </a:p>
          <a:p>
            <a:pPr marL="0" indent="0">
              <a:buNone/>
            </a:pPr>
            <a:endParaRPr lang="pt-BR" sz="2400" dirty="0"/>
          </a:p>
          <a:p>
            <a:pPr marL="457200" indent="-457200">
              <a:buAutoNum type="arabicParenR"/>
            </a:pPr>
            <a:r>
              <a:rPr lang="pt-BR" sz="2400" dirty="0"/>
              <a:t>parcela destinada às emendas dentre as </a:t>
            </a:r>
            <a:r>
              <a:rPr lang="pt-BR" sz="2400" b="1" dirty="0"/>
              <a:t>despesas discricionárias totais </a:t>
            </a:r>
          </a:p>
          <a:p>
            <a:pPr marL="457200" lvl="1" indent="0"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PLDO 2027 – emendas c/cerca de 20 % das discricionárias</a:t>
            </a:r>
          </a:p>
          <a:p>
            <a:pPr marL="0" indent="0">
              <a:buNone/>
            </a:pPr>
            <a:r>
              <a:rPr lang="pt-BR" sz="2400" dirty="0"/>
              <a:t>2) parcela das emendas dentre as </a:t>
            </a:r>
            <a:r>
              <a:rPr lang="pt-BR" sz="2400" b="1" dirty="0"/>
              <a:t>discricionárias líquidas dos mínimos para saúde e educação</a:t>
            </a:r>
            <a:r>
              <a:rPr lang="pt-BR" sz="2400" dirty="0"/>
              <a:t> </a:t>
            </a:r>
          </a:p>
          <a:p>
            <a:pPr marL="457200" lvl="1" indent="0"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PLDO 2027 - cerca de 28%, tendendo a 38% em 2030. </a:t>
            </a:r>
          </a:p>
          <a:p>
            <a:pPr marL="457200" indent="-457200">
              <a:buAutoNum type="arabicParenR" startAt="3"/>
            </a:pPr>
            <a:r>
              <a:rPr lang="pt-BR" sz="2400" dirty="0"/>
              <a:t>parcela das  emendas dentre as </a:t>
            </a:r>
            <a:r>
              <a:rPr lang="pt-BR" sz="2400" b="1" dirty="0"/>
              <a:t>transferências discricionárias</a:t>
            </a:r>
          </a:p>
          <a:p>
            <a:pPr marL="457200" lvl="1" indent="0">
              <a:buNone/>
            </a:pPr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LOA 2025 - emendas representaram cerca de 55 % das transferências discricionárias da União aos demais entes).</a:t>
            </a:r>
          </a:p>
        </p:txBody>
      </p:sp>
      <p:grpSp>
        <p:nvGrpSpPr>
          <p:cNvPr id="60" name="Agrupar 59"/>
          <p:cNvGrpSpPr/>
          <p:nvPr/>
        </p:nvGrpSpPr>
        <p:grpSpPr>
          <a:xfrm>
            <a:off x="94472" y="1518168"/>
            <a:ext cx="5478435" cy="4388109"/>
            <a:chOff x="6170247" y="1267092"/>
            <a:chExt cx="5880438" cy="4109119"/>
          </a:xfrm>
        </p:grpSpPr>
        <p:sp>
          <p:nvSpPr>
            <p:cNvPr id="7" name="Retângulo 6"/>
            <p:cNvSpPr/>
            <p:nvPr/>
          </p:nvSpPr>
          <p:spPr>
            <a:xfrm>
              <a:off x="7875196" y="1267262"/>
              <a:ext cx="1249703" cy="2985977"/>
            </a:xfrm>
            <a:prstGeom prst="rect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 dirty="0"/>
            </a:p>
          </p:txBody>
        </p:sp>
        <p:sp>
          <p:nvSpPr>
            <p:cNvPr id="8" name="Retângulo 7"/>
            <p:cNvSpPr/>
            <p:nvPr/>
          </p:nvSpPr>
          <p:spPr>
            <a:xfrm>
              <a:off x="7887611" y="4271577"/>
              <a:ext cx="1232050" cy="108629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200" b="1" dirty="0">
                  <a:solidFill>
                    <a:schemeClr val="tx1"/>
                  </a:solidFill>
                </a:rPr>
                <a:t>Discricionárias</a:t>
              </a:r>
            </a:p>
          </p:txBody>
        </p:sp>
        <p:sp>
          <p:nvSpPr>
            <p:cNvPr id="9" name="Retângulo 8"/>
            <p:cNvSpPr/>
            <p:nvPr/>
          </p:nvSpPr>
          <p:spPr>
            <a:xfrm>
              <a:off x="9452718" y="4267531"/>
              <a:ext cx="1410316" cy="513755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chemeClr val="tx1"/>
                  </a:solidFill>
                </a:rPr>
                <a:t>Custeio administrativo, pisos </a:t>
              </a:r>
            </a:p>
          </p:txBody>
        </p:sp>
        <p:sp>
          <p:nvSpPr>
            <p:cNvPr id="10" name="Retângulo 9"/>
            <p:cNvSpPr/>
            <p:nvPr/>
          </p:nvSpPr>
          <p:spPr>
            <a:xfrm>
              <a:off x="9452719" y="4763779"/>
              <a:ext cx="1410315" cy="249877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chemeClr val="tx1"/>
                  </a:solidFill>
                </a:rPr>
                <a:t>Investimento União</a:t>
              </a:r>
            </a:p>
          </p:txBody>
        </p:sp>
        <p:sp>
          <p:nvSpPr>
            <p:cNvPr id="11" name="Retângulo 10"/>
            <p:cNvSpPr/>
            <p:nvPr/>
          </p:nvSpPr>
          <p:spPr>
            <a:xfrm>
              <a:off x="9452719" y="5019868"/>
              <a:ext cx="1410315" cy="3181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050" dirty="0">
                  <a:solidFill>
                    <a:srgbClr val="FF0000"/>
                  </a:solidFill>
                </a:rPr>
                <a:t>Transferências</a:t>
              </a: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7025281" y="1267092"/>
              <a:ext cx="2427438" cy="9905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>
              <a:off x="6743700" y="5334951"/>
              <a:ext cx="5306985" cy="41260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V="1">
              <a:off x="7488338" y="4267531"/>
              <a:ext cx="3598984" cy="4046"/>
            </a:xfrm>
            <a:prstGeom prst="line">
              <a:avLst/>
            </a:prstGeom>
            <a:ln w="158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de Seta Reta 14"/>
            <p:cNvCxnSpPr/>
            <p:nvPr/>
          </p:nvCxnSpPr>
          <p:spPr>
            <a:xfrm flipH="1">
              <a:off x="7189744" y="1276997"/>
              <a:ext cx="14557" cy="4080228"/>
            </a:xfrm>
            <a:prstGeom prst="straightConnector1">
              <a:avLst/>
            </a:prstGeom>
            <a:ln w="38100">
              <a:solidFill>
                <a:srgbClr val="C0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6170247" y="2923251"/>
              <a:ext cx="135244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/>
                <a:t>TETO</a:t>
              </a:r>
            </a:p>
            <a:p>
              <a:pPr algn="ctr"/>
              <a:r>
                <a:rPr lang="pt-BR" dirty="0"/>
                <a:t>PRIMÁRIAS</a:t>
              </a:r>
            </a:p>
          </p:txBody>
        </p:sp>
        <p:cxnSp>
          <p:nvCxnSpPr>
            <p:cNvPr id="17" name="Conector de Seta Reta 16"/>
            <p:cNvCxnSpPr/>
            <p:nvPr/>
          </p:nvCxnSpPr>
          <p:spPr>
            <a:xfrm flipH="1">
              <a:off x="7703194" y="4271577"/>
              <a:ext cx="2189" cy="1066663"/>
            </a:xfrm>
            <a:prstGeom prst="straightConnector1">
              <a:avLst/>
            </a:prstGeom>
            <a:ln w="28575">
              <a:solidFill>
                <a:srgbClr val="C00000"/>
              </a:solidFill>
              <a:prstDash val="dash"/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Seta para Cima e para Baixo 21"/>
            <p:cNvSpPr/>
            <p:nvPr/>
          </p:nvSpPr>
          <p:spPr>
            <a:xfrm>
              <a:off x="10787809" y="4938579"/>
              <a:ext cx="177465" cy="318100"/>
            </a:xfrm>
            <a:prstGeom prst="upDown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/>
            </a:p>
          </p:txBody>
        </p:sp>
        <p:sp>
          <p:nvSpPr>
            <p:cNvPr id="24" name="Seta para Cima e para Baixo 23"/>
            <p:cNvSpPr/>
            <p:nvPr/>
          </p:nvSpPr>
          <p:spPr>
            <a:xfrm>
              <a:off x="8304759" y="1654027"/>
              <a:ext cx="429383" cy="2221539"/>
            </a:xfrm>
            <a:prstGeom prst="upDownArrow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/>
            </a:p>
          </p:txBody>
        </p:sp>
        <p:sp>
          <p:nvSpPr>
            <p:cNvPr id="25" name="CaixaDeTexto 24"/>
            <p:cNvSpPr txBox="1"/>
            <p:nvPr/>
          </p:nvSpPr>
          <p:spPr>
            <a:xfrm>
              <a:off x="7887612" y="2824018"/>
              <a:ext cx="1232050" cy="31879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/>
                <a:t>Obrigatórias</a:t>
              </a:r>
              <a:endParaRPr lang="pt-BR" sz="1200" dirty="0"/>
            </a:p>
          </p:txBody>
        </p:sp>
        <p:sp>
          <p:nvSpPr>
            <p:cNvPr id="26" name="Seta para Baixo 25"/>
            <p:cNvSpPr/>
            <p:nvPr/>
          </p:nvSpPr>
          <p:spPr>
            <a:xfrm>
              <a:off x="8349961" y="4326523"/>
              <a:ext cx="264226" cy="312777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/>
            </a:p>
          </p:txBody>
        </p:sp>
        <p:sp>
          <p:nvSpPr>
            <p:cNvPr id="27" name="Seta para Baixo 26"/>
            <p:cNvSpPr/>
            <p:nvPr/>
          </p:nvSpPr>
          <p:spPr>
            <a:xfrm rot="10800000">
              <a:off x="8352924" y="5035310"/>
              <a:ext cx="264226" cy="287216"/>
            </a:xfrm>
            <a:prstGeom prst="downArrow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050"/>
            </a:p>
          </p:txBody>
        </p:sp>
      </p:grpSp>
    </p:spTree>
    <p:extLst>
      <p:ext uri="{BB962C8B-B14F-4D97-AF65-F5344CB8AC3E}">
        <p14:creationId xmlns:p14="http://schemas.microsoft.com/office/powerpoint/2010/main" val="7489214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" y="1290320"/>
            <a:ext cx="12009120" cy="4805681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243840" y="0"/>
            <a:ext cx="117652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>
                <a:solidFill>
                  <a:srgbClr val="FF0000"/>
                </a:solidFill>
              </a:rPr>
              <a:t>Emendas x despesas discricionárias totais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61125" y="6356851"/>
            <a:ext cx="11888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EMENDAS REPRESENTAM CERCA DE 20 % DE TODAS DESPESAS DISCRICIONÁRIAS</a:t>
            </a: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xmlns="" id="{EBEBF7B9-DF26-DDF5-F41D-7E0F189B95FB}"/>
              </a:ext>
            </a:extLst>
          </p:cNvPr>
          <p:cNvSpPr/>
          <p:nvPr/>
        </p:nvSpPr>
        <p:spPr>
          <a:xfrm>
            <a:off x="182880" y="4262718"/>
            <a:ext cx="11596744" cy="51098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770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49" y="881905"/>
            <a:ext cx="11961502" cy="44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255;g35c236ae51b_0_13"/>
          <p:cNvSpPr txBox="1">
            <a:spLocks noGrp="1"/>
          </p:cNvSpPr>
          <p:nvPr>
            <p:ph type="title"/>
          </p:nvPr>
        </p:nvSpPr>
        <p:spPr>
          <a:xfrm>
            <a:off x="-152400" y="0"/>
            <a:ext cx="12344400" cy="74295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FF0000"/>
                </a:solidFill>
              </a:rPr>
              <a:t>Emendas com % das Discricionárias líquidas dos pisos da saúde e educação</a:t>
            </a:r>
            <a:endParaRPr sz="2800" b="1" dirty="0">
              <a:solidFill>
                <a:srgbClr val="FF000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0" y="5638802"/>
            <a:ext cx="122682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AUMENTO DAS EMENDAS COMO % DAS DESPESAS DISCRICIONÁRIAS LÍQUIDAS DOS MÍNIMOS</a:t>
            </a:r>
          </a:p>
        </p:txBody>
      </p:sp>
      <p:sp>
        <p:nvSpPr>
          <p:cNvPr id="7" name="Retângulo 6"/>
          <p:cNvSpPr/>
          <p:nvPr/>
        </p:nvSpPr>
        <p:spPr>
          <a:xfrm>
            <a:off x="0" y="6100467"/>
            <a:ext cx="12192000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Aumento dos benefícios previdenciários e assistenciais e a  volta da correção dos pisos pela receita a partir de 2024 pressionam as despesas discricionárias. </a:t>
            </a: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52244242-FE2D-C17D-7E21-B23D21A177D9}"/>
              </a:ext>
            </a:extLst>
          </p:cNvPr>
          <p:cNvSpPr/>
          <p:nvPr/>
        </p:nvSpPr>
        <p:spPr>
          <a:xfrm>
            <a:off x="0" y="4552310"/>
            <a:ext cx="11596744" cy="75479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48503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3573"/>
            <a:ext cx="7395731" cy="4619624"/>
          </a:xfrm>
          <a:prstGeom prst="rect">
            <a:avLst/>
          </a:prstGeom>
        </p:spPr>
      </p:pic>
      <p:sp>
        <p:nvSpPr>
          <p:cNvPr id="7" name="Google Shape;259;g35c236ae51b_0_13"/>
          <p:cNvSpPr txBox="1"/>
          <p:nvPr/>
        </p:nvSpPr>
        <p:spPr>
          <a:xfrm>
            <a:off x="573220" y="1703574"/>
            <a:ext cx="2636705" cy="1440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dirty="0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Demais Transferências Discricionárias (não inclui emendas) </a:t>
            </a:r>
            <a:endParaRPr sz="2000" b="1" dirty="0">
              <a:solidFill>
                <a:schemeClr val="accent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35c236ae51b_0_13"/>
          <p:cNvSpPr txBox="1"/>
          <p:nvPr/>
        </p:nvSpPr>
        <p:spPr>
          <a:xfrm>
            <a:off x="4986275" y="1820351"/>
            <a:ext cx="1475700" cy="433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Emendas</a:t>
            </a:r>
            <a:endParaRPr sz="2700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5;g35c236ae51b_0_13"/>
          <p:cNvSpPr txBox="1">
            <a:spLocks noGrp="1"/>
          </p:cNvSpPr>
          <p:nvPr>
            <p:ph type="title"/>
          </p:nvPr>
        </p:nvSpPr>
        <p:spPr>
          <a:xfrm>
            <a:off x="161125" y="142697"/>
            <a:ext cx="6106325" cy="9696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Emendas como % das </a:t>
            </a:r>
            <a:r>
              <a:rPr lang="pt-BR" sz="3600" b="1" dirty="0">
                <a:solidFill>
                  <a:srgbClr val="0070C0"/>
                </a:solidFill>
              </a:rPr>
              <a:t>Transferências</a:t>
            </a:r>
            <a:r>
              <a:rPr lang="pt-BR" sz="3600" b="1" dirty="0">
                <a:solidFill>
                  <a:schemeClr val="accent1">
                    <a:lumMod val="50000"/>
                  </a:schemeClr>
                </a:solidFill>
              </a:rPr>
              <a:t> Discricionárias</a:t>
            </a:r>
            <a:endParaRPr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161125" y="6356851"/>
            <a:ext cx="11888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EMENDAS REPRESENTAM 55% DAS </a:t>
            </a:r>
            <a:r>
              <a:rPr lang="pt-BR" sz="2400" i="1" dirty="0">
                <a:solidFill>
                  <a:schemeClr val="bg1"/>
                </a:solidFill>
              </a:rPr>
              <a:t>TRANSFERÊNCIAS</a:t>
            </a:r>
            <a:r>
              <a:rPr lang="pt-BR" sz="2400" dirty="0">
                <a:solidFill>
                  <a:schemeClr val="bg1"/>
                </a:solidFill>
              </a:rPr>
              <a:t> DISCRICIONÁRIAS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029575" y="-226635"/>
            <a:ext cx="372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536" y="0"/>
            <a:ext cx="4584589" cy="3743268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8534400" y="657225"/>
            <a:ext cx="251460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/>
              <a:t>Transferências Discricionárias Empenhado 2025 por órgão</a:t>
            </a:r>
          </a:p>
          <a:p>
            <a:pPr algn="ctr"/>
            <a:r>
              <a:rPr lang="pt-BR" sz="1400" dirty="0"/>
              <a:t>Emendas x RP2/3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938770" y="4649949"/>
            <a:ext cx="41103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solidFill>
                  <a:srgbClr val="C00000"/>
                </a:solidFill>
              </a:rPr>
              <a:t>Emendas concentradas na Saúde. </a:t>
            </a:r>
          </a:p>
        </p:txBody>
      </p:sp>
      <p:sp>
        <p:nvSpPr>
          <p:cNvPr id="15" name="Seta para Cima 14"/>
          <p:cNvSpPr/>
          <p:nvPr/>
        </p:nvSpPr>
        <p:spPr>
          <a:xfrm>
            <a:off x="9375140" y="4003040"/>
            <a:ext cx="833120" cy="6469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76435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7BA13BD-4A84-2387-C7DE-CB497D7C70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5191"/>
            <a:ext cx="11877868" cy="637280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D41E282-EBFD-2CDD-221D-734C6CC4D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11877869" cy="103569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pt-BR" b="1" dirty="0">
                <a:solidFill>
                  <a:srgbClr val="FF0000"/>
                </a:solidFill>
              </a:rPr>
              <a:t>Eficiência alocativa - gargalos</a:t>
            </a:r>
          </a:p>
        </p:txBody>
      </p:sp>
    </p:spTree>
    <p:extLst>
      <p:ext uri="{BB962C8B-B14F-4D97-AF65-F5344CB8AC3E}">
        <p14:creationId xmlns:p14="http://schemas.microsoft.com/office/powerpoint/2010/main" val="1962565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8" y="971550"/>
            <a:ext cx="11917438" cy="523875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52085" y="1244513"/>
            <a:ext cx="79006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u="sng" dirty="0"/>
              <a:t>Influência estruturais nos repasses/habitante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Número mínimo/máximo de representantes por UF (11 -73)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Mesmo valor das emendas de bancada estadual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/>
              <a:t>Emendas de comissão (relator)</a:t>
            </a:r>
          </a:p>
          <a:p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52551" y="6217241"/>
            <a:ext cx="12086897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ngsana New" panose="020B0502040204020203" pitchFamily="18" charset="-34"/>
                <a:cs typeface="Angsana New" panose="020B0502040204020203" pitchFamily="18" charset="-34"/>
              </a:rPr>
              <a:t>Estados menores (RR, AP, AC, etc.) tendem a receber maior valor/habitante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FCD29683-3778-437B-4FAE-89349CAFC9A0}"/>
              </a:ext>
            </a:extLst>
          </p:cNvPr>
          <p:cNvSpPr txBox="1"/>
          <p:nvPr/>
        </p:nvSpPr>
        <p:spPr>
          <a:xfrm>
            <a:off x="173254" y="67377"/>
            <a:ext cx="9548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/>
              <a:t>Emendas – Empenhado 2025 – valores médios por habitante</a:t>
            </a:r>
          </a:p>
        </p:txBody>
      </p:sp>
    </p:spTree>
    <p:extLst>
      <p:ext uri="{BB962C8B-B14F-4D97-AF65-F5344CB8AC3E}">
        <p14:creationId xmlns:p14="http://schemas.microsoft.com/office/powerpoint/2010/main" val="19040018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2098FE17-7746-6B08-5F8B-71E9348C7398}"/>
              </a:ext>
            </a:extLst>
          </p:cNvPr>
          <p:cNvSpPr txBox="1"/>
          <p:nvPr/>
        </p:nvSpPr>
        <p:spPr>
          <a:xfrm>
            <a:off x="125126" y="0"/>
            <a:ext cx="112038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Emendas de bancada estadual – Simulação (R$ 528,9 milhões) do valor/ parlamentar: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78A738F7-EFD5-CED5-A24E-707CCC9E1F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34605"/>
            <a:ext cx="11454064" cy="602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30773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8DB65E8F-21D1-5B53-684B-1C14F1A4C1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525" y="59453"/>
            <a:ext cx="11110710" cy="666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4117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5241BBD2-A3C6-E6F7-D6DE-7AF9D8615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61495"/>
            <a:ext cx="12063663" cy="691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144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B92CB68F-BDF3-7DF5-62DB-B8B61B1FCB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" y="0"/>
            <a:ext cx="11524129" cy="68580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79B0699-05FB-EE69-864D-CD9CB6B66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0358" y="0"/>
            <a:ext cx="9202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494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212057-26F9-FC0B-375E-8DD4D0BE1EF9}"/>
              </a:ext>
            </a:extLst>
          </p:cNvPr>
          <p:cNvSpPr txBox="1"/>
          <p:nvPr/>
        </p:nvSpPr>
        <p:spPr>
          <a:xfrm>
            <a:off x="0" y="-52149"/>
            <a:ext cx="120163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Abrangência das emendas individuais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(exemplo 2023)</a:t>
            </a: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89648" y="6326609"/>
            <a:ext cx="1195838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rgbClr val="FFFFFF"/>
                </a:solidFill>
                <a:latin typeface="Arial"/>
              </a:rPr>
              <a:t>Emendas Individuais nos Municípios. Abrangência. </a:t>
            </a:r>
          </a:p>
        </p:txBody>
      </p:sp>
      <p:sp>
        <p:nvSpPr>
          <p:cNvPr id="50" name="CaixaDeTexto 49"/>
          <p:cNvSpPr txBox="1"/>
          <p:nvPr/>
        </p:nvSpPr>
        <p:spPr>
          <a:xfrm>
            <a:off x="5833166" y="1056827"/>
            <a:ext cx="673943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594 parlamentares </a:t>
            </a:r>
          </a:p>
          <a:p>
            <a:pPr algn="ctr"/>
            <a:r>
              <a:rPr lang="pt-B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(Dep. e Sen. média R$ 33,56  milhões)</a:t>
            </a:r>
          </a:p>
        </p:txBody>
      </p:sp>
      <p:sp>
        <p:nvSpPr>
          <p:cNvPr id="53" name="CaixaDeTexto 52"/>
          <p:cNvSpPr txBox="1"/>
          <p:nvPr/>
        </p:nvSpPr>
        <p:spPr>
          <a:xfrm>
            <a:off x="7055176" y="2632416"/>
            <a:ext cx="508122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4.728 emendas </a:t>
            </a:r>
            <a:r>
              <a:rPr lang="pt-BR" sz="24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(média 7,9 por parlamentar)</a:t>
            </a:r>
          </a:p>
        </p:txBody>
      </p:sp>
      <p:sp>
        <p:nvSpPr>
          <p:cNvPr id="54" name="CaixaDeTexto 53"/>
          <p:cNvSpPr txBox="1"/>
          <p:nvPr/>
        </p:nvSpPr>
        <p:spPr>
          <a:xfrm>
            <a:off x="6935081" y="4190628"/>
            <a:ext cx="508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33.647 repasses (Empenho)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6791646" y="5494862"/>
            <a:ext cx="50812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</a:rPr>
              <a:t>5.411 Municípios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0867" y="838340"/>
            <a:ext cx="918549" cy="149967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974" y="2320757"/>
            <a:ext cx="1320385" cy="1379397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6895" y="3700154"/>
            <a:ext cx="1272192" cy="1448884"/>
          </a:xfrm>
          <a:prstGeom prst="rect">
            <a:avLst/>
          </a:prstGeom>
        </p:spPr>
      </p:pic>
      <p:pic>
        <p:nvPicPr>
          <p:cNvPr id="17" name="Imagem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6895" y="5185569"/>
            <a:ext cx="1697795" cy="1017548"/>
          </a:xfrm>
          <a:prstGeom prst="rect">
            <a:avLst/>
          </a:prstGeom>
        </p:spPr>
      </p:pic>
      <p:grpSp>
        <p:nvGrpSpPr>
          <p:cNvPr id="22" name="Agrupar 21"/>
          <p:cNvGrpSpPr/>
          <p:nvPr/>
        </p:nvGrpSpPr>
        <p:grpSpPr>
          <a:xfrm>
            <a:off x="8621314" y="1989451"/>
            <a:ext cx="859292" cy="554542"/>
            <a:chOff x="6489236" y="2814366"/>
            <a:chExt cx="724065" cy="421893"/>
          </a:xfrm>
        </p:grpSpPr>
        <p:cxnSp>
          <p:nvCxnSpPr>
            <p:cNvPr id="8" name="Conector de Seta Reta 7"/>
            <p:cNvCxnSpPr/>
            <p:nvPr/>
          </p:nvCxnSpPr>
          <p:spPr>
            <a:xfrm flipH="1">
              <a:off x="6489236" y="2814366"/>
              <a:ext cx="338201" cy="41292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ector de Seta Reta 20"/>
            <p:cNvCxnSpPr/>
            <p:nvPr/>
          </p:nvCxnSpPr>
          <p:spPr>
            <a:xfrm>
              <a:off x="6855114" y="2838419"/>
              <a:ext cx="358187" cy="388875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ector de Seta Reta 25"/>
            <p:cNvCxnSpPr/>
            <p:nvPr/>
          </p:nvCxnSpPr>
          <p:spPr>
            <a:xfrm>
              <a:off x="6827437" y="2838419"/>
              <a:ext cx="21598" cy="39784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Agrupar 33"/>
          <p:cNvGrpSpPr/>
          <p:nvPr/>
        </p:nvGrpSpPr>
        <p:grpSpPr>
          <a:xfrm>
            <a:off x="8616402" y="3544243"/>
            <a:ext cx="859292" cy="517338"/>
            <a:chOff x="6489236" y="2814366"/>
            <a:chExt cx="724065" cy="421893"/>
          </a:xfrm>
        </p:grpSpPr>
        <p:cxnSp>
          <p:nvCxnSpPr>
            <p:cNvPr id="35" name="Conector de Seta Reta 34"/>
            <p:cNvCxnSpPr/>
            <p:nvPr/>
          </p:nvCxnSpPr>
          <p:spPr>
            <a:xfrm flipH="1">
              <a:off x="6489236" y="2814366"/>
              <a:ext cx="338201" cy="41292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ector de Seta Reta 35"/>
            <p:cNvCxnSpPr/>
            <p:nvPr/>
          </p:nvCxnSpPr>
          <p:spPr>
            <a:xfrm>
              <a:off x="6855114" y="2838419"/>
              <a:ext cx="358187" cy="388875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ector de Seta Reta 36"/>
            <p:cNvCxnSpPr/>
            <p:nvPr/>
          </p:nvCxnSpPr>
          <p:spPr>
            <a:xfrm>
              <a:off x="6827437" y="2838419"/>
              <a:ext cx="21598" cy="39784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Agrupar 37"/>
          <p:cNvGrpSpPr/>
          <p:nvPr/>
        </p:nvGrpSpPr>
        <p:grpSpPr>
          <a:xfrm>
            <a:off x="8621314" y="4857521"/>
            <a:ext cx="858596" cy="527785"/>
            <a:chOff x="6489236" y="2814366"/>
            <a:chExt cx="724065" cy="421893"/>
          </a:xfrm>
        </p:grpSpPr>
        <p:cxnSp>
          <p:nvCxnSpPr>
            <p:cNvPr id="39" name="Conector de Seta Reta 38"/>
            <p:cNvCxnSpPr/>
            <p:nvPr/>
          </p:nvCxnSpPr>
          <p:spPr>
            <a:xfrm flipH="1">
              <a:off x="6489236" y="2814366"/>
              <a:ext cx="338201" cy="412928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ector de Seta Reta 39"/>
            <p:cNvCxnSpPr/>
            <p:nvPr/>
          </p:nvCxnSpPr>
          <p:spPr>
            <a:xfrm>
              <a:off x="6855114" y="2838419"/>
              <a:ext cx="358187" cy="388875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ector de Seta Reta 40"/>
            <p:cNvCxnSpPr/>
            <p:nvPr/>
          </p:nvCxnSpPr>
          <p:spPr>
            <a:xfrm>
              <a:off x="6827437" y="2838419"/>
              <a:ext cx="21598" cy="397840"/>
            </a:xfrm>
            <a:prstGeom prst="straightConnector1">
              <a:avLst/>
            </a:prstGeom>
            <a:ln w="28575">
              <a:solidFill>
                <a:schemeClr val="tx1">
                  <a:lumMod val="85000"/>
                  <a:lumOff val="1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5EAD2B9-724E-499C-F73A-916B13B110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145676"/>
            <a:ext cx="5112623" cy="4629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481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20" y="466975"/>
            <a:ext cx="5792490" cy="873832"/>
          </a:xfrm>
        </p:spPr>
        <p:txBody>
          <a:bodyPr>
            <a:normAutofit fontScale="90000"/>
          </a:bodyPr>
          <a:lstStyle/>
          <a:p>
            <a:r>
              <a:rPr lang="pt-BR" dirty="0"/>
              <a:t>Desigualdades na distribuição das emendas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6966"/>
            <a:ext cx="5433848" cy="4920303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5433848" y="2483014"/>
            <a:ext cx="675815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/>
              <a:t>Modelo de distribuição atual</a:t>
            </a:r>
          </a:p>
          <a:p>
            <a:endParaRPr lang="pt-BR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Foco na isonomia entre os autores da emenda (ao invés do Município/Estado) cria distorções.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Os resultados por Município dependem de várias combinações.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As emendas individuais alcançam praticamente todos os municípios do país.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No entanto, os valores são bastante díspares.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/>
              <a:t>Muitos recebem valores superiores ao próprio FPM. Outros nada ou pouco recebem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4699" y="0"/>
            <a:ext cx="3417301" cy="2483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905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30BB3C96-A619-3A89-C4FA-6DAB8BA883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2536"/>
            <a:ext cx="12192000" cy="6920536"/>
          </a:xfrm>
          <a:prstGeom prst="rect">
            <a:avLst/>
          </a:prstGeom>
        </p:spPr>
      </p:pic>
      <p:pic>
        <p:nvPicPr>
          <p:cNvPr id="4" name="Picture 24" descr="MMj02347500000[1]">
            <a:extLst>
              <a:ext uri="{FF2B5EF4-FFF2-40B4-BE49-F238E27FC236}">
                <a16:creationId xmlns:a16="http://schemas.microsoft.com/office/drawing/2014/main" xmlns="" id="{F3E1BC6A-CCED-B182-E85E-EFB7CC5AFB7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9901" flipH="1">
            <a:off x="139102" y="4279147"/>
            <a:ext cx="1453391" cy="101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49630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"/>
          <p:cNvSpPr/>
          <p:nvPr/>
        </p:nvSpPr>
        <p:spPr>
          <a:xfrm flipH="1">
            <a:off x="73941" y="1007512"/>
            <a:ext cx="12118062" cy="3895128"/>
          </a:xfrm>
          <a:prstGeom prst="rect">
            <a:avLst/>
          </a:prstGeom>
          <a:solidFill>
            <a:srgbClr val="F2F2F2"/>
          </a:solidFill>
          <a:ln w="28575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4"/>
          <p:cNvSpPr/>
          <p:nvPr/>
        </p:nvSpPr>
        <p:spPr>
          <a:xfrm>
            <a:off x="5835186" y="3203806"/>
            <a:ext cx="437071" cy="237215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p4"/>
          <p:cNvSpPr txBox="1"/>
          <p:nvPr/>
        </p:nvSpPr>
        <p:spPr>
          <a:xfrm>
            <a:off x="73941" y="2"/>
            <a:ext cx="12118054" cy="809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1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Calibri"/>
              <a:buNone/>
            </a:pPr>
            <a:r>
              <a:rPr lang="pt-BR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Desigualdades (nível nacional). LOA 2024. Empenhado/Município (até </a:t>
            </a:r>
            <a:r>
              <a:rPr lang="pt-BR" sz="3200" b="1" u="sng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50 mil </a:t>
            </a:r>
            <a:r>
              <a:rPr lang="pt-BR" sz="3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hab.)</a:t>
            </a:r>
            <a:endParaRPr dirty="0"/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None/>
            </a:pPr>
            <a:r>
              <a:rPr lang="pt-BR" sz="2800" b="1" dirty="0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Classificados em ordem decrescente (do maior para o menor). </a:t>
            </a:r>
            <a:endParaRPr dirty="0"/>
          </a:p>
        </p:txBody>
      </p:sp>
      <p:sp>
        <p:nvSpPr>
          <p:cNvPr id="116" name="Google Shape;116;p4"/>
          <p:cNvSpPr txBox="1"/>
          <p:nvPr/>
        </p:nvSpPr>
        <p:spPr>
          <a:xfrm>
            <a:off x="73950" y="4977878"/>
            <a:ext cx="12118200" cy="800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 Municípios (até 50 mil hab.) com maiores valores empenhados  equivalem a 720 Municípios com menores valores empenhados.</a:t>
            </a:r>
            <a:endParaRPr sz="23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4"/>
          <p:cNvSpPr txBox="1"/>
          <p:nvPr/>
        </p:nvSpPr>
        <p:spPr>
          <a:xfrm>
            <a:off x="4824629" y="1419328"/>
            <a:ext cx="26166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 = R$ 428 milhões</a:t>
            </a:r>
            <a:endParaRPr sz="18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4"/>
          <p:cNvSpPr txBox="1"/>
          <p:nvPr/>
        </p:nvSpPr>
        <p:spPr>
          <a:xfrm>
            <a:off x="73941" y="5820979"/>
            <a:ext cx="12118200" cy="8004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Média de empenho dos 10 Municípios mais beneficiados = R$ 42,8 milhões. </a:t>
            </a:r>
            <a:endParaRPr sz="17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Média de empenho dos 496 Municípios menos beneficiados = R$ 0,59 milhões.</a:t>
            </a:r>
            <a:endParaRPr sz="2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1886" y="1890470"/>
            <a:ext cx="5185607" cy="30697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29950" y="1890470"/>
            <a:ext cx="5347919" cy="30623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01966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14400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C00000"/>
                </a:solidFill>
              </a:rPr>
              <a:t>Empenhado 2025 (em R$ milhões) por Município de até 50 mil </a:t>
            </a:r>
            <a:r>
              <a:rPr lang="pt-BR" sz="3200" b="1" dirty="0" err="1">
                <a:solidFill>
                  <a:srgbClr val="C00000"/>
                </a:solidFill>
              </a:rPr>
              <a:t>hab</a:t>
            </a:r>
            <a:r>
              <a:rPr lang="pt-BR" sz="3200" b="1" dirty="0">
                <a:solidFill>
                  <a:srgbClr val="C00000"/>
                </a:solidFill>
              </a:rPr>
              <a:t/>
            </a:r>
            <a:br>
              <a:rPr lang="pt-BR" sz="3200" b="1" dirty="0">
                <a:solidFill>
                  <a:srgbClr val="C00000"/>
                </a:solidFill>
              </a:rPr>
            </a:br>
            <a:endParaRPr lang="pt-BR" sz="3200" b="1" dirty="0">
              <a:solidFill>
                <a:srgbClr val="C0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03562"/>
            <a:ext cx="12192000" cy="5313680"/>
          </a:xfrm>
          <a:prstGeom prst="rect">
            <a:avLst/>
          </a:prstGeom>
        </p:spPr>
      </p:pic>
      <p:sp>
        <p:nvSpPr>
          <p:cNvPr id="3" name="Google Shape;118;p4">
            <a:extLst>
              <a:ext uri="{FF2B5EF4-FFF2-40B4-BE49-F238E27FC236}">
                <a16:creationId xmlns:a16="http://schemas.microsoft.com/office/drawing/2014/main" xmlns="" id="{8185D9C4-6D49-37C0-B761-EB3F0AF5CBEE}"/>
              </a:ext>
            </a:extLst>
          </p:cNvPr>
          <p:cNvSpPr txBox="1"/>
          <p:nvPr/>
        </p:nvSpPr>
        <p:spPr>
          <a:xfrm>
            <a:off x="102636" y="5917242"/>
            <a:ext cx="12118200" cy="446236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 b="1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Concentração de valores em poucos Municípios</a:t>
            </a:r>
            <a:endParaRPr sz="1700" b="1" dirty="0"/>
          </a:p>
        </p:txBody>
      </p:sp>
    </p:spTree>
    <p:extLst>
      <p:ext uri="{BB962C8B-B14F-4D97-AF65-F5344CB8AC3E}">
        <p14:creationId xmlns:p14="http://schemas.microsoft.com/office/powerpoint/2010/main" val="19753562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212057-26F9-FC0B-375E-8DD4D0BE1EF9}"/>
              </a:ext>
            </a:extLst>
          </p:cNvPr>
          <p:cNvSpPr txBox="1"/>
          <p:nvPr/>
        </p:nvSpPr>
        <p:spPr>
          <a:xfrm>
            <a:off x="159390" y="92279"/>
            <a:ext cx="861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Médias/Municípios – Exemplo Distorções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0568417" y="6326609"/>
            <a:ext cx="1479611" cy="369332"/>
          </a:xfrm>
          <a:prstGeom prst="rect">
            <a:avLst/>
          </a:prstGeom>
          <a:solidFill>
            <a:srgbClr val="FFFFFF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9648" y="6226485"/>
            <a:ext cx="1195838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Municípios com maiores valores empenhados/habitante.</a:t>
            </a: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569" y="1161356"/>
            <a:ext cx="11733431" cy="4642383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1133589" y="863965"/>
            <a:ext cx="1363211" cy="3657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4102519" y="786861"/>
            <a:ext cx="2291859" cy="5459379"/>
            <a:chOff x="5148933" y="835469"/>
            <a:chExt cx="2291859" cy="5459379"/>
          </a:xfrm>
        </p:grpSpPr>
        <p:sp>
          <p:nvSpPr>
            <p:cNvPr id="5" name="Retângulo 4"/>
            <p:cNvSpPr/>
            <p:nvPr/>
          </p:nvSpPr>
          <p:spPr>
            <a:xfrm>
              <a:off x="5172076" y="835469"/>
              <a:ext cx="2268716" cy="545937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pic>
          <p:nvPicPr>
            <p:cNvPr id="9" name="Imagem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366292">
              <a:off x="5163942" y="1005495"/>
              <a:ext cx="624045" cy="654063"/>
            </a:xfrm>
            <a:prstGeom prst="rect">
              <a:avLst/>
            </a:prstGeom>
          </p:spPr>
        </p:pic>
      </p:grpSp>
      <p:cxnSp>
        <p:nvCxnSpPr>
          <p:cNvPr id="10" name="Conector reto 9"/>
          <p:cNvCxnSpPr/>
          <p:nvPr/>
        </p:nvCxnSpPr>
        <p:spPr>
          <a:xfrm flipV="1">
            <a:off x="6146728" y="2667000"/>
            <a:ext cx="4793695" cy="952500"/>
          </a:xfrm>
          <a:prstGeom prst="line">
            <a:avLst/>
          </a:prstGeom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8680" y="1398906"/>
            <a:ext cx="1645778" cy="470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94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212057-26F9-FC0B-375E-8DD4D0BE1EF9}"/>
              </a:ext>
            </a:extLst>
          </p:cNvPr>
          <p:cNvSpPr txBox="1"/>
          <p:nvPr/>
        </p:nvSpPr>
        <p:spPr>
          <a:xfrm>
            <a:off x="159390" y="92279"/>
            <a:ext cx="861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Médias/Municípios – Distorções x FPM</a:t>
            </a:r>
          </a:p>
        </p:txBody>
      </p:sp>
      <p:sp>
        <p:nvSpPr>
          <p:cNvPr id="47" name="CaixaDeTexto 46"/>
          <p:cNvSpPr txBox="1"/>
          <p:nvPr/>
        </p:nvSpPr>
        <p:spPr>
          <a:xfrm>
            <a:off x="10568417" y="6326609"/>
            <a:ext cx="1479611" cy="369332"/>
          </a:xfrm>
          <a:prstGeom prst="rect">
            <a:avLst/>
          </a:prstGeom>
          <a:solidFill>
            <a:srgbClr val="FFFFFF">
              <a:lumMod val="75000"/>
            </a:srgb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Slide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8723" y="6199464"/>
            <a:ext cx="11989305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Municípios com total empenhado </a:t>
            </a:r>
            <a:r>
              <a:rPr kumimoji="0" lang="pt-BR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superio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r ao FPM.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723" y="866068"/>
            <a:ext cx="11484528" cy="5269823"/>
          </a:xfrm>
          <a:prstGeom prst="rect">
            <a:avLst/>
          </a:prstGeom>
        </p:spPr>
      </p:pic>
      <p:sp>
        <p:nvSpPr>
          <p:cNvPr id="11" name="Elipse 10"/>
          <p:cNvSpPr/>
          <p:nvPr/>
        </p:nvSpPr>
        <p:spPr>
          <a:xfrm>
            <a:off x="10343625" y="989900"/>
            <a:ext cx="1363211" cy="18288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6573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212057-26F9-FC0B-375E-8DD4D0BE1EF9}"/>
              </a:ext>
            </a:extLst>
          </p:cNvPr>
          <p:cNvSpPr txBox="1"/>
          <p:nvPr/>
        </p:nvSpPr>
        <p:spPr>
          <a:xfrm>
            <a:off x="159390" y="92279"/>
            <a:ext cx="861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Médias/habitante x Faixa Populacional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374" y="6112671"/>
            <a:ext cx="12048028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Emendas por faixa populacional. Valores médios por Município e por hab.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6996" y="1105772"/>
            <a:ext cx="11496784" cy="3960458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76996" y="5158563"/>
            <a:ext cx="10586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Obs. 3.860 Municípios até 20 mil habitantes.  População = 31.992.845 hab. Emendas = R$ 9,339 bilhões. Média R$/habitante = R$ 292/</a:t>
            </a:r>
            <a:r>
              <a:rPr kumimoji="0" lang="pt-B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</p:txBody>
      </p:sp>
      <p:sp>
        <p:nvSpPr>
          <p:cNvPr id="7" name="Elipse 6"/>
          <p:cNvSpPr/>
          <p:nvPr/>
        </p:nvSpPr>
        <p:spPr>
          <a:xfrm>
            <a:off x="10774967" y="1624074"/>
            <a:ext cx="1363211" cy="3657600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3190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CCBD617-5CF0-D25D-C769-065FF6CEC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26160"/>
            <a:ext cx="12165581" cy="60729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85B94FA0-54A2-D505-F0D1-DB131EEF10D7}"/>
              </a:ext>
            </a:extLst>
          </p:cNvPr>
          <p:cNvSpPr txBox="1"/>
          <p:nvPr/>
        </p:nvSpPr>
        <p:spPr>
          <a:xfrm>
            <a:off x="89648" y="6326609"/>
            <a:ext cx="12102352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2025 - Valor médio/habitante é maior </a:t>
            </a:r>
            <a:r>
              <a:rPr lang="pt-BR" sz="2800" dirty="0">
                <a:solidFill>
                  <a:srgbClr val="FFFFFF"/>
                </a:solidFill>
                <a:latin typeface="Arial"/>
              </a:rPr>
              <a:t>nos Municípios menores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9114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212057-26F9-FC0B-375E-8DD4D0BE1EF9}"/>
              </a:ext>
            </a:extLst>
          </p:cNvPr>
          <p:cNvSpPr txBox="1"/>
          <p:nvPr/>
        </p:nvSpPr>
        <p:spPr>
          <a:xfrm>
            <a:off x="-1" y="76200"/>
            <a:ext cx="86113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Emendas x IDH Municípios até 20 mil hab. 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10070" y="5915307"/>
            <a:ext cx="12125402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565 municípios com IDH abaixo de 0,600 e com R$/hab.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inferior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à média.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53" y="1074544"/>
            <a:ext cx="8396187" cy="4295315"/>
          </a:xfrm>
          <a:prstGeom prst="rect">
            <a:avLst/>
          </a:prstGeom>
        </p:spPr>
      </p:pic>
      <p:sp>
        <p:nvSpPr>
          <p:cNvPr id="22" name="Seta para Cima e para Baixo 83"/>
          <p:cNvSpPr/>
          <p:nvPr/>
        </p:nvSpPr>
        <p:spPr>
          <a:xfrm flipV="1">
            <a:off x="10168901" y="2384024"/>
            <a:ext cx="486958" cy="778336"/>
          </a:xfrm>
          <a:prstGeom prst="upDownArrow">
            <a:avLst/>
          </a:prstGeom>
          <a:noFill/>
          <a:ln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CaixaDeTexto 22"/>
          <p:cNvSpPr txBox="1"/>
          <p:nvPr/>
        </p:nvSpPr>
        <p:spPr>
          <a:xfrm>
            <a:off x="9501996" y="3443070"/>
            <a:ext cx="2307725" cy="523220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Municípios</a:t>
            </a: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32379" y="4089623"/>
            <a:ext cx="2646961" cy="121082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10070" y="6386427"/>
            <a:ext cx="12125402" cy="471573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328 municípios com IDH acima de 0,700 e com R$/hab. </a:t>
            </a:r>
            <a:r>
              <a:rPr kumimoji="0" lang="pt-BR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superior</a:t>
            </a: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à média.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10070" y="5423776"/>
            <a:ext cx="12125402" cy="46166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Indicativo de desconformidade com o princípio federativo (redução das desigualdades).</a:t>
            </a:r>
          </a:p>
        </p:txBody>
      </p:sp>
      <p:sp>
        <p:nvSpPr>
          <p:cNvPr id="13" name="Elipse 12"/>
          <p:cNvSpPr/>
          <p:nvPr/>
        </p:nvSpPr>
        <p:spPr>
          <a:xfrm>
            <a:off x="5611905" y="2945026"/>
            <a:ext cx="1013013" cy="4346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7642067" y="3654955"/>
            <a:ext cx="1013013" cy="434668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0347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04863106-87A5-9013-68C8-EF98C7BDBD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47" y="0"/>
            <a:ext cx="11860305" cy="689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1779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0C7BA50-A7C7-42D2-D63D-0AE8A7EA64FB}"/>
              </a:ext>
            </a:extLst>
          </p:cNvPr>
          <p:cNvSpPr txBox="1"/>
          <p:nvPr/>
        </p:nvSpPr>
        <p:spPr>
          <a:xfrm>
            <a:off x="5802086" y="1152941"/>
            <a:ext cx="5693229" cy="8272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5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5800" b="1" dirty="0">
                <a:solidFill>
                  <a:srgbClr val="00347A"/>
                </a:solidFill>
                <a:latin typeface="Calibri" panose="020F0502020204030204"/>
              </a:rPr>
              <a:t>BAHIA</a:t>
            </a:r>
            <a:endParaRPr kumimoji="0" lang="pt-BR" sz="5800" b="1" i="0" u="none" strike="noStrike" kern="1200" cap="none" spc="0" normalizeH="0" baseline="0" noProof="0" dirty="0">
              <a:ln>
                <a:noFill/>
              </a:ln>
              <a:solidFill>
                <a:srgbClr val="00347A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6205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212057-26F9-FC0B-375E-8DD4D0BE1EF9}"/>
              </a:ext>
            </a:extLst>
          </p:cNvPr>
          <p:cNvSpPr txBox="1"/>
          <p:nvPr/>
        </p:nvSpPr>
        <p:spPr>
          <a:xfrm>
            <a:off x="-1" y="76200"/>
            <a:ext cx="861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</a:t>
            </a:r>
            <a:r>
              <a:rPr kumimoji="0" lang="pt-BR" sz="36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empenhado por Município - BA</a:t>
            </a:r>
            <a:endParaRPr kumimoji="0" lang="pt-BR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CaixaDeTexto 48"/>
          <p:cNvSpPr txBox="1"/>
          <p:nvPr/>
        </p:nvSpPr>
        <p:spPr>
          <a:xfrm>
            <a:off x="89648" y="6326609"/>
            <a:ext cx="1195838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Desigualdade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 empenhado/Município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(até 20.000 </a:t>
            </a:r>
            <a:r>
              <a:rPr kumimoji="0" lang="pt-BR" sz="28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5959" y="875378"/>
            <a:ext cx="12229593" cy="5451231"/>
          </a:xfrm>
          <a:prstGeom prst="rect">
            <a:avLst/>
          </a:prstGeom>
        </p:spPr>
      </p:pic>
      <p:cxnSp>
        <p:nvCxnSpPr>
          <p:cNvPr id="9" name="Conector reto 8"/>
          <p:cNvCxnSpPr/>
          <p:nvPr/>
        </p:nvCxnSpPr>
        <p:spPr>
          <a:xfrm flipV="1">
            <a:off x="1308269" y="4605556"/>
            <a:ext cx="10739759" cy="19846"/>
          </a:xfrm>
          <a:prstGeom prst="line">
            <a:avLst/>
          </a:prstGeom>
          <a:noFill/>
          <a:ln w="28575" cap="flat" cmpd="sng" algn="ctr">
            <a:solidFill>
              <a:srgbClr val="C00000"/>
            </a:solidFill>
            <a:prstDash val="dash"/>
          </a:ln>
          <a:effectLst/>
        </p:spPr>
      </p:cxnSp>
      <p:sp>
        <p:nvSpPr>
          <p:cNvPr id="3" name="CaixaDeTexto 2"/>
          <p:cNvSpPr txBox="1"/>
          <p:nvPr/>
        </p:nvSpPr>
        <p:spPr>
          <a:xfrm>
            <a:off x="604008" y="4440736"/>
            <a:ext cx="780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2.500</a:t>
            </a:r>
          </a:p>
        </p:txBody>
      </p:sp>
      <p:cxnSp>
        <p:nvCxnSpPr>
          <p:cNvPr id="10" name="Conector de Seta Reta 9"/>
          <p:cNvCxnSpPr/>
          <p:nvPr/>
        </p:nvCxnSpPr>
        <p:spPr>
          <a:xfrm flipV="1">
            <a:off x="1359016" y="4999838"/>
            <a:ext cx="10715561" cy="503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 flipV="1">
            <a:off x="1384184" y="914400"/>
            <a:ext cx="0" cy="41106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252250" y="2449585"/>
            <a:ext cx="45316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rgbClr val="C00000"/>
                </a:solidFill>
              </a:rPr>
              <a:t>257 Municípios até 20 mil hab. </a:t>
            </a:r>
          </a:p>
          <a:p>
            <a:pPr algn="ctr"/>
            <a:r>
              <a:rPr lang="pt-BR" sz="2400" b="1" dirty="0">
                <a:solidFill>
                  <a:srgbClr val="C00000"/>
                </a:solidFill>
              </a:rPr>
              <a:t>Média R$ 2,5 milhões</a:t>
            </a:r>
          </a:p>
        </p:txBody>
      </p:sp>
      <p:cxnSp>
        <p:nvCxnSpPr>
          <p:cNvPr id="15" name="Conector de Seta Reta 14"/>
          <p:cNvCxnSpPr>
            <a:cxnSpLocks/>
            <a:stCxn id="13" idx="2"/>
          </p:cNvCxnSpPr>
          <p:nvPr/>
        </p:nvCxnSpPr>
        <p:spPr>
          <a:xfrm>
            <a:off x="4518079" y="3280582"/>
            <a:ext cx="589513" cy="1324974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59377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F89FF440-C331-9F77-E506-EB920CC46E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6184"/>
            <a:ext cx="12102351" cy="5560425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xmlns="" id="{005A3C50-CAAF-2FC0-CB9E-1AD401318C9B}"/>
              </a:ext>
            </a:extLst>
          </p:cNvPr>
          <p:cNvCxnSpPr>
            <a:cxnSpLocks/>
          </p:cNvCxnSpPr>
          <p:nvPr/>
        </p:nvCxnSpPr>
        <p:spPr>
          <a:xfrm>
            <a:off x="1707502" y="4368098"/>
            <a:ext cx="9601200" cy="0"/>
          </a:xfrm>
          <a:prstGeom prst="line">
            <a:avLst/>
          </a:prstGeom>
          <a:ln w="381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1EFB9302-A736-27AA-84B2-9D4C400FF892}"/>
              </a:ext>
            </a:extLst>
          </p:cNvPr>
          <p:cNvSpPr txBox="1"/>
          <p:nvPr/>
        </p:nvSpPr>
        <p:spPr>
          <a:xfrm>
            <a:off x="1864201" y="2680957"/>
            <a:ext cx="37566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</a:rPr>
              <a:t>252 Municípios até 20 hab. Média = R$ 3,26 milhões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BE649068-5B1F-F2A4-FC28-7ED6D6CE5A83}"/>
              </a:ext>
            </a:extLst>
          </p:cNvPr>
          <p:cNvSpPr txBox="1"/>
          <p:nvPr/>
        </p:nvSpPr>
        <p:spPr>
          <a:xfrm>
            <a:off x="89648" y="6326609"/>
            <a:ext cx="1195838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Desigualdade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no </a:t>
            </a:r>
            <a:r>
              <a:rPr kumimoji="0" lang="pt-B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valor empenhado/Município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(até 20.000 </a:t>
            </a:r>
            <a:r>
              <a:rPr kumimoji="0" lang="pt-BR" sz="2800" b="0" i="0" u="none" strike="noStrike" kern="1200" cap="none" spc="0" normalizeH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hab</a:t>
            </a:r>
            <a:r>
              <a:rPr kumimoji="0" lang="pt-BR" sz="28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)</a:t>
            </a: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472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212057-26F9-FC0B-375E-8DD4D0BE1EF9}"/>
              </a:ext>
            </a:extLst>
          </p:cNvPr>
          <p:cNvSpPr txBox="1"/>
          <p:nvPr/>
        </p:nvSpPr>
        <p:spPr>
          <a:xfrm>
            <a:off x="-1" y="76200"/>
            <a:ext cx="861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Valor empenhado/hab. - Municípios - BA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89648" y="6326609"/>
            <a:ext cx="11958380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latin typeface="Arial Narrow" panose="020B0606020202030204" pitchFamily="34" charset="0"/>
              </a:rPr>
              <a:t>Municípios mais populosos. Tendência decrescente do valor empenhado/hab.</a:t>
            </a:r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48" y="722531"/>
            <a:ext cx="12261839" cy="5450190"/>
          </a:xfrm>
          <a:prstGeom prst="rect">
            <a:avLst/>
          </a:prstGeom>
        </p:spPr>
      </p:pic>
      <p:sp>
        <p:nvSpPr>
          <p:cNvPr id="16" name="CaixaDeTexto 15"/>
          <p:cNvSpPr txBox="1"/>
          <p:nvPr/>
        </p:nvSpPr>
        <p:spPr>
          <a:xfrm>
            <a:off x="2742709" y="2521930"/>
            <a:ext cx="39180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FF0000"/>
                </a:solidFill>
                <a:latin typeface="Arial"/>
              </a:rPr>
              <a:t>Linha de tendência</a:t>
            </a:r>
          </a:p>
        </p:txBody>
      </p:sp>
      <p:cxnSp>
        <p:nvCxnSpPr>
          <p:cNvPr id="17" name="Conector de Seta Reta 16"/>
          <p:cNvCxnSpPr/>
          <p:nvPr/>
        </p:nvCxnSpPr>
        <p:spPr>
          <a:xfrm>
            <a:off x="3496235" y="2983595"/>
            <a:ext cx="77475" cy="1538071"/>
          </a:xfrm>
          <a:prstGeom prst="straightConnector1">
            <a:avLst/>
          </a:prstGeom>
          <a:noFill/>
          <a:ln w="28575" cap="flat" cmpd="sng" algn="ctr">
            <a:solidFill>
              <a:srgbClr val="000000">
                <a:lumMod val="85000"/>
                <a:lumOff val="15000"/>
              </a:srgbClr>
            </a:solidFill>
            <a:prstDash val="dash"/>
            <a:tailEnd type="triangle"/>
          </a:ln>
          <a:effectLst/>
        </p:spPr>
      </p:cxnSp>
      <p:sp>
        <p:nvSpPr>
          <p:cNvPr id="2" name="CaixaDeTexto 1">
            <a:extLst>
              <a:ext uri="{FF2B5EF4-FFF2-40B4-BE49-F238E27FC236}">
                <a16:creationId xmlns:a16="http://schemas.microsoft.com/office/drawing/2014/main" xmlns="" id="{5B54209A-9C7B-7F5B-3269-EE7B92325187}"/>
              </a:ext>
            </a:extLst>
          </p:cNvPr>
          <p:cNvSpPr txBox="1"/>
          <p:nvPr/>
        </p:nvSpPr>
        <p:spPr>
          <a:xfrm>
            <a:off x="8794376" y="2413337"/>
            <a:ext cx="33976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>
                <a:solidFill>
                  <a:srgbClr val="C00000"/>
                </a:solidFill>
              </a:rPr>
              <a:t>Obs. 257 Municípios até 20 mil hab. - </a:t>
            </a:r>
            <a:r>
              <a:rPr lang="pt-BR" sz="2000" b="1" dirty="0">
                <a:solidFill>
                  <a:srgbClr val="C00000"/>
                </a:solidFill>
              </a:rPr>
              <a:t>Média R$ 2,5 milhões</a:t>
            </a:r>
          </a:p>
        </p:txBody>
      </p:sp>
    </p:spTree>
    <p:extLst>
      <p:ext uri="{BB962C8B-B14F-4D97-AF65-F5344CB8AC3E}">
        <p14:creationId xmlns:p14="http://schemas.microsoft.com/office/powerpoint/2010/main" val="339464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59AB8D3-FB80-B2A8-A921-49EE83114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21" y="2393056"/>
            <a:ext cx="4986237" cy="229697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xmlns="" id="{0408F5CF-5E17-BF3F-B79B-0C5D3D158E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21" y="149289"/>
            <a:ext cx="5016716" cy="221007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xmlns="" id="{0DD97775-0731-3C28-BDFC-9512F06D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65" y="4723713"/>
            <a:ext cx="4986236" cy="2134287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xmlns="" id="{10E9ED80-63C0-182A-A1F1-8EFCEC004F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04748" y="877306"/>
            <a:ext cx="2755631" cy="5980694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xmlns="" id="{1DF7575F-BCDF-61B1-0517-35FB90F83EB6}"/>
              </a:ext>
            </a:extLst>
          </p:cNvPr>
          <p:cNvSpPr txBox="1"/>
          <p:nvPr/>
        </p:nvSpPr>
        <p:spPr>
          <a:xfrm>
            <a:off x="8490858" y="2228671"/>
            <a:ext cx="3701142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Municípios maiores tendem a ter IDH médio maior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pt-BR" dirty="0"/>
              <a:t>A diferença é mais intensa em estados menos desenvolvidos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xmlns="" id="{83B14B59-62D7-9442-89F2-5B79069741E2}"/>
              </a:ext>
            </a:extLst>
          </p:cNvPr>
          <p:cNvSpPr txBox="1"/>
          <p:nvPr/>
        </p:nvSpPr>
        <p:spPr>
          <a:xfrm>
            <a:off x="5692850" y="186234"/>
            <a:ext cx="64991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/>
              <a:t>Desigualdade territorial interna (2025)</a:t>
            </a:r>
          </a:p>
        </p:txBody>
      </p:sp>
    </p:spTree>
    <p:extLst>
      <p:ext uri="{BB962C8B-B14F-4D97-AF65-F5344CB8AC3E}">
        <p14:creationId xmlns:p14="http://schemas.microsoft.com/office/powerpoint/2010/main" val="2956594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B212057-26F9-FC0B-375E-8DD4D0BE1EF9}"/>
              </a:ext>
            </a:extLst>
          </p:cNvPr>
          <p:cNvSpPr txBox="1"/>
          <p:nvPr/>
        </p:nvSpPr>
        <p:spPr>
          <a:xfrm>
            <a:off x="-1" y="76200"/>
            <a:ext cx="8611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Municípios – BA – IDH x população</a:t>
            </a:r>
          </a:p>
        </p:txBody>
      </p:sp>
      <p:sp>
        <p:nvSpPr>
          <p:cNvPr id="49" name="CaixaDeTexto 48"/>
          <p:cNvSpPr txBox="1"/>
          <p:nvPr/>
        </p:nvSpPr>
        <p:spPr>
          <a:xfrm>
            <a:off x="89648" y="6326609"/>
            <a:ext cx="1195838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Municípios mais populosos - tendência de maior IDH médio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13809"/>
            <a:ext cx="8668458" cy="525361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43416" y="951279"/>
            <a:ext cx="3648584" cy="1771897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7257" y="4168619"/>
            <a:ext cx="3629532" cy="171101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62468" y="3866517"/>
            <a:ext cx="3734321" cy="11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1072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xmlns="" id="{91E4B502-4969-6F83-E730-EC55703F833F}"/>
              </a:ext>
            </a:extLst>
          </p:cNvPr>
          <p:cNvGraphicFramePr>
            <a:graphicFrameLocks noGrp="1"/>
          </p:cNvGraphicFramePr>
          <p:nvPr/>
        </p:nvGraphicFramePr>
        <p:xfrm>
          <a:off x="4558553" y="4"/>
          <a:ext cx="7449671" cy="695423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29311">
                  <a:extLst>
                    <a:ext uri="{9D8B030D-6E8A-4147-A177-3AD203B41FA5}">
                      <a16:colId xmlns:a16="http://schemas.microsoft.com/office/drawing/2014/main" xmlns="" val="3819166376"/>
                    </a:ext>
                  </a:extLst>
                </a:gridCol>
                <a:gridCol w="2454962">
                  <a:extLst>
                    <a:ext uri="{9D8B030D-6E8A-4147-A177-3AD203B41FA5}">
                      <a16:colId xmlns:a16="http://schemas.microsoft.com/office/drawing/2014/main" xmlns="" val="1277680372"/>
                    </a:ext>
                  </a:extLst>
                </a:gridCol>
                <a:gridCol w="3665398">
                  <a:extLst>
                    <a:ext uri="{9D8B030D-6E8A-4147-A177-3AD203B41FA5}">
                      <a16:colId xmlns:a16="http://schemas.microsoft.com/office/drawing/2014/main" xmlns="" val="526536139"/>
                    </a:ext>
                  </a:extLst>
                </a:gridCol>
              </a:tblGrid>
              <a:tr h="355553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UF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Média 10%  dos Municípios com maior relação R$/</a:t>
                      </a:r>
                      <a:r>
                        <a:rPr lang="pt-BR" sz="1400" u="none" strike="noStrike" dirty="0" err="1">
                          <a:effectLst/>
                        </a:rPr>
                        <a:t>hab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400" u="none" strike="noStrike" dirty="0">
                          <a:effectLst/>
                        </a:rPr>
                        <a:t>Média dos 10 % de Municípios com menor relação R$/</a:t>
                      </a:r>
                      <a:r>
                        <a:rPr lang="pt-BR" sz="1400" u="none" strike="noStrike" dirty="0" err="1">
                          <a:effectLst/>
                        </a:rPr>
                        <a:t>hab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802608204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AP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3834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732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3992899827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TO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2409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406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1892452939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RR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2365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737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774150188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PI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1941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292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3455279044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PB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1932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233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966523347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RO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1892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415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3298591692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AL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1607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91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4068996196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AC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1590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446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175876723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AM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1561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423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3273997862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GO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1516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128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2891511115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SE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1405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150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267270711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MT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1257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49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1824951216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RS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1133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123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3222522057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RN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1133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173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3285407447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PA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1124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113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3428271435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MA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1111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77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1100026269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ES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1032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3851948486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RJ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1022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86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2379931151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CE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999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70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2540529374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PE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958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149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2342019341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MG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924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76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3807675031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MS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878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180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1695898782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PR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820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86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4132968507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SC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803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121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520100348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BA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736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58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3434441506"/>
                  </a:ext>
                </a:extLst>
              </a:tr>
              <a:tr h="205615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SP</a:t>
                      </a:r>
                      <a:endParaRPr lang="pt-BR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>
                          <a:effectLst/>
                        </a:rPr>
                        <a:t>692</a:t>
                      </a:r>
                      <a:endParaRPr lang="pt-BR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pt-BR" sz="1600" u="none" strike="noStrike" dirty="0">
                          <a:effectLst/>
                        </a:rPr>
                        <a:t>25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51" marR="6951" marT="6951" marB="0" anchor="ctr"/>
                </a:tc>
                <a:extLst>
                  <a:ext uri="{0D108BD9-81ED-4DB2-BD59-A6C34878D82A}">
                    <a16:rowId xmlns:a16="http://schemas.microsoft.com/office/drawing/2014/main" xmlns="" val="652049802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08338651-3DA8-96C8-1F87-9F1E078FFA79}"/>
              </a:ext>
            </a:extLst>
          </p:cNvPr>
          <p:cNvSpPr txBox="1"/>
          <p:nvPr/>
        </p:nvSpPr>
        <p:spPr>
          <a:xfrm>
            <a:off x="183777" y="2046514"/>
            <a:ext cx="409793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Municípios semelhantes (todos pequenos – até 20 mil habitantes) recebem valores radicalmente diferentes</a:t>
            </a:r>
          </a:p>
          <a:p>
            <a:r>
              <a:rPr lang="pt-BR" sz="2400" dirty="0"/>
              <a:t>Desigualdade não é só regional (Norte/Nordeste)também ocorre intensamente em estados desenvolvidos</a:t>
            </a:r>
          </a:p>
          <a:p>
            <a:endParaRPr lang="pt-BR" sz="2400" dirty="0"/>
          </a:p>
          <a:p>
            <a:r>
              <a:rPr lang="pt-BR" sz="2400" b="1" dirty="0"/>
              <a:t>Empenhado 2025</a:t>
            </a:r>
          </a:p>
          <a:p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16399252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xmlns="" id="{B2B899A1-1D38-5712-5AA7-CBC53DB530CC}"/>
              </a:ext>
            </a:extLst>
          </p:cNvPr>
          <p:cNvSpPr txBox="1"/>
          <p:nvPr/>
        </p:nvSpPr>
        <p:spPr>
          <a:xfrm>
            <a:off x="911679" y="2992322"/>
            <a:ext cx="103686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err="1"/>
              <a:t>Conof</a:t>
            </a:r>
            <a:r>
              <a:rPr lang="pt-BR" dirty="0"/>
              <a:t>/CD – Estudo nº 05/25 - </a:t>
            </a:r>
            <a:r>
              <a:rPr lang="pt-BR" b="1" dirty="0"/>
              <a:t>Individualização e Caráter Estruturante das Emendas de Bancada Estadual. </a:t>
            </a:r>
            <a:r>
              <a:rPr lang="pt-BR" dirty="0"/>
              <a:t>Disponível em: https://www2.camara.leg.br/orcamento-da-uniao/estudos/2025/estudo-5-2025-versao-final-individualizacao-e-carater-estruturante-das-emendas-de-bancada-estadual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xmlns="" id="{D8D6B8FC-7ABA-483E-DF1B-884A7EEC1DB1}"/>
              </a:ext>
            </a:extLst>
          </p:cNvPr>
          <p:cNvSpPr txBox="1"/>
          <p:nvPr/>
        </p:nvSpPr>
        <p:spPr>
          <a:xfrm>
            <a:off x="953666" y="1873848"/>
            <a:ext cx="10284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Conof</a:t>
            </a:r>
            <a:r>
              <a:rPr lang="pt-BR" dirty="0"/>
              <a:t>/CD – Estudo nº 18/2025 - </a:t>
            </a:r>
            <a:r>
              <a:rPr lang="pt-BR" b="1" dirty="0"/>
              <a:t>Caráter Nacional e Individualização das Emendas de Comissão</a:t>
            </a:r>
            <a:r>
              <a:rPr lang="pt-BR" dirty="0"/>
              <a:t>. Disponível em: https://www2.camara.leg.br/orcamento-da-uniao/estudos/2025/estudo-emendas-de-comissao-versao-formatada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xmlns="" id="{67E8C854-78AF-1BD4-942E-A641D387439D}"/>
              </a:ext>
            </a:extLst>
          </p:cNvPr>
          <p:cNvSpPr txBox="1"/>
          <p:nvPr/>
        </p:nvSpPr>
        <p:spPr>
          <a:xfrm>
            <a:off x="911679" y="4238817"/>
            <a:ext cx="1053659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Conof</a:t>
            </a:r>
            <a:r>
              <a:rPr lang="pt-BR" dirty="0"/>
              <a:t>/CD – Estudo nº 06/2023 – </a:t>
            </a:r>
            <a:r>
              <a:rPr lang="pt-BR" b="1" dirty="0"/>
              <a:t>Emendas Orçamentárias e Políticas Públicas. </a:t>
            </a:r>
            <a:r>
              <a:rPr lang="pt-BR" dirty="0"/>
              <a:t>Disponível em: https://www2.camara.leg.br/orcamento-da-uniao/estudos/2023/estudo-conof_cd-_-no-06-2023-_-emendas-orcamentarias-e-politicas-publicas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xmlns="" id="{3EE01711-D351-146F-5190-9ACCFB0F200D}"/>
              </a:ext>
            </a:extLst>
          </p:cNvPr>
          <p:cNvSpPr txBox="1"/>
          <p:nvPr/>
        </p:nvSpPr>
        <p:spPr>
          <a:xfrm>
            <a:off x="911680" y="5552437"/>
            <a:ext cx="103686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dirty="0" err="1"/>
              <a:t>Conof</a:t>
            </a:r>
            <a:r>
              <a:rPr lang="pt-BR" dirty="0"/>
              <a:t>/CD – Estudo Técnico nº 21/2020. </a:t>
            </a:r>
            <a:r>
              <a:rPr lang="pt-BR" b="1" dirty="0"/>
              <a:t>Transferência Especial da União (art. 166-A da CF) aos demais entes durante o período eleitoral.</a:t>
            </a:r>
            <a:r>
              <a:rPr lang="pt-BR" dirty="0"/>
              <a:t> Disponível </a:t>
            </a:r>
            <a:r>
              <a:rPr lang="pt-BR" dirty="0" err="1"/>
              <a:t>em:https</a:t>
            </a:r>
            <a:r>
              <a:rPr lang="pt-BR" dirty="0"/>
              <a:t>://www2.camara.leg.br/orcamento-da-uniao/estudos/2020/et-21-2020-minuta-estudo-tecnico-transferencias-especiais-em-periodo-eleitoral-20-jul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xmlns="" id="{F620AF23-AFAD-8CA1-FA46-44FFE3DB512B}"/>
              </a:ext>
            </a:extLst>
          </p:cNvPr>
          <p:cNvSpPr txBox="1"/>
          <p:nvPr/>
        </p:nvSpPr>
        <p:spPr>
          <a:xfrm>
            <a:off x="970384" y="1259633"/>
            <a:ext cx="9703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Fontes: </a:t>
            </a:r>
          </a:p>
        </p:txBody>
      </p:sp>
    </p:spTree>
    <p:extLst>
      <p:ext uri="{BB962C8B-B14F-4D97-AF65-F5344CB8AC3E}">
        <p14:creationId xmlns:p14="http://schemas.microsoft.com/office/powerpoint/2010/main" val="16341607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9A67E3D-BEB1-3AE5-AE39-FF7CF359B08F}"/>
              </a:ext>
            </a:extLst>
          </p:cNvPr>
          <p:cNvSpPr txBox="1"/>
          <p:nvPr/>
        </p:nvSpPr>
        <p:spPr>
          <a:xfrm>
            <a:off x="283029" y="3080657"/>
            <a:ext cx="1160417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dirty="0"/>
              <a:t>Obrigado!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DB7972E-1245-C198-489C-9C71355FB05E}"/>
              </a:ext>
            </a:extLst>
          </p:cNvPr>
          <p:cNvSpPr txBox="1"/>
          <p:nvPr/>
        </p:nvSpPr>
        <p:spPr>
          <a:xfrm>
            <a:off x="283029" y="4898571"/>
            <a:ext cx="1160417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dirty="0"/>
              <a:t>Eugênio Greggianin </a:t>
            </a:r>
          </a:p>
          <a:p>
            <a:pPr algn="ctr"/>
            <a:r>
              <a:rPr lang="pt-BR" sz="2800" dirty="0"/>
              <a:t>Eugenio.greggianin@gmail.com</a:t>
            </a:r>
          </a:p>
        </p:txBody>
      </p:sp>
    </p:spTree>
    <p:extLst>
      <p:ext uri="{BB962C8B-B14F-4D97-AF65-F5344CB8AC3E}">
        <p14:creationId xmlns:p14="http://schemas.microsoft.com/office/powerpoint/2010/main" val="33795391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A929CA34-684F-ABF1-EDD3-A179037BE0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215" y="1"/>
            <a:ext cx="115115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4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riângulo isósceles 32"/>
          <p:cNvSpPr/>
          <p:nvPr/>
        </p:nvSpPr>
        <p:spPr>
          <a:xfrm>
            <a:off x="5774345" y="1314197"/>
            <a:ext cx="6216162" cy="5082481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45000">
                <a:schemeClr val="accent1">
                  <a:shade val="67500"/>
                  <a:satMod val="115000"/>
                  <a:alpha val="51000"/>
                  <a:lumMod val="77000"/>
                  <a:lumOff val="23000"/>
                </a:schemeClr>
              </a:gs>
              <a:gs pos="100000">
                <a:schemeClr val="accent1">
                  <a:shade val="100000"/>
                  <a:satMod val="115000"/>
                  <a:alpha val="2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4006" y="-122518"/>
            <a:ext cx="11110760" cy="909756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FF0000"/>
                </a:solidFill>
              </a:rPr>
              <a:t>Transferências Especiais (EC 105/2019) x  Princípio Federativo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387364" y="1058515"/>
            <a:ext cx="7509243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320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b="1" dirty="0"/>
              <a:t>Ausência de finalidade </a:t>
            </a:r>
            <a:r>
              <a:rPr lang="pt-BR" sz="2400" dirty="0"/>
              <a:t>rompe princípios constitucionais e orçamentários (igualdade jurídica dos entes da federação, programação, transparência).</a:t>
            </a:r>
          </a:p>
          <a:p>
            <a:pPr marL="4320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/>
              <a:t>Ausência de finalidade (programa/ação) </a:t>
            </a:r>
            <a:r>
              <a:rPr lang="pt-BR" sz="2400" b="1" dirty="0"/>
              <a:t>impossibilita verificar a conveniência e oportunidade. </a:t>
            </a:r>
          </a:p>
          <a:p>
            <a:pPr marL="4320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/>
              <a:t>Importância da </a:t>
            </a:r>
            <a:r>
              <a:rPr lang="pt-BR" sz="2400" b="1" dirty="0"/>
              <a:t>especificação</a:t>
            </a:r>
            <a:r>
              <a:rPr lang="pt-BR" sz="2400" dirty="0"/>
              <a:t> das despesas discricionárias.</a:t>
            </a:r>
          </a:p>
          <a:p>
            <a:pPr marL="4320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b="1" dirty="0"/>
              <a:t>Diferença transferências obrigatórias </a:t>
            </a:r>
            <a:r>
              <a:rPr lang="pt-BR" sz="2400" dirty="0"/>
              <a:t>(critério legal) e </a:t>
            </a:r>
            <a:r>
              <a:rPr lang="pt-BR" sz="2400" b="1" dirty="0"/>
              <a:t>discricionárias</a:t>
            </a:r>
            <a:r>
              <a:rPr lang="pt-BR" sz="2400" dirty="0"/>
              <a:t> (LOA deve especificar).</a:t>
            </a:r>
          </a:p>
          <a:p>
            <a:pPr marL="432000" indent="-457200" algn="just">
              <a:spcAft>
                <a:spcPts val="600"/>
              </a:spcAft>
              <a:buFont typeface="Arial" pitchFamily="34" charset="0"/>
              <a:buChar char="•"/>
            </a:pPr>
            <a:r>
              <a:rPr lang="pt-BR" sz="2400" dirty="0"/>
              <a:t>Transferências Especiais – impossibilidade de conferir a </a:t>
            </a:r>
            <a:r>
              <a:rPr lang="pt-BR" sz="2400" b="1" dirty="0"/>
              <a:t>convergência com as políticas públicas</a:t>
            </a:r>
            <a:r>
              <a:rPr lang="pt-BR" sz="2400" dirty="0"/>
              <a:t>.</a:t>
            </a:r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/>
          </a:p>
          <a:p>
            <a:pPr marL="457200" indent="-457200" algn="just">
              <a:buFont typeface="Arial" pitchFamily="34" charset="0"/>
              <a:buChar char="•"/>
            </a:pPr>
            <a:endParaRPr lang="pt-BR" sz="2400" dirty="0"/>
          </a:p>
        </p:txBody>
      </p:sp>
      <p:grpSp>
        <p:nvGrpSpPr>
          <p:cNvPr id="10" name="Grupo 9"/>
          <p:cNvGrpSpPr/>
          <p:nvPr/>
        </p:nvGrpSpPr>
        <p:grpSpPr>
          <a:xfrm>
            <a:off x="1923685" y="2439206"/>
            <a:ext cx="2463680" cy="2200769"/>
            <a:chOff x="2279334" y="539175"/>
            <a:chExt cx="2858768" cy="2743207"/>
          </a:xfrm>
        </p:grpSpPr>
        <p:sp>
          <p:nvSpPr>
            <p:cNvPr id="11" name="Forma 10"/>
            <p:cNvSpPr/>
            <p:nvPr/>
          </p:nvSpPr>
          <p:spPr>
            <a:xfrm>
              <a:off x="2279334" y="539175"/>
              <a:ext cx="2858768" cy="2743207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Forma 4"/>
            <p:cNvSpPr/>
            <p:nvPr/>
          </p:nvSpPr>
          <p:spPr>
            <a:xfrm>
              <a:off x="2845437" y="1181758"/>
              <a:ext cx="1726562" cy="1410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kern="1200" dirty="0"/>
                <a:t>Sistema de Planejamento e Orçamento </a:t>
              </a: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0" y="624791"/>
            <a:ext cx="3067049" cy="2531743"/>
            <a:chOff x="521241" y="-206866"/>
            <a:chExt cx="2425946" cy="1852157"/>
          </a:xfrm>
        </p:grpSpPr>
        <p:sp>
          <p:nvSpPr>
            <p:cNvPr id="14" name="Forma 13"/>
            <p:cNvSpPr/>
            <p:nvPr/>
          </p:nvSpPr>
          <p:spPr>
            <a:xfrm>
              <a:off x="521241" y="-206866"/>
              <a:ext cx="2425946" cy="185215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Forma 6"/>
            <p:cNvSpPr/>
            <p:nvPr/>
          </p:nvSpPr>
          <p:spPr>
            <a:xfrm>
              <a:off x="970666" y="161474"/>
              <a:ext cx="1542184" cy="913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kern="1200" dirty="0"/>
                <a:t>Princípios constitucionais</a:t>
              </a: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221813" y="4330531"/>
            <a:ext cx="2190749" cy="1649927"/>
            <a:chOff x="378095" y="81655"/>
            <a:chExt cx="2425946" cy="1852157"/>
          </a:xfrm>
        </p:grpSpPr>
        <p:sp>
          <p:nvSpPr>
            <p:cNvPr id="17" name="Forma 16"/>
            <p:cNvSpPr/>
            <p:nvPr/>
          </p:nvSpPr>
          <p:spPr>
            <a:xfrm>
              <a:off x="378095" y="81655"/>
              <a:ext cx="2425946" cy="185215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Forma 6"/>
            <p:cNvSpPr/>
            <p:nvPr/>
          </p:nvSpPr>
          <p:spPr>
            <a:xfrm>
              <a:off x="927788" y="550759"/>
              <a:ext cx="1326560" cy="913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/>
                <a:t>LOA Transferências</a:t>
              </a: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0" y="6081201"/>
            <a:ext cx="12192000" cy="83099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chemeClr val="bg1"/>
                </a:solidFill>
              </a:rPr>
              <a:t>Transferências Especiais – retrocesso na evolução da conformidade das emendas com os princípios constitucionais da administração pública.</a:t>
            </a:r>
          </a:p>
        </p:txBody>
      </p:sp>
    </p:spTree>
    <p:extLst>
      <p:ext uri="{BB962C8B-B14F-4D97-AF65-F5344CB8AC3E}">
        <p14:creationId xmlns:p14="http://schemas.microsoft.com/office/powerpoint/2010/main" val="16380902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riângulo isósceles 32"/>
          <p:cNvSpPr/>
          <p:nvPr/>
        </p:nvSpPr>
        <p:spPr>
          <a:xfrm>
            <a:off x="185028" y="1077043"/>
            <a:ext cx="8538019" cy="5401082"/>
          </a:xfrm>
          <a:prstGeom prst="triangle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45000">
                <a:schemeClr val="accent1">
                  <a:shade val="67500"/>
                  <a:satMod val="115000"/>
                  <a:alpha val="51000"/>
                  <a:lumMod val="77000"/>
                  <a:lumOff val="23000"/>
                </a:schemeClr>
              </a:gs>
              <a:gs pos="100000">
                <a:schemeClr val="accent1">
                  <a:shade val="100000"/>
                  <a:satMod val="115000"/>
                  <a:alpha val="2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60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514" y="-33689"/>
            <a:ext cx="11773352" cy="482356"/>
          </a:xfrm>
        </p:spPr>
        <p:txBody>
          <a:bodyPr>
            <a:normAutofit fontScale="90000"/>
          </a:bodyPr>
          <a:lstStyle/>
          <a:p>
            <a:r>
              <a:rPr lang="pt-BR" sz="4000" b="1" dirty="0">
                <a:solidFill>
                  <a:srgbClr val="FF0000"/>
                </a:solidFill>
              </a:rPr>
              <a:t>Orçamento impositivo x Indicações Orçamentárias</a:t>
            </a:r>
          </a:p>
        </p:txBody>
      </p:sp>
      <p:grpSp>
        <p:nvGrpSpPr>
          <p:cNvPr id="10" name="Grupo 9"/>
          <p:cNvGrpSpPr/>
          <p:nvPr/>
        </p:nvGrpSpPr>
        <p:grpSpPr>
          <a:xfrm>
            <a:off x="2655086" y="614601"/>
            <a:ext cx="3170867" cy="2889554"/>
            <a:chOff x="2279334" y="539175"/>
            <a:chExt cx="2858768" cy="2743207"/>
          </a:xfrm>
        </p:grpSpPr>
        <p:sp>
          <p:nvSpPr>
            <p:cNvPr id="11" name="Forma 10"/>
            <p:cNvSpPr/>
            <p:nvPr/>
          </p:nvSpPr>
          <p:spPr>
            <a:xfrm>
              <a:off x="2279334" y="539175"/>
              <a:ext cx="2858768" cy="2743207"/>
            </a:xfrm>
            <a:prstGeom prst="gear9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2" name="Forma 4"/>
            <p:cNvSpPr/>
            <p:nvPr/>
          </p:nvSpPr>
          <p:spPr>
            <a:xfrm>
              <a:off x="2845437" y="1181758"/>
              <a:ext cx="1726562" cy="141006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35560" tIns="35560" rIns="35560" bIns="35560" numCol="1" spcCol="1270" anchor="ctr" anchorCtr="0">
              <a:noAutofit/>
            </a:bodyPr>
            <a:lstStyle/>
            <a:p>
              <a:pPr lvl="0" algn="ctr" defTabSz="1244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kern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3" name="Grupo 12"/>
          <p:cNvGrpSpPr/>
          <p:nvPr/>
        </p:nvGrpSpPr>
        <p:grpSpPr>
          <a:xfrm>
            <a:off x="-205629" y="484309"/>
            <a:ext cx="2892194" cy="2038663"/>
            <a:chOff x="250647" y="297097"/>
            <a:chExt cx="2425946" cy="1852157"/>
          </a:xfrm>
        </p:grpSpPr>
        <p:sp>
          <p:nvSpPr>
            <p:cNvPr id="14" name="Forma 13"/>
            <p:cNvSpPr/>
            <p:nvPr/>
          </p:nvSpPr>
          <p:spPr>
            <a:xfrm>
              <a:off x="250647" y="297097"/>
              <a:ext cx="2425946" cy="185215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5" name="Forma 6"/>
            <p:cNvSpPr/>
            <p:nvPr/>
          </p:nvSpPr>
          <p:spPr>
            <a:xfrm>
              <a:off x="649404" y="745902"/>
              <a:ext cx="1542184" cy="913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4400" b="1" dirty="0">
                  <a:solidFill>
                    <a:schemeClr val="bg2">
                      <a:lumMod val="10000"/>
                    </a:schemeClr>
                  </a:solidFill>
                </a:rPr>
                <a:t>CF</a:t>
              </a:r>
              <a:endParaRPr lang="pt-BR" sz="4400" b="1" kern="1200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306555" y="2804481"/>
            <a:ext cx="3340611" cy="2193666"/>
            <a:chOff x="136223" y="-230351"/>
            <a:chExt cx="2547407" cy="1852157"/>
          </a:xfrm>
        </p:grpSpPr>
        <p:sp>
          <p:nvSpPr>
            <p:cNvPr id="17" name="Forma 16"/>
            <p:cNvSpPr/>
            <p:nvPr/>
          </p:nvSpPr>
          <p:spPr>
            <a:xfrm>
              <a:off x="136223" y="-230351"/>
              <a:ext cx="2425946" cy="1852157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/>
            </a:p>
          </p:txBody>
        </p:sp>
        <p:sp>
          <p:nvSpPr>
            <p:cNvPr id="18" name="Forma 6"/>
            <p:cNvSpPr/>
            <p:nvPr/>
          </p:nvSpPr>
          <p:spPr>
            <a:xfrm>
              <a:off x="192848" y="184000"/>
              <a:ext cx="2490782" cy="91394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3600" b="1" dirty="0">
                  <a:solidFill>
                    <a:schemeClr val="tx1"/>
                  </a:solidFill>
                </a:rPr>
                <a:t>LOA</a:t>
              </a:r>
            </a:p>
          </p:txBody>
        </p:sp>
      </p:grpSp>
      <p:sp>
        <p:nvSpPr>
          <p:cNvPr id="19" name="CaixaDeTexto 18"/>
          <p:cNvSpPr txBox="1"/>
          <p:nvPr/>
        </p:nvSpPr>
        <p:spPr>
          <a:xfrm>
            <a:off x="11490036" y="6400800"/>
            <a:ext cx="554182" cy="36933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rgbClr val="C00000"/>
                </a:solidFill>
              </a:rPr>
              <a:t>3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0" y="6323856"/>
            <a:ext cx="11958380" cy="58477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</a:rPr>
              <a:t>Natureza política (não vinculante) das indicações orçamentárias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686565" y="1078096"/>
            <a:ext cx="32926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/>
              <a:t>PPA</a:t>
            </a:r>
          </a:p>
          <a:p>
            <a:pPr algn="ctr"/>
            <a:r>
              <a:rPr lang="pt-BR" sz="2800" dirty="0"/>
              <a:t>LDO</a:t>
            </a:r>
          </a:p>
          <a:p>
            <a:pPr algn="ctr"/>
            <a:r>
              <a:rPr lang="pt-BR" sz="2800" dirty="0"/>
              <a:t>Planos e</a:t>
            </a:r>
          </a:p>
          <a:p>
            <a:pPr algn="ctr"/>
            <a:r>
              <a:rPr lang="pt-BR" sz="2800" dirty="0"/>
              <a:t> Programas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xmlns="" id="{840D58F5-B6F6-A9A9-EE13-1B5213BAF0BB}"/>
              </a:ext>
            </a:extLst>
          </p:cNvPr>
          <p:cNvSpPr txBox="1"/>
          <p:nvPr/>
        </p:nvSpPr>
        <p:spPr>
          <a:xfrm>
            <a:off x="5680583" y="727925"/>
            <a:ext cx="6429841" cy="54630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u="sng" dirty="0"/>
              <a:t>Dever de execução (CF) </a:t>
            </a:r>
            <a:r>
              <a:rPr lang="pt-BR" dirty="0"/>
              <a:t>referem-se às </a:t>
            </a:r>
            <a:r>
              <a:rPr lang="pt-BR" b="1" u="sng" dirty="0"/>
              <a:t>programações</a:t>
            </a:r>
            <a:r>
              <a:rPr lang="pt-BR" dirty="0"/>
              <a:t> que constam da LOA. O processo legislativo (coletivo) encerra-se com a LOA.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No </a:t>
            </a:r>
            <a:r>
              <a:rPr lang="pt-BR" b="1" dirty="0"/>
              <a:t>modelo autorizativo </a:t>
            </a:r>
            <a:r>
              <a:rPr lang="pt-BR" dirty="0"/>
              <a:t>as indicações refletiam mera sugestão. O ordenador poderia simplesmente relevar.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No modelo impositivo originário, o parlamentar adquiriu </a:t>
            </a:r>
            <a:r>
              <a:rPr lang="pt-BR" b="1" u="sng" dirty="0"/>
              <a:t>funções quase-executivas </a:t>
            </a:r>
            <a:r>
              <a:rPr lang="pt-BR" dirty="0"/>
              <a:t>(execução de verba vinculada à pessoa física - autor da emenda).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As </a:t>
            </a:r>
            <a:r>
              <a:rPr lang="pt-BR" dirty="0" err="1"/>
              <a:t>LDOs</a:t>
            </a:r>
            <a:r>
              <a:rPr lang="pt-BR" dirty="0"/>
              <a:t> e LC 210/24 mitigaram o caráter vinculante das indicações. </a:t>
            </a:r>
            <a:r>
              <a:rPr lang="pt-BR" b="1" u="sng" dirty="0"/>
              <a:t>Impedimentos</a:t>
            </a:r>
            <a:r>
              <a:rPr lang="pt-BR" dirty="0"/>
              <a:t> (competência e responsabilidade do Executivo) afastam o dever de execução.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b="1" u="sng" dirty="0"/>
              <a:t>Indicação é ato unilateral de natureza político-administrativa </a:t>
            </a:r>
            <a:r>
              <a:rPr lang="pt-BR" dirty="0"/>
              <a:t>que desencadeia atuação administrativa (avaliação técnica/impedimentos). Não é ato legislativo típico, aprovado no Congresso. Não cria direito. Indicativo da preferência do detentor do mandato para fins de isonomia. </a:t>
            </a:r>
          </a:p>
          <a:p>
            <a:pPr marL="285750" indent="-28575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dirty="0"/>
              <a:t>O </a:t>
            </a:r>
            <a:r>
              <a:rPr lang="pt-BR" b="1" u="sng" dirty="0"/>
              <a:t>ato do Executivo </a:t>
            </a:r>
            <a:r>
              <a:rPr lang="pt-BR" dirty="0"/>
              <a:t>que aprova a indicação é administrativo, vinculado. Gera responsabilidade. </a:t>
            </a:r>
            <a:endParaRPr lang="pt-BR" sz="2000" b="1" dirty="0"/>
          </a:p>
        </p:txBody>
      </p:sp>
      <p:grpSp>
        <p:nvGrpSpPr>
          <p:cNvPr id="25" name="Grupo 12"/>
          <p:cNvGrpSpPr/>
          <p:nvPr/>
        </p:nvGrpSpPr>
        <p:grpSpPr>
          <a:xfrm>
            <a:off x="3428473" y="4186092"/>
            <a:ext cx="2051127" cy="1719463"/>
            <a:chOff x="384451" y="319968"/>
            <a:chExt cx="2425946" cy="1852157"/>
          </a:xfrm>
          <a:solidFill>
            <a:schemeClr val="bg1">
              <a:lumMod val="75000"/>
            </a:schemeClr>
          </a:solidFill>
        </p:grpSpPr>
        <p:sp>
          <p:nvSpPr>
            <p:cNvPr id="26" name="Forma 25"/>
            <p:cNvSpPr/>
            <p:nvPr/>
          </p:nvSpPr>
          <p:spPr>
            <a:xfrm>
              <a:off x="384451" y="319968"/>
              <a:ext cx="2425946" cy="1852157"/>
            </a:xfrm>
            <a:prstGeom prst="gear6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pt-BR" sz="1200"/>
            </a:p>
          </p:txBody>
        </p:sp>
        <p:sp>
          <p:nvSpPr>
            <p:cNvPr id="27" name="Forma 6"/>
            <p:cNvSpPr/>
            <p:nvPr/>
          </p:nvSpPr>
          <p:spPr>
            <a:xfrm>
              <a:off x="910292" y="769652"/>
              <a:ext cx="1542184" cy="91394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0320" tIns="20320" rIns="20320" bIns="20320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b="1" dirty="0">
                  <a:solidFill>
                    <a:schemeClr val="tx1"/>
                  </a:solidFill>
                </a:rPr>
                <a:t>Portarias (critérios e orientações)</a:t>
              </a:r>
              <a:endParaRPr lang="pt-BR" b="1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6" name="CaixaDeTexto 5"/>
          <p:cNvSpPr txBox="1"/>
          <p:nvPr/>
        </p:nvSpPr>
        <p:spPr>
          <a:xfrm>
            <a:off x="1533519" y="5076972"/>
            <a:ext cx="24524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rgbClr val="C00000"/>
                </a:solidFill>
              </a:rPr>
              <a:t>Indicações</a:t>
            </a:r>
          </a:p>
          <a:p>
            <a:pPr algn="ctr"/>
            <a:r>
              <a:rPr lang="pt-BR" sz="2000" b="1" dirty="0">
                <a:solidFill>
                  <a:srgbClr val="C00000"/>
                </a:solidFill>
              </a:rPr>
              <a:t>(etapa procedimental)</a:t>
            </a:r>
          </a:p>
        </p:txBody>
      </p:sp>
    </p:spTree>
    <p:extLst>
      <p:ext uri="{BB962C8B-B14F-4D97-AF65-F5344CB8AC3E}">
        <p14:creationId xmlns:p14="http://schemas.microsoft.com/office/powerpoint/2010/main" val="2752780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09625" y="2567305"/>
            <a:ext cx="10753725" cy="1325563"/>
          </a:xfrm>
        </p:spPr>
        <p:txBody>
          <a:bodyPr>
            <a:normAutofit/>
          </a:bodyPr>
          <a:lstStyle/>
          <a:p>
            <a:r>
              <a:rPr lang="pt-BR" sz="3600" b="1" dirty="0"/>
              <a:t>Eficiência x Crescimento (montante) das emendas</a:t>
            </a:r>
          </a:p>
        </p:txBody>
      </p:sp>
    </p:spTree>
    <p:extLst>
      <p:ext uri="{BB962C8B-B14F-4D97-AF65-F5344CB8AC3E}">
        <p14:creationId xmlns:p14="http://schemas.microsoft.com/office/powerpoint/2010/main" val="78160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55595"/>
            <a:ext cx="12047621" cy="5679186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02514" y="-66169"/>
            <a:ext cx="11346306" cy="9097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rgbClr val="0070C0"/>
                </a:solidFill>
              </a:rPr>
              <a:t>O crescimento das emendas desafia a eficiência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0" y="6334780"/>
            <a:ext cx="12305654" cy="52322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</a:rPr>
              <a:t>O aumento das emendas (10&gt;50) e risco de ineficiência (pulverização)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42974" y="1047749"/>
            <a:ext cx="4157345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chemeClr val="accent1">
                    <a:lumMod val="75000"/>
                  </a:schemeClr>
                </a:solidFill>
              </a:rPr>
              <a:t>Ampliação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das Emendas (ações de </a:t>
            </a:r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custeio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).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chemeClr val="accent1">
                    <a:lumMod val="75000"/>
                  </a:schemeClr>
                </a:solidFill>
              </a:rPr>
              <a:t>Dependência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dos demais entes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b="1" u="sng" dirty="0">
                <a:solidFill>
                  <a:schemeClr val="accent1">
                    <a:lumMod val="75000"/>
                  </a:schemeClr>
                </a:solidFill>
              </a:rPr>
              <a:t>Desigualdades</a:t>
            </a:r>
            <a:r>
              <a:rPr lang="pt-BR" sz="2400" dirty="0">
                <a:solidFill>
                  <a:schemeClr val="accent1">
                    <a:lumMod val="75000"/>
                  </a:schemeClr>
                </a:solidFill>
              </a:rPr>
              <a:t> e assimetrias.</a:t>
            </a:r>
          </a:p>
        </p:txBody>
      </p:sp>
    </p:spTree>
    <p:extLst>
      <p:ext uri="{BB962C8B-B14F-4D97-AF65-F5344CB8AC3E}">
        <p14:creationId xmlns:p14="http://schemas.microsoft.com/office/powerpoint/2010/main" val="11554223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153391"/>
            <a:ext cx="12096330" cy="5704609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4464" y="259772"/>
            <a:ext cx="117118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>
                <a:solidFill>
                  <a:srgbClr val="FF0000"/>
                </a:solidFill>
              </a:rPr>
              <a:t>PLDO 2027 – Art. 11 LC 210/24 - LIMITES DE CRESCIMENTO DAS EMENDAS</a:t>
            </a:r>
          </a:p>
        </p:txBody>
      </p:sp>
    </p:spTree>
    <p:extLst>
      <p:ext uri="{BB962C8B-B14F-4D97-AF65-F5344CB8AC3E}">
        <p14:creationId xmlns:p14="http://schemas.microsoft.com/office/powerpoint/2010/main" val="694801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be5cab2-8137-42bf-b064-1ff1903c3e3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AED9E253BDC534B994560FD39BAFC7F" ma:contentTypeVersion="9" ma:contentTypeDescription="Crie um novo documento." ma:contentTypeScope="" ma:versionID="00ff03ec81400e14f993645a42286e81">
  <xsd:schema xmlns:xsd="http://www.w3.org/2001/XMLSchema" xmlns:xs="http://www.w3.org/2001/XMLSchema" xmlns:p="http://schemas.microsoft.com/office/2006/metadata/properties" xmlns:ns3="9be5cab2-8137-42bf-b064-1ff1903c3e39" targetNamespace="http://schemas.microsoft.com/office/2006/metadata/properties" ma:root="true" ma:fieldsID="680713343ec770959ea60664c9aadbbf" ns3:_="">
    <xsd:import namespace="9be5cab2-8137-42bf-b064-1ff1903c3e39"/>
    <xsd:element name="properties">
      <xsd:complexType>
        <xsd:sequence>
          <xsd:element name="documentManagement">
            <xsd:complexType>
              <xsd:all>
                <xsd:element ref="ns3:MediaServiceDateTaken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e5cab2-8137-42bf-b064-1ff1903c3e39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SystemTags" ma:index="1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6" nillable="true" ma:displayName="_activity" ma:hidden="true" ma:internalName="_activity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DBE3FDA-000C-430F-B1D2-08A92CEA51F3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9be5cab2-8137-42bf-b064-1ff1903c3e39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8D665A8-84D3-442A-9CD0-98023D5D0D1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195D44-F297-4393-88D1-383B093ED7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e5cab2-8137-42bf-b064-1ff1903c3e3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6930</TotalTime>
  <Words>1714</Words>
  <Application>Microsoft Office PowerPoint</Application>
  <PresentationFormat>Widescreen</PresentationFormat>
  <Paragraphs>282</Paragraphs>
  <Slides>38</Slides>
  <Notes>12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44" baseType="lpstr">
      <vt:lpstr>Angsana New</vt:lpstr>
      <vt:lpstr>Arial</vt:lpstr>
      <vt:lpstr>Arial Narrow</vt:lpstr>
      <vt:lpstr>Calibri</vt:lpstr>
      <vt:lpstr>Calibri Light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Transferências Especiais (EC 105/2019) x  Princípio Federativo</vt:lpstr>
      <vt:lpstr>Orçamento impositivo x Indicações Orçamentárias</vt:lpstr>
      <vt:lpstr>Eficiência x Crescimento (montante) das emendas</vt:lpstr>
      <vt:lpstr>Apresentação do PowerPoint</vt:lpstr>
      <vt:lpstr>Apresentação do PowerPoint</vt:lpstr>
      <vt:lpstr>Eficiência – Controle do Crescimento das Emendas</vt:lpstr>
      <vt:lpstr>Proporção de Emendas nas despesas discricionárias</vt:lpstr>
      <vt:lpstr>Apresentação do PowerPoint</vt:lpstr>
      <vt:lpstr>Emendas com % das Discricionárias líquidas dos pisos da saúde e educação</vt:lpstr>
      <vt:lpstr>Emendas como % das Transferências Discricionárias</vt:lpstr>
      <vt:lpstr>Eficiência alocativa - gargalos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Desigualdades na distribuição das emendas</vt:lpstr>
      <vt:lpstr>Apresentação do PowerPoint</vt:lpstr>
      <vt:lpstr>Apresentação do PowerPoint</vt:lpstr>
      <vt:lpstr>Empenhado 2025 (em R$ milhões) por Município de até 50 mil hab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Eduardo Viana</dc:creator>
  <cp:lastModifiedBy>Stefania Serzanink</cp:lastModifiedBy>
  <cp:revision>169</cp:revision>
  <cp:lastPrinted>2026-05-05T12:25:22Z</cp:lastPrinted>
  <dcterms:created xsi:type="dcterms:W3CDTF">2024-03-18T16:24:38Z</dcterms:created>
  <dcterms:modified xsi:type="dcterms:W3CDTF">2026-05-05T13:07:23Z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0x0101003AED9E253BDC534B994560FD39BAFC7F</vt:lpwstr>
  </property>
</Properties>
</file>