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7" r:id="rId25"/>
    <p:sldId id="288" r:id="rId26"/>
    <p:sldId id="289" r:id="rId27"/>
    <p:sldId id="291" r:id="rId28"/>
    <p:sldId id="292" r:id="rId29"/>
    <p:sldId id="293" r:id="rId30"/>
    <p:sldId id="294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8F490-9AD4-43FD-8ACE-C1615A5EC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40F112-DFD2-43CA-AA1A-C6185A08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B84FD-C4B6-4ED1-AF42-07343E08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1077BC-45FE-46DC-B4A7-ED13ADA6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FF7A7B-556F-4CD4-91A7-43DB5DFE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74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A443C-85C6-4C11-8EB6-7BE16146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5C2E93-6681-41A4-BEE7-9C6C14C23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B998F-E63E-424B-BA79-052EEAFC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B93F2F-D15D-4386-9262-1705349E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CD60F0-F71B-457B-A2F3-9803F11E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4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A8E775-EAC6-49EF-96FF-BC6461EBB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BC362C-A40C-41FF-9D0F-EBFFEDC09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12FCB3-82DB-4F0B-A3D9-AA002926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41A729-4FCB-4DEE-B96F-5A885379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5B58B1-D098-4538-BCC0-65ACA7A1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37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51DBC-A995-4486-A7E4-0BB47BCC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4B88E9-239D-4845-95CD-C404E373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DD8239-CC3C-4606-87E5-2854EA88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B1A7E1-1EF3-402F-B880-A24370CE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CD4BEC-B2E5-473C-98F1-9898568D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44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43345-3898-4DE6-8EA9-0E8A1550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F17929-A1D8-48E4-B614-94A3C625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EABD2B-623B-47EF-A791-99F9AB91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4030D1-AD38-403B-B0F0-9A5E38AB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1F7AA0-E320-4E28-8232-0A061D3F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6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7A163-A845-48BF-BD98-21ACAAB9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3AB386-1D29-432B-A297-7A604BC25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A2C15D-B8EC-4F42-9DF5-DF46950E5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B0677E-173C-496F-8137-DF0360A1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4C708B-0EF2-4E67-BFD1-209F275A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E9A840-5E07-4982-B6A8-5B03A2DA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45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F7941-6FB8-49A5-8969-10E7CCB4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09BD1C-5C0E-4ED0-9950-250442A3F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50EBC4-30D7-4E1D-9356-94FA74BB0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72A50E-A24F-468E-9045-AFBD9C936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B80DDD-2FAF-4A6E-B7DE-8A2883D88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26AB73-CD7F-460F-8867-4781FBA2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1B1C5A-9C5B-489D-B499-7C25CE0A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CE30B5-30EC-476F-BA07-7002DC3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15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3F83D-7A18-4486-AA7E-F728F94A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EBA951-52CF-450D-982B-54735FD7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6CB7E1-D9BC-4379-8100-A88B11A6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FFEBB25-D808-4AC7-BAFC-4E3732FD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22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B7ED0DF-4D70-4BE5-93D2-A06B695F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C46930-B2B9-4157-A14E-C2CA8C3C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F8F830-2220-4809-AF0C-89363674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3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B9FD2-3E21-4B5C-AF26-811C06FC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0FDD14-3D73-4C95-81E1-30C7A7423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9570D9-8669-49A5-B677-6AB1DC17F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E6268F-5ECE-4629-9B5D-DA71C748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CD277D-52D3-427A-BB7E-DAA96624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07E18-1FE9-468C-B46B-E43F00AA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51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0A165-7536-41F6-967F-9DE6704E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3BBD1B4-281F-4868-91BE-A0C40E04B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5F3177-FE5E-4FD8-A2CF-EC939BA8F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A6440C-C9AA-41E0-8872-9410E6AA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637FF8-2BC2-408E-A6B7-ECBC9C93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DA4472-4B4C-44E2-B927-1F37059C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8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18CA0F-277B-492D-8940-FC68E86F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97BAE5-20A9-404C-8E07-1F65E83F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44642-748D-4BBD-A02A-4B4ECFABF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C2FD-1E01-4B90-850A-785E5D96A658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88D78D-9B2A-4BC0-BDD8-F1F6EAA86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C889A0-74DC-4C97-8DCC-E9BF5D0C9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B0EC-B5BC-43F0-8C97-7F59B692F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58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BC8BA-C068-4110-85DA-012689D7D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EPIDEMIA DE ATAQUES NAS ESCOLAS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AE40D0-EAA0-4B87-8842-2B02B0B48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Esp.  Paula Marisa</a:t>
            </a:r>
          </a:p>
        </p:txBody>
      </p:sp>
    </p:spTree>
    <p:extLst>
      <p:ext uri="{BB962C8B-B14F-4D97-AF65-F5344CB8AC3E}">
        <p14:creationId xmlns:p14="http://schemas.microsoft.com/office/powerpoint/2010/main" val="374589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FC83B5-EA47-45D5-9C3D-ECC5D3CDB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499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2D1CC3B-210C-4211-B1F4-B879642C2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4" y="0"/>
            <a:ext cx="4331516" cy="68183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2F13FD4-39BE-4896-942E-CDF67E313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4" y="1417740"/>
            <a:ext cx="5859918" cy="470499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F58604D-7883-4073-96BB-17B1C4492C14}"/>
              </a:ext>
            </a:extLst>
          </p:cNvPr>
          <p:cNvSpPr/>
          <p:nvPr/>
        </p:nvSpPr>
        <p:spPr>
          <a:xfrm>
            <a:off x="3084064" y="1417740"/>
            <a:ext cx="5859918" cy="47049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00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67E568-D056-43A1-B355-BC73EF139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629"/>
            <a:ext cx="12192000" cy="189542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837969-0F31-4E08-9AE7-91E179886E47}"/>
              </a:ext>
            </a:extLst>
          </p:cNvPr>
          <p:cNvSpPr txBox="1"/>
          <p:nvPr/>
        </p:nvSpPr>
        <p:spPr>
          <a:xfrm>
            <a:off x="848686" y="696286"/>
            <a:ext cx="10494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PRINCÍPIOS RELIGIOSOS “NÃO NEGOCIÁVEIS”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AD6EB8-D88B-4BC2-B31B-EE48EBEB8ABD}"/>
              </a:ext>
            </a:extLst>
          </p:cNvPr>
          <p:cNvSpPr/>
          <p:nvPr/>
        </p:nvSpPr>
        <p:spPr>
          <a:xfrm>
            <a:off x="0" y="3221372"/>
            <a:ext cx="12192000" cy="1960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87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28C2E0-521F-444D-9192-24BD0310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034"/>
            <a:ext cx="12192000" cy="530193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23025E8-7112-4354-8C57-94ED36E4F4BF}"/>
              </a:ext>
            </a:extLst>
          </p:cNvPr>
          <p:cNvSpPr/>
          <p:nvPr/>
        </p:nvSpPr>
        <p:spPr>
          <a:xfrm>
            <a:off x="0" y="778034"/>
            <a:ext cx="12192000" cy="5301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8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3F1C42D-E94C-4F99-BC12-491204DBF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638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14EAFB-1315-4442-BD50-3850179EA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5" y="2329467"/>
            <a:ext cx="4006789" cy="441634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5048EC4-08DC-417C-AC91-7A53FD8CB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21" y="1725697"/>
            <a:ext cx="5020111" cy="502011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E4E02D-C6E7-4BA7-A633-763B7D191E79}"/>
              </a:ext>
            </a:extLst>
          </p:cNvPr>
          <p:cNvSpPr txBox="1"/>
          <p:nvPr/>
        </p:nvSpPr>
        <p:spPr>
          <a:xfrm>
            <a:off x="4077050" y="2759978"/>
            <a:ext cx="11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18/03/19</a:t>
            </a:r>
          </a:p>
        </p:txBody>
      </p:sp>
    </p:spTree>
    <p:extLst>
      <p:ext uri="{BB962C8B-B14F-4D97-AF65-F5344CB8AC3E}">
        <p14:creationId xmlns:p14="http://schemas.microsoft.com/office/powerpoint/2010/main" val="89717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414439-BD27-4A39-84FB-4BDA6C5A8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371"/>
            <a:ext cx="12192000" cy="27492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42E1A2A-8B97-478C-B3C4-303ED6F5109D}"/>
              </a:ext>
            </a:extLst>
          </p:cNvPr>
          <p:cNvSpPr/>
          <p:nvPr/>
        </p:nvSpPr>
        <p:spPr>
          <a:xfrm>
            <a:off x="0" y="2054371"/>
            <a:ext cx="12192000" cy="27492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8749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A8CBB97-2345-4F12-9D88-67B17904A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6" y="518706"/>
            <a:ext cx="3839111" cy="58205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7E9BA29-B5D5-4AAA-B650-EAC321F9C208}"/>
              </a:ext>
            </a:extLst>
          </p:cNvPr>
          <p:cNvSpPr txBox="1"/>
          <p:nvPr/>
        </p:nvSpPr>
        <p:spPr>
          <a:xfrm>
            <a:off x="4613945" y="755009"/>
            <a:ext cx="72229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“O capítulo 2, “Proibição, psicanálise e a produção da matriz heterossexual”, oferece uma leitura seletiva do estruturalismo, relatos psicanalíticos feministas do tabu do incesto como mecanismo que tenta impor identidades de gênero distintas e internamente coerentes no âmbito de uma estrutura heterossexual.” p.11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“Consequentemente, o tabu do incesto não só proíbe a união sexual entre membros da mesma linhagem de parentesco, mas envolve  igualmente um tabu contra a homossexualidade.” p.131 e  132</a:t>
            </a:r>
          </a:p>
        </p:txBody>
      </p:sp>
    </p:spTree>
    <p:extLst>
      <p:ext uri="{BB962C8B-B14F-4D97-AF65-F5344CB8AC3E}">
        <p14:creationId xmlns:p14="http://schemas.microsoft.com/office/powerpoint/2010/main" val="2437873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28404-3198-4F3C-975A-3E5F1970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2.1 - Histórico da violência às escolas no mundo.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7E649B-5E46-41C8-A87B-643CB7668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Total de 331 casos nos Estados Unidos;</a:t>
            </a:r>
          </a:p>
          <a:p>
            <a:r>
              <a:rPr lang="pt-BR" sz="6000" dirty="0"/>
              <a:t>5 casos apresentados, somente 2 nos EUA</a:t>
            </a:r>
          </a:p>
        </p:txBody>
      </p:sp>
    </p:spTree>
    <p:extLst>
      <p:ext uri="{BB962C8B-B14F-4D97-AF65-F5344CB8AC3E}">
        <p14:creationId xmlns:p14="http://schemas.microsoft.com/office/powerpoint/2010/main" val="158147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088917-811B-4A54-B132-36B3F52C3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7"/>
            <a:ext cx="12192000" cy="175611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1C37E77-0D02-43A2-9C49-74EC0343CB31}"/>
              </a:ext>
            </a:extLst>
          </p:cNvPr>
          <p:cNvSpPr/>
          <p:nvPr/>
        </p:nvSpPr>
        <p:spPr>
          <a:xfrm>
            <a:off x="0" y="83890"/>
            <a:ext cx="12192000" cy="1761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33ED96-2E25-42FE-A7E0-D490053988EF}"/>
              </a:ext>
            </a:extLst>
          </p:cNvPr>
          <p:cNvSpPr txBox="1"/>
          <p:nvPr/>
        </p:nvSpPr>
        <p:spPr>
          <a:xfrm>
            <a:off x="260059" y="2273417"/>
            <a:ext cx="115600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O atirador P. , homem, ex-aluno da escola e com passagens pela polícia por posse de drogas, prostituição, vandalismo, além de outros crimes.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No dia 17 de janeiro de 1989, ele começa seu ataque colocando fogo em sua caminhonete carregada de fogos de artifícios causando uma explosão. Em seguida, ele adentra o pátio com um rifle semiautomático, efetua 106 disparos e depois se suicida. O ataque matou 5 crianças e feriu outras 30 pessoas. Ele esculpiu as palavras “liberdade”, “vitória”, “terrestre” e “Hezbollah” no rifle utilizado.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3699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C809FB-1740-4DA3-84CA-8BC00AF11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078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DE8940F-02B5-4EFC-955C-DA3BC15717CB}"/>
              </a:ext>
            </a:extLst>
          </p:cNvPr>
          <p:cNvSpPr/>
          <p:nvPr/>
        </p:nvSpPr>
        <p:spPr>
          <a:xfrm>
            <a:off x="0" y="0"/>
            <a:ext cx="12192000" cy="4026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008769-68A6-493E-8611-A06920C4E23D}"/>
              </a:ext>
            </a:extLst>
          </p:cNvPr>
          <p:cNvSpPr txBox="1"/>
          <p:nvPr/>
        </p:nvSpPr>
        <p:spPr>
          <a:xfrm>
            <a:off x="336958" y="5075340"/>
            <a:ext cx="11518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Qual a ligação deste caso com a extrema direita?</a:t>
            </a:r>
          </a:p>
        </p:txBody>
      </p:sp>
    </p:spTree>
    <p:extLst>
      <p:ext uri="{BB962C8B-B14F-4D97-AF65-F5344CB8AC3E}">
        <p14:creationId xmlns:p14="http://schemas.microsoft.com/office/powerpoint/2010/main" val="1636712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4A51BB-4DFD-47B4-88AD-32A9E0A3A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840"/>
            <a:ext cx="12192000" cy="31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1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551D6-99D8-4CC2-A4D7-54E9F344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000" b="1" dirty="0"/>
              <a:t>INÍCIO DA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08163-0AF1-45CD-BB27-10921816E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Atentado em SP no dia 27/03 e em SC no dia 05/04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99D86C-A277-4EBB-8E95-0D38A0B7D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25" y="2297055"/>
            <a:ext cx="3917350" cy="387990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8826377-5E50-4B2B-8380-29DE61B35B07}"/>
              </a:ext>
            </a:extLst>
          </p:cNvPr>
          <p:cNvSpPr/>
          <p:nvPr/>
        </p:nvSpPr>
        <p:spPr>
          <a:xfrm>
            <a:off x="4060272" y="2541864"/>
            <a:ext cx="3994403" cy="3635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808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6520C4-77AF-4E68-8A24-7335A08C0990}"/>
              </a:ext>
            </a:extLst>
          </p:cNvPr>
          <p:cNvSpPr txBox="1"/>
          <p:nvPr/>
        </p:nvSpPr>
        <p:spPr>
          <a:xfrm>
            <a:off x="295013" y="782121"/>
            <a:ext cx="1160197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Os pais de D., eram pacifistas e </a:t>
            </a:r>
            <a:r>
              <a:rPr lang="pt-BR" sz="3200" dirty="0" err="1"/>
              <a:t>desarmamentistas</a:t>
            </a:r>
            <a:r>
              <a:rPr lang="pt-BR" sz="3200" dirty="0"/>
              <a:t>;</a:t>
            </a:r>
          </a:p>
          <a:p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Em seu terceiro ano de colégio, ele e seu amigo E. foram detidos por roubar materiais eletrônicos com uma caminhonete. Pouco depois, D. foi multado e suspenso temporariamente por riscar a porta de um armário do vestiário;</a:t>
            </a:r>
          </a:p>
          <a:p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Apesar de as especulações, no dia do massacre apontarem para uma preferência da dupla por negros, apenas uma das vítimas era negra, o estudante </a:t>
            </a:r>
            <a:r>
              <a:rPr lang="pt-BR" sz="3200" dirty="0" err="1"/>
              <a:t>Isaiah</a:t>
            </a:r>
            <a:r>
              <a:rPr lang="pt-BR" sz="3200" dirty="0"/>
              <a:t> </a:t>
            </a:r>
            <a:r>
              <a:rPr lang="pt-BR" sz="3200" dirty="0" err="1"/>
              <a:t>Shoels</a:t>
            </a:r>
            <a:r>
              <a:rPr lang="pt-BR" sz="3200" dirty="0"/>
              <a:t>;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73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3EC1C-ABFB-4439-9BF8-6AFA297A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2.2 - Histórico da violência às escolas no Brasil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B47A673-B29D-4A4B-A278-F50D93901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58" y="1615187"/>
            <a:ext cx="9430684" cy="1738312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2E2F294-7DA5-4735-B3A9-9D88E3593165}"/>
              </a:ext>
            </a:extLst>
          </p:cNvPr>
          <p:cNvSpPr txBox="1"/>
          <p:nvPr/>
        </p:nvSpPr>
        <p:spPr>
          <a:xfrm>
            <a:off x="838200" y="3926047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Somente 5 ataques são mencionados no relatório;</a:t>
            </a:r>
          </a:p>
          <a:p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Os critérios para a escolha da amostra não foram explicados;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Alguma relação com a pandemia?</a:t>
            </a:r>
          </a:p>
        </p:txBody>
      </p:sp>
    </p:spTree>
    <p:extLst>
      <p:ext uri="{BB962C8B-B14F-4D97-AF65-F5344CB8AC3E}">
        <p14:creationId xmlns:p14="http://schemas.microsoft.com/office/powerpoint/2010/main" val="4071991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389C22-735D-4527-B6D6-8946614FD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678"/>
            <a:ext cx="12192000" cy="217026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D77F38F-0539-4A64-AD22-7F207AD1C917}"/>
              </a:ext>
            </a:extLst>
          </p:cNvPr>
          <p:cNvSpPr/>
          <p:nvPr/>
        </p:nvSpPr>
        <p:spPr>
          <a:xfrm>
            <a:off x="0" y="192947"/>
            <a:ext cx="12192000" cy="2189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DEED31-4441-43F4-A7D5-591AAED9E638}"/>
              </a:ext>
            </a:extLst>
          </p:cNvPr>
          <p:cNvSpPr txBox="1"/>
          <p:nvPr/>
        </p:nvSpPr>
        <p:spPr>
          <a:xfrm>
            <a:off x="109057" y="2608976"/>
            <a:ext cx="119039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 direção da escola chegou a chamar a mãe adotiva para recomendar que o então aluno fizesse tratamento psicológico. W. chegou a iniciar o tratamento, porém, quando a maioridade foi se aproximando, ele não quis dar continuidade e a mãe adotiva não quis obrigá-lo.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Após a morte da sua mãe adotiva, ele começa a apresentar um comportamento agressivo.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1585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C1AD27-99FC-406A-9C91-7971E0985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92"/>
            <a:ext cx="12192000" cy="28623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CC94228-E678-4CD3-A9A3-AED81AEC5E51}"/>
              </a:ext>
            </a:extLst>
          </p:cNvPr>
          <p:cNvSpPr txBox="1"/>
          <p:nvPr/>
        </p:nvSpPr>
        <p:spPr>
          <a:xfrm>
            <a:off x="276837" y="3347207"/>
            <a:ext cx="11711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Mudança de padrão;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O promotor do caso alega em documentário que os criminosos de Suzano eram os que faziam Bullying na escola e não sofriam Bullying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4037C2-A7BD-444D-B26A-AB7945116F5F}"/>
              </a:ext>
            </a:extLst>
          </p:cNvPr>
          <p:cNvSpPr/>
          <p:nvPr/>
        </p:nvSpPr>
        <p:spPr>
          <a:xfrm>
            <a:off x="0" y="127092"/>
            <a:ext cx="12192000" cy="2862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936E1A-AAA1-4FDE-B0E6-7F172885EC52}"/>
              </a:ext>
            </a:extLst>
          </p:cNvPr>
          <p:cNvSpPr txBox="1"/>
          <p:nvPr/>
        </p:nvSpPr>
        <p:spPr>
          <a:xfrm>
            <a:off x="9303391" y="3347207"/>
            <a:ext cx="247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13/03/2019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42C195A-E5DE-43FD-A0F6-DDA5DD5BBACD}"/>
              </a:ext>
            </a:extLst>
          </p:cNvPr>
          <p:cNvSpPr/>
          <p:nvPr/>
        </p:nvSpPr>
        <p:spPr>
          <a:xfrm>
            <a:off x="9303391" y="3347204"/>
            <a:ext cx="1291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355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FFFE-2CEB-48AE-8028-3E976CF1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PRINTS ATRIBUÍDOS AO AUTOR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6B525CC-51A2-4B29-BE31-04A6518A6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50" y="1690688"/>
            <a:ext cx="7225499" cy="4794903"/>
          </a:xfrm>
        </p:spPr>
      </p:pic>
    </p:spTree>
    <p:extLst>
      <p:ext uri="{BB962C8B-B14F-4D97-AF65-F5344CB8AC3E}">
        <p14:creationId xmlns:p14="http://schemas.microsoft.com/office/powerpoint/2010/main" val="50513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4C36D-97E6-4AD6-992B-81CBCD74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PRINTS ATRIBUÍDOS AO AUTOR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65A9FED-5F99-4FE2-813C-2801AE13C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40" y="1788304"/>
            <a:ext cx="8624319" cy="3926407"/>
          </a:xfrm>
        </p:spPr>
      </p:pic>
    </p:spTree>
    <p:extLst>
      <p:ext uri="{BB962C8B-B14F-4D97-AF65-F5344CB8AC3E}">
        <p14:creationId xmlns:p14="http://schemas.microsoft.com/office/powerpoint/2010/main" val="910009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4BDEB3-DD5C-44D3-A2B3-03FAD83BD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" y="215675"/>
            <a:ext cx="12031754" cy="176237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F9600C4-F67E-4322-B0F6-9B0FC360ECC5}"/>
              </a:ext>
            </a:extLst>
          </p:cNvPr>
          <p:cNvSpPr/>
          <p:nvPr/>
        </p:nvSpPr>
        <p:spPr>
          <a:xfrm>
            <a:off x="0" y="184558"/>
            <a:ext cx="121920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DD3C3D-AA22-E0D3-5A8B-0F5A4CF5B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53" y="2302613"/>
            <a:ext cx="8789894" cy="43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55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CBB0C-F8BA-C0E9-E9D3-08531DC8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sz="3200" b="1" kern="0" dirty="0">
                <a:effectLst/>
                <a:latin typeface="Arial MT"/>
                <a:ea typeface="Arial MT"/>
                <a:cs typeface="Arial MT"/>
              </a:rPr>
              <a:t>Quadro</a:t>
            </a:r>
            <a:r>
              <a:rPr lang="pt-PT" sz="3200" b="1" kern="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pt-PT" sz="3200" b="1" kern="0" dirty="0">
                <a:effectLst/>
                <a:latin typeface="Arial MT"/>
                <a:ea typeface="Arial MT"/>
                <a:cs typeface="Arial MT"/>
              </a:rPr>
              <a:t>4.</a:t>
            </a:r>
            <a:r>
              <a:rPr lang="pt-PT" sz="3200" b="1" kern="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pt-PT" sz="3200" b="1" kern="0" dirty="0">
                <a:effectLst/>
                <a:latin typeface="Arial MT"/>
                <a:ea typeface="Arial MT"/>
                <a:cs typeface="Arial MT"/>
              </a:rPr>
              <a:t>Exposição</a:t>
            </a:r>
            <a:r>
              <a:rPr lang="pt-PT" sz="3200" b="1" kern="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pt-PT" sz="3200" b="1" kern="0" dirty="0">
                <a:effectLst/>
                <a:latin typeface="Arial MT"/>
                <a:ea typeface="Arial MT"/>
                <a:cs typeface="Arial MT"/>
              </a:rPr>
              <a:t>da</a:t>
            </a:r>
            <a:r>
              <a:rPr lang="pt-PT" sz="3200" b="1" kern="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pt-PT" sz="3200" b="1" kern="0" dirty="0">
                <a:effectLst/>
                <a:latin typeface="Arial MT"/>
                <a:ea typeface="Arial MT"/>
                <a:cs typeface="Arial MT"/>
              </a:rPr>
              <a:t>Comunidade</a:t>
            </a:r>
            <a:r>
              <a:rPr lang="pt-PT" sz="3200" b="1" kern="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pt-PT" sz="3200" b="1" kern="0" dirty="0">
                <a:effectLst/>
                <a:latin typeface="Arial MT"/>
                <a:ea typeface="Arial MT"/>
                <a:cs typeface="Arial MT"/>
              </a:rPr>
              <a:t>escolar</a:t>
            </a:r>
            <a:r>
              <a:rPr lang="pt-PT" sz="3200" b="1" kern="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pt-PT" sz="3200" b="1" kern="0" dirty="0">
                <a:effectLst/>
                <a:latin typeface="Arial MT"/>
                <a:ea typeface="Arial MT"/>
                <a:cs typeface="Arial MT"/>
              </a:rPr>
              <a:t>por</a:t>
            </a:r>
            <a:r>
              <a:rPr lang="pt-PT" sz="3200" b="1" kern="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pt-PT" sz="3200" b="1" kern="0" dirty="0">
                <a:effectLst/>
                <a:latin typeface="Arial MT"/>
                <a:ea typeface="Arial MT"/>
                <a:cs typeface="Arial MT"/>
              </a:rPr>
              <a:t>parlamentares</a:t>
            </a:r>
            <a:r>
              <a:rPr lang="pt-PT" sz="3200" b="1" kern="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pt-PT" sz="3200" b="1" kern="0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pt-PT" sz="3200" b="1" kern="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pt-PT" sz="3200" b="1" kern="0" dirty="0">
                <a:effectLst/>
                <a:latin typeface="Arial MT"/>
                <a:ea typeface="Arial MT"/>
                <a:cs typeface="Arial MT"/>
              </a:rPr>
              <a:t>“celebridades”</a:t>
            </a:r>
            <a:br>
              <a:rPr lang="pt-BR" sz="1800" b="1" kern="0" dirty="0">
                <a:effectLst/>
                <a:latin typeface="Arial MT"/>
                <a:ea typeface="Arial MT"/>
                <a:cs typeface="Arial MT"/>
              </a:rPr>
            </a:br>
            <a:endParaRPr lang="pt-BR" dirty="0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3D4B7AAD-0BC2-6F62-72E9-DCC79B4D9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82" y="1690688"/>
            <a:ext cx="4645236" cy="4351338"/>
          </a:xfrm>
        </p:spPr>
      </p:pic>
    </p:spTree>
    <p:extLst>
      <p:ext uri="{BB962C8B-B14F-4D97-AF65-F5344CB8AC3E}">
        <p14:creationId xmlns:p14="http://schemas.microsoft.com/office/powerpoint/2010/main" val="2266518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971A1D-F033-BB5F-82C2-0773A1160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37" y="452022"/>
            <a:ext cx="7173326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49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A454CC7-BB7C-DFDD-98B9-8574AADBC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93" y="1976717"/>
            <a:ext cx="18389031" cy="6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48CF75C-3296-AE4B-F278-1438CDCDF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656458"/>
              </p:ext>
            </p:extLst>
          </p:nvPr>
        </p:nvGraphicFramePr>
        <p:xfrm>
          <a:off x="0" y="0"/>
          <a:ext cx="7395882" cy="320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132938" imgH="3093988" progId="PBrush">
                  <p:embed/>
                </p:oleObj>
              </mc:Choice>
              <mc:Fallback>
                <p:oleObj r:id="rId2" imgW="7132938" imgH="3093988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95882" cy="3207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AA25C145-9D76-6F31-09CD-3CDB53D7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5199"/>
            <a:ext cx="241565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F9E5A5B-5337-AD6A-C84C-69B302F28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22055"/>
              </p:ext>
            </p:extLst>
          </p:nvPr>
        </p:nvGraphicFramePr>
        <p:xfrm>
          <a:off x="1" y="3725200"/>
          <a:ext cx="9379528" cy="313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09907" imgH="2110476" progId="PBrush">
                  <p:embed/>
                </p:oleObj>
              </mc:Choice>
              <mc:Fallback>
                <p:oleObj r:id="rId4" imgW="6309907" imgH="211047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725200"/>
                        <a:ext cx="9379528" cy="313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>
            <a:extLst>
              <a:ext uri="{FF2B5EF4-FFF2-40B4-BE49-F238E27FC236}">
                <a16:creationId xmlns:a16="http://schemas.microsoft.com/office/drawing/2014/main" id="{43410140-1FCB-32D3-7631-B81018B9D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8766" y="-1"/>
            <a:ext cx="10009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5F702E97-1C28-9AD4-B96B-ACBF3CBF0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21659"/>
              </p:ext>
            </p:extLst>
          </p:nvPr>
        </p:nvGraphicFramePr>
        <p:xfrm>
          <a:off x="8243454" y="0"/>
          <a:ext cx="3948545" cy="431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846740" imgH="5296359" progId="PBrush">
                  <p:embed/>
                </p:oleObj>
              </mc:Choice>
              <mc:Fallback>
                <p:oleObj r:id="rId6" imgW="4846740" imgH="5296359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454" y="0"/>
                        <a:ext cx="3948545" cy="43140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70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BFDA7C-25A9-4DB9-AD22-CC21480CA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42" y="190495"/>
            <a:ext cx="9133516" cy="22145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B20A39F-00CB-46FD-A664-CF25CF784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4" y="2637845"/>
            <a:ext cx="4997784" cy="29223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A2CF76-5818-4694-B3D2-9C45A9443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08" y="3890383"/>
            <a:ext cx="6669912" cy="260602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4FB05B0-510F-4215-BB4D-C77C6A4258CB}"/>
              </a:ext>
            </a:extLst>
          </p:cNvPr>
          <p:cNvSpPr/>
          <p:nvPr/>
        </p:nvSpPr>
        <p:spPr>
          <a:xfrm>
            <a:off x="1726250" y="190495"/>
            <a:ext cx="8725257" cy="2214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7C04BE6-1B56-40E2-9A8A-18CCD2F012BF}"/>
              </a:ext>
            </a:extLst>
          </p:cNvPr>
          <p:cNvSpPr/>
          <p:nvPr/>
        </p:nvSpPr>
        <p:spPr>
          <a:xfrm>
            <a:off x="8804264" y="5193396"/>
            <a:ext cx="3032602" cy="259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CD2D5EC-D7A5-4541-8493-E6CC53C78B37}"/>
              </a:ext>
            </a:extLst>
          </p:cNvPr>
          <p:cNvSpPr/>
          <p:nvPr/>
        </p:nvSpPr>
        <p:spPr>
          <a:xfrm>
            <a:off x="5704514" y="5452844"/>
            <a:ext cx="830510" cy="167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695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1FDDE7E-EBEA-9518-1519-063B63835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72168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6A28D9B-286D-C138-DA15-671C63030E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847762"/>
              </p:ext>
            </p:extLst>
          </p:nvPr>
        </p:nvGraphicFramePr>
        <p:xfrm>
          <a:off x="0" y="0"/>
          <a:ext cx="6346913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608806" imgH="5700254" progId="PBrush">
                  <p:embed/>
                </p:oleObj>
              </mc:Choice>
              <mc:Fallback>
                <p:oleObj r:id="rId2" imgW="5608806" imgH="570025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346913" cy="6857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EBA457FF-2D84-6C36-5D21-1E26ABE6D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96" y="1785707"/>
            <a:ext cx="6296904" cy="325734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5851CCD-D9E6-1626-0381-7613BF058490}"/>
              </a:ext>
            </a:extLst>
          </p:cNvPr>
          <p:cNvSpPr/>
          <p:nvPr/>
        </p:nvSpPr>
        <p:spPr>
          <a:xfrm>
            <a:off x="5895096" y="1785707"/>
            <a:ext cx="6296904" cy="3257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27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28751-1921-4DF2-B458-77A75AA8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EXTREMA DIREITA E EXTREMA ESQUERDA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68C98-D0DB-4E92-B9D0-D3477B762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"O fascismo e o comunismo são meras variações da mesma doutrina: e igualmente simples variantes do atual estado de coisas."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T.S Eliot – A imaginação moral do Século XX</a:t>
            </a:r>
          </a:p>
          <a:p>
            <a:pPr marL="0" indent="0">
              <a:buNone/>
            </a:pPr>
            <a:r>
              <a:rPr lang="pt-BR" b="1" dirty="0"/>
              <a:t>“Fascismo e comunismo são meras variantes do mesmo totalitarismo que o controle centralizado da atividade econômica tende a produzir.”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F.A Hayek – O Caminho da Servidão</a:t>
            </a:r>
          </a:p>
          <a:p>
            <a:pPr marL="0" indent="0">
              <a:buNone/>
            </a:pPr>
            <a:r>
              <a:rPr lang="pt-BR" b="1" dirty="0"/>
              <a:t>“Sob o ponto de vista das liberdades humanas fundamentais, há pouca escolha entre comunismo, socialismo e nacional-socialismo. Todos eles são exemplos do estado coletivista ou totalitário”</a:t>
            </a:r>
            <a:endParaRPr lang="pt-BR" dirty="0"/>
          </a:p>
          <a:p>
            <a:r>
              <a:rPr lang="pt-BR" dirty="0" err="1"/>
              <a:t>Ivor</a:t>
            </a:r>
            <a:r>
              <a:rPr lang="pt-BR" dirty="0"/>
              <a:t> Thomas – </a:t>
            </a:r>
            <a:r>
              <a:rPr lang="pt-BR" dirty="0" err="1"/>
              <a:t>Ex-membro</a:t>
            </a:r>
            <a:r>
              <a:rPr lang="pt-BR" dirty="0"/>
              <a:t> do parlamento Britânico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289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B02CD45-9ABA-4F39-A179-DE6F9DD9E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99"/>
            <a:ext cx="10217790" cy="327888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28C5C287-3AA6-40C9-8608-E260FB9B89B1}"/>
              </a:ext>
            </a:extLst>
          </p:cNvPr>
          <p:cNvSpPr/>
          <p:nvPr/>
        </p:nvSpPr>
        <p:spPr>
          <a:xfrm>
            <a:off x="0" y="99099"/>
            <a:ext cx="10217790" cy="3329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80B89D2-253E-475C-80C9-0D1D2D1D8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80" y="3021990"/>
            <a:ext cx="8366619" cy="3736911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5D79D8F-868F-453D-AA25-0AA06CF8F0AE}"/>
              </a:ext>
            </a:extLst>
          </p:cNvPr>
          <p:cNvSpPr/>
          <p:nvPr/>
        </p:nvSpPr>
        <p:spPr>
          <a:xfrm>
            <a:off x="3825380" y="3021990"/>
            <a:ext cx="8366620" cy="3736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92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19173-C8D0-46EA-B433-7FEBD020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ALARGAMENTO DE CONCEITOS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BA229E-DF04-4726-A064-19EB9C84D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1" y="2441196"/>
            <a:ext cx="11002157" cy="30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0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573E0D0-06A0-4393-A7A1-92DE5944B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2" y="1821518"/>
            <a:ext cx="11174136" cy="295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482BC-CD76-4B03-B61A-A16C3F386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48"/>
            <a:ext cx="12192000" cy="22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9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012E14-CDB0-490B-885E-0B0EE09B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521"/>
            <a:ext cx="12192000" cy="55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99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607</Words>
  <Application>Microsoft Office PowerPoint</Application>
  <PresentationFormat>Widescreen</PresentationFormat>
  <Paragraphs>47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Arial MT</vt:lpstr>
      <vt:lpstr>Calibri</vt:lpstr>
      <vt:lpstr>Calibri Light</vt:lpstr>
      <vt:lpstr>Tema do Office</vt:lpstr>
      <vt:lpstr>PBrush</vt:lpstr>
      <vt:lpstr>EPIDEMIA DE ATAQUES NAS ESCOLAS</vt:lpstr>
      <vt:lpstr>INÍCIO DA PESQUISA</vt:lpstr>
      <vt:lpstr>Apresentação do PowerPoint</vt:lpstr>
      <vt:lpstr>EXTREMA DIREITA E EXTREMA ESQUERDA</vt:lpstr>
      <vt:lpstr>Apresentação do PowerPoint</vt:lpstr>
      <vt:lpstr>ALARGAMENTO DE CONCEITOS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2.1 - Histórico da violência às escolas no mundo.  </vt:lpstr>
      <vt:lpstr>Apresentação do PowerPoint</vt:lpstr>
      <vt:lpstr>Apresentação do PowerPoint</vt:lpstr>
      <vt:lpstr>Apresentação do PowerPoint</vt:lpstr>
      <vt:lpstr>Apresentação do PowerPoint</vt:lpstr>
      <vt:lpstr>2.2 - Histórico da violência às escolas no Brasil</vt:lpstr>
      <vt:lpstr>Apresentação do PowerPoint</vt:lpstr>
      <vt:lpstr>Apresentação do PowerPoint</vt:lpstr>
      <vt:lpstr>PRINTS ATRIBUÍDOS AO AUTOR</vt:lpstr>
      <vt:lpstr>PRINTS ATRIBUÍDOS AO AUTOR</vt:lpstr>
      <vt:lpstr>Apresentação do PowerPoint</vt:lpstr>
      <vt:lpstr>Quadro 4. Exposição da Comunidade escolar por parlamentares e “celebridades”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EPIDEMIA DE ATAQUES NAS ESCOLAS</dc:title>
  <dc:creator>paula marisa</dc:creator>
  <cp:lastModifiedBy>Paula Marisa</cp:lastModifiedBy>
  <cp:revision>28</cp:revision>
  <dcterms:created xsi:type="dcterms:W3CDTF">2023-04-25T17:30:44Z</dcterms:created>
  <dcterms:modified xsi:type="dcterms:W3CDTF">2023-04-27T12:17:01Z</dcterms:modified>
</cp:coreProperties>
</file>