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325" r:id="rId6"/>
    <p:sldId id="267" r:id="rId7"/>
    <p:sldId id="326" r:id="rId8"/>
    <p:sldId id="314" r:id="rId9"/>
    <p:sldId id="317" r:id="rId10"/>
    <p:sldId id="266" r:id="rId11"/>
    <p:sldId id="305" r:id="rId12"/>
    <p:sldId id="306" r:id="rId13"/>
    <p:sldId id="307" r:id="rId14"/>
    <p:sldId id="268" r:id="rId15"/>
    <p:sldId id="319" r:id="rId16"/>
    <p:sldId id="324" r:id="rId17"/>
    <p:sldId id="315" r:id="rId18"/>
    <p:sldId id="260" r:id="rId19"/>
    <p:sldId id="264" r:id="rId20"/>
  </p:sldIdLst>
  <p:sldSz cx="12192000" cy="6858000"/>
  <p:notesSz cx="6858000" cy="9144000"/>
  <p:defaultTextStyle>
    <a:defPPr lvl="0">
      <a:defRPr lang="de-D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9334101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Projeto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Variante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2)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18713BC-9B7D-8605-6B01-EDB359F06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E70F92-86C0-4F77-93D1-1BECF3248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3" y="1319854"/>
            <a:ext cx="9670668" cy="52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6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9334101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Projeto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Variante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3)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18713BC-9B7D-8605-6B01-EDB359F06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138856-CB58-D083-EF77-7ECDC54D1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141" y="1156361"/>
            <a:ext cx="7407667" cy="56299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2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9334101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Projeto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Variante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4)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18713BC-9B7D-8605-6B01-EDB359F06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DB2E274-F5F7-4929-44AD-C71341587D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45351" y="2311684"/>
            <a:ext cx="15723033" cy="4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5753644A-8A5E-12A3-B8AA-614367BC0B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198718"/>
              </p:ext>
            </p:extLst>
          </p:nvPr>
        </p:nvGraphicFramePr>
        <p:xfrm>
          <a:off x="1079141" y="1156361"/>
          <a:ext cx="8684366" cy="5544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r:id="rId4" imgW="9116698" imgH="5761905" progId="PBrush">
                  <p:embed/>
                </p:oleObj>
              </mc:Choice>
              <mc:Fallback>
                <p:oleObj r:id="rId4" imgW="9116698" imgH="5761905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141" y="1156361"/>
                        <a:ext cx="8684366" cy="55447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457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41" y="1731187"/>
            <a:ext cx="507045" cy="50704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41" y="2909361"/>
            <a:ext cx="507045" cy="507045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640113" y="1752588"/>
            <a:ext cx="10551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14/03/2022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Publicação do Edital RDC nº 047/2022 – 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Licitação fracassada!!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Calibri 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9334101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>
                <a:solidFill>
                  <a:srgbClr val="525F68"/>
                </a:solidFill>
                <a:latin typeface="Calibri"/>
                <a:cs typeface="Calibri Light"/>
              </a:rPr>
              <a:t>Histórico</a:t>
            </a:r>
            <a:r>
              <a:rPr lang="en-US" sz="5400" b="1" dirty="0">
                <a:solidFill>
                  <a:srgbClr val="525F68"/>
                </a:solidFill>
                <a:latin typeface="Calibri"/>
                <a:cs typeface="Calibri Light"/>
              </a:rPr>
              <a:t> 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Licitação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Obra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8B1027F-2C15-5582-4640-6546B303DB9E}"/>
              </a:ext>
            </a:extLst>
          </p:cNvPr>
          <p:cNvSpPr/>
          <p:nvPr/>
        </p:nvSpPr>
        <p:spPr>
          <a:xfrm>
            <a:off x="1640113" y="2932050"/>
            <a:ext cx="10174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24/05/2022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Publicação do Edital RDC nº 151/2022 – 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Licitação fracassada!!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Calibri 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87335F6-F3C0-37F7-6503-E7DB6BF8199B}"/>
              </a:ext>
            </a:extLst>
          </p:cNvPr>
          <p:cNvSpPr/>
          <p:nvPr/>
        </p:nvSpPr>
        <p:spPr>
          <a:xfrm>
            <a:off x="1586186" y="4087535"/>
            <a:ext cx="9084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22/08/2022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Publicação do Edital RDC nº 337/2022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Calibri 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69F40DC-868F-A35C-2226-147F6E2C3E97}"/>
              </a:ext>
            </a:extLst>
          </p:cNvPr>
          <p:cNvSpPr/>
          <p:nvPr/>
        </p:nvSpPr>
        <p:spPr>
          <a:xfrm>
            <a:off x="1640113" y="5278287"/>
            <a:ext cx="10125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19/10/2022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Homologação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favor da COESA Construções e Montagens S.A.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Calibri 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0" y="3970725"/>
            <a:ext cx="695283" cy="69528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20" y="5161477"/>
            <a:ext cx="695283" cy="69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9334101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Auditoria CGU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1FE4E4D-7CD6-462B-F6F0-49DE9C1F5DD6}"/>
              </a:ext>
            </a:extLst>
          </p:cNvPr>
          <p:cNvGrpSpPr/>
          <p:nvPr/>
        </p:nvGrpSpPr>
        <p:grpSpPr>
          <a:xfrm>
            <a:off x="1239559" y="1186163"/>
            <a:ext cx="10684071" cy="4930824"/>
            <a:chOff x="1239559" y="1186163"/>
            <a:chExt cx="10684071" cy="4930824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F9568126-E1DF-1609-7010-434B35955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59" y="1341986"/>
              <a:ext cx="507045" cy="507045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C10B703-CD64-9013-2BF0-812A6FDC1457}"/>
                </a:ext>
              </a:extLst>
            </p:cNvPr>
            <p:cNvSpPr/>
            <p:nvPr/>
          </p:nvSpPr>
          <p:spPr>
            <a:xfrm>
              <a:off x="1746604" y="1186163"/>
              <a:ext cx="10153161" cy="88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100" marR="38100"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2400" b="1" dirty="0" smtClean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11/11</a:t>
              </a:r>
              <a:r>
                <a:rPr lang="pt-BR" sz="24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/2022 </a:t>
              </a:r>
              <a:r>
                <a:rPr lang="pt-BR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– Recebimento do Relatório Preliminar de </a:t>
              </a:r>
              <a:r>
                <a:rPr lang="pt-BR" sz="24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Auditoria da CGU, determinando que:</a:t>
              </a:r>
              <a:endParaRPr lang="pt-BR" sz="2400" b="1" dirty="0">
                <a:solidFill>
                  <a:schemeClr val="accent1">
                    <a:lumMod val="50000"/>
                  </a:schemeClr>
                </a:solidFill>
                <a:latin typeface="Calibri 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BB2A0E-7416-241B-39EA-95B291FD602A}"/>
                </a:ext>
              </a:extLst>
            </p:cNvPr>
            <p:cNvSpPr/>
            <p:nvPr/>
          </p:nvSpPr>
          <p:spPr>
            <a:xfrm>
              <a:off x="2838972" y="4134264"/>
              <a:ext cx="9084657" cy="863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100" marR="38100"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2400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fosse realizada a análise da atualidade do orçamento referencial </a:t>
              </a:r>
              <a:r>
                <a:rPr lang="pt-BR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da licitação.</a:t>
              </a:r>
              <a:endParaRPr lang="pt-BR" sz="2400" b="1" dirty="0">
                <a:solidFill>
                  <a:schemeClr val="accent1">
                    <a:lumMod val="50000"/>
                  </a:schemeClr>
                </a:solidFill>
                <a:latin typeface="Calibri 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F9E1CC2B-ACC0-7D86-AE9B-6C292AF21E6C}"/>
                </a:ext>
              </a:extLst>
            </p:cNvPr>
            <p:cNvSpPr/>
            <p:nvPr/>
          </p:nvSpPr>
          <p:spPr>
            <a:xfrm>
              <a:off x="2815108" y="5253737"/>
              <a:ext cx="9084657" cy="863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100" marR="38100"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2400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fosse realizada alteração do regime de execução da obra, que deixou de ser por preço global e passou a ser empreitada por preço unitário.</a:t>
              </a:r>
              <a:endParaRPr lang="pt-BR" sz="2400" b="1" dirty="0">
                <a:solidFill>
                  <a:schemeClr val="accent1">
                    <a:lumMod val="50000"/>
                  </a:schemeClr>
                </a:solidFill>
                <a:latin typeface="Calibri 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62C8AC4-08B4-C913-07D6-8C1792D9BD39}"/>
                </a:ext>
              </a:extLst>
            </p:cNvPr>
            <p:cNvSpPr/>
            <p:nvPr/>
          </p:nvSpPr>
          <p:spPr>
            <a:xfrm>
              <a:off x="2838973" y="2278346"/>
              <a:ext cx="9084657" cy="1646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100" marR="38100" algn="just">
                <a:lnSpc>
                  <a:spcPct val="107000"/>
                </a:lnSpc>
                <a:spcAft>
                  <a:spcPts val="800"/>
                </a:spcAft>
              </a:pPr>
              <a:r>
                <a:rPr lang="pt-BR" sz="2400" dirty="0">
                  <a:solidFill>
                    <a:schemeClr val="accent1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 ordem de início dos serviços só fosse dada após a existência de recursos suficientes que permitissem a compatibilidade com o cronograma físico-financeiro e que os serviços executados resultassem em etapas funcionais (com pavimento pronto).</a:t>
              </a:r>
              <a:r>
                <a:rPr lang="pt-BR" sz="1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pt-BR" sz="2400" b="1" dirty="0">
                <a:solidFill>
                  <a:schemeClr val="accent1">
                    <a:lumMod val="50000"/>
                  </a:schemeClr>
                </a:solidFill>
                <a:latin typeface="Calibri 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86" y="2742867"/>
            <a:ext cx="695283" cy="69528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85" y="4180471"/>
            <a:ext cx="695283" cy="69528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84" y="5337720"/>
            <a:ext cx="695283" cy="69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9334101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Contrato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(Dados 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Gerais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7DA1A14-10A7-B9FA-1D53-EF1C225EA95B}"/>
              </a:ext>
            </a:extLst>
          </p:cNvPr>
          <p:cNvSpPr txBox="1"/>
          <p:nvPr/>
        </p:nvSpPr>
        <p:spPr>
          <a:xfrm>
            <a:off x="669697" y="1886525"/>
            <a:ext cx="10152987" cy="245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Contrato: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SR/05 00700/2022</a:t>
            </a:r>
          </a:p>
          <a:p>
            <a:pPr algn="just">
              <a:lnSpc>
                <a:spcPct val="20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Licitante vencedora: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COESA CONSTRUÇÕES E MONTAGENS S.A.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Valor inicial do Contrato: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R$ 231.409.291,03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Valor empenhado (já disponível):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R$ 75,0 milhões</a:t>
            </a:r>
            <a:endParaRPr lang="pt-BR" sz="2000" dirty="0" smtClean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6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79147" y="309387"/>
            <a:ext cx="990691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Ordem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de 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Início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</a:t>
            </a:r>
            <a:r>
              <a:rPr lang="en-US" sz="5400" b="1" dirty="0">
                <a:solidFill>
                  <a:srgbClr val="525F68"/>
                </a:solidFill>
                <a:latin typeface="Calibri"/>
                <a:cs typeface="Calibri Light"/>
              </a:rPr>
              <a:t>dos 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Serviços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5DB671-E9C0-443D-F7E7-8A0C90CA7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81" y="1403104"/>
            <a:ext cx="4286496" cy="428649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12801" y="2273280"/>
            <a:ext cx="63040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marR="38100" algn="just">
              <a:lnSpc>
                <a:spcPct val="150000"/>
              </a:lnSpc>
              <a:spcAft>
                <a:spcPts val="800"/>
              </a:spcAft>
            </a:pP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Ordem de Início parcial </a:t>
            </a:r>
            <a:r>
              <a:rPr lang="pt-B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emitida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pt-B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02/05/2023,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restringindo-se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 execução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entre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entroncamento da BR-030/BA com a BA-001 e o acesso de Maraú (Km 876,5 ao Km 891,2), totalizando 14,7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Km, </a:t>
            </a: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atendendo assim a recomendação da CGU.</a:t>
            </a:r>
            <a:endParaRPr lang="pt-BR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79147" y="309387"/>
            <a:ext cx="990691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Obras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em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andamento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…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7A5AEE-B8DC-EBF2-9641-8A2B16CF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02" y="1413482"/>
            <a:ext cx="4549536" cy="28101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05EA74-7146-5373-1AAC-A9876E422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649" y="1486053"/>
            <a:ext cx="6067762" cy="273760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CD1C84A-99D6-0BAE-AFA1-89B2FCCC1F85}"/>
              </a:ext>
            </a:extLst>
          </p:cNvPr>
          <p:cNvSpPr txBox="1"/>
          <p:nvPr/>
        </p:nvSpPr>
        <p:spPr>
          <a:xfrm>
            <a:off x="628501" y="4408206"/>
            <a:ext cx="109409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Já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foram iniciados os serviços de topografia, identificação das jazidas e do local para construção do canteiro de </a:t>
            </a:r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obras;</a:t>
            </a:r>
          </a:p>
          <a:p>
            <a:pPr algn="just"/>
            <a:endParaRPr lang="pt-BR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Serviços de terraplenagem previstos para o início do período de estiagem (julho/23). </a:t>
            </a:r>
            <a:endParaRPr lang="pt-BR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5EED63F-43FE-48E6-89BF-4760E2CD4F31}"/>
              </a:ext>
            </a:extLst>
          </p:cNvPr>
          <p:cNvSpPr>
            <a:spLocks noGrp="1"/>
          </p:cNvSpPr>
          <p:nvPr/>
        </p:nvSpPr>
        <p:spPr>
          <a:xfrm>
            <a:off x="5241395" y="3245548"/>
            <a:ext cx="9485367" cy="1660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 Light"/>
              </a:rPr>
              <a:t>OBRIGADO!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885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EED63F-43FE-48E6-89BF-4760E2CD4F31}"/>
              </a:ext>
            </a:extLst>
          </p:cNvPr>
          <p:cNvSpPr>
            <a:spLocks noGrp="1"/>
          </p:cNvSpPr>
          <p:nvPr/>
        </p:nvSpPr>
        <p:spPr>
          <a:xfrm>
            <a:off x="1031801" y="2461818"/>
            <a:ext cx="8610963" cy="1660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>
                <a:solidFill>
                  <a:srgbClr val="1E3766"/>
                </a:solidFill>
                <a:latin typeface="Calibri"/>
                <a:cs typeface="Calibri Light"/>
              </a:rPr>
              <a:t>Implantação</a:t>
            </a:r>
            <a:r>
              <a:rPr lang="en-US" sz="5400" b="1" dirty="0">
                <a:solidFill>
                  <a:srgbClr val="1E3766"/>
                </a:solidFill>
                <a:latin typeface="Calibri"/>
                <a:cs typeface="Calibri Light"/>
              </a:rPr>
              <a:t> e </a:t>
            </a:r>
            <a:r>
              <a:rPr lang="en-US" sz="5400" b="1" dirty="0" err="1">
                <a:solidFill>
                  <a:srgbClr val="1E3766"/>
                </a:solidFill>
                <a:latin typeface="Calibri"/>
                <a:cs typeface="Calibri Light"/>
              </a:rPr>
              <a:t>Pavimentação</a:t>
            </a:r>
            <a:r>
              <a:rPr lang="en-US" sz="5400" b="1" dirty="0">
                <a:solidFill>
                  <a:srgbClr val="1E3766"/>
                </a:solidFill>
                <a:latin typeface="Calibri"/>
                <a:cs typeface="Calibri Light"/>
              </a:rPr>
              <a:t> da </a:t>
            </a:r>
            <a:r>
              <a:rPr lang="en-US" sz="5400" b="1" dirty="0" err="1">
                <a:solidFill>
                  <a:srgbClr val="1E3766"/>
                </a:solidFill>
                <a:latin typeface="Calibri"/>
                <a:cs typeface="Calibri Light"/>
              </a:rPr>
              <a:t>Rodovia</a:t>
            </a:r>
            <a:r>
              <a:rPr lang="en-US" sz="5400" b="1" dirty="0">
                <a:solidFill>
                  <a:srgbClr val="1E3766"/>
                </a:solidFill>
                <a:latin typeface="Calibri"/>
                <a:cs typeface="Calibri Light"/>
              </a:rPr>
              <a:t> </a:t>
            </a:r>
            <a:r>
              <a:rPr lang="en-US" sz="5400" b="1" dirty="0" smtClean="0">
                <a:solidFill>
                  <a:srgbClr val="1E3766"/>
                </a:solidFill>
                <a:latin typeface="Calibri"/>
                <a:cs typeface="Calibri Light"/>
              </a:rPr>
              <a:t>BR-030/BA.</a:t>
            </a:r>
            <a:endParaRPr lang="en-US" sz="54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482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79147" y="309387"/>
            <a:ext cx="990691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Importância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1679184"/>
            <a:ext cx="9892145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</a:rPr>
              <a:t>BR-030 é uma rodovia brasileira federal que tem seu início na capital do </a:t>
            </a:r>
            <a:r>
              <a:rPr lang="pt-BR" sz="2400" dirty="0" smtClean="0">
                <a:latin typeface="Arial" panose="020B0604020202020204" pitchFamily="34" charset="0"/>
              </a:rPr>
              <a:t>país, Brasília, no Distrito Federal, </a:t>
            </a:r>
            <a:r>
              <a:rPr lang="pt-BR" sz="2400" dirty="0">
                <a:latin typeface="Arial" panose="020B0604020202020204" pitchFamily="34" charset="0"/>
              </a:rPr>
              <a:t>e passa pelo estado de </a:t>
            </a:r>
            <a:r>
              <a:rPr lang="pt-BR" sz="2400" dirty="0" smtClean="0">
                <a:latin typeface="Arial" panose="020B0604020202020204" pitchFamily="34" charset="0"/>
              </a:rPr>
              <a:t>Goiás</a:t>
            </a:r>
            <a:r>
              <a:rPr lang="pt-BR" sz="2400" dirty="0">
                <a:latin typeface="Arial" panose="020B0604020202020204" pitchFamily="34" charset="0"/>
              </a:rPr>
              <a:t> </a:t>
            </a:r>
            <a:r>
              <a:rPr lang="pt-BR" sz="2400" dirty="0" smtClean="0">
                <a:latin typeface="Arial" panose="020B0604020202020204" pitchFamily="34" charset="0"/>
              </a:rPr>
              <a:t>e Minas Gerais, </a:t>
            </a:r>
            <a:r>
              <a:rPr lang="pt-BR" sz="2400" dirty="0">
                <a:latin typeface="Arial" panose="020B0604020202020204" pitchFamily="34" charset="0"/>
              </a:rPr>
              <a:t>cortando a </a:t>
            </a:r>
            <a:r>
              <a:rPr lang="pt-BR" sz="2400" dirty="0" smtClean="0">
                <a:latin typeface="Arial" panose="020B0604020202020204" pitchFamily="34" charset="0"/>
              </a:rPr>
              <a:t>Bahia, </a:t>
            </a:r>
            <a:r>
              <a:rPr lang="pt-BR" sz="2400" dirty="0">
                <a:latin typeface="Arial" panose="020B0604020202020204" pitchFamily="34" charset="0"/>
              </a:rPr>
              <a:t>entre as regiões Leste e Oeste do estado. A rodovia é uma importante via de escoamento da produção de grãos de parte do Leste de Goiás e Oeste da Bahia e boa parte da produção mineral do Centro-Sul deste estado, também liga pontos turísticos do Leste Baiano, como o distrito de Barra Grande e Campinho, no município de </a:t>
            </a:r>
            <a:r>
              <a:rPr lang="pt-BR" sz="2400" dirty="0" smtClean="0">
                <a:latin typeface="Arial" panose="020B0604020202020204" pitchFamily="34" charset="0"/>
              </a:rPr>
              <a:t>Maraú.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8844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79147" y="309387"/>
            <a:ext cx="9906914" cy="846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solidFill>
                  <a:srgbClr val="525F68"/>
                </a:solidFill>
                <a:latin typeface="Calibri"/>
                <a:cs typeface="Calibri Light"/>
              </a:rPr>
              <a:t>Mapa de </a:t>
            </a:r>
            <a:r>
              <a:rPr lang="en-US" sz="5400" b="1" dirty="0" err="1">
                <a:solidFill>
                  <a:srgbClr val="525F68"/>
                </a:solidFill>
                <a:latin typeface="Calibri"/>
                <a:cs typeface="Calibri Light"/>
              </a:rPr>
              <a:t>Localização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DB8310-D8F6-0EC1-5554-4C67A3D55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26" y="1156361"/>
            <a:ext cx="8969338" cy="55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10139319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Projeto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(Dados 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Gerais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DA1A14-10A7-B9FA-1D53-EF1C225EA95B}"/>
              </a:ext>
            </a:extLst>
          </p:cNvPr>
          <p:cNvSpPr txBox="1"/>
          <p:nvPr/>
        </p:nvSpPr>
        <p:spPr>
          <a:xfrm>
            <a:off x="805299" y="1552697"/>
            <a:ext cx="101529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Lote 3 (Implantação e pavimentação)</a:t>
            </a:r>
          </a:p>
          <a:p>
            <a:pPr algn="just">
              <a:lnSpc>
                <a:spcPct val="150000"/>
              </a:lnSpc>
            </a:pPr>
            <a:endParaRPr lang="pt-BR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Rodovia: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BR-030/BA</a:t>
            </a:r>
            <a:endParaRPr lang="pt-BR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Subtrecho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Entr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BR-101(B) (Ubaitaba) -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Entr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BA-656 (p/ Maraú)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Segmento: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km 845,50 ao km 894,40</a:t>
            </a:r>
            <a:endParaRPr lang="pt-BR" sz="20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Extensão: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48,9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km</a:t>
            </a:r>
          </a:p>
          <a:p>
            <a:pPr algn="just">
              <a:lnSpc>
                <a:spcPct val="150000"/>
              </a:lnSpc>
            </a:pP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t-BR" sz="2000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Obs.: </a:t>
            </a:r>
            <a:r>
              <a:rPr lang="pt-BR" sz="20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pt-BR" sz="2000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extensão total da obra é de 52,9 km, uma vez que contempla o </a:t>
            </a:r>
            <a:r>
              <a:rPr lang="pt-BR" sz="20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acesso </a:t>
            </a:r>
            <a:r>
              <a:rPr lang="pt-BR" sz="2000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Maraú, com 4,0 km de </a:t>
            </a:r>
            <a:r>
              <a:rPr lang="pt-BR" sz="20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extensão</a:t>
            </a:r>
            <a:r>
              <a:rPr lang="pt-BR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pt-BR" sz="2000" i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10139319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Projeto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Seção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Transversal)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pic>
        <p:nvPicPr>
          <p:cNvPr id="2" name="Imagem 1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CF524EE3-C7DE-3CCD-171C-5D53A0DBA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/>
          <a:stretch/>
        </p:blipFill>
        <p:spPr bwMode="auto">
          <a:xfrm rot="5400000">
            <a:off x="3027911" y="-429082"/>
            <a:ext cx="4674235" cy="8984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824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9C07CEB-5C4D-D54F-B32F-14299265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18" y="1972636"/>
            <a:ext cx="11771682" cy="36062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B06F4C3-0877-3AF6-2711-E99E422B1355}"/>
              </a:ext>
            </a:extLst>
          </p:cNvPr>
          <p:cNvSpPr txBox="1"/>
          <p:nvPr/>
        </p:nvSpPr>
        <p:spPr>
          <a:xfrm>
            <a:off x="4217543" y="3775750"/>
            <a:ext cx="6154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SUB-BASE ESTABILIZADA GRANULOMETRICAMENTE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024D74-0D75-16B2-347B-2148A758A437}"/>
              </a:ext>
            </a:extLst>
          </p:cNvPr>
          <p:cNvSpPr txBox="1"/>
          <p:nvPr/>
        </p:nvSpPr>
        <p:spPr>
          <a:xfrm>
            <a:off x="4073705" y="3406418"/>
            <a:ext cx="6154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  <a:r>
              <a:rPr lang="pt-BR" sz="1400" dirty="0"/>
              <a:t>BASE DE BRITA GRADUADA SIMPLES – BGS (E = 17 CM)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2B43ED0-9B16-FD03-0588-0BD8B9EB00F0}"/>
              </a:ext>
            </a:extLst>
          </p:cNvPr>
          <p:cNvSpPr txBox="1"/>
          <p:nvPr/>
        </p:nvSpPr>
        <p:spPr>
          <a:xfrm>
            <a:off x="2330524" y="3160196"/>
            <a:ext cx="6154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  <a:r>
              <a:rPr lang="pt-BR" sz="1400" dirty="0"/>
              <a:t>TSD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76C6E1E-773A-4813-F0B1-FD0459B9E10E}"/>
              </a:ext>
            </a:extLst>
          </p:cNvPr>
          <p:cNvSpPr txBox="1"/>
          <p:nvPr/>
        </p:nvSpPr>
        <p:spPr>
          <a:xfrm>
            <a:off x="8400049" y="3160196"/>
            <a:ext cx="6154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REVESTIMENTO DE CAUQ (E = 5 CM)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10139319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Projeto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Seção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Transversal)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45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10139319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Projeto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(OAE)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410449"/>
              </p:ext>
            </p:extLst>
          </p:nvPr>
        </p:nvGraphicFramePr>
        <p:xfrm>
          <a:off x="580571" y="1837265"/>
          <a:ext cx="860697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353">
                  <a:extLst>
                    <a:ext uri="{9D8B030D-6E8A-4147-A177-3AD203B41FA5}">
                      <a16:colId xmlns:a16="http://schemas.microsoft.com/office/drawing/2014/main" val="2075800071"/>
                    </a:ext>
                  </a:extLst>
                </a:gridCol>
                <a:gridCol w="2557329">
                  <a:extLst>
                    <a:ext uri="{9D8B030D-6E8A-4147-A177-3AD203B41FA5}">
                      <a16:colId xmlns:a16="http://schemas.microsoft.com/office/drawing/2014/main" val="1101479239"/>
                    </a:ext>
                  </a:extLst>
                </a:gridCol>
                <a:gridCol w="2120290">
                  <a:extLst>
                    <a:ext uri="{9D8B030D-6E8A-4147-A177-3AD203B41FA5}">
                      <a16:colId xmlns:a16="http://schemas.microsoft.com/office/drawing/2014/main" val="41330005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TRECHO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EXTENSÃO (m)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LARGURA (m)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956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Ponte</a:t>
                      </a:r>
                      <a:r>
                        <a:rPr lang="pt-BR" sz="2400" baseline="0" dirty="0" smtClean="0"/>
                        <a:t> Rio Catolé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30,0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12,2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611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Ponte Rio de Contas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280,0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15,9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083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Ponte Rio </a:t>
                      </a:r>
                      <a:r>
                        <a:rPr lang="pt-BR" sz="2400" dirty="0" err="1" smtClean="0"/>
                        <a:t>Batés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21,0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12,2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065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Ponte</a:t>
                      </a:r>
                      <a:r>
                        <a:rPr lang="pt-BR" sz="2400" baseline="0" dirty="0" smtClean="0"/>
                        <a:t> Rio </a:t>
                      </a:r>
                      <a:r>
                        <a:rPr lang="pt-BR" sz="2400" baseline="0" dirty="0" err="1" smtClean="0"/>
                        <a:t>Ambuba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21,0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12,2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95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Ponte Rio Estuário de</a:t>
                      </a:r>
                      <a:r>
                        <a:rPr lang="pt-BR" sz="2400" baseline="0" dirty="0" smtClean="0"/>
                        <a:t> Maraú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21,0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12,2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08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1079141" y="309387"/>
            <a:ext cx="9334101" cy="846974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Projeto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(</a:t>
            </a:r>
            <a:r>
              <a:rPr lang="en-US" sz="5400" b="1" dirty="0" err="1" smtClean="0">
                <a:solidFill>
                  <a:srgbClr val="525F68"/>
                </a:solidFill>
                <a:latin typeface="Calibri"/>
                <a:cs typeface="Calibri Light"/>
              </a:rPr>
              <a:t>Variante</a:t>
            </a:r>
            <a:r>
              <a:rPr lang="en-US" sz="5400" b="1" dirty="0" smtClean="0">
                <a:solidFill>
                  <a:srgbClr val="525F68"/>
                </a:solidFill>
                <a:latin typeface="Calibri"/>
                <a:cs typeface="Calibri Light"/>
              </a:rPr>
              <a:t> 1)</a:t>
            </a:r>
            <a:endParaRPr lang="en-US" sz="5400" dirty="0">
              <a:solidFill>
                <a:srgbClr val="525F68"/>
              </a:solidFill>
              <a:cs typeface="Calibri Ligh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18713BC-9B7D-8605-6B01-EDB359F06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43D2BFC-3400-FA01-2F98-8CCEA250E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760446"/>
              </p:ext>
            </p:extLst>
          </p:nvPr>
        </p:nvGraphicFramePr>
        <p:xfrm>
          <a:off x="1079141" y="1156361"/>
          <a:ext cx="7191910" cy="5606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4" imgW="12123810" imgH="8888066" progId="PBrush">
                  <p:embed/>
                </p:oleObj>
              </mc:Choice>
              <mc:Fallback>
                <p:oleObj r:id="rId4" imgW="12123810" imgH="8888066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141" y="1156361"/>
                        <a:ext cx="7191910" cy="56067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395</Words>
  <Application>Microsoft Office PowerPoint</Application>
  <PresentationFormat>Widescreen</PresentationFormat>
  <Paragraphs>64</Paragraphs>
  <Slides>18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</vt:lpstr>
      <vt:lpstr>Calibri Light</vt:lpstr>
      <vt:lpstr>Open Sans</vt:lpstr>
      <vt:lpstr>Times New Roman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Projeto (Dados Gerais)</vt:lpstr>
      <vt:lpstr>Projeto (Seção Transversal)</vt:lpstr>
      <vt:lpstr>Projeto (Seção Transversal)</vt:lpstr>
      <vt:lpstr>Projeto (OAE)</vt:lpstr>
      <vt:lpstr>Projeto (Variante 1)</vt:lpstr>
      <vt:lpstr>Projeto (Variante 2)</vt:lpstr>
      <vt:lpstr>Projeto (Variante 3)</vt:lpstr>
      <vt:lpstr>Projeto (Variante 4)</vt:lpstr>
      <vt:lpstr>Histórico Licitação (Obra)</vt:lpstr>
      <vt:lpstr>Auditoria CGU</vt:lpstr>
      <vt:lpstr>Contrato (Dados Gerais)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Bastos</dc:creator>
  <cp:lastModifiedBy>Adriano De Sousa Ferreira</cp:lastModifiedBy>
  <cp:revision>75</cp:revision>
  <dcterms:modified xsi:type="dcterms:W3CDTF">2023-06-11T20:50:44Z</dcterms:modified>
</cp:coreProperties>
</file>