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559" r:id="rId2"/>
    <p:sldId id="587" r:id="rId3"/>
    <p:sldId id="603" r:id="rId4"/>
    <p:sldId id="604" r:id="rId5"/>
    <p:sldId id="606" r:id="rId6"/>
    <p:sldId id="605" r:id="rId7"/>
    <p:sldId id="608" r:id="rId8"/>
    <p:sldId id="609" r:id="rId9"/>
    <p:sldId id="607" r:id="rId10"/>
    <p:sldId id="611" r:id="rId11"/>
    <p:sldId id="612" r:id="rId12"/>
    <p:sldId id="610" r:id="rId13"/>
    <p:sldId id="601" r:id="rId14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los Moreira dos Santos" initials="MMdS" lastIdx="3" clrIdx="0">
    <p:extLst>
      <p:ext uri="{19B8F6BF-5375-455C-9EA6-DF929625EA0E}">
        <p15:presenceInfo xmlns:p15="http://schemas.microsoft.com/office/powerpoint/2012/main" userId="39e9f63f5dcf6499" providerId="Windows Live"/>
      </p:ext>
    </p:extLst>
  </p:cmAuthor>
  <p:cmAuthor id="2" name="Joao Vicente de Morais" initials="JVdM" lastIdx="29" clrIdx="1">
    <p:extLst>
      <p:ext uri="{19B8F6BF-5375-455C-9EA6-DF929625EA0E}">
        <p15:presenceInfo xmlns:p15="http://schemas.microsoft.com/office/powerpoint/2012/main" userId="S::joao.morais@cgu.gov.br::0ff29d85-eecb-4c2b-9b17-3ffedb3331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27D9D5"/>
    <a:srgbClr val="33CCCC"/>
    <a:srgbClr val="008582"/>
    <a:srgbClr val="0066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E05330-F1E8-44C5-B784-039A3C6E4E2A}" v="112" dt="2022-05-12T20:53:42.5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56" autoAdjust="0"/>
    <p:restoredTop sz="94249" autoAdjust="0"/>
  </p:normalViewPr>
  <p:slideViewPr>
    <p:cSldViewPr snapToGrid="0">
      <p:cViewPr varScale="1">
        <p:scale>
          <a:sx n="116" d="100"/>
          <a:sy n="116" d="100"/>
        </p:scale>
        <p:origin x="76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o Vicente de Morais" userId="0ff29d85-eecb-4c2b-9b17-3ffedb333179" providerId="ADAL" clId="{BCE05330-F1E8-44C5-B784-039A3C6E4E2A}"/>
    <pc:docChg chg="modSld">
      <pc:chgData name="Joao Vicente de Morais" userId="0ff29d85-eecb-4c2b-9b17-3ffedb333179" providerId="ADAL" clId="{BCE05330-F1E8-44C5-B784-039A3C6E4E2A}" dt="2022-05-12T20:53:42.559" v="111"/>
      <pc:docMkLst>
        <pc:docMk/>
      </pc:docMkLst>
      <pc:sldChg chg="modAnim">
        <pc:chgData name="Joao Vicente de Morais" userId="0ff29d85-eecb-4c2b-9b17-3ffedb333179" providerId="ADAL" clId="{BCE05330-F1E8-44C5-B784-039A3C6E4E2A}" dt="2022-05-12T19:45:47.350" v="12"/>
        <pc:sldMkLst>
          <pc:docMk/>
          <pc:sldMk cId="1522085160" sldId="587"/>
        </pc:sldMkLst>
      </pc:sldChg>
      <pc:sldChg chg="modAnim">
        <pc:chgData name="Joao Vicente de Morais" userId="0ff29d85-eecb-4c2b-9b17-3ffedb333179" providerId="ADAL" clId="{BCE05330-F1E8-44C5-B784-039A3C6E4E2A}" dt="2022-05-12T19:45:53.330" v="24"/>
        <pc:sldMkLst>
          <pc:docMk/>
          <pc:sldMk cId="488237578" sldId="603"/>
        </pc:sldMkLst>
      </pc:sldChg>
      <pc:sldChg chg="modAnim">
        <pc:chgData name="Joao Vicente de Morais" userId="0ff29d85-eecb-4c2b-9b17-3ffedb333179" providerId="ADAL" clId="{BCE05330-F1E8-44C5-B784-039A3C6E4E2A}" dt="2022-05-12T19:45:58.718" v="34"/>
        <pc:sldMkLst>
          <pc:docMk/>
          <pc:sldMk cId="4070306835" sldId="604"/>
        </pc:sldMkLst>
      </pc:sldChg>
      <pc:sldChg chg="modAnim">
        <pc:chgData name="Joao Vicente de Morais" userId="0ff29d85-eecb-4c2b-9b17-3ffedb333179" providerId="ADAL" clId="{BCE05330-F1E8-44C5-B784-039A3C6E4E2A}" dt="2022-05-12T19:46:10.133" v="55"/>
        <pc:sldMkLst>
          <pc:docMk/>
          <pc:sldMk cId="2557468194" sldId="605"/>
        </pc:sldMkLst>
      </pc:sldChg>
      <pc:sldChg chg="modAnim">
        <pc:chgData name="Joao Vicente de Morais" userId="0ff29d85-eecb-4c2b-9b17-3ffedb333179" providerId="ADAL" clId="{BCE05330-F1E8-44C5-B784-039A3C6E4E2A}" dt="2022-05-12T19:46:04.721" v="50"/>
        <pc:sldMkLst>
          <pc:docMk/>
          <pc:sldMk cId="4096756975" sldId="606"/>
        </pc:sldMkLst>
      </pc:sldChg>
      <pc:sldChg chg="modAnim">
        <pc:chgData name="Joao Vicente de Morais" userId="0ff29d85-eecb-4c2b-9b17-3ffedb333179" providerId="ADAL" clId="{BCE05330-F1E8-44C5-B784-039A3C6E4E2A}" dt="2022-05-12T20:53:24.293" v="89"/>
        <pc:sldMkLst>
          <pc:docMk/>
          <pc:sldMk cId="3207245278" sldId="607"/>
        </pc:sldMkLst>
      </pc:sldChg>
      <pc:sldChg chg="modAnim">
        <pc:chgData name="Joao Vicente de Morais" userId="0ff29d85-eecb-4c2b-9b17-3ffedb333179" providerId="ADAL" clId="{BCE05330-F1E8-44C5-B784-039A3C6E4E2A}" dt="2022-05-12T19:46:16.284" v="65"/>
        <pc:sldMkLst>
          <pc:docMk/>
          <pc:sldMk cId="1587694948" sldId="608"/>
        </pc:sldMkLst>
      </pc:sldChg>
      <pc:sldChg chg="modAnim">
        <pc:chgData name="Joao Vicente de Morais" userId="0ff29d85-eecb-4c2b-9b17-3ffedb333179" providerId="ADAL" clId="{BCE05330-F1E8-44C5-B784-039A3C6E4E2A}" dt="2022-05-12T19:46:23.679" v="81"/>
        <pc:sldMkLst>
          <pc:docMk/>
          <pc:sldMk cId="140122540" sldId="609"/>
        </pc:sldMkLst>
      </pc:sldChg>
      <pc:sldChg chg="modAnim">
        <pc:chgData name="Joao Vicente de Morais" userId="0ff29d85-eecb-4c2b-9b17-3ffedb333179" providerId="ADAL" clId="{BCE05330-F1E8-44C5-B784-039A3C6E4E2A}" dt="2022-05-12T20:53:42.559" v="111"/>
        <pc:sldMkLst>
          <pc:docMk/>
          <pc:sldMk cId="2698132698" sldId="610"/>
        </pc:sldMkLst>
      </pc:sldChg>
      <pc:sldChg chg="modAnim">
        <pc:chgData name="Joao Vicente de Morais" userId="0ff29d85-eecb-4c2b-9b17-3ffedb333179" providerId="ADAL" clId="{BCE05330-F1E8-44C5-B784-039A3C6E4E2A}" dt="2022-05-12T20:53:30.677" v="96"/>
        <pc:sldMkLst>
          <pc:docMk/>
          <pc:sldMk cId="1198368567" sldId="611"/>
        </pc:sldMkLst>
      </pc:sldChg>
      <pc:sldChg chg="modAnim">
        <pc:chgData name="Joao Vicente de Morais" userId="0ff29d85-eecb-4c2b-9b17-3ffedb333179" providerId="ADAL" clId="{BCE05330-F1E8-44C5-B784-039A3C6E4E2A}" dt="2022-05-12T20:53:37.067" v="103"/>
        <pc:sldMkLst>
          <pc:docMk/>
          <pc:sldMk cId="2242221562" sldId="61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CFECF-176F-4446-8E8C-E5DFC38BC2E5}" type="datetimeFigureOut">
              <a:rPr lang="pt-BR" smtClean="0"/>
              <a:t>13/05/2022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54D490-7854-3F4D-B55D-B2D203D2B2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506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13/05/2022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423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13/05/2022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977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3475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13/05/2022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600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13/05/2022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8234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13/05/2022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667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13/05/2022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867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13/05/2022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170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13/05/2022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542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13/05/2022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238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13/05/2022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7007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7C14E-9AA3-40E0-BA2F-8ABEB8D63F17}" type="datetimeFigureOut">
              <a:rPr lang="pt-BR" smtClean="0"/>
              <a:t>13/05/2022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71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2683908-9000-4B79-A8E2-FC71C346D17F}"/>
              </a:ext>
            </a:extLst>
          </p:cNvPr>
          <p:cNvSpPr txBox="1"/>
          <p:nvPr/>
        </p:nvSpPr>
        <p:spPr>
          <a:xfrm>
            <a:off x="1875561" y="1520785"/>
            <a:ext cx="8440878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3200" b="1" dirty="0">
                <a:solidFill>
                  <a:schemeClr val="tx2">
                    <a:lumMod val="50000"/>
                  </a:schemeClr>
                </a:solidFill>
              </a:rPr>
              <a:t>Audiência Pública Extraordinária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3200" b="1" dirty="0">
                <a:solidFill>
                  <a:schemeClr val="tx2">
                    <a:lumMod val="50000"/>
                  </a:schemeClr>
                </a:solidFill>
              </a:rPr>
              <a:t>Câmara dos Deputados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3200" dirty="0">
                <a:solidFill>
                  <a:schemeClr val="tx2">
                    <a:lumMod val="50000"/>
                  </a:schemeClr>
                </a:solidFill>
              </a:rPr>
              <a:t> Comissão de Fiscalização Financeira e Controle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3200" i="1" dirty="0">
                <a:solidFill>
                  <a:schemeClr val="tx2">
                    <a:lumMod val="50000"/>
                  </a:schemeClr>
                </a:solidFill>
              </a:rPr>
              <a:t>Obras Públicas Inacabadas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pt-BR" sz="32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3200" b="1" dirty="0">
                <a:solidFill>
                  <a:schemeClr val="tx2">
                    <a:lumMod val="50000"/>
                  </a:schemeClr>
                </a:solidFill>
              </a:rPr>
              <a:t>DI/SFC/CGU</a:t>
            </a:r>
          </a:p>
        </p:txBody>
      </p:sp>
    </p:spTree>
    <p:extLst>
      <p:ext uri="{BB962C8B-B14F-4D97-AF65-F5344CB8AC3E}">
        <p14:creationId xmlns:p14="http://schemas.microsoft.com/office/powerpoint/2010/main" val="3472472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2683908-9000-4B79-A8E2-FC71C346D17F}"/>
              </a:ext>
            </a:extLst>
          </p:cNvPr>
          <p:cNvSpPr txBox="1"/>
          <p:nvPr/>
        </p:nvSpPr>
        <p:spPr>
          <a:xfrm>
            <a:off x="136939" y="719563"/>
            <a:ext cx="114896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Principais Resultados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A5773B0F-6BF5-41DD-AF1C-135B8189C09D}"/>
              </a:ext>
            </a:extLst>
          </p:cNvPr>
          <p:cNvSpPr txBox="1"/>
          <p:nvPr/>
        </p:nvSpPr>
        <p:spPr>
          <a:xfrm>
            <a:off x="1978942" y="1296981"/>
            <a:ext cx="75456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Gráfico 5 – </a:t>
            </a:r>
            <a:r>
              <a:rPr lang="pt-BR" sz="1800" b="1" i="0" u="none" strike="noStrike" baseline="0" dirty="0">
                <a:solidFill>
                  <a:srgbClr val="000000"/>
                </a:solidFill>
              </a:rPr>
              <a:t>Principais motivos de paralisação dos empreendimentos por </a:t>
            </a:r>
            <a:r>
              <a:rPr lang="pt-BR" sz="1800" b="1" i="0" u="sng" strike="noStrike" baseline="0" dirty="0">
                <a:solidFill>
                  <a:srgbClr val="000000"/>
                </a:solidFill>
              </a:rPr>
              <a:t>valor</a:t>
            </a:r>
            <a:r>
              <a:rPr lang="pt-BR" sz="1800" b="1" i="0" u="none" strike="noStrike" baseline="0" dirty="0">
                <a:solidFill>
                  <a:srgbClr val="000000"/>
                </a:solidFill>
              </a:rPr>
              <a:t>. </a:t>
            </a:r>
            <a:endParaRPr lang="pt-BR" sz="2000" b="1" dirty="0"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72661519-7B86-4531-8FDC-31984DA825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739" y="1782066"/>
            <a:ext cx="8019852" cy="3293868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AD9E0A0F-853F-4EEE-AB75-B047BFE8CFDD}"/>
              </a:ext>
            </a:extLst>
          </p:cNvPr>
          <p:cNvSpPr txBox="1"/>
          <p:nvPr/>
        </p:nvSpPr>
        <p:spPr>
          <a:xfrm>
            <a:off x="1155739" y="5635638"/>
            <a:ext cx="1074120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Symbol" panose="05050102010706020507" pitchFamily="18" charset="2"/>
              <a:buChar char="Þ"/>
            </a:pP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</a:rPr>
              <a:t>problemas relacionados à menor capacidade técnica do ente subnacional são mais significativos em obras de pequeno porte.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questões orçamentárias e financeiras são mais significativas em obras de maior porte.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xmlns="" id="{DC52C6BC-3A90-4BCE-8E5C-BBEDD2AF6886}"/>
              </a:ext>
            </a:extLst>
          </p:cNvPr>
          <p:cNvCxnSpPr>
            <a:cxnSpLocks/>
          </p:cNvCxnSpPr>
          <p:nvPr/>
        </p:nvCxnSpPr>
        <p:spPr>
          <a:xfrm>
            <a:off x="2191657" y="4827999"/>
            <a:ext cx="144347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xmlns="" id="{318268C3-05E2-4DA1-9964-8C66503148DA}"/>
              </a:ext>
            </a:extLst>
          </p:cNvPr>
          <p:cNvCxnSpPr>
            <a:cxnSpLocks/>
          </p:cNvCxnSpPr>
          <p:nvPr/>
        </p:nvCxnSpPr>
        <p:spPr>
          <a:xfrm>
            <a:off x="1814286" y="4559271"/>
            <a:ext cx="182084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xmlns="" id="{3C18340B-BA61-40C4-9A2B-E8D93B7FF27C}"/>
              </a:ext>
            </a:extLst>
          </p:cNvPr>
          <p:cNvCxnSpPr>
            <a:cxnSpLocks/>
          </p:cNvCxnSpPr>
          <p:nvPr/>
        </p:nvCxnSpPr>
        <p:spPr>
          <a:xfrm>
            <a:off x="1155739" y="4292166"/>
            <a:ext cx="247939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8368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2683908-9000-4B79-A8E2-FC71C346D17F}"/>
              </a:ext>
            </a:extLst>
          </p:cNvPr>
          <p:cNvSpPr txBox="1"/>
          <p:nvPr/>
        </p:nvSpPr>
        <p:spPr>
          <a:xfrm>
            <a:off x="136939" y="766411"/>
            <a:ext cx="114896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Principais Recomendações – Eixos de Atuação 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FE57A928-35DC-48F8-AAED-419957A12D8A}"/>
              </a:ext>
            </a:extLst>
          </p:cNvPr>
          <p:cNvSpPr txBox="1"/>
          <p:nvPr/>
        </p:nvSpPr>
        <p:spPr>
          <a:xfrm>
            <a:off x="237993" y="1403966"/>
            <a:ext cx="11489635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marR="76200" algn="just">
              <a:spcBef>
                <a:spcPts val="600"/>
              </a:spcBef>
              <a:spcAft>
                <a:spcPts val="600"/>
              </a:spcAft>
            </a:pPr>
            <a:r>
              <a:rPr lang="pt-BR" b="0" i="0" u="sng" dirty="0">
                <a:solidFill>
                  <a:srgbClr val="000000"/>
                </a:solidFill>
                <a:effectLst/>
                <a:latin typeface="Times_New_Roman"/>
              </a:rPr>
              <a:t>Certificação de Projetos</a:t>
            </a:r>
            <a:endParaRPr lang="pt-BR" b="0" i="0" dirty="0">
              <a:solidFill>
                <a:srgbClr val="000000"/>
              </a:solidFill>
              <a:effectLst/>
              <a:latin typeface="Times_New_Roman"/>
            </a:endParaRPr>
          </a:p>
          <a:p>
            <a:pPr marL="361950" marR="76200" indent="-28575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pt-BR" b="0" i="0" dirty="0">
                <a:solidFill>
                  <a:srgbClr val="000000"/>
                </a:solidFill>
                <a:effectLst/>
                <a:latin typeface="Times_New_Roman"/>
              </a:rPr>
              <a:t>Utilização de procedimento de </a:t>
            </a:r>
            <a:r>
              <a:rPr lang="pt-BR" b="1" i="0" dirty="0">
                <a:solidFill>
                  <a:srgbClr val="000000"/>
                </a:solidFill>
                <a:effectLst/>
                <a:latin typeface="Times_New_Roman"/>
              </a:rPr>
              <a:t>inspeção acreditada </a:t>
            </a:r>
            <a:r>
              <a:rPr lang="pt-BR" b="0" i="0" dirty="0">
                <a:solidFill>
                  <a:srgbClr val="000000"/>
                </a:solidFill>
                <a:effectLst/>
                <a:latin typeface="Times_New_Roman"/>
              </a:rPr>
              <a:t>(regulamentada pela Portaria nº 367, de 20 de dezembro de 2017) por organismos de inspeção =&gt; estudos e projetos mais qualificados e seguros.</a:t>
            </a:r>
            <a:endParaRPr lang="pt-BR" b="0" i="0" u="sng" dirty="0">
              <a:solidFill>
                <a:srgbClr val="000000"/>
              </a:solidFill>
              <a:effectLst/>
              <a:latin typeface="Times_New_Roman"/>
            </a:endParaRPr>
          </a:p>
          <a:p>
            <a:pPr marL="76200" marR="76200" algn="just">
              <a:spcBef>
                <a:spcPts val="600"/>
              </a:spcBef>
              <a:spcAft>
                <a:spcPts val="600"/>
              </a:spcAft>
            </a:pPr>
            <a:r>
              <a:rPr lang="pt-BR" b="0" i="0" u="sng" dirty="0">
                <a:solidFill>
                  <a:srgbClr val="000000"/>
                </a:solidFill>
                <a:effectLst/>
                <a:latin typeface="Times_New_Roman"/>
              </a:rPr>
              <a:t>Ações voltadas para a Redução das Obras Paralisadas e das Carteiras</a:t>
            </a:r>
            <a:endParaRPr lang="pt-BR" b="0" i="0" dirty="0">
              <a:solidFill>
                <a:srgbClr val="000000"/>
              </a:solidFill>
              <a:effectLst/>
              <a:latin typeface="Times_New_Roman"/>
            </a:endParaRPr>
          </a:p>
          <a:p>
            <a:pPr marL="361950" marR="76200" indent="-28575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pt-BR" b="0" i="0" dirty="0">
                <a:solidFill>
                  <a:srgbClr val="000000"/>
                </a:solidFill>
                <a:effectLst/>
                <a:latin typeface="Times_New_Roman"/>
              </a:rPr>
              <a:t>Priorização da carteira de </a:t>
            </a:r>
            <a:r>
              <a:rPr lang="pt-BR" b="1" i="0" dirty="0">
                <a:solidFill>
                  <a:srgbClr val="000000"/>
                </a:solidFill>
                <a:effectLst/>
                <a:latin typeface="Times_New_Roman"/>
              </a:rPr>
              <a:t>obras em andamento em relação a novos empreendimentos</a:t>
            </a:r>
            <a:r>
              <a:rPr lang="pt-BR" b="0" i="0" dirty="0">
                <a:solidFill>
                  <a:srgbClr val="000000"/>
                </a:solidFill>
                <a:effectLst/>
                <a:latin typeface="Times_New_Roman"/>
              </a:rPr>
              <a:t>;</a:t>
            </a:r>
          </a:p>
          <a:p>
            <a:pPr marL="361950" marR="76200" indent="-28575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pt-BR" b="0" i="0" dirty="0">
                <a:solidFill>
                  <a:srgbClr val="000000"/>
                </a:solidFill>
                <a:effectLst/>
                <a:latin typeface="Times_New_Roman"/>
              </a:rPr>
              <a:t>Utilização de </a:t>
            </a:r>
            <a:r>
              <a:rPr lang="pt-BR" b="1" i="0" dirty="0">
                <a:solidFill>
                  <a:srgbClr val="000000"/>
                </a:solidFill>
                <a:effectLst/>
                <a:latin typeface="Times_New_Roman"/>
              </a:rPr>
              <a:t>critérios de priorização de retomada de obras </a:t>
            </a:r>
            <a:r>
              <a:rPr lang="pt-BR" b="0" i="0" dirty="0">
                <a:solidFill>
                  <a:srgbClr val="000000"/>
                </a:solidFill>
                <a:effectLst/>
                <a:latin typeface="Times_New_Roman"/>
              </a:rPr>
              <a:t>que levem em consideração, além do </a:t>
            </a:r>
            <a:r>
              <a:rPr lang="pt-BR" b="0" i="0" u="sng" dirty="0">
                <a:solidFill>
                  <a:srgbClr val="000000"/>
                </a:solidFill>
                <a:effectLst/>
                <a:latin typeface="Times_New_Roman"/>
              </a:rPr>
              <a:t>percentual de execução física</a:t>
            </a:r>
            <a:r>
              <a:rPr lang="pt-BR" b="0" i="0" dirty="0">
                <a:solidFill>
                  <a:srgbClr val="000000"/>
                </a:solidFill>
                <a:effectLst/>
                <a:latin typeface="Times_New_Roman"/>
              </a:rPr>
              <a:t> outros fatores, como: </a:t>
            </a:r>
            <a:r>
              <a:rPr lang="pt-BR" b="0" i="0" u="sng" dirty="0">
                <a:solidFill>
                  <a:srgbClr val="000000"/>
                </a:solidFill>
                <a:effectLst/>
                <a:latin typeface="Times_New_Roman"/>
              </a:rPr>
              <a:t>tempo de paralisação</a:t>
            </a:r>
            <a:r>
              <a:rPr lang="pt-BR" b="0" i="0" dirty="0">
                <a:solidFill>
                  <a:srgbClr val="000000"/>
                </a:solidFill>
                <a:effectLst/>
                <a:latin typeface="Times_New_Roman"/>
              </a:rPr>
              <a:t>; </a:t>
            </a:r>
            <a:r>
              <a:rPr lang="pt-BR" b="0" i="0" u="sng" dirty="0">
                <a:solidFill>
                  <a:srgbClr val="000000"/>
                </a:solidFill>
                <a:effectLst/>
                <a:latin typeface="Times_New_Roman"/>
              </a:rPr>
              <a:t>motivo</a:t>
            </a:r>
            <a:r>
              <a:rPr lang="pt-BR" b="0" i="0" dirty="0">
                <a:solidFill>
                  <a:srgbClr val="000000"/>
                </a:solidFill>
                <a:effectLst/>
                <a:latin typeface="Times_New_Roman"/>
              </a:rPr>
              <a:t>; </a:t>
            </a:r>
            <a:r>
              <a:rPr lang="pt-BR" b="0" i="0" u="sng" dirty="0">
                <a:solidFill>
                  <a:srgbClr val="000000"/>
                </a:solidFill>
                <a:effectLst/>
                <a:latin typeface="Times_New_Roman"/>
              </a:rPr>
              <a:t>existência de outras obras paralisadas com o mesmo ente ou entregues e sem operação</a:t>
            </a:r>
            <a:r>
              <a:rPr lang="pt-BR" b="0" i="0" dirty="0">
                <a:solidFill>
                  <a:srgbClr val="000000"/>
                </a:solidFill>
                <a:effectLst/>
                <a:latin typeface="Times_New_Roman"/>
              </a:rPr>
              <a:t>; contrato vigente; entre outros;</a:t>
            </a:r>
          </a:p>
          <a:p>
            <a:pPr marL="76200" marR="76200" algn="just">
              <a:spcBef>
                <a:spcPts val="600"/>
              </a:spcBef>
              <a:spcAft>
                <a:spcPts val="600"/>
              </a:spcAft>
            </a:pPr>
            <a:r>
              <a:rPr lang="pt-BR" b="0" i="0" u="sng" dirty="0">
                <a:solidFill>
                  <a:srgbClr val="000000"/>
                </a:solidFill>
                <a:effectLst/>
                <a:latin typeface="Times_New_Roman"/>
              </a:rPr>
              <a:t>Transparência</a:t>
            </a:r>
            <a:endParaRPr lang="pt-BR" b="0" i="0" dirty="0">
              <a:solidFill>
                <a:srgbClr val="000000"/>
              </a:solidFill>
              <a:effectLst/>
              <a:latin typeface="Times_New_Roman"/>
            </a:endParaRPr>
          </a:p>
          <a:p>
            <a:pPr marL="361950" marR="76200" indent="-28575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pt-BR" b="1" i="0" dirty="0">
                <a:solidFill>
                  <a:srgbClr val="000000"/>
                </a:solidFill>
                <a:effectLst/>
                <a:latin typeface="Times_New_Roman"/>
              </a:rPr>
              <a:t>divulgação centralizada das informações atualizadas de toda carteira </a:t>
            </a:r>
            <a:r>
              <a:rPr lang="pt-BR" b="0" i="0" dirty="0">
                <a:solidFill>
                  <a:srgbClr val="000000"/>
                </a:solidFill>
                <a:effectLst/>
                <a:latin typeface="Times_New_Roman"/>
              </a:rPr>
              <a:t>de investimentos em infraestrutura em andamento, destacando, dentre outras: </a:t>
            </a:r>
            <a:r>
              <a:rPr lang="pt-BR" b="0" i="0" u="sng" dirty="0">
                <a:solidFill>
                  <a:srgbClr val="000000"/>
                </a:solidFill>
                <a:effectLst/>
                <a:latin typeface="Times_New_Roman"/>
              </a:rPr>
              <a:t>projetos prioritários </a:t>
            </a:r>
            <a:r>
              <a:rPr lang="pt-BR" b="0" i="0" dirty="0">
                <a:solidFill>
                  <a:srgbClr val="000000"/>
                </a:solidFill>
                <a:effectLst/>
                <a:latin typeface="Times_New_Roman"/>
              </a:rPr>
              <a:t>(sem impedimentos à execução, o que pode melhor oportunizar a alocação de emendas parlamentares); </a:t>
            </a:r>
            <a:r>
              <a:rPr lang="pt-BR" b="0" i="0" u="sng" dirty="0">
                <a:solidFill>
                  <a:srgbClr val="000000"/>
                </a:solidFill>
                <a:effectLst/>
                <a:latin typeface="Times_New_Roman"/>
              </a:rPr>
              <a:t>causas de paralisação</a:t>
            </a:r>
            <a:r>
              <a:rPr lang="pt-BR" b="0" i="0" dirty="0">
                <a:solidFill>
                  <a:srgbClr val="000000"/>
                </a:solidFill>
                <a:effectLst/>
                <a:latin typeface="Times_New_Roman"/>
              </a:rPr>
              <a:t>; e </a:t>
            </a:r>
            <a:r>
              <a:rPr lang="pt-BR" b="0" i="0" u="sng" dirty="0">
                <a:solidFill>
                  <a:srgbClr val="000000"/>
                </a:solidFill>
                <a:effectLst/>
                <a:latin typeface="Times_New_Roman"/>
              </a:rPr>
              <a:t>ações necessárias para a retomada de cada empreendimento</a:t>
            </a:r>
            <a:r>
              <a:rPr lang="pt-BR" b="0" i="0" dirty="0">
                <a:solidFill>
                  <a:srgbClr val="000000"/>
                </a:solidFill>
                <a:effectLst/>
                <a:latin typeface="Times_New_Roman"/>
              </a:rPr>
              <a:t>.</a:t>
            </a:r>
          </a:p>
          <a:p>
            <a:pPr marL="76200" marR="76200" algn="just">
              <a:spcBef>
                <a:spcPts val="600"/>
              </a:spcBef>
              <a:spcAft>
                <a:spcPts val="600"/>
              </a:spcAft>
            </a:pPr>
            <a:endParaRPr lang="pt-BR" b="0" i="0" dirty="0">
              <a:solidFill>
                <a:srgbClr val="000000"/>
              </a:solidFill>
              <a:effectLst/>
              <a:latin typeface="Times_New_Roman"/>
            </a:endParaRPr>
          </a:p>
          <a:p>
            <a:pPr marL="76200" marR="76200" algn="just">
              <a:spcBef>
                <a:spcPts val="600"/>
              </a:spcBef>
              <a:spcAft>
                <a:spcPts val="600"/>
              </a:spcAft>
            </a:pPr>
            <a:endParaRPr lang="pt-BR" b="0" i="0" dirty="0">
              <a:solidFill>
                <a:srgbClr val="000000"/>
              </a:solidFill>
              <a:effectLst/>
              <a:latin typeface="Times_New_Roman"/>
            </a:endParaRPr>
          </a:p>
        </p:txBody>
      </p:sp>
    </p:spTree>
    <p:extLst>
      <p:ext uri="{BB962C8B-B14F-4D97-AF65-F5344CB8AC3E}">
        <p14:creationId xmlns:p14="http://schemas.microsoft.com/office/powerpoint/2010/main" val="2242221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2683908-9000-4B79-A8E2-FC71C346D17F}"/>
              </a:ext>
            </a:extLst>
          </p:cNvPr>
          <p:cNvSpPr txBox="1"/>
          <p:nvPr/>
        </p:nvSpPr>
        <p:spPr>
          <a:xfrm>
            <a:off x="136939" y="766411"/>
            <a:ext cx="114896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Considerações Finais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FE57A928-35DC-48F8-AAED-419957A12D8A}"/>
              </a:ext>
            </a:extLst>
          </p:cNvPr>
          <p:cNvSpPr txBox="1"/>
          <p:nvPr/>
        </p:nvSpPr>
        <p:spPr>
          <a:xfrm>
            <a:off x="237993" y="1403966"/>
            <a:ext cx="11489635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marR="76200" algn="just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rgbClr val="000000"/>
                </a:solidFill>
                <a:latin typeface="Times_New_Roman"/>
              </a:rPr>
              <a:t>Redução do passivo de obras: </a:t>
            </a:r>
          </a:p>
          <a:p>
            <a:pPr marL="361950" marR="76200" indent="-28575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pt-BR" dirty="0">
                <a:solidFill>
                  <a:srgbClr val="000000"/>
                </a:solidFill>
                <a:latin typeface="Times_New_Roman"/>
              </a:rPr>
              <a:t>Olhar amplo e racional dos atores envolvidos para otimizar a carteira de investimentos em infraestrutura;</a:t>
            </a:r>
          </a:p>
          <a:p>
            <a:pPr marL="361950" marR="76200" indent="-28575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pt-BR" b="0" i="0" dirty="0">
                <a:solidFill>
                  <a:srgbClr val="000000"/>
                </a:solidFill>
                <a:effectLst/>
                <a:latin typeface="Times_New_Roman"/>
              </a:rPr>
              <a:t>Participação do Gestor local no processo: indicar o que é prioritário e informar se a demanda pela UPA ou pela Creche ainda existe; </a:t>
            </a:r>
          </a:p>
          <a:p>
            <a:pPr marL="361950" marR="76200" indent="-28575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pt-B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Não basta garantir os recursos para conclusão da obra; deve-se identificar se o ente possui condições de custear o equipamento público depois que for entregue;</a:t>
            </a:r>
          </a:p>
          <a:p>
            <a:pPr marL="361950" marR="76200" indent="-28575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Criteriosa priorização dos projetos: </a:t>
            </a:r>
          </a:p>
          <a:p>
            <a:pPr marL="76200" marR="76200" algn="just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(i)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selecionar aqueles projetos com maior potencial de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conclusividade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de retornos à sociedade</a:t>
            </a:r>
          </a:p>
          <a:p>
            <a:pPr marL="76200" marR="76200" algn="just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(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considerar as obras que já estão em andamento, antes de se decidir por lançar novos empreendimentos, a 	fim de evitar a pulverização dos recursos orçamentários.</a:t>
            </a:r>
          </a:p>
          <a:p>
            <a:pPr marL="361950" marR="76200" indent="-28575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Maior diálogo do Poder Executivo com o Poder Legislativo para garantir uma melhor governança alocativa dos recursos orçamentários: priorização técnica para subsidiar a decisão política do parlamento.</a:t>
            </a:r>
          </a:p>
          <a:p>
            <a:pPr marL="76200" marR="76200" algn="just">
              <a:spcBef>
                <a:spcPts val="600"/>
              </a:spcBef>
              <a:spcAft>
                <a:spcPts val="600"/>
              </a:spcAft>
            </a:pPr>
            <a:endParaRPr lang="pt-BR" b="0" i="0" dirty="0">
              <a:solidFill>
                <a:srgbClr val="000000"/>
              </a:solidFill>
              <a:effectLst/>
              <a:latin typeface="Times_New_Roman"/>
            </a:endParaRPr>
          </a:p>
        </p:txBody>
      </p:sp>
    </p:spTree>
    <p:extLst>
      <p:ext uri="{BB962C8B-B14F-4D97-AF65-F5344CB8AC3E}">
        <p14:creationId xmlns:p14="http://schemas.microsoft.com/office/powerpoint/2010/main" val="2698132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7E40FC0-42D6-4AE3-BC53-F0682FD8E2B9}"/>
              </a:ext>
            </a:extLst>
          </p:cNvPr>
          <p:cNvSpPr txBox="1"/>
          <p:nvPr/>
        </p:nvSpPr>
        <p:spPr>
          <a:xfrm>
            <a:off x="2673845" y="3280696"/>
            <a:ext cx="844087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pt-BR" sz="32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pt-BR" sz="32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pt-BR" sz="32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pt-BR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Imagem 12">
            <a:extLst>
              <a:ext uri="{FF2B5EF4-FFF2-40B4-BE49-F238E27FC236}">
                <a16:creationId xmlns:a16="http://schemas.microsoft.com/office/drawing/2014/main" xmlns="" id="{47F4EE50-9769-4841-9B50-96A6E1062A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829" y="3329315"/>
            <a:ext cx="4776716" cy="1133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17F43C2D-24F7-43A2-A0AC-238BD124B3FF}"/>
              </a:ext>
            </a:extLst>
          </p:cNvPr>
          <p:cNvSpPr txBox="1"/>
          <p:nvPr/>
        </p:nvSpPr>
        <p:spPr>
          <a:xfrm>
            <a:off x="2464905" y="1730309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Obrigado!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3E4D33A9-B051-4CDE-96B1-1B284AEE4AFE}"/>
              </a:ext>
            </a:extLst>
          </p:cNvPr>
          <p:cNvSpPr txBox="1"/>
          <p:nvPr/>
        </p:nvSpPr>
        <p:spPr>
          <a:xfrm>
            <a:off x="2139789" y="2681815"/>
            <a:ext cx="7378366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600" b="1" i="1" dirty="0">
                <a:solidFill>
                  <a:srgbClr val="76717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 - Diretoria de Auditoria de Políticas de Infraestrutura</a:t>
            </a:r>
          </a:p>
          <a:p>
            <a:pPr algn="ctr"/>
            <a:r>
              <a:rPr lang="pt-BR" sz="1800" b="1" i="1" dirty="0">
                <a:solidFill>
                  <a:srgbClr val="76717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SFC - Secretaria Federal de Controle Interno</a:t>
            </a:r>
            <a:endParaRPr lang="pt-BR" sz="2400" b="1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68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2683908-9000-4B79-A8E2-FC71C346D17F}"/>
              </a:ext>
            </a:extLst>
          </p:cNvPr>
          <p:cNvSpPr txBox="1"/>
          <p:nvPr/>
        </p:nvSpPr>
        <p:spPr>
          <a:xfrm>
            <a:off x="463826" y="832903"/>
            <a:ext cx="11489635" cy="62709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spcBef>
                <a:spcPts val="300"/>
              </a:spcBef>
              <a:spcAft>
                <a:spcPts val="300"/>
              </a:spcAft>
              <a:buAutoNum type="arabicPeriod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Contextualização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Relatório de Avaliação CGU 843821/2020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documento elaborado no âmbito do CIG - Comitê Interministerial de Governança  (GT para Governança de Investimentos em Infraestrutura - GT Infraestrutura)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avaliação de alternativas para o enfrentamento de obras paralisadas e para o incentivo à conclusão e operação desses empreendimentos;</a:t>
            </a: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Retrato das obras públicas do país em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dezembro/2019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contam com recursos federais sob responsabilidade dos setoriais: MDR, MINFRA, MEC, </a:t>
            </a:r>
            <a:r>
              <a:rPr lang="pt-B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Mturismo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MCTIC, FUNASA, etc. ***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Relatório de Avaliação CGU 843821/2020: apresenta d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iversos retratos/recortes.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2000" dirty="0"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have Esquerda 5">
            <a:extLst>
              <a:ext uri="{FF2B5EF4-FFF2-40B4-BE49-F238E27FC236}">
                <a16:creationId xmlns:a16="http://schemas.microsoft.com/office/drawing/2014/main" xmlns="" id="{B7E326E5-8420-4193-BBCE-C51934AAF087}"/>
              </a:ext>
            </a:extLst>
          </p:cNvPr>
          <p:cNvSpPr/>
          <p:nvPr/>
        </p:nvSpPr>
        <p:spPr>
          <a:xfrm>
            <a:off x="3444799" y="3897573"/>
            <a:ext cx="298265" cy="2157291"/>
          </a:xfrm>
          <a:prstGeom prst="leftBrace">
            <a:avLst>
              <a:gd name="adj1" fmla="val 47357"/>
              <a:gd name="adj2" fmla="val 4768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9A319BB9-4E97-4D24-94E2-C1D35EE0FDBE}"/>
              </a:ext>
            </a:extLst>
          </p:cNvPr>
          <p:cNvSpPr txBox="1"/>
          <p:nvPr/>
        </p:nvSpPr>
        <p:spPr>
          <a:xfrm>
            <a:off x="1055688" y="4524038"/>
            <a:ext cx="268737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Bell MT" panose="02020503060305020303" pitchFamily="18" charset="0"/>
                <a:cs typeface="Times New Roman" panose="02020603050405020304" pitchFamily="18" charset="0"/>
              </a:rPr>
              <a:t>32.480</a:t>
            </a:r>
            <a:r>
              <a:rPr lang="pt-BR" sz="2400" dirty="0">
                <a:latin typeface="Bell MT" panose="02020503060305020303" pitchFamily="18" charset="0"/>
                <a:cs typeface="Times New Roman" panose="02020603050405020304" pitchFamily="18" charset="0"/>
              </a:rPr>
              <a:t> obras </a:t>
            </a:r>
          </a:p>
          <a:p>
            <a:pPr algn="ctr"/>
            <a:r>
              <a:rPr lang="pt-BR" sz="2400" dirty="0">
                <a:latin typeface="Bell MT" panose="02020503060305020303" pitchFamily="18" charset="0"/>
                <a:cs typeface="Times New Roman" panose="02020603050405020304" pitchFamily="18" charset="0"/>
              </a:rPr>
              <a:t>em execução </a:t>
            </a:r>
            <a:endParaRPr lang="pt-BR" sz="2400" dirty="0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xmlns="" id="{62E4F43E-2DCF-4A55-A4C1-B0937B158DC1}"/>
              </a:ext>
            </a:extLst>
          </p:cNvPr>
          <p:cNvSpPr txBox="1"/>
          <p:nvPr/>
        </p:nvSpPr>
        <p:spPr>
          <a:xfrm>
            <a:off x="7057149" y="4438504"/>
            <a:ext cx="120526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dirty="0">
                <a:latin typeface="Bell MT" panose="02020503060305020303" pitchFamily="18" charset="0"/>
                <a:cs typeface="Times New Roman" panose="02020603050405020304" pitchFamily="18" charset="0"/>
              </a:rPr>
              <a:t>=&gt;</a:t>
            </a:r>
            <a:endParaRPr lang="pt-BR" sz="2400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xmlns="" id="{26E33BC7-DDE0-4049-917D-9CECC340DCC7}"/>
              </a:ext>
            </a:extLst>
          </p:cNvPr>
          <p:cNvSpPr txBox="1"/>
          <p:nvPr/>
        </p:nvSpPr>
        <p:spPr>
          <a:xfrm>
            <a:off x="7942756" y="4115339"/>
            <a:ext cx="268737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dirty="0">
                <a:latin typeface="Bell MT" panose="02020503060305020303" pitchFamily="18" charset="0"/>
                <a:cs typeface="Times New Roman" panose="02020603050405020304" pitchFamily="18" charset="0"/>
              </a:rPr>
              <a:t>33,6% das obras estavam com problema de execução</a:t>
            </a:r>
            <a:endParaRPr lang="pt-BR" sz="2400" dirty="0"/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xmlns="" id="{77290681-437C-4034-B687-47AADF15DF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3781" y="3776883"/>
            <a:ext cx="3343742" cy="2248214"/>
          </a:xfrm>
          <a:prstGeom prst="rect">
            <a:avLst/>
          </a:prstGeom>
        </p:spPr>
      </p:pic>
      <p:sp>
        <p:nvSpPr>
          <p:cNvPr id="21" name="CaixaDeTexto 20">
            <a:extLst>
              <a:ext uri="{FF2B5EF4-FFF2-40B4-BE49-F238E27FC236}">
                <a16:creationId xmlns:a16="http://schemas.microsoft.com/office/drawing/2014/main" xmlns="" id="{D6354B6D-4C02-4A0E-8984-F05265D87FDC}"/>
              </a:ext>
            </a:extLst>
          </p:cNvPr>
          <p:cNvSpPr txBox="1"/>
          <p:nvPr/>
        </p:nvSpPr>
        <p:spPr>
          <a:xfrm>
            <a:off x="3919807" y="4053386"/>
            <a:ext cx="15358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dirty="0">
                <a:solidFill>
                  <a:schemeClr val="bg1"/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  <a:t>10.916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xmlns="" id="{B20E55A1-DC73-4126-BAE6-582016C0EE66}"/>
              </a:ext>
            </a:extLst>
          </p:cNvPr>
          <p:cNvSpPr txBox="1"/>
          <p:nvPr/>
        </p:nvSpPr>
        <p:spPr>
          <a:xfrm>
            <a:off x="5324977" y="4560721"/>
            <a:ext cx="15358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dirty="0">
                <a:solidFill>
                  <a:schemeClr val="bg1"/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  <a:t>21.564 </a:t>
            </a:r>
            <a:endParaRPr lang="pt-B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085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2683908-9000-4B79-A8E2-FC71C346D17F}"/>
              </a:ext>
            </a:extLst>
          </p:cNvPr>
          <p:cNvSpPr txBox="1"/>
          <p:nvPr/>
        </p:nvSpPr>
        <p:spPr>
          <a:xfrm>
            <a:off x="136939" y="766411"/>
            <a:ext cx="114896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Principais Resultados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7AB94836-E891-4DC1-B8AC-05E5FC835B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1254"/>
            <a:ext cx="5603461" cy="2757539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2A11944E-854D-4DC2-84CA-02702A5B7734}"/>
              </a:ext>
            </a:extLst>
          </p:cNvPr>
          <p:cNvSpPr txBox="1"/>
          <p:nvPr/>
        </p:nvSpPr>
        <p:spPr>
          <a:xfrm>
            <a:off x="6463443" y="1325385"/>
            <a:ext cx="55797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Gráfico 2 - </a:t>
            </a:r>
            <a:r>
              <a:rPr lang="pt-BR" sz="1800" b="1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Valores</a:t>
            </a: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das obras paralisadas por ministério</a:t>
            </a:r>
            <a:endParaRPr lang="pt-BR" sz="2000" dirty="0"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2CD0C991-5861-4983-A7FD-237EB9E9C2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8023" y="1694717"/>
            <a:ext cx="6163977" cy="3151717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A5773B0F-6BF5-41DD-AF1C-135B8189C09D}"/>
              </a:ext>
            </a:extLst>
          </p:cNvPr>
          <p:cNvSpPr txBox="1"/>
          <p:nvPr/>
        </p:nvSpPr>
        <p:spPr>
          <a:xfrm>
            <a:off x="148780" y="1339999"/>
            <a:ext cx="58386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Gráfico 1 - </a:t>
            </a:r>
            <a:r>
              <a:rPr lang="pt-BR" sz="1800" b="1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Quantidade</a:t>
            </a: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das obras paralisadas por ministério</a:t>
            </a:r>
            <a:endParaRPr lang="pt-BR" sz="2000" dirty="0"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xmlns="" id="{683B06FB-3F41-43BA-ACBB-9E7FE03AD349}"/>
              </a:ext>
            </a:extLst>
          </p:cNvPr>
          <p:cNvSpPr/>
          <p:nvPr/>
        </p:nvSpPr>
        <p:spPr>
          <a:xfrm>
            <a:off x="402780" y="4376781"/>
            <a:ext cx="727520" cy="31393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xmlns="" id="{25D5708D-D2F8-412F-8C42-BE20A5AF5CF8}"/>
              </a:ext>
            </a:extLst>
          </p:cNvPr>
          <p:cNvSpPr/>
          <p:nvPr/>
        </p:nvSpPr>
        <p:spPr>
          <a:xfrm>
            <a:off x="1277731" y="4372062"/>
            <a:ext cx="385969" cy="31393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xmlns="" id="{41656E5F-C007-4587-BC2C-0C38A578EAA1}"/>
              </a:ext>
            </a:extLst>
          </p:cNvPr>
          <p:cNvSpPr/>
          <p:nvPr/>
        </p:nvSpPr>
        <p:spPr>
          <a:xfrm>
            <a:off x="1811131" y="4372061"/>
            <a:ext cx="727520" cy="31393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xmlns="" id="{CFB6E927-DCD4-4536-A067-EC444F814FF5}"/>
              </a:ext>
            </a:extLst>
          </p:cNvPr>
          <p:cNvSpPr/>
          <p:nvPr/>
        </p:nvSpPr>
        <p:spPr>
          <a:xfrm>
            <a:off x="6561423" y="4372061"/>
            <a:ext cx="507462" cy="31393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xmlns="" id="{728E4131-CA25-408D-8AF4-A44739DC6EBF}"/>
              </a:ext>
            </a:extLst>
          </p:cNvPr>
          <p:cNvSpPr/>
          <p:nvPr/>
        </p:nvSpPr>
        <p:spPr>
          <a:xfrm>
            <a:off x="7109467" y="4264858"/>
            <a:ext cx="727520" cy="7389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xmlns="" id="{67091837-B9A0-4CBB-BEAB-0FB05A7045D0}"/>
              </a:ext>
            </a:extLst>
          </p:cNvPr>
          <p:cNvSpPr/>
          <p:nvPr/>
        </p:nvSpPr>
        <p:spPr>
          <a:xfrm>
            <a:off x="7912839" y="4372061"/>
            <a:ext cx="474980" cy="3139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xmlns="" id="{FE62BF64-3FC9-4BFC-AB51-BAAD9F52FED5}"/>
              </a:ext>
            </a:extLst>
          </p:cNvPr>
          <p:cNvSpPr txBox="1"/>
          <p:nvPr/>
        </p:nvSpPr>
        <p:spPr>
          <a:xfrm>
            <a:off x="402780" y="4902448"/>
            <a:ext cx="1164044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Quando olhamos para a </a:t>
            </a: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</a:rPr>
              <a:t>quantidade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 de obras paralisadas (gráfico 1) =&gt; o resultado acaba refletindo as obras de menor vulto, a maioria se refere a empreendimentos executados via transferências voluntárias (convênios, contratos de repasse, </a:t>
            </a:r>
            <a:r>
              <a:rPr lang="pt-BR" dirty="0" err="1">
                <a:solidFill>
                  <a:srgbClr val="000000"/>
                </a:solidFill>
                <a:latin typeface="Calibri" panose="020F0502020204030204" pitchFamily="34" charset="0"/>
              </a:rPr>
              <a:t>etc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): MEC (</a:t>
            </a:r>
            <a:r>
              <a:rPr lang="pt-BR" dirty="0" err="1">
                <a:solidFill>
                  <a:srgbClr val="000000"/>
                </a:solidFill>
                <a:latin typeface="Calibri" panose="020F0502020204030204" pitchFamily="34" charset="0"/>
              </a:rPr>
              <a:t>ex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: creches), MDR (calçamento, pavimentação); </a:t>
            </a:r>
            <a:r>
              <a:rPr lang="pt-BR" dirty="0" err="1">
                <a:solidFill>
                  <a:srgbClr val="000000"/>
                </a:solidFill>
                <a:latin typeface="Calibri" panose="020F0502020204030204" pitchFamily="34" charset="0"/>
              </a:rPr>
              <a:t>Mcidadania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 (ginásio, quadras poliesportivas);</a:t>
            </a:r>
          </a:p>
          <a:p>
            <a:pPr algn="just"/>
            <a:endParaRPr lang="pt-BR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Quando o recorte se dá por </a:t>
            </a: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</a:rPr>
              <a:t>valores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 (gráfico 2) =&gt; as obra de grande vulto, apesar de serem em quantitativo bem menor que as de pequeno vulto, acabam tendo grande peso no resultado agregado. </a:t>
            </a:r>
            <a:r>
              <a:rPr lang="pt-BR" dirty="0" err="1">
                <a:solidFill>
                  <a:srgbClr val="000000"/>
                </a:solidFill>
                <a:latin typeface="Calibri" panose="020F0502020204030204" pitchFamily="34" charset="0"/>
              </a:rPr>
              <a:t>Ex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: MDR (mobilidade urbana, segurança hídrica); MME (petróleo e gás) e MINFRA (obras de infraestrutura rodoviária). </a:t>
            </a:r>
          </a:p>
        </p:txBody>
      </p:sp>
    </p:spTree>
    <p:extLst>
      <p:ext uri="{BB962C8B-B14F-4D97-AF65-F5344CB8AC3E}">
        <p14:creationId xmlns:p14="http://schemas.microsoft.com/office/powerpoint/2010/main" val="488237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2683908-9000-4B79-A8E2-FC71C346D17F}"/>
              </a:ext>
            </a:extLst>
          </p:cNvPr>
          <p:cNvSpPr txBox="1"/>
          <p:nvPr/>
        </p:nvSpPr>
        <p:spPr>
          <a:xfrm>
            <a:off x="136939" y="766411"/>
            <a:ext cx="114896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Principais Resultados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A5773B0F-6BF5-41DD-AF1C-135B8189C09D}"/>
              </a:ext>
            </a:extLst>
          </p:cNvPr>
          <p:cNvSpPr txBox="1"/>
          <p:nvPr/>
        </p:nvSpPr>
        <p:spPr>
          <a:xfrm>
            <a:off x="2962425" y="1306004"/>
            <a:ext cx="58386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Gráfico 3 – Quantidade de obras paralisadas por Tipologia </a:t>
            </a:r>
            <a:endParaRPr lang="pt-BR" sz="2000" dirty="0"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4CCBE25B-2936-49AD-97AA-1E61A2BA1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6868" y="1675336"/>
            <a:ext cx="9138263" cy="3400589"/>
          </a:xfrm>
          <a:prstGeom prst="rect">
            <a:avLst/>
          </a:prstGeom>
        </p:spPr>
      </p:pic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xmlns="" id="{457CC899-F5C4-406C-8DA6-40CD8A7E68B2}"/>
              </a:ext>
            </a:extLst>
          </p:cNvPr>
          <p:cNvCxnSpPr/>
          <p:nvPr/>
        </p:nvCxnSpPr>
        <p:spPr>
          <a:xfrm>
            <a:off x="3118981" y="4798970"/>
            <a:ext cx="241752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xmlns="" id="{7C7A00F9-52E9-4732-B88B-79788F81542C}"/>
              </a:ext>
            </a:extLst>
          </p:cNvPr>
          <p:cNvCxnSpPr>
            <a:cxnSpLocks/>
          </p:cNvCxnSpPr>
          <p:nvPr/>
        </p:nvCxnSpPr>
        <p:spPr>
          <a:xfrm>
            <a:off x="2962425" y="4588300"/>
            <a:ext cx="2574079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xmlns="" id="{61101B0D-9AA0-484F-9F28-9131D57A0058}"/>
              </a:ext>
            </a:extLst>
          </p:cNvPr>
          <p:cNvCxnSpPr>
            <a:cxnSpLocks/>
          </p:cNvCxnSpPr>
          <p:nvPr/>
        </p:nvCxnSpPr>
        <p:spPr>
          <a:xfrm>
            <a:off x="2804479" y="4393766"/>
            <a:ext cx="273202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CaixaDeTexto 23">
            <a:extLst>
              <a:ext uri="{FF2B5EF4-FFF2-40B4-BE49-F238E27FC236}">
                <a16:creationId xmlns:a16="http://schemas.microsoft.com/office/drawing/2014/main" xmlns="" id="{EBF548D7-5BCA-401D-84CB-C0E134C62A63}"/>
              </a:ext>
            </a:extLst>
          </p:cNvPr>
          <p:cNvSpPr txBox="1"/>
          <p:nvPr/>
        </p:nvSpPr>
        <p:spPr>
          <a:xfrm>
            <a:off x="390080" y="5451097"/>
            <a:ext cx="116404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</a:rPr>
              <a:t>=&gt; Ou seja, </a:t>
            </a:r>
            <a:r>
              <a:rPr lang="pt-BR" b="1" u="sng" dirty="0">
                <a:solidFill>
                  <a:srgbClr val="000000"/>
                </a:solidFill>
                <a:latin typeface="Calibri" panose="020F0502020204030204" pitchFamily="34" charset="0"/>
              </a:rPr>
              <a:t>obras de pavimentação urbana</a:t>
            </a: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pt-BR" b="1" u="sng" dirty="0">
                <a:solidFill>
                  <a:srgbClr val="000000"/>
                </a:solidFill>
                <a:latin typeface="Calibri" panose="020F0502020204030204" pitchFamily="34" charset="0"/>
              </a:rPr>
              <a:t>obras voltadas para o ensino básico/fundamental</a:t>
            </a: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</a:rPr>
              <a:t> e </a:t>
            </a:r>
            <a:r>
              <a:rPr lang="pt-BR" b="1" u="sng" dirty="0">
                <a:solidFill>
                  <a:srgbClr val="000000"/>
                </a:solidFill>
                <a:latin typeface="Calibri" panose="020F0502020204030204" pitchFamily="34" charset="0"/>
              </a:rPr>
              <a:t>obras de campos e quadras poliesportivas</a:t>
            </a: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</a:rPr>
              <a:t> correspondiam a mais da metade dos empreendimentos paralisados no país em dez/2019.</a:t>
            </a:r>
          </a:p>
          <a:p>
            <a:pPr algn="just"/>
            <a:endParaRPr lang="pt-BR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xmlns="" id="{20D9F3E2-B7F6-4D17-82F9-B26F102C76BF}"/>
              </a:ext>
            </a:extLst>
          </p:cNvPr>
          <p:cNvSpPr txBox="1"/>
          <p:nvPr/>
        </p:nvSpPr>
        <p:spPr>
          <a:xfrm>
            <a:off x="10922000" y="4368637"/>
            <a:ext cx="812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Calibri" panose="020F0502020204030204" pitchFamily="34" charset="0"/>
              </a:rPr>
              <a:t>54,6%</a:t>
            </a:r>
            <a:endParaRPr lang="pt-BR" b="1" dirty="0">
              <a:solidFill>
                <a:srgbClr val="FF0000"/>
              </a:solidFill>
            </a:endParaRPr>
          </a:p>
        </p:txBody>
      </p:sp>
      <p:cxnSp>
        <p:nvCxnSpPr>
          <p:cNvPr id="32" name="Conector de Seta Reta 31">
            <a:extLst>
              <a:ext uri="{FF2B5EF4-FFF2-40B4-BE49-F238E27FC236}">
                <a16:creationId xmlns:a16="http://schemas.microsoft.com/office/drawing/2014/main" xmlns="" id="{E15531A1-753D-465C-BBAE-BF7106134C37}"/>
              </a:ext>
            </a:extLst>
          </p:cNvPr>
          <p:cNvCxnSpPr>
            <a:cxnSpLocks/>
          </p:cNvCxnSpPr>
          <p:nvPr/>
        </p:nvCxnSpPr>
        <p:spPr>
          <a:xfrm flipH="1" flipV="1">
            <a:off x="7999652" y="4265868"/>
            <a:ext cx="2922348" cy="28225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33">
            <a:extLst>
              <a:ext uri="{FF2B5EF4-FFF2-40B4-BE49-F238E27FC236}">
                <a16:creationId xmlns:a16="http://schemas.microsoft.com/office/drawing/2014/main" xmlns="" id="{1C5D72D5-EB8A-4C96-9164-05B0B6C082E7}"/>
              </a:ext>
            </a:extLst>
          </p:cNvPr>
          <p:cNvCxnSpPr>
            <a:cxnSpLocks/>
          </p:cNvCxnSpPr>
          <p:nvPr/>
        </p:nvCxnSpPr>
        <p:spPr>
          <a:xfrm flipH="1" flipV="1">
            <a:off x="8845922" y="4495051"/>
            <a:ext cx="2076078" cy="4425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de Seta Reta 35">
            <a:extLst>
              <a:ext uri="{FF2B5EF4-FFF2-40B4-BE49-F238E27FC236}">
                <a16:creationId xmlns:a16="http://schemas.microsoft.com/office/drawing/2014/main" xmlns="" id="{58CB17B5-9BBD-4A59-8791-0DF6529DD78B}"/>
              </a:ext>
            </a:extLst>
          </p:cNvPr>
          <p:cNvCxnSpPr>
            <a:cxnSpLocks/>
          </p:cNvCxnSpPr>
          <p:nvPr/>
        </p:nvCxnSpPr>
        <p:spPr>
          <a:xfrm flipH="1">
            <a:off x="9713562" y="4558480"/>
            <a:ext cx="1208438" cy="1546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0306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2683908-9000-4B79-A8E2-FC71C346D17F}"/>
              </a:ext>
            </a:extLst>
          </p:cNvPr>
          <p:cNvSpPr txBox="1"/>
          <p:nvPr/>
        </p:nvSpPr>
        <p:spPr>
          <a:xfrm>
            <a:off x="136939" y="766411"/>
            <a:ext cx="114896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Principais Resultados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A5773B0F-6BF5-41DD-AF1C-135B8189C09D}"/>
              </a:ext>
            </a:extLst>
          </p:cNvPr>
          <p:cNvSpPr txBox="1"/>
          <p:nvPr/>
        </p:nvSpPr>
        <p:spPr>
          <a:xfrm>
            <a:off x="3481469" y="1307693"/>
            <a:ext cx="66785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Gráfico 4 – Quantidade de Obras paralisadas por</a:t>
            </a:r>
            <a:r>
              <a:rPr lang="pt-BR" sz="1800" b="1" i="0" u="none" strike="noStrike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faixa de Valor </a:t>
            </a:r>
            <a:endParaRPr lang="pt-BR" sz="2000" dirty="0"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F25BDC58-FFD8-4B97-99FC-2EBB05F9BB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9905" y="1756642"/>
            <a:ext cx="7327725" cy="3801257"/>
          </a:xfrm>
          <a:prstGeom prst="rect">
            <a:avLst/>
          </a:prstGeom>
        </p:spPr>
      </p:pic>
      <p:sp>
        <p:nvSpPr>
          <p:cNvPr id="3" name="Elipse 2">
            <a:extLst>
              <a:ext uri="{FF2B5EF4-FFF2-40B4-BE49-F238E27FC236}">
                <a16:creationId xmlns:a16="http://schemas.microsoft.com/office/drawing/2014/main" xmlns="" id="{22FED12F-D0CD-41BF-A2B0-28F1D7B03718}"/>
              </a:ext>
            </a:extLst>
          </p:cNvPr>
          <p:cNvSpPr/>
          <p:nvPr/>
        </p:nvSpPr>
        <p:spPr>
          <a:xfrm>
            <a:off x="7785100" y="4403048"/>
            <a:ext cx="1282700" cy="5981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xmlns="" id="{4AA7E648-0706-454D-A1E5-10C983FE7D98}"/>
              </a:ext>
            </a:extLst>
          </p:cNvPr>
          <p:cNvSpPr/>
          <p:nvPr/>
        </p:nvSpPr>
        <p:spPr>
          <a:xfrm>
            <a:off x="4114800" y="4456416"/>
            <a:ext cx="1282700" cy="584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xmlns="" id="{3139DA8D-9A7F-47E8-AB37-E7DC7753F2A6}"/>
              </a:ext>
            </a:extLst>
          </p:cNvPr>
          <p:cNvCxnSpPr>
            <a:cxnSpLocks/>
          </p:cNvCxnSpPr>
          <p:nvPr/>
        </p:nvCxnSpPr>
        <p:spPr>
          <a:xfrm>
            <a:off x="4472069" y="5281030"/>
            <a:ext cx="595231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xmlns="" id="{3C495914-5BEB-4F4A-BC8D-58C0476E11FB}"/>
              </a:ext>
            </a:extLst>
          </p:cNvPr>
          <p:cNvCxnSpPr>
            <a:cxnSpLocks/>
          </p:cNvCxnSpPr>
          <p:nvPr/>
        </p:nvCxnSpPr>
        <p:spPr>
          <a:xfrm>
            <a:off x="8091569" y="5278860"/>
            <a:ext cx="595231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63B38B52-6A60-46EE-9F00-2D167BBCE281}"/>
              </a:ext>
            </a:extLst>
          </p:cNvPr>
          <p:cNvSpPr txBox="1"/>
          <p:nvPr/>
        </p:nvSpPr>
        <p:spPr>
          <a:xfrm>
            <a:off x="2713118" y="6046449"/>
            <a:ext cx="82152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=&gt; Mais de 90% das obra</a:t>
            </a: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</a:rPr>
              <a:t>s paralisadas possuíam valor inferior a R$ 10 milhões.</a:t>
            </a:r>
            <a:endParaRPr lang="pt-BR" sz="2000" dirty="0"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xmlns="" id="{4880776F-5E7A-4EB1-A594-23861C8E4EAD}"/>
              </a:ext>
            </a:extLst>
          </p:cNvPr>
          <p:cNvSpPr/>
          <p:nvPr/>
        </p:nvSpPr>
        <p:spPr>
          <a:xfrm>
            <a:off x="4114800" y="4216001"/>
            <a:ext cx="1282700" cy="1549797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eta: para a Esquerda 15">
            <a:extLst>
              <a:ext uri="{FF2B5EF4-FFF2-40B4-BE49-F238E27FC236}">
                <a16:creationId xmlns:a16="http://schemas.microsoft.com/office/drawing/2014/main" xmlns="" id="{214896D7-B5D6-42B8-8CBB-FD51696EFFCD}"/>
              </a:ext>
            </a:extLst>
          </p:cNvPr>
          <p:cNvSpPr/>
          <p:nvPr/>
        </p:nvSpPr>
        <p:spPr>
          <a:xfrm rot="13546644">
            <a:off x="3480120" y="4170566"/>
            <a:ext cx="735330" cy="1868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eta: para a Esquerda 16">
            <a:extLst>
              <a:ext uri="{FF2B5EF4-FFF2-40B4-BE49-F238E27FC236}">
                <a16:creationId xmlns:a16="http://schemas.microsoft.com/office/drawing/2014/main" xmlns="" id="{384B169A-D5F1-49ED-98A2-DD3C9260A25F}"/>
              </a:ext>
            </a:extLst>
          </p:cNvPr>
          <p:cNvSpPr/>
          <p:nvPr/>
        </p:nvSpPr>
        <p:spPr>
          <a:xfrm rot="18648641">
            <a:off x="8842155" y="4222950"/>
            <a:ext cx="735330" cy="1868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6756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2683908-9000-4B79-A8E2-FC71C346D17F}"/>
              </a:ext>
            </a:extLst>
          </p:cNvPr>
          <p:cNvSpPr txBox="1"/>
          <p:nvPr/>
        </p:nvSpPr>
        <p:spPr>
          <a:xfrm>
            <a:off x="136939" y="766411"/>
            <a:ext cx="114896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Principais Resultados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A5773B0F-6BF5-41DD-AF1C-135B8189C09D}"/>
              </a:ext>
            </a:extLst>
          </p:cNvPr>
          <p:cNvSpPr txBox="1"/>
          <p:nvPr/>
        </p:nvSpPr>
        <p:spPr>
          <a:xfrm>
            <a:off x="2294550" y="1302308"/>
            <a:ext cx="76028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Gráfico 5 – Obras inferiores a</a:t>
            </a:r>
            <a:r>
              <a:rPr lang="pt-BR" sz="1800" b="1" i="0" u="none" strike="noStrike" dirty="0">
                <a:solidFill>
                  <a:srgbClr val="000000"/>
                </a:solidFill>
                <a:latin typeface="Calibri" panose="020F0502020204030204" pitchFamily="34" charset="0"/>
              </a:rPr>
              <a:t> R$ 10 milhões </a:t>
            </a: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paralisadas por faixa de Valor </a:t>
            </a:r>
            <a:endParaRPr lang="pt-BR" sz="2000" dirty="0"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10AD1A12-C3BF-4350-823C-E06F749602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8216" y="1794302"/>
            <a:ext cx="7440460" cy="3928841"/>
          </a:xfrm>
          <a:prstGeom prst="rect">
            <a:avLst/>
          </a:prstGeom>
        </p:spPr>
      </p:pic>
      <p:sp>
        <p:nvSpPr>
          <p:cNvPr id="10" name="Elipse 9">
            <a:extLst>
              <a:ext uri="{FF2B5EF4-FFF2-40B4-BE49-F238E27FC236}">
                <a16:creationId xmlns:a16="http://schemas.microsoft.com/office/drawing/2014/main" xmlns="" id="{A2BE8D0A-80BF-4D5E-9DE1-76A002E9113D}"/>
              </a:ext>
            </a:extLst>
          </p:cNvPr>
          <p:cNvSpPr/>
          <p:nvPr/>
        </p:nvSpPr>
        <p:spPr>
          <a:xfrm>
            <a:off x="2882900" y="4880330"/>
            <a:ext cx="1473200" cy="584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xmlns="" id="{6393F6AE-B2B9-4A87-B0FA-3762071FA79B}"/>
              </a:ext>
            </a:extLst>
          </p:cNvPr>
          <p:cNvSpPr/>
          <p:nvPr/>
        </p:nvSpPr>
        <p:spPr>
          <a:xfrm>
            <a:off x="4446740" y="4772416"/>
            <a:ext cx="1382560" cy="6921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8C5567B2-57D8-4891-901A-1E5012D5D4C3}"/>
              </a:ext>
            </a:extLst>
          </p:cNvPr>
          <p:cNvSpPr txBox="1"/>
          <p:nvPr/>
        </p:nvSpPr>
        <p:spPr>
          <a:xfrm>
            <a:off x="1397000" y="5911345"/>
            <a:ext cx="9918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=&gt; 76,7% do quantitativo total das obras paralisadas possuíam valor menor que R$ 1,5 milhão. </a:t>
            </a:r>
          </a:p>
        </p:txBody>
      </p:sp>
    </p:spTree>
    <p:extLst>
      <p:ext uri="{BB962C8B-B14F-4D97-AF65-F5344CB8AC3E}">
        <p14:creationId xmlns:p14="http://schemas.microsoft.com/office/powerpoint/2010/main" val="2557468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2683908-9000-4B79-A8E2-FC71C346D17F}"/>
              </a:ext>
            </a:extLst>
          </p:cNvPr>
          <p:cNvSpPr txBox="1"/>
          <p:nvPr/>
        </p:nvSpPr>
        <p:spPr>
          <a:xfrm>
            <a:off x="136939" y="766411"/>
            <a:ext cx="114896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Principais Resultados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A5773B0F-6BF5-41DD-AF1C-135B8189C09D}"/>
              </a:ext>
            </a:extLst>
          </p:cNvPr>
          <p:cNvSpPr txBox="1"/>
          <p:nvPr/>
        </p:nvSpPr>
        <p:spPr>
          <a:xfrm>
            <a:off x="2405326" y="1474596"/>
            <a:ext cx="72199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Tabela 1 - Obras paralisadas por tamanho da população do município.</a:t>
            </a:r>
            <a:endParaRPr lang="pt-BR" sz="2000" dirty="0"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A52D2F8B-625D-4713-9C77-8A10F75970CE}"/>
              </a:ext>
            </a:extLst>
          </p:cNvPr>
          <p:cNvSpPr txBox="1"/>
          <p:nvPr/>
        </p:nvSpPr>
        <p:spPr>
          <a:xfrm>
            <a:off x="517524" y="3978001"/>
            <a:ext cx="1167447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Symbol" panose="05050102010706020507" pitchFamily="18" charset="2"/>
              <a:buChar char="Þ"/>
            </a:pP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 grande quantitativo de obras paralisadas se concentra nos pequenos municípios.</a:t>
            </a:r>
          </a:p>
          <a:p>
            <a:endParaRPr lang="pt-BR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</a:rPr>
              <a:t>Municípios de até 50 mil habitantes =&gt; 8 x mais obras paralisadas que municípios maiores que 500 mil habitantes;</a:t>
            </a:r>
          </a:p>
          <a:p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</a:rPr>
              <a:t>	- menor capacidade de investimento (necessidade de maiores aportes da União);</a:t>
            </a:r>
          </a:p>
          <a:p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-</a:t>
            </a:r>
            <a:r>
              <a:rPr lang="pt-BR" sz="1800" b="1" i="0" u="none" strike="noStrike" dirty="0">
                <a:solidFill>
                  <a:srgbClr val="000000"/>
                </a:solidFill>
                <a:latin typeface="Calibri" panose="020F0502020204030204" pitchFamily="34" charset="0"/>
              </a:rPr>
              <a:t> menor capacidade técnico-administrativa (para execução da obra: licitação, contratação, acompanhamento). </a:t>
            </a: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5" name="Seta: para a Direita 14">
            <a:extLst>
              <a:ext uri="{FF2B5EF4-FFF2-40B4-BE49-F238E27FC236}">
                <a16:creationId xmlns:a16="http://schemas.microsoft.com/office/drawing/2014/main" xmlns="" id="{ED73C7D0-28A3-402A-8D72-9BAB19958E82}"/>
              </a:ext>
            </a:extLst>
          </p:cNvPr>
          <p:cNvSpPr/>
          <p:nvPr/>
        </p:nvSpPr>
        <p:spPr>
          <a:xfrm flipH="1">
            <a:off x="8897319" y="2190041"/>
            <a:ext cx="568992" cy="1756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eta: para a Direita 15">
            <a:extLst>
              <a:ext uri="{FF2B5EF4-FFF2-40B4-BE49-F238E27FC236}">
                <a16:creationId xmlns:a16="http://schemas.microsoft.com/office/drawing/2014/main" xmlns="" id="{709E2DE2-A375-4E2C-9CF1-53603545D017}"/>
              </a:ext>
            </a:extLst>
          </p:cNvPr>
          <p:cNvSpPr/>
          <p:nvPr/>
        </p:nvSpPr>
        <p:spPr>
          <a:xfrm flipH="1">
            <a:off x="8897319" y="2789356"/>
            <a:ext cx="568992" cy="1756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xmlns="" id="{DF3C984A-E3E1-46B2-8FC4-2E17548508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5404" y="1858809"/>
            <a:ext cx="7048054" cy="1193262"/>
          </a:xfrm>
          <a:prstGeom prst="rect">
            <a:avLst/>
          </a:prstGeom>
        </p:spPr>
      </p:pic>
      <p:sp>
        <p:nvSpPr>
          <p:cNvPr id="20" name="Elipse 19">
            <a:extLst>
              <a:ext uri="{FF2B5EF4-FFF2-40B4-BE49-F238E27FC236}">
                <a16:creationId xmlns:a16="http://schemas.microsoft.com/office/drawing/2014/main" xmlns="" id="{36804BAE-ED4D-469B-90BF-F6A0FD715B43}"/>
              </a:ext>
            </a:extLst>
          </p:cNvPr>
          <p:cNvSpPr/>
          <p:nvPr/>
        </p:nvSpPr>
        <p:spPr>
          <a:xfrm>
            <a:off x="2483734" y="2139125"/>
            <a:ext cx="1500069" cy="3355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xmlns="" id="{DBD76EDC-0982-4BCB-A39B-1A5678BF46CD}"/>
              </a:ext>
            </a:extLst>
          </p:cNvPr>
          <p:cNvSpPr/>
          <p:nvPr/>
        </p:nvSpPr>
        <p:spPr>
          <a:xfrm>
            <a:off x="2035238" y="2769858"/>
            <a:ext cx="2397062" cy="2970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7694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2683908-9000-4B79-A8E2-FC71C346D17F}"/>
              </a:ext>
            </a:extLst>
          </p:cNvPr>
          <p:cNvSpPr txBox="1"/>
          <p:nvPr/>
        </p:nvSpPr>
        <p:spPr>
          <a:xfrm>
            <a:off x="136939" y="766411"/>
            <a:ext cx="114896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Principais Resultados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A5773B0F-6BF5-41DD-AF1C-135B8189C09D}"/>
              </a:ext>
            </a:extLst>
          </p:cNvPr>
          <p:cNvSpPr txBox="1"/>
          <p:nvPr/>
        </p:nvSpPr>
        <p:spPr>
          <a:xfrm>
            <a:off x="489607" y="1361958"/>
            <a:ext cx="9268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Tabela 2 – Quantidade</a:t>
            </a:r>
            <a:r>
              <a:rPr lang="pt-BR" sz="1800" b="1" i="0" u="none" strike="noStrike" dirty="0">
                <a:solidFill>
                  <a:srgbClr val="000000"/>
                </a:solidFill>
                <a:latin typeface="Calibri" panose="020F0502020204030204" pitchFamily="34" charset="0"/>
              </a:rPr>
              <a:t> de </a:t>
            </a:r>
            <a:r>
              <a:rPr lang="pt-BR" sz="1800" b="1" i="0" u="none" strike="noStrike" baseline="0" dirty="0">
                <a:solidFill>
                  <a:srgbClr val="000000"/>
                </a:solidFill>
              </a:rPr>
              <a:t>Obras paralisadas por situação fiscal do município (IFGF – FIRJAN). </a:t>
            </a:r>
            <a:endParaRPr lang="pt-BR" sz="2000" b="1" dirty="0"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3B8BC6FB-CCA7-4B52-A627-123530726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360" y="1837471"/>
            <a:ext cx="5458024" cy="1774632"/>
          </a:xfrm>
          <a:prstGeom prst="rect">
            <a:avLst/>
          </a:prstGeom>
        </p:spPr>
      </p:pic>
      <p:sp>
        <p:nvSpPr>
          <p:cNvPr id="4" name="Chave Direita 3">
            <a:extLst>
              <a:ext uri="{FF2B5EF4-FFF2-40B4-BE49-F238E27FC236}">
                <a16:creationId xmlns:a16="http://schemas.microsoft.com/office/drawing/2014/main" xmlns="" id="{6D82D57F-5194-4AF1-90F6-77CF6F316378}"/>
              </a:ext>
            </a:extLst>
          </p:cNvPr>
          <p:cNvSpPr/>
          <p:nvPr/>
        </p:nvSpPr>
        <p:spPr>
          <a:xfrm>
            <a:off x="6096000" y="2396497"/>
            <a:ext cx="101600" cy="596900"/>
          </a:xfrm>
          <a:prstGeom prst="rightBrace">
            <a:avLst>
              <a:gd name="adj1" fmla="val 55208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have Direita 11">
            <a:extLst>
              <a:ext uri="{FF2B5EF4-FFF2-40B4-BE49-F238E27FC236}">
                <a16:creationId xmlns:a16="http://schemas.microsoft.com/office/drawing/2014/main" xmlns="" id="{699E2A9E-DB2D-4C51-866E-3ACF23A7A8D8}"/>
              </a:ext>
            </a:extLst>
          </p:cNvPr>
          <p:cNvSpPr/>
          <p:nvPr/>
        </p:nvSpPr>
        <p:spPr>
          <a:xfrm>
            <a:off x="6096000" y="3028971"/>
            <a:ext cx="101600" cy="596900"/>
          </a:xfrm>
          <a:prstGeom prst="rightBrace">
            <a:avLst>
              <a:gd name="adj1" fmla="val 55208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2CA8D93C-38C5-4189-838F-01926C2B2A49}"/>
              </a:ext>
            </a:extLst>
          </p:cNvPr>
          <p:cNvSpPr txBox="1"/>
          <p:nvPr/>
        </p:nvSpPr>
        <p:spPr>
          <a:xfrm>
            <a:off x="6354602" y="2510281"/>
            <a:ext cx="812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</a:rPr>
              <a:t>18%</a:t>
            </a:r>
            <a:endParaRPr lang="pt-BR" b="1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86956EEE-7109-4B8A-B591-543E37BB63BC}"/>
              </a:ext>
            </a:extLst>
          </p:cNvPr>
          <p:cNvSpPr txBox="1"/>
          <p:nvPr/>
        </p:nvSpPr>
        <p:spPr>
          <a:xfrm>
            <a:off x="6354602" y="3144250"/>
            <a:ext cx="812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</a:rPr>
              <a:t>82 %</a:t>
            </a:r>
            <a:endParaRPr lang="pt-BR" b="1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45A50729-205E-4519-98E4-D7AF8CE34E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732" y="4330733"/>
            <a:ext cx="5672268" cy="2193655"/>
          </a:xfrm>
          <a:prstGeom prst="rect">
            <a:avLst/>
          </a:prstGeom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xmlns="" id="{1A24FEB9-E593-4DB0-9FF7-895FCDBA4AFC}"/>
              </a:ext>
            </a:extLst>
          </p:cNvPr>
          <p:cNvSpPr txBox="1"/>
          <p:nvPr/>
        </p:nvSpPr>
        <p:spPr>
          <a:xfrm>
            <a:off x="332986" y="3855220"/>
            <a:ext cx="114352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</a:rPr>
              <a:t>Tabela 3 - Situação das obras contratadas de acordo com a situação da gestão fiscal dos municípios – SIMEC – Obras 2.0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xmlns="" id="{D27254C6-5CF4-4216-A523-CF8EEB66C123}"/>
              </a:ext>
            </a:extLst>
          </p:cNvPr>
          <p:cNvSpPr txBox="1"/>
          <p:nvPr/>
        </p:nvSpPr>
        <p:spPr>
          <a:xfrm>
            <a:off x="6146800" y="5172876"/>
            <a:ext cx="61187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</a:rPr>
              <a:t>=&gt; Observa-se uma correlação entre a situação fiscal negativa do município e a quantidade de obras paralisadas </a:t>
            </a:r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xmlns="" id="{1D84F256-62C7-44FB-8F68-19893DE93AAB}"/>
              </a:ext>
            </a:extLst>
          </p:cNvPr>
          <p:cNvSpPr/>
          <p:nvPr/>
        </p:nvSpPr>
        <p:spPr>
          <a:xfrm>
            <a:off x="555360" y="5768884"/>
            <a:ext cx="684808" cy="3693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" name="Conector de Seta Reta 4">
            <a:extLst>
              <a:ext uri="{FF2B5EF4-FFF2-40B4-BE49-F238E27FC236}">
                <a16:creationId xmlns:a16="http://schemas.microsoft.com/office/drawing/2014/main" xmlns="" id="{CD899CE7-F2E5-4979-B166-47CF7E654FD4}"/>
              </a:ext>
            </a:extLst>
          </p:cNvPr>
          <p:cNvCxnSpPr>
            <a:cxnSpLocks/>
            <a:stCxn id="19" idx="6"/>
          </p:cNvCxnSpPr>
          <p:nvPr/>
        </p:nvCxnSpPr>
        <p:spPr>
          <a:xfrm flipV="1">
            <a:off x="1240168" y="5953542"/>
            <a:ext cx="3853875" cy="8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lipse 21">
            <a:extLst>
              <a:ext uri="{FF2B5EF4-FFF2-40B4-BE49-F238E27FC236}">
                <a16:creationId xmlns:a16="http://schemas.microsoft.com/office/drawing/2014/main" xmlns="" id="{2BFD7647-E450-4AB9-90F5-48BE7117783F}"/>
              </a:ext>
            </a:extLst>
          </p:cNvPr>
          <p:cNvSpPr/>
          <p:nvPr/>
        </p:nvSpPr>
        <p:spPr>
          <a:xfrm>
            <a:off x="685799" y="4863070"/>
            <a:ext cx="554369" cy="3693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3" name="Conector de Seta Reta 22">
            <a:extLst>
              <a:ext uri="{FF2B5EF4-FFF2-40B4-BE49-F238E27FC236}">
                <a16:creationId xmlns:a16="http://schemas.microsoft.com/office/drawing/2014/main" xmlns="" id="{67339B22-3A13-4090-8B84-8AD2D0C90955}"/>
              </a:ext>
            </a:extLst>
          </p:cNvPr>
          <p:cNvCxnSpPr>
            <a:cxnSpLocks/>
            <a:stCxn id="22" idx="6"/>
          </p:cNvCxnSpPr>
          <p:nvPr/>
        </p:nvCxnSpPr>
        <p:spPr>
          <a:xfrm flipV="1">
            <a:off x="1240168" y="5047728"/>
            <a:ext cx="4407344" cy="8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ipse 25">
            <a:extLst>
              <a:ext uri="{FF2B5EF4-FFF2-40B4-BE49-F238E27FC236}">
                <a16:creationId xmlns:a16="http://schemas.microsoft.com/office/drawing/2014/main" xmlns="" id="{1DC3F0B2-2557-41CD-9E43-A21A0D8B552D}"/>
              </a:ext>
            </a:extLst>
          </p:cNvPr>
          <p:cNvSpPr/>
          <p:nvPr/>
        </p:nvSpPr>
        <p:spPr>
          <a:xfrm>
            <a:off x="292392" y="5321758"/>
            <a:ext cx="947776" cy="3693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7" name="Conector de Seta Reta 26">
            <a:extLst>
              <a:ext uri="{FF2B5EF4-FFF2-40B4-BE49-F238E27FC236}">
                <a16:creationId xmlns:a16="http://schemas.microsoft.com/office/drawing/2014/main" xmlns="" id="{6B087649-0466-4B1A-A3B7-B1A091B17C2B}"/>
              </a:ext>
            </a:extLst>
          </p:cNvPr>
          <p:cNvCxnSpPr>
            <a:cxnSpLocks/>
            <a:stCxn id="26" idx="6"/>
          </p:cNvCxnSpPr>
          <p:nvPr/>
        </p:nvCxnSpPr>
        <p:spPr>
          <a:xfrm>
            <a:off x="1240168" y="5506424"/>
            <a:ext cx="4178997" cy="0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ipse 27">
            <a:extLst>
              <a:ext uri="{FF2B5EF4-FFF2-40B4-BE49-F238E27FC236}">
                <a16:creationId xmlns:a16="http://schemas.microsoft.com/office/drawing/2014/main" xmlns="" id="{50773061-7639-4581-B5A3-DF6E8EF9FD79}"/>
              </a:ext>
            </a:extLst>
          </p:cNvPr>
          <p:cNvSpPr/>
          <p:nvPr/>
        </p:nvSpPr>
        <p:spPr>
          <a:xfrm>
            <a:off x="372932" y="4441727"/>
            <a:ext cx="947776" cy="3693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9" name="Conector de Seta Reta 28">
            <a:extLst>
              <a:ext uri="{FF2B5EF4-FFF2-40B4-BE49-F238E27FC236}">
                <a16:creationId xmlns:a16="http://schemas.microsoft.com/office/drawing/2014/main" xmlns="" id="{6EDDA942-3AD1-4C9E-BFC1-C9F3880ACAA7}"/>
              </a:ext>
            </a:extLst>
          </p:cNvPr>
          <p:cNvCxnSpPr>
            <a:cxnSpLocks/>
            <a:stCxn id="28" idx="6"/>
          </p:cNvCxnSpPr>
          <p:nvPr/>
        </p:nvCxnSpPr>
        <p:spPr>
          <a:xfrm flipV="1">
            <a:off x="1320708" y="4626385"/>
            <a:ext cx="4407343" cy="8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122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2683908-9000-4B79-A8E2-FC71C346D17F}"/>
              </a:ext>
            </a:extLst>
          </p:cNvPr>
          <p:cNvSpPr txBox="1"/>
          <p:nvPr/>
        </p:nvSpPr>
        <p:spPr>
          <a:xfrm>
            <a:off x="136939" y="719563"/>
            <a:ext cx="114896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Principais Resultados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A5773B0F-6BF5-41DD-AF1C-135B8189C09D}"/>
              </a:ext>
            </a:extLst>
          </p:cNvPr>
          <p:cNvSpPr txBox="1"/>
          <p:nvPr/>
        </p:nvSpPr>
        <p:spPr>
          <a:xfrm>
            <a:off x="846828" y="1181228"/>
            <a:ext cx="75456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Gráfico 5 – Motivos de paralisação dos empreendimentos por </a:t>
            </a:r>
            <a:r>
              <a:rPr lang="pt-BR" sz="1800" b="1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quantidade</a:t>
            </a:r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endParaRPr lang="pt-BR" sz="2000" dirty="0"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4E129EED-1C37-439E-B589-5466B2C675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938" y="1732721"/>
            <a:ext cx="10037575" cy="3575395"/>
          </a:xfrm>
          <a:prstGeom prst="rect">
            <a:avLst/>
          </a:prstGeom>
        </p:spPr>
      </p:pic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xmlns="" id="{1AC90419-2F06-47D7-AC37-80F906B061AF}"/>
              </a:ext>
            </a:extLst>
          </p:cNvPr>
          <p:cNvCxnSpPr>
            <a:cxnSpLocks/>
          </p:cNvCxnSpPr>
          <p:nvPr/>
        </p:nvCxnSpPr>
        <p:spPr>
          <a:xfrm>
            <a:off x="1233714" y="5016684"/>
            <a:ext cx="203063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xmlns="" id="{09161E11-0D54-43D4-A679-741B2D89E2EB}"/>
              </a:ext>
            </a:extLst>
          </p:cNvPr>
          <p:cNvCxnSpPr>
            <a:cxnSpLocks/>
          </p:cNvCxnSpPr>
          <p:nvPr/>
        </p:nvCxnSpPr>
        <p:spPr>
          <a:xfrm>
            <a:off x="391886" y="4747957"/>
            <a:ext cx="287246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xmlns="" id="{133DC718-0629-4738-91E6-5158EDBA98D4}"/>
              </a:ext>
            </a:extLst>
          </p:cNvPr>
          <p:cNvCxnSpPr>
            <a:cxnSpLocks/>
          </p:cNvCxnSpPr>
          <p:nvPr/>
        </p:nvCxnSpPr>
        <p:spPr>
          <a:xfrm>
            <a:off x="2017486" y="4422795"/>
            <a:ext cx="124686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3958D477-44E8-4089-859C-C301594F3A6A}"/>
              </a:ext>
            </a:extLst>
          </p:cNvPr>
          <p:cNvSpPr txBox="1"/>
          <p:nvPr/>
        </p:nvSpPr>
        <p:spPr>
          <a:xfrm>
            <a:off x="1233714" y="5632743"/>
            <a:ext cx="1074120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Symbol" panose="05050102010706020507" pitchFamily="18" charset="2"/>
              <a:buChar char="Þ"/>
            </a:pP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</a:rPr>
              <a:t>Problemas relacionados à menor capacidade técnica dos entes subnacionais: </a:t>
            </a:r>
          </a:p>
          <a:p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</a:rPr>
              <a:t>	- dificuldades na elaboração dos projetos e contratações mal sucedidas, que levam à ocorrência das 	tipologias destacadas no gráfico acima.</a:t>
            </a:r>
          </a:p>
          <a:p>
            <a:endParaRPr lang="pt-BR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2452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36627</TotalTime>
  <Words>850</Words>
  <Application>Microsoft Office PowerPoint</Application>
  <PresentationFormat>Widescreen</PresentationFormat>
  <Paragraphs>81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2" baseType="lpstr">
      <vt:lpstr>Arial</vt:lpstr>
      <vt:lpstr>Bell MT</vt:lpstr>
      <vt:lpstr>Calibri</vt:lpstr>
      <vt:lpstr>Calibri Light</vt:lpstr>
      <vt:lpstr>Symbol</vt:lpstr>
      <vt:lpstr>Times New Roman</vt:lpstr>
      <vt:lpstr>Times_New_Roman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Anne Nogueira Hernandes</dc:creator>
  <cp:lastModifiedBy>Leticia Silva Pires Pimentel</cp:lastModifiedBy>
  <cp:revision>968</cp:revision>
  <cp:lastPrinted>2019-11-18T17:52:38Z</cp:lastPrinted>
  <dcterms:created xsi:type="dcterms:W3CDTF">2017-06-05T18:09:13Z</dcterms:created>
  <dcterms:modified xsi:type="dcterms:W3CDTF">2022-05-13T12:10:08Z</dcterms:modified>
</cp:coreProperties>
</file>