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70" r:id="rId2"/>
    <p:sldId id="279" r:id="rId3"/>
    <p:sldId id="281" r:id="rId4"/>
    <p:sldId id="288" r:id="rId5"/>
    <p:sldId id="289" r:id="rId6"/>
    <p:sldId id="293" r:id="rId7"/>
    <p:sldId id="295" r:id="rId8"/>
    <p:sldId id="294" r:id="rId9"/>
    <p:sldId id="296" r:id="rId10"/>
    <p:sldId id="298" r:id="rId11"/>
    <p:sldId id="297" r:id="rId12"/>
    <p:sldId id="299" r:id="rId13"/>
    <p:sldId id="291" r:id="rId14"/>
    <p:sldId id="267" r:id="rId15"/>
  </p:sldIdLst>
  <p:sldSz cx="13439775" cy="7559675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na Zilio" initials="MZ" lastIdx="1" clrIdx="0">
    <p:extLst>
      <p:ext uri="{19B8F6BF-5375-455C-9EA6-DF929625EA0E}">
        <p15:presenceInfo xmlns:p15="http://schemas.microsoft.com/office/powerpoint/2012/main" userId="64b65f0a60c0eac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D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53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31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8056"/>
          </a:xfrm>
          <a:prstGeom prst="rect">
            <a:avLst/>
          </a:prstGeom>
        </p:spPr>
        <p:txBody>
          <a:bodyPr vert="horz" lIns="91504" tIns="45752" rIns="91504" bIns="45752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2" y="1"/>
            <a:ext cx="2945660" cy="498056"/>
          </a:xfrm>
          <a:prstGeom prst="rect">
            <a:avLst/>
          </a:prstGeom>
        </p:spPr>
        <p:txBody>
          <a:bodyPr vert="horz" lIns="91504" tIns="45752" rIns="91504" bIns="45752" rtlCol="0"/>
          <a:lstStyle>
            <a:lvl1pPr algn="r">
              <a:defRPr sz="1200"/>
            </a:lvl1pPr>
          </a:lstStyle>
          <a:p>
            <a:fld id="{C6919E83-29D6-4803-BC7B-778782F2CE4C}" type="datetimeFigureOut">
              <a:rPr lang="pt-BR" smtClean="0"/>
              <a:t>12/07/2022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04" tIns="45752" rIns="91504" bIns="45752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504" tIns="45752" rIns="91504" bIns="45752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8054"/>
          </a:xfrm>
          <a:prstGeom prst="rect">
            <a:avLst/>
          </a:prstGeom>
        </p:spPr>
        <p:txBody>
          <a:bodyPr vert="horz" lIns="91504" tIns="45752" rIns="91504" bIns="45752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2" y="9428584"/>
            <a:ext cx="2945660" cy="498054"/>
          </a:xfrm>
          <a:prstGeom prst="rect">
            <a:avLst/>
          </a:prstGeom>
        </p:spPr>
        <p:txBody>
          <a:bodyPr vert="horz" lIns="91504" tIns="45752" rIns="91504" bIns="45752" rtlCol="0" anchor="b"/>
          <a:lstStyle>
            <a:lvl1pPr algn="r">
              <a:defRPr sz="1200"/>
            </a:lvl1pPr>
          </a:lstStyle>
          <a:p>
            <a:fld id="{2AFF08C4-FF54-48E7-9FC6-2965E7251CD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6984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9972" y="1237197"/>
            <a:ext cx="1007983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9972" y="3970580"/>
            <a:ext cx="10079831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B710-F119-4E4E-AD79-1BF3EF6F0BA2}" type="datetimeFigureOut">
              <a:rPr lang="pt-BR" smtClean="0"/>
              <a:t>12/07/2022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5AEC9-5054-4656-A38B-CA84A973A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6687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B710-F119-4E4E-AD79-1BF3EF6F0BA2}" type="datetimeFigureOut">
              <a:rPr lang="pt-BR" smtClean="0"/>
              <a:t>12/07/2022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5AEC9-5054-4656-A38B-CA84A973A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500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17839" y="402483"/>
            <a:ext cx="2897951" cy="640647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3985" y="402483"/>
            <a:ext cx="8525857" cy="6406475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B710-F119-4E4E-AD79-1BF3EF6F0BA2}" type="datetimeFigureOut">
              <a:rPr lang="pt-BR" smtClean="0"/>
              <a:t>12/07/2022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5AEC9-5054-4656-A38B-CA84A973A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8025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B710-F119-4E4E-AD79-1BF3EF6F0BA2}" type="datetimeFigureOut">
              <a:rPr lang="pt-BR" smtClean="0"/>
              <a:t>12/07/2022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5AEC9-5054-4656-A38B-CA84A973A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267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985" y="1884670"/>
            <a:ext cx="11591806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6985" y="5059034"/>
            <a:ext cx="11591806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B710-F119-4E4E-AD79-1BF3EF6F0BA2}" type="datetimeFigureOut">
              <a:rPr lang="pt-BR" smtClean="0"/>
              <a:t>12/07/2022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5AEC9-5054-4656-A38B-CA84A973A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8500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3985" y="2012414"/>
            <a:ext cx="5711904" cy="479654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886" y="2012414"/>
            <a:ext cx="5711904" cy="479654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B710-F119-4E4E-AD79-1BF3EF6F0BA2}" type="datetimeFigureOut">
              <a:rPr lang="pt-BR" smtClean="0"/>
              <a:t>12/07/2022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5AEC9-5054-4656-A38B-CA84A973A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9635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5" y="402483"/>
            <a:ext cx="11591806" cy="1461188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5736" y="1853171"/>
            <a:ext cx="5685654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736" y="2761381"/>
            <a:ext cx="5685654" cy="406157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03886" y="1853171"/>
            <a:ext cx="571365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03886" y="2761381"/>
            <a:ext cx="5713655" cy="406157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B710-F119-4E4E-AD79-1BF3EF6F0BA2}" type="datetimeFigureOut">
              <a:rPr lang="pt-BR" smtClean="0"/>
              <a:t>12/07/2022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5AEC9-5054-4656-A38B-CA84A973A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245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B710-F119-4E4E-AD79-1BF3EF6F0BA2}" type="datetimeFigureOut">
              <a:rPr lang="pt-BR" smtClean="0"/>
              <a:t>12/07/2022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5AEC9-5054-4656-A38B-CA84A973A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2742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B710-F119-4E4E-AD79-1BF3EF6F0BA2}" type="datetimeFigureOut">
              <a:rPr lang="pt-BR" smtClean="0"/>
              <a:t>12/07/2022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5AEC9-5054-4656-A38B-CA84A973A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36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655" y="1088454"/>
            <a:ext cx="6803886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B710-F119-4E4E-AD79-1BF3EF6F0BA2}" type="datetimeFigureOut">
              <a:rPr lang="pt-BR" smtClean="0"/>
              <a:t>12/07/2022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5AEC9-5054-4656-A38B-CA84A973A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8662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713655" y="1088454"/>
            <a:ext cx="6803886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B710-F119-4E4E-AD79-1BF3EF6F0BA2}" type="datetimeFigureOut">
              <a:rPr lang="pt-BR" smtClean="0"/>
              <a:t>12/07/2022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5AEC9-5054-4656-A38B-CA84A973A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7776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23985" y="402483"/>
            <a:ext cx="11591806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3985" y="2012414"/>
            <a:ext cx="11591806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3985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9B710-F119-4E4E-AD79-1BF3EF6F0BA2}" type="datetimeFigureOut">
              <a:rPr lang="pt-BR" smtClean="0"/>
              <a:t>12/07/2022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51926" y="7006699"/>
            <a:ext cx="4535924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91841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5AEC9-5054-4656-A38B-CA84A973A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0317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CGEMM@MJ.GOV.B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Espaço Reservado para Conteúdo 3" descr="Aplicativo&#10;&#10;Descrição gerada automaticamente com confiança baixa">
            <a:extLst>
              <a:ext uri="{FF2B5EF4-FFF2-40B4-BE49-F238E27FC236}">
                <a16:creationId xmlns:a16="http://schemas.microsoft.com/office/drawing/2014/main" xmlns="" id="{40F04B07-62C4-D319-8175-70B4DDB0C4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" r="-2" b="-2"/>
          <a:stretch/>
        </p:blipFill>
        <p:spPr>
          <a:xfrm>
            <a:off x="1373981" y="0"/>
            <a:ext cx="10691813" cy="755863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136B167-8737-419A-A5B9-3C4231D88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6214" y="1357745"/>
            <a:ext cx="10368116" cy="4640411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 defTabSz="914348"/>
            <a:r>
              <a:rPr lang="pt-BR" sz="3200" b="1" dirty="0">
                <a:latin typeface="Abadi Extra Light" panose="020B0204020104020204" pitchFamily="34" charset="0"/>
                <a:cs typeface="Arial" panose="020B0604020202020204" pitchFamily="34" charset="0"/>
              </a:rPr>
              <a:t>Atuação de autoridades reguladoras e fiscalizadoras brasileiras em relação à participação do Google e da Apple no mercado brasileiro de pagamentos</a:t>
            </a:r>
            <a:br>
              <a:rPr lang="pt-BR" sz="3200" b="1" dirty="0">
                <a:latin typeface="Abadi Extra Light" panose="020B0204020104020204" pitchFamily="34" charset="0"/>
                <a:cs typeface="Arial" panose="020B0604020202020204" pitchFamily="34" charset="0"/>
              </a:rPr>
            </a:br>
            <a:r>
              <a:rPr lang="pt-BR" sz="3200" b="1" dirty="0">
                <a:latin typeface="Abadi Extra Light" panose="020B0204020104020204" pitchFamily="34" charset="0"/>
                <a:cs typeface="Arial" panose="020B0604020202020204" pitchFamily="34" charset="0"/>
              </a:rPr>
              <a:t/>
            </a:r>
            <a:br>
              <a:rPr lang="pt-BR" sz="3200" b="1" dirty="0">
                <a:latin typeface="Abadi Extra Light" panose="020B0204020104020204" pitchFamily="34" charset="0"/>
                <a:cs typeface="Arial" panose="020B0604020202020204" pitchFamily="34" charset="0"/>
              </a:rPr>
            </a:br>
            <a:r>
              <a:rPr lang="pt-BR" sz="3200" b="1" dirty="0">
                <a:latin typeface="Abadi Extra Light" panose="020B0204020104020204" pitchFamily="34" charset="0"/>
                <a:cs typeface="Arial" panose="020B0604020202020204" pitchFamily="34" charset="0"/>
              </a:rPr>
              <a:t/>
            </a:r>
            <a:br>
              <a:rPr lang="pt-BR" sz="3200" b="1" dirty="0">
                <a:latin typeface="Abadi Extra Light" panose="020B0204020104020204" pitchFamily="34" charset="0"/>
                <a:cs typeface="Arial" panose="020B0604020202020204" pitchFamily="34" charset="0"/>
              </a:rPr>
            </a:br>
            <a:r>
              <a:rPr lang="pt-BR" sz="2400" b="1" dirty="0">
                <a:latin typeface="Abadi Extra Light" panose="020B0204020104020204" pitchFamily="34" charset="0"/>
                <a:cs typeface="Arial" panose="020B0604020202020204" pitchFamily="34" charset="0"/>
              </a:rPr>
              <a:t>Comissão de Fiscalização Financeira e Controle – 12/7/2022</a:t>
            </a:r>
            <a:br>
              <a:rPr lang="pt-BR" sz="2400" b="1" dirty="0">
                <a:latin typeface="Abadi Extra Light" panose="020B0204020104020204" pitchFamily="34" charset="0"/>
                <a:cs typeface="Arial" panose="020B0604020202020204" pitchFamily="34" charset="0"/>
              </a:rPr>
            </a:br>
            <a:r>
              <a:rPr lang="pt-BR" sz="2400" b="1" dirty="0">
                <a:latin typeface="Abadi Extra Light" panose="020B0204020104020204" pitchFamily="34" charset="0"/>
                <a:cs typeface="Arial" panose="020B0604020202020204" pitchFamily="34" charset="0"/>
              </a:rPr>
              <a:t/>
            </a:r>
            <a:br>
              <a:rPr lang="pt-BR" sz="2400" b="1" dirty="0">
                <a:latin typeface="Abadi Extra Light" panose="020B0204020104020204" pitchFamily="34" charset="0"/>
                <a:cs typeface="Arial" panose="020B0604020202020204" pitchFamily="34" charset="0"/>
              </a:rPr>
            </a:br>
            <a:r>
              <a:rPr lang="pt-BR" sz="2400" b="1" dirty="0">
                <a:latin typeface="Abadi Extra Light" panose="020B0204020104020204" pitchFamily="34" charset="0"/>
                <a:cs typeface="Arial" panose="020B0604020202020204" pitchFamily="34" charset="0"/>
              </a:rPr>
              <a:t/>
            </a:r>
            <a:br>
              <a:rPr lang="pt-BR" sz="2400" b="1" dirty="0">
                <a:latin typeface="Abadi Extra Light" panose="020B0204020104020204" pitchFamily="34" charset="0"/>
                <a:cs typeface="Arial" panose="020B0604020202020204" pitchFamily="34" charset="0"/>
              </a:rPr>
            </a:br>
            <a:r>
              <a:rPr lang="pt-BR" sz="2400" b="1" dirty="0">
                <a:latin typeface="Abadi Extra Light" panose="020B0204020104020204" pitchFamily="34" charset="0"/>
                <a:cs typeface="Arial" panose="020B0604020202020204" pitchFamily="34" charset="0"/>
              </a:rPr>
              <a:t/>
            </a:r>
            <a:br>
              <a:rPr lang="pt-BR" sz="2400" b="1" dirty="0">
                <a:latin typeface="Abadi Extra Light" panose="020B0204020104020204" pitchFamily="34" charset="0"/>
                <a:cs typeface="Arial" panose="020B0604020202020204" pitchFamily="34" charset="0"/>
              </a:rPr>
            </a:br>
            <a:endParaRPr lang="pt-BR" sz="2400" b="1" dirty="0">
              <a:latin typeface="Abadi Extra Light" panose="020B0204020104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9983FE5F-D59D-27DC-4F0B-74DDA467DAE2}"/>
              </a:ext>
            </a:extLst>
          </p:cNvPr>
          <p:cNvSpPr txBox="1"/>
          <p:nvPr/>
        </p:nvSpPr>
        <p:spPr>
          <a:xfrm>
            <a:off x="1373981" y="5998156"/>
            <a:ext cx="94928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Paulo Nei da Silva Jr</a:t>
            </a:r>
          </a:p>
          <a:p>
            <a:r>
              <a:rPr lang="pt-BR" sz="2400" dirty="0"/>
              <a:t>Coordenador de Monitoramento de Mercado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2D0C416A-37BF-A219-57A7-E78E9609D6BB}"/>
              </a:ext>
            </a:extLst>
          </p:cNvPr>
          <p:cNvSpPr/>
          <p:nvPr/>
        </p:nvSpPr>
        <p:spPr>
          <a:xfrm>
            <a:off x="9700591" y="6728678"/>
            <a:ext cx="2365203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D8DCFCDB-A4CF-EEFB-DF74-CF339C8717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17" r="38146"/>
          <a:stretch/>
        </p:blipFill>
        <p:spPr bwMode="auto">
          <a:xfrm>
            <a:off x="1373981" y="6728678"/>
            <a:ext cx="1966602" cy="82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6915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Aplicativo&#10;&#10;Descrição gerada automaticamente com confiança baixa">
            <a:extLst>
              <a:ext uri="{FF2B5EF4-FFF2-40B4-BE49-F238E27FC236}">
                <a16:creationId xmlns:a16="http://schemas.microsoft.com/office/drawing/2014/main" xmlns="" id="{4BD1E24D-43CA-4AA5-A2D2-534C3B1CF4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" r="-2" b="-2"/>
          <a:stretch/>
        </p:blipFill>
        <p:spPr>
          <a:xfrm>
            <a:off x="1373981" y="-138446"/>
            <a:ext cx="10691813" cy="7698121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55970004-E378-4688-BC77-C8987520D539}"/>
              </a:ext>
            </a:extLst>
          </p:cNvPr>
          <p:cNvSpPr txBox="1"/>
          <p:nvPr/>
        </p:nvSpPr>
        <p:spPr>
          <a:xfrm>
            <a:off x="1612416" y="123389"/>
            <a:ext cx="10241699" cy="646331"/>
          </a:xfrm>
          <a:prstGeom prst="rect">
            <a:avLst/>
          </a:prstGeom>
          <a:noFill/>
          <a:effectLst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Abadi Extra Light" panose="020B02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Dados Google – Consumidor.gov.br</a:t>
            </a:r>
            <a:endParaRPr lang="pt-BR" sz="3600" b="1" dirty="0">
              <a:latin typeface="Abadi Extra Light" panose="020B0204020104020204" pitchFamily="34" charset="0"/>
              <a:ea typeface="Source Sans Pro Light" panose="020B0403030403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0C9E168C-6066-48C3-BDE9-BBC76562FFDB}"/>
              </a:ext>
            </a:extLst>
          </p:cNvPr>
          <p:cNvSpPr txBox="1"/>
          <p:nvPr/>
        </p:nvSpPr>
        <p:spPr>
          <a:xfrm>
            <a:off x="1957646" y="1533095"/>
            <a:ext cx="9524482" cy="1640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800" b="1" u="sng" dirty="0">
                <a:latin typeface="Calibri" pitchFamily="34" charset="0"/>
              </a:rPr>
              <a:t>Sistema Nacional de Informações de Defesa do Consumidor (SINDEC)</a:t>
            </a:r>
            <a:endParaRPr lang="pt-BR" sz="2800" dirty="0">
              <a:latin typeface="Calibri" pitchFamily="34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endParaRPr lang="pt-BR" sz="2800" dirty="0">
              <a:latin typeface="Calibri" pitchFamily="34" charset="0"/>
            </a:endParaRPr>
          </a:p>
          <a:p>
            <a:pPr marL="876250" marR="76195" lvl="1" indent="-34288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pt-BR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9CAA571C-120C-538D-2754-26C5FB9EE8FF}"/>
              </a:ext>
            </a:extLst>
          </p:cNvPr>
          <p:cNvSpPr/>
          <p:nvPr/>
        </p:nvSpPr>
        <p:spPr>
          <a:xfrm>
            <a:off x="9700591" y="6728678"/>
            <a:ext cx="2365203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67FB6A60-D77A-DECF-9AF3-D33716499E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566" t="23381" r="14566" b="4349"/>
          <a:stretch/>
        </p:blipFill>
        <p:spPr>
          <a:xfrm>
            <a:off x="942375" y="1176936"/>
            <a:ext cx="11555023" cy="638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210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Aplicativo&#10;&#10;Descrição gerada automaticamente com confiança baixa">
            <a:extLst>
              <a:ext uri="{FF2B5EF4-FFF2-40B4-BE49-F238E27FC236}">
                <a16:creationId xmlns:a16="http://schemas.microsoft.com/office/drawing/2014/main" xmlns="" id="{4BD1E24D-43CA-4AA5-A2D2-534C3B1CF4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" r="-2" b="-2"/>
          <a:stretch/>
        </p:blipFill>
        <p:spPr>
          <a:xfrm>
            <a:off x="1373981" y="-138446"/>
            <a:ext cx="10691813" cy="7698121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55970004-E378-4688-BC77-C8987520D539}"/>
              </a:ext>
            </a:extLst>
          </p:cNvPr>
          <p:cNvSpPr txBox="1"/>
          <p:nvPr/>
        </p:nvSpPr>
        <p:spPr>
          <a:xfrm>
            <a:off x="1612416" y="123389"/>
            <a:ext cx="10241699" cy="646331"/>
          </a:xfrm>
          <a:prstGeom prst="rect">
            <a:avLst/>
          </a:prstGeom>
          <a:noFill/>
          <a:effectLst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Abadi Extra Light" panose="020B02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Dados Apple – Consumidor.gov.br</a:t>
            </a:r>
            <a:endParaRPr lang="pt-BR" sz="3600" b="1" dirty="0">
              <a:latin typeface="Abadi Extra Light" panose="020B0204020104020204" pitchFamily="34" charset="0"/>
              <a:ea typeface="Source Sans Pro Light" panose="020B0403030403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0C9E168C-6066-48C3-BDE9-BBC76562FFDB}"/>
              </a:ext>
            </a:extLst>
          </p:cNvPr>
          <p:cNvSpPr txBox="1"/>
          <p:nvPr/>
        </p:nvSpPr>
        <p:spPr>
          <a:xfrm>
            <a:off x="1957646" y="1533095"/>
            <a:ext cx="9524482" cy="1640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800" b="1" u="sng" dirty="0">
                <a:latin typeface="Calibri" pitchFamily="34" charset="0"/>
              </a:rPr>
              <a:t>Sistema Nacional de Informações de Defesa do Consumidor (SINDEC)</a:t>
            </a:r>
            <a:endParaRPr lang="pt-BR" sz="2800" dirty="0">
              <a:latin typeface="Calibri" pitchFamily="34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endParaRPr lang="pt-BR" sz="2800" dirty="0">
              <a:latin typeface="Calibri" pitchFamily="34" charset="0"/>
            </a:endParaRPr>
          </a:p>
          <a:p>
            <a:pPr marL="876250" marR="76195" lvl="1" indent="-34288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pt-BR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9CAA571C-120C-538D-2754-26C5FB9EE8FF}"/>
              </a:ext>
            </a:extLst>
          </p:cNvPr>
          <p:cNvSpPr/>
          <p:nvPr/>
        </p:nvSpPr>
        <p:spPr>
          <a:xfrm>
            <a:off x="9700591" y="6728678"/>
            <a:ext cx="2365203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7C4B183F-647A-BC5D-B1E3-E2B6C00FFC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566" t="23564" r="14566" b="3985"/>
          <a:stretch/>
        </p:blipFill>
        <p:spPr>
          <a:xfrm>
            <a:off x="947191" y="1166191"/>
            <a:ext cx="11545391" cy="639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2461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Aplicativo&#10;&#10;Descrição gerada automaticamente com confiança baixa">
            <a:extLst>
              <a:ext uri="{FF2B5EF4-FFF2-40B4-BE49-F238E27FC236}">
                <a16:creationId xmlns:a16="http://schemas.microsoft.com/office/drawing/2014/main" xmlns="" id="{4BD1E24D-43CA-4AA5-A2D2-534C3B1CF4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" r="-2" b="-2"/>
          <a:stretch/>
        </p:blipFill>
        <p:spPr>
          <a:xfrm>
            <a:off x="1373981" y="-138446"/>
            <a:ext cx="10691813" cy="7698121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55970004-E378-4688-BC77-C8987520D539}"/>
              </a:ext>
            </a:extLst>
          </p:cNvPr>
          <p:cNvSpPr txBox="1"/>
          <p:nvPr/>
        </p:nvSpPr>
        <p:spPr>
          <a:xfrm>
            <a:off x="1612416" y="123389"/>
            <a:ext cx="10241699" cy="646331"/>
          </a:xfrm>
          <a:prstGeom prst="rect">
            <a:avLst/>
          </a:prstGeom>
          <a:noFill/>
          <a:effectLst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Abadi Extra Light" panose="020B02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Dados Apple – Consumidor.gov.br</a:t>
            </a:r>
            <a:endParaRPr lang="pt-BR" sz="3600" b="1" dirty="0">
              <a:latin typeface="Abadi Extra Light" panose="020B0204020104020204" pitchFamily="34" charset="0"/>
              <a:ea typeface="Source Sans Pro Light" panose="020B0403030403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0C9E168C-6066-48C3-BDE9-BBC76562FFDB}"/>
              </a:ext>
            </a:extLst>
          </p:cNvPr>
          <p:cNvSpPr txBox="1"/>
          <p:nvPr/>
        </p:nvSpPr>
        <p:spPr>
          <a:xfrm>
            <a:off x="1957646" y="1533095"/>
            <a:ext cx="9524482" cy="1640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800" b="1" u="sng" dirty="0">
                <a:latin typeface="Calibri" pitchFamily="34" charset="0"/>
              </a:rPr>
              <a:t>Sistema Nacional de Informações de Defesa do Consumidor (SINDEC)</a:t>
            </a:r>
            <a:endParaRPr lang="pt-BR" sz="2800" dirty="0">
              <a:latin typeface="Calibri" pitchFamily="34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endParaRPr lang="pt-BR" sz="2800" dirty="0">
              <a:latin typeface="Calibri" pitchFamily="34" charset="0"/>
            </a:endParaRPr>
          </a:p>
          <a:p>
            <a:pPr marL="876250" marR="76195" lvl="1" indent="-34288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pt-BR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9CAA571C-120C-538D-2754-26C5FB9EE8FF}"/>
              </a:ext>
            </a:extLst>
          </p:cNvPr>
          <p:cNvSpPr/>
          <p:nvPr/>
        </p:nvSpPr>
        <p:spPr>
          <a:xfrm>
            <a:off x="9700591" y="6728678"/>
            <a:ext cx="2365203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6E880F70-0DF7-D56B-B5A9-20970BF37C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566" t="23564" r="14566" b="3621"/>
          <a:stretch/>
        </p:blipFill>
        <p:spPr>
          <a:xfrm>
            <a:off x="985512" y="1161828"/>
            <a:ext cx="11495506" cy="639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002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Aplicativo&#10;&#10;Descrição gerada automaticamente com confiança baixa">
            <a:extLst>
              <a:ext uri="{FF2B5EF4-FFF2-40B4-BE49-F238E27FC236}">
                <a16:creationId xmlns:a16="http://schemas.microsoft.com/office/drawing/2014/main" xmlns="" id="{4BD1E24D-43CA-4AA5-A2D2-534C3B1CF4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" r="-2" b="-2"/>
          <a:stretch/>
        </p:blipFill>
        <p:spPr>
          <a:xfrm>
            <a:off x="1373981" y="-138446"/>
            <a:ext cx="10691813" cy="7698121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55970004-E378-4688-BC77-C8987520D539}"/>
              </a:ext>
            </a:extLst>
          </p:cNvPr>
          <p:cNvSpPr txBox="1"/>
          <p:nvPr/>
        </p:nvSpPr>
        <p:spPr>
          <a:xfrm>
            <a:off x="1612416" y="123389"/>
            <a:ext cx="10241699" cy="646331"/>
          </a:xfrm>
          <a:prstGeom prst="rect">
            <a:avLst/>
          </a:prstGeom>
          <a:noFill/>
          <a:effectLst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Abadi Extra Light" panose="020B02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Atuação da SENACON</a:t>
            </a:r>
            <a:endParaRPr lang="pt-BR" sz="3600" b="1" dirty="0">
              <a:latin typeface="Abadi Extra Light" panose="020B0204020104020204" pitchFamily="34" charset="0"/>
              <a:ea typeface="Source Sans Pro Light" panose="020B0403030403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0C9E168C-6066-48C3-BDE9-BBC76562FFDB}"/>
              </a:ext>
            </a:extLst>
          </p:cNvPr>
          <p:cNvSpPr txBox="1"/>
          <p:nvPr/>
        </p:nvSpPr>
        <p:spPr>
          <a:xfrm>
            <a:off x="1612415" y="1510011"/>
            <a:ext cx="952448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1929" marR="76195" indent="-285734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0000"/>
                </a:solidFill>
                <a:latin typeface="Calibri" panose="020F0502020204030204" pitchFamily="34" charset="0"/>
              </a:rPr>
              <a:t>Estudos e Monitoramento de Mercado</a:t>
            </a:r>
          </a:p>
          <a:p>
            <a:pPr marL="876250" marR="76195" lvl="1" indent="-34288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</a:rPr>
              <a:t>Sobre Marketplace e fraudes de consumo em sites e redes sociais (Google)</a:t>
            </a:r>
          </a:p>
          <a:p>
            <a:pPr marL="876250" marR="76195" lvl="1" indent="-34288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</a:rPr>
              <a:t>Proteção de dados</a:t>
            </a:r>
            <a:r>
              <a:rPr lang="pt-BR" sz="2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</a:rPr>
              <a:t>(Google e Apple)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B4A71C00-9014-57BF-C7A1-BC1AC2B8B945}"/>
              </a:ext>
            </a:extLst>
          </p:cNvPr>
          <p:cNvSpPr/>
          <p:nvPr/>
        </p:nvSpPr>
        <p:spPr>
          <a:xfrm>
            <a:off x="9700591" y="6728678"/>
            <a:ext cx="2365203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1652E3D1-CFF2-44B8-1059-729A68CAF7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17" r="38146"/>
          <a:stretch/>
        </p:blipFill>
        <p:spPr bwMode="auto">
          <a:xfrm>
            <a:off x="1373981" y="6728678"/>
            <a:ext cx="1966602" cy="82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3358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Aplicativo&#10;&#10;Descrição gerada automaticamente com confiança baixa">
            <a:extLst>
              <a:ext uri="{FF2B5EF4-FFF2-40B4-BE49-F238E27FC236}">
                <a16:creationId xmlns:a16="http://schemas.microsoft.com/office/drawing/2014/main" xmlns="" id="{4BD1E24D-43CA-4AA5-A2D2-534C3B1CF4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" r="-2" b="-2"/>
          <a:stretch/>
        </p:blipFill>
        <p:spPr>
          <a:xfrm>
            <a:off x="1373982" y="1039"/>
            <a:ext cx="10691813" cy="7558636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B51C869D-6956-4494-BDF9-EFD028C2918E}"/>
              </a:ext>
            </a:extLst>
          </p:cNvPr>
          <p:cNvSpPr txBox="1"/>
          <p:nvPr/>
        </p:nvSpPr>
        <p:spPr>
          <a:xfrm>
            <a:off x="1797368" y="2487177"/>
            <a:ext cx="984504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latin typeface="Abadi Extra Light" panose="020B0204020104020204" pitchFamily="34" charset="0"/>
              </a:rPr>
              <a:t>Muito obrigado!</a:t>
            </a:r>
          </a:p>
          <a:p>
            <a:pPr algn="ctr"/>
            <a:endParaRPr lang="pt-BR" sz="5400" b="1" dirty="0">
              <a:latin typeface="Abadi Extra Light" panose="020B0204020104020204" pitchFamily="34" charset="0"/>
            </a:endParaRPr>
          </a:p>
          <a:p>
            <a:pPr algn="ctr"/>
            <a:endParaRPr lang="pt-BR" sz="5400" b="1" dirty="0">
              <a:latin typeface="Abadi Extra Light" panose="020B0204020104020204" pitchFamily="34" charset="0"/>
            </a:endParaRPr>
          </a:p>
          <a:p>
            <a:pPr algn="ctr"/>
            <a:r>
              <a:rPr lang="pt-BR" sz="2400" b="1" dirty="0">
                <a:latin typeface="Abadi Extra Light" panose="020B0204020104020204" pitchFamily="34" charset="0"/>
              </a:rPr>
              <a:t>Paulo Nei da Silva Jr</a:t>
            </a:r>
          </a:p>
          <a:p>
            <a:pPr algn="ctr"/>
            <a:r>
              <a:rPr lang="pt-BR" sz="2400" b="1" dirty="0">
                <a:latin typeface="Abadi Extra Light" panose="020B0204020104020204" pitchFamily="34" charset="0"/>
              </a:rPr>
              <a:t>Coordenador de Monitoramento de Mercado</a:t>
            </a:r>
          </a:p>
          <a:p>
            <a:pPr algn="ctr"/>
            <a:r>
              <a:rPr lang="pt-BR" sz="2400" b="1" dirty="0">
                <a:latin typeface="Abadi Extra Light" panose="020B0204020104020204" pitchFamily="34" charset="0"/>
              </a:rPr>
              <a:t>Secretaria Nacional do Consumidor</a:t>
            </a:r>
          </a:p>
          <a:p>
            <a:pPr algn="ctr"/>
            <a:r>
              <a:rPr lang="pt-BR" sz="2400" b="1" dirty="0">
                <a:latin typeface="Abadi Extra Light" panose="020B0204020104020204" pitchFamily="34" charset="0"/>
                <a:hlinkClick r:id="rId3"/>
              </a:rPr>
              <a:t>CGEMM@MJ.GOV.BR</a:t>
            </a:r>
            <a:r>
              <a:rPr lang="pt-BR" sz="2400" b="1" dirty="0">
                <a:latin typeface="Abadi Extra Light" panose="020B0204020104020204" pitchFamily="34" charset="0"/>
              </a:rPr>
              <a:t> 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AD437E52-91B7-955A-DD99-297A0FD7F03C}"/>
              </a:ext>
            </a:extLst>
          </p:cNvPr>
          <p:cNvSpPr/>
          <p:nvPr/>
        </p:nvSpPr>
        <p:spPr>
          <a:xfrm>
            <a:off x="9700591" y="6728678"/>
            <a:ext cx="2365203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38AEBAE7-7537-CDEA-E0F0-EC49246E92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17" r="38146"/>
          <a:stretch/>
        </p:blipFill>
        <p:spPr bwMode="auto">
          <a:xfrm>
            <a:off x="1373981" y="6728678"/>
            <a:ext cx="1966602" cy="82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6766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Aplicativo&#10;&#10;Descrição gerada automaticamente com confiança baixa">
            <a:extLst>
              <a:ext uri="{FF2B5EF4-FFF2-40B4-BE49-F238E27FC236}">
                <a16:creationId xmlns:a16="http://schemas.microsoft.com/office/drawing/2014/main" xmlns="" id="{4BD1E24D-43CA-4AA5-A2D2-534C3B1CF4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" r="-2" b="-2"/>
          <a:stretch/>
        </p:blipFill>
        <p:spPr>
          <a:xfrm>
            <a:off x="1373981" y="0"/>
            <a:ext cx="10691813" cy="7558636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55970004-E378-4688-BC77-C8987520D539}"/>
              </a:ext>
            </a:extLst>
          </p:cNvPr>
          <p:cNvSpPr txBox="1"/>
          <p:nvPr/>
        </p:nvSpPr>
        <p:spPr>
          <a:xfrm>
            <a:off x="1599038" y="183989"/>
            <a:ext cx="10241699" cy="646331"/>
          </a:xfrm>
          <a:prstGeom prst="rect">
            <a:avLst/>
          </a:prstGeom>
          <a:noFill/>
          <a:effectLst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Abadi Extra Light" panose="020B0204020104020204" pitchFamily="34" charset="0"/>
                <a:ea typeface="Source Sans Pro Light" panose="020B0403030403020204" pitchFamily="34" charset="0"/>
              </a:rPr>
              <a:t>SENACON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6A20BFAF-6A08-4B06-9D98-378BD9209F38}"/>
              </a:ext>
            </a:extLst>
          </p:cNvPr>
          <p:cNvSpPr txBox="1"/>
          <p:nvPr/>
        </p:nvSpPr>
        <p:spPr>
          <a:xfrm>
            <a:off x="2300287" y="1567267"/>
            <a:ext cx="88392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34" indent="-285734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0000"/>
                </a:solidFill>
                <a:latin typeface="Calibri" panose="020F0502020204030204" pitchFamily="34" charset="0"/>
              </a:rPr>
              <a:t>Órgão responsável por </a:t>
            </a:r>
            <a:r>
              <a:rPr lang="pt-BR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coordenar </a:t>
            </a:r>
            <a:r>
              <a:rPr lang="pt-BR" sz="2800" dirty="0">
                <a:solidFill>
                  <a:srgbClr val="000000"/>
                </a:solidFill>
                <a:latin typeface="Calibri" panose="020F0502020204030204" pitchFamily="34" charset="0"/>
              </a:rPr>
              <a:t>a </a:t>
            </a:r>
            <a:r>
              <a:rPr lang="pt-BR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Política Nacional das Relações de Consumo</a:t>
            </a:r>
            <a:r>
              <a:rPr lang="pt-BR" sz="2800" dirty="0">
                <a:solidFill>
                  <a:srgbClr val="000000"/>
                </a:solidFill>
                <a:latin typeface="Calibri" panose="020F0502020204030204" pitchFamily="34" charset="0"/>
              </a:rPr>
              <a:t>, que tem entre seus </a:t>
            </a:r>
            <a:r>
              <a:rPr lang="pt-BR" sz="2800" u="sng" dirty="0">
                <a:latin typeface="Calibri" panose="020F0502020204030204" pitchFamily="34" charset="0"/>
              </a:rPr>
              <a:t>objetivos</a:t>
            </a:r>
            <a:r>
              <a:rPr lang="pt-BR" sz="2800" dirty="0">
                <a:latin typeface="Calibri" panose="020F0502020204030204" pitchFamily="34" charset="0"/>
              </a:rPr>
              <a:t>:</a:t>
            </a:r>
          </a:p>
          <a:p>
            <a:pPr marL="800055" lvl="1" indent="-342880">
              <a:buFont typeface="Courier New" panose="02070309020205020404" pitchFamily="49" charset="0"/>
              <a:buChar char="o"/>
            </a:pPr>
            <a:r>
              <a:rPr lang="pt-BR" sz="2800" dirty="0">
                <a:solidFill>
                  <a:srgbClr val="FF0000"/>
                </a:solidFill>
                <a:latin typeface="Calibri" panose="020F0502020204030204" pitchFamily="34" charset="0"/>
              </a:rPr>
              <a:t>garantir a proteção e o exercício dos direitos dos consumidores</a:t>
            </a:r>
            <a:r>
              <a:rPr lang="pt-BR" sz="2800" dirty="0">
                <a:solidFill>
                  <a:srgbClr val="000000"/>
                </a:solidFill>
                <a:latin typeface="Calibri" panose="020F0502020204030204" pitchFamily="34" charset="0"/>
              </a:rPr>
              <a:t>;</a:t>
            </a:r>
          </a:p>
          <a:p>
            <a:pPr marL="800055" lvl="1" indent="-342880">
              <a:buFont typeface="Courier New" panose="02070309020205020404" pitchFamily="49" charset="0"/>
              <a:buChar char="o"/>
            </a:pPr>
            <a:r>
              <a:rPr lang="pt-BR" sz="2800" dirty="0">
                <a:solidFill>
                  <a:srgbClr val="FF0000"/>
                </a:solidFill>
                <a:latin typeface="Calibri" panose="020F0502020204030204" pitchFamily="34" charset="0"/>
              </a:rPr>
              <a:t>promover a harmonização nas relações de consumo.</a:t>
            </a:r>
            <a:endParaRPr lang="pt-BR" sz="2800" dirty="0">
              <a:solidFill>
                <a:srgbClr val="FF0000"/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64B03FF9-F8AD-7C24-8ADC-F2B22437DC2B}"/>
              </a:ext>
            </a:extLst>
          </p:cNvPr>
          <p:cNvSpPr/>
          <p:nvPr/>
        </p:nvSpPr>
        <p:spPr>
          <a:xfrm>
            <a:off x="9700591" y="6728678"/>
            <a:ext cx="2365203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F9F092F6-2F30-D89C-E7DA-A02D525F86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17" r="38146"/>
          <a:stretch/>
        </p:blipFill>
        <p:spPr bwMode="auto">
          <a:xfrm>
            <a:off x="1373981" y="6728678"/>
            <a:ext cx="1966602" cy="82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2193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Aplicativo&#10;&#10;Descrição gerada automaticamente com confiança baixa">
            <a:extLst>
              <a:ext uri="{FF2B5EF4-FFF2-40B4-BE49-F238E27FC236}">
                <a16:creationId xmlns:a16="http://schemas.microsoft.com/office/drawing/2014/main" xmlns="" id="{4BD1E24D-43CA-4AA5-A2D2-534C3B1CF4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" r="-2" b="-2"/>
          <a:stretch/>
        </p:blipFill>
        <p:spPr>
          <a:xfrm>
            <a:off x="1373982" y="-139485"/>
            <a:ext cx="10691813" cy="7698121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55970004-E378-4688-BC77-C8987520D539}"/>
              </a:ext>
            </a:extLst>
          </p:cNvPr>
          <p:cNvSpPr txBox="1"/>
          <p:nvPr/>
        </p:nvSpPr>
        <p:spPr>
          <a:xfrm>
            <a:off x="1253808" y="162339"/>
            <a:ext cx="10241699" cy="646331"/>
          </a:xfrm>
          <a:prstGeom prst="rect">
            <a:avLst/>
          </a:prstGeom>
          <a:noFill/>
          <a:effectLst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Abadi Extra Light" panose="020B0204020104020204" pitchFamily="34" charset="0"/>
                <a:ea typeface="Source Sans Pro Light" panose="020B0403030403020204" pitchFamily="34" charset="0"/>
              </a:rPr>
              <a:t>Sistema Nacional de Defesa do Consumidor - SNDC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0C9E168C-6066-48C3-BDE9-BBC76562FFDB}"/>
              </a:ext>
            </a:extLst>
          </p:cNvPr>
          <p:cNvSpPr txBox="1"/>
          <p:nvPr/>
        </p:nvSpPr>
        <p:spPr>
          <a:xfrm>
            <a:off x="1612415" y="932904"/>
            <a:ext cx="9524482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880" indent="-34288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0000"/>
                </a:solidFill>
                <a:latin typeface="Calibri" panose="020F0502020204030204" pitchFamily="34" charset="0"/>
              </a:rPr>
              <a:t>O SNDC é composto por </a:t>
            </a:r>
            <a:r>
              <a:rPr lang="pt-BR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órgãos federais, estaduais, do Distrito Federal e municipais </a:t>
            </a:r>
            <a:r>
              <a:rPr lang="pt-BR" sz="2800" dirty="0">
                <a:solidFill>
                  <a:srgbClr val="000000"/>
                </a:solidFill>
                <a:latin typeface="Calibri" panose="020F0502020204030204" pitchFamily="34" charset="0"/>
              </a:rPr>
              <a:t>e as</a:t>
            </a:r>
            <a:r>
              <a:rPr lang="pt-BR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 entidades privadas de defesa do consumidor</a:t>
            </a:r>
            <a:r>
              <a:rPr lang="pt-BR" sz="28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  <a:p>
            <a:pPr marL="800055" lvl="1" indent="-34288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</a:rPr>
              <a:t>Procons, Ministérios Públicos, Defensorias Públicas, Entidades Civis de Defesa dos Consumidores</a:t>
            </a:r>
            <a:r>
              <a:rPr lang="pt-BR" sz="2800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</a:p>
          <a:p>
            <a:pPr marL="342880" indent="-342880">
              <a:buFont typeface="Arial" panose="020B0604020202020204" pitchFamily="34" charset="0"/>
              <a:buChar char="•"/>
            </a:pPr>
            <a:endParaRPr lang="pt-BR" sz="28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880" indent="-342880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Senacon</a:t>
            </a:r>
            <a:r>
              <a:rPr lang="pt-BR" sz="2800" dirty="0">
                <a:solidFill>
                  <a:srgbClr val="000000"/>
                </a:solidFill>
                <a:latin typeface="Calibri" panose="020F0502020204030204" pitchFamily="34" charset="0"/>
              </a:rPr>
              <a:t> é a responsável por </a:t>
            </a:r>
            <a:r>
              <a:rPr lang="pt-BR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coordenar</a:t>
            </a:r>
            <a:r>
              <a:rPr lang="pt-BR" sz="2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o SNDC</a:t>
            </a:r>
            <a:r>
              <a:rPr lang="pt-BR" sz="2800" dirty="0">
                <a:solidFill>
                  <a:srgbClr val="000000"/>
                </a:solidFill>
                <a:latin typeface="Calibri" panose="020F0502020204030204" pitchFamily="34" charset="0"/>
              </a:rPr>
              <a:t> para implementação efetiva da </a:t>
            </a:r>
            <a:r>
              <a:rPr lang="pt-BR" sz="2800" u="sng" dirty="0">
                <a:solidFill>
                  <a:srgbClr val="000000"/>
                </a:solidFill>
                <a:latin typeface="Calibri" panose="020F0502020204030204" pitchFamily="34" charset="0"/>
              </a:rPr>
              <a:t>Política Nacional das Relações de Consumo</a:t>
            </a:r>
            <a:r>
              <a:rPr lang="pt-BR" sz="2800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</a:p>
          <a:p>
            <a:pPr marL="800055" lvl="1" indent="-34288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</a:rPr>
              <a:t>Não há hierarquia entre os integrantes do SNDC. </a:t>
            </a:r>
          </a:p>
          <a:p>
            <a:pPr marL="800055" lvl="1" indent="-342880">
              <a:buFont typeface="Arial" panose="020B0604020202020204" pitchFamily="34" charset="0"/>
              <a:buChar char="•"/>
            </a:pPr>
            <a:r>
              <a:rPr lang="pt-BR" sz="2400" dirty="0"/>
              <a:t>Para fins de coordenação, Senacon emite notas técnicas e pareceres.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C54B92A2-7978-5490-34C1-8202E9DDB866}"/>
              </a:ext>
            </a:extLst>
          </p:cNvPr>
          <p:cNvSpPr/>
          <p:nvPr/>
        </p:nvSpPr>
        <p:spPr>
          <a:xfrm>
            <a:off x="9700591" y="6728678"/>
            <a:ext cx="2365203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56652AF6-77FB-FA69-1A86-4271E575CC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17" r="38146"/>
          <a:stretch/>
        </p:blipFill>
        <p:spPr bwMode="auto">
          <a:xfrm>
            <a:off x="1373981" y="6728678"/>
            <a:ext cx="1966602" cy="82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9064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Aplicativo&#10;&#10;Descrição gerada automaticamente com confiança baixa">
            <a:extLst>
              <a:ext uri="{FF2B5EF4-FFF2-40B4-BE49-F238E27FC236}">
                <a16:creationId xmlns:a16="http://schemas.microsoft.com/office/drawing/2014/main" xmlns="" id="{4BD1E24D-43CA-4AA5-A2D2-534C3B1CF4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" r="-2" b="-2"/>
          <a:stretch/>
        </p:blipFill>
        <p:spPr>
          <a:xfrm>
            <a:off x="1373981" y="-138446"/>
            <a:ext cx="10691813" cy="7698121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55970004-E378-4688-BC77-C8987520D539}"/>
              </a:ext>
            </a:extLst>
          </p:cNvPr>
          <p:cNvSpPr txBox="1"/>
          <p:nvPr/>
        </p:nvSpPr>
        <p:spPr>
          <a:xfrm>
            <a:off x="1612416" y="123389"/>
            <a:ext cx="10241699" cy="646331"/>
          </a:xfrm>
          <a:prstGeom prst="rect">
            <a:avLst/>
          </a:prstGeom>
          <a:noFill/>
          <a:effectLst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Abadi Extra Light" panose="020B02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Conselho Nacional de Defesa do Consumidor (CNDC)</a:t>
            </a:r>
            <a:endParaRPr lang="pt-BR" sz="3600" b="1" dirty="0">
              <a:latin typeface="Abadi Extra Light" panose="020B0204020104020204" pitchFamily="34" charset="0"/>
              <a:ea typeface="Source Sans Pro Light" panose="020B0403030403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0C9E168C-6066-48C3-BDE9-BBC76562FFDB}"/>
              </a:ext>
            </a:extLst>
          </p:cNvPr>
          <p:cNvSpPr txBox="1"/>
          <p:nvPr/>
        </p:nvSpPr>
        <p:spPr>
          <a:xfrm>
            <a:off x="1612415" y="1510011"/>
            <a:ext cx="952448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880" indent="-34288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FF0000"/>
                </a:solidFill>
              </a:rPr>
              <a:t>Recriado</a:t>
            </a:r>
            <a:r>
              <a:rPr lang="pt-BR" sz="2800" dirty="0"/>
              <a:t> por meio do Decreto n.º 10.417, de 7 de julho de </a:t>
            </a:r>
            <a:r>
              <a:rPr lang="pt-BR" sz="2800" dirty="0">
                <a:solidFill>
                  <a:srgbClr val="FF0000"/>
                </a:solidFill>
              </a:rPr>
              <a:t>2020</a:t>
            </a:r>
            <a:r>
              <a:rPr lang="pt-BR" sz="2800" dirty="0"/>
              <a:t>. </a:t>
            </a:r>
          </a:p>
          <a:p>
            <a:pPr marL="342880" indent="-342880">
              <a:buFont typeface="Arial" panose="020B0604020202020204" pitchFamily="34" charset="0"/>
              <a:buChar char="•"/>
            </a:pPr>
            <a:r>
              <a:rPr lang="pt-BR" sz="2800" b="1" dirty="0"/>
              <a:t>Espaço institucional </a:t>
            </a:r>
            <a:r>
              <a:rPr lang="pt-BR" sz="2800" dirty="0"/>
              <a:t>para o</a:t>
            </a:r>
            <a:r>
              <a:rPr lang="pt-BR" sz="2800" b="1" dirty="0"/>
              <a:t> diálogo interdisciplinar </a:t>
            </a:r>
            <a:r>
              <a:rPr lang="pt-BR" sz="2800" dirty="0"/>
              <a:t>entre os </a:t>
            </a:r>
            <a:r>
              <a:rPr lang="pt-BR" sz="2800" b="1" dirty="0"/>
              <a:t>diversos atores públicos e privados, </a:t>
            </a:r>
            <a:r>
              <a:rPr lang="pt-BR" sz="2800" u="sng" dirty="0"/>
              <a:t>envolvidos com a temática da defesa dos consumidores.</a:t>
            </a:r>
          </a:p>
          <a:p>
            <a:pPr marL="800055" lvl="1" indent="-342880">
              <a:buFont typeface="Arial" panose="020B0604020202020204" pitchFamily="34" charset="0"/>
              <a:buChar char="•"/>
            </a:pPr>
            <a:r>
              <a:rPr lang="pt-BR" sz="2800" dirty="0"/>
              <a:t>órgãos públicos estratégicos;</a:t>
            </a:r>
          </a:p>
          <a:p>
            <a:pPr marL="800055" lvl="1" indent="-342880">
              <a:buFont typeface="Arial" panose="020B0604020202020204" pitchFamily="34" charset="0"/>
              <a:buChar char="•"/>
            </a:pPr>
            <a:r>
              <a:rPr lang="pt-BR" sz="2800" dirty="0"/>
              <a:t>agências reguladoras;</a:t>
            </a:r>
          </a:p>
          <a:p>
            <a:pPr marL="800055" lvl="1" indent="-342880">
              <a:buFont typeface="Arial" panose="020B0604020202020204" pitchFamily="34" charset="0"/>
              <a:buChar char="•"/>
            </a:pPr>
            <a:r>
              <a:rPr lang="pt-BR" sz="2800" dirty="0"/>
              <a:t>membros do SNDC;</a:t>
            </a:r>
          </a:p>
          <a:p>
            <a:pPr marL="800055" lvl="1" indent="-342880">
              <a:buFont typeface="Arial" panose="020B0604020202020204" pitchFamily="34" charset="0"/>
              <a:buChar char="•"/>
            </a:pPr>
            <a:r>
              <a:rPr lang="pt-BR" sz="2800" dirty="0"/>
              <a:t>representantes de fornecedores.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30AA1F30-CEAE-6E45-8066-BAD6E91E4057}"/>
              </a:ext>
            </a:extLst>
          </p:cNvPr>
          <p:cNvSpPr/>
          <p:nvPr/>
        </p:nvSpPr>
        <p:spPr>
          <a:xfrm>
            <a:off x="9700591" y="6728678"/>
            <a:ext cx="2365203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FF461E21-9AA8-0E7F-8F31-678F382AA3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17" r="38146"/>
          <a:stretch/>
        </p:blipFill>
        <p:spPr bwMode="auto">
          <a:xfrm>
            <a:off x="1373981" y="6728678"/>
            <a:ext cx="1966602" cy="82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087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Aplicativo&#10;&#10;Descrição gerada automaticamente com confiança baixa">
            <a:extLst>
              <a:ext uri="{FF2B5EF4-FFF2-40B4-BE49-F238E27FC236}">
                <a16:creationId xmlns:a16="http://schemas.microsoft.com/office/drawing/2014/main" xmlns="" id="{4BD1E24D-43CA-4AA5-A2D2-534C3B1CF4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" r="-2" b="-2"/>
          <a:stretch/>
        </p:blipFill>
        <p:spPr>
          <a:xfrm>
            <a:off x="1373981" y="-138446"/>
            <a:ext cx="10691813" cy="7698121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55970004-E378-4688-BC77-C8987520D539}"/>
              </a:ext>
            </a:extLst>
          </p:cNvPr>
          <p:cNvSpPr txBox="1"/>
          <p:nvPr/>
        </p:nvSpPr>
        <p:spPr>
          <a:xfrm>
            <a:off x="1612416" y="123389"/>
            <a:ext cx="10241699" cy="646331"/>
          </a:xfrm>
          <a:prstGeom prst="rect">
            <a:avLst/>
          </a:prstGeom>
          <a:noFill/>
          <a:effectLst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Abadi Extra Light" panose="020B02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Dados de Informações de Defesa do Consumidor</a:t>
            </a:r>
            <a:endParaRPr lang="pt-BR" sz="3600" b="1" dirty="0">
              <a:latin typeface="Abadi Extra Light" panose="020B0204020104020204" pitchFamily="34" charset="0"/>
              <a:ea typeface="Source Sans Pro Light" panose="020B0403030403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0C9E168C-6066-48C3-BDE9-BBC76562FFDB}"/>
              </a:ext>
            </a:extLst>
          </p:cNvPr>
          <p:cNvSpPr txBox="1"/>
          <p:nvPr/>
        </p:nvSpPr>
        <p:spPr>
          <a:xfrm>
            <a:off x="1957646" y="1533095"/>
            <a:ext cx="9524482" cy="4355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800" b="1" u="sng" dirty="0">
                <a:latin typeface="Calibri" pitchFamily="34" charset="0"/>
              </a:rPr>
              <a:t>Sistema Nacional de Informações de Defesa do Consumidor (SINDEC)</a:t>
            </a:r>
            <a:endParaRPr lang="pt-BR" sz="2800" dirty="0">
              <a:latin typeface="Calibri" pitchFamily="34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endParaRPr lang="pt-BR" sz="2800" dirty="0">
              <a:latin typeface="Calibri" pitchFamily="34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pt-BR" sz="2800" dirty="0">
                <a:latin typeface="Calibri" pitchFamily="34" charset="0"/>
              </a:rPr>
              <a:t>Sistema informatizado que integra o atendimento realizado por Procons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pt-BR" sz="2800" b="1" dirty="0">
                <a:latin typeface="Calibri" pitchFamily="34" charset="0"/>
              </a:rPr>
              <a:t>26</a:t>
            </a:r>
            <a:r>
              <a:rPr lang="pt-BR" sz="2800" dirty="0">
                <a:latin typeface="Calibri" pitchFamily="34" charset="0"/>
              </a:rPr>
              <a:t> estados e o Distrito Federal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pt-BR" sz="2800" b="1" dirty="0">
                <a:latin typeface="Calibri" pitchFamily="34" charset="0"/>
              </a:rPr>
              <a:t>844</a:t>
            </a:r>
            <a:r>
              <a:rPr lang="pt-BR" sz="2800" dirty="0">
                <a:latin typeface="Calibri" pitchFamily="34" charset="0"/>
              </a:rPr>
              <a:t> cidades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pt-BR" sz="2800" b="1" dirty="0">
                <a:latin typeface="Calibri" pitchFamily="34" charset="0"/>
              </a:rPr>
              <a:t>29 milhões de atendimentos desde 2004</a:t>
            </a:r>
            <a:endParaRPr lang="pt-BR" sz="2800" dirty="0">
              <a:latin typeface="Calibri" pitchFamily="34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pt-BR" sz="2800" dirty="0">
                <a:latin typeface="Calibri" pitchFamily="34" charset="0"/>
              </a:rPr>
              <a:t>Em 2022, já foram realizados </a:t>
            </a:r>
            <a:r>
              <a:rPr lang="pt-BR" sz="2800" b="1" dirty="0">
                <a:latin typeface="Calibri" pitchFamily="34" charset="0"/>
              </a:rPr>
              <a:t>645.580</a:t>
            </a:r>
            <a:r>
              <a:rPr lang="pt-BR" sz="2800" dirty="0">
                <a:latin typeface="Calibri" pitchFamily="34" charset="0"/>
              </a:rPr>
              <a:t> atendimentos pelos Procons integrados ao Sindec</a:t>
            </a:r>
          </a:p>
          <a:p>
            <a:pPr marL="876250" marR="76195" lvl="1" indent="-34288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pt-BR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9CAA571C-120C-538D-2754-26C5FB9EE8FF}"/>
              </a:ext>
            </a:extLst>
          </p:cNvPr>
          <p:cNvSpPr/>
          <p:nvPr/>
        </p:nvSpPr>
        <p:spPr>
          <a:xfrm>
            <a:off x="9700591" y="6728678"/>
            <a:ext cx="2365203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4C7531A9-F5CA-887A-9D5C-77563A2C10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17" r="38146"/>
          <a:stretch/>
        </p:blipFill>
        <p:spPr bwMode="auto">
          <a:xfrm>
            <a:off x="1373981" y="6728678"/>
            <a:ext cx="1966602" cy="82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556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Aplicativo&#10;&#10;Descrição gerada automaticamente com confiança baixa">
            <a:extLst>
              <a:ext uri="{FF2B5EF4-FFF2-40B4-BE49-F238E27FC236}">
                <a16:creationId xmlns:a16="http://schemas.microsoft.com/office/drawing/2014/main" xmlns="" id="{4BD1E24D-43CA-4AA5-A2D2-534C3B1CF4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" r="-2" b="-2"/>
          <a:stretch/>
        </p:blipFill>
        <p:spPr>
          <a:xfrm>
            <a:off x="1373981" y="-138446"/>
            <a:ext cx="10691813" cy="7698121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55970004-E378-4688-BC77-C8987520D539}"/>
              </a:ext>
            </a:extLst>
          </p:cNvPr>
          <p:cNvSpPr txBox="1"/>
          <p:nvPr/>
        </p:nvSpPr>
        <p:spPr>
          <a:xfrm>
            <a:off x="1612416" y="123389"/>
            <a:ext cx="10241699" cy="646331"/>
          </a:xfrm>
          <a:prstGeom prst="rect">
            <a:avLst/>
          </a:prstGeom>
          <a:noFill/>
          <a:effectLst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Abadi Extra Light" panose="020B02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Dados Google - SINDEC</a:t>
            </a:r>
            <a:endParaRPr lang="pt-BR" sz="3600" b="1" dirty="0">
              <a:latin typeface="Abadi Extra Light" panose="020B0204020104020204" pitchFamily="34" charset="0"/>
              <a:ea typeface="Source Sans Pro Light" panose="020B0403030403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0C9E168C-6066-48C3-BDE9-BBC76562FFDB}"/>
              </a:ext>
            </a:extLst>
          </p:cNvPr>
          <p:cNvSpPr txBox="1"/>
          <p:nvPr/>
        </p:nvSpPr>
        <p:spPr>
          <a:xfrm>
            <a:off x="1957646" y="1533095"/>
            <a:ext cx="9524482" cy="1640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800" b="1" u="sng" dirty="0">
                <a:latin typeface="Calibri" pitchFamily="34" charset="0"/>
              </a:rPr>
              <a:t>Sistema Nacional de Informações de Defesa do Consumidor (SINDEC)</a:t>
            </a:r>
            <a:endParaRPr lang="pt-BR" sz="2800" dirty="0">
              <a:latin typeface="Calibri" pitchFamily="34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endParaRPr lang="pt-BR" sz="2800" dirty="0">
              <a:latin typeface="Calibri" pitchFamily="34" charset="0"/>
            </a:endParaRPr>
          </a:p>
          <a:p>
            <a:pPr marL="876250" marR="76195" lvl="1" indent="-34288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pt-BR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9CAA571C-120C-538D-2754-26C5FB9EE8FF}"/>
              </a:ext>
            </a:extLst>
          </p:cNvPr>
          <p:cNvSpPr/>
          <p:nvPr/>
        </p:nvSpPr>
        <p:spPr>
          <a:xfrm>
            <a:off x="9700591" y="6728678"/>
            <a:ext cx="2365203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BD69C0A7-5336-6159-7731-F6CB32CD56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223" t="10457" r="10223" b="7079"/>
          <a:stretch/>
        </p:blipFill>
        <p:spPr>
          <a:xfrm>
            <a:off x="1129809" y="1282247"/>
            <a:ext cx="11180155" cy="627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077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Aplicativo&#10;&#10;Descrição gerada automaticamente com confiança baixa">
            <a:extLst>
              <a:ext uri="{FF2B5EF4-FFF2-40B4-BE49-F238E27FC236}">
                <a16:creationId xmlns:a16="http://schemas.microsoft.com/office/drawing/2014/main" xmlns="" id="{4BD1E24D-43CA-4AA5-A2D2-534C3B1CF4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" r="-2" b="-2"/>
          <a:stretch/>
        </p:blipFill>
        <p:spPr>
          <a:xfrm>
            <a:off x="1373981" y="-138446"/>
            <a:ext cx="10691813" cy="7698121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55970004-E378-4688-BC77-C8987520D539}"/>
              </a:ext>
            </a:extLst>
          </p:cNvPr>
          <p:cNvSpPr txBox="1"/>
          <p:nvPr/>
        </p:nvSpPr>
        <p:spPr>
          <a:xfrm>
            <a:off x="1612416" y="123389"/>
            <a:ext cx="10241699" cy="646331"/>
          </a:xfrm>
          <a:prstGeom prst="rect">
            <a:avLst/>
          </a:prstGeom>
          <a:noFill/>
          <a:effectLst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Abadi Extra Light" panose="020B02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Dados Apple - SINDEC</a:t>
            </a:r>
            <a:endParaRPr lang="pt-BR" sz="3600" b="1" dirty="0">
              <a:latin typeface="Abadi Extra Light" panose="020B0204020104020204" pitchFamily="34" charset="0"/>
              <a:ea typeface="Source Sans Pro Light" panose="020B0403030403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0C9E168C-6066-48C3-BDE9-BBC76562FFDB}"/>
              </a:ext>
            </a:extLst>
          </p:cNvPr>
          <p:cNvSpPr txBox="1"/>
          <p:nvPr/>
        </p:nvSpPr>
        <p:spPr>
          <a:xfrm>
            <a:off x="1957646" y="1533095"/>
            <a:ext cx="9524482" cy="1640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800" b="1" u="sng" dirty="0">
                <a:latin typeface="Calibri" pitchFamily="34" charset="0"/>
              </a:rPr>
              <a:t>Sistema Nacional de Informações de Defesa do Consumidor (SINDEC)</a:t>
            </a:r>
            <a:endParaRPr lang="pt-BR" sz="2800" dirty="0">
              <a:latin typeface="Calibri" pitchFamily="34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endParaRPr lang="pt-BR" sz="2800" dirty="0">
              <a:latin typeface="Calibri" pitchFamily="34" charset="0"/>
            </a:endParaRPr>
          </a:p>
          <a:p>
            <a:pPr marL="876250" marR="76195" lvl="1" indent="-34288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pt-BR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9CAA571C-120C-538D-2754-26C5FB9EE8FF}"/>
              </a:ext>
            </a:extLst>
          </p:cNvPr>
          <p:cNvSpPr/>
          <p:nvPr/>
        </p:nvSpPr>
        <p:spPr>
          <a:xfrm>
            <a:off x="9700591" y="6728678"/>
            <a:ext cx="2365203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96A33150-3B5A-AA90-2700-363F4DE10D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223" t="10457" r="10223" b="7261"/>
          <a:stretch/>
        </p:blipFill>
        <p:spPr>
          <a:xfrm>
            <a:off x="1127470" y="1293484"/>
            <a:ext cx="11184833" cy="626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751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Aplicativo&#10;&#10;Descrição gerada automaticamente com confiança baixa">
            <a:extLst>
              <a:ext uri="{FF2B5EF4-FFF2-40B4-BE49-F238E27FC236}">
                <a16:creationId xmlns:a16="http://schemas.microsoft.com/office/drawing/2014/main" xmlns="" id="{4BD1E24D-43CA-4AA5-A2D2-534C3B1CF4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" r="-2" b="-2"/>
          <a:stretch/>
        </p:blipFill>
        <p:spPr>
          <a:xfrm>
            <a:off x="1373981" y="-138446"/>
            <a:ext cx="10691813" cy="7698121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55970004-E378-4688-BC77-C8987520D539}"/>
              </a:ext>
            </a:extLst>
          </p:cNvPr>
          <p:cNvSpPr txBox="1"/>
          <p:nvPr/>
        </p:nvSpPr>
        <p:spPr>
          <a:xfrm>
            <a:off x="1612416" y="123389"/>
            <a:ext cx="10241699" cy="646331"/>
          </a:xfrm>
          <a:prstGeom prst="rect">
            <a:avLst/>
          </a:prstGeom>
          <a:noFill/>
          <a:effectLst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Abadi Extra Light" panose="020B02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Dados de Informações de Defesa do Consumidor</a:t>
            </a:r>
            <a:endParaRPr lang="pt-BR" sz="3600" b="1" dirty="0">
              <a:latin typeface="Abadi Extra Light" panose="020B0204020104020204" pitchFamily="34" charset="0"/>
              <a:ea typeface="Source Sans Pro Light" panose="020B0403030403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0C9E168C-6066-48C3-BDE9-BBC76562FFDB}"/>
              </a:ext>
            </a:extLst>
          </p:cNvPr>
          <p:cNvSpPr txBox="1"/>
          <p:nvPr/>
        </p:nvSpPr>
        <p:spPr>
          <a:xfrm>
            <a:off x="1957646" y="1533095"/>
            <a:ext cx="9524482" cy="5098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800" b="1" dirty="0">
                <a:latin typeface="Calibri" pitchFamily="34" charset="0"/>
              </a:rPr>
              <a:t>Consumidor.gov.br</a:t>
            </a:r>
          </a:p>
          <a:p>
            <a:pPr algn="just">
              <a:lnSpc>
                <a:spcPct val="90000"/>
              </a:lnSpc>
            </a:pPr>
            <a:endParaRPr lang="pt-BR" sz="2800" dirty="0">
              <a:latin typeface="Calibri" pitchFamily="34" charset="0"/>
            </a:endParaRPr>
          </a:p>
          <a:p>
            <a:pPr algn="just">
              <a:lnSpc>
                <a:spcPct val="90000"/>
              </a:lnSpc>
            </a:pPr>
            <a:endParaRPr lang="pt-BR" sz="1100" dirty="0">
              <a:latin typeface="Calibri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t-BR" sz="2400" dirty="0"/>
              <a:t>O Consumidor.gov.br é um serviço público para solução de conflitos de consumo, viabilizado por meio da internet, monitorado pelos órgãos de defesa do consumidor e pela Secretaria Nacional do Consumidor - Senacon - do Ministério da Justiça.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t-BR" sz="2400" dirty="0"/>
              <a:t>Aberto para toda da a sociedade. Lançado em 2014.</a:t>
            </a:r>
          </a:p>
          <a:p>
            <a:pPr algn="just">
              <a:buFont typeface="Wingdings" pitchFamily="2" charset="2"/>
              <a:buChar char="Ø"/>
            </a:pPr>
            <a:endParaRPr lang="pt-BR" sz="2400" dirty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t-BR" sz="2400" dirty="0">
                <a:latin typeface="Calibri" pitchFamily="34" charset="0"/>
              </a:rPr>
              <a:t>Em 2022 já somam </a:t>
            </a:r>
            <a:r>
              <a:rPr lang="pt-BR" sz="2400" b="1" dirty="0">
                <a:latin typeface="Calibri" pitchFamily="34" charset="0"/>
              </a:rPr>
              <a:t>720.362 reclamações.</a:t>
            </a:r>
          </a:p>
          <a:p>
            <a:pPr marL="876250" marR="76195" lvl="1" indent="-34288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pt-BR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9CAA571C-120C-538D-2754-26C5FB9EE8FF}"/>
              </a:ext>
            </a:extLst>
          </p:cNvPr>
          <p:cNvSpPr/>
          <p:nvPr/>
        </p:nvSpPr>
        <p:spPr>
          <a:xfrm>
            <a:off x="9700591" y="6728678"/>
            <a:ext cx="2365203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52F3E1C8-6C36-BC21-4FAF-E22E8015E3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17" r="38146"/>
          <a:stretch/>
        </p:blipFill>
        <p:spPr bwMode="auto">
          <a:xfrm>
            <a:off x="1373981" y="6728678"/>
            <a:ext cx="1966602" cy="82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9090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Aplicativo&#10;&#10;Descrição gerada automaticamente com confiança baixa">
            <a:extLst>
              <a:ext uri="{FF2B5EF4-FFF2-40B4-BE49-F238E27FC236}">
                <a16:creationId xmlns:a16="http://schemas.microsoft.com/office/drawing/2014/main" xmlns="" id="{4BD1E24D-43CA-4AA5-A2D2-534C3B1CF4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" r="-2" b="-2"/>
          <a:stretch/>
        </p:blipFill>
        <p:spPr>
          <a:xfrm>
            <a:off x="1373981" y="-138446"/>
            <a:ext cx="10691813" cy="7698121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55970004-E378-4688-BC77-C8987520D539}"/>
              </a:ext>
            </a:extLst>
          </p:cNvPr>
          <p:cNvSpPr txBox="1"/>
          <p:nvPr/>
        </p:nvSpPr>
        <p:spPr>
          <a:xfrm>
            <a:off x="1612416" y="123389"/>
            <a:ext cx="10241699" cy="646331"/>
          </a:xfrm>
          <a:prstGeom prst="rect">
            <a:avLst/>
          </a:prstGeom>
          <a:noFill/>
          <a:effectLst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Abadi Extra Light" panose="020B02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Dados Google – Consumidor.gov.br</a:t>
            </a:r>
            <a:endParaRPr lang="pt-BR" sz="3600" b="1" dirty="0">
              <a:latin typeface="Abadi Extra Light" panose="020B0204020104020204" pitchFamily="34" charset="0"/>
              <a:ea typeface="Source Sans Pro Light" panose="020B0403030403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0C9E168C-6066-48C3-BDE9-BBC76562FFDB}"/>
              </a:ext>
            </a:extLst>
          </p:cNvPr>
          <p:cNvSpPr txBox="1"/>
          <p:nvPr/>
        </p:nvSpPr>
        <p:spPr>
          <a:xfrm>
            <a:off x="1957646" y="1533095"/>
            <a:ext cx="9524482" cy="1640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800" b="1" u="sng" dirty="0">
                <a:latin typeface="Calibri" pitchFamily="34" charset="0"/>
              </a:rPr>
              <a:t>Sistema Nacional de Informações de Defesa do Consumidor (SINDEC)</a:t>
            </a:r>
            <a:endParaRPr lang="pt-BR" sz="2800" dirty="0">
              <a:latin typeface="Calibri" pitchFamily="34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endParaRPr lang="pt-BR" sz="2800" dirty="0">
              <a:latin typeface="Calibri" pitchFamily="34" charset="0"/>
            </a:endParaRPr>
          </a:p>
          <a:p>
            <a:pPr marL="876250" marR="76195" lvl="1" indent="-34288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pt-BR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9CAA571C-120C-538D-2754-26C5FB9EE8FF}"/>
              </a:ext>
            </a:extLst>
          </p:cNvPr>
          <p:cNvSpPr/>
          <p:nvPr/>
        </p:nvSpPr>
        <p:spPr>
          <a:xfrm>
            <a:off x="9700591" y="6728678"/>
            <a:ext cx="2365203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63460136-BBBA-641D-20CA-F1649AF5C6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566" t="23746" r="14566" b="3439"/>
          <a:stretch/>
        </p:blipFill>
        <p:spPr>
          <a:xfrm>
            <a:off x="980634" y="1171289"/>
            <a:ext cx="11478505" cy="638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029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1783</TotalTime>
  <Words>371</Words>
  <Application>Microsoft Office PowerPoint</Application>
  <PresentationFormat>Personalizar</PresentationFormat>
  <Paragraphs>60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3" baseType="lpstr">
      <vt:lpstr>Abadi Extra Light</vt:lpstr>
      <vt:lpstr>Arial</vt:lpstr>
      <vt:lpstr>Calibri</vt:lpstr>
      <vt:lpstr>Calibri Light</vt:lpstr>
      <vt:lpstr>Courier New</vt:lpstr>
      <vt:lpstr>Source Sans Pro Light</vt:lpstr>
      <vt:lpstr>Times New Roman</vt:lpstr>
      <vt:lpstr>Wingdings</vt:lpstr>
      <vt:lpstr>Office Theme</vt:lpstr>
      <vt:lpstr>Atuação de autoridades reguladoras e fiscalizadoras brasileiras em relação à participação do Google e da Apple no mercado brasileiro de pagamentos   Comissão de Fiscalização Financeira e Controle – 12/7/2022  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Experiências da Secretaria Nacional do Consumidor durante a pandemia de covid-19 em 2020 Juliana Oliveira Domingues – Secretária Nacional do Consumidor</dc:title>
  <dc:creator>Juliana Domingues</dc:creator>
  <cp:lastModifiedBy>Leticia Silva Pires Pimentel</cp:lastModifiedBy>
  <cp:revision>48</cp:revision>
  <cp:lastPrinted>2022-05-04T22:11:14Z</cp:lastPrinted>
  <dcterms:created xsi:type="dcterms:W3CDTF">2021-03-11T14:27:49Z</dcterms:created>
  <dcterms:modified xsi:type="dcterms:W3CDTF">2022-07-12T17:36:42Z</dcterms:modified>
</cp:coreProperties>
</file>