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0" r:id="rId2"/>
    <p:sldId id="279" r:id="rId3"/>
    <p:sldId id="281" r:id="rId4"/>
    <p:sldId id="288" r:id="rId5"/>
    <p:sldId id="289" r:id="rId6"/>
    <p:sldId id="293" r:id="rId7"/>
    <p:sldId id="295" r:id="rId8"/>
    <p:sldId id="294" r:id="rId9"/>
    <p:sldId id="296" r:id="rId10"/>
    <p:sldId id="298" r:id="rId11"/>
    <p:sldId id="297" r:id="rId12"/>
    <p:sldId id="299" r:id="rId13"/>
    <p:sldId id="291" r:id="rId14"/>
    <p:sldId id="267" r:id="rId15"/>
  </p:sldIdLst>
  <p:sldSz cx="13439775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 Zilio" initials="MZ" lastIdx="1" clrIdx="0">
    <p:extLst>
      <p:ext uri="{19B8F6BF-5375-455C-9EA6-DF929625EA0E}">
        <p15:presenceInfo xmlns:p15="http://schemas.microsoft.com/office/powerpoint/2012/main" userId="64b65f0a60c0ea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805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C6919E83-29D6-4803-BC7B-778782F2CE4C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04" tIns="45752" rIns="91504" bIns="4575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04" tIns="45752" rIns="91504" bIns="45752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4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2AFF08C4-FF54-48E7-9FC6-2965E7251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8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68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50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2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6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50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63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45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74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66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77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B710-F119-4E4E-AD79-1BF3EF6F0BA2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AEC9-5054-4656-A38B-CA84A973A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31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GEMM@MJ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0F04B07-62C4-D319-8175-70B4DDB0C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0"/>
            <a:ext cx="10691813" cy="755863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36B167-8737-419A-A5B9-3C4231D8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214" y="1357745"/>
            <a:ext cx="10368116" cy="46404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348"/>
            <a:r>
              <a:rPr lang="pt-BR" sz="3200" b="1" dirty="0">
                <a:latin typeface="Abadi Extra Light" panose="020B0204020104020204" pitchFamily="34" charset="0"/>
                <a:cs typeface="Arial" panose="020B0604020202020204" pitchFamily="34" charset="0"/>
              </a:rPr>
              <a:t>Atuação de autoridades reguladoras e fiscalizadoras brasileiras em relação à participação do Google e da Apple no mercado brasileiro de pagamentos</a:t>
            </a:r>
            <a:br>
              <a:rPr lang="pt-BR" sz="3200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badi Extra Light" panose="020B0204020104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badi Extra Light" panose="020B0204020104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badi Extra Light" panose="020B0204020104020204" pitchFamily="34" charset="0"/>
                <a:cs typeface="Arial" panose="020B0604020202020204" pitchFamily="34" charset="0"/>
              </a:rPr>
              <a:t>Comissão de Fiscalização Financeira e Controle – 12/7/2022</a:t>
            </a:r>
            <a:br>
              <a:rPr lang="pt-BR" sz="2400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badi Extra Light" panose="020B0204020104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badi Extra Light" panose="020B0204020104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badi Extra Light" panose="020B0204020104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badi Extra Light" panose="020B0204020104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983FE5F-D59D-27DC-4F0B-74DDA467DAE2}"/>
              </a:ext>
            </a:extLst>
          </p:cNvPr>
          <p:cNvSpPr txBox="1"/>
          <p:nvPr/>
        </p:nvSpPr>
        <p:spPr>
          <a:xfrm>
            <a:off x="1373981" y="5998156"/>
            <a:ext cx="9492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Paulo Nei da Silva Jr</a:t>
            </a:r>
          </a:p>
          <a:p>
            <a:r>
              <a:rPr lang="pt-BR" sz="2400" dirty="0"/>
              <a:t>Coordenador de Monitoramento de Mercado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D0C416A-37BF-A219-57A7-E78E9609D6BB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8DCFCDB-A4CF-EEFB-DF74-CF339C871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7" r="38146"/>
          <a:stretch/>
        </p:blipFill>
        <p:spPr bwMode="auto">
          <a:xfrm>
            <a:off x="1373981" y="6728678"/>
            <a:ext cx="1966602" cy="8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9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-138446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612416" y="1233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Google – Consumidor.gov.br</a:t>
            </a:r>
            <a:endParaRPr lang="pt-BR" sz="3600" b="1" dirty="0">
              <a:latin typeface="Abadi Extra Light" panose="020B0204020104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957646" y="1533095"/>
            <a:ext cx="9524482" cy="164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b="1" u="sng" dirty="0">
                <a:latin typeface="Calibri" pitchFamily="34" charset="0"/>
              </a:rPr>
              <a:t>Sistema Nacional de Informações de Defesa do Consumidor (SINDEC)</a:t>
            </a:r>
            <a:endParaRPr lang="pt-B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pt-BR" sz="2800" dirty="0">
              <a:latin typeface="Calibri" pitchFamily="34" charset="0"/>
            </a:endParaRPr>
          </a:p>
          <a:p>
            <a:pPr marL="876250" marR="76195" lvl="1" indent="-34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CAA571C-120C-538D-2754-26C5FB9EE8FF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7FB6A60-D77A-DECF-9AF3-D33716499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6" t="23381" r="14566" b="4349"/>
          <a:stretch/>
        </p:blipFill>
        <p:spPr>
          <a:xfrm>
            <a:off x="942375" y="1176936"/>
            <a:ext cx="11555023" cy="63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1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-138446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612416" y="1233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Apple – Consumidor.gov.br</a:t>
            </a:r>
            <a:endParaRPr lang="pt-BR" sz="3600" b="1" dirty="0">
              <a:latin typeface="Abadi Extra Light" panose="020B0204020104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957646" y="1533095"/>
            <a:ext cx="9524482" cy="164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b="1" u="sng" dirty="0">
                <a:latin typeface="Calibri" pitchFamily="34" charset="0"/>
              </a:rPr>
              <a:t>Sistema Nacional de Informações de Defesa do Consumidor (SINDEC)</a:t>
            </a:r>
            <a:endParaRPr lang="pt-B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pt-BR" sz="2800" dirty="0">
              <a:latin typeface="Calibri" pitchFamily="34" charset="0"/>
            </a:endParaRPr>
          </a:p>
          <a:p>
            <a:pPr marL="876250" marR="76195" lvl="1" indent="-34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CAA571C-120C-538D-2754-26C5FB9EE8FF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C4B183F-647A-BC5D-B1E3-E2B6C00FF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6" t="23564" r="14566" b="3985"/>
          <a:stretch/>
        </p:blipFill>
        <p:spPr>
          <a:xfrm>
            <a:off x="947191" y="1166191"/>
            <a:ext cx="11545391" cy="63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4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-138446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612416" y="1233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Apple – Consumidor.gov.br</a:t>
            </a:r>
            <a:endParaRPr lang="pt-BR" sz="3600" b="1" dirty="0">
              <a:latin typeface="Abadi Extra Light" panose="020B0204020104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957646" y="1533095"/>
            <a:ext cx="9524482" cy="164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b="1" u="sng" dirty="0">
                <a:latin typeface="Calibri" pitchFamily="34" charset="0"/>
              </a:rPr>
              <a:t>Sistema Nacional de Informações de Defesa do Consumidor (SINDEC)</a:t>
            </a:r>
            <a:endParaRPr lang="pt-B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pt-BR" sz="2800" dirty="0">
              <a:latin typeface="Calibri" pitchFamily="34" charset="0"/>
            </a:endParaRPr>
          </a:p>
          <a:p>
            <a:pPr marL="876250" marR="76195" lvl="1" indent="-34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CAA571C-120C-538D-2754-26C5FB9EE8FF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E880F70-0DF7-D56B-B5A9-20970BF37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6" t="23564" r="14566" b="3621"/>
          <a:stretch/>
        </p:blipFill>
        <p:spPr>
          <a:xfrm>
            <a:off x="985512" y="1161828"/>
            <a:ext cx="11495506" cy="639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-138446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612416" y="1233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Atuação da SENACON</a:t>
            </a:r>
            <a:endParaRPr lang="pt-BR" sz="3600" b="1" dirty="0">
              <a:latin typeface="Abadi Extra Light" panose="020B0204020104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612415" y="1510011"/>
            <a:ext cx="95244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29" marR="76195" indent="-285734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Estudos e Monitoramento de Mercado</a:t>
            </a:r>
          </a:p>
          <a:p>
            <a:pPr marL="876250" marR="76195" lvl="1" indent="-34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Sobre Marketplace e fraudes de consumo em sites e redes sociais (Google)</a:t>
            </a:r>
          </a:p>
          <a:p>
            <a:pPr marL="876250" marR="76195" lvl="1" indent="-34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Proteção de dados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</a:rPr>
              <a:t>(Google e Apple)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4A71C00-9014-57BF-C7A1-BC1AC2B8B945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652E3D1-CFF2-44B8-1059-729A68CAF7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7" r="38146"/>
          <a:stretch/>
        </p:blipFill>
        <p:spPr bwMode="auto">
          <a:xfrm>
            <a:off x="1373981" y="6728678"/>
            <a:ext cx="1966602" cy="8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5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2" y="1039"/>
            <a:ext cx="10691813" cy="75586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51C869D-6956-4494-BDF9-EFD028C2918E}"/>
              </a:ext>
            </a:extLst>
          </p:cNvPr>
          <p:cNvSpPr txBox="1"/>
          <p:nvPr/>
        </p:nvSpPr>
        <p:spPr>
          <a:xfrm>
            <a:off x="1797368" y="2487177"/>
            <a:ext cx="98450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Abadi Extra Light" panose="020B0204020104020204" pitchFamily="34" charset="0"/>
              </a:rPr>
              <a:t>Muito obrigado!</a:t>
            </a:r>
          </a:p>
          <a:p>
            <a:pPr algn="ctr"/>
            <a:endParaRPr lang="pt-BR" sz="5400" b="1" dirty="0">
              <a:latin typeface="Abadi Extra Light" panose="020B0204020104020204" pitchFamily="34" charset="0"/>
            </a:endParaRPr>
          </a:p>
          <a:p>
            <a:pPr algn="ctr"/>
            <a:endParaRPr lang="pt-BR" sz="5400" b="1" dirty="0">
              <a:latin typeface="Abadi Extra Light" panose="020B0204020104020204" pitchFamily="34" charset="0"/>
            </a:endParaRPr>
          </a:p>
          <a:p>
            <a:pPr algn="ctr"/>
            <a:r>
              <a:rPr lang="pt-BR" sz="2400" b="1" dirty="0">
                <a:latin typeface="Abadi Extra Light" panose="020B0204020104020204" pitchFamily="34" charset="0"/>
              </a:rPr>
              <a:t>Paulo Nei da Silva Jr</a:t>
            </a:r>
          </a:p>
          <a:p>
            <a:pPr algn="ctr"/>
            <a:r>
              <a:rPr lang="pt-BR" sz="2400" b="1" dirty="0">
                <a:latin typeface="Abadi Extra Light" panose="020B0204020104020204" pitchFamily="34" charset="0"/>
              </a:rPr>
              <a:t>Coordenador de Monitoramento de Mercado</a:t>
            </a:r>
          </a:p>
          <a:p>
            <a:pPr algn="ctr"/>
            <a:r>
              <a:rPr lang="pt-BR" sz="2400" b="1" dirty="0">
                <a:latin typeface="Abadi Extra Light" panose="020B0204020104020204" pitchFamily="34" charset="0"/>
              </a:rPr>
              <a:t>Secretaria Nacional do Consumidor</a:t>
            </a:r>
          </a:p>
          <a:p>
            <a:pPr algn="ctr"/>
            <a:r>
              <a:rPr lang="pt-BR" sz="2400" b="1" dirty="0">
                <a:latin typeface="Abadi Extra Light" panose="020B0204020104020204" pitchFamily="34" charset="0"/>
                <a:hlinkClick r:id="rId3"/>
              </a:rPr>
              <a:t>CGEMM@MJ.GOV.BR</a:t>
            </a:r>
            <a:r>
              <a:rPr lang="pt-BR" sz="2400" b="1" dirty="0">
                <a:latin typeface="Abadi Extra Light" panose="020B0204020104020204" pitchFamily="34" charset="0"/>
              </a:rPr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D437E52-91B7-955A-DD99-297A0FD7F03C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38AEBAE7-7537-CDEA-E0F0-EC49246E9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7" r="38146"/>
          <a:stretch/>
        </p:blipFill>
        <p:spPr bwMode="auto">
          <a:xfrm>
            <a:off x="1373981" y="6728678"/>
            <a:ext cx="1966602" cy="8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76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0"/>
            <a:ext cx="10691813" cy="7558636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599038" y="1839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Source Sans Pro Light" panose="020B0403030403020204" pitchFamily="34" charset="0"/>
              </a:rPr>
              <a:t>SENACON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A20BFAF-6A08-4B06-9D98-378BD9209F38}"/>
              </a:ext>
            </a:extLst>
          </p:cNvPr>
          <p:cNvSpPr txBox="1"/>
          <p:nvPr/>
        </p:nvSpPr>
        <p:spPr>
          <a:xfrm>
            <a:off x="2300287" y="1567267"/>
            <a:ext cx="8839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34" indent="-285734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Órgão responsável por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coordenar 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Política Nacional das Relações de Consumo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, que tem entre seus </a:t>
            </a:r>
            <a:r>
              <a:rPr lang="pt-BR" sz="2800" u="sng" dirty="0">
                <a:latin typeface="Calibri" panose="020F0502020204030204" pitchFamily="34" charset="0"/>
              </a:rPr>
              <a:t>objetivos</a:t>
            </a:r>
            <a:r>
              <a:rPr lang="pt-BR" sz="2800" dirty="0">
                <a:latin typeface="Calibri" panose="020F0502020204030204" pitchFamily="34" charset="0"/>
              </a:rPr>
              <a:t>:</a:t>
            </a:r>
          </a:p>
          <a:p>
            <a:pPr marL="800055" lvl="1" indent="-342880"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</a:rPr>
              <a:t>garantir a proteção e o exercício dos direitos dos consumidores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 marL="800055" lvl="1" indent="-342880"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rgbClr val="FF0000"/>
                </a:solidFill>
                <a:latin typeface="Calibri" panose="020F0502020204030204" pitchFamily="34" charset="0"/>
              </a:rPr>
              <a:t>promover a harmonização nas relações de consumo.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4B03FF9-F8AD-7C24-8ADC-F2B22437DC2B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F9F092F6-2F30-D89C-E7DA-A02D525F8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7" r="38146"/>
          <a:stretch/>
        </p:blipFill>
        <p:spPr bwMode="auto">
          <a:xfrm>
            <a:off x="1373981" y="6728678"/>
            <a:ext cx="1966602" cy="8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9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2" y="-139485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253808" y="16233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Source Sans Pro Light" panose="020B0403030403020204" pitchFamily="34" charset="0"/>
              </a:rPr>
              <a:t>Sistema Nacional de Defesa do Consumidor - SNDC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612415" y="932904"/>
            <a:ext cx="952448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0" indent="-34288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O SNDC é composto por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órgãos federais, estaduais, do Distrito Federal e municipais 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e as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entidades privadas de defesa do consumidor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800055" lvl="1" indent="-34288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Procons, Ministérios Públicos, Defensorias Públicas, Entidades Civis de Defesa dos Consumidores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342880" indent="-342880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880" indent="-34288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Senacon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 é a responsável por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coordenar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o SNDC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 para implementação efetiva da </a:t>
            </a:r>
            <a:r>
              <a:rPr lang="pt-BR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Política Nacional das Relações de Consumo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marL="800055" lvl="1" indent="-34288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</a:rPr>
              <a:t>Não há hierarquia entre os integrantes do SNDC. </a:t>
            </a:r>
          </a:p>
          <a:p>
            <a:pPr marL="800055" lvl="1" indent="-342880">
              <a:buFont typeface="Arial" panose="020B0604020202020204" pitchFamily="34" charset="0"/>
              <a:buChar char="•"/>
            </a:pPr>
            <a:r>
              <a:rPr lang="pt-BR" sz="2400" dirty="0"/>
              <a:t>Para fins de coordenação, Senacon emite notas técnicas e pareceres.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54B92A2-7978-5490-34C1-8202E9DDB866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6652AF6-77FB-FA69-1A86-4271E575C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7" r="38146"/>
          <a:stretch/>
        </p:blipFill>
        <p:spPr bwMode="auto">
          <a:xfrm>
            <a:off x="1373981" y="6728678"/>
            <a:ext cx="1966602" cy="8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06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-138446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612416" y="1233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Conselho Nacional de Defesa do Consumidor (CNDC)</a:t>
            </a:r>
            <a:endParaRPr lang="pt-BR" sz="3600" b="1" dirty="0">
              <a:latin typeface="Abadi Extra Light" panose="020B0204020104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612415" y="1510011"/>
            <a:ext cx="95244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0" indent="-342880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FF0000"/>
                </a:solidFill>
              </a:rPr>
              <a:t>Recriado</a:t>
            </a:r>
            <a:r>
              <a:rPr lang="pt-BR" sz="2800" dirty="0"/>
              <a:t> por meio do Decreto n.º 10.417, de 7 de julho de </a:t>
            </a:r>
            <a:r>
              <a:rPr lang="pt-BR" sz="2800" dirty="0">
                <a:solidFill>
                  <a:srgbClr val="FF0000"/>
                </a:solidFill>
              </a:rPr>
              <a:t>2020</a:t>
            </a:r>
            <a:r>
              <a:rPr lang="pt-BR" sz="2800" dirty="0"/>
              <a:t>. </a:t>
            </a:r>
          </a:p>
          <a:p>
            <a:pPr marL="342880" indent="-342880">
              <a:buFont typeface="Arial" panose="020B0604020202020204" pitchFamily="34" charset="0"/>
              <a:buChar char="•"/>
            </a:pPr>
            <a:r>
              <a:rPr lang="pt-BR" sz="2800" b="1" dirty="0"/>
              <a:t>Espaço institucional </a:t>
            </a:r>
            <a:r>
              <a:rPr lang="pt-BR" sz="2800" dirty="0"/>
              <a:t>para o</a:t>
            </a:r>
            <a:r>
              <a:rPr lang="pt-BR" sz="2800" b="1" dirty="0"/>
              <a:t> diálogo interdisciplinar </a:t>
            </a:r>
            <a:r>
              <a:rPr lang="pt-BR" sz="2800" dirty="0"/>
              <a:t>entre os </a:t>
            </a:r>
            <a:r>
              <a:rPr lang="pt-BR" sz="2800" b="1" dirty="0"/>
              <a:t>diversos atores públicos e privados, </a:t>
            </a:r>
            <a:r>
              <a:rPr lang="pt-BR" sz="2800" u="sng" dirty="0"/>
              <a:t>envolvidos com a temática da defesa dos consumidores.</a:t>
            </a:r>
          </a:p>
          <a:p>
            <a:pPr marL="800055" lvl="1" indent="-342880">
              <a:buFont typeface="Arial" panose="020B0604020202020204" pitchFamily="34" charset="0"/>
              <a:buChar char="•"/>
            </a:pPr>
            <a:r>
              <a:rPr lang="pt-BR" sz="2800" dirty="0"/>
              <a:t>órgãos públicos estratégicos;</a:t>
            </a:r>
          </a:p>
          <a:p>
            <a:pPr marL="800055" lvl="1" indent="-342880">
              <a:buFont typeface="Arial" panose="020B0604020202020204" pitchFamily="34" charset="0"/>
              <a:buChar char="•"/>
            </a:pPr>
            <a:r>
              <a:rPr lang="pt-BR" sz="2800" dirty="0"/>
              <a:t>agências reguladoras;</a:t>
            </a:r>
          </a:p>
          <a:p>
            <a:pPr marL="800055" lvl="1" indent="-342880">
              <a:buFont typeface="Arial" panose="020B0604020202020204" pitchFamily="34" charset="0"/>
              <a:buChar char="•"/>
            </a:pPr>
            <a:r>
              <a:rPr lang="pt-BR" sz="2800" dirty="0"/>
              <a:t>membros do SNDC;</a:t>
            </a:r>
          </a:p>
          <a:p>
            <a:pPr marL="800055" lvl="1" indent="-342880">
              <a:buFont typeface="Arial" panose="020B0604020202020204" pitchFamily="34" charset="0"/>
              <a:buChar char="•"/>
            </a:pPr>
            <a:r>
              <a:rPr lang="pt-BR" sz="2800" dirty="0"/>
              <a:t>representantes de fornecedores.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30AA1F30-CEAE-6E45-8066-BAD6E91E4057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FF461E21-9AA8-0E7F-8F31-678F382AA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7" r="38146"/>
          <a:stretch/>
        </p:blipFill>
        <p:spPr bwMode="auto">
          <a:xfrm>
            <a:off x="1373981" y="6728678"/>
            <a:ext cx="1966602" cy="8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8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-138446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612416" y="1233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Informações de Defesa do Consumidor</a:t>
            </a:r>
            <a:endParaRPr lang="pt-BR" sz="3600" b="1" dirty="0">
              <a:latin typeface="Abadi Extra Light" panose="020B0204020104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957646" y="1533095"/>
            <a:ext cx="9524482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b="1" u="sng" dirty="0">
                <a:latin typeface="Calibri" pitchFamily="34" charset="0"/>
              </a:rPr>
              <a:t>Sistema Nacional de Informações de Defesa do Consumidor (SINDEC)</a:t>
            </a:r>
            <a:endParaRPr lang="pt-B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pt-B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dirty="0">
                <a:latin typeface="Calibri" pitchFamily="34" charset="0"/>
              </a:rPr>
              <a:t>Sistema informatizado que integra o atendimento realizado por Procons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b="1" dirty="0">
                <a:latin typeface="Calibri" pitchFamily="34" charset="0"/>
              </a:rPr>
              <a:t>26</a:t>
            </a:r>
            <a:r>
              <a:rPr lang="pt-BR" sz="2800" dirty="0">
                <a:latin typeface="Calibri" pitchFamily="34" charset="0"/>
              </a:rPr>
              <a:t> estados e o Distrito Federal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b="1" dirty="0">
                <a:latin typeface="Calibri" pitchFamily="34" charset="0"/>
              </a:rPr>
              <a:t>844</a:t>
            </a:r>
            <a:r>
              <a:rPr lang="pt-BR" sz="2800" dirty="0">
                <a:latin typeface="Calibri" pitchFamily="34" charset="0"/>
              </a:rPr>
              <a:t> cidades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b="1" dirty="0">
                <a:latin typeface="Calibri" pitchFamily="34" charset="0"/>
              </a:rPr>
              <a:t>29 milhões de atendimentos desde 2004</a:t>
            </a:r>
            <a:endParaRPr lang="pt-B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dirty="0">
                <a:latin typeface="Calibri" pitchFamily="34" charset="0"/>
              </a:rPr>
              <a:t>Em 2022, já foram realizados </a:t>
            </a:r>
            <a:r>
              <a:rPr lang="pt-BR" sz="2800" b="1" dirty="0">
                <a:latin typeface="Calibri" pitchFamily="34" charset="0"/>
              </a:rPr>
              <a:t>645.580</a:t>
            </a:r>
            <a:r>
              <a:rPr lang="pt-BR" sz="2800" dirty="0">
                <a:latin typeface="Calibri" pitchFamily="34" charset="0"/>
              </a:rPr>
              <a:t> atendimentos pelos Procons integrados ao Sindec</a:t>
            </a:r>
          </a:p>
          <a:p>
            <a:pPr marL="876250" marR="76195" lvl="1" indent="-34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CAA571C-120C-538D-2754-26C5FB9EE8FF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C7531A9-F5CA-887A-9D5C-77563A2C1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7" r="38146"/>
          <a:stretch/>
        </p:blipFill>
        <p:spPr bwMode="auto">
          <a:xfrm>
            <a:off x="1373981" y="6728678"/>
            <a:ext cx="1966602" cy="8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55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-138446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612416" y="1233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Google - SINDEC</a:t>
            </a:r>
            <a:endParaRPr lang="pt-BR" sz="3600" b="1" dirty="0">
              <a:latin typeface="Abadi Extra Light" panose="020B0204020104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957646" y="1533095"/>
            <a:ext cx="9524482" cy="164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b="1" u="sng" dirty="0">
                <a:latin typeface="Calibri" pitchFamily="34" charset="0"/>
              </a:rPr>
              <a:t>Sistema Nacional de Informações de Defesa do Consumidor (SINDEC)</a:t>
            </a:r>
            <a:endParaRPr lang="pt-B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pt-BR" sz="2800" dirty="0">
              <a:latin typeface="Calibri" pitchFamily="34" charset="0"/>
            </a:endParaRPr>
          </a:p>
          <a:p>
            <a:pPr marL="876250" marR="76195" lvl="1" indent="-34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CAA571C-120C-538D-2754-26C5FB9EE8FF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D69C0A7-5336-6159-7731-F6CB32CD5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3" t="10457" r="10223" b="7079"/>
          <a:stretch/>
        </p:blipFill>
        <p:spPr>
          <a:xfrm>
            <a:off x="1129809" y="1282247"/>
            <a:ext cx="11180155" cy="62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7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-138446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612416" y="1233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Apple - SINDEC</a:t>
            </a:r>
            <a:endParaRPr lang="pt-BR" sz="3600" b="1" dirty="0">
              <a:latin typeface="Abadi Extra Light" panose="020B0204020104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957646" y="1533095"/>
            <a:ext cx="9524482" cy="164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b="1" u="sng" dirty="0">
                <a:latin typeface="Calibri" pitchFamily="34" charset="0"/>
              </a:rPr>
              <a:t>Sistema Nacional de Informações de Defesa do Consumidor (SINDEC)</a:t>
            </a:r>
            <a:endParaRPr lang="pt-B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pt-BR" sz="2800" dirty="0">
              <a:latin typeface="Calibri" pitchFamily="34" charset="0"/>
            </a:endParaRPr>
          </a:p>
          <a:p>
            <a:pPr marL="876250" marR="76195" lvl="1" indent="-34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CAA571C-120C-538D-2754-26C5FB9EE8FF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6A33150-3B5A-AA90-2700-363F4DE10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3" t="10457" r="10223" b="7261"/>
          <a:stretch/>
        </p:blipFill>
        <p:spPr>
          <a:xfrm>
            <a:off x="1127470" y="1293484"/>
            <a:ext cx="11184833" cy="62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51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-138446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612416" y="1233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de Informações de Defesa do Consumidor</a:t>
            </a:r>
            <a:endParaRPr lang="pt-BR" sz="3600" b="1" dirty="0">
              <a:latin typeface="Abadi Extra Light" panose="020B0204020104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957646" y="1533095"/>
            <a:ext cx="9524482" cy="5098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b="1" dirty="0">
                <a:latin typeface="Calibri" pitchFamily="34" charset="0"/>
              </a:rPr>
              <a:t>Consumidor.gov.br</a:t>
            </a:r>
          </a:p>
          <a:p>
            <a:pPr algn="just">
              <a:lnSpc>
                <a:spcPct val="90000"/>
              </a:lnSpc>
            </a:pPr>
            <a:endParaRPr lang="pt-B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endParaRPr lang="pt-BR" sz="11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/>
              <a:t>O Consumidor.gov.br é um serviço público para solução de conflitos de consumo, viabilizado por meio da internet, monitorado pelos órgãos de defesa do consumidor e pela Secretaria Nacional do Consumidor - Senacon - do Ministério da Justiça.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/>
              <a:t>Aberto para toda da a sociedade. Lançado em 2014.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400" dirty="0">
                <a:latin typeface="Calibri" pitchFamily="34" charset="0"/>
              </a:rPr>
              <a:t>Em 2022 já somam </a:t>
            </a:r>
            <a:r>
              <a:rPr lang="pt-BR" sz="2400" b="1" dirty="0">
                <a:latin typeface="Calibri" pitchFamily="34" charset="0"/>
              </a:rPr>
              <a:t>720.362 reclamações.</a:t>
            </a:r>
          </a:p>
          <a:p>
            <a:pPr marL="876250" marR="76195" lvl="1" indent="-34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CAA571C-120C-538D-2754-26C5FB9EE8FF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2F3E1C8-6C36-BC21-4FAF-E22E8015E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7" r="38146"/>
          <a:stretch/>
        </p:blipFill>
        <p:spPr bwMode="auto">
          <a:xfrm>
            <a:off x="1373981" y="6728678"/>
            <a:ext cx="1966602" cy="82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9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plicativo&#10;&#10;Descrição gerada automaticamente com confiança baixa">
            <a:extLst>
              <a:ext uri="{FF2B5EF4-FFF2-40B4-BE49-F238E27FC236}">
                <a16:creationId xmlns:a16="http://schemas.microsoft.com/office/drawing/2014/main" xmlns="" id="{4BD1E24D-43CA-4AA5-A2D2-534C3B1CF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-2" b="-2"/>
          <a:stretch/>
        </p:blipFill>
        <p:spPr>
          <a:xfrm>
            <a:off x="1373981" y="-138446"/>
            <a:ext cx="10691813" cy="769812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5970004-E378-4688-BC77-C8987520D539}"/>
              </a:ext>
            </a:extLst>
          </p:cNvPr>
          <p:cNvSpPr txBox="1"/>
          <p:nvPr/>
        </p:nvSpPr>
        <p:spPr>
          <a:xfrm>
            <a:off x="1612416" y="123389"/>
            <a:ext cx="10241699" cy="646331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 Google – Consumidor.gov.br</a:t>
            </a:r>
            <a:endParaRPr lang="pt-BR" sz="3600" b="1" dirty="0">
              <a:latin typeface="Abadi Extra Light" panose="020B0204020104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C9E168C-6066-48C3-BDE9-BBC76562FFDB}"/>
              </a:ext>
            </a:extLst>
          </p:cNvPr>
          <p:cNvSpPr txBox="1"/>
          <p:nvPr/>
        </p:nvSpPr>
        <p:spPr>
          <a:xfrm>
            <a:off x="1957646" y="1533095"/>
            <a:ext cx="9524482" cy="1640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sz="2800" b="1" u="sng" dirty="0">
                <a:latin typeface="Calibri" pitchFamily="34" charset="0"/>
              </a:rPr>
              <a:t>Sistema Nacional de Informações de Defesa do Consumidor (SINDEC)</a:t>
            </a:r>
            <a:endParaRPr lang="pt-B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pt-BR" sz="2800" dirty="0">
              <a:latin typeface="Calibri" pitchFamily="34" charset="0"/>
            </a:endParaRPr>
          </a:p>
          <a:p>
            <a:pPr marL="876250" marR="76195" lvl="1" indent="-34288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CAA571C-120C-538D-2754-26C5FB9EE8FF}"/>
              </a:ext>
            </a:extLst>
          </p:cNvPr>
          <p:cNvSpPr/>
          <p:nvPr/>
        </p:nvSpPr>
        <p:spPr>
          <a:xfrm>
            <a:off x="9700591" y="6728678"/>
            <a:ext cx="2365203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63460136-BBBA-641D-20CA-F1649AF5C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6" t="23746" r="14566" b="3439"/>
          <a:stretch/>
        </p:blipFill>
        <p:spPr>
          <a:xfrm>
            <a:off x="980634" y="1171289"/>
            <a:ext cx="11478505" cy="63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371</Words>
  <Application>Microsoft Office PowerPoint</Application>
  <PresentationFormat>Personalizar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Courier New</vt:lpstr>
      <vt:lpstr>Source Sans Pro Light</vt:lpstr>
      <vt:lpstr>Times New Roman</vt:lpstr>
      <vt:lpstr>Wingdings</vt:lpstr>
      <vt:lpstr>Office Theme</vt:lpstr>
      <vt:lpstr>Atuação de autoridades reguladoras e fiscalizadoras brasileiras em relação à participação do Google e da Apple no mercado brasileiro de pagamentos   Comissão de Fiscalização Financeira e Controle – 12/7/2022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Experiências da Secretaria Nacional do Consumidor durante a pandemia de covid-19 em 2020 Juliana Oliveira Domingues – Secretária Nacional do Consumidor</dc:title>
  <dc:creator>Juliana Domingues</dc:creator>
  <cp:lastModifiedBy>Leticia Silva Pires Pimentel</cp:lastModifiedBy>
  <cp:revision>48</cp:revision>
  <cp:lastPrinted>2022-05-04T22:11:14Z</cp:lastPrinted>
  <dcterms:created xsi:type="dcterms:W3CDTF">2021-03-11T14:27:49Z</dcterms:created>
  <dcterms:modified xsi:type="dcterms:W3CDTF">2022-07-12T17:36:42Z</dcterms:modified>
</cp:coreProperties>
</file>