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802" r:id="rId5"/>
    <p:sldId id="805" r:id="rId6"/>
    <p:sldId id="801" r:id="rId7"/>
    <p:sldId id="798" r:id="rId8"/>
    <p:sldId id="815" r:id="rId9"/>
    <p:sldId id="812" r:id="rId10"/>
    <p:sldId id="271" r:id="rId11"/>
    <p:sldId id="803" r:id="rId12"/>
    <p:sldId id="272" r:id="rId13"/>
    <p:sldId id="26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7C9"/>
    <a:srgbClr val="67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37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2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9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72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08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3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70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95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4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65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73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6A51-74C1-4517-9388-CAC7FEAE7B88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4C32-F425-450A-9F7D-E4FF6F8A0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1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5" b="1527"/>
          <a:stretch/>
        </p:blipFill>
        <p:spPr>
          <a:xfrm>
            <a:off x="0" y="0"/>
            <a:ext cx="12192000" cy="632223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5685607"/>
            <a:ext cx="2692400" cy="68979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5AD5243-BFD8-49A7-B0C4-614EC720E867}"/>
              </a:ext>
            </a:extLst>
          </p:cNvPr>
          <p:cNvSpPr txBox="1"/>
          <p:nvPr/>
        </p:nvSpPr>
        <p:spPr>
          <a:xfrm>
            <a:off x="4641469" y="391778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chemeClr val="accent2"/>
                </a:solidFill>
              </a:rPr>
              <a:t>POLÍTICA DE USO DAS TERMOELÉTRICAS A GN E A CONSTRUÇÃO DE NOVOS GASODUTOS NO BRASIL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223CC19-17FA-4F11-BA1F-626F780003EC}"/>
              </a:ext>
            </a:extLst>
          </p:cNvPr>
          <p:cNvSpPr txBox="1"/>
          <p:nvPr/>
        </p:nvSpPr>
        <p:spPr>
          <a:xfrm>
            <a:off x="139148" y="6246193"/>
            <a:ext cx="711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31 de </a:t>
            </a:r>
            <a:r>
              <a:rPr lang="en-US" sz="2000" dirty="0" err="1">
                <a:solidFill>
                  <a:schemeClr val="accent2"/>
                </a:solidFill>
              </a:rPr>
              <a:t>maio</a:t>
            </a:r>
            <a:r>
              <a:rPr lang="en-US" sz="2000" dirty="0">
                <a:solidFill>
                  <a:schemeClr val="accent2"/>
                </a:solidFill>
              </a:rPr>
              <a:t> de 2022</a:t>
            </a:r>
            <a:endParaRPr lang="pt-B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5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0" b="3378"/>
          <a:stretch/>
        </p:blipFill>
        <p:spPr>
          <a:xfrm>
            <a:off x="0" y="5398"/>
            <a:ext cx="12191999" cy="68526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22500" y="3046977"/>
            <a:ext cx="10347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VERDADES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A 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 NO BRASIL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1" y="6355966"/>
            <a:ext cx="914404" cy="22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1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D90E8F5-6398-4FC3-B17F-BD35B9FDAFB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" y="6273154"/>
            <a:ext cx="1209937" cy="3998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0" y="157574"/>
            <a:ext cx="10511866" cy="60408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1" y="6355966"/>
            <a:ext cx="914404" cy="22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1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" y="6273154"/>
            <a:ext cx="1209937" cy="3998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1" y="6355966"/>
            <a:ext cx="914404" cy="22672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274116" y="1843950"/>
            <a:ext cx="76437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 CONTRIBUIÇÃO </a:t>
            </a:r>
          </a:p>
          <a:p>
            <a:pPr algn="ctr">
              <a:spcAft>
                <a:spcPts val="0"/>
              </a:spcAft>
            </a:pPr>
            <a:r>
              <a:rPr lang="pt-BR" sz="4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SETOR DE ENERGIA </a:t>
            </a:r>
          </a:p>
          <a:p>
            <a:pPr algn="ctr">
              <a:spcAft>
                <a:spcPts val="0"/>
              </a:spcAft>
            </a:pPr>
            <a:r>
              <a:rPr lang="pt-BR" sz="4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PAÍS É </a:t>
            </a: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ENTREGAR </a:t>
            </a:r>
          </a:p>
          <a:p>
            <a:pPr algn="ctr">
              <a:spcAft>
                <a:spcPts val="0"/>
              </a:spcAft>
            </a:pP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 BARATA, LIMPA </a:t>
            </a:r>
            <a:b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SUSTENTÁVEL</a:t>
            </a:r>
          </a:p>
        </p:txBody>
      </p:sp>
    </p:spTree>
    <p:extLst>
      <p:ext uri="{BB962C8B-B14F-4D97-AF65-F5344CB8AC3E}">
        <p14:creationId xmlns:p14="http://schemas.microsoft.com/office/powerpoint/2010/main" val="251431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b="34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3" y="5333999"/>
            <a:ext cx="2703053" cy="6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1" r="400" b="6721"/>
          <a:stretch/>
        </p:blipFill>
        <p:spPr>
          <a:xfrm>
            <a:off x="0" y="1107297"/>
            <a:ext cx="12192000" cy="433226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" y="6273154"/>
            <a:ext cx="1209937" cy="3998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4" y="6355966"/>
            <a:ext cx="914400" cy="23426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86670" y="2406523"/>
            <a:ext cx="1021866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ABRACE é uma associação criada em 1984 para ser porta-voz da indústria brasileira no desenvolvimento do setor energético no País. Reunimos 60 grupos empresariais com a missão de contribuir para o debate público sobre a competitividade e sustentabilidade da energia do Brasil. </a:t>
            </a:r>
          </a:p>
        </p:txBody>
      </p:sp>
    </p:spTree>
    <p:extLst>
      <p:ext uri="{BB962C8B-B14F-4D97-AF65-F5344CB8AC3E}">
        <p14:creationId xmlns:p14="http://schemas.microsoft.com/office/powerpoint/2010/main" val="64822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" y="6273154"/>
            <a:ext cx="1209937" cy="39989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49609" y="370505"/>
            <a:ext cx="5154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Contratação de </a:t>
            </a:r>
            <a:r>
              <a:rPr lang="en-US" sz="3600" dirty="0" err="1">
                <a:solidFill>
                  <a:schemeClr val="accent2"/>
                </a:solidFill>
              </a:rPr>
              <a:t>termelétricas</a:t>
            </a:r>
            <a:r>
              <a:rPr lang="en-US" sz="3600" dirty="0">
                <a:solidFill>
                  <a:schemeClr val="accent2"/>
                </a:solidFill>
              </a:rPr>
              <a:t> a </a:t>
            </a:r>
            <a:r>
              <a:rPr lang="en-US" sz="3600" dirty="0" err="1">
                <a:solidFill>
                  <a:schemeClr val="accent2"/>
                </a:solidFill>
              </a:rPr>
              <a:t>gás</a:t>
            </a:r>
            <a:r>
              <a:rPr lang="en-US" sz="3600" dirty="0">
                <a:solidFill>
                  <a:schemeClr val="accent2"/>
                </a:solidFill>
              </a:rPr>
              <a:t> natural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0432" y="1538294"/>
            <a:ext cx="4880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7BBC9"/>
                </a:solidFill>
              </a:rPr>
              <a:t>Lei da Eletrobras prevê a contratação de 8 GW de térmicas que exigirão a construção de longos gasodutos e de linhas de transmissão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FF82AF4-0842-4597-B9DF-D85F59C4A4B2}"/>
              </a:ext>
            </a:extLst>
          </p:cNvPr>
          <p:cNvSpPr txBox="1"/>
          <p:nvPr/>
        </p:nvSpPr>
        <p:spPr>
          <a:xfrm>
            <a:off x="533706" y="3070073"/>
            <a:ext cx="500791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Encargo pago por todos os consumidores de energia elétrica.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 das Térmicas da Eletrobras a partir de 2030 será entre R$ 19 e R$ 27 bilhões ao ano.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+10% na tarifa de energia!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Investimento na nova malha de gasodutos será entre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$ 60 e </a:t>
            </a: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$ 89 bilhões. 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O custo das Linhas de Transmissão será de R$ 600MM/ano.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4" y="6355966"/>
            <a:ext cx="914400" cy="234269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5895285" y="173145"/>
            <a:ext cx="6140378" cy="6417090"/>
            <a:chOff x="5895285" y="173145"/>
            <a:chExt cx="6140378" cy="641709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285" y="173145"/>
              <a:ext cx="6140378" cy="6417090"/>
            </a:xfrm>
            <a:prstGeom prst="rect">
              <a:avLst/>
            </a:prstGeom>
          </p:spPr>
        </p:pic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xmlns="" id="{1438EA56-F84E-CB22-A1E0-F30FF0F9A25B}"/>
                </a:ext>
              </a:extLst>
            </p:cNvPr>
            <p:cNvSpPr/>
            <p:nvPr/>
          </p:nvSpPr>
          <p:spPr>
            <a:xfrm>
              <a:off x="7675510" y="1702010"/>
              <a:ext cx="1248355" cy="52478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2.500 MW</a:t>
              </a:r>
            </a:p>
          </p:txBody>
        </p:sp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xmlns="" id="{E6F5DE81-EDDB-4656-2E5E-E60A3E3CB290}"/>
                </a:ext>
              </a:extLst>
            </p:cNvPr>
            <p:cNvSpPr/>
            <p:nvPr/>
          </p:nvSpPr>
          <p:spPr>
            <a:xfrm>
              <a:off x="10523402" y="1702010"/>
              <a:ext cx="1248355" cy="52478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1.000 MW</a:t>
              </a:r>
            </a:p>
          </p:txBody>
        </p:sp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xmlns="" id="{96705810-3AD1-92C4-CEDD-434796623CAA}"/>
                </a:ext>
              </a:extLst>
            </p:cNvPr>
            <p:cNvSpPr/>
            <p:nvPr/>
          </p:nvSpPr>
          <p:spPr>
            <a:xfrm>
              <a:off x="8861578" y="2888944"/>
              <a:ext cx="1248355" cy="52478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2.500 MW</a:t>
              </a:r>
            </a:p>
          </p:txBody>
        </p:sp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xmlns="" id="{2DA57714-7E04-1AA8-87C9-111E7D34676B}"/>
                </a:ext>
              </a:extLst>
            </p:cNvPr>
            <p:cNvSpPr/>
            <p:nvPr/>
          </p:nvSpPr>
          <p:spPr>
            <a:xfrm>
              <a:off x="9395639" y="4162478"/>
              <a:ext cx="1248355" cy="52478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2.000 MW</a:t>
              </a:r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xmlns="" id="{25F84B70-ADA4-A5AC-565A-C0D53F27D821}"/>
                </a:ext>
              </a:extLst>
            </p:cNvPr>
            <p:cNvCxnSpPr/>
            <p:nvPr/>
          </p:nvCxnSpPr>
          <p:spPr>
            <a:xfrm>
              <a:off x="8019050" y="2313395"/>
              <a:ext cx="1303396" cy="2100208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xmlns="" id="{5A76E90E-6B4A-0FE5-214D-E79836259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994" y="2313395"/>
              <a:ext cx="523448" cy="1723989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xmlns="" id="{D0310DED-DD39-A533-EA74-9B530FCCEE14}"/>
                </a:ext>
              </a:extLst>
            </p:cNvPr>
            <p:cNvCxnSpPr>
              <a:cxnSpLocks/>
            </p:cNvCxnSpPr>
            <p:nvPr/>
          </p:nvCxnSpPr>
          <p:spPr>
            <a:xfrm>
              <a:off x="9306667" y="3500329"/>
              <a:ext cx="339821" cy="57555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xmlns="" id="{9AE0337D-0341-C783-5FB5-B948CC90A1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71948" y="3469489"/>
              <a:ext cx="336770" cy="567895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xmlns="" id="{DF43784E-9C24-71ED-8A56-E6359CCA4F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66510" y="2288073"/>
              <a:ext cx="539313" cy="1749311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xmlns="" id="{9AE0337D-0341-C783-5FB5-B948CC90A1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04407" y="2214734"/>
              <a:ext cx="336770" cy="567895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Agrupar 65"/>
            <p:cNvGrpSpPr/>
            <p:nvPr/>
          </p:nvGrpSpPr>
          <p:grpSpPr>
            <a:xfrm>
              <a:off x="6420888" y="4005029"/>
              <a:ext cx="1476808" cy="1574358"/>
              <a:chOff x="6456459" y="4238045"/>
              <a:chExt cx="1476808" cy="1574358"/>
            </a:xfrm>
          </p:grpSpPr>
          <p:sp>
            <p:nvSpPr>
              <p:cNvPr id="64" name="Retângulo Arredondado 63"/>
              <p:cNvSpPr/>
              <p:nvPr/>
            </p:nvSpPr>
            <p:spPr>
              <a:xfrm>
                <a:off x="6456459" y="4238045"/>
                <a:ext cx="1476808" cy="15743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7" name="Conector de Seta Reta 56">
                <a:extLst>
                  <a:ext uri="{FF2B5EF4-FFF2-40B4-BE49-F238E27FC236}">
                    <a16:creationId xmlns:a16="http://schemas.microsoft.com/office/drawing/2014/main" xmlns="" id="{9AE0337D-0341-C783-5FB5-B948CC90A1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6614" y="4511706"/>
                <a:ext cx="665405" cy="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de Seta Reta 60">
                <a:extLst>
                  <a:ext uri="{FF2B5EF4-FFF2-40B4-BE49-F238E27FC236}">
                    <a16:creationId xmlns:a16="http://schemas.microsoft.com/office/drawing/2014/main" xmlns="" id="{25F84B70-ADA4-A5AC-565A-C0D53F27D821}"/>
                  </a:ext>
                </a:extLst>
              </p:cNvPr>
              <p:cNvCxnSpPr/>
              <p:nvPr/>
            </p:nvCxnSpPr>
            <p:spPr>
              <a:xfrm>
                <a:off x="6666614" y="5047693"/>
                <a:ext cx="665405" cy="1993"/>
              </a:xfrm>
              <a:prstGeom prst="straightConnector1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tângulo 62"/>
              <p:cNvSpPr/>
              <p:nvPr/>
            </p:nvSpPr>
            <p:spPr>
              <a:xfrm>
                <a:off x="6582583" y="4511706"/>
                <a:ext cx="10915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Gasodutos</a:t>
                </a:r>
                <a:endParaRPr lang="pt-BR" sz="1600" b="1" dirty="0"/>
              </a:p>
            </p:txBody>
          </p:sp>
          <p:sp>
            <p:nvSpPr>
              <p:cNvPr id="65" name="Retângulo 64"/>
              <p:cNvSpPr/>
              <p:nvPr/>
            </p:nvSpPr>
            <p:spPr>
              <a:xfrm>
                <a:off x="6565694" y="5047693"/>
                <a:ext cx="12093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Linhas de</a:t>
                </a:r>
              </a:p>
              <a:p>
                <a:r>
                  <a:rPr lang="pt-B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transmissão</a:t>
                </a:r>
                <a:endParaRPr lang="pt-BR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35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" y="6273154"/>
            <a:ext cx="1209937" cy="39989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49609" y="370505"/>
            <a:ext cx="5154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Contratação de </a:t>
            </a:r>
            <a:r>
              <a:rPr lang="en-US" sz="3600" dirty="0" err="1">
                <a:solidFill>
                  <a:schemeClr val="accent2"/>
                </a:solidFill>
              </a:rPr>
              <a:t>termelétricas</a:t>
            </a:r>
            <a:r>
              <a:rPr lang="en-US" sz="3600" dirty="0">
                <a:solidFill>
                  <a:schemeClr val="accent2"/>
                </a:solidFill>
              </a:rPr>
              <a:t> a </a:t>
            </a:r>
            <a:r>
              <a:rPr lang="en-US" sz="3600" dirty="0" err="1">
                <a:solidFill>
                  <a:schemeClr val="accent2"/>
                </a:solidFill>
              </a:rPr>
              <a:t>gás</a:t>
            </a:r>
            <a:r>
              <a:rPr lang="en-US" sz="3600" dirty="0">
                <a:solidFill>
                  <a:schemeClr val="accent2"/>
                </a:solidFill>
              </a:rPr>
              <a:t> natural</a:t>
            </a: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0432" y="1538294"/>
            <a:ext cx="4880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7BBC9"/>
                </a:solidFill>
              </a:rPr>
              <a:t>Lei da Eletrobras prevê a contratação de 8 GW de térmicas que exigirão a construção de longos gasodutos e de linhas de transmissão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ACEDD5BF-8AEF-485C-C9FC-CFFAA1598353}"/>
              </a:ext>
            </a:extLst>
          </p:cNvPr>
          <p:cNvSpPr txBox="1"/>
          <p:nvPr/>
        </p:nvSpPr>
        <p:spPr>
          <a:xfrm>
            <a:off x="542075" y="3087095"/>
            <a:ext cx="5302951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Energia das térmicas vai deslocar outras alternativas mais competitivas e renováveis e aumentar emissões do setor que futuramente serão novos custos para os consumidores.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Produção inflexível vai deslocar hidrelétricas, causando perdas para outros geradores e consumidores.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4" y="6355966"/>
            <a:ext cx="914400" cy="234269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5895285" y="173145"/>
            <a:ext cx="6140378" cy="6417090"/>
            <a:chOff x="5895285" y="173145"/>
            <a:chExt cx="6140378" cy="6417090"/>
          </a:xfrm>
        </p:grpSpPr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285" y="173145"/>
              <a:ext cx="6140378" cy="6417090"/>
            </a:xfrm>
            <a:prstGeom prst="rect">
              <a:avLst/>
            </a:prstGeom>
          </p:spPr>
        </p:pic>
        <p:sp>
          <p:nvSpPr>
            <p:cNvPr id="26" name="Retângulo: Cantos Arredondados 4">
              <a:extLst>
                <a:ext uri="{FF2B5EF4-FFF2-40B4-BE49-F238E27FC236}">
                  <a16:creationId xmlns:a16="http://schemas.microsoft.com/office/drawing/2014/main" xmlns="" id="{1438EA56-F84E-CB22-A1E0-F30FF0F9A25B}"/>
                </a:ext>
              </a:extLst>
            </p:cNvPr>
            <p:cNvSpPr/>
            <p:nvPr/>
          </p:nvSpPr>
          <p:spPr>
            <a:xfrm>
              <a:off x="7675510" y="1702010"/>
              <a:ext cx="1248355" cy="52478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2.500 MW</a:t>
              </a:r>
            </a:p>
          </p:txBody>
        </p:sp>
        <p:sp>
          <p:nvSpPr>
            <p:cNvPr id="27" name="Retângulo: Cantos Arredondados 22">
              <a:extLst>
                <a:ext uri="{FF2B5EF4-FFF2-40B4-BE49-F238E27FC236}">
                  <a16:creationId xmlns:a16="http://schemas.microsoft.com/office/drawing/2014/main" xmlns="" id="{E6F5DE81-EDDB-4656-2E5E-E60A3E3CB290}"/>
                </a:ext>
              </a:extLst>
            </p:cNvPr>
            <p:cNvSpPr/>
            <p:nvPr/>
          </p:nvSpPr>
          <p:spPr>
            <a:xfrm>
              <a:off x="10523402" y="1702010"/>
              <a:ext cx="1248355" cy="52478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1.000 MW</a:t>
              </a:r>
            </a:p>
          </p:txBody>
        </p:sp>
        <p:sp>
          <p:nvSpPr>
            <p:cNvPr id="28" name="Retângulo: Cantos Arredondados 23">
              <a:extLst>
                <a:ext uri="{FF2B5EF4-FFF2-40B4-BE49-F238E27FC236}">
                  <a16:creationId xmlns:a16="http://schemas.microsoft.com/office/drawing/2014/main" xmlns="" id="{96705810-3AD1-92C4-CEDD-434796623CAA}"/>
                </a:ext>
              </a:extLst>
            </p:cNvPr>
            <p:cNvSpPr/>
            <p:nvPr/>
          </p:nvSpPr>
          <p:spPr>
            <a:xfrm>
              <a:off x="8861578" y="2888944"/>
              <a:ext cx="1248355" cy="52478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2.500 MW</a:t>
              </a:r>
            </a:p>
          </p:txBody>
        </p:sp>
        <p:sp>
          <p:nvSpPr>
            <p:cNvPr id="29" name="Retângulo: Cantos Arredondados 24">
              <a:extLst>
                <a:ext uri="{FF2B5EF4-FFF2-40B4-BE49-F238E27FC236}">
                  <a16:creationId xmlns:a16="http://schemas.microsoft.com/office/drawing/2014/main" xmlns="" id="{2DA57714-7E04-1AA8-87C9-111E7D34676B}"/>
                </a:ext>
              </a:extLst>
            </p:cNvPr>
            <p:cNvSpPr/>
            <p:nvPr/>
          </p:nvSpPr>
          <p:spPr>
            <a:xfrm>
              <a:off x="9395639" y="4162478"/>
              <a:ext cx="1248355" cy="52478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2.000 MW</a:t>
              </a:r>
            </a:p>
          </p:txBody>
        </p: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xmlns="" id="{25F84B70-ADA4-A5AC-565A-C0D53F27D821}"/>
                </a:ext>
              </a:extLst>
            </p:cNvPr>
            <p:cNvCxnSpPr/>
            <p:nvPr/>
          </p:nvCxnSpPr>
          <p:spPr>
            <a:xfrm>
              <a:off x="8019050" y="2313395"/>
              <a:ext cx="1303396" cy="2100208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xmlns="" id="{5A76E90E-6B4A-0FE5-214D-E79836259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994" y="2313395"/>
              <a:ext cx="523448" cy="1723989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xmlns="" id="{D0310DED-DD39-A533-EA74-9B530FCCEE14}"/>
                </a:ext>
              </a:extLst>
            </p:cNvPr>
            <p:cNvCxnSpPr>
              <a:cxnSpLocks/>
            </p:cNvCxnSpPr>
            <p:nvPr/>
          </p:nvCxnSpPr>
          <p:spPr>
            <a:xfrm>
              <a:off x="9306667" y="3500329"/>
              <a:ext cx="339821" cy="57555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xmlns="" id="{9AE0337D-0341-C783-5FB5-B948CC90A1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71948" y="3469489"/>
              <a:ext cx="336770" cy="567895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xmlns="" id="{DF43784E-9C24-71ED-8A56-E6359CCA4F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66510" y="2288073"/>
              <a:ext cx="539313" cy="1749311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xmlns="" id="{9AE0337D-0341-C783-5FB5-B948CC90A1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04407" y="2214734"/>
              <a:ext cx="336770" cy="567895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Agrupar 35"/>
            <p:cNvGrpSpPr/>
            <p:nvPr/>
          </p:nvGrpSpPr>
          <p:grpSpPr>
            <a:xfrm>
              <a:off x="6420888" y="4005029"/>
              <a:ext cx="1476808" cy="1574358"/>
              <a:chOff x="6456459" y="4238045"/>
              <a:chExt cx="1476808" cy="1574358"/>
            </a:xfrm>
          </p:grpSpPr>
          <p:sp>
            <p:nvSpPr>
              <p:cNvPr id="37" name="Retângulo Arredondado 36"/>
              <p:cNvSpPr/>
              <p:nvPr/>
            </p:nvSpPr>
            <p:spPr>
              <a:xfrm>
                <a:off x="6456459" y="4238045"/>
                <a:ext cx="1476808" cy="15743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xmlns="" id="{9AE0337D-0341-C783-5FB5-B948CC90A1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6614" y="4511706"/>
                <a:ext cx="665405" cy="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xmlns="" id="{25F84B70-ADA4-A5AC-565A-C0D53F27D821}"/>
                  </a:ext>
                </a:extLst>
              </p:cNvPr>
              <p:cNvCxnSpPr/>
              <p:nvPr/>
            </p:nvCxnSpPr>
            <p:spPr>
              <a:xfrm>
                <a:off x="6666614" y="5047693"/>
                <a:ext cx="665405" cy="1993"/>
              </a:xfrm>
              <a:prstGeom prst="straightConnector1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headEnd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tângulo 39"/>
              <p:cNvSpPr/>
              <p:nvPr/>
            </p:nvSpPr>
            <p:spPr>
              <a:xfrm>
                <a:off x="6582583" y="4511706"/>
                <a:ext cx="10915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Gasodutos</a:t>
                </a:r>
                <a:endParaRPr lang="pt-BR" sz="1600" b="1" dirty="0"/>
              </a:p>
            </p:txBody>
          </p:sp>
          <p:sp>
            <p:nvSpPr>
              <p:cNvPr id="59" name="Retângulo 58"/>
              <p:cNvSpPr/>
              <p:nvPr/>
            </p:nvSpPr>
            <p:spPr>
              <a:xfrm>
                <a:off x="6565694" y="5047693"/>
                <a:ext cx="12093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Linhas de</a:t>
                </a:r>
              </a:p>
              <a:p>
                <a:r>
                  <a:rPr lang="pt-B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transmissão</a:t>
                </a:r>
                <a:endParaRPr lang="pt-BR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750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" y="6273154"/>
            <a:ext cx="1209937" cy="3998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4" y="6355966"/>
            <a:ext cx="914400" cy="23426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3795A6F-C920-701D-5108-1EBBB12E3DE3}"/>
              </a:ext>
            </a:extLst>
          </p:cNvPr>
          <p:cNvSpPr txBox="1"/>
          <p:nvPr/>
        </p:nvSpPr>
        <p:spPr>
          <a:xfrm>
            <a:off x="5780582" y="2980259"/>
            <a:ext cx="5553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3217" y="434114"/>
            <a:ext cx="515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2"/>
                </a:solidFill>
              </a:rPr>
              <a:t>Equilíbrio na conta de luz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3216" y="1176458"/>
            <a:ext cx="546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7BBC9"/>
                </a:solidFill>
              </a:rPr>
              <a:t>Decisões para expansão do setor elétrico precisam ser técnicas e sustentáveis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FF82AF4-0842-4597-B9DF-D85F59C4A4B2}"/>
              </a:ext>
            </a:extLst>
          </p:cNvPr>
          <p:cNvSpPr txBox="1"/>
          <p:nvPr/>
        </p:nvSpPr>
        <p:spPr>
          <a:xfrm>
            <a:off x="613217" y="2135744"/>
            <a:ext cx="490508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consumidor de energia paga por muita coisa que não deveria estar na conta.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longo do tempo foi se praticando o “bem localizado” em troca do “mal distribuído”, sem fazer a conta.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do que medidas paliativas o setor precisa de uma onda de modernização (PL 414).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t="1" r="8600" b="1112"/>
          <a:stretch/>
        </p:blipFill>
        <p:spPr>
          <a:xfrm>
            <a:off x="6071615" y="557784"/>
            <a:ext cx="5833873" cy="630021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9898211" y="4298780"/>
            <a:ext cx="111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/>
              <a:t>Bem </a:t>
            </a:r>
          </a:p>
          <a:p>
            <a:pPr algn="ctr"/>
            <a:r>
              <a:rPr lang="pt-BR" sz="1600" b="1" dirty="0"/>
              <a:t>distribuído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743148" y="3150549"/>
            <a:ext cx="1032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/>
              <a:t>Mal </a:t>
            </a:r>
            <a:br>
              <a:rPr lang="pt-BR" sz="1600" b="1" dirty="0"/>
            </a:br>
            <a:r>
              <a:rPr lang="pt-BR" sz="1600" b="1" dirty="0"/>
              <a:t>localizado</a:t>
            </a:r>
          </a:p>
        </p:txBody>
      </p:sp>
    </p:spTree>
    <p:extLst>
      <p:ext uri="{BB962C8B-B14F-4D97-AF65-F5344CB8AC3E}">
        <p14:creationId xmlns:p14="http://schemas.microsoft.com/office/powerpoint/2010/main" val="401778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903F92A-3517-4F1F-ABEA-0E8E1E1A84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2" t="45508" r="7920" b="14106"/>
          <a:stretch/>
        </p:blipFill>
        <p:spPr>
          <a:xfrm rot="5400000">
            <a:off x="7461250" y="2127250"/>
            <a:ext cx="6858000" cy="2603500"/>
          </a:xfrm>
          <a:prstGeom prst="rect">
            <a:avLst/>
          </a:prstGeom>
        </p:spPr>
      </p:pic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xmlns="" id="{7183717E-0337-C4EE-42FF-1E947F0B1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93785"/>
              </p:ext>
            </p:extLst>
          </p:nvPr>
        </p:nvGraphicFramePr>
        <p:xfrm>
          <a:off x="688341" y="1376415"/>
          <a:ext cx="5063874" cy="4279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82">
                  <a:extLst>
                    <a:ext uri="{9D8B030D-6E8A-4147-A177-3AD203B41FA5}">
                      <a16:colId xmlns:a16="http://schemas.microsoft.com/office/drawing/2014/main" xmlns="" val="310460225"/>
                    </a:ext>
                  </a:extLst>
                </a:gridCol>
                <a:gridCol w="1023180">
                  <a:extLst>
                    <a:ext uri="{9D8B030D-6E8A-4147-A177-3AD203B41FA5}">
                      <a16:colId xmlns:a16="http://schemas.microsoft.com/office/drawing/2014/main" xmlns="" val="1665560784"/>
                    </a:ext>
                  </a:extLst>
                </a:gridCol>
                <a:gridCol w="971154">
                  <a:extLst>
                    <a:ext uri="{9D8B030D-6E8A-4147-A177-3AD203B41FA5}">
                      <a16:colId xmlns:a16="http://schemas.microsoft.com/office/drawing/2014/main" xmlns="" val="3261866487"/>
                    </a:ext>
                  </a:extLst>
                </a:gridCol>
                <a:gridCol w="1179258">
                  <a:extLst>
                    <a:ext uri="{9D8B030D-6E8A-4147-A177-3AD203B41FA5}">
                      <a16:colId xmlns:a16="http://schemas.microsoft.com/office/drawing/2014/main" xmlns="" val="3215569120"/>
                    </a:ext>
                  </a:extLst>
                </a:gridCol>
              </a:tblGrid>
              <a:tr h="799529"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 bilhões</a:t>
                      </a:r>
                      <a:endParaRPr lang="pt-BR" sz="18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% da Tarifa</a:t>
                      </a:r>
                      <a:endParaRPr lang="pt-BR" sz="18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Redução Potencial</a:t>
                      </a:r>
                      <a:endParaRPr lang="pt-BR" sz="18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0257729"/>
                  </a:ext>
                </a:extLst>
              </a:tr>
              <a:tr h="4978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Geração 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120</a:t>
                      </a:r>
                      <a:endParaRPr lang="pt-BR" sz="1800" b="0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34%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-3%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20407655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Transmissão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28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8%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-1%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8129278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Distribuição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50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14%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-2%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46550919"/>
                  </a:ext>
                </a:extLst>
              </a:tr>
              <a:tr h="4315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Furto de Energia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6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2%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-1%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60007986"/>
                  </a:ext>
                </a:extLst>
              </a:tr>
              <a:tr h="7230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Políticas Públicas </a:t>
                      </a:r>
                      <a:br>
                        <a:rPr lang="pt-BR" sz="1800" kern="1200" dirty="0"/>
                      </a:br>
                      <a:r>
                        <a:rPr lang="pt-BR" sz="1800" kern="1200" dirty="0"/>
                        <a:t>e Encargos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66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19%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-17%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0810645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/>
                        <a:t>Impostos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80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23%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/>
                        <a:t>-6%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5013526"/>
                  </a:ext>
                </a:extLst>
              </a:tr>
              <a:tr h="4568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b="1" kern="1200" dirty="0"/>
                        <a:t>TOTAL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1" kern="1200" dirty="0"/>
                        <a:t>350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2000" b="1" kern="12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b="1" kern="1200" dirty="0"/>
                        <a:t>-30%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1067296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13217" y="434114"/>
            <a:ext cx="947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2"/>
                </a:solidFill>
              </a:rPr>
              <a:t>Agenda de Ganhos Estruturais na Energia Elétrica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CFF82AF4-0842-4597-B9DF-D85F59C4A4B2}"/>
              </a:ext>
            </a:extLst>
          </p:cNvPr>
          <p:cNvSpPr txBox="1"/>
          <p:nvPr/>
        </p:nvSpPr>
        <p:spPr>
          <a:xfrm>
            <a:off x="5893666" y="1376415"/>
            <a:ext cx="419663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Calibri" panose="020F0502020204030204" pitchFamily="34" charset="0"/>
              <a:buChar char="›"/>
            </a:pP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da eficiência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Sinal de preço correto e alocação de riscos. Expansão competitiva.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Calibri" panose="020F0502020204030204" pitchFamily="34" charset="0"/>
              <a:buChar char="›"/>
            </a:pP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Interrupção de novos custos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Termoelétricas distantes, GD, subsídio ao carvão e pequenas distribuidoras,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Proinfa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...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Eliminação de subsídios desnecessários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Políticas públicas nos orçamentos públicos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6001005" y="5951838"/>
            <a:ext cx="5063874" cy="5340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9CEC540-3D43-41B0-930B-00AF31E7178D}"/>
              </a:ext>
            </a:extLst>
          </p:cNvPr>
          <p:cNvSpPr txBox="1"/>
          <p:nvPr/>
        </p:nvSpPr>
        <p:spPr>
          <a:xfrm>
            <a:off x="6001005" y="5983738"/>
            <a:ext cx="50638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Redução de R$ 100 bilhões/ano! </a:t>
            </a:r>
          </a:p>
        </p:txBody>
      </p:sp>
      <p:grpSp>
        <p:nvGrpSpPr>
          <p:cNvPr id="32" name="Agrupar 31"/>
          <p:cNvGrpSpPr/>
          <p:nvPr/>
        </p:nvGrpSpPr>
        <p:grpSpPr>
          <a:xfrm>
            <a:off x="4820825" y="5100652"/>
            <a:ext cx="1072841" cy="1117268"/>
            <a:chOff x="4820825" y="5100652"/>
            <a:chExt cx="1072841" cy="1117268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DF0299DB-C531-4E7F-A7E0-C91338BA51C2}"/>
                </a:ext>
              </a:extLst>
            </p:cNvPr>
            <p:cNvSpPr/>
            <p:nvPr/>
          </p:nvSpPr>
          <p:spPr>
            <a:xfrm>
              <a:off x="4820825" y="5100652"/>
              <a:ext cx="691884" cy="65860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 de Seta Reta 18"/>
            <p:cNvCxnSpPr/>
            <p:nvPr/>
          </p:nvCxnSpPr>
          <p:spPr>
            <a:xfrm>
              <a:off x="5152595" y="6217920"/>
              <a:ext cx="741071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5166767" y="5763004"/>
              <a:ext cx="0" cy="45156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3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" y="6273154"/>
            <a:ext cx="1209937" cy="3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2" t="45508" r="7920" b="14106"/>
          <a:stretch/>
        </p:blipFill>
        <p:spPr>
          <a:xfrm rot="5400000">
            <a:off x="7461250" y="2127250"/>
            <a:ext cx="6858000" cy="2603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" y="6273154"/>
            <a:ext cx="1209937" cy="3998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4" y="6355966"/>
            <a:ext cx="914400" cy="23426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03C3FEC-EBCC-DB1B-96E4-00AAF3B1A3E6}"/>
              </a:ext>
            </a:extLst>
          </p:cNvPr>
          <p:cNvSpPr txBox="1"/>
          <p:nvPr/>
        </p:nvSpPr>
        <p:spPr>
          <a:xfrm>
            <a:off x="4648008" y="1320178"/>
            <a:ext cx="515521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Efeitos diretos para as famílias: </a:t>
            </a:r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contas de luz mais caras comprometem uma parcela maior da renda familiar.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Efeitos diretos para unidades industriais e comerciais:</a:t>
            </a:r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custos mais elevados de produção levam à perda de competitividade e redução dos investimentos, com reflexo sobre o número de postos de trabalho. 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›"/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Efeitos indiretos para as famílias: </a:t>
            </a:r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encarecimento de bens e serviços, redução do emprego e perda de renda pelo aumento da inflação.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490496"/>
              </p:ext>
            </p:extLst>
          </p:nvPr>
        </p:nvGraphicFramePr>
        <p:xfrm>
          <a:off x="705957" y="1617977"/>
          <a:ext cx="3897941" cy="3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6" imgW="5400360" imgH="5400360" progId="">
                  <p:embed/>
                </p:oleObj>
              </mc:Choice>
              <mc:Fallback>
                <p:oleObj r:id="rId6" imgW="5400360" imgH="5400360" progId="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5957" y="1617977"/>
                        <a:ext cx="3897941" cy="3897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1024228" y="2188109"/>
            <a:ext cx="1096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Embutida nos serviços</a:t>
            </a:r>
          </a:p>
          <a:p>
            <a:pPr algn="ctr"/>
            <a:r>
              <a:rPr lang="pt-BR" sz="1400" b="1" dirty="0"/>
              <a:t>127,5</a:t>
            </a:r>
          </a:p>
          <a:p>
            <a:pPr algn="ctr"/>
            <a:r>
              <a:rPr lang="pt-BR" sz="1400" b="1" dirty="0"/>
              <a:t>26,9%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072882" y="2188109"/>
            <a:ext cx="10961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Conta de luz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148,8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34,7%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401439" y="4670292"/>
            <a:ext cx="2472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Embutida nas mercadorias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177,8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41,5%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13217" y="434114"/>
            <a:ext cx="83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2"/>
                </a:solidFill>
              </a:rPr>
              <a:t>O Peso da Luz e seu efeito na economia</a:t>
            </a:r>
          </a:p>
        </p:txBody>
      </p:sp>
    </p:spTree>
    <p:extLst>
      <p:ext uri="{BB962C8B-B14F-4D97-AF65-F5344CB8AC3E}">
        <p14:creationId xmlns:p14="http://schemas.microsoft.com/office/powerpoint/2010/main" val="64509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" y="6273154"/>
            <a:ext cx="1209937" cy="3998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4" y="6355966"/>
            <a:ext cx="914400" cy="23426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0FC320D6-1A44-AE2D-CC0A-19802CBBF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617" y="1704742"/>
            <a:ext cx="8237754" cy="44057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13217" y="434114"/>
            <a:ext cx="946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2"/>
                </a:solidFill>
              </a:rPr>
              <a:t>Efeitos indiretos do encarecimento da energia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3215" y="1080445"/>
            <a:ext cx="1002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7BBC9"/>
                </a:solidFill>
              </a:rPr>
              <a:t>Qual é o peso da energia em produtos do dia a dia?</a:t>
            </a:r>
          </a:p>
        </p:txBody>
      </p:sp>
    </p:spTree>
    <p:extLst>
      <p:ext uri="{BB962C8B-B14F-4D97-AF65-F5344CB8AC3E}">
        <p14:creationId xmlns:p14="http://schemas.microsoft.com/office/powerpoint/2010/main" val="3838818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588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Nova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karine pacheco</dc:creator>
  <cp:lastModifiedBy>Leticia Silva Pires Pimentel</cp:lastModifiedBy>
  <cp:revision>208</cp:revision>
  <dcterms:created xsi:type="dcterms:W3CDTF">2022-01-20T16:50:32Z</dcterms:created>
  <dcterms:modified xsi:type="dcterms:W3CDTF">2022-05-31T12:04:09Z</dcterms:modified>
</cp:coreProperties>
</file>