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5" r:id="rId3"/>
    <p:sldId id="296" r:id="rId4"/>
    <p:sldId id="302" r:id="rId5"/>
    <p:sldId id="303" r:id="rId6"/>
    <p:sldId id="304" r:id="rId7"/>
    <p:sldId id="305" r:id="rId8"/>
    <p:sldId id="292" r:id="rId9"/>
    <p:sldId id="306" r:id="rId10"/>
    <p:sldId id="294" r:id="rId11"/>
    <p:sldId id="283" r:id="rId12"/>
    <p:sldId id="295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35" autoAdjust="0"/>
    <p:restoredTop sz="94660"/>
  </p:normalViewPr>
  <p:slideViewPr>
    <p:cSldViewPr>
      <p:cViewPr varScale="1">
        <p:scale>
          <a:sx n="110" d="100"/>
          <a:sy n="110" d="100"/>
        </p:scale>
        <p:origin x="178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5EFF22-37CB-45F5-AA34-3C199ED1C701}" type="datetimeFigureOut">
              <a:rPr lang="pt-BR" smtClean="0"/>
              <a:t>07/06/2022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32E2C-1755-40F2-B800-7B6B1BFA89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4916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32E2C-1755-40F2-B800-7B6B1BFA899D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6283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F655-6239-4E20-A161-EF2B7ABFDE88}" type="datetimeFigureOut">
              <a:rPr lang="pt-BR" smtClean="0"/>
              <a:t>07/06/2022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B3EDD-E052-4963-9B1F-5EAA810810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9188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F655-6239-4E20-A161-EF2B7ABFDE88}" type="datetimeFigureOut">
              <a:rPr lang="pt-BR" smtClean="0"/>
              <a:t>07/06/2022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B3EDD-E052-4963-9B1F-5EAA810810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9692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F655-6239-4E20-A161-EF2B7ABFDE88}" type="datetimeFigureOut">
              <a:rPr lang="pt-BR" smtClean="0"/>
              <a:t>07/06/2022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B3EDD-E052-4963-9B1F-5EAA810810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857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F655-6239-4E20-A161-EF2B7ABFDE88}" type="datetimeFigureOut">
              <a:rPr lang="pt-BR" smtClean="0"/>
              <a:t>07/06/2022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B3EDD-E052-4963-9B1F-5EAA810810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2945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F655-6239-4E20-A161-EF2B7ABFDE88}" type="datetimeFigureOut">
              <a:rPr lang="pt-BR" smtClean="0"/>
              <a:t>07/06/2022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B3EDD-E052-4963-9B1F-5EAA810810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3158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F655-6239-4E20-A161-EF2B7ABFDE88}" type="datetimeFigureOut">
              <a:rPr lang="pt-BR" smtClean="0"/>
              <a:t>07/06/2022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B3EDD-E052-4963-9B1F-5EAA810810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918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F655-6239-4E20-A161-EF2B7ABFDE88}" type="datetimeFigureOut">
              <a:rPr lang="pt-BR" smtClean="0"/>
              <a:t>07/06/2022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B3EDD-E052-4963-9B1F-5EAA810810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3241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F655-6239-4E20-A161-EF2B7ABFDE88}" type="datetimeFigureOut">
              <a:rPr lang="pt-BR" smtClean="0"/>
              <a:t>07/06/2022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B3EDD-E052-4963-9B1F-5EAA810810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5649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F655-6239-4E20-A161-EF2B7ABFDE88}" type="datetimeFigureOut">
              <a:rPr lang="pt-BR" smtClean="0"/>
              <a:t>07/06/2022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B3EDD-E052-4963-9B1F-5EAA810810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4098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F655-6239-4E20-A161-EF2B7ABFDE88}" type="datetimeFigureOut">
              <a:rPr lang="pt-BR" smtClean="0"/>
              <a:t>07/06/2022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B3EDD-E052-4963-9B1F-5EAA810810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8134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F655-6239-4E20-A161-EF2B7ABFDE88}" type="datetimeFigureOut">
              <a:rPr lang="pt-BR" smtClean="0"/>
              <a:t>07/06/2022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B3EDD-E052-4963-9B1F-5EAA810810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5844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FF655-6239-4E20-A161-EF2B7ABFDE88}" type="datetimeFigureOut">
              <a:rPr lang="pt-BR" smtClean="0"/>
              <a:t>07/06/2022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B3EDD-E052-4963-9B1F-5EAA810810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9287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1606/issn.2316-9036.v0i51p104-113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madge.cruz@ufac.br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1052736"/>
            <a:ext cx="7772400" cy="2160240"/>
          </a:xfrm>
        </p:spPr>
        <p:txBody>
          <a:bodyPr>
            <a:normAutofit/>
          </a:bodyPr>
          <a:lstStyle/>
          <a:p>
            <a:r>
              <a:rPr lang="pt-BR" dirty="0" smtClean="0"/>
              <a:t>Audiência </a:t>
            </a:r>
            <a:br>
              <a:rPr lang="pt-BR" dirty="0" smtClean="0"/>
            </a:br>
            <a:r>
              <a:rPr lang="pt-BR" dirty="0" smtClean="0">
                <a:solidFill>
                  <a:srgbClr val="FF0000"/>
                </a:solidFill>
              </a:rPr>
              <a:t>Combate </a:t>
            </a:r>
            <a:r>
              <a:rPr lang="pt-BR" dirty="0">
                <a:solidFill>
                  <a:srgbClr val="FF0000"/>
                </a:solidFill>
              </a:rPr>
              <a:t>ao </a:t>
            </a:r>
            <a:r>
              <a:rPr lang="pt-BR" dirty="0" err="1">
                <a:solidFill>
                  <a:srgbClr val="FF0000"/>
                </a:solidFill>
              </a:rPr>
              <a:t>feminicídio</a:t>
            </a:r>
            <a:r>
              <a:rPr lang="pt-BR" dirty="0">
                <a:solidFill>
                  <a:srgbClr val="FF0000"/>
                </a:solidFill>
              </a:rPr>
              <a:t> no Acre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200" dirty="0"/>
              <a:t>Comissão de Fiscalização Financeira e Controle da Câmara dos Deputados.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3645024"/>
            <a:ext cx="7416824" cy="3096344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Madge Porto</a:t>
            </a:r>
          </a:p>
          <a:p>
            <a:r>
              <a:rPr lang="pt-BR" sz="2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Professora e pesquisadora na Universidade Federal do Acre</a:t>
            </a:r>
          </a:p>
          <a:p>
            <a:r>
              <a:rPr lang="pt-BR" sz="2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Doutora em Psicologia Clínica e Cultura – UnB</a:t>
            </a:r>
          </a:p>
          <a:p>
            <a:r>
              <a:rPr lang="pt-BR" sz="2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Mestra em Saúde Coletiva – UFPE</a:t>
            </a:r>
          </a:p>
          <a:p>
            <a:r>
              <a:rPr lang="pt-BR" sz="2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Psicóloga Clínica CRP 24/00453</a:t>
            </a:r>
            <a:endParaRPr lang="pt-BR" sz="2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19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07-06-2022</a:t>
            </a:r>
          </a:p>
          <a:p>
            <a:endParaRPr lang="pt-BR" b="1" dirty="0" smtClean="0"/>
          </a:p>
          <a:p>
            <a:endParaRPr lang="pt-BR" b="1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497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pt-BR" dirty="0" smtClean="0"/>
              <a:t>O que é preciso fazer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5256584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Investir </a:t>
            </a:r>
            <a:r>
              <a:rPr lang="pt-BR" dirty="0"/>
              <a:t>recursos em políticas públicas de educação</a:t>
            </a:r>
            <a:r>
              <a:rPr lang="pt-BR" dirty="0" smtClean="0"/>
              <a:t>, </a:t>
            </a:r>
            <a:r>
              <a:rPr lang="pt-BR" dirty="0"/>
              <a:t>creches,</a:t>
            </a:r>
            <a:r>
              <a:rPr lang="pt-BR" dirty="0" smtClean="0"/>
              <a:t> </a:t>
            </a:r>
            <a:r>
              <a:rPr lang="pt-BR" dirty="0"/>
              <a:t>saúde, cultura, lazer, </a:t>
            </a:r>
            <a:r>
              <a:rPr lang="pt-BR" dirty="0" smtClean="0"/>
              <a:t>previdência </a:t>
            </a:r>
            <a:r>
              <a:rPr lang="pt-BR" dirty="0"/>
              <a:t>social, direitos </a:t>
            </a:r>
            <a:r>
              <a:rPr lang="pt-BR" dirty="0" smtClean="0"/>
              <a:t>trabalhista e </a:t>
            </a:r>
            <a:r>
              <a:rPr lang="pt-BR" dirty="0"/>
              <a:t>enfrentamento à violência contra as mulheres, em um governo democrático e </a:t>
            </a:r>
            <a:r>
              <a:rPr lang="pt-BR" dirty="0" smtClean="0"/>
              <a:t>progressista;</a:t>
            </a:r>
            <a:endParaRPr lang="pt-BR" dirty="0"/>
          </a:p>
          <a:p>
            <a:r>
              <a:rPr lang="pt-BR" dirty="0"/>
              <a:t>Revogação da Emenda 95, auditoria cidadã da dívida </a:t>
            </a:r>
            <a:r>
              <a:rPr lang="pt-BR" dirty="0" smtClean="0"/>
              <a:t>pública;</a:t>
            </a:r>
            <a:endParaRPr lang="pt-BR" dirty="0"/>
          </a:p>
          <a:p>
            <a:r>
              <a:rPr lang="pt-BR" dirty="0" smtClean="0"/>
              <a:t>Debate sobre os estudos de gênero nas escolas em todos os níveis;</a:t>
            </a:r>
          </a:p>
          <a:p>
            <a:r>
              <a:rPr lang="pt-BR" dirty="0" smtClean="0"/>
              <a:t>Ouvidorias para acolher e encaminhar denúncias de violência.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7550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600" dirty="0">
                <a:cs typeface="Times New Roman" pitchFamily="18" charset="0"/>
              </a:rPr>
              <a:t>CAMARGO, Márcia. Violência e saúde: ampliando políticas públicas. Jornal da </a:t>
            </a:r>
            <a:r>
              <a:rPr lang="pt-BR" sz="1600" dirty="0" err="1">
                <a:cs typeface="Times New Roman" pitchFamily="18" charset="0"/>
              </a:rPr>
              <a:t>Redesaúde</a:t>
            </a:r>
            <a:r>
              <a:rPr lang="pt-BR" sz="1600" dirty="0">
                <a:cs typeface="Times New Roman" pitchFamily="18" charset="0"/>
              </a:rPr>
              <a:t>, São Paulo, n.22, pp. 6-8, </a:t>
            </a:r>
            <a:r>
              <a:rPr lang="pt-BR" sz="1600" dirty="0" err="1">
                <a:cs typeface="Times New Roman" pitchFamily="18" charset="0"/>
              </a:rPr>
              <a:t>nov</a:t>
            </a:r>
            <a:r>
              <a:rPr lang="pt-BR" sz="1600" dirty="0">
                <a:cs typeface="Times New Roman" pitchFamily="18" charset="0"/>
              </a:rPr>
              <a:t>/2000.</a:t>
            </a:r>
          </a:p>
          <a:p>
            <a:pPr marL="0" indent="0">
              <a:buNone/>
            </a:pPr>
            <a:r>
              <a:rPr lang="pt-BR" sz="1600" dirty="0">
                <a:cs typeface="Times New Roman" pitchFamily="18" charset="0"/>
              </a:rPr>
              <a:t>D’OLIVEIRA, Ana Flávia; SCHRAIBER, Lilia B. Violência doméstica como problema  para a saúde pública: capacitação dos profissionais e estabelecimento de redes </a:t>
            </a:r>
            <a:r>
              <a:rPr lang="pt-BR" sz="1600" dirty="0" err="1">
                <a:cs typeface="Times New Roman" pitchFamily="18" charset="0"/>
              </a:rPr>
              <a:t>intersetoriais</a:t>
            </a:r>
            <a:r>
              <a:rPr lang="pt-BR" sz="1600" dirty="0">
                <a:cs typeface="Times New Roman" pitchFamily="18" charset="0"/>
              </a:rPr>
              <a:t> de reconhecimento, acolhimento e  resposta ao problema.  In: VI Congresso Brasileiro de Saúde Coletiva, Salvador, set/2000, Anais, </a:t>
            </a:r>
            <a:r>
              <a:rPr lang="pt-BR" sz="1600" dirty="0" err="1">
                <a:cs typeface="Times New Roman" pitchFamily="18" charset="0"/>
              </a:rPr>
              <a:t>CD-rom</a:t>
            </a:r>
            <a:r>
              <a:rPr lang="pt-BR" sz="1600" dirty="0"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pt-BR" sz="1600" dirty="0">
                <a:cs typeface="Times New Roman" pitchFamily="18" charset="0"/>
              </a:rPr>
              <a:t>FRANCO, </a:t>
            </a:r>
            <a:r>
              <a:rPr lang="pt-BR" sz="1600" dirty="0" err="1">
                <a:cs typeface="Times New Roman" pitchFamily="18" charset="0"/>
              </a:rPr>
              <a:t>Iêda</a:t>
            </a:r>
            <a:r>
              <a:rPr lang="pt-BR" sz="1600" dirty="0">
                <a:cs typeface="Times New Roman" pitchFamily="18" charset="0"/>
              </a:rPr>
              <a:t> Ribeiro. Mulheres em situação de violência doméstica: produção e enfretamento do fenômeno. In: VI Congresso Brasileiro de Saúde Coletiva, Salvador, set/2000, Anais, </a:t>
            </a:r>
            <a:r>
              <a:rPr lang="pt-BR" sz="1600" dirty="0" err="1">
                <a:cs typeface="Times New Roman" pitchFamily="18" charset="0"/>
              </a:rPr>
              <a:t>CD-rom</a:t>
            </a:r>
            <a:r>
              <a:rPr lang="pt-BR" sz="1600" dirty="0"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pt-BR" sz="1600" dirty="0" err="1"/>
              <a:t>Schraiber</a:t>
            </a:r>
            <a:r>
              <a:rPr lang="pt-BR" sz="1600" dirty="0"/>
              <a:t>, L. (2001). Violência contra as mulheres e políticas de saúde no Brasil: o que podem fazer os serviços de saúde?. </a:t>
            </a:r>
            <a:r>
              <a:rPr lang="pt-BR" sz="1600" i="1" dirty="0"/>
              <a:t>Revista USP</a:t>
            </a:r>
            <a:r>
              <a:rPr lang="pt-BR" sz="1600" dirty="0"/>
              <a:t>, (51), 104-113. </a:t>
            </a:r>
            <a:r>
              <a:rPr lang="pt-BR" sz="1600" dirty="0">
                <a:hlinkClick r:id="rId2"/>
              </a:rPr>
              <a:t>https://doi.org/10.11606/issn.2316-9036.v0i51p104-113</a:t>
            </a:r>
            <a:endParaRPr lang="pt-BR" sz="1600" dirty="0"/>
          </a:p>
          <a:p>
            <a:pPr marL="0" indent="0">
              <a:buNone/>
            </a:pPr>
            <a:r>
              <a:rPr lang="pt-BR" sz="1600" dirty="0">
                <a:cs typeface="Times New Roman" pitchFamily="18" charset="0"/>
              </a:rPr>
              <a:t>SCHRAIBER, Lilia B; D’OLIVEIRA, Ana Flávia L. Paula. Violência contra a mulher: interfaces com a saúde. Interfaces: Comunicação, Saúde, Educação, v.3. n.5, pp. 11-27, 1999.</a:t>
            </a:r>
          </a:p>
          <a:p>
            <a:pPr marL="0" indent="0">
              <a:buNone/>
            </a:pPr>
            <a:r>
              <a:rPr lang="pt-BR" sz="1600" dirty="0">
                <a:cs typeface="Times New Roman" pitchFamily="18" charset="0"/>
              </a:rPr>
              <a:t>SCHRAIBER, Lilia B; D’OLIVEIRA, Ana Flávia L. P; STRAKE, S. S.; LIBERMAN, M. D. Violência contra a mulher políticas de saúde no Brasil: o que  podem fazer os serviços de saúde? s/d.. </a:t>
            </a:r>
            <a:r>
              <a:rPr lang="pt-BR" sz="1600" dirty="0" err="1">
                <a:cs typeface="Times New Roman" pitchFamily="18" charset="0"/>
              </a:rPr>
              <a:t>Mimeo.Texto</a:t>
            </a:r>
            <a:r>
              <a:rPr lang="pt-BR" sz="1600" dirty="0">
                <a:cs typeface="Times New Roman" pitchFamily="18" charset="0"/>
              </a:rPr>
              <a:t> para curso.</a:t>
            </a:r>
          </a:p>
          <a:p>
            <a:pPr marL="0" indent="0">
              <a:buNone/>
            </a:pPr>
            <a:r>
              <a:rPr lang="pt-BR" sz="1600" dirty="0">
                <a:cs typeface="Times New Roman" pitchFamily="18" charset="0"/>
              </a:rPr>
              <a:t>SOUZA, </a:t>
            </a:r>
            <a:r>
              <a:rPr lang="pt-BR" sz="1600" dirty="0" err="1">
                <a:cs typeface="Times New Roman" pitchFamily="18" charset="0"/>
              </a:rPr>
              <a:t>Edinilsa</a:t>
            </a:r>
            <a:r>
              <a:rPr lang="pt-BR" sz="1600" dirty="0">
                <a:cs typeface="Times New Roman" pitchFamily="18" charset="0"/>
              </a:rPr>
              <a:t> R.; MINAYO, Maria Cecília S. O impacto da violência social na saúde pública do Brasil: década de 80. In: MINAYO, Maria Cecília S. (Org.).  Os muitos brasis: saúde e população na década de 80. São Paulo/Rio de  Janeiro, </a:t>
            </a:r>
            <a:r>
              <a:rPr lang="pt-BR" sz="1600" dirty="0" err="1">
                <a:cs typeface="Times New Roman" pitchFamily="18" charset="0"/>
              </a:rPr>
              <a:t>Hucitec</a:t>
            </a:r>
            <a:r>
              <a:rPr lang="pt-BR" sz="1600" dirty="0">
                <a:cs typeface="Times New Roman" pitchFamily="18" charset="0"/>
              </a:rPr>
              <a:t>/</a:t>
            </a:r>
            <a:r>
              <a:rPr lang="pt-BR" sz="1600" dirty="0" err="1">
                <a:cs typeface="Times New Roman" pitchFamily="18" charset="0"/>
              </a:rPr>
              <a:t>Abrasco</a:t>
            </a:r>
            <a:r>
              <a:rPr lang="pt-BR" sz="1600" dirty="0">
                <a:cs typeface="Times New Roman" pitchFamily="18" charset="0"/>
              </a:rPr>
              <a:t>, pp. 87-116, 1995.</a:t>
            </a:r>
          </a:p>
          <a:p>
            <a:pPr marL="0" indent="0">
              <a:buNone/>
            </a:pPr>
            <a:endParaRPr lang="pt-BR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0277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80520"/>
          </a:xfrm>
        </p:spPr>
        <p:txBody>
          <a:bodyPr>
            <a:normAutofit lnSpcReduction="10000"/>
          </a:bodyPr>
          <a:lstStyle/>
          <a:p>
            <a:endParaRPr lang="pt-BR" dirty="0" smtClean="0"/>
          </a:p>
          <a:p>
            <a:endParaRPr lang="pt-BR" dirty="0"/>
          </a:p>
          <a:p>
            <a:pPr marL="0" indent="0" algn="ctr">
              <a:buNone/>
            </a:pPr>
            <a:endParaRPr lang="pt-BR" sz="5400" dirty="0" smtClean="0"/>
          </a:p>
          <a:p>
            <a:pPr marL="0" indent="0" algn="ctr">
              <a:buNone/>
            </a:pPr>
            <a:r>
              <a:rPr lang="pt-BR" sz="5400" dirty="0" smtClean="0"/>
              <a:t>Obrigada pela atenção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 smtClean="0"/>
              <a:t>Contato: </a:t>
            </a:r>
            <a:r>
              <a:rPr lang="pt-BR" dirty="0" smtClean="0">
                <a:hlinkClick r:id="rId2"/>
              </a:rPr>
              <a:t>madge.cruz@ufac.br</a:t>
            </a:r>
            <a:endParaRPr lang="pt-BR" dirty="0" smtClean="0"/>
          </a:p>
          <a:p>
            <a:pPr marL="0" indent="0">
              <a:buNone/>
            </a:pPr>
            <a:endParaRPr lang="pt-BR" sz="1200" dirty="0" smtClean="0"/>
          </a:p>
          <a:p>
            <a:pPr marL="0" indent="0">
              <a:buNone/>
            </a:pPr>
            <a:endParaRPr lang="pt-BR" sz="1200" dirty="0"/>
          </a:p>
          <a:p>
            <a:pPr marL="0" indent="0">
              <a:buNone/>
            </a:pPr>
            <a:r>
              <a:rPr lang="pt-BR" sz="1200" dirty="0" smtClean="0"/>
              <a:t>Ilustrações: Wagner Porto – O Parente</a:t>
            </a:r>
            <a:endParaRPr lang="pt-BR" sz="1200" dirty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16632"/>
            <a:ext cx="2934970" cy="307213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47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rcRect l="52214" t="37203" r="35611" b="39172"/>
          <a:stretch/>
        </p:blipFill>
        <p:spPr>
          <a:xfrm>
            <a:off x="7308304" y="4882252"/>
            <a:ext cx="1572175" cy="1715100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</p:pic>
    </p:spTree>
    <p:extLst>
      <p:ext uri="{BB962C8B-B14F-4D97-AF65-F5344CB8AC3E}">
        <p14:creationId xmlns:p14="http://schemas.microsoft.com/office/powerpoint/2010/main" val="1186824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Repercussões da violência contra as mulheres nos serviços de saúde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endParaRPr lang="pt-BR" dirty="0"/>
          </a:p>
          <a:p>
            <a:r>
              <a:rPr lang="pt-BR" sz="3600" dirty="0">
                <a:solidFill>
                  <a:srgbClr val="FF0000"/>
                </a:solidFill>
              </a:rPr>
              <a:t>Para cada morte </a:t>
            </a:r>
            <a:r>
              <a:rPr lang="pt-BR" sz="3600" dirty="0" smtClean="0"/>
              <a:t>por violência</a:t>
            </a:r>
            <a:r>
              <a:rPr lang="pt-BR" sz="3600" dirty="0"/>
              <a:t>, existem em torno de </a:t>
            </a:r>
            <a:r>
              <a:rPr lang="pt-BR" sz="3600" dirty="0">
                <a:solidFill>
                  <a:srgbClr val="FF0000"/>
                </a:solidFill>
              </a:rPr>
              <a:t>200 casos de lesões </a:t>
            </a:r>
            <a:r>
              <a:rPr lang="pt-BR" sz="3600" dirty="0"/>
              <a:t>não mortais que geram </a:t>
            </a:r>
            <a:r>
              <a:rPr lang="pt-BR" sz="3600" dirty="0" smtClean="0"/>
              <a:t>sequelas e diferentes </a:t>
            </a:r>
            <a:r>
              <a:rPr lang="pt-BR" sz="3600" dirty="0"/>
              <a:t>tipos de incapacidade (Souza e </a:t>
            </a:r>
            <a:r>
              <a:rPr lang="pt-BR" sz="3600" dirty="0" err="1"/>
              <a:t>Minayo</a:t>
            </a:r>
            <a:r>
              <a:rPr lang="pt-BR" sz="3600" dirty="0"/>
              <a:t>, 1995). </a:t>
            </a:r>
            <a:endParaRPr lang="pt-BR" sz="3600" dirty="0" smtClean="0"/>
          </a:p>
          <a:p>
            <a:endParaRPr lang="pt-BR" sz="3600" dirty="0" smtClean="0"/>
          </a:p>
        </p:txBody>
      </p:sp>
    </p:spTree>
    <p:extLst>
      <p:ext uri="{BB962C8B-B14F-4D97-AF65-F5344CB8AC3E}">
        <p14:creationId xmlns:p14="http://schemas.microsoft.com/office/powerpoint/2010/main" val="396279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pt-BR" dirty="0" smtClean="0"/>
              <a:t>Violência contra as mulheres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417638"/>
            <a:ext cx="8229600" cy="525172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dirty="0" smtClean="0"/>
              <a:t>Formas:</a:t>
            </a:r>
          </a:p>
          <a:p>
            <a:r>
              <a:rPr lang="pt-BR" dirty="0" smtClean="0"/>
              <a:t>Violência obstétrica</a:t>
            </a:r>
          </a:p>
          <a:p>
            <a:r>
              <a:rPr lang="pt-BR" dirty="0"/>
              <a:t>Violência doméstica/intrafamiliar/conjugal ( Lei nº 11.340/2006 - Lei Maria da Penha</a:t>
            </a:r>
            <a:r>
              <a:rPr lang="pt-BR" dirty="0" smtClean="0"/>
              <a:t>)</a:t>
            </a:r>
          </a:p>
          <a:p>
            <a:r>
              <a:rPr lang="pt-BR" dirty="0"/>
              <a:t>Violência no ambiente </a:t>
            </a:r>
            <a:r>
              <a:rPr lang="pt-BR" dirty="0" smtClean="0"/>
              <a:t>universitário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Tipos:</a:t>
            </a:r>
          </a:p>
          <a:p>
            <a:r>
              <a:rPr lang="pt-BR" dirty="0"/>
              <a:t>A</a:t>
            </a:r>
            <a:r>
              <a:rPr lang="pt-BR" dirty="0" smtClean="0"/>
              <a:t>ssédio sexual/ violência sexual  </a:t>
            </a:r>
          </a:p>
          <a:p>
            <a:r>
              <a:rPr lang="pt-BR" dirty="0"/>
              <a:t>C</a:t>
            </a:r>
            <a:r>
              <a:rPr lang="pt-BR" dirty="0" smtClean="0"/>
              <a:t>oerção  </a:t>
            </a:r>
          </a:p>
          <a:p>
            <a:r>
              <a:rPr lang="pt-BR" dirty="0"/>
              <a:t>V</a:t>
            </a:r>
            <a:r>
              <a:rPr lang="pt-BR" dirty="0" smtClean="0"/>
              <a:t>iolência física  </a:t>
            </a:r>
          </a:p>
          <a:p>
            <a:r>
              <a:rPr lang="pt-BR" dirty="0"/>
              <a:t>D</a:t>
            </a:r>
            <a:r>
              <a:rPr lang="pt-BR" dirty="0" smtClean="0"/>
              <a:t>esqualificação intelectual</a:t>
            </a:r>
          </a:p>
          <a:p>
            <a:r>
              <a:rPr lang="pt-BR" dirty="0"/>
              <a:t>A</a:t>
            </a:r>
            <a:r>
              <a:rPr lang="pt-BR" dirty="0" smtClean="0"/>
              <a:t>gressão moral e psicológica  </a:t>
            </a:r>
          </a:p>
          <a:p>
            <a:pPr marL="0" indent="0">
              <a:buNone/>
            </a:pPr>
            <a:r>
              <a:rPr lang="pt-BR" b="1" dirty="0" smtClean="0"/>
              <a:t>  </a:t>
            </a:r>
            <a:endParaRPr lang="pt-BR" b="1" dirty="0"/>
          </a:p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485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908720"/>
            <a:ext cx="8229600" cy="1143000"/>
          </a:xfrm>
        </p:spPr>
        <p:txBody>
          <a:bodyPr/>
          <a:lstStyle/>
          <a:p>
            <a:r>
              <a:rPr lang="pt-BR" dirty="0" smtClean="0"/>
              <a:t>Onde chega essa violência?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2924944"/>
            <a:ext cx="8229600" cy="2476872"/>
          </a:xfrm>
        </p:spPr>
        <p:txBody>
          <a:bodyPr/>
          <a:lstStyle/>
          <a:p>
            <a:endParaRPr lang="pt-BR" dirty="0" smtClean="0"/>
          </a:p>
          <a:p>
            <a:r>
              <a:rPr lang="pt-BR" sz="4400" dirty="0" smtClean="0"/>
              <a:t>Em todas as unidades de saúde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428379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Como?</a:t>
            </a:r>
            <a:r>
              <a:rPr lang="pt-BR" dirty="0"/>
              <a:t>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1300" dirty="0" smtClean="0"/>
              <a:t>(</a:t>
            </a:r>
            <a:r>
              <a:rPr lang="pt-BR" sz="1300" dirty="0"/>
              <a:t>Camargo, 2000; Franco, 2000; </a:t>
            </a:r>
            <a:r>
              <a:rPr lang="pt-BR" sz="1300" dirty="0" err="1"/>
              <a:t>Schraiber</a:t>
            </a:r>
            <a:r>
              <a:rPr lang="pt-BR" sz="1300" dirty="0"/>
              <a:t> e d’Oliveira, 1999</a:t>
            </a:r>
            <a:r>
              <a:rPr lang="pt-BR" sz="1300" dirty="0" smtClean="0"/>
              <a:t>;</a:t>
            </a:r>
            <a:r>
              <a:rPr lang="pt-BR" sz="1300" dirty="0"/>
              <a:t> d’Oliveira e </a:t>
            </a:r>
            <a:r>
              <a:rPr lang="pt-BR" sz="1300" dirty="0" err="1"/>
              <a:t>Schraiber</a:t>
            </a:r>
            <a:r>
              <a:rPr lang="pt-BR" sz="1300" dirty="0"/>
              <a:t>, 2000; </a:t>
            </a:r>
            <a:r>
              <a:rPr lang="pt-BR" sz="1300" dirty="0" err="1"/>
              <a:t>Schraiber</a:t>
            </a:r>
            <a:r>
              <a:rPr lang="pt-BR" sz="1300" dirty="0"/>
              <a:t> </a:t>
            </a:r>
            <a:r>
              <a:rPr lang="pt-BR" sz="1300" i="1" dirty="0"/>
              <a:t>et alii</a:t>
            </a:r>
            <a:r>
              <a:rPr lang="pt-BR" sz="1300" dirty="0"/>
              <a:t>, </a:t>
            </a:r>
            <a:r>
              <a:rPr lang="pt-BR" sz="1200" dirty="0"/>
              <a:t>s/d).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Dor de cabeça/dores difusas</a:t>
            </a:r>
          </a:p>
          <a:p>
            <a:r>
              <a:rPr lang="pt-BR" dirty="0" smtClean="0"/>
              <a:t>Trauma - quebraduras</a:t>
            </a:r>
            <a:r>
              <a:rPr lang="pt-BR" dirty="0"/>
              <a:t>, </a:t>
            </a:r>
            <a:r>
              <a:rPr lang="pt-BR" dirty="0" smtClean="0"/>
              <a:t>torções</a:t>
            </a:r>
          </a:p>
          <a:p>
            <a:r>
              <a:rPr lang="pt-BR" dirty="0"/>
              <a:t>Queixas ginecológicas - abortos, gravidezes indesejadas e repetidas em curto espaço de tempo, </a:t>
            </a:r>
            <a:r>
              <a:rPr lang="pt-BR" dirty="0" smtClean="0"/>
              <a:t>infecções </a:t>
            </a:r>
            <a:r>
              <a:rPr lang="pt-BR" dirty="0"/>
              <a:t>sexualmente transmissíveis, hemorragias, lesões, dores </a:t>
            </a:r>
            <a:r>
              <a:rPr lang="pt-BR" dirty="0" smtClean="0"/>
              <a:t>pélvicas e </a:t>
            </a:r>
            <a:r>
              <a:rPr lang="pt-BR" dirty="0" err="1"/>
              <a:t>leucorréias</a:t>
            </a:r>
            <a:r>
              <a:rPr lang="pt-BR" dirty="0"/>
              <a:t> </a:t>
            </a:r>
            <a:r>
              <a:rPr lang="pt-BR" dirty="0" smtClean="0"/>
              <a:t>repetidas.</a:t>
            </a:r>
          </a:p>
          <a:p>
            <a:r>
              <a:rPr lang="pt-BR" dirty="0"/>
              <a:t>Problemas crônicos como distúrbios alimentares, dores abdominais</a:t>
            </a:r>
          </a:p>
          <a:p>
            <a:r>
              <a:rPr lang="pt-BR" dirty="0"/>
              <a:t>Mal estar gastrointestinal - úlceras, colites</a:t>
            </a:r>
          </a:p>
          <a:p>
            <a:r>
              <a:rPr lang="pt-BR" dirty="0"/>
              <a:t>Hipertensão</a:t>
            </a:r>
          </a:p>
          <a:p>
            <a:r>
              <a:rPr lang="pt-BR" dirty="0"/>
              <a:t>Doenças cardíacas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76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Como?</a:t>
            </a:r>
            <a:br>
              <a:rPr lang="pt-BR" dirty="0"/>
            </a:br>
            <a:r>
              <a:rPr lang="pt-BR" sz="1300" dirty="0"/>
              <a:t>(Camargo, 2000; Franco, 2000; </a:t>
            </a:r>
            <a:r>
              <a:rPr lang="pt-BR" sz="1300" dirty="0" err="1"/>
              <a:t>Schraiber</a:t>
            </a:r>
            <a:r>
              <a:rPr lang="pt-BR" sz="1300" dirty="0"/>
              <a:t> e d’Oliveira, 1999; d’Oliveira e </a:t>
            </a:r>
            <a:r>
              <a:rPr lang="pt-BR" sz="1300" dirty="0" err="1"/>
              <a:t>Schraiber</a:t>
            </a:r>
            <a:r>
              <a:rPr lang="pt-BR" sz="1300" dirty="0"/>
              <a:t>, 2000; </a:t>
            </a:r>
            <a:r>
              <a:rPr lang="pt-BR" sz="1300" dirty="0" err="1"/>
              <a:t>Schraiber</a:t>
            </a:r>
            <a:r>
              <a:rPr lang="pt-BR" sz="1300" dirty="0"/>
              <a:t> </a:t>
            </a:r>
            <a:r>
              <a:rPr lang="pt-BR" sz="1300" i="1" dirty="0"/>
              <a:t>et alii</a:t>
            </a:r>
            <a:r>
              <a:rPr lang="pt-BR" sz="1300" dirty="0"/>
              <a:t>, s/d).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Queixas </a:t>
            </a:r>
            <a:r>
              <a:rPr lang="pt-BR" dirty="0"/>
              <a:t>vagas</a:t>
            </a:r>
          </a:p>
          <a:p>
            <a:r>
              <a:rPr lang="pt-BR" dirty="0" smtClean="0"/>
              <a:t>Insônia </a:t>
            </a:r>
            <a:endParaRPr lang="pt-BR" dirty="0"/>
          </a:p>
          <a:p>
            <a:r>
              <a:rPr lang="pt-BR" dirty="0"/>
              <a:t>Sofrimento </a:t>
            </a:r>
            <a:r>
              <a:rPr lang="pt-BR" dirty="0" smtClean="0"/>
              <a:t>mental</a:t>
            </a:r>
          </a:p>
          <a:p>
            <a:r>
              <a:rPr lang="pt-BR" dirty="0"/>
              <a:t>Abuso de álcool e outras drogas</a:t>
            </a:r>
          </a:p>
          <a:p>
            <a:r>
              <a:rPr lang="pt-BR" dirty="0" smtClean="0"/>
              <a:t>Depressão</a:t>
            </a:r>
            <a:endParaRPr lang="pt-BR" dirty="0"/>
          </a:p>
          <a:p>
            <a:r>
              <a:rPr lang="pt-BR" dirty="0"/>
              <a:t>Suicídio</a:t>
            </a:r>
          </a:p>
          <a:p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589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Consequência:</a:t>
            </a:r>
          </a:p>
          <a:p>
            <a:endParaRPr lang="pt-BR" dirty="0"/>
          </a:p>
          <a:p>
            <a:r>
              <a:rPr lang="pt-BR" dirty="0"/>
              <a:t>D</a:t>
            </a:r>
            <a:r>
              <a:rPr lang="pt-BR" dirty="0" smtClean="0"/>
              <a:t>iminuição </a:t>
            </a:r>
            <a:r>
              <a:rPr lang="pt-BR" dirty="0"/>
              <a:t>de </a:t>
            </a:r>
            <a:r>
              <a:rPr lang="pt-BR" i="1" dirty="0"/>
              <a:t>“anos saudáveis de vida” </a:t>
            </a:r>
            <a:r>
              <a:rPr lang="pt-BR" dirty="0"/>
              <a:t>das mulheres </a:t>
            </a:r>
            <a:r>
              <a:rPr lang="pt-BR" sz="2000" dirty="0"/>
              <a:t>(d’Oliveira e </a:t>
            </a:r>
            <a:r>
              <a:rPr lang="pt-BR" sz="2000" dirty="0" err="1"/>
              <a:t>Schraiber</a:t>
            </a:r>
            <a:r>
              <a:rPr lang="pt-BR" sz="2000" dirty="0"/>
              <a:t>, 2000)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398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Questões para refletir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Quantos aos dados da violência no Acre</a:t>
            </a:r>
          </a:p>
          <a:p>
            <a:pPr marL="0" indent="0">
              <a:buNone/>
            </a:pPr>
            <a:endParaRPr lang="pt-BR" dirty="0" smtClean="0">
              <a:solidFill>
                <a:srgbClr val="FF0000"/>
              </a:solidFill>
            </a:endParaRPr>
          </a:p>
          <a:p>
            <a:r>
              <a:rPr lang="pt-BR" dirty="0" smtClean="0">
                <a:solidFill>
                  <a:srgbClr val="FF0000"/>
                </a:solidFill>
              </a:rPr>
              <a:t>Valores </a:t>
            </a:r>
            <a:r>
              <a:rPr lang="pt-BR" dirty="0">
                <a:solidFill>
                  <a:srgbClr val="FF0000"/>
                </a:solidFill>
              </a:rPr>
              <a:t>o</a:t>
            </a:r>
            <a:r>
              <a:rPr lang="pt-BR" dirty="0" smtClean="0">
                <a:solidFill>
                  <a:srgbClr val="FF0000"/>
                </a:solidFill>
              </a:rPr>
              <a:t>scilam – método utilizado.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Uma tendência de ficar entre os cinco estados mais violentos do país quando se compara as taxas</a:t>
            </a:r>
          </a:p>
        </p:txBody>
      </p:sp>
    </p:spTree>
    <p:extLst>
      <p:ext uri="{BB962C8B-B14F-4D97-AF65-F5344CB8AC3E}">
        <p14:creationId xmlns:p14="http://schemas.microsoft.com/office/powerpoint/2010/main" val="11310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Questões para refletir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Diminuição dos registros não significa diminuição da violência e sim da procura pelos serviços </a:t>
            </a:r>
          </a:p>
          <a:p>
            <a:r>
              <a:rPr lang="pt-BR" dirty="0" smtClean="0"/>
              <a:t>É preciso verificar a busca pelos serviços de saúde e como estão sendo realizados os registros neste sistema</a:t>
            </a:r>
          </a:p>
          <a:p>
            <a:r>
              <a:rPr lang="pt-BR" dirty="0" smtClean="0"/>
              <a:t>Política de enfrentamento à violência contra as mulheres sem recursos desde 2016</a:t>
            </a:r>
          </a:p>
          <a:p>
            <a:r>
              <a:rPr lang="pt-BR" dirty="0"/>
              <a:t>Busca por explicação a cada novo caso – naturalização da violência.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7296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7874</TotalTime>
  <Words>538</Words>
  <Application>Microsoft Office PowerPoint</Application>
  <PresentationFormat>Apresentação na tela (4:3)</PresentationFormat>
  <Paragraphs>82</Paragraphs>
  <Slides>12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Tema do Office</vt:lpstr>
      <vt:lpstr>Audiência  Combate ao feminicídio no Acre  Comissão de Fiscalização Financeira e Controle da Câmara dos Deputados.</vt:lpstr>
      <vt:lpstr>Repercussões da violência contra as mulheres nos serviços de saúde</vt:lpstr>
      <vt:lpstr>Violência contra as mulheres</vt:lpstr>
      <vt:lpstr>Onde chega essa violência?</vt:lpstr>
      <vt:lpstr>Como?  (Camargo, 2000; Franco, 2000; Schraiber e d’Oliveira, 1999; d’Oliveira e Schraiber, 2000; Schraiber et alii, s/d).</vt:lpstr>
      <vt:lpstr>Como? (Camargo, 2000; Franco, 2000; Schraiber e d’Oliveira, 1999; d’Oliveira e Schraiber, 2000; Schraiber et alii, s/d).</vt:lpstr>
      <vt:lpstr>Apresentação do PowerPoint</vt:lpstr>
      <vt:lpstr>Questões para refletir</vt:lpstr>
      <vt:lpstr>Questões para refletir</vt:lpstr>
      <vt:lpstr>O que é preciso fazer</vt:lpstr>
      <vt:lpstr>Referências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Violência contra as mulheres</dc:title>
  <dc:creator>Madge Porto</dc:creator>
  <cp:lastModifiedBy>Leticia Silva Pires Pimentel</cp:lastModifiedBy>
  <cp:revision>87</cp:revision>
  <dcterms:created xsi:type="dcterms:W3CDTF">2015-11-11T02:28:53Z</dcterms:created>
  <dcterms:modified xsi:type="dcterms:W3CDTF">2022-06-07T13:11:53Z</dcterms:modified>
</cp:coreProperties>
</file>