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3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98" r:id="rId4"/>
    <p:sldId id="299" r:id="rId5"/>
    <p:sldId id="300" r:id="rId6"/>
    <p:sldId id="301" r:id="rId7"/>
    <p:sldId id="302" r:id="rId8"/>
    <p:sldId id="267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Black" panose="020F0A02020204030203" pitchFamily="34" charset="0"/>
      <p:bold r:id="rId19"/>
      <p:boldItalic r:id="rId20"/>
    </p:embeddedFont>
    <p:embeddedFont>
      <p:font typeface="Lato Hairline" panose="020F0202020204030203" pitchFamily="34" charset="0"/>
      <p:regular r:id="rId21"/>
      <p:bold r:id="rId22"/>
      <p:italic r:id="rId23"/>
      <p:boldItalic r:id="rId24"/>
    </p:embeddedFont>
    <p:embeddedFont>
      <p:font typeface="Lato Light" panose="020F03020202040302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hucZcAubOKzvqh4Vmv6eBg1IV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729E2-EE66-493C-82DB-D2294A91EE1B}">
  <a:tblStyle styleId="{D9B729E2-EE66-493C-82DB-D2294A91EE1B}" styleName="Table_0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516" y="-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7:notes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401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5" descr="Prédio de tijo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l="1718" t="1718" r="1545" b="1665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654" y="559607"/>
            <a:ext cx="2715904" cy="57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10151" y="4041140"/>
            <a:ext cx="5712270" cy="32597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5934237" y="4713064"/>
            <a:ext cx="6077259" cy="5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5934238" y="3899565"/>
            <a:ext cx="6034587" cy="78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 Black"/>
              <a:buNone/>
              <a:defRPr sz="44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2"/>
          </p:nvPr>
        </p:nvSpPr>
        <p:spPr>
          <a:xfrm>
            <a:off x="6834188" y="5267325"/>
            <a:ext cx="5176837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 descr="Prédio de tijo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l="1718" t="1718" r="1545" b="1665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654" y="559607"/>
            <a:ext cx="2715904" cy="5774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6805980" y="4494370"/>
            <a:ext cx="5162845" cy="78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 Black"/>
              <a:buNone/>
              <a:defRPr sz="28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6834188" y="5267325"/>
            <a:ext cx="5176837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/>
          <p:nvPr/>
        </p:nvSpPr>
        <p:spPr>
          <a:xfrm>
            <a:off x="392654" y="2209994"/>
            <a:ext cx="677366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rPr>
              <a:t>Nós somos a </a:t>
            </a:r>
            <a:r>
              <a:rPr lang="pt-BR" sz="18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Associação Brasileira da Indústria de Máquinas e Equipamentos </a:t>
            </a:r>
            <a:r>
              <a:rPr lang="pt-BR" sz="1800" b="1" i="0" u="none" strike="noStrike" cap="non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rPr>
              <a:t>e atuamos há mais de 85 anos para impulsionar o crescimento da indústria com foco na inovação tecnológica e na geração de negócios.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1660462" y="4980516"/>
            <a:ext cx="25823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Fique por dentro de todas as novidades, siga a ABIMAQ nas redes sociais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945" y="4871777"/>
            <a:ext cx="1069123" cy="1069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 descr="Destinatári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62422" y="5276533"/>
            <a:ext cx="376237" cy="37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3"/>
          <p:cNvSpPr txBox="1">
            <a:spLocks noGrp="1"/>
          </p:cNvSpPr>
          <p:nvPr>
            <p:ph type="title"/>
          </p:nvPr>
        </p:nvSpPr>
        <p:spPr>
          <a:xfrm>
            <a:off x="468923" y="389615"/>
            <a:ext cx="7176800" cy="26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50"/>
              <a:buFont typeface="Lato"/>
              <a:buNone/>
              <a:defRPr sz="255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9333385" y="6337839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301929"/>
      </p:ext>
    </p:extLst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174-52CF-4E25-A6B0-2D497DE48E3E}" type="datetimeFigureOut">
              <a:rPr lang="pt-BR" smtClean="0"/>
              <a:pPr/>
              <a:t>19/12/2023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D303-C207-42C8-8CC7-163CE75A47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25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/>
        </p:nvSpPr>
        <p:spPr>
          <a:xfrm>
            <a:off x="6834188" y="5267325"/>
            <a:ext cx="5176837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rPr>
              <a:t>Data de apresentação</a:t>
            </a:r>
            <a:endParaRPr sz="2800" b="0" i="0" u="none" strike="noStrike" cap="none">
              <a:solidFill>
                <a:schemeClr val="lt1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sp>
        <p:nvSpPr>
          <p:cNvPr id="7" name="Google Shape;7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5934237" y="4713064"/>
            <a:ext cx="6077259" cy="5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dirty="0"/>
              <a:t>Alberto Machado Neto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dirty="0"/>
              <a:t>Diretor Executivo</a:t>
            </a:r>
            <a:endParaRPr dirty="0"/>
          </a:p>
        </p:txBody>
      </p:sp>
      <p:sp>
        <p:nvSpPr>
          <p:cNvPr id="146" name="Google Shape;146;p1"/>
          <p:cNvSpPr txBox="1">
            <a:spLocks noGrp="1"/>
          </p:cNvSpPr>
          <p:nvPr>
            <p:ph type="title"/>
          </p:nvPr>
        </p:nvSpPr>
        <p:spPr>
          <a:xfrm>
            <a:off x="4421825" y="3401524"/>
            <a:ext cx="75471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 Black"/>
              <a:buNone/>
            </a:pPr>
            <a:r>
              <a:rPr lang="pt-BR" dirty="0"/>
              <a:t>Audiência Pública:</a:t>
            </a:r>
            <a:br>
              <a:rPr lang="pt-BR" dirty="0"/>
            </a:br>
            <a:r>
              <a:rPr lang="pt-BR" dirty="0"/>
              <a:t>Efeitos da Resolução no 726, de 11 de abril de 2018</a:t>
            </a:r>
            <a:endParaRPr dirty="0"/>
          </a:p>
        </p:txBody>
      </p:sp>
      <p:sp>
        <p:nvSpPr>
          <p:cNvPr id="147" name="Google Shape;147;p1"/>
          <p:cNvSpPr txBox="1">
            <a:spLocks noGrp="1"/>
          </p:cNvSpPr>
          <p:nvPr>
            <p:ph type="body" idx="2"/>
          </p:nvPr>
        </p:nvSpPr>
        <p:spPr>
          <a:xfrm>
            <a:off x="6834188" y="5267325"/>
            <a:ext cx="5176837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dirty="0"/>
              <a:t>19 de dezembro de 2023</a:t>
            </a:r>
            <a:endParaRPr dirty="0"/>
          </a:p>
        </p:txBody>
      </p:sp>
      <p:sp>
        <p:nvSpPr>
          <p:cNvPr id="148" name="Google Shape;148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/>
          <p:nvPr/>
        </p:nvSpPr>
        <p:spPr>
          <a:xfrm>
            <a:off x="1981202" y="1076927"/>
            <a:ext cx="6694513" cy="42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80000"/>
              </a:lnSpc>
              <a:buClr>
                <a:schemeClr val="lt1"/>
              </a:buClr>
              <a:buSzPts val="2550"/>
            </a:pPr>
            <a:r>
              <a:rPr lang="pt-BR" sz="2550" b="1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ABIMAQ </a:t>
            </a:r>
            <a:r>
              <a:rPr lang="pt-BR" sz="2550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em Números</a:t>
            </a:r>
            <a:endParaRPr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1523999" y="1594174"/>
            <a:ext cx="9144000" cy="39600"/>
            <a:chOff x="-1" y="694392"/>
            <a:chExt cx="9144000" cy="39600"/>
          </a:xfrm>
        </p:grpSpPr>
        <p:sp>
          <p:nvSpPr>
            <p:cNvPr id="200" name="Google Shape;200;p7"/>
            <p:cNvSpPr/>
            <p:nvPr/>
          </p:nvSpPr>
          <p:spPr>
            <a:xfrm>
              <a:off x="4823999" y="694392"/>
              <a:ext cx="4320000" cy="396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-1" y="694392"/>
              <a:ext cx="4824000" cy="3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7"/>
          <p:cNvSpPr txBox="1">
            <a:spLocks noGrp="1"/>
          </p:cNvSpPr>
          <p:nvPr>
            <p:ph type="sldNum" idx="12"/>
          </p:nvPr>
        </p:nvSpPr>
        <p:spPr>
          <a:xfrm>
            <a:off x="8524039" y="561063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80000"/>
              </a:lnSpc>
              <a:buClr>
                <a:schemeClr val="lt1"/>
              </a:buClr>
              <a:buSzPts val="2550"/>
            </a:pPr>
            <a:fld id="{00000000-1234-1234-1234-123412341234}" type="slidenum">
              <a:rPr lang="pt-BR"/>
              <a:pPr>
                <a:lnSpc>
                  <a:spcPct val="80000"/>
                </a:lnSpc>
                <a:buClr>
                  <a:schemeClr val="lt1"/>
                </a:buClr>
                <a:buSzPts val="2550"/>
              </a:pPr>
              <a:t>2</a:t>
            </a:fld>
            <a:endParaRPr/>
          </a:p>
        </p:txBody>
      </p:sp>
      <p:grpSp>
        <p:nvGrpSpPr>
          <p:cNvPr id="203" name="Google Shape;203;p7"/>
          <p:cNvGrpSpPr/>
          <p:nvPr/>
        </p:nvGrpSpPr>
        <p:grpSpPr>
          <a:xfrm>
            <a:off x="1965787" y="2627937"/>
            <a:ext cx="8260433" cy="2880826"/>
            <a:chOff x="457199" y="1671297"/>
            <a:chExt cx="8291264" cy="2880826"/>
          </a:xfrm>
        </p:grpSpPr>
        <p:grpSp>
          <p:nvGrpSpPr>
            <p:cNvPr id="204" name="Google Shape;204;p7"/>
            <p:cNvGrpSpPr/>
            <p:nvPr/>
          </p:nvGrpSpPr>
          <p:grpSpPr>
            <a:xfrm>
              <a:off x="457199" y="1671297"/>
              <a:ext cx="1941343" cy="2880826"/>
              <a:chOff x="263894" y="1671296"/>
              <a:chExt cx="2003850" cy="2973582"/>
            </a:xfrm>
          </p:grpSpPr>
          <p:sp>
            <p:nvSpPr>
              <p:cNvPr id="205" name="Google Shape;205;p7"/>
              <p:cNvSpPr/>
              <p:nvPr/>
            </p:nvSpPr>
            <p:spPr>
              <a:xfrm>
                <a:off x="323528" y="1671296"/>
                <a:ext cx="1944216" cy="2924182"/>
              </a:xfrm>
              <a:prstGeom prst="rect">
                <a:avLst/>
              </a:prstGeom>
              <a:solidFill>
                <a:srgbClr val="00A4E1"/>
              </a:solidFill>
              <a:ln>
                <a:noFill/>
              </a:ln>
            </p:spPr>
            <p:txBody>
              <a:bodyPr spcFirstLastPara="1" wrap="square" lIns="180000" tIns="180000" rIns="180000" bIns="180000" anchor="b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pt-BR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O setor gerou cerca de </a:t>
                </a:r>
                <a:r>
                  <a:rPr lang="pt-BR" b="1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390 mil </a:t>
                </a:r>
                <a:r>
                  <a:rPr lang="pt-BR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empregos</a:t>
                </a:r>
                <a:endParaRPr dirty="0"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206" name="Google Shape;206;p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42114" y="2052093"/>
                <a:ext cx="997209" cy="10803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7" name="Google Shape;207;p7"/>
              <p:cNvSpPr/>
              <p:nvPr/>
            </p:nvSpPr>
            <p:spPr>
              <a:xfrm>
                <a:off x="263894" y="1724463"/>
                <a:ext cx="1944216" cy="2920415"/>
              </a:xfrm>
              <a:prstGeom prst="rect">
                <a:avLst/>
              </a:prstGeom>
              <a:noFill/>
              <a:ln w="222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208" name="Google Shape;208;p7"/>
            <p:cNvGrpSpPr/>
            <p:nvPr/>
          </p:nvGrpSpPr>
          <p:grpSpPr>
            <a:xfrm>
              <a:off x="2573839" y="1671297"/>
              <a:ext cx="1941343" cy="2880826"/>
              <a:chOff x="2424134" y="1671296"/>
              <a:chExt cx="2003850" cy="2973582"/>
            </a:xfrm>
          </p:grpSpPr>
          <p:sp>
            <p:nvSpPr>
              <p:cNvPr id="209" name="Google Shape;209;p7"/>
              <p:cNvSpPr/>
              <p:nvPr/>
            </p:nvSpPr>
            <p:spPr>
              <a:xfrm>
                <a:off x="2483768" y="1671296"/>
                <a:ext cx="1944216" cy="2924182"/>
              </a:xfrm>
              <a:prstGeom prst="rect">
                <a:avLst/>
              </a:prstGeom>
              <a:solidFill>
                <a:srgbClr val="00A4E1"/>
              </a:solidFill>
              <a:ln>
                <a:noFill/>
              </a:ln>
            </p:spPr>
            <p:txBody>
              <a:bodyPr spcFirstLastPara="1" wrap="square" lIns="180000" tIns="180000" rIns="180000" bIns="180000" anchor="b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pt-BR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Alcançou um faturamento de </a:t>
                </a:r>
                <a:r>
                  <a:rPr lang="pt-BR" b="1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R$ 310 bi</a:t>
                </a:r>
                <a:endParaRPr dirty="0"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210" name="Google Shape;210;p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957271" y="2052093"/>
                <a:ext cx="997209" cy="1080309"/>
              </a:xfrm>
              <a:prstGeom prst="rect">
                <a:avLst/>
              </a:prstGeom>
              <a:solidFill>
                <a:srgbClr val="00A4E1"/>
              </a:solidFill>
              <a:ln>
                <a:noFill/>
              </a:ln>
            </p:spPr>
          </p:pic>
          <p:sp>
            <p:nvSpPr>
              <p:cNvPr id="211" name="Google Shape;211;p7"/>
              <p:cNvSpPr/>
              <p:nvPr/>
            </p:nvSpPr>
            <p:spPr>
              <a:xfrm>
                <a:off x="2424134" y="1724463"/>
                <a:ext cx="1944216" cy="2920415"/>
              </a:xfrm>
              <a:prstGeom prst="rect">
                <a:avLst/>
              </a:prstGeom>
              <a:noFill/>
              <a:ln w="222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212" name="Google Shape;212;p7"/>
            <p:cNvGrpSpPr/>
            <p:nvPr/>
          </p:nvGrpSpPr>
          <p:grpSpPr>
            <a:xfrm>
              <a:off x="4690479" y="1671297"/>
              <a:ext cx="1941343" cy="2880826"/>
              <a:chOff x="4584374" y="1671296"/>
              <a:chExt cx="2003850" cy="2973582"/>
            </a:xfrm>
          </p:grpSpPr>
          <p:sp>
            <p:nvSpPr>
              <p:cNvPr id="213" name="Google Shape;213;p7"/>
              <p:cNvSpPr/>
              <p:nvPr/>
            </p:nvSpPr>
            <p:spPr>
              <a:xfrm>
                <a:off x="4644008" y="1671296"/>
                <a:ext cx="1944216" cy="2924182"/>
              </a:xfrm>
              <a:prstGeom prst="rect">
                <a:avLst/>
              </a:prstGeom>
              <a:solidFill>
                <a:srgbClr val="00A4E1"/>
              </a:solidFill>
              <a:ln>
                <a:noFill/>
              </a:ln>
            </p:spPr>
            <p:txBody>
              <a:bodyPr spcFirstLastPara="1" wrap="square" lIns="180000" tIns="180000" rIns="180000" bIns="180000" anchor="b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pt-BR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Representa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  <a:p>
                <a:pPr>
                  <a:buClr>
                    <a:srgbClr val="000000"/>
                  </a:buClr>
                  <a:buSzPts val="1800"/>
                </a:pPr>
                <a:r>
                  <a:rPr lang="pt-BR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cerca de </a:t>
                </a:r>
                <a:r>
                  <a:rPr lang="pt-BR" b="1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9.000</a:t>
                </a:r>
                <a:r>
                  <a:rPr lang="pt-BR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 empresas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214" name="Google Shape;214;p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117511" y="2052093"/>
                <a:ext cx="997209" cy="1080309"/>
              </a:xfrm>
              <a:prstGeom prst="rect">
                <a:avLst/>
              </a:prstGeom>
              <a:solidFill>
                <a:srgbClr val="00A4E1"/>
              </a:solidFill>
              <a:ln>
                <a:noFill/>
              </a:ln>
            </p:spPr>
          </p:pic>
          <p:sp>
            <p:nvSpPr>
              <p:cNvPr id="215" name="Google Shape;215;p7"/>
              <p:cNvSpPr/>
              <p:nvPr/>
            </p:nvSpPr>
            <p:spPr>
              <a:xfrm>
                <a:off x="4584374" y="1724463"/>
                <a:ext cx="1944216" cy="2920415"/>
              </a:xfrm>
              <a:prstGeom prst="rect">
                <a:avLst/>
              </a:prstGeom>
              <a:noFill/>
              <a:ln w="222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216" name="Google Shape;216;p7"/>
            <p:cNvGrpSpPr/>
            <p:nvPr/>
          </p:nvGrpSpPr>
          <p:grpSpPr>
            <a:xfrm>
              <a:off x="6807120" y="1671297"/>
              <a:ext cx="1941343" cy="2880826"/>
              <a:chOff x="6744614" y="1671296"/>
              <a:chExt cx="2003850" cy="2973582"/>
            </a:xfrm>
          </p:grpSpPr>
          <p:sp>
            <p:nvSpPr>
              <p:cNvPr id="217" name="Google Shape;217;p7"/>
              <p:cNvSpPr/>
              <p:nvPr/>
            </p:nvSpPr>
            <p:spPr>
              <a:xfrm>
                <a:off x="6804248" y="1671296"/>
                <a:ext cx="1944216" cy="2924182"/>
              </a:xfrm>
              <a:prstGeom prst="rect">
                <a:avLst/>
              </a:prstGeom>
              <a:solidFill>
                <a:srgbClr val="00A4E1"/>
              </a:solidFill>
              <a:ln>
                <a:noFill/>
              </a:ln>
            </p:spPr>
            <p:txBody>
              <a:bodyPr spcFirstLastPara="1" wrap="square" lIns="180000" tIns="180000" rIns="180000" bIns="180000" anchor="b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pt-BR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Possui </a:t>
                </a:r>
                <a:r>
                  <a:rPr lang="pt-BR" b="1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1.700</a:t>
                </a:r>
                <a:r>
                  <a:rPr lang="pt-BR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 empresas associadas</a:t>
                </a:r>
                <a:endParaRPr dirty="0"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218" name="Google Shape;218;p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133406" y="1960322"/>
                <a:ext cx="1166632" cy="1263850"/>
              </a:xfrm>
              <a:prstGeom prst="rect">
                <a:avLst/>
              </a:prstGeom>
              <a:solidFill>
                <a:srgbClr val="00A4E1"/>
              </a:solidFill>
              <a:ln>
                <a:noFill/>
              </a:ln>
            </p:spPr>
          </p:pic>
          <p:sp>
            <p:nvSpPr>
              <p:cNvPr id="219" name="Google Shape;219;p7"/>
              <p:cNvSpPr/>
              <p:nvPr/>
            </p:nvSpPr>
            <p:spPr>
              <a:xfrm>
                <a:off x="6744614" y="1724463"/>
                <a:ext cx="1944216" cy="2920415"/>
              </a:xfrm>
              <a:prstGeom prst="rect">
                <a:avLst/>
              </a:prstGeom>
              <a:noFill/>
              <a:ln w="222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220" name="Google Shape;220;p7"/>
          <p:cNvSpPr txBox="1"/>
          <p:nvPr/>
        </p:nvSpPr>
        <p:spPr>
          <a:xfrm>
            <a:off x="1981202" y="1875560"/>
            <a:ext cx="8137271" cy="53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14000"/>
              </a:lnSpc>
              <a:buClr>
                <a:schemeClr val="lt1"/>
              </a:buClr>
              <a:buSzPts val="1800"/>
            </a:pPr>
            <a:r>
              <a:rPr lang="pt-BR" b="1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Setor de máquinas e equipamentos. Dados de 2022.</a:t>
            </a:r>
            <a:endParaRPr b="1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3E090FC-893A-991E-27BA-A9A2255DD2A1}"/>
              </a:ext>
            </a:extLst>
          </p:cNvPr>
          <p:cNvSpPr/>
          <p:nvPr/>
        </p:nvSpPr>
        <p:spPr>
          <a:xfrm>
            <a:off x="10343307" y="5508763"/>
            <a:ext cx="324692" cy="500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7;p19">
            <a:extLst>
              <a:ext uri="{FF2B5EF4-FFF2-40B4-BE49-F238E27FC236}">
                <a16:creationId xmlns:a16="http://schemas.microsoft.com/office/drawing/2014/main" id="{F78B8BF7-B921-9D0A-4F5D-5D6096AF6C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4790" y="6363487"/>
            <a:ext cx="1690616" cy="3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05;p5">
            <a:extLst>
              <a:ext uri="{FF2B5EF4-FFF2-40B4-BE49-F238E27FC236}">
                <a16:creationId xmlns:a16="http://schemas.microsoft.com/office/drawing/2014/main" id="{668847D7-B742-0DE4-769C-2B75DC217C7D}"/>
              </a:ext>
            </a:extLst>
          </p:cNvPr>
          <p:cNvSpPr txBox="1">
            <a:spLocks/>
          </p:cNvSpPr>
          <p:nvPr/>
        </p:nvSpPr>
        <p:spPr>
          <a:xfrm>
            <a:off x="622448" y="595014"/>
            <a:ext cx="5473552" cy="47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1F72B9"/>
              </a:buClr>
              <a:buSzPts val="3200"/>
            </a:pPr>
            <a:r>
              <a:rPr lang="pt-BR" sz="3600" b="1" dirty="0">
                <a:solidFill>
                  <a:srgbClr val="00B0F0"/>
                </a:solidFill>
                <a:latin typeface="Lato Black" panose="020F0A02020204030203" pitchFamily="34" charset="0"/>
              </a:rPr>
              <a:t>Sumário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0185CC-160E-5FCE-D5B0-0F7AF3B0BF01}"/>
              </a:ext>
            </a:extLst>
          </p:cNvPr>
          <p:cNvSpPr txBox="1"/>
          <p:nvPr/>
        </p:nvSpPr>
        <p:spPr>
          <a:xfrm>
            <a:off x="735290" y="1533465"/>
            <a:ext cx="996298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A importância de uma Política que viabilize a participação local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O Papel da ANP – Aplicação das cláusulas contratuais e suas consequências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O Acordão do TCU – Premissas e consequências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Resolução ANP – 726 de 11 de abril de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8754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7;p19">
            <a:extLst>
              <a:ext uri="{FF2B5EF4-FFF2-40B4-BE49-F238E27FC236}">
                <a16:creationId xmlns:a16="http://schemas.microsoft.com/office/drawing/2014/main" id="{F78B8BF7-B921-9D0A-4F5D-5D6096AF6C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4790" y="6363487"/>
            <a:ext cx="1690616" cy="3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05;p5">
            <a:extLst>
              <a:ext uri="{FF2B5EF4-FFF2-40B4-BE49-F238E27FC236}">
                <a16:creationId xmlns:a16="http://schemas.microsoft.com/office/drawing/2014/main" id="{668847D7-B742-0DE4-769C-2B75DC217C7D}"/>
              </a:ext>
            </a:extLst>
          </p:cNvPr>
          <p:cNvSpPr txBox="1">
            <a:spLocks/>
          </p:cNvSpPr>
          <p:nvPr/>
        </p:nvSpPr>
        <p:spPr>
          <a:xfrm>
            <a:off x="622448" y="566734"/>
            <a:ext cx="5473552" cy="47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1F72B9"/>
              </a:buClr>
              <a:buSzPts val="3200"/>
            </a:pPr>
            <a:endParaRPr lang="pt-BR" sz="3600" b="1" dirty="0">
              <a:solidFill>
                <a:srgbClr val="00B0F0"/>
              </a:solidFill>
              <a:latin typeface="Lato Black" panose="020F0A0202020403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0185CC-160E-5FCE-D5B0-0F7AF3B0BF01}"/>
              </a:ext>
            </a:extLst>
          </p:cNvPr>
          <p:cNvSpPr txBox="1"/>
          <p:nvPr/>
        </p:nvSpPr>
        <p:spPr>
          <a:xfrm>
            <a:off x="622448" y="1527142"/>
            <a:ext cx="1847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</p:txBody>
      </p:sp>
      <p:sp>
        <p:nvSpPr>
          <p:cNvPr id="5" name="Google Shape;205;p5">
            <a:extLst>
              <a:ext uri="{FF2B5EF4-FFF2-40B4-BE49-F238E27FC236}">
                <a16:creationId xmlns:a16="http://schemas.microsoft.com/office/drawing/2014/main" id="{465DA039-F4DA-EB69-A5EE-266AEA74F740}"/>
              </a:ext>
            </a:extLst>
          </p:cNvPr>
          <p:cNvSpPr txBox="1">
            <a:spLocks/>
          </p:cNvSpPr>
          <p:nvPr/>
        </p:nvSpPr>
        <p:spPr>
          <a:xfrm>
            <a:off x="714812" y="444185"/>
            <a:ext cx="8646004" cy="47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dirty="0">
                <a:solidFill>
                  <a:srgbClr val="00B0F0"/>
                </a:solidFill>
                <a:latin typeface="Lato Black" panose="020F0A02020204030203" pitchFamily="34" charset="0"/>
              </a:rPr>
              <a:t>A importância de uma Política que viabilize a participação da indústria local</a:t>
            </a:r>
          </a:p>
          <a:p>
            <a:r>
              <a:rPr lang="pt-BR" sz="2000" dirty="0">
                <a:solidFill>
                  <a:srgbClr val="00B0F0"/>
                </a:solidFill>
                <a:latin typeface="Lato Black" panose="020F0A02020204030203" pitchFamily="34" charset="0"/>
              </a:rPr>
              <a:t>(Política de Conteúdo Local).</a:t>
            </a:r>
          </a:p>
          <a:p>
            <a:pPr>
              <a:lnSpc>
                <a:spcPct val="90000"/>
              </a:lnSpc>
              <a:buClr>
                <a:srgbClr val="1F72B9"/>
              </a:buClr>
              <a:buSzPts val="3200"/>
            </a:pPr>
            <a:endParaRPr lang="pt-BR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FBF5BD3-3139-7A00-8B45-3B5EC973E820}"/>
              </a:ext>
            </a:extLst>
          </p:cNvPr>
          <p:cNvSpPr txBox="1"/>
          <p:nvPr/>
        </p:nvSpPr>
        <p:spPr>
          <a:xfrm>
            <a:off x="800257" y="1527142"/>
            <a:ext cx="997458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Fim do monopólio da Petrobras – entrada de novos atores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Uso inteligente do Poder de Compra do Estado para promover o desenvolvimento local </a:t>
            </a:r>
            <a:r>
              <a:rPr lang="pt-BR" sz="2000" dirty="0"/>
              <a:t>(compras públicas e decorrentes de concessões).</a:t>
            </a:r>
          </a:p>
          <a:p>
            <a:pPr marL="714375" lvl="4" indent="-342900">
              <a:buFont typeface="Arial" panose="020B0604020202020204" pitchFamily="34" charset="0"/>
              <a:buChar char="•"/>
            </a:pPr>
            <a:r>
              <a:rPr lang="pt-BR" sz="2000" b="1" dirty="0"/>
              <a:t>Aplicação de Incentivos Tributários (Repetro) ou Creditícios (FMM) como estímulo às  compras locais.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Combate às assimetrias – Custo Brasil – Regimes Especiais (Repetro – viés importador) – Financiamentos Estrangeiros.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Autonomia de decisão. </a:t>
            </a:r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09831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7;p19">
            <a:extLst>
              <a:ext uri="{FF2B5EF4-FFF2-40B4-BE49-F238E27FC236}">
                <a16:creationId xmlns:a16="http://schemas.microsoft.com/office/drawing/2014/main" id="{F78B8BF7-B921-9D0A-4F5D-5D6096AF6C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4790" y="6363487"/>
            <a:ext cx="1690616" cy="3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0185CC-160E-5FCE-D5B0-0F7AF3B0BF01}"/>
              </a:ext>
            </a:extLst>
          </p:cNvPr>
          <p:cNvSpPr txBox="1"/>
          <p:nvPr/>
        </p:nvSpPr>
        <p:spPr>
          <a:xfrm>
            <a:off x="594230" y="451442"/>
            <a:ext cx="1056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  <a:latin typeface="Lato Black" panose="020F0A02020204030203" pitchFamily="34" charset="0"/>
              </a:rPr>
              <a:t>O Papel da ANP</a:t>
            </a:r>
            <a:endParaRPr lang="pt-BR" sz="2400" b="1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C804DFA-4D48-7810-07D2-211FB480B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30" y="1329524"/>
            <a:ext cx="1073644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 9478/1997 Criou a ANP</a:t>
            </a:r>
          </a:p>
          <a:p>
            <a:pPr marL="809625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seu artigo Art. 1º </a:t>
            </a:r>
            <a:r>
              <a:rPr lang="pt-BR" altLang="pt-BR" sz="1800" dirty="0">
                <a:solidFill>
                  <a:srgbClr val="000000"/>
                </a:solidFill>
                <a:cs typeface="Arial" panose="020B0604020202020204" pitchFamily="34" charset="0"/>
              </a:rPr>
              <a:t>estabelece a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políticas nacionais para o aproveitamento racional das fontes de energia visarão aos seguintes objetivos: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34143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- preservar o interesse nacional;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34143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promover o desenvolvimento, ampliar o mercado de trabalho 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valorizar os recursos energéticos;</a:t>
            </a:r>
          </a:p>
          <a:p>
            <a:pPr marL="134143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1800" dirty="0">
                <a:solidFill>
                  <a:srgbClr val="000000"/>
                </a:solidFill>
                <a:cs typeface="Arial" panose="020B0604020202020204" pitchFamily="34" charset="0"/>
              </a:rPr>
              <a:t>....................................................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altLang="pt-BR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Leilões de Blocos Exploratórios - Cláusulas de Contratuais – Mercado Local</a:t>
            </a: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altLang="pt-BR" sz="1800" b="1" dirty="0"/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Obrigação ao atendimento de </a:t>
            </a:r>
            <a:r>
              <a:rPr lang="pt-BR" altLang="pt-BR" sz="1800" b="1" dirty="0"/>
              <a:t>índices mínimos de C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onteúdo Local </a:t>
            </a:r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altLang="pt-BR" sz="1800" b="1" dirty="0"/>
          </a:p>
          <a:p>
            <a:pPr marL="3571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Multas – </a:t>
            </a:r>
            <a:r>
              <a:rPr kumimoji="0" lang="pt-BR" altLang="pt-BR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Waivers</a:t>
            </a:r>
            <a:r>
              <a:rPr kumimoji="0" lang="pt-BR" altLang="pt-BR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(isenções de compromisso de CL)</a:t>
            </a:r>
          </a:p>
        </p:txBody>
      </p:sp>
    </p:spTree>
    <p:extLst>
      <p:ext uri="{BB962C8B-B14F-4D97-AF65-F5344CB8AC3E}">
        <p14:creationId xmlns:p14="http://schemas.microsoft.com/office/powerpoint/2010/main" val="114725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7;p19">
            <a:extLst>
              <a:ext uri="{FF2B5EF4-FFF2-40B4-BE49-F238E27FC236}">
                <a16:creationId xmlns:a16="http://schemas.microsoft.com/office/drawing/2014/main" id="{F78B8BF7-B921-9D0A-4F5D-5D6096AF6C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4790" y="6363487"/>
            <a:ext cx="1690616" cy="3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05;p5">
            <a:extLst>
              <a:ext uri="{FF2B5EF4-FFF2-40B4-BE49-F238E27FC236}">
                <a16:creationId xmlns:a16="http://schemas.microsoft.com/office/drawing/2014/main" id="{668847D7-B742-0DE4-769C-2B75DC217C7D}"/>
              </a:ext>
            </a:extLst>
          </p:cNvPr>
          <p:cNvSpPr txBox="1">
            <a:spLocks/>
          </p:cNvSpPr>
          <p:nvPr/>
        </p:nvSpPr>
        <p:spPr>
          <a:xfrm>
            <a:off x="622448" y="566734"/>
            <a:ext cx="5473552" cy="47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1F72B9"/>
              </a:buClr>
              <a:buSzPts val="3200"/>
            </a:pPr>
            <a:r>
              <a:rPr lang="pt-BR" sz="3600" b="1" dirty="0">
                <a:solidFill>
                  <a:srgbClr val="00B0F0"/>
                </a:solidFill>
                <a:latin typeface="Lato Black" panose="020F0A02020204030203" pitchFamily="34" charset="0"/>
              </a:rPr>
              <a:t>Atuação do TCU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0185CC-160E-5FCE-D5B0-0F7AF3B0BF01}"/>
              </a:ext>
            </a:extLst>
          </p:cNvPr>
          <p:cNvSpPr txBox="1"/>
          <p:nvPr/>
        </p:nvSpPr>
        <p:spPr>
          <a:xfrm>
            <a:off x="896803" y="1492937"/>
            <a:ext cx="10772683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O Acordão do TCU – Regulamentação da aplicação das Cláusulas de Conteúdo Local.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Fatos observados – Bases do Estudo que deram origem ao Acordão em questão (específico para Sondas de Perfuração – pouca participação da indústria – conjuntura do momento). </a:t>
            </a:r>
          </a:p>
          <a:p>
            <a:pPr lvl="2"/>
            <a:endParaRPr lang="pt-BR" sz="2000" b="1" dirty="0"/>
          </a:p>
          <a:p>
            <a:pPr lvl="2"/>
            <a:r>
              <a:rPr lang="pt-BR" sz="2000" b="1" dirty="0"/>
              <a:t>Consequência:</a:t>
            </a:r>
          </a:p>
          <a:p>
            <a:pPr marL="896938" lvl="2" indent="-342900">
              <a:buFont typeface="Arial" panose="020B0604020202020204" pitchFamily="34" charset="0"/>
              <a:buChar char="•"/>
            </a:pPr>
            <a:r>
              <a:rPr lang="pt-BR" sz="2000" b="1" dirty="0"/>
              <a:t>Edição da Resolução 726 de 11 de abril de 2018</a:t>
            </a:r>
          </a:p>
          <a:p>
            <a:pPr marL="1254125" lvl="4" indent="-357188">
              <a:buFont typeface="Arial" panose="020B0604020202020204" pitchFamily="34" charset="0"/>
              <a:buChar char="•"/>
            </a:pPr>
            <a:r>
              <a:rPr lang="pt-BR" sz="2000" b="1" dirty="0"/>
              <a:t>Simplificação do processo </a:t>
            </a:r>
          </a:p>
          <a:p>
            <a:pPr marL="1254125" lvl="4" indent="-357188">
              <a:buFont typeface="Arial" panose="020B0604020202020204" pitchFamily="34" charset="0"/>
              <a:buChar char="•"/>
            </a:pPr>
            <a:r>
              <a:rPr lang="pt-BR" sz="2000" b="1" dirty="0"/>
              <a:t>Ajuste nos índices – Aditivos contratuais</a:t>
            </a:r>
          </a:p>
          <a:p>
            <a:pPr marL="1254125" lvl="4" indent="-357188">
              <a:buFont typeface="Arial" panose="020B0604020202020204" pitchFamily="34" charset="0"/>
              <a:buChar char="•"/>
            </a:pPr>
            <a:r>
              <a:rPr lang="pt-BR" sz="2000" b="1" dirty="0"/>
              <a:t>Parâmetros de comparação/avaliação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2789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7;p19">
            <a:extLst>
              <a:ext uri="{FF2B5EF4-FFF2-40B4-BE49-F238E27FC236}">
                <a16:creationId xmlns:a16="http://schemas.microsoft.com/office/drawing/2014/main" id="{F78B8BF7-B921-9D0A-4F5D-5D6096AF6C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4790" y="6363487"/>
            <a:ext cx="1690616" cy="3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05;p5">
            <a:extLst>
              <a:ext uri="{FF2B5EF4-FFF2-40B4-BE49-F238E27FC236}">
                <a16:creationId xmlns:a16="http://schemas.microsoft.com/office/drawing/2014/main" id="{668847D7-B742-0DE4-769C-2B75DC217C7D}"/>
              </a:ext>
            </a:extLst>
          </p:cNvPr>
          <p:cNvSpPr txBox="1">
            <a:spLocks/>
          </p:cNvSpPr>
          <p:nvPr/>
        </p:nvSpPr>
        <p:spPr>
          <a:xfrm>
            <a:off x="622448" y="566734"/>
            <a:ext cx="5473552" cy="47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1F72B9"/>
              </a:buClr>
              <a:buSzPts val="3200"/>
            </a:pPr>
            <a:r>
              <a:rPr lang="pt-BR" sz="3600" b="1" dirty="0">
                <a:solidFill>
                  <a:srgbClr val="00B0F0"/>
                </a:solidFill>
                <a:latin typeface="Lato Black" panose="020F0A02020204030203" pitchFamily="34" charset="0"/>
              </a:rPr>
              <a:t>Comentários finais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0185CC-160E-5FCE-D5B0-0F7AF3B0BF01}"/>
              </a:ext>
            </a:extLst>
          </p:cNvPr>
          <p:cNvSpPr txBox="1"/>
          <p:nvPr/>
        </p:nvSpPr>
        <p:spPr>
          <a:xfrm>
            <a:off x="622448" y="1089164"/>
            <a:ext cx="10598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/>
          </a:p>
          <a:p>
            <a:r>
              <a:rPr lang="pt-BR" sz="2000" b="1" dirty="0"/>
              <a:t>A Resolução 726 foi um avanço, mas Brasil ainda carece de uma Política Industrial para o Setor que: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809625" indent="-342900">
              <a:buFont typeface="Arial" panose="020B0604020202020204" pitchFamily="34" charset="0"/>
              <a:buChar char="•"/>
            </a:pPr>
            <a:r>
              <a:rPr lang="pt-BR" sz="2000" b="1" dirty="0"/>
              <a:t>Viabilize a participação local – Promova o desenvolvimento nacional – (custo da implantação).</a:t>
            </a:r>
          </a:p>
          <a:p>
            <a:pPr marL="809625" indent="-342900">
              <a:buFont typeface="Arial" panose="020B0604020202020204" pitchFamily="34" charset="0"/>
              <a:buChar char="•"/>
            </a:pPr>
            <a:r>
              <a:rPr lang="pt-BR" sz="2000" b="1" dirty="0"/>
              <a:t>Envolva toda a cadeia de valor, com ênfase em tecnologia, na engenharia e no parque fabril do País, individualizando bens e serviços.</a:t>
            </a:r>
          </a:p>
          <a:p>
            <a:pPr marL="809625" indent="-342900">
              <a:buFont typeface="Arial" panose="020B0604020202020204" pitchFamily="34" charset="0"/>
              <a:buChar char="•"/>
            </a:pPr>
            <a:r>
              <a:rPr lang="pt-BR" sz="2000" b="1" dirty="0"/>
              <a:t>Seja seletiva, priorizando itens onde o Brasil possua maiores vantagens comparativas.</a:t>
            </a:r>
          </a:p>
          <a:p>
            <a:pPr marL="809625" indent="-342900">
              <a:buFont typeface="Arial" panose="020B0604020202020204" pitchFamily="34" charset="0"/>
              <a:buChar char="•"/>
            </a:pPr>
            <a:r>
              <a:rPr lang="pt-BR" sz="2000" b="1" dirty="0"/>
              <a:t>Promova/estimule/viabilize as contratações locais (reduza as assimetrias).</a:t>
            </a:r>
          </a:p>
          <a:p>
            <a:pPr marL="809625" indent="-342900">
              <a:buFont typeface="Arial" panose="020B0604020202020204" pitchFamily="34" charset="0"/>
              <a:buChar char="•"/>
            </a:pPr>
            <a:r>
              <a:rPr lang="pt-BR" sz="2000" b="1" dirty="0"/>
              <a:t>Assegure a autonomia de decisão, principalmente em itens críticos.</a:t>
            </a:r>
          </a:p>
          <a:p>
            <a:pPr marL="809625" indent="-342900">
              <a:buFont typeface="Arial" panose="020B0604020202020204" pitchFamily="34" charset="0"/>
              <a:buChar char="•"/>
            </a:pPr>
            <a:r>
              <a:rPr lang="pt-BR" sz="2000" b="1" dirty="0"/>
              <a:t>Considere todo o ciclo de vida do empreendimento.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r>
              <a:rPr lang="pt-BR" sz="2000" b="1" dirty="0"/>
              <a:t>O Conteúdo Local não é, por si só, uma Política, mas deve ser usado como indicador para: o estabelecimento de metas, na avaliação dos resultados obtidos e na correção de rumos de uma Política de Desenvolvimento Industrial.</a:t>
            </a: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50193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"/>
          <p:cNvSpPr txBox="1">
            <a:spLocks noGrp="1"/>
          </p:cNvSpPr>
          <p:nvPr>
            <p:ph type="title"/>
          </p:nvPr>
        </p:nvSpPr>
        <p:spPr>
          <a:xfrm>
            <a:off x="6805980" y="4494370"/>
            <a:ext cx="5162845" cy="78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 Black"/>
              <a:buNone/>
            </a:pPr>
            <a:r>
              <a:rPr lang="pt-BR" dirty="0"/>
              <a:t>Alberto Machado Neto</a:t>
            </a:r>
            <a:br>
              <a:rPr lang="pt-BR" dirty="0"/>
            </a:br>
            <a:r>
              <a:rPr lang="pt-BR" dirty="0"/>
              <a:t>Diretor Executivo </a:t>
            </a:r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body" idx="1"/>
          </p:nvPr>
        </p:nvSpPr>
        <p:spPr>
          <a:xfrm>
            <a:off x="6834188" y="5267325"/>
            <a:ext cx="5176837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dirty="0"/>
              <a:t>E-mail: Alberto.machado@abimaq.org.br</a:t>
            </a:r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527</Words>
  <Application>Microsoft Office PowerPoint</Application>
  <PresentationFormat>Widescreen</PresentationFormat>
  <Paragraphs>106</Paragraphs>
  <Slides>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Lato Black</vt:lpstr>
      <vt:lpstr>Lato Hairline</vt:lpstr>
      <vt:lpstr>Lato</vt:lpstr>
      <vt:lpstr>Lato Light</vt:lpstr>
      <vt:lpstr>Arial</vt:lpstr>
      <vt:lpstr>Calibri</vt:lpstr>
      <vt:lpstr>Tema do Office</vt:lpstr>
      <vt:lpstr>Audiência Pública: Efeitos da Resolução no 726, de 11 de abril de 2018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Alberto Machado Neto Diretor Executivo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Denise Souza</dc:creator>
  <cp:lastModifiedBy>Alberto Machado</cp:lastModifiedBy>
  <cp:revision>5</cp:revision>
  <dcterms:created xsi:type="dcterms:W3CDTF">2023-01-31T17:08:58Z</dcterms:created>
  <dcterms:modified xsi:type="dcterms:W3CDTF">2023-12-19T17:24:07Z</dcterms:modified>
</cp:coreProperties>
</file>