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12192000" cy="6858000"/>
  <p:notesSz cx="6858000" cy="9144000"/>
  <p:defaultTextStyle>
    <a:defPPr lvl="0">
      <a:defRPr lang="en-US"/>
    </a:defPPr>
    <a:lvl1pPr marL="0" lv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lvl="1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lvl="2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lvl="3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lvl="4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lvl="5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lvl="6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lvl="7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lvl="8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55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3F3F21-DDCD-47DD-8D1D-86056B1FFDA4}" type="datetimeFigureOut">
              <a:rPr lang="pt-BR" smtClean="0"/>
              <a:t>08/08/2023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0CC0AD-4614-4549-AD75-6FACFA349A9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668596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6DAF0-8A30-47BF-8607-856E739648F7}" type="datetime1">
              <a:rPr lang="pt-BR" smtClean="0"/>
              <a:t>08/08/2023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9E35E387-4EE4-4D39-BC6B-92775E23484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777416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9D430-8F6E-4762-8915-F68D61188C44}" type="datetime1">
              <a:rPr lang="pt-BR" smtClean="0"/>
              <a:t>08/08/2023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9E35E387-4EE4-4D39-BC6B-92775E23484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692890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41333-6E3C-4427-9701-930752A2AB2C}" type="datetime1">
              <a:rPr lang="pt-BR" smtClean="0"/>
              <a:t>08/08/2023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9E35E387-4EE4-4D39-BC6B-92775E23484A}" type="slidenum">
              <a:rPr lang="pt-BR" smtClean="0"/>
              <a:t>‹nº›</a:t>
            </a:fld>
            <a:endParaRPr lang="pt-BR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584558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7AFC4-1895-4454-81D7-906CA1C2500D}" type="datetime1">
              <a:rPr lang="pt-BR" smtClean="0"/>
              <a:t>08/08/2023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9E35E387-4EE4-4D39-BC6B-92775E23484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92319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o 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EE888-5E68-4205-94AC-D6C2AE5F46D6}" type="datetime1">
              <a:rPr lang="pt-BR" smtClean="0"/>
              <a:t>08/08/2023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9E35E387-4EE4-4D39-BC6B-92775E23484A}" type="slidenum">
              <a:rPr lang="pt-BR" smtClean="0"/>
              <a:t>‹nº›</a:t>
            </a:fld>
            <a:endParaRPr lang="pt-BR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652149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iro ou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9CD00-9BE8-4B15-8C05-B49A1D2095B6}" type="datetime1">
              <a:rPr lang="pt-BR" smtClean="0"/>
              <a:t>08/08/2023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9E35E387-4EE4-4D39-BC6B-92775E23484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158030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5D902-2235-40E0-AE93-16537AEB926A}" type="datetime1">
              <a:rPr lang="pt-BR" smtClean="0"/>
              <a:t>08/08/2023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5E387-4EE4-4D39-BC6B-92775E23484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092330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2D38-BD6C-4B30-83D6-EEDC4DADB0BD}" type="datetime1">
              <a:rPr lang="pt-BR" smtClean="0"/>
              <a:t>08/08/2023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5E387-4EE4-4D39-BC6B-92775E23484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832150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33A15-90AC-498A-8D14-7FE81D6BF926}" type="datetime1">
              <a:rPr lang="pt-BR" smtClean="0"/>
              <a:t>08/08/2023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5E387-4EE4-4D39-BC6B-92775E23484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628617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73D32-A098-43AF-81CC-AC734EBD2485}" type="datetime1">
              <a:rPr lang="pt-BR" smtClean="0"/>
              <a:t>08/08/2023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9E35E387-4EE4-4D39-BC6B-92775E23484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491030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1E19A-F9D4-417D-AF46-E27942177C68}" type="datetime1">
              <a:rPr lang="pt-BR" smtClean="0"/>
              <a:t>08/08/2023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9E35E387-4EE4-4D39-BC6B-92775E23484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774623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B8876-6A5A-4A2D-9B9D-7DD4D0397517}" type="datetime1">
              <a:rPr lang="pt-BR" smtClean="0"/>
              <a:t>08/08/2023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9E35E387-4EE4-4D39-BC6B-92775E23484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08779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85C2B-2747-45F6-8358-E07CB26E0341}" type="datetime1">
              <a:rPr lang="pt-BR" smtClean="0"/>
              <a:t>08/08/2023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5E387-4EE4-4D39-BC6B-92775E23484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825149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481A6-FD92-4464-8718-2F048B826064}" type="datetime1">
              <a:rPr lang="pt-BR" smtClean="0"/>
              <a:t>08/08/2023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5E387-4EE4-4D39-BC6B-92775E23484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112844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C7488-1B4C-41DA-BE53-F79384A4234C}" type="datetime1">
              <a:rPr lang="pt-BR" smtClean="0"/>
              <a:t>08/08/2023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5E387-4EE4-4D39-BC6B-92775E23484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977463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CED1E-7F6E-49E6-8DC3-402E9B5DD642}" type="datetime1">
              <a:rPr lang="pt-BR" smtClean="0"/>
              <a:t>08/08/2023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9E35E387-4EE4-4D39-BC6B-92775E23484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420348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A6C3E0-5A64-40B6-8BE2-FE778BBB4D7F}" type="datetime1">
              <a:rPr lang="pt-BR" smtClean="0"/>
              <a:t>08/08/2023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9E35E387-4EE4-4D39-BC6B-92775E23484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83798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>
            <a:extLst>
              <a:ext uri="{FF2B5EF4-FFF2-40B4-BE49-F238E27FC236}">
                <a16:creationId xmlns:a16="http://schemas.microsoft.com/office/drawing/2014/main" xmlns="" id="{9728A1AB-2298-5876-183D-59C5D9CC11BE}"/>
              </a:ext>
            </a:extLst>
          </p:cNvPr>
          <p:cNvSpPr txBox="1"/>
          <p:nvPr/>
        </p:nvSpPr>
        <p:spPr>
          <a:xfrm>
            <a:off x="2063552" y="231152"/>
            <a:ext cx="957706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3600" b="0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pt-BR" sz="36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ETROCESSOS QUE O MINISTÉRIO DA </a:t>
            </a:r>
            <a:r>
              <a:rPr lang="pt-BR" sz="36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SAÚDE </a:t>
            </a:r>
            <a:r>
              <a:rPr lang="pt-BR" sz="3600" b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ATUAL ESTÁ </a:t>
            </a:r>
            <a:r>
              <a:rPr lang="pt-BR" sz="36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FAZENDO COM OS PROGRAMAS DE PROVIMENTO DE MÉDICOS.</a:t>
            </a:r>
            <a:endParaRPr lang="pt-BR" sz="3600" dirty="0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xmlns="" id="{70C0E5C6-F71C-4F62-59CD-7417306882CC}"/>
              </a:ext>
            </a:extLst>
          </p:cNvPr>
          <p:cNvSpPr txBox="1"/>
          <p:nvPr/>
        </p:nvSpPr>
        <p:spPr>
          <a:xfrm>
            <a:off x="2207568" y="3212976"/>
            <a:ext cx="936104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Raphael Câmara Medeiros Parente</a:t>
            </a:r>
            <a:br>
              <a:rPr lang="pt-B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Conselheiro Federal de Medicina pelo RJ e ex-secretário de Atenção Primária do MS</a:t>
            </a:r>
            <a:br>
              <a:rPr lang="pt-B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PhD, </a:t>
            </a:r>
            <a:r>
              <a:rPr lang="pt-B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MSc</a:t>
            </a:r>
            <a:r>
              <a:rPr lang="pt-B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MD.</a:t>
            </a:r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xmlns="" id="{18BBBCDB-EAAC-2369-8918-0C6F4A3155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5E387-4EE4-4D39-BC6B-92775E23484A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42109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xmlns="" id="{B22F7896-A5F4-0566-9331-DFAE91DF6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5E387-4EE4-4D39-BC6B-92775E23484A}" type="slidenum">
              <a:rPr lang="pt-BR" smtClean="0"/>
              <a:t>10</a:t>
            </a:fld>
            <a:endParaRPr lang="pt-BR"/>
          </a:p>
        </p:txBody>
      </p:sp>
      <p:sp>
        <p:nvSpPr>
          <p:cNvPr id="3" name="Espaço Reservado para Texto 4">
            <a:extLst>
              <a:ext uri="{FF2B5EF4-FFF2-40B4-BE49-F238E27FC236}">
                <a16:creationId xmlns:a16="http://schemas.microsoft.com/office/drawing/2014/main" xmlns="" id="{76440743-FF1B-988F-956C-F459D88FCC9B}"/>
              </a:ext>
            </a:extLst>
          </p:cNvPr>
          <p:cNvSpPr>
            <a:spLocks noGrp="1"/>
          </p:cNvSpPr>
          <p:nvPr/>
        </p:nvSpPr>
        <p:spPr>
          <a:xfrm>
            <a:off x="659396" y="260648"/>
            <a:ext cx="10873208" cy="5889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ABERTURA DE VAGAS DE MEDICINA</a:t>
            </a:r>
            <a:endParaRPr lang="pt-BR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ço Reservado para Texto 6">
            <a:extLst>
              <a:ext uri="{FF2B5EF4-FFF2-40B4-BE49-F238E27FC236}">
                <a16:creationId xmlns:a16="http://schemas.microsoft.com/office/drawing/2014/main" xmlns="" id="{5BB90650-5E51-CF56-F03A-364626F38A38}"/>
              </a:ext>
            </a:extLst>
          </p:cNvPr>
          <p:cNvSpPr txBox="1">
            <a:spLocks/>
          </p:cNvSpPr>
          <p:nvPr/>
        </p:nvSpPr>
        <p:spPr>
          <a:xfrm>
            <a:off x="2999656" y="2132856"/>
            <a:ext cx="7272010" cy="1656184"/>
          </a:xfrm>
          <a:prstGeom prst="rect">
            <a:avLst/>
          </a:prstGeom>
        </p:spPr>
        <p:txBody>
          <a:bodyPr numCol="1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buNone/>
            </a:pP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O estudo da Demografia Médica demonstra que não existe falta profissionais formados em medicina no Brasil, o que ocorre é uma enorme migração dos egressos, como demonstrado abaixo: </a:t>
            </a:r>
          </a:p>
          <a:p>
            <a:pPr marL="0" indent="0" algn="just">
              <a:lnSpc>
                <a:spcPct val="150000"/>
              </a:lnSpc>
              <a:buNone/>
            </a:pPr>
            <a:endParaRPr lang="pt-B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pt-B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7980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xmlns="" id="{192FA5C5-B5BD-76E5-B685-6C301EC615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5E387-4EE4-4D39-BC6B-92775E23484A}" type="slidenum">
              <a:rPr lang="pt-BR" smtClean="0"/>
              <a:t>11</a:t>
            </a:fld>
            <a:endParaRPr lang="pt-BR"/>
          </a:p>
        </p:txBody>
      </p:sp>
      <p:sp>
        <p:nvSpPr>
          <p:cNvPr id="3" name="Espaço Reservado para Texto 4">
            <a:extLst>
              <a:ext uri="{FF2B5EF4-FFF2-40B4-BE49-F238E27FC236}">
                <a16:creationId xmlns:a16="http://schemas.microsoft.com/office/drawing/2014/main" xmlns="" id="{2BC0B424-0E58-0D7E-7736-F71E9574AB50}"/>
              </a:ext>
            </a:extLst>
          </p:cNvPr>
          <p:cNvSpPr>
            <a:spLocks noGrp="1"/>
          </p:cNvSpPr>
          <p:nvPr/>
        </p:nvSpPr>
        <p:spPr>
          <a:xfrm>
            <a:off x="659396" y="260648"/>
            <a:ext cx="10873208" cy="5889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ABERTURA DE VAGAS DE MEDICINA</a:t>
            </a:r>
            <a:endParaRPr lang="pt-BR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7C3C9D51-55EB-8D6A-99AE-2B6568212E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7568" y="980728"/>
            <a:ext cx="9289032" cy="576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739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xmlns="" id="{76B64FC9-CEE8-8F1D-6ECC-56A2B2A6BB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5E387-4EE4-4D39-BC6B-92775E23484A}" type="slidenum">
              <a:rPr lang="pt-BR" smtClean="0"/>
              <a:t>12</a:t>
            </a:fld>
            <a:endParaRPr lang="pt-BR"/>
          </a:p>
        </p:txBody>
      </p:sp>
      <p:sp>
        <p:nvSpPr>
          <p:cNvPr id="3" name="Google Shape;137;p23">
            <a:extLst>
              <a:ext uri="{FF2B5EF4-FFF2-40B4-BE49-F238E27FC236}">
                <a16:creationId xmlns:a16="http://schemas.microsoft.com/office/drawing/2014/main" xmlns="" id="{854EB8BC-BB77-152A-E725-C6749DDEF523}"/>
              </a:ext>
            </a:extLst>
          </p:cNvPr>
          <p:cNvSpPr txBox="1"/>
          <p:nvPr/>
        </p:nvSpPr>
        <p:spPr>
          <a:xfrm>
            <a:off x="623392" y="260648"/>
            <a:ext cx="11364235" cy="18618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algn="just"/>
            <a:r>
              <a:rPr lang="pt-BR" sz="3600" dirty="0">
                <a:latin typeface="Arial" panose="020B0604020202020204" pitchFamily="34" charset="0"/>
                <a:ea typeface="Open Sans"/>
                <a:cs typeface="Arial" panose="020B0604020202020204" pitchFamily="34" charset="0"/>
              </a:rPr>
              <a:t>Evolução do número de vagas de graduação de Medicina, de 2001 a 2020, segundo tipo de vagas (públicas e privadas) – Brasil, 2020.</a:t>
            </a:r>
            <a:endParaRPr sz="3600" dirty="0">
              <a:latin typeface="Arial" panose="020B0604020202020204" pitchFamily="34" charset="0"/>
              <a:ea typeface="Open Sans"/>
              <a:cs typeface="Arial" panose="020B0604020202020204" pitchFamily="34" charset="0"/>
              <a:sym typeface="Open Sans"/>
            </a:endParaRPr>
          </a:p>
        </p:txBody>
      </p:sp>
      <p:grpSp>
        <p:nvGrpSpPr>
          <p:cNvPr id="4" name="Agrupar 3">
            <a:extLst>
              <a:ext uri="{FF2B5EF4-FFF2-40B4-BE49-F238E27FC236}">
                <a16:creationId xmlns:a16="http://schemas.microsoft.com/office/drawing/2014/main" xmlns="" id="{7C046171-FE33-43F2-93C5-AEC6D6855A3E}"/>
              </a:ext>
            </a:extLst>
          </p:cNvPr>
          <p:cNvGrpSpPr/>
          <p:nvPr/>
        </p:nvGrpSpPr>
        <p:grpSpPr>
          <a:xfrm>
            <a:off x="1775520" y="2204864"/>
            <a:ext cx="10126906" cy="4051925"/>
            <a:chOff x="1900251" y="3020959"/>
            <a:chExt cx="9551775" cy="3844905"/>
          </a:xfrm>
        </p:grpSpPr>
        <p:pic>
          <p:nvPicPr>
            <p:cNvPr id="5" name="Imagem 4" descr="Gráfico, Gráfico de barras&#10;&#10;Descrição gerada automaticamente">
              <a:extLst>
                <a:ext uri="{FF2B5EF4-FFF2-40B4-BE49-F238E27FC236}">
                  <a16:creationId xmlns:a16="http://schemas.microsoft.com/office/drawing/2014/main" xmlns="" id="{70CA4628-9A52-E3AC-DB1E-C4F38EB8D428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0251" y="3020959"/>
              <a:ext cx="8331884" cy="33439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sp>
          <p:nvSpPr>
            <p:cNvPr id="6" name="CaixaDeTexto 5">
              <a:extLst>
                <a:ext uri="{FF2B5EF4-FFF2-40B4-BE49-F238E27FC236}">
                  <a16:creationId xmlns:a16="http://schemas.microsoft.com/office/drawing/2014/main" xmlns="" id="{9D9F58EB-4110-66A2-BC57-73AD02237CF3}"/>
                </a:ext>
              </a:extLst>
            </p:cNvPr>
            <p:cNvSpPr txBox="1"/>
            <p:nvPr/>
          </p:nvSpPr>
          <p:spPr>
            <a:xfrm>
              <a:off x="8420427" y="6300750"/>
              <a:ext cx="3031599" cy="5651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37.823 vagas</a:t>
              </a:r>
            </a:p>
          </p:txBody>
        </p:sp>
      </p:grpSp>
      <p:sp>
        <p:nvSpPr>
          <p:cNvPr id="7" name="CaixaDeTexto 6">
            <a:extLst>
              <a:ext uri="{FF2B5EF4-FFF2-40B4-BE49-F238E27FC236}">
                <a16:creationId xmlns:a16="http://schemas.microsoft.com/office/drawing/2014/main" xmlns="" id="{0C28E65A-42F7-23C5-8A14-33F4CCF92E08}"/>
              </a:ext>
            </a:extLst>
          </p:cNvPr>
          <p:cNvSpPr txBox="1"/>
          <p:nvPr/>
        </p:nvSpPr>
        <p:spPr>
          <a:xfrm>
            <a:off x="911424" y="5661248"/>
            <a:ext cx="77768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MORATÓRIA até 2023 	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Governo Bolsonaro 9 novos cursos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xmlns="" id="{16C6C803-D4E5-B18F-4B9C-4DE16193FA01}"/>
              </a:ext>
            </a:extLst>
          </p:cNvPr>
          <p:cNvSpPr/>
          <p:nvPr/>
        </p:nvSpPr>
        <p:spPr>
          <a:xfrm>
            <a:off x="1847528" y="6456162"/>
            <a:ext cx="7202695" cy="3572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pt-BR" sz="1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Adaptado de Informe Técnico N2 – novembro de 2020.</a:t>
            </a:r>
            <a:endParaRPr lang="pt-BR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4094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xmlns="" id="{7BA8E65D-DD7E-0AF2-706D-369C729302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5E387-4EE4-4D39-BC6B-92775E23484A}" type="slidenum">
              <a:rPr lang="pt-BR" smtClean="0"/>
              <a:t>13</a:t>
            </a:fld>
            <a:endParaRPr lang="pt-BR"/>
          </a:p>
        </p:txBody>
      </p:sp>
      <p:sp>
        <p:nvSpPr>
          <p:cNvPr id="3" name="Espaço Reservado para Texto 4">
            <a:extLst>
              <a:ext uri="{FF2B5EF4-FFF2-40B4-BE49-F238E27FC236}">
                <a16:creationId xmlns:a16="http://schemas.microsoft.com/office/drawing/2014/main" xmlns="" id="{C7E7668F-FCDC-C915-510F-E41B72C30EB1}"/>
              </a:ext>
            </a:extLst>
          </p:cNvPr>
          <p:cNvSpPr>
            <a:spLocks noGrp="1"/>
          </p:cNvSpPr>
          <p:nvPr/>
        </p:nvSpPr>
        <p:spPr>
          <a:xfrm>
            <a:off x="659396" y="231152"/>
            <a:ext cx="10873208" cy="5889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FALTAM MÉDICOS?</a:t>
            </a:r>
            <a:endParaRPr lang="pt-BR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ço Reservado para Texto 6">
            <a:extLst>
              <a:ext uri="{FF2B5EF4-FFF2-40B4-BE49-F238E27FC236}">
                <a16:creationId xmlns:a16="http://schemas.microsoft.com/office/drawing/2014/main" xmlns="" id="{4435F229-EF71-A2FF-45B5-2D08DF2CE926}"/>
              </a:ext>
            </a:extLst>
          </p:cNvPr>
          <p:cNvSpPr txBox="1">
            <a:spLocks/>
          </p:cNvSpPr>
          <p:nvPr/>
        </p:nvSpPr>
        <p:spPr>
          <a:xfrm>
            <a:off x="2711624" y="1412776"/>
            <a:ext cx="8446368" cy="1328995"/>
          </a:xfrm>
          <a:prstGeom prst="rect">
            <a:avLst/>
          </a:prstGeom>
        </p:spPr>
        <p:txBody>
          <a:bodyPr numCol="1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buNone/>
            </a:pP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Não. Os programas de Provimento do MS aumentaram o provimento médico de 5.980 em 2013 para 16.497 em 2021. </a:t>
            </a:r>
          </a:p>
        </p:txBody>
      </p:sp>
      <p:graphicFrame>
        <p:nvGraphicFramePr>
          <p:cNvPr id="6" name="Tabela 5">
            <a:extLst>
              <a:ext uri="{FF2B5EF4-FFF2-40B4-BE49-F238E27FC236}">
                <a16:creationId xmlns:a16="http://schemas.microsoft.com/office/drawing/2014/main" xmlns="" id="{CCE02BA7-1C99-E44C-5AC7-2F1E396107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5390555"/>
              </p:ext>
            </p:extLst>
          </p:nvPr>
        </p:nvGraphicFramePr>
        <p:xfrm>
          <a:off x="1775520" y="2708920"/>
          <a:ext cx="10153128" cy="3586345"/>
        </p:xfrm>
        <a:graphic>
          <a:graphicData uri="http://schemas.openxmlformats.org/drawingml/2006/table">
            <a:tbl>
              <a:tblPr/>
              <a:tblGrid>
                <a:gridCol w="2160240">
                  <a:extLst>
                    <a:ext uri="{9D8B030D-6E8A-4147-A177-3AD203B41FA5}">
                      <a16:colId xmlns:a16="http://schemas.microsoft.com/office/drawing/2014/main" xmlns="" val="261085579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xmlns="" val="1342631580"/>
                    </a:ext>
                  </a:extLst>
                </a:gridCol>
                <a:gridCol w="818882">
                  <a:extLst>
                    <a:ext uri="{9D8B030D-6E8A-4147-A177-3AD203B41FA5}">
                      <a16:colId xmlns:a16="http://schemas.microsoft.com/office/drawing/2014/main" xmlns="" val="2436388680"/>
                    </a:ext>
                  </a:extLst>
                </a:gridCol>
                <a:gridCol w="865770">
                  <a:extLst>
                    <a:ext uri="{9D8B030D-6E8A-4147-A177-3AD203B41FA5}">
                      <a16:colId xmlns:a16="http://schemas.microsoft.com/office/drawing/2014/main" xmlns="" val="15520763"/>
                    </a:ext>
                  </a:extLst>
                </a:gridCol>
                <a:gridCol w="856601">
                  <a:extLst>
                    <a:ext uri="{9D8B030D-6E8A-4147-A177-3AD203B41FA5}">
                      <a16:colId xmlns:a16="http://schemas.microsoft.com/office/drawing/2014/main" xmlns="" val="3012619778"/>
                    </a:ext>
                  </a:extLst>
                </a:gridCol>
                <a:gridCol w="946311">
                  <a:extLst>
                    <a:ext uri="{9D8B030D-6E8A-4147-A177-3AD203B41FA5}">
                      <a16:colId xmlns:a16="http://schemas.microsoft.com/office/drawing/2014/main" xmlns="" val="1843669897"/>
                    </a:ext>
                  </a:extLst>
                </a:gridCol>
                <a:gridCol w="946311">
                  <a:extLst>
                    <a:ext uri="{9D8B030D-6E8A-4147-A177-3AD203B41FA5}">
                      <a16:colId xmlns:a16="http://schemas.microsoft.com/office/drawing/2014/main" xmlns="" val="1971370736"/>
                    </a:ext>
                  </a:extLst>
                </a:gridCol>
                <a:gridCol w="946311">
                  <a:extLst>
                    <a:ext uri="{9D8B030D-6E8A-4147-A177-3AD203B41FA5}">
                      <a16:colId xmlns:a16="http://schemas.microsoft.com/office/drawing/2014/main" xmlns="" val="3314050225"/>
                    </a:ext>
                  </a:extLst>
                </a:gridCol>
                <a:gridCol w="946311">
                  <a:extLst>
                    <a:ext uri="{9D8B030D-6E8A-4147-A177-3AD203B41FA5}">
                      <a16:colId xmlns:a16="http://schemas.microsoft.com/office/drawing/2014/main" xmlns="" val="3475207178"/>
                    </a:ext>
                  </a:extLst>
                </a:gridCol>
                <a:gridCol w="946311">
                  <a:extLst>
                    <a:ext uri="{9D8B030D-6E8A-4147-A177-3AD203B41FA5}">
                      <a16:colId xmlns:a16="http://schemas.microsoft.com/office/drawing/2014/main" xmlns="" val="711064482"/>
                    </a:ext>
                  </a:extLst>
                </a:gridCol>
              </a:tblGrid>
              <a:tr h="594317">
                <a:tc>
                  <a:txBody>
                    <a:bodyPr/>
                    <a:lstStyle/>
                    <a:p>
                      <a:pPr algn="ctr" fontAlgn="b"/>
                      <a:endParaRPr lang="pt-BR" sz="2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2013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2014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2015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2016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2017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2018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2019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2020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2021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65060773"/>
                  </a:ext>
                </a:extLst>
              </a:tr>
              <a:tr h="748007"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COOPERADO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4640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11165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11169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11230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8414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8454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99228148"/>
                  </a:ext>
                </a:extLst>
              </a:tr>
              <a:tr h="748007"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CRM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980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1554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2289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2284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5256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4563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9864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10337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9209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504958205"/>
                  </a:ext>
                </a:extLst>
              </a:tr>
              <a:tr h="748007"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INTERCAMBISTA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1083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1455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1492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2061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3327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4656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6356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6472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67731149"/>
                  </a:ext>
                </a:extLst>
              </a:tr>
              <a:tr h="748007"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Média Ano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5980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13802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14913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15006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15731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16344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14520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16693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16565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87803984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54745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xmlns="" id="{0AB7BF20-0C9A-F10C-2BC5-0BA9729AFA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5E387-4EE4-4D39-BC6B-92775E23484A}" type="slidenum">
              <a:rPr lang="pt-BR" smtClean="0"/>
              <a:t>14</a:t>
            </a:fld>
            <a:endParaRPr lang="pt-BR"/>
          </a:p>
        </p:txBody>
      </p:sp>
      <p:sp>
        <p:nvSpPr>
          <p:cNvPr id="3" name="Espaço Reservado para Texto 4">
            <a:extLst>
              <a:ext uri="{FF2B5EF4-FFF2-40B4-BE49-F238E27FC236}">
                <a16:creationId xmlns:a16="http://schemas.microsoft.com/office/drawing/2014/main" xmlns="" id="{60A5412E-11DA-41CF-FA4F-BBAE7A2AE95F}"/>
              </a:ext>
            </a:extLst>
          </p:cNvPr>
          <p:cNvSpPr>
            <a:spLocks noGrp="1"/>
          </p:cNvSpPr>
          <p:nvPr/>
        </p:nvSpPr>
        <p:spPr>
          <a:xfrm>
            <a:off x="659396" y="231152"/>
            <a:ext cx="10873208" cy="5889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FALTAM MÉDICOS?</a:t>
            </a:r>
            <a:endParaRPr lang="pt-BR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xmlns="" id="{8E858A54-1E83-C1FC-F966-44CB107ADA51}"/>
              </a:ext>
            </a:extLst>
          </p:cNvPr>
          <p:cNvSpPr txBox="1"/>
          <p:nvPr/>
        </p:nvSpPr>
        <p:spPr>
          <a:xfrm>
            <a:off x="3431704" y="1196752"/>
            <a:ext cx="640871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Desafios:</a:t>
            </a:r>
          </a:p>
          <a:p>
            <a:pPr algn="just"/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- Distribuição regional; e</a:t>
            </a:r>
          </a:p>
          <a:p>
            <a:pPr algn="just"/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- Fixação dos médicos/Alta Rotatividade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xmlns="" id="{6FEDA5E0-DE76-0ECA-8696-CF9EA3266FA6}"/>
              </a:ext>
            </a:extLst>
          </p:cNvPr>
          <p:cNvSpPr txBox="1"/>
          <p:nvPr/>
        </p:nvSpPr>
        <p:spPr>
          <a:xfrm>
            <a:off x="2279576" y="2924944"/>
            <a:ext cx="9217024" cy="334784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Os números acima demonstram que, mesmo após o rompimento do Termos de Cooperação e com a saída dos profissionais cubanos do programa, foi possível manter a média de médicos no PMMB, o que indica que o problema não repousa na falta de médicos, mas sim na fixação desses profissionais nos locais de difícil provimento.</a:t>
            </a:r>
          </a:p>
        </p:txBody>
      </p:sp>
    </p:spTree>
    <p:extLst>
      <p:ext uri="{BB962C8B-B14F-4D97-AF65-F5344CB8AC3E}">
        <p14:creationId xmlns:p14="http://schemas.microsoft.com/office/powerpoint/2010/main" val="1649264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xmlns="" id="{B22F7896-A5F4-0566-9331-DFAE91DF6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5E387-4EE4-4D39-BC6B-92775E23484A}" type="slidenum">
              <a:rPr lang="pt-BR" smtClean="0"/>
              <a:t>15</a:t>
            </a:fld>
            <a:endParaRPr lang="pt-BR"/>
          </a:p>
        </p:txBody>
      </p:sp>
      <p:sp>
        <p:nvSpPr>
          <p:cNvPr id="3" name="Espaço Reservado para Texto 4">
            <a:extLst>
              <a:ext uri="{FF2B5EF4-FFF2-40B4-BE49-F238E27FC236}">
                <a16:creationId xmlns:a16="http://schemas.microsoft.com/office/drawing/2014/main" xmlns="" id="{6C25BC92-C447-9FAC-EB8F-FA290B7B3F77}"/>
              </a:ext>
            </a:extLst>
          </p:cNvPr>
          <p:cNvSpPr>
            <a:spLocks noGrp="1"/>
          </p:cNvSpPr>
          <p:nvPr/>
        </p:nvSpPr>
        <p:spPr>
          <a:xfrm>
            <a:off x="659396" y="231152"/>
            <a:ext cx="10873208" cy="5889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4000" dirty="0">
                <a:solidFill>
                  <a:schemeClr val="tx1"/>
                </a:solidFill>
              </a:rPr>
              <a:t>PROGRAMAS DE PROVIMENTO MS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xmlns="" id="{B61E91AC-0511-540C-CA49-F683E26C2386}"/>
              </a:ext>
            </a:extLst>
          </p:cNvPr>
          <p:cNvSpPr txBox="1"/>
          <p:nvPr/>
        </p:nvSpPr>
        <p:spPr>
          <a:xfrm>
            <a:off x="1703512" y="836712"/>
            <a:ext cx="10398797" cy="55245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Desde julho de 2019 até a atualidade, os Editais ordinários do programa foram voltados apenas aos inscritos no CRM, o que se mostrou exitoso.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No período supracitado, foram publicados os seguintes editais, cujo público alvo era apenas dos médicos com registro no CRM:</a:t>
            </a:r>
          </a:p>
          <a:p>
            <a:pPr marL="342900" lvl="0" indent="-342900" algn="just">
              <a:spcBef>
                <a:spcPts val="600"/>
              </a:spcBef>
              <a:spcAft>
                <a:spcPts val="600"/>
              </a:spcAft>
              <a:buFont typeface="+mj-lt"/>
              <a:buAutoNum type="alphaLcParenR"/>
            </a:pP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Edital SAPS/ MS nº 5, de 11 de março de 2020 (19º Ciclo);</a:t>
            </a:r>
          </a:p>
          <a:p>
            <a:pPr marL="342900" lvl="0" indent="-342900" algn="just">
              <a:spcBef>
                <a:spcPts val="600"/>
              </a:spcBef>
              <a:spcAft>
                <a:spcPts val="600"/>
              </a:spcAft>
              <a:buFont typeface="+mj-lt"/>
              <a:buAutoNum type="alphaLcParenR"/>
            </a:pP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Edital SAPS/MS nº 1, de 18 de janeiro de 2021 (21º Ciclo);</a:t>
            </a:r>
          </a:p>
          <a:p>
            <a:pPr marL="342900" lvl="0" indent="-342900" algn="just">
              <a:spcBef>
                <a:spcPts val="600"/>
              </a:spcBef>
              <a:spcAft>
                <a:spcPts val="600"/>
              </a:spcAft>
              <a:buFont typeface="+mj-lt"/>
              <a:buAutoNum type="alphaLcParenR"/>
            </a:pP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Edital SAPS/MS nº 2, de 25 de janeiro de 2021 (22º Ciclo);</a:t>
            </a:r>
          </a:p>
          <a:p>
            <a:pPr marL="342900" lvl="0" indent="-342900" algn="just">
              <a:spcBef>
                <a:spcPts val="600"/>
              </a:spcBef>
              <a:spcAft>
                <a:spcPts val="600"/>
              </a:spcAft>
              <a:buFont typeface="+mj-lt"/>
              <a:buAutoNum type="alphaLcParenR"/>
            </a:pP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Edital SAPS/MS nº 4, de 08 de março de 2021 (23º Ciclo); e</a:t>
            </a:r>
          </a:p>
          <a:p>
            <a:pPr marL="342900" lvl="0" indent="-342900" algn="just">
              <a:spcBef>
                <a:spcPts val="600"/>
              </a:spcBef>
              <a:spcAft>
                <a:spcPts val="600"/>
              </a:spcAft>
              <a:buFont typeface="+mj-lt"/>
              <a:buAutoNum type="alphaLcParenR"/>
            </a:pP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Edital SAPS/MS nº 8, de 24 de setembro de 2021 (24º Ciclo);</a:t>
            </a:r>
          </a:p>
          <a:p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Atualmente, as vagas do PMM que são ocupadas por médicos inscritos nos quadros do CRM já totalizam quase 60% (sessenta por cento) do total de participantes.</a:t>
            </a:r>
          </a:p>
        </p:txBody>
      </p:sp>
    </p:spTree>
    <p:extLst>
      <p:ext uri="{BB962C8B-B14F-4D97-AF65-F5344CB8AC3E}">
        <p14:creationId xmlns:p14="http://schemas.microsoft.com/office/powerpoint/2010/main" val="804498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xmlns="" id="{192FA5C5-B5BD-76E5-B685-6C301EC615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5E387-4EE4-4D39-BC6B-92775E23484A}" type="slidenum">
              <a:rPr lang="pt-BR" smtClean="0"/>
              <a:t>16</a:t>
            </a:fld>
            <a:endParaRPr lang="pt-BR"/>
          </a:p>
        </p:txBody>
      </p:sp>
      <p:sp>
        <p:nvSpPr>
          <p:cNvPr id="3" name="Espaço Reservado para Texto 4">
            <a:extLst>
              <a:ext uri="{FF2B5EF4-FFF2-40B4-BE49-F238E27FC236}">
                <a16:creationId xmlns:a16="http://schemas.microsoft.com/office/drawing/2014/main" xmlns="" id="{19F98713-D42A-415B-2CBB-F67EF3A873F5}"/>
              </a:ext>
            </a:extLst>
          </p:cNvPr>
          <p:cNvSpPr>
            <a:spLocks noGrp="1"/>
          </p:cNvSpPr>
          <p:nvPr/>
        </p:nvSpPr>
        <p:spPr>
          <a:xfrm>
            <a:off x="659396" y="231152"/>
            <a:ext cx="10873208" cy="5889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4000" dirty="0">
                <a:solidFill>
                  <a:schemeClr val="tx1"/>
                </a:solidFill>
              </a:rPr>
              <a:t>PROGRAMAS DE PROVIMENTO MS</a:t>
            </a:r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xmlns="" id="{B9F6B139-4E7C-D537-A5CB-1E28BC8318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847528" y="1124744"/>
            <a:ext cx="9815835" cy="4285456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xmlns="" id="{1BB878E9-009A-880D-D746-9A1F1A3B090C}"/>
              </a:ext>
            </a:extLst>
          </p:cNvPr>
          <p:cNvSpPr txBox="1"/>
          <p:nvPr/>
        </p:nvSpPr>
        <p:spPr>
          <a:xfrm>
            <a:off x="1991544" y="5672722"/>
            <a:ext cx="979308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O quantitativo de médicos contratados nos Programas de Provimento entre 2019 e 2022 se manteve constante</a:t>
            </a:r>
          </a:p>
        </p:txBody>
      </p:sp>
    </p:spTree>
    <p:extLst>
      <p:ext uri="{BB962C8B-B14F-4D97-AF65-F5344CB8AC3E}">
        <p14:creationId xmlns:p14="http://schemas.microsoft.com/office/powerpoint/2010/main" val="3939377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xmlns="" id="{76B64FC9-CEE8-8F1D-6ECC-56A2B2A6BB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5E387-4EE4-4D39-BC6B-92775E23484A}" type="slidenum">
              <a:rPr lang="pt-BR" smtClean="0"/>
              <a:t>17</a:t>
            </a:fld>
            <a:endParaRPr lang="pt-BR"/>
          </a:p>
        </p:txBody>
      </p:sp>
      <p:sp>
        <p:nvSpPr>
          <p:cNvPr id="3" name="Espaço Reservado para Texto 4">
            <a:extLst>
              <a:ext uri="{FF2B5EF4-FFF2-40B4-BE49-F238E27FC236}">
                <a16:creationId xmlns:a16="http://schemas.microsoft.com/office/drawing/2014/main" xmlns="" id="{6D946924-D7A4-6865-D54F-A46DDE84B72C}"/>
              </a:ext>
            </a:extLst>
          </p:cNvPr>
          <p:cNvSpPr>
            <a:spLocks noGrp="1"/>
          </p:cNvSpPr>
          <p:nvPr/>
        </p:nvSpPr>
        <p:spPr>
          <a:xfrm>
            <a:off x="659396" y="231152"/>
            <a:ext cx="10873208" cy="12536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prstClr val="black"/>
              </a:buClr>
            </a:pPr>
            <a:r>
              <a:rPr lang="pt-BR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QUANTAS CONSULTAS FORAM REALIZADAS NO PMMB ?</a:t>
            </a:r>
          </a:p>
        </p:txBody>
      </p:sp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xmlns="" id="{64BD8193-B945-DA9B-B6BA-2989C0E633C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8763058"/>
              </p:ext>
            </p:extLst>
          </p:nvPr>
        </p:nvGraphicFramePr>
        <p:xfrm>
          <a:off x="1847528" y="1628801"/>
          <a:ext cx="9793088" cy="453650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327583">
                  <a:extLst>
                    <a:ext uri="{9D8B030D-6E8A-4147-A177-3AD203B41FA5}">
                      <a16:colId xmlns:a16="http://schemas.microsoft.com/office/drawing/2014/main" xmlns="" val="929024625"/>
                    </a:ext>
                  </a:extLst>
                </a:gridCol>
                <a:gridCol w="7465505">
                  <a:extLst>
                    <a:ext uri="{9D8B030D-6E8A-4147-A177-3AD203B41FA5}">
                      <a16:colId xmlns:a16="http://schemas.microsoft.com/office/drawing/2014/main" xmlns="" val="3603563053"/>
                    </a:ext>
                  </a:extLst>
                </a:gridCol>
              </a:tblGrid>
              <a:tr h="373595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2400" b="0" i="0" u="none" strike="noStrike" kern="1200" cap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ANO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2400" b="0" i="0" u="none" strike="noStrike" kern="1200" cap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PMMB - MÉDIA POR ANO - POPULAÇÃO ATENDIDA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305108843"/>
                  </a:ext>
                </a:extLst>
              </a:tr>
              <a:tr h="520364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2400" b="0" i="0" u="none" strike="noStrike" kern="1200" cap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2015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2400" b="0" i="0" u="none" strike="noStrike" kern="1200" cap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60.415.486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391822435"/>
                  </a:ext>
                </a:extLst>
              </a:tr>
              <a:tr h="520364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2400" b="0" i="0" u="none" strike="noStrike" kern="1200" cap="none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2016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2400" b="0" i="0" u="none" strike="noStrike" kern="1200" cap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59.277.797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184226536"/>
                  </a:ext>
                </a:extLst>
              </a:tr>
              <a:tr h="520364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2400" b="0" i="0" u="none" strike="noStrike" kern="1200" cap="none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2017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2400" b="0" i="0" u="none" strike="noStrike" kern="1200" cap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56.586.797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396630225"/>
                  </a:ext>
                </a:extLst>
              </a:tr>
              <a:tr h="520364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2400" b="0" i="0" u="none" strike="noStrike" kern="1200" cap="none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2018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2400" b="0" i="0" u="none" strike="noStrike" kern="1200" cap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57.652.847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693852007"/>
                  </a:ext>
                </a:extLst>
              </a:tr>
              <a:tr h="520364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2400" b="0" i="0" u="none" strike="noStrike" kern="1200" cap="none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2019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2400" b="0" i="0" u="none" strike="noStrike" kern="1200" cap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50.335.500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0861884"/>
                  </a:ext>
                </a:extLst>
              </a:tr>
              <a:tr h="520364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2400" b="0" i="0" u="none" strike="noStrike" kern="1200" cap="none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2020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2400" b="0" i="0" u="none" strike="noStrike" kern="1200" cap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54.459.975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757480303"/>
                  </a:ext>
                </a:extLst>
              </a:tr>
              <a:tr h="520364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2400" b="0" i="0" u="none" strike="noStrike" kern="1200" cap="none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2021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2400" b="0" i="0" u="none" strike="noStrike" kern="1200" cap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53.857.950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93055803"/>
                  </a:ext>
                </a:extLst>
              </a:tr>
              <a:tr h="520364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2400" b="0" i="0" u="none" strike="noStrike" kern="1200" cap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2022 (até julho)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2400" b="0" i="0" u="none" strike="noStrike" kern="1200" cap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49.662.750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416916756"/>
                  </a:ext>
                </a:extLst>
              </a:tr>
            </a:tbl>
          </a:graphicData>
        </a:graphic>
      </p:graphicFrame>
      <p:sp>
        <p:nvSpPr>
          <p:cNvPr id="5" name="CaixaDeTexto 4">
            <a:extLst>
              <a:ext uri="{FF2B5EF4-FFF2-40B4-BE49-F238E27FC236}">
                <a16:creationId xmlns:a16="http://schemas.microsoft.com/office/drawing/2014/main" xmlns="" id="{4816290C-45D5-8B7E-4C84-0C851B4DFD71}"/>
              </a:ext>
            </a:extLst>
          </p:cNvPr>
          <p:cNvSpPr txBox="1"/>
          <p:nvPr/>
        </p:nvSpPr>
        <p:spPr>
          <a:xfrm>
            <a:off x="2135560" y="6309320"/>
            <a:ext cx="964907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Fonte: Sistema de Gerenciamento de Programas, em “margem do cálculo PNAB”.</a:t>
            </a:r>
          </a:p>
        </p:txBody>
      </p:sp>
    </p:spTree>
    <p:extLst>
      <p:ext uri="{BB962C8B-B14F-4D97-AF65-F5344CB8AC3E}">
        <p14:creationId xmlns:p14="http://schemas.microsoft.com/office/powerpoint/2010/main" val="2154452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xmlns="" id="{7BA8E65D-DD7E-0AF2-706D-369C729302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5E387-4EE4-4D39-BC6B-92775E23484A}" type="slidenum">
              <a:rPr lang="pt-BR" smtClean="0"/>
              <a:t>18</a:t>
            </a:fld>
            <a:endParaRPr lang="pt-BR"/>
          </a:p>
        </p:txBody>
      </p:sp>
      <p:sp>
        <p:nvSpPr>
          <p:cNvPr id="3" name="Espaço Reservado para Texto 4">
            <a:extLst>
              <a:ext uri="{FF2B5EF4-FFF2-40B4-BE49-F238E27FC236}">
                <a16:creationId xmlns:a16="http://schemas.microsoft.com/office/drawing/2014/main" xmlns="" id="{CF78537A-4C8B-0CE8-18F6-1272C976A360}"/>
              </a:ext>
            </a:extLst>
          </p:cNvPr>
          <p:cNvSpPr>
            <a:spLocks noGrp="1"/>
          </p:cNvSpPr>
          <p:nvPr/>
        </p:nvSpPr>
        <p:spPr>
          <a:xfrm>
            <a:off x="659396" y="231152"/>
            <a:ext cx="10873208" cy="5889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BR" sz="4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BRASILEIROS FORMADOS NO EXTERIOR</a:t>
            </a:r>
            <a:endParaRPr lang="pt-BR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xmlns="" id="{52C20C31-CA86-16B4-6DE1-9AC254393C7D}"/>
              </a:ext>
            </a:extLst>
          </p:cNvPr>
          <p:cNvSpPr/>
          <p:nvPr/>
        </p:nvSpPr>
        <p:spPr>
          <a:xfrm>
            <a:off x="2783632" y="1628800"/>
            <a:ext cx="8568952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Outro problema também vivenciado no Brasil diz respeito aos profissionais que são formados no exterior, com maior ênfase no Paraguai, Colômbia e Bolívia, cuja qualidade do ensino cabe diversos questionamentos. Um exemplo da situação é a cidade de Pedro Juan Caballero, situada no Paraguai, onde tem nove faculdades de Medicina, nas quais estudam pelo menos 12 mil brasileiros.</a:t>
            </a:r>
          </a:p>
          <a:p>
            <a:pPr algn="just"/>
            <a:endParaRPr lang="pt-B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O número é superior, por exemplo, ao de vagas ofertadas por ano por todas as universidades públicas do Brasil (10,6 mil).Após a graduação esses profissionais retornam para o Brasil, e os resultados do Revalida apontam a má qualidade no ensino.</a:t>
            </a:r>
          </a:p>
        </p:txBody>
      </p:sp>
    </p:spTree>
    <p:extLst>
      <p:ext uri="{BB962C8B-B14F-4D97-AF65-F5344CB8AC3E}">
        <p14:creationId xmlns:p14="http://schemas.microsoft.com/office/powerpoint/2010/main" val="3151679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xmlns="" id="{0AB7BF20-0C9A-F10C-2BC5-0BA9729AFA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5E387-4EE4-4D39-BC6B-92775E23484A}" type="slidenum">
              <a:rPr lang="pt-BR" smtClean="0"/>
              <a:t>19</a:t>
            </a:fld>
            <a:endParaRPr lang="pt-BR"/>
          </a:p>
        </p:txBody>
      </p:sp>
      <p:sp>
        <p:nvSpPr>
          <p:cNvPr id="3" name="Espaço Reservado para Texto 4">
            <a:extLst>
              <a:ext uri="{FF2B5EF4-FFF2-40B4-BE49-F238E27FC236}">
                <a16:creationId xmlns:a16="http://schemas.microsoft.com/office/drawing/2014/main" xmlns="" id="{58F34189-7652-9C6A-C08A-71EC6F97E402}"/>
              </a:ext>
            </a:extLst>
          </p:cNvPr>
          <p:cNvSpPr>
            <a:spLocks noGrp="1"/>
          </p:cNvSpPr>
          <p:nvPr/>
        </p:nvSpPr>
        <p:spPr>
          <a:xfrm>
            <a:off x="659396" y="231152"/>
            <a:ext cx="10873208" cy="5889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4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MÉDICOS PELO BRASIL</a:t>
            </a:r>
            <a:endParaRPr lang="pt-BR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xmlns="" id="{5F648E13-0230-4885-2512-3BEA61498F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1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51584" y="1340768"/>
            <a:ext cx="7992887" cy="4836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059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4">
            <a:extLst>
              <a:ext uri="{FF2B5EF4-FFF2-40B4-BE49-F238E27FC236}">
                <a16:creationId xmlns:a16="http://schemas.microsoft.com/office/drawing/2014/main" xmlns="" id="{769F1FE3-D510-4F38-B564-E828D8A75778}"/>
              </a:ext>
            </a:extLst>
          </p:cNvPr>
          <p:cNvSpPr>
            <a:spLocks noGrp="1"/>
          </p:cNvSpPr>
          <p:nvPr/>
        </p:nvSpPr>
        <p:spPr>
          <a:xfrm>
            <a:off x="992884" y="260648"/>
            <a:ext cx="10206233" cy="5889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DEMOGRAFIA MÉDICA - 2022</a:t>
            </a:r>
          </a:p>
        </p:txBody>
      </p:sp>
      <p:sp>
        <p:nvSpPr>
          <p:cNvPr id="3" name="Espaço Reservado para Texto 6">
            <a:extLst>
              <a:ext uri="{FF2B5EF4-FFF2-40B4-BE49-F238E27FC236}">
                <a16:creationId xmlns:a16="http://schemas.microsoft.com/office/drawing/2014/main" xmlns="" id="{604E6AB0-A6C0-9300-7331-8F97A5F6213B}"/>
              </a:ext>
            </a:extLst>
          </p:cNvPr>
          <p:cNvSpPr txBox="1">
            <a:spLocks/>
          </p:cNvSpPr>
          <p:nvPr/>
        </p:nvSpPr>
        <p:spPr>
          <a:xfrm>
            <a:off x="3287688" y="1844824"/>
            <a:ext cx="7038407" cy="4104456"/>
          </a:xfrm>
          <a:prstGeom prst="rect">
            <a:avLst/>
          </a:prstGeom>
        </p:spPr>
        <p:txBody>
          <a:bodyPr numCol="1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buNone/>
            </a:pP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O estudo Demografia Médica (2020), coordenado pelo professor da Faculdade de Medicina da USP, Mário Scheffer, com o apoio institucional do CFM e do Conselho Regional de Medicina de São Paulo (CREMESP), mostra que o Brasil atingiu a marca de 547.344 médicos em 2020 e a razão de médico a cada mil habitantes de 2,4. 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xmlns="" id="{C4748FC7-C7D3-F2ED-3CAB-C6F64A9C7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5E387-4EE4-4D39-BC6B-92775E23484A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39301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xmlns="" id="{B22F7896-A5F4-0566-9331-DFAE91DF6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5E387-4EE4-4D39-BC6B-92775E23484A}" type="slidenum">
              <a:rPr lang="pt-BR" smtClean="0"/>
              <a:t>20</a:t>
            </a:fld>
            <a:endParaRPr lang="pt-BR"/>
          </a:p>
        </p:txBody>
      </p:sp>
      <p:pic>
        <p:nvPicPr>
          <p:cNvPr id="3" name="Picture 2" descr="Texto">
            <a:extLst>
              <a:ext uri="{FF2B5EF4-FFF2-40B4-BE49-F238E27FC236}">
                <a16:creationId xmlns:a16="http://schemas.microsoft.com/office/drawing/2014/main" xmlns="" id="{C73CD9BE-B97E-5B1F-BD7D-D4C0CA1274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505" y="116633"/>
            <a:ext cx="10225135" cy="655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64818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xmlns="" id="{192FA5C5-B5BD-76E5-B685-6C301EC615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5E387-4EE4-4D39-BC6B-92775E23484A}" type="slidenum">
              <a:rPr lang="pt-BR" smtClean="0"/>
              <a:t>21</a:t>
            </a:fld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E406D152-B992-05D5-D1BF-2DBF514202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3552" y="116633"/>
            <a:ext cx="9865096" cy="656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1921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xmlns="" id="{76B64FC9-CEE8-8F1D-6ECC-56A2B2A6BB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5E387-4EE4-4D39-BC6B-92775E23484A}" type="slidenum">
              <a:rPr lang="pt-BR" smtClean="0"/>
              <a:t>22</a:t>
            </a:fld>
            <a:endParaRPr lang="pt-BR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xmlns="" id="{2CFA5CAD-70D8-C00E-C30C-F720D89D233A}"/>
              </a:ext>
            </a:extLst>
          </p:cNvPr>
          <p:cNvSpPr/>
          <p:nvPr/>
        </p:nvSpPr>
        <p:spPr>
          <a:xfrm>
            <a:off x="1775520" y="188640"/>
            <a:ext cx="10081120" cy="63863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pt-BR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Críticas à Medida Provisória nº 1.165, de 20 de março de 2023</a:t>
            </a:r>
            <a:endParaRPr lang="pt-BR" sz="2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+mj-lt"/>
              <a:buAutoNum type="alphaLcPeriod"/>
            </a:pPr>
            <a:endParaRPr lang="pt-BR" sz="2400" i="1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42913" lvl="0" indent="-442913" algn="just">
              <a:lnSpc>
                <a:spcPct val="107000"/>
              </a:lnSpc>
              <a:spcAft>
                <a:spcPts val="0"/>
              </a:spcAft>
              <a:buFont typeface="+mj-lt"/>
              <a:buAutoNum type="alphaUcPeriod"/>
            </a:pPr>
            <a:r>
              <a:rPr lang="pt-BR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Informa que o Programa Mais Médicos “reuniu estratégias para prover e fixar médicos”:</a:t>
            </a:r>
          </a:p>
          <a:p>
            <a:pPr marL="442913" algn="just">
              <a:lnSpc>
                <a:spcPct val="107000"/>
              </a:lnSpc>
              <a:spcAft>
                <a:spcPts val="0"/>
              </a:spcAft>
            </a:pPr>
            <a:r>
              <a:rPr lang="pt-BR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Tal fato não condiz com a realidade, haja vista que o</a:t>
            </a:r>
            <a:r>
              <a:rPr lang="pt-BR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pt-BR" sz="24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vínculo dos profissionais neste Projeto é precário,</a:t>
            </a:r>
            <a:r>
              <a:rPr lang="pt-BR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pt-BR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posto que que percebem apenas bolsa-formação, pelo prazo de 4 anos. Embora a presente MP pretenda, em seu art. 14, §1º, majorar o termo de adesão para quatro anos, tal fato não se mostra hábil a ampliar o provimento e propiciar a fixação de profissionais nas municipalidades. No PMMB,</a:t>
            </a:r>
            <a:r>
              <a:rPr lang="pt-BR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pt-BR" sz="24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ao final do termo de adesão, o profissional é desligado do Projeto, fato que não propicia fixação alguma de profissional.</a:t>
            </a:r>
          </a:p>
          <a:p>
            <a:pPr marL="442913" algn="just">
              <a:lnSpc>
                <a:spcPct val="107000"/>
              </a:lnSpc>
              <a:spcAft>
                <a:spcPts val="0"/>
              </a:spcAft>
            </a:pPr>
            <a:r>
              <a:rPr lang="pt-BR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Não propicia, de longe, a atratividade, haja vista que não é comum a qualquer profissional mudar-se de cidade com sua família, para permanecer por tempo tão curto, sem nenhuma perspectiva de carreira no âmbito do referido Programa.</a:t>
            </a:r>
          </a:p>
        </p:txBody>
      </p:sp>
    </p:spTree>
    <p:extLst>
      <p:ext uri="{BB962C8B-B14F-4D97-AF65-F5344CB8AC3E}">
        <p14:creationId xmlns:p14="http://schemas.microsoft.com/office/powerpoint/2010/main" val="3196209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xmlns="" id="{7BA8E65D-DD7E-0AF2-706D-369C729302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5E387-4EE4-4D39-BC6B-92775E23484A}" type="slidenum">
              <a:rPr lang="pt-BR" smtClean="0"/>
              <a:t>23</a:t>
            </a:fld>
            <a:endParaRPr lang="pt-BR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xmlns="" id="{B3B3712F-CD48-15BE-CFA3-D9F44FEDFEB7}"/>
              </a:ext>
            </a:extLst>
          </p:cNvPr>
          <p:cNvSpPr/>
          <p:nvPr/>
        </p:nvSpPr>
        <p:spPr>
          <a:xfrm>
            <a:off x="1631504" y="35994"/>
            <a:ext cx="10369152" cy="65426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algn="just">
              <a:lnSpc>
                <a:spcPct val="107000"/>
              </a:lnSpc>
              <a:spcAft>
                <a:spcPts val="0"/>
              </a:spcAft>
              <a:buFont typeface="+mj-lt"/>
              <a:buAutoNum type="alphaUcPeriod" startAt="2"/>
            </a:pPr>
            <a:r>
              <a:rPr lang="pt-BR" sz="2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Exposição de Motivos informa que, “apesar dos resultados positivos do Mais Médicos, essa política pública começou a ser reduzida a partir de 2017, sendo esse processo intensificado a partir de 2019. Como resultado, o Programa registra hoje 8.613 profissionais em atuação, muito aquém do registrado em seu auge, em 2015, quando contava com 18.240 profissionais”:</a:t>
            </a:r>
          </a:p>
          <a:p>
            <a:pPr marL="457200" algn="just">
              <a:lnSpc>
                <a:spcPct val="115000"/>
              </a:lnSpc>
              <a:spcAft>
                <a:spcPts val="0"/>
              </a:spcAft>
            </a:pPr>
            <a:r>
              <a:rPr lang="pt-BR" sz="22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Veja que a Exposição de Motivos silencia quanto a instituição do Programa Médicos pelo Brasil (</a:t>
            </a:r>
            <a:r>
              <a:rPr lang="pt-BR" sz="22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PMpB</a:t>
            </a:r>
            <a:r>
              <a:rPr lang="pt-BR" sz="22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), que teve por objetivo substituir, de forma gradual e ordenada, o PMMB. </a:t>
            </a:r>
            <a:r>
              <a:rPr lang="pt-BR" sz="2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 acordo com o Contrato de Gestão firmado entre a </a:t>
            </a:r>
            <a:r>
              <a:rPr lang="pt-BR" sz="2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Adaps</a:t>
            </a:r>
            <a:r>
              <a:rPr lang="pt-BR" sz="2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e o Ministério da Saúde,</a:t>
            </a:r>
            <a:r>
              <a:rPr lang="pt-BR" sz="2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pt-BR" sz="22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meta para 2022 era contratar cinco mil médicos pelo </a:t>
            </a:r>
            <a:r>
              <a:rPr lang="pt-BR" sz="22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PMpB</a:t>
            </a:r>
            <a:r>
              <a:rPr lang="pt-BR" sz="22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fato que foi devidamente alcançado. Ou seja, de acordo com a MP em comento, existem 8.613 médicos pelo PMMB, e pelo  menos mais 5.000 médicos pela </a:t>
            </a:r>
            <a:r>
              <a:rPr lang="pt-BR" sz="22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Adaps</a:t>
            </a:r>
            <a:r>
              <a:rPr lang="pt-BR" sz="22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457200" algn="just">
              <a:lnSpc>
                <a:spcPct val="115000"/>
              </a:lnSpc>
              <a:spcAft>
                <a:spcPts val="0"/>
              </a:spcAft>
            </a:pPr>
            <a:r>
              <a:rPr lang="pt-BR" sz="2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Cabe elucidar que o </a:t>
            </a:r>
            <a:r>
              <a:rPr lang="pt-BR" sz="2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PMpB</a:t>
            </a:r>
            <a:r>
              <a:rPr lang="pt-BR" sz="2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veio, ainda, para corrigir evidente fragilidade na definição de municípios prioritários (com o </a:t>
            </a:r>
            <a:r>
              <a:rPr lang="pt-BR" sz="2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PMpB</a:t>
            </a:r>
            <a:r>
              <a:rPr lang="pt-BR" sz="2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a classificação técnica das cidades em localidades de difícil provimento ou alta vulnerabilidade utilizou critérios técnicos (IBGE/OCDE) e a vulnerabilidade socioeconômica da população).</a:t>
            </a:r>
            <a:endParaRPr lang="pt-BR" sz="2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6107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xmlns="" id="{0AB7BF20-0C9A-F10C-2BC5-0BA9729AFA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5E387-4EE4-4D39-BC6B-92775E23484A}" type="slidenum">
              <a:rPr lang="pt-BR" smtClean="0"/>
              <a:t>24</a:t>
            </a:fld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xmlns="" id="{46FFFFD1-94C1-4CB0-69F3-AB1BDF0E02F8}"/>
              </a:ext>
            </a:extLst>
          </p:cNvPr>
          <p:cNvSpPr txBox="1"/>
          <p:nvPr/>
        </p:nvSpPr>
        <p:spPr>
          <a:xfrm>
            <a:off x="1991544" y="1052736"/>
            <a:ext cx="9848472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OBJETIVOS REAIS DO PROGRAMA MAIS MÉDICOS 2023:</a:t>
            </a:r>
          </a:p>
          <a:p>
            <a:pPr algn="just"/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30225" indent="-530225" algn="just">
              <a:buAutoNum type="arabicParenR"/>
            </a:pP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IDEOLÓGICO. DESTRUIR TUDO DE BOM FEITO POR NOSSA GESTÃO.</a:t>
            </a:r>
          </a:p>
          <a:p>
            <a:pPr marL="530225" indent="-530225" algn="just">
              <a:buAutoNum type="arabicParenR"/>
            </a:pP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BARATEAR OS CUSTOS DO PROVIMENTO DE MÉDICOS ÀS CUSTAS DA SAÚDE DA POPULAÇÃO POBRE</a:t>
            </a:r>
          </a:p>
          <a:p>
            <a:pPr marL="530225" indent="-530225" algn="just">
              <a:buAutoNum type="arabicParenR"/>
            </a:pP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“PRENDER” PESSOAS SEM OUTRA OPÇÃO DE TRABALHO EM LOCAIS DE DIFÍCIL ACESSO ÀS CUSTAS DE SUAS DIGNIDADES E COLOCANDO EM RISCO A POPULAÇÃO POBRE.</a:t>
            </a:r>
          </a:p>
        </p:txBody>
      </p:sp>
    </p:spTree>
    <p:extLst>
      <p:ext uri="{BB962C8B-B14F-4D97-AF65-F5344CB8AC3E}">
        <p14:creationId xmlns:p14="http://schemas.microsoft.com/office/powerpoint/2010/main" val="2095683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4">
            <a:extLst>
              <a:ext uri="{FF2B5EF4-FFF2-40B4-BE49-F238E27FC236}">
                <a16:creationId xmlns:a16="http://schemas.microsoft.com/office/drawing/2014/main" xmlns="" id="{D9D07AF9-0B2F-6287-2B9E-96714CF91481}"/>
              </a:ext>
            </a:extLst>
          </p:cNvPr>
          <p:cNvSpPr>
            <a:spLocks noGrp="1"/>
          </p:cNvSpPr>
          <p:nvPr/>
        </p:nvSpPr>
        <p:spPr>
          <a:xfrm>
            <a:off x="992884" y="260648"/>
            <a:ext cx="10206233" cy="5889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DEMOGRAFIA MÉDICA - 2022</a:t>
            </a:r>
          </a:p>
        </p:txBody>
      </p:sp>
      <p:sp>
        <p:nvSpPr>
          <p:cNvPr id="3" name="Espaço Reservado para Texto 6">
            <a:extLst>
              <a:ext uri="{FF2B5EF4-FFF2-40B4-BE49-F238E27FC236}">
                <a16:creationId xmlns:a16="http://schemas.microsoft.com/office/drawing/2014/main" xmlns="" id="{6F8A35EB-0EF9-13AD-C370-8D156CCF8BA2}"/>
              </a:ext>
            </a:extLst>
          </p:cNvPr>
          <p:cNvSpPr txBox="1">
            <a:spLocks/>
          </p:cNvSpPr>
          <p:nvPr/>
        </p:nvSpPr>
        <p:spPr>
          <a:xfrm>
            <a:off x="2423592" y="1916832"/>
            <a:ext cx="5112568" cy="4608512"/>
          </a:xfrm>
          <a:prstGeom prst="rect">
            <a:avLst/>
          </a:prstGeom>
        </p:spPr>
        <p:txBody>
          <a:bodyPr numCol="1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buNone/>
            </a:pP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Em 2010, quando foi elaborado o primeiro estudo de Demografia Médica, a razão de médicos por habitante era menor (1,91 por grupo de mil). Naquele período, 16.058 deixaram a faculdade e ingressaram no sistema de saúde. Em 2016, esse número chegou a 18.753. Porém, segundo o estudo, a tendência é que ele aumente muito mais, devendo chegar a mais de 28 mil, em 2024.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845A4B41-82BF-F2F4-65BE-B5E11122B19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80176" y="116632"/>
            <a:ext cx="4392488" cy="6480720"/>
          </a:xfrm>
          <a:prstGeom prst="rect">
            <a:avLst/>
          </a:prstGeom>
        </p:spPr>
      </p:pic>
      <p:sp>
        <p:nvSpPr>
          <p:cNvPr id="5" name="Espaço Reservado para Texto 6">
            <a:extLst>
              <a:ext uri="{FF2B5EF4-FFF2-40B4-BE49-F238E27FC236}">
                <a16:creationId xmlns:a16="http://schemas.microsoft.com/office/drawing/2014/main" xmlns="" id="{EA7EAF2A-E3E7-F291-90FD-574A34F82E5E}"/>
              </a:ext>
            </a:extLst>
          </p:cNvPr>
          <p:cNvSpPr txBox="1">
            <a:spLocks/>
          </p:cNvSpPr>
          <p:nvPr/>
        </p:nvSpPr>
        <p:spPr>
          <a:xfrm>
            <a:off x="8328248" y="2924944"/>
            <a:ext cx="2736303" cy="187220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547.344 médicos em 2020 e a razão de médico a cada mil habitantes de 2,4</a:t>
            </a: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48B6B871-7A03-1405-85FC-239946CB33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5E387-4EE4-4D39-BC6B-92775E23484A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33264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4">
            <a:extLst>
              <a:ext uri="{FF2B5EF4-FFF2-40B4-BE49-F238E27FC236}">
                <a16:creationId xmlns:a16="http://schemas.microsoft.com/office/drawing/2014/main" xmlns="" id="{090C19E1-F5A7-87B7-649F-70A9EEB55F35}"/>
              </a:ext>
            </a:extLst>
          </p:cNvPr>
          <p:cNvSpPr>
            <a:spLocks noGrp="1"/>
          </p:cNvSpPr>
          <p:nvPr/>
        </p:nvSpPr>
        <p:spPr>
          <a:xfrm>
            <a:off x="992884" y="260648"/>
            <a:ext cx="10206233" cy="5889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DEMOGRAFIA MÉDICA - 2022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xmlns="" id="{51A98F39-BED9-602C-1CA9-A4E3815F0C18}"/>
              </a:ext>
            </a:extLst>
          </p:cNvPr>
          <p:cNvSpPr txBox="1"/>
          <p:nvPr/>
        </p:nvSpPr>
        <p:spPr>
          <a:xfrm>
            <a:off x="2423592" y="1340768"/>
            <a:ext cx="8589804" cy="50098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Não basta formar mais profissionais, mas sim formar melhores profissionais, que tenham um olhar mais humanizado, e de forma estratégica, para que os novos profissionais sejam instigados pelos locais onde existem a carência desse tipo de serviço. Atualmente, é possível afirmar que o Brasil já ultrapassou a marca de países desenvolvidos quando se trata da quantidade de médicos por habitantes, conforme informações extraídas da Demografia Médica de 2020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xmlns="" id="{F67CC793-4EC0-00F3-204D-F20B3A384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5E387-4EE4-4D39-BC6B-92775E23484A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93987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xmlns="" id="{BE6EB035-19DC-A9F4-DBDF-EB2A623F9F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5E387-4EE4-4D39-BC6B-92775E23484A}" type="slidenum">
              <a:rPr lang="pt-BR" smtClean="0"/>
              <a:t>5</a:t>
            </a:fld>
            <a:endParaRPr lang="pt-BR"/>
          </a:p>
        </p:txBody>
      </p:sp>
      <p:sp>
        <p:nvSpPr>
          <p:cNvPr id="3" name="Espaço Reservado para Texto 4">
            <a:extLst>
              <a:ext uri="{FF2B5EF4-FFF2-40B4-BE49-F238E27FC236}">
                <a16:creationId xmlns:a16="http://schemas.microsoft.com/office/drawing/2014/main" xmlns="" id="{5BD4C28D-11CD-B62A-F3D1-D11040B37312}"/>
              </a:ext>
            </a:extLst>
          </p:cNvPr>
          <p:cNvSpPr>
            <a:spLocks noGrp="1"/>
          </p:cNvSpPr>
          <p:nvPr/>
        </p:nvSpPr>
        <p:spPr>
          <a:xfrm>
            <a:off x="2320306" y="260648"/>
            <a:ext cx="7551389" cy="5889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DEMOGRAFIA MÉDICA - 2022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13F471A2-E455-E4EC-2E50-9B769908BA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1544" y="980728"/>
            <a:ext cx="10200456" cy="576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911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xmlns="" id="{48FB5F35-D904-4C9C-94B9-C810AEC2B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5E387-4EE4-4D39-BC6B-92775E23484A}" type="slidenum">
              <a:rPr lang="pt-BR" smtClean="0"/>
              <a:t>6</a:t>
            </a:fld>
            <a:endParaRPr lang="pt-BR"/>
          </a:p>
        </p:txBody>
      </p:sp>
      <p:sp>
        <p:nvSpPr>
          <p:cNvPr id="3" name="Espaço Reservado para Texto 4">
            <a:extLst>
              <a:ext uri="{FF2B5EF4-FFF2-40B4-BE49-F238E27FC236}">
                <a16:creationId xmlns:a16="http://schemas.microsoft.com/office/drawing/2014/main" xmlns="" id="{0416BEB2-8433-08B6-EB11-0B1C2BDF4D0E}"/>
              </a:ext>
            </a:extLst>
          </p:cNvPr>
          <p:cNvSpPr>
            <a:spLocks noGrp="1"/>
          </p:cNvSpPr>
          <p:nvPr/>
        </p:nvSpPr>
        <p:spPr>
          <a:xfrm>
            <a:off x="2320306" y="260648"/>
            <a:ext cx="7551389" cy="5889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DEMOGRAFIA MÉDICA - 2022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0DF6DFA5-C7F5-6BCF-DD91-96181FD105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5561" y="980728"/>
            <a:ext cx="9756334" cy="568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733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xmlns="" id="{138A5001-6F53-D180-A050-C1C3C970E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5E387-4EE4-4D39-BC6B-92775E23484A}" type="slidenum">
              <a:rPr lang="pt-BR" smtClean="0"/>
              <a:t>7</a:t>
            </a:fld>
            <a:endParaRPr lang="pt-BR"/>
          </a:p>
        </p:txBody>
      </p:sp>
      <p:sp>
        <p:nvSpPr>
          <p:cNvPr id="3" name="Espaço Reservado para Texto 4">
            <a:extLst>
              <a:ext uri="{FF2B5EF4-FFF2-40B4-BE49-F238E27FC236}">
                <a16:creationId xmlns:a16="http://schemas.microsoft.com/office/drawing/2014/main" xmlns="" id="{09B83917-3D06-889E-D525-6768BBF2ED3D}"/>
              </a:ext>
            </a:extLst>
          </p:cNvPr>
          <p:cNvSpPr>
            <a:spLocks noGrp="1"/>
          </p:cNvSpPr>
          <p:nvPr/>
        </p:nvSpPr>
        <p:spPr>
          <a:xfrm>
            <a:off x="2320306" y="260648"/>
            <a:ext cx="7551389" cy="5889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DEMOGRAFIA MÉDICA - 2022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xmlns="" id="{D27FCFE7-37FA-56A5-5767-E6178D37B314}"/>
              </a:ext>
            </a:extLst>
          </p:cNvPr>
          <p:cNvSpPr txBox="1"/>
          <p:nvPr/>
        </p:nvSpPr>
        <p:spPr>
          <a:xfrm>
            <a:off x="3071663" y="2348881"/>
            <a:ext cx="5832649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Nos últimos 100 anos, o número de médicos no Brasil aumentou pro proporcionalmente cinco vezes mais que o número de habitantes</a:t>
            </a:r>
          </a:p>
        </p:txBody>
      </p:sp>
    </p:spTree>
    <p:extLst>
      <p:ext uri="{BB962C8B-B14F-4D97-AF65-F5344CB8AC3E}">
        <p14:creationId xmlns:p14="http://schemas.microsoft.com/office/powerpoint/2010/main" val="2136389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xmlns="" id="{7BA8E65D-DD7E-0AF2-706D-369C729302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5E387-4EE4-4D39-BC6B-92775E23484A}" type="slidenum">
              <a:rPr lang="pt-BR" smtClean="0"/>
              <a:t>8</a:t>
            </a:fld>
            <a:endParaRPr lang="pt-BR"/>
          </a:p>
        </p:txBody>
      </p:sp>
      <p:sp>
        <p:nvSpPr>
          <p:cNvPr id="3" name="Espaço Reservado para Texto 4">
            <a:extLst>
              <a:ext uri="{FF2B5EF4-FFF2-40B4-BE49-F238E27FC236}">
                <a16:creationId xmlns:a16="http://schemas.microsoft.com/office/drawing/2014/main" xmlns="" id="{40A02A77-199C-15E6-B7E1-52C90915FF8D}"/>
              </a:ext>
            </a:extLst>
          </p:cNvPr>
          <p:cNvSpPr>
            <a:spLocks noGrp="1"/>
          </p:cNvSpPr>
          <p:nvPr/>
        </p:nvSpPr>
        <p:spPr>
          <a:xfrm>
            <a:off x="659396" y="260648"/>
            <a:ext cx="10873208" cy="5889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ABERTURA DE VAGAS DE MEDICINA</a:t>
            </a:r>
            <a:endParaRPr lang="pt-BR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ço Reservado para Texto 6">
            <a:extLst>
              <a:ext uri="{FF2B5EF4-FFF2-40B4-BE49-F238E27FC236}">
                <a16:creationId xmlns:a16="http://schemas.microsoft.com/office/drawing/2014/main" xmlns="" id="{871085DE-6F5C-42FF-3B4D-268256D07DD2}"/>
              </a:ext>
            </a:extLst>
          </p:cNvPr>
          <p:cNvSpPr txBox="1">
            <a:spLocks/>
          </p:cNvSpPr>
          <p:nvPr/>
        </p:nvSpPr>
        <p:spPr>
          <a:xfrm>
            <a:off x="2135560" y="980728"/>
            <a:ext cx="9361040" cy="5616624"/>
          </a:xfrm>
          <a:prstGeom prst="rect">
            <a:avLst/>
          </a:prstGeom>
        </p:spPr>
        <p:txBody>
          <a:bodyPr numCol="1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buNone/>
            </a:pP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De 2011 a 2020, foram abertas mais de 20 mil novas vagas de graduação, sendo 84% delas ofertadas por escolas médicas privadas e 71% localizadas fora das capitais. 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Diante desse cenário, nota-se:</a:t>
            </a:r>
          </a:p>
          <a:p>
            <a:pPr algn="just">
              <a:lnSpc>
                <a:spcPct val="150000"/>
              </a:lnSpc>
              <a:buFontTx/>
              <a:buChar char="-"/>
            </a:pP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Baixa qualidade do estudo oferecido;</a:t>
            </a:r>
          </a:p>
          <a:p>
            <a:pPr algn="just">
              <a:lnSpc>
                <a:spcPct val="150000"/>
              </a:lnSpc>
              <a:buFontTx/>
              <a:buChar char="-"/>
            </a:pP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Cursos de medicina instalados em locais sem infraestrutura para a prática dos estudantes</a:t>
            </a:r>
          </a:p>
          <a:p>
            <a:pPr algn="just">
              <a:lnSpc>
                <a:spcPct val="150000"/>
              </a:lnSpc>
              <a:buFontTx/>
              <a:buChar char="-"/>
            </a:pP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Falta de estrutura para o estágio, a exemplo a inexistência de leitos. Em 21 escolas, há menos de um leito por aluno;</a:t>
            </a:r>
          </a:p>
          <a:p>
            <a:pPr marL="0" indent="0" algn="just">
              <a:lnSpc>
                <a:spcPct val="150000"/>
              </a:lnSpc>
              <a:buNone/>
            </a:pPr>
            <a:endParaRPr lang="pt-BR" sz="2400" dirty="0"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8940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xmlns="" id="{0AB7BF20-0C9A-F10C-2BC5-0BA9729AFA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5E387-4EE4-4D39-BC6B-92775E23484A}" type="slidenum">
              <a:rPr lang="pt-BR" smtClean="0"/>
              <a:t>9</a:t>
            </a:fld>
            <a:endParaRPr lang="pt-BR"/>
          </a:p>
        </p:txBody>
      </p:sp>
      <p:sp>
        <p:nvSpPr>
          <p:cNvPr id="3" name="Espaço Reservado para Texto 4">
            <a:extLst>
              <a:ext uri="{FF2B5EF4-FFF2-40B4-BE49-F238E27FC236}">
                <a16:creationId xmlns:a16="http://schemas.microsoft.com/office/drawing/2014/main" xmlns="" id="{FEDEA80C-ACB1-966C-6BD1-219E2C2707AD}"/>
              </a:ext>
            </a:extLst>
          </p:cNvPr>
          <p:cNvSpPr>
            <a:spLocks noGrp="1"/>
          </p:cNvSpPr>
          <p:nvPr/>
        </p:nvSpPr>
        <p:spPr>
          <a:xfrm>
            <a:off x="659396" y="260648"/>
            <a:ext cx="10873208" cy="5889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ABERTURA DE VAGAS DE MEDICINA</a:t>
            </a:r>
            <a:endParaRPr lang="pt-BR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ço Reservado para Texto 6">
            <a:extLst>
              <a:ext uri="{FF2B5EF4-FFF2-40B4-BE49-F238E27FC236}">
                <a16:creationId xmlns:a16="http://schemas.microsoft.com/office/drawing/2014/main" xmlns="" id="{29748786-1138-A3DC-EE67-080EFF5F79FB}"/>
              </a:ext>
            </a:extLst>
          </p:cNvPr>
          <p:cNvSpPr txBox="1">
            <a:spLocks/>
          </p:cNvSpPr>
          <p:nvPr/>
        </p:nvSpPr>
        <p:spPr>
          <a:xfrm>
            <a:off x="2711624" y="1124744"/>
            <a:ext cx="5040560" cy="4680520"/>
          </a:xfrm>
          <a:prstGeom prst="rect">
            <a:avLst/>
          </a:prstGeom>
        </p:spPr>
        <p:txBody>
          <a:bodyPr numCol="1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buNone/>
            </a:pP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O mero aumento das vagas autorizadas para o curso de medicina demonstrou na prática ser insuficiente para reduzir a desigualdade médica nas regiões brasileiras, por isso, ela deve ser aliada a outras políticas, públicas, que vem sendo implementadas pelo Governo, como é o caso do Programa Médicos pelo Brasil, que dentre outras finalidades, busca a valorização do profissional médico.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CD3E60FF-4165-BAB3-B3B6-DFC27781E19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52183" y="925661"/>
            <a:ext cx="4689225" cy="5194038"/>
          </a:xfrm>
          <a:prstGeom prst="rect">
            <a:avLst/>
          </a:prstGeom>
        </p:spPr>
      </p:pic>
      <p:sp>
        <p:nvSpPr>
          <p:cNvPr id="7" name="Espaço Reservado para Texto 6">
            <a:extLst>
              <a:ext uri="{FF2B5EF4-FFF2-40B4-BE49-F238E27FC236}">
                <a16:creationId xmlns:a16="http://schemas.microsoft.com/office/drawing/2014/main" xmlns="" id="{77B29685-DAA0-CC1B-1F37-BCD410434D90}"/>
              </a:ext>
            </a:extLst>
          </p:cNvPr>
          <p:cNvSpPr txBox="1">
            <a:spLocks/>
          </p:cNvSpPr>
          <p:nvPr/>
        </p:nvSpPr>
        <p:spPr>
          <a:xfrm>
            <a:off x="8256240" y="3140968"/>
            <a:ext cx="2414222" cy="151216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mil novas vagas de graduação </a:t>
            </a:r>
          </a:p>
          <a:p>
            <a:pPr algn="ctr"/>
            <a:r>
              <a:rPr lang="pt-BR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2011 a 2020</a:t>
            </a:r>
          </a:p>
        </p:txBody>
      </p:sp>
    </p:spTree>
    <p:extLst>
      <p:ext uri="{BB962C8B-B14F-4D97-AF65-F5344CB8AC3E}">
        <p14:creationId xmlns:p14="http://schemas.microsoft.com/office/powerpoint/2010/main" val="3280951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theme/theme1.xml><?xml version="1.0" encoding="utf-8"?>
<a:theme xmlns:a="http://schemas.openxmlformats.org/drawingml/2006/main" name="Cacho">
  <a:themeElements>
    <a:clrScheme name="Cacho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Cacho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acho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1518</Words>
  <Application>Microsoft Office PowerPoint</Application>
  <PresentationFormat>Widescreen</PresentationFormat>
  <Paragraphs>160</Paragraphs>
  <Slides>24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24</vt:i4>
      </vt:variant>
    </vt:vector>
  </HeadingPairs>
  <TitlesOfParts>
    <vt:vector size="32" baseType="lpstr">
      <vt:lpstr>Arial</vt:lpstr>
      <vt:lpstr>Calibri</vt:lpstr>
      <vt:lpstr>Century Gothic</vt:lpstr>
      <vt:lpstr>Montserrat</vt:lpstr>
      <vt:lpstr>Open Sans</vt:lpstr>
      <vt:lpstr>Times New Roman</vt:lpstr>
      <vt:lpstr>Wingdings 3</vt:lpstr>
      <vt:lpstr>Cacho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Plenário Usuário Padrão</dc:creator>
  <cp:lastModifiedBy>Plenário -  Usuário de Projeção</cp:lastModifiedBy>
  <cp:revision>1</cp:revision>
  <dcterms:modified xsi:type="dcterms:W3CDTF">2023-08-08T13:42:32Z</dcterms:modified>
</cp:coreProperties>
</file>