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0" r:id="rId5"/>
  </p:sldMasterIdLst>
  <p:notesMasterIdLst>
    <p:notesMasterId r:id="rId20"/>
  </p:notesMasterIdLst>
  <p:handoutMasterIdLst>
    <p:handoutMasterId r:id="rId21"/>
  </p:handoutMasterIdLst>
  <p:sldIdLst>
    <p:sldId id="257" r:id="rId6"/>
    <p:sldId id="356" r:id="rId7"/>
    <p:sldId id="373" r:id="rId8"/>
    <p:sldId id="374" r:id="rId9"/>
    <p:sldId id="375" r:id="rId10"/>
    <p:sldId id="354" r:id="rId11"/>
    <p:sldId id="377" r:id="rId12"/>
    <p:sldId id="260" r:id="rId13"/>
    <p:sldId id="376" r:id="rId14"/>
    <p:sldId id="266" r:id="rId15"/>
    <p:sldId id="371" r:id="rId16"/>
    <p:sldId id="361" r:id="rId17"/>
    <p:sldId id="379" r:id="rId18"/>
    <p:sldId id="275" r:id="rId19"/>
  </p:sldIdLst>
  <p:sldSz cx="12192000" cy="6858000"/>
  <p:notesSz cx="9982200" cy="67945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81B4752-1292-4318-9FCE-58520116D13C}">
          <p14:sldIdLst>
            <p14:sldId id="257"/>
            <p14:sldId id="356"/>
            <p14:sldId id="373"/>
            <p14:sldId id="374"/>
            <p14:sldId id="375"/>
            <p14:sldId id="354"/>
            <p14:sldId id="377"/>
            <p14:sldId id="260"/>
            <p14:sldId id="376"/>
            <p14:sldId id="266"/>
            <p14:sldId id="371"/>
            <p14:sldId id="361"/>
            <p14:sldId id="379"/>
            <p14:sldId id="275"/>
          </p14:sldIdLst>
        </p14:section>
        <p14:section name="Seção sem Título" id="{92FE0699-881A-48D0-8E8E-44E02F50048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1DB151F-0946-57A5-CF9E-93EB9583DE04}" name="Larissa Arruda Barbosa" initials="LB" userId="S::larissa.arruda@saude.gov.br::8b5c988f-bf26-4e13-b919-e93519b9e1a7" providerId="AD"/>
  <p188:author id="{AB65393E-EC4E-69A1-C3D0-D9B5021D94D3}" name="Indianara Maria Grando" initials="IG" userId="S::indianara.grando@saude.gov.br::0d38ad9a-5bfa-4386-8aef-a9b3b2635554" providerId="AD"/>
  <p188:author id="{C075BA47-18FF-F134-A762-0DBD88187D08}" name="Camila De Oliveira Portela" initials="CP" userId="S::camila.portela@saude.gov.br::904d9670-9013-487e-9015-c6775d191c6a" providerId="AD"/>
  <p188:author id="{80EF8E4D-2470-C167-CFA2-BA85FE3508F1}" name="Elena de Carvalho Cremm Prendergast" initials="EP" userId="S::elena.prendergast@saude.gov.br::4cf86ac6-5f71-41df-a6fd-0c7ef21925c4" providerId="AD"/>
  <p188:author id="{132072BB-23E9-D4DC-549F-FC7CBDEC3349}" name="Greice Madeleine Ikeda do Carmo" initials="GC" userId="S::greice.madeleine@saude.gov.br::357d7e13-984d-4627-9ad5-bc6a782ee47c" providerId="AD"/>
  <p188:author id="{F02EE8C7-44DE-DBDE-3DE4-745B995A5A38}" name="Aline Ale Beraldo" initials="AB" userId="S::aline.beraldo@saude.gov.br::c2d78ce9-7389-45e0-9234-72cf0165a6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CF00"/>
    <a:srgbClr val="183EFF"/>
    <a:srgbClr val="F7F7F7"/>
    <a:srgbClr val="E6E6E6"/>
    <a:srgbClr val="F2F2F1"/>
    <a:srgbClr val="FAFAFA"/>
    <a:srgbClr val="FF5500"/>
    <a:srgbClr val="FFD622"/>
    <a:srgbClr val="783C00"/>
    <a:srgbClr val="E5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6CB58A-E25E-4146-89D5-5BB3B089619F}" v="4" dt="2023-11-07T21:09:53.2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3" autoAdjust="0"/>
    <p:restoredTop sz="94660"/>
  </p:normalViewPr>
  <p:slideViewPr>
    <p:cSldViewPr snapToGrid="0">
      <p:cViewPr>
        <p:scale>
          <a:sx n="100" d="100"/>
          <a:sy n="100" d="100"/>
        </p:scale>
        <p:origin x="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audegov.sharepoint.com/sites/GTFarmacovigilncia/Shared%20Documents/General/EAPV/Sa&#250;de%20Brasil%202023/Analises/Analises_vers&#245;es_anteriores/Matriz_SaudeBrasil_ESAVI_13.05.2023_versaoCalendarioVaci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80068580424394"/>
          <c:y val="3.7118272313143241E-2"/>
          <c:w val="0.78923816248627632"/>
          <c:h val="0.6337654056107842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'Doses x Coef.ESAVI x mes.ano'!$C$1</c:f>
              <c:strCache>
                <c:ptCount val="1"/>
                <c:pt idx="0">
                  <c:v>Nº de Doses Aplicadas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numRef>
              <c:f>'Doses x Coef.ESAVI x mes.ano'!$B$2:$B$61</c:f>
              <c:numCache>
                <c:formatCode>mmm\-yy</c:formatCode>
                <c:ptCount val="6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</c:numCache>
            </c:numRef>
          </c:cat>
          <c:val>
            <c:numRef>
              <c:f>'Doses x Coef.ESAVI x mes.ano'!$C$2:$C$61</c:f>
              <c:numCache>
                <c:formatCode>#,##0</c:formatCode>
                <c:ptCount val="60"/>
                <c:pt idx="0">
                  <c:v>6550129</c:v>
                </c:pt>
                <c:pt idx="1">
                  <c:v>4636586</c:v>
                </c:pt>
                <c:pt idx="2">
                  <c:v>5253243</c:v>
                </c:pt>
                <c:pt idx="3">
                  <c:v>5475942</c:v>
                </c:pt>
                <c:pt idx="4">
                  <c:v>5614397</c:v>
                </c:pt>
                <c:pt idx="5">
                  <c:v>5492700</c:v>
                </c:pt>
                <c:pt idx="6">
                  <c:v>6276895</c:v>
                </c:pt>
                <c:pt idx="7">
                  <c:v>10000537</c:v>
                </c:pt>
                <c:pt idx="8">
                  <c:v>5208523</c:v>
                </c:pt>
                <c:pt idx="9">
                  <c:v>5929805</c:v>
                </c:pt>
                <c:pt idx="10">
                  <c:v>5368639</c:v>
                </c:pt>
                <c:pt idx="11">
                  <c:v>4310159</c:v>
                </c:pt>
                <c:pt idx="12">
                  <c:v>6446067</c:v>
                </c:pt>
                <c:pt idx="13">
                  <c:v>5182232</c:v>
                </c:pt>
                <c:pt idx="14">
                  <c:v>5547448</c:v>
                </c:pt>
                <c:pt idx="15">
                  <c:v>5781539</c:v>
                </c:pt>
                <c:pt idx="16">
                  <c:v>5915191</c:v>
                </c:pt>
                <c:pt idx="17">
                  <c:v>4768456</c:v>
                </c:pt>
                <c:pt idx="18">
                  <c:v>6082852</c:v>
                </c:pt>
                <c:pt idx="19">
                  <c:v>6186207</c:v>
                </c:pt>
                <c:pt idx="20">
                  <c:v>5438345</c:v>
                </c:pt>
                <c:pt idx="21">
                  <c:v>6223457</c:v>
                </c:pt>
                <c:pt idx="22">
                  <c:v>4962236</c:v>
                </c:pt>
                <c:pt idx="23">
                  <c:v>3383394</c:v>
                </c:pt>
                <c:pt idx="24">
                  <c:v>6200406</c:v>
                </c:pt>
                <c:pt idx="25">
                  <c:v>4911468</c:v>
                </c:pt>
                <c:pt idx="26">
                  <c:v>4644106</c:v>
                </c:pt>
                <c:pt idx="27">
                  <c:v>3891096</c:v>
                </c:pt>
                <c:pt idx="28">
                  <c:v>5574977</c:v>
                </c:pt>
                <c:pt idx="29">
                  <c:v>5586310</c:v>
                </c:pt>
                <c:pt idx="30">
                  <c:v>6233100</c:v>
                </c:pt>
                <c:pt idx="31">
                  <c:v>6037171</c:v>
                </c:pt>
                <c:pt idx="32">
                  <c:v>5495035</c:v>
                </c:pt>
                <c:pt idx="33">
                  <c:v>7789794</c:v>
                </c:pt>
                <c:pt idx="34">
                  <c:v>5440264</c:v>
                </c:pt>
                <c:pt idx="35">
                  <c:v>3975414</c:v>
                </c:pt>
                <c:pt idx="36">
                  <c:v>4915928</c:v>
                </c:pt>
                <c:pt idx="37">
                  <c:v>4217909</c:v>
                </c:pt>
                <c:pt idx="38">
                  <c:v>4929437</c:v>
                </c:pt>
                <c:pt idx="39">
                  <c:v>5324313</c:v>
                </c:pt>
                <c:pt idx="40">
                  <c:v>5025361</c:v>
                </c:pt>
                <c:pt idx="41">
                  <c:v>4482785</c:v>
                </c:pt>
                <c:pt idx="42">
                  <c:v>4815855</c:v>
                </c:pt>
                <c:pt idx="43">
                  <c:v>4930235</c:v>
                </c:pt>
                <c:pt idx="44">
                  <c:v>4668447</c:v>
                </c:pt>
                <c:pt idx="45">
                  <c:v>4977232</c:v>
                </c:pt>
                <c:pt idx="46">
                  <c:v>4865896</c:v>
                </c:pt>
                <c:pt idx="47">
                  <c:v>3960294</c:v>
                </c:pt>
                <c:pt idx="48">
                  <c:v>7244147</c:v>
                </c:pt>
                <c:pt idx="49">
                  <c:v>10811855</c:v>
                </c:pt>
                <c:pt idx="50">
                  <c:v>9842022</c:v>
                </c:pt>
                <c:pt idx="51">
                  <c:v>7437548</c:v>
                </c:pt>
                <c:pt idx="52">
                  <c:v>7319785</c:v>
                </c:pt>
                <c:pt idx="53">
                  <c:v>6321296</c:v>
                </c:pt>
                <c:pt idx="54">
                  <c:v>6739467</c:v>
                </c:pt>
                <c:pt idx="55">
                  <c:v>8052493</c:v>
                </c:pt>
                <c:pt idx="56">
                  <c:v>6447011</c:v>
                </c:pt>
                <c:pt idx="57">
                  <c:v>6043517</c:v>
                </c:pt>
                <c:pt idx="58">
                  <c:v>5978748</c:v>
                </c:pt>
                <c:pt idx="59">
                  <c:v>5064435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D-4FB0-B870-90AE8FA23F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669030192"/>
        <c:axId val="1669027280"/>
      </c:barChart>
      <c:lineChart>
        <c:grouping val="standard"/>
        <c:varyColors val="0"/>
        <c:ser>
          <c:idx val="1"/>
          <c:order val="1"/>
          <c:tx>
            <c:strRef>
              <c:f>'Doses x Coef.ESAVI x mes.ano'!$H$1</c:f>
              <c:strCache>
                <c:ptCount val="1"/>
                <c:pt idx="0">
                  <c:v>Coeficiente de ESAVI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'Doses x Coef.ESAVI x mes.ano'!$B$2:$B$61</c:f>
              <c:numCache>
                <c:formatCode>mmm\-yy</c:formatCode>
                <c:ptCount val="6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</c:numCache>
            </c:numRef>
          </c:cat>
          <c:val>
            <c:numRef>
              <c:f>'Doses x Coef.ESAVI x mes.ano'!$H$2:$H$61</c:f>
              <c:numCache>
                <c:formatCode>#,##0.00</c:formatCode>
                <c:ptCount val="60"/>
                <c:pt idx="0">
                  <c:v>16.121819890875432</c:v>
                </c:pt>
                <c:pt idx="1">
                  <c:v>21.395052307883429</c:v>
                </c:pt>
                <c:pt idx="2">
                  <c:v>21.662809049571855</c:v>
                </c:pt>
                <c:pt idx="3">
                  <c:v>20.106129685084319</c:v>
                </c:pt>
                <c:pt idx="4">
                  <c:v>22.673850816035987</c:v>
                </c:pt>
                <c:pt idx="5">
                  <c:v>19.280135452509693</c:v>
                </c:pt>
                <c:pt idx="6">
                  <c:v>17.428999529225834</c:v>
                </c:pt>
                <c:pt idx="7">
                  <c:v>16.569110238780176</c:v>
                </c:pt>
                <c:pt idx="8">
                  <c:v>24.498307869620621</c:v>
                </c:pt>
                <c:pt idx="9">
                  <c:v>20.96190346900109</c:v>
                </c:pt>
                <c:pt idx="10">
                  <c:v>17.192439275578039</c:v>
                </c:pt>
                <c:pt idx="11">
                  <c:v>19.674448204811007</c:v>
                </c:pt>
                <c:pt idx="12">
                  <c:v>15.389228811925163</c:v>
                </c:pt>
                <c:pt idx="13">
                  <c:v>19.296704585977626</c:v>
                </c:pt>
                <c:pt idx="14">
                  <c:v>16.241702490947187</c:v>
                </c:pt>
                <c:pt idx="15">
                  <c:v>17.867214940520164</c:v>
                </c:pt>
                <c:pt idx="16">
                  <c:v>21.994217938186612</c:v>
                </c:pt>
                <c:pt idx="17">
                  <c:v>17.175370811851888</c:v>
                </c:pt>
                <c:pt idx="18">
                  <c:v>15.946467216364955</c:v>
                </c:pt>
                <c:pt idx="19">
                  <c:v>17.63600862370108</c:v>
                </c:pt>
                <c:pt idx="20">
                  <c:v>24.180150395019073</c:v>
                </c:pt>
                <c:pt idx="21">
                  <c:v>20.165641057695105</c:v>
                </c:pt>
                <c:pt idx="22">
                  <c:v>17.89515855352305</c:v>
                </c:pt>
                <c:pt idx="23">
                  <c:v>17.290330360578757</c:v>
                </c:pt>
                <c:pt idx="24">
                  <c:v>16.595687443693205</c:v>
                </c:pt>
                <c:pt idx="25">
                  <c:v>19.810777551640363</c:v>
                </c:pt>
                <c:pt idx="26">
                  <c:v>17.419929691527283</c:v>
                </c:pt>
                <c:pt idx="27">
                  <c:v>13.877838017874655</c:v>
                </c:pt>
                <c:pt idx="28">
                  <c:v>16.251188121493595</c:v>
                </c:pt>
                <c:pt idx="29">
                  <c:v>14.016407968766503</c:v>
                </c:pt>
                <c:pt idx="30">
                  <c:v>13.364136625435176</c:v>
                </c:pt>
                <c:pt idx="31">
                  <c:v>12.721190107088237</c:v>
                </c:pt>
                <c:pt idx="32">
                  <c:v>16.760584782444514</c:v>
                </c:pt>
                <c:pt idx="33">
                  <c:v>13.671735093379876</c:v>
                </c:pt>
                <c:pt idx="34">
                  <c:v>14.815457485151455</c:v>
                </c:pt>
                <c:pt idx="35">
                  <c:v>16.073797596929527</c:v>
                </c:pt>
                <c:pt idx="36">
                  <c:v>11.94077700080229</c:v>
                </c:pt>
                <c:pt idx="37">
                  <c:v>15.173395158596357</c:v>
                </c:pt>
                <c:pt idx="38">
                  <c:v>12.820936752006364</c:v>
                </c:pt>
                <c:pt idx="39">
                  <c:v>18.31222168944613</c:v>
                </c:pt>
                <c:pt idx="40">
                  <c:v>17.889262084853208</c:v>
                </c:pt>
                <c:pt idx="41">
                  <c:v>17.132206875859538</c:v>
                </c:pt>
                <c:pt idx="42">
                  <c:v>11.87743401742785</c:v>
                </c:pt>
                <c:pt idx="43">
                  <c:v>12.108956266790528</c:v>
                </c:pt>
                <c:pt idx="44">
                  <c:v>12.530933734494576</c:v>
                </c:pt>
                <c:pt idx="45">
                  <c:v>13.200108011842728</c:v>
                </c:pt>
                <c:pt idx="46">
                  <c:v>15.00237571867545</c:v>
                </c:pt>
                <c:pt idx="47">
                  <c:v>8.812477053471282</c:v>
                </c:pt>
                <c:pt idx="48">
                  <c:v>11.595568118648062</c:v>
                </c:pt>
                <c:pt idx="49">
                  <c:v>15.214780442394019</c:v>
                </c:pt>
                <c:pt idx="50">
                  <c:v>14.021508994798021</c:v>
                </c:pt>
                <c:pt idx="51">
                  <c:v>12.692355061103472</c:v>
                </c:pt>
                <c:pt idx="52">
                  <c:v>13.552310621145294</c:v>
                </c:pt>
                <c:pt idx="53">
                  <c:v>11.326791214966045</c:v>
                </c:pt>
                <c:pt idx="54">
                  <c:v>12.998060529118995</c:v>
                </c:pt>
                <c:pt idx="55">
                  <c:v>15.013983868101469</c:v>
                </c:pt>
                <c:pt idx="56">
                  <c:v>16.767460145484474</c:v>
                </c:pt>
                <c:pt idx="57">
                  <c:v>18.46606868153097</c:v>
                </c:pt>
                <c:pt idx="58">
                  <c:v>16.140502994941414</c:v>
                </c:pt>
                <c:pt idx="59">
                  <c:v>19.429610608093498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07D-4FB0-B870-90AE8FA23F8E}"/>
            </c:ext>
          </c:extLst>
        </c:ser>
        <c:ser>
          <c:idx val="3"/>
          <c:order val="3"/>
          <c:tx>
            <c:strRef>
              <c:f>'Doses x Coef.ESAVI x mes.ano'!$L$1</c:f>
              <c:strCache>
                <c:ptCount val="1"/>
                <c:pt idx="0">
                  <c:v>Coeficiente ESAVI grave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'Doses x Coef.ESAVI x mes.ano'!$B$2:$B$61</c:f>
              <c:numCache>
                <c:formatCode>mmm\-yy</c:formatCode>
                <c:ptCount val="6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</c:numCache>
            </c:numRef>
          </c:cat>
          <c:val>
            <c:numRef>
              <c:f>'Doses x Coef.ESAVI x mes.ano'!$L$2:$L$61</c:f>
              <c:numCache>
                <c:formatCode>0.00</c:formatCode>
                <c:ptCount val="60"/>
                <c:pt idx="0">
                  <c:v>2.5343012328459484</c:v>
                </c:pt>
                <c:pt idx="1">
                  <c:v>4.3566537965649728</c:v>
                </c:pt>
                <c:pt idx="2">
                  <c:v>4.1307816904719621</c:v>
                </c:pt>
                <c:pt idx="3">
                  <c:v>3.6706013321543582</c:v>
                </c:pt>
                <c:pt idx="4">
                  <c:v>2.742948174131612</c:v>
                </c:pt>
                <c:pt idx="5">
                  <c:v>2.9857811276785551</c:v>
                </c:pt>
                <c:pt idx="6">
                  <c:v>2.7083454478687314</c:v>
                </c:pt>
                <c:pt idx="7">
                  <c:v>2.4098705899493198</c:v>
                </c:pt>
                <c:pt idx="8">
                  <c:v>4.6462308028590833</c:v>
                </c:pt>
                <c:pt idx="9">
                  <c:v>3.4908399180074219</c:v>
                </c:pt>
                <c:pt idx="10">
                  <c:v>2.8498843002854168</c:v>
                </c:pt>
                <c:pt idx="11">
                  <c:v>3.5497530369529291</c:v>
                </c:pt>
                <c:pt idx="12">
                  <c:v>2.6682937052934759</c:v>
                </c:pt>
                <c:pt idx="13">
                  <c:v>3.357626597960107</c:v>
                </c:pt>
                <c:pt idx="14">
                  <c:v>3.1365773955880254</c:v>
                </c:pt>
                <c:pt idx="15">
                  <c:v>2.7328363606991148</c:v>
                </c:pt>
                <c:pt idx="16">
                  <c:v>3.9390105915430289</c:v>
                </c:pt>
                <c:pt idx="17">
                  <c:v>3.1876146073278226</c:v>
                </c:pt>
                <c:pt idx="18">
                  <c:v>3.1728537863489032</c:v>
                </c:pt>
                <c:pt idx="19">
                  <c:v>3.0390189012427165</c:v>
                </c:pt>
                <c:pt idx="20">
                  <c:v>3.0156233192267132</c:v>
                </c:pt>
                <c:pt idx="21">
                  <c:v>2.4584407026512758</c:v>
                </c:pt>
                <c:pt idx="22">
                  <c:v>2.881765397695716</c:v>
                </c:pt>
                <c:pt idx="23">
                  <c:v>2.4827141030574622</c:v>
                </c:pt>
                <c:pt idx="24">
                  <c:v>2.5159642771779782</c:v>
                </c:pt>
                <c:pt idx="25">
                  <c:v>3.3594843741219531</c:v>
                </c:pt>
                <c:pt idx="26">
                  <c:v>2.8638450543549179</c:v>
                </c:pt>
                <c:pt idx="27">
                  <c:v>2.4928709032108176</c:v>
                </c:pt>
                <c:pt idx="28">
                  <c:v>2.1883498353446122</c:v>
                </c:pt>
                <c:pt idx="29">
                  <c:v>2.8820455721218479</c:v>
                </c:pt>
                <c:pt idx="30">
                  <c:v>2.5508976271839052</c:v>
                </c:pt>
                <c:pt idx="31">
                  <c:v>2.2858388473674176</c:v>
                </c:pt>
                <c:pt idx="32">
                  <c:v>3.0755036137167462</c:v>
                </c:pt>
                <c:pt idx="33">
                  <c:v>2.0411322815468549</c:v>
                </c:pt>
                <c:pt idx="34">
                  <c:v>2.6653118304552867</c:v>
                </c:pt>
                <c:pt idx="35">
                  <c:v>3.1946358291237087</c:v>
                </c:pt>
                <c:pt idx="36">
                  <c:v>2.0545459575486054</c:v>
                </c:pt>
                <c:pt idx="37">
                  <c:v>2.5368020030778284</c:v>
                </c:pt>
                <c:pt idx="38">
                  <c:v>2.0286292329123996</c:v>
                </c:pt>
                <c:pt idx="39">
                  <c:v>2.4604113244281467</c:v>
                </c:pt>
                <c:pt idx="40">
                  <c:v>2.6465760370250018</c:v>
                </c:pt>
                <c:pt idx="41">
                  <c:v>2.8107526905707054</c:v>
                </c:pt>
                <c:pt idx="42">
                  <c:v>1.8272975411427461</c:v>
                </c:pt>
                <c:pt idx="43">
                  <c:v>2.5759421204060251</c:v>
                </c:pt>
                <c:pt idx="44">
                  <c:v>2.2491419523451803</c:v>
                </c:pt>
                <c:pt idx="45">
                  <c:v>2.5717105411200443</c:v>
                </c:pt>
                <c:pt idx="46">
                  <c:v>2.9388215448912183</c:v>
                </c:pt>
                <c:pt idx="47">
                  <c:v>1.4140364326486872</c:v>
                </c:pt>
                <c:pt idx="48">
                  <c:v>1.7807479610780952</c:v>
                </c:pt>
                <c:pt idx="49">
                  <c:v>1.8035757971226953</c:v>
                </c:pt>
                <c:pt idx="50">
                  <c:v>1.9406581289901608</c:v>
                </c:pt>
                <c:pt idx="51">
                  <c:v>1.8151143360688227</c:v>
                </c:pt>
                <c:pt idx="52">
                  <c:v>2.3497957931824502</c:v>
                </c:pt>
                <c:pt idx="53">
                  <c:v>1.7401494883327722</c:v>
                </c:pt>
                <c:pt idx="54">
                  <c:v>2.4185888884091278</c:v>
                </c:pt>
                <c:pt idx="55">
                  <c:v>2.8810953328366757</c:v>
                </c:pt>
                <c:pt idx="56">
                  <c:v>3.3193676883752796</c:v>
                </c:pt>
                <c:pt idx="57">
                  <c:v>3.6899044050012599</c:v>
                </c:pt>
                <c:pt idx="58">
                  <c:v>2.8601305825232974</c:v>
                </c:pt>
                <c:pt idx="59">
                  <c:v>2.7643754930214328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B07D-4FB0-B870-90AE8FA23F8E}"/>
            </c:ext>
          </c:extLst>
        </c:ser>
        <c:ser>
          <c:idx val="4"/>
          <c:order val="4"/>
          <c:tx>
            <c:strRef>
              <c:f>'Doses x Coef.ESAVI x mes.ano'!$M$1</c:f>
              <c:strCache>
                <c:ptCount val="1"/>
                <c:pt idx="0">
                  <c:v>Coeficiente ESAVI não grave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'Doses x Coef.ESAVI x mes.ano'!$B$2:$B$61</c:f>
              <c:numCache>
                <c:formatCode>mmm\-yy</c:formatCode>
                <c:ptCount val="6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</c:numCache>
            </c:numRef>
          </c:cat>
          <c:val>
            <c:numRef>
              <c:f>'Doses x Coef.ESAVI x mes.ano'!$M$2:$M$61</c:f>
              <c:numCache>
                <c:formatCode>0.00</c:formatCode>
                <c:ptCount val="60"/>
                <c:pt idx="0">
                  <c:v>13.389049284372872</c:v>
                </c:pt>
                <c:pt idx="1">
                  <c:v>16.930560546056949</c:v>
                </c:pt>
                <c:pt idx="2">
                  <c:v>17.41781219715136</c:v>
                </c:pt>
                <c:pt idx="3">
                  <c:v>15.011115895676031</c:v>
                </c:pt>
                <c:pt idx="4">
                  <c:v>14.551874404321604</c:v>
                </c:pt>
                <c:pt idx="5">
                  <c:v>12.908041582463998</c:v>
                </c:pt>
                <c:pt idx="6">
                  <c:v>12.235348846842268</c:v>
                </c:pt>
                <c:pt idx="7">
                  <c:v>13.35928260652403</c:v>
                </c:pt>
                <c:pt idx="8">
                  <c:v>19.199300838260672</c:v>
                </c:pt>
                <c:pt idx="9">
                  <c:v>17.218104136645302</c:v>
                </c:pt>
                <c:pt idx="10">
                  <c:v>14.268048196200192</c:v>
                </c:pt>
                <c:pt idx="11">
                  <c:v>15.96228816616742</c:v>
                </c:pt>
                <c:pt idx="12">
                  <c:v>12.612341758160442</c:v>
                </c:pt>
                <c:pt idx="13">
                  <c:v>15.881187874259586</c:v>
                </c:pt>
                <c:pt idx="14">
                  <c:v>13.069072481616772</c:v>
                </c:pt>
                <c:pt idx="15">
                  <c:v>13.093399525628039</c:v>
                </c:pt>
                <c:pt idx="16">
                  <c:v>13.811895507685213</c:v>
                </c:pt>
                <c:pt idx="17">
                  <c:v>11.764814438887557</c:v>
                </c:pt>
                <c:pt idx="18">
                  <c:v>12.017389211508023</c:v>
                </c:pt>
                <c:pt idx="19">
                  <c:v>14.386844798436263</c:v>
                </c:pt>
                <c:pt idx="20">
                  <c:v>20.962259658039347</c:v>
                </c:pt>
                <c:pt idx="21">
                  <c:v>17.54651795617773</c:v>
                </c:pt>
                <c:pt idx="22">
                  <c:v>14.832023305622707</c:v>
                </c:pt>
                <c:pt idx="23">
                  <c:v>14.659835656148825</c:v>
                </c:pt>
                <c:pt idx="24">
                  <c:v>14.079723166515224</c:v>
                </c:pt>
                <c:pt idx="25">
                  <c:v>16.430932666160096</c:v>
                </c:pt>
                <c:pt idx="26">
                  <c:v>14.491486628427516</c:v>
                </c:pt>
                <c:pt idx="27">
                  <c:v>10.973771914134218</c:v>
                </c:pt>
                <c:pt idx="28">
                  <c:v>11.318432345102051</c:v>
                </c:pt>
                <c:pt idx="29">
                  <c:v>10.006605433640454</c:v>
                </c:pt>
                <c:pt idx="30">
                  <c:v>9.9308530265838826</c:v>
                </c:pt>
                <c:pt idx="31">
                  <c:v>9.95499382078129</c:v>
                </c:pt>
                <c:pt idx="32">
                  <c:v>13.448503967672636</c:v>
                </c:pt>
                <c:pt idx="33">
                  <c:v>11.322507373108968</c:v>
                </c:pt>
                <c:pt idx="34">
                  <c:v>12.021475428398327</c:v>
                </c:pt>
                <c:pt idx="35">
                  <c:v>12.703079478011599</c:v>
                </c:pt>
                <c:pt idx="36">
                  <c:v>9.825204925702737</c:v>
                </c:pt>
                <c:pt idx="37">
                  <c:v>12.589176295647915</c:v>
                </c:pt>
                <c:pt idx="38">
                  <c:v>10.772021226764842</c:v>
                </c:pt>
                <c:pt idx="39">
                  <c:v>13.166017850565884</c:v>
                </c:pt>
                <c:pt idx="40">
                  <c:v>12.914495097964107</c:v>
                </c:pt>
                <c:pt idx="41">
                  <c:v>13.362229060728989</c:v>
                </c:pt>
                <c:pt idx="42">
                  <c:v>8.3889568934280625</c:v>
                </c:pt>
                <c:pt idx="43">
                  <c:v>8.7014107846786199</c:v>
                </c:pt>
                <c:pt idx="44">
                  <c:v>9.9176449898649377</c:v>
                </c:pt>
                <c:pt idx="45">
                  <c:v>10.44757407330018</c:v>
                </c:pt>
                <c:pt idx="46">
                  <c:v>11.755286179564873</c:v>
                </c:pt>
                <c:pt idx="47">
                  <c:v>7.1459341149924729</c:v>
                </c:pt>
                <c:pt idx="48">
                  <c:v>9.3730842292405168</c:v>
                </c:pt>
                <c:pt idx="49">
                  <c:v>12.171824353915216</c:v>
                </c:pt>
                <c:pt idx="50">
                  <c:v>11.31881233348188</c:v>
                </c:pt>
                <c:pt idx="51">
                  <c:v>10.433546109551159</c:v>
                </c:pt>
                <c:pt idx="52">
                  <c:v>10.423803431384938</c:v>
                </c:pt>
                <c:pt idx="53">
                  <c:v>8.9696796353152894</c:v>
                </c:pt>
                <c:pt idx="54">
                  <c:v>9.9859528950879941</c:v>
                </c:pt>
                <c:pt idx="55">
                  <c:v>11.499544302615352</c:v>
                </c:pt>
                <c:pt idx="56">
                  <c:v>13.106849049893043</c:v>
                </c:pt>
                <c:pt idx="57">
                  <c:v>14.329404550363638</c:v>
                </c:pt>
                <c:pt idx="58">
                  <c:v>12.912402395953134</c:v>
                </c:pt>
                <c:pt idx="59">
                  <c:v>16.250578791118851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B07D-4FB0-B870-90AE8FA23F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5141391"/>
        <c:axId val="129513931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'Doses x Coef.ESAVI x mes.ano'!$G$1</c15:sqref>
                        </c15:formulaRef>
                      </c:ext>
                    </c:extLst>
                    <c:strCache>
                      <c:ptCount val="1"/>
                      <c:pt idx="0">
                        <c:v>Coeficiente de notificação Geral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'Doses x Coef.ESAVI x mes.ano'!$B$2:$B$61</c15:sqref>
                        </c15:formulaRef>
                      </c:ext>
                    </c:extLst>
                    <c:numCache>
                      <c:formatCode>mmm\-yy</c:formatCode>
                      <c:ptCount val="60"/>
                      <c:pt idx="0">
                        <c:v>43101</c:v>
                      </c:pt>
                      <c:pt idx="1">
                        <c:v>43132</c:v>
                      </c:pt>
                      <c:pt idx="2">
                        <c:v>43160</c:v>
                      </c:pt>
                      <c:pt idx="3">
                        <c:v>43191</c:v>
                      </c:pt>
                      <c:pt idx="4">
                        <c:v>43221</c:v>
                      </c:pt>
                      <c:pt idx="5">
                        <c:v>43252</c:v>
                      </c:pt>
                      <c:pt idx="6">
                        <c:v>43282</c:v>
                      </c:pt>
                      <c:pt idx="7">
                        <c:v>43313</c:v>
                      </c:pt>
                      <c:pt idx="8">
                        <c:v>43344</c:v>
                      </c:pt>
                      <c:pt idx="9">
                        <c:v>43374</c:v>
                      </c:pt>
                      <c:pt idx="10">
                        <c:v>43405</c:v>
                      </c:pt>
                      <c:pt idx="11">
                        <c:v>43435</c:v>
                      </c:pt>
                      <c:pt idx="12">
                        <c:v>43466</c:v>
                      </c:pt>
                      <c:pt idx="13">
                        <c:v>43497</c:v>
                      </c:pt>
                      <c:pt idx="14">
                        <c:v>43525</c:v>
                      </c:pt>
                      <c:pt idx="15">
                        <c:v>43556</c:v>
                      </c:pt>
                      <c:pt idx="16">
                        <c:v>43586</c:v>
                      </c:pt>
                      <c:pt idx="17">
                        <c:v>43617</c:v>
                      </c:pt>
                      <c:pt idx="18">
                        <c:v>43647</c:v>
                      </c:pt>
                      <c:pt idx="19">
                        <c:v>43678</c:v>
                      </c:pt>
                      <c:pt idx="20">
                        <c:v>43709</c:v>
                      </c:pt>
                      <c:pt idx="21">
                        <c:v>43739</c:v>
                      </c:pt>
                      <c:pt idx="22">
                        <c:v>43770</c:v>
                      </c:pt>
                      <c:pt idx="23">
                        <c:v>43800</c:v>
                      </c:pt>
                      <c:pt idx="24">
                        <c:v>43831</c:v>
                      </c:pt>
                      <c:pt idx="25">
                        <c:v>43862</c:v>
                      </c:pt>
                      <c:pt idx="26">
                        <c:v>43891</c:v>
                      </c:pt>
                      <c:pt idx="27">
                        <c:v>43922</c:v>
                      </c:pt>
                      <c:pt idx="28">
                        <c:v>43952</c:v>
                      </c:pt>
                      <c:pt idx="29">
                        <c:v>43983</c:v>
                      </c:pt>
                      <c:pt idx="30">
                        <c:v>44013</c:v>
                      </c:pt>
                      <c:pt idx="31">
                        <c:v>44044</c:v>
                      </c:pt>
                      <c:pt idx="32">
                        <c:v>44075</c:v>
                      </c:pt>
                      <c:pt idx="33">
                        <c:v>44105</c:v>
                      </c:pt>
                      <c:pt idx="34">
                        <c:v>44136</c:v>
                      </c:pt>
                      <c:pt idx="35">
                        <c:v>44166</c:v>
                      </c:pt>
                      <c:pt idx="36">
                        <c:v>44197</c:v>
                      </c:pt>
                      <c:pt idx="37">
                        <c:v>44228</c:v>
                      </c:pt>
                      <c:pt idx="38">
                        <c:v>44256</c:v>
                      </c:pt>
                      <c:pt idx="39">
                        <c:v>44287</c:v>
                      </c:pt>
                      <c:pt idx="40">
                        <c:v>44317</c:v>
                      </c:pt>
                      <c:pt idx="41">
                        <c:v>44348</c:v>
                      </c:pt>
                      <c:pt idx="42">
                        <c:v>44378</c:v>
                      </c:pt>
                      <c:pt idx="43">
                        <c:v>44409</c:v>
                      </c:pt>
                      <c:pt idx="44">
                        <c:v>44440</c:v>
                      </c:pt>
                      <c:pt idx="45">
                        <c:v>44470</c:v>
                      </c:pt>
                      <c:pt idx="46">
                        <c:v>44501</c:v>
                      </c:pt>
                      <c:pt idx="47">
                        <c:v>44531</c:v>
                      </c:pt>
                      <c:pt idx="48">
                        <c:v>44562</c:v>
                      </c:pt>
                      <c:pt idx="49">
                        <c:v>44593</c:v>
                      </c:pt>
                      <c:pt idx="50">
                        <c:v>44621</c:v>
                      </c:pt>
                      <c:pt idx="51">
                        <c:v>44652</c:v>
                      </c:pt>
                      <c:pt idx="52">
                        <c:v>44682</c:v>
                      </c:pt>
                      <c:pt idx="53">
                        <c:v>44713</c:v>
                      </c:pt>
                      <c:pt idx="54">
                        <c:v>44743</c:v>
                      </c:pt>
                      <c:pt idx="55">
                        <c:v>44774</c:v>
                      </c:pt>
                      <c:pt idx="56">
                        <c:v>44805</c:v>
                      </c:pt>
                      <c:pt idx="57">
                        <c:v>44835</c:v>
                      </c:pt>
                      <c:pt idx="58">
                        <c:v>44866</c:v>
                      </c:pt>
                      <c:pt idx="59">
                        <c:v>44896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'Doses x Coef.ESAVI x mes.ano'!$G$2:$G$61</c15:sqref>
                        </c15:formulaRef>
                      </c:ext>
                    </c:extLst>
                    <c:numCache>
                      <c:formatCode>#,##0.00</c:formatCode>
                      <c:ptCount val="60"/>
                      <c:pt idx="0">
                        <c:v>20.564480485804172</c:v>
                      </c:pt>
                      <c:pt idx="1">
                        <c:v>28.124141340201604</c:v>
                      </c:pt>
                      <c:pt idx="2">
                        <c:v>27.659105051869865</c:v>
                      </c:pt>
                      <c:pt idx="3">
                        <c:v>24.087179886127355</c:v>
                      </c:pt>
                      <c:pt idx="4">
                        <c:v>24.935892492105562</c:v>
                      </c:pt>
                      <c:pt idx="5">
                        <c:v>21.064321736122491</c:v>
                      </c:pt>
                      <c:pt idx="6">
                        <c:v>19.627538775142806</c:v>
                      </c:pt>
                      <c:pt idx="7">
                        <c:v>20.998872360554238</c:v>
                      </c:pt>
                      <c:pt idx="8">
                        <c:v>32.350821912469236</c:v>
                      </c:pt>
                      <c:pt idx="9">
                        <c:v>26.054819677881483</c:v>
                      </c:pt>
                      <c:pt idx="10">
                        <c:v>28.498843002854169</c:v>
                      </c:pt>
                      <c:pt idx="11">
                        <c:v>45.682769475557627</c:v>
                      </c:pt>
                      <c:pt idx="12">
                        <c:v>20.275929493131237</c:v>
                      </c:pt>
                      <c:pt idx="13">
                        <c:v>26.571562214891191</c:v>
                      </c:pt>
                      <c:pt idx="14">
                        <c:v>20.694200288132489</c:v>
                      </c:pt>
                      <c:pt idx="15">
                        <c:v>20.029269023351741</c:v>
                      </c:pt>
                      <c:pt idx="16">
                        <c:v>24.090515420381184</c:v>
                      </c:pt>
                      <c:pt idx="17">
                        <c:v>21.264744814673765</c:v>
                      </c:pt>
                      <c:pt idx="18">
                        <c:v>23.19635591988758</c:v>
                      </c:pt>
                      <c:pt idx="19">
                        <c:v>30.875138837093555</c:v>
                      </c:pt>
                      <c:pt idx="20">
                        <c:v>83.77548684388357</c:v>
                      </c:pt>
                      <c:pt idx="21">
                        <c:v>38.515571008203317</c:v>
                      </c:pt>
                      <c:pt idx="22">
                        <c:v>35.528338434528308</c:v>
                      </c:pt>
                      <c:pt idx="23">
                        <c:v>31.447711972061192</c:v>
                      </c:pt>
                      <c:pt idx="24">
                        <c:v>24.079068370684112</c:v>
                      </c:pt>
                      <c:pt idx="25">
                        <c:v>32.332492037004009</c:v>
                      </c:pt>
                      <c:pt idx="26">
                        <c:v>29.284430630997655</c:v>
                      </c:pt>
                      <c:pt idx="27">
                        <c:v>21.048054327109895</c:v>
                      </c:pt>
                      <c:pt idx="28">
                        <c:v>21.775874591052123</c:v>
                      </c:pt>
                      <c:pt idx="29">
                        <c:v>20.317526238250295</c:v>
                      </c:pt>
                      <c:pt idx="30">
                        <c:v>18.562192167621248</c:v>
                      </c:pt>
                      <c:pt idx="31">
                        <c:v>17.21004755373005</c:v>
                      </c:pt>
                      <c:pt idx="32">
                        <c:v>27.060792151460365</c:v>
                      </c:pt>
                      <c:pt idx="33">
                        <c:v>23.094320594357182</c:v>
                      </c:pt>
                      <c:pt idx="34">
                        <c:v>22.425382297623791</c:v>
                      </c:pt>
                      <c:pt idx="35">
                        <c:v>23.997500637669436</c:v>
                      </c:pt>
                      <c:pt idx="36">
                        <c:v>18.938438479977737</c:v>
                      </c:pt>
                      <c:pt idx="37">
                        <c:v>22.783801167829843</c:v>
                      </c:pt>
                      <c:pt idx="38">
                        <c:v>17.811364664970867</c:v>
                      </c:pt>
                      <c:pt idx="39">
                        <c:v>20.791414779709608</c:v>
                      </c:pt>
                      <c:pt idx="40">
                        <c:v>20.336847442402647</c:v>
                      </c:pt>
                      <c:pt idx="41">
                        <c:v>22.10679298694896</c:v>
                      </c:pt>
                      <c:pt idx="42">
                        <c:v>13.974673240784865</c:v>
                      </c:pt>
                      <c:pt idx="43">
                        <c:v>15.861312898878046</c:v>
                      </c:pt>
                      <c:pt idx="44">
                        <c:v>17.350523632377104</c:v>
                      </c:pt>
                      <c:pt idx="45">
                        <c:v>18.323437605480315</c:v>
                      </c:pt>
                      <c:pt idx="46">
                        <c:v>23.243406764139635</c:v>
                      </c:pt>
                      <c:pt idx="47">
                        <c:v>12.776829195004209</c:v>
                      </c:pt>
                      <c:pt idx="48">
                        <c:v>15.598799969133703</c:v>
                      </c:pt>
                      <c:pt idx="49">
                        <c:v>24.241908534659409</c:v>
                      </c:pt>
                      <c:pt idx="50">
                        <c:v>29.120032448616758</c:v>
                      </c:pt>
                      <c:pt idx="51">
                        <c:v>22.077168443148199</c:v>
                      </c:pt>
                      <c:pt idx="52">
                        <c:v>25.793107311212008</c:v>
                      </c:pt>
                      <c:pt idx="53">
                        <c:v>19.600411054948225</c:v>
                      </c:pt>
                      <c:pt idx="54">
                        <c:v>23.191744985174644</c:v>
                      </c:pt>
                      <c:pt idx="55">
                        <c:v>29.692667848329705</c:v>
                      </c:pt>
                      <c:pt idx="56">
                        <c:v>32.418123685534276</c:v>
                      </c:pt>
                      <c:pt idx="57">
                        <c:v>28.625715787677937</c:v>
                      </c:pt>
                      <c:pt idx="58">
                        <c:v>25.590642054155818</c:v>
                      </c:pt>
                      <c:pt idx="59">
                        <c:v>32.955304984662654</c:v>
                      </c:pt>
                    </c:numCache>
                  </c:numRef>
                </c:val>
                <c:smooth val="1"/>
                <c:extLst>
                  <c:ext xmlns:c16="http://schemas.microsoft.com/office/drawing/2014/chart" uri="{C3380CC4-5D6E-409C-BE32-E72D297353CC}">
                    <c16:uniqueId val="{00000004-B07D-4FB0-B870-90AE8FA23F8E}"/>
                  </c:ext>
                </c:extLst>
              </c15:ser>
            </c15:filteredLineSeries>
          </c:ext>
        </c:extLst>
      </c:lineChart>
      <c:dateAx>
        <c:axId val="16690301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Mês/Ano</a:t>
                </a:r>
              </a:p>
            </c:rich>
          </c:tx>
          <c:layout>
            <c:manualLayout>
              <c:xMode val="edge"/>
              <c:yMode val="edge"/>
              <c:x val="0.47822050627704105"/>
              <c:y val="0.796123173147307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69027280"/>
        <c:crosses val="autoZero"/>
        <c:auto val="1"/>
        <c:lblOffset val="100"/>
        <c:baseTimeUnit val="months"/>
      </c:dateAx>
      <c:valAx>
        <c:axId val="166902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Nº de doses aplicadas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69030192"/>
        <c:crosses val="autoZero"/>
        <c:crossBetween val="between"/>
      </c:valAx>
      <c:valAx>
        <c:axId val="1295139311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Coeficiente de Notificação por 100 mil DA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.0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95141391"/>
        <c:crosses val="max"/>
        <c:crossBetween val="between"/>
      </c:valAx>
      <c:dateAx>
        <c:axId val="1295141391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295139311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893332597249838"/>
          <c:y val="0.89117517725502804"/>
          <c:w val="0.76736668800715191"/>
          <c:h val="0.108824822744971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5427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F9845-C187-46D1-BB98-53BDA910FA5D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5427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B60D1-FEB8-411E-B1C2-9CBDEBA745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157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5427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EFE87-ED4C-4DCF-B076-8DBC51C08213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5427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4920B-BB4A-4432-A7FA-14A657F03B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62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4920B-BB4A-4432-A7FA-14A657F03B1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993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8541560-C1DA-B090-79D4-D29BAABC6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EAA027-B7AC-E312-3D74-EFF272CD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875" y="2324784"/>
            <a:ext cx="7110249" cy="1543023"/>
          </a:xfrm>
          <a:prstGeom prst="rect">
            <a:avLst/>
          </a:prstGeom>
        </p:spPr>
        <p:txBody>
          <a:bodyPr/>
          <a:lstStyle>
            <a:lvl1pPr algn="ctr">
              <a:defRPr lang="pt-BR" sz="5400" b="1" kern="1200" dirty="0">
                <a:solidFill>
                  <a:srgbClr val="183EFF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63744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924050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6096000" cy="36480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3910474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59403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767446"/>
            <a:ext cx="388620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4558021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33011" y="3767446"/>
            <a:ext cx="3886200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33011" y="4558020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792622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143556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190624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933010" y="3143556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933010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6933010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919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2457451"/>
            <a:ext cx="38862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388620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6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72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7991475" y="1085850"/>
            <a:ext cx="2827736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127635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360706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1360706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500438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3500438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638800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0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3381375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548640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626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2E83493-C7F4-C7B2-D2BD-755425FFEB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1CA0A4-F05B-5773-BC79-24B6F476C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957388" y="1085850"/>
            <a:ext cx="314325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5723336" y="108585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5723336" y="161280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723336" y="484765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5723336" y="5374609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723336" y="359372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723336" y="412067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5723336" y="233978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5723336" y="2866740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823224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797453"/>
            <a:ext cx="8715376" cy="6979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5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5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190625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190625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9801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9801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9801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6019801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463475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0"/>
            <a:ext cx="12192000" cy="46005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3567113" y="5667840"/>
            <a:ext cx="5057775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553624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8042F7E-415C-1C9E-840D-52A0033B7E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F607B2-00A9-937D-8269-29A3E21E02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843088" y="928688"/>
            <a:ext cx="2100262" cy="496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423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654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654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88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88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7500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in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26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877460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30%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7947425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8634261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90%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4565888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252724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60%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619375" y="5222209"/>
            <a:ext cx="6857999" cy="712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834184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AC18400-B26E-142A-D4BD-F5D028885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03F7-C92F-D24A-9109-8F3A8657E1CD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ED0E6E6-51C6-94C9-5F95-EE7E43DC4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45176B5-0671-A0C9-F6B9-487DF21AC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B0E2-4FA1-714C-AB7B-E462B03B6C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6336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6CF107-01FB-6F22-8120-B32E1508A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B805CA0-2E66-6D49-B792-5F399FBEC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03F7-C92F-D24A-9109-8F3A8657E1CD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4D0737D-348C-426B-884B-BD99A1828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DB988D2-59CB-3A00-1BDB-3FB8FF0C2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B0E2-4FA1-714C-AB7B-E462B03B6C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152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54CD96-01E1-F578-5FE1-10F2F8C98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D146B1-A52F-62FA-A601-F1A2B5837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DB2FAA-BC08-7F19-F255-9350D78D5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03F7-C92F-D24A-9109-8F3A8657E1CD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DC61C2-2D23-52A6-39BD-FCF2770E9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650CF2-EF95-2518-CEBC-FBD9FAEE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B0E2-4FA1-714C-AB7B-E462B03B6C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18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fotos com texto de apoio">
  <p:cSld name="Lâmina fotos com texto de apoi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" name="Google Shape;2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0"/>
          <p:cNvSpPr txBox="1">
            <a:spLocks noGrp="1"/>
          </p:cNvSpPr>
          <p:nvPr>
            <p:ph type="body" idx="1"/>
          </p:nvPr>
        </p:nvSpPr>
        <p:spPr>
          <a:xfrm>
            <a:off x="1843088" y="928688"/>
            <a:ext cx="2100262" cy="4969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" name="Google Shape;23;p10"/>
          <p:cNvSpPr>
            <a:spLocks noGrp="1"/>
          </p:cNvSpPr>
          <p:nvPr>
            <p:ph type="pic" idx="2"/>
          </p:nvPr>
        </p:nvSpPr>
        <p:spPr>
          <a:xfrm>
            <a:off x="8143875" y="0"/>
            <a:ext cx="375285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10"/>
          <p:cNvSpPr>
            <a:spLocks noGrp="1"/>
          </p:cNvSpPr>
          <p:nvPr>
            <p:ph type="pic" idx="3"/>
          </p:nvPr>
        </p:nvSpPr>
        <p:spPr>
          <a:xfrm>
            <a:off x="4391025" y="0"/>
            <a:ext cx="3752850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9820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1136B438-876F-4751-7E8C-E90A1F6FF9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D3DD27C-1B6D-E72C-E6D4-588D161670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494993" y="1847419"/>
            <a:ext cx="8344764" cy="2620238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l">
              <a:defRPr sz="6000" b="1" spc="0" baseline="0">
                <a:solidFill>
                  <a:srgbClr val="03CF00"/>
                </a:solidFill>
              </a:defRPr>
            </a:lvl1pPr>
          </a:lstStyle>
          <a:p>
            <a:r>
              <a:rPr lang="pt-BR"/>
              <a:t>Título Principal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310301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  <p:cxnSp>
        <p:nvCxnSpPr>
          <p:cNvPr id="7" name="Conector reto 6"/>
          <p:cNvCxnSpPr>
            <a:stCxn id="9" idx="1"/>
          </p:cNvCxnSpPr>
          <p:nvPr userDrawn="1"/>
        </p:nvCxnSpPr>
        <p:spPr>
          <a:xfrm flipH="1">
            <a:off x="1276350" y="5486400"/>
            <a:ext cx="5048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>
            <a:off x="1276350" y="5991225"/>
            <a:ext cx="9639301" cy="0"/>
          </a:xfrm>
          <a:prstGeom prst="line">
            <a:avLst/>
          </a:prstGeom>
          <a:ln cap="rnd">
            <a:solidFill>
              <a:srgbClr val="03C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19076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94682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91392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44271" y="394971"/>
            <a:ext cx="8548369" cy="136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44271" y="5330476"/>
            <a:ext cx="6099809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E2E41F-A220-420D-8F86-395E5FDF23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4272" y="2078959"/>
            <a:ext cx="8549004" cy="29368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1pPr>
            <a:lvl2pPr marL="6858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3pPr>
            <a:lvl4pPr marL="16002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4pPr>
            <a:lvl5pPr marL="20574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9017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0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DCC7624-8FD6-2D50-7C98-A23CCFB6C8D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5975" y="1085850"/>
            <a:ext cx="5359078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562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02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2" r:id="rId2"/>
    <p:sldLayoutId id="214748369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D042BC1F-CB3C-CC65-4A71-CE0130D46AA5}"/>
              </a:ext>
            </a:extLst>
          </p:cNvPr>
          <p:cNvSpPr/>
          <p:nvPr userDrawn="1"/>
        </p:nvSpPr>
        <p:spPr>
          <a:xfrm>
            <a:off x="1728788" y="0"/>
            <a:ext cx="1046321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851CBDE-93DB-CD9F-EE75-A4C07C9679E6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AC3555A-6B36-11F3-774F-D6A303961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8749B18A-0E23-44DA-1802-4304D5D66306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02" y="6016675"/>
            <a:ext cx="3335498" cy="6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3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86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7" r:id="rId17"/>
    <p:sldLayoutId id="2147483694" r:id="rId18"/>
    <p:sldLayoutId id="2147483695" r:id="rId19"/>
    <p:sldLayoutId id="2147483696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83E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0108FD88-2502-D413-4DDC-4318B399D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752" y="5353051"/>
            <a:ext cx="4092496" cy="741530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276026" y="3022072"/>
            <a:ext cx="9639947" cy="1543023"/>
          </a:xfrm>
        </p:spPr>
        <p:txBody>
          <a:bodyPr/>
          <a:lstStyle/>
          <a:p>
            <a:r>
              <a:rPr lang="pt-BR" dirty="0"/>
              <a:t>VACINAÇÃO PEDIÁTRICA CONTRA A COVID-19</a:t>
            </a:r>
          </a:p>
        </p:txBody>
      </p:sp>
      <p:pic>
        <p:nvPicPr>
          <p:cNvPr id="2" name="Picture 4" descr="Zé Gotinha">
            <a:extLst>
              <a:ext uri="{FF2B5EF4-FFF2-40B4-BE49-F238E27FC236}">
                <a16:creationId xmlns:a16="http://schemas.microsoft.com/office/drawing/2014/main" id="{CCD30236-6D51-238C-AA78-33B84F47C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436" y="936892"/>
            <a:ext cx="1764563" cy="176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C284604C-441F-04E4-D722-FB860626DD41}"/>
              </a:ext>
            </a:extLst>
          </p:cNvPr>
          <p:cNvSpPr/>
          <p:nvPr/>
        </p:nvSpPr>
        <p:spPr>
          <a:xfrm>
            <a:off x="10194878" y="240145"/>
            <a:ext cx="1710795" cy="831273"/>
          </a:xfrm>
          <a:prstGeom prst="rect">
            <a:avLst/>
          </a:prstGeom>
          <a:solidFill>
            <a:srgbClr val="F2F2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DE92962-52CD-C944-C072-7C578A977AB4}"/>
              </a:ext>
            </a:extLst>
          </p:cNvPr>
          <p:cNvSpPr/>
          <p:nvPr/>
        </p:nvSpPr>
        <p:spPr>
          <a:xfrm>
            <a:off x="10010633" y="545910"/>
            <a:ext cx="184245" cy="525508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2368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22384-466D-993A-5A53-F66B79B8E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062" y="344346"/>
            <a:ext cx="8143875" cy="827229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/>
              <a:t>Países - vacinas COVID em crianças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3DC02D89-BF82-56A9-CB89-82DAF1632F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268145"/>
              </p:ext>
            </p:extLst>
          </p:nvPr>
        </p:nvGraphicFramePr>
        <p:xfrm>
          <a:off x="1219199" y="1097443"/>
          <a:ext cx="9448801" cy="4909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760">
                  <a:extLst>
                    <a:ext uri="{9D8B030D-6E8A-4147-A177-3AD203B41FA5}">
                      <a16:colId xmlns:a16="http://schemas.microsoft.com/office/drawing/2014/main" val="3861323305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2635962251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3471601799"/>
                    </a:ext>
                  </a:extLst>
                </a:gridCol>
                <a:gridCol w="1203534">
                  <a:extLst>
                    <a:ext uri="{9D8B030D-6E8A-4147-A177-3AD203B41FA5}">
                      <a16:colId xmlns:a16="http://schemas.microsoft.com/office/drawing/2014/main" val="3907829673"/>
                    </a:ext>
                  </a:extLst>
                </a:gridCol>
                <a:gridCol w="2575987">
                  <a:extLst>
                    <a:ext uri="{9D8B030D-6E8A-4147-A177-3AD203B41FA5}">
                      <a16:colId xmlns:a16="http://schemas.microsoft.com/office/drawing/2014/main" val="1534442917"/>
                    </a:ext>
                  </a:extLst>
                </a:gridCol>
              </a:tblGrid>
              <a:tr h="401634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País</a:t>
                      </a:r>
                    </a:p>
                  </a:txBody>
                  <a:tcPr marL="73530" marR="73530" marT="36766" marB="3676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Vacina</a:t>
                      </a:r>
                    </a:p>
                  </a:txBody>
                  <a:tcPr marL="73530" marR="73530" marT="36766" marB="3676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Idade</a:t>
                      </a:r>
                    </a:p>
                  </a:txBody>
                  <a:tcPr marL="73530" marR="73530" marT="36766" marB="3676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Aprovação</a:t>
                      </a:r>
                    </a:p>
                  </a:txBody>
                  <a:tcPr marL="73530" marR="73530" marT="36766" marB="3676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Considerações</a:t>
                      </a:r>
                    </a:p>
                  </a:txBody>
                  <a:tcPr marL="73530" marR="73530" marT="36766" marB="36766" anchor="ctr"/>
                </a:tc>
                <a:extLst>
                  <a:ext uri="{0D108BD9-81ED-4DB2-BD59-A6C34878D82A}">
                    <a16:rowId xmlns:a16="http://schemas.microsoft.com/office/drawing/2014/main" val="2731796986"/>
                  </a:ext>
                </a:extLst>
              </a:tr>
              <a:tr h="513587">
                <a:tc>
                  <a:txBody>
                    <a:bodyPr/>
                    <a:lstStyle/>
                    <a:p>
                      <a:r>
                        <a:rPr lang="pt-BR" sz="1500" dirty="0"/>
                        <a:t>EUA – FDA/CDC</a:t>
                      </a:r>
                    </a:p>
                  </a:txBody>
                  <a:tcPr marL="73530" marR="73530" marT="36766" marB="36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Moderna</a:t>
                      </a:r>
                    </a:p>
                  </a:txBody>
                  <a:tcPr marL="73530" marR="73530" marT="36766" marB="36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/>
                        <a:t>6m a 5 anos</a:t>
                      </a:r>
                    </a:p>
                    <a:p>
                      <a:pPr algn="ctr"/>
                      <a:r>
                        <a:rPr lang="pt-BR" sz="1500" dirty="0"/>
                        <a:t>≥ 6 anos</a:t>
                      </a:r>
                    </a:p>
                  </a:txBody>
                  <a:tcPr marL="73530" marR="73530" marT="36766" marB="36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err="1"/>
                        <a:t>Jun</a:t>
                      </a:r>
                      <a:r>
                        <a:rPr lang="pt-BR" sz="1500" b="1" dirty="0"/>
                        <a:t> /22</a:t>
                      </a:r>
                    </a:p>
                  </a:txBody>
                  <a:tcPr marL="73530" marR="73530" marT="36766" marB="36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2 doses</a:t>
                      </a:r>
                    </a:p>
                  </a:txBody>
                  <a:tcPr marL="73530" marR="73530" marT="36766" marB="36766"/>
                </a:tc>
                <a:extLst>
                  <a:ext uri="{0D108BD9-81ED-4DB2-BD59-A6C34878D82A}">
                    <a16:rowId xmlns:a16="http://schemas.microsoft.com/office/drawing/2014/main" val="1781718091"/>
                  </a:ext>
                </a:extLst>
              </a:tr>
              <a:tr h="513587">
                <a:tc>
                  <a:txBody>
                    <a:bodyPr/>
                    <a:lstStyle/>
                    <a:p>
                      <a:r>
                        <a:rPr lang="pt-BR" sz="1500" dirty="0"/>
                        <a:t>EUA – FDA/CDC</a:t>
                      </a:r>
                    </a:p>
                  </a:txBody>
                  <a:tcPr marL="73530" marR="73530" marT="36766" marB="36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Pfizer</a:t>
                      </a:r>
                    </a:p>
                  </a:txBody>
                  <a:tcPr marL="73530" marR="73530" marT="36766" marB="36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/>
                        <a:t>6m a 4 anos</a:t>
                      </a:r>
                    </a:p>
                    <a:p>
                      <a:pPr algn="ctr"/>
                      <a:r>
                        <a:rPr lang="pt-BR" sz="1500" dirty="0"/>
                        <a:t>≥ 5 anos</a:t>
                      </a:r>
                    </a:p>
                  </a:txBody>
                  <a:tcPr marL="73530" marR="73530" marT="36766" marB="36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err="1"/>
                        <a:t>Jun</a:t>
                      </a:r>
                      <a:r>
                        <a:rPr lang="pt-BR" sz="1500" b="1" dirty="0"/>
                        <a:t>/22</a:t>
                      </a:r>
                    </a:p>
                  </a:txBody>
                  <a:tcPr marL="73530" marR="73530" marT="36766" marB="36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3 doses</a:t>
                      </a:r>
                    </a:p>
                  </a:txBody>
                  <a:tcPr marL="73530" marR="73530" marT="36766" marB="36766"/>
                </a:tc>
                <a:extLst>
                  <a:ext uri="{0D108BD9-81ED-4DB2-BD59-A6C34878D82A}">
                    <a16:rowId xmlns:a16="http://schemas.microsoft.com/office/drawing/2014/main" val="3394121763"/>
                  </a:ext>
                </a:extLst>
              </a:tr>
              <a:tr h="292372">
                <a:tc>
                  <a:txBody>
                    <a:bodyPr/>
                    <a:lstStyle/>
                    <a:p>
                      <a:r>
                        <a:rPr lang="pt-BR" sz="1500" dirty="0"/>
                        <a:t>ECDC</a:t>
                      </a:r>
                    </a:p>
                  </a:txBody>
                  <a:tcPr marL="73530" marR="73530" marT="36766" marB="36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Pfizer/ Moderna</a:t>
                      </a:r>
                    </a:p>
                  </a:txBody>
                  <a:tcPr marL="73530" marR="73530" marT="36766" marB="36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5 a 11 anos</a:t>
                      </a:r>
                    </a:p>
                  </a:txBody>
                  <a:tcPr marL="73530" marR="73530" marT="36766" marB="36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Dez/21</a:t>
                      </a:r>
                    </a:p>
                  </a:txBody>
                  <a:tcPr marL="73530" marR="73530" marT="36766" marB="36766"/>
                </a:tc>
                <a:tc>
                  <a:txBody>
                    <a:bodyPr/>
                    <a:lstStyle/>
                    <a:p>
                      <a:endParaRPr lang="pt-BR" sz="1500" dirty="0"/>
                    </a:p>
                  </a:txBody>
                  <a:tcPr marL="73530" marR="73530" marT="36766" marB="36766"/>
                </a:tc>
                <a:extLst>
                  <a:ext uri="{0D108BD9-81ED-4DB2-BD59-A6C34878D82A}">
                    <a16:rowId xmlns:a16="http://schemas.microsoft.com/office/drawing/2014/main" val="3320952804"/>
                  </a:ext>
                </a:extLst>
              </a:tr>
              <a:tr h="292372">
                <a:tc>
                  <a:txBody>
                    <a:bodyPr/>
                    <a:lstStyle/>
                    <a:p>
                      <a:r>
                        <a:rPr lang="pt-BR" sz="1500" dirty="0"/>
                        <a:t>Reino Unido</a:t>
                      </a:r>
                    </a:p>
                  </a:txBody>
                  <a:tcPr marL="73530" marR="73530" marT="36766" marB="36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Pfizer</a:t>
                      </a:r>
                    </a:p>
                  </a:txBody>
                  <a:tcPr marL="73530" marR="73530" marT="36766" marB="36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5 a 15 anos</a:t>
                      </a:r>
                    </a:p>
                  </a:txBody>
                  <a:tcPr marL="73530" marR="73530" marT="36766" marB="36766"/>
                </a:tc>
                <a:tc>
                  <a:txBody>
                    <a:bodyPr/>
                    <a:lstStyle/>
                    <a:p>
                      <a:pPr algn="ctr"/>
                      <a:endParaRPr lang="pt-BR" sz="1500" dirty="0"/>
                    </a:p>
                  </a:txBody>
                  <a:tcPr marL="73530" marR="73530" marT="36766" marB="36766"/>
                </a:tc>
                <a:tc>
                  <a:txBody>
                    <a:bodyPr/>
                    <a:lstStyle/>
                    <a:p>
                      <a:endParaRPr lang="pt-BR" sz="1500" dirty="0"/>
                    </a:p>
                  </a:txBody>
                  <a:tcPr marL="73530" marR="73530" marT="36766" marB="36766"/>
                </a:tc>
                <a:extLst>
                  <a:ext uri="{0D108BD9-81ED-4DB2-BD59-A6C34878D82A}">
                    <a16:rowId xmlns:a16="http://schemas.microsoft.com/office/drawing/2014/main" val="4197917424"/>
                  </a:ext>
                </a:extLst>
              </a:tr>
              <a:tr h="734802">
                <a:tc>
                  <a:txBody>
                    <a:bodyPr/>
                    <a:lstStyle/>
                    <a:p>
                      <a:r>
                        <a:rPr lang="pt-BR" sz="1500" dirty="0"/>
                        <a:t>Israel</a:t>
                      </a:r>
                    </a:p>
                  </a:txBody>
                  <a:tcPr marL="73530" marR="73530" marT="36766" marB="3676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/>
                        <a:t>Pfizer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/>
                        <a:t>Moderna</a:t>
                      </a:r>
                    </a:p>
                  </a:txBody>
                  <a:tcPr marL="73530" marR="73530" marT="36766" marB="3676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/>
                        <a:t>6m a 4 anos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/>
                        <a:t>6m a 5 anos</a:t>
                      </a:r>
                    </a:p>
                  </a:txBody>
                  <a:tcPr marL="73530" marR="73530" marT="36766" marB="36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/>
                        <a:t>Julho/22</a:t>
                      </a:r>
                    </a:p>
                  </a:txBody>
                  <a:tcPr marL="73530" marR="73530" marT="36766" marB="36766"/>
                </a:tc>
                <a:tc>
                  <a:txBody>
                    <a:bodyPr/>
                    <a:lstStyle/>
                    <a:p>
                      <a:r>
                        <a:rPr lang="pt-BR" sz="1500" dirty="0"/>
                        <a:t>Comitê consultivo: crianças de alto risco</a:t>
                      </a:r>
                    </a:p>
                    <a:p>
                      <a:r>
                        <a:rPr lang="pt-BR" sz="1500" dirty="0"/>
                        <a:t>Governo: todas as crianças</a:t>
                      </a:r>
                    </a:p>
                  </a:txBody>
                  <a:tcPr marL="73530" marR="73530" marT="36766" marB="36766"/>
                </a:tc>
                <a:extLst>
                  <a:ext uri="{0D108BD9-81ED-4DB2-BD59-A6C34878D82A}">
                    <a16:rowId xmlns:a16="http://schemas.microsoft.com/office/drawing/2014/main" val="805845617"/>
                  </a:ext>
                </a:extLst>
              </a:tr>
              <a:tr h="513587">
                <a:tc>
                  <a:txBody>
                    <a:bodyPr/>
                    <a:lstStyle/>
                    <a:p>
                      <a:r>
                        <a:rPr lang="pt-BR" sz="1500" dirty="0"/>
                        <a:t>Chile</a:t>
                      </a:r>
                    </a:p>
                  </a:txBody>
                  <a:tcPr marL="73530" marR="73530" marT="36766" marB="36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CoronaVac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/>
                        <a:t>Pfizer</a:t>
                      </a:r>
                    </a:p>
                  </a:txBody>
                  <a:tcPr marL="73530" marR="73530" marT="36766" marB="36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≥ 3 anos</a:t>
                      </a:r>
                    </a:p>
                    <a:p>
                      <a:pPr algn="ctr"/>
                      <a:r>
                        <a:rPr lang="pt-BR" sz="1500" dirty="0"/>
                        <a:t>≥ 5 anos</a:t>
                      </a:r>
                    </a:p>
                  </a:txBody>
                  <a:tcPr marL="73530" marR="73530" marT="36766" marB="36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Set/2021</a:t>
                      </a:r>
                    </a:p>
                  </a:txBody>
                  <a:tcPr marL="73530" marR="73530" marT="36766" marB="36766"/>
                </a:tc>
                <a:tc>
                  <a:txBody>
                    <a:bodyPr/>
                    <a:lstStyle/>
                    <a:p>
                      <a:endParaRPr lang="pt-BR" sz="1500" dirty="0"/>
                    </a:p>
                  </a:txBody>
                  <a:tcPr marL="73530" marR="73530" marT="36766" marB="36766"/>
                </a:tc>
                <a:extLst>
                  <a:ext uri="{0D108BD9-81ED-4DB2-BD59-A6C34878D82A}">
                    <a16:rowId xmlns:a16="http://schemas.microsoft.com/office/drawing/2014/main" val="2399764021"/>
                  </a:ext>
                </a:extLst>
              </a:tr>
              <a:tr h="734802">
                <a:tc>
                  <a:txBody>
                    <a:bodyPr/>
                    <a:lstStyle/>
                    <a:p>
                      <a:r>
                        <a:rPr lang="pt-BR" sz="1500" dirty="0"/>
                        <a:t>Argentina</a:t>
                      </a:r>
                    </a:p>
                  </a:txBody>
                  <a:tcPr marL="73530" marR="73530" marT="36766" marB="36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CoronaVac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/>
                        <a:t>Pfizer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/>
                        <a:t>Moderna</a:t>
                      </a:r>
                    </a:p>
                  </a:txBody>
                  <a:tcPr marL="73530" marR="73530" marT="36766" marB="36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≥ 3 anos</a:t>
                      </a:r>
                    </a:p>
                    <a:p>
                      <a:pPr algn="ctr"/>
                      <a:r>
                        <a:rPr lang="pt-BR" sz="1500" dirty="0"/>
                        <a:t>≥ 5 anos</a:t>
                      </a:r>
                    </a:p>
                    <a:p>
                      <a:pPr algn="ctr"/>
                      <a:r>
                        <a:rPr lang="pt-BR" sz="1500" dirty="0"/>
                        <a:t>≥ 6 anos</a:t>
                      </a:r>
                    </a:p>
                  </a:txBody>
                  <a:tcPr marL="73530" marR="73530" marT="36766" marB="36766"/>
                </a:tc>
                <a:tc>
                  <a:txBody>
                    <a:bodyPr/>
                    <a:lstStyle/>
                    <a:p>
                      <a:pPr algn="ctr"/>
                      <a:endParaRPr lang="pt-BR" sz="1500" dirty="0"/>
                    </a:p>
                  </a:txBody>
                  <a:tcPr marL="73530" marR="73530" marT="36766" marB="36766"/>
                </a:tc>
                <a:tc>
                  <a:txBody>
                    <a:bodyPr/>
                    <a:lstStyle/>
                    <a:p>
                      <a:endParaRPr lang="pt-BR" sz="1500" dirty="0"/>
                    </a:p>
                  </a:txBody>
                  <a:tcPr marL="73530" marR="73530" marT="36766" marB="36766"/>
                </a:tc>
                <a:extLst>
                  <a:ext uri="{0D108BD9-81ED-4DB2-BD59-A6C34878D82A}">
                    <a16:rowId xmlns:a16="http://schemas.microsoft.com/office/drawing/2014/main" val="3860973116"/>
                  </a:ext>
                </a:extLst>
              </a:tr>
              <a:tr h="396133">
                <a:tc>
                  <a:txBody>
                    <a:bodyPr/>
                    <a:lstStyle/>
                    <a:p>
                      <a:r>
                        <a:rPr lang="pt-BR" sz="1500" dirty="0"/>
                        <a:t>Hong Kong</a:t>
                      </a:r>
                    </a:p>
                  </a:txBody>
                  <a:tcPr marL="73530" marR="73530" marT="36766" marB="36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CoronaVac</a:t>
                      </a:r>
                    </a:p>
                  </a:txBody>
                  <a:tcPr marL="73530" marR="73530" marT="36766" marB="36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≥ 3 anos</a:t>
                      </a:r>
                    </a:p>
                  </a:txBody>
                  <a:tcPr marL="73530" marR="73530" marT="36766" marB="36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err="1"/>
                        <a:t>Nov</a:t>
                      </a:r>
                      <a:r>
                        <a:rPr lang="pt-BR" sz="1500" dirty="0"/>
                        <a:t>/2021</a:t>
                      </a:r>
                    </a:p>
                  </a:txBody>
                  <a:tcPr marL="73530" marR="73530" marT="36766" marB="36766"/>
                </a:tc>
                <a:tc>
                  <a:txBody>
                    <a:bodyPr/>
                    <a:lstStyle/>
                    <a:p>
                      <a:endParaRPr lang="pt-BR" sz="1500" dirty="0"/>
                    </a:p>
                  </a:txBody>
                  <a:tcPr marL="73530" marR="73530" marT="36766" marB="36766"/>
                </a:tc>
                <a:extLst>
                  <a:ext uri="{0D108BD9-81ED-4DB2-BD59-A6C34878D82A}">
                    <a16:rowId xmlns:a16="http://schemas.microsoft.com/office/drawing/2014/main" val="3198922344"/>
                  </a:ext>
                </a:extLst>
              </a:tr>
              <a:tr h="396133">
                <a:tc>
                  <a:txBody>
                    <a:bodyPr/>
                    <a:lstStyle/>
                    <a:p>
                      <a:r>
                        <a:rPr lang="pt-BR" sz="1500" dirty="0"/>
                        <a:t>China</a:t>
                      </a:r>
                    </a:p>
                  </a:txBody>
                  <a:tcPr marL="73530" marR="73530" marT="36766" marB="3676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/>
                        <a:t>CoronaVac</a:t>
                      </a:r>
                    </a:p>
                  </a:txBody>
                  <a:tcPr marL="73530" marR="73530" marT="36766" marB="3676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/>
                        <a:t>≥ 3 anos</a:t>
                      </a:r>
                    </a:p>
                  </a:txBody>
                  <a:tcPr marL="73530" marR="73530" marT="36766" marB="36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Maio/21</a:t>
                      </a:r>
                    </a:p>
                  </a:txBody>
                  <a:tcPr marL="73530" marR="73530" marT="36766" marB="36766"/>
                </a:tc>
                <a:tc>
                  <a:txBody>
                    <a:bodyPr/>
                    <a:lstStyle/>
                    <a:p>
                      <a:endParaRPr lang="pt-BR" sz="1500" dirty="0"/>
                    </a:p>
                  </a:txBody>
                  <a:tcPr marL="73530" marR="73530" marT="36766" marB="36766"/>
                </a:tc>
                <a:extLst>
                  <a:ext uri="{0D108BD9-81ED-4DB2-BD59-A6C34878D82A}">
                    <a16:rowId xmlns:a16="http://schemas.microsoft.com/office/drawing/2014/main" val="3745504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053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6">
            <a:extLst>
              <a:ext uri="{FF2B5EF4-FFF2-40B4-BE49-F238E27FC236}">
                <a16:creationId xmlns:a16="http://schemas.microsoft.com/office/drawing/2014/main" id="{6FEB9BD0-08E0-BA2B-B12D-6F246666A3C9}"/>
              </a:ext>
            </a:extLst>
          </p:cNvPr>
          <p:cNvSpPr>
            <a:spLocks/>
          </p:cNvSpPr>
          <p:nvPr/>
        </p:nvSpPr>
        <p:spPr bwMode="auto">
          <a:xfrm>
            <a:off x="808652" y="1"/>
            <a:ext cx="9741454" cy="14797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marL="0" marR="0" lvl="0" indent="0" algn="l" defTabSz="914400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183EFF"/>
                </a:solidFill>
                <a:effectLst/>
                <a:uLnTx/>
                <a:uFillTx/>
                <a:latin typeface="Montserrat ExtraBold" panose="00000900000000000000" pitchFamily="2" charset="0"/>
                <a:ea typeface="+mn-ea"/>
                <a:cs typeface="+mn-cs"/>
                <a:sym typeface="Open Sans" charset="0"/>
              </a:rPr>
              <a:t>SNV-ESAVI</a:t>
            </a:r>
          </a:p>
          <a:p>
            <a:pPr marL="0" marR="0" lvl="0" indent="0" algn="l" defTabSz="914400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ontserrat ExtraBold" panose="00000900000000000000" pitchFamily="2" charset="0"/>
                <a:ea typeface="+mn-ea"/>
                <a:cs typeface="+mn-cs"/>
                <a:sym typeface="Open Sans" charset="0"/>
              </a:rPr>
              <a:t>Linha do tempo 1992 - 2023</a:t>
            </a:r>
          </a:p>
        </p:txBody>
      </p:sp>
      <p:sp>
        <p:nvSpPr>
          <p:cNvPr id="24" name="AutoShape 11">
            <a:extLst>
              <a:ext uri="{FF2B5EF4-FFF2-40B4-BE49-F238E27FC236}">
                <a16:creationId xmlns:a16="http://schemas.microsoft.com/office/drawing/2014/main" id="{3BD4A345-07D2-53C0-269B-10FD03D91191}"/>
              </a:ext>
            </a:extLst>
          </p:cNvPr>
          <p:cNvSpPr>
            <a:spLocks/>
          </p:cNvSpPr>
          <p:nvPr/>
        </p:nvSpPr>
        <p:spPr bwMode="auto">
          <a:xfrm rot="5400000">
            <a:off x="1544602" y="3086884"/>
            <a:ext cx="477354" cy="45719"/>
          </a:xfrm>
          <a:prstGeom prst="roundRect">
            <a:avLst>
              <a:gd name="adj" fmla="val 48856"/>
            </a:avLst>
          </a:prstGeom>
          <a:solidFill>
            <a:srgbClr val="183EFF">
              <a:alpha val="70000"/>
            </a:srgb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25" name="AutoShape 18">
            <a:extLst>
              <a:ext uri="{FF2B5EF4-FFF2-40B4-BE49-F238E27FC236}">
                <a16:creationId xmlns:a16="http://schemas.microsoft.com/office/drawing/2014/main" id="{E6A192A9-858B-A012-5F18-1D172860D174}"/>
              </a:ext>
            </a:extLst>
          </p:cNvPr>
          <p:cNvSpPr>
            <a:spLocks/>
          </p:cNvSpPr>
          <p:nvPr/>
        </p:nvSpPr>
        <p:spPr bwMode="auto">
          <a:xfrm>
            <a:off x="60391" y="4518661"/>
            <a:ext cx="1280230" cy="9231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Inicio da estruturação do SNVEAPV</a:t>
            </a:r>
          </a:p>
        </p:txBody>
      </p:sp>
      <p:pic>
        <p:nvPicPr>
          <p:cNvPr id="26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123" y="1382263"/>
            <a:ext cx="1000311" cy="1407414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AutoShape 11">
            <a:extLst>
              <a:ext uri="{FF2B5EF4-FFF2-40B4-BE49-F238E27FC236}">
                <a16:creationId xmlns:a16="http://schemas.microsoft.com/office/drawing/2014/main" id="{3BD4A345-07D2-53C0-269B-10FD03D91191}"/>
              </a:ext>
            </a:extLst>
          </p:cNvPr>
          <p:cNvSpPr>
            <a:spLocks/>
          </p:cNvSpPr>
          <p:nvPr/>
        </p:nvSpPr>
        <p:spPr bwMode="auto">
          <a:xfrm rot="5400000">
            <a:off x="2805161" y="4192498"/>
            <a:ext cx="477354" cy="45719"/>
          </a:xfrm>
          <a:prstGeom prst="roundRect">
            <a:avLst>
              <a:gd name="adj" fmla="val 48856"/>
            </a:avLst>
          </a:prstGeom>
          <a:solidFill>
            <a:srgbClr val="03CF00">
              <a:alpha val="70000"/>
            </a:srgb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32" name="AutoShape 18">
            <a:extLst>
              <a:ext uri="{FF2B5EF4-FFF2-40B4-BE49-F238E27FC236}">
                <a16:creationId xmlns:a16="http://schemas.microsoft.com/office/drawing/2014/main" id="{E6A192A9-858B-A012-5F18-1D172860D174}"/>
              </a:ext>
            </a:extLst>
          </p:cNvPr>
          <p:cNvSpPr>
            <a:spLocks/>
          </p:cNvSpPr>
          <p:nvPr/>
        </p:nvSpPr>
        <p:spPr bwMode="auto">
          <a:xfrm>
            <a:off x="3306458" y="2401490"/>
            <a:ext cx="1964268" cy="4110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Sistema de Informação de Vigilância de Eventos Adversos Pós-Vacinação (SIEAPV)</a:t>
            </a:r>
          </a:p>
        </p:txBody>
      </p:sp>
      <p:sp>
        <p:nvSpPr>
          <p:cNvPr id="33" name="AutoShape 11">
            <a:extLst>
              <a:ext uri="{FF2B5EF4-FFF2-40B4-BE49-F238E27FC236}">
                <a16:creationId xmlns:a16="http://schemas.microsoft.com/office/drawing/2014/main" id="{3BD4A345-07D2-53C0-269B-10FD03D91191}"/>
              </a:ext>
            </a:extLst>
          </p:cNvPr>
          <p:cNvSpPr>
            <a:spLocks/>
          </p:cNvSpPr>
          <p:nvPr/>
        </p:nvSpPr>
        <p:spPr bwMode="auto">
          <a:xfrm rot="5400000">
            <a:off x="4041446" y="3074642"/>
            <a:ext cx="477354" cy="45719"/>
          </a:xfrm>
          <a:prstGeom prst="roundRect">
            <a:avLst>
              <a:gd name="adj" fmla="val 48856"/>
            </a:avLst>
          </a:prstGeom>
          <a:solidFill>
            <a:srgbClr val="183EFF">
              <a:alpha val="70000"/>
            </a:srgb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34" name="AutoShape 18">
            <a:extLst>
              <a:ext uri="{FF2B5EF4-FFF2-40B4-BE49-F238E27FC236}">
                <a16:creationId xmlns:a16="http://schemas.microsoft.com/office/drawing/2014/main" id="{E6A192A9-858B-A012-5F18-1D172860D174}"/>
              </a:ext>
            </a:extLst>
          </p:cNvPr>
          <p:cNvSpPr>
            <a:spLocks/>
          </p:cNvSpPr>
          <p:nvPr/>
        </p:nvSpPr>
        <p:spPr bwMode="auto">
          <a:xfrm>
            <a:off x="4372881" y="4606857"/>
            <a:ext cx="2225615" cy="9231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Portaria MS/GM n.º 33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Notificação compulsória de EAPV grave</a:t>
            </a:r>
          </a:p>
        </p:txBody>
      </p:sp>
      <p:sp>
        <p:nvSpPr>
          <p:cNvPr id="37" name="AutoShape 11">
            <a:extLst>
              <a:ext uri="{FF2B5EF4-FFF2-40B4-BE49-F238E27FC236}">
                <a16:creationId xmlns:a16="http://schemas.microsoft.com/office/drawing/2014/main" id="{3BD4A345-07D2-53C0-269B-10FD03D91191}"/>
              </a:ext>
            </a:extLst>
          </p:cNvPr>
          <p:cNvSpPr>
            <a:spLocks/>
          </p:cNvSpPr>
          <p:nvPr/>
        </p:nvSpPr>
        <p:spPr bwMode="auto">
          <a:xfrm rot="5400000">
            <a:off x="5247012" y="4207869"/>
            <a:ext cx="477354" cy="45719"/>
          </a:xfrm>
          <a:prstGeom prst="roundRect">
            <a:avLst>
              <a:gd name="adj" fmla="val 48856"/>
            </a:avLst>
          </a:prstGeom>
          <a:solidFill>
            <a:srgbClr val="03CF00">
              <a:alpha val="70000"/>
            </a:srgb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38" name="AutoShape 18">
            <a:extLst>
              <a:ext uri="{FF2B5EF4-FFF2-40B4-BE49-F238E27FC236}">
                <a16:creationId xmlns:a16="http://schemas.microsoft.com/office/drawing/2014/main" id="{E6A192A9-858B-A012-5F18-1D172860D174}"/>
              </a:ext>
            </a:extLst>
          </p:cNvPr>
          <p:cNvSpPr>
            <a:spLocks/>
          </p:cNvSpPr>
          <p:nvPr/>
        </p:nvSpPr>
        <p:spPr bwMode="auto">
          <a:xfrm>
            <a:off x="5551112" y="1872866"/>
            <a:ext cx="2341722" cy="9231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Portaria Conjunta n.º 92/2008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Criação do </a:t>
            </a:r>
            <a:r>
              <a:rPr kumimoji="0" lang="pt-B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Cifavi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*</a:t>
            </a:r>
          </a:p>
        </p:txBody>
      </p:sp>
      <p:sp>
        <p:nvSpPr>
          <p:cNvPr id="52" name="AutoShape 11">
            <a:extLst>
              <a:ext uri="{FF2B5EF4-FFF2-40B4-BE49-F238E27FC236}">
                <a16:creationId xmlns:a16="http://schemas.microsoft.com/office/drawing/2014/main" id="{3BD4A345-07D2-53C0-269B-10FD03D91191}"/>
              </a:ext>
            </a:extLst>
          </p:cNvPr>
          <p:cNvSpPr>
            <a:spLocks/>
          </p:cNvSpPr>
          <p:nvPr/>
        </p:nvSpPr>
        <p:spPr bwMode="auto">
          <a:xfrm rot="5400000">
            <a:off x="6477688" y="3049362"/>
            <a:ext cx="477354" cy="45719"/>
          </a:xfrm>
          <a:prstGeom prst="roundRect">
            <a:avLst>
              <a:gd name="adj" fmla="val 48856"/>
            </a:avLst>
          </a:prstGeom>
          <a:solidFill>
            <a:srgbClr val="183EFF">
              <a:alpha val="70000"/>
            </a:srgb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pic>
        <p:nvPicPr>
          <p:cNvPr id="1026" name="Picture 2" descr="Lançada 4ª edição do Manual de Vigilância Epidemiológica de Eventos  Adversos Pós-Vacinação - SB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340" y="4606857"/>
            <a:ext cx="910273" cy="1274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996" y="1354480"/>
            <a:ext cx="1536473" cy="102015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8307" y="1177218"/>
            <a:ext cx="948515" cy="133748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8078" y="1824764"/>
            <a:ext cx="1015685" cy="984907"/>
          </a:xfrm>
          <a:prstGeom prst="rect">
            <a:avLst/>
          </a:prstGeom>
        </p:spPr>
      </p:pic>
      <p:sp>
        <p:nvSpPr>
          <p:cNvPr id="40" name="AutoShape 11">
            <a:extLst>
              <a:ext uri="{FF2B5EF4-FFF2-40B4-BE49-F238E27FC236}">
                <a16:creationId xmlns:a16="http://schemas.microsoft.com/office/drawing/2014/main" id="{3BD4A345-07D2-53C0-269B-10FD03D91191}"/>
              </a:ext>
            </a:extLst>
          </p:cNvPr>
          <p:cNvSpPr>
            <a:spLocks/>
          </p:cNvSpPr>
          <p:nvPr/>
        </p:nvSpPr>
        <p:spPr bwMode="auto">
          <a:xfrm rot="5400000">
            <a:off x="9036489" y="3066957"/>
            <a:ext cx="461984" cy="45719"/>
          </a:xfrm>
          <a:prstGeom prst="roundRect">
            <a:avLst>
              <a:gd name="adj" fmla="val 48856"/>
            </a:avLst>
          </a:prstGeom>
          <a:solidFill>
            <a:srgbClr val="183EFF">
              <a:alpha val="70000"/>
            </a:srgb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1" name="AutoShape 18">
            <a:extLst>
              <a:ext uri="{FF2B5EF4-FFF2-40B4-BE49-F238E27FC236}">
                <a16:creationId xmlns:a16="http://schemas.microsoft.com/office/drawing/2014/main" id="{E6A192A9-858B-A012-5F18-1D172860D174}"/>
              </a:ext>
            </a:extLst>
          </p:cNvPr>
          <p:cNvSpPr>
            <a:spLocks/>
          </p:cNvSpPr>
          <p:nvPr/>
        </p:nvSpPr>
        <p:spPr bwMode="auto">
          <a:xfrm>
            <a:off x="9290341" y="1539265"/>
            <a:ext cx="1015686" cy="23115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E-SUS Notifica – Módulo ESAVI</a:t>
            </a:r>
          </a:p>
        </p:txBody>
      </p:sp>
      <p:sp>
        <p:nvSpPr>
          <p:cNvPr id="44" name="AutoShape 11">
            <a:extLst>
              <a:ext uri="{FF2B5EF4-FFF2-40B4-BE49-F238E27FC236}">
                <a16:creationId xmlns:a16="http://schemas.microsoft.com/office/drawing/2014/main" id="{3BD4A345-07D2-53C0-269B-10FD03D91191}"/>
              </a:ext>
            </a:extLst>
          </p:cNvPr>
          <p:cNvSpPr>
            <a:spLocks/>
          </p:cNvSpPr>
          <p:nvPr/>
        </p:nvSpPr>
        <p:spPr bwMode="auto">
          <a:xfrm rot="5400000">
            <a:off x="7764800" y="4200183"/>
            <a:ext cx="477354" cy="45719"/>
          </a:xfrm>
          <a:prstGeom prst="roundRect">
            <a:avLst>
              <a:gd name="adj" fmla="val 48856"/>
            </a:avLst>
          </a:prstGeom>
          <a:solidFill>
            <a:srgbClr val="03CF00">
              <a:alpha val="70000"/>
            </a:srgb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6" name="AutoShape 18">
            <a:extLst>
              <a:ext uri="{FF2B5EF4-FFF2-40B4-BE49-F238E27FC236}">
                <a16:creationId xmlns:a16="http://schemas.microsoft.com/office/drawing/2014/main" id="{E6A192A9-858B-A012-5F18-1D172860D174}"/>
              </a:ext>
            </a:extLst>
          </p:cNvPr>
          <p:cNvSpPr>
            <a:spLocks/>
          </p:cNvSpPr>
          <p:nvPr/>
        </p:nvSpPr>
        <p:spPr bwMode="auto">
          <a:xfrm>
            <a:off x="9847453" y="4606857"/>
            <a:ext cx="1172909" cy="6015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Interrupção do SI-EAPV</a:t>
            </a:r>
          </a:p>
        </p:txBody>
      </p:sp>
      <p:sp>
        <p:nvSpPr>
          <p:cNvPr id="39" name="AutoShape 11">
            <a:extLst>
              <a:ext uri="{FF2B5EF4-FFF2-40B4-BE49-F238E27FC236}">
                <a16:creationId xmlns:a16="http://schemas.microsoft.com/office/drawing/2014/main" id="{3BD4A345-07D2-53C0-269B-10FD03D91191}"/>
              </a:ext>
            </a:extLst>
          </p:cNvPr>
          <p:cNvSpPr>
            <a:spLocks/>
          </p:cNvSpPr>
          <p:nvPr/>
        </p:nvSpPr>
        <p:spPr bwMode="auto">
          <a:xfrm>
            <a:off x="121121" y="3348890"/>
            <a:ext cx="1367814" cy="620262"/>
          </a:xfrm>
          <a:prstGeom prst="roundRect">
            <a:avLst>
              <a:gd name="adj" fmla="val 48856"/>
            </a:avLst>
          </a:prstGeom>
          <a:solidFill>
            <a:srgbClr val="03CF00">
              <a:alpha val="70000"/>
            </a:srgb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340382" y="3457115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1992</a:t>
            </a:r>
          </a:p>
        </p:txBody>
      </p:sp>
      <p:sp>
        <p:nvSpPr>
          <p:cNvPr id="48" name="AutoShape 11">
            <a:extLst>
              <a:ext uri="{FF2B5EF4-FFF2-40B4-BE49-F238E27FC236}">
                <a16:creationId xmlns:a16="http://schemas.microsoft.com/office/drawing/2014/main" id="{3BD4A345-07D2-53C0-269B-10FD03D91191}"/>
              </a:ext>
            </a:extLst>
          </p:cNvPr>
          <p:cNvSpPr>
            <a:spLocks/>
          </p:cNvSpPr>
          <p:nvPr/>
        </p:nvSpPr>
        <p:spPr bwMode="auto">
          <a:xfrm rot="5400000">
            <a:off x="452946" y="4221047"/>
            <a:ext cx="477354" cy="45719"/>
          </a:xfrm>
          <a:prstGeom prst="roundRect">
            <a:avLst>
              <a:gd name="adj" fmla="val 48856"/>
            </a:avLst>
          </a:prstGeom>
          <a:solidFill>
            <a:srgbClr val="03CF00">
              <a:alpha val="70000"/>
            </a:srgb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9" name="AutoShape 18">
            <a:extLst>
              <a:ext uri="{FF2B5EF4-FFF2-40B4-BE49-F238E27FC236}">
                <a16:creationId xmlns:a16="http://schemas.microsoft.com/office/drawing/2014/main" id="{E6A192A9-858B-A012-5F18-1D172860D174}"/>
              </a:ext>
            </a:extLst>
          </p:cNvPr>
          <p:cNvSpPr>
            <a:spLocks/>
          </p:cNvSpPr>
          <p:nvPr/>
        </p:nvSpPr>
        <p:spPr bwMode="auto">
          <a:xfrm>
            <a:off x="1629942" y="4501408"/>
            <a:ext cx="2787251" cy="13990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Lei n.º 9.782/1999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SNVS e Anvisa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(controle e fiscalização de produtos e serviços relacionados à saúde)</a:t>
            </a:r>
          </a:p>
        </p:txBody>
      </p:sp>
      <p:sp>
        <p:nvSpPr>
          <p:cNvPr id="53" name="AutoShape 11">
            <a:extLst>
              <a:ext uri="{FF2B5EF4-FFF2-40B4-BE49-F238E27FC236}">
                <a16:creationId xmlns:a16="http://schemas.microsoft.com/office/drawing/2014/main" id="{3BD4A345-07D2-53C0-269B-10FD03D91191}"/>
              </a:ext>
            </a:extLst>
          </p:cNvPr>
          <p:cNvSpPr>
            <a:spLocks/>
          </p:cNvSpPr>
          <p:nvPr/>
        </p:nvSpPr>
        <p:spPr bwMode="auto">
          <a:xfrm rot="5400000">
            <a:off x="11171881" y="2998608"/>
            <a:ext cx="477353" cy="45719"/>
          </a:xfrm>
          <a:prstGeom prst="roundRect">
            <a:avLst>
              <a:gd name="adj" fmla="val 48856"/>
            </a:avLst>
          </a:prstGeom>
          <a:solidFill>
            <a:srgbClr val="183EFF">
              <a:alpha val="70000"/>
            </a:srgb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55" name="AutoShape 11">
            <a:extLst>
              <a:ext uri="{FF2B5EF4-FFF2-40B4-BE49-F238E27FC236}">
                <a16:creationId xmlns:a16="http://schemas.microsoft.com/office/drawing/2014/main" id="{3BD4A345-07D2-53C0-269B-10FD03D91191}"/>
              </a:ext>
            </a:extLst>
          </p:cNvPr>
          <p:cNvSpPr>
            <a:spLocks/>
          </p:cNvSpPr>
          <p:nvPr/>
        </p:nvSpPr>
        <p:spPr bwMode="auto">
          <a:xfrm rot="5400000">
            <a:off x="10218091" y="4221047"/>
            <a:ext cx="477354" cy="45719"/>
          </a:xfrm>
          <a:prstGeom prst="roundRect">
            <a:avLst>
              <a:gd name="adj" fmla="val 48856"/>
            </a:avLst>
          </a:prstGeom>
          <a:solidFill>
            <a:srgbClr val="03CF00">
              <a:alpha val="70000"/>
            </a:srgb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50" name="AutoShape 11">
            <a:extLst>
              <a:ext uri="{FF2B5EF4-FFF2-40B4-BE49-F238E27FC236}">
                <a16:creationId xmlns:a16="http://schemas.microsoft.com/office/drawing/2014/main" id="{3BD4A345-07D2-53C0-269B-10FD03D91191}"/>
              </a:ext>
            </a:extLst>
          </p:cNvPr>
          <p:cNvSpPr>
            <a:spLocks/>
          </p:cNvSpPr>
          <p:nvPr/>
        </p:nvSpPr>
        <p:spPr bwMode="auto">
          <a:xfrm>
            <a:off x="983510" y="3348420"/>
            <a:ext cx="1620518" cy="620262"/>
          </a:xfrm>
          <a:prstGeom prst="roundRect">
            <a:avLst>
              <a:gd name="adj" fmla="val 48856"/>
            </a:avLst>
          </a:prstGeom>
          <a:solidFill>
            <a:srgbClr val="183EFF">
              <a:alpha val="70000"/>
            </a:srgb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428990" y="3457115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1998</a:t>
            </a:r>
          </a:p>
        </p:txBody>
      </p:sp>
      <p:sp>
        <p:nvSpPr>
          <p:cNvPr id="16" name="AutoShape 11">
            <a:extLst>
              <a:ext uri="{FF2B5EF4-FFF2-40B4-BE49-F238E27FC236}">
                <a16:creationId xmlns:a16="http://schemas.microsoft.com/office/drawing/2014/main" id="{3BD4A345-07D2-53C0-269B-10FD03D91191}"/>
              </a:ext>
            </a:extLst>
          </p:cNvPr>
          <p:cNvSpPr>
            <a:spLocks/>
          </p:cNvSpPr>
          <p:nvPr/>
        </p:nvSpPr>
        <p:spPr bwMode="auto">
          <a:xfrm>
            <a:off x="2169432" y="3351632"/>
            <a:ext cx="1677599" cy="620262"/>
          </a:xfrm>
          <a:prstGeom prst="roundRect">
            <a:avLst>
              <a:gd name="adj" fmla="val 48856"/>
            </a:avLst>
          </a:prstGeom>
          <a:solidFill>
            <a:srgbClr val="03CF00">
              <a:alpha val="70000"/>
            </a:srgb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610912" y="3465945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1999</a:t>
            </a:r>
          </a:p>
        </p:txBody>
      </p:sp>
      <p:sp>
        <p:nvSpPr>
          <p:cNvPr id="17" name="AutoShape 11">
            <a:extLst>
              <a:ext uri="{FF2B5EF4-FFF2-40B4-BE49-F238E27FC236}">
                <a16:creationId xmlns:a16="http://schemas.microsoft.com/office/drawing/2014/main" id="{3BD4A345-07D2-53C0-269B-10FD03D91191}"/>
              </a:ext>
            </a:extLst>
          </p:cNvPr>
          <p:cNvSpPr>
            <a:spLocks/>
          </p:cNvSpPr>
          <p:nvPr/>
        </p:nvSpPr>
        <p:spPr bwMode="auto">
          <a:xfrm>
            <a:off x="3380936" y="3348890"/>
            <a:ext cx="1715153" cy="620262"/>
          </a:xfrm>
          <a:prstGeom prst="roundRect">
            <a:avLst>
              <a:gd name="adj" fmla="val 48856"/>
            </a:avLst>
          </a:prstGeom>
          <a:solidFill>
            <a:srgbClr val="183EFF">
              <a:alpha val="70000"/>
            </a:srgb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3855770" y="3491526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2000</a:t>
            </a:r>
          </a:p>
        </p:txBody>
      </p:sp>
      <p:sp>
        <p:nvSpPr>
          <p:cNvPr id="18" name="AutoShape 11">
            <a:extLst>
              <a:ext uri="{FF2B5EF4-FFF2-40B4-BE49-F238E27FC236}">
                <a16:creationId xmlns:a16="http://schemas.microsoft.com/office/drawing/2014/main" id="{3BD4A345-07D2-53C0-269B-10FD03D91191}"/>
              </a:ext>
            </a:extLst>
          </p:cNvPr>
          <p:cNvSpPr>
            <a:spLocks/>
          </p:cNvSpPr>
          <p:nvPr/>
        </p:nvSpPr>
        <p:spPr bwMode="auto">
          <a:xfrm>
            <a:off x="4557481" y="3348655"/>
            <a:ext cx="1737332" cy="620262"/>
          </a:xfrm>
          <a:prstGeom prst="roundRect">
            <a:avLst>
              <a:gd name="adj" fmla="val 48856"/>
            </a:avLst>
          </a:prstGeom>
          <a:solidFill>
            <a:srgbClr val="03CF00">
              <a:alpha val="70000"/>
            </a:srgb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096088" y="3465945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2005</a:t>
            </a:r>
          </a:p>
        </p:txBody>
      </p:sp>
      <p:sp>
        <p:nvSpPr>
          <p:cNvPr id="19" name="AutoShape 11">
            <a:extLst>
              <a:ext uri="{FF2B5EF4-FFF2-40B4-BE49-F238E27FC236}">
                <a16:creationId xmlns:a16="http://schemas.microsoft.com/office/drawing/2014/main" id="{3BD4A345-07D2-53C0-269B-10FD03D91191}"/>
              </a:ext>
            </a:extLst>
          </p:cNvPr>
          <p:cNvSpPr>
            <a:spLocks/>
          </p:cNvSpPr>
          <p:nvPr/>
        </p:nvSpPr>
        <p:spPr bwMode="auto">
          <a:xfrm>
            <a:off x="5806539" y="3348420"/>
            <a:ext cx="1767981" cy="620262"/>
          </a:xfrm>
          <a:prstGeom prst="roundRect">
            <a:avLst>
              <a:gd name="adj" fmla="val 48856"/>
            </a:avLst>
          </a:prstGeom>
          <a:solidFill>
            <a:srgbClr val="183EFF">
              <a:alpha val="70000"/>
            </a:srgb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6340227" y="3465945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2008</a:t>
            </a:r>
          </a:p>
        </p:txBody>
      </p:sp>
      <p:sp>
        <p:nvSpPr>
          <p:cNvPr id="20" name="AutoShape 11">
            <a:extLst>
              <a:ext uri="{FF2B5EF4-FFF2-40B4-BE49-F238E27FC236}">
                <a16:creationId xmlns:a16="http://schemas.microsoft.com/office/drawing/2014/main" id="{3BD4A345-07D2-53C0-269B-10FD03D91191}"/>
              </a:ext>
            </a:extLst>
          </p:cNvPr>
          <p:cNvSpPr>
            <a:spLocks/>
          </p:cNvSpPr>
          <p:nvPr/>
        </p:nvSpPr>
        <p:spPr bwMode="auto">
          <a:xfrm>
            <a:off x="7096093" y="3348420"/>
            <a:ext cx="1751595" cy="620262"/>
          </a:xfrm>
          <a:prstGeom prst="roundRect">
            <a:avLst>
              <a:gd name="adj" fmla="val 48856"/>
            </a:avLst>
          </a:prstGeom>
          <a:solidFill>
            <a:srgbClr val="03CF00">
              <a:alpha val="70000"/>
            </a:srgb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56" name="Retângulo 55"/>
          <p:cNvSpPr/>
          <p:nvPr/>
        </p:nvSpPr>
        <p:spPr>
          <a:xfrm>
            <a:off x="7627944" y="3476213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2020</a:t>
            </a:r>
          </a:p>
        </p:txBody>
      </p:sp>
      <p:sp>
        <p:nvSpPr>
          <p:cNvPr id="21" name="AutoShape 11">
            <a:extLst>
              <a:ext uri="{FF2B5EF4-FFF2-40B4-BE49-F238E27FC236}">
                <a16:creationId xmlns:a16="http://schemas.microsoft.com/office/drawing/2014/main" id="{3BD4A345-07D2-53C0-269B-10FD03D91191}"/>
              </a:ext>
            </a:extLst>
          </p:cNvPr>
          <p:cNvSpPr>
            <a:spLocks/>
          </p:cNvSpPr>
          <p:nvPr/>
        </p:nvSpPr>
        <p:spPr bwMode="auto">
          <a:xfrm>
            <a:off x="8391820" y="3348420"/>
            <a:ext cx="1671943" cy="620262"/>
          </a:xfrm>
          <a:prstGeom prst="roundRect">
            <a:avLst>
              <a:gd name="adj" fmla="val 48856"/>
            </a:avLst>
          </a:prstGeom>
          <a:solidFill>
            <a:srgbClr val="183EFF">
              <a:alpha val="70000"/>
            </a:srgb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8872565" y="3465945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2021</a:t>
            </a:r>
          </a:p>
        </p:txBody>
      </p:sp>
      <p:sp>
        <p:nvSpPr>
          <p:cNvPr id="42" name="AutoShape 11">
            <a:extLst>
              <a:ext uri="{FF2B5EF4-FFF2-40B4-BE49-F238E27FC236}">
                <a16:creationId xmlns:a16="http://schemas.microsoft.com/office/drawing/2014/main" id="{3BD4A345-07D2-53C0-269B-10FD03D91191}"/>
              </a:ext>
            </a:extLst>
          </p:cNvPr>
          <p:cNvSpPr>
            <a:spLocks/>
          </p:cNvSpPr>
          <p:nvPr/>
        </p:nvSpPr>
        <p:spPr bwMode="auto">
          <a:xfrm>
            <a:off x="9645570" y="3335814"/>
            <a:ext cx="1534300" cy="620262"/>
          </a:xfrm>
          <a:prstGeom prst="roundRect">
            <a:avLst>
              <a:gd name="adj" fmla="val 48856"/>
            </a:avLst>
          </a:prstGeom>
          <a:solidFill>
            <a:srgbClr val="03CF00">
              <a:alpha val="70000"/>
            </a:srgb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54" name="Retângulo 53"/>
          <p:cNvSpPr/>
          <p:nvPr/>
        </p:nvSpPr>
        <p:spPr>
          <a:xfrm>
            <a:off x="10063763" y="3457115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2022</a:t>
            </a:r>
          </a:p>
        </p:txBody>
      </p:sp>
      <p:sp>
        <p:nvSpPr>
          <p:cNvPr id="51" name="AutoShape 11">
            <a:extLst>
              <a:ext uri="{FF2B5EF4-FFF2-40B4-BE49-F238E27FC236}">
                <a16:creationId xmlns:a16="http://schemas.microsoft.com/office/drawing/2014/main" id="{3BD4A345-07D2-53C0-269B-10FD03D91191}"/>
              </a:ext>
            </a:extLst>
          </p:cNvPr>
          <p:cNvSpPr>
            <a:spLocks/>
          </p:cNvSpPr>
          <p:nvPr/>
        </p:nvSpPr>
        <p:spPr bwMode="auto">
          <a:xfrm>
            <a:off x="10704161" y="3327188"/>
            <a:ext cx="1367076" cy="620262"/>
          </a:xfrm>
          <a:prstGeom prst="roundRect">
            <a:avLst>
              <a:gd name="adj" fmla="val 48856"/>
            </a:avLst>
          </a:prstGeom>
          <a:solidFill>
            <a:srgbClr val="183EFF">
              <a:alpha val="70000"/>
            </a:srgb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11142041" y="3461279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2023</a:t>
            </a:r>
          </a:p>
        </p:txBody>
      </p:sp>
      <p:sp>
        <p:nvSpPr>
          <p:cNvPr id="7" name="AutoShape 18">
            <a:extLst>
              <a:ext uri="{FF2B5EF4-FFF2-40B4-BE49-F238E27FC236}">
                <a16:creationId xmlns:a16="http://schemas.microsoft.com/office/drawing/2014/main" id="{DBED8562-3F26-4B53-248D-A8E28AAF2A75}"/>
              </a:ext>
            </a:extLst>
          </p:cNvPr>
          <p:cNvSpPr>
            <a:spLocks/>
          </p:cNvSpPr>
          <p:nvPr/>
        </p:nvSpPr>
        <p:spPr bwMode="auto">
          <a:xfrm>
            <a:off x="8152108" y="180995"/>
            <a:ext cx="1865397" cy="9231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Portaria n.º 1.143/2021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(</a:t>
            </a:r>
            <a:r>
              <a:rPr kumimoji="0" lang="pt-B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re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)instituição do Cifavi</a:t>
            </a:r>
          </a:p>
        </p:txBody>
      </p:sp>
      <p:sp>
        <p:nvSpPr>
          <p:cNvPr id="8" name="AutoShape 18">
            <a:extLst>
              <a:ext uri="{FF2B5EF4-FFF2-40B4-BE49-F238E27FC236}">
                <a16:creationId xmlns:a16="http://schemas.microsoft.com/office/drawing/2014/main" id="{507B45E2-4048-27FF-3A21-C230EDC3BAA9}"/>
              </a:ext>
            </a:extLst>
          </p:cNvPr>
          <p:cNvSpPr>
            <a:spLocks/>
          </p:cNvSpPr>
          <p:nvPr/>
        </p:nvSpPr>
        <p:spPr bwMode="auto">
          <a:xfrm>
            <a:off x="10412720" y="1707119"/>
            <a:ext cx="1865397" cy="9231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Decreto nº 11.358/2023 cria o DPNI** e a CGFAM***</a:t>
            </a:r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C6702F07-21AD-0F8C-BFA7-EFEF0E042119}"/>
              </a:ext>
            </a:extLst>
          </p:cNvPr>
          <p:cNvSpPr txBox="1">
            <a:spLocks/>
          </p:cNvSpPr>
          <p:nvPr/>
        </p:nvSpPr>
        <p:spPr>
          <a:xfrm>
            <a:off x="281780" y="5804785"/>
            <a:ext cx="6294914" cy="7258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*CIFAVI: Comitê Interinstitucional de Farmacovigilância das Vacinas e outros Imunobiológicos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**DPNI: Departamento de Imunizações e Doenças Imunopreveníveis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***CGFAM: Coordenação-Geral de Farmacovigilância</a:t>
            </a:r>
          </a:p>
        </p:txBody>
      </p:sp>
    </p:spTree>
    <p:extLst>
      <p:ext uri="{BB962C8B-B14F-4D97-AF65-F5344CB8AC3E}">
        <p14:creationId xmlns:p14="http://schemas.microsoft.com/office/powerpoint/2010/main" val="26574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Texto 11"/>
          <p:cNvSpPr>
            <a:spLocks noGrp="1"/>
          </p:cNvSpPr>
          <p:nvPr>
            <p:ph type="body" sz="quarter" idx="14"/>
          </p:nvPr>
        </p:nvSpPr>
        <p:spPr>
          <a:xfrm>
            <a:off x="612649" y="394971"/>
            <a:ext cx="8112252" cy="1369346"/>
          </a:xfrm>
        </p:spPr>
        <p:txBody>
          <a:bodyPr/>
          <a:lstStyle/>
          <a:p>
            <a:r>
              <a:rPr lang="pt-BR" dirty="0"/>
              <a:t>Vacinação pediátrica (6m &lt; 12a) contra a covid-19 no Brasil até 07/11/2023 – Fase IV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6"/>
          </p:nvPr>
        </p:nvSpPr>
        <p:spPr>
          <a:xfrm>
            <a:off x="718504" y="5685773"/>
            <a:ext cx="5958521" cy="629157"/>
          </a:xfrm>
        </p:spPr>
        <p:txBody>
          <a:bodyPr/>
          <a:lstStyle/>
          <a:p>
            <a:r>
              <a:rPr lang="pt-BR" sz="1600" dirty="0"/>
              <a:t>Fonte: RNDS (doses aplicadas) e-SUS Notifica (ESAVI)</a:t>
            </a:r>
          </a:p>
          <a:p>
            <a:r>
              <a:rPr lang="pt-BR" sz="1600" dirty="0"/>
              <a:t>*Eventos Supostamente Atribuíveis à Vacinação ou Imunização</a:t>
            </a:r>
          </a:p>
        </p:txBody>
      </p:sp>
      <p:sp>
        <p:nvSpPr>
          <p:cNvPr id="17" name="Forma Livre 16"/>
          <p:cNvSpPr/>
          <p:nvPr/>
        </p:nvSpPr>
        <p:spPr>
          <a:xfrm>
            <a:off x="718504" y="2081418"/>
            <a:ext cx="2539999" cy="1690481"/>
          </a:xfrm>
          <a:custGeom>
            <a:avLst/>
            <a:gdLst>
              <a:gd name="connsiteX0" fmla="*/ 0 w 2539999"/>
              <a:gd name="connsiteY0" fmla="*/ 0 h 1524000"/>
              <a:gd name="connsiteX1" fmla="*/ 2539999 w 2539999"/>
              <a:gd name="connsiteY1" fmla="*/ 0 h 1524000"/>
              <a:gd name="connsiteX2" fmla="*/ 2539999 w 2539999"/>
              <a:gd name="connsiteY2" fmla="*/ 1524000 h 1524000"/>
              <a:gd name="connsiteX3" fmla="*/ 0 w 2539999"/>
              <a:gd name="connsiteY3" fmla="*/ 1524000 h 1524000"/>
              <a:gd name="connsiteX4" fmla="*/ 0 w 2539999"/>
              <a:gd name="connsiteY4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999" h="1524000">
                <a:moveTo>
                  <a:pt x="0" y="0"/>
                </a:moveTo>
                <a:lnTo>
                  <a:pt x="2539999" y="0"/>
                </a:lnTo>
                <a:lnTo>
                  <a:pt x="2539999" y="1524000"/>
                </a:lnTo>
                <a:lnTo>
                  <a:pt x="0" y="1524000"/>
                </a:lnTo>
                <a:lnTo>
                  <a:pt x="0" y="0"/>
                </a:lnTo>
                <a:close/>
              </a:path>
            </a:pathLst>
          </a:custGeom>
          <a:solidFill>
            <a:srgbClr val="183E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kern="1200" dirty="0"/>
              <a:t>2 vacinas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kern="1200" dirty="0"/>
              <a:t>(Adsorvida/Inativada e RNAm)</a:t>
            </a:r>
          </a:p>
        </p:txBody>
      </p:sp>
      <p:sp>
        <p:nvSpPr>
          <p:cNvPr id="18" name="Forma Livre 17"/>
          <p:cNvSpPr/>
          <p:nvPr/>
        </p:nvSpPr>
        <p:spPr>
          <a:xfrm>
            <a:off x="3512504" y="2081418"/>
            <a:ext cx="2539999" cy="1690481"/>
          </a:xfrm>
          <a:custGeom>
            <a:avLst/>
            <a:gdLst>
              <a:gd name="connsiteX0" fmla="*/ 0 w 2539999"/>
              <a:gd name="connsiteY0" fmla="*/ 0 h 1524000"/>
              <a:gd name="connsiteX1" fmla="*/ 2539999 w 2539999"/>
              <a:gd name="connsiteY1" fmla="*/ 0 h 1524000"/>
              <a:gd name="connsiteX2" fmla="*/ 2539999 w 2539999"/>
              <a:gd name="connsiteY2" fmla="*/ 1524000 h 1524000"/>
              <a:gd name="connsiteX3" fmla="*/ 0 w 2539999"/>
              <a:gd name="connsiteY3" fmla="*/ 1524000 h 1524000"/>
              <a:gd name="connsiteX4" fmla="*/ 0 w 2539999"/>
              <a:gd name="connsiteY4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999" h="1524000">
                <a:moveTo>
                  <a:pt x="0" y="0"/>
                </a:moveTo>
                <a:lnTo>
                  <a:pt x="2539999" y="0"/>
                </a:lnTo>
                <a:lnTo>
                  <a:pt x="2539999" y="1524000"/>
                </a:lnTo>
                <a:lnTo>
                  <a:pt x="0" y="1524000"/>
                </a:lnTo>
                <a:lnTo>
                  <a:pt x="0" y="0"/>
                </a:lnTo>
                <a:close/>
              </a:path>
            </a:pathLst>
          </a:custGeom>
          <a:solidFill>
            <a:srgbClr val="183E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kern="1200" dirty="0"/>
              <a:t>Doses administradas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800" kern="1200" dirty="0"/>
              <a:t>35.356.098</a:t>
            </a:r>
            <a:endParaRPr lang="pt-BR" sz="2500" kern="1200" dirty="0"/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kern="1200" dirty="0"/>
              <a:t>(D1: 18,9 mi)</a:t>
            </a:r>
          </a:p>
        </p:txBody>
      </p:sp>
      <p:sp>
        <p:nvSpPr>
          <p:cNvPr id="19" name="Forma Livre 18"/>
          <p:cNvSpPr/>
          <p:nvPr/>
        </p:nvSpPr>
        <p:spPr>
          <a:xfrm>
            <a:off x="6306503" y="2081418"/>
            <a:ext cx="2539999" cy="1690481"/>
          </a:xfrm>
          <a:custGeom>
            <a:avLst/>
            <a:gdLst>
              <a:gd name="connsiteX0" fmla="*/ 0 w 2539999"/>
              <a:gd name="connsiteY0" fmla="*/ 0 h 1524000"/>
              <a:gd name="connsiteX1" fmla="*/ 2539999 w 2539999"/>
              <a:gd name="connsiteY1" fmla="*/ 0 h 1524000"/>
              <a:gd name="connsiteX2" fmla="*/ 2539999 w 2539999"/>
              <a:gd name="connsiteY2" fmla="*/ 1524000 h 1524000"/>
              <a:gd name="connsiteX3" fmla="*/ 0 w 2539999"/>
              <a:gd name="connsiteY3" fmla="*/ 1524000 h 1524000"/>
              <a:gd name="connsiteX4" fmla="*/ 0 w 2539999"/>
              <a:gd name="connsiteY4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999" h="1524000">
                <a:moveTo>
                  <a:pt x="0" y="0"/>
                </a:moveTo>
                <a:lnTo>
                  <a:pt x="2539999" y="0"/>
                </a:lnTo>
                <a:lnTo>
                  <a:pt x="2539999" y="1524000"/>
                </a:lnTo>
                <a:lnTo>
                  <a:pt x="0" y="1524000"/>
                </a:lnTo>
                <a:lnTo>
                  <a:pt x="0" y="0"/>
                </a:lnTo>
                <a:close/>
              </a:path>
            </a:pathLst>
          </a:custGeom>
          <a:solidFill>
            <a:srgbClr val="183E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kern="1200" dirty="0"/>
              <a:t>0,04 ESAVI* a cada 100 doses administradas</a:t>
            </a:r>
          </a:p>
        </p:txBody>
      </p:sp>
      <p:sp>
        <p:nvSpPr>
          <p:cNvPr id="21" name="Forma Livre 20"/>
          <p:cNvSpPr/>
          <p:nvPr/>
        </p:nvSpPr>
        <p:spPr>
          <a:xfrm>
            <a:off x="9100502" y="2081418"/>
            <a:ext cx="2539999" cy="1690481"/>
          </a:xfrm>
          <a:custGeom>
            <a:avLst/>
            <a:gdLst>
              <a:gd name="connsiteX0" fmla="*/ 0 w 2539999"/>
              <a:gd name="connsiteY0" fmla="*/ 0 h 1524000"/>
              <a:gd name="connsiteX1" fmla="*/ 2539999 w 2539999"/>
              <a:gd name="connsiteY1" fmla="*/ 0 h 1524000"/>
              <a:gd name="connsiteX2" fmla="*/ 2539999 w 2539999"/>
              <a:gd name="connsiteY2" fmla="*/ 1524000 h 1524000"/>
              <a:gd name="connsiteX3" fmla="*/ 0 w 2539999"/>
              <a:gd name="connsiteY3" fmla="*/ 1524000 h 1524000"/>
              <a:gd name="connsiteX4" fmla="*/ 0 w 2539999"/>
              <a:gd name="connsiteY4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999" h="1524000">
                <a:moveTo>
                  <a:pt x="0" y="0"/>
                </a:moveTo>
                <a:lnTo>
                  <a:pt x="2539999" y="0"/>
                </a:lnTo>
                <a:lnTo>
                  <a:pt x="2539999" y="1524000"/>
                </a:lnTo>
                <a:lnTo>
                  <a:pt x="0" y="1524000"/>
                </a:lnTo>
                <a:lnTo>
                  <a:pt x="0" y="0"/>
                </a:lnTo>
                <a:close/>
              </a:path>
            </a:pathLst>
          </a:custGeom>
          <a:solidFill>
            <a:srgbClr val="183E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700" kern="1200" dirty="0"/>
              <a:t>NENHUM óbito causado pela vacina</a:t>
            </a:r>
          </a:p>
        </p:txBody>
      </p:sp>
      <p:sp>
        <p:nvSpPr>
          <p:cNvPr id="22" name="Forma Livre 21"/>
          <p:cNvSpPr/>
          <p:nvPr/>
        </p:nvSpPr>
        <p:spPr>
          <a:xfrm>
            <a:off x="718504" y="3973720"/>
            <a:ext cx="10921997" cy="1524000"/>
          </a:xfrm>
          <a:custGeom>
            <a:avLst/>
            <a:gdLst>
              <a:gd name="connsiteX0" fmla="*/ 0 w 2539999"/>
              <a:gd name="connsiteY0" fmla="*/ 0 h 1524000"/>
              <a:gd name="connsiteX1" fmla="*/ 2539999 w 2539999"/>
              <a:gd name="connsiteY1" fmla="*/ 0 h 1524000"/>
              <a:gd name="connsiteX2" fmla="*/ 2539999 w 2539999"/>
              <a:gd name="connsiteY2" fmla="*/ 1524000 h 1524000"/>
              <a:gd name="connsiteX3" fmla="*/ 0 w 2539999"/>
              <a:gd name="connsiteY3" fmla="*/ 1524000 h 1524000"/>
              <a:gd name="connsiteX4" fmla="*/ 0 w 2539999"/>
              <a:gd name="connsiteY4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999" h="1524000">
                <a:moveTo>
                  <a:pt x="0" y="0"/>
                </a:moveTo>
                <a:lnTo>
                  <a:pt x="2539999" y="0"/>
                </a:lnTo>
                <a:lnTo>
                  <a:pt x="2539999" y="1524000"/>
                </a:lnTo>
                <a:lnTo>
                  <a:pt x="0" y="1524000"/>
                </a:lnTo>
                <a:lnTo>
                  <a:pt x="0" y="0"/>
                </a:lnTo>
                <a:close/>
              </a:path>
            </a:pathLst>
          </a:custGeom>
          <a:solidFill>
            <a:srgbClr val="03C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4000" kern="1200" dirty="0"/>
              <a:t>Benefícios das vacinas superam, e muito,</a:t>
            </a:r>
            <a:br>
              <a:rPr lang="pt-BR" sz="4000" dirty="0"/>
            </a:br>
            <a:r>
              <a:rPr lang="pt-BR" sz="4000" kern="1200" dirty="0"/>
              <a:t>o risco da não vacinação </a:t>
            </a:r>
            <a:endParaRPr lang="pt-BR" sz="2000" kern="1200" dirty="0"/>
          </a:p>
        </p:txBody>
      </p:sp>
    </p:spTree>
    <p:extLst>
      <p:ext uri="{BB962C8B-B14F-4D97-AF65-F5344CB8AC3E}">
        <p14:creationId xmlns:p14="http://schemas.microsoft.com/office/powerpoint/2010/main" val="4117962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Texto 11"/>
          <p:cNvSpPr>
            <a:spLocks noGrp="1"/>
          </p:cNvSpPr>
          <p:nvPr>
            <p:ph type="body" sz="quarter" idx="14"/>
          </p:nvPr>
        </p:nvSpPr>
        <p:spPr>
          <a:xfrm>
            <a:off x="612648" y="394971"/>
            <a:ext cx="9482327" cy="1369346"/>
          </a:xfrm>
        </p:spPr>
        <p:txBody>
          <a:bodyPr/>
          <a:lstStyle/>
          <a:p>
            <a:r>
              <a:rPr lang="pt-BR" sz="2000" dirty="0"/>
              <a:t>Distribuição</a:t>
            </a:r>
            <a:r>
              <a:rPr lang="pt-BR" sz="2800" dirty="0"/>
              <a:t> </a:t>
            </a:r>
            <a:r>
              <a:rPr lang="pt-BR" sz="2000" dirty="0"/>
              <a:t>das doses administradas e coeficientes de notificação (ESAVI) em crianças até dez anos, segundo por mês/ano de vacinação e notificação, Brasil, 2018 a 2022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6"/>
          </p:nvPr>
        </p:nvSpPr>
        <p:spPr>
          <a:xfrm>
            <a:off x="698373" y="5856209"/>
            <a:ext cx="7112127" cy="290703"/>
          </a:xfrm>
        </p:spPr>
        <p:txBody>
          <a:bodyPr/>
          <a:lstStyle/>
          <a:p>
            <a:r>
              <a:rPr lang="pt-BR" sz="1400" dirty="0"/>
              <a:t>Fonte: CGFARM/DPNI/SVSA/MS. Atualizado em 13/05/2023. Dados sujeitos à alteração.</a:t>
            </a: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562053055"/>
              </p:ext>
            </p:extLst>
          </p:nvPr>
        </p:nvGraphicFramePr>
        <p:xfrm>
          <a:off x="698373" y="1766222"/>
          <a:ext cx="10991087" cy="3763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/>
          <p:cNvSpPr/>
          <p:nvPr/>
        </p:nvSpPr>
        <p:spPr>
          <a:xfrm>
            <a:off x="7159752" y="2124075"/>
            <a:ext cx="3456432" cy="2171700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84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657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BEA80E6-9627-63E4-A40C-DD14DF084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347" y="394971"/>
            <a:ext cx="9495692" cy="748029"/>
          </a:xfrm>
        </p:spPr>
        <p:txBody>
          <a:bodyPr/>
          <a:lstStyle/>
          <a:p>
            <a:r>
              <a:rPr lang="pt-BR" sz="2400" dirty="0"/>
              <a:t>Proporção de casos e óbitos por SRAG hospitalizados por covid-19 em crianças e adolescentes, Brasil 2020 - 2023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A1E86D3-3766-53D9-C543-C88B8032F8E6}"/>
              </a:ext>
            </a:extLst>
          </p:cNvPr>
          <p:cNvSpPr txBox="1"/>
          <p:nvPr/>
        </p:nvSpPr>
        <p:spPr>
          <a:xfrm>
            <a:off x="451247" y="5671509"/>
            <a:ext cx="7475869" cy="4462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dirty="0">
                <a:latin typeface="Rawline" panose="00000500000000000000" pitchFamily="2" charset="0"/>
                <a:ea typeface="Roboto"/>
                <a:cs typeface="Roboto"/>
              </a:rPr>
              <a:t>FONTE: </a:t>
            </a:r>
            <a:r>
              <a:rPr lang="en-GB" sz="1200" dirty="0">
                <a:latin typeface="Rawline" panose="00000500000000000000" pitchFamily="2" charset="0"/>
                <a:ea typeface="Calibri"/>
                <a:cs typeface="Calibri"/>
              </a:rPr>
              <a:t>Sivep-Gripe, </a:t>
            </a:r>
            <a:r>
              <a:rPr lang="en-GB" sz="1200" dirty="0" err="1">
                <a:latin typeface="Rawline" panose="00000500000000000000" pitchFamily="2" charset="0"/>
                <a:ea typeface="Calibri"/>
                <a:cs typeface="Calibri"/>
              </a:rPr>
              <a:t>atualizado</a:t>
            </a:r>
            <a:r>
              <a:rPr lang="en-GB" sz="1200" dirty="0">
                <a:latin typeface="Rawline" panose="00000500000000000000" pitchFamily="2" charset="0"/>
                <a:ea typeface="Calibri"/>
                <a:cs typeface="Calibri"/>
              </a:rPr>
              <a:t> </a:t>
            </a:r>
            <a:r>
              <a:rPr lang="en-GB" sz="1200" dirty="0" err="1">
                <a:latin typeface="Rawline" panose="00000500000000000000" pitchFamily="2" charset="0"/>
                <a:ea typeface="Calibri"/>
                <a:cs typeface="Calibri"/>
              </a:rPr>
              <a:t>em</a:t>
            </a:r>
            <a:r>
              <a:rPr lang="en-GB" sz="1200" dirty="0">
                <a:latin typeface="Rawline" panose="00000500000000000000" pitchFamily="2" charset="0"/>
                <a:ea typeface="Calibri"/>
                <a:cs typeface="Calibri"/>
              </a:rPr>
              <a:t> 23/10/2023. Dados </a:t>
            </a:r>
            <a:r>
              <a:rPr lang="en-GB" sz="1200" dirty="0" err="1">
                <a:latin typeface="Rawline" panose="00000500000000000000" pitchFamily="2" charset="0"/>
                <a:ea typeface="Calibri"/>
                <a:cs typeface="Calibri"/>
              </a:rPr>
              <a:t>sujeitos</a:t>
            </a:r>
            <a:r>
              <a:rPr lang="en-GB" sz="1200" dirty="0">
                <a:latin typeface="Rawline" panose="00000500000000000000" pitchFamily="2" charset="0"/>
                <a:ea typeface="Calibri"/>
                <a:cs typeface="Calibri"/>
              </a:rPr>
              <a:t> à </a:t>
            </a:r>
            <a:r>
              <a:rPr lang="en-GB" sz="1200" dirty="0" err="1">
                <a:latin typeface="Rawline" panose="00000500000000000000" pitchFamily="2" charset="0"/>
                <a:ea typeface="Calibri"/>
                <a:cs typeface="Calibri"/>
              </a:rPr>
              <a:t>alterações</a:t>
            </a:r>
            <a:r>
              <a:rPr lang="en-GB" sz="1200" dirty="0">
                <a:latin typeface="Rawline" panose="00000500000000000000" pitchFamily="2" charset="0"/>
                <a:ea typeface="Calibri"/>
                <a:cs typeface="Calibri"/>
              </a:rPr>
              <a:t>. </a:t>
            </a:r>
            <a:endParaRPr lang="pt-BR" sz="1200" dirty="0">
              <a:latin typeface="Rawline" panose="00000500000000000000" pitchFamily="2" charset="0"/>
              <a:ea typeface="Calibri"/>
              <a:cs typeface="Calibri"/>
            </a:endParaRPr>
          </a:p>
          <a:p>
            <a:endParaRPr lang="pt-BR" sz="1050" dirty="0">
              <a:latin typeface="Rawline" panose="00000500000000000000" pitchFamily="2" charset="0"/>
              <a:ea typeface="Roboto"/>
              <a:cs typeface="Roboto"/>
            </a:endParaRPr>
          </a:p>
        </p:txBody>
      </p:sp>
      <p:pic>
        <p:nvPicPr>
          <p:cNvPr id="6" name="Imagem 5" descr="Gráfico, Gráfico de barras&#10;&#10;Descrição gerada automaticamente">
            <a:extLst>
              <a:ext uri="{FF2B5EF4-FFF2-40B4-BE49-F238E27FC236}">
                <a16:creationId xmlns:a16="http://schemas.microsoft.com/office/drawing/2014/main" id="{3BBFCC4F-ED8F-5C15-068F-EF3AEB35A1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8" t="-78" r="6538" b="-373"/>
          <a:stretch/>
        </p:blipFill>
        <p:spPr>
          <a:xfrm>
            <a:off x="551293" y="2089033"/>
            <a:ext cx="5544707" cy="3453601"/>
          </a:xfrm>
          <a:prstGeom prst="rect">
            <a:avLst/>
          </a:prstGeom>
        </p:spPr>
      </p:pic>
      <p:pic>
        <p:nvPicPr>
          <p:cNvPr id="7" name="Imagem 6" descr="Gráfico&#10;&#10;Descrição gerada automaticamente">
            <a:extLst>
              <a:ext uri="{FF2B5EF4-FFF2-40B4-BE49-F238E27FC236}">
                <a16:creationId xmlns:a16="http://schemas.microsoft.com/office/drawing/2014/main" id="{49CA2F66-6B97-43D2-1B62-C5B97B72D8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9" r="206" b="391"/>
          <a:stretch/>
        </p:blipFill>
        <p:spPr>
          <a:xfrm>
            <a:off x="6232821" y="2089033"/>
            <a:ext cx="5407886" cy="325401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237D6F7-32CB-7336-CB7B-4F2E99C432EA}"/>
              </a:ext>
            </a:extLst>
          </p:cNvPr>
          <p:cNvSpPr txBox="1"/>
          <p:nvPr/>
        </p:nvSpPr>
        <p:spPr>
          <a:xfrm>
            <a:off x="551293" y="1600973"/>
            <a:ext cx="74947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b="1" dirty="0">
                <a:solidFill>
                  <a:srgbClr val="03CF00"/>
                </a:solidFill>
                <a:latin typeface="Segoe UI"/>
              </a:rPr>
              <a:t>CASOS</a:t>
            </a:r>
            <a:endParaRPr lang="pt-BR" sz="1200" dirty="0">
              <a:solidFill>
                <a:srgbClr val="03CF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F938439-160D-AEE0-286A-AFACE1C874C7}"/>
              </a:ext>
            </a:extLst>
          </p:cNvPr>
          <p:cNvSpPr txBox="1"/>
          <p:nvPr/>
        </p:nvSpPr>
        <p:spPr>
          <a:xfrm>
            <a:off x="6232821" y="1747596"/>
            <a:ext cx="74947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b="1" dirty="0">
                <a:solidFill>
                  <a:srgbClr val="03CF00"/>
                </a:solidFill>
                <a:latin typeface="Segoe UI"/>
              </a:rPr>
              <a:t>ÓBITOS</a:t>
            </a:r>
            <a:endParaRPr lang="pt-BR" dirty="0">
              <a:solidFill>
                <a:srgbClr val="03C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765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BEA80E6-9627-63E4-A40C-DD14DF084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347" y="394971"/>
            <a:ext cx="7691852" cy="852804"/>
          </a:xfrm>
        </p:spPr>
        <p:txBody>
          <a:bodyPr/>
          <a:lstStyle/>
          <a:p>
            <a:r>
              <a:rPr lang="pt-BR" sz="2400" dirty="0"/>
              <a:t>SRAG hospitalizados por covid-19 em crianças e adolescentes, Brasil em 2023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A1E86D3-3766-53D9-C543-C88B8032F8E6}"/>
              </a:ext>
            </a:extLst>
          </p:cNvPr>
          <p:cNvSpPr txBox="1"/>
          <p:nvPr/>
        </p:nvSpPr>
        <p:spPr>
          <a:xfrm>
            <a:off x="1668935" y="6112430"/>
            <a:ext cx="747586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dirty="0">
                <a:ea typeface="Roboto"/>
                <a:cs typeface="Roboto"/>
              </a:rPr>
              <a:t>FONTE: </a:t>
            </a:r>
            <a:r>
              <a:rPr lang="pt-BR" sz="1200" dirty="0" err="1">
                <a:ea typeface="Roboto"/>
                <a:cs typeface="Roboto"/>
              </a:rPr>
              <a:t>Sivep</a:t>
            </a:r>
            <a:r>
              <a:rPr lang="pt-BR" sz="1200" dirty="0">
                <a:ea typeface="Roboto"/>
                <a:cs typeface="Roboto"/>
              </a:rPr>
              <a:t>-Gripe dados do ano de 2023 atualizados até SE 43/2023, sujeitos a alteração.</a:t>
            </a:r>
          </a:p>
          <a:p>
            <a:r>
              <a:rPr lang="pt-BR" sz="1200" dirty="0">
                <a:ea typeface="Roboto"/>
                <a:cs typeface="Roboto"/>
              </a:rPr>
              <a:t>NOTA: * Óbitos/casos internados x 100</a:t>
            </a:r>
          </a:p>
        </p:txBody>
      </p:sp>
      <p:grpSp>
        <p:nvGrpSpPr>
          <p:cNvPr id="13" name="Agrupar 12"/>
          <p:cNvGrpSpPr/>
          <p:nvPr/>
        </p:nvGrpSpPr>
        <p:grpSpPr>
          <a:xfrm>
            <a:off x="1753906" y="1079644"/>
            <a:ext cx="7575565" cy="4637850"/>
            <a:chOff x="653441" y="1256217"/>
            <a:chExt cx="8972855" cy="4637850"/>
          </a:xfrm>
        </p:grpSpPr>
        <p:pic>
          <p:nvPicPr>
            <p:cNvPr id="11" name="Imagem 10" descr="Gráfico, Histograma&#10;&#10;Descrição gerada automaticamente">
              <a:extLst>
                <a:ext uri="{FF2B5EF4-FFF2-40B4-BE49-F238E27FC236}">
                  <a16:creationId xmlns:a16="http://schemas.microsoft.com/office/drawing/2014/main" id="{0643CE59-9AC8-1C22-58CC-4715492D8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8907" b="-226"/>
            <a:stretch/>
          </p:blipFill>
          <p:spPr>
            <a:xfrm>
              <a:off x="653441" y="1256217"/>
              <a:ext cx="8567995" cy="4637850"/>
            </a:xfrm>
            <a:prstGeom prst="rect">
              <a:avLst/>
            </a:prstGeom>
          </p:spPr>
        </p:pic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DFA8353D-F270-7736-69DC-9C52950C18AF}"/>
                </a:ext>
              </a:extLst>
            </p:cNvPr>
            <p:cNvSpPr txBox="1"/>
            <p:nvPr/>
          </p:nvSpPr>
          <p:spPr>
            <a:xfrm rot="16200000">
              <a:off x="7540297" y="3553883"/>
              <a:ext cx="3734543" cy="4374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pt-BR" dirty="0"/>
                <a:t>PERCENTUAL DE  ÓBITOS 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1474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BEA80E6-9627-63E4-A40C-DD14DF084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347" y="394971"/>
            <a:ext cx="9495692" cy="1369346"/>
          </a:xfrm>
        </p:spPr>
        <p:txBody>
          <a:bodyPr/>
          <a:lstStyle/>
          <a:p>
            <a:r>
              <a:rPr lang="pt-BR" sz="2400" dirty="0"/>
              <a:t>Casos de síndrome inflamatória Multissistêmica pediátrica (SIM-P) associada à covid-19, Brasil, 2020 - 2023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81B195B-2259-2F5B-91BF-1D3173FD4691}"/>
              </a:ext>
            </a:extLst>
          </p:cNvPr>
          <p:cNvSpPr txBox="1"/>
          <p:nvPr/>
        </p:nvSpPr>
        <p:spPr>
          <a:xfrm>
            <a:off x="1762124" y="6049680"/>
            <a:ext cx="663670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>
                <a:ea typeface="Roboto"/>
                <a:cs typeface="Roboto"/>
              </a:rPr>
              <a:t>FONTE:  </a:t>
            </a:r>
            <a:r>
              <a:rPr lang="pt-BR" sz="1200" err="1">
                <a:ea typeface="Roboto"/>
                <a:cs typeface="Roboto"/>
              </a:rPr>
              <a:t>R</a:t>
            </a:r>
            <a:r>
              <a:rPr lang="pt-BR" sz="1200" err="1">
                <a:latin typeface="Roboto"/>
                <a:ea typeface="Roboto"/>
                <a:cs typeface="Roboto"/>
              </a:rPr>
              <a:t>EDCap</a:t>
            </a:r>
            <a:r>
              <a:rPr lang="pt-BR" sz="1200">
                <a:latin typeface="Roboto"/>
                <a:ea typeface="Roboto"/>
                <a:cs typeface="Roboto"/>
              </a:rPr>
              <a:t>/Ministério da Saúde. Atualizado</a:t>
            </a:r>
            <a:r>
              <a:rPr lang="pt-BR" sz="1200">
                <a:ea typeface="Roboto"/>
                <a:cs typeface="Roboto"/>
              </a:rPr>
              <a:t> até a SE 43. </a:t>
            </a:r>
          </a:p>
        </p:txBody>
      </p:sp>
      <p:pic>
        <p:nvPicPr>
          <p:cNvPr id="8" name="Imagem 7" descr="Gráfico, Gráfico de barras&#10;&#10;Descrição gerada automaticamente">
            <a:extLst>
              <a:ext uri="{FF2B5EF4-FFF2-40B4-BE49-F238E27FC236}">
                <a16:creationId xmlns:a16="http://schemas.microsoft.com/office/drawing/2014/main" id="{A104AA4E-E3FF-748F-8B4C-B0DA54F9A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4" y="1364397"/>
            <a:ext cx="8391525" cy="441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79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BEA80E6-9627-63E4-A40C-DD14DF084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347" y="394971"/>
            <a:ext cx="9495692" cy="1369346"/>
          </a:xfrm>
        </p:spPr>
        <p:txBody>
          <a:bodyPr/>
          <a:lstStyle/>
          <a:p>
            <a:r>
              <a:rPr lang="pt-BR" sz="2400" dirty="0"/>
              <a:t>Óbitos de síndrome inflamatória Multissistêmica pediátrica(SIM-P) associada à covid-19, Brasil, 2020 - 2023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81B195B-2259-2F5B-91BF-1D3173FD4691}"/>
              </a:ext>
            </a:extLst>
          </p:cNvPr>
          <p:cNvSpPr txBox="1"/>
          <p:nvPr/>
        </p:nvSpPr>
        <p:spPr>
          <a:xfrm>
            <a:off x="1733944" y="5934296"/>
            <a:ext cx="467638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dirty="0">
                <a:ea typeface="Roboto"/>
                <a:cs typeface="Roboto"/>
              </a:rPr>
              <a:t>FONTE: </a:t>
            </a:r>
            <a:r>
              <a:rPr lang="pt-BR" sz="1200" dirty="0" err="1">
                <a:ea typeface="Roboto"/>
                <a:cs typeface="Roboto"/>
              </a:rPr>
              <a:t>RedCap</a:t>
            </a:r>
            <a:r>
              <a:rPr lang="pt-BR" sz="1200" dirty="0">
                <a:ea typeface="Roboto"/>
                <a:cs typeface="Roboto"/>
              </a:rPr>
              <a:t> atualizado até a SE 43</a:t>
            </a:r>
          </a:p>
        </p:txBody>
      </p:sp>
      <p:pic>
        <p:nvPicPr>
          <p:cNvPr id="11" name="Imagem 10" descr="Gráfico, Gráfico de barras&#10;&#10;Descrição gerada automaticamente">
            <a:extLst>
              <a:ext uri="{FF2B5EF4-FFF2-40B4-BE49-F238E27FC236}">
                <a16:creationId xmlns:a16="http://schemas.microsoft.com/office/drawing/2014/main" id="{6858759A-F45A-FEBB-BD03-CA0BA2C42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944" y="1213738"/>
            <a:ext cx="8372082" cy="443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01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BEA80E6-9627-63E4-A40C-DD14DF084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dirty="0"/>
              <a:t>Inclusão no calendário vacinal brasileiro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7"/>
          </p:nvPr>
        </p:nvSpPr>
        <p:spPr>
          <a:xfrm>
            <a:off x="1296035" y="2240567"/>
            <a:ext cx="10086340" cy="1369347"/>
          </a:xfrm>
        </p:spPr>
        <p:txBody>
          <a:bodyPr/>
          <a:lstStyle/>
          <a:p>
            <a:r>
              <a:rPr lang="pt-BR" sz="2200" b="1" dirty="0"/>
              <a:t>Situação epidemiológica</a:t>
            </a:r>
          </a:p>
          <a:p>
            <a:pPr marL="0" indent="0">
              <a:buNone/>
            </a:pPr>
            <a:endParaRPr lang="pt-BR" sz="2200" dirty="0"/>
          </a:p>
          <a:p>
            <a:r>
              <a:rPr lang="pt-BR" sz="2200" b="1" dirty="0"/>
              <a:t>Vacinas covid-19 licenciadas no Brasil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0A54FBC-0E6C-B6FC-BD97-9B16FCC12D90}"/>
              </a:ext>
            </a:extLst>
          </p:cNvPr>
          <p:cNvSpPr txBox="1"/>
          <p:nvPr/>
        </p:nvSpPr>
        <p:spPr>
          <a:xfrm>
            <a:off x="1296034" y="4086164"/>
            <a:ext cx="90481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1800" b="1" dirty="0"/>
              <a:t>Lei 6.259/1975</a:t>
            </a:r>
          </a:p>
          <a:p>
            <a:pPr marL="0" indent="0">
              <a:buNone/>
            </a:pPr>
            <a:endParaRPr lang="pt-BR" sz="1800" b="1" dirty="0"/>
          </a:p>
          <a:p>
            <a:pPr marL="0" indent="0">
              <a:buNone/>
            </a:pPr>
            <a:r>
              <a:rPr lang="pt-BR" sz="1800" b="1" dirty="0"/>
              <a:t>Art. 3º </a:t>
            </a:r>
            <a:r>
              <a:rPr lang="pt-BR" sz="1800" dirty="0"/>
              <a:t>Cabe ao Ministério da Saúde a elaboração do Programa Nacional de Imunizações, que definirá as vacinações, inclusive as de caráter obrigatório.</a:t>
            </a:r>
          </a:p>
        </p:txBody>
      </p:sp>
    </p:spTree>
    <p:extLst>
      <p:ext uri="{BB962C8B-B14F-4D97-AF65-F5344CB8AC3E}">
        <p14:creationId xmlns:p14="http://schemas.microsoft.com/office/powerpoint/2010/main" val="378311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BEA80E6-9627-63E4-A40C-DD14DF084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dirty="0"/>
              <a:t>Inclusão no calendário vacinal brasileiro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7"/>
          </p:nvPr>
        </p:nvSpPr>
        <p:spPr>
          <a:xfrm>
            <a:off x="1210947" y="1764316"/>
            <a:ext cx="10076178" cy="4369783"/>
          </a:xfrm>
        </p:spPr>
        <p:txBody>
          <a:bodyPr/>
          <a:lstStyle/>
          <a:p>
            <a:pPr marL="0" indent="0">
              <a:buNone/>
            </a:pPr>
            <a:r>
              <a:rPr lang="pt-BR" sz="1800" b="1" dirty="0"/>
              <a:t>Lei n.º 8.069, de 13 de julho de 1990</a:t>
            </a:r>
          </a:p>
          <a:p>
            <a:pPr marL="0" indent="0">
              <a:buNone/>
            </a:pPr>
            <a:r>
              <a:rPr lang="pt-BR" sz="1800" dirty="0"/>
              <a:t>Estatuto da criança e do adolescente</a:t>
            </a:r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1800" b="1" dirty="0"/>
              <a:t>Art. 7º </a:t>
            </a:r>
            <a:r>
              <a:rPr lang="pt-BR" sz="1800" dirty="0"/>
              <a:t>A criança e o adolescente têm direito a proteção à vida e à saúde, mediante a efetivação de políticas sociais públicas que permitam o nascimento e o desenvolvimento sadio e harmonioso, em condições dignas de existência.</a:t>
            </a:r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1800" b="1" dirty="0"/>
              <a:t>Art. 14</a:t>
            </a:r>
            <a:r>
              <a:rPr lang="pt-BR" sz="1800" dirty="0"/>
              <a:t>. O Sistema Único de Saúde promoverá programas de assistência médica e odontológica para a prevenção das enfermidades que ordinariamente afetam a população infantil, e campanhas de educação sanitária para pais, educadores e alunos.</a:t>
            </a:r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1800" b="1" dirty="0"/>
              <a:t>§</a:t>
            </a:r>
            <a:r>
              <a:rPr lang="pt-BR" sz="1800" dirty="0"/>
              <a:t> 1 o É obrigatória a vacinação das crianças nos casos recomendados pelas autoridades sanitárias. </a:t>
            </a:r>
          </a:p>
        </p:txBody>
      </p:sp>
    </p:spTree>
    <p:extLst>
      <p:ext uri="{BB962C8B-B14F-4D97-AF65-F5344CB8AC3E}">
        <p14:creationId xmlns:p14="http://schemas.microsoft.com/office/powerpoint/2010/main" val="311012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, Aplicativo&#10;&#10;Descrição gerada automaticamente">
            <a:extLst>
              <a:ext uri="{FF2B5EF4-FFF2-40B4-BE49-F238E27FC236}">
                <a16:creationId xmlns:a16="http://schemas.microsoft.com/office/drawing/2014/main" id="{B027D119-9A38-2AC6-F4C5-07BB721A0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238" y="1470957"/>
            <a:ext cx="7121525" cy="2256649"/>
          </a:xfrm>
          <a:prstGeom prst="rect">
            <a:avLst/>
          </a:prstGeom>
        </p:spPr>
      </p:pic>
      <p:pic>
        <p:nvPicPr>
          <p:cNvPr id="5" name="Imagem 4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FF0D5DD5-6849-89B6-B5E0-3BC8731CC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50" y="478334"/>
            <a:ext cx="2933700" cy="8128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7FB08EC-875D-98E8-4C21-5D081DC73E2C}"/>
              </a:ext>
            </a:extLst>
          </p:cNvPr>
          <p:cNvSpPr txBox="1"/>
          <p:nvPr/>
        </p:nvSpPr>
        <p:spPr>
          <a:xfrm>
            <a:off x="867115" y="5918001"/>
            <a:ext cx="68290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/>
              <a:t>https://</a:t>
            </a:r>
            <a:r>
              <a:rPr lang="pt-BR" sz="1200" dirty="0" err="1"/>
              <a:t>www.fda.gov</a:t>
            </a:r>
            <a:r>
              <a:rPr lang="pt-BR" sz="1200" dirty="0"/>
              <a:t>/</a:t>
            </a:r>
            <a:r>
              <a:rPr lang="pt-BR" sz="1200" dirty="0" err="1"/>
              <a:t>news-events</a:t>
            </a:r>
            <a:r>
              <a:rPr lang="pt-BR" sz="1200" dirty="0"/>
              <a:t>/</a:t>
            </a:r>
            <a:r>
              <a:rPr lang="pt-BR" sz="1200" dirty="0" err="1"/>
              <a:t>press-announcements</a:t>
            </a:r>
            <a:r>
              <a:rPr lang="pt-BR" sz="1200" dirty="0"/>
              <a:t>/coronavirus-covid-19-update-fda-authorizes-moderna-and-pfizer-biontech-covid-19-vaccines-children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9F43B6A-831E-5328-2AD8-1292CCA9C5A9}"/>
              </a:ext>
            </a:extLst>
          </p:cNvPr>
          <p:cNvSpPr txBox="1"/>
          <p:nvPr/>
        </p:nvSpPr>
        <p:spPr>
          <a:xfrm>
            <a:off x="976469" y="3909715"/>
            <a:ext cx="98815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3CF00"/>
              </a:buClr>
              <a:buFont typeface="Courier New" panose="02070309020205020404" pitchFamily="49" charset="0"/>
              <a:buChar char="o"/>
            </a:pPr>
            <a:r>
              <a:rPr lang="pt-BR" dirty="0"/>
              <a:t>Para a vacina Moderna COVID-19, o FDA alterou a autorização de uso emergencial (EUA) para incluir o uso da vacina em indivíduos de 6 meses a 17 anos de idade. </a:t>
            </a:r>
          </a:p>
          <a:p>
            <a:pPr marL="285750" indent="-285750">
              <a:buClr>
                <a:srgbClr val="03CF00"/>
              </a:buClr>
              <a:buFont typeface="Courier New" panose="02070309020205020404" pitchFamily="49" charset="0"/>
              <a:buChar char="o"/>
            </a:pPr>
            <a:endParaRPr lang="pt-BR" dirty="0"/>
          </a:p>
          <a:p>
            <a:pPr marL="285750" indent="-285750">
              <a:buClr>
                <a:srgbClr val="03CF00"/>
              </a:buClr>
              <a:buFont typeface="Courier New" panose="02070309020205020404" pitchFamily="49" charset="0"/>
              <a:buChar char="o"/>
            </a:pPr>
            <a:r>
              <a:rPr lang="pt-BR" dirty="0"/>
              <a:t>Para a vacina Pfizer-BioNTech COVID-19, o FDA alterou os EUA para incluir o uso da vacina em indivíduos de 6 meses a 4 anos de idade.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F2E56A9-9121-E057-64C3-A54E73BA3D4B}"/>
              </a:ext>
            </a:extLst>
          </p:cNvPr>
          <p:cNvSpPr txBox="1"/>
          <p:nvPr/>
        </p:nvSpPr>
        <p:spPr>
          <a:xfrm>
            <a:off x="10549156" y="1038305"/>
            <a:ext cx="1269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/>
              <a:t>16/</a:t>
            </a:r>
            <a:r>
              <a:rPr lang="pt-BR" sz="1600" b="1" dirty="0" err="1"/>
              <a:t>Jun</a:t>
            </a:r>
            <a:r>
              <a:rPr lang="pt-BR" sz="1600" b="1" dirty="0"/>
              <a:t>/2022</a:t>
            </a:r>
          </a:p>
        </p:txBody>
      </p:sp>
    </p:spTree>
    <p:extLst>
      <p:ext uri="{BB962C8B-B14F-4D97-AF65-F5344CB8AC3E}">
        <p14:creationId xmlns:p14="http://schemas.microsoft.com/office/powerpoint/2010/main" val="1489847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abela&#10;&#10;Descrição gerada automaticamente">
            <a:extLst>
              <a:ext uri="{FF2B5EF4-FFF2-40B4-BE49-F238E27FC236}">
                <a16:creationId xmlns:a16="http://schemas.microsoft.com/office/drawing/2014/main" id="{B8D874A8-B4AE-B67C-A4A5-77A6F3AB1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13" y="1201508"/>
            <a:ext cx="10479337" cy="445498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A99CEC6-C389-5DB4-F34A-2D15D378EA5F}"/>
              </a:ext>
            </a:extLst>
          </p:cNvPr>
          <p:cNvSpPr txBox="1"/>
          <p:nvPr/>
        </p:nvSpPr>
        <p:spPr>
          <a:xfrm>
            <a:off x="969713" y="5848350"/>
            <a:ext cx="5859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https://www.cdc.gov/coronavirus/2019-ncov/vaccines/vaccines-children-teens.html</a:t>
            </a:r>
          </a:p>
        </p:txBody>
      </p:sp>
    </p:spTree>
    <p:extLst>
      <p:ext uri="{BB962C8B-B14F-4D97-AF65-F5344CB8AC3E}">
        <p14:creationId xmlns:p14="http://schemas.microsoft.com/office/powerpoint/2010/main" val="1768317049"/>
      </p:ext>
    </p:extLst>
  </p:cSld>
  <p:clrMapOvr>
    <a:masterClrMapping/>
  </p:clrMapOvr>
</p:sld>
</file>

<file path=ppt/theme/theme1.xml><?xml version="1.0" encoding="utf-8"?>
<a:theme xmlns:a="http://schemas.openxmlformats.org/drawingml/2006/main" name="Lâmina de Aber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âmina de Abertura e final">
  <a:themeElements>
    <a:clrScheme name="Personalizar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3F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37B132AFFAFF4AB5BF8677EEE7C11A" ma:contentTypeVersion="7" ma:contentTypeDescription="Create a new document." ma:contentTypeScope="" ma:versionID="ae9d0afd4dfa3962928196d56a998150">
  <xsd:schema xmlns:xsd="http://www.w3.org/2001/XMLSchema" xmlns:xs="http://www.w3.org/2001/XMLSchema" xmlns:p="http://schemas.microsoft.com/office/2006/metadata/properties" xmlns:ns3="45bf2eca-f586-4db5-b1c1-f9ff3ef24fcf" targetNamespace="http://schemas.microsoft.com/office/2006/metadata/properties" ma:root="true" ma:fieldsID="a3e4660b195c2fb7fadeee780b2b3294" ns3:_="">
    <xsd:import namespace="45bf2eca-f586-4db5-b1c1-f9ff3ef24f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bf2eca-f586-4db5-b1c1-f9ff3ef24f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5bf2eca-f586-4db5-b1c1-f9ff3ef24fcf" xsi:nil="true"/>
  </documentManagement>
</p:properties>
</file>

<file path=customXml/itemProps1.xml><?xml version="1.0" encoding="utf-8"?>
<ds:datastoreItem xmlns:ds="http://schemas.openxmlformats.org/officeDocument/2006/customXml" ds:itemID="{8934D2B0-A97B-40DB-81E1-1C4C7D759E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814B56-8B14-4746-B31E-C0F8C7798B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bf2eca-f586-4db5-b1c1-f9ff3ef24f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EFB91F-9E92-4FA2-862E-C3D244936B67}">
  <ds:schemaRefs>
    <ds:schemaRef ds:uri="45bf2eca-f586-4db5-b1c1-f9ff3ef24fcf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813</Words>
  <Application>Microsoft Office PowerPoint</Application>
  <PresentationFormat>Widescreen</PresentationFormat>
  <Paragraphs>135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Courier New</vt:lpstr>
      <vt:lpstr>Gill Sans</vt:lpstr>
      <vt:lpstr>Montserrat</vt:lpstr>
      <vt:lpstr>Montserrat ExtraBold</vt:lpstr>
      <vt:lpstr>Open Sans</vt:lpstr>
      <vt:lpstr>Rawline</vt:lpstr>
      <vt:lpstr>Roboto</vt:lpstr>
      <vt:lpstr>Segoe UI</vt:lpstr>
      <vt:lpstr>Lâmina de Abertura</vt:lpstr>
      <vt:lpstr>Lâmina de Abertura e final</vt:lpstr>
      <vt:lpstr>VACINAÇÃO PEDIÁTRICA CONTRA A COVID-19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Países - vacinas COVID em crianças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Josué Custódio Fernandes</dc:creator>
  <cp:lastModifiedBy>Maurício Barbosa de Brito</cp:lastModifiedBy>
  <cp:revision>87</cp:revision>
  <cp:lastPrinted>2021-05-27T13:54:16Z</cp:lastPrinted>
  <dcterms:created xsi:type="dcterms:W3CDTF">2021-05-25T14:48:35Z</dcterms:created>
  <dcterms:modified xsi:type="dcterms:W3CDTF">2023-11-08T13:32:25Z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0x010100B937B132AFFAFF4AB5BF8677EEE7C11A</vt:lpwstr>
  </property>
  <property fmtid="{D5CDD505-2E9C-101B-9397-08002B2CF9AE}" pid="3" name="MediaServiceImageTags">
    <vt:lpwstr/>
  </property>
</Properties>
</file>