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125" r:id="rId2"/>
    <p:sldId id="4126" r:id="rId3"/>
    <p:sldId id="4129" r:id="rId4"/>
    <p:sldId id="3986" r:id="rId5"/>
    <p:sldId id="4119" r:id="rId6"/>
    <p:sldId id="4120" r:id="rId7"/>
    <p:sldId id="839" r:id="rId8"/>
    <p:sldId id="4130" r:id="rId9"/>
    <p:sldId id="4121" r:id="rId10"/>
    <p:sldId id="4122" r:id="rId11"/>
    <p:sldId id="4123" r:id="rId12"/>
    <p:sldId id="888" r:id="rId1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3ACB2"/>
    <a:srgbClr val="C00000"/>
    <a:srgbClr val="126E49"/>
    <a:srgbClr val="7F6000"/>
    <a:srgbClr val="6600CC"/>
    <a:srgbClr val="385723"/>
    <a:srgbClr val="BF9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58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el.longo\Downloads\PAX_dom_e_int_1991-2022%20(1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0.%20Bancos%20de%20Dados\baleia_yield_total.csv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0.%20Bancos%20de%20Dados\baleia_yield_total.csv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0.%20Bancos%20de%20Dados\baleia_2002.csv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0.%20Bancos%20de%20Dados\baleia_2002.csv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0.%20Bancos%20de%20Dados\baleia_2002.csv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Daniel\Downloads\Planilha%20-%20AP%20viracopos%201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Users\Daniel\Downloads\Planilha%20-%20AP%20viracopos%201%20(1)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Pasta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niel.longo\Downloads\PAX_dom_e_int_1991-2022%20(1)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E:\10.%20Bancos%20de%20Dados\baleia_yield_total.csv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Planilha1!$E$1</c:f>
              <c:strCache>
                <c:ptCount val="1"/>
                <c:pt idx="0">
                  <c:v>PAX_TOTAL_DOM-INT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8"/>
              <c:spPr>
                <a:solidFill>
                  <a:schemeClr val="tx2">
                    <a:alpha val="30000"/>
                  </a:schemeClr>
                </a:solidFill>
                <a:ln w="3175">
                  <a:solidFill>
                    <a:schemeClr val="tx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F6A-446D-8562-6B275C18B698}"/>
                </c:ext>
              </c:extLst>
            </c:dLbl>
            <c:dLbl>
              <c:idx val="9"/>
              <c:layout>
                <c:manualLayout>
                  <c:x val="-3.9583377590500131E-2"/>
                  <c:y val="-8.6868609747670356E-2"/>
                </c:manualLayout>
              </c:layout>
              <c:spPr>
                <a:solidFill>
                  <a:schemeClr val="tx2">
                    <a:alpha val="30000"/>
                  </a:schemeClr>
                </a:solidFill>
                <a:ln w="3175">
                  <a:solidFill>
                    <a:schemeClr val="tx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3.0333335821303785E-2"/>
                      <c:h val="5.16165361479359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F6A-446D-8562-6B275C18B698}"/>
                </c:ext>
              </c:extLst>
            </c:dLbl>
            <c:dLbl>
              <c:idx val="28"/>
              <c:layout>
                <c:manualLayout>
                  <c:x val="-7.7604173031838336E-2"/>
                  <c:y val="-3.9912554514778494E-2"/>
                </c:manualLayout>
              </c:layout>
              <c:spPr>
                <a:solidFill>
                  <a:schemeClr val="tx2">
                    <a:alpha val="30000"/>
                  </a:schemeClr>
                </a:solidFill>
                <a:ln w="3175">
                  <a:solidFill>
                    <a:schemeClr val="tx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5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5.4875004500902602E-2"/>
                      <c:h val="5.1616536147935967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AF6A-446D-8562-6B275C18B698}"/>
                </c:ext>
              </c:extLst>
            </c:dLbl>
            <c:dLbl>
              <c:idx val="31"/>
              <c:spPr>
                <a:solidFill>
                  <a:schemeClr val="tx2">
                    <a:alpha val="30000"/>
                  </a:schemeClr>
                </a:solidFill>
                <a:ln w="3175">
                  <a:solidFill>
                    <a:schemeClr val="tx2"/>
                  </a:solidFill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pt-B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F6A-446D-8562-6B275C18B698}"/>
                </c:ext>
              </c:extLst>
            </c:dLbl>
            <c:spPr>
              <a:solidFill>
                <a:schemeClr val="tx2">
                  <a:alpha val="30000"/>
                </a:schemeClr>
              </a:solidFill>
              <a:ln w="3175">
                <a:solidFill>
                  <a:schemeClr val="tx2"/>
                </a:solidFill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Planilha1!$A$2:$A$34</c:f>
              <c:numCache>
                <c:formatCode>General</c:formatCode>
                <c:ptCount val="3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</c:numCache>
            </c:numRef>
          </c:cat>
          <c:val>
            <c:numRef>
              <c:f>Planilha1!$E$2:$E$34</c:f>
              <c:numCache>
                <c:formatCode>#,##0</c:formatCode>
                <c:ptCount val="33"/>
                <c:pt idx="0">
                  <c:v>17260851</c:v>
                </c:pt>
                <c:pt idx="1">
                  <c:v>14641979</c:v>
                </c:pt>
                <c:pt idx="2">
                  <c:v>14534278</c:v>
                </c:pt>
                <c:pt idx="3">
                  <c:v>15345412</c:v>
                </c:pt>
                <c:pt idx="4">
                  <c:v>16452652</c:v>
                </c:pt>
                <c:pt idx="5">
                  <c:v>15577283</c:v>
                </c:pt>
                <c:pt idx="6">
                  <c:v>19034520</c:v>
                </c:pt>
                <c:pt idx="7">
                  <c:v>22443709</c:v>
                </c:pt>
                <c:pt idx="8">
                  <c:v>20173600</c:v>
                </c:pt>
                <c:pt idx="9">
                  <c:v>32874231</c:v>
                </c:pt>
                <c:pt idx="10">
                  <c:v>34561764</c:v>
                </c:pt>
                <c:pt idx="11">
                  <c:v>34340204</c:v>
                </c:pt>
                <c:pt idx="12">
                  <c:v>37202521</c:v>
                </c:pt>
                <c:pt idx="13">
                  <c:v>41208957</c:v>
                </c:pt>
                <c:pt idx="14">
                  <c:v>49122605</c:v>
                </c:pt>
                <c:pt idx="15">
                  <c:v>54011381</c:v>
                </c:pt>
                <c:pt idx="16">
                  <c:v>59675149</c:v>
                </c:pt>
                <c:pt idx="17">
                  <c:v>63521781</c:v>
                </c:pt>
                <c:pt idx="18">
                  <c:v>69723919</c:v>
                </c:pt>
                <c:pt idx="19">
                  <c:v>85519623</c:v>
                </c:pt>
                <c:pt idx="20">
                  <c:v>99941437</c:v>
                </c:pt>
                <c:pt idx="21">
                  <c:v>107176097</c:v>
                </c:pt>
                <c:pt idx="22">
                  <c:v>109713584</c:v>
                </c:pt>
                <c:pt idx="23">
                  <c:v>117108320</c:v>
                </c:pt>
                <c:pt idx="24">
                  <c:v>117634633</c:v>
                </c:pt>
                <c:pt idx="25">
                  <c:v>109522889</c:v>
                </c:pt>
                <c:pt idx="26">
                  <c:v>112465997</c:v>
                </c:pt>
                <c:pt idx="27">
                  <c:v>117732662</c:v>
                </c:pt>
                <c:pt idx="28">
                  <c:v>119199498</c:v>
                </c:pt>
                <c:pt idx="29">
                  <c:v>52012705</c:v>
                </c:pt>
                <c:pt idx="30">
                  <c:v>67372691</c:v>
                </c:pt>
                <c:pt idx="31">
                  <c:v>97908373</c:v>
                </c:pt>
                <c:pt idx="3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8F-4D80-8522-F8C204589C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74468464"/>
        <c:axId val="2073933760"/>
      </c:barChart>
      <c:lineChart>
        <c:grouping val="standard"/>
        <c:varyColors val="0"/>
        <c:ser>
          <c:idx val="3"/>
          <c:order val="1"/>
          <c:tx>
            <c:strRef>
              <c:f>Planilha1!$D$1</c:f>
              <c:strCache>
                <c:ptCount val="1"/>
                <c:pt idx="0">
                  <c:v>Tarifa média (R$)</c:v>
                </c:pt>
              </c:strCache>
            </c:strRef>
          </c:tx>
          <c:spPr>
            <a:ln w="1905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19050">
                <a:solidFill>
                  <a:srgbClr val="C00000"/>
                </a:solidFill>
              </a:ln>
              <a:effectLst/>
            </c:spPr>
          </c:marker>
          <c:cat>
            <c:numRef>
              <c:f>Planilha1!$A$2:$A$34</c:f>
              <c:numCache>
                <c:formatCode>General</c:formatCode>
                <c:ptCount val="3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</c:numCache>
            </c:numRef>
          </c:cat>
          <c:val>
            <c:numRef>
              <c:f>Planilha1!$D$2:$D$34</c:f>
              <c:numCache>
                <c:formatCode>General</c:formatCode>
                <c:ptCount val="33"/>
                <c:pt idx="11">
                  <c:v>804.34</c:v>
                </c:pt>
                <c:pt idx="12">
                  <c:v>869.92</c:v>
                </c:pt>
                <c:pt idx="13">
                  <c:v>918.63</c:v>
                </c:pt>
                <c:pt idx="14">
                  <c:v>905.51</c:v>
                </c:pt>
                <c:pt idx="15">
                  <c:v>943.35</c:v>
                </c:pt>
                <c:pt idx="16">
                  <c:v>684.97</c:v>
                </c:pt>
                <c:pt idx="17">
                  <c:v>988.62</c:v>
                </c:pt>
                <c:pt idx="18">
                  <c:v>748.54</c:v>
                </c:pt>
                <c:pt idx="19">
                  <c:v>612.87</c:v>
                </c:pt>
                <c:pt idx="20">
                  <c:v>562.25</c:v>
                </c:pt>
                <c:pt idx="21">
                  <c:v>552.63</c:v>
                </c:pt>
                <c:pt idx="22">
                  <c:v>568.08000000000004</c:v>
                </c:pt>
                <c:pt idx="23">
                  <c:v>541.96</c:v>
                </c:pt>
                <c:pt idx="24">
                  <c:v>489.12</c:v>
                </c:pt>
                <c:pt idx="25">
                  <c:v>486.57</c:v>
                </c:pt>
                <c:pt idx="26">
                  <c:v>483.46</c:v>
                </c:pt>
                <c:pt idx="27">
                  <c:v>485.51</c:v>
                </c:pt>
                <c:pt idx="28">
                  <c:v>526.66</c:v>
                </c:pt>
                <c:pt idx="29">
                  <c:v>450.61</c:v>
                </c:pt>
                <c:pt idx="30">
                  <c:v>539.25</c:v>
                </c:pt>
                <c:pt idx="31">
                  <c:v>654.01</c:v>
                </c:pt>
                <c:pt idx="32">
                  <c:v>573.04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48F-4D80-8522-F8C204589C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4438768"/>
        <c:axId val="1563951504"/>
      </c:lineChart>
      <c:catAx>
        <c:axId val="207446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73933760"/>
        <c:crosses val="autoZero"/>
        <c:auto val="1"/>
        <c:lblAlgn val="ctr"/>
        <c:lblOffset val="100"/>
        <c:noMultiLvlLbl val="0"/>
      </c:catAx>
      <c:valAx>
        <c:axId val="2073933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7446846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valAx>
        <c:axId val="1563951504"/>
        <c:scaling>
          <c:orientation val="minMax"/>
        </c:scaling>
        <c:delete val="0"/>
        <c:axPos val="r"/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74438768"/>
        <c:crosses val="max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catAx>
        <c:axId val="20744387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639515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9525" cap="rnd">
              <a:solidFill>
                <a:srgbClr val="43ACB2"/>
              </a:solidFill>
              <a:round/>
            </a:ln>
            <a:effectLst/>
          </c:spPr>
          <c:marker>
            <c:symbol val="none"/>
          </c:marker>
          <c:val>
            <c:numRef>
              <c:f>Planilha1!$B$2:$B$22</c:f>
              <c:numCache>
                <c:formatCode>0.0%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1E-4</c:v>
                </c:pt>
                <c:pt idx="3">
                  <c:v>4.4000000000000003E-3</c:v>
                </c:pt>
                <c:pt idx="4">
                  <c:v>1.3299999999999999E-2</c:v>
                </c:pt>
                <c:pt idx="5">
                  <c:v>2.9899999999999999E-2</c:v>
                </c:pt>
                <c:pt idx="6">
                  <c:v>4.6699999999999998E-2</c:v>
                </c:pt>
                <c:pt idx="7">
                  <c:v>5.6000000000000001E-2</c:v>
                </c:pt>
                <c:pt idx="8">
                  <c:v>5.7700000000000001E-2</c:v>
                </c:pt>
                <c:pt idx="9">
                  <c:v>5.5100000000000003E-2</c:v>
                </c:pt>
                <c:pt idx="10">
                  <c:v>6.0900000000000003E-2</c:v>
                </c:pt>
                <c:pt idx="11">
                  <c:v>5.8799999999999998E-2</c:v>
                </c:pt>
                <c:pt idx="12">
                  <c:v>0.05</c:v>
                </c:pt>
                <c:pt idx="13">
                  <c:v>6.3799999999999996E-2</c:v>
                </c:pt>
                <c:pt idx="14">
                  <c:v>5.8900000000000001E-2</c:v>
                </c:pt>
                <c:pt idx="15">
                  <c:v>4.2000000000000003E-2</c:v>
                </c:pt>
                <c:pt idx="16">
                  <c:v>4.7199999999999999E-2</c:v>
                </c:pt>
                <c:pt idx="17">
                  <c:v>3.5000000000000003E-2</c:v>
                </c:pt>
                <c:pt idx="18">
                  <c:v>2.98E-2</c:v>
                </c:pt>
                <c:pt idx="19">
                  <c:v>2.0899999999999998E-2</c:v>
                </c:pt>
                <c:pt idx="20">
                  <c:v>0.26950000000000002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A-BCB0-4244-B3D7-CAA59FEA56E7}"/>
            </c:ext>
          </c:extLst>
        </c:ser>
        <c:ser>
          <c:idx val="3"/>
          <c:order val="3"/>
          <c:spPr>
            <a:ln w="50800" cap="rnd">
              <a:solidFill>
                <a:srgbClr val="0568A6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CB0-4244-B3D7-CAA59FEA56E7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CB0-4244-B3D7-CAA59FEA56E7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CB0-4244-B3D7-CAA59FEA56E7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CB0-4244-B3D7-CAA59FEA56E7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CB0-4244-B3D7-CAA59FEA56E7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CB0-4244-B3D7-CAA59FEA56E7}"/>
                </c:ext>
              </c:extLst>
            </c:dLbl>
            <c:dLbl>
              <c:idx val="1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CB0-4244-B3D7-CAA59FEA56E7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BCB0-4244-B3D7-CAA59FEA56E7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BCB0-4244-B3D7-CAA59FEA56E7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BCB0-4244-B3D7-CAA59FEA56E7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BCB0-4244-B3D7-CAA59FEA56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0568A6"/>
                    </a:solidFill>
                    <a:latin typeface="Poppins SemiBold" panose="00000700000000000000" pitchFamily="2" charset="0"/>
                    <a:ea typeface="+mn-ea"/>
                    <a:cs typeface="Poppins SemiBold" panose="00000700000000000000" pitchFamily="2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Planilha1!$D$2:$D$22</c:f>
              <c:numCache>
                <c:formatCode>0.0%</c:formatCode>
                <c:ptCount val="21"/>
                <c:pt idx="0">
                  <c:v>1.7100000000000001E-2</c:v>
                </c:pt>
                <c:pt idx="1">
                  <c:v>8.1500000000000003E-2</c:v>
                </c:pt>
                <c:pt idx="2">
                  <c:v>0.1588</c:v>
                </c:pt>
                <c:pt idx="3">
                  <c:v>0.14369999999999999</c:v>
                </c:pt>
                <c:pt idx="4">
                  <c:v>0.12</c:v>
                </c:pt>
                <c:pt idx="5">
                  <c:v>9.5299999999999996E-2</c:v>
                </c:pt>
                <c:pt idx="6">
                  <c:v>7.2599999999999998E-2</c:v>
                </c:pt>
                <c:pt idx="7">
                  <c:v>5.4100000000000002E-2</c:v>
                </c:pt>
                <c:pt idx="8">
                  <c:v>4.3999999999999997E-2</c:v>
                </c:pt>
                <c:pt idx="9">
                  <c:v>3.5999999999999997E-2</c:v>
                </c:pt>
                <c:pt idx="10">
                  <c:v>2.75E-2</c:v>
                </c:pt>
                <c:pt idx="11">
                  <c:v>2.1899999999999999E-2</c:v>
                </c:pt>
                <c:pt idx="12">
                  <c:v>1.7899999999999999E-2</c:v>
                </c:pt>
                <c:pt idx="13">
                  <c:v>1.38E-2</c:v>
                </c:pt>
                <c:pt idx="14">
                  <c:v>1.24E-2</c:v>
                </c:pt>
                <c:pt idx="15">
                  <c:v>1.0500000000000001E-2</c:v>
                </c:pt>
                <c:pt idx="16">
                  <c:v>8.2000000000000007E-3</c:v>
                </c:pt>
                <c:pt idx="17">
                  <c:v>6.7999999999999996E-3</c:v>
                </c:pt>
                <c:pt idx="18">
                  <c:v>5.7000000000000002E-3</c:v>
                </c:pt>
                <c:pt idx="19">
                  <c:v>5.3E-3</c:v>
                </c:pt>
                <c:pt idx="20">
                  <c:v>4.6899999999999997E-2</c:v>
                </c:pt>
              </c:numCache>
              <c:extLst xmlns:c15="http://schemas.microsoft.com/office/drawing/2012/chart"/>
            </c:numRef>
          </c:val>
          <c:smooth val="1"/>
          <c:extLst>
            <c:ext xmlns:c16="http://schemas.microsoft.com/office/drawing/2014/chart" uri="{C3380CC4-5D6E-409C-BE32-E72D297353CC}">
              <c16:uniqueId val="{0000000D-BCB0-4244-B3D7-CAA59FEA56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8982400"/>
        <c:axId val="57208528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>
                      <c:ext uri="{02D57815-91ED-43cb-92C2-25804820EDAC}">
                        <c15:formulaRef>
                          <c15:sqref>Planilha1!$A$2:$A$22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B-BCB0-4244-B3D7-CAA59FEA56E7}"/>
                  </c:ext>
                </c:extLst>
              </c15:ser>
            </c15:filteredLineSeries>
            <c15:filteredLineSeries>
              <c15:ser>
                <c:idx val="2"/>
                <c:order val="2"/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Planilha1!$C$2:$C$22</c15:sqref>
                        </c15:formulaRef>
                      </c:ext>
                    </c:extLst>
                    <c:numCache>
                      <c:formatCode>0.0%</c:formatCode>
                      <c:ptCount val="21"/>
                      <c:pt idx="0">
                        <c:v>1.04E-2</c:v>
                      </c:pt>
                      <c:pt idx="1">
                        <c:v>1.4200000000000001E-2</c:v>
                      </c:pt>
                      <c:pt idx="2">
                        <c:v>2.53E-2</c:v>
                      </c:pt>
                      <c:pt idx="3">
                        <c:v>6.2100000000000002E-2</c:v>
                      </c:pt>
                      <c:pt idx="4">
                        <c:v>0.10009999999999999</c:v>
                      </c:pt>
                      <c:pt idx="5">
                        <c:v>0.1123</c:v>
                      </c:pt>
                      <c:pt idx="6">
                        <c:v>0.1109</c:v>
                      </c:pt>
                      <c:pt idx="7">
                        <c:v>7.2999999999999995E-2</c:v>
                      </c:pt>
                      <c:pt idx="8">
                        <c:v>7.3300000000000004E-2</c:v>
                      </c:pt>
                      <c:pt idx="9">
                        <c:v>6.1800000000000001E-2</c:v>
                      </c:pt>
                      <c:pt idx="10">
                        <c:v>4.0300000000000002E-2</c:v>
                      </c:pt>
                      <c:pt idx="11">
                        <c:v>3.5999999999999997E-2</c:v>
                      </c:pt>
                      <c:pt idx="12">
                        <c:v>4.6699999999999998E-2</c:v>
                      </c:pt>
                      <c:pt idx="13">
                        <c:v>2.6700000000000002E-2</c:v>
                      </c:pt>
                      <c:pt idx="14">
                        <c:v>2.2800000000000001E-2</c:v>
                      </c:pt>
                      <c:pt idx="15">
                        <c:v>1.6E-2</c:v>
                      </c:pt>
                      <c:pt idx="16">
                        <c:v>1.5800000000000002E-2</c:v>
                      </c:pt>
                      <c:pt idx="17">
                        <c:v>2.07E-2</c:v>
                      </c:pt>
                      <c:pt idx="18">
                        <c:v>1.34E-2</c:v>
                      </c:pt>
                      <c:pt idx="19">
                        <c:v>2.0299999999999999E-2</c:v>
                      </c:pt>
                      <c:pt idx="20">
                        <c:v>9.7900000000000001E-2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C-BCB0-4244-B3D7-CAA59FEA56E7}"/>
                  </c:ext>
                </c:extLst>
              </c15:ser>
            </c15:filteredLineSeries>
            <c15:filteredLineSeries>
              <c15:ser>
                <c:idx val="4"/>
                <c:order val="4"/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Planilha1!$E$2:$E$22</c15:sqref>
                        </c15:formulaRef>
                      </c:ext>
                    </c:extLst>
                    <c:numCache>
                      <c:formatCode>0.0%</c:formatCode>
                      <c:ptCount val="21"/>
                      <c:pt idx="0">
                        <c:v>7.6E-3</c:v>
                      </c:pt>
                      <c:pt idx="1">
                        <c:v>0.10349999999999999</c:v>
                      </c:pt>
                      <c:pt idx="2">
                        <c:v>0.17730000000000001</c:v>
                      </c:pt>
                      <c:pt idx="3">
                        <c:v>0.16189999999999999</c:v>
                      </c:pt>
                      <c:pt idx="4">
                        <c:v>0.11700000000000001</c:v>
                      </c:pt>
                      <c:pt idx="5">
                        <c:v>8.72E-2</c:v>
                      </c:pt>
                      <c:pt idx="6">
                        <c:v>6.3500000000000001E-2</c:v>
                      </c:pt>
                      <c:pt idx="7">
                        <c:v>4.7199999999999999E-2</c:v>
                      </c:pt>
                      <c:pt idx="8">
                        <c:v>3.7699999999999997E-2</c:v>
                      </c:pt>
                      <c:pt idx="9">
                        <c:v>0.03</c:v>
                      </c:pt>
                      <c:pt idx="10">
                        <c:v>2.4199999999999999E-2</c:v>
                      </c:pt>
                      <c:pt idx="11">
                        <c:v>1.9E-2</c:v>
                      </c:pt>
                      <c:pt idx="12">
                        <c:v>1.5599999999999999E-2</c:v>
                      </c:pt>
                      <c:pt idx="13">
                        <c:v>1.2200000000000001E-2</c:v>
                      </c:pt>
                      <c:pt idx="14">
                        <c:v>1.0699999999999999E-2</c:v>
                      </c:pt>
                      <c:pt idx="15">
                        <c:v>8.6999999999999994E-3</c:v>
                      </c:pt>
                      <c:pt idx="16">
                        <c:v>7.9000000000000008E-3</c:v>
                      </c:pt>
                      <c:pt idx="17">
                        <c:v>6.7000000000000002E-3</c:v>
                      </c:pt>
                      <c:pt idx="18">
                        <c:v>6.1000000000000004E-3</c:v>
                      </c:pt>
                      <c:pt idx="19">
                        <c:v>5.1000000000000004E-3</c:v>
                      </c:pt>
                      <c:pt idx="20">
                        <c:v>5.0900000000000001E-2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BCB0-4244-B3D7-CAA59FEA56E7}"/>
                  </c:ext>
                </c:extLst>
              </c15:ser>
            </c15:filteredLineSeries>
          </c:ext>
        </c:extLst>
      </c:lineChart>
      <c:catAx>
        <c:axId val="538982400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572085280"/>
        <c:crosses val="autoZero"/>
        <c:auto val="1"/>
        <c:lblAlgn val="ctr"/>
        <c:lblOffset val="100"/>
        <c:noMultiLvlLbl val="0"/>
      </c:catAx>
      <c:valAx>
        <c:axId val="57208528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538982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9525" cap="rnd">
              <a:solidFill>
                <a:srgbClr val="43ACB2"/>
              </a:solidFill>
              <a:round/>
            </a:ln>
            <a:effectLst/>
          </c:spPr>
          <c:marker>
            <c:symbol val="none"/>
          </c:marker>
          <c:val>
            <c:numRef>
              <c:f>Planilha1!$B$2:$B$22</c:f>
              <c:numCache>
                <c:formatCode>0.0%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1E-4</c:v>
                </c:pt>
                <c:pt idx="3">
                  <c:v>4.4000000000000003E-3</c:v>
                </c:pt>
                <c:pt idx="4">
                  <c:v>1.3299999999999999E-2</c:v>
                </c:pt>
                <c:pt idx="5">
                  <c:v>2.9899999999999999E-2</c:v>
                </c:pt>
                <c:pt idx="6">
                  <c:v>4.6699999999999998E-2</c:v>
                </c:pt>
                <c:pt idx="7">
                  <c:v>5.6000000000000001E-2</c:v>
                </c:pt>
                <c:pt idx="8">
                  <c:v>5.7700000000000001E-2</c:v>
                </c:pt>
                <c:pt idx="9">
                  <c:v>5.5100000000000003E-2</c:v>
                </c:pt>
                <c:pt idx="10">
                  <c:v>6.0900000000000003E-2</c:v>
                </c:pt>
                <c:pt idx="11">
                  <c:v>5.8799999999999998E-2</c:v>
                </c:pt>
                <c:pt idx="12">
                  <c:v>0.05</c:v>
                </c:pt>
                <c:pt idx="13">
                  <c:v>6.3799999999999996E-2</c:v>
                </c:pt>
                <c:pt idx="14">
                  <c:v>5.8900000000000001E-2</c:v>
                </c:pt>
                <c:pt idx="15">
                  <c:v>4.2000000000000003E-2</c:v>
                </c:pt>
                <c:pt idx="16">
                  <c:v>4.7199999999999999E-2</c:v>
                </c:pt>
                <c:pt idx="17">
                  <c:v>3.5000000000000003E-2</c:v>
                </c:pt>
                <c:pt idx="18">
                  <c:v>2.98E-2</c:v>
                </c:pt>
                <c:pt idx="19">
                  <c:v>2.0899999999999998E-2</c:v>
                </c:pt>
                <c:pt idx="20">
                  <c:v>0.26950000000000002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D5A5-40DC-875F-CD3B8C36A23B}"/>
            </c:ext>
          </c:extLst>
        </c:ser>
        <c:ser>
          <c:idx val="3"/>
          <c:order val="3"/>
          <c:spPr>
            <a:ln w="9525" cap="rnd">
              <a:solidFill>
                <a:srgbClr val="0568A6"/>
              </a:solidFill>
              <a:round/>
            </a:ln>
            <a:effectLst/>
          </c:spPr>
          <c:marker>
            <c:symbol val="none"/>
          </c:marker>
          <c:val>
            <c:numRef>
              <c:f>Planilha1!$D$2:$D$22</c:f>
              <c:numCache>
                <c:formatCode>0.0%</c:formatCode>
                <c:ptCount val="21"/>
                <c:pt idx="0">
                  <c:v>1.7100000000000001E-2</c:v>
                </c:pt>
                <c:pt idx="1">
                  <c:v>8.1500000000000003E-2</c:v>
                </c:pt>
                <c:pt idx="2">
                  <c:v>0.1588</c:v>
                </c:pt>
                <c:pt idx="3">
                  <c:v>0.14369999999999999</c:v>
                </c:pt>
                <c:pt idx="4">
                  <c:v>0.12</c:v>
                </c:pt>
                <c:pt idx="5">
                  <c:v>9.5299999999999996E-2</c:v>
                </c:pt>
                <c:pt idx="6">
                  <c:v>7.2599999999999998E-2</c:v>
                </c:pt>
                <c:pt idx="7">
                  <c:v>5.4100000000000002E-2</c:v>
                </c:pt>
                <c:pt idx="8">
                  <c:v>4.3999999999999997E-2</c:v>
                </c:pt>
                <c:pt idx="9">
                  <c:v>3.5999999999999997E-2</c:v>
                </c:pt>
                <c:pt idx="10">
                  <c:v>2.75E-2</c:v>
                </c:pt>
                <c:pt idx="11">
                  <c:v>2.1899999999999999E-2</c:v>
                </c:pt>
                <c:pt idx="12">
                  <c:v>1.7899999999999999E-2</c:v>
                </c:pt>
                <c:pt idx="13">
                  <c:v>1.38E-2</c:v>
                </c:pt>
                <c:pt idx="14">
                  <c:v>1.24E-2</c:v>
                </c:pt>
                <c:pt idx="15">
                  <c:v>1.0500000000000001E-2</c:v>
                </c:pt>
                <c:pt idx="16">
                  <c:v>8.2000000000000007E-3</c:v>
                </c:pt>
                <c:pt idx="17">
                  <c:v>6.7999999999999996E-3</c:v>
                </c:pt>
                <c:pt idx="18">
                  <c:v>5.7000000000000002E-3</c:v>
                </c:pt>
                <c:pt idx="19">
                  <c:v>5.3E-3</c:v>
                </c:pt>
                <c:pt idx="20">
                  <c:v>4.6899999999999997E-2</c:v>
                </c:pt>
              </c:numCache>
              <c:extLst xmlns:c15="http://schemas.microsoft.com/office/drawing/2012/chart"/>
            </c:numRef>
          </c:val>
          <c:smooth val="1"/>
          <c:extLst>
            <c:ext xmlns:c16="http://schemas.microsoft.com/office/drawing/2014/chart" uri="{C3380CC4-5D6E-409C-BE32-E72D297353CC}">
              <c16:uniqueId val="{0000000C-D5A5-40DC-875F-CD3B8C36A23B}"/>
            </c:ext>
          </c:extLst>
        </c:ser>
        <c:ser>
          <c:idx val="4"/>
          <c:order val="4"/>
          <c:spPr>
            <a:ln w="50800" cap="rnd">
              <a:solidFill>
                <a:srgbClr val="D97904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D5A5-40DC-875F-CD3B8C36A23B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D5A5-40DC-875F-CD3B8C36A23B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D5A5-40DC-875F-CD3B8C36A23B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D5A5-40DC-875F-CD3B8C36A23B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D5A5-40DC-875F-CD3B8C36A23B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D5A5-40DC-875F-CD3B8C36A23B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D5A5-40DC-875F-CD3B8C36A23B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D5A5-40DC-875F-CD3B8C36A23B}"/>
                </c:ext>
              </c:extLst>
            </c:dLbl>
            <c:dLbl>
              <c:idx val="1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D5A5-40DC-875F-CD3B8C36A23B}"/>
                </c:ext>
              </c:extLst>
            </c:dLbl>
            <c:dLbl>
              <c:idx val="1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D5A5-40DC-875F-CD3B8C36A23B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D5A5-40DC-875F-CD3B8C36A23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D97904"/>
                    </a:solidFill>
                    <a:latin typeface="Poppins SemiBold" panose="00000700000000000000" pitchFamily="2" charset="0"/>
                    <a:ea typeface="+mn-ea"/>
                    <a:cs typeface="Poppins SemiBold" panose="00000700000000000000" pitchFamily="2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Planilha1!$E$2:$E$22</c:f>
              <c:numCache>
                <c:formatCode>0.0%</c:formatCode>
                <c:ptCount val="21"/>
                <c:pt idx="0">
                  <c:v>7.6E-3</c:v>
                </c:pt>
                <c:pt idx="1">
                  <c:v>0.10349999999999999</c:v>
                </c:pt>
                <c:pt idx="2">
                  <c:v>0.17730000000000001</c:v>
                </c:pt>
                <c:pt idx="3">
                  <c:v>0.16189999999999999</c:v>
                </c:pt>
                <c:pt idx="4">
                  <c:v>0.11700000000000001</c:v>
                </c:pt>
                <c:pt idx="5">
                  <c:v>8.72E-2</c:v>
                </c:pt>
                <c:pt idx="6">
                  <c:v>6.3500000000000001E-2</c:v>
                </c:pt>
                <c:pt idx="7">
                  <c:v>4.7199999999999999E-2</c:v>
                </c:pt>
                <c:pt idx="8">
                  <c:v>3.7699999999999997E-2</c:v>
                </c:pt>
                <c:pt idx="9">
                  <c:v>0.03</c:v>
                </c:pt>
                <c:pt idx="10">
                  <c:v>2.4199999999999999E-2</c:v>
                </c:pt>
                <c:pt idx="11">
                  <c:v>1.9E-2</c:v>
                </c:pt>
                <c:pt idx="12">
                  <c:v>1.5599999999999999E-2</c:v>
                </c:pt>
                <c:pt idx="13">
                  <c:v>1.2200000000000001E-2</c:v>
                </c:pt>
                <c:pt idx="14">
                  <c:v>1.0699999999999999E-2</c:v>
                </c:pt>
                <c:pt idx="15">
                  <c:v>8.6999999999999994E-3</c:v>
                </c:pt>
                <c:pt idx="16">
                  <c:v>7.9000000000000008E-3</c:v>
                </c:pt>
                <c:pt idx="17">
                  <c:v>6.7000000000000002E-3</c:v>
                </c:pt>
                <c:pt idx="18">
                  <c:v>6.1000000000000004E-3</c:v>
                </c:pt>
                <c:pt idx="19">
                  <c:v>5.1000000000000004E-3</c:v>
                </c:pt>
                <c:pt idx="20">
                  <c:v>5.0900000000000001E-2</c:v>
                </c:pt>
              </c:numCache>
              <c:extLst xmlns:c15="http://schemas.microsoft.com/office/drawing/2012/chart"/>
            </c:numRef>
          </c:val>
          <c:smooth val="1"/>
          <c:extLst>
            <c:ext xmlns:c16="http://schemas.microsoft.com/office/drawing/2014/chart" uri="{C3380CC4-5D6E-409C-BE32-E72D297353CC}">
              <c16:uniqueId val="{0000000F-D5A5-40DC-875F-CD3B8C36A2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8982400"/>
        <c:axId val="57208528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>
                      <c:ext uri="{02D57815-91ED-43cb-92C2-25804820EDAC}">
                        <c15:formulaRef>
                          <c15:sqref>Planilha1!$A$2:$A$22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D-D5A5-40DC-875F-CD3B8C36A23B}"/>
                  </c:ext>
                </c:extLst>
              </c15:ser>
            </c15:filteredLineSeries>
            <c15:filteredLineSeries>
              <c15:ser>
                <c:idx val="2"/>
                <c:order val="2"/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Planilha1!$C$2:$C$22</c15:sqref>
                        </c15:formulaRef>
                      </c:ext>
                    </c:extLst>
                    <c:numCache>
                      <c:formatCode>0.0%</c:formatCode>
                      <c:ptCount val="21"/>
                      <c:pt idx="0">
                        <c:v>1.04E-2</c:v>
                      </c:pt>
                      <c:pt idx="1">
                        <c:v>1.4200000000000001E-2</c:v>
                      </c:pt>
                      <c:pt idx="2">
                        <c:v>2.53E-2</c:v>
                      </c:pt>
                      <c:pt idx="3">
                        <c:v>6.2100000000000002E-2</c:v>
                      </c:pt>
                      <c:pt idx="4">
                        <c:v>0.10009999999999999</c:v>
                      </c:pt>
                      <c:pt idx="5">
                        <c:v>0.1123</c:v>
                      </c:pt>
                      <c:pt idx="6">
                        <c:v>0.1109</c:v>
                      </c:pt>
                      <c:pt idx="7">
                        <c:v>7.2999999999999995E-2</c:v>
                      </c:pt>
                      <c:pt idx="8">
                        <c:v>7.3300000000000004E-2</c:v>
                      </c:pt>
                      <c:pt idx="9">
                        <c:v>6.1800000000000001E-2</c:v>
                      </c:pt>
                      <c:pt idx="10">
                        <c:v>4.0300000000000002E-2</c:v>
                      </c:pt>
                      <c:pt idx="11">
                        <c:v>3.5999999999999997E-2</c:v>
                      </c:pt>
                      <c:pt idx="12">
                        <c:v>4.6699999999999998E-2</c:v>
                      </c:pt>
                      <c:pt idx="13">
                        <c:v>2.6700000000000002E-2</c:v>
                      </c:pt>
                      <c:pt idx="14">
                        <c:v>2.2800000000000001E-2</c:v>
                      </c:pt>
                      <c:pt idx="15">
                        <c:v>1.6E-2</c:v>
                      </c:pt>
                      <c:pt idx="16">
                        <c:v>1.5800000000000002E-2</c:v>
                      </c:pt>
                      <c:pt idx="17">
                        <c:v>2.07E-2</c:v>
                      </c:pt>
                      <c:pt idx="18">
                        <c:v>1.34E-2</c:v>
                      </c:pt>
                      <c:pt idx="19">
                        <c:v>2.0299999999999999E-2</c:v>
                      </c:pt>
                      <c:pt idx="20">
                        <c:v>9.7900000000000001E-2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E-D5A5-40DC-875F-CD3B8C36A23B}"/>
                  </c:ext>
                </c:extLst>
              </c15:ser>
            </c15:filteredLineSeries>
          </c:ext>
        </c:extLst>
      </c:lineChart>
      <c:catAx>
        <c:axId val="538982400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572085280"/>
        <c:crosses val="autoZero"/>
        <c:auto val="1"/>
        <c:lblAlgn val="ctr"/>
        <c:lblOffset val="100"/>
        <c:noMultiLvlLbl val="0"/>
      </c:catAx>
      <c:valAx>
        <c:axId val="57208528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538982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50800" cap="rnd">
              <a:solidFill>
                <a:srgbClr val="43ACB2"/>
              </a:solidFill>
              <a:round/>
            </a:ln>
            <a:effectLst/>
          </c:spPr>
          <c:marker>
            <c:symbol val="none"/>
          </c:marker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7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baleia_2002!$C$2:$C$22</c:f>
              <c:numCache>
                <c:formatCode>0.00%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2.0000000000000001E-4</c:v>
                </c:pt>
                <c:pt idx="3">
                  <c:v>7.3000000000000001E-3</c:v>
                </c:pt>
                <c:pt idx="4">
                  <c:v>1.8599999999999998E-2</c:v>
                </c:pt>
                <c:pt idx="5">
                  <c:v>4.2099999999999999E-2</c:v>
                </c:pt>
                <c:pt idx="6">
                  <c:v>5.6899999999999999E-2</c:v>
                </c:pt>
                <c:pt idx="7">
                  <c:v>7.1199999999999999E-2</c:v>
                </c:pt>
                <c:pt idx="8">
                  <c:v>7.3200000000000001E-2</c:v>
                </c:pt>
                <c:pt idx="9">
                  <c:v>6.6799999999999998E-2</c:v>
                </c:pt>
                <c:pt idx="10">
                  <c:v>7.3200000000000001E-2</c:v>
                </c:pt>
                <c:pt idx="11">
                  <c:v>7.1499999999999994E-2</c:v>
                </c:pt>
                <c:pt idx="12">
                  <c:v>6.2399999999999997E-2</c:v>
                </c:pt>
                <c:pt idx="13">
                  <c:v>7.0800000000000002E-2</c:v>
                </c:pt>
                <c:pt idx="14">
                  <c:v>5.7500000000000002E-2</c:v>
                </c:pt>
                <c:pt idx="15">
                  <c:v>4.0099999999999997E-2</c:v>
                </c:pt>
                <c:pt idx="16">
                  <c:v>4.7E-2</c:v>
                </c:pt>
                <c:pt idx="17">
                  <c:v>3.8300000000000001E-2</c:v>
                </c:pt>
                <c:pt idx="18">
                  <c:v>2.9499999999999998E-2</c:v>
                </c:pt>
                <c:pt idx="19">
                  <c:v>1.9099999999999999E-2</c:v>
                </c:pt>
                <c:pt idx="20">
                  <c:v>0.15440000000000001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31C7-4D4A-99D4-9520CE6A71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8964768"/>
        <c:axId val="5720800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>
                      <c:ext uri="{02D57815-91ED-43cb-92C2-25804820EDAC}">
                        <c15:formulaRef>
                          <c15:sqref>baleia_2002!$B$2:$B$22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31C7-4D4A-99D4-9520CE6A71FA}"/>
                  </c:ext>
                </c:extLst>
              </c15:ser>
            </c15:filteredLineSeries>
            <c15:filteredLineSeries>
              <c15:ser>
                <c:idx val="2"/>
                <c:order val="2"/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baleia_2002!$D$2:$D$22</c15:sqref>
                        </c15:formulaRef>
                      </c:ext>
                    </c:extLst>
                    <c:numCache>
                      <c:formatCode>0.00%</c:formatCode>
                      <c:ptCount val="21"/>
                      <c:pt idx="0">
                        <c:v>2.1999999999999999E-2</c:v>
                      </c:pt>
                      <c:pt idx="1">
                        <c:v>8.9700000000000002E-2</c:v>
                      </c:pt>
                      <c:pt idx="2">
                        <c:v>0.16420000000000001</c:v>
                      </c:pt>
                      <c:pt idx="3">
                        <c:v>0.1404</c:v>
                      </c:pt>
                      <c:pt idx="4">
                        <c:v>0.11650000000000001</c:v>
                      </c:pt>
                      <c:pt idx="5">
                        <c:v>9.4299999999999995E-2</c:v>
                      </c:pt>
                      <c:pt idx="6">
                        <c:v>7.2499999999999995E-2</c:v>
                      </c:pt>
                      <c:pt idx="7">
                        <c:v>5.3900000000000003E-2</c:v>
                      </c:pt>
                      <c:pt idx="8">
                        <c:v>4.3400000000000001E-2</c:v>
                      </c:pt>
                      <c:pt idx="9">
                        <c:v>3.5400000000000001E-2</c:v>
                      </c:pt>
                      <c:pt idx="10">
                        <c:v>2.7099999999999999E-2</c:v>
                      </c:pt>
                      <c:pt idx="11">
                        <c:v>2.1700000000000001E-2</c:v>
                      </c:pt>
                      <c:pt idx="12">
                        <c:v>1.7000000000000001E-2</c:v>
                      </c:pt>
                      <c:pt idx="13">
                        <c:v>1.3100000000000001E-2</c:v>
                      </c:pt>
                      <c:pt idx="14">
                        <c:v>1.17E-2</c:v>
                      </c:pt>
                      <c:pt idx="15">
                        <c:v>9.4999999999999998E-3</c:v>
                      </c:pt>
                      <c:pt idx="16">
                        <c:v>8.0000000000000002E-3</c:v>
                      </c:pt>
                      <c:pt idx="17">
                        <c:v>6.3E-3</c:v>
                      </c:pt>
                      <c:pt idx="18">
                        <c:v>5.1999999999999998E-3</c:v>
                      </c:pt>
                      <c:pt idx="19">
                        <c:v>4.7999999999999996E-3</c:v>
                      </c:pt>
                      <c:pt idx="20">
                        <c:v>4.3400000000000001E-2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31C7-4D4A-99D4-9520CE6A71FA}"/>
                  </c:ext>
                </c:extLst>
              </c15:ser>
            </c15:filteredLineSeries>
            <c15:filteredLineSeries>
              <c15:ser>
                <c:idx val="3"/>
                <c:order val="3"/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baleia_2002!$E$2:$E$22</c15:sqref>
                        </c15:formulaRef>
                      </c:ext>
                    </c:extLst>
                    <c:numCache>
                      <c:formatCode>0.00%</c:formatCode>
                      <c:ptCount val="21"/>
                      <c:pt idx="0">
                        <c:v>7.6E-3</c:v>
                      </c:pt>
                      <c:pt idx="1">
                        <c:v>0.104</c:v>
                      </c:pt>
                      <c:pt idx="2">
                        <c:v>0.1782</c:v>
                      </c:pt>
                      <c:pt idx="3">
                        <c:v>0.16270000000000001</c:v>
                      </c:pt>
                      <c:pt idx="4">
                        <c:v>0.11749999999999999</c:v>
                      </c:pt>
                      <c:pt idx="5">
                        <c:v>8.7499999999999994E-2</c:v>
                      </c:pt>
                      <c:pt idx="6">
                        <c:v>6.3500000000000001E-2</c:v>
                      </c:pt>
                      <c:pt idx="7">
                        <c:v>4.6899999999999997E-2</c:v>
                      </c:pt>
                      <c:pt idx="8">
                        <c:v>3.7499999999999999E-2</c:v>
                      </c:pt>
                      <c:pt idx="9">
                        <c:v>2.9700000000000001E-2</c:v>
                      </c:pt>
                      <c:pt idx="10">
                        <c:v>2.3900000000000001E-2</c:v>
                      </c:pt>
                      <c:pt idx="11">
                        <c:v>1.8700000000000001E-2</c:v>
                      </c:pt>
                      <c:pt idx="12">
                        <c:v>1.5299999999999999E-2</c:v>
                      </c:pt>
                      <c:pt idx="13">
                        <c:v>1.1900000000000001E-2</c:v>
                      </c:pt>
                      <c:pt idx="14">
                        <c:v>1.0500000000000001E-2</c:v>
                      </c:pt>
                      <c:pt idx="15">
                        <c:v>8.6E-3</c:v>
                      </c:pt>
                      <c:pt idx="16">
                        <c:v>7.7999999999999996E-3</c:v>
                      </c:pt>
                      <c:pt idx="17">
                        <c:v>6.6E-3</c:v>
                      </c:pt>
                      <c:pt idx="18">
                        <c:v>6.1000000000000004E-3</c:v>
                      </c:pt>
                      <c:pt idx="19">
                        <c:v>5.1000000000000004E-3</c:v>
                      </c:pt>
                      <c:pt idx="20">
                        <c:v>5.04E-2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31C7-4D4A-99D4-9520CE6A71FA}"/>
                  </c:ext>
                </c:extLst>
              </c15:ser>
            </c15:filteredLineSeries>
          </c:ext>
        </c:extLst>
      </c:lineChart>
      <c:catAx>
        <c:axId val="538964768"/>
        <c:scaling>
          <c:orientation val="minMax"/>
        </c:scaling>
        <c:delete val="1"/>
        <c:axPos val="b"/>
        <c:majorTickMark val="none"/>
        <c:minorTickMark val="none"/>
        <c:tickLblPos val="nextTo"/>
        <c:crossAx val="572080000"/>
        <c:crosses val="autoZero"/>
        <c:auto val="1"/>
        <c:lblAlgn val="ctr"/>
        <c:lblOffset val="100"/>
        <c:noMultiLvlLbl val="0"/>
      </c:catAx>
      <c:valAx>
        <c:axId val="5720800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53896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6350" cap="rnd">
              <a:solidFill>
                <a:srgbClr val="43ACB2"/>
              </a:solidFill>
              <a:prstDash val="solid"/>
              <a:round/>
            </a:ln>
            <a:effectLst/>
          </c:spPr>
          <c:marker>
            <c:symbol val="none"/>
          </c:marker>
          <c:val>
            <c:numRef>
              <c:f>baleia_2002!$C$2:$C$22</c:f>
              <c:numCache>
                <c:formatCode>0.00%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2.0000000000000001E-4</c:v>
                </c:pt>
                <c:pt idx="3">
                  <c:v>7.3000000000000001E-3</c:v>
                </c:pt>
                <c:pt idx="4">
                  <c:v>1.8599999999999998E-2</c:v>
                </c:pt>
                <c:pt idx="5">
                  <c:v>4.2099999999999999E-2</c:v>
                </c:pt>
                <c:pt idx="6">
                  <c:v>5.6899999999999999E-2</c:v>
                </c:pt>
                <c:pt idx="7">
                  <c:v>7.1199999999999999E-2</c:v>
                </c:pt>
                <c:pt idx="8">
                  <c:v>7.3200000000000001E-2</c:v>
                </c:pt>
                <c:pt idx="9">
                  <c:v>6.6799999999999998E-2</c:v>
                </c:pt>
                <c:pt idx="10">
                  <c:v>7.3200000000000001E-2</c:v>
                </c:pt>
                <c:pt idx="11">
                  <c:v>7.1499999999999994E-2</c:v>
                </c:pt>
                <c:pt idx="12">
                  <c:v>6.2399999999999997E-2</c:v>
                </c:pt>
                <c:pt idx="13">
                  <c:v>7.0800000000000002E-2</c:v>
                </c:pt>
                <c:pt idx="14">
                  <c:v>5.7500000000000002E-2</c:v>
                </c:pt>
                <c:pt idx="15">
                  <c:v>4.0099999999999997E-2</c:v>
                </c:pt>
                <c:pt idx="16">
                  <c:v>4.7E-2</c:v>
                </c:pt>
                <c:pt idx="17">
                  <c:v>3.8300000000000001E-2</c:v>
                </c:pt>
                <c:pt idx="18">
                  <c:v>2.9499999999999998E-2</c:v>
                </c:pt>
                <c:pt idx="19">
                  <c:v>1.9099999999999999E-2</c:v>
                </c:pt>
                <c:pt idx="20">
                  <c:v>0.15440000000000001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31C7-4D4A-99D4-9520CE6A71FA}"/>
            </c:ext>
          </c:extLst>
        </c:ser>
        <c:ser>
          <c:idx val="2"/>
          <c:order val="2"/>
          <c:spPr>
            <a:ln w="50800" cap="rnd">
              <a:solidFill>
                <a:srgbClr val="0568A6"/>
              </a:solidFill>
              <a:round/>
            </a:ln>
            <a:effectLst/>
          </c:spPr>
          <c:marker>
            <c:symbol val="none"/>
          </c:marker>
          <c:dLbls>
            <c:dLbl>
              <c:idx val="3"/>
              <c:layout>
                <c:manualLayout>
                  <c:x val="-1.6520150563034675E-2"/>
                  <c:y val="-2.67603386215321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317-46EA-AB30-A5F9C7721BF6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317-46EA-AB30-A5F9C7721BF6}"/>
                </c:ext>
              </c:extLst>
            </c:dLbl>
            <c:dLbl>
              <c:idx val="5"/>
              <c:layout>
                <c:manualLayout>
                  <c:x val="-2.3551454315070063E-2"/>
                  <c:y val="-3.74644740701449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317-46EA-AB30-A5F9C7721BF6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317-46EA-AB30-A5F9C7721BF6}"/>
                </c:ext>
              </c:extLst>
            </c:dLbl>
            <c:dLbl>
              <c:idx val="7"/>
              <c:layout>
                <c:manualLayout>
                  <c:x val="-3.2858260899479352E-2"/>
                  <c:y val="-4.81686095187578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317-46EA-AB30-A5F9C7721BF6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317-46EA-AB30-A5F9C7721BF6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317-46EA-AB30-A5F9C7721BF6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317-46EA-AB30-A5F9C7721BF6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317-46EA-AB30-A5F9C7721BF6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317-46EA-AB30-A5F9C7721BF6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317-46EA-AB30-A5F9C7721BF6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rgbClr val="0568A6"/>
                    </a:solidFill>
                    <a:latin typeface="Poppins SemiBold" panose="00000700000000000000" pitchFamily="2" charset="0"/>
                    <a:ea typeface="+mn-ea"/>
                    <a:cs typeface="Poppins SemiBold" panose="00000700000000000000" pitchFamily="2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baleia_2002!$D$2:$D$22</c:f>
              <c:numCache>
                <c:formatCode>0.00%</c:formatCode>
                <c:ptCount val="21"/>
                <c:pt idx="0">
                  <c:v>2.1999999999999999E-2</c:v>
                </c:pt>
                <c:pt idx="1">
                  <c:v>8.9700000000000002E-2</c:v>
                </c:pt>
                <c:pt idx="2">
                  <c:v>0.16420000000000001</c:v>
                </c:pt>
                <c:pt idx="3">
                  <c:v>0.1404</c:v>
                </c:pt>
                <c:pt idx="4">
                  <c:v>0.11650000000000001</c:v>
                </c:pt>
                <c:pt idx="5">
                  <c:v>9.4299999999999995E-2</c:v>
                </c:pt>
                <c:pt idx="6">
                  <c:v>7.2499999999999995E-2</c:v>
                </c:pt>
                <c:pt idx="7">
                  <c:v>5.3900000000000003E-2</c:v>
                </c:pt>
                <c:pt idx="8">
                  <c:v>4.3400000000000001E-2</c:v>
                </c:pt>
                <c:pt idx="9">
                  <c:v>3.5400000000000001E-2</c:v>
                </c:pt>
                <c:pt idx="10">
                  <c:v>2.7099999999999999E-2</c:v>
                </c:pt>
                <c:pt idx="11">
                  <c:v>2.1700000000000001E-2</c:v>
                </c:pt>
                <c:pt idx="12">
                  <c:v>1.7000000000000001E-2</c:v>
                </c:pt>
                <c:pt idx="13">
                  <c:v>1.3100000000000001E-2</c:v>
                </c:pt>
                <c:pt idx="14">
                  <c:v>1.17E-2</c:v>
                </c:pt>
                <c:pt idx="15">
                  <c:v>9.4999999999999998E-3</c:v>
                </c:pt>
                <c:pt idx="16">
                  <c:v>8.0000000000000002E-3</c:v>
                </c:pt>
                <c:pt idx="17">
                  <c:v>6.3E-3</c:v>
                </c:pt>
                <c:pt idx="18">
                  <c:v>5.1999999999999998E-3</c:v>
                </c:pt>
                <c:pt idx="19">
                  <c:v>4.7999999999999996E-3</c:v>
                </c:pt>
                <c:pt idx="20">
                  <c:v>4.3400000000000001E-2</c:v>
                </c:pt>
              </c:numCache>
              <c:extLst xmlns:c15="http://schemas.microsoft.com/office/drawing/2012/chart"/>
            </c:numRef>
          </c:val>
          <c:smooth val="1"/>
          <c:extLst>
            <c:ext xmlns:c16="http://schemas.microsoft.com/office/drawing/2014/chart" uri="{C3380CC4-5D6E-409C-BE32-E72D297353CC}">
              <c16:uniqueId val="{00000002-31C7-4D4A-99D4-9520CE6A71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8964768"/>
        <c:axId val="5720800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>
                      <c:ext uri="{02D57815-91ED-43cb-92C2-25804820EDAC}">
                        <c15:formulaRef>
                          <c15:sqref>baleia_2002!$B$2:$B$22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31C7-4D4A-99D4-9520CE6A71FA}"/>
                  </c:ext>
                </c:extLst>
              </c15:ser>
            </c15:filteredLineSeries>
            <c15:filteredLineSeries>
              <c15:ser>
                <c:idx val="3"/>
                <c:order val="3"/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baleia_2002!$E$2:$E$22</c15:sqref>
                        </c15:formulaRef>
                      </c:ext>
                    </c:extLst>
                    <c:numCache>
                      <c:formatCode>0.00%</c:formatCode>
                      <c:ptCount val="21"/>
                      <c:pt idx="0">
                        <c:v>7.6E-3</c:v>
                      </c:pt>
                      <c:pt idx="1">
                        <c:v>0.104</c:v>
                      </c:pt>
                      <c:pt idx="2">
                        <c:v>0.1782</c:v>
                      </c:pt>
                      <c:pt idx="3">
                        <c:v>0.16270000000000001</c:v>
                      </c:pt>
                      <c:pt idx="4">
                        <c:v>0.11749999999999999</c:v>
                      </c:pt>
                      <c:pt idx="5">
                        <c:v>8.7499999999999994E-2</c:v>
                      </c:pt>
                      <c:pt idx="6">
                        <c:v>6.3500000000000001E-2</c:v>
                      </c:pt>
                      <c:pt idx="7">
                        <c:v>4.6899999999999997E-2</c:v>
                      </c:pt>
                      <c:pt idx="8">
                        <c:v>3.7499999999999999E-2</c:v>
                      </c:pt>
                      <c:pt idx="9">
                        <c:v>2.9700000000000001E-2</c:v>
                      </c:pt>
                      <c:pt idx="10">
                        <c:v>2.3900000000000001E-2</c:v>
                      </c:pt>
                      <c:pt idx="11">
                        <c:v>1.8700000000000001E-2</c:v>
                      </c:pt>
                      <c:pt idx="12">
                        <c:v>1.5299999999999999E-2</c:v>
                      </c:pt>
                      <c:pt idx="13">
                        <c:v>1.1900000000000001E-2</c:v>
                      </c:pt>
                      <c:pt idx="14">
                        <c:v>1.0500000000000001E-2</c:v>
                      </c:pt>
                      <c:pt idx="15">
                        <c:v>8.6E-3</c:v>
                      </c:pt>
                      <c:pt idx="16">
                        <c:v>7.7999999999999996E-3</c:v>
                      </c:pt>
                      <c:pt idx="17">
                        <c:v>6.6E-3</c:v>
                      </c:pt>
                      <c:pt idx="18">
                        <c:v>6.1000000000000004E-3</c:v>
                      </c:pt>
                      <c:pt idx="19">
                        <c:v>5.1000000000000004E-3</c:v>
                      </c:pt>
                      <c:pt idx="20">
                        <c:v>5.04E-2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31C7-4D4A-99D4-9520CE6A71FA}"/>
                  </c:ext>
                </c:extLst>
              </c15:ser>
            </c15:filteredLineSeries>
          </c:ext>
        </c:extLst>
      </c:lineChart>
      <c:catAx>
        <c:axId val="538964768"/>
        <c:scaling>
          <c:orientation val="minMax"/>
        </c:scaling>
        <c:delete val="1"/>
        <c:axPos val="b"/>
        <c:majorTickMark val="none"/>
        <c:minorTickMark val="none"/>
        <c:tickLblPos val="nextTo"/>
        <c:crossAx val="572080000"/>
        <c:crosses val="autoZero"/>
        <c:auto val="1"/>
        <c:lblAlgn val="ctr"/>
        <c:lblOffset val="100"/>
        <c:noMultiLvlLbl val="0"/>
      </c:catAx>
      <c:valAx>
        <c:axId val="5720800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53896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6350" cap="rnd">
              <a:solidFill>
                <a:srgbClr val="43ACB2"/>
              </a:solidFill>
              <a:prstDash val="solid"/>
              <a:round/>
            </a:ln>
            <a:effectLst/>
          </c:spPr>
          <c:marker>
            <c:symbol val="none"/>
          </c:marker>
          <c:val>
            <c:numRef>
              <c:f>baleia_2002!$C$2:$C$22</c:f>
              <c:numCache>
                <c:formatCode>0.00%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2.0000000000000001E-4</c:v>
                </c:pt>
                <c:pt idx="3">
                  <c:v>7.3000000000000001E-3</c:v>
                </c:pt>
                <c:pt idx="4">
                  <c:v>1.8599999999999998E-2</c:v>
                </c:pt>
                <c:pt idx="5">
                  <c:v>4.2099999999999999E-2</c:v>
                </c:pt>
                <c:pt idx="6">
                  <c:v>5.6899999999999999E-2</c:v>
                </c:pt>
                <c:pt idx="7">
                  <c:v>7.1199999999999999E-2</c:v>
                </c:pt>
                <c:pt idx="8">
                  <c:v>7.3200000000000001E-2</c:v>
                </c:pt>
                <c:pt idx="9">
                  <c:v>6.6799999999999998E-2</c:v>
                </c:pt>
                <c:pt idx="10">
                  <c:v>7.3200000000000001E-2</c:v>
                </c:pt>
                <c:pt idx="11">
                  <c:v>7.1499999999999994E-2</c:v>
                </c:pt>
                <c:pt idx="12">
                  <c:v>6.2399999999999997E-2</c:v>
                </c:pt>
                <c:pt idx="13">
                  <c:v>7.0800000000000002E-2</c:v>
                </c:pt>
                <c:pt idx="14">
                  <c:v>5.7500000000000002E-2</c:v>
                </c:pt>
                <c:pt idx="15">
                  <c:v>4.0099999999999997E-2</c:v>
                </c:pt>
                <c:pt idx="16">
                  <c:v>4.7E-2</c:v>
                </c:pt>
                <c:pt idx="17">
                  <c:v>3.8300000000000001E-2</c:v>
                </c:pt>
                <c:pt idx="18">
                  <c:v>2.9499999999999998E-2</c:v>
                </c:pt>
                <c:pt idx="19">
                  <c:v>1.9099999999999999E-2</c:v>
                </c:pt>
                <c:pt idx="20">
                  <c:v>0.15440000000000001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31C7-4D4A-99D4-9520CE6A71FA}"/>
            </c:ext>
          </c:extLst>
        </c:ser>
        <c:ser>
          <c:idx val="2"/>
          <c:order val="2"/>
          <c:spPr>
            <a:ln w="6350" cap="rnd">
              <a:solidFill>
                <a:srgbClr val="0568A6"/>
              </a:solidFill>
              <a:round/>
            </a:ln>
            <a:effectLst/>
          </c:spPr>
          <c:marker>
            <c:symbol val="none"/>
          </c:marker>
          <c:val>
            <c:numRef>
              <c:f>baleia_2002!$D$2:$D$22</c:f>
              <c:numCache>
                <c:formatCode>0.00%</c:formatCode>
                <c:ptCount val="21"/>
                <c:pt idx="0">
                  <c:v>2.1999999999999999E-2</c:v>
                </c:pt>
                <c:pt idx="1">
                  <c:v>8.9700000000000002E-2</c:v>
                </c:pt>
                <c:pt idx="2">
                  <c:v>0.16420000000000001</c:v>
                </c:pt>
                <c:pt idx="3">
                  <c:v>0.1404</c:v>
                </c:pt>
                <c:pt idx="4">
                  <c:v>0.11650000000000001</c:v>
                </c:pt>
                <c:pt idx="5">
                  <c:v>9.4299999999999995E-2</c:v>
                </c:pt>
                <c:pt idx="6">
                  <c:v>7.2499999999999995E-2</c:v>
                </c:pt>
                <c:pt idx="7">
                  <c:v>5.3900000000000003E-2</c:v>
                </c:pt>
                <c:pt idx="8">
                  <c:v>4.3400000000000001E-2</c:v>
                </c:pt>
                <c:pt idx="9">
                  <c:v>3.5400000000000001E-2</c:v>
                </c:pt>
                <c:pt idx="10">
                  <c:v>2.7099999999999999E-2</c:v>
                </c:pt>
                <c:pt idx="11">
                  <c:v>2.1700000000000001E-2</c:v>
                </c:pt>
                <c:pt idx="12">
                  <c:v>1.7000000000000001E-2</c:v>
                </c:pt>
                <c:pt idx="13">
                  <c:v>1.3100000000000001E-2</c:v>
                </c:pt>
                <c:pt idx="14">
                  <c:v>1.17E-2</c:v>
                </c:pt>
                <c:pt idx="15">
                  <c:v>9.4999999999999998E-3</c:v>
                </c:pt>
                <c:pt idx="16">
                  <c:v>8.0000000000000002E-3</c:v>
                </c:pt>
                <c:pt idx="17">
                  <c:v>6.3E-3</c:v>
                </c:pt>
                <c:pt idx="18">
                  <c:v>5.1999999999999998E-3</c:v>
                </c:pt>
                <c:pt idx="19">
                  <c:v>4.7999999999999996E-3</c:v>
                </c:pt>
                <c:pt idx="20">
                  <c:v>4.3400000000000001E-2</c:v>
                </c:pt>
              </c:numCache>
              <c:extLst xmlns:c15="http://schemas.microsoft.com/office/drawing/2012/chart"/>
            </c:numRef>
          </c:val>
          <c:smooth val="1"/>
          <c:extLst>
            <c:ext xmlns:c16="http://schemas.microsoft.com/office/drawing/2014/chart" uri="{C3380CC4-5D6E-409C-BE32-E72D297353CC}">
              <c16:uniqueId val="{00000002-31C7-4D4A-99D4-9520CE6A71FA}"/>
            </c:ext>
          </c:extLst>
        </c:ser>
        <c:ser>
          <c:idx val="3"/>
          <c:order val="3"/>
          <c:spPr>
            <a:ln w="50800" cap="rnd">
              <a:solidFill>
                <a:srgbClr val="D97904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layout>
                <c:manualLayout>
                  <c:x val="-8.0234229869504389E-2"/>
                  <c:y val="-3.032838377106979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A8E-4F61-823F-5741D0BF6F52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8E-4F61-823F-5741D0BF6F52}"/>
                </c:ext>
              </c:extLst>
            </c:dLbl>
            <c:dLbl>
              <c:idx val="4"/>
              <c:layout>
                <c:manualLayout>
                  <c:x val="-1.3084141286150035E-2"/>
                  <c:y val="-2.67603386215321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8E-4F61-823F-5741D0BF6F52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8E-4F61-823F-5741D0BF6F52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8E-4F61-823F-5741D0BF6F52}"/>
                </c:ext>
              </c:extLst>
            </c:dLbl>
            <c:dLbl>
              <c:idx val="7"/>
              <c:layout>
                <c:manualLayout>
                  <c:x val="-3.6317025204687749E-2"/>
                  <c:y val="-4.460056436922031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A8E-4F61-823F-5741D0BF6F52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8E-4F61-823F-5741D0BF6F52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8E-4F61-823F-5741D0BF6F52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8E-4F61-823F-5741D0BF6F52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8E-4F61-823F-5741D0BF6F52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8E-4F61-823F-5741D0BF6F52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A8E-4F61-823F-5741D0BF6F52}"/>
                </c:ext>
              </c:extLst>
            </c:dLbl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rgbClr val="D97904"/>
                    </a:solidFill>
                    <a:latin typeface="Poppins SemiBold" panose="00000700000000000000" pitchFamily="2" charset="0"/>
                    <a:ea typeface="+mn-ea"/>
                    <a:cs typeface="Poppins SemiBold" panose="00000700000000000000" pitchFamily="2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baleia_2002!$E$2:$E$22</c:f>
              <c:numCache>
                <c:formatCode>0.00%</c:formatCode>
                <c:ptCount val="21"/>
                <c:pt idx="0">
                  <c:v>7.6E-3</c:v>
                </c:pt>
                <c:pt idx="1">
                  <c:v>0.104</c:v>
                </c:pt>
                <c:pt idx="2">
                  <c:v>0.1782</c:v>
                </c:pt>
                <c:pt idx="3">
                  <c:v>0.16270000000000001</c:v>
                </c:pt>
                <c:pt idx="4">
                  <c:v>0.11749999999999999</c:v>
                </c:pt>
                <c:pt idx="5">
                  <c:v>8.7499999999999994E-2</c:v>
                </c:pt>
                <c:pt idx="6">
                  <c:v>6.3500000000000001E-2</c:v>
                </c:pt>
                <c:pt idx="7">
                  <c:v>4.6899999999999997E-2</c:v>
                </c:pt>
                <c:pt idx="8">
                  <c:v>3.7499999999999999E-2</c:v>
                </c:pt>
                <c:pt idx="9">
                  <c:v>2.9700000000000001E-2</c:v>
                </c:pt>
                <c:pt idx="10">
                  <c:v>2.3900000000000001E-2</c:v>
                </c:pt>
                <c:pt idx="11">
                  <c:v>1.8700000000000001E-2</c:v>
                </c:pt>
                <c:pt idx="12">
                  <c:v>1.5299999999999999E-2</c:v>
                </c:pt>
                <c:pt idx="13">
                  <c:v>1.1900000000000001E-2</c:v>
                </c:pt>
                <c:pt idx="14">
                  <c:v>1.0500000000000001E-2</c:v>
                </c:pt>
                <c:pt idx="15">
                  <c:v>8.6E-3</c:v>
                </c:pt>
                <c:pt idx="16">
                  <c:v>7.7999999999999996E-3</c:v>
                </c:pt>
                <c:pt idx="17">
                  <c:v>6.6E-3</c:v>
                </c:pt>
                <c:pt idx="18">
                  <c:v>6.1000000000000004E-3</c:v>
                </c:pt>
                <c:pt idx="19">
                  <c:v>5.1000000000000004E-3</c:v>
                </c:pt>
                <c:pt idx="20">
                  <c:v>5.04E-2</c:v>
                </c:pt>
              </c:numCache>
              <c:extLst xmlns:c15="http://schemas.microsoft.com/office/drawing/2012/chart"/>
            </c:numRef>
          </c:val>
          <c:smooth val="1"/>
          <c:extLst>
            <c:ext xmlns:c16="http://schemas.microsoft.com/office/drawing/2014/chart" uri="{C3380CC4-5D6E-409C-BE32-E72D297353CC}">
              <c16:uniqueId val="{00000003-31C7-4D4A-99D4-9520CE6A71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8964768"/>
        <c:axId val="57208000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>
                      <c:ext uri="{02D57815-91ED-43cb-92C2-25804820EDAC}">
                        <c15:formulaRef>
                          <c15:sqref>baleia_2002!$B$2:$B$22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1-31C7-4D4A-99D4-9520CE6A71FA}"/>
                  </c:ext>
                </c:extLst>
              </c15:ser>
            </c15:filteredLineSeries>
          </c:ext>
        </c:extLst>
      </c:lineChart>
      <c:catAx>
        <c:axId val="538964768"/>
        <c:scaling>
          <c:orientation val="minMax"/>
        </c:scaling>
        <c:delete val="1"/>
        <c:axPos val="b"/>
        <c:majorTickMark val="none"/>
        <c:minorTickMark val="none"/>
        <c:tickLblPos val="nextTo"/>
        <c:crossAx val="572080000"/>
        <c:crosses val="autoZero"/>
        <c:auto val="1"/>
        <c:lblAlgn val="ctr"/>
        <c:lblOffset val="100"/>
        <c:noMultiLvlLbl val="0"/>
      </c:catAx>
      <c:valAx>
        <c:axId val="5720800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538964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Tarifas!$G$31</c:f>
              <c:strCache>
                <c:ptCount val="1"/>
                <c:pt idx="0">
                  <c:v>Tarifa (R$)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Tarifas!$F$32:$F$50</c:f>
              <c:numCache>
                <c:formatCode>General</c:formatCode>
                <c:ptCount val="19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  <c:pt idx="16">
                  <c:v>2018</c:v>
                </c:pt>
                <c:pt idx="17">
                  <c:v>2019</c:v>
                </c:pt>
                <c:pt idx="18">
                  <c:v>2020</c:v>
                </c:pt>
              </c:numCache>
            </c:numRef>
          </c:cat>
          <c:val>
            <c:numRef>
              <c:f>Tarifas!$G$32:$G$50</c:f>
              <c:numCache>
                <c:formatCode>General</c:formatCode>
                <c:ptCount val="19"/>
                <c:pt idx="0">
                  <c:v>820.78</c:v>
                </c:pt>
                <c:pt idx="1">
                  <c:v>907.88</c:v>
                </c:pt>
                <c:pt idx="2">
                  <c:v>953.24</c:v>
                </c:pt>
                <c:pt idx="3">
                  <c:v>916.85</c:v>
                </c:pt>
                <c:pt idx="4">
                  <c:v>838.84</c:v>
                </c:pt>
                <c:pt idx="5">
                  <c:v>614.39</c:v>
                </c:pt>
                <c:pt idx="6">
                  <c:v>846.76</c:v>
                </c:pt>
                <c:pt idx="7">
                  <c:v>611.08000000000004</c:v>
                </c:pt>
                <c:pt idx="8">
                  <c:v>499.68</c:v>
                </c:pt>
                <c:pt idx="9">
                  <c:v>465.84</c:v>
                </c:pt>
                <c:pt idx="10">
                  <c:v>469.73</c:v>
                </c:pt>
                <c:pt idx="11">
                  <c:v>491.48</c:v>
                </c:pt>
                <c:pt idx="12">
                  <c:v>469.48</c:v>
                </c:pt>
                <c:pt idx="13">
                  <c:v>427.29</c:v>
                </c:pt>
                <c:pt idx="14">
                  <c:v>419.38</c:v>
                </c:pt>
                <c:pt idx="15">
                  <c:v>416.95</c:v>
                </c:pt>
                <c:pt idx="16">
                  <c:v>420.45</c:v>
                </c:pt>
                <c:pt idx="17">
                  <c:v>454.04</c:v>
                </c:pt>
                <c:pt idx="18">
                  <c:v>388.4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30E-43EE-B4D9-DF371049E1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0171120"/>
        <c:axId val="1080171536"/>
      </c:lineChart>
      <c:lineChart>
        <c:grouping val="standard"/>
        <c:varyColors val="0"/>
        <c:ser>
          <c:idx val="1"/>
          <c:order val="1"/>
          <c:tx>
            <c:strRef>
              <c:f>Tarifas!$H$31</c:f>
              <c:strCache>
                <c:ptCount val="1"/>
                <c:pt idx="0">
                  <c:v>Yield (R$/Km)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val>
            <c:numRef>
              <c:f>Tarifas!$H$32:$H$50</c:f>
              <c:numCache>
                <c:formatCode>General</c:formatCode>
                <c:ptCount val="19"/>
                <c:pt idx="0">
                  <c:v>1.19</c:v>
                </c:pt>
                <c:pt idx="1">
                  <c:v>1.3</c:v>
                </c:pt>
                <c:pt idx="2">
                  <c:v>1.2</c:v>
                </c:pt>
                <c:pt idx="3">
                  <c:v>1.1200000000000001</c:v>
                </c:pt>
                <c:pt idx="4">
                  <c:v>0.98</c:v>
                </c:pt>
                <c:pt idx="5">
                  <c:v>0.7</c:v>
                </c:pt>
                <c:pt idx="6">
                  <c:v>0.93</c:v>
                </c:pt>
                <c:pt idx="7">
                  <c:v>0.67</c:v>
                </c:pt>
                <c:pt idx="8">
                  <c:v>0.49</c:v>
                </c:pt>
                <c:pt idx="9">
                  <c:v>0.45</c:v>
                </c:pt>
                <c:pt idx="10">
                  <c:v>0.45</c:v>
                </c:pt>
                <c:pt idx="11">
                  <c:v>0.46</c:v>
                </c:pt>
                <c:pt idx="12">
                  <c:v>0.44</c:v>
                </c:pt>
                <c:pt idx="13">
                  <c:v>0.39</c:v>
                </c:pt>
                <c:pt idx="14">
                  <c:v>0.37</c:v>
                </c:pt>
                <c:pt idx="15">
                  <c:v>0.36</c:v>
                </c:pt>
                <c:pt idx="16">
                  <c:v>0.36</c:v>
                </c:pt>
                <c:pt idx="17">
                  <c:v>0.39</c:v>
                </c:pt>
                <c:pt idx="18">
                  <c:v>0.3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30E-43EE-B4D9-DF371049E19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80144496"/>
        <c:axId val="1080162800"/>
      </c:lineChart>
      <c:catAx>
        <c:axId val="1080171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80171536"/>
        <c:crosses val="autoZero"/>
        <c:auto val="1"/>
        <c:lblAlgn val="ctr"/>
        <c:lblOffset val="100"/>
        <c:noMultiLvlLbl val="0"/>
      </c:catAx>
      <c:valAx>
        <c:axId val="1080171536"/>
        <c:scaling>
          <c:orientation val="minMax"/>
          <c:min val="2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 sz="1200" b="1"/>
                  <a:t>Tarifa</a:t>
                </a:r>
                <a:r>
                  <a:rPr lang="pt-BR" sz="1200" b="1" baseline="0"/>
                  <a:t> real média (R$)</a:t>
                </a:r>
                <a:endParaRPr lang="pt-BR" sz="12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80171120"/>
        <c:crosses val="autoZero"/>
        <c:crossBetween val="between"/>
      </c:valAx>
      <c:valAx>
        <c:axId val="1080162800"/>
        <c:scaling>
          <c:orientation val="minMax"/>
          <c:max val="1.6"/>
          <c:min val="0.2"/>
        </c:scaling>
        <c:delete val="0"/>
        <c:axPos val="r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 sz="1200" b="1"/>
                  <a:t>Yield tarifa</a:t>
                </a:r>
                <a:r>
                  <a:rPr lang="pt-BR" sz="1200" b="1" baseline="0"/>
                  <a:t> real médio (R$/Km)</a:t>
                </a:r>
                <a:endParaRPr lang="pt-BR" sz="1200" b="1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80144496"/>
        <c:crosses val="max"/>
        <c:crossBetween val="between"/>
      </c:valAx>
      <c:catAx>
        <c:axId val="1080144496"/>
        <c:scaling>
          <c:orientation val="minMax"/>
        </c:scaling>
        <c:delete val="1"/>
        <c:axPos val="b"/>
        <c:majorTickMark val="out"/>
        <c:minorTickMark val="none"/>
        <c:tickLblPos val="nextTo"/>
        <c:crossAx val="1080162800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'Volume de passa'!$D$7</c:f>
              <c:strCache>
                <c:ptCount val="1"/>
                <c:pt idx="0">
                  <c:v>Volume de passageiros</c:v>
                </c:pt>
              </c:strCache>
            </c:strRef>
          </c:tx>
          <c:spPr>
            <a:solidFill>
              <a:srgbClr val="7498BA"/>
            </a:solidFill>
            <a:ln>
              <a:noFill/>
            </a:ln>
            <a:effectLst/>
          </c:spPr>
          <c:invertIfNegative val="0"/>
          <c:cat>
            <c:numRef>
              <c:f>'Volume de passa'!$E$8:$E$24</c:f>
              <c:numCache>
                <c:formatCode>General</c:formatCode>
                <c:ptCount val="17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</c:numCache>
            </c:numRef>
          </c:cat>
          <c:val>
            <c:numRef>
              <c:f>'Volume de passa'!$D$8:$D$24</c:f>
              <c:numCache>
                <c:formatCode>General</c:formatCode>
                <c:ptCount val="17"/>
                <c:pt idx="0">
                  <c:v>75</c:v>
                </c:pt>
                <c:pt idx="1">
                  <c:v>90</c:v>
                </c:pt>
                <c:pt idx="2">
                  <c:v>98</c:v>
                </c:pt>
                <c:pt idx="3">
                  <c:v>108</c:v>
                </c:pt>
                <c:pt idx="4">
                  <c:v>115</c:v>
                </c:pt>
                <c:pt idx="5">
                  <c:v>130</c:v>
                </c:pt>
                <c:pt idx="6">
                  <c:v>175</c:v>
                </c:pt>
                <c:pt idx="7">
                  <c:v>185</c:v>
                </c:pt>
                <c:pt idx="8">
                  <c:v>200</c:v>
                </c:pt>
                <c:pt idx="9">
                  <c:v>204</c:v>
                </c:pt>
                <c:pt idx="10">
                  <c:v>216</c:v>
                </c:pt>
                <c:pt idx="11">
                  <c:v>217</c:v>
                </c:pt>
                <c:pt idx="12">
                  <c:v>201</c:v>
                </c:pt>
                <c:pt idx="13">
                  <c:v>206</c:v>
                </c:pt>
                <c:pt idx="14">
                  <c:v>215</c:v>
                </c:pt>
                <c:pt idx="15">
                  <c:v>219</c:v>
                </c:pt>
                <c:pt idx="16">
                  <c:v>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8E-486D-9393-27FE3F8111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8"/>
        <c:overlap val="-27"/>
        <c:axId val="1080146576"/>
        <c:axId val="1080151984"/>
      </c:barChart>
      <c:catAx>
        <c:axId val="1080146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80151984"/>
        <c:crosses val="autoZero"/>
        <c:auto val="1"/>
        <c:lblAlgn val="ctr"/>
        <c:lblOffset val="100"/>
        <c:noMultiLvlLbl val="0"/>
      </c:catAx>
      <c:valAx>
        <c:axId val="108015198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pt-BR" dirty="0"/>
                  <a:t>Pax (milhões)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pt-B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0801465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38100" cap="flat" cmpd="dbl" algn="ctr">
              <a:solidFill>
                <a:schemeClr val="accent6"/>
              </a:solidFill>
              <a:miter lim="800000"/>
            </a:ln>
            <a:effectLst/>
          </c:spPr>
          <c:marker>
            <c:symbol val="circle"/>
            <c:size val="9"/>
            <c:spPr>
              <a:noFill/>
              <a:ln w="9525" cap="flat" cmpd="sng" algn="ctr">
                <a:solidFill>
                  <a:schemeClr val="accent6"/>
                </a:solidFill>
                <a:round/>
              </a:ln>
              <a:effectLst/>
            </c:spPr>
          </c:marker>
          <c:cat>
            <c:numRef>
              <c:f>Planilha1!$E$3:$E$23</c:f>
              <c:numCache>
                <c:formatCode>General</c:formatCode>
                <c:ptCount val="21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  <c:pt idx="13">
                  <c:v>2013</c:v>
                </c:pt>
                <c:pt idx="14">
                  <c:v>2014</c:v>
                </c:pt>
                <c:pt idx="15">
                  <c:v>2015</c:v>
                </c:pt>
                <c:pt idx="16">
                  <c:v>2016</c:v>
                </c:pt>
                <c:pt idx="17">
                  <c:v>2017</c:v>
                </c:pt>
                <c:pt idx="18">
                  <c:v>2018</c:v>
                </c:pt>
                <c:pt idx="19">
                  <c:v>2019</c:v>
                </c:pt>
                <c:pt idx="20">
                  <c:v>2020</c:v>
                </c:pt>
              </c:numCache>
              <c:extLst/>
            </c:numRef>
          </c:cat>
          <c:val>
            <c:numRef>
              <c:f>Planilha1!$F$3:$F$23</c:f>
              <c:numCache>
                <c:formatCode>0.00</c:formatCode>
                <c:ptCount val="21"/>
                <c:pt idx="0">
                  <c:v>57.9</c:v>
                </c:pt>
                <c:pt idx="1">
                  <c:v>57.7</c:v>
                </c:pt>
                <c:pt idx="2">
                  <c:v>56.9</c:v>
                </c:pt>
                <c:pt idx="3">
                  <c:v>60.2</c:v>
                </c:pt>
                <c:pt idx="4">
                  <c:v>64.5</c:v>
                </c:pt>
                <c:pt idx="5">
                  <c:v>69.400000000000006</c:v>
                </c:pt>
                <c:pt idx="6">
                  <c:v>70.599999999999994</c:v>
                </c:pt>
                <c:pt idx="7">
                  <c:v>67.400000000000006</c:v>
                </c:pt>
                <c:pt idx="8">
                  <c:v>65</c:v>
                </c:pt>
                <c:pt idx="9">
                  <c:v>66.2</c:v>
                </c:pt>
                <c:pt idx="10">
                  <c:v>68</c:v>
                </c:pt>
                <c:pt idx="11">
                  <c:v>69.8</c:v>
                </c:pt>
                <c:pt idx="12">
                  <c:v>72.7</c:v>
                </c:pt>
                <c:pt idx="13">
                  <c:v>75.7</c:v>
                </c:pt>
                <c:pt idx="14">
                  <c:v>79.7</c:v>
                </c:pt>
                <c:pt idx="15">
                  <c:v>79.8</c:v>
                </c:pt>
                <c:pt idx="16">
                  <c:v>79.900000000000006</c:v>
                </c:pt>
                <c:pt idx="17">
                  <c:v>81.400000000000006</c:v>
                </c:pt>
                <c:pt idx="18">
                  <c:v>81.3</c:v>
                </c:pt>
                <c:pt idx="19">
                  <c:v>82.7</c:v>
                </c:pt>
                <c:pt idx="20">
                  <c:v>80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0-4B17-42F4-BD02-E630C05ABC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487465584"/>
        <c:axId val="1487464752"/>
      </c:lineChart>
      <c:catAx>
        <c:axId val="1487465584"/>
        <c:scaling>
          <c:orientation val="minMax"/>
        </c:scaling>
        <c:delete val="0"/>
        <c:axPos val="b"/>
        <c:majorGridlines>
          <c:spPr>
            <a:ln w="22225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87464752"/>
        <c:crosses val="autoZero"/>
        <c:auto val="1"/>
        <c:lblAlgn val="ctr"/>
        <c:lblOffset val="100"/>
        <c:noMultiLvlLbl val="0"/>
      </c:catAx>
      <c:valAx>
        <c:axId val="1487464752"/>
        <c:scaling>
          <c:orientation val="minMax"/>
          <c:min val="50"/>
        </c:scaling>
        <c:delete val="0"/>
        <c:axPos val="l"/>
        <c:majorGridlines>
          <c:spPr>
            <a:ln w="12700" cap="flat" cmpd="sng" algn="ctr">
              <a:solidFill>
                <a:schemeClr val="tx1">
                  <a:lumMod val="15000"/>
                  <a:lumOff val="85000"/>
                  <a:alpha val="32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 w="3175" cap="flat" cmpd="sng" algn="ctr">
            <a:solidFill>
              <a:schemeClr val="tx1">
                <a:lumMod val="15000"/>
                <a:lumOff val="85000"/>
              </a:schemeClr>
            </a:solidFill>
            <a:round/>
            <a:tailEnd type="none" w="med" len="lg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1" i="0" u="none" strike="noStrike" kern="1200" baseline="0">
                <a:solidFill>
                  <a:schemeClr val="accent6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1487465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solidFill>
        <a:schemeClr val="tx1"/>
      </a:solidFill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Planilha1!$B$1</c:f>
              <c:strCache>
                <c:ptCount val="1"/>
                <c:pt idx="0">
                  <c:v>PAX_DOM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effectLst/>
          </c:spPr>
          <c:invertIfNegative val="0"/>
          <c:cat>
            <c:numRef>
              <c:f>Planilha1!$A$2:$A$34</c:f>
              <c:numCache>
                <c:formatCode>General</c:formatCode>
                <c:ptCount val="3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</c:numCache>
            </c:numRef>
          </c:cat>
          <c:val>
            <c:numRef>
              <c:f>Planilha1!$B$2:$B$34</c:f>
              <c:numCache>
                <c:formatCode>#,##0</c:formatCode>
                <c:ptCount val="33"/>
                <c:pt idx="0">
                  <c:v>14407840</c:v>
                </c:pt>
                <c:pt idx="1">
                  <c:v>11250105</c:v>
                </c:pt>
                <c:pt idx="2">
                  <c:v>10835618</c:v>
                </c:pt>
                <c:pt idx="3">
                  <c:v>11195702</c:v>
                </c:pt>
                <c:pt idx="4">
                  <c:v>11820160</c:v>
                </c:pt>
                <c:pt idx="5">
                  <c:v>11334366</c:v>
                </c:pt>
                <c:pt idx="6">
                  <c:v>13041310</c:v>
                </c:pt>
                <c:pt idx="7">
                  <c:v>16203571</c:v>
                </c:pt>
                <c:pt idx="8">
                  <c:v>15357757</c:v>
                </c:pt>
                <c:pt idx="9">
                  <c:v>28016184</c:v>
                </c:pt>
                <c:pt idx="10">
                  <c:v>29885764</c:v>
                </c:pt>
                <c:pt idx="11">
                  <c:v>30137835</c:v>
                </c:pt>
                <c:pt idx="12">
                  <c:v>29108583</c:v>
                </c:pt>
                <c:pt idx="13">
                  <c:v>32070417</c:v>
                </c:pt>
                <c:pt idx="14">
                  <c:v>38713202</c:v>
                </c:pt>
                <c:pt idx="15">
                  <c:v>43163097</c:v>
                </c:pt>
                <c:pt idx="16">
                  <c:v>47357114</c:v>
                </c:pt>
                <c:pt idx="17">
                  <c:v>49922689</c:v>
                </c:pt>
                <c:pt idx="18">
                  <c:v>56932582</c:v>
                </c:pt>
                <c:pt idx="19">
                  <c:v>70084409</c:v>
                </c:pt>
                <c:pt idx="20">
                  <c:v>82072797</c:v>
                </c:pt>
                <c:pt idx="21">
                  <c:v>88665102</c:v>
                </c:pt>
                <c:pt idx="22">
                  <c:v>89961794</c:v>
                </c:pt>
                <c:pt idx="23">
                  <c:v>95827125</c:v>
                </c:pt>
                <c:pt idx="24">
                  <c:v>96092687</c:v>
                </c:pt>
                <c:pt idx="25">
                  <c:v>88594995</c:v>
                </c:pt>
                <c:pt idx="26">
                  <c:v>90576711</c:v>
                </c:pt>
                <c:pt idx="27">
                  <c:v>93608864</c:v>
                </c:pt>
                <c:pt idx="28">
                  <c:v>95049348</c:v>
                </c:pt>
                <c:pt idx="29">
                  <c:v>45249296</c:v>
                </c:pt>
                <c:pt idx="30">
                  <c:v>62583717</c:v>
                </c:pt>
                <c:pt idx="31">
                  <c:v>82228992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5F9-4665-9C57-2561EAE1E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074468464"/>
        <c:axId val="2073933760"/>
      </c:barChart>
      <c:lineChart>
        <c:grouping val="standard"/>
        <c:varyColors val="0"/>
        <c:ser>
          <c:idx val="3"/>
          <c:order val="1"/>
          <c:tx>
            <c:strRef>
              <c:f>Planilha1!$D$1</c:f>
              <c:strCache>
                <c:ptCount val="1"/>
                <c:pt idx="0">
                  <c:v>Tarifa média (R$)</c:v>
                </c:pt>
              </c:strCache>
            </c:strRef>
          </c:tx>
          <c:spPr>
            <a:ln w="19050" cap="rnd">
              <a:solidFill>
                <a:srgbClr val="C000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C00000"/>
              </a:solidFill>
              <a:ln w="19050">
                <a:solidFill>
                  <a:srgbClr val="C00000"/>
                </a:solidFill>
              </a:ln>
              <a:effectLst/>
            </c:spPr>
          </c:marker>
          <c:cat>
            <c:numRef>
              <c:f>Planilha1!$A$2:$A$34</c:f>
              <c:numCache>
                <c:formatCode>General</c:formatCode>
                <c:ptCount val="33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</c:numCache>
            </c:numRef>
          </c:cat>
          <c:val>
            <c:numRef>
              <c:f>Planilha1!$D$2:$D$34</c:f>
              <c:numCache>
                <c:formatCode>General</c:formatCode>
                <c:ptCount val="33"/>
                <c:pt idx="11">
                  <c:v>804.34</c:v>
                </c:pt>
                <c:pt idx="12">
                  <c:v>869.92</c:v>
                </c:pt>
                <c:pt idx="13">
                  <c:v>918.63</c:v>
                </c:pt>
                <c:pt idx="14">
                  <c:v>905.51</c:v>
                </c:pt>
                <c:pt idx="15">
                  <c:v>943.35</c:v>
                </c:pt>
                <c:pt idx="16">
                  <c:v>684.97</c:v>
                </c:pt>
                <c:pt idx="17">
                  <c:v>988.62</c:v>
                </c:pt>
                <c:pt idx="18">
                  <c:v>748.54</c:v>
                </c:pt>
                <c:pt idx="19">
                  <c:v>612.87</c:v>
                </c:pt>
                <c:pt idx="20">
                  <c:v>562.25</c:v>
                </c:pt>
                <c:pt idx="21">
                  <c:v>552.63</c:v>
                </c:pt>
                <c:pt idx="22">
                  <c:v>568.08000000000004</c:v>
                </c:pt>
                <c:pt idx="23">
                  <c:v>541.96</c:v>
                </c:pt>
                <c:pt idx="24">
                  <c:v>489.12</c:v>
                </c:pt>
                <c:pt idx="25">
                  <c:v>486.57</c:v>
                </c:pt>
                <c:pt idx="26">
                  <c:v>483.46</c:v>
                </c:pt>
                <c:pt idx="27">
                  <c:v>485.51</c:v>
                </c:pt>
                <c:pt idx="28">
                  <c:v>526.66</c:v>
                </c:pt>
                <c:pt idx="29">
                  <c:v>450.61</c:v>
                </c:pt>
                <c:pt idx="30">
                  <c:v>539.25</c:v>
                </c:pt>
                <c:pt idx="31">
                  <c:v>654.01</c:v>
                </c:pt>
                <c:pt idx="32">
                  <c:v>573.04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5F9-4665-9C57-2561EAE1EE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74438768"/>
        <c:axId val="1563951504"/>
      </c:lineChart>
      <c:catAx>
        <c:axId val="2074468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73933760"/>
        <c:crosses val="autoZero"/>
        <c:auto val="1"/>
        <c:lblAlgn val="ctr"/>
        <c:lblOffset val="100"/>
        <c:noMultiLvlLbl val="0"/>
      </c:catAx>
      <c:valAx>
        <c:axId val="2073933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74468464"/>
        <c:crosses val="autoZero"/>
        <c:crossBetween val="between"/>
        <c:dispUnits>
          <c:builtInUnit val="million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valAx>
        <c:axId val="1563951504"/>
        <c:scaling>
          <c:orientation val="minMax"/>
        </c:scaling>
        <c:delete val="0"/>
        <c:axPos val="r"/>
        <c:numFmt formatCode="#,##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074438768"/>
        <c:crosses val="max"/>
        <c:crossBetween val="between"/>
        <c:dispUnits>
          <c:builtInUnit val="thousands"/>
          <c:dispUnitsLbl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</c:dispUnitsLbl>
        </c:dispUnits>
      </c:valAx>
      <c:catAx>
        <c:axId val="20744387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56395150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1"/>
          <c:spPr>
            <a:ln w="50800" cap="rnd">
              <a:solidFill>
                <a:srgbClr val="43ACB2"/>
              </a:solidFill>
              <a:round/>
            </a:ln>
            <a:effectLst/>
          </c:spPr>
          <c:marker>
            <c:symbol val="none"/>
          </c:marker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95C-40C7-A0FC-FBE62ED316F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D95C-40C7-A0FC-FBE62ED316F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95C-40C7-A0FC-FBE62ED316F1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95C-40C7-A0FC-FBE62ED316F1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D95C-40C7-A0FC-FBE62ED316F1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D95C-40C7-A0FC-FBE62ED316F1}"/>
                </c:ext>
              </c:extLst>
            </c:dLbl>
            <c:dLbl>
              <c:idx val="1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D95C-40C7-A0FC-FBE62ED316F1}"/>
                </c:ext>
              </c:extLst>
            </c:dLbl>
            <c:dLbl>
              <c:idx val="1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D95C-40C7-A0FC-FBE62ED316F1}"/>
                </c:ext>
              </c:extLst>
            </c:dLbl>
            <c:dLbl>
              <c:idx val="1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D95C-40C7-A0FC-FBE62ED316F1}"/>
                </c:ext>
              </c:extLst>
            </c:dLbl>
            <c:dLbl>
              <c:idx val="19"/>
              <c:layout>
                <c:manualLayout>
                  <c:x val="-3.9766737891737888E-2"/>
                  <c:y val="4.40847140593044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D95C-40C7-A0FC-FBE62ED316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rgbClr val="43ACB2"/>
                    </a:solidFill>
                    <a:latin typeface="Poppins SemiBold" panose="00000700000000000000" pitchFamily="2" charset="0"/>
                    <a:ea typeface="+mn-ea"/>
                    <a:cs typeface="Poppins SemiBold" panose="00000700000000000000" pitchFamily="2" charset="0"/>
                  </a:defRPr>
                </a:pPr>
                <a:endParaRPr lang="pt-BR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Planilha1!$B$2:$B$22</c:f>
              <c:numCache>
                <c:formatCode>0.0%</c:formatCode>
                <c:ptCount val="21"/>
                <c:pt idx="0">
                  <c:v>0</c:v>
                </c:pt>
                <c:pt idx="1">
                  <c:v>0</c:v>
                </c:pt>
                <c:pt idx="2">
                  <c:v>1E-4</c:v>
                </c:pt>
                <c:pt idx="3">
                  <c:v>4.4000000000000003E-3</c:v>
                </c:pt>
                <c:pt idx="4">
                  <c:v>1.3299999999999999E-2</c:v>
                </c:pt>
                <c:pt idx="5">
                  <c:v>2.9899999999999999E-2</c:v>
                </c:pt>
                <c:pt idx="6">
                  <c:v>4.6699999999999998E-2</c:v>
                </c:pt>
                <c:pt idx="7">
                  <c:v>5.6000000000000001E-2</c:v>
                </c:pt>
                <c:pt idx="8">
                  <c:v>5.7700000000000001E-2</c:v>
                </c:pt>
                <c:pt idx="9">
                  <c:v>5.5100000000000003E-2</c:v>
                </c:pt>
                <c:pt idx="10">
                  <c:v>6.0900000000000003E-2</c:v>
                </c:pt>
                <c:pt idx="11">
                  <c:v>5.8799999999999998E-2</c:v>
                </c:pt>
                <c:pt idx="12">
                  <c:v>0.05</c:v>
                </c:pt>
                <c:pt idx="13">
                  <c:v>6.3799999999999996E-2</c:v>
                </c:pt>
                <c:pt idx="14">
                  <c:v>5.8900000000000001E-2</c:v>
                </c:pt>
                <c:pt idx="15">
                  <c:v>4.2000000000000003E-2</c:v>
                </c:pt>
                <c:pt idx="16">
                  <c:v>4.7199999999999999E-2</c:v>
                </c:pt>
                <c:pt idx="17">
                  <c:v>3.5000000000000003E-2</c:v>
                </c:pt>
                <c:pt idx="18">
                  <c:v>2.98E-2</c:v>
                </c:pt>
                <c:pt idx="19">
                  <c:v>2.0899999999999998E-2</c:v>
                </c:pt>
                <c:pt idx="20">
                  <c:v>0.26950000000000002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D95C-40C7-A0FC-FBE62ED316F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38982400"/>
        <c:axId val="572085280"/>
        <c:extLst>
          <c:ext xmlns:c15="http://schemas.microsoft.com/office/drawing/2012/chart" uri="{02D57815-91ED-43cb-92C2-25804820EDAC}">
            <c15:filteredLineSeries>
              <c15:ser>
                <c:idx val="0"/>
                <c:order val="0"/>
                <c:spPr>
                  <a:ln w="28575" cap="rnd">
                    <a:solidFill>
                      <a:schemeClr val="accent1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>
                      <c:ext uri="{02D57815-91ED-43cb-92C2-25804820EDAC}">
                        <c15:formulaRef>
                          <c15:sqref>Planilha1!$A$2:$A$22</c15:sqref>
                        </c15:formulaRef>
                      </c:ext>
                    </c:extLst>
                    <c:numCache>
                      <c:formatCode>General</c:formatCode>
                      <c:ptCount val="21"/>
                      <c:pt idx="0">
                        <c:v>1</c:v>
                      </c:pt>
                      <c:pt idx="1">
                        <c:v>2</c:v>
                      </c:pt>
                      <c:pt idx="2">
                        <c:v>3</c:v>
                      </c:pt>
                      <c:pt idx="3">
                        <c:v>4</c:v>
                      </c:pt>
                      <c:pt idx="4">
                        <c:v>5</c:v>
                      </c:pt>
                      <c:pt idx="5">
                        <c:v>6</c:v>
                      </c:pt>
                      <c:pt idx="6">
                        <c:v>7</c:v>
                      </c:pt>
                      <c:pt idx="7">
                        <c:v>8</c:v>
                      </c:pt>
                      <c:pt idx="8">
                        <c:v>9</c:v>
                      </c:pt>
                      <c:pt idx="9">
                        <c:v>10</c:v>
                      </c:pt>
                      <c:pt idx="10">
                        <c:v>11</c:v>
                      </c:pt>
                      <c:pt idx="11">
                        <c:v>12</c:v>
                      </c:pt>
                      <c:pt idx="12">
                        <c:v>13</c:v>
                      </c:pt>
                      <c:pt idx="13">
                        <c:v>14</c:v>
                      </c:pt>
                      <c:pt idx="14">
                        <c:v>15</c:v>
                      </c:pt>
                      <c:pt idx="15">
                        <c:v>16</c:v>
                      </c:pt>
                      <c:pt idx="16">
                        <c:v>17</c:v>
                      </c:pt>
                      <c:pt idx="17">
                        <c:v>18</c:v>
                      </c:pt>
                      <c:pt idx="18">
                        <c:v>19</c:v>
                      </c:pt>
                      <c:pt idx="19">
                        <c:v>20</c:v>
                      </c:pt>
                      <c:pt idx="20">
                        <c:v>21</c:v>
                      </c:pt>
                    </c:numCache>
                  </c:numRef>
                </c:val>
                <c:smooth val="0"/>
                <c:extLst>
                  <c:ext xmlns:c16="http://schemas.microsoft.com/office/drawing/2014/chart" uri="{C3380CC4-5D6E-409C-BE32-E72D297353CC}">
                    <c16:uniqueId val="{00000004-D95C-40C7-A0FC-FBE62ED316F1}"/>
                  </c:ext>
                </c:extLst>
              </c15:ser>
            </c15:filteredLineSeries>
            <c15:filteredLineSeries>
              <c15:ser>
                <c:idx val="2"/>
                <c:order val="2"/>
                <c:spPr>
                  <a:ln w="28575" cap="rnd">
                    <a:solidFill>
                      <a:schemeClr val="accent3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Planilha1!$C$2:$C$22</c15:sqref>
                        </c15:formulaRef>
                      </c:ext>
                    </c:extLst>
                    <c:numCache>
                      <c:formatCode>0.0%</c:formatCode>
                      <c:ptCount val="21"/>
                      <c:pt idx="0">
                        <c:v>1.04E-2</c:v>
                      </c:pt>
                      <c:pt idx="1">
                        <c:v>1.4200000000000001E-2</c:v>
                      </c:pt>
                      <c:pt idx="2">
                        <c:v>2.53E-2</c:v>
                      </c:pt>
                      <c:pt idx="3">
                        <c:v>6.2100000000000002E-2</c:v>
                      </c:pt>
                      <c:pt idx="4">
                        <c:v>0.10009999999999999</c:v>
                      </c:pt>
                      <c:pt idx="5">
                        <c:v>0.1123</c:v>
                      </c:pt>
                      <c:pt idx="6">
                        <c:v>0.1109</c:v>
                      </c:pt>
                      <c:pt idx="7">
                        <c:v>7.2999999999999995E-2</c:v>
                      </c:pt>
                      <c:pt idx="8">
                        <c:v>7.3300000000000004E-2</c:v>
                      </c:pt>
                      <c:pt idx="9">
                        <c:v>6.1800000000000001E-2</c:v>
                      </c:pt>
                      <c:pt idx="10">
                        <c:v>4.0300000000000002E-2</c:v>
                      </c:pt>
                      <c:pt idx="11">
                        <c:v>3.5999999999999997E-2</c:v>
                      </c:pt>
                      <c:pt idx="12">
                        <c:v>4.6699999999999998E-2</c:v>
                      </c:pt>
                      <c:pt idx="13">
                        <c:v>2.6700000000000002E-2</c:v>
                      </c:pt>
                      <c:pt idx="14">
                        <c:v>2.2800000000000001E-2</c:v>
                      </c:pt>
                      <c:pt idx="15">
                        <c:v>1.6E-2</c:v>
                      </c:pt>
                      <c:pt idx="16">
                        <c:v>1.5800000000000002E-2</c:v>
                      </c:pt>
                      <c:pt idx="17">
                        <c:v>2.07E-2</c:v>
                      </c:pt>
                      <c:pt idx="18">
                        <c:v>1.34E-2</c:v>
                      </c:pt>
                      <c:pt idx="19">
                        <c:v>2.0299999999999999E-2</c:v>
                      </c:pt>
                      <c:pt idx="20">
                        <c:v>9.7900000000000001E-2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1-D95C-40C7-A0FC-FBE62ED316F1}"/>
                  </c:ext>
                </c:extLst>
              </c15:ser>
            </c15:filteredLineSeries>
            <c15:filteredLineSeries>
              <c15:ser>
                <c:idx val="3"/>
                <c:order val="3"/>
                <c:spPr>
                  <a:ln w="28575" cap="rnd">
                    <a:solidFill>
                      <a:schemeClr val="accent4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Planilha1!$D$2:$D$22</c15:sqref>
                        </c15:formulaRef>
                      </c:ext>
                    </c:extLst>
                    <c:numCache>
                      <c:formatCode>0.0%</c:formatCode>
                      <c:ptCount val="21"/>
                      <c:pt idx="0">
                        <c:v>1.7100000000000001E-2</c:v>
                      </c:pt>
                      <c:pt idx="1">
                        <c:v>8.1500000000000003E-2</c:v>
                      </c:pt>
                      <c:pt idx="2">
                        <c:v>0.1588</c:v>
                      </c:pt>
                      <c:pt idx="3">
                        <c:v>0.14369999999999999</c:v>
                      </c:pt>
                      <c:pt idx="4">
                        <c:v>0.12</c:v>
                      </c:pt>
                      <c:pt idx="5">
                        <c:v>9.5299999999999996E-2</c:v>
                      </c:pt>
                      <c:pt idx="6">
                        <c:v>7.2599999999999998E-2</c:v>
                      </c:pt>
                      <c:pt idx="7">
                        <c:v>5.4100000000000002E-2</c:v>
                      </c:pt>
                      <c:pt idx="8">
                        <c:v>4.3999999999999997E-2</c:v>
                      </c:pt>
                      <c:pt idx="9">
                        <c:v>3.5999999999999997E-2</c:v>
                      </c:pt>
                      <c:pt idx="10">
                        <c:v>2.75E-2</c:v>
                      </c:pt>
                      <c:pt idx="11">
                        <c:v>2.1899999999999999E-2</c:v>
                      </c:pt>
                      <c:pt idx="12">
                        <c:v>1.7899999999999999E-2</c:v>
                      </c:pt>
                      <c:pt idx="13">
                        <c:v>1.38E-2</c:v>
                      </c:pt>
                      <c:pt idx="14">
                        <c:v>1.24E-2</c:v>
                      </c:pt>
                      <c:pt idx="15">
                        <c:v>1.0500000000000001E-2</c:v>
                      </c:pt>
                      <c:pt idx="16">
                        <c:v>8.2000000000000007E-3</c:v>
                      </c:pt>
                      <c:pt idx="17">
                        <c:v>6.7999999999999996E-3</c:v>
                      </c:pt>
                      <c:pt idx="18">
                        <c:v>5.7000000000000002E-3</c:v>
                      </c:pt>
                      <c:pt idx="19">
                        <c:v>5.3E-3</c:v>
                      </c:pt>
                      <c:pt idx="20">
                        <c:v>4.6899999999999997E-2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2-D95C-40C7-A0FC-FBE62ED316F1}"/>
                  </c:ext>
                </c:extLst>
              </c15:ser>
            </c15:filteredLineSeries>
            <c15:filteredLineSeries>
              <c15:ser>
                <c:idx val="4"/>
                <c:order val="4"/>
                <c:spPr>
                  <a:ln w="28575" cap="rnd">
                    <a:solidFill>
                      <a:schemeClr val="accent5"/>
                    </a:solidFill>
                    <a:round/>
                  </a:ln>
                  <a:effectLst/>
                </c:spPr>
                <c:marker>
                  <c:symbol val="none"/>
                </c:marker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Planilha1!$E$2:$E$22</c15:sqref>
                        </c15:formulaRef>
                      </c:ext>
                    </c:extLst>
                    <c:numCache>
                      <c:formatCode>0.0%</c:formatCode>
                      <c:ptCount val="21"/>
                      <c:pt idx="0">
                        <c:v>7.6E-3</c:v>
                      </c:pt>
                      <c:pt idx="1">
                        <c:v>0.10349999999999999</c:v>
                      </c:pt>
                      <c:pt idx="2">
                        <c:v>0.17730000000000001</c:v>
                      </c:pt>
                      <c:pt idx="3">
                        <c:v>0.16189999999999999</c:v>
                      </c:pt>
                      <c:pt idx="4">
                        <c:v>0.11700000000000001</c:v>
                      </c:pt>
                      <c:pt idx="5">
                        <c:v>8.72E-2</c:v>
                      </c:pt>
                      <c:pt idx="6">
                        <c:v>6.3500000000000001E-2</c:v>
                      </c:pt>
                      <c:pt idx="7">
                        <c:v>4.7199999999999999E-2</c:v>
                      </c:pt>
                      <c:pt idx="8">
                        <c:v>3.7699999999999997E-2</c:v>
                      </c:pt>
                      <c:pt idx="9">
                        <c:v>0.03</c:v>
                      </c:pt>
                      <c:pt idx="10">
                        <c:v>2.4199999999999999E-2</c:v>
                      </c:pt>
                      <c:pt idx="11">
                        <c:v>1.9E-2</c:v>
                      </c:pt>
                      <c:pt idx="12">
                        <c:v>1.5599999999999999E-2</c:v>
                      </c:pt>
                      <c:pt idx="13">
                        <c:v>1.2200000000000001E-2</c:v>
                      </c:pt>
                      <c:pt idx="14">
                        <c:v>1.0699999999999999E-2</c:v>
                      </c:pt>
                      <c:pt idx="15">
                        <c:v>8.6999999999999994E-3</c:v>
                      </c:pt>
                      <c:pt idx="16">
                        <c:v>7.9000000000000008E-3</c:v>
                      </c:pt>
                      <c:pt idx="17">
                        <c:v>6.7000000000000002E-3</c:v>
                      </c:pt>
                      <c:pt idx="18">
                        <c:v>6.1000000000000004E-3</c:v>
                      </c:pt>
                      <c:pt idx="19">
                        <c:v>5.1000000000000004E-3</c:v>
                      </c:pt>
                      <c:pt idx="20">
                        <c:v>5.0900000000000001E-2</c:v>
                      </c:pt>
                    </c:numCache>
                  </c:numRef>
                </c:val>
                <c:smooth val="1"/>
                <c:extLst xmlns:c15="http://schemas.microsoft.com/office/drawing/2012/chart">
                  <c:ext xmlns:c16="http://schemas.microsoft.com/office/drawing/2014/chart" uri="{C3380CC4-5D6E-409C-BE32-E72D297353CC}">
                    <c16:uniqueId val="{00000003-D95C-40C7-A0FC-FBE62ED316F1}"/>
                  </c:ext>
                </c:extLst>
              </c15:ser>
            </c15:filteredLineSeries>
          </c:ext>
        </c:extLst>
      </c:lineChart>
      <c:catAx>
        <c:axId val="538982400"/>
        <c:scaling>
          <c:orientation val="minMax"/>
        </c:scaling>
        <c:delete val="1"/>
        <c:axPos val="b"/>
        <c:numFmt formatCode="General" sourceLinked="0"/>
        <c:majorTickMark val="none"/>
        <c:minorTickMark val="none"/>
        <c:tickLblPos val="nextTo"/>
        <c:crossAx val="572085280"/>
        <c:crosses val="autoZero"/>
        <c:auto val="1"/>
        <c:lblAlgn val="ctr"/>
        <c:lblOffset val="100"/>
        <c:noMultiLvlLbl val="0"/>
      </c:catAx>
      <c:valAx>
        <c:axId val="572085280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538982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3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38100" cap="flat" cmpd="dbl" algn="ctr">
        <a:solidFill>
          <a:schemeClr val="phClr"/>
        </a:solidFill>
        <a:miter lim="800000"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 cap="flat" cmpd="sng" algn="ctr">
        <a:solidFill>
          <a:schemeClr val="lt1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tx1"/>
    </cs:fontRef>
    <cs:spPr>
      <a:ln w="9525">
        <a:solidFill>
          <a:schemeClr val="tx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  <a:alpha val="32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tx1">
            <a:lumMod val="5000"/>
            <a:lumOff val="95000"/>
            <a:alpha val="32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tx1"/>
        </a:solidFill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/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>
        <a:solidFill>
          <a:schemeClr val="tx1">
            <a:lumMod val="35000"/>
            <a:lumOff val="65000"/>
          </a:schemeClr>
        </a:solidFill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2700" cap="rnd"/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3175" cap="flat" cmpd="sng" algn="ctr">
        <a:solidFill>
          <a:schemeClr val="tx1">
            <a:lumMod val="15000"/>
            <a:lumOff val="85000"/>
          </a:schemeClr>
        </a:solidFill>
        <a:round/>
        <a:tailEnd type="none" w="med" len="lg"/>
      </a:ln>
    </cs:spPr>
    <cs:defRPr sz="900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2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C6FA75-E5BC-45E1-93C7-BA3B7606963E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E34A66D8-B4C4-4149-9E18-C9B6DE1E8CD7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pt-BR" dirty="0"/>
            <a:t>1987</a:t>
          </a:r>
        </a:p>
      </dgm:t>
    </dgm:pt>
    <dgm:pt modelId="{B0D2DFA1-9090-4410-A328-BF0C7EB5868D}" type="parTrans" cxnId="{45F3446C-36FA-49E3-88AC-25AFF15F9B43}">
      <dgm:prSet/>
      <dgm:spPr/>
      <dgm:t>
        <a:bodyPr/>
        <a:lstStyle/>
        <a:p>
          <a:endParaRPr lang="pt-BR"/>
        </a:p>
      </dgm:t>
    </dgm:pt>
    <dgm:pt modelId="{46BD3091-2B6B-4A53-8783-C27470F295FD}" type="sibTrans" cxnId="{45F3446C-36FA-49E3-88AC-25AFF15F9B43}">
      <dgm:prSet/>
      <dgm:spPr/>
      <dgm:t>
        <a:bodyPr/>
        <a:lstStyle/>
        <a:p>
          <a:endParaRPr lang="pt-BR"/>
        </a:p>
      </dgm:t>
    </dgm:pt>
    <dgm:pt modelId="{FFEF599E-C6BE-4312-86FD-27D33DACF240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pt-BR" dirty="0"/>
            <a:t>1989</a:t>
          </a:r>
        </a:p>
      </dgm:t>
    </dgm:pt>
    <dgm:pt modelId="{A1FCC913-454B-4C73-8602-7EC098AACBF6}" type="parTrans" cxnId="{C773F0BD-CEB0-43B3-8D3D-DDDD8ACB9345}">
      <dgm:prSet/>
      <dgm:spPr/>
      <dgm:t>
        <a:bodyPr/>
        <a:lstStyle/>
        <a:p>
          <a:endParaRPr lang="pt-BR"/>
        </a:p>
      </dgm:t>
    </dgm:pt>
    <dgm:pt modelId="{535F4B1D-0202-499D-BEE6-5613CA54FBC6}" type="sibTrans" cxnId="{C773F0BD-CEB0-43B3-8D3D-DDDD8ACB9345}">
      <dgm:prSet/>
      <dgm:spPr/>
      <dgm:t>
        <a:bodyPr/>
        <a:lstStyle/>
        <a:p>
          <a:endParaRPr lang="pt-BR"/>
        </a:p>
      </dgm:t>
    </dgm:pt>
    <dgm:pt modelId="{FCA58EA0-1BED-45A1-AE70-CEAC53B893A7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pt-BR" dirty="0"/>
            <a:t>1991</a:t>
          </a:r>
        </a:p>
      </dgm:t>
    </dgm:pt>
    <dgm:pt modelId="{FCF015D4-1057-42FC-A6DE-F5D617728664}" type="parTrans" cxnId="{154FACF5-7359-401D-A8AA-433A22367104}">
      <dgm:prSet/>
      <dgm:spPr/>
      <dgm:t>
        <a:bodyPr/>
        <a:lstStyle/>
        <a:p>
          <a:endParaRPr lang="pt-BR"/>
        </a:p>
      </dgm:t>
    </dgm:pt>
    <dgm:pt modelId="{EE81BB79-07E1-4B12-9B75-7BD4A4751CB6}" type="sibTrans" cxnId="{154FACF5-7359-401D-A8AA-433A22367104}">
      <dgm:prSet/>
      <dgm:spPr/>
      <dgm:t>
        <a:bodyPr/>
        <a:lstStyle/>
        <a:p>
          <a:endParaRPr lang="pt-BR"/>
        </a:p>
      </dgm:t>
    </dgm:pt>
    <dgm:pt modelId="{78BCDF27-48D4-4B52-B6FF-1EFF5D3BFDC0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pt-BR" dirty="0"/>
            <a:t>1978</a:t>
          </a:r>
        </a:p>
      </dgm:t>
    </dgm:pt>
    <dgm:pt modelId="{FF235159-CDE5-41D3-A406-80A2635BEFF5}" type="parTrans" cxnId="{039A2FE7-DC32-4F1C-AF41-5949B4FE5F54}">
      <dgm:prSet/>
      <dgm:spPr/>
      <dgm:t>
        <a:bodyPr/>
        <a:lstStyle/>
        <a:p>
          <a:endParaRPr lang="pt-BR"/>
        </a:p>
      </dgm:t>
    </dgm:pt>
    <dgm:pt modelId="{4D134BE3-8F7C-4D30-87D5-54C93F77801E}" type="sibTrans" cxnId="{039A2FE7-DC32-4F1C-AF41-5949B4FE5F54}">
      <dgm:prSet/>
      <dgm:spPr/>
      <dgm:t>
        <a:bodyPr/>
        <a:lstStyle/>
        <a:p>
          <a:endParaRPr lang="pt-BR"/>
        </a:p>
      </dgm:t>
    </dgm:pt>
    <dgm:pt modelId="{C26BE602-5D8B-469B-8DB7-E1ED59572483}">
      <dgm:prSet phldrT="[Texto]"/>
      <dgm:spPr>
        <a:solidFill>
          <a:schemeClr val="accent4">
            <a:lumMod val="50000"/>
          </a:schemeClr>
        </a:solidFill>
      </dgm:spPr>
      <dgm:t>
        <a:bodyPr/>
        <a:lstStyle/>
        <a:p>
          <a:r>
            <a:rPr lang="pt-BR" dirty="0"/>
            <a:t>2001</a:t>
          </a:r>
        </a:p>
      </dgm:t>
    </dgm:pt>
    <dgm:pt modelId="{FC82CC05-569F-4CFD-B223-2260AE0D8E47}" type="parTrans" cxnId="{833BAAAD-64D3-4FE8-A56C-CEF98834170B}">
      <dgm:prSet/>
      <dgm:spPr/>
      <dgm:t>
        <a:bodyPr/>
        <a:lstStyle/>
        <a:p>
          <a:endParaRPr lang="pt-BR"/>
        </a:p>
      </dgm:t>
    </dgm:pt>
    <dgm:pt modelId="{BEAC040F-228C-41D5-8C59-1E168A9CAA67}" type="sibTrans" cxnId="{833BAAAD-64D3-4FE8-A56C-CEF98834170B}">
      <dgm:prSet/>
      <dgm:spPr/>
      <dgm:t>
        <a:bodyPr/>
        <a:lstStyle/>
        <a:p>
          <a:endParaRPr lang="pt-BR"/>
        </a:p>
      </dgm:t>
    </dgm:pt>
    <dgm:pt modelId="{88AF3703-A0E0-423B-AE7C-E0EC23A4EF3F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pt-BR" dirty="0"/>
            <a:t>2005</a:t>
          </a:r>
        </a:p>
      </dgm:t>
    </dgm:pt>
    <dgm:pt modelId="{F2E95BCF-558D-4A4E-B1C1-D07E57E710ED}" type="parTrans" cxnId="{C78BC563-72DB-495D-87CC-1730AC68C3EE}">
      <dgm:prSet/>
      <dgm:spPr/>
      <dgm:t>
        <a:bodyPr/>
        <a:lstStyle/>
        <a:p>
          <a:endParaRPr lang="pt-BR"/>
        </a:p>
      </dgm:t>
    </dgm:pt>
    <dgm:pt modelId="{BA8F3669-C192-4F95-8364-1FBBB2005369}" type="sibTrans" cxnId="{C78BC563-72DB-495D-87CC-1730AC68C3EE}">
      <dgm:prSet/>
      <dgm:spPr/>
      <dgm:t>
        <a:bodyPr/>
        <a:lstStyle/>
        <a:p>
          <a:endParaRPr lang="pt-BR"/>
        </a:p>
      </dgm:t>
    </dgm:pt>
    <dgm:pt modelId="{51705210-4BD4-4F0C-BFF5-FA228D7DC4CE}">
      <dgm:prSet phldrT="[Texto]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pt-BR" dirty="0"/>
            <a:t>2009</a:t>
          </a:r>
        </a:p>
      </dgm:t>
    </dgm:pt>
    <dgm:pt modelId="{84A92A26-27B2-48EE-B344-3D3090C45EDD}" type="parTrans" cxnId="{776E60EC-6A2C-4048-81E0-2A2144CD0C89}">
      <dgm:prSet/>
      <dgm:spPr/>
      <dgm:t>
        <a:bodyPr/>
        <a:lstStyle/>
        <a:p>
          <a:endParaRPr lang="pt-BR"/>
        </a:p>
      </dgm:t>
    </dgm:pt>
    <dgm:pt modelId="{A2CD6225-7D5B-47D4-AFE1-22913B01134F}" type="sibTrans" cxnId="{776E60EC-6A2C-4048-81E0-2A2144CD0C89}">
      <dgm:prSet/>
      <dgm:spPr/>
      <dgm:t>
        <a:bodyPr/>
        <a:lstStyle/>
        <a:p>
          <a:endParaRPr lang="pt-BR"/>
        </a:p>
      </dgm:t>
    </dgm:pt>
    <dgm:pt modelId="{A3B4FC22-8F86-4B7A-8389-FE4A1137BA46}" type="pres">
      <dgm:prSet presAssocID="{51C6FA75-E5BC-45E1-93C7-BA3B7606963E}" presName="Name0" presStyleCnt="0">
        <dgm:presLayoutVars>
          <dgm:dir/>
          <dgm:resizeHandles val="exact"/>
        </dgm:presLayoutVars>
      </dgm:prSet>
      <dgm:spPr/>
    </dgm:pt>
    <dgm:pt modelId="{30D4BE42-3B7A-40DF-AA11-842E7E956CF2}" type="pres">
      <dgm:prSet presAssocID="{78BCDF27-48D4-4B52-B6FF-1EFF5D3BFDC0}" presName="parTxOnly" presStyleLbl="node1" presStyleIdx="0" presStyleCnt="7">
        <dgm:presLayoutVars>
          <dgm:bulletEnabled val="1"/>
        </dgm:presLayoutVars>
      </dgm:prSet>
      <dgm:spPr/>
    </dgm:pt>
    <dgm:pt modelId="{B37A5C6B-1FDA-41EE-B8BD-23B9E2BB88FE}" type="pres">
      <dgm:prSet presAssocID="{4D134BE3-8F7C-4D30-87D5-54C93F77801E}" presName="parSpace" presStyleCnt="0"/>
      <dgm:spPr/>
    </dgm:pt>
    <dgm:pt modelId="{A3B61EA7-E004-44D9-885E-AE62ED8A57A0}" type="pres">
      <dgm:prSet presAssocID="{E34A66D8-B4C4-4149-9E18-C9B6DE1E8CD7}" presName="parTxOnly" presStyleLbl="node1" presStyleIdx="1" presStyleCnt="7">
        <dgm:presLayoutVars>
          <dgm:bulletEnabled val="1"/>
        </dgm:presLayoutVars>
      </dgm:prSet>
      <dgm:spPr/>
    </dgm:pt>
    <dgm:pt modelId="{A0DB8E43-4BEB-4797-A175-A91A963ECCDD}" type="pres">
      <dgm:prSet presAssocID="{46BD3091-2B6B-4A53-8783-C27470F295FD}" presName="parSpace" presStyleCnt="0"/>
      <dgm:spPr/>
    </dgm:pt>
    <dgm:pt modelId="{39285763-CBFD-4875-9C70-7C06DA948C26}" type="pres">
      <dgm:prSet presAssocID="{FFEF599E-C6BE-4312-86FD-27D33DACF240}" presName="parTxOnly" presStyleLbl="node1" presStyleIdx="2" presStyleCnt="7">
        <dgm:presLayoutVars>
          <dgm:bulletEnabled val="1"/>
        </dgm:presLayoutVars>
      </dgm:prSet>
      <dgm:spPr/>
    </dgm:pt>
    <dgm:pt modelId="{6FA96C91-689A-465D-A91F-8213C3DF7283}" type="pres">
      <dgm:prSet presAssocID="{535F4B1D-0202-499D-BEE6-5613CA54FBC6}" presName="parSpace" presStyleCnt="0"/>
      <dgm:spPr/>
    </dgm:pt>
    <dgm:pt modelId="{7547A05A-176F-4435-A2BA-1964DF6579B2}" type="pres">
      <dgm:prSet presAssocID="{FCA58EA0-1BED-45A1-AE70-CEAC53B893A7}" presName="parTxOnly" presStyleLbl="node1" presStyleIdx="3" presStyleCnt="7">
        <dgm:presLayoutVars>
          <dgm:bulletEnabled val="1"/>
        </dgm:presLayoutVars>
      </dgm:prSet>
      <dgm:spPr/>
    </dgm:pt>
    <dgm:pt modelId="{C6DA0271-AC09-4F9A-8D5E-B94D8CEF9EE9}" type="pres">
      <dgm:prSet presAssocID="{EE81BB79-07E1-4B12-9B75-7BD4A4751CB6}" presName="parSpace" presStyleCnt="0"/>
      <dgm:spPr/>
    </dgm:pt>
    <dgm:pt modelId="{7A5384E8-5167-4491-B1DE-52E2657C3321}" type="pres">
      <dgm:prSet presAssocID="{C26BE602-5D8B-469B-8DB7-E1ED59572483}" presName="parTxOnly" presStyleLbl="node1" presStyleIdx="4" presStyleCnt="7">
        <dgm:presLayoutVars>
          <dgm:bulletEnabled val="1"/>
        </dgm:presLayoutVars>
      </dgm:prSet>
      <dgm:spPr/>
    </dgm:pt>
    <dgm:pt modelId="{9FC7A739-D875-4F33-9D36-2D3BC2798C9E}" type="pres">
      <dgm:prSet presAssocID="{BEAC040F-228C-41D5-8C59-1E168A9CAA67}" presName="parSpace" presStyleCnt="0"/>
      <dgm:spPr/>
    </dgm:pt>
    <dgm:pt modelId="{8356437F-81B1-48E3-8DC5-776C5C9BC8A3}" type="pres">
      <dgm:prSet presAssocID="{88AF3703-A0E0-423B-AE7C-E0EC23A4EF3F}" presName="parTxOnly" presStyleLbl="node1" presStyleIdx="5" presStyleCnt="7">
        <dgm:presLayoutVars>
          <dgm:bulletEnabled val="1"/>
        </dgm:presLayoutVars>
      </dgm:prSet>
      <dgm:spPr/>
    </dgm:pt>
    <dgm:pt modelId="{9512E437-A6E7-4B8B-BEEF-A6215B5FB0E5}" type="pres">
      <dgm:prSet presAssocID="{BA8F3669-C192-4F95-8364-1FBBB2005369}" presName="parSpace" presStyleCnt="0"/>
      <dgm:spPr/>
    </dgm:pt>
    <dgm:pt modelId="{71F55B7D-4E97-4337-8E77-268049C50F7B}" type="pres">
      <dgm:prSet presAssocID="{51705210-4BD4-4F0C-BFF5-FA228D7DC4CE}" presName="parTxOnly" presStyleLbl="node1" presStyleIdx="6" presStyleCnt="7">
        <dgm:presLayoutVars>
          <dgm:bulletEnabled val="1"/>
        </dgm:presLayoutVars>
      </dgm:prSet>
      <dgm:spPr/>
    </dgm:pt>
  </dgm:ptLst>
  <dgm:cxnLst>
    <dgm:cxn modelId="{3CF97107-FBEB-4AAC-9365-7D8448C63735}" type="presOf" srcId="{FCA58EA0-1BED-45A1-AE70-CEAC53B893A7}" destId="{7547A05A-176F-4435-A2BA-1964DF6579B2}" srcOrd="0" destOrd="0" presId="urn:microsoft.com/office/officeart/2005/8/layout/hChevron3"/>
    <dgm:cxn modelId="{1710DF37-483F-4ADB-87EA-4F01FA4DD8D7}" type="presOf" srcId="{C26BE602-5D8B-469B-8DB7-E1ED59572483}" destId="{7A5384E8-5167-4491-B1DE-52E2657C3321}" srcOrd="0" destOrd="0" presId="urn:microsoft.com/office/officeart/2005/8/layout/hChevron3"/>
    <dgm:cxn modelId="{7FD77F38-68B2-452C-B395-109962AFDCE0}" type="presOf" srcId="{88AF3703-A0E0-423B-AE7C-E0EC23A4EF3F}" destId="{8356437F-81B1-48E3-8DC5-776C5C9BC8A3}" srcOrd="0" destOrd="0" presId="urn:microsoft.com/office/officeart/2005/8/layout/hChevron3"/>
    <dgm:cxn modelId="{C78BC563-72DB-495D-87CC-1730AC68C3EE}" srcId="{51C6FA75-E5BC-45E1-93C7-BA3B7606963E}" destId="{88AF3703-A0E0-423B-AE7C-E0EC23A4EF3F}" srcOrd="5" destOrd="0" parTransId="{F2E95BCF-558D-4A4E-B1C1-D07E57E710ED}" sibTransId="{BA8F3669-C192-4F95-8364-1FBBB2005369}"/>
    <dgm:cxn modelId="{1E4F2D6A-56E2-46D7-B4B7-D7B758D0509B}" type="presOf" srcId="{51C6FA75-E5BC-45E1-93C7-BA3B7606963E}" destId="{A3B4FC22-8F86-4B7A-8389-FE4A1137BA46}" srcOrd="0" destOrd="0" presId="urn:microsoft.com/office/officeart/2005/8/layout/hChevron3"/>
    <dgm:cxn modelId="{45F3446C-36FA-49E3-88AC-25AFF15F9B43}" srcId="{51C6FA75-E5BC-45E1-93C7-BA3B7606963E}" destId="{E34A66D8-B4C4-4149-9E18-C9B6DE1E8CD7}" srcOrd="1" destOrd="0" parTransId="{B0D2DFA1-9090-4410-A328-BF0C7EB5868D}" sibTransId="{46BD3091-2B6B-4A53-8783-C27470F295FD}"/>
    <dgm:cxn modelId="{E9FC9D76-FCFB-4218-9A9E-A5C5847BF0D6}" type="presOf" srcId="{E34A66D8-B4C4-4149-9E18-C9B6DE1E8CD7}" destId="{A3B61EA7-E004-44D9-885E-AE62ED8A57A0}" srcOrd="0" destOrd="0" presId="urn:microsoft.com/office/officeart/2005/8/layout/hChevron3"/>
    <dgm:cxn modelId="{598E159F-82B4-410F-9F08-C5C56C382DBE}" type="presOf" srcId="{51705210-4BD4-4F0C-BFF5-FA228D7DC4CE}" destId="{71F55B7D-4E97-4337-8E77-268049C50F7B}" srcOrd="0" destOrd="0" presId="urn:microsoft.com/office/officeart/2005/8/layout/hChevron3"/>
    <dgm:cxn modelId="{833BAAAD-64D3-4FE8-A56C-CEF98834170B}" srcId="{51C6FA75-E5BC-45E1-93C7-BA3B7606963E}" destId="{C26BE602-5D8B-469B-8DB7-E1ED59572483}" srcOrd="4" destOrd="0" parTransId="{FC82CC05-569F-4CFD-B223-2260AE0D8E47}" sibTransId="{BEAC040F-228C-41D5-8C59-1E168A9CAA67}"/>
    <dgm:cxn modelId="{C773F0BD-CEB0-43B3-8D3D-DDDD8ACB9345}" srcId="{51C6FA75-E5BC-45E1-93C7-BA3B7606963E}" destId="{FFEF599E-C6BE-4312-86FD-27D33DACF240}" srcOrd="2" destOrd="0" parTransId="{A1FCC913-454B-4C73-8602-7EC098AACBF6}" sibTransId="{535F4B1D-0202-499D-BEE6-5613CA54FBC6}"/>
    <dgm:cxn modelId="{CAEC21E3-B133-4A55-84A2-44469A2A4332}" type="presOf" srcId="{FFEF599E-C6BE-4312-86FD-27D33DACF240}" destId="{39285763-CBFD-4875-9C70-7C06DA948C26}" srcOrd="0" destOrd="0" presId="urn:microsoft.com/office/officeart/2005/8/layout/hChevron3"/>
    <dgm:cxn modelId="{717A4CE4-BBB5-40B9-8375-B30AC1421E82}" type="presOf" srcId="{78BCDF27-48D4-4B52-B6FF-1EFF5D3BFDC0}" destId="{30D4BE42-3B7A-40DF-AA11-842E7E956CF2}" srcOrd="0" destOrd="0" presId="urn:microsoft.com/office/officeart/2005/8/layout/hChevron3"/>
    <dgm:cxn modelId="{039A2FE7-DC32-4F1C-AF41-5949B4FE5F54}" srcId="{51C6FA75-E5BC-45E1-93C7-BA3B7606963E}" destId="{78BCDF27-48D4-4B52-B6FF-1EFF5D3BFDC0}" srcOrd="0" destOrd="0" parTransId="{FF235159-CDE5-41D3-A406-80A2635BEFF5}" sibTransId="{4D134BE3-8F7C-4D30-87D5-54C93F77801E}"/>
    <dgm:cxn modelId="{776E60EC-6A2C-4048-81E0-2A2144CD0C89}" srcId="{51C6FA75-E5BC-45E1-93C7-BA3B7606963E}" destId="{51705210-4BD4-4F0C-BFF5-FA228D7DC4CE}" srcOrd="6" destOrd="0" parTransId="{84A92A26-27B2-48EE-B344-3D3090C45EDD}" sibTransId="{A2CD6225-7D5B-47D4-AFE1-22913B01134F}"/>
    <dgm:cxn modelId="{154FACF5-7359-401D-A8AA-433A22367104}" srcId="{51C6FA75-E5BC-45E1-93C7-BA3B7606963E}" destId="{FCA58EA0-1BED-45A1-AE70-CEAC53B893A7}" srcOrd="3" destOrd="0" parTransId="{FCF015D4-1057-42FC-A6DE-F5D617728664}" sibTransId="{EE81BB79-07E1-4B12-9B75-7BD4A4751CB6}"/>
    <dgm:cxn modelId="{F3F5E1A7-9E44-47D4-BFE6-0818DFB20DB2}" type="presParOf" srcId="{A3B4FC22-8F86-4B7A-8389-FE4A1137BA46}" destId="{30D4BE42-3B7A-40DF-AA11-842E7E956CF2}" srcOrd="0" destOrd="0" presId="urn:microsoft.com/office/officeart/2005/8/layout/hChevron3"/>
    <dgm:cxn modelId="{4F4187FA-06D1-4BF1-BA1E-52583099396F}" type="presParOf" srcId="{A3B4FC22-8F86-4B7A-8389-FE4A1137BA46}" destId="{B37A5C6B-1FDA-41EE-B8BD-23B9E2BB88FE}" srcOrd="1" destOrd="0" presId="urn:microsoft.com/office/officeart/2005/8/layout/hChevron3"/>
    <dgm:cxn modelId="{DC218F75-D761-4249-92ED-5BDEC8E04ACC}" type="presParOf" srcId="{A3B4FC22-8F86-4B7A-8389-FE4A1137BA46}" destId="{A3B61EA7-E004-44D9-885E-AE62ED8A57A0}" srcOrd="2" destOrd="0" presId="urn:microsoft.com/office/officeart/2005/8/layout/hChevron3"/>
    <dgm:cxn modelId="{17A6B437-B7F1-42F8-AE66-811E78AB78A5}" type="presParOf" srcId="{A3B4FC22-8F86-4B7A-8389-FE4A1137BA46}" destId="{A0DB8E43-4BEB-4797-A175-A91A963ECCDD}" srcOrd="3" destOrd="0" presId="urn:microsoft.com/office/officeart/2005/8/layout/hChevron3"/>
    <dgm:cxn modelId="{590AA2EC-2A77-4540-B13A-26C929BA007B}" type="presParOf" srcId="{A3B4FC22-8F86-4B7A-8389-FE4A1137BA46}" destId="{39285763-CBFD-4875-9C70-7C06DA948C26}" srcOrd="4" destOrd="0" presId="urn:microsoft.com/office/officeart/2005/8/layout/hChevron3"/>
    <dgm:cxn modelId="{AC90234A-C7DA-4B28-AFD1-161AC17398BC}" type="presParOf" srcId="{A3B4FC22-8F86-4B7A-8389-FE4A1137BA46}" destId="{6FA96C91-689A-465D-A91F-8213C3DF7283}" srcOrd="5" destOrd="0" presId="urn:microsoft.com/office/officeart/2005/8/layout/hChevron3"/>
    <dgm:cxn modelId="{47E271B4-BB53-4507-9CFF-EA86445BFD06}" type="presParOf" srcId="{A3B4FC22-8F86-4B7A-8389-FE4A1137BA46}" destId="{7547A05A-176F-4435-A2BA-1964DF6579B2}" srcOrd="6" destOrd="0" presId="urn:microsoft.com/office/officeart/2005/8/layout/hChevron3"/>
    <dgm:cxn modelId="{2735CAEF-50C6-439C-B3AF-224A6893F4F3}" type="presParOf" srcId="{A3B4FC22-8F86-4B7A-8389-FE4A1137BA46}" destId="{C6DA0271-AC09-4F9A-8D5E-B94D8CEF9EE9}" srcOrd="7" destOrd="0" presId="urn:microsoft.com/office/officeart/2005/8/layout/hChevron3"/>
    <dgm:cxn modelId="{09ADB848-9118-4413-9A93-EC99D3A1FA01}" type="presParOf" srcId="{A3B4FC22-8F86-4B7A-8389-FE4A1137BA46}" destId="{7A5384E8-5167-4491-B1DE-52E2657C3321}" srcOrd="8" destOrd="0" presId="urn:microsoft.com/office/officeart/2005/8/layout/hChevron3"/>
    <dgm:cxn modelId="{B5CD098B-D2D8-4C1A-9CDE-D61DA2D3C54D}" type="presParOf" srcId="{A3B4FC22-8F86-4B7A-8389-FE4A1137BA46}" destId="{9FC7A739-D875-4F33-9D36-2D3BC2798C9E}" srcOrd="9" destOrd="0" presId="urn:microsoft.com/office/officeart/2005/8/layout/hChevron3"/>
    <dgm:cxn modelId="{25CE5031-091F-4471-A27D-ADA1B8C900CC}" type="presParOf" srcId="{A3B4FC22-8F86-4B7A-8389-FE4A1137BA46}" destId="{8356437F-81B1-48E3-8DC5-776C5C9BC8A3}" srcOrd="10" destOrd="0" presId="urn:microsoft.com/office/officeart/2005/8/layout/hChevron3"/>
    <dgm:cxn modelId="{4925E0F0-00F4-43FB-A2B1-D49EDF2B43A2}" type="presParOf" srcId="{A3B4FC22-8F86-4B7A-8389-FE4A1137BA46}" destId="{9512E437-A6E7-4B8B-BEEF-A6215B5FB0E5}" srcOrd="11" destOrd="0" presId="urn:microsoft.com/office/officeart/2005/8/layout/hChevron3"/>
    <dgm:cxn modelId="{9A707748-EBAB-4D6A-84D5-1D41D98459C6}" type="presParOf" srcId="{A3B4FC22-8F86-4B7A-8389-FE4A1137BA46}" destId="{71F55B7D-4E97-4337-8E77-268049C50F7B}" srcOrd="12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D4BE42-3B7A-40DF-AA11-842E7E956CF2}">
      <dsp:nvSpPr>
        <dsp:cNvPr id="0" name=""/>
        <dsp:cNvSpPr/>
      </dsp:nvSpPr>
      <dsp:spPr>
        <a:xfrm>
          <a:off x="1616" y="2328946"/>
          <a:ext cx="1901934" cy="760773"/>
        </a:xfrm>
        <a:prstGeom prst="homePlate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96012" rIns="48006" bIns="9601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1978</a:t>
          </a:r>
        </a:p>
      </dsp:txBody>
      <dsp:txXfrm>
        <a:off x="1616" y="2328946"/>
        <a:ext cx="1711741" cy="760773"/>
      </dsp:txXfrm>
    </dsp:sp>
    <dsp:sp modelId="{A3B61EA7-E004-44D9-885E-AE62ED8A57A0}">
      <dsp:nvSpPr>
        <dsp:cNvPr id="0" name=""/>
        <dsp:cNvSpPr/>
      </dsp:nvSpPr>
      <dsp:spPr>
        <a:xfrm>
          <a:off x="1523163" y="2328946"/>
          <a:ext cx="1901934" cy="760773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96012" rIns="48006" bIns="9601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1987</a:t>
          </a:r>
        </a:p>
      </dsp:txBody>
      <dsp:txXfrm>
        <a:off x="1903550" y="2328946"/>
        <a:ext cx="1141161" cy="760773"/>
      </dsp:txXfrm>
    </dsp:sp>
    <dsp:sp modelId="{39285763-CBFD-4875-9C70-7C06DA948C26}">
      <dsp:nvSpPr>
        <dsp:cNvPr id="0" name=""/>
        <dsp:cNvSpPr/>
      </dsp:nvSpPr>
      <dsp:spPr>
        <a:xfrm>
          <a:off x="3044711" y="2328946"/>
          <a:ext cx="1901934" cy="760773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96012" rIns="48006" bIns="9601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1989</a:t>
          </a:r>
        </a:p>
      </dsp:txBody>
      <dsp:txXfrm>
        <a:off x="3425098" y="2328946"/>
        <a:ext cx="1141161" cy="760773"/>
      </dsp:txXfrm>
    </dsp:sp>
    <dsp:sp modelId="{7547A05A-176F-4435-A2BA-1964DF6579B2}">
      <dsp:nvSpPr>
        <dsp:cNvPr id="0" name=""/>
        <dsp:cNvSpPr/>
      </dsp:nvSpPr>
      <dsp:spPr>
        <a:xfrm>
          <a:off x="4566258" y="2328946"/>
          <a:ext cx="1901934" cy="760773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96012" rIns="48006" bIns="9601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1991</a:t>
          </a:r>
        </a:p>
      </dsp:txBody>
      <dsp:txXfrm>
        <a:off x="4946645" y="2328946"/>
        <a:ext cx="1141161" cy="760773"/>
      </dsp:txXfrm>
    </dsp:sp>
    <dsp:sp modelId="{7A5384E8-5167-4491-B1DE-52E2657C3321}">
      <dsp:nvSpPr>
        <dsp:cNvPr id="0" name=""/>
        <dsp:cNvSpPr/>
      </dsp:nvSpPr>
      <dsp:spPr>
        <a:xfrm>
          <a:off x="6087806" y="2328946"/>
          <a:ext cx="1901934" cy="760773"/>
        </a:xfrm>
        <a:prstGeom prst="chevron">
          <a:avLst/>
        </a:prstGeom>
        <a:solidFill>
          <a:schemeClr val="accent4">
            <a:lumMod val="5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96012" rIns="48006" bIns="9601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2001</a:t>
          </a:r>
        </a:p>
      </dsp:txBody>
      <dsp:txXfrm>
        <a:off x="6468193" y="2328946"/>
        <a:ext cx="1141161" cy="760773"/>
      </dsp:txXfrm>
    </dsp:sp>
    <dsp:sp modelId="{8356437F-81B1-48E3-8DC5-776C5C9BC8A3}">
      <dsp:nvSpPr>
        <dsp:cNvPr id="0" name=""/>
        <dsp:cNvSpPr/>
      </dsp:nvSpPr>
      <dsp:spPr>
        <a:xfrm>
          <a:off x="7609353" y="2328946"/>
          <a:ext cx="1901934" cy="760773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96012" rIns="48006" bIns="9601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2005</a:t>
          </a:r>
        </a:p>
      </dsp:txBody>
      <dsp:txXfrm>
        <a:off x="7989740" y="2328946"/>
        <a:ext cx="1141161" cy="760773"/>
      </dsp:txXfrm>
    </dsp:sp>
    <dsp:sp modelId="{71F55B7D-4E97-4337-8E77-268049C50F7B}">
      <dsp:nvSpPr>
        <dsp:cNvPr id="0" name=""/>
        <dsp:cNvSpPr/>
      </dsp:nvSpPr>
      <dsp:spPr>
        <a:xfrm>
          <a:off x="9130901" y="2328946"/>
          <a:ext cx="1901934" cy="760773"/>
        </a:xfrm>
        <a:prstGeom prst="chevron">
          <a:avLst/>
        </a:prstGeom>
        <a:solidFill>
          <a:schemeClr val="tx2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4018" tIns="96012" rIns="48006" bIns="96012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3600" kern="1200" dirty="0"/>
            <a:t>2009</a:t>
          </a:r>
        </a:p>
      </dsp:txBody>
      <dsp:txXfrm>
        <a:off x="9511288" y="2328946"/>
        <a:ext cx="1141161" cy="7607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EC0906-B39C-D4B6-255C-ED014B11A0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65DA33B-D8C3-ABA6-EB83-2168B2FCE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C8D84B4-90D4-0426-31D9-AB9C5BE66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F266EDB-B0DF-E074-1DB5-743AB3E2E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B9922E2-6C64-F45A-401A-1478AFF8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09520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AF8790-F213-C43E-96EE-9EF7280DC5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2308870-8D9E-DE63-9453-114F22B93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0D9A166-C387-F9F3-E040-5D2B3C3EE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C61735E-6ADF-0B68-89B8-364C51CD0F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A6516D6-CF4D-1831-5839-1043E33E6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372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166558E-9ACA-DB0D-AFD9-4144CB472A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C1596B4-A6CC-8DBE-D455-990757A78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FEB879-C51A-328C-96A3-E5948E359F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4F94FCD-B222-0DF3-C116-62F8B98F20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D052783-1CD3-A40F-3C36-6D55E63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61087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613753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D7DDD0-AD50-ADA5-5C56-351E5EB13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0EEE417-5338-A22E-1CD4-6C2108835F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81F5E57-2B82-8A7E-5AFD-6E7B3354F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72DBF48-96F5-F383-832D-B1642A740F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5768378-763D-38FA-C407-478F9AAB7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13233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85888DD-ED71-106B-64EF-3F5FBF00BD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53285EC-653C-0F1A-861D-3D610D576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FE8BE04-8825-2C30-C8AC-B51E62945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481986F-580A-F50E-B274-8F898C54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8B90765-5433-733C-0F06-21695F460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06446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6E07C-225E-5391-5D61-A513536DB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1D2B184-3025-811E-C4DD-F24E2BDC1C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E51025A-341A-BDE9-C414-83E2DC546B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2F450FD-D737-E08B-87AE-3D854782F2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FBEC84F-E117-3B93-908C-69CD4AE58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AB8D7D7-3E3D-61BE-D533-0004D8C2C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9265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99BCEE7-08A1-313E-D334-A6192EB73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869B8AC-736A-00D6-EDE4-1D74D9240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F6BC943-B8D0-461F-769F-5A41212D7C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9CF90E0-5519-7230-D6E3-8A56B03A6D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CFDC382-CB24-5315-AFAA-86948C820D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4D48273-0788-9B12-B3E6-2A2AD430AA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78507B1-0280-2B4F-3276-7921265D8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D3770F3-37D7-0009-7F82-D0C0FCC3B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9272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F21C4A2-D3B7-5903-1E94-E5C30B0ED0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F164F66-989C-04C5-5CC8-2EA8C69F3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4662A3AA-AAD0-A69D-A3B2-78F104D8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239CF51A-B635-4F45-9248-C46C63C75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467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4EA81C82-1DB6-EB2C-6090-C5DCC6FED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436DE452-523B-B38E-5FA7-48EA3A3082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E5AB704-0648-9C05-49EC-880CC52AB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2529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DFD0EE-81BE-1867-E4C9-4CBF6AFC4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FA03DF5-93EF-21AE-2274-381B70FDD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1428F97-D690-DCA6-B460-39E6D7CC7D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E3E5F50-AF0B-3719-2806-3BF9FB5A8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CC4EBA2-EECD-42A5-7548-A08A7EFD5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FF65995-6B3A-FB8B-FB0A-EA5F0E9C3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8748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341BB1B-F49D-4361-F5E5-AAE635A3C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7B3E5CCA-0682-8119-54F9-9FA4A41AED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2909691-1BE9-FAFB-D634-3D1C7C5E88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F7CC977-0A2A-8B59-D0B5-0E4C5BE3E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F69C4CD-323B-1870-C16D-F994399E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B2500FA-7CB4-6DE2-A9C1-9A9DD9782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25535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9EFAE7AC-0BCC-9F0C-AFBF-0F4A3A8FD8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F55B4D6-7544-3ADC-C96D-844329351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994FAA6-0094-8EA2-7975-5FEDFCA08D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235B5-90F1-4FDE-BBEE-B64DF31560BD}" type="datetimeFigureOut">
              <a:rPr lang="pt-BR" smtClean="0"/>
              <a:t>02/10/2023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7098F93-25CC-1EE7-F1CD-1627554673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DEA8CF3-1616-F3FC-A4CB-760C519A74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07054-5A21-48D8-9D96-0B260482C98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395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12" Type="http://schemas.openxmlformats.org/officeDocument/2006/relationships/image" Target="../media/image7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openxmlformats.org/officeDocument/2006/relationships/image" Target="../media/image6.jpeg"/><Relationship Id="rId5" Type="http://schemas.openxmlformats.org/officeDocument/2006/relationships/diagramColors" Target="../diagrams/colors1.xml"/><Relationship Id="rId10" Type="http://schemas.openxmlformats.org/officeDocument/2006/relationships/image" Target="../media/image2.png"/><Relationship Id="rId4" Type="http://schemas.openxmlformats.org/officeDocument/2006/relationships/diagramQuickStyle" Target="../diagrams/quickStyle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chart" Target="../charts/char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vião na pista">
            <a:extLst>
              <a:ext uri="{FF2B5EF4-FFF2-40B4-BE49-F238E27FC236}">
                <a16:creationId xmlns:a16="http://schemas.microsoft.com/office/drawing/2014/main" id="{5B1C8B7C-9EA4-4255-9BF0-A06A077F68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89" b="26589"/>
          <a:stretch/>
        </p:blipFill>
        <p:spPr>
          <a:xfrm>
            <a:off x="0" y="4034368"/>
            <a:ext cx="12192000" cy="282363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1DFF3E9-FCC4-4FC4-9054-9CBED7CC225F}"/>
              </a:ext>
            </a:extLst>
          </p:cNvPr>
          <p:cNvSpPr/>
          <p:nvPr/>
        </p:nvSpPr>
        <p:spPr>
          <a:xfrm>
            <a:off x="0" y="4034368"/>
            <a:ext cx="12192000" cy="2823633"/>
          </a:xfrm>
          <a:prstGeom prst="rect">
            <a:avLst/>
          </a:prstGeom>
          <a:solidFill>
            <a:srgbClr val="FFFFFF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1AC1DA-79DD-4644-90D4-D8983F97CB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43246" y="6492336"/>
            <a:ext cx="2357719" cy="34398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t-BR" sz="2000" dirty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Next LT Pro" panose="020B0504020202020204" pitchFamily="34" charset="0"/>
              </a:rPr>
              <a:t>03 de outubro 2023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F55BAC8-15B7-B009-75CA-ECBE35C982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0522" y="118312"/>
            <a:ext cx="1212292" cy="557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3ABDE16E-7505-1F21-B8DF-E0BB14814FB4}"/>
              </a:ext>
            </a:extLst>
          </p:cNvPr>
          <p:cNvSpPr txBox="1"/>
          <p:nvPr/>
        </p:nvSpPr>
        <p:spPr>
          <a:xfrm>
            <a:off x="9882740" y="167481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D67A4A5-B0C5-079C-AECF-B319EC4251AC}"/>
              </a:ext>
            </a:extLst>
          </p:cNvPr>
          <p:cNvSpPr txBox="1">
            <a:spLocks/>
          </p:cNvSpPr>
          <p:nvPr/>
        </p:nvSpPr>
        <p:spPr>
          <a:xfrm>
            <a:off x="1524000" y="1001748"/>
            <a:ext cx="9144000" cy="262947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400"/>
              </a:spcAft>
            </a:pPr>
            <a:r>
              <a:rPr lang="pt-BR" sz="4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Política regulatória do transporte aéreo brasileiro</a:t>
            </a:r>
            <a:br>
              <a:rPr lang="pt-BR" sz="2000" dirty="0">
                <a:latin typeface="Avenir Next LT Pro" panose="020B0504020202020204" pitchFamily="34" charset="0"/>
              </a:rPr>
            </a:br>
            <a:endParaRPr lang="pt-BR" sz="2000" dirty="0">
              <a:latin typeface="Avenir Next LT Pro" panose="020B05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pt-BR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Comissão de Fiscalização Financeira e Controle – Câmara dos Deputados</a:t>
            </a:r>
          </a:p>
          <a:p>
            <a:pPr>
              <a:spcAft>
                <a:spcPts val="600"/>
              </a:spcAft>
            </a:pPr>
            <a:r>
              <a:rPr lang="pt-BR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Avenir Next LT Pro" panose="020B0504020202020204" pitchFamily="34" charset="0"/>
              </a:rPr>
              <a:t>Secretaria Nacional de Aviação Civil – SAC/MPOR </a:t>
            </a:r>
          </a:p>
        </p:txBody>
      </p:sp>
    </p:spTree>
    <p:extLst>
      <p:ext uri="{BB962C8B-B14F-4D97-AF65-F5344CB8AC3E}">
        <p14:creationId xmlns:p14="http://schemas.microsoft.com/office/powerpoint/2010/main" val="1656590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entagon 7">
            <a:extLst>
              <a:ext uri="{FF2B5EF4-FFF2-40B4-BE49-F238E27FC236}">
                <a16:creationId xmlns:a16="http://schemas.microsoft.com/office/drawing/2014/main" id="{F07004C5-B15A-B447-A612-00D69E7443E4}"/>
              </a:ext>
            </a:extLst>
          </p:cNvPr>
          <p:cNvSpPr/>
          <p:nvPr/>
        </p:nvSpPr>
        <p:spPr>
          <a:xfrm>
            <a:off x="762000" y="3693974"/>
            <a:ext cx="1068388" cy="694030"/>
          </a:xfrm>
          <a:prstGeom prst="homePlate">
            <a:avLst/>
          </a:prstGeom>
          <a:solidFill>
            <a:srgbClr val="056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806FC29-23A6-178B-AE11-82DF0951B757}"/>
              </a:ext>
            </a:extLst>
          </p:cNvPr>
          <p:cNvSpPr txBox="1"/>
          <p:nvPr/>
        </p:nvSpPr>
        <p:spPr>
          <a:xfrm>
            <a:off x="867045" y="3874789"/>
            <a:ext cx="585417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2012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38AB4049-98C9-D4FC-8B90-750D6DD183AB}"/>
              </a:ext>
            </a:extLst>
          </p:cNvPr>
          <p:cNvSpPr txBox="1"/>
          <p:nvPr/>
        </p:nvSpPr>
        <p:spPr>
          <a:xfrm>
            <a:off x="1867338" y="3741209"/>
            <a:ext cx="1560042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0568A6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CONSOLIDAÇÃO</a:t>
            </a: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E3B72F93-7AD1-749E-DEE8-C215A3385E81}"/>
              </a:ext>
            </a:extLst>
          </p:cNvPr>
          <p:cNvSpPr txBox="1"/>
          <p:nvPr/>
        </p:nvSpPr>
        <p:spPr>
          <a:xfrm>
            <a:off x="1743817" y="3996690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0568A6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52,1%</a:t>
            </a:r>
          </a:p>
          <a:p>
            <a:pPr algn="r"/>
            <a:r>
              <a:rPr lang="en-US" sz="1200" b="1" spc="50" dirty="0">
                <a:solidFill>
                  <a:srgbClr val="0568A6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8,3%</a:t>
            </a:r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19357AC7-D645-F1D1-2CAB-63A05879FE9B}"/>
              </a:ext>
            </a:extLst>
          </p:cNvPr>
          <p:cNvSpPr txBox="1"/>
          <p:nvPr/>
        </p:nvSpPr>
        <p:spPr>
          <a:xfrm>
            <a:off x="677596" y="1063650"/>
            <a:ext cx="6684497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Distribuição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da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quantidade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bilhetes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comercializados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por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faixa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R$ 0,10 / KM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4BAF4734-7359-5800-B0A0-0F1F72FC440E}"/>
              </a:ext>
            </a:extLst>
          </p:cNvPr>
          <p:cNvSpPr txBox="1"/>
          <p:nvPr/>
        </p:nvSpPr>
        <p:spPr>
          <a:xfrm>
            <a:off x="2472608" y="3987313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R$ 0,50 / KM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R$ 1,50 / KM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9EA632DD-8947-A6BF-54EC-97CBE9680C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88" y="5083204"/>
            <a:ext cx="6998400" cy="839633"/>
          </a:xfrm>
          <a:prstGeom prst="rect">
            <a:avLst/>
          </a:prstGeom>
        </p:spPr>
      </p:pic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1D6514D5-A11E-82DC-B150-0E93B4ED5CC9}"/>
              </a:ext>
            </a:extLst>
          </p:cNvPr>
          <p:cNvGraphicFramePr>
            <a:graphicFrameLocks/>
          </p:cNvGraphicFramePr>
          <p:nvPr/>
        </p:nvGraphicFramePr>
        <p:xfrm>
          <a:off x="5092505" y="1481798"/>
          <a:ext cx="6739200" cy="4234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Pentagon 6">
            <a:extLst>
              <a:ext uri="{FF2B5EF4-FFF2-40B4-BE49-F238E27FC236}">
                <a16:creationId xmlns:a16="http://schemas.microsoft.com/office/drawing/2014/main" id="{773E941B-B635-4C30-07C8-B93F9DDAC873}"/>
              </a:ext>
            </a:extLst>
          </p:cNvPr>
          <p:cNvSpPr/>
          <p:nvPr/>
        </p:nvSpPr>
        <p:spPr>
          <a:xfrm>
            <a:off x="762000" y="2617303"/>
            <a:ext cx="1068388" cy="694030"/>
          </a:xfrm>
          <a:prstGeom prst="homePlate">
            <a:avLst/>
          </a:prstGeom>
          <a:solidFill>
            <a:srgbClr val="43AC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E27DDC48-63A7-515E-4B85-C7F7575EA803}"/>
              </a:ext>
            </a:extLst>
          </p:cNvPr>
          <p:cNvSpPr txBox="1"/>
          <p:nvPr/>
        </p:nvSpPr>
        <p:spPr>
          <a:xfrm>
            <a:off x="1867339" y="2650293"/>
            <a:ext cx="2826415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43ACB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INÍCIO DA LIBERDADE TARIFÁRIA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074E44F8-FAEE-F27B-901F-4D1B0A3A4DA0}"/>
              </a:ext>
            </a:extLst>
          </p:cNvPr>
          <p:cNvSpPr txBox="1"/>
          <p:nvPr/>
        </p:nvSpPr>
        <p:spPr>
          <a:xfrm>
            <a:off x="867045" y="2818960"/>
            <a:ext cx="636713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2002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D8177558-F048-D85B-ACFF-5F3BED02B1BD}"/>
              </a:ext>
            </a:extLst>
          </p:cNvPr>
          <p:cNvSpPr txBox="1"/>
          <p:nvPr/>
        </p:nvSpPr>
        <p:spPr>
          <a:xfrm>
            <a:off x="2472608" y="2905774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R$ 0,50 / KM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R$ 1,50 / KM</a:t>
            </a: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2226E684-426E-03DD-1798-46506C2197B8}"/>
              </a:ext>
            </a:extLst>
          </p:cNvPr>
          <p:cNvSpPr txBox="1"/>
          <p:nvPr/>
        </p:nvSpPr>
        <p:spPr>
          <a:xfrm>
            <a:off x="1743817" y="2905774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26,3%</a:t>
            </a:r>
          </a:p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44,4%</a:t>
            </a:r>
          </a:p>
        </p:txBody>
      </p:sp>
      <p:sp>
        <p:nvSpPr>
          <p:cNvPr id="7" name="TextBox 36">
            <a:extLst>
              <a:ext uri="{FF2B5EF4-FFF2-40B4-BE49-F238E27FC236}">
                <a16:creationId xmlns:a16="http://schemas.microsoft.com/office/drawing/2014/main" id="{68A0C9EB-3888-D367-B618-277512E6E6F8}"/>
              </a:ext>
            </a:extLst>
          </p:cNvPr>
          <p:cNvSpPr txBox="1"/>
          <p:nvPr/>
        </p:nvSpPr>
        <p:spPr>
          <a:xfrm>
            <a:off x="677595" y="1331784"/>
            <a:ext cx="4764638" cy="203133"/>
          </a:xfrm>
          <a:prstGeom prst="rect">
            <a:avLst/>
          </a:prstGeom>
          <a:noFill/>
          <a:ln>
            <a:noFill/>
          </a:ln>
        </p:spPr>
        <p:txBody>
          <a:bodyPr wrap="none" rtlCol="0" anchor="b">
            <a:spAutoFit/>
          </a:bodyPr>
          <a:lstStyle/>
          <a:p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FONTE: ANAC (Dados de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tarifas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aéreas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,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valores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reais de Jun/2023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atualizados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pelo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IPCA)</a:t>
            </a:r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0C5D4D4-C5E1-95E4-E678-5AC10FB318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9708" y="6294994"/>
            <a:ext cx="1212292" cy="557000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06CC8794-CBFE-5198-5A4C-2D824C791A0A}"/>
              </a:ext>
            </a:extLst>
          </p:cNvPr>
          <p:cNvSpPr txBox="1"/>
          <p:nvPr/>
        </p:nvSpPr>
        <p:spPr>
          <a:xfrm>
            <a:off x="9981926" y="6344163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sp>
        <p:nvSpPr>
          <p:cNvPr id="3" name="Freeform: Shape 36">
            <a:extLst>
              <a:ext uri="{FF2B5EF4-FFF2-40B4-BE49-F238E27FC236}">
                <a16:creationId xmlns:a16="http://schemas.microsoft.com/office/drawing/2014/main" id="{3F773512-C249-B67B-DBB1-2AF9A03A1A62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5" name="CaixaDeTexto 8">
            <a:extLst>
              <a:ext uri="{FF2B5EF4-FFF2-40B4-BE49-F238E27FC236}">
                <a16:creationId xmlns:a16="http://schemas.microsoft.com/office/drawing/2014/main" id="{7947B7CC-73ED-E34C-9FC1-53871965B5D9}"/>
              </a:ext>
            </a:extLst>
          </p:cNvPr>
          <p:cNvSpPr txBox="1"/>
          <p:nvPr/>
        </p:nvSpPr>
        <p:spPr>
          <a:xfrm>
            <a:off x="143339" y="115913"/>
            <a:ext cx="9396315" cy="57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Faixas de </a:t>
            </a:r>
            <a:r>
              <a:rPr lang="pt-BR" sz="2800" b="1" i="1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Yield</a:t>
            </a:r>
            <a:endParaRPr lang="pt-BR" sz="2800" b="1" i="1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709566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entagon 8">
            <a:extLst>
              <a:ext uri="{FF2B5EF4-FFF2-40B4-BE49-F238E27FC236}">
                <a16:creationId xmlns:a16="http://schemas.microsoft.com/office/drawing/2014/main" id="{D80EE67B-094C-F444-B0E5-DD42ACE7D92D}"/>
              </a:ext>
            </a:extLst>
          </p:cNvPr>
          <p:cNvSpPr/>
          <p:nvPr/>
        </p:nvSpPr>
        <p:spPr>
          <a:xfrm>
            <a:off x="762000" y="4770647"/>
            <a:ext cx="1068388" cy="694030"/>
          </a:xfrm>
          <a:prstGeom prst="homePlate">
            <a:avLst/>
          </a:prstGeom>
          <a:solidFill>
            <a:srgbClr val="D979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0" name="TextBox 12">
            <a:extLst>
              <a:ext uri="{FF2B5EF4-FFF2-40B4-BE49-F238E27FC236}">
                <a16:creationId xmlns:a16="http://schemas.microsoft.com/office/drawing/2014/main" id="{3BEFC7AC-983B-D380-61D4-04A97F0F51C1}"/>
              </a:ext>
            </a:extLst>
          </p:cNvPr>
          <p:cNvSpPr txBox="1"/>
          <p:nvPr/>
        </p:nvSpPr>
        <p:spPr>
          <a:xfrm>
            <a:off x="1867338" y="4791679"/>
            <a:ext cx="1503938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D9790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PÓS-PANDEMIA</a:t>
            </a: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A3F26083-9D12-C376-D01B-99B68D49796E}"/>
              </a:ext>
            </a:extLst>
          </p:cNvPr>
          <p:cNvSpPr txBox="1"/>
          <p:nvPr/>
        </p:nvSpPr>
        <p:spPr>
          <a:xfrm>
            <a:off x="1743817" y="5047161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D97904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56,7%</a:t>
            </a:r>
          </a:p>
          <a:p>
            <a:pPr algn="r"/>
            <a:r>
              <a:rPr lang="en-US" sz="1200" b="1" spc="50" dirty="0">
                <a:solidFill>
                  <a:srgbClr val="D97904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8,5%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8EE8D746-46E5-421F-8B3A-0AEB12EEA069}"/>
              </a:ext>
            </a:extLst>
          </p:cNvPr>
          <p:cNvSpPr txBox="1"/>
          <p:nvPr/>
        </p:nvSpPr>
        <p:spPr>
          <a:xfrm>
            <a:off x="867874" y="4951462"/>
            <a:ext cx="622286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2022</a:t>
            </a:r>
          </a:p>
        </p:txBody>
      </p:sp>
      <p:sp>
        <p:nvSpPr>
          <p:cNvPr id="17" name="TextBox 2">
            <a:extLst>
              <a:ext uri="{FF2B5EF4-FFF2-40B4-BE49-F238E27FC236}">
                <a16:creationId xmlns:a16="http://schemas.microsoft.com/office/drawing/2014/main" id="{A37E708B-AC08-B680-2A6A-6F92FD026487}"/>
              </a:ext>
            </a:extLst>
          </p:cNvPr>
          <p:cNvSpPr txBox="1"/>
          <p:nvPr/>
        </p:nvSpPr>
        <p:spPr>
          <a:xfrm>
            <a:off x="677596" y="1063650"/>
            <a:ext cx="6684497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Distribuição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da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quantidade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bilhetes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comercializados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por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faixa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R$ 0,10 / KM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E00951CB-56C8-B081-B163-51ABAB4C3AD2}"/>
              </a:ext>
            </a:extLst>
          </p:cNvPr>
          <p:cNvSpPr txBox="1"/>
          <p:nvPr/>
        </p:nvSpPr>
        <p:spPr>
          <a:xfrm>
            <a:off x="2463230" y="5032123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R$ 0,50 / KM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R$ 1,50 / KM</a:t>
            </a:r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id="{AEFF15D6-B131-CCE5-CC4F-31D454D13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88" y="5083204"/>
            <a:ext cx="6998400" cy="839633"/>
          </a:xfrm>
          <a:prstGeom prst="rect">
            <a:avLst/>
          </a:prstGeom>
        </p:spPr>
      </p:pic>
      <p:graphicFrame>
        <p:nvGraphicFramePr>
          <p:cNvPr id="27" name="Gráfico 26">
            <a:extLst>
              <a:ext uri="{FF2B5EF4-FFF2-40B4-BE49-F238E27FC236}">
                <a16:creationId xmlns:a16="http://schemas.microsoft.com/office/drawing/2014/main" id="{5D0325BD-3465-D966-0781-AAA556B0B515}"/>
              </a:ext>
            </a:extLst>
          </p:cNvPr>
          <p:cNvGraphicFramePr>
            <a:graphicFrameLocks/>
          </p:cNvGraphicFramePr>
          <p:nvPr/>
        </p:nvGraphicFramePr>
        <p:xfrm>
          <a:off x="5092505" y="1481798"/>
          <a:ext cx="6739200" cy="4234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8" name="Pentagon 7">
            <a:extLst>
              <a:ext uri="{FF2B5EF4-FFF2-40B4-BE49-F238E27FC236}">
                <a16:creationId xmlns:a16="http://schemas.microsoft.com/office/drawing/2014/main" id="{824D645D-EA8A-1A83-53DE-9E28B3C1E43B}"/>
              </a:ext>
            </a:extLst>
          </p:cNvPr>
          <p:cNvSpPr/>
          <p:nvPr/>
        </p:nvSpPr>
        <p:spPr>
          <a:xfrm>
            <a:off x="762000" y="3693974"/>
            <a:ext cx="1068388" cy="694030"/>
          </a:xfrm>
          <a:prstGeom prst="homePlate">
            <a:avLst/>
          </a:prstGeom>
          <a:solidFill>
            <a:srgbClr val="056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F5EE1AC0-2C81-96D8-6C01-7802E8F5C150}"/>
              </a:ext>
            </a:extLst>
          </p:cNvPr>
          <p:cNvSpPr txBox="1"/>
          <p:nvPr/>
        </p:nvSpPr>
        <p:spPr>
          <a:xfrm>
            <a:off x="867045" y="3874789"/>
            <a:ext cx="585417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2012</a:t>
            </a:r>
          </a:p>
        </p:txBody>
      </p:sp>
      <p:sp>
        <p:nvSpPr>
          <p:cNvPr id="30" name="TextBox 12">
            <a:extLst>
              <a:ext uri="{FF2B5EF4-FFF2-40B4-BE49-F238E27FC236}">
                <a16:creationId xmlns:a16="http://schemas.microsoft.com/office/drawing/2014/main" id="{2D2027AF-526F-99AA-7385-DA5FFE923220}"/>
              </a:ext>
            </a:extLst>
          </p:cNvPr>
          <p:cNvSpPr txBox="1"/>
          <p:nvPr/>
        </p:nvSpPr>
        <p:spPr>
          <a:xfrm>
            <a:off x="1867338" y="3741209"/>
            <a:ext cx="1560042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0568A6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CONSOLIDAÇÃO</a:t>
            </a:r>
          </a:p>
        </p:txBody>
      </p:sp>
      <p:sp>
        <p:nvSpPr>
          <p:cNvPr id="31" name="TextBox 2">
            <a:extLst>
              <a:ext uri="{FF2B5EF4-FFF2-40B4-BE49-F238E27FC236}">
                <a16:creationId xmlns:a16="http://schemas.microsoft.com/office/drawing/2014/main" id="{D380BAAD-7D5D-12AC-46A1-E794491014F9}"/>
              </a:ext>
            </a:extLst>
          </p:cNvPr>
          <p:cNvSpPr txBox="1"/>
          <p:nvPr/>
        </p:nvSpPr>
        <p:spPr>
          <a:xfrm>
            <a:off x="1743817" y="3996690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0568A6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52,1%</a:t>
            </a:r>
          </a:p>
          <a:p>
            <a:pPr algn="r"/>
            <a:r>
              <a:rPr lang="en-US" sz="1200" b="1" spc="50" dirty="0">
                <a:solidFill>
                  <a:srgbClr val="0568A6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8,3%</a:t>
            </a:r>
          </a:p>
        </p:txBody>
      </p:sp>
      <p:sp>
        <p:nvSpPr>
          <p:cNvPr id="32" name="TextBox 2">
            <a:extLst>
              <a:ext uri="{FF2B5EF4-FFF2-40B4-BE49-F238E27FC236}">
                <a16:creationId xmlns:a16="http://schemas.microsoft.com/office/drawing/2014/main" id="{E87085C9-5958-6334-6DB0-95F23409FC15}"/>
              </a:ext>
            </a:extLst>
          </p:cNvPr>
          <p:cNvSpPr txBox="1"/>
          <p:nvPr/>
        </p:nvSpPr>
        <p:spPr>
          <a:xfrm>
            <a:off x="2472608" y="3987313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R$ 0,50 / KM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R$ 1,50 / KM</a:t>
            </a:r>
          </a:p>
        </p:txBody>
      </p:sp>
      <p:sp>
        <p:nvSpPr>
          <p:cNvPr id="33" name="Pentagon 6">
            <a:extLst>
              <a:ext uri="{FF2B5EF4-FFF2-40B4-BE49-F238E27FC236}">
                <a16:creationId xmlns:a16="http://schemas.microsoft.com/office/drawing/2014/main" id="{57425196-5058-C76D-B594-FF236EB118C4}"/>
              </a:ext>
            </a:extLst>
          </p:cNvPr>
          <p:cNvSpPr/>
          <p:nvPr/>
        </p:nvSpPr>
        <p:spPr>
          <a:xfrm>
            <a:off x="762000" y="2617303"/>
            <a:ext cx="1068388" cy="694030"/>
          </a:xfrm>
          <a:prstGeom prst="homePlate">
            <a:avLst/>
          </a:prstGeom>
          <a:solidFill>
            <a:srgbClr val="43AC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34" name="TextBox 12">
            <a:extLst>
              <a:ext uri="{FF2B5EF4-FFF2-40B4-BE49-F238E27FC236}">
                <a16:creationId xmlns:a16="http://schemas.microsoft.com/office/drawing/2014/main" id="{16F3C9C9-D312-7A9B-E2EB-1D678A34DCF5}"/>
              </a:ext>
            </a:extLst>
          </p:cNvPr>
          <p:cNvSpPr txBox="1"/>
          <p:nvPr/>
        </p:nvSpPr>
        <p:spPr>
          <a:xfrm>
            <a:off x="1867339" y="2650293"/>
            <a:ext cx="2826415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43ACB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INÍCIO DA LIBERDADE TARIFÁRIA</a:t>
            </a: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62E2386C-B09A-EDAD-8274-1B3AA3866AD3}"/>
              </a:ext>
            </a:extLst>
          </p:cNvPr>
          <p:cNvSpPr txBox="1"/>
          <p:nvPr/>
        </p:nvSpPr>
        <p:spPr>
          <a:xfrm>
            <a:off x="867045" y="2818960"/>
            <a:ext cx="636713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2002</a:t>
            </a:r>
          </a:p>
        </p:txBody>
      </p:sp>
      <p:sp>
        <p:nvSpPr>
          <p:cNvPr id="36" name="TextBox 2">
            <a:extLst>
              <a:ext uri="{FF2B5EF4-FFF2-40B4-BE49-F238E27FC236}">
                <a16:creationId xmlns:a16="http://schemas.microsoft.com/office/drawing/2014/main" id="{6778EC09-EF8D-AE13-814E-C8B986CC25A2}"/>
              </a:ext>
            </a:extLst>
          </p:cNvPr>
          <p:cNvSpPr txBox="1"/>
          <p:nvPr/>
        </p:nvSpPr>
        <p:spPr>
          <a:xfrm>
            <a:off x="2472608" y="2905774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R$ 0,50 / KM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R$ 1,50 / KM</a:t>
            </a:r>
          </a:p>
        </p:txBody>
      </p:sp>
      <p:sp>
        <p:nvSpPr>
          <p:cNvPr id="37" name="TextBox 2">
            <a:extLst>
              <a:ext uri="{FF2B5EF4-FFF2-40B4-BE49-F238E27FC236}">
                <a16:creationId xmlns:a16="http://schemas.microsoft.com/office/drawing/2014/main" id="{405BCF22-F0CA-B596-FCA5-CB9269480204}"/>
              </a:ext>
            </a:extLst>
          </p:cNvPr>
          <p:cNvSpPr txBox="1"/>
          <p:nvPr/>
        </p:nvSpPr>
        <p:spPr>
          <a:xfrm>
            <a:off x="1743817" y="2905774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26,3%</a:t>
            </a:r>
          </a:p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44,4%</a:t>
            </a:r>
          </a:p>
        </p:txBody>
      </p:sp>
      <p:sp>
        <p:nvSpPr>
          <p:cNvPr id="4" name="TextBox 36">
            <a:extLst>
              <a:ext uri="{FF2B5EF4-FFF2-40B4-BE49-F238E27FC236}">
                <a16:creationId xmlns:a16="http://schemas.microsoft.com/office/drawing/2014/main" id="{8DAEC3AE-F4FE-AADB-D49B-924AB2CC0B0B}"/>
              </a:ext>
            </a:extLst>
          </p:cNvPr>
          <p:cNvSpPr txBox="1"/>
          <p:nvPr/>
        </p:nvSpPr>
        <p:spPr>
          <a:xfrm>
            <a:off x="677595" y="1331784"/>
            <a:ext cx="4764638" cy="203133"/>
          </a:xfrm>
          <a:prstGeom prst="rect">
            <a:avLst/>
          </a:prstGeom>
          <a:noFill/>
          <a:ln>
            <a:noFill/>
          </a:ln>
        </p:spPr>
        <p:txBody>
          <a:bodyPr wrap="none" rtlCol="0" anchor="b">
            <a:spAutoFit/>
          </a:bodyPr>
          <a:lstStyle/>
          <a:p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FONTE: ANAC (Dados de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tarifas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aéreas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,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valores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reais de Jun/2023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atualizados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pelo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IPCA)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F3A198DE-2AAB-C2E3-0520-11F53A6D20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9708" y="6294994"/>
            <a:ext cx="1212292" cy="55700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5551727B-A1A9-EC83-5609-A181FD01398A}"/>
              </a:ext>
            </a:extLst>
          </p:cNvPr>
          <p:cNvSpPr txBox="1"/>
          <p:nvPr/>
        </p:nvSpPr>
        <p:spPr>
          <a:xfrm>
            <a:off x="9981926" y="6344163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sp>
        <p:nvSpPr>
          <p:cNvPr id="2" name="Freeform: Shape 36">
            <a:extLst>
              <a:ext uri="{FF2B5EF4-FFF2-40B4-BE49-F238E27FC236}">
                <a16:creationId xmlns:a16="http://schemas.microsoft.com/office/drawing/2014/main" id="{94807A74-CB43-BCB8-6C1A-4912619D4CE2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3" name="CaixaDeTexto 8">
            <a:extLst>
              <a:ext uri="{FF2B5EF4-FFF2-40B4-BE49-F238E27FC236}">
                <a16:creationId xmlns:a16="http://schemas.microsoft.com/office/drawing/2014/main" id="{D4E24A14-08BA-5CDB-146C-17AED0CB5845}"/>
              </a:ext>
            </a:extLst>
          </p:cNvPr>
          <p:cNvSpPr txBox="1"/>
          <p:nvPr/>
        </p:nvSpPr>
        <p:spPr>
          <a:xfrm>
            <a:off x="143339" y="115913"/>
            <a:ext cx="9396315" cy="57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Faixas de </a:t>
            </a:r>
            <a:r>
              <a:rPr lang="pt-BR" sz="2800" b="1" i="1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Yield</a:t>
            </a:r>
            <a:endParaRPr lang="pt-BR" sz="2800" b="1" i="1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5291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 descr="Avião na pista">
            <a:extLst>
              <a:ext uri="{FF2B5EF4-FFF2-40B4-BE49-F238E27FC236}">
                <a16:creationId xmlns:a16="http://schemas.microsoft.com/office/drawing/2014/main" id="{5B1C8B7C-9EA4-4255-9BF0-A06A077F68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589" b="26589"/>
          <a:stretch/>
        </p:blipFill>
        <p:spPr>
          <a:xfrm>
            <a:off x="0" y="4034368"/>
            <a:ext cx="12192000" cy="2823632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1DFF3E9-FCC4-4FC4-9054-9CBED7CC225F}"/>
              </a:ext>
            </a:extLst>
          </p:cNvPr>
          <p:cNvSpPr/>
          <p:nvPr/>
        </p:nvSpPr>
        <p:spPr>
          <a:xfrm>
            <a:off x="0" y="4034368"/>
            <a:ext cx="12192000" cy="2823633"/>
          </a:xfrm>
          <a:prstGeom prst="rect">
            <a:avLst/>
          </a:prstGeom>
          <a:solidFill>
            <a:srgbClr val="FFFFFF">
              <a:alpha val="4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pic>
        <p:nvPicPr>
          <p:cNvPr id="10" name="Imagem 9">
            <a:extLst>
              <a:ext uri="{FF2B5EF4-FFF2-40B4-BE49-F238E27FC236}">
                <a16:creationId xmlns:a16="http://schemas.microsoft.com/office/drawing/2014/main" id="{0F55BAC8-15B7-B009-75CA-ECBE35C982E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80522" y="118312"/>
            <a:ext cx="1212292" cy="557000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3ABDE16E-7505-1F21-B8DF-E0BB14814FB4}"/>
              </a:ext>
            </a:extLst>
          </p:cNvPr>
          <p:cNvSpPr txBox="1"/>
          <p:nvPr/>
        </p:nvSpPr>
        <p:spPr>
          <a:xfrm>
            <a:off x="9882740" y="167481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D67A4A5-B0C5-079C-AECF-B319EC4251AC}"/>
              </a:ext>
            </a:extLst>
          </p:cNvPr>
          <p:cNvSpPr txBox="1">
            <a:spLocks/>
          </p:cNvSpPr>
          <p:nvPr/>
        </p:nvSpPr>
        <p:spPr>
          <a:xfrm>
            <a:off x="1524000" y="1089669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400"/>
              </a:spcAft>
            </a:pPr>
            <a:r>
              <a:rPr lang="pt-BR" dirty="0">
                <a:solidFill>
                  <a:schemeClr val="tx1">
                    <a:lumMod val="50000"/>
                    <a:lumOff val="50000"/>
                  </a:schemeClr>
                </a:solidFill>
                <a:latin typeface="Avenir Next LT Pro" panose="020B0504020202020204" pitchFamily="34" charset="0"/>
              </a:rPr>
              <a:t>Obrigado!</a:t>
            </a:r>
            <a:endParaRPr lang="pt-BR" sz="4000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enir Next LT Pro" panose="020B05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EC0002A3-6DEE-EF83-152B-48FF101281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843246" y="6492336"/>
            <a:ext cx="2357719" cy="343989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pt-BR" sz="2000" dirty="0">
                <a:ln>
                  <a:solidFill>
                    <a:schemeClr val="tx1">
                      <a:lumMod val="50000"/>
                      <a:lumOff val="50000"/>
                    </a:schemeClr>
                  </a:solidFill>
                </a:ln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enir Next LT Pro" panose="020B0504020202020204" pitchFamily="34" charset="0"/>
              </a:rPr>
              <a:t>26 de setembro 2023</a:t>
            </a:r>
          </a:p>
        </p:txBody>
      </p:sp>
    </p:spTree>
    <p:extLst>
      <p:ext uri="{BB962C8B-B14F-4D97-AF65-F5344CB8AC3E}">
        <p14:creationId xmlns:p14="http://schemas.microsoft.com/office/powerpoint/2010/main" val="1559224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Conector reto 18">
            <a:extLst>
              <a:ext uri="{FF2B5EF4-FFF2-40B4-BE49-F238E27FC236}">
                <a16:creationId xmlns:a16="http://schemas.microsoft.com/office/drawing/2014/main" id="{399F1382-49BD-D5F7-470C-DFEC1C5D202E}"/>
              </a:ext>
            </a:extLst>
          </p:cNvPr>
          <p:cNvCxnSpPr/>
          <p:nvPr/>
        </p:nvCxnSpPr>
        <p:spPr>
          <a:xfrm>
            <a:off x="683626" y="1990166"/>
            <a:ext cx="0" cy="146124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to 19">
            <a:extLst>
              <a:ext uri="{FF2B5EF4-FFF2-40B4-BE49-F238E27FC236}">
                <a16:creationId xmlns:a16="http://schemas.microsoft.com/office/drawing/2014/main" id="{9F0721C1-7BFC-138F-F0FE-238EED926145}"/>
              </a:ext>
            </a:extLst>
          </p:cNvPr>
          <p:cNvCxnSpPr>
            <a:cxnSpLocks/>
            <a:endCxn id="29" idx="3"/>
          </p:cNvCxnSpPr>
          <p:nvPr/>
        </p:nvCxnSpPr>
        <p:spPr>
          <a:xfrm>
            <a:off x="2798764" y="1936377"/>
            <a:ext cx="2733" cy="297396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to 20">
            <a:extLst>
              <a:ext uri="{FF2B5EF4-FFF2-40B4-BE49-F238E27FC236}">
                <a16:creationId xmlns:a16="http://schemas.microsoft.com/office/drawing/2014/main" id="{B6251E63-1688-A58D-238C-95B50425F0AA}"/>
              </a:ext>
            </a:extLst>
          </p:cNvPr>
          <p:cNvCxnSpPr>
            <a:cxnSpLocks/>
          </p:cNvCxnSpPr>
          <p:nvPr/>
        </p:nvCxnSpPr>
        <p:spPr>
          <a:xfrm>
            <a:off x="4045390" y="1936377"/>
            <a:ext cx="0" cy="3881718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to 22">
            <a:extLst>
              <a:ext uri="{FF2B5EF4-FFF2-40B4-BE49-F238E27FC236}">
                <a16:creationId xmlns:a16="http://schemas.microsoft.com/office/drawing/2014/main" id="{20B9BD14-B0D8-9D52-2F5A-F949DFD6547F}"/>
              </a:ext>
            </a:extLst>
          </p:cNvPr>
          <p:cNvCxnSpPr>
            <a:cxnSpLocks/>
          </p:cNvCxnSpPr>
          <p:nvPr/>
        </p:nvCxnSpPr>
        <p:spPr>
          <a:xfrm>
            <a:off x="7588945" y="2003061"/>
            <a:ext cx="34276" cy="2973962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ector reto 23">
            <a:extLst>
              <a:ext uri="{FF2B5EF4-FFF2-40B4-BE49-F238E27FC236}">
                <a16:creationId xmlns:a16="http://schemas.microsoft.com/office/drawing/2014/main" id="{46AB2919-891B-7EDA-E988-41DCE7B23FEF}"/>
              </a:ext>
            </a:extLst>
          </p:cNvPr>
          <p:cNvCxnSpPr/>
          <p:nvPr/>
        </p:nvCxnSpPr>
        <p:spPr>
          <a:xfrm>
            <a:off x="8518779" y="1936376"/>
            <a:ext cx="0" cy="34200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to 21">
            <a:extLst>
              <a:ext uri="{FF2B5EF4-FFF2-40B4-BE49-F238E27FC236}">
                <a16:creationId xmlns:a16="http://schemas.microsoft.com/office/drawing/2014/main" id="{24752F5D-A997-D019-AADC-8ACD7BFBDB43}"/>
              </a:ext>
            </a:extLst>
          </p:cNvPr>
          <p:cNvCxnSpPr/>
          <p:nvPr/>
        </p:nvCxnSpPr>
        <p:spPr>
          <a:xfrm>
            <a:off x="5515602" y="1936377"/>
            <a:ext cx="0" cy="1461247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to 25">
            <a:extLst>
              <a:ext uri="{FF2B5EF4-FFF2-40B4-BE49-F238E27FC236}">
                <a16:creationId xmlns:a16="http://schemas.microsoft.com/office/drawing/2014/main" id="{1EDAB644-7F7E-7BF9-7645-D8C5BE505D94}"/>
              </a:ext>
            </a:extLst>
          </p:cNvPr>
          <p:cNvCxnSpPr>
            <a:cxnSpLocks/>
          </p:cNvCxnSpPr>
          <p:nvPr/>
        </p:nvCxnSpPr>
        <p:spPr>
          <a:xfrm>
            <a:off x="10908484" y="1708979"/>
            <a:ext cx="40959" cy="324000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Diagrama 8">
            <a:extLst>
              <a:ext uri="{FF2B5EF4-FFF2-40B4-BE49-F238E27FC236}">
                <a16:creationId xmlns:a16="http://schemas.microsoft.com/office/drawing/2014/main" id="{4F5DE03D-21BB-1C02-7AB2-8DE78CB0AA6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35023381"/>
              </p:ext>
            </p:extLst>
          </p:nvPr>
        </p:nvGraphicFramePr>
        <p:xfrm>
          <a:off x="510910" y="-960430"/>
          <a:ext cx="1103445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Freeform: Shape 36">
            <a:extLst>
              <a:ext uri="{FF2B5EF4-FFF2-40B4-BE49-F238E27FC236}">
                <a16:creationId xmlns:a16="http://schemas.microsoft.com/office/drawing/2014/main" id="{C4685249-FE0C-4E9A-83A2-8A5C9B83ADC2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 dirty="0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8" name="CaixaDeTexto 8">
            <a:extLst>
              <a:ext uri="{FF2B5EF4-FFF2-40B4-BE49-F238E27FC236}">
                <a16:creationId xmlns:a16="http://schemas.microsoft.com/office/drawing/2014/main" id="{A5EC1DEA-5B23-7D96-F55D-B45F2669CC95}"/>
              </a:ext>
            </a:extLst>
          </p:cNvPr>
          <p:cNvSpPr txBox="1"/>
          <p:nvPr/>
        </p:nvSpPr>
        <p:spPr>
          <a:xfrm>
            <a:off x="143339" y="115913"/>
            <a:ext cx="9396315" cy="57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Evolução regulatória do transporte aéreo</a:t>
            </a:r>
          </a:p>
        </p:txBody>
      </p:sp>
      <p:sp>
        <p:nvSpPr>
          <p:cNvPr id="27" name="Retângulo: Cantos Arredondados 26">
            <a:extLst>
              <a:ext uri="{FF2B5EF4-FFF2-40B4-BE49-F238E27FC236}">
                <a16:creationId xmlns:a16="http://schemas.microsoft.com/office/drawing/2014/main" id="{45C5E3AD-855D-D2FC-50EA-D8C7FE2B5ACC}"/>
              </a:ext>
            </a:extLst>
          </p:cNvPr>
          <p:cNvSpPr/>
          <p:nvPr/>
        </p:nvSpPr>
        <p:spPr>
          <a:xfrm>
            <a:off x="677637" y="3321693"/>
            <a:ext cx="1334561" cy="8057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050" u="sng" dirty="0">
                <a:solidFill>
                  <a:schemeClr val="tx2"/>
                </a:solidFill>
                <a:latin typeface="Avenir Next LT Pro" panose="020B0504020202020204" pitchFamily="34" charset="0"/>
              </a:rPr>
              <a:t>EUA</a:t>
            </a:r>
          </a:p>
          <a:p>
            <a:r>
              <a:rPr lang="pt-BR" sz="1050" dirty="0">
                <a:solidFill>
                  <a:schemeClr val="tx2"/>
                </a:solidFill>
                <a:latin typeface="Avenir Next LT Pro" panose="020B0504020202020204" pitchFamily="34" charset="0"/>
              </a:rPr>
              <a:t>Desregulação do transporte aéreo</a:t>
            </a:r>
          </a:p>
        </p:txBody>
      </p:sp>
      <p:sp>
        <p:nvSpPr>
          <p:cNvPr id="29" name="Retângulo: Cantos Arredondados 28">
            <a:extLst>
              <a:ext uri="{FF2B5EF4-FFF2-40B4-BE49-F238E27FC236}">
                <a16:creationId xmlns:a16="http://schemas.microsoft.com/office/drawing/2014/main" id="{E9CE68FF-49A3-C674-F174-6D8FAC9DCD39}"/>
              </a:ext>
            </a:extLst>
          </p:cNvPr>
          <p:cNvSpPr/>
          <p:nvPr/>
        </p:nvSpPr>
        <p:spPr>
          <a:xfrm>
            <a:off x="1093695" y="4507464"/>
            <a:ext cx="1707802" cy="8057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050" u="sng" dirty="0">
                <a:solidFill>
                  <a:schemeClr val="tx2"/>
                </a:solidFill>
                <a:latin typeface="Avenir Next LT Pro" panose="020B0504020202020204" pitchFamily="34" charset="0"/>
              </a:rPr>
              <a:t>Europa</a:t>
            </a:r>
          </a:p>
          <a:p>
            <a:r>
              <a:rPr lang="pt-BR" sz="1050" dirty="0">
                <a:solidFill>
                  <a:schemeClr val="tx2"/>
                </a:solidFill>
                <a:latin typeface="Avenir Next LT Pro" panose="020B0504020202020204" pitchFamily="34" charset="0"/>
              </a:rPr>
              <a:t>Início da desregulação do transporte aéreo</a:t>
            </a:r>
          </a:p>
        </p:txBody>
      </p:sp>
      <p:sp>
        <p:nvSpPr>
          <p:cNvPr id="31" name="Retângulo: Cantos Arredondados 30">
            <a:extLst>
              <a:ext uri="{FF2B5EF4-FFF2-40B4-BE49-F238E27FC236}">
                <a16:creationId xmlns:a16="http://schemas.microsoft.com/office/drawing/2014/main" id="{062FFA6D-C861-4B09-F3D0-FE91F45938C7}"/>
              </a:ext>
            </a:extLst>
          </p:cNvPr>
          <p:cNvSpPr/>
          <p:nvPr/>
        </p:nvSpPr>
        <p:spPr>
          <a:xfrm>
            <a:off x="4044857" y="5505775"/>
            <a:ext cx="1469810" cy="67090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050" u="sng" dirty="0">
                <a:solidFill>
                  <a:schemeClr val="tx2"/>
                </a:solidFill>
                <a:latin typeface="Avenir Next LT Pro" panose="020B0504020202020204" pitchFamily="34" charset="0"/>
              </a:rPr>
              <a:t>Brasil</a:t>
            </a:r>
          </a:p>
          <a:p>
            <a:r>
              <a:rPr lang="pt-BR" sz="1050" dirty="0">
                <a:solidFill>
                  <a:schemeClr val="tx2"/>
                </a:solidFill>
                <a:latin typeface="Avenir Next LT Pro" panose="020B0504020202020204" pitchFamily="34" charset="0"/>
              </a:rPr>
              <a:t>Início das bandas tarifárias</a:t>
            </a:r>
          </a:p>
        </p:txBody>
      </p:sp>
      <p:sp>
        <p:nvSpPr>
          <p:cNvPr id="33" name="Retângulo: Cantos Arredondados 32">
            <a:extLst>
              <a:ext uri="{FF2B5EF4-FFF2-40B4-BE49-F238E27FC236}">
                <a16:creationId xmlns:a16="http://schemas.microsoft.com/office/drawing/2014/main" id="{6391A869-49BC-96C0-3C44-EAFC68DF363C}"/>
              </a:ext>
            </a:extLst>
          </p:cNvPr>
          <p:cNvSpPr/>
          <p:nvPr/>
        </p:nvSpPr>
        <p:spPr>
          <a:xfrm>
            <a:off x="5515069" y="3244332"/>
            <a:ext cx="1334561" cy="8057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050" u="sng" dirty="0">
                <a:solidFill>
                  <a:schemeClr val="tx2"/>
                </a:solidFill>
                <a:latin typeface="Avenir Next LT Pro" panose="020B0504020202020204" pitchFamily="34" charset="0"/>
              </a:rPr>
              <a:t>Brasil</a:t>
            </a:r>
          </a:p>
          <a:p>
            <a:r>
              <a:rPr lang="pt-BR" sz="1050" dirty="0">
                <a:solidFill>
                  <a:schemeClr val="tx2"/>
                </a:solidFill>
                <a:latin typeface="Avenir Next LT Pro" panose="020B0504020202020204" pitchFamily="34" charset="0"/>
              </a:rPr>
              <a:t>Início da flexibilização</a:t>
            </a:r>
          </a:p>
        </p:txBody>
      </p:sp>
      <p:sp>
        <p:nvSpPr>
          <p:cNvPr id="34" name="Retângulo: Cantos Arredondados 33">
            <a:extLst>
              <a:ext uri="{FF2B5EF4-FFF2-40B4-BE49-F238E27FC236}">
                <a16:creationId xmlns:a16="http://schemas.microsoft.com/office/drawing/2014/main" id="{60990036-AA81-CA72-05C9-812EB67460CB}"/>
              </a:ext>
            </a:extLst>
          </p:cNvPr>
          <p:cNvSpPr/>
          <p:nvPr/>
        </p:nvSpPr>
        <p:spPr>
          <a:xfrm>
            <a:off x="6306057" y="4574149"/>
            <a:ext cx="1334561" cy="80574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050" u="sng" dirty="0">
                <a:solidFill>
                  <a:schemeClr val="tx2"/>
                </a:solidFill>
                <a:latin typeface="Avenir Next LT Pro" panose="020B0504020202020204" pitchFamily="34" charset="0"/>
              </a:rPr>
              <a:t>Brasil</a:t>
            </a:r>
          </a:p>
          <a:p>
            <a:r>
              <a:rPr lang="pt-BR" sz="1050" dirty="0">
                <a:solidFill>
                  <a:schemeClr val="tx2"/>
                </a:solidFill>
                <a:latin typeface="Avenir Next LT Pro" panose="020B0504020202020204" pitchFamily="34" charset="0"/>
              </a:rPr>
              <a:t>Introdução de liberdade tarifária</a:t>
            </a:r>
          </a:p>
        </p:txBody>
      </p:sp>
      <p:sp>
        <p:nvSpPr>
          <p:cNvPr id="36" name="Retângulo: Cantos Arredondados 35">
            <a:extLst>
              <a:ext uri="{FF2B5EF4-FFF2-40B4-BE49-F238E27FC236}">
                <a16:creationId xmlns:a16="http://schemas.microsoft.com/office/drawing/2014/main" id="{54A64BBE-E625-92BE-4C61-675802067795}"/>
              </a:ext>
            </a:extLst>
          </p:cNvPr>
          <p:cNvSpPr/>
          <p:nvPr/>
        </p:nvSpPr>
        <p:spPr>
          <a:xfrm>
            <a:off x="8512602" y="3395653"/>
            <a:ext cx="1813771" cy="98808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050" u="sng" dirty="0">
                <a:solidFill>
                  <a:schemeClr val="tx2"/>
                </a:solidFill>
                <a:latin typeface="Avenir Next LT Pro" panose="020B0504020202020204" pitchFamily="34" charset="0"/>
              </a:rPr>
              <a:t>Criação da ANAC</a:t>
            </a:r>
          </a:p>
          <a:p>
            <a:r>
              <a:rPr lang="pt-BR" sz="1050" dirty="0">
                <a:solidFill>
                  <a:schemeClr val="tx2"/>
                </a:solidFill>
                <a:latin typeface="Avenir Next LT Pro" panose="020B0504020202020204" pitchFamily="34" charset="0"/>
              </a:rPr>
              <a:t>Consolidação do processo de flexibilização (liberdade de rotas e de tarifas)</a:t>
            </a:r>
          </a:p>
        </p:txBody>
      </p:sp>
      <p:sp>
        <p:nvSpPr>
          <p:cNvPr id="39" name="Retângulo: Cantos Arredondados 38">
            <a:extLst>
              <a:ext uri="{FF2B5EF4-FFF2-40B4-BE49-F238E27FC236}">
                <a16:creationId xmlns:a16="http://schemas.microsoft.com/office/drawing/2014/main" id="{4795AB90-447A-DF64-01D8-1C2272844EF5}"/>
              </a:ext>
            </a:extLst>
          </p:cNvPr>
          <p:cNvSpPr/>
          <p:nvPr/>
        </p:nvSpPr>
        <p:spPr>
          <a:xfrm>
            <a:off x="10502388" y="4827368"/>
            <a:ext cx="1447564" cy="92327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050" u="sng" dirty="0">
                <a:solidFill>
                  <a:schemeClr val="tx2"/>
                </a:solidFill>
                <a:latin typeface="Avenir Next LT Pro" panose="020B0504020202020204" pitchFamily="34" charset="0"/>
              </a:rPr>
              <a:t>Brasil</a:t>
            </a:r>
          </a:p>
          <a:p>
            <a:r>
              <a:rPr lang="pt-BR" sz="1050" dirty="0">
                <a:solidFill>
                  <a:schemeClr val="tx2"/>
                </a:solidFill>
                <a:latin typeface="Avenir Next LT Pro" panose="020B0504020202020204" pitchFamily="34" charset="0"/>
              </a:rPr>
              <a:t>Liberdade tarifária internacional</a:t>
            </a:r>
          </a:p>
        </p:txBody>
      </p:sp>
      <p:pic>
        <p:nvPicPr>
          <p:cNvPr id="1026" name="Picture 2" descr="upload.wikimedia.org/wikipedia/commons/a/a4/Flag_o...">
            <a:extLst>
              <a:ext uri="{FF2B5EF4-FFF2-40B4-BE49-F238E27FC236}">
                <a16:creationId xmlns:a16="http://schemas.microsoft.com/office/drawing/2014/main" id="{1BFF5DB4-6201-1750-EDC5-95640FF27F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551" y="3512188"/>
            <a:ext cx="274287" cy="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União Europeia: países, bandeira, objetivos - Brasil Escola">
            <a:extLst>
              <a:ext uri="{FF2B5EF4-FFF2-40B4-BE49-F238E27FC236}">
                <a16:creationId xmlns:a16="http://schemas.microsoft.com/office/drawing/2014/main" id="{E742D9E3-433E-D2BB-968D-1970D825DA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001" y="4649930"/>
            <a:ext cx="252000" cy="1683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upload.wikimedia.org/wikipedia/commons/thumb/0/05/...">
            <a:extLst>
              <a:ext uri="{FF2B5EF4-FFF2-40B4-BE49-F238E27FC236}">
                <a16:creationId xmlns:a16="http://schemas.microsoft.com/office/drawing/2014/main" id="{9AFE9937-88CC-4D7F-4D30-D32916D37B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8306" y="3328979"/>
            <a:ext cx="204685" cy="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6" descr="upload.wikimedia.org/wikipedia/commons/thumb/0/05/...">
            <a:extLst>
              <a:ext uri="{FF2B5EF4-FFF2-40B4-BE49-F238E27FC236}">
                <a16:creationId xmlns:a16="http://schemas.microsoft.com/office/drawing/2014/main" id="{0A4D056E-9A23-1D76-DEEB-E312BFED53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3229" y="4662129"/>
            <a:ext cx="204685" cy="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Imagem 44">
            <a:extLst>
              <a:ext uri="{FF2B5EF4-FFF2-40B4-BE49-F238E27FC236}">
                <a16:creationId xmlns:a16="http://schemas.microsoft.com/office/drawing/2014/main" id="{900FB77A-C451-7C26-A7B7-14F16950AF1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79708" y="6294994"/>
            <a:ext cx="1212292" cy="557000"/>
          </a:xfrm>
          <a:prstGeom prst="rect">
            <a:avLst/>
          </a:prstGeom>
        </p:spPr>
      </p:pic>
      <p:sp>
        <p:nvSpPr>
          <p:cNvPr id="46" name="CaixaDeTexto 45">
            <a:extLst>
              <a:ext uri="{FF2B5EF4-FFF2-40B4-BE49-F238E27FC236}">
                <a16:creationId xmlns:a16="http://schemas.microsoft.com/office/drawing/2014/main" id="{99D400D9-787A-3AF0-AEE2-2667C5B7704B}"/>
              </a:ext>
            </a:extLst>
          </p:cNvPr>
          <p:cNvSpPr txBox="1"/>
          <p:nvPr/>
        </p:nvSpPr>
        <p:spPr>
          <a:xfrm>
            <a:off x="9981926" y="6344163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pic>
        <p:nvPicPr>
          <p:cNvPr id="1034" name="Picture 10" descr="Curso para concurso ANAC - Agência Nacional de Aviação Civil ...">
            <a:extLst>
              <a:ext uri="{FF2B5EF4-FFF2-40B4-BE49-F238E27FC236}">
                <a16:creationId xmlns:a16="http://schemas.microsoft.com/office/drawing/2014/main" id="{A0D6C471-467C-DE56-5A8E-C846DE41A9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16704" y="3483655"/>
            <a:ext cx="272996" cy="272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6" descr="upload.wikimedia.org/wikipedia/commons/thumb/0/05/...">
            <a:extLst>
              <a:ext uri="{FF2B5EF4-FFF2-40B4-BE49-F238E27FC236}">
                <a16:creationId xmlns:a16="http://schemas.microsoft.com/office/drawing/2014/main" id="{9A8776CD-1E92-7C87-20A4-E5B87D6604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4434" y="5606646"/>
            <a:ext cx="204685" cy="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Picture 6" descr="upload.wikimedia.org/wikipedia/commons/thumb/0/05/...">
            <a:extLst>
              <a:ext uri="{FF2B5EF4-FFF2-40B4-BE49-F238E27FC236}">
                <a16:creationId xmlns:a16="http://schemas.microsoft.com/office/drawing/2014/main" id="{1D02FC84-9689-227C-1C83-CC168C0506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86421" y="4922166"/>
            <a:ext cx="204685" cy="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tângulo: Cantos Arredondados 48">
            <a:extLst>
              <a:ext uri="{FF2B5EF4-FFF2-40B4-BE49-F238E27FC236}">
                <a16:creationId xmlns:a16="http://schemas.microsoft.com/office/drawing/2014/main" id="{50AFAEF1-EE5D-8C34-F300-BC2E49572BD4}"/>
              </a:ext>
            </a:extLst>
          </p:cNvPr>
          <p:cNvSpPr/>
          <p:nvPr/>
        </p:nvSpPr>
        <p:spPr>
          <a:xfrm>
            <a:off x="8512973" y="4981238"/>
            <a:ext cx="1813771" cy="988089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1050" u="sng" dirty="0">
                <a:solidFill>
                  <a:schemeClr val="tx2"/>
                </a:solidFill>
                <a:latin typeface="Avenir Next LT Pro" panose="020B0504020202020204" pitchFamily="34" charset="0"/>
              </a:rPr>
              <a:t>EUA</a:t>
            </a:r>
          </a:p>
          <a:p>
            <a:r>
              <a:rPr lang="pt-BR" sz="1050" u="sng" dirty="0">
                <a:solidFill>
                  <a:schemeClr val="tx2"/>
                </a:solidFill>
                <a:latin typeface="Avenir Next LT Pro" panose="020B0504020202020204" pitchFamily="34" charset="0"/>
              </a:rPr>
              <a:t>Reino Unido</a:t>
            </a:r>
          </a:p>
          <a:p>
            <a:r>
              <a:rPr lang="pt-BR" sz="1050" dirty="0">
                <a:solidFill>
                  <a:schemeClr val="tx2"/>
                </a:solidFill>
                <a:latin typeface="Avenir Next LT Pro" panose="020B0504020202020204" pitchFamily="34" charset="0"/>
              </a:rPr>
              <a:t>Início de cobrança por serviços adicionais</a:t>
            </a:r>
          </a:p>
        </p:txBody>
      </p:sp>
      <p:pic>
        <p:nvPicPr>
          <p:cNvPr id="50" name="Picture 2" descr="upload.wikimedia.org/wikipedia/commons/a/a4/Flag_o...">
            <a:extLst>
              <a:ext uri="{FF2B5EF4-FFF2-40B4-BE49-F238E27FC236}">
                <a16:creationId xmlns:a16="http://schemas.microsoft.com/office/drawing/2014/main" id="{6E8F8B9A-6978-CFD8-F7B6-EE28F46928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1105" y="5158243"/>
            <a:ext cx="274287" cy="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upload.wikimedia.org/wikipedia/commons/thumb/a/a5/...">
            <a:extLst>
              <a:ext uri="{FF2B5EF4-FFF2-40B4-BE49-F238E27FC236}">
                <a16:creationId xmlns:a16="http://schemas.microsoft.com/office/drawing/2014/main" id="{086E1E38-C548-F75E-2A00-51006FDB68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14123" y="5343148"/>
            <a:ext cx="297198" cy="116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468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EC895A77-D134-8E87-5975-547288665596}"/>
              </a:ext>
            </a:extLst>
          </p:cNvPr>
          <p:cNvSpPr/>
          <p:nvPr/>
        </p:nvSpPr>
        <p:spPr>
          <a:xfrm>
            <a:off x="10327604" y="1668549"/>
            <a:ext cx="216000" cy="4248000"/>
          </a:xfrm>
          <a:prstGeom prst="roundRect">
            <a:avLst/>
          </a:prstGeom>
          <a:solidFill>
            <a:srgbClr val="6600C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E388FA27-E8BC-BEE3-CA50-891A64237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97762275"/>
              </p:ext>
            </p:extLst>
          </p:nvPr>
        </p:nvGraphicFramePr>
        <p:xfrm>
          <a:off x="0" y="805749"/>
          <a:ext cx="12191999" cy="5409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7" name="Freeform: Shape 36">
            <a:extLst>
              <a:ext uri="{FF2B5EF4-FFF2-40B4-BE49-F238E27FC236}">
                <a16:creationId xmlns:a16="http://schemas.microsoft.com/office/drawing/2014/main" id="{C4685249-FE0C-4E9A-83A2-8A5C9B83ADC2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8" name="CaixaDeTexto 8">
            <a:extLst>
              <a:ext uri="{FF2B5EF4-FFF2-40B4-BE49-F238E27FC236}">
                <a16:creationId xmlns:a16="http://schemas.microsoft.com/office/drawing/2014/main" id="{A5EC1DEA-5B23-7D96-F55D-B45F2669CC95}"/>
              </a:ext>
            </a:extLst>
          </p:cNvPr>
          <p:cNvSpPr txBox="1"/>
          <p:nvPr/>
        </p:nvSpPr>
        <p:spPr>
          <a:xfrm>
            <a:off x="1452187" y="115913"/>
            <a:ext cx="9396315" cy="57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Desempenho setorial     x     Evolução regulatória</a:t>
            </a:r>
          </a:p>
        </p:txBody>
      </p:sp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D6F54B6D-7273-993A-B2F3-5840ACC76F98}"/>
              </a:ext>
            </a:extLst>
          </p:cNvPr>
          <p:cNvSpPr/>
          <p:nvPr/>
        </p:nvSpPr>
        <p:spPr>
          <a:xfrm>
            <a:off x="4015819" y="2158745"/>
            <a:ext cx="216000" cy="3744000"/>
          </a:xfrm>
          <a:prstGeom prst="roundRect">
            <a:avLst/>
          </a:prstGeom>
          <a:solidFill>
            <a:srgbClr val="126E4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237A913B-F2B9-B281-5378-2E76B85B09B1}"/>
              </a:ext>
            </a:extLst>
          </p:cNvPr>
          <p:cNvSpPr/>
          <p:nvPr/>
        </p:nvSpPr>
        <p:spPr>
          <a:xfrm>
            <a:off x="3608238" y="1383034"/>
            <a:ext cx="1069272" cy="805747"/>
          </a:xfrm>
          <a:prstGeom prst="roundRect">
            <a:avLst/>
          </a:prstGeom>
          <a:solidFill>
            <a:srgbClr val="126E4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2"/>
                </a:solidFill>
              </a:rPr>
              <a:t>Introdução de liberdade tarifária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0FAC5B4A-1D9D-418D-C6FD-F4E8BB23A8FA}"/>
              </a:ext>
            </a:extLst>
          </p:cNvPr>
          <p:cNvSpPr/>
          <p:nvPr/>
        </p:nvSpPr>
        <p:spPr>
          <a:xfrm>
            <a:off x="10005388" y="1336430"/>
            <a:ext cx="870698" cy="347474"/>
          </a:xfrm>
          <a:prstGeom prst="roundRect">
            <a:avLst/>
          </a:prstGeom>
          <a:solidFill>
            <a:srgbClr val="6600C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200" b="1" dirty="0">
                <a:solidFill>
                  <a:schemeClr val="tx2"/>
                </a:solidFill>
              </a:rPr>
              <a:t>Covid-19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id="{3C8ECD2A-E56A-6B85-E4E1-938B248C5C69}"/>
              </a:ext>
            </a:extLst>
          </p:cNvPr>
          <p:cNvSpPr/>
          <p:nvPr/>
        </p:nvSpPr>
        <p:spPr>
          <a:xfrm>
            <a:off x="67401" y="5317701"/>
            <a:ext cx="4032000" cy="1531855"/>
          </a:xfrm>
          <a:prstGeom prst="roundRect">
            <a:avLst/>
          </a:prstGeom>
          <a:solidFill>
            <a:srgbClr val="7F6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pt-BR" sz="1900" b="1" dirty="0">
                <a:solidFill>
                  <a:schemeClr val="accent4">
                    <a:lumMod val="50000"/>
                  </a:schemeClr>
                </a:solidFill>
              </a:rPr>
              <a:t>Rigidez regulatória</a:t>
            </a:r>
          </a:p>
          <a:p>
            <a:pPr algn="ctr"/>
            <a:r>
              <a:rPr lang="pt-BR" sz="1500" b="1" dirty="0">
                <a:solidFill>
                  <a:schemeClr val="accent4">
                    <a:lumMod val="50000"/>
                  </a:schemeClr>
                </a:solidFill>
              </a:rPr>
              <a:t>(bandas tarifárias; controle de oferta)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id="{3D8F180A-4B11-BF83-1244-28D56F8EE9A9}"/>
              </a:ext>
            </a:extLst>
          </p:cNvPr>
          <p:cNvSpPr/>
          <p:nvPr/>
        </p:nvSpPr>
        <p:spPr>
          <a:xfrm>
            <a:off x="4127809" y="5317701"/>
            <a:ext cx="7598003" cy="1531855"/>
          </a:xfrm>
          <a:prstGeom prst="roundRect">
            <a:avLst/>
          </a:prstGeom>
          <a:solidFill>
            <a:srgbClr val="126E4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pt-BR" sz="1900" b="1" dirty="0">
                <a:solidFill>
                  <a:srgbClr val="126E49"/>
                </a:solidFill>
              </a:rPr>
              <a:t>Flexibilidade regulatória</a:t>
            </a:r>
          </a:p>
          <a:p>
            <a:pPr algn="ctr"/>
            <a:r>
              <a:rPr lang="pt-BR" sz="1500" b="1" dirty="0">
                <a:solidFill>
                  <a:srgbClr val="126E49"/>
                </a:solidFill>
              </a:rPr>
              <a:t>(liberdade de produto e preços)</a:t>
            </a:r>
          </a:p>
        </p:txBody>
      </p:sp>
    </p:spTree>
    <p:extLst>
      <p:ext uri="{BB962C8B-B14F-4D97-AF65-F5344CB8AC3E}">
        <p14:creationId xmlns:p14="http://schemas.microsoft.com/office/powerpoint/2010/main" val="324870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5" grpId="0" animBg="1"/>
      <p:bldP spid="6" grpId="0" animBg="1"/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2C5B4C-5B82-DC46-9FA0-1E6F9EADDFBE}"/>
              </a:ext>
            </a:extLst>
          </p:cNvPr>
          <p:cNvSpPr txBox="1"/>
          <p:nvPr/>
        </p:nvSpPr>
        <p:spPr>
          <a:xfrm>
            <a:off x="677596" y="1063650"/>
            <a:ext cx="6112410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Distribuição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da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quantidade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bilhetes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comercializados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por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faixa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R$ 100,00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CCD5C520-3611-234C-839D-197A5CB14671}"/>
              </a:ext>
            </a:extLst>
          </p:cNvPr>
          <p:cNvSpPr/>
          <p:nvPr/>
        </p:nvSpPr>
        <p:spPr>
          <a:xfrm>
            <a:off x="762000" y="2617303"/>
            <a:ext cx="1068388" cy="694030"/>
          </a:xfrm>
          <a:prstGeom prst="homePlate">
            <a:avLst/>
          </a:prstGeom>
          <a:solidFill>
            <a:srgbClr val="43AC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E71CCF-38B3-CD49-8D72-D8A3B5C47C1C}"/>
              </a:ext>
            </a:extLst>
          </p:cNvPr>
          <p:cNvSpPr txBox="1"/>
          <p:nvPr/>
        </p:nvSpPr>
        <p:spPr>
          <a:xfrm>
            <a:off x="1867339" y="2650293"/>
            <a:ext cx="2826415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43ACB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INÍCIO DA LIBERDADE TARIFÁRIA</a:t>
            </a:r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E8ABACC8-36F4-7A13-A538-DA91B185A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89" y="5253577"/>
            <a:ext cx="6999503" cy="839766"/>
          </a:xfrm>
          <a:prstGeom prst="rect">
            <a:avLst/>
          </a:prstGeom>
        </p:spPr>
      </p:pic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978506B5-8B80-414D-A70F-85304A148346}"/>
              </a:ext>
            </a:extLst>
          </p:cNvPr>
          <p:cNvGraphicFramePr>
            <a:graphicFrameLocks/>
          </p:cNvGraphicFramePr>
          <p:nvPr/>
        </p:nvGraphicFramePr>
        <p:xfrm>
          <a:off x="5128819" y="1608072"/>
          <a:ext cx="6697421" cy="4271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3" name="TextBox 1">
            <a:extLst>
              <a:ext uri="{FF2B5EF4-FFF2-40B4-BE49-F238E27FC236}">
                <a16:creationId xmlns:a16="http://schemas.microsoft.com/office/drawing/2014/main" id="{5C0B020C-F54C-9C8A-13A2-C46B01F9DD2B}"/>
              </a:ext>
            </a:extLst>
          </p:cNvPr>
          <p:cNvSpPr txBox="1"/>
          <p:nvPr/>
        </p:nvSpPr>
        <p:spPr>
          <a:xfrm>
            <a:off x="867045" y="2818960"/>
            <a:ext cx="636713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2002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F6F2F35C-40E9-EB6D-6C5D-3B0B7EF143A6}"/>
              </a:ext>
            </a:extLst>
          </p:cNvPr>
          <p:cNvSpPr txBox="1"/>
          <p:nvPr/>
        </p:nvSpPr>
        <p:spPr>
          <a:xfrm>
            <a:off x="2472608" y="2905774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R$ 500,00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R$ 1.500,00</a:t>
            </a:r>
          </a:p>
        </p:txBody>
      </p:sp>
      <p:sp>
        <p:nvSpPr>
          <p:cNvPr id="25" name="TextBox 2">
            <a:extLst>
              <a:ext uri="{FF2B5EF4-FFF2-40B4-BE49-F238E27FC236}">
                <a16:creationId xmlns:a16="http://schemas.microsoft.com/office/drawing/2014/main" id="{D4C8B296-426E-9A57-FA7A-9363A11DA157}"/>
              </a:ext>
            </a:extLst>
          </p:cNvPr>
          <p:cNvSpPr txBox="1"/>
          <p:nvPr/>
        </p:nvSpPr>
        <p:spPr>
          <a:xfrm>
            <a:off x="1743817" y="2905774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2,6%</a:t>
            </a:r>
          </a:p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32,8%</a:t>
            </a:r>
          </a:p>
        </p:txBody>
      </p:sp>
      <p:sp>
        <p:nvSpPr>
          <p:cNvPr id="2" name="TextBox 36">
            <a:extLst>
              <a:ext uri="{FF2B5EF4-FFF2-40B4-BE49-F238E27FC236}">
                <a16:creationId xmlns:a16="http://schemas.microsoft.com/office/drawing/2014/main" id="{2DFA1531-A861-F1A8-A3C2-4335AAF01FDD}"/>
              </a:ext>
            </a:extLst>
          </p:cNvPr>
          <p:cNvSpPr txBox="1"/>
          <p:nvPr/>
        </p:nvSpPr>
        <p:spPr>
          <a:xfrm>
            <a:off x="677595" y="1331784"/>
            <a:ext cx="4764638" cy="203133"/>
          </a:xfrm>
          <a:prstGeom prst="rect">
            <a:avLst/>
          </a:prstGeom>
          <a:noFill/>
          <a:ln>
            <a:noFill/>
          </a:ln>
        </p:spPr>
        <p:txBody>
          <a:bodyPr wrap="none" rtlCol="0" anchor="b">
            <a:spAutoFit/>
          </a:bodyPr>
          <a:lstStyle/>
          <a:p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FONTE: ANAC (Dados de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tarifas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aéreas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,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valores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reais de Jun/2023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atualizados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pelo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IPCA)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73371670-AFF0-CE58-AA16-7306E74C7DE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9708" y="6294994"/>
            <a:ext cx="1212292" cy="55700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42514B7C-68AB-C28E-FE0E-85C6BC3CB55D}"/>
              </a:ext>
            </a:extLst>
          </p:cNvPr>
          <p:cNvSpPr txBox="1"/>
          <p:nvPr/>
        </p:nvSpPr>
        <p:spPr>
          <a:xfrm>
            <a:off x="9981926" y="6344163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sp>
        <p:nvSpPr>
          <p:cNvPr id="9" name="Freeform: Shape 36">
            <a:extLst>
              <a:ext uri="{FF2B5EF4-FFF2-40B4-BE49-F238E27FC236}">
                <a16:creationId xmlns:a16="http://schemas.microsoft.com/office/drawing/2014/main" id="{D1A67D74-1292-E1AA-FBE3-8C0848C0BF5B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10" name="CaixaDeTexto 8">
            <a:extLst>
              <a:ext uri="{FF2B5EF4-FFF2-40B4-BE49-F238E27FC236}">
                <a16:creationId xmlns:a16="http://schemas.microsoft.com/office/drawing/2014/main" id="{2D080ED0-9EF4-E72D-ADA6-7D5D199F96F9}"/>
              </a:ext>
            </a:extLst>
          </p:cNvPr>
          <p:cNvSpPr txBox="1"/>
          <p:nvPr/>
        </p:nvSpPr>
        <p:spPr>
          <a:xfrm>
            <a:off x="143339" y="115913"/>
            <a:ext cx="9396315" cy="57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Faixas de tarifas</a:t>
            </a:r>
          </a:p>
        </p:txBody>
      </p:sp>
    </p:spTree>
    <p:extLst>
      <p:ext uri="{BB962C8B-B14F-4D97-AF65-F5344CB8AC3E}">
        <p14:creationId xmlns:p14="http://schemas.microsoft.com/office/powerpoint/2010/main" val="166303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2C5B4C-5B82-DC46-9FA0-1E6F9EADDFBE}"/>
              </a:ext>
            </a:extLst>
          </p:cNvPr>
          <p:cNvSpPr txBox="1"/>
          <p:nvPr/>
        </p:nvSpPr>
        <p:spPr>
          <a:xfrm>
            <a:off x="677596" y="1063650"/>
            <a:ext cx="6112410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Distribuição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da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quantidade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bilhetes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comercializados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por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faixa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R$ 100,00</a:t>
            </a:r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F07004C5-B15A-B447-A612-00D69E7443E4}"/>
              </a:ext>
            </a:extLst>
          </p:cNvPr>
          <p:cNvSpPr/>
          <p:nvPr/>
        </p:nvSpPr>
        <p:spPr>
          <a:xfrm>
            <a:off x="762000" y="3693974"/>
            <a:ext cx="1068388" cy="694030"/>
          </a:xfrm>
          <a:prstGeom prst="homePlate">
            <a:avLst/>
          </a:prstGeom>
          <a:solidFill>
            <a:srgbClr val="056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E8ABACC8-36F4-7A13-A538-DA91B185A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89" y="5253577"/>
            <a:ext cx="6999503" cy="839766"/>
          </a:xfrm>
          <a:prstGeom prst="rect">
            <a:avLst/>
          </a:prstGeom>
        </p:spPr>
      </p:pic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978506B5-8B80-414D-A70F-85304A148346}"/>
              </a:ext>
            </a:extLst>
          </p:cNvPr>
          <p:cNvGraphicFramePr>
            <a:graphicFrameLocks/>
          </p:cNvGraphicFramePr>
          <p:nvPr/>
        </p:nvGraphicFramePr>
        <p:xfrm>
          <a:off x="5128819" y="1608072"/>
          <a:ext cx="6697421" cy="4271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6806FC29-23A6-178B-AE11-82DF0951B757}"/>
              </a:ext>
            </a:extLst>
          </p:cNvPr>
          <p:cNvSpPr txBox="1"/>
          <p:nvPr/>
        </p:nvSpPr>
        <p:spPr>
          <a:xfrm>
            <a:off x="867045" y="3874789"/>
            <a:ext cx="585417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2012</a:t>
            </a:r>
          </a:p>
        </p:txBody>
      </p:sp>
      <p:sp>
        <p:nvSpPr>
          <p:cNvPr id="4" name="TextBox 12">
            <a:extLst>
              <a:ext uri="{FF2B5EF4-FFF2-40B4-BE49-F238E27FC236}">
                <a16:creationId xmlns:a16="http://schemas.microsoft.com/office/drawing/2014/main" id="{38AB4049-98C9-D4FC-8B90-750D6DD183AB}"/>
              </a:ext>
            </a:extLst>
          </p:cNvPr>
          <p:cNvSpPr txBox="1"/>
          <p:nvPr/>
        </p:nvSpPr>
        <p:spPr>
          <a:xfrm>
            <a:off x="1867338" y="3741209"/>
            <a:ext cx="1560042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0568A6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CONSOLIDAÇÃO</a:t>
            </a:r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AA9F37AF-4A06-F753-E0AF-7D4BE3C89972}"/>
              </a:ext>
            </a:extLst>
          </p:cNvPr>
          <p:cNvSpPr txBox="1"/>
          <p:nvPr/>
        </p:nvSpPr>
        <p:spPr>
          <a:xfrm>
            <a:off x="2472608" y="3996691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R$ 500,00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R$ 1.500,00</a:t>
            </a:r>
          </a:p>
        </p:txBody>
      </p:sp>
      <p:sp>
        <p:nvSpPr>
          <p:cNvPr id="6" name="TextBox 2">
            <a:extLst>
              <a:ext uri="{FF2B5EF4-FFF2-40B4-BE49-F238E27FC236}">
                <a16:creationId xmlns:a16="http://schemas.microsoft.com/office/drawing/2014/main" id="{E3B72F93-7AD1-749E-DEE8-C215A3385E81}"/>
              </a:ext>
            </a:extLst>
          </p:cNvPr>
          <p:cNvSpPr txBox="1"/>
          <p:nvPr/>
        </p:nvSpPr>
        <p:spPr>
          <a:xfrm>
            <a:off x="1743817" y="3996690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0568A6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53,3%</a:t>
            </a:r>
          </a:p>
          <a:p>
            <a:pPr algn="r"/>
            <a:r>
              <a:rPr lang="en-US" sz="1200" b="1" spc="50" dirty="0">
                <a:solidFill>
                  <a:srgbClr val="0568A6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7,7%</a:t>
            </a:r>
          </a:p>
        </p:txBody>
      </p:sp>
      <p:sp>
        <p:nvSpPr>
          <p:cNvPr id="17" name="Pentagon 6">
            <a:extLst>
              <a:ext uri="{FF2B5EF4-FFF2-40B4-BE49-F238E27FC236}">
                <a16:creationId xmlns:a16="http://schemas.microsoft.com/office/drawing/2014/main" id="{CD10EF24-CED8-28A7-9FD1-A1A89A57096F}"/>
              </a:ext>
            </a:extLst>
          </p:cNvPr>
          <p:cNvSpPr/>
          <p:nvPr/>
        </p:nvSpPr>
        <p:spPr>
          <a:xfrm>
            <a:off x="762000" y="2617303"/>
            <a:ext cx="1068388" cy="694030"/>
          </a:xfrm>
          <a:prstGeom prst="homePlate">
            <a:avLst/>
          </a:prstGeom>
          <a:solidFill>
            <a:srgbClr val="43AC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8" name="TextBox 12">
            <a:extLst>
              <a:ext uri="{FF2B5EF4-FFF2-40B4-BE49-F238E27FC236}">
                <a16:creationId xmlns:a16="http://schemas.microsoft.com/office/drawing/2014/main" id="{E7E80DF2-2623-B163-BE67-A950BA90E32B}"/>
              </a:ext>
            </a:extLst>
          </p:cNvPr>
          <p:cNvSpPr txBox="1"/>
          <p:nvPr/>
        </p:nvSpPr>
        <p:spPr>
          <a:xfrm>
            <a:off x="1867339" y="2650293"/>
            <a:ext cx="2826415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43ACB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INÍCIO DA LIBERDADE TARIFÁRIA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585D0F75-F77E-E793-2D1F-2C52975B3E05}"/>
              </a:ext>
            </a:extLst>
          </p:cNvPr>
          <p:cNvSpPr txBox="1"/>
          <p:nvPr/>
        </p:nvSpPr>
        <p:spPr>
          <a:xfrm>
            <a:off x="867045" y="2818960"/>
            <a:ext cx="636713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2002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5E140F53-E30C-97AB-8E5B-512E089F13AC}"/>
              </a:ext>
            </a:extLst>
          </p:cNvPr>
          <p:cNvSpPr txBox="1"/>
          <p:nvPr/>
        </p:nvSpPr>
        <p:spPr>
          <a:xfrm>
            <a:off x="2472608" y="2905774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R$ 500,00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R$ 1.500,00</a:t>
            </a: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DF84C55E-926A-AF2B-E864-86C451602E75}"/>
              </a:ext>
            </a:extLst>
          </p:cNvPr>
          <p:cNvSpPr txBox="1"/>
          <p:nvPr/>
        </p:nvSpPr>
        <p:spPr>
          <a:xfrm>
            <a:off x="1743817" y="2905774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2,6%</a:t>
            </a:r>
          </a:p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32,8%</a:t>
            </a:r>
          </a:p>
        </p:txBody>
      </p:sp>
      <p:sp>
        <p:nvSpPr>
          <p:cNvPr id="10" name="TextBox 36">
            <a:extLst>
              <a:ext uri="{FF2B5EF4-FFF2-40B4-BE49-F238E27FC236}">
                <a16:creationId xmlns:a16="http://schemas.microsoft.com/office/drawing/2014/main" id="{1B5C9E7E-D6BF-BCD7-3C91-00D0842FAA62}"/>
              </a:ext>
            </a:extLst>
          </p:cNvPr>
          <p:cNvSpPr txBox="1"/>
          <p:nvPr/>
        </p:nvSpPr>
        <p:spPr>
          <a:xfrm>
            <a:off x="677595" y="1331784"/>
            <a:ext cx="4764638" cy="203133"/>
          </a:xfrm>
          <a:prstGeom prst="rect">
            <a:avLst/>
          </a:prstGeom>
          <a:noFill/>
          <a:ln>
            <a:noFill/>
          </a:ln>
        </p:spPr>
        <p:txBody>
          <a:bodyPr wrap="none" rtlCol="0" anchor="b">
            <a:spAutoFit/>
          </a:bodyPr>
          <a:lstStyle/>
          <a:p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FONTE: ANAC (Dados de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tarifas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aéreas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,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valores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reais de Jun/2023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atualizados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pelo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IPCA)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63C18052-91E7-AAE1-6998-FBA4336632F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9708" y="6294994"/>
            <a:ext cx="1212292" cy="557000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DF56DAC8-52EA-A72F-AB11-05F88249540B}"/>
              </a:ext>
            </a:extLst>
          </p:cNvPr>
          <p:cNvSpPr txBox="1"/>
          <p:nvPr/>
        </p:nvSpPr>
        <p:spPr>
          <a:xfrm>
            <a:off x="9981926" y="6344163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sp>
        <p:nvSpPr>
          <p:cNvPr id="13" name="Freeform: Shape 36">
            <a:extLst>
              <a:ext uri="{FF2B5EF4-FFF2-40B4-BE49-F238E27FC236}">
                <a16:creationId xmlns:a16="http://schemas.microsoft.com/office/drawing/2014/main" id="{BE3A1937-3FBC-89CC-4338-1ECF435160AB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14" name="CaixaDeTexto 8">
            <a:extLst>
              <a:ext uri="{FF2B5EF4-FFF2-40B4-BE49-F238E27FC236}">
                <a16:creationId xmlns:a16="http://schemas.microsoft.com/office/drawing/2014/main" id="{49333B5A-592C-319C-2992-C697852EA3E1}"/>
              </a:ext>
            </a:extLst>
          </p:cNvPr>
          <p:cNvSpPr txBox="1"/>
          <p:nvPr/>
        </p:nvSpPr>
        <p:spPr>
          <a:xfrm>
            <a:off x="143339" y="115913"/>
            <a:ext cx="9396315" cy="57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Faixas de tarifas</a:t>
            </a:r>
          </a:p>
        </p:txBody>
      </p:sp>
    </p:spTree>
    <p:extLst>
      <p:ext uri="{BB962C8B-B14F-4D97-AF65-F5344CB8AC3E}">
        <p14:creationId xmlns:p14="http://schemas.microsoft.com/office/powerpoint/2010/main" val="35089351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2C5B4C-5B82-DC46-9FA0-1E6F9EADDFBE}"/>
              </a:ext>
            </a:extLst>
          </p:cNvPr>
          <p:cNvSpPr txBox="1"/>
          <p:nvPr/>
        </p:nvSpPr>
        <p:spPr>
          <a:xfrm>
            <a:off x="677596" y="1063650"/>
            <a:ext cx="6112410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Distribuição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da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quantidade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bilhetes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comercializados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por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faixa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R$ 100,00</a:t>
            </a:r>
          </a:p>
        </p:txBody>
      </p:sp>
      <p:sp>
        <p:nvSpPr>
          <p:cNvPr id="9" name="Pentagon 8">
            <a:extLst>
              <a:ext uri="{FF2B5EF4-FFF2-40B4-BE49-F238E27FC236}">
                <a16:creationId xmlns:a16="http://schemas.microsoft.com/office/drawing/2014/main" id="{D80EE67B-094C-F444-B0E5-DD42ACE7D92D}"/>
              </a:ext>
            </a:extLst>
          </p:cNvPr>
          <p:cNvSpPr/>
          <p:nvPr/>
        </p:nvSpPr>
        <p:spPr>
          <a:xfrm>
            <a:off x="762000" y="4770647"/>
            <a:ext cx="1068388" cy="694030"/>
          </a:xfrm>
          <a:prstGeom prst="homePlate">
            <a:avLst/>
          </a:prstGeom>
          <a:solidFill>
            <a:srgbClr val="D9790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pic>
        <p:nvPicPr>
          <p:cNvPr id="15" name="Imagem 14">
            <a:extLst>
              <a:ext uri="{FF2B5EF4-FFF2-40B4-BE49-F238E27FC236}">
                <a16:creationId xmlns:a16="http://schemas.microsoft.com/office/drawing/2014/main" id="{E8ABACC8-36F4-7A13-A538-DA91B185A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89" y="5253577"/>
            <a:ext cx="6999503" cy="839766"/>
          </a:xfrm>
          <a:prstGeom prst="rect">
            <a:avLst/>
          </a:prstGeom>
        </p:spPr>
      </p:pic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978506B5-8B80-414D-A70F-85304A148346}"/>
              </a:ext>
            </a:extLst>
          </p:cNvPr>
          <p:cNvGraphicFramePr>
            <a:graphicFrameLocks/>
          </p:cNvGraphicFramePr>
          <p:nvPr/>
        </p:nvGraphicFramePr>
        <p:xfrm>
          <a:off x="5128819" y="1608072"/>
          <a:ext cx="6697421" cy="42712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12">
            <a:extLst>
              <a:ext uri="{FF2B5EF4-FFF2-40B4-BE49-F238E27FC236}">
                <a16:creationId xmlns:a16="http://schemas.microsoft.com/office/drawing/2014/main" id="{3BEFC7AC-983B-D380-61D4-04A97F0F51C1}"/>
              </a:ext>
            </a:extLst>
          </p:cNvPr>
          <p:cNvSpPr txBox="1"/>
          <p:nvPr/>
        </p:nvSpPr>
        <p:spPr>
          <a:xfrm>
            <a:off x="1867338" y="4791679"/>
            <a:ext cx="1503938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D97904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PÓS-PANDEMIA</a:t>
            </a:r>
          </a:p>
        </p:txBody>
      </p:sp>
      <p:sp>
        <p:nvSpPr>
          <p:cNvPr id="11" name="TextBox 2">
            <a:extLst>
              <a:ext uri="{FF2B5EF4-FFF2-40B4-BE49-F238E27FC236}">
                <a16:creationId xmlns:a16="http://schemas.microsoft.com/office/drawing/2014/main" id="{9B8BB5E7-7B03-84FB-0634-781580940CFD}"/>
              </a:ext>
            </a:extLst>
          </p:cNvPr>
          <p:cNvSpPr txBox="1"/>
          <p:nvPr/>
        </p:nvSpPr>
        <p:spPr>
          <a:xfrm>
            <a:off x="2472608" y="5047161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R$ 500,00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R$ 1.500,00</a:t>
            </a:r>
          </a:p>
        </p:txBody>
      </p:sp>
      <p:sp>
        <p:nvSpPr>
          <p:cNvPr id="12" name="TextBox 2">
            <a:extLst>
              <a:ext uri="{FF2B5EF4-FFF2-40B4-BE49-F238E27FC236}">
                <a16:creationId xmlns:a16="http://schemas.microsoft.com/office/drawing/2014/main" id="{A3F26083-9D12-C376-D01B-99B68D49796E}"/>
              </a:ext>
            </a:extLst>
          </p:cNvPr>
          <p:cNvSpPr txBox="1"/>
          <p:nvPr/>
        </p:nvSpPr>
        <p:spPr>
          <a:xfrm>
            <a:off x="1743817" y="5047161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D97904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57,0%</a:t>
            </a:r>
          </a:p>
          <a:p>
            <a:pPr algn="r"/>
            <a:r>
              <a:rPr lang="en-US" sz="1200" b="1" spc="50" dirty="0">
                <a:solidFill>
                  <a:srgbClr val="D97904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8,5%</a:t>
            </a:r>
          </a:p>
        </p:txBody>
      </p:sp>
      <p:sp>
        <p:nvSpPr>
          <p:cNvPr id="14" name="TextBox 1">
            <a:extLst>
              <a:ext uri="{FF2B5EF4-FFF2-40B4-BE49-F238E27FC236}">
                <a16:creationId xmlns:a16="http://schemas.microsoft.com/office/drawing/2014/main" id="{8EE8D746-46E5-421F-8B3A-0AEB12EEA069}"/>
              </a:ext>
            </a:extLst>
          </p:cNvPr>
          <p:cNvSpPr txBox="1"/>
          <p:nvPr/>
        </p:nvSpPr>
        <p:spPr>
          <a:xfrm>
            <a:off x="867874" y="4951462"/>
            <a:ext cx="622286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2022</a:t>
            </a:r>
          </a:p>
        </p:txBody>
      </p:sp>
      <p:sp>
        <p:nvSpPr>
          <p:cNvPr id="17" name="Pentagon 7">
            <a:extLst>
              <a:ext uri="{FF2B5EF4-FFF2-40B4-BE49-F238E27FC236}">
                <a16:creationId xmlns:a16="http://schemas.microsoft.com/office/drawing/2014/main" id="{17B0C743-7A56-00F3-F79B-ACEAA4DE8AF3}"/>
              </a:ext>
            </a:extLst>
          </p:cNvPr>
          <p:cNvSpPr/>
          <p:nvPr/>
        </p:nvSpPr>
        <p:spPr>
          <a:xfrm>
            <a:off x="762000" y="3693974"/>
            <a:ext cx="1068388" cy="694030"/>
          </a:xfrm>
          <a:prstGeom prst="homePlate">
            <a:avLst/>
          </a:prstGeom>
          <a:solidFill>
            <a:srgbClr val="0568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8" name="TextBox 1">
            <a:extLst>
              <a:ext uri="{FF2B5EF4-FFF2-40B4-BE49-F238E27FC236}">
                <a16:creationId xmlns:a16="http://schemas.microsoft.com/office/drawing/2014/main" id="{C8558116-32B4-2B09-F113-3DB3636FE1F9}"/>
              </a:ext>
            </a:extLst>
          </p:cNvPr>
          <p:cNvSpPr txBox="1"/>
          <p:nvPr/>
        </p:nvSpPr>
        <p:spPr>
          <a:xfrm>
            <a:off x="867045" y="3874789"/>
            <a:ext cx="585417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2012</a:t>
            </a:r>
          </a:p>
        </p:txBody>
      </p:sp>
      <p:sp>
        <p:nvSpPr>
          <p:cNvPr id="19" name="TextBox 12">
            <a:extLst>
              <a:ext uri="{FF2B5EF4-FFF2-40B4-BE49-F238E27FC236}">
                <a16:creationId xmlns:a16="http://schemas.microsoft.com/office/drawing/2014/main" id="{63A68529-DED5-493F-6D28-826CCA1EAD82}"/>
              </a:ext>
            </a:extLst>
          </p:cNvPr>
          <p:cNvSpPr txBox="1"/>
          <p:nvPr/>
        </p:nvSpPr>
        <p:spPr>
          <a:xfrm>
            <a:off x="1867338" y="3741209"/>
            <a:ext cx="1560042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0568A6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CONSOLIDAÇÃO</a:t>
            </a:r>
          </a:p>
        </p:txBody>
      </p:sp>
      <p:sp>
        <p:nvSpPr>
          <p:cNvPr id="20" name="TextBox 2">
            <a:extLst>
              <a:ext uri="{FF2B5EF4-FFF2-40B4-BE49-F238E27FC236}">
                <a16:creationId xmlns:a16="http://schemas.microsoft.com/office/drawing/2014/main" id="{AF8C7045-4074-3CD9-F636-CD1B757730AD}"/>
              </a:ext>
            </a:extLst>
          </p:cNvPr>
          <p:cNvSpPr txBox="1"/>
          <p:nvPr/>
        </p:nvSpPr>
        <p:spPr>
          <a:xfrm>
            <a:off x="2472608" y="3996691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R$ 500,00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R$ 1.500,00</a:t>
            </a:r>
          </a:p>
        </p:txBody>
      </p:sp>
      <p:sp>
        <p:nvSpPr>
          <p:cNvPr id="21" name="TextBox 2">
            <a:extLst>
              <a:ext uri="{FF2B5EF4-FFF2-40B4-BE49-F238E27FC236}">
                <a16:creationId xmlns:a16="http://schemas.microsoft.com/office/drawing/2014/main" id="{1735048F-C846-0BF7-64CA-FEEA2057BDCC}"/>
              </a:ext>
            </a:extLst>
          </p:cNvPr>
          <p:cNvSpPr txBox="1"/>
          <p:nvPr/>
        </p:nvSpPr>
        <p:spPr>
          <a:xfrm>
            <a:off x="1743817" y="3996690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0568A6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53,3%</a:t>
            </a:r>
          </a:p>
          <a:p>
            <a:pPr algn="r"/>
            <a:r>
              <a:rPr lang="en-US" sz="1200" b="1" spc="50" dirty="0">
                <a:solidFill>
                  <a:srgbClr val="0568A6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7,7%</a:t>
            </a:r>
          </a:p>
        </p:txBody>
      </p:sp>
      <p:sp>
        <p:nvSpPr>
          <p:cNvPr id="26" name="Pentagon 6">
            <a:extLst>
              <a:ext uri="{FF2B5EF4-FFF2-40B4-BE49-F238E27FC236}">
                <a16:creationId xmlns:a16="http://schemas.microsoft.com/office/drawing/2014/main" id="{68D690DC-55D2-0472-80A1-FBBC5ED3CA43}"/>
              </a:ext>
            </a:extLst>
          </p:cNvPr>
          <p:cNvSpPr/>
          <p:nvPr/>
        </p:nvSpPr>
        <p:spPr>
          <a:xfrm>
            <a:off x="762000" y="2617303"/>
            <a:ext cx="1068388" cy="694030"/>
          </a:xfrm>
          <a:prstGeom prst="homePlate">
            <a:avLst/>
          </a:prstGeom>
          <a:solidFill>
            <a:srgbClr val="43AC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/>
          </a:p>
        </p:txBody>
      </p:sp>
      <p:sp>
        <p:nvSpPr>
          <p:cNvPr id="27" name="TextBox 12">
            <a:extLst>
              <a:ext uri="{FF2B5EF4-FFF2-40B4-BE49-F238E27FC236}">
                <a16:creationId xmlns:a16="http://schemas.microsoft.com/office/drawing/2014/main" id="{8F9C201D-8C16-A9D1-99A4-0B92E0E04118}"/>
              </a:ext>
            </a:extLst>
          </p:cNvPr>
          <p:cNvSpPr txBox="1"/>
          <p:nvPr/>
        </p:nvSpPr>
        <p:spPr>
          <a:xfrm>
            <a:off x="1867339" y="2650293"/>
            <a:ext cx="2826415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43ACB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INÍCIO DA LIBERDADE TARIFÁRIA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3D1D07F5-4D91-B4C2-7CC7-06247656537E}"/>
              </a:ext>
            </a:extLst>
          </p:cNvPr>
          <p:cNvSpPr txBox="1"/>
          <p:nvPr/>
        </p:nvSpPr>
        <p:spPr>
          <a:xfrm>
            <a:off x="867045" y="2818960"/>
            <a:ext cx="636713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2002</a:t>
            </a:r>
          </a:p>
        </p:txBody>
      </p:sp>
      <p:sp>
        <p:nvSpPr>
          <p:cNvPr id="29" name="TextBox 2">
            <a:extLst>
              <a:ext uri="{FF2B5EF4-FFF2-40B4-BE49-F238E27FC236}">
                <a16:creationId xmlns:a16="http://schemas.microsoft.com/office/drawing/2014/main" id="{35D898C6-44EE-992B-9A90-6AC0D96A5F59}"/>
              </a:ext>
            </a:extLst>
          </p:cNvPr>
          <p:cNvSpPr txBox="1"/>
          <p:nvPr/>
        </p:nvSpPr>
        <p:spPr>
          <a:xfrm>
            <a:off x="2472608" y="2905774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R$ 500,00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R$ 1.500,00</a:t>
            </a:r>
          </a:p>
        </p:txBody>
      </p:sp>
      <p:sp>
        <p:nvSpPr>
          <p:cNvPr id="30" name="TextBox 2">
            <a:extLst>
              <a:ext uri="{FF2B5EF4-FFF2-40B4-BE49-F238E27FC236}">
                <a16:creationId xmlns:a16="http://schemas.microsoft.com/office/drawing/2014/main" id="{BB3853E8-5CF0-9231-EE9E-AD5228935EC2}"/>
              </a:ext>
            </a:extLst>
          </p:cNvPr>
          <p:cNvSpPr txBox="1"/>
          <p:nvPr/>
        </p:nvSpPr>
        <p:spPr>
          <a:xfrm>
            <a:off x="1743817" y="2905774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2,6%</a:t>
            </a:r>
          </a:p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32,8%</a:t>
            </a:r>
          </a:p>
        </p:txBody>
      </p:sp>
      <p:sp>
        <p:nvSpPr>
          <p:cNvPr id="5" name="TextBox 36">
            <a:extLst>
              <a:ext uri="{FF2B5EF4-FFF2-40B4-BE49-F238E27FC236}">
                <a16:creationId xmlns:a16="http://schemas.microsoft.com/office/drawing/2014/main" id="{5D2BDCB1-939A-02E0-B05B-627E115698B4}"/>
              </a:ext>
            </a:extLst>
          </p:cNvPr>
          <p:cNvSpPr txBox="1"/>
          <p:nvPr/>
        </p:nvSpPr>
        <p:spPr>
          <a:xfrm>
            <a:off x="677595" y="1331784"/>
            <a:ext cx="4764638" cy="203133"/>
          </a:xfrm>
          <a:prstGeom prst="rect">
            <a:avLst/>
          </a:prstGeom>
          <a:noFill/>
          <a:ln>
            <a:noFill/>
          </a:ln>
        </p:spPr>
        <p:txBody>
          <a:bodyPr wrap="none" rtlCol="0" anchor="b">
            <a:spAutoFit/>
          </a:bodyPr>
          <a:lstStyle/>
          <a:p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FONTE: ANAC (Dados de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tarifas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aéreas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,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valores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reais de Jun/2023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atualizados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pelo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IPCA)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C8896ED-2DFB-9023-D919-9E234AAFAB6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9708" y="6294994"/>
            <a:ext cx="1212292" cy="557000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0B9E213B-6CA7-6DD0-13AA-67197E83C725}"/>
              </a:ext>
            </a:extLst>
          </p:cNvPr>
          <p:cNvSpPr txBox="1"/>
          <p:nvPr/>
        </p:nvSpPr>
        <p:spPr>
          <a:xfrm>
            <a:off x="9981926" y="6344163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sp>
        <p:nvSpPr>
          <p:cNvPr id="2" name="Freeform: Shape 36">
            <a:extLst>
              <a:ext uri="{FF2B5EF4-FFF2-40B4-BE49-F238E27FC236}">
                <a16:creationId xmlns:a16="http://schemas.microsoft.com/office/drawing/2014/main" id="{6C1BA582-D6A5-4624-23AE-36458131C030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4" name="CaixaDeTexto 8">
            <a:extLst>
              <a:ext uri="{FF2B5EF4-FFF2-40B4-BE49-F238E27FC236}">
                <a16:creationId xmlns:a16="http://schemas.microsoft.com/office/drawing/2014/main" id="{2414C95E-8B10-290A-BD7E-4CFEE7BD6EFB}"/>
              </a:ext>
            </a:extLst>
          </p:cNvPr>
          <p:cNvSpPr txBox="1"/>
          <p:nvPr/>
        </p:nvSpPr>
        <p:spPr>
          <a:xfrm>
            <a:off x="143339" y="115913"/>
            <a:ext cx="9396315" cy="57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Faixas de tarifas</a:t>
            </a:r>
          </a:p>
        </p:txBody>
      </p:sp>
      <p:sp>
        <p:nvSpPr>
          <p:cNvPr id="31" name="Pentagon 7">
            <a:extLst>
              <a:ext uri="{FF2B5EF4-FFF2-40B4-BE49-F238E27FC236}">
                <a16:creationId xmlns:a16="http://schemas.microsoft.com/office/drawing/2014/main" id="{6D6C9055-CDF2-49DB-8325-901274449D87}"/>
              </a:ext>
            </a:extLst>
          </p:cNvPr>
          <p:cNvSpPr/>
          <p:nvPr/>
        </p:nvSpPr>
        <p:spPr>
          <a:xfrm>
            <a:off x="394736" y="4216300"/>
            <a:ext cx="660628" cy="306472"/>
          </a:xfrm>
          <a:prstGeom prst="flowChartAlternateProcess">
            <a:avLst/>
          </a:prstGeom>
          <a:solidFill>
            <a:srgbClr val="0568A6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R$ 545</a:t>
            </a:r>
          </a:p>
        </p:txBody>
      </p:sp>
      <p:sp>
        <p:nvSpPr>
          <p:cNvPr id="32" name="Pentagon 6">
            <a:extLst>
              <a:ext uri="{FF2B5EF4-FFF2-40B4-BE49-F238E27FC236}">
                <a16:creationId xmlns:a16="http://schemas.microsoft.com/office/drawing/2014/main" id="{7C570051-0E5C-4094-AE26-9FA438E76DA4}"/>
              </a:ext>
            </a:extLst>
          </p:cNvPr>
          <p:cNvSpPr/>
          <p:nvPr/>
        </p:nvSpPr>
        <p:spPr>
          <a:xfrm>
            <a:off x="373343" y="3150627"/>
            <a:ext cx="682021" cy="294557"/>
          </a:xfrm>
          <a:prstGeom prst="roundRect">
            <a:avLst/>
          </a:prstGeom>
          <a:solidFill>
            <a:srgbClr val="43ACB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R$ 953</a:t>
            </a:r>
          </a:p>
        </p:txBody>
      </p:sp>
      <p:sp>
        <p:nvSpPr>
          <p:cNvPr id="33" name="Pentagon 8">
            <a:extLst>
              <a:ext uri="{FF2B5EF4-FFF2-40B4-BE49-F238E27FC236}">
                <a16:creationId xmlns:a16="http://schemas.microsoft.com/office/drawing/2014/main" id="{AE522F1F-A489-4885-B204-DE101BF9720B}"/>
              </a:ext>
            </a:extLst>
          </p:cNvPr>
          <p:cNvSpPr/>
          <p:nvPr/>
        </p:nvSpPr>
        <p:spPr>
          <a:xfrm>
            <a:off x="392448" y="5301928"/>
            <a:ext cx="681634" cy="306473"/>
          </a:xfrm>
          <a:prstGeom prst="roundRect">
            <a:avLst/>
          </a:prstGeom>
          <a:solidFill>
            <a:srgbClr val="D97904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dirty="0"/>
              <a:t>R$ 654</a:t>
            </a:r>
          </a:p>
        </p:txBody>
      </p:sp>
    </p:spTree>
    <p:extLst>
      <p:ext uri="{BB962C8B-B14F-4D97-AF65-F5344CB8AC3E}">
        <p14:creationId xmlns:p14="http://schemas.microsoft.com/office/powerpoint/2010/main" val="26957062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36">
            <a:extLst>
              <a:ext uri="{FF2B5EF4-FFF2-40B4-BE49-F238E27FC236}">
                <a16:creationId xmlns:a16="http://schemas.microsoft.com/office/drawing/2014/main" id="{C4685249-FE0C-4E9A-83A2-8A5C9B83ADC2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8" name="CaixaDeTexto 8">
            <a:extLst>
              <a:ext uri="{FF2B5EF4-FFF2-40B4-BE49-F238E27FC236}">
                <a16:creationId xmlns:a16="http://schemas.microsoft.com/office/drawing/2014/main" id="{A5EC1DEA-5B23-7D96-F55D-B45F2669CC95}"/>
              </a:ext>
            </a:extLst>
          </p:cNvPr>
          <p:cNvSpPr txBox="1"/>
          <p:nvPr/>
        </p:nvSpPr>
        <p:spPr>
          <a:xfrm>
            <a:off x="143339" y="115913"/>
            <a:ext cx="10569485" cy="56893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Desempenho setorial no pós-desregulamentação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7786997-739F-8220-AAF2-56241B717662}"/>
              </a:ext>
            </a:extLst>
          </p:cNvPr>
          <p:cNvSpPr txBox="1"/>
          <p:nvPr/>
        </p:nvSpPr>
        <p:spPr>
          <a:xfrm>
            <a:off x="4380416" y="4562479"/>
            <a:ext cx="350955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Redução significativa na tarifa média e no </a:t>
            </a:r>
            <a:r>
              <a:rPr lang="pt-BR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yield</a:t>
            </a:r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 tarifário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Popularização do consumo e democratização do acesso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9F9F11EA-F942-AF3D-4397-783B74823DC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7720597"/>
              </p:ext>
            </p:extLst>
          </p:nvPr>
        </p:nvGraphicFramePr>
        <p:xfrm>
          <a:off x="4363000" y="2257574"/>
          <a:ext cx="3753394" cy="21336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Gráfico 8">
            <a:extLst>
              <a:ext uri="{FF2B5EF4-FFF2-40B4-BE49-F238E27FC236}">
                <a16:creationId xmlns:a16="http://schemas.microsoft.com/office/drawing/2014/main" id="{F2E3B0EC-85D8-58ED-08EC-9BDACCED7CC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500405"/>
              </p:ext>
            </p:extLst>
          </p:nvPr>
        </p:nvGraphicFramePr>
        <p:xfrm>
          <a:off x="121910" y="2240156"/>
          <a:ext cx="3973436" cy="21510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A001C279-BFBE-E6D2-537A-04BE224D70CA}"/>
              </a:ext>
            </a:extLst>
          </p:cNvPr>
          <p:cNvSpPr txBox="1"/>
          <p:nvPr/>
        </p:nvSpPr>
        <p:spPr>
          <a:xfrm>
            <a:off x="121910" y="4562479"/>
            <a:ext cx="377538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Expansão agressiva do mercado de transporte aéreo no Brasil    (crescimento de 7,4% a.a. 2003-2019)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0A0F9E84-B853-D0D7-DB07-0636C4409909}"/>
              </a:ext>
            </a:extLst>
          </p:cNvPr>
          <p:cNvSpPr txBox="1"/>
          <p:nvPr/>
        </p:nvSpPr>
        <p:spPr>
          <a:xfrm>
            <a:off x="8501895" y="4562479"/>
            <a:ext cx="33591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Crescimento acompanhado de aumento na taxa de ocupação das aeronaves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Trebuchet MS" panose="020B0603020202020204" pitchFamily="34" charset="0"/>
              </a:rPr>
              <a:t>Maior nível de eficiência econômica do mercado</a:t>
            </a:r>
          </a:p>
        </p:txBody>
      </p:sp>
      <p:graphicFrame>
        <p:nvGraphicFramePr>
          <p:cNvPr id="12" name="Gráfico 11">
            <a:extLst>
              <a:ext uri="{FF2B5EF4-FFF2-40B4-BE49-F238E27FC236}">
                <a16:creationId xmlns:a16="http://schemas.microsoft.com/office/drawing/2014/main" id="{DF9D2DE8-43A0-CC0C-A934-81AA8946B6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2139953"/>
              </p:ext>
            </p:extLst>
          </p:nvPr>
        </p:nvGraphicFramePr>
        <p:xfrm>
          <a:off x="8493189" y="2240157"/>
          <a:ext cx="3594312" cy="22106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3" name="Imagem 12">
            <a:extLst>
              <a:ext uri="{FF2B5EF4-FFF2-40B4-BE49-F238E27FC236}">
                <a16:creationId xmlns:a16="http://schemas.microsoft.com/office/drawing/2014/main" id="{5C14016D-312A-8D7F-2011-2880EBBD2A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979708" y="6294994"/>
            <a:ext cx="1212292" cy="557000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D7562055-6B06-5165-E710-5686264E6A6E}"/>
              </a:ext>
            </a:extLst>
          </p:cNvPr>
          <p:cNvSpPr txBox="1"/>
          <p:nvPr/>
        </p:nvSpPr>
        <p:spPr>
          <a:xfrm>
            <a:off x="9981926" y="6344163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6BE77B3-1CC5-49C5-9CD7-CAD510F5C63F}"/>
              </a:ext>
            </a:extLst>
          </p:cNvPr>
          <p:cNvSpPr txBox="1"/>
          <p:nvPr/>
        </p:nvSpPr>
        <p:spPr>
          <a:xfrm>
            <a:off x="205098" y="924256"/>
            <a:ext cx="108585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b="1" dirty="0"/>
              <a:t>Informações de apoio</a:t>
            </a:r>
          </a:p>
          <a:p>
            <a:r>
              <a:rPr lang="pt-BR" sz="1400" dirty="0"/>
              <a:t>Tarifa média CGH-SDU - 1998: R$ 797; R$ 558 – 2022: Em </a:t>
            </a:r>
            <a:r>
              <a:rPr lang="pt-BR" sz="1400" dirty="0" err="1"/>
              <a:t>jul</a:t>
            </a:r>
            <a:r>
              <a:rPr lang="pt-BR" sz="1400" dirty="0"/>
              <a:t>/23: R$ 347 (de 38% a 57% menor)</a:t>
            </a:r>
          </a:p>
        </p:txBody>
      </p:sp>
    </p:spTree>
    <p:extLst>
      <p:ext uri="{BB962C8B-B14F-4D97-AF65-F5344CB8AC3E}">
        <p14:creationId xmlns:p14="http://schemas.microsoft.com/office/powerpoint/2010/main" val="2640653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Graphic spid="7" grpId="0">
        <p:bldAsOne/>
      </p:bldGraphic>
      <p:bldP spid="11" grpId="0"/>
      <p:bldGraphic spid="12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36">
            <a:extLst>
              <a:ext uri="{FF2B5EF4-FFF2-40B4-BE49-F238E27FC236}">
                <a16:creationId xmlns:a16="http://schemas.microsoft.com/office/drawing/2014/main" id="{C4685249-FE0C-4E9A-83A2-8A5C9B83ADC2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8" name="CaixaDeTexto 8">
            <a:extLst>
              <a:ext uri="{FF2B5EF4-FFF2-40B4-BE49-F238E27FC236}">
                <a16:creationId xmlns:a16="http://schemas.microsoft.com/office/drawing/2014/main" id="{A5EC1DEA-5B23-7D96-F55D-B45F2669CC95}"/>
              </a:ext>
            </a:extLst>
          </p:cNvPr>
          <p:cNvSpPr txBox="1"/>
          <p:nvPr/>
        </p:nvSpPr>
        <p:spPr>
          <a:xfrm>
            <a:off x="1452187" y="115913"/>
            <a:ext cx="9396315" cy="57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Desempenho setorial     x     Evolução regulatória</a:t>
            </a:r>
          </a:p>
        </p:txBody>
      </p:sp>
      <p:graphicFrame>
        <p:nvGraphicFramePr>
          <p:cNvPr id="2" name="Gráfico 1">
            <a:extLst>
              <a:ext uri="{FF2B5EF4-FFF2-40B4-BE49-F238E27FC236}">
                <a16:creationId xmlns:a16="http://schemas.microsoft.com/office/drawing/2014/main" id="{E388FA27-E8BC-BEE3-CA50-891A642374D5}"/>
              </a:ext>
            </a:extLst>
          </p:cNvPr>
          <p:cNvGraphicFramePr>
            <a:graphicFrameLocks/>
          </p:cNvGraphicFramePr>
          <p:nvPr/>
        </p:nvGraphicFramePr>
        <p:xfrm>
          <a:off x="0" y="805749"/>
          <a:ext cx="12191999" cy="5119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Retângulo: Cantos Arredondados 4">
            <a:extLst>
              <a:ext uri="{FF2B5EF4-FFF2-40B4-BE49-F238E27FC236}">
                <a16:creationId xmlns:a16="http://schemas.microsoft.com/office/drawing/2014/main" id="{D6F54B6D-7273-993A-B2F3-5840ACC76F98}"/>
              </a:ext>
            </a:extLst>
          </p:cNvPr>
          <p:cNvSpPr/>
          <p:nvPr/>
        </p:nvSpPr>
        <p:spPr>
          <a:xfrm>
            <a:off x="4015819" y="2158745"/>
            <a:ext cx="216000" cy="3456000"/>
          </a:xfrm>
          <a:prstGeom prst="roundRect">
            <a:avLst/>
          </a:prstGeom>
          <a:solidFill>
            <a:srgbClr val="126E4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Retângulo: Cantos Arredondados 5">
            <a:extLst>
              <a:ext uri="{FF2B5EF4-FFF2-40B4-BE49-F238E27FC236}">
                <a16:creationId xmlns:a16="http://schemas.microsoft.com/office/drawing/2014/main" id="{237A913B-F2B9-B281-5378-2E76B85B09B1}"/>
              </a:ext>
            </a:extLst>
          </p:cNvPr>
          <p:cNvSpPr/>
          <p:nvPr/>
        </p:nvSpPr>
        <p:spPr>
          <a:xfrm>
            <a:off x="3722534" y="1434445"/>
            <a:ext cx="868319" cy="684000"/>
          </a:xfrm>
          <a:prstGeom prst="roundRect">
            <a:avLst/>
          </a:prstGeom>
          <a:solidFill>
            <a:srgbClr val="126E4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2"/>
                </a:solidFill>
              </a:rPr>
              <a:t>Introdução de liberdade tarifária</a:t>
            </a:r>
          </a:p>
        </p:txBody>
      </p:sp>
      <p:sp>
        <p:nvSpPr>
          <p:cNvPr id="7" name="Retângulo: Cantos Arredondados 6">
            <a:extLst>
              <a:ext uri="{FF2B5EF4-FFF2-40B4-BE49-F238E27FC236}">
                <a16:creationId xmlns:a16="http://schemas.microsoft.com/office/drawing/2014/main" id="{EC895A77-D134-8E87-5975-547288665596}"/>
              </a:ext>
            </a:extLst>
          </p:cNvPr>
          <p:cNvSpPr/>
          <p:nvPr/>
        </p:nvSpPr>
        <p:spPr>
          <a:xfrm>
            <a:off x="10641929" y="1668549"/>
            <a:ext cx="216000" cy="3960000"/>
          </a:xfrm>
          <a:prstGeom prst="roundRect">
            <a:avLst/>
          </a:prstGeom>
          <a:solidFill>
            <a:srgbClr val="6600C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id="{0FAC5B4A-1D9D-418D-C6FD-F4E8BB23A8FA}"/>
              </a:ext>
            </a:extLst>
          </p:cNvPr>
          <p:cNvSpPr/>
          <p:nvPr/>
        </p:nvSpPr>
        <p:spPr>
          <a:xfrm>
            <a:off x="10345356" y="1396736"/>
            <a:ext cx="792000" cy="252000"/>
          </a:xfrm>
          <a:prstGeom prst="roundRect">
            <a:avLst/>
          </a:prstGeom>
          <a:solidFill>
            <a:srgbClr val="6600CC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050" dirty="0">
                <a:solidFill>
                  <a:schemeClr val="tx2"/>
                </a:solidFill>
              </a:rPr>
              <a:t>Covid-19</a:t>
            </a:r>
          </a:p>
        </p:txBody>
      </p:sp>
      <p:sp>
        <p:nvSpPr>
          <p:cNvPr id="10" name="Elipse 9">
            <a:extLst>
              <a:ext uri="{FF2B5EF4-FFF2-40B4-BE49-F238E27FC236}">
                <a16:creationId xmlns:a16="http://schemas.microsoft.com/office/drawing/2014/main" id="{3C8ECD2A-E56A-6B85-E4E1-938B248C5C69}"/>
              </a:ext>
            </a:extLst>
          </p:cNvPr>
          <p:cNvSpPr/>
          <p:nvPr/>
        </p:nvSpPr>
        <p:spPr>
          <a:xfrm>
            <a:off x="75415" y="5241302"/>
            <a:ext cx="3940403" cy="1531855"/>
          </a:xfrm>
          <a:prstGeom prst="ellipse">
            <a:avLst/>
          </a:prstGeom>
          <a:solidFill>
            <a:srgbClr val="7F6000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pt-BR" sz="2000" b="1" dirty="0">
                <a:solidFill>
                  <a:schemeClr val="accent4">
                    <a:lumMod val="50000"/>
                  </a:schemeClr>
                </a:solidFill>
              </a:rPr>
              <a:t>Rigidez regulatória (“bandas tarifárias”)</a:t>
            </a:r>
          </a:p>
        </p:txBody>
      </p:sp>
      <p:sp>
        <p:nvSpPr>
          <p:cNvPr id="11" name="Elipse 10">
            <a:extLst>
              <a:ext uri="{FF2B5EF4-FFF2-40B4-BE49-F238E27FC236}">
                <a16:creationId xmlns:a16="http://schemas.microsoft.com/office/drawing/2014/main" id="{3D8F180A-4B11-BF83-1244-28D56F8EE9A9}"/>
              </a:ext>
            </a:extLst>
          </p:cNvPr>
          <p:cNvSpPr/>
          <p:nvPr/>
        </p:nvSpPr>
        <p:spPr>
          <a:xfrm>
            <a:off x="4091233" y="5274093"/>
            <a:ext cx="7598003" cy="1531855"/>
          </a:xfrm>
          <a:prstGeom prst="ellipse">
            <a:avLst/>
          </a:prstGeom>
          <a:solidFill>
            <a:srgbClr val="126E49">
              <a:alpha val="20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pt-BR" sz="2000" b="1" dirty="0">
                <a:solidFill>
                  <a:srgbClr val="126E49"/>
                </a:solidFill>
              </a:rPr>
              <a:t>Liberdade tarifária</a:t>
            </a:r>
          </a:p>
        </p:txBody>
      </p:sp>
    </p:spTree>
    <p:extLst>
      <p:ext uri="{BB962C8B-B14F-4D97-AF65-F5344CB8AC3E}">
        <p14:creationId xmlns:p14="http://schemas.microsoft.com/office/powerpoint/2010/main" val="771281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1E2C5B4C-5B82-DC46-9FA0-1E6F9EADDFBE}"/>
              </a:ext>
            </a:extLst>
          </p:cNvPr>
          <p:cNvSpPr txBox="1"/>
          <p:nvPr/>
        </p:nvSpPr>
        <p:spPr>
          <a:xfrm>
            <a:off x="677596" y="1063650"/>
            <a:ext cx="6684497" cy="276999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Distribuição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da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quantidade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bilhetes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comercializados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por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faixa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R$ 0,10 / KM</a:t>
            </a:r>
          </a:p>
        </p:txBody>
      </p:sp>
      <p:sp>
        <p:nvSpPr>
          <p:cNvPr id="7" name="Pentagon 6">
            <a:extLst>
              <a:ext uri="{FF2B5EF4-FFF2-40B4-BE49-F238E27FC236}">
                <a16:creationId xmlns:a16="http://schemas.microsoft.com/office/drawing/2014/main" id="{CCD5C520-3611-234C-839D-197A5CB14671}"/>
              </a:ext>
            </a:extLst>
          </p:cNvPr>
          <p:cNvSpPr/>
          <p:nvPr/>
        </p:nvSpPr>
        <p:spPr>
          <a:xfrm>
            <a:off x="762000" y="2617303"/>
            <a:ext cx="1068388" cy="694030"/>
          </a:xfrm>
          <a:prstGeom prst="homePlate">
            <a:avLst/>
          </a:prstGeom>
          <a:solidFill>
            <a:srgbClr val="43AC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E71CCF-38B3-CD49-8D72-D8A3B5C47C1C}"/>
              </a:ext>
            </a:extLst>
          </p:cNvPr>
          <p:cNvSpPr txBox="1"/>
          <p:nvPr/>
        </p:nvSpPr>
        <p:spPr>
          <a:xfrm>
            <a:off x="1867339" y="2650293"/>
            <a:ext cx="2826415" cy="295466"/>
          </a:xfrm>
          <a:prstGeom prst="rect">
            <a:avLst/>
          </a:prstGeom>
          <a:noFill/>
        </p:spPr>
        <p:txBody>
          <a:bodyPr wrap="none" rtlCol="0" anchor="b" anchorCtr="0">
            <a:spAutoFit/>
          </a:bodyPr>
          <a:lstStyle/>
          <a:p>
            <a:r>
              <a:rPr lang="en-US" sz="1320" b="1" dirty="0">
                <a:solidFill>
                  <a:srgbClr val="43ACB2"/>
                </a:solidFill>
                <a:latin typeface="Poppins SemiBold" pitchFamily="2" charset="77"/>
                <a:ea typeface="League Spartan" charset="0"/>
                <a:cs typeface="Poppins SemiBold" pitchFamily="2" charset="77"/>
              </a:rPr>
              <a:t>INÍCIO DA LIBERDADE TARIFÁRIA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5C0B020C-F54C-9C8A-13A2-C46B01F9DD2B}"/>
              </a:ext>
            </a:extLst>
          </p:cNvPr>
          <p:cNvSpPr txBox="1"/>
          <p:nvPr/>
        </p:nvSpPr>
        <p:spPr>
          <a:xfrm>
            <a:off x="867045" y="2818960"/>
            <a:ext cx="636713" cy="3139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40" b="1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2002</a:t>
            </a:r>
          </a:p>
        </p:txBody>
      </p:sp>
      <p:sp>
        <p:nvSpPr>
          <p:cNvPr id="24" name="TextBox 2">
            <a:extLst>
              <a:ext uri="{FF2B5EF4-FFF2-40B4-BE49-F238E27FC236}">
                <a16:creationId xmlns:a16="http://schemas.microsoft.com/office/drawing/2014/main" id="{F6F2F35C-40E9-EB6D-6C5D-3B0B7EF143A6}"/>
              </a:ext>
            </a:extLst>
          </p:cNvPr>
          <p:cNvSpPr txBox="1"/>
          <p:nvPr/>
        </p:nvSpPr>
        <p:spPr>
          <a:xfrm>
            <a:off x="2472608" y="2905774"/>
            <a:ext cx="2742784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até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R$ 0,50 / KM</a:t>
            </a:r>
          </a:p>
          <a:p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Tarifas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</a:t>
            </a:r>
            <a:r>
              <a:rPr lang="en-US" sz="1200" spc="50" dirty="0" err="1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acima</a:t>
            </a:r>
            <a:r>
              <a:rPr lang="en-US" sz="1200" spc="50" dirty="0">
                <a:latin typeface="Open Sans Light" panose="020B0306030504020204" pitchFamily="34" charset="0"/>
                <a:ea typeface="Open Sans Light" panose="020B0306030504020204" pitchFamily="34" charset="0"/>
                <a:cs typeface="Open Sans Light" panose="020B0306030504020204" pitchFamily="34" charset="0"/>
              </a:rPr>
              <a:t> de R$ 1,50 / KM</a:t>
            </a:r>
          </a:p>
        </p:txBody>
      </p:sp>
      <p:sp>
        <p:nvSpPr>
          <p:cNvPr id="25" name="TextBox 2">
            <a:extLst>
              <a:ext uri="{FF2B5EF4-FFF2-40B4-BE49-F238E27FC236}">
                <a16:creationId xmlns:a16="http://schemas.microsoft.com/office/drawing/2014/main" id="{D4C8B296-426E-9A57-FA7A-9363A11DA157}"/>
              </a:ext>
            </a:extLst>
          </p:cNvPr>
          <p:cNvSpPr txBox="1"/>
          <p:nvPr/>
        </p:nvSpPr>
        <p:spPr>
          <a:xfrm>
            <a:off x="1743817" y="2905774"/>
            <a:ext cx="848971" cy="461665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26,3%</a:t>
            </a:r>
          </a:p>
          <a:p>
            <a:pPr algn="r"/>
            <a:r>
              <a:rPr lang="en-US" sz="1200" b="1" spc="50" dirty="0">
                <a:solidFill>
                  <a:srgbClr val="43ACB2"/>
                </a:solidFill>
                <a:latin typeface="Poppins SemiBold" panose="00000700000000000000" pitchFamily="2" charset="0"/>
                <a:ea typeface="Open Sans Light" panose="020B0306030504020204" pitchFamily="34" charset="0"/>
                <a:cs typeface="Poppins SemiBold" panose="00000700000000000000" pitchFamily="2" charset="0"/>
              </a:rPr>
              <a:t>44,4%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A0BE23F6-A058-23D0-9DEA-5788FE6F20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6288" y="5083204"/>
            <a:ext cx="6998400" cy="839633"/>
          </a:xfrm>
          <a:prstGeom prst="rect">
            <a:avLst/>
          </a:prstGeom>
        </p:spPr>
      </p:pic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89DDDCF-F2B0-EAC3-6A0C-A1F63CD180B1}"/>
              </a:ext>
            </a:extLst>
          </p:cNvPr>
          <p:cNvGraphicFramePr>
            <a:graphicFrameLocks/>
          </p:cNvGraphicFramePr>
          <p:nvPr/>
        </p:nvGraphicFramePr>
        <p:xfrm>
          <a:off x="5092505" y="1481798"/>
          <a:ext cx="6739200" cy="42348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36">
            <a:extLst>
              <a:ext uri="{FF2B5EF4-FFF2-40B4-BE49-F238E27FC236}">
                <a16:creationId xmlns:a16="http://schemas.microsoft.com/office/drawing/2014/main" id="{94BF859F-13C8-A4F8-CFE3-32E7E3F76BC9}"/>
              </a:ext>
            </a:extLst>
          </p:cNvPr>
          <p:cNvSpPr txBox="1"/>
          <p:nvPr/>
        </p:nvSpPr>
        <p:spPr>
          <a:xfrm>
            <a:off x="677595" y="1331784"/>
            <a:ext cx="4764638" cy="203133"/>
          </a:xfrm>
          <a:prstGeom prst="rect">
            <a:avLst/>
          </a:prstGeom>
          <a:noFill/>
          <a:ln>
            <a:noFill/>
          </a:ln>
        </p:spPr>
        <p:txBody>
          <a:bodyPr wrap="none" rtlCol="0" anchor="b">
            <a:spAutoFit/>
          </a:bodyPr>
          <a:lstStyle/>
          <a:p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FONTE: ANAC (Dados de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tarifas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aéreas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,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valores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reais de Jun/2023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atualizados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</a:t>
            </a:r>
            <a:r>
              <a:rPr lang="en-US" sz="720" spc="74" dirty="0" err="1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pelo</a:t>
            </a:r>
            <a:r>
              <a:rPr lang="en-US" sz="720" spc="74" dirty="0">
                <a:solidFill>
                  <a:srgbClr val="144673"/>
                </a:solidFill>
                <a:latin typeface="Nunito Sans SemiBold" pitchFamily="2" charset="77"/>
                <a:ea typeface="Source Sans Pro" panose="020B0503030403020204" pitchFamily="34" charset="0"/>
                <a:cs typeface="Lato Heavy" panose="020F0502020204030203" pitchFamily="34" charset="0"/>
              </a:rPr>
              <a:t> IPCA)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D743884F-1612-0440-8EC3-428BB20D8B1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79708" y="6294994"/>
            <a:ext cx="1212292" cy="557000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7394B17E-4ACD-8CC0-D67F-88D31A13CAA5}"/>
              </a:ext>
            </a:extLst>
          </p:cNvPr>
          <p:cNvSpPr txBox="1"/>
          <p:nvPr/>
        </p:nvSpPr>
        <p:spPr>
          <a:xfrm>
            <a:off x="9981926" y="6344163"/>
            <a:ext cx="108167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900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MINISTÉRIO DE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PORTOS E </a:t>
            </a:r>
          </a:p>
          <a:p>
            <a:pPr algn="ctr"/>
            <a:r>
              <a:rPr lang="pt-BR" sz="900" b="1" dirty="0">
                <a:solidFill>
                  <a:schemeClr val="bg2">
                    <a:lumMod val="25000"/>
                  </a:schemeClr>
                </a:solidFill>
                <a:latin typeface="Abadi Extra Light" panose="020B0204020104020204" pitchFamily="34" charset="0"/>
              </a:rPr>
              <a:t>AEROPORTOS</a:t>
            </a:r>
            <a:endParaRPr lang="pt-BR" sz="1100" b="1" dirty="0">
              <a:solidFill>
                <a:schemeClr val="bg2">
                  <a:lumMod val="25000"/>
                </a:schemeClr>
              </a:solidFill>
              <a:latin typeface="Abadi Extra Light" panose="020B0204020104020204" pitchFamily="34" charset="0"/>
            </a:endParaRPr>
          </a:p>
        </p:txBody>
      </p:sp>
      <p:sp>
        <p:nvSpPr>
          <p:cNvPr id="5" name="Freeform: Shape 36">
            <a:extLst>
              <a:ext uri="{FF2B5EF4-FFF2-40B4-BE49-F238E27FC236}">
                <a16:creationId xmlns:a16="http://schemas.microsoft.com/office/drawing/2014/main" id="{3167F489-F366-79F1-CA5C-44787EF17911}"/>
              </a:ext>
            </a:extLst>
          </p:cNvPr>
          <p:cNvSpPr/>
          <p:nvPr/>
        </p:nvSpPr>
        <p:spPr>
          <a:xfrm>
            <a:off x="0" y="1"/>
            <a:ext cx="12192000" cy="805748"/>
          </a:xfrm>
          <a:custGeom>
            <a:avLst/>
            <a:gdLst>
              <a:gd name="connsiteX0" fmla="*/ 0 w 787263"/>
              <a:gd name="connsiteY0" fmla="*/ 0 h 823088"/>
              <a:gd name="connsiteX1" fmla="*/ 787263 w 787263"/>
              <a:gd name="connsiteY1" fmla="*/ 0 h 823088"/>
              <a:gd name="connsiteX2" fmla="*/ 787263 w 787263"/>
              <a:gd name="connsiteY2" fmla="*/ 823089 h 823088"/>
              <a:gd name="connsiteX3" fmla="*/ 0 w 787263"/>
              <a:gd name="connsiteY3" fmla="*/ 823089 h 823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87263" h="823088">
                <a:moveTo>
                  <a:pt x="0" y="0"/>
                </a:moveTo>
                <a:lnTo>
                  <a:pt x="787263" y="0"/>
                </a:lnTo>
                <a:lnTo>
                  <a:pt x="787263" y="823089"/>
                </a:lnTo>
                <a:lnTo>
                  <a:pt x="0" y="823089"/>
                </a:lnTo>
                <a:close/>
              </a:path>
            </a:pathLst>
          </a:custGeom>
          <a:solidFill>
            <a:schemeClr val="tx2"/>
          </a:solidFill>
          <a:ln w="5563" cap="flat">
            <a:noFill/>
            <a:prstDash val="solid"/>
            <a:miter/>
          </a:ln>
        </p:spPr>
        <p:txBody>
          <a:bodyPr rtlCol="0" anchor="ctr"/>
          <a:lstStyle/>
          <a:p>
            <a:endParaRPr lang="pt-BR">
              <a:solidFill>
                <a:srgbClr val="D8D8D8"/>
              </a:solidFill>
              <a:latin typeface="Avenir Next LT Pro Demi" panose="020B0704020202020204" pitchFamily="34" charset="0"/>
            </a:endParaRPr>
          </a:p>
        </p:txBody>
      </p:sp>
      <p:sp>
        <p:nvSpPr>
          <p:cNvPr id="6" name="CaixaDeTexto 8">
            <a:extLst>
              <a:ext uri="{FF2B5EF4-FFF2-40B4-BE49-F238E27FC236}">
                <a16:creationId xmlns:a16="http://schemas.microsoft.com/office/drawing/2014/main" id="{201B3DA4-D825-7D60-D650-18246E999492}"/>
              </a:ext>
            </a:extLst>
          </p:cNvPr>
          <p:cNvSpPr txBox="1"/>
          <p:nvPr/>
        </p:nvSpPr>
        <p:spPr>
          <a:xfrm>
            <a:off x="143339" y="115913"/>
            <a:ext cx="9396315" cy="57490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</a:pPr>
            <a:r>
              <a:rPr lang="pt-BR" sz="2800" b="1" dirty="0">
                <a:solidFill>
                  <a:schemeClr val="bg1"/>
                </a:solidFill>
                <a:latin typeface="Avenir Next LT Pro" panose="020B0504020202020204" pitchFamily="34" charset="0"/>
              </a:rPr>
              <a:t>Faixas de </a:t>
            </a:r>
            <a:r>
              <a:rPr lang="pt-BR" sz="2800" b="1" i="1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Yield</a:t>
            </a:r>
            <a:endParaRPr lang="pt-BR" sz="2800" b="1" i="1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91331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1352</TotalTime>
  <Words>787</Words>
  <Application>Microsoft Office PowerPoint</Application>
  <PresentationFormat>Widescreen</PresentationFormat>
  <Paragraphs>187</Paragraphs>
  <Slides>12</Slides>
  <Notes>0</Notes>
  <HiddenSlides>5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24" baseType="lpstr">
      <vt:lpstr>Abadi Extra Light</vt:lpstr>
      <vt:lpstr>Arial</vt:lpstr>
      <vt:lpstr>Avenir Next LT Pro</vt:lpstr>
      <vt:lpstr>Avenir Next LT Pro Demi</vt:lpstr>
      <vt:lpstr>Calibri</vt:lpstr>
      <vt:lpstr>Calibri Light</vt:lpstr>
      <vt:lpstr>Nunito Sans SemiBold</vt:lpstr>
      <vt:lpstr>Open Sans Light</vt:lpstr>
      <vt:lpstr>Poppins</vt:lpstr>
      <vt:lpstr>Poppins SemiBold</vt:lpstr>
      <vt:lpstr>Trebuchet MS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Daniel Ramos Longo</dc:creator>
  <cp:lastModifiedBy>Rafael Pereira Scherre</cp:lastModifiedBy>
  <cp:revision>14</cp:revision>
  <dcterms:created xsi:type="dcterms:W3CDTF">2023-09-25T20:24:55Z</dcterms:created>
  <dcterms:modified xsi:type="dcterms:W3CDTF">2023-10-02T22:10:42Z</dcterms:modified>
</cp:coreProperties>
</file>