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62" r:id="rId6"/>
  </p:sldMasterIdLst>
  <p:notesMasterIdLst>
    <p:notesMasterId r:id="rId17"/>
  </p:notesMasterIdLst>
  <p:sldIdLst>
    <p:sldId id="267" r:id="rId7"/>
    <p:sldId id="269" r:id="rId8"/>
    <p:sldId id="261" r:id="rId9"/>
    <p:sldId id="262" r:id="rId10"/>
    <p:sldId id="274" r:id="rId11"/>
    <p:sldId id="270" r:id="rId12"/>
    <p:sldId id="271" r:id="rId13"/>
    <p:sldId id="272" r:id="rId14"/>
    <p:sldId id="273" r:id="rId15"/>
    <p:sldId id="268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004"/>
    <a:srgbClr val="6C747F"/>
    <a:srgbClr val="FEE7DA"/>
    <a:srgbClr val="FDBD99"/>
    <a:srgbClr val="FFCC66"/>
    <a:srgbClr val="D73D03"/>
    <a:srgbClr val="626D7A"/>
    <a:srgbClr val="FDBF2E"/>
    <a:srgbClr val="FFFFFF"/>
    <a:srgbClr val="C64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4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Planilha1!$A$2:$A$13</cx:f>
        <cx:lvl ptCount="12">
          <cx:pt idx="0">Bahia</cx:pt>
          <cx:pt idx="1">Amazonas</cx:pt>
          <cx:pt idx="2">São Paulo</cx:pt>
          <cx:pt idx="3">Paraná</cx:pt>
          <cx:pt idx="4">Rio Grande do Norte</cx:pt>
          <cx:pt idx="5">Ceará</cx:pt>
        </cx:lvl>
      </cx:strDim>
      <cx:numDim type="colorVal">
        <cx:f>Planilha1!$B$2:$B$13</cx:f>
        <cx:lvl ptCount="12" formatCode="Geral">
          <cx:pt idx="0">3</cx:pt>
          <cx:pt idx="1">1</cx:pt>
          <cx:pt idx="2">1</cx:pt>
          <cx:pt idx="3">1</cx:pt>
          <cx:pt idx="4">1</cx:pt>
          <cx:pt idx="5">1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pt-BR" sz="1862" b="0" i="0" u="none" strike="noStrike" baseline="0">
            <a:solidFill>
              <a:srgbClr val="000000">
                <a:lumMod val="65000"/>
                <a:lumOff val="35000"/>
              </a:srgbClr>
            </a:solidFill>
            <a:latin typeface="Helvetica Neue Medium"/>
          </a:endParaRPr>
        </a:p>
      </cx:txPr>
    </cx:title>
    <cx:plotArea>
      <cx:plotAreaRegion>
        <cx:series layoutId="regionMap" uniqueId="{909138C3-E683-4903-9CC7-7635B6F64073}">
          <cx:tx>
            <cx:txData>
              <cx:f>Planilha1!$B$1</cx:f>
              <cx:v>Série1</cx:v>
            </cx:txData>
          </cx:tx>
          <cx:dataPt idx="0">
            <cx:spPr>
              <a:solidFill>
                <a:srgbClr val="FFE0DC"/>
              </a:solidFill>
            </cx:spPr>
          </cx:dataPt>
          <cx:dataId val="0"/>
          <cx:layoutPr>
            <cx:geography cultureLanguage="pt-BR" cultureRegion="BR" attribution="Da plataforma Bing">
              <cx:geoCache provider="{E9337A44-BEBE-4D9F-B70C-5C5E7DAFC167}">
                <cx:binary>1HrZktw4luWvyPQ8UIIACQJtnWXWXHwJj/BYpZDyhRYKhbiBAImFBPk3bfMp/WNzJWVmp1RZ1dVm
ZWPd8SK5g6ADuNs55+Jfn8O/PMuXJ/MqDFLZf3kOP79unBv/5aef7HPzMjzZN0P7bLTVn92bZz38
pD9/bp9ffvpknpZW1T8RHMU/PTdPxr2E13/5V3hb/aIv9fOTa7W69S9mvXuxXjr7d8b+dOjV06eh
VUVrnWmfXfTz638bnjatnuzrVy/KtW59WMeXn19/99TrVz/9+K6/+t1XEpbm/CeYi+ibiBAihIjw
tz/y+pXUqv5tnOE3sD1GopT+Pv7tx89PA7zgH1nS1wU9ffpkXqyFPX39948zv9sADFy9fvWsvXJf
Dq6GM/z5dWaebCtfv2qtzr+N5PrL8rO7r/v96fsz/8u//vAFnMAP3/zBLD8e13819FdWuXkyT+o/
/v2faBSSvIkpjlOBY7DMl7/vjRKLN4THSRQl7NswjP/RKP/Aiv7cJr9P/MEkN3DO/5tMkkM0/1Mt
Qt+knNJIiOTXMIm+twjlbxLOBY4SiJ8/muK/XsmfW+K3eT8YIi//dxni/j/+r3518+Sl/u1Y/gk5
i9A3CaWCCc6/WeMHY8TsDSOcM45/jQ7+249/y1n/2KL+3C5/nPuDbe5v/mfb5m8E8Ddv/WaW7x75
75aSCL+hX//wDzUkoW/IV0Ol7E9ryG/Z/W+v5M9t8du871b9P7xY3LX61R7qxaeXV5/0q7MG0PCb
c/4TIiN5w3EiAJBApvr6l/6QppI3JMJJjNP098j5Y7b6b67uz83ypy/5IVbuzv+zY+W75QLyyp6a
9umfaKiIvBEpERjTH0r7l0KCI0JFmv5qwt9+9Vvu+i8X8uc2+XXad9uCXf3b/2cr/G0U9jtILZ7c
U/kV3f4BiP390a9bBsz9w9S/B5K/Of3x08+vacpE/IdU9+Ul31XwO22e2uF34/9hzsuTdQChE/6G
80SAxVJCIpYKCLrl5esQi99wwjjBNKUJTQCvvX6lIOabn19DJDKRpFDDUgq4gTKYZbX/MoSiN4mg
X14ZYcFiwRL+O6+40XKttfr9QH79/Er54Ua3ytmfX0eA1F+/Gr89+GW5jKbwGsySiEc0jXkaQ4Ie
n5/ugL18ef7/1KEbLRuMzmPJU5J708Qiq0M73E+YTI9W4O6pS2362S7CXfhmZvswv7Ap7JjmUeE0
9ZnxdZXPdUdMPguvjqol1Zrjho23XOp1zHQg5oq4SNI8UDQ/2xBXt8HHM8r41rjTmtTTrVVeXqqN
VNnQr/FLFFXukW9j9RIpn551a9DlUi/DfWyHKMq8tfpJ1k3XZd6w8arqu+lD1Yj+3CaJum/7ZlL5
pObtRKpEoXyO8LwUJKTiPRrT+YLiZr0IQ5g+0AH3V6Sh3fXcJ+7B8dH1WdwG6kozSXu1pLrezTVT
N0NF+lOcDvNdoyd04O0iTqypmith5vq+dR275IHWt9Zv4bmpl+q5Xqh+GJwZTZ5w5t+HbkYHH7X6
tBrWjVlcVfOFXmd/laDGhoxJ7W9RaOc9ResoM7r2GGUo5fOUcTu1OykczmvfyLJN+HAgSrEuk7GS
d91maab5rHcs8bSIOi/3Co39L2LYmmLeYlTS2Lh7rg3esaE15UBHcpnWqXvYmqbfpWu/HUYSb7u2
J+ldX62knDUWe0HWOZfdtOwGUvOPM47svWtm92SF0EW9peYhNDiOMoZ6dN8JnIwZnyZ5v2qdTFmn
hYky7ZP6NKp+udsAEu4wbvFbMw70YmnbsdxwEu1av/VdluAqLmaj+GPnqS8GnaQXad01D7R17ALc
dtvpoU/qrOeWFaJJ+IctZXGOSYUvJ879Yana9qKGyCrD5sVdjehSughvb+OYJUM2sXZscsSJvECV
YMdhjEiGuZ5vrGNiH8u1fbsOCB03z6KbhQR7skPlDhI13Zx1QcscQjqUsmP1tSYIX85M1rkURu4m
zevLlY0+Vx2PCzU6fBDM+DLygi9ZtdbtQcVLfzVNOs6DTGxhq0hmyUYQLWbmh8MgVlW21vRZvfIu
gR+EicrM/Y1PbC4NY+dhWOoP0+LZJdLBFCxItJ/kPLylzWjvXNz5DMtJxpkLPYozFdB6tdgGV8cO
LaMmdxuzlNzOaVOR8Y7FdL5Z0FKZjA/rdK/jpXnkKpnuYy/ClvWetieN1uWl51F7wsouO+xc/Faa
tb7exkbvbTs1txjb+C2kO3hkrN0RI8HPtU1ojpXup6xWWO5xT9pQNE50F/NMTImNG0vuiXmPez+W
sQjNo40JPy8pRafa4OUljEjdqjkd94ttVTZGNJwSy/E+HeX8SULElE6b+UCiDj94q5szJYvfwYIh
pUSSH7VB3U0tJnmH2xWWqQlsB0KwLm0DW+mbZMz15NSF7XVfF193qivdPMazVxdmduG8bba2mQ/W
Ft4s+N3COc11RarrTW1rnXVWibtYGDDaquOoz7pNs6ybzHpG8Wqvh67WZTvbps7Tdu5FRnuPi861
7AbpIcmn2vRpFru62bIQhv5ejRu7mVbX7I1HfM6SuZ8fMPXxLmmW8cMyBHuoySbuPXVduVIy3FTT
Qs8r4nwuedJMJy0JozkZ4dR5vKWXo0Z2ykgKSUeo+9Vv+KqyJGTSTvpIXVBTNreUgodjVx/XtlEa
bNb5c9i2ThbDYvmlmYiNsmim/a1jdP2Y6lW1x8R2uEjSMN/HJu6fqsraQzN2yZ1tE1T6GK2npN2c
ySrXTiWakKbZ3K32nU+Qedo40k3WOUSvVl83RVWZ4TTGW1RiZuZd3PSQ1lSX5HGUpnsoA/7UIzPu
dGPqO1zTgWZNNEVHg2bWZLwL8d3YzxK0s6Hddes43SWzh/Vv/XwdxdrEWRUlw40ax+SmX9IVXhmt
MDHR/KjsvFywpbEPS+zdntdVP2Sy7U1pjefXOvTkfTWMfdk2Jnxc0YrzYZjq5zXp0jpDM7g9R4sp
V2LGHH4xXCc2Af+YOFOQQVGVKReWe71W+NGP7IvJN5ujFLvL0aJNZkvUDS99H4l8jKXdtem0XsiF
+IOYtTh0LiWF1PH6MZpxf6DCpYdtbLsbOdXjVeSYLHXV1Q/LxqfMaGlKb1abEUvbPVRbfNyGhufg
q5BgUkTyGo/RyTQ8zTup0GWF2u64zJgUlFTRkZO4v2dxn140pOM76hd5nNfZlNR00w6LNX6/Dqs6
qMXO2biMsoDikV4YY8OFkMkG2a6hV/G0qmO1Lh/4Sl3WjC4qeJijPdZGX7h2ZDu1yKYQkpFi9as4
J475EkVBA6Ko5ut6skPZDdFGd6kw46dkaBOZKc0czYhc0YkOHO1HN8WnYRvFvqoGs+RrBdXbuoTt
QjWpfQWH9rCJpIZMFZNcjG6uMpZSyBWKuWLU23KNQOsslQqLzug4oZxPwl9znXb7RaD1qW2ZyB2G
gidSZAtNjdwTT5t8bdL2TNalPxGd+kxytT022EQHvKlub4hAZx6ZoSST7m5Ir91tLSEMDI6asmYh
OrRpiPNWyXCxhMEO2WwZu7fdFIPrzX471mabRRY6bR833cylG3m1S2vS7cYgurzpyHjsItbsq2C7
46gmstN80NfIa39kkKCKdUoj2G8dRTdITmZPE1/vUVqzc0OX6rbFZjvwJgHHrJjtsm3kRu+paOaH
LWrpgzdT6DLctONJN/GU67oilypma14tJuzmxUY6E8sUqv2STs2SLbRRFzysc7a6IT6Ch1VXrXfo
mo/1eD+voI0vGupJXK1dEbfV7DLw8fpqUGrRxSi3jRZocVJmuuLmUpEIHWcLCRu5WjyHJZY4Y8Hq
Q9pFssvmOCJH2oVtyoITg836xbFrDAv6BVIVyUIb2kIGv+1UJ8jtZk2TJ1bE+6jhv6x2XQ6b09vt
NvdjWQF2OIeQ0jMVPoqzDUrEBTYkfMYOic8NVtveSjQeXIMDzwaihndJVfsC9ri9r6EOyqwzpD8m
vJOfPNfjc2W7GZDokkDtSKnOkygOD62ldheiYXryW6xPyaqnMV+VSp6Gmso6E7Hu3yOSyscIsl3B
XB29w9rifRXH25p5btxHm87qMK+t2Q/9wq7GpLdn2zG7t1w3EaS5aT372qvD1mk8ZKwFNJbPwC/e
+8qFXDRx+0vTTNG7mDf2GG0z3S2rnY5QyOsrHKPukqlxObMtrp6EW9GtC2vzSSJCjq3vlyKtFApZ
Mo1V0QyeXIqBz0vGGNI6i9aqu4gpxBFzIY0yRFy6awDqnWvvfInFYh7ViroyHfFUVipac+W52m3r
SvY95brN8LC1e1Ql/gQlT5bBddt5HWuc02lDOzPIITfShauWxPSyE0JeuIjKg4z7FiC17nabqe2H
1sfLO9Ga4aqdUAWZEpCjB0crrWV6PyIkdr7DIYuQbF8qJ8NbSs17nRh17+jSPEAnp7pEE10BBht8
lIa2Q9anqSyXeA5pNk8z34spEs9zb+nHBQpHmol11U9NcHY3zNW0j2ATZ9k2+JZ3Y3Ipty65JR3B
n5dBy2szjuuB8DW6YhNU13Zo4itfywzI3uMk+RVgk10nuw7WPW3i2hNSXW6dHQ6s9rgMfZTsOi62
rMU4eoBCGV2buor2wWH72PVJv1PVIncDjwRAykSgokLrcPQtpn2BWs/LtF+bgxgbfEaTcJei8ust
WxtTpoHZktFmumaMDqUF49wnY8AfHOu2kkKc3iC32M+DDehiq9fpsAlu31MW+GUbvDyDl1TXo1/Y
dQpIOJsha9ps81F6tQqblP2KloewrOAPLU2u5dSNBwkl4qjSLt45QeLjGKQ/kaa1NqvRyF5QE9kT
4Wa62vhGs8lZvQP3xTs/NvamDR0YI0rt2yrW046wrtqvZt7eStelOxt8elFXmJ+TqR8uUzd3G1Rl
yU+T49U5Gvv4hKp1Pq1sEXeyRxYOjKjkauYkKUKIzZWPbAP/24adsy68lagCj8fGJ2fX9oBw5skS
XACPmN5KqipRIDLD+wCaAfRF1dXgJc9X64FQtW26fHaQgE9ACqeomC3QwGzUon+LpSWq4FEUfSSy
BprYBZx+oKsG6zvM324bm+JCdtVQl0I1/ZWp0rqMmJoh2qZtP/XxoLJOcd8WdePIg2zI566b5i5j
Km5udb+0vyxKJpkGIHnC2xztpO+n57aq7QGzYUA5jrHTENxTfdAARstFbBBRUzMUS2hYAY4UvVdG
TWezwSlaivU74QbHcuziqM7Wyvg+I1AXd9OC6X6hQ3qNRyLykCL+1qA0Ok8b1mfs5nDqlax3G5d9
kU41Kbxd6kMrRpEBK2qv3fjlVT0Vt+nWqnxQYjyKdOhzm0j/3sV1dOsrFF3WFa8ugH3yM+6rvlwc
SfZq6mt75TDabIZnwgs6sahMfGRwno4TrzKhWvUgGLDJHFdRfezZwm8NZ7HMYl01bZZOYbhurYR6
Z3hXvV9535lMMBeVYvbNrXMTK0fTtAeAXOwXPVN0RRlpWElk5S8QGciBhK4CAmFmemNXDnbQgx/P
mPnqbuhbuWZQdvoLB5vfpdsE0AdiobQ0JFUeayV3bZUucVZ3firIAIGWpbGLGbi/qe7dsnBYekIf
nEfJyY1qyOt5oPdehuQQTa0YMl2D8fNNjvyiXag6UbKiQ8Q8JBWXOn/dQF7MECTp69Sv6YOYSV+0
HLJmljhYf4bqieVBVfY90C/yi03EZ+BRXQbqi5kOgm/42iPAlo2MAUojOV7ZUUKBHRr12PYyXAIQ
BaDO+hRfqsbKC02Wcb9VLDTZqACi0GbudsYTexza9fOEt/5oN1t2NlE5kMLk4AWlD+ta+QLkIHMQ
wNIPhhB1m5BZfQ7VbE8tM2y3eYr6rEdrf901JrkZcDKX1A3jlZQpOUYrgwTcjuHYJl1yHqvFnnQV
uiFnW6dOm0pwDiWDbFmCtPjsNfdxlgJFuUOjiXKwsPxc1xXKJFTjsutns/fM8CNBoa+BWRFzuWk6
3KAJ+zuxdsk+DmIr61QJUSQNbn5BEoC4cpsxWZqa+Ujopu/IjP19IhN0h4Y2PgwpTw+oUUvGa7Ls
106oSzd1zblZovmxJnOd1VHtr5ba1EWkpSpIXA15Q1h6nS58OSR6E5dD2EjZLSMu0UxnwKNSlkZE
9Tu+zPqT9ZW+lTadngTj6wl3HRQTA7DbDh05mSkZd3ye8aGv4xqQeaKLlXXDQa6yvguUpFvW+SY9
UGb5l3Bv/FvVbMPHOYVkYs2cWqBUAugkUq08s3gS76uFzCdpJIg1ekjFblxrsaO1S95r2oPyw63v
Tz1J7B3gdVGSlkaHHsf9rjN1miUhplcRCRIUk2o82Woc74SP1xsKPncSI7e366SiC0/6UeaDDihL
Fire166r8tA3+pL1crrtFXZ7ymZ80cZBf3AznnSGBtV8BrwfHz3b7PUyt7IB2JjSpy2dq3ch6Hmf
VkRv2SwwevZL7AogHyB68gpvmahjc7clUzDZOkb6Sm1aHpJ2jPZJX4ecVay7XIHmfHK9RRgSO6/2
OABOh0IQrioS0YPrW36o4xE9LozSHeR+AFla9jdjrOxVGNrhrYs6kk8r7D2ilX9r63kpG1QNO+Wj
+Qxg4HO3OnEPWdC3WZvibo+2Xr/rIfVe0g5kGQP08QzyZQIptHflEMxngQSBGtexQm3bdITqwa8S
HePPruvZTaQ6884r1r4TagiHEM0hDxuHws2xz5svuE4Enh63zke7CCSzLEoCBT2S+uGkAdLfVEvd
XEWpm0DX12jvNSXXFojIO07tfI3mNnwWabWofZ9K90mJoaWHJPXJzQRq25lhbo51bdoD71dldsIn
sd8LOa9VBmseo2JkToBws+HpLQLxYZegyIBPyn6VwMRG/97GuO4zKDd9W4Jq5HcpXHDBu8VIsqvG
Bq25q7fK5M3A0h4CHUQA7dKRHxEeyIfOSnekvWlwYZRbo2xSnixQF8xhmT06dcOSuIyz0a7nNUoW
/4jqLurz3rageKmmox8Qh9qWQ9UND9xZ0Jd67dclN9g0t2k0NreKzSuIbKruRcGJgTHu4m2AlDvr
+WA31dLSLKahhRl7Veg1hI+dW0BrT5danAE2oFMcm3bLjUEgnJkGhDzFg9GZ8j58VJ2GBSCPQdRb
3HQPcA4+u9Bs/EBo1I5AFIL2WTyqKGetb/No7bYuA5aKD2bbwgZ1DYOyF4EAjKmGU+gEb091Ampc
zU3z+HWfigDU035RF3PFojnrgZHWmV4cOs2RxIevmuAMUKCwYjBsr4eFX339EoIFtgVl68KhEMra
+PkGSGGamxnDkQAAhCLk6U3dpNUFSE21yriGIj9RId4uLJlPytPuCgpsuLC1aJ5j1A955zDej4mK
TzEgpMvOURBm4VQuuB1Z2S8x+Qy4N6rzyuL6o0nHpfAVZ++wB2I9L2t1X0OF3SPS+XJzUPCtgZwE
mdiWqSRAjaLFF5D6oIB1VTrshkkCKx9VnSf9GOUqjdKippPNmsrSy2VYURYiOV2reRK3CuOtJGab
crGI+hqjyu7Weuj3xhCfcQO1oq2r5WLsZj9k7VbHRWJjc5HKtXuyvRhzFSxok4C9nqLEhPdDRNt3
WxgAOqO5edSgMFWl5AG8xGyVnLPANgEiwtxAOQk+VEfNV/J+3rohM7aO+6JbpuqdkJuxh8mN1T1q
ZLhhKfNnr7AGWiLrJM2MMPDKllXmse4dZtdUSCCuph9HUyhrknD5x2tZ37WsnvW4mhbw6LcO1u8f
/3L12xW7r1e1/vP7L/fp/vPT9fgClMy8vLirp/HHJ790F39/FN7/a7fxS0fvuw9/1V78Gw3Eb9f2
/sbgP95dhGbb73fy/qq7eNXCfb5X+xfoMf5+re+3FuOXq0TfWoxUvOEJgwZjJKIILuNh6Br/2mJM
ojeYMkwEh+5iSjmByy6/thhBzHoDwQ3txwiaf5jRGMZ+6zES6EAT8vVGhkhZwkjy3+kxJjz5vsUY
swh6i9CyBoYJEi20Nb9vMc5BCbMq0N1I2viu6NbBNTuJ1pTfchSPXcldErndOGxpX7gW8bhUALn2
3CIis9ZydLNt9QIgUYxtvzPz7JPLBXnHAYIojwDeuLEuU6VUm9mI2jjTyWzDpUPQfgSfBQadtaid
lwNJfd1la1rZYqjjwV35ZkP+XTeCkveZjXXob5OA/GfGIAiazGqgu8dF8sqWLdNqPc1hDjifQG+c
znFMQdYHNavvrydg8dfzqNazBN693H+B7lum59QBCFibOu1zUIvbkEMLk9IjAN8ERBKFGM7F0Fc6
X0DrC0WPqWkKSGVU3mrGbQA0NiYiB4G7wRlyWOLdgBHSRTd2eM1A0F1wkhEK7V98kAMo0Cwjgthx
t9lo6woz9NGaNUi09DkahXd5ijZXl70axnc8hH4o6aq26sCGDhpGhNXLh2FJ5/oiWDy05wohhQoQ
g9I5g7sJ9QS0XA7RMUxmsG8Fb+I4J121iXIZB4MOClk2FxPm0QMZqtDvGjNKVoBoGz1ugTZ9xjqx
wRPVAN070IXJfOBpBOx87UiaAPPxFLq5o2yFvYkxqN452Haqsi5aBNtz4oU7dBXoGsW6NtYVfIwS
ehupGFSlKelFt0Np2tRllywpzxM9JlXB+mQWl2kj3ZJvG8jPmWstC8A8ZGygrUPIcIAuy7Ley3QB
QR4IcT/mCVyOnTM1yIV+7KKtUcDfOBTtQY6+bKpYPGlAEXIvnZO+YF2M1OVgU2hoGWvn8YTCRPFV
4L5xGUa+Xm/GdBrCw0piAiBWQrsyJl86JJpAe+doUgMAqq+6RexZVVVLtoKI/sn4gX1yzWDu4Spu
lRRAmk1SDknP1yIsYQII5gxNnuOUhMcAvZYnNkFnslwBDSRFL7fY7eIKABCcbI3i/ZYAQT1JtOlp
L2s39BftwGr10KwblIw6Er69S5p6YNBFQnOaW/BmX4RxXcM96OJ1nY0tS+i+UQJ/nKWOfNatfd2/
lXjp+OWCzUoKDkt4H9sIuivgeYxl4woieo7HoQF5WazeHgOrUj9lqB0ML2NSg+SQhPkOEDtvi7hC
IO60QLHftbhScQZxrMbcQ6iU0JUDi6aCnrplVSAsiO1RRKBCloNZdXMTxOyWndK0BZ8iQFTyLtI9
cAplv4ivcHda7CYKbb3LrRrrT/GXpjO0Fjbc5km1zHWJfYSGfFuAb8CS6DzdKh2DAD5XxmJQ0NRS
LnjG+1borcRN44c9nvoKFY44teygRxT6bIgj/bLyek7KEZpk9iKMirODb1eAeXaYRnUa1mU96LAx
CYp1yhU90Jp4aGR1ukr3y8zn+EIhBRcuoLsktoLNJHFHb6dm3Y8eZh8B84NjZJWCIJ/OXWdiVKRL
slXHxQbQOrxnHh+XZVyjt2zqiD5F87jaQzxZ3GQ1aLBAfXxiTEEUTUDsaoBu5isaIvvYAzoGvxX6
/7FzJkly61iXXhHTABDspqT3ER59KCRNaJJCjwQ7AAQJAthTraI2VsfTMq30p/2N5bDMavIGL0Lu
DBK8uPec7yASpsrmbHBX+NFclX2SdOMFqvUyVDZKajRmtpNzUlqWTu2Bzo1+G5tMoQjD6nsoYC6E
fSJidBptHo3dPW+p+j7KKWOPZOW9LEnih6maMCEEdMBTk726uRDd0ehC8GrN8mS8E3aM1sMUGzlV
bZtreYrnzN7MkoJ3dyJpvIAhG2p3tBmBYbmHoWnqfQiBsTfaSlHsoWMvURUtoEFemI83+Ia8CRhr
inizRwbLUT22jWnKOs/PRerVXEZ93n7JA8bxqZyauBfQTFI9XhzJt/Dpl2ZID50apuTQ9p2JDoJu
fjzSmMrnFFCNPds6zugR+p9Qp5775qa3RAs6MWK7IbmPeJHLCy6O24OJeV2UnEFCvDOqwxLsa4f/
mt7UqK4WLr8uyZKN6CE7UAgHM4UiPdilhzEiPQZZyFE2bp8apWsJaY+hVT5P8IPTfbPpIT7wQvtx
35gZxiNeQkwucZ/g/4OZSNIqGiHGgp0VkCZnH9UQmhgsAKdz6/ZxPI4cPbUcxK+IaXz7GGiU6mq9
ESx7pdwsrt2CRvyiROjaCsV2JPsVtV7vC2iS/jL2xRaee6tCfOngZEZluqJQ3q3doJqyzSbePaLY
zdEzreu12C9poz4xxRMJriRtfk9RDUpJ97FS5Vpk37rVXyHrXje+GXWcs5aY+967CT+1dQJzrC6S
D0WbcX0qtpu7WHsgIhDVVhoOcVxHqoJStL3lzeCAAqiMv8ux7jHddCAO9rQetN/lqUyX+w0cxroD
PLkk1ZwuKB3482ZYH50U9ndR5yeTiJnsY2H6KVSxiPDqzHRqPyyN5R5bCBQVmffYJppEup+QhFh9
YygwSzVjg3mNF+I2BM6KJSWRmZx3kCG7H1Ll2xtUfhRDjmoI2IbEeIRkZpitjIvnbZ+TgGUjx3GV
O+iVmLw2CczkKvNCrkceZjddON06f4Av4t7mUNQ9lD4lhkMedJA/ONNYff3fJ1lMU8l6Wbxo4r+Y
Lur5IBNQBjuBT0jLycLusmUsu5Qc8mVDJYPTh7XA2E1pMs41qNSaZRgvxzFZjznt0LUwTKB77Eym
qzop06zK11F1FQGlsF2sgMNazVr09thjxt4R6LzR3bJma9SVqBq2eZGqR2VgnVwzFOfFFUefKaN2
iqa9vNOe9/SwxLkVpR7BZJXoRpcfk8OWcPA+WvAueKeYKpUZ6Hoaaz/Ze4zvKIHAOiQe3u3O7AIJ
XXRVWTvzo9rAVTyoASQdeIUe78uQdQMEXXtzBhq88HyooiH08a4lAG4fbUhSv8vibHNVM20zf5zR
jEE87uK6Ga9Zrxx9heUnodJNkwnyjY9jV3y1IsOzlWYz8GcjNU7VvOluftI53vpnIET9eogjSMb3
iSUJ5LuZwMa0C9djW84YvIdz32HlbjOZppc8r9X0HOewBN87HyfNeak93aAWT2LWR8Jd87norJB7
PeVFVi3YQAGZ+Zno+tzUsMXP27Qq91SbYWpPk5SLL/FG9t1bl/XQRNHl35Qe0nfFniR9HJ6mqXF1
lQ8QMUpKZJFjfBW+yEohifxrJr3vv46TwvRrWrlbO6pd6dNZTT/QiGt9tHxNxhOQGfdzY4Aiy6SN
G/IYxzqZjl0WdfI12yL1wo0mN103lbAcm9ZHslwB8eiPMYkxbqei0GC6pF3CtW48zSslmqTZjSlZ
hkPG8VZmGtjHbttGtGabbklchpniuWcNhvGLqWO8Rlk0xsWFr/iTqyDGYA6xBmhYtdkoxC7qBrHs
GwHECXZv2rJzwYf2vFIG0bsbskVWHo9AVkPSQzO1E92aA/ps6A11Frv+mGF1Prh0GJpHR2cxXQhp
6u9gLRWDdtt22975xOu9X0QbP9aNNRALbXzW/ap/RekAQ93B2LSnSOfsrpszln/rB2FY5eqIiEO2
aZTVTUc9P7UJfImSsVCLu7CuW7v7/4P54v85X4OS/a8HcwTb1P+NEP3xT/4xkiODhfgJQPuYxRnC
WukfIzmo3ywFBsNJSuBEJfjRP0Zy/jeeFJxj4s5JemNyMeP/cyKnGNZTireLo9mJSZ7zf2cip0CL
/2B+k5QWHLAvzQsOzSCBI/YfB/KsBWMp49iVoINaWvGuX/sj0x7N+TrGFiW7oDfLreXyfYuF4DtM
xuNjM2koy/VipsegVQwCsx0iCmByWdajmWIXY4+MUFD+uLn/UID+hJTTFKGdf73ev18w5aTIcPng
of9klGcFtMthnC21jMaXqYVAyCzPL0UK6bBstgESL69pCsahI2Q/rKu4T1g2frQOenLMFs2qsVA1
VC4tG79vw6RfCiv6+EUa28OF7ehrHfEMjt6Eof5OxKqIXurCw4oH0rkCaK1F5AvUH/gqTU6w6TVU
xmHfDbUeywK03IDqmAJ+CSTD/M/nLrADXVP5kWXZFFfd5JvX2TL9KbGN2jJnxSfPMRFWXPV03HFI
2TfvrIv0dDdvUtYHZ0WQJTcDrw+55nV6aHqP5VbOs6X0rTB0Id/GxuUcOEskOKiRKAd9UequN/Z5
oyg5kTXjIVnX4XCj0x5yZgp3mAAbZdVoGCaPOiH5YUp5tu86Dg0U7UDzdU6yGc2pjbZL7xOzPgk/
J9u1WWcWQ0SMg7lYnhiB3X6UqkIFKkgJ9ECSvW4KqNSjtI5VU9qgseSes76iBuZlmReOvUCwdF1l
MybWPW53/rTNLEJ/GJvfePxti8dc06++HlDqJx/cgCkxAeKqjOxhikSjLslaYJ5MDaUPtnXmYhQM
DaiXSh/ABBW4sJS7Y6PptsNSX7/Osksu0ETzrKRL3X6JoFu/1B3TDyAtceOGQRWvUOMx8Ge86Ok+
33qjoVJMdtlREMK/G5lRu1vC7SNpM5sjnYt+OVIyElDrUQtln3OoxbtxZskIn0bJdk+xy+sXtGLC
HGwi7NVIL37YRbv24F2BmWUWMYDuPCzW7MMcouZidZq+jSHfYP7JLNdHnzTMfUPTPuW7Nga6tuMT
k59rl4i7HGPdPvRNfalbbI2VgaICPLmf4nUfs1x/qmIZLn0wAlaqMuGKcWAYS/AHcr3nkIs6oHIt
LM7AZNvB3JlH6FWYmX6HZV1O0ZyR0tW5PwZBrujpsjsuVH1dA9zqfGPjez7n/CEMGDAjaPJfoA6n
pAR1iyowYkGvpRkjZ8phozlEuMVkWX/foCc9ZeAi8wMIpnlfuBo9TWr6fTOpLodUt7Y/8fMaVhGJ
3kK/DOCU8v7IZSsPohXAF4G+XYxv3NNkt/znKNOi3W81GQ62TXAnO+qLak6m/rDwMXpzfJt3GXio
H/kwusNYSP8Avw7UU4g3eczM0ry0AKBPpCn0Duyqx1w8bupEXQwZMEpg4Y5SNg8w/OWbH8blqMEE
PShuwh2CuhlcFYhCiZ26+2hokVGgaAfB0RngCniz76ctplcGTWAXNk9hgUfrHqPvfFLUyg+aKfU8
B4nWEqigqxg16QUTfsf2aNf5L9rHiynNwsluJRE/1VLZS0F7eV5amV1yeLL7HHTvGcD98u421h3T
QuSfZMzJpbcQ6UoU9OW+WQITIF6m+dHknX0lw5x8nVQ0htNGTfJGko5jZPLkEpm2PtAkCyeNuECV
MegCQFNF1cdTC767n44AenETQ5ddrWjHB2A70VoRlAJoTwuYpDbPhwv8i+WMPrG4A/TEAbACdcqy
FIZYN0XfZ5c0zxnSKhWcMXIeISrstzb/ObEZgQNq2bVY5+I6zKu68pzBjyui7GcDMvESN8a9pWSO
z2NbRE+oNNtu1rQ/gD+Ud6xZu+PgBnrE63UTYNP4MEcrXsImT36xVImjQcXctYzM94k2/mJHIOmS
skCqFmLZT+g6N57jJl0BTTq0gZO74KfxidZNize4Bwea1Cm8wFxhCGORv2973l5QQ9tf/cjFdaht
Udlp3I6hSbPz7Jf1L0A08uhb4Eqg4Oxug3lZOSNArVDD7rKBzIduE4AZLVnGcvQ1AjJD0+jfU+IJ
diIpL4NU0861iNxg/JwMXGFL7m8iC6wqbDO1dtPjuG2k8iNHadi4eJdyoJ8NarQvVV6w++ANZZVK
C39OJ0pOuMbxkc4TfTKQiPFya35QjRyRNoiSFmq52C4z1uS3mPLhR8MUuGLj3WMQA1IR6dzctzTe
dkHY9aXvGz/BT1fqArmjmEodJf39hu76E9051MNRL9FpbKgOpV+HBAip3so5R2rIYXVCycNyEyPX
e6p4AmaPbncc2sxObmuETiVr3qdI8l/Y5rr3hSzFk1lJ82G7VhylNs3zuvTdxQ3DUhnj412wcOQi
uXnsN4Ts4qDYScx8PspAt9PsOnD8Kbc7ETy0gaDxyy2Ee0o7f+1tDHg6xPkOXTT0+GJlC+BYUMZV
NiXpXIY+jx9B0ZCfuYrX/JgpJx6yyMtL0gtbDn5zoOW5aF6h2bPDsPXZ45aPVJVYlTd8FlruaUs2
fW7xgj336wS/Y+VNc5AMyC5MvpQj8ySTn0NItg+iHMSEmefvyFcB/glt/DOPG/dZ2zx+AQxVPyu0
l49hjdgjLAF7KLB0VubQqqU+Hx4jUBA/Fs+WU+b6zWM4bcWh8NSe44QnrwM0yifZ0embgOB/YsQu
3yj2+WoVjHzxmrPr5If+YXWbec1t3R+pUc0uFZAdpdN1JViKsdQZtCWwt+MWI9qkHiO32ouKOxYq
hfd/N6/r9MStDFcQksVcKjAEZaSK/mABoP8C42x+k1HP1ejIUIVigpZjwJ4PEw9PCE9E53pi4YRj
Otg5HQDcQI7qTtkGKkjWSQudr8WLHlMHWLNlex+WgH2TLjAyAbKXvc7iS+YyfbJGzQBd5mbvW1rf
RWSOPtEWpyUgQF01feuq3FG3d+2ksJtWkN5/iaGQJ6HJ9gNdxnjHU5seektRQCH9nNtVN9+8B1xr
2nk8gKW6t9FY30iYPVMG/E7eI/FUa1zBKIodtKj8JfR1WzWhkc/duohHHuRj5pf8HLAZ7bdk6i4w
AjLoFkFUncrJzylB16i6oqnyVpXa4QUt4dFGXyCRqmsa6Q5WGfa4qdyiebqHlxFetpGFu6IJgMqb
jZHHgWbhx4pW/tTX64JxPfTta5TWI9/PvYBHBqPYnDNf2Bif0i+/YwdZr+QNiz4YbLociCGU24wi
dGa5mz/6QPqltIpHh9zY+AWxGP2waEhVJdRxPr5l6TbJaoRAOsJAJmlb6bWLzklcLw99l7CppBps
GaiJgp9FMUUP2In8WulshNiCqwSQR6zpn5qcmy8WvW+11tPy0hfN8BSEkLpcIGpuGFsS1Bn0dTrZ
88YXj2QQ6Tce4X6WjN9kn2ResE4R0IOUH6GNNjvhG/64FbH6rCEhAqdyU3rX5t4h3AgGWt5TJNzw
oWHynx3R/LEpItiP0awDcmlsBOgb4VGSdEx+GcbWCZKIAkq/MigvlUrm9r4Z2/CZ2QRNH3ELe8a8
Re8iiBdFaXgjT1QRl1RxgOxXW+TxEBXR0pfz2Np3Ey9qKT3J+F9d1CmyQyZRQ3qeKD+iK1CkHElG
7rZGLXcsQb5l30Uu74ERKrTTsNSybySakzck4dx9YM0USiMi/mWBCnFX18Xw5rcOptzixMcscsnL
DQA0hAgj/FsE7u93Btjrh2JzfK+L+e9VzdmplIPrnrPOQ6Ntsfscal80lzpa3Yk1eCn+h0EQ2dt/
HQMTAmc6ZikreBJjQP5zDMR0hbmkhYBkaLc8AT/ADFQoe/rvx00a/ydfg7ec5nDV8Z/0lpj9IxEr
OYh08JK+bCCkHAvpkP5M5PYU14n57hcTV1QE8hcwD1iOI8TTEVqmdXO12Hn5ChrV9VWd9NPh3xdc
/l9kHHB7/2sp5Un8WP/3//pnjv2fUgr+yT+lFPK3OINUUrA85rAwU0gZ/6AbcJQHYRklGYshqRRJ
DNXgn3QD+1sG8x1nF7EiTuhNT/lDSyGgG25nISRZVtxEkH+LbviPaxIJbAqIguObEErk9O8YxZ+L
JeYYw0BnA+htkd7dsLNPP/+4If+J/AFF6I9Vn6a3xQ45ieFoBnwXof9CT3QmTnWb3hSOY3Naj8sp
PkbH7mL+h2WPe/DffxH7l3WPzTAqgIdzUA9MTAgS5eMbFV76qqj9cGkSeiPbXMLfuTX5fgWD9lhz
BRjZcJ2/iazXb5Gv0/clhvVbLgyoVA+qDIGhBXlvMMgpau8E23QC7iaW01IHcG5+3RyU17S137jt
3ZuL6DKcclKLn+1EzVI1FLtSyZ2L7hs6FkPZ87UOO7VF7ucyNXzBfj2mcPa5TvVBhJpkaJ0FUpOq
abJP4CLT45zoGfZAGD2GXxgPL4rd5OQoR1dexgE4wRF/boJuH7GifIcQX2GqbkUmpOSc07YEn4p8
om/UI8uKLiqxHvOvm+2ijyRn7klSOt6PRUj6inQphNciiOWHdK383jXdcKHguOLKc1+8STD0nx1i
sN/hoCH8hz1fH9LRIbIHSUG8LTVskKOPWn/FFBth7szkLp7GpofBSfr5UNObvt1CP2nKIO2Q7BEH
BbieDIxIaPpcNiXhVsVwsjIr953i9LvtOiCRmiWie8DJUduHx8z7YxK0fQDnBrZho5rdL73b7sNW
q0s98+UMiLj+xfoM8cii3rbvHK57FeK1uOfDNrxEHTK1M2IMxzxDamfT5hUmXX0U85Zftq5mAdES
/LJE1/FjqRf+sSzbTHeI8+O5T1rBsur7fP4aI+1bzc3IwXZSDUMCVf2SjnF2IuuIQWf0NL00Nu8O
W9NjquonA24y6sExAgtXS8UWLJ09DHp4XTj/5xqKMH8dlpC/RtBL7iUP0R1yXjDX1rSzF5HP41s6
TPE3CBn4vCZI98aR+5GlyrL4noKfYVgnUTpWNFbd9xrIHyYv6qayTft+K3FegR2qJRuSF5lO4CSd
bj5lz/EJCwD2eicmy4eDYriO2Ykaz0J17H3KZtAEQ07PZsy79Wy3FWoF0rqJK4nBBNG0PN552gE3
AJSNR9gr1v0oaAufp23tS2Li8WH2sTnB1hneBfDQh6hJu+MYU3LHrYCzHJHiPkdCFq2NRbJwWMGS
54CCq2wEUXTfqWaeSqPCMsEBUcyXkxnk1xkJiI9Eig1ds4lOUIb594QtbTX6IqY4iMDrpIpoLV6b
ria2DDXL3me4FR/og9dv0VhA+4yYxO/mNW+eiCf9XQx9Kt9FIG6PQ0H5YcNcU2bIQF2V2NRVgxN+
R1g3PASR9McJ8Ok9VNkO8fs4vVCli72RozynxbD91dc6PLVTsE9d239fOf9aIGvneMLKrp2AQp2p
np47xJrjcdGnPhPrWkKHZC+565e7rV/bb6COMJKuLuZn7+LsYRoz8ghoGmcoIK8k7sZtwOkXRVzU
BZiCFnamwVls7JSANQUNUMz4RpqtmBcTsXkgQj7lz7jWvKiGYep/2nY0TyrUAMUR8CPzxZrIp7vQ
UPLSCmgwiHH28+uUw1a6TmPikUWl8dQDKOvQs9rCxw3wdksQm56T/tSJhfgHxyl/2IwUO1h69Fue
tfYVhDFediF758qNDPn7ViQJB+m0Nb9stJiqRvD7LlHr+g1ydfw4ksmNOx+Z6BfJRnyejTfmduCS
42E3QA946UydoJSjybynUdjgTGM8SBFcbKbnCDxecr7NrAc6BcJLgTL+JgNh5JnEQ/fQR00E8Rr3
4DcQcpoc9agwaqxjoh652ObXIbcLAxTcdPBSR06+9CxagF5EiSnTNJfQBtOAKmBXdMVzg6K922y7
Ikxphviz93F3r+PBgeMzMn6b4ml74BvsfPhw4uuSsO4dzxNnDWTovhAp9e1ZOonzBegGxHtukxXO
MqzKNxJkcwdWkZ0yEzCJpLrQHwBx/FcWFfK9XRtxRfKXvBnNwrm3XXNMp7GGQtwviPSua3MAy9E/
gLlvX0du3e/ME5Wg/XX5Z1AGPh0ZW0Tu0uRAKYvOmeuaM5530Ei2p/Yh2XhymKFzP6kcLHC5qqg4
DzrD9pSAa7lSp+gHS7bkCwaheiqhomhdgfNKyLOd8kgdIYd2x17G7MMylj5nqo7udKC63cN50GEf
kjpDGehle+ecGfAO6S34k7LFcJ2h/nZIOYfxfcARAL6iBeHtjkZiOQJKiL5M2se8iuqpeaYZneO9
p1FSCpxy82h4XuOO9PmO0ls+YkOE/lst6uFX2890A+ZABPaw0UxXBAJQ0ca0g3GibRq/kByLZOjm
9gvycSm2gJbMICI3uzQYtPX4c4p4eybcD194oeJdvkLKM4rOb0g7U+T0FWbcdEi6e4GLuofESRFq
gpmMQTWKYmCHSBxooKOPLu2ynSeQCHsASWWts3ZncNjDbpo7dt/x2DzQZbrV7i0FUdZF6zW2uVJf
Ubpg1Dux3mE5dqDwmUmqCX9pBwt8lqCjkO37Jlhvv+ZbHClEg5EFrZSvMUs2POcnr2ydIyqTu1dF
iggpF7jBBruZcEO1tpMTJYVPoKupbudfNcKqW4mkqyuqdKzjw+pmVonam4cM+ZwFsY5NzCVaGIVq
7abfC7C7S12E6cCSPCY7FyE5tNMpINSd74gYq9is6k3ERYx0StKTYZeFsP2EZpp+520h3gNOqHjN
hszcpx1qaslxxkvF1kBnYJRq+bpYkQiUP/ThZb264SODDiPKFnT8AULieMT5INu1nlz8vm5KPS0D
QihlwIehdvfZXcOV2lFQPU2Z2WV5kz5b54NVyfCTjnbY+yFFpk8BtHgaAyJkeAZrVczBXa13+CO0
drg51IR3hIrsSyfabTciLvQXAvBEANfEOQZh1Y6g28YP4XN5nu0UM/1z2i4u39cww9BRcslyrBbW
qBLqXPy7m9rtdVuZ/mm6kLyKkYp+vzRZNx4sbrgorQMVl7aU7xGBw+44FTiIAYH5LfQVRwq4KLUp
/IJ5F1uS9Sn97UbeWjgFpvg0kQHxYoFGfkGDdksnIPozl4SiCide5c8ZIohQ4LSaTUWHwv6Goed/
4I6wfbLN0bUvJiRNlzxRv8WwGUiAro3EgcU3fbQZvbnUA82bSo84dyNR1PxaVPCfm/b6CRBsrJCp
XLEILWS6d+UanJQ61HUAILKuyJNrreR+bCHPlwhOpfI8dEkqdohGWCjJul7Qe/kMToWGtvkNx9+Q
U9278aQKSHxV7QNsOMxZ9Bc0mBT+WF+gQM28+6WmbfmwQ8dtxYZ8/mswffQmkwGXggyRstUWpcsB
qCVOOxjMLWIWyFpm+F3YRmKFScZAlFapVOKpQHD/VwSBOd9xFoW3FV0FJJoRx0/t4803z35JF8Sa
sDO/0S1DdYH5g3NEoNAYVSEEb77Ua4dGFRwvR9ES8jmgh5ZVjT75tcHyP9ZI3uAju6QhZRsv7kct
pUp3DqGUa9M0AJgkocehr/8+pVjxMcy381g43GFEoSebLFWYezliv61vIXLi16vEuUIQ6gngcKSb
He9L6QlvKrO19VAiwAIN0Xdt6susVThHpkWg36bd8joUmflRw0y7Cuh6R8SD9I+BjOubplN94V0+
fkdng5NiRAaUHedmzP6LE1AQCZSqV5dm/Ii0lOp2FiS2O6hgWbsXANj2BuCULomnQMSiNQoQWBei
kflb8eExnS8baPADpp/lbOobR5ZD8HM74ocWAqTJj6Cnlo+2jcxX29byKdc2OvSp1iDusLGDWeue
Jk1h/qLFap9BRwIkrFmhrxi/cFoMcnFT6ds+KZCp7xOAUFye65uaqDISgbNel2ePYwiHfeKk+5bC
YkQRn9PtMpI02D3bggNlSpVHY+LN8InUDPRImW/0Cl49BVPlsva2eAq97G4lAGfKgIu8xqHV8NiQ
kiqHGueIlaNzmoAJW5PTlPf1DySW+BHpSIZSImfxlqCAJlULEiopEyvIGeffrA+Y+nBujtfRioDm
ONRipxuc/aI05fykCXKCWSDPmZgl3nEQl88QxcJ56Uf6c1NUffbMqt8OtfsRo8TwDkPDnkRM+1Om
hUZ2XHWXRo3mMYpCXs6dWo44IoDdkdpk96xexkMhm+HYdqp/ZP3qD7rR4XHOFdBtCakaPlKMA0zk
thOIdlZOLWgSZmD0e/jGyTHnTXvXibpuseLQ/MESS1+tGfkJDqXb84muV6skObVZo06xXNq5FLZB
hIcjtQp5eR7KOnD3ygqxfIQV9S1tav3M7Npdo4LaF7PIHKkiP2RV8JsBbgi0fYd2lZ4bGKM4oSl0
DY7j0mlzKrJVviZ5y5Dl8Nt9qzsDMtrSa9Fk7Jhg+9/Xcp4PdBmB43OubxFUnoylSrb04HtpfMnn
RrxlyCiUPeDJUxc2eaVBuxPGMX5vci5/qGYbL3aK1TGfAZTtYwOSA47GcHIDik9aJ8vHMNn+ASet
TGeLOQilEKvjDiebrb/mbImfZtUBIO5ysisg53yPFA58kHpgkOMDO3Z1bH+uuNOPdAWLAgOerND4
FVYWcjkLQpWLOnmBaCbPvBvL2k3LtkPvPp+SZJZfIhyBhfMtFHtKMTFVsXPtRUqHI8IRe8NhXW7O
drWmMzCTmvEjKPEWbOWW8XQn4e+h9diWN5h6/qKw+vr9BDocm/uaP3CXkf2ithqhCORBkRwxH4hZ
aV0mvLPvOC6uv0eszR2aYNMK6E3/2c9m2sEtyj6G/v+QdybLcSNZlP2V/gGkYR42vcAUCDKCMylS
G5gGCvM84+v7gMqqJEMqRZf1qrvTalFlWZKHAw53f+/de17EtzBb9/Vy12OfS7DNWuVXeUCx7uvJ
ik8D8nEUe3zexWFMS7XZhMNRZXc60rYQjt5ulErqikMSShdxPk5PHYuHOkBeTSI7S24csbMn+6yd
EbfIOK3xJmatelELaXwk4Q7sozelg6b3lGOFhDwb9vFUNNnYca85jZrkrzP6x9rXComggJL2OnP8
K8AsKDlYh05N2YHVrq/zi7aa8DfKoJmMJdKQHNZq+NgTlBh2L7aljOC7QPVUNhWawyHppWtBDSMU
sAtqdQNBTsRZxNvOBRAR0M0wtwtLfF0Ts+F71qn4GWgLD7DpQAzoo3XNES68KSsSw5HabCFnpNXK
Q71k7Y+pl+NPoGEydy7M1tNN9CwBeqDlGyZrCyGx2YX3VFUFv87JPiXldNtA2wl/6vR+Ys1/kz6U
TtxXOq4Z8qMkUU1dVEXcXh/T2Wk2FWETUU+Yn81du5e92i+vYz9xRi+l0GHjJXRS5885S2lLxb+j
Sv4y6KZAe5dDB3q2JLpK0nJyZpdCnBu7VG9t6ULx6p1+d2a0c1M80Yfp3M1aE5enzUreb1NU3OFY
7P6eIhuce36KG5/zj1M8yct2mbQmrckUyfmsPj7ly8KTAigFbrpffbe60nzdUS6ndXDCW5JiwYR7
HZvDHmnHlRZoBQ+e/675iovvwDcc0Ydd5daetYOBhHwAu7QrOQTNriB+pgC+xzrz+Cgf6hrvqM2m
4A72/+GD3HLR717bakxyL7Q8yOxp8to9/mpfuvy5Vig5Ujt1cyc/t1Y+qvtIcH9coMZJ3pl8KXcI
hQeJTttZD7mLay2oDnFQ77SbMxOkkvDrS+PcxdYoa5q0KTPfT7Cbx0wss22CsNaeFLd06/tiNzqD
y7eQ8i0MZ9Lq8kmB4Ofs/hnxdHaSFY69VDG73kW45TBKyfXEnY5UsIMwMLGT6y6ECr4LqhV26wi8
1slJtF1yb5zbC879mO1VvHu/C7BSKZ+YfrrXd/mN5WcXc7B9JiuuQZtM4NmdQD7zxI1tp3g3pLG0
FSoE5h8fVj8KpGBcJX+9rIPmoPtiEPmDIyh24aNednsfZYHT7qbL0NO9t1f/t5H3743wxDl88j//
5/915bONDPxuhf9iEX6ovn0BiFx2HypoP//Uvypo2l/k82WdUrykb/+NF/Avf7BImUySdfJxhqWZ
Fqrif1fQtL/4OFAjUzsDP6EYJl/Kv9XIyl8qB8r2D1pmsqH/VQVNopL18atE6wxaGF0zkmk8wvyg
j2skmoEDYQKiwKEt5UWlmBtvYem4ls/qKrd2MZqZAJRYiB514MjX8tBJN/x4kICa0OxariguklmT
kChpHtVpWK4Ko7eIuYVGR62mUZBZtYjo21pJqgpT8akOZ+XJikvjSY9X/ccyqvqDhAfvBuEonhJ8
kI+ymowYA8PpoOt1ZXI91XE6wdl5QgXBzRr1wT3PVf1kaM1426ex6YftHL0g2gIR1uFy3SGPUa/i
YWm+ZhqoIQ3uCEZ6FcOLETW20maCjy8u4laD4E0yDfEqnrV43/FO7sLKJIFgABLwUd6gFM3WAgAn
kYyNGStzcTjWtrWEpj9MUXQrV5XhrnKqITMqwl0/Lr2jwAYAiDM1kNdkZZdroJYgSiqfRZB5d2lb
N17RjctunvPEwXKavhSgNZb9ZOj5rspIxwrIeXHhoGFIw6Hy8nkcnXSkvuPDvJAx5PW8BhFNDSkz
OxKphGil0lp7Gd/LpZZH39AiUSszsFqRSCpQ3Hwaqo3eEmfF9RimvV0qmRVEUiLg1ZBIRQqpCrC0
Ldj8hdhwRSmroX7GRQGcTlVBGwx9fqcsq6rZLdyeABRERiGva4yLhZgEsZJm9Im7Atz9nIcVyTMA
T8BlgFLULon0dXM/tpfRlKgvbaZKrjL3it/paXUzllno4azrPU3UpKccAJYnxIBI+brkezXMLb+M
G2EX1wUa8lkkxpJgZiIDCxtP5Qbm5wVQIMyCqUu2YnHjYkpuYuL/p0IyyYmbc35DDjPyjKmAHUjo
nrphWtwnSf9kDOkMhnYECVEn3ZcJK8d+qEfdLqhm/BiWtHGrEsSXzRpD8lQaSoDuKrutRM1w80mF
hmWgpJtLccsnpsifCcQqdU8FsPkhqzllgjyMjjlazBsUG/NlXUEZzdti2aNBHn1ztkiBYYZBi0gZ
28CRs4ujtghEzov9OFuQu/pZd7thmgIJ/ZQjdOa0y7EEXNZylu0AYKyOgDzrqlqQxUW9Od43tW76
azhJ6MrN+mhBaz7oWl941AlTJ6yW7FKKlvhl7TtQU63Wa9/0ObO+TRvlTenXfheFA/S5HukepYQ+
iLLuHndVe2Ar6XxMmJDqrEr8DDgvfhZKebmIZwnNa1FJQa7EA4F/M+3FlkJBPLffy9rqYE0qR/z7
99piVEDHxPVKaEPEM41kemUHrlsorUvAX9M+UfQf8YhfSDPXyJG7XtmFkpw6BvjfvYiNzAPZNrqL
bOq+EGvkUkuVgmADiyqV1GUHnUEw7LjBqTiYkebmVL2vsvnKUj63JQl/wKvaoIO8XYrmqulUbJOg
2HAkxdVdbZLXw1wJlQk6kSp6UW60If5wa7noV6n0gLuEq8PXt+xQ0mtvCaYbmXy/a62F+lUSFWG1
2wwrPJUtro4gVR2RqvVjTHn+CI1UcvGGUHoOrfYY4W9igpbyaJLQ3qe1VQejRsSgqCzjWUjJ0huz
o7Z584yRUXxNRal+sSS9e+WLmC+FvFgvyHoWriE2hmtFvexJZR9uYOX1pstjXKANKmWKpeaziGd7
V1dadTRDy/LiPK489okND6RKDppBjAzpaO36qjMe8syag7gJNb8RO9POetWEm03q3sLrdN+o5hgo
KKBsawT2qvftZBfWldm2yMrDgWsE1Vc0l0oLMa6yHiA7JYrdmcW6kwpjfppbvd2BNZgPNXvzS9FN
Qu9Is5x8NyJZVy9MtlrNwzcapZezSi7WsbRJ/o4GK8W9C9hThq+SivfaqGZfh6bA0F0qU3/s40TI
8INWkCnsGdZbd2ta3QzlT6gN4WJG/H7oxqL6rpR5+ZWcsDU7PRBHmboqjB17SdJkqxYo2SdVr9Jv
IcWZ0WuVEGBotLRbXlyjuYDfr0Ss1wURbeTB2YsEFwkq7tV4sahbgFtIbspIjG7GOjU8tevC63g2
V9OHekpI3ZRr9grBmUAbpx1BdxghGLY1GdOPm29xeVQJMlJ3YvVqi9p1SSOnoE61l2kx0uBeQG5s
D61oPXSkTTxRSTPVATFlfBbTHASSiuLsAaezbmxG1c3WOvGV251RU6NeSgry5qyDPNLkmdoRgN/k
lnS6dciGiKjerOB1VylZJzQpDWxlhcA8M1LrCnckcPFFxzQ7hbN5RNhoHiVVkK7R4etBBVxz02xY
37Oy5GTCpju9TrpA0kCMoAOoEV7nTizTL9Nagh8oOqQt0yricY6SCLkHcFD+XduIQdWh5PAyinqK
my0rc+rABmLP78yjyr66E8UOG+80ARCfUKfsEE7PD0Q0w3WH0/PzzyRpU8a3GfgLPFOGqD5OmQIs
SRbx8iK2wP9b1fx1pCbDa34Fv4W9PL5Vgf69QnVJLqecOXYUH7+b+jZalBRiMMUDf2ZOQLQJivpY
NYAUJr7NYMJVcUEDg/A6a2pzV+kdHlPeunll1ihZ4VTWXocAYRdFm4RCTITvcLRVN8RV++ZLEi1Y
7Bhe8p26VKZntjpOk7xINl2JZAG424BNKVqDqjTz3ZRIvAAZ6U4l8P/Oiq7mOxcURyXbvevSRMDW
rkrhtRgXpVs2IKCqhZNcNGbSNyG8DBq8lYjh5/Ii4lMFeYISohpgV2WgwRWXhCHP3mABYITeVg+Q
lGeVm4+djdNsmyaTjBDuum9/Gn4aq6JTe4QnUoqyaPvXeM/jW6ocNVjnafJTFqCjIvQLDLGd/Imn
71XU8I5T0YIzgnxSuiDZS9vogNirPZPhG0ComfMx2tPGAsmtRLdHTcuuRAxwAP1YR28Sjo5CD0Sb
zLrabl73EfKji5+T1pft75aw9vqjDk/JQR2NtdjMWp0/oalA8Ku4Rx46kgK3AZ/TiEMDUudXUs7D
fbsbw5Hi8tTxKqKMxRdRnbmc0m6bsWCxvCJ5W/mTWuM1L0VtAMGsAdMET6Hu9N7s79AeGEFvCd39
jKL+ftGM4cKYDE5FTDxXm9zkIUIQcYvLSrnuFFO8ovodBnhWiU7rtIkuddXkLlINEvCqUruksNkH
gF4xo9CCIyDDqNrUa8H76nF+G6pa6WIVg7A2loivah3oiquE45c2zZ7wElj7JbQqFDtYs9eqR+S2
qlIAE072hFqEplWX80GZi8mJLRoYDFOqX5Krtm5JNE6kIMvkh4bfFduViGAesq9nLhrLTjRDTzHK
6ijLS/9VwNXl9MKSeBlGJ4e7YOMv0mp69VJ07moqUgkmvdew0Pet32JHcVETmAfg+43fcIXypyGS
v8tzXnrc0C03A+gCOWWCKseEHXHIp6e8G9ejNU4WrMiCng8FB/ll08bza20lkq0JkfmooUG77sSm
/mpi93o2E6E54BJLRHspxO4yH9o2MOqMKiZ3IIPbnYhxHbCReCvFKOzsULSMh0FoEVO0bBffTXEx
2dm67IfE30/WuxUAUICCvrJU2kLYY5zOIw62sjVs6oVcNkyqZ9sWESmeqrUUbCOtjr8XSy9fm+VU
fCVrp4Lz7gxqXzzx5i7v6I1i5xwQnzETD+Oew8v4gtQej1fZqMWjVWKI4zbXhk963vStswxjkdgT
eBqY8E0y1H5foaSAiN+Uj4iBBNMeJDG86UDU77VQ1hPH7LgPuJq2pYmnwSCnZs6q+ojBY6E6ZiXZ
sF11UJRFK0psNyJXkiG47YpXgarCFfsYVTQlseTCnwvu+nDw2LynSWVL59ZH8AFDXqfsvHYvxCps
SZjVS5CLTZKjTtgOpZZEtrxDoibpPoBE7jIEGL2PZCI8pgNRsB2XYT+4wGTkqywaqa8DasELbpZC
Cqgu6dvnySIVRDgz8kvx5HSpBy+GAdQV9/vaLyoqLCECebWERtbBFKmK2OX2LEbEbqMVOu1QFbt0
nJXBwaBUHwetCm+AxGQQ9RQjus5gZN4MkWXcyQJ2Pmkw6H8R6wrYi3UprCMCv9ik6q0h0um5kuOF
Yf8PYqlY/Q5Kiiusq4BP3aDFD+CPJuVk0CdG67nSaxxjBW1LGkz13B6QIV3J5Wo0F1R2KfIihG8K
Jwfd+JLkUvE6NOraO2O4TsWuNYue/iY6Mq5EWrVP8iJLlpvT2aC0R8OUrtVKWL0y0rPXUVP678C3
5X2u9hNsKEWOph2Cgqy1cyz5+6KX1D7QpCnc100dT45Si+lxkaryWekirgxyQusQzRgNWgXBR/Xb
DOsU3l9ZVY/1VDat15BDSAjWaRDgsh0MnOvIh1THRHaCwgqu5eRxwxO+SgRlso0sYYW0i6oic0px
E5DWfReuF5hrrTgo8AkgUzG4mtmViCDJyclqRggrOs77yRRzjHBUB6sXM21YFajsou4WgDv6DjUc
C8rEnDqCh/8wu8TfjZQlBnKmeyqGnm9WNUkvE3WjI0QsjZSHIldE+6nUxjuzn9Z7UhXd6CXGMHT0
b2mZNMU3CRzvABDUFiY4/m4ZtUIUKEUmVkg/kjbfYxYbp1voSjR7iGQAOIG4wuoIVErziY8eV5+d
FMFQ5qRRhxF3SnIjx6CzhogCrJlWIQY+zcSBSSwe4kKOKXMTG7B3pwNBNTDadq9j6kxQ35bExF27
9m4WVU15tcwrJet1gkNht3msXo4NChSEW/pXhF75yg19zl8LI06ectIFn1ddwQSRzJAci2lQv40W
rXRs4vgViHW9lorbC9xzAz2hZrc3cyKFOEZrhDZi6l8LocOpCiG+vKzZ90KICVn5aZxzw9UlRUxc
VtZ4IF1Bbb9U230jF7m6n3rY6eh1qlfOkcXgl6ezize8w3tD2dpTQmXQHCOnf1RG4whI2F27XKOq
QEorzBK0xgyiNKh+C5CwkN0pGrQMe6GFjOIas2x91QpchYleL7dKU8g3cwHr1SGbpV7BhEpeNLJc
g50lrQVYqhQIE6nebOe32WhcZPm8AFAQ/e2KuqTJQ1gvKczpVDOu5WqhaNc1M3jGORXuVHAzX61G
rh/bPJTQsqRSdAsZMroVMnG6m4j+XvlI9K9pjTsMY1I+w3Mys8kpTTl7XChkPcMRG17XiVuYgkHw
OHcbJa+Qua/A8ZBXqqXLaFyvqmwZbiOPS9AgVbtMJBlHLJzPT6ZVFDjdDASCiAAz/fO8JtO9Imji
nbF05ku3juyKhjZehOAKbzN2HAfUMlLXqDWDdGr0x1YbYf7XQATQGbbW9Yz7DtsPeblr9KjTc1Or
sjcZgmramlSlnw0aTO2yRF3uDdB+Ly19X9xKS7TDzH3nKIuG4MSgt+kuMvYXjQVJwwKUbBcpUHaY
75MjRREGHe47CiLi9UWG+WLXOFJJ6iRtfCEmPKdQ0qpDVkMd080ZQTkGD5pOyOZ4GcvV/KoiLL4N
B6B48L2R1yhtN/q6WJPzwNsLdk2ZA1j8/Z2Ougoxg7b1kams27zPjZe5iJJPUoHWGuF56m7sMfpj
JMRTdDflfilFrPt2OvI1pbeyMQ8B2nTgV/oiXBt0jriUrEJztUHD6Sr23RdNGBrkYXO6L1tRJUCj
iQY1sfhQ5lKMFKdPdrLcW9wWgSRzUe8OgK8wG7f1qh04ZfSLhH5T97D2Vwc3SxL0ApZmqwpBpBuC
gbcpF+4xI673lVnre73gq+skZZflFKlCvLl90x+QVXDqkjm9qtdpvSB5OlyEsCb9UG3Cozgv0jXH
mn4TcxA8jfV2r1fH7T7OFVosiOoBB6INz0QaM9HULL+rx1V9VvDDYewFGCj0Cu7JMrLq27DFHqdm
rAq+HoRzOpkTeR5T3Plp6kikzfZTXKteinn7RlqQXXSVlB3VRSPJRy+WCwsiQxCZSXWNFK/nco/+
Em+/EqcPJigxR4+WTRArwkzUi6nhmI9zug5FqAroL4IzlLzZ11DTin0+ptNhnML1kgZo6qWSlPJx
mcQukM2qCLh7ycDnk6S8tyDJoU4ZrNAod4gYJ4L0dchqrP5i21D/mzE/Z/jby6zIQMxGzYPSAv62
FW2dHqQOAm+4dm14jTQ9elbrSCAPqVhHBPH0Dlix6x6VMs2Dsl1lBx/pcqyQBjywLdNOQKsIM8SJ
QEjsV3CIWgFdDLlBhWUOJHXuzHOpQWebk2+mkVhX5bytoEaHEFZkbdahJ1uAT0Q5qgQc1MYdAhP4
eRXxjR7KydHsNBPYb1JuMc1SSp8Gkx49gDDQ0zUET6ApkkuFvJbzFlClbT/bb0Bb0KD5LgVAPfMF
TfEnOH3mDhXYEwrL+DYyMyL0zXmQkiY5ECcll2/5A875+SuIKZII4BXVxzYhZu5oVgDXJO34ZSuG
AFjNgI9VoYD3MwHxvxMz4r8qJlMNtHALtmCUMdWZeJTDaT/gor0D9xXdaYQzhywZ9M9aVSYP+ICV
zybMAvIsWecKnSo8dLTL8o2WnHsFgXgnazH9fzLccxiBkXUsUxNzGJbtRSQa0xG0FLhzAc8HC705
EDp2D51h7vpogFcOh+AQTbV6XPJ5+dqq9IBRZz36XA6j4mpWzZ5aZcIuK82V/jQyG61qDpark3h4
iGpt/aZPONg7CIvEdOb8LTM06ULNiGEVixx+h8Go/+kmqGhy9JBxF7/PYtYBd6H8TgVjERDw9vsR
mmdL3lDuuJSncnPf4ck7IJAkdyKYvEY8jiVWe7ISqjlxu06GyghwR7XUUOdYDV/+P6jbiYpGafU/
297uXxEt1a8fqnY//8zfVTtF/0uxVOxlVBpIqskKJbO/q3a0geUeC00XySUgIGPztv3L92b9pUn8
KzqE0tXThJlD9fDfVTtah+rcLkXRlA1RpvPnf8MQkk+q9vwujZ8ApUYn2a1L4knNrka6mRXaWNvi
xbQ6g7M4xR0BEaUHD82sPbmag/KFu6fTOpFvOrhLP717ZH8XdP/H++almzDgvchE0lRTEiUiL9yB
/I7TajbtKNgbBjpM7unOp3rVTvMAFEnHxA3PiBS22fxpqK2C+a6K3RhgEDE8cwUz9Rskp34aDchO
calYlfEAg/gSv8B8ZtBfVDRM0DKsjdOkUrw1lJNnHCGrt4xtgtxWEJMk3pJeksbwFKdwaX8yGz9r
5P9RKyQbm1LmZJ7vR1RPqvVw0qQy7zaVHn2FHnpkp3CEt5ii7haEz0jPjDSDtLDSUTWdyviGGCh7
IW8gkOnP0SAWtQUasJ/35Frqy4ZOQ6ktrEX2NRzoPgKTH7XgNai9EW85xIBQGGUQ7Ema3QGR6Vcv
6aZGYLux6KlilithCPsNurh2QZiWcrVHUm2NV1YhCShwh2F8lbO6xTozDf29nDVC4UddIUp084rG
9qVoVwmmT6gkpDbDrMxyR5SScrmWVYv2NqO5pA/c3xtpJyQwHOyGYohOAWCUX2JO12fytuQJjdib
VfDuGTCkiTYYIDVJtOH4J6NhEUaPdf+lV7LRtGc6lIlu05jCazhZmL7TJOfCGBpXJm4/1QM3XeNL
XLQ4x1kj9cBeY8uyS2lVv9UEA6CklFS9s0Q8fw3A/e9FpjVfGxH+UZCvYj659L2XL+nIRU8xQHTd
6MwqNTYaJypXqbiiXddkJNJiXlV3hYEW30EvLHwq4LmszjKtY0OnNx7sRakL/UjVhBDXibNFzuxB
6EZMGyP0aArx4uyrGs7EXMrTy0Kep8IbUZw+K2PSr85KJomrfplxuKdb/rcNJRVEATV2kpqxB4gw
cUli19ddJRA6rgbXbjWrlQua5XA0QgwvnhUzT27asND2M6pCHjSli2dqYbmDcbE5UBmYH+sxEm6n
SXpdMiXe1eqiO2nWa7SjA6ywh5wFnkktM9nJ1956lBYTon+D4siHH51fa8tKrblH28OlcAo9mMXF
YI96M7uWHkbfda5QgcmtRvSgoIMgSMcIfzn61eiJAgcWP5wY+SPJxOYWEd9yFamU23CRai3U42W6
AqCEpF0mZ2ZR9qgR9Jut4PSrTEcecU7d2mi7iwTq/Z0QJ0PsT+KQPS2CWTw2JPedJm6UL2VRVl5E
4Og0CexntcPqX2f0nDRCXebClJXUaCz5U5bXyo2eCvXlmOnKPTjS7okrrHDVRnzitgIuaCK9gzNE
aDTpstaipPRn7CmBRLLpvs01mgeheryKZQGTpQiM7H6kJrM4uTyGGJ6s9U4pNesZVfTyYFhD9llo
TYM6Xtnss6EwnxJBmO8jXeQZz7OkPtbD0HpzWhr7fM6aA7VnkRJD1jyBiVw+R2B9v6fgt/ZKafZX
PZTx6yQHAcz3henNbo0EhEHVpbfhuMRXhSqoX8xhhg9VptJ11OnrZ1i17e2ARdRNLC0/UlTrQJe0
jSvRE2iTH1OlXMt2X2SZ4ffaioCIBnG3m+JjstF9Aq+SNLT3gFYCwyyafThV5R5XotRBrZg89AKr
rwElZUEXs5OsxuJU0KLJ7o+Di9nje5TR74BWfqonkuYjLdPI2HR7yPUN5XOcvukOjNgYGORhAm3q
5C9aOFaOPMVFwB627CvKJntcF63XaxEEFEODTY6RI9DHKgyqoRsrOoyKIwsSvHzSmHFlV/CpnFbR
YihZ7bq3yCUE5thWQay2s4eKNr9IaADnNwUKlRUexNOfT1b19BiQJTLoW+dyBfuXyW3j43EXzk3X
oLZtbH1sfb1sqFWZ0KLkC02Du16WgZrIL+WiXiXDQ1Sgsdf2jUgGNbrRcf2pE2rmEZJHeS9ll7EF
jJnKtVZASLrLjUBudKxbFlH352IS/ZZujBTUQlFil9Ao/kz2SL2FTpOEgfeJMe/EWPAs5brvaDcO
fUGPb2jWTFXVJHU4I4G5zQkB/vwETiAQpO/I122XJC5SEhW5rXH7+wMfrRKuE42jt/NmNyUSh+Pt
VzscljTvXR2Qe/UuPHP8nh305LzHuhKa5PloY+nnD8CVwRehzuu9Ec7gmzLwnE73Fw3rh1lq4ibe
e3etCYtK7pqM9wx2xOkLge61T0s8Huhh4P4fPVDSzx+HKvOE899ibr07ebqDIrjxYBAe3hSu9xJC
mDO3p03Y9uEus71C1i/anLeb8CnlsqHZiaiH3FAnR7ieMMUvaJFVh/CLde0uPgY4fAqC17lsERgd
A4mMIurDdPfnqXPn/uPv2F7Cu4es848h08KSdlT3spI/pNojeJMffx7kt2vn/WxPFiyUSEBAwtts
ZzcRNF/11mCbJlcUP+IuHrna/m3M/6cllTIxEI/mP4dmN69t+aX4Onyr3kdnf/+xv6Mz2fpLUQHO
WcRAwGgk4x9NpSr9peC+VAx2D+VnAPZ3cAZ2RIJTsnmLdfQOomGwEP4VnFl/bcWFLXIz1J/B238T
nEknkRFUEn6YLrJ3kznfdJwfl5yVrRx+sfEshBAM1lUUnUxqsd5t/YLBkO87jgxs/QAx5MuMQum7
B3bzM1z4EJidbCsIL7mEIg0VDQx7Gm2YPg4/hEO9rIl0Ozm0StBt9nenvwSd5qh+d1B9EZ11fjwr
Xj+JSE9GJRf9cVRNklFmTMazuiMdH+h7FN6+6stIjM9tm28olHdhEmE5OwugD5O3zPM1TvZNAIpL
qcXSbXoYPMNl6zxEQeykrunSaPyo3yR762K6VthOEv/c093e3Z/GPnm3aqt38HaN50oqUbO0yaey
iI9nXuD2+9+NQTivcfCBxiFXoGuYbj4+SmlQBBAb0m14lPwiaJzCQXXhpnc/bQdnH+f2Zn4ZzrCw
LRtbRG+dPE5BHqjtM1zjmTtsmF+0IHaNq2FXHa07BPM+iXenOMJxvNAc+Ja74pooz19f6O++42Ln
npn9yRNm3Wq6KqpsyyaPgQX8cfbLSgGapiBUQH50Xwgoh1tY+TdYeumkQ+Xmaf3cNuiIzlw5tg36
/UPYRsUdYooGG4uJSvrjqJmkAoDusDlnw3A9U9zHdAvYeyrvc2m9lvrlzLH06yyhQJNE0syNR83Q
H8erilXJ6xHATRPX4l1SkTvtzfjlzLM82Qp4loxi6bKCDJW0lXqSo6ksWqoqOqO0ri86qxC+bHka
gIR0QqITlHw3C/d4MD08ANmZB/rbCb4bersfvDt3x57MZBNuE7S4QIkjspwevY1/ZoYn287bDDUT
WbgGi0qRxe0JvBuml6lkDxsnszyYFybd84IMQ4m1k0GYXpy7S/ySEtqe5/vRTo55HIeN0ViMNpFR
21hub+PRjgempvu/8S38dnaWTNmF/9BJ6WRVaoAgzNhgvHSfBAR/HoxhXEnjnRycndu5sU6e5Fhk
qM1Vxsr3UdDSiMM33d5bkBzb7e4c7+p3C1NX8Emz56CFVU5cR5lemFqzAakSg14nW1nOVqSGvu78
syuHtL48s05OzuS3dcK2IpGylVSTyOLjOklM2nhY+IdtQZFvq3l5aTGPkyCID5syIu2AMBZr6I0S
lbdYPrej/7q7WKSGJVK1266uaCfrRjCaOZT6HmWjJ2L51bQ7BHlNeI9dwM92k4+c1EZ8bsfxccQB
bKvBuQf+Rmn/uMF9/AknD0BfiyqdZ36CvOtwQ69X4eJFQe7H7rfpW/OgVtd1dQln2UVR45x5+L/c
wcVtbJjvskm+mrz6x4ffKnU7xVuvxi36MEkrEcvREcubnzb5l1Newaiud+dOkrc9+9cp/3tY7WSR
UYVD0I308G3Y+VBhlQCW+WWL61RXpDeE+knFFrFX/WpfevVV4Wc361MpBXSbeOx358xovwYJb48B
HwmFA4oAysmer6pdKafSGNv6UXsmHUvA44129Wx+kw9qkPjNuUW/7bG/PoB/Btz26Heb47pkWdMM
DNi79b78Puw2V+bkkozdjKfnltjv3/I/o51sViPYIlNteNzA+EpHKNObMJLAR8NyO7Oetgf1p3md
bFXVpGKqHpkXXGFX9PD9uvH9aKs2L9UTP3XnnuNvtkbW7z8zO/l8UYZLOZbybWukAYI/Bt9IJV2N
u8g9dxn7D5/pP0OdfKYIF0WjjZgaO8WP/pAERpBcAErah8Hq5Fdp0NwX96VzLlzf/tpfnqi2xewm
6jSaUnxcKVkDa4ymzfTkQQ1EJTx7mGOIIAVuqLBs3T5rLfqXmzd/fpG/XTHvRt2e+7v1OchyBYkc
bMg0p7Fsk/oG5LEYdFyMxixz/zzYRqT84xxPbiRdPNCIsGCOWz1nXf0+tCU6VaneHGxrJ/+ieNaP
NJD9ef5C1tSjWu2TEJZtM5gOyctw3ewBHNZ2f/Y0lH7/0yyRMpOuyryGjw8iRwzRFiGbc4qBmlR/
0GBKRbHpl85/G6htJ6FGgPrvsU4+UxRDyUgTDwT66T7c1f5mMEbxLfq9k/mm9+eHLv/25Hs32smn
Oq1gyyqDmTVeRrON7JM0OEr10tU3FlJbxUEpi8yJnGTydhZRX7MxwyZ2RKsrWjggHHEzWDaL2xPM
nTshfrv+6AtCFmEDmb79+HfrT4f2Eldi+Gwld5Z6XeWf8+nhz/P/7Xf1boSTz1kRuNdFjNDTBLim
j0iieaX40KP1bCCgtI9/Hu3cfE7OWQUkj57NwrNg9t4wHEVkMtny489jnEaLb8vnnxmd3twwsUSY
fcJnFs9Ft8t22+X3/G30N/dDjYDrX2/m7Vt+92bodKdX8SA8Z9iwjH6fE/7BP+N+dPHn2fz+y3s3
0MmmUADUa3HuvAzxUn4y6rzZaX0topFpaWU2y1CllTRBsypXvLO1bi08k2tdQh/Rx5/Nlv9j/ff3
94N//xZV2l7vu0kb5dRZE+3ObXVXXOXd/6LuzHYjR9I0+yrzAiyQNK5AYy5I+i65doWkG0KKCHHf
dz59Hyq7OkMeMfKq6asGConKrMowdzppNLP//84h/j9uWwf95+wW14V3/jDjT/uZXy4zWozPI0aL
TBb06DIlDisEuBlzYbnyr9hikF47uyL7+ldlR/15OCsJp4oc3TLf109jj++HE7FGvOrkI7/+XT9K
5b+90H65lqcPXt12hUZUi6UPZgDpasQkb323sm8BQpuZ7ikzdEuDQBDtbiuAoe60Lo/pFumFRGUV
H6+bEGMFhno39m/lDFafwiWcXGciqa9eK6Onv0dPZNCc7Lq/0TQWcP8CEeKP74VfvsXJAx13Pr4A
we+jwQvIVgQw1oPnO/k++v9cefw91sep2y93X2JVTQdra1l5KGueiVvtcbky9KxetNqzmW4zQ1v3
ChwMWkrOwi+WN9xvvxeHsPTIsNmlQ+bzrdHZldTA5H+iHdKR7QeZOtTXd8THO/SrEU5W3yaF0wpC
15O8b47FTbQaWBS/L1ezdodtsc433XRmxfHnx+uXL3XyWg/TuJLI/T6lFxy+8HAFK/tov5AbZOVY
fPv6+/1x7v9lrJPJo5BMav25/xTSE0BiSLvqqu3XIyh/nPp/GeJktsDAxYOaWE9IZPehm655JHb4
CL3mY1/Rr4jb7Lr7+TI4W006dyVPj0Qbfc57u/6YqOjFke7+OTU2mWuL/fn3z8dc+8XdAmTh01xM
Y/jUBMuAkJUf0+ANpuahITKy5jd0adulBQUNejj9K/vEMz+lfXKdp6Gd9Whk7JrtckmLeihqR3gL
K4RZKvumiBsi9amybc9Wy849JaeV12gmNkZz4l97ZhwFy1ad9aEXNJ54b2/Rc5wv0X1A1L+62CeT
9ZLDa4v44wu3F0CTs0k4aSOtrNdmwyGUQz/2bZnuDOmhUMdNc3V+3/XHN5O15HJ0ur6oWn7+uXWd
JG08m085jqjRLNy69T2fXoBQOnfQfG6kkz0PaDzfmEzzSRf11pKOvWyufPSQsyrO7JLPDXQyo+Z2
R79RYD1ZjcmCeitbQK6NWwHo+Otp4c9369+X7mReVQguiqaxn5Lq3dCuc/3eSm6+HuG0oPbXluXv
X+f0sDxOq4IwX/nXwmg5xQB9cWTKPsvL+fP2+5eRTmbsQk47w7cKaJ7r4pjzyqUCg29o6+/oVcbc
5xUeXT7vuLQ2Z77j8nP8/gz892U8nXDkqmpz3ErLFrB7XdZhy0ZIf1+oT4F37nD+z9Mb9Q5ITLQe
g6A+ud8bOyjqEIY+6z6VojwOOhqnGNGnFp95yR1d+mfux3NjipPFjBRUqqwW/Irj2t+8TPXjUotY
auQ4dfmPtl7oS+e2eH96Ckg4mIIyC+HMpV331zU1vUJtZOJqcjorrL4hFKo96IX6ngWHtrKWiODX
v+Of1jGUXHVBQVQ1Qb99Hm+Yi7xuZv/J1FZLb5E/x2cet3MDnKyhhWRgmlf9JyS3zmg8S1J9ZoDl
Dzi9Ef/+BvQ6fv4G80DLIZFPDrvii9lSVoN0pRQXsXwzzfa5W+JP69tfxzqZ+HUDIrTvMxaNGTia
PT27x+XgojK7IzRx0Afz2shbIMCPupmfG/zDQ/L5q3IWb7DJXHQklJHF8kz+suTNO3RudasATCTG
gAALm4XqqsFELgQIYfmWk0f/XthhG9Ns2ZmvtOtEROsao3we66nyTNr1Hzr+uoANCsvw6pxItEdl
o3nURGfcT1U3KqvWh/+DDmNObiSzLk0vBFR8aBu9jx2ktASxDN8wr9VYHWkzbhWiAimZGFbeZadp
gLXL+AdSzhQTsm4O92GVjxsDwSltl7aCcDRHKwH4kxLDNkhhibhF2htPJMH09xlxW77KQINsJ2WU
wcoh0FNWiTm0xT4SInyYQ5/PaY7zfWQP4ODTGBoTbayNzjI/roZLPdDEkS7ACoi3MONXjGxFBmpG
QaPaythoiX+MjwI1QnEJG4uMYpshhXUAboPjVuXxQkmNYCNlJHZW2khKxSUE199YBhEwrOaB5nsS
mAyxraMZ19SYie6gAMi/moD5xk6bDIjJ4f1OABZGtb6e4755ou2jw/aKBmFXlPp0h/2UcDDVufw4
yEMMY63s5B+i7VVEVe0YK05UKgmgoN4OHgPNSm6DAMir1zdCOswkCYHujFO2kwgg78E4DvdlONWb
qO8NHx6EWd2GZRdd6VJZ2NetTmjRlQCLPPok+H8qoldIlEzaGzDXmiX4xE1rVnV8Q4SmSiBxJtwb
hWy8S6pesunsfB0JZFJK19g60stEkuUfwI1EirlkSdAk0qhvZyP3D4Y+5rfFnJrdNi0im4BhKgrP
wAoFX9gohhui2NE1UskKzAPmw1c9oO8yR22LRkWy6AJW02cx9O9wsfRDbre51xJZpLtNK8VPg2bt
7yS77D3qT3sjxipnRiGLqYvQuuunBr2DFhn2Y2oi4wu6PEjRoPRl584KvxL95VW3ou5l3ehNmz0D
hrWOopPKN+zbbKItHKVu3sJgcMdgVG7MxswOQ6Xr3Dmakj/AUpzv6qTntreSyH6mMXbgNyyMLQW8
lmQi3nrCVxGbcHrcTcdOxujGyLL5Qm9N5ZqnKt1ClzKY3evQvuuyoL7KouS+rSaUYH1VYVZr1Z4m
M6xwylrYQ/qM6FM74rGKnnpjEnuQ8OZVXuogWwkV8L2SccIjbhqumoliK0rN9ooKYMkaWHB5lBSt
vzTlgVKSoU0EUXWjd8MZYItBWHJd26GpOb2Q2y18C2ouI1icRoU76pSWZiMkK/zIsTI52RAdr57p
5q0BZALhuiPv3dzZ9TB5k9ajqp215qIkg967FhMy/qFQ1bcfnI1hHoefCL6sS7XXZ9AFuTWSR9Lg
TzMJ2PUxyKguNtqQXtQNIlT0KTC6YH6NCFca4qdpwhu+NLNNpunJ9ViG/vOQmdo6sUZzM8RVtcsG
v9kr84QRIlXHbVNLAP9pIA80+LGhTS41zNVVWujG0cQe6XV6YjOJt1nizFhWthaQEJA/JY/OpKTP
o55HpVtYo/wcoGZcCamNgRBX+s9E9a370M6hxdGo3kPkB91/UY/9bF8WvWK/+IYlTZ5umuW3oFg0
sl2rgqqtRvFMEoAbiVaR5nIM5gpHh1BuwSOjjlR7C4qRkuN+yCLtwY5kdRPS+654qVIqNFySq94T
+BVwcWrd8jqLKLQXckLwRnw0ZupaSO4OhIOfWaIe6rauVp3Z/GhaFXqGvSpz6dLAUm/I8VsAXLgi
ay36+hirFp3Ew8M8pcesX1f0ktgB2ycQS9aMEQaiGvOj1s+TY4TiXaKR3S+t0gEtjcCsVlaNwYxX
Ycx09La505OXIaj2QssubDNapYH9U0rZgnInKeYPSZjI7UJxSLPuIlXutYSTjFp5BLO8PE6OTHa/
VWKy3PZKzq19WA1XNgSaWaPWTeitmK0b7t+LNBDfyqbe062C0bbdmbZ5wYuPZJzhxHJ4Uw6RY+a+
26VASMPgutSPSpqBEg/XmvWiRdJlVgL8b441bd8hbmUIC1epAPHjf8OX68ld9KIM37BEuTSqeJn0
bBiIjzmkmKKfpCLhBJb8wY86mlBVztywfE5V5dXIknWkK2Qkj60BzfvQZzujRTErQlfw48TV9xRW
tTbGj13RGStpxIOp6xA1DO2tmxcJb7gqKsQftuQNaeuERvBeJqWTEWDwVCAorl/7lLXa/rbGHeXR
oq6surj7QdN4uM5MjurBgcwNJAop8Hp2hPX8NtfjNg2lbapoK5Ktrf1Y07/T5iiy7I6ov/8j7mEn
cZJ8Yc/Sd6stj5EaP3KSEK3o9l7R6NE4MZwdbJKyJr00qDWYkQM4Ool8PQI29xRjqB0L/vM6htUv
l+ZNzf6NWDSy2tDrU3kFXPsik4s73waONio71I43enQP2mFj2fE6EdltGWpeNweglIJDl8NrjxtX
TQK3NcRi4gqvwD6QE+k2Uag+6pV2MUEV5J1acpnyPQ3qnqnmu9w3N34+7UpJ/6GPC5hh1q45JCQp
qqxRUqxRu14pU7dNeu6dcYAh2Sg/myjcTP24I3f9rtTZjayDTqhUiasitp1A7FGVfrxNwJkd0yD/
McVTsoljRK9EKfdIgO5YAO5KpF0eHJzmaZ6gAGL2feG1TbBgEOWr2cjXUWNfB/QyJE2+1uOer1XK
46qSOow/bDFYUlpSp3tlmMMBt2tlM5o5GuHZ1x4HMzwYUX0wC0wGJZaEAsOVqsxeJJfNGr+h5sTq
ZGFC6sPvU8vLNx+VCOKO8rOOIg5F1ar0gABy1Abozat7CNSzDj/xw2odB6WAyVYkvEPY1ucEkh78
qNHWOi1aV3Wt4uoBb7bOofrlCB2gSDTZFsZ7tIfJl5HhiYi+IN52Ml3nHWKYGCXijDeODyxIDA54
qp0IFNZKafuWddC0AXoBQV+WL8xQmiRVDuA8flzdp+V6mvTr0W+ltSywUpcDMd4UkJQ2RdgymmEh
dC1hXjmDtsTXCVmgWHO6l+NkVSicisYipY20NbWLajL8V2L3M4Y4aJ2C7dTWHyyJesg0xvdcafXZ
qrqt2XfrTBHTusi7VTfopBRRdh5mXUePrPbFbgD8IVzLh4uCtqHfWGOkvsQo4D1QYqgzrbJv3+ra
TpvNWEbqKhrxu1JMTHejgpQO1xsqjEmft32hGG8T+PINcF3iWMDbL9KGZI9DekW+4dhOKz09nuIB
nE6hPSRtAgssLhbIWcVf2pTSJ7LZG0TGPpdeDaFLDV2KPG8kB12Ihp6hYSRhP+gl/zXIy3wvdyUg
Ly23kAeo+ZEsWrOFKaquC62zHTqphDPKcvgsxlDxbLmSs0NoNsqWnJi2k7lcQD5qs36AEFE9I5NO
M494v4K6XQ1roDiCt4tSRG/tVAPdaxVF2WPAszZd71N/zvOpXNPLHNyMhMG2yIPS1chv1zmaPlsP
qpm1t3065EdW5Mo2q1S6ZIPIwJew6Ipd6HukvVjsdjqrMHl8GoowOkLDCxqwonmwD+GivKul3x58
9FmRo8nzeF+WsvGjbWdgnYnK86b4drsDAWebkHvw8nVFoDwWsmT8rM0BYAd7Y/RRlZCDnz0KRwiM
UnKBt17ahZxG3A1VUeEHqyABSjH5zbzsxUWA7+Ax6pvqugHQsZFZ7r6qxqg9GmbhPzZJWr+lRIBS
p1HxxjisupNDXuAO7myp3qHkMlkYaBnYBFZ2piPwh+zbKO6ec7xiz9xdlP1rSSMC48sbLS4x+LVZ
N2UU2NryNjRzzlVnPwAQlaLRlRS4WEVeLUE6/p9y086X+WAeOCjMDpmy4N5KtMTC0mbuGBg5umOo
o51viG0q62YQHB9ilbRCXjh9aHnFnJT6FR8K4HRl+w8wjqqdSt5kBZWr460PFMUx0fyyNsvTLd2Z
8a3dlM3FMDXjA5RG/dBL+CWcTGmU3NXTeEaZgeW9xT/zvQ7hU238QshvnDmoBzTQUeSkpbJMWyrZ
Jt6IA79V1UVPkVzN+7gVFRsbLU08TA/dj8r8AIhOQ7CKuqC7nUZ2n1taAnW3zDr1Iaun8nulawqV
WBnTSNCKZs+0lN9Uksp4afudPzZ/8WV/ugfBk78GsQKvBGl45I5sXdyWczwWHaVxUWO1B0IlJzbH
6O3cP0idnV2NRCX3amdma5mZ0YHh2cKohvj5hALS2DZFy8a4MMZCZ3/UQ7NpAwldomXtkHnowmnD
RPUaAnse0EbrAn6stk9IMbIAMpD3rJh40ps+GQnVYqO4qYoJ3t9UB9/roW43ypBF3yTVhsybsdOc
8XodB9/WjvrU2LcG8Mdvebek+Ikc2nTFcGrhSkho9pk0xT+TItHBOmrdAySMcmuXYXApEixkGfJa
4npzc8ADpMNyGhVQYBaS85KJ+KDDBHdCSG4/bCA7AX61aXhq2Wnc1UrlX6AQ4gB6qjX1iX1qtiky
I782ir5k0aaSgjNaFCeVPVxkuhIedNVIXi2zAAC48PCsoQCuZ4DxkIpU3ja82iAbLXy8lmFXIFab
936umh9dWT03kSVvcmg+D7I+qnf53ErI9qQIeAkRH5Y3fZmRPLW1JatK8pdc3hAaAJtqe8ovKF1D
TKgkM/j+QXjsba3gHHjIyDyOZmY6Uipg2vixLb0FPRM10o0SYlzQw4Ro1El7aHSMOGlEjtRFsYTP
LCD4uEddKh3ojI0O8myiySm0HGvlAKCHlUZfzQInVBgBYNID49sg0a+E4XQ27I2iTr52CMlwB+uk
ISy6M5s0vgoID39XwSo27tyo4b3ZTBCyRl3L0QFMs4xDnFb4+9jyFyhnKxXdpS2J6g6jvfWu8/q/
HuMRgIUIutmx+tFS9+EASMVp/ZiIkwh1OB0Z18EmZambezPw8YLLVoTkXPJxjOatVQNO7PpU3+d9
GaFV8eWpukDoyaKeezU6kKRFiGhSgb2agpZG/LTXdlJvzYsoa+5YUprNoatj9baZeqYMC8nrVbrd
xprKEW7Hyi9wBoNmeRv+6TVrzOlaXwyOrT5ZL6D+jf3AnvmhWHSPecTKq1gUkG2gkdsQPS4WXS4f
WE9p6yDEHAnbGMQMxiZzhyirXFWQoo6zNKsEBmfwYI6/CCgNo6+YCxsdFaRuivimNkUJDXqMoasQ
ECRPzdPxMtaJtLUDo98hSDW/FR/qS1/GpFOoQfHUgN3aZypuUSg8oXmM6B1+MRSisFkXJYfAx2Ob
qRZ4EkWL+a+lQZAxFlXLm6zhgIg/pc5u1RwQ4uhrTJ8kLdaklst9DJPkgcHlDUYOHHBJqLeXhqh6
EMoRZqvaTEjGzrHgEYmJxgJS4c78YLC0gT5T/58JJXDTRCzuczUQz7MP4pLu/u/RIKvHcUIJhHaF
Z02dYXXwz6zLnof5Z1Fawz3Wnc5rKoq0TsXzsFGw8iCBqjSnViaVRZewjh/E78YK2p029P5VjL7l
RWOO/AGLkz/RL6EutmyUX/K4y/eQCdqfJZLX70WnDZx52c0EvDesQu/rA+2T0qul0DAN1d0wBAxt
TkpPgz2K6be9NVKYWPoC/OiS65TspVW9oo4dPf0LpdfPh8K/DXjaYQR3JSXA9TGgv0mRiWz6LSu7
VVyszrfenYSJfh/tpB6n9pqp+3b+V8HTVj2UlgBsCCffmxS4WV6t/G2/grb5mM/pJedZ9Kf/u3Wn
3z/FyUk0vNpR0Py4fAo8FWSnlmIobQMGFeeRbkB5LZe9o853f2WA/ssC8m9lCS+j73XRFO/tfyz/
2vcCT1EUhO3//Y9Pf/e/TeJAQGy5o//ficM7FA6v/8d9bV/rKH/9lDr861/9p8nB+gcFnUWWYlEf
VqmC/tPjIP4BtBX3OOlBUtvAmv4mwqj6P0gpmktTi07CiHDR36HDJcao849khWQAkQBamD6udfCT
Zq50or7xl0Dj77//lPo7KdtohmICn8CBLi9dc2wfP9cyZsWIq7jtC0/biPX0M9qr2E4KV3LlK+lm
aXIpL4lrtc7ZDs+TCtvpwMvX/7WIEvC4lu3yWmbLNLtiTd51K7bsoiyvvg/diLliAdJIm+Je9eyN
Ti4HiutlcSV51blG7eUx+aV29dtnOXmMeIio8KkRF+EGwuQ62idut46PCwVHOtsxtRSnvhrspIZq
hx2IIJkrPmf3eX8ZwH/iDKPRDXiBudtHm19uy//6xT/9wieVv9++3MkvrMyBhc2G8eIdoMH2qiAY
2FOyjY/ZfU3EGIrXmSH/OKJtAvrhYG6JzX7+aRGajGarSrk3iSJepbKtuKMQZyqmpy2Yf32vv0ex
TnovoHvCFeD0mjvX2GfbGFcVPxppx3Bl7r6+hiezvfHbWCc3K0bnYIpIpnnTflhxhmBzj9Btvcku
s3DreyTHbrJ74erDSj74HC4Chjx+/RFOHheTNLzBdMFjz+Nq6qfxxqHp/Ub4bYaeottjHqUbutq3
ReIJeH9fD8Wc9OsNejrU6c/nNyVJqo5TtAVYDnW59u9tEaq7qPXnH18PdXKnfAxFugpYko5J/Ddg
g57gVfk4x9Dty5LChNk4Xw/wp+/y6wAnleI4zTEY1FkGb8ZwuvG+Md+S4OV/Mgbp28+3u+ja1oan
ndEhACupHWAAX80ct309ymm308m1QoP1eRiLAxjWzGXmLe96esoEB0yzg0u0ce3XbGfxqvcqYlHC
JXrQuPK5rMfXl5L+38/jpyb7NlUKW09C7Szd0j9ni7uvv+Mp/eHjO36E4BfDkWCZ/XmMaRgtkLR9
6VF3uR8v6Bakfa3cdcdoZe1aR7ocV/S0zSzouivi6Jtie+69dNKs+PEJSNuxOcS4DA/gpNukyZGV
hhPOT5jm26VRfYmjn+9d+9Pj/MswH61Lv7QQ6LMez74l4FMWj6BsnDa9Bzm+mqybM1f0T78aEhvb
5oISPT7N0CVBl8WxDfyvWQW3yxUtbghne+a3bBNAYuUNWzsfmREPAta6dKUdvvE1fabn3rEnr72P
C2vh1fyYv5jyTy6sL1t62UktOp/NeMHta72S1a7Yc1ZOsqlX82pg5cFJBmw6Xkvh/twc/vF8/PLe
Pf0Ap43Kkq+BXra4EuIqe+w9SiNO8GKuxv3gYY5dqx5l+7MZxuWh+H1QEriQeWQbpsnnGxoViG8k
Gq/CgIMOyX4z5QeK7BR9NpN/5gqry0voq7FOHh6qx9inLCpB/qXlYj4/Dqvo8BeCzucxWhh0HJ24
1lVy3VwDQDvXGPOnyXxZ45qmqVFKOm23o4wrcRYCr2qZoNhbPnAk6fp3vrMkkrIr39W9r2/u09aw
j58UTgYJbo3VsnGaUw+MUejDUpb+CIgmu6W9V7tPHSZJjrXH1dLwrtGZ+W82UzGuIbOil4l1L9FU
/WS9WIg5oWLCG7Ky1edg7jndg4l/5sv9PkV8HuRknRhPymB0GmXE/Enday5P7k8tuwVcBshtRXPO
HTAF9F2+G7TnXjW/Txqfhj4VLnJ+qVTmwBstvej2RJDmhcCzaWBkMAdPbnI97cK99W+vcD4NuuBZ
ft0Q6JltJ5HCq3ogy2zQcFLbZFhiQF4YZL++tr/fqZ+HOnmVhrmRTl1eNgDK8Dpn826sjO3XQ5y5
hKerUxMwHcQ1lZxyD/hxuIFq75kcNH89iqKaZ77L6T4qtmbJpGAzeXCVJJfzRDV2IhVfnCsgGH6z
5Dm+KoegRIVlh5Gj5ipJFD8JOFj2c6BVQ6yvoOuiDuj6IKeNrX9NMQvmrlkERey2adLsAPJZeBvS
5X9OBPabBKSxbmMoyTleBsPW42co5/LaAnq2CgtKChNq4nWly4jk4sl6CqJqmH5Y0LxL4YaYfBTN
7XpajRxC3rmcurkWF/F1RWuD77SFqXp6SKeinobBe8MWdpelc3VpTaBt1aRtt7ikKF1KPZ6rng9j
10Fy0QF8e0soqESO3YShF4mYpgKpmlS8N36PTJr1mQSZe91RiYhdKcAI7UydovxMKoOiBQYXFymt
uCrzSTl0cmo/NbMRTQ5HcJGb4Ff2+OjjivaaeBfjQD90sRHRo2NIMdReS+zjKDEucjmAK6im+MmL
LrvVU5UGIRjklXD6JIsuYWzKVNoWe19dRRc+sglccIN9pHBZUWSg9ayEiYj0Bo7lDMx8T8Vb3Fqw
qS/SqOtWqjDyDaja2I3Lwt9VdA6sQ2OkMWGmFmmkar3XSnXajpkp7RrkFqvIr/MLKJfjulVYQKmx
rR9go6eFY8aB9ZP2smRd+Ml8Reo22wedAKcJOZWdea88NwKRA8FQ63mkVH85m+O4NkxbephNYmCU
nbsYr3mmmcfarvOnsTKVlzhvUzo45pj+Cu46e7Z60MipP3vA0vpLCpxIxBs9uxuQ6rxR9C63xhiN
92FNI41q9nR29SXnrQYSNIOT8LveahtPnSSqTf0c05lQT5b8orVmvZ8CzKvNIYnTiU4DyPGtM01J
/yro3ghp5/HnjZ0Dta6HMnT7al9PMPyLznoRUwdAAvdZ4KWcYHp1LRUb+hQxqzU2YnlFS66yrKwe
dbTWnKTW0UVF95ZTRm177GQlrSlvK9m7RBUPIyViJsZo2gMq6nKi2Y4DY0OyRo/yJq2ZNnEwkaTZ
xRzGJWUcAKA60rIXSsXlpeF39dpOfPNuSmvTtTM/3dac8HvDFHI8Hxa82upF7a0qC9m80jgqmWft
eVaCbmWZWLKxstWeWpmh141jdinBUHWRQZaRK+o+XFshpZ0hhQjrWnUTHuIsam8tSU9iasI5UEx7
rJGn8Hwrx8AoLdQrYib77Ax0cF72aqN+b+bJfpEmOlWnLJTX0TgPq4y6O20dnIjv/RyofVZ2+S6i
GfGQAWjEDjj5mAYLibPJNmvy15gZ7hZHzkwfVBY9NgQ4rm1Zaq6LJijvBXQbumc7NtgYFehH5KA/
dCeaAFn2L8jZttcX9eNMg2io7mG7t3eSnmnrtIGz6sJ9soSXtam9yuo0eG01Kr1+lYv3KMOB5Jkc
p9HHI/zaG3uThUHfmMXtbEz5Ri21BzHLTBpWVzh1WIqVnxTDvZBHjSCJNqdesNgl0L4jf9+YCSRX
IF7WKs3CpddgmFezNEhv0DHNygHT1K6ZVzqwh1b1NuH2eFFpPN0sdZ4xMgI3xfWIUKvNqQ206iHK
bL2kv8eUMrxLdyDQm8vSp3nOTikjgQPSoPdWFEYaiTZgeRyuZ6MOL2yp4qEIfSbrQBJ7S/fbW1qv
xucUPvh14qvhhV4V1jan3rtppDimfdCyaP/loElLy4ReCOCuAq69245C2s9+A3lHL1LaX4AZ7XO4
tt6cI8jLUXnyeEcpd0ihe7FOh4URA+OtqI1tKETXG6kIxEZgekcdE/hruPZWQVK+5Gw8kqb1rErW
mrmguERaomzHCtOMRsuiFyRxvesmY16X4Kup6+NKKWgj3pZDLa+bCJuPHjfKig6/Au+hMdLEJuhp
DEf1aOSl6Y22MqU0y3bNQ4C17qBBk7/kqsTXcdnrK5p15vecKZPZhDuS3SWMH7C9W3Vuhtu2Nsnx
CzvdUryzsDgZ9V7Oq/ROyJq/QUH3bsUDKnJ4QRuK5cGlDXnpCBVRvtGXUmuXyIbXzmNzKej2u7JR
4mIdi+RVITUgk+hNviMglO3DnJYTB5tL6c7jnP3M9REgFjHvRyGi+VVpMsKsvMDGq1hQKqSLKFhX
iWFfFyLJDsIytYdJ6CWvhxIo6aDY30bKTPdwIK0fdDb5d9S2K5xLcv7cB75owTPTk0q7YKlssiIp
XrVc9NtJlOGOiZMWfRQtT2aJ57xKlKqljBmUuTNhQnB1e0q8mudvSbr2MozaJnAVi4rzEIjiMij6
6ViPdgvrZxqo0JV2fdOxWH5IaD5ZIxWIVuhfuFkn3WZjO1crIBg1GrJORsI50DEtln83quhCS9Ae
xolsoRjM8tZpLb+O3Cww/B+2r0kHEIztd6RW/iqLzFJzpri3vqfNVGC0oTH82Tc7Qv9dYsyji1Ng
fq5rvcQvIZkyTVBKfdv0wXwVKUmyVjXRvpMWi4SjJH3xrcw5UXFnKtPYCHGVHEM/MlZFJItvQum6
F4n2G7jN0LWoZ8f6DfHTepfag81jRteBFo/Vd6nLoH3RtU4fajwFNHf3eR1/q33m+3osswskzkBR
KwTCMCS0F8rf4mBro8A0DBZjs3SjH5LBNnjIqNv2IT1QRSrYKtqNDVx2jDDBld27ZUYYDOjF2fjl
oF0qydRfme08rfGMiSslk+OVoYQsMjJ7Osy5YXkDShSaDWcmvSocH1u5jR7lSQouEE4H24Jzlk0a
qj4v+LrYaYEfrJSoooQ0ackOE2+yLBE4j5/UYm9WidildHu7XUCZFk3R7Cp8T8xsTXmjyUWz8WEt
bInEGy2idBFfaeXc7qVSwxypNdKWxy7eFkzNiNwjd/bN+DBEQmLzMjbzXm1COIN1Xt0VNsRhegzy
dQtGmwuTz55uFHQesvYSLO2Mwed2nfxXRS4FRteR9L0TZHiM6TKelNKb6UU+RE2EF1JE0QPtTR3p
pDwNLuIurG7rbKK3vtHjl4hj600mTOlRFENwxG2T3MX2wC2v28eKMvw3PUDNSZNSFW18kMB7zSrg
AOH+wBcr9zdZYbB6kgoQ32NuLh21tErejmWaPNnzVOFdUsf5MuxVbo0gxhPpF6G+1fIiXDd5P13K
VLjXQU27l4Ncc7jH8tKCcGpGoOR21eyaNJVyR1NYwAH2/ZERALwtFKs5KHnRHONkLphWYaS5QzCw
ymmZ/TJovXL8jQa09hUWdpGs5ahsabtIrLJx9DirH0BqVI2LnIjex1pvqIsPYS0c6JdZCuIq6RIH
ka51JVUMgqolXOrJ8c+IxirfmbNUdmv0IFdSQSc6c9DkFdwJ382sEcZKUWv7eagncjGjqo7oR5r2
rZREv4EllH+nr8F+a/UhvhFzxDlvkY/SttDK6ZnGjdoLqb4/ssiXv4Ng14BOEu1Af9vG2xEK1l4d
c6qqIM+JnEUaTRxC38eYKtf2HIltPZo4WCda9rA41U6etmhI1TlmvkveByDiXhDY1ppFgvHIXif0
4n4cNr2ijxsz5IVYSWnjAJluVgMyw0NTBKor2W1/By0ooHGuzi/tUnCxSoPD/p5PMdOScNFKSXbk
wR0O1qSED23ERZKq1lzz8cqbmv2C25a+TFNQlK5kldKOHw09babclGY7jis9qVjHaXGI5bW2r+kR
CXZhw+yrQb3HaBQUm6zBRdsLaWRWG+1dqNKlIs3/yd55LFeOXWv6VRR3DgW8GfQE5rikT5JpJggm
mQnvPZ7+fsjqUpHgaUJV45YGqghGaR0A2yzzGzO+9HMr+YzrYnysVDF2cyHTXWOYM7drIh1wrdTv
RlNovSIGtlzHwfxU+qp4m2kyqthGWV9KERYBhowbmRm35IZNpd6VhjlexnHFSq+6cudXo+hOc2VA
NigA1yBerh4KBA+/VWZucsKG6fco1Dk7dTl8aDrQ2JQb2U5Os4ESQZF/jVM/vYRAzpcdqki3jdqq
B7DzPMnsC5c4/VmfG0gpnF++f+jqEq/HyQwdachJJuOpOFqjH3sxZvE/laFJwcMoIKIl3pSNxwIX
FwWYBmoGGg8YHla7H1CMhZSxgR1qMhpE8mzeSQIHbdnk5HJTmgdXWtWKd7BpGNVQkC7k93hfSToU
Miy3IEromLdUyrHPmerjD9ncyoEpHACzRF4VSvIV+THlVtLiZ95JUchlA3liBypGAAGYcL50gcEk
aDa6i5jpgIfLQvctkhPhEydXdAmkpuzsSMXSyknVLr9LaXEBVZaNQ5ipwa8qDCX8IPvyDqgO8ySR
gv6zHmvDiwBe03dw4pJ31ISsowYOxUOFiO3nMQnLXcrAo3ELDPNwGRWQV4c4ed8VolFjcy/6lBLg
fS6HTjK/+wJlYxoIqBWhpfTQNnN+8I2ZIRd7r/FqAeMBO4onzOKMGN/ZudWTvaoM7X7ESGlwAm1M
bi2r1JDp9yFK6akRvORja2GSoKr1Yy3lAiVfMFxh51s9mUGW3Bg402IDHAzXDRjFWxPXL+pAv9AO
MKfN4yLUaDcluu0VLYeHXiQZdzpMhjwJV9hbQVbnC5M00+3HZLrOjX7cSXILGFuuJOmYxUzJqIOa
8VgEbbVDYl29MIYJXsqYRCe/s9DpHOIhuBYD0Trgdjn9aqhbNVseVfJcNuxNYLQGTcveV/Z5PnTf
DFmo96hFUkxRgw2o8IzZfaq1GjdxUmFvSiaYUi+Q/jhGDJ8HSzXrYI1qJNtKFVe7vpHmX9g/+tea
BlpzEhXIWPxV/qQC+HW4pYTPYB3xwi5hQeEMxr/vjEkQ3EmLBexUJdbPACoPEpV10QD+qozrsVLb
izI05jsFof5vgqrLV5EQmxyVWuaWSY1VJE4zVwoGLPvclMo7dEMxaYAN9VmKAEtnmQWfm4xPuTXE
SXR7nIRBb0sqaZqcxZ2TaSpQwyqY5b3YTyksRC1RToEWtN8bfAseRSg9vN+x/Fbg1noFszC4C8tw
EWCKoI9IsTr8UsuwgQmfYLSk97gV4+EleaaVQpkSgzoonciXoQTJvPHLVhPnw2Kdcyj8Wv6qt9DS
6M3l1z4Vzk7tTJCLPbAueD5JdtA7uhK6wB5pc0lzaGspFTtQmj/FSpYekikVvlRFGgmUn5N4O/bV
8Eieb6o2IGQkxONZIAnGjFGtpeLYKVpwm4iRcZP6WXIpp6pww9oddwma0LdxVoWPVK0d9TcqJlFK
YZ53s34xtp35PI6adEV1FVGI+/2nApfGm6oa+gOigYqXBz49LEVu+x+y0pr3WdyGtxpY7Ftr0tuL
tBzNR6EPyuex71Sk7/o4fUzNQTvETUtekPUt2MAOX8NU4f1zVDXBBa6W8WUDgMytubDwxsjNnzqi
Qk8FF9FDBLHuR6G24jPSR+FFbwHHYwZROhSjo9cMkfq9t0jYcDxNvXKKy2OKQcVVyfXg+V06HqW5
mG/qvBmvWN9krRjXf6pwI9xx1KFkhE8GwH7LT+RD3zTZUiZk2DKS9NWOqI7qvmRMfsICrfcSXLiu
CgxL8fZRxexCyDRsX0nlYT1JxsnMqtaFFzre5KlI5REJfG7cfOXxR6zk803Hwfyt0EoeHhoHuDxT
u7V6rN78LtJA+9OBU8RwgkBQ0/HXTWzrwOleBWGW3YE0V/YdbgAP2LtBlm1w89u3eOU+Gd2sfbPM
YPimtr6/V1JftSW8xPaQmVoLFtLUuHrR0DDs9ORG6xDYD4V6/JxzL36Ve1q5td4K+0qUpSPb1byZ
pyY/GVEm31uVqRyV2R/ucIjSvmZxYTja2ASHURTGi1qpE3T6FRx2dQWHN3PGd07D19CDoSj9ypMi
3EujEF9MsWlQhkEuAdkPZJTAB6FUwseolsWTiQXDjTXI4U1T6abT6OL4MOUqGhfDmBw7bmW7Lkca
YKHILvYFQM1yMwlHC8LWVUv6/ULfJPemCui9nFfotA5JeZOrkdEDnK6iS6MLyyer6lN3HrPudpaG
+hmsYWprvVzt67SgkBdjBipcjdlelrDOEDlWT0E0ZPu+nRZ/mcq0bG3Wu90MDWCXSNCjcMGF6ZZV
vqeVGclK1RcXZj0rt20XBDcUv80tdp2UPeEMCLIvUcubB2oBPPeOotimj5UsLSfkNDpKOykLJRPv
9AWVC2B+usnaMvlcpqQ8gRpm4P6n8JI2EpZHQCAhD7eiZwZG+kPS5gtg7sgz0Vy8rOPWP3VxHH0O
fEhYVRkD6g1ia75SAnqwuFxWXkOajv/KpFyPpQZ0VU3DE5mWxTEZoQYgqDk+jjm5OL7Bl5NSBddh
JiRuXCWi1821eYjGKsGFVgwvxRCsZyj6EjcDJKKramzz/TxXsTNIcbc3wxYCHuQlBU9OpTc/RSrE
A4w/LTsBSupWgtUcgWsLbhKXwiGCGEqLrg9O3IXZHe8xPKhCKrhWQsIY4fa+t9LpFz56IhJoQnIf
ydqvfADvLqsjdsjSQNprBfN+lmPhMjRb9VIzRmhuJpnfkZZ0ZZdiWt7Jwjhi2QpHxq8zbJTqtHVo
12ZHoxfL2x5264XVxMY+1gPkQQfYWqFPw72fFPGgyL1BsZ2pF+1Q8E9q2GD+wb4wemhmemUEtNtp
5qv9aHmTKJVfyiCVkcsYNEfUo8Zt4UoBhY/gwfaFbNkjvT+AuSEuJZwrNPDF4hOKFNJRM/vOa3B4
f5QK7ZsazQIdMR/+k+xzZwxawpBbl4YECD0FO36uBilENt4aOOq6c2d0pOxqgyNKLpyMuMZhsppw
RcuHaC/AuOTsF0e3qjuIdxNmtZ2F01EkGQUEmgp1K9W3PtH9pbU71ulu1jL9b0/kNNguKLyLgP5w
kVvDEoY6HwepjErG+GTHcNNnGzOOXeKkmafbpt3eZW4zb2LV3k2x3oZdwxQQqceZJ7ByN88LbJau
tORzMG0pwbybYK2CrMBV7dyo6BybDEEmnQ6QiGf8lmjDu1nqEgJ1DR01bHPBXL6dLQZ+J/tcqqmb
z5Y7WSNunoE3JBo8vHTjU515GuDOmioTBQDJWsnDiKdo9kv0gAo5paYe0oNSjxuojndYCh5CNMFq
q2A2eaTVaDhoYz1pBzyfZW1+kQq4v1gNO75pfNGaBjvWUn5ua3Fjvn/uwWTMCRVpQZ+yBt++Q8zI
gjYfqRmTiVuM+ywjd1O2JK/PRgF2s2h84ymgrkAMUTjHbWXGhQuhFSB14wSfGoDcI7LP8xPETrfZ
gE2cWeKKrAIiIJZqGGtYlUSHX08ZPrpMsWLaOkNMedzqB6qv6OvH09qzoQgCtgifDcCRb99gaUHi
1bDzdpXkAgmGVDnN2oY07pnXpy3QYE4w3h+WJm9DKDINVIHRoKtJebbY3b0EfrSxEN7DLoAlvw6y
/IhX4CWoOxUecgQZOGDtwcPq9IC+mfesP3dHei3/hR3POxzNEpLyTzU1gEyIgr8NWUbc0yakb9es
78T0BhpXodBcrl/afmMFntlbxAJXzTCIqnstqKSGfSX6cE3dWX8poX+GwV2Qn7jkd6YouG2X7j9e
FCuixG+7ijcBV2AEcSwEs6IQ4W0ucn8S+t4ZnpjibnE32hTjO/ci8Y7AnlRD1F5SViiLai5xOzdY
7q1bPU6ediHZoeu/qNfKKb0SXfVgHWHfeVtx14K+iykHiCA2GFsbeN1ayr4IZubJZcrM7Tl4Up5H
F4g3wpQqeoAZnmFAdw1v/mR45nVwM3sLiNe/Stzms/wFIQ3v41d+5jbQsJhAwMrgf821aGSUIABR
cVMzxnruZ3mhs9Kdeuqsbx/HObPf38RZbcYKuRyBTkjqThGiqPW+KwXXbKSN7XgmCgwbgEgywQz9
N2701W4Mk2HEXG8EjCRft/ljKx/L8PnjBzlzqrAXFg8CLJWwQ1gW1asQsQaJFoJg5QolEzRdth4Z
om4AZs4sTNYG7UtV0iTLNFYviwnCkKcdmKqI2Q1QFXeGCFvrpyIPDwJ4h4+f6NxLo+xEk4KViWzo
8vdXTySGesuImE0X+5eGBJOd7E9LjI1c4DfJ6Q0kjyWGjA3gCNI2VTJWL24wZryny5DczKM/tOvg
rdbomDVP8zHyQle+UfbJTe4tJANm79ejJ7rJDqucm96b3HqRrr7/+LnPLH1DsmQFKDlCY6D03j53
yZuwei2gS5z/zAUQKOZjXAOpmLZk284tGVlarPhkabmPVkmdL8iChPwDd4RE0pw2p6EYXz5+Fmkr
xuosg1nfS4UgUqvCCX+KDtqXZG9ddt96z7hdQLvazRYK/9yykVmdMocnVs/WKmKTKIGgNyNaLHO0
K9NvwqB4ffLz4+daktH1ooE4ISkLAPo9jjIvMb4sxLxEEiZ00EJyGD7DkcRNqekQN3/qmuBS1vPd
x1F/r8X3YRVNR7vNgv+02oCCxehUQ6zFVapOvKlnAx5hlZdPMXapTpcBROy6EffT0VR3ptRHHk3T
0W1gZjP70sqTGQ4IyDTAnphP0JhtTWNyoiCH6p/GRqo6rYWMuU8/9qALfXjhI+h0gTJsd4/AjWY6
XVSLP7Ih1644ufu7HCQQg/WavA/n9MukzSHRTVIt7MJOxlDYqvEETLJpgaxACZJ032t8ZJPoTQe/
zFSsLpQian+KbSgeYKP73/s2DG9aOhhe5/sdZAABnIGW5JdBaEERbCcMMiU/vhLqMgtsf1DFz1IO
dddv/Gk/CPp8qqKgPvLV1E9yAQYFo7Hs8ywPWMA2velMjMx/SPFUPkiTykguoPV+raSDfjCY495p
tS490XJG7mKgLTNPpnUC3aS4TN4hOEmMfjgb+686AAXv40+7VuBdLl/DpNuLtxzQXGMti15LLdOW
pSZhPnuvhs6IHaprfUlOhZM4kZM+gTMibRtaj6nuwxby+tymeR19tWlS06ojqPalmyqPQtvYIT6x
8UZF9Jt9sF695DMINuJFQf2wOmkFtE8iHS00t98lV+2F4g772NW/obUEvN36FTj6IXKp/TbukXO5
8PJ6sT9QJLIJdVUVdUKYqtVcL7D24OCPx+DUHvxdf2JG7qC2C3pVovnqGO7Hn/RMlopKpKxDuZDw
nfz9s17dX5UhiJHKoI5Rj3WUQ+UhSoerUYzvNU3G8mCGPt3Wf59MsKwj7g1ErzH70JXlS7+KmuhV
FIvmAETXAfSDPtqv7gSr+mmoSFyxpTl0l/43y4mOxolLDHcMzZuTI9APaHSbhhTLefTui7/6Mau8
eZj9sLJyhv6Doz3Pv7936CLwxEzsIvcSc5OyeO5ctpYODAyshYy1WsdlHJJRK9Mfn3oxDBt24aHc
ZM+9x/Hzli3I04uHPP9dE5mTshQG1hS1Dn2K4+zqDooix3Qn3yw+PLNjnLxhBzLqmO2GL/Emqv7c
0nodfnVzxzFSaA2agm6O12qVHlVGlYH2BSGLsPkVaH+XPLU87OLutNSrCpzxt0tKUzOApj5zWrN8
lNSjX94X7d+v8N+EWNKIV6uWtvPYN4lVun6mOnr2jKoiOgn/oItlYo5iUd2TWJprzHwfm2OVZVHm
xq10WU4of9XTxhV95iDlHbHZ6b6wCdfsKKNBwxDYVeGK5bNoYqbc624VbNhJnA1CP4QzjdviXaeR
WeKg+EFGB6HKLbs26/1swFiRa2Gj0D53ZPN/j1HlUtMrylohoAszczLI4Dg6cW1BmAEnCVySPulu
cZHeVbhr9XR9CvKe6y1PrTOZI6ExOeSy0JeP9nZJyIPfqmrFqZ2DQoq1Uz9lzscH9LnXSJ8HaLoC
yAs36rcR9ETqqxCwmyuDPJ4QvkftJ9Af/kEQU1PQeaA3wtn0NgioBTlN6MNDybvo29uaofOU3P/d
GKwDigXMbsgMaW2+jTElJvM6oUHPqMReqi/i2S4GqJpxXW+8sjN3KaFAMnK44kRLovI2VC/lftTP
FCf9TnZUx7heaqb5wDz+INyWd2habxoNrc1TuLvfxlxOw1eHQ68nmoh7BQkQWF1ncRNCwX2XXYho
JyhOvOkF+X7lEY9GnyFzi9KVXsVLRDmVgE9DrjXaR2OayE23MvnzISBhYQmlUrCvD3Axm0UlhcIY
SdOjr2SP8agc/sGioHb+M8TqKiQVp3JRwKBZqnmRB9H93Aifys2W8/tqlVpEUqkgGS5TBLx7kiBn
JMuZ6lepE7e6E+c/ZcZbLVo1Hz/QmXeGOCGWmYSCXP3uQOiyXLdyih8ZTE3R0vaT//YtBMP5VYTV
h6+AX4e1DIFb7eMjwn0LLo8CPM6jn//gUTh1dFoPjCHW1qZiofH1l1kHA0unkvFxBnz/cYhzO1Uy
yHclFcdqjp7V91fbBBhZBa1x3FnPxi53I6//VB9Qzz0K+9oGW/BgvWzEXF7Q23zPwmwLHiuDFUQx
1vMHEbGTIAzopuUX5QWaTo1t7FAa3Jcercu7dh9eLezGxWRmK9k+d0jgg8tW4l7nXlzPW6p6LpUK
zT+3B1A3W8D6lRIfOBxIp1vDgn1SIC6X+nYy9HsDgVC10fZSV2Ybr/3MIjX++K4GSjbv2nBzUsVU
ePAWmHnew7P9Gkbdxhm8HLHrl/w6xGqVFsbi5tOMpdtGWodWqvkkS/4uH4tD1hdf27rI3X/wWV9H
XI3mwlhF6xxQsavZQCPdxl6o3vFnI7OjvfoZ0V9HtMUfkrA4wf34OPZ7uvki375capxkHMnrnqOv
hW0P23AZNhWP7VE6+PvhVEIjBaJwHe4WY4MInbUrmgx2emt+2hYDOftJX/2C5e+vr58UbYQUMhuD
9Zci/zaKXz9+xDPThbePuLq+y5luvBEbBBD6/RxeqclXVZERIf0xgmz3M9RV48+arzmC0X8eysPH
4c/t2dcveF2jDUFjdgoveKgahW0CICxo00/DMP4Miu5TJMmPDPY3Esvfc7Q3i1in44hIDo1OGVdu
a/VSzToz6zowcjeb7O5X+mLtZojviwuyctmhKBPtge/ZI4bPo1Pc/3FmbK2td1cXv0FGAIsmkEKq
uU5u5Ww2VB1ipovaGGl0kT1LcSB5dTXsE3X4u4XBEkyTGQKQCjLKXD3wNFpGUi+Kw40owDnxbzOl
votQgv74a75vuK7irBYTsDPgKzFps3bdu+aJFstOuNNvIqd8BBnltJUtvHwccvnl60/5+slWCygZ
4KCNkGbcghEK9LWLsQyOH4dYfvT7EEiBU2kbJGWrAyg3fTTsGda7ijnvDblypWb8lfXA6T+O8+5o
XV4eUk90duXfyk1vt7ovhWBTJpBVYvGsgERtQfdZZe12/RUtwI1z/P0NvYq2PshnoUZfqVymioPX
QlZDKUS7GtFDQ4jz0Byr/8IN6V2DZBVz9SZZhToDdvJ3dY+u6l7wup2w/y+U3pay5t0X++tN6quy
p1KGEZUQuvDI+sJMlw7qsfX03XayvvUW16m0kHaClYa8xcZrERl1rJ100G/0a9OeLkLs6d1sF+w2
ZQ2UjedbZVdwN2o1APVG1BHGtgc01kOG2ilRUtC5hLaUXd5fEm8/3Lr1XyLA31lyULmaqF6ib3op
ApCEFFh1FWqNk21U6VXktwBap4MIQLNsvI/3xrk9yPBSXHI7csr1WMrsrdivA4FxHELIsbA31cHJ
5w3TzrNBSKBoN5FG6mumfKkNtaK2jKQE5RFlQjhWz7O0dd+eObAoImgpyNw/9AhXeyCs+zKlS8OE
aN9fqLqd7grHwpZJdVtSmaF1gMXd/O2XR0h6KAhRoCqwrl2iRsbXwEBfIPGB72lXNUDKrt04++Wz
D0a+hLqdicbR+u1FbSFHxkyh7H+XCjs6qM4w2eIpvG+Xre7gOuN68nWGqMxx9mLbidz+iiH+xkL5
jThb7X2S/79+xmpvlKok+SXwSaoA9HkcLNcOSxtW3HbWOrNc3kRadumr1ExAtjURFR54SUyHR8lN
vve4a8G4IoXA5tmLdltmjOc24puYy0d4FbMNTACsEL9ccd95k5d5oCP28ZfiSIr6sIV8et+AY3rw
+l0ub+BVtExgrbawAlz5tpUXU8aDzNiAZFcFEdKfes7Ucs/A31T3uAnOwsaFuBl/dbnrY61aU5bU
nHPRHapqOPjd5j+UT5nzjFmD5GhOCKM+oKLbUiM6k51RGPMfEwQMmIlVpymE9DVzg7CKpiuw6zb2
DK42zralCBsL9syd+CbS6h5WU9GvLbX7DdzE+Ng8avtlNN0cPj4D3g8Nlm/56olW506rTnkiJjAu
O+RsD523mPIW+xy24qm4yryMMnnRc2ydGJ8nN8Icrt5IQpcnebcz//oFa30lmNMduu/8AiMJf2hi
Yuel4I2D/9Q0MUxiZHjvP37msxsUHJqInK9Oor1avqIZlBzode5WSXo5+drD2Jg7pvPux2HOHnyv
wqxXaainACKL2o1rETA/hhWStlGxbIVYLUcFVpRfWFSBRRS5kf4yD81GPnh2wb96iNUyLILcp39G
hB5+OlR5u69/dGmOg9lWB+Hsgn8VabUQFa2egE2zDOLjUlG3HM+S918kgeefCOUDUTRpUK97MjV2
UjWU7tIVT3HmaLL9HZEtT3c7N75rnzDWWeq6bUGv8xcQVcIyA1Vl2rhvD80Olf4uXQTiFndeFU1j
/bh4mYPu2tjS55b3IpbGxFYHSbzOPXs9LKQowkhAlpFkiYpTWF/E2d3Hi/vcW6TskUxa7gBO1gCl
UOkaXe+nGr0HzU1Dwx2GT60i2J2Vb532Z7JaUC1/hVotQaQkwLcbv72Y7HnXHpPT4tE6fQWoAfhp
u7Vypt56E2+1EHG3mtGqiIGtlFd5nThTVOwE8yarascPta2nWz77+vR79XTr7mRK42yQ0M/nLu1d
ZZfvwh2z6IB2KCWCu1UWv+9IctwDDwLEKNOFZVbydhVCTVfQXkL57A/QKE3e/bL4W9va9/vpsJUq
nF0mr8Itf3+VKYjYK+S4tGGRUDxr6gV+Y06ExcdYbE71z9R2rx9sverB+hj6aPVLDamftMOScc1O
x6h7a3u9b/79foUqnWSoAaTsy6H86pkSKDswV3iF8q1Y28VVvZNPyk71yiO5hy19qQ/CZT4708XS
NJI8/we6shtXy9klyrT4z5+w+oqMX4MMIz+cogzTE7FhpFUkCciTjE8TGrIfb/VzlwzYpP8EW33D
chyrATcDtlqYHQyt+jpqm4i88+vkPzHWwnhRD9QnaQCI5Be9KyHBbg6IPDjNQ7RvXPzYHAzy+p/p
HnjKxw93tjx59XTr60C2iolyjHXT75SdbjllvCseku+Ns+gCq3Z2aWDEK7vy1xpMTjre9w/L/RB+
3ypQNj6ptlpVFmJ1Uw+L1zUm+ak1hwOIwdERZ+U68vOjrjZbYOZzPQp2jEHVzGFgquvCDFG5KslB
wuEUac+FzdNjzPtb5Nkpjnzu3/fg9dbSPXc7vY66nIevdk+AqlkQSJyuZXk/a8jvhHep8eXjj/pe
8vb3Fv3r0VYlmDnAqBNmnmHRd1QRJi+P0gWf9Lo/hCYFggKqK/SEF+Fm6/HOf8a/Iq8+I/KDg1pC
rHPzjMF90pjXYoKkiWaGbiOUxyaXjh8/6/nd+WdARvpv36ckaHlhZKzfOr9HncEGVuZ+HOHjL4bT
8NsICImNQpCxN9MgPeLzdIoV6xj51j/oRvy1MFA+fRtGm5QJRAIKnLVFvz2T3Lr9YfrtRnJ0tnZ8
HWZ1mqmzXoAE5H1hSiXtJLf6vgAFRgdTU2/edy6UOGgo3Ly7j9/i2e+ECxW4O5Wsc1105AE+TlXL
GDdFFAU/MjW7EnN/3HJTfg/ZXJb+X3GsVbYkoRmipct6WHT5c3oPQuzohod/zYMB/ItJwt64QUMC
hcx9iVqe9/Fjnk8wdBDcwNfJcvX1Z4yaJKhq8hlIn+V9t1+0XKuvuj3+Wro7pbMFEj17c7yKt/qe
g6mA/+3YcO2Itol0XXWhW8VA5rsNmdHNJ1u2/uuTa9QQg6QX6BqfoyttV+19F0vsk3ISQdwHm83V
c/UQLuL/eZGrD4ktSQsakwdLj4ugdHtgNMzH+5ua+4a5rJe/wqyFhtEUQr/PZL00i7ugfy2lG/v6
/D2jg/sEM4M60npjtyYOqJC3udmoHmm7I4aJbdKuPxgOOq1P/qfl7YUblfHZQ+tV0NWyiKHqTmLD
21ugVGn6Lc4aOwm3OlHnozCGXTDSFJQrnEkGi3mECY9KvHgl999m4Uaytnb0Rozfy/LVsmsENcNt
qsgWfcI78r1pUUA6CF37j/I8C36opqvIzK5LOn0C+z6mDAPV6DLpM2eko/fx4XBuwAoS4z8hrCWJ
f/UsfdKhYlFzlci3eOO5ya1CydM44xf/mDnisbj4Ju8GtPBJ3eH+7xjeTwii/V9S7/93n/kfzv2F
kfT/dp+5i4p/7eun/OXnv16Kf33u0jcGNH/8238a0Fj/XuhhWMxAcQWqs4D//7SgMf6NDAyz6cXH
nrWis7uQnGvD//M/gmz8WzRpPHD6A+8B88xF2BTd778pyr8pOiWd6QZ4ezil0t+xoFmlWlCYQbKC
W4FdxmBGX4O8rMFUZQQNR6hYMuI/KDygq6pz4VUPs1Rt1AkwAlibbwp18PLaAl+HHKvCZlu1Bay6
brEfw9K9bI3rqDHkqkO5J8aV0y7GTlNQZcWqHKCCOSLbMDjIOPYWQqY0N/uBtlmgJZ3TJJ2KfF8q
L1KyNfqZtp8bVYFuaTKY2depw2AW2KIuQhD3kGILwbAh8YmPiDtHcjahwUYWhmyiVaML09A6WCzx
Qn828Z+0sraQMDkNmsJiKJ3i7QjfX4FO4rSNP7TX6GP437WgiB61PK2LkwpfVXUHPErBr0S67qSV
mYzf/arJm7tc6s3quq0Q05nRhLkKLX/x2UR+j/q9zrCShl0HH2a2MApTKp2Wu6+2PWqkNT3CxvCT
n4Fi5rk9G0150UdledsoQ/CzDjtarz6qlujHVSGu1qLYjKYb5K0/0AM2p3kXxkn9nFNk41cXlb5i
K2oj4lyxaGdgs52oDkhc6WYQCiHcAzoWf5TAhMFPCWF1v+gM36dBaN4O9BueZ7nSHnn+qLK7YhBe
tFAB2yZquG8Wi5xI0IZatWuELJYRo1C1x3GaLeg0Y6zp9jSUsEzlUED2We9Epu+ZHANwsro0+F6m
zXyBkA7Cr2GSzZkNA95o3E4KY+3O6KL4Se7iET22mLQBGSg+CApGFZLYKXoshZMLfkW3O5sizS67
3jIXmJgKhSjxTcmWjagDTpgm8nyPtluzQKnNNnYKXAZLZ6K8ML5Yv2V1FCvoVZSWpvFinIfSsPOB
pMhhrJ56BtoZ+LiiqFf1QnehtPgROwae5rGrIrE0ecJgxt8rxJUqVOXYD3TwMpnjOK3q/rOqR1K7
982kbrxp0S3yI9R6bFkULMHGhyKvHAQeO2hIRpLru4zyx3CUso3n3TwIMx4jiA/LjhZMqmLremMo
9jBhIootp5ECyJvQrrAZXVHtyzj4oR5ZlypeiX2oJU6b6VnqwvGaIPvWaag5s4KAjqNIoZzsMx07
QjfB5LNwJSSkoPznyWTtakVk4KSy/JhXqMgE21bWIwBbZl0X7DH5LEx8NP30G7KVuo/gSYsW3Fih
UOCiiYUOnIX4m+HoqsWCSXULx24TCtlgi+qUVY5Q18kXVhO6Tr3W1/UB7WhUyKPW0FrXKoABOmwf
aoukScH7WaaPwu+I6XZst1WHQJDS6elXWRsyTCzk2ETeNyoLJLRa8efoi+gHGoscmuGHjHyVAONx
rxb1snQT0P267fvIlrlRHCaGk0vZqLjCb3W2UBl9A2HsSv+mGXl6hbROleymvtOGA/ftFO80FHx7
p8hUhTZRvahWa21efq3EGVnbUe+6cFdMtfHcSn14KbRRCOyqsSxhV1laYDplIo2Gi7KgkuwysTFK
Tx70QHNkNe5QeETacrIHFQlOZ0T4JTrI8aDVy8eTQeGVhfKZp5iTa7HVQeRKiKNTD5tKPewECk40
kg1z1g5CPQiTO3Xo1jgy3SBE/JSkzQ55YxUC5rNBNHl5hrSzq8m94DtRZfKtEcOUZ2RzTaiCBXD5
wMslCQpCxHmO0ErIvvUGLovCnkLIXk4zxNgf6WggAVQ0xLz3wrBu70ehQeEoy4yscye0M4RdrPm6
eRH3Fqd5rEFIPIaB1r7McAtz1MwDHUOFcNJQmtHkAr36FrNaRwjH4A7X1/xUZiAHsYXW/dhF/1wP
79SqUa2HOO0V5mwF7Rc7ULUW801TJTc2k7AbTlbaKqqniYUs8f1IyR5Sq83bXVv1BhA8I8ub637C
shsItSD2ThmOWX0w0ZCun0SDVqudRhnC8HBxcDCvu86MLqTYVKOXNCg7bTeCBQiuasR7TGzj8Rhs
7UiHudrYfSeLyU0hFLV8LQ2hKZ90ZVTlo5BlgXWlx3XHyT+xNzsnRxoUwpTchoiv5CMrCBn6lCtI
DGbzYFmakZygg5iqUykyp1heqsGDj9LwaCf5lKo7Mg8DZ+muSKVTVZsmdEg9fpgMX00dJEnFl1mD
IeeGlW7FRznB4dxOzahLkXjpRD4qwPsfA47ntRcJ4nDtyyWwfy2t7mhVitf+pGuhqyBMeFVAh3kJ
LbVGFm2QJ8Tc4WhljtmN6mznVV0ln/BojtXPutLXj4oWMRjiFSE9n2ZTh7NLjQQn8lvMevuRyY6D
I/E034yqNsXuECEstVPiJi52va7JCBPWgEU9K0R80q0sNnzC1q7ITYqyTgKyAATQHSSJQ82VIag3
BwS2++il9P0JPonaqZkd47zQnQw/FjCp12scu4oEmXKYtHiNdj3CqG7MJ2LqookdlgNTihopok7p
nYTAhn7HbIv7JEQH+kmewrn2+nSM1QOurnrwgNImQmR2nkgBSzMJGq6kDlewEQFCtUC1qG+QHvC6
rta/NBbX13UJiJn2fRkW2ZVvZdYPRFiF9FhjLFzeGj5mbp5G9oMBfJUlyadqqI12H0VmPoD4yZPw
qI1BJrglaktcGV2RyxoZARrNdjomhcVZpAy+V1aqGH4xqorM5X/ZO48ku7FuO89FfbyAN124a9N7
dhCZTBLemwNgNm8smpg+sKT4i0mKGVRbzYoiiQtzztl77WXWQi8HrB0kpxkfBCd/8zoBGRIe3ytk
k+46J56VUGtiZTuZ6znHHNH6R8z0/1uE/4ECfWu7/u8twvVr9z//+6e24J+/8X/aAvO/ZJMYG47B
f8Ip/9UW2P8Fx50ehA5vc3swwXb/d1ug/hdyGRoGhu0yhTuqvf90BQ55lsxRUIWgn+AvGX/TFPzc
LaNZcSym+ow/mSWYZPt8ACuVYmWOXOMa28nOPTkfhTcXDJui2Hr+10O5/qfw/3c84s/twI8LmSoT
ZLj98Jp+8RtSl9xxIjZLt7Ft7GzK6qao1yuGlV3YD/mpSZVPdCAb3vOf/uPHBS3EEfRim48XZ9fP
vXNZtXI8CWrNtS4hYZjWezHOZ1uO7+K+kbwOtFtJ4k869t9clLMH3we6PB2uxAcYpXOmsQFpqN3a
7qlM21aPCHHYivzEKg81eeQhHs71VUdix+7PD/jnN8k3Qk9nUdNwvzSYYBI/32/NvjbiKc0psdbP
co+Z7PrSW/LLX19lcydh/OGQdfaLltAeu3YlXL2mSHkXc+zlxRdN+syF7ddboY3WUObS82owDj5A
eQ4FPp0RpehEqrWVXTTx4nbrFP7trWxXITsT7jpeHT84Yv8CV7KhwLRextJcUFYtDill+q3ZWJ9c
ZXvj//kMt9eyXQWYAXRXQW334V6UpjcNTWCsNyiPetlfjp24ssRVuXz9891sr/eX6xg2qr5NFou6
7+fXn0XUNU2U8Po1YusXa5+J9lM50gdqwT83w1sHv2NpAUz8fBEQ3bjvOt4+6elnCHSc7pqn6/1F
rWu4Z1tDHpiRnr/bkRGfk763XBEl92usLiTytJP351v+9TPZ4IzNIQ06Oav8A5qIPWdqtrlau1VC
dlBXbYpJUw/mmECtP1/p14fLlUz0XDi5bPKkDy9R6iI1K9DqunAzl3Ms5XglJW32yY71u6soqgzP
BpEBnfOHzSNNilmNtsyaddVIVTOS52SuHv/+TjTqri2kkDnmRxc2KTdiZ7E3YEJQ8zbysdL72z9f
4uc9cPvieVB88+BZnHwAoz9/JG2dx6JU2Om1OG4OnTNne0zYFb8pqu51Yd7m5V02RZhvVsPfvieH
FYZBk6xBV9p01T9fOrXSfsXpkj1/fU+0m677OxE9lGa2vm1vhcmAevYjnbFXmlWtLbb3qS3ycwu8
4Aq4Q2GOjv+TfeN3H8Mmb6cGQMygffzknDyJZmVm1FyWixVMjjTvi76X7//8rj6Ov7aXhdklamOC
qRFPf3QsmbI+To1t29jIt5CNsVStLhZxgUfwNs5nlH9ONpTQU0a/y4MlDcXbZzPgX7dIfoPKWGXT
2uNQ8GF1rYMoMCt12IjzVXZ82RlXBSp8l5QkDKStcO3GWO1PPpXffKVIUCkMfjg/QIb/+VPBuW2I
GwBAN5GUr0NCSJUuPzZQ8wmeenLYSt0Zw50/P+1fNiy+SLT+fDc/SAQfXT4dQqlmZeAsWA15coks
uCrH8qWSpE/u7XfX2cjjfKhcjery53vrNX2a5LrGnjYSOO8akbRvSjrgktihTy7FKJh/7OeDh8KR
uDKAajgRvxR2Ys5o2An0cnvjlM5BpO8WCTfJBotdl/+2LUCUJ5CTUmsDMbxHDXDolPgSaYqt5euO
NzoOTkaLV+RXxUR4Z6fSu/mTfSwK4fYUMpp0D+jDmh5IP/Pa+AsIBlkKmLPGbZgXt+N6TWZI2M2T
L1d5ENlBbQV42xsNPtETKuPKK6bNhtlLRyUUPXEd+3yOvNK8HJQ5jMrU63rjbPdpEDtnfPo153Wy
Db9KOk8QgxTj+bbESbChVOvRTjdnHRLbS6BtesNiTgY3souzGLP2WBIKJQFTx9IX2zkUaedhdRSQ
gRbXtttF8x7H4H08Gk9G/SCG0Er29eLbmkdajKe053w4LMqVPeoujtn+qpJulqke/kquVtzoy31k
E2jykCj7REYaYzwqowji8kGfTNcc9n15I4By5TBLYq9Rb8ex8TTrKHLwhlZz2/XKpNkfK9dSLvP6
u17TzM4PncRh1h0HCSBIV32cw/3EiUM7+rr2GRbK3zsyCbTLXN6vnYopVIP8NvVw5l+br0QTuPnw
mo+3RHQ5InLLnM7WAECXWwLrnohYOerY2q55ftVuDuXEha75xUQk1liGJKWpozcB3U9wwmfjmGMn
5Lwgf3N5tYeZXAO7lzyJnLJM3asa37K004swx+jHzs4tsCP8v4hEof5yLnYEjjAkuBCtL2e5qwFa
1fGDwctnSrteCflOtCfs32Xnra4vCFZRiV1Mp/GY5DWhiyfgiHjYjxMarvp21m3PnK6jaRc7QxAz
JB+ka31Uw5qoNl16UUFsnccN+ZTzu1S8zmYgRS9ysVesXSm+xetDPZxVmvPWXeadGI5mfhtngVHc
qHk4VeTnpbPbw5Ts2y9zgroie+u6ym3R3q/kOhnAd3PrVtYBsAorSddyThW+w2mBPn+6bPSDVeRe
AoZqT9Q/BYr9bnGb4YsxXubCLfHySx3VnZeX1flWT3d4bxe4JOV5dZizQImu7OKLURhBU6VH22w8
w5AesB4OJKz5CA3Bom+Lgin2xLMVAzAqVt583mFjHifnhvQkV5+ikImNawI2r8nqouDap3IZYF8f
gEf5BSFHg3mdywg5SvtibjL+V+slFXEG2N13ZuBEVyrmvRJZXbh8S29qNF+34xQo3b7C9GdOXDP7
jFTyu73KxFMItwODKu6js5BuLvY6xQXtmCGLzE/ViIl6MiWHCLWPdhkh7lQeW+EYD3+58TMjZgaF
oyqjvK0p/XlDbobFtheTN1UvIjokYG62m9hZ8zj9CPz5f7gY4cBb6fWjXv1wMb3rydWjxBstcxhZ
+UkM21ExmYVsc7pPaB4fDm9bxZ/ANJDYbi6fkC8+VHt22lBn5kxbepPQT9GGkjPjXdcerM74u+Pz
x6UsbE05ZkycYz86pMxaQU4JSXQgk2Ug+vqURkXirtP4/c8P8MNXsl2HCtKk4GdOCvyyHa//agy1
QWAkZ3NLDeZfLrsa32hWt25WDg9OU3eMPPT578q9f665jWi5rs63+WFaaqekqaw1lhsJ9BKKEqTG
57loHfOTZ7iVNR9Pa2ACDK1RseBB+eHepNyetAlkm/yQC4JGF+T/f/XwKCjx/t7cRLaG11b0D9+D
s6hdqZOr4DbMc9nLBtslxzpsrdZv1DRM5eEzycVHMdePS9LHW8SvEy7H0v75fRlqscj1hknoc/Re
ZfPXiJ8YYNp860jSHXKj82KXFxoZ1m6RKA9rXV3qZvd3dk78CNzh6POR+eubEan284+Qu77JSxAu
ojsI1nhTcO0x/rr92K7BpJ0Zvkqf89HraB4LYQ9CI0x2E5csIqRxOMyUkn9+hcrWOP/8kbBmuZtt
odFX6x9q47hnvQ/AVKxpjqYJ/hzHKSZqe1Tx6mFIh3Qv+pnIPEUbdnmZpKxCVU2Yno/ZZy3dh/3l
x3PlgSInVSnWYQL+/FxriXSzHEN+0IX8UNnjQ2LHq9sU5gGDmvc/3/j2b324bwPjdYxHjU2lYX94
h6mUdsSIUsouLZ9qUSBxYmBV+ZklfWbY8Os6ZJMAFAYrZC8Dtfv5tuI0tzDXoechTtA8ELxALppM
5fXnG/rtVXBWVzhzwCQ/dncKQSF5k28fJWeTm42COFJqkT9f5DdPjRWsGep2KzghfVjx2uoI2P1s
KRhnuSnR21I/e0Xx9uer/OZWcA6gf8LiFmuYj+9GN6SstbaraEMSFIZFwfPZ1vWbS3ALPC4MtB2I
Kx/eyRJn+qA2nNKLvKUA5faFKae7v7wNEATMuREA6Yh7wUl+fu8iU2dDzHxinN37JrYH16jG+ZMF
/MuNcBFDQa6isX6Bkz6+kWUqFTmlqS8nMZ+TKhW+QqbPJyf/b66ibyvFBAnBKOjjrRi1MahGwZh4
iC+Zirsj2p8/P6xfviz6ZYSz1BbqD3+q7Rf86yBmgLpMzsoicVrFn7InbXkFMPnkItvD+GnR48EI
UA/9Fm4nBokf0IcOPsZsybx126LHHFWm2zXKXNajeJak9pOr/XpLCuxRvAs32fq20Xy4JV2QE7Cx
LIgavUI9v+9MUvRgu//5yf16Jm7yfoeCYtvHmAd8eHRtl2KEVfDo5nZaoED245sOk8eXO/q3Ejy9
NvTKNR2FMjta5vtsK9fGycg84r3a+z//ml/2cGezUkTEh/CND0bb/v+/3uOMvZWVkX/lGrHytHTQ
SJp4IrW91O7zzPnk1j8CO1jDMgoBrQHc4a1qHz5+ScRwKWL2PKsDS1ockuq05XIyzcNc9rj34SZh
NZ8sBd7cD0O5f31HgI5bigHKOuQvFPoft0FlUpy+18AIatKzCBudRq3yzWaSpKBJikbajSVJciW9
lBj6C33LGnrUi8XAO6eNcuSJrqj6BnPtStEXLF562C/0ypiZ+AQfTuXjaEYzHlwkTquzKxqDwFAC
7vB0il2jmceRDZ6BobJnusXAOZUMR71VSKDq7zEn6quTXJnT+pYloz4Ejb2AAhMuRaCXRb6kGWeP
SSfNCFqWJhr3Glh+/Fz0Sj7vIKw1zQWFXTNfxEvmDDsFxXH2I4nXTM9GHlvTtd50Tf5YZgT7EObc
R91xzPOt+Z9k6TKenDQ+jhaxea5DpuLG82kzWGrCkBVPGmQlw1SfiDInIsB6qc1+n0RGlh2hy8u6
W6cGCd1m0ZI2mpoaDQAyuaIONKlfL6bYsW67uR31YrfqrRHomuQcpmjpDvkAmUbpVSd7ah0iIm1c
KIn6FWSPq2PqkvBcZG7i2IXfRfBcjJ7f4OfG0k8HUr4BZSQDbiAT9zm13Fa2l9FXc7LQ3BG+y7Ek
VTKA60mIcFH1EA50qRn8xJxbTxRxhLyYjBCXsPj54CDTvbPHhNQvLPfzSwxMm10zCJLJuyX1+Olp
GC/E8caFkftJM62+lhryZW9LKzRmrssLTIgdi9u9pMSYKsF5ObdzBudRkkmlsRWbKVmiinC0cfS3
Cwv/cG721CrC9GUaWhcGUHkBY02+mFuJlUhopC8bVhKo5Dft6krDmpvgdb8fSOrJpQ4pl8mGPjNY
CuA9Zld1l2iHcaxwY4js9TAWZCAskM12pLumoZQ2hRevBOoq1E1XpHF0x8XhgSx9XV43yiRd0G0T
Osm7DLIk68PWiCZ/A7lPs5zPXglHI7SEs+yKfB0vSGKrPI0sXd8cFRylhKF+7xddvUurxLkj+ROI
oSOyq8gc2euJ/N0oKlQ3sSaF9CfNiTfd4NI5Om+90w7HfkJQnpM5uetknTjIacD2QBvlU6nUeKjX
8uxOyURIYW5ovpON61XD4vDniui7vE3XBwda5NEYVuVuXrKBnDnstUqrgXeY5oqLuUPEk3QyL2kb
61KX4Gvw8qSjKAf5IsY2xDdKSac0qvpTRQcYWMlQXBXSOu6ytZz2pZPJ13FcOOes0YdjkY34KrfT
cDZiQno7Us33UuIQcUsG9qG3oanxURGbTA25y1fHOY2yk5ytqHvTsZXdTfZcXrJL8uS6PglsaVK9
DJzmIoererFkunnLv7FJk6SJLkmXb9dS7/foQX9EohtvKpnNZDfaWZjmIjszWzSJnWNhxm0mXU5l
6xwLi0N/hXFzadtJ+1o2q3Qy1GG5XSqlv1zncUUBaat7DBnbYLM3vJCWqvdSBK1HNZ/LINLk/rA2
eR/2zWKT6KsoL8tYggYKzdqt89IARDk9tNd644B207pb8nx5IQ0crmLcYdFD9pwvzRizCtnAnqSu
jMdm1pUbJBzGt8ha4h1Bi9OxaIiWt4opD+IFoBVWBcJTlMTnDIP83cSedCh6YR+UIZbY6cwEJDLT
drWiNKepkNqdEecWXSRuOUSxi30aZ9Nt3+nLPoHJ6XZdhhG2aPDnSpXyZNA2nUnZm4O0HZt3x2AD
cWU8i7OQpDbnWinz4tVJTGQdPGDlOK1td9LjGV7ECJ/3tTAmQqHh61zziroTHKvChRwnvUG4Mw5Z
I9bUq2ods5TcbAjyHLoXy8iQluvdlmaXmLFPiVl8xcIr+W6sk6xw/mvOZd1bmV+zpp6U7fRwe7q5
MMH466k2bIabc9NoCqQ/LX4iXbmUCe2a8tUrSco9SVYnw1dr287a04hb96mWGMjzarMKOMfZYJTY
7u6Ji8su10l7mnpnDElctHeSqoJCK63+dbXSVbjt1C4nJm3W86CP/S29dPKYyMnI05bUG5M48CdZ
G61XkAKoT1G3ZBn2XUrqpUnODr4o5ZdstSTu0Uqxs57KvtS8ZC5mLyK79iwribjrUkcLbFBxP17L
wZW2hMdMiK9zubQhfTX+ujAlvGlJv+tl8cx6OhPhnuxgUF8rVvosDeZRYq3Swscv6ty/QxK1/UYy
nyU70gPMbDH4MgE5qHZs7py4grZV0hCDDNKzS+t5LbsRDJw/IYyGP4bAi4hDchOrZVJOqxy1B0la
buCEBXIhnp3SLj01k5+RC9zIThV5+ASPX2rb6f2m61/H+VDhZ+srKzMxfdRgQ/JAlAFzpTWLLGDF
RvOK2jkpoJneyHSCei5sW3svN6Eeq6dJ/apEFXGVdqvtiS52IOYaJ/AUyGBCCmsn8bpRv5vF4stD
eRlHYi+y7p4yINAWy5Wr+KhExc00LzerZtzNRbyT6MctWnEpbcNRwzqrWM6LgFdvpNq3aTQuiWS4
GqMsIaV8DjMTL7bO8nudyHYY4Y6nLgQYS9D8vdGQakY2SSATQMznuGEoE6dTlvGDssHNZtX0JMm2
oba0rxA5SlijvI8x71GqNsRJtHPQqNK3WZtK15ljH34uOHbZx25a9d+MxMABrlJfVGX8PvXRrTPE
oN14ZqzG1ZqwL1FaueTAe71kQtNP8VFRqum5y1PFlQ3pyawG1kVTvqQTcL5S3DUkhrhmDQ3dmlwZ
8mNTfmMNhH3G4ZzG+jGfJS8q2WU0yXqCmsMRnbdvfT0EgvqjiKIt+zgFxZTqsxHZGYQKksFJZ2ym
/DAnLTmpyVuJP1CVSa4g3xi7oJ4tSybiktmo1gSWxjQhZTKyrJCw+4ZJx+CQjNCpPvY0Mfyc7Czi
JnGbbDkXC2JNQuirsU/cLuclC/ViGPWDbuc3Kpx5L81hSkGvPw1SxbGpM/HVWn1xtcV+JcsxGPXp
lDtW47V4lflyUubHtapGN0mb0BbGXTk5t0rTTm6cGNHB6Wrp2nEyx42s7rx03CTG37WgKtRUN5Jb
sgHfRbcxy/mMc+WLZKWOa7GxQ1htbmd1+Fp1NbOzWBDuGkvP9mzelY2Q3aQ3Ami+YaKLEm6suHIy
c+eMGstu5W2JyXrX2+mhXqPHUum/LhHlWWv3R3X82mnTQlef7Nb4rEcdAZ1Qc12Oo9iLVPG9ql6k
dV3Zku+qxb4g9X1XrsZJE3elRSilUsfelAJpEilw5g/csu2mwB3NtSmLL2NhP64NkQUcUNrOSGe+
w1R+znLlapqtC7ufvifws7GBsesjLqD3jU0asVznbqOqENd5unFke2WSnEohBwx19+zIpzGrvbZD
2l8PWphU6iMRvt+yduF4ujTqyquck74Oz5WJHmCw3qNUuqx4yN08H81Mf5qb0lvJw41UXoAlkeua
XvSxfG3Fwh2l8iIFD9IE6jG79zWihMVc4N7R+fL6QIinS2u505HNSdJpSa5a7g7GLO48uQcm7jUR
06HEhd/rxSoqhr4PAcn56ZdFXF2hTnbr6botK7QLREXLmru2BDKRgSSS6SCYece9BKoIsEfm6bi2
gSoX905fHAUHp1JV3lrAeYX+W/X14s4DH2Q3MPLVb2QpZuRF8d1fi/h1wlQiqx9Uyo2uLFjnxm07
5cdBVV0+mEd5zo6r6oSZVO5yk7gYJALnMX01sts4Ylm1aziq84nIMOJjyn0R2bvaqC70Vb+w9fcB
PZHCmLRwFnfR4Kwz2u2sx4zD0TTSuyp+t1fHM3JxvxTma9t9tWPCKKs2ISmSQJqpJxm+oxewhyCv
1LfGkP1sBjPt2Fjit4qWZHQIqy0fiKy+nzoCc+PCrSVrn6eGlyFtQlCxyzW+dxwyUll9BStxx+LE
T0ssAm2L5Shbj1TSF1XVhEvySrkdIlUMZ42clBqjX8YYnOVBX0Ho1tsgspzDHPUuyeeuTVGojrHf
tOVRoqYoOo6xIkWeteIGZjxQ+RwmkJcOwvEIsX8pQiU3vQHLGiFzcWLWBQqrBfNVeU68pnqrKCiM
+HuqTsz3o1ARwrfteIfq5qjKL0ZFIvKqkQHWhalGYHf/ImlnRkq8fkzJpvtF52BmM2y6neqsh5rG
p7SUHUoMP+/YnRlW9Eq/a7FKg7p9OdaPJVSDAmNRJLJn6jEEY9p7u3Dscaw0ZcujnBiD7frlTh3P
hbjbWNZlxUxnv46HbMZzTsK3s4pcWvYNVt9l1Ih1/BUwmkzuyDPWW4kPW0Z11SlRkJvHNasvbb0K
zaIiED3+AqH0vFTad50ZLA1P4klK5Y3q6MdjvB8K5d4o6yzEAiUBRt5oNNO7zr4ZF5kvT0UACM++
Pixh2TKzntU1dbs+o7iPmOCL5jjF1hmM/BqYIHZJnPfU+r3rlqt+vpAM3TWm6KQSEDOnkqc2sZdq
sCsWbM84e3VxZ0Uktb/ZzFKFup83xFHoQa4rgWBYZ2gDKR1UkaLdLXS77OmeU5u7NaIb69HlNOOh
aIww7uxAYQCsrg3V1eugC4KScfeQFN9mtF+DaZSxtV+H18HpmSQ7ByFu0uHRwK0iza+SHPtCx6fI
DRVWkd2X5x6jRp0IcUrQlqwDZbBucmo1rUE+d5zke5W1qKS+TivXOeRDv2YxJjE4xdQHCXAuFTeC
8iK+nvuHihAiXQ10a3UN6asOJNJQ3dlKEIPmTbYeKINwC+MRNqRbzq7BTFvF9KspHWZ6sp/CtJhR
nah6uUvqIexjnSQd7hUHr3JBikP1CGDnqxrOG9NXfYLTkRN3X7BCkmVHA3mrVzHyqbNshcwMckws
lORt7Z5waXPjVfGjmDeCOCjJFkRBqitpu7U90J65GkpIoYVChXBQfpGLU9Gem+WVeHmvAZRZSdf6
EjUWpwnJ9/D7Fw/6jatwCK7rpZIQzdVgDhRY85dUPo3R1YyP4BwiTvGn2rPETnQ7PaJfu7BMPu1k
T4sQZnAMTARcRhOW6CGLe5MKmobf7KUwT9nyexrObzrIk7YqHoSDScJU2bm0UQwN8XwE5nMlvUVi
Uh1xCvaHkqinHpW9id+tU546jQZ2mY6ZqnqxZr53REFLaxwQ0eFJ1J+NI1PEHWqV8f87ohNvzS9V
R9vNtuTBjdrZK8WHATOimTityrPuHFhzMwE5G6Fk0E0P6O3JSfSTrOZ7lGPHPk1hIeTf6kzyhrr7
NkrGRazKjFARqV1P/aq7U6Pdms7q1VqW+NOUJGHWrOJNj4t8X682AQHrHI7xeFyLjD4/weXMyq4r
MhHLVPecLL5INWhEs7WPsBEuFYwgLLyn0hDeb1g4+2S5QYp5qLV7vXmw+RyUCRWneldUaPXlLGjN
LMSUNaDMPCbYc8vdcG1RSSaJSedFUSCMjcJ6KOUrm6ZLuR+M63i6MLlrtbf30qYIXL/MC25hunSR
1y+TctHGkttbaMuM9An5nFtiZQKR42RMd1ImBTBMfQYEuMtbR9MJE4sAuZ4u2XiWrcVXdFcxM7e0
hN+lgY7nvPmMuz7WpjQ8P6JaqvplkJ56PXeVtA8safXi1uaxNH7c3tTytso4L+K7Jnk05GfZPHXR
5SQAIq3LRRnhEgVjc6OqfgZMqCxH6lXTEm4z7RT9a14sB6OFHgSo18/3JYnKupYf+skJ1Zy1WyEa
JdPKGHS/0O/Hdac7t3WPQjdCzBnXBzUeT5P+VWkhU9WXOs6L1m4p4gtnfRFNtdOQHEf1DP7G88IY
FfiEqDtC56r0wbIPhXJn188aO79pBmJZXdPeZ9GdyQdoZIdVCY3qTdd3uubbyjNCtqjfOUxC1+xI
t+GaFt6y8X6ar/Rhb4mHFKFXcrXoaBnHwp/HcF0DgzbfrlwtSYI0C9bhNoLxYhh0scU5aUF+g56Y
Tb5QocnE9FmgXix8DlRrIjcdjJP+jAFnu89UIyTn7tapR8lz8sjxTY3Dy47t53SYBOnGrJ/ZdqMU
wGONqmCunIdVm27kugwUAPZIGo5MZY6tKHdDc1WXdaCWd4uaHAtzvS5l009q2ZvT1dNRl3Yz7IMC
xDR3vpQie7OogKXY8gsJmt5yscrPo3ZQxAm6n9d3OPZ3oQFhoe5DrXtsrV3cH/qeglO6Fvo5bu9F
fzWXz1KBfJtMX7X4miZ8qNJQn5A87hUkoqKnbpQRNxfaDgj8yyLMIB1tM8Rhc1fZzb21UNBN2r7N
lDPeyd9thVbHEDcUdkdJjn0sAn2Oea+gmatKzIvUlpP13DXiOPVThQExd2zTMmOLkOOxPLUzMtn8
MMjvpGT5cmoe5IYiqFneV02+narpcbUhRvQrqWt9500tu26tvcUWtvYCh7TSgPyl4GOaZfANR2+M
2F+sfj2KaHXJHCTjtvsWS831uARKw/N5mREK4jaWqvAeBqYterwcivZeSx+ihnpp8YelvdLm2avS
m61Zrutpj7gNfebij/N+LcVrJlH8Q5iOexJMremYg6LFQ/lky4snlNDJ9xmhlVIl4MCP131WUpG3
EAWdtIB8JV9mkuz30eZBOT2XksQRZOxGufMT/dvUnFaqbKu8WFcVC1rNtZczgaLBhG95ewAb8PM1
dheTu8iY7sr9ZTFvCzmI1KOTHqUorGkK80U794W+F82VWcjsKCRzDVXurgOwjSHuppWTBB/vdhiB
d+VrxRSgie2DpFhno780FGy/hfXQxg9FVniCFlfFFt7QSCNypEd9lHcZBVmkJvt8CIxKXDta8q5L
znXd4L9qlfA7QQSRo2jW6LULH6vanqmYdpSl3Rr5FMe3Cke5KsEtNZKdlhIu1+kHUuODnlqmzr+P
oxkm/bNMBTFD8DaGWyc56tJzJeNvJH0Vc3VQ5XfoEl4hMk8CkegaeIyPtZWyuCnz9eiIJ8BZ3dik
trJbRHeYhymYbPZM8cQM1kPcG1akqJpVgSw39YhgB9ldwlZ3EMgP+3IWXtklhyLu7jM9IljgYmzW
UI3f2YE8S7mnHQ6adKWrMqm8C84Z6YxgAfF5F47TzcAhId9VnXVg7cv2V5lisBye++6RqBo3LQ55
95DkBH9Qf2aRfC7b+D7KezaD2isMEExDwNAcv1fU/7lIKKHaU011K69esVDw4ZQ1wtujL0dg7c4E
oxUNwWgaiaPiRe0vE/XYxQpHkXSoByh/sY9cxNObpyV5XGOTioZehPHJNhCQ4I2S6drympV2uhqH
K0NbXWu2jz0dTKpZfqppdNO39bi9niKIDJbjxJMSc3SlSeSyOLez4S/Zw6AepgpIUdxIqCEzRdrF
Uxd0zRdLGi7KRHHNktbd0J4iHjX+ClX1Zls3+CDRWudBVV/NCMqd4rFvX3qVYBSTL3t+Ftmx75R9
g9OC2RHxpC3fFkifeWWwg1j77cy1sw70ddp6LqoWNHYcZ52/CESvQrhAh24p69BNQclBqNOlDxtg
fPJPT7Oi+7mGXjdfL+VU3Zd0XRGi+8waAlp9WqmSfas+5TZzos7cRWiCIfFfTKt5zymBiYDkQ5k+
AywfBHBgnkfe2IK2wFiubBuadI0uFsPeJAuajLGTcZPiFKa0A77l875kgdfsQCvE11VSg3zWjwjX
gP/jc2dHBzmi7GKcV+flXVr2HtNzb14nv10gEgKc5M4YJGURIAN3sWEI0mIKdFZbo/ZBZeYBBCGm
oO8y5S6HSxnMfXRQ09gfeuclW3tKaGXv5NNhKh3Qzi/YdVyRm3oVC3jqhnnY6N2rhkCEE37RS3pP
OShrMgDIvdWy9JDLUThGC5F89l1msTemUpBH2c6CE1yo9sGUC2wB4iW+WiNzpyvVPQAHFnZp9jyZ
FhCHRbfQLuTaoylClm0XJh93/q2tUV6Pwq8nDH3U+WGdei/HnV/KW6iqjluSSQ/4+ipl75VZPXbG
el8U37oqDhdLPM1C5TzSLmPizVotO/0vjs5quXEDCsNPpBkx3Iossx3HDtxosgExs56+n3vRaae0
WVs68NMR4+g8Td2217iKOltvcYnJshb5Tp7t4zJaoxdlL11BudTEn0kffnuJYx+65A3LtCmXeiep
fIN14zDROFH0KCtpk1tPdNRkaOtW2B9j3bTZgKo4crmRux/H4VT1zaNdWmCnQ6b2TpdLQCKVw8Fe
/EqCMAZrVO5McKW4Wm4xSBp3EDcg+tchtbyVwbUTR3Bf5UXthE2GjtPS32vuZOufiWXtKNiprS2S
t4SRr0+EBc7jjnryL0v4GSm8Yl39Ett2zmIVZDKHjeVJB3tI+TlMRpR8LIPBVI+ZpLvZfJQmUkiy
SGZGnv8q4V+8guCaqfGxVtmhl7+YgHIdxqH4WabneWPBBem/9xSTWEo/8hDERJoLX8SdnRCdDi5/
TOW3llduzn57LevZ6Vkkk+dlTX03rI8ETddz4VlmToRLGdJxrxSr34iPfhpEBz1LkEddZ4Nu+5Aq
m7bog0rX3KqUnLT4HvPXmcjlUYdGgMGaQn3b1YQlqrqPl+c4L1g7K+7dN/pFaTuXbIDd2nWuMZMu
N0VePvePUajJAwhP01p7ElgqPelQS41rcO5FquOLDKRhFsIvUOZDy+6p9ZM091TIT0aowdeRtyxN
zLodp7HPS60pdtlXzzfYVcWvWqGfZbIEvds6LW/7mst7Dfig7CLfIH24MkqkmGnQW2lAB3GndfLH
bDwkibzL+skvpus8pFs1vsNfOSVsiRglzGf4+qLkTBrEfh3Ks9y+J2Jjz8P8qOLeH5Mn+BMdhGTw
msy6taN8jbImkIHmJ5bucGQzWlS7E75HGUrUZHoYlJ2WxFDncb8zCUdpmdDUpHtRFEYBlv4W7EVi
bCpJGqfTCYjolS77yxnyWqoXp5w42MFt8GbeZYPh1jr5AVXkaVFI3ZjV45BrO1HKPKtWsJJE/sqa
NGh2a4LZapozF1eQr5cs7PfxYLzqqOEJa8CLZScNWoQOqhdcj+Pd8IfihxiadqMjl5gbbxF6tvy0
s4eMH6EXVIjyQbqKWr4Th+E3W7t/Qzr+yyyyE+K8MDbxXIMxFPBEmcJB1HFYvvGAXK15OE38lE6x
5ij4SfFBGQB8tArrDDYYxvBumt8ayPqTMstfCSXpzuWyhOe4qe6m2vgcdPVmo6TVF80tH5fJ6eT+
c8BKRd/Ey6KW4eLNmfK6xNGPUM8PIc5+9ap+AEP8cuuH2RsFmd9MDbEuegJ02zC/prX0bxpm1oKn
6hO9+uApzTT6AheCgrLPtM00xPul1dyQr7puiciItbZmc6/yDXTYwUrmsw7B7zaq8KMo2UVv82Sz
YgXi4PpLwfbiIsnQnUnFoGSSTbAhn+guTxTfZaqej3UjbazFAFYdACWVkoMbnMOoXqZIAf6wBuv/
AtF08l+dDRHzvgJFP04no5tlcEsDJl/UBYfAJMuZ2vrG2UlgdpE3azAoiJrCo6JpH4SjbMwsvAxl
7kdrtetJnY9lqm8pv5qMlFKpbOTZOOns0K4kzZdIz4hhUl9aBfi+pBWqU/NXicYtiuRHZCbvtRjG
dodC3NFEgRTx8rVj6LULJf/jLvddmaY3jClISbLlzmGie9GqulsOOq28+iDxBkJDGvbVkNyR6CBT
NjalUER2ZkRnzUSwgkVhN4Szj1hhWyInABQ3XvQhO4xCd0mW6aC34w7CJkCOWW3SYn3jXh6Adx+/
yiSOjxFb5Cj4WAlfphzoMax9fAJf5tRcBImrKal1EWdAo7lkOmh2YTZ/SAz2ddWBwMj7FEhSiQ3u
FLcP04iPed9eNYmFtJZkBMBkSsjzCuko+zOWmXbidjUlDjzkjlH8kBC4Ual4SQbyl5tWDyYVtgGM
gn6GZMKVhuJmRtF1TGZucMjmvuryf9zd28nQsMg4Xoiq+YML+VSbJaimwe2V+m3EABPFClhapt0q
Zb0tM1SZvnIiUNCzgxBScRS0G9wUZ/4K3zg1clUkDFdmdubG72PM4+PUR1/F1CJGmg8t8Gc4C9uo
WmtfGQY/lIECmmE7laLXrYOjJNKplqM/cFfyVuct8qRtZyxswSsR4TMm6K5npCgYdOJBAAoUT5mE
yylBrZQCqUb1lTuvtlTTY6Vk07ac4IOtLYR5J2RygBjRxQOscLyNORUmQZDNgyAMH0mu3xsTAkLG
wgNcCJLGIocz9LzIGesXsc/j6MdLta8EHaq23IaLtIuBfsw6D+acBBdrRkWwgvENYvayyhwbrGMm
5e8mUR7ZFPRjRO5SxpqgUrhj4mNyp9SPY8v8u5LWmY5HYew3RUGMgSmfda1/LeNqO4/FNc1AU5g0
IyxdgyRc8uY3wWw0kl1oJ2a2mSvNi8Pyai75meoUyMmA5kd5b6FkhMp4DJkQtNXNWN+16mGJw6so
Cv4zes0UIr/SjJdJvqBAPUXKctTGdD/B9k2pTipL7iGmc9bFuDZK5sV6sS2FelfpdWSvM8SxWe+e
p1/znttAFvdT4eqV1V2Xzu0N0wmZBUsr2cgCRrJE2aUk1KUFB4Qy/RAl/+QnVCc0O0WH5JZeO+sf
UTwbIvSCBAIijhXPIEEs44UsQ+TIFryZxc8DYKK+rBG7EuxeZb2JUMTEv4FyTzzTCw4IdcdJy2Np
KrZaym5HJx30eiPKnS2Gv8Vg+TOJP41Cov3ANNKUXkmaNwJvgKMRjQ5YeAZ699yPKjolMz9f2p9S
V1+5gLJrWMxdaxxF4ws20bF6iOg1CxB5ga4tvNz1H/PjtpXuclEGDb9op79kaew9Hc1tMeBn+8rK
R90hzFvUD2U+LANfbQPXgFQzqzLC5iAeJ8boBjASeRTtheSlyJ7y16RUmaAVcALDlaFf+q5jYlfs
sCKEBxcSLFNQy2ht83Z4kXtalyRskW7srCX2snF2JKFgc2sRE/RuvSLqUg5m8WGCqncVTPCK2EQ6
RPlVWvONyGqnEAXIQSvShyawkoo5jXymqqLBM+mWnezzWNvtRBHHdLaUdtV/6+NdeuK9+u0JNw1m
a5ML5EeadbAKbkaJgrNa8b5l9q9MTgqUFP3hu5H22aS5HYmJ2vptwPVEovQjDxgk0xXYEIatCWGX
e8RoOm5RKfonZfGLpE1emaSHZG2OxRp72ky/b8NtaRWeGbWQrX8RvNBUX/Wx/RaijpPPFhNBCp0b
2QbwFMLRvYlpsl4zxIfW1qyVDepudzZuXGRxSnq3mRg+iYB+SGyiJRVbNUVIx1tsZDmL+tcQvxXm
vE3AWKRw9eQaheFzclnokx1Q+MiYyuFacvpclAAHtGC7KJbddaS0LssnZcylix+aLjqI0NQo4yLl
HSWaML2NBjlpEffuxMifO+PRpPNXqRsxc2y/W5SHtOh/VMidCMvQpeKREDe/h7WSi6s0/eloViLW
mTndN6Xz1DdY3dHKYL+XG94su3p+rVUVlEvoEW7h5dprCGE9vTRC5MzlsQAQ13m5+npZnERoIpu8
g/sslI+w5ZBp3/hJpYv2UiGXHYcGAFN6I78LI6N1lw0+rEGYgllu/yZB/s77/ZLO0FMxgGo8hRQL
kLU0c4j82nW5Rmraay6cDRNAK5wOU9475MuQUc5xPOo1EW8va5cH6/pkfeZ9WfPlKpKTw473FpVI
KTDuPjviALTW2kbRuiScccxLGu8D14NmY/pLVcsr9GZnwofwpPc8gkVlPYYKiX3zwaP+yFDc1Xy1
CUT31CQ3vVMe4bzwWoJwazGG0XAT0V/yJN+MI0Y19d7lLyUnxCZM/fzqoAz7OgqS/pDiuMabtVpB
xqbD1SksRc1C1MohxqfaiwHwZddvadZT5YhnfbQb611u7vr6XowiDxoMlYqp+1eDHjF3unYxKvKW
pYD6lRBKBh7ai0Dcl37+XgWvsbxZ/pKWY6z7I6QKtC0E8HKR6O4GN5oRPrIJDqhqGOm6ibyQ2W+p
iko5Otq/YnnPQVC6X9E8EJwDFiBdMtIZx00YerxLeb5Nu2+Vu1bovKDvFvZCfbnLDWS2flu1myAN
tpTvQ/WzK5g3NwWMXaLHmyl6zGQeSUhzKyfSvEG8mcq/OUXlgGXiJExj0BmfqB3E0ZXRdhXWsI3k
Fflm/m6W956GKRCIl5hnjaVSqwJ53kTRXik2g7ADQCcR0avSmoVwo46iM5rLuc9emb4cNV45FYs+
Bpr7U2ivevJXzddG2zTVJtHvWnZ6umwLm/g/A2dv9yMo3Cl804uNIR4ZDYv128wbZ8bibc52P25y
5TCVgJf1q4b8q7iiEkiFwZGmx1QjFfNK7SdJ2IsOWsNKITzD9rNN8taEyDdJZXpKhpq9Ft5bbTsI
Xm66Ktfhmw82WJEwiLCpbKHzrWT12uqRVxujejGE1EMcVppbjLwdbLBpF4jUBAGWs/XK8L7Of4bk
zZeavcpoTrnmztKtROCIysowjksLB/yea40jTp5coV0+5/KjnzdCex+yLw672ghx1ulYSvu6+BI7
1W0WL4Hll+M3bSSwh0WhpGu+zckmT8xjMUZbXbiMhV9Jo40O6wKUSq9xwtcIw77i5tZlmFNQ+4Dm
CdWuJExWm1L/nNVpU0WZ3XP9B6SCBDinBx8SIHXSXkONFzkTsuvsKs3vCIT6bjvEN4tEPBXU49j+
Kyf8KQdt3AyE7oSkreXou856dW8JSUUCw2nQKuNf9Yt4WwhBytvTA9u/129ldgs1Kus3i85Whz57
ZtyiwFOCUGh4AC7ja5ddeFIMTAWWcgZ4Tmufn4t0dT9n2dGY2yY/Is8grY5GC4iOprvdi8WbzE+X
xdes+h0ywHSYi4vGiZ4aKUtc+LG8Tadt3xEZcJHCZLcsXqNuIFNGmng8uqHxs3Z+YgQKvn009ODQ
h6ziAv3oyEQXavO0V/jSLRaArFtsCHYoUcIdkFMVmacVsS3yWaV7if7xPdBkop1S0npPs3l/nl4p
XFRG8VlABZZnk8uLU+esRt4z65FbgwK+0fLI3W8FBExib2iz9TELXvgsaxOAQ3EcoanFfqNNh94a
3PErWn9KHALxH/QJimdPTFDXgECS4PA+rZelCwqQ3lndP58sFAMoSKl79YPLxhQu5kIk5jLR6gsC
N3QjEfO+OMM8vGrtflw+FeFtQk1Tqb/KukXO0SZ+aXglDuvFdE2msC46SsOWNMoMRSD3DBUekMy8
SNFeqm7FQCiCfkqW77Q8tPKhIPFwmo+iCpn8vYC4G7zQ8S2ffBmGZrRj/Wxajyj3iXXUgUqnv4z3
X9mVw80aNoIY6NKLNhwKJFEMWhbm9Zi4r2nXZxyAQeiWMSpxpWg5LsYjmQJmpUr3y/GWDIdJ3ZXa
V959GLU/Rucs/SCTMwlZuj3NuC0oZmSvLb4Wnkx1wz+qVlfPwmuYbS1ziyw/J/0+U3dpfBhHXnU1
mJEscOFzqo69BZlLYK7pLua2QnON4YE/HFFefAHNZDN2npzaIDrl+ijNmB7xLS4fRrdftKNmwYye
l+Vniv/1YuHQO0kIqazNIjuIz2LE16Q7i4dRJBhG/AQT13NHIRyXXYlRkvqnnc20cTHpsPjfxmTf
DAFhdmrKVgSUAWI1to5B+VvzC7DWuB4GFQsCtPJ32hOcbjjrB/aNp3CHiXl0CsUDtjJEr9K/9Qiy
HHngIHB781HU73UMtgxjMxbriTzLpuvtAdyQAm1Fn7H8jzw9gmW1/7vRPoMrte6W8rqqfmR4YPO2
EG/XGJdp8dKu7xHEFOl7B5mc1yi9hqz9HPG2i/Ffx2oWuVm+XdKjHgVmvikqjgEM7wvP9Rx+5Obv
JP4kylfRoOlgU+uit77+MCBlrOv89KaA7qL9IRZrK3ebOSIb7k2QiX2QRUfQAx47BOrurNxJjvZb
ld/FyAdSvcY/kOTdSzpPO3MsfVpyNx6K6h8jkKtpXyvhqpCrCIyK7xTjKnCJDe7bRlTnKlibAjuT
5YbaedZlHzYRiT09OO5fieL1pRmp5vIRjR/aOHrzOrt9HropgvhOwRFJjPUqHPr1taRwLaB9DIC5
5KcWp+n5yqfpYUUGA4TsRabiVeg5DZaotkSjqHlZfarj/Yp2Ja+C6SXX5TPURSWcS80XJBRYyl0n
LsxQj7AWyrshfqc8h7kOkKp8mvAlI9HNuIy9HqoK0b2BDGjEcpS+6kXQZRhfLlZ6V8Oz3t9QZ+Tp
TpHueuea/b5B1gItNFIuKYpw/CLiJS+i8ibZIW01v7TIZMH9pPxJfDWAOk6U7+XuJiJ3LLVbnzto
bjfrbNnNNKt2r/3x4cXpWUWXr+pez0M6KR/8uslhEOAda8cKT2FxDa27qFx7bStJp0m/tPUb10Qi
04+Kd3U9ttwKkL1kdWcxohzaGdeLVhb0ujoIEWyl4sgRlDvNOSBwpjbuZf0hMXRGluiapW4LYI4w
yHLtDkhRenqwhBgtNnZjfzLrdpv2f8L4NUfXGgD9eS0ai0WXDI6KUl7zUPyQ1c6XamcpTLHoLiTZ
JJ5oHRLtTR0kmwskfsKotHbcMFD/Ogjh0bzyOKHBavgW263AJI154ZQtALoywmsHa6NdjndRuMIB
WeX5KXQNgbafpMO17Gc2UO1Inm5Q9BsRi43ECPYrIuDLPwcjZpgHIPgnTV8W7HesKRu935v1mw6E
InJ82W1MT2ABYyAkNQkIRs0Rrc+ZOwmbUnpdqg8LkD5pEV+n5zBVuHyHQDjkP6Ccx3QNwmGSWx+/
y29556s6bEVGB5Y30+im2Wvdwcv3v2txG5evPt+1yOPAe2KyfFPrpNSXVftZUkJjjqb+7+l76i7T
8g9S3YmXd3XZmqGHCSh69gloVGF5JLj0YxZOZ8KvqgIrmc5TCIGKTt4O856QYRaQPUoEa/4re8hQ
gU228aDSQkE8JknqgFYjJHPZdcgKWixHUoMG7J+4pVxCe48mM2pPAqLmRXTldnEG5YGiLIkDAZnd
DEZNtDB3NuB5WtwOUkxodLBIfqjfI+mjYH9FRzGgwZmyv6L9t3aCKxn/UmqUDNELljwIJByNIE1H
tb5I5D7FOtMCj8UKbuL28s8zCU0rZD9NPydwlUbeNFQnEeui4k1pkDav5tDzxOylmq45McEQkUN9
mt5wESyqJ65vwAIbUHqePWhP0uxjELsm0JtPfT0JFlivXQofBEfI8/OviPvIgj7dJSIvRglYVG/a
5itLz1JyWlR/nabtMH7gUUCshJko9aweTICFDm9YXINuk4KiPefmwe7Loyj/VGj1h/QwgIC2PkIN
e+Ex6HTor+xUhX8pc5+U5b5B2HN9UdBGtfMXZUPnP9a8KaK2k8jD4W549Lc+DYbqnkTeMiCpVR5m
+SGz1CLZI8/fkP7k+tJZpwQarLd0v2oc1tYOKbn8FoJ3YEWA5csZLq966uQWfwWpW/K/qU9T9otR
mpx4XGWnSqKGfqjCQU0qF/oyIQG8wNRQUyzzhMQuA0wGLMkISvMhtzZ4oc5Hn7R3Zf4u4hfD+Iem
wLbCq/mBkUiP/CY/tetv1DAJtBCvTlJ+5oha6/4RxbRvfgqWfmudmB85KUULJ6P11o3gG4dZ88eX
miegdRtEIIPmNNUu4rZAmrirRj75n9r5+bCV5PdupYlYqAi7U2m480lD8flUcEqkba2uFtHqO74M
bc9dBjBZlhG6brFPFuri9COt25UQg+WQZqeWDSe3YwLdp+Q3jXlk/6ryu0bGYqzSNlN/zfUz/tZQ
SMjCNlc+Y6vwtSI9qP0GR5rXPh/rNySfpvAi1K7MtmQiqCz6Wzp+jgiKVA7dpxvJPC7LOZldXfc1
Lqoa4SbJfBG5czJxrsGWxD/ok1w4hsKuEZx5vLGGjDDV7Xoa0pYdkSysDltNHAxNzQ3pxEvDxdHx
drAdSNKvHh0N/p0eKnQg0ls463pjN0VgLhs9ehvChwIIXRqqp1Pu+aWoo2rmW+tnXqeQ1j9qvB8l
As5CV2QqSXI3GaG94vEY14HIb4gg68zwrPWo6K/DtLfqixjtQwiN8KG9oJ7rp3ddAG+7510DfeyX
MUsXTO2XiirKRB6nk8zfZ7fmp+esrP4Zjz+V4hB3RgBceIwQuUpoqh/sI8Mzki0wQ3BRp4FbGcH1
UBmIn5L+m9YswtA0jjY+jPqn1V6VdDtw11ofdjWvpbwpw5u2nuI+sFIQ3qMELRCqjCHPr1ih996M
8StNviqEcSPRZyMnSnxkZ3Lo8MpDJBvzY8q3WrsVY8q6J5Hzb/gTvtqnHczuAPq0LU181fGcJMAt
q8eJBdqBs1Rb9tV8thfLxfSmmZi+58+V/sSnJ1KosyNxZR0K2QxCVr+x4o3hXwawLo/Aarsw7H0V
pzjPkxX7WX1FnAqiqxf7NTmFwltcfQijD5KmZre4wChVfo45FMRNFNE6bjS8eDN1pXVb1Q/Vi6me
RskjnjXJr93yAi02JgOv1W+GwG6sAFCe3iYKZDomftgFTOKafMq6w9L/SnUWtHT3lpdmHYClvp4F
kBQYjioD6DWPquJ/BYSpNE/Qk8W2+DTif7XEBd/6nwnEqjytB1AQTmVcSpYXjGA2senuSINCjtFy
PfbQDOB9QUEQ5eDXSHd5lGB+Ubanw5cQoqjpt2nx+//QdpfM1zhHGwt87RZkpXXUXNKzqTd/JjHx
A417rNjV04eqYGY6DaCCJNiZcXxir44hjKVvAqlRFh1xNytFYFWXTjiPlGlhT1ABuNhB7pgpUPxq
lHts6fs53HFbxZzc6Uc27KH+5aSDnfeZa6J6nwDPWS11VMDZY4GViH/W5cdAGDAwTBbNQVYQpc4B
Qg8cypCpvLI8lZuuuhhsmKn2E4FVi6nkiI8lu2TdbSqDTkISGYTKtbRQQljXqFJsIdVoIwxYaF3H
gVWwqTghgtr0GS+JuAG7Wfun6L9D9K6tNy0a+emJXXyueKAawjMPohOdUIqOUeEkwO84wax1PEoP
2KWMl2/YRXxbqFjYfEbsAqh2IRXKwld/n3yFYiaYbjFtrOiB7KR4zXRPthw120MkTBo0P6Ez71rH
9YdrvG6z6Fibj3zYVYyPgtvHHw2bcjETEqvY4gX3F8+FeYGrHAjPyzdLONvKcBqFP0M5JQ8hxFWD
1alFGgMdmqoI0KDN645ec0qRDs+ThwONxcrsaHdcimkhEAL4uOq1Ayzv08TBqy1QS6LAukLwYygS
BZsRzGwDyFQHUS6eff6FTn7Uxa0i/gvZVIX2XfggCDIdNzEpjiVO04WHZiW04FoiMKBP6hwBiRBv
/5JAEM37CNP1XM70GU/SvQVWsb6FmYkLCQ/+l6rc6nmzwBNgDFQBrrEsoZ5CKShO+6jivUCZZC/H
1HwdIEtC7HLMdc0dBY+iM7p9Vtii6gVR55+Y+WvOBhJ0+UaxUHZzMUY5ccGjOkWZ34/XsYeSEY5D
Rgnk5uULPJ0wczrkeWwFXlryk3hLPgWJY4fY+EyVr1h969bvWXixpn9yHYDj4vm3YTatgTxYFRMw
s+zYfkryLe5DACYHGgDAD/Gt3zV7skJxYjjWcFZhybRkVzZ2iNlHywji6Olt8s2CA0/qLQDGOMyc
oeBvfDNekYCR9+iWNwKWp2THKdcbKekkYzIm9q2NycaWpX0R+2H+U8m+KpJF6Ujox3fGzUD8Mz3t
2N/ieGz6UwUDGDa/ioxZEICUJVyEQcYjW24i9UFOJWNrof7wcW0GXifd/K4FL11nx5xq1ONXmggW
31XaT8M9JfwRJYyDto8LJP1H95W1l6Q4zdm5XP+pCBwUmK4ay8ouBlwx9lpzfcaJL3TjFE4Itcu4
79CpAH0o2AwvtfpimoxmbSBru7rzwoXwTtjcMYjqyxj/G7OI3jbyRo9eihTZjJAJTD9aFuDcGM2D
iXYzRZMVRtyQgWiMzckvk9eeOx158afO+0Y8xDmflvXRLMR1mWjqdwXHZOr3rqq9YjqhohdNOsY2
4Z2rpqAz5YMxXbJ0MyMcySXM+OGj5Eew8pOQHJ+bj7o1xy2YWZ6/LBIGGu2s/qRShYLzKo5Y2EX8
Q/tCN+yw5o07ZDAU4rZYGwYrE1/TdZIu7HN1dklwcgGjOzoblHxSQt/MPIPgT6vnBpj1Ks8BVq1S
/66YwunJqydQEmvMHQO8AA7mRiES48ElDBVpZtH8yRN+7E+ZDXyhyA9d54n8uccBxLn6WiWUbA4I
K20Lfm9sCJGb1OiCszeGJhHeNvy/y3u8f4MC0yfRLuhi3RP9r6HJOu1aaG4vmvt4/ip0TpLUA4pw
2g1Kvw51932cXxdl8q1cRoHlZJqXqugkwh9x/Kdpr4WBpZ0yhPy6gCtV2zeDf9pcoEhGJBXQo6s7
cGxlbnYc+XHzut4UGUAFeosurNw6PuJpCrK4+daT4itsD1p+y+cjV4HslvrHtPiBfkVTf5N+gdPz
TXWfMw91AWj3KHqEYJfRH5GYjA04oiPgs2O4XlaZr5JgDHCPcC+Nf+qPsZwl3ddlryvwMPCp/Fq/
2sIRr5yrKqiOlyvDnwLYor4SnddlPO0bfYTGP+ttICkTrmmPs09bmT+G2Y9STH3IuKs2C6w6w0nU
vqJLyhJ3SRSXjjjXmp12tL82wVFLLV+ctPzq0/1zEIkL5vVJskt5N6WfaUlEBrpk6pi6W9SHBOb9
VLvt+PE6xjZN3Yoo4bYlEl6zAhA8zO99v9UUx9IO8EPh+M/MLyWhqkQ1FOktM89S/YC8Qyyr6s9c
WIoHOcBix1ewt4pLO77I1RazPvRRnRMkMF4AuBVzz0ccJgRnvLQIX2PMr2u/M8SLIJ5Guj7iH7gb
E7ROzr4nCUMFajHU41F9nKLG09PRiYez3p0yQHapOyfDcUkopQANRfotPmvSAeyo75891u4Twou3
usk0g+CjxCa93kvtQ9a4JBVydQveo83epDSDR/yGqEQz9hGtWxNNHJYKiMN9hAlW3FemL06Pfjji
uefkFyTMe10hIqTqqRpf7VVQLqS4IOCDplAv+nglozZiSpDlm/reaPd1+pJDW268kR2meonz1ycx
S3Aq9VONiKLx4upfIoVBqYmwy2/N/IjLlyl80WXmEhbIbd/cFuK0iUu2BnuYsCTba4y5gehOlmFI
agEFMSqo6RICaJfeOkBkoi3ItyHoq3nNpL2wHCdSYq17p6p+PZz7tgP8Zej/SU1gF8nPy99cVI69
Bu4F/I8i/pAqs2uZk8eJXyfFZRmqrM5mhQ6S1F3Gw0Y1HJkQZIkoggBeWMDmy+dA7cgvxvSSSu4i
XhL1XEuHgTDg0k7LFnu7VyhIGlOunDmp8oEymtAcMi3c8bcw/QLQl5FmQB2uAunUPPpS/SZjPmzC
bRcfSmbrmOiCtktsNXzVNc9cnQ4dZJe8W1SdZblq5Q8eddJMVuRusKOo6uX6DO3fcMdrmR5F5cvm
JmRGoj53tI2ne+dUSv/IaMB7GQ2HtjmOP6u0kLW07tQ68wHeC/XB3wk6khA4Hujo6CZK1BJ4vvHA
myDZyQf6FJ5/jX4T3mNrL/IF0S1i3e7TPw4a2jNveZv+FtUnHyq8cBl99sBwGcfnn1oCEtOr4iD/
LhWMLJ0I/aiCtlOEbL4TMYbHHrYLigHnEsjDzuANU0HTrpVF8aFc4YcSvngySZwyFvhVX2oCS38R
ACxbed80G5GXrsO3WskBPr4MA2SqIZl7QqGHNfxlEAkBPLTCUaqAY24NoXcKAz7dD+A5IiRhGJtA
mVif7kb9rXS6m1ClwTdmoIjpi7eNVAtF/YNzaIq9WSJ1QKTBm7oHuLLSTd5/oBthX5tTvwT3q3aL
sbOgQ/CmZTJqbcDV/F4pHOt6MfiNpAZqxfMwAE4TdJTTCUcP7kF+xF2/t6xPKb+3mQjAlvqdmTrL
KY7PNfu2UJCJzrwRm4PXimeuNbtz/TsgGJBcxdimFep4lAwoC/ORlrk+Uv2Rzpc1fLdavyx2Uff4
j6Pz2I0cWaLoFxGgSbqtimR5ryqZDdFy9N7z6+dwgLcY4HWrpRKZGRH33hNtTPlYXMOWIWyyW0BB
cfkpI0/kFWOBtj20RA5j/VCbu7KMkJXudVIScKdhke8m2nH81MJXstSWjMh+aqTEYU1YOeOfumEN
sGtSrxdf97qlz1Av2v8V70GOXkeOJsug/xhdUU5rNEELTHVBV4T1lpb3LTKfKtO4SWFKxM88uGb8
Jgcnm9hNVf3W897nE2BO4O/hC/C3DIuDR4eRRf3JEK5YTb6/ieJbSE4u69/ZdUgsyDONp4VXERsx
cUouWGjjMotNg6tanUT1tMZrMnmltR1OcXakgQERMkTezP1U/OV4qYpkS56RKeeyane+Zux1EJ0r
k+BRkSR3yFtps1Ef+M40YzMb67a4idHNFJp9d9SQChoGz1gti/5fhiMlyO9ShczMKNo4I1MxquyR
OHb5+DvhqhmvEBXUcSu616H7VHNcMP+ggvnpRmNyHVSPQQd8pM4rLgpXF83WEJfReJUBQcj2vyIh
mHBLMoqJ0dUnxtdkXlbi3aars+s/ANMvpfVIy1MisM1stfEn8zdLOEWfDBYSbqbx1yZ7l2EI5V8g
b6Of8tGn4cBklOxUstJJ8IXzIqOMMDAYrSl/JRvj93DTUizv+SYm/aM12zz8wgkbmbdkaW/WAAt8
cRoprPmA4/iv7r/wVwEcX+acQXYcAYwwNQpNrxzpv2O2blJNpefcepWHq89nm2HkF9jxXbysqDso
PIDYBo8MjB+5tn5skeZiZsr1Cg/cSv1saU1Dog993q4kcCBheolw+ivNiyjeLXmlZu4EDG1Y47jv
4psZ7In+ReWXZH7riNgYBpH6Bcd1E63DaFVFKxFvVHGfZgpH1vwFryIi8ut1H2XMRP0y4iNucZbI
y83WuSQghuBaBXQ920n70RIyVrhZGYDjH6FB7NJ7Ex77jiMEEKF/Z4YhzOrFKm4Z7pyS+JeXRRvS
jmNz6VvfsfPTZGhE9//wQq2bocTF1QCHszc112XPqH9ObtZiU28+xZKX+tSqZWzLroCE8bUvuMN/
6u5ZWuzzBCwa0coi1rxMFOAaBUxCFZXx3bSyfG9/o/GQ116Gu6b/CJKPgZKjii6SiYo6QrmfVH4+
QhZAB5SP+qYGiMLP5p7GeJIPpsFLSs/J5Sc6T5IP3fgpScWGK4BiXuZQadc0zVBGav9XZYpkrlrt
ZMw835vagEnhTV/RvFFDSvz5E6aKhG4/jF/CeITAKif/U4qJi5hnSTpY47Omjp3WUe9Kugf0OCIt
Iu4z+G82dopNww+ifUfDdw+yRKV2TYf9ID6yeKtM7z78kUYcA8WJsUgvbc2qG4gF4RyzngVGyuq8
BLGzv+ajysdVjQMMAUvt7hrukJJHkKYrjdzZOArjNGm7xHzPUoSFDZ5u7Aragxmtn5/b3CG9QRHL
etEXE1/5zHtpEZiWnjkqqcltP1vuzPNq5D17cSySN1vJJFzAVOAtqV+FyRDu35yCgPD/tOwg63uB
MYFIdI+LMHyQC9PGp6rt85RalEcgcpdmmn2qIjzqvBiJ4VnLr/NHKw7NMo9r9iQp0/CmEQVTKVxG
KpwEYXEKbmN1LxNWHmr/rOysFOvFet/Qc3c7LCYEgLMgf+mC3ah9KoOJ2dgxvmSMzXBW2ukcE2As
0vcw/4rtq17sxHvQruz6bVmJAT5SkKZlHKBk+J0xGap8nhSW9chmBjaPGje53Q5NhU8r5YKmM/bV
/dCHu75nXMxZ2xUrBUPi4q5fMott0DmdvJk0T0oufvEs8FtO4qqTC4hx/S/7R/O9REILcgM7jr9U
daPQxrHwIcH+m0tn+sYMp7ZEZq35ruA3osjm1AWY+JAaznZ3a4Z93ZxaYx/b7zCYzM82vKazvK5N
1t7g4wKzNLRON2SeNfUQDoF3HZT+p5JuRexG6oGPFQd2N61JfbzU/6RF/+jxzjL4Y7TZ8SBYxNb0
yLGq78x3jYEKJ/iVRncQPwyPU9/TgThoCj0XHU6ofJeV/WJguekYQIj3RF1VIXOFR8oVgf3cI0Sg
HEUOD+wxaXhoyqcpvfVgFtLgZjUXomIMIvX+tR5B/TwT02TASQPRbUacDcoAqYEkXGA7AV8Zm+By
BsIIJJei/TObe85mDSk99skRPNhAejz1d1r1R6rTkL+syYGw7pHyYpuvItkOoT1+kz9jd46KW98/
+xJjqv06UpZJ6meklmsjvU6E7VpcuSHfiqYWK/YAIpcNLGKlykfHtGMSPY4crAsgerL6aP3NwocC
bTm/T8wyG3yLHdVrcchHj+UKmKnPKlwZcyPqHdh3TvC9mexDcUI3Isf3VSUlrxoysW45s3KhAzTE
seiOQ+iM2S4pHclwA/K/8p68oSg+GwaZifUI9bvV/QF2KM3LWNyxJ3IYVNmBK7mOeY3dqaZ8vnQV
fwelFcJPz3YWBVNwtcnDQ8V73mSZE6o3gbd8joflIirDzdTe8/aOX91R80NVbVt2haw4h0rxaaWP
IKSreUmVDUkGvCGZeevHK0N8a3YS85apR66o4cNQce29gaFaVXckZiQNJMyIO6xYkSyz5mq1RM7b
DaYnoTCVvPXFXfnMklvb9av2jX1og8ynup+rD8Xibu3GNRF7V7GxsjszLvsouuMgKvh5GeWgj+Pv
te76sj+WV63BqJ2QaFVxl6eQj3Jb2xO/48H+MA6yvc6rc4dtPgrufrf1FSc392nbXsCWOREToygw
L+zY2U0t2ZqXRkUYXhPXrgQDqdlbfPnTszYDrNY38swsh04yj0W1XEhl50aP3urvfcEryDxgRl2L
T2q8hT3n97+wH5q6d7oI32CAwneU5qveARjLbnJ3HVkl7u/19CsBepKOv4V+SUruaEZJtWdhoGlB
j7lZjSDaX5Lww5/eWyzsHEjvUfhbC0ym4BQrr2yc2R6dqrTXEqUfu1/E3VquSmK+iQt/EPcvwg6l
IJn6AosNgVgU76x/DcBKPsMIT6wQQMquuI9ojiUss/jDxnJl4Lap9bcJdkePs9e2f1mDPKNiWP7P
IL+r6uQGInaM7oNGeSoFGUPsJRCiQrwYgiFUGnGuxjtJd/uHka0mstzhjpQQQ9sydbjcSyh2OH4V
pvnWV124w/zFuF7vfxQcFaPLwI/+KVF2uXGoKA9H/TEk+0najPyC1Ak6mIICUuhQOp+znlyTnDE4
u3dMnmpaqS3pvbeBTdZtS0FrQoK6C+1YIlfVV2k+gjRa0VQTLOEUzEPPAN8CU0mqWLfi9nwGi1la
uLG88OuOPHI5uiFjn8L8zSizmCJAN2oMrpDhqzHPY3oSes05y47DYJNRjBnqv8mEg8L4vcUxlx3V
8sWk8ppww2JNqNY84CI+6fI2oPfXE4OmHIJC9cLMpzE+lUcUf+PrlmQ31ldy8K7VH1X8KyIAoacG
xYPRoNo+y2pn12wHelW5kQn4t3sxXvglQ1UQ9mmhnQzo9faKPVPgO7B4Mh2uf0pto/GhYBjRPdXe
QE71JcyCmx4cFtxDee/rRxzPQEidFjcUpz3zhcVyge+f86XkPUhHrAf9k4gKq9fuiTF7Rm879dg+
VOOLMJs36ySSrNMUrCRxE/igRdG+TBL7uEesbPzZXBWo//xzzMujzMdUXbxDslzlUneprHJVyMg6
PnirETVcXgv1ntXvsVRv9fZJPruOPvxc587CbWpee/Oji0hxMpPS+vvEPBZQKV5aZT1jF1DiU9f8
BfHsNpjqVAoDXIJjMG20WODFDi+VvGNs5ko2g8OQbr1ZSYAqSoyJgvIs0T+TbNsVl7o+BkQPoojb
Ls4fKfF/mwBepXiSf0nxP2qZC1qZARhYigULqxrMlRZ7M6MW8RzVcJUuHjGgcqHPjK9VXwRsla7f
VqFXobvJyTXHR9pDQyIW5s3+3zRCJP5nQ4RDKkSxbQ5tnzhpc88q2jFORYs14IEXM7MdovJlQG4k
8QAzKXF0/CsWOvQcG+hYCEOE/wa/xDFDCCbYmByI/XycR9+1DFwrTDDiljOMHods00oM+CgYs2ij
8c+ukvUkfiKDTV5cXiH4KDF59YRUwt50HWq54pCuzFH5xBThWiTlT3SKEeoIR8EgB8vOENbINwzN
sM4WR2Jkboy9Kx/filxs5vjGUptDxcWR4P8hYIC5muiYyup4hWh+slhiu1e2AZ6xme2EZmPATPG3
Nl+KD/OAxdovyBVxvM3CYTvZXrME8x/B9NtZVwJWJCyvfs05iHILn0zkV1v6kPx/mXWAtbgap0fv
X1PlQ1QfNeA8uoP5lOenMP5U1WsJGz7ghau59aYRCRJxhXIESgFc4AHQ7MzMsFIzrtw3ctOrWHmV
07toP+f4XbGPDTLaZD1l3DpInjFSt175KxZ3EQlhTq1yPobcW4FPWMhg5DLP1ikbq3XI1CtqjksG
v5RxcdW/SWzdp8UlG8Z7KMPfdknNCKMwp6uGmPBSK2e5xsF8HdLuZRiWGwy0B4jOpD2HVrn3axyA
7zFmeZamnGcpXIUhX4HaoM/iTcrMsCcn1hJYAZcMZUz1DOIXpa4BF1l+ocNTJtdv99wzKmvbYcej
K6x8+B61wZY5Qd9SiY2PAbbHf2KY332NRNa0ASe2diiGCuG2+msBzZk8FaDKuKgFimAEwqpyq67e
yCqXKkbFsaeoiXysmRu9Pg6xqHBx3JX6OwZjnDaFU9dvVRuso/JmSTu93Qzjzs/LcwQ9u+W3IiNO
VRrNaz+5PvDgqP4slm99+TCazp1sg7sgRws3bByrS1sFuAUMsq3uSlXnF9EChW37v0yLT42u/Eq4
mUIozRhUVh2zS8l61YxzlZrgaLhgYIboWovxdCRL3TkpbgSmpoZNjM7j2gtb0ncIHzHgKDX6IRnx
Ui41U4g/fSv0vYpygCXVF1fffLf6g4g5boe1aNJ99a5S28wIyQXB19bUV0Hyafb/h7U2CTdnRBHG
yY6FsG80pwSzYyZgsancBimE/N2sZuAAwP95IO5ZwgWxyZimGRZ64TwzUaT4Q9Y8NMrSG16FcYkG
9scyAUNhT4a1jYemz1aZ+C6Kn1lOSP/PMAi9GmW5Kb9wM56k+D3EfS59WJR01Ge15XV4fPF/RgHG
IkTRrVLzmO3LFiSQtpNbR9LVoxz8k9GrS1wq8ooh3aXU9DMbB545Uh2NiMh3XcB5iR1vVnJki4Me
wqRn6CnjCbSI7ZjFt1lOXjf+gZlJCEfUGNQYx6Drm79GqJ0kse7lHYuc90luErgaqNw1ftkLHQxw
ADWZVUOsHG+K8a0V0AMYVkVb8i9N+8UiKsidI1L9DnCLxuhwHO6xumBYX1qN4ZvupMEmQLgLyf44
vATtdQ6/zelCgaxKb7FFkIgRiIUrJu0fZQXtQX4USQxsjFoLVi7bJQMmAH52yIZXW00I5lGaY0RR
nYKnqeGXoETvlcV1Mi2GZYyyFrRQL06/MD8H3a0vr6IC3sfPnK4s7ABE5F5akzg8Xm2BYs480tEU
l72pg/2OnSDONUdDEV0H/sOSgAaqjsz5LVk9cP/hJWa4BUclRKzgyFp41pCowm2ibEPdAHv8HH3M
Z1A6Ua2QY34Ez3pFHqEwG08nIvlpmfxLU+xkTP7G5G4bdJ8Dn9Yd92vNf1X+RsgXedpn9W78y0D2
WZO0qrCLLL0sKpvSXMp/Oe4PXdiHIseDfplnLB3oaj6WmhNNU9xvFAJDPYO/MWJq0LJS8EfoFTBi
ggN7UxW8DXy330WJLr1wy1Iq1sGrGWqJbAQT54CQJAxl6uZLQHgqlWfXtPp1olBPrcM5gzOIm7Jx
pxL5hHjAQhLp9Q32twxrYCAXW1N9RFj3WUbvLF8lY5jCdrSVEt9bKIHBumqPU7eTLOZJ2+yRS29d
8LVkDPhfhaFLc2t/l8HMakDDzK9S5GHlDNB+NB6BKzkdq7yZEd7JMQPsGTGoZ2YBVksDdKUS5Ziw
IxWSfCXcefRxq7D8gBuGNoiONw+q05wsgi4802aSPdxQXkjsPiV7MNnWv4kmoO27bWunJNWZNSkM
Y8N0yzslTZgRCXVdgqJbY7pMeTSC+1ztmeJOYp1YUPpJiS6D8ag9E1oKNS9XXVZ6VoQ8km06ukZ6
SdODGRxoIAIQZ8joBMUDa4NzAp1p6D6C1MKTyQxzdFgnYbaANV+7cg3zRU/WEJuIjUwIMOVmUj2V
jZvqUyLpflerc6GuSrI9Ofsp/TiB23PnCu1mXBFf/Dt9E3/IqK+B7I0ILWjA5F5wZtglNbj2VZAi
Lduz0W3r/N7iCRh/G2rtuuIyat4m1qbSLZaxk+rM4crvngn7WM/cFu0qbItjipDfcGDL5v940Un7
mOVz06BTqGuVvax000zoBGfFHK6FiJyqntf41Uk3aKOEQ+ap0gIl8dsU915RX4MUFSnYlpVMcUk2
L7pnsr8edSqHc6AS2x+4SkamOmRd25uM7CzKD4kPUOUDY/tngzKeMS5+lP3fDOK2gRFO4t3RIR2O
bqvfK0z+rfW05Jry+5IEhzY6mtSBqmRTYB9C7Wy3F91EXpH3dv4czdSZ6KSN8oO1TetZ3nY+4VaS
kFUBXjENvAW8MqbHTLvW2l+ILCEpzzLEnD3sbCKPevZPdBkzuBwD91EJ1z72EI1OjD/RqC9ByQqG
GxmwtKVcOlnyNU28gvh29FYkmw6BpU0x8m6muNwxpVP8S4EfIiVOJZk/NofERDNZN/e68zTQwiRA
gJnjuIEsBsKRBUFe1wTsxE3uBatwlcsYHcP5A9NAZC8T9VavXwTA8sD0hGW/d9M10E8VVTgceW/O
N/BYCDNpOgk9rKqLQ88nt569+vrbzIyj48Vjpk6WOlDBcriS0Xq4N3tIBBFTcD+nOCa7hctMUbF8
wLJW/1hu48WDRXpzrZTbKESdD4KdHF3C4TvB9a+WLHMa4rWloyBIby0HuUKk1QiWLCdWgIVBjfLR
xWc5pfD1SJpt++g0+zervpsJFhVWBvOIKMWZgRnkZByetLMtEvdXIJY5Etx0LB6/keqk89b334zh
2OdYhzAE6cvaKpzqsbhJ77ZtOHbwERuMPXhXBKu1mdzbdMTENlcVgl+OShFuMnNnQt4tFHUfSAjY
Oo0F73Z8tZTXBGQDJB2vlWZvwg6aNoC7aoUZMpBJDHgmg1lFq9dVXCOx/Vg0QqT0X0xMC/yuk5YM
Kh84e11awgzcSXhuXWA7Bh5V40OA8InGrW/sKv9tHPeikn7Rz+95kyNFG+TsuUQKayXLhRNwFDRW
sjEsn/MFAliBDV7ih1bJa8vbMPlRoo8OCW00p2037PJ6oAntPTOT172KLkEtH5G7GBgMlmXhFRlU
7i5rPmMpIvxkO2l0KW0L4qBuYk1nQqUY/cZS7e3y9JafDbOBUcnxKpdMx+aHbNF4y6yUBok4ow2r
yb8OY01JhCfDBSNy6g2sGKmP4620f63+GI8dKiEhNiVEwrFdzJ3/IsZwvhIeWg1fWcCAz4f+W/fH
uZ1wlgDlZyLeEawIdGMlgNP4NjeVNjb7wfi/W912Jb1Y4BuOST/Yda0n5TXmenI0zdisK/wnhkpO
nZu3R+el7EpE857DTSIfMG6tDsSDIsASkOgY+TZm4yUV9bqcnwZzXsrl4HXGFmNrAwhcWNeUiNgb
Y+b4mkoKjict1ZodBhjHbAy2TMNEgm5XtSZ+6WU28ohmUN2h6Qa6v1LJf6u9U8t3fQxdO7Zo5Z8j
j7/KdLDv/iUyR5vxC4EBWEd0zJOO/D5qTZYPf4TgGKc1/j30M6ccDfY1pcRPzMkLDO1TJ9GaokRZ
d6lgJstSZqKmGYdHguPeD+BjkvRpR+aPII41DP+RxattbmnHqM6RXQmu+HzMhOFWZstR1NTvEp60
mmh45+/M7ot7K8D8UhBgSPPYsU35GaF/AUYjVWG6s4/JS7r7DVqMKK/5rK0ypXojWZtN7XdlQPcf
C2gGBfGkbDVgikwi35Haf5MMaENoh4C3M7cW93CwTTloCj2jMyT0wCNbVSyZaZnPo1XEXOc9D01R
kxEPti0z9KH9l3WXROTnbpZWMZefSejbxmal19MpN54LZEG2Dyk+gmH2Ce12KyvF6NYm8J5sFkwI
rB6BHZ4M1A2z+uYPXrtC28rzZ18Q6GQ+VWdey2Ixu5geBA2QdfKFZuyyLQUfLyNLkshJbe+tbC+D
MDMqe92l0bnqmbVl7CSvJ/WlB1pr/guRRwOymBkDrFhbaWBrWdTD2qjCSwil2/3GyA89joox22px
51i8yvK8CfBtT8VRwjpiM7xTQTnnw3dJ5z7hsVF6kt4AwrnM+dmF26ln+HveXBPwZRODCfG5TsFf
F/cW1ru/fLwj/0SCM11ndZo/ddjHTyWG9FyaXtjttIvlzBEUmbma7dKZ6QpeUfxTRffgY9g2TA0X
nLqNu0BTgrWUHRLUXkmGZV5WM5GYhcrZsTdbOVR1eGbdFvUgBmBInQYb05WB6a/Ohs++vqR00eoS
51XTW2aOm5KAiMDUWCDcqu3N4Hq0FZrdnu6+Cll3OUiroPvLpnR6qbv+zH4ad4YjZ8s2LdwabpFj
N5lDZ7GWNKokOlEfvYjaqu+Qx0IqSf3hEy30G07RyOodpdIO9P+vSci03oLscOygU1NEOTbmh7xj
jw5tqkSkINNyuCzQa+G6sRGNtJrlSBrcdgJXgJc6GNeaJm0lOt+OA+SpDetOtb8GmlSfZzkWyt+M
NsbdgdoqVpaqO2jmhG9WMhHuQqM90JL3WC+fIU2mgrDbZiozi95rieLgvHzp+18Tht9cUTiHFbQI
5vqBcVZYqz1i+04x6kBx9pZkNnM8TwsGtE/qB2XdZruuMFw9fjUZ60sNFeH0o0fQebXvqcL38U+3
wNF0UK+1+GjjapbM9DEa48ckHTH2jSreRyt1jQKKZL/O5fLJVhFs7cNAklEE38WU7FkLt/hjnbws
Xw3ztS10yDgNcOwigIQB46e92vXDtI6mVmDf+rTr7KUcyRwGsLpb61q2w1XH7O1zZTfcwxpeu+7Z
4LFiIUoC7zp7DKa5jwJ7k2kNtgBOtWw6h5L9M1UR9DysyWNzkGv2ATb3ziasyZIljLB+9SKz10iK
1CVKdS961jqZ+i5qzc0Q+yjpOBsq8HFseiC8izO/JakX0faIH3itqyKmdV1MDVyPsKjFsrAxe1e1
94TplJp8dSaj9lj/7XNKrFEBbIPYGRDqi5pNMoUvYRuuYDXRP5wVnvuuA75AuqMI/s2Yef2gm1Bo
avLloJHC8qbmRG4k3cExQp4/z7+ZlY+Vjdf3p7atb3aQYeFiaYsyOAIxEakAvdZ2C4ZrLGqitsdR
TQLN6CQWjZw7s+Z3vZFw+2q8PBpjimLIbymbc1Sfck1ZTf3wLDkqq54z+IyMKSO/hdodrHxlH0qd
yqV+2KSDYrqXcK91GGNYCFAI5s8fMfFwLfBZQUIfjPoddQFy2NE2F1V78RcNuJ5/p+qrFmBVg0uW
YAYeiAJzXi+rMYoJVHUHHoRlQAqTutH0YN3T7sd0vkA0qshyB1W7S/AxZgxUcLqdHrU2I69mcC/7
GVhPP9rMqNnhIv7yYDT8zmqwfnIkP3xCAZ0qQ1YfMPaKTZyDx67MwxzFO5iFzoClS5p0dG2rOGcN
yz9YE0WgfW8IEnuBDeaMq8QOek9ZLLaYctDZtd9G615IjFZ27c6F9dGzWo1xlrmm8lsNIMWxDPTG
vC4MWNN4VG39OrJqsGbwO5u4gngYVYKyY3hrUNf5izyXX/aobKMWFjjPNRNZAvM7CwJR3QI5l98F
fWGjOgNub716D/scds69ZhdJQ9SwJIhUtT3sS/OlzL9mnVQr410WkJF2k9ywbDyD7IKZQdi3djEJ
RAV5aMwqryYTLWf1dtJjWtbIlRC2S3WfTlc/aPeNUJBW5KNGPEMU6SrTj36abaIcPV8ZP7W+3WWW
BgSjc3xirCwFm/RbKatIgfhSGdCwAPFPQlVMZImbByJ61rvWsG94zyodkxd2JJVEzMDYMUrEZgjy
bd3jn9emdYZlkr0xbkK9Z2BpVK1oXTaQterqc+rNt9SYMGl9F0wgFeC1ps+2vfYjK7RjrCM/c1il
dnuLe+FoqN4dmw5tZtwA3V4iBhSVDAthKE6LKz4BslcwcABZd4P4wSKcV0unSW5RE1vF4TJdDZa2
V63Om+p9XVxGtVv2jvzEqrIZqWdr+TbG3UWh5slnk6KuXde2sa2geIu0erThQF/xRnYP/GrqmlQt
RVW5iui3E8WJ3fqQ056L1UyiKmS76otKddcTW0vKYDsY017I1prdiOtq6Xpg1lHOsyWGHQIWbwca
eRTsYzDreSK/023hSpG9GGOhPESvUfAMMuWs29iAmem1E1uWrilegIr6MJtuvsyqHDJU5Fy3tgTu
jLNr4kCLSf3lvvpUidmiT0RdtY3Ry1RBVtSfvTwpPP9/ZqjuUvTyovdrUeKw8IuLPRfnmMGWqF2L
V6yU/nXZRRgx4GhUKks9DRFgEJKBk3yqGsaBdfY3JrNX0iy1ir+3w2htpfl5qPNdBZyBzaEcp1js
wBzl9TuOU7qB9saHH+OREpjm+m6+ieLQC0oQK0K7pqiSoJBZDbVibp/awD/6ZnJe9pGmI32bBI+S
sCtqT5zU67HSvNif16kaewLTqp3InqqYuyACo0YbLDMQULhJCMGbsnoEOFs0r4JCwn7EEfFR38BC
xC6Hkqan5tv8Qcyx1Gg1kMNvsG0hIa7GqjgPJDUDgDy5z8YGVENfIA1QFJuoG1sD8aAsR7yC5Pdp
12VTZmVJsc6bnYWfNSVkVcLM0km7A/mAdLz24dIYJjyW/C2kQY3qhKueURH3U14me4vNVGYdHCkk
cdT5p4iwi+hzN4zQq6Rgo0zmpmlLt6QuB7aPXbe5tb70qEnftqgCIwHomVHJlHEW+52L0D/0zELk
EM6c4vrwU+R84B1GlXU1/h/Wgq1MLd2EgrnK4O9K9h0ZBqQmvilDECV7Gi07HLB+8hkkCu8IubsS
H7lFGFV8+9Vn33748ZvCxCEPZMcGxZADl7KLDZXROvLnN9tgv1U4cHdmTkDUW9e+akBhIWr+IL9m
uZPI+PzgE/aClbAzxaFvXGZdYkTAahod+A8OjsUrYk4MuXJwXBowYnvwOgavfh98tA2e3wxfY1bz
KmB1hg3hA/+oMVZgN9iIGSN7SilGXkfE6V437B9NfCUFVXUg3Vm5eRyUcT1oI+F0xZ0o/cdQepVs
FlO07bH1/7rpJ4uclssxDpb6SNmbNotLw89Gf8Sz7Qby72D8sgb3JtNfLPP6pvrTjGEVYJMYU5l5
rLarLPqctHZB8DkaSROZOUHGj6pqV3VZVZihHNNOJhwRxHglNFyobkD2OnxxDQRi9D6iP6ICrIk1
qZ43NEOvRmgTCCO6y5S4sVM6ed9JGqAV1jC/m9idekKjnRIdJ5IwZTiuQ4nBZiV2itZuyzTc6+iq
Y/0QzakbUX5kxoA+qxtrthbpxB0MSENkrE4k8DaKLGHdsK+wAuFsE66kFMfRsMlEfwjQjq2EzEJE
cFa1CBMtSyH9rYnXQ5GxjHY5fylt3Dqt/83TuDWZrFh9tTZmPGlmx3XBpz2xWwEQAkD0w9RXT9NK
d7E1XwOVGZoZbQUx8AIKcy8zr5yjfY9vWp5mRzVAMhjJGhbzehzfAmt6pehjQiq7iQ2xVsMKIQo4
EJGe419ISaBbOxvWjEz4PSCC2fnszyhqMIsjg6AAVyriLIZkNVEA3ze3yTh19Mxpz+vj538N5PSX
ItauASJfx/KShklnOlfrvJQvCRaHzlZXY/IdBQ9U8rUpEZeA7NhUNe7fRXuANdMb0OS0fc2flhqi
o+DEkDn3LZKL4IwYMPkOI5SVUMFSnpyaMnrlpT9Nc/hm6Qn3hGrkq1F5Kkzl1erJsGljFsBXMUSV
aFQZZi2p+ilY+mPRvwHv/Z3KNQxuL8TkF7YfdIJUr8ELhT7BImym5yGk1NYMHDE5KCMytaSMUoj3
sbkvlO8q2NbcjTxze32yXpUs2NQAorORT2BZZ0iX4M/zvrfHnzZhYE+8LWE/S8heSiXglAThO1G3
WPpnW0brAmV4Kki2jghLysuyEqcxuY3w84Vx9ZOPoxsYNF1pk3oTuQOZIXUfUo9w/FjA5BTjb2B8
JE3B0YeLUEM6YKXsXVYWiictNdA4Xdyx5ZIpTVYqqPm2ozvFS6DjD47lHx3DVyDLRC0roh3wV4V2
GeV6vUxhc9Xo1holGmkssHUB7IvXsWXb6imK4AH5006pqHdlLvsSdgvK5iHkTa0q/cl2kAcmzqvf
ks0xsuXQjqDpsf276C5mDAsP4a/VHJNCVWJxDxLZiyIzt1IZGeQMN/1QW8uSchw5j6MJTORg/rHK
mUOZL6YTgRDIzsAyPgJmAiPGPtbRC3zi/SR5Y1bcKpv5UjhtY+RXmxBvFue7QKDMtTVac7ZqWQ/G
FmEcWtU2U9jOR8Z0GuitQ/NbzYdnzXGTSSoFFzt8U818phUGR+rrIgkW1gsCWLXXglsO5yQP+ks6
C9dqwvcAqKNVpHt2x996FAN5SrdSzdO27ICo8MtoyYMvc2/Mf9U8HsOaZawIrkD23WLgVW3lVfEf
R+e1HCmyRdEvIgKXCbyqvJVUJf9CSN1qvE0gga+fxbzdiRshqasg85i914bHZ4/TRrP9txeDkOe/
uzGN61gfS0ARTY48xQl+u1wkaFZ7YDvejRjCBE+bFRZvLccNcQQIypP57GZg/fgMq8gk/Kvc1Dq4
9HjFzHl4iSm85wnfVAb+pwaSV215ZQ7eGOFb6OZdVtQU7Ey/LWluTeetc6ngrAj/Qc4DIRV6Obs1
39P2GaNZkMlDrSv06pSEuZU/kuTw5OqfOn/Tw3xqXM7HRpwDx+Tu+VkCXQRQvtpdWyOWP9DOZhec
5nE6eHUDTC6wNrpjrBRj2Y+GgLwAdIpmB5WouHZQFoI8wPZA2dw0d7tE0FImO5OYPZUhjfCZn3b9
yfEkV0hEmklPoUbTIFCsyjR9aSe5lyaCXwmAiJjuuHgzQ6QoS5IIcQi9F9wrcEmNnvAQLIu+Fgsi
EykUXJEjtpl90bN8i9purxznOiT+zmHnKMp4ZZn1sfHGrdt2p6KrkAEhMWNk+a8Ji5NueA6XS1Ar
vMP51iXYyplYiHhyq+v2TWffUfEzd8BNmmoL5JtjiC1TOWydOToWpj4k2fwU1vUmQPfMFojJd7Zy
Z2xfOJud+ewwAwt7b8PFjL6pgG1E1KX11QXbAAWBD520Mb2rrdiTZOa+R65S5Jck5DKJBjJ8//JQ
YOghQQ+K8TjTQkFnzHOPO1hcoxRMJTT3IRIHHcBSZAlTQQxpLA9tDmPDKbM5Y/XNZ+evyWeJk2Rn
k7eEWcL1lq5hcbnKIwlYQMBZibAAjEm0NSuNuyy4gKTphuo5RDzIXXufVL/WJXYCEbEbofRtAQbN
xk9BV2ojw3Sj5pzH/i5N5Z9Io9kw1d5yZw7EjZ/elx4kNdUH/RZrhJxlW4+S5KtGGTci9p5NfayT
Fonxb9ShyPfwai5ShA7ti1UPj4WJPcUyHx3P34m2xsk1HkcBdj+LSYNg+2141qUNwkPoeBsxqJth
SYxzkDuYqHpThCHtKo2rOfu73gJr91lawyavOUxRKuZMDAcLS221jxRKWEpu0bQ/hf5qkUiXwbdg
tN1X80sws972qh0BcgUfd/6VcSPHyYQpZ4xPsWZAm3Y/Usb3mvX7Opc9Fp+QBbxr6cWGlGGANsWb
Nzz6dXmJgmw1FndvsdRjSvSTs9nkxwKH8MAGCAgCEzbeNa05H+V9IZ2UcP6ydF81H/mcnrzu2YUg
k2TTBbPHrsHTEMjxMU9nLJ04ARCNO67G9K1W6Uj5t4AFtP9ZIxlwev0yTcXJ0/bdJmrLjOo3N2ZG
NspNhx7oYTLhCQJ1lRo1JIVlKIrF8T/f4ngGplHcLK9By1j/Gk3Isk8zJ0r/WKqi/NM8dH0vwOak
4wcqOxKRIuZCKvEZdrhtSBRVuEsTwpRItPSAV1R1tjPRoszNtZnKZ8ci5wr1SZkWT4ENh8C7ZFEC
vkoVROBlBsWIe66Tv1Hp0c0i6ovZ0jQi3zLBO444JIcKkEtjvccFU8xJLWpjIBgQb92sIAgDKf/4
t3eZpkOr25hhfzQnyfSn3mVThCEeEHhnXxqFXyio1qGObHQ0VGlzcInL4eYiAU452gyzu0a+fK6z
5OqZ09bOxF6XPfdnj8PCI8LmUVSvc/hkTJQzo/fY+RbWf1wERf2cVs5pitXBx701ozFWtvFk+B5W
SQbDxF06Q/+YQZxuY7j8wRwcpghZowPYepk5k7+QGVgw6aaMtr9EkJWThRYIJA9iNBd1ccpGc9UO
H0He7SLBFQk9TnvtqiMZMeEY4vexZELEHeenxYje1CZkX3tHfb4gvi2OrmiX9cVBGOJqcFnrKOKp
lzsDjFRSAJQkJ0iMdIaLXp1LPnXQ85oMJtFKjDMFXixWqli05GjnnJTxYoeZnQPcig6N+XciOMJm
r5an5iGAgpIBLIY/Q4K3c+jtad8Y/MjCxmSB/kzAvwg9gL1TDPpLg8Wt4ud5av8hwturRLzGTaKY
LtCLYcpFn6pROELt7e3qzV+ivVPEmj0yqnTpg3EvdYF+pPJDa4G5TAScXXys3zl9mlrcLgZ7jdxy
v2yjOw9h+GJU6pej5HFqxXVKq3+uhyqoRJtp0ivKGYJUxt60kv5m8AObQY/NsLKnbyy4IUCpgrb1
Zu5tP3F4ofufahFgqwL7ox3KU5/VAHZ9nItxE78ySF5HVYQ3C1jwA3faQ19jHEq+Buujne5NPe+G
MGNPR1iqrg5LfBM95YPjxFvPm367qOXUo1Rt2oZYT6joVkl1zH0yQEKHRI4GRtEDzqQZZGlxsOr8
pfXebYcnpqV4cFwPoDJ8pBAqk4dEZFSk1Go6V8NnG560/i0zAOXZ6XHgrJpgO3g6Orm5cy0I3QHT
5KJm5y9PAPENUfM51fabGxCJTbtvFN4h71wQJLArQ0vsCt/YM8BcUWPvBVSq1Dd3BoUw472ttvVL
WtrLeg8HA4YuTlwjV8cknVhgSIZN5bqL2Gfm3V2x4NvGvPml1tuJozRCejAp96oA4nde9d13+mhJ
Wu1CrOe8vhRw8xyWv6XxL6xeMuLwGM/i08akY5dE/c4IfIg+ovliYIib30XtaXRgG3FzlimOzjp9
6cnyEVVFYGt5zGK995sfTZ3fq3k1DHdJbUO3grMc4VuX3Wr8W3hSAdG8+dX4Uc1ogTSx5+JO1/tZ
4elLLHvnYE028pppj4J7jLsngivJfW0sQAU6rCE5Rx1SsnQRfqw1oM7QJRNMdmcV1bcs1XdZWjej
hDo8O0BJwD2a8mXM9beI+n097X3skU1rrOueGlCQwGGEn7WSq5ndrM/AwdSYPRlTpZOFLGHim+4s
pg3538TwiUZafAJm8pcw8tsw4T/vLf9V18OXglv2EKsFkG6dYHHSKkVwjebSuSGcvXkpknhjxNEn
KFEs9Gq1I8FX+bi3zK8Gh3TOB1jgh62sEebbjAenqZ+UzI4WCUe2F/6BAH9mEQ/3N7oFmEN6l2+z
1M+N4z01DpEr5BrZiKpRiDxzMYxMsphoGShfk+KxENXNYq6XTspgUh7u3LY6iZLEz5r2sEIajcxE
GMFX66CtNs0Xo7MuvoODTUcdIUfJzkETMzvu1S39XRSnOxUgJUKuIzSVVmq/APGHZASbjInNdTSZ
bJaSw6GP2X2YCTUEzBtbtfe0cbeW6b9WDY1Nl43bto+oEV1UZeStFOIrQBGAt+s3oTwhguRZ9rHE
RDvhfoa5XqSWoFZAwhIZBL6HAKqjJXuoT8wlfRvaCLUR7V/VvVoqenKD4a5pQhlogl60AcONFTJ2
yGl89jsFpKljcEcv/FggBDGzmCmmOgd81bVRzA9jQCieH1V0h/nO6rqNpKZVqfHM1IKYwAG2MFbA
Sb9Xip4ZY/hAg5/YA5Alyr5McCh2aUzPot/pNX/pUPEJoTBraoZjDcR8FPJMHpnRe+5bw7oix3eZ
j+qvPbD7tMlRaebVmKMkj8azza7TgF/Mh0OzXBymeNzKMtiYrsBj6G3iwCecGlgFlFmLdgWR9HqG
AGD09lri/fGgvLpIVSTjrj7x7nrIh3XhL9FgaFXq4KNywAVSdkil2D+139ywclXE/qG3GvoLnOLJ
GKT41xckNW3xAtJWkXkfcjS7tbzixCMAN8RPVgHG+Kd6GFnlR9nVlGzOuXWnk6rlqVbztS7y52LI
dmEBd8xu3UPivMSwgJwOIaxkcIEE3WUbu5paG4GCZ8s9k5EnFTurapkzBvWFhfdvXoPB9cBuVQnp
cMXcX1ByorEv0msTg1AvCQDIDZ89FcLXirNzMyv37nHOxmGFrLLGM4olGcNdkUKoqlBDp157Mtru
eajUlbC7bU0pATTK+ahz5BJ12rOhN7JV1fr4cSV8DXtTDQ19qlPepWbaqutHpmJX/C4YBay31u5N
NFkc615P71Slkl6y+O4cWZNx4bOvNZujMIb3aip/glSv51KeOie5MeJmpgSehZRJ4L7RFvf7nyFg
bd81BDIqXkPM2vwPDyKC8KoPu56PUZ/9llFBoJlxytCmi1ryKCTP7oD0n/+T5QUTqU6FW8tjVFRE
J0FJlPrIEhuDBUTM8F3hS+SAJGbEhuo2kxesMhZOJpa0KKak9SnFKlzZVhP+9EV5Rt+/b8kxiBzk
sHb8a2b6qbYB/1bGvLMyFMzB5L7Evv09CPCZKXKuiTItHjxUilTSoManlnkMWVLeLIOHsWfSWcKK
KUWfrn1zPmhHE0ONqUwoFg0BfGL8PCFWtaYrr3ZYX+RY/Mu8gbxv8LFVVG8yuyPcTzTbUhMxZqTH
gmhirpvqSJ2KqwHph+UfSnoa2X7maAPVHD22JnxrDxIW8y0rJ7k+D1aul740mbkj7JcCH9qzS2J3
o9oXVocbG4Y3AUu4kmLzqWCXOLv92rCQB1nyapvUl9WEpcRuDnx4iMiMjV6cUVmvtoyXTnq2r2GC
XIaCtS2Hi2069yrhwC/KS5wF26I0/2UGup4GNZAvCVq3VYQrvN4G0AyR3OAVtditUaNoHx2Rh0aV
aZaNiC1/FgjLyAeMEYGwaGOahwAR7/08v4we5EAVGRjxTX87U12PCKWsNDl5HuuojM2faTUIisd7
0nbXNLhbdn6IzOGUJO4fMsM2lUxPtcmF3JgXu2P17RBm5aGPA04Z1eFq9OvPOIhfmmhClSbOWcCe
fmKhTvQtmhMABYjD3fKj8OaX5aOqNPA3s9ryGmCPxdrD2ipjdBlFI0bb6F8bAlqojeqxN4bHGJOl
EXBFpM5FQHFOh3mXxgEdjI3pJf43VOC2bddxMPiN1GxoceLqOhriRbHHMnqWJTbOwtGHPIKG4qHK
c2bdPn3SYKNHoNACvWafJsvcOT2KoYkQOJebJO7Ecz9lXFPAUkbzRlDvQzmINXvzvcxJaqNOfiiJ
6yytHmA6VQwK8qG33sMAgT77ZGKqA7x2uJUgDReyvZqCwUaF2S0U9LcjdTqma+IUO7GOa8woU1Kc
lYkRuhOo87oBI2S5CGBVfJx977VICbXDorl4nBCpHBQOn9a0PhprfOnlolypwp0ZzJtBD1+eNPjd
8c7z4msObxfdorVucXXB67kZPct3Jd17GTb7boa/ZUVH2avnmc+9EqhSCmDQsRsj0fjjC9BXyXQX
jk/dZZcs9vLXvmbkKgNKNv2YB4oTsHzu6dUkYDgnLO99lL6YMj5O/fxazAaLKPw3dXYvwCZULvAL
VtdsYRgpg60zAd4TOYedEwAD1hEdHQgnpMGFJYM+a7gJ7P50XVs/Wqju1d5PxcbR+UUQHG0HQPPM
Pvjy6UEMDvm4FwEEOFSao/6j/HfOjA8r7O+Wz4CYgBBh3d1ZrpKKLlwbtx4o0kRpKmT77ONgkqX9
IafgKWbkVhAM3tCloAA42O0zmFnsE+3GcV8z8ClcPXCqWBehDbQn4zqPiCkGnpi68F4TlkcSa4p0
m18kWu+xl+LbfBXafsal8+twElfJnW31tUnFQYxw/ZNPkfN+IgepBDdvAznY1WerQP+SlOpkOeOF
IEPcpa+ulbPhTNCXZbI/p94S84JKPErIEyC9LDAZtruIQKvppwnZAOFtdaC1GJgC2QA/jRMPlSdX
Y/VmCIXrLqeXBhfX2IfBDg+R8beCD9h11X6SQNHtXlGsQoGYFd9uB6tt8F+b6mPM+Iii6S0ZUEcz
JbUAsVQ5KcqYS0eXwVYVkzNCcNPELd7POOqCAjoRvJCsBIQBKnrZNcyfSYrcI5S/wuKsLAFYZaAC
CRUEjO67uMHM75ZuWONxz/RE9HR/rjJQ411wwfB4DbX8crgWam1/+E350MJx0H76Olkuie1/dFu9
ehGAa93BykQOzK7IKoedsfic1HkSbMRsrGROgAIiyytmpvmxsgxGVMFCF9vUBGP5OYEgknCYMb2k
JsgIozX3huxBLbLKSAgLHUNIUDOVKlzqx7RFjSb85FlH6ioiJKRWL0hI7onnZAfPDgZVy85O1CnB
Xeu5f+Zl2SLlI74N6rOfZpR/M797nKtlTI3CII9FQEeE16lhnqL1nwlx8+wRc54Y7nPtt2zTp3UI
GcJhTQJjWrF7dfAGdU3yV9UlUkm+8qCfrqRubEfkakz7DxPS6y4hOYFHxOz8d1DxH0ZLLha+sAp5
ZyGCJXnReCgV90UxyfM8oLXtSvaKjAsyBsbrOIUA5/Y1EQCaiL96BDGdFQlnYQnuBm67Yfzk0YTs
MAj33tTvzaQ7BSaHsm2QHl3M46Mx5qCOFFVa8cfwpXkua7ZlUmMErkq0olnEDx4CRd5gjW3DVPNH
Zzq3NleHusc9a1Pctuofho1bXLNiZd5OyFOAjidvByIYqgApy7DDDopfKrd/3Qmz2uQZXy1qeMo/
WTwsD4ZPj4PaAcnCCEikHBhsWg6zA47I21wqIgO9M4ISvAdx8tguODGrYftl6qs71DenZ8zOSACs
Q3fSI9QQXdhHbhp6lAkBtZbsGLSdXQGOecAjwLbPxfxjVPWjXfq3OmUo3zT8zSj/ntOiPttRuXdr
wq099eyK+GiQpS667E2BY9DYiApi1pAFBJ+CSVhLua60AewroUf2XajAuZTYzHDdk+u3xDRY8N6c
js89bSADTGZ9mHME6IZXIcl3LolZ3IOo+Q5QyGvPxBDh4KcDwSWBdxGlJR2yg/OEBsPK/4IgXs/Z
P1/xlRr+ETjZbdTlN5ODJ0Ig9mnOxTykf+AhOdvec5GaAfVjf8RYm7skYEmR5OKQcnE/6ODbBdAs
oBS0GLQ8Uf+VrvXRZ/ORKeSzGOtd1MUvtT9vA3skUdVg1hUNPta06JjlJtWQgUsdPBVBIqsw7V5E
o+6OKB6bCgAllSqKFEKLUY2lM1HsGAJGtB4BV2dmu1/pEK2bXNzTFtXzRJUwgYRKM42qDlXqaJGb
55N7aGEP9e3mxU6C19yGTO3XwYtrOq/EO/xqxhyj8qGmQorw4gMAj7OcBhhmfn9shXkYefGjvDhH
dXthLbXxTTyunnHVob/yLZznZrcPE5h3KWc3RTV2VFpo6X7kLqCTbsLiOul1mNDIDQITN3o7SybQ
8FIs0w70w7Amj90I91kVn2wze5xs6z0riYZT1pboA2hUCwoRhKvjMQGWSAzqob0GPSZV0IGJla61
92jBQhyZ/Qh7CWEw2+c+qHZc99t4lIfWOWohLCAjuXuRFrS2Mn4iOnpaDeRUdWW/tcecPC0mmqhS
rQn9mUB9q8eWPIkp3U6OIHxGbca8OTsZK2/+mSS0xk99DscydMwNxs+M+C74lva4dA0la4Ta6Jfu
KweA1T/OGgTMog4o2/5dNuJ70t27g7pnstJzq0AWBzJGeGRSNZGNLOj+1vYEuS8z5uPQWjeRzofS
InVnslDaqKwlIlP8GXr/2rX9y2iBX1Wl+Wkr58Mv6AGbBRCuUZXKCr9XoDKO0xq195hUe1XO27Zi
WWsnxT7ESDgWkbvVrZzXRRy/dr6N240j3obREI6v6ZS/OoosEfb0HEK+sZBmOKVU1R9E7HzplH4M
3O9jQkW+tXSwnTmIpOFSAUBzYiZRbSq8BQ/Kyn6qSP75f8Jvzx+JQ2ZsNBv/okC+1GagNpWBrZQI
zIOfjyci+i5ZMn/7ZojAZfZf/QKfetfGR7JVd+PkvnHrYYAaIZxVsffe+9NXPUfPzPd2OYmRje73
MX0aosr+DuUoBGEarvuyHOHQwzsyMSxXTn1zZfFqFIOFEnH4YpJb7Jek+aHVJoorfYhaDlPtL311
iqyjG5lnQS1m68IYt8gKDIpmjV5uIdeV86q2w03n6peqSDGOp3Aiho6dk1tiJowL50Y9vGTM1fdC
Cna2SJmUc0q0/z5M2BvDLNNLrBpnW2fdW9XxBcZwxOqovMjMv7q5FiuKCWI6Rs2iYsIjA1bTNNnO
egMdRLoYYBvHusVB2Z61D2Cc3/xHO+x1G1++yYHdpKWpXTu6/AcjqN4K+BOBhiagRj4E0zDarUUy
a5DlhCHr7q9RYMXWuF+A8wCx8fvmB4XIS2JO7tpoRgiO9s0Y9FeZ1ui/LHptN4r3kc4YJJWnNkZy
kaBwn8knLB77sPnjupQvmY3rO6j0RVnikwf1hwpXsfRpwCLxp9FO8LWO/oT7QAAYrBMmf1AQXhK3
964CGTzeqdzg6s9BoXlpiKIsAehk5x705t4cTP1YWDF1+xjG7A0ZoScFqJSy3JVMepMk+zeAmTPI
8ip4T0uPzCAgmWbNcsmD9uyTxX2JqjdSHzfCD45q+GmZXIQMbbHSJiG1X/oFwJ5NU8qC8gu8zHNE
LndQ0rvOHL0GnXvfKxY4JY9JFG3LGvtyXl3Mfvr2SD/LvBq4fM+O7jGwzOuo9Nbsq0cjxbmC9iji
C+Pn3APVPZmNeICSX6tppQbreZqGk/Q0hOlvqFlrc5FtsMCebe/bjYoz0cG7GkP8QK6ARnS7FiRN
HFVsFbsGHR2Jo91Pq5pfCmLcfQ55LANesk2fwKlUsSqPYyNZjQJj8oO+OY04OZ8GC3GJq0CTMU9C
/ABYvK3ldPS6PL01sqkxD1fosXKyS6OnbAaNC8q/q5nUEkggCY7tF3DHyAHT4ViRNJuxGdzMMsT/
W9n/ipl9VwbXo4WKAuAKv9F0c5CbodJircpHeh7pZPxrvcjtvzh9zGJXAJtpP6Re9821m69Wt0hP
aCDEPiX4PEOhtAKpN6Q7Lzc2UExX6XAH5x+zRbfZpDSvs3cQ6sPxD01F5EJRbfy2XIfVdwWqPjW2
NvDskRQoL9oDmlxbWbEJFWyAYI1oWGMDJt2n9558FlwoFNQXjkz2JGx8Hmr9hiGV4WPSbWGj1f0F
nJVTgXffz6ziltiMhfvPM4TYdW/jD2BtGpd3Z2J5ikJ1SUi4FsOOhh2/b4YipIzeI0jYoUSLfRvV
xu9hoMHtmYEswPKpcvyySDiTKwVjTq/viMtUfyf4quIwoNX8ZwCeJEyAUdBvhI9oGIpVirZOOskj
Y01eWTp+TlOPHV/A4+tE6SptWZEbXBMd767RXXMkfxK3YcLvTLAIgENBycbAF+Tm98Bei2TC7uy0
kIqrQxPweUCe/oqdY2e8s6UnDswIT84zptE1m2tm7+SusrZf2d6ugHbqxhCBMQRGhwqcOfyb5H2S
cj+2iNAe7C++Hqsh/NjfVIgtad/QwZ9GpuIulyjrPbqsKnlcFv9N81aTGhCzlWbDWBHXW1EfEpQB
5J092yEvN4mLMol6haYbZwuXzrAMnVclCl+zeIPnbPEuEFfmt59xfOQx7rsdUxNSz8RwHIctep+H
lu1Z/GBQK5X17/LZqlNdnoW1gLSq+rNMD073pCCE9Fg3EqZbq2ZkNVKvvPIy5E+xNa7QX1m/LcNc
sAe280jAhdn/jDN6j6vSz5mzde2diEzSyXY0GQ/WX48GXjIQtrx91W4HNDzpsuFBnpxdvfKGxy0A
Jkg7G8N8LQm7UPzo9wwtQ5cclx09xlWks6V4a7rb1PzWGUaS8bcm8cCnsQiY9RAr1vIVZvWhS690
ZS2WhDBAdABGH+xlWT64zF7od5CcFKd00jcLBmOVGEdJU4A7hmsQY8LJ5y+a701+KgNkpLQMgIMa
/h2wCTy8wvIdI/3s3lofvsGbwgJpbOrgYPSHtvvT54+zus3OCesH0lDeiojq7QboiSiFgnmb0ayt
iTM4hDs6w0vMX2zCJ8B8sDxkcoTpxwNs8Y2xQcVvVMTLDHzea3eTROuxQuy9n7vdGFHJDCizH3Rt
PmBQoUNF675bRFlsPHLJ3cDTVybMlJEu2mtbMce/wX9wIJcP32F6l96psGy8iu6+XHAZbokDpt/4
bC3VdUg/jTzfzQuQ3+ofCOlAJ2Or/y2tSyQvnXdhXGoYUE1waZfHj1mKXFvVP8d8TqqbOX7ijyxw
q6JCAMS241An4COLv7Nm3zivzAQFB8no8iyBB8ie+K+19PC+VIgcaeCwdWQXM4EO256LkOz1tclK
qaZLloO/DRRKlI2FutT4FkN4L+xdL/gB2PsmF7g1VQeOO5ZOD8l0nVhI0YZtVIyAbgCVXt/x2q4b
E/eFywIpIWfKI79xJ8ZPKCRbYAErH+dbJChgJL3kUyueq2QTBbsUAMNsPzvjYWDiMS8pbeo1RCHb
zS33514ay8Ljk4s3zr5jf9uMsAXrN+W+VYi7jJciW0gS+BtWhV8/NJGkDf6BhJYM2xTop+xOkjtm
oZkRKYvWwdlD9yC7xjY2NmwwG0AEveOUgFiBze/vu+qa2O8JswQbrkyWX1mJoS45GjMcU/Ox50Ie
e1Ku3PXQ/QEV6nanMb6wvM4qFEqbXiN+T1jMrDqe0OI5RnPN9WgHf9vxHE9/lfMNLrVBl1sxZcnG
c17dtLZR1e7TxQU7HpsJ0F58Hfv2OarPtZ5XpLntshSQPhzG8NIl71H8N8DPMKafEa8Vx9YAaMKs
z729AzQwxK9oedzHVDyRcBPwLwcAFFRbC29hxOfTOu+O9c+kkpnXgfNBC+tCzLZP5vgIVRK9QTFu
pxx/zJNGDag5jnjFiLWcsnc7YlRI6tv45JXUtHwi2aGhrSJRJFfQa97b5cJg6stc9CHj+a7CLTXe
QRAzFO9r5DnTtdGvFqN48WNgzop7Mkvv0O8fnHYBF+TAGurgOVJP5bQVVOwh0DrYwc6HIrqJ5Xhr
o/JEQC6OOFyK9tyi/jOA/wEi7bt9ji25mAOO9WNsnTrxpzW+POMwEIWRkm0nXLYuG+tL4YoxUTaq
g5X8tUDI9MWzod5mw8H5BLRGcHngdGHvWvJWuIRmxt1BkQ1rGMF7NhG0ASgznfeeBBnNgJbSOY7W
lvuWVjAIjq2vNtp5yw0bYdmhlB+deqrJKTE/SuQ1Ie15S/AaerSBGJ1pYUGcRwSQOOVLm/SWm0iy
tQPZUoZHg5cXThCN2trhgsn7a2ijh2LQxdFSbO2g3anyRSJbHZLbIqvg8bQjB1PCfuFI9TAcGQFi
Ta81cmZ8DkCOi2NDT27Hn0SrVfnRA8aZprc0eK0tFFzmqz0sIysmt3FA3MqzCd6BFTrsgj07JA7e
L2HmgLQcFPyXNnkZiw8veOtbVkJ7h4Wcz0EmNPeu/hJM0Quw+9g66HZqisqLzGvER/2aQLht57cr
hIicDBAtp3M/DWxi6l2XsQndmkF0UM60nZja0pXS6n9UPIftuAfXvptVsdPl1XUxDjtXvxR7ZQAA
d/adi2gH0Hy6d72PhbWfQq5DO9Z6H1aWbJAurhRKWJy4M0GKfsW+sv9j+VeB/QVpOgMnFPPYe7n/
cEe1AA9AoPX+3Yi+Oxu3FibMIIG+MeL+bYET4rpehFBSv3kwnHTs7e2quVVW/BWSluM3Ng/PYjJD
14SGwEIu7vsEILEHDqsKb7z9oPrgwoaTaIvxaDTGvRsYkgc4OfLFq5HI5ADzYheTOmclqIoBpEDj
/UStS+tXwAY1S9C2VSg4u8VasNcwiYCPuXpynW9auRjSiL0apVlfqrayIVOGaFmC7AVtCBBeQFCF
aa8SL9h3i7SojOM7emV2pug8nAT3a+DtJhgNeM7VyRQA6caFeWCwLF41obMTobfL/ZAwszD9jT0G
gBUPkN/l0aEXzcvUIHMLmAg/9UKFBzuGCTxFAWH29VisjaSv39Ouwaw1QWZH2DpRawV98jMGWE0Q
UQFnmYKzDrzD6NQL+3DGXC14AxyXN7omO0KJOYYE34tDVBpPnhdl+7Dom2PvIVibVImIVJiXqpHv
vmWN4Ip45HRRM2KLpMUpDrsc2oC6+vy5D5mW78Qks2D0tLuVowjfkDiwVHA68Kkj+1joh8xvvONc
QPRHI0k9N4/XwMCsU9SOt3yaT7py+5NpRM3Kc4me8jQWemlbV4a89FPzJcfnEDgt1YaeTgmFXl7Y
GGX8RydgkBhTWq3sFi81S8V9jY24S81vx8FB2XN/IBqgQ61XZmvLddGwpKnYfBQur6yd9JohPmQR
GG6jJDgFxEBWTcfSB9E5iT++gUYdUCbXbIdPXDXObrSFs2+jdj8mSyxRehTCA0IUjNgqXP49TTFc
Ryd7Txie4PP1DzPNzoQ4f7Ia9ne4wqaFeMhVq9iOVz7QybZfcgwyFlQ1hEZTSjIsyCTAHOVjWJkA
xodx+g8lLonAJLj24maTwmmkUJiTDnxZScLahJhc9AxPqs/E9W8Dur8Y+8FaDcOuq73fcs7+RA27
Ef42tjkj5BNlfI8x1j6XBUHZmd9dt1jDjb92Gv3GjvFaCVAoAaW9Y1xyMr96dALKboHdVZfUTQ5d
zDduFNfCj8FqxCRRcsbNzqGjsM9d/w3hDrLHoLyw27LZruPm6YoDbsPt4NGW+9E+BQ2cpHipSWVz
pcLQqY6Op3aOab4VGp0k0h+EZ8k6bYE6dpgnZomvRJZXmmNocDJ9LlrSy7PuJVH0SyqArwJt0FA0
MPZXHhodWBQLJ3oXeg5pwTL1p4CYLLZE7b+wZ0Z+mwWze1Y8acRRZunRIiLMhzs+Dg91ADwNKdzo
jXADs9b/OxVWOx0yYWbuhxQ67M6+lXjmPaoLe940hQk7uZHMFMC6InUBnoQM2W+/hjGmRWQ3EDv/
kXZmS3IbSdZ+FZmuBz3Yl7HpvkjkUvvGYonkDaxEkdj3He/0P8X/YvOB7BEzo2CJEdUXbUYVWY6I
8PCIcD9+zpM/OSZs2E7hxVyg/AnipiKhNurFbaeytaQp3rck23inBDwtqHbmoQ5VhscO2gxGlUGL
ODod+qZ2DqO7FJcONBAW7r5HJ7kCu5T1yCmpNSAB3irTzHNQRUN53dotb7WmCkntyYaRVLdWHqXA
Q6QBQb9EVXU68mIoCOdOOp557VDE5nsn4/xEMFAZ7LrESwEbvJKLt1HMs/gTfqT3ZMo3GTQrbJNi
HA37sknlQSMnH6kxegL8lyuevmVy2VLCwcOlBohE1uY1Us6U2CUyGTOHAwWqoAGeavtgxppxkr/Q
yRAVPWB0GoUvksIpydjWU57Mohe0FsWwpSpq8DU3rAI+v6Ab/Tt7JMqhv0VPe88b0aMv6hHGX9Q3
pXA0oOwLRxNprzRKqNWBefZaLkzAzBtQWlTv++vAM4FxkAa0gvKe134Hi6qayyOuG3tydW2bSeSA
HW/iRIMNOQptmUYEWTKKu7LlbvXBNkl6Hvy6GdMHeFd5U9VGMml3WapMIdx1k0LOrK5BLv1mJ6ot
wSnch7GqbvKOcu51H6ddlmzrscnHF/KXKRJTfY+CGYzL7MbQ0FTpJrXB0H4hPc2TBzSMVri16ZsX
Ux84+lXGL4XbuyG2h5/rfNSsDsbH2OSNbIFXggUogQ17cjU69IMPALbb7CZpZY3jDE5eeh9SyeZd
aDvUzl+DjKLII93gSvMp6xTnafBofSv2Zg1cTtbBl7AdfGBqxejrKk/IQCa86jKF26es8qzmD91q
8uxjW+W+fa9I+Vjv/bxvqfdqaofGVW/pBkjKqlAfCxkmTgg+tKh3DmHZ9OhfS3UG9WVJKQK9hzHV
VbppSqO96kwaw3oeZ2rRQnHoGb6l8raE7dIpmSsI2yf6mY3QKsIPrZnPfKha63jG16xW5OA+89XW
gUJKSqLuJg/B/ZBTLmc8cmHlA3IepRlEnOJUtDLvd78eGuA9IwuYP6mG1RE/oWsrKHLFYDGQdO09
npHcz1uJQ1n1rIKsSBCF2m9VWYDVHGpff18badZyVqQJOUPeCK0XR2OxH3pvbC0AknbHU3r76y//
+a///jz8l/8lf8iT0c+zX7I2fQD21tT//NX89Zfi+3+9/IM/2XRay4pp2g7AbsMmDPDzz69PYebz
l5X/aL1QU9uWDeGlBwWmsjJ/XxOWwkS6OW/IWDCkaYqtqqbhOI5mnRpK+nBK/AAa0bwv7D235N4d
ixYGotq8/nuW7FNLgUHztEZcgGLq29MptwFEQG2nxrLnnjelLI/KNrlxyZZpitNnh0Y4AsxFvtXZ
VDf5Hb0l2/CLf0Ae8oB29UX3KF/Yu/NGl5ZMMx1TsTVLVRx7/qajJfPD0B60ClBQ3Up3YWMf0o6S
7Rj9wTXt4bypeapE79AVXaW2rqkM0Dk1xU03j0nxk+MYjTvbJJtHChB0j0dPQ9xGV2WV8/rpL85b
XRigotOAo8iGqqmaOMAYoAyIIkroIwdbp9/Qika6V3dbW9qct6S/HZ+iK5bhyJqj6qoqTqWUVpki
k9qWyz+oSNI0Hq5YUJQlE6pCl69mmqrhCBtsNFLFUnxM0CS3t+wNWP+bcc91QXWlbbTijwvuqBi6
otqGbsiGLrqjFo6ZPKioGXkh9EOaZpBWCeHHl5O4WPHCeekF18CUjgfqIOhsfR73kRfWTWapYQCw
kAvBhTHJn2V1zrVpF46UwqTPtVul2a+W9ZU4suQcBhcGk8KKY2mKMJ+OZnhZ7sO/Mqj6i9HkVGTG
3ah2T+i03p33jgXvV45Nzd5zNMSyU+hyazDVqQ8qapGF6iBH+W5qk1s9RhzKfjxvb2lopqbLhmnp
7DpZ2G1ypQeWR08rqBmwt0Gr9++mSDO5CrckCkAw7f+yPVUmXyuDq7C1NyFZsjkQQq1iCcem2adm
Nh5k2IOjue0q1yE+O29uwTlVHieO7eA2hmUJJ4CKU1Sd1kLLAK3MDj2b6FHx7IhHvxf9zMjAoqiG
jn8qurCvnSbmKujQVDDnd41ZNLNxk+k5BdR5fkwLAYS4aKl4Iqlbcg2nLgK0C2CWzu4uKdFUXHZk
/f68hXlWhH1G9ODYVBRNMxUxfmimqhtcncFzpsrNFCRABQK/mCAyJilF71R2kyNasTKsBU9UFVqC
ZTq0dPaYsFRpSi9vHVF306FalCmVSDwsm5ATDSaq8+NbNGVrNukUw5ZVW3B6Q3GcwfEB3djZXQdL
exnbl0F3ryNYcN7Q0lIpDsFR1i3HwN1Pl0rNFCumAZdu585/3/LG4R54dd6Eoi4t1pENIWJouamS
CUFbqoFPyLHVx6DvTDhazWtrZr1AE9eJp9+nsvR2Rk7FGLbfkrzL+a9YnNGjjxCc37RJm6TB/BEx
SpiecQjj34fKI9cSr5wBSzv6eErnLzkKkHEwtkEFXd2mpsjZgKuQp99UuJB+ZjyWYZi6oQHRE/ZY
xwaMPBmgYATdWAQChCfP1obmN22/nrekLG4254epeX2PBjQZVdpnPj6SV6N/BS3TdDlYGa2wA6q+
QCWcnZHU9QFpi4qOVp3Ga9mLnxRDhtt4cnzoeE2dw9cgUzZ1BY0UI+BmkxbK/fkPXZ74H98p+LI2
cf3jqTwfgjexam9LKdmnw8psLG+YH0YEZx6mKNAAHREE/FuVcn9E6vj8MBam27QtzVFMWzdUUzzw
6CWGo8EkzGRaDmBlGgb5Y6/Y+nvZHgBiDX5O73JaBYG84lIL82fatmzZtuWojiaeD97UeBX3hWIj
teFvYV/G287OLoIaePj5Ea4ZEnZIS+6b/jwMdaMJWqWmF4qOVmpwf8+MEK+9uotrM8QMk0xx+XWk
1AFi+ieMOOxBlblT7W+b52hzmJY6yW3GavVq8Rza2h++DDbNovnj79kR3m+KJBX6EGjIR1EVS6zn
HKmzzFm5Ri4uzNFghGOHXETZBLPr0XxRm8FFVhZbp1u7jy85OJB6GzCs7OBqQugKjLCoWHHeF/Jt
Mjd0Bl8n85m2ykPVP5+ftYXdyg3khyn1NHRxd4zDGGglxctqF9UPURSu7NZFC4qh6LR1KJosPpZI
4DnQGzBlhtO865kzo9VefmIQRyaE7ZJTF8kcZV76zvpjqoMLu4X1+7yNpZV3iDo8+WzFtgwhdtKO
4hVlTD5FQjtKCrNPJUUwpdJXshALs2XJ0GnAd8b98M3T0jBiem1i1mOwg+xCgaSWNkoYmM8PZp4Q
4XaIFcshDaDCQi+ejaljxlmgY4XaICKGoQsLb7PhHEPiDUzmeWML7yF0T4CP8eTTuEEJqwPmXYtM
n45aDST1oUqH4K70aHH2CkdDwRpCEZggrAuvXr0CrFkW4luXh05bN1gm8dy8D5JAve0MUp6WRy0e
BrN+77f0gtWwB6yMeWEZbXDojmEbpgwGXbCcQgHQZN+4vPvmJYqmfVMXK2u44JCzG2pzNNIcR55/
fhRXyRPWga1Q4tVqWkqjGN6rsatfM8hxtucXcCEcOYoiW5phs4EV8QUm0dsMFF0rN12tQBteTPpD
OsDPCzP4cF1atUJhJqD0ed7qwviwSppFsWxzzkycji9LQSDnpPdB9+Z0/L93bFTLIUQ4b2VhoRxF
5WUJP7qNkwqhtja4PMgxVkyoE22gKh4URedNLGw2R4VSh3QpBHb0Ep8OZIBtqzZULqLdTDghGbkM
6BnaXJiMSOZI6l/3ixNz84iP/CKMFNvuQi55HdrpEBnTxBjSa3DxE4Ni2rT5KmQaqnAQTmThKJNj
hVdgQ9cSWpGZ+Rs32F3c2y/nbSlLM8iOIe4StCzoG0+HRCtI5/g5V+R6p8ArAabFNV+Tvbml/8Od
XqjyoOBm166/XXtELLnHkWVLPrWsN2YtgTIiHNMW3MvovvfK4fzolvz82ITggZ2pOp2SzSZKMB41
TIdeBfjVX1mwtZEIB71GdhR+Bc5INZ3+iD3sRWP3189IEmk6ZQHHMHRNDEmd0Uq95HOsFHF2JykP
lTPd0OW1ElsXJ+zIyuwtRw7e9llTjQVW/MECo/tSj9ku8b+eX5XF6ToyIgTwrPZ41CUYUSBGgukl
ulHj9q+f9SfTNR9fRwOJlbbOg3klIC2dOQyqm7AZ3/3EODgmZMNyeC2JeU+r17hKjowjrL7a3muX
P/293y9EG6gwwhT8DoK4WvveaRBCmyGU520sHONkGX+MQTgJ4rEkMniMATpepCoa5V6GUnBUYFHT
UFjj7IONGXjueatLbmY6HEBcWRSdPN3p6iiN6UAej1WPjgUlRqlBBtPfrJlZcrQjM2KEsb2mSvWC
CczHVwVpH9lb8bKVcVhCfJGCPpVMysi0B8I9pF8bsB115ev5yVobhRBd8pBWBor/pBvt19IKtlzI
V5xg8RCgYGbjw5w3lnil4vWQmcUcXPJq4z3KO/kLLTCUKyQXPOjcK78ZbyBbdmH7kJ3t+eEt3YAo
eFoqpUjVeVMgUTs6s5KQRZJmWcIQCuDqdxv16cl/DqOVzO3SVFqkG7Gk6ToJ71O/C9p6aOPBp2WO
mzh1JhqN05XhLLmERT3ZMhiNTS7/1ERbjkUkBQ5nQVVc15O890Z43Lv28vysLR3bR2YM8fBUJpCI
KWb8wLukY5DpQgQgHS+lOPwJJ4d0QkGQzCTFIF5HrMnxdL1kgezKeq61DJlPGGI74ycOuCMzmjCi
tjG1ZowwEzbhDtjCXvGc3dDKK1eCb1FZeJ85x3aEPdtI7ajms78F9a78Wt2gleWix+F2xrW8R57n
EKxYXHQ6WpoMXmoqFRDBoJ/REEBfHJhY6bnq5962dHfeGWafejOkIwtChIimwnSKFguWkb4f2vQW
Lp3f2hLtjYruVUOyPpZ9bs2Euyv7ackLyTvxgmA7UWwRnN33YzvKswCqsAkByUqOr9RWuUjSkt52
NDPOj/KtMZu3OyVt6qgm1R3BQQp1ik0zhDqMICZ/ajS/vajCmTGPvRBlgCjnBrDzJt9uZkwalMjg
EZYpygnxovdob+UeAbem5T/aFuz75jRtM4BbK4be+ohNEofSpoVrUmYUDOmOPzYe3Wcb0I73Q+B8
hbXIWLGhrBkR7kR5Eo1OHnUlV30ddNdFSKfDDj6ody3CC/BfINS3pS9sZV8vlNvnsfFg10C0qVSJ
TyOi2Uu5HLR0nXASW7wqQM9rGyn15AcdlaUno1Ka3/NCiSJ4pSBeobcri6FHgsphExpOtJb/XXIj
SlhkS6iUm28KkaCD/NjPmOpccy7R0dooNA31gQxnyRqSZ2nCj03Nn3J0CQ2mItG7BFM9+nNU37Xf
oC9biS7K282P36gm6SxdpVgn1juNil5FOBpg1DtED/qw0eFngrzTR4ozdm7Sg74dXMVF37e776eb
2mg2Pdrl/jZZWeelvTKXyclFyQQ60YXBR1m1BSUovcO2Cjq1bN2h8G+k1WvxoqG5DjpvSYBSgj8h
qDDV4L24nXge7FhAvmG3gA6Cam22MqZ5250GVuaWOihJQyy9AdsACDT0tDfYlr1xxZ3Y3DRB8hDV
/hM4CzSrk5V78dvb+GxPJ6M3V7wUTdihNvg2KZz50ZvJk6/tGZ7vVXe2RLcMIaq9H2ok/FLNSnbn
49zyOH/YFeJ4SyNbyKoRGcKGHqJykCmo0Vk6+s1Bpo+43kZDAyvrT1h1dLAHNhkiVTwYp1GREDwF
Yy35zqcutu4rROVGbiDbNg/vQGVcnLe3UAu2FZMgCzBsBjOJdzOaCaQot5pyk8SWegc0x6fzqAyu
4COAy68I8l1vJOEnLe1Gdy65uCCMuY8OVo2GVJOtTPqSHx99jXiFSycthtWSr5Hji8j5CFEAZM0r
U7xw2zkZspiDU5oaukAFGHBDH+CmhZ/YNeQNUEdV2QYw07kgmmFsW8vRLgb948GpQugzCiMKLOzC
CfdZ38FI/aF6adx4D9PfyrIuRdljU9qpKUBOfqCYmFIKeHxrhDYyymIrE7l0apAt0oDHznl2VRiP
IdUkqyKCTgubB32TU+dGLXJWSf3kV/FaFXbRNYCWWNCPaDL/dzqkdOrSwp9jqVnZ6NpJ5XUfQE8O
Alr5iQhHuPnTkrDzK3qtq7AkR5s4cb+VvTLZNaU8bAF4b6JBffZbs9ye34aL60WpYoaXUB8Ti1YU
siYffheS6znz2Y/2LRL2H8/bWJxArhwzsgQgnPhmqeQkC9pq7nRtZyR08irDLpXlzcr9981QOHQp
vMwRWwf7KeYxrNZvSdaTxKo8XfJ3bWJGT22SdcnKIb9oR5MhkwCNY3C+nvoDNyQLyDI8qQNCDRAi
aGgA0gpdtOXt+XlT5kv0yYnHiCxuR8RHh5SwWFH2/VyxzZ40AFRR9b4e8wry0y7+nJtadB2b9Bi2
Rkgn6jjCzWvSct1n9NWtfMT8InrzEao634VNw3yDNnUQbANnyrSWCnq3bYbuXVhldHJPg35B5Wfu
v+1osKgV/9GYZiY3szMgcZLUte2xPB9z7QL5ZBlgr7ATFVlRaztLkVtqTA328UlCBiNA1bQJtF3e
IeoB8Qf0gmi1XBjcf19SyHVXVv+NM6sGtxyN6saMNuMycrr6SaeFgMq4hdQdrceK3V/VRnapG/Ya
xmwejDDvJ4aEINfHTp2oDoZAEPiunml3JfxLptnTeBOiiRLaz7Rt2CuhdXl4FGQZn/G2AuEVOr2G
plZu1C6GZz/icWUm/kyBYoW78561YkpMCGaB5EeJjqkKtpEibQ809V6hDLMS4d6eut9W7M8hiXnB
smjbyZupmTwU5YxyiG5qaNKequu2GHuknrcc/aprxWq1K3BamiFlZPmCMYWotvSff2LQ8HDhqrb2
tnIwNbDK+BaXSqmT3/fG4Bp9vBtb7fEnzFg8XcGHU9EUb3OeU9O2kNk88+jgbowD5PbbGLWr81YW
IiGYfp0n8oyTfQPIRU9UK+LOhAwDBbBE4eIyRc2X8zaWNv1cUKQ6qiDVALzidMMRXKTaKmYjkC2g
XKv1T3HWvdejKXgCPWg/+HTOoOmJ+NsjOTP6+5Wh6YqVe83b3QjrG5lEmS0HqssRvkJKoykvbBvJ
EfpOUR/WoHBV0OoFm3lQFKQ7s3F4mlaBS29nmBiArzi0PpL7d4Q0C0JxSuHrdNC2XRJ9SAJSmFkb
OPvzc7xkxSRlxNkMdAX4wukUD6CATdvHyjgUD14YP0M6tAbBevOqUWdos0ETCFUzSuvzz4+e33Hk
Q0dmRtD2Q0kfoEg/Oh+cLL2Zxo+T9Mf58bx5hc87nioQzzD6dxxbOKHHoe4gguQeVVWmfyiVQyq9
xNcZIaBqneLOb5xxA0Gm9Om82cWAdmRWGGKh5XSzyZjNU+iv59Z/mBdnzsrzZpQ58r85GY7sCMeg
3nj05M7tsLZc8G7IYKeYbo3cuUu8eAd/HuwsCaLBg7rvPWOrtPJlUlQreeilKaZQAKSGEuh8Cz9d
Tj2Ls6gxuDLWyjO8WeU1F1eINvkfbF0ZVEs2FB5qAPuIo6trvRVv7v+sryWDBlExT+JIOBrV1E+6
umE5p1T5rdEUHcWc7KlFd9J1hmwNL/x2d2CNzhSddI6qg4c8HWqqemOdzkdiWaU3jt28m4p0rdT7
tlFqHpKG/ihdRAt5FC+1pzGkMw/yyyqiL9w0ilt4lSGr0OP8pge+9GrSwfxBCvLhFnou+Ukf6+K+
NSFpiSO6yy2P65japs5tmTjZ03mXW9i85Hhs6qoEibfQxkKNkABTUrK7ZtreGGiO0hyco0PArQ9d
DtK+cRg12/NG3847i+zQdqfZBF6A9qfzrmZtLVUVFBtS0sOQoE0K6A4jvTxvZWnTHk+8ECvSXs+D
JmTixx5+nKEBzVu9D3xn5S6/6LJH6yvEBsM36AGyOff7me6IkgA1ImMLvBa46DCszNzimEweKJzK
gBFFRFGAbELYjpz+rWzBWVjtQrgawPT9jBmLfLzJHtTeHBtp7sglXQPwg8GuxPm3zyBWjay/jOGb
t8aRmXm0RydH0YfZhNoRqKx4rqr0CGCNoCDBQOZfBklbS5G/dbvZHF1GgKVMVRZTuJaimGozOuUm
jIM7uRt3SRQGKyF8cYGAY823szmBITwikA+D0k4Kqg103NVDbsNXNKlesjVbde29suh4M+HF/FpV
3/SPhPSQl5IuMRzugJtACX6Tuvgl0oxPzV9PJswXJJuoPL9XqdQIwwrKqUydKUJBpIO+ykKjo1Ha
cnd+wy6sD2GBGEnlGFynWB5XprYAZMnz2x6m9ipuIBGDMKZYwT+vWRHO2IgeLC/NkgpeyvphygeC
bPTXBwJ+iFst1WmbpI8QEqI2RXQ+4Eo5wtpiej41cOuvX9BZCyp0GueW/gZa6BWZNPU9Fzu5/qxZ
z566VipbcGQMgMqcPUwFeny6NyW5b+WgYgxZ9JTE0NZ5MMJJwUqgebsYJgVvsn2k/bmgipcNXmUl
J33MSRA+ldFn3Uj+8n4kqSCb7A5miwy4cKEYaeWATHZEEzO0tLtWkvStPsr6LvKHZn/efd/OmEkS
hSKQRY7doEJzOmNoalHd1KisoanjGPcGRMQqxOrnjbzd9LxW5shi0Jesktc7NdLKYS03loP3VhoE
GeDvkeOKxgrpi8jI6KoapiBYKZcI11Jbo20dV2P+eNfSZCv6M6pBJfsyrDe51V42FowmAekJ2Oof
QatvIrhjB6jywnG6rCR5byMI82/o33+edOvX37r3P+fFWIWIqAh//Ndt+LnK6/xr89/zP/vzr53+
o3/dF1+yd0315Utz+1qIf/PkH/L7/21/+9q8nvxhl8HxPj62X6rx6UvdJs3/8grMf/P/+sNfvnz7
Lc9j8eWfv76ivp1tYRqvws/Nr//+0UxEwBNexyn/ZC6YLfz7x3evKf9yVxf///9VYZP/8u41a/KF
f/vltW7++auk2v/gMU2HCg93AK3WnETrv3z7ka78A8c0bSqGLCA/xWKWV03AP1Osf/Bs4w7MfZ+k
J3WfX3+BY/nbz1TlH2B4TB0gPz3H/Fvn1/+diYfv75bvi7TMuCA2mRm029K0aSEOTRFfYY+cOi8t
0d2UjHGzkQ/9V0RgH5B53w039VOyTW972mMTN3iyXuSL6HA0Y//+kmOuB7F6+8ayEPSDeGi1KYDk
yn7f7uSd7oIrhpZtE/zueC5tfMYdYgpbzY12BAijQVltJV6LuSrxC0xh46pA5EJZM2imc9PXWVBt
U7rhl/Jzu43oQN5KW3vtXS7CzQyA2vQ3z6BjGoHBOwjPG8sOVUQqacbzbo0PzTMYd/kl/1QitLwZ
XJimH6EpBw+M0vdKVJ9n8+gZKxoWS26eoxW+12C4zb6q8nu/fqVAtrEnUG/eo6mvXMCFuPvGmnA3
8XWJPH0Pe2nSUO2IDJiqO6RbYso7K8FXLLd9N0WljwcqSABL5Gew4gzmoQFTiO7tio/pVXch3UpX
3u/rhAZvNsu8euShZ8APiThbEw7g3kcV0S6xpd+ObgYx8iWCpRf1FwkZNPpQNs3L+Jxdhffag/F8
frfM21BcvmPL86F9dC0HlRoNSYJlKbtXNKQ7obVUNRe5S9fwixVfEQ4XKFEof5ADo5UHsCANo8Kx
KfsS/BNzUJjnFEJpUGLhAb6lq+IKbezfzg9t/vSToQnG5uP1eGjGmBv+gDFtQJMRwl+EuNZ2+ht/
nG2QDuOItubcprBwAQUj32yShppsvxsRkgOMU7upi0ziFtoxsNLyZpav2a69b5an8siysHBeX5dF
OY+ud/udb1/DoHMRwrkRI4PzIdyuIe7ebgdhpMLSwTNl9PKEveBm2ht75cJ+ji8Rp9uvbwchK/Xd
S46GJixcjvNRHmJSvQiu8TFL28sQJd4IhkjbdDn5mguUcpR7T5u8Wy7Ha002K4uqCUHGq/V29Czg
RdX04Jg4qyVv/GbFO9eMcBIfe6fK0zVIFIyEI3UKBMY1CwwZUsE/sQksDnUy+yT4xEs3wk1TClE3
CZHmZUhqOCVXMXDCNfX7ch2ZEDwR5FBbQhnIQbNvX6BKiTzkmTf65eD22+7Ost34I1nOYKf0G39l
Ehe3+A/TprD9EK02UhjTEHxQ6HqAJX/qPp6fv+V9dmRCGF3v94mC6t33fYb4oDv9bj6UWzSY9uO1
uobfEbyCp9EMCiY8Upam+UrMUrZpE0MjpkSu2k2bBp10OYHrsFgDYa2YEXGfodM0yRAaCH/Jt374
VSv+8LTX8xMnHCzfRwK1Cqg1yLzfHGm+IlHU9szITcInaKIDAGyjdx/Hn2KoZs6bEhzwuylHpZwB
JnIG3J9uJaji1MTOmbTOQAQ8eWkaJEOqdlNoK4+jxWk7MiT4QteUNldnqNLrOtzCLnpt9v0lZeT9
3xvP/BlHB1eWkBnxUHWBR3JA7SpwU/3OiUHXy87uvCVh/7yZOSHSklIaJp6gyKh59SN6p49BUK0c
kWsmZj85GkwoSW0ZWZgAfrNRo0/NGn/RkqPpCsRdtOzThSxm4eyqTlHwQyhhhDN2Zm9trMcCHtIs
/qNvHs7P15IDHNsSgrYcJaUjZwwGhM9WyZQNuqBuWa9BJL5989HV5du6zN3HDEt35sT56aTR1hqj
xwP0Sj6g3IL2J4JT8tfA5e108Hu3+ho+OF+jO8cdrsIHeWteh9typTQkvii+fQN3XzYvBUXikuDs
gddNIWKcyL3fSBfGlgvOa37lfwHVv+tvpE/TDgbcVWC/eM14Y1UYeV/FUDMGAJfHK6C3O6jIXfM+
v1Q38dZ8Or+YS2HjeICC87eFH3SdZIVuZyMIETWHdioRx0Lczft63pJ4iHwfFfwoPP/pSWZCT9dz
lEIj1uUGjYV7+2Dt81v/0OysA+0l/wd6tKUNYRwZE5y0V8sSdVwvhMao2sGftlVQgq3UZ2Da902x
1nIqPnbnsc2EV0DsNQNCXnFslNxGI4+oncOXPu3j6/IWmZdN9Npvfbc5hNu1B+fCHjyxJwyvm6TJ
T1rEUmWTG3b1ZS5odd5a68y3armwBU/MCIeK71BMb5Tq27Bs5WDs60N8sD4NX+WbzkUB4Ql/uVhx
kwWPPLEpbDkoIyXNULE5Hppt9qy7+ScVyp0AsPnsKjAgk1EYr73dit3FKeWyQSkD6WyAEafuqSLe
KPUTU5p/bXcqIqfb8gAAC1lbt91Pbn055yxW8zTzQr2ZYYukNoSckDzqQp7GUm2IrCsVCd9b9Urd
hVfGbrr6PlLeayvH0PIQHZCLKgJuwM+FIcao0lgetNeN+kc6s5gFDbLh2ub8TC4cdkwhnDq2McMY
xdJJMhlWUuSktlppbmD04XZcuY8uHQ1zdz5Pze8tV4JfNlDLyTR74v5X4UV6x1K5/q7ZWI/WtX+l
Pw+udJhu461zmV9YD+utJ0suCs8LVaGZCBSShdN5tNUctEaCFkra2FvVV2YALXT9+dVkruGSlpaM
ln2Ei6FNmtOcp6ZMmEUcyYB7H4mz34yiuW58+TXU9BXPWByRgVYfEAZgwabghmExlUokM6JuVA+B
8ZKpr4XXXTn+l/O+sRgowckDDuCmqoEQFsZjDFrVQw7ravf61bQN3Pq99IRC1j0r9r6//pk4eWxO
2NRtRnNU10qcOaH2YUq9i0IdD3m91py5Oixh/mw7CoexwU50GTyHF9M1lOG7ajeH/3wf7teSq+r8
+8SwMVdcOExnPJlYegElMXAm5agMb82DdK1eRQdtYx70RwLXsB+25ZNzHV9JO+8ie/XeNVdtuAnV
TQrxsQvIYutvje3Kwi550PEXCQubthVifloSu7q30wPXv9Cu7UvrE7IdsYvUKApphNRd9ujv9dW8
r5Ar+Xb6HtsWVnmMSSJoBrbzr46ybS77WzDtrv5cZRt/l8Prv+l23gcNxR8q4W72ybo8P/iliEc7
Dw3n+kxiqwvxoK4cJGXjCJWQOjwYvMDbcO2GsWyCFAY5ETKx30A3Ry+IOiVsWwNDDPwXX7spncfz
QxCzr9/nEDSbTsVL4xE5B6IjA9rQd2A3eUHoBbk0Tnp3uoivjAtvG7qIJruTa7zQ1Bbv7ZXQsxTh
YKT+07DgOIheEy7Qa3al4uNgf1TVh8paqYAvXeO5gv2wIThIZPZV1oXYyG6qSwW5HRoUJVefdcvQ
J7qyr6nAuNU+XXk+LC7akVkhKmiR0YVxj9mmlbYTDMfDsOJ5i54PKlAxIfnh5imsmsmFpS5be34p
+BfZvrvwL6VDc6hXBiJiur55x3zF5dpgGXigcHfnrC8SyUQkffgQPcu7+DqAQOZC2s1FJBlByc/D
+3DVM5amz9QB/9DiCVuN2JAX0hEwWnkZu61e71qY1ey/iC6ah8V9nacdicGZTGie3iOnn8KxCSKD
GpVdvySzzKMSbqpupVyzMIxjI2IFu9IcBhKYIQqlL4F53XYrCZmlrTsD+OklBFEAUFrw7rGu1NZv
5NDNEvfby+qg9hv1GWUnIt/kovq7ye9Rh4pWSajVObIJ5xBtFDNBOcVUUH+C6bhNA7pw5+fjHq3H
a4TLXSTddrWbvUNM+ya9ra6t98nruE23KRKKt3D9p+/MlQlYiCAaPfC84vgCwA/CJoD135SnWg0R
PphuODMPLbJaEqLq50PkspkZXAxIDBSKYGYqSkWr0Cdx597wDsVzyPo3xrR6ti/5C8RTf9oRAiLk
ezHVQ+xYykZ+StMtrAgXwXP1gOL0ZXafH1DjPmgvPX3Vvzu3/RYwwq1yW6wWNb9hT98s7tGHCIvL
iWvro8aHaPfODQKcu2Froo/hkmIK9tkF7B3p83DIUD66S7fjRX2hP0bv194sS6GH1f0xHWIQ9Ts/
jAZczLrnXqEnM63C1ttOd+qlisrlpkK4byOt1pbWVlsIDbytzTicB0+GCj7UaBPWiHrBEnDeqcRC
/bcQ9GN4YE6EEGRGhtIZGkJl++ISNqGn9q5/mojlBNcth+5X5PUuVQpAm+J2TV7g/BgB55/aVsxe
H3yZMZb2Oy3YeyVUkmtEQAv3wqPlM2ThAWMDcDaTGBsJQkdZNLoQv0bBc4Nk4fmZPL9tQAudDqYA
iNFJA4ZGud2UxW1RrdwilmeL3j/gYQp0kvMHHB0W6tR0FcGQWBfdaB7KYRTjUOT5qWH8sCJEGbBJ
RVlGnBYD0qfh6FaVvz0/UUuJOJbkhwkhwJhjpihhggnzETK7jUU5c0sW1R230232WF+cN7e8Lj+s
CVFESgYvlSemLc1/j+EXK97/vd8vxIeC9kZ1midMhv4BRwO093TewqILWzMCwqDErYqlFdsZ0L8a
ALYqneJqDaKd7Wep+eiTUTxvaJ6KNwH3yJDgYWnnRF6Hzog7gNXRvBsA0W6Wf/WtxG1gZT5vbNkN
jqwJntaVht2Tcghd/eBfFPfTNam99wVvVpOiHmnF8+YWd8+RNcHpemXkmeZgrW1u6uQuqfb1WjX5
G4z+3PwJruajx9RVMwJZPRSX8lX6pO+Svb+TdsauP5SH1A3dake25oGnMBJC+8L19+vn5qLDH41U
cEjI2xC7rvgKC5i/38obtU325ydz4doP8PKHRwqH01jXhSHXmBi4ds05WeOg76v1QsTi9Q6qfpJP
5IUcQz0NeaE6FVWZYce47260Lbqdu/gSTfntXIrwV6+TizN3ZE4I4XXWTEZHVyqCidcTJebp8/lp
W9zIR79f2F9w5eY+zGoMR1UvpKTYBYa1UyAQlcIVS4t3cmjH/5w5YXOFuZUbbcPM6Qdlf0v1cmdd
S+nGPwxX8418xjGZT+l+LXu+NoPCLoOilJa1lkPQjMxN62cbx393fg4X9zEt6TQtfYOFCfeVRIEd
JYhYI3SCEP2+N0B8e/pK+9ny1ZOiuUKZiKNWvGtHHlmW0KPuNoMHo5vhYbrXD7Kr7RFl3PlX1UVz
laFEl7jeO32f7m1/E96vFf+WojEwYJurBM1+DPbU+Qn6pRnJjNQAvNT7vK2oQ5gJgoc3nb9GqLE0
rcfGhIXTWtB78bxwKIO5Qf2c0pueOivTuuiVx1aEAImk56DR4UJG50N/NbrTVr4ad6arXUu78aEZ
N8OL73a365Ssi6NTAMDCOkGPm4iDhZ9J0xqdqbSSmzp6SbqbYfpw3i8XjzNIH2luo7xIjkyIiRka
mpM9v4IpwdmH/uB/ctx2i6I92nS8D9aeaUs5JZo2bCDuVDmYVOHyjApc00zzYdN8Hq/Mq/Yg3WXX
xqfxI/VG+N6KQ7pGVLY8iz8sCtFY9hK5iyRmkT6vTfU/7H3JcuQ6luy/9J5lnIcth5g0SynlsIEp
J44ACJAgSP5Of8r7sefMvNWtoMIiTLXuWpSVXbulEwCBgzO5+/SrBfVkW0wXgpA/XaD1K/p2YSsv
3EcWVAwIAqou6+H02Z28BnPjM9+CUvOheiR3ZioTdP7v1VOZXkpJlsfxnPGVi556V0bGEpR4RX3F
uXndRaCQ7qu0haayEkjyx+kSoG2Ny/6Tg71d8eqmE+22AylgdDr0e2fn75dHLk9MpLTnD+nJLwg6
rQUbCS2yZfL8bQpRUGiNiGK55SVUmDvIPQ5uZjE7OW/m9F0A+xFKdRioBczk2M7csKUDh0CysgwI
W4YJgQ4NuLP0M8R8MSM2P0JEroiDanoofG9TFyYoYfwPqor83dY3v2Ll0wobAoxkmQCv6ufAuWvE
4/llnnrsMO30P6tceTNmjNoplygoj9QrKc2XRl3S6bpkYhXLlX3+T87XVZB5NJ/a6kJl9ZKBldfy
IM1ZSQt71Hb82jOqPWawL9QfT3t96OsBohWBXmrdrvTdyswl1CgTlagMGoKv4TJ0nC7NbfSFBKoM
c7Z0qf6Dyj5gO8iXcQZNqBSt1sbFZKkJnyhp/d8O5oP8xogtI79Q/TvVe3trZt3VBs29zGuNYwDd
8JeaTFlvzAfgijeDKjZdVXAQuAxXTDiPEV6IuHSqWypJIou8z84fyJPX+38X/Kdt/aZCMLSdAZzJ
kr/JKRnyb345xFFdXnDQp2/3GzMrL9LNDsbJfCxYH8LtEpW3V0urEWWq7HJj71TM/OYj/qkAv1kT
vhsDByM+Yt7+BgcNqHpfzBrvTj5duAmXNm/l+Qko6Aw5w9Bgo6zagCRjetXTJWmwk1YwiAmKe3Bi
ArN47BmFLGpVzhhCsv0vPfvijn4ylU56/hycLItHb6ys3IZltVFfQhIG4asG9gbixv6ND7nQrH3K
x4zXMUJYjCtkamMhGWiCpCtiVscEWrIQLo0+nf85l9a8uocA/LcWZJBQgquvTY4gDAP6Aft+3shp
L/PvNYP0f5UY1BbJoVcNLxPeTC/g9c/YJtx3abSFuvCSnWLIy9hEF+Owkw4UGFqE6IsM5rr3auPC
/Z3irbwa4l1VUriXVC2sE0GJCx5BgE7RHQXCcHU00TrqR+jZo64ABpMuKwBD3nKXedsOsJ8yRgdT
5LHqzHDjTXWdzBxa7DZ3odxHoykBpSO2QJs8MY2w3ZljD0TE0Fj3rRbDU6t0eCHKOBXPYBBtEe8B
w5TzDmEyR7yHhjw+hb0l23ZDt/NW7KsYzAr78x/9xMk6MrR64akO6iFgqM2bM9QCMV0fqibNETJf
cHlA4L6LCwHUw7gNyIAx84AW9fG9ncpcaEBYacJaG+JkJIf+aTabZmPHXu8S1HImUINCjC+MJN4b
w3ySdud/nfAw6XgAI5KfFMOcj3HQjeHVrDz5UMh62nkeKt6h7ZAv0sFFSZxw6L60M6lvwU0cQvAj
Mro9q9QIWgi0WcNQzA+jG81x2w5OkgPsy4DI8PRD6cOplAEVt8pBpduqDPYbD2Co4rnPUWaF1siB
j45Ox1FFST6Oc8K6xkh74VqpDsW0K+ZKJQL/tekVAQ0gChWQDByDzcjGwkJZe+RWbAlIjSeaQznD
jazaioMZMy6pM9flXTj3ISZGae282NTWG0zR031Z0ukbNcRwhTYhcvUm8PNnrqOex0PbW49DQ52b
MJp+RFyhKS6BpO9Eb28dVY6PPSvrO9uM0NfLofENetQwmbU77EBWaMeW10C+nEBqM49dOUx7d3DF
D2oO+KfWKEHuTprpWobFtLPMDonZCC1hIjv72g7BgxD7U6DNXd9I+aUz2uKntpp2N8rCfuyVFW0t
6nZ3syVN4LIqKV49TCLyTPjWiNLGrKD9ggKLjIOG08TvCgIiXNBPaMiE3lB79u8wmlwGt8DTm6iS
ERn1Wy8ypvsxn+YhbetGOEPsMdb0B9CUOMHWanGZfgWtbkHaiSE279qLSKOvK8f2GqCLMG6aAVpt
RzdWIQpvU3liEldzMDG724TCyN0ClNGzEkDFgtkEsJZgQ6tIavAEVU6VOSZ1vgyGhcsIZoEUqvYI
DUhgTnuzbsGKOvW21gl4Lrxtj+27gmi591SpMoTiaBjuVBfkmVNXeusFld4gE6wf7JI19wUV/k0A
uqgvFfqxj75QLNVLOEzF4D7mbmMdCFB3G49Qa8dqr7m3qqjIgBdQ955nCAhxKBtkUNBEh+585e/7
LggzG9rTX4kxOD7Adx3jmWSR+0mMujwY3lQlM209aIV25a/AJ9hC6Pt1SVfxYlOWZruvq3myExXU
EnS2wt2bwnKzACPqPwvDlqkKlLptcM3HmA6GvXPMyIlHSHbcBGMtUo2UkcRomzVJNXV4Stqp/gTt
emvjaOreKMsI86RDpaFIgt4ZF4j7rPcN9aKt49f2tSC6ucKU6ZiUlTczwLgFHT+RqHe3c53r4LaV
RN0VRFRfDKezb8NhsJOQQ+u9Z02TTDUVkDxrZx2PTtR/A3N0lEm3ZiAdNRrgXVTI9FU1Bfary2Y7
7eqCvJiitYbD5I3FTVX6FbRh8qi/WqR4qm05Fvwz1Tzf4xrRrNRc7NrWdrCzgfeZ2qx8AIdcdb8M
jDx0kyGQm5kWIgNoP0KIu1bdTga5c2srGd3DBfixa3G+cYO8uiemBqssBSpeDl60pyBYvClmaTw5
jFCw3ZbTtZH34d7P/fLaNakBNs7W2XUandwOjvC3yAe9MbXVb4XT5NsOjBhbMuTiZqrnPmO1WTwO
eQOsdz6auyGYmm3Paz8Vquy3HGJ020Z57LooPTOpbIenbtuDf0a1pN+HPbWSIKLdoahdcCoHQ7Gx
bakyNZRqq62wOkBUV2/Y5JCNLm2UTXqbukBiQDsoJk7ng0bb7brfvCJzEA92EWzqvqqvCQuMRx34
w7aJxulZqBZM461XR9UGKXZ7JwlEJUsghLMJjD+AYrF5WxpRm0JAt0H4Rcz6OjS7/KaEWP0jVYZ8
MYF3yxNQbTqgp5znbKjC/uDyif2c52b43JcMpFBtow464sV2CnLAbsfSLT5rFalDmRu9G7c09DNn
8vv7zhXBV5Mr9Ai1W5GUN27zKfdrjMApp7JjowWgAQT+1idHMS/GvIF6bduyMRNu1/6zx4rxqzSo
mSjbBs9BUnMeDRvpgSIk531bp2Whi8fSCq3UNadq0/DJAdrYGvqtn/PpXs9fdUu7bW9W4w/XZHrL
JlrUMZ2l9TmXbeOnZViSZ5A9Yj4JMmvep8ptrXt4c2vbiNbMIhOVF0yaktuGO03iKdKlzJutPjMo
jiDYa2x7n1d2czA6JTeDwdTB7yKmEmsCWUIOwF0Gjakoaz3JMp9M0bUEdqgF+jzy9pVFjJth0tE1
4nF+FWhp7pnTs++R1+QbwxTzrTaZd6DMKzdFOFW3Cl4QuNyCqh0rCb1rq8naezpwD8SD13FaL0z6
RoEyrK/GraH64NMY4mXwuRPLZowwOqC7GxD9mTvhdUbs+A1J9QIL0I3sNrxS7U3NGYmHCgdMKu7F
1mCrPbzA+M2To7frQX30MvCi3vrFHL5iHBDIDFB7bj1T+nBhuH18LMjG7ef5MLeDv/dArLmPqjBo
4gLspxDD0vUL6LdpXM1uFTOro5kwwaJEG1z5sXQc6Os6MnMa1XwleVBfQZvgycHbE7sFNHrAc+Cg
DEGNCuptHjuI3McYG4aLMsP0xM43IpTE58bFqAYTYeySOtw5kXQzyEiVezVIKA2YTic2UJe2fjHb
wJwiC5vx1W8K5wYT6vLGcEP6a8ZdyGjLq0yPiGBDyAEefLNyPtxRh941qsEu9BnBtbOusLfujNmh
cWgS1/M2Y3FlG3xXGh8fDFisYAwPE0rA8KwzhBA5parCnCbmZMbavAWu9kJ4eiIjh4mFOg5DZMsQ
1io6zXkuGWdmk8jUTPp9Pt00myjTGwuvxlV1uFRGPDETc2xvlZBMTTv01oSN8+4AlHeu57hKMSa3
gcZanIHgIMec5j+j1P/HSPJfkDc4z0hy8ypfWfH//vuIi+Sf/9c/XCQgHAGPLtJe0I0sLEImEph/
c5GE/wLpPtLGZUQTGiJL1fd/uEj+hTcoBOkQHPwygYhyxL+pSCzzX38rZyZ+Hhph+IsfoCJZcvw3
dXXU/sA+4kOb0QRqArdtlZ1XNd7GusbQDf7NPvPKBlUJn0iE+VQjEVGY2RtptYMjA/0pGCUeP5Qo
/jEfQbh0AYZgA9aFb2cGkq918CZb5WDtOhW9GDxotoHDP+ZSFkOY6QSAGAwuABisi4F5PdK54T0e
/1aMO82tOVU+eDjq0C8v1FVXlYfFFIaAAFWGsaUEtkp+mQKrmoQ8N/SLiE5LH+wb/ngJ2LnGAv61
golsWAqX2sOqzWRBBifH9AyHDIfxQ23zjCZkJ/b9w4dH3v6aghyDA7CljSbFqjYG1kskVwOaxk6E
3FZTUGHoRtiZ7AeyOX8e1kXbv7bwrSBIAQJsYFuO83lLRmaOYS1opx2qn2wfvlYbc4SmiLmRQC9s
8g0zLlRFTn4uPMegcwL7BgZWjy3qUee510NPDZKp+W4KwXsPcZhL83yrisifdYXguAX8CV0eXOlj
K2MkBK9KHIppyh8Qau4ne3yq8Zqe37/lz6yuM15MkBsBA4JKsLu6zlS0keFGjMeY4WEQTu/V+H2O
OoByK2603ylpi6de12j6nLf7fhNtuCPsICBkC1nLsvw31WBlO7V0TM5i3LHiDn7GfZSVtJ/PWzlx
6GEGnhQMKdhDTIAfm+mmqQi65dDL1NqQFzD4pOae7/Wnaefcn7f1/oPB1GIIqArot613MigHAY1X
aJDMXFkJx9znRoFSJCGjai6cwPcfzVkOO9YDhLyHhszxqszG5R4nFhxG3UU3UpaHqtLsR4ny1I2g
k/utjjx5abDg/ReDUXgq+H/YxlNzbJS7ziyRhvF4JpghNRj/pIh3aY7+hJEQFQaUVnzEcXCJx0a0
CfeeswpsoF6U9PxHoC8pFbz/THCBbywsv+DtwQvD2iETfJNunNyMS54X+6YfUdzTs9OkHz0Tx8ZW
rgKVwyoybJzyfLBU3If8bhSowA1NfmEgY/lDx9cYhv7KTS/9uTVvVNByZpdjR6Ft1FlfwSFv7YAu
Dp9sPhTfiTlcItM79Z0WNqeFGxsClmtOLqh3hw1RAY3bUDyUdPzB8+mD9wlACmAynSXbAYciqM+O
PxTxvYJ5A8eS3OYqRID/jYc6ugJ+6RKpwjrqhoo2Qorwr/Q6/vc6pukhVVjnE+S87Kia75R0xcvU
sGAzUOakPR3MK6Tn08aUXvUZZTp+M5s3o91gstKU2/MnZh2Ro9ZuI7yKkAMgmUF3f7VsezIZVCMI
lm0YwzPq0u0OuoOYqLRouMXgmU5QB8pTW479nnkaWgSjD5kghlpOgvkDPxn4QLIgNHOUuPpLFBer
2/P31yH2AlIQ4QowuccfhdWKURKhcNV7KK407QHSF1le2Jd2Yfk7b87zHzuAUANAiggMtN4rZ2MV
nLaTogwFskh+HczBTW1jsNLBHGVGIIwZj8h598CMgJxkGp+rutSH819idaXWP2F9pfrSLAH9r1iM
r2V8pnULnkb8YFRCKtl/cwcMem3OWzy1uQHmgpcwHfP7a4tdR2hdq5GiXjUkeRGBl6nassq+4JTW
A0d/V4Yu15Iuo4u/Ds+sRoc1n0waR5EEstrCKc6moo2KeBIGKGy8OciqLvLui9GEVLkvyr7K6ojY
WWFM1c+FhNY4BEHvvnRlA5bzyXbuemhhqOSj+wE1afCbIcgCDTROw/Fhyw2Uu0kF7KVA/T92gFmW
HXhbWTdfiPXXDgA7Aks+rIAO2LNBA3lsydDEFbNEmLAwqbkgBnEXtOmC/u63hhNfGvlaec+/5hD6
/OG+BmR/9cq1gBYNitYsBgaLPSiUym9bkPp+fPugH4iCNzpCmJn4A/1989JplZs5Q4ME7ZnyJS+J
FTO3fona7hLh7YnlgF7AtCFg4CCQXPNGKV4v3TI8Br2evA2ThOwjToYv50/DCSt44BB/gEsQ18Ne
vaXB1EUTL6GlN0TgP+8a4qP2aVxSKwzfOR50u6DHAI1hZBRIw49Pgtuw3igJSkdDC2Jt22m7mFZa
x6ErNpwADKK8W7McL6ztva85trpy+iDzIZoEmIZAo+3TSMwi6Qv1SdrjC6hF/4NzgRoWcGcRdC1A
ULFaYjExIzQkxNZy30yrPExsqMmhM5Gd/16rIHU55MgnUNyFn0GS5KzWhD47HzhSi9js5p9uFUBX
Voy/W6Ch4rBs09aQl1hG3vtPWARhMVh2nADNxNUtDjRzwonjRWwb+osVM0+HScKTGu4lto1Ta0O4
hWrgX6qW1fNEPcpgrKTxSDD2D5KsuvQ/o9kTd8S6CkT4/eNbGaEcCEJs8K+Dcvb4ULbE1mXewlzJ
0UOoYs7QuJa73Nsu+h3nbb0/iphNQAsSiqiLMvn6MlcEDQi5hKzgfIfeqbENtLGxaP2rdp/PW3r/
ueB1l7IHbhrGX9dZDHIzRcYCs+wUPMB2Ww6AqFCRaLO8FOCdWBMutOdjTtIJlzHw4/3rJ1GVJdoI
cc9zzMw4EnWfuG9tSIVU1KePFLXe4sPedxEGgzQEagRAea5vGXG09h3DpXHTluhfwsyvCl56V7Tk
g3iy5WsB1eghf4fJReD0eHn4nJY5WUhpqrCSiSfC+mroGrBketEHpfH+mELyhDISoM6Lgzw2ZbgN
BDgLjiISdBZ2kHQCIMYc3a8fPhlAlZkOquCoDYBA+dhK7tWta4POMR6D7wQR3lC2VwVll+Kg5Zk9
DjIRBKEUBnJujK5CJPrYTFegES3BjolZ/JRs1RYd52H3A8/KFkAAilmBiw//egBo2b9gqbdAMQUP
Okhbj03aeTfWtHAQ4hEDej8lKyFj1rng/TQGvbRx7Bj9vjnrAmnElBod21EjcMD1iKmin50cMdiF
xeRBbGkoaWWoh7pRPFZ8kYLi/WYYwN924ST/GXhf7RNyItQa4FmBQ1njzqMAtTtu4+XltiHG56CU
Ahx3gRiMeJiEMNOm8xu9q5qq+syVUm7cjIV5R/hMvrmkhLPqvZnQlPtt7cVikRHLqt7XmDlppVPE
A53dHILLuWEmUzeDR2jwqugTCF58kfRuJy08xLmMhtikEYDfuhqYs8EAVWelU1cs+lMz6+6DAWXw
S2dkOWpHa0d4BpEb5CLgRLCgTHD8wUSJ4R0/bJGOSQjcSIV+JdLJ/AB177Rj1YYaRompgASyAuMm
dMdlQiX3d+fvw/vnBhRIvgnBF5RdIDez8l+lRp9yQt8O9wEaEg4Vz0WD2RZfP6mi1XHgA1dy3uIJ
jwkd8z+nFIwQSBKOl230wFq6IVrnkWskWudbg/9Cfzk26gtP2/t4CzkeQhE0NDyIOgarC+F22HN3
ieoCYHQ68UvSCBNvODHV76GgqRLb8wt7H0Ue21sW/iYobmfGau4jx3KLEcxqZbnJi+4Sieup77Wo
zCFEQCEQ2fKxEc8ujRqqWkvpYraAsjBI+bWgE4asaD6gpR113C+SGViQSww2p5YXIKvzICsKHod1
ZqFbESnqwaVVZXg92FaGKs3vj+/gHyJ6CM+hPv2n5PpmB2ujN2qfY3GgesI4V+F14GkePp83cur8
BZhMgSF0v99N6VE6Ar3cI3gcAoxFemNWuBFoDMpdH17iJz5xAiPcKs9e9O0RTq9ueBP1viB2x2Lb
B9670ANm0Krh4ATkuoD0Xco5/dzXeIzOr/DEl0IZFeIdOPswva50BmFVMY70L4aAT5GigfG78NsL
n+rU0t7aWF2uWXOUG0e81mU/GBlcu5kM4/QjCNzvubZIMoFAf+w/WPRc3jiIg8N7AFiKU7h2meZk
eKNoGUYsDLqxi/G5a9jtEMmH8xu4/Pgjz/zHzNLvBN8K6oTL4t+cw4GA0xrygNhA9Wy41xZU1vrq
539gw0eaZEIqCHZWF1nQrnB9u0X9ltuop5W6zUTvFqnfNNXmvKn1rO3fbUO7Fw1eRDxQODxeTyDs
SFlTh7TMG5o6C4YG7Kst9arXtggKlKcxkIU+PetBOoQ/0byiPVl8gr4znoTzP+X9sUGa4SFMwZuP
KG9NJUjh0TiBylhMQ+DD/syDDPUr8OS7BoNIiaDm16YGrPC81fff88jqWgjc9Og8imp55EaCSdu5
vApmQ4Ito7p0QN9fPVhaJOWw2RjjWKcDYjZ0PdpRHQ+MtnfCdPSDqifMDZ5f0CkzKL/gIizT5NCI
O/6gfWQIx6gnxHrq1dcYgvvgPAoSNHgOG0EySMORqa3BkKKo51AyJPJe1HiYeCtMNe6J22n/Qjy+
es+wAjwlOAqwBl7o8M/E/purpsPe7zVr0KyTw5z2Dn9REZ5rrxuerKJ5cAvvEoHBiTI4FuUvQRfG
DPDIrFwXbcyJokyBicspI1ua0S37vFAKQI7ozt5Uf1Djl6jRVsv8cwNRGUG7H5PuEG9ZHqU3y2Qt
HEFoULwEvG5fymAkac8WVSKqqk+QOFZLqirC5/PH5KRVJG8o/CPVeQex67UF3JYBd1nP8qkfDT8u
apOCE5mRTGj5wxOKPJ03+f6q+YCZQgIL0hEIbddUKp3sW1RWkTDOefS4qBMNQ3jogZX/sBk4YPQJ
4NOWQuTKe4ZEVyVm+9ARLcM7JDz7QrX7wrIubOC6yYvv5sMOjiXCLczGrIMe6ttkqB34KwMQIwTq
861QOo/hH5OWBikJp1szqDC6LUD9Nfifc/XBCY6/NxHdMAhVQj3IXDeQkHj41DLQqwJzev6dmjmY
zNBJfzy/n2sW3b9m8L2WrNhDyWRVB4pG3+haNjB0s6dkyliqnnFuSBqAVA+qqpia/Cgw4x+TKAfh
gC7gmMXJvbkTynM0Gl4VegVWteHjLhBlamBA5fzK3h3IxZMt9w7Uczbih5WrrOHeZGci3VDyBWJm
Y/7gIgw7b+OdO15sLPX9hdcecJbV+zoVRlcFBINLXaETpOlQm+YXnrB3VxkmMAyOtgoiVpQ/VyHJ
KHLH4aJgmBlSjx2cMa9dTG/PaRe1Wa3m9OMrwoxNZMNDIk52V/fL76KxNyL4q0Zj/ng0IPHR9P6F
Nb33xMui3lhZLcpuRWm0PiZEFnYXbzfsmFNdy8zd/J0cygtgQc2E1MWF/tupM4EUCtE/Kna4Uiu7
HpemRnK/oEvMR96TTcDrl9nJ789v4kkzLq4UKtWgvgtWTh+DxaVZmXBSrvSyUf2ucpFUeXkhujt1
+NCWB6ke6j4Y8FwdcK77AA1t1H0ka55Md7gF8ODS8/UubMOHQiKDsaSFvQAVi+OrKsKygSosglVF
rEjFkTf6C+6nx1RwI7rx21goKDrokLSfNSLQS9HI8uffxON/gwScRQQLCGDf6XfWLWaGaYfTiJFS
BpQ9OoulWfugUSpneSu1ER0Q/fpZMbvOtqTmJbqB1Yd8Z3+1xaouWT/Z6Neia71nQO1Sqn8CcPPB
xC1c8kRQ2KCUvMy2oTpyvM1DY+f+OGJTzZDeKc4fOm/+ff5MLmfuzVa+M7FyuiyIahnZiseCtrfA
ZV2jF7UJ+/I14PRCKLByWX9NIdDCu4k8FCNZx6shKmyiBplobMxeaiq+rear3DFuTBcIN/F8fl2r
W/DO2Grr/EowRtzFlRCLo8Xc3XpMfJDo+p2R1eZFLSTrvKVaKZ3odxkYzyKUP5gTXXpPTn0kZJ3w
vJBVD0D0c7xzMzBApe3gI0H7b2t0V1ICxhHYGwiRX3DBq5P9Z0UgTkIpCSSmYFxf+XndGOjUWdi2
Dr1AoPk2czRtUZ/Ynv86p44CurdokaBuj1bCyn/YDSQYZ6E5BHjZsMGsG3uqwFuQCmpHdwEGYpPI
MO0LXn5NW/h3cf9rdV0ArKJG9GNrori8KGQkszGWOUDhHdAhM4W3cGx6O2oepEFRFbtaje1959fi
0zywfttyz0BIV1ZGTGa/eqhyp3msI+hxE/wnAKBydO5zZjUfdDZ/fzWG7ywMF/5hDD3++NQjEBXJ
ccgwDN0kQTU+FaIGAgO4i/Mf5dQpw8A3GvmLr3mnxsN6k0TCwymLZpD5j+FdrqZd7ZMXxY1LJxrF
/CUIWnseVLTBVQSmBUzerG7oaLY9xjJByGQ1M1jx/Rwwd5D8Q/r3DlC2gF1VZl+D2K0NFN2AY6Vw
NoWWyknHwgn6OyOUNcYnpnyyti7+0rgFx4BV3EAiHaAzCu5ktPsMn2q2ywFzYE+COsX8YpukF089
M41HoDaGCphB0uRPHQKc/HUweVNs1ZKC1jHnwBgyTB91tP40awQ/14DcYUoLWKgmODgsot+iqPDd
3WR1OX8C+UsZbIpmtI3rEpRTU0pyaY0xKQKApRB1tnXMyhmv1gTKMJGx0Xc6cC34OZtfw3IsywyT
YFN1r5poma3sS/GNCdXwjDK/t2OmTcjguX2Io8CxlHbf+0zThMugrb86rOohZFfMRf616Qw3/1ZW
djTeALel7kRD8i9jD4rZjNIgbHbz3FK2HSyj5RnH8Gf3RLnN2whFoMZpto0XzF895Y8Q/sQcqvfS
IOKLEmMUqEqVFEJKWQUIYpn6utLt7VRqIRJDNTMmvc0Av1UNnQtFJ6MYmgPGOdjtbBHbTiN4ss+2
ZPUPYxb251qXAfT2Smb/wJxnPsUcEhfgdpw8Y+80EzBPpjN/ZcPcswRgUOUkPnMHBoQ6/lkiadCE
cd0NCt3cojcUCtEC/EWcNHUXF3IwQZc35h1PANIznyccoyLOSy66lGCQF52jru5/lFPZPBiNBWwm
yubdQSnUwRLEUGN9rUKv/VUbLqZYEIMYNzYdsIEumV5Hr9O/enuMQEXiGSNPIhIFD5bVA07aW60E
LFT4RcyFqL/1BkCwidn13R0GMrmVqcm3fuUKKDOJOZM+zgNaRvGkmAkydq8AYZeVNxNL1Dh1u8BW
cxkXg1HTTaRGjW5Y2YU1kLUAblpyZD+rChrQ8exyO4yVVaJajpR0CrNCufW1LaS30fMkXXCkz2UB
FeIC0WDemerQinb6oirh/S4BzEvFpIdHanXzsxnmuZtgHWoHIGO1aVtLJfbUkt/cnKt7IbSI0B8b
mky1XvNdz7mWGx/cAg8Nk+GPGovf0bIOrjqASO5zW+a/1GS29waYvJ4DOukb12vptsTB3YQmBYyY
AgqWcWKLB8xptt9F0XQOOnZt/4UaEBS8El1gXZuRlE+8M/knDxOIrwvY+3tvd4F+AMp6LNLSIZW4
syVQCWlERv6zDnL+q7AG+dOTwttRGwcYJU/p4o71BnusdMF+aUz69Gk/uJUXlyGfu1RPlnOgY1fg
JYrknR/1MgOB3Bc3V18dUb20QScgJOaAlV9AGosBEYYWqb7O525r+eoF1UUUFT0FWQE/6jLaO2GC
Rslnc6QKbs7/bIkJr4bl0k1u1wNeo+C+AY4tZnxkh9zvX2kn2cbkc/BMvF7+cCaa3zeAdWelz191
EN3R3v/dccO6DwJeXNVTNW/xOdg13gr5jRR5EYeROJDGtQBvbo3UqwhJxkHM8VxxJFfEsl5EL4HQ
bbVxX+WFCQhY4avmVjBu35BpAGud1cir3mnN+3EY9mgwNw/ekAffUWrXL0JMVDziYXIz7ZHBAmp2
NofEGQW9oQ6hoMxuiPRTlOejx8mwnUNvhjhFFqGoUjpMdqk7t93nYp77uOX9L0gr++nctWE6DbPa
4pf/HlhrbKoIvAV+CKlf9LFYarO627AW7FMdtnQ/+p2bIui6LkJv71OJCVXggbeQU97mk6oPeBgA
nAN40AHwnxgJb4Gu7KchyizifvaklFnAHO8GNB1FrGyP3bcFZ4l2xAv4MkDCFvD5Stokf+zFXO6B
Ah1iZjs3fWNfmVETxQy9OVR+HFCI4yXA2FH0MFvi2imYG9ck4NspGucXpUINteIJmABibbgCPW4w
BuBZqdAwIS6urDVinFbZxf08Q+exHjDyGlF550p0sbm/tINnCa/SOOGmbqiPlnggMD0ZemmrAvtq
UN49gFKvBp6sOI+mpWdP52QCxXqGCQeZ2AEdrgZMacWeN/cbwIOwq1ULLJX2t2FbhSg/svwgBueg
ch7GflezRJpRQsC1kM1hsa0kxlmssA7SiJnmYeSzv/FaiWrQAKIJYYyo1keMpVCJXTzu2NyinxLs
0F8AkWSJc+iYD2M0N8toFsgra4K98eZhb/ZlvfFHtCep7VzxEtMxNl6LxHDonLWBGaVDWH6B7iG0
mHvVZ2HIeNIU4oe22teWBeO1Ubuf3C7o0rrqXgCccpLOLLxkst0xQ7W53o9BJdIoN/u0zlsoW9WT
d2UQZmxDc9DPgYs8tgISOjPH4KodNMPAb9VgeEDfNwUobCVhbdIKcJdzx95j3oJvlfR2opDpwrL7
/zm6su1WcSz6RazFLHhl8GzHzpy8aCW5CUJiECAJwdfXdj11dVX3rcQG6Zw9livSK64Vqw+oK9dw
nN/Ddg3H94wggnKNvc9xgkMCAk10aXb4gDHgr7kIm2bPG6Sthj380V4F62srmu0SiiqjtTkBwVqz
SbdIOfDHU0hxCTERBXs8VU7etGGFZhD+5kOvnIVLmq/V+syskEXYqGPfOk8E1/MiyTsPWj9Xc7yD
cy7KUsKuMqIvOkRl2jrLR9qH7yzE+Z22kZ9X4WBuVT/IAh+/ufIUPvcGBprCHb2C2hbNoGn3Nos5
KPt6Rs2GABmQdlzmS9Q5uVsppAUssMR7+HsZvA8yr2uMaa2OxqztyZihWfxXgy0pBEDc3EQkKJgi
PxRTilcvH8AF36UcPkY94iRPLjXTDzIlm86LbIba9kPcOc7rvUO2JZBmzkm3lMGUHKyrX72RPrLR
DTbIsH3wzMIg5pnsXz9DzY5EN4me0xbOcngjFllns2igaTET34ejX2+0H6+5A6HM3mKZx4QV8epM
QqHyZHbxWCTOWmoVRJhEuYu0LoxPvZrqxy4WU9HSoDnyCr4E2izm0ZU9fe1S3KRjGJpHHvJgY1LT
nSV8jFtIAhAOeo8FKPuuX2zeOG2UlN3Mh+XmygkvJfQqtS3SuEOigyQvXlSHKksWWAYyhJ2ovqBr
57mZkC1DDro7naco2FaB62arEbSEo1JdhB2cV+XGyyap3QnWe/1TuRH6t8lIymVe2d5Yk2aazSvO
5mHBXEEohl6jyl4SjHaRhpYswkMbLzWKzPjIMqoStGNBnb1L0+poaf8OebfI69Szb+2Y6nJulmGf
1kyW2o3Ho2hbvxACV/PaN5tat9cwGC8iQvhFpNZxQ3SwXCEyC0vqePOGS7WrVrlsKk/ta1rtdGUX
KM06yG5kXW+XjrhZF7Rq58wxMnTS9suL1/WidYVzTU55068GsT5Jul8IMCC3FdV5EvhY8Kl6+4ky
UeCgiV4g8ME8zUF9II3jAelal06GKAVxON47hOdBG8tu4Wq7bYooknsQIf7A+IT+BLSxQNmdYxAO
cuNoxARKi7hJfF2/jZ7abbLapzUN9LYPyFhwBEjsvYZVhVRuSRYd571XI/6/R6/FYsQFQyqc90ie
kCjjy+gsd5GF3wApFMJFj2wqks9JmR85LW0+jtTdcmB5RcKqX0R1neuB72WDBH4EUwdOJ06h4g8r
xuIMA1KIWRIniNsnaUZSk2TKtegbm++n52wu0YoVB+NZPgbiESqvA87oAgvCD5/kW2PmgjbTetWo
OckldsIcFsEP0spwI/ro17O1KBcS/nQMjxDSY9ycWRzQkR72CIvZOPcICeMPJ07n54qytPTtALFs
NKJKmDH2Fimf5pUPMVQmu+ZVRt6Tl7Q3WEzSBxdqzRMxAuvBhJkNG9Si3Z/ZFWXSN2aTIrfqFa0u
DYZGjxdRlSJBSTU7ZZsjjCvOwTU4GODWsJDENOMp4VgirWxuuGJRRIbckU6oU5M48JMIVHQuEFyl
Y0Myf6KHpl4LqPc+8UTnhjRnfwH5gU3Y5fTVW2asZnbnhxjIF+Z9YUVRWT8LDYU4qzewhbCCSIQc
oZCggegHacZYWPFz9l2a4XVCo65hePK7yilqz8R5PQc8c2NGMtEonUdEkRdLKnQu65iGB1G3qERJ
QR7rcTgPIpkywvq6EJ3AXeCTU0u8LVStdTHKwMlGFz+JEOJ1mpMxS5MJPSpQu2F3kGkR9yBRET11
8Hj7iuaRox9NMlu85cEy84fMbNzjfexlgjcoSZw1O1G5PFBMq7k/e7e1SYIyatBZJ2M8vqH9GlHl
WPBJhXns6V+aSvIAmwegYGq+kGr1iWrfKvej3skrhTiYcfBvjQluVYPEbwrawp3TJ6DhLeaR5Hc2
yPPQRDV5jYU913rm+E4VxpZ6erfO8A1m/l/MwqCA/6fbDyO1uBr9YeOkiGfUkw/8txlKQxDvg0X9
IGKtDolDJGxT3lq6/qCPSnoVMjXCv55JlFwn/ouEzxC/3ZC7rPvrkHjj8egsRTLn2LBWbO9spxd2
qGj/IG31MFUYhKZgzDiZPxNGH0dQQOU61P86DOjZYrr9iBZrf21otg5piyMORjxvrG6Ojf+BX75M
hpxAfP8hzSnOGu18zUOyxzl4QLd3uGk4nF5MpCVS20iuYT0bmdxWw/hdJfSxMxKT4BqMj2QNt0uS
/gSshm9xtJBo9OEb7ENXNJmdbWqqI4SzH3VtK7huvHdU5LXIbh36PO7Xj96JEL5Akx3lS3tDmAm6
v1uNnIlkOqi2Ps1YI248HoMz8vyRN95FedTOx2BBjxGeY2Rq6SNPqyaDoGqz2noLRKYpcDThc+mC
f67fl8JtnC2r/AjpmfESHhvr/kP9zEe1dk6JO+t5rdi1D5Z3ZKUgOsodi5A5YHjwv8tdXW8Rz7In
lh/V2h3h95hy34nda9Wm+84BtiCQ8pQBucFMNqdQqZgI+SDjzEszUJQpSMTzzGof9p5fIIqoQeRS
/Mhoj9vfT36pmJ9YT7Y4Gh+o59gCRcp/UFqiZh1o5W6K1NeI3yeeEVyCuwrZVeYX1/ClQ6V3mTaY
DecqvQReUjSh8xhXni6avrsR1am8GcJNMIFJN/ST3Ll9jQcSkyWo4Wjee4b+xc7Ad8g6jfOV9bu1
Gt2MRi2KiB3qF+2qftlQV4VnB4AGcxkP4Sur28d69B8cql8x55zJEH9rLlEwOgvEWzkxAsXdzjl1
M2x84cC2irZkyxGXvU3we9DB6MwkrCvrQU3neVpTjFv8LNzgEFUAZMT8k6rknXKMKHSi9BjjZ8l8
lAIipYWD3nH8fEmSy9BiyeWmVwUhZsoqxKJlYlFQDfnimbPwZqh38yksLDKkKPnx8PgCxynHngfA
YuhjjJSgey7OnvFEbROUAWRhi7WvUq8sJDtHS55VVbOH9fAldfqjM4Y7opyTGP19RGkh2gSjL4u2
gNEgyWgTXA194UOXtUtWZOaZ6j1dpm0jOF5Jtl/QlJ71ujUAoVaQyVguR5U+JTFnhe1oVYwj5g13
3tW97+dwzh6rezBXj5TSDIKTrRqjk40jBN+ZpXAZ/+l7DwFWyLrtxnbMXGvcvZLdVmjEn+GK4eek
cX7DWLPM0dNz5ZMhs1BYUyc+AkPOzBAA7O6Ba01BiXw2vAIlFAblGH9TJm++kkWq7E8TDEcnUQj6
9C+T3z6aCGn4ymylv77XaVXOAUFKzrpm0bQ8dShoCxqcaoD4PiOfIlcMQWdzqIu0DV0EXsU3SEi2
lSVb+PvLMaW59NEsIfxsDdZyBh1SQyE6xKRIFhytQX1olt/0jp5hO8Js5NnnPrHvHp0VxHzRk4r0
FoGRKIYfNmZ909Nyhk/qIpE6lUFfuOVDW/rE/kFRAFxzMWhU5OsL+nPelsR/iiS81tEUHWFNcLZz
3z0ueIpyXTu73h02KqyQ4x5HD3FNbg5rzxNsKHnCGLKRws+kI9+Rit4XyB/yKMTDMkSqRKTBDlJD
AG3TMJSLctudqtv92FagAsdx4yPEd/FavNLToZ1xQoXurkMm1zCal6TpdnwOj2AhzjVgHDa2lzrt
CkAr2wmi2myq4sPAkEbgec6OUZiXIHa9ejrsSgr0Lkvr+SFd6FF53Z7T6BQMvYHWflmyOh4/I3rP
wjeHrkpAldtL0NApW+Ww6RAS4SgdZB3rH7tufJWBud6HGjwewwEScVliTYbfvm23Uq0AJAbgaNFL
pKpS+hffmXctBmbbNyUua3QIOMM+DupTZJc9RCtHfOVnNpLbPX+8Tp3SrvRBalwBCUtuTCLy3UeF
SFJxXA5pk2EJACHXRa+Obao8qiGMgEk6N6O52NRuoADccmz9OHBFlTc+R9qFRx5E5ezbzmtzPsM4
j7A7HN4ZQr9Qs4VyLUx6RGDbWcHvCfNPCvcTvuFTELavjmseo9VCUGIX/L9kvUdW3lMQ6c1kcECE
7buDKL1qQbZ/YDGjw5uWBR42alh7dq0y+Sir0sSmXOKwoABxQI3SazAoDDuy3ok2vhg6f63p/Ix8
SGzE7VH67SGy7mFUkJcvyZ+LLS7z1zDMppFmejEXFROSdy2BdMctYXvBsVl9On74Z416Mho6yYGH
b4kRUb7W6S91BiebDUUfhr80Rc8wxcw1nr9VnGTjiswf00OgAPG3QbgfrL+RRGyWNXpbJOo+Kb5/
6V3aePioIrqvVX1gOGTaAVBhRC5J7JZJ97+4yH65Mjig5DmnntrUzvqHyuwCm/4JcZL/RuEXcx08
VD72hzk2m3CdD0p1f0sPvKht6nMKyKIO7hTXd4+RUbls2gR03CMv7XHxn6AsfQMzg7E6KWKmdrg+
IIBYrpOno9xh7EsObhb087GCdD2aQqhSA/2MvJ5b7DQ6S6rxMHhoZhUQj84WoBStZJLPoyT5CDA5
Rxkv2I9ZT4Wh7R7w1zenohxH6NHbNHm06B2GqXLeELpeU+O9zqyBL2WVu8o6/zzeWaxh3WPqolMI
kakIHa1eIoENsF2ajWIokV0BsYcmPifL+rXE0TUVAEkAUGxaPAO5XLBd2Bn4ouN5ACO68EA8sxdY
nCPdbf1OZYFFcpoP2t4lgCa6WF6YhQxwHgqMhve4+YKBzjOgNyAMR0AhCoYr77vqTbGkalNZVXhV
v63jBnrgcUV5tBtuBQ0OU+KViU3Bo0wb3vYPTQxpH63JiYCyQHTlVChufphsITaJLlxiftXzsLc+
LTjox8lOr4hc3K9Mj3hBmZvHeoCjTNmd1cP32IeAsYdgN2p4y5CTXlp/urga/NRQnwL1aCYFFHD1
9yxejimPbk5bf85LXA7ptAl58hCBDWrHQlF5RBt0Gdx/0TjcVLM8Tm2464ek8IjzhMSlgyPtDvk6
Z2tnBvPSCMlF+OgTt2DhPTAmcfYYh+GkQzhrHk5gWLzWFZsp4Bu1vqrA4L/TY1LJoJzb5q8WyXPs
emHRhW1cEMOXjZ/QPsda0OUg3PYcjEvNajys0meorsP8Fq8NjOMRKvM40EOfLk+LwI7ScFHWHURP
TWiDbKDiN5HJZU2RHLiSW6hwxjTCu800hbhX/mrCwZGJA8htvIN4vYIET/vw5oJQXAZzHfTZ4D1e
ZPUCuuiD60lvMGSyrEEkIEk6P4vnaUsljOnYFVOsAwhm48765HgT3pi+cBykNFSa/rkz2zV2OLg4
7BmmZsT7vODFL1v2Jit32/jJrg7xNCEFcahR+SFVPpC0bNbGyyhXAMywyLb82w+cnZYI6gySonLi
GZQEjbJGuV1RzaEqgm5ml2kl0WawwGd158W7SGBh80KDh9aj9sEwH2HWscIc1pH+PFQ1GhEbfzkO
iwq2STxNm6Hv+G2SfZV5zPwgVUYWk4aNyhsAEDau232BnWLbqlVe0Yw+L9yI67Prjw3i+4A+0T54
Ryp9l3ttVbph+9c4/T0AcYfDuSTzt5Xz51jHW9OtvyNHsCbQjKrdKlLtx7QIkQOkGwrkFc44hfPb
IxKjxgwjtH9YelF0Q3rwgOQBMz8jBRMvZ6Xzyfo7I8lewmYpBAagrpkwSY/TNmrkJvUUGEmTWYMt
2eu3CPYoI7LggXWvHWgmivedtvKse2zlASk0Ru0g0Vf3//XTnBUD7hp2BRNdIRx57KBGIN48FQ5v
9iD+Mh5gLdPD1wzHqgna3wlGrZVCwu7Dz9fUz+4KBwfk/KfW6veAr2dyJ5Wxm1D97hPE0I9D1gbV
QcYVuIUhT7BwOT9mdvNpDnOn8s74sE516+9kmKA72cfp3OwcTg4Ik31jfvwTp/2540MJ7GPrdAQY
MUx19AIoR/ygxUnlcWoRKmqnUvjphht/F9oRX5pXxCTeYLvNm7E9oJjkZEHE+KG4NRWwjXFz1/4B
jKB/AqcHQaipUvocujg9K/x0DlKNEAtdA/MhkyhmeWsiuxUNQCQgQCmUAtyJr12DqObnHosF73hO
ABZOzVUAHQI3BGmzfRcxOhy636kmz9UQ73RPHjyrXjw6btS0/lbKbAIDQYWpyxUNJxmX7ael9RM1
BsjSL9rmTkFbP5K539qh2QWqyRxADLxDGe6AtixMbh+pPHduvdW4Xiarf+JenSOgoJMXYjAlSOQe
nTDvYh+WY/ecNuBPE2wVKTmALNlrobcmecHvXfRieTQBaCUGzEd/aYKmhvvT7KeHkegLRFLHvgpf
HX948nr/tII5VHNwRD/mSWBPmc2wjcQhDRhmRmDegDOVWI6wf5wQTl3wYA4Onqoe3KoubZIUrgTK
3FbP4ehC2sAPMsXF6ZgHFi5HAXRCKxgUm5GcbQjM21mPdE2+myrO7vqQ1Kl3Tgprm3WfJ+Ydqffn
rs0esdJHjQFbAg0UCxQHA7GATyTOQmI+8Tb8plC2dAw8r98+NMtex1fQmU/Mb890mM73JFfZLVdk
tR5XfkiBoCQr8jvuJCP1tzXIgiUFHDfLYN9XznYk0zUYgxdkz2ThHTFNZvLdqfpHNjQC4h93gAW6
fXv/iHT73STyGSdUYRu96aGcWnBnQveHQL+knGr3KyX6pGlz9Dh7glEQwidwJvHcvMd98+ZDzptr
Xp8bWuN8cJ7SGqlY7XzoYZGUGlcZ1IebO8HCIjtlSHyHWLo61hb1tGt8AZ2KJaTfeuBMhOiPPeIk
IuTUJmi5aXsQSgyfZlef8PVc8QidGrv8oRk0BI7kgiywrx1jj8Qb/6wPDy0gm3KO+8/Ul8AB5yeD
T0bAyaKqYclmsj7TCBcY8+WSxfRtuON60fSMAB7wfboUw7SrfTrmofa3M8bjDLHCuOaXfK7Yk56c
WzDYa2PhZw29G0k/YR8rA8iwG728etYx8K+xsgMMhoInHLMJgD8AI/hkU6z/ZgbHLT2onif2Ktd+
7/lmw4JHqsWX5DQn8ja7QREbfhAWjiBBcfOvhUPHUi5e0S497HddEdN5E0t2DAJ+0MlBcw97zEAv
eA+P4FJ2JOheBA8OC4Hjq8btkuoNNCY5XeWDE69ZAGJ4jF4Qdf0AN7TMASAmmaEuBLfbwXP+dTga
gI/kyVj/2jC8Wj6f3OHNIFSqwv6BtPerOzWHeQRRwNeL46671bQXs8iPdAn2oAqyAcITOjW5TMD0
YHtImyAXFaZgDkTYTMCfRfNjoh7FAtGw1yATdDD9YN474OGS2SDFkdThW+CZ7eirgxidm+uve0it
X2Nls0Cs2JgfQqcr7QhwdCA3Mtod6+asQVotvUY4LSucKZCKjOvf2rS5WdfNqGwpu3jLVky1zbG3
r7gxDrgt/uhclb50ssR9qZN0V5v2NC6m7BHvC2T4ZdXTtm0QEV8zVY7R+upE85Z13o4Hah9rsXEm
VFxZXBcgthOMIZ55np3obCtSCJPcQuAgFpbndvyKh6UAtpijK+K89NE+mihCpU1pQ/HVgEEJJycP
RIpKhDRrVqQgKX8jOqfo8EBE0tsw5Nu7DS+8/zc3CyOym74ox/1ljrNtWkzKscS7icTRo9+kG1YB
Qx/mq5nqk4Jrp4rQFjI52MCDsMTBV4w1yZCkOwLWdE6I73hTfXrWrH8H1PLP9tUphIwdOPUetQQQ
JHI8ACDlyzU6CAHCcXRLll6dOXwPan5smnl7X3JcWW+JP+ZLO+Z9lW5AehS95wAu/u2nMU9SvO1T
8Gc0PY7APh3nJeki6ArkfA3b5YBsnqwH5tb50b0PgV9mYk4qlreRhyVT4sR7uML74N+dE6mtf51D
78163a7z2Nbvg+06abD2PDdiKGM77RvIfETblZz4xRpVB69uDxP9olZccMmB74NnV3aYHqNb6iEq
Pu5K/NpviEB/BHr54cx8hEAIiJpFlLXoUA4KHGCw7YZUE0K4XpYWl1MUGJxnkGLM/NuCyO4XefTh
npgwGUzUhJg8RuTwo80j6mtIpmAyxPe7SJ13gFZAibbgZWoevIbCwAbvYpMAgd7oh8iFjJypw+Lj
3Y2ffQaTHhhjCBei8p527sIrNUCtIcfCZ4g2iPszA0YYgeTzTqn5HtCyQMBdhfjPgKjybrUIaP/l
W+xBMzz1q8cPwTrjMEMKPHB0TMDzQzsF7z3MSV0DVQPsZhB3L6eeJzmJj63jYxe9ah/rhvuvWchl
asLSLOQPgR6XWJBNDW+MFGiqGNVpDr9DxGVKYUu+CnQ70Cxgf1oupeMp8KF/2OOyZBh/as42CyWn
GCmKzqSKdhoAgrFzg4E8Sc8uVn8GM0LhNlEWrOqE/PNdB5Fi5uO0U2I6UKxYCRm3gu+RqVNA1JDV
A96pyD8u07sa28IZmzprfP0Mai/ExWAvpgm+4xE38qr7C0bhj060JWoa0SKAQQDOS0yx8aC/mmi8
hs6Ms2nI4WErUFvzHXeQqUVswFQU97k2OkcIeQZQKw9chrx1jRhsT9+sEi8tjwo93hFrsQkdSF68
ujogzOBtwL8aBpmHpZWnCh8oDFSFqxHxTQAdVzjHRpIU4/RY0W9Zf0hk5Yd3Ei9KwPuHUDjhWNEw
OOLHX7ZRy+4f6vJma++TAX2/Z5n9RoOb4k8x4Gdif8cqDFNKfnXu8oY01+sQDR+1l3xG+hXYg1v6
C91S7m7aiL0BePtkyYPtxJ9alpeu3SLgfiPGZ9Q6fYSV3fhYhmT9VGv94c7dKfUg6+u9L1Wn/yaK
XH3v2OEIGBv667jBrovr74iM/tZV0BnGFUQpaZUCvDECl1r7S3txqigGsc5ZLnRi9WNiF/o53h9J
vrZJuXhk2lQxf9QR1dsE5qubkk5b1GDwi67DeDiuvltKPiXHSCbh3pdKFCGHTkMJDIRuzYJ8sOmI
xi+IMe7tKHfDhMT6jNV+cf2mcAMxZIKoFVvEUB0XuGGzFAUxufWCAYLocMkqlnzNNv5aF4Skg3T7
JD6+txY1RgWCdB7boRcbSpavOUL5e5KCB3RQ35J1loRZvVQvekDlTedoDAv+cF5trLdDCAB04qqF
6skemXb0PnIg/gHAgKgQgksbsmDEh6T8OntgvYlG2UTVgZ6ANQEPQb2BbgB/DEL6D8Sic3dJHhNT
E4CobYD5ayih/PQyBmkixIedv03YeoplC5UjH0yhe7M1U/wlcNFhzFTXnlTwtoXQzEE2CWSw+4Zg
udACk3sdNptWyh2a0FBQXHlXX6Q3EwG6juKdkGC4uPVZpmKQ6ol+Sjq9ky7+FVSWCMbZxMlYWNXt
57j6SgCTEKAhfKJXxwFxuozDY6yDUzrqO23lPDd1fVwHUoD9xuBI1DfHs299g94BmELBzJKwu+CP
zgRS8nGPBjXqI6JxD3HvN1wBbj6uzJZri8129kyYs6QF12cRmkPdK+pA9/h6/gV+H28hKd93cXOb
udyiquIGlKwrR2jQiyDqQR+zGtiqkJvIb04Eg+2d1HyeFzgahH2rJ8ANVtULsDSU+fSJ3rf1moKH
lVEOc983bLTxtW17oF507JHaAjEq2iiKFSdRnYh9GvTHxIWmZGLTP8pxqDNs0PkaNs+eEr/1as+8
waMfqUftu09u0v8L1+V+9wAVgz9HZ76RP3HgoJKoY/vO7Qs5hp80iTFpRM4hTDk4qnrA0GzaX6+O
UUduZ4JeHowDfQdOFykZjy1NvmjYcmyu695nC+QDSErd23p4kDHKSXr5bw09H/im/sbn+uOhZASl
AWSLv3mFSu7zDm3191kEQSlAn8acDWjvgc0BBZnEy1MNpmMeE5rBBWDyGUUUOePzp6fWt6mtz3Zd
v0S4+gCS9GZA1hgUpPTS9+KMgI0ZKV+ozDJt3Wy0XgXklNVmooOCBCHFYuVh2fb5tBQeDuQ8xKuV
cdV/Keo/rXi5O7zY+BZXtK76eBkZjLl7HQAKnseqBhMI6VsXUp3Z2P0FbGBLVN5CSkn7e4De3TsI
6ojyfpNi0y2VD+Aa9t2Lt6RI90jNb91BZDPMBApsVT94ZGgK00JewZtoN7X2F6v/vBsnH+0R3NyQ
Kb4Dz42dSOwdaBNzJudiuiOcYeMAmocqpB2cA2ivryZMSom/yPgM4cpsMXOGMAJA43NmpHUz4qEZ
ihoX8/ad0Z997xRJhm6/Dt0sNfGhHsbKTDjO2kA4G3A7G2ZcXMxNhAW5Ulu6yOfeNl8YyoCISHR4
KIk93mKqNNUlGLC2BUOUzVBA5xJUrwwGs4kpfVmX+EF18U+nU9xPfdE03dWM8nNQUD72DkjIFkrE
mmOx8f0nCUFZkeJRK+YpQu0Mo04W2v44tPQSpvo0Wv/IR28XhJoAWP4I4a3bNEv8hIydF7QYwbPs
goBf9I/Q7GHRCEPl5Mw5P0VoK7pPLLuQedexBgji+80WjswH5YWfU1u9rbN59SB1Z66FYdYNjuBJ
N65ygDCn/3zIbPdsnmyx+AB5a+7p3ZoY4EXrNmDuLwitDFVA27SL9mPc4JVBRObSV0MRUAWV4lRd
Sccx0uCwpKHeTxLprFALfmD1CgonIhMAruFLClBPLsc5CU4MBpf2kfP7TLhCfIqEUGjCRzwcPBof
OpFAZQ7+Ea02biEIbhwH+gI34ReB/SsjcA/kvoKLe4El9X4LvDMIp7NgGT/8KmEFXeLHygKWQ2Tn
vezIkE01Di260YOhHNm8x3MagjRST4MPG7iFSRBZnF4pDB7AnuIQ81cIzlT3US3VdUZxDe3HHwN6
y4o6LCZoeAFPpaaEuZZumITi2fUh3fHtEQapBy+Rf6sLaH4hrg99FuYnzxdsL/v5POGfmwmsxxTs
qYyXXTzh3Rwo9Do1LEGKooBiRYsKuB6g6k6njkuD7p06mh7mWB2Cyu5XvPGQ4mxpOt91/+bYBnFb
Wq8fCsjj4DsEKR45ySPv/X9eMCG7Q6e4vbmDCZSCgQMOCp1SjDu6NzhnF6FwOHWoNALsWpc6Io+M
4ZwZ1mrHUzyTEwgfCr0PFFPlUltTsin9mJzojaAhmtb0THDDktq9pW19iBxwDL3TgMxFIHgGlP1x
ovVxnqBBMAvWU4n5vFH9DXAhcJwBEJAFCY8O0s8B6osVa7ZTVd9wOKEK1MeJBXAbMkx/jwEcPKzV
9ZNK4ONvSPeO9l+0VMFgqfGrt3eJ7qINEJoGKCx2Qh4vTsYWg3j8FBIbBofVbkoZOqr+I+08eiNX
0jX9X2Y9BGiCZHAxm0ymU8p7aUOUpfeev/4+rL6YkVgJJeoO0Ojq7nNORzLsZ16j59Wlr3bk3bg7
gtexInhTnn3bGq29r7ziEoWmO10X2lbLrCdMaNQDPKHRnRqrXrWINbl5qHEeM5TAmlREYL/J6CvA
ELcqsIs1INt4G2lUfpMJnB1urvlqAAhSDnhz9pWy72sLn5HJe9LpdhaR9V4M1PilETxDXwjXRpJe
ZUn8DG7qXq2SQwBMrNXIgwwgAcEI8k7eNbbyOEn9trPFM7JKK5P2ft1HdKR7nUBDt6+w0nnsGvs4
poKydjRD02fBTXzQUBbm+i4q3ADNQH1viv6A6vDBKO3Xsh/f8N1SKTXW4zaNQ5KHSNf2YUEdOsmx
gunTkUaHZnQb2ev9unKKy87QHy3fLldVlb/RQbjuKPbC7ui9TdepD3FA3FdY5tOU1w+wRg4iqw+K
TWewnvZzIhnl4aMSKNdd5j8FgXXlOQq5enOEbHWpVzcO4LK1XgHbL/KjhjqtCBKFazjFDFqEW7Wm
YlwNV1aGSDLK3N9gQTlR9VR46Z627AWEoPss53w5xbGzlMtIr56QNegBndpPakzQqls5FniddzuZ
42sDNGldiYzeWWUPNBQalxUiJRdrdqV/BJ1YurIfnpqEQD32jgENvtrMLyWgSrJZn6jfCO4QNVur
hvmSBdoP4Bf7xgiOXV5e0/ul2pl3604233Oqqq6iKzeDkwBijV4AY6yT7H20402CjlCgRa952VDk
1fdDTutLBVdkC+cS/sl3M6qtraf6j21uXQIM2LDY9GSIDSPgJVVHaYUyreeYW92u3XwCBjYk9lGp
35oO2J/fJUfheMEqUI21GvbWqtFVjaguffaK9sVQrIsEfAucnxcx6i4iBjc9IQNlVMlpoRefpq3k
Sg0jKgqCnlltWLu0IQ+DphgYSDVU0Ys3IwxEftHFzqOCcmiFe16tmfcY/gDeNd+jCcgduPQDcv43
tmLuHWV4FEDqejN1tQLILnCYGmvADQ6TUApsILri2I/+HvbKjTJh2jtlr15q7oUwCXd+5CX9K9Mr
wIlP4UvXiG+UPexVOjTfeZUfUpXr2wHAapn3s1Vfbtu3ZWL/rAFf01NUfhETblqPQpUm7yudqlAa
0E2saQ5vmgYPzH4AMeTHv/U4j1Zj+K4mSfJILvVUkobwFNL+FpiC2cptksjrKO6AOaoP8PXuqZ26
5cyO0iKA3hHp+6rMLPu1oe89dSNNBc0DscBNSGs5dkusr6il67suKYlQjZbuDoHKVPfvTWnthDIR
SSnTq63x8qBkfdcXCCkNhDCaOQZQAsgERnowY1S9+AOIKjUlJO9+G7ySa2ugp16W6azNeTXUyUPu
5Ed8RSZaUg2JqWbiqzu0OC1iMQbMCeq8rdt709P20hgJuB2VfraaXiiDgDrXVBc9erBkHrqy8bvs
ONgKDZ2xefXz6sWuDGNn2tlOSXgbLKiqkMsOJeFpkbduaRnrEJ/DFcDDAAZdG286MT33nmrTRB+C
fRqPOodB14+kbI+mmtPThagJTShcOxOA8bx7h2F9i2oHQSr/eBYa7T6C7rjrIu8xtOwLD8nAwAmQ
MsbMQeBzxmWGRhfVfHu8qOkkl4a+mWvneuBT5wJO2Cv9UYCCIv1080LQVeDDnFm1DOFBHuTKNUs6
+Hk2XkeR3ChmdcwqUlYzXolK2UAf0amChAcFNWrwQfBuYkd2KGvrFF7H6nYsRlq5BJNY8O0BU+8s
h4fCSfP7VhkUcL3RMQtGUIPMIypHDtu+T1Za2bdgWIMngqq11hibThvfNGIyAIIce8OBYNKVyngA
IQevjTZ5agUQOswekF5KE7aI0nttRMhqzPW7UFP3SmD9GLXw0FW0gWxM/GjE9sQKfFvQW8lOygp2
XcvxJ2UuBm2n82CsLTqtbsuhxNfRLeL4ohjsaxpmm7rCG91Kd56vvQ5ltslRyt6IiOdPLQisp3Ks
0VfsgLYg0kZzvy/WQewlG6dwSActBBRYsguTLmcLZtRtNLkNPXp5wnpQ9eAB1VpgJBWOzxFms+AN
BvHdGnhAAMS6vsfGLCa2jS4qSKxhfo+nB3Bg7UdFZdiQ/aYxOCotnJmhWVlViX91LK6LKJM7xZP3
kB15ihLADqhK6fT7pp9+CfEp9KrHSonlGjwqZTk/IAvBa9IzzWug37soCHndQB9Rz6l3IuaxbRvS
hbDQ1lnTkY+n41OuO78KEDHI4mpXeZDuDd/k5+Qb4QCNNrk27Oqo5+YdgqHDOo9J123R0ugPHmEm
/UB7/6EpxIOe2k8OMe1KJ1QwRLW3OnFjz51BMpr7PkreHEV7HG3juxObIzQb7zhBYCIDL9/aHj6A
VQy39iB60K0llbauv61h/lKWDkaoY4hEguyHZlpBDChslMkKL3q1Bn7WDCiC0OeirfdDdxhL1V4M
M331G6rjk5cHG98DuC7FVu2tdiV07ztx+bTSba/e5SUF26G1+GvVG9CBgfV/04S3lrXc0x8TO8ez
qE0gTeJSVCMSLfuXUDGe+nK8SLyUIq9+b4ucxVYJjyvSnbFmtQfLuqkFZdASPI7jTZTeqQK3w68K
0G82RaBvNJVHQH2pUamhOx1llGtVDR+HKUUlKYMSVI/Po2Mfe9gREbhRL+iuZGhcih4zgoFMQbdv
PaFQdLdK4GTBhhjoGAEzC6mAIjIIYm/U9krmH5y+vPG7Zk0tzNtk49T+oEgSXUIlyo9O7fxEGqSA
wBmDkx+ugVztgpiKQExFdZaSgeAL+i9VvNdOAIqDfTCtm7B6Kdr6vQxH7BXpSWlVlG1tvaAipoY/
dT+vt7FBCEV3s1dVPADTZqNauVwLrKf0FBgyQHGyoWziOSkJcpvofhA2k9yHm3TsHnD2Cd0iq2gO
iKBbhV2lrGtf83alN2wnQMyQQOgtK8Dsudwh4XgKvcumJb0ayx9qaDRz7YXMCwL6CjDt1jSyS1/W
330dkJAjc/7f7BS6c8Dsd6DBS0u9JAvbqxrgBKXsNkWavvut1RAuEwnE0UDTTVF3wkNGxYSzQ70w
5CyUZFzh4JS3Y11ca3rzHuUmGSxkTDh/irqlwhCuFWnAKumSDrZ8cd1Z4ptaBuCzu6J9bz0new5z
EDKxVYKfruFrb80ho89B3ZnsWdGuQisAHOmI5lvhTEBzjA6ykbAzYEhD/VNU/ht7MFt3qg/NIYpv
0ZUPdpUEc5kmr5Wp/DIhD+w0rSppoDQ/qooCRGQ6xQ+DkJxWd02HI+RQ8UA9ywCL19bw9n7R/dAz
rAhlw13j95n2pFXhsLZgD7ghd2jl1MrBDEJ6iFlM7V6x4uiy6cv+LiUeXSX+GG1SnkU3t/rvPVR3
N7EjivVwB0ohLu2Q6hl9ir3Ted+4u2DFI4UBiLkKgVU6E1D6ZHRDBQsV6LB0iHMzeZgk4sUiyJ7C
LtPWHnjLtZkYhE5edmkjfXZhmWWyJiyv78fSiB5RP47dIC/nFq0/kbuMCRgmDVdFHJVf2KcV5BTx
SD+ZesjAC9NjlOc2oroDblNsPSMfXNXq0mPcEg0VNdtl8CMUzWrTjy6A6AHfntQIOWTHYLGSgax+
Cq8sW7UfLc/0f2k07e5LrWGTD/XgbKvJ0Pde1gau0VdUaTPoCGUOucoM9dYdHBXXhgYEVZsjhyBR
adsXidHdTTltmopdtaH+/YuHt94wjzBU6uC7Wcv+kFOKv/Ubc9x6XpPvvTFnx2ipsZ0q8Q3hodGt
Amp9UHJ+JHPGmAmgAm1PP1230nqtWIC7ijZo7tIpHtdAIABXCwm3uMFj7XdiJ8rPtu4GgPWikkfL
jCqXoLd6yynp7dNcdC5unAAk86k1nikBN8QbIcgTrfHKIzRw7TZok/q6sWNMVkfDZqanEsCEokSP
aIKkL0Mg0ssQ8jQRR6oAvFH8ehOkQLZXtRHMVxDv+M4xET7L8V+7QliBLIt7h/DHjvFpof2R5izK
WGvKZT1UNo2qYryaAlHuMhCORGkVoK7RCi7MTPeu2gl8eWLM0BPEwoB3N/FeU7psk5hxvwOdAcYm
6KS+MQzL/JUPoArCHCBwp5r9dmq6wvWxC3Qzv7KOdk1VYIrj8a3njIAQIWARDhz9cRhRjaiiHox5
5pMklJr2VgG95BA7kEoNtT6kVQVoIbQgyEpiT1XV5W0dUZT3AomLdgLOYECOnLkLxnv+m3LExqEA
0VnV1ynYPeRIQYGJ2dW3pw6w79PC2sUV05kkVvaj1Rrzu+zSfhsHBgSIye8eM6o5N4jLVyyd7z3w
kmdXdEK4zasKlmtdkwzRD9m0ckivy7mhHQ0520JXZp6cE1zKTHWOZeA7O/7mEHkAP9l2oSMPfuio
m2kEA5SCPnSdsmsu46iFvD91zYXXp/FVU2I+4TUUd1IFKjvQl+TGbiBDeHVWH61UEW5h4ZA+hdpw
w6IpF4j3K0A9Cvva8AHwODAUNkYYa0QwKbRn6r7HEQFd+H2T9oBKgnkRleH01EQawS6VEjcoMZMC
n0xTnVD2oOfqsJo6yTWAadJR7xqK7h3yEt6kajvN13PAd2S3XIMvoO3AT6LPUhzzCP8FNUNto8rp
/5odIr5xBcsdZyiVx9OUzwYr9dAOgUkDXGPWhEcPDbb7GpZ5ezUOjbeLoVRtoTkF7hgX3oVmSLpk
QVRvVW/UNpGOmUoLGfzKL5z2VkDG3tR2r+01I+lu0rAMD0hSJVDHhnBLpD/u2tjPnjNP0hcAGYrn
S2AcRFlHN33ksbdnPGcCWwRtHoMTb3jkDfWQb9pJt3dZBsK3DvRwU/fDz3Ju7vVxU1zWPrL2kBFn
Q2nNOToJ5zX1UNvVap4OLCSiq54eZ7SiPERaajTisipNsQODXO4Vk5Ji0oytG/cWCAVMxK/JTCbA
wmYMzd9OITMk4VYAV4ETH+U34MvvZCiqh1aLhgNNcfoQwO09F3kvsLOwjF3ipSpZd5hU+3S/kmgD
bS4X3GABuKhhsiEJ2nFKz79vHQAyagIzfkPDtrw1Uz+DAtlGyVUmQWSySxNXC7zoW+ll5X0U+nIH
KbNXI5e2Yp+isMBVU/xIqDqseizODnlhOIdRlOYGUaNujCl15SmMKC/lRfdC1butlLC4CrvBaNlH
Xbrrcpx31q2nqD64bBUgCU/4+DxYiXmv8IhEG6WvzJafqZLJt5QqoOmrnU7Nz7FteFbCql5r6cWO
m3k2bOPI79SEThC+9n7mQaM3VdQH3KQruZIVOQDZj7jbLfKtOGyAOFUmwilcufdT7mRyb+eR4qxk
0ZYPiLbEbzCLtf4QVbbHuW2b0mFb2ol9CQghVp47UGHi2lAQv7grWoADW2XSpX4T8tamqO7TO/Iv
/LGpCEPFFLVAyqrerEBpENdssoKW1I924BIE5OJUPGZBNHQoH/SYFEJJ6u2n3GxTc4P7QORfhAYG
bytbGvQ868Lora0Pl4CLBubVU6wF/jevSPGXN/vYuUf7CtDZWJigxJpmJiMCg52cdWqgOkryRDJp
rSI2d7kyquLB7iqiyjTDbHwdtjH4PHKbARI+ZuTjqmr8rKLhOza98qtL/d4CFFCL4NpuY+rRcR9H
+YM/Tbq3ra0ollfS12JqrL7U32BLZ27eZHIzqTFzqwI4KDZdWpUFdaEubA+4IoTTGnYIclG9Dp1w
A/oaeQ455KwlSXtibKsIB/sVjkStfuROKYr15BX+Tz+1+Y+G5FVwZct1uosxd+AfSgyAjOTqWXWZ
mW2bu33icG8pUV3KB9Q7+keDlPVxGDL2cWQ1o7bKi3HCxiEQBd197OJpvvEHt4A5AJmqfeSNtj3g
FIGbQa0h+wUSMNoI5JTIZod2BmT5gpqSImGtHfK0V/2D4jl5cmETKoAmGizIDJ2EgHsTsEtmVRBD
JDu/6U20ywy9/6HawxRu/rcXAuCzChXOluW5MoGMEH8v7QdBFBbATK979mwjXQF/T0E2wKvmrNyc
0lWQIISExEVEkcEGlk7dCfKjk6WHbooB3ZrrkEaYKTFd92jZwZH9WvprIfuG9Cr+30LS1zTxfcAH
5bPGmG50+bwz0cFg08PQ1ldGoj5E9c9/HkZXTUu1aCtJ9PYXw5SDChlT/WOOE1UA5K0U/m9W5RNt
CK/492/Sdfytwderkq+bv/mDnCwvotJKpZ6hC824VqsKipDSPfhwHff//lksvDRm+xtE6GdhtQ8j
ASupBk0jW1JUgEIu77OgnjeGVQOxrs6nMx+2EM+bF4sWpGOZjOfYWMh9Hs7RjcoX5AnUJusNLIFd
3oLKiYoDkMcDTP5//rhPoy3WrEosp0sQVUN/4n0MYAT/Tr23r4f4W0308wct5VeBILTp3CFpLKJa
1OkzBGpyBVR+8isB2H6PIomyyYOpOqN4t5hJ9H9txIaxMMceAcOW5cLFekHtU0HHk7gKKNxIx4U0
iWESnr/BdM4Mtzhlf4azkd6mf4Uhj60v7B8gGfSWDaKFlxW5LSe6MyHs5kZzZjsupC//M4xFaE1F
xbJMazFMEsYUoykQUtI2L7FZPAgZntmCJ76EBMGEqQxZk6baYoga+lyUZcBlOwtIUK4Vt74GoN4a
qsevt4Z2aqRZ6VXH/Zotv5S7tnBKxA4TeMGfN89tIagIN+jasXcBOEyHoB3qi8anbLPusbZ7Qelh
uuqCNp9ASzrtfcRjQmtOjCPSbml653mYfZyZjb8mHD1fgRIuRsJYaFO6+XwglaJQqs6hI5/28Ea7
QlybYXnmGP49hqZiOWcDfRez5K3xeYwBbKmIDUqccOlQ/Om8t14VZ7wp/5rrWXv/wxjzb/hwjwnA
od3oMEYYNrcEE8A+rY1OIfLrNf3r1KH+yjUvWFEASHLpDt95hYSzxXS1Q7RTAkkKC7kEDM0EC96o
y5uvhzsxczwD6OjaJoG7XPq7OpkXJ50NHd/M1H0l1csgLc980UI5c9YDxrTJsmZJ+Nnda3EccrMf
gnRiiD6ScPvhs6N/dMBzblwFMjsnk33qgz6OtthuyVTYGPcC3qjCVgUwFxlJTeYwquru32eOcEBq
qmbjBLW8r2pKw0phs1BTV24pJ9zqUXr1/zfE4luUxgAD7zFzWk+yZEzKo2W111+PcWK/cRdyRg20
+3meF0dHR++j4TrMVoaKcFFHqzq7V6R3PdLTQCfoXy95HKQ/jrY8RJNjBRUicquQyqzRwAyls1V5
P7/+phN74NMo81H+cFQ7PC69OmIUryYIoHZjHnAWys5sgBMXwuyJLVTNQhBTLsNCSffA0DtGoZvo
0jd1RTpzM845sZ8aRkMHGKwefxjGvIAfPkbmg5kko8L7PwzfGhE8jZSKQSFXZ0wilgLA8zmddXT/
70CLQMOfjAbFsayY6XIOvM8COs0uc+BDXySTN9xqVp6FLJw2fmtlO+NQs0n+TJsiCkF4tsV9plWw
BluvjW/KJpTFhrBwym8xzDOsvYOCcQMORzV80Hu+ec7q68Qtw68Xhs3FiZOMulxz1fIoj7Ma/GpX
DW+T1gbmQ+E4ic88aCcXBDueWUXeQqJ3Ic9M1phZZsFDYETwNAq4DRsT2Zxd1qO+8/VGPjkUTiTY
I5qCfy3WXpdRW41QQ6gXYm8KG9Ee5Iuoz1wBJ46L4MrEsVKVOjXmxSjGkAehQZeGIlv/aljJtxC4
1L8ffMZg53BkcMZcmgYnUY9YiIrvR03BHDUp6u+1E8vLwBHtmY18YtJm6/h5K9tSxxrt84HpkJuj
qDjv46qQP7RiaFeWaPKnoqEl8fX6nNh0JoRsGInkNQhDL4ZqyyFKipKZw3dxNjKNL5MO5D2grb01
+P2ZOTyxTh9H+2Nc9eEmoHlv9RqCyPSRkBhpuscqgjD79RedHAODBPyFDAy95Dy5H8aIDTOwkJQk
ooyKwNwmFaDnLXA9BG6+HujEKpkq8TEqnFQENHPx7lRdbGlRzbuTOUF7iKu+3YAc9O6QW/LPPKMn
VwnvSN6E2QvEWRiOKEqvxajRIatVwFTxauuXHYktYfoWoH22/fq75lsyR0g7zw4//8//YhPgoKh+
GGwR7XSFBbAwYDCvAe+5Qu5J3U9jj8DfoGs7NVR1uiJ67Cq2Gf17LGdyM/OJXISSZOnz2oVElUmc
QgMvJDWRcgS/hHC1eWbPn9ohGhLQNvmTzq202POdX3cyFgQlymR/oyLsjr565kPmC2c5hzx1klKI
AcncXlxInoyolQNSXgm11F5Rs7CfezDtzaYZUUWmOIxtNgrXHoDff188He8bLg1NM0h7P89gPPVU
NUHhQMuys996I4p15sTBM0q02TrR4PqCTqn2ZgZp6OuRT+3RjyMv1q6Ct5sirUQHuKbzF/uXcX/U
/GHWDjsz0rw+y8klUyIds02IIsv1A2RnE4HxUJKGG5s0iuMtvLZuH4+xuqnLPt0pSkDuOpPt0Kyb
zjw2p84HGQfpNyhjnrR5Ij5cMG0VNj1wCbaP7QHZcyClUL+ddP1d88bhXQ+c7Ddth/KuBNNz7gY9
demACCQhsf4UhxbrOyAlbk0Ks4yaMfITBDlx9VO3/TNH5OQ3kipKQfmE+HCxfzsfKF09UjkJpQie
k8If9lNkJ/tOaSawU330WCBzekhR177/ehudOjlc3MTqFCBoFixGNm0lcMpKUjOFkmcB2KxWvUHP
XH7Puu5MQnzqK/G71nVqbSpVxMVF0BclkO1ilgf26nbTVaiq9Z3tgMKs4yN2IkhvqKF5P5hd8fT1
V546LKZN2Ah6EvDn0hwBQ/mkrv4c0+jJCn8pwcukoHtyriJ18gNtmwqY0HmmlqUioJ2xr6OrvYJn
YW1pwlP3yqUJzcqBirHOVZ9GVBum21otH7/+wlOXLE8JESYRv6BC+/mUkKdDK4NoBubRzmkm6/0m
cvrk8PUop3YLYR85LE8Ggyx2S46VIHhVPpDIZbjUGyz+Blzw7mKDdq+hABVu5KCeORynziB1N2cO
zvA30ee//uECSPQi8JVgPhwZgp5AN0F2vI3meOYNOTmMLXARpNhHGXgxzGyk1ic+wyAxtJ3BqIMP
6vSci/GpGZyrTqah24IayuLalioova5gBmn+DdUmQeoU4QK/AAUWUQQEVWvlqQOzfkS4+OvFWxwC
qZOt6RQf5j90QpvFFpkQH6QY1lJWsaA7NrWF4pCWD3RStIHeqBH6/T9X2XRiNTk/GlJY5AqfV84K
cur4JtFub7cWsEDdvy+aTtl//V1/b31GwUaQixMHVrG0h6skDNDIBJ5FvwCRvMqgiruxIaYFZ3a/
dm6kxQz2eQRQQOeyVAJ6T5OhaHvda75LEycIrLvkRksG5Hn0owcysahFgWRxVO0TA1BXYOJugdOW
+/XH66d+EwEkFtwY1+HZuIhVa7ZaXkyzCbINm0gGg9jC0kMyus56AQ0da5Z3xZnMYKNVgr+Nk42i
qkWcBwrGyjy0r4IK+Xo11RAeq0GfgoZRlJ9WkZT0OmVMX68szFB1rSZGJl6i3rSix4usT4OgNPEO
ZBbrUnGs56+/bHEe/7NdBakSZ1G1/iqXhb0yOn3NL27jlOfBz4BiQX1GEN0uzkziyZNByRmtaVon
fz1Mk544ZtZxMnDNwZ9JDLoberY/y4RCVrFrZ/P1py3G456eIzfOv0mTUJrLXlqHTmwd5+wjvfRc
J2mPQZ8+JjFoB4To/gdDMRJvHy+fIRc39pQkuFR33DewnoxVGGNB6RPDrLElOIwAOL8e7U/L8XOs
yJd9GG5+IT/c1ZlTAE7IOPF6F+4nC64JGiiXMbwawETdyk46tBycCFS2GuzrLv/pSVSckI9KMguz
O6l9L+rqR57qz9RmEI3qIvCS4djAOEVrysg9UNGpM64tMfMIJ01zR8VCU3UE7BIo/xyv8DEUuSkJ
0GUiwV18DG2ZrDX4mDjB/QA+guFfe2UQPhjokm9kY1lg5uDZ+eOZm1qbL8blNDKgDWROmjwSi2mM
hrSpgavjLKvMOo60KK9MEbS3SVRiSZkqr4RZ/sap6ddnk6q4rVZb7igjfZuVsn/7elFP3TA6BXmq
FYQW/KjFNBhTDiKVh9GAifQtcEwLIxKUYeszp/BP2ejDV3OFmyRvBiU5iRMnD8bngTTqQfBjGyjT
owJJO3HG17oRr/UQAzbUIxiSVq/AL3aUtYLY3xCjmRQmg7NBWQ+4owV3U08D1fUMOVxUYadBL4bc
2JrKADQtl9vc7OTaN5MSQQev2ZZlNrp2ab9PE8gvcK3GrNqtrtqofwWSEaywg70Qg4Z2B48KUvlZ
vgUNCdks0Q4CkuraVLGLUdq9Xxu/Csc7Ag66aivnd8m16bbm4M9ymfKYeMVr0cVviR/iWQJeGjmI
0VwPKppQWdOYu1qgajVCoNTVCnOjCdh3WZ/1WVws5J8bVcP9kANKmIid5ef5bfLInyRQYUiHcDj6
JGmvWqdIztzb2vwKflzGP3HG/7tNl9WTqoPgBfCEDlGJ9Qnc2t+5kURXGOf8xtkt+VE1Tf7bU4GX
Zj7UjajOZykitV1/vW0XkdZ/3g8qoJIIROcQz5fwh6vIEqOaZenIw4iu6Tueb96+6lp0LnU5vulk
kXexEwGZ/nrUU3NM7E+2bIPMAFbweVQlhq6MyjbVHOCMKnhqZwq/fz3EyYfxwxCLKz0xdWhGDQ8j
DiTVwY/NZuZ5il1YW+Pd10P9iR7+WktLs8y5Vfp3RqO0RDvNPJaAZv+Ltx84kQ/CpuhMlWOHhFEN
z8GF4QqY186pZyN1Z595Lk9+sM1cqrONHtHb5zntBiQBWqC2oHlyBAnbbAQJqz+L4lz77PTWBXNE
qZ6wg0Tg80g+8DjfmaMkFZoassFuBc48qPHn4eKBTTiLGaFvT23TrNVrgJtnds8ywvyzaamQ4RRB
7Y1e4eJT+yaBpDqrpso23ViBtx1Ci4tXM4eNatdHe6jfkV8FoUZVEDo0CPBoXA1yUA6Ywx01Wd9/
vQFOTT19JGnQUaBAuExXOmNWq8ZXhYt1NmBDJh4FVNt6Ufmf378e6tR5Fdz9RLLC0Fnqz3MvDGzy
rE5hW3NhI6eEFM03sOYTZAKlcOpVSUei23YqdrxnboqTu5wM05bgf0hrl8lzTHUr9GvIgd0wNbuk
ktUd9kLOxo8SJD6SmlZKSNpSNLW5TSHzH2UanYMhLWLCPytP3UDyxhIVksR//vxuLM2MRgS8PqWW
eA6Ch1w1YBcCfALjKXGlYjje9uspP/nh9HAM/U/GS+Hp86DqlPNThEF02NFWDbGWR+g6eC5x39qh
4QZlwucgQB/FFs/pd2PfeGeStxMbjA6S4MPJSUkSF/dl7essuUJvrJc4asVV4E6R4UNNbZtzZ0vn
YxZ3Gd8pqSMSy5DqLjZYaqlJrszZS6ebETo7kT58H7hSvE2dzOQ6v21RMemy7MnpBmVjQ4L5ZTYD
dEzENDw02VHf7s5svT+7+q8fBRDHIcxjIpaPpUxLzEgdm7zMgi1YtYqyLSAYk7chuNch8TDqGi45
ooRJW5iwazJ8pezBMQ6J6OJtYBfR1itz3CR98SzrLLqdoD+uij6nnaWZ6AqCKfazHJMifUzdBicx
12ohjSu2fSPr9BiK9qlsxINSwC+xMqjBM3411iIM46J4hzRJg8WLgsVa3G2mXD6nofVGzDmttBjd
vCaDGDKFfndRCATp8aBAynqIv0dt8RDl/XegEC1CIQg4VZhJGnV6leBaiArzuretqzRqbsNZ8xWB
O3xYECUodbDqU418mnrXBtVtXJsvDZL4bmX8+92G/OqM+LM1G/WspQ2wXqL1A3Ka/aBo3wOWG81T
JEJG1T6zx08dM+otFN24qDWaBYuznemJgnMH0xPJnOCVbnY/InQUwB0by0y7nTq1/x34kzdLccaQ
lMBTtzg6gjQ75/V94rxR7eWKAZtKNXR5ywalGHo5eAg7qnB3LNgLdJZQZTtzsfwdA1KMAQvIvFKT
gYr4+WIJkqYx/nSW+hFWfowJ/HvWoe4Z9avIYiPVXuS91LPgfpU6uEcVKjg0DTrU179jzpM+ny5+
BgEd7BhaQ/Yyj5pzAEf9U1efkJPFcu/W93TvlhJ1z6GOvHcnKcwbidbVmSX/OwwUc82CdqhqSfr+
ixWvkqI3s/kdb3WsdqR2SYB2pmt9YggNjBz1UOqVILIW11lc0/hMUu5u4jPU7Xz8aexCnFvJv19l
QcGQ99hkHoF9LUaJtGD0ETJn65ZxCIZeSzp/U6sD4+ZxDgi4hjClr8a0zqMz6feJD6RMCUIDKBha
EMv7eszHWvEHnTmcLO+yUPXBNSJ8C77eIqdHodUrUQOgx7XYqUgctkkR8PYniooMWWlqQeimsdec
84M+MZP6/PZQpCM7p1r3+UiIMqS5A40enHGmX0zG8KpX+b0lobg6st0QmZyzBf/7rHPBsXT0RG2e
+CWuQSlVP01sh9c9N0EDCWebqg0E9Orp6yk8+WUG7mJsEbC/yzsFShLuNiFvWF7HEK36t7KIviGk
uilsVi92zH/f+chyUT9jQCoFy8vFQmXCtmj7rSRWGWUbPSD//e/3JHP3YYw5mPiQPWa1HUWZwxgC
LUhIy6vAgl3aD2eCkr+jvs/DLDaFiZpYEZoB8bUWE/vFmNsgQcxGbbbaKLRfiC6SWH29XCe3hQlA
m604ExXm5fzwaUJPIjv0GJMyBpQoP0KUpoa30djOP5IGCGo/P7GLwzXSi/OcAHEmzcuQSceqtCTY
kvi5zcWbh3//Lpu6Ku8se+IvgEjkNY6gJU7doa4u4ARdZnn2wEY5M8ypJfs4zHyhfJi+FM/7KUzI
Uwo19HboUqpXhaFGO+RXsuNkJt2ZrsOp5aLxzgVPYcXh3z6PN4pJM2PsUVaqNmYbu1CxHeVuJFaM
zgEUT92FH4dabPqBsKPA6J0zmzo7xzbv4HM+/k8WiYtOo2Fjy2UPWDatgHc2D9FYV9UYoaEbOMdp
Sv6tm/dn59mEHv89zjKuLgwgJ71kM+hdM+z6sWhcGiLDXdBKY/31J52cNfK2OaTSuW4XCwQnRglU
oluIta2CnGzstDlxM+p67tcDnbpn59yFVwozIVKZzzvBUEt4gjpzZ/q3HhRNT4EHl+HCbnyrG+1M
bnhym1OGoJpE3GSo81//sM1xK/rvvZAF15kXvgs7v5kUfTMXg77+rJPz92Gk5X3U5Wo1KVwSvp+i
nZShf+///noI7UQgCHYUCBIe4XNEtlijLNZRrTZ4oqCoNccgUg0spES1TeJxwHoqHnZVgOXyNI2v
dgC916mwljXn4opqjtgBW5VwBwMv5BGv9Iv+v0j7sua2kWTrv9LR75iLfblxZx6wEqSoXbbsF4Ss
Bfu+49d/p+ieFllEsD67YyIm2i2rE7VlZWWePEeeP+Io1Heg4lIZUc/accd0I9eBMjt6x6hFBvcA
dANnbNymQclOEU1NnPy4YVRm17YSal08cC2oCZ8Fj4kxj7JCfGUKmXktyyar6+dNMkkPtYK7FEK6
DIOrwwJ4RwTEBT6Mzj2nvQKlnBl7Vx1rRwlqkM7jVlCi28sLvW4GODBZJsBUGoERToaQz8DembWO
Xtv5GVSGoN/IfmPH6mie+a8Vyk9GLdhWwG0FjYiuB7u0Et4rTdcwTvvaAdThxwQVeGcgraljYQD2
WgJcBap2VZ+gmt0FjrH00a5F5cEeejligB7XjiHSECi2Csj4qTTMqzeCOFEBgjdnyYCq7VDkyHXK
ERi7GANbM4RMBxKcCEyBCqDOYhAAVozIHlSCujj73Ug4Go2MhVpbmz4DeroCeYHisqH8Fw9xigYQ
TuTT5uEhrSCuokHUQZ1BARzq3e8EOnjeAwAL0Xfj7IWP1/o0KCTQ6SF+MgigwolvDWSWLu/u1Zk7
skJ+fuSTlxGt4ZWCfcc37QBNzrwHQb6aMAKctTOEBizkoFF/RKsnVYYLsxGKtmWMTP+kvczRgFnr
OT/ug18PbDSNVNsFFKUAPpNORyOpCeC3NVZIApMkWGme5ZL3wrS+uzxpK8OBGaB6AHtBWpV+BRXB
BG6AHpOm8KN00y258LXvOrTlaur0eNnUyvogplEAR8GYgKijR1RrVT6IaCWCZ0eGLRM/miD+jVnD
TYaLDAqq+B91eiDCIIno8IZb0PUAxCIdLone53kox18eDF2EJiEUuuhJrgjZIiDwycQe7bYuVFtB
nvH0h9D8zNlhibXcK4IIPrClr1swUHN1Ndjg/mtB1F8tIJMaoNEASm90bvdmldQZWIkKlf9x+cNW
Zhl5CIAVMVKkBugQslV6vplrzLLQgrM+cEvkqS9bWNkyqBeSzk+RtOnQO1Oo4B1lyLOahQChEa6A
RkUTBYbT9jXjvlody5El8vOjOU4HxSgAk0DsWIJyK06jb0oTv/3OaJDolAApQO8RtWNiyGkPXD5i
HdvmGRnOwMpy8aODchlj2tYH82mIuhbTEK0MOajyEJQakO+bMTbO1RcZKedfHhHAOiIPxNdhk1K+
HUiraNI0XFV6IvtSyn+VdXDgFvzrPzND3cDDqMedkcJBoR5QvXPgdLzNVK68RRVd+8XuhsNhM0gw
pqDqB4ogau4MPRAakLthU9digqpf9liihRCs03rnXh7VysWIHY0MFCm1oeJCHWs5FqVMg/68OQHZ
UkAwDRJSkPYp3Cp4v2xp5RidWKKWKQNlXwkBytJEFACqPBmkjq3ugjZvMH/HkKGr4GpBVyJdO8vl
vgzyHkNqinIbzJDOCRZwzqdKynA963P3aYg6rngAlmBchYJp1PO7ZiogHLZA9wvs2DII6f/hqKiF
QqoSygMGtkQZ964eR9cg6/WMKGJgtlZOLZKSwJwDAA64Ex1nSg1y8WmLaHyJ5ueJsKoAIMaKxlaM
kCAM3R8A+KCSTxXWFSjhIhUJaE84geZKadpdo4v3l3fBypsGFyMKOQgqSEcLdftGHK4ptA9CETCb
NqH+HAL+yEPJN5hA5eBctrU2HhSPBNQUUDVGKeXUb0dNr6NiSqJLqGlo0LRELcz+ZybIJxxdDUaf
iHLSwQQu37kFG1IiTBa4aPuWEVGszhuCFngEPPbPIgo8+loRNW7sM1QLNfkN3CH3dWe4gwBWnArk
q4dx/c/r9L/he3n7s/zS/uf/8OdXkMU0cRh11B//c1O9Fw9d8/7e7V+q/yO/+vdf/c/pH/Gbf/2X
7Zfu5eQPDqi+uvmuf2/m+/e2z7qDTXwD+Zv/vz/84/3wX3mcq/d///nyBpYxO267Jn7t/vzrR6RL
C4Uc8hD/n2MLf/34+iXHb97H5R9v739sX4r3uClXfvUdKZh//8nJ/L+AjyPRNQldeEGBhxnff/5I
/hfSYcgf4YQQKC/5UYEKSoRfE/l/IX6VyPOM3HlINf35R1v2P38m/Qs+zxDRpgaSCgFJrz//+5kn
i/G5OH8UfX5bxkXX/vtPymfj5GgH+CZ5diIqJ4aOd52GbLDeVmptCXrh823hVGl/14EaheHcDqfx
qDQHPAkoBHDPwV3j0/EYPDVUFTp4bkHNaLVOjTvIhfSmJZv5FXcXbaCz7Gr20Xr8NdDjgR16E84N
kt4M0uyCKOXUoKHF6CsBeb41vRaPVe8UogVyONXmn7uXySs7K/quu5VXbUFqzQiMDswnlG2wosA0
1JwARaN7mNDnm8zgIW4scLZDkuodmTvI0U2ANhto2JChRwNtexAcBZHm5Onky03hFSig5PWmKt57
qCZdngwqHUYm//h7FModD0qpxWjUqUGpB5mp8dpoPwjP0oDyLPRACoPFDEPvKsoejewc03mshbFo
LRQLr7micTQlvgkLleGVRfI0pecZ0EYE7Sg+qyjona5xSWivwJQBErgtGBaNB30LpsZtc/Mj30Nb
92HYWsDtALb5ktxl+/jr5UmlyVUOs4pGSgCFQfHDg5Lp1Dp6EKtFMbja4rfGs/oy72MH7FTmYo1X
/eOwVzecHTB2FjklZwMGfAGbBE8VPNROTYLaau6SBmrPmgSSbLTY1+3D5VFRIc9fg/rbgkoNakDz
/JzmUWv10hbwM6Cxv3AQyYtDFnKSZYhKfKLNEIxrBjwPNM6tQYIaEHg4OA2EHI+XR7TmCTTSCYNo
EaEcgEenkzbBPfYDiGMt3qsgBQgWsC+oj2puZqd75XvfOvJr/qi7qdvvWJ5gdb0+TdORatgPAkRj
ldpS80Z1hqAPXDChyfblEbKsUMcgbSEQlYc6VM7UH7WBbiLwhF+2QLed/NwWILFAqhCEFrh3Tucw
7AIe1HowMVrCc/ABxbLSAvmv/KW2HoPSjT3VBIb5DfjqbWdB3BiHrrZKN3ww3hhfsnrmj76EWk2Q
+HAQGYMuhuyFG2mj3062bMHT2Np95RRf46v6SrIyBynuaD9Db4mRXlr17Shxixq50HSVDm2XuO2H
cSobXGSzo7mtB1ZTL/DJuYd6r2fYvTV+Zd5max71yKpGzX+mKIkep7jNlIfoMXnjYlPaBBCps/tv
rV37Q+gmTr9JWS5u9ZCiR06Q0IoHgSXy86OgtEyzvlrI0REe0hfjFex5kDW/0a7FhwYaGjFIfE1o
2luhi79yeZ1XB3xkmXIPQA/lbUAE/7pBdnQiYsMFFmTBLlshF9+ZP0WjDEm7IxKmH0ONKNQdn8MK
IClOtKiQvTSu0w4yJLXuQC7QTKEAPg6dc9ns+tWh4N7AzIK6g06+zyMYhzMR0ZB0k953/W58T/eG
ZXwvB3O8ygGgs6B0goAh8S4bXvUUCok7kbDUgfA9Xc8lXzpNjjBeQZqA335rBkYdlsa+/XQUJFWJ
7ir0csnUuqkpnsgVUVxUIt1Ps3GLVmc7mGZXSaCpqdVvIz9uQyX1qjhkHM31cODINhXmJMuYT0aZ
tJboLW7niw6Cv02xy58Ma7KqF9HsPEB77cYeHXGjMZ5V9NQa6BkyVORXSI4FuXTKL4GiV2hnsWst
5Cvi7TSHgo/LevrFY0FbkU4XcBR6zHknY2CR+ADmzRgSqngzzkLDOBlnHp+2RMZ7dPSLdJ71btEg
BehDfe45vq/vR6eyqyu1deWn+K7zwV1saU55BSWUuYUaiAXue1BE3eqMMdMoeeXwKdBmQSiNaB6d
+aefkhuZGkC8BsKDlu7FG+XrtAElgA/hMzu0By+0e8Z1R7s9yiDdYprITTMWegKxo270tTFyZSn1
MoBw9Y6REF6xJPE8Kn5wdRjdYUsfzXKXyXWSJQvBHF3XzXWVx1CP2Yzlr5VjyQzizgYECN0xSPAb
1Oacy4q0Aou9BR7491YSvhRqBQQvy52ujgavUwBX0EOC9NzpQk2ZMvGNoAJBjNhAU7ZqcK3M3/Oe
dS3R75nDcI7sUE6mXbpFnYj2nP69EE0Ec1CD9ZD+SeRN7OW+5EAgfB/toMrdfg3uM8Z+PLAFHt8a
B/PYiKgJ49WEfzgdZinUuGTiCGLrd5qv3WSPkZU66lZ/KnwQWj8hNNJt4/tod1abW5CiL0BjZkVb
jQEdWDsXKAx9fgc13TqfNcmshwMg1OZSmvtw03qB3YHbwVVN2YUYoS0wvJy4OvVHNqmpr9EzoIIk
o7MaV/emK/Vl329qh0cCwU4d0Ym3eAI9hF7pBw86YgMICPAm9PZ4V7FIcMQKsM/CscNaKCheIjEH
TL1MwsWjAxTVfAQ2V8xBgbjLgRjLM4kHMzvwyVMf0u+8W9qxXbK2IB2fHOxqKGWC3l8mxk/tpkqU
VjLUUiz+brBFC20bPxIbUiTWYjXX4xUgzhbrhjl7yBCbAK6iGAZ+B/WsXQlME9qkKbBJQt/uBqzy
EAXYaTCJ9tRdakM80+Yru7BYs0w2Er3hCZYdQS8eUeg+Px0skNz5CBG4wULNxy+NxI7wBRCxHgve
GxUGMOEsVXQY5s/mUEww4Ein1rq5baSqRYNgcTXZnNm/R/Yrqo9fVDfF2LTHyyERXfc8+EbpyBx1
0TU6mBEmMqvaw+IqrrCR/dDvbd7O3dhmBfJrHhK+/lDNAuiHLjWGKkjF5RhSZloMggvtseYdyRis
ePqNe+XYDjWoWZ0gHFUhAyOH+zAiwvC9HzUvaGxh3Cyrq4VAFtlKtDzIZ+XGJQzVitfjn++x2UJz
9h5sNteLFZjhM79hZeJXD8GxPeoqg+vpIIPctsi6AKoQ3MkWBMXBUevB5+5nN70tb3O7gjbbLwfP
ZF8eW6b25VR1Up4aCzSoK9EpA4S4A+tqIctCHzTgpQCrRhcEoBKURwejfiWnKoLI2AjuhWbYjfHk
Mvb7ug1g0tGugc1PFwSzVGqhvKviyew3mTs78Q5CUI5+NUGO+FW0Ky/bs+Iplkn6wlQhxR0KAyTK
IyDfl+8g7GJEbGvumOQA/zsoauKyEo3avIzQv8whQtMaZp09JfPz5aljGaF9vjBJfNRjGIYEcVYi
rbJATIvZFUqzKhw8ErD1YFYADgw6i5S71cNKVeKGb+Dnk1vNH57lrWjlEBM09S8YoaV/E7zYU+5k
pLLeMgcyHg6UkJ3JyRy2x1odNFpOQE2AcjVIlU69cRuVM3SyMbNRne7Q6vCtE1Uv6WeG11+7YlAL
xwUHlP85UyIHZdNaiRqY4TI3hVzaBD0SQX7uCCYzrxkhHN35e5hizCzsYZ51XqG8SFEu0wBxigZP
CrAnX7de6sk3zTVvIlT4tfaFn6bABCoCqr5CZAj5AzzEeZy3BvkFCFvHEet4rS0ROiPIAxS9bahT
ni6RjqpSAuE8HC/lLVDxJFogSN3/IjXvz3F8WqEfRXpqpOi5QtANj+9y0TcD+QlFZqEFD4Am2gVi
uyF7ADgfkR84HQx4YoFBJAGd7DV+/1E8ClfINlqlV9jppnJjJ7B7t1gsCTKNUNS02K+/1c2BLjbs
Rg0Ky2cMeFoO9jehn5GEgdy4Vss37RBsgRxGqgs6j2YQ8o+BYHxty8oZB3QyVvmv1egPU330AYck
y3FQG3E917Z9a7XpBAWjrPnCiQ0jkl+LRFBGlDQBsGDUIalNk+tYTVDdIaYzppsJEqeOAaIdjk+g
LFIOrCaU1TnFo1AmEDYQlx/IhY+GtEgCkIwZdg/YTx0RCdvyKfSS68KZN/JvzN6RKfpNXQxqNUE7
EBFCdctxz7n2/fI1cJbjIoHAsQEqGbuEKdR0ZoyFn6Hz1cn6sG0UHqqjldy7PegwXuYBWLUWmlam
DJVTZVp4Rq7rLIOI9i7SC4hUHqD0Oqpcp8dEBe3OFHA4Jq0juF3sFO6wkQu3cUQ32YHmInc/sr3O
4mY799KnVqnDOVS61HVRgHRF3HgR50UQQg+yxJ761zlgOZyVyJxYw94E+A9MynRKLdS1ZNLLAnmf
rbjVUDJuNstd7itW6mo+ixTq3ImSqjQaH3DPAShFuzeUpmUBqnJ4SEajDRUmjAs4KVYCduVuhxmV
1KNQiQJVGnXxyPwcaaWCY8c9CG5kVTeQg3SyG/mb/qY9xU/yTWz1tuCEz8W+2Ws+CaDnrWIPrn5d
by7v4/OoDJ+C7DN6D3DlopZxuoWgzDalPHTDrJAHojSEYk/cfvtVE4ApwMMANINOaIEulkgd/jVg
zD0qUzGEhRGvVIz3B3FTp9cFsQDCCkTL8Ct0rCS2WdqNofDzTUyu8caB9rLbMuZq5ZkDmLcMqLxG
0j5naCNRaJSsEDGSxM9u94+FnXv8TXYvmqkLKS9GeLKyF0+MUYd7njNUnBH+W8DjgiAji50sHL/H
Rc8aFV1Mgxc5MUSd5yTVinlWMCrZy27x6nC6zeiWj8mW1W1Ad+TgSju1RG02tQUMEWiW3qrhr/QX
dIYsLkRGnMgFLaH4FDqcBd1EZ6rdxmMduvXpxHEzAKqRdYUaZdPh30JErrfmaTFD1YCo59OSfLm8
1VlGqAFORqAUedsNKHwUX9FL4nFJA5UyPWKEkyvZRzKTn6OhnjrdOI6lpGA0xPOrZM3c/GV2Iksw
kxsI/FqgywGJByJZzVK20NsyIRHM2KCrxwEUnYcKD0GnU1dgBbVJNc45JE3gwKAW5mnOcqgBI9Hp
aD7L3oqrIrlWpPlA1gM2dWoFIYcX11qPyS3L5BV5bK9IBNZZ0M88CeS7kM1D15JGUEPU8z4NBWOG
ug0ugDrhOlOYGwm6kWiTEsDT6S0Fn9p6xTdOCfVJe0EVZgPS8+JtrBvDRTAJIg1FGK4A4xuddMyC
DpJPxoQ2BLEd/WwewNV6ecPRegzkSJ34b2ojBIsxjmGRk7JIZ2e5JbmVC3LoxEYfj93bksU/VmY3
m6KLAj205Fj2V4MBwMfIZ6DBnY4goaRiZEuENDgkNEqT683wvm1N8IDYEwjvJWu08YQLv0Gc/Sa2
ISPEGP7KnkA3Efr4cYEBZUVTbxlt3OcQyxusYI+I0knxMOBaU/J+VuEln42+WTniJxapCV/Qlitp
JB6BqteXseR24J2BSh1EMi8PjbiK0zsNM3o0MrJTj2JluVGHCll2XMyl4KXc28wZltr6A/dx2c5K
AYEYQtAD/BSKT7SwgzE18tAlpM7lgqb9pTVBXexBJtGMNsp22oe/jF86bNkjg9TIai1MIwDe0TOi
vM0ZvNTCemisrhHKXIcmFkArKQviCNe5VCDuUZf6Jp2b3TCpkG03Hi9PHcsM9XoKQ74xxBxmAuFb
NkaQs36GJuZlG2sbHCSIRACBlOzo1VHbJkXztIzJKqJN1aYvkCpiRE9rwzg2Qc3WoMQ4w7OOYbSx
CYJgS1y+zC1LH3F1nx2boWYLDO78CJbCg6dq7Ok5fQk8aRPZYCLg3PSxfew8ZrFk7RAJCOSx5TTc
HARee3yI2mnIUjlAbj0CVua18Su3BAOjiapFak13Ggo25G78qo3mb7kmBRh7QqGHNhwgIU5t10q1
jEOA1qjmeXDRe+ND1uprsxngi9EsZoEV/IZ1Q649CE9sUnM88ugmmWdcX5GPXg+b39cWZ3Vmb6vP
jVVZ7NLbeeSN+/JzkHSSojL4Eqq5Pe5LYCIssEBy4FHhImfuRAguC01jq0op3IE3tbvv25hjvIBX
TseJeSoCSZEiAhkyGe+yi+bELGrW+3PlfjuxIJ6uIlrhehBMkwFC6koEH2Enf0d7izUHMZitvl0+
7CsnEcaQvkMuEsIZdEAVKUEwqnk0QodW3nCx4HT9YhU5i1txfdY+zVBjKnsZzZF5PFpGzD/hbebo
i/pweSQryBFsDOCNoXuDlCcack/nTQo7SegFDGVwO9FEY4Ff4FqpNrmn7LMHw4nfIQ8JWG606VAR
Nh6NEgFKZbGi/pWU08l30Hkgo9UARuLxHTIK1RXyI+lV7ed25GTMAun66SPIHyQNeWDyyfIeXdnG
GMdZMyIelu9IMJI7wiZyVXt0ZbxnZju3fysa+dnQ9ZdJysFV0BsP9QW5GOCNzKDkoDP30sHZXV7N
lQ1DKhBI/INhBeVfyooh6+MCOYXBqgI/VIE4rBjbZWXjg3AU1WzC4wKQLrUj5UrqwiHn8NbNgdVO
Zgs0utAHZ/UQrkbLpJgMBAzSL+gJOF2hNJGIxk8yIloO7sJNvu1+ZHZ8P3oLOApMULMhAeoN90Nt
tg9c4rD0W9Z2I9gdPu3Tzwu1mIZJw8lrbN4q74VdvFc8wWlv2K+ztScisD5otQeRFjrvdcpWlPdj
qcmwlVyp28IGZwhnFRsDYr5ILmmJFWwGB3gMq/8BwIyr3gdQTN4RaNzlvbM6Zokw1SPfi1Y9Wm0E
rS+CCBn3AbXa/L76K7YMngk4gpWgWdtG2D6gjSWqreKhbHx0AJtk5DgReXMLQFkzwbnranMxGIib
tcOADBDoGQhpgkHD77lZGxGSwYiBXgpthgwQmH8Zc7YWtxzboDyJxGdgkiMv6+4588PFKd4iK7FV
P/alrd7Yw4dkER/GAtmtz9/n0Khznvbgn8haLJXRBLorifVWNvDSSXWQbjNGSKIf+nlzPELqGTUV
S5HXCdAkuCHscDGhFDzEJkFegKrla/sqbEW4Td01vpQ3CgMXsRK04G79HCYVmXWcHnVSgtnNfMWV
Nt2GnMFky7p7DmzTl8ZI3YFpAdy0lhlIOW0Dj7+bnkdHsAlgMvUO/+QCU2hLXngbX0X3JKFNEomk
fMvqGFlbV2RMIHdHuo2hsUq5PegntcOMF5cIDA+yAWNtSXL5I0vAhX55XVmWqIAskZUEDIhIR7RL
kEFDovhQyvkLpOoXxgZaOyHHQ6I8OTiFm5qbkHdQGsmK533fS8Brgw4xZOVh13bLsSXKj7ZFtxiN
gCs286crklyetpwnbnTGQ481c8TtHPmuoI6hd1XjtHU1t0nm6scw8+5Uskrsa94LAQruWABp0b5A
zVshlmO5CNj7aQ/80SBi7hj+cSVihvP9tEDN1yQZUIgkQF0t4aFHlJhyFJn8VDkBN5tZ9HF5w63W
h0jXF5LhpPuLDvCmoeNLqcHyyJ72PO4DH9S028FpgPMu9qyDtFKYJrLBn9ao/T3Gw5CKEh51hWHO
FpBpz70XOinS1pBDsUYvvAPLaOi19oIj9q5wJpqemUmv1b1/9BHUGrZqJYCYgwR9D8YrAYVIPwpg
HQVPfoUagln7ncXv6h+XJ3p14xwZpZYVOBWksgscOBXpRTVJrG54vGxh9QQcWaBOgKZ3YR3LKL7l
Q+pkvWrOiur0E2N7rhUhTpaQfMbRQevSsgdHMgGSN6a0XMvoZoGshtN+Lz3D6Zz8Vs5cgFVFu0nN
3wrYT6xTV2yFSTTmjGzXDt2KkFZvNrk2aNeqKrMaMFczLseblbpjk1LqmqrGkiU+sg+eYWbfgIm1
hxAJAdHV3psn5pVH9j995eFTD634gAJq1E0jNmPQCgZMRr4I5lhbcHOnfZLRklnc6H7lyM+8Pd50
H5PTkXwEnhLW72yizw+gDqg6CeHQJJjfJpGe67T4NqTVk6QNjF20ulc1cMUg9wEE56HCe7SJirIH
N3uHvLMad55EMt5p7gS9zBjNuncDUQjIZ1DiR/HqdLNCojzPRBKDRVcVEkjo9/JJanb4Im/YCN/V
I/5pjOZPnLIZ4H0d2RRBTU1pfii72r68Oqt36ZEFanUKvmugC4rtkQp3RvCtrB77yY+KW6O+ncad
FLMQgat30ZE9ylMOaEMf4hnL1FZ6ZSqV7CrQ0Ali7Sqe9e8ZD5XhfzZAykuiFhDGQDIQ2LLk9mgJ
7F3gwDfMmu3qFXA0MMpXZjJkY1F3IQCp/LqEXBAw4AIkkm5GG+jNO1J+E3zOZ1VwV7f9kVnKd4Ih
Al0sOR4IAA1sROW6aCtXylmrxrJC+chxrCB+Nkt4MQrSJm4CGRxTHdLrufB0ebUO1akzd4VaMMhJ
oEF09kYeeISQyAeQV8jocEhTcTfxJlQP7xDZCzzSVDrt0m1k82juhFYaVAId4Sm/ja6r+/Zm3LAC
jLWaKuitPr+IWthQTLUITpvU08oCfU6Zy1m13fZWcCO68Jl71vt8fbI/DVJLGvchVNDITuqKb/Eo
AzN4X+Wvl+d5BSyFsOloVNSKLgBTpUNUIWy60reg60GswnnLvrBY87fuwgweUDbgLNFUSflLoU/y
IUemiku/i5y/yIxayeqbDswbfxugPFgptlFbiDgB4p3wTIqtUOO5R6+JO+yqh/RJ+DrsYkvyan/0
B5RhN/1ViIddcJ98bxkYANZQKd8mhiPPxT0JRfva5IbvXLS5vGrrO+NzqJQvSwRljiIDBoa2+8gn
EUwdY7GHz2S1i66OBJ6DMJqAS+FwJo4u02iqalBGISIL9tmjvp3fy6fU0vajPV8JLykad1JGLLt+
rR5ZpE5Z1zRT0vHYJomve7ID6qCrQ6+CFaOZkBWSrHQrYPcfWaOOGARllIQbyYvooTS/y1a6JZVq
/ZthdU7rK0/J9iG0WbnG1av2yCh15NoBnKjTgI3KDclzlyLNMYNgJa4XMy3ROqkatpjybiP+zq4B
+RWYpUDETCLB0xPYDCLYdhGEWZ02ODwEHIuxdCZ0n1zenCs9X+h+QgoXDcZI5oBW59SOHAVzx3NS
b+l7eauJZr6pcd1CM0jZa57qtjfZXfEElUXvst21iOLYLHXqBnnSQUSIQyF3paeGBWR33xI1tzgQ
NVXMxPtaSQGjBNkU/l9A0zAVwkP/XIoVBeZaiG76slPvoVYSvA1b8VWySjvaBlZ4w8IErm5Y1Cwl
NIYAzK/xlNW51KK65hAIJv5whWoUSCViE2p1jmyC3nG2ocrp/nY9AxIan5ap3UPyBj2kK1Fp4G/z
8S7RdprA8JtrB+PYBBVSR2o3QwVoJMkw8N/N2t2g93Y3xo7WvIupYEPmxuNZkcaaLyW8p8AkgNTp
rHt5TEB73kKKECovYEtoWjuTwid+YKEF1s1ApAk9MEQ4nVq4cUyLoIp11JxT/mbu29eyg8ZTi0wZ
4/ituWw0Wv5tiFonYTHUIF5UpN86LXTDEfMm9J19+ayt78MjK9RSiXoa12mKWetsHdJoH9omsyOk
wYcdeQSJz83L/NA+sHmjGNNIUxelXSXl4EEdLIhFgooNnbv5BzMoWvUkn4OjKToDOVGiKsPR1rQf
U8qB+kY0QV7gTXPu5EhAXJ7L1QUDMwE6lVH4BYf4qbtcgFUZ1AR17KSv3XRpHN1wL1tYTazAF/9t
gooXhAky5EsjDdbcmMlj7fROuMETyC52HByH4ikzYA+iDe0h9hVLPp8O5I9tUxc66NtbNN+Q7CkK
a6JV2MKOIEtmV3KyO1aZ6ZBTPLcG/CYP6WDAcqgLvWsgRdsX2JdJbM73nWRpr8Yr7xQ2EkmW4qkP
dWa1z+Jz/kYQmOxK82ptDxfs3x9AXe7xGObNWGOqsytUmj3jRtQPvdeBLV0v18Jd7OeDGfric+EU
e+Aynt8q73fegoT4+CcfK3gET3dUNUKOlpOX0cp7yVzUyiwjL9AYm2r1JB4ZoQZqACmvNiGMJEpu
g6NwbL9Nusw4GytGcCKAECKNYAYAC6cjWfS+GrhZGi2pQc9E81TOD4Hycvl0rNqAxB9S7tDtPrsA
FlAzlUsFG8EI3v1oJ+TKgwFt4X9khX7+pNAozBoeVnJ1svQ8M0u5sDjQAF82s3KFasLnYBRqwvo4
DyNOUgiogtANoJx1gDiwsolkcaljdmKG8lnQ6hnSyMBoBhzsNvxaCCVorTIz5hghwfrikKY54Bsg
wUB+fvQA6YW5FlASRKSTbLjSB8Ye8s8CY9JYRuitDEG+ZBwwaZpyP8WPfOsnLDKIlSsFE/Y5Dur6
b1PgjCMB41jQPxks2ldlhKQiCOrcVA1aS2LK0q6tEBDgaFUGHwGopqkxJaGwpKj5j5YyGsNNzAuZ
k/dhbcUSsHW83LBoS9fm8NgeNcCwrYM2iGQsVLopwwe1582MZ3UfsoycxTY5n4g5jPBF6WTNZKsB
urr4X+51BesmCKdAhY+cGfAKp3uuLfUaDCaw0jXyXllQJgsiJF+SrSG5ocx6YpNvpo/SsTVq4pQJ
TMnzpCLNtUWZXXQIP4YCdJJmSdsGET0Q+9chMInjhvX6XZtNhNsoPIO7+pxXfVIAyIghJGolXb0v
0qdhnB/HjDGZa+8kwsWGNB5I8kFyQ77i6ATHk5EX4ojZDEHLe42q5g5NxG63EaGu2JsjiBwGb97U
DL+xElSdWKXWMEo7uRMqWI0k4WqSu6tGZF2Aa0WcExvUyqWlwS9dALeh7kHO+gX9HTYhTQ0fSz8E
eocNFmDOJbX/ubxGCDlgr0Q+yjcv6UYA0xJ0SneorFqKJT0hu8yI9NfggiejpCJ90DamlQCJUit8
EZ4RVU12dlv5jUtiyNYTnQR1K80SIqt9BdNUfJts5F0EpAQTQbt6UD43El3ACjpAYIocH6LvmyvZ
EnwVOLFyS7J68uvi4N1xY3iKxcZJkXU8O6HggeMJqwuU2qgdXC0qF+lFOlm5wdsyhF/ipTdr8T3i
Da9WavfyDb66c4+sUTtXQ8kqkJdwsgpd+j4Gw80ssRoYWCaojStHnFLE0Iy2DK3eya2ygU6Bf3kU
5CsvzRm1Uw0x7tq0mCarrV+XwB97pyshxcLSMWItDbU5Qwgc6FGNyQo7vDyF20nozKADp1yampPa
Ms7C2qtXA8X4f3cCvQWlKpY7JYbHbJ2Qc8TuRx5bKQoBhlNtUBQHEAXkGZMNbVOLs8XfiCDRIQeQ
JxGuBAHFqSPlB63tkBjE/s+j+4Wfvgtt9V6EM2P/rd0Kx2aot2KzoKzDlfBq4ZRflRzna9l0p+s6
Yy7X9iBpG0ajpI50JF3R7BKxjOKSBHbTD70NLFD4epe34JkFpECgGUKwNLjH4adO5yuQ5VDVuWa2
Kukjz6+XnsUGczZTMKDw+HaIy4J4lVZOgnDeqIYymEynRjHLclcmnpAb1uVRnIM0KSvUsrcJ+rkN
NYc/CJYnJZzeBm2+n7vqrheHb/wkussiuqGxuJWkbYWK2XdH1vvkJMM+eqHxMCIEo2d9d1mvNGBR
gH1QHfQfi13Y00b0JYhDP6PsBXY/Vu/O2rodGyQ/PwoYNLkx5kaAuy2W2hyr0Or1X2bkOIzJgKAb
9h+YsyiPrsdDLmd6MVk8Gj4G7mZcBEvUGAWpte2BusnfRihHnlbDGCwd2R7yu6bsU+01Ybk/lglq
i2tRHClhhbUpRd7Ols5eRnRGstKya1bQgw41XLgd4CqoBYm6RkcVCFaG5GoxXnslMTWwozP2OdnH
9D47tkKtCRiIeh3PffAC+5VPeMK7A+S7MQmLJGsDnMUS2ACIasDtCPp+sJhQ11Ml50pSpDVe4s2k
vgNAn9og05Su5LyMJXNMltnnJl4AwwjyRZcHevZCB5kZui4ANUCGEU8z6oWuaQXfVHI1//1ClzzS
hMDKhJ0D6ik7lN8IQlELjKWcLWOT+Hnrgo15l6LFQ34cnOIerc+8aQBujta1O7xElbfLozyH41Hm
qWtkHsWOnwMMc3CT2/ar5P/E9bdWehfXJtSxOURspZ9s4srkNx/s/qcVN4J5hsAkZFQA66cbF1Sx
4tRYwPilxgCRr1B+SUOd8XhbPRnQpoKONORGeTrbmHPJyMdpg/On82aSVSY62c1oUhhb5jypiO0K
LhjSVQ5cKLRhTl1imcxQH476CUlFyLWYgivYPfCUKDpZXGiqtuIhmXodPIDTDf3dmRd2JhuDtDJY
UEXAM4NVkaCeqDPTBGUR8SooczOh2fCxEJl1XnxN5PrXJxU5PwkkQ+hNImLxp4ONCIF3GMBO3V4J
2j2XPOgL43V4Fp2COggNjShRArl13h4fG0Ue5UELX8OBA6aTtE3Z5U9tlHkNx1LxXZ02orbDY4Mg
sUCtHRTNx1ZUYSsBGzC4pGOATxfv8mlbswHeHuRJAWMi6OHTKQPS0AD/NqYs7fUdlNqwH/vbWl2c
y2bO6wiYt2M71BbQpQHEqiPSpBmoH4HA8YQfOto2v2a7+kqwss20n3fabRZa7MT62pIdm6Yi/V7v
ojIc4LGbRXsJ8/oqL6yig347NCz+2WzSmPylDtsukGBqLGez7740/YsU1oz7jrFk9DWwRGOeDx1c
R86Njpbf5YJqNeUDY8HIwlOXKhwGGrdw3SD5QvNZLnLZVeBSm6xeIZDPxiZdDrn3msv2fIsL/WO8
Gm8Sx/gGTb3LplfHJ0G0hof7xS1HwX2yRA1GtIthEtHhl8/Po/z+/0j7ruXIcW3ZL2IESNC+gqa8
St69MKSWmqABCdCTX3+SE+eeUZcqVNFzH/eeGa0CASwskytzHNY/2/gHEv9teV+MnL6l6NsqR8N5
LPeqYTVaOmuotKyKI9pax+q+yVi+YgsBfxWgN3+bQUAJnNjBz79iOfQ//YiThxZRqt5oJi4f5YLZ
/FMz87U1zODTUaz13gwqL+TWlz7tiYOkmNSTFiAkviGzu9qcmafEq+6OF67B2Rv35eOehH1W5lV1
n8CMPTUJWG6axxL9T8ig+U5xSfXsey1t8SzQVwZF5EKqeMpENHdA4QhBkMg/akcrmg7VQ7srduPW
W9FHZNMvl7QTzt6Mfw2epvIGmaTLl13rGspyMrOqv2/dIYCkr528/HxCzoQiXxd3qg4xVR43TFxD
P9NylvBbV9z8/xk4OYKt05C2AEbYb4s+6gg8VnUpBFn+xPdT/n8bdMr6y2PLLUbNGSG+bRe3FAUx
LaxE1Vb7yuBx+2AkyfTqVdB5HoUxvbtg23nIGsg3bOqpGLJVp2zQMVChei9oRTKODORs2na0qnY/
KA1tJOG19XoU0tjjbGs8qEzP2XpmXP0tQPyfyPTfwPDk+nSN2ciio/B+prGC/MEh5QirTHIhjDlz
ff6IP0+uj1NAnV6jCICzYZfCE1n0lZiP9XCpvn5+YzBKDZQeZtNPw6XM7e2uM5ZKGwRPkp3aAi5z
G6+1GxUZT94lWaDzvudfayerShy9mMoJ1vLBYSXE4Lr3mf81VPsfZ/CvkeVHfKkAdJIIaBvAiKM2
zgwaiHoh9d2m2XtRQ526yPyy+evxuMUmIsKF9M2DFvbJUyLaUlWFgE1h9UzyKw+Vgbi9cE/Pu7kv
Vk4uag5NqJHYeLCm7fR7Cile41wxQDBusF/3AoBKemnHvsPx/lkZ0B9onyN/OKXpG4w68dSAlanQ
OborkJyucea36Yq/uZhJgjDNDunnhQj7e6vixOrJLTPHxqu8YjkoaHW/1dfTARxiDYgFiiu5A171
voRII2ov7GdPeNatmxCjIBTyKd8UY8rCVl2cIlNqe2Duk3sgqJlrvFHSsda6UJA9v0ZQa6MxbYOn
75T2qq7KmtcEoX37PBWsv186QB46QECjpxsSJZgEBkdP+PMKzz4mX4wufufL5ag0K50rhcdknNWG
jJivHL0LlavzJv4pkFAQrDonlzwvASRK0uXEtAlerDQdjDvd1Or/EmAAxIi38R8zJ9d8nEbPKZYn
eJATG/MXrfpFnFudf/78wZY/8+3lWpB9KGAZBHOIf36w3KuHyZ6WI+FgPI68Umvb5eTC+/h9OgCv
ioFGO1CECwHaaaStlUMsR5dPfhsha7C33ary7Y11yArmraC0FdELUeD3ZsRicVH8clFDt75RK9Z4
yFCZAyNDHw0hjcoIDJ/tplklD+NOhrNPghHVgJF5L5eE/ZZc6+SLIi03Fq5YMMt/xzLa+owfppYS
lrhamDu6KL2+zBF05hj+YeYk2xQ9Ks+OBzP1nPsT+ewuomnPvdEIl/ENQRhgfuNzT0RKGpDVT3g7
y424Nd6WIbxffOmmDvsKeLj4ClymwV+fR/er0ZNlGSktQZAAo7EJYPL4mhRvorxwOL7j4HA4vhpZ
tvCLl5h5WcQoPEz+Mj6Trsuoe1t0leZlyH3VCyaejSO/pb6KKqA0x+zvnZSLZxTtAjTLkP2deP94
BDfsYIyTr3VZaNYqUNaFFZ651X9YOPFRMhWGIZ1l66oPLjelAy697kIId87G11LtSQ5bSRRcRlAH
+qJFPxsChIMTiCz6++Ng6tDkAQOXDrHK5UX7slNeQqwurlK8VmUuWAd/yEoZH6qe3v5s6MzTiEbb
Et7gvEMX5eSLAWUi9MrGmavrqoh4qx2q+SqtiMC47WCuWpAmX8jPz13grxaX7/tlaSlkT51EK6A6
AaqM6oEOl5TGLxk4eQsLm8+xqMTkE8cJMcYU0kttibMWgKRctgYBKT3ZHQOj/kUB5i5/ADepVOBk
ueTH/0FinXpT84uJE3/g6tNYNRKJwuDLwFiVG+eu3rt+ByQQ9+lu3CjA+PI93Y5btdFe51AEfYgZ
6NUl7Y7za0UigaINHuTTcCYB04/nzfC3rkP8Nrub3eefT+DZ+4R5tv9n4GS7VDvpKsvxYsWgadcL
a91oxrVKzP9yo1AJpVDEgXM/Ve/LMrc1aashta+uyWSyKRN+e5Hm4tzXgp+GeuhCfo1O0p+HO+aF
hX+STyjgZQ9OIR86r7iQLtBzDy1OBmJ3IIqXNuyJjRlKQ1zOIF0CZexk3eMKh2lzBSZnPyOYVEi7
QMXgMO3bTVeFZiMirb82NMLcrFir5qFzeETVHCmTHltDricoblrzUcaf45jCD7yjjrSrbJ2J7t4d
XtRg33FMyoDiJvDqI+9yNpXXZf401R3qJHdz++vvDwRkQSxAw0wk5O7JN9TLPsecEJ6JLjWY1q4d
6HYW2cffGwHqm4JXBrqgqC79+RGLorEbxH+Tn+KNkPYHH3+ZwL78bOTcaQDTKZjnMZfzHURMCr1T
bQUjGGaN4qa8HbxLKdW52wP2DhTIFgJ0kDH/uY7YqfN8IO3kK9AfOBjRbp9JeamasFzBU2f01cjJ
iZs1KeYhgZElbtCDOmZlND+5mCuCoN/NFGRrKLeF5BK46+zakAeAjArtOkRif66tMFprSkaYrdSV
bV6P6cGoL2SkZ1cG6je4cQzrg/nxTxPuWNZaESNgEEwrQHClJHO8/YUbu3yeb5/PBVodQiwLXOyk
itC2g9vWLY7BBFG5tJd+5UwsBRY21a8ts1xlzet/OHeQ44DYPJgdvkn6qZb+L8jFFXcSB7u5RFVx
bkUAfiCbp/qiZHDy2cxBGgg1sTOxRhWGsap1rQPJlZN6G0/0KKnxq6kvvevnjsNXoyenMLEKGmNo
CYFDFwdDVjFPfpBLMfK5K/vVyMmZ62XTlbMDIyg+MgFehRSKuT/vzrkz54CMDN1nG8Jsp9FD4iXV
Igg++Xn5kdsVU5hIrBKWqwsJ+9nv9cXOyfeahKuVerl4H3lvjC+6fKT6889LOVfscFFQgR4P2kmg
cVt+w5dgzkPpqrdM3B+QnAWZxDS+vu4ZMOyPdRnSZYBoKV9dSpbOfkEMWQKIDev6qVXNMErlQuzF
n533knzqI2QE67D5L9/vi5XlV3xZW+GBiSK2cBSUcd8hStXHB9f5D67B+WLj5CI50GDQkwk2OH/r
rYZ5428P45vppFg23tDh/sJ+nYsdMIZE8VpQEIyZJ/bsLqPmXMGeuer3MpgxWsbKYClQNYEGaRfg
rkEBXjMVXabSOQdaw0Dlv8ZPDiS4UXAhSpTgLAb5RUCjE9Qbqz1fF68XmYSX+s2pz/1q6+Qeu5rC
wNWSCS58dQstRPXZMwUaHUxYPVwaMj5b5/li7XSOJ1X6kOYKK2tCzB4oJnLGoemJ7p+PiUfOpouS
eue6nF8/5ulMT+wOlZ1J7GQT8uul804e+WaRZ5g3qDhGLsyDi/bKeYiPxISMJ8TGL0Q35+rWrgu6
brCQQ8oT6Iw/L0g/eWhY1/gJ8SHBHPe+vl8qJXbQBCJmfBfvLpdJzrnnZYIcRTtI7X3Li0lnDSWV
+NB40H1SvLtSXljVOa/51cLJIY11qgmrgnduBJrH2X0Z39XJ5udreM5/fbVxcjhRdBJSKwhAqBi9
rGcrGOLCVwLcJZcigQurOZ2MJXlS1p2F7I1an6V8qoyrYrzgJi9syWl0o+d5Igc64RQ071lzZcr1
zx9r+eDfbvK/W36KcO6o17TejL+vq/qhtPPdmEMqxp1v2rx96Vpjg8D6PywJ8D8LUnMmajDmiecX
3aynENrBVxMu89qZzdAV+3lVZ2txX22ceOLJNGkiW1weY2VuiW8+5m/9BsMTIDdb+Ojo1ipYHDmY
XYjfy4ssr+fOBZ4d6PYBnwbVgpOrK3vKTVPhBJL4qaoftA5TeuaFjbtkYzk4X97PRgexZLmEUrLn
UVw86jrGfOch+PlDnrtLX1ey/IovVhw5edowwSPo2ivVjjS9d9zn4dJwxPe1LEwny7QpIGIY1j9p
FzQ1seZicXVa0bPBeFWI4N3uUlh9pnq/mAG3EbHBxO2eZnOZKTOr04zleU5vNVCs7hvW+MWRB55f
/i6u9Mcq4juyvpRFnmkHQukQGSpmviBza5/mQZxYyGNpNcNwZgTVm/fcgMBWC4Hz6Hzjl3wkQQbN
ykuB3HffsVClAU6yaNohWTk5hk4nxqQwJArr1Ckiu3VaXzT1hRjrrBG6MEijj4uizMlN04q80ifP
nYHrO1TDvd3e/XwCz/59pJAQqVg0+U4R/wM68E6Mggw4jISfAs9XkQvghLMWHBcVtqWABUzpn2fc
aq3G9gYFypsme+9b0DKX04Un6buXxU4g2MSEuIuB2tOdcGNvmqARP/tzb93boEIakNiZXbqayofG
aQMnzi94wDPhw58ml1V/ubk8KQqe1BSqkIjkXc0IEyPZyIwvuZ1f8HpVz1tXXMv4sRrJroALRg+X
Vd2lu/3dg+B3QBYJojToSqA18efvmOFB7LIw0BvTBjYltl+gJJRpGEjMLmEYvhNroUHmLoqsiJkg
lnmKIqSuSOM5nWdfziAHG62g1HO/15+UqHdcu87tgrkzoHfax89ndIko/nxE/7R7UoKo25JQRfGt
q9heI7sIDW/vzSUz+FbkCP9rN6rzv66t/GnzxGfq7oCGD0BUfpWIQLceDAdS3fom0y6RU5+5Hvio
qKvQhRMA0xt/buCUAycmNSxOeD0j4xO1LtzwM7h1LMVcBkPgpcAgeRIQZO6sO5oqCNJcwGne8tQv
XpwdGL4zsLOrOgB7w7i4ZqgU5MzYjp//Ber6x084fbHHPlEIic3Z90QW1DpAjASDlboHhPn7z2fF
OPPYfV3t6Xi9odwJsnk2Nu53uweLchBbLD6A2zUUV2g+oKncr11wBEd8XdXQo2YzVF09kISkF3OM
Cz/ldFzLnulsJfM4+41DNiUlTK/yoK+iCytenoBv1+Pf/T1FsXOrNLw6s2Z/jMaUmbfA0x+14/ic
jv+LjSV34ODfAh8bxRHmQ4CoJ89C+OCKW9Ttg59/zqVfc5IecEezWp7DFxdWDLb6Af0/jeXjVgx8
72mXgo6frX3D5FZFPSct5OB9u76dnJ7l3YQyBBr3mAmpBPt5aT/vJz2FXSjNHDoJsSc/UY8V8tUY
CD8rvfCyAMp81iX834Z+azV7DsdVETWBGot1n2hgiTIUYTMfD4VQCDJoS1khm/vaTdcNLQ42NUZm
Coj/mdZ4Mwhn3xX6WsXyUCjgo+rmboyLzWQY954HzjueeQzDpatiFgcA/B/GZFyXnL8oM5esttxd
ZbZGxEexxozgQUoelDVFS2byGCckSKXN0CBaxQZ5N6r6OUYZ3+cGRkg9ogVz23cBUbMeVZq8M+rY
8Gc9j+jUr2YyR81c3zn2XIRJVpdQRSSRiIe7UfduGhuiItVUbqvOetbdJafs4SBKTC9gesMIekcc
0gEpJx5ZlOaGwjmA4oIcNcvcNHSAXo7ALyVm9SQabau1QmPJzG+IoFvKc/wToHw73QiXbuAkhn3C
c+nbCuLDohShWbqRUuXWpuVWS43BN8b+CIaJHTC1r207Z0FluO9dqd00qX6bg3SYjV33YNLspc2z
TUfaSPFqB5acq5KUypfQFYeM+W1nuHFYV/FGkHQ/axb3a65J3xz6B73pPwQ3PlqqfXRc3sZeczMa
1T4tNUwg1mQ9eMlab+docub+EXp+10ZlGayc9WuV24IpHmuBRTDnl7r61UDnLXBbT50dAynT5A4E
woYqAHXrM0nnV9tTNxmXdZgTYYdV3NzLsVzNGsCH3BjISlT99SQxlq077fMM0HAc24xmYLkzhweF
SMot5iuXtDlrMKorqbyD/ipkzqh1Y/UGxDygW+iPYjIiAPMeIBgpGOogKkT4+kGI+wlc2cEyIS2a
2GRkuuHtJq43bM7rYzY0m6oZWjTmnHCCIkRYxv1Vn/cbb0jWGKi9h4xnZGv1LZFtZKp+r8X5AXrH
q7af71MK5fbMGlZVbUJoq6wznyeey9BWWjXlXDB0ZmrGU/sWXaAQGA4XD+14nQoVQdIyiPEurUU1
30k53qB1+ESSZC1Lq2J2WwDlnzavmeMeIXyy6yTdJgOUwPt53sfS03wnme7yXu2J3m4tU+yV4XDm
9vkDH/MElXEL/w/0KglvWNYamA3jMsJ/99g0+ZVZTEFflJvSHe75OHrR6KUJK0Hyx9o8/qi4c1MY
tRsiet5j6OvFG42gzKbrLjVfPRnfOVbJKJfQgOy7yIzFW2m6H7bkDktr97afnat8RERI9XIMhVkn
KyfLZja21krl2V5Q0HiWXpqykqc32NKIdNCkT+2NbjnHZk6Otaah+C3alWvO72a+RO5o2M/2rsua
iSXCeGpkeYWED5pOY5TQbN9YScoSaj03XPvVN87HLNSLAxKOEVvAYjJFfZXexJ2167mZQ92nXmmc
hI7K1rYr94lbmqzzwCpvaut6Lu5qkMuxAlebuarAcF0+fxTmuDe94bUvNcfvrf5Dc/GqQgQbqo9z
s2mKyvOpMjzmJfautW0I7YxTZMx94BnJ+5Rlq8n0oK4539YJnBHpbcpiT93mif2ZNR6IFWX9keE4
T1WyqUs0ivUBQkdgPE2NTe6JTWdVPrQtNol3P+g2Av1WM0FJJY7ULn29MG8aydeeqsI01SOwNEbQ
bQr4TFgDybcKkJtBorDqjMGsOeAn6Q5l+jrHw1E1tm8ZVZTXNoJbzdcbdbSKkVWus1LZuFa09Rt8
tHoGIA7/etWHjeXgMnXh7K6p8TBx+Zhr+lZXILEYvY0em6BiwvuuvUwDlAGAqrst6Zvj5Xgea6jz
mMY6x1aUvH7IZ0z550fSmL/A9bVJMHSiKoD9EqxReXi7q3bTq+xgxmhbJWX24iF8yNTR8awNb9p7
owXd+2iEReuueZvdZinohKXc6dDFsZ1iZVD4gLZjTaw9FKWIUoymVk3eMOHca24TdJj30MdDjoGd
Wg0M9R6GAxclLpiEemmymYAoa2rBU+FtxcQD+Otoip2VTLsDb167XGyyWkRFDo0CnvtzuW+GeaXp
+jZ2gBzndFNhHNQtQGpAbH+wrTCh9xV5y4zy1ukb33amLeevgjarKgOpWdvsBOXo2ncr0pRBrgNr
0Ug2gpqvkALaRpJp+i1kIDZWDiExjQQOuAUWHvpBNwPPHoFAHmSYC4/p7rE0FRA2cdQnFFWqN4nn
HOCIjdMYoHMI3eLNtLOgcx56r2RS/0COF45JG2QpVEaqV6qeQN5zbdcfoKqMMBmKOgAkXToHyB0t
zL1dbmtBW6LO1qYY/bZXZZJiwuDTTpKwgoBcLlUgzCYY9FawzPmVkmfDakOS2wzoDKaR64xo6ynd
AvEWduYQxQa/qsXe8yCiauzSNClQRwbPnQbOIDwqM3+WFGxI/apPbZZn8kpvkPVxsm/McVOmLvR7
yrWWvddoRruk2AlUs+rmwR4g2BtjLJf4UmZRURYBxfMkxodmyn5Lt7zRp6i1ozy1goSjhdOlTNMO
Ywdp+bKMRok33x3ToPLueHa0jSlwbM5sHBc3fzT632ONQBMbVDv5sfZeZw2KGNo273dL4IG3xDdK
3Xc95RMPorruq1QZGz1M+6kD7/Zeit4DvpZroG3qZqiauqzIn8FIGTnjuuvWRvM0kpvU4+vcIOts
cn6XDcah9DYYUnXMaiOsrSc3/+wGO+DOqiaw+Tr3xr5wnJVrPDflwAB5xZCw/iyGYu12ec0c+hnj
rxBOoUL2qmPWNoY/IrbLegd+ya0C1YGGBpK2wLJYzkNHwjxLfQr8bVy9j+m1iO94fI/wocBvziFu
Wk3vOT0UesuUc2fqx8mymCYHpsXTOoXuUdOhieRC+QgcGLQ2A54/azhvUGRljUdDk8SMNNemuI+7
bWOUqGHUPmbvwbe0S50qLIm1yuX8OMsyAKsHOkN6z9x27+Y0ElOYV7nvkrusf5Pp2mxpxIetAnOr
ce1RbaUqwsZURmXxBJ+RKnqzmI3p776BpkiDC9oad7E0mJ02gcOtUNOzg8jEjuPi4HX29fp3lubY
o3snuda6gWXNuBqX3TIgLmPZvmkOTNn3vf1rrEFIaGqrPH2Kx3JLcJ8GrXqcy3Qzui2ShDlwHCA4
c37jinUHrLZDPmM8DQiZfOXxwNXGDelE6HgxS6UVzoO3crhYGTHiz6rwp6oDP3W+buCevMH0u/y6
JTdZ/iTmnTuOIaGfnvotunFr9pHKNpW9dSsNojRrKR95fW/JX+YQJiWBpw2FtqJpGPeSoWwEDYGg
xAOhYchAh7+VrsGG7jCnD5a3qaxgRp8Ca+bjb3e8zjzp10Mkqt/4wSvwP6zb+K32+CvYIvUEjODu
eqZ3udP4Nb5c3uBJCrXW10a51uQLHR+zGQIyMXBVt5ONImnbrnVdMq+01zUEqXE696KomZnqN05Z
XsXSDRo92yYSf9qu/Ul1a13T10SAGmrUj8pKd1AV2g7aa1zdjvkrsqWV0bYsIxy0BGBKthOI8rgj
YqMiSCAyD7/W4Yw3DkoT9hRYmlwVEhPgjhvYILhK7mbj1ivfc37sGsEQP/quRHo7FeGYHSCvt0rt
e8N9ybJb03vRJiuYQN1PRs4G72nIIGQPX922vxIdlWEPDPvZU80TEJ/u+mRjYuCAcor3uFiNOTZW
H2q/b6at1XhRm4qwzqrILIaVFgMOriHcy/NAVYjrcb/IZAQzyTcdzW6LGnXutlyZAI9MtfTd0oJV
dev2n1oZh2MDMFosgjbJtrFFQwhz78yxCxrDCLvlfCGXQH48iJaBjWfdZKAF7AtfT/dN4voxf6tc
3beK29hEvFFS34US3DCnDECzTde2ARhhVjm+jlFlKPzZAJjQq5YYb+lQCNaWfTCSOuRuvpq6OKTZ
irflXS4LxKXeg3Ix2GyQVYyMbLbsvUXd3Vg9tlkCv4oUXoGivLs2siG0hiQ0O+knsxeIwjr0XQ2a
3CyysjFIwWySTIACJcUNF/rKRq2/24umYjVAwICPbXQtxZ4Q/dCUwL3jAah1iOU1ePHEyOKsCCBm
73MdU5KGfLbwgJI8jmLRhQ2yBTGRsBPlKka7DLIM68TVorGFi4lv5LIlwBhPDbTH0yycbbryZjuo
x36Vm1XQ9yn0RrtAjsea0o3Ij10xRF3zJHV17M3nGqsYKxy2BjRnC+e8ra+mwmJmn65MHKPSoK/e
hEoR6hnQgO/d+dmap12LErPljas6HkOPXLf9iCxKofrPn62aMEcB66p3G4VfVMYC786uyfTIzCDZ
hLB9MpJAzYU/G5INaM96kwoSZ8RkbXqYjIOyqoOXFrvSa1kyJaF04Njj8UgLbdXNV0Nusa7ZJxP0
swfLn0c0WmjxyHNEzbzyM/chNsR+jpsjQXRI9GcNSghZ8jkND1CpRsyxrZUXjPa+i2ekJYuO+7x3
FfgPaue9hf+F3lPA8b2q0ufql2t99mQIq6xYcWRFQ3+A0Cpc7XtiHy3XXXflB2qOV41u+Z0B36GZ
auNRc2VrEizDloymHAjzvlhbc3UnZ4W/r8xIcHIlIFnM3JjfZG0daeAkjit3S3XthjrJcTBFSBzv
MDf6MUnnX6IYdmBXwv23EX7ow9rykjtia58aUMad1we6Wf3qEsyLdJBiTAYNh7dtTYZx32tZk42I
58i2sjCuuh3aNi9F0XMmVLICFee2cAvGWxLMQqwgFLgWWb5GCQMhN/KySuZrmVofCm/yXMY7DQBU
t+quvQlyDDzGpis8hBmhm1EfHpy2aJfB0MCU1tac2yPe1HXRILpVZmAnXZT1MlrKCU4GgdqqeZwL
89pAFxpHDvHvZKQ4FtNrqutADHbr0ZYJ66fE91T/qgzgeDxL7Zwe1EhecRCx84T+uMeMbPxtxurZ
FgJULx5/gjIlKxv+6SV6vvesHIMzpQkvMhXwO7W27YziGl3iI/BhMYyWIzTlbWgFxMlDkjlrLs1l
TVhxRRQiafsubvMby8k2udE8FmNb+8pEVtOaFQ9j4lwJVy+hap2sTGq8zLOJpKjN75yCKlCp1hU+
XBqSZL4utb5iTUM5M7u89HsyFgG01tZSa7xARzpaWL3HbIG8VtPpK02mFUYYN9UC2uyHNSmTPS+R
EQ5F/Kwc6xjP1aY0xUOayXxL2/6m7enrpLnXA61u8q6pwsm2naDzvHVRlyh92TftkGOWbaBJaEi7
WynXEgejI3rgJLUCQ10fhx0hSQRCjwfH6JCkW/eYmQDfvnFlV+12cuS7psltM9Kta8urwsbprW2o
ewvh+KZWPIm6uBsSQApq/Umb+COxxPXgTr9oSq41G4SlhWs0BwXwayD1+oGjH+Z3iEWYmhFLW061
tj3Uz1Kt+uROogKtysE0U7cHEGL0K/TYDIAvi8JDZDLfdP1SffO4CnUkiIxUIL1EBBK0abnIR2uZ
P3hOxTifjYBkzhhh0ukxN7sHWvSBO3q9nySlw6x0/Gx7B/9roL9LNXXBWCQNKMlRm8r7JkQuwmfG
J+7eNA7ttzT1+lUzTiDfabh35bYVKaELUqaroR3Azgx54lvpYdQqLKvJ6EIr96xDQ2PrqYNs9v1Y
0eZ3BeYVJmsXgAjpjDdzW3tBXkkrKqQzhU3bTLdmKWioBnNe145dXoHAqPZtoll4VGx6kxcG5jCV
lkWlHMebSkdsz10t3eUp2PkqVEVekzltfjtFqmu4F6p6I0P83lGiGO+ntgTwzqEroOsVmCSsYnhs
7Zm89WVGUG6wtA/icX6P65FGxJFp0GUI/s2qcWFFzIExSRmopkWSo1x7RRvQ6vgjryliz9zc9kJ3
MR5faJHZlXmM569Gom3RAsJkcsYEnT21a/Dm6isaS5CGxibdxFZWoHaZOsg6idjQ2NajbhIe/qmV
r3A1k0gzlLPneY2ahoiLoEwseyVaqAwjIcXQq94IjMOWZhrwuMeMFPGydQw8+ia1zBuokLQ3Rdq2
dogXPx3eNCOpfyvdzA5ZLZMRweGcIzOSbWHVDz01rfxod4PY2ek8rrwJAhiqspy1IyFb0JYxj0rd
RB9ucOgzHB1oJHNTrJK0RUk3Q0+yT3gaQqa99g3wI1ybJlc3U41CkjFbNTpraR+OMk4/pDNU15Wn
a1sMOpSSFbhUKzuVNHIJXnBMRWG+y021epvNYo40MiKPN+W4yZSIEZbYdqhNA9KijqQbexnRnUpN
j4xENODTnfGGVsjw2lQHq5BUPKAUdRZtMIY3QnP7Ee9o/QA2VbvBeHaN/8ZwO8OM8qmJr7TJbtdJ
Z3Pig0C/vkq7TCIa4cWVqOP8BVMnCUb8AW9/cSYlg8wFbR1x8uxQYES0h0yWB5EghlB1pIGbuxpi
nlr2qb6mJMXogzbomFDIzKl8jccaZywue6+6dUAakEQuolF3k+MSyoC6lV6HKpdZw8A+2KGbZ84e
9Xkxa6giQTqOdUWjz8hkMrpHwkW3DrBNflHXuPjdFIeDi0mB3knIgSu3O1idE79XBlR9WN/owKHS
RkUlmCA3vZlkx7is9ND0ajM0E89ZT8Cssv8h7cq669Sx9F+pdd+pRoBA9OqqB6Yz2T6e7eSF5dgO
Yh7E/Ov7w1V1fUyoQ1f6MctJtiU0bO39DXB5Qb0JxsexjSRSRlWqb90oVlBQkdHYHoxSvhRKKh1Z
6qu4tvQWuR0ASG1QPCEpHg5ilMD6KEr/SUGfwKIK5DCa8BaC2MLKsXLdPIBjRRmEmUVwhcG8Qk0M
PB8gq3Al2l5A38CQ3ERK80OstWSr6Fz3iBrpWx/IgE0gDXitq237Q+ENWKMjLiujEvJW8mX2TZhN
sFeanOLMMehBF0y3TH00Lns5MlH7AJU2QmfFEa2BHLWLIGuPPQLPOEXC80k37oE/kNEzrPEU7Btc
/EghPL0ztL1Z6+gMd2N8RAl02LZlCxEfXNJi2/SSv5f6xtj3YD8cuZpydxzG9DVMZX/TcLM7dENn
XrRGHlyRAgU1vzFoaMGSub0L0BdGmz3W3LZNsKlhI4KkP3ga62nhEEbtxK/KH36lwFA4aKuLROk6
L+9U/ycJg+imKWLzXWds3I5VOxxDoxZXI2xDANdNu8hqO8E2sj+Ymwjiqd4Yab1voQ4PAdAhYuSu
MXn6AOQLtSb8waGqEnqVmCK51geZbJgpEc3OwyDwBNeQ89c6qOE0aC5LUJGPjYG3rV9HwyYoUahK
aNk6cqvHV0KL8meQVYInXQaKzPKhAHyjDxKUbqFLeTECy+AmJCs9Fsd4c0Uqz67SIZA2icTHB03i
/qZoGVxhcKK4NQ6rcIIyyVtI9oD9gMvouhlrsiMtTvRSLTdIP/leZaIXqFZ04VEP8aKAQvRwTTB7
Lzm24jc0z6FgDm97x8T6d8BRzne+VvjHHt15F84kMjxOO4PeCpWgvAv+0lEuA99uuMz3QD7GcPEc
eW5JKSueQh/Zkd+Puj2gxAKYPxpYRd52xz437pIeYqzo0nbkkXJ/hBM1rwZ932FDhjeRL+tbNBfK
3BvCQJauBprE4b7IZMVCMbz9GY2amaOKF/oyinGJ+h50Qb7rA1SUrMg302OvMGRKgZZL9gA3dodl
hPwkccTx+C8iebCEXhU/W6Nhj7wwlGvRZqj0N9VUi5VUZk+Z2bUCeXoU1WmtmcDTqO1GCqLYBZ2z
u+Ajyhlc6mm8Ra7coX4IPWp0OELSHjpwoi67mE0PGbVvfhbdaO4itQW5LzFEB2NeLC+Zg0lujCO7
1VBEukWFut1L+SAdcfHmdpjk9YskNBMyR5L5s6xN3SJqxe1ahd1LInKVbguNlNsK1IS9gkKCoxAp
wCOxq32HQ5FmxyXIRso9jkK40jT949hE5GJgQ3Q7jh196ygKkKNQAPUlse/kpBCH2hSqU/OeO6Me
5yjOJgXK2UbgylUe4Z0Rm16j0GjLZTVAsQD71cvbSCBXlfrUQT1Rt/zBTzdlIVfHwOx1C4jP5DYI
GvR9eh/FglGtDU/x4+JedCiEWrSHonzKSs1VuSQeaBagftIYFR5wDDri9Rh4pdwgQ227HJ0PKjrm
qHFWWvKoDcekIYaLenjkJnIF0EI96oOVKr2KN/ig7kfWD/mUH/p2HI06rptQ0KMetOqzWtIisvMm
qy6g+9zZ6OqiwAfPUv6WED9AD1lTlIMEPuMthdIwbJ23Sk0uuR7fJkb/kEn9fZkCUlemKk52Jjy5
yO+Qu3kAyHG7CaC+keExZBbmmzmw0dHDcleUOqqRavBqBn3uhFJ3V0syBh6hlalI0q1U6lAJq9ob
vW81RxOkQA6TIqdQul0z0naTFuyZmD209zs8zMMqMx29Ccd9kOK122nISiVzvIEmw1MQiJ+CGe9t
bdY2BF43vMsiuw3zI7qougvLGHuMAY0w+tGJ/Rrv9RH1swwrPJeVQ50g0zSb1+nWt7ogekuk/N4c
m0u9zl4KNgxWQkLNykPtoQnVnwXtqRUp0fdUGSpbFToO7UbJXIgAe7KIg53fluiBtvEGigNv0IuH
l53OXR6Ru6QcXKIaOHsa5poRNd0RCYk3Vn1nFY24z8romqX5Vsk1YhGRHzOqXo9RoDsh8Ue3IZiC
Gi8BwuIfOfP3dCABmoa4NvI+/tmXFFLeifQ9gUKKnavBBUoQYMcXSb7pOdWtzGdvg4BbdgOFUK26
UznWjxJxqI33xn0RmNuGwyGA+4DpaGH5hh73VQnyPcaPLojvS/dlp6I2ICkvNNaeKQfsS4z8VkOP
yO1M3KptUBPPHItt1XY7TYQmoD4stUgbbHrojQ/aiMJ7SH+aMTU9s+duiYqPrkuGVzK0ncGyCCwh
BXueaIMlB/w+iev3LK3hY0x9NGISbGK5qzxoKm5Tzf9RkfqZJdKPahwmw3nzxtByQIsaGeAeiTIH
r8VHX26wG1vZyfrJ4jMeJYeXI3w+wxE+t5mPLCiEdF2PCospjNSF7JSPFCt+gJHG6JpaYGxGhR4H
HffayMbrkKC220s/ei14iNHs7Co8ujiM4qzQCLItdj9WZ4aCRZuE12o2fEs16QK3EqqqZfejq8PH
NmEALYTKj3hon0hnKlZdDC+ca9eynuCvBcFdIcmGVZK6QkfCNB3B+LZlYg9pJMVB+Qat3JHayJZ2
aYcndRonAu0ueV/J1QYv/Cuf9y951b/WeNu73NAStwlQcw8KvKDV1rdY2hz9BJTYWOZvWFU6OtpE
tnK1uKviDPVy6FlZ3MAjg0FsBhWL60hhnqaJHwP0R1NUTSLV3PmhsBs/3lMWuGpOnGIglyMHyizz
OxRPWTE4LGou1RyiEDDqaFMUOrUx+l625S5WgxSAjhTVTD/2qN85hVRumkrZhGW65ea3JEBRgFTp
TSSVGV6p30ZJd4O8OPRV7YIov5OEeIrwNBfqsNHK+okODBkrFkieTgpVInkIqCE5wYDDeDoeY9Z4
iuZfa9z8rvpPidFdyYNusyC7TFOgOIlOUCEZeyxp6PSi2IknxXVfYUOK3g14U1h6PNWYC+moZ/rD
WPGnqAkShwooIhM3Kw0rFew9zljlmLHkwdrDRDGYvsRFmF1EuER9mX5L6aMhXuq4Q8VRuR5on9gt
mDcE0xobOJ3S6tHvSxt4a0suW6tCLTYXFaSUFOORNXW3gbX3UzwiBslQpqqVty7tXn2fXhn6EDp1
498mRfVdRgXSkioftVZfg7x1J7sB9WEqK4/xThnVZ0lCkzcpDxzAHuh9G5BtSohqq8nwQ8iJGxXh
rdG01IIXSoiyTLdTs+6dQAHDahofK6lLcDgZP3UOCD43UExoDICUdAOmttpwNebpHRMs8KqxRDdD
KMLBQ+cCZgA/IyRRQDv4z3ikHFq8kuBTlzeOiTetbfDxXalog/86fKlxiRMCdykAhxUk6VjH4iHy
UZ+idaNYRgDUkJ74HXpm0oB+a77x8VyyBrW/hLprgfYsSo55F1xFqgAmxoc0HnAwV0UR7GF/iwLS
eC1gTRn0xibuggorxoeiCPdNdzCVQ4p2Ig46ChwCdMcUOt5HoUxd5isv+dgEzmiEj2mEd06nE9TF
gxANQq0RXqgND0GFRLAYNd9jqniPjQQ9xY60ThGgc4r3WbxpMjDlzAG5KO6Pd2UgdxVKCA5mFfW6
aCD2kLC3ug5+BIOa2E1j7uI6k9Bjq8hBb0ffhm3iGoPoQ6Xz36MJ1Q/S5AmwOdeSSOrNckKLonA3
CTbgcJ58xVQLJa1Nu+Mf2PrS6RxzTw4wtVYvgn1y6J7z+/F7YUu7oLbXpXoXcM6T8j3gq+hEwyty
hgEmDZ+0vAfAZPVnFXUjZHuWQq7aMVjB3y2C/E4CzYC/vciaCHf7hMcFfUbZmcA89d0Kqn9tNOpX
0C/ObpnTBkhCZO2eUr1oERBW2s8kDVbQmGujmaCGJ19zlEa1GzRgf6fm2Jg+ozjnwObwd+YMbDqI
XlFQMObqWn2Axz2XAQyPfTC1pBKNaOr0gq0gXRdx4CdhpsGeDIYYWaMWwph4Hv2F2EiuuhE7Zbvm
BLagTa0osH/4czjT1zuJkxdEZH6POOYd28CVFD2LN2KFbvwg3+E66reAaABGm7ltaSleAmcYsS0e
1oC0SyhQU2YmtE8n3cA5bFvVeRD3yJVsqtfNFXquDGWWMVuZ04WVCBFuaEaDoKGp2gec+stY4QYF
HQHwnEwNRmRNvY1KdqXyEgk97X+eB9AuMXUgYSID8gomEkq0s3WfF0GXFgO4aRCGuegApN2qTmnn
tmlrYF2z1/Gxh3OStDLGhU2g0om2AMY1RP+NaQ5OxiixjvT+xIgD/n4n1dmxJRAurcgK8U6duBaz
o/NLnBlXxwSdHJVTaJtUKJiXNtis9wwekSi/VyArM/RCcHT6b/CIwsZHueBycOrbbF8f1E12BSwS
0nAIdJlO7p6f9sXx49t+8KYVCLx8Hf8Q1NLIVOBec2QCPP8OqXC05tbkkRfW66QHAEYtakgyiDhf
o9CwzFmogWU2ZHdMfauy2/OjWPv/Z0eZipShDRhWqvC7G38ovzMDUKjzMZZn6nMM089PVooGJLmR
4hlhD/ETzKqzjFv+mj3aAnkSOj4nEzVbjimHOGyI0q6Nd2BxEWn25OjOnVcBZJijHxW0k+yJ/5xf
K9uSuMN27WT5YOL9slAheQDXbAYlB202TN6jw+LjYrCVm+4nv26B/3ubrnUwwOy2sthzdeg8njn1
Zu1sXfyIJ5FnYx+ERMY+BB8WFPcfgZ8+DcYan/1De/jX0cGZTYNfKjQ+ZjEMTQ6NkIegXdQdQZsC
mDfRaOEeVXLynJelsm/VinoFkHSXYyEjs8LrzgpiObCNgXZOHhevmS/zd1Ts0Nsb1WuKPulGDFnj
oOSORJkCERKkpL5MMY9Yi6TaSqo0eGPNQKZB5Su1TfxkM1QJv0TLL3nWYkXbopTRA6HS0NsI7ohA
MvV4bPJKuk+hO2LHUlduk1xnD0Wq5x4QpSBnNBKsh5kwdmqqwkhvLMkhZ0WOjBY9wVDkhUci3k3d
rMbOaAxDVgI1YqlED66FINITnLcKC5gdcZn1ubxpjKjaFhUll5nOa2dA1xvQd8109aIaXVnpO2qJ
QAAv0lLqApmteaQq/csxU6Q9l7NuL4KkdBpFV73zO2/B3AO7woDeEAMTSIEmx9etVxup3DSCTpIA
UmKzfX2E8i+uhhEglkNsA/9lB6rTu7iMbbinrOkBTItivmiAWUM52wCzDYogX8MXCXS8+wGc4lEz
jlXq31AWe30vuTpm4/xQp5HMQ1Htc33OrgmRFSmEe0D6DYLjqB3G8JKHazquS8M5jTExJk8OMrOF
oCdYv6AmXhrHztVevNgN9qZtfIfzEGwYoT+wbSPn/MDWgs6oP/moxeWYI2hTwunGz6yyA6rKv/CN
b+cDLR+hn1P48fOT4WlqxwuAoKE8sjM0d+TQdUJ6dlkclGP+irL04GqKpW2xtS3zLgK1a+0IXeAd
qaDMQlUZ1yoFt/Tr/PpmbuQRioIgtMGsELVOUr/jyev4aL+vkpwW8t4vwWZrs+ogcvahljHsW0jn
BZeTOYq8XTs4F89mGEwTNHUgHD2fVKKFlZp2+Hx58ZMAY6Cj8n7+uy1G0Om0wU0G38HZrHVR3XcG
AWG2AfhAGbCrhzWdpcU1eBJiNldRosQB2mDIZxVu44Kx8Wh3hhaegJvzY/nImn7ZxjoSSh3if5TN
SceEdz0qMMoA1WLCNpRzQC14H+6yMiV2XjVkY0o6PyD5khzUW+RjpJLyvm117bKN6JqA7fLUfv42
089PdgSPKahMypR9abk1jPe6WNvdi8cWdBRNMNZ0PBRmxxYp087oQhWqC+OoWr1WbUC0YlYo/86T
BKZcfwaanV1+3sl5kiCQjkVYt/5UnveyLgSKTVjnP+LamGYnlpJmtRmFuHTSsfLwTNgnRHbgwLHy
MlgQD4ITBB4ecE4zwF+Yv+U6NGH5GOrT5dY8Fl66GTfB9SRUHqyaii4thNNQs89EI6Ue2xAXmYFU
hGrPY7+ijLEgm4XBAK0O0jKOYMg9fF1qtAp0I52eOTBtvUf3C9d1CMfIyTM1elSAFbhIYNiUrhCy
l07c06izs6PJ4VcKZUzImrQAlkpjvysa6ceQDle0Ko5MTld0A5eWxmm82UHiN0SHaO20ClsgEBp9
Stegtb1mhrh0XuFNCo1AHR37X/y2jLhvUqSwSAbG0LQaHgOqmOx5AdZyM96dX+2LS+Mk1vS7nJwR
8GXu9IFOU5gA4JSElrnGmidrIWarb5C53+k5DkVQgF66R8Mbt6bdeforv6V27AXO2rn3b1bj5wTO
Tos6BbBUKxBR25jb8rG/T+6KrWYxy3DZUVxPtqVsJbtaG+Ts1MDrSWdtZg5AC8YXFTgjmlm75z/V
8uqDuBpB6QcaPrM95ktClmOO1ee3vsOKlxHFa1FlK/fx4p4yGMze4Ns3CQR8XRCKoFrrB8lok1jY
Wv1db+7DKLKNzARGJPbOD2lx1hhUOijOP5g2zDYwBFRKvy5w1sb16MZKvItMvqJuvTiekxCzPTvE
YqjKSZwwaQlAZKUTA9TTgPhCA0/n9DcuD8Bn/hyQ+nX2aO6HbGyRhEpAmpfogBfqpZn95+op6mmQ
aVZP96xsZqTNcK93CQHaToE67s3/77vMFkHA5U4MHMc5WDOgkUEt4T+3DcWFcTJRs3OnVPyM5wZy
skbJN0FxmRLVUaPX88NYPEixVyiBcrEB/aGvEyUGwpOmxLfX6xCMpktDbdxEv/fXRFcXd6ZJDYaL
D6eOPBsMBxxTbyR8EA5qF576G1MAoCz37u8M5zPM7CCVAWxow0kC0OSaFUbPDdLZRtyEa9fc8rR9
xplNW6H1LDQneVeehHuGfDkld51ebDJUg//zEUHECFBIvK6hCj9bZxqTWqqU0zrj4IX2DzKBkqLB
LFVbOZ4XL6HTSLNPZJSkhYs27jn07XZSbqnb4B1SDTuxG3aVDSKJ26wcpEtn22nE+ddqjLIQMsHY
iugmhhYF69Zk3ZbONlBy0P0ipgm139mNkHFW6z3DgoByIpQWqKOYj3F5L3eml64tiqU1fhprdlT3
pNV7IJBQPUjftfC5iZFw5T/OL4fFi/s0yOywTsNR+AlD5kPv4qvuClIDOyrbkGZRNzBRPcQO1A12
7Hdq4TDPhu09GhCgHs2+lGYOkg8dA7xiKvjA9CLyANMFWpPU3u+Mj8AsGQ9qoslsFknRKjkC6nOy
TwEdZg/K4Tbcc4deqZvRbnbMS4/0+nzMxWV4EnK2mf1C9hkgd3j85sBFtkltazG5Px9Dmf6T+bvX
OAkyy36aBjy52kDCFbwUu9ydpHNaT9v34DRZ3QN3Qpvs2wMYMHd0MzgVsj7QzvYqlLahO7MtV5bR
gtcAyhWfv85cXoyAGzLEGSoxNUR8s8rRQcC7ke60vWaXtr+rgC/50d9mjybECCdJz+YCUAb0XyzF
wh935ydnceOc/DKzjVPW48Q3wQcAGCGz5LS+qWsTToN5+Hg+0DTJv3wEMD0+JBDRTpt9hNDgmoAQ
Ba6HJsYyzvvbLtMAQ4jGXUl9SFsooESDXwa41u35yIt1D+ia/yv0XC62GcNSM1SE7vZsozrhHlhv
6vpHkLc9/4q+nQ+3eOydRJvNKGrfpQptGaR0CnFMcKQNelOHldUOKkiXazfH4to+iTY7kyB6oacw
zUZKt9U3EB85dI/xYfLAii/9LXTPXpLb4ULfclf7DW0h9XRWZ8lkpuljm3TIjuXRfytlclH0hRdA
q+X8dC4uUAgVQ3daR3N5XuNriiYvhhQDlEvzmEISR6kAujZWrboXTyIVFkTGVCAl5uyzdZSlNaQg
8Sq7gUCoKza+0+7pVekAc79PPeN6XDn6lLWIs09XZhRUjSkijoC9cWxextfhJ30eHTRdocoCDoRV
QSnmEcAOmFo/9C7QqHCwAmt1JRdYnOKToc++JCNg6PgcN0xqAH2qqY4et3CCICtfcilxQwr65wxP
83HyMPADSTRxiY3R1lBdgv5daZj7pCKuv2bnsjaz04BPIjWxT6gEd1Y7jSqrBkVNT5/Pr0oyzckv
x9nJYGYZm6g0H6hf3Cm9Vz4q9nDZHqirWwCVeh8OgiuLZXGbqyp61BC5QM9pNqIU2OW8Ap/AToPR
zdCU69Jt3QaWOQo3NYsNA3/j/Aj/zfL8DDkbYY7WyERpwfPkEnjWN80NtoaX7ycjnM7b5Pt6C/Cp
q11EW3Arr1Ovvgm9/9wNB1elakzi/UgQ4Vnz9UMWFPhvX8PJnZu+V6MnqMT9ygm6vFY+Q0wzf7JW
Sgrwuj6V3/VBnwgY1kDrlalcCzG/+nrDHGBMh6svKbYslg+wh9qc/1qL9Vr0iTV0Q1DjhLnG12FQ
syYAhxvITY+tE2wzp/1hPhgbyK+//05H/CTUPH/xgxY+syHDuaW9QbkpbNjKebT8HPoczPws7knS
p5zizO9s8kw8ejFuuRNcjHsILtj9Q+hR5/z0LZ6Ak1MlMzB1ujw7/CXw1oqgwQlIoNKhgPkvoLsj
gw94PsxSDgRAIOjl6NgCJTV7ERWlrEZxjAcEOOi18QpKnxE/R+2eqFDkaX/Ua03VpWGdxpsNq6Ba
wMp2erCEAIo2anIRpdE3oE2358e1+DI6DTS7ygSkpYZoRC7Q2ZCvBLoe0Ax9V7jBPbEhuW4PFmy/
f+faAmwHhkJTTR+SpF+XPBtIMeRjhMx4LKAodBMqhVsOb781NDDlNFi3En1+8mZQDhp68PRs9dg3
G8VWXILFqFlkH16wI3tWH6tVzMnyd/uMOTt6e+hDF4DXIakblRdQuLa+0oJ4Fq8t+0V0G5M/A83O
14QSnw3tx0aT7Ua38r2/C1F3kACrgVCwrbrpsfmx9uGWt8Fn1NmRS1keKP1UcofhHbwy/4WKXOsO
L+b9p6ObnYlRDZZx3QWQuwZXyAl8wMKlagAJEXpGsNeS3RIaNJym+xLaZr0U7hNV5pbS9CsV0ZXP
OS+N101TsiLG7igIlElqiOa89+39+XW6MqdzW4AyCEagiLAZol29mxRjK9fYr9uBLh7NJ3M6twcI
EigalVBngpHxpE8L6qPTPo2oDwTfFIt/vK3PD2zp8oSEs05kjVBZnp+ZWlByVRmmo6XwwSzpLaqv
5FbLEQC+0tUJQzsve3RtBvlEhiSjFpdJ9FwUv1NHhC/UnwFm652zpuSDhPtfVIZVSUfgVqFx8CMr
VtbZ8kBMjaF4jRfTvN8NXY9RLwnqN+jb2yFKYMPvVN4Z+YwwG0kC3ZgyUrGjxpbBc8XPr/1Kds9/
8KVnwmmM2a4Ne9qlKPGjvismTD+oDjTLG8igRVu5i1f63ItZLigKQKtAine6k79eIiFJBVFB0bf5
ReNCUknlbnudODjhd6U9lYaiR5ATcfwTO3MnHBffmM743mz9ldxg+SxWTAOGAExDZ3V2FktNrJC8
mHbwBQFv7GcGnLHv+N7wDHCGM+4h2LUBjGwlN52+2PwdwzRYl+FlTXVTn101PtV5YiZgKSh96Ena
A6SuvWR4K3lwmfDarqlwzn/epYMKtWCYLkxtD3kOW8vrBMA18E1t0DZe5Ta3A6jzlNFrKyahRwh6
+xUkun6eD7p0Ap8GnV5zJ0n+SHI4wDT4yiU0hfrXMHyRjfvzIabPM5/I0xDT5jwJUSUlcDM5QiiM
SxZpjOtCNh/lQr8vSRBBi23N2HV5TJqG6xsKe7+An3LIy0ihjhy1BaEo7Pm1zIKjAv7h+XEtbEcs
DwJlJKi9g8wyW5Y17MZMdYAZgsHqgwwyHmD5TqyUnib/BrYFoZDNAUijgqI/W4typJTcKHvAYFtI
MBBIu6udDX2YlZ22OCKCJyUMGAw0kWd5Yw0sXl5UWPJ1Hu6MqjtEhEMXNtiUNFo5kRe+kYa5U5Gd
Tq+LOfCkSLWWSiFGZLDqvmg4rBXYhU6rx9/4RidhZiMKBtoGmgCbxcwDu5ahkAxN4lbdUKVbWQ0L
VwwGxIALYiDO4NT4usoBGU5bKYK0iBG8aN19lD2dH8nyhH3+/7PDXy/8UW+BNbY7jZpQ203Tb2Em
dXYGE7/i/zUWMjeikKsI8PwUK1stvsXkIJq73xgLTGyojusFWhCzr5KjQlobkjHaOgzzSp86QtxM
0LrzURbOU7yUP6MoX79I08HfOQvhHvCh2pdAW0tLQTE34/RaipKncBKVz5jhaqgYnY+8dGN9CT07
VQdFz6H9h9CTT6mER1/gSi6TAHWyEgvE2Kt6Ezpt5NKVo3YpsdfgHUKUyT2FwrXv65gBc4r9Xo1l
O37U9hNiJ7b9LejO8EX4P/joLa5JGPLoEzhfI3PuAWBOSpyY0cQvjO45hMJudbs48rt63ziDA2VR
8ntPQAzxM+jsLKQRlUupquGSon0j3SPNoRQbvp7/gItLB5c/BV6HERC3vk4jCnxCrwMIBaZS7ZnB
FYXSKDQnuwr6+fp92JlOFW/Oh1w8e8HbQp6tII+c3yYsGmUh+zA+GnNmUyhP+PIjC+F0Ddrv+UiL
X+0k0myNiE7IAHbDJgjqW5aWKNAQzTfysAb9XLj2p07pnwOazeGQl6oag+UGjs9TDYHZEdLQIeRO
qeoRf815ZXH2TPgsAJQA/5U5gDc0MyVNogrJatvs26hGuUNy1P6mhjbl+dlbPOdPIk0/P8lmokYj
eVlhaUA7xm5qcAnTm/MRljfxSYjpA56EqKsWxespscgu6gvVGbfFFmrgKBdBA3yzll0vrQbgPyF8
Q/DIg5XuLJha1T1UGZF1psWu6p7juPUMYIFXxrS0o07DzKat7yoKRekWqYXTuQagwDYkMSHAbmVb
dsTxhDQe6jLegH3mQGvGPh9+aS0SAj8zneDBjKF+HaTZlmWOgSLbSMsYar9Raymy8VKa2SXTIfcR
NNJv5DenEWeXT5YlsUBZHoxPzrc8gYBir7oiKFeQtMtf73Ngs68HPTYTcprYZHKbQLPvfUzvzOB3
NtfpWGbfrmjkVpESjCXPNoP6lLKDlB4ENEXPf6SlCgoKiZ+Dma17CfcJkk8MpvbYDcXSAG/Nkuzk
Z+OoNn1UtgJ6rM7vBFUI2HMyDOCQin5dGgIiHXxMP65q0MyGR2gC28FlAHlUUD0t5kUupKtXvtri
DgeS5M+gsyNYlrIMwEpc09EuLW3qiQ1zxo3yml1RuwCm6fwYFw5HoLRQ+yBIt4xfmbq9phSsQa6d
Q+66kZrdUNSAuRVuDzGp86GmpTB76+HOhPUVXkToFsw3mpqpTWHCvwS5dmWl7ZPerjSlFhY8AoB3
PLXfNDTAvn4ucP9SoVYgwZfFa9FscwXipmyl9LE8CEZVE2mNAv2ArzFQ6wxTs2Tw0aPRZR+KQzaa
K8fD0gqg4DBjvU9O7ABZfI0xNFRkWg1GeP2sPtc7sjVd9UZ7/bCp9tbaRosDQl4BU0VikF+4On0G
0aZiygrbKIUsDjQM1ZUVvbjETHgW4IxHC+eX+zczoSFXY+sa0Hyt+FWQCacm29xYuRtncUDqhmnJ
RH+eep70l6VMBJOHpsiErUI9md816lNYHQWsss4v4w/20sk6/iXONKMnV7Cv5oCCpohD7uLH1oH8
sUugW+vEe2jNfpsYvdDG3OQQY71VLnS4wK+fTLOV/suvMDsNa10UpJUjiJ9pjyy6EvGD1qzUd+e9
0V9iTNN9MkzYoNChCEthQ8/lgLf/t1iUxAIJVYLelCH3Ni2CC11Kr0YJ9X8qNSsPpTni65dfYHb6
hl3M6aj1lZ3s5E0Pf+wc/kO26eYb3YHy59TUvK3dDud/4g4H2BKBdhBBb2A9Rfgol//6ycGWw9MC
KcL86FKgVpsU09KKdmyv7LXb1hvc5ip2pavQrt3oCCXZ2lW8uLA0POhWyT5zqYp/zMXUSVOQjE1l
nq8fA1LDCe2gHAq+RXVhHPFctcVG+0a3gwtCN4y00wvi0v1k9Qbs66b0um3lnV/3ZLp4fpkEcK1N
RoFzRAPx6+8QV0SR5JELPFxlu3skTuRJdnyY9DJ0p3Xja9WdMIC6bP2HvfN/jH460xXU7VCzm43e
hEwszA2hU2z08oMyAB0WlGsm1LM0cB7jwxTzZLlnDIojeg47L4V1LsKhmc1tCNNBcfFdDf5xi/zX
a//fwTskbJMhyDPx9//Bn18BtKrCgNezP/79WLxnd3X1/l5fvhT/M/3TP//q13/498vwtcoFfAzn
f+vLP8L//8/4zkv98uUPblaH9XDTvFfD7btokvojAH7T6W/+X3/4l/eP/+V+KN7/9sfLWxpmTihq
PJ/rP/75o93b3/4wiYp09r9OA/zzp1cvKf7hP/5Nnf/Fe397r16SX//t+4uo//aHpBl/VUGhA4EE
RzkodROXrnv/x4/YX1HDMCBogFLkVPfECZxBkJXjnxH616nfhVeeBpYVqji4PAV8fz5+pv91YkNT
00QFE45M+Hf/+j2/fLLPT/iXrEmv8zCrxd/+AGX864bAHgC7dcpowMAmCu6drxtCG6qRiZSWYFQQ
YM5ionfKa99CY+/QtW1XvhVZahpXJJ3MncqLsoUCIGTda1itlFEiICbVXEY15ANZVx1AQd6ZRbQF
/WwrB+EtQDUX3C/dQQi3zXRPj+of2himsElS3II070nJD0PbuaCE7kCC8Ma4/5noMM7LNB9J8YiS
RA7vtEx+qhK2GXz+GI7lps3Lb33PN33WwXkvYzbLoyPUAq4Fhw4vFNX24HV5LY9uWtk/FjTbJDAJ
HJMePjoK7CLQ2L+LO6jBRZSA98034M9/g7TAttOrfSJgLdDw20ALXBjhHZWCbzooHEaqvy1oc2ky
IIlhHBEU5o5DVi4tcm2S+dtCmflWH/Hy6vJhL+cE5kHSNm45zAakfLT8lG30QuykZNwasnTTKuZm
5PQyVVovMtPHgpX3WVIdGoj+2aI20ZKCGmDEr3jQfEe7et9WQM8SksA+Jyoe9Gw4FKgDJKB1CYgV
hjJ/Br7bFb3x2KkVNLf4Xh86WDAEjir4Y1nS58GQ/5e88+qRG8m+/Cdig948bpLJNOVVRiW9EKWS
RO89P/3+WNM7yqJyin81doAF9mHQg5F6bkYw4sY1557DBEhzaCFJj4LwJu/bjQlfqj40RyjY3boR
3Tg6CsknBjjMGnJF1XQ7Uz5CP73NJLZUL3okwUp4/IpPiPO5+hQ/NSYkw/BRJEK0j3UU5vgX4ad1
PTTqI8BrSPMZ21Lzb1U9/C4G1utQWltRIsSpDUfrhFd9zPZF4z01guFMhX/dZPWujscLK473Rll/
CusAYQsNfvIckbvxISogHvWKCzNhrFeobn01dVsrcWUNXH5sunCIooaRda7uBfd6ZByMCXmMQJl2
LbzOgYB4UCbei3F9DKEAgFTTFBHPgBoplR9CIb2rkAyEtV/ahll/mcySukG15+ogX8agSV5BCx2n
PTKE+S0p8MGS0os4ki+gdoZORnKbtHb1EuHaVN6LYvPk9/q1j14PlL4wZof8P7Y/Mx8CwjBSza0Z
IEKnNq9KY8qOZiTlRi8GxMUsL4X80NqqsXdUmgbVlOZhiNrPip9IB60xB1s02mMpp65YkuA38PFD
FazMXM6wnAOek2HnVzqnDuvHceifK0G7UMrITePAsNFffkLxjjdINSIikroVSqmwey02+YdZys1X
IVRNdEnglUOTMN7VVvlqdU299UpIDaGXhSCo5JQozWRtkFcqAaxGwiZRovZaZqydgXwiSxNOU0mu
vxUFOgZZDs+xJdJszIxq/ExYBIN033SfqL4+xa302hvDpdcqz6EJk6GRfvM7KG0M9JoG8UHoUKMc
0q0WKi7z+nYbjVsxaF5UD6kmMy9R6WjcNpcuDJ9SnFUDHVPL1sksOIW7FNIRnNfGMs1vdJUv0ymF
P7grkbIad3Gl2FUeXqJoclHm8W6YyWgb3Y6kgWHJybpPOuVykJX7IDW29ZhfalXgSkL9Tcu0ehMk
4ycpqL90UHfqjNbp43AZNto+qoVdjTKQEeg/mnrSNxN3j849CmUIbpDFuomX76Q+OtRSTqu7Plgo
/LYdMn41I0d1ieRLGx77Xj+oQfLNQg5Ez7zPUGcjGNKAqIIaOw+jq3BKLkM4x+0iTW5DS73KzWQP
xfdO1/inMKDRAEP1ppr6awhXN10lf4J4+Vuf6p/pTaClkt2mbQD3cVFC9Qs/hZUoaG6q0iVsyJdw
B0KpB8OnHRdGvdG6KpC2VixaV1mlTYpTJcK9gdapNhWq8/ai/lF08R9jhndxxocxyP+D0YU+D0D8
5+Dif71WP04Dire//nc8oet/Ufu1VJJcaWY1mIFvf8cThvIX7h14oWYZ4IRJVX/FE8ZfEjjCXyHD
HPX+O56Q/gKWTTAOlm4OUOCy+YN4AoaA9/HE3O5iPNc05yFxoLvLeAJuyia2el906qgrk5daEsZD
EffMgeVWrgubfBr8o9l2zd4wiv5TkIpokcZDtR+joHrwp1apmN8K4Z/3S+Nzn6YFTawava1S7xPf
zvuBmhkiI80RmYt4jioQE6x8OIlLRfCCfZnFqASokGVTjcy9y6CUILeAIe8ylyuIXlWLjBPWZ+1K
1ILxckgjw6anje7AAPrLHHXtx2SO1m3il8LrEGU8zOLYH4smj9xIGtEISStj2xh9cqgh07hNO6s+
BE1X201pUniA5BN+1MosHaiWEOxqVGiLQPunx1xl1ZdijNJeH7XVXWS22pehiJMXrcs61M1Vz7rR
K7hk0YJAh05N5U/RKKiHRCj9gyb1M8E9nXdVSdEkKEzvsmp1/xilnYYKqiC6XVXyzhlDLNwnueFf
i0VXHQfNF26zpNaO7EwFQXSZ7AqBZ8tQJ1C1ySDfhPnQXJfgYXC0iv9Ua5kX2paFGteYh/GFUkTe
JUoYnrGRBaQzG1GE97RK5YMsp+m9JjbGVvQC/6gMSXftU5+BS1osZLvU1XEX+DKdQNbihm0wXhV6
Nm0N4jUIxbrp0GY+TxxxMRofaKuVfvpVFIrbYZRhXc4aCYYjvWGMGJLt3oPvSZWlaAfJjeIUIk8E
cVc7OEYCgQ6CNinOq0DRouwStqaKPzHBKTrBUJb8gHHcNo1QObz2qABMaJjCchodE3KB1ykc+mNl
AcHhiUAbOhU6njK9KJ8mpkz3eql4N3EV5uiv1lemGkoICyPmJetje8xlMXWiBMXGoEGQbwSk/akl
/4NAC6rephPhhcqK7rZsaBemWQJJtIKSJQy7/i0mGzdrBdmFB1bZDtoofu60qW/ugrguyhuJ96FR
DqjO5uHXFOhMrW4FefIq40uKamxZbjVGAxAmEQTBKko7kqWgExx1Qt4ZMWww/MiyDnKGggjQQyr2
ffNpDLtxCi90COdj6baAPH4PgiBz6DoGULZq+YOAKDS0xLHqemMkPSaCUdy1fi49mDFUzmI8jgdT
D5vP2TAxndKTwdx2GsO4cTUqr9rYSF/KIKgJbGID+GVgHpI6gtvW9EgvmH6rLrpKMS49aof5ps0C
4Sntq+44xXBX1Yk6XWvQS9+KmkRIbiGMHBY5ep59h256rauQi5f1JNoaFPU7bSzN62yIke3UijiA
fBmW+ZsIfa7yyLQzaq3ZpCLwA9+4YTfmqHztkri79Yo2Pk7JpB6gGCv2RmJlAodI790h7qJj1I36
vkYv+a5qk+JKZoW7Wi2Tyzyu0SkKo2z6HpSJfECAo0JkSsjv+0qsnRHG301fjPLXshK7R03wImVj
yHV8FaPRfEAEQt6ZoWc+MHdQ3Fi+ll4brTjL70bKbWtW1ueCchj6eshHP/WVpaCoHYdGBjlAgN7q
KGTlD+BswmPGLNTdEJVZamtiXH1rAiH80ocSvMZ+Xhf3RiirDuk8YeQUp9F3KMpLjl07IaowkA0x
UjQY3U5ENNYJKk+MN7S/u3bjy5EubHNRqK8DIwhuEyOJ7yxzjBGwqIxyo+pafhV3WXIn9+WgQGlr
IiQBfTZqGv3Q526jNPE3JUNsthDjcBsIWXDhiWHymKt+d4EeoLoP/BnkkyW6vvGjRn0YClM/1ppX
EjWiYwI7v1DdI/Sh3UuTRvY3GtqLB93acQos5Th6SfE1UaYSfLLWokVYRchmcYasgxLG+p7CugKJ
dM598zUlc8Osta5LP6qfCFHzXVU2qo7oWmzt+kDrX3NBkw79OFVOF5b+ZZVFwr5E5McVJSm9mWIh
cPKiZhTWLLzXvETnJ8lp4FUhX9Dm58NPH7RhGjnA+8NjKKJSmgpktpFBXKnIsg5Fc9TmB0mUoNSk
RblX+pLslyaeuilbNCVbU6z3+RgKm3g0zCvLqNUfAS3YDf9KeSOGfgFFX+eN1zQjhIuSwaY73++t
l5bE9rEF2pZvewoP17BuBbxlMazWVdOK3yHP7PdDHYxfJHHIYHMyBPJRsrL5LGZXzZj1boMPigCm
huoF+SfK5V7TPKYC6tO0fFED7YM6+ZykXbYN25jEYhJQFQxlubuP1Ka/LUe1clW5lK60WhT2SVqo
V7VWFm6A8C9MEETATiN3kfWa5ZQkD/xZ9wUxoszOAk+8LnxJgJkpK6h7CqbqKrXArGshG57TIKvx
0uZKu6PlXTi92Se4T1W40CuxdQCG6KxFV2skyGXdezQmgZllkwTHHsUaZqsaPkBX6aGkjiMDIGMn
iw+Qq5MzW3KIaK5EC8lBOz26QDe8dmFO1ND88odv4ghuL/L8lF5xixw7wEFv1zC28RgmqG7JUanu
u1iTvumNhB4aRPyDrZc8ybks9ddFFnoO2nctyhETMqti6F3VlZLtpaQuHFFrxqMQB9nOV6AIH7PC
sD21S+Gl99G0N8fEQKHEDPelmPoXoQl0oe/y9rOWN+jq+nFG3G/2FzAhFhdJlNYX+iQMbhD15l6c
SuFQyHq/SYiDdlGcG7ZR1zUKJ9J4E5OHkuSI0z5UEvlKkiLY9PQkc+QphgreSnhp44AyqKXjhWFo
3IoNB1AsqvJat4zweqpSZIk91C43Q1nAgR+hUeAU1LKI4/wSsQtFTvOtXujexcgc76emHLTvIkSO
juqF0LeGdVHdNEM2ZK4sGDOay0CIuhcuVY+R76uU8zA4VSnTnkwTSkIElRslRmKM3MXo7qF6R4Qy
NprLyC97SudToM/ElYr0Tepb/zDVoEii2jcOUgsLeNsX8syGn1Is8cTPOTPXTk8k4JiKZH7p6/JF
0ngJDASINlFmjm4sjMkLWMPa1srGQidRl7fokuC/OrR7qqZsruIQlaegTYdLQyZ/9PyotYnu0s+e
IvavejegS1yjxDREnehKsW7ej5LZ3TZIxcGykkZ3Qo9uS+Gl8FqbxLmbgqBpA0OCcA1dvo+StOLf
6hMHT/dE+jAQhlufiqxRD0WCpKNGXcoJfX04GoMeOHKsw71atQHiQFWSod5Vxt8MwTedMFOhN097
DekFhPIYnbFug3JAWTCSdCRqLcUZJbGDNG9gYKbWlZ2aRtNFY8a1U3KBeQKU7Is0jYMbalF0ISdV
66QMMFxFWdO4HQtAUge5scm0ELkp0Q0FKFjsQgjD2JAyhwO245WDNn6fDDqgBz2Gv1ER2l0B58SX
sfHyH/CVIP9hwa66Hxg9d1plShwo+n2kyhC3GrTiZ0pKe/TyMdkpQma4nohKvBko0mWjR8O2rqTQ
VQM9uzW6XDxUPgoU6YgA6zQgpdfzqEOmh1hs1FNQynV6kElZe8e4QS0AoUD0x00TiiwDOrAAjfen
eEI4l/892/Zp7G+1zMo3WRIgy84rd5WPbb33k6Q4TrVgPKjyQLkPnZCNlksSSu1mec9fQcWe4Am6
UjNixIuHVmAoz/YkxXN8HfUKKP3C2FI21FbiBz3P8Y2tml3wb+dbRRHgDdU4B+pUDRQhw3tvCmDQ
1s3eDafMIeCuLwYe6WM15aLTVVOz6YPScjsLdfZcQP+ng854W9V9jn8bpNoRulK6E3RrvFc9Uz78
f5abv6Ib1Mx9BD/Ms9Nk++O6/6Z6qcN31f757/+dm8vmX3MGzdExmCVgBoMkez031/6SZ1CGRSpP
bxmo6EmpX1H+QoaDZJ7RAPjH5zG3P0jNF5hNKNtAXDG8SYpvIt/zG0ao9dAOn1DHniGbPUcfyonm
Yu70qm59qboiXLXJ1R8OGcyFAH2eSNF10FdzZ/t9e8GzlMKHSQs9j+ynLD769YvUIAo4VbA93MEu
eVIp+bu9cdrOWJJFKyYjFDT2YPtj00RKGu/N9X5qClwpkuQrGM+IDw+qre3rH8I1wbCibZqn8SE7
hjfQJD98bHrResMy2GiWCw2fyeYuRxJH3tUhSbAsZDcS4pgU3UZZsdEAtDW/+Fdx7F3n7d06FzAB
VYf31JRnQmwJ/ihW+n6dhkmI31Vsq3elPTcPEiIvT/lXxlYQ/WI0G+HMyhZh/d+twYnkRX0Hy5SX
CF01wO3MH8hcgNOOegT9fqYF0l3E0Izh9HZz6e9nOm7TSZz0Sr8ND9axv0HfCyLbNZzPslc12zYh
XQbHxLDMb+BfXxXQIKMhtEmaiRKoJiTMCvjHOJ3WmFnfOqUnfeJ5mVxMknXGw+kGmotlWrwJGZXy
Z8HTU3uaRADHUoWu0GBFthlT+ynEpxF/Xk7yRWyuLXSJW1Apn3GawJooaFQoTHW/32UjzqSgGFjp
jCYsvqTHbi9cCUfvm7Dall/4hZniisM0U1lTu6MTqS/OUi9n0RgQYVA+qLad/8ND20ontmhj1I1J
VORY3nhJjD49Um7xcFCrbJfV8Rbx6SL70SprYyfzHT3Z+r9/z4y1gf6Ru7yATDCR1RgoHlW2pAxE
it+rboV5b+klfrOwAAEMNEzbjmkjW9zRJknyTQrKekNJHuoU7Wtbb9XX9MGEIqa9WANqzl3+jxY3
//lJh76SpbIRUxYHwmwbILyYVdZ13ATEvzz4VP5j2XL7bo2i8T985H9v6tu1PrGbx0lbTPOS6cq8
WK8e81B2cmNcy8j42CNNU/RLZ7Jyl7/yR47xbbPfiAl0GE+ZbltsNqpgeolyZI0IW+LCW78ZFPSV
1Gf0Njci4MCPrS1vzm/mFhv8fx3xs3gHlvaX9e//EQTjP78D5+4KDGvQYuoQGIDoe3+ckliptbTU
2dxDlQDnCS+kPYMYlwOtxlfZKXbrL/qayfnPT04SPWUeQRGTFadXUr+GwVrMsHS+8x4yHwjvHs8M
VbG3yc0TE5MfR8k4mrUtIurmNDQij5UmJuQVakuTrw9exq6G/H+C7VbVk602TOIKDm/x1PzrJ8Bn
Cs+oOjdTFsCxnik+GfhiDQGgfC/6XA85yhirlaqXjw/sme1URCiKcb+WSGZLR+d0O4seWdJYb2o7
tLxPUoU2aTisgJ7WTCwekyBCaHuUMYGKUHgcRl86xGMzrN28MycflklwZRBHM4i8HPCw9KaRQr3m
qx07JDfvKIHsGIcogf5aV6TZt/lt6hR2aP4ptOpfHwtBICZ5FW7CcrA0CIQWab0WlF88AOhIqidB
rv6V8/zHq3Z2E09sLG5aDvIYwWfaPEVA4DN9RZN28/FJOHvkTiwsLlYsDXAQAM2wLSVyxYnS+mQ4
THeumDnnIWkGKsYcxSHkrC7sGCkKsfDaI1DtSa5Rqjd1R3I8Dvj/LvLQchQfPMn6XOfFtu8s4IDp
CsT57FYaMwgObkNgzosjn3UgHMZs4qAUt4LwnBpfP97IJcjv7TyAu6IZqsxgO30RQdQTEqoDvEm2
+TUDBpFvJKfcqZR71H24Q6l+i9buFWz39HE+Iz64chHOfUcFTlcLrn3JMJaxuUlhLEItlJOiffd0
3+kmAU5uYeUznrfCjcU9apAiL9Zoxmj5igZr9H3dFYIvFhGbprbOylbO32IRryjUxf5tZvF6T4pU
aHGCGW0zD/oFdv7o76LrDKWfNSrURU7z9tXAixNxA0Wb4W3vPWHHNMEYpwECncjBD/UmDJ8EinjU
wFe27lz8x9T/L0uLRVHU1LoiAIo5vGYPRbvNZJuwXnfE5+Zl2OWNHXw13WJXHFEs/geHYw5rxTlP
NJUlsXQfj30p9YBwA7W8FjKoOrTwxs/WqPOWadq/NpOCgmES0ZOozcfn5AlV1ExA1SGHKRtqQGVv
3s7YY6w6xqdim30OL8vLGXKcDHZwNfqb/u7jc7PEl/9tn02GO4c8annH/xv48rPniRzi//wE+f0W
jPqgmP2Md1YZdwnGjRe1h6B6KSRvZZxizdDiafjHmP1F6v3bni4c9/99APfZH8CzYc50KeBTF4cq
mvp0sHLwE/JucpuDvOUG7bOL9NFC8qh4QRR4V1BxqMhZ5f0f05USFGo6BOY4I42sfLHL/2Rc4JxP
JRCjhgQgllBmkTtkXZDW3kBy1nTqdtYCngQPqoCXj+/G75RZrITRIRgtmTz/HXKbaFpkhjHuR7sP
HqLvQgjpMwK1ptN+oQx/6Hxmstp9/HnF7OzVlq6cwNwCfK+CO16WNP570Pe3gwuLDwEuh8ZguOn9
TfxH0PffaRnnXQUPbXLfKUssU6GJd7AQTfSdZ4+HWhzEjMN+up7Zc/1ncb/GT3jurJyaW1zGOshH
y+q4C0EZX1AE/dLI+i5qx5WK5lkzFkhxRQGhRaXv/dYleSIWooqZPGV2pLaIbh+j8fnjo7GczHj7
QEyDcyhlCtjwTL638t+YzDjnRE9/wuL19/WqIcsaK9ug1RYaD6W4Vehmh8PtylrXDC0e///mRM65
QNick10yePKHN3njk0c6A0pjNpNRkb0Lbvccfio/Ue1ziku9dtXH8K45JE5uG9v8Ulfssd4Lpg3U
V95bt388QDf/CGbP+A+CcjTA3x+AoWgUwANTxTyUvAU8YGvdWlj8xti59D+nNhZf2PQLXQsrseKC
RrfGoXtWj7KdbhMIb5/moVTzi7QLd9odsKD0e7INtlBxH4LtsJ1Fa9fq2GezoNNfszgGGTjErqTf
9jYIVF8n8KapN9W1iHx0/qezgxBLUqWXVQPMJqwzi4UPiTaIlaSjNE1HwtCOOszT49e0XXHwv5Od
v9kx4dyHb4a3ZfFClk3k6SFpuI081G641F+u2n25FYE5O/FW3iKZ4Kj3DPUdvHuTal9lI1klJRtY
tuwKaqu1UPdMDDiXcKHbYS6JeS958ZzSbwpyBc5QPjjQ5p/Zg3TZ7oDD7Rgz3BduuPWc1s0gYclg
7wBxvU5xdabs+e4nLFl4glIMVHP+CRm8a1vVDp7nODhxvMMc7SeDI7pE+9t87VPMW/3+rL+3u3jx
cqnkr4dBZ+t3jB/cJA+BzZjF0XzMDpMjP5acdsf62juNXTOwOoJw3fA7jsbaFO7vHub971jEwKaY
VNFosn5Z20z55srfz+zWgAE1V9/AV+xajrRSKPndv84mZ1FdWlOc+8VpT03y0glQoh1bw83A1NvW
MgpHEKPCVvJutZpxfoW/zC3ucUpw4QFW7LjH5i7ca5+HvQWNpbSNHVLv/wFt2tr6Fqc6Uquqz8yo
s7umPxh94KpKvEss5WA2K0/VvFPLQwQX1lzC0OhnLptAXRCkQIBKdtLvDrkVOQGhTaxu+kzc9dof
BxoWwKk5KTaITH/rKPZ9Qb9vVDqbyHsfVp666fQm2CSp9PjxA/x7RINC+NzOViS6O/ry0ev7OPMK
mDJmfr8bsBWveQNDbc2E05+n+VhikI6KgqqbRIfvHzXZjFGPj7UOSg4z3eo/jf3M7qcfOrreKNU+
Vy/jfX2/rrd5Jvl+b3hxBZqK+mibYRhhi/FTo9jGq/UqbjPH31q2ttPvy8Sun+Xn9LvMc5PYa573
7BafLHxxJ+KmUOA2VDtm48ZNNeJb0p9F+vrxd/ydzWKWej+xsrgIA3lUT3lxvnlN5QzP8UsFpetM
nCgLbvxQP6xzkJ677Ccm1UU0jLxtrI4NJoMs2Bd1/BIpyUoyf/bJ4L4RbTNoocJ19v7U1AMYYZD4
2CAve60OQJftQdxw78B33RmBLRzljfjZYBDuj4mL3nb0l+nFge20sICQkavh1eFGr9ADnZ7Gurc/
/nBnN9GAOFCG2G9Opt8vUJos3QvhWrO1xvBBFcaSI7WN87GRs0fwxMhiKX1UjUBzuQKKRGexqp1E
8R/Fbq1meNaMSX+c9pcmkdW+X8tgeVqW1pDtaEH2GQKUnRBV5qYxg5UQbsXOMg0bx4SaHt0ZWx2L
jG54uE38/ivw4v3H23bG5ZOEwZhB2wtaTnHhOToUrqqxrLHTwBDgZ4yrfI9AIAgSBRYO5MfWzkVo
M7Ej3SeV+BRplvfb14ddF8sK5jJrg56BIzy3O38bzyKIl4INKA6k98bf1c5U2soPDaK3i2rt0J8p
h0CkcvIjlucRyqZQ0/gRdWFnB3VbXjXixvveHWXYQnInOHq2f1OubPR8MBZvK0bpuFGfZJx6mfAE
ejNGKIgTGAWZW4zGXWe2TtOHW6P6IXMjRGHaiWtP35nGBEtVZSbClbkXvozQh2zKUgYRZ5cJVT9S
f9amCzeaK+2bi+Bz/SodZVd1Tdd6ylf1ls4USDCuM5QFcgeue3HxKvhybARVgXHkLrPdzMkj2KVT
t7Z3IxMFF1erOdbZ00wDBApn6mn0qd8frzFnLrQUuJ3RobtEAr60rXATH5n42SR0EJxkM7qjM4tm
rJk+4+PofvyyvPQLyUjWZWJZ0uONMt7nTfnnDm7uuqCfRJdl7r+/X5tXhqKflRnBRSnso7H41o0i
UPK1+s/ZheC4OC+0wtnG92ZgD+inKU86u/AOvk6RsLj/2Aec8Ww6rbJ/G1hkCJGqRcGQpZyKCfb+
ssh+avn4lBrFtOJs1gzNKdNJsWOKO08xoK61E9166nPQ/MwJb/rBW7FzBj3AOaeURBwr69QCF05t
ouDC1H2BU7s0jzOtvbQTdtNVZq8xy52LgN5ZWnguqw7b1Bxy3usrKt7bmIRWqJGEE3ZzPq0c1hkp
z96ok7UtTl0HUq0LRyzWhVkw9KQy5uxvvdC4DEfzayKKq955/v6/OUr0z+fiIPTUS8KUOs/TRGYW
EJbs4qDbVKoP3aZ1uid1n60Grucd5AyGVfhK4C4WAZ40gMubKrIQKCCih5lo3t+3ZKzZhYDT0Jj4
2ii27Mx6e2slsDNFUOyd2F5ctRDwaNWX2E4u+Zo760Y23yonnqNcT9fSXXhApNo/yM8oq1yhI/f8
vdgFK1nYuesOQRy1wBn391trXOirsDRa/FaeR68t8zZZJK28fGsmFhdeZtpECNv5zW9LGPW+CsGK
gXMX/XQNi4seMV4RBBYGurr5mQ6yCh9hdsXRXIHxnbsLbwgdiv0iFfbF9/LUSAuKBDuG8Y2Z1w3n
dEOHajeM6TalrvWxnzy7bbRSFQrxVOPFxV2ffLHq9KjlLWtLN56qrWm5H1s4u2+QRYMeR+8A8rT3
DtLHgiWnHd5E+pL0pN7+s/QP4mWku3/ZWKyCWUbVnAps6FN5E4/MYg664wXWw8dLORdd0auAnoYm
IY2LhZsqLDFvo4TNygg97Q4WRydlmm47NnJyAYYK2TOmJ+7MRm8+tXUo3H1s/txOYhVp3Vk5k3GS
9zs55gUj79weu8qUH4ioPGV6cSzUtUbevIqlaySIU/GOM6XTsh3aJCoMONHU2nF+XVbXRRpueqhP
8rWM9NxygMECz4Vrlhr9YjmxFsSFOmJHvOsc2SYD/QYRyptOS3XdX8rgNtearec+4KnJxQeU6yRG
PmUWI6CZVqP7VW2DfequSu+du8OnduY/PwkK9CAzBkNjabOd5qYQkWhsLgwbTuutiaxqAo20WDjr
L82563xqeBGaKg3TGFMvtrZFR8WcIcDF2mc793KemljEoJVZ69Uwr824n9w5xlcP/qF1RCd11wPe
s9H9L2ukju93shkZNWTEqiXqIY/btD8C51XdVE8oXbJ9xsoFP/fddBVWKyZT5qb8Ym2DYjGKN1dd
jUjcRla0UQNGEBgq84RxkwQ/P77PZ8OCE3NL9HIT562kRXORF5mO6XpWS6WUtq2/5jtr22zTWzVx
8fgyrNWbf4LZAQb6a7FvWfTJIY2taKi7kYqvTEF204DgsRU1/5ZE2eisLHR+s5Yu5dTU4nEWAQzJ
eUvxXDymnwo33c2VSu95vuJrd++cVzk1tXimY8bB4e/ClFV5pqvI5VGdw7zYXKXXPf/5YCsxIBgh
Y1rKneu1rCQgEaHC30qu+SIwS+xO9KQCF8Vb+RHuePgHZXco3X8gqIV8Mlb/bXtxUqtGUdAQw/Y4
TBtftzZ18jhFTx9/t7Ox44mVpc5s0/d9DmqlJbeWXN0Ot42bvsy0huix3gwbhiNdWKPmaq9ha3P9
cLPOr3jOpc1jVhS6Z/SKuvDZwmj0VEcFXJpc2sYIE1Szpgx59sycmFi4a3RA/DJklt9Ou3iboBo2
avp2VTTrXAlWP13J0jmLSHQFKStpnpPDrHr5fZ4w0g/hQTmaDOv/nFlkg+1aBnC2EnVqd3FWrD4M
k6rHrno353NQou4DV3d6ajIV8tApWcdaDrmyo8uDUzGjKsjgl20wQQxWuyrcTqtkvPPv/s2r/Pps
S/xNI5hBo0QYSQ4Mxu+bvbaTthBd7D6+BWffoJP9W+KwC1jw9XD+bsaN5CpOvjO2007fSPbcYzVW
Sc9XDvwS8ZPJeZ9PEubiFthIJ9vhuNI/Pf916NuTGRLmLbnjUSaHMmHyWpsSJcLYwmbqXprVMuya
lXmdJ+9LQcnaGhOsqE2I6pQiV/vU6IxrHqVqJYs5A33FHQIKJbkknf+NDTxKci0S+vnhvs83X1U7
Ps51C/OLhQeuD9pjdLz3nTWxwdnz/Hb+AC/J8EDPdazFvWIstaK9Rzdcg2stHK/aFuqw0t8Yfmuv
HMGzZ+KXqWXDP8qVhhonpmYxPH1nbZIvdPudzqdmIbvGj+px7dSf/XonFhdpaNj6WddOWGyyL2Gv
AvX+tNprW7OxCAugJQAEnvJWD7G4l7XrrC5cJf3zAQTOxslKFhGBGmSqVAkzWCLoKWQF9DmyTbO2
X2tfaHHa6eJw3jP2S0f2S48iwJYPHx+Cs22N04XM23lyoeSqR6HZwkRwkEdGKCU33daP6lFxshsT
bVL1WXT6m+bnsJWRnCB6XXtJ1r7X4imuOnlAOYOdbIxuK2bJJutzyOjXJiV/J1mfgxuqEQwpzZBO
Y7GXQ9eIyD7MnmNnPPdX3iHZTMdui/L1Lrtae6rOviInxha7WmdQPVYSxpLDcDnnhMNR2Ml7c2U6
5PwrfGJnsXk6BEuDNx/DOZZqwu0saalmbkWEGF3AOJW6P5Mrc0178HzQcWJ2EdvUeiH5uTb7+nvr
dQamKd8ycELSTn31iNzKQ2OLF+W3j4/qec84Qy4ZhmE6fpG1qZXeFYC2Oht+rV0sfB8Fi3tx6NZU
8M6A7+aT8svQwkup4hgYuYYh4V5yA0SMJFfcJjfqF/O78Rg+qjeh3TrS1n/Orqor4zDjZcej5nSu
eb3WejtbNj/9LQtvZg2V2jXRjKBxoZh7YZybROeVSYS9dhyu/NUY6+19+f39+bX4hWPrRB6fFkoR
TpRoCxvLFW7Cva+/Nd7UnbebJyOGi/gYOOIB5ptwk7vSVnpMb4Pr4lN9068qPp71DxYoc2OWYMBV
vXdQc+bclh0OqhBv0/4uMi4MaaVjff48n9hY7HKieqOezO+Sukuvc9FOKawgEKrf9A6DoXdzQCYd
hMNaBft8hHFid7HZyQSGYQqwW28H5DOhFftU15viPnKGdFMrNlz38JR98e3yJnRWIRRnndSJ9YVH
zMSmQp8U67F0Z3lf8uKhHQ5BdmuVt0N/oYRrb+aS4B/o9MwRAKM98F0DlOfCbcQZc9UwyJFfHr2d
eDc891sJKoTcjndv/80FIOYoO/82vAw+aXbs8uS4M6J1zT2fjb4pD+DC4IagdbD4JbJUaUkmUwGK
Dsnt1QNsgzvxBipn7Hn2aqA1e6blnTq1tsjRotjIxlHDmrpLbple3Tb73s0fouPqgTrnI6kaGEwl
mrN0wOKyqIE3NqKgtLZ5heQbTI97aJ4PFnS0V8ZOd+ub5C57bC/WNKTn7fptgYDUIGOj9QUE//0d
7QoT2uWA9yAOq10g7OBRIiDiFLevo/fn03ycohNjiwhZHwgWqghjVaQ8l3H2pYuLR8XoVvKZc7fj
xMwyOqbj6oeyxmHNLhWXvtqhdakf79dQLOfc29wxZAZSozu+rPeg2WsKSkOXEprInTLf/jjdeq26
FuzPLuy3T0TtnXRGBkm41MppqmqIGpHmOIoWO3U77P3Lt3EPOwT7uRbTzZ7jI2OLY1jXIcH3/ybt
upYjx5XsFzGC3rySLJaTd63uF4akVtOC3uLr90B3Z8SCuIVt3ZmYmAdFVBJAZiKR5hwNwiIZqFdR
frCS9uf5aGA1nmPFhH8WxPnsuFNa2VRZU4EvY4IF/IJH1k83B9omvxUlAD+StOdWxHnqkDrjGLHS
Pxr4/Jx4WlAFiMlTH/h3PqOkkh8qpDtdNSiDJBA3/oiOj/PVkW2lk806AkbQkVhBvW129JbsmZO0
9kLInNXzA0AoLJnNB/GERPFU1QWt8PINL/MH+zC/l4+ZZ12O/nyhvGToQclez5+mSCC3vNqKsrhW
EXXExu85R/aPipqfRRL4iFzpAf5LoJJS9kuV9lQXlDBW3QWyBWgUBOo0MKdPXWA7kHmeBhY0Dulz
lyFzNKNbFqD5blaizdp0AEUnB40qqiCvX6oLwZwdlGobtwWwGj31Vnlmatnsozv07QfDsbrPHpUf
wzHxtG29H/cDFHbXX4A0Jgjv0l+tKIxa3WMbyRIbnVMKJq1P9wBA+nQcQlSZm+chUP8gqeDRH81u
gFmA2cBLN9G1qH139eZZiOS2PYsUZ65qNAEUdSp17pCCYATd2GXzs6Vl8dswu8LcM2I80XtyxW+D
awTZcCAOIU3Pg15EbR22YayjUyvbldG92QPbEYib581CJIQLUxRKwPZMIEQuyk3eTL4ZAthDFjRS
rOzhyVK427vNDOiQoo0eBepMSK0fxth3bkWNIDNDUE/QRGDta8/WE4ncFZ5MDinUEeuKyCa7QjLy
iNnAoNupimv24MQFbt923on4Ec+vE2p6qp5taddAO4DUrtEBw49CHKhH0z49OFoQ6YKOixVbQE8O
RufR98a6bbmXeYZBmtZRoJgxPcZz6ha1KA5aW85SAqccc1X28gAQDA9Alq46IP2k/6IVYLXDxNeE
1+2aKjoYDgBcHNpt0V93unmjrJXlPLP17EsXs0CXtYdKFDKF5nPjVZ54JEr74lERT4IQHLgyiGUx
acx57JCiEzeu6OwBdxXFk4cSvSpJe4UQ1EsBIZ0nPcDOSxAtgKSl3OgtCaThBoxVoGnJd3X72Ftx
oNU0qHXtulOr3YzZfYNeV+H7NAEGv3mtwHBSmopL+gd7/FmP5n2MfDXqKb7TXMd95s5gmMh+zE3v
9e097d7OG/cXDcH60L2MIAUcAGwK6HRH4wxw90oFdWRgnZPeXTSqFZwXsXZoaPtBFhnwCSh1cXam
V1oXDUBoB0YvZQQe4BKO9nmXC9zUl5UAdFFheRk8zwEkaHInVfY6eFpIMqJlVX5Er8DGpub9N1ay
EMGpX2yE4WiSGO6213dSomy6HpS4YBk5L2Zl1PF0KZxROUCmnXQZcnRMBVbIpmUX9Z4V0MSTJx9N
SlxMebJtnN/Vok5TegWyhqBTkWkZ9gWSO9WObI3L/N7ZJO8MoRBg+bsOLZLOg1MiuKw8UZJ5rSCL
7wBMAGBuMBzGX2Ux6cfS0nF86YV5KHwQyUhesXMISrG9D4DYcDdsMPbo9a/AhAnMuxC0fEcGXiDY
+y8G/6FGn9/B7X2WapmE1BMwN73wNtohCfOa+8nduKWuOboKcTEetx3uhtpt7yXwpYvks1jh63l8
yufOIzOLCejE2IcGL4ryTjkml6z4116L689rhmmCH8ECxSBS0QazqEXW3UGK0Wwiii03iB9Wd2P7
c7J19/yGioRwZlmNph5JOoSQXnOpCXD/eBt+x8UsV8IZpjxYbYfIFhOFJL6j8vRLaav3Ipq/4ckA
polufKAWII/Evb8asAGHUmkgYpjIRSlJeyufbpHDFejAmgouxXDnAoD6CJxXEPNPL9d/6tkik1s7
GeQWMFRhgAjAcbio1YkKVEsHiLGMuyl5kNt9KhpnXRdh4ucNFUi5/O1J7b4apBlBndagDNA8lvN9
aLycVzB2trzBgCLzXxnc2WNGZshANQAHhodpG/0A7Zk7gEYpkQQvC9FiOM9ASWSXtIKgEFSkXXxU
iHEPzgdBNUUkhbP/XplrBcV/3DHpTir3mFhys1z5hlEu94y7kjObpHkjQwgxJ9hM7pZ64QGoVSCG
Ker/fTRAmjt1MF2qlnFSsrVMr3YbekBZ2n7j8BcPILabCxeWRgrN0AUweuAgGa4TWck3BBD3XgL6
CE/Wm3Z/Xt7XzijES4gD8ZsIpzGxwGlb2KEJqyAmPM1lc6F7yt7EJVEe2PNWf6MbdH9dO1tGmS28
mL5sJieZU7+sdGTahTBX87LYy0/oU/IlDwDwD+U+wr34/8hPM1U7Ob4PieikMBSAA36BvjKmvi7n
CWsdDxh6UjdsEt9Ag43laYcG00BoErkCaPtm3IlSd1+jEk60enqu6PrPwDYJ0dGL8oyh3MnPb6p9
E7DxgnYLwg60CIBlIfbaNyBtJDfpTj/GyNGLXvZfH4nch3AuXyI19mXAh8R7FKVfsh14sb3Wb44o
3HqGpz2iLCNw/188AETiRsa8J4jnWXX/dO2TgfaiJHVwLXf1ZZE9DuP8MOaC5/ZHcYE/XCSKgCqI
1xR65Dnb1KpE74wEUtpNJG3U7pUkXrbLA2dT7dAmhqIxIBMnX71oPMlXBU7ui8/GEh0ATBgKevmQ
B+bMFqweXZsV0wRKwjca7kEC0JWxO8yCdNiKyaBzHh3rgLMFBLXM/r7wDnosGUUih3gSWPVRb42d
KovAE1ZFGFgFXjjIZ/PjXhaS5aFOo8krbO3XGA7Xsyaaj2KGzZ0UqlQYj7J0eDqVb9IC7VBpxzVE
RB0G4ZWbSencsAOKF9hFJ7MVaN+qNBvd8YxfDpMT3J5V1JRiu8gmjziyr3fhJqG9W6vvsexsa6MO
BP70S7gLPwraIUSfgH3EtCOnCW2Kgo1jEuxfSB+NaPo9WPPd3FW3vTr8lCeQwFI1iBwaVJp1UCrR
bM2KrZ2I59y5FScxwN4hHqxgfk47H1xeoGz928iBWyTnuufOHM1IB3Tf1BhuWR7LdKsQxxNsJXNF
vJ4st5KLHPLeaMbBwVoAqdr/oX7hTztwXgHJ/xnjogDWEA2NiDaPiyLsZCB6bhcgNkVmdZCuR6p4
qiWw4a8lFrZ5KhYGdBIWQ3JhKkBcextxJLoN9tVe86MD+JzwBANjDGpGIiTj1SUBgxSD9uiRByXi
qcdAr6QDCDlA7Wa9fQSkvVfa/U1t0s35s/r62mWLWsjh9K5M51lXYrAR5RcgzXGVQPF7dANhltqT
QMXqG1sUkK7Ce2yoi2f/Nupc8UiFaLGcWjZhWcSyicXmSrOTE3AS1KT4keq1IAspksMpZtz2wwhO
icmr2wvFupPSe5sKLGzlQjnZT04VE3D2xCRsoSQSIKY7zdqVHXls43zbSMX2/OGtXZ0QhkYCJNzR
qO5wwqhedhXQqCavBz+FrzQIiwCuv30juj/fTN7wZ7wYr9ON87OPBAH11x6RD735RzTg+U71c1RB
CVSPEF1vrGvQU3vKLrkEk9k2frHR8wQYwmOzFZVU1s/vUyhngXlqhiPydpM3Ik1E5udRf5/GnWBT
V4LNxaYC0fF0ZbY2AH9pxMsqxzgM+nu2yqsNHI8f+bG+ULx8N13ORwskn544B7Z2h3+e5xcknaww
VT1K2KZ2kYR5lGRU7xVdagR6s66jmK2THQ1Qw4w4ZhmNTPPkgPgSZjBWoPXLfkrlm2yBi/hdsJPr
y/mUw93gGYnIJJvYyfkw/5k3GppbMnABusatdFs/sOF9TQTQ+0Ei8uXuYXOD/7s2pkKLSMsCckht
SZBZXNSt22BuYsdMIr/GFPB1+dCCAn3rMqzM0gdUxF1au6gRfCNwZqBLDP2dxZX8xKeZWWOrmnAC
KdDfu/6YAAGDCg5x1RYWMjjHTaR0lJOsQcAADvIUfNyYVnHjyRBc5qu6opu4ImwbyTk+09TbXQzO
+3oCZr/1EpH6goCFr7PBaabXghWtGt5CFKculU6MtMggym4m8x3QBZkPiEPtQidlorljSue9NMkK
wMcBgnReVdc386PPEU07X4BtMqcZZ1CyIptiobNY/qUZhz6TvyMEvV6YBwA9DFDMT1WT1lHbhRrW
N5az23dPTf+iRbXAMa+u5FPIB8TBQv9pPBIydFALIo0bi9wS1Iea8v4b2wXsF7SbyOiN/FLNq4Yx
pB0LI/V3y7jMrLf0Oy8mhuzyjwjrdLMsvXHmRkH0X9Aa1KiR19vfCrGAXqGomEZEwYmPBjpQLRcU
YeqQXlDnrTdSF7SlgvNgh8r5IxAaIKsNtHW0jvBBYxwadj5J1uQlQBWRko2iTkAGNhlT3G/wBGvy
ZVRJYeHPRjlMKMpNYA4lcVV+Qy/QjAFkKmSngd3P48eUlWOZk2xDLzokJ8BPM1o+SYPzerG2WOC9
A+4B4SnSetz9bFmF3FR6Nf+bLwZLIOafRO1HKz6Jwcr/K4a7oa3cUDVJg5h0PCbw6Ib2S9afmlGQ
mVi5vpihopTHonCF1w9TrSQzUcoZOWOnABpV+ZRFtiAiVVeenSdCOKcwj2onzyHWMgTpTftD2/+n
2tN62W1Su6Aek5DKK/fpLqlcefdHXFj+2svFQPo/l8l7jDACcapDsUxnl+5BagrQ9yMIki/1h2FT
3AESS3YdVL6AmnaLPgjj93mVWd1kkNcpaGLXMTnN2XliqZYVSTlQlzGvVz5qo4iPSySAs/LcjGlI
SjJ7SGtsgO6y0UQmviYBWKWAOEHNEGbEqSOogBNa1hTekNZ7ecKQ0uQI3p4rXt1eitBOvSGOT0V5
HoGvWqX3jU5dpya/FHsS3MCilbC/Ly6PuXRiVceDwgMRthvFdza5PX/aa5a7XAdb50KAkTplM0RY
hzmDgzfM26cCbQy2knhWHgtSe+t7hmFWDS9ovNm5gyddUZc5QTBNDHC+xlcOcgNhJ1jQmsdjNAH/
COHMt69kAhxmCLHqvUUxndswIORDkr7mTQLE7dQrWuGot2BlvMXqU+uUTg6hGeolL83NfIk56BbF
8fyqOgIz5aHYZAXyIIKr7Ov0BTwFgALwzsRz0wRp6Onp0R7jf4TIyP89SddGMF+Wj90xP04HZ6s9
ITv7UwQ8vxIR2sA8U9EJDOQRgFicCsTVr7QSe6hoMaiv43dJZ4y2FKgLtds5L6pW7c/rJ/M2/G29
FMitUJXnyo6ZwL7V3Eymbjk8dPbo9/HRjH7+d7KYrSxsAUTmdR8mLOYcMFsRPWAW0LXVF03uwegq
sIVVwzZUNGgjc4XOFO613lmt3OVANvO6fAh6GaFnKQhu17JjQLwEogMAZxmiInf3p/Zg9r0KpWw3
8yY61gcA4t2FO7z0AvWHI3rnrZrAQhrncyNLyediZiYwWm7Rvzf9K42FCFarUpAMlpFjwZOSz6k3
ZdHEjYx3XPc8gzDygWGNOyh1Yc4n2ctBhFlyzBxt/l4vUKRGTg+RB3rhuaWh0kUUUA/jxdWUeRB3
0mVJr5JSJoCwGPVtB4Kz3XmJa8sEaBBgaEAkD/ZITjv6Vm+rvNcQCOvqNlWRx4mRDdRlQayzKgYo
5ozw1AG2N2fNaWp3utZJMK7yRp51d06J1wnB4j5a73gbRjjPLmRE9iDCPLUrW5nBflkhohq9yle3
xd66by5sr0fVMPa047SvMYCYXWiH6VDvpV90Q/xhA/yPrYjnYc3o8IABXQbGQFDD4EKbCN1mjkPr
2cOOe116T+3n8+e2LgAuGaBnOstMn640nNAGP6rT7El9utGb2q8NgT9cOzIG8fmPBE4XlWLIMD4D
CX2iulK3s8rGy9Pf55exlksE9TF2SWUtIOg4Ol1HRBK5Bf3bDNdR7Mmd+gI22uAtZoXN8aIEZFt4
hb5+/7zU1aVZBvpnYN4YLWd/X7hfNdEKQFBBaAhTq6ZfUf5CCsH2rR4QiEXQRYYULS4wTgaAHUHs
i9B6BIJIVaNnTBNIYL/wRdkdxMiAKVFRXuRWMZoKxdACdIyN6rEGvT5IbsToyWubhZoisNIsoFUB
HPF0IXUHhvY0Q8dkCJo3JQcvsqTe1JEenD+Tr4NoiDCWcjiTkYoxrCY7nr0uQI7EPPTb0jP34JDP
XWdbBlEg2j/Rwrgg0Ylkow/LBBdwkRG3x9XvFlV4WQ7a3fmlrakCUj5QbwshlMXXTsM4x7yTnM3I
y6SPVl499k5+e17EWjkAu/cpg3slNHDkyGnglIZg3GhBEWDYrAOwdvQ4HasN9WR/ijyQvTk/RaRh
q6tD3gyVZww6fMkukAEVP8uBGjY082b5vRdN/q6eEwDtHQ2pBaS3OD2PjFwLATWNZ2If+mNauk71
WxaZ61f0daZ+CymcmtO4yEOkbtnVMW6SXRH0L4yRSkYxrNwOxCXP6nV8p3l1UAL8fUo35w9QtEhO
+6uEqGplMT9Y/o6rfWFhhqoXXMJrITUwW1mvNSYT8eY9teSuG+2u6frZm0EckQyVV1qzm2BcI1Fu
DL3Ypu2v84sSCeQsTB8rDC/aOLlQ0mrgJJe7RkGLRSY3h3DWritNfWub7zz6l6vkHO9QtX1BLQiV
wJtCAOSbgKj4/LrWDmshgu9Xz/PWbJEynr0Ex1SZv+PpTUeDx3kha3a1FMLdjHKu9HVXQgjmboKw
Le5G5xs1NcYmiDwuZlC+MmzNoL0vlIKJqB7U6adSPWnK8/lVrKoAxuaQX0fzPRjKT3UOd5ejRDNO
I45fBqN1nemPA0TnZAYT+3SrjQ/nxa2ezEIcZ8W52hlzNEFcWV+Z+s2UXKrN31d5bQR0/66IsyJJ
VYvaBhOqR63XQn5XJnDENJtWkPVhH8pf7kspnOnYU9FIeQh/QFwpB4xbXbmWcyG4NUS7xZlKaDVZ
NsrYrRoIeBbm3rtnuRBkUgUyeAz83AHwcGgwGepDjwyfMj3almAda5vl2GiIRBgJriSdW0fkROXc
gTvAy4rfmVm6NeDvy8jNasGhrJnkQg4PuxXqemTaEuRU2h9CrmgvqkWtCkAmVGdcheiK5l5jdaf9
rwCb3FdwKq0QyWl1qxYSOK9CpYrQMcJxsGtO8ZvQLQL6wwaoOthvbmc/3YHjdiN/p4URuaPPlXGv
CQf14MHQoc8AYvPTCkgayi7z3qqnpthooHT3WfOoKM5fiYpUBb13wClHByP6uth+LwJ99LMlVhIn
1IstC1kdazaT0DUjKVVdDfQ/GCkhCjjmMWsBOsUxbszcG9NsTr1YzWYA7YfqnKCDl2jZMS9VO8JE
f589g2+5mi8kq5YwEVKbkSBc/Ooy2Uej9w1EY3g/8PEOAQVx2Ugx9QgDsbMnfyS7bohch7Yb4lRb
GxXY815zTSKGXRjoLXoUbf49FBpmnINChHrqlASS/tgoaZDPv+s4uszjzusMUX/f16fLx7sYjJIA
g0CChdPCEgkpxegc6ul5+iYPpRehi7ZO3wYMkjtT7mVhs1NEaDZfjQtCAcGsGQaeM/jfqTJo0kwG
KY1lz4pe9PEhLX6c38Wvng6/b4DhFJxlmoV63+nvYyR9lBJTpd4A2DcwcN/IdnSt6qJx268WDDGY
okQTGjoxTZu7f6LZGCK9pdRzysjrkI6K22QzaFsDpBvfWBDKX7oFTGZ0NHCSykI3O0uyqGfijqtD
w2/b206S/PNSVo9lIYW76aQ8K5XZsWGjyHaND2Z3f/73V48FgT2uBSzhS2ONWYVgrUk15BN0w9lK
MSE/k0IavQKXhig1uZIJBc8tGtUVsLGoOCBOB8yiysJJQ/tA9gTUkYDCx4U7a0tBVSdGgRRJ41O7
slQUwNmFNBTvQL4Ibg7bp1v1rbhizf+i5ORKG/rJ4nhIlYgmapY7qQwfnj7EukfuTEBCxffdofdn
vwLuxJMYiXWlSsqkohEYYHXQQx71KLWpYkl1zqQiufySJV7+0zoC2DPFVF7d+IDXn57KgM0lZq56
mN7FvVkrKnTyCdzlRSWqjbOOT5Bmw6fkuRsrHyRhfx3wny6Ue8JPRa1FFdOdAcnRqSfo6hGErqJ1
cNdhryek1Rqso67eqn5XqrE724IYiTmF08AVq9A1/At2JUaTw3nBvKFRB05dz2zuZmtws36GS0da
CjXlkgg81EcW/pw05iwXF3yJ+0OanJopR8OGsWNv+g85mgZmonA77BkErLSp/dF3DsoRRBfaRXTI
j+Nz+UB/VZ60j0CwKWakWHFqGNi2kDEDLxNStJxTa+NYjykx4XQ8RB/zB1Mp+MRLF+NNjWuDqjm9
JILTXblUT2RyvqcfkSosEsicWkxy57Xj6iRGuTgjN1Ka/0jY9he2tdERT5x3sStX0lIy74f6kMqx
0cOFhw4J1OZFT5Otrf/JSSS4K1bSxdCuz33lXdCsmmWbph/7Om5ALAVAb2ljS65E0VuoeNVVB+j3
AROxD+dXuLq38D0y4ki08/CkiopV9MBJx1XIhqFBgbTRtu1e3YmmIdVVC13I4XyAWtsz0LiwvvJP
dwHERD803PASaMkbcoUKBvJ6w84GZnoQ78pm3yBNjpvFAWqRGL98VYUXn8L+vjCtXJMT4tQ4VMlI
L6ekPRZChOGVDnQc50IG7ywqpS3CCdvq3Ntb0D0Bsfy34iab7FG+TzBwtbM2OUAwig0mndUP/LN2
Vz2Knglrm+7IqDJDsVAPMLhNryV97CswXHhR/VTGexoCqdpIBN59xUY0DLSoKAdhchdga9x2jvLQ
FKkpeyGB1wVH2ziB2Kr8ExoicLmPHgDOKZ6I4k4ujlpkKIDk6yVNd6uW+aU1mq07AorKbWKKrDpJ
btNGQ1ExJIEWFT/P28rKa4I1OgIBATEjeMu4sJEMMwC2MOvlGcm8AZPrNhrSwp3a0h9KOcMYpoSG
PltgoCtneCKUc7hJWucT0CVkr69Sdx7vjPhHbf01mwujH0XfIxZlwA3ZXBxgJkmj5RaEtKPuqyFm
JEgrUJMVq9M++qFASG8jmcGdnQXAGbsxHZxdHf2Y8vLnbCqb8+ezpomKClA8ZIHxvuTbAcMKTCpJ
DfXIFcXv7MSlduTJbeUmhmjDVk9lIYpbzQyOsM6aIKq2DE+Z3gblpybEs10VAngZvPBZ3oQvUE15
KCtjCcuK8jbz5Vi7b7X6pyPJf3/LMZJzDOSgWo6XOfdopeM0q0WIo9Hl8nIk8hVeac/aMP7Kmr9P
NOERuRDFKZpCykzG2BsCzj7cpkBs0ktbEDqtacFSBOePiELaSO2xGnglPytVV1WQWghTNxzf/l7f
oAOIBgFXgDIRZ5pamkV4hMFq7M5C6/jkztNtStNtNYhgHlb6GVmz+qcoLgSyKpLnQwxR44FcoQkL
E7uV24I5vNxm6GOMDqafP+HyRDLlvXvUbs4vdE0RF9L5MCjWS3BvMulD92yS17F/TjJBCWfNPWAb
NfQUA1keeDmntwj+UIcd2gG9rKObTM32qRMLRKw98zQ8YMHYjFYNy+Y7X0hC2zC3TUDk3GdX4xWD
zYQFI+rQQAKfgl5H8o29XW7+fvMMZHBZlQ9TmHyHSDVosa7XMno1wx9l8yj1AE/Qv2HBSxnc7oG3
l1RSDhkViOIaavhjmHs1fPgkqnytnRMGcpFyZBBw6BI8PSe5t2rQ6ihgR63S2wxPIXssBA+tdRFo
EpLRZYIWdu6anVtJoVMyo85VN69RSH7MlgjMlFkmH0gYGIz+RwRnub3mtEjSQYRSN4+FmR2nDGxO
Nr3tsu5n36l7lKX+y1VxFkx6qiQIVNB4TWzX6ahL5+9csYtV8S2USpZF1ahhVWH7mrZXeiXQsq/I
SQgTMLyArjE0xKFezXlvcB/iaVygs89wwbwFkIQIs3HlRbzLf4kYt1a6Jk5lcW48qZUxyWrIajcA
xKtdkrmxz+h/Zh805Yg0Acl93lDXLo7l6jjVtqrZkcYZEhXplyZda8kDrsFRNG++qt06OB5Y2R+t
adweRrGMWnxMYUCgTw47vIJEM70aK6Z80e6FCG7rHFQkqi6HiKbd9LVHffpgA9LUwgvdp4FdA94b
CA+/AcOHhy0wqS8BNnFXAA9b2xZXxR1q54xS0vFFnnCl15ad6efa+R2ulQHj9nBThpvvJeBF7qJ3
PEn27X7eN16BxJ4Il3n9TD8l8o7RlgZDrdlux7ZrTo84EXewbBRJBM2o7IfO7Tn7kMWjUkdiyCIN
BM3ZDwCAFkDYCkV4g+syAIwCzmJgB/Al51oNi7i0RjSuqeU2qi6JovlaKghqREK4hUj2qEwh81No
t9hLXXE9KGidbxSBO1xL8aJegaIM+q8A+vIx87jYMGCiTRm1VZwMVeytEccpBmCnZF/URPHKple2
jmTGx4jl5WWaydepptQPw2Dql0MKmqXztr+Wf0FGGX2NrGMA0+Oce3YGlApkA+dnX1rX40Z/CbJN
dHA86xdGtIDIYnjybkh9gVRmiV+05lPqhyUvNqFtdDBzELYJQf2kevPlcDQ2phvf6cHHJKkgjlu1
BkQgKnhn0JHI9ySWVM9qWmKRaMBwm7Bw67FxlfAitAQv5ZVcKXbzUxDn5EKntMrUxk3kEKC52NRX
undDn/0QeCuSsPS7Kg3wdiCgVoEVbXIBQ6pXqdFL2EV9m9xJ4BC/aJFAy69j3/GKP/mVwrLoR3kn
6jL5wDz/cnwLwXwY0Stj01kQHL1U+3LD0lVDoB8mH5DA4yODqlaAXWT6+r0BvqyGYfJutIOGajTe
pTsRecYKrA/c6+JzOB0ucboK6LNgupfxQ/5bB5qPFZQH1ho8Btvy0O0wzrPRL9Jd49U3JOhuk0B0
ia4H2WgFZH0xsG4+HaTqjZxioJV1O+pb80B9a5eAScK40rbU6/d2QIRU7mtXqqmxdh80pDoyX58E
DKsaRYmN+07/3dh3SS8CTFoNfBYS+L4ow+kUQh0LF9c1iOp3hT+8Oo/WFszH76JM6Zr/BWYPxm8Y
H8YX2ECUJumQj3gIyTT8XcvKRTVVQUREDm9VDNwA2oHxHzzf6X2lkqJz0gRiCG0C+PxDrsg+xsxF
bp7pHG8ioFX8Vw77joWH6ywi930LOe1Gyj370F1jjAITB5S43THzGPZlpPmMeajyADgibM9Y1Q3w
ISMXCwZex+BMdFLyicSGxtpClGclMC7oLvaBi3+YfcObHpNABDG5urELgZwR9lVfVjOBQLl2rgmG
wNRGvaDW34+LqhreYP+si8fhDstRLvMcYpANc7sh3JayGhQj+NKiVpBQWUFlO5XF5YcaSTIJZtbx
INuZ4KVNjuNTdmQIadlluKNe9ZLfzRfmLt7oojKYYDP5KUSlJqM1JmwzKdXcSW+2pJVsN5GLQHAT
r0vSUQFBB6kD7KxTPW1HxZxTCj0dPdQmctwfjGGx2kQPiocntTe7QFUQaee6cn4K5WItPapjTZ2Z
0Cp0a2VyDVNw44uWxV2NlaFHdj2YcFxJ1Li9ll+kJP1ZSKKn4aqZG58r4cysqmVkwzLI6YvfnfXW
mBsre06Hg6LJvjW8dokg3F73yAuBnJmNtk1jmkAgnjhPBFwXFJwyDKLlG0CuePUCicbCyBQScAhV
T1Uj7BV0P4TM1AB+k/YmBtom4CmIEKZWjwpZKaCfYk4KbTCnYqZYNio4algZVV9aTdmF6qC5YfYt
BwXibMzNgxsVGZBTOa0yFaRgbcTVEAdh/qQo6G+go3/eoFYwS7Brn2L4ZERoI3OdVhDTbuIbhjoj
P6ECBZ5buofrCGy85YHufGU9htey7qGWEnzLuhZfwLktuTfGQqsGtNc7iN7zV7uqPMEi117ay0Vy
qjHjrRtVHRapbvUD8udP2cuwB4YiqrfRtvXxbMjdMLAAWRm+FmLQylWrW6yQUxmzTzWdlhCvb4eL
Cm/7jLqFn/oOMBSlbXoFjH3wSzVu/f/p0Vl1Xgvh7O+Lm32YHeByNBAeXuLKMS6aB8YsafqtT0I3
PoZH8XjT6qMR0Ia4ygFizTjiTmXayAiONRsmAB4tgzHyyvfBrcFkiUjsUZQkXGuyZJku/MO6uTG0
fyotnvLKCtEgA9qN8U98MwC18YN5l4HiD2h2eG6OYxAXfrf9VhC4kMy5U6MME5sOUF1JL/1aA0Gd
dukUAvajNYeDZlzUMVFaAoYwt5mhoknEKBtYKAGoUPpQhPdNtD9vIWsvzqUMzkDaWYnzvoYME8yF
Q3dpaT0qpw+hqHddtBbOEuQsKprewKyOZrwX1Y9SvconQSi7pu8YRAJcEAo+qCDwZyI7hTIU0Pcx
V4JCUcFMcHt+s1ZGdRDyL0RwrhnY97WUDFDvet5UFykAcP1kM7mZ1yowLPNaDaQGuocmiht1Vyub
eSfqGDi/SBRST1XeSOrSBnQpm6S5t7XfTXF3folrT/XPFQIQ9PT356ydm5o1tOeD4uZ57WfAJuoj
dCRHgRkb7nlpq6vBvCzL7NgKULJPpWmpHg+RzTQ8HG/Duf5lW5JoRnxVw8GYgalmvC6QOjqVEUZS
22c1nMTQST5tsmNtOYe8UTbh34/1QTsWkjgFnACUO9VyjxQVedeT5z5D6rZ8Pb9jq3a0kMFpYN3R
GTEQHI8lgTFdJt1t1zkAtSiTp/OC1nX9U9LH3xfXh66NcVWXkBTvLX1DY/Tsoz3msjqq1+Wb6Urz
RlddfZd7vevcp2gDEqm6YKn8XdIWFcEoCj4giq6pfqTJZSyKUlf1D9MOqN6byIdYnLYrOtoqyIh8
W1n9UfBOM5tYEIGIJHAa3mehYkgAUfFICpbbNkfjxrPgoEQiONdaF4Y0mypENL55sK77F/o2/zGe
qY8nUuzaPqAdmshNn9DWD7y2x2lT+glGWjF1J1jravkAKIb/bif70oXKjIZNOqS3EO7cItratFsQ
WR+Mq9o3XedAAuuGCl5PK2P3MLmFRKZDC4lK2YRzBmJHVE8Gv8AGVJ59K93rB92rvXDfELd6ne6K
JwZKzsKd/qJG14nHCHIZadv5k1jNUeOqRgM+Hj5ow+YOu6yikVQzUvMAAbgY0dW103yWS3GA3lA9
2W/0aQKlkhScF7vq4HDrwX8ySl4+Cqr0yU4cNlwZ58nBDolHlPvRrLaF/vfYZWy3PyVxDi7uZ2L2
Ei4fDLVsq5FunZbsS3nanF/Q6h20EMP5uCK2O3OyccvigeJhzN1XnaesfpBHJyBEMCTGfotPfy2W
xCf4gcA3Rx+voPkwAKMhAtuItpF3olBVcEZ8Z4OMntwhYXGxE+tukj73agy0l9tEtJxVn/m5dRqn
gbozS6HN5urkBmBKU5sGmgZWKkvpBEq3Kgi46QjygaqBYZpTw7MVSa3DGIIIyGkGXfPNbABWw3c6
xkA28K8Ybj1lBYowDCTiLexAm7O+26W1faXFNbbPmP6c17vVQ8JkC+C4kblD2vV0TWmuZpE6IlKo
cDroa/BUg/rzAOj07XlBqx57IYh9yMJrhZUc2qmGm60qAe4/5J2nZ8rDfyeDC3vGtJtGiw2L9jla
AWZkcue/n3eGO9Dh5tBzj2InH4vGmVGnlQodmPXSnemD2Yrqb6tatpDAaZlkD20VsQF8pR9dNYld
0I0CbpsKLi6RGE7L2gaFxZy9lKV8cEf1V40Ku92LymCrUgANo6MIBjiaL6E1KqXU1vAEKsPajctf
wGx2iSHCSF5zaJgEA6wDnkGYA+LOPbFivS0GhDROzwDyy+luLHSsKqX72ggDzVD/TI1auWEo3f29
xi0lc7dDZYB7EmQAWJ8TBl3aXqrZJMoqspPg3fVSBnc19DSpMSANGePB3mp+cgiBH74Jr80Apbsr
EUzg6oWORAaogQFA8nWwLjeU0J4HjV3o6O813fIQ7hP0Q0he4lFP87QNue5fRXHU2v3Hegh0zHEB
KoZvk+1LEBBgvANv5aHFE4JO+6qXXmcyXxlNdW3Loktjze8t5XFhW4WJSHOaIY/q1nVDwlvjf0i7
suW4cWT7RYwgCRIkX7nVopIs2ZIs+4Vhu8fcV3D/+nsg94yrULyFcc/EvKnDWQATiUTmyXPsPJxn
JaCsC/6Jj/xeGj8jZ5HPzPQeFyFMWRieMo23dd7fNrDZ3jxfjBBb+9Jca6PRecnN2bev83Pxqdkb
ru1agf2BPXI5D1vilVvh/NykcOSmsWoq04ZT9uy+yN6aRpZ3bSbW5xaEo7WoCZT3aiyKBfW36ZWP
9zneFNIfvyTaY1/WfdyOIr+/k3DOTLuO9ZkbBPUXuFz+PXUiS4skOyfWoEvWrrTV0IsGdgQirrhF
ZCWbTQuY9AWXH1/Ne0v+zOHS2XJAdIqU3CmavZ2rd5BY2N12uW0TmLUy0BPAlAX/+5mJ1uzXmPK0
gS7U11rMf5m9e9vEZkTQfpsQjo1usxajvzBR6JqPlbiW+dSnHSRjiMt6iTtvhgNMG6F5yYtdIllL
Yg9tsijYMtZZbqd8QOblTc73qpGUN2V2BKdOZ3OC0htiQcL4GB2UmU0osXuqk+3VKZcUB7fjwtmq
RI/uYmqVHHMHLaPnHPWLwkuh98N1lLJX3dovpwJCE7LJuK073wYlsa5DVt7CLXLpG/0wtHaTo4HY
aI961rtJ9695fL7tHNs2UIyGTisgNqYQfiKFqWqe4JKKxsi3m28rs1zWVZIcafNrwckwk40eLBBK
lyuBJOdQQtYI1Zg1ddwhyQ9lVByTBmNiw/rp9or4v3V1ywNARynQZ+DsE9wdylsTXUx+ARYqPlSK
SULJxOKWBbQowIqFuiBGo4RbAo0Dao+Vs0C3KIfm6+gaTh/cXsRm0D63IXyXuMiAj1UiFIvfh+j0
oPDHzytANvEXrmrCwUgSi1uecG5ROFEVOPOXOVawbx/mYad7eqABTIHxxGN6sj9gZOS/mJLebPlA
J4nTi2H+/AonmPVln/VTjIFTLYr9OBpNV+kW0yumYg8dX9BYKfMuMctjq1j3s5IeMd+XuPowS8LJ
uwcKXoOZVw0IK4xrY/xX8JoUcyUaWSGym5yGIOpckgTjY+FjAw6g9gPWK3tdkE7hMeFVAQezJFB0
Xf817CPJd9hwLvwQzFBhKAJbIr6Lin6c24xgR9bRBig6qh+jTpV418anBqUqcJnAk3OlHiGc2YvW
LPWaoZS1Nn5fPaV6E7TLX7cdaiMLgBFMZIDpERx8hC/0/GaL4xU8JjCSHXro4o77LrCOcp6/rTT7
wo7w5cBsomt1w+2ctMEzfiZeGkR+FC5vQJr66zEHueA/ETsClgTBBfxTKHMTcYyhKY3RVNJ59Sy7
e26G5LWe7RM1u9fbm7j9pX6bEQ4lxOPbxGphho2rO2pgCiB4TdSyGf6N+HyxGsEhetTr66YDk0pf
pwerm+4yLXnIzBiqZZnkpPFffHbQwCzKO4bcLxwIZ6NsfukWyhTrGRSNatfqHF9dnNG1yfIwUnqY
S3YaMR+kWo0kKREHrP42CkwEhM8xyiWqDo0Zi1MzShqXjzakeyP3s+p+me4x4Ml1INVQPyWdS3OU
CvwuD5Y0nL7LOhKbCzdBS8oZn4A3ERbe1jkKvBrHxccx5BidOdtb/az5TVF135akgBBSl43gqiRV
79/2IuHz/lo+GmRcoxwSvCKFTK3krM8b0PGPVn6o7OElsdGUawp60PtGcuwFj/1li4LHFn1Uhw+9
X35fsjqgIipjUP87YOjLdV8BGXFRfL+9Ih48rrzozIpwLpTcHslYwEqc3mv2l8WSYdO2DGDYF3hj
HVk5cpbLZYBOeNajJGtcQNMGdzaTNwyF/tnhft+qcxtC5IIk+rySGTaiXq8gI1vbgQM1LhdqzLJb
Rcxg/7aFUquNMj/aVcJnsVNMNTOaYz2O253qB46AS/8V7yBttOMC5eOT+qcjN79sUj5HxmlQMFV9
uYdxmtoz6dA3YoPykPb2DpMrh3XJ/orKQdLL2TpcBtg8gQHFrQnirEtToJ2u85kf8GQxHzBDXLjm
3LYujVaGwm92bDsgpXuZ8NbGuQJXjgPSEBRc4PDCAvNxyU1ig+NuSQ3UsU/ZWngOGvsDqB3+2N81
pJs4u2hDG+Z7gDu7TGOl7CpN7XGq2r+muXOzWEYOKWLu+NcC5gZD4uAN5/QGgocsZon/IIaJMSQh
hmhQHjstIWpjOqoesirVRpTAdBT4rEAUBvSd6I4kXSoIVDZw/RSaISjhG/6YgmNTLfImuL11Qh7y
vi501EDqAvQ4fEQ4ZayvLBR/K8T+Ntmbq/oD9c+d0ZK9o5R7Mg1uoisLasPGn190KMBhehj/wwrf
R+DOPlk7akMNxSHsp/7IKWAb3Qlt4xPY9+6NHJAx++n2Orec8dyeELEcYkbI4WFv1o1Xs69PdF2C
RR8/AhwkuU+3TAEwD0oB8ArgPhdOm9oZiRXlONjGkNIwGYzp05oR+jjPzeLjqpHhdzftmTxscSJd
tIwuT7edooGj5xj1Z7RxlQmANweCczP0KzqZeNiWY2LUAN18dEORtgpHesaj0R6ACHXLqQwmVt+l
UZG46zj8vP21+GkSLjAU8lEl4TTbHF1yuSTST9ac2lhSo4ALzZnAe6xmkFDKyv7FaerORZd4Dm/b
3LjTwDWABAiLA72PGCTtFCKPABQiSM4g6keonJ3TDMIdKnnCbHwuC2haxEUCsCuYLS/XVjo0rxLD
xIkjyr0+pNDCiIBrMjvmr7Vs4nIj8mMleMNguoszsQuYprFOnYH1TYuLrehfkiLR70dTY54VUWc3
zBUwfBg/Q3UIl8Pt7dxYJrYTTLQE4xwGKDYul6nYYJ9LSYdlLn0flrRadqqWvnFmJ682RkdibsMz
wQUJISwMlkIr0NIvzSHxH7qRDI071IUe5HOfPaHBkIG4KJKJYm2uDN8PI/toZ6KoeWnK6XMw6DgT
DkEVu6Z5iqIektbP5SQbPtj0SAuFT0wdQ39D1LKOSA1GBQMe2QJ83VHVVWVTlVvnDOK3SOAooH0g
H7hcCoGWpNmta+N2pXZaQWmON3XcrD6YgYp9TefqVIMrUvKptvYPr15e60IDBnDCS6MlFGcmlqFP
ZtDRVXMSKtDz6VPkWVRGdrhpisukoUwISQBbCMXIFJzZibXGtasHNHz8NrcPyfjBGHP/trdvfSrk
cXB1hBCcM+FQ65Vm5ZqBjUzH+GWYhr3T/iF5ML+p9XMTfK1nNya1oVNdJiooxHPoykTmLs2/z10U
lkoe3F7M1lk6tyR4RZ4sQ9JVsMRK3eXSkOr6WXeknRd+JMUgf25GeKWQmupl0/AFjdUOdAhPyTRC
dpbRO4tCr2xuj06+fl/bNgrMuty1+uK3xij5cJseAvUj8P9oaPxZgoeM6PZmEVSC3IwlQaZHASsz
3wbCuZTdadsu8tsS//vZ95vXLCGWNcPt43udNV6mxZKbRQRt/+0iv00IXog7pJyqGF4IZDPoCYZ2
PcxW1ezyuUu9CbdEYBaM7Zw27w5otjS7Qo3yjxp6tBkuiJh4GjWQdJq4c1dQrrvtYubgCVVkshCy
W0mIAABfk4zGuJWI2bJdV87JQxtl2l3UOGSfJVR5yKrU2kdM6nTbrv17h4RDRFY8uFSGHZr1U67b
fqsUYSkDu2xEVTC46nAnSKPpV01m1HAgFQu1QbciNSiSoCamfpkgn/MCuUaIDsxxXVO37JJElUTW
jdXBMC+MEkiHUBHVPkyL40QlUotxoV6fMH+YTR8g3f/RDD/YZ54MpdCoQ9qMZHNIP6dTm/ujXe0T
Zv6DS/1iPcLhjNiYM5rCEIoQbt58W6KjkspQHZubhgvWBPEOLiNdMAIdm1UdKnytSW+eUwC/Y1Vj
rqUOkkgjsyOcf0wnA06YkMZ1rOq5sJ7rerivHMmzSmaE//3s0yyx0fYJdz3aPTAKLoa28Z1R9j7d
cnC4Na9doDNxpVOUmGnTwbXw3lbvCygx1snPlT6TvN51Mu7/jagJYrTfpgRfw1sqT/Oeu3TTBRl7
zDIZh9+mBZQPAB0CAdPV9GM9xU4FsA++y2j9tbJkb3ME4e0bVWZDCDtVtzpKG+GzYJoaAFK8tAfy
etvE1pdHW49A+xYgWZBwX375zK6ips0tHMq5flPS6mvbzXutM/6su8evGLwiVJUPaWOvxFKLaebj
NOb4HlD1qfZaBLC/1cWy0ZmN/UJqjfyaV0qhZipcECWyx74q5xa8Zf1rlq1hz2TKgBv7haYuau0o
iPG7X8ji42Jhia1NuINYNrhZDkznMrJv1bJ2/u0vs3FaIDbr4BVL3j+MsBglr5wh60nrjkyzP1XN
ajxCxbKDRGA8Y2KCaYlbQFY4uG11Y30oBaAeAE501KvEV0pVxg6tCxW6inPt1+uLY7d7QsfwtpWN
D+Xw20aF3+ElJE6ZMBN3m5rDCoUgls1SN2priQl+NoQ0EQxzFLwvXGgUT6FLx54VnTBTR4Y2xnR1
FbNWgW6aTLcyS9TeFP1we0Vb+3Zujq/4LIKmGToUY4oMYVwAc48HiL2lmHrd37ayuSiU3aDDjlLD
FVPECk0upVVgBSjD3lu16S2t6GckXkE+2a+3bW19I4jWo49sQhAGZACXKzJ6ypRiQGI3a7k3qbar
TdrufzMhRGngbfOqjRBD9XL9K49gK1tGSQzd+jDnyxD8YKS6M2oVX0Zr45Uw+1XUHdo6lnwZsWPK
Ixzasb+3S3CAeapGSI/ADgu0EIqhueXRb0UIJhNX89bXCN6QezbGXH3Zi2jzQ/GmM04sBC7Ecapc
G1id8M0zssJy9a47pf3y6R98qTMbwqOrYhEeCQXit5ZUnbum2UnPB8kdsfmlzmwIoXUEIc2kxLDR
5NWDoj12znoqF/rnWSiytv/sljhENUxV3y0NrMSz5enKK1uqoIh//oPtQmQD3oCi4CNedzOGUUu7
Rl21IMOL05MHZSxnyUI2P/tvG+JCrIkgm1qwkLT7aUffxvrj7TVsvLa4dMW/1yAOe+VLi65rhH+f
TpweuNc+qBPxF02LXTIDAQRtFODwZfNfW06AzA3wddQdcZyEqKMkU6lQBVbXsgbp453ZYXC4/XZ7
aTIjQtzReuqMVQsjUYLudF5/6lXTM6SMC1tf6HwtQuipU5ZAGwJmOvtba4FDBW3I2wuRWeB/P7t1
7KjvSqOBn9XLNw2QfzWSnMnNsEbRaUTfmVMfiCkVEs+KNvxQonoePamB+q+ictFdUjz1w+DgXnWX
U+5Xnp4BJujfXt1WBoSskbsBHyYX+1n6WOdWkfLuBKii7bT3SPfd7mJvjZ/TTMJ0urWTmARQeTcf
9WdxeiYZ2Dzkc9y6MYrpaAuC1rmULGfL61AzxUMbE/I2EZWphnZpMiVxcNt1zR1b1TBaUhDfDpJM
ZCtHODNjCrV7Q1uJ1UEbCMLt0WHSI2xX7HXlclDyVOYd3IPFJAsJKnCwXOMBmdal//XKsOg1/0IJ
C9qf3Ymz8Geh443mncoJBnYyePLmHp4ZFE7u0FPSLxkMphiOr0Yt1CInmAdVkpjIzAgn11od6Hu1
MGN31jMj1X1KVt8cZX2xTacD6zaSB/QEiLh9cVU5UbbA6TrlGXNvbhOXwe0jxO/Mqw90ZkHYr2xt
qNMMsGCZ5QvwovdKwT4PrVn5nUoCU7G+tFNt+Y0haxFseSEgOYCq8EcMeFMuPSOOczurq6SFUtXS
wlh+1AdtX5TtB1yZteRkXRvDawxgXsC9MXmKR8WlsUZfc0rTqkVaTNWvPYmHfZdmFnNxFrLKaxcO
8rq9sdceApPAWwE3AIJi6C9dmpwifTaRdrXuYMVPqOqB/31d/YoYMkPXPsJh7O/CIZhjRZvx0pDh
xEsfOQPYXNvlw5w4P+uxNSWLEYGx8L9LI0J6VxfZ4tQZhBVYYBxpsU8tCC+AmeTT4APdQnUXE2tp
KMXP8E269E5uFiA58OSrqEAIGR+dlBr6aXiv4wqzkCc7ekVcpYzURyMq249mp/Xf60bLMq+MStq5
dVHld3nf0BL89E7253VDG5VqDCWgAvvefLzc6k4tqmTo8HOmYXqCCNo3dVZ+VHX/p1cNCoaYe8At
gB41ENXC0bCGeMA7Hml0FxlKHAwFzT4ORTUWkiC2dSoAjUN34L0QtjE8GYPjA55TE+eQG5WrLVB+
SNRdpaiSA7jlpOem+E85y0OStSmMEawlkLQpAanXyec2lo1obuANQUgBsQVe4AGVstjXNLsRTzAV
Roxd9gjqeKMtsbS7OKu93DmVO8Pn1Hgzcu0P03piZu9O0PCrPJnbbh19k8JRVBR5rwXrRhWRxcpX
LBagRLfq2wHM3vFJkWbg24a49B+U+FCREY6H0Wcrq2eooypR1HlZDXhBniaZi/qNbJbgOtXC3mKM
D41bCn8RfTJmvWmUk4koM5lHpPjU7ZPiEQjPj0D5fLSVQgJ22bZH0HnnAgo4bJcOMwAUnmL3EHDS
HvrJ7ayivQTIxhL3O2jNgAI1m3vzj/GH7yfPwYwBdA2BlBLcFOHE0pox71xANSIoXJJEcUIna4ZW
MsN+/Xbi2/l7efzLnp0He3ASBXORqKKtkXoH1ePuEHUPtgIAMNXU4cPMBuqVxCqC27fS5rYCiosy
xC91w0u766IpjEYaPCZ2vo45Zgc7525BDdsf6vQBiLv9bXtbHkoxlo30D0z9Vxl6uZJ8HZK+RT9+
nzlfYvoj72WNFu06yURYPjMiXE5azyhjGsNm+nPtDjNYNEzVbXqoVPgJaLS83C/1AAnv7bWJYxTv
l+K5XeH4TeWqZLWFxRW5pT8AXRd7jtYmR9Yx5s9NUgeTWaRfCURuPEyh2eCRNPBGmS3m11NfST7t
BpTwYhssIa9PzMbMEgvbwALrhxHUu/Kte+3BoVF4teSzboXzs5WLjyFg+eJEozClNSTzmKoEFbpd
kv3dup4oMBa6DU4j3If6pa+aCkN9MUN0A1lg6oNxfPSyIfnICvYx7nJZk3vTU1EgQ80e8BGAVi6t
letYNjEP2rSzq5Ao7d2UFDU4YArNu+03W2cQ2Kn/WOK/5Ozsd3ndQlIHte3CySdfjdoi6Ft19hW1
gsy1/hwPtPVvm9z8Xmh2cbwKSk5iuQkP9zXG5AmaEjX2c1rs+3Zdv9y2wb39LFdDFwJQGMjnonmj
IcMWm8QgSma0jzVQ1ih96MQPpt27TrSbusSv6HM6OcD4726bFHbyyqTgIUvdEpLHKuY0os+9BcCg
sbqpnQEBh2dfInFHYQ+vjAlZWTYYGj4c1ucYYLLooTxWPt1ejuDwvyygqeIA5wMMpJi/rM3i0KoA
VYKqTFD9ol6BtlumMC/JMslixIT+b1uAk/KSzXWtQcFIICZPsHV9aD8BJ1WBdA81m+Ln4BPPfNX3
THVlsxjCERNtioWHelKcsphgUx0LVxn/tZafnFj2mTY3kc+c8GkuLrx1ebqQpjCHLC0fEerv1D5z
gbn2c70NDfUP8Qq/1oOnGzIiDCNdDdWsWg2FmAHTa+30ss4/0vSbaj3fdolNDz8zIVxtOjONMYqL
FUVIhgLkVzqgspV5VuV4SZKH/5sx4T7rihZ8FzXWo9uJ4mqD9diozqva0OdWi7OdlSySa2TTIUDT
gK/En1SqcKTYxFQw5zfQDFYV1yjQdpvrnbrIgMxijfLXhzqzw4/2WcQFCyxgJaTmgoyZ7tffnDc+
iKEEs0cHT//RvKp+Fsifr5uueGZWCPR2tqpMjWB2rW3PnKkbqa92qnp9KjvOW26iIasHhFrDGIHI
IOKMbVuTrofTl22OFD0bXQDQvrVOdY/3ZerGg/JngJD3LT23KDhmVRWYbsrY6gHmu0+K/JM1k4DF
raSAuBV0Of0KZkNtvDpEEI01lHNc6PCQCblwCIXp3itZJ4m7MiOCe0ygFrIwxQLxyrz0UiN1a1Wy
WzILgieYvcmoMyEoRSz7Pvblx6ZaDrcPr8wEd8YzH1e7DLyMJUyQ5kuu3bHh0+1/X8x2//7ivz+F
GFi7EZryPLBWp/5E/HXf7LUjJ/JGdX8ne0JvHR0oG0IPBcJY14XPZlBHHZVIsHJWu4V8Lu07pbxj
texVKzMjJBAY+9LLIuswfzwOxzHrMY+r+GR+6vFCkmzfxvcxUdPhmBBMb1xBT5K4KJK4g7I44WyT
ih7EenxossSfUJ4okm7XrUe7fGwizLSqd0CReFE6uPXwh8h9/hlNoOYNFDp5YU3Ep9iRsyzoqvFJ
Z/OZjrk7kdbHRMluqV6YBUWjSDbmuhHlYREtEx1pDYZyhCg/s2rIzNlEYuhApUs/AOjuzpPkDL9T
5gnp54UV4RAnZqU7XQYrczinrvERJEMflA/zWzr7ml/45U5FrdI6Gv4SRuHs2S7kQt7K0ovxOqw8
Waqz+bVR1H4f1sEEjeBYS45WdaPga5cYtVXnz8SUHMeNbBvL/W1A2NSur1SC7BcHJKL7dGkD3Tk5
K6YYk2OZg626s0Pwpt724Y3TcmFT2OJ5jFsdPR5kwMAyd1rm5irxUs1xsz8cNP3bSX+vToiXhCZx
Pi+wZNJ+eIib3A6Q5kvzAv4Vrn3mtxkhZi6DySqjh5n+jbz1B23vBOTJ+EE8CAWFMqoHmUsI8ZNU
mCJxJnyxXgUKfPxMR0nJbPOcYUqRPx3QIxEf5T0SgDlOV2Q5JSadp7c8H0MLyg7/wAnweAVET7fQ
0BOSRM2eZtvKkcTXcelr5oturaGpHdC4lBjayGl4MfffhkT4QmIpZp/kCFSFGblWP7mDobj5fCyn
5ORIBY82ffvMGu9EnF2faeU4itZjWRZGiLrkIa6Y32v72pLEKbFI/cu1bR2vO4q2KIggLg3NU2dW
qT3CDfwpsDCj4Dm9W3t4ge3tDxDoBnfCGpThgsez7xxkCNvNZaI8jl4YwQycGIu1IcEVZYFyoKRv
pJ/dJNFRJXsYV1k55Z0H6upsnVkSggWxyzRauTc2a+81wItXQImN2ue27O4S5TGnhWuvWeAof932
z81TcGZXCB1zXJlLAmkTL49AW660QD6Y/szs8LYZ2Ubyv5/5Sz0bemMPoIioa9ApK8NhaXrwqjbB
nMgafJsrwrXNp41woYg5MF3JasYrZ6Ow1ENFVFergYyXwSG3rSBqAHoAzxT7lWZmqq3CnxCq8UWb
Xs0a/PXpj9ubJpYoTQQmjtoxcCEi9QBy6HLXinlZQAa/YLztQwfJivw47g1w+3LqdRnd//Wj79KW
SBOLCn6h6jZssaA5ZH/Fd0nysHxtPU4EqIa27oNi0dH2qpTv/dr1BctCLFmzJsubtY3d5QhdK3Cw
aDsoR4A/SLbG9xh4cci4JRtNa7RJQZdOBWfXR8MyIwe6iDyYOLqf2BSqA1NQPFshc9e9EkT7MdA8
57Vai3u99Ppd5cliyvXLAL8C7SeNosKIPvF7ff7sLGhW1I/2jDlyjmyM0nul9PKjEnSBHvbp23/x
afkGiss+NyjEFmOmBbXUd4PRriD+sBv3I2TYsjrodzJVqGunBX0H0mULczeATyKDvXRaU8NUVTtZ
b8Yu/0j29FC4U2iE+v4fqKsIloSgYnSU9f1gvdValbtql34G36ik8SRSUoCo4WI1jrCaBN2smPZF
j481gXLFo2irM6/EBTT4GCMHSFR1l8RNfdmT7ipjFQwLi6sNS6nKDoajjOT+UpXDITVWB9XayaYe
WMX6vZbG2oeIrNF9UykySPm1m/IfYFh4fXGaTsAHL7+jGivgcFjy/v2wREcOREp3xZ15bI5xWH/+
01AnWBOWayWriVInrCUnJEihtref8wPxasjG/PkBFGwJqWU0sbZpZ9iavCmI7bsmnPcpaCTyaBe/
pSDNur02/tMvjh83hzAOLWmAV0FccbmRUbVGdLGsN5N0e1t5GFUriKbEX3Xi3TbEv8gtQ8I514pF
I4w5b3n7kxqPlfls55J0TLYUwScwQTGtkLN4s0HAp6d7DNK5Kv0IriBJMiuzI3iDabZzla3WW6XV
/mzVXteDLCsBG4Ais3Rzz0CJLViKmDEskQWQRbc+OhTObqlu3Eu8W2ZEcDg+E50UGoyky+DlBD0D
C8AgO/Vvf//rO/zc07AYocoIdAPIGHXYmcPhFfQQWRRCH8E4zJBgGh8s28u/oFIDnYvJjSVL5L71
//oeTAupiuEoazmOMG30r3PB3DSVgqo2dxHMd2j4EFzhRDhHJsM8QJdADxunVofw0mCgA8PluCMX
LMV+/ikKpKFiMwqf2RSOlLI4ZjHn9lt2Mo6JVyBLGA8ASfpsV+5SbwySu/YwPK/3sTT+b27ob8vi
INk8guumJthQRcOAQLVgFPiLxF2u3vPcXc5MCO4yxZARGiGw8h4HuZTV+p0+tlCQqMPlTpeBRcQL
BUAMQDjwlMJtggQIML/LOJgUWatMRfRWnFQIgpdBHDgPzlckPWC+k90n/KefueOVLeHEEUW1tViN
3nrQnTdRCGapoFKfe8t02/TZ7F4kOyl8rCtzwk5Ct09r6zJ6U4/soX5Kg6n3m5+TD+SzN+3rsNoN
i3/bpMyicN6IQrOs06M3MzfcmX5RpC984bQJS4Lw4OXXqhWL1UoVvSWgn4ujvfFhaPe3lyCcrSsL
Qt7PWBQ7oxm9ZQdkFxAIJrtkL89+t9aBNjshnNEVCDP+97Nsm8w1ofmsvCl2HwzDvUrBtbX8vL0S
7rmit53bEDy7rwtaJ4PylpPGs/pD0XSuYUOBLpFQ/G6vBYVhrs5rgSPwci2lVq3dpMZfkrbKxnAG
CvUjHjogHmUNHSU9GBEm9P55AHwCQQxUVzBdKHiYNhClwsDFU3SvheW+Rc6LJNjPPuoubkhpUrbl
zyjyALiKDAn4J+HADk6rsDJ13prVBCnfi1pOkpTi/feKHwkPag7+Q4cEXb/LzVP0IXFUrKcN7J0e
sG8miGOth2FX3zsfoVgYju7olffazoTQev8y78oPZRiH65c0zHbyV+/Gp+TTwdheB7clylyXv4a2
WpXUCFBO+tExPtTF1+IPR7b597uwwHf8zPGnta46tkZvkLZiY+1Gq6yLehVj+XgeGsFgp8GsAoCb
lwZaaHzoJIVmQJOOYbTuiPk9M4hrL/Q42Z03UolHvn+hiy/4bpAzKwDjCHy/EDAokrVmrRl1B68u
3DVUvfbIXr73o1sGCb6f/mH8mXVu8coFoIonXiZJ7pfOu33YxZIkqkp83b9/Br9WzzaWWTUayBN+
hl5/apGEFMN4qIvUqy0gqkFEF2e2W9FiV9njcZ1GSAg5YWqDOYEUbtoYh5J9tuZvWQPmoraSYKFF
oMqvH0cBsVAJQFMQ4rj8cXptD1Va9tQ17uPCVROvfACjW+YaIFbQfBTFDrpf5K5MGOoqAvI9OTMr
uHO82tY0JfCFAsLFY/oFmFG/1r+vsSU5xptOd2ZI8OoOIanTCdaXsUOk2TtacNEctAgZJqh6BlpK
WeDYWBoUmCzAF1HtM4BeudxRh9mt0juD5XI8P4BAbq11wbTeFc7rbcfiIU5wb7y08c1UjEuh5Cfs
YQt08jzW2LGsIfHHEbBdr80y39RAo2gVRfYpm6mkB3IVdTE1Bej1LxI5HfNal2tLlQXUZKgnuKxA
2pI99DOVLOr6e6FLoENsCIBWzrEpBAmU22IM2pYgWsniyqsycz+M0ZearkdGx5dUt/djnksSi+tV
wSYv8uHFjdbOlbywlSTGPBWIE+XkrU7p2cbhTz/VhYX3kuZZCBgxZdHECVbFTP0layFKl6T3maIe
U7t9UO38r9vmri4LDNhyPDCB6iwuYnFwzwJKy6Jta8Iz7HtqAa5il7FfDUrh3za0sXNgiQYeEZwF
vLMh3MLxbNoVxMJMl0X6S22gAkNkMqkyE9xhzrYup2PHk2XTRfya3Jyu4ZAUP24v4/rIgoGRKxKo
uCvsKz61IiqrotEL07WTWPVTEvkspSfDslDCBsuMJCRdWTMBiALq1sJgJSYYxEZirFJ7GrJBd2k7
PQxRnXhgR9gp49QGSk9kJKvvw1cXYQItSx2ubZhYH2YMhIQ2nQip2wjw4eVId83B8MgeMBykZxjg
C6vHKsyfnIf6uO7tE3my8TjunpaQeLqr31Uv+kPspwq0rmW19avPKvwqvklnn3VwwGnoJKrqDgMw
Be1raRPJNl8dAj4QA/UHAxBnHRroQqyyMNk5TJ2muvUKNoC8+KiVf+GV9+2261yvAy15jIhYSBB1
0OYKz54yLxWHFrBAux81BmJ0OkvWcRURMRILAg2QdSCNB5eGcABaC8QJRsnJM22QkQ4szOKh8UZC
j05tPeNQ37FWnyVJy/XmoX8KjiDQmePJf4U2VlhOnNROITG2fp2jL1SbOUWeZGXXBwENWhNJPNdU
4dflpQ8sYBRuEgp07BQXe5JMbm1jUJJ9H2bm3/5KYlkeFKsmLKA6j6SDp5/CtaIaEE5rFgJTXvRk
H+dDehw/9/sGCkhc+bK7z2ZX1tnY2MNzm2KHrG07Jze4zVQ74Ah68XI3pIvkQ+ncjS+PN1YGcQUO
DncgoiYc7xh8ZHGTVZMLpQBoOfzQv5XQuKjv83v6l/X1RI7DaTkth/FF/1zsJmy15CPynbu2j5Ym
OHko0jTRPWOClpXD7R/SvXnX7/MDDfU7Wby4PgWcjoA34lAPMnGnXfpKpZBKmzjaZ22q9H6IYuvV
mfvknub98tgZSrYDYtJ4tI3Okezw1mfkU4k6+D1MzEQJcaRs69U2u3hySfNkxZzFBnP+muQG2jQC
9A8etMAuaFTYxXiKpnlNI7wpATLEC6EcvXE0aNDa8xRIzsJ1yAJzM+KhihsPHIGGsJXDypq5A9c8
WlQkJD4EUfAWav0+4G/1xoOXPEksbq7uzKJw0FV9QqW3hsXipL2BxlwrPQeCXRRgjAGchWiKn8Zd
s7NlK5XZFXZ11MbG6ErYbX/qUN+tQtyCTjCE1o4dSFCHue/4sirVhk0+kwynR68WOYkQaUiyWAtp
NS6XmOwoVfYYzdzXhozh5H08Rzx3KEzgFQWKC54yXx4IQ1lQtOQUrMtuCMwQfXAVTFUe1P/Sr47H
/HedkGA4KcceLPjZ/VC6ZurL4irZOP18OpoTL2PYXAzhiV4PAJPR0aX3a8jFdUbX8rqAKwGW/n/R
iuPX6dWqz+wJX7ScSF5i1hxKeS7kyxHF412JF2ojJToQeyPvNwZGbQwbwRX/F1NbEkcF3orY3963
d/UKYoU8KF9YqDroVUBfwDra4XTX/ChljdytW/HcsLDEubDoaLUwDBK995GbxLbcRH1OLVn/Z8NV
MfOtmnj2ILdA1e7ShWKTmdhNRDZ9XNavThRZh8xRGGamxlryALou5uMCRtUKWSjSXi6Qe2mLLYRp
A8ZTQE46DSebxlbv2nXEfOjdmR/1qK7ctrDHgDC1DYF2AD8dKhMPadXY3mqnst+zdWshE/hPvBVO
adSVGbUZ4m1joi4DLEnSJy6lP2zMjGYTht4/KY0sE9/a7jOb4gBhbjBTy1vYrInhtlHnxsiqVumE
znZ4hwgN4H2I8GJCkJkNiN2Q7rgLWcKV5SdnaF5vB/TNlXCdm79NCLGHrh1oZleYYLP1YGb2MQfE
IKW65Oa9Lk7BaeiZHeHeaNW4SNgAO8WpC+MHesQYVUj/Gj3qtgf1JK+y/j8Wf9+NfOVnz5IxbUFx
gEIc7sbuoL6s/0fadS3JjSPBL2IEvXmlbTPeaTQvDGmkBb33X3+J0e0OG81rrHR6VcRUAyxUAVWV
mbvSiQNyhYf7vrmn6aLn3Z+2TQK7C+ZX3QJbAOOKihGVSz3iqg1lrOl9cjW/D8jB8JIZUYbcJbvo
wMOX8myazKulUNMc1JqwSaWDrNLW0cwL95U3lrbs0+lcjEYGl31m88QhKaIg9jHtQzPJemc7ucuT
EJd88H4fwqxwQyN9EvI8kBLjL1Po7jVwXEzQheLcTzePw8ou/f+V3aavswoMhwhyFiRcNdGZI97o
MW9pjNOoiwA8fY2lFa2q2yDUOEy4INiTUF21fYUirlq+NiqRMMjNK13RE8DmQ321OuYkZtI4qgmB
aUWb7Uz7OYTQvhleocNkix1Pqva8xUPPI2ZTgBsB/QMG0k73sq07QYqVBK8ItNRpSxYoL4eOC1hB
5gl7XrVxM8yszDGfbu7zqAWR8GhbU+GZCfhQNCyriLzLnrntIZ+rYj5fkYtWWyVY1UTS4xJ1bzLm
WzleuH3iVmthPpSa98vQaTAy+MU+flDRzZZCR/PEEkgJdH3RK9sp+/9vYWz4jMH8MOSwmSxfUuWh
lb5f/vtcf2CuKoDk56mCgUi780e8JTJ3OsbXhofsts/94pkHiuNuIhMqaxCytrMBh2hc835yFZd4
3bE61m6JO2DjzDvpjrNCjm+wOTssTRwlHSvEIEBmT67qxAfQYnQ2HjFO+yQfBfdPygY4XhSgDP5i
tPxOD9kAMiCQv2ORwpz4c3zfyrqnFY+chVF/OwscKkpL0HJCBUuTT60kg2DkS4ECZ+Nrj+Y9xi8d
SEL6hqf3doUBEkf1G8xZTF85dmmIuGSXCSFSOpeloMPurxCSuaDtd2HVpiGE+DyX2Qwhq2UyIcTQ
q0UUc5hLxTdBu22nL6Ka/dHZXhlhAog8l41RVzBSXE29gzf1znQLAw8hABJxuuvCLgIeAuqj7Hdp
I5mA0k/lHEn0A/aAOki+6oDMxQIyC6/cMjD3oz/jqRJQFfjseuS9UTbrafpqyUxoMdQUlFgfnxEA
xZvwYODwAxblKUFWOzUqQA2URGfOFYJrlTkaY1hjyJRu9Hw/uIs7BmB5SFxavJj+Ug7RLvPmHU/x
fjPDfpZ/2EE1ccjjGKzMCKKhTlwzzDyrGQMNMFAlAydCVmk8ZM5mzPm0yCJzqkZPDasXBlsSdCB/
emhwWjFKvZdP4oYVELQD8wBmYdoeYJw2AXgEWk3VbBdGLsmealVL5amEzBZnJHoj0oDwAzzQgEWi
hs0yBiy5nk+GnIJdT9Dz+q62tFkKxkXp1OtZIAl5l+I85qk1bZx7vDGBwcRMC7qIH3DG1a1PiAVt
1Ek323KbOY30nomNoyS8O+2mFcw6Q8fAAGE326wM0yWUy7CebaOfTUeQa81T50rwDEte/Mufa8MN
MYpCiZOgdQjeMib1gZFaM1CSmNGir1MYEMXXcon6wMSkKMjYwnY3yYPOOXBbn+6jiqWBARQsgsyj
PTYmSSqqHEanOVhqxZlIviciWhHi6+XlbdUHrLUpJh9pKHZYVoqxRUMAYFSOfmp9egjb5rmOodWc
9NdxnXwZMIZti8bgpaBBBl9DU3MWvHUo1r+CyU6VKgqmSHdZn5JDqhtuPkmcbLFpAp8SpTvQCYB1
7zTxzmXcpyBynkG1/XPAUIgEma3Le7ltwdSgaIQ+4xmrnxIToaSidSBoI5ASjTERyov/W44P6CDV
kUDvFwNJp4uIs2wqRQlfqw6/JOW1QSA4VPP6pDwjjEukfSiYswDvAz7LNuRnoQTJo/j98mZtnSva
JgdBFIRdMQB1uhJRrvvCqJQJXP4g6JNuMkOxW+GHsfSoS1veZWNbK0JrHucYxVKKFD81lvVVvYgj
3CsEpig2LTtqfsTjX5eNbH3+tRF6qFehr0VHVDGpkSXM3d7M3bH63bFCSA6hso2+IGgj0UxjTklf
KkYiKrAwRaACw7hxp/Z7+XfZ4mgFlhYMwaaGJgUljTtdSFdpizKm6KdKcXiQzM4vRN78wtYHUZEi
0CjGWTnTOu0W0iRiA1SCEqW3ZjwfypC0NtFH3b38Uc4NgWkPRgwq64BDyYTvrEu7aFCxZfKo3RZi
/5zk7XXWKI9/YIZWWsGFgDgmMxckcyFhC3TCTNkDD9I87WoTN8A840zWba5mZYZZjRHrglFbMNPU
zQ9TRUvF7O/1xOAMp9Ffe3rFxabhEYRMjqkjEGCfOkAk1oMu0vTTdtFrbCQvuhL9IH3ta2la2IqF
Ro762+Mm2qlNJh7MJBqmqsOHqmpQ36tRttgk1TkH6Dyvwgi4F8GiCTnJs9FSM2raOclwbwg7NL8w
OH2YmtZvpOkBcqGV8wc+ATwyxnTQxoTgx+kuFni+anmCWA15LXvKNDdcIi/kaRWfRx0sCbq3H0BJ
+no9tVLFYqr3C2qWE+oct1bV5cdl6kdOft6oOCAs0NsqpDHN89CDcnY3CJMyoj4L4h/Njw+WA5qh
9/5KAdGE8LvaDjBG7SEG4Q5JxZ6ZiC2ThQg1kVE9bDK7mHufTqpe/j4bnaZTG0zANglpraKCDQXF
2O5KcoHEoey/ABd5U2bj1nXTOMTnNSo3nBBLw5wiUhFKiBoTK+ZpHCxBUUdbnN8K8yeVsq6k2yi2
9pfXt2mHCgJhGAej2uwlUuvnRaoRye0UmumaBcLI+pFUoWMVhBNkN3wQBLWflpgLwyAXGukSWApj
ctWDFZJMvFLv+XUB3wpqs/AL6L9Am/vUzcUptsRZI5Mtz10ACuqHLNe8Om78Vqpdo+BRhrFYZ8qx
BkgloOkKSJLAasPkQEJKydRHDP8kYtj6LSoN+8YY0vdSV5JjqieD22tx4eTz3LudLhe7sUis58sf
kEXo/voRVF8FNGwYh2eTl4UIAi1wECbXUgueiEIZnbgpEg+oeXUHuafBTuJBBfmSRO61ZZlGRx80
wR4FmcftuL0fmMNQkUYNzMEzTktnGloTOFd7BBN9kLaLsBeXCNigLkJDf+iIQ8ZUcIYo6XaYtVBf
8knk0SIyaYluB+18gQ0U78rzy++YWm0mW+DqhdgccdRCuQH68Iuuj3+FPS1Wx+aTZlQ8YhAm555Z
ZZw7G5QYwq6w2g5A1oMn5NBqxR7oN57O67YhvCcx/IXwYDAhL6zUeSp0pUZXOE0DMQGjup6RElP7
Ruxd9iyeKSbyFYBnJpkKU41a+FXeB1bWHjQp4cQFNmv8d+8+l8SkwLrCkGEoo0AWhvILsKLJVVvJ
7UNz7Kt53BeZCxpd2TFSufEqOC2Uq0XgLqM5d2SlJk9/sGgcJPBoq2iHs5ly6SawJhjoMwuD+Dxq
iIlj6s29cv8nZihyzsBAEcTmTyNVaLWK3BcYqKvC667Tgl4u3XTg8ZAwIffXzuIc4VpBh/hYikFJ
K5QqHfTa1sDBl0kgAV6S7ufllWwdekx+QQsH8tvYNYn+iNWLBsFFaI2KGlEXQ3VMZXxIi+FZTZbo
YRx0845UM0HlwFCye0RtSuc4dUO14/wMesJW19Ffa6UTbpQsD6ORTOxRuxBbPQMQa4oViI+Ll1Zd
rrXSusnC1NPnYVc2GegPJ9kfQ82VepECuzgcUfQadek3MNeseWqHetJR9mwanQS1FOTCS3os4NpN
b1U3pLPwJjdV4e3y2jcP6j9Lx6vv9AtUStkksQizZY4RsbrzpDa0q4QXerZWB8EZC6UFtBiBuzo1
o6L1nnQaKHRb6YmAdPEIIl/LbfHPHtticnMTc1VytNQugBGVd3mNzD3l4/OCcUkBWSUSDKjYT43L
OcmGtsNOLrn0pcPN3Val4qEvqtRB/5EnYLx1cDC3iblXlALwWmMuErkczm1Oo2zd5FeW2T0uFeAB
l1fE1st/LQn8s1TzEYQe7KR5mJvLHJfIGWPeJDWG57XqepbE8tFS0/JqhJL9Nz03oDsZldM1UQvx
QZ3b6rbXxcJLATiC3jwyvNzn1nWdWcXD5Z+35VSAKPzz65gNz0e1jLoYv24eMTc9AQpOmueI/Gb9
+WwTmJ3WiKYt4OrDJlSAtYH1EII8mgsNXCCcpsn9gzVhZAXjuGiPnE3/RbOaxagFg1RbNJyuabxY
1iBfzuv+bG4deO8w9wuENMb/Tn01Ly2xhnZ5bdPxqGKe/CLWvcTg6XluHomVGeb2WY1xsQgmzAwp
wXVn7GJ7hugqJFfLn5Og8KqKm2cCiE4Kf8aJYG8egBvpcjdbtR2n0Y04zF6WxLzmyubOoRdBR3mB
zvo4MqtcMg6SZAxC1NhmojV3panGziKHmav3Mu+euLl7KJShro16DLDspx8JRMJyLaigyIqRe+1I
ir4IQ/qSKNpb9/sM5Cj/U+4qTJyi+gOQ1qmtqF7q3FoAZhwGvXNQt993Ul97l5174/vACF0O3vr4
QEwCTPryAynTYOyrvVvKCTEi+T9NMPlNWvoKCuNQiDCnpT+kHRhjpTiuOPWrjYWYlFPpQz8IaYbx
6wSDiFIXmY09y72thwSCY4bz23sFE4BQUMwNyi7MQkIw7CzjiCE/sX1XjKdQ/k3aMhrW0ORR0FUD
G7wCuuHTLy6IYy9GDdZQJA9ZOoOjHVU/IeLEs/OdAkIURVikKBXDCGxGxm24RjpMW1uIH+rkXdW4
zfPz1xQEz1EbpYNh+BQsgMY08wVijVXudu6AVI9KrD0utKvbOta3fG/6uGzVAKJSRBLkO0Ve0DkP
CMAzojJBuUQReNgVzksSaZEyN7YeG8pNLwiqq86i6iVk4jVmtkyp4EjCAULPEN5x+snQLkY/SIg6
F+KaqfBgKQfrNwvA8ApsIogHgaCEpJkkMjm1EiK4jKI3eCAGlnaL+Q8wVfO+2Xlgw/sXvoeKAEpw
sHO6jl6MW7EzLMQBEO6aQEuKGCFM5sbM7AQ8sbM7LSCDu3yeNtwEK4PkD1XzxLg7szAhT5ayMuHu
URsmttUoo4/SCCYmLRJIUpvSLPiwCDwO+g3/x1AmdUtkDBwy5pMZsyZVRMUx7ocsec0iqAYW4AXw
Ly9uwwoCqwEvBJgXJ4FJ51NeEN0ksDJP1V0Yp0/gtOGthKlcUc/ACw3NY/BASMgUzAamCVEkKF21
dtLVbpTl9my9WkV+tcxfFx5JJN2Vz1cKxehI6HXoGjyR0iqySouZkKRl3+pvatg6SqRA6CeoRQMf
TLZBU2GrKBTZBroul3fxdIVnVln9gwL69mYx6W8ROepZGWjmYkeoBYVW7Eq/h702QV6A4AshE+wp
ZT1jc3slJ+OwSDkU7vS8v9K0UH/LwlJ1BBTBgtyE9F0aJx0nGDNNcuwknEOFvAjEp/EN9bPRsL6s
kRzj1i6Nft8ZU2RHqDMtZX5vDQbm1jVnkrKneF72jQAORv0h4cksM3tMfwFe+pBuwvMMrzT2PFij
qcrdKE1uEso2cESOkiFypm9C/YwqL+eDnh6Lj+VCQANNWahpA8asMhcoS48azYjQ8m+lpLtLO1F6
sqxq2F12m9OofG6F/orVjRCS0SLkqNGMqSs8kILZTGrxoMszSQ8aqggdxxxbTcWt47SEzNirGgTK
hkSTPUM/AIC2fowlxY2zITKvq3KK4ht9WJ4JALK2qrcvVtolmW2Ew6i6aSYU5v7y8j+qJ5+HFags
5vfQ/VmtPzNmo6gVlLRHB8LZnrGL79OgwwSg5IRH+WjtecDcD8TcJYs0v6wsyqlWlIkMi9O78C7E
0LS2p+J6gsq5Ric6barYbR2SXTF5ZreTIxueJR7rLwKnmHLqX+crZ65QRU0KPaYrV83SVnoY1jiz
T6e+9bcF1FBxXGjqYva2BpInRG1qwiUTWtR17Rggw4cgKOegbLeQgFv/2w6zozGcRZR62FF69JBE
r3Xq53KyKW1nfdV9S8Ap1VxnARdHcBoOztfH7OBUCQQSUrDbehBYsitfN70ItPqB7vbu4s376RpE
JhlxKv4AJE1YZ15kgHUAgwgYQ2Evbm0MCbZ5Bm53dAAc2KcYRgcxqkPhYNl9zzm1pxntvwsFdhiI
O5hEaZxxWSg/hJiEGaF9SHaUfIpylPJR8duH8dMOixkeUBSqmhZ2PhhnX5OvzdfYE5zeHzwhEFu3
4YMkN/dxZZJ5DBXhNIVAuFOTwweXf/fdQE8VOBBwaUpfL0ebzQOBhxHY+IDmPYeBTYIWygk1Zr5r
y/vQpwhynGLldoRdGaErXsUXUQ3L3Mw+Pla8m68jF5HFj3bF/b8g56W7c+aFK1tMjppUgj5qGdLd
E53qhwJOYMzAPjT3fIa/TecAsZoMrDV6j3jAnq6rKIYhGUsTEJrr7AkE3wsoJJxlZzmdl1p7yRNt
cE9x3rFsDfEjPayNMke8MwvRAFr4F+ZDw+D9XyD0L1zgsFzzVm/uqfxf8syNaFteicsG6DFwh8SL
hTlw+QDCq6oxqFnRkZ0I6xSQGoxAdsWdtr/slZvxc2WNHfNXsy7L1RbWwmszgBpY9FX2lF0ZhE86
eF4lpCHMoDh8CSOuYebwkawC91INw8qtGSg+BvYSN0LnP3lZoJIJlsrYTYLimUcxuxW3Pwi/cI1E
WZiF7aaonhd1BBk0a7kTpvcMkmtiUQSlecjAjsXZXHoE2COyNkafdqvjWDbSEAKqPNrRXsMw7r4N
Qle6kW81UKd1jnjkASi20vraHuM6mdylSizhSFZ4AQzWl0r6AzoJCoHCwMuv/TvzF0GY1TCEiWl4
1MEOl3rhXsnt5aF+B34CrJGzSz/db5Z9f53FlVnGWxQzBcmzRHcyCp2OAJsc6/Yw8kpLmwF0vTwm
gGq5ARHoActrNbva59C6lB6ilwEsaanPWxPb3TtbFBNBK7nOmn5EtE72wz57zJ13DbCF6plraDOk
rHaPuXjH4PXHUBdWNat+ta984qVON+8mpwQZQOwXPLwvxw/ZcrZlVsuSJLBHFOJVPQjfMq4oKT07
F86WwaSESfx78zrXxaPsKyB5j0nswxcjEP5I9gTadgWoCAKVQ+vlN2tnZ5+OyQ3qUvUpyg24FeXV
k16V30i/3Bd1zHsxcB2SCSHabKjjlMLx+8PiG34dhFfRTWhDVY5LLEl37NKOMtEjmoQ6qTN8tUYE
BlxyR2gh96HpQfyFU9La9g/I8lEkpYbb6mlcrNWp7LMYD0FZe9Wl2C5UjoHt3C0ZKMfgBa2AO/LU
gtTM8iDRMAW+xSA9NrfScdgREKeKvuzqR3k3frE4pfXt7fs0yThkOIMMKUHt1G6E3B7K0m6hfTJm
uRPxmlPb2/dpiXE+JcpFtYvo22oO/arsPCPnNWml7Tz5aYPxO9KiyF4Z8LtKcfRDa4PVVHeEB/IT
dOmzPb+GtmhHByVxF6TtgJM3ecYZT5xTuc9GC8alW9TKCuLFNxRmRd4MnO7Orl/bEryRturTmwk3
WnI+JFuXB4ehVs4xtnfwF0DMoN4UP5NASMHpOngiHiLE1/bFNS+kMDWuXy8twB//9llWKCVGx6yz
6JbTcoTkxp4OzO9+8BYvOdRfSk4JgB0N+m8I+zTHpLpCT/IwogN9FI8ofisHMLuabovHa6kAa2wL
XKLu7TvfaoXMubci+NQiY4XmWwzszg1FXgKy92Q57/UrUHs+mu+P3Cvu1kNlva9M9qt6gwzRAqs0
zRZ+4obuO30rl7e8+9f2AmURKCWKTMd86WnY0fW8gTA5ngy1l+0b8F08tE4JYRjVnt/F9+hGxjVC
NHjXTFokPwvcK6vMcSEINHUdIRlF+wG1CLzEbpTAOuQ+j7t0O6x+WmLZE8TJEiqDro+++RbIocep
nd2armojrtrPeWQX3NvLZrRb2WSuflZpGehTwaaACR9ZEpyU8ATXeSaYo1AOVp6mdAPH8YEk362B
N4m+/YBdLYLx/GWoSV7kWERDxbli0PBSVvzeHa+SXQLuc0g98byCfvULXmEybo9GiAXYPV0Uzrcl
3hSyq1wtu9SpPDG5CtOrKYjdzJGD8SXs/gVP9WYQXy2ZScEDuH9J2sE+oGsJMAvkvcxaVDRzPRDa
YadVvATM3WQmA3eGTlSJeqd4kB3dgerejV74rT959KkeYVJMsLNXTq6iX+7SNtNtWL3xmlhepiyh
7tkewgB1QPDQPuhXZWyPV91bHSGOcisTmxlqtbVMmMmqqc3RescjDJJyGJuP3mPQOluOErStR6Po
fGy/t7veubxWnkcxcWYSTMHKBpgdfPqWHXajLwT/ohRIj9uFLWUTcFFJ0PMWYEcNJtkG1wGgDjn4
/IgzXfMrEfL26VcxyimaICi1mC8oVaGQVPHHshS/vZ92rTd7Ivrxu/Cjfta9KH9RB6JU7nLQQ02v
3zfXXP2k7VV//gzmo3ZyO5ZtQT+qr/iRUzwSL3fUR9kv/fa3JdN/ZX/50xrzLbs5V6yKVtRC/VhD
7yRuvybxj8v+8j8O5N9GzpQRJqHtROFXuhi94qtxzD6enqOvmY7oUtQK1Bc5Ni9vI+apTs9jumTF
WNKvOTrzR/ks8/Og2RmB4qW33Jvq5t3in23EEANjrRmmEWPv1FW7ffM42QDlHPp9crD2vPvh9qE3
DHTkMcEFfOCpKUkYMqWc6aU4UlwTpwIU/IZXpTzCli07tCMPfUxA8c/wTELdtIJaZiDoUlo7V+/R
X/FDjE8bwsPlT7V17iiyG8h4oHAwGXK6oF5NOkOO0cYojJ2SL26j8jArHAs6M10QZoPW6WMKC20V
gPnRjXpujW9ru1arYMl2STKpcTzDBm0ESS6oRDB4IthL72dHQMbBcIMUOODSiYocr86yVR2QwdyL
zjQ+F17TzLWiseJGHUvxl/sNiBi4He1VP/zyL2rwNP4wURm2qL4nmt8UOHr6uZYiMWrFmCkhTA9V
ochRo0N8bybI6Hb0XQqocp1p2ELnprKX8+/WGwf7xD792KtEq/WGAjjDMtoZ6FZj+lrRXbwDJUxH
jYJDXOvpsntufFiwQ0DSDcNfGMFn2YdjNTETVJBhbyDvmhl6s/AAQcIf5ZBzeqVbzwaYwlgmmBQw
iKUxSysTveobBTi4YajdRjQeMJ7yQxQHyRaVdF/IoFWxsq+NlH2FPM8OejZPWZq9tpBjFkCE0Jvq
zagOPy8vf+PsyPQNA6fCHBCGaE63O+pDqal7LL/CkC3m+d7Cqn6/bGLrCQrQGmrJQAZjrNJi1j1F
tYhpZHxSmnGlKwmNDkPEYwkdeE8+YuCNxwu1lZFgEd9UwvUXMyxMdljEyFIGs/1F/7ZcheCoCUxX
u4+flhcZak5FMP3B4wIEujKGVqhlkX0T9lq05NUCk6Jc2cb4LIMGlrOPm99qZYKJpEnSR7Exw8To
FPtm393FuDpUXg5ZQMmDiveflOMxQIw5IDp6i/ktJrBKVq1Eltbgww3f0tH40pSV24TTjrOujScE
yLFRJqQzd0jlzLpAdQysdTfgaxG3h4vEu8xFNwy97sGb3bEHTBTFEW/8zqsBbTRr14bZsTQrTYVl
nmC4qsvbwWprW68wDB4Cisa5U/MsMQ4pillkGD0sJVV7m4nQTUvkH5kl+5e3cmvy5GRFzHGehgoI
kq6nLtJcCVcy+PApiZ1xk4J0ubNBBw64beOAWPJQuuNO2tecetNmOP38lizsQ4+7rEp0LLTXRHcY
MbpQpFB2fI1414rtqLKyxEQVcSG5SmpYoqqxkdMGyBR3ujs5BkoikWpzn2NbmWnlpiy5hdnWvVyj
k4NLIG7ukh355o8KDor3CpipXEDDLn/Mc10dsJusDdK9XqVCMNRb+VJhhcMrSndeT81C1CANKBWV
/jT6ymF2MaUme/y+/2asWe0u81pKpCzsohGLnZY7o5bB9cgDKmwH6ZUJ5iUUKXWYQ8TgV5Cm+oXZ
o4nOsOjb+g58x5zsu70gsI8CxWcg2bMnQ5HA0AuHhAR8VUECW3+om+aJ88Xo5Yi9PKHZjFFUC9S0
mFY6/WLGGIp6Qn0y2lPRVogiOrOGTAfSzF3qh2Co5lncjp2fFplliaOxVCHWhce64ucHchzfetWu
dnkwQKU6/zpfTS+lO+/miBNqturY8M5Py8xFsVXjUZhKWG69MCjc+JBJUN3oXclrAqPjEhV8RI5L
e0s/8Oo0KH0dpuMAe8stmLidnIBDYNgJkDM/ThgRAdHyVWVrTnLoj8rP5lpzxH9Tk+F9YabcpZpD
FOYLfkUDEie7v0H1yYHSV7A4CAM3/LLFduL43GUmBvSzuLQaTVGLWDhp98Ps4gBSNBy/3fQi4NSg
zEK5EllJJ7Gf4jISFLBAQHgDxHPRaxXZ/T3IJzyg/u+Vg+R19wpBG4ZHYc+zzMQZswQvaTHDMinF
m6yq/baUb/uw0Nxm7vxUKIPLS90MA3j3qkC2QyXjI4GuvKjPY8jAUb6LApRIRJfssuApVmwHNkyi
a+gPQI+GvVNXSyKUGKv+lSgKYDt23Rd6MkRX+QnKc6pAwG3zbK1LpnwBABIDNsc+Y/S5nWdi4tlG
s2HeOAXKIfSG3YLpeY+5KXf+wrs9bQ02yGubzL1NnUxtajTYFA8aYk+JCxuVrMxveTR0mzu6ssRe
1DCHrhpl8vGCeKPEvBlmiIit3bQuZdXMfvJy/eY9am2QCeSpkigxhMRpWJXeQf56FAP5EO/o7BK5
Wo6hO9+mqttgZhEDi7mdvEl3l/1083qDxwvISzGLTo/mabhLhDEZxPHjg9KCAyW9zPGGyWztMATx
Iy89boZzimYAF4cB7o+PTvHqYIxWic6FQPNjZldPtMIRv00E8xWUd3IoHV6TadNhgZzBnR9duzN8
sBqp6rBkWF9dyO0+zWNcFcF4xGFY2txGBWgeYLswaY+y7+k2mkLfNUUHrslx0VpftpoZUnWRHkSq
SPzcArOGPpDwri4nAEfMXqe42a63i7EPd33ZFI6ltwUvdW4F9dWPYgtWSaYvVkjwo+hEavkAPcLS
AfqfeLj/4ELZSih1uJHHO7DbZi0LrAxAggGmdboXilXqjTVHiPLkSZBSt8R85RDzVDC3PixqCf9Y
YW4kWtoLKSlhRRUqnJPOaK+HuCAPnPPBWwxz/SiiyBKkCGb06/qF7MbrXneSxwkzGWClBU7kp/Fz
/m78uGx1c20Q26akwgABsS0LJRw0s+wJsv9UHE05iiB5mfE2cNtngduA2hFmYVEHZr5TJ0YzaXPk
xG/COyFQ5iBecxycwi737fAvtMroJYK9Wikrg8wlozQ7gCMHGBwSFGist6F96bLUHSrOR9v8ZlgP
lVWA+iE7/J31SWrWUTLaBgkMHZJi9RMyqH35G20bQbkZVS1VA7TmdPdaDaoXUB9Gp04wXWFsdtJk
CHbbKzLH0KYz4Cj9bYj+/ypigipIWnKq6pVWUbB0wlWrl4+X17LtCisbjCvgIlQp+gAbrUd2BVpk
xoMJsYbZ7/fRQds3PN/b9ISVPcYT8rHTW0RFbJ5MbLmb9vV0yPCyzcL+DwoF4GnEdQWChKCIYD5T
3+RCohoTXn+94qaq6GZxeGX03+uq4XynLYfAvQgSuVSgBaSkp99p7gcNqtrI5TpoGKpKd0ha+mGt
+5xvtXWVRSoDmhi6K8CvMalG1YuSNKmG4PCav0BmHRNvgPvWUD/X3fG9blwqBfVivaRQUebd/7Z8
EXg1ilzD8xaAkdM1Vj1Ulc0aXGe5nO8hxnk9DTPnAb3ZhVjbYPYxC5s+nVLYoJMGKkbkqTiRFph+
dM/LVLzlMFuZGXVrRZToLGp1R2lfJBBb/MnX+tyxMzAl4J3VVMMErZTN4k4C30vnZH7oGuhCJ99m
N9npbdDddNc8rA1vJ9kyASF6jviKnVTQY5k9YCkP6h0dCoZMH+e9s0GjDn2Z1TrlU89YJFALgewA
6fg+BRnvq37A6JBbA+Gju91BuM8e0qfsIfOKgFcK5HxEjTnhc1RkUirTVRZggRmOicQJIVsHe700
JgDXfRdXiYWlkbne6VO7izHuMqgGx8zm1XhthwnCSGRLL01YCLlR/6K6bjHgNkKDYgOdFtDcy57J
2zYmBA9qTLoygTW1IvbSpHaZcC7FvH1jgkUNvolCz+H64L2zQ1VxSrg7TztjywiwZCACQMQ958vE
U7SYoxbxXW8VuxBkR41FJ0x5bNObZoBaw4sece+Mj8bUUqFRdDxbprG+LpI6UIT6tSSyd/mjbPbu
IA0DWgCoM4KThtmzMo2ndrHQJ1ODZm/52rEHTZZbQQiuABZiCuYjGFv5M0CbD9G1XSboNnmlpqLw
YTe/UYD/y+0cUrbDzvCoCp14VdwQlPPHXer2d/rxz3pA6x/AhGJ9inILLUqcYqXeF6rh6sLgkZQ3
U7nl9QZ2FzJ7aEOiQHsapiL4EWDeMAN6smddqR5lreIlaPo32GsuZKgoswtVJWY5ZIY+r6R8QrzA
Ezf9hvuUr+/jfQRKV4iBqMdxl/Mix/aqPi0yZ1nWQSMu5bCo3YZB/tA/YG4AIhKdl4e24lE1B17m
3AxW60UyjlqbOei/CpgcIFkTHrRj5KOPBqxz9/AvZrh4C2Tcc26aTollWBN24X30tQJygS5w/Io6
sLO0mB3Pv3BOIv2Tl74i45DDNPRyT9lkhR2tA6fHobDzyUlui8IO3RhSTdoLIifgbDiO1yaPZuLj
kfK/7cssVZwq5dWgjh8bDCqCx9CpXOSFw3Q1XdGiW+UZiaPvIeH23roThFIMp8QhBeQO6i/w7wTN
GvWBsyc0iV/6TczLXoiNRVRr/KbRmVzaStE6W3BoLwWkoYXNq91sBt1/DhLISk4PqxhiOniiB0lT
CPStcaHVMciOG9TlZVFXvbQqJib0shVmAp2XsLo6DbS8SOy4zAIdspVu/vFqkH9ctrhZ0vw8PaiF
n64MTMLdmA8wKR5a6AwD531V7od7gdta3yxpri3RPV69HuewaMcCwrG2HITXIcbK+oc2IHgqLIfu
W17ZfCAa76sxwajLwfk40GAkaJmvacnN0A170kkcgAzPDBOACq1IFZEGoI58X2RcX3ITKExuc/Ry
MMd0wun+FYgCwBjgQNGhkvGto4e/s3tX9s1jg9I+HyjMs8gEnrTv0hpnAVeNV/lApWCb4xJAXBNA
+cRDvS647Iv0c5x5P81SJpDk4OZhvF9tQT6T04y4jF96CL1I1hdNCFS5di7b2c4YK0OMz0tZbill
CUPSrfLe7Psg8kMflBwAlHt/VoQ0VtYYvx9ycWrEEdZUgE+m8Q6jsO6i8q6Fm3lpZYXxdbMHIjeJ
YIUQyyaJChkj3lQezwTj51WR9H0BzW47aypbxmy9quw4X2bT41arYHx8gSS6bNEvQ3N5dYcXt5df
o7e7H/fq9yL4g9FTcN98ehzj4DUhstYRmJtkQBfkwkafzA3TaEdEnijoZhL/NMVWAtGHTGttRotM
icVgzu8aqbNLcz8kxC6K1tZzi5NL/oeXY/IOVKG4v+uMRxRVIky9gn5D49PJ69QDfA/8yL4VlP74
nYdG2gyC0ML42xrjHJamdkmj4vVT1Llqq+XUPIFe2rQLU+EqzvFsMV4iixCMF2WsbPC7qy60ZUyK
SLsJ1CjmrfXXcFPfQh6bE5y2nB9cZSA3xayoJbFtlTApekwNVthNDGXqfWWX3J70lvObGNYAFxNI
BsGGfhrglzQ305IOn6lo+UludisKNmi18lcUCI2g9sedOXJS11ZhxhAxwK6h+A62GZXZyn4U8gUP
Tajp2SOGXyW7faYz5dBefOY1vjcc0qDqQqhKgisP0hXMJUqIUrktG/AjAbt6b/jLUXVBWYtpIjow
z2tonn8vGMPMqQ5ORUiisXwIhtmMbS7DWCck10TAY8RIf1yOVuduSE2g/Am6XzoByaxHl5dEtQYo
l4P5JKzeiuqYgZP2so3zsAEbBsqcaIvCCIv3nayxStT/kHZlO3LryPKLBGhfXrXW2tW72/0itO3T
2vddX3+D5ZnjKkq3aHsGA8wABjqLYjKZzIyMmLE/+SzY8hA5oKh19Rm6KadEOAzq9ra59T26sEcF
jWgYOzBSEz2+nborXX8bYFCTQJGRzNusIXASXq8v/OvFUQ5fNUMFijwYi7fBRtoQCh6IMnuso7u6
Txdrony8GEulq8makla78+vKgShYCCIElvj6qstp4DbBcAEgCTSZat/FXAKYOergQfTaC/wPzhde
bu/Pugm0MqG5Dp6k83G+yKGlAdmrOqEd5zc/Qr20iuTtfzNA+TTUv0N11mAgB8sxh4SlzL/ftrC6
GyBch1vjtYHPdR3luEgs+caHBbkFUa/v1nXmhHFp37ay+FBA1aIpAJENFYho/lxluvhQYtG16Rgp
sRUriZeMsRXKinPbxGIhlAlqIZHR/sfExB+D6FMqf/jSx20T5ABcHRBiAuFShj4J+q90g0Wvm6yd
JyO2JqOxND4yW+2hHFU7T34MLQN/sbocA98KQCEoTdHZd5e1CR8EAkbB+tlswbDIo6MzlTkj+V4k
+WRJF2bIxl1sTJ6CDNifYEadR6sfQiuT74zEBzcDS5qNZYks+MLSkGRiqhew1CsQe09f21azjBpa
uBKDlGHV1y6WRMVMMEKPM5pxsZX4zUMiZg9hyFIUYm0OFSn7toKSjMHHVtNE9mBoexSAt9AOcW/7
29pKZFxlAAJBdgcbdf3JIo7rqljDSjLUk8T4vVUYn2pZ3cX2X1qgtl+Q+GQUCim2eK+BUKnihKHN
f4ZWamdegMbUZ3RvfMZ3ZNosuufBaBHZrC7N2reEwp1IeOYwKEHHUB4yXQafY5FVDRrRXDAnCF1U
DUvY5gx6ow8vji06ASD2ArEode3EPnjeIz+KrcHKPuLDeD+fZI+HmHAGcqFgV2/aHSSFu9Tyn2Qw
s+mAd55Ya13md/jelz+CeuEM4PkCc2+MCLKL72WH4EbVE7S1zcRWH287z7JjcG3rXGq6OHCh389R
wmHB+YHbKHbjDB/FLvjHwFDDcODeZ6e1co9VNFjbTYxRgL4VTyiSjF27bFWHCSZtWoQt9a3N3+RR
taZIshlLI7F8sZcXVii3nbhIQcceVkDc4YH29hh4YCfxyBTcX6SuGLfkCek7BhWhdEu3tiPoP01a
USVWJzcOXhq8ztI0WNuqKxOUbw6lzkGOqU6syWvt/Fm2incxNucQVXOyJjJlhzHTve8wviPZDeo7
Xtml3BEjU5NSxOB2zsB15yb76tiDGzT+IK+AFmP7zObASkS7NEg3vQMjUPVWwEJhUBc8glBPPO19
/OQPKFib5WOLwefbi1zxSHSfiSQkj3FC9EqvPbKfuTlIO3Cf8iqQbfU/hFO49xXrb6wQwUHiKhCn
uLYiJlpRaP4EvivxR9a3Zg0S8jRlZehLYgzii0hAAMoCygORmzIz+hI3zFhM8YnhyIwMgnoQ47Ig
w9a5ANtuM/J28/58bViWiNOMmQIIFV8bxTANdOyULIVKy/BFKdt9G/AfkSQzPuHysYPF4fEGDCgS
RcAlqYsbGfY4TLWYWP5RhN75vFGceffzBOQWq9a0dvUB2QrxS9Q2QRFF+0UrdSUvtCr8Arja7I4A
Tgk1rvag7YOd/DxanDcfE9vYFhvtno2rX0mHRBkcPDLB12JajwphUTlXQoypdaufRC9UXnPxo/T7
nRH8c3vzVu2AbgCfFYkemK2vN08XC3DYp7CTtbotBoKVxamVVcVuVllSVWsnjQhXQBtXA/UoDeLv
cjDL9x2HqBxJb3Pmb0px8oomY0V/lh3KHyE8Uqac6sfW+BY/806yD9szeaVsDjbfm9n38SWymeUS
8qHoWHm5OipG63ocjROqF1a8DZ+jzbzvMc1WOyRUFu5v0IIuXuM4DQreY5Ayx8sMcMXrjZuSMMVj
JCVH3RDsdjscCwtEDc81yqJOMaC51jv+G9gGIHQMcv53Vo9tLVRf2qe+cpMhmmkj7IfBayAdKuPh
tmOuXnqXBqgPmnV1PI8SDMi+A3pMlBz2+lZ79zlCbmBNhTkivjn5Q+DKrB7qEtZIPi5ecKjhENUm
GgClKqNUD0GIeYGTvMO4idW8cI+yqZ9w6F+GPeveW/2WeGTrqDhjypQ219SGkYpJnECJNvIUEJt1
EYuHZ/VQGALk7khCj+LUtbsoYwQYTI3WL1d+HfWvonhfa4zq5OoqLkxQl48UK32EKdzYajvOniPZ
Gsft3/jEhQkqWsXqUOc9hIiRs9ZbwUb3jpAzy2gEmNKO2+l7VJKt2mXhJIgvL872hVmy8otUORA4
aHz6amyl0aPR2LEumrx/SpL3JGX2DddtgZ6ZTOIT4otrWxLYjKFFiCKCXALGiAwIsQtE+CCBiax2
Q2KY8irnaL+yWCrWAgqeBCiRnu9ymtxYRd6ACVKdvD0I9AQ8hVvOa72GgTk5S2DTH1OVocAOkRQR
WinEUy8+JlTNRhSACxBA2aBg2ou72JNM1ZMfkK+M7mhXj8Y+2XGOv8k//Kd2B1RqJJoEkGKBl+03
AG1rpx2icwCYGwCELbFTYp0B+yUpQM3h6TdhmgU0g9E/1ffOjluXZExMkMbKUbmySMW2GoMkShSq
YCRtXkN13/WMh/vKab/6+5QTzdHUhrGCFenNK0CO5gCsb92zALcrHoNaPaGmwGdbdkDCBA2rOZxh
5aXD/C+h0YM0TA8aDsO3eAw73hF3lSx0n2Vbae2C1TVY0kNiPFcFCQgezZhBgjdd+9LU1GIXtHxk
5al1ful5aH+Lz6aY4/6bLfSazOIU2WXMbFgsxz1hGmQx0MdAIwac4FQoSros5Apei6zeDTbGnnDf
j1BvaMCYxFn6ITvWe+0lBUw3szPOCo8dWkNPKmOfV7I3tAqRdBsywjfyt+v1z0pdBEPGRRYwZRsu
LZ1Q0RyhiaAW9Z0RetdcCs8jpBrk5EIj8tqUFPQBSHKwXu2E21hOMfVBKAznO3ErGiYqgtYo/wZZ
49pJuTBLVylKVZShN65H1sR3EAg5ljXj1mKsi64vCeogjwEPA5X+JAFZUN3H4AK6/fHWt+nfb0c/
y3QoW6ppAhupDJbZeLJG/mscPrdVzjDEWgzllHjGqkkkwZAoYdJYAB6pMewK8Obb6xFZu0Kdu7ye
E6FtYEcTTP4xyzCSq2zC5/oeNCbb/ETkJyRPeh1EM/1mHHFlgTJNOLI1KFjrJf9+cZfMZSVItYjf
EUPwp+d9c4AImzKz4gxruVSuLQ8YSDQ6mFFj1eyC3DSCJ8YXJckRdSuSpv9/j9c50l2sBImwLk9k
56STcWjdDixOqqVA+RS80W6+4RQzex69PDXzuwzj8s1GfohfWI/e9XWS8VwZHHTiYjAYypDokuJa
4nPJhL+iG/t4e50sC5SDcunoZ/yMiykrviXCfV2+3P77a0UCfMdfS6A8U51yQYhSLEF9MEzZ0loT
eE+UjkZnPuYPDaN4xFoO5X+QqSqrinywsfyaR5NV14F9e0HrHv5rPZTriXPb17iHcM3EB8mP7MIA
ieXAmjZZXQcR/iSNa7xAqHxEKutREmoZ53kWzKDjTTAfu7cXshoDL0xQ94dujIUygKTMEnrBktrQ
bLvvXPs14FkjYusu8MsSPb3aV4o+iBosEamY8jTvUUJ8KfESV91pjyLf7XWtx8ILc9QdHOhq2tfo
HYCUsdzyu+xRdgi/IOcozuBVYNiIrBo9+eweSWxoVm5pBS47Eq48GwD6/3cHabRG1hux30fwkxEp
mOQfMCFq5cVnoKVW27B4ZFed8sIYdYoHYUL5wcCSu/bQpHdp7Tbtl9ufdS23vFwP8diLeDg1Tanw
4PBAUvVT70cBs1vN7EesZpA62AVlMszKy+cqxIWdqNAKpWvPziK4R/Q3HW0P5FXgjTuSP+a76KQ+
Zi6r6nxmBFjE+wu7ZD8v7LaGkCmlj8jROO1BsvNTfeAd/qXwEkt4iB/9Exi+LTS87run3yhWrR/G
X6umzvvYTm0LIBFelN8JcqTzuLt8r7xPX+szb2vpZQXjmJC/eGu91PGfWrk2OHIolTDZFwV/aIxq
I7WxXYaG3VUiNnpiCU+vby6e0nD2M6SOOpqqHPNB3SE97qzO0b3sQ9+RrJVUxPGqJKKmYBlHcY71
lF49H6gbQSjIMHCNUnbDrJ6CKsRl3kSZNzSdGfSyI+SidfuMrK4PMoiYV8ZYJ2liXDvRBEl2CQLU
2Ma3YTeBCZvfTQ4GEvecM90Dkju+BlZ/ZJMvrbnPpV3KebsyCPueI28fXXeKGE2ZubLGfABA5PP2
Ete+5KUlylGlLsnmhGRejQIFg+YZU2FWZjD0qlaNoNyCb2iAXIae7QGnmiS1MjjVtPTQxBiNPYzz
2+11rF5KqCDBAhqf6M1QWwUwfTrr5KVKOlve4AXvBuEiSvFC/S0eoLX4aQC0gwlzGXPmtDrxrMaK
0CtY0wiplfoQPXZ3w+OMug7nyPB75ZOMaIv2BMjQkVULX8smLm1Tm9bk7az0hKNuKvbz/E2dvzM+
JumW0cHk0gAVTPxBLns/RDCZdu1W2qjbZKubZMyMld+tloYuLNHPT7Bql3WVk7B16hGmZ4y1EVuE
1uwnE/Ptla174r+7Rj9GeT/l+5jDl5OL0Kynf0q5MEsMgP2FFRlIB4zIgG6MTpBSgfN9TC9HVjgp
GKQ/KRDh9uW/OVQynjQ6cLgAj1F71JcNB1QXSUjqyeqDdzXqTSOJGEtZP1e/zNBAbdAsp2WBYhpe
u5wlGrrlVxWu7XZ4KSrVnPP5cZ7i0NTi6SFUFTcJeZAoqiMjTK16/MWvoAK+0rRaXAv4FWVTHBQu
3gKDyqi2sUyQB+RFwhCK+WD4pEgZJy+adEqrv3iZAVP83/2ikRkR1Kx+PjSaODID/qmMGYXfVd9W
gCSWNcJzQ7eJxbJTwRWGi75R5wNwsV4Xik+czzm3nXv1O0GeF3VsUUdljNqKnBsHKSKJY2B0H37E
v6ad/nDbxOr1d2GC2gqpEXKAznF+gvIzG6GOF7/yCQ5qMDE+2Xr4ubBEJdpd3NZBMmAxfi69Jv7k
tNy8C2RU57sQFJ1hASKefg/12EcD14sZSfFdVvtWHQYt47Ou796vz0o++4X7FdUkdBO+rFWqn/gA
lpoC7c6xFJlYVsi/X1jxm07lIF2CxEJEHSetTGX6GKbEvr1/a28ljC396yLUXYyHaKXGPKwoE7Tu
A5SOgaZR02MsH3rQ2fyFMR2YVl0BihYI2uslDWJVKVrhI9iqSK4V2Rbw4q3F5zgVTy1TiHb1A15Y
oz5gpkqlMLewliYHvkBGo8qmln+7vaTlFCJq31AQ/XdN1AecjaKdIYVMnrxEayLzZq/axiCOYzWZ
WcuhEk1wibTjqGA5IkTgG0dTh9y3NDBYRqafT1G/ZSxs1TMgJkqkxUE1RjfVEwGsVzNAcZZ+nF4J
rVHu6ltC4jaDOQ7vT8DHONdgNhNWlinzIDcjABdBQPXq2keyQUt6LUc+zc8qQVq/6h1kpniJZ/ji
2m0JLAuCKzomkKM36MxslgAZVRFPhh3ULpHOlHsCUUCtGPMCLKKItRbJlTUqBRCE0mgjiMKjr0YI
WRqrVo/QJYmc8ikYnSIxAasEosbpXChdm6lmQZclT0x/jNBetYxnxuaSYHmdNYJIXCCCkQBoAzhB
BdMy1/2pksMcT+6qshSMgpPWcXbgHsKNCOVWVld/BY11bZA6+tOAL5CKMIjpj8e22w//JEfDMt4L
sL0dMntorF61ID/HAmSRv7tYKJxJBaIHbWS6ptFXyYTpLnDDaVJtZkFmVs3T7W+5ZgHDIMBHkafn
ktUCIbqL9SCz+Ik3B/6OyzOGq65YkGWAGlUebyVc5dTJD7peSKZGqSxoWalO73e+q1egNLy9juXB
A2YT5U4kC1DzBfbi+uBpQRzpTalWlqDnW77JoWPRPbSFxASULF8sMIT3JdaChHhBzKYmI7QaBQlu
F+rbJB12sRjZ/ji5SgzicK36MfDDLsDwQxkFjGyFnGnKG65MUwlRrxRahDY8lPO4yeGGO6P5LDEp
AiVj0/dfcoNFZ7VSEAXMBImXBH0QXBOLrWt9oMZDvcKxF978z86rCisHcPS1sp59lFu8Eae9+jHZ
GtRnE3sQLGxz4QZPxo/bu7vmQ5c/hIp2SdNFVRbghxjqt8owzH5sGV66Usa7XisV4oqkqgg9Pda6
i0Dt8KTviE5QffqWHZG0PfU7K4aKgKV8xA/pMfpye33LPJQYNxSIQigaIca89t6276MuMeC9/tCB
nLI1s7SxOO2+iJ9vG1qLZGgwS6oICL4MDl7x2lI8jeWsGFwFMKTxpn5MxwhUkIS+dTh0z/1R3fyN
Sh/EgRBhzhEMc4H0SOAcNeCjH4sa4XpyNCCB9W3g+VtilbCaompoDWzO2GVEwAtFRKqmg6sM0E/q
tExp2bfC1Kd48MNnoVQGPWhAu10NPSSQ0+fBbxAfrFzLxCjQPkgPUYnWqM8bgJctL3Ie2szQs2u3
wXRMXZCUQPe6lvfxjlXVWJ4LmFMlrBLQBaKwc72b6axo5NEMsTeuNGcQVU/R19sOs/oVLyxQCU0p
z4BGjPiKCL7uGO5FrthEHKvbveSogGoPAX4oAG4jX6O/2+hzRiHrkQFakXyrKQBfoJ78pa/N/BUK
w7suN+Mjx3qT0V8PLVqYxcHDvQH0Ej2oPc1Dp80JNMqzz+aDQ2vgIXX1+7I2hcmMviqv83tdmcyB
dDozJVbRogAWkeADwd93vWcJUH2a0WCmLOm601jrgLkYojUO+VMqzCehnbw/20HA8A0ewktAuODc
o4Rzba8DR580zlFmpmrj5pr2jvm5e7kONrfNLLYQcHXEFMC6Ib+ECUmdcv3MN0C56Y/g9H3rPocP
oh+gg/Qo/TK42i56Kz3WUMNy+2ANMEh0OdEXgN9QCyt6ZcLoSwpStmI2+X56r8due3tVtPuTReEk
k90SoMpFU/CAU06KyxQ2ZIyxDuFT2aGdzm50Ln3i2gwVq+JSqsd6hplm19rxfS+a1V34NtwBqQ6E
ejyZ+lN+5+umDHTGH44f0iuktq1OuVYMiOmo6dUfQxcEW0NIIcOZoexi3f6a6zv262tS19wkKr0Y
yrDVSget+iKojGuUtVvE/kXRQR+mpvIj/P0ZgARpK4XHJP3D4h39uaiIW/mlEA4VTGhENz4UTW1m
nFfWR6LOq9KjqibVxIKG1handqeqiRhuzfI38u8XH6pKi25syEZw+dc+Fg/SmJud3Fp8Bsx5+KdN
NPqbUREPY3DBlPKwpkixK5cHBQyleNYwnGvBP0mboeIB2tgzz3MT6GQO4o53QIcKwH5ijmYEwdze
IvhF/Rseafq3ADKl/5Nn090Fv+Ch4tXDtlzOTpLoZgjczW0T5CtdZv/U8uiOQl9Ueq8E+Irq6MNO
EHwpQlAEzP2Xum+9UQoUc8prxolaYPdpq1R4KDF9l80yFjYAlhk1JtSrgak1AkyPdXYK/hSUUuJd
YP+PPnOup154aOtndRFOWC3fNkehTMzEyOykYLyoVgMGtG8AhAQXh0FnAP3YaVyqwYogQGZ96O1R
yU1QPNzeuXUrBl6mwNcaC0EYyReBTWgI0DJ86MdDkcSWL7NiK/2EOG+U8ssIFVv9ag47DFvhkPVx
ezdOtdfGxQaz+s1WaITd7RWt+iI4WQQMVEFAkmYvGdRUbIIRKxJQk4AWdm/yHfp2Ym3KUe7wRnSs
E1Yec3bwxQG4MEqd76o2irTuiVEjNrZh1/KlNbZ66ihlqZjCDEzpkIuqU6p8sAVbBGjpRD7a6vzY
M3Kdc9v/xk+hpxvzfihkrsNP4T3MMJfb+WC4gAqhAOQOLxyUTMqP4DnW8V4kcNrIDoct94do1/N+
//oa9PMmgNIA6o/Yb2jE7KPYKzPZQp2HEXQW70XaDHX+Q1yobVVjpb0b3g+fxvfiUYI4hXivP8V3
OP/Tc/3Hg5zEJohqUDICmQdG5qg7tg05cCKkyCR7qdr3EUivmkTd1EbCgl2sHUw0D6AVCsQVgJLU
VVvxXQxdBgS3uMsd3c8s0Gx5ac1qba4dzUsz1G2rCWhVqhLWw0NhTopDp08Ds/JfUnScbp/Ltdzh
0hJ10+IFJXSdCEuFrr5PnHgv6OlfBLNLE9QplAbdV9BDQr5Y1qCTFiS3rHvFbPLUub2WBSbm7Aa/
doeWQMgBLxz9ApZaO+zN9B7WHAyRCfvMMpzpzVDc4j52DDupTfHxtm3Gd6TR+JqQakOfkFvP0L5E
oHwIx/jlT03gNtANEXPKECZZPMuKbJZQoUgBXgpL/hGiSA9Nq4dfbxtZub5hxUAFTxfB1g724utE
rzB8IZBUWKltl7dmzv8qg2oSXJoj8qF4Eh9H7kmxQofDs4YROpbf8No05Yt9G3VF5ZMFGv3s8H1V
Om2pai5jheRpdB2KgfTRddAW6pKIcEGZaUW1EDtOQb/hoO8ALxJAZ9SDmlXsrRQDSQxrJNzdskZ5
P9jvK60yYA0aMvZ4mMHcBXtnLaLAhtahzbC3ujpgzzBAxqsySLyu96/PkirA+kNo1AabWsD98h/h
ls6sPVY1aeWGxd+6sEY9QxU/D/RQg7UYirjjWf23Abtu/ygyad2WMRGDLkSZBgNkKgRxqRifqJmO
3i3ooCKN8zGtXximJFTlpsV/vLyLS1axh67bgx0Ko2pI8jCMjdk4hbjrRUIZ6R0/GxUMguf1oRgB
kCxawS618FBw0PwE7gM3qe/0QrTBs47xalyJZZDpQ2FHljEYgGST8ht1zop4HIGVFr0m2WjzHRAA
0IYHhfF3CDY8y8WpBMLKyWxARBl3Ass2ra3KadXoCy1sNw4fgkteeRT8U+U/KUhZCPVXBpqeqq/M
MDz2KeZ/ZDb4annRkuWjuAe4CL4CrZJbA5Y+hMEIqLg9OPr4kjnAX4GeZHzNGmDY8jtoImEOknGD
nAcQqdN6ZZZKXupZ1ObeGMjKR5zWwuDNXh4/SLtUtnk3z+QvGOPJIHBdbNExusvc5H5+zYVNFNkv
bIKKBQgEPojfA3FyuD1KZDSXYTHIvq72fWgCR2WTCTOofD0RIg4N1JD8F9aA5qIaTdmj4WHzlKCr
0cFea5fb/EcHXS+0cO0SzziPjSVlLY8G7Mhyk4uxAHPqUXnDPC3RTuvN4k3/Lh7kTeQySXbI7bXc
33+/5wIqX3e8VgcwCM/+bA/RRttEuwyc2P5mttK7eFM9ZU+czZrAXouTl/tIM0roxiykAKaRqJw9
kgHb77NV3vVe8Md4AnoHqajVc/OgyxUsFeGYW1we3/uBcExrDBPdvmnINbn4lKCegl4SJP00uoAB
vuE2zAqc0BlvDtf3k2fQ8X/nsnDb+DnKNUkN9clU/+PiIw7EhVXqwulEschjqDeYwxijlmaIEDYy
J0g9WEGfsMBC0splemWNCgdN2CVKn2GNaGe68+yCwVRQUJECOxM5hOmH5IADayO64/hRbMGa/8iD
tFUWTX0zHKKvKMRtKzcqcXj+5ubFT0M6iEYO6F5oRENq5FOdQQcXN28NHeV+U9nQPrAIEoeZw6x/
hl+2KJ8CT0rU52EXmkm8JaCf0AWsXvd4t7DZ0Ilzj3jpWL+sURf9MIM4sdCwsspJKktOvgidJRVf
m/LeAOGpZCV3RlWalWpCi9slE16tCaZrABfRtCtCZ8LEb1L21mS30ARl5lcr+RxgD/jivIQuGvoI
VFZgpOC9FiriEoPTjXYGXygd/4SkZ8aNxGpZrGQ9V+aoNEBPwqlKtZr4e/029oJjgB6gkT6UlDWo
uh6Mf62M5inS8qExhgSmZC/DQ90u3XFDWMvH2SruC5s9t3QmkFzs9IVF6jBLddsV8gSLrY0Jbu40
AtGtf9ezLwEepLP2qGkhMIdou2Z4yBEShMkt79JNLx45NDg2KiRHIhu1uOlp7L+Vs4mcoFdNDRpk
Iv57L4y28hm9cQ36dff9gyzjTvmNS2z1TrlYBRUk0MNqujDGKoi8aT3wj/Ir+bWANB1a+auWbjJV
dnsBIDlC1/V3V8uFeaqMF3d+O4kSHFL20vvM8bedC2ZsMr3EvFtWajuIvuRhSLisUJikbE0D0P3R
eHb+2S0xjhhKKOA5mUdSszL7IkgPSWymwqZlUsOupyYXtqkg1Chz3hv12bbgqtzTf92zweNe2v1G
hCV/cOGdFwapOBTNaphmMwySFJSTX0vInCLu2UFjS5/to6TiQcUMtau36oVREg8uHh053rtQWIJR
3KCHUbaySTLThnP0D4AgICKQm+ljmW5V7qUQR685sRMI5iZTFYDaiKcmIB9a9IbXFEIJcbdvGjPH
YKMB9p1axZSocgin38l3V88S0cMjnI/QwqG+ecGnnerrGIDo3eIuhztDMNiwtI2/rezBznO7wP9w
nzLzdbn+5rmwTH34OetGCbkE2e3eRvVyIHuQHngVCx9xufIuX/amOD+RoR12O+j/ce9fK6e+Ol9V
bZ5zsB9vO6h7kNCrmspnfJ41YVVazsnZ0rd/WaNuMRBrFloQlj9jfYl8tHPzO+Cw2OGJ7NjCkiGJ
wEuIkCihK6ZcQHQpClgaXd97n+pXUk5SbYwgzeS/BFjLHsJbuzVhDkQz6NBg8oOKFXULKXIN/Q2z
08Pqiz4KtT1Xo7LrjEp29LmJndu58Gp+L2GmEjhecEctGEEUNZYl349CU0qfy1Gwley5EKA533dP
QYHxykG7V/PWkqVXRWPx9K6dmUvb1GLnQUjBbg7baXyYdcEZuJNQHGL+YZoNRs5Pso2rzcSknESw
fRCslAD/pNxGTMohmXLlU/babbZrN4ML+OyGhfw+1xivzWDjwKuPhy/cRqd9xh+rphJ6FBjUvnbV
vDoVov7Ep+IO+BiMreUbORK/5pN8F3XPQcablbKteBArBveqnJnyoNk+ABF5/iSAAM6Inbb2TSU7
hMljqm1EZI6FgAk84z0beJBah6D/8HxeQMahWETatucgOxfKgG08Rdro8SHnGNKpbUC11kiWGt7r
QPGOmW5n0Gk3podUZOnELqMBIKOAoqHMBQ+WgcS5vgaCpAY3md5V5zqECmDMFO+R6DpkMjhLrFFj
OTC5ualPfmmQfvhzeu/rkQaDo5s+A1ZITqmGyw6F2J8Bj8U3sQxB10uk3/5T7jd6QpYISvkGSUTh
KQ7gC8IR4FiG2y7CAWWKytD8rBCbKoE/QTXdajNuq3OvU9gf0pa3GYGA9R3Jv1/c3xKYmodJ+c/G
xZLdKg7JG2RbRblytnTZYsOalpk7tT4qAuQpECylAaOtjdQIVExh5RClUKIGkDwJ4OphfNBlOxMW
0YtQALHF2AIGaq6XWYpSmWRKD8bb3TBjxHqyssfUhlJ47IC0jxCVAd075niQIufFjHVvV19uf+kz
7pT22MufQB2RauxDXvXxEwaLOw0FkIzQFyOTBhniBu4XAzAv2eKcxlYmCNpNGwHYqN8QqF5ccNef
gj45AH0Dwh4OoLwankSE/1h5EQ358/ZqV7f4YrX0aZGbtBon7rza0Y44BTWIeUOWmc2GS3Q5MMOx
ZdhcXCwiCF1xO4MdFyykKIFfb3LDy8DKTQmk2rzhs9tL98NucMZDg53OjlgwUKTho/b65wou4IYD
9Bc1b/iYgMIn5c+TMhVKMMIwUEaWX3BmPLDgN8sIC4wk7heDB+0iDGmUB3NT1euQHPscrDp1y/vG
y1sTL0mwWSDglRarXrPwEsg6onkBptWf6i1UCOrDONPHRP/slchUfcNUxvc41xjHctm8kwi2AnBi
CI4CpGJQH66XiyGctCQw0wNOXLJtn0Ev8RS9lBu8pDFwjtr19Ny/cOCWuO0r5A9fHUYYxlZhmAKi
gxgQo5YH6qVMiAwYrjGhKp/S9uX2319ulwyyOcxmgSUTsj4aDV6okjogxBUwYI+2nprSpkWGjGF2
NHs9Y/vnr+rzE0QBDByTGzrIva99v5w6mZ9U2ItRsFX2Z35VhLXyNxpby5uQskV9vAjkmZwCdauz
fqsC/VTJI9TG7Bba8mlHWaJup7CZ+BhFTShQ4mFltGeqRwKqb+940ey9+tid2HS1y0hNWaW9UsqB
gTSwvtEVXBnNZKSq2EUjgnjilnSUekt02+AUO/53yUo3bWJiHi5xmY/rhZeSH4JjDw5iDGEjrl1v
KhJ3LW798/J9D29Jz8gw4YcyzSOJn4Uzv8WsKaPlywA2JUFFkRZpHODOVJxB0PZVI+/J5mZ31a4A
srA1dbN6bj1W3ry6vZIogRYRtzNh8rxeXxHy9TiFQ2CqDwMhZXQiJ3SBZNzh8Uq4CE/szsYitcJR
xLA1hlDANSGgFXBtMvYh0RA3foSXceCkaQ9aXvTEOEZgW2wc5MoAqkZvgzyvFno9ktzFSjwCRY2m
hqni6pGYc63E9a8imEaiF047uo7QBJKpdKIZ+4TPkxCwQbz9XxE27fIpg2eCCDS3SVWdRQO03K1r
i3SnXm2MqdZzWDSeQNOxFR3J7o6k39Y7MFmbkf0bxcrFPUQZpeJanAyZX4HdGEKROtSiRWSn+YnU
8/9jNIQELItCj7lSKsDN2iC2HOQfzOR1cAh5b+kK0P4lRjE+VVukoMKK4GdWlRsbqlCxrkmEOar1
IDHrAgIG9TbYo5q0QU3Tjrezaxd3ClJlaT/MneU/+F60GY4CuEPzLTiR7pSNkpXn/6+4kl3iC2kW
jyZXBlltqPLZ5TH1OY8ICRMyEI5/h0AaCrzzy4t4KAHo/flmYq1pOTFB7R512iY19IV0wIeMtyqq
vYab7MYN+YyzahIfZe8dcfvFV4Q6G4q9OpgBaThQ3EhqFar4ioRQrfNa3E2cxx5LWoZJsrILO1SY
5GNVnzMJdgZLM+dDasd2vSkO4ab0WPMLi9lkkbJFHXVtAnYkqGArPMxgGBM2/Yzu3r7cVAfV5TeB
21lAN2Ugh9Ls1h0xq1t7AxQ2VOdPk5rrH0JHAE6eJoxnnhcNtMGWdL/JWLKwk5zSY4m+LGYzqWXT
KZRg+BhvK2CNVDgFG1gCFJN9ezjOyKX8jQ76XBU9RGIbkAw0K8htMViR4kVPrDYa2c4rtwLZCAQo
gaqBGhNJHK+vDYzoFB1k/gqzVWvN0ioxdyW+4BxJT/9Jdd5/DIqKc4pwZk2oLm4SGEYqiQkgkOcb
hkFfkbI013qbIST44D/i8uK58xWWaAvLCLW6YRyCQCFGUEoLNpOeFlYpxCwm1sXz7LwUDGSSlF/F
2bn+hllVGpxs5IUJzsNcNbO2G7/NRgO5pLjgym+ZX4ZP7ZCAEue2266v7pdd6grh5LSJ2rAoTFnn
5Y0s8CA75Ef5620rax4CXMG/q6PvjKFAn2mElajtOUeUZN7qx+k7vsW3YBB8awI/99im9m2rq2vD
PBoYrVUwgiuUe2gTLuUiwo3RG5B6bVJfNbmSa7zbVlbXdmGF8g+5QXFPJlY0SDA11T91ZthiAV2d
+LMPM1DiMewtLn3iKSAkBSUB5urxhLr2FKWo+aEJyaoAHC1a39WK5HWWAsYjcPmQgR1F4HGsgFgD
xwTlkTjGRidMTWEGSp8mjtanGFosMyX+KEMthAJ8FmPQVclbMTHxhE0/5rQIn5u0UVtGwrjyU8i4
JB5uZEwDm0m5TzBLbY9Se2niOWlI9lSmY+blhp8Nu14I5tDVU1ntdlUb6aUDMqG5uFe0asKYiuQH
Cqueu9wAMCYo4NU1EHnAUUvnIuIsxznYqtCeHlBbFsp76ArIlgrp3duetWoISDGJ0JggJ6cM6cWo
pOnEIa4CkdLK4cuUqJWZazUDHLlih7RXiEgN0n9otF17VBoP49jzgGE0M7JysenyLw2mOQ8Yqer+
wpQBuSkVUof/R9qVLcetK8kvQgT35ZVLd2u1Fsuy9YLwIpMECQIESRDk10/SEzNXTXWox56YOw83
dO6pBlgoFKqyMkP/HdGhpm4zVM36JZWMftrSjEngDeJJDvO5Ns6JVaGrgaIT+oCQBt12H8OpdaNZ
eHUiG/7alovI9Kx0WhDv3FP0fZzB+CbaU2hzWC6eUJsY2i1kqo0T14luufzUWe50P9ZzfG4C7P2C
IDZoY3bfA6B75R48/kydsXrcG5on6CmrS0sGnCd+qzD8CmDh3zLD4hUIESgkiuhb+KsywMYYW8gY
kZ4n0NucU0uB32Uh+rGgjB3+1suhO79S0a+tNnCcbKK05fPFdKzkiTEU7ZqlugoXggdTz87dB+u/
6ThPgaVVTW5lBUKxcLOB1dRWdPZWSyFilMu7p7JxHoZgehxLOQFqAiTax2s7Y/FPYHvTQJDUmapC
Yvi6Er+WBS/etkipOhT+vnXOZRCn3AOLQpdtlRFFRnb8xWjgl62vBYc3NFcR5vZfRDTFV5D3OTdq
+d7fI1RZ10QFSNYY3cpjSxrGuU1gCTqfxQ9uFdBiQr7y8PHenVoP5rsjFHhA6YIU79jK6LtTOAvG
k9hmO2EOYVdlBKNmH1s59YXeWtnc3tznLQIFvpChwERBrrSugucZGKWe2ldhF/342Ny7CguOVQTE
GdhkfUAitqIwoRStUxkcqynq7W8FA7oG8orRoyN0+YNaAGD/gz2MRqDUiv97V8od5o5Vlf4TMwoM
w7rKDaxkkJByzxgP+APQTG6Zfmzz3Ydby/BwD8SoPzM8my2N6MSqyXF4slTRJ0oJZvXkRWnbT/8/
MxsvbOuxBekAzAy+l0K/57J1p7wonf3HZt45yPFqtmNIVuMJX1CbJ1HdxzdKVZeMTe3PSof1Tcdn
76WOfXWOa+7dCYOquQUxWNAlYSTj3d0lpiHEeXZ5otrmEZ2bW5tE5+oPJz4TbCCjQqUMEIBtdrHY
U2UxC/vnKT83429WdCkrqt3H23faCt4OYEQBfe0W+g8mJOk5DbbPhD+oALKsklclb7OPrZzaL/BR
OsASo6qIdskmVoh60Jhagy+gX7trFaUXsaD6679YwW6Bbw2Xou8cW6Eyjho6woqMMF3OzU9RzGey
7pML8Vfm/j/5xFYasSYDqQMRw8TSQYmm9Ps08PTzx+s49U3+8K0gIkD0ZstqESpHGYgr4MVsWbWf
OZ3vLQmdKwXkJhL+5Uw8OLUmJJVhjIQP8IftdSHBYqdHXrcJsrT2ftQsuJUgiThj5cQ5ReqKvhz2
DmjebRrRSigCRwQEBo6o5RdAPWg2tAHIXPjIPrtVMPKEz1309A9b6a7PYg/JH15Lxy7Rq0EOjEJI
ZCnihxoD8lpHlwPokj82c3Jx/zGzzSNMV7iu6MoWU5fjQz+aC1F7iSmWrI9lXo/LmeN00kGQyUI+
BJRUaKwer2qMotqlM1Y1NW5hIXkpyotmMDEefRhbPGPs9Nr+Y2z9+5scCSUlVXiYvk3A1obSANmL
sU58Ji9kZC7i4szo+klrIHMBkzxEqOPtGfaditRqxAGbvMUGPTOh1TfMANc2CE+0jJK4F0GZLniR
naOOO7mpaHj86UrgTt9ci/08j9RgthluKF8dWWnIOnDwjVnVufzsXZKB2wNvBKRmyOLRytns6FBZ
FbhKURAM7Jg881o2nyugPnpQAqjhxdOhHfxDlMd44kprFIFL8I9U3JtviKkG25ptOAyLQOzhd1F9
pfsG2B8/7s64y8ltjFHAxicAlCFe//7GVMf7EkN2EkQlwil2bjXJvMPbOAuahv3DqpClQbgVFRzQ
pW0yamsmvulk2yYz2KGc0jz1TXsL2PL9x4f7fXkD3wu6nytFogcmI3fzvexScLSoEbrGKFbftKW9
zMF4f6Yto3KqIJVuWru/IOv9Gc7midXVdOZYnIrRb3/CxjnRvjIDifETmqm4qQwZEtoMwZkQfdoI
Xl7g+EKs3r6TR8etFQrDMCKG8hOGXr0HxZTz9PF2nvJ+H1nA/1jZ3NKMVgVRGCwCqUeQcjR2wons
bF6/1t4ZS6dc8a2ljX8op2cxWS0V2h6TIRKfUOXE6EhTnKFgPxW0fNu1cZ5ROXnHoDdMNkjJCRyx
XtTjYEiQlLXF0061NO8m9dPvRvr48S6+7+HAKREhUabB10K7dnvOKlRWgkgiUCoOcPzYAaYRe8Xl
4BZZ37IdJ6RK4JBUtmYXeQaQLKsIDh//ilM7jC47xkZXpjbkEMeH3cRdJ1ileDLPxf3Q1BezYx7r
+dxczinHfGtm4/3tWNWlWmAmUnTKqgCvzMD4ZyT+Tq4FkOkVCYuCx/Y9W9SGo0I6oBYgO3OYhL1k
Y4CWSB0F1bl549XHjyod+Hi43SBbgqH4lXPxeN+cojc1L/F+KHhn+4nXe2JHiJ4SxBEn8bpwyftQ
kYRz0reHmSxW+9UwAZpuTww7rXt+roZ7avV4ESKfwKWLLHDzi8JKd7oIfDwKxWin4J+qd2MHfXNq
xuYfnAZPXcDc/sCztlqS1J2mwCXADjeyctIRz9xX5tnxoZT0bzUHnXWfQVsIChwHyLNtSa7vKa/r
0fCEuqgslvHBBhVLy5x/uPPClVUPRBEunjibY+AuxhbSxSverrR96Mf4CxFhsw9dcYZV5j3mbF0Q
5E08PKJWBdX1pLy5XdGPjmoxWyi6xAqckja1VD6XMsbMckesm8JfQgzLx/5daazJT4KuGgASjamT
l2Rmv9bpd3IZhoP3pa+a7kphmOkT0PvVObqjUycWYcGGCAtSfiRzx79zAIWpS+oZGz9+D6abGa+L
jyPPOQObjZBL29YiwJf1SoPp0KraFWX/150EtFbWkdsIiEz0EbaNU9UEsW7sAHFnfplL6H7+5vTb
x+t4j7Xb2Ni8UIbFBYRwhg0nZsunUXndl7lpw53mLQDNXFtXlVfOO0v57HlBwe1msW6Mg2CPT78/
81tOBAEgmTBwZgGb857n1pmttrcLpPoTgtGTZTXyELgDVN1sHu2hgTqlscOKDM/T4aL1J9TuTTAX
ads1AahxvSDVQtMc9wUSv2mI849/3qlfh/H89aBB/x2h6tinqi7uAlsjiXVj7aYTt92LqemcXA2a
/n1miUIbIFAgLkGxbDvvC5pFq2idCOTNsvpSVNROWq/+Esv+3GzQCTcGgAx3gOdDO8jdgsjCiLFW
4Nmd1NCxyqJK/C4D+fvjfVtD9+ayQVMC/NAYb3ABid3sG+cG4olDjMWEVWJ8k5ceprxWIo1In9m3
95gZeDPknYBPRVsCRtdv+CY+xSYgvWx1C+TonM55m41PSIvW+cxV5E1eBv1Z6YL18t8uD88oqGgC
hgff3Zhs4iHoqNOjsBBAubacVvQf05duSK/L0HIyIfjzUKPC9fe7utKxrF0lhM1tU47Lgk50BVVY
BQRDqVWCbnL8rBzzBf+Tc8WTU66PmhbEfQLMV+HiPN5WTVUz4LzCTcYn4l3bPSgi2K+PF3TCFdEw
AHE/LssY5cbNPk6yi0fuE7wRq+haO3aOWtoZTzzxqeCDToByDHRb3nVmu6hqSDPhbThSOx6T2DdB
lXXeoEXSdL15MeUIshNQWMnnCdjBc3fGqZwZdU4f/GXg8kag2yyRBw7VtatQWIOwDBLn5bYbAeBE
2pdKjjmmaL4FaHVXUPRaLR08F+O5zO/Eh8QviPAqAd0vLsfNvVgQhnIUwy/oZrBEunK4Uj0FjXK/
nMkUTm01ankAiaLQjwfC9tDjrAgKaYKErwOelt8dAl1/h3DlobHEmHbc+tbU0Hj7ex96a3X9VW+O
/1xi/DukUFvuyylFyyghWpwxcWoHUa5e3zwQl0Al8diE42rRS3eCm86DAimOgylA65H1Z07DCTN4
WQXg7Ea+haLlelrerCQOcbMIByiOYpILFK8m3IP6a4vQ6TvZGFmKn0kE1nt+E8aQ1aEjs5bI4Z+b
PIDVfh2DDwa3WxQPuV81mK4JqNq7Iwfpdj+Cj8ZwdrBUEKWNT5qHj7/c+5kX1GpQlgIJNQDU8M7N
vtoqtgrIfyOeXbJf7UX0ne0sg1EqDO2ZrNsVu5YcPjZ5IuAcWdxsMWBMAMi1TCQEhCKD+BlOzbmE
5sQ7a02Y1xOAziu6bMdfkUzU6xaFRQ3ge7fyJvNIgoE+8NoPe6AOz2Jv1zi8+YhH9jb+jxpiGfY+
7CnMhtEvmA3LrAtxMX2eD+6ZTsSpYHZka+MwtmjLAgQBQIbtyc9xX+Q8pYfuYrj/P0gErB//3brA
4Q0mArBwAN5wvI992caeCnE3BE2mLtqVkwSsOoBr7fku4glh57fyxAGMcU38r8mNd/DGmjmJYFLM
Od1z0B60z6u2sEqCT85undQ+j789aROt7BWBgIPgr39/c+hrgHJVbxUiGdWXjv00xb2HbOJjrz+R
jSHu/8fG+vc3NsgAYW4vgo3YQ1SZij0Rry4I9En942NDJ26AI0Mb3/dAgUQqig3UsugSzBD2CWfT
BCxYtxNU3oAs79aqzNePrZ461JiHijCuDN444NOOl9csMsQjAkhCVY3WAIUMF1IZ2p4t69zZPvGx
MAmBwizKyWuzb7M+R3YVkQEQmStYeh3kaV12rXJv998noCghRWultC7/vhSLdBPgGxgGVGBLrtuV
9RKp1gAJGjc+aMlKC/0e6vVTcOZGOLnAN4Y2B7ycW/i/gqEisDJWRKmj51Q0bf7xF1v3aXu2Mb8G
qAhuVEzPbHJLSJ4ILQBtTax++eWxcE5Q//ot6wCwwUpmkig//dji+4WhFxyBnTgA6QTEMTdHeyja
NvClh6uOTcD7t3aZ+6KU+3Zy2ot/MIV6CWDIHrSJo83i3GicIIoA1mgPhUMMz9z7XbkX7nDmKju5
ojdm1nvozaH2fFHpOcaKqmq4G+vlcgbRsUPZXx8ubNwbM5swbBzherULM5pyFD00/TZZ3pnE8dxS
Nh/HidgIUWXsmOsCcKP6LDTRs9efKba+DxM2CqBryxk6YQiGGytEwq10PCA9nQhwedK79avurw8q
bADyDh1gIA7eQeR6GnhEhrCx6A7sF+6dw/iZQu77swMTcWihPwT4AtLt4++uqQSy1cDEaNielNHN
Ulppb9huoU7m9t0Zct/3dweUroErwX9QkbK2Uq/Cn8D6tnD0fVkUpIsXHuyWXaBvOSdl1P59O+jI
2lbxNW5p3egQ1vzWOqjIui559/cOvRYmVsFGtDEwIHy8f2RwSVNRmLCnsUrdhXwOgvGMq536Rm9s
bHHSDohXBq9GFQIyi4dY20nVPpCI3s4epthDcuZ6P+HY7iq86qCRgA7ZttiiET9pz9Bzoj3a5QbU
HheoTrT7vw5rR1ai432LOlG6jl47W0Jl7jJkHod6AhL1/5+ZzefxljgoVQkzRvmJUwzJUKhE0V8f
Wznh1UgrI2BmAxA2vHv5aBALyHiBFaDGM6u6a8YwCawZ4Ib6zMVz6uMAA4LxDVT21l7u8bZBNsWI
Dr6QhJN/jYL5BRi5z5g44W1QAvyPiU16N0VDMExtg8UovWSDK76MMeYO/F4/2mVz75U+O+NxJy2i
+YjKDSTggOQ/XlTtyIZZBGiCYbHT1ptR/WqzCo2rhg8o98VnzJ24H1bgMQj6V0AXGMqOzY111YIC
DebAqXLRQiGX8+mX4zfn6murbx2nJWtDFTEOpJeowFobO7UkKEf1CA1SDxgPLdHtqKw6qJIBa7tV
E4kvkf4Gebl47r7i8JePvfKEr6ALhgQWroK8YYuKqgLLa2qODymjwk+7WRUXYDbx84+tvJ/WxHW+
yoO7KGqjEbhVrQ3wOAX+o0Q5Y1ycLhuLQHrgU4cEcMYafwE200B0qLD6OZ1Qcnw2kDu60eUolqxu
4/GBuY5hSYfhtstx5PyeUtR6z/j0ya1A2R3VTqgNoul8/Mnd0gkmO0DhffC7nR70Z8VC8ffbjUo7
mmeYmEGmtu2+ukaUlesAfVN001dQon+vfLTRP97sE4HmyMYmaqKfyRrZwUYfNCvKtr5uNPUTlHEP
gSmmM9ZOHBQA3UIU4Hw4MupVx7umdB3YrMe908bleFGracxpPNF7PvLiTBpy4gPhGYSCJh6uqINv
65q66HVUezgrZAm/273O5sI6k3qciDIwsSr1oVMBwbL1J7zJcGkEacKBYzWe1dlfh1KGXyabyyEf
ZhXKxDR4qqTgSEXT8eOPdiIOHBnexGxoL4KQU+B2sN3QzTmr6x3IhfShnmuUxLqJ7wkpMevjBlA2
4eNyJns4ubWAw6AqhlQP6LDjddeuXwY6AhaTMVmCkltRVuxst1/OHYDV+Tbxbq0KozRuIbS800Os
l2lQk1zvpjlsfzuDhwHjuC6/MKw9bWy/TSvbUge/ZX728Q6fOhYIc0ATroNk4Jc/XqIyCzCYMZbY
o70V1cV1PV3ZhckUPUfYdGqNK65+1WXFgdjCHrQMQF5QwhId6ByA8quxDss8NbvKOPbeqsCLYWNc
LSOhz87476lFvjW9OY2ETHZNRpi2ZO2ntA9eQ+btegfMmpy1u4939NTR/0PkA4zmehw3AdPwKg4W
AmOj4+/KCBNxtfrlhEX+sZmT2wkcADYSqF1Q3Rx/OF1A27afcRVXkVd+aWRhDgsDBaomw5L2ZGKf
ZWBAqTLN4uEfLEd4VQMwvE5Wbao8o6qGyaBFmpCQhgBlMoxXpXxxnBebzubFKeP2dxXZ3X3n+BhF
/AfjeDUCqAKSD8Aoj5cN6fW6cAJcmW7nB7sFIygDBFX8BuSVg2xSYRUQ2R4rvuut7vPHpk9FQR+X
FBqc4MV4d1R6/Cohl7XXGPIwjUrj7VhLx6lKUMKLxNMwFkamaC2L8EyI/3NdHMcHoOcd9L/Rb0Sm
vMX8trEUFWtxeTm6OixBh4FGza5r1/lcutBfCRvNUh0zKymt8tBr8YtG41eHgzuhBWl3E9k/ZK9+
Cu58QbLdIsVgBNWKeUjjETPFrqBh4vB4Bpw9Akp6se1sJoGTzrP+xMtz6kgnUA949aM/DBQs+JNQ
dTr+hszwoR8lyp410VbKgTG+8b1yvGtYB9A0J1+BUQIDaj+j875YmI23e/BvRczZtV00ffv4q56K
8UD9YgjZQ/MKAPXjH4NWJY05QegN7FCkaD1NOYun5uJjK6ciEAD2IfI8VL3eTYtiwLHp1Z8Az56C
6pWUzwt5nOtz+fkpFw1WTCySD+RT2760wOPD7macDuQ35toZUD43wCfe166YU5fE0L2NjHUmEp0K
eMDHALEJokSEos3nbBxZFqRcI1EbPkHO4iD85huYxc4E8ZNm0DYEztJZRxE3CRwuTX9qCphhXOxw
XQNiP6TzuQHuU+4A1BJ6pwH+/x2aKyhBJorsEyiYcAyu0AUsHiTG4g8fu8Op4I3xISjHYCgC1aON
06HdrqpAohfOaD/mWkXVftIhuMqmvr5qu8LfdVblPxhfy6ePLZ8AaeAmhMrHSraFoLKN3pNgrKuc
tW9TThgbdYl9cOjwI/JBa4rOfJTbjXlRlXNFvWkvew+zaDVTh8Y1VVr6YJLC2yz7+De933P8JGjo
oAfpQ3fGWv/+Jr0ENc8UMB+jOxh50WWKMbjAz0MWN+Vfn8JjQ5tt13rG/gqs3eloFjfjVTnxzw3E
DIQJfn28pvcnEX0JiNOuswxo9m/RY5HF2khLnETjjgCKN00J2daxkDNYOPFGjxIw73OIpfezPIfk
eu9c62WBISjgU6AhuJURbzEC344uXLhuZgccJ75b3NKurB7daDE5ahQBNFgTQYtzKoCbE4oEGemO
hfcbslgobG/lnsLSt6hwwdQKx2fVD3v2RvnaTNA5e3QwxhG8/sMW4x7BnBwweqjzHruNH5Iy7hS+
ZgmVrOBlDlUyuTzzoh+t1mcK4ycarviemMgCxhPXxDuxrrIZBvdPRWCaLQgjgNrhpdVl+cCmhAW1
znvK6DOmokGbxzFfmkgLT3nbFH/9Gj/+GZsg2LqLIJGLIOhKyr+XQPMGmd/UrD9zJN/fV7CzHkfL
QY3+3cDW0jTApGm4b1mWblLVAHUVyGPTsRAXszJn3lk26n1r1vgmxXnnPJvELsYQuyzBoZLLIfxU
9aHTjWnImIejIsyIEsoOk54ajBeRKUILTKS90JgUUiOZAZ3WCsOMY9rXoxft28aZx6RWFNA62oYd
OITjeor413ks+hqw5sDCSEnuFSg7gKst9lk1ZEvl8LlPZVM06n6M1RB97vvJtupUlXSJQgAP+SDs
NKJFL+IM9DkLQ5dxccG4jQrfaHP8LV6hwKlWbdutKZTXuuV+nBR17trA63UiY2sSOxlMPe2SeYlq
NHIKYCF2pVeYnFSSXTDQ9FzN0inRRQ0Iu2y7xb3s/CG4bq0iTjGv6Sc+KH0e/MYZx1QNonMTXfPq
xvB4eXBaWWGKvauuQa7RZs00xbdKxd1uaR0L3DhzlEZdiyEqJLOXqunch2iy+uumGkfMdwXtvsCP
SJkU4IHXFt+VgdEpXaC/CF1RdelJZz4YHpKLHkPGeYUBmGsyFGY32K5KHBb7Vz7mCSEUQ6bglTh+
jXZzvXzyHZtfFqMbYMd6kdumtL/1rsVuMOAbfTNmqm+W0Jgd6urkaQkh/JEKKI0B78+98FbFChD4
LrTB5AkiGmtcWE5MCVbDJVoRfw1dgN+q9A3+tUNOe58/TjqofpBGAMRqKvO5VDLaOaEOUkTlLkUp
kSUBt6JHHQ195sykWaAqwlqeqjkCx9gQqsu5ACVTf1WzZg4TOelhwKRDrb+7UwPJlNimyz5uBzfB
y71MdXepVqcTY/TiziMk00KrA3k9SjaZUkTsFzdSN0UfWxfa9upPnMvui28ik1CpqmvU8OxEVsNw
O1p2A2jTYPPfRFrsS1AWIJJSUz9csYbIOQtA9J4GJDKZRQIwqcaQ43Drhl8vJZOJlAFOim2cF7e3
5E1AR7WLaxo+zg3on2JOm4OyZlD8A64F0KKAtgPEzXXm2OOQ4mHhHspl8b4tdjHmUdhCX4fGClOo
YZmNxvAbolBorkMXXuYqDc5Dv4hyB5XvOWXQPd6Lwb8fhjbOLTYEGWAqoC7H2O8lxFR2U+nni+zB
Qd1Hy1TkJmyNn461bZ7bdgh+cpTo0mmxaF61ERB5nT0Byu5UdmKFXbfjxkGzbbBLLfdADNoPdNYm
mU19Z3sM6KzxN7frJ79scvBU/Fya+NCJ/sDG5qpl8kk2YP+ZyS+UuPwUM0jqEC+8P5iyxaDhbDAD
7axCDEZ8ll2EOS+gGHgYpMUoRSpCOqaVWaa8D2Z1GXSuc+MNMiE9aLSV3RQIAID9ly2+SVRfCG+6
YcR9tEBckbsy7HIT2wa5quXdMco/NU1lUtnzHDjHFcrcY4QMtq3Fz4invoqxwhvB+Qq6eScZQSCU
YvAYwGvaX+hyukEiJvEObL+DHOCLN/IyKexiRjcrWBK/rN2LDgn/YEFNz3Ha+zhgr2gafqqiqthV
ggo8Azi4ViETCvQ8Lw8iXop06ix4KMjAWr/dOyRwdxhj69O5rX5gekimJarUEB8vWdbyUSdjF0Og
koM2jBLvmdpeBo6a+hIkGgNAqv50LbW+g4Pf9K4Dg8oBsQZIgjLXDAtOr305LBhtXxDEXJ8/DKW9
j7D7SQfsJmKIlhnxubejU1DkOlicpJoY6I34jIZ0PAYzSCkR4ZM5LknSRVCHrqO2ThqLWAeUkn6B
WjJK+i7CaKDd7saiLneF9Ko7GkRlxqIeT9+WghwYrRM0uVGNlgl3KUBbbqtu7dk1d5x1SMYxlrzc
GV3EnzpSa5Zg8JZlYfQ6k/Iq5vEnA6k+jJ18XWICT0cKmIAu6GEqokMUrh2YbrqZSnXXe4h6HVQU
94ORQYpH8d6asYfMO8zUyx2r/lRAVkX6NKO0z+OxT8aSe8AeBqh7Io1IgkqYtGqnn2UHCsWlr/cY
5/jMCvZtDMzlgrZSEvj1dThHewZENOofy7VazJOr+hvpyPtmniEfZeFf16BO2xkSpQFvrprZver6
JtOA3VaQb8gNKT5pVu3rgr6ajkJiwYsYHuRg/AZ1dB7r+Y6rIcww2FqlgtS7iePRoB2uUh1YS1Jq
J28FuekW/yuf+Euz4Gj1DWghu3uBYzTIFnx/NUhpC1RtmgE6sUocWgZ5r8bK7BDJk8QgJ5TO8DWL
DlpCwfJayEBkHotzMGq9aoumiNhgP5deSnEpF+N8Dd0w5wbUiY921XwVwTJlAmzliYmrh57XSAq7
ahe7kLBSUHecoKJolwdf9pfN3BVJUUOkGt12jHmEkF71ibqMcQOkAxKFZLHKn1YJjslQY73gfFss
dx8vw5hLq7qNpXczjj0D7lxOwbS3ameiWTASirtlcOUnq4/Fz2asil9FEPMrRysnI6XzrNRCU7jI
Cv2NwXfs0uuhj3KtyeUia1TvKqNfGsg15fVU9gDizLvKx/FS9V7BQ4AGeoC0qnUYF6mygkz9To0B
y2KiRtTCVpUeu7jqEN7w34pbG/9QbYMLeKCfeO3yy3Y2KeRX9iyuc8kc+LGAjzlAm3rzQdScJT66
F7iNmttpcHbeCJTtPKYeLzPMiKQNax/qGVLepX3bWPwubMF7JUzRZL7Vq7R3FGpRfSvxD7gatRsN
RRdW7gk4OTDAHWdxD70ogZmkpmK3ZQGRrbGvLnuU8Mbuyo67Qy+qS9qKXPoR/sWqTR2hQaGomU7m
qrlc4uLaqyOIRoQYaXCa6tnifUo6MLZXxNuVCyAljfraj8FuCuNdjHYPsjr/Z9H2aYX7M1zc57bq
Ef4xlRBZ3zAcvQPT55NLAKyPGcuZr/JQQzOFtmk0zS8Dqzt0psj9HAQ73gefY+E8QdRlJZVzDoVT
7HtB89mrM2+cdh7xbtuawqdp98um5Y/Cd774lglxUSiojUs7AYlgmQBZcwe+Cgg5LbcDeKkTv/J2
7tA/1pP9gDlqdDbgsm7xFIr5G3duA+2lIenvoiaG9ojnpL4tL1gkr7uA1cnsxy99re8nr8zHwcuA
5s3qxU0Mc0A3OeSNZFdIyeZEzXxGL7V4NFbzDahmlRjrVVDnWc+YbBYN/VbM7d1iLxcEnU9QJN3z
2L2DPqifuJNJy8l5YSy69RvxEvdgB19caMEVbXXnK/pKRVsl3uy8RDYzaVfGWaXIXRspwC/Uqvau
E7uzv+OP+xYP4dZ88wsgs6jnZRFUQ3x3eVpKdUHWkbZBmFtRmIsKyRIZfxUTeFakfSND5H8EcdzB
Vs+IGCMlec1gIp4bmda4XHSp8pWskQzNTrcMOEuIh/uQKeD+Ifbo78C3cMehBYE0Pa1GKA1KUr9y
q/rRxTjsYTw+NVb7XNB5Ro7ofELt7tV3+iVlXB1QPshiMWaRwu76vAOkuGdwAowzQ9K0SVpiE8hy
VXszjU0CdcisJ0jDPI+hHe9dOsxhu9qzbhSbrxzmRQdF4ltQGu1L0l4xDoZcZ3oEk9Le1f6lcSDx
2zu5Hyz7qYtiPBn0FQCIr1bvU4TbcudV4tEX1l1TKH6Im+qXJEjuu8ITOeHx4xSCB9tlD77LfkOR
475evLSR5a4j8ooic8BTF8MIP8wQIRkLHsVEXgpbXhq8A2grDzhHF6qssrmvDmNBUAkas5q1ud1D
6G0U4QPopTIXl1ozmz2YC6BPywPMsvoXwxTkbjfmXti9cAo0YRjUD7Pv5qYBH7H2cp/Gt1OjDg4m
liU4Sb0CDxjHg6TFgtDeMsD7MSu602OVCTI/R/NqCWP6idXCcSiGx4XKu2W68EfAgVG+GTqa26iO
D3JMxukpxn02NNa9tbgPxsRO5rR1uJ+FfI5niM/oSD0PAc5Gv1xyxht8HJHW8/KIAnGdTmq4BxnU
zbhUNAHRv0l8HeCd4U5ZaLuIItiCqkob8bnsvYfODROLooNWqK+1G2EKCfSyc4wCW4EMSu391v/c
uiJz8c/gEpdjlI11kRWxuhWVe+G1VV5E/a1rwgwstZmhI5gcX3EYcu260Pw0Sel014xE+NpuYmGI
FdDMHWAA90LXd0Tg7+WN8ZfLktePPm9y0S4JIWgGxPJGoCoi1eegwPXrLp+N95VM34X9KJtpD+7S
L8MQ7QSysrHCOzv+4ssXq//Rsxqb56fgb4A/ek/VeMGxyCYYk8p8o/V1ZZov7gIyFWBEwy5K5qZL
bHErplsiPsdlBI+Zs2mYMHzfZq38idC3d93lwpqsxJ+fiC4OlNSfMJLUJJzY10iAkgWXp1ZWpvtX
j1lpWFdJK2TmunekRQ5hNbeeCFIWXJfW9xGTf8gjUycqHsfJ3PY2hYLlmKm+Si1QXpZaJ1H3tWlo
7hbOZcdRe4tfCwzpTkH/Xxxd13akuhb8ItYiCdAroXM7tPO8aM342AIEAiXS19/q+3aOx+Npg8Le
VbWrKj7eGp1e5nB89Ow7Y0/dpvLesIemM1Um34d6ReiQrVIOpCxudgtZyy7WZeeF6Bxa6K46uCR8
RUZcQYDnmUNYXAB1D3KSfRSXPazu+XG1DjWDd+7ptOPue8O1Kja0L92GHTedfR/3HmW7hYn9iq9l
MisWync1pimzu9mTkBXMRE9t9BzbnYdp8YhPZRTcBu8YtG+u+epGtPJ0qBBht1vRAyncAskuQJnt
8f9gY1KSbdp58XEYH4LuGosTFGuQicVlF0mMEKuhpJFXLNmfKUagos/yVRjIroLdyN94/OiF2U3a
D9vvWRyWQu/W8Uuj1TR1BmQizo6rjzvBxQvCqc13kjz3aH8NgVX3EqH6Hh505+8Ir6sE2s52gtp8
PimYgEV9etZxekFeLmIKlqV0g31NV1qsyQfjSG40IIS/JmcfWGfeTfYvimYgIU3VtCzK19qdJK6A
aO0r0b9RtR5Z0jwTGb9A9rBjrfwIQlRBVFV1s1Uz17nHBApzVzjrneJ7hO065JK4opa4QTpxuHtD
iuw6q+Pm2Wro1902r0ciQ4xVh4jBDl8nE2AtvGbzzxrJqo9fRvK5+XEZiacheeLutGVbSQUCcFhy
9Zp9EjdnAwsIPeIIHZCiB640G1h+7yJnUu+ibDwNat5DHY+uJTulRJ9DvARW97xs4heSTW8bx90a
LJAA8crgsUzuilH2KmPNJcJqFip69uZDDVFJrsafJARmE7U7gsK86XRJ9YaU1vmc1MGrGd1pVv1O
TeYSqKSAYgLq9QpGCP+hFQhg8bk8weD475SQtkgj9dQE41/Mid20WoADAI8fRzScntcVdG1vTUb+
4jA4zJ3XFwGzz7G2pV4j9AANR981oFAVzW+9DjjBQQ3h80xIaMM3+0xBnBIl15AlhyzrLvhv1FCd
d62lVwj/CmDqYEBKSPQMqh+eNLi/GO2fS9KcNg9qqeYgrcRiov/HS2lCDoFbENfOdwMJ3lrd4IpJ
93Hj47qZKou7f+jaU9OMF602DqRlKmUylWT8EhJhzc2rk9M/GFsWJqsP1EfgwWgq3K/oo3+jZcOh
8zlBXtuxthpVEpawtjk7hooXK3KOUUjrYzz2146GF7uSm8jmnew4uhhEUCEzIs3j+w9JF0gnUcma
6Ey3e8kNo5guKdlm/vC1zU1v8tr78ZLt5tGu6nDXB+tSsRl9xxxVfIr2aODyLm4v45BUFIshov/a
ds1bnBva0l2Av7LCZFQ6crN6OXleCEnwtwoDPKfmSuenZEpzNcy5lbtuEysgYzxm2CLvlyYp9VDv
HIh8pOTgN4/i/WKXl4mnJwxBvy4AwlCQv5DoXQR+oQQ/pRMtF7+uYvqyoaMOZVAl8hDhpW4jYgZw
sHnDfB0m9d6lw66TEeze3hqCbw2seoojd3Z9WMiVlj2L//IkfE0UcKYAdanQB68FEQR7+nPa0Cvq
i0MUjp/ER50a1SVsTx5D/qqFX1BaH/spglctzWN45NVBPtO5GFOGcxRqq5SjcZJVItQOgjlE1H2H
I9l7WVvUDUD6pCls+qL9oTIBiNLwKIfhv0BWETsIfygd+9c2HUDfzR7oHByDDJHTW1gS4IbG0wc2
L7lE/JVNMN7subInF8gVO5DwM+pFeRiw+pP2I3YOqwfRvjhz4u2Px6KSzf1FjvYiEgRAWAAYCZAF
ctR4WQrzXMK3uRe902bftLzg/FDji/DKgIcZyTc0Qyb8j6O48HFeRUAD0I+fIDH+DCiyx9j6iUTZ
Pc/e+iXtUOZ/e7U9qRCZCg57hr37Cufotp2V51B9L0cnxeeALQ68DbLyyB2CJcOhHqIdbmTyiWGN
h1Z5F6EAtC3U/sdMfVyY0ZWmK3ztXXhTq/mtVcvQGooHaFW6vEXTDPHIf60fv0fxeEuTGc60+E3X
dH4coUsB0X6Lov4hG+k/bwxuwky4OZY3V+/6ye5o+sB99+KSW5zYksvHMP3scI9o80UCWB8FfYlo
hiPnuNoiih5dlDTGznowNAOi6V39BQvcxPupRl5X3x1W/esYLVXiwRKnKQgDlNAUiYOpbPc9IHav
n4cqxf/GBB5quBAyL6/jfzULd5x8uWk+JNlDggZ7w43WQO7hpb8Wz1LMZQZXlgQXb1KrMkOEti8x
rcajk9A4tdRhmZJ9ErgTTWCcpvSNt49kqv+yGO/Za/PUw6oZ24PtljzUrj8kybo+wB8GcBJQKhxT
dHnCIj6O21YS6u3EfJith5jorwbZKa3vdtP2QTFEWZN+j8b/mCh6SPhnStlpBb3Z1pjNQ1gdbJ2K
NUv3rfg3cUAPbVi0dXro0Yl7ywgWmCwvfb29boE4TQm2X3uqQ/kUw72Y1K8ezFaT5KmxaGGnn409
0gV3GUomkOMFX3dc2UPbmiL2uzLRXbnN7pC1AG2j5xD1swhhaiOvZnlJuYdi+y/TSI6msKWd3muF
nLjppUHvPuDBNs0pagFfiGcs57zZsrxb/bwHWxmqjz60hc4uxCK8xaFlScu4PnTe4e4XJwcgAetP
F73GgH9Ys5yBZ+Q2xA/QP9If82T7lcOyB+57kVv/1xJMKGPou42hLrGI04GCfhQRpERUHxcfA2XR
k0TGc/o6d8NeTsA4da7ucUb0QZI3Agd5NwD0Z8jSpn/mdCxdF1QbMPMRYvlWoakF8NSTcza9h716
WCdgXhnC3HoGLBiiqHQ4+OG898xaGVTNDbh2TA+dvAlkS9s6QLfzzqrsxmYDI9MFpWQ27FlX72Qi
jrAseeksOUCIfRCJd2PJsO9DUPO1ma+6l7e573skudV+HgJI0L7BWRfEoO8BI25B5fngquQYn+Hf
cmhHKXB/u6SAJVFzrfUsyknyb6FUtVr+0Vp1g4HnOQHkE3q0GkPkLCz8tPjB32lMnzagM4e+zl6h
Agcr4ncN8Ksal7hYm7wj5LebNKC8IbPfkz9PMA5EndxOtS1Ey08gIfdLH8qceg5j92AB9zC2fgwi
1NUhEOu5GflOaIDVWqsbvPcxhkCbDZPQNVpAF3cozMghXurDhqyhnMF5C14q7AAzs9fJjojamunb
GM/AW+SmCqq63dKrvdH6sw+Sx9ii4jDJ48DQq2013sgQYUN6ifgnswa8gsQ/EICXGrrGgqozPvDt
BBEmmcC91+D0nS9Z1O3DLSQFAAN08+zI7itSgEJDiSkfwnWZi74FO6bn9W8nwq+RpgD1qGkeA7Gp
cgrCi0rXnXLRcRu43YGNDcup7eEAZcPxGNC62blo+jMmTJbzQOx51sN/aNyywox4twOYqYIyA/pZ
PbB0ufk6Jc+1j1xyOJKB3UTtS2YYkRMPPSJkZNDOaVkCS2thzJfNCOiwFGBZRMCrRH2CdEfJ6sHk
A7zNXlJ/lW+ajtAqSTq795gBZnwTeNJY5GGoj1gMAtLc0dI7jdGeUUrM9FWTJbWl56wPSkgDzSbc
P86Uj/8oYd2a91k9HqAaIu992sfeZXNu7J+AAW/Nv2aJdPY9eINud7FNBMujhdjLnIXRVWVYVqse
6NVPZpjh+CAuamv9TwPniDK0GZpTtBYVuJf6BDJ0+ApdzA7NpKeKN4TdEtewAQbS3QIL/aG/iiYC
G8b1hpGJ2Tx7dZAcubdh6/YpTv5+wQsBBH3xN3ivYoisqVTr4uZeKbcopsa+zGZ3c+hsjw1Hw0hl
Fz0Fehja3AcCV3lBqIotGdNi7SYPjYCYf2aq2mKcNarllBZwhGDnBDjPZdM4BzpMre5ctzZVpzsy
7/ows0dASxJeN/107gicMRFx2L2mi0O37APUg4c0YOTV1c9tsPhp5Q8d8Bdkb4ndFIIMSYGPYZIr
wk9zKVnborPwhVsn7j/H42SqWITqZU3AO3LaJ3us37D0p8ihZCBIkagDxF5CzDHlQ9DP+3mBQXsq
5YRmPDUHwRJdDRtlF8qStIiTGr0cLEPbYmU8/FjvS3TGOAr+lYQVMmjbJ9rhnIPyDgeiwVVci8Se
RgUPcRA7LZp9HqzreQxM/dCLzfm5rqlJ7gOp6VOsgv7oAyCs+rGu9yz02T+WRCBkYZJk3rhc7QkJ
zUF5l9pUK+yfUVItACFWPwSj5GeHrbb9RTsZ7ONpInB3otAcE2rBbyX0JD2AvOvscKFkJmW5B/Li
PHhxdOUhMbuV0wDspVwq1zZptXLXn2dx70qAP+9gTCWqaEIFLKGAfiek/0PEnObW6QkWSiE/NkMW
vNIp1kVi0/kIYYV4D62zuqwlrDnAdIHd4Z3rKw4y9IbZ0vq3SSdZeODJcWs69HEhyn3b2umyDg53
vOXBS9dLiOJhQjbqPZJJZtywLlRd8LFKcIPwD84QCvK2meDRCklOeNKivlKPi2S8y8uFAIdWj1Et
SzhpTvQyal/AQTACTj9yIIZd3Z2jLvLtX+p7EOe+1ZAmcJeTTnYa9YXXT92Hkr0f/4Wz3baYXRxv
1qojJ+vWgUxKpYLicWPD09h6On3dqE7wF2FeaztUOngH00ea9hECr0NLFvAvwgvA7GWbzdYTvOgy
8SysF9ITxJkxRSHCiNytKa7Gi9Ned2eMGhhoBBiEoo2XlaOAtgEsGwSF3VcwYqjyh8eYE/g3eDxd
/tu8FpLsPBroCioqgZ4ZFTB84kzDq3EUsf0LrMPp62Q2zVQZkAWFWr5m1tuemiHu6SlI1AyXfUKH
ZfzwxZhwlkMbGWJ41sZUc6wfPbfDmCsZU0B7QOBY/yUwKg7cA2dO7X68FHQa+vTaN/5/WGcpQGLt
L/hI+Zg2Vn25Tkn3DI/phR6RjBHrD8YCQ49dykP2m2LVr4/rwJb1MyKxiU5tMjBbGJtypLDHTpID
l5NOsBHHpoGhoZD++0DB452TGH1FlcVZZnOzmljvwHpgw0T+nA5fxKgQ2bPptIyoARaIcXuHwX6I
2ZKUHxAqE8QPRikdlbNCuEzVGMciKFUynu5DvnpfazhkXwZ2XmhciK9YU7XhZmrQ43WMSIGi5wHt
/WOGGV2ghzYepJn3bPQyVA9B5wv3i19ZJZVUfQqyTtT+r/Odm370Qr22KbaJT/qrhxYBdWS8pH4P
5IFttnnzfDet1QzMAq/DhxriM6M464HSNc0Ggwy7+Ki+24Rs0esQDfV/JgsXdV5kvNxgtOmi/Tom
tn2kiQ7hOzEABgfoF0WeXosxg4olzWWzBqCfQ8Mn0LwAjEdT8oGz4QspvqClFRBoLFUAM+iD82Ec
/S6HPcnAywVme0ERO56uZzbwMH3hIiR9afTk/yA4ZLU3mPKFzd4qGqnTLEDX/a7w/KPF1nZqKFQC
aSrLTTqZBac66xr0Z+HkFSN3QbSLU4O6W08hMsyzdQwUHo4bPPVv7DPZ7AY/0/zsKaJJicEPHf6q
aUiXMsKwB3mn3N+QCqrFdE31pucJ5fgcgWKDrIMN+3VrmrhUup/kjWDucKhL1XSj95OROsveE39Z
OIpcD8D+v8GOm/8CymZjD7U/ufrSYVPVh4C3DsljkFqtpdu6yf7d8KfeZypbnJx5t8HrqvCc35Mi
yOiqfiHloeIFsq+tOWQJ9PXQpENGClNmhhxuCbRs7nz3aDqCuq8e0rb5cCP44U++pAvZM2aj9JJh
SmF6JcOajFUtrIuR4KdbNf4JmjktZslrlMXOKlMseCX/dUFt+B4/lsT5Oou2LWMGM6yN+ct3LGh9
dwcNPqXRdMYISR0elq6e4yPVWXbeWm5OYdTB1anhCqKp1mzL/NSxAU4OjMnsoQZR+oCDEuLeQYWf
tAFnPcNdj0G7NtXv06LtPuEoU7vMkaGazSrWPDAKoF1Xe15bZG6Ip1xMTfYASRsqGcr8MyYoh2wf
r6LpH1vRj/9ak0WferjTEZ5J058xyNxOYis+kzYWtwhGkn9q5DKgYNXAa0UGa6zKm9Amw4HagETx
Y/YQLNNqjvAXBzK/umx5GX2KLKUhy5iB+gIkQOGgeUGSfA21YCEbbr5D5KDNsDEaFgqRAYt2UL+G
BaJdzINSrqF7T3TZc2LHaXu1nR4goKzlD4ZUIMGzU9wSzLMMm4E+KYhO/WLqx8xJ9VgHnq48xj5j
7r5Qeb2PqVGFMZGAAeHI4dCHmaxgni98M/sgce8IroEqkDgQSgk1VW+jrIDB2Ye/gGNLePLR0NRd
tFz7HQ8hwxum9KmDYhut5CJPPLF/e6Plzh+29I0Rq7+BOHO8yG6ummT4C2b50ZNoCD06b09pOtRn
sbbbHvegvBAW6T/oKGpU+erEujgoTDt6JWkZwKlJbfnWDjAuYUHwrqw2Bz3O3lOLewA+Ra0/dw+p
YKA6kyHa2djpM8QEPpQo0zGNg+6ZAJv7B9fr+V2ptVe3yBdxNRM2BcfMYkMV0aL6K1QF0Pn0WIpQ
iC6K3lYvjE42cZErggQzGEh2hZ6m5pH5gLbE5uNgfxo7JOVmRhA40+b2+OS/kxy9XUvpBhB9AKCK
2Zs7l2Z2cpRhYfBMj0ticDJk+lIDyEp6DWdIhabICwBFrU6cYqvBOMARIYIYmXnFMGZ9YdeJVgGL
P4jW4NtlRK6YnoAGHTfo04i5c7huqfdQAcv002E765Dxm1Vbc6/+plyiF7BdePZph8YEQwMwcYv6
YqmTGBYm9HkL1AX1DFQCLMXhRZft3bkM0pB2hTETC3aD0xz2Fulc4JbG5ozRtAULbCxdWD9tW0Ow
x5BdQnv9GGtB8iG5Oy3fRRtLBzEqBHcJdHCpgu1qRsrRpeF5cuQJNchfr0NpxMEzYkX2WwHVKTy9
xKgLDA5N5wmq7ZyQDX2FH+CptqjZojnZZ2ObIRVB8pOaohOEttATGSEL7dOCTV0PYBqaDezpPMhE
WlLp+6dl2JIdGTWUDJNbcOEAKVBUItMWt0YxY4c+wN8yBZEr6qLH3QPN5fNCtw7PCPvWE/eDHTzR
0beN2CULfPUxjnMGLVkX4YbsPxBPWwVXH1piDvKTWguUEuVqlWVyKLpafc8gC0aZLhdPxK+xSQ0I
YvPuki0qjF+TAgr0pcLgozguaatKXDK2FHy0+0as5Owx6e0hC5jf0vg+DeHZuIJU4jxOM4oN2YIH
EDg+azMWGjdxMao5RBRBeIQt9rB3mhxUDbZjGSAsbHvxxOsGnKR1ZcPREdipxXv2pgihrcEfbZAE
A70++CqJB4zhva0QcdcdAaMHeQzhSxFwVCO96PYQc4AuaKYLRjdAeQGvBgerLzHDkGQtSHTEqvKK
rkdlJOr2I4QtPHQPuKX59lovYizjzp6H3ntJQ7DnY/rZRoC8QYof4OpGcprWT9B7vbkYmMQ2jzc2
xJ81yva7RiEseKymZz4o6OCifnpqaTvvOhdGpa+Dki39UsxUfuCcjaqhwdncCFgRUYgci5WASfG5
5Ue+hiCp8TVkh/CxaBoRAy9BN9TfGeFuFT8u8JNSwGukmDB0U9Y2/Wahewya9Qui3M9xVF/a6cdQ
Zw9N7R6BWuwk6uDcImUnkZ733vDgsU8R3jhncq0ikwETcu+BZrda+9Eu3YLHYFqBkjVm+R1muMhG
pAHauPR+ix+DAqUB3Nr56JhMe4x1CJgDvQ0Iqq4/LnAWGPKBtPyaxsJCiONjWWTeBnlLRHarbf3K
IlEE6IJpbkDFDNiEqDu3nK9PABimmw8N87ukZnvTcTzdMHUR7SY6yeuYUbuHfXB7WaawTkGXD1BE
gc4iWSXnVq3P/miwKZM5aJCdnkgFuVj6FkCggzzxFVa96AoTO4DBkQEAobGvm0L55mpItOeR78Nz
RkCMEMT2QSzKe7d+su6yxjclHuQ39wlov1Sje5y3+jih34Lgb95O1ldrIRo0nQMgnWpAD1AmxMEl
+y6EStamLmA1D5rQZmOOfhuGJpSfFzZ8whdaFA00ph+9BvcxQ9l2RBM8Vs5P9Fn0aOeFqOELMWDa
1vXgYPSDIEtcErvpOzewPiGGK66YF8w7IDkHvo3AdQN7bBiH8mMB15RJqJLRRuxXmfq5jHp7gMQ7
RAPU/wUBtT04x3GujQayiG0q/C2jRzis0JPfC341Ao8FTzU4GlYL0EeGvHGNOQnZgigNw/qxFu4B
mOQMdU+LfTdpSB14/Rxvi9xTHncFUwo/MLlAA4j+2gf6tShEPE4Y7IVefUGOOF7XT+cMoPBtedlo
5IDmpRqqlRhJ2F0NoYn1q/QOdQ4BgGk9jC3uOfGA6hs404yui9A1Z/N4IAtiHZg9Cn/aMDuQ/TF2
+h7NCk4XtfIeWgwogGr+Y5v62qj2OHbIFe/0LvKkuMRoH7Ye/AtR8HFMcdQDgId4B5g3eh1/4RVM
QnB6QtFEthm5X5QWOhK3EHkqOKNLV4ffrRk/uglQdme2JweDimIkDvW/Gr7Sfox3YiA/wdKIak3j
b1ljCW1O+UW94IAmTh3DLsKkPKil6S4dYfMrZzWt0OnAtpnoYL7PdXwQG7KC32NK8lF27yMJXoKs
h4ZMUGgX1/WSTuJDzObQh2jFV+d/z76osqGboKpT/D1hOKAh32hLwim4MNsd7NKdYRjtnfwJB0N9
F6fMcacvGeLQS9hXPOOKPVs+r4UU9gLfAASDocCV6whJggbhFhp26pqtxOjcH6zoYkq7a7jCTnjJ
Hv2WvQfr/OS65RDGYLjXOvgbdStg+1mAQsKM1Q7pG3WZjhkEg+3SQeLcIo9h1vicgwQpC7VQ0U01
Vr6EnqkJMBCAJgdQXVKnmJeCZoOkNn1bUh4o8M4sPqGkngEpQyTgtLoqkZk8rYcGBhwQiNZheunT
YI/omKbUY+Shf8cnEUK8A4+EJi0zYFf6LYYiZaRlgineYsO9HbQ9OqbtDEhphEp5fVzq6bcJ74rE
AdJLjBxMRTKjb2Lj+shQrhbhHDxvHVhI0gWlAhQMDcbyVwMqKltjMQ8cuB9Gx/QR/vAw12XT31Xa
P6IHRROSwSu4RReqVfjcTdEzRlz2NcN0jz/TFwSNAcYg2Q8mEKFJSW1XNAlsR52bW7xTi7KlMZ8L
ukikPv6X1HFUIshNHpVmC67GUO1AW3u5MyEEmJ2qpnQku5n2J5E4e8o8yKsjFmyVj4mesx0DkK9d
/AvLN8jPsvBtHOIIvx24s1r+yrDdBy25jqDSMXsBWQXj9cGt9Qkt6OO48EfDUQgZoOltOv/JanbT
6BSrTTX/SVTo+TrJo96mr3DrWL4p2uOIQ/xHoPmzB5EYLCUfzJRe4jD4XWC8nnfO+wtl3RHnIHQC
JN7BTgdTJIJWC2Fp4RDPqGFOx5X+xzPI46cRleAW6Vu6xfs1o99R3cC/VC8wTxjiDwT7PEWduC50
4mdkN381zcJh1x98wqWnBzGCHj4Ztq/BIxOeSnZgkNE/Yyxx2TlYgxR+Br+XvrnMaCOeMQkUXTN0
vsB4SREmy9kOcsVMBYhzDuCPQiLiB+luW5q9doh+wtGE5yKj//xwqOCv4O1rgJZBAVoxPneL/1+b
mi++SQgmx/514/XTEK2fvsQMhu9r0Gke3BPxfYXvmn0bdsd0ac92k2ckuJkCYwH+E+/pUXo2BKvX
QJ81oeYYZwqMeCIcCOzcVpOCTEeM7amd7TEegrDsegzmIx31VrMBt3+Y/TAxv6Bb3+NofGSBt2Ds
YflFiAkoliSMDoYAfsPvk8z9AtGdriIx/eAafpDgfiraoTacOX2IggyyLO+W8MCV3SCfYfdmi05B
RmsQvTKxP+k9csxhQaKyhMszmY/BBP2np9oDjAFholYPh41rP2ekzwrlwbet3+xPrRpeBov6Y725
wkzMO8bEoBgLHz3m3lHnXFOV/HMtdIo4d4ZKe9CnAB/zLnKGfX4Mk0HLerCtI8Z6wQ5hkAUE95TV
smqUNdfZbBTlVnsVfnQiPIR0aP4OluiTS/TLzDCwAfgskNy0BQfOepe4hoVGQ46DE9jVNNgyBQIE
FT3kJWIFhDiG4rWt4+eJBc8hg9nnGLMQMlQs33QllYYTZ16jMLtroXtJmmPdZhaMMU6fuEfbx+17
HacHcHBQt/HuCMv/N+oNZ0/Hh9RCAKDDI2GsFH2G0rcme8yyQ8/WZ7gahjKEP/kh25IvMAqfdDV7
DCRiS9bHFfm0OWbVJmgmNsSEormEXuUlS9q6BMfES61Rb/jzoRlCUNLUO3OUAsUQQZ4AU5K91eSy
JOQ+XbICOmy/hyFI8thrj1L3OveXyT9iqGAv3DwXuGLaa9Z5P3Hi6txz5hVojsoXZKowLzkbiFAn
FWF+EAq6yEDOMV+wBSq47VU6+cfq8Tm0Y0nt8t1F6uxlFlsufDBhf5uA6VI77cdw+2wor4CKVYvc
QI6b9UU6r4w6nGpt6P6QkNVFOjenOXYl7WN/j4b6Gcl2ewBSe8TlQDjBClColSfCfIPEcwYD3iDa
TCUp8v1wtEYNBhN+aAcxHroj1EbB8jpky2fAZotcdvJiidsbHz7QDfyYtg9n1utg1QOCjlPQ11h2
qsfAwvKLQRPMPYJ5Lni7vcl2/Viz8IWMkAsQQ84x4sf28yBvK1ZR4RrvMPgKcAPnGOYgj0mTggvr
r4aDoMlqzAnZ+E8m03/Ekk8YXCYFibFYMJhY0Tg5hBH0awMwYeDFfn+wTX/UPTBwq/UuHJPfNeix
pc2pB+nVxv5BbhAk6ekt6+ShneMzsPQrqF4s0v6hobLsbbI3SIODqDY5qVoxBEZ5kLvBCBUu9U+B
i2XFODQbtJkf6crONpDHlpFLdJ/2hBAGYqJE/yHQdkGAeZIc6H63PACZM9D0mF2LFetZiGJkPdyk
1O9IcHligeVITr8PMjEEl80Ys3VRu+/dApHfgLIleyMQC4zhQ7pNhy6D6mjoID6HCr3x1DGJmov2
pyNrMMCpMlDp6XNk27KhXuUW/oTCucejzJ7r0e29cCx4Bi0XzF26HE0A9OqSvHvLfZiswWwBQc03
9MvDQsHULWwH7LbDWQblwRbhCsbB/yg4xjB92gP6aL9Tg0V1F5JACkgNBPao9JjprrMMzlxM/43C
/4O8jksU9++eP93ItqzV9D+OzmO5cSQIol+ECKDhryToSYny5tIhaSR43zCNr9/Hve3EbuxIJNBd
lZX5KvCNyCLTu/jTk+0O2/4G5HDKdyNvI4T8DWkoanSVMAq06Kgt296XasQSeEtmjRvtOZhxCDuY
gbzaLQnJpUn3eendjXL6WsLpGRmXjrg8NaI8Mtc5dgrwsQ7+TLq4lVgcZ9V3En/UeKfYerOuSh8K
v7nxbAxybfxpCOdvHtWTR35oZUPlR6h017aZ/i0pR2QXWEy5hS6iGEPhqmrHzc1m1/U4ujvXP9rK
bTel7RzaWWwbP9/qxWUima8Jru0Tk4SBM37ErjykKj0mHDJli1bo+qjWqBaBvu0JmL/Mxj6KWa55
PrapsfxZZR/R6Z8tKoouF9GU2vexoH+YvHE7puMxM/Ufc0SXIHx2AYXDvAdTYPw93dxjZY3DVamD
LKdHLZ5YjffmmCZldRB5pCVvRnOBo9/tF3fdT/KzaU3mVNMpZs2NsCVex7l/BrD7gE7HwDAbjs5S
bJISPWeaEaVkjDGYAYi/xjaBIU7i3ZLT0EdwYw/IX9+ZzDddxyLFsM6eHHGLP/TT1pfLNRyt1ykp
2ES1NPt4Nv5ZWTXThlWPoSnPgVmISLXxi5vTAZa62KqkibzFo5AbvUugly/tudcwRyRBoMDMxdvX
4DtazdOCq82yECMq5+hb4wEvIX1KtROVYrgvaVNgCIKtIBLlNYjkkL+nNqI0fFx0FiUYBsZ04jB3
L8kivprY+o5rzKSh2sazuj3Bu9TDTau6BU3adHY586g+sDbBHO4K5rYwQ+4Lj42jvJxn3y+CTRH3
kcrGn6QpHwmt3mUk5QgOtIdZyCir/aif+9dalIclGTpe0MTEMtayxFbN+3lov7vauaWC7D3ZKxMv
FnFW0d+ZQ3UOCF/b6nHsFSrgIg6Jp09h5j4YZfo54aJpQ8ajWXDvxu9z2UVKNqeSAIZ9+0U9Z8vO
gVNfOvu6DcjEGU9sAzgazbxn+82FoHSyus3pm9F5FL4ZJU5H0RsYB8ph1lVOoSJxhw/HKs182+MI
VsurYg5qlfIUxI29mcriL82DZ88ktVkR14j8MdNbEZAMpS2o1nWNIuY2v6C68hUOGsY8FfWbx7wF
9bZbzxnqoZAaeg09SkFSIK1y0k4OY4RW5r9BE9wtIaOSxce5zhlT5NbDJEMWxze/g5992FV+NK2K
d5CRqx0QIGzfzAFMVjte2+GC8WWlsaBPqfjIhp6pxZgx+xjLjR8QRyY6z6Dwlh7DE0w7gD8sM5Yn
w+qvvVVHWF+xDwzyz5wwh83t0Wzwf5KVDgP3hRd/UyZvTWzuChHsU4enKaCbSqcdiuSazCcez8Ja
yUwhmNHIltm3sHGYNSLq7YConTcxk4AaWCiziuLJUZFdTcldv/gQW2b0WWwFHvNKGjbLGXloLTnf
jwkxntBT1GGVX1/aOFX4O4Q+tVrZu8Dr+21bV9lD3xC0JN38M8Zeg7mSdfRWi0BYmGb15RO13BGb
tKKiE1lk4uq5mKIrMHOhPoHdeO+SuFpbZbwxnfKvMOojhd6ew3njT99zM8F08XZjtfx2mbX2UTPi
cseg+NAx8qmwCxCVwCdBcJHz2/IbSo0JZLw46hrYfsu8GyUPzfySKLCYdQxrYRZ7DGCHhlRFnlMA
VQX2KNn1O7dotqGl7nRKCnOkSyZ96I71xvU1D6x5rWBOSd53WTaXW1Les/1ooNQG2H01/28/x4tK
0F0dUFV5FeWklap8Zm3R1EdGVhxmFLQMQnURq6/GlLtphDPiktckYVMKNhMU6XM10Q6qJDu7Wf8e
Vt6Fl4NIn81Ssnfh14RiyHzY8TFW6SnGPB3QcBk/4wTCeXLWRmxd+LDOaSn2jUNeltYAg/0+mN1j
GthvZez8hFZ7qbJ2g/ZBme/VWYSKk/9UEytWmDhn7M7oN7kIt9kosKh1fF9WBJ52S2O7LroSY256
npnBEHt6qOIrP9W2mplf6Mn5MzLrgDFqrdRwcTAwypgfzGCrRMw0DbnH7/NoItrrzru8QD9C/Ak9
+ZoZHsbFl3p6rqefMMMB76MT9sU1RxhiLMSy5fk998b1UP32qf8ct96eINe9NasXL1NbuUy/sRq3
NoZxd0w340D+mDH55yxT5rAESpAZxlsGIX306moH9mJvqwJyD37Uysop6niIm+EjjS+Vme4GbpZ+
Hn68Wl2Ih0ZFTK3ADHvdubW7XiqTBaDmBdLPagloKEL/yJzkMOTDbgxe+L2jOtePo81ECdqDHr4G
X28UD3I7pKega+78ujzVMR1amT5VS3wJh/moJoz2ZnCuF30hNhvaCaUiUjcqpsr1yfHNcxnXfJ2T
faTiuzfjdDMHQWQ2jDqS+Yn0K4G27NiE3JfGeJ84GgiEe8GlY+En9S+zg9RtLCewIN9F7K1iNsWE
pDUNsqz9bD73iXWS1p+5FAexeKeBurpBBMw1BJAWysWqbzgC/fGTl+A3dA2K0GxLgXRf6MPgXRlj
PiWivMi2v2SgH5tKX8lXMFw+hggnwUIw5TZblGKXMiPQISrc1NgMao1d5/dXu7NfhE+fdBNKg8n/
rlT60xSS1JvrVagB1aF0rXM+lN9F0DxzMEVzMWzrECQ2VyVsLHbMBJs+Nb9uM9JBFicrS550qok9
Idl6U/Hu1cUbzjJrjQ3qUkh8o8p4ClNWSKZ8MRqw4sANxn6D7W2ugk+pX1GRYGiMT3AUiCZ5d4xR
6T3qncWoJM/rU81eeLfJo6AfEOuYIyV8mlV65uu58vici1n/FV7hMOUih9CarxX4Hd/q/mIMEMBP
e1ALyaeg0EmL4WlCnyeBsSd5AUzaX56ly72ViIZMp3xrb3Ke2z+z744x34B7q9+nAvMBYedd48IT
LonapejxWGQeh954sNv5CqJ6kznWgx9+js5C1L1em8p99dLgljbHBpPTNdgupyshQLgk/MsopOtX
k4r6jAjA1CevNDOHkqBI2T3KIf9qMvzYzcNk2rwbxdFCQenZ0mh2OjJkt2mw2Zek90umrp6ctl6T
nGzs2UNwHDKL9qWVd3OLOWvs975dveSZfdREIHTKpRIOWwMXqlzIuQGHsJkHd+5LK6f7zjcavAkq
WI3S3DIgbS3jH9GYNbIIGbH0d3ac65xNZ7N9G0du1DzmS0yvZl8cCUfu6SjvDHPZL2N5NxIMC7VN
FpnFVngraDpwyjDgoWkIC1hJMcVvhhA89sjOefEzglFEFm8PAzOEwe5/KPOOpUN90Ta32IfzZlvj
rhMKG73xYIrlwHL1V0/NYE4Iz+HaNarNjK1JtP6D3817kly4vw4kc1xOypjzBBBBt/wtRQnUZdl2
at40lbdLForZ4lTPr1wURy6JPwmFRDTGKjBf0iDEJYozUNNDEEIL2/Al4OKicY6yUKuNl4nXfB53
SWXtM1sdvCHfGn2+tmZuCebZAdWHRdRJh5ckdaN8DB4c5I8Z0nzZfWXNEqUy5IkOLtQvB7eXq1iO
G6dMv6jFVk5vrG08tg422gbRrKUSzCsjquZ84zbWNsEobWLYtTRtXjOz2tcMX5Rh/mIK2RUlBbLH
qqoVq7lPogi3SYx03k5XDG1nBXUcFhC9NICMynY2HHxRl/pE0Il/14txZgPIm8JSOyQ1cRDv31wT
sWdxPfL0ITOIUhMIRUdujc3iHvOcOWNnbpLwakzOu51i+Q0G4p0ETnxj64turSFC1HHIDqk4IvqF
SvxLV8D9Xe2s3v4bB3nqkDwN4yUAOBKJZro6pT6yrmlVI7VVAjoHPtG7yR/PymseuszZJCo/ZzWO
i9r+dxuFQI29To71NlvVniUiO1Hbu6UfGNaDHwAj5c39oZhCUoLVJsNQvbjx0UrLYy+/5JzfccEx
5oNP0VQUje5DaFkYr6sNv/ab7aSPiJYfQFRxxPoIaWReEPydTUH7387l1o97dl6+aJJ4swvlwF1w
YEwZqQRnU+vmJNoUbobAkzY6FBxdjLGuXrMohLQ4JK3FYSg8wGv/DJiEloxj0sx+nUuSQgyBGR7z
2MmPpiKsPdzfrE0dMR4teIW9Z8BQ2KxMscZSTBisXgmWI7ndLqQiHdDaACFdBFOBXl1sfcnzr7b/
M9tqbQd/to8Jl3PJlvWXmOmBpt6KFis7Eg3/TKbwwNZR5l/ZdF/29ntteJR0OBpYdEOUSJ/rLFj7
3qk0xNbtrwNxDMf8Bxvpri+czaj9v5qkg5f7YGYYpcGxqDpM2863k7X8cd5kkBm0xMyd/A2Nxhit
mIX+0cMR1e1+0izZaumfPfYOG73CGdwigCWXgmI8wO1N25+w5Ccy4V+RyjrDaN2j8UJj5chTeX+U
tFeB3+3y7MBCxghDAwc4L5YrTrp/V10ZGV1BJEEMz4z1nChP57uxsL+9jmt5Geo7yuCPGJu15ijg
RCDrGjhUsF47fBVud3WMW9SyXbuBD09DfnsVNjU3aSmLvHo9jMM6dDH6FXzUZlICDsqIKw4Ps8pf
SrDNQ3dTq3P4ENhdrDQ+6j55a/mrXVfc67I5x3ygk8B4TaAdQwuSBodZ5weEmh9j+d2kH1xMa+c2
wHMDZv4O9ibOlmHh51oGvXPL5Pah6rc5tT4TlHeIpuGv25q4Zf0bHIO4exJTTanmqzKJ1Atxbd32
I7WCT3d4RbY2N0LLnczMbekmb4hun0lwP1f5n9L6pSp3Pfc6uQpYKh/gyraCRqhJnyCHfZhTdQ6t
PpK19aXS8F8vIVFZp4pzoCvkr2Ha+woel+t3YmcqaEUeVJ51GOMAJ8POzVbCjsjPsaQaqwx9R84s
fQxmLT+72yOZLWWw0Zbfb2MvexxcOeyCIqgfVGOUEQMNHbnaSnDnCJN4ZR+c3CZwDqJRIDmgUm1U
bp8wNEnBW5Dw5sKb3FckBqPWUUA0fNp67OGAJWxIH7mviM8XbXzSptvi51fterZswiOGozHrBl8Y
4L8WnTO9CZtPX/C9ldZNzBb1Y9nW+Vb6+mtyLXJ9ITNAYybAXM2+s0p1/DK0Hn8yhvE2mb0sszfs
Wgfxs89UieNpPiWDMRxcgLRrxAUWg9+wTqqFvY5gd50sJt7+UBTruGI04VFLjm66xTPA/6ZkhoXr
8X7UwWMwpj4CamlThLUbKUgXJoOVrjJdiV2QLGcPzZAzlkTuUI+7sfe+cNqDv6tY2+XHrOd2MMz1
fowqWH37wgNZYPEbOICWSTWXjJrYCWJdRR4+jC6ytevt84bpVjaTm1YeA/VgeAqqYd+Y/BXIqaz7
3npBF7Ew5wDY6StAIvFRQrJeXg2Doam+BXwG+xx2w21kZTwXlJJL60dMvnu0IfWNc5Hx0bhOCnbA
MZX1neqO/zXWdT7TWNrpamhcAilq+c5n3pVuSebNUtLVThb0lCQomfPNHQlA8+qI4MDX8w9AlUfU
0jhUXvEwAYQaff2AQlZtOh/cle2S9cffga6aN1tXFGe/RhJjoPk8YWl08/kt7ZEaZpXiDzYUBrlg
OJTpEjKDbSgFQ++bXSDetSxrFC/Z1Sxw9+M1TJlo4SRKwYWFdn0KTOrVPun/QZgnzkf3zIaf4tlS
+W+6zJes4NF31eMgzCczqP85C6hCOaGIsWGCtNjY/Hi2gV2+Sg7kCKKmcz5lQNzCcQm9hxnzqbR1
cAaXv1bqWTgESSX0NTVBXSEmO7gIq84jmEhqwwuXg0g01oFCzYc5be8bL7ngZP+3OJY40pB+87n+
wP8310tB3NoSVxxynzdZq74VJFV2U566ddJCY2A7V7rWvgVpminH1AVyBdh1XE/JlKyTbPq01PLW
Ezybl+Urv6W9WzlsW+EACpLyrq7zi0g54ehf0tVYplCChiXHShlvYSgq7AewDRuLrUsigzlhcSCv
HV6tVabqLyXF08LLXfFi8y2Co1KClzGB938YbGTgCZ8+U0Bsb5UDdmP2zN8Sm/pG96RbuCZvW59v
e0wZG8mshiKlio0SiNY5a0gsTeIMN/1vWmGwaSe/BdRGqMtvYWqVWCvY4bHvy/mX3n/ad70geJWN
D3ng7Zlx0xjlBwNfInC1Kepv6qZTGMjyOELAyhwZeX0VTrBp+AeyfJhWppnC0zEYURT6kvglKXcL
Iolkhw4Tj4SnXFhnF+pStFTjxKEgyPPSM/sZZ62dG1vmOttkNLmYC/eUubHaSd0813PxFYQEWcvG
2hVA1FfZTGk5xnd2S+8GZ301AUJZxxYYnSwft56UL4v27lXl/VRDyP1UR0VRXceu+WwVrsfaYADJ
uogozehuhHhqMJNBzamcaOpdQNSJNHDt16e2lHd47s/dLE5ZZ+1tZ/ARlT/YGGVuC+09AZ97GQMs
F5h+His9/ORDcq8Hdagy/5JliDslHncqlr2TWNcuRQURotilzXCvLOezL+O3ZRpfrVa8oehTgZr2
iRnp1lQG6nL4T+jRPiRTP0daIPCmmTXslwADfLHs7MT8ZZi1ytwb55GENtlmspruStdxC8wFFuHc
x8AAMkoaDkvpDIe+YSM6TsEP+i+bVBFBP89uv5qcsZOZcU4yD7ubp/Ixy26F4YLx1BSQ+rKOhyNz
u/sqD8ptyOwxFZUZ5T43joG3wAyyu5wmbOWXoOeFSvFfuyzy5hZ4h6YDEUB3HyImYr+A7XBVX658
X8Uc4KO/jbu2XOvabjddMh14Tp01s/mnVgRYHpBRXUJCm3zkAayl5pVWBHoIW8c6vnIQHftMfAd9
fp5z/P9whyAeFeG4YdGv3CYNbmcTFrcQ8ykV9r0VNH+LiSyvfUrU0aB+yoG0HIANX3r+/dgz8ejt
g2w8vTdGxc/pAveyW3CotznakgGzajMUdaNSJw3cMkrd/n4iIGYDg1p447Hh7MBepMwex1Npe+UG
gBkRnaxjMRADcdcIHrNa/GNPRxJ5Q8jtnRlUoPKmOjEl2CuPO7oeOWd1rjicKog/SK7pZnD9xyTh
nAEWsc9CnsmeYY/E64NbirJwHjdJH370hvvmA66RqbwQWdr7qfkQlumRnTW0U0bBILfGjEtX98jG
i9PU4z8YNT1qwwLVQtUPfikQc1p0IFJF+KPSzxbnxUKvbcTxtzmCFpoFJxbCNhZMcaAAZwY7D+mT
CkCJFH71XpXooToONwO/enmz5+phRKZhtc2tMcw8TYZdj6zxZTXeOol7te/DpMCOW3fn2Bxpvhs8
OaOPRcxlB84VW7i/72RzDn3ngW3r1taqvJcwC0zy0FDTFuXBJRSEWOoUYOVYtWakSifD901b75tL
A85E/oUDYB7K8jVG23ybWai/JDpxNLY3AgL6Z+Ny0kydwUmmHrtmom+OXzMEnCbzPpsZqd9htQvb
jbYOPoW1XZSXqshfsVDx1dw2oCSgLYzjYNEY2TgEEs58HOCLVnvlG89LIK6j77yG2A1dJv7BYr5r
YFV5nUIWFv7F1CDxwWBMXb5ZxiHSpYPond2M67d97jaIx7ZuXno4eU1H7tFNzE/VTIcBO6Pd+u/t
pD/YGW2CTQGYOhrOS5kDKHUyYe1TAP8YUWIKuVIzDbHscRNMYloTnz2PLGvwYr9ddV39wZjhbkQW
XsVM+AD/mU95QoHYeO7LUvdPPVWBU/UHw4fe0S/7W9uZ1emzkRh3ZLNfksS7yNCgs1cnJ7HPorv3
NdoTDc4NJLC2mvpkGRAfRndHiHRZNei16x6UEYS+rdPNF68iKpeW81dcP4VZ9wJNes8M9zgUy2NV
9zQ54DRyKxo9A60XIa5UKJaUWUPiv/BMdesJE6ogb4bSJa+Lq9+DvpqICrp/bgufNqb9MpFbmUio
iO+W5t5Z82jHJ+yN7c2f/TIW8b3O5SlhQjgAX9GaZijG2zKIFzZ6/Mt1spVmeadQENTwlSt9cQBD
ZXnwhhh0r4oQwyrTFtXvh+GL2e8qbdhK5tEoOstZFvV4Y0V+12i4kSGMeyQ6nLLZG46PdVHBCwdy
pa0Xl4l7ak7nulXHzifOA/BrVQ34OHBVEwk71735LU0cMgGXsGOr56H2oCsDbIRBEE8UpGH/h/7c
je4Bb+VKhu5W+H1ULzjP5sI/GRymDbFl7Ft38Vic9JSey7DaJZDEu5pkq9k5oFpk+Sqb4c02vGOB
syYZjTdYetA23fuJggUlN+BdDSgPygG3UtWDfOy6JJKOyd0/aHenXDrZSu0SGy2gy94kBgeWUB2T
UEVoJUiwzdqQzW6ZAiCEn63lPpIq24tWf8qb2wiH/CGj/fcNSHnG/Oxg7nOqLxMdzWrwD+PN6a0F
YIZnk2/AwFzG+2LkSdEx//0UOfjIjSVGDqne/foacuPGcRw5DkwE9VMTSKUEbvCwL+nbqJwvtBk0
4Vl9UzU8ER6NwCPvyOY99n6wqX3/2hb+P3IXIDz0sRmNX8rWzSAR1KzgcYIiOA5qW3ohX3gVuXJe
lxzDpHaXjbc4Bw/lkK6SugmXU5z/iZxMtk6xlaJgLPl09L2W0Vk1vbT0UdzlW8sbd1aQHaVDUMs3
rg6e4cJgHJyP2DXNp7Gyb2IwJwRkCYsFPNsMKQLImcuqBDmdlUOxWevgohjmj7X5ALKTKKuTMzFe
zj4nPWPzPGoznnh+iN1YwA6pbUCBC4XY0k+fqvV2jrFQKRrLO2EQRFqxNzrjTOL5YcIDERMbYw6r
kwi25x4P8Un7rMHIurd4xjdmljQf459NPbD2ZpwDbVvuk0ZeLHxkBMNOdVifuhBYqywVbbjl+ows
hixSOSjjvLRYQSX8vcsWj8AG0RiG8GhaU62trlgbM8kzpiAQuDqe5opIaSMMCEXVaQZNCUZbvcd1
95YUA0fOTIXj+tXOKLgWvXI4JyI7tFTmDfjE1gOjF3At+zYmdwuJEX5zvkFWfy3Z9LfyfHc9hWAd
ylyLTZEIcaJrfXYthxA+1jNuHrJMOdx/3N/hgm++Hj+dqr5OvsbG3a2GQNzhUO1XooKvl7TdQ5OG
n7oM5/WYyefUA5vT0AqECbuwidGRbt9zfL+gR0fSd1eWr4/96DxSNtC8Gxyrxiosp7sa/h/ZOd+C
PYvvcjKmk4NdjF49qhmVTQ1QZO/bBSXSlEA/sL4sVHc1jr4cJkbwZJYvQB94y4KNAfar6mj2mVya
mLuS/I3cDSQktGzoa7CLarql0qz349KfAk89hRjhoAMJZGzdXVF1MrBACR0baK6ZegoZ1gu5bcOy
fkTrZPM97k+dZKcq0Vgw+YpQDEgENu6bNKaC0Ft/VpYPHSt5oVhdW8resK77w6LWxXTJyWaHhHbG
1tAHXIe7FI/7qvQSQjIuzJxEhQ8x4RIvN96arHyEnTxRaIoHlpXBdvB+tJUexo5Rmy/jNTPuiVIM
40cyecUuCLrN0Aw3MCMjl9naTbmRrkv/F+A5pxenjMNt2uT5caioFsQnY8lN32UIg/9g7UdcMGtZ
mOe5BZQ31Dw73Y2s7V+km6Fcd8b9ApuIResjTqJkriNTDG+ub98vA8Yc6TvXsAlpxD2D6iyTR5fZ
8oBTN1JWsA2nlvN3oSv0nkyRPJUsJGJi3IMR8aAVarOhQpudb2/mZsaOHMH+4MFeTCphp0upFetH
M7AxY1s/HQK9HUwboqgMRkkszQTOO0BsOnfuGlaB7AwZPBa6ijeUotekCHbmgOuKicG/uCV5BmT/
uTPyANxCxzaCMgFDk5v305g+SNe9w3+/y5KU6gELGMJav3NyappB0belDaAXNSKMlPqlFuFvo2t6
AUSnHptRnTC8jV1+shqYFx51NyZCDIuudh88FNt1naOd+M6A4yJ5JiL2kxTFtsuajWqcJ1H6LyFN
xkrAIbedbg+h9t6/zWppMTmdi4/QsJ61b38PZnCnjZnSUp4WAmWoImTbJ/IZXjNfhUTQVi7o4Eyw
vXIap2s6uM9M+JgbJAQFSu/Xm+/IXMAP7ohsNH6Cvsx+bW92H9ravsg0O5C2jCoPgyEjImeccOzz
M5jW25ha+4KDOla3eUbPwlzJhyMolmXPgecamyJwtubkATMAAqT1wrmECaWKltJ6bhaSBr7sdyTx
qe9llLi0E5CFzan7wAQy82h9WI5cB32wZ+Tp7IRAMBrj+JwsFhdijJrNHOat4ipMrQQQnz4WskS4
F4++U/MAmTQ9HbXLHCwXcPywV7373lHnocVkFbJjoGYYXgzzb8e7XC0ZlirL5PY033qbqyAMsgod
3gTKXyw38Z+hQdlrgsTJ2pjGaOIKyzAEy2S8BKl9dqZwj+UhshyARsK/SsfgPfY4iHPG5Ojr44hC
g48wReZOUQFoI6y9xFyW1MM2sB8TnP3xCABECCpX6duvRG7vEcWyM7Gx+hT24T93tvck5o+E/QgZ
ypxsBFY778du9W6WcMjHzD5MbUYBkF/Bnfzi8OBSN+T76GCJJHuyrFXavQ2yf1zke5syyMjmt7iY
Hq2OhX0+8fNtYJTXrJ83IsZQl9tUyYy7J9M8ed1cop7lEGLqYO2AChUllnRCA5HU1RLphYiUGT50
S7UhEbOZHZ9vako3pR6fbI/EXlN1DI4cNqvZfflne8NjH1ty18qZugHXK5mrEm80/ntErRZ78eJR
oXqPsW5/zJSzH1XuRulLPNYqIhva1TkO+u9YYB0Lg3rdx35J08Hvz4w7HNVHO1gFSEixoU3fm5bF
KiSsjE1ZfpL1ojRsqR55Hh/Quh/5JNagUI7DrdawGZAFau9b4elmt50qeN0etpTQ3Yiw+jTwwZpq
OEx9ew5V+oVGBoKkQ/9gqsVOyCSyjWmn++YOjPWBVbVIBO4jPktrbZL0ZdRumFuUht8WzwWLZ2rq
1WY32NbewSip3OZu9JyvYOprkCH91zAfKkE+xVp4Q2M2msTTmR1WB8+t3wp923m24JnXrEjJGeyj
EONDARqc+d22bYO92WydmBit+LEkvkB+IXePAhSsjc6FVQXXVU8GPgWQlIPzNE94wlV5F0uoaFn3
zEQPDx0oXhK0liwexlk/LLb7hKN2Z/j5wY+R9fFMDzwqYaHPeqIKc1P7l9guxuDpfpB0nxzr24wn
1exwAN7KucwdwrXQXLF84SQlXKOmNE02ZrVw8rOlJehGA8J5xg/E+gP07xtiMyBIvrRfrBgr1+yF
uBF/e26zpuKDYxgtKGWhtaxCBqSMAACrlZzdadX/uhzCzBzEh7CAYPTyMVTxC83aXi3u/ZLYF4NU
Erx8g+ucusogk7O2qvG9u3WhOGvevAqnD3Gqj3REU7GKp4Y93iuvZlbjjyvMYhQmvyzi3vZZ7O7S
mITTbKxlSezINvy3WhfMLfL2u6/VZkqnqJCSi3ZM2VZh1ETbsekACdxMMyiwkVRv0mLDSr5LgZ0w
M4DtM+1TXLyWb65j36LAaza+nW3clJmHXhRjaNx9rgpBAHdMu3JuVrPJzlNMIKjJ9LnQxWZxJC0Y
120HrNKcxAVqA/u68weRsBc8zQE6yjY/KQNHoHaoA20WqCCCBV8taaDBGU9YiRpcIgPw+eTm6K4q
MP1gk4PJfSrH8NFqOHPjBOsvOwiMK+tJQoqC7gxa6uyS86un7jjYRAfMFofNP4RrEDzI2bn1SVeO
/8ogrgNg+XEW6qfq6o7wMDQJNzbeg9l7KpuJOqd3N3ostiR7schVGNUzbxdSYa7Il9M1jf4/kr4v
9SJfS6v/0RIBDDnlKIafzkb1dfJktzCJl2QhxYidIk09NmmI6a+qPoyFAEIQPFW0G+yK3ZWLe7Kn
p9LnUrJwiY8p/a8fWmf+g0epKNixp1w9c/ociuCVfCfOIfgiOzedeQ5T8z3Lrftx9i9BP/4lE8Xj
mAX10ZXucxM0P7NJ8Ly5zbpsPt1YQlNIklM5Eaj0wn1AZzFk5BM7BjG1srdJJV4Ls/klTXvM7TuX
OH8VnmACvVeICEL5/2Rq3FV8yN08H73MeZsbDu0uP0jBF+CjB0Eu7WPz6rObeTDKSzoxWKVmXYI+
AoXMA4ialXaRubx4DNBNy96xtQfu9Ukn9y2/nYWzMaNgYu0yJug9dKPbiUfe0V/bWC6zuuVHvysA
TGpGjDXm0xL361Ls/+PovJYb1bYo+kVUkcOrBChY0QoOL5Tdtsk5bODrz+C8narbt+2WYO8V5hwT
Ww7WsdFvsdWLaNgJSXLDlpYM/fKgcGTNtafK2d1ZxDAccgpt2owDLmOCXLQl7OiOB7LpCMvSrzLz
+iJLPHRZIvwaFoNW+VCpRRok6oyVX2uCUzoQiTwwT3lM9vMiGJTyDUwsAjjG8NDHX0bCBpjXqiaU
gEFrX0lba8y58OxNaRRHfdaPtv6D6YJvPlllmFgnjXbFKlaN9UxYFJgG8rjwx56dNUCq+5SZX6zc
7TBbNPNAIola2Q6t5XcNbnK7Y/6mfrNtdpOx26SMNOTwu1iw5Y5wo5x1dncfGDVNXIClZG3T2GAq
k9KHBJtU43kvKKJk9cvkkiF9h18twlnI1oIR0hNOxbEoKn+Kvqa29A3L8keYs4ucG0E7dIHcaxny
5TprS8tZaKOrkcG3PahrtcfCW+d7iW1E1jS7mnV+uRB2Q4NhkrQbCN1qmKf19iFBna6g4+scRiPw
uARLdRZ2KFNoBCiNquK70NAxhLgumQ6FgY/qDtNpuGmkfq/KH0aBEGDWViVopFhDA9l+SNoBdClf
P17/4T5heBk4DDGKU2vuygkILE5Q6HfAsjmdueFbpd3U4DSBpZ768plLeKPtoHKj6NA2Ogpa7aee
uPa4Vqqc6btEd83Wdrqp/SETt0JsZfxrjtjO/S4Za9eQgFUUAaMbrh0r2yRD6pXhP5thRApZxJhf
ibDwZYkmYeGhm3swIydbL3wTUYIThZ+2HB6mQvvTgYxPDmxmSSnWvdq7YR9CIVXuRl4yMm4c8hUs
lE398EOU4CpEdyQPmUfYIOd6N/l5zZR+VHHgNoQf0HGGuACrPVySg2bbFyOf6JZIi1PLn6aZzu14
lIDpGEPwopqSN8bSWgUrFrOwHadm03L36uJGc5Bo3/YYscfajgziKqFThCmeMKsVDTU4GcpZUWO7
ZKKd82KzuZ2XoU9LUEXV75g9susgwBI9pDpXBwCVnS5WaQh6UVJcG1tROeeUFdZ27r46hymn4eyE
uMYdqDbUSykmdOolhulz7Su8RXabH1qsoPopjID1EYjHP9+6Yqwm9eDc1ftBvqu8i0rs6pLPgcNI
/isJgRgrb025kyJid8RVUF6El7F9FOmp01UyEZYlxT+ESquK3Y+teOGyIbB1T+kQshnPhFUMzkdj
zLaqYCdPTiRYGDfu9dVoLR0maRFl57eh7s1wYFXU4jk6eBmSWci2Av4Qr8s/fQAUluJIXijR0bTR
evlVL0gxsA6y5dMSLTh6Jfqem7eK7iecmctRQo4Rn27CMhuDmoSkqt7ZXBAaWn2h+cuwU8k/EdFl
9aGavgrk0hVWrjn8sz+DCkdnfCpoRZn72qgTFS5ByADggdYGDArTs8bPWAahfWaVYo4+q2jGZBjm
NqLZQGkM66O1IMFBfiUQyWAWmnSERuXnhPFld7NxB3TGZgsJN+bIbw9G+Kvj79PIJGtnd5CQujgn
W529Lhz3JK6vJB0vfFrsS26KLnfIJWgYMI5eQx5PozmcE7h18B6GGlYeNq9ML7064q6n/iSsjyJu
R1SNE/yYBpl56Ul1tM1oS+ucgYXNsnoyFjUvwX5zftCdHe8cU2ZM/jVTPzwAqvnmRHBW1XSLmnff
xsCczfS3TMheK5vfXjLACsos/Me6Q6uHTzzPlddlQE1qR0QvFkXwGGbxrYeQ6kuwo6SE4RVemPNZ
8nBUhEaGlVxY3oMOgFYDLiPG7lGO1pZcOTdnNkDZ52oxrZvtE4kWTdcuEJCT73qF+g7DAdGOs3rL
YFA2cuKBo8bcb3mUmfuo1dZy010sKklWDm+lQVHAArSI4l0un20ZUOO9My7hcGQEtVLpgaWZYJr5
c2T91OvSMS0/BgXHAxJAzFe5Eb+1E2d7BY7NrF6M4SYlkmcjd4Qp6HaxtTeRLkIko2tyhfEuYxhA
dQKuaJXTozFY0cttbr7D+bYCTMeNWzDWLMqPTnprEYcocetZ0oxyBpsgUN6Q3Cl5ecu4L8JbFT0N
+V02X5rgNIiQ4eRpAs7c4c6rWHm5CWA+ZdpTr5oWyzpGwfo/IlR3yz4D8CXbunteTWwA0l07OL6a
8u6Sd5NjbzWI3Mn0ez9vdOe1JORIoxct8dWpGLUH/Z9Sj3hcT3oCAmhDas3RmT8ExlX0Rh5sMDeG
Td3TfzPdLIzThKIxflj2LlNudvkOn9QwTU/AcTTtbRLcTB5AI9nNio82h5kDCg5beScTk0EFYhKW
qPtFZrhoeUW4HUYwtwRfPWLnZLI9x7Ti9Jk79j4zNiPxNXS7GvvNGM9u9xqQsmQgGHWyQ1STGuG1
ZMHwhApssoGwfGxGh4oLFTTEclevMqgKROsxoDN8JZlenbKXADgDEjM1Li87tN+ZIgiyEnh/mD0G
MQ5l5LcYaJ3HrA1XuczJbWEiJ3X7vkn3tcCXUp3LvKRtv7GW30PEv+SwaqJSXo/xvIbZwzyhWkUs
O5XU+cwRXlpUwIAdmdZbrj4d2fpB01UIQOB7aKFhxo1vENjHpEBrnjVcqnbXEpQ1SxehH8L6Ltrz
iOsxIzu08G01+xdHPKhSV76MEtYrYH6scdcaGssg0zbAbz8nCKukppl+KqebAh29hTzeGRAlJsqh
y9M/GzdEa4grhd1eIr2mwaXONc/qSdkWLMUEo/AwOzSV2A8tMSkSU7gll1mfOiDDNbaocc3fs+vk
H/JvXTk2IV9RBFXTz6zJr0MxPGc7PirtvDElpmdDzalbat+hheMXntecGytdglvNTh0rChDggPPF
IvBGBDNatETFLvcbStWlnzyFKUX3MbLYNZ1VrGL3J2eRrcm0y2o8I4+gol6a3G6qz9o4gnq7Ls0y
nJptMCUeCT2kQ27nXHyRe4jGBG1zW3iSNexTUrfCLn+z5WktFKIot0k7cLwK0pf6S5tAouZtPcL0
Y2yWy4z5ZLdF1cl29D2X0PVrxqaXwaPqv0P1MlNlW/lxntWNyUzHng6SUnlDfQ5hwwiJyCs8DCyq
h0RGstqeMkxMZBIEKkzYvRT4JU1hOmkHFKtbUZ2xw3OiQFrrUELNaAFiQ9xQjLsDOVB1x9wtlS8K
0W5DVz/AmR0MJF8Kgw9hPfBBZktcJS2uitzC0KRr5UhPvWeDRUEWqNE2BftViAsGlB9dci5lNVIi
5vBHSM8jGVizgHVNPKwgWqiYgIigWAtciuNXlqbY/xfyT7TRYnBSjb5jYE8SCAqD9K9nAhm17zIV
xIiVCWGYE+116b1gUdNI/8RY7FT5x9QcIDOkMTCRaKrjUD3B3/NyU+brwV7E5kFlK4yFdjMJqOeM
1webM5NhZSzWjqX6xQJ0h4Bd8MeiOYGEMfm1jrKt77b5iLO6iXYET90TPXiNu2Nfzb4a/nACofTG
WiHQ/M10VSaVd8Y9Ix0MXd/lYHL64dpxSci3orF2vPuy/U+mGMy797Z5lgbfXbZLm0eEBz6m/kwC
HDt1eA9Q+WZobdFDeKkh0Ij3f8WCQBARJRSYXqpb1E0Z7PAm0+Gdeg59uVlVDFcHQhRMt9ZwVIkP
jJqRum9ChatI2mFNGiumpGi69eptip5zSO5PSC8S0RfmF9LB+BGaV/M1g9Q89x3Sgxn1vL1v6WBi
3Guxhn8xfcUfx9eTeQE+yWHgkxIjEZFEIinO62i4U/Lo1N1QTDTqV6mkPVWkDSBTD+GUJXXHPEKz
m9O6G9pbwEeN6LMovm3rasPsqxEsFOV5ZAfoZM+2/mjV2W1NnuzxXST7FvlURegbmwV+m+kXtTj+
AYMTxNoud66dNFvyk5eei6pF4e5ux8adBBJmIVYGaDT2r2vZgSyF6yqeWr8CKdxNrPYwipLZiBNv
JsRH3eZ0XYFU+glqclp9Wil4A3b5ktrVpmrMTYArX9bkI6rHO7cElDiJpfCEyCveiV7z0jRY9zXT
lqhZF9iulj0V3hGXPhTx7tHqjWsMVVtB6mMb4zbnBS85gWaAdrOkEv+i74e+2kJYOaAm3MkBZVeV
PvEZ3WKCAGHwrkcCbevJAfvC3BcgVkQoVtR0q8GxvTjDdMHbVqmtBzbMw/kNQf2H8MYVlwtiojbY
QZ53O5Q+yYyHIFW20Il3Q+5cZeeTrOhzRAZCKKRtZYAKbyhxNfAE3PCTntN7ylBjZTfHRKglMQSp
ANfh5NahfUsszsYY+kqQbHCGHzCh7kxM1WsLrdV5Dlj9KgUSFsou8onfB9NixGHRLdQTQRfspsJV
Z2dQCLP0twYtW/TwDIf4mKrjY0ZFlVpwotP6rOKpzPtso/fal5Tg6ymejTHfs+y3KUKUWeJtFKQS
K9opxAVea8mLHIVnIdpdZzh/4ei8RSxkm0rmO1mujwvYNC9MX9uc49KQf1iW/HbK4Nqm4vWTIMuv
2oPKB0tUozOs2fk/ixItobNMR22KtnaG4W3NmybtPeQWrq3nL8PQn8qufjZTw9jpkOqAi9EHENy3
NkwfjrwkDcBZir3NXCkqp1vEJE3TlY1lydeePNCZwrWVB+a+2ivumQ2oNSbY71V+GUx2/M6eAxtx
06R4cMh9UwhPH4c958l3GvM7cvBCiPuFWXBOIzyXeOh1jSed2UPC72FTomRDse1t/Zgqi3vwqAhn
wM2kUiPDs5O+I9xPvFfWx4x0vVO/qIAyAhWs/GdCXZslkhuN2aPjMImU5AMQJ4cg3hE5tFYxDDmT
vzJR39AGMeD47Qz2w1ZGIxnTixnmvp+fcPP+b3imEY+hkp6iwEPc+xvy0YteXhtcYrjY4YRQW1tG
smnwU5XgUspCgRD/b8juI6llg1n7Ks41EZjoE8kT0Flf2eZxnMpzU2ZuUptYBjHWls1+bluYmDo8
SjIxxu45YBMr5OAk5spTmKVyJx3ACrtWw3ytii4qIw07l34ZZT6N9JE4P3H9SCQApoFBdBlsa0VQ
67auPp+nysCv1kEmAjyny1+Vxn2WIkw3FFwCvO0zOE+D8UGBEsOaGre0Cr+2iEdxki03iCtm8gDT
4RDH6j7tcNCJK8qFnR49ljwOAiX5aGPqs9RDfXSOM9TjPekxzXssQw7oR3LdOvAMy/AnPEhx79Wp
g2hHvYZpvVUZzS+4oWCgM5qgUuAFVqW9sKkeem1vxGxdswielUNHTYWmx+2rplEK0PQD7zUUyqbC
9k1uOokwRLLh/mDe85JVXpaZpJPMMQ7xfdqjZyczqC5Dzwgxw8BDO/aZgSM+9ZxKA7MZ+qhj2t4A
bsHMlrDqMb8y+XpNgw5zgHU3s+UQYsHJT6xRq7XG3mCupzrmRpnlDzlYYDIGxAJYLFJHl58g3CPw
fNVJCJfzXrnKRraX+/43nVswRsN3in2PahpkUTSiYRhzqMGplpqroZ/+AQ28OmN/EvyW63zOUGrg
71zk8BT00rzgIWDe5LnhN1Yz8SGk2R35W3supik4R3X5sHWyuxXdI+6bqz6vbxnAK3KMus9eg7NA
7BxHRBGgy0u1+xSFP/jbnlKU/gL9eDKG+B3niNpb4fSsBSSYmEQ5z6qpX5NK+Rb9SFugsRwqJ9F7
Wi0wKYu5BVOeGhsYai8TuOuAr7pqevTPRlPRuZfZxjHwGsTj2YySFiOI9KOR50Z+TbyZ49ErquA1
p3txWz7YtdDLCjdHCFYl1R+q4PCdBB5V+J3KxpkIcTAWibRWBMTf8G8mBZroRsXpMRJxQNSt+lel
eNfCTEOqMoiThXueuSXRYKi3pfVQKg5i9OomM7FepkIXFRDbGqAkj4phfITxtLHT4NIXmR/O5b5r
5G2kcvoW6t2mpFQKbaOO1gn3vuUqCrwaM0UYrr82GuN7orZWuqj/ShngeKg+Q1Cu2OYj2NHYQw1Z
2kdNcW8pele5Bh4CX54mxJucpEB60umhyfEjb3TTLXqTqxwEYQykIVX6FzyhQEw7RIvWplhyxVMr
PBs2UiLHgmHLvrSU2QkaucRQ3MLekR4GMmzjSRzMZtizsNmCqy43ST6/xSUucJD2ONwsdwjpIgfJ
R4X2KjJGj0GF2Nhg1VhfMI55WuJc5JGh0Yj6A1R6kI4fyE9ISGuZwKDcZSSpRRbxbM2T7INj1jVX
Q6EhxVuJ11y2Duo4s3RU/ZHA7GbBR3HEMQ95CEbu2FxeS72DiiAr27oxt0Jn28CMgvusrviE+/xm
h+F1iNGVNKr9UrbZdxQzOG4JWuoZAUTzH7uQT70mUVn0LgDnt8EgzYqMHTSmxq3U5ts0siqDq0HI
hJkepIAThwBcx9QU6q/gjdixq6ZMDKXTs5nnzyGLjqILvxaEkibGQ8P4MxilXVjOla/1vR+ojAJq
lr2F7LVEg2mxcqrU8I+5K9itcWfI+q5FJ4rlM3fFqFWrtqOkyCl0ol5iFCifUsX2VIIBtISRaljh
VUBsVnHHEmjbNPYuYVubS+MeetW2iVoXVgpKwI46lU0CmqWDJGH9z8xHbbOAUFNcTEsrU9HI5ZN1
ntSU9ivetIAECAgkV8NkVVvsgknZE77h21UGTR1IkgO6kQUQmx85fZ3VwC8q6BfDvzomhk5skSV4
Y4W/jxuQiMFVZmdrCA9DQ/2L/JAZxhFt+YYUpF1pq2fT6O5wnnbjkF/JcnYNKs2QJI1ekS5Z/Ruj
JxsMZN+YcTYLSjgKiqs9ZWdOp60a9y+jDF2DlYxUWs8+lbZNebPmdwN3iNzfZVnyCRv4tKUlhdB6
FeoFOPEp1IAPDMmLYNsnEpyUtAWo7tfzZF1rLfUiMwekRw6kifJhRhKU2NXemia0vuXacQ4LsYpo
aBejj9tZuAuoBQsn3qiSRXFI1EPdc8fr6PbMQxh/q8uoTqr3Gm4xVDet811MxBJ1oNVYQESR5lkT
RRYvZAHWMHHYmzn8PgxM9Nc5pFdiu1c6bzIr4oa5AYNonmlix2V93wXBsbA1MrygoHCT9ma1kVX8
DMFv3jv+mOl+rUkbwpi2xFV4hYUxW1cZHGFJd5iFp0zvlv6o5Kak5udL+9Oq8iuTEF71k43m9ihb
xIbgB4QNFczpNgyYT6cTL3f1R/24a5SHmhdbMilWrYn+IfLqLD00gNzl9CstnlWrrKVJ/9DGw4Tr
MsTpZCSOmyLzJ+5oXQjK6JphJGIirpcl9wYLzT0GDl4gkI1lEu1Zv3QtPoQEPkip0QsyOoa8WKlw
ubKmf1VRU8kKqPNsJB8+wi4xrhUpp3NrEBOgcAbWZGsHO/+wmaoT68MUtPCgLITZVZmzjUxrpy1k
siUYJBPMSkrqNICHJRiMkUq3aFV/Uds0gkMc08QEZKX7Zw4PZZn3mrdl3NTb5DMS+hYazoH4jK0m
S+vZiV4aav8S30hIklfQ/6uVl1QYbotWz5j/ETW5DmXlRyWpHiMlY0M2bDWplnoHUcTM3UkJv5U0
elUM4RVxciAm45jPgPFG7vsm2BUOsaMhpu74D41VIqqrOTT/pJB8KOFQESSsczGmMJ4iDeLFtkkv
xqCFMXBnV9pmQKo3WjcdshCsAlI4LDToox8g0XJI8kE371u8xVYKYqj66qO33CbzmxmLgopXBQcR
LZXLtNADGIUPlKk6hjwIOCgBDpIu78MIb/fA0TpNnxxjLrf4oW7Dg8yaup/PofbuyJ4k3oCbsu4D
VSuH/thazzoZvwrTIpSywlutPZXJ/OOE3ENMBtYgH0UOPImtlZpfFfFnolkJaWcAYuKlXvQNTnt0
cCpY002m2iqXr7Ust8UUeGg+vcy4ByysxWsthcRpHXMG4iYvV1fBsgUWh2pOVR6jVDyDRv5WuhrT
NKYXxJP8S/saLM4MXwOiWO/A8uDDgo+zHdXmT0jqP4AZUzKynooYqBLOwGHBZC1JCWWa9y3+aGYy
mXS2ljBYVMkig23EALKVsJ9wXucyqqo2287zsvUZXwrI9JMG9IPteIcbO9Hyo4zOzEYnNdQNnqPG
Ja0SobAyPHqQMkDz/xLdQQZe7232ITzpHY9gTn50j6OJ4Boe9Wc64wHmq41ZdIs6Xmw/T6JqeC2Z
cGPTI8WbpMoackO2GQAROPqjzV6RrwlxpD60kShLL1W4jbtDgsAXVsXsbFM6HUSvJL3X07FCZRcm
XidvGV+23Y7LWoDkOJtgVpx3tX6Y83s+oKJDrDvr77n2a7AesfemcbFKxWNiwvkVZ+uOeShGL6Fd
gD/OEoAuWF5fCiY708c3yqIQ6giMbIXb3cLyn/H6IQNAVUNJ1y75W6PfcCpqmAaN73x6z5igtL8g
aOZkwyxAuaT9QRuII/F4lxbifPtPR6YH+5L13URfaE4PkAFkDNxmA5YVwNrsJdDxr1FvbnI2drEZ
bUT4HAfKkOhoweoygHvfbO17TFA5uIpzQu23ba1P1A44blVgaLnT70J1Njwre7eLR8eFKRWDF0Me
Y4tmoPsfN2H4ouWbXtozQCff2yuTioZwo4MBHOyJtKg71ddaj1DNSehjWHN/Ss3VjP/K8VobEC3h
rsGDO9X9Ss9XdQZudFW1PxL29fbNzDeWfKQ0zOd/drYIJ8EsAQYZiJk7iILhZXUnxz7Jr6gEEgnf
iniKChWyVxg/cUxfdDCgt5Dnhnov3cRvwE5sG3TTIhmqXwDoN8aOQJnMdvXBV+sPOlgZaGNQA1OE
4EEAdFM+gSlY5aslJbCy6V12AEvBHiDQylGqwQsD5u4VOBrHP0vxxktFX2XVpwwojnIr7K9FvW5Z
x6lhB/yeIf+UhaeWfm+fM/XZLZGSDzAuM+4dhDizOIJbrPIveUnEmLyYLb8KaBuPREijABJbxp6/
yWL7mA/hzpQuQ+6XCs6VUL8wSuWuWQewulcNOBjn0o8AmQkzxNFJGFdMZbUpzM9RJ6YwBM5W7iMm
FRl/qGM+JLHUSTpj7WghKdPsKK7K+I5AqGt3fXQjv4NXCxde810Id8A5OWz6GhMb2AvY6sPZLB+Y
87kuS6TKuCZC1vwk7CK95u3pGNu/V28FWTwGJ+s/Gh38UqcJhUmAAk8jzR37KpOXe5teeFIsLDSO
dmbwnFSwzpbkEz+j2TGo2wTIPryxJSlDDNEjT21e5PxN5bdLo2ta/vYADqg2pAvqwgJczxTlfqTu
ErHr2qsYLxjy9pi4an3DMmXgEo8GFPs/QD1ja6tBJQbQzxz6gOXrDoheXRyOo3jR+NIdGoC0Xey0
GDhj4geQU+XwVQDmyXxWCaYpV/sHQUgK98B0lPk02g9pIOjBRWUUnSVUYBkgc14cbLI1WW89IJqt
kIhmK47tdNWYgCn0DU06P0fJC5ZjDZ9zlR8xPqLE3BiYRJzeHb7C+YdMlDj6Y31iS4MnY6YgQBGj
eUge0GVqtzmTXmDpy5OFYsAVy7lXPR30bY1CXaj+tWroRhMCN3QjIfW+PLJ5uGMqGKZPTXoTqGlK
/Vebd8g5mtgvLK8gf3yyXZsqrA2PSr8DBpOiCCS9VuMBSe2LEr4o5S3H/dRBaJr+JcWhUQ8w72gY
jnAVK+vfxMTd4oWObpnwsa3y0yPzbDvPMPMlHJeMSsVfyvtPIlh/c0CdyluTpXZ/yJFEUWg52gnV
dGuJBdsBgH9CG+cZiGan42Q9Y1LNFU5CvxhAS8AP2RfGV9Z+WJU/hOc0+TA0Pw5ousHJ3XCMYThs
8q+JJ1Pf8D+Vs0tg5DXAVm/vooJlS+6m+j6JDgN2O0nfjkgWZuUd5ELnsMyFvkTYjb2D6G71OKqZ
q8nq5EuL+JVkRBXHEBqp+VkAKuzkfzLuv/ZlMo4kqJMbOk0/IvruiDDg7gRVUDqbSV0jPosE1TnG
TNIKFvv5JzNxM1vjEi7plSglOf+Ms423gmgUGv/bEL/U/ZYAQD2hK2KUwcRqAN7M8TdnF8Zaw3zo
dTda1sr/kq5jnLqeP8YajdmWlzMc1rnmMbYCnYrO2gxZliMP7KVzHj7z6r2KmC2zsRny+YSPvW6x
0TI35IB2ws9I/Zade5FBM1huo5eUXanzcLT7DIzS8haukxSBwYz9LH9t5veQxZQlDQc1jtwwuS4x
Q3HJdTN8t7RmoZtmuyk5muHWzjZQ9/2hf8c7i2j6IwMyL//E2ldeo+mgU2vDt676wJCMkwRQelYw
3UX7443hTm03Y/gut2+SGu9tVV5j9eOxc1j6j9ojRcrZ6PwrBj6Q8h79sCRvX5NR7O0Bc+e0aodD
Xn5TArmG8TWn7zrLVQRG+b8kClzGJXA8zw0UQxUCeE2dBVQ9MM6jqfpsE01A4chFu3sEzUYZF4Pb
Rzh8GMPgjfPodhmWsIjxCUpvA78BBKVuvhccXJgw4ShyKpOYVKPAYj8oCFazKCBUL4TeX6LntGii
mgKNogGH/QTQa0a7kpVb8ZqZ6pnVRSmdC8OXFBRY2sOMp5WlH9laaO+W/C/hOcyw3xUa7CAUuPCW
H5Ht4YNd2dK3hQwI1Iua3M1826a7Prs4yUMPzpiHUGdkoH6Uh9m6dveC2NxhLTRwXHIosuOXES95
ISdvDGipMfzCee17oDban8JXw1AHPuiL2t5k5I6FcYPTiOZ2M4/OqhajvuqMPz68KDnrxBvppkdy
ABXVBz83PvRkSSIAcoJTkF8D5yFr187YKcpJmJemessF+F4/zN/1mfhi3j8yyokICTkOAS2gZ6BB
r8qDBKuhISuAQGCZy3mrTm5lPYrqQ6HoDB3ZteFYSswc2SCrJDIjRem4gyFmrSJrP3QEjje7pPuT
hq8xvEKvQGDlQu4Gy9/D1fEGw0Pxk+KNxJBFfu+aHzNlVz32ZOcQG296T/gRIeUxpRJRmmjT/loW
wnC+eJzQYNV8i81OopIuW+uUTgx0geWVa2lJqBoesnRlB+QU50XoGjDaXpYO1wKsWSwbR83WISvj
/NkkCiXYr4yAL/vsLVhP7Obmb0V8OWy/I0PbmN2LXb2ZjFBkjwi8GicZDRgFIYY8RjA6ZM1khA4p
bQr8NyU2HLwnDeLr5BwkhGezhgZXA0NK30TcGjPz5lsXvatvQEZ0k20FwRaGClQT3+O9atnLd79z
foNH0WX7Bnkc856IQJYEBH+F9fdnSjaiO9rmt8Gl1F7E9M1SfR1N7/q0swMvcyhDuSdYo0rTM45Y
59BwroUEqYOxkg1YjNzAraXu+vFFRqWfaC8oEZzxrwBhgLi+JVWCVVogyceYAA2m1QjJXHodCLST
A2JkWzP7j9msK2jv0WSGzUlC1DzJ+MCmda89UZTF0XaJohiZUZdkc5fLnqep6A3wtIrtpPiB+QiV
j5z+FR1FjwZHpH958z3j91Qs2DOwQ1j0MkvuJZjFA5Omo15dFGjJkUm1wGMxMzdxO/VnhAdp5DBq
kk/BXKVWNzWnE8hkA/5usk3qu93jAatelIpbU1DB6DuL80m84SKYSMCa3xgLgFHd8+yx9iy0a8TE
rt6a9acJeM9h1gtD6ENR8K8s/wXtJN12yT6WeTEKhkXVpqm/0oQwp9Ok+7PAvz584FFY5GUYVz0w
wSHBT213IN2C6fa4roF8BVTxXQGm9KdEq98nh54JaOMj1FhNPAYtfMA0PZXBX0Ldp6SZb+m+VV00
tFFQsjk2TP7PhidCznaA2fj+2KO/dQmE0Qe5qlOPpFZ72sWHSlOLZC+q75byp1aX1gH6Xq2WFOqy
xtyybpGSq28B8w6sCGz5CHLJrybRLQ7/xVK34K+pTgLa8ALjQqM8Y8zkDP0gSVqPS5f1ZSyDkcTU
UHFYZsB5MujiBB801rawn4TDMy80+ejj5qGN/3JIktY3mgIcV1f7A3aZGfp1dmrm37CmEiBL3l7H
xWeGqLXqnmHE9c1vQdPvzIL6MXQlrnBXiW7twHwD04s/vFY8AY1bIwLpDdyP+9BAyhADonPN9k9v
ifTaKep7i4HYcFARtqfCcscTPsT1ouBUQO4Dygy56oGE9cbLyNEY0CIwsgjzlxiewix+lJloaFea
DgkxRnQ4IC5B5Iv4N4l4ZP/K4l+FjIUorl2q/9rzZ/TPQCGhSrtM+8TJ5Rt5Ql7RRvC1Nctj/Ybk
05ZepQozr8WNwiK5uyXD54CgSHdQeOGPPk7TmWAscpINbElWQJSbLyN3BqPMsaLIf6xPMukYSPta
Iu7wRhsysKlu5lOfYDrLSDsH32tE276uNk5CNizYERNvB92BovyaJH7xZ/Cosb9GuXs2cafhYran
jRliCXtqDKELS/dMjnt+FOcoWDVn/sxwZjXVjx69DMpB9IErU5XEmRtjRM6j4UjguMw/KE1fUsh5
8xGYXi9enOoihy8BC43gabyinuvEuykxb3tkEOiMyS8imi42tV86qigbeZxJ1lSX3uofcuaAVkTD
T4lxkHkPuL9jiMgVKqr6pB/poSSYWztgLroGbZgPCwxlNcqfivmbVDTCrGnWxvC0qp/GuGvJDlDg
2uz3Fa+lCgHwZswniPBOwoT3qLAWCHTKkOUr1rh7b9bwlcRfZGpE+IC1wTdKH9kZ3CFeeRbJ1vgU
GUCCnRxxrHuKva4sX+RHY1yzT24Z9Bk7LvHZxHMCXgQxYMphytMxlTv6VSyAk+P27athT6t6/Jy5
n/j0ZA7q9AgTukUhm7KQNW+0eKSqpAzW1YGx2p7UVR+cI+q5lRP5aXVFnMpE18xf5vgUSG9R+SEN
PpM0Pb1FOUap4nPIWEHcZBmt44YUAtiQFurVRvcD/WLrp0HxwDDF2bWdXlmLDTEG8u43RWA34Lac
Fm8TB2QyxKSnbKnEDfWUtoep+1WqdNtwu8PycmeCQ8uv5QBMc9zzMQO9+lkuXnRGmFq9DD1pbPNP
K/qulHRvVt82I9b/ODqP3daxLYh+EQGGwzRVoKicLDlMCNvyZc6ZX9+LDbzBQ+N2X1siz9mhahXs
UqtjBbHMzUtG84IRjOxEtupcUMgxKkeyDmXLvM9N+2PUEgFOagMRbSQwojRuv8EtoCzbRunf/0Xb
Q7HeAmyDgvH1KsWXWXPm2hxNBgpqmFstF3eX06tHT6FhZjrNcPmerycIsNAugjkH45e0b5RFRxJ9
tdS180stnTuOadJTOg6a8aASDkxYgKVz3O9Ug4i4XajvCL/sX6B62uJvUqHIAMeDsoGuERw4agRU
wPFzZCsRvKbxZSIMaCkm0/KgaohSB0KY2Hm2LFN5ZXkqN3V+MekwI/3lM6uWIxyDzzG+xPW9z9xa
QRLpeto1s1FC4BLPtYUUgU7iFozRusJtQAOUr7oBtSnZiQ3iBuxmFV7Lv9b/0Ke77nf89LAH5haP
qYYE1kquZTIY/COAlZDxO04we+qOypPtUszL1+5m0iwqFjofDKoGql2WClnqiL95X6FZoTOzM7sJ
PRDsk7fYwCO5FPGeRUIPkZzTuf3Q6yPg+mDaElpXWM+k3cGzRsEElaqkU04HgOnaQr7g/uK5sC7s
KtvmAHNqJA1La0+d9M/UTuFT8nDVYHWqkMawDo0gJySszYuau+YEkItMhDUONBorq+a6W8yoREsj
IXmRvxE8CyAuXMYKu5y5wyPOFJVBw4ZnQQlmVeDmTAyaiFTmP1CrzyK95/Ls7MPhsG6kT2MgJmgT
WPQZsOFHHpppRfZXhsCAexKcm+Qj3v4rdWLm934doMYduGfWikGkB27vuxdbuJDAZ38L7V4Mm5E9
AcZAweAayxLqKZSCMpkUOe8FyqTFeIysN9JJqCFWBKyK8oGChwyPOvnKsUUBEKph8sfOlNCBwCPf
aDbKbo0O4dTSsp782Gm6K0wQqpkjkbEFL1B2Y08nDTpcbdoQ9tKKEwbbgtcnGA+B+RVp34F4r6ff
QbrZ/Y9auMxxWxTZbDbtFs64MNm1ckZUX4p6DxqPAdOSNQADP8S3Tl3uDV3HiQGa7izYkunhLsPM
i9lHJxDYwrpsqnebHXhYbBlgELAKEoZ/8Et5Jc8ZAOiW8e5v4nAnT9q9RSGpKDOxvVpgslmoyj4F
YJO8cjy5skOpraAf35l3E/FPL0Y3+JW7Y9mccjaAXvmn4f7tGJDShMtskDWEwhtfPHtvQdmaihcf
16bldTKsXyAT0YQLuC9Qj1+5RPDqT8q+bx9Riw2eLwBtH2iR5rP+jqtLmJ6G+JxNPwKBg8amq8Cy
sgsYrph7vbyONoZRbuOInRBql25fo1Nh9KFhM7wU4mZZlGaVq+q7ol57QEMatrmd6xeXLvjpAAOX
EzTLtluDy9pYkNaz/qXHLs6NziJ8Wz5EaLIAgBHaxQQD9HUWvjVk9SbpPzHsS/kQJHxa9mc5bpvQ
QlOPif8sFx91XqwhbqCily1ujG3IO5f3LoHtoFQucbQZEI4kCjwLcj75EezkJMERpPMRW4usZNqx
5DYqGGj0s3hFSo6C8yp3u24iKDHdp6R2eQVv3CFmQyFv04nIG66jQb32yoV+rogvIU4uxuhLgw5K
PWmeY8VrM9ZIieqXkv2GnxurFhi8nCqcO3laSxyJBeYO0gipmAKoIGnzzDllkGam5T+1XyNOU+nA
Rw75tq7XBEwvGhxAESk+Iliiom5I10r53egQyDcv0AXH7xRNMntb7/9bfs3712ps+hSuC26xep7+
F6zJav2a6qtGtvbB8J0CeOiADOfUki1Kvxp196Mb3mB0ODZBLkJexvoaOiqcw5fc/ej6W2peDZSr
SN+ol5iNVe+QKrXywoqkm2FoS/bRLQGkxGpMRrgi032Txgwq0FvUHtDJ4IinyY1JBTbC9NurDnpy
T2BNMWauOP+oFj/Rr+AmD0HPYCOzSKWjHqpdpt0dQGmuC/+fgfvSDnBE+4zPjoTSkKBiTj81w4rE
2yvdP/Eyx7NiOIa6rlM8DHwqf3BuR8iVSbyJUB2PV4o/jWGLeDOqQx3ztG+MjjX+2ahcRetxTa+b
TN1CHqHldPwIUx8y7ryKXRsoZD1Vb+iSoBaMobbiRhwI/Ytqrr8qxFHLWT4uo+y7ifZzIRKk1Ou9
ssjUXR99Rdkmog3k9CHoZhRPcjP1We2248erKdt0sZVRwm2J26wBAWjWYfggC0jXlrZ+YD/kdT9W
coFYo5twnqJ7bJ2V4snyDrGsMM69DK0LzRg9Bl/B3k4vVXdTc2LtHNZHRaKtre7CgFuz9nzEXniz
9FuF8DXA/Do1O1O+SPKp49ZH/MPuxmJap8a/vYKhArUY6nG/OPY+8OwIymp7NupTzJBdqc9hexwh
enUMGsiakucziYxWhmjzHbtowi1jZsOimkHwAaxOIXBM/1T1gqEb1A72HlX8rsA8jY1fFpVoxsgh
3JJt6GCpYHFIQhXxt/vcAqzxbNojnnvAVSxhPgqY2aCmFkLnq71K2sU28aYxgsrFxeiuenL1qRJU
9S4+Sv0x9d/kGamEUNLD5LcgeZsXsx7WTPES/sZr1kH+Eyqem+nAjov3cngG2a0nGI9EQ4MGctuU
99HjCV8XNhl0PZbkxRRgbiDTl2aYJbWEghgVVH/xGGhn66llkYm2INl6TF+ta6zspfHY2xxoj1oI
ZyZRVlAgE4r+V2QxdlGcJPtLZO3Y6My9GP+jiD9E2hxR06+VCS4/LktP0DpbOTrI3KkpD0sB9vHf
PFZRR5cgA2xPCZ8DZ0dyMftbpKxG+RKKc6EcYINRzEXE9bJcSTUkjaRANMtI+0QZ7WmrsoPo85da
TsrQl5KmRR0uGOkUPPpK8U4UJwjWbR0cMmrrAHRBVYcL4b0Z+tqaljU6yDr8sDl1xvGqZy886nrv
TMjd2I6iqleLM2v/Mg8Qlz/TnGShjUeNxPlcc23M7p1TpvzAaMB76begh47da1LGhW1MO1EQQj57
f5/8E7eGhFBDfzDQTWSoJfB844G3mGSHn+hTeP4hc1reI7D3Ml8Qt0UAhiP6V8xHFG95Ff2l+Rcf
KnvhzP9qGMOBUrFmLUEBkTA9qH9jzkaWmwj9qIa2U2bZ/DDoRj2VbRcrBpxLTB52Jm+YYJp2BRlq
jhxX+KGkb57MeNgQSGLiNS5d27hJDCwrdV+WG5mXrsa3mqsuPr4YA2RENkY8j0IPk/dHIQI7miHR
UsvdMkbXuEKNPUrcfgyefSAJbVe6Wk/79DCLX602CA94ycw3BkYR/TdvG1QLTfxj51CmeytD6oBI
gzd1z+DKjuC4fqIboV8DjJsx98tJhdjZrEPwpsUqam2Gq8TEaAA37jVOZgjBin1uW4bTHXFb3ITd
mt2D+gzqZm/bX0rymFFmiQLb14qW4ykIzgX9tpTazMpK2MrtupLPYdWuhuKvRTCgrDRzGwE9npT3
DGUhacZLaXpGxjMaLkBd7MrJIMnUzyaifMyvQcMQNt6FAuJq8SWznsiI3zCa5tBgOYz0Q2XuiiJk
rXSvYkJzNRoW+W6yO46eWvCGl9qSWbKfailemfK5mNBP3ZAG2BWu14unO+3cZ6gXMKJUvAc5fBs4
miyD/mNYi2LcsBO0AIrldEVIb2l530PzqTKNGyElEiow9mszepf9k43tpiz/KgJg+ASYE3h7+AL8
W4bFwQO0sqX+ZAiXL6Hdu2F0C/DJpd2HyX7GQ+5iPC20isiIsVNywcYUO/GX5F/V8iTKpzVc49Ep
rG1/itIjDQyIkD50Ju6n/F+GliqPt/gZmXL26UqdrmlDWd6uZRw8sJPjHeutpHbVB7ozzXAnY9Pk
NzGsU4Vmfz1orApqBs9ILfPuO0WR4md38lBxtV8z48yailFlx4pjlw3Qb1f+cIWooA5b0b717ZcK
lTz4VuOTl7gak2u/fPS6zbR4WnJRrHVRbw1xGYw3GRCEbH/nMcaEW5xSTAxrfWR8jedlKQgJpVyr
/o0Ut4X1SIpTTMDDsNWGV+q5szlFH42VErrj8GfjvUsRhPI34LfRT9kA34yzmQgdFa907P+gvCBq
YTAQGG0ofyUb4Xd/0xIk74RL4v7R6m0W/KCEDc1bPLc3G4AFnjgNFNZ8wFH0r+p+0FfF2Xaec/rp
cQAwwtQoMJ1ioP/GY4pftEvOmfUm91ePzzZFyC+Q46/RsrLdYcPTbf3ewQPjEVGrHxtWcxEz5QrK
PUb4r4bWNMD60BFRK4EDCZJLiNIflKrIPyywxekapp/Vb1Dct9HN9PdY/8LiRzJ/dZbYCAZZ9QuO
6zrcBMTNh0sRuaq4jxOFY4N+4E2EWH6d9rMgpkG9DOiIG5Ql8nyztQQgOb1/LYFmY5TTXlqMxwo1
KwNw9CM0iG1yr4Nj13KE2CvZuzPDEGZJVuotRZ1TYP9y0tDF7TjUl67xVnZ2Gg0N6/4/tFCbui9Q
cdXLVtgu0PVVx6h/im/WLFOvv8Tsl/rSynlsS1BczPjaE9zhr6p9FhYkaIufn1aWZc1ipADXKGBi
qqiUn6aR5Tv5tMMhq8gTZFj26cefPSVHGV4kky0quY45hEAGjwG9c6F8VjfVZyn8rO9JhCaZnAhe
UnpOLj/ROpJ8aIcvScpdrgCKeZlDpdnQNEMZqbw/lSmSuWy0kzHxfLuVAZPCGX/CyVUDSvzpC6aK
xN6+H36E8QigKxFRQFTXwjLPknSwhuccjDJuwm4t6c4IhBu3iLhP+Z4Z6Sjcml9E+w373w5kyRz3
nfT7Xnym0VYZPzz4I7U4+gqJ3hcaIQmfVI8tCOWY9cwRUpbn2Yid/qs/y2xYVijAWGCp7V1DHVLw
CNJ0JeF6Mo7COI3aLjY/UjKccxdNN3IF7cGM1svAdq9wb1DEkoexMNGVT7yX1pyr+szYkprc9pO1
nnhejQwAFjsrGCiSibmAqcB7XL0JkyHc95SAgPD+aelB1vcCYQKW6A4VYfDAF6YNT1XbZwm1KI9A
uJ6b6aoC0n3UeTFiw7Hmr/Ol5Yd6nsfVe5yUSXDTsIKpFC4DFU7MYnH0b0N5L2KdAvbbSs9KTmLt
PGbdxO0OiQkG4BQgcuvvBu1L6QEYpivjR0bYDGelGc8RBsY8+Qiyn8i+6vlOfPjN0gZQyQQZIJvA
Tcs4QEnROyMyVPk8KSyrIViATfCNm9zM4Cx0WgkXNJ2xp+77Lth1sOMizlpCaBQEibO6fvYsNn67
amV31BwJqFn+zNFbjuKq4wuIUP2r2TrN9hIOLcgNYqn+qKqr0MYl3jlG/ptJZ/rGFKW2NLPKfst2
xc57zKgLEPGxajjbUMh6ok0JSiX7+wMGk/nVBNdkkkn9grCJjgvMElFTbZ861tgt/Wk/yQele5XS
jeThUD3wsaLAbscNro9F9S3N+48O7SyDP0abLQ+ChW1ND1dW+Zt6a6OnwvH/pGHdixfD48RzdCAO
mkLPRYcTKL9FaS8MJDctAwjxEavLMmCu8Ei4IpCfO5gIlKPIgII9Rg0NTfE0pfcOzELi36z6glWM
QaTevQEkrv1nbJoMOGkgWndA2aD0kBpwwvn2yue/jExwPgPXEm7uTvs263vW8qMnxy4+ggfrcY8n
3k4r/+HqNOQfa1wJUnNxeamto0gEbk8e3+RraM+wGbvu2cGhHey3gbJMUr9CtdgYyXXEbNegyg34
UUiGWMaMtpQZuTfLFdlj2hGOnpXsb/IoW8vqo/HcmQ9lrsX0MTLLrNEttlSv+SEbHFvH4pGeVbgy
piuqHQFnnOB7M94H4sTeCB/fT0lk2KSxJibSZVIudICGOObtsScgO93FxUoy1j7+X3mP31DkXzWD
zNh6BPrdav8BdijMy5DfkSdyGJTpgSu5iniN12NF+XxpS/4dNq0Qfsi2Bfa6qks3Cw4l73mdpqtA
vQm05UAF54uoCNyxuWfNHb06VM5DWW6bb65VzqGCpKLk4Qd0NYtEAbm8QhuSmrduuDLEtyZI9bdU
PXJF9Z+GimrvHQzVsryzYmalwQoz5A7LlzjLLAItZ8t54yJ6EiSwqLcuvytfaXxr2m7ZvGdsOmU+
VaI/PhWLu7Ul4VCO1wrxXBzHqOzD8I6CKOf3ZZTDfhx9r3XX6c3mgIcaoXaMo1VFXZ5APspsbY/9
jgf70zjI9iYrzy2y+dC/e+3WU1aZuU+a5gK2bBUyMQp9kIhAhMn7atFxqyyGN9i1S8FAanJmXf74
rEwfqfUNP7OcUPY4cbXmQiradfjorO4OKHXFaCab2K5FJ5i3sOe87g/2Q10RhRKiGyRLSztK01Vv
AYylN7m9DoA2vb2e/MRAT5LhL9cvccEdzSipciwENBB4CS+tWIh2lzj49MaPBgk7B9JHGPxVApGp
tQduV5BMbA+rsrA3EqWf9EmJYM1XJTZfEKkphYvMYodSEE99jsQGQywb77R78/tt8gxCNLFCACm7
oj6iOZaQzKIPG4C8orap9PcRdkeHste2/4ZsN7HFsLxXL3+o6rj2wcEb7SeN8ljA1LSQl0CICtBi
CIZQSci5Gu0kfd09DCCkeLmDHS4hhrZFsuJyL6DYofhVmOZbxOuu++mHcb3evRQUFQM520xaD7Gy
y4xDSXk46I8+3o+SO/AFqSN0MIUNSK5vOWYmPb7GGWNwZcm7Bxte47cLmveeZL+moaA1IUHdhXYs
WFdVV2k6gjRa0lRjLOEUzALHAN8CU4lYb09ed3wGs1harCPYxHVx5JHL2Bsy9snNv5QyiykCdKPa
4Arpf2rzPCQnQShXGxUc3cTlQDRWv0cTDgrj9wbFXHpUi4VJ5TWihkWaUG54wEV00uWtT+9PBiVN
OQSFcsHMpza+lEcY/aLrluR1pC9l/0OrPsvoT0A/lsmfneYFoNo8i3JnA3At3lRuZAz+zV4MF75k
qArCPs20k559PcniNPwlI7iU6XD1KjRwnXsVwQjkcts1avSciAXdDhwW3EN57+lk6qFGq1cNaihO
e+YLs+QC3T/nS8F7kAxID7onFpVVFd9jY3KMjmiQoXmoxg9mNmfScSTBgfWXkrgJdNAibxajBIF/
QMrGn81Uwfafv455eZgSCT3kHyZiBsKSLqVVLHOg1R056MTctLq8Eeo9rT4iqdrqzRN/dhV+epnO
nYXa1Lx25mcb4uJkJqV195F5bEIZ3XrKZkIuoESntv5HiOG6RlSnUhigEhz80dUigRY7uJQElVd8
/DaDQ+ikQb2UAFUUCBMF5Vmsf8Xpts0vVXX0sR6EoIi1KHsk2P9tDHil4kjeJUH/qKXrkALchrMz
ksqdqAZzpVnezKhFPAd46iRaLnugckTbr4JGXQjYKm1H4qFTsneTCYZFR9pBQ8IW5kzev5EcteDb
hgjHqpCNbX1oCNBK6ntKnoTPqWjpzuA7ETNb6L+LnnUjjgeYSWTmoF+x2ENPkcEei8UQ5r+e5Fu4
nvQPLhlS224ikspbWyQnlEwwooYzjB4Hb9NS9OgoGLNohF/ZZbwZxSs0DMoOFf0LusXRqUZWJcaE
84WJywp3ZcaWT4whqkVc/linGKEOcBQMfLA21Y8KjBTSOo/QERvZOkLelQ3vpMS4U3QbQvaqXBwx
+h8MBoirsY6p+lJVsOaTfSbM9g0+6BmZ2U5oNgLMBH1r/aN4MA+qOl6wroiibUriyWg79WzMf/jj
X2tdMVjhsLx6Fecgm1v4ZCK72tKn5H2n1gHW4nIYH513TZRPUX5WgPPoDqZTlp2C6EtVrwVBlT4v
XMWtNw6sIFmuUI5AKRhhZAWcP8wMSzXlyn3HN72MlDc5uYvma4o+FPtYs0YbraeMWoeVZ8SqWy+9
pQ/mc6Eyp1Y5HwPuLbIh2R8ycpkm65QO5SZg6hXWx9mDX8iouKq/OLLu46ySDUhgTMNfu6BmhFGY
0VVDTFhUylkmbca69km76Pv5BgPtAaIzbs6BVeyJF7WDjwixvKqhO5TIYwr4L1AbdGnkJswMO3xi
ZL8tUwaNKuo+A/tFoWvAReYvtH/K+PrtjntGzdeDJK3ZK8DkZhVtNEww6VtK4ZLgwIWhIBf/7SpW
ZHXjc2Jrh7wvWdyW/xpAcyZPBagyLmoI6loIwqpcl23lguxehwgVh46iJvSQZrp6dewjQUpbfFeq
34gEx4T4oap6Lxuf3J8b2SB64/bDzsuKcyhivDrWQmY5VWo0r924JnSacc5XPv/o84dRt+vRNrgL
Mnbhho1idW6rALeEDDDUXaHqfBENUNim+5dq0anWlT8JNVPQ/y9QWbbMLiXrTTPOhBWAo+GCgRmi
aw3C0wEvdbtKUCMwNTVsbHQO117Q4L5j8REBjlLDF84IwJrUTAH69K3Q9yqbAySpnrh65ofVHUTE
cdtvRJ3syw+V2mZikZxjfG1MfenHX2b3v1mL2G4JdM+ReO4SCWFXa3CMiWaJIyekcuulYOHR9EzA
AewaU2J/T2MuCDdlmmZY7AsnMo8ExR9rzUOtzL3hVRiXsLfZGQPHg6TXb2w0NF26TMVvnr8mOcb9
P8EgdCo2y3Xxg5rxJEUfAepz6dOipKM+qyynReOL/jP0ERaxFN0qFY/ZvmhAAmk7uSEoST3K/rfM
vrpApSIvGdJdCk0/j3r6zFjV0YiIbNfCuk+Q400KmaHxQQ/EHIKwlNEEWth2zPzXLEanHf6BmYkx
R1QI1BjHsNefqfLaSRKbTt5ZhraPMxPDVU/lrvFlz3QwwAHUZFYFsXK4KcYvmWwT8h4A9vhf6uZH
Q3dDiC2r+h3gFo3R4dDfI3XGsC4ajeGbTn6v67O4C/D+rHgJSPQJfs3xQoGsSu+RhZGIEYiFKibp
HkUJ7UF+5HEEbIxaC1buHOfEBMBLD2n/ZqsxxjxKc4Qo6irnaar5EpTwo7S4Tkg27zOEsha0UCdK
fhA/++2tK66iBN7H75wsLeQAWOQWjYkdHq22YGPOPHKlKXD1V739gZwgyrSVxkZ043sPSwIaqK5k
zm/J6hxQ24uI4RYclYBlBUdWbK0ySFTBNla2gW6APX4OHuIzKJ1srVjHvATPeokfITdrR8ciSRon
f9MIsZ/J3xDfbYPus+fTuqN+rfh/pecK+SKP+7TaDf9SkH3WKC1L5CJzL8uWTakvZFWi/iDr6pBn
aNAv04Skg72ah6TmRNMUda6CYahj8DeETA2aU9y/hF4CI8Y4sDdV8qIVftrfvGAvPXPLEirW3qkY
aol0ABO3AiGJGcrUzYWPeSqRp7VpdZtYoZ4iMjiFM4iasl6PsPQ97AEzSaTTXeRvKdJAX863pvoI
ke4PSb6a/yspw5S8wccU3Rsogf6mbI5ju5Ms5knb9JFJ763/M3sM+F+JoEtbV94uhZlVg4aZ3qTQ
Qcrps/vReASu+HSs4maGaCfBmldkOCrzChCslgboSsXKMSJHInjvirnz6KFWydl/jIyjYzrezC9P
UzwvdOGZ1qPsoIZyAmz3Cd4D8uu+R5qApmu3jZ3gVGfWpDCMDZIt7xQ5nDqTyvLi5+0G0WXCo+GT
p7dnijuKzRxIAECOGKoeiM4Z01KgORlhHbJDmpcdb5NhbSSXhMhE/0ADQarDLETGKO5bLsoJ9kx9
S+CqhSaTGeaw0hncN4A139piA/NFjzcQm7CNjCxgCndUHVVDt/GUcLrf1fKcq8sCb09GhIwXxXB7
7lyh7YQq4oe/p6ujT5ntqy87A4sWdsD4XlBm2KQ919pPjou0aM5Gu62ye4MmYPirqbWrksuofie9
bUG3SNZAos9xGb8dE/ahmrgtiOlo8mPCIr/mwJbN//Gio/Y5yee6Zk+hblTfPtBNM6ETnBVTsBEi
XJXVtEGvjrtBGyQUMk+VFiiO3seoc/Lq6idskfxtQahWzHYWWm8qe5tBp3I4+yq2/Z6rZGCqg9e1
ucmsnQXxxHyAKh+YIKiTzXjKuPhRdP8mELc1jHAc72TinLph3ej3EpF/Yz0tuaL8vsT+oQmPJnWg
KtkU2IdAO9vNRTdZr8h7O3sOZrIa6aSN4lNToKzKhGtjbsUJWebgFRPfmcErQ3JMtWul/QtYS0jK
s5hp9v3OxvKop9+iTZnBZQi4j8QzE3UdaXRi/Ima2KviOy1IaYPLQLl0suRrQiQb9u3wPY9doouY
wiDkdceo2DGlU7xLjh4iwU4lmS+bQ2Kkmazqe9U6GmhhHCDAzFHcQBYD4fgWmU5b+6ssiO85wW3K
ZQiPwfSJaCC054l6o1eEkYmVbxJTan+049XXTyVVOBx5Z8pceCyYmTQdhx5S1Vmh5+FbT8mQf5+Y
cbS8eMzU8VL7hKnGa8loHNSbHSSCkCm4l1Ec491CZaaoSD5gWav/FPA0UW/h3twoxTYM2M77/k4O
L0H/G6P6VwuVkiLaWDobBOm94SBXsLQa/uzlRAowM6jZfLTRWU4ofB2cZtsuPE3ezaruZoxEJUP1
MzhKfmZgBjkZhSftbMOK+8cX8xwJbjoSj79QXSXkInnvRn/sMqRDCIJ0G6gYSvVI3KQP2zZWtv8Z
kdtZ8q4IaYlOizw2Q2DbXJYs/DK2FIGbmjsT8m6uqHtfYoGt01jwbkdXS3mLQTZA0nEaaSLUuXGS
GnBXpTBDBjKJAM9kMKto1aaMKlZsL4tGCJf+wkS0wHcdN3hQ+cArXCWYGbiT0Nyuge0YaFSNTwHC
Jxy2nrErvfdh2ItS+mN/fs/qjFW0gc+eS4TkB5kgVJ+jgDQ117A8zhcIYDkyeIlfWsWvLW+D+KWE
ny0rtMEct22/y6qeJrRzSNfcdCp7CWr5EN9Fz2CwIHQiT6Fyt2n9FUkh5id7lYSXwrYgDuom0nQm
VIrRuZZqb+ent/iqmQ2QUI5WuWA6Nj1ki8Zb7oinTt8ndsNq/N0irCmw8KSoYERGvYEUI/FQvBX2
n9Udo6FlS4iJTQlY4dhrxJ3fIWM4TwkOjYauzGfA50H/rbrj1IwoS4DyMxFvMVb4OoFlwGk8m5tK
G+p9b/zfrRL+Ry/me8bKpB9sCdGSsgpxPT6aeqg3JfoTQ8Wnzs3bseel7IpF/ZHBTcIfMGwtctBU
RYAlwNEx8GNMxiIR1aaYngZzXspl/21CFmMTB6SosK4pEZE3RszxNRUXHE9aotU7BDArszbccIKJ
BN2ubEz00vNs5BFOoLoDc+3r5Ifi/1a7VSXf9SFYk0hIK/8cePxVpoMduXCknzXGHwQGYB3hMYvJ
Po/Y1qRZ/w8THOO02mO5RVC0MJ0xT7CfmCNB0tqXjqM1YRNl3aWcmWyy6bGaphweMYp7z4ePidOn
GZg/gjjWEPyHFq+2uaUdozpn7YpxxeNjxgy3NBuOorr6kNCkVVjDW29ntj/cWz7ilxwDQ5IR12bK
z5D9F2A0XBXmeiLwHa25R3CtJIprNmkkSZfvOGvTsfktDej+Qw7NIMeeRKggosg49FZS8z3KgDaE
dvB5OzNrVg/7hN3jG9RTOkNMDzyyZdk7QcN8nl1FxHXe8dDkFR5xf9swQ++b77S9kBR0JkF8SQb2
wsT0bSOz0qvxlBnPGbIg24cEHUE/eZh226WVIHRrYnhPNgETAqmHbwcng+2GWf7yB69trm3l6avL
MXQyn6pSpyGKzs7HB0YD1jrZTDNehwiNPIWRJU7kuLL3VrqXQZgZpb1pk/BcdszaUunLqkZ10QGt
Nb8D1qM+XsyUAVakLTWwtVKEqD7LnRhTut25RnboUFQM6VaL2pXFqyxPro9ue8yPEtIRm+GdCso5
638LOvcRjY3S4fQGEM5lzu8u1q16hr/nTBUGX5IYTIjPVQL+Or83KCS8+eMd+CtilOn6iIBjbJGP
nwoE6USWLyJb3kVySpBMtMzUdJdMTFfQiqKfytsHH8OWcDs4V1wmqAs0xd9I6YHcG8ZrsMyLcsIS
M1M521WYKIeyCs7ViPsHm0wLqdMwGlfpmf7qGSVvdSER0lVnO6+a3FJzcAsMIgJRY87iVm1uBtej
rdDsdnT3ZVCQLyaRSP8vHZNxUbXdOQyIv4QjZ8s2LdwGbtHKrtMVncVG0qiS6EQ99kXUVl3Leiyg
ktQfHtZCr+YUDa1upZTagf7/LQ6Y1luQHY4tdGqKqJWN+CFri6VGmyphKUiJvxlb6LVw3QwNLGxj
rSQNbjuGK8BLLYxrTZO2Ep1vywHy1PpNq9o/PU2qx7McCeXfxG6Mu4Ntq1haqr5iZ475Zilj4c41
2gMt/oj04hnQZCosdptUZWbROQ1WHJSXi677M2H4TSWFc1BCi2Cu7xtnpY9WA7LvBKEOFGdndmYz
x3M0v2f3Sf2gbJp01+bGWo/eTMb6EpGLyfjSQ+i82u9Yovv41i1wNC3Uay062qiaJTN5DMbwOUpH
hH2DivbRSohygyLZbTK5eJIqgqy973EyCv83H+N959uzPnaVFcWbYb41uQ4ZpwaOnfuQMGD8NFe7
epjW0dRy5FtfdkX+1YDn0IfV3VjXoumvOmJvjyu75h7W0Nq1zxqNFYEoMbzr9NGb5j70bTfVamQB
nGrpeA4k+zWWIfQ8pMkDkpgqwLl4b23Mmjl1L3AnkoBVHbmkOlup7nknMdvWd2Fjun3ksUlH2VCC
jyPpAfMuyvwGp15I2yNe8FqXeUTrOosauB5hUQs9osP9ULWPmOmUGv+0JqP2SP8jTJbuSQFsw7LT
x9QX1m48Ep7XBOSvRvQPZ4Xnvm2BL+DuyP3vCTGv57cjG5oKfzlopKC4qRmWG0lfoRjBz59lv8zK
h5JwyPRV2davHc4SLkJblH4lWCayKmBfa69zhmsjFra+RlGNA81oJYJGzq1Z8V27EmpfjZdHY0yR
99ktmcM9Pco1gvW6/llwVJYdZ/CZNabM+i3Q7mDlS/tQ6FQu1cPGHRTRvQR7rUUYQyBALpg/f0bY
wzXfI4KEPpjtd9j6rMOOtjlvtWd9UY/q+W8sfyoBVtW/pDFi4B4rMOf1HI2Rj6CqW/AghAEpTOoG
04F1T7sf0fkC0ShDa92r2l2CjzEhoILTverY1qb41QzuZS8F6+mF7sQ2O5iXvzwYNd9ZBdZPDuWH
hymg/Y+j81iOFImi6BcRkXjYqrxXGZnWhpDF2wQS+Po5zG4iZkatroLMZ+491xCQ1RXCXmubFOCx
a/c4xckeZiG5YvPLTZg36NdLLgn/CDgqEzT1Fo690AdzxlXih/1anyW2iHLYs5u/0uyecIzWfrOa
Su9fnw454yx3Q+VH8lvKkhV6J5lnDqxpNKq+fR0ihgUMficXVRAPo4FRdohuku06/yPP5Zc/6Lu4
hQXOc81EFsP83oNA1LRAzsW7RV8ojaVC7W3XhGUXsHPuDVkkEqthhRGpbnvYl+5TVXxNNq5WxrvS
9HG7EYxWybWDd8HNIex7+wQHos56aMjrdYMnWuTNbrQTWtZ4pbHYroxDNl6DsD1I8pPzRpxM7BlW
mS1y+xRk+TYmEx0634fZt/vcM4FgdGSh7tM5eM6+VcJgFYgulQGN0ed/GlvFVGjcPBDR8zlK+CB5
z2obkRdyJANHjGLsGKfWVoXFrunRz5vjJkcySW7MKqXec5A0Gl68qSRkrab+GHv3LXNGRFrfJRNI
HXitGxiLpP2Xk6OX2KyfOawyv72RT7402Xp3jcHaczoDdHuKGVDUAhaCKs+zKj4FslcycABZd4P4
QRDOw7Npklu2ia2+5DIlJdg8GF63BivQlM+D0c25Iz9zWPJAPduI25B0zzo1TzG5FHXtpvGdHfHb
T1ZWv7SRoq94w7sHfjVbuVQtZV2vdKvfjRQnfhtATnudpWYaVaFHvqJBdddjW0urcKec8WAJb1P1
xaaeux6YdZTzpMSQIeDxdrAjJ444AbNepOKdbgtVilgnCAuFih9x+Brm+sX2kQEz02tHUpauGVqA
mvowH2+BICoHDxU+152vgTvj7Bo50BJcf0VgvBrYbNlPxB1hn+zLDLJfSfNbF2m5Dv5nhtoril5e
9H5jVSgsAvJyp/KSMNiympXHK1Zpn13+bDkJ4Gi2VASaqhgwCM7AUZxryTiwyf+GdFpXNEutHhz8
KN54WXFRTbGvgTN4fNwhB0QF5qho3lGc0g20Nz78BI2UhWiu76abVR57ixLEi9ldU1RpUMg8Sa1Y
+Oc2DE6Bm17czltmA30bEYg1Zle2PUnabIbaXCdEFGZGsrYQrfqpWBu6uw9jMGq0wYKBgM5Nggne
FcYJ4GwpHxaFhP+SxNhHAwcJEVkOFU1Pw6/5wzLHM+KFwocvkW2xQlwMdXlRODVDgDxFQGIDW8PA
YjVAUeyy3dg5LA+qakAriH+fdl24gsiSclPIvYeeNcNkVcHMsnG7A/mAdLwJ4NI4LjyW4i2iQY2b
lKueURH3U1GlB49kKrcJTxSSKOqCc4zZxeqLVRSzr9LCrT66W9lWq4q6HNg+cl15awPtpcF927IV
GDBAT4xKxpyzOOhWLPpVzyxERHDm9FUAP0UUineYrezK5N8QC7ZwzWwbWcxVVLCvyDtyHEhN/FKO
hZXs1WnJcED6yWeQ6rwj+O4qdOQeZlTrO6g/iBAMkjediUMRiqUPiqEALuWXWyqjTRxMb75DvlWk
uDvpg7B62+ZXAygsYpuvxCMvlqlA5wefsLfqhZooDgPnebI1RgRE09jAf1BwzFoRd2TIVYDjMoER
+2rdMXgN+vBfS7RmmqNrzBteBaTOsCEC4B8NwgrkBltrQsieUYrh17GS7GA7/o9pfaUlVXWo3X3T
OSl92ChzwJyur0ZK/yHSHppPMEXbntrgrxt/8njZcjkm4Vwf6QfX12CgfUj7JZn8VSh+lfOr2cFN
0F/M83pZ/5mOWoTIJIZMMI8197VHn5M1KxB8SxOniWBOkPNXNcyrAZt8yNkc006mHBHYeDV2uFDd
gOx16OIkBGL2fVh/rBqwJtKkZtrSDD2cyMcQhnWXKbH0Mzr5YJlKoBWemt5d5E49ptFOj08jTpgq
GjaRxmCztva62e6qLDrY7FWH5sWS525g8yMYAwaBhSObNSp2BwfSEB6rMw68rS40pBv+FVYgnG3M
lZTiKBq2udUfQ3bHXopnIcY4a3iYiQoyUoKdi9ZDF0hGu4L/KZOrJms+p3HYuUxWvL7eOBOaNLfj
uuDTHslWAIQAEP049vWr62X7xJuuocEMzY13FjbwEgpzL5hXTvGhRzctRrJVHZAMTrqBxbwZhrfQ
Gx8UfUxIxSr1IdaaSCGsEg5EbBfoFzIc6N7ehzUjML+HWDC7gPyMsgGzODAIClGlspxFkGykOuB7
eRudc0fPnBHLK4LiT0JOfyoT8xqy5OsIL5FMOrOp3hSVeE6ROHS+sRjS7zh8YUu+cTXsEpAdZd2g
/p13D7BmegeanHlo+K81iXUUnBhrzkPLysXijFCIfNUAZSXSkZSnZ1nFD1768zhFb56dck8YTrEY
9FedqbxRvzJs2rol8FUEURU7qhyxllb/lIT+kN68Bd77O1YbGNzrCJFf1P6jE6R6DZ8o9DEWITO9
qIhS23RQxBSgjPDU4jLKIN4n7qHUv+tw13A38swd7NF76MSvNwCi84FPYI4zpEsIpunQ+8NPmzKw
x96Wks8SkUuph5ySIHxH6hbP/mireFOyGR5LnK0DiyX9aY7EkS63EXq+KKl/ioH8ToemK5PZesR3
IBhS9xH1CMePB0xOd/4U4yNtDE8BXIQG0kEV63ehzxRPWmqgcbZ1R5aLpzRdGKDm247uFC2BjT44
ET82gq9QCKyWNdYO+KuW+TyIZjNPYQvD6TYE3M5uLLB1IeyLx9C+Cby1MTygYNzrNfWu4LKvYLew
2TxGvKl1bb+SDvKCiPMatHhznHw+tGNoevGRRufZTWDhsfhrzaVLoaoR3MOK7EkXzK0MRgYFw80g
MjdC008D53E8golU7l9czCtcfpiNBcJi7Qws41/ITGBA2NfY6Nsh74zaesjLW+0zX4rGXcL61cfE
myfFPrTYzLUNu+Z80RIPJnEcaE69y3XS+fCYjoreOnK/jUK9Nhw3uWZQcFno30z3NasROFJfl2k4
s15YgNUHM7wVcE6KsH/OJmvlyeg9BOroldlhyOWtZ2MgxmynNTxtcwZEjV7GTF/4MXfpftbTcIoa
l4FQtQCyvyoVr2pL7BQ8PmMYV4rtvzEbhFzvzYpoXIdqXwCKqDPkKab/22Z2jGa1A7bj3oghjPG0
6UH+2nDcEEeAoDyejlYK1o/PsAwF4V/FqlL+qcMrJqb+EVF4TyO+qRT8TwUkr1zzyuzcIcS30E4b
suop2Jl+645YC/O1tajg9BD/QcYD4Uj0ckYj3pLmitHMT51dpUr06pSEmZ5dSHJ4ttRXlb2qfjrU
FudjbR99U3D3fM2BLjZQvspa6gOWP9DOovUP0zDu3KoGJufrK9UyVoqw7Ie9T14AOkXRQiXKzy2U
BT/zsT1QNtf13SgQtBTxRhCzJ1OkER7z07Y7mK7DFRKSZtJRqNE02ChWg754VKOzdQSCXwcAUW3v
o/xVBEhR5iQR4hA617+X4JJqNeIhmBd9DRZEJlIouELTXqfGSU3Oa9i0W2ma5z72NiY7R7uIFrqo
9rU7rK2mPeRtiQwIiRkjy786yA+q5jmcL0El8Q5na4tgK3NkIeI6a1U1ryr9DPOvqQVuUpdrIN8c
Q2yZin5tTuE+F2oXp9NzUFUrH90zWyAm3+nCmrB94Ww2p6PJDCzo3BUXM/qmHLYRUZf6R+sTpu4v
PeiktXDPhmRPkopth1wlz05xwGUS9mT4/vBQYOghQQ+K8TDRQkFnJM6dO9g+hwmYSmjufWjvlA9L
kSVMCTGk1l20OYwNx9TgjFU3j52/Ip8liuONQd4SZgnLnbuG2eXq7EnAAgLOSoQFYESirSgV7jL/
BJKm7ctrgHiQu/Y+ym6pCuwEdshuhNK3ARg0aV85XamBDNMK62MWeZskcb5DhWZDyK1uTRyIKy+5
zz1IIuQ7/RZrhIxlW4eS5KNCGTcg9p6E2ldxg8T4N2xR5Lt4NWcpQov2Ra/6Sy6wp+jiYrrexm4q
nFzDfrDB7qcRaRBsvzVXPzV+sAtMd2X38qbpDsY5yB1MVN0xxJB2drSzmLxNp4O1+1fo/SqrOExR
KmZMDHsdS225DSVKWEpuu26+cvXRIJEu/E+b0Tbs2Yc/sd52yw0BciQ5Z9lHyo0cxSOmnCE6RIoB
bdJ+OU50r1i/LzOnw+ITsIC3dDXbkFIM0MJ+dfuLVxWn0E8XQ353Z0s9pkQvPoo62+c4hHs2QEAQ
mLDxrinF+ejcZ9JJAecvTbZl/Z5NycFtrxYEmTgdT5g9NjWeBt8ZLlkyYenECYBo3LQUpm+5SAbK
vxksoLx/FZIBs1OPccwPrjLuBlFbIqxerYgZ2eCsWvRAT6OAJwjU1VGoISksAzufHf/TLYomYBr5
TXdrtIzVr1YHLPsUc6LkW5cl5Z/ioes6G2xOMryjsiMRKWQuJGOPYYfVBERRBZskJkyJREsXeEVZ
pRuBFmWqz/VYXE2dnCvUJ0WSP/sGHAL3lIYx+CqZE4GXahQj1rGKf8LCpZtF1BexpantbM0Ebz/g
kOxLQC61/hblTDFHOauNgWBAvLVSouBZbdjDT2cxTYdWtxJBtxejw/Sn2qRjiCEeEHhrnGqJX8gv
l4EKDXQ0VGmTf4qK/mYhAU442jTRnkPPuVZpfHbFuDZSe6uKjvuzw2HhEmFzscuXKXjWRsqZwb20
no71HxdBXl2T0jyMkdx5uLcmNMbS0J41z8UqyWCYuEuz7y4pxOkmgsvvT/5uDJE1moCt55kz+Qup
hgWTbkprulMIWTmeaYFA8iBGc1Hnh3QQi6Z/97N2E9pckdDjlNssWpIRY44h/jyWTIi4o+wwG9Hr
SkD2NTbU5zPiW+foCjdpl+9szT5rXNYqDHnqSTsHIxXnACXJCbIHOsNZr84ln5joeQWDSbQSw0SB
F9kLmc9acrRzZsJ4scXMzgGuh7ta/IwERxjs1bJE7HwoKCnAYvgzJHibu84Yt7XGj8wNTBboz2z4
F4ELsHeMQH+pa+R64bWU3R8ivK2M7ZeojiXTBXoxTLnoUxUKR6i9nVG+enO0d4JYs0NGlcx9MO6l
1lcXKj+0FpjLbJ+zi4/1M6NPk7PbRWOvkenWh6G1xz4IHlopfzlKLmNjn8ek/LNcVEEF2kxBr+hM
EKRS9qYlMfG95xsMegyGlR19Y84NAUoVtK07cW97sckL3X2VswBb5tgfjcA5dGkFYNfDuRjV0QuD
5GVYhnizgAU/cac9dRXGofij19+b8V5X06YPUvZ0hKWqcjfHN9FTPplmtHbd8bcNG049StW6qYn1
hIquF1TH3Cc9JHRI5GhgJD3gRJpBmuQ7vcoejftmmDwxDcWDabkAleEjBVCZXCQigySlVtG5ah7b
8LjxbqkGKM9I9j1n1QjbwVXhwcrMc07oDpgmCzU7v3kMiK8P639jZbxaPpHYtPta7u6y1gJBArsy
0O1N7mlbBpgLauytDZUq8cRGoxBmvLdWhnokhTGv93AwYOjixNUyuY+TkQWGw7CpWLYh+8ysvUsW
fOuIN79Qaj1ylIZID0ZpnSVA/NYtP7tW7XWHVju3l1NWnXK4eSbL30L7C8pHShwe41l82ph0jIKo
3wmBD9FHNF8MDHHzW6g9tRZsI27OIsHRWSWPjiwfuywJbC32aaS2Xv2lqPM7OS36/u5Q29Ct4CxH
+Namtwr/Fp5UQDSvXjm8lxNaIEXsuX2n6/1X4umLdWNjYk3Wsoppj4R7jLsnhCvJfa3NQAU6rD4+
hi1SsmQWfiwVoM7AIhPMaY8yrG5pou5Ood+0AurwZAIlAfconMeQqU877LbVuPWwR9aNtqw6akCb
BA4t+FdJZzGxm/UYOAiF2ZMxVTLqyBJGvulWZ9qQ/cSaRzTS7BMQ8Q9h5Ld+xH/e6d6LqvoPCbfs
KZIzIF0/wOKkVQrhGk2FeUM4e3MTJPHagKPPpkTR0atVpgO+ysO9JT5qHNIZH2COH7bUB5hvEx6c
unqWTrrXSTgy3OAbAvyRRTzc3/DmYw7pLL7NQl1r032uTSJXyDUyEFWjELlyMQxMsphoaShf4/yS
2+VNZ66XjFJjUh5srKY82AWJnxXtYYk0GpmJrfkfjYm2WoiH1uonz8TBpsKWkKN4Y6KJmUzrbBXe
JoySjfSREiHXsRWVVmI8gPhDMoJNxsTmPAgmm4XD4dBF7D5ETA0B88aQzT2prbUuvJeyprFp02Hd
dCE1ooWqjLyV3P7wUQTg7fqNKU+IILk6XeRgoh1xP8NczxPdplZAwhJqBL4HAKrDOXuoi8Wcvg1t
xErYWjRh86LL8Nny+7uiCWWgCXrRAAw3lMjYIafx2W8kkKaWwR298CVHCCLSiCmmPPp81ZWWT0+D
TyieF5Z0h9lGb9uVQ00rE+3K1IKYwB62MFbAUb2Vkp4ZY3hPgx8bPZAlyr7U5lBsk4ieRb3Ra/7S
oeITQmFWVwzHaoj5KOSZPDKjd63XmnVFhu8yG+SP0bP7NMhRqafFkKEkD4ejwa5Tg1/Mh0OznO/G
aFg7hb8Slo3H0F1Fvkc4NbAKKLM67Qoi6eUEAUDrjKWD98eF8mohVXEYd3Wxe1d91i9zb44GQ6tS
+e+lCS6QssORkv1T88kN6yzyyNt1ek1/gVM8HvwE//qMpKYtnkHaMhT3PkOzWzlnnHgE4Ab4yUrA
GH+yg5FVvBdtRclmHhtrPMjKOVRyOld5ds37dBPkcMeMxtrF5iOCBWS2CGEdBhdI0C22sYuxMRAo
uIazZTLyLCNzUc5zRr86sfD+zSowuC7YrTImHS6fuhNKTjT2eXKuIxDqBQEAmeaxp0L4WnJ2riZp
3V3O2SgokVVWeEaxJGO4yxMIVSVq6MRtDlrTXvtSngm7W1eUEkCjzPcqQy5RJR0bei1dlI2HH9eB
r2Gsyr6mTzWLu6OYtqrqwlTsjN8Fo4D+2hidQJPFse529E5l4tBL5p+t6VRkXHjsa0W9t7X+rRyL
Lz9Ry6lwDq0Z3xhxM1MCz0LKJHDfcI37/bv3Wdu3NYGMktcQszb/4EJEsN3y3aimfdilv0WYE2im
HVK06Xbl8CjEV6tH+s+/ZHnBRKqVwVp3GRXl4cGmJEo8ZIm1xgIiYvgu8SVyQBIzYkB1m8gLlikL
J4ElLYwoaT1KsRJXtl4HX11eHNH3bxtyDEITOawR/YpUPVcG4N9SmzZ6ioLZH61H5BmfvQ0+M0HO
NVKmRb2LSpFKGtT42DCPIUvKnRz/aeiYdBawYgq7S5aemHbKVMRQYyqzJYsGHz4xfp4Aq1rdFmcj
qE7OkP+lbk/eN/jYMqxWqdES7mfX60IRMaYl+5xoYq6bck+diqsB6Yfu7Qp6Gqf5l6ENlFN4aQR8
axcSFvMtPSO5PvMXlps86lRsCPulwIf2bJHYXcvmwepwZcDwJmAJV1IknnN2iZPVLTUdeZDunA1B
fVmOWEqMeseHh4hMW6nZGZV2cs146aAm4xzEyGUoWJuiPxnCvJcxB35enKLUX+eF+Es1dD01aiDP
IWjdkCGu8GrtQzNEcoNXVGe3Ro2iPHRELhpVplkGIrbsaiMsexrZh+YuizameQgQ8d5P02NwIQfK
UMOIL7z1RHU9IJTSk/jguqyjUjZ/Qq8RFA/3uGnPiX/XjWwXiv4Qx9Y3mWGr0kkOleBCrsXJaFl9
m4RZuejjgFOGVbAYvOpf5EePOhxRpdnH1GdPP7JQJ/oWzQmAAsThVvGeu9Nj/qhKBfxNlGteA+yx
WHtYW6WMLsNwwGgb/jUBoIVKKy+d1l8iTJaazxWRmCcbinPST5sk8ulgDEwv0V9fgts2LNPE4DdQ
s6HFicrzoNkPyR5L61iWGDgLBw/yCBqKpzLLmHV79Em9gR6BQgv0mnEYdbExOxRDIyFwFjdJ1NrX
bky5poClDOJGUO9T0dtL9uZbJyOpjTr5qSCus9A7gOlUMSjI+05/C3wE+uyTian28drhVoI0nDvN
WdgMNkrMboFNfztQp2O6Jk6xtZdRhRlljPOjFBihWxt1XttjhCxmAayM9pPnvuQJoXZYNGePEyKV
ncTh0wj9vdaHR+fMypUy2Ah/WvWq/3AdjT872rhudM7g7aJb1JcNri54PTetY/kuHeteBPW2neBv
6eHe6eR14nMvbVQpOTDoyIqQaHx7NuireLzbpkfdZRQs9rKXrmLk6viUbOqS+ZITsLh29GoOYDgz
KO5dmDyEE+3HbnrJJ41FFP6bKr3nYBNKC/gFq2u2MIyUwdYJgPdEzmHnBMCAdUSFO8IJaXBhyaDP
6m82dn+6rrUXzlT3cusl9spU2ckmONrwgeaJzv/w6EE0Dvmos30IcKg0B/UtvTfOjHc96O66x4CY
gBBbv1uTs4hLunCl3TqgSCOlqe00Vw8Hk1MY787oP0eM3HKCwWu6FBQAO6O5gpnFPtGsTOslBZ/C
1QOninUR2kBj1M7TgJii54mpcvclZnnkYE1xrPoXidZb5Cb4Nl9sZVxx6fyanMRlfGdbfa4Te2cP
cP3jf3bG+4kcpLS5eWvIwZY66jn6l7iQB90cTgQZ4i59sfSMDWeMvix1umPizjEvqMTDmDwB0st8
wbDdQgRajl91wAYIb6sJrUXDFMgG+HkYeahcZzGUr5otcd1l9NLg4mpj1xvBLtR+SviAbVtuRwco
utFJilUoEJPk221htfXeS12+DykfUTi+xj3qaKakOiCWMiNFGXPpYDHYKiNyRghuGrnFuwlHnZ9D
J4IXkhaAMEBFz7uG6V+cIPcInF9b56wsAFiloAIJFQSM7lm4wcRnQzes8LinaiR6ujuWKajx1j9h
eDwHyvkwuRYqZbx7dfHUwHFQXvIy6haJ7d+qKV/cEMC1amFlIgdmV6QX/UbD5+TGR33qcSBhJTN9
FBBpVjIzzfalrjGi8me62KoiGMvLCARxCIcZklMiQEZojdhqTgdqkVVGTFjoEECCmqhU4VJfkgY1
mu3FVxXKsx0iIdU7m4TkjnhOdvDsYFC1bIxYHmLcta71Pc3LFse54NugPvuqB+cn9drLVM5jahQG
WWT7dER4nWrmKUp9j4ibJ5eY81izrpXXsE0flwFkCJM1CYxpye7VxBvU1vGPrAqkknzlfjeeSd1Y
D8jVmPbvRqTXbUxyAo+IaL03UPHvWkMuFr6wEnlnbvtz8qL2VEjui3x0jlOP1rYt2CsyLkgZGC+j
BAKc1VVEACgi/qoBxHSax5yFBbgbuO2a9pWFI7JDP9i6Y7cVcXvwBYeyoZEenU/DRRsyUEeSKi3/
1jxHHIuKbZmjMAKXBVrRNOQH974kb7DCtiHk9N4K89Zkcld1uGcNittG/mHYuEUVK1bm7YQ8+eh4
sqYngqH0kbL0G+yg+KUy49caMauNrvbRoIan/HPyp/nB8OhxUDsgWRgAiRQ9g03dZHbAEXmbCklk
oHtEUIL3IIovzYwT02u2X0Kdrb66mR1jdkYCYB3agxqghqjc2HPT0KOMCKiVw45BGekZ4JgLPAJs
+5RPX1pZXYzCu1UJQ/m65ndG+XdN8upohMXWqgi3duXVsqO9Rpa63aavEhyDwkaUE7OGLMD/ZzMJ
ayjXpdKAfcX0yJ4FFThzHGxmuO7J9ZtjGnR4b2bL557UkAFGUe2mDAG65pZI8s1TLPK7H9afPgp5
5QoMESZ+OhBcDvAuorQck+zgLKbB0LMfEMTLKf3zJF+p5u2Bk90GVXwyOXgmBGKbZFzMffIND8lc
d66F1AyoH/sjxtrcJT5LijizdwkX95PyPy0AzTaUggaDlmtXP46lv3fptGcKebWHahO20aPyprVv
DCSqasy6wt7Dmhbu00xQDWm41MFTESSyCJL2Ydfybtr5pS4BUFKpokghtBjVWDIRxY4hYEDr4XN1
pob1kfThss7se9Kgeh6pEkaQUEmqUNWhSh10cvM8cg917KGeUT+M2H/JDMjUXuU/LGG+EO/wqxhz
DNKDmgopwo12ADyOztjDMPO6fWOL3cCLH2b5MayaE2uplSfwuLraWQXewtNxnot2G8Qw7xLObopq
7Ki00I71nlmATtoRi+uolkFMI9fbmLjR2+lODA0vwTJtQj8MKvLYtWCbltHBEOllNPS3tCAaTupr
og+gUc0oRBCupssE2EFiUPXN2e8wqYIOjPVkqdyLDgtxYPZjG3MIg2iunV9uuO7X0eDsGnOvbFsH
MpJZJ0eH1lZEz0RHj4uenKq26NbGkJGnxUQTVao+oj+zUd+qoSFPYkzWo2kTPiNXQ1YfzZSVN39N
Elqj5y6DYxmYYoXxMyW+C76lMcxdQ8EaodK6ufvKAGB1l0mBgJnVAUXTvTm1/Tmq9s1E3TPqybGR
IIt9J0J4JKiayEa26f6Wxgi5L9Wmfd/oNzuZdoVO6s6oo7SRaUNEpv3dd965bbrHoINflYX4Z0jz
3cvpAesZEK5QlTolfi9fphynFWrvIS63spjWTcmy1ojzbYCRcMhDa60aZ1rmUfTSegZuN454A0ZD
MLwkY/ZiSrJE2NNzCHnaTJrhlJJlt7Mj80Ml9GPgfi8xFflaV/564iByNIsKAJoTM4lyVeIteJJ6
+lWGzvf/E35jeo9NMmPDSfsLfedRCV+uSg1bKRGYOy8bDkT0ndJ4+vREgMBl8l68HJ9620R7slU3
w2i9cuthgBognJWR+9Z540c1hVfme5uMxMhadduIPg1RZXeHchSAMA2WXVEMcOjhHQkMy6VZ3Swn
f9HyXkeJ2H8wyc23c9J83yiB4krtwobDVHlzX50g62gH5llQi9m6MMbN0xyDoqjQy83kumJaVEaw
ai31KPME43gCJ6Jv2TlZBWbCKDdv1MNzxlx1zx2bnS1SJmkeYuW99SP2xiBN1RyrxtnW6vdGtnyB
ERyxKixOTuqdrUzZC4oJYjoGxaJixCMDVlMItrNuTweRzAbY2tRvkV80R+UBGOdP/lYme93ac16d
nt2krqhdW7r8J80vX3P4E76CJiAHPgShac1aJ5nVTzPCkFX7o+VYsRXuF+A8QGy8rv5CIfKIxWgt
tXqA4GjctF59FEmF/kun17bCaBuqlEFScWgiJBcxCveJfML80gX1t2VRvqQGrm+/VCep2/94UL+o
cCVLnxosEr8a7QRf6+CNuA9sAINVzOQPCsIjtjr3bCODxzuVaVz9GSg0NwlQlMUAnYzMhd7ciV6o
S65H1O1DELE3ZIQe56BSimJTMOmN4/SvBzOnkeWV854WLplBQDJFxXLJhfbskcV9CstXUh9Xtufv
Zf/VMLkIGNpipY0Dar/kA4A9m6aEBeUHeJlrSC63X9C7Thy9Gp1710kWOAWPSRiuiwr7claeRDd+
uqSfpW4FXL5jR3fxdXEepFqLrrxoCc4VtEchXxg/5+7L9lnU9hOU/EqOC9nr13HsD46rIEx/Qs1a
ilm2wQJ7MtxPK8yPRAdvKgzxPbkCCtHt0iZpYi8jPd/U6OhIHG2/Gln/UhDj7jPJY+nxkq26GE6l
jGSxH2qH1SgwJs/v6sOAk/O51xGXWBI0GfMkxA+AxZvKGfdumyW32qkrzMMleqyM7NLwOZ1A44Ly
bysmtQQSOATHdjO4Y+CAaXGsODSbkfBvogjw/5bGXz6x70rhejRQUQBc4TcabyZyM1RarFX5SI8D
nYx3rma5/Qenj8g3ObCZ5t1Ry64+t9NZb2fpCQ2EvU0IPk9RKC1A6vXJxs20FRTTRdLfwflHbNEN
Nin1y+TubPlueru6JHIhL1deUyyD8rMEVZ9oawN49kAKlBtuAU0u9TRfBRI2gL9ENKywAZPu07nP
nrp2KBTkB45M9iRsfJ4q9YohleFj3K5ho1XdCZyVWYJ3306s4ubYjJn7zzOE2HVr4A9gbRoVd3Nk
eYpCdU5IOOf9hoYdv2+KIqQI30JI2IGDFvs2yJXXwUCD2zMBWYDlU2b4ZZFwxmcKxoxe37RPY/UZ
46uKAp9W808DPEmYAKOg3xAfUd/niwRtnWPGF8aavLJ0/JymLjs+n8fXDJNF0rAi17gmWt5drT1n
SP4c3IYxf2aMRQAcCko2Br4gNz979lokE7ZHs4FUXO5qn88D8vRHZO5b7Y0tPXFgWnAwr5hGl2yu
mb2Tu8rafmG4mxzaqRVBBMYQGO5KcObwb+K30XG2Q4MI7cn44OvRa8KPvVWJ2JL2DR38YWAqbnGJ
st6jyyrjy7z4r+vXitSAiK00G8aSuN6S+pCgDCDv7Nl2WbGKLZRJ1Cs03ThbuHT6eei8KFD4ivwV
nrPOu0Bcmdf8i6I9j3HXbpiakHpm9/uhX6P3eWrYnkVPGrVSUf3On608VMXR1meQVln9K5Kd2T5L
CCEd1o2Y6daiHliNVAu3OPXZc6QPC/RX+m/DMBfsgWFeCLgQ3dcwofc4S3VNwdoaGzsUpJNtaDKe
9B+XBt5hIKy727JZ92h4knnDgzw5PbvFDY+bD0yQdjaC+VoQdiH50W8pWoY23s87eoyrSGcL+7Vu
b2P9W6UYSYbfisQDj8bCZ9ZDrFjDV5hWuzY505U1WBICH9EBGH2wl0XxZDF7od9BcpIfklHddBiM
ZaztHZoC3DFcgxgTDh6/0XT/j7Tz2pEcydL0qzT6eogljdIWO3vhpMvQOjJviMjITGqt+fT7sQaL
ifB0hKNqLrrQ3VWVx81o4tg5v6jSi1wCI+XJgHBQxTjQJrDhClsvEOln47520Dd4bqBAKutS7pVu
X7fvXXozN/ezfgH1A2gouyIge7tH6AkrhYx6m1J52sQZ7KM7OqOXmD4KzCeQ+aB5SOUI0o+NsMUb
xIYmfCYjXmrg824w1lHgjQVg793cbseATKYHmb0aSnUFQYUXKlj37QLKouORWtwNrL48oqYMdFF4
oqGOf4/+g45yef/mxw+WfZFpAq6iscsXuQwjhwHTrR26ls11H39T0nQ7L4L8WrfCpAOcjGj+orQu
lry8vDPlqkQDqpJX9bL8qKVYnlb81tW7qLhXx2/wIzPYqqAQEGLbcqhj8JGEb0m1q/QnaoImB8lo
sJaQB0hu+V+eZcN9KQA58oCD1pFcqRHqsPVl5uO97qm0lEpeyVbvbGQDEmWtgS5V3szef8jEtjP5
A6D3TQbi1mQdMO5oOq2i6XqiIcUzbN2EAOh6pNLLB7i2XqXCvjBoIEX4TNn4N27N8RsqJBvEAlwH
5ltgksBYvCVva/OuiNaB3MYIMMziTh/3PRWPeXFpa558ELLtXHN/7ixlaXh84+INk7fQ2VQj2oLl
c2M8F4C7lMcsWZQk4De4mVOuqsDiGfwDJbSo38SIflrthcUds6iZYSkL1kHfoe6Bd41Q1gJtMIFA
BG/HKUJiBW1+Z9cW15F4iaglCHRlkvSalhjokoMyo2Oq3nRcyGOHy5Xh9e07UqFGezGGVzSvkwKE
0robAL9HNGbclhWa3YVgrrkehfxZj5fh9LPR35BLrcDlFlRZkvEyLe6HQYCq3cULC3Y8VBNCe+H1
2NV3QXlZDrOLm9s2iRHSR4fRv2qjlyD8KeEzjPG3gG3FsdUjNKGWl53YIjTQh09geYyb2LzF4UYy
cgSAZLHR4BYGzE+tv+jab5VMZvak/soT1tA3trhQxxtUJcEbZONmSuHH3A6gAQeOI7YYtpZT8iIC
SoW4vo23dk5Oy4wk+4pnFY4iaYN6zUu9XBhUfamLrhLWd+FvyPH2JjZD4a4EnjNdV8OTRine/KFA
zgo7PEsfUL9f6fUiXJAi1lDKu6C5zaeNScbuI1qHdrD+2mDdRHO8FqA8AZCbBxguWX1Zg/5TEP9D
iLRrdym05GyWHOuHULtozfda+W4r+x4rjBhvO9Og67LWvjewYlSQjc1ei35qSMh02Z3SPM+KDvMJ
0RqTywOmC33XnF1hYJoZtvsGb1hFkS/JhNEGQpnxvLMtJKMp0JI6h4GnGc9xgQbBoXaa9aA/p4oA
WLbPrde2uS3xKVFfc+A1Ps/zGuM18Gg9NjrTogVxOQKAhCmfC9xb7s0o8XSULS3/oLB50Qnioebp
XDBpd+0L8FAUujhaso2Q9bbJEbFnxUX3C6yC5SkCHVLCbtGR6tBwpAQINb0cgDPDc0DkODtUvMlF
+A1rtSI92IhxxvF9LJ9KDQSX+iT6pWRF5TaU2K3cqcg70EJHu2BHD4mD97uppghp6SD4r+roccxe
bfnc1bSEdjoNOYeDzBy4d4fvJlX0DNl9aB28dkqSyisrLQEfdR6GcJvWqV2AiJwMKFpOl93U04kp
t21CJ3SjymDf6NNmomrLq5Sn/mvBOqzHHXLt27nJtkN+bRgQh/VrJzd3jYIAuL5rDUA7CM3HO8N+
XbT2Y5TrwI7V9quWRGugi24DEhYm7oyRolPQr+zeNefahP4CNJ2CE4h56L3cf7CjagQPkEDrnAcl
eGsFbC1ImDJCfWOE/VsjTgjregFCWcOzjYbTENo7UVT3hRZ+93HLcSrB4llIZuCawBBowMUdBwMk
+sB+UcCNF6umk1d0OLG2GA9KpTy0PUVyCZMjXbgakRXt0bzYhrjOaRGoYgRSUOP9BlqXp1+GNqia
I21b+CZnt+mZ9DVULOBDrp50SNe1tRDSsL0aLbW8KupCoEzpg2WRySPYEER4EYLKVOFGtty1C7Qo
D8MH8Mr0TMF56BHsV2lvJzQa4Jw3F6qJIN24aB4oNIvdyte3pm9vU8fHzMyPf4Htui8LFpDTpsG+
M6vHqQLmJqkI33Zm4+9FiCbwFEjM7Msx85SoK1/itoKsNaHMDrB1IteSXfRjlFBNAFEhzjLJy0Ha
+1EvF+3DGXK1yQ7QDXZ0iXdEY84hSvCduQ9y5da2g2TnZ1116GwAa1OTAyI11auisl4cTRuRK2LJ
DVlJiS2wNE5xtMtRG2iuHX7uKhmsF2ySaTDag7GxRtN/BuJAU0FvkU8d6ceifkj9xj7MGYr+YCTJ
5+bxWiqQdbJSt5fZvB0Ko7tQlaBybQPrKXuAQm8J7ZoiL++p+SqF5yD1mmxjmC4iEr00ExBlnBtd
UkgMSa1cUcOlpqm4K6ERt7H6puswKDvuD0ADvFBLV62F5WUVTZqCzkdmsGVF1A0U8VEW6RD8szBO
QWIgKaZD7iDROZnvjgJGHaFMrtkWnnhT6dtRmPoOyMlujBZbovhgmjYiRHKEVmEwnirrr0c9eYko
nsDzdfYzj50JcP6kVfTvYIVNi+IhV21Dd7xwEJ2su8XHIKFBVaLQqFoWHhZ4EkCOciCsTAjG+2H8
GyQujsA4uHbmvcCFU4lRYY5a5MtyHNYmwORmR/Gk+BYZzn0P7i+EfuA1fb9tS/tXPifvQUVvhN9G
N2dE+aRR3sYQap9BgyBv1be2Xajhyk8RB79CXXkqTKRQJKm9rlyleH514AQaUSN2V1zFRrRvQ764
kl1nTuiVY4gTJWfcrO9bEvvUcJ4B7gB7lPkVvS1Bdx02T5vtYRtueptnuRPsYqSBoxguNa5shtVA
6GwOut1sdVV9zgZwkkB/AJ5FXlwj6thCnpgteCVWfs3jGDU4K77LatzLk/YxangvNRJ9FdQGlYYH
jPie+kqLLIoGE731bR23YM1GqUBse2ca1F/o0YyQM8wmN4cfqh4Z1luQAEn9qfVd1dFXQ/ZfV3HF
SlVMHwfIDKh46kqa0IrIiz4n6SqsIk/EJqiNgpukVaoZiSWuZ9qyoV6mNLcaiYwSxQxMVvBKtEkf
4fkFYamIm7BwTASB28xHttDV81waeEs2qGpwn9p1CQ4Wr/machZXWpFS/JqzBYBdCz7bCrG7Grtj
qLK1QTtzpi/9Y4p46PxWQV1i4GDPjcA8ylB6v3/1+XeX0oDUgs6+r3o7Q6cri1P6VeB+/Y6kQcmm
0vkW+hYgBopgdljd8Nbt0RAtnCbhbLARoFqaPB2fyvASQ2l58CMsyqOhpSdBTWSeNcpBVJUE90rR
05y8GJKsz1OvsjNzIPUISPSvGh3bb2Ta7F4v3cYKcKgYQmkczGSIM26hgR6F1zh6hg4d7LkQv2KA
tTlP0gQoY/q9kZSYJzdXw4LyWAJ0yf/hm/QjsjVEOoNafoTPMDdT1kVpZ3tBOvoNRkSmDzQXoY8A
o4Ai9GezAiTYD/oOycmC94Dtl3hruLZDRzBj4QHtRE+hlYjAltNY/J4roYnvOlgr5HYcVjfP+1oA
yUVorgrNAhdVsxn85w7pE+cxyJ2gRA/St6ivzdYIVA3LZcUkuTLSwup+o9hfYMHRdKJHSztrnQSB
ljwvtYe2qGvKwmpSpcNT0gJWAikXajD4OyD6P2WCpCjenk3Yil+BJqoR6eI+7roXjeqT2Gqsq1lZ
UI0VEl5On+QiXiMKOuHRWBtJx0PeGDPV+THHluhicg6tQIE2U/xc1Q6przrZ7zQfVMfw1N4mSzCc
ahQJrRtRU8lVWeTWAvJXSgzcDE3LnaukG1rnERx+YIMjbWfLkdtwSlKpUzhpTTS+TcMpJOK9Up/G
m4FbDsxz3nKdDZHuj5u0CgWm9DTURpMK42A3+vA4BBb9rVVojo7/2vZxBN3Oaesp+hnZTgwRteFu
7d4t8JTQzDg92v3UK9PCZG1krdFSawKyw7UdQuYIB6zuaU/asCWpEoq+TxrAGvRKI7Frc8jkw8EW
SoGH1hTGNr3kTrEi5BcztFgSgXa8LnVcYdRGaMqmk2UxPpuQOSDSxkacWO0aOGlBtTXpG4v+rNb6
9J/ENM5JDQo8T/0e1aGg7QFNN/RngCVapRau+W21sxPVXNFpaS1FvzA1VAR3Yxz4fGWnCsBVocfT
5TXvUfg+BRlj29Y9gno1EHxaQraQ03PmNEGjXORNF+fjulGGwGmuVN1MM8vrwqBuYOmk+qIG6k+p
Ub71ThfMETpPTWV8E/xoEK6aqmYqxWGUBRPDY7MF1EDAFLS9sxZRHYmHRvh+iiCrlhhleiebUm3M
tQIroPutUdjvsgcNf8Kw+DVZsLsx4xB+Ruc0VKOcckIbRk76ZvhGol0FSWhUlHgLMwcWNlSQn5G+
0QoDhv+k2JlcjHwbq3v2kyER0zapByFHUCJVCOiYjKFvL4fa70FYs6KRRohHAUKefRTPG1AM2PU5
gi/5OOp9wZsW4hlDt8Hd0kwMmoC1kEVxUL0CETJykjPQgf2VD/QF8FmbbNB5sR8D1cQfaTRohN6F
aoiLxTTbOZL7vUAimUMU2JKc5JJjhh0FQKBj2UXeOUDewdg5/S9hpCZGnzZWs+PL1IwlNr2ynQSv
pG6uau032zqYrxghCyKegyS6Q+KxMC51U1vKBkiPcIPHajwn2zCNNP3SHGvu9YpzHJJhbPEgqloe
WWsKjE58pRjOUgqsa6lc9rRl5z36xi1ShvzL08PcRuk9HzqKLyJZm/0PWxPjvFeLKEWeK9RgKyFz
bvl3E5UFGzBEq+U7fe4yiapIm8tuawSpimRaqvDCtecsQm6xbEOLgusYO9U9wAAFiUOnyNWIathc
V/0OVKRsEaaNYQ3Bk6fT8dy0eQOpVAH0KNdUTI3QM9p6dlRuErhx3+VcUj5lIesUGYQO1JuSxDTH
v20zywboT1EQ1Q+AgjNKiZOvYB0ViMSpXofGiEin+UYKxZA6mAfIkqnvA2EJ8mCIaBwBVNhlI+bm
8MeLWS9peYoFXGe3BRkNXm5mGhPBn4u0PyRI0/gahq49JTKUnYPGp0mfqtZ4ZUuK2Qe2RmnRvOhr
KLzk2ID6SK8mc3pXqh4L+EAqzzWwPRB6cdzN9oVi5IlB+yHJ0xjdJDkGAJrHcULlHkEGxNvWQeRX
tEhLBIB0RZnWBi08pCwD9P2cdObZWMipjEIgI04gURqp8KQoRtvwG2zVDQXF1qyOugiESNGnaBGl
NEe3o+bQAM9MzrKNjg2XvXXgcig/RvYOZbiB3vm2zbEIvFTCAh6+nnFbeE4QAd908hIVSxsFC/9S
kQaNc1V1uvBdQhHv6L+Evb+tlEBMFyCy+uYJH5EEZled5MjqwWMcAUnpwucIUbifb6ckM9Bd0nAB
pXpVJDk8tFIkOF2H7U+dBX0lmqrQfoZ5U5Nq1abIqN7oZqd2KDY5RbapDBUmmBIDM6EvxzvsapZo
Dtw2feNoF+WgDJwarNlqn+tVZVxUweyXlDkCrZ1++X5tp7tInydqMnkb0HZ2FHZU7bcNEMOkNWo8
QlqSWcWY8/gprLO8fWKrFrE7NNzfiGRo3XDNuT3FB5AUPqDL0Rzny7Zlj2ujXQZe09pwXuGodI95
bSDrkzjJKHDjcVAjGx0rwn2QFhCmuF1YsPYUlF3N8jCMA86vGQ2p8JLuaNfCFiyQLgeyCDLHSsxo
OOgmqeJqNA07vFLzij7NQM2yX9c9bf2N4avqzzjR6bzUuDUbt5rvJ/JOo9DKeTdXiNfZZdri144p
Vrhu1ay23+ZIJFA+cnvo76jCpnKbGbYNjNW2W86mOnGAtM1qO6HryQgQ1gQHYnuDGdfRLmrEPL75
42hFm0rUAtH7KUnI3GQr3kOr7n/2smi5aUMdQwBt6iWCLvmgXTOY+MYQRljhBcVR7yntQONksgHa
4b9WKzEAjSGhmp4gPETBcFaozxktAsQTqH28gkKJda8AsrWyhxl+bKraIAEnaqTTSlqFCX6j1Sv4
ZUU5OEuF1IqvDTsbTbdEERofz9ZqfySNYeABRy2ix2PNyVKqQVost07VAUhTaI5r9yISI0AFK5HG
/RzNtFk1DdzUTYICy40o/fgbZBGUVfQ2DpClr7IJSIfAQ8YEOP69surpzvYdGFd+OCPrOwG4RIR5
NrnieFm1YCKqAkulwMZyvSrQ4vYh1v4oGpGk7iiKnL9O/fQTXLxNpxncfbKJYeV9U4VvvklthLVP
Zxmz3aQaInglAQcVmgSi+4EimYOKRhaCJp2oJL1O9FXvkUas3qO0xGHHLPMQQl0dFWDMIBiirm/E
HaI6wD1x6zWsEHUDZRwjpPoHs8ZZzRYITSKj8FCr1oxvXQulDkkk5OaWpB3tTMXUjZTypIMao1IP
yuRNnDL8wc2QoZOjJy0ogUYWVBo5x6d1nqUohJGRYTITVTxsVkGtCi4kxYG+WIRzHqxz0ky5ioQ0
UZmHSaGuIXcisDqFEY2ZZohxo7eQg4DmaKt5TyGvbh9HBczUOstsRKmh+JjKhtPcci7jXqqDG5tB
LvdhYLY/57nuczy/IZrBOZxM3kasK4Wb2gCMqoTAFlCpyg9l5tgoRKOsi2jckFjhPSmMgZBN2uuI
AxcCv+XAMFFpAfJk41OZhIgQQkskwzFViqSbqU/V6glxpbzdtLzDklcWZN7cQDDKI08aygJiCces
3jnKoNRvVjFgoOpMzRB+r7sO1qyGinj0Mw1Q+9sUnQZwB7GzSeSYZaDVldxKVNNY8zOgXcMhXemh
sWiJVTk7BFen9FmCwkq4t0qrv2zpXQ370VeL+J3rM2WRzBMaNWDf+pDsjYxA8S/7yAJKsBp46fUk
hzW6aZR1UAjsKZMtutzaNN+OBu67bKB5GtHBbcjle8sU5Z1T27aOx4AcAbfLqgOZngCfG90C5SOa
M3UWqqTYNnrSLPSw2ZEh9tHP0vcpS8RGZ2QLUW7uDrYfK1j7Wvg6UJBBj4IydA01qi8V3QNcQjkv
NdVOvymn1By3pWOk91otJ+ve0FvgsQheB28khHO97ultGLu0N6zgiQ7F4lSQJ1rAl02CJS+hjp1Q
Qs6MYoi2PfA6dCG72nppJM+lmxId5xzt5bDIrsG1UhqNoEju63TUSra5Tdnc7EwUdfsqS5KLaqjt
dhsBSxl26pgnIZDfIIOUFiwH19wVOYJms71YJaRjUkg3rfXBX5dccuGLDTJQQuIzMjq0iSLL7gk0
SkP2HsDuoB6jFR263FyEXOtlAH28NXRanP/hRxF0yxL0JtwtjxOU/u57ZT8YzaIf2bk8F8nFHIYB
GyuBXFUvmb4JPCNMQSu0LfX8uuJ9S2NcLUb0oCndzMlzxT7uQHGlIag5MA/SGN1//+t//d//8z7+
7+BXcVukU1Dk/8q77BaiTtv857+Nf/+r/K//d//zP/9tsTF0S7eFxn9hNxuGyt9/f7uP8oB/WPuP
OfB9BwWJGP3iiA4vnKNCzPdfxzBPxUDD2LLAYQnd0T/HsIUpVC2AczX3qK0Od6WfwiUW3t+PYkqh
Oqptmqo8jmIamWZkvuAyK581Y++Xj0V78XWIU5NlOY5wHFXwo+XRQOgOsubtoqZCpu4oV+1bzbz6
OoQ8MVcfQyw/4cP30M16yoeIKznet3ttRxd1Q0NgF2+/DiO0E3Fs1TRYAVLj3WF/jtMaEwpsCXGA
/xU7TlMvW4P9j11xQGlunW3LtXKHrKcbRy4k2XXg1Zuvf4J2ajYdW9Wpr+smsyo+/4Sw7kto0TL1
8Ii4xIAp3RSuXI875GHWuoswlrrTb7+OuYzqeLV/DHn0AYXdqfTZAHCUZeWllBSDGTaSr+9ytm5p
hueGuPx5f8ZjxauWKm3NPopXDaqe5DrKAIOLrYwXutU2WMMRX8ltv4VffmZ9aqd2moN8xf+Pd7R6
6iziJtWDxJMPyfXs5V5xFV11W98rd84DyJP5qfnBdfn1pJ76jlQlOGl1mwTSXpbahyVbirBGjYr8
MYhb9ZJs0d710tG8r6OcHJs0qBvy3LEMnJM+hxnQiKlsPDi89LI7IDE3e1D0ts0VQApaVm5yO+3D
g3P9ddQ/x2aaOvqWhqU6fD/1aEJF3jVKXdO4VdKBvps+4zsqzGz/dZQ/Ppsp+GqkRKZmCVvYzueh
1cFYxlgj666vTpHyGI02rPaaR1/5Y8CkZPr1dbg/BkU4R9i6JQxdRcznaCbjuEnoLxKuWXrD5c/K
3H0dQPtj3R9FOBqQXpeZ7ndEMG/yvXPIdsEdbWLIpyuscb3Ai93/YcDlWP2wBoH+CxAaiOXXHj2W
u2in7RyPDhate44vxfPPBDwzhdrRtRkngVJYFgNE9QfB3IFs+9xe/uOEXubQsHni8ak056/98GFI
io/sfD2gU6oeop35Aw2rFcLfG/b2re19PX2n1t/HUNbn2RsoLPLYIdTA1ek/NnjCOt2Zo/fkjH0Y
ztGiM/SyVVVJjJaXfS8fkMn4ehDasqg+HbZHE3a06AAe1F05LaNwe2+8LDf1JST7LUrd6+pSc82t
5sY7zKG/nVsMfx5NJvtIlxyCBjeZZh6NLe4ngVDGyNi8bg1IDxtVD76RO2z0A9Lp63Q97MLtmeH+
uT4+Bz0abgDNqZ6WoOmlvy034y66BLC0AjTndWdO+BNTq6s6+ZvN5cko9aPtNcU8U5RFJMC4U10U
NHFUpBV0j7LgWt7TgATQliBG65b3bLZ98XJmqH9+WcI71NUNk1TRMo+uUUOvWmfsCd+/D2tUbg9Q
bHbxw7IlkB1YU7jV2OXA9Dz9zMn8Z57Ep/0YelnWH3ahiQ5cN3ZL6M2wRjFxjSbxN8vl+7qRG60e
lXW9RslkPcKqPqCBceac+XNnEl6qtq6awpTqH4eAzXWOhQEMoyE1XwOsQEBr150b5UN4Jks/PVRp
aBCWpFySiM9DnUxpRRSNDHc6ZM8WPOVoBQh0jeDmFfrze6THVjE4SRee4yrbwEg8e4wv58znHcw4
NWO55B0DJcejX2AYadK3ZQeZsQFS5FBZLpGmQqAnLM6s6BPzatJRE7ZqOxY1lKMda6FKPKqJxoL2
4cl8D0GDBeP09z/epyBHO9RPCgGIkY+XGY919QKiy6G0emZvLL/0aM4+BTnamnYa5bPaLyOhV7zF
NmSNRm7h1jvlSXnDg1xsSKTZHosbrnnm3tDE18H1o2uQRq9aZy3BEYxZG27qKfftql3LLcpQm+LM
jXhidXwcqX6UZ6KtMycWbNNF/jNLy4tJDCDbMFSoyjPj+vOu0olk26oFY5/35FGksQj1yVx2gp5c
ypynefH09Vc7FUDopmHy+DZt9vXnrZZ2CpwLYCqI/0AqRNM7KF+/jnBqgX+MsHy5D+cWyAQhU50I
eOYllJCjy9k58z3EsrSOlh7pKt4S0nKoIFhHm6iwKynp/2B4s4XId1Buol1xr2zyfXXNOrwLvcRt
PJhzLuiafeUlj4spjdteo/3hQhH3zt0TJ8ZsCakKyVfTLfL1z2NGn7fR2qZFaXqEBOjAE0ZVXaSP
f3tmbc20NIvrF3DHcfasUWGSKo8AVwMiqgXVtsRjMsQY4eswJyYXZpBlcOHqggvgaHIFDjVgLAf4
Mlvgndtkq2/DHYDK3ddhTszZpzBHZ5Rp9SEtXmr0fSG/a1X3AvDDhcF75ig88SLQP8U5OqbafqTK
tMSxrmyMHjx/i4gZKYtqrJtLgDXbcxWOE6cFAcnJAIGbsJKOctpGNcpOS3oT6MhD2O2QBnE1+0Lj
zPh6Ak/tgk+Bjj4UIgoWTuh8qOg53optuO3W/aWym1x9IzfRtXzNSVaUNTbKGg9/48Zf1SsshK/7
NeyzXeClZ6b6xNkCcw1KJScXqErr6ItOQaq3ABAWjeJuhcMm7dvfZ4a83MNHG/9TiKOP2aihNasp
TmTju7ZBBfW9DT3hhm73y8dh28W0kPJR+Fah9+4lHqf1ZtiVnrz8+mf8WUAyKTjAy6SyrgmHrfh5
vxd+j3xWg/uw2DYHeRPfZrvUwyIADSFP2fJBNuceSuLUyD+GPDpiDBPslGODbrXuqrfwEdXebfMU
XFA7uzI3pIUbxX0fXtPr4nZAT8UFiH34Jwv74084OtnLvk0Cw+InpHXjdUF7b7f6XYynsNsYYKm/
nuNTx4NhOrysbM409bg8XBu5HcUxgteQDa0ABa1sR69n83WQvyp9x+uJ+hEhTNoTjnk0q53RSr0c
+ZAo60GuOQCv8Iqtf+s/Ym83eMgcPrTuC1Rf8nx5yDbKN+P+659watN8/AVHk1rN+jjNOb+gAgwX
oERRZj++jnBqJpdbQ7Wl0Enqj8Y497ZThr1iujqlzrq1VkpX0397+PtRLJVbmQz6VNEgiMC2+Iwj
95OtAPSN1kzUn9n/pybLEoDKNENYQtWPJssGbWKqZmC5unwTzq+kP1Mq+Kt6crweLB39CP7D4+v4
JVImatbrNeJ008E6dFf+/h1G4K3Y2fuvZ2u5A76Kswz0Q5KUwG/GsDdhIDRwAdl4sjf2YrEZiOTz
3w9lC52+hCVJ+vTlYPkQqkHeWRvKcDHWjMdNOaH01pgt6IYxQWPY7tJzh+OJdwGggf8OeDQ2VWno
rgETceP9DMsxuIKqB5R8JdfIyW7qe5ywg2yDHqYH4Nf9erAnY+u6AXha4z13nLukIO/nNlgGi0qN
Gt/llboqIAwDZUW670zH5NTGsj8EO7rv6lCTQV0w0KaVd7M6bx1hRdSv8jMzeioOtR2+n6QU8cfj
dPLx3GmUUbiqItcR6oKK3R/gJXtfz92pvM+hLSN129Rs0znaXLJuYuT9BkgPXdhc6FkICzwMSsjh
BZJKHYaqMkS2pUdv9g59UnFm753a21CCbGlRdKQ1c5TNGHUyAa4Rmjuq2W4U8C6UfPv1CE/tuo8h
jj5YbFbAXUtChG2IdUaoDNFND47tEppEeolww/T+dcATX85RHQ4Sk1YTjMqjo1e2aF6JEIVkfAWr
7gq0tGp+/wchqNOQjFBBsY/rwUGBPwbANpwD+7LaFDT6D3oio7UAHnlmc534Qn+lOzRuVVq35tH0
wV+ZITkoAq9PGnONvdKHb39/MDzneHsIg5rs8WB0xUxDgM7I3SF2PCvlxqii7TQlh6/DLD/06PRd
UgqNt7ZOGcY8OqHGMc96e2YgvoPhGZBoq39IfzgAFEDKQlr6B6tg6XPzhYSl6WJZlh9O4JC8xaBv
LNw5L1b9NLt+8qTJ/B98HUETbKkf6A438ecomek32hgzqA63tMF5Su0zG1Q7cbgCiadbpPOscVR5
NG2cBUkBPF+4EM6g0H0bngEUrYOr4rWnbZptjE1zSca0OfdSPFXs+RR42WYfJrDiDI6NjMDWFZhe
D/CUZ19zM5fX5/vTp3J70nqBvoakL2aZR8GKHDBtrKBTamwxMHPHS91jkE/z9eyaB32Novnj16vx
1LQSjLe2A4pAl0eHhILVBjjBimskwVarHv0HvfanVVWM9F1MRJINVI6/DnniICSzVhmkJXQS36P3
S67WjF0SMkPHfgotlMogXaSDJ3Fs/5+FOhpdUvVJFAU1ktcGDrWPWoezSvSmB9GZONryBx1vahOP
N8qatAtYoJ8XyWjWCSBqANnWUKxnUHXgLSeBDImtX0uEgGU9X4Ei35QqaINSORP+1EkPiEVICyTL
Upv6HB3v4h434IHoi8Bg7+DzOK01bGS+ns0TdzQvlb8wM1yS4q+SwIedYOKuFQ0dSvbG1jn8V23G
2NTbc+vj9GT+d5zjBWLlmQWr56848nXpZLUrKL8/Uct1wzNZ1MljxaQYzhuFE5KK3uepE3lqBbVs
NNe/Sq4BNa8RYdilF9oWgX8vXGMKvcJ+2+vOnJfayU3wIe7RJ2tknlCshO05HdpNfil+40mVHOTa
ekAmZUveD6ttldyY547RU3EtdWkAAMHj8hGfx9sFmWZ2uJq4KgWb/FFuoKG+BE/v2R7TxDXYzhu0
U86kkCdPNZAglHwlnUL6up+DpjaSvtmc0YxcwQ/FmWzT802BZ7tIqzC/cn+2N3kqXbBsw7F0jhne
a0ch2zHXojjT6X3ujQPm8q59Eawzt3fxP7lWvfTwj+4JOoWCMXK4ocL2eZBNX6CJXlqMaY97xUbb
IZb+MLt4b65xpTmzfk7t+I/BjpaPEdSZ0vSQkbv0JR2ilR5dtcOZq2H5wcdnGgmrZZmaRrHeODo8
fQvsKQQ3gRHSsKlSa2VnyAJeJhNQ0Vp3o+RMvJN78WPAo7WJdWZGRcLX/upkt3sojGtUgVwK6tt2
ReKy6m6im/TqHzzbnI9hj5YKdFfIjZClXSzPwTruFaVEfsV3K/xWmnPp2Il1yR6wycct3dGkfXTB
01IdJyRHkB23KJBW5SZwvn19Sp+aRjrGPPdgu2mkfkfjCesc1WsscNE6X5Vee8kLeKt58Y3l2Vco
alxqB9VbKrDWGdDQ6cCS9JzrW2fPHT2i0kltFmrBggfA6HbVrDhLf5QbXMy+iUeYa14GQNqF8zad
u5lOzSrXrw10xKTKdIxXciqlwlK7hLuLmm5h3hrdy9eTeuLY5PhC9YocmsLM8f0ufNk4vQLqYK7j
R9SyGYOor/EVQ2EYfsKZi/YE8IAXiODwsjVWyR+nF/rDataCvQBIpG3EOniz33EDpZyub9MLHATm
NY55bvVwHvPw50wSmdUD6Gtpv8uj9Vk2dY7kvwkXyFmIVFP2bDR//7FA9ZqOlcEqgWN+nK60IZTp
kMwTTIyW7NIS8KrkH/e+/mQnrljCLHRJm6IdJlZH+2BWRxEMI2H0m3Dbvud7Y42Vb7BqD0O8Qh7O
3GJUuNW/6Y9fB/4zTSIuua2QgronAIbPFwEgPtgtNaRUrYSYH6iPZYib5qBfwx+4hIbgpg7qNm2i
7r+Oe+LTfYq7rOEP6Zlh1YUMKCm7PvD32L/tnDMv19MDA9BsovTn8OL/HCCVIPijHpERo7C2qZW+
I1UA3wfiGHWvrVKaD/Psmygu9tuvR3ai/8CUWpbDSxU4CAWNz5GNobeKLmZo/cY69F6361yZutPz
uK+2fFHze+fJQ/wGY3GzFhsSp83uXA/k1OwuRTABeoJSx3Gi6NehXw0TitOofSHzgs7pcOb8/PNO
B95JP8emjvIXLP3zIJ1UM4WWGmwLC+oP7jEVtta68v71XJ4Yx/8j7c2a3DaS7+1PhAjsyy0Bkr23
llbb0g1Cao+xr8T+6f9P9bwzJqvxEj97bEfoQhFOViErKyvz5Dk245nEMM+hbiMH6W5WFjdXC/pk
vRiihrcu37Cwso4LC1IipA45DBx1DoTfRIATaP803dqtvhEj161wy9F2QqdNlU73qMFp2FkZ/Whn
Qq95gsD7tCv7jffBCjqIlgJjbhRODPVjHum5UEhnWYbQeZH8WcC/sCg/xcDUPPdBo//ROT9GvYaS
xw1G2MnKAXW0lAlscFGaYLqC8akFzdp6d1qowkiIHjIcX9e/6Mq9y2+k8WmqIGkps0v3btvCU285
MPaK9Nr5qjwzbfEb9MU+jOJP8dMYiCy7fNy0+zFBtGxToAEo/KhULSS7yoz2wsmgj2Aeo5vqbvhE
FcFP9tRrrd3pIBpYrV8/ml+6x81U46MXX5qWfIxSsGHw9W0fzl/aF7vm8+lbfED7jx7sqfPrH6W/
lSZumZRi0NJnkM4zgo/DofNoZIx0hxsn52OWcbEq+eHLjZm3THLbfpd90ym1Gw6uNfTHyFk2Ts/G
YuS23DDQP4hDWELaNBd6P7d9nfzt2vDlYqRsfkKM05lrFtPWLwR2VN6f7TncWMfKJX9pRQoDc4tj
OrbYsiCF0s1HUPJXCi/Cr+RY3EKIae20b5H2f/D+tR20uYnoaRJHdRmieKJvzFgldKuJghDnL0bM
NpYmTs/l80skLmTq1G4dBvGl06W1M0qYbQ41RDr6p/xptj7VBoS8MLxkmrFhbGU1F8ak88TYYaxM
KcaaaAoQOdvnyp8bUUp8CXk9NhUqjaEC+vTvVZ+z9GRIzNIcKB7zunOPoitX/AtqqV3xwlTyfXtw
99ftrZwlkGwMMVBEJRkzpRVNsO/nXm+6/pIpe8v6lmnOUbDRpZulnI9pEe17MHNiNooWltw7gq46
MsYCDo8uUH3z0fxsfhl9kW1C6ASnyh4cNhpL+S7y+68QqgTX1/nxHry0Lq2zgXmoRccB61Z6M0UQ
SCLnucRbyeWaN54vUop+BXRvxpCyyEz/PqgvlvrJjm5cFwVOb8MVVx4/FyuypPpw51jh0jIN47fA
IuBQ3I/76TbZx0F5k77ClXOjfC735RFh6pfrW7mC1sKyBtzYtZh0A+B3mYE1Rdmqiz6zlwf7OAWM
oe6HG/uWGe6j+VAflY262Oqn+8ucJy20MZ3aGzTM9YB9x/RPdzYCC3rkjVWtngTRNhE5NH+Ks392
8E55I2aj+HTWV6SWnuD6eyx8/cX5LOp98d65DZTN+psufrt82hmNIj9jtkdzHCl6oXCjAtNnbeqx
goFM2WdfvJ3tN/7tcD/cJS/1U/LJ24+H7rW/1W+2SshrSwYCRxeP9ISqrmTdaLSpnwsN2tn5KRHq
rQnEuT/1bqOaupYdUhljY2mvklK70tYuKIGN1qw6Ploj496m9Oce68AKpsOC98TaLj0kR1gYHIiD
ds0fIF++ahu/YaW4Sl2Vi4IQRwlEl+cJOysBVSFI7kZ/3KffeZG9T0Uw+BH+jsSa+MTZr+sutfIe
s8QsqGvARaWZ5N+XLpUnXddPJRknZBYaALDTN/SqfDG5aTOK8Wy/9EH/YD2OgeE7P+tjSGZafkMz
7PrPELt76WM4l0mnVqc0Y32opQ3U0Bk0pFKXFXYIH0HlHDUEsjbOz8dTKqw4wO1IrqldS99YH0Y4
SCsMuNWbVv7eWwqMEfbGbbW6FN63KgheIo8MHZlNpqqhB6PoeKrR3h5Re19uru/W6jrOTEgXhaPG
VoGronXcp5+yCRH1pjUBDdvw4l63tLUYKYxWA7Twk4OlCB5hJQYK4EIn9E+MMAfyDvahJiFVpyFY
c0Yt90I/n2GotYPylAf/YBlnFvRLJ7eqsCgNhW8yLT08gLn6nSHojVV8DFQ4lxgvYrqavrmMKSuh
BzRRu+SjVLTojblDJ7aFoa2zoAjWFmVr17bsSQe3WKopDFMj9I0eXjk39oqgm4cG8YbwIZ/hYb++
hWs+R9ZAxRCMCCVvyedaLR1hj8ETDLRd3bH6aY/tzi7/fk2Dqiy1L90BAg/lhBTuC6XQ9UmPYX83
KyBXWfpizOnt9aV8TICwAbyBmqxhEunFzp7dooWCdpSyQB4ChSkMplB4VDDludCsFr6B/uV1a2tH
6NyatCJYUjVtDLGGgga8cc3BreLv102sucK5CenbJA3IkFCNFH9u4O+304PB+IBqvi7j5+uGttYi
hQMl6ozYrDCUxC0sqYX3WUnMjdrZhg05Zyyi1jWnBhuhHj+a5clAYdDZolrYMiKFnBn0BKSmGCn5
KJk2Ihii/vyf9sqSYo7OdWeNHt/dUdMvCsIlVW9shJzVM0njl2E3oo4mQzJjhL0LeCUVv22r39Hf
CxSYPhoUN66vZMuM2Myz89K3JwTbrQQzs/ED+ps3ONl+Ufvc2LD1Y/nXasTPODNj1R1MZjarMVNI
1tBretaM6slRtDvHjB/T+p+cS5sXrMPIDS8+aVXOkkJJ6hXoJmdhvqflxGjDsPQbI0Zre0cdDywH
CZaFpctFxRGckLEFUTdW7qvitwQWfujgNmqbG1bkalO5QC1N40RB0CTcQd8JszMVFDPbcAQRR+Qs
DQCiA2qauXtadJeLsdC0MOsWMyZk+QF8bearO+RPGozsft9m1X7u584PF4jCrnvgO7Ttg2WPmSSw
9QIWI51XYJUOlVe415JX6w01dfGaHH1IdBDK8bUdfGm+BrAKtupPE2qR+zlIGOCY9t6f23M5K29L
rsGzHyOd7Myd7WGZoaQfnNvmz/4VSDDMIwl3x5cxgPhzvzUwsQJcu7Qo3fVT3Jhk6Szf+YpeZHRz
OhZH+2H83bsD5nH4n81JR2Pm0rT6lgWOfvLUPEENdm+/vFXAaJAc2nDdtUh8vpnSqc8MfRbkjfSw
3fETqJPHdA6uO8/K7airsETQ6BJANbm8R5tXGeeyYE5J8O+m4Vd1dD7BqA0bxsb5WKl3ME3AADCv
GIx5MgRv8eqlDhtkT4zyuXRu4GL0h2frN/fWfEa9GiG9x/jJjXfFgwmV3uYk3PpC/7Iu+6VSpqkG
1WWw6DzUBzt+iEoLCWnvx5KHG7f0SsSB8gjCFPra4JFV6bOZ2VR0dhcqPuUjDc54w3gxN1PqlUc5
+3lmRaz47ErImhj4sI4V8SBGQgiGls/d1/prfOh2Dw8Q0ALJgcFqF+77G4Hx2hqvWP+gZz9ASt5O
HoE9bfkByEcF7QuarOFrcRenh3HyT4/tzXxQYcm/QZAIFax4v1X5XKmJX26AFHE7hnhTxPR4kh+Q
sqopwOyt3wo/oyQwDjsn34X3Vh90WRDfbVUjVw4me+/SKBXzHvAWXO695UKn2rUuX7hC5VSHSFKo
tV4/mu9nT4rrjN8AtfS4GyH9kfZ3zkb43lB+9WG9+5q+RBHwrgYOJe2Y/uxeweXu6uPWwlbKLGzq
mVFpU6vBW/RaxSj8bn/OP0+Ak+ygeqCui6Srb94omxivd8D5tXVKaQAshPC11ZhU7+Z97Cd35u18
sA/q/Vbs/phEEeSoDzrue7fEkwzVSZ+myG7UiLt9UZGSs39Vhrfr2j+64W8H7nNLYEwu/WPINc3N
cyzN7R9V+X1Sf9/wDRGuLvfs0oB059eCFNxJ6ZvNynBc4icT7kNDD0rn10QMDQtYPNOvFpNijLF8
Heubf2Leg0SCehHYHbnwWHdIiXp61AR0ax+rOXxUx++mU/pN3+wWCEOdJn9Kwm5fRjM8fb9SNEuv
/4KPB5ADYcGdAViAxEcG4tMPCVslSihCaiXkDvr4RxQmWzfWxzh+aUTKLOA7bMosxQjZlE7hk7L1
TbT39m/2W3/73vfdnGteOfSXNsXCz6L6CL/xqKExGZz2bgytGJTkeSBavnmxt3cQr34pgtPyD2a6
MAttlA0Ki2qy3Chl2P/EQNIEji6xoP1s3J+6Fh7KCQmpofqd1ku5kXisfUAqgPgOYVQHSXe5zuIE
e3s5qVWQwRmPAhOysBQl//4xNHSCmerSDyBaS5vppHMCWbFWBZUO5l4Z8xujnT5f98SV/JP6MLNU
pkkNnreS5CXqBLWqYDT+/1jgEKD2i6O1Vw/Gfr5pNk7emksCzYGikJEnZqKlS7+Gm+BkxVMVwF1R
jZ9zA371jUq7iPBSaDHOTUjXjhf34ALVoQoWepbDY5TenVKXcUbbR9LBH5Ljxv6tRGXs2YYAkYFj
s6W7dNHstEk77JlH4zD/K7nTfZjtfK6DZ8FRKLAV6VHtdpv5w6oLnhmW9lJbIjcchOEULa5d91z5
AKehHEqfipeWycl883Svbq3F9vH5oJKUb3QzHho11MXW2n/U8LDH0ZeovMvRA3NVJej6fGNvV1ZI
bGRrNYZ5HWLl5SGj6z5B4ozg/WygKZ3TYkBM1thf/4ArPTDXEgABl6PMYKMqHeUU3vo5SfoqmO/G
PUrt8CIwXNAcgVHHNyE8bd7n4gWM57hX78NiZzq7LZzMyhP44ifIM23RhLYX8tkVURO2bEHNEN0g
RYLCBYmpSCmUPa1HaAOqFz3wIA/I78r99IjIbdBsFDXW4gETTZopcGeGKGtcbno/GSgW6An+/Hnc
O+xF5veH9EmghJTNuL2SrwGlO7MmRZ8EDuyucdMqaAPtcCJDjO5PUG9M/rBffiJyFfwD5rpLi1JQ
hRGjOxmmWN/RFtx/+0Ks74u+235irES7i8VJ/qsZKh/WZHF9OiJPVI3pHlZy+6Ye6uT36168gi5j
WQKmS/OYEX4Z9dks6EVVDra6oHmd99YDunFB+If5bNzlTFKYN94tcm77rYC+wo6AXXq3wJxBWzIO
dOkuIUT9wzjk4gNWr6K1GB7Hu/oWPHlQPou3nI3IM9yAc6Dv8s/u/bYPvQPYpIh/8RNE2DrLOapo
MYuq5icMb9FP422CyTTZh7cwPh2QTxLu6+yXe2fvPkeflr340OFTFpy+6r95QbURTdZC1r/50DQg
NPAJX/6WJWtSgNtmBYK5euEe+j1OtpAsa14lRoJ4wTEcBC/ypYmyiOtIjbwyKBkVTYcnK/sa/QOo
vvs+d/QfI9Ll0i0ns5lCtwzy2d51LrqNm8OoK7cJeEiSDnrT8MS/v4/PPlvUpXbWjSFU89byB1ov
oL1Rcgpd5zfrhJKBWutvXav618/JmlHP4MIGEwbcwZA2b4QM3+0NfGVsTgzHVHADRl1+P44Tas79
faLpr0Olb+Rxa1kx/HQg9alx0pNyJasKlFpeHjONf9p3CgmCx9yR/cl+Rp39IV7EyMUhOmzyn605
yrlV6RuikdByrWBVVFi6gVpqGlhPkz/tW7h9TreIem0H9JUNdiC5IqXUAcMRii69cwnzsiX/o2qB
Jvoh+XJ6gg6A9B+qB1gJGciFZjX63n3RM3++33z+ryRjAk3Gx+VZBRmvtORCgbW5Cyd86nOHtivh
CEqljthjEguHu2FvH+qjXexc84imEOoC173rvbEghaIL+1I0TLpKT5wlboLwh1btkhvTH+edehe/
CJYsxXegHNvrz0V0zG6Xfbrzk2B4Ihztr/+MtVuV7IxOK2Td1PHk14nRFcq8qGiRiRGf8Wn8JtjO
wq/sPKPXxTNAj+C6RbGvH9bNPDBWoWeAG+Lyq1vIVyyhazSo/bxaiHp2+UsbT/vZ3XitrLg073Xw
HbxW6FTLcPIZYYJZU07o6NYIdw1Vuuyq0X3U07b9+4ECFimYzUSxRQeyfbmixlHUxIS4KKhUD+lN
41uSj0+Tmr5AAtr5yVLjV+3W8lZuD0quPPcEQggcu5SbpGqxqEaeNEGiza+hUbymiC5f/1IrHQ5u
6TMb0sIGlGPUtMVFR1TX/eQmP4RBeKCnHPDk87cZodY+GREegCfQCQ+s1+VGUqquEMFF+ljXi7so
qe7Q0E6LL9dXtbZxZ0bkBDq1TkhmOlUTKDWnm1bdKxTPGzu3Ftl0uMsonMJIj2NcLkRBJKuGS42z
7SnDiLyK5wDciuk29G9d4yRHfSjDOPLTyDLrH3zJud4IL6urBCrLO53BPaYdLn+B3hel7ZX8Ar3v
dlXHA0zfyv7XAiihGyw5bWfmW6SDrJRIqNgl3jEcsqcOXgPBFmx/z2BJHOi4Rb59wyBwMB+vf781
J4EVjhuZERGBrbpcWW0h4Wyi5Bgoxqs7IYR9elu036/bWNu9cxvS7oWKrmi1go1RU36c8tPdWE1/
XDexugzOLpk9K/kAdTOKZhpOmVcHYWH6dvHWZozjtltjlKtWRK0ByuH38dTLzcpdr0XUcqmD3HhV
OuTctOco/QeBljhBfQsfgMBI2iw704YGUa460ME6zeYdwju7yP52fbtWYxGUJxSDBDMNB+tyJeMS
xo1XaqJCab0t774WBxOzf3AQluhkbRZNRLCR7ykhKcGAKJTizOFcGqzTWENzZK55/IlJzew4HhBX
3yyUrDS3xIr+siP5c1bXymjyJgvcaZffCpRp9bjc5gf9U0EzefGdO0C16uF0C/ngb9vUt6seApmX
qEvRzpelQNISwalsgCxO0R6G7jNijbt5aw58bSshrwQuBsiUiCR+w1n6fionNI9m7iqxlYJmYoTc
5f/QkRe9BvmTnduRUrq+bkEICDv5A7h9P7uzb/9NNrqFRl4LfYBU8XjgigJIermg2MhCBumpNkV5
tFO8X476rXTrnekd53ArzK4u6syWtHm1qWlhbSdtUD7gh+TlKMTjieq2lIo4qB+2D7qs9/KugN9e
rsptCxR0IqcMCpSH/8z/8A7LQyxG9n3jEZawY3IEgbybjsgR+NWLqPJEwRYQea048c7Z9Z8fIZ1z
e2rRiSiylvdP8oUSG6TTn8tfxn3hvxkwdPqWH8NqA9FwsEXLvPb0gmkU2hWRDjNjJLuPEuccxPbf
Jz6cbqO77iY8DHcCUIISUuvDvNUz7h5cD20rl43AiQJnoRyjQhh+ue36GHam2WC2VIBaW3fDXPjX
Lawl+RcmJB86cSxDLcWE9Ywu4x0X9UH5Yn9K/PoVpQmfmVHlj+sm14o9pMO87tAdoXwvIzjncXJP
7TJwKxzjlwk/gpbkpr7tnxgnvEXo5HHaGy1j792xf679/FjdbFW9V6KOYJUidlNfYWcldy7rcFEr
tYSvleTVhYiutCvAOYNfnHqEnH/2p+hRt8vD9YWvxFOsQhjEP7Sz5VjH4NJohFHBVjcozyHEfVwg
zNzprbJRKVhzG2wwDMVEBJOs0vIQcz7F0xLDPp20xzGvH6Y6ur2+lhXeHtcljQXY8a4bI7eRLTXr
zbzzqIChC7CDQv8+8e2v1p1Fz6D57bqxjxvHNKR4Q5GrOMLq5TFwBy8NW9RIgrT3dqlydE1mrpaN
gfdVI/BiaTimhp6gdNk6Jxuhpo4Ollq/qe6wmwYbTdy/PQXESs6MSCuBVLgr2hwjafjoIIhWmaed
lTkbGf76UiBc4KUEf/B7cf7sUi31ghvXWCgfmu5DGSUvCzLO9WYVbCUgsxqPPBs+MdxM9rM+LtzZ
GViNeSwHWAh2/RSUh+FeYCXyL3AE3g5U4CuO1fPWNftefLi8kS5tS5dBq3Xxv7uazIK+mDGiljst
8H7L7iqwL4mf/+RpylDy2O0JYt+2YD8fKxUwE9AlhiWT40X6fOmRerFACuEUVVDUArZVFW9aGmn7
thmPaPFuxI0VjBGdKwrjVOXJK/HOS2vIp1t1r3Ti9pkeTqed+zNN0Z7djc0uO7b7ZS8iWLRL6p1K
zw6gz9ZhX3Goix8gXX9mlzEW3pDUTAfvzTmU8NQN9+3N6VDcKsd2l+/rb97WLSGSaOkD897XDQQE
YDtDUu9y0YaKSr3rktyEjwwi7qKncZ/ci/kjqvLcF57fIcYS+Uimfjp9Sg6bSL3VNVP4hErR8Bgr
leKBMSw5WugEOIOLUd2XB+UperT23iPCvjsdSp3mXtva5xW3ImqLotQ7+khGhKM9XremwYdW79LC
t/TdD/JIoEd9kH7pfs7JznrPrLam3T9eh0IfzwKNKBpNICAut5ppl7D1zP7f2c3p6N5aR5GEb7Fm
iWtH/qIcC6wYgr1OHiQrXUhXoyotgr5+Qnren5PqoLifiqb1w9j6+zGQMZG/jEmpEwtt9ciKSS2M
B0X/1tYQYDjORva0siJGkphDAYBDmUOGVoRarFUWAqyBWr0ZKu1zxMu9GsHB4amct0D2KxAxkBXg
K2CE58lOl/nyMzXGOJE3TXmQ304Iw2k3AiKm/SP6daGNw7mDC5N6m1xsi8JeD9NTlwflQpHG4/GJ
3vSYWbtI3SJtXHm8X9iSa24on9ZGk2FrULr94vW+bdSHLgyDEwrHHvBigKqnHMz6OBydcPDNEyJX
fb01gL/5O6Q3fQTLmhmp/I7/5DM3AmM4+TXVbvt+e5R7LaizyTzwIbllpE1OamKUaCctafNAEHkw
Io/OlHubfkWlh0n5r4LnFFHkXwi6NpsjnSuh7cK0dDaazEGA1sT0TH7oQOpYA2g8aRuHYyWYXViR
bq0kc62hmbCSWm/DwnCqqe7M7Gfvfb+eHW7upHQ7qUvRR6hB4K4PpLoBYrXOQeDt6z1d6y/dMX4S
F4V4km69z1aWyESwAcWi6CZQqLk8kVqhNlkyK3HgdfF+Ur63+bzLpmZ3KpqNcLYSaTwm69D4oAEI
VEyypGfeODDuBKO6Vn+JBuSFWyOjJ95TfLeGfUpWcH1XV3wEckPat1BqUMKVmz/50sTLNLuUbdHi
q28z481ONj7chol3SM1Zmop6zymdRkw01r2a3LhevIshy7q+jrVPdLaO9xrbmZG00E9xDjYkyOo3
3vW7pDntB8fZt4kb/E1LQOwEdJAtEwg4uaM+1GPiZXGTBlrh1DUzSr0aBfFQFFAE6cOC3HmvIth+
3ag4qhd36rtRkH2k36KTJYWtJEpdlKXbNFiW/on9vLPUeeM1+eEzCRO011GvZSoSUoFLJ2+6LGNo
KE6Doa2RwGt9p5p3S7VF4fbhQ0lmpKDkJfGUNqcEb+jCg1Eur2aR7vU6DDp9i6N0fUWwwJJeAtqS
yyr9EM6NZ0cQxBWNZt97c3ZCjDhyU+N+XBB9+Nt1OpYGUFdwcjO8TkfkcgfpW02hUuEZ+cP0UAAq
iW7LJ/Nmm7ZobQ/hfBDyUEKfyZQMlTQVT1SxkqDtlbLYN2pKld+viqJGnHupkLM5TPrYTIfrTvix
PCYW+B4mxLAcvdvLBaLyDvlfq3FLfnU/I3W/BwE93Jg0e2BxOzYvgs13C8e+tlZBgsXsAULYH5rF
6JS71RCiMVFG7m5i4stzGXxylUPX/Ov68tbcxdSYDEKHTwwiSAdgSRctNCfk21UNUfQiVz+fIPJg
2sT9dN3Qxwc1+3huSToDkRKOVQnF63tOkMEi8yowUMCPyAq0L+YOULl9KEAk79JNZtSPkL134xQ/
yM6RSzcl47Yb9x6aiwltFONt3vPyuIPxsts5Rz2gDLj1/dZ39S9z4u/PAjMePCluyq72+ddMce76
KTxOlrPhmmvx0YQn7T+LEl50ZqVr8ticicxBrJW/JUX7SHNtSxz6w90sNg40K4gRqNEsmUmmVHOj
ivG+oFn6ndl+tdxfrtv4w0AP2d0i89owJvPIuMxVmSqyCwEsUn7VKLuMGaPwe9X9ns71Rga3tnmQ
MML7YQNJpmJ7uXkwjShFvfCJOmTN9mFkKbd2PfYbn+hjCZr9OzMjz6ZqVkdD3MaMPvuaua9vCxTS
tS/WaTe+wUSsPkClElS/rp+1tfAhJvyBFHCskSCW1mabC6ACHKNP7F2f3IXFHDjqiSmtjbriliHp
cQ21a5Y19pAESCN9NpZ7iOTyOn800cy8vqKP7UKxj1SzIS8BcgIW7nJJJ2fK1aVRkyAjbDRPM5xK
iN4DYBreMUz2bbvPPiFNGAfwAynHIkg20WLCI+R05Pwn6Jc/YenT2Z5jfoJ6Fx4LANAox/5fpBNE
yL1mRwrJhtVloz1hh7f2n/Xt/GO5F5RRk2/kOzXebcNDP9a7pc2VoqNackjmExYRyX3tma4VIqDO
nY4Y8VadZPXYnX1HKTKaXlf1pwJThsbTO3ts1K/XPWXLgBQUTUUZ+6bFQG1Mu7Z567YSrI9oeGm3
pNM1mpkV5WhoBdpX+1HJDwPsXgkK87syyH4I+qC5u2NEiwk3OGWD9K48blElba1ROnZpPuT51Ivv
pdxpsBtP0Hle38XVC1Ow41JLMpATls9bp1aNU0Q24TFoH8ZX5366F0Bl48/xebteIH7vR4//y5h0
spICkpgpxZhx0n+aje5PXnJIUgY+KxfKLf22HcsNN1k1SeXV0wmUTEVJW6j0oxNGEdlklp+UZ92a
XHBKeuuPzazeF4Pu/Vn1UfSgOH36T4IzDyko9rD7AelaTVlZOXS2gzGJj9Rhd4vz1dD0IFm27u61
LATW5v9ako7CkDReValYssLH2nJ2zvADROr+uqdsGZFOw1yktp05GIni2E/RxWugMOXlft3Keog6
W4v0vfLR7ZNe7JqbG4/THH0pjPTOoIRXz8x8RXazYyTjs7qMUKefktiHt/636z9h9dCd/QIpYSiT
RKmLVnw372tbZzu73XhKbeyknP0086nzalBygdkt9Prn8Wam8tL14cabd2Mh8ph+4zTxWI/YWWww
evGr4f5+fafWg8dfW+VJ5zlM1L5rSrbqBOWhTQu8GG/17/1h2RMP68O8KZIh/ocfAsiZQenKRNWo
SL0Mg9WfqE+Btelu9K99AHiIPGCL4mz1RXh2ruRBkiIl5ylOwhNAjZtQBVMRi/5lPBEgtaABsERb
39llW3Lkq9+NPJyEHK5W2Jsu8w/TrrSmzniI5ibqPxotMmXDA7csiL8/e1AYxpzRvhcW6tPPOU9f
Eu9vt2/F5clIqCCFATYnt1WzrDWn9LSItDvfmaFHBWTyteh/NSOFizQ6IeIQsZI2buGQN5Nnnr73
XhttvGpXz+zZcqSgMJ2KoU91cRObEFtYX+3026n8fP04id8qOzdvFEGgA2+fK5NNKJYVzbo+pkFc
h+nOrbzhPpm7rNwt4Zh9Lkqtv+2bTG92YxdbW12gtQWeG5fuEJhuHMEOnAZJMgRF+cs1kAAofl5f
4ZYR6Q7RnTlx7HJIg7Ed8kPXoygQpX1pQU+Wx2Hw943B4UMhh3ME+l+qI81KklGFm9LAiSx/Huco
6EbgbE23hbheW5WDcoKQY8LfZWI/ey6cxQmXNNDtezV70kxGT52tEvCWESnURt2o5gWpQ8BR++HM
xqM60BBImml3fdfWQsP5YqTgM3le5caFSi22ivzJ+R6dXq4b2FqIFHvGJTsprcdChiy/ixVrP3Fw
bbKW62bWXqzn6xA/4yzEdUpmlnPGOiiH7ZIk2y/aS+8BVBlPGynL1oKkkzMotRNOKpbGIYEYd9wN
DTz62q//bT3S0elHuy0R9KX82hbeLkrVaqco1g8lAbOn5BuZw/rmMYhLX4h6vCk5wVB0pGDTKQ3S
yn2gtPIQ5dYPrxt/VOGy1aMRP1yOeuARAXC7gqZQLpyo5dQlKeRxgTou4Lffuvl2MA5ucm/pf3to
gDvp3JRUW8hLzo5BPTkYRi+g5wUasTpe/0yrx8f0NJtooEPhJQWdAUnJCiFBYkH5ya5Oe6vQN9xt
rTpB7/y/FqRFnFytSZoIC2LIXgjWjwfgK5u47VWvPjMjxZtuiu3ZbnTijfOrbJ/HKg2mLa3l1aLZ
+VokPzstuknvkbUMh9Or9tCgnAU93a66Pd224FHhstrYvE2LUvRxmzjjsjBAGTNkTX2zinZTuQtv
wQAfKYRQ7wnK49ZQ+2qefL5OKRgZCqOfaDFxs9+eXvV9cxQS6Ys/P/xfiH/WD9RfDiLFo9iG/rcZ
hYNko35UzOX0tXdLKMHDrgR8U8OvZg3OGFx3/C1/keJTRe966VX8pQu/9cofTvuWwgF43cZqQn6+
j1K2p5X60CYD+xh+Ww7zfritn72nxGKUEI4oocuXUy5kGGjDrHDDjyHqrx2Vkr/OqhbaKphFBPll
AiHIIBD9r6P3WD+B+Zlv4o0osuWmclC0i6qi8MQ3pCUEYU0UP1ZPPWQA2UN+OqjhnXLM99FBOWws
VBzqKwuVG7FTkZeVyoMbEIJ7JzQPteM7Oc4OCg1/8yyuugzjJyAPkIPx5FFgR4+bGQ1QFjk/Wb2v
+zE6Tb6YjTVfkLoyvrfYLTfp61ZD9JlZ6Xy0M5QDo0EC0juMG+iPBeOT1/dxa2HSWdBTpf13iuMq
7U5NgWzoL24db9Tkt9YhHYY0XTrVq7jN+iTapaenMdy6arYsSH7vTK3qheK+NMfkMCjhY99utpVX
Xe6vryEXQ1AUWeDCxQmGg+oXC1Twoird/278me+Tr1uReDWxObMmXZ5xkdiRN7Oiql72cWjclGby
2W3V75Y3vv5PTiDXRqCTnQxTxc0M8Ht1bt+PTftUu0jCX7ezfrmcrUm6REteJIUlEurTO7N9yrFV
x13iC1idehNu8UxuOIVcFNEyxUoj8UDItNpfar5XlW/EoS0T0nVZNDEDVQsmch6/ph7t3Hrj7Gyc
UE+KAfZijREvR3IaO7ulv+Yr3a/S2agZ/P98GVuF31tw78ozIm5CvbQaZ/FlDDC/6aEY9gMjb0LF
z/qOIvyGJwjv/RC+BSseDEGICMo9/jLSaubdOUvhY8u8v/KlUnbTuwz3fJP9bS0DkUyfGRMf8eyB
pZVuDEYWYwwD71JgC667bPjBRzyjZENyBKXMjd5MuY/0o1nshVjX8qujP7HcWXeTvdvOej/CUyWL
kmMolT06U4dj6MfwKGJRdOsdu+M/kK2UDEl3RKVOTlH3bJ+RqGh0Grt8K9atAjHOv5B0QTRaaKWt
hol59vP8MP3exUFyA6iwAZ05+dEnksC0e5hROd1u9ayfsL98Ubo72tbgbT+KM5wXvl3/9Kp0N6Rb
1ATXrTB8eemEtRsZkSXe3qpKmcx5rAgW/fyvjXO1mv/919WZobu0Ejl97L3fGvT/eKPAHUHlGUzX
Lrbv45vuMfedl+smVx95ZxbFrXl2uCbUW/Vm4dNpbXi/IEVxaoego9vOqLrfh+VNvSgZynzzzXW7
wr3lCALlAqqVdK085msu7SZ1VoDgzMjBimFXab9i7y3hxkqXn9ftCO/+YEeQXOuoCcEhILlmNcdj
pTl6QsNg6Hdens9HKvvTsRpm+3GKrTedxe+v21x9PQArAHkO/glUqHCms0011b4eU8OgtVTqd0Y1
5sEy2YpfDyMz17pIopSov4dlzfnkKc74YLYj77POMvYuohp7p6rbz32iLX7n1lsQn5UNAXQJRNUV
o0iQqF/+towfUeZ9z0lErEH34mCBNKa176oyvlHs8nh9K1aODdZM/oPzVv0gABZn4zS1zVQEjf7c
la+dflvHb9dNrO023BDUc9CcA3n5AUmqlWEyLFFBYqczrOw8q75zWG4gX0EOq/6SInn6tycimWE4
NykF78kT00caJs1jK0hm9j2lkeKwNUm0ckguzEihO1WjMp7mpAjCJhedUD8t/6V39a6Lo40bfcUS
Y1FMl0KgIFShpGMSnmJnqlFXoejX5g7s0/n8OE+Z8gDrRXRbJ0O3SVUsIsuHk2nDGIQ2BBRqcqxL
6tEMqxwcmOh5nb6IXRRS5pCFBfr91gDcWqLHaP5/jUlhLmUjh9kFB1Z2ESWg5GQx7Vdaz9ddcXUX
bSCy/MsZs6WraC7LepkN2nhzotz1FqXmpMwf7KZ41opl6+23vqT/GnOkGyla3GaxC4wJye3QyXbO
pi7h6icinQT6K4gi5E8UVrF5Ugd2LWogrYGd0ecmQrLsVg2ghjxu8bitBAt4ZKkCIwAPO4V8J5y8
BgIHhfpfWLQ/XLP8lYdM01Sq8+X6Z1q1o6uQKFCFBSMihcC5601dPdW8zbIQHOzbOOiwf//ruhFx
YmT3hu0YCTCKzYCYpRBhOXneWmNJ1loafp0/z2g61Pl4cM0/uuY+1w7XzX2c8CTNO7cnxQp4xwbX
GLBndcfpd/uuPzJn4VcPYbyrHhwQWAhK9g/2zXyDjpJ/3fi7bve1xUrhw0FvajJLYXzH5MM397EF
CnuA2TMYAdeJdLo6DvcqxA478y1+hQBublF2yGC12WLFWq1ocemy70jCUO0RX//s8m10Y4rSQgGM
8Fy9nn46N2ICEiI2OMHeGP/ae8E/at8z9Aj7GuBP0J/S3ju9fYrHhujJNFQwfnH+vfJj47e/TgED
kHDTfo2/Xd/z1TffuVFpzws0Q+Gxxujoz76YiFruXTLF+fD+6Lu9bm0t2PCwBHcqiLKYlL7cVM0s
7TKLcgo0Xo0A95+6vTXatnoo/7Igl2eUyp3dpCch1NuDmGKbNQv25WLrmGyZkc5+1themLSYEXNk
w62eoUDq/z/Svqu3bp3p+hcJUC+3aru4t9jJjWAnjhrVu379t+iD51ib5rv5JecmCLABj0gOZ4ZT
1srf6+cW7OjKlfIuw8RVniJikaUq8OWGbJbHOKDejnWlUyE3asxD3o3X1bAixgNGjY53UqILtIMv
DnE9mCRAvaox55XXyzI5BOIWWXKn9iktJTeeGzQxfdOSWaAc/D1FFzwFIcQFoL9vbpxeqg2mYaAc
vaR7TqP4EzLjtZP5f6ODn2IYiyrHxWQAjxtPFbN/UTpERUX57byIr/wQ1Ioin/G/pTA3uc7aOPl4
lui78bKTr2SQm3sm+kn2VpBcV7rXyvuh8KSjONjjxbEnspkLrddxMU6koBda9oAurfjaXgPAh6ce
QEnxrfquyi7xCkGHDt9eoqMPQ1E4PvT2nZ6eKRfEnFJ6ev4/rVWJ85hnP5fbAm6+ubG1fUeujPRv
UlbgdPlXLPMAXGsS9WMEDaXVxdJfL7RmZwEPRw/VvartRbOHPBeF2hfqpADNBZoIO6GXx0ORZU5R
wkbH9xRGpborfRQdn5F52eXgKMWc+hgAq9HHqsPakw7kqg3/P8BxqJoylmD7IWzhVop0JGNsfIh2
U3wbkScB3dIPK5iPlBJ0CVW/3eHhKPDQPG8BYDEN4LU2IEIttgRCANY/KVVPQTpHHxseJiEwv2IA
EgAG1ReC1nBMApCWgEyJKJh2xDD3KDfhDWV7KqDL9s6Ugu73cLR3+uvUwFU1aKgbrqLvjpcerOO8
QwZAN4I1Rym2xuyCKDrhfsvni5c9+aaTsqRVezzWxuwwdUXuggc6xVsqfT9vPQSC2JNd8CzM2xWG
qZOlndZGd4XW3qd993BeDMcXn7wKGTsxZvbcFAVehVmvXNXoNhrbReAmRSJY9yGrRFnQAunHVv/N
WpY9oI8FInjX4PMJDdtzanZqWTWc0cATeijfSxxHZH/L2tUbF9Hxf8zdsBduK4lx+ZO1LjGKYqDz
BDCrFQ6mG7eAye1e1w/qbPVW2+W3ZUCnIApfvZkBDZyH0MrbEbRnGKYJRTk3nslVgKcEnFikCVSM
iZ6ufTJqwMBIMtJCg1u8pnvjOUeJd/g+BtYdhZIwbkUpWp5q4r0DhCNAL6gY5DyVWNpRnTlgtPA1
e91ZauMr3fy7GDvRgC3VPXavESdSIlDTQnTKKE6GNp6lazQMlzvEbchBrwc3Np616DnpfsfGjz++
CZjbAYo1Mgj498OjbgKPep6byeoIIOuTYm8ZzctszL/Oi+C9qyADySsDRQYQqzE7V00AHO2NiHrl
ETASgMu/mnsXzsrIvE736dRm5MJh/OjzYHqudSAxCOIezk2haGag84WzpGwJp2c32dqQtkMO/Z2z
q0i5aYbEbzIo8iDgIONVQU4kUbOw2c94NrJoNKYWg6nptRE2SD3r7nzUwOLUo0dG2GTN0ZYTeVRr
N/L6Qk8BqSnlvrzLRrdIPfu3uj7lAc0EDb5VI0h2zTfnG8h3h1sxLx9VRkZZT8TTjd+I12ezB6Qw
NpYc/unwBlZG8P9R6hEdIHvdy8XW0wzx8OStYXtrX60hnk8YngttX7/pDEQdQHgNRYaPc+dPlsf4
ibRTpWa2IuLnUe3axnWLFqShFzgj+u1f9pCSSQDXSQHuD6OcZl9Oej1jD8sCaKV5Z9/IeX+UDDvx
O6k+dKUQ9Yf+xXMSGSU10i6PmxaRTDH59SNNc+Re82K682+K7l17oiQsdxs3K2SUtAF6lVFkKfEH
NQ8NM9k5Xf/TUaLH84ZGtJGsMlp2XLQI//3WsgNZ2cdAylKk0SPz6wL6k/PCeG8NNA0Cr+IDH99h
QxULzd15WeDY2gqT7i4tGiNHQ8lsvOqAj6AAIOmNKAjnOb4TsYwrNuMuaroFbQr20/zTRtlz3q8A
HIuQV6RmlPL2mEl4fq388/tcKvO+iQ2ixrECHKW6flwNAmbve2I9/zcZzC0o2qyeF2pJFPlaHb+v
0q3itIIz41qRzZExei+rg1Uqa1P6evXT0C+dFmg/mAecYSPPL4Yr6IMcAqUAlIgYhU8S1NcBnASc
1OW6pNCS7ewb8+o6mhScl8S1/5aho6eElm/YOQTMrA3SYurwN3nyBoxEt6ylYJ6i167LvNq8iEWX
jKsLAJZApg4ccDq7tC7XwB/cARNKX9OwJt+lSQvG/P38quhBsAZKwQsLnE1g8sSow6lbkSsDePIU
D6rGzHmjJl6ji5JlPBGAyDABqg5odPzvVERdzMqidBnAgjrMBallB0JJdOn/+Tq2QhiLlJQmWYay
7vzUyY5xsR7mxtz/NxGMZ+zKcW5be8SLSQPUdXSjEEGaQbRRjA8s47nMmh5vP4KSz2Fq9OJaLqNZ
dDd5z2sVyF8yCj8yHf5nDqQxFG2RTUSJNK2Y7vvkg0K5OFS32XERAgzz1HgrjTmZTtIL4K5UhV/0
5B7+YnGrct5LQ/9XfgKjohTcDEkD9E+eKlpeaKWirxZgZn4D+zXvXOWSthdJMNi56tqtT+4pWonI
53Ij0a1c5tyKqlOs3kbIpO96vNLWN5KCz7AHQAqab2+I6eWywOpx93SzUubWLlIZle0AiVUMUKyo
dZO1cOVBqCk8Pw9MSsowbygYWWPk6KtZmboOlV8Awhxiuu8HLVXPXnpLgnU3+KBr9Fq0AYlabj94
LFiztBH80ZC0iXZVp1pAJwXBlPrWdLw6C6un/AfCUNoH6xZXlicj+6S+0IZ4Mj+OTzQISH6IiFL4
G/3vBnzM5W6+Y1qSWUIqF1cyJgeARh4zzTmkkfM3N/9znz9u7EZMq7YYfetxnrbtdHeyXvb3RC1E
vFDc06SI07geGqVUOr0fa27FbWVJuB+t2QdJKe+qHhRyphFndFpmdgenF9hMHnAFJagEjKqhKAbQ
Wk5lKrklxUYJWxP9kG6GV3RP4wxtd7wgsruijdrwMEscvU37PnMBGnD5MWgQnDfc3EPcfAMTjGAk
Re2mJc+R8u+vWx296YO2xm41itCEPtTyi9puJNEv2ZzjOs+WOTtQW0odZ+zHPW0SGA69cA6F6yo2
ghijauQp0dsBsa+BbnvQ21ii/ln+nukYDEJLEFipGAG9asT6auTET+0paMf4d9kqe0UqX88fDf0z
XzfsUwxjsqdujDotgstLiuFYdrmnVc2xr4DMWg8CLeBvGcCkgOODFAzbdlqOQ2FmHSG+1e3lePCW
0hTEINw9o0CrKkDdgZ3N6HrU1eWQ0W6lOC1kz0ST2qOjJeoh7aP11/l944jS0amk084oCwAO9PeN
ovWR3qW1jONpkY9OreumBpCuvAjcDOd0QPNCCT5MUK4gEjyVkoI+QjUTJfeL+YcWX0yxeVgjxY16
Eb4B52wAvwU8XgoJrHwhlLfBOORkuQF4cbz+W7y2hPN0vA3DmQD/Cp9M4eFPl1J2SlpVBSSYdXSV
zORViaZvWi4JVIC/kE8xTChQ5qSs+07PfR15tyjSXEX4DuGvBHjRAIMDXiTbr1eiH6QHnCSuSJoB
I0Gpf5R2Xu6SqP3+5zqGpw6F8QcuBnC2TresRTq0jVBf9IeWeH0d7TOSu3kjOnvuejZiGK+EhHdf
or8SaPPgYJfWN9Q/3Fl7Pr8WniZT7ktAeQLNBfgBp2uZegTX8QLSuTbGO6S/W6fV0yUQXuAdd14S
fzmfkqiGbG5mZiRx1pVW7luF7E6D5K5DG9bNKkCb5wXxAAr+lEO/YyMnAgH7iDg4R57uHxSGHIjh
HvLYB8phrwl0gRM6nEhj3EGpJqtVjNg/0P7obq0tR4PYntMqqquR8qdNYhHklUgic2Ej4GWPVgOJ
mTQHdZp6ap0izFUv5P6lnQXL4++mA041hEZoITMY/ehjtDwkBCjo8m4IlqAIwAy6y56rA2hLn0QM
s1wjsRHGqEiMelUVKVHu2/kDABoCE6Ssf6GEaGJFDytKG9D3U+WQ7bhuNR2tPE1OrpbIeJo7O0Qu
QSCGe6s2YhgLUcUI7HrTrP2R1J7dDu7Yvg2kREe7KHTl5QCB+P25IsZKSM6k5LIG2jH6Zp2+KcCa
otHV6FHSYy3AVFRYCWwG9yZvRLI60SddB9QbHJPZ2Z5srLeGlRleOtc/z58Wd3EUPFTXkZZGZMI8
s2Jz1oyJICNHuxrsHLiQ815/JG5d+PbgzkF5BCpO5QvRDXkpTn0jmAWDKPpsAj0vEHTLAVZkgE2U
93jlgYhSd8vCd5QdQd/BUYQPKVqwzSgOOsWB5VIgzWlBZ1CoKv0kcUEvsbe8wZ9fows65ZwIxvd5
7/ST1TI65GgZQJgtWjECYmrYH/LjRw/aS3NJ6XD+qqZxIo9RoAxz3Ivc4VgpTRoh37OiA8iuiFKU
hhRMCA0poC5C2Q3VTLZa2o1knQcHZ2ivdeJJHZ3jRwO0Y2MSWMG4U6Rc4O4IJsV4N38rlDFhiTZ0
pjmiL7KeDZ8klj9NF70m4QUpmm7m+QHAb1sgTzARirDZw6wEG0hVIQuPEcU7W9nXw+85GndqHHma
JOos/yhmf93MT2mMnzMKO44lmvOnXlXxgcdfH2fQc38vDjTBACx16Ek77h3D+4sKGM7xUzTj8Jyk
U1X0piGLpFhFYGeW7ecG6Y9WUy6CNireqxzPfzzIkSwDvrnJyJoUuRuMJMGLGPP++UV8Yd85MDR+
vP+HFtwJ8soFIr+J9ulCc/WLHjmX/s8jJZT4MdQBaGu8MNmYzBkxkLLGeJCViQXnpPl5InsRln3e
unJU9UQMo6pG4Th5qhTo7hmJixKg3zqwMZi5ssdRIIrjMU5EMTGZNvS9MyQwnGtTu6SfPGDrrdok
2DceGNyJGEZJ1cEkal5j49amC9P0erGvlQrcAqBSGHH/2uFX3M8hSEK9ue7D87vJy8ydCGdURyti
aRgqCKeqA6Ka4Wl9057rW6DfhSbIW7R95VH3MWI0YrxSe9fA/+tQArn8+S+h58ZcVXwIQhwTQdtX
RlBzIXIzEzQw6elVPhbeDBbn8xJ4xwl+GjSG4eFIGTtPoygnAbpQ0hrIss77ONHc2rx2JhH6ikgI
82KMlaVtZ4qi0OqBWeh7UAweqvg/roQJMAoQdRZkxErUfMbzvUOj6HUrhPzhNaSCR+/fDWOztoM+
jgsqaGjk/af9BCyCKqrcbwAYUnbGB6BqfDOXXiFM/fMu+VYyE1DYRC5Lp8ECM3RHEBDraCEy1s8m
bNeD6eoA1ia7tPaLt/MawvMXqAiirIUxEHDEsCmfYZmjfKQQJvoOE+3+WN3Q5gwpaH5ayDIC8eoF
DyPKmyYJG1Ko9rH6j0yWbaOhSEU6lzE2BN0opkq105gdN0IHUxdlXjzcyLET2GgMF6yUBivnxDFG
ZyTxoqcDxNF5+jgOOy8JAcKnoxcVY2uGC2oqgdLyzhS5NBCooIOQcswy109JSgyrIF1d98+1TIJ8
fCQdQV1HNFDNsyRbQfT3zVMalUu90DQIAsQxOH7eU1FflkgAc1S6URhJYUBAsWjfzbq7RH5SFLqI
ZDDnkztJbes1ZJTG7w7hfGeIvJvoPBhzOKRTUhKLlrnW2SubEuzgP7Vs8qRJ1GvFs4nbA2Fs4qDX
GulHrKXtjLRxrWUajmlB6p2yZKImQNG+MaaxdmbU+sHBCWLpd3mBdVzuz98crgBgdtP5Wko4pp5q
l7ZUdlQ5eCRXaeqn5q9VaHe524VxKjrJh1ZNNlGXktwZ0wyJLaMA2LLxI9UBxZOI4HR560AGFTOX
6OyDzWOUOMksBZTpANRQ+gCPir0lrYc/3ylTU9A2QuUAZet0p0ozr3AvYEzjrvupKSBDsCrBu4Vn
NLcimMNIx8yQRwl4TDoCwKz4paaWSzNanfajtkSIpV/Zi/Bc2UpjLFhU5Ko2pVjQ5KnHeF9Kfq94
9d64B7yfN40ontYeiNrrXXdhSK7xeH47eWpB625gIwWUtcoOT6/FDBoGC964zu7judtHKBJhJGb3
36QwO0qWGlShhPqFFlnvYQo0Sfaaodr/uRhKXIFktAOi3o+MwsZGT/DtTZ5Ax+dRO65R5ZpTHSiJ
QAovRWBYmPO36HW14HxOVTBunE4pMGACL/cPNkn+7lwjjgamfruzLdcUGAfeGW3ksYm6urRiB7PZ
iFg0K6hIfi+puhuXsyBbzBcDYAEwtqPQ8rHsze4lZpYVyxrn2L1nHb0Q6K/2lERwfb+S/0LdLZQL
/yeFWpCNFDzfWtAUId8BJOrWra7bEIACIWV9QCzmKs/tXroqKb4bJZZWgugtCUQxA3ehqL9R4B9w
XFmMj5oXvVjyDO/3rrrV18comgOCivN5XeTeayjHv1IY/2RPi9ZIK6qvNF9Hs1f1QblEXftm3Cc2
aKM1tMgmgfRLuhWtj2eEKRaCQaHB6HTM6RZX2ppLfY8SY+Oo3+N17N2MtIJzFMlgbvQ4SEORE5Ts
8yH1pght/0j/i0jPeK3qWMLnShjbOGR93dUdivJj2F5mtTt06L13nbfmB8JohJXAkzDdvnOdb0vp
zu/pg2greclPKCyd3QYvD0hImS+oASYNwEisMztgrsl2I4xXzo9JDpJZNJIHNvgf1mO6/mxE2RdO
IEVvClLzGog5VfY29nae6L0MwVj6wdobofUW3dJkZBrkAZ5Mh9lb0Cf8YXTugPVUYfa41DEI3Yfa
nzeenHwKc2WTzlCRVMcp6Gb/lGXys1yiyVZwXajCME+HEyH00m7sQrKkarmuWG8JCr/E055pF7Tp
2i4mEx9EDBu8R+iJNCYQzhZlMgcdeYHyRT3qQM+r3vXiXkbKF3ANZVA8xCGoBpA+jEVvpI/+8XML
ZayPVtmKFWlYKO5M769omKLnmXstTSVCzaWPPnrrvrtafdNrXvUgxfgApb1NfNPvfHJthyToDva+
uFF93XYXl+yyfeu1V2JCMc41P9knxojh7ZjHK50V6ZQDMQu3mEzBwXOM8YkExplmBE/ypUXmDT4J
/NGPnfWWx38+VYM2GOS+kQCnSXBGRgsGL3WijxJAe/4apPS2jFtRduGjwfzLuX4KYce9zTjOjSWC
EGk/BJQveJXdVA1b2e21gxGjCjViDqvdNbLbojqKABZ0h+91FZ6/SNz93HwGY/zBwGNVeosTM4jh
6nL3i3TrZdqVgmCBl9TY7imL0TfZBqlbel8pPbIBvk2rPPTm0S7e8ittt/gkMKZDm+8AT1QYV6KO
bk6IfiKdMcsO0rLLaMDFWYv62tsT6C2k2ZNX7SaNyoOpdyIkD54rQuGHcjs6KPd9cQTKWqcGKdC1
NYfR7oPFJvNMC/e2erKAI0zHbKzbATiqc7arTU+Ez8M71q14xgYbi7aMco1aX+sAb7dQ/LZ/syNR
Jx7vum+lMEYYldoJ4RKBJ6lr1yjjvWSpwXn9FIlgLK8iGaB2ofvYlo9WjaZUovv/TQJjYDE+0NjL
jA7fKSku5KUJbVHTC9d9bPeJMYvp6LRp3qHjs7wcfcUfdvYEMAKve0p3FB7D8CzTG9/Jrhal9XlR
wVYwY8no1VbGBPUf3PD7vL7X1d/mqgb6MgqOSSCItWZrPQDxfcT1TsqrWbpwMKThhAkKCOfP6qPw
yFrNzYLY5/yYDwbQK7CT6p0Srn5+p2GWu/Pm5+hQePKhuvyuhkinU8hnJchD0CEvvduWgmCdr5Qg
jjBQ5tK/dHYQZIUtI8O2LlYTDAuGhrJU8GrkX+BPEfQTNvGNNVkEjRjY0DYZw6iZArlp/GldBef2
1TDCOCnIi9Cg0QEH4KmYqk5USatmhApq6S7Jr8ZQD2b6lOhjOOt/PogEYTrkKBaGSTFLeiqss1Nn
rswcsDwSRsOr6spxZq9xou/nlYS3Jp3Ow6JdSbHR03YqZtZ6NOb2DsbC7S4sy70mPabqM7JDgOUQ
dat81QQNzPSfshjzpLU5mUkNWVar5FeSpUg78AT8Pr+gr7oAIeiXR94FkoDff7qgCFRykt2ugGKw
DU9Nflfm2xqJABK4K/kUwmYNWjx+66iCkFZPn5NE99SZ/HGiTMMYIW0y1GlxQWO8MEa+5zm2TbCD
aJKe7tRptqTZX7tVU2JPacp+HMD6NrXK7Etjr4m6vzgdIpCvY1QTeSt4ZItRjKyTUnUqIyzxJxIK
9aN1EQM07N68NG9m4mqvsls8iGPir6YRUjF0rqDjFd3qbLt/qsmD5lhx4tvgmhkPWqWV8w8ki1Qn
dcdF0tRQctR88s/rDE+qZeBtABQBBWAfzMUeonzO8RIFTnt2GXexK68Yw6ruEvXPXYxmYvLVxDQH
lvll4D0tBiDLVeA0V4rq0jC7u1J9b+TrWJRu4p4eWjotjIxgI79A/PaO2Td2V2D0OxiC+bK7Xt7n
i3ZfACfGa119r76J3/O8mwdFURDEgXEG02anN6+tqiXS0ybxp7q+G2LKGqxHYdOuusCxcQXpGGmA
R9FszFGdCpKLNCZtCqrNWSuuMFPhV2171ZaG4GkuEsNoRR/JHdFXiFn78mqq7mslDRGXh+d1j2dK
gJf372KYXXMIKHQGB1LMQfYlqfDs5ed/k8BYEozYKk6ylInfjlkwa8DxzO/PS/jART2NNMBktFkE
XeTGAffIDqOyhkVQwjXYos5r0QZxSMGs/IiM8UV5I3nRZfZqHXuveph3tGNw1l3Zn3fzU/4wvIkK
WLwbvf0gxnqViSy16DkGb8dq+UYKbvWq3GnWS74Wu/Nr50kCTzbKPujyNIEVdLr0pNHjHv016JYj
8kWu1UA2b91BilxZE0Q5IklMYDwpYP1rdEgCAJiXacDFqeadHuVusb79xZpwgxERUOPP8vdqUWWZ
rWTEmFPKXHW6bEhQryiTYPb7vCCe8iPKwbvHQJs7Kmenm6fa0Yy+0hUmA+RUlYJ8YyzYNN4lBg8x
nBjNTXwpWyhl2UREMSHBqi/zrLkfmvIi6paH8wvhhVFw1+CDAkE8Zh+ZqGOcYPThmcCTG8u7SP9e
GrJb4raZiy+Rw3lZ3E374ECCfade8nTTZix11mrIWvpQVn5Jyt94KRO5bRrjYlbn47m+uc0gBQBg
n6knPmZp7BL9I3VcJbuumrT4GiO4en9sUCfUBcvindT2ylL130gFxVxujuig9IHz5Rb5W56+5pMQ
R5Z3UFspzHXNSDWNcgfDQA7Z7QyC3MYzQgVMl75xDZosX8OreQbY5LKXahdz5eePjpPpODWUzB0e
y9mMGyo+04P5dthrLsicjwS8fa5UgMRRps0yLyva/nyAW/0FyMepeEZNc1WfdTWlezwawLWK/dgp
oKc/BavkWarPTVZYtCZLbtHI0UIMIH2Im5Vh7vjdVY73u/0THb8ASurvu2ZfGr4o+cxVIswqgbGL
jtSzUXONCfQxNxD3qNF1r6BjbD4MyqtgeXSXvni7jRDG28VDq1WyAyFAxz+ov+tQu2hvYuCGLt/7
Y/6oARhquVivQD/6VglKF9ydBdUQ/AwwytE5fnpJCkmVInmA6EqrXAfUy3o3uvHQ+GYpyopxRaE4
guK1hfZQ1jZXYFo0ojJDlDXrQTMWoWNP4OWete/AVvwm2FIa5bBbii4qy0HgrwNPkfHXcjLgMT1A
GDngUqoBnXJu/Apr8ygGq+j9xlvbVhz9fWNr9Kq2VjA4IA7P8gt9Va/bWnbR9XtUYxKcXxrPWm9F
MQaHol9lwwJRTvREivdaCLvM08atAMakDJROYQUDN2qhpepiBL25oFFYjyGGAsD1e/uxxoUD9sf0
UJXutBftJaeXWaMdcP+eHWNUjMypTbnHB+g7tFiE0bcyrDxgxOPa70Cbhq7KsN5NmZcB3fgw7/or
+170DZxrjywJrgOeyhSrg1GfOsErSG472DN1dbN5CNsmccdo/vNg4kQMqzbNmra9CjFWnXlJCX7w
ZHWVuN/9scqciGFUJtdIlqgFxKjJgwXglgkL+mMJ5sbDs4A+mSTpSp0jKqqm/LU05yWwnFTU6sM5
lBMhTJyCUdPOmHUDtti40MzeU/X8UiWrf34pXCl4wSCxiGHYL1PFSg6gmVqh0VCdHZayDzu4tlr6
85NHOIzGDbRvIAPIwp4uIzCkUtCK+10zhXWbodm5Awxlf/iLxWzEMPGwoZBSkeox8ROE9wMm9Elc
u0mcB+fFUAVire12NYwDq9q8zjIJtCsqJkbs+NgW711HdoPyyy7GX+dl8Uwt4IEQqmKsCqh4jHlS
Hbss0yZKfCS9Y1dNZ2+Mk4t8ip8c2W7+YmGwqJS5gz4o2PTRmE2Ay5BBU6Hn9RMQTtym/tU0vR9p
AFOr66fzS+OZdvQpYQgccHuYA2cVfDI7NCXH4CQw7efJsn9okSTQbk41BBkjfDLmZmHWwJ506qkU
Ze71ScH2qXeLR5FYo+/pU31BaXK+k33u76N78nJ+WZzy46lM5sgafUJP1AKZ5g/pYfab++YuPTrX
QGwA8MijnLr9NTlKfnchC/II3A1FslsG9weaNdmpGDQWT3pnJinSY7I7qO+qKbCsnDFTLG0jgVma
bZLStCRISNAipD7SDS125EKqfk1+5Yvbobjav5HH+Ma26Yx8XqEi3bi68agh2J5cGAA0t6z788fG
u9To7cckBiBCoZF0czcxTazJjaWlBKKcJVh7cMJjTGVw29YE0IdZLH4pquxwTO+Jn2I2M12LLnVG
+Kk0kl19cAILuEyDGQucFVcM+hg04D/jRcoimGh1KxPNquEOm/eWlF6uXC+VCL5KJITZPXWp1cyq
GyDp5J0HnAR3SCNPFdI/czTcotBl/1sL/YzNIc0qSTNjhBjS+BgTsoY/ByYCjvJGAFXIjQCniA1j
SiCgy1pXwlyzZF4vXSJ4x/J3C12gCLhQamHtbDSl0ToZBMWJvI5dLVEe0gq8IrPlCM6eu18WZvJs
eA7jS/oGGjznUzPi7HXJ7fX5Lm5M0XOOKwOo0yjagKkLE3mnW1Z0w5AaRh/78jH5RTuEuifnuvPL
12TfPdSe4wtBKUUSmUNaa00ZFR0SU+Lqhf/DfF335iE9UNya0MGYTv8kehhzRQKPFtyOQPU12SHV
eByLRKIiB6vwivJyMP+cYQa5f0RIOCkkQlUW4KOYnHRRKZ1901/GxeytGAk7b+F4WoeCKPgJMFKP
mTDGmGa10lnlXMA9DMbeAhAg2BhDJxJRzdPdZ6IjwFT8K+bLG1vXkz4dYEhnCQjQ5ruZS25bRZgc
jv/bgthrtJjRnCPST30gAPqkmt0+ek5bgc8T7BoLbYUayqjVNoRgzY/AWfD7droZHBTiz5+OaNu0
02tU4k3dRxa2rVHlQy5ph0hJfg4OwfSh1ohSlKJFUXXfmjmSGnlrlaAzmmQ8ek3jEuSIh2rtHMGq
OF4VGMqmpaCMhoZRNqHUNySalgiCkHAZvNm09nLfJm6UoBg/mje2kgliIO7KNgKZlRXanEiFU6W+
pL8T8pKqt04mQm7mZFtOFkW/YbN7ErgU0HoIGWhdLh8VvwPhj/q4LKFxxKhcKEQb4KrGZk2MvavN
op8MBfLSb9W32e+uyxCtfNcKRmZBVhF78278UV81goCIFzsDsRZOg6YGUMhgxI545Uy9vKZ+i1ZQ
81vjRbdpQFmpzBvNA+XQLr2Jxai1nM21KZIEbWdD0M6mshDcplE/d2AmOERHOhUc2CAUmgMEgBSp
T9Stx1/lRh6zSjmeUMafPuQBGsh6JIfVV1LfeMZwILFcY7cG0wOdut6JsPl4D4WTpdLLs9EjC6Wv
TG966GqCPLYSFkGau82Pfo/4Y/bQn3ls7+Q98YzDIGpu4vizE9FM7JkNUTz3EVadt6+Rg27PTNTq
xrmIJxIYb1OmqTVmNRZXYGRCn0fQ3D02It4vzsgGKtifp8cCgMTJ7JhtBynKg7lL90MM2AMzoH3a
tIoKmpWLGIxDXvcih0mBYP4DJyMVNU5zBipOP4N5ypomcgIywWckg1f9pi/NAfwb2h40lHvrCTxk
L/KlXeHKTK6oVMtpU6OyUTMD+gqSUjK9UBst0k1p7kp5TPHEBYcpEpg6eGFVF5UD8zUNxotlcLUj
GG3wBg7lS2dHGkx4xBjpRcbCPe/DeO/Dk29hnJjT6eBg7wbwzj6oR0pih7p1qL5ELhgwhdUYXjXo
RBpj6/Wssa0unmAqUteKg3hxJcV1fsama6BPjzauJ5O/KBgrDPTYp7QTsZhegm+vPrefcQZDPRNT
k7D9vT8QN90jFPW1u/QRABtB5AmNMsehnqyZMVcSsDtHaYW4MXR+rn7yMj+iB9+rgzRyS+IWjxQI
RvmVHEX1DE4T+ameMdbKnLMly0xInrz6Mo6uR8CXBtMTGIgvHC+/VFpXrtxmOGrBcmGGmZuGIlXn
m5TPrWaMFoC/MaDQ4bx7VDYWGM1VfRwnUSDGN42fUhjDZaZE7TGihPvUaa5qX021gLhSsAw2QJa0
XE61ARtZrZaNrgDr0elRrLFmwcuMfigTiG9VhQ2PyzImlTNBzj+8qflOgy9ThfjIH+M+5+QwBmi1
Onuc6bFkl9WrkeIFGMNnK3fRDZ0EAVd9cN7K/B9G/98TYuePpFWxGuC40Xior1xb2TmDp/y0fjrx
rk0DavbTXfRQFF6bHxbNS+I7PUUlrL+aLoQVaYG2fAxpbawvqaEsqgRtwVt0BL0OJmWy8CNIKm/A
MRWUO+kxfj6/Abz2tJOTZWwO+hr7Yiyx4/m39HoGzc6iu9GtE+gueSXX43URSt8LgVDRQhnDo8DN
TvKKhVaW7JVR49qDoDgrksAaGAKmvsXCsZa57VoE2AypQHM4I3MnNuzDj29OC6CWaxXpENH6YD0c
wQ+I4UcgT9Fwa/D6Vy0ohOG7aFmMPbGc3lyGCDLN3j5W2eA3KJYKFEJw1dmCVIWScNKokDEdOwBp
NB6QusgANG8SJv7PdfFsd7oskkD53ZquuReH0YJFsrPakvy/a6ACxKOuDtZQCV6SIgmMlZEKBRCf
HZbY9GvxLR3qIZw0qxLMDglsM5vnQe8McRZ6nbNhOihJvOuaaFelonSSKHRhs82dTORpGrEa+ei8
1KOLMp/2YoTpMfdKgM/8jlzDQ/eOnboNcmjRvXEQaAy9rmeMNpu1SwDbIzUjTAhFelZfi6As3R6O
nI41zq+xlwSYASNHETW0aH8ZKxLp1eigLxjrXmrfil7QZes2zU6wOJEUxpLIhVw0lgwpeNmYuAXW
fnknN0nYhabrJF5xS8ebUSM5L5b+1XNbyoQnlDbLtGec6dpVl0kB0HdHCyZHCczoaKCA/9+kMWYl
jlI7Skpo6ugstxEK6UujBXrf36K1/WVa2z/v5t26HLZl3ynMfNJ6LM4ufy3xTaUlniMKMQVXnMUB
aUbVitYWMtShODh9cdN1iWAs4P94c/8bO7BoJknSERl+Bv4amPiPNF2tvDle50++GTp3VmDtMPaw
JzsRbbFAJdlE2EKaue0WqGQxvOUAixxBeKDad+d1QrSB9PeNe8sGJ4mR7kfqdX6QRyRsgDPxFxIc
NIbJtMIos45GkQZrHADP6DsA2FvL/lrrLNERcbdqI4N5TA+96oxtilWMoVxdrKOL4QXNr3aUwVIe
vBLPu9+S6ap7kVUWCWZcTAyom8GUsLg1WR4UfXopjTwojFpke+kr+Iuh2CyQeSWv0HG7ciCHkkOU
vnKxdoCcmz1nV4VZ7qYPImvPNfYbgYxeNBVs/UBfAm3b+XGMDrH2WJIHdfn137SDbvBG/3rwv+RO
BTn/j7TvWpIcx7L8lbZ6Zw8JEhRj0/1A4e6hdaoXWkpQKwAkyL/Zb9kf28Oo6kp3Bs25mZP90lEh
rgO4uLjyHAoqsiipExapjDW781LWU3ZHy1k8IjLHCKg+798QJHinAFhWBl40qF2BzAvme9W+Caog
uSm0jYdlbR/RrIXqOlAfUSVe2FwRM4sBfgQ+sPXMuIya8dDRyjf0LfblNU08ErQc0fC8jHhZCUGO
/ailz+Cwz6sNLVwV4Zio2YGHGDWtxS0rmkZr7WyEQdKnwfdiLd55WUwiavVbrtvqtmEUy0DjM/pK
lw3RRo/2lpJjNaRLw7EqwAa7s1kdTa63kbNeM4AmENJnvinIWta6h2Iq9C6FJNl+BYU6uud+I3Y/
FrC4SVrmoiV+FjA1H3VAMJVVGZDh+3kFX10Fao3oQkBLPFn2cdRsJFR6eCt6jGq19aMotkYJVwMh
jKX9LWLhq7jcE1w5EJFcIISu/fkSMf9R+BzEEqFADmkrebOqBEcSF3enaSsEX7NP5ox2wDR9VxF6
aJX9pHfVxjVdVW0XqP8A+9KBrLmwry3wdTW4K0gKO1NI6i/2WMEH24L0XjslVIMB6IRxNPROLrYQ
KEuq540FXav4FYjuI6/a4rFfW8ixiMWeyTJuymKCiMFTdwYAjyol4ZV38QYIxYacZUaqRkVd18EP
GoohO1jMvSSp+GFV0+N5vV4XgwVZOvXoG7BJFzF9M1QOVKDuA2pk6ADsImfYsAGruv3KyKLrJki4
l6vR4Ga1o07nJLTCBPzQ+v3B3Mc+8etrEP4G1V79hnN8LHFhS+0qHaUDqL/Qtup9W063bp/f9cDV
3PC+1nqFMRgAwJ+/lrbwUJops0XmQNDcokx33RPa2AFava9vNIC0aPsBJUgW9KBTzqLRz162vNh1
nf8pf3GzdJGiVhhDPniRdk5V3nua8/Q7SvJTxMLC1jjPpK1tPBSwEbEgDDyF4yOxxcaZbS1lVtYj
XwXIZfZgttB5k903kxWIyYvOr2RLwsJNASGWCZoOSOhcI9QLEqR0M5xZv1I/d2sR6bI0ISwzcCCv
1O8A4hFTWAhgEshQD0H3LeBNFoAM2FDE1ZzvsSIujF+GpsvKmyB3pjMgKLWZ7+ekp7O3dsgdXFq/
UXI/UfyFJQT1HqftLG8IdJDa86B6UldO4Ozb2WPeqrivRfJHq1tGOXGWm0ZDIC0TUWXtLYxYliQU
NiDUxYZDMX/wZSxwLGphOgTr7JHbEKWjXmZeiUN5IS/y3a9TdpjH+/eaUj/S9qGrvLTVoYt0FNGA
mihCgg16ArK1awvjULPJjXvr9Yzm+Ynqo9LDtAcbQ7LLH5IngGqHEwr55Lq6FXP5McAE1332iUtf
3hWf8Bycv36rH2duOkHfNIBLncXOyoZp3Mix5N5hvmM+thDksGpnttcl2XJxV+/hkbCFYS71uJsS
14RfGN9lOlr5xEtqivD8ilYNypGQ5QY3ylATmlRDFRshgKNevEnfgvPekjF//0hR4pqKrJ1dgTEF
PLrO3yUxfzm/jK29mr9/JMID4pNMaogwzSKSxhh5w1dBjQ0pq5keoC7/ff4L89tIohVk3q0hjtQH
+9IMkzAOjWY/M62jdxmmygL9VOBs1+S3NnFhlYGjn3X6CNHVpAWsYvcl4z/Ob+K6BQaR74yc7aAd
aWER0wLdVmJ+ijvg2Lufh5sGbVWvqHtjiF6ZQm3iPK0mra2fIq3F9FzlGsLs//Q+uovJ9c33GpiG
tAnb6szJi7DF1PpLsRcBkrtsM4JYd+yO5C9udBWXbl6XcA2MO/7OCooQ8z2RsZ8AborqHpqDkv3G
Jq8epDd7kQj6ECsvVBVEAamhWmwy2TvFjkTGwYuMh/FrH2FObFddVjdbYdLq5TiSuNDask2QgUog
UbajbzIHHEsWOt7T8PzKtha20NDM06fcm2216OQ9SbMgtfKP50Ws2t+jlSxcBJ01WQ/2AZjEqQJZ
4eequG6zd2muB8BmCc7LWneMj4QtbkNpEYaZGAib/YPugvsUo3MUiuleW3hoopk3Fy0gzyREzH4H
8HL302YX0MaeLpM2bpv8FQWY9V3dZ0GpbVHlbCjHcmJG1J0xeSNWmY8PeV74enUjgTt6fi+3lrF8
yojyckyYojdUuWEipmeut+/Pi9hax+IhAxah7caz9pXl94l0YdlcmMmGf78lY17m0SvjDp1OhtmH
68Ynt2IIofMwJdNGsnohZcZ3QCIQKGHEQiYNc76nUgpKXK0VYASPO9pdAGZRXHvw1vcpt8eH85u2
uE+voojuuuDMJBheXsK92uBiqqoSYLLEiK1PmD6PD10vG6BpueNHkinykCNnuOUPzPbmyD/9UyrS
nTNTI/63JIiYSOFRUI+CZZd14960FMG4isPutFjKO+rwraBpXR4YC5CdQg7PXBimKdaAz+BA3mDn
7kFwuwMISq2mPjBUbflmyoaNI1zo+18r/ClxYae0PG1knQscYZWHell88Kb0y/mjW9OSefrMoKD1
1qEAp1rSq8ZQUuvxOrZ1s/NkNe48k7yzmnLDB18XBBgVjJ3jzVpiCKWDNnoDhzrKvMyvKoaOMHRU
NBdsdJrw/Jpe0yhvNAPQLf+RtbjEmiRuKWbVR9e38R0NijXeK1S1mp7qEU0Nb8+ZAmI3MTFM7NSk
usgn4kQbn2J+8998ChtwZeA9xKDLkoSp6+shKUzA5dC2hkcSix815n9vMgyKx2in/9oJUf+IdTsN
Kmboh4zXLKglykjnP8eqEmFyyKNATwOV2UJtu6IZaJUobDzJvgEY5hpGYKM9Zun+/KmoLuAgMMao
Y1x84f4MosiIMctwZRnZSbxTqV35mOhWke7wK0fxT5phoN8WLf229ELlgQ5EuUq70JL+ynD54/k1
rykbrB7IFGyAttDXePDIwvYmKGhFXdU+KTENgxevufIyx36v4z9vJCjXrAIGh7Fu0PnOyOGLCzS2
4OA2i9q3NO5+LLiyY4wzOShCayqfitDVTC/enV/emr0FeJwFMAyIhgE8lZkZycjY0NQ+gPvT0RdG
0bOI6wpDenVed0iVJ1ZL/LHkdbbRhbImegY4wxQQMtgYEjsVbZkFtqHXYJIk1SyEYlJ+tks+UZ9p
DciIWoAP9bted+ItCujVW41bhEfDxInCjJyK1qfacsEmVflJzzo/FVn8YIrkXasSe1+DuiOIGdpc
Sd99yzJv2I+DiDfyt2tXaaaswhNAsAlL4Iycl7IsSnwCGJcJ49UK0XtjiY0Lu7LFBBSmDl4ZYHTY
r5ftSHlLWy9qzXEBzd66TXaFGcm43HdMyiRI+qp68XqlRcNUVVvg+6uCMeplgRgIAItLGm+rTVMX
g/hQIrMil5OpPpCufrTdlkSeKyOw3sX784q8dqYQhny77gAuHvPdp2dakUKzRyuDJqPsDIjemA0j
xrESDJCMbWXcT70+/EjYTI1tD3lmBYg5ZblPLTfdYkNcuchoHQBIIcCuvdlcnn4UaqkOYMUJbIaR
4zrn3Ma8aIHqpNgZo2V8r8oZeuL8+lcUChEcOM1RF8QUy/Iia7zUwOxQ1v5QSs0J89yT9T5xzHaL
YGjex9O3CIUN1DW8+RmYQSdPF4eeBdzmMav8dKrJdVfn9ywm8T0gIge/bLL4k1c09M5t2i1ykbcr
hGBAWaHiqZszo9apYFFnyL0pdHAVjtvvh6KQN9Jrinfn9/H1gVmuD6NcwJfUbeAwLpm7Wass5ll4
8XWYAG8CTrJN/ITrl2rQ3seN9OsUwLgJYM4o128l4HU2PsCcYFh8AGBaWiCnB2IKZpLmu3V0aXMQ
aaaMGyDoVZPYF53bPRC39SIGXKpdX/Bm76S9dgCDOd2VAO2/csts2jAcK3ttwOkHXh1YfkAAsfgM
du7IoknwGQpNLwe/pQbG4cs8FlvFnrfPKxQDbqCH1KXj4JE9XSxnBC+AZsETdvurPu8ApJiZKGkz
JPXP7+vKkghsw3wvAR7wZvR9rEeuMQVQXjnZ8XWjExWamWlu2PVXLNzF6SFKmnFAMIoMbN7F3XfL
Nmed56Bfwh44xrc1bddoceOnlav8PhkuRmJkQWW1OVpkae+7FSWBozzzorD6fJcANQboxLUXaMx6
5/Iqu5+cmPnNUDe+Z9DsUupAsAGEdzSSEdwmqQLpqrQHX3OcO6B5XoFX6qUV1pOGkXjfBqM6Bgji
XW5kP3o0rsAklCKocg34NHkfTbX7rkztj5OuAaQmr4yDqDBTM6Wsv2xmY6pXVPquyr9ksnnK6uGL
4YCYc+DWBYGxCU1e3hTKfOlVEgyOfVNm4j41gRRSeLu8yrkvW4IJ+Yn7aaY/yKS7zzl9L5oeMMzm
r7tqcGRwxCYI12dXZuE6jkCMxZQXq30jrsAF3aq0jXjhAokWyK3J03l1WlNcgFABkt42XAyGL26I
RYrMSWPYeFoYli9ZBu5zPmE61/Gajcu4KsqyACgDkrsZEfb0jmgtsLRA6QZvpaYYrwIOeKmLJ510
L7+xpCM5i7tYcSfLKg9yLMAG57XtJ0AmTIet0em1iwgpfy9nsXP2hP53O4EYl7OoldlTabKtF3h1
y/AO/gVOvOTqBuCmGlwVV36rP5STvTfAqqRlv+5ezZ4z4gI4V4A5sBf5OKBiMltLcddrnkdmOnxs
m+yzhv/fOLAzuUc3gqPVVf2U5yxS06TlQ8IthEO9ZnxJHOkANk/o/qg7W1bs7ROEWEcn8NEwSgDi
zFONK4VqprSAa95gTnVPGqHfoHki27eFU11NtOgvzmvemkocyyOn8hTcjKaaQ4G89PaeQx9cVT6f
F7G2d0gXAGUITW2uvTwrV0hrFPYsQtg33ZjVAU28q2kqNkqd60v5W87yjNBXpneTBiPEWHnnaFU4
euzH+aXM93D5xDhoxoEzhJ4ctJUtdstTf+1WldxWcfrJcuq7SSPRnKY4L2n+S+ckLXxqoMXUXUyw
aZTdxx3GbzTHd6rEZ+ZnLozdeWGrJzRbUniwiAaXjmUWC88qZ2pyyrtL5vbXVV09wVL8huF2PDzM
AGNyAB+1sHKjNRk072EadAMdU06jg88KzgGe6uwXW7SQywDNLjAikBaCd4MEwulBNSbKGoOLFZFe
qP0wNiLk1aAeEumav/FGHIta3Ni6NUSZjhDVdRiAocR3iLpIu40s4toRASbXArgG/O83ITtTnlGO
I5S7dXtwcH4gRPkUKfrzirCmdS6cQsApIEQHfO3ptmXeOFhoDcRVreiDU6DIJ+R4yJT51FK8FFU9
bixrOdn8elCIkVFFxXuONMjiRlU5qQ3NhCEHLKC4SjLdvDULq9sVObhGvTRX+y5RMpim8YOTgB3S
6zyxp3PmSaejF0x2ZwFnfDKDsS3sy8Eaf6QJc69SgB5uJE3W7v4MWwZA5Ffo0vmEjoIDXYcsmSId
BcaRpxwY6oWjgcB4xKAXc8WW57FmzIBCjxuJRlNQGSweuGnQedxQNMEDN7G/sOpS7iduZxs3ckPK
spUt4SUfQQgIrFIhY9+l7JF2ogvPK9VyavvPM567GA3oL7DYFmsRzOaGNSLTVTvdqIWsRhbhBj/c
GMEkW275aB9v+hDQX7zb581UwF23Fe+DJE5TCb6otqgiq7L1L+c/2MqJouqKtmEXNh36Z56eqJUS
s3DatvYVwH0rAqhhPPAiqXZN/P28pJV9PpE0f/9Id8wO3NM5B3McOv8/ABYf/Gpjrm/s88pyZgxt
tD6CjwSZtYUhQrNGVrcD8hAcY0JBFwu0jE4yueJAzAl7aSW/XAxAjklHyy2SAhY6ohfbx4rBRjov
RVpeOZ/HpMdlkNpFKuPfcFEw3IQEE9IeaLlcbF4cA24IASSOySXjhRhiDK15xdburRlYj6AARmZw
IWfpeDWDdJUz4sGd+iaicXs54LiIo204KVtiFv4W8l6qp3OkJAsM6RhDEKf3Xr01wryib8SzoNEW
3j4ULhbeg/TiNLM5gsjR9Ko66KsSmRMrqU25oXMry0EHDGgqAb+D3PmyPum5sdFxs0bg15IMBYPi
udYdEmrUFbvzV2hV0lz9cOFEzonr0ytUWrKOS4nL2lX1ZTwWox9PlhfmNP8Nq4C0rQdCJORf3mCa
wX2pM5vy2k+kftUpcEBZ0yWyGwQbOG0Bnq+tCvYRlNE2nOM3Lcux4SbKcXBQbmZdYHD/veW2F7LS
v/765uGVxXrAA2jjWTndvJohDzSNuKrcdePdJAQcFXmB5vMq+nVBqCjMrB8Yl0US61RQP7ip8HI8
kshvN9+1KpH3ha3V98gfOluzYmt7dyxroRGmnQEdv4Uss9MOVsc+WLW+Z3n78BtLAogosnHwiejy
jaxipQom8UZSfTDvMBxsvJdCAIfesdXzb4hCDkVHacmgsEKnu1dMZllXEx5K29ZVGFtt2HN3J3TV
b/h5q1t3JGhhH1BATCfPw7WtU7lz0+TWHdTeS5KNttoVM4Rn7+d6Fg+/2TpN2ROIQTEeabKC/Oji
dON1WHFZEVMA3RV6bWJKYmFQEw0+BZkgoynUgbkfmDX4enpNY3XRbA2QrmwbrM8MGoUCy/zv9HxS
XiS9Vg7YNt59QPwfB0VJfgiJ3utfVgTUUZDLJKDaBu3R/EGO/AWvSXJFUbfxO9P7kTraS+t2XysT
CL3n5awc0GxL52SDg5T38tHjVOrd2M7mmwOVOd7VKMD97yQsjsfO2qqKrdlrjo06yji/pVW7BdS3
ugw4jDDb2K83VjTvqVdNNt6Goe4xW5QnH2mXfju/kBU9QxYQ7w7KhgAPWw7YIgbiBBUAnD0SwY71
zYqbx1Z4u94gLXSv2ziZNVWDRiPBRRC94hk61QADmO2elfW1XxlCRVolmd8lsRdx2d6fX9jq5h1J
WpxQXxBmKwVJulveybp+4HT6cV7EimfqYlwO20ZAP4XZxtPFTJ6YfW0JO0C9vcavug6JYYfs4Nn9
jrodSVosJmd9TMsakhyMDxTBCMXQdu5kIVX/v1uSebqkyvHyziMQ1JbNrTNV1w0D26ZIPzt1+XRe
1PoB/dy9+ftHxoDSdE5CY4yOKSAG0Q7755LH8zJWtRvx5gxfgs6PZWNPLN3CKzJcU22ioY76ZTZd
MVO70S3lO+3LeWGrCzoSttg7T2bEygSEIRocOZiZMgP4KKOQfONt2BK02Lmkky66DGbjQ+zQ6csI
ZZbw/FrW7imI3FBBQ1kW/xZrGQqNoQwPEdx0gqzUdmigBJPVVo197QaZ80j863DwG7rJ+a0BUSfU
zZsArqbcO4a8TG7H72StbT0Kyz7sOV4HURxYGoFGC8T+5TOXeUWLNLQOU9dPaR5MmkpBuhcrEVk2
t6PEJOWtGmondJIsOeRSNfeos7fPU1+JfVNTzQdcXKbBQbezh4yZxWPulfI6xj/HR87OvC/qphw3
LOaaCgNaHvfEBHsfSKtOrwmMs+imFo+zm1WY7Net6ilLgajblsS7c1iO+XfAyGzkr14B3hd5Wgy+
wEYDHgbh6fKlRheCrfoRlzMZtVT5QHf5wIX1gascnWok8wJmo3jNS/RFaE35OJfD/LRQHjrYitbv
7Axzg2WiAwLfVZdzhX8HIP4+Ql+OiqRbu7ua9m7AKFD1mIzFrm2rMXRa59M0GcTnDTeDuAaEuMyG
D4CsSvxSZ5eWMmhQdKbtV2ZV7wq9YQGKZRdIBBgB1YHvr8kD4+b3xouvUubeyM770brISEiq2FVD
SveqiBsAx+QfC5a2GIPPnZDpIw2UTsqbSgi651Z+6Y0tYCb0joF/mhpBy/WtU127X6gbu0R/bZFf
BpgljU20osITyr28CJxMPSVtHrVIE2yoz4og1HfQ/Yo227k7aRG5NGJ03dHGM1iPQ3yRDI7u+mAb
bt71nAJd+FetBoUCWrCBNhJQb4gmjWKi3VgjIup07xlpRLSQF7X0Y+Z8OC/ord3A7D1g5wmm/SFp
mdmfxFCYtePBM8on3Qt1T04GDHoHsMqqSIH76zZ0cjds4tubiEwNHCXs5xwJLofByJh7XlxrcMld
d4CLXD0U9XTnmVm34yK/alJjozo3hyunlxCOEnpfkbaZ/bNlUxmyE4I15XwJNeOrSMD0YOnv8CCH
1mi898om9tX06wlaivoP/MEZUhtl6IW58fIkxrgUFLMsRyfqPU0dCs715/Pn91YrQfGGuhnqJQgD
YJVPjVoHroc4nd9+10nvkPU7wGJcJm6ycWJrG3gsZhEPlhUK3f2A52WqS1DK2s63QqprV2dPjDcY
/S3KEGBVG0Lfqsm8trlLy0NpEMmjxdoSLpWj48a5TuNPkkRJUofE4v4wfNC0Nji/k9aKjhxLm79/
5EWNLLMEaSANo9u5b+Xuja2n+/MyVk+LELSsAmUdUfxiRbYxWK3scVql51442U0DyNDYGna/LgUp
a7yTMFXQwflTHK1EyWJwxYDJbKdoQEc67BCDXyj913MEFEeD/lsPGT4X016nYryBpHaL8oxfJWhP
7aps8sHeEilWlRuKsNL4NYuaI9CZRQWpllNRjKPpTSCNiMx1gmwlMUmOvmOgd8x9dxciFelh4EiC
jIYp9nmZ4JmbCEmSQMrsF4cg4fwghMT0A3oZ8Zqj4+30s6ROyuHC4Qyn6VtiPnTdRqvxmo6g+Dl3
SwKzHC1Yp3+fG81Eagemv2+L/Lp1ReYPRpruct6aG4qypvJz/gV8v2D8RXB8KoqluSMSBuNvJBL8
BXaNq6Un8cbpvV3QqbVfSHFl1058RoLSm2+DAvBv8ckEfNKv6vypkMXtRRGsQYMChLjdl8z8YgBp
mW6dzEqdCkJgzNHj+No8uxDSdmnLtQL7pdp+HJHkkV/Aj2WG4Ets/BJ3uaZol4MWA/UtHtVz5nQ0
kD3NAmZM7fP5Fc/CTt80BBRIaaAKi+gfDYGnh2f0YsybfF4xOq58wAVWgTWILfd1TQiQ32fqJx1K
sjAljdXxLmkoqhGOLWQwtFAXH+GhyAILvssvpwNnbCO8Zrji6EFaxkoUs7+EFhYaqditPjXAks6D
85u2potIZVD0MICyGQs73bSZ17L3Jpyg1xphn703x8+u/evJOSwD4y+guoEBflPzyIAV0DMd4yhD
N+xGz/CZ9Wg3zsblXV+KAzFw21AZXxwNvN1SGcKGHaIw7aKJ79C3/rHStiisZtv6Rs/w+P5HzsL2
Gg3QAcwBcoTxzir5rQT9hDPclePX80ezqs9HchZHo+WUeaMLVQNtPejj9cvK2upCfOvFzDE4YnnA
TqGouxxZ7jyMq0kB01q73GLAfbTA+Vn2jZ+h9fKi1ke5K/HK3HVy+kVEB7wac5EeXN2QDNCjJTCU
ZY/u1LMColAlAD4wiWWokj65iDGuZd7GeTcZ79rBoy/nd/WtloBqBfVXjARRjPwsq2LctPper9Gg
msZDfClpjO7kEnQYZcx/PeN1usSFdVQUjdNZjiVSZrwfO0zINAxcfrQ0n/PMC391XRCGouKciVjJ
6KZa2iVuixBibAlo3TGRM4PmAUvX0ZrDeVFriumgDRqtq3Mi/PVVOHKnzLEvDT1NYOH7QV0nVTqE
hte7v2H7jqUsXskhI4oOCguiDjk0aBjxaSW3+jtXtWE2zHjB4L4sY5J6LKgstarxq6n+oHOg1k8f
uaN//NUNg84hRIYlR5s+aKhPjayGvrSsYJgErUk6XjMN7MF10mYbMd3bY0ENHnKQEgYQHl16uRko
XBC44VhQ9riio3PIhnar3emt7YMMm87s8Hj235RFZZyaBDP4jY/ZHIORfVu/cEGRn9E2eofehjoQ
BE2eY3ADQc/C+HkjWrYtvOd+wwFNNaUCANSOs2udNmyg36kutsaAVpwZ2CP026AmBg4w5E9OT4mS
YtTr2S2zVPytytTXGLctQo3z0dO0J6qm69Etb0xlUr9IjJeprm4tu9tYt7lEyYBhxMcw54liz7Wg
k4uPMajMjrMOes/pVaqi2NqPGgDcm6CXPr52naAu31fNh9Jso0F8i5vUVyDY1BjIIZ3Q8gLpeUhK
g3Iiv8OAnK91JJBl2LuXRTH4HDpuas9digByEsBcDVr2iaH73s30QCIjnxePcrp3a33XqT7UqzyK
3Qgd/IUVAXfTBPhnLaqg6O9I1QapNHYD3+npIVdxUNqgqFa7uEyDjtNrl6cR864BGmV6n3uXhlXS
BYOtkJUHnzRLojEJ8unSTbmfGLHflW3U2EBKUonwY7e4HmTWXpaJ+qih2Y1pn1zvoki7wIgz5Pk+
MQyXdiDExWTPgUn6ntYvg9g5yQHtkehYNAwWGO11Li5G486VwGGPAXZDwBuckaAG0oBZPFjjc+ze
6NlLYhwSJK9G+s6QQ8TKF6sHKLc48PJhUM+FvsvAlNWQRymbwHQuh7yH42f67XRn63cxRqMd4zav
f1h15kv10mm43d2l0BigighSvnGYeGznxl8nUMqZ9o/O3U/mba4fpo7sEnjKQMYLkB+cmq9U5Wj6
/ZxLzJ8BhQU0HTnA0mgSCL0N6uq98NpLy6vCKc/vMLfmG670p/ymb3JfljtQZgM0vbeQXVGTr+hl
bmLK/iOnLpr+2wtVgRyVI60qez8jB2Li/dP2VrHLpRG42XXrBHa1S+JbIMzcqmI/DImfdzdDG+qA
dDLrPKzZC8Xhx3fGdDfoT0N7ZVWB7n2p6xs935MaqBW9vEzyOhD9FWkemDjIHoPi9aOy3MDu7+N+
zzwRMRDPCu3ekmRXJxIzpB/JhDrAO9I5gZ4/pcNnZUda/FEvDoazL4fvbHqpxTXxwqn1R7Sniks7
f2RZRIsHku/6yvEb5JJ5Wu94+0khJO6yLx1mkFthw3ikEdUuetX6lXNRdoep4b7jXVV8AkcAsC/7
28a6cAqQk1ARukh4VIUdZN3oN+ITlbc5ZsWq5JB6xFfjx8n7XvfIkz8VeebnAAFVWWTEd27xiRY0
aqr00rWbgFLtparqSMsdv6MeGk/VJVHFoTGjQth+nBU+1HvX2Je995C02II+3mloocFYYDABO1or
5CHVy0hYNOqkDnrFPhT2fa4Lvy/dG9Vk+BbSzJW1y3qckh158R2pwxqlhMnzifaFxOoeuZXI6A4Y
lckx+2Vn2obLvcS8+dNYzVE/wi7YrKUDqWjGeNfBZhqKXlsJmJEsM7AsfoPJ1MbvHZED59HKv7kx
ZdcJ544/xMnzxMjo93nbbwQzay8gqqYePBNM/L2ZK7SolrVOCYZhDMhGmNjFIW7RNK05DMBadi2b
gF4Rr8XpI1EM6VSwBO9SPTTuztHsAdA6UvNbbv/5nP/XV/Xf7Ht9/2dEwf/9P/j6a92MXcoSsfjy
33fN9+pJdN+/i5vPzf/Mv/r3j57+4r9v0q9dzesfYvlTJ7+Ev/+X/PCz+HzyRVQhKzQ+yO/d+Pid
y0K8CsAnnX/y//eb//j++leex+b7v/74/K1MqzBFESn9Kv7461sX3/71B2AQ0L+MnfuvYxl//cDt
5xK/G3z/3P3f/7P6S9/Rrv+vP9Dh/E+CcWw03ugAHkarLJyq4fvrtyzjn0jfE3hBeMQB7zA381WY
/07wa+SfcFkxeIVB4znVDs/vj3/wWr5+z/knRhQQ0+P35qlRlKf++M8HPDmun8f3j0qW93VaCf6v
P5agyEAdgBiw1yJ2d+e7sXBhegtACKMDzNviGphr+YV4NsPqCWTHBycJDBBlpv743L9oobHRn4A+
jtMQFbqJwUE0XWClcNSQCzzV0sRD4Ij8LeaLE00rMFkcE7CvaPzF7TJjLy3+UU4t/8bSgf+gPQNF
i902qFWW6jl3Mu+WNYV+GNDG9ciLfthVAi8LNyV+hNj559KKkyuMR5s3Y6sy6dO6oh+a0q7uc1oC
y7OzyIeKxCiztkYbX6vSaJ7SjKkP6DM3LlqwjD+ZmADYS82oD31GrdsmBRiMj4LSlAQZfBfmM8OJ
c191/RhxIsgLejPHnSv1NpRpR64FA65HBAXpnxtRGy8I9KagHNP2tiSTu6PtKPdx2yEXiz9Bdo6p
sgPTpuQ9DDSg7kZYVnts5U62iGHg/Ev6bGqq2OlZNkU9Y+pGit6og3QcUNVN0prc1r3T3gkH3Jlj
59U8Inab3nRV2qG5Fn0ne4vZzgMgMouLJLbYV0zJEw6kzAosUFUHFneDASI07YxIyZo8Q6z7KAGV
EAemp02BW/fl1VjJInIEApKgJIN6acqp+FaNCXpokDNUQTxVdG9Inj5oGHULuU7GyfekUeFICkdF
GYFmyVKYe6SvciDqO72nB9SdJhs4LTq89mSMw4okZTgNHY8KZYNQySJV0MjB8NtBvUfjybjXp6F9
yDAycNnULZ6ouMuiDnPy161w4gtuGfEHUsTevSpM/om0KIUgs5PJ245z60onMbnGLCjdazGdLiXn
/B6YCWioZhie9fu41oMxRm8TUk5V88LzyTxgmIbNjsRQfHasbIgsFBMLH7DOCu6ZZYZeb5dXJrI7
B0t09o1hyFaGLqu4EfAB4w5onx3gQ6VE9oeeoMQbgpqtBS+s1yiKelPnlmE26Ax/M2usj/gg9KKo
TDYGDaU6Dw3LGC9LkmmRxLTrQ4KM9zWvdfVktmz8IrldPdtOk7a+WebqvbLFwAOkNgwMzTqkeBpY
2qEwSN04PxR12WY+pU37yS1scm0Kp413DH1SMT4f655NM6HX9mggMeroMgXBh5dOfGfkdm0k0WBa
6V5Qaad+l8UDMC4ztJjtRG/jCstJG3QfqTx4ftTk8Uf1/9j7kiS5cTTdq5T1HjKSAAdsSZ89wmNW
SNrQpAgJnEBwAAGCt+kDvFP0xd7HyMxuKbKrssre5i1qk1alzBDD3eng/3+j9QJMbEnn999dLeN4
Q2XZ3xuC+3Ww320Z041Dgco11bONsnZGXcCXOFrqMl182wS7tovG58KzejxCC1AhsQ53m4wPSDXs
lsxEU11lCjIXd4szU4VXktTDtqQ+Yt2X2uwCSrsdG2ZxhcXTwH6SD8pmJBe52VQmJuEO/7uNdmKO
53DPwi7+rJemzTea9v658HvCNzSfYcANW8tORRC3I84sI74j4oiInVtIc+0HI/2CpSlStwsEEksa
1JjD1AzPb8qosHj46kBf/NLGmW1RQIi1RPdjhi8gWDm/GMW+8aaQpQ5RCtWG5fn0Y8m9+YXVvDhY
5fuf2nHgdjcGRXCYm8KyIx+S5LxguDkJ5HIOae2HRGb56BZ7G3GHGTHP2+RSzKK5tNIL72fVB594
WTZo+giHPBtrU3w086D3keibXZNModra0dUOysEeTWkNTuYqSybFML6ZMrnYRGLn47l3xmaskj22
31LeVLXsvlVjQj8hvYAmKRnj+HuHsX/Xhl5/F1asvod1S30pADQd8Ksi4rhG2DHdEpPzDTPxeBgt
C/KLGzx8Esrlcv2QB1pmEBUNX7u5hiJBqdz/3Ay4RorcAky2cTCGWeRMaTFEDWjuYrWEZyf1NNLi
DWQiF3j+/CvkootsZEW557UnNzn0Q/tlmJ1MJZnkWc/NNGbWBgi2KPyBXpXMVFfrA6tEweXs39ax
Gh69AmZyyju6KdUcfBZ4lOKoMmb0Mgg9AHlT3LgnHSHRM/UEjIOmaZenpODlo+1lvA8wQJ9AMJZ6
01VBey2lh6+qqAffbnmZNy+2i9XnGW9+kUJmorKp8chVGUfqoRngbYfag49bfKDiTlKK8ZwgLQN/
GntPHilhnsoZLZDwNmGpRnemfEIrfYP5G4bM66G3izvwsqv5Vg8sQhlXmZyM6ooyree+W7bYkbti
C0sIOU+YKe+mxlVXLfI89rZuGLLKE9LtdQFn612FnARUYzq1fI9bx797iKl6xjHcX9d9jOdMHgX8
qJLW9PBzxOEt7/EN43lkLsjOWPoNmQdxJHi07KF+bICkymJHWt69iGBOXiPndYAumJm/x1NRPhj8
0pcx9MSurrV/CFsJ735lKrGvvXw5xj33HsUkyutWke4+EqL+VhLTP9sZCQ9pB5T2NPqEnBb49h/N
FGu9KaIIZSBllFRniGCKo/HHeoNSqJBmc9VXT+hJKz+pFvmfiJOxlzyX4ZfeSHrHZsFPA63UnuZ+
8OpmUbwmSQPVoy+D+VMsO/88loLLzA6+/lhigYQ/kVB9qCWUC5UvqhiknQBs4snY+ybt1N10smMy
HXtQz3s8Cu1TXXD92QT98NQugKbvGoyCj2GvwzmriYfOSjhaXIAlTrR3BGE3URaoBU6nLvfGJ8im
wx75KH5wL1lBm81ELXIZllj6DKUrnh+epJmrLxZ7zWXIhTxaVkYzAoqS5hGS4u6xUPU8p4nqF5X5
gSXn3IV9lsRCfcLNSrJWGXdpK+fcRQ9hfSC1jeUWYEXkb5T25Ovg5umhK0zQIGUQJoEsGlGOju+3
H4MTjdvuVGFMckd8VIPAkdqK8DxIKCX2CjHvoIC7KXpum6LEberIQlPDGh/9Vqyd1EZWEfmG0In5
ZZZjPGb9ailBZThfdIbfRh+HwLEnMo0Qp40Gojoy5T6cleUoXrqkX+5Ha/0taHYPLm+gdiGSoLr5
2yI0OJ+8L16i1qJCrueuvbJmxnWXaQqGLGEO5PUENQpaafHBypTMcyhTMQhyzWP1L9LVKB8Aag3a
HLaoGNvDezDW5k76JcdYPtRPMbtp9F8QDH8evhFOxfkaJwSJBhbjdUv9CR7v8d5rpzUusJk3SZPS
gz7odIGeDHWz/PiXFa/vVlI00/tQUES/rRuAZt/tGcXovGosIHc2OyT36kO7MweG6+kLYsfMfrie
bv6JqtdVgfwTC/anq74TwHRuYp6DiiitjvI+PKsMj4jUbrr7v+6zfF8v+adrvcPPDW3zzue4Fk7p
PQL9KR6feG/RQsT10T8km3Ezb7W4Qb/rC82ag67TuPxner9X7PUfvOj3EHFZhYaEIX6RtcAzPKwt
Bmtz71+/5PfRcr+95FXAB/cUCkfeM7/YeuNK5/hQ15fcrl1L8jhuxit9X2/EBk0tn/6yH/q9qOTt
msCjgW3AQYF76h3yPDuSR7wFZMz28tKfxBYsKsrn+ke9j48/bfO/L8u/LMf/200LWwB0IwhUi/n7
16fwXJ9dYUUa3dmtt2XbcotnVWZO3m6NyZc35C+Lxd9xF/gmIicJ7gDEKqym/RWA+Pl76c0V8NcR
Xki6kE3TmI2Pbsmi3ry9sn8Jtvm7YMwvAM4/BHf+P4RtYBZZWxH/PmhzX6q/7Yev7ev3v72qv12A
uHz/GcH5/ef/wG/oB6i+Yogd4RqEKGnNifwdv6HJB4hKQH8kEIYFuHP+AG/wIyGofcB72K08iD1w
EPwB3kQfOIzSyGaC2dFbsZvgXwFv3tFPqzvKwwkOaSQ8ReCn330VWuQ9J+0cfSnEOWrUHit0WtSo
zuaIuuYff3qT/pfvwnp6/XSo4Fpr6AJeFUQYyHN9E0z/9LxoSFUrrJhfWI7SBgioHN33XrxTELFA
S5EyIAdpjECmf3zVPz+mgJTiqwDwiK2BVu8tJsT1JgmM/GEhVtxBj75v15YKB8HpWzbz+BekMcJO
f32dK2CKnAQGQg+jISxU70ApJyFkAQ+LOmKPF962FHjvkVXeJXpveN6dqTXLDYId5Rabfe4yr7T6
0AwK6xfCc+iQak+xAwUG8gXbdH/djphVD7XRy1b4BTn5ZRVDEbzE8zNiunwQQUh1NbWLn5KwqsGO
0bp6lfM0Po8l9tSMtGEBPKJR8wjChvApjWCuqDbzkJTxHsp8B0hk8Iy/iQkUw7BEYKdLURNt8Vit
FvTSNnqiqS+s/KykMtMxab3oUwf5aZtRsgQblwPuWbRwCEPv4u4ZFAr5SBytPk9QH+4gdcPpNww2
+eh7CKbDB9EJ7L+OFXdjH2ERsbFr9wXgKpsGCPk9jsRO6wiPusQMXaX2Jipa70z52G7AGApMVEsj
04UwxYGv8waYWLK0HFRi07G0F31xDSOm79KQKWzPeVdHh9pOH5UoBj/F7Nc8k8aTFxK0kmVBYpxJ
Yx0jndszhfc08BlzIbeU7PJWcYErUbNHbleyQZtdfq28ZMAXpl2zrEjffipcTe58KaOXpTdjcCTU
Ky+wQeB3HD1dzchoRmGhKXyM3ot1cm8CsVzKMMfQ3upNXYbLVR2GNcuKoQMEw3P92I/IKkfwKuK8
q4EWbYoTIUKPhFfTjA61ua4Wyi5zFCgvpb3u+g3CWdW2H5x7pCCcXqYkKO98weaNUeHwMZBouzJY
1B5wXd1sg1zSEQK2esYqYSoCWhAEEtv0Awqe74Hq8WuoVttmq0nDwr3TycxRcu16u3Uz3kq90hPQ
glVtcSYQWX8cQ6yF0N8vzZICGTDPVTXW35e5qjxoRGXNtmtS0nVRTewHXyJ46ZWGOyou+xfK2v6Z
Fazas9bYa7nYcsQ+ENdnKDI/wk6FTl+lQpvJuDXHQszVJ+Ure9cg5yQrsaxdC3yn8ks/TPwKCWPV
o5ycYRtRtua6mPV8MXbssqEcQgddOxnJFtH64feuKoYN7SjSKIGz7gbNF7gJPHcolWx+4GdijRyR
Uts9FCY5G7bzXJTtXckqgFpsafTe903xYlseAd4slqLMZJXHX2fbj7caycdf0BoAlGwUjteHIWnC
i64IuosQZv2IW6BDHTIyij/VwzTcVmFgn9EMVPTpRHT7WHche1jMqL41wnpX0El3yAzFyH3iXbJg
ElygLM/Y0kZHuYJ9MjcL2SPRcpXrMdybGbANh05CbMt7o+OuzZY5Ue2mS2C8xH/SLW7TO6uuK6y0
h3yFHj3PUchpxvk6fEMmCeswtUxl87XLJwBDwwpidkuknno+AtmcVpBz8OecYSn1is3UFeMtUoqR
jde06ERf0dFE+MGVqSp2ZoTpS9BEC2DUFVGdEsdvhxVlbYizJ0O7/jACvYZyCBWHmkHgntZeFILF
HTpxQoizM0AN+u5qIcqHVqZZXpH+wAG8tMOnORrUk6A9xMJ13akzLxPyA5W/YAfwdAh3wtr5omcH
g3ZsQf52jtoOIOMAahgT6GMNKf+ewV77OrkyPLUTiR5bFdk9wmpVvsHzU+9mwYJbFcX9IZ54sOnj
qruCBnq5o4DWr6HUJylg4u5B4WM+1xOgYi3RBExCTV5665O9bImpwanhvrWyvO2TgMDg0zcPCc7n
F4RU9feKj0DuA7OcGhmLLcUahwh0C19phagXrJZot5eJ8dJKJfRB6Lq4RyCyugoLGx2HxjrAi1Xw
qnlBtxErZJTp3OSHqo7Q52BJUezlMi6IphmGGevaWOLkTXJ1auIcqoilV8/IH+5SUeTLDetq8SC5
BA5IdDcOKWEJMFWFUfc2sGH5rauRdp/iAvSI6QI+RyK5S1G5mB9GbKhn1LWbU+8ny6Fre36Q0YBA
HpxWIypDOkUOSd8pMCEIv8Bm3IK8lrYBiCz1sB1yDlhEjh3/2NjRkykEQXLdZsdBp65KnNujSZpf
uUXRT0mV9NdAD7XNaMkncCx0yossnt0ET25iT3RwxQ/rTIz8UNnUd3NT0zCjDm1c2/WhGGYmpIgI
Csv80wIG8TrUwBUgk1qETL2R6fuRW3OskOCdQTMjn9H3SCq4sHGQZagfTRTyOpKSb0rQxHQPa5b8
ophtPYAqIroOTT4dGhe6fgOH1ACPFK3K4aj8EkI5Z0d4vwqSMHL2lIcnGMpj+h//eA760yJCAQW8
+RCxQyNS/91WYIpKAvBMfpiwhEYZTP38pWp/N9n+eyn4jxV6wFv695cCdLH/13+OP+8Bv//I73sA
Cz9wOPaxAoIW9tZsof/eA0L6AfGkaAxaA64xrP60CfjBB1g6I+Terim7YDywmPyxCfj8AzJPoOJ6
M+b6UHr+K5sALKO/zq3YNxCYiFsEhn9I97Cv/Lo3+qxIXFKLKCtihQb4eq7z7qhGLVSRNW/c3sBI
8cLEQhBBHvvFqwf1arcPw2oSZyKGGKqSmTq+l+Ng4q2eVsppjmG9vw91POPrAuyrdzB5V8sGeuUi
3EccddSZlyd+B5CVd2AKcgUujw4KQaoQLOKJnBD0L+ypsrPdmEHBzF+PeF5sWjM39qZkxNqd141T
5KXwXrkorRD9AtoMyOML6l9rmUUWBytwIwg8plMl7VrRgn+aXQ2Ti/oaBssIeqeHczuldTk/wg9U
ux0FwN+eLMrmzI54c7w8La0BkKcCBxgRBMRgt8gMLyE9W3BKbxmB63tDtAfAEaGgcAFEtvpaO9YN
GzzAAkzWCyhGBDxFoDMRtYK5my01gyCGqfmbcqWcNnXfN/oMTqTdA63Xn5g3GqShCxUs4Km0QpBp
pJf4koCIK0tj8u+ks9C7YbmK7JU3g+HNSDjA/ALTaWKvgrzpHUJ1Vd5uO5nXPpRRE3viopkFfuPa
PiZg0tqsqiihO29xYbLtZ3AoGxIhWfBmGlT+JffLuNrhyIIgkjV8Wa5gYSzvhmRGdmxcYvgB/nEx
YXJLa3k7J8mtTHLoYqa26Pus7pL5NSYYh9IpEt1rsSBZYNu0Ua3vMVWo+dJ7ef4aT6BVzzn3rMhQ
jcGXk26CPrhrw1gnxwXfG7fFJOwQ+hyMhtt7sHW0w9/O2yibUddRwhDRB/NuKAgIJHSvjTetxJi/
E23ZRZkVvIyxJ8iSp22de8XJEgQa6CtSMOhc0IztqkuVV3508S2GQozSgWuPYxib+ASnpom2oAnj
8bqru6G51lITb5sgTF7hJQokXoWpnfPgM242zxwnNxT1VdL2UYRbuqlm5AMT+zjGHf6A1WGDNxuF
OjoVFuUDqdBojEM1Xu2Ja5UkuJYSsw+SQ/W5CqHH0mFxG+Z1hXqrMoa3UKmpwT2ehDlYx1AB6Ubx
dRPc0MmBpkorLivE+EBiKbNKBZN8TshEeIppduj3vGyl+aKmmpQHTHu4vgKRDWCzb0OdiYb49da4
oQLRNkKmmSLoGFRZUSXztKmk5AgKXupZggmGSvQqwutdX5MHBcEsPP8WJ8Z88nMJRZzzwzzMIAlG
v7PfUuODopTVbdJ2RbXhGMTnc8ixLsHfVfNLXFnykZOurja+VMN6hPQm2LDaLPjGTl3HHkZv6oe0
6hQSsI1ZUfRSuWLa4UFMe6gtG00xUDnXPcGWg3nchqRUGccait83RBD0LeLmLNKdB8uep8BjzSbs
dDxtetvmUJeCn+qu6ojSektiVfDHKkfeOEllxHRy4kgXE7simvPpifSDCmhqE4/E2yrCy9oD818W
mLuLZbjrEjbRT+MSQDs4JDHZIeo6Xg4aTGh7xqTesoOCeMTDBL/yddjMUBUU53K40IJFZAOxATMZ
lvbYbmdncT4mrI56iEkL1WTwR/JlH3ej962OTdkcR/xTBCl6IRqWKcJbsVUGuH2KtyiaHmzItdrY
BizsbjKdTYCz5viTMoqXZ4i7YnaFgEe+gxrZzRnEECjuLJF3dRqhvPOuHcMxehomo4PMQ5HJq2hw
oO3HXs7LARAIB3Nc16TeKY/ibPNaj4l7Bidicxpn7GS17ewOetoE1PBMN6oveMrAPkGCDHXmDjn5
NH9MgO2/Qn0Q31OtwhoJvn2Er8kibJynImBLnJEAYiPcdhK7CFu/DV8XzpS5o9qN4iZnunaHGOiC
ymho8V+GvpnkA9c0N8W+co2HOyKBrK2CyKJs6QVxa3Oc4skMySIPFCZtlG20n3FMTWYntZ88K1Qf
1igRk7i6CN04fgV8fB4higlRxNar2tzrqqxcRiA5ekZyUgP2gxU8xoja02ZfUuLc145NdbHF7JzD
BYdmKz8zi4r9q9KXY5MWHJjRDb72Q4Bfkq7qyKqowo9e0LVLVnDT8CtbQuoK+tR5ZgttjvWvltoi
d6Fq/DY5N0EdyD3SJjCsMoR1kN3oUahE02II8v4mLnwy75do7ocXBbQR2dhzSL1N19cQVwP7gTxB
VqRc0rgeS/fAKmA7sCE0eNogwyGp8WCNSozOEhVx+IXHyufjD2+RuTzEDfj2DHUVmMoRWdmIzCF4
ooQwxTf0ztOFT6+N5aggahD11GyLMRD0zBO1vlO4q8bmZoBQrdsXPtI9m5QULVJsXdAh2hbYCgtQ
bCOh/fYEWK4bQwJb7T0Yn5M0hHNiOUQaZdhpsxht0nEU9Tq5mzJKFaXyBYawkl6IxJDwEGBd0il0
1nAOKCzwoOiARQWbxiyzPBcQueX7MZqXYO8NuslBco5DcDM54DcH2Vh8ZnZwg72jg5bmGEyQGN3S
2XB2bRPkt1+PcL+A1DZYyHdunklxhV7mKToT6B8mbCIaQeSspZB/mBZ/6x3Iu7Haorh0/Zvhqvg8
JgIThVU4V9JEuyq4MVCgsAs+tin+5kkhitvWqyckRPhukej86mX+1CbWz6qpJdO2TUrF8Uoa2nxE
BqoJD7wdYvC8JECde4n9DaIsOkTDDPPMEhbY1nCkwkdRedM3SFUpFCUaS+YhRHpEk404o+ktzfOO
XHwm6KEK+QBpTCVj+htN8u+94T8gzVv72f/+3nD7dfj6X//n29efN4fff+gPBoF9iIGZQDkBNmf1
nwJY/x8GAcM68uAgAgUZC/nW/5AI0QdAQhzGkrUzA21wFOLJP1aH5APFXxVytAxhLUcy//+rApTh
2hGcgqsQFEHev24OM1KbkFsONeO47Y7VqzgjL8596TOSlZm3S/AEN+hJOHiH+DcS6hfp8C/02p/Y
WbAjq8ENcWhgV9CG9+uVm9k5vGO4cngzHP20Pv1GCavbf4KqfLcfYQnDggSVK6zACOdAKuyv14Jq
rEIELfYIdxJv5LO/J3uMRdu/sgy+I0qiAGF1sKiiUgXkAbw371b1oO5s7drwB9vrozzpg90Vh+Dw
V9QkgsnxC/9EyOA6gGg5bo11t4TE/R35U4NCKNsG3imBde17oOHzNLzvbhgw7hhHviZgnVH19FHR
OvwCwLXfFZYAxApQs5DSLtdn0c3qB6BFcVo6XYy7WRXlBYz5jJyGFtAGmTTOcah0kx0yfhYGJKuM
hrTtg2k7FNY/YHdpL5Pv9H03ifle4pGDyJpeiZ1OGnkYJs0vQzKJfY85/Pu0FO2xMLl/CuGeSdJo
pOU30iGOqhi74RBicvXwaiakUnjQYnyGNGp6DBPbnX2SjyiCEAU7iniECgh3tDwHc+FvwsL1D+i3
rFC20dRbbQJEk2iNHpk8aC9eYyD1wuy5FRHWwXqS7cboap3WATSjiaae1neQTj12kcEUd140JntP
evzKQ4XIlUfxZ9AUsiefNrBYGDmE3UYh+OIOxn6Avboc3RUfI4PFror2vfXGr3QsvEMwUIMGEbyi
2c+LExB4eXRdGWwpa9pxnyCc/RtpPV5nxMFnEs9l8AXCRLOvfb3sbIgDPZsiqo4uDNsbAPrkHNoh
RBjJgJfR8h1vkwP2qkM/DfpLnfPqkdsEmtxg9ocD1i1627JlOcT+CBdYHk1fLIJ+NnKYnmifj7uh
HaYW+ZC6fxh5a/1NI4fohSeSw77ju2PQNhOoBQeNxpIAVpaze5wELTES9v1rIZBlmCkqxksEHeVN
sMTB2TfOwjPfT5jiVS8xcFuBdXDCHcyymVZ6Rp1RX1mQhSI42qWe7jDcBee4nd2DAiT3NQb59hHB
1VAUUEvd3dio/obFmFhSwIoUxSsM+zl+1cSarI6meYvagR5cjm9ODaiOXU3aEvNO2McWqgsZKZTf
zCI+clA7nwfdlzc9LeIpE3SljireyUtRTJ7ZDCiL3ORjEh5sTMlXr0YnIgyD03g1AmRHTj/lkiNt
Z2WrvDfmyntjscaV0KritoWDCiQXUDxzI9+Yr3GO4TkcDKEnlPv5U2pDcDjQVUFr3UXC3PQFmwbI
0iUPMrxPU/IRYcxQ3nFtdmIB/cZWIm5aKTnvN3ZuRf6h1osOM7GszjqJwjwE3erpGKz0ng6j7iqW
nn9nV+LPwe+P0YVU85MoVcLTPvAnf2PfKEPM1riHKPbfZiOg5/yymKr2tvkb2zi8MY/NSkJ2Kx0J
20xepUnO82/dSldO2NSPMlfBE/yGocCcqgEeG6X2TaXWFb4pxWFqoOvqdLt8G1dG1J995Cs0ZY3R
zcVB8pC4Zb6geMp/tNrh4RLUyw0CjrvzUBSx3iNfDMRr3cYCe/oKqPpv2KoP/IWcnUqg2+/e8Ff9
hsUW1PThPgSo0W8a7MeHfgVuuzcMN1rhXLSHcboPJggyN6Ns0NfGRAO1uveGBEOL1pRpF3N35a9w
MSkaRClFbyiyGUd9Xa3QMnrf3I/uDW+GZ0fGcDPlwKHzFZJG+FL33Q8gHAd4AcgafUITsI6GFCBM
J9AGtZonmyWFHK6XFfRGZK/eDzkSIFJpa3Gu+oS/koas+DjIIgG/3Yqb50vAP9LWYHC3GCjvLRIY
EDCW8OYqYAaYu4U0MU3KBlTxisnDuAB4vn2D6n1V8sOw4vdLWxpoU1dMf0X3a/ja0fEog343rei/
9uMeku2wByewsgMV6lfgMg6DYUgnjtzAlHWM3Bcrq+Ct/EKtePuMTph+V67sAzzJ7V4BMceIrmLX
pKqIIdB8Iy1wgfwA+qlcMlvoeseV578OIU1wHIrkNK3sB/Tk4n4uq+ShCboEi3Dr8xu6MiblIthr
YH3v2M44fNqVXjHR0t+X4Ti+TCBLPgmqYfrMF3C+JeDFsoBdEFCafQ54f9OAaoR6GvH0tojyM135
HYwHJB1UN12Llf3ph0hdJSsjZE01HNzKEsWFp3cBqsDyTVUsdl/FLno0K7MUrhxTQ4IetaQGFpGV
gerfyCiSB/xSABYZ0gh3zqnsINHO3ygskAvkB7QaxVm0BlZ7FnrIfgVE9MiAwSLO3XevbYQHql75
MS8y6K0FBCZOuVL4YOA+9E7hImBd0THWvDzU3/lY6C1tAWj4ywjLR9f5d6OLxC2yzSCzHAaCI7O3
h76ixYGttgoOuQJkr2jxAAnCeYV28rih+3K1Y8ilggiUxra9hyi3BUfP+hmBkTBxSCXCvYzRGREv
+IqnarV7NAGMHyNfcgCaVetvfcR+nkzdlVmO/6+yLkIpH3QCJEhDMdB08Wq9q+AVSIWn/TEVq/kk
SsbmSFdDCkTyZg+UtodWDkwonDFVD5PkamNpV0NLs3D/Ury5XPKOetBGr+YXD6v3NlgNMYsow8ca
z/IJTJfM92iZgLIC4fNfu4qA/rJhA1EnEjHEsVmdN5Mlw+MYJt0P2ffmscwXT28b30SXeDXvhKuN
x4tE8GRXaw+berh8yjfHT4eMN/hckxxr9bJMDLkak4LfA0YhnC/hbeQZcg6AAL8KbttXrNR5Clkr
P5cdPrl69uEBRZRifwI8MZ4bE6osqKNwN1eDuC5ARx1K2RjIxodwh5CSGDF80iWovDFznWGj5MfY
rf5jUNLkmbmR30NAzy6uy8mFwA+wxU3o3884xp/hf9D7PGLTp1xX3oNrTX1XBRQdHIFp7kLWa5FF
UY18PwLzx7lAHvpV2yThs5NcPyQ4Ru6YJhScbaOPXpJH31TbQps9KA3kk/pFdEhUXX8iikzRzsct
hbMCLQtWMHIShssb+GXsE8YKjsBCdN8lqe2X6Ao/LXYiUcwhXyeKN2MytV+Jl7tH0TJzF4PN/xr2
pr2zpdAnJvzp4swQDGkzuO6lKePgqWRFlEWS9bCfIs7nfgZRmmySoW/gOVbT69j4st4YGsN76vUL
jo24/BRo0OIppkJ37sYxALo4alhU8ngMzjVaaDdtMrSPpgn9eoeH9/QCtYY8saZajg2GqDabCAPT
N/dzeJ7GxfUA412zs7OcH6qubQ4ABMWmsxqFhlE3YSCNp34r66E/VqPNn/DDUDSXbYtth8RmOCY5
0DF4Umt/FwYzh8Cj86owRWXYAvdAR4NM6ibZsgU56A1SlpEXW59QkyDPkD7XP2BJV9coICW7asnF
DVdJcGcX3d2H8wzvusoZJFlBVIxblM+JE+Wlj0dzzz8Xla8/B6JY8HxSDG9Jj5agrS69eDPh5D9K
5edntFmgCXqh4gFhRsin5AOAmnoI+m9hrPKPfjSzj4Bzy69DqOg+Gov+FugS/zgQRsHqevQepaHo
5eNVwR5cWZOjnIL6qgpHdt23dfEdEk/UQWJQQ3bM2wr+bzziPyB14BAB/n084vqrXtWNahzVqm58
mJpfkInffvx3ZCL0PkCNzdcEsZU1RFDQfyMTYfIB3zxs5QEKg1bXKojLP+SNfox/h7IcpFdBfYgQ
l5+QiYB98NDSiHImcJ4cxdr0XyE1MW3+uuOyEJdGrQEiJgJkMUJr+evSntOgFDn1zcatMpbHDipH
pKCatmR3OmIlB38wl6F4DsZ40A9dFxXhqcHYAAkBS2AaO6FZaZInJEfPzWdGYHdBBZKAO2mb1HQk
t143jcU3BxcR+xqEQNy/TBjeeFaGXgfMmwgkywKerIT2b1mN9a2GMUL28xcVsxKxufAjoW8So0i4
rbG1YEYuFp/gaxtbuYXxIla3k8wn9B2L0ZdbL/y/7J1ZctzIlqZXhDTAMb8GECMZnAdJLzCJkjDP
gwNYV+2gN9YfqLp1qRAvwzLrqc36Jc3SJNHpgMP9+PmnIZu3ka6FvQeZgbKDmqZxL9LMku6Dwy+J
Ei9NuNWioRTNterWEQCoSoNVe4Y5IRtgULUcgouB63r3nIbzRHQkPnqWn1lVla2TnAS9g9PEdPPb
2gjtR8WM2i9hrdOKbbvAeETZDiLqZJImvJykW17Spm42gLdmdhNDTRtv7IFIES9sCW7dqbnV9t6Y
F/0hhZ4IdbFu+OPN9KsTGXadLNf0HUbXb3LDpBJI8tDYxa9tzPK1pTmWWis2KX6i8ZP12vuc6aK7
azWLg/AmaUlhbbF2Svm1WgNw8VqyES/+aHEr15CMgLyc126rfO28GkU2GAfntSMbUrf3nsjT2Nrl
TpbN17EwunIfpbUYdjbSourKgJT3HHMZLKHSUWn5PSM+hyl5yl6eB5PNHjqhmdHYw6Z1GDjDi7QI
qDWq+Cd2xig8M6uYV9CKpHsTVTRO1k2ucvtN7Xqad2E+N849cTmNdZsjjEJTmDnuLIkZIRbV6zS3
GHH3jN3IdyfMYXd5qHT2LtSdZtwFplbPV3rfjDfEqyTqnkgIpB6KmjbFpm0T2II2v6c8KCLrbIAF
S532RmBPyUs12bWyMqxeqzeJQcvJmybkhxs6h83szzza6dAWJHaS3Znk5lU74USSVHtzKc/bJPAG
qf0Y7GEnl4p/W7eJ03jp0EypJ4fIoCjqAc/2bUhQXZhMo7Gf4iK6rNNKPM75THXIVVxW4aqXpXWt
FlW9H+zJnL3CRLq7EiGH6cqym97xbDScaJLbMgIYHFoEeOD54VaRtbBX5LNTtQV6WahYibRAvUh6
+X5lPKnGFRLmuN4G5ZiDmiWQgvYIxepnlDn2wU4bY9y6k23oMASLAO/52LYRHnSz6eyzNNId36hc
YvwsPW9uhtop4/VcKdP8Ayl0U95Xs+vIi653XDCFmUCQK6x7R+4RWQ5Ip1djrGzivAEjgn0m973V
AGvhEK+EHhxPvdkqTTxG0Cot/Dlo5HfQE5tEBXWZpSVXqLtlfiOVugNbUeO0xLMlcb81xQivF/OH
Yqiewjio28uqMnGDUBRKTTXQvQEgpPecbJYAJGmcaa5fC6kO3UrVrWK4cJIuJZuAq7FB8aQMiHDp
ZsGz60MBSXi04Wg/dSFod8upXiQ/cOsxB18aY9T7oZKbkpI0sToP8BuzFYR8jQprHqAKsZpK8Z/Q
k07oWzklexmG1tpGR2Bvb7M5NuC0iaQ2b4bCsdv1RIJK68PGqNttV0R6dFnNSMH9Po/cBg13NhKk
0CF6dsJ4HnyQY6M8SMppEvysGSRXKqiIV4prDKGva2DPaykJFLkrzNr9mTdC2jt8GYdgWytgHBfC
rYb2cQIJzg52lfU2ZTnJUXDJ1LzcE61J0IXRptbjGFRuthVWaXVrsCkNax0TxsAORwacgkhFpoYe
7Ub7hMCjiz2bzRJKRjO2+RYSSUMDVUsTLr+q2pJ/JdUA7aC07sc4nx8GS4TJ1izJw9mFlUiDezPq
vuvWVB17iWrT6yKzNiGawd8lsLzMaVN1Yz/6VMYRZ0SfIZjrUhTw3IOosHHYyQrlwjKKBBsGYc/1
ZkplGGFs3o3Q6wNVPuptMcAsq8bIRsiv9pLwVTccNxiNtsNxdmkr3LSkymgXlYR+/RTkbl3vC+67
aN0xV+Ly3bpNczHrlRzuJL+hdRvNQRx5QdDY2S7W56l4KIsuDH3hKBHpjUHXwtlIO6PxaDRJ3VOg
q2JD1ORF91jTMEv4mYqZe06s9fIK298poQvHB01ndjGi6jp9fOZmCFG27Wwj3Nj21D8UjdGH69RJ
R3FIbWcW3ojeMtgh8p5UJP5Rqa1J+VzTBDlAGiILMTdmFhZoY9/5+GlPLi5FfaF53F1iuIGmDtVv
hGwfHdWihiksm6oc1s3g9vbGCFT1O/uorq2aHpD8RguC1IXurQkcEcbCTrf/v/jspl+GKItbyYc0
uruy+P5//quIf8PDXHQzr//uX3Wn+xeFIeotcldea0Sqvv9GxCzrL/Ag7L7fEOb+VXfaf4GdEYS3
kPB+FaX/RsQ0/a9FWbjknOJWSGKZ9nfqTgJ/TsAVbPZA5hD3UMWiyNJe2XZv1C5ONzTcfUTqoxYZ
PHBxHW2EnD0rrvo9fTi2BhnH02dhatlVmLoXRib0dT5wx7XMZn6eBl0eB7pyFyZ97xctbaYHGwhi
zdJc2jZNhk1brUGNhgu3MkWHFp+IUPKhq8Gr6OqFCv4g/CGOV8AKjT20d31uL2iMFRu9V9HbvSUu
XN13imJ/tWWor7nSah5uTJhvWKnmFVaRbZBUhPs8g4gx0k/yuxzrqhgX40vIbngNBMAMR4gNnQei
jAIjR6h7dHLiWzRaE/ev6Xzw982drmfOVkHEjD9WYBYPIUb6X4O6aC1Oepl8cbqMctlN2+ewtAJJ
jwPIcZVOjvGtgQw24YM/YyQFiuQFUdcr3kQXET9tTZt23N3jveGG4bdZqNVaHzvrJddlEq06E085
UvSyK7t1hqtEN6dH+P7T5NVJUk2rrGvab2XScnt1ZGF/SgLV5l9VTX2PjYfjyb6pwO77vlslNlRm
URS6+S01nXj0mb5zDIkW04k/NS1ETQA4KHxlDQtD0+thY4fN/ISzRn1b6wIaYq/OWxn08OhdEV7N
dl/urVBrjm2sF/uqkFZFpWjQrpsyJ74GnJuOUZWa6Du01itDEi91Y4o9JOruFWVq5blthW0Y1Axf
JSJu5dL2PsZz1ZAO39pbDd33DoWJS3MO1/QCse5+TNGVBp29mFgIUhss3hAetYX81Nd0+MywN3YI
J+vDzBV/pY9Lp5ZWxGPXVqZXGhaCUC2jeKcBjjNIhW+g1TQgF2mIq6nTeZ1E4B2qDb3whj73tsza
iF8nC7WtTc23yeySXp4dgGZYoqt/FhOmEKsoj3IvBrC5yGSf71Utmy4LpTJ3Ddwaukl6vE0nwX+E
m98qpqbsI3VM15k+0JrrEOrDxSHB4IgywznqYii55biz8dwSkeOjyW69oHFir83C8dpAcH1IJ9N4
CHNhe7gMjJ6GSeoxDobe76qs3ovGwCqzH9xyY8fwLrkphTFWPS7UucyJrhFIGA4kkjr7CtnI2qm1
3vycZVs/Y1ERHGOlgT4xm/WI5EFgoFAO8mEU6WLWXxXt2slF8QBj1F3bk6FfpODqh77X3EPdOe2j
rcv5VhtRPtmEIl808HL7etOM0B2NjQMp3YcUk21Vp4J5qpZZ4SMsUCM+a9v27ICVuWp1KLHlWDvc
F1Glwy5PLgzRQWaV9PeoGHUv4dq1UZKFh5Uuf6/ErK+NsB4gI7t01o5iJl9hZUaACL1Z36sN9kgp
cCmCrcG9dAa3+dT2CX8dahf/ddyF5VVxoq/CpNI/czgXfpt1iHxcK3puSwyRJYjullYuv7sx8hdJ
iOTfJPzFMmkyHJiiwofTkt1Jqeq//rE1JTEC2Qzzd3SJTXlBvt4LdAN1g5EH7g/CZRutG4LkZadU
7ibUUVLFrtv2tAsNM9tQLow7+tzVQy71cTFBgdJFOfXQTaGDhEKz5IXZKxIsNIE6g+7Ss8x4ZuNt
dMp4LrcYeiwNelJX8nuiJKLrGCNYVJKU2ffqJOM15FW3Rqcwq49Qbsx9XFvigAIofNYyNXnR9LHe
JYpifVGizvySxUZj+kEXZ+sUaxw/N3Ql83nD9o2CDfZhaov+05hm2bVql+6t4yjBNo6m5EaONGRb
ocEoznNnC6e02/96omWHU0FONuUqCQtYxtCXqjXLeHxuyI68bUldhCBdghtep+DM1Vo69G/RyrnO
FbS6niQaewquA6uSt1aBm0U6S37Y6/swGhk9l6hies9wF2Z0sBgp8PqiZ4ns51pKXXx2FNl8MmZl
3ilgYywYPb5IJSYKaQ13ksRoI76wR8N4tBNR4c4ZTxb8vJwOdhlFdzJDc+TMVX2PghTCYhqZlac2
GKN6hhyCa2PAzspoF+OssK6jZ9Wdm09SxfN6+7qwQyQooEvtVBzCVGc2KmQ0X8cHaqcmoAuh3UNJ
fP31WkqHag1JpvmUYjexT9wm/E7vfAlLgBRFsHSsr9VQ5yG2Av6chzeS8YiPvbOdKmqKVR73ztcS
thW8SM14VOMGDneYigWZynPOyLQBopZVO36Tta17IfbPNG1UtmoaDeNDKRNMRtN5YYs3hBAaeDo9
ONnAT/n1HaUiWr7qGuKdyrlxjxzxleCbwC4obYABCG7M0+RnyTZwVi2oFb4dOTTNwtfavMGzlDZU
PvsphHnHd4sUv0vIZIqHudzY7pycv4GbDK3hRtVFtiIBlm2umQPpQ4C0yg08tfElF0qDTUWvi0vN
hX1vI4NUCNHjuBmVQX926r73rIi6aNm7lfXYjHWE9KYJVvGgq66n98p85Jeb702aS0BHlt5fWaYO
8kH3KlkNUdZt8jlVv8Co6Q/kBVd42etEcSGYSe1b7Fz45epIY3pmtUDEmuLMaFlr+9FUS/nJUuEK
095PN0AA0C3jknvyPptte9/oSnzdJ2pprata7z63hYWmZgha856HGpQeRtzFDsWg3d/FMRqhdUGM
3i0UT7Gv1bL1xSjbO/RK+Z1S6u4PW5/kNzR++vcxauYbCIDR566Z1HsgipRbYTg+xzgg7SLEjjsZ
CTXxauKbvgV8XQTZx6p+MduZ/chuG1b+hAES5y6dyf1ghslVlYqO/QSm9KPM5/CeZmtyCTnXvTLY
Wr/Q4lD2YefgP4dtuLalNZk9tRYizVWA45UXRmGwzXF12eR5leDOX/UkQsVBLo+lXtnX3AjHRy2p
3G8zTxemNyKVS6HkM5fMlEAporzqSGzyQGsPmsTifRpNFWievxr0onoawG5DMrBHZe+OSeclIbuM
D6Mc8oZbmA894dV4fcPav5rNeT6UM6G40aC35FZUhp8EFDH52FQbK4cxjxtokKG1hcI7eAmw/iGM
Y5WsspqWAlOTB6oNFMU2RAvsl5rg1uhnex9C9d4mbNxAcLo+rbpsFD+Nya2/W8ZYHe0hxaOy1yvM
sEZQ9s5SRmQgXDNxr1FoAvoiNHHR4P9DCCqZ/snCqLL1OWnt7461EObbToDQValaHmlkWkcLyvp1
pmTVDVWMfZunCbnPqjbd0+uZ4KSqAybBMqqeRTKnl6adyXqFFbvlsHwtR9mkpdN/HiOAL+iVwMMr
RStqw4fhWj2UpeXcRakKdq6btXLsnTgHVtXa9lswFunllGm2N+BxvsaFpvzWR7PyOcMk3NnU4Vzr
3yYyPw8CnRtuyfZilTXIFR5e6X6sFTbFWR0vhyZNvymqwmlQp5DvQqu8AyJ1viPQGLwajsFNYBrm
jurHvQp0hKTw/dM9d332maqEB+2UNkFeTX4lKnzlVhI96E1thdDuAcARlPbUcYa0KKxpAAkr97Jx
NvzYqZL7BDLwRTWJyhdk/m51PUSjXMkp29UiVSmMcolrWtLt6rRtPUKU4osSkapHYJVy05p5tEYa
ZB6MNNO9uSJaN884l9l6482kSgeqSpvtUgyJ1q1TQvcfc+1iziv1Mx+SgB+jdgd6H+0u7jCEdcrs
G8s9vMU/kYaNNuBXlHP8yXEq7nBrJqAPLWq7jYygu8OSTYH6os9PHB31Gg4ZX5FdRQ8tJgq+1YTN
TWNGYlV2cr4jfjzxRDwKTA3ncospo+qX+RTcBp0zXApstr2iAS6wEz290qtSbMVshA/IhNW1zc3s
yPoJdTBlW37X5NIhzmK92wdBhsOLizDUTCWwHVKB9ZAqWAQEeXdlyhhTQ7uYv9dNI5idYm0aOT3j
J0FqJopOfK4H+xi3GgTtQsw/lGRK95VS2M84eDXAte3eYp+gBTQahD4P7UulT+FXBy4L32li380j
TUNTLQqHDSZv9lOgjJeVEtV7a3YgaNOuq26HGSuwbSj06KfGBgDxH4OXL1mL5B3ZsR1j4EtjB4k/
YZirrlWib0nqxBShCaqVIho4kWkjcbgrpo1/Iy4lP+Zujq5TY07uuym37tIASzjOcsMYD1NBiwtI
0rhzkfN+CQITj2OjsaqdloXugzIU8kUpu5p71VhehiRWWV4wxPVN2rOIVp2oMfwL9M54SLC1vS6y
2dDX4BT91plHTnzFDXaZaEsdrHEwoB9h1zGt+pJtltZRRaBBSlyxs84ID3HpArnpDWdS166jHDrS
SounlAqjqasHrSzHIzwicWgTAVXUoKj9punok/0mKblpTNxArxPIJrdcgJMjZ59d3tXTqNDNDsMK
FQY0iRDx231HNxQTaDzethyD9WMfF/a2m5vhk4MdZrDSJqjtJTAPXX3UfBpBD72x7jE/PtKl7ZB5
wEhZwXxHd0dOWLXJlTLb0y2tdgmbiQkjQG+TTagCrCJiiX5a1mT9FKmjY0Snu8HBDlxxQzEEccQs
2l2Z1eY+p4r4YosyvALujnddX+DomGUBVKDQxWVC73rjS0975dBUtQSwmGP3kqA+F6fPVnN8iMIh
+r2mqK5HXY63iaI69NWKOfgqoALsg6kbvo8YqUFbCkacA6rJ5eqllYq+6ISD/oVyz2b/dUMdJkgb
zMlaqWbns8wwkETelEZHB66+6nEHlNusEWLT6jDcPHi2Noy/Nuwiv8yG7kdn9fYFD9ntt8PERRKV
/tjd5rLiakxKDYes3UTHLghi37YJpkOdqO4UF6MJZIxNfhmKqvwsRiP8qWadc1U4vdhXTRfe1B07
7lBoJbhSW3SOb5IgcKgrtRhWNUIUXBOALe4MkAIYdk1JdMvcPlbZjC/iGLd9jE+rbD/ZagbfY2hi
7SpOcCPz+wGpPMhtxD2vgJm419BP7ZGTQo7tyc7hUVcPIQcuDd9JL68Go8PIoVHrbsNdqMhXIwjU
1uiL8lk3nHALaTTe0bXpVkqooadp1NRjZca7BBzpmIohaVeEdUaXUzK7vttX7hd1tKJrqbVyh/Fc
/iBFaT64nA6KiG5nddq4yoAwSrewPWTPz17C1hR7CLDZ9xjSoPTcRumvDSZ9iVddfN1JAfCvxym0
uyq+xx7Degw0tblq6qLfGUYwAwNkobNyREI8gOCeskqzEhpBXsBeS1SjW9sYjj71kTHdkieeHzvH
HFxoFbFCbIeR25fc6dSF99FexpEW7tRMJFcmDBm/zqx+m469jetMLYd1Uiu6D9G2OxqQOvYSIYw/
JcAPSW9gAwiP59BJ0wWUbZMn11Hrw6j0tQkOLKz7OlGLrxR58wX+kekF3exwWxrC2aTTtMQSOPpF
btb1Nc7dcoNVFP54ShTjsBgM2aUxFs06CYW2Buecj1Eguz0OfyhzIjPnoCvjPTIm+9hHmJjmSWbt
qtII0Nb0to8krKZfMn2nYor2ddkmd8WMybweJe1Rih5jeS12PinViEiymatFiT7d1FpW4XMXqftp
srpHzk25jvqqfmqqLt0mBChQ8jXhvAh/2uknjj5uuBqtLr7M+VI2fTdllzB+naOUZfsdY955h2ej
AYvaiXbByM6PPU6JnQlkzrWutu1m4vp4Y7WauUWp6z7lNoROtkhlO0+aaq9axGH3ZdDqa8R57u00
O+C6XdcRQV8oMJDVfpOAYpqrstCSLWIXc52PMvqhm2PjW2NXbGJ9cu5wlOGiUKsG4BZUeHxiJvML
KWQuZ7xbHLJpELuA5tINNxckvEtDCm6mvSbtPEY+1fQX1jQFdC/a9IUK3PWM3GmuS9VtrjNBSiuH
FuF+fr94Xagw68ifmQLs8Rn3iWT2+E43G/cxjkcLJqBrPOWEYHA+TML6Fhe8fqcK7CstDbCcKKd0
A0dxWFNeJWthAV7aVi8vJhg9e7wQ+MZVvfTV0egu7HlSb7k7FNNyzx1f8Ndp9p3eZk+mkis70626
NRYRySelrfTvUR1zq44D7S4vQnB5ZUhu61Y4R0BedRW4Zr8JB11/Fp3bfS/DXNsEWhgdDQ7lAKaA
qtwpBcx0bItTlxpXSx/Jf422VtnjNprUeXQMyPG8hx0f3/195OP/Nbcwl0Ax00Y68Z8pNYvEpzh1
ef/vf/UvdwAHtQ7RZ2x7rgY84QAn/DeiYRp/WRqmWaAdzkKk0fmjfyEaQvxl8i9wEDN+eYuhSfmX
xkdYf7G14cKDxxgyIACKv2Hyvuho3khFCJpfhDZL+K0rDLzsTiQpFQ7PFq3pyCf4FFtZGv9d2T+3
uvnw5sHc/PqJbwU9f45DGwUfBM3C815A2PmdrqOlrq5Umoj8qUr2U4GdOCKSStl9PMqiR/p9NjRD
VRR9Bvo5xFMneqWCNkYX2FkMKK7uU0XfB1r00rsZTQKd5NuPB/tjSrQfePxLUpvqWI55orLRiqKm
aWZFvrRRFif1XV8XFzgs3388zCnRyWIYdGMYujmESKLG+v3J0WE0NGyuKG5k+rWwaGrYblyeSQX8
48ExCNZtXMmomQjUPnk9Td0S8AFV1kfmuGIT4W6LHNeCXy/mM+/ovflA3aLnJ1hbuPv/Pp+0naVB
6Cc+dDmCIPFDWL9g1v+oHXt3Lm8GWFRYbwA6zBa4h5TKwijBPMdqbwvxo1avwvFM0tGpAR0B4JxP
pg4/iqdHdvrJTBwLqwOb096PdM8SD/qm2OTb7EIpv0u/9KP1OVHcnxNjPOwBdTYM+Dqnq7sPcO4I
DcjZWXIJBYuclMiry9tI/P2Vjehw0SWyZVEBWCerYbKCMY1EHvt61voo1fEBeo6bM6/p1db1t4+V
x6cb5kIzJMCMqOPf3xOsitClPx35dNDvR7++q2/jg3uFiRRy1Qc1XnVX2UHx2wv17uMv6s8Pl4ER
4OkwGOErLrj12wXCxt+ao2FGvjAvgPY8YaSXIpv9j0eBfPn7XrRM780oJ9+tY0t11FDF+WawtdwV
rcB8o/jWmbm8NwrajGUoQdDmqUIz1FXa0TE7Xgvhfe5yPMYs1FlNg2nKbOWTXxTex/P68/u1NUZy
cLtxUaguIti3T28UmjHqWCH4UwcN/bui/ZPV92YA7USOGXaJA+4HKY6Ke9t3W7xT5nOf0nuPzWHp
Yc9jY+V4GskrUhcEgpa832rVXQh9qmh0ePwB2p/Y5MrQtquPn9p7A6Iy5avSOPDxCfr9qc3DDGdg
ZhdX6+hG1l87hWZmdHSjvS7OHBjvLO9Xm1jkv5xOJMH/PpSbxWba2CRCBoQrsBzMy05N9uXcumdW
wrsDgZm4Bu6bFDInGy2bPM5u2K74KHUfOjwUO7rMPZ4HZ8b5I4iGjRZ71f8Z6DRRTtPGzpDc4Hxx
S24D22zwOX6sLuin3HymYejvgrvs08fv6529liF5T3R2qY+wYPptleeGEXVxz3cFKuLb1g8LvQmO
OYBY4bnZvfNBiUVdLdBZu6qwTx4jx2CNaSjnVfBF6nLlqatccHaoW6Q7P3BO3ObX57xMT4akC79s
ussZaZq6aRsnO6DMUFQ2sYj9vn4pcBI3jOuPH9/J0vhjgJPNT0kcyqNlgLn6rCawxIrcE/LH/26Q
5Zt7c9Bncw0wMzmJb7k3drVP9Rcr/vzxEH88KOpjyhRdcJ/DnFfXfx8CWim9o6CN/bT5GmD4F501
rX5/hCWPUmPBvXoAvJ0EeSY29MGOjyil04ObqN7aZ4q7d4dwMavmjgFz//RtGzjE9C3tRliU4ypL
j7V6//FTOvlYEAnwlN4McPK23TgiHKGNE7/ugg2OiaQKc/OtSEkR7pmi6/25WPjeUwhRn5wMlWRD
hviUuQz45RIJN8IF+ngyxvK9valLXmejk5pDHbDUCLb4/Z0XUK5oZxix3/RKka+lqQzSq5oSiZ6s
iLC0vAzRUliH6JknjMU64DOvU9GTb5op7tdWuiRRWqLa8K1HO9Tumm855NBUEHLvATr5IWDwuLPO
c3tfWvPwhcsFtj5lYWDrXdHpB2f+RH7fjABsooku/DCUfj9qV04QupjFaEThGDayb1o9+xBNwdpU
TAzjZW9fj4ZVHYqGYKRkSJMtwiB9XcRFczB1UW9FD9rduqZBtLk2DRigGLBYM3bx7ceP8b01oS8H
EFcXHuLposs7NU1ra4h94h5u9fkiCF6yKjtil3dm/3xvoKXwQfPLJoq5wu+vq9UgQAB7xT4uvnA9
aW84NClB6rr67+43LHMDp2bVVJdA81MfvTmZtcAAh/RVFMubPFNvW21y1krs3Hz87E5L49cl+Hak
k1UeKoEsC6L6fHM1+AAd4ZN1yNc5LF8IaHfo7qeVtSEuc1wlx+TM8zy91vwanL3IXjIIudosn+Cb
bdVyoh4fMQbHcvMFCN0PD1Oy6lbk1PgdjaIzC+W9L9p4M9zJWdTVGT3eiuEiDTEGEmhENMmZb/qP
42h5c2/GOHme+PePipPw5vrsPlXsQz8G29E8l9/+GtB+unMYS8XA5RZRhnUylaxJ2FIaDVzh3rnV
N/m6J/t0R9aqD3N/Wz+IVeX9o8dnc4oLtix6lCfLv7brCA8um5OWJMc0etKdM5WQtpxxf8yKCVEu
cIKYpz7r80KwHFteUHKJpSLu5164dnztFrvavYP3S7D+ePW/uyDejHey/9puZ00ow2PfwpgNTo4P
wvIP1gNPS9js7ybWmCdXDICc1LUDnOqGBhpk1Hh2Oa3mUvU/nslpCMbrp/R2nJOp4L9gwnFj3YnJ
0ww8dPL1uNPuzHYlXzhE1MvGi/3y28ejvrchcnpRk9NnI1L9ZEWUFm6UVsT76mNr1ceHgFugrbZe
Mv6DuuLNQPpJA6yMKyWvZmbXkdy9DkIyaqGa9ZuPp/O6vk7XHy+JXHgqMWIGTsq8Fg83da458tOn
al9fTV6z6deIH0D2BsJT8EZepzfd1SIhcjxMbPx4Y555kWd/h5PrQA+2UrtWmPjkh6udN6o66Gxc
WvjpW3bfaisE4wXiJfe7EGFOkGzbX82DTkWQWTHM2rjyNEQfX+VM/HUfG+2NBQ7v9XZUb42BvK9V
AQPPrxHraACk2rme2Lsf8duHeLIodLNLpTXyEBu//1ntpy/zReQXu9HTsxUcU8U/d4y8hq3859eG
me3vxwguJGaYFYyo3VtH/FcI9/FIyka276dfCErxpu7gkOS2AVMk3PBQbLUzx+h7G8m/54wi9fff
AIBc9njgUYJgD9PUL925YnR5aB9N8eTznvtksqaIAdQDVC0sqpp1dSV257b4147HR+MsO/SbE1kt
NGFNLeMMG/mUr4N9twIfPcCrW5+7Gb53Ur59ZsszfTNUugjnknZevmkCXgng6wQs6tA+swG/W2Tg
oKbSqdBUA1es38chCaMm6NhiHL+5lE/2xXjRrQj5/Inxr3+u23N2tJNZBbFKoGLBaCSYrqnfkaXt
xed+M69ZeRXpXmdqqGU7+OOFCZqbdNQNiBQnKy/OzSbDX5UbVyu+QgrwRjfexEmFEQr0ckXsG1nc
f7xNvpp6fTTmyWKMY8SDYMuJn12Ol8siCffFlbHDAfjM5E7bMb9ONcJXKA6BoNBg//7u8PJIJGbI
y14yb6yn2gtu4nXu8f6ug5UgIyy+Dq//4Tv8n1EXZO7tynRbI5Y6JAqKK3EwN9qONJuN+KR72Emf
3b3e3Tr+PUX75AVa3LkAqRlMtATMAodXf7dBQkVqvhng5G3VU9uhVqVsMzrA+GaSu4nI764Pjh8v
i3MTOfnONKtppTozkdLG2iXAmKL/FfP9H+GWdy8rb6dy8nEpceAOyky9Nmzcl9mPPo0P8VrxqnVM
cjASvYflBWnfo4NzplBcDv4/V/y/V8RJuU2KhBNEBXMb3OkmIHN+qvW10XU3RTeQYtqcOU7e34bf
vLOTW0QmnT7uK75qiKbHcQrvcj056FBoKhiQmNXUsBDFLdJnHWEJ8knLcJ//d2/zpBTCcqDrhLIs
y4B2QrlHaHTm4363eHwzx5NCpxxRrtrLHGUcbWf8x2f7XteEH+Oi9w/monPLNADRwJ9P3h5s39Ss
Cy5LWdV+nbLkIYbs/fEQ7+9Ub8Y4eWNqKOmGQfjxkz0sdvsh288+I5rP2J9kGOFu57W878ge2v6T
S4xJt03FOHNBvk++O4Ms5LpKl9kZRMQxHGmZZyb37vJ/M8TJd4dqtkuMms4hYbzqgYbEGspi/QX2
LZItT2yaQ3Or7jLP3GOm/fHY755vb4Y+eXdKj3NzGNIiS7NWuRbm6KxIaG/QH0zqRT4I92eJDdOl
YvfJt49Hfm8/AxyicyaAHRBKnZwCotPRvi/NOUfz4XwB10RnrjXLjzjdVt4OcbJosKZRo7rkEyAL
fRN0AsZUNd0Jqzuzn7z3/t6Oc/Ix91hg4Q3PVJBfrmz9rm5JgQqLjV5f5uLcd/3epHha6GdtOqfO
qSWoIxtVSGHy3KZ7B0NyVDd+LOZ/8OgA0zB+IZDEQVf9+9tpyfOVhlJyTcqbL45RfCNkfVyUCXcf
r4J3Oy1vBzrZpuweRw5Z03Fu12jn7+yNXM++3EIU/tb6k98gPbuPHs8MKt5ZGG8HPal7cqMwtCJn
UOlNnvAib74A8+IGo68Jy9h/PNp7G/GbwU7ZJZ2SGkgo1cSnpUQgRLqetYfebVdsZ2e2/HeXxr9f
GgLp3worzDZbpXFnmiE4J0SKuZY4PJBzc2bPeO/LfTuh5em+uVmMWKjjcMiEZmwxR/tz2D58/MRe
+6+nH+7bEU72XNuW2mgURULXFCjo0Tk2tC1/rQw6B8JDarsdLhDDGivjJXrCjn1qfNXHd9A/1zB4
79um82JB13ntgJ88U/X/kvZdy3HrTLdPxCrmcMs8o1Gwkm3dsCzZZs5gfPqzoP0fmwPzG2xrX+lC
VdNsoNFodFgrbrIROG3Iyq0VQOa/VcWpzZ5TDEkATJSzf7uWoioKEJHAwfhHvTcpUz22QKHr1iDr
TiIlxFjeJ7MTv2rW9Hx5iXcfUgBN+SWL2tJmE800BzTRtNBzp/jAY/HL0Rud1Xk/AV977gVOt+yP
LUW6HR1dGjSzmHUUqkIZ1EzJXDlQS49u4fpK8FJcj9oRk0BdwH1r767mRiJjpoM6jgu+JHMXZ3RV
CIw9ObObVxw9KdDe39zx7Yyud56uuyazEcxYb/LOZTNBsJpPcgBAjR4jSRWGhSNSpRiVA/qGNhqT
y9nR3dO/EUuP7WZHpUpGJ/qIFY6eVtAvj4fmFjPomtO7oAWQbQQwyLeRieMMdjOjxkYsY0j9Kquo
ekNbIDs9SyeA8blvo1Mf+kNnd04MqZf15KlJt32jZiwtYEVToGanekAHRFdzfqhjzmLStbpkrcz1
B/J0oRZlKCVXd3rde1opc9TYzeNt1425+IiGMTyJ6jE5yeMc2UOAnTvEgXXd3CRgHAuT4PLC7R/5
zU4xtx7glapaxEvHrU7msQE1txRMbuyAGASbxNsmjjSNzRoqwPkG+yGkJYf+WfZQsLwrQAW+nFA7
CXg5hcv7hSm0c6Ooxdkom0HCHZtieg1YpIV+c3n19g815iJ0dKQq6PU9lyBWMwGpK3yzOGEUVHoD
nMqooPf9SpMbzpHat/DfohjLkDOh++caN8E3K2bgnJEfzeYjwTGqTb8UYqxhAG8Q+qYRLChJ4aJ7
+Gpquxvg8v5lv9R7jmkjh235yZsFAHQF+IIWEbOl3ROmBex4bvGmflaSmRNr7dvBL6XYclCWrUQE
9nCGigno4PubCVS2/8kO2I5KYsYqkO6gTtTqh7wfb+ph/YT6DJA3ctAUqk+XxfEUYu4SEdOcmjAV
YFvSyRdMjyMer3ihAMe02TJxK0Va1kk4PMBcKQp//oL5qzSENq2dBrQ1C3dVRk7AlXf5GV2OsbOV
1q5TEKhO2LECc4l6880CrgGmijm7tv/M+G3tbHclGhisCMCHNKIcXXDD5F5bO/mP5nPnyb50Lf0Q
iQ08REn5b2dZZ9yGUIOwLx0gV+78tAaptQTGhan0L1vJ/3C2v+2ecRkV/lNqNPLvPcmv3NQbQxA1
p87iA/4ljBb3Q/LQxIy2SwDWsw0UmiGvZdzBZEZfBHSNjdHFgNjDF+Vn4aUPPN+7ewjAzqaY6EMR
dfbJC/qkRNIASeCC3MbO0BRimuuHVnAjg7lB1qaIyAi+Khc8hljBFSjiAdAl3CTsAlnh06LQg/tH
hLGRx0SngLxIrPdYH7U0xEyYlAwx4eymTqJfJSG5LpDk4mza7lHbiGR8idrE5TgVJY048HrByKar
hApGCx35AFSdZ4xKYgzPKTnZLZ5UurmbeK1OgLA0iHKGOtTTIHzXzdfIqD5yyjaa0W/YyCBzgsHY
FjIM47XqboGN4s7Wh9zkRoh+LmRY5ggDyQho1AB3JnBGb+mWgaf6DYzsAwAEv8Sqozk5cuS8KtRu
whq9xr9OAONGqlhqFFLiBETXINEJhftaQG+9dlS8JcxrzummN/8l02ScCfAF27TFeMI/RwFxImCI
gn/xQOMdayYCMYF7qyo6FrRzJd9sAZ9lz4DMOAiOEqAmikKsWwUf8SUodaEyaqHHBmNM57uoDCQD
FKyCJrMVKFhVfFfG/c/LB23P4jFzoenoDzfQRMTWt6wMoEclWmYN/V5IH0l7lVecOIfaGrtFwPhS
FcOQMa9iMUcZv94nRYuG2bx5M9AHmLa9NxqG16Umxxh2ldEw8AX+FpQ52DC+FKNuTcDN4a7RbSYC
MJQ8pQrhCNmzBOBTozscLeiY5WDUKacUDHENEqgYVr/CTe1Z1Ucu4q0I+gkbFyEbS2oAVxXOrxsL
nwy5eIiBEoSHFjo4I44+u4uG+TU0c4H7Cnh658IAB92UQDBA7cWab0GJcqjmAbwoXfRy2dJ2731M
B/wSxNwilH0iqoFEh3tfdPp76o5A4GSvnuzKV0N4WdquVgZGLXB6YBEK44SiaAJxYztlLlht3bJ6
NZUslMpvl4VQ58JaNh2Ow9NXhEWw5xMwLUWnTUj9wQScprhdzB5/MJGtfsdBAkrtZXF7lgdQajQ9
Y8xQQZfV+U51y9igGI3AaTAA1Chfl+gDuixhb9UsLJoIrfBsZJu4FsAtyGLfIKmXR+hofZtGOZjG
H5eF7KrxWwjbwCXlAIOLaUo2lxoAsiAcqwvOSnH0UBibHoXGiGYRIibg3g0YbxhB5KFLr/9NEcag
yzaZc7DV4jkA9GAVFRuz4VQ2dpdKBYYoJv3Ay/2HrwEJQ24YSOhGs+mC6POxF9vPl5UAN9+OEWs6
7Mk08VtsX8UqdKOpjDR/TYL5i34cENlZTn2KErs+AQ4yCMDvedLDJURvt3NZ+K5+v2Wz3RVFBbgF
pcUKgtLTxTiKnWl18AERBvVtVDdVZA6NMXeiFVER6pT6oxBdD53+gajR+i2CDfn1VQOOsgkRM9J7
JqjFBPJaGZy63e5SbYQwJg1wPx0zM3hcqwAHl4afGKDmHP7duvVWD8aeGzC+JJL1/qwYT714Dd50
PHPRiBUaXnID/IVODIE2Khz/RbPZ7okFUK6IDQdkmMH4a0NOWuDZI2jUlhsNSCeoc6mAaHEFR33U
gPn0NXYAesftuNkVayK2Eg3xvWhy7lLVSm4xhoVVJYLqAI4HwI/AirUy97IR8sTQEGlzoTdmrMTI
OiIhJ1bobbiu4SyG5cdlIe929sd1tFGGWUOh1ifwwkKKHEQBfeXGB4xtBP+iF2vXGDeSmKgb7NQg
iEjpsrn/dLaB2TrP3pY7gK26wKVQwr641lLOEdhN31umYiJKNExwNzChl15iWEWk6XvMWxSyDZSJ
+gZwO2F+KnpfjI5CUHixL3Auk10HuZFKF2OzeXNk9XK7wjSlLrpau8Tpu9ElmCgxAD48RFXYrEJu
a9Hy9yGMqqkKekU0g3aTMMcx05I464EH7hpo1J0GwV6Hzm/a9e9nm1DlQq4CWQlMzFDO1616lZ4D
xTTGyyYGf5kiYb7D4M3575gLIB8kwG1KMqa22AxMlRdVQ3o1d9WZoM9YsSVF8C4b/84JgwjM1oK1
VVZhIudagA0SwxYGTKPJ7mMAU4JEyUYc9feXCaRQ4hcR+/EHZ2sD4nddrAS4JeWHuMx2tNxfVoM6
AuYIqxjkQJQFd4BeBsbCwSxQYdQDAhryuREB6jo+FgD/BXwBx6h5ghijHtIpqQoDjk5dZ6dqK6Bv
vinZ5AgTLx+wu/kmZjN1FQ8zkMSe74yqlVpSAqjILRflq970JzSKxJyra3f3f8t47wrfHFEA2pAq
L9Fc0hNQfq+vGUCiZ+Xz5b1hMdhpdQCb80uT93b9jZQ1KqoOww+5iym62U/v+5veHnMH7UD0nnpb
nRKZsa/kXgbD+xWvasRTkfEGBPw6fQoWHRcAk6YjauudZmSak87N22U1eYIYE+yA+NkBSjl3h64A
xnwUZgW4ItHIdlnMXpYb3McY4ZaR2aCl/XO7UEb0+VXAvnOV29EVvcoXbuJrzbOu0Uhjy2HstlfS
4bLMXdU2Iumh2Gzg1GpZi1Hqwp1H5biCGFOfGk9KOH57LwEGzTDfD0QT2Ds7Cq+BVF0tCLVGD2w3
srdeAWT9AUyNyLfxwvfd07WRxaxiLIOHLZIimEX+0CWdp2e8DNveolE2cBFeDyAgbPomLXJrTDMs
mlZiWEJ7Adp/kIE15PLW7DylMc//Wwrjj3rwUM2DhSQRoJsTR+jpk4CAfNFEc4CEJGIkXQE6ivO8
2ot4z6QyqzdV4ANIQe+DLPPqd3fm9eojrMbQkg+mnluQaIGQMPwXKVJ6hlg3v9WWMcS4tcC+hQDq
V0NL/sO6sZwZg0RdYAKBkXOt0NvvkjzmdpRBIqlrKpxH04CNdpjseEU8TZt2EI82WsK5XPZNBp4S
LTSIK9g0gpX0KMPQjJ8qAVXVzAzTzbWCHI0WVIeX7WZfs1+i2GQCqD5JUteoCqMb6ZMphc3wc47G
QI4jRwEj72VhewEo7OW3NCZW0oEQ2fYLpJlP85uJGHsGVY4Droz3biQH+JLX+ocWE+slgWD9fbTu
3GklepaVQHHL4bQ+qzkaEjLLQZaOo9lOkItOBFVGygxDkODxPJcyZKTpmz4HR6XfnTKwFYASFWDT
r+0LqgdoXVsdogN51baeF3Db/EgfePebvOPJzr6AeVMooCEbhroo8KaQgExsD0/rq/K5uUtwGnV3
DpUQhMIOMLWQLxyvZWIDNWxsfOHA+5Id6z37ECZgsUZMi68xPqRKDF/vFTdPRCeCDV9eco4Yk8m8
E1mL1VXLC4AcT+AGin9WnRRKQvXtv4lhTBacN3I/LdhYIpCbTkW3zqAA7Agw3T8+IghPeAvQTejC
ZXxaK5dAYs7g08Cq6Wt6EoAZ+c2Sose/F6PSWgJaiil0GGMmZWJO4KPV8MjNEX8T0KSUNx23O5V+
LOMwta0UxgZSoE+CqFTK3XJ+UeKrKdYPa4QZScILg3b811aQxVhBARJfXe6gjjZbAFPE5YMZi3i4
FWPLM1Hnv7x4e2dsoxbb2JhkhlQqALl1JeLhSg0NYeU5Es7KWfK5IzELQD1bCLQw/BCHoHJHx2bi
SJ8BDKE+6LYK/IAiSBu3fL2s2d5pwmtZRJAOaDyFLf1YCZlEtL4icz2HcaKA0P7GmnjNTnsvABi2
aAGM4f0SoF+xCSCjMpcVSraEeEE+xmEluERymlC717zZmUabIEk1EPSM9VeaYGsc09/dvY105oSB
kFK0slxDEBk1docLaP1A/5OGdxoqDLi6cXMzZh9FYwN2a7xwMmH2mjR15AZsOqt8JRLw0n29vGV7
BaGtNLb2GAENblRNJDgmZ/Jo0ytIBEsEQe1BRdClcMTtnbSNbmy7FTggAfE+QrdcAnEdUMqPWmEC
QliSbaWo3sApxMMI2duvrUTmKGhozysVBS9fTOzaVvMjnb9fXkGeAOaplltJY6oNBFTaTxC9OD1I
FS9L2DvNWxXoF2wMfiJVPMcLFq3DAyAjnzAF46gCwMzFnOOa9g7wVhJztAa1UQoyQpeu1wAMayzT
cASuchNIS8YbJNpdN9pQTivSqOEyGwMYOZTVV8iKMyKeQPxghKOFyZ7La7erEfCuaGEVwtjCCqXD
BFwC1i1WDK8u8ntBVu244gJC7jwmNKS+ZPT8oyaI/Pn5Ho1FvKjpANdH+6ni2O+dxMfol2pPbnMP
+u7k+JEISVcwcAO2POBzvM9mbqyi6qUU5BlwRHoTXSdz8U2KpmclF5zLC7h3YrdimKs+HTMN5PXo
lAE5qpOV3+XUsOnZ7ZWXxlg4wvZ2ayuMcX3F0uDJXtBV7JCnHCZPEUSnHerwsk77YhAhASfDAAwI
s1kgPO7TRkTU15WjnRo3bWM6ubh84DAB1+2XFObYVijjgudXR24lzTDjKzUvFRi0giTqOE5170WE
OrGGoXokqWVQW54bX0myCVyjeOrB/UzeAO8ghrKX+TRSr0oXGVgwimVH7sDE3joaqNgoMD+geLLe
vCsx7S4reBVZD/nN6mLy6jq9HoLIbULzQULz9lP/SnhJit37fyuVcRykVBGvNXhHi0E2gr7JMX/K
61PuCR4aCl2jQYOtrb9azy1a5O9yn6f1vtJIo9NnNaCTGRtFE08H5hk8P2flJMhPXQMOYqD3X7bQ
vclqgPP9ksI+qbXSjGOBPnLptSy5BUZlj3PtDl/LAxrwHcE1ndTvxtDSuEP+uwqipQZbihcEArlz
a5oXtVxAN468SH2nro/gbPCKkTd5tgerogGD55cUZhcnSewHLUnwJMJLM7+Kr8xPFuiQ3DjUMBJS
O5YHULxodHS7PpSIW6+ICo4GzhHdq7trAMpRJCASayK6zs91rSdjkIkW0VjyfeTH7q9RHUEnp5Y5
Pah98NCN7NZvXkjuTZ/BfdTzOmP3rsHtFzBeYhyEocwLfEE+pM4UrWC5QxmWo+fuam+l0D3fXBZS
bgixVkFK9CLcDt8wy4H8mmmPVwWwYjHUoTlNbkevU4jjCmCW03sjncex6R1VcUVK6JoR0eSAoYjz
j2gwFI0mQXxEdkhDcKJG6KmeH5PcAfucPQNv2s7WY7q+tZz0FE8uE7JD7QnzxEXuVg3YMKs4FAyZ
o5tKv515q0I3gDOLIoqFlGr2bIGVGrDNkQLdsIEE2BiSm3vgM3Y6eniRzRHeE5rGfX+9urrTflM9
ACUAjyT1AILsAmr5xvQLj6JqlbeyCyZK8JgGWdg53TW/dLy/IL8/ljl7CRg8lKRFOkIFUUSWiZ/F
CnR7l3ebJ4Pd7HKWFqnPELD2tWHLVQ9u71FyLgvZe72cLTv9io1dtyhPL6KOZVeD2aU8dDZd9PJQ
32XHhYvG8w6zfWmXmWNEzDxRiQhxSNAdjFDzjdfoLj+a6J+n2y0fQAbk5v+kkD+hH6l2YXQqOnaI
r/Dq8HSTLn0LY9XJksrVuuJbqhNVXfmcQLJugzvsWD7wsIF4u8lkJpEdyeOV+sleOhSUQWnSOfay
Bxqli6hFgSoBPULoFzzfShDg5toSoQwghINHS1GraKeAMhBtohzAFTg6oycCrqEV7Q5PR7wbgMn6
o6l9jkntBLxn38GoOpla0YA6EWNOKIlpfu4Z1YHoR7N8za+VYHELT5sOXR4US1Bq1wNnGfam/M7E
M/F2WfeSQUxaEw7IIfXW1yL1cwfs0A4mMm8LHYEqTyT1TX9Y0mblmYgGuKCFnDfIta5t76fpzWLe
gJ7eTosIjLsVuLG+x2T2kRNx5oZwlpuemAuy2fQDcLTAGtNhtbUCBDNi/73owfbaV5z+Cs6mskDL
aw7a5trAY7PtdOIllRjUJKlsHWSNziAUM8inyN8/MjB4gmXFKA3KnSI9vxvXtAhVVHUDNrKOwSsd
dUjhlLY4dLzd21vBrRzG0ealUknqakC1n3qCJgVbOtHpbMEhNgoVZucW9yoKuTxD3fMIW7GM5+3k
DjEVgXp4DvefRLUi94VcDhwHz5PCONy5HlpzmaHclJRX4tL6Ju/xxJPAuJ0O0K7yRHswJjX7DmLJ
O/Dr8Oa76W+wRr5dK8alrM0A+IYRRp5U17NwZVXoH/QTHLHLrosnhnEd9CBJoCJD9ibK7vPmXpV/
6qvsqcvoXRbEWzPGYVRgrtKzHg7D6EMxHoByoP+3fVeZjPwaR5HZUbcQGUiASrH4UMvr/Qe0kESF
gqHL9M45P6Ag/gPuQIblWozWGwBdP2bpR3zAbxFsa60xGSDYMaBGl4x+1E6e2LbutK6c/fjTBdCW
APSLg5AEyVw2FZQ1Um9UM9D4pUELDbUDg9jqW9HMsa+daIvKQV8oqsk7eQYBA28IA4C3XHSH6lFy
ezQmy4/L4r+3VXBf2n867XNxjIsBPHA0LRHYDGoFvHuzboQi6UD6mCA7Peq3ppRxLGKnFeFcIuNu
Gr0EHZwEBdPn+nl2+5vKRzxyI+EyxMQbsEuC8aW5bv/aSs6lMi6oVOZEAGEz0JzUH0XxJZXvrIwz
jL6TNKGvLqSIUMI2gWjPuCBdr7scnIaAWh6c+ielUhgC9ZsCJL0mNJ4wLfFFPJk1APwmm9d7tpOe
OpfN+KURCM9WnrQ4aG0mnaxMHR2xlYsnc+qnwFRBdGy3aA1+SxSpexTAjmarklWeAOpdoXKlFlkg
1Yrpl42uBZddwM7BOVsVxgVkIJ1dxBhQXejaye1MTW8x83EFBvG/D9bPloCtM6NUlkZkfkcji440
tgKMcu9OLiiXuoB/OXP0YmdiKjBgg8sTu11WSAbOI8g/H1veCAlPiHzuP+e+HIdMptCk4FoutQc9
e+qrT5c36J2N5fzqPF84JrqJk9kCjiE0AZRskIZDjHSY7tEnD61Voff5KsZYttN/Ef2kBPcNcmOA
2+TlifZVBVW9ie4M8Q8aBUHJxVQZgHNYryBnblbj0SItcBXnb5fV/R9H5bcgxhWgNXetIxWCOhCa
YvA8ah1kbl2ToroNDvmmeCXXzf55m9Ml/i2TcQ1pnIEace6QuliHG6vPjpq4cKAo/4xMzkUwHqCt
O6EdMAbkdmDojkH+KnfHqniQl++X14+3T8x5tko9nxQCOWb1fYlva1DTW38PPXmmC4vOhcZZ9AzP
kLH29SkpLaexFG+yJE+PjtrEG87ZeQ+ei2MSSyvIgc3awgEYfTpmDlbsHh04s2MFtZ+Bt+iBhz62
0xN6LpE512Iplq0hAkQcpCc6HqFGuPwobhO/93XbSpzyTg8TD93wl7eOZ/psKtbsLdLPBsQmB1Lb
9ft4e2zfE7tHgOkSHGvuxUTN4U/n8svy2R7RGqFO0srYyunYo+mjBZ+xXQzBP4P1b+vimPZ0AnW5
9LPTbf1Dj6jzpab2vHkjtqNsRNhggHoO5cEiYPvp/x615VwE41GWop27fsGylsNrniT2iFeobPLc
NI3HL60k40P0OVuyjFJ+gC7lFEc3I8ZJvekJ2CBXlpOfJMDS1HY70PHzK93P7H+xmVTEpU9gfEyS
9IUIeBXEbqVbPKqOZEuvFvAYJlf3rU+GZwSaI4dFoHuXDZcnl/E5pprPqphbAHzWJKduBTBhh+Cb
rcmXbGk4z6KdesXZbrLpkl4sxGkaoaR4tL40ow0mO+WL5qfH3KmAWvYzsjVnAtxFarcPjRPd85wD
x8GyFb9IrUcLpIOQvzSuEX1pzd5u2+DyivI8ENsaUGZAXyl7nVoTrcpULrjt4h/KDWCmJbc90O4l
5JRzXvV5L/zf3oQ6E2wkQAoT2hHaqYF+lL+VXlXZBAZMs6rzt9hJPOQciyNvTJpzAbNwOmSustyq
salaX0leAgAMb87ixuesKvXbFw6IzjgbtUzKzMqxqvVP0aE+joTyw+D2B0qbwDsVPENh3E7ZZaiI
9FhKUo82GM7sVX4cJx49HG/lGLeDOBcEzh01FOuhQwVL7zilo70n75lJMF5laOZCVwTsDQGBjJ2G
a6i7yqf0EWVXL3J4L0GOL2FTEpVYKHUCEiO3RRlJ7R4089UEzsU4lrYOjvrLBsHZIjY5UTSN0OrZ
gpsBuNW2FQmRb2WR7GnqWHP81v8I43/dtCyourBKRouWL/qwxuVuSoE1ONKb8WbFQZd6NJBPg+ih
LJ0uPyzA0I4/qWBycsj1dMWNqHh6M/HNAGYyintIIyqxvlpH20ptxa0Dy0kP4uBUuq39FHRMv/CK
KDzBjHsZ09aqaxHWqkXXjWbYxvgia5J3eVd5V4RBz8wmplCz1jT6GCcvS4Ep7MWLLUi29RZDLXQl
0fJYMrmLhEkST43d/K7CtCYPOUimqlzwNQZdiu1H6MLcVyLWWP4EpCIkvVUghcm2Wtj6N2BNXS2D
rRyBIAReR188WUHROpITYzSnCHiJap5XNxhXNOQo+4o0ggZuIjw4HF+J7oJp9gukQVDQmYPGqZzk
uhA49xjHO7E5l2ywknhqsQjz/CCO4ErAsNPlzeZJYLyTUGKYR6ExT0vW8hkI9YM/KUbNKZ7s2q2F
dhfwQ6Nb4j1y32zmUma6DvDXFBU3zAFgBKFtP/WgS/2ALhspjMnoBYK3xYAuVW7aRoHeuZR3NHiK
MJYQmzopR0pvlj+nN7Nr+ItqR3cWEFCKb8XNeAOW3q/l58tq8WQyVxQQwgprobj92TAdpCQO+jYK
6vRDvmWzeowlxMpSD7oAI1+T5UFSpy+Vlnul1hwua7P7YtqIYYLdqoqLGvy5NELqDn2QBwpw9P8F
EsGuYf+Ww86SFs3/ZztIaRZkqNBFkfnvPCPV7eTK7hIKjzFnp3bDTgUjDYDtp7j97GipKg7NlClA
LjIr+ajUEwqis44E6ThNjiZTfEghHq7AwmDcWYIxndRuwiQQ0RTPFMzIM+qmA7CjhCkds+ERzFHT
ZB3q9tuYS0saQdpX9oCIkjug01eFk1W+Htfealrh5S3eW3oFdMWqYgEmCGTP5667jhdZGywckjGf
wEp1T4rZvSxh70jgaa1hmTEHgbn3cwm9jCTTPKHw0mpXYhqalFyV8BDedhcM7TiSRjHvTXbcfamq
Zl0UOK0lFY4DpvvtFEjcelveSuXKg+zZXbONMNaxrGYLxm0Ii/rMjozcNoSfl9eMrskf+4+ZdE0C
9w6m+JnYoV6SqQZfKYK1aRxsq0D3AcL5OajHRb+eE+1NBjgCx1/uL+FvmVTrjd9vWkDYrjQRZCy6
E4MRoZK1sJ31B7Grgsvq7ZrERj36/42oFuOCAnJ3SPMaqyvXr/pSIZ/GqybvK2QAYsfUMevMvl5J
FKsxpvfwAlIf437wmiXstMqWgNZxWZ1de0CzOvo3TQP1f0adLK6ScTGRE6hIDJTrtNdcS620vyYS
Uky0Z1KiWp0yCLM2sTaoK6Ab1iVTFqqxeZRT8lOt/r5Oei6GMYO6maV5BdO8O0eSi3L5k7WKvKGe
vZ3ZqsIsWNoAOOAd9UZAR3YtvSbWWwpg4WzlJNj37AzdeaKO/kNN/KO3Va/SZTAw2+Dqah205Xpj
jvntCJBGTmC2m7ZVUXCDW0ZuHXyq5wadFhhGIBEEvUMVfpuuGxQu31vDFlr0KWaHl5fe6fGk+/RL
JPuea9ZMJxnFqaJMZ5rfPSg1KPeGoL4W0IYoBBPKtDHISMu7zAPI0xPvyb8XG2zlM5lqEndgqtMh
XzymoXJFwvIwHHK/5zzJ987WVgxzE0a1RrKWWv2SYkRV7J+TqH+6fHx5u8dOc2QYJamsFapQ8F9K
PaB8psGHEag+skBHlVOdlfe8+1Yn9ojFqxmNKuQRF6g2h+rrLLqAzGuDxM8/JQ/o43dXZ/bkU3VD
6CPJme+Gu+ylH+zhtniReC32vM9hTmOU5YrUUMaYjHiVGqj5w1CCAFhH5znh+LDd5+pWdeoZNp6/
MiWijP9YbXdYTVv5LHilJ6yu4KW0yOG26EB7KgLiIOMYc2sA+w7h96GhS7ERb+Kh0UyVgTuuHh0N
K6lqnWdMnJhqt7ix1ZIJz6uoNPOaBgjSbf+sgoUweTA8KViBNYAsByrAXOx+nmKMA4rTRI4zCXs4
OWZA+4zJ6hYEA0lg7HAKDwOS6UOBlheO4+OcTrbQPXWVlbYiTqe2EG9CbRalP04xcTcnt1lMtrpd
kqLXWno6KSzx6vZO9TBfGY4RtLQixpv34GnE+BuRpJi6oZ4cTfS+UZU09n+47G929wpT1BLuchGw
ScxFbqHfcUhqLJqiYGekxbOmN6JJT5el7BvhRgzjZQSUgUDSBU2Mh9kFyhplqFYCyttYn1S/c6pg
5vQ9ULNmo1Z1I5EqvjldgqbhNSEDADRposxGHXO8SheCxug1mvJPZSUNh6HN5daeSKJ9YIYGF+JG
OuNamkEWCsx/wU4ij4IqKm7iRq7UBC1GlORHBd5cxVyWY/yLnhdqFZc0Z/xKBGD/XhwRAcatk4Yt
Uk6Aiy8wyyK6mYfyhXd5b3eNdKMq418w5qhPSkstKL5rVtUhq8WRsBuhbSQw/iTqE2NuuhQ4m11X
GGgoKZbrZc6FkzyQ+NCkI4BiLutEjeOPJUREA+RNRQFkGWM8QPZEQiOBuQ7tYiuxAXQd1TbhQy+L
2Y+bNnIYMykBGppP8f+5E2Q1bA1uUoOlmCcVN61HqduRKH2U3c4pbwGbZb5wG0x2V3fzDYy5jCUB
u+QMwB2UTU7A7zrFhfZikemljrjz5bvripe3COJFFaOjzE7GGNIvSpA6usD9fDEW5VrEXEacttx2
wV2j/C2IDUgBJJJKc4uFlQOj8GVPCi1P+rS8jV6HmarqWF3zKvoc1dgywyKkeUuiGarFmrNMS4yn
ETKJLSnvLxsNTxBzKWBQQTcjGrCV5Y9V7tyyOSgJx3nu++vN+jHXQisrc5yVAnJ6t/Vz/80IUy9y
R0dabPFN8jLPcnkhPG/H6P83/hoA6//3PFLq23rMnFIQOIeaJ4E51Jklrrn1Hul2w52cZk6q5l//
294w51lfSmNFWwXASfQrMb+RVCDtf4BAAHfLZm+YA0vqTlqtBQaQL5/yHETq1fUw8JAgdr3CRgjj
1YdJ7yqjQnai6ErLjjP0UAiC9iKkEh1a4IRVABL747qmzJo0+wn4IU0CAOL59hO5TcWcJKObLFHQ
W+v4LI1xHSZdOx2J1Se3jTkZxC2tYQ77SimDGXz1n2L0BaM7zZydMa4WOypLQJuoRAvNtqiPtZka
gU7AT6otan5o2j6+K9auPmgtcqbNNJuBUlhxKC1CfBoQbT3DCufnUlpjF0FsGoqVjvY3OZWv5jLv
nbRMgciY1NmdkumLL+fLeCsA1fxaLxPwYfSW7jVj/CrUmFMv43p11bIqwcGatEMoJIZ4W0yWjsZ1
cbgyYwL4qD5TS5vInQJjidSXptVHTE1EitPOTXlS2ojYsRDHnwshqSNHLIf8zSimCFdgNrdvS9L2
JwnZnmtwn3SHpFDKWwNDPIUNvOPSlaVheFn1dHjWEkn2k17V78ps6pHkqEyzdMC1WH+uKjCiO1kR
Z081hjjvhyXp73PTIIZdKQJ6dkp5FQFtQvKytnshH78kxtDgDdH01mum5SBuQR+aFa51F/vlLA73
eiG1Ttsl0VEeG+F7mbVt5iykmXsbRIRgrhTy2kvTtrkS0layZT3v7GmsNU+xCtNXzBooT2Sd7bW1
0Cg8q4ZHgBr8pBmpdZvgJeMpWZco2GrNOmGca7o2uxxDfkuP/IKRCKsdNYvq6NaSo7keAIn1EjeV
3cZDR0DZsw6OYMX1ly7L49MCF3foC6PDjBfJXpZuQnE4XYErJHfFOjmqPK8A4oxeY7XDgCieNeDQ
woCugd1/yKep+1FWhvgk50X5pVSNxJsVrfH7UltSpy2j4la20sRPlXnyxyhdbmsgXE22iQTCt0I0
pedSm8vbKs7hx9ekcdSyUBebZNp4VIpueayEvg66xFy9ftaIQ9quuJ06M7tO6yYCtFobnaR+bW7F
JFXualOPTpnaF6Ep1pozV9b3Ip7LMKl1EDtEaX8EIroZDljlsMmzJZTWHgymSm4FozmCXUKxMEBo
0KGrbOjNIOtIdFdpUnw9yyK56ptUfUL+FzWRtpMENKMmiEfSsg3xgu7Qv1YvPqkWyYvyBt1XRt8G
mM4YQlXQBTuC4n5bKpIvZFl3UBNpxAtAslz8nBTOmjxfw79kQaEWqy9rDWoshYCO8EytIl8t0X1Q
WaocKE2CNsRBKsOlmWo71Yo+iCaigVE279wGG3lNrHkI83WUnTXSklNn1YrbFwo690EgBtxqsLk4
FVkUQL+gZSO3msqRpcRyzG4wPd2qpFDMNS3Muzg9acDBvBvFcf5qri3sOhaU49CktQOyRmRL0q45
AZBjuht7wQBBR4tFzxItmAGj/dBG6NsHOIt1qgJjmYOlTNy5n4+pLN92ku6bI3mOCLktBTBXof+u
j/orjIN7QwTmRS39pMhvc2QeKvX7KOFZJg8HqU2e82i66Ul0sorIL5IF6X5UYIDmFxIFSAsN8bJ1
/jwJaJgEvJO85EexKWyKB/3/OLqy5Uh1JfhFihA7emXtxd1ut3e/EOM5HkACBGKR0Nff9H07c8Ye
u0FLVWZW5uLbfIiPXrAV3KiD0xtsKn10K+80z/PV9Eu5qdFLvCoqwIQeIAXJ4XV6QhTag+t5by1z
S4HBuNWGTeJReZhn+a06USdeMP1UgYGZoEsfSRwVi4hYtvRulRiLSK52e63C4Lbs85mink48dypM
RW56AY22RU+GjWffhhnEIA4C18Rf1mgnCyX7nAf7JKV3clpqCqHcYlHyzGN9r/l4VFuIGf36Uazj
O1XdATRnnLC9v8BS7VkKg2y46t2lEB6EQ3OuaYdhfogBYCc2Jeva3vcJGN7K+mSHeNwzKy3o6j4S
yj7dpbmG2vez0d9u1hWYrfXWY7uoH9LQjM3hYbADRO0wTyxDohM5DnAJoyZgIulVtbeXthb8BWJK
kbgRXRJsHzedguCJRbOTqMj78l3rJfBfeusXCRAhDJckXnbIAPYdIQWG+IljnfcmXiWW0Az5WagP
Poc/JeWFUfGVdEHK5vHR7djfLTB/kEB7nKCivo7wbv2ecEij341h4y6WH8gxzqxnj8apHhFf82EZ
CTMJsXnS1N5dLewQR1YlSMq46EbdZtjYpNOsZLmYMUxDJyjpviUrR7Na+blLxWPNvNMYVFlVzTlD
2bE2PVxtdPjLZYzI82iRNNsO+m8DHVFqZ1GSnb/wmn+uoTnZX/+5MBAP0Y4jpmNLXq/2QVnz6qn5
MrrjU7fvMmsp/rmOKNyDJE7Dvjt3u3ee5i7bAuTHrDGOWlI/YmiqFHX1YyZkFXg+WL25Ry4PogBy
tsGLXC1RBkfFNpVEFLpvoUB1e5VuIUUq4ubmgyQXgDkfve6/OtumOD0TJacnOUoY38LQhAgPU92w
fuiW/YMpeRg4+PqOgipCaT825lUavOeunnjSh/anHkMJsxqWbyP92ShsIeNF4tbx0wqmnvW6PwRb
717QXT47bfchQ6szGVZbYhjchPvfm3BqC+a1h06JQ6Rxk8OdNhjnU7fDEdExkYunN92xePoEWA4+
K8Eu3WOaLvBuTCxt/tIGrHiEUFNivq2lXsnsArqJtlc2+r+FIl+xrHSoSypcXWXhSoCPhIuHi2Rm
8m+HNML/6pD1Z0S0ukh5d98VZpJTLBOVDPiKFA5yD8sc59tGTnYUNp2RiPOFu0vlQjczFKB70Qbi
ZDGprLBKeB3fFzdEdoAdVVYTPRdqDRGaQtSayHiGJMapzxODOljG9dXBFwlHluAwHnvh9adhN2ko
mxIKwnzkLtayxDpzVen5+0GKHrHRInSSse2uenELf4Wh177iOm0Q4zikHR/uYkdp1jjXjva3aAin
RJpfQ1s6q3R2FU+3eRjxBR74fmebMsqbEqeTSNjMsOfdmyPdvOlafm1qhqnduT3NQVescChm02GW
7akaZC7aGjuJy9SVvxYXGxxi9rY7WVY/+CL2EyR5YPqga99pDx39tI1JS/yisSLZOvUxr2GBYdCC
hR1FiEzwtx5QcY57FlnvfYBog1mLZUQ/HboXnW5ePTLDjpPznP/CxpstYEWfxnr/WqBhTeqJPO1h
WEDL+sKk+yqjWiZRC19lFzoQWeWoiH9tjgqf+NcB1WfSVdN/TtV814H7FiCjNFEO+P5mdJJYD00S
mfhWrdG749nrb42SBK1feMuMQsi59zMeGMGy9erXSO6fvXsNNxjkk/kWd+zBwigZCPd45PH4AOGf
SPaAfc1ie9J+AzzYz2rkmwgci4a7h9hd8m7k553oPVF7vyctrZ8N7T5p2wbJVLnv2775mFKpPut9
uFnHHmExklaufuqZd2tqgyhubSA2c784j69BJ7/YHMMUyBs2OHC1t0BVP5VEwLG/u18Y5sNUX8Oy
VpHbECvccKo9xnRLnMn5g78sh31KBvMZ1FAlVLgb4qB/CDz7aht1JCM0BIs0V8xaH9FRPhLMrOsN
y9i5jFGXUdJk3MVz3nFkrBXJBcePYHs3pmJ1TsjrRoAUmqulKxDCkmoIVddgL1gfHJhf/YN1TOmS
HaHTw5C261IlsB/66Wn7PTHs9Iitr3BcfK+rfU/C3n20svsJ3NnCL0shbS3OmFyzWOHRBv2vQHzm
WAFOmCrrdslAHJJ0DoIzNRSmk26ymcDB1vcRnRX4J5e7vBA+RaL5fna5Hx8UYddd9GVDhjPHxDUe
+TOxW+ltCMZ25wxpo3kQwtVlilmy2+1sY/VD56DCedsUfiufA0lvXa36A+va/0YyNCnS22SOIcRn
HU0nG3T3fY5+oOF7gmd4Wlcsn8h41uijdvz+0/5tljg3UfgsNflC1BwCuYeyGsYDNtFRNbjX599Z
LZJxsWaqhf2wwn24yuje0zrzcKt1KMi2yKkSvw8LNLXHRYe5N625H01fPSKakygU9x3aGtM552bz
86Bi1yEcD8Y22egOhV+3KIt9eMdYnO0DX1RSeSjyV9D7ZH+PMdiXITHKRWuOhVOFaS9VPll9DFae
CBMiHarKsQ8OHYdZJHtluNCWjj6pit33fnEzSxUIPyPeGVLB8d3r+xJiY8z2JOu6S9BTpWK3z0hM
F6lWy9MogQHYtkqkbkwSbCEkbJ7OIsfDEQIFEwaZO/mCFvA+eVFCqyGZa/UhPJQBkBo1O0tIU2OW
WsHgm74oM2UjahHB/oULy1aBdpipq2y9oz+0eR3PV89ESGD95eXXZOx/sBnyzfMSG5qkcacHTmK8
bS+hLS/jFpY/zfokN3EjEn/fXExgT00vnoO+y+VggSzQpGHjRaKVGNULxEUp1eZFt1+cfk3Oc+ft
pSTj27LEhQSZtLZxItlbMH7R+XvmAg8PTvgaUweu/9quMG2KEKq8JpPz4SIfBAKfeOivbV+dVoLZ
gQkWN92UOPIq9ZXIF9bEWDX7/7Nf6m2AV89fnH0InbHHAc0HJa9kqw8N16dggQKmJ8BImYcTAeCA
otk2//icppFok0GOIFJuCJBPFO2uvoQdQvjQ0D/r5OZ0ddLFhPdN2evsVLmYsEDnNqWuwPZA5z99
dF2Ve7V7mnoBW4ifGuJrHc55Pd4bGjyE2wIM+M2xN/DOCRvqxxYyrHiAlnXHyanyAAUvktwKE8Ar
BLPYHXFTonhSY6Cvk5/eLC4hmfCu4fTkPPm4qwVyjtseDUh9RPgXigZy7tlW1Otfi3tVWAwhdBa7
bjsjvSZdWYU0uqH08GyRvJYaVhcNfEFiMA1cDLlU9MS9J38piNcDN98yz0H649Hhr2v72cHqLmYy
51NT7OLmTLgGwsLZgozU//WgWAO7FcQ/yvHqdBdfnFiMb1B+1nlDn7BJZszD+Fn89Tv0OdMq2eE4
oZGyNtavtf9I3Pg+LO9LXwaeB8asiJcPjNgmc4NWUvnxcUeVnqy+gclo9DfmT6bbkFjdHTQkGGgh
r6qjRVA3edhOJ75daatPkwcfwD46Kz96mJcau2rbs1UuL9GO0QysLkwXKBiXmM8tGK99qN/m+Nvz
dILBgLzlSDrZm/U04Brw9j4X/Sub9mMVtk/B4D/vNS0qPrw7LsogNuVNa0FbqoRUmCaIVxjJkpMf
ygQVcTIEa9oMuEU6cXDRaoj4oqejJUsu+72wej8G8O5KdnfLDaYdZieP6pdY/+zekPf+8xh8WOpn
nrjJ8FavJxvbjAmSz1V4IW0Z+u15plDAjzhGpcb7wI6RVRJBBgV7P6Ay40lOGmgZhtRofIoCdXbx
Eqqmr7PWx6zA9grH7MQ65tisdT7XyEVeL6vB6Vu1Dx5Ws5i8J6IPTcV0Mo0/octT7vEiQHXedgph
uRaie32G5/LLPK4nPfXFtAHemsKU4CEHDLMB8X/oB5wk9M1tGtmfLYRTWuRNt9YZAajIu5rMp3Wa
348xJi4hXcp2fm/j4A8OhIPuSJ861fLkqyVTu4dGoK3jZJaoVEX7r9klTnEX4QNtt71IB19Mq2nL
IOS7uFV4iOPuAf+NIqojl2YgqaCXeBoOs15QFuP27OVNUYI8FTdZwwjK/utkcu1EeCHtP6/TmQdI
SQFdcFZzrfa6mAB6VXh7XKEhDXDetxQ3z5YvKANkx09tOz6oCV7d1bhlQwhHoPFTDLeqbl/WYfs2
lU7nuDkwahLEqkCOqTCT9c8zmOumH1sFF6+K58AU3Sx0x/NaofLFwtQ+CmqAMGN/6Zj7sOwB8D5d
DB1W9xgyFNZRlPi//0hkkqVGqTxjLN3+lt7gubswAyv0VQN8mDGx2JAfEto7YV3e4dp3dpNXGv2H
9vJ68+BThF/C5w+jDHOGNeEBM4QVLseRgtazcPAtewUF/BrcF2VOhLhJE/+dXCfxbHth+hZuUTJJ
nSxD0Vmxw6kHT7tFe2raMFOyKVbMRPMB10bgwYZrMc9bHZ0GN34xkTqhMH8OvDfhwMhT1CeAW5mh
Te6zZxtD/Y+Bp3A4eHi3dtzyCOcbkfoCY/S3LpJFN3hHJl/bAF/qLNPN99YzpCiYdWNZX/l/6tB9
QYwvBkpQn2LujvDo98gTZwCVF5QaB88dPwL6m0PTZAgsenTrF/ggpIw1x37zEqYYqL7cNMA9GEYX
owrH6ZpXEUi+FgpEMRUNEIBh+OuOQUlinjaQAeNcSZfoWVGZz86Du7jHQcr/nCH3qoOgMGmsvmHB
HuH5LQemnaMTe3ln3Sxo8cKIOlTawJZzSpawyiKyZn3wMPeQ9G5Mo3QcDhKbIOTv/rpi9cDTEkeP
b79I5WWVhi3CuDyIsMmHBZVYCJQhOCq8rKmVuEgQzuy9sbZEVkha47rE/+zgHm0RI2DVgD7rvxp1
BsWx5QEZQG9+qtzhw4H9TVXtHy6Lyjp+7U2EUSf6lzTLaXKbIlp/Uak3OuE4tfY8EdxcxhzpPpdh
2xcSu70dMCrLvfXgmBjnu4vWuB3Cj6UernwiD2LaDPrr5T/QyEdTzSpXDCMo8+rep33+B2+ICm2i
uCI9EIUVGmgky/7Hqf/m+eM9CvVzXeHT7pF+hEL7BQYodw+O8/HIvsno3DE4sAJbfF2bot+WgkXX
mq7Pa3iHvV1WD49u9NHhSlHzZ+Ag+srps8rpjnWNW85j6NfhX+pjd11nFsNBjlyowSKf/XJrWFH3
3WFX/9aKZRNQVBm1aVABWkCYDGDkqPsrN5v3WuYR/ugHOtG4G2KSNP53U7lFHXyumz6E8TVEs21x
ubUYzyTRvwXPE/rqWE5JiDs4bCbQ21NKB4QY194JWFuyTgezhWXorCcWklJOCrDbY7A1fzCGmQjC
oTLGyhn5ARJtoOVrfwjDfb+69Qx4aYb1+fjJzA0L+ThamwWMFEIf9EIyYz9bcFacrsVm3xkHxhX0
JUCAYzixQ1h/RKw67d16/o2Y4euUUDmkexyVXHxvCPWIONKWmugAQfqNwBMssYF57hv7YpEOs4XY
gvzUuMPNlxan4ctvbkwY3lrwGWr7QSwwM7jWgEwigS+t96KelgPnM1xrkSCioLrX6yHmTkK9Jxfl
tHAxODRcZvMc1fC2438qFSYRg/Xr9tZM0KRtzy36eIkH27YnjwPKEE9Y0kkLOdlv8dFbUBzTe+8u
qQK7vnjZuqKDiTK/OXRwmwMEOUigAhhz9158wEFVa87ANpLFxT+gfgbIXUP7b5CmJAoaPNv/WQKM
BPRRxn2SQf+Qdz2yZ4W3oIZQR0ODw+bdhu7WRy+6k+WwvVcYgZ7WOpnRxASvgazTVTbpVpURYV86
GjFd6OS2Bkj0m1g/occFENUH53h7c/vpuiNlto470M2QsgCeTSJ5oK4uoenJZxTQra/Ltl1OZNvS
ivM1geqmWKb4Xun5MvUGVWUsy6prCkTNHYOYPncg6Fw+HERI7lUoyx48SdLM+qL64a77vk+4bmiC
2OhS0RnnneOnTQBY0To5ob2TDqN/BpKZO8N6CphxgRKsIaL4/LnwKpyMnleoBqD0YgOVdlP/UgU4
qevF/4d06OYoJj8b+uXV40g97eP9ITb7koH4IeUcBXmr0SPG4j+X7c9q1Q9g7tKNOkA7p1Pg9GdJ
QXDB4Yj0/61tjyidrhidUgfr84gYQq/7qqXCQdyn7v4Sd3O+O9t1Evyt780dp2aGnQWsSH3UPT/b
Wt+bfj1J6aCp/bGTOrhr9xIuFd4Z12UAUmCzvJhD5Co2U6pnBgAV5drSxyVbwJMPI+5oogSYo9j5
UNR91KYr0QY+gmF5AHpbeOh5qCLJWCGT2EdhickSWNvC6hrBzwWyc9LN1GdYpT+btmvKep8vMNyG
jiH8DmcJ5sH7p90qdbB7R5Rsy/Jv5zNgrbCUpj9yFyiYWB/WOrxQ62eh4A+txly47MvRbNCSkjdj
5l/Ut0uaiN+CKirdfTyFc13A9iaxmzxV/p73scwrQHMOxYvxYO20pEGrXlyxpfXm4MtjFC867YYl
R4Obqeizn9Vxb0D+OXEWNeoQo3uaFYSUdBxv7j7lXRzizP2RpDvVffCmpSgmfHQymaQ20+O+R0nD
4w++vel2KyJuD6vZyt9bXg99ORmdSweuLz0EOG5UTAEctAeeW8aeqYONB/o3RJPbbG3RCZlWZkgp
XGJqlDFrbUcgx+7Bm7GR5rCgvvhvYTUCiSt8+hvuY3CJ+mFl4I6c+Sp20KP1uVdRNrIZHkUoDlzM
9Ltt2TT2FNP2ZvyuRDmYw64+6QCKsb0tZsJSxeuHKloL3wEcZJ0z8Pl6AeXUVGUrh2vIwnPjYlrH
re52MFcIp1CT4IX545r2Yj8Epsql/zNOmHhfpgPDGO4KvMtX/ZWOzbcnFjRg43nw5NPUsrwPYY85
+Wkt/BxReR+Vh/exOkct2pMy4CXrHjYA8wvcFQGQuhnFEPHQPzmtd3Aoqre+jV7WHQ+n7k5khc3j
7yePqsRBxxRFQxYNLF2WN4+AXXPycYzxekdMkzYZTIyu7HdaU1mUDKxQUpeaQ79KFdY83GwX+9TZ
N2QKHyqcRf4kCrYCJ1fuS9UDOPdq8NL/nKlNTReVjgBVu0eFh4s62ppT3y2lO9f3VQWFt/XnmNMP
5unT2A+PkdIkbWlUSuDM0QKNQa/PGON96CtQnJQ9jARIeeWUZMU78PeSGf/gGuTFqPrvtPowlwYx
VA/dSUbAFFQHLEKddIueIBwTLxI5d7ezBKQ80SDbzHhHJMyDY1UBfj51e3Fhkc75vr86Ynq0TlUM
xruOIYT9YPkPOCjPEDz98UcB5yoQSQEpl75Jjf1qQF45foDC/T1QTrG0JtMC65OFMl98FPRRXFgn
fFj67j1yEPG88RP8ek6C9W91E2IcenAvFDakow5Lu0KNZuKcbsNl4+wp9BaUEPP+XDVoLlZ0TANv
i5APTxxR1scuQlEKmAfycStPqoHbFwF+K4fgxNFDaWt0svvhtZLA+Fh4aTlw0AVLBgRO5mzOgdP2
Y2D7l9LIOxEavSi1eNtx7snfKvH/5fHipYH13nZOwU7uN6H5N6zhX9zVW1M6qg/HcpPsaoKUnC3v
vKpQCJh6TEnHonPXtXEGUNtJEUX+pwunN9t74AWIcw0HoIa9AvwztdVx2N1TaOITbaYPLLcboM1T
2CxPIWnSkASP8KZDZT+Rj0Gs/8ag/qyr7hKuy5z4HLMPKgoSbZsJIG78x7j6HcT5D96USqTFIw2H
ezQ2J96PNDGdPyZ8c8mB1M7nMG6v44LGHtqSHSDW/io2ea071aYECxWwQPenRbxiYVs6lrSTtmwb
fRk8X10R7YYDdzTvtieHWou3oK/vk1jAJ9Xo3CT5NLYNYWzO4cqi1x/MKY/JvoFj1BQY4RC+EcGP
zW7+ATRlCZJh76oFg6FEkAG6mvBghhE4ojMkPXUO1p9waFCQbBNBEeBsMaQhqwwT07t95jELA6Fx
qYvRyov0ACz5jX0CtvKx+gwwzhDX2YDJvYRs9HtBUmNRdeE73vExHOlxsF6HGpzVaduCPXDW+eRD
33uI0GSaEZqkbayulJPjHuy2XEZxbOMhUya61bBzS+3E3UQI9h8YrilBqwXZseLHaSHxwfT4X1Ew
eindAdwEuOWTuSPP+xSbi8NhUk4hT0ljjCHlkC79Ex54Kj8Sa2I7gBFTtKD9dsCLwwfx2boxTxzi
6Ctrhg8ca+/ag5uGbMNXXFDOweP2m1HVJ5WVcb728d9O8ScQlY+YrdwT3Wt68N3mvFQjYMhqqBPB
7VNU4zMxwIuT6JfcGVGY4pmaQzWa0szYJz6a6MmjoAtDb0+2ZeGYlfPvrJ8/RR12oFHbKLdcgXaO
oVNofFBMtRd72UTrRzChPcjwEc4f4PoQNneD8A/lKtZ40m3qse4HkWJKhCBpq3pvPMCEdDIRdBT8
w9T0ZdrjP2PNRGo3xCALAWFNVGkf+CQKx2r27lXggdcmdbZtYkxdalBP+uEfattXJ+IihS1zm9ZN
D+N9LwI/gmcDnUCM2X3RffiD36YNRa2NoX6JZxK5qWvrH+QJz6ki63EbJpB4w/AfmaOrE2iejC5o
9YE7DJiktybaJR5eU9CBSEazauz2h47xvXdhej+G2OXzpCoQDbBzc2MIRybsNIRQow+c717l4Mf0
CODbwCiRruyhQDjKoPHRqqDjhZbLS9we7kmWdrgPqy04+hqLwYJ3O8YOZkna1qFP3ubux2WJopKS
CIuJkwi6kHrCfsez/oy731KNy+VI4TkKlHEO9Y+gs0aci9OVyEwfUydSds+IZPOXmPFnrE8MWwUz
OcbRpAvhIGcjdBvytjbVmM8wyD2y1edl4DZvsXDpLQikCwQX1580EKvm7opOwA5de9ak3kSCRKS2
7FHUlDj/1Nsy6PXs2Gl42KMmfl5M5BXONNZvsyPi1Do13LFmfD6uRJf6HOcw1932xNVQPcYNB1nV
u0E2tTFBsDQqoz1w2sTpqgDny4Ceg+wOCOF4O3LOkDOF1L1DszTts6p6p6jQspbREoAJaaXNHW9F
46QYei/q1UcY+YenzcGUAnT2oC3M1J8UNQy7PwRVRKPpMgcGe2uMgX3NPSnQnA7lGnfihEPZfVgb
K4sq9md4eXtO2a5qL7Vy/XKugx1HTBAfzRwMl0mppkQ6EOI9mqo/dAbUl65McMCj885NN5snNa5T
CkZhOmpYLifh7tB89xaCUp0BfovXEfmQsjKPS7T2mWka+sEj5VxWcMzY6pAJDw2Jc5AL4VuIA/U4
yYXkO8QteFrLoK7abupqHbY+cGRSl5LarhQoTQs82h3LfJeP3He+KQlH7EupUWlidcThDu2R8SD3
h8fMRe1T9ICjnD2g5BnBQoBwURGONdfMMdaJNm9xo8Pz5LMJpwJZxrIKlT1u/u74CY0J6AY8b1Cz
asocQvQPtH3NX+X7+3VHHvcTj5b1rv0IJc0+GfGzDgTBA4yuWUuG/k9vxXRq5nhaUHksuPe5DLyn
eCH9k8I4Ozo7reYkWmO4Ikg/YCCMiA9yGNDZFtv2QNxgPsPOAImedOnAZhigIs+b24HB0rNa7lB+
Wj9ZYR4LsSG0ISXYqOF9EmTBKRzwHJjN8uLGIkLiQ+M1F9sxefMBRhWAyxC72E3iJFrKwZ+gdHgf
3No8tKbtHzSmDUpLUf3iZzYdTqYFskrUUuKLOk2D37F1IdBrePNE+99XAEfsV0yBNui3qwpw8Lpj
w/u10T+xpEAZsHMi8NzYaJ/CF6B/BGI5X9cAliWIRucCiQzDZOyhVj5IW91U+kVYw//oEe8xdirc
PvVaAZ8VIIGRWeI35rv2iPs5GjGfl3B2wCaEEufHuE3PsWfxDdrs4AzWyeIujJDbdMbs+jLkWLGO
gKyUxVd/0OQ8C7Q2uQR7dY8ZhvAAbIF1z1xfhfMxiHp+ZcZs6G0dNhymlRjg1Tpwx5RTHYLqqBb2
K6yJKcpSjuocB7hXf1tMWHd5u3ghbEhGKBey2O3cs2Sxq5Hz4gAAnQXTdcahH3yFpAhAsRlFBXNS
xxvd0i57CD6HtdAF1rvE7yYajEnEVQNlY+2I7j6jxIeD+xjH4UdN8ZNRLA7oXH2n3f4sw0j/DbRF
JeI6HFqb3lmi4CZxho6phLYUlxuFTAdZYABJzk286T9B78RI0pj8abnVUTdBmdEEGyvigNvpUpsF
rRRe8cev8hMBCNxtAF4G0hlSAijRAcK6IYBr494oMFMVorQhFQWXtwfx/mrNOPaICg/MP2NCOWSN
sDADCoyDagwmIdCpukYjx3yXHocgt0I/GJkAgEivSLDmPVnrIRspwfxljBeYBNQdOxQD/YAESd51
z9hxrZ9BkRq5xzWKFnuBsi6GDn1fwGjn00y6QtdieGMRyppic9q5hDvXWoKJBFemAzAShybeQz8B
21ftj9OMEyAVfhffLKJoi5bK9UX1nqoOvRgMtuPEQRuvDT2qmMCaMlTbfxuTi5NsSIOEVgROuoDy
FgeD/NHiXWO5BCxFuJi4cQFIxfpLlCpPmiPm9vqC0pH9o0s9jxC6YQ7ANxqHhMf26cw9MV2ihmGQ
o0M+J9rJxnveGNiRCSokzGsuDiujdqOHBlfrXQg+9IdlWrsHpiOx5D43UDI7GiiDINDQo5uGxKxr
GuAqsbPStPOd9clHsl4RadsjQm3tacmqOUqlnad3bhl6WtXwM++QSLCAvj6zagNrp7EUAh8AKhNC
lxB8ycTyGmZDSOh+WyBuSNp9787+3NjjvHP95PltfNREegCt3ObudKQ61LX8H2nntRw5lmzZX7nW
7+gLLcZu90MAoaiZZMoXGJOZBa01fmc+ZX5sFlg9XREgLDCZbfWUFSQ9jvLjx3373h0Y2pJLOKmi
T9IQj/s+4QIKjFRBgpFCRCYN3jGiVnot9Zw39FRIOxhU75QY/GXmNtYffdrWVyKJ5z2vf8EGgNFT
j+lGwLS1fwCNQzanUIpHfCualUNX7i2c9j6KIYLWM3IQVRoLW6PW6+9RparI8ySt9ujKgrQbI7ge
/EbuKSib+darYSGVJR4UtZdb1+LYRFduF7pbclPpU9LjfFpR9Wy1JDHpk4HbhT6S06HbfZPjAtxS
JouOMmj9Pmh1iVp2lTiRSH1QUBCAD0lVmB2Q3rhWtevQ6OT7OpK9H6NRxOGma9ryo2gk9AaARTXt
LPFwoZXcXOWGmD27Zc1DNzb60uk0Zfia4kWP8hgYdFlFlH87SEK+G0kef4UAj5qMy2gpyvS7rI1R
F+51zfoKFaCibzPZTV9byRocNxOjfWHW6HNouWj7lUaVNDDL8GfhWf69W2TVnaca2r0ciRwL+DQS
SGR8Au82CUHB1LrfpNMRKCpSjEP5cYzMHMRcpNcR5ROPBFUVKPWLmojh55xDx/R5NCiC1AmInduy
0LdiihFyBfV1RFMBL8fQ/S7XOpjYksCZB0511EkXPlV1isONtfYHVPD9s1CI+OVIbbtdmdIz4I3U
LKzM1w5eJpu3Xitb3kZWjPHWHIeCers5RF+ksK0+0KNslPZoeERAmc4VCFDeuAfqmH1pkz7Yq17R
oZQyVI+B1YkAHjqk6IGg3MWE85/ojcA5Vlr4Temt8DFo/OKDRrXxxsq6tt6Ugqg++JklfMvSVgac
4YcCAtO9LsFUUKdk8SXyZN/dQAWm3RNvvOqBIf/wvbjd9WlF7hHsyy61zPquKtPiSar8+hqI4XjV
BkhvUjwawuuujSZEfnh46/b579f+f3k/s4c/GwKrf/4P/37N8qEMPL+e/fOf9/nP9An078/69iX/
n+lX//2j/zz/J7/5r7/svNQvZ/+gYBbUw2Pzsxw+/KyauH6zyXeYfvL/98P/+vn2V56H/Oc//vby
IwlSJ6jqMnit//avj44//vE3lF1l2BH++9TCvz6+e0n4zaf/87+z/3p4aeJs4dd+vlT1P/4mqOrf
pUl6b2LiNxRRnfr4up9vH2nK3yWRNh4DJUrZNCSRj9KsrH1+TbL+jty0gnadNenMKApNR1XWvH0m
a39XNINf1BQR6VnKfX/7f1/xbCH+Wpj/SpvkIQvSuvrH32bdS5NEr26aIlwbimhIfKHzbqJESipP
bizRLsnwR5k85RD3JjhXt3s9mZx/WT61JE1/6qRV9F+mFNg2ZFNEfXPWVSYKVeRVgkdV6giEwfUQ
2aIrHDT6lg6hXfkBUhEvgbohcuA0sC8bn7UCvrM9G2YQFnEvM6F2k4ebofug+Z8LMmOXjSzNpYUM
r6kbJo1n+szISPAopy5zqYrZbZeId/zcF6XtvkVlcXXZlDTj8n0b0KmtWdeZ7xH7msy1HQBqk7P4
1gD+RIQf9JuSNxsv+IAXpkKG2U12ipeutO8tDhWdArL5mqGb0/487UF0c6ksgwLzsSQ5NUy2o+lx
ewLU1dZmddaM+OdIEXGUmFFwTOas383QusYsdWY1KLzPPeCsgevv8mwu7Q7YxExLRKFVo7fhfDQ+
6DPIgNgdbf1FT753zZcgWqHQWJgwAwQ9SwYtFJY47KcTptBFhQQsJkwKrL5KprV/DMdwn6PSenkw
C/N1YomJO7ekB0GpkFAW7apTHdn1ALuu6ULO2RqnNTFkC+CaDtmgjBs6t9F4iaQ1XizZ4r7Zps/W
DqHNz97H10nTjY4ZO7oHDb5CcLg0g8inTMrHio67nG05MiiZ1OW+DDIp7Hf5QARWaXVim33UO61B
3Hp5HuekJ2+DxG3jF/HeyAbOOnsNan5xO+2K7iq5KwNkL2OyuHsEVPeRjdDIle7En1A08DbWT0qk
K43FC3tykon9t/VpmU+6fAe/T2seMwBywLVKPVHVVwXw4uUxrhmZPj8x0seuKHWZTo4zrujN4YFQ
KcVXSxD/vP/Prv8z37+0KU9HM1s8YktBSEYK0hNXD/ARgK4HiKLvJds/IJnmWMe1LvM1izNnLCVZ
JKq1K5L+d/ekJTdqZv6HszdzG6UvWQiWcaFVtfU4iuPelHVovZs1XTRpImWa3ZwGOwHRPdNAB/WN
uPd0mbQyosGml2wdDMsYfZ9q4MOE3jGUO8t0J0zgLdREu1wExpCvdYNPw7hkfXYOknYoexgXRYrM
A+A1sg1tSOBZZU5LkG8HvWA3pvl8eWcunnZNlZGetaCBs2Y8VXEntkQk7Ew3AaxJqa7rC9vK/nDh
CLxsSZvNLqVXwi9FUiR4WEXuzNneLD0aEXs3oqxhebCMCN2IeHZpiV+LlOdkpQjCB4FOjH3TiOUX
QeKZKJA425m9Gh7CvEJlW+/GmIpOGT/V9D/ZpdoJO1Vv3K1P6cumbISnGOWc/wc3X+B7xgfVVLwn
zYCjw8pF+Vb160LbCn6kfg3DvLiu/QoEItfucF+TaTXvQyGujiBZbq7TNkaeLBS9jZ8WLRlpK4y3
glDqV4aq+jtRKYV7dQTeLMfo+BDpDxtqsAXKgJH7IKsCjZtp2x8y6qlXYxVIKyd9duzeJtMkKOC2
1tjuc3Z2EELRSGZHAXAJUj3/UWgrBt7TfrFcpxamb3ByGOhDkdsijRW7dNxb9xGR2oMJ4UIP4YIj
bwRnzZGsGpw5SaXM6eMiQWdr9+nRvEoO3uOk9ZhMnDyRQzZuJVZdm8LZfiRSEGhFxh5dj7bmd7a8
xs72nkNgmkNCEUXFq0yPj/M5lOnDaPIBONTE3d/f5GjfWptu3x/ybXGDk95L9iRra31dm8zZhfPn
9jgxPAscOroxfRDvGM4/Se4zXYj4y5Wbc3H+TmzM/JWq5LUoWtioM/rVrCcAm5c9xtwfvxvFbAsK
rlz1ZYeFiURP+/5GG3Sn74AoPhjOL9tiiVQeaDweFch2Z6Pxspqay9BDB3bj7vNdfwhg4gbwt10X
pHrPrcsL6NTWbFxhO8iROtmCR39L11O3R1hta9jdTrlSbPCxW3Dp+5UBzq4XJhM6LZ03hGooBtHk
bC8O4VCLAl1qtvoo2uJWoam53EQf6LbYWh+majFJatRd7PxDbQvH7PPvmDcNVSPC44adK8WrSlEj
FIT59nXScFchoFIO4dMbjTF61wCL6UWx9c/0KR0vm34b2cnF+ufI/zL9Tj4+LrSmbybTu25LF8PW
vAq/0gfjAKGxg82zsC23Od+hD+wUoWRzxc+8P4tMPDcepE2IYRPRnzsBwSAhCruwaltdrH3xCthL
BLFspp5k/8PvDNVSCV002eAhN/OhNDGC/9LhvBqukk+UN97CaXk7HqJbYOrHSVs8vDOQQdtRsd/R
h7PqVWcBxdtkQ5eCOBg0rDi+2TdQ6Qdp67wBjoXAm2JWmzF/4sfozFjje1+YVxiZIWbRTXrAMHw+
r3owlj21DTa0e6NE33zQ7l6/JoOyZmR2SbikagCesHiJ+lwWnytEyVtvJTJ6z+GnkUE4Gclsh4AB
B4FRM5LOlnYTIaKA0lO9tfaQIe6yFcrQeX5oWqEza5OjOLnYjThIR1iumLe90exRyQU0a2c2DQMf
hRf4GSA2sEUO4081tLUVN7uwO85sz57nY5yPERVp1e6lT0mcXw8ymBy6sqwiX7E0+dDZoccSOSLO
AWHtXEGrz3yS+NNJUKIbKw1po/94+awtGZCJYkns6QpMNLNFixt6BIcBAyqNVKULyjL/ctnC0t47
tTBbKLOHHDxWsNB3T9AtNgFtyyubYWE9dLKEnFde+jIkTud7oRLBXEpRqwEAefKbQ9RUwDquJVbl
l4eiy6R9NCgdJk3z2e0qFR2BPrzktqSgyewV+zw16Sb5xXf2tLW52jCB+qvJXTcbTqlCXhqGmmbT
sKV7wz6GbsYvd5fHshCoYkXXdZkn0/RYnFmp2x41Xr/XbP3WuG8Mx93T0km8IKrb6mZSZV9j3VzY
CCcGySKfr1LdepVUVzX0F31y41EQHa36gxw/Xx7XmpVZgKDprZ/DNqXZbWZ9k4rmc+qntqvJK9fh
wrkxJAiS2A+KKvLsPB/M4MVK7XslTcR9Q3ubYgvBH5cHMv2F2dE/tTCn2pPdCp4Bt9NwcPW/dBn8
Q7lfU5l4r+sy7TYy0EgcMhZ9npytRF8HZFXRdfoq7Xxbeq3p4bJ9u/kJOtSwJz7bfOu/APQXncjB
4e26Q76ar3uLnN4N9+RrzBxR2nm61sQMN/gU7uW9T6qwvREOk6yttYNk40tKpCVs3Z1ICnmj3rsb
6JFu6rt2S8M5On7xbyywqsIHx5WGc3w7Pif3SzEq/TCmrmYXIiTFegKo//vlBV7wWjyy/7IwbbET
C3lbR+D1LM2OUdBsvPoDFfzHMCwyu1KzaMV1vWceZJlPrU3n5sRaBoQuCCrGI++rK+s+fKDqCCEm
qLXSEfZM+27tMbK4swihdJNYHRbc+d2iamPnk6LCwzwWL/7zsO321UfA+NvsVtv9KWj/2n2J77KH
7t4H+LgNr9Z8zluya76tKB6ZOglaTbXm74VGrS0l7xl2vUNMT7gStzEZWffBfQ55saD/nDzV9mf5
ISZwt64mtRj1w+VlXnJIp99APp/4sTXM3G8FzVZU2CZq2iQaBG2Lp1+3Qn7d4NVH3CrNt6vgBV0k
u4wzdSPw9rQwUTZuV1zSktOjwqiSZpNIBMzfAPAWBjyMPB3IyIts/ozalbf4vE71dvPpFDIljp1k
mXO2wjwSaeEsfZ3AX79qbt3j62hHD/LBOF6eraWjd2pndpFHFUgLP44YiAdgALQlMMmjjBfXA+vT
ZVOT35pvQNKxGvcsDxp4b8+XPy5ceka9qRARC0cxfEwLcZM12T0w2E2krRA+Lu01niwirD/Eiu+e
LWCadKUSetkWBWtrQLujItBZ5ZlzeUxLV9NUX1OJFy0ilNlNbpVVWDVNJ0Oc4lfXSuKn+9T3Jvwj
xCg0raDO6csVQC2jeqT/Q17ZJkurZ1EU5nGoWZo4n9JQK+K0y2WqAbUfoQAmdMF9K8jDTSJR10k8
eXi9PN6lfX9qcOapVbrAtH7EYC8mh162DrXwy2op2qQCSrFKsozJVc3CFmA9/ij7pmSb2VPR3Nbq
lah9uzyKhc3BpPEfiSEqseYsEPcy+Ek8KETtps2LXZbTHwZNYbAFWz/al00tTJiJg9Apkyq0Scxj
CniaxrFLYcmwlBo0D33T3dfLFpYGg7czgQfwcKbSe36sFEGLfU+SZZvOFPgayJYXwX4YopXK+fRn
ZqfXlEWVWSHhY1LZOzfT90AOjZGBuCaQNSD/evsUfzd9amCgEvQ11MPSqOiqExXVopqhirON5hPm
k3qyQMvTstMOEFNFHwGF/sbqyLJqgRXBy5LCOx9UormV1IcMCtKyTWd+jI2VA7r0ODcVZounhWRZ
76JjfEGUNSlOryg3zdb/2n1KthDc3IJs2pKp3qm76oard7cWzC7lIE4Nz4PmAp8I9yuG9dveGR1p
EzvGHZdIfvc7imacWZWyhahaigUkZhayZqnrjaGQy0To6Fnb/Y3iMMiP491oa8giCw/C8+VNv3CX
YBAwDCAcY8qAni+ckKq1HrgFJcQIXBtdgU9ARQeYHHqY6DVoB1SvOVw2ueBrqXiJU0qZKs279FQq
lhaFMEwmXmcPvr6Xg3QTwbqBXtVKiLpmavr8JEKNCtBkUL3RJAp7W/0s0VqtBy8KgP3LQ1o6ZBqh
sCarOtM4l4zyNISpqqCjPjq14rcmDcHDFhm/FTMLl6RJPoJIRtbIZYrT1zgZDmIZcdA1o8TuMK/+
1NVDkWG/tkAL5QXlzM5s2vQ00Q2xfbNjfZmqMjSQOMGPieLeXwkvFs81+lf4dhn8F37xfExyGute
aVWS7d5Gd+KWQ33VHuJraV8cM8dHPXeqzlNqWHFYcwTJFBcyxr/szjZ+ZSEg2Ve1RFxY79Ib+Q83
3sBjtNWfxrtJciWCl2YT3WtrfmzpHtMNQgzOHFmfeRoYGWcpCCHYBYSmXgkbAOPXU769tTunvhOd
+Oq3HBhAL5UkO/cm+ZLzGa7aLNGyXCe2OQZ3xk46eIjoTvouEzf8b+T0J/TZv43NHJgKX5xQQdlm
N/HnGK4FJbituxWftbhnCJ6AR0oENuI8z1QEkB2MNHy9VQ/rI7JzW+rktu9Ee1gmbNrR7oP7+Hat
Lrp0c/9lVppnm1zQsnqkArfwYnp6YlqcktvEuImGHOY66NuilXEu+eZTe7MALtXaklQCw4xoI6yk
owA7QKqhJ01PRbUWJyzsS1yKYYoaCTyAorOFowrUD0JMVTvTSYsU+c4zV+KrpWWDtJ8nGFUJbvJ5
TtUv01G3JKqWA9xxTn0D/HKPYue97hi3w665ka5EZ8q76CvCWcuGLV2muoZtZY4Wg92j6ruIsU1S
QFMiCh/zPd+FO/Wr/FxvRYeuSgReAGaueeylWaW2NdW6TaKiuQiRWQhFbTV0rPp0m2bag9p8vnzz
LNxwFlcCh0Gn2YqY4fxwy7ScwAlOxXQsw2d6HxiDXN4VI6xPMb0hKxfQQt2ea5t6vcV7XacWPNsl
ZqiJSc3zCSiChFaH92K8QspPEg0GqWvAu+OW9gW7eFqvDb+fSSwzRICDigZKcmY5B0giAdRR7Nac
ulKH5JNa/XoUq6oUYMHakdiykEs8n0w6B5GSISSicC9FB+RlYTsjee9cXrKFqwczU1JFkS1dpfp5
bmYUe9nreswo9/6+fp0qvlDsepv6ipZYV9poe2Wb75WvyvNlw+/DB+xSxCf6UlWe9LPhsYHUNC4t
xZZy8zjSD5z74UHqlLsuzG7SJKbPAf7FOhKPl+0uLN2Z3dkVr+plZnkkzWy3QnjLfWjMlSfV8sAm
uDxHHED7zEBsQUkftKZig6Pdx3r8WhX0MSeoM5Ao2Qu59jRCMr9JonZ/eWQL+UimlGBIlCipSRzx
86VUu1bPmpChtTv6XJ3m0NhWbA+f+mOxZ0W1b41jXYUvg1PstvKOgGJ3WMuJLs2uyTfgiSfK7ytV
LvoNRTf4qq1BbBAkNLZ2K/7zfXRLYGuCPwWjxgmbHz1angFNxCrHQtdp6Ic2gPY5RXhdmcuFVeQ0
qDy8RVEDuzXbnplRWFbQVjrRLY1VV8J9cMg+CLv0WNxRi33kdrcrB+k/G6r4Y4HU0gijol3fZTt6
z5zcWUNmLAz77PvMdpXYxkrYQ++MioAHjZNPq8tRL+UVl7pmZRaHdlKhF7UWUQA0eqdP+01H11Pa
rITZC5uEsXD1AqhAoH0uuFcPwmjCqE1tqYlhq4TqNl5bvml5zvMaLBrMjhOcg+B6HthaZjL2UAqY
cA8EfyQhjfXCC12X9jA0TiH/qI1vHU1DRWQ6nUocAxnbAAG3D7ZEqsh7qPdhmX+nGnolgZnt0nQD
+5BzeYstBAJ8R16dE6KT22QegZTo+DbIk5hvKGDjCaCiLXz2riKUT9M7/65zJjBwertq9/0tPaHG
JZl0nMVB0maX11CKdG3oJIdrJ2w35GKeoVcUHOk7bfzH+i7WNtJHj2bUVcvv1/3c8CynRY9fr0LD
obO74JFSoi8k9FcWfm1s07E+eZRS247LGFp3u44+ynrjKNCUFW2z94zxl4/K2WDmOeLe6ixjyLFU
5s+8QKCnudcHd8XIQlXr3MrMDZFlVhQOpG5X254k/qZ4rD4isGr3VC2r2s6/pfbaw2IhrDq3OXM1
wlD4eaVgU917h+yqfSAfgxgnmW86u3dTTam081v1Q327FhuvbJA5XLZtAZH7bsicguIl/jqim7KS
JF4yoRv6FKHi16d2sbMNUvGOK1GtMOxAeJLj7y2cKpeP9YIBQ+YSJqaiIEcUfG4g6uFl6MPYhJ+8
d1xeY/Ev66pr2pmF6Ruc7HGpHCKEi7GAKpNdxXeD9pArSHuk9SaSfl0VGmsT6NwQdQBJ78bTBjCp
tIZi8lwx91OPWvKT1s1N8pxuh+tytyYJvXCADcg4wItx6QLunx3gvvTUGP4RmEKgGda0j5Fk7Jsa
wvPVnMv7BzR9g4ACSL5o0/BmC1UbmjuWRDJ2SeW0d0QUqCHi3/pOegg/mRv3IDxmznAortci33kr
zWTwzPJsAZs09ZQOqgAcMN1xt+qj+qGz06O6RYrD+2ZtgR1DaBVvIFx8QvnUubxBpx0+uxrPrM8C
/sQllGhDrEfy11Z81sQH3YOl+L6Gev+ypffRxPk4Z89BxIzQ3lGY4VoLDz1qmGIkHEea/S+beauH
vRuRRGmJFBaZ3PkTpkjSUhzlATs7fd87k3Jwe9CPSCLt1Zt8L6y0Qi0O68TcfFjwpFithLkGwGQX
/mEOiqP5q6/bxZMgKWTnUH2X1TnUuYoLGVpg1kl7GrbZHWxQt1BDPhuPU0uZvzWOjrDaJiRPpZF3
UwmOgIDX4mmtzXw/7C8i+GrGJu5hS8lgVfoAtbNd2Mf2ur0KnvO74MHawtP5qTnKh7Vc79KQqdpI
iFNQI8fBn3s2pZD6Zkgkw5aGuyDeuz5y2uWLXK+kPd+C9/ko35qJ4StBPvBtFk48KMRmYacNomHH
wabb6uQiEdVzNKffjeweiEXCXbB3D6mBJPSm+AGc4Ula+Q5LN7thcVGQLJmeitrM0dW0D2VBrgAn
t6Ho+8oT8Q3OTreB+6WRN9MSR98vH5SFByKRpkwrN29DC683c3lxUNdNnxJxQsEqgVCpPk653voo
HXQw9Pf6c+M0N9ot9IK28QKVD5Fp+hFdpctfY3Jv57PPCqu0LJoaz2OUqM9XGam4SFQiUodRort2
5mWQKraN9MvOZ7LC+2JSjFXIEZ1bkaGtEBREkig4v0rpl0YTHLKk298YCuNgKgkteXifGxlUD0nK
zCQLWuVOO3ZPcjquFKgWZ+vExOxEZi3Ke70By7cXA1XzKWWbfenbl8fx3qUxWSdGZpNloLGWcB5c
KNXDh6gX2PWlCpBRR+HvsqXF4RgUf3nAmwRJs8WXO5rKpNhyUVPZxYbuQIH/O9vrxMLslQGzRoIE
JWvSjw1CPbH4VYRJ6fIo3jsq5ot6zQQVosI8r32lcSWrbQwdSppRzFaGWtmQ3wy56EqAViPsjv+Z
vdmVk4wZsqWh4tpKIxgb07cSpx5aKAkD9waJr7Vnx9J2eIv3ZODGU/n3fFtDhduhQMN2UHQXIpXs
Re+gd0/XkixLe8GYoGNk+icA28zdJ0Iiyz3Uc/aoZoCGkL9ThnAlOFi0oeHnyaDKVJzmNrzSRLnD
E5B48W/VtFIgnTTk39hyNPn928hseUBGiVpnCbCMi+EHgT72rFFWdsDaOGbnRvBqhcZ8xhH4CACk
ifUoBOpKam1pV58OY3ZyggJ4hitiYyjQxdTDnQKQGUb7sXu8vJ3fh6Ag+U7ma7a/ILhrZU9kvhBt
3AzVaI8ZDPzmPkZeVo+t3WVrK1M3h4MYYiBJnYu1HuZ0yG12ZuZ//c9MzO8Bopmx6pk5+I8OkYQs
Ri6+XDaxeCYpmvJ2AGwqz68aP9OSxAxDwS7L7IsuQQ1W5S8F/Jb/mZnZddOUVSw2WoCZQfnmafUr
qiLfdcNYGc3yDvhrNMq5h9FgdA1cndGoYV5slD67l5TszhAk+nb92zD/nS1ANAD6mzL7O6yCMYaR
KlgJvcoRnHLUwEBYt2Oz0qaxtEQgzIFCgm8iBTDzNelYtTGdfYJtwUsdpbTfKuTXkPv69SU6NTPz
Nr4n6IGvYYbBXGfJ56BA9FLUV5K075/HQJsmAIkow4QDsG62Qm0cqHmJFdV1O6eMUvWT2cZ3UmlW
dlOipzw0MK27Y+5vLw9vAeM0gaomVDpv8/cpgAHRE60pfTjP7eCuuKtslA2eXzMQGPG3VcTHtJ/n
weiJsXnXYe8XKjGx5znGE6Ij3qHaJ3v9pvtiXcHbsVuDay+5olNrMz8RKfKAliVD0xEApnh0Gw4r
V5G85MRPTcwOMAhRg7w1Awo+aa8abAHkNmC/h+Zro9rSxttCnAuAS7Krhz7ZlNvBCeh/6LfWH+sd
MQsv87OlnL9hI7gA23FgvK1xLP5oPgEJ3mb7wFZgB3NkEDVrE7wweghY3trtNfhY5uk96s6IPyKe
joQZhN2h+yR2xoOrBkg1r5zChTSpjilqURIQufdZh9HKR5QRAjph0/vUOAxbOlfvtc/mUb2H9rq8
s279OxMh9BukKuvVtpblgf5lfeYEIiENQ0nA+gjd0abV/Rsv1b6qkfVtjN2VuGDhvcxQJaoVYHeN
93DHqPBJU8iu8PZWFYJN6HiP9VP+5O/qzc1NBsexHW5quke3zWHCSa3B2Rcc66n9OepRjVCaRtpC
sElWSahhKWierMb0C5Xws1HOaQBQtNLDJsMK0hfAh0mAbLXPiR3xJO9adHM27rXWOHXk+FdrObnl
zfTXDM+LxhXPWD0ssY2oq1M+j+7G/ZRc+eEOOdLqtjwMO9FBSDKq7bCnHL+2mRf8EhNMxofMMpHZ
/FWmmU2Y1lBw2qi8pLC6A5xOVhNai0YU5ljTSL68q9xmrQXrhyigGf8i/zG8VAClEP25IdFpXMH0
eBBW8V8LLfyYOzE5i2iHqDNLI8Vkd2U9hc9Ilfk0lFtbaR++1J8AzW7y/epavs+hnRud3ZwWL1BV
yDEqXg3bCd6jHocdSh7Xv+7srGkiaW4jhUVb5uxNYKDQbGodOrGJhPiBn29E8ZNvmhsNvYXLd/K7
cI3AiZeuDlKWJ+G7XGQG0RTJlN6HKRw2WB8eE/moBx99FTJFaFYuG3t32idjtI3BM6sAzJrDlCoz
sPpMj3yEnt3HJMtuLQudXctdidmXxkTxmXe8DGjPVGd3ca/UHYUUpFVas0Iv46AIz4H8GU409Dz7
lVv53dZnSKe2ZpeyAtd5H+fYgsI7uhUMSdgLgfTHr88bQKEpamM3vAtyXUnWBRR7PScz6YLz/8j0
76P7y55iGsmJkdm9U5IuyN0MI6UafPYBesh9vAKgeYsKzmIybGiSYU4ZYDKj8/6XVsr63jN1z5Hb
Ur5FfyX9YLW6kEBs7jXNXgL4lQRQlWeyhLJqkmSfySei7yJGob6NZSH7WFea/JLGmfiqd7R/7wGl
oUTkN8r4QwWkRvyVo8AKwWLgfuKxE36FgzLdiRCJ7oQh8R7bUP4WRJqKDI9LiljMIGGeWOR+aGaO
pA0c7MdcsZpHy6r8197QoMG/vJbvPdc0ByBdyMSrrOj8bIeVEMgdAHynfI3ozXw2rj30hT/oN/o9
BLHKC6zOT+u1X/ld1D+ZBUBjEENNvQ2zd1mgiA2gDURzxrpDqDPIsvBV7Kt2knmKbrReFY+jq3pX
VZOxhfPBuA/hi941OYy2m0Gq3d3oGQY0+mioobnujKHaO7mFtJ+UJu7XIIiRSU6HvDgGY1oByxDT
5EauLO8VuePuZyCW7i1qJJBSRIOlfWzESWnu8tROO/Td7oJFVCN4A90zj0k7qcyjQuUBnbF7Q6Ww
PUTSVLRTk/H7f2Zp8gonZQaeFl5N1QqloVi8jpT84II1bQQXlbjDb1iCspFEGo7zHcsB4mWGDsk3
1Meo9srdTRFv8xGJaIh9LxtacmQ4Z3oLp2ZM4oXzIaGuAfBBQs66U9tNJkE87q0M5e1PzNdn6sWA
boTa4DtAoiiIrYsgmI8IdxxpNyEkx72t9qn7OYH97Fr0Yzo1jB55dTf0xJcgoHYArsft0FOVhc7R
g647th2SMJpcICchIDxCn/k3WU8LJ+1k6bNVa8M+0L3mNkjU6NgIETpfldz/TDq3/ENTXMHaX562
pbvmdEwzr9l2pJMFS6a27Il7V/2aauIGRbBeR5kjPv6GLZPVmcjiZDBQ50uUlVFOmmhqcleEjeld
lcnPqor3jfTDTNofl20tXdX6ia1ZqEMKuqyDqkH/HSmRvAztvka6SKtXhrRiRpsirpODpKFRIgl5
6zs+x7VBWif2cghJou3l0Sx5BoIBDdQBkhjAF8/N4IvTNChc32ka4JJy0Nut519HnfcRVoziPzQ2
mzohTuIkQ5PXSYMXL649iJ5yxT0qrpd6dps3Kwd3+u7zU2UAuKOziuLfexhHCLElGRckZaP8o9DU
iCn/KIraGfDHiPDsBbVe2fNLrsKQDZr8qI+BLZ7FVxYMvACOGWCnm5/luv4i+LpzecEml7A0LvrB
gaxpU+f2/GSpAJWagHEBhsl3lhKivJWoWncFv7e1R/iru84RZtyhSFTwRm1pi6pC3XxEgEH8ysVU
OYlnWHtf0qPr2grGg55Gxh25rXYXN3lm06QY7+R2ML+Nvox4ZTgat3mhJN8yqqkb1avQm0Qg/Nqr
ZehrdD9wH6SgLr9GGhIIEJzQKbjJdTd1+sHNELaP6/qmRNvnq1k10HAqRZk6QxCH0IAifDUihYFo
hKLl+1hJdHI3KYxM1SarO+nJEIf0Y2nlEfl/q2s+qa5QNh8jNxKR3pRlNA17jkQS5rW16dMivG4M
s7OeS603aoclp6Rfl+rGA5p77Cwv/25pbjxsEhOFNQqL2qfESFThZmyaPHmQjHgMvge9UpqvmYDq
1Y7evMglVavVNx3h521hDgGU7pl1KxJk3fYidJt+XYtfqg4STrk2oxs0XMKt6KNRJqd59lVuVPcQ
tGW79QLN/cC6uRDPu3F/41tZchsFSuEgZA6Be9JVjwJrcvSEER3ExECPNunrnQJ7/I04ZqMth0mw
LcIGlSekvENknvPEMbvmQyN24jHwoHy0oEV8kEpCmI0YjfQrSnJhj3pu2EPcQhavRhvRg+fMKkI7
p8BVZQbST+gQXetSJd+MEFfuYzdCLDoegu2EK+x2iWzWx1GO022J5MZ1jDiRHSZm/Gz0jei0YoeM
VosiVTI0/mMo9aKxFbO4Q8batKJdi07GxgjNEjypwl9rDG0Ibejq+93QeuKjmrfVVo3k4mnQ45Jz
meh7pF4RjmgVBCFctKg0H2XJaFCb6fpNEDLs9do20rSFP9+oDhHyO9tstNwbtFIM/JdlooLrJqjb
uJ78ecjFyu5i1MDUiNJ4KoXhgxW3rU1YgVJrhUawj6bAVV4YBe1ScYgUnCcNw3UOP/4dknwN+j++
VeloTefGg1pIyRHNDX+b5L6/d2XR/Y6UGLoDYqlBhZEO9ZUV+JLj5ahqEtBBZSf2KJSh/bNzO9E8
jH6d3JRNKu3VtkVJA70ZR9CseuP5unWVCrq+Gzo0CjdmRU5dKLPiOhNU5dZD2Gc3eBYaMGYKL12I
UNngNcl1B2BsS6tljmBcGm2VFnnu1JKNT5qWfNOiztjAINjuR032jkFmSs8wI5S2XhvdMYja6JNc
N3Xp+GiGNZugq6K9FzfJ1gPR90HVMv+PwGhRayF6Rs63QWteRou8Duv2ZsgaxIfx409IffUHc0R8
waxv464YvjA0EcUdtXiUKl2+y0hQPrkNGnxpJvcfVbmoUMxtx12Cpu+Drw7CsZfNlKYB2eqPURRA
ZAJkBVbxqob+r4y9x6pXUPwMfJ+ZysXhoGc9soRuTsBTjaGIfnSJKtOourtechFhyJvSQ5E9ih67
MQVtkon5kxw1PsmsAGXRzpUip/RG2pEQSLr5v+ydWXPduJKt/8qJemc1B3CK6HMiLje5R82DLfmF
IcsyCA4AMXH69b2oqttlqxTWPd2v91EhbWGTBAFk5sr1gT4sc+uXMch1Mt5G4+xf9iFoZ1qJVT/d
TcXQVQBwgiea7Fbm/Q0sZtTToB0QIJDZR1t0K6v6flhEfz/2wjtLmA80ymzjPvcZiXAaC51rgAmn
gqm4uil1x9AR5YvmIMva7uDm4hxH0oXfA526D6rFu4jYNkTLLG39IR9nUqL9LBUqw0oG4utEcNiR
cXBsPZXegywCJ9RE87x0tbczntAn1c/pFdQvOBIaMoOe25Br2dnyCCXv/NUBiSZPEKNcp1jmrpak
c69rWLABFmH0rQVbewviSrgl2gK1K03w4AVAwdLqObaJPbfEb/cM/oWw5a0TAFe9FpI+5vv5RMN+
T5F+yGbOvdyrErofiGE0s1U1fprjtt3StAaEirE09zRYaIGBT3kDaXiPKQSJnqaQqW6qYWC7OOzR
uQFtRgZMxfcaOqZLkM/DjY4TeRl5UhwdHob71G3k5wYi0buu9skxtmxByDbOINoIA4xzF1dZn/T8
GudfdZGY3r0xGmr4LEXUuzc2qPexQndmI5wLXbfkNEe1v+D5wGNXiIRBKu95Q76QYMUFT3MBKox5
oG3XPOH0Xd2YGIt7xla3jiyaHLAtHeNdsSXus9SmcAJEjh5t1omTfKZMztdhu8TNGeBaXTFCdLLp
KkvO2rps+Nre4RyoxH4KED2YsF0k0L3m2zIoapzkbtQ0OWcDduNNohf3ChAp5xP+nc0Tx60Qa8pq
ZenVmJEp66JqE/cLWFWM+kBQTuCkWCcBmqSRKdljiZYoR9MGmK+A3MAGn/BN4kzJNdBHECi5rB3O
mmnWF1HJxss29adbUc7dsy6FulRE+5uwQaIsS3tR33ttP1330kCKGBgXizZdppsRrQ93TlBZMJxI
X2acyvLWwS4DcOLg81tQXJbCxJzczv6iHlzLvimIDYvSgRYP0ji71yxsvitvTF8qqWKVxUPU31Cg
sleUH0icdAmDOxqLGijcuLnVTeUVWtYS5iXgKAEWzMPcrafo4Hk9yMoh94BSb0111QX9cAJgVN0N
gwBcpsO/q3MWmfZcd375HIYz3kbI6XDiwWa4gU2orDZ8AvmznaryNOHJnFqv7oqA+c7DHDjptfV6
kIzKumRbBU4olvGAWuxUrgs4w6T2YEY31zMvdY6K9vw44MbtpnEclmxZKtDegX67SCTe8MyrWHVA
ryiF2yGwu+ehHuUVc3o3F612z0Ir2grWLJwcVZCe62o4qzS59qstOBvxrVcv1ZUEdOk8AMUN00u2
e+BrN4y0h4SD6bTACrMGJrQKbH0hkXza2pAuWP5ap8ocJ3QPnbAyA3anxTsYAN1pBtQ9QhrY50ah
X1Ob1u7LcJ42qz8JijFDdOQg9X5KmNfu60Yk12UyL2dIgEwXToLvB7dfsOMD5R14wOW+hef8BvlX
/gldMWkRLLF7wjup9mFIxc4sdMUvJ4M9R/M02kMr7AcoGYBunBK2BWpQ3PGxXrYtTpi5cQbsRV2c
PoI5D2Zr4sgCIC99XaJwe26jES2uCx4hRSx0C94Jv56xmRXG0+rRq9oRG4+IvwVdb4tS+cFFh8Pq
HT4aXgN7ZPM6qvXeazg9uoEdUIIq0zo3Xdxfwr0bwhRvENvULBqrAh/ujecjkxSHzbQfyUjTjA4B
iEJ6itlJJKq9oQMwQ0TP/Ii9KSkaf44/60DUOYGfy+VooRbMNEvIfWLBqtRzh7WTCA1+G7gq9yjf
0ovBteoKDb2CZHJpukMrhH8AQzG9JDOAqaQKglxr3Rdq6b6FvaLnjimXrUpaJ8f5jOfUBvOCA5dc
MXEgs4o6bHdgmrQ7iue5ZoT5kVQJyHpu3WKVoA3+cmxgLpeNUbd+6ZSdqOrxcd+CEg7m2c4BM/66
c41/aEw8w+0QpK+igx5gT9Q87t1SyXPT2fiAMx245FQghQnm0zdKIZvOUESpTnoOkNafcR9ZoWCK
9ZlKCTx5PVcF9YbmqolrEJQUTGik49S5cCZajNqQHJzxcl/iFRodrorAePyclBWOZAl1b6zjJSc2
jbgLYEhumTc5J3fo4r0hQ/8oPINJMXO7obwmX3lTohepGfjehdENYOba3HQw9juzQk17BEHNC/wm
ulu/rvoiBD/vPpJTvUuqyRyb0QmjDV+oBwKUbW4SqyC0hTVAmSEAgUUKlRN44kt9wYHBw4FTrXuJ
x/rwq0k4bgL4vTB1T0l173AXAFeWeDt4k9pbISuQztfnM/hoSc7IuExfhaFI4wGOyI8ixHQioTPe
jcgA5mJagpzAQvOh7xCF2RQQz3U5x54P02HKD5EGzKw3Xb8DCEdsJVaovLPgFGO0BTjuOtpGzosS
3zBbOhw3ge8CJTOg+BWj1yxo+xlBGlkkqgkWk2KiQXtlWDV88uCOdYgg9QVx0qnoi50nVGtK8H+u
aNc6N+BCUjdfhhQ14ymNriNZe6fJs0hWueHcPoOcuBxK0tMHyBijs7Cb+js4VHjA/2HPx9m26p59
hor/JqgMu478oV8y34ftacYFoKfw3o0BMY8cBKKA6bm59nv/LmJueiTCIxdhGy2XE/JxX6DUg2dc
NKYATnvCqZaNGp3ka9wo4JOthy5S5oJ7DesWFEi1u56I0rQ5s0aQb+MASFuBE0sri370w2+wKkrh
W1SlReO201ct41QUzcToN7qMgEpiswbDkurGphsCjt2jmwhH7l0NklrmxeP8jEWR4OvH3YyDIRJ4
dwniiXGDkBsTY3HWoCBEZfiSV0t52SQDZtrctM1FLY15RCgwfQVpYIRYJY4H4D87i7ViDRF2wpmd
kzCp0iew7uChS4SQQJ/OfKVBDqK8dAmC4A2JrY72Tu2LQ1+7HWhJugf3zvdnmYXTShvWcdzRgyel
ZzJL0gZxuNcnK3G64sCpowaINH3gzdcDcctPohuqz2EFRmXB3bLX23qSc4xmfBB5kTRj+A6im4K8
CXV6JijWx1yPguOQGXhgTmINxhIYctxBm45iO5IZEx8Xg+mWLA0gvFg5y26jrZ69TAiFxaoZFc5N
YxiMd694zt7rU+Q0AoaVvU/DAa3zBAHAZpxb3NQkBpgUqFOwO2EKOtxgttR4bTC51YVuhhXZ5vTj
ixs3HlZA3uPRYf+jdzata5tHdq77K6giNAfAkJM1sc4DuR/lWCeXydzXTySR1edkAXERSaEOhrwU
2V2bYzdOnP0wgnEBS2Oq02PUw7f+zJdBif27AjUPftV4CSoygsRVulFezyXanap5nMaNMQp09mCc
SzAkGpriqNFBJo2TbWUwJRIl8rJ/BWa4ybj+A6+qQXXDXxXuCDrQNqRwXC8cvYxXAQzXhgyKWPYd
jp0+kN4oqt2lMHtiuZin+CoewRLFqYc1FvD3Zfgs4DJbHqhpcANn2IpTJCfdBM/ZgXUb1tI42MO6
C5OxRjvMzhCbJHtw6Wd6PjZAnG3HFL+kkcIcRsYRlZUF/Iy9SFu2bFwE+/Bcmudx3HcdYK2Z7hv6
DRZoZXuG0xyetl8FaWZH5t+PFaAWmMuh/zjWQGPnTVWbQ9C8flOBV/sgWpeZQvcu5oQzgYga9otN
MtYuoN5hPw5yxw1WcqpFvJVLAsu2PKgH7ygRCH9aldtJIRDfj3m8kljTVyhrMGkNyYQ/2Rqg+ZF9
Miu81XvluLaJ9qoskqwE35Xq6saZwvaMI+kfbKnTBo/JKxeWrIhYj6y02JIH6MjTIo3rgr8CZT24
ShTBipldVuDs8MqerWbf8iJakbRGrnTa4ZVUqyXairO6B8BWWDK+hA31QbVdAbeOD9Qtlp51VfiD
fwtX6Cx+5eIO3lReQk6jHoYVm+vIlaALKCBoupCqgqzbSTgQZTUMmu8pBc2MxGZ4XuzQpHn8CucN
Vk6vkFEEg+6V3gtrFhxSlpXpK7xgfFn9Ppaioaa6JqgAf+n8uLxJ8cbMQIRJ166dx91Z6w5wvYd+
scrqV6ZwH8DwTUaeOIZlkD7WK4HYe4URL91i7qLZqYs50vbBrtRiBEJ0Z5CKrTclTN1INmgQjiHB
X2HHK/e48VetUPqKQy6RQDnF1dgeBgvrCqvMdKuruN5GdoUpSwCddaZGChQ3nYYLtnKX+3JGsJDM
tgfh/ZXMvDKaVYc+W7Nym+eYti/DK8yZrVxnyVl4LQmZsSaP1TOkH+NL7IMEnaxMaD1h2auFoFUG
4Sagywl2X8crA5WzzlsuEgu6NG5/ctArcbpCK0mm5hhEc+wlZ3IGmZqjueZcrLRqzfr0bEFn1gYZ
OXcPClaV44g33rkwtd6iUIWDAnejXVjT9NDPvb2u6lReRG6A832/orNlWYoDXXHasJlNisCfYRvS
IFgfEW2fdQCqPuDAhtdnhXI3Tas2pAUgGjICR8Jpa0D/oGvhd7AivaF5k/BsmlBTVAqIUyOSQ+yb
7jSsEPDFzjjQ13O/l4vnFP0KC0+HgZ9PyoqzqEzskcZGHLih7RZhDhwG1u4Vf/bNmXllkRPFd6EG
nxxSVD9Hgjd5XldwZMUS99h0qX8kNKUnHZVYG3Cv7wfqt8eKyPLgj2GE+iO46FPVLkWE+ZLTcap2
corDDODUdmPw0t56yIvt2StiXbmArS9whjSk/Y7i3xNPA3XoBy7xkiAVAF+gqqhWansisO3xuZRX
k3aq62Tuos3iLIC4qx6asaSM8HUSNJetPHjUkoOtJk1z11VjeQLix56aHqqCMGlAgsN7g/YDlJ7R
gACcjzuA9q4Dz9QF0tRsg2ScvxnacbzqjXMvUsF3KgW7HnuRLEI0FXyqV7J901lwS3G6287ItKHj
yhS1xiyJ6aC/KLiIQhOZpMCHVAjsahd/hyzd+LLEcGrLmtTRB21UetbyyTxGM5Vu5gJtuWuCQMC5
II53caXHA3aX4NrtoyWfOx0dEPt8Y47XHme3JYWPV/sy0ghiIhc1Sp+LZA9+s8GjcNpdCxgXzhSl
p/WmFzgktiwCDVl27gtLRQ3AQK/Hr6Pr8ELObX1pXEs3AhKJh8FxGjAOQY++MB4wVzYKvrY1ziAe
bRNAySt2pr0h+DQq1Z1UyiH0NER/poPf5TyZopvRhuXX2XGmoo47WHW0yOvtQ6TAkFKc0GxY0eqs
9aPgZMXIv83hqilFmeDcCUO+HVYs94QUyoVf+/y0lGV5XjVSP00ymc6DKbKXeDDJPqS6vgKG6QU6
SnuMQ6N2CMnmPTfNAneSsoLPS4gvRNz51KYeGpoZV5esXdO7/jLCJRI4XjglDVjYBUgzn7UMo09E
Vm4Rjxw2HArpr6yTIas2VZkmRzb4zj6i4HEhq/WIzEu4t0NAttNCwt2swug6kf6c4Q32Nqye2+0A
BO8G9J82NxVy4gR+6udLvMQnCPr7DStxtlAjQd0kmfyjZwMgQby1RRFY931n0mE3kLopEjqYMxyP
hqO7eEjdsgmvO5YitBArLXOYUDX7wV/mE+n6GdWAeH52As99ViaYvzv9NG0RCqKyGTR+j8OMQdoa
h0161ZYq3FJR0wNmaP2lB+X2BNdYtannrpVZ5bdtPg8Jy6XroA3Va9gOvhjDMyP60VuQa4eGu9wM
phOHeXH0DeSifN/hRovMunZIc8VH8tB1Pt5S0Lro0bGw4q+hJSrSUpF9h3rYjTDNh40G3ntFXTSB
weAI3hc+oLA/V1tR6DI4+HZVLgtbTGf6Yn6ZTmoP3WGCzmey97+y24+0ee+PGa88CEjaUZv8eUzU
gmaIgSXkC31/bSnk0UhGbqXCZvlBZfK9ij8S3VDLwh8UHWJvasl1C0qxqzFB20N9NSGVLzch3O5m
k4cXDLzEQGXVBAn0vHeAUfzIw+FdHc+Pw7+9uaNEQ18gUJhHW3tAYOCAmpM6MGio7kCnPPFLdESd
1U8xZO7idto5cHmaEBLn0266b27t149QV+9Vg3/4Qq/O2D+U8H10/abVjPuhhnXTRA6xufnglr9X
vv9xiDcF59hVtsZGs95ygtwh3+J4ps+bHXx6npPcQOlubrTcI//5oavhejvfVtd/HNr/eV4NfIqo
XJ92TYrpyu6RJjqWx/YWbbWQrdEX9zbKyMMC15McS8r2o8f90ZW/UW3xynXUaDC8WdCyjLJBg+0w
iB+apfugqP/uC/TXtH5rMdX4ZCI+wz1GSQtVVZqjRgkly/OvH+VHo6y//2GyzL7foG9gHWWVZTVf
G/bUwL7xfzfIG+WAizRiqxhekSlA7TmGHkypc8U/8tj86FrWheKHawFzU7dkwTCL4eejuOk9tkVA
vf31xXz0er1ZbtKWmtGCyo4o3M0BF0U243/yTNCzl2I9W/XGb1aUHsmwoYHxFCC6OG8EWT8drPf0
66v4uzMG5IfJX4O8XSWoVahMphgkyNqD/73fBid1SYsynx+RTbyDtXI+n5ZzJEa+fgRcevcdQlMi
hKewLkND6s/PqUOAWLoWQ4tAZClc/QiOntTKPEJO+teX+e5QK7zOQwP8Srn8eSiRBHVYcuTuUQMq
5NBt0wQHQzMFjy7tPv16rHdvabq6HCBsWRtg36wN1ivDepnWQkGOjjSrMnla9wRz6LdIhQ375K7H
yghS63greDZ+yFV7b2b+OP76+x/mPzRJcY3MENTc5X3bvfQfueH8vTkFc+bHAd7czbBO+8g1GGC1
K+Lb8hPfIiZB9WW7GrASUkTbfjfWmxrC/8O0M+fJzUei6L+3rL35DusT/+Ei3cpCEW/xHdoD9vp4
uzKRZb4WiMBv/9jX9r0J9OMlv1lTiOhjFKwwnFc3J7L4F6p3kTTtjj5tP5ir6917s7OhkTGGG08A
cRWYGD9fWV+BDeQqKKapv2T1ZLdKVhnC2P2vp+kHw6RvDmZELiC3+xgm7utNxdF8Uy0gUH2kSfto
mDdHBLZ0mqEihkCmdDNiV4YER+BEt7++mnfm/I83LX1zHGggnKn8DsP41W2sYPCB+/brEd69kAgG
9zAggItm+GYGpB0Nw7GSNNe1ypxa5E50Metq878b5c2a6M+9X8c9RkGkuXHhDwTF1gZ9KP/+Tgy3
gb8u5s0cC3rltkHc43bJF9Vy5FUvZuF9cC3vPpO/BvmbX5vfsjpErJe3Mlf2Wwwl0//kZsVhBBIK
ehbeSufLEVnOMWwpOsR6mgWVd8sEHHCn+N/uZ48C2IuhNRYdJdHajPHzK2mjdmpGibqrD82LIdM1
ldFHG/G7dwtKUVjTwCf4b+6snbaWhaGhuXusvq3G4Po+vdA5f6r2+nZ1uPQOv757f/fDWa/qhxHf
vDNLH3iDRzAiAzy6y79ET9BiHthh6HKyTY9wxLn/6Nj+7kWi8yeFi/A7/doUSr0Kulfk+eJu0/Ez
C77qr6/qvRFw92BNjObJv7cyd0juz/6ITKI0Z7SbNsvQ/TGt/+MnmLz+13/i52fRz6gmVubNj/86
Z89KaPHd/Of6sf/+s58/9K/L/oXfGvXyYs6f+rd/+dMH8f//HD9/Mk8//VBww8x8bV/UfPOibWte
B6EvYv3L/9df/uPl9b/czf3LP397+tYxnjOk0diz+e3PXx2+/fM3hISrqfl//DjCn7++eOrwyfMn
I/6xw5Vr8c7nXp60+edvUGb8Dit/dALD0j/wYDiA88/48vqryPs9gl4FRzD0PgLyszaEcqFMhY/F
vwcgXyTgu8CcE1gjzEYtUI7Br7zkdzSB4eTmw4gB7wYax/7vV7z6Y+f84/ngpvz58z+47a4Eg1Ds
n7+R4M0cWf24If5EjgCNG6EHmNjPr3MwUWXSWsC9bICIZM/myn7zRANIDtqcoCBkQ7AAvzFOgK4n
jM3DwettPV5Xq7f5RgSJ8vaeWhVIkakGdmon2KHtKqupkyltPHMnkO+1RVymweeRtZPIShJAp99o
NTi3aFFZ4guf2OC7ZxqxKnpMcu/jNHDZqBFdPY1HHfeKep7SUBTEkFgktOR8h/YouMYlC84hWWAj
4WWurUKLtIaT8F1qeQwvnHqooUwaYcVDLpdy6EF/NSiHBacmCca2iKRPXqAaq/2LdqKkvtJUh9GW
9BGKoRB/1uhprJIeJOSkr5MCpf4EDS4BDgsXLYH8KJ9QySQ3aconNH64JUhXgYoohUITedUcJx2O
AJIKuDMxaaJl3zZOAAtDudQLsBguLXMpm0BCsoSGpw2lTlWhmcTVLLpoBQpcEF2GqEEcA4YHspnS
sos3yP338y7yCI0+Taqm0IhyMi87PikTH+fSzkjrhJALf7IzS2865sT1QVGuyZXn2T66dDuOqjMa
WRCnCT1O0BukkTbHIKWoV/fuSL65fuVXkFNMHXr0ffgkzZDTR1mIrLLJgwBdwRI6hHhJpdkCq9QQ
BOFlhYUZ+vQ2k2MzRpdQafOrZEAe3VllOZwH3nWUqnI5IN+FUoVgSBnnddcHUUbR/OA9IQvsTpe9
Rdk/H0uLpbdD8WMqXHdggJTBqzbMbaK6NOc9R5nJJF7TnttBUP3S2HaCbqbsoHSxmFJxHnWQ/21p
40KQoEJXPrLUX1YoGA+RpehQi9ukxsxt7rclFcdqlp48xrXfjxBaOU3dbMu0JCGER66GB7kIU+/F
6ZaZHCVLjLu3yTBC/wUlYVJxscW8atbAGqSsBGa9VqE9dsObACyjVJSe/eLRHu4IGWp8sJ+CwXMQ
bBVR4/zJJBVETn6JZMCOMTdcbcfZEh3HYXLSrKtl7d8EtrQUSnBYouQJJEB8L2I2qyJhMxLEnhjH
7sZMbYuMD6JnqBdTE5Uo6HumTc8jEnX9lGEhnMiVljPk2IlmsCOOQWcfHNR3zBTve2OSvuBwLV5y
P5KLvWvQKToHIDskEzsmpPfar65PxbKHSLuZrtK4nVB6ZqKj8Lulgdo4jtWIBhAKLIekrBf/EvML
LQpRTUsP4ieXkvsK/gllNWfaE711IfVgPCR5r/uou6wiaAahNFKT+TKMCuGhKA3K/A1dtRENw2pa
DCUqxz4slZYtjiG63yC363xto1nBLZARFebKL8mXoE9j1EwFFE0FujMhjJ+4dZ0iYkAUbCXuJySP
FDn+jekU/4x6Zr+AdJzGSMJY1Op2ZeLYfp9GYgECm5RDnVcmSOULl7ylm9FCIv0ZZxceoCOxBN1G
o5BZFyTBOpFgRT3TERf8Gp2VLbztR7a07GFefCmzcYiIubZY4B8WEHnmDcoiot3ISXbL1jM8TGBO
bBtgOEXalMUwwB5kU5ok4BfMl0we2RKkENnFcuTgEcJ3NTwSSV1/j+zCN00SI/a9N7bkQL2k9a/B
35bhoZqgJyn8ZYpn9ELyIPyKP4Q4oG596+QUpWtbNEbpr2imMCgSTp25Q3PkeD17SbWWBec6OnSO
5/AnCyE6YABwYQmyikP7ehVDjFEVLdayZrsMIvBuIXgaQhQro8lupPV41eVwQdrSuq7FSbUe5Kwo
Ag6w2iVtHWa05Qs7G4a4+z4ChX4zpSHO41CEj7RI/YZ+d9TSoiAcMXIOIznXy5agAh2AtEn7ZZCL
ekEFWz76GFsXUVVObgGKn7K7Jurc+3nwWXtiS9m0+9734esflTEF9yUuuVtg7Vm8olFTA9d/Ni5d
fb1AHF9XGwcim3Y4BlEVluW26RSb0F/hDL4WKJR11Ot2o1jgUdNFTe2hkQ8xJHT53EDbZIY+uqZ2
UC5Fydur6bbDpgBfI9lg9cY5wZa72gbqYewiKGjI5HOAW+QAGQdNnU+KTz3kXxC2oBKEMrftdjrs
sBzUgQ/hkkNcvBZJw9v6TpEuQS9JVC3YtCKXqfDBI7xPs6qTDgp+3kT9vT/606bXvr0U0IrxXY/u
r3bDYyjTNmRkdL7QNkl7FOrHWJ9Qbpndk4ApQ40eI2rqYyih/H60UnT3IoxkXFQBJVilmzpODmh7
Uv0GiUYTZpUjIEX0G3SCHiCpiI/Ymnp+LEPBW3ghaiZ3ozU+uWBpbZusgiFWtCkh/8GDCAY6ZNDs
M5ExLbnZx7JW9iR6CVlX485hnXUh9yFPIDqCPIVV8lBCsHIZdmjCpNnkVLHN+6b37+UwVmekjkZ5
ALVxnDC34BZwVw9wL95ENEkUBO0QsO1438KVoe+avGPAptXjngbE1pc6jpBKmVlJ52PCIBdDBxU6
UrdVSxyIuoJIzVsPK7CTjeHo1c8hVMXzofRbEwOrxZLx6DqiBubBbRTfztBbpXctnPwU6q6s9C7Z
Iqyf+yM6R875oNNh74Ql+sjg6tJP+6FikPKyoIYSBMcTJx1yYTvMKBK2k3uVTC1USijS9hXMniJZ
Fk6KFfI8jir/OKh2gKiAoqSq5ATNTtXxu7nUALW7UJk2+WjpQi5lB+YHuhkdV25c7EywcBCOfwfh
YmcuX8/F/z9I+M2DQfOvYoT/0z5R8aR/jA/++Mif4UEQ/g4S+ZqB/TMoCJLfkZGMXxEWCOVhu/JX
UJD8jqbkV8NYOPLCtXV1pvjvqMD9naw0SBzhPYTMQZr8O1HB22h4Be4FAZDCKdBqCBneZiu6Mm0S
WaLTv3+w38cnuIgUCYLh9vO4jY/sAd6sxQ+35Z045E1C6W8Drr//IYMJ0kxnVpOKbAjkaWAKRckm
2qu0+Qgs/mYgWKOAyrgaiYM7hhv2SkX4YSCIY20wLShEthFsN+L4C86AV0R91EYevPp3/5C5xEB4
iNFaqUC4lvyN0aOoEzQlpSKLR7gRXDmods9FpNVy0zkzNIqNDzPVsz5BnwP8qCbjIC008kPoDTW6
7nCuIBuEW4s8AAYrmkvLQwhRg2Wod15oANhqcS6h7jBvxDKjb4pN9/gQJDRRuAR3llUkw9llzlvr
qX2zyPomLA0C4aaadjBghvSlYgZHZc1ikDbIdFOOGplqIaZ9KiUkVbUDMezWm1O+H2A4ekiVDT55
4aBzMJ+nmzquvDKTBgLAHDa76N7sY++yG0OWw5K2PKNmYe3dACeNU6Kn6MGTJR+zIJn6W9cJ+9Og
NDnghNdkXoLyQIFgmA5HVZLle+hCVIFmxpju20naPlPBnBx95g1P0M+mOi/rESwC3iZxmtdo6NsD
04im2T5m3xw5869pEnT7fvDSLxrq5fScuKlzhjZgAEW8yjXfNZuTu5LK8CVumvpcWkjsJ8a653QZ
EMRoj7ePSdyj36zSwcFFJLknpmsyK104aiUqsSja2eiirrhfKCjW+ixE0o2gmXT0u2xs/WkPrUWw
8dHJeZxqKQ8WIQN6hNHPXfEwugsgxblpEY7ueOPgWhc9bZrKHx9LWHg2mYOmxxz9Ue0ZVPnlpZxS
dQFRDO8y1gicQTqnWVyArr3kfFgg/XM8mLptZqATeIHeDn0WkXY4D6ma8wUJjNsaINpb5CqUyro0
6B97Y/W24QiBM4n8VNZ3Jc4gpZH0GJK+P9jANXvM0oisHbZkixMny2fhDJuYzN52YDC2yGrfDudD
WIoLAVApZE7+nEIlNoj9BL4HlK8TiOBzbzcq6XDs9SEYv6ypDI5JJdmDXgS5IOnYPpp5Nt6W+bN1
Cj5IGWc9UXrbAiHnD568LCsvuY28GWoJxEktLDRH7wpulMsZli/vc1K2Fbzl4Gd924xrG55Gf/Rh
6mZ4gVR0RH/FmD6u8mHYiPfLcttXPb8nEM9B2aXj7tTOiXctDARwm6gOvW4TtykUUinr72O8GJAo
QzJ2TZdO2gJ9WQnGJ+OwaSnkqbvB8G7JAidgn6DlHHN4vfJHheTpjmk0kM4iWJ4J6YOXCa0vcqN9
eDDoZcDxFbLgAv/nO3q32keX+7TQSxrmEeJVtEi75KmruUyRKvHYFdqpxuvYmTjF3ApE3gmWomCG
vneL9pyJ3/ChTE811K2gJ3szZnkqGrQqTjHM0ir1X9R9WZfcuNHsL+J3uILkK9eq6up9lV54pJaG
+77z199AyzPNQtEFS/N07WP7YY47C2AikciMjBgzjEibwV2rRWpzu4gVrQ9DOuSvVA80R6pGQPMN
5Gv3ISalRiS4AsG0moHhC0DHpGOPaizq4lH1As6ZSbdHSWw1L+j76gDkXrMXMBz51gzK8DqIdfCe
YP7aM0ISveUzpp5SaSp0pKKEVhIasNfMNcHrTx7iDgB/bYRAvTyNuYvpseRqrKGcDAeddCc38Mcx
yDLL+HFDHk5IsoUOPGiRUSwHoxim9oAiBeRZUbgRXlNUXVr0+CZ81lhcgDaBKDjEvFRieJGit4ON
ic1ksFM8u65weKCwWkFtPUNFRqu/xxEZfwCwUzrojaoPiTimj2ZfogOrKHW5WCIor29KeCDQidEC
+ClqFonkSire4amcjDeY4YyOddyGeL50mKeAfgmET9NI7b5lixl7ggQIsz0RYyAAOc7a6Ag1EdwB
IlJAo/SWAYx/Hl0HrdG+F7WWvnYkhq5UoZLGa1oRibKIESOd08VhSn/0ioK2m472GoqQUKpkSn99
OWhzMCyYsZ7pIof5azP1nML6pg201NGeoWSerJRiHVRSNNawoUcBNg/vo8W/nDrQfgNz0aK+/WmB
6RLVGO2ZWhUWhOILiJOOyoSemtrZKHNhjJvXa+Wth2kWzbI2yBG11ilHvX6VyOvl1dBfe2E1LNfI
UNYYJQnx98kEEVY8vl7LaHAp0r8ZOn9SQg2DvA3HKGdRGtOXxKVOFgUvbEvHqK4lADxZtzHHEc4T
Lzjb52eiJe11hhdFSThnImxoCsgcqqMGkucuaThtNp4VlNvXVrogb8oInBmW2LXXmDAFiDZ30vL+
8kfiWWEOjjHObR2gpGMt0l2j7AGLRx3ysgmWkvHX4VztF/0Nq0Q1MtVFFIU5s6KjfBDd+j4G8Da1
Jguvf6gmUJEE43s0WcZ39BQ5u8jzBzxC1raDkjKODbCN4Tiowhgo8/CEfXhbSE/1anmyOipJlWEL
VZTpxuix6jEuJCacBhhLqnm2i0xwqFJVzBcVK6HyQTGw8HvJwow8Jjit3kFFiXiAsh5CPvUjJyqx
+hpJpTRTs2B97QE6Z3eDbEG57228wVjSQX1KZst4LG4Cw1IX5zchX+ya2cdbkwmdHFLTcTuQH3jt
h3tTQjqFToTJkzHa/oyAK4ngZaUP19PPOEy9LmQ6bEnSBJzy4EwoXxPlVwHhpMm47lJtWiF4/BID
JKHSmTBLgHngsgWqso3uh+kIqn47UHlLoU59FnlXRlinr5cIDQkFAWpIuptpbjAkUe4ARmv3Uitx
SAa3V4S7V4bygIh+/em+hRiRBn0WjOULpt4xb5BjEkDnwYA3LxPyaYWJUyPJgGmZsG9SmKPxgOlB
EQNXodxYaly4ohlfN+nsXw5cLCDql/utjNKlr052MYylKvQwCsIfw672y9H0wDExQdVmfMagi1N9
C58SAxTQgQVpGyca9zyJJBbcffYbmG8ZITx3kBBBOcGL7sa/zPfyAaVuR74zHpMbHPv5Sd7x6FBZ
pfgzo8xZqBuzzBqMCiL9Tsx9BMajCoRkBmh8qwqihijPXo8FgO3Ai4V7FA4Eu5PFeG+I07C7/A22
vAtdXdr1B2rqjMMOE10J5nIR9RKMqYF+x4bmlw+0KSe6bp2YtRlml3U8pmuioGgjjqAHwiN+QC21
Bs5uEjkXEitW+bG3a1PM3hYAZ0xBiRV1Dl572R36eG4GKvGr3Dbd+c3UvPKOSriDpUB++HebyVwh
ymigeI3hFyuuMEwFiTswzQF93BY8rNvWrbteI5NaqqBq6HvwmVqlQb7OgnyH9g0nkHJMsEzWugR2
9iGl16Gpv4IqBW2h5Plju36r2Pv/Hdbjg5Duv0M9rG9RDAjTL9zIBzjk4//wdxEXaA0QxeLlaIDR
E+8opLb/Keeq5P80UJOCS1YBs58uKsis/8Z4GP+ngV8YKgOiiH+GWw2O9U8516AAEFR00fcWQSCA
6uJvgDyYawDVTl2VTQnFZEBG8BMZxyoEpZDGHCUzdGLi6z4I9Rdz6qJrknbzXaMKiZ+lQAcYamNy
zi0TiKhlgv3QFOBbUFVkq60gP1HM2IhHS16+TsEXgiQhxjT85QPKRvszK8z6dNDO9zWheSQIvm6C
g+5lVESc6rDXdr1HjuebDu+e27Sqgx4aQ4349h/wnfU9NwboQY8VrGK+3lmc0UczO3GgkepMfymH
aJe58077cXmpMlxpnaR8LHVtlImDqgBeG9RPYdTvXc3DIJyIOVs7UKz4qwlJaCBynMXtj8Khuxd3
yXWfW6jIOpd/BRP32R/xkQGsbvi5N4QqIvgRY5jtlGhEwKotvf2OdzjH0vYmo2+NJEmkk8LMy1RU
BWOoZgWm7ODeOEAh8zC8drvKNW4DS7aa62SyeLi8LaelSPy/bbK5mdZqaZ6GcFqwL341MYG3TzCK
6YjBUP7eo/jXTtJLWkOpEjSSrOeSCo+8HD6Uil8F7badXqEgzDsem5/LAPhe1wm0IkxmD5UwgAx8
j88F6IiPQk9rg6bxufVE04pBYuHrB8MDTeV7zhu6+shiVyn1x/IwlwQcmwLEFmpMp6mglM5lKXwc
TIgMLg49lYaju+BG9DM39Hhp38ZCqUAEDiNgFYDAModjgqDboNdYaAPGn0XF0L+B0qP4FION4PIJ
+JgEYVa2MoX5wdOV5SMUClJCgLCHwskArwx9DTNslR/5ly2x6bQmArgpAW+LNpwoIZAzexg2URRW
CXonyRHT78K7/C13pV15nV6TH/rXo3Loj/Nx3g/P8mvmjziSHPdhLg88iFAjpYPcIOBXZInlUa0r
MZAVQLUg9jZ4weIDOZKoCsbwAVBCF30gHHlTdmLkPwYh+Wti6RA4Yc5Eq5fmAMYHYsnlY92rVtYP
oI6IAZlqINIm2yDtsAoM1IOb7rCMg2+2phejHwHYO1I0dZ+3r/r0LakqDD0WnPyJlbBkfxyr10PQ
RgerNX5cb4PLYPFEuz60z99RmM7dyMMk9e3wVwL2wZfJhV7QfXkn76LrmVfl2vwmgIbCMRRVlwnj
6A2oyxtZ6VBLBmWFZPg43lbaz0B1QfUB0Eo5HTlewHaEfy18ZZJxQ7k0wEECGRRLvQ6R8IPE7Mb0
wISnAjMiOYvd7mUnA0U8J0AyR/rMLOMM4WLoIPSD92Wohg7xFyjEOKX8HSzvnAXSLVsdaGoIfWED
ARL4OCQrzARInaAFByChDvoOJXwYxDi3a4zsaGByhPZKljyCs46ja6NumIQtOoeFMQooTp/GkBis
L2U8GsRqs/I+Tm66ibxcDh5bFjTkX+hDo/R+VmVoQaijTmMGb81Hm/KUGCrn+zB3JbaNanIgrcTl
DFlzVhZO76B+SuoafefKuCZ6gqYa1I+KHk3Ny0s5d3kYggkdKiAmIA7MZgEbEyLk5wR4yBCNkYSO
1QdfSgJiSTI8x7KxG9J0d9nmuU+c2qTOucpzBmAFqhCtK6vV5OekJgc9iq/RFz/ERn0jGumPy+bO
v5amYA4ZyzOIjG1jfX3SjCJMUCpoA/m5BDO8ojQcibhNEzooJUzQuKBAwFxbGGttRLB0ahY+6Gil
ZPH6KHu/vIzzI4tlrGzQ37DatQz6p1klgxXBiNAJi5XAAZz5qOrIcsxF5BGLb1nDxYR/w8UhGc1s
mhE17Zxk9Yzu9bLYelseJjSPQeT2gLE9ng7NmTFkNAQvKeShkPRF9+x0aSE0hcc+6cFnVo83fQC0
uqCVvjCMtSt0oLu/vJGKjD93EpMwDCpT8TugcCScLiZxi0fQfNQBOv3zgfjVHjjSXW7HNv7jFl5x
hwnDe/OmPCw746jcQzLeau5nD6gDS74qnuUbzLIAb+jz6lxnPsT8KvqrV99XiUMBAikgnAPo1AqR
QYI0x7688rOogp66YgCoQzPHc/WRrEsxSqCCHFwetdtC7J+TvL3OGuXxshl2bhJnTQMKSDUQH1XE
SQq2Wi8F9Iat1OcgnKzB8nyE5IveoRULOtB6IdqDHGAiFdxggwu6Och2TqXk6rgGb+KiMuwFNLSc
YHp+yeL3QDxHg/44BKrPMEOFmuZ4JeC5rEGGyyyhfI6n3b5ywZYhe7kDos0972tybTIXu6JH5VKD
KdQy0Fx6nxzN6/3woLtoUWh+eJfsokP5u3GVLhOPHfBsoeqBusDptmfSOKqAwgAOBH3zTPs5BCqK
7m/mBE7RrnEvf2T6x04P0Ykx9mIfOhAfYTYB65ONQwBOnkBPn4Q896VE/8sQOpD/omsR6TXn9J4f
k1O7zOFt+jqrgLLHKxLM65Mm2jO3F81bGnMSVbAQApaCpWG2g1hRPx0mzTQAg62ObV8hG1bLtwYa
4RYGBjifkH3afRwd/JcqQ6cCJ/Wj8baKAm3dCRLwqXhwfDztcjdxoNW5n2zRKz1hz8uVziMC3c1P
c0zGO2Myvm0hrYLReFS0k8AhAAOLBVf8k0bwc2/5tMOehnjOU6XBsjoPxCWoI01X8bXugpFsn3vF
M+/Fuu0kn+aYk1DHWPIA6QgrWV5T5aGVvl92fs7fl5mstshFs4UcywiQTHoFsvuvsrgsHEffjiCf
34YtB6l5vwydBiODV+zjB9UNXdwIGpQHQKTT2COYs3fK/vLCuEYZ36/NPmlnHQ7ROMY9gJVQ8+uu
qitMveMh0tjzTrr7lxaZyz8oDQQogmVquBQs0Zac+KBhnsxCw8dun+QrgUvssu31BsrKMkDCH4Df
9f2E0YoEoxVYpDAn3hzfgw3S1QrOLXiW5dJojDFegybySDXoj1idZHHI4xiKAPDBAJpngNO5ZjP6
GmCCSgae9qwC8O7yVm565coic+1WDUmhXiAMliQQaZ/0k3E041J/umxlc/NWVpiQkQO4ZWgN1qVU
93oogq21tETp/Q+MgOcdSdoHxImJ8jWafqlK65OxtEeyZofzVY+Rnn9nhPG8cAwwwRgHmI0I8xr1
kHywh0ElLqjORvffmaKfbuUMqdqCw6uGqVJBzAsgAoKS/QKOxMtmNm+u1bYxPhc0OURwWpipNNR5
kEdGEO0g5N1QUUMfv5fVIxQsOTa3QwbBg1UzZRnNEMbtajHMIky5oH14bLzwhlJ0RB75MdgE0V08
ijse3demn68MMh6YaFUq1ihgW7Mye0ubHqH8/XJ5IzedfGWCua/I0gxVu8AE+FNvtATEewZo5QkP
Nc/W4X9d94QAMA8cn6yyNC6DNACUm8NO/RdFIxUeXiWm23u63+4VF+T/oBmpeTnG9v59GmWccYhr
zM+izGe1brMHSf6utGM/POI9vm/uqcWeV+zkrpNxTFEehxx0mdRHpDcZkR39ZQ9MAM5yADIOL0zx
OPgQwOUcu//im59LZXyzX1ooQoJFGktVPMWRdrSYWIM1LHmASKyNyu79bzuOgbkO1FMMHAgVU+Qn
B12JZn1Wagk4pD7yQc+9qzJ1V6rhX5fNbC0MDPUQU8UzC9PuH2MSq4Aiz2Wj17RLVhwxCoi17QwH
gGDdXgD/CG1oxxdcCdyNG+3EJuM3yRIvU2zghZqYIO0GIDwOahuDAlq1h+KC+bzkY2267dyBmZaz
XHremPzRBEeVjiqBQc8K4z/9VM6RVGC5vd05kgd90hrCH5aKE1P6xh48oGi7+MRLvex65D2bzxAo
eM+eWGe8aAHKeoJQJoYUczPDLP+SAyBYm9osQYK0wogA6mux7I6TqQj2QqT0qWvHrrqaaj3sMImb
x+T3ry5U68ATg944dJ3ZYr4QC9pIwg4v+TazG+k9ExtbSXiP2I0oiKIMqi8Y6qHNdCbQBukChFiA
IpDez4YtyLXmqnMluDomvr3LX3jLt1CCFFWiAosGwpDTc4MPr2F0FKUJMapTGBDFtxLAMbBeRnhw
aUELCP5A/MtGNwIhioJ4aiHSGzLwBKdGK1UUDHBuzwAFJ4eUAB0/STzPlTc8d22DuUk09MxAp19g
D4UUVF3RT61PD0HbPOORcoiT/jquk9ehqidL1AfA9aPCVrum5qyUeih7fta/gnkQxfokSUUFZTpx
mv2lVuwpzPehiHkE8e0P9hQClSj36zT5ZU5qnmKaloB63CLNewnZKJlMnC3d9Eog60U0z3TUlxhX
iTNwXYgSdrQOXpPyWofmT1fz6p9broH6PoWYoGctsz3PloiqYoxwjSXIQY6Qg1r0N6GKNKisLTCO
ARnCehGphaCIrBgsTNAIiUfOPbF1rDDbqGPsEG13PENOPVyUaxB2VBC2yaICWNIbqB1Db+kHeMZw
6Zru5U+/9WEUjPnLKOeKksQ+WNM+EIxZgJNRQS9dfhZKDMuI3y8b2fowayP0vK0uPnA992mm0Uto
/gl8vSV1HScUbVqA5iSuVXRFZNaDezOLZBN0ClbfL/ZUv+QGD6S9acFEfkCBQxLi9+kaugqzhCP0
b3E1BAfJ6LwC2gyXt2nrW6CIBHZATQb5DBtPISzUJGJjTGCsSm/BZnGAKGlrhWTkiXWeG0JXD8Vk
BYP/CojZmdPYlyACFBW48RS1mOlqQATT72U84C+v53zLYAaTu5JmALxlsr5VxSIEQRcUTycURW7N
CjTMy9SPnDC5uZiVFca5jCUM2gDSJFYXZQdMfO1qSEaBv4DTi99cDLp6KMeDVeGsuTKH0TBVHfas
qmd0fsHYjoks8tvxBTv2aYTl3tNjkH7UJtbS1M0PYOJcCNrdk0TntO43twwvGHx8AMjPpKMLlG40
zNThDgXBxpRpTrBEbtBzqkTn+R8WA8SfAhpPNGzYfAeA2IGI9P5qu+gt1pMXokQQTKk9LYWYHDTb
PV3lNfU2V4a8DzRT6IMRNvvRq6Hvx0YSrRK3GYjFH6T8B/z/22XH3qj4wqnRjZLg3HgDsuEG71dw
xUzKiCcKBFA1Lz6Y9mST9/6ogGVScHg329nsBhBYMIjogwe7cq4ZbGCizywqGQUcdEO6owTWHysG
GSu4Sl2gZJEb3DR26PGenRtOf2KW/vNV4MboRCjUIczKIJAq5t6jMJfLe3me5dCVAWwAYA1yYjYz
mKdxMAUFajLi/LUwfsYdZKmk2yg2OVXSzaXIsiSrGsBluCdOlwJFPw3kHfhkQRweMX9uhxNvHm5z
KZ8mWECM1s8Q68QtATqvydbM1tLqxxCj02YROpc37TxFwKapmNhHEgyQ14d/rr6LOMUmKEAwRyDP
nS9P2kOWa24dN14LtVC9SDm369kA1of7rewxflA1c2M0IR5Qc20WAM9C5UaCGg7INYxrLdcgHySA
1+woop1+P4wQOHBBGg2RuMBOy+a7StoXM+0SqiI4pa+joVStU0p9mYC/fxS/QQWlMP7kc69+MQ0U
qx0q6rAgsYIdUo0S9Dpgn9U4U2kf19dpfn76Eag7rEzIYM8qExkmpnfhHdPF0NeZoByS2qPmoAKP
sSrJNg/JDqK4RrcDVQukmsSr+lXgABk26gqnP4RJTTJ91ouarrV1JwdiDLv4nvLtLnSs5AriQHte
LrQdjlQcVsqcjFcYU4WNkW6JUg+LSm9RNGNr18/lZA27wa6P3bdkV3rNdebzmqUb0R1u/2mWccMa
kEYq1wTJx6CCqm1t6w2UKyputN0+Xp92GOeZKiGEsN9/NlSwKo8YbgSWNp84PSDF8366BsgO1FcV
t16z0YfHx8SFCTJDzCHjjj/1qhaKvMo8A8o72ujF7lM0E3M7tXOKKbvvd5fjCP1jZy4M9lLREFVV
ROn+1JgM9r0AGpm0XdXtWz/1IboChDivJrG9qJUdJkcrgmkKgPD/1SGVAH7tvuu4MNHI9wRH+nJ5
UdvnYWWN8c5hbnOMp8Ba54yu+ZZ8ab7ErmD3HpTFfLF1Gn7Nkm7U2UaiBoJdlHTaAz7dSFENSkiP
w6Tqx7v5GmIo9uhFu+K+sHkKAxuVLXjIyhazmZMKhStI49HliXb1Q9kJFN3/0NyHDq+KtnngVqaY
nWwnEDHJCd1J411b3gcM30MwmvO5towgP0QWQKl2UBw93TvIS4o66r2/nENDD/MvdbELB/0Ix7gl
zT0l7k6euYec/ln2k63NMoccOu1DMpYwa1xnTwQAVkCZbMiM2Z0LvUTJFS2+OsRm4EQZAgy0uLSB
IGa+XZhVwI3WOvK4W8NXPHR7wKWHLC55WaAp6wLX4iR+8cxDTm8ewLVd5kPmA7SbqwZ2od9jgyIH
CxVwRek+BO13Gufu5a6S+aJq1mW52sJacG34SWJFX2RX2ZV+8ESOoArDdYg3AcQ3eO66eTSApkGC
bAA7hAGyU1fSZl0dp1QYrf6weFBI9YNjdENTcmyrfdltN91nZYqJ06YBAhUICY5WqIRu1QOTnRXu
ZRObadfnclA/PV3OJNYZiJA+ApkzOckXIEsek9hTciD5LShLTvbkKhitCVtosr1wd5M6xdkJ+WeJ
GOs5NV820hBgwma0or2GijUuiMCRbuRbzdegVSNe/eawCaIaAab+76+H6eZTewrk9IRCovYoP0aI
IY0Y4upjal3e1q3bfW2GOQupKleQIocZc7kTpvdMjWwRM6GlcciAXb9si+ORmMY4XZOW60IeDHCT
VrOqfe6WvvQQvYheZ+PFzfMX6g+XPhgT0ir5b39J9sM+e8ztdw39FZD3OJxV0S9xyRCT+sYgRUYZ
BKuaVa+CfEXopnY37ya7ROCEohivX01/+CV7TIarLlWf6jRPgWTXE6lKkF8t9wXIi3mfi2eICSCq
IIAbJ8DCpuGR+LKbusEex215qN9JD+Vsa3ZojOZt6OVggvrFqZdkMpQ6Y5AmWZWxWIP5Wkm86bGt
t+nK6Vk5FzBBQ3g+g4VGBJ5Acsa8dfrAcLsp/F0o/8cpRkeI6lRgIINxwlqdyj6L8VaUtTcixVah
cgxsLwXyKQCaoGjA9t+DGa2KJEF23kDQaSih/buAhDbL7Sj8o4sM+Nu/TTGn14x6MCbLCBXG1xgt
rRvByhz0Lp9M+71+mz3TL530kXd9bjvDp1FmA5UoF9Uuoq8c8HZBENPV84F3gLf9/NMGc4ClZgaf
GPVzzDH5KZR9pKthF/qKL3qyQ67k3fhqcgqo2znIajOZQxwLqtCZOjazdaEsjvk3EDSL+8Fd3ORQ
v/JEhM7G5H/dJp9LZI7ynMp9NpowJ92ipA5G2fiGDsOGX0F8HnVW/dZC1ByVXITi2OMd6P8S9z+t
Mye66iFrGS2wTkNx4X0+4spb3rW5nW59biwrpQdmW62cYzjM4IGeHrQuu/g59IXUap3BFfHcCT1t
X1z/YX7wzxpZ3ERBkjyIaBWK4l7Fb+XgJJ7htHghQ9hdLCyB+x7hfVSVXkyrmkvYjjiR1IcqxSaH
Fvw10DUVHsKf6h3K2fNbYIlWdFASZ0Fe7V++9TbPpYyaGzjrgJk6S4cGM0/TCJfQOD6EyXdz4I1U
8AwwizMhtRxpEV4kggmQgCSA67viXHDU7c4u0tUamNwHegCCmQ0wMXg0nxt2oyf4/8ODfzO+rOzQ
pa6+kziZQqXTNx0mQjEQ3tqg3MluDQe6hp5sPeeRVfCzks2LYWWUCZxZNbWgf4bRybQa1Mij9xiD
iKat+G3ril7hzlft93bHI8vZrDeQlV0mmC6QssmLHHYb1Bt0CEy6uU+FJcdjskvA65LZvMfrZgq7
ssiE0gFjoWHawRWBQQDLvRm+l1mLAmNOfKEddhoUmC/7PneNTDTtdBKqEv2g4kG2iS3tzBtSeK03
ufR5HkF/GHfjG8codfhL3soE0aKSBDMXYFT1J0C/ABsy7RxjvqE9Xf8Pr0fO4WBzJIxDmsBu0wOO
eGaKN4XsKMdll9qVKybHID1Ofgx+MdkfX4LOCrlPSnaS+tcD6POzflwqq1MTIpGpaxphov3gCBYq
OzeKbx5yjzdKutnAWrnsx129stTEYL/PEuys0B4CHwVOjHc+kGMJKs1j9xW6YgJ/dZzjyTYtCMmb
RaEuVLvZvgGs9qG1SxC4gVj1XXyPbmQn9UTeLOt21oG+GQYmMa92rm0rt2PZFrA6eYoHSZXH0M1t
9VHGaEYrWtx7fzuG/2OOZZWZhLYTBbpIWnssvuhXoHvC42j0NGhtO7Q32PHmkWWeTeadLlWBkFSg
WUdQB5fx/bSjCZbYwn+Cjzpk96L8pWH6AAzBcN5+Z9z2++Y64vRDtlOez52m1C/rmJ82wwSRJfyM
bB/umsfJQk/00O+Tg7nnph7bkeFzm5l7LF2yYiyprdGeP+pZGSQUm50O3oH0lnfxb19mn8aYy6yD
IrVZ0UphQK5q3bDj9ksS/7gc67YPB6bATGheYpqSia+SMIDNdqbZKkikDcUJ82tJd6uUN6GyZQfF
R+jUYcbhXE1MqJtWUMsMQHaltXL1Hn0cLxiAhhQeLi9oyylBcgNaZ2DbAWRiYnevJp0ux+hjFPpO
yRenUXnt1s28d2WCHWcLk0mFZkg6fZw1yantyLBkwVp6L7sCUo56PM5EAnQDiHytf7U8jTlzQTZo
HRlhu2grH3BlJ+r/pHYkiwbmKdBhowQHjN81ZtyoYynSN0S8GxC4kBHuVS945Rf6t8IkbCFCYvZe
pGJap4dX63WlrvqFHt54F9NMnjh4IEmYoB0FO3TMp8v7t1XbPDHIRIulSPRa0Wc6QgQtFlSk1egQ
3xsJkhgr+i75qifvDN0SOieV3Zz7aNo4B7KEGWkQ0kumprGdr1hNjARQMqx3CN81I3Bn4UEPuh8g
++TFxW1TINmnEHNgRZhkrUxI1TcKQBTDAL1DUX8wC4BSRDBfi0q6L2TAwM3sSyOBaD3WdiRJnrI0
e2tTTBECTNsbKqibh5+Xt3/jdGKaGjQmMjYAkEkmVY76QGrqHsuv5skbx+BrUNXvl01s5RiAW4Aw
BZAVABlZOOYU1aLQx3Cpj/f+UULHQRdx26Mv7cpXYmD/wSAcchpIBn/IvMuIcadOvIiRqQxG+2tm
eDkGoZ15pqvdx0/Li3wsvcKfeA+qrcQYNgHnBvEn+qjsIxiqNFGsz7A52sW+2Xd3MfKLys33CpZJ
dvw38OanWxlkDk6vRUteLTAoypWlj88yRjMuf7mN+06WNIg16DpiN/COp9sombUSmVqDDzdA7Ft/
bcrKabg6sxvZNqXQgSWwbYMtlTkWdQhwmmRSMh9EHO2q26VgJ5OvuL1n+muZR8SJHeZmjeSyJ1FI
BotcL54MviAQp9uNu9hUwpqf5m6e9tWymHuPxF1WJWRAC0oTnWFEF79InUV+i3gX7Dk5EKL1agMN
pjsEOjkzBwE74sobyi9uj34iFSdJfcotRZ5GTznMDjRvZJffhN50kc9VsteFmabCMk+wXdXl7WC2
tUUqjI0HgxLbl51x82ZaL5Pxd6Ote7lGGwyPQCxQsiLP+EF1svEIxDyJA6EmjkGOwxiM+4tLmKsh
RJMQtyTsaOvjLrwjzmTreIlBS+QPOokn35G55hMpC7oIYlOAyd7ptUylmzhL4n0tJi6KYhaBzRwr
Sqr2NhMzaDvJPzJT9jg7t1GWOFkJPRurVyXIFAFe7WBHg5Ar3iDxLnPQaAZ8ZcAHAzFqR4u97vj9
T55dJ5aZYBIpNeQg6Vmg/e3Fkazs0UBbXfQssgMRGedK34J+nZhjYso0VIY0d/hko90chaPsA7SI
Gq9+k2ImtbNAyQdIZmNjjPJQOuNO2tcczNfmJQCtQqiUAiWElunpTk8KxAhbRBcrnUDuJZXkoW6a
p8uf85zg6yPAoMmCSR7AJj9SuNXnVPo6SMcBm7rcInLaeQjIKbS5oG9+BWUcMCzWR6i9gDO8v1J+
NteaDR0Wftlg26k+fwUTUMVRX6oAa8VxDPz8EF6NX3vVqna5P4BgIf8yH6eX0pl3c8Rz5+1A8I9l
ljFAHwORJDQQRPvF07zWz20oaqoW+CV2UMQEnSRnx7fP6adBJgnvZ3FpNRpVFxHS290Po4t98B9d
/qzbeRmEAf/zWT94NVefVTUguwmqbVquLGSrv0EtzwaXnb/YCKk3kcs9nDRCn9/AnwaZgNqq8ShM
5X++IHSXDpkE6p7egQymr3dcsPSmw2CSE2kFuDgwd3J6NowSJA/FrACZUYo3GVRU2lK+7YMCaphz
56VC6XM2lGeQOYxiP0GuVIBBufqodkdvVWT19wCFg+Fbv1cOktvdKyHaTLxZ2c0wYIAaEMSEYBdj
XzF9Dum8guKzC4wLhUSyyoI3cC9t2qCkrqB6IibYF063s1oSoQTd1K/7t6gR0LtX+vVER/kJbkk6
kMvr3W3GV1AwYFQWGH5DYp8OqZIocaDg6TB40jvoR65EXz7EYC2PnPC4XAXOfJuqTgM4H7B8uZV8
5TJcbEAp5PUvYCK8Ohna1Gh4nooHzcsPJe4wxY92+S03P93a37UlJr5JeavqZfLxTPr6ixkUi7Q0
SLxTZtDsJy/d2PygnwZlFlVE5naeQwNLo/lN3tgFSmf0VdZi4noP1Jszv3JDwFYoRc8M0/KobeF/
mCQuEcZkEMcPm5OD6QWU8nPfcCAwcBj8+JF3QW8mjTBGMHQKyk4AH06ddjRLdGQEej9Ct++J1obi
r1MIwBRlIx5Km1tQp6eAjXEy0LqgJ6Wj3eyDOhkECP3SYefG0x6Ne/1NtVGP8kDw2ltVg92luNrQ
mb5cjj2bzrMyyxxONVJViBZhX+tCbvdpHuO9gckazrzQBhUALZ1ThSRJVE2DLWEkGVnMIARLSedA
ffMBbJelTWordJFkIbNrJRSJnP/h5thym7Vd5hRCdrhrCuhDWOOitZ5sNrM7LhHxI1WEiCx4/TFn
EAZ3dTm1VmL0xEHBoeutYuyDXV82hQ0x74KXFmzd0oqOsIQ6LUpzbEAsosgUpCga8aCsX8LdeN0T
O3mcgEXBIL9mTz/1n/N3/cflD80zSu+g1aWtmCVpzBlG5fBJkFKnBFx1iHkaMVvutF4as99a2gtp
WMKKKlQIsp3eXg9xET5cXsu2FRUFGlDagsKSyQeUYNCMsg+RgEzFlSFHEehtIe9+2chmmqMYKkbt
QYSKsXt2xzoxmsM2RxrwTXgPQ1A9h25zNdiFVe6hgcZvem+FgLVBZvNKA1K+0gCDQwJ8i/l1aF+6
LHWGirN9m64ACnvK3SKBL5vZvqxPIEgaJaOlh75OMLRdP+mSxtm+zW9EldAocQNVkT71N6kdpSWn
fOZpFflLJ0DDu3y8/IW21/FpQj410WogvSHU2QRo3Atjs5Mg0me1vSJz1rL5YVZrYTYsHzvSIljA
kBxacjft6+mQoW6QBT3nWbbtdCtTdFtXxxRZJuTwBphq3XBXOCAPfDBA0jJ7/T46aPuG5+VbS1Oh
dCujho1/GXSP1/aaXEhUfcKLu1ccCDw5WRwc9f57jTvn978WYOvoROAOxwgdU22a+0GDwCXSFDLm
VlWBZCwtvaAmvOi6lUzD6ZCWoC4PAgvG8VRIxYdNqiE4vOUvGXixYqsFzuc+dokzvkMojXLPvJgv
qRd6vLxzM22gRTVMeFN5JZZBlRBl6aUJw4jhjfoXJbuJ0bkVGjxyUyd0NOfylm72QFbm2HHfRRJa
yvqNcHufYir+jRzQ9HdqzOEQpzsI99lD+pQ9ZG7h/0n9YG2Z2eVBjcOuTLBQFQKYS5NaZcLJGbYC
yNoCc7qrHuxqRg0LuZzvwR58PQ0zpwzDM8Gc6zkqMimVYUIpaqserhKJd5zpNrBZ3XoRzHEOQ5Ij
hFMLaFLNLiRvDuodxVRDbMG/7Axb0XBtijnJdd/FVWLCF8K53pGp3cUAnAyq/m+XRCPKKmJkQdOn
E11Sg5ECFXM2v/j6IQ16z836N8/y53Fir+AC/cZqqvEwpmWyWdxBJbnq0JMJHB04nuTb7CQ70vrd
TXfNm2zj+QZzGWd63ZoRHfeNWgJN6RdpKP8gIK4/GPNuq+O4KkgOC5imhzatYpdYEI+0cssrAAbA
QAvlA8G40unXwiutmKMW8Z20ilUIsq3Goh2kPMabTTOgalCQVoCElm1iGVoqNArBc2ka6+siqX1F
qN/KUHYv+/hWxx4XiIzReRFj82ekvmUaT5D2RdtR9Zu96WlXfW0ZToVmTAFk/eTPV2AG4NcQN5e3
Mss4A5mi3ES/FcdYqfeFqjtEGNww5QFxN8sW6+UxLtHklZqK0LfF8vIbBWObuZWDknrY6S5tOInH
4iZEUXjcpU5/R67482VbXg+ogAn+b5RkNLYsHGEuailz/ABoZzwTpXqUtYpzQW/vpakYCmXTORs9
73KAY4cccUrQMk/TkpuhG/ZhJ/EAhzR4s6EXvO//2GFCbzH0MpD3WArtHo9fu8KibAe9I3vGVYNi
l8eri/AWRv/5KjCKAQCr0/T/SPuuHcmRZckvIkAtXhmUqSszS74QJYMyGCSDZJBfv5azi719agpd
wLkPg5kGpjqKIVyYu5vhwyyDgkYG8YUNWlOYrF/ewM9n9D8f9s0AL30vjEK/bWCS3eXPHFNqOQSa
5mcAomQd0L7cPP59yX+IB/62lzc7/cenmVrDJ3PGklNUX4tLRniAAGcjd3J3A3946JTETkH++D4E
EqR0DmlxVXvCQSmBEyhRQDTPf/+dfoyU/zzfb29yGhuuNbftBkJTvSJYjuy0SCGHLQGVmNs5aX7z
fL/dqG+vsxpF1QEXg5F70je3QnC/XWNQbmLkuQwBX/zi0H8MJv/4wu/lA6VwVtXssN5MZKCDvtwS
/o2zXo3AEsl+lQf5Edf7c71vvkK3wbGl3V6mdUSh5DyeAUDhYomwyXwjvElw/ebgf3ky3ysJzGKV
Ab12NDvSt1VHENm4GKr7tSB7CxX/cn3/qVP9cX07t0F31G2ZCUTU2cba5hEqimA3EOffs/ifYpY/
d/Gb3Rl1L6uVW7eOJ7oqthpW+kVbgxayHoPmnyRL//jlKfxiEb5jh0vGhpndLqYeZ/ssFul4HmKK
fGfdiNeG+9Xv4yk/wdt/fuU3I+S4npibCUuqmwEiSmA22LXpdKf8Otn2Y47z50rfbM8kYchHjpWU
5FZErLYT8xtJyiO7WfSCeLH1gBwE88Dw+3t3+MXc/ri3DuiiUcAAF9H3RgUXyihKmcOIUer5tISE
0u9kuj8alj/WuN3fP+7naqqm7rVY43Y/+QkhddjsUaBM59R8Y/F/0/yq//Mt/++bvuU9Wt14Rntb
Tzsa7306xnmURWBXAd9A+DsI++Mj/+Prvj2IqVFlr85YzcRIj5xP6KUOVvO3CPRm7v/1xv9Y5bv3
td2qsxZUmYxCjZfm1GvCb910KqnPGLSpG+9/eTG+vQDOyhFKsPisuue+jn5+00j+/q5vf8PfPunb
ze8o1S1BsYLUMROiM4gNz0FW5QlVf+Pq/W2pb87UHAC2Nre4b50fRzCMat6jpcSm3pG/f9KPhQBI
54ElF6xDUAX85kN1FaqZqo56AwhDdgKyg2g70hIJ3hf36H1Nh+4IpcVfHOnPF/D/r/m9zdezTFH2
JnIg1jWmb7ayv/LCcX3mGr+VU3722f/zfd/behkvFTka+L4+us0LVCFGTPvteJv0jOa3/2LSEx2o
DhhDMJuAjOibx85KNqIJk2M19NjaI/fb/6rYj0oFWkRArgXpwW8HtlaNW7VWj9eL4iKYV46qAgVs
v3kCQOjEXTQn7vxb6P4DagL9GKigowAHiP97FjLOSrO6Ny37m3SLTjR/uL+15kOL4P63AvgPB4bt
syAQA2VnAwLi3+yGklf60PagpMIg650TrVtoou1mNIfdRi1+SxH+7UywGHS+ULRAy6L3XZXKcft5
aHQsJpRyTxVEWc5vwlf/vuy3JeCu0MCgI4379j22vpamN9lYwn3P+Avj29rsfjF9P64BmkxQUXv2
rSD7n/6qldwa+wHnUwnnkPVdCFLdHAQFvylD/tum41v+WOeb55DezEtzxTps1QJzLkIQw0buCh7A
Y6XtZjv9xTjd/Ox/Gtz/XO/b3hWzHBd5+y5oRG14lKUU08W3DvY8pMFvVAG3h/O3xb75j26YO5r1
WKzEtIuR3KiTQMX+K3XSj1fuxuSs4jJo/0JmprFUKuijAQenxcOkqR9Kpt3/fd9+XsK1bspPEEL7
Tj5gzMje7QXluGz4yF1O2urpf7XA99IB6Phze3WwANOtQEEUwdn731f48Ua7IGWFkhsYqc1vh6EU
OleHDCuYoiBrFvU9JChLHvx9lX9nWGhjBzMvSJ7+Lx73zaPLTPFaSJN7yOhY6ljhQMqAP069zx7A
g7EZmV/uf2N3Qz3vX1/3n8t+d4DOOskm4wzLjq1jPtmzVJkLSTkunDdWWULbKhn4b5NF6rZ4nXNn
6PfryvTxVa1USd80S0L5xl9coawnwSeGggYVLAtyCfkpcHg4VZItHZQL9LWzfFMvlCkBtbZl+/0E
wcd49MbptR/URQumyWXPbJ7FTpWiO/UoEu7RpSg/hgK0f77gyjASzKcaQalXkD8sQYfu+ApYFPp9
Pw5u9kK9UgsM0Ztn3ja42Po8j3kCxlU1tYXU5ZZn1cD3rtnUVWipKl2fVegcnmzaZs0zr2czjxda
zmqKAj06OQZTJItXVHe2drsBvWWMU1ytuQSS6DS9KPyCmkVJPKfAAJ7UrDbIMm/dZAoEUyVdO7je
phy7i4REVSiNgfuQkoCUtKePd800j1jCU5LKMJStOUz5c9M6Fdh+uL13rLE9KOaKGBUk4MEyjeJ+
GmbMGwluFX6PAYxntKE0uxWM4jEdxPQ8tLI+e4ptRBL9KSczd6CrJq0qMemy6b3sVFFdEG1hGKNX
Ji20ZsUjltWcVsYtMjOaKo3y3oxNQluqbbTVMAjtmjLssvqq9eWpy/mzKxbPXxXaH7K6OUjVOtRD
v9UacyJFvVAfPI13FVyLmWF2wOpoKqd8p9rVuVOnYdsbvAg5By2+p65F2OuDth0n2yOICLWtnTnq
DlyOdmQ1hp5YnqjAF2610cR16O0Z9Vs2TTyQFdfJ5FIAAqgu7+3Mpde8c1CtVmW6WDlGiC36uhbs
7E50CtRZRXgwsoGYbC3JWC2FXw91NNHVDhrVGaM1Vxvgt0gQa1PriTnlxQ70sh6h+Gf13Bezd3lU
tTyG7jEw5RUKdbnkkMZYtOoE6vOwYJVzBKH6a0FL+DxeZ/4q56MulndTy71rNY1y7zlTcWpNE6Qi
rPjU1JkTx5ie9Vo/M3fZtavdkm7ySC1RlpsE2tEFDp5b266umtBC4ZQ4Zv+JgroeCK+OirVMx0U/
09Z9HhmoZDq8fzDg6t5+oGYZ1Bq3fSqh16uM+s6a51CsOKXFvFBN9x3oJQziMNAoX/NHSFZium2a
k4kpZDF2+dKdjVmNlM5IcgjOljOPpGhjdUIXcobH6K4JByEoemKO7rAE43KpVTR9efzAjSLgXhHo
BkCi7h2EnGFWd2HnRBU0o3MD3BFW8+7l8qlixY5OxofS1JEz0G1XzidnkCpBWpgwbBRXLXB49BM+
Y0KDbN1VvpiL1gcR11PXeTtdZg8tqw6rUSetnm8tap+80bwOWbGZ1/Vor/VHqS+RIvl1LLIDtZ3L
CL7o3EWRt6uItJVwps5RzexAq4dAdMuuq4dtPTWfaoVQtjtUIio4kcvn6D1Mtebrpg/0ffX85q1y
71ZGIJHc15G7+A2Sc+OJdlFZPLsNKGRGsp64e9LftJOEfGMG8YLIeNfyeysPVu+lf9NWGMigsaFy
yKBf95RfzTOYH5EisNeBPpjaCodzNiAxp+bBvJyoHnhN4BkRxfVqfPQGac6+us+OnXkT+HuEkygQ
bbluolSbhQYTuLRQDLhoD7BH/lTXEB14MPK0FdcRraqGUoeGjcy+WX2lQPuCovjzgjPy6vIefbx7
prBXyIoEsNwYaBZnXfJHcGgRZboMooQKRCjV7K4F47qzMH8enDtlKvy8m44MlJYQUwpprhHVBJkl
D5RXg6FLzgQzc1yjXeHRAKI3eGHBo/mJTWet3aJAlJeEbtFmVSsbrb+r6WHJ0a0MbGC/eqQtGt9z
w3EgtQIKICgaPYAgbbLIUEIWR3MCA0va3X6qQZOQzdHoTRetf8oz1KHzfA+KjYCVr8wZYiV/MnUM
A1qPilP5MAJIoIe32tnr6zW3OqKqR73oYwUs/KXfNWFWJGxKUJBb2tRwwqEkJqioYIdbowvdQqIo
QuZWJ72R+Y7TQugwnrJ7u3vHDVfHj4o+t57iwwEWvICs2WO+esGSXUYLPV3aGtAV01ZRPsMSoeNe
PRvdZrVTHKi2NQXx6mAYY8eKWPO4YrzWHmNhRUJvMQ/w2UxJbsUc5qOKDXGZMSANGFi9dmva8UMO
4F0GuZUw76pNsG/VvpgT6zFnkVXXQT8UqVbBJIaCMUhaBxUCd/ezL/bqkNCRoNUNw/xoGY818M3y
p7EKumUgEiml7oSafPNy4jWPLWqv3qGb4hWdiNkB17D+tKrdbPkND7H5hSCiPGGkxi4wVLCt5x2z
NxkimrOKHtvCt5rYcwJkjZylcxX2yP0XTLsZwvd6Mnr+kr3kapBnWzB9KCJpjE3rBHN/1nPCL7MT
ij72Julnh2GO6XipgZS10fKWK2HvnTIadJgSz+PM8bV5s1Y+2/clRD9V0vCges61TXnmILiB/9m7
WlzW0a0pUI/oNkeRBmKgYj/B5TkJ4NpSIfkUjVXcoeycE7fa2SB0oERcVbGzqshDMu8dGD10ami0
Pi7vpB8yNdSgCz0G5ihIhketK8QdL8sjhv78pgllu29AgU0PTbk381TpYYeCInPIYCajEljzUQ5V
MEwbQREc2CFF9tmgMxloOK8eOitZsPP80IlNX6M5HKZCkEFc0B8m5rvZuS56WooY8mwdhtLctG3B
d5HHHc/91TsqiAjUbVvvaRMr7jHzDoW89/p9Y8S9lVq4Fnn9lNH7UYvKHGY40KF7rqZeOQYA6yDH
Vtp6zDSfTQcX8h4U5nFf2k+TFWFzMudjyENmgc4+0IF4y5OB25Yna/1UDCoZlY8C4Vn5IYHxKCHa
Y4hWv+hVWnzRiy6/PMOnK4FUqVs/jN0W8qWLTfQyFmME+S1+zfNwGhbckEewwikWwXNeL7dtd7dD
kbRoi/dwv2hi56fqc2hDBYRe/MKKaCrj/t7Gn5A44n6WxdYow8JFK+gus1/WKtaKjU4P1RUaBgO4
JGjiTo98BN4wB85nLo7MDTXTb5S7vn9ditDJCf5PxgNrOgDVEXA+j5ibUcB5kbmpZvvVkqOlLpHT
daFGMLA0ty5Od67XGMJJUIStCqKxF7ZsS2PXW+/4cDGnLoBrVgcezZJpPC92E5hWqMNoDmScSrS2
pcaUoDvAd5a4w5hzt9WhIaiPsdIedLxkCJIbHi7ogLH1o8y/JKJtKPbIx3E2o2lNHMzeQMfUtHU/
M3JiZdiCOMsPSwV9QtBYmTQQts/EAzpkfd4c5qEjhvPoOmfuwsLtIX+GsMxhIYVXMuDJFPcyFzs3
S9Gc4xdOUrJA12S49HGDJlqrZgkC0MChX7K41MqlV4vQ6LAvCGf5Xq1SKAu5r6v3lVdD4HgstHtg
mzWB2aT0rmoMSDydYVQyEO/kBcYDd30Z56D2cA5sIviPpt24bFuMERXvtXjvingq07LfWkqozgdD
i3GQqoGM5tke9zP4V1D5ddXA4qfGezXcoJXHskHcJKXvyuPiuAgP43r0wtplpCibk2cMQYE5rGK4
MLcL3KVOhvJajnXs1p+z8QGBG7BT1TRiylunXsv2QZvfVl4k+brAxOIwPOWgatZJzFA5n8ozGpiI
xTrblwZqXAYf95lKw07VtnxtEjPTfEN+GSXc3moFIPALO017EYaMisUIpw6OsOY+qzH6rCELmZeL
ZVyHZaNRNeraNwavYJ9nWPB+Dbhy1OXBsqJqvFAQeOmIrOpN2Yd5cZzW0KtOuBz6GHrLIW9xgocF
rD9SbJiXiCbs7dRW09lrokU8V2uoohMd58ZKD0FkmsmI92FrlYHp5NC2NHyzuvcwsjKMmwavyXwy
SyXJ9XCZKoRxUWXooavYYeFFTXO0uhh6wSWeuqU/lsYxhx1Q6RgAmcXxbhRUdQwOCQQ02dMmI0hG
lCwc5zsXKRt9Nc0XLbsWmYWbqPlTf7mFH+ghX6AJo6IlqKk00rSK34Md9lYPHj4dtYOsNOIKI+rH
qBU7qQayRxsWEtF8xVZjYgFulq075myrKeTr0esuddmj+zbpVdCcyBfNJGJtSVkhRQ89Hb18Iq0M
UrI7UVx7GYJxwEY2YBJXfrQybk0ytuFcPahiilVt1+FXqFcatPzoldsOllJsBWQg836voDKnPTBJ
6rYPWmzliOkz5qDUq9+MqLuTboE7VEa9q0aVcBOwDeDtdpjP2XkiWjgaQ5aNXJ8L86BKFSOfxFCC
mtYooSb4SsTJgVoRuu706rpqkaFGNbwhYsMiuGV8Ukm1dk/tjdcFXCv3ZYtR91swup2y8yReVCyi
lGPira8DvEjzLqfUXiXJ1j7oOPay9V2kPwxKJrzNrrmy+JU9B0o3HaTTbjy7I3qLv4v6ChgZJCz3
5KpI/S7go/B7m9+tYIvwV3SCBJ56VDSPuItz0UXrtxS2wA2b4nNYYyglIdAOCxRxRjCavVLnUdLd
NJ6c5X0aLrYVdMVTZVvhpB7adusMG887zuxU85eik0HmEVvZjS5hbuIq3FemGK4Xz5vZn81aY14W
055V2PBdl1P/ppnzNXjXvviU7XkRW0N/Uua9yfaVtesQvZlvNhZLC+aLh9wOKCMzNBrcC9APrby0
AxTMglFgOrxTNnQZ4rFo7rxBiXWw9xstyrAnY3wVQGNFVvhI88Mpf59riEyFXfPkZYmCNNm5c5HQ
ZzbDLbEQQzyVFungrj2inrXsoZShelLpxmtD/jDmvsV2o4ehSgshB8EPI7Coo1VGlFhrWo2+AsmE
O3166KetM95aYflzk4Pa+MaKcWnsdH1G9CLyxDw0hwoRaIUYN4XnHxqwnNXIr9Bh14LZejfrm1kP
pBU51tarY9x5atzjF6iXAGFVbp8QQ3XWpgGEM6hXvQIPfAWX1D9pMxIt34SuwGddEUe+ORAWaP1u
vEUYZ/tsA4MQiacF9EsFGSYoHprd8GbZpNsKA85eIb3EfXUh1VoR9RMuvo7M5xv7k72dMJM/H9cy
krcKi74BMaNlhVkVqPrG7k7eI9yhiuTuIX9HE5+AgeUEoNVz+zCrsYv6hQUmadCfWQ8enlAGawJ1
b7+yQuNxhKOSBF3/depkkfe+FsEMlzCn3I3UtHheYy/zPTNV9MRR/d4d/R7yV6DgRi7j58uVyYQn
NwY+ZOkxww3c5m3Sy1gRMb/qDWjQEWc6Pr43R1Jxmd9mjDOBZiY76/3FXs7GUzmiiXionkrwJOek
NklfBNa2GTEYjY0Sn0sTmfOhKyL1XDgBLvmCDGVsQue9/kC1HLqXRzRb0+ywIiBHFOckaNKxaIwc
0A5dhOzZbtm2mHXRtobmF/qmVKKmDZTiodS3E6eBUxDn5N4XR3X0vSYVKpFG0pU+PUF4zR1JMyZq
momj81bEpQwcPIWnrvD1HW/JXEYwwfeqJP2jUiRNe2yfLcufPyoBrmv8uB7ANkC/o+58+andNScO
2frRH6q0B3DT7sw98i4zttDuFq3Tg9NuuUtMumFBW/v9cXUj+7o2QTPcVe8NmjmAGeixIm8LrwJy
9BifXkGBtgec61QBd06t2Fbe1VGfcnDwZsDXorX8bBVS2gQIndUip3jk8q5Lx3dxaLy7cSLzY6Yi
Lw2LygwNBO8o/uf7ySDKTkjMDhrob4LHfV0qkreEYbYPnG6PHD5twjS38TWgVtF/Vvt2N9F/esBv
bfwWjLIbaHaobd2dtRk/in0OnGvd1lqoaLFjJnIgqnHsn3A/p89WI/MM9jZ1k1Vp5pVkzg55Hpfr
gdvnYj0a3XVxA88661lJuo2DHLgJ4SFdGQ8yAX+JpkVF8dx7ULu4zijdmeMZSYzIoBe6QuU+pAZ+
CF51jOsagy1s44iLal+cUkbtAN5i9rSg1ddVzlwjJvdRDMKpvfctmPUzEdLilJnvuXOtCl+8jiI1
1HRdELrfW3QvQYmtnfI11D1Y3qBD/ynH9BUlGeWY+NouNAUq5xLpPIsePHJQLUOCgBx518NELKRG
6hSYCO39Eab6pH6Z6DtjxEWT18ntfG0g09O0A1Sjf02whOdlJPOpmO9GSQAeCBlDo3PeeMijI2Sl
GDrI8gCn7WoQfE7qArlhMoNbEleg7IL8YuAXWCL1gXLgc0e5BTUhCK52+I0Qt+sj9GaiFlkXqp9b
dmXHTElb2B+T7dZNvuVVON86sqaaDG9yDylYgYOGentP3CltnoBpaI/ZtdF9qDzyVHHi/tos8G++
s+2Ur/yht6HNF9vw0cvBPIESlSeVHijaHRLEIVr1B7XZIhOuTzNo0e7xutaQHwtcnUzb9jtmXNan
Ze9W7w7dzW3YTjuATVD/0yE6UpythTTFAcxWXYlD6OIWfH0SxjzsWLxoG8PeZfv8CWfdaz5S+ltQ
BVIAaaYcWaGHmALlCpgyL2wqiAOlQxlbUC852S+lGyJuZ0jl5xARc2Yn+SWfwete2LF8AXaxctIf
oNy18AQt9kAfLRH3/G4ev3IrYHeZ7tcu2PT0AA89865mhggO6EHcvq85yeBRkd1Dwe5dZh/AZerh
BSN5C7QGYYuxT880gXp8rcTzo8BZzwdhQS8pqeAHZmU7IeaC0+urra2+Q9lvbREuB5W1+v0V5Y/O
OEwACabTCna9NZRFkCvBAngCxNNaOHxIGAaeIlnUSgR6wNg/HB2wnb1RN0hj2fv8NsCjsni6YxI1
LyPpiah98TlDHZ37Y3+7teuxGU+onbt3El9pA6OxIT1jETC7AC4cA6d5aI7KB8PeP1c5ghG25d5e
ta9ODbSBH+cp7WLWh9qbcRDQ2YZzhFCOrkWo5Qm65Ud75yFwQcZ/xnnb6Njo0jUw3JghBT16QTXE
qE4MWgvaPrmreZA91AqosJiWZG6EX8wsE8UMkQPZLt5oaDnh9HwLCb17Ywfv1ryuqBmofrYGlgRY
6y9nNQsb5VQqe+AACOGMIdLY1mGnoiH1Jt8b3ZPjvqp9ZLY4JorrNwAOI1WJMeHHEfj+kNpHdsnq
RL+vrZiCc7e6ZJD2fQMPKTA4vQlsOGPaJAOiBK7AqC0lNpYgrvKA3XtwM7TQSJsdYPj4DATOF6oT
LMbzYmwa61lFRonS/fpgLPWmybtkWV/UBRpXOCxVCcCuFVkrknHWhWBdA54JlK84K/UnSGj8UW3j
lQIYMguS2T1IiyA5OYxAY0N7Rd5ayGhZ9DDzHBxwYhYbNr0q0j26dpnOaEKr2/LkKsvGWJTAUKCW
rFl+6+g7t3sq1gcJODcDpiO09X5s3hwT8LkJSlJ6tovc9+DlMezgZ0sbT+50p/MnUepk8fQrShdA
7Orz6r4tkFn+Rx4L845oQCfG2hOpvmhTiqyuwWSa8ZAZp1Y+smKTd5eqiGvvOrb4F31W+EldN5Wz
Q+4VaBOI2co7SiOqLITN8Dc7hbVQ2DL9HjECBm6a/lTyvWYrwAIvXvZslXfLkLjDUa8PMz0vS+iN
BxdKSkMNGs6O7gelCU30VnP2bLDLqL4xjN0bUH7INq76mCGw7buTNZi+aHTSzi886/ZSPEpEsHPF
AlVhRMPDmao5NJQXRxxFnUon0V33cVLLqMNF1zrPrzQgc2cNk4v6vPWWR+ZZiTNehIdMJw+4lZYm
rutXhTPRjjW7Z+ApNlI6TZsWNl80deBkCEzgTU2JhkIVnh0bWzxL573j9NGFpcmMZ69GzqeyBGJA
pO7BT9vIhMIbUBOCTg0LOXKe1XFT0xNJXrl+hlhZYH8HEHWyHD0E+pV6zrVGqNUZWWTWB6U/juZW
9k9jcZ0XGTL1kGUWCPWfWhBatIO4d5YylKgJlRWSo6Yk6rgvPbTFIsNZML9RLPd1i/Zcee5ZNNt6
xMY6NScInE+ARsAHx5vpWMK5QPA3ojDZhblERfbsWfXG0pCuDOBpRy4EkmM8XAAGUwmDT8Vzj+Yy
6CttvJkBpkGyURvNhgMOFmCtN+EeVcUk4KbzWQHmz6I9VNX9on1YS3OGxEhQddum3a31l5sveFiV
z5HJ2paSWooSaTWPe2rudT7gouBj+ge93I+wMnWmRYPTRrXh+GbdblZt3rn2XW7jL8fskiibW0El
speZGGOizzzAnG5g2RABXl5NA88UVa8FYKNXgSkN2EmlbvMR+VKjXAblC+hodQuX6RKZ6pfRDH5b
NZGRVcmiFVu7XFI2wugvQJyAawwlfpm2SLR8JBqqvUv11tQ1qR2HCJBvTBgelPquHkVJjPoIZIci
oSy66UVkA+qhMl3LTcEhxQ4sqxinIrQ8GkEcN8ydkcgVWLmNs2gVZIIZZmExqcd52rqY6+/UHp6t
2bEbWNui9KHkOa7wFdXgZEbn30zRQqZ7sUTSp2fQ2kSvIfciPsH1sZei2C4VRB1t6pszZPO6s+4+
sA6FX/Fg5U08cjtxZpS0jKfZHg5zhc5x7zYDrrQhylhLe2eMO81KmuLcItfB+Xfm1qP7YkkUeiy9
PhjqYceQOmqDCHF4mWGRGjDk1OSJWj2Iwkgap31tB21jI+GQJa5uV72rS7HrpQh1p3xWxzEcBu1U
j8bdrA8HW6iX0XNCz9kXpR4UpYG2WmgtmxVgCH1FxNdo9U4W9mYq28ASYkzEKN5FPnCitfUXTuFs
iRb5mGo+qNqc6g1KUhaFvKRCo0EoAINhmQb1rDfqefDk3uDQGGlLlDsws7DMweh8CYdfpyonmNI4
CAETVHLXb5wdz9eNWmCmfDRmMi5WYKHwgNC0hVJi2eoxpSVCDtS6mPbBmR7VXUkUgCsT+h8kin65
BT77xtpa8AGL9jQNw6GzB6BKdciZCAyKCgmkpd1F+tWEnKpAvapDBWeFmx3rsJphjbM+cWm99fCU
XD6Q3qFhzsDFZsSdvM4I+x3UBlfzqE3g90Eoyxf8oHXQ2K7VOWQ55rCENP3EOmIpqw/lbL+Zn8Vw
B9RQmhXJAKyikIBibadHa/Wo0rs8C5ommKDpUSSo3eXLtvZeuhXAGtEAQqJANdX3uhF5LBh74qAl
D/KoMqwBSDbEsOKi3OtK6nRpPlwZxSZGAq5jSEs1mLWUyv0Kyh6KdANJhvs4GHdKc8fagVTzEfGQ
C3IWC8VFNeF66VfrCyZ4wbr66tnvuftg3nJu8472r7OMO8T9Q2nBkSOXB5WScXD6TWc827YkBTBe
/qUPItDpnbvENrv3EMSvXY1h4wBomYFMj11nIMW5DsfOgcoHLt3YysvkvgEgZHKnr8cZKObyqLDU
RWWxRLfRKH2r3wrwd4ttjrNskaMq9bGyXzxE7vWL5e1nPbbG0PQGYoOwS/3Ilp3mfQ0o1ZjoPq60
l9U55uxJAoozkJs8rNqH3r2jHii4CF2X6BUNM/DvUIaCJTL93Nq2Kl5S+3+YO5PkyJEs227FJebw
Qg9FSWWIlPVG0tiT3kwgJJ2BXgEoFO1uSv44Z38HsbE65l06PaIyI8vjy08OMoNuRrTavHfvffc9
OOoCCjRI33f6rHVOI7khTamzDzU8WRDd+2Gxs4CKatD42SV3BukrWF4PibPT1mNFZDG2N3m2FC7J
hloF9KQhPbbFVQYXooL7mMgoNQ8acX2zcZ13hoDKA2t2jPVo2acqJZjFVzuhUe2VIl3HUdgR9z2j
vMoBDcdbV0CZhCGaqTUF5OupumaECHg9T9I7QnXwg0TYAuQu2GTIhWKVkDKkSw1Xl0z9Gq7/vnPL
VRsA+Y/5Ig4o6iQoL01nZfCWRw1RwlOfeCyiKQ6l5a8ksav2vX2NKVSTmpdJ/6Fn2/LoDW5Awyd1
vbaialFm7QILCqe/nPpT5B2LoPils29mcZXO26Y5xaxkLYKzONiL8LIUV2q69JEEzdlZbsAwgqKF
xyDuLuxOSpbbKKh3lQyWie+ej218YQ1dvOwHcZYVKPeN/n1vNZu4Nm6DBu86UsU0V+99Ez4TvMMV
V22Fk787bTEFOZOmu62BiydpnQSWgMau1gJ0t0norYaiV5TTU5EkK+Wzn0zlPvLCt2jUtirNo9Wc
XOJsspJGvBB9BxnR7oOeWNlxVw4v93gZIaqFUJpLDatsjsHa8SrCgQ6q/HFQ7So7ZkAt78mwN8p/
dgF1UhufhvR5sJ3rUTJ+og5A/5j1x7vY6u4aoJ/OcPbSKs6L0TuEibMdZ+D9ZjgfynOvMTaJkZ70
BmCtih16ONlLKSmVrMe9CbfUetZS+SkQH1OlHKuFBy1Cj+n91NBDLq3PTP3ueJFJD0XVPbnhu6qv
DnYEfjwR0Xty2nZTdpEwxkcTz1n4nr5jvfLr3SjkpkNgEVtsCblYiY61FDSsgVRAo78zYZb6TG16
01+YffGsonZrVbitiPSNMRTLsfQhppNt4XdImlAnhcE2rNRlazxWw7PZIm1IYMWM5BAUybLs9bmV
QosMb5Kq2MUqxtKueq/n9M1xvNVlqlbWUG0VCgcbQUNB59YMPt6vFzENbafwMKFi6K1y3xq0IOm6
k8KtDgHxR4/Ywh2ck6jHulh2q2gUd3Ob3upMnqTwQlmerLXVr/PKOOYgt7F4M7Xvp0mAhrbmlhBv
5U35epqNvZu16cYegF7nBkrFUAzkLOlP3Z4QtnarPcX1J3TzeGN07+wUIlaXV36avfHBLZKOjCC1
B0QmLs5jYDujQniU+3fm7J55WXKoJge4kbE+i/tUjeeBdVSHQG+aLYtys4nUeNpb4hhwvUud4Ap1
4ZknatDDemvFauWa9ntdp29MlHxtGC2LiRfpyVXTl/AKDah9tc8cKMtq1ufCVheFHa2ibr7LDeQl
uo9OioaufOwBK8swb6Nar0ZTnNGX5DRR8nJO8k0iq7OJey07kpXOBQ9v9mJ4n6TAIB75VFWkyxY8
2OnUU1imJyPLhgF5VYxiHw4fCqPZa4+kWtT+cy3bYB2bFbI8FcPfyHdjnm/aAa5cmcX9RIrBTfSc
sR69bdXUS48NcCjK67ydl9O496Zk1c83dX/uVr/UUbdIwn7NG6n6c9XfjriKoDmtiL0M59wDtAR9
oXd729xbtMxzxDIas6UFQYer2CKoa8QIJ3q8yeN8zUoyp/2+Ij3qRUiVdwyKtc1zcJ0b+ggsB2uH
ifOyGtn5evrBWmKZON156yFQc/VZ3lwb4bvOVrso2lbloVGnqe2i/dFI5cxVnb1rAMmj4Sr2bySB
bFo+ujNqjtMq3riwNWRtPZpJY8ImFvllzmbcX/WA7UbVoZU82MnbMGYM+DUc2bI3NrZ6qtx30tvl
ijXPtJfesYJb3Y3WeT+762hERkZgRALqZcEm0f0mVHtvXuW6WoZVuyrrxxQQQpK8b6F3NJjsSCPD
gdHu13thP9jTUodrBY7vpB/i6LTo3o7UGAMxtO1pGetlFvmLELxwPHhgHCUGe1jfdR37j7gOTN7q
TF5xy2Y+9/GpO9zasU8+Rw/o2FkSGovsUpnjqpHV0iQGCkEJfN+4tMRVDfFokdbpo4Qh97Z9P9Pb
EWXiOnNwSnRRGkLaago50TqmzUobd0N1KFLW92YbknL0w5WFrCYHkgqKNUUZqx6R4NReT5EDwt1s
ZhOCfTrDOmrLbFtYYM9FuS/D7CTxULWgt5xykrHLaKQ/JkMll2elTtbG5Kyi4cJgEJlptgrH27Hb
kwctppEAD7nJ7OUXmUr3MsfoNyvOx6rAK+sA3F5r7PImfVLE+b5CSMqQg6IERK2uMpGS1wCbdKy1
BxJhxJJ4T2RbksC12fAanG3uPPQhbSaBkGn012BkbOb5Usbmsu+QG0m5qlMUm/0v3szcKsod4vSD
7bZXNlyAY1HP4rNB0zJ+GifiANRwtbzC5/60atv38yzWUxguENssNCC84a2z7Mlq9gGaM7q+LGt4
5N7R56OmeyiOTV47b1RIX43cPq0rB1UsxbvtBPGnN9z2vrERBQ60Swlxem7RQoX0F5sRSh9378nE
IxGJfma88RK9QnCxNAsSMh6qyGECADDrfLz36OSd8OT7dNdB7+rYQdwKJeg/hOa41QWgNeqZznZX
4qgO65A4AbpoHx1fAzIfw20HqwitQDhBsbIl02zpzIzVViaPozOc5gMAcGRieW3muwYBYoTwTvnO
si092lZhEKf7pT0EALiAasVVRHGa0c/LY9LYDQl5wdU4oxopUSXLs6gslkGQnzltsMoCDAXMR+EB
haydcDWPCH80EXJLOyljU8fTqjLci9loDpnwN9noLHwerEdK30/2m6SfloIjQz4aMkN2GKwrsFhT
v1VOsXJmTEIh1KYZdvk8ceZlg/wpBha2yImKItoFlYcOL7HW3WgtdOWd4mSK1HPYTSj1sEWis+F4
6rFdOBAuCpwqr9bsn3DeAbyC4NyoZ+lHeFxMHe9Z0bgsvqI+73rUyDh1cFCIA4OkWbu8jrbRO4DW
0dmwhqiiXtaB/VwWZbOLC3kdzrm5Cf14a5XgzNTVPsShca2H/qF3GRYl3b3XFb5J50VpyJ0x23rt
A/q1JeFYn9VES/a+tdioQtFvkL8Xq4k0OrcM1OzBRHxP9/NFkrJ7tIo76UovXPnKrhB6dsVSIi+K
lHEdVR1RQGN/KLVJVtypX9zOfZw6eIbJUO+FWZPVzfGZXVhs/8o3EVcgQgvj+XJMrAsRJOd5Zb7V
Ktw1bXszuEC2PWDdWFRwipD1Xi2OMrxwG9g11Wqt/GBVgEK4F5BlR529xjX7omp7exnzHpZ9Wp1g
fUGWNihjoQNUgZOfnmJ5cJbZ44nXBKjhadqxnHrvQK3IUThH9mjHOt4yPdOVtoJoaXvltAhG6Ha/
khdNOdiLWMznOvMfoacmkn37rNFwn4mW195Qq5XpcJLGQpJfzg91aL8Vc7KryiRatEZ9LfvyDqQM
ArcOF0JWOxkNj2YYPQVNtZahDd2NNChMqQAd5I3ny4PfDICh6cUQtTdNqh8aUtA69t6qwb1Ie+9c
tigPrfI28qpbnXgnmR+5a43oPMtQfaE3O8S6QQN73KNVPC0TN2M+OWrrTABl1GuuLQ9SuciKq6RH
KNWkwTKWGUoR/eAmAGSWyLfGVJ8OdFtF/IzmOrDd20a0R2lFEC68ILly23Kdj/7OVu15bri7qSx2
ejDYV4cKfMrwfIgM6z5P4l0wWs993k77shtK+L746KWYsI9m+Y3flReuH5CERkTijZcDu8fpgzRq
2kK5mQ8B4UqEevU19kEF7POsUPqMl/XQg5nR3DNqz1VLTCFUfzFJN1tmZXE3dh2iVSTEolFPwi/O
Xao1KGa6rqS8pBaDvB+1kMTQ0BoY7k0TrFzfvBuAolazYo0r0pm5PloXbp7qkzwros1oGA3JyHBW
a5cD1/W2kXMeLYHpILzalGyya88KZYH2lsWJ6cVXnRledh2rg903v5hl565o6+msles/DfSvQX03
xvdZCuK+bGbhX8sYQEe49Z1qx/gmI9G7jE1T+mtd9fPWlBEJ4wRi+cYNAw88oYGcsB1TH+bBz6r9
mBmkWoGO5K7B0nYdlVOwnis6f8QT73CozXk1VcTJJE/4p3jQAaWY3pl+au+tuBSXXRraZ8bgoNIO
RZ6sjECG97UK1fgmyLEbOqboRt1AxGQmIuxF2jeFu2OJCNJH2487GpdJ5YXrJMlo0kj/VEjpWG90
Z0sUqiIpHssmQSk2Cyd7bMq0hCGY0/q0LYpxj7VMuHFrlsUxAkgdHOlfDGHUQ+a0+q2Rh8lWJRms
hSWSjUHmtWoTVoXYKst3wg+6iyGu6j3jYV52tlWc9NPkretsDLcJ1j874amZwpIpYVmtpmXWCCIm
VCzTaa28flV3LfZJAU3ndyj88l0ITreuVYFjtH9E3kRp7sKwEWxvdrOdHLfemLM5XjMggP+DsN/V
0QyglY3J2nMScdXDIDCRgLjDrHDX9uRHaGL1vdsVYIVTmqyoQSFDoMPBkpKifeNX0arwn7w42Xgl
mULhrcYx5t+9bQdTs6SM5sGp8Hkca9JH3OPoUEyiNBjXORo9dvmVrI45K4Liwhme4si91FZ25Zbm
jYhmnKkkLRdLmZuo3bsTA8cJgufcxz8UeLjsiIZ1IwknXQ/FJtfY+PKxt+LnMPbfyXb8xcrDbpl5
Pa5GlK1YCz93OC+WpEH2dqRYFt67Hbz6im4YSpJkd7rcj42Ibg0/TroTPZv5sxZDBe8w13O8n+fE
GVb5JCMc5ClKM6EOK2jHvj2GnqOZa3UCqE2w2w3IwMa68oJTN22MelX2oj6ovPTKTZqlhsEEDQJz
3Uof0MWKkjqgJYT281MK/6YbK9YdFL8rcwJb6fTzXsZ1jrDfrxCNzo7lo7ypjIT8sWpGtL+RH0Hl
lDLsEEy4IduW8MA9xRAbZQdWldThNqeR9kQ5oUWhQ2TXEP9h0iOBsYPKf54Houxt0TbC33l1d9zz
tG20EDGyL9CvVEW/GqYURTffhryK4rYiNqjKsd+WSTxE+zzJh2ZZGZUfn9pzVx5SX8jkEIpptm6c
2A1sKnIiAq8Kx0QYn9TN5d70qmhAOFQjs0qtfh7WaT8V0Zljuz19JXpjHq5F7gInZp5ioW0K7VQb
p81rdz9wE0R/Tpx610mgLaicbLKmbdqpIfilShrAz4yiLko1pLa6feVgerrMnLC1Cc6BbDdtXPvl
2ZSVCovwbHKKNb2H+nDTt9IizvYHv17HGsiM8Nxw1NvUG6Q6tZ2ooBQnN+IkQhveoiuIzK4YN9J0
omaJV2sH/wQkxTrjqLBdu26TByfOKFV5WpUORWyS/bobzbZibob9cOY2PstPyzi0ELkIEMU5al08
lspe1qhfcjQEs1e6VDOW6RSt4iShJ/vCiazM29X+oOZLZvuYkkQeTUeDxge6n53St9ZR4FCkMOWt
R/LkGJbYWsRl5jKu8vBDByYPzphAcS00C9m4y0EMFFLuJPYgh9owX01tNrarJJdH2K+2hntBaL+I
zVq561x1w2MUuLVtEvS3oroxY2rsrrssNPVt1GJTfmUpB6CKtlJN80H0eiQtY+Ord0lLwdK+Lzvk
DPlELrQKilqWTPpq1KtkSFDBjzOLK+KQMAdajqxp8vdDoPSAajOpj7pkSRkjpggt3j04xJhX9ihH
VOuV3XKftkXOPJfNXEAHu1Ww0SXY2anyCrdeuXbP4+fSvPyukaK8bdsqoX50nOxmV3l11u51X2fi
LJ0N1lUfnlTeyN42IKFKdwL/ChPb2MUSpG0rpNtm61yEFXz7YLndZVSJOjitahfcIs5L/nes7JSG
EEQP/HeAjc2hLBsaIAcJDO/lQHI7WWT4c96eeEgguS8pXQfV5biuSzvLFuGYmOjGqm6wVsoWjadX
TY7PNGpmO2sOhlQUoxoUa95KrQeXsgmPsEHGedRvMx27MWtL0bnU2HXCuSKuaZJTGiX1zta3azTN
6ez0E0M2K5MlVeKxvZK5KNO15dcSa6/GGE+TutHPhiXrd9Voms8ZzmrZJivj5rqCKKJorTbhu3zX
6+h2jNn/dB2r2gCL8ySykNAznHlDUWaNYGbg0Msi1xQfsIu2epF3JhIPOfrpO0s2wtzm1AjKhUUJ
X7G2ZdSa62bInAygSSNfkUTDD1Fk5u9FmKCaNdLMP8VVRhlbCpOCep1NvOwzMZrWbW4cGRvDJjNc
ZlVNhqpYBfpVZNZAtJETvAMwzOh11KmREkzX9ReNmfX5baPLllWkqG1PXTcBVb2buYqs+qweJMKn
vHcBiJ3WHi1yjcF94xuayN4tG2obhTMRrPUeayfxOlJ9vCSkkJdRwyK2bRzfaVZeCNNKEEvxJBE7
5aCLMJRWfucOCjFQU2VUUZplpVCQMIvy9Vj2YbRmbobjqQu+h5wqssxiZxR1ZMMseNA+ho5sCo0i
KmT6tgifjGIyIKRns/eXdJYanTNjTLKGMlwlSIHylnncDFUOwu0HqY8mWJFuKQLmflVqj+rUwe4R
ouB46AULtrejCCzP02IbONox4CMLJ2QpElRQ5JSOAppEFaZakZfF2a6zVEElfsbb2hHlnTatMWzr
TA67GI2+3sZ51hobw1UVhv6R5ceAWTGgMEhVm6cn1Mxlyc4beWsICyQMXTu6bUuURcS3De3WHHel
1ZI2W9JJ1bWbchIWD5UBV1n5kNylfeVR2mb1Rp+vZTRH+BkGDrBq1xKsnwbJSEmyCGaj2Kk5RwqX
9KXR8VwnZZxI6cQC+UTp0qIiHdP0LspU2a48aJ6WCQa3ijxFBvaFk1j1+6liVzyUzJ0Pbd/G4ZoS
0uYw66R62yYmqoQs1uJ2rEQcrKeMl0N1pqB0F+3HQJKaYdxXniB9QRNo4uycHgCey0ovzfBYVKIb
kOC7OcwBse209HKoTU8pakcGEl5sAdnXzb5GTeLPtoNQfKgn667ra4qy+3a0xUrq2or2MlWesaLd
XW4150zbpFQLK7fmYa/bJpm2yAQCvdcTvsKrzBsHH9BN9O5JyPOEZiHNTU7ahlJkcpyITXOhKtnc
AWkK/8wzMmEjxS6neJu7eVRfjSLuvTUDvHrWSQETlVRzRblek0d0YSMFJIJONIw91NvWjdtyi+YH
WxkVhgqZxOj0zRUoIQSfgwNYs9RGbuYbP5zNFJa/z7INHoHxBzOYXPtUxJlJhtrhjF0YZku/H4jc
9nq0HRv3vMpJg800eJzem7s2uaxHF04rdp3xBgLGWbflbJ7iuytXTkJuikk2PHGjazRavhlb927Q
zA4FJ6FIKbHQaBH7azcriqOWJ0Lp5VLM7FyzcyX922LQIRFPo6sUyXzq+4uhaf1pGzRF9lZGxSAx
XUgs/4xemXF+F/SBRe1mnlsPrTHF0TaofYTSvMJpvCknVyWr0qkkxRBpDi/mGpGsLp0iheBgjEqI
xq5MkkITnfvzP/Do+42PkU8sa4WOhcGQSWb7nTNJ2Aqa2YddsMgoYTaQuFaWQnMKmX3/0crh357G
f4+fq8tPRh3tz//B709VDbUYJ/q7X3++qJ/ljVbPz/rwUP/H8U+/fvXnl7/yl5+PvHrQDy9+WUud
6umqe1bT9XPbFfrjObmG4zf/6Ievnj8e5Xaqn//y08OHMqUKudUqfdI/ff5o/+EvP1nusQXcv317
gs+fnj+U/OF/IuerKDr+7d88P7T6Lz+BKrxm/pomQZeNzyvz9KdXw/PHjwLndRBCB/mWE/ihxwv4
6ZWslE7+8pP9mq/TUzF0aTKDM7ePPUVbdcePjPC1sGihyUd0PsTpRfz05epevIK/vZJXsisvq1Tq
lgOH3xm4OMIWDg0pvcBxMZdwvm8zgUVM2EzCa1a+lPVEv8Z6du13uQPVuCOITSkzGFOl0Gv2kf7Y
62JqHP1oSmDVtSt0Ym0rDLaiVZcF+fRkTL5OH/wgA46PQnLT0yCCb43wd2hCam2IJgPgk0DJeelr
Rem1HM2OYo/EDVGysKnmCBUas7XfSmEaxnWSJlS81W5t5bu8rYLgNKv8tAHU761rundn6pnFOBNv
AE+g+4u598oLK8paL2KTYsvKDsFwdC5YZBq33TOF34ugikDY9bQ1am2554ot2H7u54wac+HOlbMP
5jHwrzObSvCzWFjYEGbs8c1JIhvDOZGd6OKVKx2v31SlUv7VTLewmQIVkqJgxsKKbCB752RmN5yN
eRlFB8zjHPMsE5FpERh6AlP62bK1/WCwEEQPgjua1pDMGbpT10mC+Wm0VRJuOrt3ivtg8jHBIJKq
MgCWMhlVd2WIJCourSHuKmehil6aIIejXxgCkqGOoyRq9nbQh17wLskmjTinSkMXzj1IOrzQUqAy
+36Wvgu7oENfu+9BVeqOXrCZqu2rmHWnOHhG65bbqo2taKMB6KfLhM082oXt1KG7DHNQtKshTQ3/
CjHFlLxnLY/qgYw1AK6e05yE2GONfsjyzDTeRY4h1LUapkC/CxKnpyA7EcZ4P9hVE2SL0ovT4hCA
dxZvPNHTeWSZ47hSUIHfZQVK3xwXIw2RGtCFTBh5D06fhqaIH8zKDemqExWTGZON+L5pI1QRGEfd
DHND5VjrTp6+ZoLCfS9A5fSwtZosUJeyqNN4D9GsKRXp+X+OMsoAjxOcnFz2M8OXSKy9rMdwAs1n
EMHPSEE8uvB6YARAWf7GpRC1tuSzmLq8p01iKJEv+hShmctAtcmIVksAW85wK0mE0C2Yaiok59iF
ewoKMP8grJzs1Aj9EiVX2k0d2KWJWORt1Yiu3MYCZ15qDavCJaFTXnxMWqcs9B7Nbhzn3TAUwjoj
XHVa0GVRWhdmbanksSKF46+TjGJ24Y4F0H2phCo8igZHVdMmpySbunRGi1JBERpT/+Sb2QQ6m2Bp
DCUGUw8ANZPYdbDWnjEezD6YnF3dC0iyuaAT66KPYys4iYn3ABnnUFIy51rApci3GfXjPmAGQQ4E
3vu8G4iQIt3FiLWDcmpRVFhl1tcXpWv4wbgoZjcpTl3bjChFKg07P5FJWPrns6a7zKGZsW95mGy6
mCIMdUR6oE1Xbe6ztOy9C7eex+4kIv5ARSx1h0mQIaDxishx6fBbzOlTHhAPvemTBh+suJ/NYuvS
UHC8T4egdYZbUB2FHMLVNFO6K7LJEySJWYo9ttBqSj9ggJfRirwds7x78otkQOI9IZ3aDwgXi8M0
Y9KHcKkNlQXB0sZemh/zv46I1fCPwsygoA8czG/vi/gp1+E034synrxxWTtTmdo7n6VhuqsIguBi
BS3QqaSozRSbfWQT4fvANirKhWSf1Ok27EBDr70MG4mTzp7y6oq+1V39C/GXZTaLNunjdl+U0Zhc
J7MTOkfVLBiEgWymrmDdGA1HCMUFctPrPsQ06LZFzjBe55DRtBayyDSycxvCM1fx3uyCwrrCEEsW
b/ohrI03hHhxdVWHs1/cDeYwDvt2aq3srPdrK1lz20rs7GZunJNB+4YDEQWNshthXOp0ZSVRAKTS
0HpiY7tlWjwOE/TqpQUC1HzogHIKUh2TcuQ8H1N7JYjJwxxPESPP55UcZIAEK59lEYpNHks5PpHN
I/nQWvXx2agG2c0LC3u+6b5k5VbVPqZrTbE17LkgvMN70lRniautiVroQHLdCzeos8pZBX7rhQEw
totaWJvr3NYkFOZKWGXDDrIIO0tn7+3MM/LyUyT2TwVIh5RKoLb6Rb+Mhl5GVf/PwqhvIq7fxFGf
QrnPUdbHeOKWYPu7SOwPfelLvHIM1357oD8WmGHMT1RPrPoiNvt4tI+B4d87SvHAVXcfCN8MQjDh
EP3S9uTTD76KpHTx18/Fa0/QlcTyiJs41TcP6LdX/ttg9H/3nb937Z+i1mNoamP6jq3cj92/91qY
+KqZdH3+9IO92ov7917bFnaSJnD1xx+ez7/YY6A94qeL+pSHfB1U/8wwsJ3XnuNgLikI1Y8/3w0D
13/tUzKBa9bnx0QU/6/1GH4nUflfTAbLtkk6aKj36Ycx/+1g8M3XpoXrhRU4Xz//13oKNhvDj04J
y34dsjGYpkPm9+3tO6wFWIjR2iz4PAr+1QZB6OCSGOA7/mOLgu29Jrl0j30cv97otw/CDV/TdpGG
Ip7/9fP/L+Pgqeokkdf1c5xW8tsU3Pm0Wv/DFeG7A3yzMVjma1AnfszvJoHnkJsffwL/n54Ef2D3
+LqBLpO0+PBxf8W24Rus4x9+4cvu+tsDfN5XjpsHD+jF944wyKcjf9pgjr///AIV+bj1ffPhl63w
42k+//nn+/vtmV+c68tNffnHXfqsHtQTEreP0cTnq/yMrzyp529frH90v/7bVfwGufk68P/uQYuH
uPoOszFNlvQfPvD/jAb9z2DTH7rkxUOSPny5wI+7/8eV7kcvePP8gWdfvPo96Is2Mwz9Hz3Duq1/
/atKdfXq5kHq6ssBP2Jrpuv+CWfYVumv//USgLNtAWD2o5d+eFAPMvn1/7y4aFC5P+OiDw88kS2R
flu9+sCz6Yov1/vx5RKTEYj9+A18PcmXg306OivXl3/4XfzzDw3Jywf16399OcynIUnDhy//8EPH
ffj1r4/fjXb7z5ifl89KPpSP3dPLV+qByv34dV+nvMrnVycP8jlVL08QgNj+OSfYMiQ5CUPmHKT4
xdL4OR/40UFzvI2/neX7gUnO8SfMrONS8PBqSfqnUvnyRWPI/yesCTfM2leXD13x8j18ShV+9And
PKs4rV88e8d0jm0LfvTIt9UTTyaVL1YzvGmP7tQ/emyYivrlfD2yDn/CfD3wCttXW/aR9OV1c/g/
4VVepg/dr3/9cv/HdeZ43UT5P/pAriuuuHwx+o5HJqX+8SPLD7/+X/lyww4dGkEEf8KLZN19kC/f
5Ne4/0evfPn8/aL+FWf5+4f+vcjvK1ry23jwC1Lye3/2MtY9fuOp4LJ+/m8AAAD//w==</cx:binary>
              </cx:geoCache>
            </cx:geography>
          </cx:layoutPr>
        </cx:series>
      </cx:plotAreaRegion>
    </cx:plotArea>
  </cx:chart>
  <cx:spPr>
    <a:noFill/>
  </cx:spPr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" y="0"/>
            <a:ext cx="2438242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tângulo"/>
          <p:cNvSpPr/>
          <p:nvPr/>
        </p:nvSpPr>
        <p:spPr>
          <a:xfrm>
            <a:off x="-33867" y="1540934"/>
            <a:ext cx="15629931" cy="10634134"/>
          </a:xfrm>
          <a:prstGeom prst="rect">
            <a:avLst/>
          </a:prstGeom>
          <a:solidFill>
            <a:srgbClr val="535B6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15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1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6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ista de praia e mar de uma duna de areia com grama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2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" name="Texto do Título"/>
          <p:cNvSpPr txBox="1">
            <a:spLocks noGrp="1"/>
          </p:cNvSpPr>
          <p:nvPr>
            <p:ph type="title"/>
          </p:nvPr>
        </p:nvSpPr>
        <p:spPr>
          <a:xfrm>
            <a:off x="635004" y="9512301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6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35004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arça sobrevoando uma praia com uma cerca baixa à frente"/>
          <p:cNvSpPr>
            <a:spLocks noGrp="1"/>
          </p:cNvSpPr>
          <p:nvPr>
            <p:ph type="pic" sz="half" idx="21"/>
          </p:nvPr>
        </p:nvSpPr>
        <p:spPr>
          <a:xfrm>
            <a:off x="12827001" y="952501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84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46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3700" spc="-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3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6885" indent="-396885">
              <a:defRPr sz="3001"/>
            </a:lvl1pPr>
            <a:lvl2pPr marL="1031901" indent="-396885">
              <a:defRPr sz="3001"/>
            </a:lvl2pPr>
            <a:lvl3pPr marL="1666917" indent="-396885">
              <a:defRPr sz="3001"/>
            </a:lvl3pPr>
            <a:lvl4pPr marL="2301933" indent="-396885">
              <a:defRPr sz="3001"/>
            </a:lvl4pPr>
            <a:lvl5pPr marL="2936948" indent="-396885">
              <a:defRPr sz="300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ilha de areia entre duas colinas rumo ao oceano"/>
          <p:cNvSpPr>
            <a:spLocks noGrp="1"/>
          </p:cNvSpPr>
          <p:nvPr>
            <p:ph type="pic" sz="half" idx="21"/>
          </p:nvPr>
        </p:nvSpPr>
        <p:spPr>
          <a:xfrm>
            <a:off x="10960101" y="3149600"/>
            <a:ext cx="13944601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1689103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14" indent="-558814">
              <a:lnSpc>
                <a:spcPct val="100000"/>
              </a:lnSpc>
              <a:spcBef>
                <a:spcPts val="4500"/>
              </a:spcBef>
              <a:defRPr sz="38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117628" indent="-558814">
              <a:lnSpc>
                <a:spcPct val="100000"/>
              </a:lnSpc>
              <a:spcBef>
                <a:spcPts val="4500"/>
              </a:spcBef>
              <a:defRPr sz="38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676442" indent="-558814">
              <a:lnSpc>
                <a:spcPct val="100000"/>
              </a:lnSpc>
              <a:spcBef>
                <a:spcPts val="4500"/>
              </a:spcBef>
              <a:defRPr sz="38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35256" indent="-558814">
              <a:lnSpc>
                <a:spcPct val="100000"/>
              </a:lnSpc>
              <a:spcBef>
                <a:spcPts val="4500"/>
              </a:spcBef>
              <a:defRPr sz="38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94070" indent="-558814">
              <a:lnSpc>
                <a:spcPct val="100000"/>
              </a:lnSpc>
              <a:spcBef>
                <a:spcPts val="4500"/>
              </a:spcBef>
              <a:defRPr sz="380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89103" y="1778000"/>
            <a:ext cx="21005801" cy="10160000"/>
          </a:xfrm>
          <a:prstGeom prst="rect">
            <a:avLst/>
          </a:prstGeom>
        </p:spPr>
        <p:txBody>
          <a:bodyPr/>
          <a:lstStyle>
            <a:lvl1pPr marL="396885" indent="-396885">
              <a:defRPr sz="3001"/>
            </a:lvl1pPr>
            <a:lvl2pPr marL="1031901" indent="-396885">
              <a:defRPr sz="3001"/>
            </a:lvl2pPr>
            <a:lvl3pPr marL="1666917" indent="-396885">
              <a:defRPr sz="3001"/>
            </a:lvl3pPr>
            <a:lvl4pPr marL="2301933" indent="-396885">
              <a:defRPr sz="3001"/>
            </a:lvl4pPr>
            <a:lvl5pPr marL="2936948" indent="-396885">
              <a:defRPr sz="300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rilha de areia entre duas colinas rumo ao oceano"/>
          <p:cNvSpPr>
            <a:spLocks noGrp="1"/>
          </p:cNvSpPr>
          <p:nvPr>
            <p:ph type="pic" sz="quarter" idx="21"/>
          </p:nvPr>
        </p:nvSpPr>
        <p:spPr>
          <a:xfrm>
            <a:off x="15300325" y="7048501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Garça sobrevoando uma praia com uma cerca baixa à frente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Vista de praia e mar de uma duna de areia com grama"/>
          <p:cNvSpPr>
            <a:spLocks noGrp="1"/>
          </p:cNvSpPr>
          <p:nvPr>
            <p:ph type="pic" idx="23"/>
          </p:nvPr>
        </p:nvSpPr>
        <p:spPr>
          <a:xfrm>
            <a:off x="-990596" y="1130300"/>
            <a:ext cx="1720214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g.png" descr="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65" y="-101943"/>
            <a:ext cx="35466608" cy="19949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m" descr="Imagem"/>
          <p:cNvPicPr>
            <a:picLocks noChangeAspect="1"/>
          </p:cNvPicPr>
          <p:nvPr/>
        </p:nvPicPr>
        <p:blipFill>
          <a:blip r:embed="rId3">
            <a:alphaModFix amt="41692"/>
          </a:blip>
          <a:stretch>
            <a:fillRect/>
          </a:stretch>
        </p:blipFill>
        <p:spPr>
          <a:xfrm>
            <a:off x="-2734062" y="297240"/>
            <a:ext cx="13716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exto do Título"/>
          <p:cNvSpPr txBox="1">
            <a:spLocks noGrp="1"/>
          </p:cNvSpPr>
          <p:nvPr>
            <p:ph type="title"/>
          </p:nvPr>
        </p:nvSpPr>
        <p:spPr>
          <a:xfrm>
            <a:off x="2590800" y="4533900"/>
            <a:ext cx="20828000" cy="4648200"/>
          </a:xfrm>
          <a:prstGeom prst="rect">
            <a:avLst/>
          </a:prstGeom>
        </p:spPr>
        <p:txBody>
          <a:bodyPr/>
          <a:lstStyle>
            <a:lvl1pPr algn="r">
              <a:defRPr sz="5800" spc="-116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3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g.png" descr="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59878" cy="15783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9138" y="3624640"/>
            <a:ext cx="13716001" cy="13716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Agrupar"/>
          <p:cNvGrpSpPr/>
          <p:nvPr/>
        </p:nvGrpSpPr>
        <p:grpSpPr>
          <a:xfrm>
            <a:off x="1527936" y="1346199"/>
            <a:ext cx="3281087" cy="2227010"/>
            <a:chOff x="0" y="0"/>
            <a:chExt cx="3281085" cy="2227008"/>
          </a:xfrm>
        </p:grpSpPr>
        <p:sp>
          <p:nvSpPr>
            <p:cNvPr id="123" name="Círculo"/>
            <p:cNvSpPr/>
            <p:nvPr/>
          </p:nvSpPr>
          <p:spPr>
            <a:xfrm>
              <a:off x="980574" y="0"/>
              <a:ext cx="1294520" cy="129451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24" name="Imagem" descr="Image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355"/>
              <a:ext cx="3281086" cy="2184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3" y="355600"/>
            <a:ext cx="21005801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pic>
        <p:nvPicPr>
          <p:cNvPr id="3" name="bg.png" descr="bg.png"/>
          <p:cNvPicPr>
            <a:picLocks noChangeAspect="1"/>
          </p:cNvPicPr>
          <p:nvPr/>
        </p:nvPicPr>
        <p:blipFill>
          <a:blip r:embed="rId9"/>
          <a:srcRect b="95736"/>
          <a:stretch>
            <a:fillRect/>
          </a:stretch>
        </p:blipFill>
        <p:spPr>
          <a:xfrm>
            <a:off x="-224192" y="-249511"/>
            <a:ext cx="24722628" cy="592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" descr="Imagem"/>
          <p:cNvPicPr>
            <a:picLocks noChangeAspect="1"/>
          </p:cNvPicPr>
          <p:nvPr/>
        </p:nvPicPr>
        <p:blipFill>
          <a:blip r:embed="rId10">
            <a:alphaModFix amt="41692"/>
          </a:blip>
          <a:stretch>
            <a:fillRect/>
          </a:stretch>
        </p:blipFill>
        <p:spPr>
          <a:xfrm>
            <a:off x="-2505461" y="2354640"/>
            <a:ext cx="1371600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89103" y="3149600"/>
            <a:ext cx="21005801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886691" y="13081002"/>
            <a:ext cx="597920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8255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1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1pPr>
      <a:lvl2pPr marL="0" marR="0" indent="457212" algn="l" defTabSz="8255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1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2pPr>
      <a:lvl3pPr marL="0" marR="0" indent="914423" algn="l" defTabSz="8255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1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3pPr>
      <a:lvl4pPr marL="0" marR="0" indent="1371634" algn="l" defTabSz="8255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1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4pPr>
      <a:lvl5pPr marL="0" marR="0" indent="1828846" algn="l" defTabSz="8255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1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5pPr>
      <a:lvl6pPr marL="0" marR="0" indent="2286057" algn="l" defTabSz="8255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1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6pPr>
      <a:lvl7pPr marL="0" marR="0" indent="2743268" algn="l" defTabSz="8255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1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7pPr>
      <a:lvl8pPr marL="0" marR="0" indent="3200480" algn="l" defTabSz="8255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1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8pPr>
      <a:lvl9pPr marL="0" marR="0" indent="3657692" algn="l" defTabSz="82552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1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9pPr>
    </p:titleStyle>
    <p:bodyStyle>
      <a:lvl1pPr marL="635017" marR="0" indent="-635017" algn="l" defTabSz="825521" latinLnBrk="0">
        <a:lnSpc>
          <a:spcPct val="80000"/>
        </a:lnSpc>
        <a:spcBef>
          <a:spcPts val="5901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1pPr>
      <a:lvl2pPr marL="1270032" marR="0" indent="-635017" algn="l" defTabSz="825521" latinLnBrk="0">
        <a:lnSpc>
          <a:spcPct val="80000"/>
        </a:lnSpc>
        <a:spcBef>
          <a:spcPts val="5901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2pPr>
      <a:lvl3pPr marL="1905049" marR="0" indent="-635017" algn="l" defTabSz="825521" latinLnBrk="0">
        <a:lnSpc>
          <a:spcPct val="80000"/>
        </a:lnSpc>
        <a:spcBef>
          <a:spcPts val="5901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3pPr>
      <a:lvl4pPr marL="2540064" marR="0" indent="-635017" algn="l" defTabSz="825521" latinLnBrk="0">
        <a:lnSpc>
          <a:spcPct val="80000"/>
        </a:lnSpc>
        <a:spcBef>
          <a:spcPts val="5901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4pPr>
      <a:lvl5pPr marL="3175081" marR="0" indent="-635017" algn="l" defTabSz="825521" latinLnBrk="0">
        <a:lnSpc>
          <a:spcPct val="80000"/>
        </a:lnSpc>
        <a:spcBef>
          <a:spcPts val="5901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5pPr>
      <a:lvl6pPr marL="3810095" marR="0" indent="-635017" algn="l" defTabSz="825521" latinLnBrk="0">
        <a:lnSpc>
          <a:spcPct val="80000"/>
        </a:lnSpc>
        <a:spcBef>
          <a:spcPts val="5901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6pPr>
      <a:lvl7pPr marL="4445112" marR="0" indent="-635017" algn="l" defTabSz="825521" latinLnBrk="0">
        <a:lnSpc>
          <a:spcPct val="80000"/>
        </a:lnSpc>
        <a:spcBef>
          <a:spcPts val="5901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7pPr>
      <a:lvl8pPr marL="5080128" marR="0" indent="-635017" algn="l" defTabSz="825521" latinLnBrk="0">
        <a:lnSpc>
          <a:spcPct val="80000"/>
        </a:lnSpc>
        <a:spcBef>
          <a:spcPts val="5901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8pPr>
      <a:lvl9pPr marL="5715143" marR="0" indent="-635017" algn="l" defTabSz="825521" latinLnBrk="0">
        <a:lnSpc>
          <a:spcPct val="80000"/>
        </a:lnSpc>
        <a:spcBef>
          <a:spcPts val="5901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9pPr>
    </p:bodyStyle>
    <p:otherStyle>
      <a:lvl1pPr marL="0" marR="0" indent="0" algn="ctr" defTabSz="82552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12" algn="ctr" defTabSz="82552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23" algn="ctr" defTabSz="82552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34" algn="ctr" defTabSz="82552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46" algn="ctr" defTabSz="82552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57" algn="ctr" defTabSz="82552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68" algn="ctr" defTabSz="82552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80" algn="ctr" defTabSz="82552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92" algn="ctr" defTabSz="82552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pic>
        <p:nvPicPr>
          <p:cNvPr id="3" name="bg.png" descr="bg.png"/>
          <p:cNvPicPr>
            <a:picLocks noChangeAspect="1"/>
          </p:cNvPicPr>
          <p:nvPr/>
        </p:nvPicPr>
        <p:blipFill>
          <a:blip r:embed="rId4"/>
          <a:srcRect b="95736"/>
          <a:stretch>
            <a:fillRect/>
          </a:stretch>
        </p:blipFill>
        <p:spPr>
          <a:xfrm>
            <a:off x="-224192" y="-249513"/>
            <a:ext cx="24722628" cy="592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" descr="Imagem"/>
          <p:cNvPicPr>
            <a:picLocks noChangeAspect="1"/>
          </p:cNvPicPr>
          <p:nvPr/>
        </p:nvPicPr>
        <p:blipFill>
          <a:blip r:embed="rId5">
            <a:alphaModFix amt="41692"/>
          </a:blip>
          <a:stretch>
            <a:fillRect/>
          </a:stretch>
        </p:blipFill>
        <p:spPr>
          <a:xfrm>
            <a:off x="-2505462" y="2354640"/>
            <a:ext cx="13716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9pPr>
    </p:titleStyle>
    <p:bodyStyle>
      <a:lvl1pPr marL="635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1pPr>
      <a:lvl2pPr marL="1270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2pPr>
      <a:lvl3pPr marL="1905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3pPr>
      <a:lvl4pPr marL="2540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4pPr>
      <a:lvl5pPr marL="3175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5pPr>
      <a:lvl6pPr marL="3810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6pPr>
      <a:lvl7pPr marL="4445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7pPr>
      <a:lvl8pPr marL="5080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8pPr>
      <a:lvl9pPr marL="5715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pic>
        <p:nvPicPr>
          <p:cNvPr id="3" name="bg.png" descr="bg.png"/>
          <p:cNvPicPr>
            <a:picLocks noChangeAspect="1"/>
          </p:cNvPicPr>
          <p:nvPr/>
        </p:nvPicPr>
        <p:blipFill>
          <a:blip r:embed="rId3"/>
          <a:srcRect b="95736"/>
          <a:stretch>
            <a:fillRect/>
          </a:stretch>
        </p:blipFill>
        <p:spPr>
          <a:xfrm>
            <a:off x="-224192" y="-249513"/>
            <a:ext cx="24722628" cy="592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df" descr="pasted-image.pdf"/>
          <p:cNvPicPr>
            <a:picLocks noChangeAspect="1"/>
          </p:cNvPicPr>
          <p:nvPr/>
        </p:nvPicPr>
        <p:blipFill>
          <a:blip r:embed="rId4">
            <a:alphaModFix amt="41692"/>
          </a:blip>
          <a:stretch>
            <a:fillRect/>
          </a:stretch>
        </p:blipFill>
        <p:spPr>
          <a:xfrm>
            <a:off x="-2505462" y="2354640"/>
            <a:ext cx="13716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-140" baseline="0">
          <a:solidFill>
            <a:srgbClr val="FFFFFF"/>
          </a:solidFill>
          <a:uFillTx/>
          <a:latin typeface="+mj-lt"/>
          <a:ea typeface="+mj-ea"/>
          <a:cs typeface="+mj-cs"/>
          <a:sym typeface="Poppins Bold"/>
        </a:defRPr>
      </a:lvl9pPr>
    </p:titleStyle>
    <p:bodyStyle>
      <a:lvl1pPr marL="635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1pPr>
      <a:lvl2pPr marL="1270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2pPr>
      <a:lvl3pPr marL="1905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3pPr>
      <a:lvl4pPr marL="2540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4pPr>
      <a:lvl5pPr marL="3175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5pPr>
      <a:lvl6pPr marL="3810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6pPr>
      <a:lvl7pPr marL="4445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7pPr>
      <a:lvl8pPr marL="5080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8pPr>
      <a:lvl9pPr marL="5715000" marR="0" indent="-635000" algn="l" defTabSz="825500" latinLnBrk="0">
        <a:lnSpc>
          <a:spcPct val="8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535C6A"/>
          </a:solidFill>
          <a:uFillTx/>
          <a:latin typeface="Poppins Regular"/>
          <a:ea typeface="Poppins Regular"/>
          <a:cs typeface="Poppins Regular"/>
          <a:sym typeface="Poppins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www.refinabrasil.com.b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6.png"/><Relationship Id="rId3" Type="http://schemas.microsoft.com/office/2014/relationships/chartEx" Target="../charts/chartEx1.xm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6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0.sv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1BCF69-7694-ECAF-DCB9-9226071187A8}"/>
              </a:ext>
            </a:extLst>
          </p:cNvPr>
          <p:cNvSpPr txBox="1"/>
          <p:nvPr/>
        </p:nvSpPr>
        <p:spPr>
          <a:xfrm>
            <a:off x="1347234" y="6334544"/>
            <a:ext cx="12845016" cy="58272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7200" b="0">
                <a:solidFill>
                  <a:schemeClr val="bg1"/>
                </a:solidFill>
                <a:latin typeface="Montserrat" panose="00000500000000000000" pitchFamily="2" charset="0"/>
              </a:rPr>
              <a:t>Audiência Pública CFFC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6000" b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6000" b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6000" b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6000" b="0">
                <a:solidFill>
                  <a:schemeClr val="bg1"/>
                </a:solidFill>
                <a:latin typeface="Montserrat Thin" panose="00000300000000000000" pitchFamily="2" charset="0"/>
              </a:rPr>
              <a:t>Setembro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6000" b="0">
                <a:solidFill>
                  <a:schemeClr val="bg1"/>
                </a:solidFill>
                <a:latin typeface="Montserrat Thin" panose="000003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19148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9D9B51C-F5C6-A7E3-5A68-5635DA136EB5}"/>
              </a:ext>
            </a:extLst>
          </p:cNvPr>
          <p:cNvSpPr/>
          <p:nvPr/>
        </p:nvSpPr>
        <p:spPr>
          <a:xfrm>
            <a:off x="0" y="315310"/>
            <a:ext cx="24384000" cy="134006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" name="Modelo de separatriz 02"/>
          <p:cNvSpPr txBox="1">
            <a:spLocks noGrp="1"/>
          </p:cNvSpPr>
          <p:nvPr>
            <p:ph type="title"/>
          </p:nvPr>
        </p:nvSpPr>
        <p:spPr>
          <a:xfrm>
            <a:off x="2489200" y="4127500"/>
            <a:ext cx="20828000" cy="4648200"/>
          </a:xfrm>
          <a:prstGeom prst="rect">
            <a:avLst/>
          </a:prstGeom>
        </p:spPr>
        <p:txBody>
          <a:bodyPr/>
          <a:lstStyle>
            <a:lvl1pPr algn="r">
              <a:defRPr sz="5600" spc="-11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>
                <a:latin typeface="Montserrat" panose="00000500000000000000" pitchFamily="2" charset="0"/>
              </a:rPr>
              <a:t>Obrigado</a:t>
            </a:r>
            <a:endParaRPr b="1">
              <a:latin typeface="Montserrat" panose="00000500000000000000" pitchFamily="2" charset="0"/>
            </a:endParaRPr>
          </a:p>
        </p:txBody>
      </p:sp>
      <p:pic>
        <p:nvPicPr>
          <p:cNvPr id="138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179" y="10826691"/>
            <a:ext cx="3520688" cy="2352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df" descr="pasted-image.pdf">
            <a:extLst>
              <a:ext uri="{FF2B5EF4-FFF2-40B4-BE49-F238E27FC236}">
                <a16:creationId xmlns:a16="http://schemas.microsoft.com/office/drawing/2014/main" id="{8C0C47BD-0D69-1316-03EF-73700320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2505462" y="2354640"/>
            <a:ext cx="13716001" cy="1371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9104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AE5F2D-E97B-233D-6872-F00C5534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28" y="866720"/>
            <a:ext cx="4361690" cy="141928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A1FE2275-5A01-F79B-A942-8C71DF48E894}"/>
              </a:ext>
            </a:extLst>
          </p:cNvPr>
          <p:cNvSpPr txBox="1"/>
          <p:nvPr/>
        </p:nvSpPr>
        <p:spPr>
          <a:xfrm>
            <a:off x="15261892" y="1279992"/>
            <a:ext cx="720621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6000">
                <a:solidFill>
                  <a:srgbClr val="D35004"/>
                </a:solidFill>
                <a:latin typeface="Montserrat" panose="00000500000000000000" pitchFamily="2" charset="0"/>
              </a:rPr>
              <a:t>quem somos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7956A9DA-1356-F010-D6A5-77E219A24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3104826"/>
            <a:ext cx="24384000" cy="611174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EC81C4A8-65B9-6E6E-F8DF-541EF1F958EE}"/>
              </a:ext>
            </a:extLst>
          </p:cNvPr>
          <p:cNvSpPr txBox="1"/>
          <p:nvPr/>
        </p:nvSpPr>
        <p:spPr>
          <a:xfrm>
            <a:off x="1543979" y="3565775"/>
            <a:ext cx="12419672" cy="8279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Somos a </a:t>
            </a:r>
            <a:r>
              <a:rPr lang="pt-BR" sz="2800" i="0" err="1">
                <a:solidFill>
                  <a:srgbClr val="C64133"/>
                </a:solidFill>
                <a:effectLst/>
                <a:latin typeface="Montserrat" panose="00000500000000000000" pitchFamily="2" charset="0"/>
              </a:rPr>
              <a:t>RefinaBrasil</a:t>
            </a:r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, entidade criada em dezembro de 2022 e que reúne as refinarias de petróleo independentes do país, </a:t>
            </a:r>
            <a:r>
              <a:rPr lang="pt-BR" sz="2800" b="0" i="0">
                <a:solidFill>
                  <a:srgbClr val="C64133"/>
                </a:solidFill>
                <a:effectLst/>
                <a:latin typeface="Montserrat" panose="00000500000000000000" pitchFamily="2" charset="0"/>
              </a:rPr>
              <a:t>responsáveis por</a:t>
            </a:r>
            <a:r>
              <a:rPr lang="pt-BR" sz="2800" b="0">
                <a:solidFill>
                  <a:srgbClr val="C64133"/>
                </a:solidFill>
                <a:latin typeface="Montserrat" panose="00000500000000000000" pitchFamily="2" charset="0"/>
              </a:rPr>
              <a:t> cerca de</a:t>
            </a:r>
            <a:r>
              <a:rPr lang="pt-BR" sz="2800" b="0" i="0">
                <a:solidFill>
                  <a:srgbClr val="C64133"/>
                </a:solidFill>
                <a:effectLst/>
                <a:latin typeface="Montserrat" panose="00000500000000000000" pitchFamily="2" charset="0"/>
              </a:rPr>
              <a:t> 20% da capacidade da produção nacional de derivados</a:t>
            </a:r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endParaRPr lang="pt-BR" sz="2800" b="0" i="0">
              <a:solidFill>
                <a:srgbClr val="686868"/>
              </a:solidFill>
              <a:effectLst/>
              <a:latin typeface="Montserrat" panose="00000500000000000000" pitchFamily="2" charset="0"/>
            </a:endParaRPr>
          </a:p>
          <a:p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Temos o objetivo de representar as empresas do setor privado, além de reforçar as discussões necessárias para o </a:t>
            </a:r>
            <a:r>
              <a:rPr lang="pt-BR" sz="2800" b="0" i="0">
                <a:solidFill>
                  <a:srgbClr val="C64133"/>
                </a:solidFill>
                <a:effectLst/>
                <a:latin typeface="Montserrat" panose="00000500000000000000" pitchFamily="2" charset="0"/>
              </a:rPr>
              <a:t>aprimoramento regulatório, fiscal e tributário do mercado</a:t>
            </a:r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. </a:t>
            </a:r>
          </a:p>
          <a:p>
            <a:endParaRPr lang="pt-BR" sz="2800" b="0">
              <a:solidFill>
                <a:srgbClr val="686868"/>
              </a:solidFill>
              <a:latin typeface="Montserrat" panose="00000500000000000000" pitchFamily="2" charset="0"/>
            </a:endParaRPr>
          </a:p>
          <a:p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Buscamos um ambiente mais equânime e justo, </a:t>
            </a:r>
            <a:r>
              <a:rPr lang="pt-BR" sz="2800" b="0" i="0">
                <a:solidFill>
                  <a:srgbClr val="C64133"/>
                </a:solidFill>
                <a:effectLst/>
                <a:latin typeface="Montserrat" panose="00000500000000000000" pitchFamily="2" charset="0"/>
              </a:rPr>
              <a:t>favorecendo a competitividade e fortalecendo toda cadeia produtiva d</a:t>
            </a:r>
            <a:r>
              <a:rPr lang="pt-BR" sz="2800" b="0">
                <a:solidFill>
                  <a:srgbClr val="C64133"/>
                </a:solidFill>
                <a:latin typeface="Montserrat" panose="00000500000000000000" pitchFamily="2" charset="0"/>
              </a:rPr>
              <a:t>e petróleo do</a:t>
            </a:r>
            <a:r>
              <a:rPr lang="pt-BR" sz="2800" b="0" i="0">
                <a:solidFill>
                  <a:srgbClr val="C64133"/>
                </a:solidFill>
                <a:effectLst/>
                <a:latin typeface="Montserrat" panose="00000500000000000000" pitchFamily="2" charset="0"/>
              </a:rPr>
              <a:t> Brasil </a:t>
            </a:r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– desde a exploração até o consumidor final.</a:t>
            </a:r>
          </a:p>
          <a:p>
            <a:endParaRPr lang="pt-BR" sz="2800" b="0" i="0">
              <a:solidFill>
                <a:srgbClr val="686868"/>
              </a:solidFill>
              <a:effectLst/>
              <a:latin typeface="Montserrat" panose="00000500000000000000" pitchFamily="2" charset="0"/>
            </a:endParaRPr>
          </a:p>
          <a:p>
            <a:r>
              <a:rPr lang="pt-BR" sz="2800" b="0">
                <a:solidFill>
                  <a:srgbClr val="686868"/>
                </a:solidFill>
                <a:latin typeface="Montserrat" panose="00000500000000000000" pitchFamily="2" charset="0"/>
              </a:rPr>
              <a:t>Nossas </a:t>
            </a:r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operações se traduzem </a:t>
            </a:r>
            <a:r>
              <a:rPr lang="pt-BR" sz="2800" b="0" i="0">
                <a:solidFill>
                  <a:srgbClr val="C64133"/>
                </a:solidFill>
                <a:effectLst/>
                <a:latin typeface="Montserrat" panose="00000500000000000000" pitchFamily="2" charset="0"/>
              </a:rPr>
              <a:t>em investimentos,</a:t>
            </a:r>
            <a:r>
              <a:rPr lang="pt-BR" sz="2800" b="0">
                <a:solidFill>
                  <a:srgbClr val="C64133"/>
                </a:solidFill>
                <a:latin typeface="Montserrat" panose="00000500000000000000" pitchFamily="2" charset="0"/>
              </a:rPr>
              <a:t> financiamento da transição energética nacional,</a:t>
            </a:r>
            <a:r>
              <a:rPr lang="pt-BR" sz="2800" b="0" i="0">
                <a:solidFill>
                  <a:srgbClr val="C64133"/>
                </a:solidFill>
                <a:effectLst/>
                <a:latin typeface="Montserrat" panose="00000500000000000000" pitchFamily="2" charset="0"/>
              </a:rPr>
              <a:t> recolhimento de tributos, geração de empregos, industrialização e abastecimento da população brasileira</a:t>
            </a:r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, contribuindo para o desenvolvimento do País e o crescimento da economia.</a:t>
            </a:r>
          </a:p>
          <a:p>
            <a:endParaRPr lang="pt-BR" sz="2800" b="0">
              <a:solidFill>
                <a:srgbClr val="686868"/>
              </a:solidFill>
              <a:latin typeface="Montserrat" panose="00000500000000000000" pitchFamily="2" charset="0"/>
            </a:endParaRPr>
          </a:p>
          <a:p>
            <a:r>
              <a:rPr lang="pt-BR" sz="2800" b="0" u="sng">
                <a:solidFill>
                  <a:srgbClr val="C64133"/>
                </a:solidFill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www.refinabrasil</a:t>
            </a:r>
            <a:r>
              <a:rPr lang="pt-BR" sz="2800" b="0" u="sng">
                <a:solidFill>
                  <a:srgbClr val="FF00FF"/>
                </a:solidFill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t-BR" sz="2800" b="0" u="sng">
                <a:solidFill>
                  <a:srgbClr val="C64133"/>
                </a:solidFill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com.br</a:t>
            </a:r>
            <a:r>
              <a:rPr lang="pt-BR" sz="2800" b="0" i="0" u="sng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 </a:t>
            </a:r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B7147CAA-766B-11BD-543D-694EEC242B9F}"/>
              </a:ext>
            </a:extLst>
          </p:cNvPr>
          <p:cNvGrpSpPr/>
          <p:nvPr/>
        </p:nvGrpSpPr>
        <p:grpSpPr>
          <a:xfrm>
            <a:off x="18268950" y="1445242"/>
            <a:ext cx="11749749" cy="11659662"/>
            <a:chOff x="18858249" y="2344014"/>
            <a:chExt cx="10760400" cy="10760890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BFF8BF58-BD18-AC79-969E-6CE6F86BB7A5}"/>
                </a:ext>
              </a:extLst>
            </p:cNvPr>
            <p:cNvSpPr/>
            <p:nvPr/>
          </p:nvSpPr>
          <p:spPr>
            <a:xfrm>
              <a:off x="18858249" y="2344014"/>
              <a:ext cx="10760400" cy="10760890"/>
            </a:xfrm>
            <a:prstGeom prst="ellipse">
              <a:avLst/>
            </a:prstGeom>
            <a:solidFill>
              <a:srgbClr val="D73D0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45" name="Imagem 44" descr="Tubulações e tanques de uma fábrica industrial">
              <a:extLst>
                <a:ext uri="{FF2B5EF4-FFF2-40B4-BE49-F238E27FC236}">
                  <a16:creationId xmlns:a16="http://schemas.microsoft.com/office/drawing/2014/main" id="{9D1081B1-5CA6-79BF-67B3-9135A482D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85" t="26791" r="23768" b="4967"/>
            <a:stretch>
              <a:fillRect/>
            </a:stretch>
          </p:blipFill>
          <p:spPr>
            <a:xfrm>
              <a:off x="19558448" y="3044459"/>
              <a:ext cx="9360000" cy="9360000"/>
            </a:xfrm>
            <a:custGeom>
              <a:avLst/>
              <a:gdLst>
                <a:gd name="connsiteX0" fmla="*/ 4680000 w 9360000"/>
                <a:gd name="connsiteY0" fmla="*/ 0 h 9360000"/>
                <a:gd name="connsiteX1" fmla="*/ 9360000 w 9360000"/>
                <a:gd name="connsiteY1" fmla="*/ 4680000 h 9360000"/>
                <a:gd name="connsiteX2" fmla="*/ 4680000 w 9360000"/>
                <a:gd name="connsiteY2" fmla="*/ 9360000 h 9360000"/>
                <a:gd name="connsiteX3" fmla="*/ 0 w 9360000"/>
                <a:gd name="connsiteY3" fmla="*/ 4680000 h 9360000"/>
                <a:gd name="connsiteX4" fmla="*/ 4680000 w 9360000"/>
                <a:gd name="connsiteY4" fmla="*/ 0 h 9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0000" h="9360000">
                  <a:moveTo>
                    <a:pt x="4680000" y="0"/>
                  </a:moveTo>
                  <a:cubicBezTo>
                    <a:pt x="7264694" y="0"/>
                    <a:pt x="9360000" y="2095307"/>
                    <a:pt x="9360000" y="4680000"/>
                  </a:cubicBezTo>
                  <a:cubicBezTo>
                    <a:pt x="9360000" y="7264693"/>
                    <a:pt x="7264694" y="9360000"/>
                    <a:pt x="4680000" y="9360000"/>
                  </a:cubicBezTo>
                  <a:cubicBezTo>
                    <a:pt x="2095308" y="9360000"/>
                    <a:pt x="0" y="7264693"/>
                    <a:pt x="0" y="4680000"/>
                  </a:cubicBezTo>
                  <a:cubicBezTo>
                    <a:pt x="0" y="2095307"/>
                    <a:pt x="2095308" y="0"/>
                    <a:pt x="4680000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6562674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AE5F2D-E97B-233D-6872-F00C5534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28" y="866720"/>
            <a:ext cx="4361690" cy="1419280"/>
          </a:xfrm>
          <a:prstGeom prst="rect">
            <a:avLst/>
          </a:prstGeom>
        </p:spPr>
      </p:pic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A74179FF-75B2-47F1-6786-D040156827C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46322503"/>
                  </p:ext>
                </p:extLst>
              </p:nvPr>
            </p:nvGraphicFramePr>
            <p:xfrm>
              <a:off x="2141243" y="3680609"/>
              <a:ext cx="8323470" cy="766650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A74179FF-75B2-47F1-6786-D040156827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1243" y="3680609"/>
                <a:ext cx="8323470" cy="7666504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DAX OIL REFINO S.A | LinkedIn">
            <a:extLst>
              <a:ext uri="{FF2B5EF4-FFF2-40B4-BE49-F238E27FC236}">
                <a16:creationId xmlns:a16="http://schemas.microsoft.com/office/drawing/2014/main" id="{4A066569-A5A9-0B8F-904E-7C13BE1A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171" y="6809282"/>
            <a:ext cx="1398176" cy="13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SOIL ENERGY">
            <a:extLst>
              <a:ext uri="{FF2B5EF4-FFF2-40B4-BE49-F238E27FC236}">
                <a16:creationId xmlns:a16="http://schemas.microsoft.com/office/drawing/2014/main" id="{A0F6F93F-3769-F5D0-594A-0473C533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257" y="9243251"/>
            <a:ext cx="1063709" cy="10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6490132B-06D3-A79E-4058-E0FF02CC898F}"/>
              </a:ext>
            </a:extLst>
          </p:cNvPr>
          <p:cNvGrpSpPr/>
          <p:nvPr/>
        </p:nvGrpSpPr>
        <p:grpSpPr>
          <a:xfrm>
            <a:off x="7092611" y="10299427"/>
            <a:ext cx="3372101" cy="1713398"/>
            <a:chOff x="1208505" y="6457951"/>
            <a:chExt cx="3810000" cy="1905000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1CAF5FEC-9AA6-2ECF-BB95-A0FBC68B9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505" y="6457951"/>
              <a:ext cx="3810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C5B9F09E-C698-E317-F669-45C2EA1D31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1"/>
            <a:stretch/>
          </p:blipFill>
          <p:spPr bwMode="auto">
            <a:xfrm>
              <a:off x="2786647" y="6457951"/>
              <a:ext cx="2199105" cy="1905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0" descr="Acelen - Energia para acelerar">
            <a:extLst>
              <a:ext uri="{FF2B5EF4-FFF2-40B4-BE49-F238E27FC236}">
                <a16:creationId xmlns:a16="http://schemas.microsoft.com/office/drawing/2014/main" id="{A193167C-0618-0F91-4252-1AD37AE6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185" y="8394427"/>
            <a:ext cx="1713398" cy="17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ome - REAM">
            <a:extLst>
              <a:ext uri="{FF2B5EF4-FFF2-40B4-BE49-F238E27FC236}">
                <a16:creationId xmlns:a16="http://schemas.microsoft.com/office/drawing/2014/main" id="{DAF35738-23BF-13ED-6064-E6848785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7" y="3750673"/>
            <a:ext cx="1880454" cy="5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Brasil Refino | LinkedIn">
            <a:extLst>
              <a:ext uri="{FF2B5EF4-FFF2-40B4-BE49-F238E27FC236}">
                <a16:creationId xmlns:a16="http://schemas.microsoft.com/office/drawing/2014/main" id="{1898DD2D-5619-33D0-77EA-A47EEEE2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781" y="8363810"/>
            <a:ext cx="2986932" cy="59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GREPAR Participações | LinkedIn">
            <a:extLst>
              <a:ext uri="{FF2B5EF4-FFF2-40B4-BE49-F238E27FC236}">
                <a16:creationId xmlns:a16="http://schemas.microsoft.com/office/drawing/2014/main" id="{E7E77A7E-C524-0F1A-E5D4-7E4B1AF6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85" y="4020364"/>
            <a:ext cx="1589353" cy="158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3R Petroleum: exemplo de como a Petrobrás subvaloriza a venda de seus  ativos -">
            <a:extLst>
              <a:ext uri="{FF2B5EF4-FFF2-40B4-BE49-F238E27FC236}">
                <a16:creationId xmlns:a16="http://schemas.microsoft.com/office/drawing/2014/main" id="{2A52FA26-6CAE-A266-4895-7FAE9F071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22114"/>
          <a:stretch/>
        </p:blipFill>
        <p:spPr bwMode="auto">
          <a:xfrm>
            <a:off x="9526974" y="5378245"/>
            <a:ext cx="2199914" cy="10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074F40D-16E3-A453-D102-5AB3D1E72214}"/>
              </a:ext>
            </a:extLst>
          </p:cNvPr>
          <p:cNvCxnSpPr>
            <a:cxnSpLocks/>
          </p:cNvCxnSpPr>
          <p:nvPr/>
        </p:nvCxnSpPr>
        <p:spPr>
          <a:xfrm>
            <a:off x="1486817" y="4331501"/>
            <a:ext cx="1133106" cy="617007"/>
          </a:xfrm>
          <a:prstGeom prst="line">
            <a:avLst/>
          </a:prstGeom>
          <a:noFill/>
          <a:ln w="25400" cap="flat">
            <a:solidFill>
              <a:srgbClr val="C6413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021F0A8D-E4BE-BB01-8CA5-1134D0E53218}"/>
              </a:ext>
            </a:extLst>
          </p:cNvPr>
          <p:cNvCxnSpPr>
            <a:cxnSpLocks/>
          </p:cNvCxnSpPr>
          <p:nvPr/>
        </p:nvCxnSpPr>
        <p:spPr>
          <a:xfrm flipV="1">
            <a:off x="8526196" y="5321333"/>
            <a:ext cx="149128" cy="285614"/>
          </a:xfrm>
          <a:prstGeom prst="line">
            <a:avLst/>
          </a:prstGeom>
          <a:noFill/>
          <a:ln w="25400" cap="flat">
            <a:solidFill>
              <a:srgbClr val="C6413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496BED2-36D2-6EDD-9350-DB776298270F}"/>
              </a:ext>
            </a:extLst>
          </p:cNvPr>
          <p:cNvCxnSpPr>
            <a:cxnSpLocks/>
          </p:cNvCxnSpPr>
          <p:nvPr/>
        </p:nvCxnSpPr>
        <p:spPr>
          <a:xfrm flipV="1">
            <a:off x="9140611" y="5874582"/>
            <a:ext cx="467844" cy="255178"/>
          </a:xfrm>
          <a:prstGeom prst="line">
            <a:avLst/>
          </a:prstGeom>
          <a:noFill/>
          <a:ln w="25400" cap="flat">
            <a:solidFill>
              <a:srgbClr val="C6413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C921590-BD30-68B6-E200-0B21D4DB4C7C}"/>
              </a:ext>
            </a:extLst>
          </p:cNvPr>
          <p:cNvCxnSpPr>
            <a:cxnSpLocks/>
          </p:cNvCxnSpPr>
          <p:nvPr/>
        </p:nvCxnSpPr>
        <p:spPr>
          <a:xfrm>
            <a:off x="8716741" y="7415055"/>
            <a:ext cx="1408078" cy="39742"/>
          </a:xfrm>
          <a:prstGeom prst="line">
            <a:avLst/>
          </a:prstGeom>
          <a:noFill/>
          <a:ln w="25400" cap="flat">
            <a:solidFill>
              <a:srgbClr val="C6413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E80A719C-8897-FF78-A761-E46B63754E2A}"/>
              </a:ext>
            </a:extLst>
          </p:cNvPr>
          <p:cNvCxnSpPr>
            <a:cxnSpLocks/>
          </p:cNvCxnSpPr>
          <p:nvPr/>
        </p:nvCxnSpPr>
        <p:spPr>
          <a:xfrm>
            <a:off x="8489371" y="8063573"/>
            <a:ext cx="1086564" cy="1153603"/>
          </a:xfrm>
          <a:prstGeom prst="line">
            <a:avLst/>
          </a:prstGeom>
          <a:noFill/>
          <a:ln w="25400" cap="flat">
            <a:solidFill>
              <a:srgbClr val="C6413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CB72347-FFE8-98FC-7EE5-E8851DFA9FB7}"/>
              </a:ext>
            </a:extLst>
          </p:cNvPr>
          <p:cNvCxnSpPr>
            <a:cxnSpLocks/>
          </p:cNvCxnSpPr>
          <p:nvPr/>
        </p:nvCxnSpPr>
        <p:spPr>
          <a:xfrm>
            <a:off x="8526196" y="7717830"/>
            <a:ext cx="1082259" cy="683967"/>
          </a:xfrm>
          <a:prstGeom prst="line">
            <a:avLst/>
          </a:prstGeom>
          <a:noFill/>
          <a:ln w="25400" cap="flat">
            <a:solidFill>
              <a:srgbClr val="C6413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2DFD0A72-961B-7003-06B4-7DD095C0BD6B}"/>
              </a:ext>
            </a:extLst>
          </p:cNvPr>
          <p:cNvCxnSpPr>
            <a:cxnSpLocks/>
          </p:cNvCxnSpPr>
          <p:nvPr/>
        </p:nvCxnSpPr>
        <p:spPr>
          <a:xfrm>
            <a:off x="7278676" y="9630609"/>
            <a:ext cx="647301" cy="367651"/>
          </a:xfrm>
          <a:prstGeom prst="line">
            <a:avLst/>
          </a:prstGeom>
          <a:noFill/>
          <a:ln w="25400" cap="flat">
            <a:solidFill>
              <a:srgbClr val="C6413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D897D17-DC1E-64FC-24AD-1D7E42275B83}"/>
              </a:ext>
            </a:extLst>
          </p:cNvPr>
          <p:cNvCxnSpPr>
            <a:cxnSpLocks/>
          </p:cNvCxnSpPr>
          <p:nvPr/>
        </p:nvCxnSpPr>
        <p:spPr>
          <a:xfrm>
            <a:off x="6860180" y="9904502"/>
            <a:ext cx="678086" cy="786339"/>
          </a:xfrm>
          <a:prstGeom prst="line">
            <a:avLst/>
          </a:prstGeom>
          <a:noFill/>
          <a:ln w="25400" cap="flat">
            <a:solidFill>
              <a:srgbClr val="C6413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" name="Imagem 29">
            <a:extLst>
              <a:ext uri="{FF2B5EF4-FFF2-40B4-BE49-F238E27FC236}">
                <a16:creationId xmlns:a16="http://schemas.microsoft.com/office/drawing/2014/main" id="{7956A9DA-1356-F010-D6A5-77E219A24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0" y="13104826"/>
            <a:ext cx="24384000" cy="6111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114FF5B-1520-022D-C46B-92B226785EE9}"/>
              </a:ext>
            </a:extLst>
          </p:cNvPr>
          <p:cNvSpPr txBox="1"/>
          <p:nvPr/>
        </p:nvSpPr>
        <p:spPr>
          <a:xfrm>
            <a:off x="439078" y="3123102"/>
            <a:ext cx="24349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Refinaria de Manaus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Manaus - AM</a:t>
            </a:r>
            <a:endParaRPr kumimoji="0" lang="pt-BR" sz="1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E81258-9DA3-4AB9-F69F-8A36C9E8CC5C}"/>
              </a:ext>
            </a:extLst>
          </p:cNvPr>
          <p:cNvSpPr txBox="1"/>
          <p:nvPr/>
        </p:nvSpPr>
        <p:spPr>
          <a:xfrm>
            <a:off x="7173461" y="11538715"/>
            <a:ext cx="243499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Unidade de Industrialização do Xisto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São Mateus do Sul</a:t>
            </a: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 - PR</a:t>
            </a:r>
            <a:endParaRPr kumimoji="0" lang="pt-BR" sz="1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45D19F-94BB-3B9D-F183-46E559788B61}"/>
              </a:ext>
            </a:extLst>
          </p:cNvPr>
          <p:cNvSpPr txBox="1"/>
          <p:nvPr/>
        </p:nvSpPr>
        <p:spPr>
          <a:xfrm>
            <a:off x="9140611" y="9904502"/>
            <a:ext cx="24349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Refinaria </a:t>
            </a:r>
            <a:r>
              <a:rPr lang="pt-BR" sz="1400" b="0" err="1">
                <a:solidFill>
                  <a:srgbClr val="FF0000"/>
                </a:solidFill>
                <a:latin typeface="Montserrat" panose="00000500000000000000" pitchFamily="2" charset="0"/>
              </a:rPr>
              <a:t>SSOil</a:t>
            </a:r>
            <a:endParaRPr lang="pt-BR" sz="1400" b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Coroados - SP</a:t>
            </a:r>
            <a:endParaRPr kumimoji="0" lang="pt-BR" sz="1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8D5889-1932-4903-85F5-7A515C322EE2}"/>
              </a:ext>
            </a:extLst>
          </p:cNvPr>
          <p:cNvSpPr txBox="1"/>
          <p:nvPr/>
        </p:nvSpPr>
        <p:spPr>
          <a:xfrm>
            <a:off x="11619360" y="9276819"/>
            <a:ext cx="28009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Refinaria de Mataripe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São Francisco do Conde - BA</a:t>
            </a:r>
            <a:endParaRPr kumimoji="0" lang="pt-BR" sz="1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0C99AA4-FF4C-F95E-4340-F8A77467A45E}"/>
              </a:ext>
            </a:extLst>
          </p:cNvPr>
          <p:cNvSpPr txBox="1"/>
          <p:nvPr/>
        </p:nvSpPr>
        <p:spPr>
          <a:xfrm>
            <a:off x="12319974" y="8380799"/>
            <a:ext cx="24349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Refinaria Brasil Refino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Simões Filho - BA</a:t>
            </a:r>
            <a:endParaRPr kumimoji="0" lang="pt-BR" sz="1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C7DF73E-7A9D-B6FC-6891-901AA2D5C32F}"/>
              </a:ext>
            </a:extLst>
          </p:cNvPr>
          <p:cNvSpPr txBox="1"/>
          <p:nvPr/>
        </p:nvSpPr>
        <p:spPr>
          <a:xfrm>
            <a:off x="11381551" y="7176208"/>
            <a:ext cx="24349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Refinaria Dax </a:t>
            </a:r>
            <a:r>
              <a:rPr lang="pt-BR" sz="1400" b="0" err="1">
                <a:solidFill>
                  <a:srgbClr val="FF0000"/>
                </a:solidFill>
                <a:latin typeface="Montserrat" panose="00000500000000000000" pitchFamily="2" charset="0"/>
              </a:rPr>
              <a:t>Oil</a:t>
            </a:r>
            <a:endParaRPr lang="pt-BR" sz="1400" b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Camaçari - BA</a:t>
            </a:r>
            <a:endParaRPr kumimoji="0" lang="pt-BR" sz="1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7C14538-4476-2590-9AAB-710406E9128D}"/>
              </a:ext>
            </a:extLst>
          </p:cNvPr>
          <p:cNvSpPr txBox="1"/>
          <p:nvPr/>
        </p:nvSpPr>
        <p:spPr>
          <a:xfrm>
            <a:off x="7987496" y="3695883"/>
            <a:ext cx="24349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Refinaria de Mucuripe*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Forta</a:t>
            </a: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leza - CE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1F81BCD-46F4-34F8-E2D1-EE09E8D1CF17}"/>
              </a:ext>
            </a:extLst>
          </p:cNvPr>
          <p:cNvSpPr txBox="1"/>
          <p:nvPr/>
        </p:nvSpPr>
        <p:spPr>
          <a:xfrm>
            <a:off x="11575605" y="5849107"/>
            <a:ext cx="243499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Refinaria Clara Camarão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Guamar</a:t>
            </a:r>
            <a:r>
              <a:rPr lang="pt-BR" sz="1400" b="0">
                <a:solidFill>
                  <a:srgbClr val="FF0000"/>
                </a:solidFill>
                <a:latin typeface="Montserrat" panose="00000500000000000000" pitchFamily="2" charset="0"/>
              </a:rPr>
              <a:t>é - RN</a:t>
            </a:r>
            <a:endParaRPr kumimoji="0" lang="pt-BR" sz="1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2141A7A-0326-409E-BFDA-C3FA9A915B4E}"/>
              </a:ext>
            </a:extLst>
          </p:cNvPr>
          <p:cNvSpPr txBox="1"/>
          <p:nvPr/>
        </p:nvSpPr>
        <p:spPr>
          <a:xfrm>
            <a:off x="15261892" y="1279992"/>
            <a:ext cx="740760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6000">
                <a:solidFill>
                  <a:srgbClr val="D35004"/>
                </a:solidFill>
                <a:latin typeface="Montserrat" panose="00000500000000000000" pitchFamily="2" charset="0"/>
              </a:rPr>
              <a:t>nossas associadas</a:t>
            </a:r>
          </a:p>
        </p:txBody>
      </p:sp>
      <p:pic>
        <p:nvPicPr>
          <p:cNvPr id="45" name="Picture 12" descr="Home - REAM">
            <a:extLst>
              <a:ext uri="{FF2B5EF4-FFF2-40B4-BE49-F238E27FC236}">
                <a16:creationId xmlns:a16="http://schemas.microsoft.com/office/drawing/2014/main" id="{E395944C-15E9-7072-352E-1637947A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767" y="6438622"/>
            <a:ext cx="1880454" cy="5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8" descr="GREPAR Participações | LinkedIn">
            <a:extLst>
              <a:ext uri="{FF2B5EF4-FFF2-40B4-BE49-F238E27FC236}">
                <a16:creationId xmlns:a16="http://schemas.microsoft.com/office/drawing/2014/main" id="{B14542D9-71CE-C20D-8440-E6E39834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749" y="5839242"/>
            <a:ext cx="1589353" cy="158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3R Petroleum: exemplo de como a Petrobrás subvaloriza a venda de seus  ativos -">
            <a:extLst>
              <a:ext uri="{FF2B5EF4-FFF2-40B4-BE49-F238E27FC236}">
                <a16:creationId xmlns:a16="http://schemas.microsoft.com/office/drawing/2014/main" id="{0AA954F0-381D-BFE1-A200-AD6E5CE93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22114"/>
          <a:stretch/>
        </p:blipFill>
        <p:spPr bwMode="auto">
          <a:xfrm>
            <a:off x="15809606" y="7368136"/>
            <a:ext cx="2199914" cy="10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DAX OIL REFINO S.A | LinkedIn">
            <a:extLst>
              <a:ext uri="{FF2B5EF4-FFF2-40B4-BE49-F238E27FC236}">
                <a16:creationId xmlns:a16="http://schemas.microsoft.com/office/drawing/2014/main" id="{80AEFB80-00B8-1536-4D3B-85E5E7D6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926" y="7411717"/>
            <a:ext cx="1398176" cy="13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Brasil Refino | LinkedIn">
            <a:extLst>
              <a:ext uri="{FF2B5EF4-FFF2-40B4-BE49-F238E27FC236}">
                <a16:creationId xmlns:a16="http://schemas.microsoft.com/office/drawing/2014/main" id="{2293B69D-8DDB-181E-C3D8-8A728AE6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363" y="9170597"/>
            <a:ext cx="2680809" cy="5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Acelen - Energia para acelerar">
            <a:extLst>
              <a:ext uri="{FF2B5EF4-FFF2-40B4-BE49-F238E27FC236}">
                <a16:creationId xmlns:a16="http://schemas.microsoft.com/office/drawing/2014/main" id="{33442E2A-59C8-E3EC-3226-57014CB5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142" y="8580321"/>
            <a:ext cx="1713398" cy="17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SOIL ENERGY">
            <a:extLst>
              <a:ext uri="{FF2B5EF4-FFF2-40B4-BE49-F238E27FC236}">
                <a16:creationId xmlns:a16="http://schemas.microsoft.com/office/drawing/2014/main" id="{1F6D791A-FBB0-DA99-2A47-64B49502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986" y="10428370"/>
            <a:ext cx="1063709" cy="10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Agrupar 66">
            <a:extLst>
              <a:ext uri="{FF2B5EF4-FFF2-40B4-BE49-F238E27FC236}">
                <a16:creationId xmlns:a16="http://schemas.microsoft.com/office/drawing/2014/main" id="{ED9D88A6-3D06-1E40-F09F-DD0BC08DD981}"/>
              </a:ext>
            </a:extLst>
          </p:cNvPr>
          <p:cNvGrpSpPr/>
          <p:nvPr/>
        </p:nvGrpSpPr>
        <p:grpSpPr>
          <a:xfrm>
            <a:off x="19486933" y="10530386"/>
            <a:ext cx="3035668" cy="1482439"/>
            <a:chOff x="1208505" y="6457951"/>
            <a:chExt cx="3810000" cy="1905000"/>
          </a:xfrm>
        </p:grpSpPr>
        <p:pic>
          <p:nvPicPr>
            <p:cNvPr id="68" name="Picture 6">
              <a:extLst>
                <a:ext uri="{FF2B5EF4-FFF2-40B4-BE49-F238E27FC236}">
                  <a16:creationId xmlns:a16="http://schemas.microsoft.com/office/drawing/2014/main" id="{30B8A6CD-2C2E-FB54-32F7-2FF70E6DE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505" y="6457951"/>
              <a:ext cx="3810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>
              <a:extLst>
                <a:ext uri="{FF2B5EF4-FFF2-40B4-BE49-F238E27FC236}">
                  <a16:creationId xmlns:a16="http://schemas.microsoft.com/office/drawing/2014/main" id="{65648DB0-6A6D-C661-0FAE-4139D122BC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1"/>
            <a:stretch/>
          </p:blipFill>
          <p:spPr bwMode="auto">
            <a:xfrm>
              <a:off x="2786647" y="6457951"/>
              <a:ext cx="2199105" cy="1905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9F89A41B-354F-9BEA-F920-7C2A96217779}"/>
              </a:ext>
            </a:extLst>
          </p:cNvPr>
          <p:cNvSpPr txBox="1"/>
          <p:nvPr/>
        </p:nvSpPr>
        <p:spPr>
          <a:xfrm>
            <a:off x="14500357" y="3082099"/>
            <a:ext cx="8702544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Nossas associadas estão presentes em </a:t>
            </a:r>
            <a:r>
              <a:rPr lang="pt-BR" sz="2800" i="0">
                <a:solidFill>
                  <a:srgbClr val="D73D03"/>
                </a:solidFill>
                <a:effectLst/>
                <a:latin typeface="Montserrat" panose="00000500000000000000" pitchFamily="2" charset="0"/>
              </a:rPr>
              <a:t>6 estados do País</a:t>
            </a:r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, produzindo ampla gama de derivados a partir do refino de petróleos e compostos mais leves e mais pesados, contribuindo para a </a:t>
            </a:r>
            <a:r>
              <a:rPr lang="pt-BR" sz="2800" i="0">
                <a:solidFill>
                  <a:srgbClr val="D73D03"/>
                </a:solidFill>
                <a:effectLst/>
                <a:latin typeface="Montserrat" panose="00000500000000000000" pitchFamily="2" charset="0"/>
              </a:rPr>
              <a:t>segurança do abastecimento nacional</a:t>
            </a:r>
            <a:r>
              <a:rPr lang="pt-BR" sz="2800" b="0" i="0">
                <a:solidFill>
                  <a:srgbClr val="686868"/>
                </a:solidFill>
                <a:effectLst/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9F71F56-6968-B109-5373-6925AAA3D41B}"/>
              </a:ext>
            </a:extLst>
          </p:cNvPr>
          <p:cNvSpPr txBox="1"/>
          <p:nvPr/>
        </p:nvSpPr>
        <p:spPr>
          <a:xfrm>
            <a:off x="883293" y="12800213"/>
            <a:ext cx="916033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* Processo de aquisição da Refinaria de Mucuripe pela </a:t>
            </a:r>
            <a:r>
              <a:rPr lang="pt-BR" sz="1400" b="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Grepar</a:t>
            </a:r>
            <a:r>
              <a:rPr lang="pt-BR" sz="1400" b="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ainda em andamento.</a:t>
            </a:r>
          </a:p>
        </p:txBody>
      </p:sp>
    </p:spTree>
    <p:extLst>
      <p:ext uri="{BB962C8B-B14F-4D97-AF65-F5344CB8AC3E}">
        <p14:creationId xmlns:p14="http://schemas.microsoft.com/office/powerpoint/2010/main" val="40439898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AE5F2D-E97B-233D-6872-F00C5534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28" y="866720"/>
            <a:ext cx="4361690" cy="141928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956A9DA-1356-F010-D6A5-77E219A24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45115" y="13125816"/>
            <a:ext cx="24384000" cy="611174"/>
          </a:xfrm>
          <a:prstGeom prst="rect">
            <a:avLst/>
          </a:prstGeom>
        </p:spPr>
      </p:pic>
      <p:pic>
        <p:nvPicPr>
          <p:cNvPr id="14" name="Gráfico 13" descr="Sustentabilidade com preenchimento sólido">
            <a:extLst>
              <a:ext uri="{FF2B5EF4-FFF2-40B4-BE49-F238E27FC236}">
                <a16:creationId xmlns:a16="http://schemas.microsoft.com/office/drawing/2014/main" id="{98B0C8AD-E713-1FBC-3AA0-57D85C126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2455" y="9550576"/>
            <a:ext cx="1656062" cy="1656062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CDA2074-6804-3EA1-D597-A9FE22805703}"/>
              </a:ext>
            </a:extLst>
          </p:cNvPr>
          <p:cNvGrpSpPr/>
          <p:nvPr/>
        </p:nvGrpSpPr>
        <p:grpSpPr>
          <a:xfrm>
            <a:off x="1093804" y="4282407"/>
            <a:ext cx="4299653" cy="3197028"/>
            <a:chOff x="957070" y="3193398"/>
            <a:chExt cx="4299653" cy="3197028"/>
          </a:xfrm>
        </p:grpSpPr>
        <p:pic>
          <p:nvPicPr>
            <p:cNvPr id="10" name="Gráfico 9" descr="Barril de petróleo com preenchimento sólido">
              <a:extLst>
                <a:ext uri="{FF2B5EF4-FFF2-40B4-BE49-F238E27FC236}">
                  <a16:creationId xmlns:a16="http://schemas.microsoft.com/office/drawing/2014/main" id="{6AE50101-D4AC-250F-C759-40F8AA0A0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7070" y="3193398"/>
              <a:ext cx="1484241" cy="1484241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7B302A0-9015-AD9C-E38B-13822E5F35D2}"/>
                </a:ext>
              </a:extLst>
            </p:cNvPr>
            <p:cNvSpPr txBox="1"/>
            <p:nvPr/>
          </p:nvSpPr>
          <p:spPr>
            <a:xfrm>
              <a:off x="2350085" y="3282867"/>
              <a:ext cx="2906638" cy="1333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2000" b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rPr>
                <a:t>Cerca de </a:t>
              </a:r>
              <a:r>
                <a:rPr lang="pt-BR" sz="2000">
                  <a:solidFill>
                    <a:srgbClr val="FF0000"/>
                  </a:solidFill>
                  <a:latin typeface="Montserrat" panose="00000500000000000000" pitchFamily="2" charset="0"/>
                </a:rPr>
                <a:t>20% </a:t>
              </a:r>
              <a:r>
                <a:rPr lang="pt-BR" sz="2000" b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rPr>
                <a:t>da</a:t>
              </a:r>
              <a:r>
                <a:rPr lang="pt-BR" sz="2000" b="0">
                  <a:solidFill>
                    <a:srgbClr val="FF0000"/>
                  </a:solidFill>
                  <a:latin typeface="Montserrat" panose="00000500000000000000" pitchFamily="2" charset="0"/>
                </a:rPr>
                <a:t> </a:t>
              </a:r>
              <a:r>
                <a:rPr lang="pt-BR" sz="2000" b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rPr>
                <a:t>capacidade nacional de produção de derivados</a:t>
              </a:r>
              <a:endParaRPr kumimoji="0" lang="pt-BR" sz="2000" b="0" i="0" u="none" strike="noStrike" cap="none" spc="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Montserrat" panose="00000500000000000000" pitchFamily="2" charset="0"/>
                <a:sym typeface="Helvetica Neue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FDB02E73-E2E0-097C-5D91-D62F71477FA6}"/>
                </a:ext>
              </a:extLst>
            </p:cNvPr>
            <p:cNvSpPr txBox="1"/>
            <p:nvPr/>
          </p:nvSpPr>
          <p:spPr>
            <a:xfrm>
              <a:off x="1125849" y="4748951"/>
              <a:ext cx="2906638" cy="1641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2000">
                  <a:solidFill>
                    <a:srgbClr val="FF0000"/>
                  </a:solidFill>
                  <a:latin typeface="Montserrat" panose="00000500000000000000" pitchFamily="2" charset="0"/>
                </a:rPr>
                <a:t>72% </a:t>
              </a:r>
              <a:r>
                <a:rPr lang="pt-BR" sz="2000" b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rPr>
                <a:t>da capacidade de refino do Nordeste e </a:t>
              </a:r>
              <a:r>
                <a:rPr lang="pt-BR" sz="2000">
                  <a:solidFill>
                    <a:srgbClr val="FF0000"/>
                  </a:solidFill>
                  <a:latin typeface="Montserrat" panose="00000500000000000000" pitchFamily="2" charset="0"/>
                </a:rPr>
                <a:t>100% </a:t>
              </a:r>
              <a:r>
                <a:rPr lang="pt-BR" sz="2000" b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rPr>
                <a:t>da capacidade de refino do Norte do País</a:t>
              </a:r>
              <a:endParaRPr kumimoji="0" lang="pt-BR" sz="2000" b="0" i="0" u="none" strike="noStrike" cap="none" spc="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Montserrat" panose="00000500000000000000" pitchFamily="2" charset="0"/>
                <a:sym typeface="Helvetica Neue"/>
              </a:endParaRPr>
            </a:p>
          </p:txBody>
        </p:sp>
        <p:sp>
          <p:nvSpPr>
            <p:cNvPr id="25" name="Arco 24">
              <a:extLst>
                <a:ext uri="{FF2B5EF4-FFF2-40B4-BE49-F238E27FC236}">
                  <a16:creationId xmlns:a16="http://schemas.microsoft.com/office/drawing/2014/main" id="{7941A234-25D0-06A6-D6B3-2BCF466D9AE0}"/>
                </a:ext>
              </a:extLst>
            </p:cNvPr>
            <p:cNvSpPr/>
            <p:nvPr/>
          </p:nvSpPr>
          <p:spPr>
            <a:xfrm rot="3750643">
              <a:off x="2252573" y="3421634"/>
              <a:ext cx="2636562" cy="2719479"/>
            </a:xfrm>
            <a:prstGeom prst="arc">
              <a:avLst>
                <a:gd name="adj1" fmla="val 16200000"/>
                <a:gd name="adj2" fmla="val 358240"/>
              </a:avLst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81F3336-7457-075F-8C03-32076BFC622A}"/>
              </a:ext>
            </a:extLst>
          </p:cNvPr>
          <p:cNvGrpSpPr/>
          <p:nvPr/>
        </p:nvGrpSpPr>
        <p:grpSpPr>
          <a:xfrm>
            <a:off x="8580127" y="4371876"/>
            <a:ext cx="6295908" cy="2708367"/>
            <a:chOff x="6827358" y="3118398"/>
            <a:chExt cx="6295908" cy="2708367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C13F97D8-6DAB-1390-F0B3-27C4E294F183}"/>
                </a:ext>
              </a:extLst>
            </p:cNvPr>
            <p:cNvGrpSpPr/>
            <p:nvPr/>
          </p:nvGrpSpPr>
          <p:grpSpPr>
            <a:xfrm>
              <a:off x="6827358" y="3118398"/>
              <a:ext cx="2878230" cy="1579920"/>
              <a:chOff x="7165395" y="3827024"/>
              <a:chExt cx="3303139" cy="1736363"/>
            </a:xfrm>
          </p:grpSpPr>
          <p:pic>
            <p:nvPicPr>
              <p:cNvPr id="32" name="Gráfico 31" descr="Funcionária de construção com preenchimento sólido">
                <a:extLst>
                  <a:ext uri="{FF2B5EF4-FFF2-40B4-BE49-F238E27FC236}">
                    <a16:creationId xmlns:a16="http://schemas.microsoft.com/office/drawing/2014/main" id="{5D705A74-45DA-1061-A5D0-77C04563FC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r="20700"/>
              <a:stretch/>
            </p:blipFill>
            <p:spPr>
              <a:xfrm>
                <a:off x="7165395" y="3849674"/>
                <a:ext cx="1328134" cy="1674826"/>
              </a:xfrm>
              <a:prstGeom prst="rect">
                <a:avLst/>
              </a:prstGeom>
            </p:spPr>
          </p:pic>
          <p:pic>
            <p:nvPicPr>
              <p:cNvPr id="31" name="Gráfico 30" descr="Funcionária de construção com preenchimento sólido">
                <a:extLst>
                  <a:ext uri="{FF2B5EF4-FFF2-40B4-BE49-F238E27FC236}">
                    <a16:creationId xmlns:a16="http://schemas.microsoft.com/office/drawing/2014/main" id="{C12E2E97-C6D1-E79C-3523-C538F31C28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26635"/>
              <a:stretch/>
            </p:blipFill>
            <p:spPr>
              <a:xfrm>
                <a:off x="9239795" y="3827024"/>
                <a:ext cx="1228739" cy="1674826"/>
              </a:xfrm>
              <a:prstGeom prst="rect">
                <a:avLst/>
              </a:prstGeom>
            </p:spPr>
          </p:pic>
          <p:pic>
            <p:nvPicPr>
              <p:cNvPr id="12" name="Gráfico 11" descr="Funcionária de construção com preenchimento sólido">
                <a:extLst>
                  <a:ext uri="{FF2B5EF4-FFF2-40B4-BE49-F238E27FC236}">
                    <a16:creationId xmlns:a16="http://schemas.microsoft.com/office/drawing/2014/main" id="{E3E962DC-986C-E64C-D607-09281B297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997243" y="3888561"/>
                <a:ext cx="1674826" cy="1674826"/>
              </a:xfrm>
              <a:prstGeom prst="rect">
                <a:avLst/>
              </a:prstGeom>
            </p:spPr>
          </p:pic>
        </p:grp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8DBA1DAE-5382-41EC-9B18-C00CB786DD90}"/>
                </a:ext>
              </a:extLst>
            </p:cNvPr>
            <p:cNvSpPr txBox="1"/>
            <p:nvPr/>
          </p:nvSpPr>
          <p:spPr>
            <a:xfrm>
              <a:off x="9792862" y="3291859"/>
              <a:ext cx="3330404" cy="1333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2000" b="0" dirty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rPr>
                <a:t>Os negócios de nossas Associadas empregam diretamente </a:t>
              </a:r>
              <a:r>
                <a:rPr lang="pt-BR" sz="2000" dirty="0">
                  <a:solidFill>
                    <a:srgbClr val="FF0000"/>
                  </a:solidFill>
                  <a:latin typeface="Montserrat" panose="00000500000000000000" pitchFamily="2" charset="0"/>
                </a:rPr>
                <a:t>4.500 </a:t>
              </a:r>
              <a:r>
                <a:rPr lang="pt-BR" sz="2000" b="0" dirty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rPr>
                <a:t>pessoas</a:t>
              </a:r>
              <a:endParaRPr kumimoji="0" lang="pt-BR" sz="2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Montserrat" panose="00000500000000000000" pitchFamily="2" charset="0"/>
                <a:sym typeface="Helvetica Neue"/>
              </a:endParaRPr>
            </a:p>
          </p:txBody>
        </p:sp>
        <p:sp>
          <p:nvSpPr>
            <p:cNvPr id="35" name="Arco 34">
              <a:extLst>
                <a:ext uri="{FF2B5EF4-FFF2-40B4-BE49-F238E27FC236}">
                  <a16:creationId xmlns:a16="http://schemas.microsoft.com/office/drawing/2014/main" id="{BF99EFB8-0921-8A7F-E392-5AC5A3DF275E}"/>
                </a:ext>
              </a:extLst>
            </p:cNvPr>
            <p:cNvSpPr/>
            <p:nvPr/>
          </p:nvSpPr>
          <p:spPr>
            <a:xfrm rot="4511485">
              <a:off x="9827376" y="3996766"/>
              <a:ext cx="1360723" cy="1332337"/>
            </a:xfrm>
            <a:prstGeom prst="arc">
              <a:avLst>
                <a:gd name="adj1" fmla="val 15216051"/>
                <a:gd name="adj2" fmla="val 358240"/>
              </a:avLst>
            </a:prstGeom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FB844B9F-9AEE-C4B3-7677-599C825B0EAE}"/>
                </a:ext>
              </a:extLst>
            </p:cNvPr>
            <p:cNvSpPr txBox="1"/>
            <p:nvPr/>
          </p:nvSpPr>
          <p:spPr>
            <a:xfrm>
              <a:off x="6988973" y="4800843"/>
              <a:ext cx="3935177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2000" b="0" dirty="0">
                  <a:solidFill>
                    <a:srgbClr val="FF0000"/>
                  </a:solidFill>
                  <a:latin typeface="Montserrat" panose="00000500000000000000" pitchFamily="2" charset="0"/>
                </a:rPr>
                <a:t>Com geração de cerca de </a:t>
              </a:r>
              <a:r>
                <a:rPr lang="pt-BR" sz="2000" dirty="0">
                  <a:solidFill>
                    <a:srgbClr val="FF0000"/>
                  </a:solidFill>
                  <a:latin typeface="Montserrat" panose="00000500000000000000" pitchFamily="2" charset="0"/>
                </a:rPr>
                <a:t>40.000 </a:t>
              </a:r>
              <a:r>
                <a:rPr lang="pt-BR" sz="2000" b="0" dirty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rPr>
                <a:t>postos de trabalho indiretos</a:t>
              </a:r>
              <a:endParaRPr kumimoji="0" lang="pt-BR" sz="2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Montserrat" panose="00000500000000000000" pitchFamily="2" charset="0"/>
                <a:sym typeface="Helvetica Neue"/>
              </a:endParaRPr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C85097C-6C80-7A59-63DE-EFFC0F880248}"/>
              </a:ext>
            </a:extLst>
          </p:cNvPr>
          <p:cNvSpPr txBox="1"/>
          <p:nvPr/>
        </p:nvSpPr>
        <p:spPr>
          <a:xfrm>
            <a:off x="5833065" y="9630816"/>
            <a:ext cx="635893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Através das melhores práticas de sustentabilidade, nossas Associadas investem em redução dos impactos de seus negócios em ações como: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6364F57-EBAA-0E54-2EA6-4CDE4B7231C1}"/>
              </a:ext>
            </a:extLst>
          </p:cNvPr>
          <p:cNvSpPr txBox="1"/>
          <p:nvPr/>
        </p:nvSpPr>
        <p:spPr>
          <a:xfrm>
            <a:off x="12776079" y="8978169"/>
            <a:ext cx="10168424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0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Implantação de plantas de </a:t>
            </a:r>
            <a:r>
              <a:rPr lang="pt-BR" sz="2000">
                <a:solidFill>
                  <a:srgbClr val="FF0000"/>
                </a:solidFill>
                <a:latin typeface="Montserrat" panose="00000500000000000000" pitchFamily="2" charset="0"/>
              </a:rPr>
              <a:t>separação de óleo e água</a:t>
            </a:r>
            <a:r>
              <a:rPr lang="pt-BR" sz="2000" b="0">
                <a:solidFill>
                  <a:srgbClr val="FF0000"/>
                </a:solidFill>
                <a:latin typeface="Montserrat" panose="00000500000000000000" pitchFamily="2" charset="0"/>
              </a:rPr>
              <a:t>, </a:t>
            </a:r>
            <a:r>
              <a:rPr lang="pt-BR" sz="20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evitando contaminações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000">
                <a:solidFill>
                  <a:srgbClr val="FF0000"/>
                </a:solidFill>
                <a:latin typeface="Montserrat" panose="00000500000000000000" pitchFamily="2" charset="0"/>
              </a:rPr>
              <a:t>Redução do uso de água </a:t>
            </a:r>
            <a:r>
              <a:rPr lang="pt-BR" sz="20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nas atividades de refino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000">
                <a:solidFill>
                  <a:srgbClr val="FF0000"/>
                </a:solidFill>
                <a:latin typeface="Montserrat" panose="00000500000000000000" pitchFamily="2" charset="0"/>
              </a:rPr>
              <a:t>Redução de emissão e perdas de gases </a:t>
            </a:r>
            <a:r>
              <a:rPr lang="pt-BR" sz="20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à atmosfera durante o procedimento de refino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0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Desenvolvimento de plantas de </a:t>
            </a:r>
            <a:r>
              <a:rPr lang="pt-BR" sz="2000" b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biorrefino</a:t>
            </a:r>
            <a:r>
              <a:rPr lang="pt-BR" sz="20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para produção de </a:t>
            </a:r>
            <a:r>
              <a:rPr lang="pt-BR" sz="2000">
                <a:solidFill>
                  <a:srgbClr val="FF0000"/>
                </a:solidFill>
                <a:latin typeface="Montserrat" panose="00000500000000000000" pitchFamily="2" charset="0"/>
              </a:rPr>
              <a:t>combustíveis verdes</a:t>
            </a:r>
            <a:endParaRPr lang="pt-BR" sz="2000" b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F6A5127-BB28-35BD-E076-2C45381EA8E9}"/>
              </a:ext>
            </a:extLst>
          </p:cNvPr>
          <p:cNvGrpSpPr/>
          <p:nvPr/>
        </p:nvGrpSpPr>
        <p:grpSpPr>
          <a:xfrm>
            <a:off x="16876348" y="4177594"/>
            <a:ext cx="6068155" cy="2824643"/>
            <a:chOff x="11064111" y="4803568"/>
            <a:chExt cx="6068155" cy="2824643"/>
          </a:xfrm>
        </p:grpSpPr>
        <p:pic>
          <p:nvPicPr>
            <p:cNvPr id="5" name="Gráfico 4" descr="Gráfico de pizza com preenchimento sólido">
              <a:extLst>
                <a:ext uri="{FF2B5EF4-FFF2-40B4-BE49-F238E27FC236}">
                  <a16:creationId xmlns:a16="http://schemas.microsoft.com/office/drawing/2014/main" id="{34485E3F-44DA-86D2-BFF8-2967CCDA7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2049386" y="4803568"/>
              <a:ext cx="1556660" cy="1556660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B789FB5-C36C-A71B-A122-394AE425F303}"/>
                </a:ext>
              </a:extLst>
            </p:cNvPr>
            <p:cNvSpPr txBox="1"/>
            <p:nvPr/>
          </p:nvSpPr>
          <p:spPr>
            <a:xfrm>
              <a:off x="13801862" y="5067108"/>
              <a:ext cx="3330404" cy="1333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2000" b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rPr>
                <a:t>O setor de refino independente do Brasil </a:t>
              </a:r>
              <a:r>
                <a:rPr lang="pt-BR" sz="2000" b="0">
                  <a:solidFill>
                    <a:srgbClr val="FF0000"/>
                  </a:solidFill>
                  <a:latin typeface="Montserrat" panose="00000500000000000000" pitchFamily="2" charset="0"/>
                </a:rPr>
                <a:t>gera </a:t>
              </a:r>
              <a:r>
                <a:rPr lang="pt-BR" sz="2000">
                  <a:solidFill>
                    <a:srgbClr val="FF0000"/>
                  </a:solidFill>
                  <a:latin typeface="Montserrat" panose="00000500000000000000" pitchFamily="2" charset="0"/>
                </a:rPr>
                <a:t>R$ 60 bilhões</a:t>
              </a:r>
              <a:r>
                <a:rPr lang="pt-BR" sz="2000" b="0">
                  <a:solidFill>
                    <a:srgbClr val="FF0000"/>
                  </a:solidFill>
                  <a:latin typeface="Montserrat" panose="00000500000000000000" pitchFamily="2" charset="0"/>
                </a:rPr>
                <a:t> de reais ao ano</a:t>
              </a:r>
              <a:endParaRPr kumimoji="0" lang="pt-BR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Montserrat" panose="00000500000000000000" pitchFamily="2" charset="0"/>
                <a:sym typeface="Helvetica Neue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BC24A6F-6D11-8095-126C-D8EB463B6D06}"/>
                </a:ext>
              </a:extLst>
            </p:cNvPr>
            <p:cNvSpPr txBox="1"/>
            <p:nvPr/>
          </p:nvSpPr>
          <p:spPr>
            <a:xfrm>
              <a:off x="11064111" y="6602289"/>
              <a:ext cx="3935177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2000" b="0">
                  <a:solidFill>
                    <a:srgbClr val="626D7A"/>
                  </a:solidFill>
                  <a:latin typeface="Montserrat" panose="00000500000000000000" pitchFamily="2" charset="0"/>
                </a:rPr>
                <a:t>E promove arrecadação de cerca de</a:t>
              </a:r>
              <a:r>
                <a:rPr lang="pt-BR" sz="2000">
                  <a:solidFill>
                    <a:srgbClr val="626D7A"/>
                  </a:solidFill>
                  <a:latin typeface="Montserrat" panose="00000500000000000000" pitchFamily="2" charset="0"/>
                </a:rPr>
                <a:t> </a:t>
              </a:r>
              <a:r>
                <a:rPr lang="pt-BR" sz="2000">
                  <a:solidFill>
                    <a:srgbClr val="FF0000"/>
                  </a:solidFill>
                  <a:latin typeface="Montserrat" panose="00000500000000000000" pitchFamily="2" charset="0"/>
                </a:rPr>
                <a:t>R$ 18 bilhões </a:t>
              </a:r>
              <a:r>
                <a:rPr lang="pt-BR" sz="2000" b="0">
                  <a:solidFill>
                    <a:srgbClr val="FF0000"/>
                  </a:solidFill>
                  <a:latin typeface="Montserrat" panose="00000500000000000000" pitchFamily="2" charset="0"/>
                </a:rPr>
                <a:t>de reais em tributos </a:t>
              </a:r>
              <a:r>
                <a:rPr lang="pt-BR" sz="2000" b="0">
                  <a:solidFill>
                    <a:srgbClr val="626D7A"/>
                  </a:solidFill>
                  <a:latin typeface="Montserrat" panose="00000500000000000000" pitchFamily="2" charset="0"/>
                </a:rPr>
                <a:t>ao Estado</a:t>
              </a:r>
              <a:endParaRPr kumimoji="0" lang="pt-BR" sz="2000" b="0" i="0" u="none" strike="noStrike" cap="none" spc="0" normalizeH="0" baseline="0">
                <a:ln>
                  <a:noFill/>
                </a:ln>
                <a:solidFill>
                  <a:srgbClr val="626D7A"/>
                </a:solidFill>
                <a:effectLst/>
                <a:uFillTx/>
                <a:latin typeface="Montserrat" panose="00000500000000000000" pitchFamily="2" charset="0"/>
                <a:sym typeface="Helvetica Neue"/>
              </a:endParaRPr>
            </a:p>
          </p:txBody>
        </p:sp>
      </p:grpSp>
      <p:sp>
        <p:nvSpPr>
          <p:cNvPr id="20" name="Arco 19">
            <a:extLst>
              <a:ext uri="{FF2B5EF4-FFF2-40B4-BE49-F238E27FC236}">
                <a16:creationId xmlns:a16="http://schemas.microsoft.com/office/drawing/2014/main" id="{6E4ED7C8-1826-69D9-6A6C-AE7759BFFA96}"/>
              </a:ext>
            </a:extLst>
          </p:cNvPr>
          <p:cNvSpPr/>
          <p:nvPr/>
        </p:nvSpPr>
        <p:spPr>
          <a:xfrm rot="4511485">
            <a:off x="19859683" y="5407220"/>
            <a:ext cx="1360723" cy="1332337"/>
          </a:xfrm>
          <a:prstGeom prst="arc">
            <a:avLst>
              <a:gd name="adj1" fmla="val 15216051"/>
              <a:gd name="adj2" fmla="val 358240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FEE8C0E-4B40-326E-C76D-626817B87F3F}"/>
              </a:ext>
            </a:extLst>
          </p:cNvPr>
          <p:cNvSpPr txBox="1"/>
          <p:nvPr/>
        </p:nvSpPr>
        <p:spPr>
          <a:xfrm>
            <a:off x="15261892" y="1279992"/>
            <a:ext cx="740760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6000">
                <a:solidFill>
                  <a:srgbClr val="D35004"/>
                </a:solidFill>
                <a:latin typeface="Montserrat" panose="00000500000000000000" pitchFamily="2" charset="0"/>
              </a:rPr>
              <a:t>nossas associadas</a:t>
            </a:r>
          </a:p>
        </p:txBody>
      </p:sp>
    </p:spTree>
    <p:extLst>
      <p:ext uri="{BB962C8B-B14F-4D97-AF65-F5344CB8AC3E}">
        <p14:creationId xmlns:p14="http://schemas.microsoft.com/office/powerpoint/2010/main" val="8946613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Modelo de separatriz 01"/>
          <p:cNvSpPr txBox="1">
            <a:spLocks noGrp="1"/>
          </p:cNvSpPr>
          <p:nvPr>
            <p:ph type="title"/>
          </p:nvPr>
        </p:nvSpPr>
        <p:spPr>
          <a:xfrm>
            <a:off x="3657600" y="4127500"/>
            <a:ext cx="18440400" cy="464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1" dirty="0">
                <a:latin typeface="Montserrat" panose="00000500000000000000" pitchFamily="2" charset="0"/>
              </a:rPr>
              <a:t>Desafios Comuns</a:t>
            </a:r>
            <a:br>
              <a:rPr lang="pt-BR" b="1" dirty="0">
                <a:latin typeface="Montserrat" panose="00000500000000000000" pitchFamily="2" charset="0"/>
              </a:rPr>
            </a:br>
            <a:r>
              <a:rPr lang="pt-BR" dirty="0">
                <a:latin typeface="Montserrat" panose="00000500000000000000" pitchFamily="2" charset="0"/>
              </a:rPr>
              <a:t>Garantia de Abastecimento e</a:t>
            </a:r>
            <a:br>
              <a:rPr lang="pt-BR" dirty="0">
                <a:latin typeface="Montserrat" panose="00000500000000000000" pitchFamily="2" charset="0"/>
              </a:rPr>
            </a:br>
            <a:r>
              <a:rPr lang="pt-BR" dirty="0">
                <a:latin typeface="Montserrat" panose="00000500000000000000" pitchFamily="2" charset="0"/>
              </a:rPr>
              <a:t>Preços Estáveis e Competitivos ao Consumidor</a:t>
            </a:r>
            <a:endParaRPr b="1" dirty="0">
              <a:latin typeface="Montserrat" panose="00000500000000000000" pitchFamily="2" charset="0"/>
            </a:endParaRPr>
          </a:p>
        </p:txBody>
      </p:sp>
      <p:grpSp>
        <p:nvGrpSpPr>
          <p:cNvPr id="141" name="Agrupar"/>
          <p:cNvGrpSpPr/>
          <p:nvPr/>
        </p:nvGrpSpPr>
        <p:grpSpPr>
          <a:xfrm>
            <a:off x="21519655" y="11607800"/>
            <a:ext cx="2313968" cy="1570586"/>
            <a:chOff x="0" y="0"/>
            <a:chExt cx="2313966" cy="1570585"/>
          </a:xfrm>
        </p:grpSpPr>
        <p:sp>
          <p:nvSpPr>
            <p:cNvPr id="139" name="Círculo"/>
            <p:cNvSpPr/>
            <p:nvPr/>
          </p:nvSpPr>
          <p:spPr>
            <a:xfrm>
              <a:off x="691544" y="0"/>
              <a:ext cx="912953" cy="91295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40" name="Imagem" descr="Imagem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871"/>
              <a:ext cx="2313967" cy="1540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687473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AE5F2D-E97B-233D-6872-F00C5534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28" y="866720"/>
            <a:ext cx="4361690" cy="141928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956A9DA-1356-F010-D6A5-77E219A24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45115" y="13125816"/>
            <a:ext cx="24384000" cy="611174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FEE8C0E-4B40-326E-C76D-626817B87F3F}"/>
              </a:ext>
            </a:extLst>
          </p:cNvPr>
          <p:cNvSpPr txBox="1"/>
          <p:nvPr/>
        </p:nvSpPr>
        <p:spPr>
          <a:xfrm>
            <a:off x="7410450" y="1279992"/>
            <a:ext cx="1525905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6000" dirty="0">
                <a:solidFill>
                  <a:srgbClr val="D35004"/>
                </a:solidFill>
                <a:latin typeface="Montserrat" panose="00000500000000000000" pitchFamily="2" charset="0"/>
              </a:rPr>
              <a:t>garantia de suprimento de derivados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1013A28D-36F4-F27D-66D1-6230D7A2E86F}"/>
              </a:ext>
            </a:extLst>
          </p:cNvPr>
          <p:cNvSpPr/>
          <p:nvPr/>
        </p:nvSpPr>
        <p:spPr>
          <a:xfrm>
            <a:off x="3943350" y="5638800"/>
            <a:ext cx="16421100" cy="4686297"/>
          </a:xfrm>
          <a:prstGeom prst="roundRect">
            <a:avLst/>
          </a:prstGeom>
          <a:solidFill>
            <a:srgbClr val="FEE7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316E3A-185A-19E4-33D2-DD0A0909AE43}"/>
              </a:ext>
            </a:extLst>
          </p:cNvPr>
          <p:cNvSpPr txBox="1"/>
          <p:nvPr/>
        </p:nvSpPr>
        <p:spPr>
          <a:xfrm>
            <a:off x="5000709" y="2271016"/>
            <a:ext cx="176022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>
                <a:ln>
                  <a:noFill/>
                </a:ln>
                <a:solidFill>
                  <a:srgbClr val="D73D03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Fatos sobe a Indústria do Refino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1E202B5-D20C-48AA-6657-9F8F390237BC}"/>
              </a:ext>
            </a:extLst>
          </p:cNvPr>
          <p:cNvSpPr txBox="1"/>
          <p:nvPr/>
        </p:nvSpPr>
        <p:spPr>
          <a:xfrm>
            <a:off x="13001708" y="6007751"/>
            <a:ext cx="592242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4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2200" dirty="0">
                <a:solidFill>
                  <a:schemeClr val="tx1"/>
                </a:solidFill>
              </a:rPr>
              <a:t>Pequenas refinarias levam de </a:t>
            </a:r>
            <a:r>
              <a:rPr lang="pt-BR" sz="2200" b="1" dirty="0">
                <a:solidFill>
                  <a:srgbClr val="D35004"/>
                </a:solidFill>
              </a:rPr>
              <a:t>2 a 5 anos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017B61D-C73A-7928-4B1E-A41FBC493D33}"/>
              </a:ext>
            </a:extLst>
          </p:cNvPr>
          <p:cNvSpPr txBox="1"/>
          <p:nvPr/>
        </p:nvSpPr>
        <p:spPr>
          <a:xfrm>
            <a:off x="13001709" y="7412549"/>
            <a:ext cx="719129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4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2200" dirty="0">
                <a:solidFill>
                  <a:schemeClr val="tx1"/>
                </a:solidFill>
              </a:rPr>
              <a:t>Pequenas refinarias têm produção focada no mercado e </a:t>
            </a:r>
            <a:r>
              <a:rPr lang="pt-BR" sz="2200" b="1" i="1" dirty="0" err="1">
                <a:solidFill>
                  <a:srgbClr val="D35004"/>
                </a:solidFill>
              </a:rPr>
              <a:t>payback</a:t>
            </a:r>
            <a:r>
              <a:rPr lang="pt-BR" sz="2200" b="1" dirty="0">
                <a:solidFill>
                  <a:srgbClr val="D35004"/>
                </a:solidFill>
              </a:rPr>
              <a:t> mais curto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D073D64-07F5-5A91-1CDF-5384D8A2E546}"/>
              </a:ext>
            </a:extLst>
          </p:cNvPr>
          <p:cNvSpPr txBox="1"/>
          <p:nvPr/>
        </p:nvSpPr>
        <p:spPr>
          <a:xfrm>
            <a:off x="13014634" y="8866440"/>
            <a:ext cx="677219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8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2200" dirty="0">
                <a:solidFill>
                  <a:schemeClr val="tx1"/>
                </a:solidFill>
              </a:rPr>
              <a:t>Pequenas </a:t>
            </a:r>
            <a:r>
              <a:rPr lang="pt-BR" sz="2200" b="1" dirty="0">
                <a:solidFill>
                  <a:srgbClr val="D35004"/>
                </a:solidFill>
              </a:rPr>
              <a:t>refinarias custam entre US$ 5k e US$ 20k por barril de </a:t>
            </a:r>
            <a:r>
              <a:rPr lang="pt-BR" sz="2200" dirty="0">
                <a:solidFill>
                  <a:schemeClr val="tx1"/>
                </a:solidFill>
              </a:rPr>
              <a:t>investimento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EC86338-255C-4999-0DFB-5FA4D70BE9CA}"/>
              </a:ext>
            </a:extLst>
          </p:cNvPr>
          <p:cNvSpPr txBox="1"/>
          <p:nvPr/>
        </p:nvSpPr>
        <p:spPr>
          <a:xfrm>
            <a:off x="3062287" y="11138446"/>
            <a:ext cx="1825942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 b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Seriam necessárias apenas </a:t>
            </a:r>
            <a:r>
              <a:rPr lang="pt-BR" b="1" dirty="0">
                <a:solidFill>
                  <a:srgbClr val="D35004"/>
                </a:solidFill>
              </a:rPr>
              <a:t>33 pequenas refinarias (20k </a:t>
            </a:r>
            <a:r>
              <a:rPr lang="pt-BR" b="1" dirty="0" err="1">
                <a:solidFill>
                  <a:srgbClr val="D35004"/>
                </a:solidFill>
              </a:rPr>
              <a:t>bpd</a:t>
            </a:r>
            <a:r>
              <a:rPr lang="pt-BR" b="1" dirty="0">
                <a:solidFill>
                  <a:srgbClr val="D35004"/>
                </a:solidFill>
              </a:rPr>
              <a:t>) para cobrir o déficit </a:t>
            </a:r>
            <a:r>
              <a:rPr lang="pt-BR" dirty="0">
                <a:solidFill>
                  <a:schemeClr val="tx1"/>
                </a:solidFill>
              </a:rPr>
              <a:t>de refino nacional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CDA2074-6804-3EA1-D597-A9FE22805703}"/>
              </a:ext>
            </a:extLst>
          </p:cNvPr>
          <p:cNvGrpSpPr/>
          <p:nvPr/>
        </p:nvGrpSpPr>
        <p:grpSpPr>
          <a:xfrm>
            <a:off x="3390899" y="2998713"/>
            <a:ext cx="17602200" cy="2280070"/>
            <a:chOff x="-2313628" y="1916477"/>
            <a:chExt cx="11445246" cy="2280070"/>
          </a:xfrm>
        </p:grpSpPr>
        <p:pic>
          <p:nvPicPr>
            <p:cNvPr id="10" name="Gráfico 9" descr="Barril de petróleo com preenchimento sólido">
              <a:extLst>
                <a:ext uri="{FF2B5EF4-FFF2-40B4-BE49-F238E27FC236}">
                  <a16:creationId xmlns:a16="http://schemas.microsoft.com/office/drawing/2014/main" id="{6AE50101-D4AC-250F-C759-40F8AA0A0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74105" y="1916477"/>
              <a:ext cx="1069781" cy="1484241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7B302A0-9015-AD9C-E38B-13822E5F35D2}"/>
                </a:ext>
              </a:extLst>
            </p:cNvPr>
            <p:cNvSpPr txBox="1"/>
            <p:nvPr/>
          </p:nvSpPr>
          <p:spPr>
            <a:xfrm>
              <a:off x="-2313628" y="3663068"/>
              <a:ext cx="1144524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2800" b="0" dirty="0">
                  <a:solidFill>
                    <a:schemeClr val="tx1"/>
                  </a:solidFill>
                  <a:latin typeface="Montserrat" panose="00000500000000000000" pitchFamily="2" charset="0"/>
                </a:rPr>
                <a:t>O mercado brasileiro vivencia déficit de </a:t>
              </a:r>
              <a:r>
                <a:rPr lang="pt-BR" sz="2800" dirty="0">
                  <a:solidFill>
                    <a:srgbClr val="D73D03"/>
                  </a:solidFill>
                  <a:latin typeface="Montserrat" panose="00000500000000000000" pitchFamily="2" charset="0"/>
                </a:rPr>
                <a:t>650 mil </a:t>
              </a:r>
              <a:r>
                <a:rPr lang="pt-BR" sz="2800" dirty="0" err="1">
                  <a:solidFill>
                    <a:srgbClr val="D73D03"/>
                  </a:solidFill>
                  <a:latin typeface="Montserrat" panose="00000500000000000000" pitchFamily="2" charset="0"/>
                </a:rPr>
                <a:t>bpd</a:t>
              </a:r>
              <a:r>
                <a:rPr lang="pt-BR" sz="2800" dirty="0">
                  <a:solidFill>
                    <a:srgbClr val="FF0000"/>
                  </a:solidFill>
                  <a:latin typeface="Montserrat" panose="00000500000000000000" pitchFamily="2" charset="0"/>
                </a:rPr>
                <a:t> </a:t>
              </a:r>
              <a:r>
                <a:rPr lang="pt-BR" sz="2800" b="0" dirty="0">
                  <a:solidFill>
                    <a:schemeClr val="tx1"/>
                  </a:solidFill>
                  <a:latin typeface="Montserrat" panose="00000500000000000000" pitchFamily="2" charset="0"/>
                </a:rPr>
                <a:t>de produção de derivados</a:t>
              </a:r>
              <a:endParaRPr kumimoji="0" lang="pt-BR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ontserrat" panose="00000500000000000000" pitchFamily="2" charset="0"/>
                <a:sym typeface="Helvetica Neue"/>
              </a:endParaRP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97D9F1D-06BF-6EE0-D3F2-639A007FE225}"/>
              </a:ext>
            </a:extLst>
          </p:cNvPr>
          <p:cNvGrpSpPr/>
          <p:nvPr/>
        </p:nvGrpSpPr>
        <p:grpSpPr>
          <a:xfrm>
            <a:off x="4635330" y="5816800"/>
            <a:ext cx="7451797" cy="1149519"/>
            <a:chOff x="1537673" y="5929925"/>
            <a:chExt cx="7451797" cy="114951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8FEF0A9-82AA-89E5-4888-48BD0A59E9CB}"/>
                </a:ext>
              </a:extLst>
            </p:cNvPr>
            <p:cNvSpPr txBox="1"/>
            <p:nvPr/>
          </p:nvSpPr>
          <p:spPr>
            <a:xfrm>
              <a:off x="3067051" y="6120876"/>
              <a:ext cx="5922419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2400" b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defRPr>
              </a:lvl1pPr>
            </a:lstStyle>
            <a:p>
              <a:r>
                <a:rPr lang="pt-BR" sz="2200" dirty="0">
                  <a:solidFill>
                    <a:schemeClr val="tx1"/>
                  </a:solidFill>
                </a:rPr>
                <a:t>Grandes refinarias têm prazo de </a:t>
              </a:r>
              <a:r>
                <a:rPr lang="pt-BR" sz="2200" b="1" dirty="0">
                  <a:solidFill>
                    <a:srgbClr val="D35004"/>
                  </a:solidFill>
                </a:rPr>
                <a:t>construção superior a 5 anos  </a:t>
              </a:r>
            </a:p>
          </p:txBody>
        </p:sp>
        <p:pic>
          <p:nvPicPr>
            <p:cNvPr id="12" name="Gráfico 11" descr="Relógio com preenchimento sólido">
              <a:extLst>
                <a:ext uri="{FF2B5EF4-FFF2-40B4-BE49-F238E27FC236}">
                  <a16:creationId xmlns:a16="http://schemas.microsoft.com/office/drawing/2014/main" id="{0EBD386D-BBDA-2AC2-2FEB-A5CDD3658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" r="1"/>
            <a:stretch/>
          </p:blipFill>
          <p:spPr>
            <a:xfrm>
              <a:off x="1537673" y="5929925"/>
              <a:ext cx="1149519" cy="1149519"/>
            </a:xfrm>
            <a:prstGeom prst="rect">
              <a:avLst/>
            </a:prstGeom>
          </p:spPr>
        </p:pic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F817D554-FC45-813A-5C64-7A78F2A10F5B}"/>
              </a:ext>
            </a:extLst>
          </p:cNvPr>
          <p:cNvGrpSpPr/>
          <p:nvPr/>
        </p:nvGrpSpPr>
        <p:grpSpPr>
          <a:xfrm>
            <a:off x="4635331" y="7227641"/>
            <a:ext cx="7440702" cy="1149519"/>
            <a:chOff x="1577890" y="7717267"/>
            <a:chExt cx="7440702" cy="1149519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EF80AE9-EC6A-EB38-7891-9E8E0A5E79DA}"/>
                </a:ext>
              </a:extLst>
            </p:cNvPr>
            <p:cNvSpPr txBox="1"/>
            <p:nvPr/>
          </p:nvSpPr>
          <p:spPr>
            <a:xfrm>
              <a:off x="3096173" y="7963731"/>
              <a:ext cx="5922419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2400" b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defRPr>
              </a:lvl1pPr>
            </a:lstStyle>
            <a:p>
              <a:r>
                <a:rPr lang="pt-BR" sz="2200" dirty="0">
                  <a:solidFill>
                    <a:schemeClr val="tx1"/>
                  </a:solidFill>
                </a:rPr>
                <a:t>Grandes refinarias podem </a:t>
              </a:r>
              <a:r>
                <a:rPr lang="pt-BR" sz="2200" b="1" dirty="0">
                  <a:solidFill>
                    <a:srgbClr val="D35004"/>
                  </a:solidFill>
                </a:rPr>
                <a:t>não atingir </a:t>
              </a:r>
              <a:r>
                <a:rPr lang="pt-BR" sz="2200" b="1" dirty="0" err="1">
                  <a:solidFill>
                    <a:srgbClr val="D35004"/>
                  </a:solidFill>
                </a:rPr>
                <a:t>payback</a:t>
              </a:r>
              <a:r>
                <a:rPr lang="pt-BR" sz="2200" b="1" dirty="0">
                  <a:solidFill>
                    <a:srgbClr val="D35004"/>
                  </a:solidFill>
                </a:rPr>
                <a:t> até 2050</a:t>
              </a:r>
            </a:p>
          </p:txBody>
        </p:sp>
        <p:pic>
          <p:nvPicPr>
            <p:cNvPr id="20" name="Gráfico 19" descr="Oferta e procura com preenchimento sólido">
              <a:extLst>
                <a:ext uri="{FF2B5EF4-FFF2-40B4-BE49-F238E27FC236}">
                  <a16:creationId xmlns:a16="http://schemas.microsoft.com/office/drawing/2014/main" id="{15172974-B536-BAB0-ACC3-35B02D9B8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77890" y="7717267"/>
              <a:ext cx="1149519" cy="1149519"/>
            </a:xfrm>
            <a:prstGeom prst="rect">
              <a:avLst/>
            </a:prstGeom>
          </p:spPr>
        </p:pic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5360904-29D0-8CA3-68BE-5D25EEB5E12A}"/>
              </a:ext>
            </a:extLst>
          </p:cNvPr>
          <p:cNvGrpSpPr/>
          <p:nvPr/>
        </p:nvGrpSpPr>
        <p:grpSpPr>
          <a:xfrm>
            <a:off x="4635331" y="8779813"/>
            <a:ext cx="7451796" cy="1256754"/>
            <a:chOff x="1583485" y="9815737"/>
            <a:chExt cx="7451796" cy="1256754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9F50E9D-5645-434F-22D3-46196FD24F79}"/>
                </a:ext>
              </a:extLst>
            </p:cNvPr>
            <p:cNvSpPr txBox="1"/>
            <p:nvPr/>
          </p:nvSpPr>
          <p:spPr>
            <a:xfrm>
              <a:off x="3096173" y="9954236"/>
              <a:ext cx="5939108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2400" b="0">
                  <a:solidFill>
                    <a:schemeClr val="bg2">
                      <a:lumMod val="50000"/>
                    </a:schemeClr>
                  </a:solidFill>
                  <a:latin typeface="Montserrat" panose="00000500000000000000" pitchFamily="2" charset="0"/>
                </a:defRPr>
              </a:lvl1pPr>
            </a:lstStyle>
            <a:p>
              <a:r>
                <a:rPr lang="pt-BR" sz="2200" dirty="0">
                  <a:solidFill>
                    <a:schemeClr val="tx1"/>
                  </a:solidFill>
                </a:rPr>
                <a:t>Grandes refinarias </a:t>
              </a:r>
              <a:r>
                <a:rPr lang="pt-BR" sz="2200" b="1" dirty="0">
                  <a:solidFill>
                    <a:srgbClr val="D35004"/>
                  </a:solidFill>
                </a:rPr>
                <a:t>custam entre US$ 100k e US$ 200k por barril</a:t>
              </a:r>
              <a:r>
                <a:rPr lang="pt-BR" sz="2200" dirty="0">
                  <a:solidFill>
                    <a:srgbClr val="D35004"/>
                  </a:solidFill>
                </a:rPr>
                <a:t> </a:t>
              </a:r>
              <a:r>
                <a:rPr lang="pt-BR" sz="2200" dirty="0">
                  <a:solidFill>
                    <a:schemeClr val="tx1"/>
                  </a:solidFill>
                </a:rPr>
                <a:t>de investimento</a:t>
              </a:r>
            </a:p>
          </p:txBody>
        </p:sp>
        <p:pic>
          <p:nvPicPr>
            <p:cNvPr id="29" name="Gráfico 28" descr="Moedas com preenchimento sólido">
              <a:extLst>
                <a:ext uri="{FF2B5EF4-FFF2-40B4-BE49-F238E27FC236}">
                  <a16:creationId xmlns:a16="http://schemas.microsoft.com/office/drawing/2014/main" id="{B672A578-68C5-6545-BB86-5C2995C7F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83485" y="9815737"/>
              <a:ext cx="1149518" cy="1149518"/>
            </a:xfrm>
            <a:prstGeom prst="rect">
              <a:avLst/>
            </a:prstGeom>
          </p:spPr>
        </p:pic>
      </p:grpSp>
      <p:sp>
        <p:nvSpPr>
          <p:cNvPr id="39" name="Seta: para Baixo 38">
            <a:extLst>
              <a:ext uri="{FF2B5EF4-FFF2-40B4-BE49-F238E27FC236}">
                <a16:creationId xmlns:a16="http://schemas.microsoft.com/office/drawing/2014/main" id="{A38F5660-46B4-CCFB-4C2A-6702E5FC26CD}"/>
              </a:ext>
            </a:extLst>
          </p:cNvPr>
          <p:cNvSpPr/>
          <p:nvPr/>
        </p:nvSpPr>
        <p:spPr>
          <a:xfrm>
            <a:off x="11989852" y="3366495"/>
            <a:ext cx="364277" cy="864942"/>
          </a:xfrm>
          <a:prstGeom prst="downArrow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F24CE932-FC62-7EF4-B3F8-2F4687778D70}"/>
              </a:ext>
            </a:extLst>
          </p:cNvPr>
          <p:cNvCxnSpPr/>
          <p:nvPr/>
        </p:nvCxnSpPr>
        <p:spPr>
          <a:xfrm>
            <a:off x="10858500" y="6228324"/>
            <a:ext cx="1962150" cy="0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B8752957-C05E-F5B6-A554-60A576F04683}"/>
              </a:ext>
            </a:extLst>
          </p:cNvPr>
          <p:cNvCxnSpPr>
            <a:cxnSpLocks/>
          </p:cNvCxnSpPr>
          <p:nvPr/>
        </p:nvCxnSpPr>
        <p:spPr>
          <a:xfrm>
            <a:off x="11620500" y="7802399"/>
            <a:ext cx="1200150" cy="0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CC30BDEB-B631-E0D0-5A01-EF8BBB5E4A02}"/>
              </a:ext>
            </a:extLst>
          </p:cNvPr>
          <p:cNvCxnSpPr>
            <a:cxnSpLocks/>
          </p:cNvCxnSpPr>
          <p:nvPr/>
        </p:nvCxnSpPr>
        <p:spPr>
          <a:xfrm>
            <a:off x="11620500" y="9256290"/>
            <a:ext cx="1200150" cy="0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3215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AE5F2D-E97B-233D-6872-F00C5534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28" y="866720"/>
            <a:ext cx="4361690" cy="141928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956A9DA-1356-F010-D6A5-77E219A24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45115" y="13125816"/>
            <a:ext cx="24384000" cy="6111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A7AD941-884F-15BE-A8E5-EB64D52DE794}"/>
              </a:ext>
            </a:extLst>
          </p:cNvPr>
          <p:cNvSpPr txBox="1"/>
          <p:nvPr/>
        </p:nvSpPr>
        <p:spPr>
          <a:xfrm>
            <a:off x="12146885" y="7470029"/>
            <a:ext cx="528629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18 refinarias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130 refinarias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9C92ED-E32A-5CB9-C439-958290E7F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309" y="6755975"/>
            <a:ext cx="4248368" cy="187334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22FF14F-695F-4293-9EFF-18E41C973953}"/>
              </a:ext>
            </a:extLst>
          </p:cNvPr>
          <p:cNvSpPr txBox="1"/>
          <p:nvPr/>
        </p:nvSpPr>
        <p:spPr>
          <a:xfrm>
            <a:off x="6466857" y="6803914"/>
            <a:ext cx="5680028" cy="30880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73% investimento privado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</a:rPr>
              <a:t>90% de O&amp;G da Petrobras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Cooperação: Projeto Macaúba</a:t>
            </a:r>
          </a:p>
          <a:p>
            <a:pPr>
              <a:spcAft>
                <a:spcPts val="1200"/>
              </a:spcAft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US$ 80 bi/ano para alcançar net zero até 2050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3564C9-7872-5E09-F141-EE385B963D78}"/>
              </a:ext>
            </a:extLst>
          </p:cNvPr>
          <p:cNvSpPr txBox="1"/>
          <p:nvPr/>
        </p:nvSpPr>
        <p:spPr>
          <a:xfrm>
            <a:off x="17454463" y="6804301"/>
            <a:ext cx="4701616" cy="2472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Investimento privado em refino gera empregos (4.500 + 40.000), libera a Petrobras para outras prioridades e contribui para a transição energética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F0BE0F-0665-48E5-93F3-7FBB6F58D155}"/>
              </a:ext>
            </a:extLst>
          </p:cNvPr>
          <p:cNvSpPr txBox="1"/>
          <p:nvPr/>
        </p:nvSpPr>
        <p:spPr>
          <a:xfrm>
            <a:off x="7410450" y="1279992"/>
            <a:ext cx="1525905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6000" dirty="0">
                <a:solidFill>
                  <a:srgbClr val="D35004"/>
                </a:solidFill>
                <a:latin typeface="Montserrat" panose="00000500000000000000" pitchFamily="2" charset="0"/>
              </a:rPr>
              <a:t>garantia de suprimento de derivados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92019D-EBD4-77AC-7838-D6E0E4BD5AC6}"/>
              </a:ext>
            </a:extLst>
          </p:cNvPr>
          <p:cNvSpPr txBox="1"/>
          <p:nvPr/>
        </p:nvSpPr>
        <p:spPr>
          <a:xfrm>
            <a:off x="5000709" y="2271016"/>
            <a:ext cx="176022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>
                <a:ln>
                  <a:noFill/>
                </a:ln>
                <a:solidFill>
                  <a:srgbClr val="D73D03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Presente e Futuro da Indústria de Refino Independente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A757DF7-49E9-1EFB-0CDB-1D0727317978}"/>
              </a:ext>
            </a:extLst>
          </p:cNvPr>
          <p:cNvSpPr txBox="1"/>
          <p:nvPr/>
        </p:nvSpPr>
        <p:spPr>
          <a:xfrm>
            <a:off x="1319086" y="5499962"/>
            <a:ext cx="456881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D35004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Parte de Programas de Estado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5DA4369-6058-A7BC-71A9-8233AEECA80F}"/>
              </a:ext>
            </a:extLst>
          </p:cNvPr>
          <p:cNvSpPr txBox="1"/>
          <p:nvPr/>
        </p:nvSpPr>
        <p:spPr>
          <a:xfrm>
            <a:off x="7022464" y="5520659"/>
            <a:ext cx="45688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D35004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Combustível para Transição</a:t>
            </a:r>
          </a:p>
        </p:txBody>
      </p:sp>
      <p:pic>
        <p:nvPicPr>
          <p:cNvPr id="1026" name="Picture 2" descr="Bandeira do Brasil | Fotos de bandeiras, Bandeira italia ...">
            <a:extLst>
              <a:ext uri="{FF2B5EF4-FFF2-40B4-BE49-F238E27FC236}">
                <a16:creationId xmlns:a16="http://schemas.microsoft.com/office/drawing/2014/main" id="{D24A1B16-6013-6B6B-380F-A9E5DED52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t="37778" r="19432" b="37782"/>
          <a:stretch/>
        </p:blipFill>
        <p:spPr bwMode="auto">
          <a:xfrm>
            <a:off x="14077413" y="6478397"/>
            <a:ext cx="1425235" cy="10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51E3031B-ACA7-93BB-BADE-9C2DFDCFFF6D}"/>
              </a:ext>
            </a:extLst>
          </p:cNvPr>
          <p:cNvSpPr txBox="1"/>
          <p:nvPr/>
        </p:nvSpPr>
        <p:spPr>
          <a:xfrm>
            <a:off x="12505623" y="5520659"/>
            <a:ext cx="456881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D35004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Autossuficiência</a:t>
            </a:r>
          </a:p>
        </p:txBody>
      </p:sp>
      <p:pic>
        <p:nvPicPr>
          <p:cNvPr id="1028" name="Picture 4" descr="Bandeira dos EUA | Bandeira dos eua, Fotos de bandeiras ...">
            <a:extLst>
              <a:ext uri="{FF2B5EF4-FFF2-40B4-BE49-F238E27FC236}">
                <a16:creationId xmlns:a16="http://schemas.microsoft.com/office/drawing/2014/main" id="{FBC6B89D-0305-5A6C-E142-7040EED28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37029" r="19203" b="37778"/>
          <a:stretch/>
        </p:blipFill>
        <p:spPr bwMode="auto">
          <a:xfrm>
            <a:off x="14098700" y="8260567"/>
            <a:ext cx="1382661" cy="101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4BA9223-8EE3-AD9E-6A75-19E836E5C854}"/>
              </a:ext>
            </a:extLst>
          </p:cNvPr>
          <p:cNvSpPr txBox="1"/>
          <p:nvPr/>
        </p:nvSpPr>
        <p:spPr>
          <a:xfrm>
            <a:off x="17775382" y="5499962"/>
            <a:ext cx="456881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D35004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Desenvolvimento Social e Econômico</a:t>
            </a:r>
          </a:p>
        </p:txBody>
      </p:sp>
    </p:spTree>
    <p:extLst>
      <p:ext uri="{BB962C8B-B14F-4D97-AF65-F5344CB8AC3E}">
        <p14:creationId xmlns:p14="http://schemas.microsoft.com/office/powerpoint/2010/main" val="26875795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AE5F2D-E97B-233D-6872-F00C5534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28" y="866720"/>
            <a:ext cx="4361690" cy="141928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956A9DA-1356-F010-D6A5-77E219A24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45115" y="13125816"/>
            <a:ext cx="24384000" cy="611174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FEE8C0E-4B40-326E-C76D-626817B87F3F}"/>
              </a:ext>
            </a:extLst>
          </p:cNvPr>
          <p:cNvSpPr txBox="1"/>
          <p:nvPr/>
        </p:nvSpPr>
        <p:spPr>
          <a:xfrm>
            <a:off x="7162800" y="1279992"/>
            <a:ext cx="155067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6000" dirty="0">
                <a:solidFill>
                  <a:srgbClr val="D35004"/>
                </a:solidFill>
                <a:latin typeface="Montserrat" panose="00000500000000000000" pitchFamily="2" charset="0"/>
              </a:rPr>
              <a:t>preços estáveis e competitivos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FEF0A9-82AA-89E5-4888-48BD0A59E9CB}"/>
              </a:ext>
            </a:extLst>
          </p:cNvPr>
          <p:cNvSpPr txBox="1"/>
          <p:nvPr/>
        </p:nvSpPr>
        <p:spPr>
          <a:xfrm>
            <a:off x="2803324" y="4826327"/>
            <a:ext cx="18687122" cy="7150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pt-BR" sz="2800" dirty="0">
                <a:latin typeface="Montserrat" panose="00000500000000000000" pitchFamily="2" charset="0"/>
              </a:rPr>
              <a:t>Investimentos em logística para </a:t>
            </a:r>
            <a:r>
              <a:rPr lang="pt-BR" sz="2800" dirty="0">
                <a:solidFill>
                  <a:srgbClr val="D35004"/>
                </a:solidFill>
                <a:latin typeface="Montserrat" panose="00000500000000000000" pitchFamily="2" charset="0"/>
              </a:rPr>
              <a:t>redução do custo de acesso ao petróleo </a:t>
            </a:r>
            <a:r>
              <a:rPr lang="pt-BR" sz="2800" dirty="0">
                <a:latin typeface="Montserrat" panose="00000500000000000000" pitchFamily="2" charset="0"/>
              </a:rPr>
              <a:t>para refino (dutos, armazenagem, ferrovias, portos, navios)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pt-BR" sz="2800" dirty="0">
              <a:latin typeface="Montserrat" panose="00000500000000000000" pitchFamily="2" charset="0"/>
            </a:endParaRP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Os poucos investimentos hoje em refino privado são de refinarias que também são operadoras 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pt-BR" sz="2800" dirty="0">
                <a:latin typeface="Montserrat" panose="00000500000000000000" pitchFamily="2" charset="0"/>
              </a:rPr>
              <a:t>Há </a:t>
            </a:r>
            <a:r>
              <a:rPr lang="pt-BR" sz="2800" dirty="0">
                <a:solidFill>
                  <a:srgbClr val="D35004"/>
                </a:solidFill>
                <a:latin typeface="Montserrat" panose="00000500000000000000" pitchFamily="2" charset="0"/>
              </a:rPr>
              <a:t>dificuldade de acesso ao petróleo nacional pois há incentivo tributário a exportar </a:t>
            </a:r>
            <a:r>
              <a:rPr lang="pt-BR" sz="2800" dirty="0">
                <a:latin typeface="Montserrat" panose="00000500000000000000" pitchFamily="2" charset="0"/>
              </a:rPr>
              <a:t>– preço de referência da ANP – União, Estados e Municípios perdem anualmente </a:t>
            </a:r>
            <a:r>
              <a:rPr lang="pt-BR" sz="2800" dirty="0">
                <a:solidFill>
                  <a:srgbClr val="D35004"/>
                </a:solidFill>
                <a:latin typeface="Montserrat" panose="00000500000000000000" pitchFamily="2" charset="0"/>
              </a:rPr>
              <a:t>R$ 20 bilhões/ano </a:t>
            </a:r>
            <a:r>
              <a:rPr lang="pt-BR" sz="2800" dirty="0">
                <a:latin typeface="Montserrat" panose="00000500000000000000" pitchFamily="2" charset="0"/>
              </a:rPr>
              <a:t>em arrecadação e refino privado perde em disponibilidade de produto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pt-BR" sz="2800" dirty="0">
              <a:latin typeface="Montserrat" panose="00000500000000000000" pitchFamily="2" charset="0"/>
            </a:endParaRP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Atuação do CADE para promover práticas competitivas no mercado 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pt-BR" sz="2800" dirty="0">
                <a:latin typeface="Montserrat" panose="00000500000000000000" pitchFamily="2" charset="0"/>
              </a:rPr>
              <a:t>Redução da carga regulatória da ANP sobre o setor de refino (aumenta a barreira a entrada)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pt-BR" sz="2800" dirty="0">
              <a:latin typeface="Montserrat" panose="00000500000000000000" pitchFamily="2" charset="0"/>
            </a:endParaRP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Estrutura tributária do refino privado</a:t>
            </a: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  <a:p>
            <a:pPr marL="514350" marR="0" indent="-5143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pt-BR" sz="2800" dirty="0">
                <a:latin typeface="Montserrat" panose="00000500000000000000" pitchFamily="2" charset="0"/>
              </a:rPr>
              <a:t>Fórmula de preços para a empresa estatal que seja </a:t>
            </a:r>
            <a:r>
              <a:rPr lang="pt-BR" sz="2800" dirty="0">
                <a:solidFill>
                  <a:srgbClr val="D35004"/>
                </a:solidFill>
                <a:latin typeface="Montserrat" panose="00000500000000000000" pitchFamily="2" charset="0"/>
              </a:rPr>
              <a:t>orientada para lógica de mercado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D35004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DA4B29D-0F98-E57D-E5E6-F186AF7E4F73}"/>
              </a:ext>
            </a:extLst>
          </p:cNvPr>
          <p:cNvSpPr txBox="1"/>
          <p:nvPr/>
        </p:nvSpPr>
        <p:spPr>
          <a:xfrm>
            <a:off x="5000709" y="2271016"/>
            <a:ext cx="176022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>
                <a:ln>
                  <a:noFill/>
                </a:ln>
                <a:solidFill>
                  <a:srgbClr val="D73D03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Ao Consumidor Final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4277B2-E6D3-B4D9-32DC-1591C5E21AD2}"/>
              </a:ext>
            </a:extLst>
          </p:cNvPr>
          <p:cNvSpPr txBox="1"/>
          <p:nvPr/>
        </p:nvSpPr>
        <p:spPr>
          <a:xfrm>
            <a:off x="1406609" y="3690296"/>
            <a:ext cx="1868712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dirty="0">
                <a:solidFill>
                  <a:srgbClr val="D35004"/>
                </a:solidFill>
                <a:latin typeface="Montserrat" panose="00000500000000000000" pitchFamily="2" charset="0"/>
              </a:rPr>
              <a:t>Desafios a serem vencidos ao longo do caminho:</a:t>
            </a:r>
          </a:p>
        </p:txBody>
      </p:sp>
    </p:spTree>
    <p:extLst>
      <p:ext uri="{BB962C8B-B14F-4D97-AF65-F5344CB8AC3E}">
        <p14:creationId xmlns:p14="http://schemas.microsoft.com/office/powerpoint/2010/main" val="13363997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AE5F2D-E97B-233D-6872-F00C5534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28" y="866720"/>
            <a:ext cx="4361690" cy="141928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956A9DA-1356-F010-D6A5-77E219A24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7015" y="13125816"/>
            <a:ext cx="24384000" cy="611174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FEE8C0E-4B40-326E-C76D-626817B87F3F}"/>
              </a:ext>
            </a:extLst>
          </p:cNvPr>
          <p:cNvSpPr txBox="1"/>
          <p:nvPr/>
        </p:nvSpPr>
        <p:spPr>
          <a:xfrm>
            <a:off x="10668000" y="1279992"/>
            <a:ext cx="120015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6000" dirty="0">
                <a:solidFill>
                  <a:srgbClr val="D35004"/>
                </a:solidFill>
                <a:latin typeface="Montserrat" panose="00000500000000000000" pitchFamily="2" charset="0"/>
              </a:rPr>
              <a:t>comparação entre mercados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3905B5-B4E8-EB3F-262F-816070FE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2" t="8857" b="15700"/>
          <a:stretch/>
        </p:blipFill>
        <p:spPr>
          <a:xfrm>
            <a:off x="3646342" y="3426188"/>
            <a:ext cx="17091315" cy="803469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E2C0681-CC75-1078-CE34-55F449EFA1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49" t="94580" r="14667" b="1469"/>
          <a:stretch/>
        </p:blipFill>
        <p:spPr>
          <a:xfrm>
            <a:off x="3390900" y="11954504"/>
            <a:ext cx="17602200" cy="6111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4EF3E9-A5CA-4EDB-6AF9-D1857D24F0AF}"/>
              </a:ext>
            </a:extLst>
          </p:cNvPr>
          <p:cNvSpPr txBox="1"/>
          <p:nvPr/>
        </p:nvSpPr>
        <p:spPr>
          <a:xfrm>
            <a:off x="5000709" y="2271016"/>
            <a:ext cx="176022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>
                <a:ln>
                  <a:noFill/>
                </a:ln>
                <a:solidFill>
                  <a:srgbClr val="D73D03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Preço de Referência ANP </a:t>
            </a:r>
            <a:r>
              <a:rPr kumimoji="0" lang="pt-BR" sz="3200" b="0" i="1" u="none" strike="noStrike" cap="none" spc="0" normalizeH="0" baseline="0" dirty="0">
                <a:ln>
                  <a:noFill/>
                </a:ln>
                <a:solidFill>
                  <a:srgbClr val="D73D03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v.</a:t>
            </a:r>
            <a:r>
              <a:rPr kumimoji="0" lang="pt-BR" sz="3200" b="0" u="none" strike="noStrike" cap="none" spc="0" normalizeH="0" baseline="0" dirty="0">
                <a:ln>
                  <a:noFill/>
                </a:ln>
                <a:solidFill>
                  <a:srgbClr val="D73D03"/>
                </a:solidFill>
                <a:effectLst/>
                <a:uFillTx/>
                <a:latin typeface="Montserrat" panose="00000500000000000000" pitchFamily="2" charset="0"/>
                <a:sym typeface="Helvetica Neue"/>
              </a:rPr>
              <a:t> Preço Tupi</a:t>
            </a:r>
            <a:endParaRPr kumimoji="0" lang="pt-BR" sz="3200" b="0" i="0" u="none" strike="noStrike" cap="none" spc="0" normalizeH="0" baseline="0" dirty="0">
              <a:ln>
                <a:noFill/>
              </a:ln>
              <a:solidFill>
                <a:srgbClr val="D73D03"/>
              </a:solidFill>
              <a:effectLst/>
              <a:uFillTx/>
              <a:latin typeface="Montserrat" panose="00000500000000000000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44035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oppins Bold"/>
        <a:ea typeface="Poppins Bold"/>
        <a:cs typeface="Poppins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oppins Bold"/>
        <a:ea typeface="Poppins Bold"/>
        <a:cs typeface="Poppins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oppins Bold"/>
        <a:ea typeface="Poppins Bold"/>
        <a:cs typeface="Poppins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oppins Bold"/>
        <a:ea typeface="Poppins Bold"/>
        <a:cs typeface="Poppins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49E50AF53456841AC19372ACBA898CB" ma:contentTypeVersion="17" ma:contentTypeDescription="Crie um novo documento." ma:contentTypeScope="" ma:versionID="52b864132a0fe5c2b1e2a47d0589ec65">
  <xsd:schema xmlns:xsd="http://www.w3.org/2001/XMLSchema" xmlns:xs="http://www.w3.org/2001/XMLSchema" xmlns:p="http://schemas.microsoft.com/office/2006/metadata/properties" xmlns:ns2="bd5e03f6-6650-474d-8382-c55056d187d6" xmlns:ns3="59711fb4-9017-4a3d-a5be-6ffc1aed2754" targetNamespace="http://schemas.microsoft.com/office/2006/metadata/properties" ma:root="true" ma:fieldsID="4040691e0dec43258078385b1a1c02f1" ns2:_="" ns3:_="">
    <xsd:import namespace="bd5e03f6-6650-474d-8382-c55056d187d6"/>
    <xsd:import namespace="59711fb4-9017-4a3d-a5be-6ffc1aed27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e03f6-6650-474d-8382-c55056d18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5a01b70f-2e53-4239-97d1-c79b4eeec9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11fb4-9017-4a3d-a5be-6ffc1aed275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3c4f3e9-1771-47e9-9391-3c1c52aabcaf}" ma:internalName="TaxCatchAll" ma:showField="CatchAllData" ma:web="59711fb4-9017-4a3d-a5be-6ffc1aed27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711fb4-9017-4a3d-a5be-6ffc1aed2754" xsi:nil="true"/>
    <lcf76f155ced4ddcb4097134ff3c332f xmlns="bd5e03f6-6650-474d-8382-c55056d187d6">
      <Terms xmlns="http://schemas.microsoft.com/office/infopath/2007/PartnerControls"/>
    </lcf76f155ced4ddcb4097134ff3c332f>
    <SharedWithUsers xmlns="59711fb4-9017-4a3d-a5be-6ffc1aed2754">
      <UserInfo>
        <DisplayName>Evaristo Pinheiro</DisplayName>
        <AccountId>333</AccountId>
        <AccountType/>
      </UserInfo>
      <UserInfo>
        <DisplayName>Felipe Pessoa Ferro</DisplayName>
        <AccountId>9813</AccountId>
        <AccountType/>
      </UserInfo>
      <UserInfo>
        <DisplayName>Matheus Soares Matos</DisplayName>
        <AccountId>54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565381F-B5C7-466F-BA2A-49516F0B88C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d5e03f6-6650-474d-8382-c55056d187d6"/>
    <ds:schemaRef ds:uri="59711fb4-9017-4a3d-a5be-6ffc1aed2754"/>
  </ds:schemaRefs>
</ds:datastoreItem>
</file>

<file path=customXml/itemProps2.xml><?xml version="1.0" encoding="utf-8"?>
<ds:datastoreItem xmlns:ds="http://schemas.openxmlformats.org/officeDocument/2006/customXml" ds:itemID="{709270E1-B1F9-48F7-B983-89416F3982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E7984B-1D44-48D8-AF26-7937A4269603}">
  <ds:schemaRefs>
    <ds:schemaRef ds:uri="http://schemas.microsoft.com/office/2006/metadata/properties"/>
    <ds:schemaRef ds:uri="http://www.w3.org/2000/xmlns/"/>
    <ds:schemaRef ds:uri="59711fb4-9017-4a3d-a5be-6ffc1aed2754"/>
    <ds:schemaRef ds:uri="http://www.w3.org/2001/XMLSchema-instance"/>
    <ds:schemaRef ds:uri="bd5e03f6-6650-474d-8382-c55056d187d6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764</Words>
  <Application>Microsoft Office PowerPoint</Application>
  <PresentationFormat>Personalizar</PresentationFormat>
  <Paragraphs>94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White</vt:lpstr>
      <vt:lpstr>White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Desafios Comuns Garantia de Abastecimento e Preços Estáveis e Competitivos ao Consumidor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Wanderley Maia</dc:creator>
  <cp:lastModifiedBy>Evaristo Pinheiro</cp:lastModifiedBy>
  <cp:revision>2</cp:revision>
  <dcterms:modified xsi:type="dcterms:W3CDTF">2023-09-19T19:36:06Z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0x010100649E50AF53456841AC19372ACBA898CB</vt:lpwstr>
  </property>
  <property fmtid="{D5CDD505-2E9C-101B-9397-08002B2CF9AE}" pid="3" name="MediaServiceImageTags">
    <vt:lpwstr/>
  </property>
</Properties>
</file>