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81" r:id="rId3"/>
    <p:sldId id="443" r:id="rId4"/>
    <p:sldId id="430" r:id="rId5"/>
    <p:sldId id="425" r:id="rId6"/>
    <p:sldId id="444" r:id="rId7"/>
    <p:sldId id="420" r:id="rId8"/>
    <p:sldId id="431" r:id="rId9"/>
    <p:sldId id="432" r:id="rId10"/>
    <p:sldId id="445" r:id="rId11"/>
    <p:sldId id="433" r:id="rId12"/>
    <p:sldId id="446" r:id="rId13"/>
    <p:sldId id="434" r:id="rId14"/>
    <p:sldId id="439" r:id="rId15"/>
    <p:sldId id="440" r:id="rId16"/>
    <p:sldId id="442" r:id="rId17"/>
    <p:sldId id="403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Lucia Epaminondas" initials="ALE" lastIdx="1" clrIdx="0">
    <p:extLst>
      <p:ext uri="{19B8F6BF-5375-455C-9EA6-DF929625EA0E}">
        <p15:presenceInfo xmlns:p15="http://schemas.microsoft.com/office/powerpoint/2012/main" userId="S-1-5-21-2076597496-86852003-636688714-1464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7E7E7E"/>
    <a:srgbClr val="F6F6F6"/>
    <a:srgbClr val="716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5B6F41-B7A8-4619-A4EC-22C8FD2093B9}" v="7" dt="2023-08-08T17:37:21.9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0746" autoAdjust="0"/>
  </p:normalViewPr>
  <p:slideViewPr>
    <p:cSldViewPr snapToGrid="0" showGuides="1">
      <p:cViewPr varScale="1">
        <p:scale>
          <a:sx n="81" d="100"/>
          <a:sy n="81" d="100"/>
        </p:scale>
        <p:origin x="19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Carneiro Di Bello" userId="41b3f5bf-331b-4644-bce2-a4aef64fe33f" providerId="ADAL" clId="{DC5B6F41-B7A8-4619-A4EC-22C8FD2093B9}"/>
    <pc:docChg chg="undo custSel addSld delSld modSld">
      <pc:chgData name="Rafael Carneiro Di Bello" userId="41b3f5bf-331b-4644-bce2-a4aef64fe33f" providerId="ADAL" clId="{DC5B6F41-B7A8-4619-A4EC-22C8FD2093B9}" dt="2023-08-08T17:37:49.693" v="17" actId="1076"/>
      <pc:docMkLst>
        <pc:docMk/>
      </pc:docMkLst>
      <pc:sldChg chg="addSp delSp modSp mod">
        <pc:chgData name="Rafael Carneiro Di Bello" userId="41b3f5bf-331b-4644-bce2-a4aef64fe33f" providerId="ADAL" clId="{DC5B6F41-B7A8-4619-A4EC-22C8FD2093B9}" dt="2023-08-08T17:37:49.693" v="17" actId="1076"/>
        <pc:sldMkLst>
          <pc:docMk/>
          <pc:sldMk cId="567353764" sldId="256"/>
        </pc:sldMkLst>
        <pc:picChg chg="del">
          <ac:chgData name="Rafael Carneiro Di Bello" userId="41b3f5bf-331b-4644-bce2-a4aef64fe33f" providerId="ADAL" clId="{DC5B6F41-B7A8-4619-A4EC-22C8FD2093B9}" dt="2023-08-08T17:34:24.788" v="0"/>
          <ac:picMkLst>
            <pc:docMk/>
            <pc:sldMk cId="567353764" sldId="256"/>
            <ac:picMk id="4" creationId="{2C44EED5-8E75-2D30-3610-32A31E0C55E9}"/>
          </ac:picMkLst>
        </pc:picChg>
        <pc:picChg chg="del">
          <ac:chgData name="Rafael Carneiro Di Bello" userId="41b3f5bf-331b-4644-bce2-a4aef64fe33f" providerId="ADAL" clId="{DC5B6F41-B7A8-4619-A4EC-22C8FD2093B9}" dt="2023-08-08T17:34:43.071" v="1"/>
          <ac:picMkLst>
            <pc:docMk/>
            <pc:sldMk cId="567353764" sldId="256"/>
            <ac:picMk id="5" creationId="{8D3031C8-F34B-0799-7B22-604D73C9B055}"/>
          </ac:picMkLst>
        </pc:picChg>
        <pc:picChg chg="add mod modCrop">
          <ac:chgData name="Rafael Carneiro Di Bello" userId="41b3f5bf-331b-4644-bce2-a4aef64fe33f" providerId="ADAL" clId="{DC5B6F41-B7A8-4619-A4EC-22C8FD2093B9}" dt="2023-08-08T17:37:49.693" v="17" actId="1076"/>
          <ac:picMkLst>
            <pc:docMk/>
            <pc:sldMk cId="567353764" sldId="256"/>
            <ac:picMk id="6" creationId="{1B481739-EFEE-A0C1-D08A-5F1FFCF4BD55}"/>
          </ac:picMkLst>
        </pc:picChg>
      </pc:sldChg>
      <pc:sldChg chg="new del">
        <pc:chgData name="Rafael Carneiro Di Bello" userId="41b3f5bf-331b-4644-bce2-a4aef64fe33f" providerId="ADAL" clId="{DC5B6F41-B7A8-4619-A4EC-22C8FD2093B9}" dt="2023-08-08T17:35:31.512" v="7" actId="47"/>
        <pc:sldMkLst>
          <pc:docMk/>
          <pc:sldMk cId="2508159523" sldId="447"/>
        </pc:sldMkLst>
      </pc:sldChg>
      <pc:sldChg chg="add del">
        <pc:chgData name="Rafael Carneiro Di Bello" userId="41b3f5bf-331b-4644-bce2-a4aef64fe33f" providerId="ADAL" clId="{DC5B6F41-B7A8-4619-A4EC-22C8FD2093B9}" dt="2023-08-08T17:36:54.913" v="9" actId="47"/>
        <pc:sldMkLst>
          <pc:docMk/>
          <pc:sldMk cId="4136858611" sldId="447"/>
        </pc:sldMkLst>
      </pc:sldChg>
      <pc:sldChg chg="add del">
        <pc:chgData name="Rafael Carneiro Di Bello" userId="41b3f5bf-331b-4644-bce2-a4aef64fe33f" providerId="ADAL" clId="{DC5B6F41-B7A8-4619-A4EC-22C8FD2093B9}" dt="2023-08-08T17:35:02.413" v="3" actId="47"/>
        <pc:sldMkLst>
          <pc:docMk/>
          <pc:sldMk cId="4161524757" sldId="447"/>
        </pc:sldMkLst>
      </pc:sldChg>
      <pc:sldChg chg="add del">
        <pc:chgData name="Rafael Carneiro Di Bello" userId="41b3f5bf-331b-4644-bce2-a4aef64fe33f" providerId="ADAL" clId="{DC5B6F41-B7A8-4619-A4EC-22C8FD2093B9}" dt="2023-08-08T17:35:29.446" v="6" actId="47"/>
        <pc:sldMkLst>
          <pc:docMk/>
          <pc:sldMk cId="4161524757" sldId="44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C0DA4-FEB0-44C3-A98B-A4CAEC0809E6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E5D29CC-B321-4006-BACD-101C36464480}">
      <dgm:prSet custT="1"/>
      <dgm:spPr/>
      <dgm:t>
        <a:bodyPr/>
        <a:lstStyle/>
        <a:p>
          <a:pPr algn="just">
            <a:buNone/>
          </a:pPr>
          <a:r>
            <a: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Pedido de Reexame</a:t>
          </a:r>
          <a:r>
            <a:rPr lang="pt-B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pt-B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MS contra </a:t>
          </a:r>
          <a:r>
            <a:rPr lang="pt-BR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Acórdão 360/2017 – TCU – Plenário</a:t>
          </a:r>
          <a:r>
            <a:rPr lang="pt-B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=</a:t>
          </a:r>
        </a:p>
        <a:p>
          <a:pPr algn="just">
            <a:buNone/>
          </a:pPr>
          <a:r>
            <a:rPr lang="pt-B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Acórdão 991/2020 – TCU – Plenário</a:t>
          </a:r>
          <a:r>
            <a:rPr lang="pt-B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 = recurso prejudicado: superveniente </a:t>
          </a:r>
          <a:r>
            <a:rPr lang="pt-B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perda de objeto </a:t>
          </a:r>
          <a:r>
            <a:rPr lang="pt-B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pt-B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Cuba decidiu não mais participar do programa = </a:t>
          </a:r>
          <a:r>
            <a:rPr lang="pt-B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descontinuidade do TC com OPAS/OMS, objeto do acórdão recorrido) e da desistência tácita do recorrente.</a:t>
          </a:r>
        </a:p>
        <a:p>
          <a:pPr algn="just">
            <a:buNone/>
          </a:pPr>
          <a:endParaRPr lang="pt-B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>
            <a:buNone/>
          </a:pPr>
          <a:r>
            <a:rPr lang="pt-BR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Acórdão 2989/2020 – TCU – Plenário = </a:t>
          </a:r>
          <a:r>
            <a:rPr lang="pt-B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dispensou o monitoramento das determinações dirigidas ao Min. Saúde (Acórdão 3.614/2013-Plenário) e ao FNS (Acórdão 360/2017-Plenário). </a:t>
          </a:r>
        </a:p>
        <a:p>
          <a:pPr algn="just">
            <a:buNone/>
          </a:pP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2A664C-44D7-4AC1-8944-07D28442FB47}" type="parTrans" cxnId="{5F942D3F-B4FF-4CAB-9C88-40CA39E591CF}">
      <dgm:prSet/>
      <dgm:spPr/>
      <dgm:t>
        <a:bodyPr/>
        <a:lstStyle/>
        <a:p>
          <a:endParaRPr lang="en-US"/>
        </a:p>
      </dgm:t>
    </dgm:pt>
    <dgm:pt modelId="{61B6DA06-7F4B-43B3-A852-6E5AB2C0B9A2}" type="sibTrans" cxnId="{5F942D3F-B4FF-4CAB-9C88-40CA39E591CF}">
      <dgm:prSet/>
      <dgm:spPr/>
      <dgm:t>
        <a:bodyPr/>
        <a:lstStyle/>
        <a:p>
          <a:endParaRPr lang="en-US"/>
        </a:p>
      </dgm:t>
    </dgm:pt>
    <dgm:pt modelId="{20CA17F6-6A1B-444C-AD1F-5909C04EEFE9}">
      <dgm:prSet custT="1"/>
      <dgm:spPr/>
      <dgm:t>
        <a:bodyPr/>
        <a:lstStyle/>
        <a:p>
          <a:pPr algn="just">
            <a:buNone/>
          </a:pPr>
          <a:r>
            <a:rPr lang="pt-B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O </a:t>
          </a:r>
          <a:r>
            <a:rPr lang="pt-BR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processo foi arquivado</a:t>
          </a:r>
          <a:r>
            <a:rPr lang="pt-BR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861ECC-DAA5-4646-B82D-E1BAB088E1D3}" type="parTrans" cxnId="{CD66AC5F-24C9-47AF-B5DB-50CF5D4623C6}">
      <dgm:prSet/>
      <dgm:spPr/>
      <dgm:t>
        <a:bodyPr/>
        <a:lstStyle/>
        <a:p>
          <a:endParaRPr lang="en-US"/>
        </a:p>
      </dgm:t>
    </dgm:pt>
    <dgm:pt modelId="{EE08B401-AACC-4D8A-A68D-3C22292D5E75}" type="sibTrans" cxnId="{CD66AC5F-24C9-47AF-B5DB-50CF5D4623C6}">
      <dgm:prSet/>
      <dgm:spPr/>
      <dgm:t>
        <a:bodyPr/>
        <a:lstStyle/>
        <a:p>
          <a:endParaRPr lang="en-US"/>
        </a:p>
      </dgm:t>
    </dgm:pt>
    <dgm:pt modelId="{3CE045E7-4978-B342-BB10-A07A179BBE62}" type="pres">
      <dgm:prSet presAssocID="{A4BC0DA4-FEB0-44C3-A98B-A4CAEC0809E6}" presName="Name0" presStyleCnt="0">
        <dgm:presLayoutVars>
          <dgm:dir/>
          <dgm:resizeHandles val="exact"/>
        </dgm:presLayoutVars>
      </dgm:prSet>
      <dgm:spPr/>
    </dgm:pt>
    <dgm:pt modelId="{CCA41D27-0403-494C-B057-75E060B1B307}" type="pres">
      <dgm:prSet presAssocID="{AE5D29CC-B321-4006-BACD-101C36464480}" presName="node" presStyleLbl="node1" presStyleIdx="0" presStyleCnt="1" custScaleX="133333">
        <dgm:presLayoutVars>
          <dgm:bulletEnabled val="1"/>
        </dgm:presLayoutVars>
      </dgm:prSet>
      <dgm:spPr/>
    </dgm:pt>
  </dgm:ptLst>
  <dgm:cxnLst>
    <dgm:cxn modelId="{C1531410-367B-2E43-9D54-4E3D5E30EE6B}" type="presOf" srcId="{AE5D29CC-B321-4006-BACD-101C36464480}" destId="{CCA41D27-0403-494C-B057-75E060B1B307}" srcOrd="0" destOrd="0" presId="urn:microsoft.com/office/officeart/2016/7/layout/RepeatingBendingProcessNew"/>
    <dgm:cxn modelId="{C258B121-60E9-6047-8F99-878249170373}" type="presOf" srcId="{A4BC0DA4-FEB0-44C3-A98B-A4CAEC0809E6}" destId="{3CE045E7-4978-B342-BB10-A07A179BBE62}" srcOrd="0" destOrd="0" presId="urn:microsoft.com/office/officeart/2016/7/layout/RepeatingBendingProcessNew"/>
    <dgm:cxn modelId="{26100924-C364-3B47-9B45-4A34A9F7CD44}" type="presOf" srcId="{20CA17F6-6A1B-444C-AD1F-5909C04EEFE9}" destId="{CCA41D27-0403-494C-B057-75E060B1B307}" srcOrd="0" destOrd="1" presId="urn:microsoft.com/office/officeart/2016/7/layout/RepeatingBendingProcessNew"/>
    <dgm:cxn modelId="{5F942D3F-B4FF-4CAB-9C88-40CA39E591CF}" srcId="{A4BC0DA4-FEB0-44C3-A98B-A4CAEC0809E6}" destId="{AE5D29CC-B321-4006-BACD-101C36464480}" srcOrd="0" destOrd="0" parTransId="{FC2A664C-44D7-4AC1-8944-07D28442FB47}" sibTransId="{61B6DA06-7F4B-43B3-A852-6E5AB2C0B9A2}"/>
    <dgm:cxn modelId="{CD66AC5F-24C9-47AF-B5DB-50CF5D4623C6}" srcId="{AE5D29CC-B321-4006-BACD-101C36464480}" destId="{20CA17F6-6A1B-444C-AD1F-5909C04EEFE9}" srcOrd="0" destOrd="0" parTransId="{A1861ECC-DAA5-4646-B82D-E1BAB088E1D3}" sibTransId="{EE08B401-AACC-4D8A-A68D-3C22292D5E75}"/>
    <dgm:cxn modelId="{B88E39FF-CFA6-6C44-86BD-C691D29F65B0}" type="presParOf" srcId="{3CE045E7-4978-B342-BB10-A07A179BBE62}" destId="{CCA41D27-0403-494C-B057-75E060B1B307}" srcOrd="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BC0DA4-FEB0-44C3-A98B-A4CAEC0809E6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E5D29CC-B321-4006-BACD-101C36464480}">
      <dgm:prSet custT="1"/>
      <dgm:spPr/>
      <dgm:t>
        <a:bodyPr/>
        <a:lstStyle/>
        <a:p>
          <a:pPr algn="just">
            <a:buNone/>
          </a:pPr>
          <a:r>
            <a:rPr lang="pt-BR" sz="2800" dirty="0"/>
            <a:t>Após </a:t>
          </a:r>
          <a:r>
            <a:rPr lang="pt-BR" sz="2800" b="1" dirty="0">
              <a:solidFill>
                <a:srgbClr val="FF0000"/>
              </a:solidFill>
            </a:rPr>
            <a:t>Acórdão 331/2015 – TCU – Plenário</a:t>
          </a:r>
          <a:r>
            <a:rPr lang="pt-BR" sz="2800" b="1" dirty="0"/>
            <a:t>, </a:t>
          </a:r>
          <a:r>
            <a:rPr lang="pt-BR" sz="2800" dirty="0"/>
            <a:t>foram opostos </a:t>
          </a:r>
          <a:r>
            <a:rPr lang="pt-BR" sz="2800" dirty="0">
              <a:solidFill>
                <a:srgbClr val="FF0000"/>
              </a:solidFill>
            </a:rPr>
            <a:t>embargos de declaração </a:t>
          </a:r>
          <a:r>
            <a:rPr lang="pt-BR" sz="2800" dirty="0"/>
            <a:t>e interpostos </a:t>
          </a:r>
          <a:r>
            <a:rPr lang="pt-BR" sz="2800" dirty="0">
              <a:solidFill>
                <a:srgbClr val="FF0000"/>
              </a:solidFill>
            </a:rPr>
            <a:t>pedido de reexame </a:t>
          </a:r>
          <a:r>
            <a:rPr lang="pt-BR" sz="2800" dirty="0"/>
            <a:t>pela AGU. 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2A664C-44D7-4AC1-8944-07D28442FB47}" type="parTrans" cxnId="{5F942D3F-B4FF-4CAB-9C88-40CA39E591CF}">
      <dgm:prSet/>
      <dgm:spPr/>
      <dgm:t>
        <a:bodyPr/>
        <a:lstStyle/>
        <a:p>
          <a:endParaRPr lang="en-US"/>
        </a:p>
      </dgm:t>
    </dgm:pt>
    <dgm:pt modelId="{61B6DA06-7F4B-43B3-A852-6E5AB2C0B9A2}" type="sibTrans" cxnId="{5F942D3F-B4FF-4CAB-9C88-40CA39E591CF}">
      <dgm:prSet/>
      <dgm:spPr/>
      <dgm:t>
        <a:bodyPr/>
        <a:lstStyle/>
        <a:p>
          <a:endParaRPr lang="en-US"/>
        </a:p>
      </dgm:t>
    </dgm:pt>
    <dgm:pt modelId="{42EF50F3-ABC6-114D-A150-FEE10220A6B6}">
      <dgm:prSet custT="1"/>
      <dgm:spPr/>
      <dgm:t>
        <a:bodyPr/>
        <a:lstStyle/>
        <a:p>
          <a:pPr algn="just"/>
          <a:r>
            <a:rPr lang="pt-BR" sz="2800" dirty="0"/>
            <a:t>Por fim, o </a:t>
          </a:r>
          <a:r>
            <a:rPr lang="pt-BR" sz="2800" b="1" dirty="0"/>
            <a:t>processo foi arquivado</a:t>
          </a:r>
          <a:r>
            <a:rPr lang="pt-BR" sz="2800" dirty="0"/>
            <a:t>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A2C9A1-5D8A-434E-B6EA-C36881CFC511}" type="parTrans" cxnId="{24153D98-2567-1743-871C-B78669386A25}">
      <dgm:prSet/>
      <dgm:spPr/>
      <dgm:t>
        <a:bodyPr/>
        <a:lstStyle/>
        <a:p>
          <a:endParaRPr lang="pt-BR"/>
        </a:p>
      </dgm:t>
    </dgm:pt>
    <dgm:pt modelId="{9D8BC2FC-1C22-C344-BD39-4CF9731D6F74}" type="sibTrans" cxnId="{24153D98-2567-1743-871C-B78669386A25}">
      <dgm:prSet/>
      <dgm:spPr/>
      <dgm:t>
        <a:bodyPr/>
        <a:lstStyle/>
        <a:p>
          <a:endParaRPr lang="pt-BR"/>
        </a:p>
      </dgm:t>
    </dgm:pt>
    <dgm:pt modelId="{4CC49540-6843-9D45-9509-2D9AE988A10E}">
      <dgm:prSet custT="1"/>
      <dgm:spPr/>
      <dgm:t>
        <a:bodyPr/>
        <a:lstStyle/>
        <a:p>
          <a:pPr algn="just">
            <a:buNone/>
          </a:pP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9CBAA8-E0F7-464D-83F5-6FD363DD6432}" type="parTrans" cxnId="{378E64F6-9719-6341-AF3C-F5EE305A2B84}">
      <dgm:prSet/>
      <dgm:spPr/>
      <dgm:t>
        <a:bodyPr/>
        <a:lstStyle/>
        <a:p>
          <a:endParaRPr lang="pt-BR"/>
        </a:p>
      </dgm:t>
    </dgm:pt>
    <dgm:pt modelId="{DC91AECE-C384-384D-927F-BDB9063350D5}" type="sibTrans" cxnId="{378E64F6-9719-6341-AF3C-F5EE305A2B84}">
      <dgm:prSet/>
      <dgm:spPr/>
      <dgm:t>
        <a:bodyPr/>
        <a:lstStyle/>
        <a:p>
          <a:endParaRPr lang="pt-BR"/>
        </a:p>
      </dgm:t>
    </dgm:pt>
    <dgm:pt modelId="{4F96C34C-8B1B-4B5E-B55E-869EEE34C877}">
      <dgm:prSet custT="1"/>
      <dgm:spPr/>
      <dgm:t>
        <a:bodyPr/>
        <a:lstStyle/>
        <a:p>
          <a:pPr algn="just"/>
          <a:r>
            <a:rPr lang="pt-BR" sz="2800" dirty="0"/>
            <a:t>Os embargos de declaração foram julgados pelo </a:t>
          </a:r>
          <a:r>
            <a:rPr lang="pt-BR" sz="2800" b="1" dirty="0">
              <a:solidFill>
                <a:srgbClr val="FF0000"/>
              </a:solidFill>
            </a:rPr>
            <a:t>Acórdão 445/2017 – TCU </a:t>
          </a:r>
          <a:r>
            <a:rPr lang="pt-BR" sz="2800" b="1" dirty="0"/>
            <a:t>– </a:t>
          </a:r>
          <a:r>
            <a:rPr lang="pt-BR" sz="2800" b="1" dirty="0">
              <a:solidFill>
                <a:srgbClr val="FF0000"/>
              </a:solidFill>
            </a:rPr>
            <a:t>Plenário</a:t>
          </a:r>
          <a:r>
            <a:rPr lang="pt-BR" sz="2800" dirty="0"/>
            <a:t>, que </a:t>
          </a:r>
          <a:r>
            <a:rPr lang="pt-BR" sz="2800" dirty="0">
              <a:solidFill>
                <a:srgbClr val="FF0000"/>
              </a:solidFill>
            </a:rPr>
            <a:t>não conheceu </a:t>
          </a:r>
          <a:r>
            <a:rPr lang="pt-BR" sz="2800" dirty="0"/>
            <a:t>o referido recurso. 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731288-8E17-4BA3-8B69-F485203BF004}" type="parTrans" cxnId="{1B450783-D456-46F5-A836-077F3B144C29}">
      <dgm:prSet/>
      <dgm:spPr/>
      <dgm:t>
        <a:bodyPr/>
        <a:lstStyle/>
        <a:p>
          <a:endParaRPr lang="pt-BR"/>
        </a:p>
      </dgm:t>
    </dgm:pt>
    <dgm:pt modelId="{FC648A11-03A8-45C0-9B25-C33926BF77CF}" type="sibTrans" cxnId="{1B450783-D456-46F5-A836-077F3B144C29}">
      <dgm:prSet/>
      <dgm:spPr/>
      <dgm:t>
        <a:bodyPr/>
        <a:lstStyle/>
        <a:p>
          <a:endParaRPr lang="pt-BR"/>
        </a:p>
      </dgm:t>
    </dgm:pt>
    <dgm:pt modelId="{5C121ED5-1AE0-41F7-BD6C-07F80DCEAAD6}">
      <dgm:prSet custT="1"/>
      <dgm:spPr/>
      <dgm:t>
        <a:bodyPr/>
        <a:lstStyle/>
        <a:p>
          <a:pPr algn="just"/>
          <a:r>
            <a:rPr lang="pt-BR" sz="2800" dirty="0"/>
            <a:t>O pedido de reexame foi julgado pelo </a:t>
          </a:r>
          <a:r>
            <a:rPr lang="pt-BR" sz="2800" b="1" dirty="0">
              <a:solidFill>
                <a:srgbClr val="FF0000"/>
              </a:solidFill>
            </a:rPr>
            <a:t>Acórdão 610/2018 – TCU – Plenário</a:t>
          </a:r>
          <a:r>
            <a:rPr lang="pt-BR" sz="2800" dirty="0"/>
            <a:t>, e foi </a:t>
          </a:r>
          <a:r>
            <a:rPr lang="pt-BR" sz="2800" dirty="0">
              <a:solidFill>
                <a:srgbClr val="FF0000"/>
              </a:solidFill>
            </a:rPr>
            <a:t>parcialmente provido</a:t>
          </a:r>
          <a:r>
            <a:rPr lang="pt-BR" sz="2800" dirty="0"/>
            <a:t>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8C669A-517E-4D58-B76A-2F6E9D342673}" type="parTrans" cxnId="{8A54194F-3FF6-4622-A280-2DF4CE9281E7}">
      <dgm:prSet/>
      <dgm:spPr/>
      <dgm:t>
        <a:bodyPr/>
        <a:lstStyle/>
        <a:p>
          <a:endParaRPr lang="pt-BR"/>
        </a:p>
      </dgm:t>
    </dgm:pt>
    <dgm:pt modelId="{F7713FA3-7615-45B4-9CD6-60F215A4BB08}" type="sibTrans" cxnId="{8A54194F-3FF6-4622-A280-2DF4CE9281E7}">
      <dgm:prSet/>
      <dgm:spPr/>
      <dgm:t>
        <a:bodyPr/>
        <a:lstStyle/>
        <a:p>
          <a:endParaRPr lang="pt-BR"/>
        </a:p>
      </dgm:t>
    </dgm:pt>
    <dgm:pt modelId="{3CE045E7-4978-B342-BB10-A07A179BBE62}" type="pres">
      <dgm:prSet presAssocID="{A4BC0DA4-FEB0-44C3-A98B-A4CAEC0809E6}" presName="Name0" presStyleCnt="0">
        <dgm:presLayoutVars>
          <dgm:dir/>
          <dgm:resizeHandles val="exact"/>
        </dgm:presLayoutVars>
      </dgm:prSet>
      <dgm:spPr/>
    </dgm:pt>
    <dgm:pt modelId="{CCA41D27-0403-494C-B057-75E060B1B307}" type="pres">
      <dgm:prSet presAssocID="{AE5D29CC-B321-4006-BACD-101C36464480}" presName="node" presStyleLbl="node1" presStyleIdx="0" presStyleCnt="1" custScaleX="133333">
        <dgm:presLayoutVars>
          <dgm:bulletEnabled val="1"/>
        </dgm:presLayoutVars>
      </dgm:prSet>
      <dgm:spPr/>
    </dgm:pt>
  </dgm:ptLst>
  <dgm:cxnLst>
    <dgm:cxn modelId="{FE34C305-EBE6-BC49-9A61-179D3BEED6D5}" type="presOf" srcId="{4CC49540-6843-9D45-9509-2D9AE988A10E}" destId="{CCA41D27-0403-494C-B057-75E060B1B307}" srcOrd="0" destOrd="3" presId="urn:microsoft.com/office/officeart/2016/7/layout/RepeatingBendingProcessNew"/>
    <dgm:cxn modelId="{C1531410-367B-2E43-9D54-4E3D5E30EE6B}" type="presOf" srcId="{AE5D29CC-B321-4006-BACD-101C36464480}" destId="{CCA41D27-0403-494C-B057-75E060B1B307}" srcOrd="0" destOrd="0" presId="urn:microsoft.com/office/officeart/2016/7/layout/RepeatingBendingProcessNew"/>
    <dgm:cxn modelId="{C258B121-60E9-6047-8F99-878249170373}" type="presOf" srcId="{A4BC0DA4-FEB0-44C3-A98B-A4CAEC0809E6}" destId="{3CE045E7-4978-B342-BB10-A07A179BBE62}" srcOrd="0" destOrd="0" presId="urn:microsoft.com/office/officeart/2016/7/layout/RepeatingBendingProcessNew"/>
    <dgm:cxn modelId="{454F1F37-D6E6-4160-A61F-AB1F7EE92B3C}" type="presOf" srcId="{4F96C34C-8B1B-4B5E-B55E-869EEE34C877}" destId="{CCA41D27-0403-494C-B057-75E060B1B307}" srcOrd="0" destOrd="1" presId="urn:microsoft.com/office/officeart/2016/7/layout/RepeatingBendingProcessNew"/>
    <dgm:cxn modelId="{5F942D3F-B4FF-4CAB-9C88-40CA39E591CF}" srcId="{A4BC0DA4-FEB0-44C3-A98B-A4CAEC0809E6}" destId="{AE5D29CC-B321-4006-BACD-101C36464480}" srcOrd="0" destOrd="0" parTransId="{FC2A664C-44D7-4AC1-8944-07D28442FB47}" sibTransId="{61B6DA06-7F4B-43B3-A852-6E5AB2C0B9A2}"/>
    <dgm:cxn modelId="{8A54194F-3FF6-4622-A280-2DF4CE9281E7}" srcId="{AE5D29CC-B321-4006-BACD-101C36464480}" destId="{5C121ED5-1AE0-41F7-BD6C-07F80DCEAAD6}" srcOrd="1" destOrd="0" parTransId="{AB8C669A-517E-4D58-B76A-2F6E9D342673}" sibTransId="{F7713FA3-7615-45B4-9CD6-60F215A4BB08}"/>
    <dgm:cxn modelId="{1B450783-D456-46F5-A836-077F3B144C29}" srcId="{AE5D29CC-B321-4006-BACD-101C36464480}" destId="{4F96C34C-8B1B-4B5E-B55E-869EEE34C877}" srcOrd="0" destOrd="0" parTransId="{D2731288-8E17-4BA3-8B69-F485203BF004}" sibTransId="{FC648A11-03A8-45C0-9B25-C33926BF77CF}"/>
    <dgm:cxn modelId="{24153D98-2567-1743-871C-B78669386A25}" srcId="{AE5D29CC-B321-4006-BACD-101C36464480}" destId="{42EF50F3-ABC6-114D-A150-FEE10220A6B6}" srcOrd="3" destOrd="0" parTransId="{19A2C9A1-5D8A-434E-B6EA-C36881CFC511}" sibTransId="{9D8BC2FC-1C22-C344-BD39-4CF9731D6F74}"/>
    <dgm:cxn modelId="{603E2EA0-7DAB-45AF-8D57-881265CC16E3}" type="presOf" srcId="{5C121ED5-1AE0-41F7-BD6C-07F80DCEAAD6}" destId="{CCA41D27-0403-494C-B057-75E060B1B307}" srcOrd="0" destOrd="2" presId="urn:microsoft.com/office/officeart/2016/7/layout/RepeatingBendingProcessNew"/>
    <dgm:cxn modelId="{378E64F6-9719-6341-AF3C-F5EE305A2B84}" srcId="{AE5D29CC-B321-4006-BACD-101C36464480}" destId="{4CC49540-6843-9D45-9509-2D9AE988A10E}" srcOrd="2" destOrd="0" parTransId="{6F9CBAA8-E0F7-464D-83F5-6FD363DD6432}" sibTransId="{DC91AECE-C384-384D-927F-BDB9063350D5}"/>
    <dgm:cxn modelId="{ACF4BAF8-FAE5-BE49-B144-D3BDF990FE37}" type="presOf" srcId="{42EF50F3-ABC6-114D-A150-FEE10220A6B6}" destId="{CCA41D27-0403-494C-B057-75E060B1B307}" srcOrd="0" destOrd="4" presId="urn:microsoft.com/office/officeart/2016/7/layout/RepeatingBendingProcessNew"/>
    <dgm:cxn modelId="{B88E39FF-CFA6-6C44-86BD-C691D29F65B0}" type="presParOf" srcId="{3CE045E7-4978-B342-BB10-A07A179BBE62}" destId="{CCA41D27-0403-494C-B057-75E060B1B307}" srcOrd="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41D27-0403-494C-B057-75E060B1B307}">
      <dsp:nvSpPr>
        <dsp:cNvPr id="0" name=""/>
        <dsp:cNvSpPr/>
      </dsp:nvSpPr>
      <dsp:spPr>
        <a:xfrm>
          <a:off x="13" y="1502"/>
          <a:ext cx="10515573" cy="47320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6455" tIns="405652" rIns="386455" bIns="405652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Pedido de Reexame</a:t>
          </a:r>
          <a:r>
            <a:rPr lang="pt-BR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pt-B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MS contra </a:t>
          </a:r>
          <a:r>
            <a:rPr lang="pt-BR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Acórdão 360/2017 – TCU – Plenário</a:t>
          </a:r>
          <a:r>
            <a:rPr lang="pt-B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=</a:t>
          </a:r>
        </a:p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Acórdão 991/2020 – TCU – Plenário</a:t>
          </a:r>
          <a:r>
            <a:rPr lang="pt-B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= recurso prejudicado: superveniente </a:t>
          </a:r>
          <a:r>
            <a:rPr lang="pt-BR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perda de objeto </a:t>
          </a:r>
          <a:r>
            <a:rPr lang="pt-B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pt-BR" sz="24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Cuba decidiu não mais participar do programa = </a:t>
          </a:r>
          <a:r>
            <a:rPr lang="pt-B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descontinuidade do TC com OPAS/OMS, objeto do acórdão recorrido) e da desistência tácita do recorrente.</a:t>
          </a:r>
        </a:p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Acórdão 2989/2020 – TCU – Plenário = </a:t>
          </a:r>
          <a:r>
            <a:rPr lang="pt-B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dispensou o monitoramento das determinações dirigidas ao Min. Saúde (Acórdão 3.614/2013-Plenário) e ao FNS (Acórdão 360/2017-Plenário). </a:t>
          </a:r>
        </a:p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t-B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 </a:t>
          </a:r>
          <a:r>
            <a:rPr lang="pt-BR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processo foi arquivado</a:t>
          </a:r>
          <a:r>
            <a:rPr lang="pt-BR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" y="1502"/>
        <a:ext cx="10515573" cy="47320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41D27-0403-494C-B057-75E060B1B307}">
      <dsp:nvSpPr>
        <dsp:cNvPr id="0" name=""/>
        <dsp:cNvSpPr/>
      </dsp:nvSpPr>
      <dsp:spPr>
        <a:xfrm>
          <a:off x="13" y="1502"/>
          <a:ext cx="10515573" cy="47320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6455" tIns="405652" rIns="386455" bIns="405652" numCol="1" spcCol="1270" anchor="t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Após </a:t>
          </a:r>
          <a:r>
            <a:rPr lang="pt-BR" sz="2800" b="1" kern="1200" dirty="0">
              <a:solidFill>
                <a:srgbClr val="FF0000"/>
              </a:solidFill>
            </a:rPr>
            <a:t>Acórdão 331/2015 – TCU – Plenário</a:t>
          </a:r>
          <a:r>
            <a:rPr lang="pt-BR" sz="2800" b="1" kern="1200" dirty="0"/>
            <a:t>, </a:t>
          </a:r>
          <a:r>
            <a:rPr lang="pt-BR" sz="2800" kern="1200" dirty="0"/>
            <a:t>foram opostos </a:t>
          </a:r>
          <a:r>
            <a:rPr lang="pt-BR" sz="2800" kern="1200" dirty="0">
              <a:solidFill>
                <a:srgbClr val="FF0000"/>
              </a:solidFill>
            </a:rPr>
            <a:t>embargos de declaração </a:t>
          </a:r>
          <a:r>
            <a:rPr lang="pt-BR" sz="2800" kern="1200" dirty="0"/>
            <a:t>e interpostos </a:t>
          </a:r>
          <a:r>
            <a:rPr lang="pt-BR" sz="2800" kern="1200" dirty="0">
              <a:solidFill>
                <a:srgbClr val="FF0000"/>
              </a:solidFill>
            </a:rPr>
            <a:t>pedido de reexame </a:t>
          </a:r>
          <a:r>
            <a:rPr lang="pt-BR" sz="2800" kern="1200" dirty="0"/>
            <a:t>pela AGU. 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800" kern="1200" dirty="0"/>
            <a:t>Os embargos de declaração foram julgados pelo </a:t>
          </a:r>
          <a:r>
            <a:rPr lang="pt-BR" sz="2800" b="1" kern="1200" dirty="0">
              <a:solidFill>
                <a:srgbClr val="FF0000"/>
              </a:solidFill>
            </a:rPr>
            <a:t>Acórdão 445/2017 – TCU </a:t>
          </a:r>
          <a:r>
            <a:rPr lang="pt-BR" sz="2800" b="1" kern="1200" dirty="0"/>
            <a:t>– </a:t>
          </a:r>
          <a:r>
            <a:rPr lang="pt-BR" sz="2800" b="1" kern="1200" dirty="0">
              <a:solidFill>
                <a:srgbClr val="FF0000"/>
              </a:solidFill>
            </a:rPr>
            <a:t>Plenário</a:t>
          </a:r>
          <a:r>
            <a:rPr lang="pt-BR" sz="2800" kern="1200" dirty="0"/>
            <a:t>, que </a:t>
          </a:r>
          <a:r>
            <a:rPr lang="pt-BR" sz="2800" kern="1200" dirty="0">
              <a:solidFill>
                <a:srgbClr val="FF0000"/>
              </a:solidFill>
            </a:rPr>
            <a:t>não conheceu </a:t>
          </a:r>
          <a:r>
            <a:rPr lang="pt-BR" sz="2800" kern="1200" dirty="0"/>
            <a:t>o referido recurso. 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800" kern="1200" dirty="0"/>
            <a:t>O pedido de reexame foi julgado pelo </a:t>
          </a:r>
          <a:r>
            <a:rPr lang="pt-BR" sz="2800" b="1" kern="1200" dirty="0">
              <a:solidFill>
                <a:srgbClr val="FF0000"/>
              </a:solidFill>
            </a:rPr>
            <a:t>Acórdão 610/2018 – TCU – Plenário</a:t>
          </a:r>
          <a:r>
            <a:rPr lang="pt-BR" sz="2800" kern="1200" dirty="0"/>
            <a:t>, e foi </a:t>
          </a:r>
          <a:r>
            <a:rPr lang="pt-BR" sz="2800" kern="1200" dirty="0">
              <a:solidFill>
                <a:srgbClr val="FF0000"/>
              </a:solidFill>
            </a:rPr>
            <a:t>parcialmente provido</a:t>
          </a:r>
          <a:r>
            <a:rPr lang="pt-BR" sz="2800" kern="1200" dirty="0"/>
            <a:t>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2800" kern="1200" dirty="0"/>
            <a:t>Por fim, o </a:t>
          </a:r>
          <a:r>
            <a:rPr lang="pt-BR" sz="2800" b="1" kern="1200" dirty="0"/>
            <a:t>processo foi arquivado</a:t>
          </a:r>
          <a:r>
            <a:rPr lang="pt-BR" sz="2800" kern="1200" dirty="0"/>
            <a:t>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" y="1502"/>
        <a:ext cx="10515573" cy="4732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4272C-5535-4A9E-A29F-847F43465C9A}" type="datetimeFigureOut">
              <a:rPr lang="pt-BR" smtClean="0"/>
              <a:t>08/08/2023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CEA9B-C7E4-4B39-A668-14840E8F896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0246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0E96B-9944-42A4-8FDA-6A8318AA75FC}" type="datetimeFigureOut">
              <a:rPr lang="pt-BR" smtClean="0"/>
              <a:t>08/08/2023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50483-911C-479D-8201-3D994A23160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616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63248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2165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0139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02691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882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8602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40181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263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5134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0733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6589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65944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7049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455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4111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2489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850483-911C-479D-8201-3D994A231600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7676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12192000" cy="40005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665988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08/08/2023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  <p:sp>
        <p:nvSpPr>
          <p:cNvPr id="8" name="Triângulo isósceles 7"/>
          <p:cNvSpPr/>
          <p:nvPr userDrawn="1"/>
        </p:nvSpPr>
        <p:spPr>
          <a:xfrm rot="10800000">
            <a:off x="723900" y="3876621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17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isósceles 8"/>
          <p:cNvSpPr/>
          <p:nvPr userDrawn="1"/>
        </p:nvSpPr>
        <p:spPr>
          <a:xfrm rot="10800000">
            <a:off x="723900" y="1172866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/>
          <p:cNvSpPr/>
          <p:nvPr userDrawn="1"/>
        </p:nvSpPr>
        <p:spPr>
          <a:xfrm>
            <a:off x="0" y="0"/>
            <a:ext cx="12192000" cy="133731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08/08/2023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661691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 userDrawn="1"/>
        </p:nvSpPr>
        <p:spPr>
          <a:xfrm>
            <a:off x="0" y="0"/>
            <a:ext cx="12192000" cy="133731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  <p:sp>
        <p:nvSpPr>
          <p:cNvPr id="13" name="Triângulo isósceles 12"/>
          <p:cNvSpPr/>
          <p:nvPr userDrawn="1"/>
        </p:nvSpPr>
        <p:spPr>
          <a:xfrm rot="10800000">
            <a:off x="723900" y="1172866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08/08/2023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25436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 userDrawn="1"/>
        </p:nvSpPr>
        <p:spPr>
          <a:xfrm>
            <a:off x="0" y="0"/>
            <a:ext cx="12192000" cy="133731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  <p:sp>
        <p:nvSpPr>
          <p:cNvPr id="14" name="Triângulo isósceles 13"/>
          <p:cNvSpPr/>
          <p:nvPr userDrawn="1"/>
        </p:nvSpPr>
        <p:spPr>
          <a:xfrm rot="10800000">
            <a:off x="723900" y="1172866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08/08/2023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53924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133731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  <p:sp>
        <p:nvSpPr>
          <p:cNvPr id="6" name="Triângulo isósceles 5"/>
          <p:cNvSpPr/>
          <p:nvPr userDrawn="1"/>
        </p:nvSpPr>
        <p:spPr>
          <a:xfrm rot="10800000">
            <a:off x="723900" y="1172866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19324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3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21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08/08/2023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3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6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Audsaude@tcu.gov.br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102305"/>
            <a:ext cx="6968628" cy="2561686"/>
          </a:xfrm>
        </p:spPr>
        <p:txBody>
          <a:bodyPr/>
          <a:lstStyle/>
          <a:p>
            <a:pPr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Audiência Pública na Comissão de Fiscalização Financeira e Controle (CFFC) da 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Câmara dos Deputados sobre a retomada do  </a:t>
            </a:r>
            <a:br>
              <a:rPr lang="pt-B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PROGRAMA MAIS MÉDICOS</a:t>
            </a:r>
            <a:br>
              <a:rPr lang="pt-B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(Ofício nº 128/2023/CFFC e Requerimentos nº 85 e 147/2023)</a:t>
            </a:r>
            <a:endParaRPr lang="pt-B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081710"/>
            <a:ext cx="10515600" cy="2561686"/>
          </a:xfrm>
        </p:spPr>
        <p:txBody>
          <a:bodyPr>
            <a:normAutofit lnSpcReduction="10000"/>
          </a:bodyPr>
          <a:lstStyle/>
          <a:p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Secretaria de Controle Externo de Desenvolvimento Sustentável (</a:t>
            </a:r>
            <a:r>
              <a:rPr lang="pt-B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SecexDesenvolvimento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Unidade de Auditoria Especializada em Saúde (</a:t>
            </a:r>
            <a:r>
              <a:rPr lang="pt-B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AudSaúde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Rafael C. </a:t>
            </a: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pt-B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Bello</a:t>
            </a:r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Auditor Federal de Controle Externo (AUFC) - Diretor da D3-AudSaúde</a:t>
            </a:r>
          </a:p>
          <a:p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 a Assessoria da AUFC </a:t>
            </a:r>
            <a:r>
              <a:rPr lang="pt-B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ª Cristiane M. C. P. Coutinho  </a:t>
            </a:r>
          </a:p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08/Agosto/2023</a:t>
            </a:r>
          </a:p>
          <a:p>
            <a:r>
              <a:rPr lang="pt-B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Disclaimer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eventuais opiniões dos auditores durante os debates não necessariamente representam a posição do TCU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B481739-EFEE-A0C1-D08A-5F1FFCF4BD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311" t="-1164" b="43147"/>
          <a:stretch/>
        </p:blipFill>
        <p:spPr>
          <a:xfrm>
            <a:off x="6792685" y="-73644"/>
            <a:ext cx="5308271" cy="4155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35376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167272" y="591344"/>
            <a:ext cx="7570638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Acórdãos 331/2015 e 610/2018 – TCU – Plenário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Achados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pt-BR" sz="1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fragilidades no “módulo de acolhimento” </a:t>
            </a: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aprovação/atuação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médicos que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atingiram critérios mínimos de desempenho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(irregularidades na aprovação/alocação de 95 médicos);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determinação = revisão e regularização da situação dos médicos em atividade, apesar de estarem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reprovados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ou terem se submetido, de forma irregular, ao processo de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recuperação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na fase de acolhimento;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recomendações = melhorias na articulação entre o resultado do módulo de acolhimento e a homologação do resultado final;</a:t>
            </a:r>
            <a:endParaRPr lang="pt-BR" sz="1800" kern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falha na distribuição dos médicos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(26% dos municípios carentes em Equipes Saúde Família, cf. Portaria SGTES/SAS nº 3/2013, não receberam qualquer médico);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recomendação = priorizassem municípios ainda não contemplados + critérios distribuição médicos c/ indicadores de disponibilidade desses nos municípios;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pt-BR" sz="1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11531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269887" y="591343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Acórdãos 331/2015 e 610/2018 – TCU – Plenário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Achados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carga horária excessiva (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48 médicos, com CRM, com carga horária semanal igual ou superior a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cem horas semanais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determinação = compatibilidade de horários dos participantes no projeto; </a:t>
            </a:r>
            <a:endParaRPr lang="pt-BR" sz="1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6)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fragilidade avaliação e monitoramento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(MS não avaliava se os municípios haviam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substituído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(i) médicos que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já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compunham equipes de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atenção básica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 (</a:t>
            </a:r>
            <a:r>
              <a:rPr lang="pt-B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participantes do PMMB, nem avaliava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redução do nº equipes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indicadores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implantação, resultados e impactos do PMMB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analisava repercussão PMMB nas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internações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em áreas sensíveis à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atenção básica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recomendação = mecanismos de controle/monitoramento com </a:t>
            </a:r>
            <a:r>
              <a:rPr lang="pt-BR" sz="1800" b="1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acomp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mensal 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nº de equipes de atenção básica 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 se encontrassem em atividade em cada município + verificar cumprimento da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proibição da substituição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dos médicos que já integram tais equipes por participantes do PMMB +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indicadores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que mensurassem os respectivos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impacto e efetividade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pt-BR" sz="12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070108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269887" y="319088"/>
            <a:ext cx="7496015" cy="639895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Acórdãos 331/2015 e 610/2018 – TCU – Plenário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Achados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pt-BR" sz="1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inconsistência em dados de produção do Sistema de Informação da Atenção Básica (SIAB)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(municípios com registros de uma quantidade idêntica de procedimentos variados + presença de dados mensais de produção que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destoavam da tendência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verificada no município);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recomendações = mecanismos no Sistema de Informação em Saúde para a Atenção Básica (</a:t>
            </a:r>
            <a:r>
              <a:rPr lang="pt-BR" sz="1800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Sisab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para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identificar e corrigir 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eventuais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inconsistências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nos dados de produção + somente divulgar novos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resultados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do PMMB avaliados com base em dados do </a:t>
            </a:r>
            <a:r>
              <a:rPr lang="pt-BR" sz="1800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Siab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ou do </a:t>
            </a:r>
            <a:r>
              <a:rPr lang="pt-BR" sz="1800" kern="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Sisab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após correção/exclusão de inconsistências nesses dados;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8) </a:t>
            </a: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variação da produção da atenção básica </a:t>
            </a: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(em </a:t>
            </a: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25% </a:t>
            </a: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dos municípios que receberam médicos, nos </a:t>
            </a: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dois primeiros ciclos</a:t>
            </a: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houve uma </a:t>
            </a: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diminuição do número de consultas </a:t>
            </a: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em </a:t>
            </a: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1%</a:t>
            </a: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desses municípios, essa quantidade permaneceu </a:t>
            </a: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estável</a:t>
            </a: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não atingimento do objetivo principal);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recomendação = avaliar motivos da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diminuição da quantidade de consultas 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466 municípios 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 receberam médicos (1º e 2º ciclo) + medidas cabíveis para reverter, com objetivo de fortalecer a prestação de serviços; </a:t>
            </a:r>
          </a:p>
        </p:txBody>
      </p:sp>
    </p:spTree>
    <p:extLst>
      <p:ext uri="{BB962C8B-B14F-4D97-AF65-F5344CB8AC3E}">
        <p14:creationId xmlns:p14="http://schemas.microsoft.com/office/powerpoint/2010/main" val="158101493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167272" y="40886"/>
            <a:ext cx="7719928" cy="66865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Acórdãos 331/2015 e 610/2018 – TCU – Plenário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Achados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inadequados moradia/alimentação aos médicos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(dos 41 municípios visitados: (i) 5 com alimentação (12%) e (</a:t>
            </a:r>
            <a:r>
              <a:rPr lang="pt-BR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4 </a:t>
            </a:r>
            <a:r>
              <a:rPr lang="pt-BR" sz="18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 moradia (10%), em desacordo com os normativos);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recomendações = canal de comunicação para médicos apresentarem denúncias/reclamações + mecanismos de controle/monitoramento permanentes do cumprimento das obrigações dos municípios;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determinação = providências cabíveis para garantir alimentação e moradia adequadas para os médicos, acompanhando a regularização das falhas verificadas na auditoria; </a:t>
            </a:r>
            <a:endParaRPr lang="pt-BR" sz="18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10)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elevado aporte de recursos na capacitação de profissionais que possivelmente não permanecerão no país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(estimou-se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R$ 408,7 milhões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 formação de médicos intercambistas, que têm grandes chances de deixar o país e não aplicar os conhecimentos aqui adquiridos);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6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recomendação = reavaliar necessidade/benefícios de cursos especialização para profissionais que provavelmente não permanecerão no Brasil após o término do projeto.</a:t>
            </a:r>
            <a:r>
              <a:rPr lang="pt-BR" sz="1600" dirty="0">
                <a:solidFill>
                  <a:srgbClr val="FF0000"/>
                </a:solidFill>
                <a:effectLst/>
              </a:rPr>
              <a:t> </a:t>
            </a:r>
            <a:endParaRPr lang="en-US" sz="22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272129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 descr="Desenho de uma árvore&#10;&#10;Descrição gerada automaticamente com confiança baixa">
            <a:extLst>
              <a:ext uri="{FF2B5EF4-FFF2-40B4-BE49-F238E27FC236}">
                <a16:creationId xmlns:a16="http://schemas.microsoft.com/office/drawing/2014/main" id="{C6DEBE74-C84D-8179-9CD1-3E7817B299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38200" y="448285"/>
            <a:ext cx="10515600" cy="67713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 algn="ctr"/>
            <a:r>
              <a:rPr lang="en-US" sz="4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4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4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4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3" name="Espaço Reservado para Conteúdo 5">
            <a:extLst>
              <a:ext uri="{FF2B5EF4-FFF2-40B4-BE49-F238E27FC236}">
                <a16:creationId xmlns:a16="http://schemas.microsoft.com/office/drawing/2014/main" id="{7AA817D8-806D-EC57-25F7-0AE724D466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8792436"/>
              </p:ext>
            </p:extLst>
          </p:nvPr>
        </p:nvGraphicFramePr>
        <p:xfrm>
          <a:off x="838200" y="1441938"/>
          <a:ext cx="10515600" cy="4735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841414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0" y="180863"/>
            <a:ext cx="11955780" cy="1087867"/>
          </a:xfrm>
        </p:spPr>
        <p:txBody>
          <a:bodyPr/>
          <a:lstStyle/>
          <a:p>
            <a:pPr lvl="0"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Trabalhos realizados pelo TCU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66724" y="1483568"/>
            <a:ext cx="6307300" cy="4320073"/>
          </a:xfrm>
        </p:spPr>
        <p:txBody>
          <a:bodyPr>
            <a:no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TC 003.771/2014-8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pt-BR" sz="2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REPRESENTAÇÃO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(Deputados Federais José Mendonça Bezerra Filho, Luiz Henrique Mandetta e Ronaldo Ramos Caiado), com pedido de 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medida cautelar,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para que o governo 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 abstivesse de realizar novos desembolsos para a OPAS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 intermédio do 3º Termo de Ajuste ao 80º Termo de Cooperação. 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mérito, os representantes solicitaram que a execução do citado termo fosse considerada irregular, alegando: 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</a:pP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caracterização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 PMMB como uma atividade de 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ensino, pesquisa e extensão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uma vez que estaria ocorrendo a oferta de 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serviços médicos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estrangeiros para resolver a carência de médicos brasileiros; 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lphaLcParenR"/>
            </a:pP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tratamento desigual e indevido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 profissionais 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cubanos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em relação aos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médicos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outros países; 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84A203DA-4D5B-5792-285F-6B3D7EF50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4" y="1364776"/>
            <a:ext cx="5324475" cy="4532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8387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0" y="180863"/>
            <a:ext cx="11955780" cy="1087867"/>
          </a:xfrm>
        </p:spPr>
        <p:txBody>
          <a:bodyPr/>
          <a:lstStyle/>
          <a:p>
            <a:pPr lvl="0"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Trabalhos realizados pelo TCU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350760" y="1474236"/>
            <a:ext cx="5605020" cy="4605565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discrepância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entre os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dispêndios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governo brasileiro e a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bolsa paga 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 os profissionais cubanos; </a:t>
            </a:r>
          </a:p>
          <a:p>
            <a:pPr marL="0" lvl="0"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d) </a:t>
            </a:r>
            <a:r>
              <a:rPr lang="pt-B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legada existência de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restrição às liberdades individuais 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 profissionais cubanos integrantes do programa;</a:t>
            </a:r>
          </a:p>
          <a:p>
            <a:pPr marL="0" lvl="0"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 participação de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empresa cubana 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intermediação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 contratação dos profissionais, o que alegadamente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desvirtuaria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os objetivos dos projetos de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cooperação técnica 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internacional e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violaria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as Diretrizes para o Desenvolvimento da Cooperação Técnica Internacional Multilateral e Bilateral, da Agência Brasileira de Cooperação -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ABC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Acórdão 1672/2018-TCU-Plenário</a:t>
            </a:r>
            <a:r>
              <a:rPr lang="pt-B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julgou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improcedente. </a:t>
            </a:r>
          </a:p>
          <a:p>
            <a:pPr marL="0" lvl="0"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pt-B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C30963B-90AB-72F7-23E6-89313EF74C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5982" y="1642187"/>
            <a:ext cx="6223979" cy="337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E72EF465-1BED-8F75-A1C7-9FD3E23ED29F}"/>
              </a:ext>
            </a:extLst>
          </p:cNvPr>
          <p:cNvSpPr txBox="1"/>
          <p:nvPr/>
        </p:nvSpPr>
        <p:spPr>
          <a:xfrm>
            <a:off x="95982" y="5571969"/>
            <a:ext cx="11567283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0000"/>
                </a:solidFill>
              </a:rPr>
              <a:t>Obs.: </a:t>
            </a:r>
            <a:r>
              <a:rPr lang="pt-BR" sz="2000" dirty="0"/>
              <a:t>ACÓRDÃO Nº 994/2020 – TCU – Plenário (TC 033.645/2019-1) = Auditoria Operacional sobre o Programa </a:t>
            </a:r>
            <a:r>
              <a:rPr lang="pt-BR" sz="2000" dirty="0">
                <a:solidFill>
                  <a:srgbClr val="FF0000"/>
                </a:solidFill>
              </a:rPr>
              <a:t>Médicos pelo Brasil (PMPB), </a:t>
            </a:r>
            <a:r>
              <a:rPr lang="pt-BR" sz="2000" dirty="0"/>
              <a:t>que sucedeu o Programa Mais Médicos (PMM), com o intuito de avaliar se a formulação do PMPB foi baseada evidências e considerou melhores práticas elaboração políticas públicas</a:t>
            </a:r>
            <a:endParaRPr lang="pt-BR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2968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466530" y="1418174"/>
            <a:ext cx="1110342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/>
              <a:t>Obrigado pela atenção</a:t>
            </a:r>
            <a:endParaRPr lang="pt-BR" sz="32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pt-BR" sz="32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AudSaude@tcu.gov.br</a:t>
            </a:r>
            <a:r>
              <a:rPr lang="pt-BR" sz="32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638" y="6024601"/>
            <a:ext cx="1560521" cy="758942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8F2FC982-032D-5662-C641-CDDB59B91B3C}"/>
              </a:ext>
            </a:extLst>
          </p:cNvPr>
          <p:cNvSpPr txBox="1"/>
          <p:nvPr/>
        </p:nvSpPr>
        <p:spPr>
          <a:xfrm>
            <a:off x="376334" y="3429000"/>
            <a:ext cx="11439331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Secretaria de Controle Externo de Desenvolvimento Sustentável (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SecexDesenvolvimento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Unidade de Auditoria Especializada em Saúde (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AudSaúde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Rafael C. </a:t>
            </a:r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Bello</a:t>
            </a:r>
          </a:p>
          <a:p>
            <a:pPr algn="ctr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Auditor Federal de Controle Externo (AUFC) - Diretor da D3-AudSaúde</a:t>
            </a:r>
          </a:p>
          <a:p>
            <a:pPr algn="ctr"/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 a Assessoria da AUFC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ª Cristiane M. C. P. Coutinho  </a:t>
            </a:r>
          </a:p>
          <a:p>
            <a:pPr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08/Agosto/2023</a:t>
            </a:r>
          </a:p>
          <a:p>
            <a:pPr algn="ctr"/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Disclaimer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eventuais opiniões dos auditores durante os debates não necessariamente representam a posição do TCU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FA37433-935A-C5BC-0E67-EFA67864E914}"/>
              </a:ext>
            </a:extLst>
          </p:cNvPr>
          <p:cNvSpPr txBox="1"/>
          <p:nvPr/>
        </p:nvSpPr>
        <p:spPr>
          <a:xfrm>
            <a:off x="466530" y="533317"/>
            <a:ext cx="11567283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0000"/>
                </a:solidFill>
              </a:rPr>
              <a:t>MENSAGEM FINAL: </a:t>
            </a:r>
          </a:p>
          <a:p>
            <a:pPr algn="just"/>
            <a:r>
              <a:rPr lang="pt-BR" sz="2000" b="1" dirty="0">
                <a:solidFill>
                  <a:srgbClr val="FF0000"/>
                </a:solidFill>
              </a:rPr>
              <a:t>ESPERA-SE QUE OS PONTOS CRÍTICOS ELENCADOS PELAS AUDITORIAS DO TCU SEJAM OBSERVADOS E CONTRIBUAM NA FORMULAÇÃO DO NOVO PROGRAMA MAIS MÉDICOS</a:t>
            </a:r>
          </a:p>
        </p:txBody>
      </p:sp>
    </p:spTree>
    <p:extLst>
      <p:ext uri="{BB962C8B-B14F-4D97-AF65-F5344CB8AC3E}">
        <p14:creationId xmlns:p14="http://schemas.microsoft.com/office/powerpoint/2010/main" val="61707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0" y="180863"/>
            <a:ext cx="10011747" cy="1087867"/>
          </a:xfrm>
        </p:spPr>
        <p:txBody>
          <a:bodyPr/>
          <a:lstStyle/>
          <a:p>
            <a:pPr lvl="0"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Programa Mais Médicos (2013 e 2023) 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261257" y="1446245"/>
            <a:ext cx="5766319" cy="5179743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MP 621/2013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pt-BR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convert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na Lei 12.871/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2013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</a:p>
          <a:p>
            <a:pPr algn="just">
              <a:spcBef>
                <a:spcPts val="600"/>
              </a:spcBef>
            </a:pP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ções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previstas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reordenação (i) da oferta de </a:t>
            </a:r>
            <a:r>
              <a:rPr lang="pt-BR" sz="20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cursos de Medicina </a:t>
            </a: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(</a:t>
            </a:r>
            <a:r>
              <a:rPr lang="pt-BR" sz="20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de vagas para </a:t>
            </a:r>
            <a:r>
              <a:rPr lang="pt-BR" sz="20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residência médica</a:t>
            </a: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novos </a:t>
            </a:r>
            <a:r>
              <a:rPr lang="pt-BR" sz="20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parâmetros</a:t>
            </a: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para a </a:t>
            </a:r>
            <a:r>
              <a:rPr lang="pt-BR" sz="20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formação</a:t>
            </a: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médica; e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pt-BR" sz="20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aperfeiçoamento</a:t>
            </a: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médicos na área de </a:t>
            </a:r>
            <a:r>
              <a:rPr lang="pt-BR" sz="2000" b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atenção básica</a:t>
            </a:r>
            <a:r>
              <a:rPr lang="pt-BR" sz="20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em </a:t>
            </a:r>
            <a:r>
              <a:rPr lang="pt-BR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saúde, nas </a:t>
            </a:r>
            <a:r>
              <a:rPr lang="pt-BR" sz="2000" b="1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regiões prioritárias </a:t>
            </a:r>
            <a:r>
              <a:rPr lang="pt-BR" sz="20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SUS. </a:t>
            </a:r>
          </a:p>
          <a:p>
            <a:pPr marL="0" indent="0" algn="just">
              <a:spcBef>
                <a:spcPts val="600"/>
              </a:spcBef>
              <a:buNone/>
            </a:pPr>
            <a:endParaRPr lang="pt-BR" sz="2000" dirty="0">
              <a:solidFill>
                <a:srgbClr val="21252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pt-BR" sz="2000" kern="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Lei 14.621/</a:t>
            </a:r>
            <a:r>
              <a:rPr lang="pt-BR" sz="2000" b="1" kern="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r>
              <a:rPr lang="pt-BR" sz="2000" kern="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000" b="1" kern="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acrescentou</a:t>
            </a:r>
            <a:r>
              <a:rPr lang="pt-BR" sz="2000" kern="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mais duas ações: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2000" kern="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pt-BR" sz="20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programa próprio (i) de </a:t>
            </a:r>
            <a:r>
              <a:rPr lang="pt-BR" sz="20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bolsas de estudo e pesquisa </a:t>
            </a:r>
            <a:r>
              <a:rPr lang="pt-BR" sz="20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projetos e (</a:t>
            </a:r>
            <a:r>
              <a:rPr lang="pt-BR" sz="20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sz="20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programas de </a:t>
            </a:r>
            <a:r>
              <a:rPr lang="pt-BR" sz="20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educação pelo trabalho</a:t>
            </a:r>
            <a:r>
              <a:rPr lang="pt-BR" sz="20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20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uso de recursos de </a:t>
            </a:r>
            <a:r>
              <a:rPr lang="pt-BR" sz="20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telessaúde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(Obs.: Portaria GM/MS nº 635/2023 (art. 2º, parag. Único, inc. VI + art. 7º = saúde à distância na </a:t>
            </a:r>
            <a:r>
              <a:rPr lang="pt-BR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eMulti</a:t>
            </a:r>
            <a:r>
              <a:rPr lang="pt-BR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APS)</a:t>
            </a:r>
          </a:p>
          <a:p>
            <a:pPr marL="0" indent="0" algn="just">
              <a:spcBef>
                <a:spcPts val="600"/>
              </a:spcBef>
              <a:buNone/>
            </a:pPr>
            <a:endParaRPr lang="pt-B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34" name="Picture 10" descr="Inscrições Programa Mais Médicos 2023 - Matrícula Fácil 2023">
            <a:extLst>
              <a:ext uri="{FF2B5EF4-FFF2-40B4-BE49-F238E27FC236}">
                <a16:creationId xmlns:a16="http://schemas.microsoft.com/office/drawing/2014/main" id="{9EB22B1F-6DC5-AD19-4EE4-C6D7108BC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346200"/>
            <a:ext cx="5959151" cy="472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1483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2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2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1" name="Rectangle 3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lvl="0" algn="r"/>
            <a:r>
              <a:rPr lang="en-US" kern="12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 realizados pelo TCU</a:t>
            </a:r>
            <a:endParaRPr lang="en-US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134810" y="666114"/>
            <a:ext cx="7679094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en-US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TC 027.492/2013-3</a:t>
            </a:r>
            <a:r>
              <a:rPr lang="en-US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pt-BR" sz="3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companhamento</a:t>
            </a:r>
            <a:r>
              <a:rPr lang="pt-BR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Programa Mais Médicos</a:t>
            </a:r>
            <a:r>
              <a:rPr lang="pt-BR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 partir da </a:t>
            </a:r>
            <a:r>
              <a:rPr lang="pt-BR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Denúncia</a:t>
            </a:r>
            <a:r>
              <a:rPr lang="pt-BR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pt-BR" sz="32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TC 026.701/2013-8</a:t>
            </a:r>
            <a:r>
              <a:rPr lang="pt-BR" sz="3200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pt-BR" sz="3200" dirty="0"/>
          </a:p>
          <a:p>
            <a:pPr algn="just">
              <a:spcBef>
                <a:spcPts val="600"/>
              </a:spcBef>
            </a:pPr>
            <a:r>
              <a:rPr lang="pt-B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Acórdão 3141/2013 – TCU – Plenário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julgou denúncia (improcedente quanto à mitigação do princípio do concurso público e à precarização das relações de trabalho) e determinou o </a:t>
            </a:r>
            <a:r>
              <a:rPr lang="pt-BR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acomp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600"/>
              </a:spcBef>
              <a:spcAft>
                <a:spcPts val="0"/>
              </a:spcAft>
            </a:pP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Irregularidades iniciais no ACOMP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71500" indent="-342900" algn="just">
              <a:spcBef>
                <a:spcPts val="600"/>
              </a:spcBef>
              <a:spcAft>
                <a:spcPts val="0"/>
              </a:spcAft>
              <a:buAutoNum type="arabicParenR"/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tratamento distinto no </a:t>
            </a:r>
            <a:r>
              <a:rPr lang="pt-BR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pagto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bolsa-formação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 médicos 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cubanos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(valor não repassado aos médicos, mas para OPAS/OMS) = Competência do MPT e MPF; </a:t>
            </a:r>
          </a:p>
          <a:p>
            <a:pPr marL="571500" indent="-342900" algn="just">
              <a:spcBef>
                <a:spcPts val="600"/>
              </a:spcBef>
              <a:spcAft>
                <a:spcPts val="0"/>
              </a:spcAft>
              <a:buAutoNum type="arabicParenR"/>
            </a:pP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taxa de administração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paga à OPAS/OMS; </a:t>
            </a:r>
          </a:p>
          <a:p>
            <a:pPr marL="571500" indent="-342900" algn="just">
              <a:spcBef>
                <a:spcPts val="600"/>
              </a:spcBef>
              <a:spcAft>
                <a:spcPts val="0"/>
              </a:spcAft>
              <a:buAutoNum type="arabicParenR"/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ausência de inclusão do programa no 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PPA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corrigido; </a:t>
            </a:r>
          </a:p>
          <a:p>
            <a:pPr marL="571500" indent="-342900" algn="just">
              <a:spcBef>
                <a:spcPts val="600"/>
              </a:spcBef>
              <a:spcAft>
                <a:spcPts val="0"/>
              </a:spcAft>
              <a:buAutoNum type="arabicParenR"/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inexistência de uma </a:t>
            </a: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rubrica específica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o pagamento das despesas do PMM = corrigido; </a:t>
            </a:r>
          </a:p>
          <a:p>
            <a:pPr marL="571500" indent="-342900" algn="just">
              <a:spcBef>
                <a:spcPts val="600"/>
              </a:spcBef>
              <a:spcAft>
                <a:spcPts val="0"/>
              </a:spcAft>
              <a:buAutoNum type="arabicParenR"/>
            </a:pPr>
            <a:r>
              <a:rPr lang="pt-B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pagamentos antecipados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sem justificativas devidas = afastado pós oitivas.</a:t>
            </a:r>
          </a:p>
          <a:p>
            <a:pPr>
              <a:spcBef>
                <a:spcPts val="600"/>
              </a:spcBef>
            </a:pPr>
            <a:endParaRPr lang="en-US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861489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2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2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1" name="Rectangle 3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lvl="0" algn="r"/>
            <a:r>
              <a:rPr lang="en-US" kern="12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 realizados pelo TCU</a:t>
            </a:r>
            <a:endParaRPr lang="en-US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134810" y="222138"/>
            <a:ext cx="7864357" cy="6542555"/>
          </a:xfr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5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Acórdão 3614/2013 – TCU – Plenário:</a:t>
            </a:r>
          </a:p>
          <a:p>
            <a:pPr marL="0" indent="0" algn="just">
              <a:buNone/>
            </a:pP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Confirmadas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 irregularidades: </a:t>
            </a:r>
          </a:p>
          <a:p>
            <a:pPr marL="0" indent="0" algn="just">
              <a:buNone/>
            </a:pPr>
            <a:endParaRPr lang="pt-BR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ausência de levantamento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 valores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antecipados à OPAS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corresponderiam (ou não)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aos serviços prestados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antes de novos repasses; </a:t>
            </a:r>
          </a:p>
          <a:p>
            <a:pPr marL="0" indent="0" algn="just">
              <a:buNone/>
            </a:pP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inexistência de prestação de contas da taxa adm. repassada à OPAS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(verificar se valor teria sido integralmente aplicado no custeio dos serviços objeto do acordo), </a:t>
            </a:r>
          </a:p>
          <a:p>
            <a:pPr marL="0" indent="0" algn="just">
              <a:buNone/>
            </a:pP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ausência informações ajuda de custo aos profissionais selecionados via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acordo de cooperação com OPAS/OMS; </a:t>
            </a:r>
          </a:p>
          <a:p>
            <a:pPr marL="0" indent="0" algn="just">
              <a:buNone/>
            </a:pP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cômputo indevido (como custo direto) da contratação de 20 assessores internacionais e 20 consultorias especializadas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(deveria ser suportado pela taxa adm.)</a:t>
            </a:r>
          </a:p>
          <a:p>
            <a:pPr marL="0" indent="0" algn="just">
              <a:buNone/>
            </a:pPr>
            <a:endParaRPr lang="pt-BR" sz="3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Remeteu-se ao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TC 005.391/2014-8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verificação sobre (i) se os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supervisores e tutores 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estariam cumprindo suas atribuições e, (</a:t>
            </a:r>
            <a:r>
              <a:rPr lang="pt-BR" sz="3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a avaliação do </a:t>
            </a:r>
            <a:r>
              <a:rPr lang="pt-BR" sz="3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impacto</a:t>
            </a:r>
            <a:r>
              <a:rPr lang="pt-BR" sz="3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 Projeto Mais Médicos para o Brasil, para etapas futuras do acompanhamento. </a:t>
            </a:r>
          </a:p>
          <a:p>
            <a:pPr marL="0" indent="0">
              <a:spcBef>
                <a:spcPts val="600"/>
              </a:spcBef>
              <a:buNone/>
            </a:pPr>
            <a:endParaRPr lang="en-US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8246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432041" y="123697"/>
            <a:ext cx="6978184" cy="65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algn="ctr"/>
            <a:r>
              <a:rPr lang="en-US" sz="3600" kern="1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360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360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360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</a:p>
        </p:txBody>
      </p:sp>
      <p:pic>
        <p:nvPicPr>
          <p:cNvPr id="45" name="Graphic 44" descr="Estetoscópio">
            <a:extLst>
              <a:ext uri="{FF2B5EF4-FFF2-40B4-BE49-F238E27FC236}">
                <a16:creationId xmlns:a16="http://schemas.microsoft.com/office/drawing/2014/main" id="{8214D75B-F648-973C-DDC8-E2612FC1C4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114801" y="782278"/>
            <a:ext cx="7903028" cy="62326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Acórdão </a:t>
            </a:r>
            <a:r>
              <a:rPr lang="pt-B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360/2017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TCU – Plenário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determinações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 </a:t>
            </a:r>
            <a:r>
              <a:rPr lang="pt-B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Min. Saúde</a:t>
            </a:r>
            <a:r>
              <a:rPr lang="pt-B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(+ apoio Min. Rel. Ext.), quanto ao 80º Termo de Cooperação Técnica (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80º TC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firmado com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OPAS/OMS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Termos de Ajuste: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1.1) apresentação do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relatório analítico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 despesas efetuadas;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1.2) aprimorar sistema de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controle interno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ref. 80º TC;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1.3) exigir investigação/avaliação pela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auditoria independente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acerca dos repasses OPAS para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Governo Cubano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(pagamento bolsas para os médicos cubanos);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1.4) exigir Prestações de Contas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Parciais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1.5) exigir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detalhamento,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pela OPAS, das despesas ref.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taxa de administração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1.6) ajustes nos termos firmados com a OPAS, para considerar as despesas com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consultores e assessores internacionais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integrantes da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taxa de adm.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sz="1500" dirty="0">
              <a:solidFill>
                <a:schemeClr val="tx2"/>
              </a:solidFill>
              <a:effectLst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264056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217437" y="339796"/>
            <a:ext cx="7164796" cy="5932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algn="ctr"/>
            <a:r>
              <a:rPr lang="en-US" sz="3600" kern="1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360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360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360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</a:p>
        </p:txBody>
      </p:sp>
      <p:pic>
        <p:nvPicPr>
          <p:cNvPr id="45" name="Graphic 44" descr="Estetoscópio">
            <a:extLst>
              <a:ext uri="{FF2B5EF4-FFF2-40B4-BE49-F238E27FC236}">
                <a16:creationId xmlns:a16="http://schemas.microsoft.com/office/drawing/2014/main" id="{8214D75B-F648-973C-DDC8-E2612FC1C4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340252" y="1511559"/>
            <a:ext cx="7640253" cy="5131837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just"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Acórdão</a:t>
            </a:r>
            <a:r>
              <a:rPr lang="pt-B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360/2017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TCU – Plenário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determinações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 </a:t>
            </a:r>
            <a:r>
              <a:rPr lang="pt-B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Fundo Nacional de Saúde</a:t>
            </a:r>
            <a:r>
              <a:rPr lang="pt-B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(FNS):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2.1) avaliar as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prestações de contas parciais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 3º, 4º e 5º Termos de Ajustes ao 80º TC OPAS e os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informes financeiros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oficiais (OPAS se comprometeu a emitir);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2.2) promover, caso houvesse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saldos remanescentes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desses Termos, os respectivos remanejamentos, deduzindo esses valores dos futuros Termos de Ajuste;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2.3)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deduzir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 valores pagos a título de salários dos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assessores e consultores internacionais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dos futuros pagamentos referentes ao 80º TC;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ciência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 Min. Saúde quanto à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taxa de adm.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ao pagamento de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consultores e assessores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custos diretos;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determinação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lang="pt-B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SecexSaúde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verificasse os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concretos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auditoria independente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avaliar a regularidade dos repasses OPAS para o Governo Cubano (pagamento das bolsas para os médicos cubanos).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sz="1500" dirty="0">
              <a:solidFill>
                <a:schemeClr val="tx2"/>
              </a:solidFill>
              <a:effectLst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739190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 descr="Desenho de uma árvore&#10;&#10;Descrição gerada automaticamente com confiança baixa">
            <a:extLst>
              <a:ext uri="{FF2B5EF4-FFF2-40B4-BE49-F238E27FC236}">
                <a16:creationId xmlns:a16="http://schemas.microsoft.com/office/drawing/2014/main" id="{C6DEBE74-C84D-8179-9CD1-3E7817B299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38200" y="448285"/>
            <a:ext cx="10515600" cy="67713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 algn="ctr"/>
            <a:r>
              <a:rPr lang="en-US" sz="4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4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4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4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3" name="Espaço Reservado para Conteúdo 5">
            <a:extLst>
              <a:ext uri="{FF2B5EF4-FFF2-40B4-BE49-F238E27FC236}">
                <a16:creationId xmlns:a16="http://schemas.microsoft.com/office/drawing/2014/main" id="{7AA817D8-806D-EC57-25F7-0AE724D466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966463"/>
              </p:ext>
            </p:extLst>
          </p:nvPr>
        </p:nvGraphicFramePr>
        <p:xfrm>
          <a:off x="838200" y="1441938"/>
          <a:ext cx="10515600" cy="4735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0892238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3" grpId="0">
        <p:bldAsOne/>
      </p:bldGraphic>
      <p:bldGraphic spid="43" grpId="1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096542" y="190128"/>
            <a:ext cx="7856375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pt-BR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TC 005.391/2014-8</a:t>
            </a:r>
            <a:r>
              <a:rPr lang="pt-BR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pt-BR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uditoria 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pt-BR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peracional</a:t>
            </a:r>
            <a:r>
              <a:rPr lang="pt-BR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bjetivo de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avaliar Eficácia do Programa Mais Médicos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focando em um dos três grandes eixos = promover, nas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regiões prioritárias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SUS,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aperfeiçoamento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médicos na área de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atenção básica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saúde, mediante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integração ensino-serviço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inclusive por meio de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intercâmbio internacional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Buscou avaliar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 medida as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metas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definidas foram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alcançadas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(de julho de 2013 a março de 2014), devido ao fato de que o projeto se encontrava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fase inicial de implementação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endParaRPr lang="en-US" sz="2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8936310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realizados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pelo</a:t>
            </a:r>
            <a:r>
              <a:rPr lang="en-US" sz="4400" kern="1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TCU</a:t>
            </a:r>
          </a:p>
        </p:txBody>
      </p:sp>
      <p:sp>
        <p:nvSpPr>
          <p:cNvPr id="50" name="Arc 4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167272" y="591344"/>
            <a:ext cx="7570638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Acórdãos 331/2015 e 610/2018 – TCU – Plenário </a:t>
            </a: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Achados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342900" lvl="0" indent="-34290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AutoNum type="arabicParenR"/>
            </a:pP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supervisão inadequada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(médicos sem supervisão + supervisores com mais de 10 médicos sob sua responsabilidade + avaliações/relatórios inadequados,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foco em questões admin., em detrimentos dos aspectos clínicos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Recomendações = regulamentar carga horária supervisores + tornar obrigatória definição supervisor no ato de designação médico + revisão estrutura dos Relatórios Supervisão para maior foco em atividades clínicas; </a:t>
            </a:r>
            <a:endParaRPr lang="pt-BR" sz="1800" kern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pt-BR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Tutoria acadêmica inadequada </a:t>
            </a:r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(quantidade insuficiente tutores + plano de trabalho superficial + orientação acadêmica dos médicos inadequada);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determinação = criar mecanismos a fim de que os tutores responsáveis elaborassem os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planos de trabalho 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 se dedicassem à orientação acadêmica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recomendação =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aprimorar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 plano de trabalho; e 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ciência = </a:t>
            </a:r>
            <a:r>
              <a:rPr lang="pt-BR" sz="18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número insuficiente de tutores </a:t>
            </a:r>
            <a:r>
              <a:rPr lang="pt-BR" sz="1800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prejudica a orientação acadêmica dos médicos participantes do Projeto Mais Médicos para o Brasil; </a:t>
            </a:r>
          </a:p>
        </p:txBody>
      </p:sp>
    </p:spTree>
    <p:extLst>
      <p:ext uri="{BB962C8B-B14F-4D97-AF65-F5344CB8AC3E}">
        <p14:creationId xmlns:p14="http://schemas.microsoft.com/office/powerpoint/2010/main" val="58592692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3834</TotalTime>
  <Words>2317</Words>
  <Application>Microsoft Office PowerPoint</Application>
  <PresentationFormat>Widescreen</PresentationFormat>
  <Paragraphs>148</Paragraphs>
  <Slides>17</Slides>
  <Notes>17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Tema do Office</vt:lpstr>
      <vt:lpstr>Audiência Pública na Comissão de Fiscalização Financeira e Controle (CFFC) da  Câmara dos Deputados sobre a retomada do   PROGRAMA MAIS MÉDICOS (Ofício nº 128/2023/CFFC e Requerimentos nº 85 e 147/2023)</vt:lpstr>
      <vt:lpstr>Programa Mais Médicos (2013 e 2023) 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Trabalhos realizados pelo TCU</vt:lpstr>
      <vt:lpstr>Apresentação do PowerPoint</vt:lpstr>
    </vt:vector>
  </TitlesOfParts>
  <Company>TCU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 Franca de Araujo</dc:creator>
  <cp:lastModifiedBy>Rafael Carneiro Di Bello</cp:lastModifiedBy>
  <cp:revision>450</cp:revision>
  <cp:lastPrinted>2018-06-27T22:26:35Z</cp:lastPrinted>
  <dcterms:created xsi:type="dcterms:W3CDTF">2017-08-17T18:26:50Z</dcterms:created>
  <dcterms:modified xsi:type="dcterms:W3CDTF">2023-08-08T17:37:51Z</dcterms:modified>
</cp:coreProperties>
</file>