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3"/>
  </p:notesMasterIdLst>
  <p:sldIdLst>
    <p:sldId id="256" r:id="rId5"/>
    <p:sldId id="383" r:id="rId6"/>
    <p:sldId id="377" r:id="rId7"/>
    <p:sldId id="263" r:id="rId8"/>
    <p:sldId id="378" r:id="rId9"/>
    <p:sldId id="380" r:id="rId10"/>
    <p:sldId id="382" r:id="rId11"/>
    <p:sldId id="38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36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0CFD0-B316-43E4-9053-12DC41456955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046A-7508-436B-966B-483C09DEE2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55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108769-DBA5-4511-B2F9-29CF3778FB4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7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E943C-AC38-2F55-A6D4-6EE102BB8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753C42-727F-2FCF-A5D2-41244C4A2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4ECE436-1355-B6B1-10FA-4AF6FFA76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F4090E-53D6-5FE9-E413-428F6FBB4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98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9A0DA-EA15-A1EA-FBE2-27872EAE4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01AE410-8F33-BDB2-C058-F04582C47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E2B14BA-030A-24FC-806A-336450197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7CFC8E-1EF0-0131-AA7A-167FA8270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046A-7508-436B-966B-483C09DEE2D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84B8B-FA56-6360-A14C-9E5E474E9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5A38E2-E0BC-4890-A6BB-99E69BC0E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C8EA68-95BC-9FB7-FAEF-12EA811E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DDE200-84F7-F9D2-7F2A-29946C89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CCCA79-3675-FED4-FDE6-3344240C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8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CFA6B-B67E-2679-9065-C18AED94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4E9808-2296-53AE-1F13-D91B39C95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F4EEC7-E470-0983-8D3B-EFD9F3AD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760043-E971-68A3-A89D-3F096091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C2AB3-6996-D34C-621C-65BB5B6A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5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0C2990-525B-9AF7-96F2-96D3B3F61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028D2B-8A4C-F98D-235B-2C8DF0E2A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4585A-D369-92B8-E38C-91CBEB70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D31491-90D1-0C91-01EF-69B9FD5A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0C424-6A52-5557-EA8C-21E315D7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74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cxnSp>
            <p:nvCxnSpPr>
              <p:cNvPr id="39" name="Conector Reto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cxnSp>
            <p:nvCxnSpPr>
              <p:cNvPr id="31" name="Conector Reto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cxnSp>
            <p:nvCxnSpPr>
              <p:cNvPr id="43" name="Conector Reto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noProof="0"/>
              </a:p>
            </p:txBody>
          </p: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9" name="Espaço Reservado para Texto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70" name="Espaço Reservado para Texto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71" name="Espaço Reservado para Texto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72" name="Espaço Reservado para Texto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73" name="Espaço Reservado para Texto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t-BR" noProof="0"/>
              <a:t>20XX</a:t>
            </a: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76" name="Espaço Reservado para Texto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77" name="Espaço Reservado para Texto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78" name="Espaço Reservado para Texto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79" name="Espaço Reservado para Texto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80" name="Título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rtlCol="0"/>
          <a:lstStyle>
            <a:lvl1pPr algn="ctr"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3759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7032-DDF3-8817-E182-5886AC26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0BC272-9EBD-9179-9374-E87E41054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CF92C6-3127-1F8B-F399-68BD4780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D52E9-6477-3FE2-A5B6-657C4689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20BB2-4772-F992-8D21-74B59A6B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3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8CA20-8641-75A5-910A-1068662B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460C64-E82D-CE44-1F17-EF2FCACD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346431-5AAE-F2F3-F923-ED36E070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68717-166B-8F93-B421-CC3DD8B4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2E18B4-CAF3-3310-F6E7-10A4C8FC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70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401A6-207B-B7B3-867F-6FC767B0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33AA3-89C9-23FE-CFDF-CC31CDF0D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7C3C67-17F9-3B9D-3E51-BE9905C2D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8E1E32-1FFE-A69C-3FF9-063FB36E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93106F-81AD-0F95-3D48-DD5A40E4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8A324F-6071-53D0-5723-EEEE5D9C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05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07FBD-022B-85FC-9301-AB0977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88EB5C-5331-AA95-FB7D-B0D2C37F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4DAE77-9BA3-B5A2-A877-B32469A6A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7DA939-9B7D-FC34-9A33-4E41B43D1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D937D0-824F-6748-7A13-1E298ADD3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B9AAC4-E57D-344A-48F8-FBFD9B6C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1516983-1860-4C59-F96D-63C05AED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A2766A-AB5E-FD84-07E6-46894202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5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E86F1-3649-5551-F239-E55F2902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6F8587-8707-C8FA-7BB1-9F4BE4AC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1B133B-2CC4-02E1-8FA1-2111152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6A6C03-FD8C-EAA2-12D1-C6AB658D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41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04B4A9-AC57-E79B-A126-3A9E6CF6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81FB3B-717F-A13A-8AAC-C46F9EA3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3332A3-04B7-52D8-D8BC-8EDB1522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97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E1370-0C22-6A15-3CC7-F8F7B327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C1514D-E213-2B77-011D-47C1A2D0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2160A6-22C3-A7F6-AEF6-1FEEAA2B7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C4110C-6656-C644-EF00-AEE85DB9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A4C191-429C-D0D8-8BB1-2876A30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9FD657-1789-540C-EF3C-559E727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2B830-9D48-502B-A488-91B7CCD6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80DCA6-1DC9-174F-634D-1C41AAE36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8AC8B9-D392-171A-8258-8B126E024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2DC08F-8E0F-B90E-9743-645FF71A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84E971-4F17-5E83-B4C3-2B3EAEA9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D85161-AB14-9AEA-13B2-5250EBD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45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3E7CD56-5805-EDBD-9593-FED7BC59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6E5725-132A-8457-B86F-8859ABB8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62A1D6-EDEE-AA58-0233-A0E07720E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0245-88FA-492C-B27C-857D962CAAD2}" type="datetimeFigureOut">
              <a:rPr lang="pt-BR" smtClean="0"/>
              <a:t>19/12/2023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5C8153-E495-427D-B9D5-A2AA188AB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7A1CE8-C407-E051-ADAF-7FC90C8B9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4142-DEF6-4CDB-9882-D0859116BB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27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99F84C9-B926-99D3-910D-25CFCA613A70}"/>
              </a:ext>
            </a:extLst>
          </p:cNvPr>
          <p:cNvSpPr txBox="1"/>
          <p:nvPr/>
        </p:nvSpPr>
        <p:spPr>
          <a:xfrm>
            <a:off x="4411543" y="1659285"/>
            <a:ext cx="768373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000" dirty="0">
                <a:solidFill>
                  <a:schemeClr val="bg1"/>
                </a:solidFill>
                <a:latin typeface="Montserrat SemiBold"/>
              </a:rPr>
              <a:t>A Política de Conteúdo Local no Setor de Óleo e Gás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731278-DC2C-1F22-D7E8-013161E1DD43}"/>
              </a:ext>
            </a:extLst>
          </p:cNvPr>
          <p:cNvSpPr txBox="1"/>
          <p:nvPr/>
        </p:nvSpPr>
        <p:spPr>
          <a:xfrm>
            <a:off x="7504114" y="2982724"/>
            <a:ext cx="459115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600" dirty="0">
                <a:solidFill>
                  <a:schemeClr val="bg1"/>
                </a:solidFill>
                <a:latin typeface="Montserrat Light"/>
              </a:rPr>
              <a:t>Um breve histórico processual no TCU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E48164-950B-C559-F3B8-7BD07563A388}"/>
              </a:ext>
            </a:extLst>
          </p:cNvPr>
          <p:cNvSpPr txBox="1"/>
          <p:nvPr/>
        </p:nvSpPr>
        <p:spPr>
          <a:xfrm>
            <a:off x="7603564" y="5504407"/>
            <a:ext cx="4591159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pt-BR" sz="1600">
              <a:solidFill>
                <a:schemeClr val="bg1"/>
              </a:solidFill>
              <a:latin typeface="Montserrat Light"/>
              <a:cs typeface="Calibri" panose="020F0502020204030204"/>
            </a:endParaRPr>
          </a:p>
          <a:p>
            <a:pPr algn="r"/>
            <a:r>
              <a:rPr lang="pt-BR" sz="1600" b="1">
                <a:solidFill>
                  <a:schemeClr val="bg1"/>
                </a:solidFill>
                <a:latin typeface="Calibri"/>
                <a:cs typeface="Calibri"/>
              </a:rPr>
              <a:t>Marcelo Rodrigues Alho</a:t>
            </a:r>
            <a:endParaRPr lang="pt-BR" b="1">
              <a:solidFill>
                <a:schemeClr val="bg1"/>
              </a:solidFill>
              <a:latin typeface="Calibri"/>
              <a:cs typeface="Calibri"/>
            </a:endParaRPr>
          </a:p>
          <a:p>
            <a:pPr algn="r"/>
            <a:r>
              <a:rPr lang="pt-BR" sz="160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t-BR" sz="1600" err="1">
                <a:solidFill>
                  <a:schemeClr val="bg1"/>
                </a:solidFill>
                <a:latin typeface="Calibri"/>
                <a:cs typeface="Calibri"/>
              </a:rPr>
              <a:t>Auditor-Chefe</a:t>
            </a:r>
            <a:r>
              <a:rPr lang="pt-BR" sz="160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pt-BR" sz="16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 da </a:t>
            </a:r>
            <a:r>
              <a:rPr lang="pt-BR" sz="1600">
                <a:solidFill>
                  <a:schemeClr val="bg1"/>
                </a:solidFill>
                <a:ea typeface="+mn-lt"/>
                <a:cs typeface="+mn-lt"/>
              </a:rPr>
              <a:t>Unidade de Auditoria Especializada em Petróleo, Gás Natural e Mineração</a:t>
            </a:r>
            <a:endParaRPr lang="pt-BR">
              <a:solidFill>
                <a:schemeClr val="bg1"/>
              </a:solidFill>
              <a:cs typeface="Calibri"/>
            </a:endParaRPr>
          </a:p>
          <a:p>
            <a:pPr algn="r"/>
            <a:endParaRPr lang="pt-BR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530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332"/>
            <a:ext cx="10515600" cy="508075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b="1">
                <a:solidFill>
                  <a:schemeClr val="accent4"/>
                </a:solidFill>
                <a:latin typeface="Montserrat" panose="00000500000000000000" pitchFamily="2" charset="0"/>
              </a:rPr>
              <a:t>Histórico de Processos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BDA77B9-A8AA-4E63-9391-C6F01B6A2E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0775" y="2266253"/>
            <a:ext cx="1798060" cy="13183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1400" dirty="0">
                <a:cs typeface="Calibri" panose="020F0502020204030204"/>
              </a:rPr>
              <a:t>AUDITORIA OPERACIONAL</a:t>
            </a:r>
            <a:endParaRPr lang="pt-BR" sz="1400" b="1" dirty="0">
              <a:cs typeface="Calibri" panose="020F0502020204030204"/>
            </a:endParaRPr>
          </a:p>
          <a:p>
            <a:pPr algn="ctr"/>
            <a:r>
              <a:rPr lang="pt-BR" sz="1400" b="1" dirty="0">
                <a:cs typeface="Calibri" panose="020F0502020204030204"/>
              </a:rPr>
              <a:t>(TC 016.701/2011-9)</a:t>
            </a:r>
            <a:endParaRPr lang="pt-BR" sz="1400" dirty="0">
              <a:cs typeface="Calibri"/>
            </a:endParaRPr>
          </a:p>
          <a:p>
            <a:pPr algn="ctr"/>
            <a:r>
              <a:rPr lang="pt-BR" sz="1400" b="1" dirty="0">
                <a:cs typeface="Calibri" panose="020F0502020204030204"/>
              </a:rPr>
              <a:t>Acórdão 2.815/2012 – TCU/Plenário</a:t>
            </a:r>
            <a:endParaRPr lang="pt-BR" sz="1400" dirty="0">
              <a:cs typeface="Calibri" panose="020F0502020204030204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pt-BR">
                <a:cs typeface="Calibri"/>
              </a:rPr>
              <a:t>2011</a:t>
            </a:r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pt-BR"/>
              <a:t>2015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7557" y="4158804"/>
            <a:ext cx="1901968" cy="12175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 rtl="0"/>
            <a:r>
              <a:rPr lang="pt-BR" sz="1400" dirty="0"/>
              <a:t>AUDITORIA OPERACIONAL/ MONITORAMENTO</a:t>
            </a:r>
            <a:endParaRPr lang="pt-BR" sz="1400" dirty="0">
              <a:cs typeface="Calibri"/>
            </a:endParaRPr>
          </a:p>
          <a:p>
            <a:pPr algn="ctr"/>
            <a:r>
              <a:rPr lang="pt-BR" sz="1400" dirty="0"/>
              <a:t> </a:t>
            </a:r>
            <a:r>
              <a:rPr lang="pt-BR" sz="1400" b="1" dirty="0"/>
              <a:t>(TC 030.511/2015-1)</a:t>
            </a:r>
            <a:endParaRPr lang="pt-BR" sz="1400" b="1" dirty="0">
              <a:cs typeface="Calibri" panose="020F0502020204030204"/>
            </a:endParaRPr>
          </a:p>
          <a:p>
            <a:pPr algn="ctr"/>
            <a:r>
              <a:rPr lang="pt-BR" sz="1400" b="1" dirty="0"/>
              <a:t>Acórdão 3.072/2016  – TCU/Plenário</a:t>
            </a:r>
            <a:endParaRPr lang="pt-BR" sz="1400" b="1" dirty="0">
              <a:cs typeface="Calibri" panose="020F0502020204030204"/>
            </a:endParaRP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7930" y="2347071"/>
            <a:ext cx="1867332" cy="11561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1400" dirty="0">
                <a:cs typeface="Calibri"/>
              </a:rPr>
              <a:t>DENÚNCIA</a:t>
            </a:r>
          </a:p>
          <a:p>
            <a:pPr algn="ctr"/>
            <a:r>
              <a:rPr lang="pt-BR" sz="1400" dirty="0">
                <a:cs typeface="Calibri"/>
              </a:rPr>
              <a:t> </a:t>
            </a:r>
            <a:r>
              <a:rPr lang="pt-BR" sz="1400" b="1" dirty="0">
                <a:cs typeface="Calibri"/>
              </a:rPr>
              <a:t>(TC 029.118/2018-2)</a:t>
            </a:r>
          </a:p>
          <a:p>
            <a:pPr algn="ctr"/>
            <a:r>
              <a:rPr lang="pt-BR" sz="1400" b="1" dirty="0">
                <a:cs typeface="Calibri"/>
              </a:rPr>
              <a:t>Acórdão 2.416/2020 – TCU/Plenário</a:t>
            </a:r>
            <a:r>
              <a:rPr lang="pt-BR" sz="1400" dirty="0">
                <a:cs typeface="Calibri"/>
              </a:rPr>
              <a:t> </a:t>
            </a:r>
          </a:p>
          <a:p>
            <a:endParaRPr lang="pt-BR" dirty="0">
              <a:cs typeface="Calibri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pt-BR">
                <a:cs typeface="Calibri"/>
              </a:rPr>
              <a:t>2018</a:t>
            </a:r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pt-BR">
                <a:cs typeface="Calibri"/>
              </a:rPr>
              <a:t>2019</a:t>
            </a:r>
            <a:endParaRPr lang="pt-BR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75D0C0-AF99-4CDD-AC65-E3E7025CD2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6567" y="4070025"/>
            <a:ext cx="1718234" cy="121750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1400" dirty="0">
                <a:cs typeface="Calibri"/>
              </a:rPr>
              <a:t>PRESTAÇÃO DE CONTAS ORDINÁRIA </a:t>
            </a:r>
            <a:r>
              <a:rPr lang="pt-BR" sz="1400" b="1" dirty="0">
                <a:cs typeface="Calibri"/>
              </a:rPr>
              <a:t>(TC 002.152/2019-3)</a:t>
            </a:r>
          </a:p>
          <a:p>
            <a:pPr algn="ctr"/>
            <a:r>
              <a:rPr lang="pt-BR" sz="1400" b="1" dirty="0">
                <a:cs typeface="Calibri"/>
              </a:rPr>
              <a:t>Acórdão 11.058/2021 – TCU/2ª  Câmara </a:t>
            </a:r>
          </a:p>
          <a:p>
            <a:endParaRPr lang="pt-BR" dirty="0">
              <a:cs typeface="Calibri"/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DA9FEA07-D93F-4762-9638-61C3FF0F5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92228" y="2462525"/>
            <a:ext cx="1728788" cy="1156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BR" sz="1400" dirty="0">
                <a:cs typeface="Calibri"/>
              </a:rPr>
              <a:t>PROCESSO DE PRODUÇÃO DE CONHECIMENTO</a:t>
            </a:r>
          </a:p>
          <a:p>
            <a:pPr algn="ctr"/>
            <a:r>
              <a:rPr lang="pt-BR" sz="1400" b="1" dirty="0">
                <a:cs typeface="Calibri"/>
              </a:rPr>
              <a:t> (TC 021.851/2023-9)</a:t>
            </a:r>
            <a:endParaRPr lang="pt-BR" sz="1400" b="1" dirty="0"/>
          </a:p>
          <a:p>
            <a:endParaRPr lang="pt-BR" dirty="0">
              <a:cs typeface="Calibri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pt-BR">
                <a:cs typeface="Calibri"/>
              </a:rPr>
              <a:t>2023</a:t>
            </a:r>
            <a:endParaRPr lang="pt-BR"/>
          </a:p>
        </p:txBody>
      </p:sp>
      <p:pic>
        <p:nvPicPr>
          <p:cNvPr id="23" name="Gráfico 22" descr="Livro aberto estrutura de tópicos">
            <a:extLst>
              <a:ext uri="{FF2B5EF4-FFF2-40B4-BE49-F238E27FC236}">
                <a16:creationId xmlns:a16="http://schemas.microsoft.com/office/drawing/2014/main" id="{D7DF7577-DC87-B8E2-FF45-A6FF4DBCC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9527" y="5719617"/>
            <a:ext cx="475673" cy="498764"/>
          </a:xfrm>
          <a:prstGeom prst="rect">
            <a:avLst/>
          </a:prstGeom>
        </p:spPr>
      </p:pic>
      <p:pic>
        <p:nvPicPr>
          <p:cNvPr id="24" name="Gráfico 23" descr="Pesquisa com preenchimento sólido">
            <a:extLst>
              <a:ext uri="{FF2B5EF4-FFF2-40B4-BE49-F238E27FC236}">
                <a16:creationId xmlns:a16="http://schemas.microsoft.com/office/drawing/2014/main" id="{31545317-B7D1-6CA9-B24F-6ECC4486C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4800" y="5927435"/>
            <a:ext cx="417947" cy="441037"/>
          </a:xfrm>
          <a:prstGeom prst="rect">
            <a:avLst/>
          </a:prstGeom>
        </p:spPr>
      </p:pic>
      <p:pic>
        <p:nvPicPr>
          <p:cNvPr id="25" name="Gráfico 24" descr="Megafone estrutura de tópicos">
            <a:extLst>
              <a:ext uri="{FF2B5EF4-FFF2-40B4-BE49-F238E27FC236}">
                <a16:creationId xmlns:a16="http://schemas.microsoft.com/office/drawing/2014/main" id="{CC73D837-E7C1-D179-339C-11AA1769E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6974" y="1249671"/>
            <a:ext cx="660401" cy="671946"/>
          </a:xfrm>
          <a:prstGeom prst="rect">
            <a:avLst/>
          </a:prstGeom>
        </p:spPr>
      </p:pic>
      <p:pic>
        <p:nvPicPr>
          <p:cNvPr id="3" name="Gráfico 2" descr="Livros estrutura de tópicos">
            <a:extLst>
              <a:ext uri="{FF2B5EF4-FFF2-40B4-BE49-F238E27FC236}">
                <a16:creationId xmlns:a16="http://schemas.microsoft.com/office/drawing/2014/main" id="{334CF99A-D623-69BF-93EE-D82EBA4083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14801" y="1365588"/>
            <a:ext cx="602673" cy="602673"/>
          </a:xfrm>
          <a:prstGeom prst="rect">
            <a:avLst/>
          </a:prstGeom>
        </p:spPr>
      </p:pic>
      <p:pic>
        <p:nvPicPr>
          <p:cNvPr id="17" name="Gráfico 16" descr="Martelo estrutura de tópicos">
            <a:extLst>
              <a:ext uri="{FF2B5EF4-FFF2-40B4-BE49-F238E27FC236}">
                <a16:creationId xmlns:a16="http://schemas.microsoft.com/office/drawing/2014/main" id="{B8968C8D-3A14-AC2B-C1A5-CADCFD242B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13893" y="5604973"/>
            <a:ext cx="914400" cy="914400"/>
          </a:xfrm>
          <a:prstGeom prst="rect">
            <a:avLst/>
          </a:prstGeom>
        </p:spPr>
      </p:pic>
      <p:pic>
        <p:nvPicPr>
          <p:cNvPr id="30" name="Gráfico 29" descr="Plataforma de petróleo estrutura de tópicos">
            <a:extLst>
              <a:ext uri="{FF2B5EF4-FFF2-40B4-BE49-F238E27FC236}">
                <a16:creationId xmlns:a16="http://schemas.microsoft.com/office/drawing/2014/main" id="{6FEA0706-9E4D-3FC8-511C-838558B123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1892" y="1249672"/>
            <a:ext cx="671946" cy="6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2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ABFE4-37DA-2527-A249-47EB294F9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BF4C664-B212-5DD3-FBE6-3E3F2AA68B61}"/>
              </a:ext>
            </a:extLst>
          </p:cNvPr>
          <p:cNvSpPr txBox="1"/>
          <p:nvPr/>
        </p:nvSpPr>
        <p:spPr>
          <a:xfrm>
            <a:off x="5095702" y="3223409"/>
            <a:ext cx="7092696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Objetivo: </a:t>
            </a:r>
            <a:r>
              <a:rPr lang="pt-BR" sz="2400" dirty="0">
                <a:solidFill>
                  <a:schemeClr val="accent4"/>
                </a:solidFill>
                <a:ea typeface="+mn-lt"/>
                <a:cs typeface="+mn-lt"/>
              </a:rPr>
              <a:t>Verificar a forma como a ANP desenvolvia as atividades de fiscalização do cumprimento do compromisso de conteúdo local nos contratos de E&amp;P</a:t>
            </a:r>
            <a:endParaRPr lang="pt-BR" sz="2800" dirty="0">
              <a:solidFill>
                <a:schemeClr val="accent4"/>
              </a:solidFill>
              <a:ea typeface="+mn-lt"/>
              <a:cs typeface="+mn-lt"/>
            </a:endParaRPr>
          </a:p>
          <a:p>
            <a:pPr algn="r"/>
            <a:endParaRPr lang="pt-BR" sz="2800" dirty="0">
              <a:solidFill>
                <a:schemeClr val="accent4"/>
              </a:solidFill>
              <a:latin typeface="Montserrat SemiBold"/>
            </a:endParaRPr>
          </a:p>
          <a:p>
            <a:pPr algn="ctr"/>
            <a:r>
              <a:rPr lang="pt-BR" sz="2400" dirty="0">
                <a:solidFill>
                  <a:schemeClr val="accent4"/>
                </a:solidFill>
                <a:ea typeface="+mn-lt"/>
                <a:cs typeface="+mn-lt"/>
              </a:rPr>
              <a:t>Originou </a:t>
            </a:r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Acórdão 2.815/2012 – TCU/Plenário</a:t>
            </a:r>
            <a:r>
              <a:rPr lang="pt-BR" sz="2400" dirty="0">
                <a:solidFill>
                  <a:schemeClr val="accent4"/>
                </a:solidFill>
                <a:latin typeface="Montserrat SemiBold"/>
                <a:ea typeface="+mn-lt"/>
                <a:cs typeface="+mn-lt"/>
              </a:rPr>
              <a:t>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4"/>
              </a:solidFill>
              <a:latin typeface="Montserrat SemiBold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4"/>
                </a:solidFill>
                <a:latin typeface="Montserrat SemiBold"/>
                <a:ea typeface="+mn-lt"/>
                <a:cs typeface="+mn-lt"/>
              </a:rPr>
              <a:t>Melhoria da transparência e fundamentação no credenciamento de entidades certificadoras de CL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4"/>
                </a:solidFill>
                <a:latin typeface="Montserrat SemiBold"/>
                <a:ea typeface="+mn-lt"/>
                <a:cs typeface="+mn-lt"/>
              </a:rPr>
              <a:t>Melhoria nos processos de fiscalização de CL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4"/>
                </a:solidFill>
                <a:latin typeface="Montserrat SemiBold"/>
                <a:ea typeface="+mn-lt"/>
                <a:cs typeface="+mn-lt"/>
              </a:rPr>
              <a:t>Desenvolvimento de ferramentas de TI</a:t>
            </a:r>
            <a:r>
              <a:rPr lang="pt-BR" sz="16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algn="r"/>
            <a:endParaRPr lang="pt-BR" sz="4400" dirty="0">
              <a:solidFill>
                <a:schemeClr val="bg1"/>
              </a:solidFill>
              <a:latin typeface="Montserrat SemiBold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194A8B5-FF56-9868-DFA8-1831656BEE7E}"/>
              </a:ext>
            </a:extLst>
          </p:cNvPr>
          <p:cNvCxnSpPr>
            <a:cxnSpLocks/>
          </p:cNvCxnSpPr>
          <p:nvPr/>
        </p:nvCxnSpPr>
        <p:spPr>
          <a:xfrm>
            <a:off x="5929653" y="2781237"/>
            <a:ext cx="6265118" cy="115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C981E8-D3E7-B57A-E68A-C941AADBA37B}"/>
              </a:ext>
            </a:extLst>
          </p:cNvPr>
          <p:cNvSpPr txBox="1"/>
          <p:nvPr/>
        </p:nvSpPr>
        <p:spPr>
          <a:xfrm>
            <a:off x="6513945" y="1768764"/>
            <a:ext cx="562956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>
                <a:solidFill>
                  <a:srgbClr val="FFFFFF"/>
                </a:solidFill>
                <a:latin typeface="Montserrat SemiBold"/>
              </a:rPr>
              <a:t>​ </a:t>
            </a:r>
            <a:r>
              <a:rPr lang="pt-BR" sz="4400">
                <a:solidFill>
                  <a:schemeClr val="accent4"/>
                </a:solidFill>
                <a:latin typeface="Montserrat SemiBold"/>
              </a:rPr>
              <a:t>TC 016.701/2011-9</a:t>
            </a:r>
          </a:p>
        </p:txBody>
      </p:sp>
    </p:spTree>
    <p:extLst>
      <p:ext uri="{BB962C8B-B14F-4D97-AF65-F5344CB8AC3E}">
        <p14:creationId xmlns:p14="http://schemas.microsoft.com/office/powerpoint/2010/main" val="16948725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20098C2-7617-4E3E-1812-65ADD335C8C9}"/>
              </a:ext>
            </a:extLst>
          </p:cNvPr>
          <p:cNvSpPr txBox="1"/>
          <p:nvPr/>
        </p:nvSpPr>
        <p:spPr>
          <a:xfrm>
            <a:off x="6428613" y="867381"/>
            <a:ext cx="5652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chemeClr val="accent4"/>
                </a:solidFill>
                <a:latin typeface="Montserrat SemiBold" panose="00000700000000000000" pitchFamily="50" charset="0"/>
              </a:rPr>
              <a:t>TC 030.511/2015-1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CA829CC-EDDC-7ECF-F9D6-0C06DC468BDD}"/>
              </a:ext>
            </a:extLst>
          </p:cNvPr>
          <p:cNvCxnSpPr>
            <a:cxnSpLocks/>
          </p:cNvCxnSpPr>
          <p:nvPr/>
        </p:nvCxnSpPr>
        <p:spPr>
          <a:xfrm>
            <a:off x="6891454" y="1617671"/>
            <a:ext cx="5189675" cy="383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42033E-277F-8557-72A6-261ABAF820CC}"/>
              </a:ext>
            </a:extLst>
          </p:cNvPr>
          <p:cNvSpPr txBox="1"/>
          <p:nvPr/>
        </p:nvSpPr>
        <p:spPr>
          <a:xfrm>
            <a:off x="5988205" y="1655973"/>
            <a:ext cx="62037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accent4"/>
                </a:solidFill>
                <a:latin typeface="Montserrat SemiBold" panose="00000700000000000000" pitchFamily="2" charset="0"/>
                <a:ea typeface="Calibri" panose="020F0502020204030204" pitchFamily="34" charset="0"/>
              </a:rPr>
              <a:t>ANOP</a:t>
            </a:r>
            <a:r>
              <a:rPr lang="pt-BR" sz="2400" b="1" dirty="0">
                <a:solidFill>
                  <a:schemeClr val="accent4"/>
                </a:solidFill>
                <a:effectLst/>
                <a:latin typeface="Montserrat" panose="020B0604020202020204" pitchFamily="2" charset="0"/>
                <a:ea typeface="Calibri" panose="020F0502020204030204" pitchFamily="34" charset="0"/>
              </a:rPr>
              <a:t>:</a:t>
            </a:r>
            <a:r>
              <a:rPr lang="pt-BR" sz="2000" dirty="0">
                <a:solidFill>
                  <a:schemeClr val="accent4"/>
                </a:solidFill>
                <a:effectLst/>
                <a:latin typeface="Montserrat" panose="020B0604020202020204" pitchFamily="2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Avaliar a atuação da ANP em relação aos pedidos de </a:t>
            </a:r>
            <a:r>
              <a:rPr lang="pt-BR" sz="2000" i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waiver</a:t>
            </a:r>
            <a:r>
              <a:rPr lang="pt-BR" sz="2000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referentes a contratos de E&amp;P, bem como o papel da Agência e do MME na definição de índices de Conteúdo Local</a:t>
            </a:r>
          </a:p>
          <a:p>
            <a:pPr marL="449580" algn="just"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7276D71-2E45-4CDB-879A-47871AB5C288}"/>
              </a:ext>
            </a:extLst>
          </p:cNvPr>
          <p:cNvSpPr txBox="1"/>
          <p:nvPr/>
        </p:nvSpPr>
        <p:spPr>
          <a:xfrm>
            <a:off x="4709692" y="3188993"/>
            <a:ext cx="7371437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accent4"/>
                </a:solidFill>
                <a:latin typeface="Montserrat SemiBold" panose="00000700000000000000" pitchFamily="2" charset="0"/>
                <a:ea typeface="Calibri" panose="020F0502020204030204" pitchFamily="34" charset="0"/>
              </a:rPr>
              <a:t>Acórdão 3.072/2016 – TCU/Plenário:</a:t>
            </a:r>
          </a:p>
          <a:p>
            <a:pPr marL="110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4"/>
                </a:solidFill>
                <a:latin typeface="Calibri corpo"/>
                <a:ea typeface="Calibri" panose="020F0502020204030204" pitchFamily="34" charset="0"/>
              </a:rPr>
              <a:t>Normatize critérios e objetivos para o instrumento de </a:t>
            </a:r>
            <a:r>
              <a:rPr lang="pt-BR" i="1" dirty="0" err="1">
                <a:solidFill>
                  <a:schemeClr val="accent4"/>
                </a:solidFill>
                <a:latin typeface="Calibri corpo"/>
                <a:ea typeface="Calibri" panose="020F0502020204030204" pitchFamily="34" charset="0"/>
              </a:rPr>
              <a:t>waiver</a:t>
            </a:r>
            <a:endParaRPr lang="pt-BR" dirty="0">
              <a:solidFill>
                <a:schemeClr val="accent4"/>
              </a:solidFill>
              <a:latin typeface="Calibri corpo"/>
              <a:ea typeface="Calibri" panose="020F0502020204030204" pitchFamily="34" charset="0"/>
            </a:endParaRPr>
          </a:p>
          <a:p>
            <a:pPr marL="110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4"/>
                </a:solidFill>
                <a:latin typeface="Calibri corpo"/>
                <a:ea typeface="Calibri" panose="020F0502020204030204" pitchFamily="34" charset="0"/>
              </a:rPr>
              <a:t>Melhor f</a:t>
            </a:r>
            <a:r>
              <a:rPr lang="pt-BR" dirty="0">
                <a:solidFill>
                  <a:schemeClr val="accent4"/>
                </a:solidFill>
                <a:effectLst/>
                <a:latin typeface="Calibri corpo"/>
                <a:ea typeface="Calibri" panose="020F0502020204030204" pitchFamily="34" charset="0"/>
              </a:rPr>
              <a:t>undamentação </a:t>
            </a:r>
            <a:r>
              <a:rPr lang="pt-BR" dirty="0">
                <a:solidFill>
                  <a:schemeClr val="accent4"/>
                </a:solidFill>
                <a:latin typeface="Calibri corpo"/>
                <a:ea typeface="Calibri" panose="020F0502020204030204" pitchFamily="34" charset="0"/>
              </a:rPr>
              <a:t>e transparência </a:t>
            </a:r>
            <a:r>
              <a:rPr lang="pt-BR" dirty="0">
                <a:solidFill>
                  <a:schemeClr val="accent4"/>
                </a:solidFill>
                <a:effectLst/>
                <a:latin typeface="Calibri corpo"/>
                <a:ea typeface="Calibri" panose="020F0502020204030204" pitchFamily="34" charset="0"/>
              </a:rPr>
              <a:t>dos índices mínimos exigidos de CL</a:t>
            </a:r>
          </a:p>
          <a:p>
            <a:pPr marL="110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4"/>
                </a:solidFill>
                <a:effectLst/>
                <a:latin typeface="Calibri corpo"/>
                <a:ea typeface="Calibri" panose="020F0502020204030204" pitchFamily="34" charset="0"/>
              </a:rPr>
              <a:t>Realizar análise de custos x benefícios da PCL</a:t>
            </a:r>
          </a:p>
          <a:p>
            <a:pPr marL="110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4"/>
                </a:solidFill>
                <a:effectLst/>
                <a:latin typeface="Calibri corpo"/>
                <a:ea typeface="Calibri" panose="020F0502020204030204" pitchFamily="34" charset="0"/>
              </a:rPr>
              <a:t>Definir objetivos específicos, indicadores e métricas de resultado e prazo de vigência para a PCL </a:t>
            </a:r>
          </a:p>
          <a:p>
            <a:pPr marL="110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4"/>
                </a:solidFill>
                <a:effectLst/>
                <a:latin typeface="Calibri corpo"/>
                <a:ea typeface="Calibri" panose="020F0502020204030204" pitchFamily="34" charset="0"/>
              </a:rPr>
              <a:t>Inserir a PCL dentro de um contexto mais amplo de política industrial para definição estratégica de segmentos a fomentar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0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810A4-9441-26F1-FF0F-9F9BB95F1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15DDA04-14B2-6DB6-134C-FA66C3315DB8}"/>
              </a:ext>
            </a:extLst>
          </p:cNvPr>
          <p:cNvCxnSpPr>
            <a:cxnSpLocks/>
          </p:cNvCxnSpPr>
          <p:nvPr/>
        </p:nvCxnSpPr>
        <p:spPr>
          <a:xfrm>
            <a:off x="6096000" y="2435899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A02D80-3779-8BAF-CB60-A199C060524C}"/>
              </a:ext>
            </a:extLst>
          </p:cNvPr>
          <p:cNvSpPr txBox="1"/>
          <p:nvPr/>
        </p:nvSpPr>
        <p:spPr>
          <a:xfrm>
            <a:off x="6513945" y="1768764"/>
            <a:ext cx="562956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dirty="0">
                <a:solidFill>
                  <a:srgbClr val="FFFFFF"/>
                </a:solidFill>
                <a:latin typeface="Montserrat SemiBold"/>
              </a:rPr>
              <a:t>​ </a:t>
            </a:r>
            <a:r>
              <a:rPr lang="pt-BR" sz="4400" dirty="0">
                <a:solidFill>
                  <a:schemeClr val="accent4"/>
                </a:solidFill>
                <a:latin typeface="Montserrat SemiBold"/>
              </a:rPr>
              <a:t>TC 029.118/2018-2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A26D1C-F93B-4D7F-DD32-0D8BF336C186}"/>
              </a:ext>
            </a:extLst>
          </p:cNvPr>
          <p:cNvSpPr txBox="1"/>
          <p:nvPr/>
        </p:nvSpPr>
        <p:spPr>
          <a:xfrm>
            <a:off x="5026429" y="2677920"/>
            <a:ext cx="702342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 </a:t>
            </a:r>
            <a:r>
              <a:rPr lang="pt-BR" sz="2400" dirty="0">
                <a:solidFill>
                  <a:schemeClr val="accent4"/>
                </a:solidFill>
                <a:ea typeface="+mn-lt"/>
                <a:cs typeface="+mn-lt"/>
              </a:rPr>
              <a:t>Denúncia considerando supostas irregularidades na elaboração da Resolução ANP  726/2018 e na reformulação da PCL. </a:t>
            </a:r>
            <a:endParaRPr lang="pt-BR" sz="2800" dirty="0">
              <a:solidFill>
                <a:schemeClr val="accent4"/>
              </a:solidFill>
              <a:latin typeface="Calibri"/>
              <a:cs typeface="Calibri"/>
            </a:endParaRPr>
          </a:p>
          <a:p>
            <a:pPr algn="r"/>
            <a:endParaRPr lang="pt-BR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r"/>
            <a:endParaRPr lang="pt-BR" sz="4400" dirty="0">
              <a:solidFill>
                <a:schemeClr val="bg1"/>
              </a:solidFill>
              <a:latin typeface="Montserrat SemiBold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150998-97EF-CAF9-A65C-34F7F7575DD8}"/>
              </a:ext>
            </a:extLst>
          </p:cNvPr>
          <p:cNvSpPr txBox="1"/>
          <p:nvPr/>
        </p:nvSpPr>
        <p:spPr>
          <a:xfrm>
            <a:off x="3958683" y="4158591"/>
            <a:ext cx="8091169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Acórdão 2.416/2020-TCU</a:t>
            </a:r>
            <a:r>
              <a:rPr lang="pt-BR" sz="2400" dirty="0">
                <a:solidFill>
                  <a:schemeClr val="accent4"/>
                </a:solidFill>
                <a:latin typeface="Montserrat SemiBold"/>
                <a:ea typeface="+mn-lt"/>
                <a:cs typeface="+mn-lt"/>
              </a:rPr>
              <a:t>/</a:t>
            </a:r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Plenário</a:t>
            </a:r>
          </a:p>
          <a:p>
            <a:pPr algn="r"/>
            <a:r>
              <a:rPr lang="pt-BR" sz="2400" dirty="0">
                <a:solidFill>
                  <a:schemeClr val="accent4"/>
                </a:solidFill>
                <a:ea typeface="+mn-lt"/>
                <a:cs typeface="+mn-lt"/>
              </a:rPr>
              <a:t>Conheceu da denúncia e a considerou improcedente, tendo em vista a Resolução ANP 726/2018 ter recebido parecer favorável da Procuradoria Federal, ter sido objeto de diversas revisões e ter sido submetida a Consulta Pública e Audiência Pública</a:t>
            </a:r>
            <a:endParaRPr lang="pt-BR" sz="2800" dirty="0">
              <a:solidFill>
                <a:schemeClr val="accent4"/>
              </a:solidFill>
              <a:latin typeface="Montserrat SemiBold"/>
            </a:endParaRPr>
          </a:p>
          <a:p>
            <a:pPr algn="r"/>
            <a:endParaRPr lang="pt-BR" sz="2400" dirty="0">
              <a:solidFill>
                <a:schemeClr val="bg1"/>
              </a:solidFill>
              <a:ea typeface="+mn-lt"/>
              <a:cs typeface="+mn-lt"/>
            </a:endParaRPr>
          </a:p>
          <a:p>
            <a:pPr algn="r"/>
            <a:endParaRPr lang="pt-BR" sz="4400" dirty="0">
              <a:solidFill>
                <a:schemeClr val="bg1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4404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622C7C-F5BB-FBB8-976F-F1F48895A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A33188C-A937-BE6F-4904-871544FB4116}"/>
              </a:ext>
            </a:extLst>
          </p:cNvPr>
          <p:cNvSpPr txBox="1"/>
          <p:nvPr/>
        </p:nvSpPr>
        <p:spPr>
          <a:xfrm>
            <a:off x="5268884" y="2992500"/>
            <a:ext cx="691951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Objetivo: </a:t>
            </a:r>
            <a:r>
              <a:rPr lang="pt-BR" sz="2400" dirty="0">
                <a:solidFill>
                  <a:schemeClr val="accent4"/>
                </a:solidFill>
                <a:ea typeface="+mn-lt"/>
                <a:cs typeface="+mn-lt"/>
              </a:rPr>
              <a:t>Prestação de contas ordinárias da Secretaria Executiva do Ministério de Minas e Energia (SE-MME), relativas ao exercício de 2016</a:t>
            </a:r>
            <a:r>
              <a:rPr lang="pt-BR" sz="2800" dirty="0">
                <a:solidFill>
                  <a:schemeClr val="accent4"/>
                </a:solidFill>
                <a:ea typeface="+mn-lt"/>
                <a:cs typeface="+mn-lt"/>
              </a:rPr>
              <a:t>.</a:t>
            </a:r>
            <a:endParaRPr lang="pt-BR" sz="2800" dirty="0">
              <a:solidFill>
                <a:schemeClr val="accent4"/>
              </a:solidFill>
              <a:latin typeface="Montserrat SemiBold"/>
            </a:endParaRPr>
          </a:p>
          <a:p>
            <a:pPr algn="r"/>
            <a:endParaRPr lang="pt-BR" sz="4400" dirty="0">
              <a:solidFill>
                <a:schemeClr val="bg1"/>
              </a:solidFill>
              <a:latin typeface="Montserrat SemiBold"/>
              <a:ea typeface="+mn-lt"/>
              <a:cs typeface="+mn-lt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3257BCE-A2D2-4309-CE4D-8EAED5F46A26}"/>
              </a:ext>
            </a:extLst>
          </p:cNvPr>
          <p:cNvCxnSpPr>
            <a:cxnSpLocks/>
          </p:cNvCxnSpPr>
          <p:nvPr/>
        </p:nvCxnSpPr>
        <p:spPr>
          <a:xfrm>
            <a:off x="5929653" y="2781237"/>
            <a:ext cx="6265118" cy="115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357377-FBDB-4B23-B046-52BA538E4E85}"/>
              </a:ext>
            </a:extLst>
          </p:cNvPr>
          <p:cNvSpPr txBox="1"/>
          <p:nvPr/>
        </p:nvSpPr>
        <p:spPr>
          <a:xfrm>
            <a:off x="6513945" y="1768764"/>
            <a:ext cx="562956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>
                <a:solidFill>
                  <a:srgbClr val="FFFFFF"/>
                </a:solidFill>
                <a:latin typeface="Montserrat SemiBold"/>
              </a:rPr>
              <a:t>​ </a:t>
            </a:r>
            <a:r>
              <a:rPr lang="pt-BR" sz="4400">
                <a:solidFill>
                  <a:schemeClr val="accent4"/>
                </a:solidFill>
                <a:latin typeface="Montserrat SemiBold"/>
              </a:rPr>
              <a:t>TC 002.152/2019-3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97ED7B-59E5-86A4-3998-DEA9544FF552}"/>
              </a:ext>
            </a:extLst>
          </p:cNvPr>
          <p:cNvSpPr txBox="1"/>
          <p:nvPr/>
        </p:nvSpPr>
        <p:spPr>
          <a:xfrm>
            <a:off x="3673213" y="4611231"/>
            <a:ext cx="852155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Acórdão 11.058/2021 – TCU/2ª Câmara</a:t>
            </a:r>
            <a:r>
              <a:rPr lang="pt-BR" sz="2400" dirty="0">
                <a:solidFill>
                  <a:schemeClr val="accent4"/>
                </a:solidFill>
                <a:ea typeface="+mn-lt"/>
                <a:cs typeface="+mn-lt"/>
              </a:rPr>
              <a:t> materializou o julgamento pela regularidade das contas apondo ressalvas em decorrência da ausência reiterada de avaliação de custo-benefício da Política de Conteúdo Local do setor de Petróleo e Gás</a:t>
            </a:r>
            <a:r>
              <a:rPr lang="pt-BR" sz="2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pt-BR" sz="2800" dirty="0">
              <a:solidFill>
                <a:schemeClr val="bg1"/>
              </a:solidFill>
              <a:latin typeface="Montserrat SemiBold"/>
              <a:ea typeface="+mn-lt"/>
              <a:cs typeface="+mn-lt"/>
            </a:endParaRPr>
          </a:p>
          <a:p>
            <a:pPr algn="r"/>
            <a:endParaRPr lang="pt-BR" sz="4400" dirty="0">
              <a:solidFill>
                <a:schemeClr val="bg1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1031344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20098C2-7617-4E3E-1812-65ADD335C8C9}"/>
              </a:ext>
            </a:extLst>
          </p:cNvPr>
          <p:cNvSpPr txBox="1"/>
          <p:nvPr/>
        </p:nvSpPr>
        <p:spPr>
          <a:xfrm>
            <a:off x="6317742" y="1320685"/>
            <a:ext cx="5652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chemeClr val="accent4"/>
                </a:solidFill>
                <a:latin typeface="Montserrat SemiBold" panose="00000700000000000000" pitchFamily="50" charset="0"/>
              </a:rPr>
              <a:t>TC 021.851/2023-9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CA829CC-EDDC-7ECF-F9D6-0C06DC468BDD}"/>
              </a:ext>
            </a:extLst>
          </p:cNvPr>
          <p:cNvCxnSpPr>
            <a:cxnSpLocks/>
          </p:cNvCxnSpPr>
          <p:nvPr/>
        </p:nvCxnSpPr>
        <p:spPr>
          <a:xfrm>
            <a:off x="6317742" y="2098428"/>
            <a:ext cx="58742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42033E-277F-8557-72A6-261ABAF820CC}"/>
              </a:ext>
            </a:extLst>
          </p:cNvPr>
          <p:cNvSpPr txBox="1"/>
          <p:nvPr/>
        </p:nvSpPr>
        <p:spPr>
          <a:xfrm>
            <a:off x="5319522" y="3173462"/>
            <a:ext cx="66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</a:rPr>
              <a:t>Objetivo:</a:t>
            </a:r>
            <a:r>
              <a:rPr lang="pt-BR" sz="2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4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Conhecer a Política de Pesquisa, Desenvolvimento e Inovação (PD&amp;I) e a Política de Conteúdo Local (PCL) no setor de petróleo e gás natural com o intuito de verificar eventuais interfaces e conexões entre elas.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520879-7D5A-210D-188A-601DCA7CFDE9}"/>
              </a:ext>
            </a:extLst>
          </p:cNvPr>
          <p:cNvSpPr txBox="1"/>
          <p:nvPr/>
        </p:nvSpPr>
        <p:spPr>
          <a:xfrm>
            <a:off x="5592058" y="2106731"/>
            <a:ext cx="635991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chemeClr val="accent4"/>
                </a:solidFill>
                <a:latin typeface="Montserrat SemiBold"/>
              </a:rPr>
              <a:t>Processo de Produção de Conhecimento</a:t>
            </a:r>
            <a:endParaRPr lang="pt-BR" sz="2800" dirty="0">
              <a:solidFill>
                <a:schemeClr val="accent4"/>
              </a:solidFill>
              <a:latin typeface="Montserrat SemiBold"/>
            </a:endParaRPr>
          </a:p>
          <a:p>
            <a:pPr algn="r"/>
            <a:endParaRPr lang="pt-BR" sz="4400" dirty="0">
              <a:solidFill>
                <a:schemeClr val="bg1"/>
              </a:solidFill>
              <a:latin typeface="Montserrat SemiBol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6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90333-D963-20E7-63A0-37B6347A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DAA85C6-513D-5D98-8BAD-E194D5EAF935}"/>
              </a:ext>
            </a:extLst>
          </p:cNvPr>
          <p:cNvSpPr txBox="1"/>
          <p:nvPr/>
        </p:nvSpPr>
        <p:spPr>
          <a:xfrm>
            <a:off x="6093795" y="1518335"/>
            <a:ext cx="56525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400">
                <a:solidFill>
                  <a:schemeClr val="accent4"/>
                </a:solidFill>
                <a:latin typeface="Montserrat SemiBold"/>
              </a:rPr>
              <a:t>OBRIGADO!</a:t>
            </a:r>
            <a:endParaRPr lang="pt-BR" sz="4400">
              <a:solidFill>
                <a:schemeClr val="accent4"/>
              </a:solidFill>
              <a:latin typeface="Montserrat SemiBold" panose="00000700000000000000" pitchFamily="50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5DB0F93-3747-4E09-EBF2-C6C3BBE7EE12}"/>
              </a:ext>
            </a:extLst>
          </p:cNvPr>
          <p:cNvCxnSpPr>
            <a:cxnSpLocks/>
          </p:cNvCxnSpPr>
          <p:nvPr/>
        </p:nvCxnSpPr>
        <p:spPr>
          <a:xfrm>
            <a:off x="6260015" y="2471126"/>
            <a:ext cx="58742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0FE9A9-2588-7742-0F45-C7982BB60701}"/>
              </a:ext>
            </a:extLst>
          </p:cNvPr>
          <p:cNvSpPr txBox="1"/>
          <p:nvPr/>
        </p:nvSpPr>
        <p:spPr>
          <a:xfrm>
            <a:off x="5411886" y="3000281"/>
            <a:ext cx="66324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49580"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chemeClr val="accent4"/>
                </a:solidFill>
                <a:latin typeface="Calibri"/>
                <a:ea typeface="Calibri" panose="020F0502020204030204" pitchFamily="34" charset="0"/>
                <a:cs typeface="Calibri"/>
              </a:rPr>
              <a:t>Para mais esclarecimentos:</a:t>
            </a:r>
            <a:endParaRPr lang="pt-BR" sz="2400">
              <a:solidFill>
                <a:schemeClr val="accent4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2" name="Gráfico 1" descr="Envelope estrutura de tópicos">
            <a:extLst>
              <a:ext uri="{FF2B5EF4-FFF2-40B4-BE49-F238E27FC236}">
                <a16:creationId xmlns:a16="http://schemas.microsoft.com/office/drawing/2014/main" id="{C0BDC9BA-8C7E-EE7E-09DB-88E4AF7CE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8981" y="3652981"/>
            <a:ext cx="625764" cy="6257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837C7C-8B2F-3C87-F3B1-56DCA0FB471F}"/>
              </a:ext>
            </a:extLst>
          </p:cNvPr>
          <p:cNvSpPr txBox="1"/>
          <p:nvPr/>
        </p:nvSpPr>
        <p:spPr>
          <a:xfrm>
            <a:off x="6664036" y="3512127"/>
            <a:ext cx="3435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>
                <a:solidFill>
                  <a:srgbClr val="FFFFFF"/>
                </a:solidFill>
                <a:latin typeface="Montserrat SemiBold"/>
              </a:rPr>
              <a:t>​</a:t>
            </a:r>
            <a:r>
              <a:rPr lang="pt-BR" sz="2400" b="1">
                <a:solidFill>
                  <a:schemeClr val="bg1"/>
                </a:solidFill>
                <a:latin typeface="Calibri"/>
                <a:cs typeface="Calibri"/>
              </a:rPr>
              <a:t>marceloar@tcu.gov.br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74E563-2421-03FF-497F-806ACDEA7A82}"/>
              </a:ext>
            </a:extLst>
          </p:cNvPr>
          <p:cNvSpPr txBox="1"/>
          <p:nvPr/>
        </p:nvSpPr>
        <p:spPr>
          <a:xfrm>
            <a:off x="6698672" y="4285671"/>
            <a:ext cx="34359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>
                <a:solidFill>
                  <a:srgbClr val="FFFFFF"/>
                </a:solidFill>
                <a:latin typeface="Montserrat SemiBold"/>
              </a:rPr>
              <a:t>​</a:t>
            </a:r>
            <a:r>
              <a:rPr lang="pt-BR" sz="2400" b="1">
                <a:solidFill>
                  <a:schemeClr val="bg1"/>
                </a:solidFill>
                <a:latin typeface="Calibri"/>
                <a:cs typeface="Calibri"/>
              </a:rPr>
              <a:t>61-3527-2422</a:t>
            </a:r>
          </a:p>
        </p:txBody>
      </p:sp>
      <p:pic>
        <p:nvPicPr>
          <p:cNvPr id="12" name="Gráfico 11" descr="Viva-voz estrutura de tópicos">
            <a:extLst>
              <a:ext uri="{FF2B5EF4-FFF2-40B4-BE49-F238E27FC236}">
                <a16:creationId xmlns:a16="http://schemas.microsoft.com/office/drawing/2014/main" id="{F321A561-4B3F-A622-04CC-F139B2228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9673" y="42885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A241A10B305C41B4DBB88412415D60" ma:contentTypeVersion="8" ma:contentTypeDescription="Criar um novo documento." ma:contentTypeScope="" ma:versionID="8287b931ac19eabce44f19cccd489aac">
  <xsd:schema xmlns:xsd="http://www.w3.org/2001/XMLSchema" xmlns:xs="http://www.w3.org/2001/XMLSchema" xmlns:p="http://schemas.microsoft.com/office/2006/metadata/properties" xmlns:ns2="72c9433b-888a-4ba9-8ab1-88e08ad5f15f" xmlns:ns3="4110e449-c3ba-4caa-b526-f1623cdff7a7" targetNamespace="http://schemas.microsoft.com/office/2006/metadata/properties" ma:root="true" ma:fieldsID="2dcc0bf6d514798720758c77bff2ce1f" ns2:_="" ns3:_="">
    <xsd:import namespace="72c9433b-888a-4ba9-8ab1-88e08ad5f15f"/>
    <xsd:import namespace="4110e449-c3ba-4caa-b526-f1623cdff7a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9433b-888a-4ba9-8ab1-88e08ad5f15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m" ma:readOnly="false" ma:fieldId="{5cf76f15-5ced-4ddc-b409-7134ff3c332f}" ma:taxonomyMulti="true" ma:sspId="167cb4b0-d69b-4455-a2ce-c5ad0eb20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0e449-c3ba-4caa-b526-f1623cdff7a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d7abe92-2c68-4b51-b36d-1d95d97a86f8}" ma:internalName="TaxCatchAll" ma:showField="CatchAllData" ma:web="4110e449-c3ba-4caa-b526-f1623cdff7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10e449-c3ba-4caa-b526-f1623cdff7a7" xsi:nil="true"/>
    <lcf76f155ced4ddcb4097134ff3c332f xmlns="72c9433b-888a-4ba9-8ab1-88e08ad5f1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8740D4-048B-4C8A-AECE-A30F63FC22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3B9D2-031F-4CF6-8810-09660EA91710}">
  <ds:schemaRefs>
    <ds:schemaRef ds:uri="4110e449-c3ba-4caa-b526-f1623cdff7a7"/>
    <ds:schemaRef ds:uri="72c9433b-888a-4ba9-8ab1-88e08ad5f1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EE688B-4C5C-4F34-9CB9-16265A549887}">
  <ds:schemaRefs>
    <ds:schemaRef ds:uri="4110e449-c3ba-4caa-b526-f1623cdff7a7"/>
    <ds:schemaRef ds:uri="72c9433b-888a-4ba9-8ab1-88e08ad5f15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471</Words>
  <Application>Microsoft Office PowerPoint</Application>
  <PresentationFormat>Widescreen</PresentationFormat>
  <Paragraphs>57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corpo</vt:lpstr>
      <vt:lpstr>Calibri Light</vt:lpstr>
      <vt:lpstr>Montserrat</vt:lpstr>
      <vt:lpstr>Montserrat Light</vt:lpstr>
      <vt:lpstr>Montserrat SemiBold</vt:lpstr>
      <vt:lpstr>Tema do Office</vt:lpstr>
      <vt:lpstr>Apresentação do PowerPoint</vt:lpstr>
      <vt:lpstr>Histórico de Processos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LIGIA NAOMI NAKASE</dc:creator>
  <cp:lastModifiedBy>Marcelo Rodrigues Alho</cp:lastModifiedBy>
  <cp:revision>6</cp:revision>
  <dcterms:created xsi:type="dcterms:W3CDTF">2023-01-25T18:41:26Z</dcterms:created>
  <dcterms:modified xsi:type="dcterms:W3CDTF">2023-12-19T17:52:33Z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0x010100ECA241A10B305C41B4DBB88412415D60</vt:lpwstr>
  </property>
</Properties>
</file>