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306" r:id="rId5"/>
    <p:sldId id="3479" r:id="rId6"/>
    <p:sldId id="3537" r:id="rId7"/>
    <p:sldId id="284" r:id="rId8"/>
    <p:sldId id="4096" r:id="rId9"/>
    <p:sldId id="3535" r:id="rId10"/>
    <p:sldId id="3539" r:id="rId11"/>
    <p:sldId id="282" r:id="rId12"/>
    <p:sldId id="259" r:id="rId13"/>
    <p:sldId id="260" r:id="rId14"/>
    <p:sldId id="3520" r:id="rId15"/>
    <p:sldId id="3506" r:id="rId16"/>
    <p:sldId id="279" r:id="rId17"/>
    <p:sldId id="3445" r:id="rId18"/>
    <p:sldId id="3518" r:id="rId19"/>
    <p:sldId id="291" r:id="rId20"/>
    <p:sldId id="3514" r:id="rId21"/>
    <p:sldId id="289" r:id="rId22"/>
    <p:sldId id="3511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Avenir Next LT Pro" panose="020B05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nstantia" panose="02030602050306030303" pitchFamily="18" charset="0"/>
      <p:regular r:id="rId40"/>
      <p:bold r:id="rId41"/>
      <p:italic r:id="rId42"/>
      <p:boldItalic r:id="rId43"/>
    </p:embeddedFont>
    <p:embeddedFont>
      <p:font typeface="Gotham Black" charset="0"/>
      <p:regular r:id="rId44"/>
    </p:embeddedFont>
    <p:embeddedFont>
      <p:font typeface="Lato Light" panose="020F0502020204030203" pitchFamily="34" charset="0"/>
      <p:regular r:id="rId45"/>
      <p:italic r:id="rId46"/>
    </p:embeddedFont>
    <p:embeddedFont>
      <p:font typeface="Nunito Sans" pitchFamily="2" charset="0"/>
      <p:regular r:id="rId47"/>
      <p:bold r:id="rId48"/>
      <p:italic r:id="rId49"/>
      <p:boldItalic r:id="rId50"/>
    </p:embeddedFont>
    <p:embeddedFont>
      <p:font typeface="Nunito Sans ExtraBold" pitchFamily="2" charset="0"/>
      <p:bold r:id="rId51"/>
      <p:italic r:id="rId52"/>
      <p:boldItalic r:id="rId53"/>
    </p:embeddedFont>
    <p:embeddedFont>
      <p:font typeface="Nunito Sans ExtraLight" pitchFamily="2" charset="0"/>
      <p:regular r:id="rId54"/>
      <p:italic r:id="rId55"/>
    </p:embeddedFont>
    <p:embeddedFont>
      <p:font typeface="Nunito Sans SemiBold" pitchFamily="2" charset="0"/>
      <p:regular r:id="rId56"/>
      <p:bold r:id="rId57"/>
      <p:italic r:id="rId58"/>
      <p:boldItalic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803C23-700C-C056-E274-497DD0F5FD26}" name="Rafael Castro" initials="RC" userId="Rafael Castro" providerId="None"/>
  <p188:author id="{7B47A8C5-8ADD-CB91-CD5C-D2B6F27CA524}" name="Henrique Simao de Sena" initials="HS" userId="S::henrique.sena@anac.gov.br::c628b245-51e4-4c76-a81d-4bef7fe7bc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AFA"/>
    <a:srgbClr val="8BE1FF"/>
    <a:srgbClr val="F9F8E7"/>
    <a:srgbClr val="F8F7EE"/>
    <a:srgbClr val="FFE2C3"/>
    <a:srgbClr val="F2E3D5"/>
    <a:srgbClr val="0E5A66"/>
    <a:srgbClr val="67D8EB"/>
    <a:srgbClr val="080D12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font" Target="fonts/font39.fntdata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3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font" Target="fonts/font35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font" Target="fonts/font3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font" Target="fonts/font3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n&#237;cius\Documents\8.%20ANAC\tarifa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0.%20Bancos%20de%20Dados\Bandas%20Tarif&#225;ri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n&#237;cius\Documents\8.%20ANAC\data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0.%20Bancos%20de%20Dados\baleia_2002%20(2)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0.%20Bancos%20de%20Dados\baleia_2002%20(2).csv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2DF7E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0F-4C87-AF3F-79F2FCB2BF2A}"/>
                </c:ext>
              </c:extLst>
            </c:dLbl>
            <c:dLbl>
              <c:idx val="2"/>
              <c:layout>
                <c:manualLayout>
                  <c:x val="-3.3543549144975163E-2"/>
                  <c:y val="2.6641713164656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50F-4C87-AF3F-79F2FCB2BF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0F-4C87-AF3F-79F2FCB2BF2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50F-4C87-AF3F-79F2FCB2BF2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0F-4C87-AF3F-79F2FCB2BF2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0F-4C87-AF3F-79F2FCB2BF2A}"/>
                </c:ext>
              </c:extLst>
            </c:dLbl>
            <c:dLbl>
              <c:idx val="8"/>
              <c:layout>
                <c:manualLayout>
                  <c:x val="-3.5926749794706968E-2"/>
                  <c:y val="2.3829124377969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50F-4C87-AF3F-79F2FCB2BF2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50F-4C87-AF3F-79F2FCB2BF2A}"/>
                </c:ext>
              </c:extLst>
            </c:dLbl>
            <c:dLbl>
              <c:idx val="12"/>
              <c:layout>
                <c:manualLayout>
                  <c:x val="-3.5926749794706968E-2"/>
                  <c:y val="2.9408069526835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50F-4C87-AF3F-79F2FCB2BF2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0F-4C87-AF3F-79F2FCB2BF2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0F-4C87-AF3F-79F2FCB2BF2A}"/>
                </c:ext>
              </c:extLst>
            </c:dLbl>
            <c:dLbl>
              <c:idx val="15"/>
              <c:layout>
                <c:manualLayout>
                  <c:x val="-3.4735149469841062E-2"/>
                  <c:y val="2.65839666312531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50F-4C87-AF3F-79F2FCB2BF2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0F-4C87-AF3F-79F2FCB2BF2A}"/>
                </c:ext>
              </c:extLst>
            </c:dLbl>
            <c:dLbl>
              <c:idx val="18"/>
              <c:layout>
                <c:manualLayout>
                  <c:x val="-3.1160348495243444E-2"/>
                  <c:y val="2.3829124377969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50F-4C87-AF3F-79F2FCB2BF2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50F-4C87-AF3F-79F2FCB2BF2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0F-4C87-AF3F-79F2FCB2BF2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50F-4C87-AF3F-79F2FCB2BF2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50F-4C87-AF3F-79F2FCB2BF2A}"/>
                </c:ext>
              </c:extLst>
            </c:dLbl>
            <c:dLbl>
              <c:idx val="24"/>
              <c:layout>
                <c:manualLayout>
                  <c:x val="-3.1890227150923031E-2"/>
                  <c:y val="1.53629652928111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50F-4C87-AF3F-79F2FCB2BF2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50F-4C87-AF3F-79F2FCB2BF2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0F-4C87-AF3F-79F2FCB2BF2A}"/>
                </c:ext>
              </c:extLst>
            </c:dLbl>
            <c:dLbl>
              <c:idx val="27"/>
              <c:layout>
                <c:manualLayout>
                  <c:x val="-3.1890227150923114E-2"/>
                  <c:y val="2.37313830161094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50F-4C87-AF3F-79F2FCB2BF2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0F-4C87-AF3F-79F2FCB2BF2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50F-4C87-AF3F-79F2FCB2BF2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50F-4C87-AF3F-79F2FCB2BF2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0F-4C87-AF3F-79F2FCB2BF2A}"/>
                </c:ext>
              </c:extLst>
            </c:dLbl>
            <c:dLbl>
              <c:idx val="36"/>
              <c:layout>
                <c:manualLayout>
                  <c:x val="-3.4735149469841062E-2"/>
                  <c:y val="2.38291243779695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50F-4C87-AF3F-79F2FCB2BF2A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0F-4C87-AF3F-79F2FCB2BF2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50F-4C87-AF3F-79F2FCB2BF2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0F-4C87-AF3F-79F2FCB2BF2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0F-4C87-AF3F-79F2FCB2BF2A}"/>
                </c:ext>
              </c:extLst>
            </c:dLbl>
            <c:dLbl>
              <c:idx val="42"/>
              <c:layout>
                <c:manualLayout>
                  <c:x val="-3.427342780065501E-2"/>
                  <c:y val="1.8152437867243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50F-4C87-AF3F-79F2FCB2BF2A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0F-4C87-AF3F-79F2FCB2BF2A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50F-4C87-AF3F-79F2FCB2BF2A}"/>
                </c:ext>
              </c:extLst>
            </c:dLbl>
            <c:dLbl>
              <c:idx val="46"/>
              <c:layout>
                <c:manualLayout>
                  <c:x val="-2.0585224005848963E-2"/>
                  <c:y val="2.373138301610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50F-4C87-AF3F-79F2FCB2BF2A}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tarifa!$B$2:$B$49</c:f>
              <c:numCache>
                <c:formatCode>General</c:formatCode>
                <c:ptCount val="48"/>
                <c:pt idx="0">
                  <c:v>477.65514618032898</c:v>
                </c:pt>
                <c:pt idx="1">
                  <c:v>483.943297483842</c:v>
                </c:pt>
                <c:pt idx="2">
                  <c:v>438.14889155998702</c:v>
                </c:pt>
                <c:pt idx="3">
                  <c:v>561.98221403826403</c:v>
                </c:pt>
                <c:pt idx="4">
                  <c:v>572.37807173251997</c:v>
                </c:pt>
                <c:pt idx="5">
                  <c:v>525.45723806051399</c:v>
                </c:pt>
                <c:pt idx="6">
                  <c:v>527.66927750152195</c:v>
                </c:pt>
                <c:pt idx="7">
                  <c:v>524.413439590096</c:v>
                </c:pt>
                <c:pt idx="8">
                  <c:v>512.96687865656304</c:v>
                </c:pt>
                <c:pt idx="9">
                  <c:v>575.30027304420105</c:v>
                </c:pt>
                <c:pt idx="10">
                  <c:v>491.04713634096998</c:v>
                </c:pt>
                <c:pt idx="11">
                  <c:v>538.37937077005404</c:v>
                </c:pt>
                <c:pt idx="12">
                  <c:v>453.68196174558</c:v>
                </c:pt>
                <c:pt idx="13">
                  <c:v>463.29797866067099</c:v>
                </c:pt>
                <c:pt idx="14">
                  <c:v>422.24743109007602</c:v>
                </c:pt>
                <c:pt idx="15">
                  <c:v>354.67951796097998</c:v>
                </c:pt>
                <c:pt idx="16">
                  <c:v>394.01564295867001</c:v>
                </c:pt>
                <c:pt idx="17">
                  <c:v>350.644627943719</c:v>
                </c:pt>
                <c:pt idx="18">
                  <c:v>321.99131791865</c:v>
                </c:pt>
                <c:pt idx="19">
                  <c:v>396.88879111798298</c:v>
                </c:pt>
                <c:pt idx="20">
                  <c:v>462.45310662803701</c:v>
                </c:pt>
                <c:pt idx="21">
                  <c:v>513.65651052732403</c:v>
                </c:pt>
                <c:pt idx="22">
                  <c:v>463.51034950218298</c:v>
                </c:pt>
                <c:pt idx="23">
                  <c:v>491.30875622601297</c:v>
                </c:pt>
                <c:pt idx="24">
                  <c:v>424.00903014280698</c:v>
                </c:pt>
                <c:pt idx="25">
                  <c:v>478.33319988463302</c:v>
                </c:pt>
                <c:pt idx="26">
                  <c:v>398.58065657525702</c:v>
                </c:pt>
                <c:pt idx="27">
                  <c:v>375.69975592094801</c:v>
                </c:pt>
                <c:pt idx="28">
                  <c:v>470.22490167617701</c:v>
                </c:pt>
                <c:pt idx="29">
                  <c:v>465.88407018989898</c:v>
                </c:pt>
                <c:pt idx="30">
                  <c:v>530.95145623746498</c:v>
                </c:pt>
                <c:pt idx="31">
                  <c:v>619.01788308453104</c:v>
                </c:pt>
                <c:pt idx="32">
                  <c:v>607.11556027851805</c:v>
                </c:pt>
                <c:pt idx="33">
                  <c:v>616.62811673328099</c:v>
                </c:pt>
                <c:pt idx="34">
                  <c:v>575.56244594409202</c:v>
                </c:pt>
                <c:pt idx="35">
                  <c:v>526.33656561477903</c:v>
                </c:pt>
                <c:pt idx="36">
                  <c:v>509.849563316922</c:v>
                </c:pt>
                <c:pt idx="37">
                  <c:v>520.23670797103796</c:v>
                </c:pt>
                <c:pt idx="38">
                  <c:v>674.49355648993003</c:v>
                </c:pt>
                <c:pt idx="39">
                  <c:v>677.97646021840899</c:v>
                </c:pt>
                <c:pt idx="40">
                  <c:v>698.84331330879797</c:v>
                </c:pt>
                <c:pt idx="41">
                  <c:v>634.47203547643505</c:v>
                </c:pt>
                <c:pt idx="42">
                  <c:v>612.038399275286</c:v>
                </c:pt>
                <c:pt idx="43">
                  <c:v>706.90984305809104</c:v>
                </c:pt>
                <c:pt idx="44">
                  <c:v>719.53766784060997</c:v>
                </c:pt>
                <c:pt idx="45">
                  <c:v>653.67084422201197</c:v>
                </c:pt>
                <c:pt idx="46">
                  <c:v>647.48900220548398</c:v>
                </c:pt>
                <c:pt idx="47">
                  <c:v>659.415888223141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50F-4C87-AF3F-79F2FCB2B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163296"/>
        <c:axId val="1360163776"/>
      </c:lineChart>
      <c:catAx>
        <c:axId val="1360163296"/>
        <c:scaling>
          <c:orientation val="minMax"/>
        </c:scaling>
        <c:delete val="1"/>
        <c:axPos val="b"/>
        <c:majorTickMark val="none"/>
        <c:minorTickMark val="none"/>
        <c:tickLblPos val="nextTo"/>
        <c:crossAx val="1360163776"/>
        <c:crosses val="autoZero"/>
        <c:auto val="1"/>
        <c:lblAlgn val="ctr"/>
        <c:lblOffset val="100"/>
        <c:noMultiLvlLbl val="0"/>
      </c:catAx>
      <c:valAx>
        <c:axId val="1360163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6016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Planilha2!$B$2</c:f>
              <c:strCache>
                <c:ptCount val="1"/>
                <c:pt idx="0">
                  <c:v>Passageiros</c:v>
                </c:pt>
              </c:strCache>
            </c:strRef>
          </c:tx>
          <c:spPr>
            <a:solidFill>
              <a:srgbClr val="037F8C"/>
            </a:solidFill>
            <a:ln>
              <a:noFill/>
            </a:ln>
            <a:effectLst/>
          </c:spPr>
          <c:invertIfNegative val="0"/>
          <c:cat>
            <c:numRef>
              <c:f>Planilha2!$A$3:$A$26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Planilha2!$B$3:$B$26</c:f>
              <c:numCache>
                <c:formatCode>_-* #,##0_-;\-* #,##0_-;_-* "-"??_-;_-@_-</c:formatCode>
                <c:ptCount val="24"/>
                <c:pt idx="0">
                  <c:v>28.768190000000001</c:v>
                </c:pt>
                <c:pt idx="1">
                  <c:v>30.649251</c:v>
                </c:pt>
                <c:pt idx="2">
                  <c:v>31.018039000000002</c:v>
                </c:pt>
                <c:pt idx="3">
                  <c:v>29.112487999999999</c:v>
                </c:pt>
                <c:pt idx="4">
                  <c:v>32.050677999999998</c:v>
                </c:pt>
                <c:pt idx="5">
                  <c:v>38.688380000000002</c:v>
                </c:pt>
                <c:pt idx="6">
                  <c:v>43.087411000000003</c:v>
                </c:pt>
                <c:pt idx="7">
                  <c:v>47.171908999999999</c:v>
                </c:pt>
                <c:pt idx="8">
                  <c:v>50.085673999999997</c:v>
                </c:pt>
                <c:pt idx="9">
                  <c:v>56.930748000000001</c:v>
                </c:pt>
                <c:pt idx="10">
                  <c:v>69.968149999999994</c:v>
                </c:pt>
                <c:pt idx="11">
                  <c:v>81.903598000000002</c:v>
                </c:pt>
                <c:pt idx="12">
                  <c:v>88.472588000000002</c:v>
                </c:pt>
                <c:pt idx="13">
                  <c:v>89.961793999999998</c:v>
                </c:pt>
                <c:pt idx="14">
                  <c:v>95.827124999999995</c:v>
                </c:pt>
                <c:pt idx="15">
                  <c:v>96.092686999999998</c:v>
                </c:pt>
                <c:pt idx="16">
                  <c:v>88.594994999999997</c:v>
                </c:pt>
                <c:pt idx="17">
                  <c:v>90.576711000000003</c:v>
                </c:pt>
                <c:pt idx="18">
                  <c:v>93.608863999999997</c:v>
                </c:pt>
                <c:pt idx="19">
                  <c:v>95.049347999999995</c:v>
                </c:pt>
                <c:pt idx="20">
                  <c:v>45.249296000000001</c:v>
                </c:pt>
                <c:pt idx="21">
                  <c:v>62.583717</c:v>
                </c:pt>
                <c:pt idx="22">
                  <c:v>82.232555000000005</c:v>
                </c:pt>
                <c:pt idx="23">
                  <c:v>60.546106000000002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A-4F51-8315-9D689B02EA83}"/>
            </c:ext>
          </c:extLst>
        </c:ser>
        <c:ser>
          <c:idx val="1"/>
          <c:order val="1"/>
          <c:tx>
            <c:strRef>
              <c:f>Planilha2!$C$2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rgbClr val="04BFBF"/>
            </a:solidFill>
            <a:ln>
              <a:noFill/>
            </a:ln>
            <a:effectLst/>
          </c:spPr>
          <c:invertIfNegative val="0"/>
          <c:cat>
            <c:numRef>
              <c:f>Planilha2!$A$3:$A$26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Planilha2!$C$3:$C$26</c:f>
              <c:numCache>
                <c:formatCode>_-* #,##0_-;\-* #,##0_-;_-* "-"??_-;_-@_-</c:formatCode>
                <c:ptCount val="24"/>
                <c:pt idx="0">
                  <c:v>8.0551480000000009</c:v>
                </c:pt>
                <c:pt idx="1">
                  <c:v>7.5191239999999997</c:v>
                </c:pt>
                <c:pt idx="2">
                  <c:v>6.9182959999999998</c:v>
                </c:pt>
                <c:pt idx="3">
                  <c:v>7.6630050000000001</c:v>
                </c:pt>
                <c:pt idx="4">
                  <c:v>8.7289379999999994</c:v>
                </c:pt>
                <c:pt idx="5">
                  <c:v>9.8692069999999994</c:v>
                </c:pt>
                <c:pt idx="6">
                  <c:v>10.178724000000001</c:v>
                </c:pt>
                <c:pt idx="7">
                  <c:v>11.41713</c:v>
                </c:pt>
                <c:pt idx="8">
                  <c:v>12.785553999999999</c:v>
                </c:pt>
                <c:pt idx="9">
                  <c:v>12.272617</c:v>
                </c:pt>
                <c:pt idx="10">
                  <c:v>14.925979999999999</c:v>
                </c:pt>
                <c:pt idx="11">
                  <c:v>17.196783</c:v>
                </c:pt>
                <c:pt idx="12">
                  <c:v>18.288233999999999</c:v>
                </c:pt>
                <c:pt idx="13">
                  <c:v>19.183644999999999</c:v>
                </c:pt>
                <c:pt idx="14">
                  <c:v>20.658484000000001</c:v>
                </c:pt>
                <c:pt idx="15">
                  <c:v>20.906265000000001</c:v>
                </c:pt>
                <c:pt idx="16">
                  <c:v>20.388984000000001</c:v>
                </c:pt>
                <c:pt idx="17">
                  <c:v>21.37351</c:v>
                </c:pt>
                <c:pt idx="18">
                  <c:v>23.532191999999998</c:v>
                </c:pt>
                <c:pt idx="19">
                  <c:v>23.628419000000001</c:v>
                </c:pt>
                <c:pt idx="20">
                  <c:v>6.6563340000000002</c:v>
                </c:pt>
                <c:pt idx="21">
                  <c:v>4.7522909999999996</c:v>
                </c:pt>
                <c:pt idx="22">
                  <c:v>15.408124000000001</c:v>
                </c:pt>
                <c:pt idx="23">
                  <c:v>13.608222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0A-4F51-8315-9D689B02E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752414399"/>
        <c:axId val="1693385919"/>
      </c:barChart>
      <c:catAx>
        <c:axId val="1752414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3385919"/>
        <c:crosses val="autoZero"/>
        <c:auto val="1"/>
        <c:lblAlgn val="ctr"/>
        <c:lblOffset val="100"/>
        <c:noMultiLvlLbl val="0"/>
      </c:catAx>
      <c:valAx>
        <c:axId val="1693385919"/>
        <c:scaling>
          <c:orientation val="minMax"/>
          <c:max val="120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241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Percentual</c:v>
                </c:pt>
              </c:strCache>
            </c:strRef>
          </c:tx>
          <c:spPr>
            <a:ln w="63500"/>
          </c:spPr>
          <c:explosion val="8"/>
          <c:dPt>
            <c:idx val="0"/>
            <c:bubble3D val="0"/>
            <c:spPr>
              <a:solidFill>
                <a:srgbClr val="787771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D2-FE49-BF46-7DA0644CC821}"/>
              </c:ext>
            </c:extLst>
          </c:dPt>
          <c:dPt>
            <c:idx val="1"/>
            <c:bubble3D val="0"/>
            <c:spPr>
              <a:solidFill>
                <a:srgbClr val="73B2D9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2-FE49-BF46-7DA0644CC8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D2-FE49-BF46-7DA0644CC8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D2-FE49-BF46-7DA0644CC821}"/>
              </c:ext>
            </c:extLst>
          </c:dPt>
          <c:cat>
            <c:strRef>
              <c:f>Planilha1!$A$2:$A$5</c:f>
              <c:strCache>
                <c:ptCount val="2"/>
                <c:pt idx="0">
                  <c:v>Transporte</c:v>
                </c:pt>
                <c:pt idx="1">
                  <c:v>Aéreo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23.8</c:v>
                </c:pt>
                <c:pt idx="1">
                  <c:v>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D2-FE49-BF46-7DA0644CC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Percentual</c:v>
                </c:pt>
              </c:strCache>
            </c:strRef>
          </c:tx>
          <c:spPr>
            <a:ln w="63500"/>
          </c:spPr>
          <c:explosion val="8"/>
          <c:dPt>
            <c:idx val="0"/>
            <c:bubble3D val="0"/>
            <c:spPr>
              <a:solidFill>
                <a:srgbClr val="787771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2-4E4E-A78C-8E10983C3B60}"/>
              </c:ext>
            </c:extLst>
          </c:dPt>
          <c:dPt>
            <c:idx val="1"/>
            <c:bubble3D val="0"/>
            <c:spPr>
              <a:solidFill>
                <a:srgbClr val="73B2D9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2-4E4E-A78C-8E10983C3B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2-4E4E-A78C-8E10983C3B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2-4E4E-A78C-8E10983C3B60}"/>
              </c:ext>
            </c:extLst>
          </c:dPt>
          <c:cat>
            <c:strRef>
              <c:f>Planilha1!$A$2:$A$5</c:f>
              <c:strCache>
                <c:ptCount val="2"/>
                <c:pt idx="0">
                  <c:v>Transporte</c:v>
                </c:pt>
                <c:pt idx="1">
                  <c:v>Aéreo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72.099999999999994</c:v>
                </c:pt>
                <c:pt idx="1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42-4E4E-A78C-8E10983C3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434048"/>
        <c:axId val="192043452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data!$A$1</c15:sqref>
                        </c15:formulaRef>
                      </c:ext>
                    </c:extLst>
                    <c:strCache>
                      <c:ptCount val="1"/>
                      <c:pt idx="0">
                        <c:v>Ano</c:v>
                      </c:pt>
                    </c:strCache>
                  </c:strRef>
                </c:tx>
                <c:spPr>
                  <a:ln w="349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data!$A$2:$A$23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  <c:pt idx="18">
                        <c:v>2020</c:v>
                      </c:pt>
                      <c:pt idx="19">
                        <c:v>2021</c:v>
                      </c:pt>
                      <c:pt idx="20">
                        <c:v>2022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ED6A-4704-932C-4CF974E0B13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</c15:sqref>
                        </c15:formulaRef>
                      </c:ext>
                    </c:extLst>
                    <c:strCache>
                      <c:ptCount val="1"/>
                      <c:pt idx="0">
                        <c:v>Média de querosene</c:v>
                      </c:pt>
                    </c:strCache>
                  </c:strRef>
                </c:tx>
                <c:spPr>
                  <a:ln w="349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dLbls>
                  <c:numFmt formatCode="&quot;R$&quot;\ #,##0.0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data!$B$2:$B$23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11" formatCode="&quot;R$&quot;#,##0.00_);[Red]\(&quot;R$&quot;#,##0.00\)">
                        <c:v>1.85</c:v>
                      </c:pt>
                      <c:pt idx="12" formatCode="&quot;R$&quot;#,##0.00_);[Red]\(&quot;R$&quot;#,##0.00\)">
                        <c:v>1.93</c:v>
                      </c:pt>
                      <c:pt idx="13" formatCode="&quot;R$&quot;#,##0.00_);[Red]\(&quot;R$&quot;#,##0.00\)">
                        <c:v>1.63</c:v>
                      </c:pt>
                      <c:pt idx="14" formatCode="&quot;R$&quot;#,##0.00_);[Red]\(&quot;R$&quot;#,##0.00\)">
                        <c:v>1.41</c:v>
                      </c:pt>
                      <c:pt idx="15" formatCode="&quot;R$&quot;#,##0.00_);[Red]\(&quot;R$&quot;#,##0.00\)">
                        <c:v>1.6</c:v>
                      </c:pt>
                      <c:pt idx="16" formatCode="&quot;R$&quot;#,##0.00_);[Red]\(&quot;R$&quot;#,##0.00\)">
                        <c:v>2.2000000000000002</c:v>
                      </c:pt>
                      <c:pt idx="17" formatCode="&quot;R$&quot;#,##0.00_);[Red]\(&quot;R$&quot;#,##0.00\)">
                        <c:v>2.23</c:v>
                      </c:pt>
                      <c:pt idx="18" formatCode="&quot;R$&quot;#,##0.00_);[Red]\(&quot;R$&quot;#,##0.00\)">
                        <c:v>1.86</c:v>
                      </c:pt>
                      <c:pt idx="19" formatCode="&quot;R$&quot;#,##0.00_);[Red]\(&quot;R$&quot;#,##0.00\)">
                        <c:v>2.86</c:v>
                      </c:pt>
                      <c:pt idx="20" formatCode="&quot;R$&quot;#,##0.00_);[Red]\(&quot;R$&quot;#,##0.00\)">
                        <c:v>4.9000000000000004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ED6A-4704-932C-4CF974E0B13C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2"/>
          <c:order val="2"/>
          <c:tx>
            <c:strRef>
              <c:f>data!$C$1</c:f>
              <c:strCache>
                <c:ptCount val="1"/>
                <c:pt idx="0">
                  <c:v>Tarifa Média - Setor</c:v>
                </c:pt>
              </c:strCache>
            </c:strRef>
          </c:tx>
          <c:spPr>
            <a:ln w="34925" cap="rnd">
              <a:solidFill>
                <a:srgbClr val="F2DF7E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A-4704-932C-4CF974E0B1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6A-4704-932C-4CF974E0B13C}"/>
                </c:ext>
              </c:extLst>
            </c:dLbl>
            <c:dLbl>
              <c:idx val="5"/>
              <c:layout>
                <c:manualLayout>
                  <c:x val="-3.2568444444444497E-2"/>
                  <c:y val="8.26969135802469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A-4704-932C-4CF974E0B1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6A-4704-932C-4CF974E0B1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6A-4704-932C-4CF974E0B1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6A-4704-932C-4CF974E0B1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6A-4704-932C-4CF974E0B1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6A-4704-932C-4CF974E0B1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6A-4704-932C-4CF974E0B13C}"/>
                </c:ext>
              </c:extLst>
            </c:dLbl>
            <c:dLbl>
              <c:idx val="18"/>
              <c:layout>
                <c:manualLayout>
                  <c:x val="-3.341866666666677E-2"/>
                  <c:y val="5.3798765432098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6A-4704-932C-4CF974E0B1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6A-4704-932C-4CF974E0B13C}"/>
                </c:ext>
              </c:extLst>
            </c:dLbl>
            <c:numFmt formatCode="&quot;R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2DF7E"/>
                    </a:solidFill>
                    <a:latin typeface="Nunito Sans ExtraBold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1"/>
              <c:pt idx="0">
                <c:v>R$ 1,00</c:v>
              </c:pt>
              <c:pt idx="1">
                <c:v>R$ 2,00</c:v>
              </c:pt>
              <c:pt idx="2">
                <c:v>R$ 3,00</c:v>
              </c:pt>
              <c:pt idx="3">
                <c:v>R$ 4,00</c:v>
              </c:pt>
              <c:pt idx="4">
                <c:v>R$ 5,00</c:v>
              </c:pt>
              <c:pt idx="5">
                <c:v>R$ 6,00</c:v>
              </c:pt>
              <c:pt idx="6">
                <c:v>R$ 7,00</c:v>
              </c:pt>
              <c:pt idx="7">
                <c:v>R$ 8,00</c:v>
              </c:pt>
              <c:pt idx="8">
                <c:v>R$ 9,00</c:v>
              </c:pt>
              <c:pt idx="9">
                <c:v>R$ 10,00</c:v>
              </c:pt>
              <c:pt idx="10">
                <c:v>R$ 11,00</c:v>
              </c:pt>
              <c:pt idx="11">
                <c:v>R$ 12,00</c:v>
              </c:pt>
              <c:pt idx="12">
                <c:v>R$ 13,00</c:v>
              </c:pt>
              <c:pt idx="13">
                <c:v>R$ 14,00</c:v>
              </c:pt>
              <c:pt idx="14">
                <c:v>R$ 15,00</c:v>
              </c:pt>
              <c:pt idx="15">
                <c:v>R$ 16,00</c:v>
              </c:pt>
              <c:pt idx="16">
                <c:v>R$ 17,00</c:v>
              </c:pt>
              <c:pt idx="17">
                <c:v>R$ 18,00</c:v>
              </c:pt>
              <c:pt idx="18">
                <c:v>R$ 19,00</c:v>
              </c:pt>
              <c:pt idx="19">
                <c:v>R$ 20,00</c:v>
              </c:pt>
              <c:pt idx="20">
                <c:v>R$ 21,00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data!$C$2:$C$23</c:f>
              <c:numCache>
                <c:formatCode>"R$"#,##0.00_);[Red]\("R$"#,##0.00\)</c:formatCode>
                <c:ptCount val="21"/>
                <c:pt idx="0">
                  <c:v>938.55</c:v>
                </c:pt>
                <c:pt idx="1">
                  <c:v>1038.1400000000001</c:v>
                </c:pt>
                <c:pt idx="2">
                  <c:v>1090.01</c:v>
                </c:pt>
                <c:pt idx="3">
                  <c:v>1048.4000000000001</c:v>
                </c:pt>
                <c:pt idx="4">
                  <c:v>959.2</c:v>
                </c:pt>
                <c:pt idx="5">
                  <c:v>702.54</c:v>
                </c:pt>
                <c:pt idx="6">
                  <c:v>968.26</c:v>
                </c:pt>
                <c:pt idx="7">
                  <c:v>698.75</c:v>
                </c:pt>
                <c:pt idx="8">
                  <c:v>571.38</c:v>
                </c:pt>
                <c:pt idx="9">
                  <c:v>532.66999999999996</c:v>
                </c:pt>
                <c:pt idx="10">
                  <c:v>537.13</c:v>
                </c:pt>
                <c:pt idx="11">
                  <c:v>562</c:v>
                </c:pt>
                <c:pt idx="12">
                  <c:v>536.84</c:v>
                </c:pt>
                <c:pt idx="13">
                  <c:v>488.6</c:v>
                </c:pt>
                <c:pt idx="14">
                  <c:v>479.55</c:v>
                </c:pt>
                <c:pt idx="15">
                  <c:v>476.78</c:v>
                </c:pt>
                <c:pt idx="16">
                  <c:v>480.78</c:v>
                </c:pt>
                <c:pt idx="17">
                  <c:v>519.19000000000005</c:v>
                </c:pt>
                <c:pt idx="18">
                  <c:v>444.13</c:v>
                </c:pt>
                <c:pt idx="19">
                  <c:v>529.77</c:v>
                </c:pt>
                <c:pt idx="20">
                  <c:v>644.5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1-ED6A-4704-932C-4CF974E0B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74608"/>
        <c:axId val="45477008"/>
      </c:lineChart>
      <c:catAx>
        <c:axId val="1920434048"/>
        <c:scaling>
          <c:orientation val="minMax"/>
        </c:scaling>
        <c:delete val="1"/>
        <c:axPos val="b"/>
        <c:majorTickMark val="none"/>
        <c:minorTickMark val="none"/>
        <c:tickLblPos val="nextTo"/>
        <c:crossAx val="1920434528"/>
        <c:crosses val="autoZero"/>
        <c:auto val="1"/>
        <c:lblAlgn val="ctr"/>
        <c:lblOffset val="100"/>
        <c:noMultiLvlLbl val="0"/>
      </c:catAx>
      <c:valAx>
        <c:axId val="1920434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0434048"/>
        <c:crosses val="autoZero"/>
        <c:crossBetween val="between"/>
      </c:valAx>
      <c:valAx>
        <c:axId val="45477008"/>
        <c:scaling>
          <c:orientation val="minMax"/>
        </c:scaling>
        <c:delete val="1"/>
        <c:axPos val="r"/>
        <c:numFmt formatCode="&quot;R$&quot;#,##0.00_);[Red]\(&quot;R$&quot;#,##0.00\)" sourceLinked="1"/>
        <c:majorTickMark val="out"/>
        <c:minorTickMark val="none"/>
        <c:tickLblPos val="nextTo"/>
        <c:crossAx val="45474608"/>
        <c:crosses val="max"/>
        <c:crossBetween val="between"/>
      </c:valAx>
      <c:catAx>
        <c:axId val="454746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5477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passageiros!$B$1</c:f>
              <c:strCache>
                <c:ptCount val="1"/>
                <c:pt idx="0">
                  <c:v>Passageiros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passageiros!$A$4:$A$25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  <c:extLst/>
            </c:numRef>
          </c:cat>
          <c:val>
            <c:numRef>
              <c:f>passageiros!$B$4:$B$25</c:f>
              <c:numCache>
                <c:formatCode>_-* #,##0_-;\-* #,##0_-;_-* "-"??_-;_-@_-</c:formatCode>
                <c:ptCount val="21"/>
                <c:pt idx="0">
                  <c:v>31.018039000000002</c:v>
                </c:pt>
                <c:pt idx="1">
                  <c:v>29.112487999999999</c:v>
                </c:pt>
                <c:pt idx="2">
                  <c:v>32.050677999999998</c:v>
                </c:pt>
                <c:pt idx="3">
                  <c:v>38.688380000000002</c:v>
                </c:pt>
                <c:pt idx="4">
                  <c:v>43.087411000000003</c:v>
                </c:pt>
                <c:pt idx="5">
                  <c:v>47.171908999999999</c:v>
                </c:pt>
                <c:pt idx="6">
                  <c:v>50.085673999999997</c:v>
                </c:pt>
                <c:pt idx="7">
                  <c:v>56.930748000000001</c:v>
                </c:pt>
                <c:pt idx="8">
                  <c:v>69.968149999999994</c:v>
                </c:pt>
                <c:pt idx="9">
                  <c:v>81.903598000000002</c:v>
                </c:pt>
                <c:pt idx="10">
                  <c:v>88.472588000000002</c:v>
                </c:pt>
                <c:pt idx="11">
                  <c:v>89.961793999999998</c:v>
                </c:pt>
                <c:pt idx="12">
                  <c:v>95.827124999999995</c:v>
                </c:pt>
                <c:pt idx="13">
                  <c:v>96.092686999999998</c:v>
                </c:pt>
                <c:pt idx="14">
                  <c:v>88.594994999999997</c:v>
                </c:pt>
                <c:pt idx="15">
                  <c:v>90.576711000000003</c:v>
                </c:pt>
                <c:pt idx="16">
                  <c:v>93.608863999999997</c:v>
                </c:pt>
                <c:pt idx="17">
                  <c:v>95.049347999999995</c:v>
                </c:pt>
                <c:pt idx="18">
                  <c:v>45.249296000000001</c:v>
                </c:pt>
                <c:pt idx="19">
                  <c:v>62.583717</c:v>
                </c:pt>
                <c:pt idx="20">
                  <c:v>82.232555000000005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290C-48BA-B20C-11A74EE73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017423"/>
        <c:axId val="2087079167"/>
      </c:lineChart>
      <c:catAx>
        <c:axId val="209401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7079167"/>
        <c:crosses val="autoZero"/>
        <c:auto val="1"/>
        <c:lblAlgn val="ctr"/>
        <c:lblOffset val="100"/>
        <c:noMultiLvlLbl val="0"/>
      </c:catAx>
      <c:valAx>
        <c:axId val="2087079167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9401742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QAV!$J$1</c:f>
              <c:strCache>
                <c:ptCount val="1"/>
                <c:pt idx="0">
                  <c:v>QAV Real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92D05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QAV!$H$2:$H$22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  <c:extLst/>
            </c:numRef>
          </c:cat>
          <c:val>
            <c:numRef>
              <c:f>QAV!$J$2:$J$22</c:f>
              <c:numCache>
                <c:formatCode>_("R$"* #,##0.00_);_("R$"* \(#,##0.00\);_("R$"* "-"??_);_(@_)</c:formatCode>
                <c:ptCount val="21"/>
                <c:pt idx="0">
                  <c:v>1.9225418851595921</c:v>
                </c:pt>
                <c:pt idx="1">
                  <c:v>2.5000028364472766</c:v>
                </c:pt>
                <c:pt idx="2">
                  <c:v>2.9157362226029506</c:v>
                </c:pt>
                <c:pt idx="3">
                  <c:v>3.2762580246331985</c:v>
                </c:pt>
                <c:pt idx="4">
                  <c:v>3.255390212063821</c:v>
                </c:pt>
                <c:pt idx="5">
                  <c:v>2.9929405396303235</c:v>
                </c:pt>
                <c:pt idx="6">
                  <c:v>3.6756085931402316</c:v>
                </c:pt>
                <c:pt idx="7">
                  <c:v>2.2573881575009649</c:v>
                </c:pt>
                <c:pt idx="8">
                  <c:v>2.3916714279801514</c:v>
                </c:pt>
                <c:pt idx="9">
                  <c:v>2.8626917771907525</c:v>
                </c:pt>
                <c:pt idx="10">
                  <c:v>3.2252697256844445</c:v>
                </c:pt>
                <c:pt idx="11">
                  <c:v>3.2331397314560286</c:v>
                </c:pt>
                <c:pt idx="12">
                  <c:v>3.1766876895590825</c:v>
                </c:pt>
                <c:pt idx="13">
                  <c:v>2.4102907041873198</c:v>
                </c:pt>
                <c:pt idx="14">
                  <c:v>1.9733278611861398</c:v>
                </c:pt>
                <c:pt idx="15">
                  <c:v>2.1745179390591391</c:v>
                </c:pt>
                <c:pt idx="16">
                  <c:v>2.8814692915814661</c:v>
                </c:pt>
                <c:pt idx="17">
                  <c:v>2.7907109127077345</c:v>
                </c:pt>
                <c:pt idx="18">
                  <c:v>2.229405833433741</c:v>
                </c:pt>
                <c:pt idx="19">
                  <c:v>3.1078716560676098</c:v>
                </c:pt>
                <c:pt idx="20">
                  <c:v>5.051867629272988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8C7D-45C7-893E-EF2025D62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35823"/>
        <c:axId val="2087084447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QAV!$I$1</c15:sqref>
                        </c15:formulaRef>
                      </c:ext>
                    </c:extLst>
                    <c:strCache>
                      <c:ptCount val="1"/>
                      <c:pt idx="0">
                        <c:v>QAV Nominal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QAV!$H$2:$H$22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  <c:pt idx="18">
                        <c:v>2020</c:v>
                      </c:pt>
                      <c:pt idx="19">
                        <c:v>2021</c:v>
                      </c:pt>
                      <c:pt idx="20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QAV!$I$2:$I$22</c15:sqref>
                        </c15:formulaRef>
                      </c:ext>
                    </c:extLst>
                    <c:numCache>
                      <c:formatCode>_("R$"* #,##0.00_);_("R$"* \(#,##0.00\);_("R$"* "-"??_);_(@_)</c:formatCode>
                      <c:ptCount val="21"/>
                      <c:pt idx="0">
                        <c:v>0.58812204166666671</c:v>
                      </c:pt>
                      <c:pt idx="1">
                        <c:v>0.83590004166666665</c:v>
                      </c:pt>
                      <c:pt idx="2">
                        <c:v>1.0489923333333333</c:v>
                      </c:pt>
                      <c:pt idx="3">
                        <c:v>1.2457557499999998</c:v>
                      </c:pt>
                      <c:pt idx="4">
                        <c:v>1.2767073750000002</c:v>
                      </c:pt>
                      <c:pt idx="5">
                        <c:v>1.2261022499999998</c:v>
                      </c:pt>
                      <c:pt idx="6">
                        <c:v>1.5946485833333333</c:v>
                      </c:pt>
                      <c:pt idx="7">
                        <c:v>1.0215856666666665</c:v>
                      </c:pt>
                      <c:pt idx="8">
                        <c:v>1.1463088749999999</c:v>
                      </c:pt>
                      <c:pt idx="9">
                        <c:v>1.461295375</c:v>
                      </c:pt>
                      <c:pt idx="10">
                        <c:v>1.7425029583333336</c:v>
                      </c:pt>
                      <c:pt idx="11">
                        <c:v>1.8499999999999996</c:v>
                      </c:pt>
                      <c:pt idx="12">
                        <c:v>1.9341666666666668</c:v>
                      </c:pt>
                      <c:pt idx="13">
                        <c:v>1.6241666666666668</c:v>
                      </c:pt>
                      <c:pt idx="14">
                        <c:v>1.4133333333333333</c:v>
                      </c:pt>
                      <c:pt idx="15">
                        <c:v>1.6033333333333333</c:v>
                      </c:pt>
                      <c:pt idx="16">
                        <c:v>2.2041666666666662</c:v>
                      </c:pt>
                      <c:pt idx="17">
                        <c:v>2.2266666666666666</c:v>
                      </c:pt>
                      <c:pt idx="18">
                        <c:v>1.8591666666666666</c:v>
                      </c:pt>
                      <c:pt idx="19">
                        <c:v>2.8525000000000005</c:v>
                      </c:pt>
                      <c:pt idx="20">
                        <c:v>4.9050000000000002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C7D-45C7-893E-EF2025D621CA}"/>
                  </c:ext>
                </c:extLst>
              </c15:ser>
            </c15:filteredLineSeries>
          </c:ext>
        </c:extLst>
      </c:lineChart>
      <c:catAx>
        <c:axId val="753358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87084447"/>
        <c:crosses val="autoZero"/>
        <c:auto val="1"/>
        <c:lblAlgn val="ctr"/>
        <c:lblOffset val="100"/>
        <c:noMultiLvlLbl val="0"/>
      </c:catAx>
      <c:valAx>
        <c:axId val="2087084447"/>
        <c:scaling>
          <c:orientation val="minMax"/>
        </c:scaling>
        <c:delete val="1"/>
        <c:axPos val="l"/>
        <c:numFmt formatCode="_(&quot;R$&quot;* #,##0.00_);_(&quot;R$&quot;* \(#,##0.00\);_(&quot;R$&quot;* &quot;-&quot;??_);_(@_)" sourceLinked="1"/>
        <c:majorTickMark val="none"/>
        <c:minorTickMark val="none"/>
        <c:tickLblPos val="nextTo"/>
        <c:crossAx val="75335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61586-8D72-4DE1-A198-EE4885EF0858}" type="datetimeFigureOut">
              <a:rPr lang="pt-BR" smtClean="0"/>
              <a:t>03/10/2023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0A74F-2AFF-476C-8484-4C549FE202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50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8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6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5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5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gráfico de colunas considera apenas os voos com origem em Rondônia.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0A74F-2AFF-476C-8484-4C549FE202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85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4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3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1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81D92-2F9B-9493-BF91-447AA34FC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382799-1B42-8886-8E38-6543479C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2E0ED6-3A93-43A3-CBCD-169158D9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120D5E-3DC8-9288-0623-6C107BA1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C32E4E-965E-2648-B469-224DA3AE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2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6AFA2-7F16-B600-DA34-CE1433DA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C7C971-162C-010D-24A8-92B275544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2BC2C7-4062-22CF-5274-096BC487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FC5228-AB02-9B14-BD4C-726E93B6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DF2CA1-AC16-ADDC-90FE-62C59ACC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2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DFB9B9-129D-8C56-225B-CAABDE1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D6B3A7-1892-9FCF-B6FC-5C54523C0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AD2963-6ED2-2B35-D66F-989A1F43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4AD7E2-3014-F81E-B238-9F48CA4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5E7265-1099-A9B6-15A2-0742C61C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39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1" descr="preencoded.png">
            <a:extLst>
              <a:ext uri="{FF2B5EF4-FFF2-40B4-BE49-F238E27FC236}">
                <a16:creationId xmlns:a16="http://schemas.microsoft.com/office/drawing/2014/main" id="{039C24D8-1A07-4C07-B846-950067C3D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08" y="6393263"/>
            <a:ext cx="860076" cy="712191"/>
          </a:xfrm>
          <a:prstGeom prst="rect">
            <a:avLst/>
          </a:prstGeom>
        </p:spPr>
      </p:pic>
      <p:pic>
        <p:nvPicPr>
          <p:cNvPr id="3" name="Object 4" descr="preencoded.png">
            <a:extLst>
              <a:ext uri="{FF2B5EF4-FFF2-40B4-BE49-F238E27FC236}">
                <a16:creationId xmlns:a16="http://schemas.microsoft.com/office/drawing/2014/main" id="{96E27E78-A279-416D-B5C4-DC320A2636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55" y="-3700"/>
            <a:ext cx="5018929" cy="4151707"/>
          </a:xfrm>
          <a:prstGeom prst="rect">
            <a:avLst/>
          </a:prstGeom>
        </p:spPr>
      </p:pic>
      <p:sp>
        <p:nvSpPr>
          <p:cNvPr id="5" name="Freeform 813">
            <a:extLst>
              <a:ext uri="{FF2B5EF4-FFF2-40B4-BE49-F238E27FC236}">
                <a16:creationId xmlns:a16="http://schemas.microsoft.com/office/drawing/2014/main" id="{F4D1CCB2-DDF9-0F4B-0214-B17B7FE709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8195" y="603179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5370">
                <a:moveTo>
                  <a:pt x="58202" y="197423"/>
                </a:moveTo>
                <a:lnTo>
                  <a:pt x="58202" y="216091"/>
                </a:lnTo>
                <a:lnTo>
                  <a:pt x="76898" y="216091"/>
                </a:lnTo>
                <a:lnTo>
                  <a:pt x="76898" y="206757"/>
                </a:lnTo>
                <a:lnTo>
                  <a:pt x="76898" y="197423"/>
                </a:lnTo>
                <a:lnTo>
                  <a:pt x="58202" y="197423"/>
                </a:lnTo>
                <a:close/>
                <a:moveTo>
                  <a:pt x="193880" y="155800"/>
                </a:moveTo>
                <a:cubicBezTo>
                  <a:pt x="195673" y="153988"/>
                  <a:pt x="198540" y="153988"/>
                  <a:pt x="200333" y="155800"/>
                </a:cubicBezTo>
                <a:lnTo>
                  <a:pt x="208577" y="164134"/>
                </a:lnTo>
                <a:lnTo>
                  <a:pt x="216822" y="155800"/>
                </a:lnTo>
                <a:cubicBezTo>
                  <a:pt x="218614" y="153988"/>
                  <a:pt x="221482" y="153988"/>
                  <a:pt x="223274" y="155800"/>
                </a:cubicBezTo>
                <a:cubicBezTo>
                  <a:pt x="225067" y="157612"/>
                  <a:pt x="225067" y="160511"/>
                  <a:pt x="223274" y="162685"/>
                </a:cubicBezTo>
                <a:lnTo>
                  <a:pt x="215030" y="171019"/>
                </a:lnTo>
                <a:lnTo>
                  <a:pt x="223274" y="179353"/>
                </a:lnTo>
                <a:cubicBezTo>
                  <a:pt x="225067" y="180803"/>
                  <a:pt x="225067" y="183702"/>
                  <a:pt x="223274" y="185876"/>
                </a:cubicBezTo>
                <a:cubicBezTo>
                  <a:pt x="222557" y="186601"/>
                  <a:pt x="221124" y="186963"/>
                  <a:pt x="220048" y="186963"/>
                </a:cubicBezTo>
                <a:cubicBezTo>
                  <a:pt x="218973" y="186963"/>
                  <a:pt x="217897" y="186601"/>
                  <a:pt x="216822" y="185876"/>
                </a:cubicBezTo>
                <a:lnTo>
                  <a:pt x="208577" y="177542"/>
                </a:lnTo>
                <a:lnTo>
                  <a:pt x="200333" y="185876"/>
                </a:lnTo>
                <a:cubicBezTo>
                  <a:pt x="199616" y="186601"/>
                  <a:pt x="198182" y="186963"/>
                  <a:pt x="197107" y="186963"/>
                </a:cubicBezTo>
                <a:cubicBezTo>
                  <a:pt x="196031" y="186963"/>
                  <a:pt x="194597" y="186601"/>
                  <a:pt x="193880" y="185876"/>
                </a:cubicBezTo>
                <a:cubicBezTo>
                  <a:pt x="192088" y="183702"/>
                  <a:pt x="192088" y="180803"/>
                  <a:pt x="193880" y="179353"/>
                </a:cubicBezTo>
                <a:lnTo>
                  <a:pt x="202125" y="171019"/>
                </a:lnTo>
                <a:lnTo>
                  <a:pt x="193880" y="162685"/>
                </a:lnTo>
                <a:cubicBezTo>
                  <a:pt x="192088" y="160511"/>
                  <a:pt x="192088" y="157612"/>
                  <a:pt x="193880" y="155800"/>
                </a:cubicBezTo>
                <a:close/>
                <a:moveTo>
                  <a:pt x="109723" y="84343"/>
                </a:moveTo>
                <a:cubicBezTo>
                  <a:pt x="111497" y="82550"/>
                  <a:pt x="114334" y="82550"/>
                  <a:pt x="116107" y="84343"/>
                </a:cubicBezTo>
                <a:lnTo>
                  <a:pt x="124264" y="92587"/>
                </a:lnTo>
                <a:lnTo>
                  <a:pt x="132422" y="84343"/>
                </a:lnTo>
                <a:cubicBezTo>
                  <a:pt x="134195" y="82550"/>
                  <a:pt x="137387" y="82550"/>
                  <a:pt x="138806" y="84343"/>
                </a:cubicBezTo>
                <a:cubicBezTo>
                  <a:pt x="140933" y="86135"/>
                  <a:pt x="140933" y="89003"/>
                  <a:pt x="138806" y="91154"/>
                </a:cubicBezTo>
                <a:lnTo>
                  <a:pt x="130648" y="99398"/>
                </a:lnTo>
                <a:lnTo>
                  <a:pt x="138806" y="107285"/>
                </a:lnTo>
                <a:cubicBezTo>
                  <a:pt x="140933" y="109436"/>
                  <a:pt x="140933" y="112304"/>
                  <a:pt x="138806" y="114096"/>
                </a:cubicBezTo>
                <a:cubicBezTo>
                  <a:pt x="138096" y="114813"/>
                  <a:pt x="136678" y="115530"/>
                  <a:pt x="135968" y="115530"/>
                </a:cubicBezTo>
                <a:cubicBezTo>
                  <a:pt x="134550" y="115530"/>
                  <a:pt x="133486" y="114813"/>
                  <a:pt x="132422" y="114096"/>
                </a:cubicBezTo>
                <a:lnTo>
                  <a:pt x="124264" y="105851"/>
                </a:lnTo>
                <a:lnTo>
                  <a:pt x="116107" y="114096"/>
                </a:lnTo>
                <a:cubicBezTo>
                  <a:pt x="115398" y="114813"/>
                  <a:pt x="113979" y="115530"/>
                  <a:pt x="112915" y="115530"/>
                </a:cubicBezTo>
                <a:cubicBezTo>
                  <a:pt x="111851" y="115530"/>
                  <a:pt x="110433" y="114813"/>
                  <a:pt x="109723" y="114096"/>
                </a:cubicBezTo>
                <a:cubicBezTo>
                  <a:pt x="107950" y="112304"/>
                  <a:pt x="107950" y="109436"/>
                  <a:pt x="109723" y="107285"/>
                </a:cubicBezTo>
                <a:lnTo>
                  <a:pt x="117881" y="99398"/>
                </a:lnTo>
                <a:lnTo>
                  <a:pt x="109723" y="91154"/>
                </a:lnTo>
                <a:cubicBezTo>
                  <a:pt x="107950" y="89003"/>
                  <a:pt x="107950" y="86135"/>
                  <a:pt x="109723" y="84343"/>
                </a:cubicBezTo>
                <a:close/>
                <a:moveTo>
                  <a:pt x="210344" y="53470"/>
                </a:moveTo>
                <a:cubicBezTo>
                  <a:pt x="204571" y="53470"/>
                  <a:pt x="199881" y="58161"/>
                  <a:pt x="199881" y="63933"/>
                </a:cubicBezTo>
                <a:cubicBezTo>
                  <a:pt x="199881" y="69706"/>
                  <a:pt x="204571" y="74397"/>
                  <a:pt x="210344" y="74397"/>
                </a:cubicBezTo>
                <a:cubicBezTo>
                  <a:pt x="215756" y="74397"/>
                  <a:pt x="220447" y="69706"/>
                  <a:pt x="220447" y="63933"/>
                </a:cubicBezTo>
                <a:cubicBezTo>
                  <a:pt x="220447" y="58161"/>
                  <a:pt x="215756" y="53470"/>
                  <a:pt x="210344" y="53470"/>
                </a:cubicBezTo>
                <a:close/>
                <a:moveTo>
                  <a:pt x="166063" y="52388"/>
                </a:moveTo>
                <a:lnTo>
                  <a:pt x="186197" y="63876"/>
                </a:lnTo>
                <a:lnTo>
                  <a:pt x="166063" y="75364"/>
                </a:lnTo>
                <a:lnTo>
                  <a:pt x="166063" y="68543"/>
                </a:lnTo>
                <a:lnTo>
                  <a:pt x="116087" y="68543"/>
                </a:lnTo>
                <a:cubicBezTo>
                  <a:pt x="99189" y="68543"/>
                  <a:pt x="85167" y="82544"/>
                  <a:pt x="85167" y="99776"/>
                </a:cubicBezTo>
                <a:cubicBezTo>
                  <a:pt x="85167" y="116649"/>
                  <a:pt x="99189" y="130650"/>
                  <a:pt x="116087" y="130650"/>
                </a:cubicBezTo>
                <a:lnTo>
                  <a:pt x="214960" y="130650"/>
                </a:lnTo>
                <a:cubicBezTo>
                  <a:pt x="237611" y="130650"/>
                  <a:pt x="255229" y="148600"/>
                  <a:pt x="255229" y="171217"/>
                </a:cubicBezTo>
                <a:cubicBezTo>
                  <a:pt x="255229" y="193115"/>
                  <a:pt x="237611" y="211424"/>
                  <a:pt x="214960" y="211424"/>
                </a:cubicBezTo>
                <a:lnTo>
                  <a:pt x="85886" y="211424"/>
                </a:lnTo>
                <a:lnTo>
                  <a:pt x="85886" y="216091"/>
                </a:lnTo>
                <a:cubicBezTo>
                  <a:pt x="85886" y="221117"/>
                  <a:pt x="81931" y="225066"/>
                  <a:pt x="76898" y="225066"/>
                </a:cubicBezTo>
                <a:lnTo>
                  <a:pt x="58202" y="225066"/>
                </a:lnTo>
                <a:cubicBezTo>
                  <a:pt x="53168" y="225066"/>
                  <a:pt x="49213" y="221117"/>
                  <a:pt x="49213" y="216091"/>
                </a:cubicBezTo>
                <a:lnTo>
                  <a:pt x="49213" y="197423"/>
                </a:lnTo>
                <a:cubicBezTo>
                  <a:pt x="49213" y="192397"/>
                  <a:pt x="53168" y="188448"/>
                  <a:pt x="58202" y="188448"/>
                </a:cubicBezTo>
                <a:lnTo>
                  <a:pt x="76898" y="188448"/>
                </a:lnTo>
                <a:cubicBezTo>
                  <a:pt x="81931" y="188448"/>
                  <a:pt x="85886" y="192397"/>
                  <a:pt x="85886" y="197423"/>
                </a:cubicBezTo>
                <a:lnTo>
                  <a:pt x="85886" y="202090"/>
                </a:lnTo>
                <a:lnTo>
                  <a:pt x="214960" y="202090"/>
                </a:lnTo>
                <a:cubicBezTo>
                  <a:pt x="232218" y="202090"/>
                  <a:pt x="246240" y="188089"/>
                  <a:pt x="246240" y="171217"/>
                </a:cubicBezTo>
                <a:cubicBezTo>
                  <a:pt x="246240" y="153985"/>
                  <a:pt x="232218" y="139984"/>
                  <a:pt x="214960" y="139984"/>
                </a:cubicBezTo>
                <a:lnTo>
                  <a:pt x="116087" y="139984"/>
                </a:lnTo>
                <a:cubicBezTo>
                  <a:pt x="94155" y="139984"/>
                  <a:pt x="75819" y="121675"/>
                  <a:pt x="75819" y="99776"/>
                </a:cubicBezTo>
                <a:cubicBezTo>
                  <a:pt x="75819" y="77518"/>
                  <a:pt x="94155" y="59209"/>
                  <a:pt x="116087" y="59209"/>
                </a:cubicBezTo>
                <a:lnTo>
                  <a:pt x="166063" y="59209"/>
                </a:lnTo>
                <a:lnTo>
                  <a:pt x="166063" y="52388"/>
                </a:lnTo>
                <a:close/>
                <a:moveTo>
                  <a:pt x="210344" y="44450"/>
                </a:moveTo>
                <a:cubicBezTo>
                  <a:pt x="221168" y="44450"/>
                  <a:pt x="229827" y="53109"/>
                  <a:pt x="229827" y="63933"/>
                </a:cubicBezTo>
                <a:cubicBezTo>
                  <a:pt x="229827" y="74757"/>
                  <a:pt x="221168" y="83777"/>
                  <a:pt x="210344" y="83777"/>
                </a:cubicBezTo>
                <a:cubicBezTo>
                  <a:pt x="199159" y="83777"/>
                  <a:pt x="190500" y="74757"/>
                  <a:pt x="190500" y="63933"/>
                </a:cubicBezTo>
                <a:cubicBezTo>
                  <a:pt x="190500" y="53109"/>
                  <a:pt x="199159" y="44450"/>
                  <a:pt x="210344" y="44450"/>
                </a:cubicBezTo>
                <a:close/>
                <a:moveTo>
                  <a:pt x="23363" y="27755"/>
                </a:moveTo>
                <a:lnTo>
                  <a:pt x="23363" y="240425"/>
                </a:lnTo>
                <a:lnTo>
                  <a:pt x="281437" y="240425"/>
                </a:lnTo>
                <a:lnTo>
                  <a:pt x="281437" y="27755"/>
                </a:lnTo>
                <a:lnTo>
                  <a:pt x="23363" y="27755"/>
                </a:lnTo>
                <a:close/>
                <a:moveTo>
                  <a:pt x="152400" y="0"/>
                </a:moveTo>
                <a:cubicBezTo>
                  <a:pt x="154916" y="0"/>
                  <a:pt x="157073" y="2163"/>
                  <a:pt x="157073" y="4686"/>
                </a:cubicBezTo>
                <a:lnTo>
                  <a:pt x="157073" y="18384"/>
                </a:lnTo>
                <a:lnTo>
                  <a:pt x="286110" y="18384"/>
                </a:lnTo>
                <a:lnTo>
                  <a:pt x="299768" y="18384"/>
                </a:lnTo>
                <a:cubicBezTo>
                  <a:pt x="302284" y="18384"/>
                  <a:pt x="304441" y="20546"/>
                  <a:pt x="304441" y="23069"/>
                </a:cubicBezTo>
                <a:cubicBezTo>
                  <a:pt x="304441" y="25593"/>
                  <a:pt x="302284" y="27755"/>
                  <a:pt x="299768" y="27755"/>
                </a:cubicBezTo>
                <a:lnTo>
                  <a:pt x="290423" y="27755"/>
                </a:lnTo>
                <a:lnTo>
                  <a:pt x="290423" y="240425"/>
                </a:lnTo>
                <a:lnTo>
                  <a:pt x="299768" y="240425"/>
                </a:lnTo>
                <a:cubicBezTo>
                  <a:pt x="302284" y="240425"/>
                  <a:pt x="304441" y="242587"/>
                  <a:pt x="304441" y="245111"/>
                </a:cubicBezTo>
                <a:cubicBezTo>
                  <a:pt x="304441" y="247634"/>
                  <a:pt x="302284" y="249797"/>
                  <a:pt x="299768" y="249797"/>
                </a:cubicBezTo>
                <a:lnTo>
                  <a:pt x="286110" y="249797"/>
                </a:lnTo>
                <a:lnTo>
                  <a:pt x="217817" y="249797"/>
                </a:lnTo>
                <a:lnTo>
                  <a:pt x="239383" y="298819"/>
                </a:lnTo>
                <a:cubicBezTo>
                  <a:pt x="240461" y="301342"/>
                  <a:pt x="239383" y="303865"/>
                  <a:pt x="237227" y="304946"/>
                </a:cubicBezTo>
                <a:cubicBezTo>
                  <a:pt x="236508" y="305307"/>
                  <a:pt x="235789" y="305307"/>
                  <a:pt x="235429" y="305307"/>
                </a:cubicBezTo>
                <a:cubicBezTo>
                  <a:pt x="233632" y="305307"/>
                  <a:pt x="231835" y="304225"/>
                  <a:pt x="231116" y="302784"/>
                </a:cubicBezTo>
                <a:lnTo>
                  <a:pt x="208112" y="249797"/>
                </a:lnTo>
                <a:lnTo>
                  <a:pt x="157073" y="249797"/>
                </a:lnTo>
                <a:lnTo>
                  <a:pt x="157073" y="300621"/>
                </a:lnTo>
                <a:cubicBezTo>
                  <a:pt x="157073" y="303144"/>
                  <a:pt x="154916" y="305307"/>
                  <a:pt x="152400" y="305307"/>
                </a:cubicBezTo>
                <a:cubicBezTo>
                  <a:pt x="149884" y="305307"/>
                  <a:pt x="147727" y="303144"/>
                  <a:pt x="147727" y="300621"/>
                </a:cubicBezTo>
                <a:lnTo>
                  <a:pt x="147727" y="249797"/>
                </a:lnTo>
                <a:lnTo>
                  <a:pt x="96688" y="249797"/>
                </a:lnTo>
                <a:lnTo>
                  <a:pt x="73325" y="302784"/>
                </a:lnTo>
                <a:cubicBezTo>
                  <a:pt x="72606" y="304946"/>
                  <a:pt x="69730" y="306028"/>
                  <a:pt x="67574" y="304946"/>
                </a:cubicBezTo>
                <a:cubicBezTo>
                  <a:pt x="65058" y="303865"/>
                  <a:pt x="63979" y="301342"/>
                  <a:pt x="65058" y="298819"/>
                </a:cubicBezTo>
                <a:lnTo>
                  <a:pt x="86624" y="249797"/>
                </a:lnTo>
                <a:lnTo>
                  <a:pt x="18331" y="249797"/>
                </a:lnTo>
                <a:lnTo>
                  <a:pt x="4673" y="249797"/>
                </a:lnTo>
                <a:cubicBezTo>
                  <a:pt x="2157" y="249797"/>
                  <a:pt x="0" y="247634"/>
                  <a:pt x="0" y="245111"/>
                </a:cubicBezTo>
                <a:cubicBezTo>
                  <a:pt x="0" y="242587"/>
                  <a:pt x="2157" y="240425"/>
                  <a:pt x="4673" y="240425"/>
                </a:cubicBezTo>
                <a:lnTo>
                  <a:pt x="13659" y="240425"/>
                </a:lnTo>
                <a:lnTo>
                  <a:pt x="13659" y="27755"/>
                </a:lnTo>
                <a:lnTo>
                  <a:pt x="4673" y="27755"/>
                </a:lnTo>
                <a:cubicBezTo>
                  <a:pt x="2157" y="27755"/>
                  <a:pt x="0" y="25593"/>
                  <a:pt x="0" y="23069"/>
                </a:cubicBezTo>
                <a:cubicBezTo>
                  <a:pt x="0" y="20546"/>
                  <a:pt x="2157" y="18384"/>
                  <a:pt x="4673" y="18384"/>
                </a:cubicBezTo>
                <a:lnTo>
                  <a:pt x="18331" y="18384"/>
                </a:lnTo>
                <a:lnTo>
                  <a:pt x="147727" y="18384"/>
                </a:lnTo>
                <a:lnTo>
                  <a:pt x="147727" y="4686"/>
                </a:lnTo>
                <a:cubicBezTo>
                  <a:pt x="147727" y="2163"/>
                  <a:pt x="149884" y="0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6" name="Freeform 819">
            <a:extLst>
              <a:ext uri="{FF2B5EF4-FFF2-40B4-BE49-F238E27FC236}">
                <a16:creationId xmlns:a16="http://schemas.microsoft.com/office/drawing/2014/main" id="{18C31A85-74D4-67DA-4F6E-679B834F00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0398" y="607620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4441">
                <a:moveTo>
                  <a:pt x="262746" y="277843"/>
                </a:moveTo>
                <a:cubicBezTo>
                  <a:pt x="261309" y="277843"/>
                  <a:pt x="259512" y="278202"/>
                  <a:pt x="258074" y="278921"/>
                </a:cubicBezTo>
                <a:cubicBezTo>
                  <a:pt x="258793" y="280359"/>
                  <a:pt x="258793" y="282515"/>
                  <a:pt x="258793" y="284312"/>
                </a:cubicBezTo>
                <a:cubicBezTo>
                  <a:pt x="258793" y="287907"/>
                  <a:pt x="258074" y="291501"/>
                  <a:pt x="256636" y="295096"/>
                </a:cubicBezTo>
                <a:lnTo>
                  <a:pt x="279280" y="295096"/>
                </a:lnTo>
                <a:lnTo>
                  <a:pt x="279280" y="294377"/>
                </a:lnTo>
                <a:cubicBezTo>
                  <a:pt x="279280" y="285391"/>
                  <a:pt x="271732" y="277843"/>
                  <a:pt x="262746" y="277843"/>
                </a:cubicBezTo>
                <a:close/>
                <a:moveTo>
                  <a:pt x="41695" y="277843"/>
                </a:moveTo>
                <a:cubicBezTo>
                  <a:pt x="32709" y="277843"/>
                  <a:pt x="25520" y="285391"/>
                  <a:pt x="25520" y="294377"/>
                </a:cubicBezTo>
                <a:lnTo>
                  <a:pt x="25520" y="295096"/>
                </a:lnTo>
                <a:lnTo>
                  <a:pt x="43492" y="295096"/>
                </a:lnTo>
                <a:cubicBezTo>
                  <a:pt x="42413" y="292220"/>
                  <a:pt x="41695" y="288985"/>
                  <a:pt x="41695" y="286110"/>
                </a:cubicBezTo>
                <a:cubicBezTo>
                  <a:pt x="41695" y="283234"/>
                  <a:pt x="42054" y="280718"/>
                  <a:pt x="43132" y="278202"/>
                </a:cubicBezTo>
                <a:cubicBezTo>
                  <a:pt x="42773" y="278202"/>
                  <a:pt x="42054" y="277843"/>
                  <a:pt x="41695" y="277843"/>
                </a:cubicBezTo>
                <a:close/>
                <a:moveTo>
                  <a:pt x="147728" y="267779"/>
                </a:moveTo>
                <a:cubicBezTo>
                  <a:pt x="137663" y="267779"/>
                  <a:pt x="129396" y="275686"/>
                  <a:pt x="129396" y="286110"/>
                </a:cubicBezTo>
                <a:cubicBezTo>
                  <a:pt x="129396" y="289345"/>
                  <a:pt x="130475" y="292579"/>
                  <a:pt x="132272" y="295096"/>
                </a:cubicBezTo>
                <a:lnTo>
                  <a:pt x="163543" y="295096"/>
                </a:lnTo>
                <a:cubicBezTo>
                  <a:pt x="164980" y="292579"/>
                  <a:pt x="166059" y="289345"/>
                  <a:pt x="166059" y="286110"/>
                </a:cubicBezTo>
                <a:cubicBezTo>
                  <a:pt x="166059" y="275686"/>
                  <a:pt x="157792" y="267779"/>
                  <a:pt x="147728" y="267779"/>
                </a:cubicBezTo>
                <a:close/>
                <a:moveTo>
                  <a:pt x="69371" y="267779"/>
                </a:moveTo>
                <a:cubicBezTo>
                  <a:pt x="59307" y="267779"/>
                  <a:pt x="51040" y="275686"/>
                  <a:pt x="51040" y="286110"/>
                </a:cubicBezTo>
                <a:cubicBezTo>
                  <a:pt x="51040" y="288985"/>
                  <a:pt x="52118" y="292579"/>
                  <a:pt x="53556" y="295096"/>
                </a:cubicBezTo>
                <a:lnTo>
                  <a:pt x="82311" y="295096"/>
                </a:lnTo>
                <a:cubicBezTo>
                  <a:pt x="80154" y="290423"/>
                  <a:pt x="78716" y="285391"/>
                  <a:pt x="78716" y="280359"/>
                </a:cubicBezTo>
                <a:cubicBezTo>
                  <a:pt x="78716" y="277124"/>
                  <a:pt x="79076" y="274248"/>
                  <a:pt x="80154" y="271013"/>
                </a:cubicBezTo>
                <a:cubicBezTo>
                  <a:pt x="76919" y="268857"/>
                  <a:pt x="73325" y="267779"/>
                  <a:pt x="69371" y="267779"/>
                </a:cubicBezTo>
                <a:close/>
                <a:moveTo>
                  <a:pt x="229679" y="264184"/>
                </a:moveTo>
                <a:cubicBezTo>
                  <a:pt x="227881" y="264184"/>
                  <a:pt x="226084" y="264544"/>
                  <a:pt x="224287" y="264903"/>
                </a:cubicBezTo>
                <a:cubicBezTo>
                  <a:pt x="225725" y="268857"/>
                  <a:pt x="226444" y="273170"/>
                  <a:pt x="226444" y="277124"/>
                </a:cubicBezTo>
                <a:cubicBezTo>
                  <a:pt x="226444" y="283594"/>
                  <a:pt x="225006" y="289704"/>
                  <a:pt x="221771" y="295096"/>
                </a:cubicBezTo>
                <a:lnTo>
                  <a:pt x="246213" y="295096"/>
                </a:lnTo>
                <a:cubicBezTo>
                  <a:pt x="248369" y="291861"/>
                  <a:pt x="249447" y="287907"/>
                  <a:pt x="249447" y="284312"/>
                </a:cubicBezTo>
                <a:cubicBezTo>
                  <a:pt x="249447" y="273170"/>
                  <a:pt x="240821" y="264184"/>
                  <a:pt x="229679" y="264184"/>
                </a:cubicBezTo>
                <a:close/>
                <a:moveTo>
                  <a:pt x="111784" y="256277"/>
                </a:moveTo>
                <a:cubicBezTo>
                  <a:pt x="98845" y="256277"/>
                  <a:pt x="88062" y="267060"/>
                  <a:pt x="88062" y="280359"/>
                </a:cubicBezTo>
                <a:cubicBezTo>
                  <a:pt x="88062" y="285750"/>
                  <a:pt x="89859" y="290782"/>
                  <a:pt x="93453" y="295096"/>
                </a:cubicBezTo>
                <a:lnTo>
                  <a:pt x="121848" y="295096"/>
                </a:lnTo>
                <a:cubicBezTo>
                  <a:pt x="121129" y="292220"/>
                  <a:pt x="120411" y="288985"/>
                  <a:pt x="120411" y="286110"/>
                </a:cubicBezTo>
                <a:cubicBezTo>
                  <a:pt x="120411" y="277483"/>
                  <a:pt x="124005" y="269935"/>
                  <a:pt x="130115" y="264903"/>
                </a:cubicBezTo>
                <a:cubicBezTo>
                  <a:pt x="125802" y="259512"/>
                  <a:pt x="119332" y="256277"/>
                  <a:pt x="111784" y="256277"/>
                </a:cubicBezTo>
                <a:close/>
                <a:moveTo>
                  <a:pt x="190500" y="250526"/>
                </a:moveTo>
                <a:cubicBezTo>
                  <a:pt x="179717" y="250526"/>
                  <a:pt x="170731" y="256636"/>
                  <a:pt x="166059" y="265622"/>
                </a:cubicBezTo>
                <a:cubicBezTo>
                  <a:pt x="171810" y="270654"/>
                  <a:pt x="175404" y="277843"/>
                  <a:pt x="175404" y="286110"/>
                </a:cubicBezTo>
                <a:cubicBezTo>
                  <a:pt x="175404" y="288985"/>
                  <a:pt x="174685" y="292220"/>
                  <a:pt x="173607" y="295096"/>
                </a:cubicBezTo>
                <a:lnTo>
                  <a:pt x="210269" y="295096"/>
                </a:lnTo>
                <a:cubicBezTo>
                  <a:pt x="214582" y="290423"/>
                  <a:pt x="217098" y="283953"/>
                  <a:pt x="217098" y="277124"/>
                </a:cubicBezTo>
                <a:cubicBezTo>
                  <a:pt x="217098" y="262387"/>
                  <a:pt x="205237" y="250526"/>
                  <a:pt x="190500" y="250526"/>
                </a:cubicBezTo>
                <a:close/>
                <a:moveTo>
                  <a:pt x="137663" y="223928"/>
                </a:moveTo>
                <a:cubicBezTo>
                  <a:pt x="137663" y="230397"/>
                  <a:pt x="137304" y="242618"/>
                  <a:pt x="134788" y="256277"/>
                </a:cubicBezTo>
                <a:cubicBezTo>
                  <a:pt x="136226" y="257355"/>
                  <a:pt x="137304" y="258793"/>
                  <a:pt x="138382" y="260230"/>
                </a:cubicBezTo>
                <a:cubicBezTo>
                  <a:pt x="141258" y="259152"/>
                  <a:pt x="144493" y="258433"/>
                  <a:pt x="147728" y="258433"/>
                </a:cubicBezTo>
                <a:cubicBezTo>
                  <a:pt x="151681" y="258433"/>
                  <a:pt x="155276" y="259152"/>
                  <a:pt x="158151" y="260590"/>
                </a:cubicBezTo>
                <a:cubicBezTo>
                  <a:pt x="161027" y="255917"/>
                  <a:pt x="164262" y="251963"/>
                  <a:pt x="168215" y="248729"/>
                </a:cubicBezTo>
                <a:cubicBezTo>
                  <a:pt x="166778" y="238305"/>
                  <a:pt x="166418" y="228960"/>
                  <a:pt x="166778" y="223928"/>
                </a:cubicBezTo>
                <a:lnTo>
                  <a:pt x="137663" y="223928"/>
                </a:lnTo>
                <a:close/>
                <a:moveTo>
                  <a:pt x="131913" y="200924"/>
                </a:moveTo>
                <a:lnTo>
                  <a:pt x="127959" y="214582"/>
                </a:lnTo>
                <a:lnTo>
                  <a:pt x="176482" y="214582"/>
                </a:lnTo>
                <a:lnTo>
                  <a:pt x="172169" y="200924"/>
                </a:lnTo>
                <a:lnTo>
                  <a:pt x="131913" y="200924"/>
                </a:lnTo>
                <a:close/>
                <a:moveTo>
                  <a:pt x="199846" y="114660"/>
                </a:moveTo>
                <a:cubicBezTo>
                  <a:pt x="200564" y="138023"/>
                  <a:pt x="196251" y="164262"/>
                  <a:pt x="183312" y="191219"/>
                </a:cubicBezTo>
                <a:cubicBezTo>
                  <a:pt x="192297" y="191579"/>
                  <a:pt x="207394" y="193735"/>
                  <a:pt x="220333" y="204518"/>
                </a:cubicBezTo>
                <a:cubicBezTo>
                  <a:pt x="221771" y="186187"/>
                  <a:pt x="221412" y="144493"/>
                  <a:pt x="199846" y="114660"/>
                </a:cubicBezTo>
                <a:close/>
                <a:moveTo>
                  <a:pt x="104596" y="114660"/>
                </a:moveTo>
                <a:cubicBezTo>
                  <a:pt x="82670" y="144493"/>
                  <a:pt x="82670" y="186187"/>
                  <a:pt x="84108" y="204518"/>
                </a:cubicBezTo>
                <a:cubicBezTo>
                  <a:pt x="97047" y="193735"/>
                  <a:pt x="112144" y="191579"/>
                  <a:pt x="121129" y="191219"/>
                </a:cubicBezTo>
                <a:cubicBezTo>
                  <a:pt x="108190" y="164262"/>
                  <a:pt x="103517" y="138023"/>
                  <a:pt x="104596" y="114660"/>
                </a:cubicBezTo>
                <a:close/>
                <a:moveTo>
                  <a:pt x="153377" y="88271"/>
                </a:moveTo>
                <a:cubicBezTo>
                  <a:pt x="146783" y="88271"/>
                  <a:pt x="141287" y="93608"/>
                  <a:pt x="141287" y="99657"/>
                </a:cubicBezTo>
                <a:cubicBezTo>
                  <a:pt x="141287" y="106062"/>
                  <a:pt x="146783" y="111399"/>
                  <a:pt x="153377" y="111399"/>
                </a:cubicBezTo>
                <a:cubicBezTo>
                  <a:pt x="159605" y="111399"/>
                  <a:pt x="164734" y="106062"/>
                  <a:pt x="164734" y="99657"/>
                </a:cubicBezTo>
                <a:cubicBezTo>
                  <a:pt x="164734" y="93608"/>
                  <a:pt x="159605" y="88271"/>
                  <a:pt x="153377" y="88271"/>
                </a:cubicBezTo>
                <a:close/>
                <a:moveTo>
                  <a:pt x="153377" y="79375"/>
                </a:moveTo>
                <a:cubicBezTo>
                  <a:pt x="164734" y="79375"/>
                  <a:pt x="174259" y="88627"/>
                  <a:pt x="174259" y="99657"/>
                </a:cubicBezTo>
                <a:cubicBezTo>
                  <a:pt x="174259" y="111043"/>
                  <a:pt x="164734" y="120294"/>
                  <a:pt x="153377" y="120294"/>
                </a:cubicBezTo>
                <a:cubicBezTo>
                  <a:pt x="141287" y="120294"/>
                  <a:pt x="131762" y="111043"/>
                  <a:pt x="131762" y="99657"/>
                </a:cubicBezTo>
                <a:cubicBezTo>
                  <a:pt x="131762" y="88627"/>
                  <a:pt x="141287" y="79375"/>
                  <a:pt x="153377" y="79375"/>
                </a:cubicBezTo>
                <a:close/>
                <a:moveTo>
                  <a:pt x="126162" y="57150"/>
                </a:moveTo>
                <a:cubicBezTo>
                  <a:pt x="112503" y="90937"/>
                  <a:pt x="104596" y="138742"/>
                  <a:pt x="131553" y="191579"/>
                </a:cubicBezTo>
                <a:lnTo>
                  <a:pt x="172888" y="191579"/>
                </a:lnTo>
                <a:cubicBezTo>
                  <a:pt x="199846" y="138382"/>
                  <a:pt x="191938" y="90937"/>
                  <a:pt x="178279" y="57150"/>
                </a:cubicBezTo>
                <a:lnTo>
                  <a:pt x="126162" y="57150"/>
                </a:lnTo>
                <a:close/>
                <a:moveTo>
                  <a:pt x="152400" y="11862"/>
                </a:moveTo>
                <a:cubicBezTo>
                  <a:pt x="147368" y="17613"/>
                  <a:pt x="138382" y="30552"/>
                  <a:pt x="130115" y="48164"/>
                </a:cubicBezTo>
                <a:lnTo>
                  <a:pt x="174326" y="48164"/>
                </a:lnTo>
                <a:cubicBezTo>
                  <a:pt x="166059" y="30552"/>
                  <a:pt x="157073" y="17613"/>
                  <a:pt x="152400" y="11862"/>
                </a:cubicBezTo>
                <a:close/>
                <a:moveTo>
                  <a:pt x="150963" y="0"/>
                </a:moveTo>
                <a:cubicBezTo>
                  <a:pt x="151681" y="0"/>
                  <a:pt x="151681" y="0"/>
                  <a:pt x="152400" y="0"/>
                </a:cubicBezTo>
                <a:cubicBezTo>
                  <a:pt x="152400" y="0"/>
                  <a:pt x="152760" y="0"/>
                  <a:pt x="153119" y="0"/>
                </a:cubicBezTo>
                <a:cubicBezTo>
                  <a:pt x="153479" y="360"/>
                  <a:pt x="153838" y="360"/>
                  <a:pt x="153838" y="360"/>
                </a:cubicBezTo>
                <a:cubicBezTo>
                  <a:pt x="154197" y="360"/>
                  <a:pt x="154557" y="719"/>
                  <a:pt x="154916" y="1079"/>
                </a:cubicBezTo>
                <a:cubicBezTo>
                  <a:pt x="155276" y="1079"/>
                  <a:pt x="155276" y="1079"/>
                  <a:pt x="155276" y="1079"/>
                </a:cubicBezTo>
                <a:lnTo>
                  <a:pt x="155276" y="1438"/>
                </a:lnTo>
                <a:lnTo>
                  <a:pt x="155635" y="1438"/>
                </a:lnTo>
                <a:cubicBezTo>
                  <a:pt x="155995" y="1797"/>
                  <a:pt x="172169" y="20129"/>
                  <a:pt x="185109" y="49602"/>
                </a:cubicBezTo>
                <a:cubicBezTo>
                  <a:pt x="185828" y="50321"/>
                  <a:pt x="186187" y="51040"/>
                  <a:pt x="186187" y="52118"/>
                </a:cubicBezTo>
                <a:cubicBezTo>
                  <a:pt x="191579" y="65777"/>
                  <a:pt x="196611" y="81232"/>
                  <a:pt x="198767" y="98845"/>
                </a:cubicBezTo>
                <a:cubicBezTo>
                  <a:pt x="239743" y="140539"/>
                  <a:pt x="228960" y="212426"/>
                  <a:pt x="228600" y="215661"/>
                </a:cubicBezTo>
                <a:cubicBezTo>
                  <a:pt x="228241" y="217458"/>
                  <a:pt x="226803" y="218896"/>
                  <a:pt x="225365" y="219255"/>
                </a:cubicBezTo>
                <a:cubicBezTo>
                  <a:pt x="225006" y="219614"/>
                  <a:pt x="224287" y="219614"/>
                  <a:pt x="223928" y="219614"/>
                </a:cubicBezTo>
                <a:cubicBezTo>
                  <a:pt x="222849" y="219614"/>
                  <a:pt x="221412" y="218896"/>
                  <a:pt x="220333" y="217817"/>
                </a:cubicBezTo>
                <a:cubicBezTo>
                  <a:pt x="207753" y="202362"/>
                  <a:pt x="190500" y="200564"/>
                  <a:pt x="181874" y="200564"/>
                </a:cubicBezTo>
                <a:lnTo>
                  <a:pt x="186906" y="217817"/>
                </a:lnTo>
                <a:cubicBezTo>
                  <a:pt x="187265" y="219614"/>
                  <a:pt x="187265" y="221052"/>
                  <a:pt x="186546" y="221771"/>
                </a:cubicBezTo>
                <a:cubicBezTo>
                  <a:pt x="185468" y="223209"/>
                  <a:pt x="184030" y="223928"/>
                  <a:pt x="182593" y="223928"/>
                </a:cubicBezTo>
                <a:lnTo>
                  <a:pt x="176123" y="223928"/>
                </a:lnTo>
                <a:cubicBezTo>
                  <a:pt x="175763" y="228241"/>
                  <a:pt x="176123" y="235070"/>
                  <a:pt x="176842" y="243696"/>
                </a:cubicBezTo>
                <a:cubicBezTo>
                  <a:pt x="181155" y="242259"/>
                  <a:pt x="185468" y="241180"/>
                  <a:pt x="190500" y="241180"/>
                </a:cubicBezTo>
                <a:cubicBezTo>
                  <a:pt x="202721" y="241180"/>
                  <a:pt x="213504" y="247291"/>
                  <a:pt x="219974" y="256636"/>
                </a:cubicBezTo>
                <a:cubicBezTo>
                  <a:pt x="222849" y="255558"/>
                  <a:pt x="226084" y="254839"/>
                  <a:pt x="229679" y="254839"/>
                </a:cubicBezTo>
                <a:cubicBezTo>
                  <a:pt x="240462" y="254839"/>
                  <a:pt x="250166" y="260949"/>
                  <a:pt x="255198" y="269935"/>
                </a:cubicBezTo>
                <a:cubicBezTo>
                  <a:pt x="257714" y="269216"/>
                  <a:pt x="259871" y="268857"/>
                  <a:pt x="262746" y="268857"/>
                </a:cubicBezTo>
                <a:cubicBezTo>
                  <a:pt x="277124" y="268857"/>
                  <a:pt x="288626" y="280359"/>
                  <a:pt x="288626" y="294377"/>
                </a:cubicBezTo>
                <a:lnTo>
                  <a:pt x="288266" y="295096"/>
                </a:lnTo>
                <a:lnTo>
                  <a:pt x="299768" y="295096"/>
                </a:lnTo>
                <a:cubicBezTo>
                  <a:pt x="302284" y="295096"/>
                  <a:pt x="304441" y="297252"/>
                  <a:pt x="304441" y="299768"/>
                </a:cubicBezTo>
                <a:cubicBezTo>
                  <a:pt x="304441" y="302284"/>
                  <a:pt x="302284" y="304441"/>
                  <a:pt x="299768" y="304441"/>
                </a:cubicBezTo>
                <a:lnTo>
                  <a:pt x="283234" y="304441"/>
                </a:lnTo>
                <a:lnTo>
                  <a:pt x="248369" y="304441"/>
                </a:lnTo>
                <a:lnTo>
                  <a:pt x="247650" y="304441"/>
                </a:lnTo>
                <a:lnTo>
                  <a:pt x="215661" y="304441"/>
                </a:lnTo>
                <a:lnTo>
                  <a:pt x="212426" y="304441"/>
                </a:lnTo>
                <a:lnTo>
                  <a:pt x="168215" y="304441"/>
                </a:lnTo>
                <a:lnTo>
                  <a:pt x="165699" y="304441"/>
                </a:lnTo>
                <a:lnTo>
                  <a:pt x="129756" y="304441"/>
                </a:lnTo>
                <a:lnTo>
                  <a:pt x="129037" y="304441"/>
                </a:lnTo>
                <a:lnTo>
                  <a:pt x="91296" y="304441"/>
                </a:lnTo>
                <a:lnTo>
                  <a:pt x="87343" y="304441"/>
                </a:lnTo>
                <a:lnTo>
                  <a:pt x="51399" y="304441"/>
                </a:lnTo>
                <a:lnTo>
                  <a:pt x="50321" y="304441"/>
                </a:lnTo>
                <a:lnTo>
                  <a:pt x="21926" y="304441"/>
                </a:lnTo>
                <a:lnTo>
                  <a:pt x="4673" y="304441"/>
                </a:lnTo>
                <a:cubicBezTo>
                  <a:pt x="1797" y="304441"/>
                  <a:pt x="0" y="302284"/>
                  <a:pt x="0" y="299768"/>
                </a:cubicBezTo>
                <a:cubicBezTo>
                  <a:pt x="0" y="297252"/>
                  <a:pt x="1797" y="295096"/>
                  <a:pt x="4673" y="295096"/>
                </a:cubicBezTo>
                <a:lnTo>
                  <a:pt x="16175" y="295096"/>
                </a:lnTo>
                <a:lnTo>
                  <a:pt x="16175" y="294377"/>
                </a:lnTo>
                <a:cubicBezTo>
                  <a:pt x="16175" y="280359"/>
                  <a:pt x="27677" y="268857"/>
                  <a:pt x="41695" y="268857"/>
                </a:cubicBezTo>
                <a:cubicBezTo>
                  <a:pt x="43851" y="268857"/>
                  <a:pt x="45648" y="268857"/>
                  <a:pt x="47446" y="269576"/>
                </a:cubicBezTo>
                <a:cubicBezTo>
                  <a:pt x="52478" y="262746"/>
                  <a:pt x="60385" y="258433"/>
                  <a:pt x="69371" y="258433"/>
                </a:cubicBezTo>
                <a:cubicBezTo>
                  <a:pt x="74763" y="258433"/>
                  <a:pt x="79795" y="259871"/>
                  <a:pt x="83748" y="262746"/>
                </a:cubicBezTo>
                <a:cubicBezTo>
                  <a:pt x="89859" y="253042"/>
                  <a:pt x="99923" y="246931"/>
                  <a:pt x="111784" y="246931"/>
                </a:cubicBezTo>
                <a:cubicBezTo>
                  <a:pt x="117176" y="246931"/>
                  <a:pt x="121848" y="248010"/>
                  <a:pt x="126521" y="250166"/>
                </a:cubicBezTo>
                <a:cubicBezTo>
                  <a:pt x="128318" y="239024"/>
                  <a:pt x="128318" y="228960"/>
                  <a:pt x="128318" y="223928"/>
                </a:cubicBezTo>
                <a:lnTo>
                  <a:pt x="121489" y="223928"/>
                </a:lnTo>
                <a:cubicBezTo>
                  <a:pt x="120051" y="223928"/>
                  <a:pt x="118973" y="223209"/>
                  <a:pt x="117895" y="221771"/>
                </a:cubicBezTo>
                <a:cubicBezTo>
                  <a:pt x="116816" y="221052"/>
                  <a:pt x="116816" y="219614"/>
                  <a:pt x="117176" y="217817"/>
                </a:cubicBezTo>
                <a:lnTo>
                  <a:pt x="122567" y="200564"/>
                </a:lnTo>
                <a:cubicBezTo>
                  <a:pt x="113941" y="200564"/>
                  <a:pt x="96329" y="202362"/>
                  <a:pt x="83748" y="217817"/>
                </a:cubicBezTo>
                <a:cubicBezTo>
                  <a:pt x="83029" y="218896"/>
                  <a:pt x="81592" y="219614"/>
                  <a:pt x="80513" y="219614"/>
                </a:cubicBezTo>
                <a:cubicBezTo>
                  <a:pt x="80154" y="219614"/>
                  <a:pt x="79795" y="219614"/>
                  <a:pt x="79076" y="219255"/>
                </a:cubicBezTo>
                <a:cubicBezTo>
                  <a:pt x="77279" y="218896"/>
                  <a:pt x="76200" y="217458"/>
                  <a:pt x="75841" y="215661"/>
                </a:cubicBezTo>
                <a:cubicBezTo>
                  <a:pt x="75481" y="212426"/>
                  <a:pt x="64698" y="140539"/>
                  <a:pt x="105674" y="98845"/>
                </a:cubicBezTo>
                <a:cubicBezTo>
                  <a:pt x="107830" y="81232"/>
                  <a:pt x="112503" y="65777"/>
                  <a:pt x="118254" y="52118"/>
                </a:cubicBezTo>
                <a:cubicBezTo>
                  <a:pt x="118254" y="51040"/>
                  <a:pt x="118613" y="50321"/>
                  <a:pt x="119332" y="49602"/>
                </a:cubicBezTo>
                <a:cubicBezTo>
                  <a:pt x="131913" y="20129"/>
                  <a:pt x="148446" y="1797"/>
                  <a:pt x="148806" y="1438"/>
                </a:cubicBezTo>
                <a:cubicBezTo>
                  <a:pt x="148806" y="1438"/>
                  <a:pt x="148806" y="1438"/>
                  <a:pt x="149165" y="1438"/>
                </a:cubicBezTo>
                <a:lnTo>
                  <a:pt x="149165" y="1079"/>
                </a:lnTo>
                <a:cubicBezTo>
                  <a:pt x="149525" y="719"/>
                  <a:pt x="150244" y="360"/>
                  <a:pt x="150603" y="360"/>
                </a:cubicBezTo>
                <a:cubicBezTo>
                  <a:pt x="150603" y="360"/>
                  <a:pt x="150963" y="360"/>
                  <a:pt x="1509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81351AB-76AF-33BF-F3FB-7BC6B314B90E}"/>
              </a:ext>
            </a:extLst>
          </p:cNvPr>
          <p:cNvSpPr/>
          <p:nvPr userDrawn="1"/>
        </p:nvSpPr>
        <p:spPr>
          <a:xfrm>
            <a:off x="5763108" y="3431592"/>
            <a:ext cx="5004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Roteiro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E1029629-9359-53DB-8B99-3D4E2D66B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934" y="6233687"/>
            <a:ext cx="1980265" cy="62431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B3ABF00-F0B9-66E0-D6D5-BB029652A2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485" y="6278517"/>
            <a:ext cx="1493127" cy="5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1" descr="preencoded.png">
            <a:extLst>
              <a:ext uri="{FF2B5EF4-FFF2-40B4-BE49-F238E27FC236}">
                <a16:creationId xmlns:a16="http://schemas.microsoft.com/office/drawing/2014/main" id="{039C24D8-1A07-4C07-B846-950067C3D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08" y="6393263"/>
            <a:ext cx="860076" cy="712191"/>
          </a:xfrm>
          <a:prstGeom prst="rect">
            <a:avLst/>
          </a:prstGeom>
        </p:spPr>
      </p:pic>
      <p:sp>
        <p:nvSpPr>
          <p:cNvPr id="5" name="Freeform 813">
            <a:extLst>
              <a:ext uri="{FF2B5EF4-FFF2-40B4-BE49-F238E27FC236}">
                <a16:creationId xmlns:a16="http://schemas.microsoft.com/office/drawing/2014/main" id="{F4D1CCB2-DDF9-0F4B-0214-B17B7FE709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8195" y="603179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5370">
                <a:moveTo>
                  <a:pt x="58202" y="197423"/>
                </a:moveTo>
                <a:lnTo>
                  <a:pt x="58202" y="216091"/>
                </a:lnTo>
                <a:lnTo>
                  <a:pt x="76898" y="216091"/>
                </a:lnTo>
                <a:lnTo>
                  <a:pt x="76898" y="206757"/>
                </a:lnTo>
                <a:lnTo>
                  <a:pt x="76898" y="197423"/>
                </a:lnTo>
                <a:lnTo>
                  <a:pt x="58202" y="197423"/>
                </a:lnTo>
                <a:close/>
                <a:moveTo>
                  <a:pt x="193880" y="155800"/>
                </a:moveTo>
                <a:cubicBezTo>
                  <a:pt x="195673" y="153988"/>
                  <a:pt x="198540" y="153988"/>
                  <a:pt x="200333" y="155800"/>
                </a:cubicBezTo>
                <a:lnTo>
                  <a:pt x="208577" y="164134"/>
                </a:lnTo>
                <a:lnTo>
                  <a:pt x="216822" y="155800"/>
                </a:lnTo>
                <a:cubicBezTo>
                  <a:pt x="218614" y="153988"/>
                  <a:pt x="221482" y="153988"/>
                  <a:pt x="223274" y="155800"/>
                </a:cubicBezTo>
                <a:cubicBezTo>
                  <a:pt x="225067" y="157612"/>
                  <a:pt x="225067" y="160511"/>
                  <a:pt x="223274" y="162685"/>
                </a:cubicBezTo>
                <a:lnTo>
                  <a:pt x="215030" y="171019"/>
                </a:lnTo>
                <a:lnTo>
                  <a:pt x="223274" y="179353"/>
                </a:lnTo>
                <a:cubicBezTo>
                  <a:pt x="225067" y="180803"/>
                  <a:pt x="225067" y="183702"/>
                  <a:pt x="223274" y="185876"/>
                </a:cubicBezTo>
                <a:cubicBezTo>
                  <a:pt x="222557" y="186601"/>
                  <a:pt x="221124" y="186963"/>
                  <a:pt x="220048" y="186963"/>
                </a:cubicBezTo>
                <a:cubicBezTo>
                  <a:pt x="218973" y="186963"/>
                  <a:pt x="217897" y="186601"/>
                  <a:pt x="216822" y="185876"/>
                </a:cubicBezTo>
                <a:lnTo>
                  <a:pt x="208577" y="177542"/>
                </a:lnTo>
                <a:lnTo>
                  <a:pt x="200333" y="185876"/>
                </a:lnTo>
                <a:cubicBezTo>
                  <a:pt x="199616" y="186601"/>
                  <a:pt x="198182" y="186963"/>
                  <a:pt x="197107" y="186963"/>
                </a:cubicBezTo>
                <a:cubicBezTo>
                  <a:pt x="196031" y="186963"/>
                  <a:pt x="194597" y="186601"/>
                  <a:pt x="193880" y="185876"/>
                </a:cubicBezTo>
                <a:cubicBezTo>
                  <a:pt x="192088" y="183702"/>
                  <a:pt x="192088" y="180803"/>
                  <a:pt x="193880" y="179353"/>
                </a:cubicBezTo>
                <a:lnTo>
                  <a:pt x="202125" y="171019"/>
                </a:lnTo>
                <a:lnTo>
                  <a:pt x="193880" y="162685"/>
                </a:lnTo>
                <a:cubicBezTo>
                  <a:pt x="192088" y="160511"/>
                  <a:pt x="192088" y="157612"/>
                  <a:pt x="193880" y="155800"/>
                </a:cubicBezTo>
                <a:close/>
                <a:moveTo>
                  <a:pt x="109723" y="84343"/>
                </a:moveTo>
                <a:cubicBezTo>
                  <a:pt x="111497" y="82550"/>
                  <a:pt x="114334" y="82550"/>
                  <a:pt x="116107" y="84343"/>
                </a:cubicBezTo>
                <a:lnTo>
                  <a:pt x="124264" y="92587"/>
                </a:lnTo>
                <a:lnTo>
                  <a:pt x="132422" y="84343"/>
                </a:lnTo>
                <a:cubicBezTo>
                  <a:pt x="134195" y="82550"/>
                  <a:pt x="137387" y="82550"/>
                  <a:pt x="138806" y="84343"/>
                </a:cubicBezTo>
                <a:cubicBezTo>
                  <a:pt x="140933" y="86135"/>
                  <a:pt x="140933" y="89003"/>
                  <a:pt x="138806" y="91154"/>
                </a:cubicBezTo>
                <a:lnTo>
                  <a:pt x="130648" y="99398"/>
                </a:lnTo>
                <a:lnTo>
                  <a:pt x="138806" y="107285"/>
                </a:lnTo>
                <a:cubicBezTo>
                  <a:pt x="140933" y="109436"/>
                  <a:pt x="140933" y="112304"/>
                  <a:pt x="138806" y="114096"/>
                </a:cubicBezTo>
                <a:cubicBezTo>
                  <a:pt x="138096" y="114813"/>
                  <a:pt x="136678" y="115530"/>
                  <a:pt x="135968" y="115530"/>
                </a:cubicBezTo>
                <a:cubicBezTo>
                  <a:pt x="134550" y="115530"/>
                  <a:pt x="133486" y="114813"/>
                  <a:pt x="132422" y="114096"/>
                </a:cubicBezTo>
                <a:lnTo>
                  <a:pt x="124264" y="105851"/>
                </a:lnTo>
                <a:lnTo>
                  <a:pt x="116107" y="114096"/>
                </a:lnTo>
                <a:cubicBezTo>
                  <a:pt x="115398" y="114813"/>
                  <a:pt x="113979" y="115530"/>
                  <a:pt x="112915" y="115530"/>
                </a:cubicBezTo>
                <a:cubicBezTo>
                  <a:pt x="111851" y="115530"/>
                  <a:pt x="110433" y="114813"/>
                  <a:pt x="109723" y="114096"/>
                </a:cubicBezTo>
                <a:cubicBezTo>
                  <a:pt x="107950" y="112304"/>
                  <a:pt x="107950" y="109436"/>
                  <a:pt x="109723" y="107285"/>
                </a:cubicBezTo>
                <a:lnTo>
                  <a:pt x="117881" y="99398"/>
                </a:lnTo>
                <a:lnTo>
                  <a:pt x="109723" y="91154"/>
                </a:lnTo>
                <a:cubicBezTo>
                  <a:pt x="107950" y="89003"/>
                  <a:pt x="107950" y="86135"/>
                  <a:pt x="109723" y="84343"/>
                </a:cubicBezTo>
                <a:close/>
                <a:moveTo>
                  <a:pt x="210344" y="53470"/>
                </a:moveTo>
                <a:cubicBezTo>
                  <a:pt x="204571" y="53470"/>
                  <a:pt x="199881" y="58161"/>
                  <a:pt x="199881" y="63933"/>
                </a:cubicBezTo>
                <a:cubicBezTo>
                  <a:pt x="199881" y="69706"/>
                  <a:pt x="204571" y="74397"/>
                  <a:pt x="210344" y="74397"/>
                </a:cubicBezTo>
                <a:cubicBezTo>
                  <a:pt x="215756" y="74397"/>
                  <a:pt x="220447" y="69706"/>
                  <a:pt x="220447" y="63933"/>
                </a:cubicBezTo>
                <a:cubicBezTo>
                  <a:pt x="220447" y="58161"/>
                  <a:pt x="215756" y="53470"/>
                  <a:pt x="210344" y="53470"/>
                </a:cubicBezTo>
                <a:close/>
                <a:moveTo>
                  <a:pt x="166063" y="52388"/>
                </a:moveTo>
                <a:lnTo>
                  <a:pt x="186197" y="63876"/>
                </a:lnTo>
                <a:lnTo>
                  <a:pt x="166063" y="75364"/>
                </a:lnTo>
                <a:lnTo>
                  <a:pt x="166063" y="68543"/>
                </a:lnTo>
                <a:lnTo>
                  <a:pt x="116087" y="68543"/>
                </a:lnTo>
                <a:cubicBezTo>
                  <a:pt x="99189" y="68543"/>
                  <a:pt x="85167" y="82544"/>
                  <a:pt x="85167" y="99776"/>
                </a:cubicBezTo>
                <a:cubicBezTo>
                  <a:pt x="85167" y="116649"/>
                  <a:pt x="99189" y="130650"/>
                  <a:pt x="116087" y="130650"/>
                </a:cubicBezTo>
                <a:lnTo>
                  <a:pt x="214960" y="130650"/>
                </a:lnTo>
                <a:cubicBezTo>
                  <a:pt x="237611" y="130650"/>
                  <a:pt x="255229" y="148600"/>
                  <a:pt x="255229" y="171217"/>
                </a:cubicBezTo>
                <a:cubicBezTo>
                  <a:pt x="255229" y="193115"/>
                  <a:pt x="237611" y="211424"/>
                  <a:pt x="214960" y="211424"/>
                </a:cubicBezTo>
                <a:lnTo>
                  <a:pt x="85886" y="211424"/>
                </a:lnTo>
                <a:lnTo>
                  <a:pt x="85886" y="216091"/>
                </a:lnTo>
                <a:cubicBezTo>
                  <a:pt x="85886" y="221117"/>
                  <a:pt x="81931" y="225066"/>
                  <a:pt x="76898" y="225066"/>
                </a:cubicBezTo>
                <a:lnTo>
                  <a:pt x="58202" y="225066"/>
                </a:lnTo>
                <a:cubicBezTo>
                  <a:pt x="53168" y="225066"/>
                  <a:pt x="49213" y="221117"/>
                  <a:pt x="49213" y="216091"/>
                </a:cubicBezTo>
                <a:lnTo>
                  <a:pt x="49213" y="197423"/>
                </a:lnTo>
                <a:cubicBezTo>
                  <a:pt x="49213" y="192397"/>
                  <a:pt x="53168" y="188448"/>
                  <a:pt x="58202" y="188448"/>
                </a:cubicBezTo>
                <a:lnTo>
                  <a:pt x="76898" y="188448"/>
                </a:lnTo>
                <a:cubicBezTo>
                  <a:pt x="81931" y="188448"/>
                  <a:pt x="85886" y="192397"/>
                  <a:pt x="85886" y="197423"/>
                </a:cubicBezTo>
                <a:lnTo>
                  <a:pt x="85886" y="202090"/>
                </a:lnTo>
                <a:lnTo>
                  <a:pt x="214960" y="202090"/>
                </a:lnTo>
                <a:cubicBezTo>
                  <a:pt x="232218" y="202090"/>
                  <a:pt x="246240" y="188089"/>
                  <a:pt x="246240" y="171217"/>
                </a:cubicBezTo>
                <a:cubicBezTo>
                  <a:pt x="246240" y="153985"/>
                  <a:pt x="232218" y="139984"/>
                  <a:pt x="214960" y="139984"/>
                </a:cubicBezTo>
                <a:lnTo>
                  <a:pt x="116087" y="139984"/>
                </a:lnTo>
                <a:cubicBezTo>
                  <a:pt x="94155" y="139984"/>
                  <a:pt x="75819" y="121675"/>
                  <a:pt x="75819" y="99776"/>
                </a:cubicBezTo>
                <a:cubicBezTo>
                  <a:pt x="75819" y="77518"/>
                  <a:pt x="94155" y="59209"/>
                  <a:pt x="116087" y="59209"/>
                </a:cubicBezTo>
                <a:lnTo>
                  <a:pt x="166063" y="59209"/>
                </a:lnTo>
                <a:lnTo>
                  <a:pt x="166063" y="52388"/>
                </a:lnTo>
                <a:close/>
                <a:moveTo>
                  <a:pt x="210344" y="44450"/>
                </a:moveTo>
                <a:cubicBezTo>
                  <a:pt x="221168" y="44450"/>
                  <a:pt x="229827" y="53109"/>
                  <a:pt x="229827" y="63933"/>
                </a:cubicBezTo>
                <a:cubicBezTo>
                  <a:pt x="229827" y="74757"/>
                  <a:pt x="221168" y="83777"/>
                  <a:pt x="210344" y="83777"/>
                </a:cubicBezTo>
                <a:cubicBezTo>
                  <a:pt x="199159" y="83777"/>
                  <a:pt x="190500" y="74757"/>
                  <a:pt x="190500" y="63933"/>
                </a:cubicBezTo>
                <a:cubicBezTo>
                  <a:pt x="190500" y="53109"/>
                  <a:pt x="199159" y="44450"/>
                  <a:pt x="210344" y="44450"/>
                </a:cubicBezTo>
                <a:close/>
                <a:moveTo>
                  <a:pt x="23363" y="27755"/>
                </a:moveTo>
                <a:lnTo>
                  <a:pt x="23363" y="240425"/>
                </a:lnTo>
                <a:lnTo>
                  <a:pt x="281437" y="240425"/>
                </a:lnTo>
                <a:lnTo>
                  <a:pt x="281437" y="27755"/>
                </a:lnTo>
                <a:lnTo>
                  <a:pt x="23363" y="27755"/>
                </a:lnTo>
                <a:close/>
                <a:moveTo>
                  <a:pt x="152400" y="0"/>
                </a:moveTo>
                <a:cubicBezTo>
                  <a:pt x="154916" y="0"/>
                  <a:pt x="157073" y="2163"/>
                  <a:pt x="157073" y="4686"/>
                </a:cubicBezTo>
                <a:lnTo>
                  <a:pt x="157073" y="18384"/>
                </a:lnTo>
                <a:lnTo>
                  <a:pt x="286110" y="18384"/>
                </a:lnTo>
                <a:lnTo>
                  <a:pt x="299768" y="18384"/>
                </a:lnTo>
                <a:cubicBezTo>
                  <a:pt x="302284" y="18384"/>
                  <a:pt x="304441" y="20546"/>
                  <a:pt x="304441" y="23069"/>
                </a:cubicBezTo>
                <a:cubicBezTo>
                  <a:pt x="304441" y="25593"/>
                  <a:pt x="302284" y="27755"/>
                  <a:pt x="299768" y="27755"/>
                </a:cubicBezTo>
                <a:lnTo>
                  <a:pt x="290423" y="27755"/>
                </a:lnTo>
                <a:lnTo>
                  <a:pt x="290423" y="240425"/>
                </a:lnTo>
                <a:lnTo>
                  <a:pt x="299768" y="240425"/>
                </a:lnTo>
                <a:cubicBezTo>
                  <a:pt x="302284" y="240425"/>
                  <a:pt x="304441" y="242587"/>
                  <a:pt x="304441" y="245111"/>
                </a:cubicBezTo>
                <a:cubicBezTo>
                  <a:pt x="304441" y="247634"/>
                  <a:pt x="302284" y="249797"/>
                  <a:pt x="299768" y="249797"/>
                </a:cubicBezTo>
                <a:lnTo>
                  <a:pt x="286110" y="249797"/>
                </a:lnTo>
                <a:lnTo>
                  <a:pt x="217817" y="249797"/>
                </a:lnTo>
                <a:lnTo>
                  <a:pt x="239383" y="298819"/>
                </a:lnTo>
                <a:cubicBezTo>
                  <a:pt x="240461" y="301342"/>
                  <a:pt x="239383" y="303865"/>
                  <a:pt x="237227" y="304946"/>
                </a:cubicBezTo>
                <a:cubicBezTo>
                  <a:pt x="236508" y="305307"/>
                  <a:pt x="235789" y="305307"/>
                  <a:pt x="235429" y="305307"/>
                </a:cubicBezTo>
                <a:cubicBezTo>
                  <a:pt x="233632" y="305307"/>
                  <a:pt x="231835" y="304225"/>
                  <a:pt x="231116" y="302784"/>
                </a:cubicBezTo>
                <a:lnTo>
                  <a:pt x="208112" y="249797"/>
                </a:lnTo>
                <a:lnTo>
                  <a:pt x="157073" y="249797"/>
                </a:lnTo>
                <a:lnTo>
                  <a:pt x="157073" y="300621"/>
                </a:lnTo>
                <a:cubicBezTo>
                  <a:pt x="157073" y="303144"/>
                  <a:pt x="154916" y="305307"/>
                  <a:pt x="152400" y="305307"/>
                </a:cubicBezTo>
                <a:cubicBezTo>
                  <a:pt x="149884" y="305307"/>
                  <a:pt x="147727" y="303144"/>
                  <a:pt x="147727" y="300621"/>
                </a:cubicBezTo>
                <a:lnTo>
                  <a:pt x="147727" y="249797"/>
                </a:lnTo>
                <a:lnTo>
                  <a:pt x="96688" y="249797"/>
                </a:lnTo>
                <a:lnTo>
                  <a:pt x="73325" y="302784"/>
                </a:lnTo>
                <a:cubicBezTo>
                  <a:pt x="72606" y="304946"/>
                  <a:pt x="69730" y="306028"/>
                  <a:pt x="67574" y="304946"/>
                </a:cubicBezTo>
                <a:cubicBezTo>
                  <a:pt x="65058" y="303865"/>
                  <a:pt x="63979" y="301342"/>
                  <a:pt x="65058" y="298819"/>
                </a:cubicBezTo>
                <a:lnTo>
                  <a:pt x="86624" y="249797"/>
                </a:lnTo>
                <a:lnTo>
                  <a:pt x="18331" y="249797"/>
                </a:lnTo>
                <a:lnTo>
                  <a:pt x="4673" y="249797"/>
                </a:lnTo>
                <a:cubicBezTo>
                  <a:pt x="2157" y="249797"/>
                  <a:pt x="0" y="247634"/>
                  <a:pt x="0" y="245111"/>
                </a:cubicBezTo>
                <a:cubicBezTo>
                  <a:pt x="0" y="242587"/>
                  <a:pt x="2157" y="240425"/>
                  <a:pt x="4673" y="240425"/>
                </a:cubicBezTo>
                <a:lnTo>
                  <a:pt x="13659" y="240425"/>
                </a:lnTo>
                <a:lnTo>
                  <a:pt x="13659" y="27755"/>
                </a:lnTo>
                <a:lnTo>
                  <a:pt x="4673" y="27755"/>
                </a:lnTo>
                <a:cubicBezTo>
                  <a:pt x="2157" y="27755"/>
                  <a:pt x="0" y="25593"/>
                  <a:pt x="0" y="23069"/>
                </a:cubicBezTo>
                <a:cubicBezTo>
                  <a:pt x="0" y="20546"/>
                  <a:pt x="2157" y="18384"/>
                  <a:pt x="4673" y="18384"/>
                </a:cubicBezTo>
                <a:lnTo>
                  <a:pt x="18331" y="18384"/>
                </a:lnTo>
                <a:lnTo>
                  <a:pt x="147727" y="18384"/>
                </a:lnTo>
                <a:lnTo>
                  <a:pt x="147727" y="4686"/>
                </a:lnTo>
                <a:cubicBezTo>
                  <a:pt x="147727" y="2163"/>
                  <a:pt x="149884" y="0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6" name="Freeform 819">
            <a:extLst>
              <a:ext uri="{FF2B5EF4-FFF2-40B4-BE49-F238E27FC236}">
                <a16:creationId xmlns:a16="http://schemas.microsoft.com/office/drawing/2014/main" id="{18C31A85-74D4-67DA-4F6E-679B834F00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0398" y="607620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4441">
                <a:moveTo>
                  <a:pt x="262746" y="277843"/>
                </a:moveTo>
                <a:cubicBezTo>
                  <a:pt x="261309" y="277843"/>
                  <a:pt x="259512" y="278202"/>
                  <a:pt x="258074" y="278921"/>
                </a:cubicBezTo>
                <a:cubicBezTo>
                  <a:pt x="258793" y="280359"/>
                  <a:pt x="258793" y="282515"/>
                  <a:pt x="258793" y="284312"/>
                </a:cubicBezTo>
                <a:cubicBezTo>
                  <a:pt x="258793" y="287907"/>
                  <a:pt x="258074" y="291501"/>
                  <a:pt x="256636" y="295096"/>
                </a:cubicBezTo>
                <a:lnTo>
                  <a:pt x="279280" y="295096"/>
                </a:lnTo>
                <a:lnTo>
                  <a:pt x="279280" y="294377"/>
                </a:lnTo>
                <a:cubicBezTo>
                  <a:pt x="279280" y="285391"/>
                  <a:pt x="271732" y="277843"/>
                  <a:pt x="262746" y="277843"/>
                </a:cubicBezTo>
                <a:close/>
                <a:moveTo>
                  <a:pt x="41695" y="277843"/>
                </a:moveTo>
                <a:cubicBezTo>
                  <a:pt x="32709" y="277843"/>
                  <a:pt x="25520" y="285391"/>
                  <a:pt x="25520" y="294377"/>
                </a:cubicBezTo>
                <a:lnTo>
                  <a:pt x="25520" y="295096"/>
                </a:lnTo>
                <a:lnTo>
                  <a:pt x="43492" y="295096"/>
                </a:lnTo>
                <a:cubicBezTo>
                  <a:pt x="42413" y="292220"/>
                  <a:pt x="41695" y="288985"/>
                  <a:pt x="41695" y="286110"/>
                </a:cubicBezTo>
                <a:cubicBezTo>
                  <a:pt x="41695" y="283234"/>
                  <a:pt x="42054" y="280718"/>
                  <a:pt x="43132" y="278202"/>
                </a:cubicBezTo>
                <a:cubicBezTo>
                  <a:pt x="42773" y="278202"/>
                  <a:pt x="42054" y="277843"/>
                  <a:pt x="41695" y="277843"/>
                </a:cubicBezTo>
                <a:close/>
                <a:moveTo>
                  <a:pt x="147728" y="267779"/>
                </a:moveTo>
                <a:cubicBezTo>
                  <a:pt x="137663" y="267779"/>
                  <a:pt x="129396" y="275686"/>
                  <a:pt x="129396" y="286110"/>
                </a:cubicBezTo>
                <a:cubicBezTo>
                  <a:pt x="129396" y="289345"/>
                  <a:pt x="130475" y="292579"/>
                  <a:pt x="132272" y="295096"/>
                </a:cubicBezTo>
                <a:lnTo>
                  <a:pt x="163543" y="295096"/>
                </a:lnTo>
                <a:cubicBezTo>
                  <a:pt x="164980" y="292579"/>
                  <a:pt x="166059" y="289345"/>
                  <a:pt x="166059" y="286110"/>
                </a:cubicBezTo>
                <a:cubicBezTo>
                  <a:pt x="166059" y="275686"/>
                  <a:pt x="157792" y="267779"/>
                  <a:pt x="147728" y="267779"/>
                </a:cubicBezTo>
                <a:close/>
                <a:moveTo>
                  <a:pt x="69371" y="267779"/>
                </a:moveTo>
                <a:cubicBezTo>
                  <a:pt x="59307" y="267779"/>
                  <a:pt x="51040" y="275686"/>
                  <a:pt x="51040" y="286110"/>
                </a:cubicBezTo>
                <a:cubicBezTo>
                  <a:pt x="51040" y="288985"/>
                  <a:pt x="52118" y="292579"/>
                  <a:pt x="53556" y="295096"/>
                </a:cubicBezTo>
                <a:lnTo>
                  <a:pt x="82311" y="295096"/>
                </a:lnTo>
                <a:cubicBezTo>
                  <a:pt x="80154" y="290423"/>
                  <a:pt x="78716" y="285391"/>
                  <a:pt x="78716" y="280359"/>
                </a:cubicBezTo>
                <a:cubicBezTo>
                  <a:pt x="78716" y="277124"/>
                  <a:pt x="79076" y="274248"/>
                  <a:pt x="80154" y="271013"/>
                </a:cubicBezTo>
                <a:cubicBezTo>
                  <a:pt x="76919" y="268857"/>
                  <a:pt x="73325" y="267779"/>
                  <a:pt x="69371" y="267779"/>
                </a:cubicBezTo>
                <a:close/>
                <a:moveTo>
                  <a:pt x="229679" y="264184"/>
                </a:moveTo>
                <a:cubicBezTo>
                  <a:pt x="227881" y="264184"/>
                  <a:pt x="226084" y="264544"/>
                  <a:pt x="224287" y="264903"/>
                </a:cubicBezTo>
                <a:cubicBezTo>
                  <a:pt x="225725" y="268857"/>
                  <a:pt x="226444" y="273170"/>
                  <a:pt x="226444" y="277124"/>
                </a:cubicBezTo>
                <a:cubicBezTo>
                  <a:pt x="226444" y="283594"/>
                  <a:pt x="225006" y="289704"/>
                  <a:pt x="221771" y="295096"/>
                </a:cubicBezTo>
                <a:lnTo>
                  <a:pt x="246213" y="295096"/>
                </a:lnTo>
                <a:cubicBezTo>
                  <a:pt x="248369" y="291861"/>
                  <a:pt x="249447" y="287907"/>
                  <a:pt x="249447" y="284312"/>
                </a:cubicBezTo>
                <a:cubicBezTo>
                  <a:pt x="249447" y="273170"/>
                  <a:pt x="240821" y="264184"/>
                  <a:pt x="229679" y="264184"/>
                </a:cubicBezTo>
                <a:close/>
                <a:moveTo>
                  <a:pt x="111784" y="256277"/>
                </a:moveTo>
                <a:cubicBezTo>
                  <a:pt x="98845" y="256277"/>
                  <a:pt x="88062" y="267060"/>
                  <a:pt x="88062" y="280359"/>
                </a:cubicBezTo>
                <a:cubicBezTo>
                  <a:pt x="88062" y="285750"/>
                  <a:pt x="89859" y="290782"/>
                  <a:pt x="93453" y="295096"/>
                </a:cubicBezTo>
                <a:lnTo>
                  <a:pt x="121848" y="295096"/>
                </a:lnTo>
                <a:cubicBezTo>
                  <a:pt x="121129" y="292220"/>
                  <a:pt x="120411" y="288985"/>
                  <a:pt x="120411" y="286110"/>
                </a:cubicBezTo>
                <a:cubicBezTo>
                  <a:pt x="120411" y="277483"/>
                  <a:pt x="124005" y="269935"/>
                  <a:pt x="130115" y="264903"/>
                </a:cubicBezTo>
                <a:cubicBezTo>
                  <a:pt x="125802" y="259512"/>
                  <a:pt x="119332" y="256277"/>
                  <a:pt x="111784" y="256277"/>
                </a:cubicBezTo>
                <a:close/>
                <a:moveTo>
                  <a:pt x="190500" y="250526"/>
                </a:moveTo>
                <a:cubicBezTo>
                  <a:pt x="179717" y="250526"/>
                  <a:pt x="170731" y="256636"/>
                  <a:pt x="166059" y="265622"/>
                </a:cubicBezTo>
                <a:cubicBezTo>
                  <a:pt x="171810" y="270654"/>
                  <a:pt x="175404" y="277843"/>
                  <a:pt x="175404" y="286110"/>
                </a:cubicBezTo>
                <a:cubicBezTo>
                  <a:pt x="175404" y="288985"/>
                  <a:pt x="174685" y="292220"/>
                  <a:pt x="173607" y="295096"/>
                </a:cubicBezTo>
                <a:lnTo>
                  <a:pt x="210269" y="295096"/>
                </a:lnTo>
                <a:cubicBezTo>
                  <a:pt x="214582" y="290423"/>
                  <a:pt x="217098" y="283953"/>
                  <a:pt x="217098" y="277124"/>
                </a:cubicBezTo>
                <a:cubicBezTo>
                  <a:pt x="217098" y="262387"/>
                  <a:pt x="205237" y="250526"/>
                  <a:pt x="190500" y="250526"/>
                </a:cubicBezTo>
                <a:close/>
                <a:moveTo>
                  <a:pt x="137663" y="223928"/>
                </a:moveTo>
                <a:cubicBezTo>
                  <a:pt x="137663" y="230397"/>
                  <a:pt x="137304" y="242618"/>
                  <a:pt x="134788" y="256277"/>
                </a:cubicBezTo>
                <a:cubicBezTo>
                  <a:pt x="136226" y="257355"/>
                  <a:pt x="137304" y="258793"/>
                  <a:pt x="138382" y="260230"/>
                </a:cubicBezTo>
                <a:cubicBezTo>
                  <a:pt x="141258" y="259152"/>
                  <a:pt x="144493" y="258433"/>
                  <a:pt x="147728" y="258433"/>
                </a:cubicBezTo>
                <a:cubicBezTo>
                  <a:pt x="151681" y="258433"/>
                  <a:pt x="155276" y="259152"/>
                  <a:pt x="158151" y="260590"/>
                </a:cubicBezTo>
                <a:cubicBezTo>
                  <a:pt x="161027" y="255917"/>
                  <a:pt x="164262" y="251963"/>
                  <a:pt x="168215" y="248729"/>
                </a:cubicBezTo>
                <a:cubicBezTo>
                  <a:pt x="166778" y="238305"/>
                  <a:pt x="166418" y="228960"/>
                  <a:pt x="166778" y="223928"/>
                </a:cubicBezTo>
                <a:lnTo>
                  <a:pt x="137663" y="223928"/>
                </a:lnTo>
                <a:close/>
                <a:moveTo>
                  <a:pt x="131913" y="200924"/>
                </a:moveTo>
                <a:lnTo>
                  <a:pt x="127959" y="214582"/>
                </a:lnTo>
                <a:lnTo>
                  <a:pt x="176482" y="214582"/>
                </a:lnTo>
                <a:lnTo>
                  <a:pt x="172169" y="200924"/>
                </a:lnTo>
                <a:lnTo>
                  <a:pt x="131913" y="200924"/>
                </a:lnTo>
                <a:close/>
                <a:moveTo>
                  <a:pt x="199846" y="114660"/>
                </a:moveTo>
                <a:cubicBezTo>
                  <a:pt x="200564" y="138023"/>
                  <a:pt x="196251" y="164262"/>
                  <a:pt x="183312" y="191219"/>
                </a:cubicBezTo>
                <a:cubicBezTo>
                  <a:pt x="192297" y="191579"/>
                  <a:pt x="207394" y="193735"/>
                  <a:pt x="220333" y="204518"/>
                </a:cubicBezTo>
                <a:cubicBezTo>
                  <a:pt x="221771" y="186187"/>
                  <a:pt x="221412" y="144493"/>
                  <a:pt x="199846" y="114660"/>
                </a:cubicBezTo>
                <a:close/>
                <a:moveTo>
                  <a:pt x="104596" y="114660"/>
                </a:moveTo>
                <a:cubicBezTo>
                  <a:pt x="82670" y="144493"/>
                  <a:pt x="82670" y="186187"/>
                  <a:pt x="84108" y="204518"/>
                </a:cubicBezTo>
                <a:cubicBezTo>
                  <a:pt x="97047" y="193735"/>
                  <a:pt x="112144" y="191579"/>
                  <a:pt x="121129" y="191219"/>
                </a:cubicBezTo>
                <a:cubicBezTo>
                  <a:pt x="108190" y="164262"/>
                  <a:pt x="103517" y="138023"/>
                  <a:pt x="104596" y="114660"/>
                </a:cubicBezTo>
                <a:close/>
                <a:moveTo>
                  <a:pt x="153377" y="88271"/>
                </a:moveTo>
                <a:cubicBezTo>
                  <a:pt x="146783" y="88271"/>
                  <a:pt x="141287" y="93608"/>
                  <a:pt x="141287" y="99657"/>
                </a:cubicBezTo>
                <a:cubicBezTo>
                  <a:pt x="141287" y="106062"/>
                  <a:pt x="146783" y="111399"/>
                  <a:pt x="153377" y="111399"/>
                </a:cubicBezTo>
                <a:cubicBezTo>
                  <a:pt x="159605" y="111399"/>
                  <a:pt x="164734" y="106062"/>
                  <a:pt x="164734" y="99657"/>
                </a:cubicBezTo>
                <a:cubicBezTo>
                  <a:pt x="164734" y="93608"/>
                  <a:pt x="159605" y="88271"/>
                  <a:pt x="153377" y="88271"/>
                </a:cubicBezTo>
                <a:close/>
                <a:moveTo>
                  <a:pt x="153377" y="79375"/>
                </a:moveTo>
                <a:cubicBezTo>
                  <a:pt x="164734" y="79375"/>
                  <a:pt x="174259" y="88627"/>
                  <a:pt x="174259" y="99657"/>
                </a:cubicBezTo>
                <a:cubicBezTo>
                  <a:pt x="174259" y="111043"/>
                  <a:pt x="164734" y="120294"/>
                  <a:pt x="153377" y="120294"/>
                </a:cubicBezTo>
                <a:cubicBezTo>
                  <a:pt x="141287" y="120294"/>
                  <a:pt x="131762" y="111043"/>
                  <a:pt x="131762" y="99657"/>
                </a:cubicBezTo>
                <a:cubicBezTo>
                  <a:pt x="131762" y="88627"/>
                  <a:pt x="141287" y="79375"/>
                  <a:pt x="153377" y="79375"/>
                </a:cubicBezTo>
                <a:close/>
                <a:moveTo>
                  <a:pt x="126162" y="57150"/>
                </a:moveTo>
                <a:cubicBezTo>
                  <a:pt x="112503" y="90937"/>
                  <a:pt x="104596" y="138742"/>
                  <a:pt x="131553" y="191579"/>
                </a:cubicBezTo>
                <a:lnTo>
                  <a:pt x="172888" y="191579"/>
                </a:lnTo>
                <a:cubicBezTo>
                  <a:pt x="199846" y="138382"/>
                  <a:pt x="191938" y="90937"/>
                  <a:pt x="178279" y="57150"/>
                </a:cubicBezTo>
                <a:lnTo>
                  <a:pt x="126162" y="57150"/>
                </a:lnTo>
                <a:close/>
                <a:moveTo>
                  <a:pt x="152400" y="11862"/>
                </a:moveTo>
                <a:cubicBezTo>
                  <a:pt x="147368" y="17613"/>
                  <a:pt x="138382" y="30552"/>
                  <a:pt x="130115" y="48164"/>
                </a:cubicBezTo>
                <a:lnTo>
                  <a:pt x="174326" y="48164"/>
                </a:lnTo>
                <a:cubicBezTo>
                  <a:pt x="166059" y="30552"/>
                  <a:pt x="157073" y="17613"/>
                  <a:pt x="152400" y="11862"/>
                </a:cubicBezTo>
                <a:close/>
                <a:moveTo>
                  <a:pt x="150963" y="0"/>
                </a:moveTo>
                <a:cubicBezTo>
                  <a:pt x="151681" y="0"/>
                  <a:pt x="151681" y="0"/>
                  <a:pt x="152400" y="0"/>
                </a:cubicBezTo>
                <a:cubicBezTo>
                  <a:pt x="152400" y="0"/>
                  <a:pt x="152760" y="0"/>
                  <a:pt x="153119" y="0"/>
                </a:cubicBezTo>
                <a:cubicBezTo>
                  <a:pt x="153479" y="360"/>
                  <a:pt x="153838" y="360"/>
                  <a:pt x="153838" y="360"/>
                </a:cubicBezTo>
                <a:cubicBezTo>
                  <a:pt x="154197" y="360"/>
                  <a:pt x="154557" y="719"/>
                  <a:pt x="154916" y="1079"/>
                </a:cubicBezTo>
                <a:cubicBezTo>
                  <a:pt x="155276" y="1079"/>
                  <a:pt x="155276" y="1079"/>
                  <a:pt x="155276" y="1079"/>
                </a:cubicBezTo>
                <a:lnTo>
                  <a:pt x="155276" y="1438"/>
                </a:lnTo>
                <a:lnTo>
                  <a:pt x="155635" y="1438"/>
                </a:lnTo>
                <a:cubicBezTo>
                  <a:pt x="155995" y="1797"/>
                  <a:pt x="172169" y="20129"/>
                  <a:pt x="185109" y="49602"/>
                </a:cubicBezTo>
                <a:cubicBezTo>
                  <a:pt x="185828" y="50321"/>
                  <a:pt x="186187" y="51040"/>
                  <a:pt x="186187" y="52118"/>
                </a:cubicBezTo>
                <a:cubicBezTo>
                  <a:pt x="191579" y="65777"/>
                  <a:pt x="196611" y="81232"/>
                  <a:pt x="198767" y="98845"/>
                </a:cubicBezTo>
                <a:cubicBezTo>
                  <a:pt x="239743" y="140539"/>
                  <a:pt x="228960" y="212426"/>
                  <a:pt x="228600" y="215661"/>
                </a:cubicBezTo>
                <a:cubicBezTo>
                  <a:pt x="228241" y="217458"/>
                  <a:pt x="226803" y="218896"/>
                  <a:pt x="225365" y="219255"/>
                </a:cubicBezTo>
                <a:cubicBezTo>
                  <a:pt x="225006" y="219614"/>
                  <a:pt x="224287" y="219614"/>
                  <a:pt x="223928" y="219614"/>
                </a:cubicBezTo>
                <a:cubicBezTo>
                  <a:pt x="222849" y="219614"/>
                  <a:pt x="221412" y="218896"/>
                  <a:pt x="220333" y="217817"/>
                </a:cubicBezTo>
                <a:cubicBezTo>
                  <a:pt x="207753" y="202362"/>
                  <a:pt x="190500" y="200564"/>
                  <a:pt x="181874" y="200564"/>
                </a:cubicBezTo>
                <a:lnTo>
                  <a:pt x="186906" y="217817"/>
                </a:lnTo>
                <a:cubicBezTo>
                  <a:pt x="187265" y="219614"/>
                  <a:pt x="187265" y="221052"/>
                  <a:pt x="186546" y="221771"/>
                </a:cubicBezTo>
                <a:cubicBezTo>
                  <a:pt x="185468" y="223209"/>
                  <a:pt x="184030" y="223928"/>
                  <a:pt x="182593" y="223928"/>
                </a:cubicBezTo>
                <a:lnTo>
                  <a:pt x="176123" y="223928"/>
                </a:lnTo>
                <a:cubicBezTo>
                  <a:pt x="175763" y="228241"/>
                  <a:pt x="176123" y="235070"/>
                  <a:pt x="176842" y="243696"/>
                </a:cubicBezTo>
                <a:cubicBezTo>
                  <a:pt x="181155" y="242259"/>
                  <a:pt x="185468" y="241180"/>
                  <a:pt x="190500" y="241180"/>
                </a:cubicBezTo>
                <a:cubicBezTo>
                  <a:pt x="202721" y="241180"/>
                  <a:pt x="213504" y="247291"/>
                  <a:pt x="219974" y="256636"/>
                </a:cubicBezTo>
                <a:cubicBezTo>
                  <a:pt x="222849" y="255558"/>
                  <a:pt x="226084" y="254839"/>
                  <a:pt x="229679" y="254839"/>
                </a:cubicBezTo>
                <a:cubicBezTo>
                  <a:pt x="240462" y="254839"/>
                  <a:pt x="250166" y="260949"/>
                  <a:pt x="255198" y="269935"/>
                </a:cubicBezTo>
                <a:cubicBezTo>
                  <a:pt x="257714" y="269216"/>
                  <a:pt x="259871" y="268857"/>
                  <a:pt x="262746" y="268857"/>
                </a:cubicBezTo>
                <a:cubicBezTo>
                  <a:pt x="277124" y="268857"/>
                  <a:pt x="288626" y="280359"/>
                  <a:pt x="288626" y="294377"/>
                </a:cubicBezTo>
                <a:lnTo>
                  <a:pt x="288266" y="295096"/>
                </a:lnTo>
                <a:lnTo>
                  <a:pt x="299768" y="295096"/>
                </a:lnTo>
                <a:cubicBezTo>
                  <a:pt x="302284" y="295096"/>
                  <a:pt x="304441" y="297252"/>
                  <a:pt x="304441" y="299768"/>
                </a:cubicBezTo>
                <a:cubicBezTo>
                  <a:pt x="304441" y="302284"/>
                  <a:pt x="302284" y="304441"/>
                  <a:pt x="299768" y="304441"/>
                </a:cubicBezTo>
                <a:lnTo>
                  <a:pt x="283234" y="304441"/>
                </a:lnTo>
                <a:lnTo>
                  <a:pt x="248369" y="304441"/>
                </a:lnTo>
                <a:lnTo>
                  <a:pt x="247650" y="304441"/>
                </a:lnTo>
                <a:lnTo>
                  <a:pt x="215661" y="304441"/>
                </a:lnTo>
                <a:lnTo>
                  <a:pt x="212426" y="304441"/>
                </a:lnTo>
                <a:lnTo>
                  <a:pt x="168215" y="304441"/>
                </a:lnTo>
                <a:lnTo>
                  <a:pt x="165699" y="304441"/>
                </a:lnTo>
                <a:lnTo>
                  <a:pt x="129756" y="304441"/>
                </a:lnTo>
                <a:lnTo>
                  <a:pt x="129037" y="304441"/>
                </a:lnTo>
                <a:lnTo>
                  <a:pt x="91296" y="304441"/>
                </a:lnTo>
                <a:lnTo>
                  <a:pt x="87343" y="304441"/>
                </a:lnTo>
                <a:lnTo>
                  <a:pt x="51399" y="304441"/>
                </a:lnTo>
                <a:lnTo>
                  <a:pt x="50321" y="304441"/>
                </a:lnTo>
                <a:lnTo>
                  <a:pt x="21926" y="304441"/>
                </a:lnTo>
                <a:lnTo>
                  <a:pt x="4673" y="304441"/>
                </a:lnTo>
                <a:cubicBezTo>
                  <a:pt x="1797" y="304441"/>
                  <a:pt x="0" y="302284"/>
                  <a:pt x="0" y="299768"/>
                </a:cubicBezTo>
                <a:cubicBezTo>
                  <a:pt x="0" y="297252"/>
                  <a:pt x="1797" y="295096"/>
                  <a:pt x="4673" y="295096"/>
                </a:cubicBezTo>
                <a:lnTo>
                  <a:pt x="16175" y="295096"/>
                </a:lnTo>
                <a:lnTo>
                  <a:pt x="16175" y="294377"/>
                </a:lnTo>
                <a:cubicBezTo>
                  <a:pt x="16175" y="280359"/>
                  <a:pt x="27677" y="268857"/>
                  <a:pt x="41695" y="268857"/>
                </a:cubicBezTo>
                <a:cubicBezTo>
                  <a:pt x="43851" y="268857"/>
                  <a:pt x="45648" y="268857"/>
                  <a:pt x="47446" y="269576"/>
                </a:cubicBezTo>
                <a:cubicBezTo>
                  <a:pt x="52478" y="262746"/>
                  <a:pt x="60385" y="258433"/>
                  <a:pt x="69371" y="258433"/>
                </a:cubicBezTo>
                <a:cubicBezTo>
                  <a:pt x="74763" y="258433"/>
                  <a:pt x="79795" y="259871"/>
                  <a:pt x="83748" y="262746"/>
                </a:cubicBezTo>
                <a:cubicBezTo>
                  <a:pt x="89859" y="253042"/>
                  <a:pt x="99923" y="246931"/>
                  <a:pt x="111784" y="246931"/>
                </a:cubicBezTo>
                <a:cubicBezTo>
                  <a:pt x="117176" y="246931"/>
                  <a:pt x="121848" y="248010"/>
                  <a:pt x="126521" y="250166"/>
                </a:cubicBezTo>
                <a:cubicBezTo>
                  <a:pt x="128318" y="239024"/>
                  <a:pt x="128318" y="228960"/>
                  <a:pt x="128318" y="223928"/>
                </a:cubicBezTo>
                <a:lnTo>
                  <a:pt x="121489" y="223928"/>
                </a:lnTo>
                <a:cubicBezTo>
                  <a:pt x="120051" y="223928"/>
                  <a:pt x="118973" y="223209"/>
                  <a:pt x="117895" y="221771"/>
                </a:cubicBezTo>
                <a:cubicBezTo>
                  <a:pt x="116816" y="221052"/>
                  <a:pt x="116816" y="219614"/>
                  <a:pt x="117176" y="217817"/>
                </a:cubicBezTo>
                <a:lnTo>
                  <a:pt x="122567" y="200564"/>
                </a:lnTo>
                <a:cubicBezTo>
                  <a:pt x="113941" y="200564"/>
                  <a:pt x="96329" y="202362"/>
                  <a:pt x="83748" y="217817"/>
                </a:cubicBezTo>
                <a:cubicBezTo>
                  <a:pt x="83029" y="218896"/>
                  <a:pt x="81592" y="219614"/>
                  <a:pt x="80513" y="219614"/>
                </a:cubicBezTo>
                <a:cubicBezTo>
                  <a:pt x="80154" y="219614"/>
                  <a:pt x="79795" y="219614"/>
                  <a:pt x="79076" y="219255"/>
                </a:cubicBezTo>
                <a:cubicBezTo>
                  <a:pt x="77279" y="218896"/>
                  <a:pt x="76200" y="217458"/>
                  <a:pt x="75841" y="215661"/>
                </a:cubicBezTo>
                <a:cubicBezTo>
                  <a:pt x="75481" y="212426"/>
                  <a:pt x="64698" y="140539"/>
                  <a:pt x="105674" y="98845"/>
                </a:cubicBezTo>
                <a:cubicBezTo>
                  <a:pt x="107830" y="81232"/>
                  <a:pt x="112503" y="65777"/>
                  <a:pt x="118254" y="52118"/>
                </a:cubicBezTo>
                <a:cubicBezTo>
                  <a:pt x="118254" y="51040"/>
                  <a:pt x="118613" y="50321"/>
                  <a:pt x="119332" y="49602"/>
                </a:cubicBezTo>
                <a:cubicBezTo>
                  <a:pt x="131913" y="20129"/>
                  <a:pt x="148446" y="1797"/>
                  <a:pt x="148806" y="1438"/>
                </a:cubicBezTo>
                <a:cubicBezTo>
                  <a:pt x="148806" y="1438"/>
                  <a:pt x="148806" y="1438"/>
                  <a:pt x="149165" y="1438"/>
                </a:cubicBezTo>
                <a:lnTo>
                  <a:pt x="149165" y="1079"/>
                </a:lnTo>
                <a:cubicBezTo>
                  <a:pt x="149525" y="719"/>
                  <a:pt x="150244" y="360"/>
                  <a:pt x="150603" y="360"/>
                </a:cubicBezTo>
                <a:cubicBezTo>
                  <a:pt x="150603" y="360"/>
                  <a:pt x="150963" y="360"/>
                  <a:pt x="1509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81351AB-76AF-33BF-F3FB-7BC6B314B90E}"/>
              </a:ext>
            </a:extLst>
          </p:cNvPr>
          <p:cNvSpPr/>
          <p:nvPr userDrawn="1"/>
        </p:nvSpPr>
        <p:spPr>
          <a:xfrm>
            <a:off x="5763108" y="3431592"/>
            <a:ext cx="5004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Roteiro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E1029629-9359-53DB-8B99-3D4E2D66B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934" y="6233687"/>
            <a:ext cx="1980265" cy="62431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B3ABF00-F0B9-66E0-D6D5-BB029652A2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85" y="6278517"/>
            <a:ext cx="1493127" cy="50337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2A56F95-4E10-25F6-C16D-15C2DBE127B5}"/>
              </a:ext>
            </a:extLst>
          </p:cNvPr>
          <p:cNvSpPr/>
          <p:nvPr userDrawn="1"/>
        </p:nvSpPr>
        <p:spPr>
          <a:xfrm>
            <a:off x="0" y="0"/>
            <a:ext cx="12192000" cy="950548"/>
          </a:xfrm>
          <a:prstGeom prst="rect">
            <a:avLst/>
          </a:prstGeom>
          <a:solidFill>
            <a:srgbClr val="74C6EB"/>
          </a:solidFill>
          <a:ln>
            <a:solidFill>
              <a:srgbClr val="74C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747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2A56F95-4E10-25F6-C16D-15C2DBE127B5}"/>
              </a:ext>
            </a:extLst>
          </p:cNvPr>
          <p:cNvSpPr/>
          <p:nvPr userDrawn="1"/>
        </p:nvSpPr>
        <p:spPr>
          <a:xfrm>
            <a:off x="0" y="0"/>
            <a:ext cx="12192000" cy="950548"/>
          </a:xfrm>
          <a:prstGeom prst="rect">
            <a:avLst/>
          </a:prstGeom>
          <a:solidFill>
            <a:srgbClr val="74C6EB"/>
          </a:solidFill>
          <a:ln>
            <a:solidFill>
              <a:srgbClr val="74C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Object 11" descr="preencoded.png">
            <a:extLst>
              <a:ext uri="{FF2B5EF4-FFF2-40B4-BE49-F238E27FC236}">
                <a16:creationId xmlns:a16="http://schemas.microsoft.com/office/drawing/2014/main" id="{039C24D8-1A07-4C07-B846-950067C3D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08" y="6393263"/>
            <a:ext cx="860076" cy="712191"/>
          </a:xfrm>
          <a:prstGeom prst="rect">
            <a:avLst/>
          </a:prstGeom>
        </p:spPr>
      </p:pic>
      <p:sp>
        <p:nvSpPr>
          <p:cNvPr id="5" name="Freeform 813">
            <a:extLst>
              <a:ext uri="{FF2B5EF4-FFF2-40B4-BE49-F238E27FC236}">
                <a16:creationId xmlns:a16="http://schemas.microsoft.com/office/drawing/2014/main" id="{F4D1CCB2-DDF9-0F4B-0214-B17B7FE709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8195" y="603179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5370">
                <a:moveTo>
                  <a:pt x="58202" y="197423"/>
                </a:moveTo>
                <a:lnTo>
                  <a:pt x="58202" y="216091"/>
                </a:lnTo>
                <a:lnTo>
                  <a:pt x="76898" y="216091"/>
                </a:lnTo>
                <a:lnTo>
                  <a:pt x="76898" y="206757"/>
                </a:lnTo>
                <a:lnTo>
                  <a:pt x="76898" y="197423"/>
                </a:lnTo>
                <a:lnTo>
                  <a:pt x="58202" y="197423"/>
                </a:lnTo>
                <a:close/>
                <a:moveTo>
                  <a:pt x="193880" y="155800"/>
                </a:moveTo>
                <a:cubicBezTo>
                  <a:pt x="195673" y="153988"/>
                  <a:pt x="198540" y="153988"/>
                  <a:pt x="200333" y="155800"/>
                </a:cubicBezTo>
                <a:lnTo>
                  <a:pt x="208577" y="164134"/>
                </a:lnTo>
                <a:lnTo>
                  <a:pt x="216822" y="155800"/>
                </a:lnTo>
                <a:cubicBezTo>
                  <a:pt x="218614" y="153988"/>
                  <a:pt x="221482" y="153988"/>
                  <a:pt x="223274" y="155800"/>
                </a:cubicBezTo>
                <a:cubicBezTo>
                  <a:pt x="225067" y="157612"/>
                  <a:pt x="225067" y="160511"/>
                  <a:pt x="223274" y="162685"/>
                </a:cubicBezTo>
                <a:lnTo>
                  <a:pt x="215030" y="171019"/>
                </a:lnTo>
                <a:lnTo>
                  <a:pt x="223274" y="179353"/>
                </a:lnTo>
                <a:cubicBezTo>
                  <a:pt x="225067" y="180803"/>
                  <a:pt x="225067" y="183702"/>
                  <a:pt x="223274" y="185876"/>
                </a:cubicBezTo>
                <a:cubicBezTo>
                  <a:pt x="222557" y="186601"/>
                  <a:pt x="221124" y="186963"/>
                  <a:pt x="220048" y="186963"/>
                </a:cubicBezTo>
                <a:cubicBezTo>
                  <a:pt x="218973" y="186963"/>
                  <a:pt x="217897" y="186601"/>
                  <a:pt x="216822" y="185876"/>
                </a:cubicBezTo>
                <a:lnTo>
                  <a:pt x="208577" y="177542"/>
                </a:lnTo>
                <a:lnTo>
                  <a:pt x="200333" y="185876"/>
                </a:lnTo>
                <a:cubicBezTo>
                  <a:pt x="199616" y="186601"/>
                  <a:pt x="198182" y="186963"/>
                  <a:pt x="197107" y="186963"/>
                </a:cubicBezTo>
                <a:cubicBezTo>
                  <a:pt x="196031" y="186963"/>
                  <a:pt x="194597" y="186601"/>
                  <a:pt x="193880" y="185876"/>
                </a:cubicBezTo>
                <a:cubicBezTo>
                  <a:pt x="192088" y="183702"/>
                  <a:pt x="192088" y="180803"/>
                  <a:pt x="193880" y="179353"/>
                </a:cubicBezTo>
                <a:lnTo>
                  <a:pt x="202125" y="171019"/>
                </a:lnTo>
                <a:lnTo>
                  <a:pt x="193880" y="162685"/>
                </a:lnTo>
                <a:cubicBezTo>
                  <a:pt x="192088" y="160511"/>
                  <a:pt x="192088" y="157612"/>
                  <a:pt x="193880" y="155800"/>
                </a:cubicBezTo>
                <a:close/>
                <a:moveTo>
                  <a:pt x="109723" y="84343"/>
                </a:moveTo>
                <a:cubicBezTo>
                  <a:pt x="111497" y="82550"/>
                  <a:pt x="114334" y="82550"/>
                  <a:pt x="116107" y="84343"/>
                </a:cubicBezTo>
                <a:lnTo>
                  <a:pt x="124264" y="92587"/>
                </a:lnTo>
                <a:lnTo>
                  <a:pt x="132422" y="84343"/>
                </a:lnTo>
                <a:cubicBezTo>
                  <a:pt x="134195" y="82550"/>
                  <a:pt x="137387" y="82550"/>
                  <a:pt x="138806" y="84343"/>
                </a:cubicBezTo>
                <a:cubicBezTo>
                  <a:pt x="140933" y="86135"/>
                  <a:pt x="140933" y="89003"/>
                  <a:pt x="138806" y="91154"/>
                </a:cubicBezTo>
                <a:lnTo>
                  <a:pt x="130648" y="99398"/>
                </a:lnTo>
                <a:lnTo>
                  <a:pt x="138806" y="107285"/>
                </a:lnTo>
                <a:cubicBezTo>
                  <a:pt x="140933" y="109436"/>
                  <a:pt x="140933" y="112304"/>
                  <a:pt x="138806" y="114096"/>
                </a:cubicBezTo>
                <a:cubicBezTo>
                  <a:pt x="138096" y="114813"/>
                  <a:pt x="136678" y="115530"/>
                  <a:pt x="135968" y="115530"/>
                </a:cubicBezTo>
                <a:cubicBezTo>
                  <a:pt x="134550" y="115530"/>
                  <a:pt x="133486" y="114813"/>
                  <a:pt x="132422" y="114096"/>
                </a:cubicBezTo>
                <a:lnTo>
                  <a:pt x="124264" y="105851"/>
                </a:lnTo>
                <a:lnTo>
                  <a:pt x="116107" y="114096"/>
                </a:lnTo>
                <a:cubicBezTo>
                  <a:pt x="115398" y="114813"/>
                  <a:pt x="113979" y="115530"/>
                  <a:pt x="112915" y="115530"/>
                </a:cubicBezTo>
                <a:cubicBezTo>
                  <a:pt x="111851" y="115530"/>
                  <a:pt x="110433" y="114813"/>
                  <a:pt x="109723" y="114096"/>
                </a:cubicBezTo>
                <a:cubicBezTo>
                  <a:pt x="107950" y="112304"/>
                  <a:pt x="107950" y="109436"/>
                  <a:pt x="109723" y="107285"/>
                </a:cubicBezTo>
                <a:lnTo>
                  <a:pt x="117881" y="99398"/>
                </a:lnTo>
                <a:lnTo>
                  <a:pt x="109723" y="91154"/>
                </a:lnTo>
                <a:cubicBezTo>
                  <a:pt x="107950" y="89003"/>
                  <a:pt x="107950" y="86135"/>
                  <a:pt x="109723" y="84343"/>
                </a:cubicBezTo>
                <a:close/>
                <a:moveTo>
                  <a:pt x="210344" y="53470"/>
                </a:moveTo>
                <a:cubicBezTo>
                  <a:pt x="204571" y="53470"/>
                  <a:pt x="199881" y="58161"/>
                  <a:pt x="199881" y="63933"/>
                </a:cubicBezTo>
                <a:cubicBezTo>
                  <a:pt x="199881" y="69706"/>
                  <a:pt x="204571" y="74397"/>
                  <a:pt x="210344" y="74397"/>
                </a:cubicBezTo>
                <a:cubicBezTo>
                  <a:pt x="215756" y="74397"/>
                  <a:pt x="220447" y="69706"/>
                  <a:pt x="220447" y="63933"/>
                </a:cubicBezTo>
                <a:cubicBezTo>
                  <a:pt x="220447" y="58161"/>
                  <a:pt x="215756" y="53470"/>
                  <a:pt x="210344" y="53470"/>
                </a:cubicBezTo>
                <a:close/>
                <a:moveTo>
                  <a:pt x="166063" y="52388"/>
                </a:moveTo>
                <a:lnTo>
                  <a:pt x="186197" y="63876"/>
                </a:lnTo>
                <a:lnTo>
                  <a:pt x="166063" y="75364"/>
                </a:lnTo>
                <a:lnTo>
                  <a:pt x="166063" y="68543"/>
                </a:lnTo>
                <a:lnTo>
                  <a:pt x="116087" y="68543"/>
                </a:lnTo>
                <a:cubicBezTo>
                  <a:pt x="99189" y="68543"/>
                  <a:pt x="85167" y="82544"/>
                  <a:pt x="85167" y="99776"/>
                </a:cubicBezTo>
                <a:cubicBezTo>
                  <a:pt x="85167" y="116649"/>
                  <a:pt x="99189" y="130650"/>
                  <a:pt x="116087" y="130650"/>
                </a:cubicBezTo>
                <a:lnTo>
                  <a:pt x="214960" y="130650"/>
                </a:lnTo>
                <a:cubicBezTo>
                  <a:pt x="237611" y="130650"/>
                  <a:pt x="255229" y="148600"/>
                  <a:pt x="255229" y="171217"/>
                </a:cubicBezTo>
                <a:cubicBezTo>
                  <a:pt x="255229" y="193115"/>
                  <a:pt x="237611" y="211424"/>
                  <a:pt x="214960" y="211424"/>
                </a:cubicBezTo>
                <a:lnTo>
                  <a:pt x="85886" y="211424"/>
                </a:lnTo>
                <a:lnTo>
                  <a:pt x="85886" y="216091"/>
                </a:lnTo>
                <a:cubicBezTo>
                  <a:pt x="85886" y="221117"/>
                  <a:pt x="81931" y="225066"/>
                  <a:pt x="76898" y="225066"/>
                </a:cubicBezTo>
                <a:lnTo>
                  <a:pt x="58202" y="225066"/>
                </a:lnTo>
                <a:cubicBezTo>
                  <a:pt x="53168" y="225066"/>
                  <a:pt x="49213" y="221117"/>
                  <a:pt x="49213" y="216091"/>
                </a:cubicBezTo>
                <a:lnTo>
                  <a:pt x="49213" y="197423"/>
                </a:lnTo>
                <a:cubicBezTo>
                  <a:pt x="49213" y="192397"/>
                  <a:pt x="53168" y="188448"/>
                  <a:pt x="58202" y="188448"/>
                </a:cubicBezTo>
                <a:lnTo>
                  <a:pt x="76898" y="188448"/>
                </a:lnTo>
                <a:cubicBezTo>
                  <a:pt x="81931" y="188448"/>
                  <a:pt x="85886" y="192397"/>
                  <a:pt x="85886" y="197423"/>
                </a:cubicBezTo>
                <a:lnTo>
                  <a:pt x="85886" y="202090"/>
                </a:lnTo>
                <a:lnTo>
                  <a:pt x="214960" y="202090"/>
                </a:lnTo>
                <a:cubicBezTo>
                  <a:pt x="232218" y="202090"/>
                  <a:pt x="246240" y="188089"/>
                  <a:pt x="246240" y="171217"/>
                </a:cubicBezTo>
                <a:cubicBezTo>
                  <a:pt x="246240" y="153985"/>
                  <a:pt x="232218" y="139984"/>
                  <a:pt x="214960" y="139984"/>
                </a:cubicBezTo>
                <a:lnTo>
                  <a:pt x="116087" y="139984"/>
                </a:lnTo>
                <a:cubicBezTo>
                  <a:pt x="94155" y="139984"/>
                  <a:pt x="75819" y="121675"/>
                  <a:pt x="75819" y="99776"/>
                </a:cubicBezTo>
                <a:cubicBezTo>
                  <a:pt x="75819" y="77518"/>
                  <a:pt x="94155" y="59209"/>
                  <a:pt x="116087" y="59209"/>
                </a:cubicBezTo>
                <a:lnTo>
                  <a:pt x="166063" y="59209"/>
                </a:lnTo>
                <a:lnTo>
                  <a:pt x="166063" y="52388"/>
                </a:lnTo>
                <a:close/>
                <a:moveTo>
                  <a:pt x="210344" y="44450"/>
                </a:moveTo>
                <a:cubicBezTo>
                  <a:pt x="221168" y="44450"/>
                  <a:pt x="229827" y="53109"/>
                  <a:pt x="229827" y="63933"/>
                </a:cubicBezTo>
                <a:cubicBezTo>
                  <a:pt x="229827" y="74757"/>
                  <a:pt x="221168" y="83777"/>
                  <a:pt x="210344" y="83777"/>
                </a:cubicBezTo>
                <a:cubicBezTo>
                  <a:pt x="199159" y="83777"/>
                  <a:pt x="190500" y="74757"/>
                  <a:pt x="190500" y="63933"/>
                </a:cubicBezTo>
                <a:cubicBezTo>
                  <a:pt x="190500" y="53109"/>
                  <a:pt x="199159" y="44450"/>
                  <a:pt x="210344" y="44450"/>
                </a:cubicBezTo>
                <a:close/>
                <a:moveTo>
                  <a:pt x="23363" y="27755"/>
                </a:moveTo>
                <a:lnTo>
                  <a:pt x="23363" y="240425"/>
                </a:lnTo>
                <a:lnTo>
                  <a:pt x="281437" y="240425"/>
                </a:lnTo>
                <a:lnTo>
                  <a:pt x="281437" y="27755"/>
                </a:lnTo>
                <a:lnTo>
                  <a:pt x="23363" y="27755"/>
                </a:lnTo>
                <a:close/>
                <a:moveTo>
                  <a:pt x="152400" y="0"/>
                </a:moveTo>
                <a:cubicBezTo>
                  <a:pt x="154916" y="0"/>
                  <a:pt x="157073" y="2163"/>
                  <a:pt x="157073" y="4686"/>
                </a:cubicBezTo>
                <a:lnTo>
                  <a:pt x="157073" y="18384"/>
                </a:lnTo>
                <a:lnTo>
                  <a:pt x="286110" y="18384"/>
                </a:lnTo>
                <a:lnTo>
                  <a:pt x="299768" y="18384"/>
                </a:lnTo>
                <a:cubicBezTo>
                  <a:pt x="302284" y="18384"/>
                  <a:pt x="304441" y="20546"/>
                  <a:pt x="304441" y="23069"/>
                </a:cubicBezTo>
                <a:cubicBezTo>
                  <a:pt x="304441" y="25593"/>
                  <a:pt x="302284" y="27755"/>
                  <a:pt x="299768" y="27755"/>
                </a:cubicBezTo>
                <a:lnTo>
                  <a:pt x="290423" y="27755"/>
                </a:lnTo>
                <a:lnTo>
                  <a:pt x="290423" y="240425"/>
                </a:lnTo>
                <a:lnTo>
                  <a:pt x="299768" y="240425"/>
                </a:lnTo>
                <a:cubicBezTo>
                  <a:pt x="302284" y="240425"/>
                  <a:pt x="304441" y="242587"/>
                  <a:pt x="304441" y="245111"/>
                </a:cubicBezTo>
                <a:cubicBezTo>
                  <a:pt x="304441" y="247634"/>
                  <a:pt x="302284" y="249797"/>
                  <a:pt x="299768" y="249797"/>
                </a:cubicBezTo>
                <a:lnTo>
                  <a:pt x="286110" y="249797"/>
                </a:lnTo>
                <a:lnTo>
                  <a:pt x="217817" y="249797"/>
                </a:lnTo>
                <a:lnTo>
                  <a:pt x="239383" y="298819"/>
                </a:lnTo>
                <a:cubicBezTo>
                  <a:pt x="240461" y="301342"/>
                  <a:pt x="239383" y="303865"/>
                  <a:pt x="237227" y="304946"/>
                </a:cubicBezTo>
                <a:cubicBezTo>
                  <a:pt x="236508" y="305307"/>
                  <a:pt x="235789" y="305307"/>
                  <a:pt x="235429" y="305307"/>
                </a:cubicBezTo>
                <a:cubicBezTo>
                  <a:pt x="233632" y="305307"/>
                  <a:pt x="231835" y="304225"/>
                  <a:pt x="231116" y="302784"/>
                </a:cubicBezTo>
                <a:lnTo>
                  <a:pt x="208112" y="249797"/>
                </a:lnTo>
                <a:lnTo>
                  <a:pt x="157073" y="249797"/>
                </a:lnTo>
                <a:lnTo>
                  <a:pt x="157073" y="300621"/>
                </a:lnTo>
                <a:cubicBezTo>
                  <a:pt x="157073" y="303144"/>
                  <a:pt x="154916" y="305307"/>
                  <a:pt x="152400" y="305307"/>
                </a:cubicBezTo>
                <a:cubicBezTo>
                  <a:pt x="149884" y="305307"/>
                  <a:pt x="147727" y="303144"/>
                  <a:pt x="147727" y="300621"/>
                </a:cubicBezTo>
                <a:lnTo>
                  <a:pt x="147727" y="249797"/>
                </a:lnTo>
                <a:lnTo>
                  <a:pt x="96688" y="249797"/>
                </a:lnTo>
                <a:lnTo>
                  <a:pt x="73325" y="302784"/>
                </a:lnTo>
                <a:cubicBezTo>
                  <a:pt x="72606" y="304946"/>
                  <a:pt x="69730" y="306028"/>
                  <a:pt x="67574" y="304946"/>
                </a:cubicBezTo>
                <a:cubicBezTo>
                  <a:pt x="65058" y="303865"/>
                  <a:pt x="63979" y="301342"/>
                  <a:pt x="65058" y="298819"/>
                </a:cubicBezTo>
                <a:lnTo>
                  <a:pt x="86624" y="249797"/>
                </a:lnTo>
                <a:lnTo>
                  <a:pt x="18331" y="249797"/>
                </a:lnTo>
                <a:lnTo>
                  <a:pt x="4673" y="249797"/>
                </a:lnTo>
                <a:cubicBezTo>
                  <a:pt x="2157" y="249797"/>
                  <a:pt x="0" y="247634"/>
                  <a:pt x="0" y="245111"/>
                </a:cubicBezTo>
                <a:cubicBezTo>
                  <a:pt x="0" y="242587"/>
                  <a:pt x="2157" y="240425"/>
                  <a:pt x="4673" y="240425"/>
                </a:cubicBezTo>
                <a:lnTo>
                  <a:pt x="13659" y="240425"/>
                </a:lnTo>
                <a:lnTo>
                  <a:pt x="13659" y="27755"/>
                </a:lnTo>
                <a:lnTo>
                  <a:pt x="4673" y="27755"/>
                </a:lnTo>
                <a:cubicBezTo>
                  <a:pt x="2157" y="27755"/>
                  <a:pt x="0" y="25593"/>
                  <a:pt x="0" y="23069"/>
                </a:cubicBezTo>
                <a:cubicBezTo>
                  <a:pt x="0" y="20546"/>
                  <a:pt x="2157" y="18384"/>
                  <a:pt x="4673" y="18384"/>
                </a:cubicBezTo>
                <a:lnTo>
                  <a:pt x="18331" y="18384"/>
                </a:lnTo>
                <a:lnTo>
                  <a:pt x="147727" y="18384"/>
                </a:lnTo>
                <a:lnTo>
                  <a:pt x="147727" y="4686"/>
                </a:lnTo>
                <a:cubicBezTo>
                  <a:pt x="147727" y="2163"/>
                  <a:pt x="149884" y="0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6" name="Freeform 819">
            <a:extLst>
              <a:ext uri="{FF2B5EF4-FFF2-40B4-BE49-F238E27FC236}">
                <a16:creationId xmlns:a16="http://schemas.microsoft.com/office/drawing/2014/main" id="{18C31A85-74D4-67DA-4F6E-679B834F00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0398" y="6076205"/>
            <a:ext cx="154736" cy="141652"/>
          </a:xfrm>
          <a:custGeom>
            <a:avLst/>
            <a:gdLst/>
            <a:ahLst/>
            <a:cxnLst/>
            <a:rect l="0" t="0" r="r" b="b"/>
            <a:pathLst>
              <a:path w="304441" h="304441">
                <a:moveTo>
                  <a:pt x="262746" y="277843"/>
                </a:moveTo>
                <a:cubicBezTo>
                  <a:pt x="261309" y="277843"/>
                  <a:pt x="259512" y="278202"/>
                  <a:pt x="258074" y="278921"/>
                </a:cubicBezTo>
                <a:cubicBezTo>
                  <a:pt x="258793" y="280359"/>
                  <a:pt x="258793" y="282515"/>
                  <a:pt x="258793" y="284312"/>
                </a:cubicBezTo>
                <a:cubicBezTo>
                  <a:pt x="258793" y="287907"/>
                  <a:pt x="258074" y="291501"/>
                  <a:pt x="256636" y="295096"/>
                </a:cubicBezTo>
                <a:lnTo>
                  <a:pt x="279280" y="295096"/>
                </a:lnTo>
                <a:lnTo>
                  <a:pt x="279280" y="294377"/>
                </a:lnTo>
                <a:cubicBezTo>
                  <a:pt x="279280" y="285391"/>
                  <a:pt x="271732" y="277843"/>
                  <a:pt x="262746" y="277843"/>
                </a:cubicBezTo>
                <a:close/>
                <a:moveTo>
                  <a:pt x="41695" y="277843"/>
                </a:moveTo>
                <a:cubicBezTo>
                  <a:pt x="32709" y="277843"/>
                  <a:pt x="25520" y="285391"/>
                  <a:pt x="25520" y="294377"/>
                </a:cubicBezTo>
                <a:lnTo>
                  <a:pt x="25520" y="295096"/>
                </a:lnTo>
                <a:lnTo>
                  <a:pt x="43492" y="295096"/>
                </a:lnTo>
                <a:cubicBezTo>
                  <a:pt x="42413" y="292220"/>
                  <a:pt x="41695" y="288985"/>
                  <a:pt x="41695" y="286110"/>
                </a:cubicBezTo>
                <a:cubicBezTo>
                  <a:pt x="41695" y="283234"/>
                  <a:pt x="42054" y="280718"/>
                  <a:pt x="43132" y="278202"/>
                </a:cubicBezTo>
                <a:cubicBezTo>
                  <a:pt x="42773" y="278202"/>
                  <a:pt x="42054" y="277843"/>
                  <a:pt x="41695" y="277843"/>
                </a:cubicBezTo>
                <a:close/>
                <a:moveTo>
                  <a:pt x="147728" y="267779"/>
                </a:moveTo>
                <a:cubicBezTo>
                  <a:pt x="137663" y="267779"/>
                  <a:pt x="129396" y="275686"/>
                  <a:pt x="129396" y="286110"/>
                </a:cubicBezTo>
                <a:cubicBezTo>
                  <a:pt x="129396" y="289345"/>
                  <a:pt x="130475" y="292579"/>
                  <a:pt x="132272" y="295096"/>
                </a:cubicBezTo>
                <a:lnTo>
                  <a:pt x="163543" y="295096"/>
                </a:lnTo>
                <a:cubicBezTo>
                  <a:pt x="164980" y="292579"/>
                  <a:pt x="166059" y="289345"/>
                  <a:pt x="166059" y="286110"/>
                </a:cubicBezTo>
                <a:cubicBezTo>
                  <a:pt x="166059" y="275686"/>
                  <a:pt x="157792" y="267779"/>
                  <a:pt x="147728" y="267779"/>
                </a:cubicBezTo>
                <a:close/>
                <a:moveTo>
                  <a:pt x="69371" y="267779"/>
                </a:moveTo>
                <a:cubicBezTo>
                  <a:pt x="59307" y="267779"/>
                  <a:pt x="51040" y="275686"/>
                  <a:pt x="51040" y="286110"/>
                </a:cubicBezTo>
                <a:cubicBezTo>
                  <a:pt x="51040" y="288985"/>
                  <a:pt x="52118" y="292579"/>
                  <a:pt x="53556" y="295096"/>
                </a:cubicBezTo>
                <a:lnTo>
                  <a:pt x="82311" y="295096"/>
                </a:lnTo>
                <a:cubicBezTo>
                  <a:pt x="80154" y="290423"/>
                  <a:pt x="78716" y="285391"/>
                  <a:pt x="78716" y="280359"/>
                </a:cubicBezTo>
                <a:cubicBezTo>
                  <a:pt x="78716" y="277124"/>
                  <a:pt x="79076" y="274248"/>
                  <a:pt x="80154" y="271013"/>
                </a:cubicBezTo>
                <a:cubicBezTo>
                  <a:pt x="76919" y="268857"/>
                  <a:pt x="73325" y="267779"/>
                  <a:pt x="69371" y="267779"/>
                </a:cubicBezTo>
                <a:close/>
                <a:moveTo>
                  <a:pt x="229679" y="264184"/>
                </a:moveTo>
                <a:cubicBezTo>
                  <a:pt x="227881" y="264184"/>
                  <a:pt x="226084" y="264544"/>
                  <a:pt x="224287" y="264903"/>
                </a:cubicBezTo>
                <a:cubicBezTo>
                  <a:pt x="225725" y="268857"/>
                  <a:pt x="226444" y="273170"/>
                  <a:pt x="226444" y="277124"/>
                </a:cubicBezTo>
                <a:cubicBezTo>
                  <a:pt x="226444" y="283594"/>
                  <a:pt x="225006" y="289704"/>
                  <a:pt x="221771" y="295096"/>
                </a:cubicBezTo>
                <a:lnTo>
                  <a:pt x="246213" y="295096"/>
                </a:lnTo>
                <a:cubicBezTo>
                  <a:pt x="248369" y="291861"/>
                  <a:pt x="249447" y="287907"/>
                  <a:pt x="249447" y="284312"/>
                </a:cubicBezTo>
                <a:cubicBezTo>
                  <a:pt x="249447" y="273170"/>
                  <a:pt x="240821" y="264184"/>
                  <a:pt x="229679" y="264184"/>
                </a:cubicBezTo>
                <a:close/>
                <a:moveTo>
                  <a:pt x="111784" y="256277"/>
                </a:moveTo>
                <a:cubicBezTo>
                  <a:pt x="98845" y="256277"/>
                  <a:pt x="88062" y="267060"/>
                  <a:pt x="88062" y="280359"/>
                </a:cubicBezTo>
                <a:cubicBezTo>
                  <a:pt x="88062" y="285750"/>
                  <a:pt x="89859" y="290782"/>
                  <a:pt x="93453" y="295096"/>
                </a:cubicBezTo>
                <a:lnTo>
                  <a:pt x="121848" y="295096"/>
                </a:lnTo>
                <a:cubicBezTo>
                  <a:pt x="121129" y="292220"/>
                  <a:pt x="120411" y="288985"/>
                  <a:pt x="120411" y="286110"/>
                </a:cubicBezTo>
                <a:cubicBezTo>
                  <a:pt x="120411" y="277483"/>
                  <a:pt x="124005" y="269935"/>
                  <a:pt x="130115" y="264903"/>
                </a:cubicBezTo>
                <a:cubicBezTo>
                  <a:pt x="125802" y="259512"/>
                  <a:pt x="119332" y="256277"/>
                  <a:pt x="111784" y="256277"/>
                </a:cubicBezTo>
                <a:close/>
                <a:moveTo>
                  <a:pt x="190500" y="250526"/>
                </a:moveTo>
                <a:cubicBezTo>
                  <a:pt x="179717" y="250526"/>
                  <a:pt x="170731" y="256636"/>
                  <a:pt x="166059" y="265622"/>
                </a:cubicBezTo>
                <a:cubicBezTo>
                  <a:pt x="171810" y="270654"/>
                  <a:pt x="175404" y="277843"/>
                  <a:pt x="175404" y="286110"/>
                </a:cubicBezTo>
                <a:cubicBezTo>
                  <a:pt x="175404" y="288985"/>
                  <a:pt x="174685" y="292220"/>
                  <a:pt x="173607" y="295096"/>
                </a:cubicBezTo>
                <a:lnTo>
                  <a:pt x="210269" y="295096"/>
                </a:lnTo>
                <a:cubicBezTo>
                  <a:pt x="214582" y="290423"/>
                  <a:pt x="217098" y="283953"/>
                  <a:pt x="217098" y="277124"/>
                </a:cubicBezTo>
                <a:cubicBezTo>
                  <a:pt x="217098" y="262387"/>
                  <a:pt x="205237" y="250526"/>
                  <a:pt x="190500" y="250526"/>
                </a:cubicBezTo>
                <a:close/>
                <a:moveTo>
                  <a:pt x="137663" y="223928"/>
                </a:moveTo>
                <a:cubicBezTo>
                  <a:pt x="137663" y="230397"/>
                  <a:pt x="137304" y="242618"/>
                  <a:pt x="134788" y="256277"/>
                </a:cubicBezTo>
                <a:cubicBezTo>
                  <a:pt x="136226" y="257355"/>
                  <a:pt x="137304" y="258793"/>
                  <a:pt x="138382" y="260230"/>
                </a:cubicBezTo>
                <a:cubicBezTo>
                  <a:pt x="141258" y="259152"/>
                  <a:pt x="144493" y="258433"/>
                  <a:pt x="147728" y="258433"/>
                </a:cubicBezTo>
                <a:cubicBezTo>
                  <a:pt x="151681" y="258433"/>
                  <a:pt x="155276" y="259152"/>
                  <a:pt x="158151" y="260590"/>
                </a:cubicBezTo>
                <a:cubicBezTo>
                  <a:pt x="161027" y="255917"/>
                  <a:pt x="164262" y="251963"/>
                  <a:pt x="168215" y="248729"/>
                </a:cubicBezTo>
                <a:cubicBezTo>
                  <a:pt x="166778" y="238305"/>
                  <a:pt x="166418" y="228960"/>
                  <a:pt x="166778" y="223928"/>
                </a:cubicBezTo>
                <a:lnTo>
                  <a:pt x="137663" y="223928"/>
                </a:lnTo>
                <a:close/>
                <a:moveTo>
                  <a:pt x="131913" y="200924"/>
                </a:moveTo>
                <a:lnTo>
                  <a:pt x="127959" y="214582"/>
                </a:lnTo>
                <a:lnTo>
                  <a:pt x="176482" y="214582"/>
                </a:lnTo>
                <a:lnTo>
                  <a:pt x="172169" y="200924"/>
                </a:lnTo>
                <a:lnTo>
                  <a:pt x="131913" y="200924"/>
                </a:lnTo>
                <a:close/>
                <a:moveTo>
                  <a:pt x="199846" y="114660"/>
                </a:moveTo>
                <a:cubicBezTo>
                  <a:pt x="200564" y="138023"/>
                  <a:pt x="196251" y="164262"/>
                  <a:pt x="183312" y="191219"/>
                </a:cubicBezTo>
                <a:cubicBezTo>
                  <a:pt x="192297" y="191579"/>
                  <a:pt x="207394" y="193735"/>
                  <a:pt x="220333" y="204518"/>
                </a:cubicBezTo>
                <a:cubicBezTo>
                  <a:pt x="221771" y="186187"/>
                  <a:pt x="221412" y="144493"/>
                  <a:pt x="199846" y="114660"/>
                </a:cubicBezTo>
                <a:close/>
                <a:moveTo>
                  <a:pt x="104596" y="114660"/>
                </a:moveTo>
                <a:cubicBezTo>
                  <a:pt x="82670" y="144493"/>
                  <a:pt x="82670" y="186187"/>
                  <a:pt x="84108" y="204518"/>
                </a:cubicBezTo>
                <a:cubicBezTo>
                  <a:pt x="97047" y="193735"/>
                  <a:pt x="112144" y="191579"/>
                  <a:pt x="121129" y="191219"/>
                </a:cubicBezTo>
                <a:cubicBezTo>
                  <a:pt x="108190" y="164262"/>
                  <a:pt x="103517" y="138023"/>
                  <a:pt x="104596" y="114660"/>
                </a:cubicBezTo>
                <a:close/>
                <a:moveTo>
                  <a:pt x="153377" y="88271"/>
                </a:moveTo>
                <a:cubicBezTo>
                  <a:pt x="146783" y="88271"/>
                  <a:pt x="141287" y="93608"/>
                  <a:pt x="141287" y="99657"/>
                </a:cubicBezTo>
                <a:cubicBezTo>
                  <a:pt x="141287" y="106062"/>
                  <a:pt x="146783" y="111399"/>
                  <a:pt x="153377" y="111399"/>
                </a:cubicBezTo>
                <a:cubicBezTo>
                  <a:pt x="159605" y="111399"/>
                  <a:pt x="164734" y="106062"/>
                  <a:pt x="164734" y="99657"/>
                </a:cubicBezTo>
                <a:cubicBezTo>
                  <a:pt x="164734" y="93608"/>
                  <a:pt x="159605" y="88271"/>
                  <a:pt x="153377" y="88271"/>
                </a:cubicBezTo>
                <a:close/>
                <a:moveTo>
                  <a:pt x="153377" y="79375"/>
                </a:moveTo>
                <a:cubicBezTo>
                  <a:pt x="164734" y="79375"/>
                  <a:pt x="174259" y="88627"/>
                  <a:pt x="174259" y="99657"/>
                </a:cubicBezTo>
                <a:cubicBezTo>
                  <a:pt x="174259" y="111043"/>
                  <a:pt x="164734" y="120294"/>
                  <a:pt x="153377" y="120294"/>
                </a:cubicBezTo>
                <a:cubicBezTo>
                  <a:pt x="141287" y="120294"/>
                  <a:pt x="131762" y="111043"/>
                  <a:pt x="131762" y="99657"/>
                </a:cubicBezTo>
                <a:cubicBezTo>
                  <a:pt x="131762" y="88627"/>
                  <a:pt x="141287" y="79375"/>
                  <a:pt x="153377" y="79375"/>
                </a:cubicBezTo>
                <a:close/>
                <a:moveTo>
                  <a:pt x="126162" y="57150"/>
                </a:moveTo>
                <a:cubicBezTo>
                  <a:pt x="112503" y="90937"/>
                  <a:pt x="104596" y="138742"/>
                  <a:pt x="131553" y="191579"/>
                </a:cubicBezTo>
                <a:lnTo>
                  <a:pt x="172888" y="191579"/>
                </a:lnTo>
                <a:cubicBezTo>
                  <a:pt x="199846" y="138382"/>
                  <a:pt x="191938" y="90937"/>
                  <a:pt x="178279" y="57150"/>
                </a:cubicBezTo>
                <a:lnTo>
                  <a:pt x="126162" y="57150"/>
                </a:lnTo>
                <a:close/>
                <a:moveTo>
                  <a:pt x="152400" y="11862"/>
                </a:moveTo>
                <a:cubicBezTo>
                  <a:pt x="147368" y="17613"/>
                  <a:pt x="138382" y="30552"/>
                  <a:pt x="130115" y="48164"/>
                </a:cubicBezTo>
                <a:lnTo>
                  <a:pt x="174326" y="48164"/>
                </a:lnTo>
                <a:cubicBezTo>
                  <a:pt x="166059" y="30552"/>
                  <a:pt x="157073" y="17613"/>
                  <a:pt x="152400" y="11862"/>
                </a:cubicBezTo>
                <a:close/>
                <a:moveTo>
                  <a:pt x="150963" y="0"/>
                </a:moveTo>
                <a:cubicBezTo>
                  <a:pt x="151681" y="0"/>
                  <a:pt x="151681" y="0"/>
                  <a:pt x="152400" y="0"/>
                </a:cubicBezTo>
                <a:cubicBezTo>
                  <a:pt x="152400" y="0"/>
                  <a:pt x="152760" y="0"/>
                  <a:pt x="153119" y="0"/>
                </a:cubicBezTo>
                <a:cubicBezTo>
                  <a:pt x="153479" y="360"/>
                  <a:pt x="153838" y="360"/>
                  <a:pt x="153838" y="360"/>
                </a:cubicBezTo>
                <a:cubicBezTo>
                  <a:pt x="154197" y="360"/>
                  <a:pt x="154557" y="719"/>
                  <a:pt x="154916" y="1079"/>
                </a:cubicBezTo>
                <a:cubicBezTo>
                  <a:pt x="155276" y="1079"/>
                  <a:pt x="155276" y="1079"/>
                  <a:pt x="155276" y="1079"/>
                </a:cubicBezTo>
                <a:lnTo>
                  <a:pt x="155276" y="1438"/>
                </a:lnTo>
                <a:lnTo>
                  <a:pt x="155635" y="1438"/>
                </a:lnTo>
                <a:cubicBezTo>
                  <a:pt x="155995" y="1797"/>
                  <a:pt x="172169" y="20129"/>
                  <a:pt x="185109" y="49602"/>
                </a:cubicBezTo>
                <a:cubicBezTo>
                  <a:pt x="185828" y="50321"/>
                  <a:pt x="186187" y="51040"/>
                  <a:pt x="186187" y="52118"/>
                </a:cubicBezTo>
                <a:cubicBezTo>
                  <a:pt x="191579" y="65777"/>
                  <a:pt x="196611" y="81232"/>
                  <a:pt x="198767" y="98845"/>
                </a:cubicBezTo>
                <a:cubicBezTo>
                  <a:pt x="239743" y="140539"/>
                  <a:pt x="228960" y="212426"/>
                  <a:pt x="228600" y="215661"/>
                </a:cubicBezTo>
                <a:cubicBezTo>
                  <a:pt x="228241" y="217458"/>
                  <a:pt x="226803" y="218896"/>
                  <a:pt x="225365" y="219255"/>
                </a:cubicBezTo>
                <a:cubicBezTo>
                  <a:pt x="225006" y="219614"/>
                  <a:pt x="224287" y="219614"/>
                  <a:pt x="223928" y="219614"/>
                </a:cubicBezTo>
                <a:cubicBezTo>
                  <a:pt x="222849" y="219614"/>
                  <a:pt x="221412" y="218896"/>
                  <a:pt x="220333" y="217817"/>
                </a:cubicBezTo>
                <a:cubicBezTo>
                  <a:pt x="207753" y="202362"/>
                  <a:pt x="190500" y="200564"/>
                  <a:pt x="181874" y="200564"/>
                </a:cubicBezTo>
                <a:lnTo>
                  <a:pt x="186906" y="217817"/>
                </a:lnTo>
                <a:cubicBezTo>
                  <a:pt x="187265" y="219614"/>
                  <a:pt x="187265" y="221052"/>
                  <a:pt x="186546" y="221771"/>
                </a:cubicBezTo>
                <a:cubicBezTo>
                  <a:pt x="185468" y="223209"/>
                  <a:pt x="184030" y="223928"/>
                  <a:pt x="182593" y="223928"/>
                </a:cubicBezTo>
                <a:lnTo>
                  <a:pt x="176123" y="223928"/>
                </a:lnTo>
                <a:cubicBezTo>
                  <a:pt x="175763" y="228241"/>
                  <a:pt x="176123" y="235070"/>
                  <a:pt x="176842" y="243696"/>
                </a:cubicBezTo>
                <a:cubicBezTo>
                  <a:pt x="181155" y="242259"/>
                  <a:pt x="185468" y="241180"/>
                  <a:pt x="190500" y="241180"/>
                </a:cubicBezTo>
                <a:cubicBezTo>
                  <a:pt x="202721" y="241180"/>
                  <a:pt x="213504" y="247291"/>
                  <a:pt x="219974" y="256636"/>
                </a:cubicBezTo>
                <a:cubicBezTo>
                  <a:pt x="222849" y="255558"/>
                  <a:pt x="226084" y="254839"/>
                  <a:pt x="229679" y="254839"/>
                </a:cubicBezTo>
                <a:cubicBezTo>
                  <a:pt x="240462" y="254839"/>
                  <a:pt x="250166" y="260949"/>
                  <a:pt x="255198" y="269935"/>
                </a:cubicBezTo>
                <a:cubicBezTo>
                  <a:pt x="257714" y="269216"/>
                  <a:pt x="259871" y="268857"/>
                  <a:pt x="262746" y="268857"/>
                </a:cubicBezTo>
                <a:cubicBezTo>
                  <a:pt x="277124" y="268857"/>
                  <a:pt x="288626" y="280359"/>
                  <a:pt x="288626" y="294377"/>
                </a:cubicBezTo>
                <a:lnTo>
                  <a:pt x="288266" y="295096"/>
                </a:lnTo>
                <a:lnTo>
                  <a:pt x="299768" y="295096"/>
                </a:lnTo>
                <a:cubicBezTo>
                  <a:pt x="302284" y="295096"/>
                  <a:pt x="304441" y="297252"/>
                  <a:pt x="304441" y="299768"/>
                </a:cubicBezTo>
                <a:cubicBezTo>
                  <a:pt x="304441" y="302284"/>
                  <a:pt x="302284" y="304441"/>
                  <a:pt x="299768" y="304441"/>
                </a:cubicBezTo>
                <a:lnTo>
                  <a:pt x="283234" y="304441"/>
                </a:lnTo>
                <a:lnTo>
                  <a:pt x="248369" y="304441"/>
                </a:lnTo>
                <a:lnTo>
                  <a:pt x="247650" y="304441"/>
                </a:lnTo>
                <a:lnTo>
                  <a:pt x="215661" y="304441"/>
                </a:lnTo>
                <a:lnTo>
                  <a:pt x="212426" y="304441"/>
                </a:lnTo>
                <a:lnTo>
                  <a:pt x="168215" y="304441"/>
                </a:lnTo>
                <a:lnTo>
                  <a:pt x="165699" y="304441"/>
                </a:lnTo>
                <a:lnTo>
                  <a:pt x="129756" y="304441"/>
                </a:lnTo>
                <a:lnTo>
                  <a:pt x="129037" y="304441"/>
                </a:lnTo>
                <a:lnTo>
                  <a:pt x="91296" y="304441"/>
                </a:lnTo>
                <a:lnTo>
                  <a:pt x="87343" y="304441"/>
                </a:lnTo>
                <a:lnTo>
                  <a:pt x="51399" y="304441"/>
                </a:lnTo>
                <a:lnTo>
                  <a:pt x="50321" y="304441"/>
                </a:lnTo>
                <a:lnTo>
                  <a:pt x="21926" y="304441"/>
                </a:lnTo>
                <a:lnTo>
                  <a:pt x="4673" y="304441"/>
                </a:lnTo>
                <a:cubicBezTo>
                  <a:pt x="1797" y="304441"/>
                  <a:pt x="0" y="302284"/>
                  <a:pt x="0" y="299768"/>
                </a:cubicBezTo>
                <a:cubicBezTo>
                  <a:pt x="0" y="297252"/>
                  <a:pt x="1797" y="295096"/>
                  <a:pt x="4673" y="295096"/>
                </a:cubicBezTo>
                <a:lnTo>
                  <a:pt x="16175" y="295096"/>
                </a:lnTo>
                <a:lnTo>
                  <a:pt x="16175" y="294377"/>
                </a:lnTo>
                <a:cubicBezTo>
                  <a:pt x="16175" y="280359"/>
                  <a:pt x="27677" y="268857"/>
                  <a:pt x="41695" y="268857"/>
                </a:cubicBezTo>
                <a:cubicBezTo>
                  <a:pt x="43851" y="268857"/>
                  <a:pt x="45648" y="268857"/>
                  <a:pt x="47446" y="269576"/>
                </a:cubicBezTo>
                <a:cubicBezTo>
                  <a:pt x="52478" y="262746"/>
                  <a:pt x="60385" y="258433"/>
                  <a:pt x="69371" y="258433"/>
                </a:cubicBezTo>
                <a:cubicBezTo>
                  <a:pt x="74763" y="258433"/>
                  <a:pt x="79795" y="259871"/>
                  <a:pt x="83748" y="262746"/>
                </a:cubicBezTo>
                <a:cubicBezTo>
                  <a:pt x="89859" y="253042"/>
                  <a:pt x="99923" y="246931"/>
                  <a:pt x="111784" y="246931"/>
                </a:cubicBezTo>
                <a:cubicBezTo>
                  <a:pt x="117176" y="246931"/>
                  <a:pt x="121848" y="248010"/>
                  <a:pt x="126521" y="250166"/>
                </a:cubicBezTo>
                <a:cubicBezTo>
                  <a:pt x="128318" y="239024"/>
                  <a:pt x="128318" y="228960"/>
                  <a:pt x="128318" y="223928"/>
                </a:cubicBezTo>
                <a:lnTo>
                  <a:pt x="121489" y="223928"/>
                </a:lnTo>
                <a:cubicBezTo>
                  <a:pt x="120051" y="223928"/>
                  <a:pt x="118973" y="223209"/>
                  <a:pt x="117895" y="221771"/>
                </a:cubicBezTo>
                <a:cubicBezTo>
                  <a:pt x="116816" y="221052"/>
                  <a:pt x="116816" y="219614"/>
                  <a:pt x="117176" y="217817"/>
                </a:cubicBezTo>
                <a:lnTo>
                  <a:pt x="122567" y="200564"/>
                </a:lnTo>
                <a:cubicBezTo>
                  <a:pt x="113941" y="200564"/>
                  <a:pt x="96329" y="202362"/>
                  <a:pt x="83748" y="217817"/>
                </a:cubicBezTo>
                <a:cubicBezTo>
                  <a:pt x="83029" y="218896"/>
                  <a:pt x="81592" y="219614"/>
                  <a:pt x="80513" y="219614"/>
                </a:cubicBezTo>
                <a:cubicBezTo>
                  <a:pt x="80154" y="219614"/>
                  <a:pt x="79795" y="219614"/>
                  <a:pt x="79076" y="219255"/>
                </a:cubicBezTo>
                <a:cubicBezTo>
                  <a:pt x="77279" y="218896"/>
                  <a:pt x="76200" y="217458"/>
                  <a:pt x="75841" y="215661"/>
                </a:cubicBezTo>
                <a:cubicBezTo>
                  <a:pt x="75481" y="212426"/>
                  <a:pt x="64698" y="140539"/>
                  <a:pt x="105674" y="98845"/>
                </a:cubicBezTo>
                <a:cubicBezTo>
                  <a:pt x="107830" y="81232"/>
                  <a:pt x="112503" y="65777"/>
                  <a:pt x="118254" y="52118"/>
                </a:cubicBezTo>
                <a:cubicBezTo>
                  <a:pt x="118254" y="51040"/>
                  <a:pt x="118613" y="50321"/>
                  <a:pt x="119332" y="49602"/>
                </a:cubicBezTo>
                <a:cubicBezTo>
                  <a:pt x="131913" y="20129"/>
                  <a:pt x="148446" y="1797"/>
                  <a:pt x="148806" y="1438"/>
                </a:cubicBezTo>
                <a:cubicBezTo>
                  <a:pt x="148806" y="1438"/>
                  <a:pt x="148806" y="1438"/>
                  <a:pt x="149165" y="1438"/>
                </a:cubicBezTo>
                <a:lnTo>
                  <a:pt x="149165" y="1079"/>
                </a:lnTo>
                <a:cubicBezTo>
                  <a:pt x="149525" y="719"/>
                  <a:pt x="150244" y="360"/>
                  <a:pt x="150603" y="360"/>
                </a:cubicBezTo>
                <a:cubicBezTo>
                  <a:pt x="150603" y="360"/>
                  <a:pt x="150963" y="360"/>
                  <a:pt x="1509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pt-BR" sz="900">
              <a:latin typeface="Lato Light" panose="020F0502020204030203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81351AB-76AF-33BF-F3FB-7BC6B314B90E}"/>
              </a:ext>
            </a:extLst>
          </p:cNvPr>
          <p:cNvSpPr/>
          <p:nvPr userDrawn="1"/>
        </p:nvSpPr>
        <p:spPr>
          <a:xfrm>
            <a:off x="5763108" y="3431592"/>
            <a:ext cx="5004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Roteiro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E1029629-9359-53DB-8B99-3D4E2D66B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0548"/>
            <a:ext cx="1980265" cy="62431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B3ABF00-F0B9-66E0-D6D5-BB029652A2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1119" y="1011019"/>
            <a:ext cx="1493127" cy="5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9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D7EF42-AFF9-644A-BABF-EC024295CD1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62106" y="0"/>
            <a:ext cx="3429895" cy="6858000"/>
          </a:xfrm>
          <a:custGeom>
            <a:avLst/>
            <a:gdLst>
              <a:gd name="connsiteX0" fmla="*/ 6858000 w 6858004"/>
              <a:gd name="connsiteY0" fmla="*/ 0 h 13716000"/>
              <a:gd name="connsiteX1" fmla="*/ 6858004 w 6858004"/>
              <a:gd name="connsiteY1" fmla="*/ 0 h 13716000"/>
              <a:gd name="connsiteX2" fmla="*/ 6858004 w 6858004"/>
              <a:gd name="connsiteY2" fmla="*/ 13716000 h 13716000"/>
              <a:gd name="connsiteX3" fmla="*/ 6858000 w 6858004"/>
              <a:gd name="connsiteY3" fmla="*/ 13716000 h 13716000"/>
              <a:gd name="connsiteX4" fmla="*/ 0 w 6858004"/>
              <a:gd name="connsiteY4" fmla="*/ 6858000 h 13716000"/>
              <a:gd name="connsiteX5" fmla="*/ 6858000 w 6858004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4" h="13716000">
                <a:moveTo>
                  <a:pt x="6858000" y="0"/>
                </a:moveTo>
                <a:lnTo>
                  <a:pt x="6858004" y="0"/>
                </a:lnTo>
                <a:lnTo>
                  <a:pt x="6858004" y="13716000"/>
                </a:lnTo>
                <a:lnTo>
                  <a:pt x="6858000" y="13716000"/>
                </a:lnTo>
                <a:cubicBezTo>
                  <a:pt x="3070432" y="13716000"/>
                  <a:pt x="0" y="10645569"/>
                  <a:pt x="0" y="6858000"/>
                </a:cubicBezTo>
                <a:cubicBezTo>
                  <a:pt x="0" y="3070431"/>
                  <a:pt x="3070432" y="0"/>
                  <a:pt x="68580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D15EE4-0DC1-A24B-BA57-857519D4D2A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0"/>
            <a:ext cx="3429893" cy="6858000"/>
          </a:xfrm>
          <a:custGeom>
            <a:avLst/>
            <a:gdLst>
              <a:gd name="connsiteX0" fmla="*/ 0 w 6858000"/>
              <a:gd name="connsiteY0" fmla="*/ 0 h 13716000"/>
              <a:gd name="connsiteX1" fmla="*/ 352911 w 6858000"/>
              <a:gd name="connsiteY1" fmla="*/ 8924 h 13716000"/>
              <a:gd name="connsiteX2" fmla="*/ 6858000 w 6858000"/>
              <a:gd name="connsiteY2" fmla="*/ 6858000 h 13716000"/>
              <a:gd name="connsiteX3" fmla="*/ 352911 w 6858000"/>
              <a:gd name="connsiteY3" fmla="*/ 13707076 h 13716000"/>
              <a:gd name="connsiteX4" fmla="*/ 0 w 685800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3716000">
                <a:moveTo>
                  <a:pt x="0" y="0"/>
                </a:moveTo>
                <a:lnTo>
                  <a:pt x="352911" y="8924"/>
                </a:lnTo>
                <a:cubicBezTo>
                  <a:pt x="3976472" y="192602"/>
                  <a:pt x="6858000" y="3188793"/>
                  <a:pt x="6858000" y="6858000"/>
                </a:cubicBezTo>
                <a:cubicBezTo>
                  <a:pt x="6858000" y="10527207"/>
                  <a:pt x="3976472" y="13523398"/>
                  <a:pt x="352911" y="13707076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8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e Capítul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8A81F76-76DF-5B4F-4A5A-A355B760C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7" y="10241"/>
            <a:ext cx="12153121" cy="68375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047337-093A-5844-B4A9-5E57B8C4DE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8541" y="2405861"/>
            <a:ext cx="4990744" cy="843675"/>
          </a:xfrm>
          <a:prstGeom prst="rect">
            <a:avLst/>
          </a:prstGeom>
        </p:spPr>
        <p:txBody>
          <a:bodyPr anchor="b"/>
          <a:lstStyle>
            <a:lvl1pPr algn="l">
              <a:defRPr sz="4000" b="1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Título do Capítulo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0F75AD-7939-3E0D-6976-1DF0B0BAB6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8541" y="3249536"/>
            <a:ext cx="3159095" cy="465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945722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41C1CF-B70C-44D4-8063-E0F7743EB3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2468" y="3271098"/>
            <a:ext cx="8032344" cy="3586903"/>
          </a:xfrm>
          <a:custGeom>
            <a:avLst/>
            <a:gdLst>
              <a:gd name="connsiteX0" fmla="*/ 8030251 w 16060505"/>
              <a:gd name="connsiteY0" fmla="*/ 1 h 7173805"/>
              <a:gd name="connsiteX1" fmla="*/ 9492297 w 16060505"/>
              <a:gd name="connsiteY1" fmla="*/ 605600 h 7173805"/>
              <a:gd name="connsiteX2" fmla="*/ 16060505 w 16060505"/>
              <a:gd name="connsiteY2" fmla="*/ 7173805 h 7173805"/>
              <a:gd name="connsiteX3" fmla="*/ 0 w 16060505"/>
              <a:gd name="connsiteY3" fmla="*/ 7173805 h 7173805"/>
              <a:gd name="connsiteX4" fmla="*/ 6568206 w 16060505"/>
              <a:gd name="connsiteY4" fmla="*/ 605600 h 7173805"/>
              <a:gd name="connsiteX5" fmla="*/ 8030251 w 16060505"/>
              <a:gd name="connsiteY5" fmla="*/ 1 h 717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0505" h="7173805">
                <a:moveTo>
                  <a:pt x="8030251" y="1"/>
                </a:moveTo>
                <a:cubicBezTo>
                  <a:pt x="8559407" y="1"/>
                  <a:pt x="9088565" y="201868"/>
                  <a:pt x="9492297" y="605600"/>
                </a:cubicBezTo>
                <a:lnTo>
                  <a:pt x="16060505" y="7173805"/>
                </a:lnTo>
                <a:lnTo>
                  <a:pt x="0" y="7173805"/>
                </a:lnTo>
                <a:lnTo>
                  <a:pt x="6568206" y="605600"/>
                </a:lnTo>
                <a:cubicBezTo>
                  <a:pt x="6971939" y="201867"/>
                  <a:pt x="7501095" y="0"/>
                  <a:pt x="8030251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5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C2F01-59FD-6FB8-41D5-3DE49121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E14A5E-1AC1-A7E4-29B5-16F2EDD42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273A-90F4-4D2D-5D37-DEE6620F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BB3229-D60C-B395-BB8C-A21C6069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C39184-E2A6-16A3-D29E-24AE80D7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59B89-3216-6280-1FF1-AF95401C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3590A1-6F39-1CC7-11AB-135496BB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93D36B-CB05-1A03-A399-8D23B8AC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B1A099-22CB-AA66-EB8E-E263AEB5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8F03CA-B9BD-268A-2DC7-AE4F1C04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4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79002-95D7-AE71-E125-CD126068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7CD8-6F37-414A-F912-EF01C2275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5B5532-6E96-E869-F847-FDD415B67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70E410-239C-E69F-7435-553DE7D8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37F87E-B7C2-1A66-2F0C-8097FCA0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F21875-A3FA-73BF-E2A1-C57A9BD8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6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B6886-85AD-BCC7-AD6C-85344688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A148BF-AB1E-6EF0-25A2-EC92644E0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C43FDD-0EDC-AAE6-2AD5-EB347D1B0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C1274D-53C2-20C4-C561-FCA893352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52431F-7CE5-8C13-8985-B942CD7A0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78E12D-C5A4-7015-0949-C93E2CEC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E33FE03-53F6-EDC6-0505-1B932D67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9EDE653-BAAD-A269-9165-3B5277B6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118FD-E0BB-FB07-6F2A-ABBDD1A4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CA800CE-8C14-725C-0311-3C4C0F16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FD6DF8-EB85-A2D0-BF30-98C0E5E6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D961D8-898D-E292-B889-A6A90196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407EB93-37F5-FEE9-2B3E-F2CF8102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5AAF21-D7FD-A029-1E8C-828E476A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6F9C61-A757-E86B-76D7-9243C94A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5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80818-3425-6BB3-2CF5-E6396E86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593453-CAE6-F6E1-5AB0-156F531FD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CA0D50-7F05-B819-567B-6447B4F55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9C7B29-B017-D68D-06F0-2F7C0D49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9F3EB2-DCEF-15BE-2C5B-E396BFB3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FE5933-E352-F8FB-A5D8-2FFCFBA7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2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0509F-C482-1D7E-BB64-6D6C7656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CEAE6C3-C0C8-0A5F-9010-D9BAB51E0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3ABCF8-B586-45B3-F907-58E11285B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A97352-9CD5-FBBB-93EE-03D376A5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8416B7-35D4-0AA9-8410-16068133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BE8444-A480-6B64-5E67-531B9265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6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2481E0-0394-BFE2-55EA-5A226931A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F546C0-EF15-B18A-CB36-70CAEB31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F6F210-293A-2A9A-F2F5-C08FDAC44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71ADA-1491-4C8C-8F94-4CE88806EB0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9BA1C9-8BAA-798B-28E5-5457CABF6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5C04E3-8381-43C4-5D01-5D30D2CA3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A5EFF-DAC4-463D-8C95-97A3C9F2F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6.png"/><Relationship Id="rId5" Type="http://schemas.openxmlformats.org/officeDocument/2006/relationships/chart" Target="../charts/chart3.xml"/><Relationship Id="rId10" Type="http://schemas.openxmlformats.org/officeDocument/2006/relationships/chart" Target="../charts/chart4.xml"/><Relationship Id="rId4" Type="http://schemas.openxmlformats.org/officeDocument/2006/relationships/image" Target="../media/image65.svg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1.png"/><Relationship Id="rId7" Type="http://schemas.openxmlformats.org/officeDocument/2006/relationships/image" Target="../media/image52.svg"/><Relationship Id="rId12" Type="http://schemas.openxmlformats.org/officeDocument/2006/relationships/image" Target="../media/image59.sv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71.svg"/><Relationship Id="rId10" Type="http://schemas.openxmlformats.org/officeDocument/2006/relationships/chart" Target="../charts/chart7.xml"/><Relationship Id="rId4" Type="http://schemas.openxmlformats.org/officeDocument/2006/relationships/image" Target="../media/image70.png"/><Relationship Id="rId9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2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svg"/><Relationship Id="rId7" Type="http://schemas.openxmlformats.org/officeDocument/2006/relationships/image" Target="../media/image55.png"/><Relationship Id="rId12" Type="http://schemas.openxmlformats.org/officeDocument/2006/relationships/image" Target="../media/image59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chart" Target="../charts/chart1.xml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>
            <a:extLst>
              <a:ext uri="{FF2B5EF4-FFF2-40B4-BE49-F238E27FC236}">
                <a16:creationId xmlns:a16="http://schemas.microsoft.com/office/drawing/2014/main" id="{2DD0D796-6914-2AF2-65AB-10C0E644E9F2}"/>
              </a:ext>
            </a:extLst>
          </p:cNvPr>
          <p:cNvSpPr txBox="1"/>
          <p:nvPr/>
        </p:nvSpPr>
        <p:spPr>
          <a:xfrm>
            <a:off x="441555" y="1128612"/>
            <a:ext cx="10554780" cy="6431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2800" b="1" spc="-80">
                <a:solidFill>
                  <a:schemeClr val="accent4">
                    <a:lumMod val="60000"/>
                    <a:lumOff val="40000"/>
                  </a:schemeClr>
                </a:solidFill>
                <a:latin typeface="Gotham Black"/>
              </a:rPr>
              <a:t>TRANSPORTE AÉREO - ANÁLISE GLOBAL</a:t>
            </a:r>
            <a:endParaRPr lang="pt-B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61A9412-3221-3A8C-AAA1-391DD20E7B1F}"/>
              </a:ext>
            </a:extLst>
          </p:cNvPr>
          <p:cNvCxnSpPr>
            <a:cxnSpLocks/>
          </p:cNvCxnSpPr>
          <p:nvPr/>
        </p:nvCxnSpPr>
        <p:spPr>
          <a:xfrm>
            <a:off x="0" y="181671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7C474A-68F9-3A18-8E53-1C102E0EB435}"/>
              </a:ext>
            </a:extLst>
          </p:cNvPr>
          <p:cNvSpPr txBox="1"/>
          <p:nvPr/>
        </p:nvSpPr>
        <p:spPr>
          <a:xfrm>
            <a:off x="441555" y="2249724"/>
            <a:ext cx="1144564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Comissão de Fiscalização Financeira e Controle – Câmara dos Deputados</a:t>
            </a:r>
          </a:p>
          <a:p>
            <a:endParaRPr lang="pt-BR" sz="2000" b="1" dirty="0">
              <a:solidFill>
                <a:srgbClr val="FFFFFF"/>
              </a:solidFill>
              <a:latin typeface="Avenir Next LT Pro" panose="020B0604020202020204" pitchFamily="34" charset="0"/>
              <a:cs typeface="Poppins" panose="00000500000000000000" pitchFamily="2" charset="0"/>
            </a:endParaRPr>
          </a:p>
          <a:p>
            <a:endParaRPr lang="pt-BR" sz="2000" b="1" dirty="0">
              <a:solidFill>
                <a:srgbClr val="FFFFFF"/>
              </a:solidFill>
              <a:latin typeface="Avenir Next LT Pro"/>
              <a:cs typeface="Poppins"/>
            </a:endParaRPr>
          </a:p>
          <a:p>
            <a:endParaRPr lang="pt-BR" sz="2000" b="1" dirty="0">
              <a:solidFill>
                <a:srgbClr val="FFFFFF"/>
              </a:solidFill>
              <a:latin typeface="Avenir Next LT Pro"/>
              <a:cs typeface="Poppins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Adriano Pinto de Miranda</a:t>
            </a:r>
          </a:p>
          <a:p>
            <a:r>
              <a:rPr lang="pt-BR" sz="2000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Superintendente de Acompanhamento de Serviços Aéreos</a:t>
            </a:r>
          </a:p>
        </p:txBody>
      </p:sp>
      <p:pic>
        <p:nvPicPr>
          <p:cNvPr id="4" name="Imagem 3" descr="Uma imagem contendo desenho  Descrição gerada automaticamente">
            <a:extLst>
              <a:ext uri="{FF2B5EF4-FFF2-40B4-BE49-F238E27FC236}">
                <a16:creationId xmlns:a16="http://schemas.microsoft.com/office/drawing/2014/main" id="{C092537A-883B-7934-764B-D26F31B9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99" y="5469149"/>
            <a:ext cx="4244368" cy="8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7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0485FB15-7F66-13B7-026D-C41A80C99F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 flipH="1">
            <a:off x="9131892" y="5461887"/>
            <a:ext cx="1979023" cy="1979023"/>
          </a:xfrm>
          <a:prstGeom prst="donut">
            <a:avLst>
              <a:gd name="adj" fmla="val 3650"/>
            </a:avLst>
          </a:prstGeom>
          <a:gradFill flip="none" rotWithShape="1">
            <a:gsLst>
              <a:gs pos="0">
                <a:srgbClr val="172940"/>
              </a:gs>
              <a:gs pos="50000">
                <a:srgbClr val="5B89A6"/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98E1FEF6-A733-012F-73EA-85028E201AA7}"/>
              </a:ext>
            </a:extLst>
          </p:cNvPr>
          <p:cNvSpPr/>
          <p:nvPr/>
        </p:nvSpPr>
        <p:spPr>
          <a:xfrm>
            <a:off x="8598202" y="-175405"/>
            <a:ext cx="7187596" cy="7187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13A7D-DA68-6542-B7E6-718435A5DDBF}"/>
              </a:ext>
            </a:extLst>
          </p:cNvPr>
          <p:cNvSpPr txBox="1"/>
          <p:nvPr/>
        </p:nvSpPr>
        <p:spPr>
          <a:xfrm>
            <a:off x="635049" y="799062"/>
            <a:ext cx="1572866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HOJE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1495DB7-89A3-8748-B7D9-3E97EF3D4E55}"/>
              </a:ext>
            </a:extLst>
          </p:cNvPr>
          <p:cNvSpPr txBox="1">
            <a:spLocks/>
          </p:cNvSpPr>
          <p:nvPr/>
        </p:nvSpPr>
        <p:spPr>
          <a:xfrm>
            <a:off x="694495" y="1445822"/>
            <a:ext cx="4005264" cy="353943"/>
          </a:xfrm>
          <a:prstGeom prst="rect">
            <a:avLst/>
          </a:prstGeom>
        </p:spPr>
        <p:txBody>
          <a:bodyPr vert="horz" wrap="non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COMO É VOAR HOJE?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9CFF3A-2E07-0F47-889D-DDF0837441A6}"/>
              </a:ext>
            </a:extLst>
          </p:cNvPr>
          <p:cNvSpPr txBox="1"/>
          <p:nvPr/>
        </p:nvSpPr>
        <p:spPr>
          <a:xfrm>
            <a:off x="4699759" y="2701175"/>
            <a:ext cx="3437159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COM SERVIÇOS SIMPLES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C0C3E9B-675E-674E-83AC-23EA821DD25F}"/>
              </a:ext>
            </a:extLst>
          </p:cNvPr>
          <p:cNvSpPr txBox="1">
            <a:spLocks/>
          </p:cNvSpPr>
          <p:nvPr/>
        </p:nvSpPr>
        <p:spPr>
          <a:xfrm>
            <a:off x="5051160" y="3156466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Snacks em voos curtos</a:t>
            </a:r>
          </a:p>
        </p:txBody>
      </p:sp>
      <p:pic>
        <p:nvPicPr>
          <p:cNvPr id="40" name="Espaço Reservado para Imagem 39">
            <a:extLst>
              <a:ext uri="{FF2B5EF4-FFF2-40B4-BE49-F238E27FC236}">
                <a16:creationId xmlns:a16="http://schemas.microsoft.com/office/drawing/2014/main" id="{EF42DB6E-475D-A527-7E32-C7EE7EFC559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l="10927" r="10927"/>
          <a:stretch/>
        </p:blipFill>
        <p:spPr>
          <a:xfrm flipH="1">
            <a:off x="8762107" y="0"/>
            <a:ext cx="3429893" cy="6858000"/>
          </a:xfr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CD24BE0-71A5-7F42-47CD-90CA35BE287D}"/>
              </a:ext>
            </a:extLst>
          </p:cNvPr>
          <p:cNvSpPr txBox="1">
            <a:spLocks/>
          </p:cNvSpPr>
          <p:nvPr/>
        </p:nvSpPr>
        <p:spPr>
          <a:xfrm>
            <a:off x="5051160" y="3609230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Bebidas não alcoólicas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3DD50-ED43-430B-4567-92D261D4135E}"/>
              </a:ext>
            </a:extLst>
          </p:cNvPr>
          <p:cNvSpPr txBox="1">
            <a:spLocks/>
          </p:cNvSpPr>
          <p:nvPr/>
        </p:nvSpPr>
        <p:spPr>
          <a:xfrm>
            <a:off x="5051160" y="4061994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Assentos menores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3C07814-559C-3EEB-ABB3-A23489E8C17F}"/>
              </a:ext>
            </a:extLst>
          </p:cNvPr>
          <p:cNvSpPr txBox="1">
            <a:spLocks/>
          </p:cNvSpPr>
          <p:nvPr/>
        </p:nvSpPr>
        <p:spPr>
          <a:xfrm>
            <a:off x="5051160" y="4514758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Menos espaço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A003468-8272-2D26-9D16-61DFEB72CAE0}"/>
              </a:ext>
            </a:extLst>
          </p:cNvPr>
          <p:cNvSpPr txBox="1">
            <a:spLocks/>
          </p:cNvSpPr>
          <p:nvPr/>
        </p:nvSpPr>
        <p:spPr>
          <a:xfrm>
            <a:off x="5051160" y="4967521"/>
            <a:ext cx="2597497" cy="98873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Bagagem e outros serviços cobrados separadamente (</a:t>
            </a:r>
            <a:r>
              <a:rPr lang="pt-BR" sz="1400" err="1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Unbundled</a:t>
            </a: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)</a:t>
            </a:r>
            <a:endParaRPr lang="en-US" sz="1400">
              <a:solidFill>
                <a:schemeClr val="bg1"/>
              </a:solidFill>
              <a:latin typeface="Nunito Sans ExtraLight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34D1016-2497-2DB4-43BA-05F9B03AE48A}"/>
              </a:ext>
            </a:extLst>
          </p:cNvPr>
          <p:cNvCxnSpPr>
            <a:cxnSpLocks/>
          </p:cNvCxnSpPr>
          <p:nvPr/>
        </p:nvCxnSpPr>
        <p:spPr>
          <a:xfrm flipV="1">
            <a:off x="4449436" y="2665562"/>
            <a:ext cx="0" cy="4192438"/>
          </a:xfrm>
          <a:prstGeom prst="line">
            <a:avLst/>
          </a:prstGeom>
          <a:ln w="76200">
            <a:solidFill>
              <a:srgbClr val="A7D5F2"/>
            </a:solidFill>
          </a:ln>
          <a:effectLst>
            <a:outerShdw blurRad="76200" dist="50800" dir="2700000" algn="tl" rotWithShape="0">
              <a:schemeClr val="bg2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1">
            <a:extLst>
              <a:ext uri="{FF2B5EF4-FFF2-40B4-BE49-F238E27FC236}">
                <a16:creationId xmlns:a16="http://schemas.microsoft.com/office/drawing/2014/main" id="{A45FE49F-C58C-6562-7FF0-F79DE3EB2BB0}"/>
              </a:ext>
            </a:extLst>
          </p:cNvPr>
          <p:cNvSpPr txBox="1"/>
          <p:nvPr/>
        </p:nvSpPr>
        <p:spPr>
          <a:xfrm>
            <a:off x="520438" y="2701175"/>
            <a:ext cx="30091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ACESSIBILIDADE </a:t>
            </a:r>
            <a:r>
              <a:rPr lang="en-US" sz="1200" b="1" i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(2022)</a:t>
            </a:r>
            <a:endParaRPr lang="en-US" sz="2000" b="1" i="1" spc="75">
              <a:solidFill>
                <a:schemeClr val="accent4">
                  <a:lumMod val="60000"/>
                  <a:lumOff val="40000"/>
                </a:schemeClr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CAF23C9-27C9-BDA6-E168-7D3A8B0BD54B}"/>
              </a:ext>
            </a:extLst>
          </p:cNvPr>
          <p:cNvSpPr txBox="1"/>
          <p:nvPr/>
        </p:nvSpPr>
        <p:spPr>
          <a:xfrm>
            <a:off x="1085772" y="4534249"/>
            <a:ext cx="14558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32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11,1%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795A91F-D894-A897-3762-B33C82DD1CB6}"/>
              </a:ext>
            </a:extLst>
          </p:cNvPr>
          <p:cNvSpPr txBox="1">
            <a:spLocks/>
          </p:cNvSpPr>
          <p:nvPr/>
        </p:nvSpPr>
        <p:spPr>
          <a:xfrm>
            <a:off x="2727991" y="4414270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Percentual dos bilhetes vendidos abaixo de </a:t>
            </a:r>
            <a:r>
              <a:rPr lang="pt-BR" sz="1200" err="1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R</a:t>
            </a:r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$ 200,00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55FB5455-A343-7C7B-7CB0-ADCB0B4AC867}"/>
              </a:ext>
            </a:extLst>
          </p:cNvPr>
          <p:cNvSpPr txBox="1"/>
          <p:nvPr/>
        </p:nvSpPr>
        <p:spPr>
          <a:xfrm>
            <a:off x="976848" y="5541490"/>
            <a:ext cx="1669047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44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49,4</a:t>
            </a:r>
            <a:r>
              <a:rPr lang="en-US" sz="24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%</a:t>
            </a:r>
            <a:endParaRPr lang="en-US" sz="44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998908B3-67FE-3ED5-3677-6788BD5B6B37}"/>
              </a:ext>
            </a:extLst>
          </p:cNvPr>
          <p:cNvSpPr txBox="1">
            <a:spLocks/>
          </p:cNvSpPr>
          <p:nvPr/>
        </p:nvSpPr>
        <p:spPr>
          <a:xfrm>
            <a:off x="2727991" y="5510265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Percentual dos bilhetes vendidos abaixo de R$ 500,00</a:t>
            </a: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A2D06DDE-CADE-8EEB-6246-41EAA1F3C35E}"/>
              </a:ext>
            </a:extLst>
          </p:cNvPr>
          <p:cNvSpPr txBox="1"/>
          <p:nvPr/>
        </p:nvSpPr>
        <p:spPr>
          <a:xfrm>
            <a:off x="1230925" y="3192460"/>
            <a:ext cx="116089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44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98</a:t>
            </a:r>
            <a:endParaRPr lang="en-US" sz="24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16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MILHÕES</a:t>
            </a:r>
            <a:endParaRPr lang="en-US" sz="32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475D0CA9-A7DC-AF3F-1B6F-1C16910F8B22}"/>
              </a:ext>
            </a:extLst>
          </p:cNvPr>
          <p:cNvSpPr txBox="1">
            <a:spLocks/>
          </p:cNvSpPr>
          <p:nvPr/>
        </p:nvSpPr>
        <p:spPr>
          <a:xfrm>
            <a:off x="2727991" y="3429000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Passageiros Transportados</a:t>
            </a:r>
            <a:b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</a:br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(DOM + INT)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9C484D34-00E2-90E3-D738-63BEBB48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22" y="3351098"/>
            <a:ext cx="591986" cy="740929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38A6CEC2-7985-E90A-680C-553414753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50" y="4451429"/>
            <a:ext cx="591986" cy="7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35130"/>
      </p:ext>
    </p:extLst>
  </p:cSld>
  <p:clrMapOvr>
    <a:masterClrMapping/>
  </p:clrMapOvr>
  <p:transition spd="slow" advClick="0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F780C01-DDFC-64AD-BC8B-A5E2E23A9441}"/>
              </a:ext>
            </a:extLst>
          </p:cNvPr>
          <p:cNvGraphicFramePr>
            <a:graphicFrameLocks/>
          </p:cNvGraphicFramePr>
          <p:nvPr/>
        </p:nvGraphicFramePr>
        <p:xfrm>
          <a:off x="352202" y="2862941"/>
          <a:ext cx="11404368" cy="403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356407BE-7956-409A-3F71-7BED377B8E51}"/>
              </a:ext>
            </a:extLst>
          </p:cNvPr>
          <p:cNvSpPr txBox="1"/>
          <p:nvPr/>
        </p:nvSpPr>
        <p:spPr>
          <a:xfrm>
            <a:off x="9632934" y="393797"/>
            <a:ext cx="2638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Fonte ANAC</a:t>
            </a:r>
          </a:p>
        </p:txBody>
      </p:sp>
      <p:grpSp>
        <p:nvGrpSpPr>
          <p:cNvPr id="449" name="Agrupar 448">
            <a:extLst>
              <a:ext uri="{FF2B5EF4-FFF2-40B4-BE49-F238E27FC236}">
                <a16:creationId xmlns:a16="http://schemas.microsoft.com/office/drawing/2014/main" id="{CEE9C212-178D-D9C5-CBB7-36C1CE4DC0CB}"/>
              </a:ext>
            </a:extLst>
          </p:cNvPr>
          <p:cNvGrpSpPr/>
          <p:nvPr/>
        </p:nvGrpSpPr>
        <p:grpSpPr>
          <a:xfrm>
            <a:off x="997927" y="4194896"/>
            <a:ext cx="838199" cy="1066801"/>
            <a:chOff x="1001486" y="2797628"/>
            <a:chExt cx="838199" cy="1066801"/>
          </a:xfrm>
        </p:grpSpPr>
        <p:sp>
          <p:nvSpPr>
            <p:cNvPr id="446" name="CaixaDeTexto 445">
              <a:extLst>
                <a:ext uri="{FF2B5EF4-FFF2-40B4-BE49-F238E27FC236}">
                  <a16:creationId xmlns:a16="http://schemas.microsoft.com/office/drawing/2014/main" id="{8CFE3880-3353-BDC2-AA75-E4F4038E2236}"/>
                </a:ext>
              </a:extLst>
            </p:cNvPr>
            <p:cNvSpPr txBox="1"/>
            <p:nvPr/>
          </p:nvSpPr>
          <p:spPr>
            <a:xfrm>
              <a:off x="1001486" y="2797628"/>
              <a:ext cx="838199" cy="646331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 Light"/>
                </a:rPr>
                <a:t>Liberação parcial das tarifas doméstica</a:t>
              </a:r>
              <a:endPara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7" name="Conector de Seta Reta 446">
              <a:extLst>
                <a:ext uri="{FF2B5EF4-FFF2-40B4-BE49-F238E27FC236}">
                  <a16:creationId xmlns:a16="http://schemas.microsoft.com/office/drawing/2014/main" id="{9332A251-D89E-CC68-E9B4-8C36C3030089}"/>
                </a:ext>
              </a:extLst>
            </p:cNvPr>
            <p:cNvCxnSpPr/>
            <p:nvPr/>
          </p:nvCxnSpPr>
          <p:spPr>
            <a:xfrm flipH="1">
              <a:off x="1426028" y="3439887"/>
              <a:ext cx="1" cy="424542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3" name="Agrupar 452">
            <a:extLst>
              <a:ext uri="{FF2B5EF4-FFF2-40B4-BE49-F238E27FC236}">
                <a16:creationId xmlns:a16="http://schemas.microsoft.com/office/drawing/2014/main" id="{43F9490D-DFCA-75E5-710B-8287437BDA97}"/>
              </a:ext>
            </a:extLst>
          </p:cNvPr>
          <p:cNvGrpSpPr/>
          <p:nvPr/>
        </p:nvGrpSpPr>
        <p:grpSpPr>
          <a:xfrm>
            <a:off x="2813882" y="3503883"/>
            <a:ext cx="838199" cy="1486371"/>
            <a:chOff x="3004457" y="2231570"/>
            <a:chExt cx="838199" cy="1486371"/>
          </a:xfrm>
        </p:grpSpPr>
        <p:cxnSp>
          <p:nvCxnSpPr>
            <p:cNvPr id="452" name="Conector de Seta Reta 451">
              <a:extLst>
                <a:ext uri="{FF2B5EF4-FFF2-40B4-BE49-F238E27FC236}">
                  <a16:creationId xmlns:a16="http://schemas.microsoft.com/office/drawing/2014/main" id="{A0DE4EF9-C66D-A5A6-1D5F-AFAD50C0D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556" y="3293399"/>
              <a:ext cx="1" cy="424542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CaixaDeTexto 450">
              <a:extLst>
                <a:ext uri="{FF2B5EF4-FFF2-40B4-BE49-F238E27FC236}">
                  <a16:creationId xmlns:a16="http://schemas.microsoft.com/office/drawing/2014/main" id="{34B095B0-0DF0-6CC0-D425-0D4FD7A137B8}"/>
                </a:ext>
              </a:extLst>
            </p:cNvPr>
            <p:cNvSpPr txBox="1"/>
            <p:nvPr/>
          </p:nvSpPr>
          <p:spPr>
            <a:xfrm>
              <a:off x="3004457" y="2231570"/>
              <a:ext cx="838199" cy="1061829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 Light"/>
                </a:rPr>
                <a:t>ANAC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 Light"/>
                </a:rPr>
                <a:t>Liberdade tarifária doméstica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 Light"/>
                </a:rPr>
                <a:t>Liberdade de oferta</a:t>
              </a:r>
            </a:p>
          </p:txBody>
        </p:sp>
      </p:grpSp>
      <p:sp>
        <p:nvSpPr>
          <p:cNvPr id="455" name="CaixaDeTexto 454">
            <a:extLst>
              <a:ext uri="{FF2B5EF4-FFF2-40B4-BE49-F238E27FC236}">
                <a16:creationId xmlns:a16="http://schemas.microsoft.com/office/drawing/2014/main" id="{9D8F984F-337C-96FE-4793-8D3D655EE873}"/>
              </a:ext>
            </a:extLst>
          </p:cNvPr>
          <p:cNvSpPr txBox="1"/>
          <p:nvPr/>
        </p:nvSpPr>
        <p:spPr>
          <a:xfrm>
            <a:off x="4158248" y="3370965"/>
            <a:ext cx="838199" cy="78483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Liberdade tarifária internacional- América do Sul</a:t>
            </a:r>
          </a:p>
        </p:txBody>
      </p:sp>
      <p:cxnSp>
        <p:nvCxnSpPr>
          <p:cNvPr id="456" name="Conector de Seta Reta 455">
            <a:extLst>
              <a:ext uri="{FF2B5EF4-FFF2-40B4-BE49-F238E27FC236}">
                <a16:creationId xmlns:a16="http://schemas.microsoft.com/office/drawing/2014/main" id="{C3DFD80E-025C-D4F2-8A9A-8DFB94F065AB}"/>
              </a:ext>
            </a:extLst>
          </p:cNvPr>
          <p:cNvCxnSpPr>
            <a:cxnSpLocks/>
          </p:cNvCxnSpPr>
          <p:nvPr/>
        </p:nvCxnSpPr>
        <p:spPr>
          <a:xfrm flipH="1">
            <a:off x="4582790" y="4154739"/>
            <a:ext cx="1" cy="424542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CaixaDeTexto 456">
            <a:extLst>
              <a:ext uri="{FF2B5EF4-FFF2-40B4-BE49-F238E27FC236}">
                <a16:creationId xmlns:a16="http://schemas.microsoft.com/office/drawing/2014/main" id="{0FF829BB-8F7D-FF8F-6838-9FEE5720A00F}"/>
              </a:ext>
            </a:extLst>
          </p:cNvPr>
          <p:cNvSpPr txBox="1"/>
          <p:nvPr/>
        </p:nvSpPr>
        <p:spPr>
          <a:xfrm>
            <a:off x="4582788" y="1920010"/>
            <a:ext cx="838199" cy="6463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Liberdade tarifária internacional- Ampla</a:t>
            </a:r>
          </a:p>
        </p:txBody>
      </p:sp>
      <p:cxnSp>
        <p:nvCxnSpPr>
          <p:cNvPr id="458" name="Conector de Seta Reta 457">
            <a:extLst>
              <a:ext uri="{FF2B5EF4-FFF2-40B4-BE49-F238E27FC236}">
                <a16:creationId xmlns:a16="http://schemas.microsoft.com/office/drawing/2014/main" id="{004A5EEE-483A-F191-55C9-5D253539E1CA}"/>
              </a:ext>
            </a:extLst>
          </p:cNvPr>
          <p:cNvCxnSpPr>
            <a:cxnSpLocks/>
          </p:cNvCxnSpPr>
          <p:nvPr/>
        </p:nvCxnSpPr>
        <p:spPr>
          <a:xfrm>
            <a:off x="4996447" y="2594927"/>
            <a:ext cx="10884" cy="1817912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CaixaDeTexto 458">
            <a:extLst>
              <a:ext uri="{FF2B5EF4-FFF2-40B4-BE49-F238E27FC236}">
                <a16:creationId xmlns:a16="http://schemas.microsoft.com/office/drawing/2014/main" id="{FF819787-07C1-E4AA-4DDF-8A4215590F4D}"/>
              </a:ext>
            </a:extLst>
          </p:cNvPr>
          <p:cNvSpPr txBox="1"/>
          <p:nvPr/>
        </p:nvSpPr>
        <p:spPr>
          <a:xfrm>
            <a:off x="5116188" y="2657608"/>
            <a:ext cx="783771" cy="92333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Liberdade tarifas </a:t>
            </a:r>
            <a:r>
              <a:rPr kumimoji="0" lang="pt-BR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promo</a:t>
            </a:r>
            <a:endParaRPr kumimoji="0" lang="pt-BR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 sem registro prévio 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7F885B9-EA13-34F2-6898-53BC8EED9E54}"/>
              </a:ext>
            </a:extLst>
          </p:cNvPr>
          <p:cNvGrpSpPr/>
          <p:nvPr/>
        </p:nvGrpSpPr>
        <p:grpSpPr>
          <a:xfrm>
            <a:off x="5555831" y="1939673"/>
            <a:ext cx="838199" cy="1621974"/>
            <a:chOff x="5555831" y="1939673"/>
            <a:chExt cx="838199" cy="1621974"/>
          </a:xfrm>
        </p:grpSpPr>
        <p:sp>
          <p:nvSpPr>
            <p:cNvPr id="461" name="CaixaDeTexto 460">
              <a:extLst>
                <a:ext uri="{FF2B5EF4-FFF2-40B4-BE49-F238E27FC236}">
                  <a16:creationId xmlns:a16="http://schemas.microsoft.com/office/drawing/2014/main" id="{99ECBEEE-FC67-E923-1DEF-A0E6A8657198}"/>
                </a:ext>
              </a:extLst>
            </p:cNvPr>
            <p:cNvSpPr txBox="1"/>
            <p:nvPr/>
          </p:nvSpPr>
          <p:spPr>
            <a:xfrm>
              <a:off x="5555831" y="1939673"/>
              <a:ext cx="838199" cy="507831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 Light"/>
                </a:rPr>
                <a:t>Primeira Concessão Aeroporto</a:t>
              </a:r>
            </a:p>
          </p:txBody>
        </p:sp>
        <p:cxnSp>
          <p:nvCxnSpPr>
            <p:cNvPr id="462" name="Conector de Seta Reta 461">
              <a:extLst>
                <a:ext uri="{FF2B5EF4-FFF2-40B4-BE49-F238E27FC236}">
                  <a16:creationId xmlns:a16="http://schemas.microsoft.com/office/drawing/2014/main" id="{20A34D8F-ED7D-E0B4-AF64-AE6A19A4045B}"/>
                </a:ext>
              </a:extLst>
            </p:cNvPr>
            <p:cNvCxnSpPr>
              <a:cxnSpLocks/>
            </p:cNvCxnSpPr>
            <p:nvPr/>
          </p:nvCxnSpPr>
          <p:spPr>
            <a:xfrm>
              <a:off x="5947718" y="2473077"/>
              <a:ext cx="10885" cy="108857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3" name="CaixaDeTexto 462">
            <a:extLst>
              <a:ext uri="{FF2B5EF4-FFF2-40B4-BE49-F238E27FC236}">
                <a16:creationId xmlns:a16="http://schemas.microsoft.com/office/drawing/2014/main" id="{A3531726-C930-03E6-42B9-5885AA346AFE}"/>
              </a:ext>
            </a:extLst>
          </p:cNvPr>
          <p:cNvSpPr txBox="1"/>
          <p:nvPr/>
        </p:nvSpPr>
        <p:spPr>
          <a:xfrm>
            <a:off x="7795228" y="2376814"/>
            <a:ext cx="838199" cy="5078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Desregulação de bagagem despachada</a:t>
            </a:r>
          </a:p>
        </p:txBody>
      </p:sp>
      <p:cxnSp>
        <p:nvCxnSpPr>
          <p:cNvPr id="464" name="Conector de Seta Reta 463">
            <a:extLst>
              <a:ext uri="{FF2B5EF4-FFF2-40B4-BE49-F238E27FC236}">
                <a16:creationId xmlns:a16="http://schemas.microsoft.com/office/drawing/2014/main" id="{DCA65A31-9150-A823-E2B2-9EF9C437D607}"/>
              </a:ext>
            </a:extLst>
          </p:cNvPr>
          <p:cNvCxnSpPr>
            <a:cxnSpLocks/>
          </p:cNvCxnSpPr>
          <p:nvPr/>
        </p:nvCxnSpPr>
        <p:spPr>
          <a:xfrm flipH="1">
            <a:off x="8219770" y="2888445"/>
            <a:ext cx="1" cy="424542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CaixaDeTexto 464">
            <a:extLst>
              <a:ext uri="{FF2B5EF4-FFF2-40B4-BE49-F238E27FC236}">
                <a16:creationId xmlns:a16="http://schemas.microsoft.com/office/drawing/2014/main" id="{B74905F1-A2A9-50EF-C26B-1F8E19B76983}"/>
              </a:ext>
            </a:extLst>
          </p:cNvPr>
          <p:cNvSpPr txBox="1"/>
          <p:nvPr/>
        </p:nvSpPr>
        <p:spPr>
          <a:xfrm>
            <a:off x="9166826" y="1931042"/>
            <a:ext cx="838199" cy="92333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5ª Rodada de concessão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Abertura de Capital estrangeiro</a:t>
            </a:r>
          </a:p>
        </p:txBody>
      </p:sp>
      <p:cxnSp>
        <p:nvCxnSpPr>
          <p:cNvPr id="466" name="Conector de Seta Reta 465">
            <a:extLst>
              <a:ext uri="{FF2B5EF4-FFF2-40B4-BE49-F238E27FC236}">
                <a16:creationId xmlns:a16="http://schemas.microsoft.com/office/drawing/2014/main" id="{E92A4C2E-B356-6799-72D6-4726970BE91B}"/>
              </a:ext>
            </a:extLst>
          </p:cNvPr>
          <p:cNvCxnSpPr>
            <a:cxnSpLocks/>
          </p:cNvCxnSpPr>
          <p:nvPr/>
        </p:nvCxnSpPr>
        <p:spPr>
          <a:xfrm flipH="1">
            <a:off x="9580490" y="2857131"/>
            <a:ext cx="1" cy="217713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CaixaDeTexto 466">
            <a:extLst>
              <a:ext uri="{FF2B5EF4-FFF2-40B4-BE49-F238E27FC236}">
                <a16:creationId xmlns:a16="http://schemas.microsoft.com/office/drawing/2014/main" id="{F0CC2130-5A51-4D42-D7BE-0A0DE2D8DC83}"/>
              </a:ext>
            </a:extLst>
          </p:cNvPr>
          <p:cNvSpPr txBox="1"/>
          <p:nvPr/>
        </p:nvSpPr>
        <p:spPr>
          <a:xfrm>
            <a:off x="9994155" y="3059570"/>
            <a:ext cx="838199" cy="369332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Programa Voo Simples</a:t>
            </a:r>
          </a:p>
        </p:txBody>
      </p:sp>
      <p:cxnSp>
        <p:nvCxnSpPr>
          <p:cNvPr id="468" name="Conector de Seta Reta 467">
            <a:extLst>
              <a:ext uri="{FF2B5EF4-FFF2-40B4-BE49-F238E27FC236}">
                <a16:creationId xmlns:a16="http://schemas.microsoft.com/office/drawing/2014/main" id="{E1E2A5FF-DEF1-2E2C-0CD6-BE2D820B4298}"/>
              </a:ext>
            </a:extLst>
          </p:cNvPr>
          <p:cNvCxnSpPr>
            <a:cxnSpLocks/>
          </p:cNvCxnSpPr>
          <p:nvPr/>
        </p:nvCxnSpPr>
        <p:spPr>
          <a:xfrm>
            <a:off x="10418698" y="3451458"/>
            <a:ext cx="0" cy="1127823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3B87AE0-D6B2-BAF7-E6DA-0E4F751270E6}"/>
              </a:ext>
            </a:extLst>
          </p:cNvPr>
          <p:cNvCxnSpPr>
            <a:cxnSpLocks/>
          </p:cNvCxnSpPr>
          <p:nvPr/>
        </p:nvCxnSpPr>
        <p:spPr>
          <a:xfrm flipH="1">
            <a:off x="5508073" y="3593782"/>
            <a:ext cx="1" cy="304800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EE5DF5-EEDA-2F30-2296-536268D105F2}"/>
              </a:ext>
            </a:extLst>
          </p:cNvPr>
          <p:cNvSpPr txBox="1"/>
          <p:nvPr/>
        </p:nvSpPr>
        <p:spPr>
          <a:xfrm>
            <a:off x="1415144" y="1715095"/>
            <a:ext cx="1823666" cy="915635"/>
          </a:xfrm>
          <a:prstGeom prst="rect">
            <a:avLst/>
          </a:prstGeom>
          <a:noFill/>
          <a:ln>
            <a:solidFill>
              <a:srgbClr val="8BE1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Até 2002: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Controle de oferta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Tarifa e bandas tarifárias controladas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E2DBE55-36F9-905A-CCF4-5A51B8E3CCCB}"/>
              </a:ext>
            </a:extLst>
          </p:cNvPr>
          <p:cNvSpPr txBox="1"/>
          <p:nvPr/>
        </p:nvSpPr>
        <p:spPr>
          <a:xfrm>
            <a:off x="513517" y="298072"/>
            <a:ext cx="4309193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5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De 2002 a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FF7549-B43A-8D8B-763D-CD481B8C1F2B}"/>
              </a:ext>
            </a:extLst>
          </p:cNvPr>
          <p:cNvSpPr txBox="1">
            <a:spLocks/>
          </p:cNvSpPr>
          <p:nvPr/>
        </p:nvSpPr>
        <p:spPr>
          <a:xfrm>
            <a:off x="572963" y="944832"/>
            <a:ext cx="3112390" cy="353943"/>
          </a:xfrm>
          <a:prstGeom prst="rect">
            <a:avLst/>
          </a:prstGeom>
        </p:spPr>
        <p:txBody>
          <a:bodyPr vert="horz" wrap="non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60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O QUE MUDOU ?</a:t>
            </a:r>
          </a:p>
        </p:txBody>
      </p:sp>
    </p:spTree>
    <p:extLst>
      <p:ext uri="{BB962C8B-B14F-4D97-AF65-F5344CB8AC3E}">
        <p14:creationId xmlns:p14="http://schemas.microsoft.com/office/powerpoint/2010/main" val="310412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0485FB15-7F66-13B7-026D-C41A80C99F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pic>
        <p:nvPicPr>
          <p:cNvPr id="7" name="Gráfico 6" descr="Seta: curva ligeira com preenchimento sólido">
            <a:extLst>
              <a:ext uri="{FF2B5EF4-FFF2-40B4-BE49-F238E27FC236}">
                <a16:creationId xmlns:a16="http://schemas.microsoft.com/office/drawing/2014/main" id="{7EAB3672-65D1-35FB-0BCE-B8B81335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80977">
            <a:off x="5593933" y="4063217"/>
            <a:ext cx="914400" cy="9144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DE0D1FA-C392-7718-70CA-DD7F20FAAEFC}"/>
              </a:ext>
            </a:extLst>
          </p:cNvPr>
          <p:cNvGrpSpPr/>
          <p:nvPr/>
        </p:nvGrpSpPr>
        <p:grpSpPr>
          <a:xfrm>
            <a:off x="6260268" y="1277628"/>
            <a:ext cx="4919472" cy="4994342"/>
            <a:chOff x="7169485" y="1220143"/>
            <a:chExt cx="4468808" cy="4536819"/>
          </a:xfrm>
        </p:grpSpPr>
        <p:graphicFrame>
          <p:nvGraphicFramePr>
            <p:cNvPr id="9" name="Gráfico 8">
              <a:extLst>
                <a:ext uri="{FF2B5EF4-FFF2-40B4-BE49-F238E27FC236}">
                  <a16:creationId xmlns:a16="http://schemas.microsoft.com/office/drawing/2014/main" id="{1A70D336-BAC0-4D56-AABB-28429699CFA7}"/>
                </a:ext>
              </a:extLst>
            </p:cNvPr>
            <p:cNvGraphicFramePr/>
            <p:nvPr/>
          </p:nvGraphicFramePr>
          <p:xfrm>
            <a:off x="7169485" y="1220143"/>
            <a:ext cx="4468808" cy="39336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0" name="Gráfico 9" descr="Avião com preenchimento sólido">
              <a:extLst>
                <a:ext uri="{FF2B5EF4-FFF2-40B4-BE49-F238E27FC236}">
                  <a16:creationId xmlns:a16="http://schemas.microsoft.com/office/drawing/2014/main" id="{6E58E168-A8AE-5865-6559-CED1C4B4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21825" y="2640834"/>
              <a:ext cx="1344839" cy="1344839"/>
            </a:xfrm>
            <a:prstGeom prst="rect">
              <a:avLst/>
            </a:prstGeom>
          </p:spPr>
        </p:pic>
        <p:pic>
          <p:nvPicPr>
            <p:cNvPr id="17" name="Gráfico 16" descr="Ônibus com preenchimento sólido">
              <a:extLst>
                <a:ext uri="{FF2B5EF4-FFF2-40B4-BE49-F238E27FC236}">
                  <a16:creationId xmlns:a16="http://schemas.microsoft.com/office/drawing/2014/main" id="{520820DC-0367-5930-389C-D4404EB12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75348" y="1738495"/>
              <a:ext cx="809775" cy="809775"/>
            </a:xfrm>
            <a:prstGeom prst="rect">
              <a:avLst/>
            </a:prstGeom>
          </p:spPr>
        </p:pic>
        <p:sp>
          <p:nvSpPr>
            <p:cNvPr id="19" name="TextBox 46">
              <a:extLst>
                <a:ext uri="{FF2B5EF4-FFF2-40B4-BE49-F238E27FC236}">
                  <a16:creationId xmlns:a16="http://schemas.microsoft.com/office/drawing/2014/main" id="{44B44483-D975-6FA0-022C-743502C916F2}"/>
                </a:ext>
              </a:extLst>
            </p:cNvPr>
            <p:cNvSpPr txBox="1"/>
            <p:nvPr/>
          </p:nvSpPr>
          <p:spPr>
            <a:xfrm>
              <a:off x="8189539" y="3860769"/>
              <a:ext cx="1009408" cy="4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Nunito Sans ExtraBold" pitchFamily="2" charset="0"/>
                  <a:cs typeface="Aktiv Grotesk Thai" panose="020B0804020202020204" pitchFamily="34" charset="-34"/>
                </a:rPr>
                <a:t>79,5%</a:t>
              </a:r>
              <a:endParaRPr lang="en-US" sz="2400" b="1">
                <a:solidFill>
                  <a:schemeClr val="bg1"/>
                </a:solidFill>
                <a:latin typeface="Nunito Sans ExtraBold" pitchFamily="2" charset="0"/>
                <a:cs typeface="Aktiv Grotesk Thai" panose="020B0804020202020204" pitchFamily="34" charset="-34"/>
              </a:endParaRP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2066E892-E546-0C6D-C542-018A94EB96DE}"/>
                </a:ext>
              </a:extLst>
            </p:cNvPr>
            <p:cNvSpPr txBox="1"/>
            <p:nvPr/>
          </p:nvSpPr>
          <p:spPr>
            <a:xfrm>
              <a:off x="9781831" y="2423149"/>
              <a:ext cx="796809" cy="33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>
                  <a:solidFill>
                    <a:schemeClr val="bg1"/>
                  </a:solidFill>
                  <a:latin typeface="Nunito Sans ExtraBold" pitchFamily="2" charset="0"/>
                  <a:cs typeface="Aktiv Grotesk Thai" panose="020B0804020202020204" pitchFamily="34" charset="-34"/>
                </a:rPr>
                <a:t>20,4%</a:t>
              </a:r>
              <a:endParaRPr lang="en-US" b="1">
                <a:solidFill>
                  <a:schemeClr val="bg1"/>
                </a:solidFill>
                <a:latin typeface="Nunito Sans ExtraBold" pitchFamily="2" charset="0"/>
                <a:cs typeface="Aktiv Grotesk Thai" panose="020B0804020202020204" pitchFamily="34" charset="-34"/>
              </a:endParaRP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0765C174-E35F-0727-AAE1-DBF74BF41E9E}"/>
                </a:ext>
              </a:extLst>
            </p:cNvPr>
            <p:cNvSpPr txBox="1"/>
            <p:nvPr/>
          </p:nvSpPr>
          <p:spPr>
            <a:xfrm>
              <a:off x="8978280" y="5253715"/>
              <a:ext cx="1006494" cy="50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000" b="1">
                  <a:solidFill>
                    <a:schemeClr val="bg1"/>
                  </a:solidFill>
                  <a:latin typeface="Nunito Sans ExtraBold" pitchFamily="2" charset="0"/>
                  <a:cs typeface="Gotham Ultra" pitchFamily="50" charset="0"/>
                </a:rPr>
                <a:t>2022</a:t>
              </a:r>
              <a:endParaRPr lang="en-US" sz="3000" b="1">
                <a:solidFill>
                  <a:schemeClr val="bg1"/>
                </a:solidFill>
                <a:latin typeface="Nunito Sans ExtraBold" pitchFamily="2" charset="0"/>
                <a:cs typeface="Gotham Ultra" pitchFamily="50" charset="0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235FAAD-84AE-7302-A046-EA1665FBAD88}"/>
              </a:ext>
            </a:extLst>
          </p:cNvPr>
          <p:cNvGrpSpPr/>
          <p:nvPr/>
        </p:nvGrpSpPr>
        <p:grpSpPr>
          <a:xfrm>
            <a:off x="1732444" y="2902767"/>
            <a:ext cx="3255033" cy="3380590"/>
            <a:chOff x="7169485" y="1102904"/>
            <a:chExt cx="4468808" cy="4641184"/>
          </a:xfrm>
        </p:grpSpPr>
        <p:graphicFrame>
          <p:nvGraphicFramePr>
            <p:cNvPr id="26" name="Gráfico 25">
              <a:extLst>
                <a:ext uri="{FF2B5EF4-FFF2-40B4-BE49-F238E27FC236}">
                  <a16:creationId xmlns:a16="http://schemas.microsoft.com/office/drawing/2014/main" id="{D78A160F-6EF4-A0C5-2BFC-CF79A98DF29D}"/>
                </a:ext>
              </a:extLst>
            </p:cNvPr>
            <p:cNvGraphicFramePr/>
            <p:nvPr/>
          </p:nvGraphicFramePr>
          <p:xfrm>
            <a:off x="7169485" y="1102904"/>
            <a:ext cx="4468808" cy="39336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8" name="TextBox 46">
              <a:extLst>
                <a:ext uri="{FF2B5EF4-FFF2-40B4-BE49-F238E27FC236}">
                  <a16:creationId xmlns:a16="http://schemas.microsoft.com/office/drawing/2014/main" id="{D274E7CE-8A4A-3E84-F4A7-764E24FEF8E4}"/>
                </a:ext>
              </a:extLst>
            </p:cNvPr>
            <p:cNvSpPr txBox="1"/>
            <p:nvPr/>
          </p:nvSpPr>
          <p:spPr>
            <a:xfrm>
              <a:off x="8770952" y="5110272"/>
              <a:ext cx="1265871" cy="633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Nunito Sans ExtraBold" pitchFamily="2" charset="0"/>
                  <a:cs typeface="Gotham Ultra" pitchFamily="50" charset="0"/>
                </a:rPr>
                <a:t>2003</a:t>
              </a:r>
              <a:endParaRPr lang="en-US" sz="2400" b="1">
                <a:solidFill>
                  <a:schemeClr val="bg1"/>
                </a:solidFill>
                <a:latin typeface="Nunito Sans ExtraBold" pitchFamily="2" charset="0"/>
                <a:cs typeface="Gotham Ultra" pitchFamily="50" charset="0"/>
              </a:endParaRPr>
            </a:p>
          </p:txBody>
        </p:sp>
        <p:pic>
          <p:nvPicPr>
            <p:cNvPr id="30" name="Gráfico 29" descr="Avião com preenchimento sólido">
              <a:extLst>
                <a:ext uri="{FF2B5EF4-FFF2-40B4-BE49-F238E27FC236}">
                  <a16:creationId xmlns:a16="http://schemas.microsoft.com/office/drawing/2014/main" id="{48A441DF-A088-DA06-047E-F445F85A6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05611" y="1721014"/>
              <a:ext cx="776377" cy="776377"/>
            </a:xfrm>
            <a:prstGeom prst="rect">
              <a:avLst/>
            </a:prstGeom>
          </p:spPr>
        </p:pic>
        <p:pic>
          <p:nvPicPr>
            <p:cNvPr id="31" name="Gráfico 30" descr="Ônibus com preenchimento sólido">
              <a:extLst>
                <a:ext uri="{FF2B5EF4-FFF2-40B4-BE49-F238E27FC236}">
                  <a16:creationId xmlns:a16="http://schemas.microsoft.com/office/drawing/2014/main" id="{ABFA371A-AF1C-AD41-4C34-DB19DDA6C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31011" y="2720356"/>
              <a:ext cx="1206816" cy="1206816"/>
            </a:xfrm>
            <a:prstGeom prst="rect">
              <a:avLst/>
            </a:prstGeom>
          </p:spPr>
        </p:pic>
        <p:sp>
          <p:nvSpPr>
            <p:cNvPr id="32" name="TextBox 46">
              <a:extLst>
                <a:ext uri="{FF2B5EF4-FFF2-40B4-BE49-F238E27FC236}">
                  <a16:creationId xmlns:a16="http://schemas.microsoft.com/office/drawing/2014/main" id="{33AC2A2F-91A3-F618-3ACB-BE740F47C85A}"/>
                </a:ext>
              </a:extLst>
            </p:cNvPr>
            <p:cNvSpPr txBox="1"/>
            <p:nvPr/>
          </p:nvSpPr>
          <p:spPr>
            <a:xfrm>
              <a:off x="9632294" y="3665092"/>
              <a:ext cx="1204251" cy="50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>
                  <a:solidFill>
                    <a:schemeClr val="bg1"/>
                  </a:solidFill>
                  <a:latin typeface="Nunito Sans ExtraBold" pitchFamily="2" charset="0"/>
                  <a:cs typeface="Aktiv Grotesk Thai" panose="020B0804020202020204" pitchFamily="34" charset="-34"/>
                </a:rPr>
                <a:t>73,6%</a:t>
              </a:r>
              <a:endParaRPr lang="en-US" b="1">
                <a:solidFill>
                  <a:schemeClr val="bg1"/>
                </a:solidFill>
                <a:latin typeface="Nunito Sans ExtraBold" pitchFamily="2" charset="0"/>
                <a:cs typeface="Aktiv Grotesk Thai" panose="020B0804020202020204" pitchFamily="34" charset="-34"/>
              </a:endParaRP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BCC16549-FE17-2809-A594-DB7792591402}"/>
                </a:ext>
              </a:extLst>
            </p:cNvPr>
            <p:cNvSpPr txBox="1"/>
            <p:nvPr/>
          </p:nvSpPr>
          <p:spPr>
            <a:xfrm>
              <a:off x="8071766" y="2458746"/>
              <a:ext cx="1079142" cy="50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>
                  <a:solidFill>
                    <a:schemeClr val="bg1"/>
                  </a:solidFill>
                  <a:latin typeface="Gotham Ultra"/>
                  <a:cs typeface="Aktiv Grotesk Thai" panose="020B0804020202020204" pitchFamily="34" charset="-34"/>
                </a:rPr>
                <a:t>26,3</a:t>
              </a:r>
              <a:r>
                <a:rPr lang="pt-BR" b="1">
                  <a:solidFill>
                    <a:schemeClr val="bg1"/>
                  </a:solidFill>
                  <a:latin typeface="Anchor Bold" panose="020B0506060000020004" pitchFamily="34" charset="0"/>
                  <a:cs typeface="Aktiv Grotesk Thai" panose="020B0804020202020204" pitchFamily="34" charset="-34"/>
                </a:rPr>
                <a:t>%</a:t>
              </a:r>
              <a:endParaRPr lang="en-US" b="1">
                <a:solidFill>
                  <a:schemeClr val="bg1"/>
                </a:solidFill>
                <a:latin typeface="Anchor Bold" panose="020B0506060000020004" pitchFamily="34" charset="0"/>
                <a:cs typeface="Aktiv Grotesk Thai" panose="020B0804020202020204" pitchFamily="34" charset="-34"/>
              </a:endParaRP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99374629-B441-321A-E644-E66371B34EAC}"/>
              </a:ext>
            </a:extLst>
          </p:cNvPr>
          <p:cNvSpPr txBox="1"/>
          <p:nvPr/>
        </p:nvSpPr>
        <p:spPr>
          <a:xfrm>
            <a:off x="586413" y="563994"/>
            <a:ext cx="442621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solidFill>
                  <a:schemeClr val="accent4">
                    <a:lumMod val="75000"/>
                  </a:schemeClr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MAIOR ACESSO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E85F56ED-5DA2-FDD6-24B6-6A84A7B276EF}"/>
              </a:ext>
            </a:extLst>
          </p:cNvPr>
          <p:cNvSpPr txBox="1">
            <a:spLocks/>
          </p:cNvSpPr>
          <p:nvPr/>
        </p:nvSpPr>
        <p:spPr>
          <a:xfrm>
            <a:off x="645858" y="1210754"/>
            <a:ext cx="7235422" cy="53860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GERANDO </a:t>
            </a:r>
            <a:r>
              <a:rPr lang="en-US" sz="2000" b="1" spc="600">
                <a:solidFill>
                  <a:schemeClr val="accent4">
                    <a:lumMod val="60000"/>
                    <a:lumOff val="40000"/>
                  </a:schemeClr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MUDANÇAS ESTRUTURAIS</a:t>
            </a:r>
            <a:b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</a:br>
            <a:r>
              <a:rPr lang="en-US" sz="12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*</a:t>
            </a:r>
            <a:r>
              <a:rPr lang="en-US" sz="1200" i="1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VIAGENS INTERESTADUAIS</a:t>
            </a:r>
          </a:p>
        </p:txBody>
      </p:sp>
      <p:pic>
        <p:nvPicPr>
          <p:cNvPr id="48" name="Imagem 47" descr="Uma imagem contendo desenho  Descrição gerada automaticamente">
            <a:extLst>
              <a:ext uri="{FF2B5EF4-FFF2-40B4-BE49-F238E27FC236}">
                <a16:creationId xmlns:a16="http://schemas.microsoft.com/office/drawing/2014/main" id="{4ECC3F71-8D6D-FBDF-CE0A-14D0718D3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1" y="6327839"/>
            <a:ext cx="1282157" cy="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71033"/>
      </p:ext>
    </p:extLst>
  </p:cSld>
  <p:clrMapOvr>
    <a:masterClrMapping/>
  </p:clrMapOvr>
  <p:transition spd="slow" advClick="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4A2DA113-B0A9-41FC-845E-F5A85D928934}"/>
              </a:ext>
            </a:extLst>
          </p:cNvPr>
          <p:cNvSpPr txBox="1"/>
          <p:nvPr/>
        </p:nvSpPr>
        <p:spPr>
          <a:xfrm>
            <a:off x="166234" y="2983305"/>
            <a:ext cx="10625088" cy="3135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CUSTOS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effectLst/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CONCORRÊNCIA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SAZONALIDADE (ALTA E BAIXA TEMPORADA)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TAXA DE OCUPAÇÃO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effectLst/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HORÁRIO DO VOO</a:t>
            </a: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 | ANTECEDÊNCIA DE COMPRA DA PASSAGEM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effectLst/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CONDIÇÕES CONTRATUAIS (REMARCAÇÃO E REEMBOLSO)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FRANQUIA DE BAGAGEM | SERVIÇO DE BORDO | MARCAÇÃO DE ASSENTOS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pt-BR" sz="2000">
                <a:solidFill>
                  <a:schemeClr val="bg1"/>
                </a:solidFill>
                <a:effectLst/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PROMO</a:t>
            </a:r>
            <a:r>
              <a:rPr lang="pt-BR" sz="2000">
                <a:solidFill>
                  <a:schemeClr val="bg1"/>
                </a:solidFill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ÇÕES</a:t>
            </a:r>
            <a:endParaRPr lang="pt-BR" sz="2000">
              <a:solidFill>
                <a:schemeClr val="bg1"/>
              </a:solidFill>
              <a:effectLst/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BB8455-848F-4AA1-AE5B-6F8F10C5A54C}"/>
              </a:ext>
            </a:extLst>
          </p:cNvPr>
          <p:cNvSpPr txBox="1"/>
          <p:nvPr/>
        </p:nvSpPr>
        <p:spPr>
          <a:xfrm>
            <a:off x="7313742" y="566696"/>
            <a:ext cx="39644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FATORES DE </a:t>
            </a:r>
          </a:p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OSCILAÇÃO</a:t>
            </a:r>
          </a:p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DOS PREÇOS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84B62B4-1F96-4FF1-9096-B67A20090D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2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chemeClr val="bg1"/>
                </a:solidFill>
                <a:latin typeface="Gotham Ultra"/>
                <a:ea typeface="+mn-ea"/>
              </a:rPr>
              <a:t>Quais foram os resultados a longo prazo?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FF65B9-4D5D-3194-A031-90E8A45A7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DE78F30-1CF1-1A93-3327-298C6AF48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608705"/>
              </p:ext>
            </p:extLst>
          </p:nvPr>
        </p:nvGraphicFramePr>
        <p:xfrm>
          <a:off x="1282683" y="1695492"/>
          <a:ext cx="9000000" cy="4463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505FE7A1-2AD9-27F6-7FBF-51BA163D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3" y="4642378"/>
            <a:ext cx="772311" cy="966624"/>
          </a:xfrm>
          <a:prstGeom prst="rect">
            <a:avLst/>
          </a:prstGeom>
        </p:spPr>
      </p:pic>
      <p:pic>
        <p:nvPicPr>
          <p:cNvPr id="14" name="Gráfico 13" descr="Combustível com preenchimento sólido">
            <a:extLst>
              <a:ext uri="{FF2B5EF4-FFF2-40B4-BE49-F238E27FC236}">
                <a16:creationId xmlns:a16="http://schemas.microsoft.com/office/drawing/2014/main" id="{B0B57DD0-5135-8804-DEC5-1E0580B18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726" y="3510570"/>
            <a:ext cx="914400" cy="914400"/>
          </a:xfrm>
          <a:prstGeom prst="rect">
            <a:avLst/>
          </a:prstGeom>
        </p:spPr>
      </p:pic>
      <p:pic>
        <p:nvPicPr>
          <p:cNvPr id="16" name="Gráfico 15" descr="Dinheiro com preenchimento sólido">
            <a:extLst>
              <a:ext uri="{FF2B5EF4-FFF2-40B4-BE49-F238E27FC236}">
                <a16:creationId xmlns:a16="http://schemas.microsoft.com/office/drawing/2014/main" id="{C8EDF036-3CB1-43B8-715D-FDD4009DE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726" y="2063614"/>
            <a:ext cx="914400" cy="91440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0F456FD-1EFD-2219-975F-6551865BE6AA}"/>
              </a:ext>
            </a:extLst>
          </p:cNvPr>
          <p:cNvSpPr/>
          <p:nvPr/>
        </p:nvSpPr>
        <p:spPr>
          <a:xfrm>
            <a:off x="8454868" y="1777045"/>
            <a:ext cx="1827815" cy="4381451"/>
          </a:xfrm>
          <a:prstGeom prst="roundRect">
            <a:avLst/>
          </a:prstGeom>
          <a:solidFill>
            <a:srgbClr val="F2DF7E">
              <a:alpha val="10000"/>
            </a:srgbClr>
          </a:solidFill>
          <a:ln w="25400" cmpd="sng">
            <a:solidFill>
              <a:srgbClr val="F2D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A4727B0-D99C-9437-5B47-CB084FB6EDAF}"/>
              </a:ext>
            </a:extLst>
          </p:cNvPr>
          <p:cNvSpPr txBox="1">
            <a:spLocks/>
          </p:cNvSpPr>
          <p:nvPr/>
        </p:nvSpPr>
        <p:spPr>
          <a:xfrm>
            <a:off x="8732342" y="1057456"/>
            <a:ext cx="1272866" cy="63350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600" err="1">
                <a:solidFill>
                  <a:srgbClr val="F2DF7E"/>
                </a:solidFill>
                <a:latin typeface="Nunito Sans ExtraBold" pitchFamily="2" charset="0"/>
                <a:ea typeface="Noto Sans Light" panose="020B0402040504020204" pitchFamily="34" charset="0"/>
                <a:cs typeface="Noto Sans Light" panose="020B0402040504020204" pitchFamily="34" charset="0"/>
              </a:rPr>
              <a:t>Choques</a:t>
            </a:r>
            <a:r>
              <a:rPr lang="en-US" sz="1600">
                <a:solidFill>
                  <a:srgbClr val="F2DF7E"/>
                </a:solidFill>
                <a:latin typeface="Nunito Sans ExtraBold" pitchFamily="2" charset="0"/>
                <a:ea typeface="Noto Sans Light" panose="020B0402040504020204" pitchFamily="34" charset="0"/>
                <a:cs typeface="Noto Sans Light" panose="020B0402040504020204" pitchFamily="34" charset="0"/>
              </a:rPr>
              <a:t> no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600" err="1">
                <a:solidFill>
                  <a:srgbClr val="F2DF7E"/>
                </a:solidFill>
                <a:latin typeface="Nunito Sans ExtraBold" pitchFamily="2" charset="0"/>
                <a:ea typeface="Noto Sans Light" panose="020B0402040504020204" pitchFamily="34" charset="0"/>
                <a:cs typeface="Noto Sans Light" panose="020B0402040504020204" pitchFamily="34" charset="0"/>
              </a:rPr>
              <a:t>Curto</a:t>
            </a:r>
            <a:r>
              <a:rPr lang="en-US" sz="1600">
                <a:solidFill>
                  <a:srgbClr val="F2DF7E"/>
                </a:solidFill>
                <a:latin typeface="Nunito Sans ExtraBold" pitchFamily="2" charset="0"/>
                <a:ea typeface="Noto Sans Light" panose="020B0402040504020204" pitchFamily="34" charset="0"/>
                <a:cs typeface="Noto Sans Light" panose="020B0402040504020204" pitchFamily="34" charset="0"/>
              </a:rPr>
              <a:t> </a:t>
            </a:r>
            <a:r>
              <a:rPr lang="en-US" sz="1600" err="1">
                <a:solidFill>
                  <a:srgbClr val="F2DF7E"/>
                </a:solidFill>
                <a:latin typeface="Nunito Sans ExtraBold" pitchFamily="2" charset="0"/>
                <a:ea typeface="Noto Sans Light" panose="020B0402040504020204" pitchFamily="34" charset="0"/>
                <a:cs typeface="Noto Sans Light" panose="020B0402040504020204" pitchFamily="34" charset="0"/>
              </a:rPr>
              <a:t>Prazo</a:t>
            </a:r>
            <a:endParaRPr lang="en-US" sz="1600">
              <a:solidFill>
                <a:srgbClr val="F2DF7E"/>
              </a:solidFill>
              <a:latin typeface="Nunito Sans ExtraBold" pitchFamily="2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pic>
        <p:nvPicPr>
          <p:cNvPr id="20" name="Imagem 19" descr="Uma imagem contendo desenho  Descrição gerada automaticamente">
            <a:extLst>
              <a:ext uri="{FF2B5EF4-FFF2-40B4-BE49-F238E27FC236}">
                <a16:creationId xmlns:a16="http://schemas.microsoft.com/office/drawing/2014/main" id="{05B07899-89EA-FB0E-C276-CEDFEEE4D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" y="6360003"/>
            <a:ext cx="1282157" cy="263357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052924E-A212-6AE9-D1F8-ACE9860ABCEB}"/>
              </a:ext>
            </a:extLst>
          </p:cNvPr>
          <p:cNvSpPr/>
          <p:nvPr/>
        </p:nvSpPr>
        <p:spPr>
          <a:xfrm>
            <a:off x="0" y="6228874"/>
            <a:ext cx="1447800" cy="532143"/>
          </a:xfrm>
          <a:prstGeom prst="rect">
            <a:avLst/>
          </a:prstGeom>
          <a:solidFill>
            <a:srgbClr val="0B1C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E4DF12C-C3DB-D78D-BB53-D7C7EAD94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369143"/>
              </p:ext>
            </p:extLst>
          </p:nvPr>
        </p:nvGraphicFramePr>
        <p:xfrm>
          <a:off x="1282682" y="1550650"/>
          <a:ext cx="9102395" cy="501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C4F3909-03BB-D44F-E2C5-D939B0012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392194"/>
              </p:ext>
            </p:extLst>
          </p:nvPr>
        </p:nvGraphicFramePr>
        <p:xfrm>
          <a:off x="1282681" y="1618514"/>
          <a:ext cx="9102395" cy="4599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7" name="Gráfico 6" descr="Seta: reta com preenchimento sólido">
            <a:extLst>
              <a:ext uri="{FF2B5EF4-FFF2-40B4-BE49-F238E27FC236}">
                <a16:creationId xmlns:a16="http://schemas.microsoft.com/office/drawing/2014/main" id="{DBE8D597-F055-5930-7C75-50F9DE4041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10150757" y="4096231"/>
            <a:ext cx="1408014" cy="140801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D427CE5-07E1-0062-E0EE-8DCD98C650F7}"/>
              </a:ext>
            </a:extLst>
          </p:cNvPr>
          <p:cNvSpPr txBox="1">
            <a:spLocks/>
          </p:cNvSpPr>
          <p:nvPr/>
        </p:nvSpPr>
        <p:spPr>
          <a:xfrm>
            <a:off x="10748650" y="5472631"/>
            <a:ext cx="1621326" cy="56553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TARIFA REAL MÉDIA ANUAL</a:t>
            </a:r>
          </a:p>
          <a:p>
            <a:r>
              <a:rPr lang="pt-BR" sz="9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2022 </a:t>
            </a:r>
            <a:r>
              <a:rPr lang="pt-BR" sz="900" err="1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X</a:t>
            </a:r>
            <a:r>
              <a:rPr lang="pt-BR" sz="9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 2019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CF3F340-9F59-142E-7AB7-2CD4089F9828}"/>
              </a:ext>
            </a:extLst>
          </p:cNvPr>
          <p:cNvSpPr txBox="1"/>
          <p:nvPr/>
        </p:nvSpPr>
        <p:spPr>
          <a:xfrm>
            <a:off x="586413" y="563994"/>
            <a:ext cx="3203121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solidFill>
                  <a:schemeClr val="accent4">
                    <a:lumMod val="75000"/>
                  </a:schemeClr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CONTEXTO</a:t>
            </a:r>
            <a:endParaRPr lang="en-US" sz="4000" b="1" spc="150">
              <a:solidFill>
                <a:schemeClr val="accent4">
                  <a:lumMod val="60000"/>
                  <a:lumOff val="40000"/>
                </a:schemeClr>
              </a:solidFill>
              <a:latin typeface="Nunito Sans ExtraBold" panose="020B0604020202020204" pitchFamily="2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C29FE4-AABE-BD09-0E6F-C0FB05FB83D3}"/>
              </a:ext>
            </a:extLst>
          </p:cNvPr>
          <p:cNvSpPr txBox="1">
            <a:spLocks/>
          </p:cNvSpPr>
          <p:nvPr/>
        </p:nvSpPr>
        <p:spPr>
          <a:xfrm>
            <a:off x="11001526" y="4890241"/>
            <a:ext cx="1185076" cy="4708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24,3%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764629-9D33-44BE-AD2B-0B625257DA10}"/>
              </a:ext>
            </a:extLst>
          </p:cNvPr>
          <p:cNvSpPr txBox="1">
            <a:spLocks/>
          </p:cNvSpPr>
          <p:nvPr/>
        </p:nvSpPr>
        <p:spPr>
          <a:xfrm>
            <a:off x="680535" y="1095966"/>
            <a:ext cx="7235422" cy="3539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MERCADO DOMÉSTICO</a:t>
            </a:r>
            <a:endParaRPr lang="en-US" sz="1200" i="1" spc="600">
              <a:solidFill>
                <a:schemeClr val="bg1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306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92AE7-DAA9-3942-B5CC-12DBE1F9366E}"/>
              </a:ext>
            </a:extLst>
          </p:cNvPr>
          <p:cNvSpPr txBox="1"/>
          <p:nvPr/>
        </p:nvSpPr>
        <p:spPr>
          <a:xfrm>
            <a:off x="279364" y="167830"/>
            <a:ext cx="1061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Brasil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2E3D5"/>
              </a:solidFill>
              <a:effectLst/>
              <a:uLnTx/>
              <a:uFillTx/>
              <a:latin typeface="Gotham Book"/>
              <a:ea typeface="+mn-ea"/>
              <a:cs typeface="Poppins" pitchFamily="2" charset="77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6529E3F-DF9E-B7CF-AE49-603874AE6EBB}"/>
              </a:ext>
            </a:extLst>
          </p:cNvPr>
          <p:cNvSpPr txBox="1"/>
          <p:nvPr/>
        </p:nvSpPr>
        <p:spPr>
          <a:xfrm>
            <a:off x="5262433" y="8495648"/>
            <a:ext cx="6897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Fonte: ANAC, exceto a quantidade de processos/1000 passageiros (fornecida pelas empresas aéreas)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9D832D-A349-4D2F-D96B-6BA562A26428}"/>
              </a:ext>
            </a:extLst>
          </p:cNvPr>
          <p:cNvSpPr txBox="1"/>
          <p:nvPr/>
        </p:nvSpPr>
        <p:spPr>
          <a:xfrm>
            <a:off x="292242" y="731057"/>
            <a:ext cx="716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Variação no total de voos no mês de junho/2023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Aeroporto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10214C15-C46E-367E-CEFA-55B058EBEC1D}"/>
              </a:ext>
            </a:extLst>
          </p:cNvPr>
          <p:cNvSpPr/>
          <p:nvPr/>
        </p:nvSpPr>
        <p:spPr>
          <a:xfrm>
            <a:off x="5182438" y="5066199"/>
            <a:ext cx="340200" cy="340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D5CB8C26-FC66-C9D8-A82A-6123CF536793}"/>
              </a:ext>
            </a:extLst>
          </p:cNvPr>
          <p:cNvSpPr txBox="1"/>
          <p:nvPr/>
        </p:nvSpPr>
        <p:spPr>
          <a:xfrm>
            <a:off x="5535116" y="4930406"/>
            <a:ext cx="2574023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Redução acima de 50% ou término de operações</a:t>
            </a: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75C3858B-8D0D-8752-CA72-214CE1196549}"/>
              </a:ext>
            </a:extLst>
          </p:cNvPr>
          <p:cNvSpPr/>
          <p:nvPr/>
        </p:nvSpPr>
        <p:spPr>
          <a:xfrm>
            <a:off x="5182438" y="5582353"/>
            <a:ext cx="340200" cy="340200"/>
          </a:xfrm>
          <a:prstGeom prst="ellipse">
            <a:avLst/>
          </a:prstGeom>
          <a:solidFill>
            <a:srgbClr val="F89F3E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98AFF176-7FCD-16F5-4BF9-4EB753E96F2C}"/>
              </a:ext>
            </a:extLst>
          </p:cNvPr>
          <p:cNvSpPr txBox="1"/>
          <p:nvPr/>
        </p:nvSpPr>
        <p:spPr>
          <a:xfrm>
            <a:off x="5535116" y="5569670"/>
            <a:ext cx="25740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Redução de 10% a 50%</a:t>
            </a:r>
          </a:p>
        </p:txBody>
      </p:sp>
      <p:sp>
        <p:nvSpPr>
          <p:cNvPr id="51" name="Oval 4">
            <a:extLst>
              <a:ext uri="{FF2B5EF4-FFF2-40B4-BE49-F238E27FC236}">
                <a16:creationId xmlns:a16="http://schemas.microsoft.com/office/drawing/2014/main" id="{C84B4E2D-B7D7-FA57-5AE1-50C0DA465DA4}"/>
              </a:ext>
            </a:extLst>
          </p:cNvPr>
          <p:cNvSpPr/>
          <p:nvPr/>
        </p:nvSpPr>
        <p:spPr>
          <a:xfrm>
            <a:off x="5182438" y="6117654"/>
            <a:ext cx="340200" cy="34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1C2B7187-2456-8D7E-1555-94F78878762D}"/>
              </a:ext>
            </a:extLst>
          </p:cNvPr>
          <p:cNvSpPr txBox="1"/>
          <p:nvPr/>
        </p:nvSpPr>
        <p:spPr>
          <a:xfrm>
            <a:off x="5535116" y="6104971"/>
            <a:ext cx="25740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Redução abaixo de 10%</a:t>
            </a:r>
          </a:p>
        </p:txBody>
      </p:sp>
      <p:sp>
        <p:nvSpPr>
          <p:cNvPr id="53" name="Oval 4">
            <a:extLst>
              <a:ext uri="{FF2B5EF4-FFF2-40B4-BE49-F238E27FC236}">
                <a16:creationId xmlns:a16="http://schemas.microsoft.com/office/drawing/2014/main" id="{E3392ABB-8331-76E9-6129-B5A4ABD274B5}"/>
              </a:ext>
            </a:extLst>
          </p:cNvPr>
          <p:cNvSpPr/>
          <p:nvPr/>
        </p:nvSpPr>
        <p:spPr>
          <a:xfrm>
            <a:off x="8109139" y="5065139"/>
            <a:ext cx="340200" cy="340200"/>
          </a:xfrm>
          <a:prstGeom prst="ellipse">
            <a:avLst/>
          </a:prstGeom>
          <a:solidFill>
            <a:srgbClr val="757BF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7F2DD886-4D64-2330-7213-572E4A36BB1F}"/>
              </a:ext>
            </a:extLst>
          </p:cNvPr>
          <p:cNvSpPr txBox="1"/>
          <p:nvPr/>
        </p:nvSpPr>
        <p:spPr>
          <a:xfrm>
            <a:off x="8461817" y="5052456"/>
            <a:ext cx="25740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Aumento abaixo de 10%</a:t>
            </a:r>
          </a:p>
        </p:txBody>
      </p:sp>
      <p:sp>
        <p:nvSpPr>
          <p:cNvPr id="55" name="Oval 4">
            <a:extLst>
              <a:ext uri="{FF2B5EF4-FFF2-40B4-BE49-F238E27FC236}">
                <a16:creationId xmlns:a16="http://schemas.microsoft.com/office/drawing/2014/main" id="{0190A041-165F-3BFB-0E65-FC6CD019174C}"/>
              </a:ext>
            </a:extLst>
          </p:cNvPr>
          <p:cNvSpPr/>
          <p:nvPr/>
        </p:nvSpPr>
        <p:spPr>
          <a:xfrm>
            <a:off x="8109139" y="5581293"/>
            <a:ext cx="340200" cy="340200"/>
          </a:xfrm>
          <a:prstGeom prst="ellipse">
            <a:avLst/>
          </a:prstGeom>
          <a:solidFill>
            <a:srgbClr val="360FD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27">
            <a:extLst>
              <a:ext uri="{FF2B5EF4-FFF2-40B4-BE49-F238E27FC236}">
                <a16:creationId xmlns:a16="http://schemas.microsoft.com/office/drawing/2014/main" id="{CB4A7B87-537F-D026-E141-5D9AB5109CB2}"/>
              </a:ext>
            </a:extLst>
          </p:cNvPr>
          <p:cNvSpPr txBox="1"/>
          <p:nvPr/>
        </p:nvSpPr>
        <p:spPr>
          <a:xfrm>
            <a:off x="8461817" y="5568610"/>
            <a:ext cx="25740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Aumento de 10% a 50%</a:t>
            </a:r>
          </a:p>
        </p:txBody>
      </p:sp>
      <p:sp>
        <p:nvSpPr>
          <p:cNvPr id="57" name="Oval 4">
            <a:extLst>
              <a:ext uri="{FF2B5EF4-FFF2-40B4-BE49-F238E27FC236}">
                <a16:creationId xmlns:a16="http://schemas.microsoft.com/office/drawing/2014/main" id="{88AF28AD-F036-E333-8A17-886C2F803C76}"/>
              </a:ext>
            </a:extLst>
          </p:cNvPr>
          <p:cNvSpPr/>
          <p:nvPr/>
        </p:nvSpPr>
        <p:spPr>
          <a:xfrm>
            <a:off x="8109139" y="6116594"/>
            <a:ext cx="340200" cy="340200"/>
          </a:xfrm>
          <a:prstGeom prst="ellipse">
            <a:avLst/>
          </a:prstGeom>
          <a:solidFill>
            <a:srgbClr val="240985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9E41BF7F-D4DE-39A8-3442-C5DAC28D96D0}"/>
              </a:ext>
            </a:extLst>
          </p:cNvPr>
          <p:cNvSpPr txBox="1"/>
          <p:nvPr/>
        </p:nvSpPr>
        <p:spPr>
          <a:xfrm>
            <a:off x="8461817" y="5980801"/>
            <a:ext cx="2574023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Aumento acima de 50% ou novas operações</a:t>
            </a:r>
          </a:p>
        </p:txBody>
      </p:sp>
      <p:sp>
        <p:nvSpPr>
          <p:cNvPr id="60" name="Triângulo isósceles 59">
            <a:extLst>
              <a:ext uri="{FF2B5EF4-FFF2-40B4-BE49-F238E27FC236}">
                <a16:creationId xmlns:a16="http://schemas.microsoft.com/office/drawing/2014/main" id="{C57207F1-E973-2575-F3AE-301C22DD812B}"/>
              </a:ext>
            </a:extLst>
          </p:cNvPr>
          <p:cNvSpPr/>
          <p:nvPr/>
        </p:nvSpPr>
        <p:spPr>
          <a:xfrm rot="10800000">
            <a:off x="1402317" y="3999802"/>
            <a:ext cx="108284" cy="15386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25">
            <a:extLst>
              <a:ext uri="{FF2B5EF4-FFF2-40B4-BE49-F238E27FC236}">
                <a16:creationId xmlns:a16="http://schemas.microsoft.com/office/drawing/2014/main" id="{6C88619E-35E3-A3CC-4268-5BDCDE83A3DF}"/>
              </a:ext>
            </a:extLst>
          </p:cNvPr>
          <p:cNvSpPr txBox="1"/>
          <p:nvPr/>
        </p:nvSpPr>
        <p:spPr>
          <a:xfrm>
            <a:off x="1823393" y="3675141"/>
            <a:ext cx="2291297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DD686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Aeroportos por redução ou aumento de operações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6B3D793C-D2E9-C96F-8B35-929B5D489DE7}"/>
              </a:ext>
            </a:extLst>
          </p:cNvPr>
          <p:cNvSpPr txBox="1"/>
          <p:nvPr/>
        </p:nvSpPr>
        <p:spPr>
          <a:xfrm>
            <a:off x="2246785" y="1455528"/>
            <a:ext cx="88691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2019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65BFBAC-86B9-D454-2E1A-3A7F0112CB25}"/>
              </a:ext>
            </a:extLst>
          </p:cNvPr>
          <p:cNvSpPr txBox="1"/>
          <p:nvPr/>
        </p:nvSpPr>
        <p:spPr>
          <a:xfrm>
            <a:off x="3209838" y="1462402"/>
            <a:ext cx="88691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2022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90A1D41D-56AC-5547-49FB-C318B462A621}"/>
              </a:ext>
            </a:extLst>
          </p:cNvPr>
          <p:cNvSpPr txBox="1"/>
          <p:nvPr/>
        </p:nvSpPr>
        <p:spPr>
          <a:xfrm>
            <a:off x="5941210" y="1038953"/>
            <a:ext cx="608694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2019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725CC07-FCF3-ED74-8F73-C3B6395C3CBB}"/>
              </a:ext>
            </a:extLst>
          </p:cNvPr>
          <p:cNvSpPr txBox="1"/>
          <p:nvPr/>
        </p:nvSpPr>
        <p:spPr>
          <a:xfrm>
            <a:off x="9493774" y="1027353"/>
            <a:ext cx="608694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2022</a:t>
            </a:r>
          </a:p>
        </p:txBody>
      </p:sp>
      <p:sp>
        <p:nvSpPr>
          <p:cNvPr id="73" name="Oval 4">
            <a:extLst>
              <a:ext uri="{FF2B5EF4-FFF2-40B4-BE49-F238E27FC236}">
                <a16:creationId xmlns:a16="http://schemas.microsoft.com/office/drawing/2014/main" id="{5587614E-68A8-2512-5BD7-B7068B187F99}"/>
              </a:ext>
            </a:extLst>
          </p:cNvPr>
          <p:cNvSpPr/>
          <p:nvPr/>
        </p:nvSpPr>
        <p:spPr>
          <a:xfrm>
            <a:off x="749383" y="3725784"/>
            <a:ext cx="972000" cy="972000"/>
          </a:xfrm>
          <a:prstGeom prst="ellipse">
            <a:avLst/>
          </a:prstGeom>
          <a:solidFill>
            <a:srgbClr val="BDD686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Gráfico 73" descr="Decolar estrutura de tópicos">
            <a:extLst>
              <a:ext uri="{FF2B5EF4-FFF2-40B4-BE49-F238E27FC236}">
                <a16:creationId xmlns:a16="http://schemas.microsoft.com/office/drawing/2014/main" id="{F80F0F5A-FC37-AB62-F1FA-7BCAD62E0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393" y="3819269"/>
            <a:ext cx="769074" cy="769074"/>
          </a:xfrm>
          <a:prstGeom prst="rect">
            <a:avLst/>
          </a:prstGeom>
        </p:spPr>
      </p:pic>
      <p:sp>
        <p:nvSpPr>
          <p:cNvPr id="75" name="Triângulo isósceles 74">
            <a:extLst>
              <a:ext uri="{FF2B5EF4-FFF2-40B4-BE49-F238E27FC236}">
                <a16:creationId xmlns:a16="http://schemas.microsoft.com/office/drawing/2014/main" id="{2B12DAEF-F491-B423-DC16-7476CFFC97C5}"/>
              </a:ext>
            </a:extLst>
          </p:cNvPr>
          <p:cNvSpPr/>
          <p:nvPr/>
        </p:nvSpPr>
        <p:spPr>
          <a:xfrm rot="10800000">
            <a:off x="1014844" y="5876743"/>
            <a:ext cx="383502" cy="3693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riângulo isósceles 76">
            <a:extLst>
              <a:ext uri="{FF2B5EF4-FFF2-40B4-BE49-F238E27FC236}">
                <a16:creationId xmlns:a16="http://schemas.microsoft.com/office/drawing/2014/main" id="{58765B60-F49E-9C44-9507-F9ADA14DC60A}"/>
              </a:ext>
            </a:extLst>
          </p:cNvPr>
          <p:cNvSpPr/>
          <p:nvPr/>
        </p:nvSpPr>
        <p:spPr>
          <a:xfrm>
            <a:off x="1038421" y="5052456"/>
            <a:ext cx="383502" cy="36933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2F47CFC-A98C-A227-3BB5-D505E4C58BEA}"/>
              </a:ext>
            </a:extLst>
          </p:cNvPr>
          <p:cNvSpPr txBox="1"/>
          <p:nvPr/>
        </p:nvSpPr>
        <p:spPr>
          <a:xfrm>
            <a:off x="1696629" y="4581469"/>
            <a:ext cx="88691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2019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0042F14-D210-ED97-B728-2911C2D4732C}"/>
              </a:ext>
            </a:extLst>
          </p:cNvPr>
          <p:cNvSpPr txBox="1"/>
          <p:nvPr/>
        </p:nvSpPr>
        <p:spPr>
          <a:xfrm>
            <a:off x="2643875" y="4577330"/>
            <a:ext cx="88691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2022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B616462B-890E-BE81-6FAF-4AF69AE9049D}"/>
              </a:ext>
            </a:extLst>
          </p:cNvPr>
          <p:cNvSpPr txBox="1"/>
          <p:nvPr/>
        </p:nvSpPr>
        <p:spPr>
          <a:xfrm>
            <a:off x="1659183" y="4979881"/>
            <a:ext cx="121872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Straight Connector 19">
            <a:extLst>
              <a:ext uri="{FF2B5EF4-FFF2-40B4-BE49-F238E27FC236}">
                <a16:creationId xmlns:a16="http://schemas.microsoft.com/office/drawing/2014/main" id="{5529DFCA-37D4-4447-36C7-A0A17FAF0E09}"/>
              </a:ext>
            </a:extLst>
          </p:cNvPr>
          <p:cNvCxnSpPr>
            <a:cxnSpLocks/>
          </p:cNvCxnSpPr>
          <p:nvPr/>
        </p:nvCxnSpPr>
        <p:spPr>
          <a:xfrm>
            <a:off x="2874820" y="5000779"/>
            <a:ext cx="0" cy="1405073"/>
          </a:xfrm>
          <a:prstGeom prst="line">
            <a:avLst/>
          </a:prstGeom>
          <a:ln w="9525" cap="rnd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19">
            <a:extLst>
              <a:ext uri="{FF2B5EF4-FFF2-40B4-BE49-F238E27FC236}">
                <a16:creationId xmlns:a16="http://schemas.microsoft.com/office/drawing/2014/main" id="{5965935A-4F3D-BB7B-94A0-CE6A8D663730}"/>
              </a:ext>
            </a:extLst>
          </p:cNvPr>
          <p:cNvCxnSpPr>
            <a:cxnSpLocks/>
            <a:stCxn id="80" idx="1"/>
          </p:cNvCxnSpPr>
          <p:nvPr/>
        </p:nvCxnSpPr>
        <p:spPr>
          <a:xfrm>
            <a:off x="1659183" y="5627815"/>
            <a:ext cx="2239924" cy="0"/>
          </a:xfrm>
          <a:prstGeom prst="line">
            <a:avLst/>
          </a:prstGeom>
          <a:ln w="9525" cap="rnd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6088DCFA-BA50-F710-012E-10014F5E7E3E}"/>
              </a:ext>
            </a:extLst>
          </p:cNvPr>
          <p:cNvSpPr txBox="1"/>
          <p:nvPr/>
        </p:nvSpPr>
        <p:spPr>
          <a:xfrm>
            <a:off x="2709406" y="4979881"/>
            <a:ext cx="121872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A6CFD4-0955-641B-2347-E436CEDD1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9" y="1862508"/>
            <a:ext cx="3902475" cy="16823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0336975-3CC8-C742-15FC-D8E0E003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38" y="1522699"/>
            <a:ext cx="3512237" cy="33353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C2A59C5-D75A-8309-F9A8-3D8B1A842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5245" y="1519482"/>
            <a:ext cx="3512236" cy="33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4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Bandeiras globo | Vetor Grátis">
            <a:extLst>
              <a:ext uri="{FF2B5EF4-FFF2-40B4-BE49-F238E27FC236}">
                <a16:creationId xmlns:a16="http://schemas.microsoft.com/office/drawing/2014/main" id="{ACF6AC3F-F844-8930-7D7D-4BE817983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r="2" b="10166"/>
          <a:stretch/>
        </p:blipFill>
        <p:spPr bwMode="auto">
          <a:xfrm>
            <a:off x="5640201" y="962318"/>
            <a:ext cx="6052006" cy="49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C2D64DA-4442-F609-8B73-B1558D73171A}"/>
              </a:ext>
            </a:extLst>
          </p:cNvPr>
          <p:cNvSpPr txBox="1"/>
          <p:nvPr/>
        </p:nvSpPr>
        <p:spPr>
          <a:xfrm>
            <a:off x="586413" y="563994"/>
            <a:ext cx="971772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COMO OFERECER ALTERNATIVAS 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B27588-5DF7-9292-1A16-AC93E79D6CB7}"/>
              </a:ext>
            </a:extLst>
          </p:cNvPr>
          <p:cNvSpPr txBox="1">
            <a:spLocks/>
          </p:cNvSpPr>
          <p:nvPr/>
        </p:nvSpPr>
        <p:spPr>
          <a:xfrm>
            <a:off x="645858" y="1210754"/>
            <a:ext cx="9577434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b="1" i="1" spc="600">
                <a:solidFill>
                  <a:srgbClr val="0070C0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CONCORRÊNCIA</a:t>
            </a:r>
            <a:endParaRPr lang="en-US" sz="1200" b="1" i="1" spc="600">
              <a:solidFill>
                <a:srgbClr val="0070C0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5543925-E702-BB02-E1D0-920A98D39D12}"/>
              </a:ext>
            </a:extLst>
          </p:cNvPr>
          <p:cNvSpPr txBox="1"/>
          <p:nvPr/>
        </p:nvSpPr>
        <p:spPr>
          <a:xfrm>
            <a:off x="1368345" y="2605107"/>
            <a:ext cx="3549370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endParaRPr lang="en-US" b="1" spc="75">
              <a:solidFill>
                <a:srgbClr val="C00000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b="1" spc="75">
                <a:solidFill>
                  <a:srgbClr val="C00000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AMPLIAÇÃO DE OFERTA</a:t>
            </a:r>
          </a:p>
          <a:p>
            <a:pPr algn="ctr"/>
            <a:endParaRPr lang="en-US" b="1" spc="75">
              <a:solidFill>
                <a:srgbClr val="C00000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b="1" spc="75">
                <a:solidFill>
                  <a:srgbClr val="C00000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VARIEDADE DE PREÇOS</a:t>
            </a:r>
          </a:p>
          <a:p>
            <a:pPr algn="ctr"/>
            <a:endParaRPr lang="en-US" b="1" spc="75">
              <a:solidFill>
                <a:srgbClr val="C00000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b="1" spc="75">
                <a:solidFill>
                  <a:srgbClr val="C00000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DIFERENÇAS DE PRODUTOS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D7380D-C2D9-7859-F8C2-926957F35CB7}"/>
              </a:ext>
            </a:extLst>
          </p:cNvPr>
          <p:cNvSpPr txBox="1">
            <a:spLocks/>
          </p:cNvSpPr>
          <p:nvPr/>
        </p:nvSpPr>
        <p:spPr>
          <a:xfrm>
            <a:off x="757980" y="6167772"/>
            <a:ext cx="12239143" cy="47705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Por que </a:t>
            </a:r>
            <a:r>
              <a:rPr lang="en-US" sz="2800" b="1" i="1" spc="600" err="1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novas</a:t>
            </a: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 </a:t>
            </a:r>
            <a:r>
              <a:rPr lang="en-US" sz="2800" b="1" i="1" spc="600" err="1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empresas</a:t>
            </a: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 </a:t>
            </a:r>
            <a:r>
              <a:rPr lang="en-US" sz="2800" b="1" i="1" spc="600" err="1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não</a:t>
            </a: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 </a:t>
            </a:r>
            <a:r>
              <a:rPr lang="en-US" sz="2800" b="1" i="1" spc="600" err="1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operam</a:t>
            </a: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 no </a:t>
            </a:r>
            <a:r>
              <a:rPr lang="en-US" sz="2800" b="1" i="1" spc="600" err="1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Brasil</a:t>
            </a:r>
            <a:r>
              <a:rPr lang="en-US" sz="2800" b="1" i="1" spc="600">
                <a:solidFill>
                  <a:schemeClr val="tx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? </a:t>
            </a:r>
            <a:endParaRPr lang="en-US" sz="1600" b="1" i="1" spc="600">
              <a:solidFill>
                <a:schemeClr val="tx1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70256"/>
      </p:ext>
    </p:extLst>
  </p:cSld>
  <p:clrMapOvr>
    <a:masterClrMapping/>
  </p:clrMapOvr>
  <p:transition spd="slow" advClick="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06811D1-3F56-4E7D-095D-4C0C37F957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hape 59502">
            <a:extLst>
              <a:ext uri="{FF2B5EF4-FFF2-40B4-BE49-F238E27FC236}">
                <a16:creationId xmlns:a16="http://schemas.microsoft.com/office/drawing/2014/main" id="{E701EA53-041E-9E4D-8ECF-71E493F1E104}"/>
              </a:ext>
            </a:extLst>
          </p:cNvPr>
          <p:cNvSpPr/>
          <p:nvPr/>
        </p:nvSpPr>
        <p:spPr>
          <a:xfrm>
            <a:off x="885825" y="1441657"/>
            <a:ext cx="2880000" cy="648000"/>
          </a:xfrm>
          <a:prstGeom prst="rect">
            <a:avLst/>
          </a:prstGeom>
          <a:solidFill>
            <a:srgbClr val="266AA6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758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Shape 59508">
            <a:extLst>
              <a:ext uri="{FF2B5EF4-FFF2-40B4-BE49-F238E27FC236}">
                <a16:creationId xmlns:a16="http://schemas.microsoft.com/office/drawing/2014/main" id="{3E24B5C7-943F-1841-A6AD-0D1899D65A6E}"/>
              </a:ext>
            </a:extLst>
          </p:cNvPr>
          <p:cNvSpPr/>
          <p:nvPr/>
        </p:nvSpPr>
        <p:spPr>
          <a:xfrm>
            <a:off x="8576722" y="1441657"/>
            <a:ext cx="2880000" cy="648000"/>
          </a:xfrm>
          <a:prstGeom prst="rect">
            <a:avLst/>
          </a:prstGeom>
          <a:solidFill>
            <a:srgbClr val="73B2D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758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Shape 59511">
            <a:extLst>
              <a:ext uri="{FF2B5EF4-FFF2-40B4-BE49-F238E27FC236}">
                <a16:creationId xmlns:a16="http://schemas.microsoft.com/office/drawing/2014/main" id="{554E4B44-1FC9-4649-B1E4-AEDB390D4045}"/>
              </a:ext>
            </a:extLst>
          </p:cNvPr>
          <p:cNvSpPr/>
          <p:nvPr/>
        </p:nvSpPr>
        <p:spPr>
          <a:xfrm>
            <a:off x="8576722" y="3700336"/>
            <a:ext cx="2880000" cy="648000"/>
          </a:xfrm>
          <a:prstGeom prst="rect">
            <a:avLst/>
          </a:prstGeom>
          <a:solidFill>
            <a:srgbClr val="5881A6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758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Shape 59515">
            <a:extLst>
              <a:ext uri="{FF2B5EF4-FFF2-40B4-BE49-F238E27FC236}">
                <a16:creationId xmlns:a16="http://schemas.microsoft.com/office/drawing/2014/main" id="{89EF3C11-1375-A04B-BA72-F041A22674CF}"/>
              </a:ext>
            </a:extLst>
          </p:cNvPr>
          <p:cNvSpPr/>
          <p:nvPr/>
        </p:nvSpPr>
        <p:spPr>
          <a:xfrm>
            <a:off x="3825634" y="1765299"/>
            <a:ext cx="2011465" cy="1692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9" name="Shape 59517">
            <a:extLst>
              <a:ext uri="{FF2B5EF4-FFF2-40B4-BE49-F238E27FC236}">
                <a16:creationId xmlns:a16="http://schemas.microsoft.com/office/drawing/2014/main" id="{C0A6F732-CCC9-9845-A66E-D7680F5BF7D6}"/>
              </a:ext>
            </a:extLst>
          </p:cNvPr>
          <p:cNvSpPr/>
          <p:nvPr/>
        </p:nvSpPr>
        <p:spPr>
          <a:xfrm>
            <a:off x="6354902" y="1765299"/>
            <a:ext cx="2145128" cy="1344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10" name="Shape 59518">
            <a:extLst>
              <a:ext uri="{FF2B5EF4-FFF2-40B4-BE49-F238E27FC236}">
                <a16:creationId xmlns:a16="http://schemas.microsoft.com/office/drawing/2014/main" id="{67B23ACB-F470-C04B-A773-EAF44D7C4B0D}"/>
              </a:ext>
            </a:extLst>
          </p:cNvPr>
          <p:cNvSpPr/>
          <p:nvPr/>
        </p:nvSpPr>
        <p:spPr>
          <a:xfrm>
            <a:off x="6937202" y="4023387"/>
            <a:ext cx="1562828" cy="43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E0715C-FCEC-1543-AB77-4A5BCABE9BB9}"/>
              </a:ext>
            </a:extLst>
          </p:cNvPr>
          <p:cNvSpPr txBox="1"/>
          <p:nvPr/>
        </p:nvSpPr>
        <p:spPr>
          <a:xfrm>
            <a:off x="1066801" y="1472913"/>
            <a:ext cx="236246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Gotham Black" pitchFamily="50" charset="0"/>
                <a:ea typeface="League Spartan" charset="0"/>
                <a:cs typeface="Poppins" pitchFamily="2" charset="77"/>
              </a:rPr>
              <a:t>CONFLUÊNCIA DE CARACTERÍSTICAS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EDF221-D151-9E4F-B09F-766AC2A83E88}"/>
              </a:ext>
            </a:extLst>
          </p:cNvPr>
          <p:cNvSpPr txBox="1"/>
          <p:nvPr/>
        </p:nvSpPr>
        <p:spPr>
          <a:xfrm>
            <a:off x="8738113" y="1596022"/>
            <a:ext cx="192262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Gotham Black" pitchFamily="50" charset="0"/>
                <a:ea typeface="League Spartan" charset="0"/>
                <a:cs typeface="Poppins" pitchFamily="2" charset="77"/>
              </a:rPr>
              <a:t>DIMENSÕES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274CC-F61E-1248-8561-E5621091709A}"/>
              </a:ext>
            </a:extLst>
          </p:cNvPr>
          <p:cNvSpPr txBox="1"/>
          <p:nvPr/>
        </p:nvSpPr>
        <p:spPr>
          <a:xfrm>
            <a:off x="8738113" y="3854109"/>
            <a:ext cx="19226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Gotham Black" pitchFamily="50" charset="0"/>
                <a:ea typeface="League Spartan" charset="0"/>
                <a:cs typeface="Poppins" pitchFamily="2" charset="77"/>
              </a:rPr>
              <a:t>POTENCIAL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EB7980F7-F727-424D-B79B-32084F89C946}"/>
              </a:ext>
            </a:extLst>
          </p:cNvPr>
          <p:cNvSpPr txBox="1">
            <a:spLocks/>
          </p:cNvSpPr>
          <p:nvPr/>
        </p:nvSpPr>
        <p:spPr>
          <a:xfrm>
            <a:off x="8530314" y="2133726"/>
            <a:ext cx="2926408" cy="94743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100">
                <a:solidFill>
                  <a:schemeClr val="bg1"/>
                </a:solidFill>
                <a:latin typeface="Avenir Next LT Pro" panose="020B0504020202020204" pitchFamily="34" charset="0"/>
              </a:rPr>
              <a:t>Dimensão continental: 8,5 milhões km2 </a:t>
            </a:r>
          </a:p>
          <a:p>
            <a:pPr marL="171450" indent="-1714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100">
                <a:solidFill>
                  <a:schemeClr val="bg1"/>
                </a:solidFill>
                <a:latin typeface="Avenir Next LT Pro" panose="020B0504020202020204" pitchFamily="34" charset="0"/>
              </a:rPr>
              <a:t>População ≈ 215 milhões habitantes</a:t>
            </a:r>
          </a:p>
          <a:p>
            <a:pPr marL="171450" indent="-1714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100">
                <a:solidFill>
                  <a:schemeClr val="bg1"/>
                </a:solidFill>
                <a:latin typeface="Avenir Next LT Pro" panose="020B0504020202020204" pitchFamily="34" charset="0"/>
              </a:rPr>
              <a:t>Demanda ≈ 118 milhões (PAX 2019)</a:t>
            </a:r>
            <a:endParaRPr lang="en-US" sz="1400">
              <a:solidFill>
                <a:schemeClr val="bg1"/>
              </a:solidFill>
              <a:latin typeface="Avenir Next LT Pro" panose="020B0504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6DDA6055-414E-9640-9700-44D205699B20}"/>
              </a:ext>
            </a:extLst>
          </p:cNvPr>
          <p:cNvSpPr txBox="1">
            <a:spLocks/>
          </p:cNvSpPr>
          <p:nvPr/>
        </p:nvSpPr>
        <p:spPr>
          <a:xfrm>
            <a:off x="8530313" y="4438150"/>
            <a:ext cx="3566437" cy="226215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Passageiros per capita: 56%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Passageiros individuais (CPF) ≈ 30 milhões (14%)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120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Viagem/habitante: </a:t>
            </a:r>
          </a:p>
          <a:p>
            <a:pPr marL="171450" indent="-171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Brasil: 0,5</a:t>
            </a:r>
          </a:p>
          <a:p>
            <a:pPr marL="171450" indent="-171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EUA: 3</a:t>
            </a:r>
          </a:p>
          <a:p>
            <a:pPr marL="171450" indent="-1714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Avenir Next LT Pro" panose="020B0504020202020204" pitchFamily="34" charset="0"/>
              </a:rPr>
              <a:t>Austrália: 5</a:t>
            </a:r>
            <a:endParaRPr lang="en-US" sz="1200">
              <a:solidFill>
                <a:schemeClr val="bg1"/>
              </a:solidFill>
              <a:latin typeface="Avenir Next LT Pro" panose="020B0504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65CE0F51-478F-40A4-25AF-F157C336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40" y="2531285"/>
            <a:ext cx="4057902" cy="435160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9875E9D-5D38-5DB8-CEDA-B6E4A0BEB396}"/>
              </a:ext>
            </a:extLst>
          </p:cNvPr>
          <p:cNvGrpSpPr/>
          <p:nvPr/>
        </p:nvGrpSpPr>
        <p:grpSpPr>
          <a:xfrm>
            <a:off x="790079" y="2280305"/>
            <a:ext cx="3580053" cy="3089968"/>
            <a:chOff x="1872794" y="3395798"/>
            <a:chExt cx="3961651" cy="3476731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25163F23-9D26-5D13-370C-11A2237A6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5209" y="3791413"/>
              <a:ext cx="1877122" cy="1878599"/>
            </a:xfrm>
            <a:prstGeom prst="ellipse">
              <a:avLst/>
            </a:prstGeom>
            <a:solidFill>
              <a:srgbClr val="73B2D9">
                <a:alpha val="4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Ultra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0CADEE33-7F03-B020-A0AC-7C3091C89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2439" y="3791413"/>
              <a:ext cx="1877122" cy="1878599"/>
            </a:xfrm>
            <a:prstGeom prst="ellipse">
              <a:avLst/>
            </a:prstGeom>
            <a:solidFill>
              <a:srgbClr val="266AA6">
                <a:alpha val="4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Ultra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5F49E3C-945A-B618-6614-BDB4EC27F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3824" y="4516813"/>
              <a:ext cx="1877122" cy="1878599"/>
            </a:xfrm>
            <a:prstGeom prst="ellipse">
              <a:avLst/>
            </a:prstGeom>
            <a:solidFill>
              <a:srgbClr val="C4DDF2">
                <a:alpha val="5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Ultra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FA40F24-0659-B4EA-F757-6CCE19ABB4FD}"/>
                </a:ext>
              </a:extLst>
            </p:cNvPr>
            <p:cNvSpPr txBox="1"/>
            <p:nvPr/>
          </p:nvSpPr>
          <p:spPr>
            <a:xfrm>
              <a:off x="1872794" y="3395798"/>
              <a:ext cx="1815790" cy="41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Extensão territorial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&gt; 8 mi km</a:t>
              </a:r>
              <a:r>
                <a:rPr kumimoji="0" lang="pt-BR" sz="1400" b="0" i="0" u="none" strike="noStrike" kern="0" cap="none" spc="0" normalizeH="0" baseline="3000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2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C0884DF-B7BF-BF7F-D2D4-C3BCCC44CDDE}"/>
                </a:ext>
              </a:extLst>
            </p:cNvPr>
            <p:cNvSpPr txBox="1"/>
            <p:nvPr/>
          </p:nvSpPr>
          <p:spPr>
            <a:xfrm>
              <a:off x="3064294" y="6454857"/>
              <a:ext cx="1488689" cy="41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PIB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&gt; US$ 1 trilhão</a:t>
              </a:r>
              <a:endParaRPr kumimoji="0" lang="pt-BR" sz="1200" b="0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Ultra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236C61E-AD3F-90D6-77D2-3DD37F3B6FF7}"/>
                </a:ext>
              </a:extLst>
            </p:cNvPr>
            <p:cNvSpPr txBox="1"/>
            <p:nvPr/>
          </p:nvSpPr>
          <p:spPr>
            <a:xfrm>
              <a:off x="4424677" y="3543243"/>
              <a:ext cx="1409768" cy="41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População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Ultra"/>
                </a:rPr>
                <a:t>&gt; 200 milhões</a:t>
              </a:r>
              <a:endParaRPr kumimoji="0" lang="pt-BR" sz="1200" b="0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Ultra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98F081D3-F595-3B39-CF22-C43E1B5DB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4847" y="4719496"/>
              <a:ext cx="353106" cy="247174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50203435-C4E4-54A0-C419-80C64567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8639" y="4789327"/>
              <a:ext cx="353667" cy="235778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082DF0D0-EE26-B377-1724-FAA1E39774D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1399" y="5121761"/>
              <a:ext cx="334371" cy="243281"/>
            </a:xfrm>
            <a:prstGeom prst="rect">
              <a:avLst/>
            </a:prstGeom>
          </p:spPr>
        </p:pic>
      </p:grpSp>
      <p:sp>
        <p:nvSpPr>
          <p:cNvPr id="59" name="TextBox 46">
            <a:extLst>
              <a:ext uri="{FF2B5EF4-FFF2-40B4-BE49-F238E27FC236}">
                <a16:creationId xmlns:a16="http://schemas.microsoft.com/office/drawing/2014/main" id="{6F7676AA-0689-6AA8-517A-68827D5DB3D2}"/>
              </a:ext>
            </a:extLst>
          </p:cNvPr>
          <p:cNvSpPr txBox="1"/>
          <p:nvPr/>
        </p:nvSpPr>
        <p:spPr>
          <a:xfrm>
            <a:off x="3043099" y="306186"/>
            <a:ext cx="61058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>
                <a:solidFill>
                  <a:srgbClr val="F2CD88"/>
                </a:solidFill>
                <a:latin typeface="Gotham Ultra"/>
                <a:cs typeface="Poppins" panose="00000500000000000000" pitchFamily="2" charset="0"/>
              </a:rPr>
              <a:t>O BRASIL REÚNE AS </a:t>
            </a:r>
            <a:r>
              <a:rPr lang="pt-BR" sz="2800" b="1">
                <a:solidFill>
                  <a:schemeClr val="accent5">
                    <a:lumMod val="20000"/>
                    <a:lumOff val="80000"/>
                  </a:schemeClr>
                </a:solidFill>
                <a:latin typeface="Gotham Ultra"/>
                <a:cs typeface="Poppins" panose="00000500000000000000" pitchFamily="2" charset="0"/>
              </a:rPr>
              <a:t>CONDIÇÕES IDEAIS</a:t>
            </a:r>
            <a:r>
              <a:rPr lang="pt-BR" sz="2800" b="1">
                <a:solidFill>
                  <a:srgbClr val="F2CD88"/>
                </a:solidFill>
                <a:latin typeface="Gotham Ultra"/>
                <a:cs typeface="Poppins" panose="00000500000000000000" pitchFamily="2" charset="0"/>
              </a:rPr>
              <a:t> </a:t>
            </a:r>
            <a:br>
              <a:rPr lang="pt-BR" sz="2800" b="1">
                <a:solidFill>
                  <a:srgbClr val="F2CD88"/>
                </a:solidFill>
                <a:latin typeface="Gotham Ultra"/>
                <a:cs typeface="Poppins" panose="00000500000000000000" pitchFamily="2" charset="0"/>
              </a:rPr>
            </a:br>
            <a:r>
              <a:rPr lang="pt-BR" sz="2800" b="1">
                <a:solidFill>
                  <a:srgbClr val="F2CD88"/>
                </a:solidFill>
                <a:latin typeface="Gotham Ultra"/>
                <a:cs typeface="Poppins" panose="00000500000000000000" pitchFamily="2" charset="0"/>
              </a:rPr>
              <a:t>PARA A EXPANSÃO DA AVIAÇÃO</a:t>
            </a:r>
          </a:p>
          <a:p>
            <a:pPr algn="ctr"/>
            <a:endParaRPr lang="en-US" sz="2800" b="1">
              <a:solidFill>
                <a:srgbClr val="F2CD88"/>
              </a:solidFill>
              <a:latin typeface="Gotham Black" pitchFamily="50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8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99374629-B441-321A-E644-E66371B34EAC}"/>
              </a:ext>
            </a:extLst>
          </p:cNvPr>
          <p:cNvSpPr txBox="1"/>
          <p:nvPr/>
        </p:nvSpPr>
        <p:spPr>
          <a:xfrm>
            <a:off x="586413" y="563994"/>
            <a:ext cx="1085585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3600" b="1" spc="150">
                <a:solidFill>
                  <a:schemeClr val="accent4">
                    <a:lumMod val="60000"/>
                    <a:lumOff val="40000"/>
                  </a:schemeClr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PRIVILEGIAR A ESCOLHA DO CONSUMIDOR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E85F56ED-5DA2-FDD6-24B6-6A84A7B276EF}"/>
              </a:ext>
            </a:extLst>
          </p:cNvPr>
          <p:cNvSpPr txBox="1">
            <a:spLocks/>
          </p:cNvSpPr>
          <p:nvPr/>
        </p:nvSpPr>
        <p:spPr>
          <a:xfrm>
            <a:off x="645858" y="1210754"/>
            <a:ext cx="9577434" cy="3539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DEFININDO O SERVIÇO DE SUA PREFERÊNCIA</a:t>
            </a:r>
            <a:endParaRPr lang="en-US" sz="1200" i="1" spc="600">
              <a:solidFill>
                <a:schemeClr val="bg1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pic>
        <p:nvPicPr>
          <p:cNvPr id="48" name="Imagem 47" descr="Uma imagem contendo desenho  Descrição gerada automaticamente">
            <a:extLst>
              <a:ext uri="{FF2B5EF4-FFF2-40B4-BE49-F238E27FC236}">
                <a16:creationId xmlns:a16="http://schemas.microsoft.com/office/drawing/2014/main" id="{4ECC3F71-8D6D-FBDF-CE0A-14D0718D3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1" y="6327839"/>
            <a:ext cx="1282157" cy="263357"/>
          </a:xfrm>
          <a:prstGeom prst="rect">
            <a:avLst/>
          </a:prstGeom>
        </p:spPr>
      </p:pic>
      <p:pic>
        <p:nvPicPr>
          <p:cNvPr id="20" name="Gráfico 19" descr="Dólar estrutura de tópicos">
            <a:extLst>
              <a:ext uri="{FF2B5EF4-FFF2-40B4-BE49-F238E27FC236}">
                <a16:creationId xmlns:a16="http://schemas.microsoft.com/office/drawing/2014/main" id="{4649C5BA-7C9A-CEAF-A5FF-E81B65097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6206" y="2697785"/>
            <a:ext cx="4156764" cy="2882329"/>
          </a:xfrm>
          <a:prstGeom prst="rect">
            <a:avLst/>
          </a:prstGeom>
        </p:spPr>
      </p:pic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F0AF5234-DB4F-63F0-FAA0-42C7659E0D91}"/>
              </a:ext>
            </a:extLst>
          </p:cNvPr>
          <p:cNvSpPr/>
          <p:nvPr/>
        </p:nvSpPr>
        <p:spPr>
          <a:xfrm>
            <a:off x="3510958" y="2084948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Econômico / Plus / Executivo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9E2D9410-2F72-0669-810A-2684806538D6}"/>
              </a:ext>
            </a:extLst>
          </p:cNvPr>
          <p:cNvSpPr/>
          <p:nvPr/>
        </p:nvSpPr>
        <p:spPr>
          <a:xfrm>
            <a:off x="3510958" y="2805830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Direto / Conexão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2E9439A1-597A-F4E7-6A84-DE5FD1C025CB}"/>
              </a:ext>
            </a:extLst>
          </p:cNvPr>
          <p:cNvSpPr/>
          <p:nvPr/>
        </p:nvSpPr>
        <p:spPr>
          <a:xfrm>
            <a:off x="3510958" y="3586500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Franquia de Bagagem</a:t>
            </a: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B4A2586F-17FE-98BC-2DCA-FAA64F44B5DB}"/>
              </a:ext>
            </a:extLst>
          </p:cNvPr>
          <p:cNvSpPr/>
          <p:nvPr/>
        </p:nvSpPr>
        <p:spPr>
          <a:xfrm>
            <a:off x="3510958" y="4327793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Escolha antecipada de assentos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474F72BE-0BE2-B5DA-30E4-687CF0952641}"/>
              </a:ext>
            </a:extLst>
          </p:cNvPr>
          <p:cNvSpPr/>
          <p:nvPr/>
        </p:nvSpPr>
        <p:spPr>
          <a:xfrm>
            <a:off x="3510958" y="5094796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Condições diferentes de remarcação e reembolso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F7475E1A-5F4D-C324-2E5B-6807D8870E76}"/>
              </a:ext>
            </a:extLst>
          </p:cNvPr>
          <p:cNvSpPr/>
          <p:nvPr/>
        </p:nvSpPr>
        <p:spPr>
          <a:xfrm>
            <a:off x="3510958" y="5817771"/>
            <a:ext cx="4494256" cy="55245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Embarque prioritário</a:t>
            </a:r>
          </a:p>
        </p:txBody>
      </p:sp>
      <p:pic>
        <p:nvPicPr>
          <p:cNvPr id="3" name="Gráfico 2" descr="Pesos Desiguais estrutura de tópicos">
            <a:extLst>
              <a:ext uri="{FF2B5EF4-FFF2-40B4-BE49-F238E27FC236}">
                <a16:creationId xmlns:a16="http://schemas.microsoft.com/office/drawing/2014/main" id="{46D89149-2251-C299-74A9-3B9DB1A4C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2063" y="2237051"/>
            <a:ext cx="2242458" cy="2242458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5859088C-8B09-A0C1-4D37-34EC30CAA88F}"/>
              </a:ext>
            </a:extLst>
          </p:cNvPr>
          <p:cNvSpPr txBox="1"/>
          <p:nvPr/>
        </p:nvSpPr>
        <p:spPr>
          <a:xfrm>
            <a:off x="8709058" y="4682314"/>
            <a:ext cx="3235180" cy="1092607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TRADE OFF </a:t>
            </a:r>
          </a:p>
          <a:p>
            <a:pPr algn="ctr">
              <a:spcBef>
                <a:spcPts val="600"/>
              </a:spcBef>
            </a:pPr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REGULAÇÃO, PREÇOS, </a:t>
            </a:r>
          </a:p>
          <a:p>
            <a:pPr algn="ctr"/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ALTERNATIVAS</a:t>
            </a:r>
          </a:p>
        </p:txBody>
      </p:sp>
    </p:spTree>
    <p:extLst>
      <p:ext uri="{BB962C8B-B14F-4D97-AF65-F5344CB8AC3E}">
        <p14:creationId xmlns:p14="http://schemas.microsoft.com/office/powerpoint/2010/main" val="4098958496"/>
      </p:ext>
    </p:extLst>
  </p:cSld>
  <p:clrMapOvr>
    <a:masterClrMapping/>
  </p:clrMapOvr>
  <p:transition spd="slow" advClick="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48DB2BF-0A8C-1B38-12E0-3CFD8B591E6C}"/>
              </a:ext>
            </a:extLst>
          </p:cNvPr>
          <p:cNvSpPr/>
          <p:nvPr/>
        </p:nvSpPr>
        <p:spPr>
          <a:xfrm>
            <a:off x="0" y="-11169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F818D64-3C49-073C-80B2-22E7E1B55FBB}"/>
              </a:ext>
            </a:extLst>
          </p:cNvPr>
          <p:cNvSpPr txBox="1"/>
          <p:nvPr/>
        </p:nvSpPr>
        <p:spPr>
          <a:xfrm>
            <a:off x="720953" y="490891"/>
            <a:ext cx="6965368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AMBIENTE DE NEGÓCIOS</a:t>
            </a:r>
          </a:p>
        </p:txBody>
      </p:sp>
      <p:pic>
        <p:nvPicPr>
          <p:cNvPr id="5" name="Imagem 4" descr="Uma imagem contendo desenho  Descrição gerada automaticamente">
            <a:extLst>
              <a:ext uri="{FF2B5EF4-FFF2-40B4-BE49-F238E27FC236}">
                <a16:creationId xmlns:a16="http://schemas.microsoft.com/office/drawing/2014/main" id="{7259E256-D292-7023-9730-61ED4671C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6" y="6340475"/>
            <a:ext cx="1282157" cy="2633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8A9EE0A-E513-F803-38DA-0B57D1290A14}"/>
              </a:ext>
            </a:extLst>
          </p:cNvPr>
          <p:cNvSpPr/>
          <p:nvPr/>
        </p:nvSpPr>
        <p:spPr>
          <a:xfrm>
            <a:off x="171017" y="6218292"/>
            <a:ext cx="1447800" cy="532143"/>
          </a:xfrm>
          <a:prstGeom prst="rect">
            <a:avLst/>
          </a:prstGeom>
          <a:solidFill>
            <a:srgbClr val="0B1C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7A7B6D4-13B5-8A3C-0B6E-43367A7AA568}"/>
              </a:ext>
            </a:extLst>
          </p:cNvPr>
          <p:cNvGrpSpPr/>
          <p:nvPr/>
        </p:nvGrpSpPr>
        <p:grpSpPr>
          <a:xfrm>
            <a:off x="452354" y="1036719"/>
            <a:ext cx="10421668" cy="5395663"/>
            <a:chOff x="302582" y="1182162"/>
            <a:chExt cx="10421668" cy="5395663"/>
          </a:xfrm>
        </p:grpSpPr>
        <p:sp>
          <p:nvSpPr>
            <p:cNvPr id="7" name="Shape 59913">
              <a:extLst>
                <a:ext uri="{FF2B5EF4-FFF2-40B4-BE49-F238E27FC236}">
                  <a16:creationId xmlns:a16="http://schemas.microsoft.com/office/drawing/2014/main" id="{2ED0AC21-74FF-D54E-91EA-FFCF7CD0A17A}"/>
                </a:ext>
              </a:extLst>
            </p:cNvPr>
            <p:cNvSpPr/>
            <p:nvPr/>
          </p:nvSpPr>
          <p:spPr>
            <a:xfrm>
              <a:off x="1785918" y="3829974"/>
              <a:ext cx="8320108" cy="274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extrusionOk="0">
                  <a:moveTo>
                    <a:pt x="0" y="0"/>
                  </a:moveTo>
                  <a:lnTo>
                    <a:pt x="7049" y="12190"/>
                  </a:lnTo>
                  <a:lnTo>
                    <a:pt x="7050" y="12184"/>
                  </a:lnTo>
                  <a:lnTo>
                    <a:pt x="7292" y="12610"/>
                  </a:lnTo>
                  <a:cubicBezTo>
                    <a:pt x="7382" y="12150"/>
                    <a:pt x="7468" y="11689"/>
                    <a:pt x="7552" y="11229"/>
                  </a:cubicBezTo>
                  <a:cubicBezTo>
                    <a:pt x="7635" y="10774"/>
                    <a:pt x="7717" y="10308"/>
                    <a:pt x="7854" y="9986"/>
                  </a:cubicBezTo>
                  <a:cubicBezTo>
                    <a:pt x="7935" y="9796"/>
                    <a:pt x="8033" y="9667"/>
                    <a:pt x="8136" y="9670"/>
                  </a:cubicBezTo>
                  <a:cubicBezTo>
                    <a:pt x="8218" y="9672"/>
                    <a:pt x="8296" y="9757"/>
                    <a:pt x="8371" y="9847"/>
                  </a:cubicBezTo>
                  <a:cubicBezTo>
                    <a:pt x="8452" y="9944"/>
                    <a:pt x="8533" y="10048"/>
                    <a:pt x="8613" y="10164"/>
                  </a:cubicBezTo>
                  <a:lnTo>
                    <a:pt x="11012" y="13758"/>
                  </a:lnTo>
                  <a:cubicBezTo>
                    <a:pt x="11125" y="13939"/>
                    <a:pt x="11235" y="14126"/>
                    <a:pt x="11342" y="14323"/>
                  </a:cubicBezTo>
                  <a:cubicBezTo>
                    <a:pt x="11472" y="14562"/>
                    <a:pt x="11602" y="14841"/>
                    <a:pt x="11642" y="15278"/>
                  </a:cubicBezTo>
                  <a:cubicBezTo>
                    <a:pt x="11681" y="15713"/>
                    <a:pt x="11615" y="16151"/>
                    <a:pt x="11551" y="16562"/>
                  </a:cubicBezTo>
                  <a:cubicBezTo>
                    <a:pt x="11499" y="16894"/>
                    <a:pt x="11448" y="17233"/>
                    <a:pt x="11395" y="17574"/>
                  </a:cubicBezTo>
                  <a:cubicBezTo>
                    <a:pt x="11239" y="18581"/>
                    <a:pt x="11075" y="19576"/>
                    <a:pt x="10903" y="20561"/>
                  </a:cubicBezTo>
                  <a:cubicBezTo>
                    <a:pt x="11037" y="21323"/>
                    <a:pt x="11357" y="21600"/>
                    <a:pt x="11606" y="21162"/>
                  </a:cubicBezTo>
                  <a:cubicBezTo>
                    <a:pt x="11768" y="20876"/>
                    <a:pt x="11784" y="19995"/>
                    <a:pt x="11742" y="19251"/>
                  </a:cubicBezTo>
                  <a:lnTo>
                    <a:pt x="11848" y="19118"/>
                  </a:lnTo>
                  <a:cubicBezTo>
                    <a:pt x="11978" y="19825"/>
                    <a:pt x="12276" y="20089"/>
                    <a:pt x="12512" y="19700"/>
                  </a:cubicBezTo>
                  <a:cubicBezTo>
                    <a:pt x="12684" y="19417"/>
                    <a:pt x="12733" y="18453"/>
                    <a:pt x="12698" y="17680"/>
                  </a:cubicBezTo>
                  <a:lnTo>
                    <a:pt x="12794" y="17526"/>
                  </a:lnTo>
                  <a:cubicBezTo>
                    <a:pt x="12987" y="18026"/>
                    <a:pt x="13271" y="18459"/>
                    <a:pt x="13451" y="18207"/>
                  </a:cubicBezTo>
                  <a:cubicBezTo>
                    <a:pt x="13717" y="17833"/>
                    <a:pt x="13787" y="16855"/>
                    <a:pt x="13658" y="16065"/>
                  </a:cubicBezTo>
                  <a:lnTo>
                    <a:pt x="12142" y="8093"/>
                  </a:lnTo>
                  <a:cubicBezTo>
                    <a:pt x="11903" y="8708"/>
                    <a:pt x="11637" y="9290"/>
                    <a:pt x="11367" y="9782"/>
                  </a:cubicBezTo>
                  <a:cubicBezTo>
                    <a:pt x="11231" y="10031"/>
                    <a:pt x="11009" y="10327"/>
                    <a:pt x="10774" y="10323"/>
                  </a:cubicBezTo>
                  <a:cubicBezTo>
                    <a:pt x="10610" y="10321"/>
                    <a:pt x="10451" y="10167"/>
                    <a:pt x="10318" y="9897"/>
                  </a:cubicBezTo>
                  <a:cubicBezTo>
                    <a:pt x="10036" y="9328"/>
                    <a:pt x="9892" y="8315"/>
                    <a:pt x="9923" y="7298"/>
                  </a:cubicBezTo>
                  <a:cubicBezTo>
                    <a:pt x="9939" y="6796"/>
                    <a:pt x="10000" y="6371"/>
                    <a:pt x="10046" y="6118"/>
                  </a:cubicBezTo>
                  <a:cubicBezTo>
                    <a:pt x="10109" y="5773"/>
                    <a:pt x="10191" y="5467"/>
                    <a:pt x="10283" y="5188"/>
                  </a:cubicBezTo>
                  <a:cubicBezTo>
                    <a:pt x="10422" y="4770"/>
                    <a:pt x="10581" y="4418"/>
                    <a:pt x="10740" y="4071"/>
                  </a:cubicBezTo>
                  <a:cubicBezTo>
                    <a:pt x="10894" y="3735"/>
                    <a:pt x="11049" y="3401"/>
                    <a:pt x="11204" y="3072"/>
                  </a:cubicBezTo>
                  <a:cubicBezTo>
                    <a:pt x="11017" y="2861"/>
                    <a:pt x="9320" y="2584"/>
                    <a:pt x="8235" y="3056"/>
                  </a:cubicBezTo>
                  <a:cubicBezTo>
                    <a:pt x="8200" y="3071"/>
                    <a:pt x="8164" y="3102"/>
                    <a:pt x="8129" y="3127"/>
                  </a:cubicBezTo>
                  <a:lnTo>
                    <a:pt x="6321" y="0"/>
                  </a:lnTo>
                  <a:lnTo>
                    <a:pt x="0" y="0"/>
                  </a:lnTo>
                  <a:close/>
                  <a:moveTo>
                    <a:pt x="15279" y="0"/>
                  </a:moveTo>
                  <a:lnTo>
                    <a:pt x="13328" y="3375"/>
                  </a:lnTo>
                  <a:cubicBezTo>
                    <a:pt x="13311" y="3369"/>
                    <a:pt x="13295" y="3355"/>
                    <a:pt x="13277" y="3351"/>
                  </a:cubicBezTo>
                  <a:cubicBezTo>
                    <a:pt x="12874" y="3278"/>
                    <a:pt x="12403" y="3218"/>
                    <a:pt x="12048" y="3384"/>
                  </a:cubicBezTo>
                  <a:cubicBezTo>
                    <a:pt x="11922" y="3443"/>
                    <a:pt x="11796" y="3531"/>
                    <a:pt x="11677" y="3674"/>
                  </a:cubicBezTo>
                  <a:cubicBezTo>
                    <a:pt x="11529" y="3853"/>
                    <a:pt x="11397" y="4124"/>
                    <a:pt x="11268" y="4402"/>
                  </a:cubicBezTo>
                  <a:cubicBezTo>
                    <a:pt x="11059" y="4847"/>
                    <a:pt x="10856" y="5313"/>
                    <a:pt x="10654" y="5786"/>
                  </a:cubicBezTo>
                  <a:cubicBezTo>
                    <a:pt x="10569" y="5985"/>
                    <a:pt x="10495" y="6221"/>
                    <a:pt x="10436" y="6493"/>
                  </a:cubicBezTo>
                  <a:cubicBezTo>
                    <a:pt x="10394" y="6687"/>
                    <a:pt x="10360" y="6896"/>
                    <a:pt x="10337" y="7117"/>
                  </a:cubicBezTo>
                  <a:cubicBezTo>
                    <a:pt x="10272" y="7753"/>
                    <a:pt x="10303" y="8467"/>
                    <a:pt x="10475" y="8865"/>
                  </a:cubicBezTo>
                  <a:cubicBezTo>
                    <a:pt x="10632" y="9231"/>
                    <a:pt x="10852" y="9176"/>
                    <a:pt x="11041" y="8962"/>
                  </a:cubicBezTo>
                  <a:cubicBezTo>
                    <a:pt x="11338" y="8627"/>
                    <a:pt x="11573" y="7971"/>
                    <a:pt x="11820" y="7386"/>
                  </a:cubicBezTo>
                  <a:cubicBezTo>
                    <a:pt x="11965" y="7042"/>
                    <a:pt x="12115" y="6718"/>
                    <a:pt x="12271" y="6419"/>
                  </a:cubicBezTo>
                  <a:lnTo>
                    <a:pt x="14125" y="16269"/>
                  </a:lnTo>
                  <a:cubicBezTo>
                    <a:pt x="14253" y="15959"/>
                    <a:pt x="14696" y="15004"/>
                    <a:pt x="14698" y="14258"/>
                  </a:cubicBezTo>
                  <a:cubicBezTo>
                    <a:pt x="14700" y="13478"/>
                    <a:pt x="14715" y="12674"/>
                    <a:pt x="14732" y="11876"/>
                  </a:cubicBezTo>
                  <a:lnTo>
                    <a:pt x="21600" y="0"/>
                  </a:lnTo>
                  <a:lnTo>
                    <a:pt x="15279" y="0"/>
                  </a:lnTo>
                  <a:close/>
                  <a:moveTo>
                    <a:pt x="8221" y="10921"/>
                  </a:moveTo>
                  <a:cubicBezTo>
                    <a:pt x="8174" y="10913"/>
                    <a:pt x="8127" y="10933"/>
                    <a:pt x="8082" y="10977"/>
                  </a:cubicBezTo>
                  <a:cubicBezTo>
                    <a:pt x="7993" y="11066"/>
                    <a:pt x="7919" y="11257"/>
                    <a:pt x="7874" y="11527"/>
                  </a:cubicBezTo>
                  <a:lnTo>
                    <a:pt x="7327" y="14790"/>
                  </a:lnTo>
                  <a:cubicBezTo>
                    <a:pt x="7281" y="15061"/>
                    <a:pt x="7277" y="15361"/>
                    <a:pt x="7306" y="15627"/>
                  </a:cubicBezTo>
                  <a:cubicBezTo>
                    <a:pt x="7335" y="15894"/>
                    <a:pt x="7398" y="16128"/>
                    <a:pt x="7489" y="16263"/>
                  </a:cubicBezTo>
                  <a:cubicBezTo>
                    <a:pt x="7669" y="16534"/>
                    <a:pt x="7889" y="16310"/>
                    <a:pt x="7979" y="15769"/>
                  </a:cubicBezTo>
                  <a:lnTo>
                    <a:pt x="8526" y="12506"/>
                  </a:lnTo>
                  <a:cubicBezTo>
                    <a:pt x="8617" y="11965"/>
                    <a:pt x="8542" y="11304"/>
                    <a:pt x="8362" y="11033"/>
                  </a:cubicBezTo>
                  <a:cubicBezTo>
                    <a:pt x="8316" y="10966"/>
                    <a:pt x="8269" y="10929"/>
                    <a:pt x="8221" y="10921"/>
                  </a:cubicBezTo>
                  <a:close/>
                  <a:moveTo>
                    <a:pt x="9094" y="12228"/>
                  </a:moveTo>
                  <a:cubicBezTo>
                    <a:pt x="9047" y="12220"/>
                    <a:pt x="8999" y="12240"/>
                    <a:pt x="8955" y="12285"/>
                  </a:cubicBezTo>
                  <a:cubicBezTo>
                    <a:pt x="8866" y="12373"/>
                    <a:pt x="8788" y="12564"/>
                    <a:pt x="8743" y="12835"/>
                  </a:cubicBezTo>
                  <a:lnTo>
                    <a:pt x="8200" y="16097"/>
                  </a:lnTo>
                  <a:cubicBezTo>
                    <a:pt x="8109" y="16639"/>
                    <a:pt x="8181" y="17299"/>
                    <a:pt x="8362" y="17571"/>
                  </a:cubicBezTo>
                  <a:cubicBezTo>
                    <a:pt x="8542" y="17842"/>
                    <a:pt x="8762" y="17618"/>
                    <a:pt x="8852" y="17077"/>
                  </a:cubicBezTo>
                  <a:lnTo>
                    <a:pt x="9399" y="13814"/>
                  </a:lnTo>
                  <a:cubicBezTo>
                    <a:pt x="9490" y="13273"/>
                    <a:pt x="9415" y="12612"/>
                    <a:pt x="9234" y="12341"/>
                  </a:cubicBezTo>
                  <a:cubicBezTo>
                    <a:pt x="9189" y="12273"/>
                    <a:pt x="9141" y="12237"/>
                    <a:pt x="9094" y="12228"/>
                  </a:cubicBezTo>
                  <a:close/>
                  <a:moveTo>
                    <a:pt x="9967" y="13536"/>
                  </a:moveTo>
                  <a:cubicBezTo>
                    <a:pt x="9920" y="13527"/>
                    <a:pt x="9872" y="13548"/>
                    <a:pt x="9828" y="13592"/>
                  </a:cubicBezTo>
                  <a:cubicBezTo>
                    <a:pt x="9739" y="13681"/>
                    <a:pt x="9661" y="13872"/>
                    <a:pt x="9616" y="14142"/>
                  </a:cubicBezTo>
                  <a:lnTo>
                    <a:pt x="9069" y="17405"/>
                  </a:lnTo>
                  <a:cubicBezTo>
                    <a:pt x="8978" y="17946"/>
                    <a:pt x="9054" y="18607"/>
                    <a:pt x="9234" y="18878"/>
                  </a:cubicBezTo>
                  <a:cubicBezTo>
                    <a:pt x="9415" y="19149"/>
                    <a:pt x="9635" y="18926"/>
                    <a:pt x="9725" y="18384"/>
                  </a:cubicBezTo>
                  <a:lnTo>
                    <a:pt x="10272" y="15121"/>
                  </a:lnTo>
                  <a:cubicBezTo>
                    <a:pt x="10363" y="14580"/>
                    <a:pt x="10287" y="13919"/>
                    <a:pt x="10106" y="13648"/>
                  </a:cubicBezTo>
                  <a:cubicBezTo>
                    <a:pt x="10061" y="13580"/>
                    <a:pt x="10014" y="13544"/>
                    <a:pt x="9967" y="13536"/>
                  </a:cubicBezTo>
                  <a:close/>
                  <a:moveTo>
                    <a:pt x="10840" y="14843"/>
                  </a:moveTo>
                  <a:cubicBezTo>
                    <a:pt x="10793" y="14835"/>
                    <a:pt x="10745" y="14855"/>
                    <a:pt x="10701" y="14899"/>
                  </a:cubicBezTo>
                  <a:cubicBezTo>
                    <a:pt x="10612" y="14988"/>
                    <a:pt x="10534" y="15179"/>
                    <a:pt x="10488" y="15450"/>
                  </a:cubicBezTo>
                  <a:lnTo>
                    <a:pt x="9941" y="18712"/>
                  </a:lnTo>
                  <a:cubicBezTo>
                    <a:pt x="9851" y="19254"/>
                    <a:pt x="9925" y="19914"/>
                    <a:pt x="10106" y="20185"/>
                  </a:cubicBezTo>
                  <a:cubicBezTo>
                    <a:pt x="10287" y="20456"/>
                    <a:pt x="10508" y="20242"/>
                    <a:pt x="10598" y="19700"/>
                  </a:cubicBezTo>
                  <a:lnTo>
                    <a:pt x="11145" y="16429"/>
                  </a:lnTo>
                  <a:cubicBezTo>
                    <a:pt x="11236" y="15888"/>
                    <a:pt x="11160" y="15227"/>
                    <a:pt x="10979" y="14956"/>
                  </a:cubicBezTo>
                  <a:cubicBezTo>
                    <a:pt x="10934" y="14888"/>
                    <a:pt x="10887" y="14852"/>
                    <a:pt x="10840" y="1484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15" name="Shape 59914">
              <a:extLst>
                <a:ext uri="{FF2B5EF4-FFF2-40B4-BE49-F238E27FC236}">
                  <a16:creationId xmlns:a16="http://schemas.microsoft.com/office/drawing/2014/main" id="{08E57A5A-5E51-204C-B3C0-07F3223E53B6}"/>
                </a:ext>
              </a:extLst>
            </p:cNvPr>
            <p:cNvSpPr/>
            <p:nvPr/>
          </p:nvSpPr>
          <p:spPr>
            <a:xfrm>
              <a:off x="1363369" y="1930184"/>
              <a:ext cx="2891399" cy="2891400"/>
            </a:xfrm>
            <a:prstGeom prst="ellipse">
              <a:avLst/>
            </a:prstGeom>
            <a:solidFill>
              <a:srgbClr val="266AA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11" name="Shape 59919">
              <a:extLst>
                <a:ext uri="{FF2B5EF4-FFF2-40B4-BE49-F238E27FC236}">
                  <a16:creationId xmlns:a16="http://schemas.microsoft.com/office/drawing/2014/main" id="{BE2C3BC9-C47D-4347-921E-A75F4B94F043}"/>
                </a:ext>
              </a:extLst>
            </p:cNvPr>
            <p:cNvSpPr/>
            <p:nvPr/>
          </p:nvSpPr>
          <p:spPr>
            <a:xfrm>
              <a:off x="7832851" y="1930185"/>
              <a:ext cx="2891399" cy="2891400"/>
            </a:xfrm>
            <a:prstGeom prst="ellipse">
              <a:avLst/>
            </a:prstGeom>
            <a:solidFill>
              <a:srgbClr val="5881A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B600AB33-D556-8E41-9D65-2877288B2B62}"/>
                </a:ext>
              </a:extLst>
            </p:cNvPr>
            <p:cNvSpPr txBox="1">
              <a:spLocks/>
            </p:cNvSpPr>
            <p:nvPr/>
          </p:nvSpPr>
          <p:spPr>
            <a:xfrm>
              <a:off x="302582" y="2081933"/>
              <a:ext cx="3950754" cy="2519729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Segurança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Liberdade tarifária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Liberdade de rotas 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Menos burocracia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Regras uniformes</a:t>
              </a:r>
              <a:b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</a:br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Desregulação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Responsividade</a:t>
              </a:r>
            </a:p>
            <a:p>
              <a:pPr lvl="1" algn="ctr"/>
              <a:r>
                <a:rPr lang="pt-BR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Next LT Pro" panose="020B0504020202020204" pitchFamily="34" charset="0"/>
                </a:rPr>
                <a:t>Segurança Jurídica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CDEBBCB3-4CF2-A8BB-64CE-42290345ED66}"/>
                </a:ext>
              </a:extLst>
            </p:cNvPr>
            <p:cNvSpPr txBox="1">
              <a:spLocks/>
            </p:cNvSpPr>
            <p:nvPr/>
          </p:nvSpPr>
          <p:spPr>
            <a:xfrm>
              <a:off x="598722" y="1182162"/>
              <a:ext cx="3816109" cy="353943"/>
            </a:xfrm>
            <a:prstGeom prst="rect">
              <a:avLst/>
            </a:prstGeom>
          </p:spPr>
          <p:txBody>
            <a:bodyPr vert="horz" wrap="non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600"/>
                </a:spcBef>
              </a:pPr>
              <a:r>
                <a:rPr lang="en-US" sz="2000" b="1" spc="60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Nunito Sans" pitchFamily="2" charset="77"/>
                  <a:ea typeface="Noto Sans Light" panose="020B0402040504020204" pitchFamily="34" charset="0"/>
                  <a:cs typeface="Noto Sans Light" panose="020B0402040504020204" pitchFamily="34" charset="0"/>
                </a:rPr>
                <a:t>ATUAÇÃO DA ANAC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69B1DF1-5E57-588C-7177-562F73D58E59}"/>
                </a:ext>
              </a:extLst>
            </p:cNvPr>
            <p:cNvSpPr txBox="1">
              <a:spLocks/>
            </p:cNvSpPr>
            <p:nvPr/>
          </p:nvSpPr>
          <p:spPr>
            <a:xfrm>
              <a:off x="7196558" y="2308249"/>
              <a:ext cx="3027780" cy="2319674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pt-BR" sz="18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Next LT Pro" panose="020B0504020202020204" pitchFamily="34" charset="0"/>
                </a:rPr>
                <a:t>Novas empresas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Novas rotas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Mais concorrência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Mais qualidade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Inovação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Mais passageiros</a:t>
              </a:r>
            </a:p>
            <a:p>
              <a:pPr lvl="1" algn="ctr"/>
              <a:r>
                <a:rPr lang="pt-BR" sz="1400">
                  <a:solidFill>
                    <a:srgbClr val="FFFFFF"/>
                  </a:solidFill>
                  <a:latin typeface="Avenir Next LT Pro" panose="020B0504020202020204" pitchFamily="34" charset="0"/>
                </a:rPr>
                <a:t>Mais oferta</a:t>
              </a:r>
              <a:endParaRPr lang="en-US" sz="1400">
                <a:solidFill>
                  <a:schemeClr val="bg1"/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231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>
            <a:extLst>
              <a:ext uri="{FF2B5EF4-FFF2-40B4-BE49-F238E27FC236}">
                <a16:creationId xmlns:a16="http://schemas.microsoft.com/office/drawing/2014/main" id="{2DD0D796-6914-2AF2-65AB-10C0E644E9F2}"/>
              </a:ext>
            </a:extLst>
          </p:cNvPr>
          <p:cNvSpPr txBox="1"/>
          <p:nvPr/>
        </p:nvSpPr>
        <p:spPr>
          <a:xfrm>
            <a:off x="441555" y="1128612"/>
            <a:ext cx="10554780" cy="6431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2800" b="1" spc="-80">
                <a:solidFill>
                  <a:schemeClr val="accent4">
                    <a:lumMod val="60000"/>
                    <a:lumOff val="40000"/>
                  </a:schemeClr>
                </a:solidFill>
                <a:latin typeface="Gotham Black"/>
              </a:rPr>
              <a:t>TRANSPORTE AÉREO - ANÁLISE GLOBAL</a:t>
            </a:r>
            <a:endParaRPr lang="pt-B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61A9412-3221-3A8C-AAA1-391DD20E7B1F}"/>
              </a:ext>
            </a:extLst>
          </p:cNvPr>
          <p:cNvCxnSpPr>
            <a:cxnSpLocks/>
          </p:cNvCxnSpPr>
          <p:nvPr/>
        </p:nvCxnSpPr>
        <p:spPr>
          <a:xfrm>
            <a:off x="0" y="181671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7C474A-68F9-3A18-8E53-1C102E0EB435}"/>
              </a:ext>
            </a:extLst>
          </p:cNvPr>
          <p:cNvSpPr txBox="1"/>
          <p:nvPr/>
        </p:nvSpPr>
        <p:spPr>
          <a:xfrm>
            <a:off x="441555" y="2249724"/>
            <a:ext cx="1144564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Comissão de Fiscalização Financeira e Controle</a:t>
            </a:r>
          </a:p>
          <a:p>
            <a:endParaRPr lang="pt-BR" sz="2000" b="1" dirty="0">
              <a:solidFill>
                <a:srgbClr val="FFFFFF"/>
              </a:solidFill>
              <a:latin typeface="Avenir Next LT Pro" panose="020B0604020202020204" pitchFamily="34" charset="0"/>
              <a:cs typeface="Poppins" panose="00000500000000000000" pitchFamily="2" charset="0"/>
            </a:endParaRPr>
          </a:p>
          <a:p>
            <a:endParaRPr lang="pt-BR" sz="2000" b="1" dirty="0">
              <a:solidFill>
                <a:srgbClr val="FFFFFF"/>
              </a:solidFill>
              <a:latin typeface="Avenir Next LT Pro"/>
              <a:cs typeface="Poppins"/>
            </a:endParaRPr>
          </a:p>
          <a:p>
            <a:endParaRPr lang="pt-BR" sz="2000" b="1" dirty="0">
              <a:solidFill>
                <a:srgbClr val="FFFFFF"/>
              </a:solidFill>
              <a:latin typeface="Avenir Next LT Pro"/>
              <a:cs typeface="Poppins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Adriano Pinto de Miranda</a:t>
            </a:r>
          </a:p>
          <a:p>
            <a:r>
              <a:rPr lang="pt-BR" sz="2000" dirty="0">
                <a:solidFill>
                  <a:srgbClr val="FFFFFF"/>
                </a:solidFill>
                <a:latin typeface="Avenir Next LT Pro" panose="020B0604020202020204" pitchFamily="34" charset="0"/>
                <a:cs typeface="Poppins" panose="00000500000000000000" pitchFamily="2" charset="0"/>
              </a:rPr>
              <a:t>Superintendente de Acompanhamento de Serviços Aéreos</a:t>
            </a:r>
          </a:p>
        </p:txBody>
      </p:sp>
      <p:pic>
        <p:nvPicPr>
          <p:cNvPr id="4" name="Imagem 3" descr="Uma imagem contendo desenho  Descrição gerada automaticamente">
            <a:extLst>
              <a:ext uri="{FF2B5EF4-FFF2-40B4-BE49-F238E27FC236}">
                <a16:creationId xmlns:a16="http://schemas.microsoft.com/office/drawing/2014/main" id="{C092537A-883B-7934-764B-D26F31B9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99" y="5469149"/>
            <a:ext cx="4244368" cy="8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E92221E3-96D1-3AA8-B513-7FE5F0F0C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90" y="5344577"/>
            <a:ext cx="8752758" cy="1074711"/>
          </a:xfrm>
          <a:custGeom>
            <a:avLst/>
            <a:gdLst>
              <a:gd name="T0" fmla="*/ 16819 w 17920"/>
              <a:gd name="T1" fmla="*/ 2198 h 2199"/>
              <a:gd name="T2" fmla="*/ 1100 w 17920"/>
              <a:gd name="T3" fmla="*/ 2198 h 2199"/>
              <a:gd name="T4" fmla="*/ 1100 w 17920"/>
              <a:gd name="T5" fmla="*/ 2198 h 2199"/>
              <a:gd name="T6" fmla="*/ 0 w 17920"/>
              <a:gd name="T7" fmla="*/ 1099 h 2199"/>
              <a:gd name="T8" fmla="*/ 0 w 17920"/>
              <a:gd name="T9" fmla="*/ 1099 h 2199"/>
              <a:gd name="T10" fmla="*/ 1100 w 17920"/>
              <a:gd name="T11" fmla="*/ 0 h 2199"/>
              <a:gd name="T12" fmla="*/ 16819 w 17920"/>
              <a:gd name="T13" fmla="*/ 0 h 2199"/>
              <a:gd name="T14" fmla="*/ 16819 w 17920"/>
              <a:gd name="T15" fmla="*/ 0 h 2199"/>
              <a:gd name="T16" fmla="*/ 17919 w 17920"/>
              <a:gd name="T17" fmla="*/ 1099 h 2199"/>
              <a:gd name="T18" fmla="*/ 17919 w 17920"/>
              <a:gd name="T19" fmla="*/ 1099 h 2199"/>
              <a:gd name="T20" fmla="*/ 16819 w 17920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20" h="2199">
                <a:moveTo>
                  <a:pt x="16819" y="2198"/>
                </a:moveTo>
                <a:lnTo>
                  <a:pt x="1100" y="2198"/>
                </a:lnTo>
                <a:lnTo>
                  <a:pt x="1100" y="2198"/>
                </a:lnTo>
                <a:cubicBezTo>
                  <a:pt x="493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3" y="0"/>
                  <a:pt x="1100" y="0"/>
                </a:cubicBezTo>
                <a:lnTo>
                  <a:pt x="16819" y="0"/>
                </a:lnTo>
                <a:lnTo>
                  <a:pt x="16819" y="0"/>
                </a:lnTo>
                <a:cubicBezTo>
                  <a:pt x="17426" y="0"/>
                  <a:pt x="17919" y="492"/>
                  <a:pt x="17919" y="1099"/>
                </a:cubicBezTo>
                <a:lnTo>
                  <a:pt x="17919" y="1099"/>
                </a:lnTo>
                <a:cubicBezTo>
                  <a:pt x="17919" y="1706"/>
                  <a:pt x="17426" y="2198"/>
                  <a:pt x="16819" y="219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B8CB30D-8377-FB82-83AD-F7AC7110DFF8}"/>
              </a:ext>
            </a:extLst>
          </p:cNvPr>
          <p:cNvSpPr txBox="1"/>
          <p:nvPr/>
        </p:nvSpPr>
        <p:spPr>
          <a:xfrm>
            <a:off x="8056301" y="-1107105"/>
            <a:ext cx="4100802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0" b="1">
                <a:solidFill>
                  <a:srgbClr val="18232D"/>
                </a:solidFill>
                <a:latin typeface="Arial Black" panose="020B0A04020102020204" pitchFamily="34" charset="0"/>
                <a:cs typeface="Poppins" pitchFamily="2" charset="77"/>
              </a:rPr>
              <a:t>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089DC2-B185-F78A-9F13-D1A514ACD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88" y="3217797"/>
            <a:ext cx="8752758" cy="1074711"/>
          </a:xfrm>
          <a:custGeom>
            <a:avLst/>
            <a:gdLst>
              <a:gd name="T0" fmla="*/ 16819 w 17920"/>
              <a:gd name="T1" fmla="*/ 2198 h 2199"/>
              <a:gd name="T2" fmla="*/ 1100 w 17920"/>
              <a:gd name="T3" fmla="*/ 2198 h 2199"/>
              <a:gd name="T4" fmla="*/ 1100 w 17920"/>
              <a:gd name="T5" fmla="*/ 2198 h 2199"/>
              <a:gd name="T6" fmla="*/ 0 w 17920"/>
              <a:gd name="T7" fmla="*/ 1099 h 2199"/>
              <a:gd name="T8" fmla="*/ 0 w 17920"/>
              <a:gd name="T9" fmla="*/ 1099 h 2199"/>
              <a:gd name="T10" fmla="*/ 1100 w 17920"/>
              <a:gd name="T11" fmla="*/ 0 h 2199"/>
              <a:gd name="T12" fmla="*/ 16819 w 17920"/>
              <a:gd name="T13" fmla="*/ 0 h 2199"/>
              <a:gd name="T14" fmla="*/ 16819 w 17920"/>
              <a:gd name="T15" fmla="*/ 0 h 2199"/>
              <a:gd name="T16" fmla="*/ 17919 w 17920"/>
              <a:gd name="T17" fmla="*/ 1099 h 2199"/>
              <a:gd name="T18" fmla="*/ 17919 w 17920"/>
              <a:gd name="T19" fmla="*/ 1099 h 2199"/>
              <a:gd name="T20" fmla="*/ 16819 w 17920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20" h="2199">
                <a:moveTo>
                  <a:pt x="16819" y="2198"/>
                </a:moveTo>
                <a:lnTo>
                  <a:pt x="1100" y="2198"/>
                </a:lnTo>
                <a:lnTo>
                  <a:pt x="1100" y="2198"/>
                </a:lnTo>
                <a:cubicBezTo>
                  <a:pt x="493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3" y="0"/>
                  <a:pt x="1100" y="0"/>
                </a:cubicBezTo>
                <a:lnTo>
                  <a:pt x="16819" y="0"/>
                </a:lnTo>
                <a:lnTo>
                  <a:pt x="16819" y="0"/>
                </a:lnTo>
                <a:cubicBezTo>
                  <a:pt x="17426" y="0"/>
                  <a:pt x="17919" y="492"/>
                  <a:pt x="17919" y="1099"/>
                </a:cubicBezTo>
                <a:lnTo>
                  <a:pt x="17919" y="1099"/>
                </a:lnTo>
                <a:cubicBezTo>
                  <a:pt x="17919" y="1706"/>
                  <a:pt x="17426" y="2198"/>
                  <a:pt x="16819" y="219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519851B-CC40-4273-D8BC-634F51DD7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663" y="3217797"/>
            <a:ext cx="7292529" cy="1074711"/>
          </a:xfrm>
          <a:custGeom>
            <a:avLst/>
            <a:gdLst>
              <a:gd name="T0" fmla="*/ 13832 w 14933"/>
              <a:gd name="T1" fmla="*/ 2198 h 2199"/>
              <a:gd name="T2" fmla="*/ 1099 w 14933"/>
              <a:gd name="T3" fmla="*/ 2198 h 2199"/>
              <a:gd name="T4" fmla="*/ 1099 w 14933"/>
              <a:gd name="T5" fmla="*/ 2198 h 2199"/>
              <a:gd name="T6" fmla="*/ 0 w 14933"/>
              <a:gd name="T7" fmla="*/ 1099 h 2199"/>
              <a:gd name="T8" fmla="*/ 0 w 14933"/>
              <a:gd name="T9" fmla="*/ 1099 h 2199"/>
              <a:gd name="T10" fmla="*/ 1099 w 14933"/>
              <a:gd name="T11" fmla="*/ 0 h 2199"/>
              <a:gd name="T12" fmla="*/ 13832 w 14933"/>
              <a:gd name="T13" fmla="*/ 0 h 2199"/>
              <a:gd name="T14" fmla="*/ 13832 w 14933"/>
              <a:gd name="T15" fmla="*/ 0 h 2199"/>
              <a:gd name="T16" fmla="*/ 14932 w 14933"/>
              <a:gd name="T17" fmla="*/ 1099 h 2199"/>
              <a:gd name="T18" fmla="*/ 14932 w 14933"/>
              <a:gd name="T19" fmla="*/ 1099 h 2199"/>
              <a:gd name="T20" fmla="*/ 13832 w 14933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33" h="2199">
                <a:moveTo>
                  <a:pt x="13832" y="2198"/>
                </a:moveTo>
                <a:lnTo>
                  <a:pt x="1099" y="2198"/>
                </a:lnTo>
                <a:lnTo>
                  <a:pt x="1099" y="2198"/>
                </a:lnTo>
                <a:cubicBezTo>
                  <a:pt x="492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2" y="0"/>
                  <a:pt x="1099" y="0"/>
                </a:cubicBezTo>
                <a:lnTo>
                  <a:pt x="13832" y="0"/>
                </a:lnTo>
                <a:lnTo>
                  <a:pt x="13832" y="0"/>
                </a:lnTo>
                <a:cubicBezTo>
                  <a:pt x="14439" y="0"/>
                  <a:pt x="14932" y="492"/>
                  <a:pt x="14932" y="1099"/>
                </a:cubicBezTo>
                <a:lnTo>
                  <a:pt x="14932" y="1099"/>
                </a:lnTo>
                <a:cubicBezTo>
                  <a:pt x="14932" y="1706"/>
                  <a:pt x="14439" y="2198"/>
                  <a:pt x="13832" y="2198"/>
                </a:cubicBezTo>
              </a:path>
            </a:pathLst>
          </a:custGeom>
          <a:gradFill>
            <a:gsLst>
              <a:gs pos="0">
                <a:schemeClr val="bg1"/>
              </a:gs>
              <a:gs pos="74000">
                <a:srgbClr val="F9F8E7"/>
              </a:gs>
              <a:gs pos="83000">
                <a:srgbClr val="F9F8E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374B171-371E-F7B4-F822-2FA4129C6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88" y="2145239"/>
            <a:ext cx="8752758" cy="1074711"/>
          </a:xfrm>
          <a:custGeom>
            <a:avLst/>
            <a:gdLst>
              <a:gd name="T0" fmla="*/ 16819 w 17920"/>
              <a:gd name="T1" fmla="*/ 2199 h 2200"/>
              <a:gd name="T2" fmla="*/ 1100 w 17920"/>
              <a:gd name="T3" fmla="*/ 2199 h 2200"/>
              <a:gd name="T4" fmla="*/ 1100 w 17920"/>
              <a:gd name="T5" fmla="*/ 2199 h 2200"/>
              <a:gd name="T6" fmla="*/ 0 w 17920"/>
              <a:gd name="T7" fmla="*/ 1100 h 2200"/>
              <a:gd name="T8" fmla="*/ 0 w 17920"/>
              <a:gd name="T9" fmla="*/ 1100 h 2200"/>
              <a:gd name="T10" fmla="*/ 1100 w 17920"/>
              <a:gd name="T11" fmla="*/ 0 h 2200"/>
              <a:gd name="T12" fmla="*/ 16819 w 17920"/>
              <a:gd name="T13" fmla="*/ 0 h 2200"/>
              <a:gd name="T14" fmla="*/ 16819 w 17920"/>
              <a:gd name="T15" fmla="*/ 0 h 2200"/>
              <a:gd name="T16" fmla="*/ 17919 w 17920"/>
              <a:gd name="T17" fmla="*/ 1100 h 2200"/>
              <a:gd name="T18" fmla="*/ 17919 w 17920"/>
              <a:gd name="T19" fmla="*/ 1100 h 2200"/>
              <a:gd name="T20" fmla="*/ 16819 w 17920"/>
              <a:gd name="T21" fmla="*/ 2199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20" h="2200">
                <a:moveTo>
                  <a:pt x="16819" y="2199"/>
                </a:moveTo>
                <a:lnTo>
                  <a:pt x="1100" y="2199"/>
                </a:lnTo>
                <a:lnTo>
                  <a:pt x="1100" y="2199"/>
                </a:lnTo>
                <a:cubicBezTo>
                  <a:pt x="493" y="2199"/>
                  <a:pt x="0" y="1707"/>
                  <a:pt x="0" y="1100"/>
                </a:cubicBezTo>
                <a:lnTo>
                  <a:pt x="0" y="1100"/>
                </a:lnTo>
                <a:cubicBezTo>
                  <a:pt x="0" y="493"/>
                  <a:pt x="493" y="0"/>
                  <a:pt x="1100" y="0"/>
                </a:cubicBezTo>
                <a:lnTo>
                  <a:pt x="16819" y="0"/>
                </a:lnTo>
                <a:lnTo>
                  <a:pt x="16819" y="0"/>
                </a:lnTo>
                <a:cubicBezTo>
                  <a:pt x="17426" y="0"/>
                  <a:pt x="17919" y="493"/>
                  <a:pt x="17919" y="1100"/>
                </a:cubicBezTo>
                <a:lnTo>
                  <a:pt x="17919" y="1100"/>
                </a:lnTo>
                <a:cubicBezTo>
                  <a:pt x="17919" y="1707"/>
                  <a:pt x="17426" y="2199"/>
                  <a:pt x="16819" y="2199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34DD1C-B59D-99C6-16C3-321DFA17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663" y="2145239"/>
            <a:ext cx="7292529" cy="1074711"/>
          </a:xfrm>
          <a:custGeom>
            <a:avLst/>
            <a:gdLst>
              <a:gd name="T0" fmla="*/ 13832 w 14933"/>
              <a:gd name="T1" fmla="*/ 2199 h 2200"/>
              <a:gd name="T2" fmla="*/ 1099 w 14933"/>
              <a:gd name="T3" fmla="*/ 2199 h 2200"/>
              <a:gd name="T4" fmla="*/ 1099 w 14933"/>
              <a:gd name="T5" fmla="*/ 2199 h 2200"/>
              <a:gd name="T6" fmla="*/ 0 w 14933"/>
              <a:gd name="T7" fmla="*/ 1100 h 2200"/>
              <a:gd name="T8" fmla="*/ 0 w 14933"/>
              <a:gd name="T9" fmla="*/ 1100 h 2200"/>
              <a:gd name="T10" fmla="*/ 1099 w 14933"/>
              <a:gd name="T11" fmla="*/ 0 h 2200"/>
              <a:gd name="T12" fmla="*/ 13832 w 14933"/>
              <a:gd name="T13" fmla="*/ 0 h 2200"/>
              <a:gd name="T14" fmla="*/ 13832 w 14933"/>
              <a:gd name="T15" fmla="*/ 0 h 2200"/>
              <a:gd name="T16" fmla="*/ 14932 w 14933"/>
              <a:gd name="T17" fmla="*/ 1100 h 2200"/>
              <a:gd name="T18" fmla="*/ 14932 w 14933"/>
              <a:gd name="T19" fmla="*/ 1100 h 2200"/>
              <a:gd name="T20" fmla="*/ 13832 w 14933"/>
              <a:gd name="T21" fmla="*/ 2199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33" h="2200">
                <a:moveTo>
                  <a:pt x="13832" y="2199"/>
                </a:moveTo>
                <a:lnTo>
                  <a:pt x="1099" y="2199"/>
                </a:lnTo>
                <a:lnTo>
                  <a:pt x="1099" y="2199"/>
                </a:lnTo>
                <a:cubicBezTo>
                  <a:pt x="492" y="2199"/>
                  <a:pt x="0" y="1707"/>
                  <a:pt x="0" y="1100"/>
                </a:cubicBezTo>
                <a:lnTo>
                  <a:pt x="0" y="1100"/>
                </a:lnTo>
                <a:cubicBezTo>
                  <a:pt x="0" y="493"/>
                  <a:pt x="492" y="0"/>
                  <a:pt x="1099" y="0"/>
                </a:cubicBezTo>
                <a:lnTo>
                  <a:pt x="13832" y="0"/>
                </a:lnTo>
                <a:lnTo>
                  <a:pt x="13832" y="0"/>
                </a:lnTo>
                <a:cubicBezTo>
                  <a:pt x="14439" y="0"/>
                  <a:pt x="14932" y="493"/>
                  <a:pt x="14932" y="1100"/>
                </a:cubicBezTo>
                <a:lnTo>
                  <a:pt x="14932" y="1100"/>
                </a:lnTo>
                <a:cubicBezTo>
                  <a:pt x="14932" y="1707"/>
                  <a:pt x="14439" y="2199"/>
                  <a:pt x="13832" y="2199"/>
                </a:cubicBezTo>
              </a:path>
            </a:pathLst>
          </a:custGeom>
          <a:gradFill>
            <a:gsLst>
              <a:gs pos="0">
                <a:schemeClr val="bg1"/>
              </a:gs>
              <a:gs pos="74000">
                <a:srgbClr val="F9F8E7"/>
              </a:gs>
              <a:gs pos="83000">
                <a:srgbClr val="F9F8E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1585F5C-5B71-4CCB-7927-4697B204B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88" y="1070528"/>
            <a:ext cx="8752758" cy="1074712"/>
          </a:xfrm>
          <a:custGeom>
            <a:avLst/>
            <a:gdLst>
              <a:gd name="T0" fmla="*/ 16819 w 17920"/>
              <a:gd name="T1" fmla="*/ 2198 h 2199"/>
              <a:gd name="T2" fmla="*/ 1100 w 17920"/>
              <a:gd name="T3" fmla="*/ 2198 h 2199"/>
              <a:gd name="T4" fmla="*/ 1100 w 17920"/>
              <a:gd name="T5" fmla="*/ 2198 h 2199"/>
              <a:gd name="T6" fmla="*/ 0 w 17920"/>
              <a:gd name="T7" fmla="*/ 1099 h 2199"/>
              <a:gd name="T8" fmla="*/ 0 w 17920"/>
              <a:gd name="T9" fmla="*/ 1099 h 2199"/>
              <a:gd name="T10" fmla="*/ 1100 w 17920"/>
              <a:gd name="T11" fmla="*/ 0 h 2199"/>
              <a:gd name="T12" fmla="*/ 16819 w 17920"/>
              <a:gd name="T13" fmla="*/ 0 h 2199"/>
              <a:gd name="T14" fmla="*/ 16819 w 17920"/>
              <a:gd name="T15" fmla="*/ 0 h 2199"/>
              <a:gd name="T16" fmla="*/ 17919 w 17920"/>
              <a:gd name="T17" fmla="*/ 1099 h 2199"/>
              <a:gd name="T18" fmla="*/ 17919 w 17920"/>
              <a:gd name="T19" fmla="*/ 1099 h 2199"/>
              <a:gd name="T20" fmla="*/ 16819 w 17920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20" h="2199">
                <a:moveTo>
                  <a:pt x="16819" y="2198"/>
                </a:moveTo>
                <a:lnTo>
                  <a:pt x="1100" y="2198"/>
                </a:lnTo>
                <a:lnTo>
                  <a:pt x="1100" y="2198"/>
                </a:lnTo>
                <a:cubicBezTo>
                  <a:pt x="493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3" y="0"/>
                  <a:pt x="1100" y="0"/>
                </a:cubicBezTo>
                <a:lnTo>
                  <a:pt x="16819" y="0"/>
                </a:lnTo>
                <a:lnTo>
                  <a:pt x="16819" y="0"/>
                </a:lnTo>
                <a:cubicBezTo>
                  <a:pt x="17426" y="0"/>
                  <a:pt x="17919" y="492"/>
                  <a:pt x="17919" y="1099"/>
                </a:cubicBezTo>
                <a:lnTo>
                  <a:pt x="17919" y="1099"/>
                </a:lnTo>
                <a:cubicBezTo>
                  <a:pt x="17919" y="1706"/>
                  <a:pt x="17426" y="2198"/>
                  <a:pt x="16819" y="219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AEAE2-2E3F-2559-3115-F9FF1562E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663" y="1070528"/>
            <a:ext cx="7292529" cy="1074712"/>
          </a:xfrm>
          <a:custGeom>
            <a:avLst/>
            <a:gdLst>
              <a:gd name="T0" fmla="*/ 13832 w 14933"/>
              <a:gd name="T1" fmla="*/ 2198 h 2199"/>
              <a:gd name="T2" fmla="*/ 1099 w 14933"/>
              <a:gd name="T3" fmla="*/ 2198 h 2199"/>
              <a:gd name="T4" fmla="*/ 1099 w 14933"/>
              <a:gd name="T5" fmla="*/ 2198 h 2199"/>
              <a:gd name="T6" fmla="*/ 0 w 14933"/>
              <a:gd name="T7" fmla="*/ 1099 h 2199"/>
              <a:gd name="T8" fmla="*/ 0 w 14933"/>
              <a:gd name="T9" fmla="*/ 1099 h 2199"/>
              <a:gd name="T10" fmla="*/ 1099 w 14933"/>
              <a:gd name="T11" fmla="*/ 0 h 2199"/>
              <a:gd name="T12" fmla="*/ 13832 w 14933"/>
              <a:gd name="T13" fmla="*/ 0 h 2199"/>
              <a:gd name="T14" fmla="*/ 13832 w 14933"/>
              <a:gd name="T15" fmla="*/ 0 h 2199"/>
              <a:gd name="T16" fmla="*/ 14932 w 14933"/>
              <a:gd name="T17" fmla="*/ 1099 h 2199"/>
              <a:gd name="T18" fmla="*/ 14932 w 14933"/>
              <a:gd name="T19" fmla="*/ 1099 h 2199"/>
              <a:gd name="T20" fmla="*/ 13832 w 14933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33" h="2199">
                <a:moveTo>
                  <a:pt x="13832" y="2198"/>
                </a:moveTo>
                <a:lnTo>
                  <a:pt x="1099" y="2198"/>
                </a:lnTo>
                <a:lnTo>
                  <a:pt x="1099" y="2198"/>
                </a:lnTo>
                <a:cubicBezTo>
                  <a:pt x="492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2" y="0"/>
                  <a:pt x="1099" y="0"/>
                </a:cubicBezTo>
                <a:lnTo>
                  <a:pt x="13832" y="0"/>
                </a:lnTo>
                <a:lnTo>
                  <a:pt x="13832" y="0"/>
                </a:lnTo>
                <a:cubicBezTo>
                  <a:pt x="14439" y="0"/>
                  <a:pt x="14932" y="492"/>
                  <a:pt x="14932" y="1099"/>
                </a:cubicBezTo>
                <a:lnTo>
                  <a:pt x="14932" y="1099"/>
                </a:lnTo>
                <a:cubicBezTo>
                  <a:pt x="14932" y="1706"/>
                  <a:pt x="14439" y="2198"/>
                  <a:pt x="13832" y="2198"/>
                </a:cubicBezTo>
              </a:path>
            </a:pathLst>
          </a:custGeom>
          <a:gradFill>
            <a:gsLst>
              <a:gs pos="0">
                <a:schemeClr val="bg1"/>
              </a:gs>
              <a:gs pos="74000">
                <a:srgbClr val="F9F8E7"/>
              </a:gs>
              <a:gs pos="83000">
                <a:srgbClr val="F9F8E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5CCFF-2C98-5760-348C-E6B1CD7181E6}"/>
              </a:ext>
            </a:extLst>
          </p:cNvPr>
          <p:cNvSpPr txBox="1"/>
          <p:nvPr/>
        </p:nvSpPr>
        <p:spPr>
          <a:xfrm>
            <a:off x="1105757" y="1253942"/>
            <a:ext cx="37702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111C26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80EA5-4094-1D14-7DDD-B46441133B1D}"/>
              </a:ext>
            </a:extLst>
          </p:cNvPr>
          <p:cNvSpPr txBox="1"/>
          <p:nvPr/>
        </p:nvSpPr>
        <p:spPr>
          <a:xfrm>
            <a:off x="1055263" y="2326499"/>
            <a:ext cx="47801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111C26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762EA-1B35-0A68-3C6F-2D64A6F4EBED}"/>
              </a:ext>
            </a:extLst>
          </p:cNvPr>
          <p:cNvSpPr txBox="1"/>
          <p:nvPr/>
        </p:nvSpPr>
        <p:spPr>
          <a:xfrm>
            <a:off x="1046445" y="3401209"/>
            <a:ext cx="49564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111C26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8C777-239D-0CEA-1388-5105AC28FC33}"/>
              </a:ext>
            </a:extLst>
          </p:cNvPr>
          <p:cNvSpPr txBox="1">
            <a:spLocks/>
          </p:cNvSpPr>
          <p:nvPr/>
        </p:nvSpPr>
        <p:spPr>
          <a:xfrm>
            <a:off x="2514547" y="3637414"/>
            <a:ext cx="6349326" cy="3366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pt-BR" sz="1800" b="1" dirty="0">
                <a:solidFill>
                  <a:srgbClr val="111C26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EVOLUÇÃO REGULATÓRIA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F61C6FA-A02F-D896-FDAC-EF6FB391C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88" y="4290354"/>
            <a:ext cx="8752758" cy="1074711"/>
          </a:xfrm>
          <a:custGeom>
            <a:avLst/>
            <a:gdLst>
              <a:gd name="T0" fmla="*/ 16819 w 17920"/>
              <a:gd name="T1" fmla="*/ 2198 h 2199"/>
              <a:gd name="T2" fmla="*/ 1100 w 17920"/>
              <a:gd name="T3" fmla="*/ 2198 h 2199"/>
              <a:gd name="T4" fmla="*/ 1100 w 17920"/>
              <a:gd name="T5" fmla="*/ 2198 h 2199"/>
              <a:gd name="T6" fmla="*/ 0 w 17920"/>
              <a:gd name="T7" fmla="*/ 1099 h 2199"/>
              <a:gd name="T8" fmla="*/ 0 w 17920"/>
              <a:gd name="T9" fmla="*/ 1099 h 2199"/>
              <a:gd name="T10" fmla="*/ 1100 w 17920"/>
              <a:gd name="T11" fmla="*/ 0 h 2199"/>
              <a:gd name="T12" fmla="*/ 16819 w 17920"/>
              <a:gd name="T13" fmla="*/ 0 h 2199"/>
              <a:gd name="T14" fmla="*/ 16819 w 17920"/>
              <a:gd name="T15" fmla="*/ 0 h 2199"/>
              <a:gd name="T16" fmla="*/ 17919 w 17920"/>
              <a:gd name="T17" fmla="*/ 1099 h 2199"/>
              <a:gd name="T18" fmla="*/ 17919 w 17920"/>
              <a:gd name="T19" fmla="*/ 1099 h 2199"/>
              <a:gd name="T20" fmla="*/ 16819 w 17920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20" h="2199">
                <a:moveTo>
                  <a:pt x="16819" y="2198"/>
                </a:moveTo>
                <a:lnTo>
                  <a:pt x="1100" y="2198"/>
                </a:lnTo>
                <a:lnTo>
                  <a:pt x="1100" y="2198"/>
                </a:lnTo>
                <a:cubicBezTo>
                  <a:pt x="493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3" y="0"/>
                  <a:pt x="1100" y="0"/>
                </a:cubicBezTo>
                <a:lnTo>
                  <a:pt x="16819" y="0"/>
                </a:lnTo>
                <a:lnTo>
                  <a:pt x="16819" y="0"/>
                </a:lnTo>
                <a:cubicBezTo>
                  <a:pt x="17426" y="0"/>
                  <a:pt x="17919" y="492"/>
                  <a:pt x="17919" y="1099"/>
                </a:cubicBezTo>
                <a:lnTo>
                  <a:pt x="17919" y="1099"/>
                </a:lnTo>
                <a:cubicBezTo>
                  <a:pt x="17919" y="1706"/>
                  <a:pt x="17426" y="2198"/>
                  <a:pt x="16819" y="219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1C8938FF-8CFB-5C2C-611F-EC47B528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663" y="4290354"/>
            <a:ext cx="7295698" cy="1074711"/>
          </a:xfrm>
          <a:custGeom>
            <a:avLst/>
            <a:gdLst>
              <a:gd name="T0" fmla="*/ 13832 w 14933"/>
              <a:gd name="T1" fmla="*/ 2198 h 2199"/>
              <a:gd name="T2" fmla="*/ 1099 w 14933"/>
              <a:gd name="T3" fmla="*/ 2198 h 2199"/>
              <a:gd name="T4" fmla="*/ 1099 w 14933"/>
              <a:gd name="T5" fmla="*/ 2198 h 2199"/>
              <a:gd name="T6" fmla="*/ 0 w 14933"/>
              <a:gd name="T7" fmla="*/ 1099 h 2199"/>
              <a:gd name="T8" fmla="*/ 0 w 14933"/>
              <a:gd name="T9" fmla="*/ 1099 h 2199"/>
              <a:gd name="T10" fmla="*/ 1099 w 14933"/>
              <a:gd name="T11" fmla="*/ 0 h 2199"/>
              <a:gd name="T12" fmla="*/ 13832 w 14933"/>
              <a:gd name="T13" fmla="*/ 0 h 2199"/>
              <a:gd name="T14" fmla="*/ 13832 w 14933"/>
              <a:gd name="T15" fmla="*/ 0 h 2199"/>
              <a:gd name="T16" fmla="*/ 14932 w 14933"/>
              <a:gd name="T17" fmla="*/ 1099 h 2199"/>
              <a:gd name="T18" fmla="*/ 14932 w 14933"/>
              <a:gd name="T19" fmla="*/ 1099 h 2199"/>
              <a:gd name="T20" fmla="*/ 13832 w 14933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33" h="2199">
                <a:moveTo>
                  <a:pt x="13832" y="2198"/>
                </a:moveTo>
                <a:lnTo>
                  <a:pt x="1099" y="2198"/>
                </a:lnTo>
                <a:lnTo>
                  <a:pt x="1099" y="2198"/>
                </a:lnTo>
                <a:cubicBezTo>
                  <a:pt x="492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2" y="0"/>
                  <a:pt x="1099" y="0"/>
                </a:cubicBezTo>
                <a:lnTo>
                  <a:pt x="13832" y="0"/>
                </a:lnTo>
                <a:lnTo>
                  <a:pt x="13832" y="0"/>
                </a:lnTo>
                <a:cubicBezTo>
                  <a:pt x="14439" y="0"/>
                  <a:pt x="14932" y="492"/>
                  <a:pt x="14932" y="1099"/>
                </a:cubicBezTo>
                <a:lnTo>
                  <a:pt x="14932" y="1099"/>
                </a:lnTo>
                <a:cubicBezTo>
                  <a:pt x="14932" y="1706"/>
                  <a:pt x="14439" y="2198"/>
                  <a:pt x="13832" y="2198"/>
                </a:cubicBezTo>
              </a:path>
            </a:pathLst>
          </a:custGeom>
          <a:gradFill>
            <a:gsLst>
              <a:gs pos="0">
                <a:schemeClr val="bg1"/>
              </a:gs>
              <a:gs pos="74000">
                <a:srgbClr val="F9F8E7"/>
              </a:gs>
              <a:gs pos="83000">
                <a:srgbClr val="F9F8E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F2B38-76A4-FCDF-65AC-94EA5ECE5D9F}"/>
              </a:ext>
            </a:extLst>
          </p:cNvPr>
          <p:cNvSpPr txBox="1"/>
          <p:nvPr/>
        </p:nvSpPr>
        <p:spPr>
          <a:xfrm>
            <a:off x="1028011" y="4473766"/>
            <a:ext cx="53251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111C26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620DC5C-F56C-5365-20CA-30825BCFF02A}"/>
              </a:ext>
            </a:extLst>
          </p:cNvPr>
          <p:cNvSpPr txBox="1">
            <a:spLocks/>
          </p:cNvSpPr>
          <p:nvPr/>
        </p:nvSpPr>
        <p:spPr>
          <a:xfrm>
            <a:off x="2514547" y="4651304"/>
            <a:ext cx="6349326" cy="3366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pt-BR" sz="1800" b="1" dirty="0">
                <a:solidFill>
                  <a:srgbClr val="111C26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VARIAÇÕES REGIONAIS DE 0FERTA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770EDA9-0B0C-608C-8269-63B9835E560D}"/>
              </a:ext>
            </a:extLst>
          </p:cNvPr>
          <p:cNvSpPr txBox="1">
            <a:spLocks/>
          </p:cNvSpPr>
          <p:nvPr/>
        </p:nvSpPr>
        <p:spPr>
          <a:xfrm>
            <a:off x="2514547" y="1433876"/>
            <a:ext cx="6349326" cy="3366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pt-BR" sz="1800" b="1" dirty="0">
                <a:solidFill>
                  <a:srgbClr val="111C26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PREÇOS PRATICADOS NO BRASIL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20CA9D0-EB30-94CC-A7F9-7AD08B11EC73}"/>
              </a:ext>
            </a:extLst>
          </p:cNvPr>
          <p:cNvSpPr txBox="1">
            <a:spLocks/>
          </p:cNvSpPr>
          <p:nvPr/>
        </p:nvSpPr>
        <p:spPr>
          <a:xfrm>
            <a:off x="2514547" y="2562704"/>
            <a:ext cx="6349326" cy="3366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pt-BR" sz="1800" b="1" dirty="0">
                <a:solidFill>
                  <a:srgbClr val="111C26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CHOQUES NO CURTO PRAZO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21068A93-CA06-8916-06D5-780C14EA6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221" y="5346731"/>
            <a:ext cx="7216972" cy="1074711"/>
          </a:xfrm>
          <a:custGeom>
            <a:avLst/>
            <a:gdLst>
              <a:gd name="T0" fmla="*/ 13832 w 14933"/>
              <a:gd name="T1" fmla="*/ 2198 h 2199"/>
              <a:gd name="T2" fmla="*/ 1099 w 14933"/>
              <a:gd name="T3" fmla="*/ 2198 h 2199"/>
              <a:gd name="T4" fmla="*/ 1099 w 14933"/>
              <a:gd name="T5" fmla="*/ 2198 h 2199"/>
              <a:gd name="T6" fmla="*/ 0 w 14933"/>
              <a:gd name="T7" fmla="*/ 1099 h 2199"/>
              <a:gd name="T8" fmla="*/ 0 w 14933"/>
              <a:gd name="T9" fmla="*/ 1099 h 2199"/>
              <a:gd name="T10" fmla="*/ 1099 w 14933"/>
              <a:gd name="T11" fmla="*/ 0 h 2199"/>
              <a:gd name="T12" fmla="*/ 13832 w 14933"/>
              <a:gd name="T13" fmla="*/ 0 h 2199"/>
              <a:gd name="T14" fmla="*/ 13832 w 14933"/>
              <a:gd name="T15" fmla="*/ 0 h 2199"/>
              <a:gd name="T16" fmla="*/ 14932 w 14933"/>
              <a:gd name="T17" fmla="*/ 1099 h 2199"/>
              <a:gd name="T18" fmla="*/ 14932 w 14933"/>
              <a:gd name="T19" fmla="*/ 1099 h 2199"/>
              <a:gd name="T20" fmla="*/ 13832 w 14933"/>
              <a:gd name="T21" fmla="*/ 219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33" h="2199">
                <a:moveTo>
                  <a:pt x="13832" y="2198"/>
                </a:moveTo>
                <a:lnTo>
                  <a:pt x="1099" y="2198"/>
                </a:lnTo>
                <a:lnTo>
                  <a:pt x="1099" y="2198"/>
                </a:lnTo>
                <a:cubicBezTo>
                  <a:pt x="492" y="2198"/>
                  <a:pt x="0" y="1706"/>
                  <a:pt x="0" y="1099"/>
                </a:cubicBezTo>
                <a:lnTo>
                  <a:pt x="0" y="1099"/>
                </a:lnTo>
                <a:cubicBezTo>
                  <a:pt x="0" y="492"/>
                  <a:pt x="492" y="0"/>
                  <a:pt x="1099" y="0"/>
                </a:cubicBezTo>
                <a:lnTo>
                  <a:pt x="13832" y="0"/>
                </a:lnTo>
                <a:lnTo>
                  <a:pt x="13832" y="0"/>
                </a:lnTo>
                <a:cubicBezTo>
                  <a:pt x="14439" y="0"/>
                  <a:pt x="14932" y="492"/>
                  <a:pt x="14932" y="1099"/>
                </a:cubicBezTo>
                <a:lnTo>
                  <a:pt x="14932" y="1099"/>
                </a:lnTo>
                <a:cubicBezTo>
                  <a:pt x="14932" y="1706"/>
                  <a:pt x="14439" y="2198"/>
                  <a:pt x="13832" y="2198"/>
                </a:cubicBezTo>
              </a:path>
            </a:pathLst>
          </a:custGeom>
          <a:gradFill>
            <a:gsLst>
              <a:gs pos="0">
                <a:schemeClr val="bg1"/>
              </a:gs>
              <a:gs pos="74000">
                <a:srgbClr val="F9F8E7"/>
              </a:gs>
              <a:gs pos="83000">
                <a:srgbClr val="F9F8E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266">
              <a:latin typeface="Lato Light" panose="020F0502020204030203" pitchFamily="34" charset="0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472D7E0F-0623-9F03-91A6-19C2849DD8E8}"/>
              </a:ext>
            </a:extLst>
          </p:cNvPr>
          <p:cNvSpPr txBox="1"/>
          <p:nvPr/>
        </p:nvSpPr>
        <p:spPr>
          <a:xfrm>
            <a:off x="1110781" y="5530143"/>
            <a:ext cx="51809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111C26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09716E-E2CC-B101-84FB-C5CF446908A8}"/>
              </a:ext>
            </a:extLst>
          </p:cNvPr>
          <p:cNvSpPr txBox="1">
            <a:spLocks/>
          </p:cNvSpPr>
          <p:nvPr/>
        </p:nvSpPr>
        <p:spPr>
          <a:xfrm>
            <a:off x="2514547" y="5723861"/>
            <a:ext cx="6349326" cy="3366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pt-BR" sz="1800" b="1">
                <a:solidFill>
                  <a:srgbClr val="111C26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COMO ALCANÇAR ALTERNATIVAS ?</a:t>
            </a:r>
          </a:p>
        </p:txBody>
      </p:sp>
    </p:spTree>
    <p:extLst>
      <p:ext uri="{BB962C8B-B14F-4D97-AF65-F5344CB8AC3E}">
        <p14:creationId xmlns:p14="http://schemas.microsoft.com/office/powerpoint/2010/main" val="115384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6">
            <a:extLst>
              <a:ext uri="{FF2B5EF4-FFF2-40B4-BE49-F238E27FC236}">
                <a16:creationId xmlns:a16="http://schemas.microsoft.com/office/drawing/2014/main" id="{07FBDCF7-700D-D81D-E34F-513901088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97" y="356536"/>
            <a:ext cx="8852268" cy="1213442"/>
          </a:xfrm>
        </p:spPr>
        <p:txBody>
          <a:bodyPr anchor="ctr">
            <a:normAutofit/>
          </a:bodyPr>
          <a:lstStyle/>
          <a:p>
            <a:r>
              <a:rPr lang="pt-BR" sz="4000" b="1" spc="150" dirty="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</a:rPr>
              <a:t>Tarifas Médias 1º semestre 2023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A61B3A1D-7B52-B1E9-BFBE-8491EC6CD425}"/>
              </a:ext>
            </a:extLst>
          </p:cNvPr>
          <p:cNvSpPr/>
          <p:nvPr/>
        </p:nvSpPr>
        <p:spPr>
          <a:xfrm>
            <a:off x="217809" y="2387090"/>
            <a:ext cx="5703231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26" name="Retângulo 25" descr="Dinheiro com preenchimento sólido">
            <a:extLst>
              <a:ext uri="{FF2B5EF4-FFF2-40B4-BE49-F238E27FC236}">
                <a16:creationId xmlns:a16="http://schemas.microsoft.com/office/drawing/2014/main" id="{5340E5DA-97F7-AD5E-4A32-51C7F10286CF}"/>
              </a:ext>
            </a:extLst>
          </p:cNvPr>
          <p:cNvSpPr/>
          <p:nvPr/>
        </p:nvSpPr>
        <p:spPr>
          <a:xfrm>
            <a:off x="552360" y="2634137"/>
            <a:ext cx="577171" cy="57717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C6355222-6914-FB73-6972-CF9E11D94B4E}"/>
              </a:ext>
            </a:extLst>
          </p:cNvPr>
          <p:cNvSpPr/>
          <p:nvPr/>
        </p:nvSpPr>
        <p:spPr>
          <a:xfrm>
            <a:off x="1429868" y="2387090"/>
            <a:ext cx="4376745" cy="1049401"/>
          </a:xfrm>
          <a:custGeom>
            <a:avLst/>
            <a:gdLst>
              <a:gd name="connsiteX0" fmla="*/ 0 w 4376745"/>
              <a:gd name="connsiteY0" fmla="*/ 0 h 1049401"/>
              <a:gd name="connsiteX1" fmla="*/ 4376745 w 4376745"/>
              <a:gd name="connsiteY1" fmla="*/ 0 h 1049401"/>
              <a:gd name="connsiteX2" fmla="*/ 4376745 w 4376745"/>
              <a:gd name="connsiteY2" fmla="*/ 1049401 h 1049401"/>
              <a:gd name="connsiteX3" fmla="*/ 0 w 4376745"/>
              <a:gd name="connsiteY3" fmla="*/ 1049401 h 1049401"/>
              <a:gd name="connsiteX4" fmla="*/ 0 w 4376745"/>
              <a:gd name="connsiteY4" fmla="*/ 0 h 10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6745" h="1049401">
                <a:moveTo>
                  <a:pt x="0" y="0"/>
                </a:moveTo>
                <a:lnTo>
                  <a:pt x="4376745" y="0"/>
                </a:lnTo>
                <a:lnTo>
                  <a:pt x="4376745" y="1049401"/>
                </a:lnTo>
                <a:lnTo>
                  <a:pt x="0" y="10494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062" tIns="111062" rIns="111062" bIns="111062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500" kern="1200" dirty="0"/>
              <a:t>Tarifa média Brasil: R$ 574,13</a:t>
            </a:r>
            <a:endParaRPr lang="en-US" sz="2500" kern="1200" dirty="0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693C6E5B-E847-B889-23E2-249B9C8E587A}"/>
              </a:ext>
            </a:extLst>
          </p:cNvPr>
          <p:cNvSpPr/>
          <p:nvPr/>
        </p:nvSpPr>
        <p:spPr>
          <a:xfrm>
            <a:off x="217810" y="3698843"/>
            <a:ext cx="5703230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30" name="Retângulo 29" descr="Início">
            <a:extLst>
              <a:ext uri="{FF2B5EF4-FFF2-40B4-BE49-F238E27FC236}">
                <a16:creationId xmlns:a16="http://schemas.microsoft.com/office/drawing/2014/main" id="{741D5180-7474-9EB3-4E59-A7AB069CC413}"/>
              </a:ext>
            </a:extLst>
          </p:cNvPr>
          <p:cNvSpPr/>
          <p:nvPr/>
        </p:nvSpPr>
        <p:spPr>
          <a:xfrm>
            <a:off x="535253" y="3934958"/>
            <a:ext cx="577171" cy="577171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79F977C-9A6D-C12A-8803-8B240A67E3FD}"/>
              </a:ext>
            </a:extLst>
          </p:cNvPr>
          <p:cNvSpPr/>
          <p:nvPr/>
        </p:nvSpPr>
        <p:spPr>
          <a:xfrm>
            <a:off x="1429868" y="3698843"/>
            <a:ext cx="4495946" cy="1049401"/>
          </a:xfrm>
          <a:custGeom>
            <a:avLst/>
            <a:gdLst>
              <a:gd name="connsiteX0" fmla="*/ 0 w 4376745"/>
              <a:gd name="connsiteY0" fmla="*/ 0 h 1049401"/>
              <a:gd name="connsiteX1" fmla="*/ 4376745 w 4376745"/>
              <a:gd name="connsiteY1" fmla="*/ 0 h 1049401"/>
              <a:gd name="connsiteX2" fmla="*/ 4376745 w 4376745"/>
              <a:gd name="connsiteY2" fmla="*/ 1049401 h 1049401"/>
              <a:gd name="connsiteX3" fmla="*/ 0 w 4376745"/>
              <a:gd name="connsiteY3" fmla="*/ 1049401 h 1049401"/>
              <a:gd name="connsiteX4" fmla="*/ 0 w 4376745"/>
              <a:gd name="connsiteY4" fmla="*/ 0 h 10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6745" h="1049401">
                <a:moveTo>
                  <a:pt x="0" y="0"/>
                </a:moveTo>
                <a:lnTo>
                  <a:pt x="4376745" y="0"/>
                </a:lnTo>
                <a:lnTo>
                  <a:pt x="4376745" y="1049401"/>
                </a:lnTo>
                <a:lnTo>
                  <a:pt x="0" y="10494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062" tIns="111062" rIns="111062" bIns="111062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500" kern="1200" dirty="0"/>
              <a:t>Tarifa média Norte: R$ 813,24</a:t>
            </a:r>
            <a:endParaRPr lang="en-US" sz="2500" kern="1200" dirty="0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C0379EFE-43C2-F563-40C8-6F21834CA4D1}"/>
              </a:ext>
            </a:extLst>
          </p:cNvPr>
          <p:cNvSpPr/>
          <p:nvPr/>
        </p:nvSpPr>
        <p:spPr>
          <a:xfrm>
            <a:off x="217810" y="5010595"/>
            <a:ext cx="5708004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34" name="Retângulo 33" descr="Iglu">
            <a:extLst>
              <a:ext uri="{FF2B5EF4-FFF2-40B4-BE49-F238E27FC236}">
                <a16:creationId xmlns:a16="http://schemas.microsoft.com/office/drawing/2014/main" id="{6209C553-032B-1A17-706B-121B9BFF3DE8}"/>
              </a:ext>
            </a:extLst>
          </p:cNvPr>
          <p:cNvSpPr/>
          <p:nvPr/>
        </p:nvSpPr>
        <p:spPr>
          <a:xfrm>
            <a:off x="535253" y="5246710"/>
            <a:ext cx="577171" cy="577171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6C13B927-9AFB-3FF7-52FB-79081F1AD6D6}"/>
              </a:ext>
            </a:extLst>
          </p:cNvPr>
          <p:cNvSpPr/>
          <p:nvPr/>
        </p:nvSpPr>
        <p:spPr>
          <a:xfrm>
            <a:off x="1310667" y="5010595"/>
            <a:ext cx="4615147" cy="1049401"/>
          </a:xfrm>
          <a:custGeom>
            <a:avLst/>
            <a:gdLst>
              <a:gd name="connsiteX0" fmla="*/ 0 w 4615147"/>
              <a:gd name="connsiteY0" fmla="*/ 0 h 1049401"/>
              <a:gd name="connsiteX1" fmla="*/ 4615147 w 4615147"/>
              <a:gd name="connsiteY1" fmla="*/ 0 h 1049401"/>
              <a:gd name="connsiteX2" fmla="*/ 4615147 w 4615147"/>
              <a:gd name="connsiteY2" fmla="*/ 1049401 h 1049401"/>
              <a:gd name="connsiteX3" fmla="*/ 0 w 4615147"/>
              <a:gd name="connsiteY3" fmla="*/ 1049401 h 1049401"/>
              <a:gd name="connsiteX4" fmla="*/ 0 w 4615147"/>
              <a:gd name="connsiteY4" fmla="*/ 0 h 10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147" h="1049401">
                <a:moveTo>
                  <a:pt x="0" y="0"/>
                </a:moveTo>
                <a:lnTo>
                  <a:pt x="4615147" y="0"/>
                </a:lnTo>
                <a:lnTo>
                  <a:pt x="4615147" y="1049401"/>
                </a:lnTo>
                <a:lnTo>
                  <a:pt x="0" y="10494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062" tIns="111062" rIns="111062" bIns="111062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500" kern="1200" dirty="0"/>
              <a:t>Tarifa média Nordeste: R$ 689,63</a:t>
            </a:r>
            <a:endParaRPr lang="en-US" sz="2500" kern="1200" dirty="0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1EA0375B-BF61-EC5A-4992-57DAF32B7446}"/>
              </a:ext>
            </a:extLst>
          </p:cNvPr>
          <p:cNvSpPr/>
          <p:nvPr/>
        </p:nvSpPr>
        <p:spPr>
          <a:xfrm>
            <a:off x="6196012" y="2381250"/>
            <a:ext cx="5591176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>
              <a:lnSpc>
                <a:spcPct val="100000"/>
              </a:lnSpc>
            </a:pPr>
            <a:endParaRPr lang="en-US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02B9B2F-E54F-7FC4-53D5-C4AE1AD641A0}"/>
              </a:ext>
            </a:extLst>
          </p:cNvPr>
          <p:cNvSpPr txBox="1"/>
          <p:nvPr/>
        </p:nvSpPr>
        <p:spPr>
          <a:xfrm>
            <a:off x="6944519" y="2711770"/>
            <a:ext cx="4400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R$/km nacional: R$ 0,4786</a:t>
            </a:r>
          </a:p>
        </p:txBody>
      </p:sp>
      <p:pic>
        <p:nvPicPr>
          <p:cNvPr id="39" name="Gráfico 38" descr="Carteira com preenchimento sólido">
            <a:extLst>
              <a:ext uri="{FF2B5EF4-FFF2-40B4-BE49-F238E27FC236}">
                <a16:creationId xmlns:a16="http://schemas.microsoft.com/office/drawing/2014/main" id="{7D9A4DCC-5F99-5A55-B47B-1575D1B48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63160" y="2668176"/>
            <a:ext cx="564242" cy="564242"/>
          </a:xfrm>
          <a:prstGeom prst="rect">
            <a:avLst/>
          </a:prstGeom>
          <a:effectLst/>
        </p:spPr>
      </p:pic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4780950-0FD2-6415-A377-46EE19C817EB}"/>
              </a:ext>
            </a:extLst>
          </p:cNvPr>
          <p:cNvSpPr/>
          <p:nvPr/>
        </p:nvSpPr>
        <p:spPr>
          <a:xfrm>
            <a:off x="6196012" y="3713524"/>
            <a:ext cx="5591176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>
              <a:lnSpc>
                <a:spcPct val="100000"/>
              </a:lnSpc>
            </a:pPr>
            <a:endParaRPr lang="en-US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06DEB34-3622-324F-8541-7FBD8275B547}"/>
              </a:ext>
            </a:extLst>
          </p:cNvPr>
          <p:cNvSpPr txBox="1"/>
          <p:nvPr/>
        </p:nvSpPr>
        <p:spPr>
          <a:xfrm>
            <a:off x="6944519" y="3999697"/>
            <a:ext cx="41488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R$/km Norte: R$ 0,4675</a:t>
            </a:r>
          </a:p>
        </p:txBody>
      </p:sp>
      <p:pic>
        <p:nvPicPr>
          <p:cNvPr id="43" name="Gráfico 42" descr="Carteira com preenchimento sólido">
            <a:extLst>
              <a:ext uri="{FF2B5EF4-FFF2-40B4-BE49-F238E27FC236}">
                <a16:creationId xmlns:a16="http://schemas.microsoft.com/office/drawing/2014/main" id="{64E2EF16-CE65-003A-2361-7C1A642B4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81071" y="3956103"/>
            <a:ext cx="564242" cy="564242"/>
          </a:xfrm>
          <a:prstGeom prst="rect">
            <a:avLst/>
          </a:prstGeom>
          <a:effectLst/>
        </p:spPr>
      </p:pic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B163FBC6-2613-885A-3C63-6549604ED8F0}"/>
              </a:ext>
            </a:extLst>
          </p:cNvPr>
          <p:cNvSpPr/>
          <p:nvPr/>
        </p:nvSpPr>
        <p:spPr>
          <a:xfrm>
            <a:off x="6196012" y="5005504"/>
            <a:ext cx="5591176" cy="10494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>
              <a:lnSpc>
                <a:spcPct val="100000"/>
              </a:lnSpc>
            </a:pPr>
            <a:endParaRPr lang="en-US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F469A33-7DE3-5C10-DBC1-34856B8DC919}"/>
              </a:ext>
            </a:extLst>
          </p:cNvPr>
          <p:cNvSpPr txBox="1"/>
          <p:nvPr/>
        </p:nvSpPr>
        <p:spPr>
          <a:xfrm>
            <a:off x="6944519" y="5291677"/>
            <a:ext cx="4786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R$/km Nordeste: R$ 0,4229</a:t>
            </a:r>
          </a:p>
        </p:txBody>
      </p:sp>
      <p:pic>
        <p:nvPicPr>
          <p:cNvPr id="47" name="Gráfico 46" descr="Carteira com preenchimento sólido">
            <a:extLst>
              <a:ext uri="{FF2B5EF4-FFF2-40B4-BE49-F238E27FC236}">
                <a16:creationId xmlns:a16="http://schemas.microsoft.com/office/drawing/2014/main" id="{AE21937E-4659-1BD8-F540-2141F9A52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80277" y="5248083"/>
            <a:ext cx="564242" cy="5642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870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2552ACDE-347F-E5F9-962E-2A7248FB9BD0}"/>
              </a:ext>
            </a:extLst>
          </p:cNvPr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7B01BC-AC3D-2547-A556-35F93A381D54}"/>
              </a:ext>
            </a:extLst>
          </p:cNvPr>
          <p:cNvSpPr/>
          <p:nvPr/>
        </p:nvSpPr>
        <p:spPr>
          <a:xfrm>
            <a:off x="761999" y="3891329"/>
            <a:ext cx="2604273" cy="2585671"/>
          </a:xfrm>
          <a:prstGeom prst="rect">
            <a:avLst/>
          </a:prstGeom>
          <a:solidFill>
            <a:srgbClr val="266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15839-936D-0B41-9303-4AA21E348C5D}"/>
              </a:ext>
            </a:extLst>
          </p:cNvPr>
          <p:cNvSpPr/>
          <p:nvPr/>
        </p:nvSpPr>
        <p:spPr>
          <a:xfrm>
            <a:off x="3449908" y="3891329"/>
            <a:ext cx="2604273" cy="2585671"/>
          </a:xfrm>
          <a:prstGeom prst="rect">
            <a:avLst/>
          </a:prstGeom>
          <a:solidFill>
            <a:srgbClr val="588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90A43-A713-004E-9282-F83FE6B3DC9A}"/>
              </a:ext>
            </a:extLst>
          </p:cNvPr>
          <p:cNvSpPr/>
          <p:nvPr/>
        </p:nvSpPr>
        <p:spPr>
          <a:xfrm>
            <a:off x="6137818" y="3891329"/>
            <a:ext cx="2604273" cy="25856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0CF4C-17DB-FE4C-BC52-730DC4DAEA0A}"/>
              </a:ext>
            </a:extLst>
          </p:cNvPr>
          <p:cNvSpPr/>
          <p:nvPr/>
        </p:nvSpPr>
        <p:spPr>
          <a:xfrm>
            <a:off x="8825727" y="3891329"/>
            <a:ext cx="2604273" cy="25856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8A0421-EB1A-0540-8591-889A3A5E8357}"/>
              </a:ext>
            </a:extLst>
          </p:cNvPr>
          <p:cNvSpPr/>
          <p:nvPr/>
        </p:nvSpPr>
        <p:spPr>
          <a:xfrm>
            <a:off x="761999" y="1212240"/>
            <a:ext cx="2604273" cy="2585671"/>
          </a:xfrm>
          <a:prstGeom prst="rect">
            <a:avLst/>
          </a:prstGeom>
          <a:solidFill>
            <a:srgbClr val="C4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35728-85B0-B841-AE33-7E67BA21AA47}"/>
              </a:ext>
            </a:extLst>
          </p:cNvPr>
          <p:cNvSpPr/>
          <p:nvPr/>
        </p:nvSpPr>
        <p:spPr>
          <a:xfrm>
            <a:off x="3449908" y="1212240"/>
            <a:ext cx="2604273" cy="2585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88E18-C400-9E4B-8615-27F2E9E08EB3}"/>
              </a:ext>
            </a:extLst>
          </p:cNvPr>
          <p:cNvSpPr/>
          <p:nvPr/>
        </p:nvSpPr>
        <p:spPr>
          <a:xfrm>
            <a:off x="6137818" y="1212240"/>
            <a:ext cx="2604273" cy="2585671"/>
          </a:xfrm>
          <a:prstGeom prst="rect">
            <a:avLst/>
          </a:prstGeom>
          <a:solidFill>
            <a:srgbClr val="576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CEB56-B0EB-F641-A7E3-3AA3D18B91F2}"/>
              </a:ext>
            </a:extLst>
          </p:cNvPr>
          <p:cNvSpPr/>
          <p:nvPr/>
        </p:nvSpPr>
        <p:spPr>
          <a:xfrm>
            <a:off x="8825727" y="1212240"/>
            <a:ext cx="2604273" cy="2585671"/>
          </a:xfrm>
          <a:prstGeom prst="rect">
            <a:avLst/>
          </a:prstGeom>
          <a:solidFill>
            <a:srgbClr val="C4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1282E8BF-7C2F-B1D9-6CD1-8CA804761143}"/>
              </a:ext>
            </a:extLst>
          </p:cNvPr>
          <p:cNvSpPr txBox="1"/>
          <p:nvPr/>
        </p:nvSpPr>
        <p:spPr>
          <a:xfrm>
            <a:off x="761999" y="481161"/>
            <a:ext cx="77684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28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FATORES DE OSCILAÇÃO DOS PREÇOS</a:t>
            </a:r>
          </a:p>
        </p:txBody>
      </p:sp>
      <p:pic>
        <p:nvPicPr>
          <p:cNvPr id="27" name="Imagem 26" descr="Forma&#10;&#10;Descrição gerada automaticamente com confiança baixa">
            <a:extLst>
              <a:ext uri="{FF2B5EF4-FFF2-40B4-BE49-F238E27FC236}">
                <a16:creationId xmlns:a16="http://schemas.microsoft.com/office/drawing/2014/main" id="{C97CABC8-9990-5A28-6911-01FA6076C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804" y="1571133"/>
            <a:ext cx="1665353" cy="1665353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58437517-E984-DA13-E93B-BFA9362530A5}"/>
              </a:ext>
            </a:extLst>
          </p:cNvPr>
          <p:cNvSpPr txBox="1"/>
          <p:nvPr/>
        </p:nvSpPr>
        <p:spPr>
          <a:xfrm>
            <a:off x="1277702" y="3208184"/>
            <a:ext cx="1572866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2400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CUSTOS</a:t>
            </a:r>
          </a:p>
        </p:txBody>
      </p:sp>
      <p:pic>
        <p:nvPicPr>
          <p:cNvPr id="30" name="Imagem 29" descr="Forma&#10;&#10;Descrição gerada automaticamente com confiança baixa">
            <a:extLst>
              <a:ext uri="{FF2B5EF4-FFF2-40B4-BE49-F238E27FC236}">
                <a16:creationId xmlns:a16="http://schemas.microsoft.com/office/drawing/2014/main" id="{3B1A507D-873F-A76D-EBA6-DD18277D7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327" y="1615414"/>
            <a:ext cx="1621072" cy="1621072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id="{1DA5B7C5-4494-D150-5414-9DC87FA102E7}"/>
              </a:ext>
            </a:extLst>
          </p:cNvPr>
          <p:cNvSpPr txBox="1"/>
          <p:nvPr/>
        </p:nvSpPr>
        <p:spPr>
          <a:xfrm>
            <a:off x="9037189" y="3290500"/>
            <a:ext cx="23038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CONCORRÊNCIA</a:t>
            </a:r>
          </a:p>
        </p:txBody>
      </p:sp>
      <p:pic>
        <p:nvPicPr>
          <p:cNvPr id="35" name="Imagem 34" descr="Forma&#10;&#10;Descrição gerada automaticamente com confiança baixa">
            <a:extLst>
              <a:ext uri="{FF2B5EF4-FFF2-40B4-BE49-F238E27FC236}">
                <a16:creationId xmlns:a16="http://schemas.microsoft.com/office/drawing/2014/main" id="{2BFBBA96-703F-CE8E-1D2C-154ECA6C3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79" y="1414828"/>
            <a:ext cx="1588851" cy="1588851"/>
          </a:xfrm>
          <a:prstGeom prst="rect">
            <a:avLst/>
          </a:prstGeom>
        </p:spPr>
      </p:pic>
      <p:sp>
        <p:nvSpPr>
          <p:cNvPr id="36" name="TextBox 10">
            <a:extLst>
              <a:ext uri="{FF2B5EF4-FFF2-40B4-BE49-F238E27FC236}">
                <a16:creationId xmlns:a16="http://schemas.microsoft.com/office/drawing/2014/main" id="{C69FEBC8-1206-FE02-99D4-19BAE336DCEE}"/>
              </a:ext>
            </a:extLst>
          </p:cNvPr>
          <p:cNvSpPr txBox="1"/>
          <p:nvPr/>
        </p:nvSpPr>
        <p:spPr>
          <a:xfrm>
            <a:off x="3879753" y="3013501"/>
            <a:ext cx="16930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TAXA DE </a:t>
            </a:r>
          </a:p>
          <a:p>
            <a:pPr algn="ctr"/>
            <a:r>
              <a:rPr lang="en-US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OCUPAÇÃO</a:t>
            </a:r>
          </a:p>
        </p:txBody>
      </p:sp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A0110A0D-BCD0-FCF9-A762-072A6FCC9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102" y="1374518"/>
            <a:ext cx="1499398" cy="1499398"/>
          </a:xfrm>
          <a:prstGeom prst="rect">
            <a:avLst/>
          </a:prstGeom>
        </p:spPr>
      </p:pic>
      <p:sp>
        <p:nvSpPr>
          <p:cNvPr id="39" name="TextBox 10">
            <a:extLst>
              <a:ext uri="{FF2B5EF4-FFF2-40B4-BE49-F238E27FC236}">
                <a16:creationId xmlns:a16="http://schemas.microsoft.com/office/drawing/2014/main" id="{FD4FE6B1-2E99-8552-3F0D-80FF77DEDC82}"/>
              </a:ext>
            </a:extLst>
          </p:cNvPr>
          <p:cNvSpPr txBox="1"/>
          <p:nvPr/>
        </p:nvSpPr>
        <p:spPr>
          <a:xfrm>
            <a:off x="6383414" y="2967334"/>
            <a:ext cx="2113079" cy="73866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ANTECEDÊNCIA</a:t>
            </a:r>
          </a:p>
          <a:p>
            <a:pPr algn="ctr"/>
            <a: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DA COMPRA</a:t>
            </a:r>
          </a:p>
          <a:p>
            <a:pPr algn="ctr"/>
            <a: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HORÁRIO DO VOO</a:t>
            </a:r>
          </a:p>
        </p:txBody>
      </p:sp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2F9F7FFE-4CFD-DD02-78B1-3C8E0BEF9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992" y="4196372"/>
            <a:ext cx="1238590" cy="1238590"/>
          </a:xfrm>
          <a:prstGeom prst="rect">
            <a:avLst/>
          </a:prstGeom>
        </p:spPr>
      </p:pic>
      <p:sp>
        <p:nvSpPr>
          <p:cNvPr id="42" name="TextBox 10">
            <a:extLst>
              <a:ext uri="{FF2B5EF4-FFF2-40B4-BE49-F238E27FC236}">
                <a16:creationId xmlns:a16="http://schemas.microsoft.com/office/drawing/2014/main" id="{D790EE2A-927B-B71A-F8EF-83F130F509D1}"/>
              </a:ext>
            </a:extLst>
          </p:cNvPr>
          <p:cNvSpPr txBox="1"/>
          <p:nvPr/>
        </p:nvSpPr>
        <p:spPr>
          <a:xfrm>
            <a:off x="1204765" y="5515065"/>
            <a:ext cx="1718740" cy="86177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CONDIÇÕES</a:t>
            </a:r>
          </a:p>
          <a:p>
            <a:pPr algn="ctr"/>
            <a: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CONTRATUAIS</a:t>
            </a:r>
            <a:br>
              <a:rPr lang="en-US" sz="14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</a:br>
            <a:r>
              <a:rPr lang="en-US" sz="1100" i="1" spc="150">
                <a:solidFill>
                  <a:schemeClr val="bg1"/>
                </a:solidFill>
                <a:latin typeface="Nunito Sans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(REMARCAÇÃO </a:t>
            </a:r>
          </a:p>
          <a:p>
            <a:pPr algn="ctr"/>
            <a:r>
              <a:rPr lang="en-US" sz="1100" i="1" spc="150">
                <a:solidFill>
                  <a:schemeClr val="bg1"/>
                </a:solidFill>
                <a:latin typeface="Nunito Sans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E REEMBOLSO)</a:t>
            </a:r>
            <a:endParaRPr lang="en-US" sz="1400" i="1" spc="150">
              <a:solidFill>
                <a:schemeClr val="bg1"/>
              </a:solidFill>
              <a:latin typeface="Nunito Sans" pitchFamily="2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pic>
        <p:nvPicPr>
          <p:cNvPr id="48" name="Imagem 47" descr="Ícone&#10;&#10;Descrição gerada automaticamente">
            <a:extLst>
              <a:ext uri="{FF2B5EF4-FFF2-40B4-BE49-F238E27FC236}">
                <a16:creationId xmlns:a16="http://schemas.microsoft.com/office/drawing/2014/main" id="{A5F7EAF7-98F9-0E4A-4316-8C79ABC49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915" y="4221678"/>
            <a:ext cx="1221494" cy="1221494"/>
          </a:xfrm>
          <a:prstGeom prst="rect">
            <a:avLst/>
          </a:prstGeo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D3FEA85-72FB-5D8F-EC74-940A5D75E4AB}"/>
              </a:ext>
            </a:extLst>
          </p:cNvPr>
          <p:cNvGrpSpPr/>
          <p:nvPr/>
        </p:nvGrpSpPr>
        <p:grpSpPr>
          <a:xfrm>
            <a:off x="4607173" y="4702717"/>
            <a:ext cx="962893" cy="962893"/>
            <a:chOff x="4646235" y="4781143"/>
            <a:chExt cx="962893" cy="962893"/>
          </a:xfrm>
          <a:solidFill>
            <a:srgbClr val="0B1C26"/>
          </a:solidFill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8D05EF77-82C4-87DA-E3BA-483E6CAA51C5}"/>
                </a:ext>
              </a:extLst>
            </p:cNvPr>
            <p:cNvSpPr/>
            <p:nvPr/>
          </p:nvSpPr>
          <p:spPr>
            <a:xfrm>
              <a:off x="4646235" y="4781143"/>
              <a:ext cx="962893" cy="96289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6" name="Imagem 45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63607DB9-0FAD-9E51-1FD1-A0ED4367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4874" y="4987969"/>
              <a:ext cx="575211" cy="575211"/>
            </a:xfrm>
            <a:prstGeom prst="rect">
              <a:avLst/>
            </a:prstGeom>
            <a:grpFill/>
          </p:spPr>
        </p:pic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id="{41893B8C-5A0A-C0DD-87B5-3C63C92D72AB}"/>
              </a:ext>
            </a:extLst>
          </p:cNvPr>
          <p:cNvSpPr txBox="1"/>
          <p:nvPr/>
        </p:nvSpPr>
        <p:spPr>
          <a:xfrm>
            <a:off x="3439415" y="5748774"/>
            <a:ext cx="260427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050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FRANQUIA DE BAGAGEM,</a:t>
            </a:r>
          </a:p>
          <a:p>
            <a:pPr algn="ctr"/>
            <a:r>
              <a:rPr lang="en-US" sz="1050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SERVIÇO DE BORDO, </a:t>
            </a:r>
          </a:p>
          <a:p>
            <a:pPr algn="ctr"/>
            <a:r>
              <a:rPr lang="en-US" sz="1050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MARCAÇÃO DE ASSENTOS, ETC.</a:t>
            </a:r>
            <a:endParaRPr lang="en-US" sz="1050" spc="150">
              <a:solidFill>
                <a:schemeClr val="bg1"/>
              </a:solidFill>
              <a:latin typeface="Nunito Sans" pitchFamily="2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68FEA9C1-F3F9-8FA4-FA59-60FD78C8AF45}"/>
              </a:ext>
            </a:extLst>
          </p:cNvPr>
          <p:cNvSpPr txBox="1"/>
          <p:nvPr/>
        </p:nvSpPr>
        <p:spPr>
          <a:xfrm>
            <a:off x="6311029" y="5891251"/>
            <a:ext cx="22797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SAZONALIDADE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8C9697F8-ADE8-7B55-9D6B-2154F10044CF}"/>
              </a:ext>
            </a:extLst>
          </p:cNvPr>
          <p:cNvSpPr txBox="1"/>
          <p:nvPr/>
        </p:nvSpPr>
        <p:spPr>
          <a:xfrm>
            <a:off x="9192350" y="5870938"/>
            <a:ext cx="18710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b="1" spc="150"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PROMOÇÕES</a:t>
            </a:r>
          </a:p>
        </p:txBody>
      </p:sp>
      <p:pic>
        <p:nvPicPr>
          <p:cNvPr id="13" name="Gráfico 12" descr="Gráfico periódico estrutura de tópicos">
            <a:extLst>
              <a:ext uri="{FF2B5EF4-FFF2-40B4-BE49-F238E27FC236}">
                <a16:creationId xmlns:a16="http://schemas.microsoft.com/office/drawing/2014/main" id="{01FF8262-A841-AB06-0725-8720E353B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8519" y="4144951"/>
            <a:ext cx="1472650" cy="1472650"/>
          </a:xfrm>
          <a:prstGeom prst="rect">
            <a:avLst/>
          </a:prstGeom>
        </p:spPr>
      </p:pic>
      <p:pic>
        <p:nvPicPr>
          <p:cNvPr id="15" name="Gráfico 14" descr="Moedas estrutura de tópicos">
            <a:extLst>
              <a:ext uri="{FF2B5EF4-FFF2-40B4-BE49-F238E27FC236}">
                <a16:creationId xmlns:a16="http://schemas.microsoft.com/office/drawing/2014/main" id="{411BB104-CEDF-5BB3-1375-99BC3E734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11719" y="4252528"/>
            <a:ext cx="1472650" cy="14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60693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B5BBE6B-C978-D1A3-B34C-0DA1FEA5DC3C}"/>
              </a:ext>
            </a:extLst>
          </p:cNvPr>
          <p:cNvSpPr/>
          <p:nvPr/>
        </p:nvSpPr>
        <p:spPr>
          <a:xfrm>
            <a:off x="6100281" y="1901656"/>
            <a:ext cx="6386112" cy="6284685"/>
          </a:xfrm>
          <a:prstGeom prst="rect">
            <a:avLst/>
          </a:prstGeom>
          <a:solidFill>
            <a:srgbClr val="002C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997F51F-0523-4ABA-B828-2596D4E19F1F}"/>
              </a:ext>
            </a:extLst>
          </p:cNvPr>
          <p:cNvSpPr/>
          <p:nvPr/>
        </p:nvSpPr>
        <p:spPr>
          <a:xfrm rot="1320986">
            <a:off x="4650274" y="104485"/>
            <a:ext cx="5856940" cy="10520541"/>
          </a:xfrm>
          <a:custGeom>
            <a:avLst/>
            <a:gdLst>
              <a:gd name="connsiteX0" fmla="*/ 162486 w 8059493"/>
              <a:gd name="connsiteY0" fmla="*/ 1262823 h 14476883"/>
              <a:gd name="connsiteX1" fmla="*/ 2067644 w 8059493"/>
              <a:gd name="connsiteY1" fmla="*/ 0 h 14476883"/>
              <a:gd name="connsiteX2" fmla="*/ 8059493 w 8059493"/>
              <a:gd name="connsiteY2" fmla="*/ 0 h 14476883"/>
              <a:gd name="connsiteX3" fmla="*/ 1803943 w 8059493"/>
              <a:gd name="connsiteY3" fmla="*/ 14476883 h 14476883"/>
              <a:gd name="connsiteX4" fmla="*/ 1650942 w 8059493"/>
              <a:gd name="connsiteY4" fmla="*/ 14453533 h 14476883"/>
              <a:gd name="connsiteX5" fmla="*/ 0 w 8059493"/>
              <a:gd name="connsiteY5" fmla="*/ 12427896 h 14476883"/>
              <a:gd name="connsiteX6" fmla="*/ 0 w 8059493"/>
              <a:gd name="connsiteY6" fmla="*/ 2067644 h 14476883"/>
              <a:gd name="connsiteX7" fmla="*/ 162486 w 8059493"/>
              <a:gd name="connsiteY7" fmla="*/ 1262823 h 144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59493" h="14476883">
                <a:moveTo>
                  <a:pt x="162486" y="1262823"/>
                </a:moveTo>
                <a:cubicBezTo>
                  <a:pt x="476372" y="520715"/>
                  <a:pt x="1211198" y="0"/>
                  <a:pt x="2067644" y="0"/>
                </a:cubicBezTo>
                <a:lnTo>
                  <a:pt x="8059493" y="0"/>
                </a:lnTo>
                <a:lnTo>
                  <a:pt x="1803943" y="14476883"/>
                </a:lnTo>
                <a:lnTo>
                  <a:pt x="1650942" y="14453533"/>
                </a:lnTo>
                <a:cubicBezTo>
                  <a:pt x="708752" y="14260732"/>
                  <a:pt x="0" y="13427083"/>
                  <a:pt x="0" y="12427896"/>
                </a:cubicBezTo>
                <a:lnTo>
                  <a:pt x="0" y="2067644"/>
                </a:lnTo>
                <a:cubicBezTo>
                  <a:pt x="1" y="1782161"/>
                  <a:pt x="57857" y="1510194"/>
                  <a:pt x="162486" y="12628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D8D8E9-F606-4360-BD53-17D6D6551432}"/>
              </a:ext>
            </a:extLst>
          </p:cNvPr>
          <p:cNvSpPr/>
          <p:nvPr/>
        </p:nvSpPr>
        <p:spPr>
          <a:xfrm rot="23154">
            <a:off x="4068318" y="1840003"/>
            <a:ext cx="8252911" cy="8252911"/>
          </a:xfrm>
          <a:custGeom>
            <a:avLst/>
            <a:gdLst>
              <a:gd name="connsiteX0" fmla="*/ 605599 w 11356492"/>
              <a:gd name="connsiteY0" fmla="*/ 605602 h 11356492"/>
              <a:gd name="connsiteX1" fmla="*/ 2067645 w 11356492"/>
              <a:gd name="connsiteY1" fmla="*/ 2 h 11356492"/>
              <a:gd name="connsiteX2" fmla="*/ 11356492 w 11356492"/>
              <a:gd name="connsiteY2" fmla="*/ 0 h 11356492"/>
              <a:gd name="connsiteX3" fmla="*/ 0 w 11356492"/>
              <a:gd name="connsiteY3" fmla="*/ 11356492 h 11356492"/>
              <a:gd name="connsiteX4" fmla="*/ 0 w 11356492"/>
              <a:gd name="connsiteY4" fmla="*/ 2067647 h 11356492"/>
              <a:gd name="connsiteX5" fmla="*/ 605599 w 11356492"/>
              <a:gd name="connsiteY5" fmla="*/ 605602 h 113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6492" h="11356492">
                <a:moveTo>
                  <a:pt x="605599" y="605602"/>
                </a:moveTo>
                <a:cubicBezTo>
                  <a:pt x="979769" y="231432"/>
                  <a:pt x="1496681" y="2"/>
                  <a:pt x="2067645" y="2"/>
                </a:cubicBezTo>
                <a:lnTo>
                  <a:pt x="11356492" y="0"/>
                </a:lnTo>
                <a:lnTo>
                  <a:pt x="0" y="11356492"/>
                </a:lnTo>
                <a:lnTo>
                  <a:pt x="0" y="2067647"/>
                </a:lnTo>
                <a:cubicBezTo>
                  <a:pt x="0" y="1496682"/>
                  <a:pt x="231429" y="979771"/>
                  <a:pt x="605599" y="605602"/>
                </a:cubicBezTo>
                <a:close/>
              </a:path>
            </a:pathLst>
          </a:custGeom>
          <a:solidFill>
            <a:srgbClr val="00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D87ADE-203C-4D12-84AC-153ED945989D}"/>
              </a:ext>
            </a:extLst>
          </p:cNvPr>
          <p:cNvSpPr/>
          <p:nvPr/>
        </p:nvSpPr>
        <p:spPr>
          <a:xfrm rot="2700000">
            <a:off x="11295754" y="-389878"/>
            <a:ext cx="886907" cy="837641"/>
          </a:xfrm>
          <a:prstGeom prst="roundRect">
            <a:avLst>
              <a:gd name="adj" fmla="val 14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554AC-4220-4702-9488-E70BBDF6EF6F}"/>
              </a:ext>
            </a:extLst>
          </p:cNvPr>
          <p:cNvSpPr txBox="1"/>
          <p:nvPr/>
        </p:nvSpPr>
        <p:spPr>
          <a:xfrm>
            <a:off x="762001" y="329579"/>
            <a:ext cx="10668000" cy="6617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00" b="1" i="0" u="none" strike="noStrike" kern="1200" cap="none" spc="-145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PESQUISA DE PREÇOS</a:t>
            </a:r>
            <a:endParaRPr kumimoji="0" lang="en-US" sz="3700" b="1" i="0" u="none" strike="noStrike" kern="1200" cap="none" spc="-145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69A62-3522-455A-90B6-A3BCD27F7074}"/>
              </a:ext>
            </a:extLst>
          </p:cNvPr>
          <p:cNvSpPr txBox="1"/>
          <p:nvPr/>
        </p:nvSpPr>
        <p:spPr>
          <a:xfrm>
            <a:off x="742951" y="947744"/>
            <a:ext cx="10667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6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BUSCA NOS SITES DAS CIAS. AÉREAS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8CC38-EA8F-410D-9B72-61A7A203E336}"/>
              </a:ext>
            </a:extLst>
          </p:cNvPr>
          <p:cNvSpPr txBox="1"/>
          <p:nvPr/>
        </p:nvSpPr>
        <p:spPr>
          <a:xfrm>
            <a:off x="742951" y="1532694"/>
            <a:ext cx="4346054" cy="10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Pouca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antecedência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X Muita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antecedência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Pesquisa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realizada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em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30/09/2023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Diversos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trechos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e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empresas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mapeados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13905C-B2EE-420A-A46D-2B69C8FE0E79}"/>
              </a:ext>
            </a:extLst>
          </p:cNvPr>
          <p:cNvSpPr/>
          <p:nvPr/>
        </p:nvSpPr>
        <p:spPr>
          <a:xfrm rot="5830148">
            <a:off x="-418420" y="6181272"/>
            <a:ext cx="886907" cy="837641"/>
          </a:xfrm>
          <a:prstGeom prst="roundRect">
            <a:avLst>
              <a:gd name="adj" fmla="val 14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D81700A7-8189-76D8-C2C4-7469CE6EC826}"/>
              </a:ext>
            </a:extLst>
          </p:cNvPr>
          <p:cNvGrpSpPr/>
          <p:nvPr/>
        </p:nvGrpSpPr>
        <p:grpSpPr>
          <a:xfrm>
            <a:off x="4064460" y="2196396"/>
            <a:ext cx="10457754" cy="4399503"/>
            <a:chOff x="-887568" y="-404122"/>
            <a:chExt cx="17262285" cy="726212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BA6F6688-920D-A8AE-5A6A-FBDB3C9E8BA7}"/>
                </a:ext>
              </a:extLst>
            </p:cNvPr>
            <p:cNvSpPr/>
            <p:nvPr/>
          </p:nvSpPr>
          <p:spPr>
            <a:xfrm>
              <a:off x="-887568" y="-404122"/>
              <a:ext cx="13079567" cy="7262121"/>
            </a:xfrm>
            <a:prstGeom prst="rect">
              <a:avLst/>
            </a:prstGeom>
            <a:blipFill>
              <a:blip r:embed="rId2">
                <a:alphaModFix amt="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B3F47F3-4595-AC66-56FC-A0E045D150A8}"/>
                </a:ext>
              </a:extLst>
            </p:cNvPr>
            <p:cNvSpPr txBox="1"/>
            <p:nvPr/>
          </p:nvSpPr>
          <p:spPr>
            <a:xfrm>
              <a:off x="16189986" y="704637"/>
              <a:ext cx="1847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Nunito Sans ExtraLight" pitchFamily="2" charset="77"/>
                <a:ea typeface="+mn-ea"/>
                <a:cs typeface="+mn-cs"/>
              </a:endParaRPr>
            </a:p>
          </p:txBody>
        </p:sp>
        <p:pic>
          <p:nvPicPr>
            <p:cNvPr id="8" name="Imagem 7" descr="Uma imagem contendo desenho  Descrição gerada automaticamente">
              <a:extLst>
                <a:ext uri="{FF2B5EF4-FFF2-40B4-BE49-F238E27FC236}">
                  <a16:creationId xmlns:a16="http://schemas.microsoft.com/office/drawing/2014/main" id="{D68BF222-0EC6-5F08-DE15-0A8F67DC8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081" y="6327839"/>
              <a:ext cx="1282157" cy="263357"/>
            </a:xfrm>
            <a:prstGeom prst="rect">
              <a:avLst/>
            </a:prstGeom>
          </p:spPr>
        </p:pic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B3409335-00E6-D157-96A7-3229F1E52B6E}"/>
                </a:ext>
              </a:extLst>
            </p:cNvPr>
            <p:cNvGrpSpPr/>
            <p:nvPr/>
          </p:nvGrpSpPr>
          <p:grpSpPr>
            <a:xfrm>
              <a:off x="69580" y="66530"/>
              <a:ext cx="11602560" cy="4800866"/>
              <a:chOff x="190382" y="-32633"/>
              <a:chExt cx="11662124" cy="4810973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3230910F-3901-F2FD-CBE6-8E91B3241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554" y="9991"/>
                <a:ext cx="1565046" cy="1151868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6E1A293E-B8C0-323B-9EE7-FFD7825C0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0847" y="-32633"/>
                <a:ext cx="1681836" cy="1131621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678024C3-C04E-F71C-CCEC-D2CCE6FD3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5784" y="-8766"/>
                <a:ext cx="1718889" cy="1129567"/>
              </a:xfrm>
              <a:prstGeom prst="rect">
                <a:avLst/>
              </a:prstGeom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451B1157-4EE5-8514-185A-BDB6736D9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50877" y="-20474"/>
                <a:ext cx="1718888" cy="1129567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C0D761EE-0144-C538-59A4-79D8768BD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6497" y="1165654"/>
                <a:ext cx="2288516" cy="1276619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DD4EA728-BE84-C40A-D789-4829FF5CB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2917" y="-15055"/>
                <a:ext cx="2313669" cy="1201959"/>
              </a:xfrm>
              <a:prstGeom prst="rect">
                <a:avLst/>
              </a:prstGeom>
            </p:spPr>
          </p:pic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F7D5B40D-518F-8648-EC13-C8E486AC5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07317" y="1206056"/>
                <a:ext cx="2496028" cy="1251655"/>
              </a:xfrm>
              <a:prstGeom prst="rect">
                <a:avLst/>
              </a:prstGeom>
            </p:spPr>
          </p:pic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44804758-009D-04DA-EEC4-DFE906BD7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1554" y="2342321"/>
                <a:ext cx="2377573" cy="1290909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D0B2813-30F0-3F50-804D-9DFD254AA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190382" y="1186904"/>
                <a:ext cx="2313669" cy="1255369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21B42EFD-F554-E901-302D-AAED957C8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30300" y="2624352"/>
                <a:ext cx="2496027" cy="1255369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4F3A93AD-CEC8-53F1-893C-A88AB6179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12215" y="2522290"/>
                <a:ext cx="2439039" cy="1162769"/>
              </a:xfrm>
              <a:prstGeom prst="rect">
                <a:avLst/>
              </a:prstGeom>
            </p:spPr>
          </p:pic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id="{D80CC3F1-6E2E-F410-A13A-8F2DA07A7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5246" y="3704195"/>
                <a:ext cx="2184997" cy="1074145"/>
              </a:xfrm>
              <a:prstGeom prst="rect">
                <a:avLst/>
              </a:prstGeom>
            </p:spPr>
          </p:pic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9351B71C-EC95-8FD0-8803-1D8C87714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15078" y="77804"/>
                <a:ext cx="1941792" cy="1399819"/>
              </a:xfrm>
              <a:prstGeom prst="rect">
                <a:avLst/>
              </a:prstGeom>
            </p:spPr>
          </p:pic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45D3B806-A938-0C81-9E68-4C3412F2A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84788" y="1197212"/>
                <a:ext cx="1941792" cy="1375605"/>
              </a:xfrm>
              <a:prstGeom prst="rect">
                <a:avLst/>
              </a:prstGeom>
            </p:spPr>
          </p:pic>
          <p:pic>
            <p:nvPicPr>
              <p:cNvPr id="31" name="Imagem 30">
                <a:extLst>
                  <a:ext uri="{FF2B5EF4-FFF2-40B4-BE49-F238E27FC236}">
                    <a16:creationId xmlns:a16="http://schemas.microsoft.com/office/drawing/2014/main" id="{22EE8F63-6712-5A0E-6983-5444983E0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37255" y="1592193"/>
                <a:ext cx="2015251" cy="1395583"/>
              </a:xfrm>
              <a:prstGeom prst="rect">
                <a:avLst/>
              </a:prstGeom>
            </p:spPr>
          </p:pic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BEA4E488-367B-3C4A-97D2-6C1968DE9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65336" y="2457711"/>
                <a:ext cx="2116711" cy="1483957"/>
              </a:xfrm>
              <a:prstGeom prst="rect">
                <a:avLst/>
              </a:prstGeom>
            </p:spPr>
          </p:pic>
        </p:grp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45720517-091D-655D-FC24-6477E5D87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24753" y="4013161"/>
              <a:ext cx="1895424" cy="1325202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8AC2B164-F3DD-C554-5F8C-DC2D1849F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82218" y="4013161"/>
              <a:ext cx="1895424" cy="128828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74B809D3-37D2-607E-AB6F-0A94C672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09772" y="4157994"/>
              <a:ext cx="1995250" cy="1314820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2151E71C-14D0-6C83-182B-84CF5CA16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766356" y="3336432"/>
              <a:ext cx="2039810" cy="1392652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ECEC7217-C43B-6ED9-586B-4F3C6989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9580" y="5204828"/>
              <a:ext cx="2165528" cy="150063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C5BB0D5C-9F0A-D058-0F42-B76FC8E6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289546" y="5422346"/>
              <a:ext cx="2265797" cy="1333628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C9A505D8-5BF3-1002-58F7-A431C015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705134" y="5475485"/>
              <a:ext cx="957536" cy="1354905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F92D4EF4-47A2-BC59-3910-BA591B456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87517" y="5492352"/>
              <a:ext cx="876577" cy="1326850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4372CD13-A25B-9C58-858D-93D99FF07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790973" y="5492352"/>
              <a:ext cx="1427610" cy="1350061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E30D0739-C19D-8C01-9642-B74C8EA58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368623" y="5471589"/>
              <a:ext cx="1483354" cy="1340422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6F0027E2-4AEE-794F-860E-51B6B2CA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005657" y="4956629"/>
              <a:ext cx="862170" cy="1634567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BD43518F-8046-7BC7-4FCC-F44D6BE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985916" y="4942299"/>
              <a:ext cx="926963" cy="1634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50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0485FB15-7F66-13B7-026D-C41A80C99F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pic>
        <p:nvPicPr>
          <p:cNvPr id="48" name="Imagem 47" descr="Uma imagem contendo desenho  Descrição gerada automaticamente">
            <a:extLst>
              <a:ext uri="{FF2B5EF4-FFF2-40B4-BE49-F238E27FC236}">
                <a16:creationId xmlns:a16="http://schemas.microsoft.com/office/drawing/2014/main" id="{4ECC3F71-8D6D-FBDF-CE0A-14D0718D3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1" y="6327839"/>
            <a:ext cx="1282157" cy="263357"/>
          </a:xfrm>
          <a:prstGeom prst="rect">
            <a:avLst/>
          </a:prstGeom>
        </p:spPr>
      </p:pic>
      <p:graphicFrame>
        <p:nvGraphicFramePr>
          <p:cNvPr id="13" name="Tabela 14">
            <a:extLst>
              <a:ext uri="{FF2B5EF4-FFF2-40B4-BE49-F238E27FC236}">
                <a16:creationId xmlns:a16="http://schemas.microsoft.com/office/drawing/2014/main" id="{8CC2F344-6045-6DA8-575D-0C68542CF99F}"/>
              </a:ext>
            </a:extLst>
          </p:cNvPr>
          <p:cNvGraphicFramePr>
            <a:graphicFrameLocks noGrp="1"/>
          </p:cNvGraphicFramePr>
          <p:nvPr/>
        </p:nvGraphicFramePr>
        <p:xfrm>
          <a:off x="1410" y="1"/>
          <a:ext cx="121905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940">
                  <a:extLst>
                    <a:ext uri="{9D8B030D-6E8A-4147-A177-3AD203B41FA5}">
                      <a16:colId xmlns:a16="http://schemas.microsoft.com/office/drawing/2014/main" val="1932994451"/>
                    </a:ext>
                  </a:extLst>
                </a:gridCol>
                <a:gridCol w="1552405">
                  <a:extLst>
                    <a:ext uri="{9D8B030D-6E8A-4147-A177-3AD203B41FA5}">
                      <a16:colId xmlns:a16="http://schemas.microsoft.com/office/drawing/2014/main" val="186473365"/>
                    </a:ext>
                  </a:extLst>
                </a:gridCol>
                <a:gridCol w="1708849">
                  <a:extLst>
                    <a:ext uri="{9D8B030D-6E8A-4147-A177-3AD203B41FA5}">
                      <a16:colId xmlns:a16="http://schemas.microsoft.com/office/drawing/2014/main" val="3826440788"/>
                    </a:ext>
                  </a:extLst>
                </a:gridCol>
                <a:gridCol w="1708849">
                  <a:extLst>
                    <a:ext uri="{9D8B030D-6E8A-4147-A177-3AD203B41FA5}">
                      <a16:colId xmlns:a16="http://schemas.microsoft.com/office/drawing/2014/main" val="831131095"/>
                    </a:ext>
                  </a:extLst>
                </a:gridCol>
                <a:gridCol w="1708849">
                  <a:extLst>
                    <a:ext uri="{9D8B030D-6E8A-4147-A177-3AD203B41FA5}">
                      <a16:colId xmlns:a16="http://schemas.microsoft.com/office/drawing/2014/main" val="1439717001"/>
                    </a:ext>
                  </a:extLst>
                </a:gridCol>
                <a:gridCol w="1708849">
                  <a:extLst>
                    <a:ext uri="{9D8B030D-6E8A-4147-A177-3AD203B41FA5}">
                      <a16:colId xmlns:a16="http://schemas.microsoft.com/office/drawing/2014/main" val="742766014"/>
                    </a:ext>
                  </a:extLst>
                </a:gridCol>
                <a:gridCol w="1708849">
                  <a:extLst>
                    <a:ext uri="{9D8B030D-6E8A-4147-A177-3AD203B41FA5}">
                      <a16:colId xmlns:a16="http://schemas.microsoft.com/office/drawing/2014/main" val="785838348"/>
                    </a:ext>
                  </a:extLst>
                </a:gridCol>
              </a:tblGrid>
              <a:tr h="156455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Trecho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Data do voo 2 dias após pesquisa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(R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$</a:t>
                      </a:r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Data do voo 2 meses após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(R$) 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Diferença  nas Tarifas (%)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Média         1º sem 2023 (R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$</a:t>
                      </a:r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18627"/>
                  </a:ext>
                </a:extLst>
              </a:tr>
              <a:tr h="992841"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800" b="1" i="0" u="none" strike="noStrike" dirty="0">
                          <a:effectLst/>
                          <a:latin typeface="Constantia" panose="02030602050306030303" pitchFamily="18" charset="0"/>
                        </a:rPr>
                        <a:t>REGIÃO NORTE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967034"/>
                  </a:ext>
                </a:extLst>
              </a:tr>
              <a:tr h="99284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Rio Branco / SP (CGH)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04/out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2.647,61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06/dez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991,61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167%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000" b="1" i="0" u="none" strike="noStrike" dirty="0">
                          <a:effectLst/>
                          <a:latin typeface="Constantia" panose="02030602050306030303" pitchFamily="18" charset="0"/>
                        </a:rPr>
                        <a:t>1.180,00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3891"/>
                  </a:ext>
                </a:extLst>
              </a:tr>
              <a:tr h="11025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Porto Velho / RJ (SDU)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2.696,21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1.887,11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1.090,00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282689"/>
                  </a:ext>
                </a:extLst>
              </a:tr>
              <a:tr h="11025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Belém / Manaus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1.698,19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711,19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139%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619,00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600186"/>
                  </a:ext>
                </a:extLst>
              </a:tr>
              <a:tr h="11025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Belém / Porto Alegre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1.683,19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945,19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897,00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184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23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0485FB15-7F66-13B7-026D-C41A80C99F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6189986" y="70463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pic>
        <p:nvPicPr>
          <p:cNvPr id="48" name="Imagem 47" descr="Uma imagem contendo desenho  Descrição gerada automaticamente">
            <a:extLst>
              <a:ext uri="{FF2B5EF4-FFF2-40B4-BE49-F238E27FC236}">
                <a16:creationId xmlns:a16="http://schemas.microsoft.com/office/drawing/2014/main" id="{4ECC3F71-8D6D-FBDF-CE0A-14D0718D3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1" y="6327839"/>
            <a:ext cx="1282157" cy="263357"/>
          </a:xfrm>
          <a:prstGeom prst="rect">
            <a:avLst/>
          </a:prstGeom>
        </p:spPr>
      </p:pic>
      <p:graphicFrame>
        <p:nvGraphicFramePr>
          <p:cNvPr id="13" name="Tabela 14">
            <a:extLst>
              <a:ext uri="{FF2B5EF4-FFF2-40B4-BE49-F238E27FC236}">
                <a16:creationId xmlns:a16="http://schemas.microsoft.com/office/drawing/2014/main" id="{8CC2F344-6045-6DA8-575D-0C68542CF99F}"/>
              </a:ext>
            </a:extLst>
          </p:cNvPr>
          <p:cNvGraphicFramePr>
            <a:graphicFrameLocks noGrp="1"/>
          </p:cNvGraphicFramePr>
          <p:nvPr/>
        </p:nvGraphicFramePr>
        <p:xfrm>
          <a:off x="0" y="1"/>
          <a:ext cx="12191997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526">
                  <a:extLst>
                    <a:ext uri="{9D8B030D-6E8A-4147-A177-3AD203B41FA5}">
                      <a16:colId xmlns:a16="http://schemas.microsoft.com/office/drawing/2014/main" val="1932994451"/>
                    </a:ext>
                  </a:extLst>
                </a:gridCol>
                <a:gridCol w="1559451">
                  <a:extLst>
                    <a:ext uri="{9D8B030D-6E8A-4147-A177-3AD203B41FA5}">
                      <a16:colId xmlns:a16="http://schemas.microsoft.com/office/drawing/2014/main" val="186473365"/>
                    </a:ext>
                  </a:extLst>
                </a:gridCol>
                <a:gridCol w="1716604">
                  <a:extLst>
                    <a:ext uri="{9D8B030D-6E8A-4147-A177-3AD203B41FA5}">
                      <a16:colId xmlns:a16="http://schemas.microsoft.com/office/drawing/2014/main" val="3826440788"/>
                    </a:ext>
                  </a:extLst>
                </a:gridCol>
                <a:gridCol w="1716604">
                  <a:extLst>
                    <a:ext uri="{9D8B030D-6E8A-4147-A177-3AD203B41FA5}">
                      <a16:colId xmlns:a16="http://schemas.microsoft.com/office/drawing/2014/main" val="831131095"/>
                    </a:ext>
                  </a:extLst>
                </a:gridCol>
                <a:gridCol w="1716604">
                  <a:extLst>
                    <a:ext uri="{9D8B030D-6E8A-4147-A177-3AD203B41FA5}">
                      <a16:colId xmlns:a16="http://schemas.microsoft.com/office/drawing/2014/main" val="1439717001"/>
                    </a:ext>
                  </a:extLst>
                </a:gridCol>
                <a:gridCol w="1716604">
                  <a:extLst>
                    <a:ext uri="{9D8B030D-6E8A-4147-A177-3AD203B41FA5}">
                      <a16:colId xmlns:a16="http://schemas.microsoft.com/office/drawing/2014/main" val="742766014"/>
                    </a:ext>
                  </a:extLst>
                </a:gridCol>
                <a:gridCol w="1716604">
                  <a:extLst>
                    <a:ext uri="{9D8B030D-6E8A-4147-A177-3AD203B41FA5}">
                      <a16:colId xmlns:a16="http://schemas.microsoft.com/office/drawing/2014/main" val="785838348"/>
                    </a:ext>
                  </a:extLst>
                </a:gridCol>
              </a:tblGrid>
              <a:tr h="134785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Trecho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Data do voo 2 dias após pesquisa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(R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$</a:t>
                      </a:r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Data do voo 2 meses após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(R$) 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Diferença  nas Tarifas (%)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Tarifa Média         1º sem 2023 (R</a:t>
                      </a:r>
                      <a:r>
                        <a:rPr lang="pt-B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$</a:t>
                      </a:r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18627"/>
                  </a:ext>
                </a:extLst>
              </a:tr>
              <a:tr h="855327"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2800" b="1" i="0" u="none" strike="noStrike" dirty="0">
                          <a:effectLst/>
                          <a:latin typeface="Constantia" panose="02030602050306030303" pitchFamily="18" charset="0"/>
                        </a:rPr>
                        <a:t>REGIÃO NORDESTE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pt-BR" sz="1600" b="0" i="0" u="none" strike="noStrike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967034"/>
                  </a:ext>
                </a:extLst>
              </a:tr>
              <a:tr h="8553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Fortaleza / Guarulhos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2.684,83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963,83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179%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732,00</a:t>
                      </a:r>
                    </a:p>
                  </a:txBody>
                  <a:tcPr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3891"/>
                  </a:ext>
                </a:extLst>
              </a:tr>
              <a:tr h="9498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Aracaju / BH (Confins)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2.986,37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928,37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222%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622,00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282689"/>
                  </a:ext>
                </a:extLst>
              </a:tr>
              <a:tr h="949873"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REGIÃO SUDESTE/CENTRO-OESTE</a:t>
                      </a:r>
                    </a:p>
                  </a:txBody>
                  <a:tcPr anchor="ctr">
                    <a:solidFill>
                      <a:srgbClr val="CFDB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endParaRPr lang="pt-BR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339190"/>
                  </a:ext>
                </a:extLst>
              </a:tr>
              <a:tr h="9498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Brasília / RJ (SDU)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02/out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3.027,41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04/dez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544,41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456%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433,00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600186"/>
                  </a:ext>
                </a:extLst>
              </a:tr>
              <a:tr h="9498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SP (CGU) – RJ (SDU)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03/out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2.263,83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05/dez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197,72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1.045%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407,00</a:t>
                      </a:r>
                    </a:p>
                  </a:txBody>
                  <a:tcPr anchor="ctr">
                    <a:solidFill>
                      <a:srgbClr val="CBE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84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4BB8455-848F-4AA1-AE5B-6F8F10C5A54C}"/>
              </a:ext>
            </a:extLst>
          </p:cNvPr>
          <p:cNvSpPr txBox="1"/>
          <p:nvPr/>
        </p:nvSpPr>
        <p:spPr>
          <a:xfrm>
            <a:off x="7313742" y="566696"/>
            <a:ext cx="39644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FATORES DE </a:t>
            </a:r>
          </a:p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OSCILAÇÃO</a:t>
            </a:r>
          </a:p>
          <a:p>
            <a:pPr algn="r"/>
            <a:r>
              <a:rPr lang="pt-BR" sz="4400">
                <a:solidFill>
                  <a:schemeClr val="bg1"/>
                </a:solidFill>
                <a:latin typeface="Gotham Ultra" pitchFamily="50" charset="0"/>
                <a:cs typeface="Gotham Ultra" pitchFamily="50" charset="0"/>
              </a:rPr>
              <a:t>DOS PREÇOS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84B62B4-1F96-4FF1-9096-B67A20090D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2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chemeClr val="bg1"/>
                </a:solidFill>
                <a:latin typeface="Gotham Ultra"/>
                <a:ea typeface="+mn-ea"/>
              </a:rPr>
              <a:t>Quais foram os resultados a longo prazo?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FF65B9-4D5D-3194-A031-90E8A45A7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1AF7A50-EF93-4101-AA50-3CBABFC0AB68}"/>
              </a:ext>
            </a:extLst>
          </p:cNvPr>
          <p:cNvSpPr txBox="1"/>
          <p:nvPr/>
        </p:nvSpPr>
        <p:spPr>
          <a:xfrm>
            <a:off x="1372115" y="567259"/>
            <a:ext cx="378821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36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CURTO PRAZO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33D8FEA-999C-6EA0-7567-883B7594C9E7}"/>
              </a:ext>
            </a:extLst>
          </p:cNvPr>
          <p:cNvSpPr txBox="1">
            <a:spLocks/>
          </p:cNvSpPr>
          <p:nvPr/>
        </p:nvSpPr>
        <p:spPr>
          <a:xfrm>
            <a:off x="1457439" y="1147551"/>
            <a:ext cx="7235422" cy="4924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TARIFA AÉREA REAL MÉDIA </a:t>
            </a:r>
            <a:r>
              <a:rPr lang="en-US" sz="1050" i="1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(IPCA)</a:t>
            </a:r>
            <a:endParaRPr lang="en-US" sz="1000" i="1" spc="600">
              <a:solidFill>
                <a:schemeClr val="bg1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000" i="1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2019 – 2022 - DATA DA VENDA DO BILHETE</a:t>
            </a:r>
            <a:endParaRPr lang="en-US" sz="1400" spc="600">
              <a:solidFill>
                <a:schemeClr val="bg1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pic>
        <p:nvPicPr>
          <p:cNvPr id="9" name="Gráfico 8" descr="Dinheiro com preenchimento sólido">
            <a:extLst>
              <a:ext uri="{FF2B5EF4-FFF2-40B4-BE49-F238E27FC236}">
                <a16:creationId xmlns:a16="http://schemas.microsoft.com/office/drawing/2014/main" id="{339D5981-EE6D-A638-290F-6E6E7509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088" y="486378"/>
            <a:ext cx="914400" cy="914400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601EF25-5FF0-0D03-7524-E4CF498C8AAF}"/>
              </a:ext>
            </a:extLst>
          </p:cNvPr>
          <p:cNvGraphicFramePr>
            <a:graphicFrameLocks/>
          </p:cNvGraphicFramePr>
          <p:nvPr/>
        </p:nvGraphicFramePr>
        <p:xfrm>
          <a:off x="840288" y="2244778"/>
          <a:ext cx="10657936" cy="457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ubtitle 2">
            <a:extLst>
              <a:ext uri="{FF2B5EF4-FFF2-40B4-BE49-F238E27FC236}">
                <a16:creationId xmlns:a16="http://schemas.microsoft.com/office/drawing/2014/main" id="{DBCEE434-068D-3A4E-ED65-B7A4212F7ACD}"/>
              </a:ext>
            </a:extLst>
          </p:cNvPr>
          <p:cNvSpPr txBox="1">
            <a:spLocks/>
          </p:cNvSpPr>
          <p:nvPr/>
        </p:nvSpPr>
        <p:spPr>
          <a:xfrm>
            <a:off x="840288" y="3700107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Jan/2019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21678B8-47F4-B3ED-C814-5E451EECAF4B}"/>
              </a:ext>
            </a:extLst>
          </p:cNvPr>
          <p:cNvSpPr txBox="1">
            <a:spLocks/>
          </p:cNvSpPr>
          <p:nvPr/>
        </p:nvSpPr>
        <p:spPr>
          <a:xfrm>
            <a:off x="10824603" y="2761417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Dez/2022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3C5341B-6461-6863-B187-A0BF8CB80ECA}"/>
              </a:ext>
            </a:extLst>
          </p:cNvPr>
          <p:cNvSpPr txBox="1">
            <a:spLocks/>
          </p:cNvSpPr>
          <p:nvPr/>
        </p:nvSpPr>
        <p:spPr>
          <a:xfrm>
            <a:off x="4715681" y="5122507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Jul/2020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AFDD276-9081-2CDC-63FD-3727563FB361}"/>
              </a:ext>
            </a:extLst>
          </p:cNvPr>
          <p:cNvSpPr txBox="1">
            <a:spLocks/>
          </p:cNvSpPr>
          <p:nvPr/>
        </p:nvSpPr>
        <p:spPr>
          <a:xfrm>
            <a:off x="4021905" y="4937841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 err="1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Abr</a:t>
            </a: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/2020</a:t>
            </a:r>
          </a:p>
        </p:txBody>
      </p:sp>
      <p:pic>
        <p:nvPicPr>
          <p:cNvPr id="21" name="Gráfico 20" descr="Germe com preenchimento sólido">
            <a:extLst>
              <a:ext uri="{FF2B5EF4-FFF2-40B4-BE49-F238E27FC236}">
                <a16:creationId xmlns:a16="http://schemas.microsoft.com/office/drawing/2014/main" id="{F01AF8F9-A717-FF8E-94CB-622423B7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9884" y="5377234"/>
            <a:ext cx="443677" cy="443677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7C274D3C-041E-9A05-A3E0-B649796D4254}"/>
              </a:ext>
            </a:extLst>
          </p:cNvPr>
          <p:cNvSpPr txBox="1"/>
          <p:nvPr/>
        </p:nvSpPr>
        <p:spPr>
          <a:xfrm>
            <a:off x="4503561" y="5372907"/>
            <a:ext cx="29225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1400" b="1" spc="150">
                <a:solidFill>
                  <a:schemeClr val="accent2">
                    <a:lumMod val="40000"/>
                    <a:lumOff val="60000"/>
                  </a:schemeClr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REFLEXOS DA PANDEMIA </a:t>
            </a:r>
          </a:p>
          <a:p>
            <a:r>
              <a:rPr lang="en-US" sz="1400" b="1" spc="150">
                <a:solidFill>
                  <a:schemeClr val="accent2">
                    <a:lumMod val="40000"/>
                    <a:lumOff val="60000"/>
                  </a:schemeClr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DE COVID-19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995EEA7-EE23-DCCA-2C84-01BACBDA093B}"/>
              </a:ext>
            </a:extLst>
          </p:cNvPr>
          <p:cNvSpPr txBox="1">
            <a:spLocks/>
          </p:cNvSpPr>
          <p:nvPr/>
        </p:nvSpPr>
        <p:spPr>
          <a:xfrm>
            <a:off x="10265629" y="2428850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Set/2022</a:t>
            </a:r>
          </a:p>
        </p:txBody>
      </p:sp>
      <p:pic>
        <p:nvPicPr>
          <p:cNvPr id="1030" name="Picture 6" descr="Avianca Brazil | AIRLINE LOGOS">
            <a:extLst>
              <a:ext uri="{FF2B5EF4-FFF2-40B4-BE49-F238E27FC236}">
                <a16:creationId xmlns:a16="http://schemas.microsoft.com/office/drawing/2014/main" id="{B0E433CC-1390-98E5-1AA1-6046A251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87" y="2173715"/>
            <a:ext cx="1780277" cy="3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61A1FED1-12CC-D3C8-23B6-A5473A8767AC}"/>
              </a:ext>
            </a:extLst>
          </p:cNvPr>
          <p:cNvSpPr txBox="1">
            <a:spLocks/>
          </p:cNvSpPr>
          <p:nvPr/>
        </p:nvSpPr>
        <p:spPr>
          <a:xfrm>
            <a:off x="1635425" y="3172922"/>
            <a:ext cx="795137" cy="18466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Avenir Next LT Pro" panose="020B0504020202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Mai/2019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2BD59223-F011-50A7-2FC9-039A12248166}"/>
              </a:ext>
            </a:extLst>
          </p:cNvPr>
          <p:cNvSpPr txBox="1">
            <a:spLocks/>
          </p:cNvSpPr>
          <p:nvPr/>
        </p:nvSpPr>
        <p:spPr>
          <a:xfrm>
            <a:off x="2444635" y="2522222"/>
            <a:ext cx="2508313" cy="3539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000" spc="3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AVIANCA BRASIL SUSPENDE OPERAÇÕES</a:t>
            </a:r>
          </a:p>
        </p:txBody>
      </p:sp>
      <p:pic>
        <p:nvPicPr>
          <p:cNvPr id="39" name="Gráfico 38" descr="Seta: curva no sentido horário com preenchimento sólido">
            <a:extLst>
              <a:ext uri="{FF2B5EF4-FFF2-40B4-BE49-F238E27FC236}">
                <a16:creationId xmlns:a16="http://schemas.microsoft.com/office/drawing/2014/main" id="{DC794BAF-0794-3314-E0A3-152EC8F63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495486">
            <a:off x="1751624" y="2521793"/>
            <a:ext cx="617220" cy="617220"/>
          </a:xfrm>
          <a:prstGeom prst="rect">
            <a:avLst/>
          </a:prstGeom>
        </p:spPr>
      </p:pic>
      <p:pic>
        <p:nvPicPr>
          <p:cNvPr id="40" name="Imagem 39" descr="Uma imagem contendo desenho  Descrição gerada automaticamente">
            <a:extLst>
              <a:ext uri="{FF2B5EF4-FFF2-40B4-BE49-F238E27FC236}">
                <a16:creationId xmlns:a16="http://schemas.microsoft.com/office/drawing/2014/main" id="{47ACA152-879B-0471-7EEA-911005D13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6" y="6340475"/>
            <a:ext cx="1282157" cy="263357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009726ED-E1B3-F7FE-370F-DF52D85AE714}"/>
              </a:ext>
            </a:extLst>
          </p:cNvPr>
          <p:cNvSpPr/>
          <p:nvPr/>
        </p:nvSpPr>
        <p:spPr>
          <a:xfrm>
            <a:off x="171017" y="6218292"/>
            <a:ext cx="1447800" cy="532143"/>
          </a:xfrm>
          <a:prstGeom prst="rect">
            <a:avLst/>
          </a:prstGeom>
          <a:solidFill>
            <a:srgbClr val="0B1C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5F708E5-F2E4-67D1-C757-EEEB5BA77B5F}"/>
              </a:ext>
            </a:extLst>
          </p:cNvPr>
          <p:cNvSpPr/>
          <p:nvPr/>
        </p:nvSpPr>
        <p:spPr>
          <a:xfrm>
            <a:off x="565133" y="1942005"/>
            <a:ext cx="11216065" cy="4674072"/>
          </a:xfrm>
          <a:prstGeom prst="rect">
            <a:avLst/>
          </a:prstGeom>
          <a:solidFill>
            <a:srgbClr val="0B1C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5" name="Gráfico 44" descr="Seta: reta com preenchimento sólido">
            <a:extLst>
              <a:ext uri="{FF2B5EF4-FFF2-40B4-BE49-F238E27FC236}">
                <a16:creationId xmlns:a16="http://schemas.microsoft.com/office/drawing/2014/main" id="{0ECAC2BA-92A5-BA7B-5866-0466549BCA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4033628" y="2784609"/>
            <a:ext cx="2245780" cy="2245780"/>
          </a:xfrm>
          <a:prstGeom prst="rect">
            <a:avLst/>
          </a:prstGeom>
        </p:spPr>
      </p:pic>
      <p:sp>
        <p:nvSpPr>
          <p:cNvPr id="46" name="TextBox 21">
            <a:extLst>
              <a:ext uri="{FF2B5EF4-FFF2-40B4-BE49-F238E27FC236}">
                <a16:creationId xmlns:a16="http://schemas.microsoft.com/office/drawing/2014/main" id="{B7630025-10B2-DC7D-DF6C-BC5A002332A6}"/>
              </a:ext>
            </a:extLst>
          </p:cNvPr>
          <p:cNvSpPr txBox="1"/>
          <p:nvPr/>
        </p:nvSpPr>
        <p:spPr>
          <a:xfrm>
            <a:off x="5971654" y="3298313"/>
            <a:ext cx="1298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28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24,3%</a:t>
            </a:r>
            <a:endParaRPr lang="en-US" sz="14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0D03C21-4504-7DD1-8050-40D303B09B91}"/>
              </a:ext>
            </a:extLst>
          </p:cNvPr>
          <p:cNvSpPr txBox="1">
            <a:spLocks/>
          </p:cNvSpPr>
          <p:nvPr/>
        </p:nvSpPr>
        <p:spPr>
          <a:xfrm>
            <a:off x="5810366" y="3725930"/>
            <a:ext cx="1621326" cy="65210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TARIFA REAL MÉDIA ANUAL</a:t>
            </a:r>
          </a:p>
          <a:p>
            <a:r>
              <a:rPr lang="pt-BR" sz="105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2022 X 2019</a:t>
            </a:r>
          </a:p>
        </p:txBody>
      </p:sp>
    </p:spTree>
    <p:extLst>
      <p:ext uri="{BB962C8B-B14F-4D97-AF65-F5344CB8AC3E}">
        <p14:creationId xmlns:p14="http://schemas.microsoft.com/office/powerpoint/2010/main" val="1217744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2" grpId="0" animBg="1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0485FB15-7F66-13B7-026D-C41A80C99F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692181" y="5727172"/>
            <a:ext cx="1979023" cy="1979023"/>
          </a:xfrm>
          <a:prstGeom prst="donut">
            <a:avLst>
              <a:gd name="adj" fmla="val 3650"/>
            </a:avLst>
          </a:prstGeom>
          <a:gradFill flip="none" rotWithShape="1">
            <a:gsLst>
              <a:gs pos="0">
                <a:srgbClr val="172940"/>
              </a:gs>
              <a:gs pos="50000">
                <a:srgbClr val="5B89A6"/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98E1FEF6-A733-012F-73EA-85028E201AA7}"/>
              </a:ext>
            </a:extLst>
          </p:cNvPr>
          <p:cNvSpPr/>
          <p:nvPr/>
        </p:nvSpPr>
        <p:spPr>
          <a:xfrm>
            <a:off x="-3637970" y="-164798"/>
            <a:ext cx="7187596" cy="7187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latin typeface="Nunito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13A7D-DA68-6542-B7E6-718435A5DDBF}"/>
              </a:ext>
            </a:extLst>
          </p:cNvPr>
          <p:cNvSpPr txBox="1"/>
          <p:nvPr/>
        </p:nvSpPr>
        <p:spPr>
          <a:xfrm>
            <a:off x="3740199" y="970263"/>
            <a:ext cx="2608791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sz="4000" b="1" spc="150">
                <a:solidFill>
                  <a:schemeClr val="bg1"/>
                </a:solidFill>
                <a:latin typeface="Nunito Sans ExtraBold" panose="020B0604020202020204" pitchFamily="2" charset="0"/>
                <a:ea typeface="Source Sans Pro" panose="020B0503030403020204" pitchFamily="34" charset="0"/>
                <a:cs typeface="Lato Heavy" panose="020F0502020204030203" pitchFamily="34" charset="0"/>
              </a:rPr>
              <a:t>ATÉ 2002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1495DB7-89A3-8748-B7D9-3E97EF3D4E55}"/>
              </a:ext>
            </a:extLst>
          </p:cNvPr>
          <p:cNvSpPr txBox="1">
            <a:spLocks/>
          </p:cNvSpPr>
          <p:nvPr/>
        </p:nvSpPr>
        <p:spPr>
          <a:xfrm>
            <a:off x="3799645" y="1617023"/>
            <a:ext cx="6045886" cy="353943"/>
          </a:xfrm>
          <a:prstGeom prst="rect">
            <a:avLst/>
          </a:prstGeom>
        </p:spPr>
        <p:txBody>
          <a:bodyPr vert="horz" wrap="non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000" spc="600">
                <a:solidFill>
                  <a:schemeClr val="bg1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COMO ERA VOAR NO PASSADO?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9CFF3A-2E07-0F47-889D-DDF0837441A6}"/>
              </a:ext>
            </a:extLst>
          </p:cNvPr>
          <p:cNvSpPr txBox="1"/>
          <p:nvPr/>
        </p:nvSpPr>
        <p:spPr>
          <a:xfrm>
            <a:off x="3873477" y="2737892"/>
            <a:ext cx="26084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SERVIÇO DE LUXO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C0C3E9B-675E-674E-83AC-23EA821DD25F}"/>
              </a:ext>
            </a:extLst>
          </p:cNvPr>
          <p:cNvSpPr txBox="1">
            <a:spLocks/>
          </p:cNvSpPr>
          <p:nvPr/>
        </p:nvSpPr>
        <p:spPr>
          <a:xfrm>
            <a:off x="4015349" y="3138002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Alimentação Gourmet</a:t>
            </a:r>
          </a:p>
        </p:txBody>
      </p:sp>
      <p:pic>
        <p:nvPicPr>
          <p:cNvPr id="40" name="Espaço Reservado para Imagem 39">
            <a:extLst>
              <a:ext uri="{FF2B5EF4-FFF2-40B4-BE49-F238E27FC236}">
                <a16:creationId xmlns:a16="http://schemas.microsoft.com/office/drawing/2014/main" id="{EF42DB6E-475D-A527-7E32-C7EE7EFC559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1835" b="1835"/>
          <a:stretch/>
        </p:blipFill>
        <p:spPr>
          <a:xfrm>
            <a:off x="-9524" y="0"/>
            <a:ext cx="3429893" cy="6858000"/>
          </a:xfr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CD24BE0-71A5-7F42-47CD-90CA35BE287D}"/>
              </a:ext>
            </a:extLst>
          </p:cNvPr>
          <p:cNvSpPr txBox="1">
            <a:spLocks/>
          </p:cNvSpPr>
          <p:nvPr/>
        </p:nvSpPr>
        <p:spPr>
          <a:xfrm>
            <a:off x="3943631" y="3589594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Bebidas (inclusive alcoólicas)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3DD50-ED43-430B-4567-92D261D4135E}"/>
              </a:ext>
            </a:extLst>
          </p:cNvPr>
          <p:cNvSpPr txBox="1">
            <a:spLocks/>
          </p:cNvSpPr>
          <p:nvPr/>
        </p:nvSpPr>
        <p:spPr>
          <a:xfrm>
            <a:off x="3907772" y="4041186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Talheres de prata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3C07814-559C-3EEB-ABB3-A23489E8C17F}"/>
              </a:ext>
            </a:extLst>
          </p:cNvPr>
          <p:cNvSpPr txBox="1">
            <a:spLocks/>
          </p:cNvSpPr>
          <p:nvPr/>
        </p:nvSpPr>
        <p:spPr>
          <a:xfrm>
            <a:off x="3802602" y="4492778"/>
            <a:ext cx="2597497" cy="34240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Mais espaço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A003468-8272-2D26-9D16-61DFEB72CAE0}"/>
              </a:ext>
            </a:extLst>
          </p:cNvPr>
          <p:cNvSpPr txBox="1">
            <a:spLocks/>
          </p:cNvSpPr>
          <p:nvPr/>
        </p:nvSpPr>
        <p:spPr>
          <a:xfrm>
            <a:off x="3569581" y="4944372"/>
            <a:ext cx="2597497" cy="98873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Bagagem e todos os serviços embutidos no valor do bilhete (</a:t>
            </a:r>
            <a:r>
              <a:rPr lang="pt-BR" sz="1400" err="1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Bundled</a:t>
            </a:r>
            <a:r>
              <a:rPr lang="pt-BR" sz="1400">
                <a:solidFill>
                  <a:schemeClr val="bg1"/>
                </a:solidFill>
                <a:latin typeface="Nunito Sans ExtraLight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t>)</a:t>
            </a:r>
            <a:endParaRPr lang="en-US" sz="1400">
              <a:solidFill>
                <a:schemeClr val="bg1"/>
              </a:solidFill>
              <a:latin typeface="Nunito Sans ExtraLight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34D1016-2497-2DB4-43BA-05F9B03AE48A}"/>
              </a:ext>
            </a:extLst>
          </p:cNvPr>
          <p:cNvCxnSpPr>
            <a:cxnSpLocks/>
          </p:cNvCxnSpPr>
          <p:nvPr/>
        </p:nvCxnSpPr>
        <p:spPr>
          <a:xfrm flipV="1">
            <a:off x="7049761" y="2665562"/>
            <a:ext cx="0" cy="4192438"/>
          </a:xfrm>
          <a:prstGeom prst="line">
            <a:avLst/>
          </a:prstGeom>
          <a:ln w="76200">
            <a:solidFill>
              <a:srgbClr val="A7D5F2"/>
            </a:solidFill>
          </a:ln>
          <a:effectLst>
            <a:outerShdw blurRad="76200" dist="50800" dir="2700000" algn="tl" rotWithShape="0">
              <a:schemeClr val="bg2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1">
            <a:extLst>
              <a:ext uri="{FF2B5EF4-FFF2-40B4-BE49-F238E27FC236}">
                <a16:creationId xmlns:a16="http://schemas.microsoft.com/office/drawing/2014/main" id="{A45FE49F-C58C-6562-7FF0-F79DE3EB2BB0}"/>
              </a:ext>
            </a:extLst>
          </p:cNvPr>
          <p:cNvSpPr txBox="1"/>
          <p:nvPr/>
        </p:nvSpPr>
        <p:spPr>
          <a:xfrm>
            <a:off x="7521676" y="2737892"/>
            <a:ext cx="22829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2000" b="1" spc="75">
                <a:solidFill>
                  <a:schemeClr val="accent4">
                    <a:lumMod val="60000"/>
                    <a:lumOff val="40000"/>
                  </a:schemeClr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PARA POUCOS*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CAF23C9-27C9-BDA6-E168-7D3A8B0BD54B}"/>
              </a:ext>
            </a:extLst>
          </p:cNvPr>
          <p:cNvSpPr txBox="1"/>
          <p:nvPr/>
        </p:nvSpPr>
        <p:spPr>
          <a:xfrm>
            <a:off x="8138513" y="4665977"/>
            <a:ext cx="1199367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32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0,1%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795A91F-D894-A897-3762-B33C82DD1CB6}"/>
              </a:ext>
            </a:extLst>
          </p:cNvPr>
          <p:cNvSpPr txBox="1">
            <a:spLocks/>
          </p:cNvSpPr>
          <p:nvPr/>
        </p:nvSpPr>
        <p:spPr>
          <a:xfrm>
            <a:off x="9601840" y="4539246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Percentual dos bilhetes vendidos abaixo de R$ 200,00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55FB5455-A343-7C7B-7CB0-ADCB0B4AC867}"/>
              </a:ext>
            </a:extLst>
          </p:cNvPr>
          <p:cNvSpPr txBox="1"/>
          <p:nvPr/>
        </p:nvSpPr>
        <p:spPr>
          <a:xfrm>
            <a:off x="8138513" y="5577020"/>
            <a:ext cx="1414170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36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22,8</a:t>
            </a:r>
            <a:r>
              <a:rPr lang="en-US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%</a:t>
            </a:r>
            <a:endParaRPr lang="en-US" sz="36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998908B3-67FE-3ED5-3677-6788BD5B6B37}"/>
              </a:ext>
            </a:extLst>
          </p:cNvPr>
          <p:cNvSpPr txBox="1">
            <a:spLocks/>
          </p:cNvSpPr>
          <p:nvPr/>
        </p:nvSpPr>
        <p:spPr>
          <a:xfrm>
            <a:off x="9601840" y="5582238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Percentual dos bilhetes vendidos abaixo de R$ 500,00</a:t>
            </a: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A2D06DDE-CADE-8EEB-6246-41EAA1F3C35E}"/>
              </a:ext>
            </a:extLst>
          </p:cNvPr>
          <p:cNvSpPr txBox="1"/>
          <p:nvPr/>
        </p:nvSpPr>
        <p:spPr>
          <a:xfrm>
            <a:off x="8096457" y="3285734"/>
            <a:ext cx="116089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algn="ctr"/>
            <a:r>
              <a:rPr lang="en-US" sz="44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38</a:t>
            </a:r>
            <a:endParaRPr lang="en-US" sz="24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1600" b="1" spc="75">
                <a:solidFill>
                  <a:schemeClr val="bg1"/>
                </a:solidFill>
                <a:latin typeface="Nunito Sans SemiBold" pitchFamily="2" charset="77"/>
                <a:ea typeface="Source Sans Pro" panose="020B0503030403020204" pitchFamily="34" charset="0"/>
                <a:cs typeface="Lato Heavy" panose="020F0502020204030203" pitchFamily="34" charset="0"/>
              </a:rPr>
              <a:t>MILHÕES</a:t>
            </a:r>
            <a:endParaRPr lang="en-US" sz="3200" b="1" spc="75">
              <a:solidFill>
                <a:schemeClr val="bg1"/>
              </a:solidFill>
              <a:latin typeface="Nunito Sans SemiBold" pitchFamily="2" charset="77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475D0CA9-A7DC-AF3F-1B6F-1C16910F8B22}"/>
              </a:ext>
            </a:extLst>
          </p:cNvPr>
          <p:cNvSpPr txBox="1">
            <a:spLocks/>
          </p:cNvSpPr>
          <p:nvPr/>
        </p:nvSpPr>
        <p:spPr>
          <a:xfrm>
            <a:off x="9576118" y="3568914"/>
            <a:ext cx="1621326" cy="7017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Passageiros Transportados</a:t>
            </a:r>
            <a:b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</a:br>
            <a:r>
              <a:rPr lang="pt-BR" sz="12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(DOM + INT)</a:t>
            </a:r>
          </a:p>
        </p:txBody>
      </p:sp>
      <p:pic>
        <p:nvPicPr>
          <p:cNvPr id="44" name="Imagem 43" descr="Ícone&#10;&#10;Descrição gerada automaticamente">
            <a:extLst>
              <a:ext uri="{FF2B5EF4-FFF2-40B4-BE49-F238E27FC236}">
                <a16:creationId xmlns:a16="http://schemas.microsoft.com/office/drawing/2014/main" id="{FDB517E9-E82D-E5F8-37D6-9080B06E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587" y="3464438"/>
            <a:ext cx="591986" cy="740929"/>
          </a:xfrm>
          <a:prstGeom prst="rect">
            <a:avLst/>
          </a:prstGeom>
        </p:spPr>
      </p:pic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315E5DBE-FB5C-2FB3-D380-2EDAC048F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498" y="4634384"/>
            <a:ext cx="591986" cy="740929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462E52E2-445A-6B3D-E1B1-E5DEFF6AC0E0}"/>
              </a:ext>
            </a:extLst>
          </p:cNvPr>
          <p:cNvSpPr txBox="1">
            <a:spLocks/>
          </p:cNvSpPr>
          <p:nvPr/>
        </p:nvSpPr>
        <p:spPr>
          <a:xfrm>
            <a:off x="7334185" y="6334759"/>
            <a:ext cx="2133665" cy="44396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100">
                <a:solidFill>
                  <a:schemeClr val="bg1"/>
                </a:solidFill>
                <a:latin typeface="Nunito Sans" pitchFamily="2" charset="0"/>
                <a:cs typeface="Poppins" panose="00000500000000000000" pitchFamily="2" charset="0"/>
              </a:rPr>
              <a:t>* Dados de 2002 corrigidos a valor presente pelo IPCA</a:t>
            </a:r>
          </a:p>
        </p:txBody>
      </p:sp>
    </p:spTree>
    <p:extLst>
      <p:ext uri="{BB962C8B-B14F-4D97-AF65-F5344CB8AC3E}">
        <p14:creationId xmlns:p14="http://schemas.microsoft.com/office/powerpoint/2010/main" val="1183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dirty="0" smtClean="0">
            <a:solidFill>
              <a:srgbClr val="A66A21"/>
            </a:solidFill>
            <a:latin typeface="Asap ExtraBold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E9AB42C09A5142BF4DA83E120836C2" ma:contentTypeVersion="16" ma:contentTypeDescription="Crie um novo documento." ma:contentTypeScope="" ma:versionID="be2542913442220dde820ac9838cd0aa">
  <xsd:schema xmlns:xsd="http://www.w3.org/2001/XMLSchema" xmlns:xs="http://www.w3.org/2001/XMLSchema" xmlns:p="http://schemas.microsoft.com/office/2006/metadata/properties" xmlns:ns2="daaa9464-4424-40fe-be37-0a216c42574f" xmlns:ns3="858fbe19-3582-43df-8e84-fb58b8207311" targetNamespace="http://schemas.microsoft.com/office/2006/metadata/properties" ma:root="true" ma:fieldsID="2b22d4d31f3e84d8a8733839a5007a8b" ns2:_="" ns3:_="">
    <xsd:import namespace="daaa9464-4424-40fe-be37-0a216c42574f"/>
    <xsd:import namespace="858fbe19-3582-43df-8e84-fb58b8207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a9464-4424-40fe-be37-0a216c425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6affb6ac-fb53-4e05-9b81-1805607b1b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fbe19-3582-43df-8e84-fb58b8207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15926e2-8c6b-43a7-a75a-20bb8cefc38f}" ma:internalName="TaxCatchAll" ma:showField="CatchAllData" ma:web="858fbe19-3582-43df-8e84-fb58b82073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aa9464-4424-40fe-be37-0a216c42574f">
      <Terms xmlns="http://schemas.microsoft.com/office/infopath/2007/PartnerControls"/>
    </lcf76f155ced4ddcb4097134ff3c332f>
    <TaxCatchAll xmlns="858fbe19-3582-43df-8e84-fb58b8207311" xsi:nil="true"/>
    <SharedWithUsers xmlns="858fbe19-3582-43df-8e84-fb58b8207311">
      <UserInfo>
        <DisplayName>Adriano Pinto de Miranda</DisplayName>
        <AccountId>185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5724AAB-9C06-4570-96A8-DB5389373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B80AA0-96F5-4241-AEFE-2A99DD6987B1}">
  <ds:schemaRefs>
    <ds:schemaRef ds:uri="858fbe19-3582-43df-8e84-fb58b8207311"/>
    <ds:schemaRef ds:uri="daaa9464-4424-40fe-be37-0a216c4257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925853-637A-4C3E-A0A7-213B63753692}">
  <ds:schemaRefs>
    <ds:schemaRef ds:uri="858fbe19-3582-43df-8e84-fb58b8207311"/>
    <ds:schemaRef ds:uri="daaa9464-4424-40fe-be37-0a216c4257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2737</TotalTime>
  <Words>1069</Words>
  <Application>Microsoft Office PowerPoint</Application>
  <PresentationFormat>Widescreen</PresentationFormat>
  <Paragraphs>328</Paragraphs>
  <Slides>19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8" baseType="lpstr">
      <vt:lpstr>Calibri Light</vt:lpstr>
      <vt:lpstr>Anchor Bold</vt:lpstr>
      <vt:lpstr>Nunito Sans SemiBold</vt:lpstr>
      <vt:lpstr>Nunito Sans</vt:lpstr>
      <vt:lpstr>Avenir Next LT Pro</vt:lpstr>
      <vt:lpstr>Poppins</vt:lpstr>
      <vt:lpstr>Symbol</vt:lpstr>
      <vt:lpstr>Arial Black</vt:lpstr>
      <vt:lpstr>Gotham Book</vt:lpstr>
      <vt:lpstr>Gotham Black</vt:lpstr>
      <vt:lpstr>Nunito Sans ExtraBold</vt:lpstr>
      <vt:lpstr>Gotham Ultra</vt:lpstr>
      <vt:lpstr>Calibri</vt:lpstr>
      <vt:lpstr>Arial</vt:lpstr>
      <vt:lpstr>Arial Narrow</vt:lpstr>
      <vt:lpstr>Nunito Sans ExtraLight</vt:lpstr>
      <vt:lpstr>Lato Light</vt:lpstr>
      <vt:lpstr>Constantia</vt:lpstr>
      <vt:lpstr>Tema do Office</vt:lpstr>
      <vt:lpstr>Apresentação do PowerPoint</vt:lpstr>
      <vt:lpstr>Apresentação do PowerPoint</vt:lpstr>
      <vt:lpstr>Tarifas Médias 1º semestre 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Doaldo Navai Junior</dc:creator>
  <cp:lastModifiedBy>Adriano Miranda</cp:lastModifiedBy>
  <cp:revision>9</cp:revision>
  <dcterms:created xsi:type="dcterms:W3CDTF">2023-06-08T21:02:00Z</dcterms:created>
  <dcterms:modified xsi:type="dcterms:W3CDTF">2023-10-03T11:59:01Z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0x01010066E9AB42C09A5142BF4DA83E120836C2</vt:lpwstr>
  </property>
  <property fmtid="{D5CDD505-2E9C-101B-9397-08002B2CF9AE}" pid="3" name="MediaServiceImageTags">
    <vt:lpwstr/>
  </property>
</Properties>
</file>