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8" r:id="rId4"/>
    <p:sldId id="269" r:id="rId5"/>
    <p:sldId id="272" r:id="rId6"/>
    <p:sldId id="271" r:id="rId7"/>
    <p:sldId id="273" r:id="rId8"/>
    <p:sldId id="275" r:id="rId9"/>
    <p:sldId id="274" r:id="rId10"/>
    <p:sldId id="276" r:id="rId11"/>
    <p:sldId id="277" r:id="rId12"/>
    <p:sldId id="25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81853-B274-4D02-9815-9452AD696CE6}" v="1" dt="2023-09-26T14:04:29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7"/>
    <p:restoredTop sz="94694"/>
  </p:normalViewPr>
  <p:slideViewPr>
    <p:cSldViewPr snapToGrid="0">
      <p:cViewPr varScale="1">
        <p:scale>
          <a:sx n="108" d="100"/>
          <a:sy n="108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Basso Lacerda" userId="2ae3913f-b9da-464c-97c8-a2bab7b67fce" providerId="ADAL" clId="{85281853-B274-4D02-9815-9452AD696CE6}"/>
    <pc:docChg chg="modSld">
      <pc:chgData name="Marina Basso Lacerda" userId="2ae3913f-b9da-464c-97c8-a2bab7b67fce" providerId="ADAL" clId="{85281853-B274-4D02-9815-9452AD696CE6}" dt="2023-09-26T14:06:00.025" v="62" actId="20577"/>
      <pc:docMkLst>
        <pc:docMk/>
      </pc:docMkLst>
      <pc:sldChg chg="modSp mod">
        <pc:chgData name="Marina Basso Lacerda" userId="2ae3913f-b9da-464c-97c8-a2bab7b67fce" providerId="ADAL" clId="{85281853-B274-4D02-9815-9452AD696CE6}" dt="2023-09-26T14:05:16.957" v="36" actId="14100"/>
        <pc:sldMkLst>
          <pc:docMk/>
          <pc:sldMk cId="3930683414" sldId="265"/>
        </pc:sldMkLst>
        <pc:spChg chg="mod">
          <ac:chgData name="Marina Basso Lacerda" userId="2ae3913f-b9da-464c-97c8-a2bab7b67fce" providerId="ADAL" clId="{85281853-B274-4D02-9815-9452AD696CE6}" dt="2023-09-26T14:05:16.957" v="36" actId="14100"/>
          <ac:spMkLst>
            <pc:docMk/>
            <pc:sldMk cId="3930683414" sldId="265"/>
            <ac:spMk id="3" creationId="{A3D076F3-9D81-93B9-9A2A-4EBC9B02D426}"/>
          </ac:spMkLst>
        </pc:spChg>
      </pc:sldChg>
      <pc:sldChg chg="modSp mod">
        <pc:chgData name="Marina Basso Lacerda" userId="2ae3913f-b9da-464c-97c8-a2bab7b67fce" providerId="ADAL" clId="{85281853-B274-4D02-9815-9452AD696CE6}" dt="2023-09-26T14:05:03.548" v="26" actId="20577"/>
        <pc:sldMkLst>
          <pc:docMk/>
          <pc:sldMk cId="1460029826" sldId="268"/>
        </pc:sldMkLst>
        <pc:spChg chg="mod">
          <ac:chgData name="Marina Basso Lacerda" userId="2ae3913f-b9da-464c-97c8-a2bab7b67fce" providerId="ADAL" clId="{85281853-B274-4D02-9815-9452AD696CE6}" dt="2023-09-26T14:05:03.548" v="26" actId="20577"/>
          <ac:spMkLst>
            <pc:docMk/>
            <pc:sldMk cId="1460029826" sldId="268"/>
            <ac:spMk id="3" creationId="{A3D076F3-9D81-93B9-9A2A-4EBC9B02D426}"/>
          </ac:spMkLst>
        </pc:spChg>
      </pc:sldChg>
      <pc:sldChg chg="modSp mod">
        <pc:chgData name="Marina Basso Lacerda" userId="2ae3913f-b9da-464c-97c8-a2bab7b67fce" providerId="ADAL" clId="{85281853-B274-4D02-9815-9452AD696CE6}" dt="2023-09-26T14:05:24.977" v="40" actId="20577"/>
        <pc:sldMkLst>
          <pc:docMk/>
          <pc:sldMk cId="1230725347" sldId="269"/>
        </pc:sldMkLst>
        <pc:spChg chg="mod">
          <ac:chgData name="Marina Basso Lacerda" userId="2ae3913f-b9da-464c-97c8-a2bab7b67fce" providerId="ADAL" clId="{85281853-B274-4D02-9815-9452AD696CE6}" dt="2023-09-26T14:05:24.977" v="40" actId="20577"/>
          <ac:spMkLst>
            <pc:docMk/>
            <pc:sldMk cId="1230725347" sldId="269"/>
            <ac:spMk id="3" creationId="{A3D076F3-9D81-93B9-9A2A-4EBC9B02D426}"/>
          </ac:spMkLst>
        </pc:spChg>
      </pc:sldChg>
      <pc:sldChg chg="modSp mod">
        <pc:chgData name="Marina Basso Lacerda" userId="2ae3913f-b9da-464c-97c8-a2bab7b67fce" providerId="ADAL" clId="{85281853-B274-4D02-9815-9452AD696CE6}" dt="2023-09-26T14:05:34.922" v="46" actId="6549"/>
        <pc:sldMkLst>
          <pc:docMk/>
          <pc:sldMk cId="274565122" sldId="271"/>
        </pc:sldMkLst>
        <pc:spChg chg="mod">
          <ac:chgData name="Marina Basso Lacerda" userId="2ae3913f-b9da-464c-97c8-a2bab7b67fce" providerId="ADAL" clId="{85281853-B274-4D02-9815-9452AD696CE6}" dt="2023-09-26T14:05:34.922" v="46" actId="6549"/>
          <ac:spMkLst>
            <pc:docMk/>
            <pc:sldMk cId="274565122" sldId="271"/>
            <ac:spMk id="3" creationId="{A3D076F3-9D81-93B9-9A2A-4EBC9B02D426}"/>
          </ac:spMkLst>
        </pc:spChg>
      </pc:sldChg>
      <pc:sldChg chg="modSp mod">
        <pc:chgData name="Marina Basso Lacerda" userId="2ae3913f-b9da-464c-97c8-a2bab7b67fce" providerId="ADAL" clId="{85281853-B274-4D02-9815-9452AD696CE6}" dt="2023-09-26T14:04:58.310" v="15" actId="20577"/>
        <pc:sldMkLst>
          <pc:docMk/>
          <pc:sldMk cId="94064462" sldId="272"/>
        </pc:sldMkLst>
        <pc:spChg chg="mod">
          <ac:chgData name="Marina Basso Lacerda" userId="2ae3913f-b9da-464c-97c8-a2bab7b67fce" providerId="ADAL" clId="{85281853-B274-4D02-9815-9452AD696CE6}" dt="2023-09-26T14:04:58.310" v="15" actId="20577"/>
          <ac:spMkLst>
            <pc:docMk/>
            <pc:sldMk cId="94064462" sldId="272"/>
            <ac:spMk id="3" creationId="{A3D076F3-9D81-93B9-9A2A-4EBC9B02D426}"/>
          </ac:spMkLst>
        </pc:spChg>
      </pc:sldChg>
      <pc:sldChg chg="modSp mod">
        <pc:chgData name="Marina Basso Lacerda" userId="2ae3913f-b9da-464c-97c8-a2bab7b67fce" providerId="ADAL" clId="{85281853-B274-4D02-9815-9452AD696CE6}" dt="2023-09-26T14:05:39.184" v="48" actId="6549"/>
        <pc:sldMkLst>
          <pc:docMk/>
          <pc:sldMk cId="344165789" sldId="273"/>
        </pc:sldMkLst>
        <pc:spChg chg="mod">
          <ac:chgData name="Marina Basso Lacerda" userId="2ae3913f-b9da-464c-97c8-a2bab7b67fce" providerId="ADAL" clId="{85281853-B274-4D02-9815-9452AD696CE6}" dt="2023-09-26T14:05:39.184" v="48" actId="6549"/>
          <ac:spMkLst>
            <pc:docMk/>
            <pc:sldMk cId="344165789" sldId="273"/>
            <ac:spMk id="3" creationId="{A3D076F3-9D81-93B9-9A2A-4EBC9B02D426}"/>
          </ac:spMkLst>
        </pc:spChg>
      </pc:sldChg>
      <pc:sldChg chg="modSp mod">
        <pc:chgData name="Marina Basso Lacerda" userId="2ae3913f-b9da-464c-97c8-a2bab7b67fce" providerId="ADAL" clId="{85281853-B274-4D02-9815-9452AD696CE6}" dt="2023-09-26T14:05:46.131" v="54" actId="20577"/>
        <pc:sldMkLst>
          <pc:docMk/>
          <pc:sldMk cId="559637705" sldId="275"/>
        </pc:sldMkLst>
        <pc:spChg chg="mod">
          <ac:chgData name="Marina Basso Lacerda" userId="2ae3913f-b9da-464c-97c8-a2bab7b67fce" providerId="ADAL" clId="{85281853-B274-4D02-9815-9452AD696CE6}" dt="2023-09-26T14:05:46.131" v="54" actId="20577"/>
          <ac:spMkLst>
            <pc:docMk/>
            <pc:sldMk cId="559637705" sldId="275"/>
            <ac:spMk id="3" creationId="{A3D076F3-9D81-93B9-9A2A-4EBC9B02D426}"/>
          </ac:spMkLst>
        </pc:spChg>
      </pc:sldChg>
      <pc:sldChg chg="modSp mod">
        <pc:chgData name="Marina Basso Lacerda" userId="2ae3913f-b9da-464c-97c8-a2bab7b67fce" providerId="ADAL" clId="{85281853-B274-4D02-9815-9452AD696CE6}" dt="2023-09-26T14:05:55.982" v="58" actId="20577"/>
        <pc:sldMkLst>
          <pc:docMk/>
          <pc:sldMk cId="2327857705" sldId="276"/>
        </pc:sldMkLst>
        <pc:spChg chg="mod">
          <ac:chgData name="Marina Basso Lacerda" userId="2ae3913f-b9da-464c-97c8-a2bab7b67fce" providerId="ADAL" clId="{85281853-B274-4D02-9815-9452AD696CE6}" dt="2023-09-26T14:05:55.982" v="58" actId="20577"/>
          <ac:spMkLst>
            <pc:docMk/>
            <pc:sldMk cId="2327857705" sldId="276"/>
            <ac:spMk id="3" creationId="{A3D076F3-9D81-93B9-9A2A-4EBC9B02D426}"/>
          </ac:spMkLst>
        </pc:spChg>
      </pc:sldChg>
      <pc:sldChg chg="modSp mod">
        <pc:chgData name="Marina Basso Lacerda" userId="2ae3913f-b9da-464c-97c8-a2bab7b67fce" providerId="ADAL" clId="{85281853-B274-4D02-9815-9452AD696CE6}" dt="2023-09-26T14:06:00.025" v="62" actId="20577"/>
        <pc:sldMkLst>
          <pc:docMk/>
          <pc:sldMk cId="4214615796" sldId="277"/>
        </pc:sldMkLst>
        <pc:spChg chg="mod">
          <ac:chgData name="Marina Basso Lacerda" userId="2ae3913f-b9da-464c-97c8-a2bab7b67fce" providerId="ADAL" clId="{85281853-B274-4D02-9815-9452AD696CE6}" dt="2023-09-26T14:06:00.025" v="62" actId="20577"/>
          <ac:spMkLst>
            <pc:docMk/>
            <pc:sldMk cId="4214615796" sldId="277"/>
            <ac:spMk id="3" creationId="{A3D076F3-9D81-93B9-9A2A-4EBC9B02D4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3804A-0E5E-C6A8-CB0F-059480D2B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053DA4-076F-E1D9-EBFF-BDFB1695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27E5DD-4A88-9612-7083-6C16423B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26/09/2023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A8C8AF-B77D-2537-EE1C-02CF15B3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A65B8-90D4-615F-7BC4-25FD5236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157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58F49-A9EF-E9AE-4001-689E560C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2C4543-7564-48B6-32FA-C7D2F983E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79ABE9-8B45-2785-60BC-9D7C9B77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26/09/2023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3FDE00-F951-2BB8-92CA-CEED9B0A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984868-DDD0-4D40-DC91-DA08B836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595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4B0D2E-1F35-0A84-1048-AC00B73A4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CC7859-627B-F96A-15EB-BD8A269E9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18F340-000A-E2F2-AA4B-78C8A2D0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26/09/2023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E79111-234E-7DB4-621B-3251BFEE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E1A872-CB02-407E-5472-81F552C9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118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2993F-AD3C-1B06-9AAD-39D75D64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9A1B2F-B216-66C2-BB9B-AEE7E6737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66444F-D30D-AC95-99FF-A26C2F510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26/09/2023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23125B-2D00-4496-CE2A-1BA5B419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4DA385-FFB6-FF18-8FBD-DDF964EF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283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327EE-47AA-2C84-F676-CCE22F6B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8C65C0-D53C-CB3E-352B-600F43908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6D5776-7E3F-4D28-538E-E27CE7CC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26/09/2023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E72330-92ED-F352-7D93-9C742EE9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8AD725-796E-D397-6D8F-5E6159FA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410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C6E81-CB47-08F9-F11A-0A686D74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E345E2-8A0B-29A4-255A-AE434F242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3309FA-6B62-FB7F-9075-751C5716D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C93C97-1D20-3A83-6D0E-42F5B96C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26/09/2023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6D5B8F-CD2F-BFFB-3554-F53F0853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282CEF-CD0B-7E6F-645E-7FF18311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90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716AD-2B60-2AA4-02D0-70C2DB29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DA759C-C76F-DBA3-A924-E89BEA929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F57258-2E11-2A37-BCDC-7ECF86518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34E654-D58F-C1F3-087E-68FD51954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A0B4CF3-9310-4D3C-FC0D-6DB82C434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B94553-66CA-37CF-CAC1-B8FFFC23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26/09/2023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6A8B121-7F4F-44EA-7B11-7DE269FE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787FC2D-2A2D-A4F2-20F1-B1FE8C9E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114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EB06A-0A87-DFAB-3446-73F230AC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9B747F9-B0DB-678F-5BA6-0CDDAA08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26/09/2023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F3D47A7-3FF8-270C-EEA9-6FD15D9E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F641D0C-B767-9D77-9047-41277611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73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21E9394-9E83-2388-3D12-416B11E8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26/09/2023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A57FB84-A215-C6BC-654D-A096599B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ADEC63-6414-36D3-9112-5BF014A4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520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1A2F6-E125-D44A-54A4-FF896EB28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E3C7B4-77B6-0E10-234C-781CD5E1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57EC10-D64D-D2FC-55FD-8E424F91E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3A6873-B025-45E9-BB7E-9349D4CA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26/09/2023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90999B-9F9F-5FF0-50A6-40E8B760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D36AF1-E92E-BAAB-3BBC-3B150F7F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436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43882-9B80-E80B-4EA4-23A17E2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4A3C2A0-1A83-BAE6-F040-AEB06C2F6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FF9B47-706F-3083-FA44-64FB068C1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69D9F4-8802-FD20-E13A-6154B601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AD10-04F6-6041-B8BF-768B8241C80C}" type="datetimeFigureOut">
              <a:rPr lang="pt-BR" smtClean="0"/>
              <a:t>26/09/2023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D718DF-FC6E-466A-9CFA-19B7507B2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B172C9-255A-1CBA-3D59-00E9F95A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4A59-C9EB-1746-A8AF-1DF27F7BEB1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331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4606F5B-C0C0-6EA4-747D-C8797E52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1C89A2-4959-9C65-6A4D-912141265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8D8562-BBA3-3A1A-2C85-9386928DF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AD10-04F6-6041-B8BF-768B8241C80C}" type="datetimeFigureOut">
              <a:rPr lang="pt-BR" smtClean="0"/>
              <a:t>26/09/2023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5C1F9F-5E0C-AB29-063C-1A092EBD9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547733-4F6B-D2D7-9D02-32EB8FB85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4A59-C9EB-1746-A8AF-1DF27F7BEB1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429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CACCE1A2-2F39-8E48-ECC1-DE3D383B9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406" y="1463441"/>
            <a:ext cx="6429670" cy="34912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dirty="0">
                <a:effectLst/>
                <a:latin typeface="Helvetica" pitchFamily="2" charset="0"/>
              </a:rPr>
              <a:t>GT PARA  O ENFRENTAMENTO AO DISCURSO DE ÓDIO</a:t>
            </a:r>
            <a:br>
              <a:rPr lang="pt-BR" sz="3200" dirty="0">
                <a:effectLst/>
                <a:latin typeface="Helvetica" pitchFamily="2" charset="0"/>
              </a:rPr>
            </a:br>
            <a:r>
              <a:rPr lang="pt-BR" sz="3200" dirty="0">
                <a:effectLst/>
                <a:latin typeface="Helvetica" pitchFamily="2" charset="0"/>
              </a:rPr>
              <a:t>E AO EXTREMISMO NO BRASIL</a:t>
            </a:r>
            <a:br>
              <a:rPr lang="pt-BR" sz="3200" dirty="0">
                <a:effectLst/>
                <a:latin typeface="Helvetica" pitchFamily="2" charset="0"/>
              </a:rPr>
            </a:br>
            <a:br>
              <a:rPr lang="pt-BR" sz="3200" dirty="0">
                <a:effectLst/>
                <a:latin typeface="Helvetica" pitchFamily="2" charset="0"/>
              </a:rPr>
            </a:br>
            <a:r>
              <a:rPr lang="pt-BR" sz="3200" dirty="0">
                <a:effectLst/>
                <a:latin typeface="Helvetica" pitchFamily="2" charset="0"/>
              </a:rPr>
              <a:t>Encaminhamento às Recomendações do Relatório</a:t>
            </a:r>
            <a:br>
              <a:rPr lang="pt-BR" sz="3200" dirty="0">
                <a:effectLst/>
                <a:latin typeface="Helvetica" pitchFamily="2" charset="0"/>
              </a:rPr>
            </a:br>
            <a:endParaRPr lang="pt-BR" sz="3200" dirty="0"/>
          </a:p>
        </p:txBody>
      </p:sp>
      <p:pic>
        <p:nvPicPr>
          <p:cNvPr id="10" name="Imagem 9" descr="Imagem de texto no celular&#10;&#10;Descrição gerada automaticamente com confiança baixa">
            <a:extLst>
              <a:ext uri="{FF2B5EF4-FFF2-40B4-BE49-F238E27FC236}">
                <a16:creationId xmlns:a16="http://schemas.microsoft.com/office/drawing/2014/main" id="{3D6AD248-0D65-0DB1-75AB-E00F87B23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40" y="1736202"/>
            <a:ext cx="3831654" cy="39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1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EDE26-31FB-4775-D539-98683389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2"/>
            <a:ext cx="10515600" cy="137096"/>
          </a:xfrm>
        </p:spPr>
        <p:txBody>
          <a:bodyPr>
            <a:normAutofit fontScale="90000"/>
          </a:bodyPr>
          <a:lstStyle/>
          <a:p>
            <a: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EMPRESAS E DIREITOS HUMANOS</a:t>
            </a:r>
            <a:b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D076F3-9D81-93B9-9A2A-4EBC9B02D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916" y="1825625"/>
            <a:ext cx="9968883" cy="4351338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/>
              <a:t>Programa Empresa Pró-Ética. Em parceria com a CGU, está sendo ampliado o Programa Empresa Pró-Ética, que inclui parâmetros de diretos humanos a serem observados pelas empresas, assim como parâmetros para enfrentamento ao discurso de ódio.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5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EDE26-31FB-4775-D539-98683389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2"/>
            <a:ext cx="10515600" cy="137096"/>
          </a:xfrm>
        </p:spPr>
        <p:txBody>
          <a:bodyPr>
            <a:normAutofit fontScale="90000"/>
          </a:bodyPr>
          <a:lstStyle/>
          <a:p>
            <a: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COMUNICAÇÃO</a:t>
            </a:r>
            <a:b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D076F3-9D81-93B9-9A2A-4EBC9B02D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916" y="1825625"/>
            <a:ext cx="9968883" cy="4351338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Campanha “Ódio ou Opinião”.</a:t>
            </a:r>
          </a:p>
          <a:p>
            <a:pPr marL="0" indent="0">
              <a:buNone/>
            </a:pP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Divulgação de ações com histórias de luta contra ódio e discurso de ódio.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461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5BD68-C6FE-5076-65C3-DF1537A7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D82E2A32-3DD5-F3BE-BA53-3BD34E7B7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8350" cy="6858000"/>
          </a:xfrm>
        </p:spPr>
      </p:pic>
    </p:spTree>
    <p:extLst>
      <p:ext uri="{BB962C8B-B14F-4D97-AF65-F5344CB8AC3E}">
        <p14:creationId xmlns:p14="http://schemas.microsoft.com/office/powerpoint/2010/main" val="121549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EDE26-31FB-4775-D539-98683389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2"/>
            <a:ext cx="10515600" cy="137096"/>
          </a:xfrm>
        </p:spPr>
        <p:txBody>
          <a:bodyPr>
            <a:normAutofit fontScale="90000"/>
          </a:bodyPr>
          <a:lstStyle/>
          <a:p>
            <a: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E CULTURA EM DIREITOS HUMANOS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D076F3-9D81-93B9-9A2A-4EBC9B02D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708" y="1825625"/>
            <a:ext cx="10244091" cy="4351338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Pacto Nacional de Enfrentamento ao Discurso de Ódio no Brasil.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Construção de curso base sobre discurso de ódio e extremismo no Programa Nacional de Educação Continuada em Direitos Humanos.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Revisão do catálogo do PNEC-DH.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Parceria com a Fundação Banco do Brasil para identificação e desenvolvimento de Tecnologias Sociais em direitos humanos.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Recriação do Comitê Nacional de Educação e Cultura em Direitos Humanos e posterior revisão e atualização do Plano Nacional de Educação em Direitos Humanos. 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Cartilha sobre Uso Responsável de Telas. 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do novo Centro de Memória de Direitos Humanos.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068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EDE26-31FB-4775-D539-98683389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2"/>
            <a:ext cx="10515600" cy="137096"/>
          </a:xfrm>
        </p:spPr>
        <p:txBody>
          <a:bodyPr>
            <a:normAutofit fontScale="90000"/>
          </a:bodyPr>
          <a:lstStyle/>
          <a:p>
            <a:b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E PESQUISAS PARA SUBSIDIAR </a:t>
            </a:r>
            <a:b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 E POLÍTICAS PÚBLICAS 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D076F3-9D81-93B9-9A2A-4EBC9B02D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506" y="2592279"/>
            <a:ext cx="10084293" cy="3584683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Criação de área dedicada ao tema do enfrentamento ao discurso de ódio no ObservaDH – Observatório Nacional dos Direitos Humanos. </a:t>
            </a:r>
          </a:p>
          <a:p>
            <a:pPr marL="0" indent="0"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Pesquisa de opinião periódica sobre a percepção da população brasileira a respeito dos direitos humanos e práticas e discursos de ódio e intolerância no país.</a:t>
            </a:r>
          </a:p>
          <a:p>
            <a:pPr marL="0" indent="0"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Adaptação de ferramentas de autoavaliação e capacitação da INCLUA - Plataforma de Recursos Pró-Equidade em Políticas Públicas (IPEA).</a:t>
            </a:r>
          </a:p>
        </p:txBody>
      </p:sp>
    </p:spTree>
    <p:extLst>
      <p:ext uri="{BB962C8B-B14F-4D97-AF65-F5344CB8AC3E}">
        <p14:creationId xmlns:p14="http://schemas.microsoft.com/office/powerpoint/2010/main" val="146002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EDE26-31FB-4775-D539-98683389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2"/>
            <a:ext cx="10515600" cy="137096"/>
          </a:xfrm>
        </p:spPr>
        <p:txBody>
          <a:bodyPr>
            <a:normAutofit fontScale="90000"/>
          </a:bodyPr>
          <a:lstStyle/>
          <a:p>
            <a: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RECEBIMENTO E TRATAMENTO DE DENÚCIAS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D076F3-9D81-93B9-9A2A-4EBC9B02D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26" y="1825625"/>
            <a:ext cx="9933373" cy="4351338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Adequação dos multicanais de recebimento de denúncias ao tema de discurso de ódio e extremismos e ampliação de rede de encaminhamento de denúncias da ONDH para delegacias especializadas em operações cibernéticas.</a:t>
            </a:r>
          </a:p>
          <a:p>
            <a:pPr marL="0" indent="0"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Operação Escola Segura, de combate à violência nas escolas, envolvendo o CiberLab da Polícia Federal e a Ouvidoria Nacional de Direitos Humanos.</a:t>
            </a:r>
          </a:p>
          <a:p>
            <a:pPr marL="0" indent="0"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Parceria entre o CiberLab da Polícia Federal e a Ouvidoria Nacional de Direitos Humanos para o recebimento de denúncias de ameaças extremistas, com capacitação de colaboradores.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072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EDE26-31FB-4775-D539-98683389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2"/>
            <a:ext cx="10515600" cy="137096"/>
          </a:xfrm>
        </p:spPr>
        <p:txBody>
          <a:bodyPr>
            <a:normAutofit fontScale="90000"/>
          </a:bodyPr>
          <a:lstStyle/>
          <a:p>
            <a:r>
              <a:rPr lang="pt-BR" dirty="0"/>
              <a:t>INTERNACIONAL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D076F3-9D81-93B9-9A2A-4EBC9B02D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262" y="2506662"/>
            <a:ext cx="10173070" cy="4351338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Declaração por uma cultura de paz e democracia para combater as expressões e discursos de ódio, aprovada pelas Altas Autoridades na Plenária da RAADH.</a:t>
            </a:r>
          </a:p>
          <a:p>
            <a:pPr marL="0" indent="0"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 de Trabalho no âmbito da RAADH. A primeira reunião do Grupo de Trabalho será realizada entre os dias 21 e 24 de novembro, durante a XLII RAADH, na Presidência Pro Tempore Brasileira, em Brasília.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6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EDE26-31FB-4775-D539-98683389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2"/>
            <a:ext cx="10515600" cy="137096"/>
          </a:xfrm>
        </p:spPr>
        <p:txBody>
          <a:bodyPr>
            <a:normAutofit fontScale="90000"/>
          </a:bodyPr>
          <a:lstStyle/>
          <a:p>
            <a: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PROTEÇÃO E REPARAÇÃO ÀS VÍTIMAS </a:t>
            </a:r>
            <a:b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DISCURSOS DE ÓDIO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D076F3-9D81-93B9-9A2A-4EBC9B02D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118" y="1825625"/>
            <a:ext cx="10128682" cy="4351338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Nacional de Atendimento às Vítimas de Violência. 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Fortalecimento do Programa de Proteção aos Defensores de Direitos Humanos, Comunicadores e Ambientalistas, realização de capacitações de equipes estaduais.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Cooperação entre o Executivo e instituições do Sistema de Justiça e Segurança Pública voltado para o monitoramento e acompanhamento das ações judiciais e inquéritos policiais que envolvam a vitimização de defensoras e defensores.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Fortalecimento do Programa de Proteção às Vítimas e Testemunhas Ameaçadas – Provita.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Acordo de cooperação técnica com o Conselho Nacional do Ministério Público para o aperfeiçoamento e renovação de uma política adequada de atenção e acolhimento das vítimas.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56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EDE26-31FB-4775-D539-98683389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2"/>
            <a:ext cx="10515600" cy="137096"/>
          </a:xfrm>
        </p:spPr>
        <p:txBody>
          <a:bodyPr>
            <a:normAutofit fontScale="90000"/>
          </a:bodyPr>
          <a:lstStyle/>
          <a:p>
            <a: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DIREITOS DA CRIANÇA E DO ADOLESCENTE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D076F3-9D81-93B9-9A2A-4EBC9B02D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628" y="1825625"/>
            <a:ext cx="10093171" cy="4351338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Articulação e equipagem do Sistema de Garantia de Direitos de crianças e adolescentes nos municípios atingidos por ataques.</a:t>
            </a:r>
          </a:p>
          <a:p>
            <a:pPr marL="0" indent="0"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Capacitação de agentes escolares para atuação em situação de risco e ações de atenção psicossocial pós-traumática.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16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EDE26-31FB-4775-D539-98683389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2"/>
            <a:ext cx="10515600" cy="137096"/>
          </a:xfrm>
        </p:spPr>
        <p:txBody>
          <a:bodyPr>
            <a:normAutofit fontScale="90000"/>
          </a:bodyPr>
          <a:lstStyle/>
          <a:p>
            <a: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DIVERSIDADE RELIGIOSA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D076F3-9D81-93B9-9A2A-4EBC9B02D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362" y="1825625"/>
            <a:ext cx="10146437" cy="4351338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“Respeite meu terreiro: Racismo religioso contra os povos tradicionais de religiões de matriz africana no Brasil”.</a:t>
            </a:r>
          </a:p>
          <a:p>
            <a:pPr marL="342900" indent="-342900">
              <a:buAutoNum type="arabicPeriod" startAt="24"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 sobre liberdade religiosa e princípios da laicidade, igualdade e impessoalidade</a:t>
            </a:r>
          </a:p>
          <a:p>
            <a:pPr marL="0" indent="0"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Recriação do Comitê Nacional de Respeito à Liberdade Religiosa.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963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EDE26-31FB-4775-D539-98683389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2"/>
            <a:ext cx="10515600" cy="137096"/>
          </a:xfrm>
        </p:spPr>
        <p:txBody>
          <a:bodyPr>
            <a:normAutofit fontScale="90000"/>
          </a:bodyPr>
          <a:lstStyle/>
          <a:p>
            <a:r>
              <a:rPr lang="pt-B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DIREITOS DA PESSOA IDOSA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D076F3-9D81-93B9-9A2A-4EBC9B02D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916" y="1825625"/>
            <a:ext cx="9968883" cy="4351338"/>
          </a:xfrm>
        </p:spPr>
        <p:txBody>
          <a:bodyPr/>
          <a:lstStyle/>
          <a:p>
            <a:pPr marL="342900" indent="-342900">
              <a:buAutoNum type="arabicPeriod" startAt="27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Criação do Programa Viva Mais Cidadania.</a:t>
            </a:r>
          </a:p>
          <a:p>
            <a:pPr marL="0" indent="0"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	Articulação transversal no âmbito do Programa Viver sem Limite 2 - Formação para pessoas com deficiência com 50 anos ou mais que que recebam BPC ou aposentadoria, com ênfase no letramento digital para o enfrentamento à violência patrimonial e financeira e educação midiática para o desenvolvimento de habilidades para utilização segura, crítica, responsável e participativa de meios digitais.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757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715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Tema do Office</vt:lpstr>
      <vt:lpstr>GT PARA  O ENFRENTAMENTO AO DISCURSO DE ÓDIO E AO EXTREMISMO NO BRASIL  Encaminhamento às Recomendações do Relatório </vt:lpstr>
      <vt:lpstr>EDUCAÇÃO E CULTURA EM DIREITOS HUMANOS </vt:lpstr>
      <vt:lpstr>  DADOS E PESQUISAS PARA SUBSIDIAR  AÇÕES E POLÍTICAS PÚBLICAS  </vt:lpstr>
      <vt:lpstr>RECEBIMENTO E TRATAMENTO DE DENÚCIAS </vt:lpstr>
      <vt:lpstr>INTERNACIONAL</vt:lpstr>
      <vt:lpstr>PROTEÇÃO E REPARAÇÃO ÀS VÍTIMAS  DOS DISCURSOS DE ÓDIO </vt:lpstr>
      <vt:lpstr>DIREITOS DA CRIANÇA E DO ADOLESCENTE </vt:lpstr>
      <vt:lpstr>DIVERSIDADE RELIGIOSA </vt:lpstr>
      <vt:lpstr>DIREITOS DA PESSOA IDOSA </vt:lpstr>
      <vt:lpstr>EMPRESAS E DIREITOS HUMANOS  </vt:lpstr>
      <vt:lpstr>COMUNICAÇÃO 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de Souza Barreto</dc:creator>
  <cp:lastModifiedBy>Marina Basso Lacerda</cp:lastModifiedBy>
  <cp:revision>11</cp:revision>
  <dcterms:created xsi:type="dcterms:W3CDTF">2023-03-01T14:12:54Z</dcterms:created>
  <dcterms:modified xsi:type="dcterms:W3CDTF">2023-09-26T14:06:01Z</dcterms:modified>
</cp:coreProperties>
</file>