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826" r:id="rId3"/>
    <p:sldId id="818" r:id="rId4"/>
    <p:sldId id="829" r:id="rId5"/>
    <p:sldId id="832" r:id="rId6"/>
    <p:sldId id="833" r:id="rId7"/>
    <p:sldId id="830" r:id="rId8"/>
    <p:sldId id="267" r:id="rId9"/>
  </p:sldIdLst>
  <p:sldSz cx="9144000" cy="5143500" type="screen16x9"/>
  <p:notesSz cx="6864350" cy="9998075"/>
  <p:embeddedFontLst>
    <p:embeddedFont>
      <p:font typeface="Helvetica" panose="020B0604020202020204" pitchFamily="34" charset="0"/>
      <p:regular r:id="rId11"/>
      <p:bold r:id="rId12"/>
      <p:italic r:id="rId13"/>
      <p:boldItalic r:id="rId14"/>
    </p:embeddedFont>
    <p:embeddedFont>
      <p:font typeface="Roboto" panose="020B060402020202020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Roboto Black" panose="020B0604020202020204" charset="0"/>
      <p:bold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879">
          <p15:clr>
            <a:srgbClr val="A4A3A4"/>
          </p15:clr>
        </p15:guide>
        <p15:guide id="2" pos="190">
          <p15:clr>
            <a:srgbClr val="9AA0A6"/>
          </p15:clr>
        </p15:guide>
        <p15:guide id="3" pos="5216">
          <p15:clr>
            <a:srgbClr val="9AA0A6"/>
          </p15:clr>
        </p15:guide>
        <p15:guide id="4" orient="horz" pos="1332">
          <p15:clr>
            <a:srgbClr val="9AA0A6"/>
          </p15:clr>
        </p15:guide>
        <p15:guide id="5" pos="2631" userDrawn="1">
          <p15:clr>
            <a:srgbClr val="9AA0A6"/>
          </p15:clr>
        </p15:guide>
        <p15:guide id="6" pos="3515">
          <p15:clr>
            <a:srgbClr val="9AA0A6"/>
          </p15:clr>
        </p15:guide>
        <p15:guide id="7" orient="horz" pos="1801" userDrawn="1">
          <p15:clr>
            <a:srgbClr val="9AA0A6"/>
          </p15:clr>
        </p15:guide>
        <p15:guide id="8" pos="4016">
          <p15:clr>
            <a:srgbClr val="9AA0A6"/>
          </p15:clr>
        </p15:guide>
        <p15:guide id="9" orient="horz" pos="624">
          <p15:clr>
            <a:srgbClr val="9AA0A6"/>
          </p15:clr>
        </p15:guide>
        <p15:guide id="10" pos="567">
          <p15:clr>
            <a:srgbClr val="9AA0A6"/>
          </p15:clr>
        </p15:guide>
        <p15:guide id="11" orient="horz" pos="2238">
          <p15:clr>
            <a:srgbClr val="9AA0A6"/>
          </p15:clr>
        </p15:guide>
        <p15:guide id="12" orient="horz" pos="2618" userDrawn="1">
          <p15:clr>
            <a:srgbClr val="9AA0A6"/>
          </p15:clr>
        </p15:guide>
        <p15:guide id="13" orient="horz" pos="2958" userDrawn="1">
          <p15:clr>
            <a:srgbClr val="9AA0A6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9" roundtripDataSignature="AMtx7mjcc50jYXLquAGJi4be286cIUav8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135633"/>
    <a:srgbClr val="4AA25E"/>
    <a:srgbClr val="868686"/>
    <a:srgbClr val="C9FD99"/>
    <a:srgbClr val="4BA25F"/>
    <a:srgbClr val="75CF51"/>
    <a:srgbClr val="49A2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94660"/>
  </p:normalViewPr>
  <p:slideViewPr>
    <p:cSldViewPr snapToGrid="0">
      <p:cViewPr varScale="1">
        <p:scale>
          <a:sx n="145" d="100"/>
          <a:sy n="145" d="100"/>
        </p:scale>
        <p:origin x="654" y="102"/>
      </p:cViewPr>
      <p:guideLst>
        <p:guide orient="horz" pos="879"/>
        <p:guide pos="190"/>
        <p:guide pos="5216"/>
        <p:guide orient="horz" pos="1332"/>
        <p:guide pos="2631"/>
        <p:guide pos="3515"/>
        <p:guide orient="horz" pos="1801"/>
        <p:guide pos="4016"/>
        <p:guide orient="horz" pos="624"/>
        <p:guide pos="567"/>
        <p:guide orient="horz" pos="2238"/>
        <p:guide orient="horz" pos="2618"/>
        <p:guide orient="horz" pos="29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49" Type="http://customschemas.google.com/relationships/presentationmetadata" Target="meta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0013" y="749300"/>
            <a:ext cx="66643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6435" y="4749086"/>
            <a:ext cx="5491480" cy="4499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35" tIns="96335" rIns="96335" bIns="9633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455045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013" y="749300"/>
            <a:ext cx="66643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6435" y="4749086"/>
            <a:ext cx="5491480" cy="4499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35" tIns="96335" rIns="96335" bIns="9633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5933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0424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013" y="749300"/>
            <a:ext cx="66643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3:notes"/>
          <p:cNvSpPr txBox="1">
            <a:spLocks noGrp="1"/>
          </p:cNvSpPr>
          <p:nvPr>
            <p:ph type="body" idx="1"/>
          </p:nvPr>
        </p:nvSpPr>
        <p:spPr>
          <a:xfrm>
            <a:off x="686435" y="4749086"/>
            <a:ext cx="5491480" cy="4499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35" tIns="96335" rIns="96335" bIns="9633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4045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013" y="749300"/>
            <a:ext cx="66643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9:notes"/>
          <p:cNvSpPr txBox="1">
            <a:spLocks noGrp="1"/>
          </p:cNvSpPr>
          <p:nvPr>
            <p:ph type="body" idx="1"/>
          </p:nvPr>
        </p:nvSpPr>
        <p:spPr>
          <a:xfrm>
            <a:off x="686435" y="4749086"/>
            <a:ext cx="5491480" cy="4499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35" tIns="96335" rIns="96335" bIns="9633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1397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013" y="749300"/>
            <a:ext cx="66643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9:notes"/>
          <p:cNvSpPr txBox="1">
            <a:spLocks noGrp="1"/>
          </p:cNvSpPr>
          <p:nvPr>
            <p:ph type="body" idx="1"/>
          </p:nvPr>
        </p:nvSpPr>
        <p:spPr>
          <a:xfrm>
            <a:off x="686435" y="4749086"/>
            <a:ext cx="5491480" cy="4499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35" tIns="96335" rIns="96335" bIns="9633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6949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013" y="749300"/>
            <a:ext cx="66643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9:notes"/>
          <p:cNvSpPr txBox="1">
            <a:spLocks noGrp="1"/>
          </p:cNvSpPr>
          <p:nvPr>
            <p:ph type="body" idx="1"/>
          </p:nvPr>
        </p:nvSpPr>
        <p:spPr>
          <a:xfrm>
            <a:off x="686435" y="4749086"/>
            <a:ext cx="5491480" cy="4499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35" tIns="96335" rIns="96335" bIns="9633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4027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013" y="749300"/>
            <a:ext cx="66643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9:notes"/>
          <p:cNvSpPr txBox="1">
            <a:spLocks noGrp="1"/>
          </p:cNvSpPr>
          <p:nvPr>
            <p:ph type="body" idx="1"/>
          </p:nvPr>
        </p:nvSpPr>
        <p:spPr>
          <a:xfrm>
            <a:off x="686435" y="4749086"/>
            <a:ext cx="5491480" cy="4499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35" tIns="96335" rIns="96335" bIns="9633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6973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013" y="749300"/>
            <a:ext cx="66643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12:notes"/>
          <p:cNvSpPr txBox="1">
            <a:spLocks noGrp="1"/>
          </p:cNvSpPr>
          <p:nvPr>
            <p:ph type="body" idx="1"/>
          </p:nvPr>
        </p:nvSpPr>
        <p:spPr>
          <a:xfrm>
            <a:off x="686435" y="4749086"/>
            <a:ext cx="5491480" cy="4499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35" tIns="96335" rIns="96335" bIns="9633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7486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1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9EEB7CE2-6D89-A1FD-E209-DE9892288F16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xmlns="" val="ftr"/>
              </p:ext>
            </p:extLst>
          </p:nvPr>
        </p:nvSpPr>
        <p:spPr>
          <a:xfrm>
            <a:off x="0" y="4991100"/>
            <a:ext cx="18986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pt-BR" sz="100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Classificação do documento: Público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24" Type="http://schemas.openxmlformats.org/officeDocument/2006/relationships/image" Target="../media/image23.png"/><Relationship Id="rId32" Type="http://schemas.openxmlformats.org/officeDocument/2006/relationships/image" Target="../media/image30.jp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2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jpg"/><Relationship Id="rId30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/>
        </p:nvSpPr>
        <p:spPr>
          <a:xfrm>
            <a:off x="50006" y="735807"/>
            <a:ext cx="6404582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pt-BR" sz="2400" b="1" i="0" u="none" strike="noStrike" cap="none" dirty="0">
                <a:solidFill>
                  <a:srgbClr val="135634"/>
                </a:solidFill>
                <a:latin typeface="Helvetica" panose="020B0604020202020204" pitchFamily="34" charset="0"/>
                <a:ea typeface="Roboto Black"/>
                <a:cs typeface="Helvetica" panose="020B0604020202020204" pitchFamily="34" charset="0"/>
                <a:sym typeface="Roboto Black"/>
              </a:rPr>
              <a:t>Audiência Pública da Comissão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pt-BR" sz="2400" b="1" i="0" u="none" strike="noStrike" cap="none" dirty="0">
                <a:solidFill>
                  <a:srgbClr val="135634"/>
                </a:solidFill>
                <a:latin typeface="Helvetica" panose="020B0604020202020204" pitchFamily="34" charset="0"/>
                <a:ea typeface="Roboto Black"/>
                <a:cs typeface="Helvetica" panose="020B0604020202020204" pitchFamily="34" charset="0"/>
                <a:sym typeface="Roboto Black"/>
              </a:rPr>
              <a:t> de Fiscalização Financeira  e Controle- CFFC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pt-BR" sz="2400" b="1" dirty="0">
                <a:solidFill>
                  <a:srgbClr val="135634"/>
                </a:solidFill>
                <a:latin typeface="Helvetica" panose="020B0604020202020204" pitchFamily="34" charset="0"/>
                <a:ea typeface="Roboto Black"/>
                <a:cs typeface="Helvetica" panose="020B0604020202020204" pitchFamily="34" charset="0"/>
                <a:sym typeface="Roboto Black"/>
              </a:rPr>
              <a:t>Cãmara dos Deputados</a:t>
            </a:r>
            <a:endParaRPr sz="2400" b="1" i="0" u="none" strike="noStrike" cap="none" dirty="0">
              <a:solidFill>
                <a:srgbClr val="135634"/>
              </a:solidFill>
              <a:latin typeface="Helvetica" panose="020B0604020202020204" pitchFamily="34" charset="0"/>
              <a:ea typeface="Roboto Black"/>
              <a:cs typeface="Helvetica" panose="020B0604020202020204" pitchFamily="34" charset="0"/>
              <a:sym typeface="Roboto Black"/>
            </a:endParaRPr>
          </a:p>
        </p:txBody>
      </p:sp>
      <p:cxnSp>
        <p:nvCxnSpPr>
          <p:cNvPr id="55" name="Google Shape;55;p1"/>
          <p:cNvCxnSpPr/>
          <p:nvPr/>
        </p:nvCxnSpPr>
        <p:spPr>
          <a:xfrm>
            <a:off x="765139" y="3136434"/>
            <a:ext cx="4974314" cy="0"/>
          </a:xfrm>
          <a:prstGeom prst="straightConnector1">
            <a:avLst/>
          </a:prstGeom>
          <a:noFill/>
          <a:ln w="28575" cap="flat" cmpd="sng">
            <a:solidFill>
              <a:srgbClr val="13563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6" name="Google Shape;56;p1"/>
          <p:cNvSpPr txBox="1"/>
          <p:nvPr/>
        </p:nvSpPr>
        <p:spPr>
          <a:xfrm>
            <a:off x="648143" y="2831233"/>
            <a:ext cx="5208307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pt-BR" sz="2000" b="1" i="0" u="none" strike="noStrike" cap="none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20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lang="pt-BR" sz="2000" b="1" i="0" u="none" strike="noStrike" cap="none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aracterística da  Transmissão de Energia Elétrica Brasileira </a:t>
            </a:r>
            <a:endParaRPr sz="2000" b="1" i="0" u="none" strike="noStrike" cap="none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6266" y="4682900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SzPts val="6600"/>
            </a:pPr>
            <a:r>
              <a:rPr lang="pt-BR" dirty="0">
                <a:solidFill>
                  <a:srgbClr val="135634"/>
                </a:solidFill>
                <a:latin typeface="Roboto Black"/>
                <a:ea typeface="Roboto Black"/>
                <a:cs typeface="Roboto Black"/>
              </a:rPr>
              <a:t>Brasília, 29/08/2023</a:t>
            </a:r>
            <a:endParaRPr lang="es-ES" dirty="0">
              <a:solidFill>
                <a:srgbClr val="135634"/>
              </a:solidFill>
              <a:latin typeface="Roboto Black"/>
              <a:ea typeface="Roboto Black"/>
              <a:cs typeface="Roboto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"/>
          <p:cNvSpPr txBox="1"/>
          <p:nvPr/>
        </p:nvSpPr>
        <p:spPr>
          <a:xfrm>
            <a:off x="3250600" y="256500"/>
            <a:ext cx="4347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pt-BR" sz="2600" b="1" dirty="0">
                <a:solidFill>
                  <a:srgbClr val="135634"/>
                </a:solidFill>
                <a:latin typeface="Roboto"/>
                <a:ea typeface="Roboto"/>
                <a:cs typeface="Roboto"/>
                <a:sym typeface="Roboto"/>
              </a:rPr>
              <a:t>ASSOCIADAS</a:t>
            </a:r>
            <a:endParaRPr sz="2600" b="1" i="0" u="none" strike="noStrike" cap="none" dirty="0">
              <a:solidFill>
                <a:srgbClr val="13563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" name="Google Shape;66;p2">
            <a:extLst>
              <a:ext uri="{FF2B5EF4-FFF2-40B4-BE49-F238E27FC236}">
                <a16:creationId xmlns:a16="http://schemas.microsoft.com/office/drawing/2014/main" xmlns="" id="{349349D5-6130-FF54-CA30-8F73B1E12A2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139" y="3095467"/>
            <a:ext cx="1289574" cy="578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73;p2">
            <a:extLst>
              <a:ext uri="{FF2B5EF4-FFF2-40B4-BE49-F238E27FC236}">
                <a16:creationId xmlns:a16="http://schemas.microsoft.com/office/drawing/2014/main" xmlns="" id="{C8678170-CC44-50E2-6F12-E2BB5A9F0EB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37863" y="3109183"/>
            <a:ext cx="1122798" cy="495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76;p2">
            <a:extLst>
              <a:ext uri="{FF2B5EF4-FFF2-40B4-BE49-F238E27FC236}">
                <a16:creationId xmlns:a16="http://schemas.microsoft.com/office/drawing/2014/main" xmlns="" id="{8E7C4163-0611-BDBA-A364-77F939489EA6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03639" y="3740985"/>
            <a:ext cx="1162625" cy="455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77;p2">
            <a:extLst>
              <a:ext uri="{FF2B5EF4-FFF2-40B4-BE49-F238E27FC236}">
                <a16:creationId xmlns:a16="http://schemas.microsoft.com/office/drawing/2014/main" xmlns="" id="{6A9B4267-387F-B068-71DD-7A14E57DD7AF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09751" y="3818638"/>
            <a:ext cx="1278519" cy="455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78;p2">
            <a:extLst>
              <a:ext uri="{FF2B5EF4-FFF2-40B4-BE49-F238E27FC236}">
                <a16:creationId xmlns:a16="http://schemas.microsoft.com/office/drawing/2014/main" xmlns="" id="{9C087DD9-CFE8-22E5-A0CD-061224766115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15199" y="3878469"/>
            <a:ext cx="1473624" cy="296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82;p2">
            <a:extLst>
              <a:ext uri="{FF2B5EF4-FFF2-40B4-BE49-F238E27FC236}">
                <a16:creationId xmlns:a16="http://schemas.microsoft.com/office/drawing/2014/main" xmlns="" id="{5AF505AF-FF63-4BE0-7DE2-B21DCDD9FF43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769890" y="3926315"/>
            <a:ext cx="1336234" cy="32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84;p2">
            <a:extLst>
              <a:ext uri="{FF2B5EF4-FFF2-40B4-BE49-F238E27FC236}">
                <a16:creationId xmlns:a16="http://schemas.microsoft.com/office/drawing/2014/main" xmlns="" id="{D98B622D-A36C-44BA-F5EA-3BB51596B64A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169887" y="4478650"/>
            <a:ext cx="1162639" cy="50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85;p2">
            <a:extLst>
              <a:ext uri="{FF2B5EF4-FFF2-40B4-BE49-F238E27FC236}">
                <a16:creationId xmlns:a16="http://schemas.microsoft.com/office/drawing/2014/main" xmlns="" id="{8AC9731F-E5D0-419D-EA1B-8CC62924C6DD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668474" y="4451531"/>
            <a:ext cx="991650" cy="505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Imagem 33" descr="Logotipo&#10;&#10;Descrição gerada automaticamente">
            <a:extLst>
              <a:ext uri="{FF2B5EF4-FFF2-40B4-BE49-F238E27FC236}">
                <a16:creationId xmlns:a16="http://schemas.microsoft.com/office/drawing/2014/main" xmlns="" id="{0D87AAAB-51DC-46BB-8FBC-22C784347FD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9254" y="4478650"/>
            <a:ext cx="1499654" cy="473391"/>
          </a:xfrm>
          <a:prstGeom prst="rect">
            <a:avLst/>
          </a:prstGeom>
        </p:spPr>
      </p:pic>
      <p:pic>
        <p:nvPicPr>
          <p:cNvPr id="35" name="Imagem 34">
            <a:extLst>
              <a:ext uri="{FF2B5EF4-FFF2-40B4-BE49-F238E27FC236}">
                <a16:creationId xmlns:a16="http://schemas.microsoft.com/office/drawing/2014/main" xmlns="" id="{8C6E54EC-5F69-E5C9-45A9-3B1AEBE8534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10741" y="4417429"/>
            <a:ext cx="1652159" cy="627942"/>
          </a:xfrm>
          <a:prstGeom prst="rect">
            <a:avLst/>
          </a:prstGeom>
        </p:spPr>
      </p:pic>
      <p:pic>
        <p:nvPicPr>
          <p:cNvPr id="36" name="Imagem 35" descr="Texto&#10;&#10;Descrição gerada automaticamente com confiança baixa">
            <a:extLst>
              <a:ext uri="{FF2B5EF4-FFF2-40B4-BE49-F238E27FC236}">
                <a16:creationId xmlns:a16="http://schemas.microsoft.com/office/drawing/2014/main" xmlns="" id="{6D227D14-1C2A-9B43-6118-52E942C37D0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558" y="3031002"/>
            <a:ext cx="1211513" cy="505500"/>
          </a:xfrm>
          <a:prstGeom prst="rect">
            <a:avLst/>
          </a:prstGeom>
        </p:spPr>
      </p:pic>
      <p:pic>
        <p:nvPicPr>
          <p:cNvPr id="37" name="Google Shape;61;p2">
            <a:extLst>
              <a:ext uri="{FF2B5EF4-FFF2-40B4-BE49-F238E27FC236}">
                <a16:creationId xmlns:a16="http://schemas.microsoft.com/office/drawing/2014/main" xmlns="" id="{CFAB0AB1-467C-84C8-2EF4-309079A8B4FE}"/>
              </a:ext>
            </a:extLst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250475" y="841500"/>
            <a:ext cx="1079343" cy="634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62;p2">
            <a:extLst>
              <a:ext uri="{FF2B5EF4-FFF2-40B4-BE49-F238E27FC236}">
                <a16:creationId xmlns:a16="http://schemas.microsoft.com/office/drawing/2014/main" xmlns="" id="{D235C4B3-8AA9-05D9-9BA9-FFAE4552264D}"/>
              </a:ext>
            </a:extLst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3942388" y="832707"/>
            <a:ext cx="1069580" cy="63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64;p2">
            <a:extLst>
              <a:ext uri="{FF2B5EF4-FFF2-40B4-BE49-F238E27FC236}">
                <a16:creationId xmlns:a16="http://schemas.microsoft.com/office/drawing/2014/main" xmlns="" id="{31F30947-DEAB-93CB-BCBC-CA94D78BB61B}"/>
              </a:ext>
            </a:extLst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5570321" y="1053202"/>
            <a:ext cx="1217949" cy="402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65;p2">
            <a:extLst>
              <a:ext uri="{FF2B5EF4-FFF2-40B4-BE49-F238E27FC236}">
                <a16:creationId xmlns:a16="http://schemas.microsoft.com/office/drawing/2014/main" xmlns="" id="{53D6B1ED-49F0-F0BC-5C57-D0C138DBB2F6}"/>
              </a:ext>
            </a:extLst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603255" y="3800004"/>
            <a:ext cx="1217949" cy="578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67;p2">
            <a:extLst>
              <a:ext uri="{FF2B5EF4-FFF2-40B4-BE49-F238E27FC236}">
                <a16:creationId xmlns:a16="http://schemas.microsoft.com/office/drawing/2014/main" xmlns="" id="{1807FD4D-3DB9-5F08-4209-B3F718737441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5599782" y="2353081"/>
            <a:ext cx="1289575" cy="438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68;p2">
            <a:extLst>
              <a:ext uri="{FF2B5EF4-FFF2-40B4-BE49-F238E27FC236}">
                <a16:creationId xmlns:a16="http://schemas.microsoft.com/office/drawing/2014/main" xmlns="" id="{3E29AC1F-621F-90F7-7D02-6C09D1506F21}"/>
              </a:ext>
            </a:extLst>
          </p:cNvPr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2107194" y="2383893"/>
            <a:ext cx="1323577" cy="505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70;p2">
            <a:extLst>
              <a:ext uri="{FF2B5EF4-FFF2-40B4-BE49-F238E27FC236}">
                <a16:creationId xmlns:a16="http://schemas.microsoft.com/office/drawing/2014/main" xmlns="" id="{296E0E2B-E357-8492-0C64-2264701F66C1}"/>
              </a:ext>
            </a:extLst>
          </p:cNvPr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378377" y="1653429"/>
            <a:ext cx="1296336" cy="524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71;p2">
            <a:extLst>
              <a:ext uri="{FF2B5EF4-FFF2-40B4-BE49-F238E27FC236}">
                <a16:creationId xmlns:a16="http://schemas.microsoft.com/office/drawing/2014/main" xmlns="" id="{1ABB5BCB-2404-7101-4C1F-5243CF06460D}"/>
              </a:ext>
            </a:extLst>
          </p:cNvPr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284689" y="2374448"/>
            <a:ext cx="1390024" cy="524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74;p2">
            <a:extLst>
              <a:ext uri="{FF2B5EF4-FFF2-40B4-BE49-F238E27FC236}">
                <a16:creationId xmlns:a16="http://schemas.microsoft.com/office/drawing/2014/main" xmlns="" id="{25E2B181-60D4-BCAC-75A0-84E5C396EBA2}"/>
              </a:ext>
            </a:extLst>
          </p:cNvPr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7342857" y="3095467"/>
            <a:ext cx="1217947" cy="47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80;p2">
            <a:extLst>
              <a:ext uri="{FF2B5EF4-FFF2-40B4-BE49-F238E27FC236}">
                <a16:creationId xmlns:a16="http://schemas.microsoft.com/office/drawing/2014/main" xmlns="" id="{4A3AA255-6D1C-E046-749E-24E2650324E8}"/>
              </a:ext>
            </a:extLst>
          </p:cNvPr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5499331" y="1731745"/>
            <a:ext cx="1390026" cy="43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86;p2">
            <a:extLst>
              <a:ext uri="{FF2B5EF4-FFF2-40B4-BE49-F238E27FC236}">
                <a16:creationId xmlns:a16="http://schemas.microsoft.com/office/drawing/2014/main" xmlns="" id="{A111F251-DAEA-4E8D-3EA6-B5728555E442}"/>
              </a:ext>
            </a:extLst>
          </p:cNvPr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2185899" y="1611629"/>
            <a:ext cx="1289576" cy="47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Imagem 47" descr="Desenho de personagem de desenhos animados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xmlns="" id="{5E3F0741-9894-8692-48A7-45491A135AB6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436743" y="1692195"/>
            <a:ext cx="1030173" cy="504356"/>
          </a:xfrm>
          <a:prstGeom prst="rect">
            <a:avLst/>
          </a:prstGeom>
        </p:spPr>
      </p:pic>
      <p:pic>
        <p:nvPicPr>
          <p:cNvPr id="49" name="Imagem 48">
            <a:extLst>
              <a:ext uri="{FF2B5EF4-FFF2-40B4-BE49-F238E27FC236}">
                <a16:creationId xmlns:a16="http://schemas.microsoft.com/office/drawing/2014/main" xmlns="" id="{94499249-6A37-0B7F-66BD-183C1355D833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74127" y="1006004"/>
            <a:ext cx="1104835" cy="398342"/>
          </a:xfrm>
          <a:prstGeom prst="rect">
            <a:avLst/>
          </a:prstGeom>
        </p:spPr>
      </p:pic>
      <p:pic>
        <p:nvPicPr>
          <p:cNvPr id="50" name="Imagem 49" descr="Logotipo&#10;&#10;Descrição gerada automaticamente">
            <a:extLst>
              <a:ext uri="{FF2B5EF4-FFF2-40B4-BE49-F238E27FC236}">
                <a16:creationId xmlns:a16="http://schemas.microsoft.com/office/drawing/2014/main" xmlns="" id="{4F552FF8-52F6-FB6B-E962-791082DC1BE2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759358" y="2374448"/>
            <a:ext cx="1383387" cy="578823"/>
          </a:xfrm>
          <a:prstGeom prst="rect">
            <a:avLst/>
          </a:prstGeom>
        </p:spPr>
      </p:pic>
      <p:pic>
        <p:nvPicPr>
          <p:cNvPr id="51" name="Imagem 50" descr="Logotipo, nome da empresa&#10;&#10;Descrição gerada automaticamente">
            <a:extLst>
              <a:ext uri="{FF2B5EF4-FFF2-40B4-BE49-F238E27FC236}">
                <a16:creationId xmlns:a16="http://schemas.microsoft.com/office/drawing/2014/main" xmlns="" id="{12E4586A-C8BF-E383-9438-D34387F49CF2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0000" b="90000" l="10000" r="90000">
                        <a14:foregroundMark x1="27793" y1="37470" x2="27793" y2="37470"/>
                        <a14:foregroundMark x1="31880" y1="43914" x2="31880" y2="43914"/>
                        <a14:foregroundMark x1="40327" y1="46539" x2="40327" y2="46539"/>
                        <a14:foregroundMark x1="68937" y1="36516" x2="68937" y2="36516"/>
                        <a14:foregroundMark x1="27657" y1="61337" x2="27657" y2="61337"/>
                        <a14:foregroundMark x1="30381" y1="63962" x2="30381" y2="63962"/>
                        <a14:foregroundMark x1="33787" y1="63962" x2="33787" y2="63962"/>
                        <a14:foregroundMark x1="40191" y1="64200" x2="40191" y2="64200"/>
                        <a14:foregroundMark x1="32561" y1="43914" x2="32561" y2="43914"/>
                        <a14:foregroundMark x1="39373" y1="64200" x2="39373" y2="64200"/>
                        <a14:foregroundMark x1="42507" y1="63484" x2="42507" y2="63484"/>
                        <a14:foregroundMark x1="46866" y1="63246" x2="46866" y2="63246"/>
                        <a14:foregroundMark x1="50136" y1="63007" x2="50136" y2="63007"/>
                        <a14:foregroundMark x1="52044" y1="63007" x2="52044" y2="63007"/>
                        <a14:foregroundMark x1="57629" y1="63484" x2="57629" y2="63484"/>
                        <a14:foregroundMark x1="59946" y1="64200" x2="59946" y2="64200"/>
                        <a14:foregroundMark x1="63351" y1="64200" x2="63351" y2="64200"/>
                        <a14:foregroundMark x1="65668" y1="64200" x2="65668" y2="64200"/>
                        <a14:foregroundMark x1="68801" y1="64200" x2="68801" y2="64200"/>
                        <a14:foregroundMark x1="72888" y1="64678" x2="72888" y2="64678"/>
                        <a14:foregroundMark x1="32698" y1="43198" x2="32698" y2="431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18231" y="2922434"/>
            <a:ext cx="1522130" cy="868899"/>
          </a:xfrm>
          <a:prstGeom prst="rect">
            <a:avLst/>
          </a:prstGeom>
        </p:spPr>
      </p:pic>
      <p:pic>
        <p:nvPicPr>
          <p:cNvPr id="52" name="Imagem 51">
            <a:extLst>
              <a:ext uri="{FF2B5EF4-FFF2-40B4-BE49-F238E27FC236}">
                <a16:creationId xmlns:a16="http://schemas.microsoft.com/office/drawing/2014/main" xmlns="" id="{97220EBE-1743-E24B-6E29-0E097FB687E2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390" y="2421940"/>
            <a:ext cx="1537390" cy="504356"/>
          </a:xfrm>
          <a:prstGeom prst="rect">
            <a:avLst/>
          </a:prstGeom>
        </p:spPr>
      </p:pic>
      <p:pic>
        <p:nvPicPr>
          <p:cNvPr id="53" name="Imagem 52" descr="Texto&#10;&#10;Descrição gerada automaticamente">
            <a:extLst>
              <a:ext uri="{FF2B5EF4-FFF2-40B4-BE49-F238E27FC236}">
                <a16:creationId xmlns:a16="http://schemas.microsoft.com/office/drawing/2014/main" xmlns="" id="{160D6FD5-ED8E-AD46-9523-3213E696F400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281809" y="786898"/>
            <a:ext cx="1270755" cy="714800"/>
          </a:xfrm>
          <a:prstGeom prst="rect">
            <a:avLst/>
          </a:prstGeom>
        </p:spPr>
      </p:pic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xmlns="" id="{3C0E4E39-9F6E-3E92-0F4A-8EAE95E99A6D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759358" y="1729611"/>
            <a:ext cx="1231365" cy="40873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"/>
          <p:cNvSpPr txBox="1"/>
          <p:nvPr/>
        </p:nvSpPr>
        <p:spPr>
          <a:xfrm>
            <a:off x="170329" y="93375"/>
            <a:ext cx="7148447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pt-BR" sz="2000" dirty="0">
                <a:solidFill>
                  <a:srgbClr val="4AA25E"/>
                </a:solidFill>
                <a:latin typeface="Roboto Black"/>
                <a:ea typeface="Roboto Black"/>
                <a:cs typeface="Roboto Black"/>
                <a:sym typeface="Roboto Black"/>
              </a:rPr>
              <a:t>SISTEMA INTERLIGADO NACIONAL: Rede Básica </a:t>
            </a:r>
            <a:endParaRPr sz="2000" b="0" i="0" u="none" strike="noStrike" cap="none" dirty="0">
              <a:solidFill>
                <a:srgbClr val="4AA25E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86433BBA-43C3-8F9F-163A-797CA32C4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71" y="1462598"/>
            <a:ext cx="7308057" cy="29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CAF6D6B9-698D-9760-C8DD-28F47995F09B}"/>
              </a:ext>
            </a:extLst>
          </p:cNvPr>
          <p:cNvSpPr txBox="1"/>
          <p:nvPr/>
        </p:nvSpPr>
        <p:spPr>
          <a:xfrm>
            <a:off x="953691" y="783732"/>
            <a:ext cx="7236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Composta de Instalações em Extra alta tensão, iguais ou superiores a 230.000 Volts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1AAD5BA1-2351-AFCE-E525-871D1A4C354D}"/>
              </a:ext>
            </a:extLst>
          </p:cNvPr>
          <p:cNvSpPr txBox="1"/>
          <p:nvPr/>
        </p:nvSpPr>
        <p:spPr>
          <a:xfrm>
            <a:off x="857248" y="4359768"/>
            <a:ext cx="7308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A Transmissão serve para conectar as Usinas de geração até as Distribuidoras que atendem aos Consumidores.</a:t>
            </a:r>
          </a:p>
        </p:txBody>
      </p:sp>
    </p:spTree>
    <p:extLst>
      <p:ext uri="{BB962C8B-B14F-4D97-AF65-F5344CB8AC3E}">
        <p14:creationId xmlns:p14="http://schemas.microsoft.com/office/powerpoint/2010/main" val="3057471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0;p9">
            <a:extLst>
              <a:ext uri="{FF2B5EF4-FFF2-40B4-BE49-F238E27FC236}">
                <a16:creationId xmlns:a16="http://schemas.microsoft.com/office/drawing/2014/main" xmlns="" id="{3259265E-EBB9-8172-F62D-97722FD468C4}"/>
              </a:ext>
            </a:extLst>
          </p:cNvPr>
          <p:cNvSpPr txBox="1"/>
          <p:nvPr/>
        </p:nvSpPr>
        <p:spPr>
          <a:xfrm>
            <a:off x="0" y="142760"/>
            <a:ext cx="8056741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buSzPts val="1300"/>
            </a:pPr>
            <a:r>
              <a:rPr lang="pt-BR" sz="1600" b="1" dirty="0">
                <a:solidFill>
                  <a:srgbClr val="00B050"/>
                </a:solidFill>
                <a:latin typeface="Helvetica" panose="020B0604020202020204" pitchFamily="34" charset="0"/>
                <a:ea typeface="Roboto" panose="020B0604020202020204" charset="0"/>
                <a:cs typeface="Helvetica" panose="020B0604020202020204" pitchFamily="34" charset="0"/>
              </a:rPr>
              <a:t>ETAPAS DA CONCESSÃO DE SERVIÇOS PÚBLICOS DE TRANSMISSÃO</a:t>
            </a:r>
          </a:p>
        </p:txBody>
      </p:sp>
      <p:sp>
        <p:nvSpPr>
          <p:cNvPr id="3" name="Espaço Reservado para Conteúdo 1">
            <a:extLst>
              <a:ext uri="{FF2B5EF4-FFF2-40B4-BE49-F238E27FC236}">
                <a16:creationId xmlns:a16="http://schemas.microsoft.com/office/drawing/2014/main" xmlns="" id="{23FEEF8B-D943-BDDE-0F75-EC7930C226E2}"/>
              </a:ext>
            </a:extLst>
          </p:cNvPr>
          <p:cNvSpPr>
            <a:spLocks noGrp="1"/>
          </p:cNvSpPr>
          <p:nvPr/>
        </p:nvSpPr>
        <p:spPr bwMode="auto">
          <a:xfrm>
            <a:off x="479384" y="733537"/>
            <a:ext cx="842067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C6E8"/>
              </a:buClr>
              <a:buSzPct val="100000"/>
              <a:buFont typeface="Wingdings" pitchFamily="2" charset="2"/>
              <a:buChar char="§"/>
              <a:defRPr sz="1400" kern="1200">
                <a:solidFill>
                  <a:srgbClr val="616365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C6E8"/>
              </a:buClr>
              <a:buFont typeface="Wingdings" pitchFamily="2" charset="2"/>
              <a:buChar char="§"/>
              <a:defRPr sz="1400" kern="1200">
                <a:solidFill>
                  <a:srgbClr val="616365"/>
                </a:solidFill>
                <a:latin typeface="Helvetica" pitchFamily="34" charset="0"/>
                <a:ea typeface="+mn-ea"/>
                <a:cs typeface="Helvetic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C6E8"/>
              </a:buClr>
              <a:buFont typeface="Wingdings" pitchFamily="2" charset="2"/>
              <a:buChar char="§"/>
              <a:defRPr sz="1200" kern="1200">
                <a:solidFill>
                  <a:srgbClr val="616365"/>
                </a:solidFill>
                <a:latin typeface="Helvetica" pitchFamily="34" charset="0"/>
                <a:ea typeface="+mn-ea"/>
                <a:cs typeface="Helvetic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Helvetica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Helvetica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4BA25F"/>
              </a:buClr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tx1"/>
              </a:solidFill>
              <a:latin typeface="+mj-lt"/>
              <a:ea typeface="Roboto" panose="020B060402020202020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2BCEC64F-1D83-DCBF-B304-3DA1BC70B9BB}"/>
              </a:ext>
            </a:extLst>
          </p:cNvPr>
          <p:cNvSpPr txBox="1"/>
          <p:nvPr/>
        </p:nvSpPr>
        <p:spPr>
          <a:xfrm>
            <a:off x="414866" y="897468"/>
            <a:ext cx="8267769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1800" dirty="0">
                <a:latin typeface="Helvetica" panose="020B0604020202020204" pitchFamily="34" charset="0"/>
                <a:ea typeface="Roboto" panose="02000000000000000000" pitchFamily="2" charset="0"/>
                <a:cs typeface="Helvetica" panose="020B0604020202020204" pitchFamily="34" charset="0"/>
              </a:rPr>
              <a:t>O Planejamento da Transmissão é </a:t>
            </a:r>
            <a:r>
              <a:rPr lang="pt-BR" sz="1800" b="1" u="sng" dirty="0">
                <a:latin typeface="Helvetica" panose="020B0604020202020204" pitchFamily="34" charset="0"/>
                <a:ea typeface="Roboto" panose="02000000000000000000" pitchFamily="2" charset="0"/>
                <a:cs typeface="Helvetica" panose="020B0604020202020204" pitchFamily="34" charset="0"/>
              </a:rPr>
              <a:t>Determinativo</a:t>
            </a:r>
            <a:r>
              <a:rPr lang="pt-BR" sz="1800" u="sng" dirty="0">
                <a:latin typeface="Helvetica" panose="020B0604020202020204" pitchFamily="34" charset="0"/>
                <a:ea typeface="Roboto" panose="02000000000000000000" pitchFamily="2" charset="0"/>
                <a:cs typeface="Helvetica" panose="020B0604020202020204" pitchFamily="34" charset="0"/>
              </a:rPr>
              <a:t>, </a:t>
            </a:r>
            <a:r>
              <a:rPr lang="pt-BR" sz="1800" dirty="0">
                <a:latin typeface="Helvetica" panose="020B0604020202020204" pitchFamily="34" charset="0"/>
                <a:ea typeface="Roboto" panose="02000000000000000000" pitchFamily="2" charset="0"/>
                <a:cs typeface="Helvetica" panose="020B0604020202020204" pitchFamily="34" charset="0"/>
              </a:rPr>
              <a:t>executado pela Empresa de Pesquisa Energética – EPE, e define o traçado eletro-geográfico da linha de transmissão e que é objeto da licitação pela União;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1800" dirty="0">
              <a:latin typeface="Helvetica" panose="020B0604020202020204" pitchFamily="34" charset="0"/>
              <a:ea typeface="Roboto" panose="02000000000000000000" pitchFamily="2" charset="0"/>
              <a:cs typeface="Helvetica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1800" dirty="0">
              <a:latin typeface="Helvetica" panose="020B0604020202020204" pitchFamily="34" charset="0"/>
              <a:ea typeface="Roboto" panose="02000000000000000000" pitchFamily="2" charset="0"/>
              <a:cs typeface="Helvetica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1800" dirty="0">
                <a:latin typeface="Helvetica" panose="020B0604020202020204" pitchFamily="34" charset="0"/>
                <a:ea typeface="Roboto" panose="02000000000000000000" pitchFamily="2" charset="0"/>
                <a:cs typeface="Helvetica" panose="020B0604020202020204" pitchFamily="34" charset="0"/>
              </a:rPr>
              <a:t>A Licitação da Concessão de Serviços Públicos de Transmissão de Energia Elétrica é feita na modalidade de Leilão;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1800" dirty="0">
              <a:latin typeface="Helvetica" panose="020B0604020202020204" pitchFamily="34" charset="0"/>
              <a:ea typeface="Roboto" panose="02000000000000000000" pitchFamily="2" charset="0"/>
              <a:cs typeface="Helvetica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1800" dirty="0">
              <a:latin typeface="Helvetica" panose="020B0604020202020204" pitchFamily="34" charset="0"/>
              <a:ea typeface="Roboto" panose="02000000000000000000" pitchFamily="2" charset="0"/>
              <a:cs typeface="Helvetica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1800" dirty="0">
                <a:latin typeface="Helvetica" panose="020B0604020202020204" pitchFamily="34" charset="0"/>
                <a:ea typeface="Roboto" panose="02000000000000000000" pitchFamily="2" charset="0"/>
                <a:cs typeface="Helvetica" panose="020B0604020202020204" pitchFamily="34" charset="0"/>
              </a:rPr>
              <a:t>Assinatura do Contrato de Concessão com a União;</a:t>
            </a:r>
            <a:endParaRPr lang="pt-BR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pt-BR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584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0;p9">
            <a:extLst>
              <a:ext uri="{FF2B5EF4-FFF2-40B4-BE49-F238E27FC236}">
                <a16:creationId xmlns:a16="http://schemas.microsoft.com/office/drawing/2014/main" xmlns="" id="{3259265E-EBB9-8172-F62D-97722FD468C4}"/>
              </a:ext>
            </a:extLst>
          </p:cNvPr>
          <p:cNvSpPr txBox="1"/>
          <p:nvPr/>
        </p:nvSpPr>
        <p:spPr>
          <a:xfrm>
            <a:off x="542925" y="89694"/>
            <a:ext cx="7429150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buSzPts val="1300"/>
            </a:pPr>
            <a:r>
              <a:rPr lang="pt-BR" sz="1600" b="1" dirty="0">
                <a:solidFill>
                  <a:srgbClr val="00B050"/>
                </a:solidFill>
                <a:latin typeface="Helvetica" panose="020B0604020202020204" pitchFamily="34" charset="0"/>
                <a:ea typeface="Roboto" panose="020B0604020202020204" charset="0"/>
                <a:cs typeface="Helvetica" panose="020B0604020202020204" pitchFamily="34" charset="0"/>
              </a:rPr>
              <a:t>ETAPAS DA CONCESSÃO DE SERVIÇOS PÚBLICOS DE TRANSMISSÃO</a:t>
            </a:r>
          </a:p>
          <a:p>
            <a:pPr lvl="0" algn="ctr">
              <a:buSzPts val="1300"/>
            </a:pPr>
            <a:endParaRPr lang="pt-BR" b="1" dirty="0">
              <a:solidFill>
                <a:srgbClr val="00B050"/>
              </a:solidFill>
              <a:latin typeface="+mj-lt"/>
              <a:ea typeface="Roboto" panose="020B0604020202020204" charset="0"/>
            </a:endParaRPr>
          </a:p>
        </p:txBody>
      </p:sp>
      <p:sp>
        <p:nvSpPr>
          <p:cNvPr id="3" name="Espaço Reservado para Conteúdo 1">
            <a:extLst>
              <a:ext uri="{FF2B5EF4-FFF2-40B4-BE49-F238E27FC236}">
                <a16:creationId xmlns:a16="http://schemas.microsoft.com/office/drawing/2014/main" xmlns="" id="{23FEEF8B-D943-BDDE-0F75-EC7930C226E2}"/>
              </a:ext>
            </a:extLst>
          </p:cNvPr>
          <p:cNvSpPr>
            <a:spLocks noGrp="1"/>
          </p:cNvSpPr>
          <p:nvPr/>
        </p:nvSpPr>
        <p:spPr bwMode="auto">
          <a:xfrm>
            <a:off x="479384" y="733537"/>
            <a:ext cx="842067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C6E8"/>
              </a:buClr>
              <a:buSzPct val="100000"/>
              <a:buFont typeface="Wingdings" pitchFamily="2" charset="2"/>
              <a:buChar char="§"/>
              <a:defRPr sz="1400" kern="1200">
                <a:solidFill>
                  <a:srgbClr val="616365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C6E8"/>
              </a:buClr>
              <a:buFont typeface="Wingdings" pitchFamily="2" charset="2"/>
              <a:buChar char="§"/>
              <a:defRPr sz="1400" kern="1200">
                <a:solidFill>
                  <a:srgbClr val="616365"/>
                </a:solidFill>
                <a:latin typeface="Helvetica" pitchFamily="34" charset="0"/>
                <a:ea typeface="+mn-ea"/>
                <a:cs typeface="Helvetic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C6E8"/>
              </a:buClr>
              <a:buFont typeface="Wingdings" pitchFamily="2" charset="2"/>
              <a:buChar char="§"/>
              <a:defRPr sz="1200" kern="1200">
                <a:solidFill>
                  <a:srgbClr val="616365"/>
                </a:solidFill>
                <a:latin typeface="Helvetica" pitchFamily="34" charset="0"/>
                <a:ea typeface="+mn-ea"/>
                <a:cs typeface="Helvetic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Helvetica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Helvetica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4BA25F"/>
              </a:buClr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tx1"/>
              </a:solidFill>
              <a:latin typeface="+mj-lt"/>
              <a:ea typeface="Roboto" panose="020B060402020202020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2BCEC64F-1D83-DCBF-B304-3DA1BC70B9BB}"/>
              </a:ext>
            </a:extLst>
          </p:cNvPr>
          <p:cNvSpPr txBox="1"/>
          <p:nvPr/>
        </p:nvSpPr>
        <p:spPr>
          <a:xfrm>
            <a:off x="479384" y="668867"/>
            <a:ext cx="820325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1800" dirty="0">
                <a:latin typeface="Helvetica" panose="020B0604020202020204" pitchFamily="34" charset="0"/>
                <a:ea typeface="Roboto" panose="02000000000000000000" pitchFamily="2" charset="0"/>
                <a:cs typeface="Helvetica" panose="020B0604020202020204" pitchFamily="34" charset="0"/>
              </a:rPr>
              <a:t>Aprovação do Projeto Básico junto ao ONS;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1800" dirty="0">
              <a:latin typeface="Helvetica" panose="020B0604020202020204" pitchFamily="34" charset="0"/>
              <a:ea typeface="Roboto" panose="02000000000000000000" pitchFamily="2" charset="0"/>
              <a:cs typeface="Helvetica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1800" dirty="0">
                <a:latin typeface="Helvetica" panose="020B0604020202020204" pitchFamily="34" charset="0"/>
                <a:ea typeface="Roboto" panose="02000000000000000000" pitchFamily="2" charset="0"/>
                <a:cs typeface="Helvetica" panose="020B0604020202020204" pitchFamily="34" charset="0"/>
              </a:rPr>
              <a:t>Outorga da Licença Prévia Ambiental para Estudos com todos os seus Condicionantes;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1800" dirty="0">
              <a:latin typeface="Helvetica" panose="020B0604020202020204" pitchFamily="34" charset="0"/>
              <a:ea typeface="Roboto" panose="02000000000000000000" pitchFamily="2" charset="0"/>
              <a:cs typeface="Helvetica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1800" dirty="0">
                <a:latin typeface="Helvetica" panose="020B0604020202020204" pitchFamily="34" charset="0"/>
                <a:ea typeface="Roboto" panose="02000000000000000000" pitchFamily="2" charset="0"/>
                <a:cs typeface="Helvetica" panose="020B0604020202020204" pitchFamily="34" charset="0"/>
              </a:rPr>
              <a:t>Desenvolve os Estudos de acordo com os Condicionantes Ambientais:  Estudo do Impacto Ambiental – EIA e Relatório de Impacto ao Meio Ambiente – RIMA;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dirty="0">
              <a:latin typeface="Helvetica" panose="020B0604020202020204" pitchFamily="34" charset="0"/>
              <a:ea typeface="Roboto" panose="02000000000000000000" pitchFamily="2" charset="0"/>
              <a:cs typeface="Helvetica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1800" dirty="0">
                <a:latin typeface="Helvetica" panose="020B0604020202020204" pitchFamily="34" charset="0"/>
                <a:ea typeface="Roboto" panose="02000000000000000000" pitchFamily="2" charset="0"/>
                <a:cs typeface="Helvetica" panose="020B0604020202020204" pitchFamily="34" charset="0"/>
              </a:rPr>
              <a:t>Aprovação dos Estudos ambientais pelo órgão licenciador ambiental;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1800" dirty="0">
              <a:latin typeface="Helvetica" panose="020B0604020202020204" pitchFamily="34" charset="0"/>
              <a:ea typeface="Roboto" panose="02000000000000000000" pitchFamily="2" charset="0"/>
              <a:cs typeface="Helvetica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1800" dirty="0">
                <a:latin typeface="Helvetica" panose="020B0604020202020204" pitchFamily="34" charset="0"/>
                <a:ea typeface="Roboto" panose="02000000000000000000" pitchFamily="2" charset="0"/>
                <a:cs typeface="Helvetica" panose="020B0604020202020204" pitchFamily="34" charset="0"/>
              </a:rPr>
              <a:t>Outorga da Licença de Instalação: Autorização ambiental para implantar a obra pública;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pt-BR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533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0;p9">
            <a:extLst>
              <a:ext uri="{FF2B5EF4-FFF2-40B4-BE49-F238E27FC236}">
                <a16:creationId xmlns:a16="http://schemas.microsoft.com/office/drawing/2014/main" xmlns="" id="{3259265E-EBB9-8172-F62D-97722FD468C4}"/>
              </a:ext>
            </a:extLst>
          </p:cNvPr>
          <p:cNvSpPr txBox="1"/>
          <p:nvPr/>
        </p:nvSpPr>
        <p:spPr>
          <a:xfrm>
            <a:off x="542925" y="64294"/>
            <a:ext cx="7429150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>
              <a:buSzPts val="1300"/>
            </a:pPr>
            <a:r>
              <a:rPr lang="pt-BR" sz="1600" b="1" dirty="0">
                <a:solidFill>
                  <a:srgbClr val="00B050"/>
                </a:solidFill>
                <a:latin typeface="+mj-lt"/>
                <a:ea typeface="Roboto" panose="020B0604020202020204" charset="0"/>
              </a:rPr>
              <a:t>ETAPAS DA CONCESSÃO DE SERVIÇOS PÚBLICOS DE TRANSMISSÃO</a:t>
            </a:r>
          </a:p>
          <a:p>
            <a:pPr lvl="0" algn="ctr">
              <a:buSzPts val="1300"/>
            </a:pPr>
            <a:endParaRPr lang="pt-BR" b="1" dirty="0">
              <a:solidFill>
                <a:srgbClr val="00B050"/>
              </a:solidFill>
              <a:latin typeface="+mj-lt"/>
              <a:ea typeface="Roboto" panose="020B0604020202020204" charset="0"/>
            </a:endParaRPr>
          </a:p>
        </p:txBody>
      </p:sp>
      <p:sp>
        <p:nvSpPr>
          <p:cNvPr id="3" name="Espaço Reservado para Conteúdo 1">
            <a:extLst>
              <a:ext uri="{FF2B5EF4-FFF2-40B4-BE49-F238E27FC236}">
                <a16:creationId xmlns:a16="http://schemas.microsoft.com/office/drawing/2014/main" xmlns="" id="{23FEEF8B-D943-BDDE-0F75-EC7930C226E2}"/>
              </a:ext>
            </a:extLst>
          </p:cNvPr>
          <p:cNvSpPr>
            <a:spLocks noGrp="1"/>
          </p:cNvSpPr>
          <p:nvPr/>
        </p:nvSpPr>
        <p:spPr bwMode="auto">
          <a:xfrm>
            <a:off x="479384" y="733537"/>
            <a:ext cx="842067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C6E8"/>
              </a:buClr>
              <a:buSzPct val="100000"/>
              <a:buFont typeface="Wingdings" pitchFamily="2" charset="2"/>
              <a:buChar char="§"/>
              <a:defRPr sz="1400" kern="1200">
                <a:solidFill>
                  <a:srgbClr val="616365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C6E8"/>
              </a:buClr>
              <a:buFont typeface="Wingdings" pitchFamily="2" charset="2"/>
              <a:buChar char="§"/>
              <a:defRPr sz="1400" kern="1200">
                <a:solidFill>
                  <a:srgbClr val="616365"/>
                </a:solidFill>
                <a:latin typeface="Helvetica" pitchFamily="34" charset="0"/>
                <a:ea typeface="+mn-ea"/>
                <a:cs typeface="Helvetic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C6E8"/>
              </a:buClr>
              <a:buFont typeface="Wingdings" pitchFamily="2" charset="2"/>
              <a:buChar char="§"/>
              <a:defRPr sz="1200" kern="1200">
                <a:solidFill>
                  <a:srgbClr val="616365"/>
                </a:solidFill>
                <a:latin typeface="Helvetica" pitchFamily="34" charset="0"/>
                <a:ea typeface="+mn-ea"/>
                <a:cs typeface="Helvetic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Helvetica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Helvetica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4BA25F"/>
              </a:buClr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tx1"/>
              </a:solidFill>
              <a:latin typeface="+mj-lt"/>
              <a:ea typeface="Roboto" panose="020B060402020202020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2BCEC64F-1D83-DCBF-B304-3DA1BC70B9BB}"/>
              </a:ext>
            </a:extLst>
          </p:cNvPr>
          <p:cNvSpPr txBox="1"/>
          <p:nvPr/>
        </p:nvSpPr>
        <p:spPr>
          <a:xfrm>
            <a:off x="479384" y="668867"/>
            <a:ext cx="820325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1800" dirty="0">
                <a:latin typeface="Helvetica" panose="020B0604020202020204" pitchFamily="34" charset="0"/>
                <a:ea typeface="Roboto" panose="02000000000000000000" pitchFamily="2" charset="0"/>
                <a:cs typeface="Helvetica" panose="020B0604020202020204" pitchFamily="34" charset="0"/>
              </a:rPr>
              <a:t>Obtenção da </a:t>
            </a:r>
            <a:r>
              <a:rPr lang="pt-BR" sz="1800" u="sng" dirty="0">
                <a:latin typeface="Helvetica" panose="020B0604020202020204" pitchFamily="34" charset="0"/>
                <a:ea typeface="Roboto" panose="02000000000000000000" pitchFamily="2" charset="0"/>
                <a:cs typeface="Helvetica" panose="020B0604020202020204" pitchFamily="34" charset="0"/>
              </a:rPr>
              <a:t>Declaração de Utilidade Pública </a:t>
            </a:r>
            <a:r>
              <a:rPr lang="pt-BR" sz="1800" dirty="0">
                <a:latin typeface="Helvetica" panose="020B0604020202020204" pitchFamily="34" charset="0"/>
                <a:ea typeface="Roboto" panose="02000000000000000000" pitchFamily="2" charset="0"/>
                <a:cs typeface="Helvetica" panose="020B0604020202020204" pitchFamily="34" charset="0"/>
              </a:rPr>
              <a:t>- DUP do Empreendimento: Publicado no Diário Oficial da União – Manifesto de que a obra é essencial para a sociedade;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1800" dirty="0">
              <a:latin typeface="Helvetica" panose="020B0604020202020204" pitchFamily="34" charset="0"/>
              <a:ea typeface="Roboto" panose="02000000000000000000" pitchFamily="2" charset="0"/>
              <a:cs typeface="Helvetica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1800" dirty="0">
                <a:latin typeface="Helvetica" panose="020B0604020202020204" pitchFamily="34" charset="0"/>
                <a:ea typeface="Roboto" panose="02000000000000000000" pitchFamily="2" charset="0"/>
                <a:cs typeface="Helvetica" panose="020B0604020202020204" pitchFamily="34" charset="0"/>
              </a:rPr>
              <a:t>Com a DUP inicia-se os </a:t>
            </a:r>
            <a:r>
              <a:rPr lang="pt-BR" sz="1800" u="sng" dirty="0">
                <a:latin typeface="Helvetica" panose="020B0604020202020204" pitchFamily="34" charset="0"/>
                <a:ea typeface="Roboto" panose="02000000000000000000" pitchFamily="2" charset="0"/>
                <a:cs typeface="Helvetica" panose="020B0604020202020204" pitchFamily="34" charset="0"/>
              </a:rPr>
              <a:t>entendimentos</a:t>
            </a:r>
            <a:r>
              <a:rPr lang="pt-BR" sz="1800" dirty="0">
                <a:latin typeface="Helvetica" panose="020B0604020202020204" pitchFamily="34" charset="0"/>
                <a:ea typeface="Roboto" panose="02000000000000000000" pitchFamily="2" charset="0"/>
                <a:cs typeface="Helvetica" panose="020B0604020202020204" pitchFamily="34" charset="0"/>
              </a:rPr>
              <a:t> entre o concessionário e os donos de propriedades onde passará a linha de transmissão;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1800" dirty="0">
              <a:latin typeface="Helvetica" panose="020B0604020202020204" pitchFamily="34" charset="0"/>
              <a:ea typeface="Roboto" panose="02000000000000000000" pitchFamily="2" charset="0"/>
              <a:cs typeface="Helvetica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1800" u="sng" dirty="0">
                <a:latin typeface="Helvetica" panose="020B0604020202020204" pitchFamily="34" charset="0"/>
                <a:ea typeface="Roboto" panose="02000000000000000000" pitchFamily="2" charset="0"/>
                <a:cs typeface="Helvetica" panose="020B0604020202020204" pitchFamily="34" charset="0"/>
              </a:rPr>
              <a:t>A legislação prevê a negociação e indenização pela passagem da linha de transmissão;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1800" u="sng" dirty="0">
              <a:latin typeface="Helvetica" panose="020B0604020202020204" pitchFamily="34" charset="0"/>
              <a:ea typeface="Roboto" panose="02000000000000000000" pitchFamily="2" charset="0"/>
              <a:cs typeface="Helvetica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1800" dirty="0">
                <a:latin typeface="Helvetica" panose="020B0604020202020204" pitchFamily="34" charset="0"/>
                <a:ea typeface="Roboto" panose="02000000000000000000" pitchFamily="2" charset="0"/>
                <a:cs typeface="Helvetica" panose="020B0604020202020204" pitchFamily="34" charset="0"/>
              </a:rPr>
              <a:t>Implantação de obra pública: De acordo com a faixa do traçado inicial proposto no ato licitatório e de acordo com licença ambiental;</a:t>
            </a:r>
            <a:endParaRPr lang="pt-BR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pt-BR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094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0;p9">
            <a:extLst>
              <a:ext uri="{FF2B5EF4-FFF2-40B4-BE49-F238E27FC236}">
                <a16:creationId xmlns:a16="http://schemas.microsoft.com/office/drawing/2014/main" xmlns="" id="{3259265E-EBB9-8172-F62D-97722FD468C4}"/>
              </a:ext>
            </a:extLst>
          </p:cNvPr>
          <p:cNvSpPr txBox="1"/>
          <p:nvPr/>
        </p:nvSpPr>
        <p:spPr>
          <a:xfrm>
            <a:off x="695324" y="71848"/>
            <a:ext cx="7429150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>
              <a:buSzPts val="1300"/>
            </a:pPr>
            <a:r>
              <a:rPr lang="pt-BR" sz="1600" b="1" dirty="0">
                <a:solidFill>
                  <a:srgbClr val="00B050"/>
                </a:solidFill>
                <a:latin typeface="Helvetica" panose="020B0604020202020204" pitchFamily="34" charset="0"/>
                <a:ea typeface="Roboto" panose="020B0604020202020204" charset="0"/>
                <a:cs typeface="Helvetica" panose="020B0604020202020204" pitchFamily="34" charset="0"/>
              </a:rPr>
              <a:t>ETAPAS DA CONCESSÃO DE SERVIÇOS PÚBLICOS DE TRANSMISSÃO</a:t>
            </a:r>
          </a:p>
          <a:p>
            <a:pPr lvl="0" algn="ctr">
              <a:buSzPts val="1300"/>
            </a:pPr>
            <a:endParaRPr lang="pt-BR" b="1" dirty="0">
              <a:solidFill>
                <a:srgbClr val="00B050"/>
              </a:solidFill>
              <a:latin typeface="+mj-lt"/>
              <a:ea typeface="Roboto" panose="020B0604020202020204" charset="0"/>
            </a:endParaRPr>
          </a:p>
        </p:txBody>
      </p:sp>
      <p:sp>
        <p:nvSpPr>
          <p:cNvPr id="3" name="Espaço Reservado para Conteúdo 1">
            <a:extLst>
              <a:ext uri="{FF2B5EF4-FFF2-40B4-BE49-F238E27FC236}">
                <a16:creationId xmlns:a16="http://schemas.microsoft.com/office/drawing/2014/main" xmlns="" id="{23FEEF8B-D943-BDDE-0F75-EC7930C226E2}"/>
              </a:ext>
            </a:extLst>
          </p:cNvPr>
          <p:cNvSpPr>
            <a:spLocks noGrp="1"/>
          </p:cNvSpPr>
          <p:nvPr/>
        </p:nvSpPr>
        <p:spPr bwMode="auto">
          <a:xfrm>
            <a:off x="479384" y="733537"/>
            <a:ext cx="842067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C6E8"/>
              </a:buClr>
              <a:buSzPct val="100000"/>
              <a:buFont typeface="Wingdings" pitchFamily="2" charset="2"/>
              <a:buChar char="§"/>
              <a:defRPr sz="1400" kern="1200">
                <a:solidFill>
                  <a:srgbClr val="616365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C6E8"/>
              </a:buClr>
              <a:buFont typeface="Wingdings" pitchFamily="2" charset="2"/>
              <a:buChar char="§"/>
              <a:defRPr sz="1400" kern="1200">
                <a:solidFill>
                  <a:srgbClr val="616365"/>
                </a:solidFill>
                <a:latin typeface="Helvetica" pitchFamily="34" charset="0"/>
                <a:ea typeface="+mn-ea"/>
                <a:cs typeface="Helvetic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C6E8"/>
              </a:buClr>
              <a:buFont typeface="Wingdings" pitchFamily="2" charset="2"/>
              <a:buChar char="§"/>
              <a:defRPr sz="1200" kern="1200">
                <a:solidFill>
                  <a:srgbClr val="616365"/>
                </a:solidFill>
                <a:latin typeface="Helvetica" pitchFamily="34" charset="0"/>
                <a:ea typeface="+mn-ea"/>
                <a:cs typeface="Helvetic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Helvetica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Helvetica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4BA25F"/>
              </a:buClr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tx1"/>
              </a:solidFill>
              <a:latin typeface="+mj-lt"/>
              <a:ea typeface="Roboto" panose="020B060402020202020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2BCEC64F-1D83-DCBF-B304-3DA1BC70B9BB}"/>
              </a:ext>
            </a:extLst>
          </p:cNvPr>
          <p:cNvSpPr txBox="1"/>
          <p:nvPr/>
        </p:nvSpPr>
        <p:spPr>
          <a:xfrm>
            <a:off x="381000" y="733537"/>
            <a:ext cx="8301635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1800" dirty="0">
              <a:latin typeface="Helvetica" panose="020B0604020202020204" pitchFamily="34" charset="0"/>
              <a:ea typeface="Roboto" panose="02000000000000000000" pitchFamily="2" charset="0"/>
              <a:cs typeface="Helvetica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1800" dirty="0">
                <a:latin typeface="Helvetica" panose="020B0604020202020204" pitchFamily="34" charset="0"/>
                <a:ea typeface="Roboto" panose="02000000000000000000" pitchFamily="2" charset="0"/>
                <a:cs typeface="Helvetica" panose="020B0604020202020204" pitchFamily="34" charset="0"/>
              </a:rPr>
              <a:t>Após a conclusão das obras públicas o órgão licenciador ambiental fiscaliza e emite a Licença de Operação da linha de transmissão;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1800" dirty="0">
              <a:latin typeface="Helvetica" panose="020B0604020202020204" pitchFamily="34" charset="0"/>
              <a:ea typeface="Roboto" panose="02000000000000000000" pitchFamily="2" charset="0"/>
              <a:cs typeface="Helvetica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1800" dirty="0">
                <a:latin typeface="Helvetica" panose="020B0604020202020204" pitchFamily="34" charset="0"/>
                <a:ea typeface="Roboto" panose="02000000000000000000" pitchFamily="2" charset="0"/>
                <a:cs typeface="Helvetica" panose="020B0604020202020204" pitchFamily="34" charset="0"/>
              </a:rPr>
              <a:t>O Operador Nacional do Sistema ONS emite o Termo de Liberação para operação comercial das instalações;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1800" dirty="0">
              <a:latin typeface="Helvetica" panose="020B0604020202020204" pitchFamily="34" charset="0"/>
              <a:ea typeface="Roboto" panose="02000000000000000000" pitchFamily="2" charset="0"/>
              <a:cs typeface="Helvetica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1800" dirty="0">
                <a:latin typeface="Helvetica" panose="020B0604020202020204" pitchFamily="34" charset="0"/>
                <a:ea typeface="Roboto" panose="02000000000000000000" pitchFamily="2" charset="0"/>
                <a:cs typeface="Helvetica" panose="020B0604020202020204" pitchFamily="34" charset="0"/>
              </a:rPr>
              <a:t>Por ser atividade essencial à sociedade todas as etapas de implantação são monitorados e fiscalizados pelos órgãos: MME, ANEEL, IBAMA e ONS;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dirty="0">
              <a:latin typeface="Helvetica" panose="020B0604020202020204" pitchFamily="34" charset="0"/>
              <a:ea typeface="Roboto" panose="02000000000000000000" pitchFamily="2" charset="0"/>
              <a:cs typeface="Helvetica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2000" b="1" u="sng" dirty="0">
                <a:solidFill>
                  <a:srgbClr val="00B050"/>
                </a:solidFill>
                <a:latin typeface="Helvetica" panose="020B0604020202020204" pitchFamily="34" charset="0"/>
                <a:ea typeface="Roboto" panose="02000000000000000000" pitchFamily="2" charset="0"/>
                <a:cs typeface="Helvetica" panose="020B0604020202020204" pitchFamily="34" charset="0"/>
              </a:rPr>
              <a:t>A conciliação com o interesse público deve ser incentivada!</a:t>
            </a:r>
          </a:p>
          <a:p>
            <a:endParaRPr lang="pt-BR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273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"/>
          <p:cNvSpPr txBox="1"/>
          <p:nvPr/>
        </p:nvSpPr>
        <p:spPr>
          <a:xfrm>
            <a:off x="684300" y="2401650"/>
            <a:ext cx="31551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t-BR" sz="4900" dirty="0">
                <a:solidFill>
                  <a:srgbClr val="4AA25E"/>
                </a:solidFill>
                <a:latin typeface="Roboto Black"/>
                <a:ea typeface="Roboto Black"/>
                <a:cs typeface="Roboto Black"/>
                <a:sym typeface="Roboto Black"/>
              </a:rPr>
              <a:t>Obrigado!</a:t>
            </a:r>
            <a:endParaRPr sz="4900" b="0" i="0" u="none" strike="noStrike" cap="none" dirty="0">
              <a:solidFill>
                <a:srgbClr val="4AA25E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cxnSp>
        <p:nvCxnSpPr>
          <p:cNvPr id="4" name="Google Shape;55;p1"/>
          <p:cNvCxnSpPr/>
          <p:nvPr/>
        </p:nvCxnSpPr>
        <p:spPr>
          <a:xfrm>
            <a:off x="684300" y="3340650"/>
            <a:ext cx="2985332" cy="0"/>
          </a:xfrm>
          <a:prstGeom prst="straightConnector1">
            <a:avLst/>
          </a:prstGeom>
          <a:noFill/>
          <a:ln w="28575" cap="flat" cmpd="sng">
            <a:solidFill>
              <a:srgbClr val="4AA25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CaixaDeTexto 5"/>
          <p:cNvSpPr txBox="1"/>
          <p:nvPr/>
        </p:nvSpPr>
        <p:spPr>
          <a:xfrm>
            <a:off x="965970" y="3267620"/>
            <a:ext cx="3155100" cy="1345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pt-BR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pt-BR" dirty="0">
                <a:solidFill>
                  <a:schemeClr val="bg1"/>
                </a:solidFill>
              </a:rPr>
              <a:t>abrate.org.br</a:t>
            </a:r>
          </a:p>
          <a:p>
            <a:pPr>
              <a:lnSpc>
                <a:spcPct val="150000"/>
              </a:lnSpc>
            </a:pPr>
            <a:r>
              <a:rPr lang="pt-BR" dirty="0">
                <a:solidFill>
                  <a:schemeClr val="bg1"/>
                </a:solidFill>
              </a:rPr>
              <a:t>55 61 3263.6015/ 6016</a:t>
            </a:r>
          </a:p>
          <a:p>
            <a:pPr>
              <a:lnSpc>
                <a:spcPct val="150000"/>
              </a:lnSpc>
            </a:pPr>
            <a:r>
              <a:rPr lang="pt-BR" dirty="0">
                <a:solidFill>
                  <a:schemeClr val="bg1"/>
                </a:solidFill>
              </a:rPr>
              <a:t>abrate@abrate.org.br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1026" name="Picture 2" descr="World wide web - Free web icons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86" y="3733094"/>
            <a:ext cx="173489" cy="17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elefone - ícones de interface grátis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86" y="4029799"/>
            <a:ext cx="180473" cy="18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mail - Free multimedia icons"/>
          <p:cNvPicPr>
            <a:picLocks noChangeAspect="1" noChangeArrowheads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00" y="4355197"/>
            <a:ext cx="224983" cy="22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1483</TotalTime>
  <Words>398</Words>
  <Application>Microsoft Office PowerPoint</Application>
  <PresentationFormat>Apresentação na tela (16:9)</PresentationFormat>
  <Paragraphs>51</Paragraphs>
  <Slides>8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5" baseType="lpstr">
      <vt:lpstr>Helvetica</vt:lpstr>
      <vt:lpstr>Roboto</vt:lpstr>
      <vt:lpstr>Calibri</vt:lpstr>
      <vt:lpstr>Roboto Black</vt:lpstr>
      <vt:lpstr>Wingdings</vt:lpstr>
      <vt:lpstr>Arial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Viviane</dc:creator>
  <cp:lastModifiedBy>Leticia Silva Pires Pimentel</cp:lastModifiedBy>
  <cp:revision>62</cp:revision>
  <cp:lastPrinted>2023-08-24T11:05:59Z</cp:lastPrinted>
  <dcterms:modified xsi:type="dcterms:W3CDTF">2023-08-30T17:48:20Z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f2a4182-cbce-4ad5-8246-e8542f62f7ba_Enabled">
    <vt:lpwstr>true</vt:lpwstr>
  </property>
  <property fmtid="{D5CDD505-2E9C-101B-9397-08002B2CF9AE}" pid="3" name="MSIP_Label_0f2a4182-cbce-4ad5-8246-e8542f62f7ba_SetDate">
    <vt:lpwstr>2022-07-07T11:41:38Z</vt:lpwstr>
  </property>
  <property fmtid="{D5CDD505-2E9C-101B-9397-08002B2CF9AE}" pid="4" name="MSIP_Label_0f2a4182-cbce-4ad5-8246-e8542f62f7ba_Method">
    <vt:lpwstr>Privileged</vt:lpwstr>
  </property>
  <property fmtid="{D5CDD505-2E9C-101B-9397-08002B2CF9AE}" pid="5" name="MSIP_Label_0f2a4182-cbce-4ad5-8246-e8542f62f7ba_Name">
    <vt:lpwstr>Público</vt:lpwstr>
  </property>
  <property fmtid="{D5CDD505-2E9C-101B-9397-08002B2CF9AE}" pid="6" name="MSIP_Label_0f2a4182-cbce-4ad5-8246-e8542f62f7ba_SiteId">
    <vt:lpwstr>c7a4317c-6ed8-4a45-989d-32c9b3690628</vt:lpwstr>
  </property>
  <property fmtid="{D5CDD505-2E9C-101B-9397-08002B2CF9AE}" pid="7" name="MSIP_Label_0f2a4182-cbce-4ad5-8246-e8542f62f7ba_ActionId">
    <vt:lpwstr>afd043de-3f75-4380-b9ca-f7841414a46f</vt:lpwstr>
  </property>
  <property fmtid="{D5CDD505-2E9C-101B-9397-08002B2CF9AE}" pid="8" name="MSIP_Label_0f2a4182-cbce-4ad5-8246-e8542f62f7ba_ContentBits">
    <vt:lpwstr>2</vt:lpwstr>
  </property>
  <property fmtid="{D5CDD505-2E9C-101B-9397-08002B2CF9AE}" pid="9" name="ClassificationContentMarkingFooterLocations">
    <vt:lpwstr>Simple Light:3</vt:lpwstr>
  </property>
  <property fmtid="{D5CDD505-2E9C-101B-9397-08002B2CF9AE}" pid="10" name="ClassificationContentMarkingFooterText">
    <vt:lpwstr>Classificação do documento: Público</vt:lpwstr>
  </property>
</Properties>
</file>