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2" r:id="rId4"/>
    <p:sldId id="260" r:id="rId5"/>
    <p:sldId id="364" r:id="rId6"/>
    <p:sldId id="365" r:id="rId7"/>
    <p:sldId id="367" r:id="rId8"/>
    <p:sldId id="370" r:id="rId9"/>
    <p:sldId id="372" r:id="rId10"/>
    <p:sldId id="368" r:id="rId11"/>
    <p:sldId id="369" r:id="rId12"/>
    <p:sldId id="371" r:id="rId13"/>
    <p:sldId id="373" r:id="rId14"/>
    <p:sldId id="374" r:id="rId15"/>
    <p:sldId id="363" r:id="rId16"/>
  </p:sldIdLst>
  <p:sldSz cx="12192000" cy="6858000"/>
  <p:notesSz cx="6797675" cy="98742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A3B8"/>
    <a:srgbClr val="6EA2B7"/>
    <a:srgbClr val="556616"/>
    <a:srgbClr val="A9CC3A"/>
    <a:srgbClr val="007976"/>
    <a:srgbClr val="00A4C2"/>
    <a:srgbClr val="00A3C0"/>
    <a:srgbClr val="00A8D2"/>
    <a:srgbClr val="CC00FF"/>
    <a:srgbClr val="7AAE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7" autoAdjust="0"/>
    <p:restoredTop sz="92449" autoAdjust="0"/>
  </p:normalViewPr>
  <p:slideViewPr>
    <p:cSldViewPr snapToGrid="0">
      <p:cViewPr varScale="1">
        <p:scale>
          <a:sx n="63" d="100"/>
          <a:sy n="63" d="100"/>
        </p:scale>
        <p:origin x="103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Apresenta&#231;&#245;es\Fat_are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/>
              <a:t>Desempenho Setor</a:t>
            </a:r>
            <a:r>
              <a:rPr lang="pt-BR" sz="1800" baseline="0"/>
              <a:t> Automação para E&amp;P</a:t>
            </a:r>
            <a:endParaRPr lang="pt-BR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9.594828090742516E-2"/>
          <c:y val="0.20046332750072907"/>
          <c:w val="0.89260058616172122"/>
          <c:h val="0.586233960338291"/>
        </c:manualLayout>
      </c:layout>
      <c:lineChart>
        <c:grouping val="standard"/>
        <c:varyColors val="0"/>
        <c:ser>
          <c:idx val="0"/>
          <c:order val="0"/>
          <c:tx>
            <c:strRef>
              <c:f>Planilha1!$I$3</c:f>
              <c:strCache>
                <c:ptCount val="1"/>
                <c:pt idx="0">
                  <c:v>Aut Ind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Planilha1!$H$4:$H$22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Planilha1!$I$4:$I$22</c:f>
              <c:numCache>
                <c:formatCode>0</c:formatCode>
                <c:ptCount val="19"/>
                <c:pt idx="0" formatCode="General">
                  <c:v>100</c:v>
                </c:pt>
                <c:pt idx="1">
                  <c:v>127.53386198174796</c:v>
                </c:pt>
                <c:pt idx="2">
                  <c:v>170.87356787067088</c:v>
                </c:pt>
                <c:pt idx="3">
                  <c:v>222.01817308694999</c:v>
                </c:pt>
                <c:pt idx="4">
                  <c:v>283.70636577585185</c:v>
                </c:pt>
                <c:pt idx="5">
                  <c:v>334.78130963495738</c:v>
                </c:pt>
                <c:pt idx="6">
                  <c:v>263.3231716916107</c:v>
                </c:pt>
                <c:pt idx="7">
                  <c:v>328.47082830110594</c:v>
                </c:pt>
                <c:pt idx="8">
                  <c:v>397.04079877404104</c:v>
                </c:pt>
                <c:pt idx="9">
                  <c:v>357.89798311373363</c:v>
                </c:pt>
                <c:pt idx="10">
                  <c:v>360.98490233892846</c:v>
                </c:pt>
                <c:pt idx="11">
                  <c:v>342.8511062193873</c:v>
                </c:pt>
                <c:pt idx="12">
                  <c:v>241.0060033546853</c:v>
                </c:pt>
                <c:pt idx="13">
                  <c:v>213.5249810063608</c:v>
                </c:pt>
                <c:pt idx="14">
                  <c:v>250.97657129633771</c:v>
                </c:pt>
                <c:pt idx="15">
                  <c:v>248.95609701373985</c:v>
                </c:pt>
                <c:pt idx="16">
                  <c:v>247.87383008951477</c:v>
                </c:pt>
                <c:pt idx="17">
                  <c:v>199.54099444231178</c:v>
                </c:pt>
                <c:pt idx="18">
                  <c:v>232.89290497269809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5E-4E75-8444-94D4A2F6D6DD}"/>
            </c:ext>
          </c:extLst>
        </c:ser>
        <c:ser>
          <c:idx val="1"/>
          <c:order val="1"/>
          <c:tx>
            <c:strRef>
              <c:f>Planilha1!$J$3</c:f>
              <c:strCache>
                <c:ptCount val="1"/>
                <c:pt idx="0">
                  <c:v>E&amp;P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Planilha1!$H$4:$H$22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Planilha1!$J$4:$J$22</c:f>
              <c:numCache>
                <c:formatCode>0</c:formatCode>
                <c:ptCount val="19"/>
                <c:pt idx="0" formatCode="General">
                  <c:v>100</c:v>
                </c:pt>
                <c:pt idx="1">
                  <c:v>142.63488910956636</c:v>
                </c:pt>
                <c:pt idx="2">
                  <c:v>190.59913935782853</c:v>
                </c:pt>
                <c:pt idx="3">
                  <c:v>233.0685203574975</c:v>
                </c:pt>
                <c:pt idx="4">
                  <c:v>353.65772922873219</c:v>
                </c:pt>
                <c:pt idx="5">
                  <c:v>472.65806024495197</c:v>
                </c:pt>
                <c:pt idx="6">
                  <c:v>527.24263488910958</c:v>
                </c:pt>
                <c:pt idx="7">
                  <c:v>615.69016881827213</c:v>
                </c:pt>
                <c:pt idx="8">
                  <c:v>675.43859649122805</c:v>
                </c:pt>
                <c:pt idx="9">
                  <c:v>726.87851704733532</c:v>
                </c:pt>
                <c:pt idx="10">
                  <c:v>912.47931148626287</c:v>
                </c:pt>
                <c:pt idx="11">
                  <c:v>844.09136047666334</c:v>
                </c:pt>
                <c:pt idx="12">
                  <c:v>633.2671300893744</c:v>
                </c:pt>
                <c:pt idx="13">
                  <c:v>447.16981132075472</c:v>
                </c:pt>
                <c:pt idx="14">
                  <c:v>410.36080767957628</c:v>
                </c:pt>
                <c:pt idx="15">
                  <c:v>356.17345249917247</c:v>
                </c:pt>
                <c:pt idx="16">
                  <c:v>278.3846408474015</c:v>
                </c:pt>
                <c:pt idx="17">
                  <c:v>217.04733531943066</c:v>
                </c:pt>
                <c:pt idx="18">
                  <c:v>235.98146309169147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5E-4E75-8444-94D4A2F6D6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811375"/>
        <c:axId val="90667903"/>
      </c:lineChart>
      <c:catAx>
        <c:axId val="77811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0667903"/>
        <c:crosses val="autoZero"/>
        <c:auto val="1"/>
        <c:lblAlgn val="ctr"/>
        <c:lblOffset val="100"/>
        <c:noMultiLvlLbl val="0"/>
      </c:catAx>
      <c:valAx>
        <c:axId val="90667903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7811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D977A-DF21-48BF-9666-8547FCD6C552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27D8A-FFFF-4D33-95C6-E0AE54CCAE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098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727D8A-FFFF-4D33-95C6-E0AE54CCAE8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4972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CAAF56-DD69-4568-B0CE-FCAACB5EFA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571A2E-25D4-4190-9A2F-052BC4B629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E7DCAC-7C27-4AB7-8F0D-C6CB3B931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D5DC-81EF-4144-979C-DF53175FBB16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163D99-3160-4742-999B-D2E09DADD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C5AA7E-9DB5-4E12-BD84-3DBE79275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ABED-5C90-4FD8-BBA3-7D26120616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5071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999AC4-CD62-4F23-B405-B544F7A87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E046FA2-0ADF-49F2-956B-DD5448781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74D05-CC26-4DA4-83CE-D9BB02039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D5DC-81EF-4144-979C-DF53175FBB16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23F40A-A42B-41F4-A5C3-4D437AFFC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D3A35C-C2D4-49E3-B16A-8B3D0ED6B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ABED-5C90-4FD8-BBA3-7D26120616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46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7601CEF-5F31-471F-965E-3D5FC042C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49085B2-F0A3-49EC-9D63-880788B5CE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98654F-8437-4827-9F86-C8AEA392C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D5DC-81EF-4144-979C-DF53175FBB16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E296B2-5C9F-48AF-9EB2-0B874D02A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79A4F3-2A29-496C-8EBA-C9F02694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ABED-5C90-4FD8-BBA3-7D26120616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938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E7B790-F6D7-4D20-8FEF-E7B32C041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533096-10C6-4711-B688-45F4610D5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38EAFD-AA9A-4A14-852E-39EF44755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D5DC-81EF-4144-979C-DF53175FBB16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F75F89-0F26-40FB-B383-F20FB7252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68317D-00B3-4663-B343-2E645CE5F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ABED-5C90-4FD8-BBA3-7D26120616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4301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C2FF6A-6DC0-4F8D-8CF5-C2DD962CD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89442D5-7E37-494C-8AB5-F75AED2FD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839261-BD1C-4365-A92E-92811CBE8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D5DC-81EF-4144-979C-DF53175FBB16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268BE6-14DD-473D-BBC9-1E77BD9DB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E7BF41-A778-4B9E-A099-761B0233B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ABED-5C90-4FD8-BBA3-7D26120616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17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8ADB9-8474-4F6C-B99A-FBEE671B6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7BA7C2-CE28-4B99-9466-64D1C24BA4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B90310D-DC78-474B-9CA8-AC1DDDCE5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E4D16A1-0A55-4E29-A064-0172A2DB0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D5DC-81EF-4144-979C-DF53175FBB16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C52CA31-3525-4CF0-B3A7-5E04165DB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A44A0F5-EE71-45D1-B981-EB31491CC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ABED-5C90-4FD8-BBA3-7D26120616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966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664312-0D3E-480E-9364-CCC880707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FE5A6EB-A67F-468D-8CA2-F86561556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659927F-6993-4FB7-8E21-569C76BFD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E3C664F-6F16-4F67-B818-8E1A4462F0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3064DD0-46C8-4C4A-B356-BFCFC5BE53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C1D921E-EAFA-4FBD-8A5A-12BF0C333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D5DC-81EF-4144-979C-DF53175FBB16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B4FFB00-EA1B-47D7-89BB-F6F922CFE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A1BC7A5-BE42-48C5-8923-CEFD685D2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ABED-5C90-4FD8-BBA3-7D26120616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59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D86F80-5990-4801-BB91-9097F4E29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CFD34BB-D5D2-4A83-BE54-AD6F9B26A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D5DC-81EF-4144-979C-DF53175FBB16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F99763C-7254-4881-A752-A2F4042F5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E7FACB1-E0BE-4A57-80E6-E69176143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ABED-5C90-4FD8-BBA3-7D26120616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180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F84563E-681C-48D8-AA99-B9A9A3CA3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D5DC-81EF-4144-979C-DF53175FBB16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7FEE775-0742-4FE9-8AA1-0A1ABCBBA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22A9A9A-38AA-4D75-9E4B-F9E71A4A2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ABED-5C90-4FD8-BBA3-7D26120616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9832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8CA3ED-6968-4CAE-B93D-62C2BD32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8E5AC4-FD7C-415A-B05B-81BA3871B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FBC0990-7778-404E-B710-D0937AE2A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773B91-5E5A-411F-BBED-3DB2DE56E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D5DC-81EF-4144-979C-DF53175FBB16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70262AD-B42B-41E9-9ECF-8B619A137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E72ED8-975F-4D30-916F-8B75FDEC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ABED-5C90-4FD8-BBA3-7D26120616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929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3E3B9C-BC74-4802-A410-C4893D731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683AE3E-ED05-435D-9C6B-82F8255AB4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8727583-1077-44E9-8492-685A21715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35962E6-B883-445F-9622-3A5EC8DF8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D5DC-81EF-4144-979C-DF53175FBB16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B079468-CBE2-4C40-9305-9B7E8FB93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E5BEB5B-633E-4BA6-98D5-148F71DA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ABED-5C90-4FD8-BBA3-7D26120616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317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FF08FE7-BF9C-40A2-82B5-11911B865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8929CD3-76A0-46FE-BA3D-A65369448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11555B-43C7-466C-B95F-24227BDF87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0D5DC-81EF-4144-979C-DF53175FBB16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F54D71-17F7-4F41-B0A3-FDAEE3F52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BEF351-DABE-493F-9E7F-7A7B04AC6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AABED-5C90-4FD8-BBA3-7D26120616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929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3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sv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jp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5.svg"/><Relationship Id="rId7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2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12889B21-B615-419C-8158-1CDAD222C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98761" y="-70469"/>
            <a:ext cx="6906054" cy="699893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045B5A9-6473-420A-AC1D-88FF2D842BD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84" y="2958894"/>
            <a:ext cx="2456629" cy="8145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187124-3384-457D-921B-00CEE88A83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86176" y="3139558"/>
            <a:ext cx="7456734" cy="1440160"/>
          </a:xfrm>
        </p:spPr>
        <p:txBody>
          <a:bodyPr vert="horz" lIns="92075" tIns="46038" rIns="92075" bIns="46038" rtlCol="0" anchor="ctr" anchorCtr="0">
            <a:normAutofit fontScale="90000"/>
          </a:bodyPr>
          <a:lstStyle/>
          <a:p>
            <a:pPr>
              <a:spcBef>
                <a:spcPct val="45000"/>
              </a:spcBef>
              <a:defRPr/>
            </a:pPr>
            <a:r>
              <a:rPr lang="pt-BR" sz="3000" dirty="0">
                <a:solidFill>
                  <a:srgbClr val="3F7796"/>
                </a:solidFill>
                <a:latin typeface="Arial" pitchFamily="34" charset="0"/>
                <a:cs typeface="Arial" pitchFamily="34" charset="0"/>
              </a:rPr>
              <a:t>Associação Brasileira da Indústria </a:t>
            </a:r>
            <a:br>
              <a:rPr lang="pt-BR" sz="3000" dirty="0">
                <a:solidFill>
                  <a:srgbClr val="3F7796"/>
                </a:solidFill>
                <a:latin typeface="Arial" pitchFamily="34" charset="0"/>
                <a:cs typeface="Arial" pitchFamily="34" charset="0"/>
              </a:rPr>
            </a:br>
            <a:r>
              <a:rPr lang="pt-BR" sz="3000" dirty="0">
                <a:solidFill>
                  <a:srgbClr val="3F7796"/>
                </a:solidFill>
                <a:latin typeface="Arial" pitchFamily="34" charset="0"/>
                <a:cs typeface="Arial" pitchFamily="34" charset="0"/>
              </a:rPr>
              <a:t>Elétrica e Eletrônica</a:t>
            </a:r>
            <a:br>
              <a:rPr lang="pt-BR" sz="3000" dirty="0">
                <a:solidFill>
                  <a:srgbClr val="3F7796"/>
                </a:solidFill>
                <a:latin typeface="Arial" pitchFamily="34" charset="0"/>
                <a:cs typeface="Arial" pitchFamily="34" charset="0"/>
              </a:rPr>
            </a:br>
            <a:br>
              <a:rPr lang="pt-BR" sz="3000" dirty="0">
                <a:solidFill>
                  <a:srgbClr val="3F7796"/>
                </a:solidFill>
                <a:latin typeface="Arial" pitchFamily="34" charset="0"/>
                <a:cs typeface="Arial" pitchFamily="34" charset="0"/>
              </a:rPr>
            </a:br>
            <a:br>
              <a:rPr lang="pt-BR" sz="2700" dirty="0">
                <a:latin typeface="Arial" pitchFamily="34" charset="0"/>
                <a:cs typeface="Arial" pitchFamily="34" charset="0"/>
              </a:rPr>
            </a:br>
            <a:r>
              <a:rPr lang="pt-BR" sz="2700" dirty="0">
                <a:latin typeface="Arial" pitchFamily="34" charset="0"/>
                <a:cs typeface="Arial" pitchFamily="34" charset="0"/>
              </a:rPr>
              <a:t>Audiência Pública:</a:t>
            </a:r>
            <a:br>
              <a:rPr lang="pt-BR" sz="2700" dirty="0">
                <a:latin typeface="Arial" pitchFamily="34" charset="0"/>
                <a:cs typeface="Arial" pitchFamily="34" charset="0"/>
              </a:rPr>
            </a:br>
            <a:br>
              <a:rPr lang="pt-BR" sz="2700" dirty="0">
                <a:latin typeface="Arial" pitchFamily="34" charset="0"/>
                <a:cs typeface="Arial" pitchFamily="34" charset="0"/>
              </a:rPr>
            </a:br>
            <a:r>
              <a:rPr lang="pt-BR" sz="2700" dirty="0">
                <a:latin typeface="Arial" pitchFamily="34" charset="0"/>
                <a:cs typeface="Arial" pitchFamily="34" charset="0"/>
              </a:rPr>
              <a:t>Efeitos da redução de conteúdo local na exploração de petróleo</a:t>
            </a:r>
            <a:br>
              <a:rPr lang="pt-BR" sz="2700" dirty="0">
                <a:latin typeface="Arial" pitchFamily="34" charset="0"/>
                <a:cs typeface="Arial" pitchFamily="34" charset="0"/>
              </a:rPr>
            </a:br>
            <a:br>
              <a:rPr lang="pt-BR" sz="27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7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19 de dezembro de 2023</a:t>
            </a:r>
            <a:endParaRPr 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Hexágono 9">
            <a:extLst>
              <a:ext uri="{FF2B5EF4-FFF2-40B4-BE49-F238E27FC236}">
                <a16:creationId xmlns:a16="http://schemas.microsoft.com/office/drawing/2014/main" id="{7930DB07-9C03-4576-9DB6-27E567426ADF}"/>
              </a:ext>
            </a:extLst>
          </p:cNvPr>
          <p:cNvSpPr/>
          <p:nvPr/>
        </p:nvSpPr>
        <p:spPr>
          <a:xfrm rot="5400000">
            <a:off x="4446535" y="1347101"/>
            <a:ext cx="535489" cy="468475"/>
          </a:xfrm>
          <a:prstGeom prst="hexagon">
            <a:avLst>
              <a:gd name="adj" fmla="val 25000"/>
              <a:gd name="vf" fmla="val 11547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11" name="Hexágono 10">
            <a:extLst>
              <a:ext uri="{FF2B5EF4-FFF2-40B4-BE49-F238E27FC236}">
                <a16:creationId xmlns:a16="http://schemas.microsoft.com/office/drawing/2014/main" id="{F4C69A8F-6C32-4D99-8CBE-F459D42CAEC1}"/>
              </a:ext>
            </a:extLst>
          </p:cNvPr>
          <p:cNvSpPr/>
          <p:nvPr/>
        </p:nvSpPr>
        <p:spPr>
          <a:xfrm rot="5400000">
            <a:off x="4092159" y="1973593"/>
            <a:ext cx="535489" cy="468475"/>
          </a:xfrm>
          <a:prstGeom prst="hexagon">
            <a:avLst>
              <a:gd name="adj" fmla="val 25000"/>
              <a:gd name="vf" fmla="val 11547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13" name="Hexágono 12">
            <a:extLst>
              <a:ext uri="{FF2B5EF4-FFF2-40B4-BE49-F238E27FC236}">
                <a16:creationId xmlns:a16="http://schemas.microsoft.com/office/drawing/2014/main" id="{D2C2BBA8-F4FB-4758-9901-4157BA020337}"/>
              </a:ext>
            </a:extLst>
          </p:cNvPr>
          <p:cNvSpPr/>
          <p:nvPr/>
        </p:nvSpPr>
        <p:spPr>
          <a:xfrm rot="5400000">
            <a:off x="928337" y="1271921"/>
            <a:ext cx="652436" cy="557940"/>
          </a:xfrm>
          <a:prstGeom prst="hexagon">
            <a:avLst>
              <a:gd name="adj" fmla="val 25000"/>
              <a:gd name="vf" fmla="val 115470"/>
            </a:avLst>
          </a:prstGeom>
          <a:noFill/>
          <a:ln w="19050">
            <a:solidFill>
              <a:srgbClr val="5B91AA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16" name="Hexágono 15">
            <a:extLst>
              <a:ext uri="{FF2B5EF4-FFF2-40B4-BE49-F238E27FC236}">
                <a16:creationId xmlns:a16="http://schemas.microsoft.com/office/drawing/2014/main" id="{204D40B9-BBCA-48C6-84EF-E9D45C8B3034}"/>
              </a:ext>
            </a:extLst>
          </p:cNvPr>
          <p:cNvSpPr/>
          <p:nvPr/>
        </p:nvSpPr>
        <p:spPr>
          <a:xfrm rot="5400000">
            <a:off x="238356" y="1332442"/>
            <a:ext cx="325453" cy="279486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548BA5"/>
          </a:solidFill>
          <a:ln w="19050">
            <a:solidFill>
              <a:srgbClr val="588BA8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17" name="Hexágono 16">
            <a:extLst>
              <a:ext uri="{FF2B5EF4-FFF2-40B4-BE49-F238E27FC236}">
                <a16:creationId xmlns:a16="http://schemas.microsoft.com/office/drawing/2014/main" id="{58C826D3-FEB3-4ED2-8FDD-823279287E27}"/>
              </a:ext>
            </a:extLst>
          </p:cNvPr>
          <p:cNvSpPr/>
          <p:nvPr/>
        </p:nvSpPr>
        <p:spPr>
          <a:xfrm rot="5400000">
            <a:off x="3913545" y="1500253"/>
            <a:ext cx="325453" cy="279486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18" name="Hexágono 17">
            <a:extLst>
              <a:ext uri="{FF2B5EF4-FFF2-40B4-BE49-F238E27FC236}">
                <a16:creationId xmlns:a16="http://schemas.microsoft.com/office/drawing/2014/main" id="{2EC1CBF0-AF0D-4D0B-98FA-8ECF96BB108E}"/>
              </a:ext>
            </a:extLst>
          </p:cNvPr>
          <p:cNvSpPr/>
          <p:nvPr/>
        </p:nvSpPr>
        <p:spPr>
          <a:xfrm rot="5400000">
            <a:off x="3391775" y="5424324"/>
            <a:ext cx="217569" cy="162517"/>
          </a:xfrm>
          <a:prstGeom prst="hexagon">
            <a:avLst>
              <a:gd name="adj" fmla="val 25000"/>
              <a:gd name="vf" fmla="val 11547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19" name="Hexágono 18">
            <a:extLst>
              <a:ext uri="{FF2B5EF4-FFF2-40B4-BE49-F238E27FC236}">
                <a16:creationId xmlns:a16="http://schemas.microsoft.com/office/drawing/2014/main" id="{C9B197E5-D91C-4A6D-B2CC-DBE18EFE11A2}"/>
              </a:ext>
            </a:extLst>
          </p:cNvPr>
          <p:cNvSpPr/>
          <p:nvPr/>
        </p:nvSpPr>
        <p:spPr>
          <a:xfrm rot="5400000">
            <a:off x="773838" y="5800978"/>
            <a:ext cx="169913" cy="14591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548BA5"/>
          </a:solidFill>
          <a:ln w="19050">
            <a:solidFill>
              <a:srgbClr val="588BA8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21" name="Hexágono 20">
            <a:extLst>
              <a:ext uri="{FF2B5EF4-FFF2-40B4-BE49-F238E27FC236}">
                <a16:creationId xmlns:a16="http://schemas.microsoft.com/office/drawing/2014/main" id="{BCF3EA24-CD38-48FC-8CBF-538FF6C681AC}"/>
              </a:ext>
            </a:extLst>
          </p:cNvPr>
          <p:cNvSpPr/>
          <p:nvPr/>
        </p:nvSpPr>
        <p:spPr>
          <a:xfrm rot="5400000">
            <a:off x="919753" y="6185456"/>
            <a:ext cx="169913" cy="145915"/>
          </a:xfrm>
          <a:prstGeom prst="hexagon">
            <a:avLst>
              <a:gd name="adj" fmla="val 25000"/>
              <a:gd name="vf" fmla="val 115470"/>
            </a:avLst>
          </a:prstGeom>
          <a:noFill/>
          <a:ln w="19050">
            <a:solidFill>
              <a:srgbClr val="588BA8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20" name="Hexágono 19">
            <a:extLst>
              <a:ext uri="{FF2B5EF4-FFF2-40B4-BE49-F238E27FC236}">
                <a16:creationId xmlns:a16="http://schemas.microsoft.com/office/drawing/2014/main" id="{BC2FE952-9728-4DA5-A7EB-80C744991816}"/>
              </a:ext>
            </a:extLst>
          </p:cNvPr>
          <p:cNvSpPr/>
          <p:nvPr/>
        </p:nvSpPr>
        <p:spPr>
          <a:xfrm rot="5400000">
            <a:off x="1366588" y="328189"/>
            <a:ext cx="200523" cy="184485"/>
          </a:xfrm>
          <a:prstGeom prst="hexagon">
            <a:avLst>
              <a:gd name="adj" fmla="val 25000"/>
              <a:gd name="vf" fmla="val 115470"/>
            </a:avLst>
          </a:prstGeom>
          <a:noFill/>
          <a:ln w="19050">
            <a:solidFill>
              <a:srgbClr val="5B91AA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317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5" presetClass="entr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7FB025DF-0A6A-A75F-2CF1-C29AC6F3E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290" t="-1" r="50359" b="25472"/>
          <a:stretch/>
        </p:blipFill>
        <p:spPr>
          <a:xfrm rot="10800000">
            <a:off x="0" y="26714"/>
            <a:ext cx="1966847" cy="42672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26C204-8C38-1AE1-BBF5-0D72F27EE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264" y="1580923"/>
            <a:ext cx="9755376" cy="4351338"/>
          </a:xfrm>
        </p:spPr>
        <p:txBody>
          <a:bodyPr>
            <a:normAutofit lnSpcReduction="10000"/>
          </a:bodyPr>
          <a:lstStyle/>
          <a:p>
            <a:r>
              <a:rPr lang="pt-BR" dirty="0"/>
              <a:t>O que pode ser feito no Brasil, tem que ser feito no Brasil;</a:t>
            </a:r>
          </a:p>
          <a:p>
            <a:r>
              <a:rPr lang="pt-BR" dirty="0"/>
              <a:t>Compromissos com conteúdo local acima do mínimo reduziam os custos da concessão onerosa;</a:t>
            </a:r>
          </a:p>
          <a:p>
            <a:r>
              <a:rPr lang="pt-BR" dirty="0"/>
              <a:t>Política de conteúdo local foi sendo aperfeiçoada ao longo dos anos: de valor global a valor por subsistema;</a:t>
            </a:r>
          </a:p>
          <a:p>
            <a:r>
              <a:rPr lang="pt-BR" dirty="0"/>
              <a:t>Houve incremento da participação nacional e forte investimento das indústrias para se adequar aos níveis mínimos de conteúdo local por subsistema;</a:t>
            </a:r>
          </a:p>
          <a:p>
            <a:r>
              <a:rPr lang="pt-BR" dirty="0"/>
              <a:t>Regras e fiscalização do conteúdo local eram complicadas, burocráticas e custosas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69FF81C0-A7E0-B811-624B-90568E6299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976" y="0"/>
            <a:ext cx="1520448" cy="148472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DC6BD4B-BC5B-89DE-7876-801EE59A7B3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22" y="501683"/>
            <a:ext cx="1117956" cy="3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B088798-9237-84BF-2B78-D1DE74B825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32530" y="599719"/>
            <a:ext cx="6904990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b="1" dirty="0">
                <a:solidFill>
                  <a:srgbClr val="7DA5BA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</a:rPr>
              <a:t>Conteúdo local – Escopo de P&amp;G</a:t>
            </a:r>
          </a:p>
        </p:txBody>
      </p:sp>
    </p:spTree>
    <p:extLst>
      <p:ext uri="{BB962C8B-B14F-4D97-AF65-F5344CB8AC3E}">
        <p14:creationId xmlns:p14="http://schemas.microsoft.com/office/powerpoint/2010/main" val="2285243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7FB025DF-0A6A-A75F-2CF1-C29AC6F3E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290" t="-1" r="50359" b="25472"/>
          <a:stretch/>
        </p:blipFill>
        <p:spPr>
          <a:xfrm rot="10800000">
            <a:off x="0" y="26714"/>
            <a:ext cx="1966847" cy="426720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69FF81C0-A7E0-B811-624B-90568E6299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976" y="0"/>
            <a:ext cx="1520448" cy="148472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DC6BD4B-BC5B-89DE-7876-801EE59A7B3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22" y="501683"/>
            <a:ext cx="1117956" cy="3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B088798-9237-84BF-2B78-D1DE74B825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32530" y="599719"/>
            <a:ext cx="5670550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b="1" dirty="0">
                <a:solidFill>
                  <a:srgbClr val="7DA5BA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</a:rPr>
              <a:t>Conteúdo local - Apuração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77E76E2-6877-4B8C-52F3-20FEAD11F2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23" y="1484720"/>
            <a:ext cx="11202963" cy="461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8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7FB025DF-0A6A-A75F-2CF1-C29AC6F3E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290" t="-1" r="50359" b="25472"/>
          <a:stretch/>
        </p:blipFill>
        <p:spPr>
          <a:xfrm rot="10800000">
            <a:off x="0" y="26714"/>
            <a:ext cx="1966847" cy="42672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26C204-8C38-1AE1-BBF5-0D72F27EE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264" y="1580923"/>
            <a:ext cx="9755376" cy="4351338"/>
          </a:xfrm>
        </p:spPr>
        <p:txBody>
          <a:bodyPr>
            <a:normAutofit lnSpcReduction="10000"/>
          </a:bodyPr>
          <a:lstStyle/>
          <a:p>
            <a:endParaRPr lang="pt-BR" dirty="0"/>
          </a:p>
          <a:p>
            <a:r>
              <a:rPr lang="pt-BR" dirty="0"/>
              <a:t>Compromissos de conteúdo local não foram atendidos ao longo das rodadas de concessão de blocos de exploração;</a:t>
            </a:r>
          </a:p>
          <a:p>
            <a:r>
              <a:rPr lang="pt-BR" dirty="0"/>
              <a:t>Operadoras desejavam renúncia (</a:t>
            </a:r>
            <a:r>
              <a:rPr lang="pt-BR" dirty="0" err="1"/>
              <a:t>waiver</a:t>
            </a:r>
            <a:r>
              <a:rPr lang="pt-BR" dirty="0"/>
              <a:t>) das obrigações por parte do Governo, via ANP;</a:t>
            </a:r>
          </a:p>
          <a:p>
            <a:r>
              <a:rPr lang="pt-BR" dirty="0"/>
              <a:t>Resolução ANP nº 726/2018 foi criada para regular a forma e a metodologia para análise e definição da renúncia;</a:t>
            </a:r>
          </a:p>
          <a:p>
            <a:r>
              <a:rPr lang="pt-BR" dirty="0"/>
              <a:t>Consulta às associadas ABINEE, à época, mostrou que mais de 75% das empresas envolvidas com P&amp;G não concordavam com a renúncia;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69FF81C0-A7E0-B811-624B-90568E6299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976" y="0"/>
            <a:ext cx="1520448" cy="148472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DC6BD4B-BC5B-89DE-7876-801EE59A7B3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22" y="501683"/>
            <a:ext cx="1117956" cy="3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B088798-9237-84BF-2B78-D1DE74B825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32530" y="599719"/>
            <a:ext cx="7407910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b="1" dirty="0">
                <a:solidFill>
                  <a:srgbClr val="7DA5BA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</a:rPr>
              <a:t>Conteúdo local – Res. ANP 726/18</a:t>
            </a:r>
          </a:p>
        </p:txBody>
      </p:sp>
    </p:spTree>
    <p:extLst>
      <p:ext uri="{BB962C8B-B14F-4D97-AF65-F5344CB8AC3E}">
        <p14:creationId xmlns:p14="http://schemas.microsoft.com/office/powerpoint/2010/main" val="3753062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7FB025DF-0A6A-A75F-2CF1-C29AC6F3E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290" t="-1" r="50359" b="25472"/>
          <a:stretch/>
        </p:blipFill>
        <p:spPr>
          <a:xfrm rot="10800000">
            <a:off x="0" y="26714"/>
            <a:ext cx="1966847" cy="42672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26C204-8C38-1AE1-BBF5-0D72F27EE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848" y="1218350"/>
            <a:ext cx="10147176" cy="5039931"/>
          </a:xfrm>
        </p:spPr>
        <p:txBody>
          <a:bodyPr>
            <a:normAutofit/>
          </a:bodyPr>
          <a:lstStyle/>
          <a:p>
            <a:endParaRPr lang="pt-BR" dirty="0"/>
          </a:p>
          <a:p>
            <a:r>
              <a:rPr lang="pt-BR" dirty="0"/>
              <a:t>ABINEE destaca desequilíbrio na Resolução:</a:t>
            </a:r>
          </a:p>
          <a:p>
            <a:pPr lvl="1"/>
            <a:r>
              <a:rPr lang="pt-BR" dirty="0"/>
              <a:t>Operadoras podem pedir isenção quando não há similar, quando há preço excessivo (a partir de 1/1/2023 – 10%) e quando há prazo excessivo; Mas indústria não pode reivindicar compra local quando há importação de similar, há preço importado maior ou prazo mais dilatado que o nacional, de produtos além do mínimo;</a:t>
            </a:r>
          </a:p>
          <a:p>
            <a:pPr lvl="1"/>
            <a:r>
              <a:rPr lang="pt-BR" dirty="0"/>
              <a:t>Operadoras podem pedir transferência de excedente; Mas indústria não pode exigir que o compromisso de conteúdo local seja atendido por transferência;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69FF81C0-A7E0-B811-624B-90568E6299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976" y="0"/>
            <a:ext cx="1520448" cy="148472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DC6BD4B-BC5B-89DE-7876-801EE59A7B3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22" y="501683"/>
            <a:ext cx="1117956" cy="3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B088798-9237-84BF-2B78-D1DE74B825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32530" y="599719"/>
            <a:ext cx="7407910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b="1" dirty="0">
                <a:solidFill>
                  <a:srgbClr val="7DA5BA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</a:rPr>
              <a:t>Conteúdo local – Res. ANP 726/18</a:t>
            </a:r>
          </a:p>
        </p:txBody>
      </p:sp>
    </p:spTree>
    <p:extLst>
      <p:ext uri="{BB962C8B-B14F-4D97-AF65-F5344CB8AC3E}">
        <p14:creationId xmlns:p14="http://schemas.microsoft.com/office/powerpoint/2010/main" val="130456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7FB025DF-0A6A-A75F-2CF1-C29AC6F3E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290" t="-1" r="50359" b="25472"/>
          <a:stretch/>
        </p:blipFill>
        <p:spPr>
          <a:xfrm rot="10800000">
            <a:off x="0" y="26714"/>
            <a:ext cx="1966847" cy="42672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26C204-8C38-1AE1-BBF5-0D72F27EE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7337" y="1763803"/>
            <a:ext cx="9755376" cy="4351338"/>
          </a:xfrm>
        </p:spPr>
        <p:txBody>
          <a:bodyPr>
            <a:normAutofit fontScale="92500"/>
          </a:bodyPr>
          <a:lstStyle/>
          <a:p>
            <a:r>
              <a:rPr lang="pt-BR" dirty="0"/>
              <a:t>Leilões de concessão de linhas de transmissão</a:t>
            </a:r>
          </a:p>
          <a:p>
            <a:r>
              <a:rPr lang="pt-BR" dirty="0"/>
              <a:t>Realizados 2 leilões em 2023 – Mais de 10mil km de linhas de transmissão;</a:t>
            </a:r>
          </a:p>
          <a:p>
            <a:r>
              <a:rPr lang="pt-BR" dirty="0"/>
              <a:t>Em 2024, mais 2 leilões, com cerca de 7mil km de linhas de transmissão;</a:t>
            </a:r>
          </a:p>
          <a:p>
            <a:r>
              <a:rPr lang="pt-BR" dirty="0"/>
              <a:t>Em 2 anos, investimentos inigualáveis em termos históricos do Brasil e do Mundo: tem-se que aproveitar a capacitação das indústrias instaladas no país para gerar renda, P&amp;D, competitividade por escala e exportação dos produtos envolvidos </a:t>
            </a:r>
          </a:p>
          <a:p>
            <a:r>
              <a:rPr lang="pt-BR" dirty="0"/>
              <a:t>Não podemos exportar empregos e valor agregado.</a:t>
            </a:r>
          </a:p>
          <a:p>
            <a:endParaRPr lang="pt-BR" dirty="0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69FF81C0-A7E0-B811-624B-90568E6299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976" y="0"/>
            <a:ext cx="1520448" cy="148472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DC6BD4B-BC5B-89DE-7876-801EE59A7B3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22" y="501683"/>
            <a:ext cx="1117956" cy="3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B088798-9237-84BF-2B78-D1DE74B825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32530" y="599719"/>
            <a:ext cx="6904990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b="1" dirty="0">
                <a:solidFill>
                  <a:srgbClr val="7DA5BA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</a:rPr>
              <a:t>Conteúdo local – Oportunidades</a:t>
            </a:r>
          </a:p>
        </p:txBody>
      </p:sp>
    </p:spTree>
    <p:extLst>
      <p:ext uri="{BB962C8B-B14F-4D97-AF65-F5344CB8AC3E}">
        <p14:creationId xmlns:p14="http://schemas.microsoft.com/office/powerpoint/2010/main" val="995293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12889B21-B615-419C-8158-1CDAD222C5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17"/>
          <a:stretch/>
        </p:blipFill>
        <p:spPr>
          <a:xfrm>
            <a:off x="-36604" y="33604"/>
            <a:ext cx="6912796" cy="689247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045B5A9-6473-420A-AC1D-88FF2D842BD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84" y="2958894"/>
            <a:ext cx="2456629" cy="8145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187124-3384-457D-921B-00CEE88A83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125666" y="1303363"/>
            <a:ext cx="9384744" cy="2588074"/>
          </a:xfrm>
        </p:spPr>
        <p:txBody>
          <a:bodyPr vert="horz" lIns="92075" tIns="46038" rIns="92075" bIns="46038" rtlCol="0" anchor="ctr" anchorCtr="0">
            <a:normAutofit/>
          </a:bodyPr>
          <a:lstStyle/>
          <a:p>
            <a:pPr>
              <a:spcBef>
                <a:spcPct val="45000"/>
              </a:spcBef>
              <a:tabLst>
                <a:tab pos="6370638" algn="l"/>
              </a:tabLst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Obrigado!</a:t>
            </a:r>
            <a:br>
              <a:rPr lang="pt-BR" sz="3000" dirty="0">
                <a:latin typeface="Arial" pitchFamily="34" charset="0"/>
                <a:cs typeface="Arial" pitchFamily="34" charset="0"/>
              </a:rPr>
            </a:br>
            <a:br>
              <a:rPr lang="pt-BR" sz="3000" dirty="0">
                <a:solidFill>
                  <a:srgbClr val="3F7796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latin typeface="Arial" pitchFamily="34" charset="0"/>
                <a:cs typeface="Arial" pitchFamily="34" charset="0"/>
              </a:rPr>
              <a:t>Roberto Barbieri</a:t>
            </a:r>
            <a:br>
              <a:rPr lang="pt-BR" sz="2000" dirty="0">
                <a:latin typeface="Arial" pitchFamily="34" charset="0"/>
                <a:cs typeface="Arial" pitchFamily="34" charset="0"/>
              </a:rPr>
            </a:br>
            <a:br>
              <a:rPr lang="pt-BR" sz="3000" dirty="0">
                <a:solidFill>
                  <a:srgbClr val="3F7796"/>
                </a:solidFill>
                <a:latin typeface="Arial" pitchFamily="34" charset="0"/>
                <a:cs typeface="Arial" pitchFamily="34" charset="0"/>
              </a:rPr>
            </a:br>
            <a:r>
              <a:rPr lang="pt-BR" sz="2200" b="1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>Associação Brasileira da Indústria Elétrica e Eletrônica</a:t>
            </a:r>
            <a:endParaRPr lang="en-US" sz="2200" b="1" dirty="0">
              <a:solidFill>
                <a:srgbClr val="00206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" name="Hexágono 9">
            <a:extLst>
              <a:ext uri="{FF2B5EF4-FFF2-40B4-BE49-F238E27FC236}">
                <a16:creationId xmlns:a16="http://schemas.microsoft.com/office/drawing/2014/main" id="{7930DB07-9C03-4576-9DB6-27E567426ADF}"/>
              </a:ext>
            </a:extLst>
          </p:cNvPr>
          <p:cNvSpPr/>
          <p:nvPr/>
        </p:nvSpPr>
        <p:spPr>
          <a:xfrm rot="5400000">
            <a:off x="4446535" y="1347101"/>
            <a:ext cx="535489" cy="468475"/>
          </a:xfrm>
          <a:prstGeom prst="hexagon">
            <a:avLst>
              <a:gd name="adj" fmla="val 25000"/>
              <a:gd name="vf" fmla="val 11547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11" name="Hexágono 10">
            <a:extLst>
              <a:ext uri="{FF2B5EF4-FFF2-40B4-BE49-F238E27FC236}">
                <a16:creationId xmlns:a16="http://schemas.microsoft.com/office/drawing/2014/main" id="{F4C69A8F-6C32-4D99-8CBE-F459D42CAEC1}"/>
              </a:ext>
            </a:extLst>
          </p:cNvPr>
          <p:cNvSpPr/>
          <p:nvPr/>
        </p:nvSpPr>
        <p:spPr>
          <a:xfrm rot="5400000">
            <a:off x="4092159" y="1973593"/>
            <a:ext cx="535489" cy="468475"/>
          </a:xfrm>
          <a:prstGeom prst="hexagon">
            <a:avLst>
              <a:gd name="adj" fmla="val 25000"/>
              <a:gd name="vf" fmla="val 11547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13" name="Hexágono 12">
            <a:extLst>
              <a:ext uri="{FF2B5EF4-FFF2-40B4-BE49-F238E27FC236}">
                <a16:creationId xmlns:a16="http://schemas.microsoft.com/office/drawing/2014/main" id="{D2C2BBA8-F4FB-4758-9901-4157BA020337}"/>
              </a:ext>
            </a:extLst>
          </p:cNvPr>
          <p:cNvSpPr/>
          <p:nvPr/>
        </p:nvSpPr>
        <p:spPr>
          <a:xfrm rot="5400000">
            <a:off x="928337" y="1271921"/>
            <a:ext cx="652436" cy="557940"/>
          </a:xfrm>
          <a:prstGeom prst="hexagon">
            <a:avLst>
              <a:gd name="adj" fmla="val 25000"/>
              <a:gd name="vf" fmla="val 115470"/>
            </a:avLst>
          </a:prstGeom>
          <a:noFill/>
          <a:ln w="19050">
            <a:solidFill>
              <a:srgbClr val="5B91AA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16" name="Hexágono 15">
            <a:extLst>
              <a:ext uri="{FF2B5EF4-FFF2-40B4-BE49-F238E27FC236}">
                <a16:creationId xmlns:a16="http://schemas.microsoft.com/office/drawing/2014/main" id="{204D40B9-BBCA-48C6-84EF-E9D45C8B3034}"/>
              </a:ext>
            </a:extLst>
          </p:cNvPr>
          <p:cNvSpPr/>
          <p:nvPr/>
        </p:nvSpPr>
        <p:spPr>
          <a:xfrm rot="5400000">
            <a:off x="238356" y="1332442"/>
            <a:ext cx="325453" cy="279486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548BA5"/>
          </a:solidFill>
          <a:ln w="19050">
            <a:solidFill>
              <a:srgbClr val="588BA8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17" name="Hexágono 16">
            <a:extLst>
              <a:ext uri="{FF2B5EF4-FFF2-40B4-BE49-F238E27FC236}">
                <a16:creationId xmlns:a16="http://schemas.microsoft.com/office/drawing/2014/main" id="{58C826D3-FEB3-4ED2-8FDD-823279287E27}"/>
              </a:ext>
            </a:extLst>
          </p:cNvPr>
          <p:cNvSpPr/>
          <p:nvPr/>
        </p:nvSpPr>
        <p:spPr>
          <a:xfrm rot="5400000">
            <a:off x="3913545" y="1500253"/>
            <a:ext cx="325453" cy="279486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18" name="Hexágono 17">
            <a:extLst>
              <a:ext uri="{FF2B5EF4-FFF2-40B4-BE49-F238E27FC236}">
                <a16:creationId xmlns:a16="http://schemas.microsoft.com/office/drawing/2014/main" id="{2EC1CBF0-AF0D-4D0B-98FA-8ECF96BB108E}"/>
              </a:ext>
            </a:extLst>
          </p:cNvPr>
          <p:cNvSpPr/>
          <p:nvPr/>
        </p:nvSpPr>
        <p:spPr>
          <a:xfrm rot="5400000">
            <a:off x="3310757" y="5490015"/>
            <a:ext cx="218075" cy="191393"/>
          </a:xfrm>
          <a:prstGeom prst="hexagon">
            <a:avLst>
              <a:gd name="adj" fmla="val 25000"/>
              <a:gd name="vf" fmla="val 11547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19" name="Hexágono 18">
            <a:extLst>
              <a:ext uri="{FF2B5EF4-FFF2-40B4-BE49-F238E27FC236}">
                <a16:creationId xmlns:a16="http://schemas.microsoft.com/office/drawing/2014/main" id="{C9B197E5-D91C-4A6D-B2CC-DBE18EFE11A2}"/>
              </a:ext>
            </a:extLst>
          </p:cNvPr>
          <p:cNvSpPr/>
          <p:nvPr/>
        </p:nvSpPr>
        <p:spPr>
          <a:xfrm rot="5400000">
            <a:off x="673801" y="5830862"/>
            <a:ext cx="169913" cy="14591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548BA5"/>
          </a:solidFill>
          <a:ln w="19050">
            <a:solidFill>
              <a:srgbClr val="588BA8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21" name="Hexágono 20">
            <a:extLst>
              <a:ext uri="{FF2B5EF4-FFF2-40B4-BE49-F238E27FC236}">
                <a16:creationId xmlns:a16="http://schemas.microsoft.com/office/drawing/2014/main" id="{BCF3EA24-CD38-48FC-8CBF-538FF6C681AC}"/>
              </a:ext>
            </a:extLst>
          </p:cNvPr>
          <p:cNvSpPr/>
          <p:nvPr/>
        </p:nvSpPr>
        <p:spPr>
          <a:xfrm rot="5400000">
            <a:off x="919753" y="6185456"/>
            <a:ext cx="169913" cy="145915"/>
          </a:xfrm>
          <a:prstGeom prst="hexagon">
            <a:avLst>
              <a:gd name="adj" fmla="val 25000"/>
              <a:gd name="vf" fmla="val 115470"/>
            </a:avLst>
          </a:prstGeom>
          <a:noFill/>
          <a:ln w="19050">
            <a:solidFill>
              <a:srgbClr val="588BA8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20" name="Hexágono 19">
            <a:extLst>
              <a:ext uri="{FF2B5EF4-FFF2-40B4-BE49-F238E27FC236}">
                <a16:creationId xmlns:a16="http://schemas.microsoft.com/office/drawing/2014/main" id="{BC2FE952-9728-4DA5-A7EB-80C744991816}"/>
              </a:ext>
            </a:extLst>
          </p:cNvPr>
          <p:cNvSpPr/>
          <p:nvPr/>
        </p:nvSpPr>
        <p:spPr>
          <a:xfrm rot="5400000">
            <a:off x="1366588" y="328189"/>
            <a:ext cx="200523" cy="184485"/>
          </a:xfrm>
          <a:prstGeom prst="hexagon">
            <a:avLst>
              <a:gd name="adj" fmla="val 25000"/>
              <a:gd name="vf" fmla="val 115470"/>
            </a:avLst>
          </a:prstGeom>
          <a:noFill/>
          <a:ln w="19050">
            <a:solidFill>
              <a:srgbClr val="5B91AA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F9A23BFB-9F56-4092-BA6E-84F3AC56B662}"/>
              </a:ext>
            </a:extLst>
          </p:cNvPr>
          <p:cNvGrpSpPr/>
          <p:nvPr/>
        </p:nvGrpSpPr>
        <p:grpSpPr>
          <a:xfrm>
            <a:off x="6260860" y="3533262"/>
            <a:ext cx="5586534" cy="2831544"/>
            <a:chOff x="6395915" y="3478758"/>
            <a:chExt cx="5586534" cy="2831544"/>
          </a:xfrm>
        </p:grpSpPr>
        <p:grpSp>
          <p:nvGrpSpPr>
            <p:cNvPr id="22" name="Agrupar 21">
              <a:extLst>
                <a:ext uri="{FF2B5EF4-FFF2-40B4-BE49-F238E27FC236}">
                  <a16:creationId xmlns:a16="http://schemas.microsoft.com/office/drawing/2014/main" id="{E43012DE-60B2-456C-FE64-75245210A4D2}"/>
                </a:ext>
              </a:extLst>
            </p:cNvPr>
            <p:cNvGrpSpPr/>
            <p:nvPr/>
          </p:nvGrpSpPr>
          <p:grpSpPr>
            <a:xfrm>
              <a:off x="6395915" y="3478758"/>
              <a:ext cx="5586534" cy="2831544"/>
              <a:chOff x="6349776" y="4490487"/>
              <a:chExt cx="5586534" cy="2831544"/>
            </a:xfrm>
          </p:grpSpPr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15776A82-99FC-FB26-767B-1EFE3339BFF3}"/>
                  </a:ext>
                </a:extLst>
              </p:cNvPr>
              <p:cNvSpPr txBox="1"/>
              <p:nvPr/>
            </p:nvSpPr>
            <p:spPr>
              <a:xfrm>
                <a:off x="6709815" y="4490487"/>
                <a:ext cx="5226495" cy="28315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endParaRPr lang="pt-BR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endParaRPr>
              </a:p>
              <a:p>
                <a:pPr>
                  <a:defRPr/>
                </a:pPr>
                <a:r>
                  <a:rPr lang="pt-BR" sz="2200" b="1" dirty="0">
                    <a:solidFill>
                      <a:srgbClr val="002060"/>
                    </a:solidFill>
                    <a:latin typeface="Calibri" pitchFamily="34" charset="0"/>
                  </a:rPr>
                  <a:t>www.abinee.org.br </a:t>
                </a:r>
              </a:p>
              <a:p>
                <a:pPr>
                  <a:defRPr/>
                </a:pPr>
                <a:endParaRPr lang="pt-BR" sz="1400" b="1" dirty="0">
                  <a:solidFill>
                    <a:srgbClr val="002060"/>
                  </a:solidFill>
                  <a:latin typeface="Calibri" pitchFamily="34" charset="0"/>
                </a:endParaRPr>
              </a:p>
              <a:p>
                <a:pPr>
                  <a:defRPr/>
                </a:pPr>
                <a:r>
                  <a:rPr lang="pt-BR" sz="2200" b="1" dirty="0">
                    <a:solidFill>
                      <a:srgbClr val="002060"/>
                    </a:solidFill>
                    <a:latin typeface="Calibri" pitchFamily="34" charset="0"/>
                  </a:rPr>
                  <a:t>roberto@abinee.org.br</a:t>
                </a:r>
              </a:p>
              <a:p>
                <a:pPr>
                  <a:defRPr/>
                </a:pPr>
                <a:endParaRPr lang="pt-BR" sz="1400" b="1" dirty="0">
                  <a:solidFill>
                    <a:srgbClr val="002060"/>
                  </a:solidFill>
                  <a:latin typeface="Calibri" pitchFamily="34" charset="0"/>
                </a:endParaRPr>
              </a:p>
              <a:p>
                <a:pPr>
                  <a:defRPr/>
                </a:pPr>
                <a:r>
                  <a:rPr lang="pt-BR" sz="2200" b="1" dirty="0">
                    <a:solidFill>
                      <a:srgbClr val="002060"/>
                    </a:solidFill>
                    <a:latin typeface="Calibri" pitchFamily="34" charset="0"/>
                  </a:rPr>
                  <a:t>11 2175-0012</a:t>
                </a:r>
              </a:p>
              <a:p>
                <a:pPr>
                  <a:defRPr/>
                </a:pPr>
                <a:endParaRPr lang="pt-BR" sz="1400" b="1" dirty="0">
                  <a:solidFill>
                    <a:srgbClr val="002060"/>
                  </a:solidFill>
                  <a:latin typeface="Calibri" pitchFamily="34" charset="0"/>
                </a:endParaRPr>
              </a:p>
              <a:p>
                <a:pPr>
                  <a:defRPr/>
                </a:pPr>
                <a:r>
                  <a:rPr lang="pt-BR" sz="2200" b="1" dirty="0">
                    <a:solidFill>
                      <a:srgbClr val="002060"/>
                    </a:solidFill>
                    <a:latin typeface="Calibri" pitchFamily="34" charset="0"/>
                  </a:rPr>
                  <a:t>Av. Paulista, 1439 – 6º and. - São Paulo – SP</a:t>
                </a:r>
              </a:p>
              <a:p>
                <a:pPr>
                  <a:defRPr/>
                </a:pPr>
                <a:endParaRPr lang="pt-BR" sz="1500" b="1" dirty="0">
                  <a:solidFill>
                    <a:srgbClr val="002060"/>
                  </a:solidFill>
                  <a:latin typeface="Calibri" pitchFamily="34" charset="0"/>
                </a:endParaRPr>
              </a:p>
              <a:p>
                <a:pPr>
                  <a:defRPr/>
                </a:pPr>
                <a:r>
                  <a:rPr lang="pt-BR" sz="2200" b="1" dirty="0">
                    <a:solidFill>
                      <a:srgbClr val="002060"/>
                    </a:solidFill>
                    <a:latin typeface="Calibri" pitchFamily="34" charset="0"/>
                  </a:rPr>
                  <a:t>canalabinee       abinee       @abineeoficial</a:t>
                </a:r>
              </a:p>
            </p:txBody>
          </p:sp>
          <p:pic>
            <p:nvPicPr>
              <p:cNvPr id="9" name="Imagem 8">
                <a:extLst>
                  <a:ext uri="{FF2B5EF4-FFF2-40B4-BE49-F238E27FC236}">
                    <a16:creationId xmlns:a16="http://schemas.microsoft.com/office/drawing/2014/main" id="{A0F0C27A-C90A-168B-C29E-824ED8D9DE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21816" y="6367373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12" name="Imagem 11">
                <a:extLst>
                  <a:ext uri="{FF2B5EF4-FFF2-40B4-BE49-F238E27FC236}">
                    <a16:creationId xmlns:a16="http://schemas.microsoft.com/office/drawing/2014/main" id="{4B3B33A1-562C-CBB5-6316-4E32F7A00E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49776" y="5791277"/>
                <a:ext cx="324000" cy="324000"/>
              </a:xfrm>
              <a:prstGeom prst="rect">
                <a:avLst/>
              </a:prstGeom>
            </p:spPr>
          </p:pic>
          <p:pic>
            <p:nvPicPr>
              <p:cNvPr id="14" name="Imagem 13">
                <a:extLst>
                  <a:ext uri="{FF2B5EF4-FFF2-40B4-BE49-F238E27FC236}">
                    <a16:creationId xmlns:a16="http://schemas.microsoft.com/office/drawing/2014/main" id="{3E459E07-FCCE-AC62-70E3-A8FA12D7BC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49776" y="5251253"/>
                <a:ext cx="324000" cy="324000"/>
              </a:xfrm>
              <a:prstGeom prst="rect">
                <a:avLst/>
              </a:prstGeom>
            </p:spPr>
          </p:pic>
          <p:pic>
            <p:nvPicPr>
              <p:cNvPr id="15" name="Imagem 14">
                <a:extLst>
                  <a:ext uri="{FF2B5EF4-FFF2-40B4-BE49-F238E27FC236}">
                    <a16:creationId xmlns:a16="http://schemas.microsoft.com/office/drawing/2014/main" id="{2FA66048-92CE-F795-28DA-6E7DA5598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49776" y="4711157"/>
                <a:ext cx="288000" cy="288000"/>
              </a:xfrm>
              <a:prstGeom prst="rect">
                <a:avLst/>
              </a:prstGeom>
            </p:spPr>
          </p:pic>
        </p:grpSp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02FEC59E-158D-06CD-9B6E-A64CD8FD38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4223" t="37144" r="70715" b="36091"/>
            <a:stretch/>
          </p:blipFill>
          <p:spPr>
            <a:xfrm>
              <a:off x="6470855" y="5910546"/>
              <a:ext cx="282199" cy="283295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1D273C87-DD13-5E45-C034-398421F30B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4277" t="2883" r="70684" b="69702"/>
            <a:stretch/>
          </p:blipFill>
          <p:spPr>
            <a:xfrm>
              <a:off x="9598634" y="5883435"/>
              <a:ext cx="292267" cy="290022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40EE070F-909A-060C-A163-DE238030D8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69817" t="2707" r="4515" b="69256"/>
            <a:stretch/>
          </p:blipFill>
          <p:spPr>
            <a:xfrm>
              <a:off x="8364898" y="5893751"/>
              <a:ext cx="292266" cy="3000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01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5" presetClass="entr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idx="1"/>
          </p:nvPr>
        </p:nvSpPr>
        <p:spPr>
          <a:xfrm>
            <a:off x="1722825" y="3727081"/>
            <a:ext cx="9694075" cy="2561866"/>
          </a:xfrm>
        </p:spPr>
        <p:txBody>
          <a:bodyPr>
            <a:normAutofit fontScale="85000" lnSpcReduction="20000"/>
          </a:bodyPr>
          <a:lstStyle/>
          <a:p>
            <a:pPr marL="365760" indent="-457200">
              <a:lnSpc>
                <a:spcPct val="85000"/>
              </a:lnSpc>
              <a:spcBef>
                <a:spcPts val="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pt-BR" spc="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Entidade privada sem fins lucrativos</a:t>
            </a:r>
          </a:p>
          <a:p>
            <a:pPr marL="365760" indent="-457200">
              <a:lnSpc>
                <a:spcPct val="85000"/>
              </a:lnSpc>
              <a:spcBef>
                <a:spcPts val="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endParaRPr lang="pt-BR" spc="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365760" indent="-457200">
              <a:lnSpc>
                <a:spcPct val="85000"/>
              </a:lnSpc>
              <a:spcBef>
                <a:spcPts val="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pt-BR" spc="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Mais de 400 associadas</a:t>
            </a:r>
          </a:p>
          <a:p>
            <a:pPr marL="365760" indent="-256032">
              <a:lnSpc>
                <a:spcPct val="85000"/>
              </a:lnSpc>
              <a:spcBef>
                <a:spcPts val="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endParaRPr lang="pt-BR" sz="800" spc="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798300" lvl="1" indent="-34290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defRPr/>
            </a:pPr>
            <a:r>
              <a:rPr lang="pt-BR" spc="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Indústrias</a:t>
            </a:r>
          </a:p>
          <a:p>
            <a:pPr marL="798300" lvl="1" indent="-34290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defRPr/>
            </a:pPr>
            <a:r>
              <a:rPr lang="pt-BR" spc="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Integradores de Sistemas</a:t>
            </a:r>
          </a:p>
          <a:p>
            <a:pPr marL="798300" lvl="1" indent="-34290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defRPr/>
            </a:pPr>
            <a:r>
              <a:rPr lang="pt-BR" spc="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Software dedicado</a:t>
            </a:r>
          </a:p>
          <a:p>
            <a:pPr marL="684000" lvl="1">
              <a:lnSpc>
                <a:spcPct val="85000"/>
              </a:lnSpc>
              <a:spcBef>
                <a:spcPts val="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endParaRPr lang="pt-BR" sz="500" spc="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393192" lvl="1" indent="0">
              <a:lnSpc>
                <a:spcPct val="85000"/>
              </a:lnSpc>
              <a:spcBef>
                <a:spcPts val="0"/>
              </a:spcBef>
              <a:buClr>
                <a:srgbClr val="002060"/>
              </a:buClr>
              <a:buNone/>
              <a:defRPr/>
            </a:pPr>
            <a:endParaRPr lang="pt-BR" sz="500" b="1" spc="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pt-BR" spc="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Podem ser associadas empresas dos setores elétrico e/ou eletrônico, de qualquer porte ou origem do capital</a:t>
            </a:r>
          </a:p>
          <a:p>
            <a:pPr marL="0" indent="0">
              <a:lnSpc>
                <a:spcPct val="85000"/>
              </a:lnSpc>
              <a:spcBef>
                <a:spcPts val="600"/>
              </a:spcBef>
              <a:buClr>
                <a:srgbClr val="002060"/>
              </a:buClr>
              <a:buNone/>
              <a:defRPr/>
            </a:pPr>
            <a:endParaRPr lang="pt-BR" sz="2400" spc="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47" name="CaixaDeTexto 2"/>
          <p:cNvSpPr txBox="1">
            <a:spLocks noChangeArrowheads="1"/>
          </p:cNvSpPr>
          <p:nvPr/>
        </p:nvSpPr>
        <p:spPr bwMode="auto">
          <a:xfrm>
            <a:off x="1325175" y="588702"/>
            <a:ext cx="9144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>
                <a:solidFill>
                  <a:srgbClr val="6FA3B8"/>
                </a:solidFill>
                <a:latin typeface="Calibri" pitchFamily="34" charset="0"/>
              </a:rPr>
              <a:t>Associação do setor eletroeletrônico </a:t>
            </a:r>
          </a:p>
          <a:p>
            <a:pPr algn="ctr" eaLnBrk="1" hangingPunct="1"/>
            <a:r>
              <a:rPr lang="pt-BR" sz="2600" b="1" dirty="0">
                <a:solidFill>
                  <a:srgbClr val="6FA3B8"/>
                </a:solidFill>
                <a:latin typeface="Calibri" pitchFamily="34" charset="0"/>
              </a:rPr>
              <a:t>do Brasil, fundada em setembro de 1963</a:t>
            </a:r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C1E693BF-EB9D-457E-B24C-D413CD5B24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827377"/>
              </p:ext>
            </p:extLst>
          </p:nvPr>
        </p:nvGraphicFramePr>
        <p:xfrm>
          <a:off x="-1" y="1717349"/>
          <a:ext cx="12192000" cy="1600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4101401170"/>
                    </a:ext>
                  </a:extLst>
                </a:gridCol>
              </a:tblGrid>
              <a:tr h="1600437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gradFill flip="none" rotWithShape="1">
                      <a:gsLst>
                        <a:gs pos="21240">
                          <a:srgbClr val="669CB2"/>
                        </a:gs>
                        <a:gs pos="3000">
                          <a:srgbClr val="78ACBF"/>
                        </a:gs>
                        <a:gs pos="51000">
                          <a:srgbClr val="457D9A"/>
                        </a:gs>
                        <a:gs pos="100000">
                          <a:srgbClr val="407897"/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98204676"/>
                  </a:ext>
                </a:extLst>
              </a:tr>
            </a:tbl>
          </a:graphicData>
        </a:graphic>
      </p:graphicFrame>
      <p:pic>
        <p:nvPicPr>
          <p:cNvPr id="11" name="Gráfico 10">
            <a:extLst>
              <a:ext uri="{FF2B5EF4-FFF2-40B4-BE49-F238E27FC236}">
                <a16:creationId xmlns:a16="http://schemas.microsoft.com/office/drawing/2014/main" id="{59963FF7-7590-4F50-B035-BB2FB640D1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52" r="36769" b="44137"/>
          <a:stretch/>
        </p:blipFill>
        <p:spPr>
          <a:xfrm rot="5400000">
            <a:off x="713343" y="1028093"/>
            <a:ext cx="1575680" cy="300236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3C2CD4-3B3C-443D-AF72-ED4199FB8455}"/>
              </a:ext>
            </a:extLst>
          </p:cNvPr>
          <p:cNvSpPr txBox="1"/>
          <p:nvPr/>
        </p:nvSpPr>
        <p:spPr>
          <a:xfrm>
            <a:off x="2979729" y="1767007"/>
            <a:ext cx="64649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spc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MISSÃO</a:t>
            </a:r>
            <a:r>
              <a:rPr lang="pt-BR" b="1" spc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defRPr/>
            </a:pPr>
            <a:r>
              <a:rPr lang="pt-BR" sz="2000" b="1" dirty="0">
                <a:solidFill>
                  <a:schemeClr val="bg1"/>
                </a:solidFill>
                <a:latin typeface="Calibri" pitchFamily="34" charset="0"/>
              </a:rPr>
              <a:t>Assegurar o desenvolvimento competitivo do complexo </a:t>
            </a:r>
          </a:p>
          <a:p>
            <a:pPr algn="ctr">
              <a:defRPr/>
            </a:pPr>
            <a:r>
              <a:rPr lang="pt-BR" sz="2000" b="1" dirty="0">
                <a:solidFill>
                  <a:schemeClr val="bg1"/>
                </a:solidFill>
                <a:latin typeface="Calibri" pitchFamily="34" charset="0"/>
              </a:rPr>
              <a:t>elétrico e eletrônico do país, a defesa dos seus legítimos interesses e sua integração à comunidade</a:t>
            </a:r>
          </a:p>
          <a:p>
            <a:endParaRPr lang="pt-BR" dirty="0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FB6C7B5C-2B2E-4AF9-8E36-4B5A17C7B1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52" r="36769" b="44137"/>
          <a:stretch/>
        </p:blipFill>
        <p:spPr>
          <a:xfrm rot="16200000">
            <a:off x="9902978" y="1048779"/>
            <a:ext cx="1575680" cy="3002365"/>
          </a:xfrm>
          <a:prstGeom prst="rect">
            <a:avLst/>
          </a:prstGeom>
        </p:spPr>
      </p:pic>
      <p:sp>
        <p:nvSpPr>
          <p:cNvPr id="15" name="Hexágono 14">
            <a:extLst>
              <a:ext uri="{FF2B5EF4-FFF2-40B4-BE49-F238E27FC236}">
                <a16:creationId xmlns:a16="http://schemas.microsoft.com/office/drawing/2014/main" id="{94E2571B-F214-4412-A237-2957B6F821A9}"/>
              </a:ext>
            </a:extLst>
          </p:cNvPr>
          <p:cNvSpPr/>
          <p:nvPr/>
        </p:nvSpPr>
        <p:spPr>
          <a:xfrm rot="3756526">
            <a:off x="1276015" y="2609695"/>
            <a:ext cx="310220" cy="288875"/>
          </a:xfrm>
          <a:prstGeom prst="hexagon">
            <a:avLst>
              <a:gd name="adj" fmla="val 24968"/>
              <a:gd name="vf" fmla="val 115470"/>
            </a:avLst>
          </a:prstGeom>
          <a:noFill/>
          <a:ln w="190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17" name="Hexágono 16">
            <a:extLst>
              <a:ext uri="{FF2B5EF4-FFF2-40B4-BE49-F238E27FC236}">
                <a16:creationId xmlns:a16="http://schemas.microsoft.com/office/drawing/2014/main" id="{663BB291-4A8C-4551-A491-689ADDEC06F6}"/>
              </a:ext>
            </a:extLst>
          </p:cNvPr>
          <p:cNvSpPr/>
          <p:nvPr/>
        </p:nvSpPr>
        <p:spPr>
          <a:xfrm rot="3756526">
            <a:off x="1765477" y="3142995"/>
            <a:ext cx="297371" cy="276910"/>
          </a:xfrm>
          <a:prstGeom prst="hexagon">
            <a:avLst>
              <a:gd name="adj" fmla="val 24968"/>
              <a:gd name="vf" fmla="val 115470"/>
            </a:avLst>
          </a:prstGeom>
          <a:noFill/>
          <a:ln w="190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18" name="Hexágono 17">
            <a:extLst>
              <a:ext uri="{FF2B5EF4-FFF2-40B4-BE49-F238E27FC236}">
                <a16:creationId xmlns:a16="http://schemas.microsoft.com/office/drawing/2014/main" id="{63C882EE-AC51-44B2-BB8D-205C8BA856B5}"/>
              </a:ext>
            </a:extLst>
          </p:cNvPr>
          <p:cNvSpPr/>
          <p:nvPr/>
        </p:nvSpPr>
        <p:spPr>
          <a:xfrm rot="3756526">
            <a:off x="2633207" y="2545390"/>
            <a:ext cx="224563" cy="209111"/>
          </a:xfrm>
          <a:prstGeom prst="hexagon">
            <a:avLst>
              <a:gd name="adj" fmla="val 24968"/>
              <a:gd name="vf" fmla="val 115470"/>
            </a:avLst>
          </a:prstGeom>
          <a:noFill/>
          <a:ln w="190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19" name="Hexágono 18">
            <a:extLst>
              <a:ext uri="{FF2B5EF4-FFF2-40B4-BE49-F238E27FC236}">
                <a16:creationId xmlns:a16="http://schemas.microsoft.com/office/drawing/2014/main" id="{8A5C80DE-130B-45FD-AE21-8DCAA852A625}"/>
              </a:ext>
            </a:extLst>
          </p:cNvPr>
          <p:cNvSpPr/>
          <p:nvPr/>
        </p:nvSpPr>
        <p:spPr>
          <a:xfrm rot="3756526">
            <a:off x="548393" y="2916593"/>
            <a:ext cx="207635" cy="193349"/>
          </a:xfrm>
          <a:prstGeom prst="hexagon">
            <a:avLst>
              <a:gd name="adj" fmla="val 24968"/>
              <a:gd name="vf" fmla="val 115470"/>
            </a:avLst>
          </a:prstGeom>
          <a:noFill/>
          <a:ln w="190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20" name="Hexágono 19">
            <a:extLst>
              <a:ext uri="{FF2B5EF4-FFF2-40B4-BE49-F238E27FC236}">
                <a16:creationId xmlns:a16="http://schemas.microsoft.com/office/drawing/2014/main" id="{B0B3A451-78A9-49F4-A28A-99D62C5EA1E9}"/>
              </a:ext>
            </a:extLst>
          </p:cNvPr>
          <p:cNvSpPr/>
          <p:nvPr/>
        </p:nvSpPr>
        <p:spPr>
          <a:xfrm rot="3756526">
            <a:off x="10604032" y="2866783"/>
            <a:ext cx="307731" cy="290165"/>
          </a:xfrm>
          <a:prstGeom prst="hexagon">
            <a:avLst>
              <a:gd name="adj" fmla="val 24968"/>
              <a:gd name="vf" fmla="val 115470"/>
            </a:avLst>
          </a:prstGeom>
          <a:noFill/>
          <a:ln w="190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21" name="Hexágono 20">
            <a:extLst>
              <a:ext uri="{FF2B5EF4-FFF2-40B4-BE49-F238E27FC236}">
                <a16:creationId xmlns:a16="http://schemas.microsoft.com/office/drawing/2014/main" id="{3977D9A1-943D-47E6-BD01-68AE6D09E61C}"/>
              </a:ext>
            </a:extLst>
          </p:cNvPr>
          <p:cNvSpPr/>
          <p:nvPr/>
        </p:nvSpPr>
        <p:spPr>
          <a:xfrm rot="3812536">
            <a:off x="11659224" y="2851951"/>
            <a:ext cx="211871" cy="187519"/>
          </a:xfrm>
          <a:prstGeom prst="hexagon">
            <a:avLst>
              <a:gd name="adj" fmla="val 27371"/>
              <a:gd name="vf" fmla="val 115470"/>
            </a:avLst>
          </a:prstGeom>
          <a:noFill/>
          <a:ln w="190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22" name="Hexágono 21">
            <a:extLst>
              <a:ext uri="{FF2B5EF4-FFF2-40B4-BE49-F238E27FC236}">
                <a16:creationId xmlns:a16="http://schemas.microsoft.com/office/drawing/2014/main" id="{C7D2F9A4-E062-4739-BCF0-C553D526F789}"/>
              </a:ext>
            </a:extLst>
          </p:cNvPr>
          <p:cNvSpPr/>
          <p:nvPr/>
        </p:nvSpPr>
        <p:spPr>
          <a:xfrm rot="3756526">
            <a:off x="9946113" y="2550181"/>
            <a:ext cx="208745" cy="186343"/>
          </a:xfrm>
          <a:prstGeom prst="hexagon">
            <a:avLst>
              <a:gd name="adj" fmla="val 24968"/>
              <a:gd name="vf" fmla="val 115470"/>
            </a:avLst>
          </a:prstGeom>
          <a:noFill/>
          <a:ln w="190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5083AF9-DA1E-47AD-8EA7-2CCB4ACF8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9175" y="126979"/>
            <a:ext cx="1605277" cy="160527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B45186B7-6E91-4A74-BA1C-14E8C6D8F7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221" r="13737"/>
          <a:stretch/>
        </p:blipFill>
        <p:spPr>
          <a:xfrm>
            <a:off x="-53492" y="3016"/>
            <a:ext cx="2300730" cy="6879788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89F6799F-0D29-4A0F-A171-08470396C75A}"/>
              </a:ext>
            </a:extLst>
          </p:cNvPr>
          <p:cNvGrpSpPr/>
          <p:nvPr/>
        </p:nvGrpSpPr>
        <p:grpSpPr>
          <a:xfrm>
            <a:off x="292386" y="173809"/>
            <a:ext cx="1520448" cy="1484720"/>
            <a:chOff x="1776248" y="1537454"/>
            <a:chExt cx="3783091" cy="3783091"/>
          </a:xfrm>
        </p:grpSpPr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784F1545-13CA-4AA6-8E50-015D8CC5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76248" y="1537454"/>
              <a:ext cx="3783091" cy="3783091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79804121-4AB0-44A9-AE86-3B5879EF8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976" y="2815750"/>
              <a:ext cx="2781633" cy="912187"/>
            </a:xfrm>
            <a:prstGeom prst="rect">
              <a:avLst/>
            </a:prstGeom>
          </p:spPr>
        </p:pic>
      </p:grp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97D71CEB-BEDE-4C5D-AFC7-F5FBDB330CA2}"/>
              </a:ext>
            </a:extLst>
          </p:cNvPr>
          <p:cNvSpPr txBox="1"/>
          <p:nvPr/>
        </p:nvSpPr>
        <p:spPr>
          <a:xfrm>
            <a:off x="2625023" y="675492"/>
            <a:ext cx="58151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b="1" dirty="0">
                <a:solidFill>
                  <a:srgbClr val="7DA5BA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</a:rPr>
              <a:t>Abrangência</a:t>
            </a:r>
            <a:r>
              <a:rPr lang="en-US" sz="3800" b="1" dirty="0">
                <a:solidFill>
                  <a:srgbClr val="7DA5BA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</a:rPr>
              <a:t> </a:t>
            </a:r>
            <a:r>
              <a:rPr lang="pt-BR" sz="3800" b="1" dirty="0">
                <a:solidFill>
                  <a:srgbClr val="7DA5BA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</a:rPr>
              <a:t>Nacional</a:t>
            </a:r>
          </a:p>
          <a:p>
            <a:endParaRPr lang="pt-BR" dirty="0"/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EB757B56-6A7C-4EC3-B06C-CF0062F7863E}"/>
              </a:ext>
            </a:extLst>
          </p:cNvPr>
          <p:cNvSpPr txBox="1"/>
          <p:nvPr/>
        </p:nvSpPr>
        <p:spPr>
          <a:xfrm>
            <a:off x="3309765" y="1915374"/>
            <a:ext cx="27345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002060"/>
                </a:solidFill>
              </a:rPr>
              <a:t>Escritório Central 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F537ADEE-885A-4829-812D-1BB4DD42DF10}"/>
              </a:ext>
            </a:extLst>
          </p:cNvPr>
          <p:cNvSpPr txBox="1"/>
          <p:nvPr/>
        </p:nvSpPr>
        <p:spPr>
          <a:xfrm>
            <a:off x="3076056" y="2241614"/>
            <a:ext cx="1604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588BA8"/>
                </a:solidFill>
              </a:rPr>
              <a:t>São Paulo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BFBECE2B-AF67-4D42-9E00-A7B5FD153C5C}"/>
              </a:ext>
            </a:extLst>
          </p:cNvPr>
          <p:cNvSpPr txBox="1"/>
          <p:nvPr/>
        </p:nvSpPr>
        <p:spPr>
          <a:xfrm>
            <a:off x="3309765" y="4399883"/>
            <a:ext cx="3178811" cy="404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002060"/>
                </a:solidFill>
              </a:rPr>
              <a:t>4 Escritórios Regionais </a:t>
            </a:r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4AF24270-B2B0-44F4-9CBF-DB6052E4A383}"/>
              </a:ext>
            </a:extLst>
          </p:cNvPr>
          <p:cNvSpPr txBox="1"/>
          <p:nvPr/>
        </p:nvSpPr>
        <p:spPr>
          <a:xfrm>
            <a:off x="3317538" y="3020901"/>
            <a:ext cx="3709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002060"/>
                </a:solidFill>
              </a:rPr>
              <a:t>Escritório de Relações</a:t>
            </a:r>
          </a:p>
          <a:p>
            <a:r>
              <a:rPr lang="pt-BR" sz="2200" b="1" dirty="0">
                <a:solidFill>
                  <a:srgbClr val="002060"/>
                </a:solidFill>
              </a:rPr>
              <a:t>Institucionais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A24B7A93-631F-487E-9312-1AE11F2FB0FC}"/>
              </a:ext>
            </a:extLst>
          </p:cNvPr>
          <p:cNvSpPr txBox="1"/>
          <p:nvPr/>
        </p:nvSpPr>
        <p:spPr>
          <a:xfrm>
            <a:off x="3039494" y="3732463"/>
            <a:ext cx="1926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588BA8"/>
                </a:solidFill>
              </a:rPr>
              <a:t>Brasília – DF </a:t>
            </a:r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255F3DED-B785-4F53-9BBF-A90BCFEAA9B5}"/>
              </a:ext>
            </a:extLst>
          </p:cNvPr>
          <p:cNvGrpSpPr/>
          <p:nvPr/>
        </p:nvGrpSpPr>
        <p:grpSpPr>
          <a:xfrm>
            <a:off x="2249885" y="2047484"/>
            <a:ext cx="973587" cy="234463"/>
            <a:chOff x="2226777" y="2013019"/>
            <a:chExt cx="973587" cy="234463"/>
          </a:xfrm>
        </p:grpSpPr>
        <p:cxnSp>
          <p:nvCxnSpPr>
            <p:cNvPr id="51" name="Conector reto 50">
              <a:extLst>
                <a:ext uri="{FF2B5EF4-FFF2-40B4-BE49-F238E27FC236}">
                  <a16:creationId xmlns:a16="http://schemas.microsoft.com/office/drawing/2014/main" id="{51210361-EF61-4B8E-A694-914DC28D11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6777" y="2115205"/>
              <a:ext cx="750277" cy="12099"/>
            </a:xfrm>
            <a:prstGeom prst="line">
              <a:avLst/>
            </a:prstGeom>
            <a:ln>
              <a:solidFill>
                <a:srgbClr val="3F77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Agrupar 39">
              <a:extLst>
                <a:ext uri="{FF2B5EF4-FFF2-40B4-BE49-F238E27FC236}">
                  <a16:creationId xmlns:a16="http://schemas.microsoft.com/office/drawing/2014/main" id="{6E914328-7FCF-44AB-B46B-D32B69636297}"/>
                </a:ext>
              </a:extLst>
            </p:cNvPr>
            <p:cNvGrpSpPr/>
            <p:nvPr/>
          </p:nvGrpSpPr>
          <p:grpSpPr>
            <a:xfrm>
              <a:off x="2977054" y="2013019"/>
              <a:ext cx="223310" cy="234463"/>
              <a:chOff x="3405715" y="1017625"/>
              <a:chExt cx="709085" cy="744499"/>
            </a:xfrm>
          </p:grpSpPr>
          <p:sp>
            <p:nvSpPr>
              <p:cNvPr id="39" name="Elipse 38">
                <a:extLst>
                  <a:ext uri="{FF2B5EF4-FFF2-40B4-BE49-F238E27FC236}">
                    <a16:creationId xmlns:a16="http://schemas.microsoft.com/office/drawing/2014/main" id="{0032D1A9-FCD4-43DF-9A31-104A928C088B}"/>
                  </a:ext>
                </a:extLst>
              </p:cNvPr>
              <p:cNvSpPr/>
              <p:nvPr/>
            </p:nvSpPr>
            <p:spPr>
              <a:xfrm>
                <a:off x="3405715" y="1017625"/>
                <a:ext cx="709085" cy="744499"/>
              </a:xfrm>
              <a:prstGeom prst="ellipse">
                <a:avLst/>
              </a:prstGeom>
              <a:noFill/>
              <a:ln w="28575">
                <a:solidFill>
                  <a:srgbClr val="548B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" name="Elipse 61">
                <a:extLst>
                  <a:ext uri="{FF2B5EF4-FFF2-40B4-BE49-F238E27FC236}">
                    <a16:creationId xmlns:a16="http://schemas.microsoft.com/office/drawing/2014/main" id="{C39385AF-5B65-4ED2-BF26-D2C7A7D113E4}"/>
                  </a:ext>
                </a:extLst>
              </p:cNvPr>
              <p:cNvSpPr/>
              <p:nvPr/>
            </p:nvSpPr>
            <p:spPr>
              <a:xfrm>
                <a:off x="3530609" y="1116893"/>
                <a:ext cx="487012" cy="514156"/>
              </a:xfrm>
              <a:prstGeom prst="ellipse">
                <a:avLst/>
              </a:prstGeom>
              <a:noFill/>
              <a:ln w="3175">
                <a:solidFill>
                  <a:srgbClr val="548B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grpSp>
        <p:nvGrpSpPr>
          <p:cNvPr id="63" name="Agrupar 62">
            <a:extLst>
              <a:ext uri="{FF2B5EF4-FFF2-40B4-BE49-F238E27FC236}">
                <a16:creationId xmlns:a16="http://schemas.microsoft.com/office/drawing/2014/main" id="{DE88E4CE-0EA6-4F5A-BD20-E0933F51F33A}"/>
              </a:ext>
            </a:extLst>
          </p:cNvPr>
          <p:cNvGrpSpPr/>
          <p:nvPr/>
        </p:nvGrpSpPr>
        <p:grpSpPr>
          <a:xfrm>
            <a:off x="2214124" y="3124122"/>
            <a:ext cx="973587" cy="234463"/>
            <a:chOff x="2226777" y="2013019"/>
            <a:chExt cx="973587" cy="234463"/>
          </a:xfrm>
        </p:grpSpPr>
        <p:cxnSp>
          <p:nvCxnSpPr>
            <p:cNvPr id="65" name="Conector reto 64">
              <a:extLst>
                <a:ext uri="{FF2B5EF4-FFF2-40B4-BE49-F238E27FC236}">
                  <a16:creationId xmlns:a16="http://schemas.microsoft.com/office/drawing/2014/main" id="{A9A0A873-4C4D-4734-96CB-B646626D92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6777" y="2115205"/>
              <a:ext cx="750277" cy="12099"/>
            </a:xfrm>
            <a:prstGeom prst="line">
              <a:avLst/>
            </a:prstGeom>
            <a:ln>
              <a:solidFill>
                <a:srgbClr val="3F77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Agrupar 65">
              <a:extLst>
                <a:ext uri="{FF2B5EF4-FFF2-40B4-BE49-F238E27FC236}">
                  <a16:creationId xmlns:a16="http://schemas.microsoft.com/office/drawing/2014/main" id="{7DED5BA5-A84B-4374-AFC8-F4D50193F652}"/>
                </a:ext>
              </a:extLst>
            </p:cNvPr>
            <p:cNvGrpSpPr/>
            <p:nvPr/>
          </p:nvGrpSpPr>
          <p:grpSpPr>
            <a:xfrm>
              <a:off x="2977054" y="2013019"/>
              <a:ext cx="223310" cy="234463"/>
              <a:chOff x="3405715" y="1017625"/>
              <a:chExt cx="709085" cy="744499"/>
            </a:xfrm>
          </p:grpSpPr>
          <p:sp>
            <p:nvSpPr>
              <p:cNvPr id="67" name="Elipse 66">
                <a:extLst>
                  <a:ext uri="{FF2B5EF4-FFF2-40B4-BE49-F238E27FC236}">
                    <a16:creationId xmlns:a16="http://schemas.microsoft.com/office/drawing/2014/main" id="{A6B09221-F2B4-4A13-97FE-419AC6A66B0E}"/>
                  </a:ext>
                </a:extLst>
              </p:cNvPr>
              <p:cNvSpPr/>
              <p:nvPr/>
            </p:nvSpPr>
            <p:spPr>
              <a:xfrm>
                <a:off x="3405715" y="1017625"/>
                <a:ext cx="709085" cy="744499"/>
              </a:xfrm>
              <a:prstGeom prst="ellipse">
                <a:avLst/>
              </a:prstGeom>
              <a:noFill/>
              <a:ln w="28575">
                <a:solidFill>
                  <a:srgbClr val="548B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9" name="Elipse 68">
                <a:extLst>
                  <a:ext uri="{FF2B5EF4-FFF2-40B4-BE49-F238E27FC236}">
                    <a16:creationId xmlns:a16="http://schemas.microsoft.com/office/drawing/2014/main" id="{2F369622-D237-48D2-BD9E-0D14C41CC9A2}"/>
                  </a:ext>
                </a:extLst>
              </p:cNvPr>
              <p:cNvSpPr/>
              <p:nvPr/>
            </p:nvSpPr>
            <p:spPr>
              <a:xfrm>
                <a:off x="3530609" y="1116893"/>
                <a:ext cx="487012" cy="514156"/>
              </a:xfrm>
              <a:prstGeom prst="ellipse">
                <a:avLst/>
              </a:prstGeom>
              <a:noFill/>
              <a:ln w="3175">
                <a:solidFill>
                  <a:srgbClr val="548B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grpSp>
        <p:nvGrpSpPr>
          <p:cNvPr id="70" name="Agrupar 69">
            <a:extLst>
              <a:ext uri="{FF2B5EF4-FFF2-40B4-BE49-F238E27FC236}">
                <a16:creationId xmlns:a16="http://schemas.microsoft.com/office/drawing/2014/main" id="{D3828FB6-4152-487B-9900-E85D2151C8E3}"/>
              </a:ext>
            </a:extLst>
          </p:cNvPr>
          <p:cNvGrpSpPr/>
          <p:nvPr/>
        </p:nvGrpSpPr>
        <p:grpSpPr>
          <a:xfrm>
            <a:off x="2214124" y="4511628"/>
            <a:ext cx="973587" cy="220725"/>
            <a:chOff x="2226777" y="2013019"/>
            <a:chExt cx="973587" cy="234463"/>
          </a:xfrm>
        </p:grpSpPr>
        <p:cxnSp>
          <p:nvCxnSpPr>
            <p:cNvPr id="76" name="Conector reto 75">
              <a:extLst>
                <a:ext uri="{FF2B5EF4-FFF2-40B4-BE49-F238E27FC236}">
                  <a16:creationId xmlns:a16="http://schemas.microsoft.com/office/drawing/2014/main" id="{D9A4253A-FE7F-44F6-BD71-3B47C0760A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6777" y="2115205"/>
              <a:ext cx="750277" cy="12099"/>
            </a:xfrm>
            <a:prstGeom prst="line">
              <a:avLst/>
            </a:prstGeom>
            <a:ln>
              <a:solidFill>
                <a:srgbClr val="3F77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Agrupar 76">
              <a:extLst>
                <a:ext uri="{FF2B5EF4-FFF2-40B4-BE49-F238E27FC236}">
                  <a16:creationId xmlns:a16="http://schemas.microsoft.com/office/drawing/2014/main" id="{53A7091B-02CC-41B5-B706-33242A4A37D7}"/>
                </a:ext>
              </a:extLst>
            </p:cNvPr>
            <p:cNvGrpSpPr/>
            <p:nvPr/>
          </p:nvGrpSpPr>
          <p:grpSpPr>
            <a:xfrm>
              <a:off x="2977054" y="2013019"/>
              <a:ext cx="223310" cy="234463"/>
              <a:chOff x="3405715" y="1017625"/>
              <a:chExt cx="709085" cy="744499"/>
            </a:xfrm>
          </p:grpSpPr>
          <p:sp>
            <p:nvSpPr>
              <p:cNvPr id="79" name="Elipse 78">
                <a:extLst>
                  <a:ext uri="{FF2B5EF4-FFF2-40B4-BE49-F238E27FC236}">
                    <a16:creationId xmlns:a16="http://schemas.microsoft.com/office/drawing/2014/main" id="{8EF4F80B-019E-480F-A4D7-149F47C0F40F}"/>
                  </a:ext>
                </a:extLst>
              </p:cNvPr>
              <p:cNvSpPr/>
              <p:nvPr/>
            </p:nvSpPr>
            <p:spPr>
              <a:xfrm>
                <a:off x="3405715" y="1017625"/>
                <a:ext cx="709085" cy="744499"/>
              </a:xfrm>
              <a:prstGeom prst="ellipse">
                <a:avLst/>
              </a:prstGeom>
              <a:noFill/>
              <a:ln w="28575">
                <a:solidFill>
                  <a:srgbClr val="548B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0" name="Elipse 79">
                <a:extLst>
                  <a:ext uri="{FF2B5EF4-FFF2-40B4-BE49-F238E27FC236}">
                    <a16:creationId xmlns:a16="http://schemas.microsoft.com/office/drawing/2014/main" id="{5726AE5F-CC91-42ED-8F58-E21D4A789536}"/>
                  </a:ext>
                </a:extLst>
              </p:cNvPr>
              <p:cNvSpPr/>
              <p:nvPr/>
            </p:nvSpPr>
            <p:spPr>
              <a:xfrm>
                <a:off x="3530609" y="1116893"/>
                <a:ext cx="487012" cy="514156"/>
              </a:xfrm>
              <a:prstGeom prst="ellipse">
                <a:avLst/>
              </a:prstGeom>
              <a:noFill/>
              <a:ln w="3175">
                <a:solidFill>
                  <a:srgbClr val="548B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119" name="CaixaDeTexto 118">
            <a:extLst>
              <a:ext uri="{FF2B5EF4-FFF2-40B4-BE49-F238E27FC236}">
                <a16:creationId xmlns:a16="http://schemas.microsoft.com/office/drawing/2014/main" id="{C6388053-0870-4D74-805B-232983CCBBE7}"/>
              </a:ext>
            </a:extLst>
          </p:cNvPr>
          <p:cNvSpPr txBox="1"/>
          <p:nvPr/>
        </p:nvSpPr>
        <p:spPr>
          <a:xfrm>
            <a:off x="5296469" y="4745898"/>
            <a:ext cx="1604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1B133EA2-F003-4B34-A298-71877C5BA591}"/>
              </a:ext>
            </a:extLst>
          </p:cNvPr>
          <p:cNvSpPr txBox="1"/>
          <p:nvPr/>
        </p:nvSpPr>
        <p:spPr>
          <a:xfrm>
            <a:off x="5473582" y="4639847"/>
            <a:ext cx="270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>
              <a:solidFill>
                <a:srgbClr val="FFC000"/>
              </a:solidFill>
            </a:endParaRPr>
          </a:p>
        </p:txBody>
      </p:sp>
      <p:sp>
        <p:nvSpPr>
          <p:cNvPr id="121" name="CaixaDeTexto 120">
            <a:extLst>
              <a:ext uri="{FF2B5EF4-FFF2-40B4-BE49-F238E27FC236}">
                <a16:creationId xmlns:a16="http://schemas.microsoft.com/office/drawing/2014/main" id="{BAB5EE9A-226F-46C5-A1A1-EB5919A93AE6}"/>
              </a:ext>
            </a:extLst>
          </p:cNvPr>
          <p:cNvSpPr txBox="1"/>
          <p:nvPr/>
        </p:nvSpPr>
        <p:spPr>
          <a:xfrm>
            <a:off x="3303792" y="4732353"/>
            <a:ext cx="3563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588BA8"/>
                </a:solidFill>
              </a:rPr>
              <a:t>Minas Gerais</a:t>
            </a:r>
          </a:p>
          <a:p>
            <a:r>
              <a:rPr lang="pt-BR" b="1" dirty="0">
                <a:solidFill>
                  <a:srgbClr val="588BA8"/>
                </a:solidFill>
              </a:rPr>
              <a:t>Nordeste</a:t>
            </a:r>
          </a:p>
          <a:p>
            <a:r>
              <a:rPr lang="pt-BR" b="1" dirty="0">
                <a:solidFill>
                  <a:srgbClr val="588BA8"/>
                </a:solidFill>
              </a:rPr>
              <a:t>Paraná/Santa Catarina</a:t>
            </a:r>
          </a:p>
          <a:p>
            <a:r>
              <a:rPr lang="pt-BR" b="1" dirty="0">
                <a:solidFill>
                  <a:srgbClr val="588BA8"/>
                </a:solidFill>
              </a:rPr>
              <a:t>Rio Grande do Sul </a:t>
            </a:r>
            <a:r>
              <a:rPr lang="pt-BR" b="1" dirty="0">
                <a:solidFill>
                  <a:srgbClr val="FFC000"/>
                </a:solidFill>
              </a:rPr>
              <a:t>  </a:t>
            </a:r>
          </a:p>
        </p:txBody>
      </p:sp>
      <p:sp>
        <p:nvSpPr>
          <p:cNvPr id="122" name="CaixaDeTexto 121">
            <a:extLst>
              <a:ext uri="{FF2B5EF4-FFF2-40B4-BE49-F238E27FC236}">
                <a16:creationId xmlns:a16="http://schemas.microsoft.com/office/drawing/2014/main" id="{ED5C3E9A-4972-425E-B486-885A04EFED3B}"/>
              </a:ext>
            </a:extLst>
          </p:cNvPr>
          <p:cNvSpPr txBox="1"/>
          <p:nvPr/>
        </p:nvSpPr>
        <p:spPr>
          <a:xfrm>
            <a:off x="5634146" y="5632887"/>
            <a:ext cx="2067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527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áfico 18">
            <a:extLst>
              <a:ext uri="{FF2B5EF4-FFF2-40B4-BE49-F238E27FC236}">
                <a16:creationId xmlns:a16="http://schemas.microsoft.com/office/drawing/2014/main" id="{35469AF4-BAA7-4113-9AF9-BE93F0895C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290" t="-1" r="50359" b="25472"/>
          <a:stretch/>
        </p:blipFill>
        <p:spPr>
          <a:xfrm rot="10800000">
            <a:off x="-1" y="0"/>
            <a:ext cx="1966847" cy="42672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FBF62DF-6DF8-4075-98DE-029A687FC9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89" b="97924" l="1563" r="98633">
                        <a14:foregroundMark x1="36328" y1="44637" x2="37305" y2="47405"/>
                        <a14:foregroundMark x1="39648" y1="56055" x2="40234" y2="62630"/>
                        <a14:foregroundMark x1="33008" y1="52941" x2="34570" y2="69204"/>
                        <a14:foregroundMark x1="38281" y1="89619" x2="38281" y2="84775"/>
                        <a14:foregroundMark x1="33789" y1="88927" x2="34180" y2="84429"/>
                        <a14:foregroundMark x1="23633" y1="78201" x2="23242" y2="60900"/>
                        <a14:foregroundMark x1="21680" y1="46367" x2="22070" y2="48097"/>
                        <a14:foregroundMark x1="19727" y1="47405" x2="20508" y2="50519"/>
                        <a14:foregroundMark x1="19141" y1="44637" x2="19727" y2="46367"/>
                        <a14:foregroundMark x1="14648" y1="58478" x2="13477" y2="59170"/>
                        <a14:foregroundMark x1="7422" y1="64706" x2="8008" y2="68858"/>
                        <a14:foregroundMark x1="8008" y1="81661" x2="8008" y2="84775"/>
                        <a14:foregroundMark x1="7422" y1="91696" x2="7617" y2="86505"/>
                        <a14:foregroundMark x1="66797" y1="38062" x2="67383" y2="40138"/>
                        <a14:foregroundMark x1="77930" y1="50519" x2="78320" y2="54671"/>
                        <a14:foregroundMark x1="78125" y1="60900" x2="77734" y2="67128"/>
                        <a14:foregroundMark x1="80859" y1="59516" x2="81250" y2="62976"/>
                        <a14:foregroundMark x1="75195" y1="61592" x2="75391" y2="70934"/>
                        <a14:foregroundMark x1="76758" y1="73702" x2="77734" y2="82007"/>
                        <a14:foregroundMark x1="77344" y1="83045" x2="78711" y2="91003"/>
                        <a14:foregroundMark x1="90234" y1="48097" x2="91211" y2="53979"/>
                      </a14:backgroundRemoval>
                    </a14:imgEffect>
                  </a14:imgLayer>
                </a14:imgProps>
              </a:ext>
            </a:extLst>
          </a:blip>
          <a:srcRect t="9951" r="1250" b="15388"/>
          <a:stretch/>
        </p:blipFill>
        <p:spPr>
          <a:xfrm>
            <a:off x="4692340" y="2150846"/>
            <a:ext cx="2654920" cy="1133022"/>
          </a:xfrm>
          <a:prstGeom prst="rect">
            <a:avLst/>
          </a:prstGeom>
        </p:spPr>
      </p:pic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8C222580-DDB8-4591-8A2E-CE6A38916736}"/>
              </a:ext>
            </a:extLst>
          </p:cNvPr>
          <p:cNvSpPr txBox="1">
            <a:spLocks/>
          </p:cNvSpPr>
          <p:nvPr/>
        </p:nvSpPr>
        <p:spPr>
          <a:xfrm>
            <a:off x="1759810" y="725272"/>
            <a:ext cx="8519980" cy="495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>
              <a:lnSpc>
                <a:spcPct val="80000"/>
              </a:lnSpc>
              <a:buClr>
                <a:srgbClr val="020920"/>
              </a:buClr>
              <a:defRPr/>
            </a:pPr>
            <a:r>
              <a:rPr lang="pt-BR" sz="3000" b="1" dirty="0">
                <a:solidFill>
                  <a:srgbClr val="6FA3B8"/>
                </a:solidFill>
                <a:latin typeface="Calibri" pitchFamily="34" charset="0"/>
                <a:cs typeface="Calibri" pitchFamily="34" charset="0"/>
              </a:rPr>
              <a:t>Estrutura Diretiva </a:t>
            </a:r>
            <a:endParaRPr lang="pt-BR" sz="3000" dirty="0">
              <a:solidFill>
                <a:srgbClr val="6FA3B8"/>
              </a:solidFill>
              <a:latin typeface="Calibri" pitchFamily="34" charset="0"/>
              <a:cs typeface="Calibri" pitchFamily="34" charset="0"/>
            </a:endParaRPr>
          </a:p>
          <a:p>
            <a:pPr marL="4023360" lvl="8" indent="-256032">
              <a:buFont typeface="Wingdings 3"/>
              <a:buChar char=""/>
              <a:defRPr/>
            </a:pPr>
            <a:endParaRPr lang="pt-BR" dirty="0"/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52C58D06-9180-48E7-BE52-9EF822C542F8}"/>
              </a:ext>
            </a:extLst>
          </p:cNvPr>
          <p:cNvSpPr txBox="1">
            <a:spLocks/>
          </p:cNvSpPr>
          <p:nvPr/>
        </p:nvSpPr>
        <p:spPr>
          <a:xfrm>
            <a:off x="3549335" y="3338596"/>
            <a:ext cx="4940929" cy="532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>
              <a:lnSpc>
                <a:spcPct val="80000"/>
              </a:lnSpc>
              <a:buClr>
                <a:srgbClr val="020920"/>
              </a:buClr>
              <a:defRPr/>
            </a:pPr>
            <a:r>
              <a:rPr lang="pt-BR" sz="3300" b="1" dirty="0">
                <a:solidFill>
                  <a:srgbClr val="6FA3B8"/>
                </a:solidFill>
                <a:latin typeface="Calibri" pitchFamily="34" charset="0"/>
                <a:cs typeface="Calibri" pitchFamily="34" charset="0"/>
              </a:rPr>
              <a:t>Estrutura funcional</a:t>
            </a:r>
          </a:p>
          <a:p>
            <a:pPr marL="365760" indent="-256032">
              <a:buFont typeface="Wingdings 3"/>
              <a:buChar char=""/>
              <a:defRPr/>
            </a:pPr>
            <a:endParaRPr lang="pt-BR" dirty="0"/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E3F5735B-B57A-4C06-A6EA-51ACC7C9EE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544" r="22014" b="22373"/>
          <a:stretch/>
        </p:blipFill>
        <p:spPr>
          <a:xfrm flipH="1">
            <a:off x="10461933" y="2766646"/>
            <a:ext cx="1730065" cy="409135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194A69D-357E-4EF7-B5F0-3CC52985D004}"/>
              </a:ext>
            </a:extLst>
          </p:cNvPr>
          <p:cNvSpPr txBox="1"/>
          <p:nvPr/>
        </p:nvSpPr>
        <p:spPr>
          <a:xfrm>
            <a:off x="2939501" y="1196597"/>
            <a:ext cx="734028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t-BR" sz="19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Conselho de Administração eleito pelas Associadas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t-BR" sz="19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Diretorias de Áreas e Diretorias Regionais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t-BR" sz="19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Conselho Superior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t-BR" sz="19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Conselho Fiscal</a:t>
            </a:r>
          </a:p>
          <a:p>
            <a:endParaRPr lang="pt-BR" dirty="0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65E7BEA6-B0A5-4F40-B4BB-C86D429D1631}"/>
              </a:ext>
            </a:extLst>
          </p:cNvPr>
          <p:cNvSpPr txBox="1">
            <a:spLocks/>
          </p:cNvSpPr>
          <p:nvPr/>
        </p:nvSpPr>
        <p:spPr>
          <a:xfrm>
            <a:off x="1988410" y="4894547"/>
            <a:ext cx="8519980" cy="495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>
              <a:lnSpc>
                <a:spcPct val="80000"/>
              </a:lnSpc>
              <a:buClr>
                <a:srgbClr val="020920"/>
              </a:buClr>
              <a:defRPr/>
            </a:pPr>
            <a:r>
              <a:rPr lang="pt-BR" sz="3000" b="1" dirty="0">
                <a:solidFill>
                  <a:srgbClr val="6FA3B8"/>
                </a:solidFill>
                <a:latin typeface="Calibri" pitchFamily="34" charset="0"/>
                <a:cs typeface="Calibri" pitchFamily="34" charset="0"/>
              </a:rPr>
              <a:t>Assessoria de Coordenação de Áreas </a:t>
            </a:r>
            <a:endParaRPr lang="pt-BR" sz="3000" dirty="0">
              <a:solidFill>
                <a:srgbClr val="6FA3B8"/>
              </a:solidFill>
              <a:latin typeface="Calibri" pitchFamily="34" charset="0"/>
              <a:cs typeface="Calibri" pitchFamily="34" charset="0"/>
            </a:endParaRPr>
          </a:p>
          <a:p>
            <a:pPr marL="4023360" lvl="8" indent="-256032">
              <a:buFont typeface="Wingdings 3"/>
              <a:buChar char=""/>
              <a:defRPr/>
            </a:pP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0078A61-A004-4A81-9D2E-9B8D8566345C}"/>
              </a:ext>
            </a:extLst>
          </p:cNvPr>
          <p:cNvSpPr txBox="1"/>
          <p:nvPr/>
        </p:nvSpPr>
        <p:spPr>
          <a:xfrm>
            <a:off x="2939501" y="5265232"/>
            <a:ext cx="7830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t-BR" sz="19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Relacionamento direto com as associadas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t-BR" sz="19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Articulação dos assuntos relevantes em cada área</a:t>
            </a:r>
          </a:p>
          <a:p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1B96A5D-52DC-4128-A1B5-4AD011E2CFA1}"/>
              </a:ext>
            </a:extLst>
          </p:cNvPr>
          <p:cNvSpPr txBox="1"/>
          <p:nvPr/>
        </p:nvSpPr>
        <p:spPr>
          <a:xfrm>
            <a:off x="1833178" y="3761703"/>
            <a:ext cx="862875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Cerca de 50 colaboradores  (engenheiros, economistas, advogados, administradores, jornalistas e especialistas em marketing, comércio internacional, sustentabilidade e sistemas da informação)</a:t>
            </a:r>
          </a:p>
          <a:p>
            <a:endParaRPr lang="pt-BR" dirty="0"/>
          </a:p>
        </p:txBody>
      </p:sp>
      <p:sp>
        <p:nvSpPr>
          <p:cNvPr id="12" name="AutoShape 2" descr="Instituição beneficente | Movimento Brasília Sem Fome">
            <a:extLst>
              <a:ext uri="{FF2B5EF4-FFF2-40B4-BE49-F238E27FC236}">
                <a16:creationId xmlns:a16="http://schemas.microsoft.com/office/drawing/2014/main" id="{DFAD1DC8-418E-4979-BD2C-022301DD5F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AutoShape 4" descr="Instituição beneficente | Movimento Brasília Sem Fome">
            <a:extLst>
              <a:ext uri="{FF2B5EF4-FFF2-40B4-BE49-F238E27FC236}">
                <a16:creationId xmlns:a16="http://schemas.microsoft.com/office/drawing/2014/main" id="{588F174C-E640-4153-B823-FC4A89D63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5999" y="-992875"/>
            <a:ext cx="4726675" cy="472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BD26B959-1A2A-0D62-777C-91824EFC2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32" y="0"/>
            <a:ext cx="1520448" cy="148472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390B02A4-F1BC-E3AE-148A-D64C43986B7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78" y="501683"/>
            <a:ext cx="1117956" cy="3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76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7FB025DF-0A6A-A75F-2CF1-C29AC6F3E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290" t="-1" r="50359" b="25472"/>
          <a:stretch/>
        </p:blipFill>
        <p:spPr>
          <a:xfrm rot="10800000">
            <a:off x="0" y="26714"/>
            <a:ext cx="1966847" cy="42672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26C204-8C38-1AE1-BBF5-0D72F27EE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264" y="1580923"/>
            <a:ext cx="9755376" cy="4351338"/>
          </a:xfrm>
        </p:spPr>
        <p:txBody>
          <a:bodyPr>
            <a:normAutofit fontScale="85000" lnSpcReduction="20000"/>
          </a:bodyPr>
          <a:lstStyle/>
          <a:p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Automação Industrial</a:t>
            </a:r>
          </a:p>
          <a:p>
            <a:r>
              <a:rPr lang="pt-BR" dirty="0"/>
              <a:t>Componentes Elétricos ou Eletrônicos</a:t>
            </a:r>
          </a:p>
          <a:p>
            <a:r>
              <a:rPr lang="pt-BR" dirty="0"/>
              <a:t>Dispositivos Móveis de Comunicação</a:t>
            </a:r>
          </a:p>
          <a:p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Equipamentos Industriais</a:t>
            </a:r>
          </a:p>
          <a:p>
            <a:r>
              <a:rPr lang="pt-BR" dirty="0"/>
              <a:t>Equipamentos de Segurança Eletrônica</a:t>
            </a:r>
          </a:p>
          <a:p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Geração, Transmissão e Distribuição de Energia Elétrica</a:t>
            </a:r>
          </a:p>
          <a:p>
            <a:r>
              <a:rPr lang="pt-BR" dirty="0"/>
              <a:t>Informática</a:t>
            </a:r>
          </a:p>
          <a:p>
            <a:r>
              <a:rPr lang="pt-BR" dirty="0"/>
              <a:t>Material Elétrico de Instalação</a:t>
            </a:r>
          </a:p>
          <a:p>
            <a:r>
              <a:rPr lang="pt-BR" dirty="0"/>
              <a:t>Serviços de Manufatura em Eletrônica</a:t>
            </a:r>
          </a:p>
          <a:p>
            <a:r>
              <a:rPr lang="pt-BR" dirty="0"/>
              <a:t>Telecomunicações</a:t>
            </a:r>
          </a:p>
          <a:p>
            <a:r>
              <a:rPr lang="pt-BR" dirty="0"/>
              <a:t>Utilidades Domésticas Elétricas ou Eletrônicas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69FF81C0-A7E0-B811-624B-90568E6299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976" y="0"/>
            <a:ext cx="1520448" cy="148472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DC6BD4B-BC5B-89DE-7876-801EE59A7B3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22" y="501683"/>
            <a:ext cx="1117956" cy="3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B088798-9237-84BF-2B78-D1DE74B825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32530" y="599719"/>
            <a:ext cx="3597910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b="1" dirty="0">
                <a:solidFill>
                  <a:srgbClr val="7DA5BA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</a:rPr>
              <a:t>Áreas Setoriais </a:t>
            </a:r>
          </a:p>
        </p:txBody>
      </p:sp>
    </p:spTree>
    <p:extLst>
      <p:ext uri="{BB962C8B-B14F-4D97-AF65-F5344CB8AC3E}">
        <p14:creationId xmlns:p14="http://schemas.microsoft.com/office/powerpoint/2010/main" val="3940601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7FB025DF-0A6A-A75F-2CF1-C29AC6F3E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290" t="-1" r="50359" b="25472"/>
          <a:stretch/>
        </p:blipFill>
        <p:spPr>
          <a:xfrm rot="10800000">
            <a:off x="0" y="26714"/>
            <a:ext cx="1966847" cy="42672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26C204-8C38-1AE1-BBF5-0D72F27EE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264" y="1580923"/>
            <a:ext cx="9755376" cy="4351338"/>
          </a:xfrm>
        </p:spPr>
        <p:txBody>
          <a:bodyPr>
            <a:normAutofit/>
          </a:bodyPr>
          <a:lstStyle/>
          <a:p>
            <a:r>
              <a:rPr lang="pt-BR" dirty="0"/>
              <a:t>Governos se utilizam desse instrumento para bens públicos, concessões públicas ou compras governamentais </a:t>
            </a:r>
          </a:p>
          <a:p>
            <a:r>
              <a:rPr lang="pt-BR" dirty="0"/>
              <a:t>Objetivo é aproveitar a oportunidade e estabelecer uma política que traga para o país a geração de empregos, o desenvolvimento industrial, o financiamento de pesquisa, desenvolvimento e inovação ou novos serviços;</a:t>
            </a:r>
          </a:p>
          <a:p>
            <a:r>
              <a:rPr lang="pt-BR" dirty="0"/>
              <a:t>Conteúdo local tem sido utilizado ao longo da história pelos mais diversos países, por governos de todas as matizes ideológicas, dada a sua efetividade em trazer renda e prosperidade.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69FF81C0-A7E0-B811-624B-90568E6299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976" y="0"/>
            <a:ext cx="1520448" cy="148472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DC6BD4B-BC5B-89DE-7876-801EE59A7B3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22" y="501683"/>
            <a:ext cx="1117956" cy="3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B088798-9237-84BF-2B78-D1DE74B825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32530" y="599719"/>
            <a:ext cx="5990590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b="1" dirty="0">
                <a:solidFill>
                  <a:srgbClr val="7DA5BA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</a:rPr>
              <a:t>Conteúdo local - Conceito </a:t>
            </a:r>
          </a:p>
        </p:txBody>
      </p:sp>
    </p:spTree>
    <p:extLst>
      <p:ext uri="{BB962C8B-B14F-4D97-AF65-F5344CB8AC3E}">
        <p14:creationId xmlns:p14="http://schemas.microsoft.com/office/powerpoint/2010/main" val="1677512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7FB025DF-0A6A-A75F-2CF1-C29AC6F3E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290" t="-1" r="50359" b="25472"/>
          <a:stretch/>
        </p:blipFill>
        <p:spPr>
          <a:xfrm rot="10800000">
            <a:off x="0" y="26714"/>
            <a:ext cx="1966847" cy="42672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26C204-8C38-1AE1-BBF5-0D72F27EE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4040" y="1580923"/>
            <a:ext cx="10134600" cy="2350997"/>
          </a:xfrm>
        </p:spPr>
        <p:txBody>
          <a:bodyPr>
            <a:normAutofit/>
          </a:bodyPr>
          <a:lstStyle/>
          <a:p>
            <a:r>
              <a:rPr lang="pt-BR" dirty="0" err="1"/>
              <a:t>Buy</a:t>
            </a:r>
            <a:r>
              <a:rPr lang="pt-BR" dirty="0"/>
              <a:t> American </a:t>
            </a:r>
            <a:r>
              <a:rPr lang="pt-BR" dirty="0" err="1"/>
              <a:t>Act</a:t>
            </a:r>
            <a:r>
              <a:rPr lang="pt-BR" dirty="0"/>
              <a:t> – dos EUA: todas as compras publicas devem ser de empresas instaladas no país, priorizando pequenas e médias</a:t>
            </a:r>
          </a:p>
          <a:p>
            <a:r>
              <a:rPr lang="pt-BR" dirty="0"/>
              <a:t>Na indústria do Petróleo e Gás: casos do Mar do Norte, seja Inglaterra, seja Noruega</a:t>
            </a:r>
          </a:p>
          <a:p>
            <a:r>
              <a:rPr lang="pt-BR" dirty="0"/>
              <a:t>Na Noruega, caso da Statoil (atualmente </a:t>
            </a:r>
            <a:r>
              <a:rPr lang="pt-BR" dirty="0" err="1"/>
              <a:t>Equinor</a:t>
            </a:r>
            <a:r>
              <a:rPr lang="pt-BR" dirty="0"/>
              <a:t>) é emblemático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69FF81C0-A7E0-B811-624B-90568E6299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976" y="0"/>
            <a:ext cx="1520448" cy="148472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DC6BD4B-BC5B-89DE-7876-801EE59A7B3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22" y="501683"/>
            <a:ext cx="1117956" cy="3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B088798-9237-84BF-2B78-D1DE74B825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32530" y="599719"/>
            <a:ext cx="5502910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b="1" dirty="0">
                <a:solidFill>
                  <a:srgbClr val="7DA5BA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</a:rPr>
              <a:t>Conteúdo local - Exemplos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7CBFB55-436A-69D0-320F-8736B07B7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154" y="3931920"/>
            <a:ext cx="7964011" cy="25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43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7FB025DF-0A6A-A75F-2CF1-C29AC6F3E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290" t="-1" r="50359" b="25472"/>
          <a:stretch/>
        </p:blipFill>
        <p:spPr>
          <a:xfrm rot="10800000">
            <a:off x="0" y="26714"/>
            <a:ext cx="1966847" cy="42672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26C204-8C38-1AE1-BBF5-0D72F27EE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264" y="1580923"/>
            <a:ext cx="9755376" cy="4351338"/>
          </a:xfrm>
        </p:spPr>
        <p:txBody>
          <a:bodyPr>
            <a:normAutofit/>
          </a:bodyPr>
          <a:lstStyle/>
          <a:p>
            <a:r>
              <a:rPr lang="pt-BR" dirty="0"/>
              <a:t>Conceito não foi criado para Petróleo e Gás, mas trouxe crescimento nos setores fornecedores;</a:t>
            </a:r>
          </a:p>
          <a:p>
            <a:r>
              <a:rPr lang="pt-BR" dirty="0"/>
              <a:t>Estava e está previsto na Lei de Licitações – Lei 8666/93, na qual em seu artigo 3º há a previsão da preferência para o produto local e há a previsão de margem de preferência de até 25% para produtos locais, podendo haver extensão do conceito de local para os produtos Mercosul;</a:t>
            </a:r>
          </a:p>
          <a:p>
            <a:r>
              <a:rPr lang="pt-BR" dirty="0"/>
              <a:t>Caso recente de uso do conceito foi o leilão do 5G, no qual houve compromissos com a conectividade de escolas e a formação de redes de conexão (</a:t>
            </a:r>
            <a:r>
              <a:rPr lang="pt-BR" dirty="0" err="1"/>
              <a:t>backhauls</a:t>
            </a:r>
            <a:r>
              <a:rPr lang="pt-BR" dirty="0"/>
              <a:t>);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69FF81C0-A7E0-B811-624B-90568E6299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976" y="0"/>
            <a:ext cx="1520448" cy="148472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DC6BD4B-BC5B-89DE-7876-801EE59A7B3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22" y="501683"/>
            <a:ext cx="1117956" cy="3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B088798-9237-84BF-2B78-D1DE74B825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32530" y="599719"/>
            <a:ext cx="5990590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b="1" dirty="0">
                <a:solidFill>
                  <a:srgbClr val="7DA5BA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</a:rPr>
              <a:t>Conteúdo local - Brasil </a:t>
            </a:r>
          </a:p>
        </p:txBody>
      </p:sp>
    </p:spTree>
    <p:extLst>
      <p:ext uri="{BB962C8B-B14F-4D97-AF65-F5344CB8AC3E}">
        <p14:creationId xmlns:p14="http://schemas.microsoft.com/office/powerpoint/2010/main" val="780162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7FB025DF-0A6A-A75F-2CF1-C29AC6F3E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290" t="-1" r="50359" b="25472"/>
          <a:stretch/>
        </p:blipFill>
        <p:spPr>
          <a:xfrm rot="10800000">
            <a:off x="0" y="26714"/>
            <a:ext cx="1966847" cy="426720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69FF81C0-A7E0-B811-624B-90568E6299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976" y="0"/>
            <a:ext cx="1520448" cy="148472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DC6BD4B-BC5B-89DE-7876-801EE59A7B3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22" y="501683"/>
            <a:ext cx="1117956" cy="3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B088798-9237-84BF-2B78-D1DE74B825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32530" y="599719"/>
            <a:ext cx="6904990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b="1" dirty="0">
                <a:solidFill>
                  <a:srgbClr val="7DA5BA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</a:rPr>
              <a:t>Conteúdo local – Escopo de P&amp;G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5ACA0DDF-5AD8-1711-22DB-D324EF3D3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1777" y="6258281"/>
            <a:ext cx="6318503" cy="461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600" dirty="0"/>
              <a:t>Faturamento em US$ - base 100 em 2003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D7655158-0F1A-0023-F392-97AC8B0B64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9183627"/>
              </p:ext>
            </p:extLst>
          </p:nvPr>
        </p:nvGraphicFramePr>
        <p:xfrm>
          <a:off x="2651760" y="1218350"/>
          <a:ext cx="8580120" cy="5039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2243424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4163</TotalTime>
  <Words>929</Words>
  <Application>Microsoft Office PowerPoint</Application>
  <PresentationFormat>Widescreen</PresentationFormat>
  <Paragraphs>103</Paragraphs>
  <Slides>15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3" baseType="lpstr">
      <vt:lpstr>Arial</vt:lpstr>
      <vt:lpstr>Bookman Old Style</vt:lpstr>
      <vt:lpstr>Calibri</vt:lpstr>
      <vt:lpstr>Calibri Light</vt:lpstr>
      <vt:lpstr>Symbol</vt:lpstr>
      <vt:lpstr>Wingdings</vt:lpstr>
      <vt:lpstr>Wingdings 3</vt:lpstr>
      <vt:lpstr>Tema do Office</vt:lpstr>
      <vt:lpstr>Associação Brasileira da Indústria  Elétrica e Eletrônica   Audiência Pública:  Efeitos da redução de conteúdo local na exploração de petróleo  19 de dezembro de 2023</vt:lpstr>
      <vt:lpstr>Apresentação do PowerPoint</vt:lpstr>
      <vt:lpstr>Apresentação do PowerPoint</vt:lpstr>
      <vt:lpstr>Apresentação do PowerPoint</vt:lpstr>
      <vt:lpstr>Áreas Setoriais </vt:lpstr>
      <vt:lpstr>Conteúdo local - Conceito </vt:lpstr>
      <vt:lpstr>Conteúdo local - Exemplos </vt:lpstr>
      <vt:lpstr>Conteúdo local - Brasil </vt:lpstr>
      <vt:lpstr>Conteúdo local – Escopo de P&amp;G</vt:lpstr>
      <vt:lpstr>Conteúdo local – Escopo de P&amp;G</vt:lpstr>
      <vt:lpstr>Conteúdo local - Apuração </vt:lpstr>
      <vt:lpstr>Conteúdo local – Res. ANP 726/18</vt:lpstr>
      <vt:lpstr>Conteúdo local – Res. ANP 726/18</vt:lpstr>
      <vt:lpstr>Conteúdo local – Oportunidades</vt:lpstr>
      <vt:lpstr>Obrigado!  Roberto Barbieri  Associação Brasileira da Indústria Elétrica e Eletrônica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 Morganti</dc:creator>
  <cp:lastModifiedBy>Conferencia Abinee</cp:lastModifiedBy>
  <cp:revision>369</cp:revision>
  <cp:lastPrinted>2022-08-15T19:08:01Z</cp:lastPrinted>
  <dcterms:created xsi:type="dcterms:W3CDTF">2020-02-04T14:43:39Z</dcterms:created>
  <dcterms:modified xsi:type="dcterms:W3CDTF">2023-12-19T15:27:39Z</dcterms:modified>
</cp:coreProperties>
</file>