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4"/>
  </p:sldMasterIdLst>
  <p:notesMasterIdLst>
    <p:notesMasterId r:id="rId18"/>
  </p:notesMasterIdLst>
  <p:handoutMasterIdLst>
    <p:handoutMasterId r:id="rId19"/>
  </p:handoutMasterIdLst>
  <p:sldIdLst>
    <p:sldId id="390" r:id="rId5"/>
    <p:sldId id="391" r:id="rId6"/>
    <p:sldId id="376" r:id="rId7"/>
    <p:sldId id="418" r:id="rId8"/>
    <p:sldId id="419" r:id="rId9"/>
    <p:sldId id="395" r:id="rId10"/>
    <p:sldId id="420" r:id="rId11"/>
    <p:sldId id="413" r:id="rId12"/>
    <p:sldId id="417" r:id="rId13"/>
    <p:sldId id="415" r:id="rId14"/>
    <p:sldId id="414" r:id="rId15"/>
    <p:sldId id="416" r:id="rId16"/>
    <p:sldId id="370" r:id="rId1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uções" id="{C3983E11-34B5-6C46-ABB1-143A69A3F250}">
          <p14:sldIdLst/>
        </p14:section>
        <p14:section name="Identidade Tesouro" id="{CC95BE0D-4FE7-024A-BB8B-A0445F713508}">
          <p14:sldIdLst>
            <p14:sldId id="390"/>
            <p14:sldId id="391"/>
            <p14:sldId id="376"/>
            <p14:sldId id="418"/>
            <p14:sldId id="419"/>
            <p14:sldId id="395"/>
            <p14:sldId id="420"/>
            <p14:sldId id="413"/>
            <p14:sldId id="417"/>
            <p14:sldId id="415"/>
            <p14:sldId id="414"/>
            <p14:sldId id="416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434"/>
    <a:srgbClr val="004C3B"/>
    <a:srgbClr val="2F534E"/>
    <a:srgbClr val="2C426A"/>
    <a:srgbClr val="3F1C49"/>
    <a:srgbClr val="005B69"/>
    <a:srgbClr val="0F612D"/>
    <a:srgbClr val="6F9A2C"/>
    <a:srgbClr val="9B961E"/>
    <a:srgbClr val="C88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 autoAdjust="0"/>
    <p:restoredTop sz="75000" autoAdjust="0"/>
  </p:normalViewPr>
  <p:slideViewPr>
    <p:cSldViewPr snapToGrid="0">
      <p:cViewPr varScale="1">
        <p:scale>
          <a:sx n="58" d="100"/>
          <a:sy n="58" d="100"/>
        </p:scale>
        <p:origin x="1278" y="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8" d="100"/>
          <a:sy n="108" d="100"/>
        </p:scale>
        <p:origin x="42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B34A-B1A9-4D2B-A024-A0A7FA3BF31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A1D3F-38FF-4B49-BC67-CBB66C4EE1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342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805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8" cy="49805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61E1CBFE-39ED-46BC-9C9C-103DDCE6E370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9" y="4777194"/>
            <a:ext cx="5438140" cy="3908614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8" cy="49805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8" cy="49805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393F1803-DC00-4827-808B-B52F3F5BBA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2116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32F0B03-8921-2041-A563-EF3FFE7F14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xmlns="" id="{ABB6D58A-25B4-B749-8B90-42AF6D11B08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27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F1803-DC00-4827-808B-B52F3F5BBA7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41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 redução entre abril e agosto e setembro e dezembro é </a:t>
            </a:r>
            <a:r>
              <a:rPr lang="pt-BR" dirty="0" err="1"/>
              <a:t>pq</a:t>
            </a:r>
            <a:r>
              <a:rPr lang="pt-BR" dirty="0"/>
              <a:t> como caiu o valor muitos beneficiários voltaram ao BF.</a:t>
            </a:r>
          </a:p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F1803-DC00-4827-808B-B52F3F5BBA7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17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 redução entre abril e agosto e setembro e dezembro é </a:t>
            </a:r>
            <a:r>
              <a:rPr lang="pt-BR" dirty="0" err="1"/>
              <a:t>pq</a:t>
            </a:r>
            <a:r>
              <a:rPr lang="pt-BR" dirty="0"/>
              <a:t> como caiu o valor muitos beneficiários voltaram ao BF.</a:t>
            </a:r>
          </a:p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F1803-DC00-4827-808B-B52F3F5BBA7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83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 redução entre abril e agosto e setembro e dezembro é </a:t>
            </a:r>
            <a:r>
              <a:rPr lang="pt-BR" dirty="0" err="1"/>
              <a:t>pq</a:t>
            </a:r>
            <a:r>
              <a:rPr lang="pt-BR" dirty="0"/>
              <a:t> como caiu o valor muitos beneficiários voltaram ao BF.</a:t>
            </a:r>
          </a:p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F1803-DC00-4827-808B-B52F3F5BBA7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68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F1803-DC00-4827-808B-B52F3F5BBA7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04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F1803-DC00-4827-808B-B52F3F5BBA7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77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Compartilhado/03_Padrao%20Tesouro/02_Word/2019_/Cabecalhos%202019/Fundo@3x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Compartilhado/03_Padrao%20Tesouro/02_Word/2019_/Cabecalhos%202019/Fundo@3x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Compartilhado/03_Padrao%20Tesouro/02_Word/2019_/Cabecalhos%202019/Fundo@3x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Compartilhado/03_Padrao%20Tesouro/02_Word/2019_/Cabecalhos%202019/Fundo@3x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Compartilhado/03_Padrao%20Tesouro/01_Artes/Vetores/Imagens/Power%20Point%20-%20Cabec&#807;alho@3x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1_Artes/Vetores/Imagens/Power%20Point%20-%20Cabec&#807;alho@3x.png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Compartilhado/03_Padrao%20Tesouro/02_Word/2019_/Cabecalhos%202019/Fundo@3x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Compartilhado/03_Padrao%20Tesouro/02_Word/2019_/Cabecalhos%202019/Fundo@3x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3_Power%20Point/2019_Artes/Links/Imagens%20Logos%20Tesouro-Brasil/Barra%20de%20Logos%202.png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3_Power%20Point/2019_Artes/Links/Imagens%20Logos%20Tesouro-Brasil/Barra%20de%20Logos%202.png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3_Power%20Point/2019_Artes/Links/Imagens%20Logos%20Tesouro-Brasil/Barra%20de%20Logos%202.png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3_Power%20Point/2019_Artes/Links/Imagens%20Logos%20Tesouro-Brasil/Barra%20de%20Logos%202.png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3_Power%20Point/2019_Artes/Links/Imagens%20Logos%20Tesouro-Brasil/Barra%20de%20Logos%202.png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3_Power%20Point/2019_Artes/Links/Imagens%20Logos%20Tesouro-Brasil/Barra%20de%20Logos%202.png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3_Power%20Point/2019_Artes/Links/Imagens%20Logos%20Tesouro-Brasil/Barra%20de%20Logos%202.png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3_Power%20Point/2019_Artes/Links/Imagens%20Logos%20Tesouro-Brasil/Barra%20de%20Logos%202.png" TargetMode="Externa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3_Power%20Point/2019_Artes/Links/Imagens%20Logos%20Tesouro-Brasil/Barra%20de%20Logos%202.png" TargetMode="Externa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3_Power%20Point/2019_Artes/Links/Imagens%20Logos%20Tesouro-Brasil/Barra%20de%20Logos%202.png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Compartilhado/03_Padrao%20Tesouro/02_Word/2019_/Cabecalhos%202019/Fundo@3x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3_Power%20Point/2019_Artes/Links/Imagens%20Logos%20Tesouro-Brasil/Barra%20de%20Logos%202.png" TargetMode="Externa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Compartilhado/03_Padrao%20Tesouro/02_Word/2019_/Cabecalhos%202019/Fundo@3x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Criac&#807;a&#771;o/Compartilhado/03_Padrao%20Tesouro/03_Power%20Point/2019_Artes/Links/Imagens%20Logos%20Tesouro-Brasil/Barra%20de%20Logos%202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Compartilhado/03_Padrao%20Tesouro/02_Word/2019_/Cabecalhos%202019/Fundo@3x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Compartilhado/03_Padrao%20Tesouro/02_Word/2019_/Cabecalhos%202019/Fundo@3x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Compartilhado/03_Padrao%20Tesouro/02_Word/2019_/Cabecalhos%202019/Fundo@3x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Compartilhado/03_Padrao%20Tesouro/02_Word/2019_/Cabecalhos%202019/Fundo@3x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AzulMe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5636EF0-7224-F547-A06A-15831DAEB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005B69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CD792B78-C820-A842-BE8D-B0225FD31ED5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12" y="6307117"/>
            <a:ext cx="4130040" cy="583158"/>
          </a:xfrm>
          <a:prstGeom prst="rect">
            <a:avLst/>
          </a:prstGeom>
        </p:spPr>
      </p:pic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xmlns="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962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AzulE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5636EF0-7224-F547-A06A-15831DAEB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0B2434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8ABCF097-BCE3-A340-BAAF-5BB0E5EDC78E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12" y="6307117"/>
            <a:ext cx="4130040" cy="583158"/>
          </a:xfrm>
          <a:prstGeom prst="rect">
            <a:avLst/>
          </a:prstGeom>
        </p:spPr>
      </p:pic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xmlns="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48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Rox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5636EF0-7224-F547-A06A-15831DAEB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3F1C49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C2A18010-EF36-B449-AFD7-A07F07ACD2A3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12" y="6307117"/>
            <a:ext cx="4130040" cy="583158"/>
          </a:xfrm>
          <a:prstGeom prst="rect">
            <a:avLst/>
          </a:prstGeom>
        </p:spPr>
      </p:pic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xmlns="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746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50FA85DC-622D-034A-89CA-C0AB6C2B5890}"/>
              </a:ext>
            </a:extLst>
          </p:cNvPr>
          <p:cNvGrpSpPr/>
          <p:nvPr userDrawn="1"/>
        </p:nvGrpSpPr>
        <p:grpSpPr>
          <a:xfrm>
            <a:off x="-25993" y="0"/>
            <a:ext cx="12243985" cy="6894068"/>
            <a:chOff x="-18855" y="-1432"/>
            <a:chExt cx="12243985" cy="6894068"/>
          </a:xfrm>
        </p:grpSpPr>
        <p:pic>
          <p:nvPicPr>
            <p:cNvPr id="53" name="Imagem 52" descr="Bacground">
              <a:extLst>
                <a:ext uri="{FF2B5EF4-FFF2-40B4-BE49-F238E27FC236}">
                  <a16:creationId xmlns:a16="http://schemas.microsoft.com/office/drawing/2014/main" xmlns="" id="{E86A96FB-316C-B64E-BE5D-84C424B4B2B3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8D8C5B00-A67F-BB46-A302-E127976380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3AFF164-2ECD-B047-9BE4-5C1699D7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88793"/>
            <a:ext cx="11147368" cy="50581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4" name="Elipse 4">
            <a:extLst>
              <a:ext uri="{FF2B5EF4-FFF2-40B4-BE49-F238E27FC236}">
                <a16:creationId xmlns:a16="http://schemas.microsoft.com/office/drawing/2014/main" xmlns="" id="{928537A7-C6B2-BA4D-B9B8-DF8D955867FB}"/>
              </a:ext>
            </a:extLst>
          </p:cNvPr>
          <p:cNvSpPr/>
          <p:nvPr userDrawn="1"/>
        </p:nvSpPr>
        <p:spPr>
          <a:xfrm>
            <a:off x="588574" y="5139444"/>
            <a:ext cx="518055" cy="518055"/>
          </a:xfrm>
          <a:prstGeom prst="ellipse">
            <a:avLst/>
          </a:prstGeom>
          <a:solidFill>
            <a:srgbClr val="C88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8</a:t>
            </a:r>
          </a:p>
        </p:txBody>
      </p:sp>
      <p:sp>
        <p:nvSpPr>
          <p:cNvPr id="35" name="Elipse 4">
            <a:extLst>
              <a:ext uri="{FF2B5EF4-FFF2-40B4-BE49-F238E27FC236}">
                <a16:creationId xmlns:a16="http://schemas.microsoft.com/office/drawing/2014/main" xmlns="" id="{01E7F24E-2FC5-0240-8DC2-498906C6B142}"/>
              </a:ext>
            </a:extLst>
          </p:cNvPr>
          <p:cNvSpPr/>
          <p:nvPr userDrawn="1"/>
        </p:nvSpPr>
        <p:spPr>
          <a:xfrm>
            <a:off x="588574" y="1712082"/>
            <a:ext cx="518055" cy="518055"/>
          </a:xfrm>
          <a:prstGeom prst="ellipse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2</a:t>
            </a:r>
          </a:p>
        </p:txBody>
      </p:sp>
      <p:sp>
        <p:nvSpPr>
          <p:cNvPr id="36" name="Elipse 4">
            <a:extLst>
              <a:ext uri="{FF2B5EF4-FFF2-40B4-BE49-F238E27FC236}">
                <a16:creationId xmlns:a16="http://schemas.microsoft.com/office/drawing/2014/main" xmlns="" id="{4D413C3D-2EBF-914D-AC9F-70AE7A1A8387}"/>
              </a:ext>
            </a:extLst>
          </p:cNvPr>
          <p:cNvSpPr/>
          <p:nvPr userDrawn="1"/>
        </p:nvSpPr>
        <p:spPr>
          <a:xfrm>
            <a:off x="588574" y="5710671"/>
            <a:ext cx="518055" cy="518055"/>
          </a:xfrm>
          <a:prstGeom prst="ellipse">
            <a:avLst/>
          </a:prstGeom>
          <a:solidFill>
            <a:srgbClr val="4F1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9</a:t>
            </a:r>
          </a:p>
        </p:txBody>
      </p:sp>
      <p:sp>
        <p:nvSpPr>
          <p:cNvPr id="37" name="Elipse 4">
            <a:extLst>
              <a:ext uri="{FF2B5EF4-FFF2-40B4-BE49-F238E27FC236}">
                <a16:creationId xmlns:a16="http://schemas.microsoft.com/office/drawing/2014/main" xmlns="" id="{9BF7E78E-306F-1143-9549-2CA3A14CDEE0}"/>
              </a:ext>
            </a:extLst>
          </p:cNvPr>
          <p:cNvSpPr/>
          <p:nvPr userDrawn="1"/>
        </p:nvSpPr>
        <p:spPr>
          <a:xfrm>
            <a:off x="588574" y="3425763"/>
            <a:ext cx="518055" cy="518055"/>
          </a:xfrm>
          <a:prstGeom prst="ellipse">
            <a:avLst/>
          </a:prstGeom>
          <a:solidFill>
            <a:srgbClr val="9B9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5</a:t>
            </a:r>
          </a:p>
        </p:txBody>
      </p:sp>
      <p:sp>
        <p:nvSpPr>
          <p:cNvPr id="38" name="Elipse 4">
            <a:extLst>
              <a:ext uri="{FF2B5EF4-FFF2-40B4-BE49-F238E27FC236}">
                <a16:creationId xmlns:a16="http://schemas.microsoft.com/office/drawing/2014/main" xmlns="" id="{3B2F0FB0-40DE-184E-9A8D-5C29601DA94C}"/>
              </a:ext>
            </a:extLst>
          </p:cNvPr>
          <p:cNvSpPr/>
          <p:nvPr userDrawn="1"/>
        </p:nvSpPr>
        <p:spPr>
          <a:xfrm>
            <a:off x="588574" y="3996990"/>
            <a:ext cx="518055" cy="518055"/>
          </a:xfrm>
          <a:prstGeom prst="ellipse">
            <a:avLst/>
          </a:prstGeom>
          <a:solidFill>
            <a:srgbClr val="6F9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6</a:t>
            </a:r>
          </a:p>
        </p:txBody>
      </p:sp>
      <p:sp>
        <p:nvSpPr>
          <p:cNvPr id="39" name="Elipse 4">
            <a:extLst>
              <a:ext uri="{FF2B5EF4-FFF2-40B4-BE49-F238E27FC236}">
                <a16:creationId xmlns:a16="http://schemas.microsoft.com/office/drawing/2014/main" xmlns="" id="{FDB1E210-F032-1E4D-8AD2-50772D2DC91C}"/>
              </a:ext>
            </a:extLst>
          </p:cNvPr>
          <p:cNvSpPr/>
          <p:nvPr userDrawn="1"/>
        </p:nvSpPr>
        <p:spPr>
          <a:xfrm>
            <a:off x="588574" y="4568217"/>
            <a:ext cx="518055" cy="518055"/>
          </a:xfrm>
          <a:prstGeom prst="ellipse">
            <a:avLst/>
          </a:prstGeom>
          <a:solidFill>
            <a:srgbClr val="004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7</a:t>
            </a:r>
          </a:p>
        </p:txBody>
      </p:sp>
      <p:sp>
        <p:nvSpPr>
          <p:cNvPr id="40" name="Elipse 4">
            <a:extLst>
              <a:ext uri="{FF2B5EF4-FFF2-40B4-BE49-F238E27FC236}">
                <a16:creationId xmlns:a16="http://schemas.microsoft.com/office/drawing/2014/main" xmlns="" id="{A9AD157B-BC1E-FE4F-9F75-DDA01DDFB0B9}"/>
              </a:ext>
            </a:extLst>
          </p:cNvPr>
          <p:cNvSpPr/>
          <p:nvPr userDrawn="1"/>
        </p:nvSpPr>
        <p:spPr>
          <a:xfrm>
            <a:off x="588574" y="2854536"/>
            <a:ext cx="518055" cy="518055"/>
          </a:xfrm>
          <a:prstGeom prst="ellipse">
            <a:avLst/>
          </a:prstGeom>
          <a:solidFill>
            <a:srgbClr val="2F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4</a:t>
            </a:r>
          </a:p>
        </p:txBody>
      </p:sp>
      <p:sp>
        <p:nvSpPr>
          <p:cNvPr id="41" name="Elipse 4">
            <a:extLst>
              <a:ext uri="{FF2B5EF4-FFF2-40B4-BE49-F238E27FC236}">
                <a16:creationId xmlns:a16="http://schemas.microsoft.com/office/drawing/2014/main" xmlns="" id="{4EEDC153-CA8E-E14D-86F6-905244AF0E76}"/>
              </a:ext>
            </a:extLst>
          </p:cNvPr>
          <p:cNvSpPr/>
          <p:nvPr userDrawn="1"/>
        </p:nvSpPr>
        <p:spPr>
          <a:xfrm>
            <a:off x="588574" y="2283309"/>
            <a:ext cx="518055" cy="518055"/>
          </a:xfrm>
          <a:prstGeom prst="ellipse">
            <a:avLst/>
          </a:prstGeom>
          <a:solidFill>
            <a:srgbClr val="005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3</a:t>
            </a:r>
          </a:p>
        </p:txBody>
      </p:sp>
      <p:sp>
        <p:nvSpPr>
          <p:cNvPr id="42" name="Elipse 4">
            <a:extLst>
              <a:ext uri="{FF2B5EF4-FFF2-40B4-BE49-F238E27FC236}">
                <a16:creationId xmlns:a16="http://schemas.microsoft.com/office/drawing/2014/main" xmlns="" id="{F15A51A8-9CA9-4948-A49E-5B523970157E}"/>
              </a:ext>
            </a:extLst>
          </p:cNvPr>
          <p:cNvSpPr/>
          <p:nvPr userDrawn="1"/>
        </p:nvSpPr>
        <p:spPr>
          <a:xfrm>
            <a:off x="588574" y="1140855"/>
            <a:ext cx="518055" cy="518055"/>
          </a:xfrm>
          <a:prstGeom prst="ellipse">
            <a:avLst/>
          </a:prstGeom>
          <a:solidFill>
            <a:srgbClr val="0B2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</a:t>
            </a:r>
          </a:p>
        </p:txBody>
      </p:sp>
      <p:sp>
        <p:nvSpPr>
          <p:cNvPr id="43" name="Elipse 4">
            <a:extLst>
              <a:ext uri="{FF2B5EF4-FFF2-40B4-BE49-F238E27FC236}">
                <a16:creationId xmlns:a16="http://schemas.microsoft.com/office/drawing/2014/main" xmlns="" id="{156BED6D-F108-C845-961D-4F0877AEE10C}"/>
              </a:ext>
            </a:extLst>
          </p:cNvPr>
          <p:cNvSpPr/>
          <p:nvPr userDrawn="1"/>
        </p:nvSpPr>
        <p:spPr>
          <a:xfrm>
            <a:off x="588574" y="6281897"/>
            <a:ext cx="518055" cy="518055"/>
          </a:xfrm>
          <a:prstGeom prst="ellipse">
            <a:avLst/>
          </a:prstGeom>
          <a:solidFill>
            <a:srgbClr val="3F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10</a:t>
            </a:r>
          </a:p>
        </p:txBody>
      </p: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xmlns="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9EA613BC-3D2B-534E-BDB3-6B593DA3D2D9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Rodapé 4">
            <a:extLst>
              <a:ext uri="{FF2B5EF4-FFF2-40B4-BE49-F238E27FC236}">
                <a16:creationId xmlns:a16="http://schemas.microsoft.com/office/drawing/2014/main" xmlns="" id="{11019240-1DD7-7745-8DD7-1A02FF5B033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7F005853-20A7-D640-8D91-0CEE60D2E358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27" name="Imagem 26" descr="Bacground">
              <a:extLst>
                <a:ext uri="{FF2B5EF4-FFF2-40B4-BE49-F238E27FC236}">
                  <a16:creationId xmlns:a16="http://schemas.microsoft.com/office/drawing/2014/main" xmlns="" id="{4CCB26E3-76E6-9D4F-BEFE-8E3F57066B13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xmlns="" id="{BD09137F-4609-4F42-8AD0-BE96824310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xmlns="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xmlns="" id="{5A9F8B15-760A-FA48-8C8A-B5D1FB872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71902A5E-2DE4-7942-9740-02A480E2B355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xmlns="" id="{4A148A1D-6FDD-9347-9A66-78B44BD62B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04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F2EB5C4B-A659-EB4C-92B1-015C2A9E49D0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29" name="Imagem 28" descr="Bacground">
              <a:extLst>
                <a:ext uri="{FF2B5EF4-FFF2-40B4-BE49-F238E27FC236}">
                  <a16:creationId xmlns:a16="http://schemas.microsoft.com/office/drawing/2014/main" xmlns="" id="{BA0B0626-684B-5143-9F44-1C3D0D267412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xmlns="" id="{51018D32-E3DA-D046-AB92-C24BD792F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xmlns="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xmlns="" id="{E21552F2-7417-3646-B688-856156C0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1A6F684E-C261-3649-947B-3ED98689A900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xmlns="" id="{70694688-C91C-D84A-A52D-A1CA03B24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59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Agrupar 39">
            <a:extLst>
              <a:ext uri="{FF2B5EF4-FFF2-40B4-BE49-F238E27FC236}">
                <a16:creationId xmlns:a16="http://schemas.microsoft.com/office/drawing/2014/main" xmlns="" id="{ED776801-7EB4-C94E-B729-DAD93DCEA163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41" name="Imagem 40" descr="Bacground">
              <a:extLst>
                <a:ext uri="{FF2B5EF4-FFF2-40B4-BE49-F238E27FC236}">
                  <a16:creationId xmlns:a16="http://schemas.microsoft.com/office/drawing/2014/main" xmlns="" id="{A5FDB79D-80D4-0944-9A6C-9C40DC577AD8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xmlns="" id="{A9507682-BC68-5F49-8DC3-2D2F3EC573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xmlns="" id="{CA8BE14E-99A7-3448-9312-4080874D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38" name="Espaço Reservado para Número de Slide 5">
            <a:extLst>
              <a:ext uri="{FF2B5EF4-FFF2-40B4-BE49-F238E27FC236}">
                <a16:creationId xmlns:a16="http://schemas.microsoft.com/office/drawing/2014/main" xmlns="" id="{CF32935A-0DB7-9B4A-9333-A987BECD55C7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60904DE0-16D6-F442-8995-2F7EF206514A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xmlns="" id="{6E52E34A-23A9-254C-B8A3-50F431B65C6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6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Agrupar 28">
            <a:extLst>
              <a:ext uri="{FF2B5EF4-FFF2-40B4-BE49-F238E27FC236}">
                <a16:creationId xmlns:a16="http://schemas.microsoft.com/office/drawing/2014/main" xmlns="" id="{2357EEB4-DE64-6B4A-A129-30BD1CD38FC1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30" name="Imagem 29" descr="Bacground">
              <a:extLst>
                <a:ext uri="{FF2B5EF4-FFF2-40B4-BE49-F238E27FC236}">
                  <a16:creationId xmlns:a16="http://schemas.microsoft.com/office/drawing/2014/main" xmlns="" id="{AFB21AC2-7F90-AA4C-AD7D-65496B3FA069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xmlns="" id="{D7F8F59F-25A5-2F49-9D47-6793F865A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xmlns="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xmlns="" id="{836B625A-4B50-CA41-93C7-3B2398C51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3E3FBBDB-A3B3-D94A-A724-3113A51C155C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xmlns="" id="{29E3A8A4-2422-3F48-B8C0-C41C08E138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66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493D621A-051D-4B47-82BA-245CBE133ED5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29" name="Imagem 28" descr="Bacground">
              <a:extLst>
                <a:ext uri="{FF2B5EF4-FFF2-40B4-BE49-F238E27FC236}">
                  <a16:creationId xmlns:a16="http://schemas.microsoft.com/office/drawing/2014/main" xmlns="" id="{E1DFF248-AD55-0343-856F-3DE60545547F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xmlns="" id="{DA0EE27C-82AB-6C48-9202-B0F17816C9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xmlns="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xmlns="" id="{BB78B758-CFFA-3B40-BD4A-4061A7C7D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B7B4513A-722A-FE48-BF48-F6DF5F25F211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xmlns="" id="{6AE17F17-1C96-8146-86AC-D10E6FCEDF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87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5BA203F6-B81D-704B-A13A-DC03FE94C85D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27" name="Imagem 26" descr="Bacground">
              <a:extLst>
                <a:ext uri="{FF2B5EF4-FFF2-40B4-BE49-F238E27FC236}">
                  <a16:creationId xmlns:a16="http://schemas.microsoft.com/office/drawing/2014/main" xmlns="" id="{5B5899AA-C05D-944B-B28D-73FCE7EF4EAE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xmlns="" id="{D86AAC73-334E-964B-9CE5-1CE2DA1513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xmlns="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xmlns="" id="{DE482813-AA91-A94B-8B8E-DB8FF5EF3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FE163C5E-C22F-1C45-A9B5-E51573F62B52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xmlns="" id="{50954AF8-D6A6-A247-8BD1-AEA6CA67B12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13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>
            <a:extLst>
              <a:ext uri="{FF2B5EF4-FFF2-40B4-BE49-F238E27FC236}">
                <a16:creationId xmlns:a16="http://schemas.microsoft.com/office/drawing/2014/main" xmlns="" id="{F0325F1C-9866-CF49-B12C-CC1A15F125FA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26" name="Imagem 25" descr="Bacground">
              <a:extLst>
                <a:ext uri="{FF2B5EF4-FFF2-40B4-BE49-F238E27FC236}">
                  <a16:creationId xmlns:a16="http://schemas.microsoft.com/office/drawing/2014/main" xmlns="" id="{9CAE8B1A-2CFD-4D40-855B-1902C35842EE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xmlns="" id="{8B4D41D1-F2FE-2E45-9B01-699796FEEF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xmlns="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xmlns="" id="{1CB5074B-D761-0343-BA6C-5F535129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F0578FD9-E941-734F-8FAA-13C116E7760D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xmlns="" id="{A40DDCDF-2ABB-7B4E-A342-303FD1969F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5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5636EF0-7224-F547-A06A-15831DAEB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chemeClr val="accent1">
              <a:lumMod val="50000"/>
              <a:alpha val="91000"/>
            </a:schemeClr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446E3B06-962C-2E4B-A34A-4D9686F3E86A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12" y="6307117"/>
            <a:ext cx="4130040" cy="583158"/>
          </a:xfrm>
          <a:prstGeom prst="rect">
            <a:avLst/>
          </a:prstGeom>
        </p:spPr>
      </p:pic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xmlns="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B265B992-EE6D-ED4A-AF5F-039AE00B4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4095737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Agrupar 23">
            <a:extLst>
              <a:ext uri="{FF2B5EF4-FFF2-40B4-BE49-F238E27FC236}">
                <a16:creationId xmlns:a16="http://schemas.microsoft.com/office/drawing/2014/main" xmlns="" id="{030DD84A-D235-CB4A-80FA-A4A08ED04666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25" name="Imagem 24" descr="Bacground">
              <a:extLst>
                <a:ext uri="{FF2B5EF4-FFF2-40B4-BE49-F238E27FC236}">
                  <a16:creationId xmlns:a16="http://schemas.microsoft.com/office/drawing/2014/main" xmlns="" id="{4021DBC0-AC12-014F-AA65-1BF6E1E76429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xmlns="" id="{BF6F5ED2-F90C-7D4F-A43B-BB06992E2C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xmlns="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xmlns="" id="{008FAA79-492F-3E42-9029-FA91101D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0FAE085C-5205-CE4A-B6D4-2482ABFD9D7F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xmlns="" id="{5C26B253-D62D-BD42-BD72-BB6711AAD10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49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xmlns="" id="{A2AEEE95-E411-7A47-BC45-25EE95AD99EB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24" name="Imagem 23" descr="Bacground">
              <a:extLst>
                <a:ext uri="{FF2B5EF4-FFF2-40B4-BE49-F238E27FC236}">
                  <a16:creationId xmlns:a16="http://schemas.microsoft.com/office/drawing/2014/main" xmlns="" id="{E803A510-FFD3-1D42-9998-3A6BC744E448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xmlns="" id="{A822C58A-69C5-7147-BFE2-2BC0C4383F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xmlns="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xmlns="" id="{4479C281-1DA9-8543-B31F-34ACD8DE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3234B959-3C5E-7F49-9DD6-9EFD4ABFEE36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xmlns="" id="{233B0CD5-D62A-1A4C-808A-8E64B898FC9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8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6E1245DD-903F-644D-B61E-30D5FE619129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23" name="Imagem 22" descr="Bacground">
              <a:extLst>
                <a:ext uri="{FF2B5EF4-FFF2-40B4-BE49-F238E27FC236}">
                  <a16:creationId xmlns:a16="http://schemas.microsoft.com/office/drawing/2014/main" xmlns="" id="{E262147F-795D-0D41-8F87-B28A4D40013A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xmlns="" id="{18FE3A4F-70BF-6E4F-BFC5-9EF4BB1555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xmlns="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xmlns="" id="{5C2E0332-CD43-CA42-9BDD-2B166A1E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F7F6A97B-83B1-B146-8A4E-2FE6BEFEF7C5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xmlns="" id="{6F764267-F8F7-744E-9555-49C7C46326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80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Agrupar 28">
            <a:extLst>
              <a:ext uri="{FF2B5EF4-FFF2-40B4-BE49-F238E27FC236}">
                <a16:creationId xmlns:a16="http://schemas.microsoft.com/office/drawing/2014/main" xmlns="" id="{D4FAD2FC-69DA-6443-BA82-5A90B151B22E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30" name="Imagem 29" descr="Bacground">
              <a:extLst>
                <a:ext uri="{FF2B5EF4-FFF2-40B4-BE49-F238E27FC236}">
                  <a16:creationId xmlns:a16="http://schemas.microsoft.com/office/drawing/2014/main" xmlns="" id="{4AD80492-9362-B447-AD66-BD85363BB71C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xmlns="" id="{7D10E37C-3A61-0B40-8C18-62A64ABFE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C46778E-19B7-A341-9179-BF5C6F0C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563238"/>
            <a:ext cx="11147367" cy="506616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3AFF164-2ECD-B047-9BE4-5C1699D7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22" name="Espaço Reservado para Número de Slide 5">
            <a:extLst>
              <a:ext uri="{FF2B5EF4-FFF2-40B4-BE49-F238E27FC236}">
                <a16:creationId xmlns:a16="http://schemas.microsoft.com/office/drawing/2014/main" xmlns="" id="{671A2F85-7089-0B42-99A9-CA1937586AF5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1C8EC97D-1A14-8849-89B0-FB541D586590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xmlns="" id="{35C2E454-D14C-B54B-857B-E8D3A103CCE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0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Duas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CB128A22-1BCF-DF43-A7F2-5520FCE6E27E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28" name="Imagem 27" descr="Bacground">
              <a:extLst>
                <a:ext uri="{FF2B5EF4-FFF2-40B4-BE49-F238E27FC236}">
                  <a16:creationId xmlns:a16="http://schemas.microsoft.com/office/drawing/2014/main" xmlns="" id="{A98A5FF1-694C-9849-A842-0DD81B63BB56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xmlns="" id="{D6455CEA-1FB2-CD4F-A27C-30C0F026E5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884B511-1DD1-7141-9892-211539488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327" y="1563238"/>
            <a:ext cx="5439292" cy="49954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4355BBA-3EEC-554F-9AEA-ECB851642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90" y="1563238"/>
            <a:ext cx="5439292" cy="49954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86BA34D7-4489-274C-8C01-0182E5ACFF0A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6DECA8FC-4B7E-6D41-A938-3993B4D5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xmlns="" id="{F9144943-31E5-344E-BF6C-2AAFB886DD8E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2A48BC47-9A53-ED46-AD75-D0F73ED8E85E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xmlns="" id="{A7B3F619-A789-0E4C-82DF-C564122984D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23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DuasColunas+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50CC1D0-3781-9344-953B-706A0F394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14" y="1559632"/>
            <a:ext cx="54632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CBFF70E-AE82-C54D-8E0D-0C67CE4C3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314" y="2505075"/>
            <a:ext cx="5463262" cy="398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E5413922-FEBC-6F45-B072-F79687B48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473" y="1559632"/>
            <a:ext cx="549016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A5C94A0-7D22-BE43-824A-AC2A2FD16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473" y="2505075"/>
            <a:ext cx="5490168" cy="39878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2496CEBC-26D4-3341-B3EA-E9FF390B846A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72A74EFC-1859-7341-B708-9746C723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1EFBD06B-C01B-0F40-AD35-FFF1C2A747FD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xmlns="" id="{E4BBC1A4-C624-4A42-AC62-03B4EBC9B1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  <p:pic>
          <p:nvPicPr>
            <p:cNvPr id="28" name="Imagem 27" descr="Bacground">
              <a:extLst>
                <a:ext uri="{FF2B5EF4-FFF2-40B4-BE49-F238E27FC236}">
                  <a16:creationId xmlns:a16="http://schemas.microsoft.com/office/drawing/2014/main" xmlns="" id="{3B714DCF-D0FF-5B44-9D05-ED59A56A7055}"/>
                </a:ext>
              </a:extLst>
            </p:cNvPr>
            <p:cNvPicPr/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34" name="Espaço Reservado para Número de Slide 5">
            <a:extLst>
              <a:ext uri="{FF2B5EF4-FFF2-40B4-BE49-F238E27FC236}">
                <a16:creationId xmlns:a16="http://schemas.microsoft.com/office/drawing/2014/main" xmlns="" id="{935F864F-D0B4-CA4F-B01B-C10AE14A2310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80EE129F-405A-B943-AA80-93FC636B757D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xmlns="" id="{D5F22C64-A64A-AE49-9AAE-EF2D93CDF06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51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ítulo+Conteúdo+Coluna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B3375CB-34A3-4F42-B473-9313B505B1E4}"/>
              </a:ext>
            </a:extLst>
          </p:cNvPr>
          <p:cNvSpPr/>
          <p:nvPr userDrawn="1"/>
        </p:nvSpPr>
        <p:spPr>
          <a:xfrm>
            <a:off x="266007" y="1238596"/>
            <a:ext cx="11637818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91131E-A4F4-574A-BAD3-D9F2A84A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04" y="449262"/>
            <a:ext cx="3932237" cy="96390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AD352B2-E6E3-D54B-8A5A-F13F1810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835" y="449262"/>
            <a:ext cx="6973860" cy="60180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12824CE-EAC2-0A48-8283-B56D1359F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904" y="1637607"/>
            <a:ext cx="3932237" cy="4829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4497370B-07ED-994B-919E-FEE3619A1E98}"/>
              </a:ext>
            </a:extLst>
          </p:cNvPr>
          <p:cNvCxnSpPr>
            <a:cxnSpLocks/>
          </p:cNvCxnSpPr>
          <p:nvPr userDrawn="1"/>
        </p:nvCxnSpPr>
        <p:spPr>
          <a:xfrm>
            <a:off x="523701" y="1438102"/>
            <a:ext cx="39324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6" name="Agrupar 15">
            <a:extLst>
              <a:ext uri="{FF2B5EF4-FFF2-40B4-BE49-F238E27FC236}">
                <a16:creationId xmlns:a16="http://schemas.microsoft.com/office/drawing/2014/main" xmlns="" id="{C8DCCAAA-C31E-5148-963A-A4C641D0BAAB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17" name="Imagem 16" descr="Bacground">
              <a:extLst>
                <a:ext uri="{FF2B5EF4-FFF2-40B4-BE49-F238E27FC236}">
                  <a16:creationId xmlns:a16="http://schemas.microsoft.com/office/drawing/2014/main" xmlns="" id="{630C12B3-92BF-5D44-8766-1B87C6544EFB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xmlns="" id="{E9992FDE-433E-FE44-A7C2-7F5BEBD7FF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xmlns="" id="{C830A40D-8E83-454C-B2A2-24ED01EA5A00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xmlns="" id="{D56B1B53-0149-C242-81ED-42C28C58ACEC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Rodapé 4">
            <a:extLst>
              <a:ext uri="{FF2B5EF4-FFF2-40B4-BE49-F238E27FC236}">
                <a16:creationId xmlns:a16="http://schemas.microsoft.com/office/drawing/2014/main" xmlns="" id="{3BBD1374-65DE-104A-85A0-EA4D5518A78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43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o+Espaço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8AEB8F10-4258-FF4D-BEB2-92E0B827FB50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20" name="Imagem 19" descr="Bacground">
              <a:extLst>
                <a:ext uri="{FF2B5EF4-FFF2-40B4-BE49-F238E27FC236}">
                  <a16:creationId xmlns:a16="http://schemas.microsoft.com/office/drawing/2014/main" xmlns="" id="{7E5F3E0E-DD0B-BE4E-B488-8FB00E40B4F6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xmlns="" id="{255B7790-8EF1-0447-8D47-27BB367C8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F9FA45-3D4A-AF4B-840B-2EF154BC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C162C497-6874-F047-90C1-2FC3CC39E83E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Espaço Reservado para Número de Slide 5">
            <a:extLst>
              <a:ext uri="{FF2B5EF4-FFF2-40B4-BE49-F238E27FC236}">
                <a16:creationId xmlns:a16="http://schemas.microsoft.com/office/drawing/2014/main" xmlns="" id="{AA5AFB30-90E3-974D-8EA9-29A2F2331329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38619885-BD10-B842-B0C5-8F7C1F3C811B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xmlns="" id="{08784AA9-6122-E84C-933B-F04A5F5D4FB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1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_em_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06BADFAD-2D72-0144-87B9-21ED55DDDBE1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10" name="Imagem 9" descr="Bacground">
              <a:extLst>
                <a:ext uri="{FF2B5EF4-FFF2-40B4-BE49-F238E27FC236}">
                  <a16:creationId xmlns:a16="http://schemas.microsoft.com/office/drawing/2014/main" xmlns="" id="{A9B1F90A-12E0-664A-AB76-F1B5B77C0610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33650FE7-75BC-7F49-A2D0-83F1E64C9C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sp>
        <p:nvSpPr>
          <p:cNvPr id="19" name="Espaço Reservado para Número de Slide 5">
            <a:extLst>
              <a:ext uri="{FF2B5EF4-FFF2-40B4-BE49-F238E27FC236}">
                <a16:creationId xmlns:a16="http://schemas.microsoft.com/office/drawing/2014/main" xmlns="" id="{18C5F612-3374-FF40-BE73-001722D998A1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726B3EB8-B8F7-4F49-A3D8-704F956D025C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Rodapé 4">
            <a:extLst>
              <a:ext uri="{FF2B5EF4-FFF2-40B4-BE49-F238E27FC236}">
                <a16:creationId xmlns:a16="http://schemas.microsoft.com/office/drawing/2014/main" xmlns="" id="{2997238B-C615-DB40-941C-355726365EB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83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gradecimentoFin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737FF30-5F6B-EF4E-BCE7-EF9DA32E9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-401" y="-26332"/>
            <a:ext cx="12190652" cy="6884332"/>
          </a:xfrm>
          <a:prstGeom prst="rect">
            <a:avLst/>
          </a:prstGeom>
        </p:spPr>
      </p:pic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6065661" y="-1293162"/>
            <a:ext cx="58526" cy="12190653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41163" y="2340746"/>
            <a:ext cx="866832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Obrigado/a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4875983"/>
            <a:ext cx="8668329" cy="4724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err="1"/>
              <a:t>xxxxxxxx.xxxxxxxx@tesouro.gov.br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11" y="6274842"/>
            <a:ext cx="4130040" cy="583158"/>
          </a:xfrm>
          <a:prstGeom prst="rect">
            <a:avLst/>
          </a:prstGeom>
        </p:spPr>
      </p:pic>
      <p:pic>
        <p:nvPicPr>
          <p:cNvPr id="10" name="Imagem 9" descr="Uma imagem contendo machado&#10;&#10;Descrição gerada automaticamente">
            <a:extLst>
              <a:ext uri="{FF2B5EF4-FFF2-40B4-BE49-F238E27FC236}">
                <a16:creationId xmlns:a16="http://schemas.microsoft.com/office/drawing/2014/main" xmlns="" id="{0EAEE129-5BFA-9842-9B7B-16C9D67110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9" y="724275"/>
            <a:ext cx="1583110" cy="8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0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Vin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5636EF0-7224-F547-A06A-15831DAEB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4F1F0E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E5B3B933-302E-2F4A-86B5-45D882062B29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12" y="6307117"/>
            <a:ext cx="4130040" cy="583158"/>
          </a:xfrm>
          <a:prstGeom prst="rect">
            <a:avLst/>
          </a:prstGeom>
        </p:spPr>
      </p:pic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xmlns="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704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_AzulMe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005B69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2585930B-A12A-FE41-B978-7DAF77052285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rgbClr val="005B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5B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0612" y="6331964"/>
            <a:ext cx="4130040" cy="5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30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chemeClr val="accent1">
              <a:lumMod val="50000"/>
              <a:alpha val="91000"/>
            </a:schemeClr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CD213DAD-FA71-604B-B325-E332366E8643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rgbClr val="2C426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C426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A5C4E5B-A57C-2D48-B387-305479899140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0612" y="6331964"/>
            <a:ext cx="4130040" cy="5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87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_Vin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4F1F0E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C0A10B5C-3A63-8B44-914D-2E0A6774370C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rgbClr val="4F1F0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F1F0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FFCF6A8-D166-CD44-87C4-9F7BCE7AF9F6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0612" y="6331964"/>
            <a:ext cx="4130040" cy="5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84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 _Amar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C8890D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D0DDD68D-8F51-1C41-A970-9E398BC1A34A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rgbClr val="C8890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8890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896B91D-C2F3-1041-AD81-36385E55C75C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0612" y="6331964"/>
            <a:ext cx="4130040" cy="5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3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_VerdeMus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9B961E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BA66297A-E3C6-8C42-8E53-6CC4F9C18A80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rgbClr val="9C961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9C961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AA8476EC-AB8A-E240-8A9E-A91A93F826CC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0612" y="6331964"/>
            <a:ext cx="4130040" cy="5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25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_VerdeLim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6F9A2C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2E5A7E4A-2E1F-8548-8791-8A1FB2702637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rgbClr val="6E9A2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E9A2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AE1987DF-C8F9-3C48-81AE-223540639FED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0612" y="6331964"/>
            <a:ext cx="4130040" cy="5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52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_VerdeBande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0F612D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0DA41DF2-C7A6-874B-917D-4FD8C27817B6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rgbClr val="10602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0602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801A875-55A1-C540-BD3D-0E0C208FFD33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0612" y="6331964"/>
            <a:ext cx="4130040" cy="5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31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_VerdeE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004C3B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0CDE5E7F-2213-974A-BEFB-FF70EB1F3F8F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rgbClr val="004B3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4B3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DE317EC-ABD8-CC47-9AB8-32B41063B886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0612" y="6331964"/>
            <a:ext cx="4130040" cy="5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85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_AzulPetrol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2F534E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D785B37F-A922-B143-BACA-D808FD5675EA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rgbClr val="2E53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E53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C1CC82B4-22BF-9140-9508-51B56A77A4AA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0612" y="6331964"/>
            <a:ext cx="4130040" cy="5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23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_AzulE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0B2434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2D937859-9996-4C4F-BC46-3D147491296A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rgbClr val="0B233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B233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CE8A633B-A027-3B47-8365-B1F98CF1F1F1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0612" y="6331964"/>
            <a:ext cx="4130040" cy="5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7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_Amar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5636EF0-7224-F547-A06A-15831DAEB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C8890D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3213A831-15FD-DF41-BD85-B012B30BB3CF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12" y="6307117"/>
            <a:ext cx="4130040" cy="583158"/>
          </a:xfrm>
          <a:prstGeom prst="rect">
            <a:avLst/>
          </a:prstGeom>
        </p:spPr>
      </p:pic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xmlns="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905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_Rox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3F1C49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2F17A945-1280-D24A-A05F-207941C66481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rgbClr val="3F1C4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F1C4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4423A02-B2FC-7B44-89DB-08C429928C06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0612" y="6331964"/>
            <a:ext cx="4130040" cy="5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55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á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3AFF164-2ECD-B047-9BE4-5C1699D7335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40327" y="488793"/>
            <a:ext cx="11147368" cy="50581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4" name="Elipse 4">
            <a:extLst>
              <a:ext uri="{FF2B5EF4-FFF2-40B4-BE49-F238E27FC236}">
                <a16:creationId xmlns:a16="http://schemas.microsoft.com/office/drawing/2014/main" xmlns="" id="{928537A7-C6B2-BA4D-B9B8-DF8D955867FB}"/>
              </a:ext>
            </a:extLst>
          </p:cNvPr>
          <p:cNvSpPr/>
          <p:nvPr userDrawn="1"/>
        </p:nvSpPr>
        <p:spPr>
          <a:xfrm>
            <a:off x="588574" y="5139444"/>
            <a:ext cx="518055" cy="518055"/>
          </a:xfrm>
          <a:prstGeom prst="ellipse">
            <a:avLst/>
          </a:prstGeom>
          <a:solidFill>
            <a:srgbClr val="C88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8</a:t>
            </a:r>
          </a:p>
        </p:txBody>
      </p:sp>
      <p:sp>
        <p:nvSpPr>
          <p:cNvPr id="35" name="Elipse 4">
            <a:extLst>
              <a:ext uri="{FF2B5EF4-FFF2-40B4-BE49-F238E27FC236}">
                <a16:creationId xmlns:a16="http://schemas.microsoft.com/office/drawing/2014/main" xmlns="" id="{01E7F24E-2FC5-0240-8DC2-498906C6B142}"/>
              </a:ext>
            </a:extLst>
          </p:cNvPr>
          <p:cNvSpPr/>
          <p:nvPr userDrawn="1"/>
        </p:nvSpPr>
        <p:spPr>
          <a:xfrm>
            <a:off x="588574" y="1712082"/>
            <a:ext cx="518055" cy="518055"/>
          </a:xfrm>
          <a:prstGeom prst="ellipse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2</a:t>
            </a:r>
          </a:p>
        </p:txBody>
      </p:sp>
      <p:sp>
        <p:nvSpPr>
          <p:cNvPr id="36" name="Elipse 4">
            <a:extLst>
              <a:ext uri="{FF2B5EF4-FFF2-40B4-BE49-F238E27FC236}">
                <a16:creationId xmlns:a16="http://schemas.microsoft.com/office/drawing/2014/main" xmlns="" id="{4D413C3D-2EBF-914D-AC9F-70AE7A1A8387}"/>
              </a:ext>
            </a:extLst>
          </p:cNvPr>
          <p:cNvSpPr/>
          <p:nvPr userDrawn="1"/>
        </p:nvSpPr>
        <p:spPr>
          <a:xfrm>
            <a:off x="588574" y="5710671"/>
            <a:ext cx="518055" cy="518055"/>
          </a:xfrm>
          <a:prstGeom prst="ellipse">
            <a:avLst/>
          </a:prstGeom>
          <a:solidFill>
            <a:srgbClr val="4F1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9</a:t>
            </a:r>
          </a:p>
        </p:txBody>
      </p:sp>
      <p:sp>
        <p:nvSpPr>
          <p:cNvPr id="37" name="Elipse 4">
            <a:extLst>
              <a:ext uri="{FF2B5EF4-FFF2-40B4-BE49-F238E27FC236}">
                <a16:creationId xmlns:a16="http://schemas.microsoft.com/office/drawing/2014/main" xmlns="" id="{9BF7E78E-306F-1143-9549-2CA3A14CDEE0}"/>
              </a:ext>
            </a:extLst>
          </p:cNvPr>
          <p:cNvSpPr/>
          <p:nvPr userDrawn="1"/>
        </p:nvSpPr>
        <p:spPr>
          <a:xfrm>
            <a:off x="588574" y="3425763"/>
            <a:ext cx="518055" cy="518055"/>
          </a:xfrm>
          <a:prstGeom prst="ellipse">
            <a:avLst/>
          </a:prstGeom>
          <a:solidFill>
            <a:srgbClr val="9B9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5</a:t>
            </a:r>
          </a:p>
        </p:txBody>
      </p:sp>
      <p:sp>
        <p:nvSpPr>
          <p:cNvPr id="38" name="Elipse 4">
            <a:extLst>
              <a:ext uri="{FF2B5EF4-FFF2-40B4-BE49-F238E27FC236}">
                <a16:creationId xmlns:a16="http://schemas.microsoft.com/office/drawing/2014/main" xmlns="" id="{3B2F0FB0-40DE-184E-9A8D-5C29601DA94C}"/>
              </a:ext>
            </a:extLst>
          </p:cNvPr>
          <p:cNvSpPr/>
          <p:nvPr userDrawn="1"/>
        </p:nvSpPr>
        <p:spPr>
          <a:xfrm>
            <a:off x="588574" y="3996990"/>
            <a:ext cx="518055" cy="518055"/>
          </a:xfrm>
          <a:prstGeom prst="ellipse">
            <a:avLst/>
          </a:prstGeom>
          <a:solidFill>
            <a:srgbClr val="6F9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6</a:t>
            </a:r>
          </a:p>
        </p:txBody>
      </p:sp>
      <p:sp>
        <p:nvSpPr>
          <p:cNvPr id="39" name="Elipse 4">
            <a:extLst>
              <a:ext uri="{FF2B5EF4-FFF2-40B4-BE49-F238E27FC236}">
                <a16:creationId xmlns:a16="http://schemas.microsoft.com/office/drawing/2014/main" xmlns="" id="{FDB1E210-F032-1E4D-8AD2-50772D2DC91C}"/>
              </a:ext>
            </a:extLst>
          </p:cNvPr>
          <p:cNvSpPr/>
          <p:nvPr userDrawn="1"/>
        </p:nvSpPr>
        <p:spPr>
          <a:xfrm>
            <a:off x="588574" y="4568217"/>
            <a:ext cx="518055" cy="518055"/>
          </a:xfrm>
          <a:prstGeom prst="ellipse">
            <a:avLst/>
          </a:prstGeom>
          <a:solidFill>
            <a:srgbClr val="004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7</a:t>
            </a:r>
          </a:p>
        </p:txBody>
      </p:sp>
      <p:sp>
        <p:nvSpPr>
          <p:cNvPr id="40" name="Elipse 4">
            <a:extLst>
              <a:ext uri="{FF2B5EF4-FFF2-40B4-BE49-F238E27FC236}">
                <a16:creationId xmlns:a16="http://schemas.microsoft.com/office/drawing/2014/main" xmlns="" id="{A9AD157B-BC1E-FE4F-9F75-DDA01DDFB0B9}"/>
              </a:ext>
            </a:extLst>
          </p:cNvPr>
          <p:cNvSpPr/>
          <p:nvPr userDrawn="1"/>
        </p:nvSpPr>
        <p:spPr>
          <a:xfrm>
            <a:off x="588574" y="2854536"/>
            <a:ext cx="518055" cy="518055"/>
          </a:xfrm>
          <a:prstGeom prst="ellipse">
            <a:avLst/>
          </a:prstGeom>
          <a:solidFill>
            <a:srgbClr val="2F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4</a:t>
            </a:r>
          </a:p>
        </p:txBody>
      </p:sp>
      <p:sp>
        <p:nvSpPr>
          <p:cNvPr id="41" name="Elipse 4">
            <a:extLst>
              <a:ext uri="{FF2B5EF4-FFF2-40B4-BE49-F238E27FC236}">
                <a16:creationId xmlns:a16="http://schemas.microsoft.com/office/drawing/2014/main" xmlns="" id="{4EEDC153-CA8E-E14D-86F6-905244AF0E76}"/>
              </a:ext>
            </a:extLst>
          </p:cNvPr>
          <p:cNvSpPr/>
          <p:nvPr userDrawn="1"/>
        </p:nvSpPr>
        <p:spPr>
          <a:xfrm>
            <a:off x="588574" y="2283309"/>
            <a:ext cx="518055" cy="518055"/>
          </a:xfrm>
          <a:prstGeom prst="ellipse">
            <a:avLst/>
          </a:prstGeom>
          <a:solidFill>
            <a:srgbClr val="005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3</a:t>
            </a:r>
          </a:p>
        </p:txBody>
      </p:sp>
      <p:sp>
        <p:nvSpPr>
          <p:cNvPr id="42" name="Elipse 4">
            <a:extLst>
              <a:ext uri="{FF2B5EF4-FFF2-40B4-BE49-F238E27FC236}">
                <a16:creationId xmlns:a16="http://schemas.microsoft.com/office/drawing/2014/main" xmlns="" id="{F15A51A8-9CA9-4948-A49E-5B523970157E}"/>
              </a:ext>
            </a:extLst>
          </p:cNvPr>
          <p:cNvSpPr/>
          <p:nvPr userDrawn="1"/>
        </p:nvSpPr>
        <p:spPr>
          <a:xfrm>
            <a:off x="588574" y="1140855"/>
            <a:ext cx="518055" cy="518055"/>
          </a:xfrm>
          <a:prstGeom prst="ellipse">
            <a:avLst/>
          </a:prstGeom>
          <a:solidFill>
            <a:srgbClr val="0B2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</a:t>
            </a:r>
          </a:p>
        </p:txBody>
      </p:sp>
      <p:sp>
        <p:nvSpPr>
          <p:cNvPr id="43" name="Elipse 4">
            <a:extLst>
              <a:ext uri="{FF2B5EF4-FFF2-40B4-BE49-F238E27FC236}">
                <a16:creationId xmlns:a16="http://schemas.microsoft.com/office/drawing/2014/main" xmlns="" id="{156BED6D-F108-C845-961D-4F0877AEE10C}"/>
              </a:ext>
            </a:extLst>
          </p:cNvPr>
          <p:cNvSpPr/>
          <p:nvPr userDrawn="1"/>
        </p:nvSpPr>
        <p:spPr>
          <a:xfrm>
            <a:off x="588574" y="6281897"/>
            <a:ext cx="518055" cy="518055"/>
          </a:xfrm>
          <a:prstGeom prst="ellipse">
            <a:avLst/>
          </a:prstGeom>
          <a:solidFill>
            <a:srgbClr val="3F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10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D0DC9B9-911C-B242-B97C-7D28DDF91516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xmlns="" id="{CE65E7A3-3336-CB4F-AFD6-C0180DD0DA28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53" name="Imagem 52" descr="Bacground">
              <a:extLst>
                <a:ext uri="{FF2B5EF4-FFF2-40B4-BE49-F238E27FC236}">
                  <a16:creationId xmlns:a16="http://schemas.microsoft.com/office/drawing/2014/main" xmlns="" id="{E86A96FB-316C-B64E-BE5D-84C424B4B2B3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xmlns="" id="{34684005-B94D-8846-B506-C58A2F081B8D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xmlns="" id="{07627BDB-1838-0B4F-98FF-FFFBC8188D58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ço Reservado para Rodapé 4">
            <a:extLst>
              <a:ext uri="{FF2B5EF4-FFF2-40B4-BE49-F238E27FC236}">
                <a16:creationId xmlns:a16="http://schemas.microsoft.com/office/drawing/2014/main" xmlns="" id="{BC9D77F4-A311-8F43-85B9-F5238448F74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59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ítul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2" name="Elipse 4">
            <a:extLst>
              <a:ext uri="{FF2B5EF4-FFF2-40B4-BE49-F238E27FC236}">
                <a16:creationId xmlns:a16="http://schemas.microsoft.com/office/drawing/2014/main" xmlns="" id="{F15A51A8-9CA9-4948-A49E-5B523970157E}"/>
              </a:ext>
            </a:extLst>
          </p:cNvPr>
          <p:cNvSpPr/>
          <p:nvPr userDrawn="1"/>
        </p:nvSpPr>
        <p:spPr>
          <a:xfrm>
            <a:off x="588574" y="476555"/>
            <a:ext cx="518055" cy="518055"/>
          </a:xfrm>
          <a:prstGeom prst="ellipse">
            <a:avLst/>
          </a:prstGeom>
          <a:solidFill>
            <a:srgbClr val="0B2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xmlns="" id="{5A9F8B15-760A-FA48-8C8A-B5D1FB872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BA87B538-1692-AD4B-9459-4064E88BE219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2DB570D0-65C1-FB47-8D49-ACDAE39B0662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" name="Imagem 13" descr="Bacground">
              <a:extLst>
                <a:ext uri="{FF2B5EF4-FFF2-40B4-BE49-F238E27FC236}">
                  <a16:creationId xmlns:a16="http://schemas.microsoft.com/office/drawing/2014/main" xmlns="" id="{5B408478-6708-BD40-A76F-BEB0F7A13986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17" name="Espaço Reservado para Número de Slide 5">
            <a:extLst>
              <a:ext uri="{FF2B5EF4-FFF2-40B4-BE49-F238E27FC236}">
                <a16:creationId xmlns:a16="http://schemas.microsoft.com/office/drawing/2014/main" xmlns="" id="{D9A853F6-409B-4B48-930C-4C2DAB6136BB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F76FC4CA-D8B3-C349-9ACA-E211D6617A2E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Rodapé 4">
            <a:extLst>
              <a:ext uri="{FF2B5EF4-FFF2-40B4-BE49-F238E27FC236}">
                <a16:creationId xmlns:a16="http://schemas.microsoft.com/office/drawing/2014/main" xmlns="" id="{1D056CCE-429D-624E-9D2C-6AE0DC75544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80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xmlns="" id="{E21552F2-7417-3646-B688-856156C0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41CE0B54-7528-6340-A15D-CDEBA53E9EFD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A2DE6F14-64C4-644F-954B-45886DAFB962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" name="Imagem 13" descr="Bacground">
              <a:extLst>
                <a:ext uri="{FF2B5EF4-FFF2-40B4-BE49-F238E27FC236}">
                  <a16:creationId xmlns:a16="http://schemas.microsoft.com/office/drawing/2014/main" xmlns="" id="{28B7FF6E-2948-A24B-BAB8-7C211DC571BD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17" name="Espaço Reservado para Número de Slide 5">
            <a:extLst>
              <a:ext uri="{FF2B5EF4-FFF2-40B4-BE49-F238E27FC236}">
                <a16:creationId xmlns:a16="http://schemas.microsoft.com/office/drawing/2014/main" xmlns="" id="{E343ED79-B2E7-814A-A719-518A8D92AA99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B0B96193-59DE-E742-8FD1-94E91C6A705C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Rodapé 4">
            <a:extLst>
              <a:ext uri="{FF2B5EF4-FFF2-40B4-BE49-F238E27FC236}">
                <a16:creationId xmlns:a16="http://schemas.microsoft.com/office/drawing/2014/main" xmlns="" id="{EA7C0630-21B7-6643-9598-A11D35F4FFE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9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ítul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22" name="Elipse 4">
            <a:extLst>
              <a:ext uri="{FF2B5EF4-FFF2-40B4-BE49-F238E27FC236}">
                <a16:creationId xmlns:a16="http://schemas.microsoft.com/office/drawing/2014/main" xmlns="" id="{76348CEA-5F85-714F-BF21-95C17F8BFFF9}"/>
              </a:ext>
            </a:extLst>
          </p:cNvPr>
          <p:cNvSpPr/>
          <p:nvPr userDrawn="1"/>
        </p:nvSpPr>
        <p:spPr>
          <a:xfrm>
            <a:off x="588574" y="480772"/>
            <a:ext cx="518055" cy="518055"/>
          </a:xfrm>
          <a:prstGeom prst="ellipse">
            <a:avLst/>
          </a:prstGeom>
          <a:solidFill>
            <a:srgbClr val="005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3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xmlns="" id="{CA8BE14E-99A7-3448-9312-4080874D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BEC4E94B-4030-184C-ACBB-FE246649CA3E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30ADF15-2DF1-C449-8771-C28896A33C76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" name="Imagem 13" descr="Bacground">
              <a:extLst>
                <a:ext uri="{FF2B5EF4-FFF2-40B4-BE49-F238E27FC236}">
                  <a16:creationId xmlns:a16="http://schemas.microsoft.com/office/drawing/2014/main" xmlns="" id="{AAAF9609-922C-0F43-849A-25EF9B359206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17" name="Espaço Reservado para Número de Slide 5">
            <a:extLst>
              <a:ext uri="{FF2B5EF4-FFF2-40B4-BE49-F238E27FC236}">
                <a16:creationId xmlns:a16="http://schemas.microsoft.com/office/drawing/2014/main" xmlns="" id="{EACE0270-39F6-9B45-8E11-D1B0CCF36360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F399B2FA-8781-354B-9F29-9AEB0873D431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Rodapé 4">
            <a:extLst>
              <a:ext uri="{FF2B5EF4-FFF2-40B4-BE49-F238E27FC236}">
                <a16:creationId xmlns:a16="http://schemas.microsoft.com/office/drawing/2014/main" xmlns="" id="{1FAEF90F-9AB0-9A40-A219-178CA40767D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2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ítul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20" name="Elipse 4">
            <a:extLst>
              <a:ext uri="{FF2B5EF4-FFF2-40B4-BE49-F238E27FC236}">
                <a16:creationId xmlns:a16="http://schemas.microsoft.com/office/drawing/2014/main" xmlns="" id="{B29B8339-CF04-4A41-BA5F-E3CB138C06EA}"/>
              </a:ext>
            </a:extLst>
          </p:cNvPr>
          <p:cNvSpPr/>
          <p:nvPr userDrawn="1"/>
        </p:nvSpPr>
        <p:spPr>
          <a:xfrm>
            <a:off x="588574" y="480304"/>
            <a:ext cx="518055" cy="518055"/>
          </a:xfrm>
          <a:prstGeom prst="ellipse">
            <a:avLst/>
          </a:prstGeom>
          <a:solidFill>
            <a:srgbClr val="2F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4</a:t>
            </a: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xmlns="" id="{836B625A-4B50-CA41-93C7-3B2398C51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3AA81455-B115-CB4A-89AE-96C50F9BD91C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4C635316-3D10-5343-9456-2C053EAD144C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" name="Imagem 13" descr="Bacground">
              <a:extLst>
                <a:ext uri="{FF2B5EF4-FFF2-40B4-BE49-F238E27FC236}">
                  <a16:creationId xmlns:a16="http://schemas.microsoft.com/office/drawing/2014/main" xmlns="" id="{FBD971FF-1B23-A845-88E8-AD14AB5F3C76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17" name="Espaço Reservado para Número de Slide 5">
            <a:extLst>
              <a:ext uri="{FF2B5EF4-FFF2-40B4-BE49-F238E27FC236}">
                <a16:creationId xmlns:a16="http://schemas.microsoft.com/office/drawing/2014/main" xmlns="" id="{879C3223-F65E-C841-8340-BD857E2DEAAD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6096ABCE-B620-684D-9274-48C8A277BC08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Rodapé 4">
            <a:extLst>
              <a:ext uri="{FF2B5EF4-FFF2-40B4-BE49-F238E27FC236}">
                <a16:creationId xmlns:a16="http://schemas.microsoft.com/office/drawing/2014/main" xmlns="" id="{4CB0D422-C9FB-3F44-9DD8-19C7161D013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61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ítul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9" name="Elipse 4">
            <a:extLst>
              <a:ext uri="{FF2B5EF4-FFF2-40B4-BE49-F238E27FC236}">
                <a16:creationId xmlns:a16="http://schemas.microsoft.com/office/drawing/2014/main" xmlns="" id="{C5D2FBF3-8C5C-1549-AC40-32A914F3BFF7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9B9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5</a:t>
            </a: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xmlns="" id="{BB78B758-CFFA-3B40-BD4A-4061A7C7D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F05E7F96-1986-8E48-A35F-9F1C0503972A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F8926236-ECB8-5B46-9BEB-5F121E18043B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" name="Imagem 13" descr="Bacground">
              <a:extLst>
                <a:ext uri="{FF2B5EF4-FFF2-40B4-BE49-F238E27FC236}">
                  <a16:creationId xmlns:a16="http://schemas.microsoft.com/office/drawing/2014/main" xmlns="" id="{EF0EC387-BEE1-CB40-81CE-483C99C98405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17" name="Espaço Reservado para Número de Slide 5">
            <a:extLst>
              <a:ext uri="{FF2B5EF4-FFF2-40B4-BE49-F238E27FC236}">
                <a16:creationId xmlns:a16="http://schemas.microsoft.com/office/drawing/2014/main" xmlns="" id="{E8E92C08-75D0-4C42-9438-9623ECF9DC8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4D4C5D1D-D830-1844-B87C-8CC1A1B9A0F6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Rodapé 4">
            <a:extLst>
              <a:ext uri="{FF2B5EF4-FFF2-40B4-BE49-F238E27FC236}">
                <a16:creationId xmlns:a16="http://schemas.microsoft.com/office/drawing/2014/main" xmlns="" id="{435E91E8-609B-E54C-A9F0-966374EB08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68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ítul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8" name="Elipse 4">
            <a:extLst>
              <a:ext uri="{FF2B5EF4-FFF2-40B4-BE49-F238E27FC236}">
                <a16:creationId xmlns:a16="http://schemas.microsoft.com/office/drawing/2014/main" xmlns="" id="{0385E0BC-32A5-4A4A-B657-D1FA90D90709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6F9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6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xmlns="" id="{DE482813-AA91-A94B-8B8E-DB8FF5EF3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A53EF3DC-C260-BE49-ACD6-CE83AF8F9C6F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01F1EBF7-5C6C-FC48-93B2-1C16B0511E6C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" name="Imagem 13" descr="Bacground">
              <a:extLst>
                <a:ext uri="{FF2B5EF4-FFF2-40B4-BE49-F238E27FC236}">
                  <a16:creationId xmlns:a16="http://schemas.microsoft.com/office/drawing/2014/main" xmlns="" id="{2463B92C-221D-6746-8378-B41CA5742417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17" name="Espaço Reservado para Número de Slide 5">
            <a:extLst>
              <a:ext uri="{FF2B5EF4-FFF2-40B4-BE49-F238E27FC236}">
                <a16:creationId xmlns:a16="http://schemas.microsoft.com/office/drawing/2014/main" xmlns="" id="{0B00CBC0-D70F-954B-BB8C-9C04337B7457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65DFE4F0-F25F-C447-95A4-7D13C31D02C0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Rodapé 4">
            <a:extLst>
              <a:ext uri="{FF2B5EF4-FFF2-40B4-BE49-F238E27FC236}">
                <a16:creationId xmlns:a16="http://schemas.microsoft.com/office/drawing/2014/main" xmlns="" id="{4CBFF097-980C-D144-87F7-5B9C152AEBB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18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ítul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7" name="Elipse 4">
            <a:extLst>
              <a:ext uri="{FF2B5EF4-FFF2-40B4-BE49-F238E27FC236}">
                <a16:creationId xmlns:a16="http://schemas.microsoft.com/office/drawing/2014/main" xmlns="" id="{A1BFF539-2DFB-2E49-9432-162E3AC74AD3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004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7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xmlns="" id="{1CB5074B-D761-0343-BA6C-5F535129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3531F894-3D27-B54E-8608-2BDC865611BF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42C7B5A4-766D-4148-A302-B424B0F370B9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" name="Imagem 13" descr="Bacground">
              <a:extLst>
                <a:ext uri="{FF2B5EF4-FFF2-40B4-BE49-F238E27FC236}">
                  <a16:creationId xmlns:a16="http://schemas.microsoft.com/office/drawing/2014/main" xmlns="" id="{2823ABE0-477E-B743-9B97-7CEC5BD1A32F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18" name="Espaço Reservado para Número de Slide 5">
            <a:extLst>
              <a:ext uri="{FF2B5EF4-FFF2-40B4-BE49-F238E27FC236}">
                <a16:creationId xmlns:a16="http://schemas.microsoft.com/office/drawing/2014/main" xmlns="" id="{B292AF4C-C37B-6B4C-BE04-0E6D514D2C34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FA7C4D4B-0AFD-F646-B32F-FDEE2A551DD2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Rodapé 4">
            <a:extLst>
              <a:ext uri="{FF2B5EF4-FFF2-40B4-BE49-F238E27FC236}">
                <a16:creationId xmlns:a16="http://schemas.microsoft.com/office/drawing/2014/main" xmlns="" id="{7F84E9A0-D7D0-E544-A9EC-EDFAF95756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3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ítul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6" name="Elipse 4">
            <a:extLst>
              <a:ext uri="{FF2B5EF4-FFF2-40B4-BE49-F238E27FC236}">
                <a16:creationId xmlns:a16="http://schemas.microsoft.com/office/drawing/2014/main" xmlns="" id="{45754641-F0B5-0741-B6F6-ADF6D267F61B}"/>
              </a:ext>
            </a:extLst>
          </p:cNvPr>
          <p:cNvSpPr/>
          <p:nvPr userDrawn="1"/>
        </p:nvSpPr>
        <p:spPr>
          <a:xfrm>
            <a:off x="588574" y="480840"/>
            <a:ext cx="518055" cy="518055"/>
          </a:xfrm>
          <a:prstGeom prst="ellipse">
            <a:avLst/>
          </a:prstGeom>
          <a:solidFill>
            <a:srgbClr val="C88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8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xmlns="" id="{008FAA79-492F-3E42-9029-FA91101D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2ADDB0DC-2205-A847-B09E-477D7087B324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AD48CDAA-72CD-7F44-97B8-D58137641B75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" name="Imagem 13" descr="Bacground">
              <a:extLst>
                <a:ext uri="{FF2B5EF4-FFF2-40B4-BE49-F238E27FC236}">
                  <a16:creationId xmlns:a16="http://schemas.microsoft.com/office/drawing/2014/main" xmlns="" id="{C60A6949-868C-7A4D-9AED-289D3D84CD97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18" name="Espaço Reservado para Número de Slide 5">
            <a:extLst>
              <a:ext uri="{FF2B5EF4-FFF2-40B4-BE49-F238E27FC236}">
                <a16:creationId xmlns:a16="http://schemas.microsoft.com/office/drawing/2014/main" xmlns="" id="{5D0933BD-6BD2-B347-99DA-78273BC3D9F3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3124F313-BFA1-3346-BC47-B8CB1BC7A464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Rodapé 4">
            <a:extLst>
              <a:ext uri="{FF2B5EF4-FFF2-40B4-BE49-F238E27FC236}">
                <a16:creationId xmlns:a16="http://schemas.microsoft.com/office/drawing/2014/main" xmlns="" id="{D3093EF4-9F99-7A40-A5DA-707662865BF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VerdeMus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5636EF0-7224-F547-A06A-15831DAEB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9B961E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2E82B3AB-F370-4943-B2BB-149A0D765AF9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12" y="6307117"/>
            <a:ext cx="4130040" cy="583158"/>
          </a:xfrm>
          <a:prstGeom prst="rect">
            <a:avLst/>
          </a:prstGeom>
        </p:spPr>
      </p:pic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xmlns="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5048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ítul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4" name="Elipse 4">
            <a:extLst>
              <a:ext uri="{FF2B5EF4-FFF2-40B4-BE49-F238E27FC236}">
                <a16:creationId xmlns:a16="http://schemas.microsoft.com/office/drawing/2014/main" xmlns="" id="{B1AE6BBC-E884-6041-9C6F-70B6CF1EC9BD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4F1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9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xmlns="" id="{4479C281-1DA9-8543-B31F-34ACD8DE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7A68F5FD-1572-A144-ACAA-3FF7C2520244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455BEAA8-B850-8749-854A-A76D0EDBC6E1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5" name="Imagem 14" descr="Bacground">
              <a:extLst>
                <a:ext uri="{FF2B5EF4-FFF2-40B4-BE49-F238E27FC236}">
                  <a16:creationId xmlns:a16="http://schemas.microsoft.com/office/drawing/2014/main" xmlns="" id="{AD4CEE4D-33EC-3848-9609-0E9EAD4EE06A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19" name="Espaço Reservado para Número de Slide 5">
            <a:extLst>
              <a:ext uri="{FF2B5EF4-FFF2-40B4-BE49-F238E27FC236}">
                <a16:creationId xmlns:a16="http://schemas.microsoft.com/office/drawing/2014/main" xmlns="" id="{3AD27213-27C1-2143-A511-5E327C59C745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540104A9-6285-C345-AF64-3B9148394081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Rodapé 4">
            <a:extLst>
              <a:ext uri="{FF2B5EF4-FFF2-40B4-BE49-F238E27FC236}">
                <a16:creationId xmlns:a16="http://schemas.microsoft.com/office/drawing/2014/main" xmlns="" id="{4BE615F1-8D19-F741-A684-381572EDDA5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69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ítul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3" name="Elipse 4">
            <a:extLst>
              <a:ext uri="{FF2B5EF4-FFF2-40B4-BE49-F238E27FC236}">
                <a16:creationId xmlns:a16="http://schemas.microsoft.com/office/drawing/2014/main" xmlns="" id="{C8D19084-4190-AF43-B0E6-0B362E0F1C53}"/>
              </a:ext>
            </a:extLst>
          </p:cNvPr>
          <p:cNvSpPr/>
          <p:nvPr userDrawn="1"/>
        </p:nvSpPr>
        <p:spPr>
          <a:xfrm>
            <a:off x="588574" y="480840"/>
            <a:ext cx="518055" cy="518055"/>
          </a:xfrm>
          <a:prstGeom prst="ellipse">
            <a:avLst/>
          </a:prstGeom>
          <a:solidFill>
            <a:srgbClr val="3F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10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xmlns="" id="{5C2E0332-CD43-CA42-9BDD-2B166A1E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94CB8D15-7B89-034C-8514-A92A87376056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08E4F179-2559-3648-974A-1AB7DF506A28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5" name="Imagem 14" descr="Bacground">
              <a:extLst>
                <a:ext uri="{FF2B5EF4-FFF2-40B4-BE49-F238E27FC236}">
                  <a16:creationId xmlns:a16="http://schemas.microsoft.com/office/drawing/2014/main" xmlns="" id="{2C7069CC-ACCB-2146-BAF1-36DBB2BF55EB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19" name="Espaço Reservado para Número de Slide 5">
            <a:extLst>
              <a:ext uri="{FF2B5EF4-FFF2-40B4-BE49-F238E27FC236}">
                <a16:creationId xmlns:a16="http://schemas.microsoft.com/office/drawing/2014/main" xmlns="" id="{ECFEE47A-0C62-354B-9435-6A61CAD713B3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47F3CF61-9D45-D74A-BD66-64DC04293E21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Rodapé 4">
            <a:extLst>
              <a:ext uri="{FF2B5EF4-FFF2-40B4-BE49-F238E27FC236}">
                <a16:creationId xmlns:a16="http://schemas.microsoft.com/office/drawing/2014/main" xmlns="" id="{3EFA666C-AC8D-6B44-BA6E-DD69967EC09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49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+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C46778E-19B7-A341-9179-BF5C6F0C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563238"/>
            <a:ext cx="11147367" cy="506616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3AFF164-2ECD-B047-9BE4-5C1699D7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7CE6F748-3BA6-7046-99FF-DFBFCC8F9151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xmlns="" id="{AAB64C41-457B-DA43-A117-B0EBA2A4BEFC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Bacground">
              <a:extLst>
                <a:ext uri="{FF2B5EF4-FFF2-40B4-BE49-F238E27FC236}">
                  <a16:creationId xmlns:a16="http://schemas.microsoft.com/office/drawing/2014/main" xmlns="" id="{961BEAFA-B948-C642-A3C8-2155FEB98B69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27" name="Espaço Reservado para Número de Slide 5">
            <a:extLst>
              <a:ext uri="{FF2B5EF4-FFF2-40B4-BE49-F238E27FC236}">
                <a16:creationId xmlns:a16="http://schemas.microsoft.com/office/drawing/2014/main" xmlns="" id="{43DFDC9C-04C8-3C45-8526-FDCE96C86A60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2A007D9C-A18C-1A49-ADCE-4A3F009A439C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xmlns="" id="{D5292869-B134-C84F-979E-3B0F68AF3AF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093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+Duas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884B511-1DD1-7141-9892-211539488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327" y="1563238"/>
            <a:ext cx="5439292" cy="49954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4355BBA-3EEC-554F-9AEA-ECB851642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90" y="1563238"/>
            <a:ext cx="5439292" cy="49954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86BA34D7-4489-274C-8C01-0182E5ACFF0A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6DECA8FC-4B7E-6D41-A938-3993B4D5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7F2990F2-367A-3347-9CE2-3E3789B9708B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7D61862-1D03-1447-9E9C-79BFC61D68E8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" name="Imagem 13" descr="Bacground">
              <a:extLst>
                <a:ext uri="{FF2B5EF4-FFF2-40B4-BE49-F238E27FC236}">
                  <a16:creationId xmlns:a16="http://schemas.microsoft.com/office/drawing/2014/main" xmlns="" id="{579CABC8-E29C-9D44-BCDC-247EFD077669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18" name="Espaço Reservado para Número de Slide 5">
            <a:extLst>
              <a:ext uri="{FF2B5EF4-FFF2-40B4-BE49-F238E27FC236}">
                <a16:creationId xmlns:a16="http://schemas.microsoft.com/office/drawing/2014/main" xmlns="" id="{7BBFF568-3740-384E-9C12-08F1217B0141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BFFD3173-E318-A34D-BB9C-FF9FC2A506C9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Rodapé 4">
            <a:extLst>
              <a:ext uri="{FF2B5EF4-FFF2-40B4-BE49-F238E27FC236}">
                <a16:creationId xmlns:a16="http://schemas.microsoft.com/office/drawing/2014/main" xmlns="" id="{8031FE33-6086-4743-B785-3E5A3C278F8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409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+DuasColunas+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50CC1D0-3781-9344-953B-706A0F394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14" y="1559632"/>
            <a:ext cx="54632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CBFF70E-AE82-C54D-8E0D-0C67CE4C3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314" y="2505075"/>
            <a:ext cx="5463262" cy="398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E5413922-FEBC-6F45-B072-F79687B48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473" y="1559632"/>
            <a:ext cx="549016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A5C94A0-7D22-BE43-824A-AC2A2FD16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473" y="2505075"/>
            <a:ext cx="5490168" cy="39878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2496CEBC-26D4-3341-B3EA-E9FF390B846A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72A74EFC-1859-7341-B708-9746C723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67BFA400-4D91-6241-829E-B0E2B90B0775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2D57C6AA-3BFA-7F41-B7E5-15F3713B69FE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7" name="Imagem 16" descr="Bacground">
              <a:extLst>
                <a:ext uri="{FF2B5EF4-FFF2-40B4-BE49-F238E27FC236}">
                  <a16:creationId xmlns:a16="http://schemas.microsoft.com/office/drawing/2014/main" xmlns="" id="{F37B3541-98A7-254B-8166-26F1FCCA0AFF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21" name="Espaço Reservado para Número de Slide 5">
            <a:extLst>
              <a:ext uri="{FF2B5EF4-FFF2-40B4-BE49-F238E27FC236}">
                <a16:creationId xmlns:a16="http://schemas.microsoft.com/office/drawing/2014/main" xmlns="" id="{5DF99C13-C80E-1441-8A9E-21B72593B9C9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2FF73AAF-C0E5-C641-9F6B-30895423E7EB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ço Reservado para Rodapé 4">
            <a:extLst>
              <a:ext uri="{FF2B5EF4-FFF2-40B4-BE49-F238E27FC236}">
                <a16:creationId xmlns:a16="http://schemas.microsoft.com/office/drawing/2014/main" xmlns="" id="{BB7B6F5E-0E18-944A-9D5E-FDB473E89C1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185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Título+Conteúdo+Coluna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B3375CB-34A3-4F42-B473-9313B505B1E4}"/>
              </a:ext>
            </a:extLst>
          </p:cNvPr>
          <p:cNvSpPr/>
          <p:nvPr userDrawn="1"/>
        </p:nvSpPr>
        <p:spPr>
          <a:xfrm>
            <a:off x="266007" y="1238596"/>
            <a:ext cx="11637818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91131E-A4F4-574A-BAD3-D9F2A84A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04" y="449262"/>
            <a:ext cx="3932237" cy="96390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AD352B2-E6E3-D54B-8A5A-F13F1810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835" y="449262"/>
            <a:ext cx="6973860" cy="60180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12824CE-EAC2-0A48-8283-B56D1359F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904" y="1637607"/>
            <a:ext cx="3932237" cy="4829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4497370B-07ED-994B-919E-FEE3619A1E98}"/>
              </a:ext>
            </a:extLst>
          </p:cNvPr>
          <p:cNvCxnSpPr>
            <a:cxnSpLocks/>
          </p:cNvCxnSpPr>
          <p:nvPr userDrawn="1"/>
        </p:nvCxnSpPr>
        <p:spPr>
          <a:xfrm>
            <a:off x="523701" y="1438102"/>
            <a:ext cx="39324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36748EA0-982F-0949-9489-1407794F40AD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8B975F64-B82D-684C-A312-569C715E9015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5" name="Imagem 14" descr="Bacground">
              <a:extLst>
                <a:ext uri="{FF2B5EF4-FFF2-40B4-BE49-F238E27FC236}">
                  <a16:creationId xmlns:a16="http://schemas.microsoft.com/office/drawing/2014/main" xmlns="" id="{E1C02329-51DC-6946-A03F-F45C03A7C754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18" name="Espaço Reservado para Número de Slide 5">
            <a:extLst>
              <a:ext uri="{FF2B5EF4-FFF2-40B4-BE49-F238E27FC236}">
                <a16:creationId xmlns:a16="http://schemas.microsoft.com/office/drawing/2014/main" xmlns="" id="{4E2FAB00-DBB3-594A-8563-ACBF97D122D5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427D1061-16FE-CB4F-A57B-47062E1FFC68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Rodapé 4">
            <a:extLst>
              <a:ext uri="{FF2B5EF4-FFF2-40B4-BE49-F238E27FC236}">
                <a16:creationId xmlns:a16="http://schemas.microsoft.com/office/drawing/2014/main" xmlns="" id="{65532BAF-6C69-5549-A296-81036577AF3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64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ulo+Espaço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F9FA45-3D4A-AF4B-840B-2EF154BC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C162C497-6874-F047-90C1-2FC3CC39E83E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8CBBAAC1-7F90-1543-9D00-C60A141CE7D6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E46F7A2-4C3E-0E40-B0A5-2EDC019C4BCA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3" name="Imagem 12" descr="Bacground">
              <a:extLst>
                <a:ext uri="{FF2B5EF4-FFF2-40B4-BE49-F238E27FC236}">
                  <a16:creationId xmlns:a16="http://schemas.microsoft.com/office/drawing/2014/main" xmlns="" id="{DCFB3C31-ACDD-694C-9CDE-5A35E7BCC032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22" name="Espaço Reservado para Número de Slide 5">
            <a:extLst>
              <a:ext uri="{FF2B5EF4-FFF2-40B4-BE49-F238E27FC236}">
                <a16:creationId xmlns:a16="http://schemas.microsoft.com/office/drawing/2014/main" xmlns="" id="{9C522F66-9F8F-B14E-8B3E-9216FC715CAB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9562C4AC-299F-5745-AB50-F7B5E0BC0C65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xmlns="" id="{DB17AAC2-AF37-5D48-AC0B-A1B297F907E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977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o+Espaço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8CBBAAC1-7F90-1543-9D00-C60A141CE7D6}"/>
              </a:ext>
            </a:extLst>
          </p:cNvPr>
          <p:cNvGrpSpPr/>
          <p:nvPr userDrawn="1"/>
        </p:nvGrpSpPr>
        <p:grpSpPr>
          <a:xfrm>
            <a:off x="-18856" y="0"/>
            <a:ext cx="12243986" cy="6892636"/>
            <a:chOff x="-18856" y="0"/>
            <a:chExt cx="12243986" cy="689263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E46F7A2-4C3E-0E40-B0A5-2EDC019C4BCA}"/>
                </a:ext>
              </a:extLst>
            </p:cNvPr>
            <p:cNvSpPr/>
            <p:nvPr userDrawn="1"/>
          </p:nvSpPr>
          <p:spPr>
            <a:xfrm>
              <a:off x="-18856" y="0"/>
              <a:ext cx="12210855" cy="386327"/>
            </a:xfrm>
            <a:prstGeom prst="rect">
              <a:avLst/>
            </a:prstGeom>
            <a:solidFill>
              <a:srgbClr val="22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3" name="Imagem 12" descr="Bacground">
              <a:extLst>
                <a:ext uri="{FF2B5EF4-FFF2-40B4-BE49-F238E27FC236}">
                  <a16:creationId xmlns:a16="http://schemas.microsoft.com/office/drawing/2014/main" xmlns="" id="{DCFB3C31-ACDD-694C-9CDE-5A35E7BCC032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</p:grpSp>
      <p:sp>
        <p:nvSpPr>
          <p:cNvPr id="22" name="Espaço Reservado para Número de Slide 5">
            <a:extLst>
              <a:ext uri="{FF2B5EF4-FFF2-40B4-BE49-F238E27FC236}">
                <a16:creationId xmlns:a16="http://schemas.microsoft.com/office/drawing/2014/main" xmlns="" id="{9C522F66-9F8F-B14E-8B3E-9216FC715CAB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9562C4AC-299F-5745-AB50-F7B5E0BC0C65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xmlns="" id="{DB17AAC2-AF37-5D48-AC0B-A1B297F907E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565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gradecimentoFin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6065661" y="-1293162"/>
            <a:ext cx="58526" cy="12190653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41163" y="2340746"/>
            <a:ext cx="8668329" cy="2387600"/>
          </a:xfrm>
        </p:spPr>
        <p:txBody>
          <a:bodyPr anchor="b"/>
          <a:lstStyle>
            <a:lvl1pPr algn="l">
              <a:defRPr sz="6000">
                <a:solidFill>
                  <a:srgbClr val="224B5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Obrigado/a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4875983"/>
            <a:ext cx="8668329" cy="4724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24B5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E-mail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B35DB462-78E6-A84F-B6A7-EB1E2289735A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0612" y="6331964"/>
            <a:ext cx="4130040" cy="5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41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VerdeLim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5636EF0-7224-F547-A06A-15831DAEB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6F9A2C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F470F3B5-B2E2-DA4D-B18B-8468EEEC4190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12" y="6307117"/>
            <a:ext cx="4130040" cy="583158"/>
          </a:xfrm>
          <a:prstGeom prst="rect">
            <a:avLst/>
          </a:prstGeom>
        </p:spPr>
      </p:pic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xmlns="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93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VerdeBande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5636EF0-7224-F547-A06A-15831DAEB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0F612D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945E36A5-CFFA-FF44-8341-7B47505B3A78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12" y="6307117"/>
            <a:ext cx="4130040" cy="583158"/>
          </a:xfrm>
          <a:prstGeom prst="rect">
            <a:avLst/>
          </a:prstGeom>
        </p:spPr>
      </p:pic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xmlns="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79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VerdeE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5636EF0-7224-F547-A06A-15831DAEB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004C3B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D98DAD19-7775-F94A-B2C6-D13CC49AF942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12" y="6307117"/>
            <a:ext cx="4130040" cy="583158"/>
          </a:xfrm>
          <a:prstGeom prst="rect">
            <a:avLst/>
          </a:prstGeom>
        </p:spPr>
      </p:pic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xmlns="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414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AzulPetrol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5636EF0-7224-F547-A06A-15831DAEB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rgbClr val="2F534E"/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r>
              <a:rPr lang="pt-BR"/>
              <a:t/>
            </a:r>
            <a:br>
              <a:rPr lang="pt-BR"/>
            </a:br>
            <a:fld id="{2E9C8AFA-70FC-E949-A1E6-07937B1825DE}" type="datetime1">
              <a:rPr lang="pt-BR" smtClean="0"/>
              <a:t>07/10/2021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12" y="6307117"/>
            <a:ext cx="4130040" cy="583158"/>
          </a:xfrm>
          <a:prstGeom prst="rect">
            <a:avLst/>
          </a:prstGeom>
        </p:spPr>
      </p:pic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xmlns="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19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9EFF1FD-4EA4-CA4C-BF90-9157FE9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365126"/>
            <a:ext cx="11147368" cy="1066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3782940-2FB4-094F-A049-2152445B8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327" y="1645926"/>
            <a:ext cx="11147368" cy="484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xmlns="" id="{7191BC0E-1969-0C41-804A-DF6564E77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463" y="33991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67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66" r:id="rId23"/>
    <p:sldLayoutId id="2147483668" r:id="rId24"/>
    <p:sldLayoutId id="2147483669" r:id="rId25"/>
    <p:sldLayoutId id="2147483672" r:id="rId26"/>
    <p:sldLayoutId id="2147483670" r:id="rId27"/>
    <p:sldLayoutId id="2147483696" r:id="rId28"/>
    <p:sldLayoutId id="2147483674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  <p:sldLayoutId id="2147483720" r:id="rId53"/>
    <p:sldLayoutId id="2147483721" r:id="rId54"/>
    <p:sldLayoutId id="2147483723" r:id="rId55"/>
    <p:sldLayoutId id="2147483722" r:id="rId56"/>
    <p:sldLayoutId id="2147483725" r:id="rId57"/>
    <p:sldLayoutId id="2147483724" r:id="rId5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file:///\\libra\Corporativo\Grupos\CESEF\NUTEF\3.%20Demandas%20Diversas\2021\2021.10%20Apresenta&#231;&#227;o%20Aux&#237;lio%20Emergencial\Base%20Apresenta&#231;&#227;o.xlsx!Realizado!%5bBase%20Apresenta&#231;&#227;o.xlsx%5dRealizado%20Gr&#225;fico%20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file:///\\libra\Corporativo\Grupos\CESEF\NUTEF\3.%20Demandas%20Diversas\2021\2021.10%20Apresenta&#231;&#227;o%20Aux&#237;lio%20Emergencial\Base%20Apresenta&#231;&#227;o.xlsx!AE%20x%20BF!%5bBase%20Apresenta&#231;&#227;o.xlsx%5dAE%20x%20BF%20Gr&#225;fico%2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tesourotransparente.gov.br/visualizacao/painel-de-monitoramentos-dos-gastos-com-covid-1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9BCA0A0-B781-FE4E-8AB8-9F767F182AD9}"/>
              </a:ext>
            </a:extLst>
          </p:cNvPr>
          <p:cNvSpPr txBox="1"/>
          <p:nvPr/>
        </p:nvSpPr>
        <p:spPr>
          <a:xfrm>
            <a:off x="1049089" y="2848114"/>
            <a:ext cx="145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2021</a:t>
            </a: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050D92D7-EBD0-D246-8B70-F8F3406A560B}"/>
              </a:ext>
            </a:extLst>
          </p:cNvPr>
          <p:cNvSpPr txBox="1">
            <a:spLocks/>
          </p:cNvSpPr>
          <p:nvPr/>
        </p:nvSpPr>
        <p:spPr>
          <a:xfrm>
            <a:off x="-2" y="7553731"/>
            <a:ext cx="1219200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Nos demais itens da capa preencha o </a:t>
            </a:r>
            <a:r>
              <a:rPr lang="pt-BR" b="1" dirty="0"/>
              <a:t>Ano – Semestre – Título do seu documento – Subtítulo/Texto auxiliar do seu documento</a:t>
            </a:r>
          </a:p>
        </p:txBody>
      </p:sp>
      <p:sp>
        <p:nvSpPr>
          <p:cNvPr id="11" name="Espaço Reservado para Data 3">
            <a:extLst>
              <a:ext uri="{FF2B5EF4-FFF2-40B4-BE49-F238E27FC236}">
                <a16:creationId xmlns:a16="http://schemas.microsoft.com/office/drawing/2014/main" xmlns="" id="{2484BA8E-20DA-CA4E-AE79-4F2782DF5CD1}"/>
              </a:ext>
            </a:extLst>
          </p:cNvPr>
          <p:cNvSpPr txBox="1">
            <a:spLocks/>
          </p:cNvSpPr>
          <p:nvPr/>
        </p:nvSpPr>
        <p:spPr>
          <a:xfrm>
            <a:off x="-1" y="7063537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item </a:t>
            </a:r>
            <a:r>
              <a:rPr lang="pt-BR" b="1" dirty="0"/>
              <a:t>Página Inicial – layout </a:t>
            </a:r>
            <a:r>
              <a:rPr lang="pt-BR" dirty="0"/>
              <a:t>escolha a </a:t>
            </a:r>
            <a:r>
              <a:rPr lang="pt-BR" b="1" dirty="0"/>
              <a:t>cor da capa </a:t>
            </a:r>
            <a:r>
              <a:rPr lang="pt-BR" dirty="0"/>
              <a:t>do seu documento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AA4BB1D-1892-4670-87A1-9DEBA4D499D8}"/>
              </a:ext>
            </a:extLst>
          </p:cNvPr>
          <p:cNvSpPr txBox="1"/>
          <p:nvPr/>
        </p:nvSpPr>
        <p:spPr>
          <a:xfrm>
            <a:off x="3386139" y="2124839"/>
            <a:ext cx="7200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Impacto fiscal e a repercussão sobre a dívida pública do Auxílio Emergencial pago durante a pandemia do Coronavírus nos anos de 2020 e 2021</a:t>
            </a:r>
          </a:p>
        </p:txBody>
      </p:sp>
    </p:spTree>
    <p:extLst>
      <p:ext uri="{BB962C8B-B14F-4D97-AF65-F5344CB8AC3E}">
        <p14:creationId xmlns:p14="http://schemas.microsoft.com/office/powerpoint/2010/main" val="282485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867" y="533918"/>
            <a:ext cx="12027877" cy="505817"/>
          </a:xfrm>
        </p:spPr>
        <p:txBody>
          <a:bodyPr>
            <a:noAutofit/>
          </a:bodyPr>
          <a:lstStyle/>
          <a:p>
            <a:r>
              <a:rPr lang="pt-BR" sz="2000" b="1" dirty="0"/>
              <a:t>Juros adicionais sobre a dívida pública em decorrência das despesas extraordinárias em 2020 da COVID-19</a:t>
            </a:r>
            <a:endParaRPr lang="pt-BR" sz="2000" b="1" dirty="0">
              <a:highlight>
                <a:srgbClr val="FFFF00"/>
              </a:highligh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27437B1-117D-47CE-824A-EC3B7A2BBE7A}"/>
              </a:ext>
            </a:extLst>
          </p:cNvPr>
          <p:cNvSpPr txBox="1"/>
          <p:nvPr/>
        </p:nvSpPr>
        <p:spPr>
          <a:xfrm>
            <a:off x="345072" y="4967491"/>
            <a:ext cx="3194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STN/Fazenda/ME.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3911EB8-8FDF-44E2-8575-C98347111DCF}"/>
              </a:ext>
            </a:extLst>
          </p:cNvPr>
          <p:cNvSpPr txBox="1"/>
          <p:nvPr/>
        </p:nvSpPr>
        <p:spPr>
          <a:xfrm>
            <a:off x="255797" y="5379281"/>
            <a:ext cx="58402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Considera um </a:t>
            </a:r>
            <a:r>
              <a:rPr lang="pt-BR" b="1" dirty="0">
                <a:solidFill>
                  <a:schemeClr val="accent1"/>
                </a:solidFill>
              </a:rPr>
              <a:t>total</a:t>
            </a:r>
            <a:r>
              <a:rPr lang="pt-BR" dirty="0"/>
              <a:t> de despesas com </a:t>
            </a:r>
            <a:r>
              <a:rPr lang="pt-BR" b="1" dirty="0">
                <a:solidFill>
                  <a:schemeClr val="accent1"/>
                </a:solidFill>
              </a:rPr>
              <a:t>impacto primário </a:t>
            </a:r>
            <a:r>
              <a:rPr lang="pt-BR" dirty="0"/>
              <a:t>da ordem de </a:t>
            </a:r>
            <a:r>
              <a:rPr lang="pt-BR" b="1" dirty="0">
                <a:solidFill>
                  <a:schemeClr val="accent1"/>
                </a:solidFill>
              </a:rPr>
              <a:t>R$ 520,9 bilhões</a:t>
            </a:r>
            <a:r>
              <a:rPr lang="pt-BR" b="1" dirty="0"/>
              <a:t> </a:t>
            </a:r>
            <a:r>
              <a:rPr lang="pt-BR" dirty="0"/>
              <a:t>em 2020, sendo </a:t>
            </a:r>
            <a:r>
              <a:rPr lang="pt-BR" b="1" dirty="0">
                <a:solidFill>
                  <a:schemeClr val="accent1"/>
                </a:solidFill>
              </a:rPr>
              <a:t>R$ 293,1 </a:t>
            </a:r>
            <a:r>
              <a:rPr lang="pt-BR" dirty="0"/>
              <a:t>bilhões com o </a:t>
            </a:r>
            <a:r>
              <a:rPr lang="pt-BR" b="1" dirty="0">
                <a:solidFill>
                  <a:schemeClr val="accent1"/>
                </a:solidFill>
              </a:rPr>
              <a:t>auxílio emergencial</a:t>
            </a:r>
            <a:r>
              <a:rPr lang="pt-BR" dirty="0"/>
              <a:t>.</a:t>
            </a:r>
            <a:endParaRPr lang="en-US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8B97BD4-3D67-4176-B0C9-80835DEA78E7}"/>
              </a:ext>
            </a:extLst>
          </p:cNvPr>
          <p:cNvSpPr txBox="1"/>
          <p:nvPr/>
        </p:nvSpPr>
        <p:spPr>
          <a:xfrm>
            <a:off x="6368748" y="5379281"/>
            <a:ext cx="55674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despesa adicional com </a:t>
            </a:r>
            <a:r>
              <a:rPr lang="pt-BR" b="1" dirty="0">
                <a:solidFill>
                  <a:schemeClr val="accent1"/>
                </a:solidFill>
              </a:rPr>
              <a:t>juros </a:t>
            </a:r>
            <a:r>
              <a:rPr lang="pt-BR" dirty="0"/>
              <a:t>sobre a </a:t>
            </a:r>
            <a:r>
              <a:rPr lang="pt-BR" b="1" dirty="0">
                <a:solidFill>
                  <a:schemeClr val="accent1"/>
                </a:solidFill>
              </a:rPr>
              <a:t>dívida</a:t>
            </a:r>
            <a:r>
              <a:rPr lang="pt-BR" dirty="0"/>
              <a:t> pública, entre 2020 e 2029, alcança </a:t>
            </a:r>
            <a:r>
              <a:rPr lang="pt-BR" b="1" dirty="0">
                <a:solidFill>
                  <a:schemeClr val="accent1"/>
                </a:solidFill>
              </a:rPr>
              <a:t>R$ 229 bilhões </a:t>
            </a:r>
            <a:r>
              <a:rPr lang="pt-BR" dirty="0"/>
              <a:t>(em valores de 2020).</a:t>
            </a:r>
            <a:endParaRPr lang="en-US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2C984E0-A4DF-4218-A867-06D1AAB54F2C}"/>
              </a:ext>
            </a:extLst>
          </p:cNvPr>
          <p:cNvSpPr txBox="1"/>
          <p:nvPr/>
        </p:nvSpPr>
        <p:spPr>
          <a:xfrm>
            <a:off x="1213943" y="1147446"/>
            <a:ext cx="3923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Despesa Adicional com Juros (% PIB)</a:t>
            </a:r>
            <a:endParaRPr lang="en-US" sz="16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974C47AF-4BA0-4FB1-BC59-64B603BFE787}"/>
              </a:ext>
            </a:extLst>
          </p:cNvPr>
          <p:cNvSpPr txBox="1"/>
          <p:nvPr/>
        </p:nvSpPr>
        <p:spPr>
          <a:xfrm>
            <a:off x="6244570" y="1123536"/>
            <a:ext cx="5678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Despesa adicional com Juros (em valores de 2020 – R$ bi)</a:t>
            </a:r>
            <a:endParaRPr lang="en-US" sz="16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30B37CE5-A18D-4389-8574-74B37BB7B039}"/>
              </a:ext>
            </a:extLst>
          </p:cNvPr>
          <p:cNvSpPr txBox="1"/>
          <p:nvPr/>
        </p:nvSpPr>
        <p:spPr>
          <a:xfrm>
            <a:off x="6481635" y="4933016"/>
            <a:ext cx="3194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STN/Fazenda/ME.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378CF80-2D2B-4F1C-BFD6-A42B53DC74C0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5600" y="1562400"/>
            <a:ext cx="5662800" cy="33984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BDE1FBB-F576-4365-87BF-297435EAEA9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81635" y="1562400"/>
            <a:ext cx="5346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4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867" y="533918"/>
            <a:ext cx="12027877" cy="505817"/>
          </a:xfrm>
        </p:spPr>
        <p:txBody>
          <a:bodyPr>
            <a:noAutofit/>
          </a:bodyPr>
          <a:lstStyle/>
          <a:p>
            <a:r>
              <a:rPr lang="pt-BR" sz="2000" b="1" dirty="0"/>
              <a:t>Juros adicionais sobre a dívida pública em decorrência das despesas extraordinárias em 2021 da COVID-19</a:t>
            </a:r>
            <a:endParaRPr lang="pt-BR" sz="2000" b="1" dirty="0">
              <a:highlight>
                <a:srgbClr val="FFFF00"/>
              </a:highligh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27437B1-117D-47CE-824A-EC3B7A2BBE7A}"/>
              </a:ext>
            </a:extLst>
          </p:cNvPr>
          <p:cNvSpPr txBox="1"/>
          <p:nvPr/>
        </p:nvSpPr>
        <p:spPr>
          <a:xfrm>
            <a:off x="345072" y="4967491"/>
            <a:ext cx="3194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STN/Fazenda/ME.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3911EB8-8FDF-44E2-8575-C98347111DCF}"/>
              </a:ext>
            </a:extLst>
          </p:cNvPr>
          <p:cNvSpPr txBox="1"/>
          <p:nvPr/>
        </p:nvSpPr>
        <p:spPr>
          <a:xfrm>
            <a:off x="255797" y="5379281"/>
            <a:ext cx="58402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Considera um </a:t>
            </a:r>
            <a:r>
              <a:rPr lang="pt-BR" b="1" dirty="0">
                <a:solidFill>
                  <a:schemeClr val="accent1"/>
                </a:solidFill>
              </a:rPr>
              <a:t>total</a:t>
            </a:r>
            <a:r>
              <a:rPr lang="pt-BR" dirty="0"/>
              <a:t> de despesas com </a:t>
            </a:r>
            <a:r>
              <a:rPr lang="pt-BR" b="1" dirty="0">
                <a:solidFill>
                  <a:schemeClr val="accent1"/>
                </a:solidFill>
              </a:rPr>
              <a:t>impacto primário </a:t>
            </a:r>
            <a:r>
              <a:rPr lang="pt-BR" dirty="0"/>
              <a:t>da ordem de </a:t>
            </a:r>
            <a:r>
              <a:rPr lang="pt-BR" b="1" dirty="0">
                <a:solidFill>
                  <a:schemeClr val="accent1"/>
                </a:solidFill>
              </a:rPr>
              <a:t>R$ 135,1 bilhões</a:t>
            </a:r>
            <a:r>
              <a:rPr lang="pt-BR" b="1" dirty="0"/>
              <a:t> </a:t>
            </a:r>
            <a:r>
              <a:rPr lang="pt-BR" dirty="0"/>
              <a:t>em 2021, sendo </a:t>
            </a:r>
            <a:r>
              <a:rPr lang="pt-BR" b="1" dirty="0">
                <a:solidFill>
                  <a:schemeClr val="accent1"/>
                </a:solidFill>
              </a:rPr>
              <a:t>R$ 64,9 </a:t>
            </a:r>
            <a:r>
              <a:rPr lang="pt-BR" dirty="0"/>
              <a:t>bilhões com o </a:t>
            </a:r>
            <a:r>
              <a:rPr lang="pt-BR" b="1" dirty="0">
                <a:solidFill>
                  <a:schemeClr val="accent1"/>
                </a:solidFill>
              </a:rPr>
              <a:t>auxílio emergencial</a:t>
            </a:r>
            <a:r>
              <a:rPr lang="pt-BR" dirty="0"/>
              <a:t>.</a:t>
            </a:r>
            <a:endParaRPr lang="en-US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8B97BD4-3D67-4176-B0C9-80835DEA78E7}"/>
              </a:ext>
            </a:extLst>
          </p:cNvPr>
          <p:cNvSpPr txBox="1"/>
          <p:nvPr/>
        </p:nvSpPr>
        <p:spPr>
          <a:xfrm>
            <a:off x="6368748" y="5379281"/>
            <a:ext cx="55674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despesa adicional com </a:t>
            </a:r>
            <a:r>
              <a:rPr lang="pt-BR" b="1" dirty="0">
                <a:solidFill>
                  <a:schemeClr val="accent1"/>
                </a:solidFill>
              </a:rPr>
              <a:t>juros </a:t>
            </a:r>
            <a:r>
              <a:rPr lang="pt-BR" dirty="0"/>
              <a:t>sobre a </a:t>
            </a:r>
            <a:r>
              <a:rPr lang="pt-BR" b="1" dirty="0">
                <a:solidFill>
                  <a:schemeClr val="accent1"/>
                </a:solidFill>
              </a:rPr>
              <a:t>dívida</a:t>
            </a:r>
            <a:r>
              <a:rPr lang="pt-BR" dirty="0"/>
              <a:t> pública, entre 2021 e 2029, alcança </a:t>
            </a:r>
            <a:r>
              <a:rPr lang="pt-BR" b="1" dirty="0">
                <a:solidFill>
                  <a:schemeClr val="accent1"/>
                </a:solidFill>
              </a:rPr>
              <a:t>R$ 77 bilhões </a:t>
            </a:r>
            <a:r>
              <a:rPr lang="pt-BR" dirty="0"/>
              <a:t>(em valores de 2021).</a:t>
            </a:r>
            <a:endParaRPr lang="en-US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2C984E0-A4DF-4218-A867-06D1AAB54F2C}"/>
              </a:ext>
            </a:extLst>
          </p:cNvPr>
          <p:cNvSpPr txBox="1"/>
          <p:nvPr/>
        </p:nvSpPr>
        <p:spPr>
          <a:xfrm>
            <a:off x="1213943" y="1147446"/>
            <a:ext cx="3923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Despesa Adicional com Juros (% PIB)</a:t>
            </a:r>
            <a:endParaRPr lang="en-US" sz="16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974C47AF-4BA0-4FB1-BC59-64B603BFE787}"/>
              </a:ext>
            </a:extLst>
          </p:cNvPr>
          <p:cNvSpPr txBox="1"/>
          <p:nvPr/>
        </p:nvSpPr>
        <p:spPr>
          <a:xfrm>
            <a:off x="6481635" y="1147446"/>
            <a:ext cx="5292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Despesa Adicional com Juros (em valores de 2021 – R$ bi)</a:t>
            </a:r>
            <a:endParaRPr lang="en-US" sz="16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30B37CE5-A18D-4389-8574-74B37BB7B039}"/>
              </a:ext>
            </a:extLst>
          </p:cNvPr>
          <p:cNvSpPr txBox="1"/>
          <p:nvPr/>
        </p:nvSpPr>
        <p:spPr>
          <a:xfrm>
            <a:off x="6481635" y="4933016"/>
            <a:ext cx="3194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STN/Fazenda/ME.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378CF80-2D2B-4F1C-BFD6-A42B53DC74C0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5600" y="1562400"/>
            <a:ext cx="5662800" cy="33984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6D2A986-7F5C-4F5A-91F2-B2B7D44336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600154" y="1562400"/>
            <a:ext cx="5346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0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867" y="533918"/>
            <a:ext cx="12027877" cy="505817"/>
          </a:xfrm>
        </p:spPr>
        <p:txBody>
          <a:bodyPr>
            <a:noAutofit/>
          </a:bodyPr>
          <a:lstStyle/>
          <a:p>
            <a:r>
              <a:rPr lang="pt-BR" sz="2000" b="1" dirty="0"/>
              <a:t>Projeção da Agência S&amp;P para a Dívida Bruta do Governo Geral – 2021* (% PIB)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A6C52A2-CD9E-4BF2-9AFB-534597D3B8E2}"/>
              </a:ext>
            </a:extLst>
          </p:cNvPr>
          <p:cNvSpPr txBox="1"/>
          <p:nvPr/>
        </p:nvSpPr>
        <p:spPr>
          <a:xfrm>
            <a:off x="318867" y="6093249"/>
            <a:ext cx="501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*Projeção da Secretaria do Tesouro Nacional para o Brasil.</a:t>
            </a:r>
          </a:p>
          <a:p>
            <a:r>
              <a:rPr lang="pt-BR" sz="1200" dirty="0"/>
              <a:t>Fonte: Brasil, Tesouro Nacional. Agência S&amp;P, dados de 09/07/2021.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37F1BC4E-FF1D-42D4-9884-86B20751B4F4}"/>
              </a:ext>
            </a:extLst>
          </p:cNvPr>
          <p:cNvSpPr txBox="1"/>
          <p:nvPr/>
        </p:nvSpPr>
        <p:spPr>
          <a:xfrm>
            <a:off x="8394700" y="1490970"/>
            <a:ext cx="337274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</a:rPr>
              <a:t>A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DBGG alcançou, em 2020, 89% do PIB, seu maior percentual histórico</a:t>
            </a:r>
            <a:r>
              <a:rPr lang="pt-BR" sz="2000" dirty="0">
                <a:latin typeface="Calibri" panose="020F0502020204030204" pitchFamily="34" charset="0"/>
              </a:rPr>
              <a:t>. Mesmo reduzindo para 81% ao final de 2021, continua bem acima do observado em países emergentes com grau de risco semelhante (BB, com 49,6%), e bem distante dos países classificados como grau de investimento (baixo risco de não pagamento). </a:t>
            </a:r>
            <a:endParaRPr 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0A2194C-2653-425F-97FA-A90B618CE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1" y="1696279"/>
            <a:ext cx="7646672" cy="41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7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1D5641F4-0B41-C94D-AAA8-FE2840252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2334010"/>
            <a:ext cx="8668329" cy="23876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xmlns="" id="{D26D809B-D90A-5B42-AA92-AFCEE9BE5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1163" y="4869247"/>
            <a:ext cx="8668329" cy="472440"/>
          </a:xfrm>
        </p:spPr>
        <p:txBody>
          <a:bodyPr/>
          <a:lstStyle/>
          <a:p>
            <a:r>
              <a:rPr lang="pt-BR" dirty="0"/>
              <a:t>david.Athayde@tesouro.gov.br</a:t>
            </a:r>
          </a:p>
        </p:txBody>
      </p:sp>
    </p:spTree>
    <p:extLst>
      <p:ext uri="{BB962C8B-B14F-4D97-AF65-F5344CB8AC3E}">
        <p14:creationId xmlns:p14="http://schemas.microsoft.com/office/powerpoint/2010/main" val="297931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Agrupar 33">
            <a:extLst>
              <a:ext uri="{FF2B5EF4-FFF2-40B4-BE49-F238E27FC236}">
                <a16:creationId xmlns:a16="http://schemas.microsoft.com/office/drawing/2014/main" xmlns="" id="{79C4413D-0A85-43CB-B912-DC15D9516920}"/>
              </a:ext>
            </a:extLst>
          </p:cNvPr>
          <p:cNvGrpSpPr/>
          <p:nvPr/>
        </p:nvGrpSpPr>
        <p:grpSpPr>
          <a:xfrm rot="10800000">
            <a:off x="7580893" y="2161301"/>
            <a:ext cx="372979" cy="2426231"/>
            <a:chOff x="1257444" y="5366084"/>
            <a:chExt cx="156123" cy="1251284"/>
          </a:xfrm>
        </p:grpSpPr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xmlns="" id="{69FC8535-7251-4B5F-80F4-4BBF71CFDA8E}"/>
                </a:ext>
              </a:extLst>
            </p:cNvPr>
            <p:cNvCxnSpPr>
              <a:cxnSpLocks/>
            </p:cNvCxnSpPr>
            <p:nvPr/>
          </p:nvCxnSpPr>
          <p:spPr>
            <a:xfrm>
              <a:off x="1335506" y="5438274"/>
              <a:ext cx="0" cy="1179094"/>
            </a:xfrm>
            <a:prstGeom prst="line">
              <a:avLst/>
            </a:prstGeom>
            <a:ln>
              <a:solidFill>
                <a:srgbClr val="004C3B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xmlns="" id="{C2A20617-B48F-4B46-8E5C-5E7A00377FA1}"/>
                </a:ext>
              </a:extLst>
            </p:cNvPr>
            <p:cNvSpPr/>
            <p:nvPr/>
          </p:nvSpPr>
          <p:spPr>
            <a:xfrm>
              <a:off x="1257444" y="5366084"/>
              <a:ext cx="156123" cy="144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BF205284-EE36-4C94-8376-410F6D3C3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1926"/>
              </p:ext>
            </p:extLst>
          </p:nvPr>
        </p:nvGraphicFramePr>
        <p:xfrm>
          <a:off x="534988" y="2246313"/>
          <a:ext cx="11122025" cy="356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8534116" imgH="2735281" progId="Excel.Sheet.12">
                  <p:link updateAutomatic="1"/>
                </p:oleObj>
              </mc:Choice>
              <mc:Fallback>
                <p:oleObj name="Worksheet" r:id="rId4" imgW="8534116" imgH="273528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988" y="2246313"/>
                        <a:ext cx="11122025" cy="356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A6FBDF9F-2549-47AA-843B-E161D7522879}"/>
              </a:ext>
            </a:extLst>
          </p:cNvPr>
          <p:cNvGrpSpPr/>
          <p:nvPr/>
        </p:nvGrpSpPr>
        <p:grpSpPr>
          <a:xfrm rot="10800000">
            <a:off x="2321038" y="1821568"/>
            <a:ext cx="459204" cy="1222432"/>
            <a:chOff x="1257444" y="5366084"/>
            <a:chExt cx="156123" cy="1251284"/>
          </a:xfrm>
        </p:grpSpPr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xmlns="" id="{E8E665DC-0D2F-4556-9C8F-375D8019AFDA}"/>
                </a:ext>
              </a:extLst>
            </p:cNvPr>
            <p:cNvCxnSpPr>
              <a:cxnSpLocks/>
            </p:cNvCxnSpPr>
            <p:nvPr/>
          </p:nvCxnSpPr>
          <p:spPr>
            <a:xfrm>
              <a:off x="1335506" y="5438274"/>
              <a:ext cx="0" cy="1179094"/>
            </a:xfrm>
            <a:prstGeom prst="line">
              <a:avLst/>
            </a:prstGeom>
            <a:ln>
              <a:solidFill>
                <a:srgbClr val="004C3B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xmlns="" id="{9525F3E2-ECC4-4917-9997-51E2141CD0F7}"/>
                </a:ext>
              </a:extLst>
            </p:cNvPr>
            <p:cNvSpPr/>
            <p:nvPr/>
          </p:nvSpPr>
          <p:spPr>
            <a:xfrm>
              <a:off x="1257444" y="5366084"/>
              <a:ext cx="156123" cy="144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xmlns="" id="{F75A56DE-C518-4B9B-AA8E-AB244D39515B}"/>
              </a:ext>
            </a:extLst>
          </p:cNvPr>
          <p:cNvGrpSpPr/>
          <p:nvPr/>
        </p:nvGrpSpPr>
        <p:grpSpPr>
          <a:xfrm>
            <a:off x="4215448" y="5229601"/>
            <a:ext cx="156123" cy="1251284"/>
            <a:chOff x="1257444" y="5366084"/>
            <a:chExt cx="156123" cy="1251284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xmlns="" id="{897A3F83-14DC-49D5-9F88-C621002BC46C}"/>
                </a:ext>
              </a:extLst>
            </p:cNvPr>
            <p:cNvCxnSpPr>
              <a:cxnSpLocks/>
            </p:cNvCxnSpPr>
            <p:nvPr/>
          </p:nvCxnSpPr>
          <p:spPr>
            <a:xfrm>
              <a:off x="1335506" y="5438274"/>
              <a:ext cx="0" cy="1179094"/>
            </a:xfrm>
            <a:prstGeom prst="line">
              <a:avLst/>
            </a:prstGeom>
            <a:ln>
              <a:solidFill>
                <a:srgbClr val="004C3B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xmlns="" id="{33E4624D-7C07-4F67-AEEB-D895C5F2E795}"/>
                </a:ext>
              </a:extLst>
            </p:cNvPr>
            <p:cNvSpPr/>
            <p:nvPr/>
          </p:nvSpPr>
          <p:spPr>
            <a:xfrm>
              <a:off x="1257444" y="5366084"/>
              <a:ext cx="156123" cy="144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3C09B8C-C0AC-46FB-BE8F-268CEF2A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29" y="488793"/>
            <a:ext cx="6581550" cy="505817"/>
          </a:xfrm>
        </p:spPr>
        <p:txBody>
          <a:bodyPr/>
          <a:lstStyle/>
          <a:p>
            <a:r>
              <a:rPr lang="pt-BR" dirty="0"/>
              <a:t>Medidas Provisórias – dotação e execução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7F00DF5E-29AB-4B31-B432-55FB694722ED}"/>
              </a:ext>
            </a:extLst>
          </p:cNvPr>
          <p:cNvGrpSpPr/>
          <p:nvPr/>
        </p:nvGrpSpPr>
        <p:grpSpPr>
          <a:xfrm>
            <a:off x="1281507" y="5190087"/>
            <a:ext cx="156123" cy="1251284"/>
            <a:chOff x="1257444" y="5366084"/>
            <a:chExt cx="156123" cy="1251284"/>
          </a:xfrm>
        </p:grpSpPr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xmlns="" id="{02AFBA61-476A-4688-9628-251FDA2761F2}"/>
                </a:ext>
              </a:extLst>
            </p:cNvPr>
            <p:cNvCxnSpPr>
              <a:cxnSpLocks/>
            </p:cNvCxnSpPr>
            <p:nvPr/>
          </p:nvCxnSpPr>
          <p:spPr>
            <a:xfrm>
              <a:off x="1335506" y="5438274"/>
              <a:ext cx="0" cy="1179094"/>
            </a:xfrm>
            <a:prstGeom prst="line">
              <a:avLst/>
            </a:prstGeom>
            <a:ln>
              <a:solidFill>
                <a:srgbClr val="004C3B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xmlns="" id="{B99E8985-563E-444B-BAA6-40713B0D57E2}"/>
                </a:ext>
              </a:extLst>
            </p:cNvPr>
            <p:cNvSpPr/>
            <p:nvPr/>
          </p:nvSpPr>
          <p:spPr>
            <a:xfrm>
              <a:off x="1257444" y="5366084"/>
              <a:ext cx="156123" cy="144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xmlns="" id="{BB3430C4-2C19-4F78-81F5-01DD0114855F}"/>
              </a:ext>
            </a:extLst>
          </p:cNvPr>
          <p:cNvGrpSpPr/>
          <p:nvPr/>
        </p:nvGrpSpPr>
        <p:grpSpPr>
          <a:xfrm>
            <a:off x="9837838" y="5263884"/>
            <a:ext cx="156123" cy="1251284"/>
            <a:chOff x="1257444" y="5366084"/>
            <a:chExt cx="156123" cy="1251284"/>
          </a:xfrm>
        </p:grpSpPr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xmlns="" id="{85F249E3-301B-468D-A246-DAE9F81A3773}"/>
                </a:ext>
              </a:extLst>
            </p:cNvPr>
            <p:cNvCxnSpPr>
              <a:cxnSpLocks/>
            </p:cNvCxnSpPr>
            <p:nvPr/>
          </p:nvCxnSpPr>
          <p:spPr>
            <a:xfrm>
              <a:off x="1335506" y="5438274"/>
              <a:ext cx="0" cy="1179094"/>
            </a:xfrm>
            <a:prstGeom prst="line">
              <a:avLst/>
            </a:prstGeom>
            <a:ln>
              <a:solidFill>
                <a:srgbClr val="004C3B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xmlns="" id="{0355FA80-F9B2-4C75-860A-09B2C22E8342}"/>
                </a:ext>
              </a:extLst>
            </p:cNvPr>
            <p:cNvSpPr/>
            <p:nvPr/>
          </p:nvSpPr>
          <p:spPr>
            <a:xfrm>
              <a:off x="1257444" y="5366084"/>
              <a:ext cx="156123" cy="144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729114CE-2878-4608-B349-B59969475710}"/>
              </a:ext>
            </a:extLst>
          </p:cNvPr>
          <p:cNvSpPr txBox="1"/>
          <p:nvPr/>
        </p:nvSpPr>
        <p:spPr>
          <a:xfrm>
            <a:off x="1398878" y="5578151"/>
            <a:ext cx="1256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Lei nº 13.982</a:t>
            </a:r>
          </a:p>
          <a:p>
            <a:r>
              <a:rPr lang="pt-BR" sz="1100" dirty="0"/>
              <a:t>institui o AE/2020 de R$ 600 em 3 parcelas mensais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289CDAB0-6374-4926-A78E-99A5BE993CCE}"/>
              </a:ext>
            </a:extLst>
          </p:cNvPr>
          <p:cNvSpPr txBox="1"/>
          <p:nvPr/>
        </p:nvSpPr>
        <p:spPr>
          <a:xfrm>
            <a:off x="1240748" y="1776581"/>
            <a:ext cx="1256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/>
              <a:t>Prorrogação do AE de R$ 600 por mais 2 parcelas mensais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3D2C2441-3AA4-4BC9-BAEC-8BF949689567}"/>
              </a:ext>
            </a:extLst>
          </p:cNvPr>
          <p:cNvSpPr txBox="1"/>
          <p:nvPr/>
        </p:nvSpPr>
        <p:spPr>
          <a:xfrm>
            <a:off x="4371571" y="5711444"/>
            <a:ext cx="1256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Prorrogação do AE de R$ 300 por mais 4 parcelas mensais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B424D7B3-BEE6-4FCD-A827-7044C1C31A5E}"/>
              </a:ext>
            </a:extLst>
          </p:cNvPr>
          <p:cNvSpPr txBox="1"/>
          <p:nvPr/>
        </p:nvSpPr>
        <p:spPr>
          <a:xfrm>
            <a:off x="7767380" y="2204034"/>
            <a:ext cx="1256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MP nº 1.039 institui o AE/2021 de R$ 250 por em 4 parcelas mensais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CD7E4700-979E-465E-B81F-26756465B25E}"/>
              </a:ext>
            </a:extLst>
          </p:cNvPr>
          <p:cNvSpPr txBox="1"/>
          <p:nvPr/>
        </p:nvSpPr>
        <p:spPr>
          <a:xfrm>
            <a:off x="9897322" y="5706242"/>
            <a:ext cx="1256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Prorrogação do AE de R$ 250 por mais 3 parcelas mensais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27C14A36-65A0-4B86-8BA1-E04D4185E11B}"/>
              </a:ext>
            </a:extLst>
          </p:cNvPr>
          <p:cNvSpPr txBox="1"/>
          <p:nvPr/>
        </p:nvSpPr>
        <p:spPr>
          <a:xfrm>
            <a:off x="591929" y="1092742"/>
            <a:ext cx="5105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B2434"/>
                </a:solidFill>
              </a:rPr>
              <a:t>RS bilhões acumulados no ano  – Valores correntes</a:t>
            </a:r>
          </a:p>
        </p:txBody>
      </p:sp>
    </p:spTree>
    <p:extLst>
      <p:ext uri="{BB962C8B-B14F-4D97-AF65-F5344CB8AC3E}">
        <p14:creationId xmlns:p14="http://schemas.microsoft.com/office/powerpoint/2010/main" val="257075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1109387" y="2977192"/>
            <a:ext cx="34196766" cy="128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945DAA-907A-4A57-8C64-93CCFBDC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Auxílio Emergencial – Aspectos Legais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304C17B-6DC6-4280-8A44-E91FC226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99" y="1197960"/>
            <a:ext cx="11539733" cy="5171247"/>
          </a:xfrm>
        </p:spPr>
        <p:txBody>
          <a:bodyPr>
            <a:normAutofit/>
          </a:bodyPr>
          <a:lstStyle/>
          <a:p>
            <a:r>
              <a:rPr lang="pt-BR" sz="1800" dirty="0"/>
              <a:t>Lei nº 13.982 de abril de 2020, estabeleceu:</a:t>
            </a:r>
          </a:p>
          <a:p>
            <a:pPr lvl="1">
              <a:lnSpc>
                <a:spcPct val="120000"/>
              </a:lnSpc>
            </a:pPr>
            <a:r>
              <a:rPr lang="pt-BR" sz="1800" dirty="0"/>
              <a:t> o auxílio no </a:t>
            </a:r>
            <a:r>
              <a:rPr lang="pt-BR" sz="1800" b="1" dirty="0"/>
              <a:t>valor de R$ 600,00, </a:t>
            </a:r>
            <a:r>
              <a:rPr lang="pt-BR" sz="1800" dirty="0"/>
              <a:t>por três meses, para pessoas em situação de vulnerabilidade;</a:t>
            </a:r>
          </a:p>
          <a:p>
            <a:pPr lvl="1">
              <a:lnSpc>
                <a:spcPct val="120000"/>
              </a:lnSpc>
            </a:pPr>
            <a:r>
              <a:rPr lang="pt-BR" sz="1800" dirty="0"/>
              <a:t>duas cotas mensais (R$ 1.200,00) à pessoa provedora de família monoparental; e </a:t>
            </a:r>
          </a:p>
          <a:p>
            <a:pPr lvl="1">
              <a:lnSpc>
                <a:spcPct val="120000"/>
              </a:lnSpc>
            </a:pPr>
            <a:r>
              <a:rPr lang="pt-BR" sz="1800" dirty="0"/>
              <a:t>que nas situações vantajosas o auxílio substituiria o Bolsa Família.</a:t>
            </a:r>
          </a:p>
          <a:p>
            <a:pPr>
              <a:lnSpc>
                <a:spcPct val="100000"/>
              </a:lnSpc>
            </a:pPr>
            <a:r>
              <a:rPr lang="pt-BR" sz="1800" dirty="0"/>
              <a:t>Depois da edição Lei nº 13.982 houve duas prorrogações em 2020. </a:t>
            </a:r>
          </a:p>
          <a:p>
            <a:pPr>
              <a:lnSpc>
                <a:spcPct val="120000"/>
              </a:lnSpc>
            </a:pPr>
            <a:r>
              <a:rPr lang="pt-BR" sz="1800" dirty="0"/>
              <a:t>MP nº 1039/2021, de 18 de março de 2021, recriou o AE em 2021, com parcelas mensais de R$ 250,00 por um período inicial de 4 meses, posteriormente prorrogado por mais 3 meses.</a:t>
            </a:r>
          </a:p>
          <a:p>
            <a:pPr>
              <a:lnSpc>
                <a:spcPct val="120000"/>
              </a:lnSpc>
            </a:pPr>
            <a:r>
              <a:rPr lang="pt-BR" sz="1800" dirty="0"/>
              <a:t>Maior focalização na concessão: </a:t>
            </a:r>
          </a:p>
          <a:p>
            <a:pPr lvl="1">
              <a:lnSpc>
                <a:spcPct val="120000"/>
              </a:lnSpc>
            </a:pPr>
            <a:r>
              <a:rPr lang="pt-BR" sz="1800" dirty="0"/>
              <a:t>recebimento do Auxílio Emergencial 2021 limitado a um beneficiário por família;</a:t>
            </a:r>
          </a:p>
          <a:p>
            <a:pPr lvl="1">
              <a:lnSpc>
                <a:spcPct val="120000"/>
              </a:lnSpc>
            </a:pPr>
            <a:r>
              <a:rPr lang="pt-BR" sz="1800" dirty="0"/>
              <a:t>exclusão de pessoas que não tenham movimentado os valores disponibilizados na poupança digital aberta;</a:t>
            </a:r>
          </a:p>
          <a:p>
            <a:pPr lvl="1">
              <a:lnSpc>
                <a:spcPct val="120000"/>
              </a:lnSpc>
            </a:pPr>
            <a:r>
              <a:rPr lang="pt-BR" sz="1800" dirty="0"/>
              <a:t>exclusão de residentes médicos, multiprofissionais, beneficiários de bolsas de estudo, estagiários e similares; e </a:t>
            </a:r>
          </a:p>
          <a:p>
            <a:pPr lvl="1">
              <a:lnSpc>
                <a:spcPct val="120000"/>
              </a:lnSpc>
            </a:pPr>
            <a:r>
              <a:rPr lang="pt-BR" sz="1800" dirty="0"/>
              <a:t>maior controle dos critérios de renda (renda familiar per capita acima de meio salário mínimo e renda familiar mensal total acima de três salários mínimos).</a:t>
            </a:r>
          </a:p>
        </p:txBody>
      </p:sp>
    </p:spTree>
    <p:extLst>
      <p:ext uri="{BB962C8B-B14F-4D97-AF65-F5344CB8AC3E}">
        <p14:creationId xmlns:p14="http://schemas.microsoft.com/office/powerpoint/2010/main" val="30466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1109387" y="2977192"/>
            <a:ext cx="34196766" cy="128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945DAA-907A-4A57-8C64-93CCFBDC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Auxílio Emergencial – Aspectos Orçamentários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304C17B-6DC6-4280-8A44-E91FC226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00" y="1197960"/>
            <a:ext cx="11158996" cy="6018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000" dirty="0"/>
              <a:t>O Decreto Legislativo nº 6, de março de 2020, reconhece o estado de calamidade.</a:t>
            </a:r>
          </a:p>
          <a:p>
            <a:pPr>
              <a:lnSpc>
                <a:spcPct val="100000"/>
              </a:lnSpc>
            </a:pPr>
            <a:r>
              <a:rPr lang="pt-BR" sz="2000" dirty="0"/>
              <a:t>Emenda Constitucional nº 106/2020, que institui regime extraordinário fiscal, financeiro e de contratações para enfrentamento de calamidade pública nacional decorrente de pandemia. Dispensa requisitos legais fiscais relativos a aumento de despesas ou renúncia de receitas, desde que vinculados ao enfrentamento da pandemia.</a:t>
            </a:r>
          </a:p>
          <a:p>
            <a:pPr>
              <a:lnSpc>
                <a:spcPct val="100000"/>
              </a:lnSpc>
            </a:pPr>
            <a:r>
              <a:rPr lang="pt-BR" sz="2000" dirty="0"/>
              <a:t> A EC 109/2021 estabelece </a:t>
            </a:r>
            <a:r>
              <a:rPr lang="pt-BR" sz="2000" b="1" dirty="0"/>
              <a:t>deduções</a:t>
            </a:r>
            <a:r>
              <a:rPr lang="pt-BR" sz="2000" dirty="0"/>
              <a:t> das despesas referentes ao novo AE (em até R$ 44 bilhões) para efeito de avaliação de cumprimento da meta de resultado primário. Também determina que o pagamento ocorra por meio de crédito extraordinário, independentemente do cumprimento dos requisitos de urgência e imprevisibilidade.</a:t>
            </a:r>
          </a:p>
          <a:p>
            <a:pPr>
              <a:lnSpc>
                <a:spcPct val="100000"/>
              </a:lnSpc>
            </a:pPr>
            <a:r>
              <a:rPr lang="pt-BR" sz="2000" dirty="0"/>
              <a:t>Os AE foram executados por meio de </a:t>
            </a:r>
            <a:r>
              <a:rPr lang="pt-BR" sz="2000" b="1" dirty="0"/>
              <a:t>crédito extraordinários </a:t>
            </a:r>
            <a:r>
              <a:rPr lang="pt-BR" sz="2000" dirty="0"/>
              <a:t>sendo </a:t>
            </a:r>
            <a:r>
              <a:rPr lang="pt-BR" sz="2000" b="1" dirty="0"/>
              <a:t>não sendo</a:t>
            </a:r>
            <a:r>
              <a:rPr lang="pt-BR" sz="2000" dirty="0"/>
              <a:t>, portanto, computados para apuração de </a:t>
            </a:r>
            <a:r>
              <a:rPr lang="pt-BR" sz="2000" b="1" dirty="0"/>
              <a:t>despesas sujeitas ao do teto dos gastos</a:t>
            </a:r>
            <a:r>
              <a:rPr lang="pt-BR" sz="2000" dirty="0"/>
              <a:t>. </a:t>
            </a:r>
            <a:endParaRPr lang="pt-BR" sz="18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6450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1109387" y="2977192"/>
            <a:ext cx="34196766" cy="128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945DAA-907A-4A57-8C64-93CCFBDC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Auxílio Emergencial – Dados 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304C17B-6DC6-4280-8A44-E91FC226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99" y="1197960"/>
            <a:ext cx="11539733" cy="6018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De abril a agosto de 2020 cerca de </a:t>
            </a:r>
            <a:r>
              <a:rPr lang="pt-BR" sz="2400" b="1" dirty="0"/>
              <a:t>19,2 milhões de beneficiários</a:t>
            </a:r>
            <a:r>
              <a:rPr lang="pt-BR" sz="2400" dirty="0"/>
              <a:t> fizeram jus ao AE</a:t>
            </a:r>
            <a:r>
              <a:rPr lang="pt-BR" sz="2400" baseline="30000" dirty="0"/>
              <a:t>1</a:t>
            </a:r>
            <a:r>
              <a:rPr lang="pt-BR" sz="2400" dirty="0"/>
              <a:t>. 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Entre setembro e dezembro de 2020, cerca de </a:t>
            </a:r>
            <a:r>
              <a:rPr lang="pt-BR" sz="2400" b="1" dirty="0"/>
              <a:t>16 milhões de beneficiários </a:t>
            </a:r>
            <a:r>
              <a:rPr lang="pt-BR" sz="2400" dirty="0"/>
              <a:t>fizeram jus ao AE</a:t>
            </a:r>
            <a:r>
              <a:rPr lang="pt-BR" sz="2400" baseline="30000" dirty="0"/>
              <a:t>1</a:t>
            </a:r>
            <a:r>
              <a:rPr lang="pt-BR" sz="2400" dirty="0"/>
              <a:t>.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Até o presente momento foram autorizadas e pagas </a:t>
            </a:r>
            <a:r>
              <a:rPr lang="pt-BR" sz="2400" b="1" dirty="0"/>
              <a:t>16 parcelas</a:t>
            </a:r>
            <a:r>
              <a:rPr lang="pt-BR" sz="2400" dirty="0"/>
              <a:t> de, na média, </a:t>
            </a:r>
            <a:r>
              <a:rPr lang="pt-BR" sz="2400" b="1" dirty="0"/>
              <a:t>R$ 372</a:t>
            </a:r>
            <a:r>
              <a:rPr lang="pt-BR" sz="2400" dirty="0"/>
              <a:t>, totalizando </a:t>
            </a:r>
            <a:r>
              <a:rPr lang="pt-BR" sz="2400" b="1" dirty="0"/>
              <a:t>R$ 5.950 por beneficiário</a:t>
            </a:r>
            <a:r>
              <a:rPr lang="pt-BR" sz="2400" dirty="0"/>
              <a:t>.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Até o dia 17 de setembro foram autorizados (dotação) </a:t>
            </a:r>
            <a:r>
              <a:rPr lang="pt-BR" sz="2400" b="1" dirty="0"/>
              <a:t>R$ 386,9 bilhões </a:t>
            </a:r>
            <a:r>
              <a:rPr lang="pt-BR" sz="2400" dirty="0"/>
              <a:t>em AE e pagos </a:t>
            </a:r>
            <a:r>
              <a:rPr lang="pt-BR" sz="2400" b="1" dirty="0"/>
              <a:t>R$ 340,2 bilhões (4,1% do PIB)</a:t>
            </a:r>
            <a:r>
              <a:rPr lang="pt-BR" sz="2400" dirty="0"/>
              <a:t>.</a:t>
            </a:r>
          </a:p>
          <a:p>
            <a:pPr>
              <a:lnSpc>
                <a:spcPct val="120000"/>
              </a:lnSpc>
            </a:pPr>
            <a:endParaRPr lang="pt-BR" sz="17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011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1109387" y="2977192"/>
            <a:ext cx="34196766" cy="128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945DAA-907A-4A57-8C64-93CCFBDC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Auxílio Emergencial – Ordem de Grandeza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577A9A2-B136-4F67-92AD-FD3B75EC5E2B}"/>
              </a:ext>
            </a:extLst>
          </p:cNvPr>
          <p:cNvSpPr txBox="1"/>
          <p:nvPr/>
        </p:nvSpPr>
        <p:spPr>
          <a:xfrm>
            <a:off x="665467" y="1153929"/>
            <a:ext cx="4230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B2434"/>
                </a:solidFill>
              </a:rPr>
              <a:t>R$ Milhões - Valores de </a:t>
            </a:r>
            <a:r>
              <a:rPr lang="pt-BR" sz="1600" dirty="0" err="1">
                <a:solidFill>
                  <a:srgbClr val="0B2434"/>
                </a:solidFill>
              </a:rPr>
              <a:t>Ago</a:t>
            </a:r>
            <a:r>
              <a:rPr lang="pt-BR" sz="1600" dirty="0">
                <a:solidFill>
                  <a:srgbClr val="0B2434"/>
                </a:solidFill>
              </a:rPr>
              <a:t>/2021 - IPCA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AC8E6403-0C35-4AF9-8F72-CE7008FA1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352533"/>
              </p:ext>
            </p:extLst>
          </p:nvPr>
        </p:nvGraphicFramePr>
        <p:xfrm>
          <a:off x="665467" y="1504731"/>
          <a:ext cx="11022227" cy="384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7856185" imgH="2742917" progId="Excel.Sheet.12">
                  <p:link updateAutomatic="1"/>
                </p:oleObj>
              </mc:Choice>
              <mc:Fallback>
                <p:oleObj name="Worksheet" r:id="rId4" imgW="7856185" imgH="274291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467" y="1504731"/>
                        <a:ext cx="11022227" cy="384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3AD9C3AB-5DCC-4B0A-BB21-F76E198367C4}"/>
              </a:ext>
            </a:extLst>
          </p:cNvPr>
          <p:cNvSpPr txBox="1"/>
          <p:nvPr/>
        </p:nvSpPr>
        <p:spPr>
          <a:xfrm>
            <a:off x="665467" y="5445877"/>
            <a:ext cx="11022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preços constantes, os AE concedidos até agosto de 2021 são equivalentes ao Bolsa Família pago desde outubro de 2010.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335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1109387" y="2977192"/>
            <a:ext cx="34196766" cy="128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945DAA-907A-4A57-8C64-93CCFBDC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Auxílio Emergencial – Transparência</a:t>
            </a:r>
          </a:p>
        </p:txBody>
      </p:sp>
      <p:pic>
        <p:nvPicPr>
          <p:cNvPr id="4" name="Imagem 3" descr="Interface gráfica do usuário, Aplicativo, Tabela&#10;&#10;Descrição gerada automaticamente">
            <a:extLst>
              <a:ext uri="{FF2B5EF4-FFF2-40B4-BE49-F238E27FC236}">
                <a16:creationId xmlns:a16="http://schemas.microsoft.com/office/drawing/2014/main" xmlns="" id="{511F6902-D288-4EE7-836A-3E232CEC2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3" y="1316141"/>
            <a:ext cx="10159795" cy="492242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50F0772-57C1-4827-8E21-68DE41255225}"/>
              </a:ext>
            </a:extLst>
          </p:cNvPr>
          <p:cNvSpPr txBox="1"/>
          <p:nvPr/>
        </p:nvSpPr>
        <p:spPr>
          <a:xfrm>
            <a:off x="739263" y="6398704"/>
            <a:ext cx="965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4"/>
              </a:rPr>
              <a:t>Monitoramento dos Gastos da União com Combate à COVID-19 — Tesouro Transparente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592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867" y="533918"/>
            <a:ext cx="12027877" cy="505817"/>
          </a:xfrm>
        </p:spPr>
        <p:txBody>
          <a:bodyPr>
            <a:noAutofit/>
          </a:bodyPr>
          <a:lstStyle/>
          <a:p>
            <a:r>
              <a:rPr lang="pt-BR" sz="2600" b="1" dirty="0"/>
              <a:t>Impacto das despesas COVID-19 nas projeções da Dívida Bruta (DBGG)</a:t>
            </a:r>
            <a:endParaRPr lang="pt-BR" sz="2600" b="1" dirty="0">
              <a:highlight>
                <a:srgbClr val="FFFF00"/>
              </a:highligh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A6C52A2-CD9E-4BF2-9AFB-534597D3B8E2}"/>
              </a:ext>
            </a:extLst>
          </p:cNvPr>
          <p:cNvSpPr txBox="1"/>
          <p:nvPr/>
        </p:nvSpPr>
        <p:spPr>
          <a:xfrm>
            <a:off x="385198" y="6185582"/>
            <a:ext cx="353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Realizado, BCB. Projeções: STN/Fazenda/ME.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37F1BC4E-FF1D-42D4-9884-86B20751B4F4}"/>
              </a:ext>
            </a:extLst>
          </p:cNvPr>
          <p:cNvSpPr txBox="1"/>
          <p:nvPr/>
        </p:nvSpPr>
        <p:spPr>
          <a:xfrm>
            <a:off x="8272130" y="1520785"/>
            <a:ext cx="351594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impacto da </a:t>
            </a:r>
            <a:r>
              <a:rPr lang="pt-BR" sz="2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pandemia</a:t>
            </a: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sobre o déficit primário, bem como sobre a atividade econômica no ano de 2020 </a:t>
            </a:r>
            <a:r>
              <a:rPr lang="pt-BR" sz="2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mudou o patamar de endividamento público</a:t>
            </a: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Espera-se que, com a retomada da economia e as reformas fiscais, a </a:t>
            </a:r>
            <a:r>
              <a:rPr lang="pt-BR" sz="2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dívida retorne à trajetória pré-crise</a:t>
            </a: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partir 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2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2022</a:t>
            </a: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E8A586B-E719-40FF-9F02-99B278965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48" y="1520785"/>
            <a:ext cx="7380646" cy="452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867" y="533918"/>
            <a:ext cx="12027877" cy="505817"/>
          </a:xfrm>
        </p:spPr>
        <p:txBody>
          <a:bodyPr>
            <a:noAutofit/>
          </a:bodyPr>
          <a:lstStyle/>
          <a:p>
            <a:r>
              <a:rPr lang="pt-BR" sz="2600" b="1" dirty="0"/>
              <a:t>Impacto do auxílio emergencial nas projeções da Dívida Bruta (DBGG)</a:t>
            </a:r>
            <a:endParaRPr lang="pt-BR" sz="2600" b="1" dirty="0">
              <a:highlight>
                <a:srgbClr val="FFFF00"/>
              </a:highligh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A6C52A2-CD9E-4BF2-9AFB-534597D3B8E2}"/>
              </a:ext>
            </a:extLst>
          </p:cNvPr>
          <p:cNvSpPr txBox="1"/>
          <p:nvPr/>
        </p:nvSpPr>
        <p:spPr>
          <a:xfrm>
            <a:off x="492897" y="5832916"/>
            <a:ext cx="353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BCB e STN/Fazenda/ME.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37F1BC4E-FF1D-42D4-9884-86B20751B4F4}"/>
              </a:ext>
            </a:extLst>
          </p:cNvPr>
          <p:cNvSpPr txBox="1"/>
          <p:nvPr/>
        </p:nvSpPr>
        <p:spPr>
          <a:xfrm>
            <a:off x="8958470" y="2165702"/>
            <a:ext cx="297874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</a:t>
            </a:r>
            <a:r>
              <a:rPr lang="pt-BR" sz="2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auxílio emergencial </a:t>
            </a: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representou </a:t>
            </a:r>
            <a:r>
              <a:rPr lang="pt-BR" sz="2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6,3%</a:t>
            </a: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 Dívida Bruta do Governo Geral - </a:t>
            </a:r>
            <a:r>
              <a:rPr lang="pt-BR" sz="2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DBGG em 2020</a:t>
            </a: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ou </a:t>
            </a:r>
            <a:r>
              <a:rPr lang="pt-BR" sz="2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3,9% do PIB</a:t>
            </a: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Já em </a:t>
            </a:r>
            <a:r>
              <a:rPr lang="pt-BR" sz="2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2021</a:t>
            </a: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 auxílio deverá representar </a:t>
            </a:r>
            <a:r>
              <a:rPr lang="pt-BR" sz="2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1,2% desta dívida</a:t>
            </a: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ou </a:t>
            </a:r>
            <a:r>
              <a:rPr lang="pt-BR" sz="2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0,7%  do PIB</a:t>
            </a: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AD65E77-60EC-4D99-9299-6A6985368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97" y="1340558"/>
            <a:ext cx="7876404" cy="433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78156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BE61C61D42A6E449448F4C77F78A836" ma:contentTypeVersion="11" ma:contentTypeDescription="Crie um novo documento." ma:contentTypeScope="" ma:versionID="d982723fea9259d71de05e3aee3cd5a0">
  <xsd:schema xmlns:xsd="http://www.w3.org/2001/XMLSchema" xmlns:xs="http://www.w3.org/2001/XMLSchema" xmlns:p="http://schemas.microsoft.com/office/2006/metadata/properties" xmlns:ns2="e21c1c9f-b3dd-4068-976e-dda3d68e47ee" xmlns:ns3="99bb0d66-5c08-4980-8f41-f086316b220e" targetNamespace="http://schemas.microsoft.com/office/2006/metadata/properties" ma:root="true" ma:fieldsID="97a87a7d86738589eb888f2f727251e6" ns2:_="" ns3:_="">
    <xsd:import namespace="e21c1c9f-b3dd-4068-976e-dda3d68e47ee"/>
    <xsd:import namespace="99bb0d66-5c08-4980-8f41-f086316b22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c1c9f-b3dd-4068-976e-dda3d68e47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b0d66-5c08-4980-8f41-f086316b220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39222D-5DAD-4BB3-801B-02F0FE1BE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1c1c9f-b3dd-4068-976e-dda3d68e47ee"/>
    <ds:schemaRef ds:uri="99bb0d66-5c08-4980-8f41-f086316b22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C99505-0795-49F2-98FA-9609173AF10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9bb0d66-5c08-4980-8f41-f086316b220e"/>
    <ds:schemaRef ds:uri="http://schemas.microsoft.com/office/2006/documentManagement/types"/>
    <ds:schemaRef ds:uri="http://schemas.openxmlformats.org/package/2006/metadata/core-properties"/>
    <ds:schemaRef ds:uri="e21c1c9f-b3dd-4068-976e-dda3d68e47ee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3E99AF1-7C79-4A46-BC2A-CE1783E7A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9073</TotalTime>
  <Words>1135</Words>
  <Application>Microsoft Office PowerPoint</Application>
  <PresentationFormat>Widescreen</PresentationFormat>
  <Paragraphs>76</Paragraphs>
  <Slides>13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Vínculos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Personalizar design</vt:lpstr>
      <vt:lpstr>\\libra\Corporativo\Grupos\CESEF\NUTEF\3. Demandas Diversas\2021\2021.10 Apresentação Auxílio Emergencial\Base Apresentação.xlsx!Realizado![Base Apresentação.xlsx]Realizado Gráfico 3</vt:lpstr>
      <vt:lpstr>\\libra\Corporativo\Grupos\CESEF\NUTEF\3. Demandas Diversas\2021\2021.10 Apresentação Auxílio Emergencial\Base Apresentação.xlsx!AE x BF![Base Apresentação.xlsx]AE x BF Gráfico 1</vt:lpstr>
      <vt:lpstr>Apresentação do PowerPoint</vt:lpstr>
      <vt:lpstr>Medidas Provisórias – dotação e execução</vt:lpstr>
      <vt:lpstr>Auxílio Emergencial – Aspectos Legais</vt:lpstr>
      <vt:lpstr>Auxílio Emergencial – Aspectos Orçamentários</vt:lpstr>
      <vt:lpstr>Auxílio Emergencial – Dados Gerais</vt:lpstr>
      <vt:lpstr>Auxílio Emergencial – Ordem de Grandeza</vt:lpstr>
      <vt:lpstr>Auxílio Emergencial – Transparência</vt:lpstr>
      <vt:lpstr>Impacto das despesas COVID-19 nas projeções da Dívida Bruta (DBGG)</vt:lpstr>
      <vt:lpstr>Impacto do auxílio emergencial nas projeções da Dívida Bruta (DBGG)</vt:lpstr>
      <vt:lpstr>Juros adicionais sobre a dívida pública em decorrência das despesas extraordinárias em 2020 da COVID-19</vt:lpstr>
      <vt:lpstr>Juros adicionais sobre a dívida pública em decorrência das despesas extraordinárias em 2021 da COVID-19</vt:lpstr>
      <vt:lpstr>Projeção da Agência S&amp;P para a Dívida Bruta do Governo Geral – 2021* (% PIB)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Viviane Aparecida da Silva</dc:creator>
  <cp:lastModifiedBy>Ziziane César de França e Silva</cp:lastModifiedBy>
  <cp:revision>572</cp:revision>
  <cp:lastPrinted>2016-11-04T20:09:11Z</cp:lastPrinted>
  <dcterms:created xsi:type="dcterms:W3CDTF">2016-09-22T17:58:40Z</dcterms:created>
  <dcterms:modified xsi:type="dcterms:W3CDTF">2021-10-07T12:10:48Z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0x010100ABE61C61D42A6E449448F4C77F78A836</vt:lpwstr>
  </property>
</Properties>
</file>