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84" r:id="rId6"/>
    <p:sldId id="285" r:id="rId7"/>
    <p:sldId id="300" r:id="rId8"/>
    <p:sldId id="279" r:id="rId9"/>
    <p:sldId id="287" r:id="rId10"/>
    <p:sldId id="305" r:id="rId11"/>
    <p:sldId id="290" r:id="rId12"/>
    <p:sldId id="294" r:id="rId13"/>
    <p:sldId id="295" r:id="rId14"/>
    <p:sldId id="306" r:id="rId15"/>
    <p:sldId id="296" r:id="rId16"/>
    <p:sldId id="297" r:id="rId17"/>
    <p:sldId id="299" r:id="rId18"/>
    <p:sldId id="261" r:id="rId19"/>
    <p:sldId id="293" r:id="rId20"/>
    <p:sldId id="304" r:id="rId21"/>
    <p:sldId id="277" r:id="rId22"/>
  </p:sldIdLst>
  <p:sldSz cx="12192000" cy="6858000"/>
  <p:notesSz cx="9144000" cy="6858000"/>
  <p:embeddedFontLst>
    <p:embeddedFont>
      <p:font typeface="Cabin" charset="0"/>
      <p:regular r:id="rId24"/>
      <p:bold r:id="rId25"/>
      <p:italic r:id="rId26"/>
      <p:boldItalic r:id="rId27"/>
    </p:embeddedFont>
    <p:embeddedFont>
      <p:font typeface="Calibri" pitchFamily="34" charset="0"/>
      <p:regular r:id="rId28"/>
      <p:bold r:id="rId29"/>
      <p:italic r:id="rId30"/>
      <p:boldItalic r:id="rId31"/>
    </p:embeddedFont>
    <p:embeddedFont>
      <p:font typeface="Arial Narrow" pitchFamily="34" charset="0"/>
      <p:regular r:id="rId32"/>
      <p:bold r:id="rId33"/>
      <p:italic r:id="rId34"/>
      <p:boldItalic r:id="rId35"/>
    </p:embeddedFont>
    <p:embeddedFont>
      <p:font typeface="Century Gothic" pitchFamily="34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636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2" y="0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322606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220917834_0_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g10220917834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857250"/>
            <a:ext cx="73152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220917834_0_1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g10220917834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857250"/>
            <a:ext cx="73152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0220917834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857250"/>
            <a:ext cx="7315200" cy="231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g10220917834_0_25:notes"/>
          <p:cNvSpPr txBox="1">
            <a:spLocks noGrp="1"/>
          </p:cNvSpPr>
          <p:nvPr>
            <p:ph type="body" idx="1"/>
          </p:nvPr>
        </p:nvSpPr>
        <p:spPr>
          <a:xfrm>
            <a:off x="914400" y="3300413"/>
            <a:ext cx="7315200" cy="27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39" name="Google Shape;139;g10220917834_0_25:notes"/>
          <p:cNvSpPr txBox="1">
            <a:spLocks noGrp="1"/>
          </p:cNvSpPr>
          <p:nvPr>
            <p:ph type="sldNum" idx="12"/>
          </p:nvPr>
        </p:nvSpPr>
        <p:spPr>
          <a:xfrm>
            <a:off x="5179484" y="6513910"/>
            <a:ext cx="39624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220917834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0220917834_0_341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0220917834_0_341:notes"/>
          <p:cNvSpPr txBox="1">
            <a:spLocks noGrp="1"/>
          </p:cNvSpPr>
          <p:nvPr>
            <p:ph type="sldNum" idx="12"/>
          </p:nvPr>
        </p:nvSpPr>
        <p:spPr>
          <a:xfrm>
            <a:off x="5180012" y="6513512"/>
            <a:ext cx="3962400" cy="344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b1b31a43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db1b31a434_0_1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efeb0e6a47_0_142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efeb0e6a4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220917834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0220917834_0_2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220917834_0_2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10220917834_0_233:notes"/>
          <p:cNvSpPr txBox="1">
            <a:spLocks noGrp="1"/>
          </p:cNvSpPr>
          <p:nvPr>
            <p:ph type="body" idx="1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2" name="Google Shape;362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485187" y="6356350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879475" y="6356350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390312" y="6356350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508000" y="203200"/>
            <a:ext cx="11607600" cy="10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 i="0" u="none" strike="noStrike" cap="none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Font typeface="Calibri"/>
              <a:buNone/>
              <a:defRPr sz="5900">
                <a:latin typeface="Calibri"/>
                <a:ea typeface="Calibri"/>
                <a:cs typeface="Calibri"/>
                <a:sym typeface="Calibr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Font typeface="Calibri"/>
              <a:buNone/>
              <a:defRPr sz="5900">
                <a:latin typeface="Calibri"/>
                <a:ea typeface="Calibri"/>
                <a:cs typeface="Calibri"/>
                <a:sym typeface="Calibr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Font typeface="Calibri"/>
              <a:buNone/>
              <a:defRPr sz="5900">
                <a:latin typeface="Calibri"/>
                <a:ea typeface="Calibri"/>
                <a:cs typeface="Calibri"/>
                <a:sym typeface="Calibr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Font typeface="Calibri"/>
              <a:buNone/>
              <a:defRPr sz="5900">
                <a:latin typeface="Calibri"/>
                <a:ea typeface="Calibri"/>
                <a:cs typeface="Calibri"/>
                <a:sym typeface="Calibr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Font typeface="Calibri"/>
              <a:buNone/>
              <a:defRPr sz="5900">
                <a:latin typeface="Calibri"/>
                <a:ea typeface="Calibri"/>
                <a:cs typeface="Calibri"/>
                <a:sym typeface="Calibr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Font typeface="Calibri"/>
              <a:buNone/>
              <a:defRPr sz="5900">
                <a:latin typeface="Calibri"/>
                <a:ea typeface="Calibri"/>
                <a:cs typeface="Calibri"/>
                <a:sym typeface="Calibr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Font typeface="Calibri"/>
              <a:buNone/>
              <a:defRPr sz="5900">
                <a:latin typeface="Calibri"/>
                <a:ea typeface="Calibri"/>
                <a:cs typeface="Calibri"/>
                <a:sym typeface="Calibr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Font typeface="Calibri"/>
              <a:buNone/>
              <a:defRPr sz="59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508000" y="11938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200"/>
              <a:buChar char="•"/>
              <a:defRPr sz="3200" i="0" u="none" strike="noStrike" cap="none"/>
            </a:lvl1pPr>
            <a:lvl2pPr marL="914400" marR="0" lvl="1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i="0" u="none" strike="noStrike" cap="none"/>
            </a:lvl2pPr>
            <a:lvl3pPr marL="1371600" marR="0" lvl="2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 i="0" u="none" strike="noStrike" cap="none"/>
            </a:lvl3pPr>
            <a:lvl4pPr marL="1828800" marR="0" lvl="3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i="0" u="none" strike="noStrike" cap="none"/>
            </a:lvl4pPr>
            <a:lvl5pPr marL="2286000" marR="0" lvl="4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 i="0" u="none" strike="noStrike" cap="none"/>
            </a:lvl5pPr>
            <a:lvl6pPr marL="2743200" marR="0" lvl="5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i="0" u="none" strike="noStrike" cap="none"/>
            </a:lvl6pPr>
            <a:lvl7pPr marL="3200400" marR="0" lvl="6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 i="0" u="none" strike="noStrike" cap="none"/>
            </a:lvl7pPr>
            <a:lvl8pPr marL="3657600" marR="0" lvl="7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o"/>
              <a:defRPr sz="2100" i="0" u="none" strike="noStrike" cap="none"/>
            </a:lvl8pPr>
            <a:lvl9pPr marL="4114800" marR="0" lvl="8" indent="-3619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484463" y="6356351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60925" bIns="60925" anchor="ctr" anchorCtr="0">
            <a:noAutofit/>
          </a:bodyPr>
          <a:lstStyle>
            <a:lvl1pPr marR="0"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1391038" y="6356351"/>
            <a:ext cx="749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575" tIns="60925" rIns="60925" bIns="609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Custom Layout">
  <p:cSld name="10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bin"/>
              <a:buNone/>
              <a:defRPr sz="5400" b="0" i="0" u="none" strike="noStrike" cap="none">
                <a:solidFill>
                  <a:schemeClr val="dk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7F7F7F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485187" y="6356350"/>
            <a:ext cx="2781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45700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879475" y="6356350"/>
            <a:ext cx="379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11390312" y="6356350"/>
            <a:ext cx="749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45700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Century Gothic"/>
              <a:buNone/>
              <a:defRPr sz="1200" b="0" i="0" u="none" strike="noStrike" cap="none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olheparaafome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heparaafome.org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lheparaafome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/>
          <p:nvPr/>
        </p:nvSpPr>
        <p:spPr>
          <a:xfrm>
            <a:off x="-99167" y="133"/>
            <a:ext cx="10126500" cy="6858000"/>
          </a:xfrm>
          <a:prstGeom prst="rect">
            <a:avLst/>
          </a:prstGeom>
          <a:solidFill>
            <a:srgbClr val="0044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505033" y="1947333"/>
            <a:ext cx="8918100" cy="15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b="1">
                <a:solidFill>
                  <a:schemeClr val="lt1"/>
                </a:solidFill>
              </a:rPr>
              <a:t>Aumento dos preços dos alimentos no Brasil</a:t>
            </a:r>
            <a:endParaRPr sz="4800" b="1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300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endParaRPr sz="48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85721" y="5766956"/>
            <a:ext cx="1193455" cy="108033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9"/>
          <p:cNvSpPr txBox="1"/>
          <p:nvPr/>
        </p:nvSpPr>
        <p:spPr>
          <a:xfrm>
            <a:off x="226400" y="4822867"/>
            <a:ext cx="6737100" cy="10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700" b="1">
                <a:solidFill>
                  <a:schemeClr val="lt1"/>
                </a:solidFill>
              </a:rPr>
              <a:t>Patrícia Chaves Gentil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700" b="1">
                <a:solidFill>
                  <a:schemeClr val="lt1"/>
                </a:solidFill>
              </a:rPr>
              <a:t>Consultora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en-US" sz="1700" b="1">
                <a:solidFill>
                  <a:schemeClr val="lt1"/>
                </a:solidFill>
              </a:rPr>
              <a:t>Programa Alimentação Saudável e Sustentável/ Idec</a:t>
            </a:r>
            <a:endParaRPr sz="1700">
              <a:solidFill>
                <a:schemeClr val="lt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1700" b="1">
              <a:solidFill>
                <a:srgbClr val="FFFFFF"/>
              </a:solidFill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2462972" y="5985700"/>
            <a:ext cx="7499700" cy="8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chemeClr val="lt1"/>
                </a:solidFill>
              </a:rPr>
              <a:t>Audiência Pública – 17/11/2021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chemeClr val="lt1"/>
                </a:solidFill>
              </a:rPr>
              <a:t>Requerimento no 138 de 2021- Dep. Leo de Brito (PT/AC)</a:t>
            </a:r>
            <a:endParaRPr sz="1700" b="1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 b="1">
                <a:solidFill>
                  <a:schemeClr val="lt1"/>
                </a:solidFill>
              </a:rPr>
              <a:t>Comissão de Fiscalização FInanceira e Controle</a:t>
            </a:r>
            <a:endParaRPr sz="1700" b="1">
              <a:solidFill>
                <a:schemeClr val="lt1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endParaRPr sz="1600" b="1">
              <a:solidFill>
                <a:srgbClr val="FFFFFF"/>
              </a:solidFill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Comissão de Fiscalização Financeira e Controle (CFFC)   </a:t>
            </a: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20/09/2021</a:t>
            </a:r>
            <a:endParaRPr sz="1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/>
              <a:t>Consumo de alimentos </a:t>
            </a:r>
            <a:r>
              <a:rPr lang="pt-BR" sz="2400" dirty="0" err="1"/>
              <a:t>ultraprocessados</a:t>
            </a:r>
            <a:r>
              <a:rPr lang="pt-BR" sz="2400" dirty="0"/>
              <a:t> e associação com fatores </a:t>
            </a:r>
            <a:r>
              <a:rPr lang="pt-BR" sz="2400" dirty="0" err="1"/>
              <a:t>sociodemográficos</a:t>
            </a:r>
            <a:r>
              <a:rPr lang="pt-BR" sz="2400" dirty="0"/>
              <a:t> na população adulta das 27 capitais brasileiras (2019)</a:t>
            </a:r>
            <a:br>
              <a:rPr lang="pt-BR" sz="2400" dirty="0"/>
            </a:b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84312" y="5878973"/>
            <a:ext cx="1148963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dirty="0"/>
              <a:t>: Costa CS, </a:t>
            </a:r>
            <a:r>
              <a:rPr lang="pt-BR" sz="1100" dirty="0" err="1"/>
              <a:t>Sattamini</a:t>
            </a:r>
            <a:r>
              <a:rPr lang="pt-BR" sz="1100" dirty="0"/>
              <a:t> IF, Martínez </a:t>
            </a:r>
            <a:r>
              <a:rPr lang="pt-BR" sz="1100" dirty="0" err="1"/>
              <a:t>Steele</a:t>
            </a:r>
            <a:r>
              <a:rPr lang="pt-BR" sz="1100" dirty="0"/>
              <a:t> E, Louzada MLC, Claro RM, Monteiro CA. Consumo de alimentos </a:t>
            </a:r>
            <a:r>
              <a:rPr lang="pt-BR" sz="1100" dirty="0" err="1"/>
              <a:t>ultraprocessados</a:t>
            </a:r>
            <a:r>
              <a:rPr lang="pt-BR" sz="1100" dirty="0"/>
              <a:t> e associação com fatores </a:t>
            </a:r>
            <a:r>
              <a:rPr lang="pt-BR" sz="1100" dirty="0" err="1"/>
              <a:t>sociodemográficos</a:t>
            </a:r>
            <a:r>
              <a:rPr lang="pt-BR" sz="1100" dirty="0"/>
              <a:t> na população adulta das 27 capitais brasileiras (2019). </a:t>
            </a:r>
            <a:r>
              <a:rPr lang="pt-BR" sz="1100" dirty="0" err="1"/>
              <a:t>Rev</a:t>
            </a:r>
            <a:r>
              <a:rPr lang="pt-BR" sz="1100" dirty="0"/>
              <a:t> </a:t>
            </a:r>
            <a:r>
              <a:rPr lang="pt-BR" sz="1100" dirty="0" err="1"/>
              <a:t>Saude</a:t>
            </a:r>
            <a:r>
              <a:rPr lang="pt-BR" sz="1100" dirty="0"/>
              <a:t> Publica. 2021;55:47. https://doi.org/10.11606/s1518- 8787.2021055002833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12" y="1308293"/>
            <a:ext cx="7606749" cy="457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777947" y="1182231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b="1" dirty="0" smtClean="0"/>
              <a:t>Conclusão:</a:t>
            </a:r>
            <a:r>
              <a:rPr lang="pt-BR" dirty="0" smtClean="0"/>
              <a:t> alimentos UPP </a:t>
            </a:r>
            <a:r>
              <a:rPr lang="pt-BR" dirty="0"/>
              <a:t>são consumidos com alta frequência na população brasileira adulta das 27 capitais da federação e que pertencer ao sexo masculino, ser mais jovem e ter escolaridade inferior à universitária são condições que </a:t>
            </a:r>
            <a:r>
              <a:rPr lang="pt-BR" dirty="0" smtClean="0"/>
              <a:t>aumentam </a:t>
            </a:r>
            <a:r>
              <a:rPr lang="pt-BR" dirty="0"/>
              <a:t>o consumo daqueles alimentos. </a:t>
            </a:r>
          </a:p>
        </p:txBody>
      </p:sp>
      <p:sp>
        <p:nvSpPr>
          <p:cNvPr id="8" name="Retângulo 7"/>
          <p:cNvSpPr/>
          <p:nvPr/>
        </p:nvSpPr>
        <p:spPr>
          <a:xfrm>
            <a:off x="5950226" y="2380015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 err="1" smtClean="0"/>
              <a:t>Obs</a:t>
            </a:r>
            <a:r>
              <a:rPr lang="pt-BR" dirty="0" smtClean="0"/>
              <a:t>: associação do consumo de UPP x  indicadores socioeconômicos poderão </a:t>
            </a:r>
            <a:r>
              <a:rPr lang="pt-BR" dirty="0"/>
              <a:t>ser estudados no Brasil </a:t>
            </a:r>
            <a:r>
              <a:rPr lang="pt-BR" dirty="0" smtClean="0"/>
              <a:t>a partir da </a:t>
            </a:r>
            <a:r>
              <a:rPr lang="pt-BR" dirty="0"/>
              <a:t>base de dados da Pesquisa Nacional de Saúde de </a:t>
            </a:r>
            <a:r>
              <a:rPr lang="pt-BR" dirty="0" smtClean="0"/>
              <a:t>2019. </a:t>
            </a:r>
            <a:r>
              <a:rPr lang="pt-BR" dirty="0"/>
              <a:t>De qualquer forma, o maior consumo de alimentos </a:t>
            </a:r>
            <a:r>
              <a:rPr lang="pt-BR" dirty="0" err="1"/>
              <a:t>ultraprocessados</a:t>
            </a:r>
            <a:r>
              <a:rPr lang="pt-BR" dirty="0"/>
              <a:t> evidenciado em nosso estudo entre homens e pessoas com menor escolaridade justifica a priorização desses estratos nas políticas públicas que visam reduzir o consumo de alimentos </a:t>
            </a:r>
            <a:r>
              <a:rPr lang="pt-BR" dirty="0" err="1"/>
              <a:t>ultraprocessados</a:t>
            </a:r>
            <a:r>
              <a:rPr lang="pt-BR" dirty="0"/>
              <a:t> no Brasil.</a:t>
            </a:r>
          </a:p>
        </p:txBody>
      </p:sp>
    </p:spTree>
    <p:extLst>
      <p:ext uri="{BB962C8B-B14F-4D97-AF65-F5344CB8AC3E}">
        <p14:creationId xmlns:p14="http://schemas.microsoft.com/office/powerpoint/2010/main" val="412684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feb0e6a47_0_142"/>
          <p:cNvSpPr/>
          <p:nvPr/>
        </p:nvSpPr>
        <p:spPr>
          <a:xfrm>
            <a:off x="203333" y="3101300"/>
            <a:ext cx="11613200" cy="1328000"/>
          </a:xfrm>
          <a:prstGeom prst="rect">
            <a:avLst/>
          </a:prstGeom>
          <a:solidFill>
            <a:srgbClr val="E1F2C6">
              <a:alpha val="84705"/>
            </a:srgbClr>
          </a:solidFill>
          <a:ln>
            <a:noFill/>
          </a:ln>
        </p:spPr>
        <p:txBody>
          <a:bodyPr spcFirstLastPara="1" wrap="square" lIns="68565" tIns="68565" rIns="68565" bIns="68565" anchor="ctr" anchorCtr="0">
            <a:noAutofit/>
          </a:bodyPr>
          <a:lstStyle/>
          <a:p>
            <a:pPr algn="ctr">
              <a:buSzPts val="800"/>
            </a:pPr>
            <a:endParaRPr sz="1100" b="1">
              <a:solidFill>
                <a:schemeClr val="dk2"/>
              </a:solidFill>
            </a:endParaRPr>
          </a:p>
        </p:txBody>
      </p:sp>
      <p:sp>
        <p:nvSpPr>
          <p:cNvPr id="95" name="Google Shape;95;gefeb0e6a47_0_142"/>
          <p:cNvSpPr/>
          <p:nvPr/>
        </p:nvSpPr>
        <p:spPr>
          <a:xfrm>
            <a:off x="8061956" y="2055624"/>
            <a:ext cx="3646000" cy="91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>
              <a:buSzPts val="800"/>
            </a:pPr>
            <a:endParaRPr sz="1100">
              <a:solidFill>
                <a:schemeClr val="dk2"/>
              </a:solidFill>
            </a:endParaRPr>
          </a:p>
        </p:txBody>
      </p:sp>
      <p:sp>
        <p:nvSpPr>
          <p:cNvPr id="96" name="Google Shape;96;gefeb0e6a47_0_142"/>
          <p:cNvSpPr/>
          <p:nvPr/>
        </p:nvSpPr>
        <p:spPr>
          <a:xfrm>
            <a:off x="4289885" y="2036859"/>
            <a:ext cx="3642000" cy="91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>
              <a:buSzPts val="800"/>
            </a:pPr>
            <a:endParaRPr sz="1100">
              <a:solidFill>
                <a:schemeClr val="dk2"/>
              </a:solidFill>
            </a:endParaRPr>
          </a:p>
        </p:txBody>
      </p:sp>
      <p:sp>
        <p:nvSpPr>
          <p:cNvPr id="97" name="Google Shape;97;gefeb0e6a47_0_142"/>
          <p:cNvSpPr txBox="1"/>
          <p:nvPr/>
        </p:nvSpPr>
        <p:spPr>
          <a:xfrm>
            <a:off x="169881" y="12920"/>
            <a:ext cx="10656000" cy="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>
              <a:buSzPts val="2800"/>
            </a:pPr>
            <a:r>
              <a:rPr lang="pt-BR" sz="3700" b="1" dirty="0">
                <a:solidFill>
                  <a:schemeClr val="dk2"/>
                </a:solidFill>
              </a:rPr>
              <a:t>Brasil</a:t>
            </a:r>
            <a:endParaRPr sz="1900" dirty="0"/>
          </a:p>
        </p:txBody>
      </p:sp>
      <p:sp>
        <p:nvSpPr>
          <p:cNvPr id="98" name="Google Shape;98;gefeb0e6a47_0_142"/>
          <p:cNvSpPr/>
          <p:nvPr/>
        </p:nvSpPr>
        <p:spPr>
          <a:xfrm>
            <a:off x="379552" y="6383001"/>
            <a:ext cx="11476000" cy="376400"/>
          </a:xfrm>
          <a:prstGeom prst="rect">
            <a:avLst/>
          </a:prstGeom>
          <a:solidFill>
            <a:schemeClr val="lt2">
              <a:alpha val="84705"/>
            </a:schemeClr>
          </a:solidFill>
          <a:ln>
            <a:noFill/>
          </a:ln>
        </p:spPr>
        <p:txBody>
          <a:bodyPr spcFirstLastPara="1" wrap="square" lIns="68565" tIns="68565" rIns="68565" bIns="68565" anchor="ctr" anchorCtr="0">
            <a:noAutofit/>
          </a:bodyPr>
          <a:lstStyle/>
          <a:p>
            <a:pPr algn="ctr">
              <a:buSzPts val="1400"/>
            </a:pPr>
            <a:endParaRPr sz="1900" b="1">
              <a:solidFill>
                <a:schemeClr val="dk2"/>
              </a:solidFill>
            </a:endParaRPr>
          </a:p>
        </p:txBody>
      </p:sp>
      <p:sp>
        <p:nvSpPr>
          <p:cNvPr id="99" name="Google Shape;99;gefeb0e6a47_0_142"/>
          <p:cNvSpPr/>
          <p:nvPr/>
        </p:nvSpPr>
        <p:spPr>
          <a:xfrm>
            <a:off x="437232" y="2029848"/>
            <a:ext cx="3642000" cy="91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>
              <a:buSzPts val="800"/>
            </a:pPr>
            <a:endParaRPr sz="1100">
              <a:solidFill>
                <a:schemeClr val="dk2"/>
              </a:solidFill>
            </a:endParaRPr>
          </a:p>
        </p:txBody>
      </p:sp>
      <p:sp>
        <p:nvSpPr>
          <p:cNvPr id="100" name="Google Shape;100;gefeb0e6a47_0_142"/>
          <p:cNvSpPr/>
          <p:nvPr/>
        </p:nvSpPr>
        <p:spPr>
          <a:xfrm>
            <a:off x="8061956" y="2117117"/>
            <a:ext cx="3604400" cy="5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ctr">
              <a:buSzPts val="1600"/>
            </a:pPr>
            <a:r>
              <a:rPr lang="pt-BR" sz="2100" b="1">
                <a:solidFill>
                  <a:schemeClr val="lt1"/>
                </a:solidFill>
              </a:rPr>
              <a:t>Hipertensão em adultos</a:t>
            </a:r>
            <a:endParaRPr sz="2100" b="1">
              <a:solidFill>
                <a:schemeClr val="lt1"/>
              </a:solidFill>
            </a:endParaRPr>
          </a:p>
          <a:p>
            <a:pPr algn="ctr">
              <a:buSzPts val="1600"/>
            </a:pPr>
            <a:r>
              <a:rPr lang="pt-BR" sz="2100" b="1">
                <a:solidFill>
                  <a:schemeClr val="lt1"/>
                </a:solidFill>
              </a:rPr>
              <a:t>25,7%</a:t>
            </a:r>
            <a:endParaRPr sz="1900"/>
          </a:p>
        </p:txBody>
      </p:sp>
      <p:sp>
        <p:nvSpPr>
          <p:cNvPr id="101" name="Google Shape;101;gefeb0e6a47_0_142"/>
          <p:cNvSpPr/>
          <p:nvPr/>
        </p:nvSpPr>
        <p:spPr>
          <a:xfrm>
            <a:off x="831267" y="2117139"/>
            <a:ext cx="2877200" cy="8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ctr">
              <a:buSzPts val="1600"/>
            </a:pPr>
            <a:r>
              <a:rPr lang="pt-BR" sz="2100" b="1">
                <a:solidFill>
                  <a:schemeClr val="lt1"/>
                </a:solidFill>
              </a:rPr>
              <a:t>Diabetes em adultos 8,9%</a:t>
            </a:r>
            <a:endParaRPr sz="2100" b="1">
              <a:solidFill>
                <a:schemeClr val="lt1"/>
              </a:solidFill>
            </a:endParaRPr>
          </a:p>
        </p:txBody>
      </p:sp>
      <p:sp>
        <p:nvSpPr>
          <p:cNvPr id="102" name="Google Shape;102;gefeb0e6a47_0_142"/>
          <p:cNvSpPr/>
          <p:nvPr/>
        </p:nvSpPr>
        <p:spPr>
          <a:xfrm>
            <a:off x="4508551" y="2181867"/>
            <a:ext cx="3204800" cy="8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ctr">
              <a:buSzPts val="1600"/>
            </a:pPr>
            <a:r>
              <a:rPr lang="pt-BR" sz="2100" b="1">
                <a:solidFill>
                  <a:schemeClr val="lt1"/>
                </a:solidFill>
              </a:rPr>
              <a:t>Obesidade em adultos 18,9%</a:t>
            </a:r>
            <a:endParaRPr sz="1900"/>
          </a:p>
          <a:p>
            <a:pPr algn="ctr">
              <a:buSzPts val="1600"/>
            </a:pPr>
            <a:endParaRPr sz="2100" b="1">
              <a:solidFill>
                <a:schemeClr val="lt1"/>
              </a:solidFill>
            </a:endParaRPr>
          </a:p>
        </p:txBody>
      </p:sp>
      <p:sp>
        <p:nvSpPr>
          <p:cNvPr id="103" name="Google Shape;103;gefeb0e6a47_0_142"/>
          <p:cNvSpPr/>
          <p:nvPr/>
        </p:nvSpPr>
        <p:spPr>
          <a:xfrm>
            <a:off x="485567" y="3100133"/>
            <a:ext cx="11370000" cy="10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algn="ctr">
              <a:buSzPts val="3200"/>
            </a:pPr>
            <a:r>
              <a:rPr lang="pt-BR" sz="3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 milhão </a:t>
            </a:r>
            <a:r>
              <a:rPr lang="pt-BR" sz="3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 novos casos de obesidade em adultos/ano</a:t>
            </a:r>
            <a:endParaRPr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efeb0e6a47_0_142"/>
          <p:cNvSpPr/>
          <p:nvPr/>
        </p:nvSpPr>
        <p:spPr>
          <a:xfrm>
            <a:off x="224784" y="707183"/>
            <a:ext cx="11479600" cy="1149600"/>
          </a:xfrm>
          <a:prstGeom prst="rect">
            <a:avLst/>
          </a:prstGeom>
          <a:solidFill>
            <a:schemeClr val="lt2">
              <a:alpha val="84705"/>
            </a:schemeClr>
          </a:solidFill>
          <a:ln>
            <a:noFill/>
          </a:ln>
        </p:spPr>
        <p:txBody>
          <a:bodyPr spcFirstLastPara="1" wrap="square" lIns="68565" tIns="68565" rIns="68565" bIns="68565" anchor="ctr" anchorCtr="0">
            <a:noAutofit/>
          </a:bodyPr>
          <a:lstStyle/>
          <a:p>
            <a:pPr algn="ctr">
              <a:buSzPts val="1400"/>
            </a:pPr>
            <a:endParaRPr sz="1900" b="1">
              <a:solidFill>
                <a:schemeClr val="dk2"/>
              </a:solidFill>
            </a:endParaRPr>
          </a:p>
        </p:txBody>
      </p:sp>
      <p:sp>
        <p:nvSpPr>
          <p:cNvPr id="105" name="Google Shape;105;gefeb0e6a47_0_142"/>
          <p:cNvSpPr txBox="1"/>
          <p:nvPr/>
        </p:nvSpPr>
        <p:spPr>
          <a:xfrm>
            <a:off x="3759392" y="980787"/>
            <a:ext cx="30252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spAutoFit/>
          </a:bodyPr>
          <a:lstStyle/>
          <a:p>
            <a:pPr algn="ctr">
              <a:buSzPts val="1400"/>
            </a:pPr>
            <a:r>
              <a:rPr lang="pt-BR" sz="2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73% 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400"/>
            </a:pPr>
            <a:r>
              <a:rPr lang="pt-BR" sz="2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Mortes por DCNTs</a:t>
            </a:r>
            <a:endParaRPr sz="2100"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1000"/>
            </a:pPr>
            <a:endParaRPr sz="13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gefeb0e6a47_0_142"/>
          <p:cNvSpPr txBox="1"/>
          <p:nvPr/>
        </p:nvSpPr>
        <p:spPr>
          <a:xfrm>
            <a:off x="8523661" y="970795"/>
            <a:ext cx="2883600" cy="10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spAutoFit/>
          </a:bodyPr>
          <a:lstStyle/>
          <a:p>
            <a:pPr algn="ctr">
              <a:buSzPts val="1600"/>
            </a:pPr>
            <a:r>
              <a:rPr lang="pt-BR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928 000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600"/>
            </a:pPr>
            <a:r>
              <a:rPr lang="pt-BR" sz="24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Mortes por DCNTs*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>
              <a:buSzPts val="900"/>
            </a:pPr>
            <a:endParaRPr sz="1200">
              <a:solidFill>
                <a:schemeClr val="dk2"/>
              </a:solidFill>
            </a:endParaRPr>
          </a:p>
        </p:txBody>
      </p:sp>
      <p:sp>
        <p:nvSpPr>
          <p:cNvPr id="107" name="Google Shape;107;gefeb0e6a47_0_142"/>
          <p:cNvSpPr txBox="1"/>
          <p:nvPr/>
        </p:nvSpPr>
        <p:spPr>
          <a:xfrm>
            <a:off x="301593" y="6397976"/>
            <a:ext cx="7458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spAutoFit/>
          </a:bodyPr>
          <a:lstStyle/>
          <a:p>
            <a:pPr>
              <a:buSzPts val="1050"/>
            </a:pPr>
            <a:r>
              <a:rPr lang="pt-BR">
                <a:solidFill>
                  <a:schemeClr val="dk2"/>
                </a:solidFill>
              </a:rPr>
              <a:t>Monitoramento do progresso em matéria de doenças não transmissíveis 2017. OMS</a:t>
            </a:r>
            <a:endParaRPr sz="1900"/>
          </a:p>
        </p:txBody>
      </p:sp>
      <p:sp>
        <p:nvSpPr>
          <p:cNvPr id="108" name="Google Shape;108;gefeb0e6a47_0_142"/>
          <p:cNvSpPr txBox="1"/>
          <p:nvPr/>
        </p:nvSpPr>
        <p:spPr>
          <a:xfrm>
            <a:off x="301593" y="927123"/>
            <a:ext cx="2698800" cy="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spAutoFit/>
          </a:bodyPr>
          <a:lstStyle/>
          <a:p>
            <a:pPr algn="ctr">
              <a:buSzPts val="1600"/>
            </a:pPr>
            <a:r>
              <a:rPr lang="pt-BR" sz="2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População Brasileira</a:t>
            </a:r>
            <a:endParaRPr sz="1900"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SzPts val="1600"/>
            </a:pPr>
            <a:r>
              <a:rPr lang="pt-BR" sz="21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206 000 000</a:t>
            </a:r>
            <a:endParaRPr sz="21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efeb0e6a47_0_142"/>
          <p:cNvSpPr/>
          <p:nvPr/>
        </p:nvSpPr>
        <p:spPr>
          <a:xfrm>
            <a:off x="3000401" y="1294997"/>
            <a:ext cx="1003600" cy="2744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897" tIns="60932" rIns="121897" bIns="60932" anchor="ctr" anchorCtr="0">
            <a:noAutofit/>
          </a:bodyPr>
          <a:lstStyle/>
          <a:p>
            <a:pPr algn="ctr">
              <a:buSzPts val="1050"/>
            </a:pPr>
            <a:endParaRPr>
              <a:solidFill>
                <a:schemeClr val="dk2"/>
              </a:solidFill>
            </a:endParaRPr>
          </a:p>
        </p:txBody>
      </p:sp>
      <p:grpSp>
        <p:nvGrpSpPr>
          <p:cNvPr id="110" name="Google Shape;110;gefeb0e6a47_0_142"/>
          <p:cNvGrpSpPr/>
          <p:nvPr/>
        </p:nvGrpSpPr>
        <p:grpSpPr>
          <a:xfrm>
            <a:off x="6961623" y="1183820"/>
            <a:ext cx="764269" cy="266585"/>
            <a:chOff x="5907902" y="1616672"/>
            <a:chExt cx="470339" cy="256562"/>
          </a:xfrm>
        </p:grpSpPr>
        <p:sp>
          <p:nvSpPr>
            <p:cNvPr id="111" name="Google Shape;111;gefeb0e6a47_0_142"/>
            <p:cNvSpPr/>
            <p:nvPr/>
          </p:nvSpPr>
          <p:spPr>
            <a:xfrm>
              <a:off x="5907902" y="1616672"/>
              <a:ext cx="464400" cy="9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050"/>
              </a:pPr>
              <a:endParaRPr>
                <a:solidFill>
                  <a:schemeClr val="dk2"/>
                </a:solidFill>
              </a:endParaRPr>
            </a:p>
          </p:txBody>
        </p:sp>
        <p:sp>
          <p:nvSpPr>
            <p:cNvPr id="112" name="Google Shape;112;gefeb0e6a47_0_142"/>
            <p:cNvSpPr/>
            <p:nvPr/>
          </p:nvSpPr>
          <p:spPr>
            <a:xfrm>
              <a:off x="5913841" y="1778134"/>
              <a:ext cx="464400" cy="9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050"/>
              </a:pPr>
              <a:endParaRPr>
                <a:solidFill>
                  <a:schemeClr val="dk2"/>
                </a:solidFill>
              </a:endParaRPr>
            </a:p>
          </p:txBody>
        </p:sp>
      </p:grpSp>
      <p:pic>
        <p:nvPicPr>
          <p:cNvPr id="114" name="Google Shape;114;gefeb0e6a47_0_142" descr="C:\Users\tatiana.teles\Desktop\shutterstock_462958111.png"/>
          <p:cNvPicPr preferRelativeResize="0"/>
          <p:nvPr/>
        </p:nvPicPr>
        <p:blipFill rotWithShape="1">
          <a:blip r:embed="rId3">
            <a:alphaModFix/>
          </a:blip>
          <a:srcRect l="10130" r="2836"/>
          <a:stretch/>
        </p:blipFill>
        <p:spPr>
          <a:xfrm>
            <a:off x="831269" y="4596324"/>
            <a:ext cx="2333175" cy="1452893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5" name="Google Shape;115;gefeb0e6a47_0_142"/>
          <p:cNvSpPr txBox="1"/>
          <p:nvPr/>
        </p:nvSpPr>
        <p:spPr>
          <a:xfrm>
            <a:off x="3966149" y="4353557"/>
            <a:ext cx="6661200" cy="6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spAutoFit/>
          </a:bodyPr>
          <a:lstStyle/>
          <a:p>
            <a:pPr>
              <a:buSzPts val="1900"/>
            </a:pPr>
            <a:r>
              <a:rPr lang="pt-BR" sz="2500">
                <a:latin typeface="Calibri"/>
                <a:ea typeface="Calibri"/>
                <a:cs typeface="Calibri"/>
                <a:sym typeface="Calibri"/>
              </a:rPr>
              <a:t>A mudança de hábitos começa cedo:</a:t>
            </a:r>
            <a:endParaRPr sz="25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efeb0e6a47_0_142"/>
          <p:cNvSpPr txBox="1"/>
          <p:nvPr/>
        </p:nvSpPr>
        <p:spPr>
          <a:xfrm>
            <a:off x="3708467" y="4989567"/>
            <a:ext cx="7999600" cy="13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60932" rIns="121897" bIns="60932" anchor="t" anchorCtr="0">
            <a:noAutofit/>
          </a:bodyPr>
          <a:lstStyle/>
          <a:p>
            <a:pPr marL="380990" indent="-364058">
              <a:buSzPts val="1600"/>
              <a:buFont typeface="Arial"/>
              <a:buChar char="•"/>
            </a:pPr>
            <a:r>
              <a:rPr lang="pt-BR" sz="2000" b="1" dirty="0">
                <a:solidFill>
                  <a:srgbClr val="31440F"/>
                </a:solidFill>
              </a:rPr>
              <a:t>32,3% </a:t>
            </a:r>
            <a:r>
              <a:rPr lang="pt-BR" sz="2000" dirty="0">
                <a:solidFill>
                  <a:schemeClr val="dk1"/>
                </a:solidFill>
              </a:rPr>
              <a:t>de crianças menores de cinco anos consomem refrigerante ou suco artificial</a:t>
            </a:r>
            <a:endParaRPr sz="2000" dirty="0">
              <a:solidFill>
                <a:schemeClr val="dk1"/>
              </a:solidFill>
            </a:endParaRPr>
          </a:p>
          <a:p>
            <a:pPr marL="380990" indent="-364058">
              <a:spcBef>
                <a:spcPts val="480"/>
              </a:spcBef>
              <a:buSzPts val="1600"/>
              <a:buFont typeface="Arial"/>
              <a:buChar char="•"/>
            </a:pPr>
            <a:r>
              <a:rPr lang="pt-BR" sz="2000" b="1" dirty="0">
                <a:solidFill>
                  <a:srgbClr val="31440F"/>
                </a:solidFill>
              </a:rPr>
              <a:t>60,8% </a:t>
            </a:r>
            <a:r>
              <a:rPr lang="pt-BR" sz="2000" dirty="0">
                <a:solidFill>
                  <a:schemeClr val="dk1"/>
                </a:solidFill>
              </a:rPr>
              <a:t>de crianças menores de 2 </a:t>
            </a:r>
            <a:r>
              <a:rPr lang="pt-BR" sz="2000" dirty="0" smtClean="0">
                <a:solidFill>
                  <a:schemeClr val="dk1"/>
                </a:solidFill>
              </a:rPr>
              <a:t>anos </a:t>
            </a:r>
            <a:r>
              <a:rPr lang="pt-BR" sz="2000" dirty="0">
                <a:solidFill>
                  <a:schemeClr val="dk1"/>
                </a:solidFill>
              </a:rPr>
              <a:t>comem biscoitos ou bolachas </a:t>
            </a:r>
            <a:r>
              <a:rPr lang="pt-BR" sz="2000" dirty="0" smtClean="0">
                <a:solidFill>
                  <a:schemeClr val="dk1"/>
                </a:solidFill>
              </a:rPr>
              <a:t>recheadas</a:t>
            </a:r>
            <a:endParaRPr sz="20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6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43061" y="450574"/>
            <a:ext cx="6016487" cy="59502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540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	Os</a:t>
            </a:r>
            <a:r>
              <a:rPr lang="pt-BR" sz="2000" dirty="0">
                <a:solidFill>
                  <a:schemeClr val="tx1"/>
                </a:solidFill>
              </a:rPr>
              <a:t> alimentos mais saudáveis – como frutas, verduras e legumes – apresentam uma elevação de preço superior à média dos alimentos e muito acima dos </a:t>
            </a:r>
            <a:r>
              <a:rPr lang="pt-BR" sz="2000" dirty="0" err="1" smtClean="0">
                <a:solidFill>
                  <a:schemeClr val="tx1"/>
                </a:solidFill>
              </a:rPr>
              <a:t>ultraprocessados</a:t>
            </a:r>
            <a:r>
              <a:rPr lang="pt-BR" sz="2000" dirty="0" smtClean="0">
                <a:solidFill>
                  <a:schemeClr val="tx1"/>
                </a:solidFill>
              </a:rPr>
              <a:t> desde 2006: 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inflação </a:t>
            </a:r>
            <a:r>
              <a:rPr lang="pt-BR" sz="2000" dirty="0">
                <a:solidFill>
                  <a:schemeClr val="tx1"/>
                </a:solidFill>
              </a:rPr>
              <a:t>de alimentos, produção de alimentos e terras agrícolas, preço de alimentos, tributação de alimentos </a:t>
            </a:r>
            <a:r>
              <a:rPr lang="pt-BR" sz="2000" dirty="0" err="1">
                <a:solidFill>
                  <a:schemeClr val="tx1"/>
                </a:solidFill>
              </a:rPr>
              <a:t>ultraprocessados</a:t>
            </a:r>
            <a:r>
              <a:rPr lang="pt-BR" sz="2000" dirty="0">
                <a:solidFill>
                  <a:schemeClr val="tx1"/>
                </a:solidFill>
              </a:rPr>
              <a:t> e alimentos saudáveis, e benefícios fiscais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sz="2000" dirty="0" smtClean="0">
                <a:solidFill>
                  <a:schemeClr val="tx1"/>
                </a:solidFill>
              </a:rPr>
              <a:t>Razões estruturais x conjunturais.</a:t>
            </a:r>
          </a:p>
          <a:p>
            <a:pPr marL="25400" indent="0"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marL="25400" indent="0">
              <a:buNone/>
            </a:pP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b="1" dirty="0" smtClean="0">
                <a:solidFill>
                  <a:schemeClr val="tx1"/>
                </a:solidFill>
              </a:rPr>
              <a:t>Objetivos</a:t>
            </a:r>
            <a:r>
              <a:rPr lang="pt-BR" sz="2000" b="1" dirty="0">
                <a:solidFill>
                  <a:schemeClr val="tx1"/>
                </a:solidFill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Compreender a </a:t>
            </a:r>
            <a:r>
              <a:rPr lang="pt-BR" sz="2000" b="1" dirty="0">
                <a:solidFill>
                  <a:schemeClr val="tx1"/>
                </a:solidFill>
              </a:rPr>
              <a:t>evolução dos preços </a:t>
            </a:r>
            <a:r>
              <a:rPr lang="pt-BR" sz="2000" dirty="0">
                <a:solidFill>
                  <a:schemeClr val="tx1"/>
                </a:solidFill>
              </a:rPr>
              <a:t>dos alimentos.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solidFill>
                  <a:schemeClr val="tx1"/>
                </a:solidFill>
              </a:rPr>
              <a:t>Contribuir para a formulação de políticas regulatórias que visem baratear os alimentos saudáveis</a:t>
            </a:r>
            <a:r>
              <a:rPr lang="pt-BR" sz="2000" dirty="0">
                <a:solidFill>
                  <a:schemeClr val="tx1"/>
                </a:solidFill>
              </a:rPr>
              <a:t>, para enfrentar a crescente </a:t>
            </a:r>
            <a:r>
              <a:rPr lang="pt-BR" sz="2000" dirty="0" err="1">
                <a:solidFill>
                  <a:schemeClr val="tx1"/>
                </a:solidFill>
              </a:rPr>
              <a:t>InSAN</a:t>
            </a:r>
            <a:r>
              <a:rPr lang="pt-BR" sz="2000" dirty="0">
                <a:solidFill>
                  <a:schemeClr val="tx1"/>
                </a:solidFill>
              </a:rPr>
              <a:t> e melhorar a saúde da população.</a:t>
            </a:r>
          </a:p>
          <a:p>
            <a:endParaRPr lang="pt-BR" sz="2000" dirty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6" y="879144"/>
            <a:ext cx="3860731" cy="36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60086" y="5325841"/>
            <a:ext cx="420528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https://blog.actbr.org.br/alimentacao-saudavel/act-lanca-dinamica-e-diferencas-dos-precos-dos-alimentos-saudaveis-e-ultraprocessados-no-brasil/3236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0086" y="4831812"/>
            <a:ext cx="404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Autor: Valter </a:t>
            </a:r>
            <a:r>
              <a:rPr lang="pt-BR" sz="1200" dirty="0"/>
              <a:t>Palmieri Jr., </a:t>
            </a:r>
            <a:r>
              <a:rPr lang="pt-BR" sz="1200" dirty="0" smtClean="0"/>
              <a:t>doutor/Unicamp -  relatório completo será lançado em </a:t>
            </a:r>
            <a:r>
              <a:rPr lang="pt-BR" sz="1200" dirty="0"/>
              <a:t>dezembro. 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62578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265" y="3838206"/>
            <a:ext cx="4232839" cy="27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0" y="1194482"/>
            <a:ext cx="7572974" cy="459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39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543" y="3771720"/>
            <a:ext cx="5204649" cy="289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71" y="602637"/>
            <a:ext cx="7077762" cy="365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93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75479" y="332409"/>
            <a:ext cx="10584069" cy="4526100"/>
          </a:xfrm>
        </p:spPr>
        <p:txBody>
          <a:bodyPr/>
          <a:lstStyle/>
          <a:p>
            <a:pPr marL="25400" indent="0">
              <a:buNone/>
            </a:pPr>
            <a:r>
              <a:rPr lang="pt-BR" sz="1600" b="1" dirty="0">
                <a:solidFill>
                  <a:schemeClr val="tx1"/>
                </a:solidFill>
              </a:rPr>
              <a:t>OS IMPACTOS NO PADRÃO ALIMENTAR </a:t>
            </a:r>
            <a:r>
              <a:rPr lang="pt-BR" sz="1600" b="1" dirty="0" smtClean="0">
                <a:solidFill>
                  <a:schemeClr val="tx1"/>
                </a:solidFill>
              </a:rPr>
              <a:t>BRASILEIRO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>
                <a:solidFill>
                  <a:schemeClr val="tx1"/>
                </a:solidFill>
              </a:rPr>
              <a:t>• Quanto mais barato e acessível é o </a:t>
            </a:r>
            <a:r>
              <a:rPr lang="pt-BR" sz="1600" dirty="0" err="1">
                <a:solidFill>
                  <a:schemeClr val="tx1"/>
                </a:solidFill>
              </a:rPr>
              <a:t>ultraprocessado</a:t>
            </a:r>
            <a:r>
              <a:rPr lang="pt-BR" sz="1600" dirty="0">
                <a:solidFill>
                  <a:schemeClr val="tx1"/>
                </a:solidFill>
              </a:rPr>
              <a:t> produzido pelos grandes conglomerados em relação ao alimento in natura ou pouco processado, maior é a modificação do padrão de consumo alimentar em prol de uma alimentação menos saudável</a:t>
            </a:r>
            <a:r>
              <a:rPr lang="pt-BR" sz="1600" dirty="0" smtClean="0">
                <a:solidFill>
                  <a:schemeClr val="tx1"/>
                </a:solidFill>
              </a:rPr>
              <a:t>;</a:t>
            </a:r>
          </a:p>
          <a:p>
            <a:r>
              <a:rPr lang="pt-BR" sz="1600" dirty="0" smtClean="0">
                <a:solidFill>
                  <a:schemeClr val="tx1"/>
                </a:solidFill>
              </a:rPr>
              <a:t> </a:t>
            </a:r>
            <a:r>
              <a:rPr lang="pt-BR" sz="1600" dirty="0">
                <a:solidFill>
                  <a:schemeClr val="tx1"/>
                </a:solidFill>
              </a:rPr>
              <a:t>• É um processo circular, pois a grande indústria é a maior demandante das principais commodities agrícolas no mundo; </a:t>
            </a:r>
            <a:endParaRPr lang="pt-BR" sz="1600" dirty="0" smtClean="0">
              <a:solidFill>
                <a:schemeClr val="tx1"/>
              </a:solidFill>
            </a:endParaRPr>
          </a:p>
          <a:p>
            <a:r>
              <a:rPr lang="pt-BR" sz="1600" dirty="0" smtClean="0">
                <a:solidFill>
                  <a:schemeClr val="tx1"/>
                </a:solidFill>
              </a:rPr>
              <a:t>• </a:t>
            </a:r>
            <a:r>
              <a:rPr lang="pt-BR" sz="1600" dirty="0">
                <a:solidFill>
                  <a:schemeClr val="tx1"/>
                </a:solidFill>
              </a:rPr>
              <a:t>A indústria consegue (por meio do trigo, açúcar e milho, por exemplo) produzir milhares de sabores artificiais diferentes, mas ela não necessita de variedade. </a:t>
            </a:r>
            <a:endParaRPr lang="pt-BR" sz="1600" dirty="0" smtClean="0">
              <a:solidFill>
                <a:schemeClr val="tx1"/>
              </a:solidFill>
            </a:endParaRPr>
          </a:p>
          <a:p>
            <a:r>
              <a:rPr lang="pt-BR" sz="1600" dirty="0" smtClean="0">
                <a:solidFill>
                  <a:schemeClr val="tx1"/>
                </a:solidFill>
              </a:rPr>
              <a:t>Ao </a:t>
            </a:r>
            <a:r>
              <a:rPr lang="pt-BR" sz="1600" dirty="0">
                <a:solidFill>
                  <a:schemeClr val="tx1"/>
                </a:solidFill>
              </a:rPr>
              <a:t>contrário, busca escala para baratear seus produtos, e isso só acontece porque a maior parte das terras é destinada para produção dessas poucas commodities.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85" y="3553446"/>
            <a:ext cx="7401300" cy="305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3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42"/>
            <a:ext cx="7491459" cy="5043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90" y="1214386"/>
            <a:ext cx="5044475" cy="483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63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43061" y="450574"/>
            <a:ext cx="6016487" cy="59502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5400" indent="0">
              <a:buNone/>
            </a:pPr>
            <a:r>
              <a:rPr lang="pt-BR" sz="1600" dirty="0" smtClean="0"/>
              <a:t>POSSÍVEIS </a:t>
            </a:r>
            <a:r>
              <a:rPr lang="pt-BR" sz="1600" dirty="0"/>
              <a:t>CAMINHOS </a:t>
            </a:r>
            <a:r>
              <a:rPr lang="pt-BR" sz="1600" dirty="0" smtClean="0"/>
              <a:t>- políticas </a:t>
            </a:r>
            <a:r>
              <a:rPr lang="pt-BR" sz="1600" dirty="0"/>
              <a:t>estruturais, além de soluções para os problemas de curto prazo, como:</a:t>
            </a:r>
            <a:endParaRPr lang="pt-BR" sz="1600" dirty="0" smtClean="0">
              <a:solidFill>
                <a:schemeClr val="tx1"/>
              </a:solidFill>
            </a:endParaRPr>
          </a:p>
          <a:p>
            <a:r>
              <a:rPr lang="pt-BR" sz="1600" dirty="0" smtClean="0">
                <a:solidFill>
                  <a:schemeClr val="tx1"/>
                </a:solidFill>
              </a:rPr>
              <a:t>Maior </a:t>
            </a:r>
            <a:r>
              <a:rPr lang="pt-BR" sz="1600" dirty="0">
                <a:solidFill>
                  <a:schemeClr val="tx1"/>
                </a:solidFill>
              </a:rPr>
              <a:t>democratização do acesso à terra, com condições plenamente adequadas; </a:t>
            </a:r>
          </a:p>
          <a:p>
            <a:r>
              <a:rPr lang="pt-BR" sz="1600" dirty="0">
                <a:solidFill>
                  <a:schemeClr val="tx1"/>
                </a:solidFill>
              </a:rPr>
              <a:t>Maiores incentivos tecnológicos, logísticos, financeiros e tributários para a agricultura familiar; </a:t>
            </a:r>
          </a:p>
          <a:p>
            <a:r>
              <a:rPr lang="pt-BR" sz="1600" dirty="0">
                <a:solidFill>
                  <a:schemeClr val="tx1"/>
                </a:solidFill>
              </a:rPr>
              <a:t>Criatividade para lançar estratégias que estimulem o consumo de alimentos de verdade, variados e saudáveis, uma vez que a oferta e a demanda, nesse caso, devem ser igualmente estimuladas.</a:t>
            </a:r>
          </a:p>
          <a:p>
            <a:r>
              <a:rPr lang="pt-BR" sz="1600" dirty="0">
                <a:solidFill>
                  <a:schemeClr val="tx1"/>
                </a:solidFill>
              </a:rPr>
              <a:t>Enfrentar o poder dos oligopólios, não apenas de quem produz e processa o alimento, mas também de quem vende (supermercados), uma vez que a margem de lucro dos alimentos orgânicos é maior por parte deles do que dos pequenos produtores; </a:t>
            </a:r>
          </a:p>
          <a:p>
            <a:r>
              <a:rPr lang="pt-BR" sz="1600" dirty="0">
                <a:solidFill>
                  <a:schemeClr val="tx1"/>
                </a:solidFill>
              </a:rPr>
              <a:t>Lutar por uma reforma tributária que atue em todo o processo produtivo, incentivando o pequeno produtor e onerando toda a cadeia que contribui para a formação dos preços dos alimentos </a:t>
            </a:r>
            <a:r>
              <a:rPr lang="pt-BR" sz="1600" dirty="0" err="1">
                <a:solidFill>
                  <a:schemeClr val="tx1"/>
                </a:solidFill>
              </a:rPr>
              <a:t>ultraprocessados</a:t>
            </a:r>
            <a:r>
              <a:rPr lang="pt-BR" sz="1600" dirty="0">
                <a:solidFill>
                  <a:schemeClr val="tx1"/>
                </a:solidFill>
              </a:rPr>
              <a:t>.</a:t>
            </a:r>
          </a:p>
          <a:p>
            <a:endParaRPr lang="pt-BR" sz="1600" dirty="0"/>
          </a:p>
          <a:p>
            <a:pPr marL="0" indent="0">
              <a:buNone/>
            </a:pPr>
            <a:endParaRPr lang="pt-BR" sz="1600" dirty="0">
              <a:solidFill>
                <a:schemeClr val="tx1"/>
              </a:solidFill>
            </a:endParaRPr>
          </a:p>
          <a:p>
            <a:endParaRPr lang="pt-BR" sz="1600" dirty="0">
              <a:solidFill>
                <a:schemeClr val="tx1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6" y="879144"/>
            <a:ext cx="3860731" cy="368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360086" y="5325841"/>
            <a:ext cx="420528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/>
              <a:t>https://blog.actbr.org.br/alimentacao-saudavel/act-lanca-dinamica-e-diferencas-dos-precos-dos-alimentos-saudaveis-e-ultraprocessados-no-brasil/3236</a:t>
            </a:r>
          </a:p>
        </p:txBody>
      </p:sp>
      <p:sp>
        <p:nvSpPr>
          <p:cNvPr id="5" name="Retângulo 4"/>
          <p:cNvSpPr/>
          <p:nvPr/>
        </p:nvSpPr>
        <p:spPr>
          <a:xfrm>
            <a:off x="360086" y="4831812"/>
            <a:ext cx="4046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/>
              <a:t>Autor: Valter </a:t>
            </a:r>
            <a:r>
              <a:rPr lang="pt-BR" sz="1200" dirty="0"/>
              <a:t>Palmieri Jr., </a:t>
            </a:r>
            <a:r>
              <a:rPr lang="pt-BR" sz="1200" dirty="0" smtClean="0"/>
              <a:t>doutor/Unicamp -  relatório completo será lançado em </a:t>
            </a:r>
            <a:r>
              <a:rPr lang="pt-BR" sz="1200" dirty="0"/>
              <a:t>dezembro. 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73421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999" y="1311261"/>
            <a:ext cx="3469376" cy="433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300032" y="6338188"/>
            <a:ext cx="4697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https://idec.org.br/ferramenta/tributos-consumo-e-direitos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9" y="5509195"/>
            <a:ext cx="2915988" cy="136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687" y="1131272"/>
            <a:ext cx="5057879" cy="5060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38539" y="156464"/>
            <a:ext cx="114896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/>
              <a:t>O Idec faz parte do movimento por uma “Reforma Tributária 3S” (Solidária, Saudável e Sustentável) que vocaliza </a:t>
            </a:r>
            <a:r>
              <a:rPr lang="pt-BR" sz="1600" b="1" dirty="0"/>
              <a:t>um sistema que reduza desigualdades, promova a sustentabilidade ambiental e a saúde </a:t>
            </a:r>
            <a:r>
              <a:rPr lang="pt-BR" sz="1600" b="1" dirty="0" smtClean="0"/>
              <a:t>coletiva. </a:t>
            </a:r>
            <a:r>
              <a:rPr lang="pt-BR" sz="1600" dirty="0" smtClean="0"/>
              <a:t>Propõe </a:t>
            </a:r>
            <a:r>
              <a:rPr lang="pt-BR" sz="1600" dirty="0"/>
              <a:t>que as discussões sobre a Reforma Tributária ou quaisquer revisões da legislação fiscal no Brasil: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6521" y="274876"/>
            <a:ext cx="990680" cy="48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23" y="1030853"/>
            <a:ext cx="3535638" cy="4754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6867" y="6336364"/>
            <a:ext cx="39378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https://idec.org.br/ferramenta/tributos-consumo-e-direitos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3397" y="279843"/>
            <a:ext cx="6669985" cy="150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717774" y="1973544"/>
            <a:ext cx="7023652" cy="42780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Estudo </a:t>
            </a:r>
            <a:r>
              <a:rPr lang="pt-BR" sz="1600" dirty="0"/>
              <a:t>do </a:t>
            </a:r>
            <a:r>
              <a:rPr lang="pt-BR" sz="1600" dirty="0" smtClean="0"/>
              <a:t>Dieese </a:t>
            </a:r>
            <a:r>
              <a:rPr lang="pt-BR" sz="1600" dirty="0"/>
              <a:t>mostra que 23% do preço médio da cesta básica é composto por impostos</a:t>
            </a:r>
            <a:r>
              <a:rPr lang="pt-BR" sz="1600" dirty="0" smtClean="0"/>
              <a:t>.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Em </a:t>
            </a:r>
            <a:r>
              <a:rPr lang="pt-BR" sz="1600" dirty="0"/>
              <a:t>2018, o Brasil alcançou o título de um dos maiores consumidores de agrotóxicos do </a:t>
            </a:r>
            <a:r>
              <a:rPr lang="pt-BR" sz="1600" dirty="0" smtClean="0"/>
              <a:t>mundo. </a:t>
            </a:r>
            <a:r>
              <a:rPr lang="pt-BR" sz="1600" dirty="0"/>
              <a:t>A desoneração de alimentos orgânicos é um caminho importante para mais saúde para a população e para o </a:t>
            </a:r>
            <a:r>
              <a:rPr lang="pt-BR" sz="1600" dirty="0" smtClean="0"/>
              <a:t>planeta. Os agrotóxicos </a:t>
            </a:r>
            <a:r>
              <a:rPr lang="pt-BR" sz="1600" dirty="0"/>
              <a:t>contam hoje com altas desonerações </a:t>
            </a:r>
            <a:r>
              <a:rPr lang="pt-BR" sz="1600" dirty="0" smtClean="0"/>
              <a:t>tributárias (IPI ou </a:t>
            </a:r>
            <a:r>
              <a:rPr lang="pt-BR" sz="1600" dirty="0"/>
              <a:t>ICMS </a:t>
            </a:r>
            <a:r>
              <a:rPr lang="pt-BR" sz="1600" dirty="0" smtClean="0"/>
              <a:t>são </a:t>
            </a:r>
            <a:r>
              <a:rPr lang="pt-BR" sz="1600" dirty="0"/>
              <a:t>reduzidos em, no mínimo, 60% ou não são </a:t>
            </a:r>
            <a:r>
              <a:rPr lang="pt-BR" sz="1600" dirty="0" smtClean="0"/>
              <a:t>cobrados).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 smtClean="0"/>
              <a:t>As </a:t>
            </a:r>
            <a:r>
              <a:rPr lang="pt-BR" sz="1600" dirty="0"/>
              <a:t>bebidas açucaradas, alimentos </a:t>
            </a:r>
            <a:r>
              <a:rPr lang="pt-BR" sz="1600" dirty="0" err="1"/>
              <a:t>ultraprocessados</a:t>
            </a:r>
            <a:r>
              <a:rPr lang="pt-BR" sz="1600" dirty="0"/>
              <a:t> e agrotóxicos contam com benefícios </a:t>
            </a:r>
            <a:r>
              <a:rPr lang="pt-BR" sz="1600" dirty="0" smtClean="0"/>
              <a:t>tributários - </a:t>
            </a:r>
            <a:r>
              <a:rPr lang="pt-BR" sz="1600" dirty="0"/>
              <a:t>a produção e consumo desses produtos gera custos pesados ao </a:t>
            </a:r>
            <a:r>
              <a:rPr lang="pt-BR" sz="1600" dirty="0" smtClean="0"/>
              <a:t>Estado (sistema </a:t>
            </a:r>
            <a:r>
              <a:rPr lang="pt-BR" sz="1600" dirty="0"/>
              <a:t>de </a:t>
            </a:r>
            <a:r>
              <a:rPr lang="pt-BR" sz="1600" dirty="0" smtClean="0"/>
              <a:t>saúde, exigem políticas </a:t>
            </a:r>
            <a:r>
              <a:rPr lang="pt-BR" sz="1600" dirty="0"/>
              <a:t>de controle e mitigação de danos </a:t>
            </a:r>
            <a:r>
              <a:rPr lang="pt-BR" sz="1600" dirty="0" smtClean="0"/>
              <a:t>ambientais e diminuem a capacidade arrecadatória do país) - o </a:t>
            </a:r>
            <a:r>
              <a:rPr lang="pt-BR" sz="1600" dirty="0"/>
              <a:t>imposto seletivo </a:t>
            </a:r>
            <a:r>
              <a:rPr lang="pt-BR" sz="1600" dirty="0" smtClean="0"/>
              <a:t>com </a:t>
            </a:r>
            <a:r>
              <a:rPr lang="pt-BR" sz="1600" dirty="0"/>
              <a:t>alíquota especial para esses produtos, com o objetivo </a:t>
            </a:r>
            <a:r>
              <a:rPr lang="pt-BR" sz="1600" dirty="0" smtClean="0"/>
              <a:t>de </a:t>
            </a:r>
            <a:r>
              <a:rPr lang="pt-BR" sz="1600" dirty="0" err="1"/>
              <a:t>desincentivar</a:t>
            </a:r>
            <a:r>
              <a:rPr lang="pt-BR" sz="1600" dirty="0"/>
              <a:t> seu consumo e gerar ganhos à saúde da população e à preservação do meio ambiente. </a:t>
            </a:r>
          </a:p>
        </p:txBody>
      </p:sp>
    </p:spTree>
    <p:extLst>
      <p:ext uri="{BB962C8B-B14F-4D97-AF65-F5344CB8AC3E}">
        <p14:creationId xmlns:p14="http://schemas.microsoft.com/office/powerpoint/2010/main" val="150121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0" descr="https://lh5.googleusercontent.com/jlSwwD1lXfDrfkcw674kDNp-K_ADw8jsr97je_NNucRls-5ZsvC9jPv_bWlqwVXvRUxWIqPlNTMusUJErgP9TYR_-NppmYofBM4Etd8AvCXUtZDo-EHsXP6052tbXsomxCiPFb4lnYcY4lPYmw"/>
          <p:cNvPicPr preferRelativeResize="0"/>
          <p:nvPr/>
        </p:nvPicPr>
        <p:blipFill rotWithShape="1">
          <a:blip r:embed="rId3">
            <a:alphaModFix/>
          </a:blip>
          <a:srcRect l="1072" t="74140" r="67467" b="18403"/>
          <a:stretch/>
        </p:blipFill>
        <p:spPr>
          <a:xfrm>
            <a:off x="228272" y="3359151"/>
            <a:ext cx="4015100" cy="1352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6" name="Google Shape;126;p20"/>
          <p:cNvCxnSpPr/>
          <p:nvPr/>
        </p:nvCxnSpPr>
        <p:spPr>
          <a:xfrm>
            <a:off x="1471612" y="3338512"/>
            <a:ext cx="9210300" cy="0"/>
          </a:xfrm>
          <a:prstGeom prst="straightConnector1">
            <a:avLst/>
          </a:prstGeom>
          <a:noFill/>
          <a:ln w="28575" cap="flat" cmpd="sng">
            <a:solidFill>
              <a:srgbClr val="B7D1C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20"/>
          <p:cNvSpPr txBox="1"/>
          <p:nvPr/>
        </p:nvSpPr>
        <p:spPr>
          <a:xfrm>
            <a:off x="2097087" y="15875"/>
            <a:ext cx="2715900" cy="14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7B"/>
              </a:buClr>
              <a:buSzPts val="8800"/>
              <a:buFont typeface="Arial"/>
              <a:buNone/>
            </a:pPr>
            <a:r>
              <a:rPr lang="en-US" sz="8800" b="1" i="0" u="none" strike="noStrike" cap="none">
                <a:solidFill>
                  <a:srgbClr val="00447B"/>
                </a:solidFill>
                <a:latin typeface="Arial"/>
                <a:ea typeface="Arial"/>
                <a:cs typeface="Arial"/>
                <a:sym typeface="Arial"/>
              </a:rPr>
              <a:t>Idec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0"/>
          <p:cNvSpPr txBox="1"/>
          <p:nvPr/>
        </p:nvSpPr>
        <p:spPr>
          <a:xfrm>
            <a:off x="4498974" y="3621075"/>
            <a:ext cx="7516800" cy="3109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5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Instituto Brasileiro de Defesa do Consumidor (Idec)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5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Fundado em 1987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5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Organização não-governamental sem fins lucrativos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5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contribuições de pessoas físicas e fundações internacionais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500"/>
              <a:buFont typeface="Arial"/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Atuação</a:t>
            </a:r>
            <a:r>
              <a:rPr lang="en-US" sz="2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pesquisas, mobilização, conscientização do consumidor, incidência em políticas públicas e ações civis públicas</a:t>
            </a:r>
            <a:endParaRPr sz="2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" name="Google Shape;129;p20"/>
          <p:cNvCxnSpPr/>
          <p:nvPr/>
        </p:nvCxnSpPr>
        <p:spPr>
          <a:xfrm>
            <a:off x="4695826" y="1160463"/>
            <a:ext cx="3275100" cy="0"/>
          </a:xfrm>
          <a:prstGeom prst="straightConnector1">
            <a:avLst/>
          </a:prstGeom>
          <a:noFill/>
          <a:ln w="28575" cap="flat" cmpd="sng">
            <a:solidFill>
              <a:srgbClr val="B7D1C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0" name="Google Shape;130;p20"/>
          <p:cNvSpPr txBox="1"/>
          <p:nvPr/>
        </p:nvSpPr>
        <p:spPr>
          <a:xfrm>
            <a:off x="1858961" y="1117600"/>
            <a:ext cx="1965300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3DD"/>
              </a:buClr>
              <a:buSzPts val="13900"/>
              <a:buFont typeface="Arial"/>
              <a:buNone/>
            </a:pPr>
            <a:r>
              <a:rPr lang="en-US" sz="13900" b="0" i="0" u="none" strike="noStrike" cap="none">
                <a:solidFill>
                  <a:srgbClr val="D3E3DD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0"/>
          <p:cNvSpPr txBox="1"/>
          <p:nvPr/>
        </p:nvSpPr>
        <p:spPr>
          <a:xfrm>
            <a:off x="2465367" y="1619267"/>
            <a:ext cx="5958000" cy="145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900"/>
              <a:buFont typeface="Arial Narrow"/>
              <a:buNone/>
            </a:pPr>
            <a:r>
              <a:rPr lang="en-US" sz="2400" b="1" i="1" u="none" strike="noStrike" cap="non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Promover a educação, a conscientização, a defesa dos direitos do consumidor e a ética nas relações de consumo, com total independência política e econômica.</a:t>
            </a:r>
            <a:endParaRPr sz="2400" b="1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 rot="10800000">
            <a:off x="6786586" y="1304975"/>
            <a:ext cx="1965300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3DD"/>
              </a:buClr>
              <a:buSzPts val="13900"/>
              <a:buFont typeface="Arial"/>
              <a:buNone/>
            </a:pPr>
            <a:r>
              <a:rPr lang="en-US" sz="13900" b="0" i="0" u="none" strike="noStrike" cap="none">
                <a:solidFill>
                  <a:srgbClr val="D3E3DD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4613274" y="1104900"/>
            <a:ext cx="1914900" cy="39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A492"/>
              </a:buClr>
              <a:buSzPts val="2000"/>
              <a:buFont typeface="Arial"/>
              <a:buNone/>
            </a:pPr>
            <a:r>
              <a:rPr lang="en-US" sz="2400" b="1" i="0" u="none" strike="noStrike" cap="none">
                <a:solidFill>
                  <a:srgbClr val="71A492"/>
                </a:solidFill>
                <a:latin typeface="Arial"/>
                <a:ea typeface="Arial"/>
                <a:cs typeface="Arial"/>
                <a:sym typeface="Arial"/>
              </a:rPr>
              <a:t>Missão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" name="Google Shape;134;p20"/>
          <p:cNvCxnSpPr/>
          <p:nvPr/>
        </p:nvCxnSpPr>
        <p:spPr>
          <a:xfrm>
            <a:off x="4695826" y="1160463"/>
            <a:ext cx="3727500" cy="0"/>
          </a:xfrm>
          <a:prstGeom prst="straightConnector1">
            <a:avLst/>
          </a:prstGeom>
          <a:noFill/>
          <a:ln w="28575" cap="flat" cmpd="sng">
            <a:solidFill>
              <a:srgbClr val="B7D1C8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5" name="Google Shape;135;p20"/>
          <p:cNvSpPr txBox="1"/>
          <p:nvPr/>
        </p:nvSpPr>
        <p:spPr>
          <a:xfrm>
            <a:off x="4281487" y="3121025"/>
            <a:ext cx="303300" cy="1458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99" y="396946"/>
            <a:ext cx="3775385" cy="394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Google Shape;251;p30"/>
          <p:cNvSpPr/>
          <p:nvPr/>
        </p:nvSpPr>
        <p:spPr>
          <a:xfrm>
            <a:off x="4360507" y="723067"/>
            <a:ext cx="7076119" cy="3146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0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Onde</a:t>
            </a:r>
            <a:r>
              <a:rPr lang="en-US" sz="2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encontrar</a:t>
            </a:r>
            <a:r>
              <a:rPr lang="en-US" sz="2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comida de </a:t>
            </a:r>
            <a:r>
              <a:rPr lang="en-US" sz="20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verdade</a:t>
            </a:r>
            <a:r>
              <a:rPr lang="en-US" sz="2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durante</a:t>
            </a:r>
            <a:r>
              <a:rPr lang="en-US" sz="2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0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pandemia</a:t>
            </a:r>
            <a:r>
              <a:rPr lang="en-US" sz="2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?</a:t>
            </a: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endParaRPr lang="en-US" sz="2000" dirty="0" smtClean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000" dirty="0" err="1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iniciativa</a:t>
            </a:r>
            <a:r>
              <a:rPr lang="en-US" sz="2000" dirty="0" smtClean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do Idec </a:t>
            </a:r>
            <a:r>
              <a:rPr lang="en-US" sz="20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parceria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com </a:t>
            </a:r>
            <a:r>
              <a:rPr lang="en-US" sz="20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diversas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organizações</a:t>
            </a:r>
            <a:endParaRPr sz="20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7F7F7F"/>
              </a:solidFill>
              <a:latin typeface="Arial" pitchFamily="34" charset="0"/>
              <a:cs typeface="Arial" pitchFamily="34" charset="0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en-US" sz="20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Objetivo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b="1" dirty="0" err="1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mapear</a:t>
            </a:r>
            <a:r>
              <a:rPr lang="en-US" sz="2000" b="1" dirty="0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b="1" dirty="0" err="1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divulgar</a:t>
            </a:r>
            <a:r>
              <a:rPr lang="en-US" sz="2000" b="1" dirty="0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 e </a:t>
            </a:r>
            <a:r>
              <a:rPr lang="en-US" sz="2000" b="1" dirty="0" err="1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valorizar</a:t>
            </a:r>
            <a:r>
              <a:rPr lang="en-US" sz="2000" b="1" dirty="0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iniciativas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mantiveram</a:t>
            </a:r>
            <a:r>
              <a:rPr lang="en-US" sz="2000" b="1" dirty="0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2000" b="1" dirty="0" err="1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comercialização</a:t>
            </a:r>
            <a:r>
              <a:rPr lang="en-US" sz="2000" b="1" dirty="0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 de comida de </a:t>
            </a:r>
            <a:r>
              <a:rPr lang="en-US" sz="2000" b="1" dirty="0" err="1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verdade</a:t>
            </a:r>
            <a:r>
              <a:rPr lang="en-US" sz="2000" b="1" dirty="0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0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período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de</a:t>
            </a:r>
            <a:r>
              <a:rPr lang="en-US" sz="2000" b="1" dirty="0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isolamento</a:t>
            </a:r>
            <a:r>
              <a:rPr lang="en-US" sz="2000" b="1" dirty="0">
                <a:solidFill>
                  <a:srgbClr val="6EA087"/>
                </a:solidFill>
                <a:latin typeface="Arial" pitchFamily="34" charset="0"/>
                <a:cs typeface="Arial" pitchFamily="34" charset="0"/>
              </a:rPr>
              <a:t> social </a:t>
            </a:r>
            <a:r>
              <a:rPr lang="en-US" sz="20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provocado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pela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pandemia</a:t>
            </a:r>
            <a:r>
              <a:rPr lang="en-US" sz="2000" dirty="0">
                <a:solidFill>
                  <a:srgbClr val="7F7F7F"/>
                </a:solidFill>
                <a:latin typeface="Arial" pitchFamily="34" charset="0"/>
                <a:cs typeface="Arial" pitchFamily="34" charset="0"/>
              </a:rPr>
              <a:t> da Covid-19.</a:t>
            </a:r>
            <a:endParaRPr sz="2000" b="1" i="0" u="none" strike="noStrike" cap="none" dirty="0">
              <a:solidFill>
                <a:srgbClr val="7F7F7F"/>
              </a:solidFill>
              <a:latin typeface="Arial" pitchFamily="34" charset="0"/>
              <a:cs typeface="Arial" pitchFamily="34" charset="0"/>
              <a:sym typeface="Arial"/>
            </a:endParaRPr>
          </a:p>
        </p:txBody>
      </p:sp>
      <p:pic>
        <p:nvPicPr>
          <p:cNvPr id="6" name="Google Shape;2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697" y="4346714"/>
            <a:ext cx="3644387" cy="224624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64;p31"/>
          <p:cNvPicPr preferRelativeResize="0"/>
          <p:nvPr/>
        </p:nvPicPr>
        <p:blipFill rotWithShape="1">
          <a:blip r:embed="rId4">
            <a:alphaModFix/>
          </a:blip>
          <a:srcRect b="8725"/>
          <a:stretch/>
        </p:blipFill>
        <p:spPr>
          <a:xfrm>
            <a:off x="3942864" y="4609801"/>
            <a:ext cx="3955702" cy="18915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266;p31"/>
          <p:cNvSpPr txBox="1"/>
          <p:nvPr/>
        </p:nvSpPr>
        <p:spPr>
          <a:xfrm>
            <a:off x="8397913" y="5824297"/>
            <a:ext cx="371783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https://feirasorganicas.org.br/comidadeverdade/</a:t>
            </a:r>
            <a:endParaRPr sz="1600" dirty="0"/>
          </a:p>
        </p:txBody>
      </p:sp>
      <p:pic>
        <p:nvPicPr>
          <p:cNvPr id="9" name="Google Shape;252;p30"/>
          <p:cNvPicPr preferRelativeResize="0"/>
          <p:nvPr/>
        </p:nvPicPr>
        <p:blipFill rotWithShape="1">
          <a:blip r:embed="rId5">
            <a:alphaModFix/>
          </a:blip>
          <a:srcRect l="3428" t="5078" b="6292"/>
          <a:stretch/>
        </p:blipFill>
        <p:spPr>
          <a:xfrm>
            <a:off x="6100651" y="3664575"/>
            <a:ext cx="5853150" cy="3071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2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856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56841" y="3546280"/>
            <a:ext cx="455151" cy="455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6883" y="4317869"/>
            <a:ext cx="455055" cy="4550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6" name="Google Shape;366;p40"/>
          <p:cNvCxnSpPr/>
          <p:nvPr/>
        </p:nvCxnSpPr>
        <p:spPr>
          <a:xfrm>
            <a:off x="3638163" y="1073700"/>
            <a:ext cx="0" cy="471060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7" name="Google Shape;367;p40"/>
          <p:cNvSpPr txBox="1"/>
          <p:nvPr/>
        </p:nvSpPr>
        <p:spPr>
          <a:xfrm>
            <a:off x="5046488" y="1968038"/>
            <a:ext cx="3630600" cy="29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idec.org.br</a:t>
            </a:r>
            <a:endParaRPr sz="32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coex@idec.org.br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fb.com/idecbr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@idec</a:t>
            </a:r>
            <a:endParaRPr sz="32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8" name="Google Shape;368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6888" y="2831900"/>
            <a:ext cx="455150" cy="45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56838" y="2114464"/>
            <a:ext cx="455150" cy="4582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29550" y="2718300"/>
            <a:ext cx="2189951" cy="1421399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40"/>
          <p:cNvSpPr txBox="1"/>
          <p:nvPr/>
        </p:nvSpPr>
        <p:spPr>
          <a:xfrm>
            <a:off x="6689510" y="5784300"/>
            <a:ext cx="56424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dirty="0" smtClean="0">
                <a:solidFill>
                  <a:schemeClr val="lt1"/>
                </a:solidFill>
              </a:rPr>
              <a:t>p</a:t>
            </a:r>
            <a:r>
              <a:rPr lang="en-US" sz="2400" dirty="0" smtClean="0">
                <a:solidFill>
                  <a:schemeClr val="lt1"/>
                </a:solidFill>
              </a:rPr>
              <a:t>atricia.gentil@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sym typeface="Arial"/>
              </a:rPr>
              <a:t>idec.org.br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/>
          <p:nvPr/>
        </p:nvSpPr>
        <p:spPr>
          <a:xfrm>
            <a:off x="0" y="219351"/>
            <a:ext cx="12192000" cy="4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lang="en-US" sz="3200" b="1" i="0" u="none" strike="noStrike" cap="none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Programas temáticos</a:t>
            </a:r>
            <a:endParaRPr sz="3200" b="1" i="0" u="none" strike="noStrike" cap="none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1"/>
          <p:cNvSpPr txBox="1"/>
          <p:nvPr/>
        </p:nvSpPr>
        <p:spPr>
          <a:xfrm>
            <a:off x="2505804" y="2070451"/>
            <a:ext cx="2950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1"/>
          <p:cNvSpPr txBox="1"/>
          <p:nvPr/>
        </p:nvSpPr>
        <p:spPr>
          <a:xfrm>
            <a:off x="984283" y="1420859"/>
            <a:ext cx="4968900" cy="1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29BB00"/>
                </a:solidFill>
                <a:latin typeface="Arial"/>
                <a:ea typeface="Arial"/>
                <a:cs typeface="Arial"/>
                <a:sym typeface="Arial"/>
              </a:rPr>
              <a:t>ALIMENTAÇÃO SAUDÁVEL E SUSTENTÁVEL</a:t>
            </a:r>
            <a:endParaRPr sz="1600" b="1" i="0" u="none" strike="noStrike" cap="none">
              <a:solidFill>
                <a:srgbClr val="29BB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None/>
            </a:pPr>
            <a:r>
              <a:rPr lang="en-US"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Alimentação adequada e saudável para a promoção e proteção da saúde, do meio ambiente e a prevenção de doenças crônicas não-transmissíveis.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928221" y="3058767"/>
            <a:ext cx="4675500" cy="12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EA0000"/>
                </a:solidFill>
                <a:latin typeface="Arial"/>
                <a:ea typeface="Arial"/>
                <a:cs typeface="Arial"/>
                <a:sym typeface="Arial"/>
              </a:rPr>
              <a:t>SAÚDE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Acesso a serviços de saúde e medicamentos que atendam às necessidades do cidadão, seja através do SUS ou dos planos de saúde, garantindo a eficácia do direito à saúde no Brasil.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1"/>
          <p:cNvSpPr txBox="1"/>
          <p:nvPr/>
        </p:nvSpPr>
        <p:spPr>
          <a:xfrm>
            <a:off x="6873240" y="1420859"/>
            <a:ext cx="5037600" cy="14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86400"/>
                </a:solidFill>
                <a:latin typeface="Arial"/>
                <a:ea typeface="Arial"/>
                <a:cs typeface="Arial"/>
                <a:sym typeface="Arial"/>
              </a:rPr>
              <a:t>MOBILIDADE URBANA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None/>
            </a:pPr>
            <a:r>
              <a:rPr lang="en-US"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Transporte público mais seguro e com qualidade, levando informação sobre os direitos do consumidor e levantando o debate sobre o cenário histórico que privilegia o uso de automóveis.</a:t>
            </a:r>
            <a:r>
              <a:rPr lang="en-US"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1"/>
          <p:cNvSpPr txBox="1"/>
          <p:nvPr/>
        </p:nvSpPr>
        <p:spPr>
          <a:xfrm>
            <a:off x="928221" y="4927021"/>
            <a:ext cx="5075700" cy="17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E8AC3"/>
                </a:solidFill>
                <a:latin typeface="Arial"/>
                <a:ea typeface="Arial"/>
                <a:cs typeface="Arial"/>
                <a:sym typeface="Arial"/>
              </a:rPr>
              <a:t>SERVIÇOS FINANCEIROS</a:t>
            </a:r>
            <a:endParaRPr sz="1600" b="1" i="0" u="none" strike="noStrike" cap="none">
              <a:solidFill>
                <a:srgbClr val="1E8AC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Serviços financeiros acessíveis, que respeitem o direito de escolha e garantam plena informação e segurança, prevenindo o superendividamento e respeitando legislações e políticas públicas que consideram a condição de vulnerabilidade do consumidor.</a:t>
            </a:r>
            <a:r>
              <a:rPr lang="en-US"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3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1"/>
          <p:cNvSpPr txBox="1"/>
          <p:nvPr/>
        </p:nvSpPr>
        <p:spPr>
          <a:xfrm>
            <a:off x="6885091" y="4927021"/>
            <a:ext cx="5025600" cy="11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FFB700"/>
                </a:solidFill>
                <a:latin typeface="Arial"/>
                <a:ea typeface="Arial"/>
                <a:cs typeface="Arial"/>
                <a:sym typeface="Arial"/>
              </a:rPr>
              <a:t>ENERGIA E SUSTENTABILIDADE</a:t>
            </a:r>
            <a:endParaRPr sz="1500" b="0" i="0" u="none" strike="noStrike" cap="none">
              <a:solidFill>
                <a:srgbClr val="FFB7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None/>
            </a:pPr>
            <a:r>
              <a:rPr lang="en-US"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Um ambiente de qualidade elevada dos serviços de energia, preservando o direito à informação e o cumprimento das normas consumeristas e com estímulos à elevação dos padrões de eficiência energética e promoção da  energia  renovável.</a:t>
            </a:r>
            <a:r>
              <a:rPr lang="en-US"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200" b="0" i="0" u="none" strike="noStrike" cap="none">
              <a:solidFill>
                <a:srgbClr val="0431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" name="Google Shape;14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1776" y="1523968"/>
            <a:ext cx="610900" cy="6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60523" y="5034188"/>
            <a:ext cx="672375" cy="6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1776" y="5034188"/>
            <a:ext cx="610900" cy="6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60523" y="1523968"/>
            <a:ext cx="672375" cy="67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71776" y="3138475"/>
            <a:ext cx="610900" cy="61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1"/>
          <p:cNvSpPr txBox="1"/>
          <p:nvPr/>
        </p:nvSpPr>
        <p:spPr>
          <a:xfrm>
            <a:off x="6873240" y="3058767"/>
            <a:ext cx="5037600" cy="12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AF007A"/>
                </a:solidFill>
                <a:latin typeface="Arial"/>
                <a:ea typeface="Arial"/>
                <a:cs typeface="Arial"/>
                <a:sym typeface="Arial"/>
              </a:rPr>
              <a:t>TELECOMUNICAÇÕES E DIREITOS DIGITAIS</a:t>
            </a:r>
            <a:endParaRPr sz="1600" b="1" i="0" u="none" strike="noStrike" cap="none">
              <a:solidFill>
                <a:srgbClr val="AF007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Ambiente de serviços de telecomunicações de alta qualidade preservando o direito à informação, com conformidade com os padrões de consumo, proteção de informações pessoais e privacidade, com acesso universal. </a:t>
            </a:r>
            <a:r>
              <a:rPr lang="en-US"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3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</a:br>
            <a:endParaRPr sz="13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Calibri"/>
              <a:buNone/>
            </a:pPr>
            <a:endParaRPr sz="1300" b="0" i="0" u="none" strike="noStrike" cap="non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191260" y="3138475"/>
            <a:ext cx="610900" cy="61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0866521" y="274876"/>
            <a:ext cx="990680" cy="4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1"/>
          <p:cNvSpPr/>
          <p:nvPr/>
        </p:nvSpPr>
        <p:spPr>
          <a:xfrm>
            <a:off x="5920367" y="1085367"/>
            <a:ext cx="6134700" cy="5649300"/>
          </a:xfrm>
          <a:prstGeom prst="rect">
            <a:avLst/>
          </a:prstGeom>
          <a:solidFill>
            <a:srgbClr val="FFFFFF">
              <a:alpha val="5255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reflection stA="0" endPos="30000" dist="38100" dir="5400000" fadeDir="5400012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124400" y="1096667"/>
            <a:ext cx="5784900" cy="1706100"/>
          </a:xfrm>
          <a:prstGeom prst="rect">
            <a:avLst/>
          </a:prstGeom>
          <a:noFill/>
          <a:ln w="28575" cap="flat" cmpd="sng">
            <a:solidFill>
              <a:srgbClr val="13A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-26467" y="2957167"/>
            <a:ext cx="5935500" cy="3675900"/>
          </a:xfrm>
          <a:prstGeom prst="rect">
            <a:avLst/>
          </a:prstGeom>
          <a:solidFill>
            <a:srgbClr val="FFFFFF">
              <a:alpha val="52550"/>
            </a:srgb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reflection stA="0" endPos="30000" dist="38100" dir="5400000" fadeDir="5400012" sy="-100000" algn="bl" rotWithShape="0"/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" y="958963"/>
            <a:ext cx="10363199" cy="5935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46802" y="95933"/>
            <a:ext cx="1121653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INSEGURANÇA ALIMENTAR E COVID-19 NO </a:t>
            </a:r>
            <a:r>
              <a:rPr lang="pt-BR" b="1" dirty="0" smtClean="0"/>
              <a:t>BRASIL</a:t>
            </a:r>
          </a:p>
          <a:p>
            <a:r>
              <a:rPr lang="pt-BR" b="1" dirty="0" smtClean="0"/>
              <a:t>VIGISAN - </a:t>
            </a:r>
            <a:r>
              <a:rPr lang="pt-BR" b="1" dirty="0"/>
              <a:t>INQUÉRITO NACIONAL SOBRE INSEGURANÇA ALIMENTAR NO CONTEXTO DA PANDEMIA DA COVID -19 NO </a:t>
            </a:r>
            <a:r>
              <a:rPr lang="pt-BR" b="1" dirty="0" smtClean="0"/>
              <a:t>BRASIL</a:t>
            </a:r>
          </a:p>
          <a:p>
            <a:r>
              <a:rPr lang="pt-BR" b="1" dirty="0" smtClean="0"/>
              <a:t>REDE PENSAN - </a:t>
            </a:r>
            <a:r>
              <a:rPr lang="pt-BR" dirty="0" smtClean="0">
                <a:hlinkClick r:id="rId4"/>
              </a:rPr>
              <a:t>www.olheparaafome.or</a:t>
            </a:r>
            <a:r>
              <a:rPr lang="pt-BR" dirty="0"/>
              <a:t>g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83" y="565437"/>
            <a:ext cx="10774017" cy="5818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98782" y="6384257"/>
            <a:ext cx="9992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VIGISAN - INQUÉRITO NACIONAL SOBRE INSEGURANÇA ALIMENTAR NO CONTEXTO DA PANDEMIA DA COVID -19 NO BRASIL</a:t>
            </a:r>
          </a:p>
          <a:p>
            <a:r>
              <a:rPr lang="pt-BR" sz="1100" b="1" dirty="0"/>
              <a:t>REDE PENSAN - </a:t>
            </a:r>
            <a:r>
              <a:rPr lang="pt-BR" sz="1100" dirty="0">
                <a:hlinkClick r:id="rId3"/>
              </a:rPr>
              <a:t>www.olheparaafome.or</a:t>
            </a:r>
            <a:r>
              <a:rPr lang="pt-BR" sz="1100" dirty="0"/>
              <a:t>g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403417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9" y="324005"/>
            <a:ext cx="11691316" cy="6169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98782" y="6384257"/>
            <a:ext cx="99921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/>
              <a:t>VIGISAN - INQUÉRITO NACIONAL SOBRE INSEGURANÇA ALIMENTAR NO CONTEXTO DA PANDEMIA DA COVID -19 NO BRASIL</a:t>
            </a:r>
          </a:p>
          <a:p>
            <a:r>
              <a:rPr lang="pt-BR" sz="1100" b="1" dirty="0"/>
              <a:t>REDE PENSAN - </a:t>
            </a:r>
            <a:r>
              <a:rPr lang="pt-BR" sz="1100" dirty="0">
                <a:hlinkClick r:id="rId3"/>
              </a:rPr>
              <a:t>www.olheparaafome.or</a:t>
            </a:r>
            <a:r>
              <a:rPr lang="pt-BR" sz="1100" dirty="0"/>
              <a:t>g</a:t>
            </a:r>
            <a:endParaRPr lang="pt-BR" sz="1100" b="1" dirty="0"/>
          </a:p>
        </p:txBody>
      </p:sp>
    </p:spTree>
    <p:extLst>
      <p:ext uri="{BB962C8B-B14F-4D97-AF65-F5344CB8AC3E}">
        <p14:creationId xmlns:p14="http://schemas.microsoft.com/office/powerpoint/2010/main" val="40282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92" y="1145693"/>
            <a:ext cx="6924675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5" y="5252415"/>
            <a:ext cx="5650717" cy="113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019" y="5358433"/>
            <a:ext cx="5079180" cy="1029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53493" y="17069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/>
              <a:t>https://noticias.uol.com.br/ultimas-noticias/bbc/2021/11/17/minha-aluna-desmaiou-de-fome-professores-denunciam-crise-nas-escolas-brasileiras.htm</a:t>
            </a:r>
          </a:p>
        </p:txBody>
      </p:sp>
    </p:spTree>
    <p:extLst>
      <p:ext uri="{BB962C8B-B14F-4D97-AF65-F5344CB8AC3E}">
        <p14:creationId xmlns:p14="http://schemas.microsoft.com/office/powerpoint/2010/main" val="29964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xmlns="" id="{D5EC3CEE-5BB9-4746-A95D-15D40822B9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54" t="18875" r="23271" b="12921"/>
          <a:stretch/>
        </p:blipFill>
        <p:spPr>
          <a:xfrm>
            <a:off x="677837" y="553267"/>
            <a:ext cx="10506997" cy="5910185"/>
          </a:xfrm>
        </p:spPr>
      </p:pic>
    </p:spTree>
    <p:extLst>
      <p:ext uri="{BB962C8B-B14F-4D97-AF65-F5344CB8AC3E}">
        <p14:creationId xmlns:p14="http://schemas.microsoft.com/office/powerpoint/2010/main" val="1878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6522" y="274876"/>
            <a:ext cx="990680" cy="48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28"/>
          <p:cNvSpPr txBox="1">
            <a:spLocks noGrp="1"/>
          </p:cNvSpPr>
          <p:nvPr>
            <p:ph type="title"/>
          </p:nvPr>
        </p:nvSpPr>
        <p:spPr>
          <a:xfrm>
            <a:off x="230923" y="185326"/>
            <a:ext cx="9930000" cy="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7407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 dirty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CONSUMO DE ULTRAPROCESSADOS NA </a:t>
            </a:r>
            <a:r>
              <a:rPr lang="en-US" sz="2400" b="1" dirty="0" smtClean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PANDEMIA</a:t>
            </a:r>
            <a:br>
              <a:rPr lang="en-US" sz="2400" b="1" dirty="0" smtClean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dirty="0" err="1" smtClean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Pesquisa</a:t>
            </a:r>
            <a:r>
              <a:rPr lang="en-US" sz="2400" b="1" dirty="0" smtClean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Idec/ </a:t>
            </a:r>
            <a:r>
              <a:rPr lang="en-US" sz="2400" b="1" dirty="0" err="1" smtClean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Datafolha</a:t>
            </a:r>
            <a:r>
              <a:rPr lang="en-US" sz="2400" b="1" dirty="0" smtClean="0">
                <a:solidFill>
                  <a:srgbClr val="00285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dirty="0">
              <a:solidFill>
                <a:srgbClr val="00285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8"/>
          <p:cNvSpPr/>
          <p:nvPr/>
        </p:nvSpPr>
        <p:spPr>
          <a:xfrm>
            <a:off x="1137600" y="6358975"/>
            <a:ext cx="3543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FONTE: </a:t>
            </a:r>
            <a:r>
              <a:rPr lang="en-US" sz="1200"/>
              <a:t>DATAFOLHA - JUNHO/2020</a:t>
            </a: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1" name="Google Shape;211;p28" title="Gráfico"/>
          <p:cNvPicPr preferRelativeResize="0"/>
          <p:nvPr/>
        </p:nvPicPr>
        <p:blipFill rotWithShape="1">
          <a:blip r:embed="rId4">
            <a:alphaModFix/>
          </a:blip>
          <a:srcRect l="15703" r="15662"/>
          <a:stretch/>
        </p:blipFill>
        <p:spPr>
          <a:xfrm>
            <a:off x="536975" y="1325217"/>
            <a:ext cx="5399999" cy="47910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 title="Gráfico"/>
          <p:cNvPicPr preferRelativeResize="0"/>
          <p:nvPr/>
        </p:nvPicPr>
        <p:blipFill rotWithShape="1">
          <a:blip r:embed="rId5">
            <a:alphaModFix/>
          </a:blip>
          <a:srcRect l="8035" r="10881"/>
          <a:stretch/>
        </p:blipFill>
        <p:spPr>
          <a:xfrm>
            <a:off x="6467061" y="2146852"/>
            <a:ext cx="5390141" cy="42121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133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Executive">
  <a:themeElements>
    <a:clrScheme name="Executive">
      <a:dk1>
        <a:srgbClr val="000000"/>
      </a:dk1>
      <a:lt1>
        <a:srgbClr val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1161</Words>
  <Application>Microsoft Office PowerPoint</Application>
  <PresentationFormat>Personalizar</PresentationFormat>
  <Paragraphs>108</Paragraphs>
  <Slides>21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8" baseType="lpstr">
      <vt:lpstr>Arial</vt:lpstr>
      <vt:lpstr>Cabin</vt:lpstr>
      <vt:lpstr>Calibri</vt:lpstr>
      <vt:lpstr>Arial Narrow</vt:lpstr>
      <vt:lpstr>Courier New</vt:lpstr>
      <vt:lpstr>Century Gothic</vt:lpstr>
      <vt:lpstr>7_Executive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CONSUMO DE ULTRAPROCESSADOS NA PANDEMIA Pesquisa Idec/ Datafolha </vt:lpstr>
      <vt:lpstr>Consumo de alimentos ultraprocessados e associação com fatores sociodemográficos na população adulta das 27 capitais brasileiras (2019)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Patricia Gentil</dc:creator>
  <cp:lastModifiedBy>Patricia</cp:lastModifiedBy>
  <cp:revision>23</cp:revision>
  <dcterms:modified xsi:type="dcterms:W3CDTF">2021-11-17T17:51:03Z</dcterms:modified>
</cp:coreProperties>
</file>